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1" r:id="rId9"/>
    <p:sldId id="266" r:id="rId10"/>
    <p:sldId id="267" r:id="rId11"/>
    <p:sldId id="269" r:id="rId12"/>
    <p:sldId id="268" r:id="rId13"/>
    <p:sldId id="270" r:id="rId14"/>
    <p:sldId id="272" r:id="rId15"/>
    <p:sldId id="262" r:id="rId16"/>
    <p:sldId id="271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05" autoAdjust="0"/>
  </p:normalViewPr>
  <p:slideViewPr>
    <p:cSldViewPr snapToGrid="0" snapToObjects="1">
      <p:cViewPr varScale="1">
        <p:scale>
          <a:sx n="98" d="100"/>
          <a:sy n="98" d="100"/>
        </p:scale>
        <p:origin x="-7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8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B2B9F-2A4C-4207-AF84-FC524F619DAB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56CCA-443C-45FE-B1CF-B3B931DE45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29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SDC1 </a:t>
            </a:r>
            <a:r>
              <a:rPr kumimoji="1" lang="ja-JP" altLang="en-US" dirty="0" smtClean="0"/>
              <a:t>所在確認する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IQBRC4F</a:t>
            </a:r>
            <a:r>
              <a:rPr kumimoji="1" lang="ja-JP" altLang="en-US" dirty="0" smtClean="0"/>
              <a:t>でチェンバー</a:t>
            </a:r>
            <a:r>
              <a:rPr kumimoji="1" lang="en-US" altLang="ja-JP" dirty="0" smtClean="0"/>
              <a:t>SDC3,4</a:t>
            </a:r>
            <a:r>
              <a:rPr kumimoji="1" lang="ja-JP" altLang="en-US" dirty="0" smtClean="0"/>
              <a:t>とか修理したら良いのでは？</a:t>
            </a:r>
            <a:endParaRPr kumimoji="1" lang="en-US" altLang="ja-JP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6CCA-443C-45FE-B1CF-B3B931DE454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41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6CCA-443C-45FE-B1CF-B3B931DE454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17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6CCA-443C-45FE-B1CF-B3B931DE454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17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6CCA-443C-45FE-B1CF-B3B931DE454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17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6CCA-443C-45FE-B1CF-B3B931DE454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17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6CCA-443C-45FE-B1CF-B3B931DE454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17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41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91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42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6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44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8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65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65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3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63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0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7A51-668C-9940-A079-EC0928359B59}" type="datetimeFigureOut">
              <a:rPr kumimoji="1" lang="ja-JP" altLang="en-US" smtClean="0"/>
              <a:t>2014/08/20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BC669-53C0-DF4A-8C05-60F58B1B1B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87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Unicode MS"/>
                <a:cs typeface="Arial Unicode MS"/>
              </a:rPr>
              <a:t>S-2S Meeting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Unicode MS"/>
                <a:cs typeface="Arial Unicode MS"/>
              </a:rPr>
              <a:t>2014.8.20</a:t>
            </a:r>
          </a:p>
          <a:p>
            <a:r>
              <a:rPr kumimoji="1" lang="en-US" altLang="ja-JP" dirty="0" smtClean="0">
                <a:latin typeface="Arial Unicode MS"/>
                <a:cs typeface="Arial Unicode MS"/>
              </a:rPr>
              <a:t>S. Kanatsuki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4494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9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Energy Loss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1616"/>
            <a:ext cx="4443614" cy="3753078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Materials and Momentum decrease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DCs: 0.3 MeV/c</a:t>
            </a:r>
          </a:p>
          <a:p>
            <a:pPr lvl="2"/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He: 0.17mg/cm</a:t>
            </a:r>
            <a:r>
              <a:rPr lang="en-US" altLang="ja-JP" sz="1600" baseline="30000" dirty="0" smtClean="0">
                <a:latin typeface="Arial Unicode MS"/>
                <a:cs typeface="Arial Unicode MS"/>
                <a:sym typeface="Wingdings"/>
              </a:rPr>
              <a:t>3</a:t>
            </a:r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, 7m</a:t>
            </a:r>
            <a:r>
              <a:rPr lang="en-US" altLang="ja-JP" sz="1600" dirty="0" smtClean="0">
                <a:latin typeface="Arial Unicode MS"/>
                <a:cs typeface="Arial Unicode MS"/>
                <a:sym typeface="Wingdings" panose="05000000000000000000" pitchFamily="2" charset="2"/>
              </a:rPr>
              <a:t>0.1g/cm</a:t>
            </a:r>
            <a:r>
              <a:rPr lang="en-US" altLang="ja-JP" sz="1600" baseline="30000" dirty="0" smtClean="0">
                <a:latin typeface="Arial Unicode MS"/>
                <a:cs typeface="Arial Unicode MS"/>
                <a:sym typeface="Wingdings" panose="05000000000000000000" pitchFamily="2" charset="2"/>
              </a:rPr>
              <a:t>2</a:t>
            </a:r>
            <a:endParaRPr lang="en-US" altLang="ja-JP" sz="1600" baseline="30000" dirty="0" smtClean="0">
              <a:latin typeface="Arial Unicode MS"/>
              <a:cs typeface="Arial Unicode MS"/>
              <a:sym typeface="Wingdings"/>
            </a:endParaRP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SFTs: 2.0 MeV/c</a:t>
            </a:r>
          </a:p>
          <a:p>
            <a:pPr lvl="2"/>
            <a:r>
              <a:rPr lang="en-US" altLang="ja-JP" sz="1600" dirty="0" err="1" smtClean="0">
                <a:latin typeface="Arial Unicode MS"/>
                <a:cs typeface="Arial Unicode MS"/>
                <a:sym typeface="Wingdings"/>
              </a:rPr>
              <a:t>SiFi</a:t>
            </a:r>
            <a:r>
              <a:rPr lang="en-US" altLang="ja-JP" sz="1600" dirty="0">
                <a:latin typeface="Arial Unicode MS"/>
                <a:cs typeface="Arial Unicode MS"/>
                <a:sym typeface="Wingdings"/>
              </a:rPr>
              <a:t>: </a:t>
            </a:r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1.03g/cm</a:t>
            </a:r>
            <a:r>
              <a:rPr lang="en-US" altLang="ja-JP" sz="1600" baseline="30000" dirty="0" smtClean="0">
                <a:latin typeface="Arial Unicode MS"/>
                <a:cs typeface="Arial Unicode MS"/>
                <a:sym typeface="Wingdings"/>
              </a:rPr>
              <a:t>2</a:t>
            </a:r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,</a:t>
            </a:r>
            <a:r>
              <a:rPr lang="en-US" altLang="ja-JP" sz="1600" baseline="30000" dirty="0" smtClean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1mm*4+0.5mm*8 = 8mm</a:t>
            </a:r>
            <a:r>
              <a:rPr lang="en-US" altLang="ja-JP" sz="1600" dirty="0" smtClean="0">
                <a:latin typeface="Arial Unicode MS"/>
                <a:cs typeface="Arial Unicode MS"/>
                <a:sym typeface="Wingdings" panose="05000000000000000000" pitchFamily="2" charset="2"/>
              </a:rPr>
              <a:t>8.24g/cm</a:t>
            </a:r>
            <a:r>
              <a:rPr lang="en-US" altLang="ja-JP" sz="1600" baseline="30000" dirty="0" smtClean="0">
                <a:latin typeface="Arial Unicode MS"/>
                <a:cs typeface="Arial Unicode MS"/>
                <a:sym typeface="Wingdings" panose="05000000000000000000" pitchFamily="2" charset="2"/>
              </a:rPr>
              <a:t>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17557" r="9256" b="9590"/>
          <a:stretch/>
        </p:blipFill>
        <p:spPr bwMode="auto">
          <a:xfrm>
            <a:off x="5656884" y="1044460"/>
            <a:ext cx="3147646" cy="225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17528" r="9887" b="9733"/>
          <a:stretch/>
        </p:blipFill>
        <p:spPr bwMode="auto">
          <a:xfrm>
            <a:off x="5741378" y="3879628"/>
            <a:ext cx="3063152" cy="223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32698" y="4736043"/>
            <a:ext cx="3487048" cy="5173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ja-JP" sz="2000" dirty="0" smtClean="0">
                <a:latin typeface="Arial Unicode MS"/>
                <a:cs typeface="Arial Unicode MS"/>
                <a:sym typeface="Wingdings"/>
              </a:rPr>
              <a:t>σ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(</a:t>
            </a:r>
            <a:r>
              <a:rPr lang="en-US" altLang="ja-JP" sz="2000" dirty="0" err="1" smtClean="0">
                <a:latin typeface="Arial Unicode MS"/>
                <a:cs typeface="Arial Unicode MS"/>
                <a:sym typeface="Wingdings"/>
              </a:rPr>
              <a:t>dp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/p)</a:t>
            </a:r>
            <a:r>
              <a:rPr lang="ja-JP" altLang="en-US" sz="2000" dirty="0" smtClean="0">
                <a:latin typeface="Arial Unicode MS"/>
                <a:cs typeface="Arial Unicode MS"/>
                <a:sym typeface="Wingdings"/>
              </a:rPr>
              <a:t>～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2.4×10</a:t>
            </a:r>
            <a:r>
              <a:rPr lang="ja-JP" altLang="en-US" sz="2000" baseline="30000" dirty="0" smtClean="0">
                <a:latin typeface="Arial Unicode MS"/>
                <a:cs typeface="Arial Unicode MS"/>
                <a:sym typeface="Wingdings"/>
              </a:rPr>
              <a:t>－</a:t>
            </a:r>
            <a:r>
              <a:rPr lang="en-US" altLang="ja-JP" sz="2000" baseline="30000" dirty="0" smtClean="0">
                <a:latin typeface="Arial Unicode MS"/>
                <a:cs typeface="Arial Unicode MS"/>
                <a:sym typeface="Wingdings"/>
              </a:rPr>
              <a:t>4 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(FWHM)</a:t>
            </a:r>
            <a:endParaRPr lang="en-US" altLang="ja-JP" sz="2000" baseline="30000" dirty="0" smtClean="0">
              <a:latin typeface="Arial Unicode MS"/>
              <a:cs typeface="Arial Unicode MS"/>
              <a:sym typeface="Wingdings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900814" y="2107967"/>
            <a:ext cx="3469463" cy="51730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ja-JP" sz="2000" dirty="0" smtClean="0">
                <a:latin typeface="Arial Unicode MS"/>
                <a:cs typeface="Arial Unicode MS"/>
                <a:sym typeface="Wingdings"/>
              </a:rPr>
              <a:t>σ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(</a:t>
            </a:r>
            <a:r>
              <a:rPr lang="en-US" altLang="ja-JP" sz="2000" dirty="0" err="1" smtClean="0">
                <a:latin typeface="Arial Unicode MS"/>
                <a:cs typeface="Arial Unicode MS"/>
                <a:sym typeface="Wingdings"/>
              </a:rPr>
              <a:t>dp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/p)</a:t>
            </a:r>
            <a:r>
              <a:rPr lang="ja-JP" altLang="en-US" sz="2000" dirty="0" smtClean="0">
                <a:latin typeface="Arial Unicode MS"/>
                <a:cs typeface="Arial Unicode MS"/>
                <a:sym typeface="Wingdings"/>
              </a:rPr>
              <a:t>～</a:t>
            </a:r>
            <a:r>
              <a:rPr lang="en-US" altLang="ja-JP" sz="2000" dirty="0">
                <a:latin typeface="Arial Unicode MS"/>
                <a:cs typeface="Arial Unicode MS"/>
                <a:sym typeface="Wingdings"/>
              </a:rPr>
              <a:t>0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.4×10</a:t>
            </a:r>
            <a:r>
              <a:rPr lang="ja-JP" altLang="en-US" sz="2000" baseline="30000" dirty="0" smtClean="0">
                <a:latin typeface="Arial Unicode MS"/>
                <a:cs typeface="Arial Unicode MS"/>
                <a:sym typeface="Wingdings"/>
              </a:rPr>
              <a:t>－</a:t>
            </a:r>
            <a:r>
              <a:rPr lang="en-US" altLang="ja-JP" sz="2000" baseline="30000" dirty="0" smtClean="0">
                <a:latin typeface="Arial Unicode MS"/>
                <a:cs typeface="Arial Unicode MS"/>
                <a:sym typeface="Wingdings"/>
              </a:rPr>
              <a:t>4 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(FWHM)</a:t>
            </a:r>
            <a:endParaRPr lang="en-US" altLang="ja-JP" sz="2000" baseline="30000" dirty="0" smtClean="0">
              <a:latin typeface="Arial Unicode MS"/>
              <a:cs typeface="Arial Unicode M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6861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9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Scattering angle resolution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1616"/>
            <a:ext cx="4443614" cy="3753078"/>
          </a:xfrm>
        </p:spPr>
        <p:txBody>
          <a:bodyPr>
            <a:normAutofit/>
          </a:bodyPr>
          <a:lstStyle/>
          <a:p>
            <a:r>
              <a:rPr lang="el-GR" altLang="ja-JP" sz="2400" dirty="0" smtClean="0">
                <a:latin typeface="Arial Unicode MS"/>
                <a:cs typeface="Arial Unicode MS"/>
                <a:sym typeface="Wingdings"/>
              </a:rPr>
              <a:t>σθ</a:t>
            </a:r>
            <a:r>
              <a:rPr lang="ja-JP" altLang="en-US" sz="2400" dirty="0" smtClean="0">
                <a:latin typeface="Arial Unicode MS"/>
                <a:cs typeface="Arial Unicode MS"/>
                <a:sym typeface="Wingdings"/>
              </a:rPr>
              <a:t>～</a:t>
            </a:r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2mrad (FWHM)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17751" r="3349" b="6312"/>
          <a:stretch/>
        </p:blipFill>
        <p:spPr bwMode="auto">
          <a:xfrm>
            <a:off x="2244431" y="2202451"/>
            <a:ext cx="4941373" cy="34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3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9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Acceptance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1616"/>
            <a:ext cx="4443614" cy="3753078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2D-Histograms shows events particles hit DC3</a:t>
            </a:r>
          </a:p>
          <a:p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P=1.375 </a:t>
            </a:r>
            <a:r>
              <a:rPr lang="en-US" altLang="ja-JP" sz="2400" dirty="0" err="1" smtClean="0">
                <a:latin typeface="Arial Unicode MS"/>
                <a:cs typeface="Arial Unicode MS"/>
                <a:sym typeface="Wingdings"/>
              </a:rPr>
              <a:t>GeV</a:t>
            </a:r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/c</a:t>
            </a:r>
          </a:p>
          <a:p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Generate point X(horizontal), Y(vertical), Z(beam) are uniformly distributed.</a:t>
            </a:r>
          </a:p>
          <a:p>
            <a:endParaRPr lang="en-US" altLang="ja-JP" sz="2400" dirty="0" smtClean="0">
              <a:latin typeface="Arial Unicode MS"/>
              <a:cs typeface="Arial Unicode MS"/>
              <a:sym typeface="Wingdings"/>
            </a:endParaRPr>
          </a:p>
          <a:p>
            <a:endParaRPr lang="en-US" altLang="ja-JP" sz="2400" dirty="0" smtClean="0">
              <a:latin typeface="Arial Unicode MS"/>
              <a:cs typeface="Arial Unicode MS"/>
              <a:sym typeface="Wingding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t="17714" r="2222" b="8964"/>
          <a:stretch/>
        </p:blipFill>
        <p:spPr bwMode="auto">
          <a:xfrm>
            <a:off x="4732410" y="3890513"/>
            <a:ext cx="4411590" cy="29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17599" r="2899" b="9249"/>
          <a:stretch/>
        </p:blipFill>
        <p:spPr bwMode="auto">
          <a:xfrm>
            <a:off x="4747147" y="981805"/>
            <a:ext cx="4319212" cy="29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7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9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Acceptance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pic>
        <p:nvPicPr>
          <p:cNvPr id="2051" name="Picture 3" descr="C:\Users\kanatsuki\Dropbox\figure\YVc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81" y="1423360"/>
            <a:ext cx="4554923" cy="30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natsuki\Dropbox\figure\XUc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492"/>
            <a:ext cx="4584608" cy="31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3433313"/>
            <a:ext cx="8229600" cy="269285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 descr="C:\Users\kanatsuki\Dropbox\figure\XDCXc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12" y="4823875"/>
            <a:ext cx="2843123" cy="19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natsuki\Dropbox\figure\XThetac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31" y="4684202"/>
            <a:ext cx="3049081" cy="20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natsuki\Dropbox\figure\ZDCXc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4202"/>
            <a:ext cx="3205431" cy="217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9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9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Acceptance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3433313"/>
            <a:ext cx="8229600" cy="269285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 descr="C:\Users\kanatsuki\Dropbox\figure\XDCXc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71" y="1187117"/>
            <a:ext cx="4033540" cy="27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natsuki\Dropbox\figure\XThetac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84" y="3927532"/>
            <a:ext cx="4321198" cy="29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natsuki\Dropbox\figure\ZDCXc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4" y="1187117"/>
            <a:ext cx="4177168" cy="28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6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 Unicode MS"/>
                <a:cs typeface="Arial Unicode MS"/>
              </a:rPr>
              <a:t>Information on </a:t>
            </a:r>
            <a:r>
              <a:rPr lang="en-US" altLang="ja-JP" sz="2800" dirty="0" smtClean="0">
                <a:latin typeface="Arial Unicode MS"/>
                <a:cs typeface="Arial Unicode MS"/>
              </a:rPr>
              <a:t>the PVAC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1616"/>
            <a:ext cx="8229600" cy="530583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Arial Unicode MS"/>
                <a:cs typeface="Arial Unicode MS"/>
                <a:sym typeface="Wingdings"/>
              </a:rPr>
              <a:t>P</a:t>
            </a:r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roton veto counter is needed for E05 with SKS</a:t>
            </a:r>
          </a:p>
          <a:p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PVAC for E07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Radiator</a:t>
            </a:r>
          </a:p>
          <a:p>
            <a:pPr lvl="2"/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Refractive index: 1.16~1.17 (3 pieces)</a:t>
            </a:r>
          </a:p>
          <a:p>
            <a:pPr lvl="2"/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Size: 12×12 cm2, thickness: 2 cm, 1 cm, ? cm</a:t>
            </a:r>
            <a:endParaRPr lang="en-US" altLang="ja-JP" sz="1600" dirty="0">
              <a:latin typeface="Arial Unicode MS"/>
              <a:cs typeface="Arial Unicode MS"/>
              <a:sym typeface="Wingdings"/>
            </a:endParaRP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Box</a:t>
            </a:r>
          </a:p>
          <a:p>
            <a:pPr lvl="2"/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Paper Box</a:t>
            </a:r>
          </a:p>
          <a:p>
            <a:pPr lvl="2"/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Teflon sheet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Can’t suppress </a:t>
            </a:r>
          </a:p>
          <a:p>
            <a:pPr marL="457200" lvl="1" indent="0">
              <a:buNone/>
            </a:pP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     “elastic protons”.</a:t>
            </a:r>
          </a:p>
        </p:txBody>
      </p:sp>
    </p:spTree>
    <p:extLst>
      <p:ext uri="{BB962C8B-B14F-4D97-AF65-F5344CB8AC3E}">
        <p14:creationId xmlns:p14="http://schemas.microsoft.com/office/powerpoint/2010/main" val="168124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 Unicode MS"/>
                <a:cs typeface="Arial Unicode MS"/>
              </a:rPr>
              <a:t>Information on </a:t>
            </a:r>
            <a:r>
              <a:rPr lang="en-US" altLang="ja-JP" sz="2800" dirty="0" smtClean="0">
                <a:latin typeface="Arial Unicode MS"/>
                <a:cs typeface="Arial Unicode MS"/>
              </a:rPr>
              <a:t>the PVAC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pic>
        <p:nvPicPr>
          <p:cNvPr id="6" name="図 5" descr="ChereTh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" y="2242868"/>
            <a:ext cx="4519365" cy="3064856"/>
          </a:xfrm>
          <a:prstGeom prst="rect">
            <a:avLst/>
          </a:prstGeom>
        </p:spPr>
      </p:pic>
      <p:pic>
        <p:nvPicPr>
          <p:cNvPr id="5" name="Picture 2" descr="C:\Users\kanatsuki\Dropbox\think_mac\S-2S\MyReports\20130912_BG\KPel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7172"/>
            <a:ext cx="4572000" cy="31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037826" y="2725948"/>
            <a:ext cx="776378" cy="1319842"/>
          </a:xfrm>
          <a:prstGeom prst="rect">
            <a:avLst/>
          </a:prstGeom>
          <a:gradFill>
            <a:gsLst>
              <a:gs pos="58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dirty="0" err="1" smtClean="0">
                <a:solidFill>
                  <a:schemeClr val="bg1"/>
                </a:solidFill>
              </a:rPr>
              <a:t>SKSminus</a:t>
            </a:r>
            <a:endParaRPr kumimoji="1" lang="en-US" altLang="ja-JP" sz="1200" dirty="0" smtClean="0">
              <a:solidFill>
                <a:schemeClr val="bg1"/>
              </a:solidFill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</a:endParaRPr>
          </a:p>
          <a:p>
            <a:pPr algn="ctr"/>
            <a:endParaRPr kumimoji="1" lang="en-US" altLang="ja-JP" sz="1200" dirty="0" smtClean="0">
              <a:solidFill>
                <a:schemeClr val="bg1"/>
              </a:solidFill>
            </a:endParaRPr>
          </a:p>
          <a:p>
            <a:pPr algn="ctr"/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37826" y="3312544"/>
            <a:ext cx="422694" cy="37956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200" b="1" dirty="0" smtClean="0">
                <a:solidFill>
                  <a:srgbClr val="FFFF00"/>
                </a:solidFill>
              </a:rPr>
              <a:t>S-2S</a:t>
            </a:r>
            <a:endParaRPr kumimoji="1" lang="ja-JP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9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235916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Contents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71498"/>
            <a:ext cx="7601054" cy="5189687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Arial Unicode MS"/>
                <a:cs typeface="Arial Unicode MS"/>
              </a:rPr>
              <a:t>D</a:t>
            </a:r>
            <a:r>
              <a:rPr kumimoji="1" lang="en-US" altLang="ja-JP" dirty="0" smtClean="0">
                <a:latin typeface="Arial Unicode MS"/>
                <a:cs typeface="Arial Unicode MS"/>
              </a:rPr>
              <a:t>esign of Tracking Detectors by Geant4 simulation</a:t>
            </a:r>
          </a:p>
          <a:p>
            <a:r>
              <a:rPr lang="en-US" altLang="ja-JP" dirty="0" smtClean="0">
                <a:latin typeface="Arial Unicode MS"/>
                <a:cs typeface="Arial Unicode MS"/>
              </a:rPr>
              <a:t>Acceptance</a:t>
            </a:r>
            <a:endParaRPr kumimoji="1" lang="en-US" altLang="ja-JP" dirty="0" smtClean="0">
              <a:latin typeface="Arial Unicode MS"/>
              <a:cs typeface="Arial Unicode MS"/>
            </a:endParaRPr>
          </a:p>
          <a:p>
            <a:r>
              <a:rPr lang="en-US" altLang="ja-JP" dirty="0" smtClean="0">
                <a:latin typeface="Arial Unicode MS"/>
                <a:cs typeface="Arial Unicode MS"/>
              </a:rPr>
              <a:t>Information on the Aerogel Counter for </a:t>
            </a:r>
            <a:r>
              <a:rPr lang="en-US" altLang="ja-JP" dirty="0">
                <a:latin typeface="Arial Unicode MS"/>
                <a:cs typeface="Arial Unicode MS"/>
              </a:rPr>
              <a:t>P</a:t>
            </a:r>
            <a:r>
              <a:rPr lang="en-US" altLang="ja-JP" dirty="0" smtClean="0">
                <a:latin typeface="Arial Unicode MS"/>
                <a:cs typeface="Arial Unicode MS"/>
              </a:rPr>
              <a:t>roton Veto</a:t>
            </a:r>
            <a:endParaRPr kumimoji="1" lang="en-US" altLang="ja-JP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1377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 Unicode MS"/>
                <a:cs typeface="Arial Unicode MS"/>
              </a:rPr>
              <a:t>Design of Tracking Detectors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1615"/>
            <a:ext cx="8445260" cy="4477698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</a:rPr>
              <a:t>What’s existing?</a:t>
            </a:r>
          </a:p>
          <a:p>
            <a:r>
              <a:rPr lang="en-US" altLang="ja-JP" sz="2400" dirty="0" smtClean="0">
                <a:latin typeface="Arial Unicode MS"/>
                <a:cs typeface="Arial Unicode MS"/>
              </a:rPr>
              <a:t>Downstream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SDC3, SDC4X, SDC4Y – Old SKS Drift Chamber</a:t>
            </a:r>
          </a:p>
          <a:p>
            <a:pPr lvl="1"/>
            <a:endParaRPr lang="en-US" altLang="ja-JP" sz="2000" dirty="0" smtClean="0">
              <a:latin typeface="Arial Unicode MS"/>
              <a:cs typeface="Arial Unicode MS"/>
            </a:endParaRPr>
          </a:p>
          <a:p>
            <a:r>
              <a:rPr lang="en-US" altLang="ja-JP" sz="2400" dirty="0">
                <a:latin typeface="Arial Unicode MS"/>
                <a:cs typeface="Arial Unicode MS"/>
              </a:rPr>
              <a:t>Upstream</a:t>
            </a:r>
          </a:p>
          <a:p>
            <a:pPr lvl="1"/>
            <a:r>
              <a:rPr lang="en-US" altLang="ja-JP" sz="2000" dirty="0">
                <a:latin typeface="Arial Unicode MS"/>
                <a:cs typeface="Arial Unicode MS"/>
              </a:rPr>
              <a:t>E13: SDC2, “HASEGAWA Chamber”</a:t>
            </a:r>
          </a:p>
          <a:p>
            <a:pPr lvl="1"/>
            <a:r>
              <a:rPr lang="en-US" altLang="ja-JP" sz="2000" dirty="0">
                <a:latin typeface="Arial Unicode MS"/>
                <a:cs typeface="Arial Unicode MS"/>
              </a:rPr>
              <a:t>E10: SSD, SFT</a:t>
            </a:r>
          </a:p>
          <a:p>
            <a:pPr lvl="1"/>
            <a:r>
              <a:rPr lang="en-US" altLang="ja-JP" sz="2000" dirty="0">
                <a:latin typeface="Arial Unicode MS"/>
                <a:cs typeface="Arial Unicode MS"/>
              </a:rPr>
              <a:t>E19/27: SDC1, SDC2</a:t>
            </a:r>
          </a:p>
          <a:p>
            <a:pPr lvl="1"/>
            <a:endParaRPr lang="en-US" altLang="ja-JP" sz="2000" dirty="0" smtClean="0">
              <a:latin typeface="Arial Unicode MS"/>
              <a:cs typeface="Arial Unicode M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63620" y="4985369"/>
            <a:ext cx="8445260" cy="178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 smtClean="0">
              <a:latin typeface="Arial Unicode MS"/>
              <a:cs typeface="Arial Unicode M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147977" y="4028536"/>
            <a:ext cx="1682151" cy="353683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356448" y="3646100"/>
            <a:ext cx="841075" cy="353683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37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 Unicode MS"/>
                <a:cs typeface="Arial Unicode MS"/>
              </a:rPr>
              <a:t>Design of Tracking Detectors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2835"/>
            <a:ext cx="8445260" cy="1780431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</a:rPr>
              <a:t>Downstream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SDC3, SDC4X,SDC4Y – Old SKS Drift Chamber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(</a:t>
            </a:r>
            <a:r>
              <a:rPr lang="en-US" altLang="ja-JP" sz="2000" dirty="0" err="1">
                <a:latin typeface="Arial Unicode MS"/>
                <a:cs typeface="Arial Unicode MS"/>
              </a:rPr>
              <a:t>Hotchi</a:t>
            </a:r>
            <a:r>
              <a:rPr lang="en-US" altLang="ja-JP" sz="2000" dirty="0" smtClean="0">
                <a:latin typeface="Arial Unicode MS"/>
                <a:cs typeface="Arial Unicode MS"/>
              </a:rPr>
              <a:t> Doctor thesis)</a:t>
            </a:r>
          </a:p>
        </p:txBody>
      </p:sp>
      <p:pic>
        <p:nvPicPr>
          <p:cNvPr id="2050" name="Picture 2" descr="C:\Users\kanatsuki\Pictures\s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4" y="2368894"/>
            <a:ext cx="5048368" cy="15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natsuki\Pictures\s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52" y="3286664"/>
            <a:ext cx="4512241" cy="33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62958" y="4275099"/>
            <a:ext cx="5109706" cy="1780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Plane configuration and thickness of chamber</a:t>
            </a:r>
            <a:r>
              <a:rPr lang="en-US" altLang="ja-JP" sz="2000" dirty="0">
                <a:latin typeface="Arial Unicode MS"/>
                <a:cs typeface="Arial Unicode M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</a:rPr>
              <a:t>in G4 programs is like left figure.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Materials are only gas(Ar+C2H6, 10cm) and windows(Mylar, 0.1mm*2layers)</a:t>
            </a:r>
          </a:p>
        </p:txBody>
      </p:sp>
    </p:spTree>
    <p:extLst>
      <p:ext uri="{BB962C8B-B14F-4D97-AF65-F5344CB8AC3E}">
        <p14:creationId xmlns:p14="http://schemas.microsoft.com/office/powerpoint/2010/main" val="172688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 Unicode MS"/>
                <a:cs typeface="Arial Unicode MS"/>
              </a:rPr>
              <a:t>Design of Tracking Detectors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63620" y="1178582"/>
            <a:ext cx="8445260" cy="178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Arial Unicode MS"/>
                <a:cs typeface="Arial Unicode MS"/>
              </a:rPr>
              <a:t>Upstream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SDC1, SDC2</a:t>
            </a:r>
          </a:p>
        </p:txBody>
      </p:sp>
      <p:pic>
        <p:nvPicPr>
          <p:cNvPr id="3075" name="Picture 3" descr="C:\Users\kanatsuki\Pictures\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3705"/>
            <a:ext cx="5794193" cy="20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18644" r="31202" b="14504"/>
          <a:stretch/>
        </p:blipFill>
        <p:spPr bwMode="auto">
          <a:xfrm>
            <a:off x="6005145" y="2064805"/>
            <a:ext cx="2681655" cy="267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60752" y="4807260"/>
            <a:ext cx="8445260" cy="178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Cathode plane = </a:t>
            </a:r>
            <a:r>
              <a:rPr lang="en-US" altLang="ja-JP" sz="2000" dirty="0">
                <a:latin typeface="Arial Unicode MS"/>
                <a:cs typeface="Arial Unicode MS"/>
              </a:rPr>
              <a:t>20um </a:t>
            </a:r>
            <a:r>
              <a:rPr lang="en-US" altLang="ja-JP" sz="2000" dirty="0" smtClean="0">
                <a:latin typeface="Arial Unicode MS"/>
                <a:cs typeface="Arial Unicode MS"/>
              </a:rPr>
              <a:t>graphite pasted </a:t>
            </a:r>
            <a:r>
              <a:rPr lang="en-US" altLang="ja-JP" sz="2000" dirty="0">
                <a:latin typeface="Arial Unicode MS"/>
                <a:cs typeface="Arial Unicode MS"/>
              </a:rPr>
              <a:t>on </a:t>
            </a:r>
            <a:r>
              <a:rPr lang="en-US" altLang="ja-JP" sz="2000" dirty="0" smtClean="0">
                <a:latin typeface="Arial Unicode MS"/>
                <a:cs typeface="Arial Unicode MS"/>
              </a:rPr>
              <a:t>12um aramid film.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sym typeface="Wingdings" panose="05000000000000000000" pitchFamily="2" charset="2"/>
              </a:rPr>
              <a:t>Structures of SDC1,2 on G4 = SDC3,4 = </a:t>
            </a:r>
            <a:r>
              <a:rPr lang="en-US" altLang="ja-JP" sz="2000" dirty="0" err="1" smtClean="0">
                <a:latin typeface="Arial Unicode MS"/>
                <a:cs typeface="Arial Unicode MS"/>
                <a:sym typeface="Wingdings" panose="05000000000000000000" pitchFamily="2" charset="2"/>
              </a:rPr>
              <a:t>Mylar+Gas+Mylar</a:t>
            </a:r>
            <a:endParaRPr lang="en-US" altLang="ja-JP" sz="2000" dirty="0" smtClean="0">
              <a:latin typeface="Arial Unicode MS"/>
              <a:cs typeface="Arial Unicode MS"/>
              <a:sym typeface="Wingdings" panose="05000000000000000000" pitchFamily="2" charset="2"/>
            </a:endParaRP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sym typeface="Wingdings" panose="05000000000000000000" pitchFamily="2" charset="2"/>
              </a:rPr>
              <a:t>Mylar 0.1mm*2</a:t>
            </a:r>
            <a:r>
              <a:rPr lang="ja-JP" altLang="en-US" sz="2000" dirty="0" err="1" smtClean="0">
                <a:latin typeface="Arial Unicode MS"/>
                <a:cs typeface="Arial Unicode MS"/>
                <a:sym typeface="Wingdings" panose="05000000000000000000" pitchFamily="2" charset="2"/>
              </a:rPr>
              <a:t>、</a:t>
            </a:r>
            <a:r>
              <a:rPr lang="en-US" altLang="ja-JP" sz="2000" dirty="0" smtClean="0">
                <a:latin typeface="Arial Unicode MS"/>
                <a:cs typeface="Arial Unicode MS"/>
                <a:sym typeface="Wingdings" panose="05000000000000000000" pitchFamily="2" charset="2"/>
              </a:rPr>
              <a:t>Gas=8cm</a:t>
            </a:r>
            <a:endParaRPr lang="en-US" altLang="ja-JP" sz="2000" dirty="0" smtClean="0">
              <a:latin typeface="Arial Unicode MS"/>
              <a:cs typeface="Arial Unicode M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04181" y="2086052"/>
            <a:ext cx="3387423" cy="332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(K. </a:t>
            </a:r>
            <a:r>
              <a:rPr lang="en-US" altLang="ja-JP" sz="2000" dirty="0" err="1" smtClean="0">
                <a:latin typeface="Arial Unicode MS"/>
                <a:cs typeface="Arial Unicode MS"/>
                <a:sym typeface="Wingdings"/>
              </a:rPr>
              <a:t>Shirotori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: Doctor thesis)</a:t>
            </a:r>
          </a:p>
        </p:txBody>
      </p:sp>
    </p:spTree>
    <p:extLst>
      <p:ext uri="{BB962C8B-B14F-4D97-AF65-F5344CB8AC3E}">
        <p14:creationId xmlns:p14="http://schemas.microsoft.com/office/powerpoint/2010/main" val="172688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 Unicode MS"/>
                <a:cs typeface="Arial Unicode MS"/>
              </a:rPr>
              <a:t>Design of Tracking Detectors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63620" y="1178582"/>
            <a:ext cx="8445260" cy="140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Arial Unicode MS"/>
                <a:cs typeface="Arial Unicode MS"/>
              </a:rPr>
              <a:t>Upstream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SFT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60752" y="4807260"/>
            <a:ext cx="8445260" cy="178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x-plane</a:t>
            </a:r>
            <a:r>
              <a:rPr lang="ja-JP" altLang="en-US" sz="2000" dirty="0" smtClean="0">
                <a:latin typeface="Arial Unicode MS"/>
                <a:cs typeface="Arial Unicode M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</a:rPr>
              <a:t>Φ=1mm</a:t>
            </a:r>
            <a:endParaRPr lang="en-US" altLang="ja-JP" sz="2000" dirty="0">
              <a:latin typeface="Arial Unicode MS"/>
              <a:cs typeface="Arial Unicode MS"/>
            </a:endParaRP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u/v-plane</a:t>
            </a:r>
            <a:r>
              <a:rPr lang="ja-JP" altLang="en-US" sz="2000" dirty="0" smtClean="0">
                <a:latin typeface="Arial Unicode MS"/>
                <a:cs typeface="Arial Unicode M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</a:rPr>
              <a:t>Φ=0.5mm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t="19113" r="8846" b="41519"/>
          <a:stretch/>
        </p:blipFill>
        <p:spPr bwMode="auto">
          <a:xfrm>
            <a:off x="2674189" y="1573958"/>
            <a:ext cx="5917720" cy="160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40869" r="26634" b="22402"/>
          <a:stretch/>
        </p:blipFill>
        <p:spPr bwMode="auto">
          <a:xfrm>
            <a:off x="5313872" y="5236888"/>
            <a:ext cx="3486400" cy="15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067355" y="1178582"/>
            <a:ext cx="3420512" cy="47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(T. </a:t>
            </a:r>
            <a:r>
              <a:rPr lang="en-US" altLang="ja-JP" sz="2000" dirty="0" err="1" smtClean="0">
                <a:latin typeface="Arial Unicode MS"/>
                <a:cs typeface="Arial Unicode MS"/>
                <a:sym typeface="Wingdings"/>
              </a:rPr>
              <a:t>Soyama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: Master thesis)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50998" r="11326" b="27451"/>
          <a:stretch/>
        </p:blipFill>
        <p:spPr bwMode="auto">
          <a:xfrm>
            <a:off x="2616776" y="3480429"/>
            <a:ext cx="6321669" cy="97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5141343" y="4460009"/>
            <a:ext cx="15613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6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natsuki\Dropbox\think2mac\MyArticle\master\masters_thesis\chapter4\GeantHori_rev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9"/>
          <a:stretch/>
        </p:blipFill>
        <p:spPr bwMode="auto">
          <a:xfrm rot="6513805">
            <a:off x="3413926" y="1647812"/>
            <a:ext cx="6444359" cy="42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Simulations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1616"/>
            <a:ext cx="4228850" cy="5305833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Setup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Particles are generated at 60cm upstream from Q1</a:t>
            </a:r>
          </a:p>
          <a:p>
            <a:pPr lvl="1"/>
            <a:r>
              <a:rPr lang="en-US" altLang="ja-JP" sz="2000" dirty="0" err="1" smtClean="0">
                <a:latin typeface="Arial Unicode MS"/>
                <a:cs typeface="Arial Unicode MS"/>
                <a:sym typeface="Wingdings"/>
              </a:rPr>
              <a:t>HeBags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between QQD and Tracking Detectors</a:t>
            </a:r>
          </a:p>
          <a:p>
            <a:pPr lvl="1"/>
            <a:endParaRPr lang="en-US" altLang="ja-JP" sz="2000" dirty="0" smtClean="0">
              <a:latin typeface="Arial Unicode MS"/>
              <a:cs typeface="Arial Unicode MS"/>
              <a:sym typeface="Wingdings"/>
            </a:endParaRPr>
          </a:p>
          <a:p>
            <a:r>
              <a:rPr lang="en-US" altLang="ja-JP" sz="2400" dirty="0" err="1" smtClean="0">
                <a:latin typeface="Arial Unicode MS"/>
                <a:cs typeface="Arial Unicode MS"/>
                <a:sym typeface="Wingdings"/>
              </a:rPr>
              <a:t>FieldMap</a:t>
            </a:r>
            <a:endParaRPr lang="en-US" altLang="ja-JP" sz="2000" dirty="0" smtClean="0">
              <a:latin typeface="Arial Unicode MS"/>
              <a:cs typeface="Arial Unicode MS"/>
              <a:sym typeface="Wingdings"/>
            </a:endParaRP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Opera-3d/TOSCA calculation</a:t>
            </a:r>
          </a:p>
          <a:p>
            <a:pPr lvl="1"/>
            <a:endParaRPr lang="en-US" altLang="ja-JP" sz="2000" dirty="0">
              <a:latin typeface="Arial Unicode MS"/>
              <a:cs typeface="Arial Unicode MS"/>
              <a:sym typeface="Wingdings"/>
            </a:endParaRPr>
          </a:p>
          <a:p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Analysis</a:t>
            </a:r>
          </a:p>
          <a:p>
            <a:pPr lvl="1"/>
            <a:r>
              <a:rPr lang="en-US" altLang="ja-JP" sz="2000" dirty="0" err="1" smtClean="0">
                <a:latin typeface="Arial Unicode MS"/>
                <a:cs typeface="Arial Unicode MS"/>
                <a:sym typeface="Wingdings"/>
              </a:rPr>
              <a:t>RungeKutta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method similar to SKS analysis code.</a:t>
            </a:r>
          </a:p>
        </p:txBody>
      </p:sp>
    </p:spTree>
    <p:extLst>
      <p:ext uri="{BB962C8B-B14F-4D97-AF65-F5344CB8AC3E}">
        <p14:creationId xmlns:p14="http://schemas.microsoft.com/office/powerpoint/2010/main" val="138570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Results@1.375GeV/c (SDC1,2)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5878" y="810882"/>
            <a:ext cx="3260784" cy="577971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Position resolution of SDC1,2/3,4=0um/0um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2596" r="14952" b="5578"/>
          <a:stretch/>
        </p:blipFill>
        <p:spPr bwMode="auto">
          <a:xfrm>
            <a:off x="-25878" y="1880529"/>
            <a:ext cx="3140018" cy="203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2037" r="15000" b="6033"/>
          <a:stretch/>
        </p:blipFill>
        <p:spPr bwMode="auto">
          <a:xfrm>
            <a:off x="6116126" y="1863278"/>
            <a:ext cx="3068300" cy="203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7823" r="3755" b="10015"/>
          <a:stretch/>
        </p:blipFill>
        <p:spPr bwMode="auto">
          <a:xfrm>
            <a:off x="3084088" y="1863277"/>
            <a:ext cx="3032038" cy="203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7837" r="2823" b="8760"/>
          <a:stretch/>
        </p:blipFill>
        <p:spPr bwMode="auto">
          <a:xfrm>
            <a:off x="0" y="4632371"/>
            <a:ext cx="3083564" cy="20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16891" r="3551" b="9983"/>
          <a:stretch/>
        </p:blipFill>
        <p:spPr bwMode="auto">
          <a:xfrm>
            <a:off x="3081795" y="4632371"/>
            <a:ext cx="3034331" cy="20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7723" r="3255" b="9602"/>
          <a:stretch/>
        </p:blipFill>
        <p:spPr bwMode="auto">
          <a:xfrm>
            <a:off x="6100836" y="4632371"/>
            <a:ext cx="3092215" cy="206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161440" y="1043798"/>
            <a:ext cx="2954686" cy="332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200um/250um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343123" y="1043798"/>
            <a:ext cx="2800877" cy="327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300um, 350um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58157" y="1452397"/>
            <a:ext cx="3260784" cy="49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Material = vacuum</a:t>
            </a: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58157" y="4165964"/>
            <a:ext cx="4513843" cy="49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Material = Realistic gas and films 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0" y="4157919"/>
            <a:ext cx="9144000" cy="2622439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0" y="1440882"/>
            <a:ext cx="9144000" cy="2622439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311200" y="3013788"/>
            <a:ext cx="2465862" cy="3329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σ(</a:t>
            </a:r>
            <a:r>
              <a:rPr lang="en-US" altLang="ja-JP" sz="2000" dirty="0" err="1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dp</a:t>
            </a:r>
            <a:r>
              <a:rPr lang="en-US" altLang="ja-JP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/p)</a:t>
            </a:r>
            <a:r>
              <a:rPr lang="ja-JP" altLang="en-US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～</a:t>
            </a:r>
            <a:r>
              <a:rPr lang="en-US" altLang="ja-JP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3.3×10</a:t>
            </a:r>
            <a:r>
              <a:rPr lang="ja-JP" altLang="en-US" sz="2000" baseline="30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－</a:t>
            </a:r>
            <a:r>
              <a:rPr lang="en-US" altLang="ja-JP" sz="2000" baseline="30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6</a:t>
            </a: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318941" y="3014084"/>
            <a:ext cx="2465862" cy="3329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σ(</a:t>
            </a:r>
            <a:r>
              <a:rPr lang="en-US" altLang="ja-JP" sz="2000" dirty="0" err="1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dp</a:t>
            </a:r>
            <a:r>
              <a:rPr lang="en-US" altLang="ja-JP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/p)</a:t>
            </a:r>
            <a:r>
              <a:rPr lang="ja-JP" altLang="en-US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～</a:t>
            </a:r>
            <a:r>
              <a:rPr lang="en-US" altLang="ja-JP" sz="2000" dirty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1</a:t>
            </a:r>
            <a:r>
              <a:rPr lang="en-US" altLang="ja-JP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.8×10</a:t>
            </a:r>
            <a:r>
              <a:rPr lang="ja-JP" altLang="en-US" sz="2000" baseline="30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－</a:t>
            </a:r>
            <a:r>
              <a:rPr lang="en-US" altLang="ja-JP" sz="2000" baseline="30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4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6396760" y="2976994"/>
            <a:ext cx="2465862" cy="3329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σ(</a:t>
            </a:r>
            <a:r>
              <a:rPr lang="en-US" altLang="ja-JP" sz="2000" dirty="0" err="1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dp</a:t>
            </a:r>
            <a:r>
              <a:rPr lang="en-US" altLang="ja-JP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/p)</a:t>
            </a:r>
            <a:r>
              <a:rPr lang="ja-JP" altLang="en-US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～</a:t>
            </a:r>
            <a:r>
              <a:rPr lang="en-US" altLang="ja-JP" sz="2000" dirty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2</a:t>
            </a:r>
            <a:r>
              <a:rPr lang="en-US" altLang="ja-JP" sz="2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.3×10</a:t>
            </a:r>
            <a:r>
              <a:rPr lang="ja-JP" altLang="en-US" sz="2000" baseline="30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－</a:t>
            </a:r>
            <a:r>
              <a:rPr lang="en-US" altLang="ja-JP" sz="2000" baseline="30000" dirty="0" smtClean="0">
                <a:ln>
                  <a:solidFill>
                    <a:srgbClr val="0070C0"/>
                  </a:solidFill>
                </a:ln>
                <a:latin typeface="Arial Unicode MS"/>
                <a:cs typeface="Arial Unicode MS"/>
                <a:sym typeface="Wingdings"/>
              </a:rPr>
              <a:t>4</a:t>
            </a: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257092" y="5946768"/>
            <a:ext cx="2465862" cy="332968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σ(</a:t>
            </a:r>
            <a:r>
              <a:rPr lang="en-US" altLang="ja-JP" sz="2000" dirty="0" err="1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dp</a:t>
            </a:r>
            <a:r>
              <a:rPr lang="en-US" altLang="ja-JP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/p)</a:t>
            </a:r>
            <a:r>
              <a:rPr lang="ja-JP" altLang="en-US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～</a:t>
            </a:r>
            <a:r>
              <a:rPr lang="en-US" altLang="ja-JP" sz="2000" dirty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5</a:t>
            </a:r>
            <a:r>
              <a:rPr lang="en-US" altLang="ja-JP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.1×10</a:t>
            </a:r>
            <a:r>
              <a:rPr lang="ja-JP" altLang="en-US" sz="2000" baseline="30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－</a:t>
            </a:r>
            <a:r>
              <a:rPr lang="en-US" altLang="ja-JP" sz="2000" baseline="30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4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3339069" y="5944185"/>
            <a:ext cx="2465862" cy="332968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σ(</a:t>
            </a:r>
            <a:r>
              <a:rPr lang="en-US" altLang="ja-JP" sz="2000" dirty="0" err="1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dp</a:t>
            </a:r>
            <a:r>
              <a:rPr lang="en-US" altLang="ja-JP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/p)</a:t>
            </a:r>
            <a:r>
              <a:rPr lang="ja-JP" altLang="en-US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～</a:t>
            </a:r>
            <a:r>
              <a:rPr lang="en-US" altLang="ja-JP" sz="2000" dirty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5</a:t>
            </a:r>
            <a:r>
              <a:rPr lang="en-US" altLang="ja-JP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.5×10</a:t>
            </a:r>
            <a:r>
              <a:rPr lang="ja-JP" altLang="en-US" sz="2000" baseline="30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－</a:t>
            </a:r>
            <a:r>
              <a:rPr lang="en-US" altLang="ja-JP" sz="2000" baseline="30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4</a:t>
            </a: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363927" y="5941317"/>
            <a:ext cx="2465862" cy="332968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atin typeface="Arial Unicode MS"/>
                <a:cs typeface="Arial Unicode MS"/>
                <a:sym typeface="Wingdings"/>
              </a:rPr>
              <a:t> </a:t>
            </a:r>
            <a:r>
              <a:rPr lang="en-US" altLang="ja-JP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σ(</a:t>
            </a:r>
            <a:r>
              <a:rPr lang="en-US" altLang="ja-JP" sz="2000" dirty="0" err="1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dp</a:t>
            </a:r>
            <a:r>
              <a:rPr lang="en-US" altLang="ja-JP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/p)</a:t>
            </a:r>
            <a:r>
              <a:rPr lang="ja-JP" altLang="en-US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～</a:t>
            </a:r>
            <a:r>
              <a:rPr lang="en-US" altLang="ja-JP" sz="2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5.6×10</a:t>
            </a:r>
            <a:r>
              <a:rPr lang="ja-JP" altLang="en-US" sz="2000" baseline="30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－</a:t>
            </a:r>
            <a:r>
              <a:rPr lang="en-US" altLang="ja-JP" sz="2000" baseline="30000" dirty="0" smtClean="0">
                <a:ln>
                  <a:solidFill>
                    <a:schemeClr val="accent2"/>
                  </a:solidFill>
                </a:ln>
                <a:latin typeface="Arial Unicode MS"/>
                <a:cs typeface="Arial Unicode MS"/>
                <a:sym typeface="Wingdings"/>
              </a:rPr>
              <a:t>4</a:t>
            </a:r>
          </a:p>
        </p:txBody>
      </p:sp>
      <p:cxnSp>
        <p:nvCxnSpPr>
          <p:cNvPr id="26" name="直線コネクタ 25"/>
          <p:cNvCxnSpPr/>
          <p:nvPr/>
        </p:nvCxnSpPr>
        <p:spPr>
          <a:xfrm>
            <a:off x="1490023" y="2067472"/>
            <a:ext cx="0" cy="450298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1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Arial Unicode MS"/>
                <a:cs typeface="Arial Unicode MS"/>
              </a:rPr>
              <a:t>Results@1.375GeV/c (SDC1,2)</a:t>
            </a:r>
            <a:endParaRPr kumimoji="1" lang="ja-JP" altLang="en-US" sz="2800" dirty="0">
              <a:latin typeface="Arial Unicode MS"/>
              <a:cs typeface="Arial Unicode MS"/>
            </a:endParaRPr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1616"/>
            <a:ext cx="3260785" cy="3753078"/>
          </a:xfrm>
        </p:spPr>
        <p:txBody>
          <a:bodyPr>
            <a:normAutofit/>
          </a:bodyPr>
          <a:lstStyle/>
          <a:p>
            <a:r>
              <a:rPr lang="en-US" altLang="ja-JP" sz="2400" dirty="0" err="1" smtClean="0">
                <a:latin typeface="Arial Unicode MS"/>
                <a:cs typeface="Arial Unicode MS"/>
                <a:sym typeface="Wingdings"/>
              </a:rPr>
              <a:t>dp</a:t>
            </a:r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/p @ 1.375GeV/c in FWHM [10</a:t>
            </a:r>
            <a:r>
              <a:rPr lang="en-US" altLang="ja-JP" sz="2400" baseline="30000" dirty="0" smtClean="0">
                <a:latin typeface="Arial Unicode MS"/>
                <a:cs typeface="Arial Unicode MS"/>
                <a:sym typeface="Wingdings"/>
              </a:rPr>
              <a:t>-4</a:t>
            </a:r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] </a:t>
            </a:r>
          </a:p>
          <a:p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Main factor is the effect of </a:t>
            </a:r>
            <a:r>
              <a:rPr lang="en-US" altLang="ja-JP" sz="2400" dirty="0">
                <a:latin typeface="Arial Unicode MS"/>
                <a:cs typeface="Arial Unicode MS"/>
                <a:sym typeface="Wingdings"/>
              </a:rPr>
              <a:t>m</a:t>
            </a:r>
            <a:r>
              <a:rPr lang="en-US" altLang="ja-JP" sz="2400" dirty="0" smtClean="0">
                <a:latin typeface="Arial Unicode MS"/>
                <a:cs typeface="Arial Unicode MS"/>
                <a:sym typeface="Wingdings"/>
              </a:rPr>
              <a:t>ultiple scattering mainly inside D1Gap</a:t>
            </a:r>
          </a:p>
          <a:p>
            <a:pPr marL="0" indent="0">
              <a:buNone/>
            </a:pPr>
            <a:endParaRPr lang="en-US" altLang="ja-JP" sz="2400" dirty="0" smtClean="0">
              <a:latin typeface="Arial Unicode MS"/>
              <a:cs typeface="Arial Unicode MS"/>
              <a:sym typeface="Wingdings"/>
            </a:endParaRPr>
          </a:p>
          <a:p>
            <a:pPr lvl="1"/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1DC = SDC2 only</a:t>
            </a:r>
          </a:p>
          <a:p>
            <a:pPr lvl="1"/>
            <a:r>
              <a:rPr lang="en-US" altLang="ja-JP" sz="1600" dirty="0" smtClean="0">
                <a:latin typeface="Arial Unicode MS"/>
                <a:cs typeface="Arial Unicode MS"/>
                <a:sym typeface="Wingdings"/>
              </a:rPr>
              <a:t>MS = Multiple Scattering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62" y="1345133"/>
            <a:ext cx="5383160" cy="364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54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582</Words>
  <Application>Microsoft Macintosh PowerPoint</Application>
  <PresentationFormat>画面に合わせる (4:3)</PresentationFormat>
  <Paragraphs>102</Paragraphs>
  <Slides>16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ホワイト</vt:lpstr>
      <vt:lpstr>S-2S Meeting </vt:lpstr>
      <vt:lpstr>Contents</vt:lpstr>
      <vt:lpstr>Design of Tracking Detectors</vt:lpstr>
      <vt:lpstr>Design of Tracking Detectors</vt:lpstr>
      <vt:lpstr>Design of Tracking Detectors</vt:lpstr>
      <vt:lpstr>Design of Tracking Detectors</vt:lpstr>
      <vt:lpstr>Simulations</vt:lpstr>
      <vt:lpstr>Results@1.375GeV/c (SDC1,2)</vt:lpstr>
      <vt:lpstr>Results@1.375GeV/c (SDC1,2)</vt:lpstr>
      <vt:lpstr>Energy Loss</vt:lpstr>
      <vt:lpstr>Scattering angle resolution</vt:lpstr>
      <vt:lpstr>Acceptance</vt:lpstr>
      <vt:lpstr>Acceptance</vt:lpstr>
      <vt:lpstr>Acceptance</vt:lpstr>
      <vt:lpstr>Information on the PVAC</vt:lpstr>
      <vt:lpstr>Information on the PVAC</vt:lpstr>
    </vt:vector>
  </TitlesOfParts>
  <Company>Kyoto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JAMによるトリガーレートの評価</dc:title>
  <dc:creator>Kanatsuki Shunsuke</dc:creator>
  <cp:lastModifiedBy>Kanatsuki Shunsuke</cp:lastModifiedBy>
  <cp:revision>371</cp:revision>
  <dcterms:created xsi:type="dcterms:W3CDTF">2014-05-15T22:20:58Z</dcterms:created>
  <dcterms:modified xsi:type="dcterms:W3CDTF">2014-08-20T02:57:53Z</dcterms:modified>
</cp:coreProperties>
</file>