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259" r:id="rId4"/>
    <p:sldId id="261" r:id="rId5"/>
    <p:sldId id="307" r:id="rId6"/>
    <p:sldId id="263" r:id="rId7"/>
    <p:sldId id="308" r:id="rId8"/>
    <p:sldId id="335" r:id="rId9"/>
    <p:sldId id="280" r:id="rId10"/>
    <p:sldId id="264" r:id="rId11"/>
    <p:sldId id="273" r:id="rId12"/>
    <p:sldId id="292" r:id="rId13"/>
    <p:sldId id="339" r:id="rId14"/>
    <p:sldId id="299" r:id="rId15"/>
    <p:sldId id="269" r:id="rId16"/>
    <p:sldId id="329" r:id="rId17"/>
    <p:sldId id="343" r:id="rId18"/>
    <p:sldId id="285" r:id="rId19"/>
    <p:sldId id="336" r:id="rId20"/>
    <p:sldId id="337" r:id="rId21"/>
    <p:sldId id="340" r:id="rId22"/>
    <p:sldId id="288" r:id="rId23"/>
    <p:sldId id="283" r:id="rId24"/>
    <p:sldId id="290" r:id="rId25"/>
    <p:sldId id="291" r:id="rId26"/>
    <p:sldId id="316" r:id="rId27"/>
    <p:sldId id="322" r:id="rId28"/>
    <p:sldId id="323" r:id="rId29"/>
    <p:sldId id="312" r:id="rId30"/>
    <p:sldId id="338" r:id="rId31"/>
    <p:sldId id="317" r:id="rId32"/>
    <p:sldId id="318" r:id="rId33"/>
    <p:sldId id="325" r:id="rId34"/>
    <p:sldId id="326" r:id="rId35"/>
    <p:sldId id="341" r:id="rId36"/>
    <p:sldId id="331" r:id="rId37"/>
    <p:sldId id="344" r:id="rId3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600"/>
    <a:srgbClr val="D0C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1" autoAdjust="0"/>
    <p:restoredTop sz="83866" autoAdjust="0"/>
  </p:normalViewPr>
  <p:slideViewPr>
    <p:cSldViewPr>
      <p:cViewPr>
        <p:scale>
          <a:sx n="80" d="100"/>
          <a:sy n="80" d="100"/>
        </p:scale>
        <p:origin x="-15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B3E4CEA-C3E4-431A-BD9D-B8611736D274}" type="datetimeFigureOut">
              <a:rPr kumimoji="1" lang="ja-JP" altLang="en-US" smtClean="0"/>
              <a:t>2017/3/19</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A2BD0B-6406-4830-9BD6-B17523C7CD68}" type="slidenum">
              <a:rPr kumimoji="1" lang="ja-JP" altLang="en-US" smtClean="0"/>
              <a:t>‹#›</a:t>
            </a:fld>
            <a:endParaRPr kumimoji="1" lang="ja-JP" altLang="en-US"/>
          </a:p>
        </p:txBody>
      </p:sp>
    </p:spTree>
    <p:extLst>
      <p:ext uri="{BB962C8B-B14F-4D97-AF65-F5344CB8AC3E}">
        <p14:creationId xmlns:p14="http://schemas.microsoft.com/office/powerpoint/2010/main" val="290260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6D3600B-5C49-47E9-853B-DDE34F38212D}" type="datetimeFigureOut">
              <a:rPr kumimoji="1" lang="ja-JP" altLang="en-US" smtClean="0"/>
              <a:t>2017/3/19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23D0AD3-FDF5-451B-A485-7A605691D48B}" type="slidenum">
              <a:rPr kumimoji="1" lang="ja-JP" altLang="en-US" smtClean="0"/>
              <a:t>‹#›</a:t>
            </a:fld>
            <a:endParaRPr kumimoji="1" lang="ja-JP" altLang="en-US"/>
          </a:p>
        </p:txBody>
      </p:sp>
    </p:spTree>
    <p:extLst>
      <p:ext uri="{BB962C8B-B14F-4D97-AF65-F5344CB8AC3E}">
        <p14:creationId xmlns:p14="http://schemas.microsoft.com/office/powerpoint/2010/main" val="13853570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S-2S </a:t>
            </a:r>
            <a:r>
              <a:rPr kumimoji="1" lang="ja-JP" altLang="ja-JP" sz="1200" kern="1200" dirty="0" smtClean="0">
                <a:solidFill>
                  <a:schemeClr val="tx1"/>
                </a:solidFill>
                <a:effectLst/>
                <a:latin typeface="+mn-lt"/>
                <a:ea typeface="+mn-ea"/>
                <a:cs typeface="+mn-cs"/>
              </a:rPr>
              <a:t>電磁石の磁場測定と運動量分解能というタイトルで発表させていただきます。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a:t>
            </a:fld>
            <a:endParaRPr kumimoji="1" lang="ja-JP" altLang="en-US"/>
          </a:p>
        </p:txBody>
      </p:sp>
    </p:spTree>
    <p:extLst>
      <p:ext uri="{BB962C8B-B14F-4D97-AF65-F5344CB8AC3E}">
        <p14:creationId xmlns:p14="http://schemas.microsoft.com/office/powerpoint/2010/main" val="388248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測定器系の写真はこのようになっています。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10</a:t>
            </a:fld>
            <a:endParaRPr kumimoji="1" lang="ja-JP" altLang="en-US"/>
          </a:p>
        </p:txBody>
      </p:sp>
    </p:spTree>
    <p:extLst>
      <p:ext uri="{BB962C8B-B14F-4D97-AF65-F5344CB8AC3E}">
        <p14:creationId xmlns:p14="http://schemas.microsoft.com/office/powerpoint/2010/main" val="362797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三次元駆動装置に</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軸ホールプローブを固定した棒を取り付けています。</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軸ホールプローブは、</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μ</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の精度で磁場の</a:t>
            </a:r>
            <a:r>
              <a:rPr kumimoji="1" lang="ja-JP" altLang="en-US" sz="1200" kern="1200" dirty="0" smtClean="0">
                <a:solidFill>
                  <a:schemeClr val="tx1"/>
                </a:solidFill>
                <a:effectLst/>
                <a:latin typeface="+mn-lt"/>
                <a:ea typeface="+mn-ea"/>
                <a:cs typeface="+mn-cs"/>
              </a:rPr>
              <a:t>直交する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成分を測定することができます。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11</a:t>
            </a:fld>
            <a:endParaRPr kumimoji="1" lang="ja-JP" altLang="en-US"/>
          </a:p>
        </p:txBody>
      </p:sp>
    </p:spTree>
    <p:extLst>
      <p:ext uri="{BB962C8B-B14F-4D97-AF65-F5344CB8AC3E}">
        <p14:creationId xmlns:p14="http://schemas.microsoft.com/office/powerpoint/2010/main" val="209488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測定領域については、下の図に示した赤い領域を測定しています。また電磁石内部には</a:t>
            </a:r>
            <a:r>
              <a:rPr kumimoji="1" lang="en-US" altLang="ja-JP" sz="1200" kern="1200" dirty="0" smtClean="0">
                <a:solidFill>
                  <a:schemeClr val="tx1"/>
                </a:solidFill>
                <a:effectLst/>
                <a:latin typeface="+mn-lt"/>
                <a:ea typeface="+mn-ea"/>
                <a:cs typeface="+mn-cs"/>
              </a:rPr>
              <a:t>NMR</a:t>
            </a:r>
            <a:r>
              <a:rPr kumimoji="1" lang="ja-JP" altLang="ja-JP" sz="1200" kern="1200" dirty="0" smtClean="0">
                <a:solidFill>
                  <a:schemeClr val="tx1"/>
                </a:solidFill>
                <a:effectLst/>
                <a:latin typeface="+mn-lt"/>
                <a:ea typeface="+mn-ea"/>
                <a:cs typeface="+mn-cs"/>
              </a:rPr>
              <a:t>プローブを設置し、中心磁場の値をモニターしています。座標設定として、下流側の磁極端が</a:t>
            </a:r>
            <a:r>
              <a:rPr kumimoji="1" lang="en-US" altLang="ja-JP" sz="1200" kern="1200" dirty="0" smtClean="0">
                <a:solidFill>
                  <a:schemeClr val="tx1"/>
                </a:solidFill>
                <a:effectLst/>
                <a:latin typeface="+mn-lt"/>
                <a:ea typeface="+mn-ea"/>
                <a:cs typeface="+mn-cs"/>
              </a:rPr>
              <a:t>Z=0, </a:t>
            </a:r>
            <a:r>
              <a:rPr kumimoji="1" lang="ja-JP" altLang="ja-JP" sz="1200" kern="1200" dirty="0" smtClean="0">
                <a:solidFill>
                  <a:schemeClr val="tx1"/>
                </a:solidFill>
                <a:effectLst/>
                <a:latin typeface="+mn-lt"/>
                <a:ea typeface="+mn-ea"/>
                <a:cs typeface="+mn-cs"/>
              </a:rPr>
              <a:t>鉛直方向が</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方向、となるように設定しています。</a:t>
            </a:r>
          </a:p>
          <a:p>
            <a:r>
              <a:rPr kumimoji="1" lang="ja-JP" altLang="ja-JP" sz="1200" kern="1200" dirty="0" smtClean="0">
                <a:solidFill>
                  <a:schemeClr val="tx1"/>
                </a:solidFill>
                <a:effectLst/>
                <a:latin typeface="+mn-lt"/>
                <a:ea typeface="+mn-ea"/>
                <a:cs typeface="+mn-cs"/>
              </a:rPr>
              <a:t>メッシュ間隔は</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方向について</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50mm</a:t>
            </a:r>
            <a:r>
              <a:rPr kumimoji="1" lang="ja-JP" altLang="ja-JP" sz="1200" kern="1200" dirty="0" smtClean="0">
                <a:solidFill>
                  <a:schemeClr val="tx1"/>
                </a:solidFill>
                <a:effectLst/>
                <a:latin typeface="+mn-lt"/>
                <a:ea typeface="+mn-ea"/>
                <a:cs typeface="+mn-cs"/>
              </a:rPr>
              <a:t>で測定しました。</a:t>
            </a:r>
          </a:p>
          <a:p>
            <a:r>
              <a:rPr kumimoji="1" lang="ja-JP" altLang="ja-JP" sz="1200" kern="1200" dirty="0" smtClean="0">
                <a:solidFill>
                  <a:schemeClr val="tx1"/>
                </a:solidFill>
                <a:effectLst/>
                <a:latin typeface="+mn-lt"/>
                <a:ea typeface="+mn-ea"/>
                <a:cs typeface="+mn-cs"/>
              </a:rPr>
              <a:t>また電流値は</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通りに設定し、電流値による計算磁場の再現精度の違いなどを比較できるようにデータを取得しました。この発表では</a:t>
            </a:r>
            <a:r>
              <a:rPr kumimoji="1" lang="ja-JP" altLang="en-US" sz="1200" kern="1200" dirty="0" smtClean="0">
                <a:solidFill>
                  <a:schemeClr val="tx1"/>
                </a:solidFill>
                <a:effectLst/>
                <a:latin typeface="+mn-lt"/>
                <a:ea typeface="+mn-ea"/>
                <a:cs typeface="+mn-cs"/>
              </a:rPr>
              <a:t>下流側</a:t>
            </a:r>
            <a:r>
              <a:rPr kumimoji="1" lang="en-US" altLang="ja-JP" sz="1200" kern="1200" dirty="0" smtClean="0">
                <a:solidFill>
                  <a:schemeClr val="tx1"/>
                </a:solidFill>
                <a:effectLst/>
                <a:latin typeface="+mn-lt"/>
                <a:ea typeface="+mn-ea"/>
                <a:cs typeface="+mn-cs"/>
              </a:rPr>
              <a:t>2500A</a:t>
            </a:r>
            <a:r>
              <a:rPr kumimoji="1" lang="ja-JP" altLang="ja-JP" sz="1200" kern="1200" dirty="0" smtClean="0">
                <a:solidFill>
                  <a:schemeClr val="tx1"/>
                </a:solidFill>
                <a:effectLst/>
                <a:latin typeface="+mn-lt"/>
                <a:ea typeface="+mn-ea"/>
                <a:cs typeface="+mn-cs"/>
              </a:rPr>
              <a:t>で取得した磁場マップについて議論します。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12</a:t>
            </a:fld>
            <a:endParaRPr kumimoji="1" lang="ja-JP" altLang="en-US"/>
          </a:p>
        </p:txBody>
      </p:sp>
    </p:spTree>
    <p:extLst>
      <p:ext uri="{BB962C8B-B14F-4D97-AF65-F5344CB8AC3E}">
        <p14:creationId xmlns:p14="http://schemas.microsoft.com/office/powerpoint/2010/main" val="170275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測定データとして得た位置と磁場の情報を、計算磁場と統一的に扱えるように座標変換、較正します。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位置は、座標原点を合わせるほか、駆動装置の傾きを補正します。この補正による最終的な位置のずれは</a:t>
            </a:r>
            <a:r>
              <a:rPr kumimoji="1" lang="en-US" altLang="ja-JP" sz="1200" kern="1200" dirty="0" smtClean="0">
                <a:solidFill>
                  <a:schemeClr val="tx1"/>
                </a:solidFill>
                <a:effectLst/>
                <a:latin typeface="+mn-lt"/>
                <a:ea typeface="+mn-ea"/>
                <a:cs typeface="+mn-cs"/>
              </a:rPr>
              <a:t>0.1mm</a:t>
            </a:r>
            <a:r>
              <a:rPr kumimoji="1" lang="ja-JP" altLang="en-US" sz="1200" kern="1200" dirty="0" smtClean="0">
                <a:solidFill>
                  <a:schemeClr val="tx1"/>
                </a:solidFill>
                <a:effectLst/>
                <a:latin typeface="+mn-lt"/>
                <a:ea typeface="+mn-ea"/>
                <a:cs typeface="+mn-cs"/>
              </a:rPr>
              <a:t>以内です。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磁場については、プローブの傾きを補正するほか、</a:t>
            </a:r>
            <a:r>
              <a:rPr kumimoji="1" lang="en-US" altLang="ja-JP" sz="1200" kern="1200" dirty="0" smtClean="0">
                <a:solidFill>
                  <a:schemeClr val="tx1"/>
                </a:solidFill>
                <a:effectLst/>
                <a:latin typeface="+mn-lt"/>
                <a:ea typeface="+mn-ea"/>
                <a:cs typeface="+mn-cs"/>
              </a:rPr>
              <a:t>NMR</a:t>
            </a:r>
            <a:r>
              <a:rPr kumimoji="1" lang="ja-JP" altLang="en-US" sz="1200" kern="1200" dirty="0" smtClean="0">
                <a:solidFill>
                  <a:schemeClr val="tx1"/>
                </a:solidFill>
                <a:effectLst/>
                <a:latin typeface="+mn-lt"/>
                <a:ea typeface="+mn-ea"/>
                <a:cs typeface="+mn-cs"/>
              </a:rPr>
              <a:t>プローブでモニターした中心磁場の値から、電流の時間変動の補正をかけます。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プローブの角度の較正誤差は</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ミリラジアンでした。</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13</a:t>
            </a:fld>
            <a:endParaRPr kumimoji="1" lang="ja-JP" altLang="en-US"/>
          </a:p>
        </p:txBody>
      </p:sp>
    </p:spTree>
    <p:extLst>
      <p:ext uri="{BB962C8B-B14F-4D97-AF65-F5344CB8AC3E}">
        <p14:creationId xmlns:p14="http://schemas.microsoft.com/office/powerpoint/2010/main" val="326279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測定結果の一例として、中心軌道に沿った鉛直方向成分、</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成分の分布を示します。</a:t>
            </a:r>
          </a:p>
          <a:p>
            <a:r>
              <a:rPr kumimoji="1" lang="ja-JP" altLang="ja-JP" sz="1200" kern="1200" dirty="0" smtClean="0">
                <a:solidFill>
                  <a:schemeClr val="tx1"/>
                </a:solidFill>
                <a:effectLst/>
                <a:latin typeface="+mn-lt"/>
                <a:ea typeface="+mn-ea"/>
                <a:cs typeface="+mn-cs"/>
              </a:rPr>
              <a:t>こ</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分布を</a:t>
            </a:r>
            <a:r>
              <a:rPr kumimoji="1" lang="en-US" altLang="ja-JP" sz="1200" kern="1200" dirty="0" err="1" smtClean="0">
                <a:solidFill>
                  <a:schemeClr val="tx1"/>
                </a:solidFill>
                <a:effectLst/>
                <a:latin typeface="+mn-lt"/>
                <a:ea typeface="+mn-ea"/>
                <a:cs typeface="+mn-cs"/>
              </a:rPr>
              <a:t>Enge</a:t>
            </a:r>
            <a:r>
              <a:rPr kumimoji="1" lang="ja-JP" altLang="ja-JP" sz="1200" kern="1200" dirty="0" smtClean="0">
                <a:solidFill>
                  <a:schemeClr val="tx1"/>
                </a:solidFill>
                <a:effectLst/>
                <a:latin typeface="+mn-lt"/>
                <a:ea typeface="+mn-ea"/>
                <a:cs typeface="+mn-cs"/>
              </a:rPr>
              <a:t>関数でフィッティングすることにより、双極電磁石を特徴づける量の</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つで</a:t>
            </a:r>
            <a:r>
              <a:rPr kumimoji="1" lang="ja-JP" altLang="ja-JP" sz="1200" kern="1200" dirty="0" smtClean="0">
                <a:solidFill>
                  <a:schemeClr val="tx1"/>
                </a:solidFill>
                <a:effectLst/>
                <a:latin typeface="+mn-lt"/>
                <a:ea typeface="+mn-ea"/>
                <a:cs typeface="+mn-cs"/>
              </a:rPr>
              <a:t>ある有効エッジを求めることができます。</a:t>
            </a:r>
          </a:p>
          <a:p>
            <a:r>
              <a:rPr kumimoji="1" lang="ja-JP" altLang="ja-JP" sz="1200" kern="1200" dirty="0" smtClean="0">
                <a:solidFill>
                  <a:schemeClr val="tx1"/>
                </a:solidFill>
                <a:effectLst/>
                <a:latin typeface="+mn-lt"/>
                <a:ea typeface="+mn-ea"/>
                <a:cs typeface="+mn-cs"/>
              </a:rPr>
              <a:t>測定データに対する有効エッジは磁極端を</a:t>
            </a:r>
            <a:r>
              <a:rPr kumimoji="1" lang="en-US" altLang="ja-JP" sz="1200" kern="12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として</a:t>
            </a:r>
            <a:r>
              <a:rPr kumimoji="1" lang="en-US" altLang="ja-JP" sz="1200" kern="1200" dirty="0" smtClean="0">
                <a:solidFill>
                  <a:schemeClr val="tx1"/>
                </a:solidFill>
                <a:effectLst/>
                <a:latin typeface="+mn-lt"/>
                <a:ea typeface="+mn-ea"/>
                <a:cs typeface="+mn-cs"/>
              </a:rPr>
              <a:t>67.3</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0.4</a:t>
            </a:r>
            <a:r>
              <a:rPr kumimoji="1" lang="ja-JP" altLang="ja-JP" sz="1200" kern="1200" dirty="0" smtClean="0">
                <a:solidFill>
                  <a:schemeClr val="tx1"/>
                </a:solidFill>
                <a:effectLst/>
                <a:latin typeface="+mn-lt"/>
                <a:ea typeface="+mn-ea"/>
                <a:cs typeface="+mn-cs"/>
              </a:rPr>
              <a:t>であり、計算磁場と誤差の範囲内で一致し、双極電磁石の磁場としてある程度正しいデータが取れていることが確認できました。このほかにも測定データが</a:t>
            </a:r>
            <a:r>
              <a:rPr kumimoji="1" lang="en-US" altLang="ja-JP" sz="1200" kern="1200" dirty="0" smtClean="0">
                <a:solidFill>
                  <a:schemeClr val="tx1"/>
                </a:solidFill>
                <a:effectLst/>
                <a:latin typeface="+mn-lt"/>
                <a:ea typeface="+mn-ea"/>
                <a:cs typeface="+mn-cs"/>
              </a:rPr>
              <a:t>Maxwell</a:t>
            </a:r>
            <a:r>
              <a:rPr kumimoji="1" lang="ja-JP" altLang="ja-JP" sz="1200" kern="1200" dirty="0" smtClean="0">
                <a:solidFill>
                  <a:schemeClr val="tx1"/>
                </a:solidFill>
                <a:effectLst/>
                <a:latin typeface="+mn-lt"/>
                <a:ea typeface="+mn-ea"/>
                <a:cs typeface="+mn-cs"/>
              </a:rPr>
              <a:t>方程式を満たしていることなども確認しています。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14</a:t>
            </a:fld>
            <a:endParaRPr kumimoji="1" lang="ja-JP" altLang="en-US"/>
          </a:p>
        </p:txBody>
      </p:sp>
    </p:spTree>
    <p:extLst>
      <p:ext uri="{BB962C8B-B14F-4D97-AF65-F5344CB8AC3E}">
        <p14:creationId xmlns:p14="http://schemas.microsoft.com/office/powerpoint/2010/main" val="9884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磁場の測定誤差を評価します。磁場の測定誤差にはホールプローブ自体の測定誤差、測定点の位置精度からくる誤差、ホール素子の大きさからくる誤差が考えられます。</a:t>
            </a:r>
          </a:p>
          <a:p>
            <a:r>
              <a:rPr kumimoji="1" lang="ja-JP" altLang="ja-JP" sz="1200" kern="1200" dirty="0" smtClean="0">
                <a:solidFill>
                  <a:schemeClr val="tx1"/>
                </a:solidFill>
                <a:effectLst/>
                <a:latin typeface="+mn-lt"/>
                <a:ea typeface="+mn-ea"/>
                <a:cs typeface="+mn-cs"/>
              </a:rPr>
              <a:t>ホールプローブ自体の測定誤差は全く同じ条件で磁場を測り続けることで、</a:t>
            </a:r>
          </a:p>
          <a:p>
            <a:r>
              <a:rPr kumimoji="1" lang="ja-JP" altLang="ja-JP" sz="1200" kern="1200" dirty="0" smtClean="0">
                <a:solidFill>
                  <a:schemeClr val="tx1"/>
                </a:solidFill>
                <a:effectLst/>
                <a:latin typeface="+mn-lt"/>
                <a:ea typeface="+mn-ea"/>
                <a:cs typeface="+mn-cs"/>
              </a:rPr>
              <a:t>測定点の位置精度からくる誤差は駆動装置である位置を設定しては別の点に移動、という測定を繰り返すことで評価しました。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ホール素子の大きさからくる誤差は半径</a:t>
            </a:r>
            <a:r>
              <a:rPr kumimoji="1" lang="en-US" altLang="ja-JP" sz="1200" kern="1200" dirty="0" smtClean="0">
                <a:solidFill>
                  <a:schemeClr val="tx1"/>
                </a:solidFill>
                <a:effectLst/>
                <a:latin typeface="+mn-lt"/>
                <a:ea typeface="+mn-ea"/>
                <a:cs typeface="+mn-cs"/>
              </a:rPr>
              <a:t>750</a:t>
            </a:r>
            <a:r>
              <a:rPr kumimoji="1" lang="ja-JP" altLang="ja-JP" sz="1200" kern="1200" dirty="0" smtClean="0">
                <a:solidFill>
                  <a:schemeClr val="tx1"/>
                </a:solidFill>
                <a:effectLst/>
                <a:latin typeface="+mn-lt"/>
                <a:ea typeface="+mn-ea"/>
                <a:cs typeface="+mn-cs"/>
              </a:rPr>
              <a:t>μ</a:t>
            </a:r>
            <a:r>
              <a:rPr kumimoji="1" lang="en-US" altLang="ja-JP" sz="1200" kern="1200" dirty="0" smtClean="0">
                <a:solidFill>
                  <a:schemeClr val="tx1"/>
                </a:solidFill>
                <a:effectLst/>
                <a:latin typeface="+mn-lt"/>
                <a:ea typeface="+mn-ea"/>
                <a:cs typeface="+mn-cs"/>
              </a:rPr>
              <a:t>m</a:t>
            </a:r>
            <a:r>
              <a:rPr kumimoji="1" lang="ja-JP" altLang="ja-JP" sz="1200" kern="1200" dirty="0" smtClean="0">
                <a:solidFill>
                  <a:schemeClr val="tx1"/>
                </a:solidFill>
                <a:effectLst/>
                <a:latin typeface="+mn-lt"/>
                <a:ea typeface="+mn-ea"/>
                <a:cs typeface="+mn-cs"/>
              </a:rPr>
              <a:t>の大きさの円盤であることと、測定データから求めた磁場の微係数を用いて評価しました。</a:t>
            </a:r>
          </a:p>
          <a:p>
            <a:r>
              <a:rPr kumimoji="1" lang="ja-JP" altLang="ja-JP" sz="1200" kern="1200" dirty="0" smtClean="0">
                <a:solidFill>
                  <a:schemeClr val="tx1"/>
                </a:solidFill>
                <a:effectLst/>
                <a:latin typeface="+mn-lt"/>
                <a:ea typeface="+mn-ea"/>
                <a:cs typeface="+mn-cs"/>
              </a:rPr>
              <a:t>評価の結果、測定誤差の大部分はホール素子の大きさからくる誤差で占められており、また磁極端付近では特に大きく</a:t>
            </a:r>
            <a:r>
              <a:rPr kumimoji="1" lang="en-US" altLang="ja-JP" sz="1200" kern="1200" dirty="0" smtClean="0">
                <a:solidFill>
                  <a:schemeClr val="tx1"/>
                </a:solidFill>
                <a:effectLst/>
                <a:latin typeface="+mn-lt"/>
                <a:ea typeface="+mn-ea"/>
                <a:cs typeface="+mn-cs"/>
              </a:rPr>
              <a:t>1.6 </a:t>
            </a:r>
            <a:r>
              <a:rPr kumimoji="1" lang="en-US" altLang="ja-JP" sz="1200" kern="1200" dirty="0" err="1" smtClean="0">
                <a:solidFill>
                  <a:schemeClr val="tx1"/>
                </a:solidFill>
                <a:effectLst/>
                <a:latin typeface="+mn-lt"/>
                <a:ea typeface="+mn-ea"/>
                <a:cs typeface="+mn-cs"/>
              </a:rPr>
              <a:t>mT</a:t>
            </a:r>
            <a:r>
              <a:rPr kumimoji="1" lang="ja-JP" altLang="en-US" sz="1200" kern="1200" dirty="0" smtClean="0">
                <a:solidFill>
                  <a:schemeClr val="tx1"/>
                </a:solidFill>
                <a:effectLst/>
                <a:latin typeface="+mn-lt"/>
                <a:ea typeface="+mn-ea"/>
                <a:cs typeface="+mn-cs"/>
              </a:rPr>
              <a:t>という値に</a:t>
            </a:r>
            <a:r>
              <a:rPr kumimoji="1" lang="ja-JP" altLang="ja-JP" sz="1200" kern="1200" dirty="0" smtClean="0">
                <a:solidFill>
                  <a:schemeClr val="tx1"/>
                </a:solidFill>
                <a:effectLst/>
                <a:latin typeface="+mn-lt"/>
                <a:ea typeface="+mn-ea"/>
                <a:cs typeface="+mn-cs"/>
              </a:rPr>
              <a:t>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15</a:t>
            </a:fld>
            <a:endParaRPr kumimoji="1" lang="ja-JP" altLang="en-US"/>
          </a:p>
        </p:txBody>
      </p:sp>
    </p:spTree>
    <p:extLst>
      <p:ext uri="{BB962C8B-B14F-4D97-AF65-F5344CB8AC3E}">
        <p14:creationId xmlns:p14="http://schemas.microsoft.com/office/powerpoint/2010/main" val="239993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測定磁場と計算磁場を比較します。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16</a:t>
            </a:fld>
            <a:endParaRPr kumimoji="1" lang="ja-JP" altLang="en-US"/>
          </a:p>
        </p:txBody>
      </p:sp>
    </p:spTree>
    <p:extLst>
      <p:ext uri="{BB962C8B-B14F-4D97-AF65-F5344CB8AC3E}">
        <p14:creationId xmlns:p14="http://schemas.microsoft.com/office/powerpoint/2010/main" val="323924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計算磁場は、</a:t>
            </a:r>
            <a:r>
              <a:rPr kumimoji="1" lang="en-US" altLang="ja-JP" dirty="0" smtClean="0"/>
              <a:t>3</a:t>
            </a:r>
            <a:r>
              <a:rPr kumimoji="1" lang="ja-JP" altLang="en-US" dirty="0" smtClean="0"/>
              <a:t>次元磁場解析ソフトで計算しました。</a:t>
            </a:r>
            <a:endParaRPr kumimoji="1" lang="en-US" altLang="ja-JP" dirty="0" smtClean="0"/>
          </a:p>
          <a:p>
            <a:r>
              <a:rPr kumimoji="1" lang="ja-JP" altLang="en-US" dirty="0" smtClean="0"/>
              <a:t>モデリングは</a:t>
            </a:r>
            <a:r>
              <a:rPr kumimoji="1" lang="en-US" altLang="ja-JP" dirty="0" smtClean="0"/>
              <a:t>D1</a:t>
            </a:r>
            <a:r>
              <a:rPr kumimoji="1" lang="ja-JP" altLang="en-US" dirty="0" smtClean="0"/>
              <a:t>電磁石の設計図をもとに作成したもので、上下対称となっています。</a:t>
            </a:r>
            <a:endParaRPr kumimoji="1" lang="en-US" altLang="ja-JP" dirty="0" smtClean="0"/>
          </a:p>
          <a:p>
            <a:r>
              <a:rPr kumimoji="1" lang="ja-JP" altLang="en-US" dirty="0" smtClean="0"/>
              <a:t>周辺の磁性体や電磁石の架台、エンドガードと</a:t>
            </a:r>
            <a:r>
              <a:rPr kumimoji="1" lang="en-US" altLang="ja-JP" dirty="0" smtClean="0"/>
              <a:t>D1</a:t>
            </a:r>
            <a:r>
              <a:rPr kumimoji="1" lang="ja-JP" altLang="en-US" dirty="0" smtClean="0"/>
              <a:t>電磁石を固定するボルトなどは考慮されていません。</a:t>
            </a:r>
            <a:endParaRPr kumimoji="1" lang="en-US" altLang="ja-JP" dirty="0" smtClean="0"/>
          </a:p>
          <a:p>
            <a:r>
              <a:rPr kumimoji="1" lang="en-US" altLang="ja-JP" dirty="0" smtClean="0"/>
              <a:t>BH</a:t>
            </a:r>
            <a:r>
              <a:rPr kumimoji="1" lang="ja-JP" altLang="en-US" dirty="0" smtClean="0"/>
              <a:t>曲線は、電磁石を構成する鉄の</a:t>
            </a:r>
            <a:r>
              <a:rPr kumimoji="1" lang="en-US" altLang="ja-JP" dirty="0" smtClean="0"/>
              <a:t>BH</a:t>
            </a:r>
            <a:r>
              <a:rPr kumimoji="1" lang="ja-JP" altLang="en-US" dirty="0" smtClean="0"/>
              <a:t>カーブをもとに、</a:t>
            </a:r>
            <a:r>
              <a:rPr kumimoji="1" lang="en-US" altLang="ja-JP" dirty="0" smtClean="0"/>
              <a:t>Q1</a:t>
            </a:r>
            <a:r>
              <a:rPr kumimoji="1" lang="ja-JP" altLang="en-US" dirty="0" smtClean="0"/>
              <a:t>電磁石の計算磁場の精度を上げるために調整したものを用いました。各点での接線の傾きが透磁率</a:t>
            </a:r>
            <a:r>
              <a:rPr kumimoji="1" lang="en-US" altLang="ja-JP" dirty="0" smtClean="0"/>
              <a:t>μ</a:t>
            </a:r>
            <a:r>
              <a:rPr kumimoji="1" lang="ja-JP" altLang="en-US" dirty="0" smtClean="0"/>
              <a:t>に対応します。</a:t>
            </a:r>
            <a:endParaRPr kumimoji="1" lang="en-US" altLang="ja-JP" dirty="0" smtClean="0"/>
          </a:p>
          <a:p>
            <a:endParaRPr kumimoji="1" lang="en-US" altLang="ja-JP" dirty="0" smtClean="0"/>
          </a:p>
          <a:p>
            <a:r>
              <a:rPr kumimoji="1" lang="ja-JP" altLang="en-US" dirty="0" smtClean="0"/>
              <a:t>計算のメッシュサイズは、ヨーク部分が</a:t>
            </a:r>
            <a:r>
              <a:rPr kumimoji="1" lang="en-US" altLang="ja-JP" dirty="0" smtClean="0"/>
              <a:t>30mm, </a:t>
            </a:r>
            <a:r>
              <a:rPr kumimoji="1" lang="ja-JP" altLang="en-US" dirty="0" smtClean="0"/>
              <a:t>粒子が通る領域を</a:t>
            </a:r>
            <a:r>
              <a:rPr kumimoji="1" lang="en-US" altLang="ja-JP" dirty="0" smtClean="0"/>
              <a:t>20mm</a:t>
            </a:r>
            <a:r>
              <a:rPr kumimoji="1" lang="ja-JP" altLang="en-US" dirty="0" smtClean="0"/>
              <a:t>とし、それ以外の領域を</a:t>
            </a:r>
            <a:r>
              <a:rPr kumimoji="1" lang="en-US" altLang="ja-JP" dirty="0" smtClean="0"/>
              <a:t>100mm</a:t>
            </a:r>
            <a:r>
              <a:rPr kumimoji="1" lang="ja-JP" altLang="en-US" dirty="0" smtClean="0"/>
              <a:t>としました。</a:t>
            </a:r>
            <a:endParaRPr kumimoji="1" lang="en-US" altLang="ja-JP" dirty="0" smtClean="0"/>
          </a:p>
          <a:p>
            <a:r>
              <a:rPr kumimoji="1" lang="ja-JP" altLang="en-US" dirty="0" smtClean="0"/>
              <a:t>メッシュサイズを半分にした計算磁場を用意し、差の分布をとったところ、</a:t>
            </a:r>
            <a:r>
              <a:rPr kumimoji="1" lang="en-US" altLang="ja-JP" dirty="0" smtClean="0"/>
              <a:t>σ</a:t>
            </a:r>
            <a:r>
              <a:rPr kumimoji="1" lang="ja-JP" altLang="en-US" dirty="0" smtClean="0"/>
              <a:t>は</a:t>
            </a:r>
            <a:r>
              <a:rPr kumimoji="1" lang="en-US" altLang="ja-JP" dirty="0" smtClean="0"/>
              <a:t>60μT</a:t>
            </a:r>
            <a:r>
              <a:rPr kumimoji="1" lang="ja-JP" altLang="en-US" dirty="0" smtClean="0"/>
              <a:t>であり、メッシュサイズの粗さからくる計算の精度はこれ以下に収まっています。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17</a:t>
            </a:fld>
            <a:endParaRPr kumimoji="1" lang="ja-JP" altLang="en-US"/>
          </a:p>
        </p:txBody>
      </p:sp>
    </p:spTree>
    <p:extLst>
      <p:ext uri="{BB962C8B-B14F-4D97-AF65-F5344CB8AC3E}">
        <p14:creationId xmlns:p14="http://schemas.microsoft.com/office/powerpoint/2010/main" val="2951285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測定磁場と計算磁場の</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成分の差を</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とすると、</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の分布は</a:t>
            </a:r>
          </a:p>
          <a:p>
            <a:r>
              <a:rPr kumimoji="1" lang="ja-JP" altLang="en-US" sz="1200" kern="1200" dirty="0" smtClean="0">
                <a:solidFill>
                  <a:schemeClr val="tx1"/>
                </a:solidFill>
                <a:effectLst/>
                <a:latin typeface="+mn-lt"/>
                <a:ea typeface="+mn-ea"/>
                <a:cs typeface="+mn-cs"/>
              </a:rPr>
              <a:t>磁石内部の</a:t>
            </a:r>
            <a:r>
              <a:rPr kumimoji="1" lang="ja-JP" altLang="ja-JP" sz="1200" kern="1200" dirty="0" smtClean="0">
                <a:solidFill>
                  <a:schemeClr val="tx1"/>
                </a:solidFill>
                <a:effectLst/>
                <a:latin typeface="+mn-lt"/>
                <a:ea typeface="+mn-ea"/>
                <a:cs typeface="+mn-cs"/>
              </a:rPr>
              <a:t>一様領域では</a:t>
            </a:r>
            <a:r>
              <a:rPr kumimoji="1" lang="en-US" altLang="ja-JP" sz="1200" kern="1200" dirty="0" smtClean="0">
                <a:solidFill>
                  <a:schemeClr val="tx1"/>
                </a:solidFill>
                <a:effectLst/>
                <a:latin typeface="+mn-lt"/>
                <a:ea typeface="+mn-ea"/>
                <a:cs typeface="+mn-cs"/>
              </a:rPr>
              <a:t>3mT</a:t>
            </a:r>
            <a:r>
              <a:rPr kumimoji="1" lang="ja-JP" altLang="ja-JP" sz="1200" kern="1200" dirty="0" smtClean="0">
                <a:solidFill>
                  <a:schemeClr val="tx1"/>
                </a:solidFill>
                <a:effectLst/>
                <a:latin typeface="+mn-lt"/>
                <a:ea typeface="+mn-ea"/>
                <a:cs typeface="+mn-cs"/>
              </a:rPr>
              <a:t>以内に収まっていること、一方磁極端付近では最大で</a:t>
            </a:r>
            <a:r>
              <a:rPr kumimoji="1" lang="en-US" altLang="ja-JP" sz="1200" kern="1200" dirty="0" smtClean="0">
                <a:solidFill>
                  <a:schemeClr val="tx1"/>
                </a:solidFill>
                <a:effectLst/>
                <a:latin typeface="+mn-lt"/>
                <a:ea typeface="+mn-ea"/>
                <a:cs typeface="+mn-cs"/>
              </a:rPr>
              <a:t>18mT</a:t>
            </a:r>
            <a:r>
              <a:rPr kumimoji="1" lang="ja-JP" altLang="ja-JP" sz="1200" kern="1200" dirty="0" smtClean="0">
                <a:solidFill>
                  <a:schemeClr val="tx1"/>
                </a:solidFill>
                <a:effectLst/>
                <a:latin typeface="+mn-lt"/>
                <a:ea typeface="+mn-ea"/>
                <a:cs typeface="+mn-cs"/>
              </a:rPr>
              <a:t>もの範囲でばらついているという傾向があります。また磁極端の前後で正負が入れ替わるという傾向を見ることができます。この傾向は中心軌道上に限定してみてみると特に顕著です。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18</a:t>
            </a:fld>
            <a:endParaRPr kumimoji="1" lang="ja-JP" altLang="en-US"/>
          </a:p>
        </p:txBody>
      </p:sp>
    </p:spTree>
    <p:extLst>
      <p:ext uri="{BB962C8B-B14F-4D97-AF65-F5344CB8AC3E}">
        <p14:creationId xmlns:p14="http://schemas.microsoft.com/office/powerpoint/2010/main" val="210680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これをよりわかりやすくするために</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分布の差を取ると、このような分布となります。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19</a:t>
            </a:fld>
            <a:endParaRPr kumimoji="1" lang="ja-JP" altLang="en-US"/>
          </a:p>
        </p:txBody>
      </p:sp>
    </p:spTree>
    <p:extLst>
      <p:ext uri="{BB962C8B-B14F-4D97-AF65-F5344CB8AC3E}">
        <p14:creationId xmlns:p14="http://schemas.microsoft.com/office/powerpoint/2010/main" val="275090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発表の内容です。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a:t>
            </a:fld>
            <a:endParaRPr kumimoji="1" lang="ja-JP" altLang="en-US"/>
          </a:p>
        </p:txBody>
      </p:sp>
    </p:spTree>
    <p:extLst>
      <p:ext uri="{BB962C8B-B14F-4D97-AF65-F5344CB8AC3E}">
        <p14:creationId xmlns:p14="http://schemas.microsoft.com/office/powerpoint/2010/main" val="265256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これは、</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の傾向に近い傾向を持った曲線になっています。</a:t>
            </a:r>
          </a:p>
          <a:p>
            <a:r>
              <a:rPr kumimoji="1" lang="ja-JP" altLang="ja-JP" sz="1200" kern="1200" dirty="0" smtClean="0">
                <a:solidFill>
                  <a:schemeClr val="tx1"/>
                </a:solidFill>
                <a:effectLst/>
                <a:latin typeface="+mn-lt"/>
                <a:ea typeface="+mn-ea"/>
                <a:cs typeface="+mn-cs"/>
              </a:rPr>
              <a:t>このことから計算で使っている鉄の透磁率が実際よりも大きいと考えられます。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20</a:t>
            </a:fld>
            <a:endParaRPr kumimoji="1" lang="ja-JP" altLang="en-US"/>
          </a:p>
        </p:txBody>
      </p:sp>
    </p:spTree>
    <p:extLst>
      <p:ext uri="{BB962C8B-B14F-4D97-AF65-F5344CB8AC3E}">
        <p14:creationId xmlns:p14="http://schemas.microsoft.com/office/powerpoint/2010/main" val="138497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計算磁場との比較の結果をまとめます。</a:t>
            </a:r>
          </a:p>
          <a:p>
            <a:r>
              <a:rPr kumimoji="1" lang="ja-JP" altLang="ja-JP" sz="1200" kern="1200" dirty="0" smtClean="0">
                <a:solidFill>
                  <a:schemeClr val="tx1"/>
                </a:solidFill>
                <a:effectLst/>
                <a:latin typeface="+mn-lt"/>
                <a:ea typeface="+mn-ea"/>
                <a:cs typeface="+mn-cs"/>
              </a:rPr>
              <a:t>計算磁場の精度は表のように評価されました。磁極端付近では精度が悪くなっています。</a:t>
            </a:r>
          </a:p>
          <a:p>
            <a:r>
              <a:rPr kumimoji="1" lang="ja-JP" altLang="ja-JP" sz="1200" kern="1200" dirty="0" smtClean="0">
                <a:solidFill>
                  <a:schemeClr val="tx1"/>
                </a:solidFill>
                <a:effectLst/>
                <a:latin typeface="+mn-lt"/>
                <a:ea typeface="+mn-ea"/>
                <a:cs typeface="+mn-cs"/>
              </a:rPr>
              <a:t>計算磁場と測定磁場の</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成分の差</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の傾向から、計算で用いた透磁率が大きいと推測しました。これに基づき、計算で用いる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透磁率を調整することで計算磁場の精度を特に磁極端付近において向上させることができると考えています。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21</a:t>
            </a:fld>
            <a:endParaRPr kumimoji="1" lang="ja-JP" altLang="en-US"/>
          </a:p>
        </p:txBody>
      </p:sp>
    </p:spTree>
    <p:extLst>
      <p:ext uri="{BB962C8B-B14F-4D97-AF65-F5344CB8AC3E}">
        <p14:creationId xmlns:p14="http://schemas.microsoft.com/office/powerpoint/2010/main" val="21948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磁場分布の誤差を考慮し、</a:t>
            </a:r>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の運動量分解能を評価します。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22</a:t>
            </a:fld>
            <a:endParaRPr kumimoji="1" lang="ja-JP" altLang="en-US"/>
          </a:p>
        </p:txBody>
      </p:sp>
    </p:spTree>
    <p:extLst>
      <p:ext uri="{BB962C8B-B14F-4D97-AF65-F5344CB8AC3E}">
        <p14:creationId xmlns:p14="http://schemas.microsoft.com/office/powerpoint/2010/main" val="397058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評価の手順として、</a:t>
            </a:r>
            <a:r>
              <a:rPr kumimoji="1" lang="en-US" altLang="ja-JP" sz="1200" kern="1200" dirty="0" smtClean="0">
                <a:solidFill>
                  <a:schemeClr val="tx1"/>
                </a:solidFill>
                <a:effectLst/>
                <a:latin typeface="+mn-lt"/>
                <a:ea typeface="+mn-ea"/>
                <a:cs typeface="+mn-cs"/>
              </a:rPr>
              <a:t>Geant4</a:t>
            </a:r>
            <a:r>
              <a:rPr kumimoji="1" lang="ja-JP" altLang="ja-JP" sz="1200" kern="1200" dirty="0" smtClean="0">
                <a:solidFill>
                  <a:schemeClr val="tx1"/>
                </a:solidFill>
                <a:effectLst/>
                <a:latin typeface="+mn-lt"/>
                <a:ea typeface="+mn-ea"/>
                <a:cs typeface="+mn-cs"/>
              </a:rPr>
              <a:t>で生成したイベントから得た飛跡の情報と計算磁場マップから</a:t>
            </a:r>
            <a:r>
              <a:rPr kumimoji="1" lang="en-US" altLang="ja-JP" sz="1200" kern="1200" dirty="0" err="1" smtClean="0">
                <a:solidFill>
                  <a:schemeClr val="tx1"/>
                </a:solidFill>
                <a:effectLst/>
                <a:latin typeface="+mn-lt"/>
                <a:ea typeface="+mn-ea"/>
                <a:cs typeface="+mn-cs"/>
              </a:rPr>
              <a:t>Runge-kutta</a:t>
            </a:r>
            <a:r>
              <a:rPr kumimoji="1" lang="ja-JP" altLang="ja-JP" sz="1200" kern="1200" dirty="0" smtClean="0">
                <a:solidFill>
                  <a:schemeClr val="tx1"/>
                </a:solidFill>
                <a:effectLst/>
                <a:latin typeface="+mn-lt"/>
                <a:ea typeface="+mn-ea"/>
                <a:cs typeface="+mn-cs"/>
              </a:rPr>
              <a:t>法で運動量を再構成する、という枠組みにおいて、解析に使う磁場分布を故意に変化させることで、磁場分布の位置の平行移動、磁場マップが傾いている、磁場の値がばらついている、といった誤差のパラメータと運動量分解能の関係を調べ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23</a:t>
            </a:fld>
            <a:endParaRPr kumimoji="1" lang="ja-JP" altLang="en-US"/>
          </a:p>
        </p:txBody>
      </p:sp>
    </p:spTree>
    <p:extLst>
      <p:ext uri="{BB962C8B-B14F-4D97-AF65-F5344CB8AC3E}">
        <p14:creationId xmlns:p14="http://schemas.microsoft.com/office/powerpoint/2010/main" val="2000864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シミュレーションの結果から次の式で運動量分解能</a:t>
            </a:r>
            <a:r>
              <a:rPr kumimoji="1" lang="ja-JP" altLang="en-US" sz="1200" kern="1200" dirty="0" smtClean="0">
                <a:solidFill>
                  <a:schemeClr val="tx1"/>
                </a:solidFill>
                <a:effectLst/>
                <a:latin typeface="+mn-lt"/>
                <a:ea typeface="+mn-ea"/>
                <a:cs typeface="+mn-cs"/>
              </a:rPr>
              <a:t>の悪化量</a:t>
            </a:r>
            <a:r>
              <a:rPr kumimoji="1" lang="en-US" altLang="ja-JP" sz="1200" kern="1200" dirty="0" smtClean="0">
                <a:solidFill>
                  <a:schemeClr val="tx1"/>
                </a:solidFill>
                <a:effectLst/>
                <a:latin typeface="+mn-lt"/>
                <a:ea typeface="+mn-ea"/>
                <a:cs typeface="+mn-cs"/>
              </a:rPr>
              <a:t>ΔR</a:t>
            </a:r>
            <a:r>
              <a:rPr kumimoji="1" lang="ja-JP" altLang="ja-JP" sz="1200" kern="1200" dirty="0" smtClean="0">
                <a:solidFill>
                  <a:schemeClr val="tx1"/>
                </a:solidFill>
                <a:effectLst/>
                <a:latin typeface="+mn-lt"/>
                <a:ea typeface="+mn-ea"/>
                <a:cs typeface="+mn-cs"/>
              </a:rPr>
              <a:t>を見積もりました。</a:t>
            </a:r>
          </a:p>
          <a:p>
            <a:r>
              <a:rPr kumimoji="1" lang="ja-JP" altLang="ja-JP" sz="1200" kern="1200" dirty="0" smtClean="0">
                <a:solidFill>
                  <a:schemeClr val="tx1"/>
                </a:solidFill>
                <a:effectLst/>
                <a:latin typeface="+mn-lt"/>
                <a:ea typeface="+mn-ea"/>
                <a:cs typeface="+mn-cs"/>
              </a:rPr>
              <a:t>気体との多重散乱と検出器の位置分解能の寄与は</a:t>
            </a:r>
            <a:r>
              <a:rPr kumimoji="1" lang="en-US" altLang="ja-JP" sz="1200" kern="1200" dirty="0" smtClean="0">
                <a:solidFill>
                  <a:schemeClr val="tx1"/>
                </a:solidFill>
                <a:effectLst/>
                <a:latin typeface="+mn-lt"/>
                <a:ea typeface="+mn-ea"/>
                <a:cs typeface="+mn-cs"/>
              </a:rPr>
              <a:t>5.8</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10-4</a:t>
            </a:r>
            <a:r>
              <a:rPr kumimoji="1" lang="ja-JP" altLang="ja-JP" sz="1200" kern="1200" dirty="0" smtClean="0">
                <a:solidFill>
                  <a:schemeClr val="tx1"/>
                </a:solidFill>
                <a:effectLst/>
                <a:latin typeface="+mn-lt"/>
                <a:ea typeface="+mn-ea"/>
                <a:cs typeface="+mn-cs"/>
              </a:rPr>
              <a:t>であり、目標である</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10-4</a:t>
            </a:r>
            <a:r>
              <a:rPr kumimoji="1" lang="ja-JP" altLang="ja-JP" sz="1200" kern="1200" dirty="0" smtClean="0">
                <a:solidFill>
                  <a:schemeClr val="tx1"/>
                </a:solidFill>
                <a:effectLst/>
                <a:latin typeface="+mn-lt"/>
                <a:ea typeface="+mn-ea"/>
                <a:cs typeface="+mn-cs"/>
              </a:rPr>
              <a:t>を達成するには</a:t>
            </a:r>
            <a:r>
              <a:rPr kumimoji="1" lang="en-US" altLang="ja-JP" sz="1200" kern="1200" dirty="0" smtClean="0">
                <a:solidFill>
                  <a:schemeClr val="tx1"/>
                </a:solidFill>
                <a:effectLst/>
                <a:latin typeface="+mn-lt"/>
                <a:ea typeface="+mn-ea"/>
                <a:cs typeface="+mn-cs"/>
              </a:rPr>
              <a:t>ΔR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10-5</a:t>
            </a:r>
            <a:r>
              <a:rPr kumimoji="1" lang="ja-JP" altLang="ja-JP" sz="1200" kern="1200" dirty="0" smtClean="0">
                <a:solidFill>
                  <a:schemeClr val="tx1"/>
                </a:solidFill>
                <a:effectLst/>
                <a:latin typeface="+mn-lt"/>
                <a:ea typeface="+mn-ea"/>
                <a:cs typeface="+mn-cs"/>
              </a:rPr>
              <a:t>以下に抑えたいということになります。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測定誤差</a:t>
            </a:r>
            <a:r>
              <a:rPr kumimoji="1" lang="ja-JP" altLang="en-US" sz="1200" kern="1200" dirty="0" smtClean="0">
                <a:solidFill>
                  <a:schemeClr val="tx1"/>
                </a:solidFill>
                <a:effectLst/>
                <a:latin typeface="+mn-lt"/>
                <a:ea typeface="+mn-ea"/>
                <a:cs typeface="+mn-cs"/>
              </a:rPr>
              <a:t>のみを考慮して</a:t>
            </a:r>
            <a:r>
              <a:rPr kumimoji="1" lang="en-US" altLang="ja-JP" sz="1200" kern="1200" dirty="0" smtClean="0">
                <a:solidFill>
                  <a:schemeClr val="tx1"/>
                </a:solidFill>
                <a:effectLst/>
                <a:latin typeface="+mn-lt"/>
                <a:ea typeface="+mn-ea"/>
                <a:cs typeface="+mn-cs"/>
              </a:rPr>
              <a:t>ΔR</a:t>
            </a:r>
            <a:r>
              <a:rPr kumimoji="1" lang="ja-JP" altLang="en-US" sz="1200" kern="1200" dirty="0" smtClean="0">
                <a:solidFill>
                  <a:schemeClr val="tx1"/>
                </a:solidFill>
                <a:effectLst/>
                <a:latin typeface="+mn-lt"/>
                <a:ea typeface="+mn-ea"/>
                <a:cs typeface="+mn-cs"/>
              </a:rPr>
              <a:t>を計算すると</a:t>
            </a:r>
            <a:r>
              <a:rPr kumimoji="1" lang="en-US" altLang="ja-JP" sz="1200" kern="1200" dirty="0" smtClean="0">
                <a:solidFill>
                  <a:schemeClr val="tx1"/>
                </a:solidFill>
                <a:effectLst/>
                <a:latin typeface="+mn-lt"/>
                <a:ea typeface="+mn-ea"/>
                <a:cs typeface="+mn-cs"/>
              </a:rPr>
              <a:t>8.3</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10-5</a:t>
            </a:r>
            <a:r>
              <a:rPr kumimoji="1" lang="ja-JP" altLang="ja-JP" sz="1200" kern="1200" dirty="0" smtClean="0">
                <a:solidFill>
                  <a:schemeClr val="tx1"/>
                </a:solidFill>
                <a:effectLst/>
                <a:latin typeface="+mn-lt"/>
                <a:ea typeface="+mn-ea"/>
                <a:cs typeface="+mn-cs"/>
              </a:rPr>
              <a:t>で、計算磁場の</a:t>
            </a:r>
            <a:r>
              <a:rPr kumimoji="1" lang="ja-JP" altLang="en-US" sz="1200" kern="1200" dirty="0" smtClean="0">
                <a:solidFill>
                  <a:schemeClr val="tx1"/>
                </a:solidFill>
                <a:effectLst/>
                <a:latin typeface="+mn-lt"/>
                <a:ea typeface="+mn-ea"/>
                <a:cs typeface="+mn-cs"/>
              </a:rPr>
              <a:t>精度も含めると</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ΔR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en-US" altLang="ja-JP" sz="1200" kern="1200" baseline="30000" dirty="0" smtClean="0">
                <a:solidFill>
                  <a:schemeClr val="tx1"/>
                </a:solidFill>
                <a:effectLst/>
                <a:latin typeface="+mn-lt"/>
                <a:ea typeface="+mn-ea"/>
                <a:cs typeface="+mn-cs"/>
              </a:rPr>
              <a:t>-4</a:t>
            </a:r>
            <a:r>
              <a:rPr kumimoji="1" lang="ja-JP" altLang="ja-JP" sz="1200" kern="1200" dirty="0" err="1" smtClean="0">
                <a:solidFill>
                  <a:schemeClr val="tx1"/>
                </a:solidFill>
                <a:effectLst/>
                <a:latin typeface="+mn-lt"/>
                <a:ea typeface="+mn-ea"/>
                <a:cs typeface="+mn-cs"/>
              </a:rPr>
              <a:t>と評</a:t>
            </a:r>
            <a:r>
              <a:rPr kumimoji="1" lang="ja-JP" altLang="ja-JP" sz="1200" kern="1200" dirty="0" smtClean="0">
                <a:solidFill>
                  <a:schemeClr val="tx1"/>
                </a:solidFill>
                <a:effectLst/>
                <a:latin typeface="+mn-lt"/>
                <a:ea typeface="+mn-ea"/>
                <a:cs typeface="+mn-cs"/>
              </a:rPr>
              <a:t>価されました。</a:t>
            </a:r>
          </a:p>
          <a:p>
            <a:r>
              <a:rPr kumimoji="1" lang="ja-JP" altLang="ja-JP" sz="1200" kern="1200" dirty="0" smtClean="0">
                <a:solidFill>
                  <a:schemeClr val="tx1"/>
                </a:solidFill>
                <a:effectLst/>
                <a:latin typeface="+mn-lt"/>
                <a:ea typeface="+mn-ea"/>
                <a:cs typeface="+mn-cs"/>
              </a:rPr>
              <a:t>この評価は、磁場のばらつきとして磁極端付近でとる最大値を採用して行っているため過大に評価されています。</a:t>
            </a:r>
          </a:p>
          <a:p>
            <a:r>
              <a:rPr kumimoji="1" lang="ja-JP" altLang="ja-JP" sz="1200" kern="1200" dirty="0" smtClean="0">
                <a:solidFill>
                  <a:schemeClr val="tx1"/>
                </a:solidFill>
                <a:effectLst/>
                <a:latin typeface="+mn-lt"/>
                <a:ea typeface="+mn-ea"/>
                <a:cs typeface="+mn-cs"/>
              </a:rPr>
              <a:t>最も運動量分解能に影響する磁石内部の一様領域に対しては測定誤差、計算磁場の</a:t>
            </a:r>
            <a:r>
              <a:rPr kumimoji="1" lang="ja-JP" altLang="en-US" sz="1200" kern="1200" dirty="0" smtClean="0">
                <a:solidFill>
                  <a:schemeClr val="tx1"/>
                </a:solidFill>
                <a:effectLst/>
                <a:latin typeface="+mn-lt"/>
                <a:ea typeface="+mn-ea"/>
                <a:cs typeface="+mn-cs"/>
              </a:rPr>
              <a:t>精度</a:t>
            </a:r>
            <a:r>
              <a:rPr kumimoji="1" lang="ja-JP" altLang="ja-JP" sz="1200" kern="1200" dirty="0" smtClean="0">
                <a:solidFill>
                  <a:schemeClr val="tx1"/>
                </a:solidFill>
                <a:effectLst/>
                <a:latin typeface="+mn-lt"/>
                <a:ea typeface="+mn-ea"/>
                <a:cs typeface="+mn-cs"/>
              </a:rPr>
              <a:t>ともに数倍小さいため、実際の</a:t>
            </a:r>
            <a:r>
              <a:rPr kumimoji="1" lang="ja-JP" altLang="en-US" sz="1200" kern="1200" dirty="0" smtClean="0">
                <a:solidFill>
                  <a:schemeClr val="tx1"/>
                </a:solidFill>
                <a:effectLst/>
                <a:latin typeface="+mn-lt"/>
                <a:ea typeface="+mn-ea"/>
                <a:cs typeface="+mn-cs"/>
              </a:rPr>
              <a:t>運動量分解能への</a:t>
            </a:r>
            <a:r>
              <a:rPr kumimoji="1" lang="ja-JP" altLang="ja-JP" sz="1200" kern="1200" dirty="0" smtClean="0">
                <a:solidFill>
                  <a:schemeClr val="tx1"/>
                </a:solidFill>
                <a:effectLst/>
                <a:latin typeface="+mn-lt"/>
                <a:ea typeface="+mn-ea"/>
                <a:cs typeface="+mn-cs"/>
              </a:rPr>
              <a:t>影響はこれより小さくなります。</a:t>
            </a:r>
          </a:p>
          <a:p>
            <a:r>
              <a:rPr kumimoji="1" lang="ja-JP" altLang="ja-JP" sz="1200" kern="1200" dirty="0" smtClean="0">
                <a:solidFill>
                  <a:schemeClr val="tx1"/>
                </a:solidFill>
                <a:effectLst/>
                <a:latin typeface="+mn-lt"/>
                <a:ea typeface="+mn-ea"/>
                <a:cs typeface="+mn-cs"/>
              </a:rPr>
              <a:t>こういった点を含めて正確な評価をするためには、磁極端付近で大きな磁場の誤差を与え、それ以外の領域では小さい磁場の誤差を与える、といったようシ</a:t>
            </a:r>
            <a:r>
              <a:rPr kumimoji="1" lang="ja-JP" altLang="en-US" sz="1200" kern="1200" dirty="0" smtClean="0">
                <a:solidFill>
                  <a:schemeClr val="tx1"/>
                </a:solidFill>
                <a:effectLst/>
                <a:latin typeface="+mn-lt"/>
                <a:ea typeface="+mn-ea"/>
                <a:cs typeface="+mn-cs"/>
              </a:rPr>
              <a:t>な</a:t>
            </a:r>
            <a:r>
              <a:rPr kumimoji="1" lang="ja-JP" altLang="ja-JP" sz="1200" kern="1200" dirty="0" smtClean="0">
                <a:solidFill>
                  <a:schemeClr val="tx1"/>
                </a:solidFill>
                <a:effectLst/>
                <a:latin typeface="+mn-lt"/>
                <a:ea typeface="+mn-ea"/>
                <a:cs typeface="+mn-cs"/>
              </a:rPr>
              <a:t>ミュレーションを</a:t>
            </a:r>
            <a:r>
              <a:rPr kumimoji="1" lang="ja-JP" altLang="en-US" sz="1200" kern="1200" dirty="0" smtClean="0">
                <a:solidFill>
                  <a:schemeClr val="tx1"/>
                </a:solidFill>
                <a:effectLst/>
                <a:latin typeface="+mn-lt"/>
                <a:ea typeface="+mn-ea"/>
                <a:cs typeface="+mn-cs"/>
              </a:rPr>
              <a:t>導入する必要があります。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目標とする運動量分解能を達成するには、</a:t>
            </a:r>
            <a:r>
              <a:rPr kumimoji="1" lang="ja-JP" altLang="en-US" sz="1200" kern="1200" dirty="0" smtClean="0">
                <a:solidFill>
                  <a:schemeClr val="tx1"/>
                </a:solidFill>
                <a:effectLst/>
                <a:latin typeface="+mn-lt"/>
                <a:ea typeface="+mn-ea"/>
                <a:cs typeface="+mn-cs"/>
              </a:rPr>
              <a:t>現状では</a:t>
            </a:r>
            <a:r>
              <a:rPr kumimoji="1" lang="ja-JP" altLang="ja-JP" sz="1200" kern="1200" dirty="0" smtClean="0">
                <a:solidFill>
                  <a:schemeClr val="tx1"/>
                </a:solidFill>
                <a:effectLst/>
                <a:latin typeface="+mn-lt"/>
                <a:ea typeface="+mn-ea"/>
                <a:cs typeface="+mn-cs"/>
              </a:rPr>
              <a:t>計算磁場の再現度を向上させる必要があ</a:t>
            </a:r>
            <a:r>
              <a:rPr kumimoji="1" lang="ja-JP" altLang="en-US" sz="1200" kern="1200" dirty="0" smtClean="0">
                <a:solidFill>
                  <a:schemeClr val="tx1"/>
                </a:solidFill>
                <a:effectLst/>
                <a:latin typeface="+mn-lt"/>
                <a:ea typeface="+mn-ea"/>
                <a:cs typeface="+mn-cs"/>
              </a:rPr>
              <a:t>るといえます</a:t>
            </a:r>
            <a:r>
              <a:rPr kumimoji="1" lang="ja-JP" altLang="ja-JP" sz="1200"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24</a:t>
            </a:fld>
            <a:endParaRPr kumimoji="1" lang="ja-JP" altLang="en-US"/>
          </a:p>
        </p:txBody>
      </p:sp>
    </p:spTree>
    <p:extLst>
      <p:ext uri="{BB962C8B-B14F-4D97-AF65-F5344CB8AC3E}">
        <p14:creationId xmlns:p14="http://schemas.microsoft.com/office/powerpoint/2010/main" val="581955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まとめます。私たちは</a:t>
            </a:r>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を用いたΞハイパー核分光実験を準備中です。</a:t>
            </a:r>
            <a:r>
              <a:rPr kumimoji="1" lang="ja-JP" altLang="en-US" sz="1200" kern="1200" dirty="0" smtClean="0">
                <a:solidFill>
                  <a:schemeClr val="tx1"/>
                </a:solidFill>
                <a:effectLst/>
                <a:latin typeface="+mn-lt"/>
                <a:ea typeface="+mn-ea"/>
                <a:cs typeface="+mn-cs"/>
              </a:rPr>
              <a:t>エネルギー</a:t>
            </a:r>
            <a:r>
              <a:rPr kumimoji="1" lang="ja-JP" altLang="ja-JP" sz="1200" kern="1200" dirty="0" smtClean="0">
                <a:solidFill>
                  <a:schemeClr val="tx1"/>
                </a:solidFill>
                <a:effectLst/>
                <a:latin typeface="+mn-lt"/>
                <a:ea typeface="+mn-ea"/>
                <a:cs typeface="+mn-cs"/>
              </a:rPr>
              <a:t>分解能</a:t>
            </a:r>
            <a:r>
              <a:rPr kumimoji="1" lang="en-US" altLang="ja-JP" sz="1200" kern="1200" dirty="0" smtClean="0">
                <a:solidFill>
                  <a:schemeClr val="tx1"/>
                </a:solidFill>
                <a:effectLst/>
                <a:latin typeface="+mn-lt"/>
                <a:ea typeface="+mn-ea"/>
                <a:cs typeface="+mn-cs"/>
              </a:rPr>
              <a:t>2MeV</a:t>
            </a:r>
            <a:r>
              <a:rPr kumimoji="1" lang="ja-JP" altLang="ja-JP" sz="1200" kern="1200" dirty="0" smtClean="0">
                <a:solidFill>
                  <a:schemeClr val="tx1"/>
                </a:solidFill>
                <a:effectLst/>
                <a:latin typeface="+mn-lt"/>
                <a:ea typeface="+mn-ea"/>
                <a:cs typeface="+mn-cs"/>
              </a:rPr>
              <a:t>を達成し、Ξハイパー核状態を世界で初めてピークとして観測することを目標としています。</a:t>
            </a:r>
          </a:p>
          <a:p>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磁場分布の測定を行い、</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通りの電流設定に対し</a:t>
            </a:r>
            <a:r>
              <a:rPr kumimoji="1" lang="en-US" altLang="ja-JP" sz="1200" kern="1200" dirty="0" smtClean="0">
                <a:solidFill>
                  <a:schemeClr val="tx1"/>
                </a:solidFill>
                <a:effectLst/>
                <a:latin typeface="+mn-lt"/>
                <a:ea typeface="+mn-ea"/>
                <a:cs typeface="+mn-cs"/>
              </a:rPr>
              <a:t>36000</a:t>
            </a:r>
            <a:r>
              <a:rPr kumimoji="1" lang="ja-JP" altLang="ja-JP" sz="1200" kern="1200" dirty="0" smtClean="0">
                <a:solidFill>
                  <a:schemeClr val="tx1"/>
                </a:solidFill>
                <a:effectLst/>
                <a:latin typeface="+mn-lt"/>
                <a:ea typeface="+mn-ea"/>
                <a:cs typeface="+mn-cs"/>
              </a:rPr>
              <a:t>点のデータを取得しました。</a:t>
            </a:r>
          </a:p>
          <a:p>
            <a:r>
              <a:rPr kumimoji="1" lang="ja-JP" altLang="ja-JP" sz="1200" kern="1200" dirty="0" smtClean="0">
                <a:solidFill>
                  <a:schemeClr val="tx1"/>
                </a:solidFill>
                <a:effectLst/>
                <a:latin typeface="+mn-lt"/>
                <a:ea typeface="+mn-ea"/>
                <a:cs typeface="+mn-cs"/>
              </a:rPr>
              <a:t>測定</a:t>
            </a:r>
            <a:r>
              <a:rPr kumimoji="1" lang="ja-JP" altLang="en-US" sz="1200" kern="1200" dirty="0" smtClean="0">
                <a:solidFill>
                  <a:schemeClr val="tx1"/>
                </a:solidFill>
                <a:effectLst/>
                <a:latin typeface="+mn-lt"/>
                <a:ea typeface="+mn-ea"/>
                <a:cs typeface="+mn-cs"/>
              </a:rPr>
              <a:t>誤差</a:t>
            </a:r>
            <a:r>
              <a:rPr kumimoji="1" lang="ja-JP" altLang="ja-JP" sz="1200" kern="1200" dirty="0" smtClean="0">
                <a:solidFill>
                  <a:schemeClr val="tx1"/>
                </a:solidFill>
                <a:effectLst/>
                <a:latin typeface="+mn-lt"/>
                <a:ea typeface="+mn-ea"/>
                <a:cs typeface="+mn-cs"/>
              </a:rPr>
              <a:t>は、もっとも悪い点で</a:t>
            </a:r>
            <a:r>
              <a:rPr kumimoji="1" lang="en-US" altLang="ja-JP" sz="1200" kern="1200" dirty="0" smtClean="0">
                <a:solidFill>
                  <a:schemeClr val="tx1"/>
                </a:solidFill>
                <a:effectLst/>
                <a:latin typeface="+mn-lt"/>
                <a:ea typeface="+mn-ea"/>
                <a:cs typeface="+mn-cs"/>
              </a:rPr>
              <a:t>1.6 </a:t>
            </a:r>
            <a:r>
              <a:rPr kumimoji="1" lang="en-US" altLang="ja-JP" sz="1200" kern="1200" dirty="0" err="1" smtClean="0">
                <a:solidFill>
                  <a:schemeClr val="tx1"/>
                </a:solidFill>
                <a:effectLst/>
                <a:latin typeface="+mn-lt"/>
                <a:ea typeface="+mn-ea"/>
                <a:cs typeface="+mn-cs"/>
              </a:rPr>
              <a:t>mT</a:t>
            </a:r>
            <a:r>
              <a:rPr kumimoji="1" lang="ja-JP" altLang="ja-JP" sz="1200" kern="1200" dirty="0" smtClean="0">
                <a:solidFill>
                  <a:schemeClr val="tx1"/>
                </a:solidFill>
                <a:effectLst/>
                <a:latin typeface="+mn-lt"/>
                <a:ea typeface="+mn-ea"/>
                <a:cs typeface="+mn-cs"/>
              </a:rPr>
              <a:t>でした。</a:t>
            </a:r>
          </a:p>
          <a:p>
            <a:r>
              <a:rPr kumimoji="1" lang="ja-JP" altLang="ja-JP" sz="1200" kern="1200" dirty="0" smtClean="0">
                <a:solidFill>
                  <a:schemeClr val="tx1"/>
                </a:solidFill>
                <a:effectLst/>
                <a:latin typeface="+mn-lt"/>
                <a:ea typeface="+mn-ea"/>
                <a:cs typeface="+mn-cs"/>
              </a:rPr>
              <a:t>測定磁場と計算磁場の比較を行い、計算磁場の</a:t>
            </a:r>
            <a:r>
              <a:rPr kumimoji="1" lang="ja-JP" altLang="en-US" sz="1200" kern="1200" dirty="0" smtClean="0">
                <a:solidFill>
                  <a:schemeClr val="tx1"/>
                </a:solidFill>
                <a:effectLst/>
                <a:latin typeface="+mn-lt"/>
                <a:ea typeface="+mn-ea"/>
                <a:cs typeface="+mn-cs"/>
              </a:rPr>
              <a:t>精度</a:t>
            </a:r>
            <a:r>
              <a:rPr kumimoji="1" lang="ja-JP" altLang="ja-JP" sz="1200" kern="1200" dirty="0" smtClean="0">
                <a:solidFill>
                  <a:schemeClr val="tx1"/>
                </a:solidFill>
                <a:effectLst/>
                <a:latin typeface="+mn-lt"/>
                <a:ea typeface="+mn-ea"/>
                <a:cs typeface="+mn-cs"/>
              </a:rPr>
              <a:t>を上げるための手段として、計算磁場で使っている鉄の透磁率を小さくすることがあると考察しました。</a:t>
            </a:r>
          </a:p>
          <a:p>
            <a:r>
              <a:rPr kumimoji="1" lang="ja-JP" altLang="ja-JP" sz="1200" kern="1200" dirty="0" smtClean="0">
                <a:solidFill>
                  <a:schemeClr val="tx1"/>
                </a:solidFill>
                <a:effectLst/>
                <a:latin typeface="+mn-lt"/>
                <a:ea typeface="+mn-ea"/>
                <a:cs typeface="+mn-cs"/>
              </a:rPr>
              <a:t>磁場分布がもつ誤差が運動量分解能にどう影響するかを評価した結果、</a:t>
            </a:r>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の目標とする運動量分解能を達成するには計算磁場の再現度</a:t>
            </a:r>
            <a:r>
              <a:rPr kumimoji="1" lang="ja-JP" altLang="en-US" sz="1200" kern="1200" dirty="0" smtClean="0">
                <a:solidFill>
                  <a:schemeClr val="tx1"/>
                </a:solidFill>
                <a:effectLst/>
                <a:latin typeface="+mn-lt"/>
                <a:ea typeface="+mn-ea"/>
                <a:cs typeface="+mn-cs"/>
              </a:rPr>
              <a:t>を高める必要があります。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25</a:t>
            </a:fld>
            <a:endParaRPr kumimoji="1" lang="ja-JP" altLang="en-US"/>
          </a:p>
        </p:txBody>
      </p:sp>
    </p:spTree>
    <p:extLst>
      <p:ext uri="{BB962C8B-B14F-4D97-AF65-F5344CB8AC3E}">
        <p14:creationId xmlns:p14="http://schemas.microsoft.com/office/powerpoint/2010/main" val="907519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34</a:t>
            </a:fld>
            <a:endParaRPr kumimoji="1" lang="ja-JP" altLang="en-US"/>
          </a:p>
        </p:txBody>
      </p:sp>
    </p:spTree>
    <p:extLst>
      <p:ext uri="{BB962C8B-B14F-4D97-AF65-F5344CB8AC3E}">
        <p14:creationId xmlns:p14="http://schemas.microsoft.com/office/powerpoint/2010/main" val="329895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パラメータごとの運動量分解能の変化を示しま</a:t>
            </a:r>
            <a:r>
              <a:rPr kumimoji="1" lang="ja-JP" altLang="en-US" sz="1200" kern="1200" dirty="0" smtClean="0">
                <a:solidFill>
                  <a:schemeClr val="tx1"/>
                </a:solidFill>
                <a:effectLst/>
                <a:latin typeface="+mn-lt"/>
                <a:ea typeface="+mn-ea"/>
                <a:cs typeface="+mn-cs"/>
              </a:rPr>
              <a:t>す。線形でフィッティングすることで運動量分解能の微係数を得ました。</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37</a:t>
            </a:fld>
            <a:endParaRPr kumimoji="1" lang="ja-JP" altLang="en-US"/>
          </a:p>
        </p:txBody>
      </p:sp>
    </p:spTree>
    <p:extLst>
      <p:ext uri="{BB962C8B-B14F-4D97-AF65-F5344CB8AC3E}">
        <p14:creationId xmlns:p14="http://schemas.microsoft.com/office/powerpoint/2010/main" val="239043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smtClean="0">
                <a:solidFill>
                  <a:schemeClr val="tx1"/>
                </a:solidFill>
                <a:effectLst/>
                <a:latin typeface="+mn-lt"/>
                <a:ea typeface="+mn-ea"/>
                <a:cs typeface="+mn-cs"/>
              </a:rPr>
              <a:t>u,d,s</a:t>
            </a:r>
            <a:r>
              <a:rPr kumimoji="1" lang="ja-JP" altLang="ja-JP" sz="1200" kern="1200" dirty="0" smtClean="0">
                <a:solidFill>
                  <a:schemeClr val="tx1"/>
                </a:solidFill>
                <a:effectLst/>
                <a:latin typeface="+mn-lt"/>
                <a:ea typeface="+mn-ea"/>
                <a:cs typeface="+mn-cs"/>
              </a:rPr>
              <a:t>からなるバリオン</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重項の間に働く力については、ストレンジネスを含むバリオン、ハイペロンについて調べる必要があります。ハイペロンの寿命が短いために低エネルギーでの直接散乱実験は困難です。</a:t>
            </a:r>
          </a:p>
          <a:p>
            <a:r>
              <a:rPr kumimoji="1" lang="ja-JP" altLang="ja-JP" sz="1200" kern="1200" dirty="0" smtClean="0">
                <a:solidFill>
                  <a:schemeClr val="tx1"/>
                </a:solidFill>
                <a:effectLst/>
                <a:latin typeface="+mn-lt"/>
                <a:ea typeface="+mn-ea"/>
                <a:cs typeface="+mn-cs"/>
              </a:rPr>
              <a:t>そこで、原子核中でハイペロンを生成し、その束縛状態、ハイパー核の構造を調べることでハイペロン</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核子、ハイペロン</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ハイペロン間の相互作用に関する情報を引き出すことができます。</a:t>
            </a:r>
          </a:p>
          <a:p>
            <a:r>
              <a:rPr kumimoji="1" lang="ja-JP" altLang="ja-JP" sz="1200" kern="1200" dirty="0" smtClean="0">
                <a:solidFill>
                  <a:schemeClr val="tx1"/>
                </a:solidFill>
                <a:effectLst/>
                <a:latin typeface="+mn-lt"/>
                <a:ea typeface="+mn-ea"/>
                <a:cs typeface="+mn-cs"/>
              </a:rPr>
              <a:t>Λハイパー核、Σハイパー核の研究から</a:t>
            </a:r>
            <a:r>
              <a:rPr kumimoji="1" lang="en-US" altLang="ja-JP" sz="1200" kern="1200" dirty="0" smtClean="0">
                <a:solidFill>
                  <a:schemeClr val="tx1"/>
                </a:solidFill>
                <a:effectLst/>
                <a:latin typeface="+mn-lt"/>
                <a:ea typeface="+mn-ea"/>
                <a:cs typeface="+mn-cs"/>
              </a:rPr>
              <a:t>S=-1</a:t>
            </a:r>
            <a:r>
              <a:rPr kumimoji="1" lang="ja-JP" altLang="en-US" sz="1200" kern="1200" dirty="0" smtClean="0">
                <a:solidFill>
                  <a:schemeClr val="tx1"/>
                </a:solidFill>
                <a:effectLst/>
                <a:latin typeface="+mn-lt"/>
                <a:ea typeface="+mn-ea"/>
                <a:cs typeface="+mn-cs"/>
              </a:rPr>
              <a:t>系</a:t>
            </a:r>
            <a:r>
              <a:rPr kumimoji="1" lang="ja-JP" altLang="ja-JP" sz="1200" kern="1200" dirty="0" smtClean="0">
                <a:solidFill>
                  <a:schemeClr val="tx1"/>
                </a:solidFill>
                <a:effectLst/>
                <a:latin typeface="+mn-lt"/>
                <a:ea typeface="+mn-ea"/>
                <a:cs typeface="+mn-cs"/>
              </a:rPr>
              <a:t>の相互作用については様々なことがわかってきました。</a:t>
            </a:r>
          </a:p>
          <a:p>
            <a:r>
              <a:rPr kumimoji="1" lang="en-US" altLang="ja-JP" sz="1200" kern="1200" dirty="0" smtClean="0">
                <a:solidFill>
                  <a:schemeClr val="tx1"/>
                </a:solidFill>
                <a:effectLst/>
                <a:latin typeface="+mn-lt"/>
                <a:ea typeface="+mn-ea"/>
                <a:cs typeface="+mn-cs"/>
              </a:rPr>
              <a:t>S=-2</a:t>
            </a:r>
            <a:r>
              <a:rPr kumimoji="1" lang="ja-JP" altLang="ja-JP" sz="1200" kern="1200" dirty="0" smtClean="0">
                <a:solidFill>
                  <a:schemeClr val="tx1"/>
                </a:solidFill>
                <a:effectLst/>
                <a:latin typeface="+mn-lt"/>
                <a:ea typeface="+mn-ea"/>
                <a:cs typeface="+mn-cs"/>
              </a:rPr>
              <a:t>系については、ダブルΛハイパー核、Ξハイパー核の研究がおこなわれています。Ξ</a:t>
            </a:r>
            <a:r>
              <a:rPr kumimoji="1" lang="en-US" altLang="ja-JP" sz="1200" kern="1200" dirty="0" smtClean="0">
                <a:solidFill>
                  <a:schemeClr val="tx1"/>
                </a:solidFill>
                <a:effectLst/>
                <a:latin typeface="+mn-lt"/>
                <a:ea typeface="+mn-ea"/>
                <a:cs typeface="+mn-cs"/>
              </a:rPr>
              <a:t>+14N</a:t>
            </a:r>
            <a:r>
              <a:rPr kumimoji="1" lang="ja-JP" altLang="ja-JP" sz="1200" kern="1200" dirty="0" smtClean="0">
                <a:solidFill>
                  <a:schemeClr val="tx1"/>
                </a:solidFill>
                <a:effectLst/>
                <a:latin typeface="+mn-lt"/>
                <a:ea typeface="+mn-ea"/>
                <a:cs typeface="+mn-cs"/>
              </a:rPr>
              <a:t>原子核が</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Λハイパー核に崩壊する木曽イベントというイベントの観測により、Ξ</a:t>
            </a:r>
            <a:r>
              <a:rPr kumimoji="1" lang="en-US" altLang="ja-JP" sz="1200" kern="1200" dirty="0" smtClean="0">
                <a:solidFill>
                  <a:schemeClr val="tx1"/>
                </a:solidFill>
                <a:effectLst/>
                <a:latin typeface="+mn-lt"/>
                <a:ea typeface="+mn-ea"/>
                <a:cs typeface="+mn-cs"/>
              </a:rPr>
              <a:t>+14N</a:t>
            </a:r>
            <a:r>
              <a:rPr kumimoji="1" lang="ja-JP" altLang="ja-JP" sz="1200" kern="1200" dirty="0" smtClean="0">
                <a:solidFill>
                  <a:schemeClr val="tx1"/>
                </a:solidFill>
                <a:effectLst/>
                <a:latin typeface="+mn-lt"/>
                <a:ea typeface="+mn-ea"/>
                <a:cs typeface="+mn-cs"/>
              </a:rPr>
              <a:t>系が</a:t>
            </a:r>
            <a:r>
              <a:rPr kumimoji="1" lang="en-US" altLang="ja-JP" sz="1200" kern="1200" dirty="0" smtClean="0">
                <a:solidFill>
                  <a:schemeClr val="tx1"/>
                </a:solidFill>
                <a:effectLst/>
                <a:latin typeface="+mn-lt"/>
                <a:ea typeface="+mn-ea"/>
                <a:cs typeface="+mn-cs"/>
              </a:rPr>
              <a:t>1MeV</a:t>
            </a:r>
            <a:r>
              <a:rPr kumimoji="1" lang="ja-JP" altLang="ja-JP" sz="1200" kern="1200" dirty="0" smtClean="0">
                <a:solidFill>
                  <a:schemeClr val="tx1"/>
                </a:solidFill>
                <a:effectLst/>
                <a:latin typeface="+mn-lt"/>
                <a:ea typeface="+mn-ea"/>
                <a:cs typeface="+mn-cs"/>
              </a:rPr>
              <a:t>程度の束縛エネルギーで結びついた状態が示唆されました。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Ξハイパー核に関しては、その束縛エネルギーからはΞ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相互作用のポテンシャルの深さが、幅からはΞ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→ΛΛ遷移の強度が得られます。代表的な先行研究として</a:t>
            </a:r>
            <a:r>
              <a:rPr kumimoji="1" lang="en-US" altLang="ja-JP" sz="1200" kern="1200" dirty="0" smtClean="0">
                <a:solidFill>
                  <a:schemeClr val="tx1"/>
                </a:solidFill>
                <a:effectLst/>
                <a:latin typeface="+mn-lt"/>
                <a:ea typeface="+mn-ea"/>
                <a:cs typeface="+mn-cs"/>
              </a:rPr>
              <a:t>12C </a:t>
            </a:r>
            <a:r>
              <a:rPr kumimoji="1" lang="ja-JP" altLang="ja-JP" sz="1200" kern="1200" dirty="0" smtClean="0">
                <a:solidFill>
                  <a:schemeClr val="tx1"/>
                </a:solidFill>
                <a:effectLst/>
                <a:latin typeface="+mn-lt"/>
                <a:ea typeface="+mn-ea"/>
                <a:cs typeface="+mn-cs"/>
              </a:rPr>
              <a:t>を標的とし、核内の陽子をΞ</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に変換する</a:t>
            </a:r>
            <a:r>
              <a:rPr kumimoji="1" lang="en-US" altLang="ja-JP" sz="1200" kern="1200" dirty="0" smtClean="0">
                <a:solidFill>
                  <a:schemeClr val="tx1"/>
                </a:solidFill>
                <a:effectLst/>
                <a:latin typeface="+mn-lt"/>
                <a:ea typeface="+mn-ea"/>
                <a:cs typeface="+mn-cs"/>
              </a:rPr>
              <a:t>(K-,K+)</a:t>
            </a:r>
            <a:r>
              <a:rPr kumimoji="1" lang="ja-JP" altLang="ja-JP" sz="1200" kern="1200" dirty="0" smtClean="0">
                <a:solidFill>
                  <a:schemeClr val="tx1"/>
                </a:solidFill>
                <a:effectLst/>
                <a:latin typeface="+mn-lt"/>
                <a:ea typeface="+mn-ea"/>
                <a:cs typeface="+mn-cs"/>
              </a:rPr>
              <a:t>反応でΞハイパー核を探索した</a:t>
            </a:r>
            <a:r>
              <a:rPr kumimoji="1" lang="en-US" altLang="ja-JP" sz="1200" kern="1200" dirty="0" smtClean="0">
                <a:solidFill>
                  <a:schemeClr val="tx1"/>
                </a:solidFill>
                <a:effectLst/>
                <a:latin typeface="+mn-lt"/>
                <a:ea typeface="+mn-ea"/>
                <a:cs typeface="+mn-cs"/>
              </a:rPr>
              <a:t>BNL-E885</a:t>
            </a:r>
            <a:r>
              <a:rPr kumimoji="1" lang="ja-JP" altLang="ja-JP" sz="1200" kern="1200" dirty="0" smtClean="0">
                <a:solidFill>
                  <a:schemeClr val="tx1"/>
                </a:solidFill>
                <a:effectLst/>
                <a:latin typeface="+mn-lt"/>
                <a:ea typeface="+mn-ea"/>
                <a:cs typeface="+mn-cs"/>
              </a:rPr>
              <a:t>実験があります。実験で得られたスペクトルが右の図で、</a:t>
            </a:r>
            <a:r>
              <a:rPr kumimoji="1" lang="en-US" altLang="ja-JP" sz="1200" kern="1200" dirty="0" smtClean="0">
                <a:solidFill>
                  <a:schemeClr val="tx1"/>
                </a:solidFill>
                <a:effectLst/>
                <a:latin typeface="+mn-lt"/>
                <a:ea typeface="+mn-ea"/>
                <a:cs typeface="+mn-cs"/>
              </a:rPr>
              <a:t>11B</a:t>
            </a:r>
            <a:r>
              <a:rPr kumimoji="1" lang="ja-JP" altLang="ja-JP" sz="1200" kern="1200" dirty="0" smtClean="0">
                <a:solidFill>
                  <a:schemeClr val="tx1"/>
                </a:solidFill>
                <a:effectLst/>
                <a:latin typeface="+mn-lt"/>
                <a:ea typeface="+mn-ea"/>
                <a:cs typeface="+mn-cs"/>
              </a:rPr>
              <a:t>とΞ</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の束縛領域にイベントが見られます。このスペクトルの解析からΞ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相互作用ポテンシャルの深さや、Ξハイパー核の生成断面積が与えられました。</a:t>
            </a:r>
          </a:p>
          <a:p>
            <a:r>
              <a:rPr kumimoji="1" lang="ja-JP" altLang="en-US" sz="1200" kern="1200" dirty="0" smtClean="0">
                <a:solidFill>
                  <a:schemeClr val="tx1"/>
                </a:solidFill>
                <a:effectLst/>
                <a:latin typeface="+mn-lt"/>
                <a:ea typeface="+mn-ea"/>
                <a:cs typeface="+mn-cs"/>
              </a:rPr>
              <a:t>この実験のエネルギー分解能は</a:t>
            </a:r>
            <a:r>
              <a:rPr kumimoji="1" lang="en-US" altLang="ja-JP" sz="1200" kern="1200" dirty="0" smtClean="0">
                <a:solidFill>
                  <a:schemeClr val="tx1"/>
                </a:solidFill>
                <a:effectLst/>
                <a:latin typeface="+mn-lt"/>
                <a:ea typeface="+mn-ea"/>
                <a:cs typeface="+mn-cs"/>
              </a:rPr>
              <a:t>14 MeV</a:t>
            </a:r>
            <a:r>
              <a:rPr kumimoji="1" lang="ja-JP" altLang="en-US" sz="1200" kern="1200" dirty="0" smtClean="0">
                <a:solidFill>
                  <a:schemeClr val="tx1"/>
                </a:solidFill>
                <a:effectLst/>
                <a:latin typeface="+mn-lt"/>
                <a:ea typeface="+mn-ea"/>
                <a:cs typeface="+mn-cs"/>
              </a:rPr>
              <a:t>でした。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3</a:t>
            </a:fld>
            <a:endParaRPr kumimoji="1" lang="ja-JP" altLang="en-US"/>
          </a:p>
        </p:txBody>
      </p:sp>
    </p:spTree>
    <p:extLst>
      <p:ext uri="{BB962C8B-B14F-4D97-AF65-F5344CB8AC3E}">
        <p14:creationId xmlns:p14="http://schemas.microsoft.com/office/powerpoint/2010/main" val="63834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より高いエネルギー分解能でΞハイパー核分光実験を行う意義として、Ξハイパー核のピーク位置と幅を明確に観測することにより、Ξ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相互作用ポテンシャルの深さ、Ξ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→ΛΛ遷移強度に関する</a:t>
            </a:r>
            <a:r>
              <a:rPr kumimoji="1" lang="ja-JP" altLang="en-US" sz="1200" kern="1200" dirty="0" smtClean="0">
                <a:solidFill>
                  <a:schemeClr val="tx1"/>
                </a:solidFill>
                <a:effectLst/>
                <a:latin typeface="+mn-lt"/>
                <a:ea typeface="+mn-ea"/>
                <a:cs typeface="+mn-cs"/>
              </a:rPr>
              <a:t>精度の高いデータ</a:t>
            </a:r>
            <a:r>
              <a:rPr kumimoji="1" lang="ja-JP" altLang="ja-JP" sz="1200" kern="1200" dirty="0" smtClean="0">
                <a:solidFill>
                  <a:schemeClr val="tx1"/>
                </a:solidFill>
                <a:effectLst/>
                <a:latin typeface="+mn-lt"/>
                <a:ea typeface="+mn-ea"/>
                <a:cs typeface="+mn-cs"/>
              </a:rPr>
              <a:t>を与えること、またコア原子核の励起も考慮した複数の準位を分けて観測することができます。左の図に示すように予想されるスペクトルの形状は用いるバリオン間相互作用のモデルに</a:t>
            </a:r>
            <a:r>
              <a:rPr kumimoji="1" lang="ja-JP" altLang="en-US" sz="1200" kern="1200" dirty="0" smtClean="0">
                <a:solidFill>
                  <a:schemeClr val="tx1"/>
                </a:solidFill>
                <a:effectLst/>
                <a:latin typeface="+mn-lt"/>
                <a:ea typeface="+mn-ea"/>
                <a:cs typeface="+mn-cs"/>
              </a:rPr>
              <a:t>応じて</a:t>
            </a:r>
            <a:r>
              <a:rPr kumimoji="1" lang="ja-JP" altLang="ja-JP" sz="1200" kern="1200" dirty="0" smtClean="0">
                <a:solidFill>
                  <a:schemeClr val="tx1"/>
                </a:solidFill>
                <a:effectLst/>
                <a:latin typeface="+mn-lt"/>
                <a:ea typeface="+mn-ea"/>
                <a:cs typeface="+mn-cs"/>
              </a:rPr>
              <a:t>異なっており、実験データをよく再現するバリオン間相互作用のモデルを選別することができます。</a:t>
            </a:r>
            <a:r>
              <a:rPr kumimoji="1" lang="ja-JP" altLang="en-US" sz="1200" kern="1200" dirty="0" smtClean="0">
                <a:solidFill>
                  <a:schemeClr val="tx1"/>
                </a:solidFill>
                <a:effectLst/>
                <a:latin typeface="+mn-lt"/>
                <a:ea typeface="+mn-ea"/>
                <a:cs typeface="+mn-cs"/>
              </a:rPr>
              <a:t>右は、左の図のように理論計算されたスペクトルが、実験の分解能に応じてどのように観測されるかを示したものです。</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コア原子核の励起</a:t>
            </a:r>
            <a:r>
              <a:rPr kumimoji="1" lang="ja-JP" altLang="ja-JP" sz="1200" kern="1200" dirty="0" smtClean="0">
                <a:solidFill>
                  <a:schemeClr val="tx1"/>
                </a:solidFill>
                <a:effectLst/>
                <a:latin typeface="+mn-lt"/>
                <a:ea typeface="+mn-ea"/>
                <a:cs typeface="+mn-cs"/>
              </a:rPr>
              <a:t>準位を分けるために必要な実験のエネルギー分解能は</a:t>
            </a:r>
            <a:r>
              <a:rPr kumimoji="1" lang="en-US" altLang="ja-JP" sz="1200" kern="1200" dirty="0" smtClean="0">
                <a:solidFill>
                  <a:schemeClr val="tx1"/>
                </a:solidFill>
                <a:effectLst/>
                <a:latin typeface="+mn-lt"/>
                <a:ea typeface="+mn-ea"/>
                <a:cs typeface="+mn-cs"/>
              </a:rPr>
              <a:t>2MeV</a:t>
            </a:r>
            <a:r>
              <a:rPr kumimoji="1" lang="ja-JP" altLang="ja-JP" sz="1200" kern="1200" dirty="0" smtClean="0">
                <a:solidFill>
                  <a:schemeClr val="tx1"/>
                </a:solidFill>
                <a:effectLst/>
                <a:latin typeface="+mn-lt"/>
                <a:ea typeface="+mn-ea"/>
                <a:cs typeface="+mn-cs"/>
              </a:rPr>
              <a:t>以下です。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4</a:t>
            </a:fld>
            <a:endParaRPr kumimoji="1" lang="ja-JP" altLang="en-US"/>
          </a:p>
        </p:txBody>
      </p:sp>
    </p:spTree>
    <p:extLst>
      <p:ext uri="{BB962C8B-B14F-4D97-AF65-F5344CB8AC3E}">
        <p14:creationId xmlns:p14="http://schemas.microsoft.com/office/powerpoint/2010/main" val="207117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高エネルギー分解能での</a:t>
            </a:r>
            <a:r>
              <a:rPr kumimoji="1" lang="en-US" altLang="ja-JP" sz="1200" kern="1200" dirty="0" smtClean="0">
                <a:solidFill>
                  <a:schemeClr val="tx1"/>
                </a:solidFill>
                <a:effectLst/>
                <a:latin typeface="+mn-lt"/>
                <a:ea typeface="+mn-ea"/>
                <a:cs typeface="+mn-cs"/>
              </a:rPr>
              <a:t>(K-,K+)</a:t>
            </a:r>
            <a:r>
              <a:rPr kumimoji="1" lang="ja-JP" altLang="ja-JP" sz="1200" kern="1200" dirty="0" smtClean="0">
                <a:solidFill>
                  <a:schemeClr val="tx1"/>
                </a:solidFill>
                <a:effectLst/>
                <a:latin typeface="+mn-lt"/>
                <a:ea typeface="+mn-ea"/>
                <a:cs typeface="+mn-cs"/>
              </a:rPr>
              <a:t>反応を用いたΞハイパー核ミッシングマス分光実験を行うことを目的としているのが</a:t>
            </a:r>
            <a:r>
              <a:rPr kumimoji="1" lang="en-US" altLang="ja-JP" sz="1200" kern="1200" dirty="0" smtClean="0">
                <a:solidFill>
                  <a:schemeClr val="tx1"/>
                </a:solidFill>
                <a:effectLst/>
                <a:latin typeface="+mn-lt"/>
                <a:ea typeface="+mn-ea"/>
                <a:cs typeface="+mn-cs"/>
              </a:rPr>
              <a:t>J-PARC E05</a:t>
            </a:r>
            <a:r>
              <a:rPr kumimoji="1" lang="ja-JP" altLang="ja-JP" sz="1200" kern="1200" dirty="0" smtClean="0">
                <a:solidFill>
                  <a:schemeClr val="tx1"/>
                </a:solidFill>
                <a:effectLst/>
                <a:latin typeface="+mn-lt"/>
                <a:ea typeface="+mn-ea"/>
                <a:cs typeface="+mn-cs"/>
              </a:rPr>
              <a:t>実験で、散乱</a:t>
            </a:r>
            <a:r>
              <a:rPr kumimoji="1" lang="en-US" altLang="ja-JP" sz="1200" kern="1200" dirty="0" smtClean="0">
                <a:solidFill>
                  <a:schemeClr val="tx1"/>
                </a:solidFill>
                <a:effectLst/>
                <a:latin typeface="+mn-lt"/>
                <a:ea typeface="+mn-ea"/>
                <a:cs typeface="+mn-cs"/>
              </a:rPr>
              <a:t>K+</a:t>
            </a:r>
            <a:r>
              <a:rPr kumimoji="1" lang="ja-JP" altLang="ja-JP" sz="1200" kern="1200" dirty="0" smtClean="0">
                <a:solidFill>
                  <a:schemeClr val="tx1"/>
                </a:solidFill>
                <a:effectLst/>
                <a:latin typeface="+mn-lt"/>
                <a:ea typeface="+mn-ea"/>
                <a:cs typeface="+mn-cs"/>
              </a:rPr>
              <a:t>の運動量を高分解能で測定するためのスペクトロメータとして</a:t>
            </a:r>
            <a:r>
              <a:rPr kumimoji="1" lang="en-US" altLang="ja-JP" sz="1200" kern="1200" dirty="0" smtClean="0">
                <a:solidFill>
                  <a:schemeClr val="tx1"/>
                </a:solidFill>
                <a:effectLst/>
                <a:latin typeface="+mn-lt"/>
                <a:ea typeface="+mn-ea"/>
                <a:cs typeface="+mn-cs"/>
              </a:rPr>
              <a:t>S-2S(Strangeness -2 Spectrometer)</a:t>
            </a:r>
            <a:r>
              <a:rPr kumimoji="1" lang="ja-JP" altLang="ja-JP" sz="1200" kern="1200" dirty="0" smtClean="0">
                <a:solidFill>
                  <a:schemeClr val="tx1"/>
                </a:solidFill>
                <a:effectLst/>
                <a:latin typeface="+mn-lt"/>
                <a:ea typeface="+mn-ea"/>
                <a:cs typeface="+mn-cs"/>
              </a:rPr>
              <a:t>を建造しました。</a:t>
            </a:r>
          </a:p>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右図に示すように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台の四重極電磁石</a:t>
            </a:r>
            <a:r>
              <a:rPr kumimoji="1" lang="en-US" altLang="ja-JP" sz="1200" kern="1200" dirty="0" smtClean="0">
                <a:solidFill>
                  <a:schemeClr val="tx1"/>
                </a:solidFill>
                <a:effectLst/>
                <a:latin typeface="+mn-lt"/>
                <a:ea typeface="+mn-ea"/>
                <a:cs typeface="+mn-cs"/>
              </a:rPr>
              <a:t>Q1,Q2</a:t>
            </a:r>
            <a:r>
              <a:rPr kumimoji="1" lang="ja-JP" altLang="ja-JP" sz="1200" kern="1200" dirty="0" smtClean="0">
                <a:solidFill>
                  <a:schemeClr val="tx1"/>
                </a:solidFill>
                <a:effectLst/>
                <a:latin typeface="+mn-lt"/>
                <a:ea typeface="+mn-ea"/>
                <a:cs typeface="+mn-cs"/>
              </a:rPr>
              <a:t>と双極電磁石</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からなり、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55msr</a:t>
            </a:r>
            <a:r>
              <a:rPr kumimoji="1" lang="ja-JP" altLang="ja-JP" sz="1200" kern="1200" dirty="0" smtClean="0">
                <a:solidFill>
                  <a:schemeClr val="tx1"/>
                </a:solidFill>
                <a:effectLst/>
                <a:latin typeface="+mn-lt"/>
                <a:ea typeface="+mn-ea"/>
                <a:cs typeface="+mn-cs"/>
              </a:rPr>
              <a:t>という立体角と</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10-4</a:t>
            </a:r>
            <a:r>
              <a:rPr kumimoji="1" lang="ja-JP" altLang="ja-JP" sz="1200" kern="1200" dirty="0" smtClean="0">
                <a:solidFill>
                  <a:schemeClr val="tx1"/>
                </a:solidFill>
                <a:effectLst/>
                <a:latin typeface="+mn-lt"/>
                <a:ea typeface="+mn-ea"/>
                <a:cs typeface="+mn-cs"/>
              </a:rPr>
              <a:t>という運動量分解能を両立していて、統計量と</a:t>
            </a:r>
            <a:r>
              <a:rPr kumimoji="1" lang="en-US" altLang="ja-JP" sz="1200" kern="1200" dirty="0" smtClean="0">
                <a:solidFill>
                  <a:schemeClr val="tx1"/>
                </a:solidFill>
                <a:effectLst/>
                <a:latin typeface="+mn-lt"/>
                <a:ea typeface="+mn-ea"/>
                <a:cs typeface="+mn-cs"/>
              </a:rPr>
              <a:t>2MeV</a:t>
            </a:r>
            <a:r>
              <a:rPr kumimoji="1" lang="ja-JP" altLang="en-US" sz="1200" kern="1200" dirty="0" smtClean="0">
                <a:solidFill>
                  <a:schemeClr val="tx1"/>
                </a:solidFill>
                <a:effectLst/>
                <a:latin typeface="+mn-lt"/>
                <a:ea typeface="+mn-ea"/>
                <a:cs typeface="+mn-cs"/>
              </a:rPr>
              <a:t>以下のエネルギー</a:t>
            </a:r>
            <a:r>
              <a:rPr kumimoji="1" lang="ja-JP" altLang="ja-JP" sz="1200" kern="1200" dirty="0" smtClean="0">
                <a:solidFill>
                  <a:schemeClr val="tx1"/>
                </a:solidFill>
                <a:effectLst/>
                <a:latin typeface="+mn-lt"/>
                <a:ea typeface="+mn-ea"/>
                <a:cs typeface="+mn-cs"/>
              </a:rPr>
              <a:t>分解能を両立した実験を行います。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r>
              <a:rPr kumimoji="1" lang="ja-JP" altLang="en-US" dirty="0" smtClean="0"/>
              <a:t>ここまで、</a:t>
            </a:r>
            <a:r>
              <a:rPr kumimoji="1" lang="en-US" altLang="ja-JP" dirty="0" smtClean="0"/>
              <a:t>4</a:t>
            </a:r>
            <a:r>
              <a:rPr kumimoji="1" lang="ja-JP" altLang="en-US" dirty="0" smtClean="0"/>
              <a:t>分</a:t>
            </a:r>
            <a:r>
              <a:rPr kumimoji="1" lang="en-US" altLang="ja-JP" dirty="0" smtClean="0"/>
              <a:t>30</a:t>
            </a:r>
            <a:r>
              <a:rPr kumimoji="1" lang="ja-JP" altLang="en-US" dirty="0" smtClean="0"/>
              <a:t>秒くらい</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5</a:t>
            </a:fld>
            <a:endParaRPr kumimoji="1" lang="ja-JP" altLang="en-US"/>
          </a:p>
        </p:txBody>
      </p:sp>
    </p:spTree>
    <p:extLst>
      <p:ext uri="{BB962C8B-B14F-4D97-AF65-F5344CB8AC3E}">
        <p14:creationId xmlns:p14="http://schemas.microsoft.com/office/powerpoint/2010/main" val="56240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を構成する</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台の四重極電磁石、</a:t>
            </a:r>
            <a:r>
              <a:rPr kumimoji="1" lang="en-US" altLang="ja-JP" sz="1200" kern="1200" dirty="0" smtClean="0">
                <a:solidFill>
                  <a:schemeClr val="tx1"/>
                </a:solidFill>
                <a:effectLst/>
                <a:latin typeface="+mn-lt"/>
                <a:ea typeface="+mn-ea"/>
                <a:cs typeface="+mn-cs"/>
              </a:rPr>
              <a:t>Q1, Q2</a:t>
            </a:r>
            <a:r>
              <a:rPr kumimoji="1" lang="ja-JP" altLang="ja-JP" sz="1200" kern="1200" dirty="0" smtClean="0">
                <a:solidFill>
                  <a:schemeClr val="tx1"/>
                </a:solidFill>
                <a:effectLst/>
                <a:latin typeface="+mn-lt"/>
                <a:ea typeface="+mn-ea"/>
                <a:cs typeface="+mn-cs"/>
              </a:rPr>
              <a:t>電磁石の写真です。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6</a:t>
            </a:fld>
            <a:endParaRPr kumimoji="1" lang="ja-JP" altLang="en-US"/>
          </a:p>
        </p:txBody>
      </p:sp>
    </p:spTree>
    <p:extLst>
      <p:ext uri="{BB962C8B-B14F-4D97-AF65-F5344CB8AC3E}">
        <p14:creationId xmlns:p14="http://schemas.microsoft.com/office/powerpoint/2010/main" val="33060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双極電磁石</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電磁石の写真です。</a:t>
            </a:r>
            <a:r>
              <a:rPr kumimoji="1" lang="en-US" altLang="ja-JP" sz="1200" kern="1200" dirty="0" smtClean="0">
                <a:solidFill>
                  <a:schemeClr val="tx1"/>
                </a:solidFill>
                <a:effectLst/>
                <a:latin typeface="+mn-lt"/>
                <a:ea typeface="+mn-ea"/>
                <a:cs typeface="+mn-cs"/>
              </a:rPr>
              <a:t>2500A</a:t>
            </a:r>
            <a:r>
              <a:rPr kumimoji="1" lang="ja-JP" altLang="en-US" sz="1200" kern="1200" dirty="0" smtClean="0">
                <a:solidFill>
                  <a:schemeClr val="tx1"/>
                </a:solidFill>
                <a:effectLst/>
                <a:latin typeface="+mn-lt"/>
                <a:ea typeface="+mn-ea"/>
                <a:cs typeface="+mn-cs"/>
              </a:rPr>
              <a:t>の電流を流した時に中心磁場は</a:t>
            </a:r>
            <a:r>
              <a:rPr kumimoji="1" lang="en-US" altLang="ja-JP" sz="1200" kern="1200" dirty="0" smtClean="0">
                <a:solidFill>
                  <a:schemeClr val="tx1"/>
                </a:solidFill>
                <a:effectLst/>
                <a:latin typeface="+mn-lt"/>
                <a:ea typeface="+mn-ea"/>
                <a:cs typeface="+mn-cs"/>
              </a:rPr>
              <a:t>1.475 T</a:t>
            </a:r>
            <a:r>
              <a:rPr kumimoji="1" lang="ja-JP" altLang="en-US" sz="1200" kern="1200" dirty="0" smtClean="0">
                <a:solidFill>
                  <a:schemeClr val="tx1"/>
                </a:solidFill>
                <a:effectLst/>
                <a:latin typeface="+mn-lt"/>
                <a:ea typeface="+mn-ea"/>
                <a:cs typeface="+mn-cs"/>
              </a:rPr>
              <a:t>となります。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出口側には漏れ磁場を</a:t>
            </a:r>
            <a:r>
              <a:rPr kumimoji="1" lang="ja-JP" altLang="en-US" sz="1200" kern="1200" dirty="0" smtClean="0">
                <a:solidFill>
                  <a:schemeClr val="tx1"/>
                </a:solidFill>
                <a:effectLst/>
                <a:latin typeface="+mn-lt"/>
                <a:ea typeface="+mn-ea"/>
                <a:cs typeface="+mn-cs"/>
              </a:rPr>
              <a:t>抑え</a:t>
            </a:r>
            <a:r>
              <a:rPr kumimoji="1" lang="ja-JP" altLang="ja-JP" sz="1200" kern="1200" dirty="0" smtClean="0">
                <a:solidFill>
                  <a:schemeClr val="tx1"/>
                </a:solidFill>
                <a:effectLst/>
                <a:latin typeface="+mn-lt"/>
                <a:ea typeface="+mn-ea"/>
                <a:cs typeface="+mn-cs"/>
              </a:rPr>
              <a:t>、検出器</a:t>
            </a:r>
            <a:r>
              <a:rPr kumimoji="1" lang="ja-JP" altLang="en-US" sz="1200" kern="1200" dirty="0" smtClean="0">
                <a:solidFill>
                  <a:schemeClr val="tx1"/>
                </a:solidFill>
                <a:effectLst/>
                <a:latin typeface="+mn-lt"/>
                <a:ea typeface="+mn-ea"/>
                <a:cs typeface="+mn-cs"/>
              </a:rPr>
              <a:t>への磁場の影響を減らすため</a:t>
            </a:r>
            <a:r>
              <a:rPr kumimoji="1" lang="ja-JP" altLang="ja-JP" sz="1200" kern="1200" dirty="0" smtClean="0">
                <a:solidFill>
                  <a:schemeClr val="tx1"/>
                </a:solidFill>
                <a:effectLst/>
                <a:latin typeface="+mn-lt"/>
                <a:ea typeface="+mn-ea"/>
                <a:cs typeface="+mn-cs"/>
              </a:rPr>
              <a:t>のエンドガードが取り付けられています。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7</a:t>
            </a:fld>
            <a:endParaRPr kumimoji="1" lang="ja-JP" altLang="en-US"/>
          </a:p>
        </p:txBody>
      </p:sp>
    </p:spTree>
    <p:extLst>
      <p:ext uri="{BB962C8B-B14F-4D97-AF65-F5344CB8AC3E}">
        <p14:creationId xmlns:p14="http://schemas.microsoft.com/office/powerpoint/2010/main" val="274067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J-PARCE05</a:t>
            </a:r>
            <a:r>
              <a:rPr kumimoji="1" lang="ja-JP" altLang="en-US" sz="1200" kern="1200" dirty="0" smtClean="0">
                <a:solidFill>
                  <a:schemeClr val="tx1"/>
                </a:solidFill>
                <a:effectLst/>
                <a:latin typeface="+mn-lt"/>
                <a:ea typeface="+mn-ea"/>
                <a:cs typeface="+mn-cs"/>
              </a:rPr>
              <a:t>実験における、今回の研究の位置づけを説明します。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を使った実験では、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次元磁場解析ソフト</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計算した磁場を</a:t>
            </a:r>
            <a:r>
              <a:rPr kumimoji="1" lang="ja-JP" altLang="en-US" sz="1200" kern="1200" dirty="0" smtClean="0">
                <a:solidFill>
                  <a:schemeClr val="tx1"/>
                </a:solidFill>
                <a:effectLst/>
                <a:latin typeface="+mn-lt"/>
                <a:ea typeface="+mn-ea"/>
                <a:cs typeface="+mn-cs"/>
              </a:rPr>
              <a:t>使って</a:t>
            </a:r>
            <a:r>
              <a:rPr kumimoji="1" lang="ja-JP" altLang="ja-JP" sz="1200" kern="1200" dirty="0" smtClean="0">
                <a:solidFill>
                  <a:schemeClr val="tx1"/>
                </a:solidFill>
                <a:effectLst/>
                <a:latin typeface="+mn-lt"/>
                <a:ea typeface="+mn-ea"/>
                <a:cs typeface="+mn-cs"/>
              </a:rPr>
              <a:t>運動量の再構成を行います。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なぜ測定磁場ではなく計算磁場を使うのかというと、</a:t>
            </a:r>
            <a:r>
              <a:rPr kumimoji="1" lang="en-US" altLang="ja-JP" sz="1200" kern="1200" dirty="0" smtClean="0">
                <a:solidFill>
                  <a:schemeClr val="tx1"/>
                </a:solidFill>
                <a:effectLst/>
                <a:latin typeface="+mn-lt"/>
                <a:ea typeface="+mn-ea"/>
                <a:cs typeface="+mn-cs"/>
              </a:rPr>
              <a:t>Q1, Q2, D1</a:t>
            </a:r>
            <a:r>
              <a:rPr kumimoji="1" lang="ja-JP" altLang="ja-JP" sz="1200" kern="1200" dirty="0" smtClean="0">
                <a:solidFill>
                  <a:schemeClr val="tx1"/>
                </a:solidFill>
                <a:effectLst/>
                <a:latin typeface="+mn-lt"/>
                <a:ea typeface="+mn-ea"/>
                <a:cs typeface="+mn-cs"/>
              </a:rPr>
              <a:t>を並べた状態での</a:t>
            </a:r>
            <a:r>
              <a:rPr kumimoji="1" lang="ja-JP" altLang="en-US" sz="1200" kern="1200" dirty="0" smtClean="0">
                <a:solidFill>
                  <a:schemeClr val="tx1"/>
                </a:solidFill>
                <a:effectLst/>
                <a:latin typeface="+mn-lt"/>
                <a:ea typeface="+mn-ea"/>
                <a:cs typeface="+mn-cs"/>
              </a:rPr>
              <a:t>全領域の</a:t>
            </a:r>
            <a:r>
              <a:rPr kumimoji="1" lang="ja-JP" altLang="ja-JP" sz="1200" kern="1200" dirty="0" smtClean="0">
                <a:solidFill>
                  <a:schemeClr val="tx1"/>
                </a:solidFill>
                <a:effectLst/>
                <a:latin typeface="+mn-lt"/>
                <a:ea typeface="+mn-ea"/>
                <a:cs typeface="+mn-cs"/>
              </a:rPr>
              <a:t>磁場測定が困難である</a:t>
            </a:r>
            <a:r>
              <a:rPr kumimoji="1" lang="ja-JP" altLang="en-US" sz="1200" kern="1200" dirty="0" smtClean="0">
                <a:solidFill>
                  <a:schemeClr val="tx1"/>
                </a:solidFill>
                <a:effectLst/>
                <a:latin typeface="+mn-lt"/>
                <a:ea typeface="+mn-ea"/>
                <a:cs typeface="+mn-cs"/>
              </a:rPr>
              <a:t>からです。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ここで、計算磁場</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精度が運動量分解能に影響することになります。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ここでいう計算磁場の精度とは、計算磁場が測定磁場をどれだけ再現しているか、ということを指します。</a:t>
            </a:r>
            <a:endParaRPr kumimoji="1" lang="ja-JP" altLang="ja-JP" sz="1200" b="1"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電磁石の磁場測定を行い、</a:t>
            </a:r>
            <a:r>
              <a:rPr kumimoji="1" lang="ja-JP" altLang="en-US" sz="1200" kern="1200" dirty="0" smtClean="0">
                <a:solidFill>
                  <a:schemeClr val="tx1"/>
                </a:solidFill>
                <a:effectLst/>
                <a:latin typeface="+mn-lt"/>
                <a:ea typeface="+mn-ea"/>
                <a:cs typeface="+mn-cs"/>
              </a:rPr>
              <a:t>計算磁場との比較により</a:t>
            </a:r>
            <a:r>
              <a:rPr kumimoji="1" lang="ja-JP" altLang="ja-JP" sz="1200" kern="1200" dirty="0" smtClean="0">
                <a:solidFill>
                  <a:schemeClr val="tx1"/>
                </a:solidFill>
                <a:effectLst/>
                <a:latin typeface="+mn-lt"/>
                <a:ea typeface="+mn-ea"/>
                <a:cs typeface="+mn-cs"/>
              </a:rPr>
              <a:t>現在の計算磁場の精度を評価するとともに、精度を向上させるための方法について考察をしました。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また、磁場分布の誤差</a:t>
            </a:r>
            <a:r>
              <a:rPr kumimoji="1" lang="ja-JP" altLang="en-US" sz="1200" kern="1200" dirty="0" smtClean="0">
                <a:solidFill>
                  <a:schemeClr val="tx1"/>
                </a:solidFill>
                <a:effectLst/>
                <a:latin typeface="+mn-lt"/>
                <a:ea typeface="+mn-ea"/>
                <a:cs typeface="+mn-cs"/>
              </a:rPr>
              <a:t>による運動量分解能への影響を</a:t>
            </a:r>
            <a:r>
              <a:rPr kumimoji="1" lang="ja-JP" altLang="ja-JP" sz="1200" kern="1200" dirty="0" smtClean="0">
                <a:solidFill>
                  <a:schemeClr val="tx1"/>
                </a:solidFill>
                <a:effectLst/>
                <a:latin typeface="+mn-lt"/>
                <a:ea typeface="+mn-ea"/>
                <a:cs typeface="+mn-cs"/>
              </a:rPr>
              <a:t>評価しました。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8</a:t>
            </a:fld>
            <a:endParaRPr kumimoji="1" lang="ja-JP" altLang="en-US"/>
          </a:p>
        </p:txBody>
      </p:sp>
    </p:spTree>
    <p:extLst>
      <p:ext uri="{BB962C8B-B14F-4D97-AF65-F5344CB8AC3E}">
        <p14:creationId xmlns:p14="http://schemas.microsoft.com/office/powerpoint/2010/main" val="269049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まず、磁場分布測定について説明します。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9</a:t>
            </a:fld>
            <a:endParaRPr kumimoji="1" lang="ja-JP" altLang="en-US"/>
          </a:p>
        </p:txBody>
      </p:sp>
    </p:spTree>
    <p:extLst>
      <p:ext uri="{BB962C8B-B14F-4D97-AF65-F5344CB8AC3E}">
        <p14:creationId xmlns:p14="http://schemas.microsoft.com/office/powerpoint/2010/main" val="386784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7E5D013A-24D2-470D-A218-3670830197A6}" type="datetime1">
              <a:rPr kumimoji="1" lang="ja-JP" altLang="en-US" smtClean="0"/>
              <a:t>2017/3/19</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76DA4B4-C332-477E-996E-2BD400E9090F}" type="datetime1">
              <a:rPr kumimoji="1" lang="ja-JP" altLang="en-US" smtClean="0"/>
              <a:t>2017/3/19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52D65FD-8228-4068-9AD2-5490346191DE}" type="datetime1">
              <a:rPr kumimoji="1" lang="ja-JP" altLang="en-US" smtClean="0"/>
              <a:t>2017/3/19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38B09CA-6586-45B7-B839-50A9F2FFCEF2}" type="datetime1">
              <a:rPr kumimoji="1" lang="ja-JP" altLang="en-US" smtClean="0"/>
              <a:t>2017/3/19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67043B3E-071C-4A90-8F66-AFC5EC803226}" type="datetime1">
              <a:rPr kumimoji="1" lang="ja-JP" altLang="en-US" smtClean="0"/>
              <a:t>2017/3/19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A45A9D00-037C-452A-A4BB-4381C1B3D80F}" type="datetime1">
              <a:rPr kumimoji="1" lang="ja-JP" altLang="en-US" smtClean="0"/>
              <a:t>2017/3/19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A80640B5-E0A6-4DCC-872B-CC71F9CF8D58}" type="datetime1">
              <a:rPr kumimoji="1" lang="ja-JP" altLang="en-US" smtClean="0"/>
              <a:t>2017/3/19</a:t>
            </a:fld>
            <a:endParaRPr kumimoji="1" lang="ja-JP" altLang="en-US"/>
          </a:p>
        </p:txBody>
      </p:sp>
      <p:sp>
        <p:nvSpPr>
          <p:cNvPr id="27" name="スライド番号プレースホルダー 26"/>
          <p:cNvSpPr>
            <a:spLocks noGrp="1"/>
          </p:cNvSpPr>
          <p:nvPr>
            <p:ph type="sldNum" sz="quarter" idx="11"/>
          </p:nvPr>
        </p:nvSpPr>
        <p:spPr/>
        <p:txBody>
          <a:bodyPr rtlCol="0"/>
          <a:lstStyle/>
          <a:p>
            <a:fld id="{B2B48BEB-91E4-4ACD-BFB4-F0651C692576}"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E05AC08D-206A-4598-9B46-2968D575CEBE}" type="datetime1">
              <a:rPr kumimoji="1" lang="ja-JP" altLang="en-US" smtClean="0"/>
              <a:t>2017/3/19</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E57F3A-EF07-40E7-9F2A-000C2172291F}" type="datetime1">
              <a:rPr kumimoji="1" lang="ja-JP" altLang="en-US" smtClean="0"/>
              <a:t>2017/3/19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5E9EBCE-3749-4F2C-913B-927977CC45AA}" type="datetime1">
              <a:rPr kumimoji="1" lang="ja-JP" altLang="en-US" smtClean="0"/>
              <a:t>2017/3/19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0175E861-1DE3-4E5E-BA8A-7A7AD778EB47}" type="datetime1">
              <a:rPr kumimoji="1" lang="ja-JP" altLang="en-US" smtClean="0"/>
              <a:t>2017/3/19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15C2AA3-FCA6-420D-BA8F-B0E0F7FC35A6}" type="datetime1">
              <a:rPr kumimoji="1" lang="ja-JP" altLang="en-US" smtClean="0"/>
              <a:t>2017/3/19</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2B48BEB-91E4-4ACD-BFB4-F0651C69257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8.png"/><Relationship Id="rId7" Type="http://schemas.openxmlformats.org/officeDocument/2006/relationships/image" Target="../media/image28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4000" dirty="0" smtClean="0"/>
              <a:t>S-2S D1</a:t>
            </a:r>
            <a:r>
              <a:rPr kumimoji="1" lang="ja-JP" altLang="en-US" sz="4000" dirty="0" smtClean="0"/>
              <a:t>電磁石の磁場測定</a:t>
            </a:r>
            <a:endParaRPr kumimoji="1" lang="ja-JP" altLang="en-US" sz="4000" dirty="0"/>
          </a:p>
        </p:txBody>
      </p:sp>
      <p:sp>
        <p:nvSpPr>
          <p:cNvPr id="3" name="サブタイトル 2"/>
          <p:cNvSpPr>
            <a:spLocks noGrp="1"/>
          </p:cNvSpPr>
          <p:nvPr>
            <p:ph type="subTitle" idx="1"/>
          </p:nvPr>
        </p:nvSpPr>
        <p:spPr/>
        <p:txBody>
          <a:bodyPr/>
          <a:lstStyle/>
          <a:p>
            <a:r>
              <a:rPr kumimoji="1" lang="ja-JP" altLang="en-US" dirty="0" smtClean="0"/>
              <a:t>京大理 七村拓野</a:t>
            </a:r>
            <a:endParaRPr kumimoji="1" lang="en-US" altLang="ja-JP" dirty="0" smtClean="0"/>
          </a:p>
          <a:p>
            <a:r>
              <a:rPr lang="ja-JP" altLang="en-US" dirty="0"/>
              <a:t>日本物理</a:t>
            </a:r>
            <a:r>
              <a:rPr lang="ja-JP" altLang="en-US" dirty="0" smtClean="0"/>
              <a:t>学会 第</a:t>
            </a:r>
            <a:r>
              <a:rPr lang="en-US" altLang="ja-JP" dirty="0" smtClean="0"/>
              <a:t>72</a:t>
            </a:r>
            <a:r>
              <a:rPr lang="ja-JP" altLang="en-US" dirty="0" smtClean="0"/>
              <a:t>回年次大会</a:t>
            </a:r>
            <a:endParaRPr lang="en-US" altLang="ja-JP" dirty="0" smtClean="0"/>
          </a:p>
          <a:p>
            <a:r>
              <a:rPr kumimoji="1" lang="en-US" altLang="ja-JP" dirty="0" smtClean="0"/>
              <a:t>2017/3/19</a:t>
            </a:r>
            <a:endParaRPr kumimoji="1" lang="ja-JP" altLang="en-US" dirty="0"/>
          </a:p>
        </p:txBody>
      </p:sp>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1</a:t>
            </a:fld>
            <a:endParaRPr kumimoji="1" lang="ja-JP" altLang="en-US"/>
          </a:p>
        </p:txBody>
      </p:sp>
    </p:spTree>
    <p:extLst>
      <p:ext uri="{BB962C8B-B14F-4D97-AF65-F5344CB8AC3E}">
        <p14:creationId xmlns:p14="http://schemas.microsoft.com/office/powerpoint/2010/main" val="1239598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磁場測定器</a:t>
            </a:r>
            <a:endParaRPr kumimoji="1"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43062"/>
            <a:ext cx="8295568" cy="4666257"/>
          </a:xfrm>
        </p:spPr>
      </p:pic>
      <p:sp>
        <p:nvSpPr>
          <p:cNvPr id="3" name="スライド番号プレースホルダー 2"/>
          <p:cNvSpPr>
            <a:spLocks noGrp="1"/>
          </p:cNvSpPr>
          <p:nvPr>
            <p:ph type="sldNum" sz="quarter" idx="12"/>
          </p:nvPr>
        </p:nvSpPr>
        <p:spPr/>
        <p:txBody>
          <a:bodyPr/>
          <a:lstStyle/>
          <a:p>
            <a:fld id="{B2B48BEB-91E4-4ACD-BFB4-F0651C692576}" type="slidenum">
              <a:rPr kumimoji="1" lang="ja-JP" altLang="en-US" smtClean="0"/>
              <a:t>10</a:t>
            </a:fld>
            <a:endParaRPr kumimoji="1" lang="ja-JP" altLang="en-US"/>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磁場測定器</a:t>
            </a:r>
            <a:endParaRPr kumimoji="1"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43062"/>
            <a:ext cx="8295568" cy="4666257"/>
          </a:xfrm>
        </p:spPr>
      </p:pic>
      <p:sp>
        <p:nvSpPr>
          <p:cNvPr id="3" name="円/楕円 2"/>
          <p:cNvSpPr/>
          <p:nvPr/>
        </p:nvSpPr>
        <p:spPr>
          <a:xfrm rot="456319">
            <a:off x="5724128" y="2492896"/>
            <a:ext cx="2808312"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974839">
            <a:off x="5278490" y="3080574"/>
            <a:ext cx="792088" cy="92449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3643588" y="4466729"/>
            <a:ext cx="352348" cy="6403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r>
              <a:rPr kumimoji="1" lang="en-US" altLang="ja-JP" dirty="0" smtClean="0"/>
              <a:t>10</a:t>
            </a:r>
            <a:endParaRPr kumimoji="1" lang="ja-JP" altLang="en-US" dirty="0"/>
          </a:p>
        </p:txBody>
      </p:sp>
      <p:cxnSp>
        <p:nvCxnSpPr>
          <p:cNvPr id="10" name="直線矢印コネクタ 9"/>
          <p:cNvCxnSpPr/>
          <p:nvPr/>
        </p:nvCxnSpPr>
        <p:spPr>
          <a:xfrm flipH="1" flipV="1">
            <a:off x="4266078" y="3140968"/>
            <a:ext cx="824807" cy="288032"/>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005064"/>
            <a:ext cx="7596336" cy="2037052"/>
          </a:xfrm>
          <a:prstGeom prst="rect">
            <a:avLst/>
          </a:prstGeom>
          <a:ln w="38100">
            <a:solidFill>
              <a:srgbClr val="FF0000"/>
            </a:solidFill>
          </a:ln>
        </p:spPr>
      </p:pic>
      <p:sp>
        <p:nvSpPr>
          <p:cNvPr id="8" name="テキスト ボックス 7"/>
          <p:cNvSpPr txBox="1"/>
          <p:nvPr/>
        </p:nvSpPr>
        <p:spPr>
          <a:xfrm>
            <a:off x="1043608" y="3266400"/>
            <a:ext cx="3426157" cy="1200329"/>
          </a:xfrm>
          <a:prstGeom prst="rect">
            <a:avLst/>
          </a:prstGeom>
          <a:solidFill>
            <a:schemeClr val="bg1"/>
          </a:solidFill>
          <a:ln w="38100">
            <a:solidFill>
              <a:srgbClr val="FF0000"/>
            </a:solidFill>
          </a:ln>
        </p:spPr>
        <p:txBody>
          <a:bodyPr wrap="square" rtlCol="0">
            <a:spAutoFit/>
          </a:bodyPr>
          <a:lstStyle/>
          <a:p>
            <a:r>
              <a:rPr kumimoji="1" lang="en-US" altLang="ja-JP" dirty="0" smtClean="0"/>
              <a:t>3</a:t>
            </a:r>
            <a:r>
              <a:rPr kumimoji="1" lang="ja-JP" altLang="en-US" dirty="0" smtClean="0"/>
              <a:t>軸ホールプローブ</a:t>
            </a:r>
            <a:endParaRPr kumimoji="1" lang="en-US" altLang="ja-JP" dirty="0" smtClean="0"/>
          </a:p>
          <a:p>
            <a:r>
              <a:rPr lang="ja-JP" altLang="en-US" dirty="0"/>
              <a:t>先端</a:t>
            </a:r>
            <a:r>
              <a:rPr lang="ja-JP" altLang="en-US" dirty="0" smtClean="0"/>
              <a:t>についた</a:t>
            </a:r>
            <a:r>
              <a:rPr lang="en-US" altLang="ja-JP" dirty="0" smtClean="0"/>
              <a:t>3</a:t>
            </a:r>
            <a:r>
              <a:rPr lang="ja-JP" altLang="en-US" dirty="0" err="1" smtClean="0"/>
              <a:t>つの</a:t>
            </a:r>
            <a:r>
              <a:rPr lang="ja-JP" altLang="en-US" dirty="0" smtClean="0"/>
              <a:t>素子で</a:t>
            </a:r>
            <a:endParaRPr lang="en-US" altLang="ja-JP" dirty="0" smtClean="0"/>
          </a:p>
          <a:p>
            <a:r>
              <a:rPr lang="ja-JP" altLang="en-US" dirty="0" smtClean="0"/>
              <a:t>直交した</a:t>
            </a:r>
            <a:r>
              <a:rPr lang="en-US" altLang="ja-JP" dirty="0" smtClean="0"/>
              <a:t>3</a:t>
            </a:r>
            <a:r>
              <a:rPr lang="ja-JP" altLang="en-US" dirty="0" smtClean="0"/>
              <a:t>成分の磁場を測定する。</a:t>
            </a:r>
            <a:endParaRPr lang="en-US" altLang="ja-JP" dirty="0"/>
          </a:p>
          <a:p>
            <a:r>
              <a:rPr kumimoji="1" lang="ja-JP" altLang="en-US" dirty="0" smtClean="0"/>
              <a:t>精度は</a:t>
            </a:r>
            <a:r>
              <a:rPr lang="en-US" altLang="ja-JP" dirty="0" smtClean="0"/>
              <a:t>30 </a:t>
            </a:r>
            <a:r>
              <a:rPr lang="en-US" altLang="ja-JP" dirty="0" err="1" smtClean="0"/>
              <a:t>μT</a:t>
            </a:r>
            <a:r>
              <a:rPr lang="ja-JP" altLang="en-US" dirty="0" err="1" smtClean="0"/>
              <a:t>。</a:t>
            </a:r>
            <a:endParaRPr kumimoji="1" lang="ja-JP" altLang="en-US" dirty="0"/>
          </a:p>
        </p:txBody>
      </p:sp>
      <p:cxnSp>
        <p:nvCxnSpPr>
          <p:cNvPr id="14" name="直線矢印コネクタ 13"/>
          <p:cNvCxnSpPr/>
          <p:nvPr/>
        </p:nvCxnSpPr>
        <p:spPr>
          <a:xfrm flipH="1" flipV="1">
            <a:off x="3347864" y="2036720"/>
            <a:ext cx="47864" cy="659196"/>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451512" y="2564904"/>
            <a:ext cx="2832456" cy="466489"/>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624620" y="1387845"/>
            <a:ext cx="3528392" cy="923330"/>
          </a:xfrm>
          <a:prstGeom prst="rect">
            <a:avLst/>
          </a:prstGeom>
          <a:solidFill>
            <a:schemeClr val="bg1"/>
          </a:solidFill>
          <a:ln w="38100">
            <a:solidFill>
              <a:srgbClr val="FFC000"/>
            </a:solidFill>
          </a:ln>
        </p:spPr>
        <p:txBody>
          <a:bodyPr wrap="square" rtlCol="0">
            <a:spAutoFit/>
          </a:bodyPr>
          <a:lstStyle/>
          <a:p>
            <a:r>
              <a:rPr lang="ja-JP" altLang="en-US" dirty="0"/>
              <a:t>駆動</a:t>
            </a:r>
            <a:r>
              <a:rPr lang="ja-JP" altLang="en-US" dirty="0" smtClean="0"/>
              <a:t>装置</a:t>
            </a:r>
            <a:endParaRPr lang="en-US" altLang="ja-JP" dirty="0" smtClean="0"/>
          </a:p>
          <a:p>
            <a:r>
              <a:rPr kumimoji="1" lang="en-US" altLang="ja-JP" dirty="0" smtClean="0"/>
              <a:t>3</a:t>
            </a:r>
            <a:r>
              <a:rPr kumimoji="1" lang="ja-JP" altLang="en-US" dirty="0" smtClean="0"/>
              <a:t>次元的にプローブを移動させる。</a:t>
            </a:r>
            <a:endParaRPr kumimoji="1" lang="en-US" altLang="ja-JP" dirty="0" smtClean="0"/>
          </a:p>
          <a:p>
            <a:r>
              <a:rPr lang="ja-JP" altLang="en-US" dirty="0"/>
              <a:t>駆動範囲</a:t>
            </a:r>
            <a:r>
              <a:rPr lang="ja-JP" altLang="en-US" dirty="0" smtClean="0"/>
              <a:t>は</a:t>
            </a:r>
            <a:r>
              <a:rPr lang="en-US" altLang="ja-JP" dirty="0" smtClean="0"/>
              <a:t>1000×450×130 mm</a:t>
            </a:r>
            <a:r>
              <a:rPr lang="ja-JP" altLang="en-US" dirty="0" err="1" smtClean="0"/>
              <a:t>。</a:t>
            </a:r>
            <a:endParaRPr kumimoji="1" lang="ja-JP" altLang="en-US" dirty="0"/>
          </a:p>
        </p:txBody>
      </p:sp>
    </p:spTree>
    <p:extLst>
      <p:ext uri="{BB962C8B-B14F-4D97-AF65-F5344CB8AC3E}">
        <p14:creationId xmlns:p14="http://schemas.microsoft.com/office/powerpoint/2010/main" val="159165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smtClean="0"/>
              <a:t>測定の概要</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sz="2000" dirty="0" smtClean="0">
                <a:latin typeface="HGPｺﾞｼｯｸE" panose="020B0900000000000000" pitchFamily="50" charset="-128"/>
                <a:ea typeface="HGPｺﾞｼｯｸE" panose="020B0900000000000000" pitchFamily="50" charset="-128"/>
              </a:rPr>
              <a:t>領域 </a:t>
            </a:r>
            <a:r>
              <a:rPr lang="en-US" altLang="ja-JP" sz="2000" dirty="0" smtClean="0">
                <a:latin typeface="HGPｺﾞｼｯｸE" panose="020B0900000000000000" pitchFamily="50" charset="-128"/>
                <a:ea typeface="HGPｺﾞｼｯｸE" panose="020B0900000000000000" pitchFamily="50" charset="-128"/>
              </a:rPr>
              <a:t>: </a:t>
            </a:r>
            <a:r>
              <a:rPr lang="en-US" altLang="ja-JP" sz="2000" b="1" dirty="0" smtClean="0">
                <a:latin typeface="HGPｺﾞｼｯｸE" panose="020B0900000000000000" pitchFamily="50" charset="-128"/>
                <a:ea typeface="HGPｺﾞｼｯｸE" panose="020B0900000000000000" pitchFamily="50" charset="-128"/>
              </a:rPr>
              <a:t>800×320×1700 mm</a:t>
            </a:r>
            <a:r>
              <a:rPr lang="en-US" altLang="ja-JP" sz="2000" b="1" baseline="30000" dirty="0" smtClean="0">
                <a:latin typeface="HGPｺﾞｼｯｸE" panose="020B0900000000000000" pitchFamily="50" charset="-128"/>
                <a:ea typeface="HGPｺﾞｼｯｸE" panose="020B0900000000000000" pitchFamily="50" charset="-128"/>
              </a:rPr>
              <a:t>3</a:t>
            </a:r>
            <a:r>
              <a:rPr lang="en-US" altLang="ja-JP" sz="2000" b="1" dirty="0" smtClean="0">
                <a:latin typeface="HGPｺﾞｼｯｸE" panose="020B0900000000000000" pitchFamily="50" charset="-128"/>
                <a:ea typeface="HGPｺﾞｼｯｸE" panose="020B0900000000000000" pitchFamily="50" charset="-128"/>
              </a:rPr>
              <a:t>(</a:t>
            </a:r>
            <a:r>
              <a:rPr lang="ja-JP" altLang="en-US" sz="2000" b="1" dirty="0" smtClean="0">
                <a:latin typeface="HGPｺﾞｼｯｸE" panose="020B0900000000000000" pitchFamily="50" charset="-128"/>
                <a:ea typeface="HGPｺﾞｼｯｸE" panose="020B0900000000000000" pitchFamily="50" charset="-128"/>
              </a:rPr>
              <a:t>下流側</a:t>
            </a:r>
            <a:r>
              <a:rPr lang="en-US" altLang="ja-JP" sz="2000" b="1" dirty="0">
                <a:latin typeface="HGPｺﾞｼｯｸE" panose="020B0900000000000000" pitchFamily="50" charset="-128"/>
                <a:ea typeface="HGPｺﾞｼｯｸE" panose="020B0900000000000000" pitchFamily="50" charset="-128"/>
              </a:rPr>
              <a:t>), </a:t>
            </a:r>
            <a:r>
              <a:rPr lang="en-US" altLang="ja-JP" sz="2000" b="1" dirty="0" smtClean="0">
                <a:latin typeface="HGPｺﾞｼｯｸE" panose="020B0900000000000000" pitchFamily="50" charset="-128"/>
                <a:ea typeface="HGPｺﾞｼｯｸE" panose="020B0900000000000000" pitchFamily="50" charset="-128"/>
              </a:rPr>
              <a:t>400×320×1100 mm</a:t>
            </a:r>
            <a:r>
              <a:rPr lang="en-US" altLang="ja-JP" sz="2000" b="1" baseline="30000" dirty="0" smtClean="0">
                <a:latin typeface="HGPｺﾞｼｯｸE" panose="020B0900000000000000" pitchFamily="50" charset="-128"/>
                <a:ea typeface="HGPｺﾞｼｯｸE" panose="020B0900000000000000" pitchFamily="50" charset="-128"/>
              </a:rPr>
              <a:t>3</a:t>
            </a:r>
            <a:r>
              <a:rPr lang="en-US" altLang="ja-JP" sz="1800" b="1" dirty="0" smtClean="0">
                <a:latin typeface="HGPｺﾞｼｯｸE" panose="020B0900000000000000" pitchFamily="50" charset="-128"/>
                <a:ea typeface="HGPｺﾞｼｯｸE" panose="020B0900000000000000" pitchFamily="50" charset="-128"/>
              </a:rPr>
              <a:t>(</a:t>
            </a:r>
            <a:r>
              <a:rPr lang="ja-JP" altLang="en-US" sz="1800" b="1" dirty="0" smtClean="0">
                <a:latin typeface="HGPｺﾞｼｯｸE" panose="020B0900000000000000" pitchFamily="50" charset="-128"/>
                <a:ea typeface="HGPｺﾞｼｯｸE" panose="020B0900000000000000" pitchFamily="50" charset="-128"/>
              </a:rPr>
              <a:t>上流側</a:t>
            </a:r>
            <a:r>
              <a:rPr lang="en-US" altLang="ja-JP" sz="1800" b="1" dirty="0" smtClean="0">
                <a:latin typeface="HGPｺﾞｼｯｸE" panose="020B0900000000000000" pitchFamily="50" charset="-128"/>
                <a:ea typeface="HGPｺﾞｼｯｸE" panose="020B0900000000000000" pitchFamily="50" charset="-128"/>
              </a:rPr>
              <a:t>)</a:t>
            </a:r>
            <a:endParaRPr lang="en-US" altLang="ja-JP" sz="1800" dirty="0">
              <a:latin typeface="HGPｺﾞｼｯｸE" panose="020B0900000000000000" pitchFamily="50" charset="-128"/>
              <a:ea typeface="HGPｺﾞｼｯｸE" panose="020B0900000000000000" pitchFamily="50" charset="-128"/>
            </a:endParaRPr>
          </a:p>
          <a:p>
            <a:r>
              <a:rPr lang="ja-JP" altLang="en-US" sz="2000" dirty="0" smtClean="0">
                <a:latin typeface="HGPｺﾞｼｯｸE" panose="020B0900000000000000" pitchFamily="50" charset="-128"/>
                <a:ea typeface="HGPｺﾞｼｯｸE" panose="020B0900000000000000" pitchFamily="50" charset="-128"/>
              </a:rPr>
              <a:t>メッシュ間隔 </a:t>
            </a:r>
            <a:r>
              <a:rPr lang="en-US" altLang="ja-JP" sz="2000" dirty="0" smtClean="0">
                <a:latin typeface="HGPｺﾞｼｯｸE" panose="020B0900000000000000" pitchFamily="50" charset="-128"/>
                <a:ea typeface="HGPｺﾞｼｯｸE" panose="020B0900000000000000" pitchFamily="50" charset="-128"/>
              </a:rPr>
              <a:t>: </a:t>
            </a:r>
            <a:r>
              <a:rPr lang="en-US" altLang="ja-JP" sz="2000" dirty="0" smtClean="0">
                <a:latin typeface="+mn-ea"/>
              </a:rPr>
              <a:t>50×20×50 mm</a:t>
            </a:r>
            <a:r>
              <a:rPr lang="en-US" altLang="ja-JP" sz="2000" baseline="30000" dirty="0" smtClean="0">
                <a:latin typeface="+mn-ea"/>
              </a:rPr>
              <a:t>3</a:t>
            </a:r>
            <a:endParaRPr lang="en-US" altLang="ja-JP" sz="2000" baseline="30000" dirty="0">
              <a:latin typeface="+mn-ea"/>
            </a:endParaRPr>
          </a:p>
          <a:p>
            <a:r>
              <a:rPr lang="ja-JP" altLang="en-US" sz="2000" dirty="0" smtClean="0">
                <a:latin typeface="HGPｺﾞｼｯｸE" panose="020B0900000000000000" pitchFamily="50" charset="-128"/>
                <a:ea typeface="HGPｺﾞｼｯｸE" panose="020B0900000000000000" pitchFamily="50" charset="-128"/>
              </a:rPr>
              <a:t>電流設定：</a:t>
            </a:r>
            <a:r>
              <a:rPr lang="en-US" altLang="ja-JP" sz="2000" b="1" dirty="0" smtClean="0">
                <a:latin typeface="+mn-ea"/>
              </a:rPr>
              <a:t> </a:t>
            </a:r>
            <a:r>
              <a:rPr lang="en-US" altLang="ja-JP" sz="1800" dirty="0" smtClean="0">
                <a:latin typeface="+mn-ea"/>
              </a:rPr>
              <a:t>1000A</a:t>
            </a:r>
            <a:r>
              <a:rPr lang="en-US" altLang="ja-JP" sz="1800" dirty="0">
                <a:latin typeface="+mn-ea"/>
              </a:rPr>
              <a:t>, 1500A, </a:t>
            </a:r>
            <a:r>
              <a:rPr lang="en-US" altLang="ja-JP" sz="1800" dirty="0" smtClean="0">
                <a:latin typeface="+mn-ea"/>
              </a:rPr>
              <a:t>2000A, </a:t>
            </a:r>
            <a:r>
              <a:rPr lang="en-US" altLang="ja-JP" sz="1800" b="1" u="sng" dirty="0" smtClean="0">
                <a:latin typeface="+mn-ea"/>
              </a:rPr>
              <a:t>2500A</a:t>
            </a:r>
          </a:p>
          <a:p>
            <a:pPr marL="109728" indent="0">
              <a:buNone/>
            </a:pPr>
            <a:r>
              <a:rPr lang="ja-JP" altLang="en-US" sz="2000" dirty="0">
                <a:latin typeface="+mn-ea"/>
              </a:rPr>
              <a:t>本発表で</a:t>
            </a:r>
            <a:r>
              <a:rPr lang="ja-JP" altLang="en-US" sz="2000" dirty="0" smtClean="0">
                <a:latin typeface="+mn-ea"/>
              </a:rPr>
              <a:t>は下流側、</a:t>
            </a:r>
            <a:r>
              <a:rPr lang="en-US" altLang="ja-JP" sz="2000" dirty="0" smtClean="0">
                <a:latin typeface="+mn-ea"/>
              </a:rPr>
              <a:t>2500A</a:t>
            </a:r>
            <a:r>
              <a:rPr lang="ja-JP" altLang="en-US" sz="2000" dirty="0" smtClean="0">
                <a:latin typeface="+mn-ea"/>
              </a:rPr>
              <a:t>について議論</a:t>
            </a:r>
            <a:endParaRPr lang="en-US" altLang="ja-JP" sz="2000" dirty="0">
              <a:latin typeface="+mn-ea"/>
            </a:endParaRPr>
          </a:p>
        </p:txBody>
      </p:sp>
      <p:pic>
        <p:nvPicPr>
          <p:cNvPr id="28"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160" y="2213224"/>
            <a:ext cx="4072119" cy="3425571"/>
          </a:xfrm>
          <a:prstGeom prst="rect">
            <a:avLst/>
          </a:prstGeom>
        </p:spPr>
      </p:pic>
      <p:cxnSp>
        <p:nvCxnSpPr>
          <p:cNvPr id="29" name="直線コネクタ 28"/>
          <p:cNvCxnSpPr/>
          <p:nvPr/>
        </p:nvCxnSpPr>
        <p:spPr>
          <a:xfrm>
            <a:off x="6368046" y="5550943"/>
            <a:ext cx="2821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790831" y="2174578"/>
            <a:ext cx="962025" cy="238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9301" y="4557750"/>
            <a:ext cx="897890" cy="461665"/>
          </a:xfrm>
          <a:prstGeom prst="rect">
            <a:avLst/>
          </a:prstGeom>
          <a:noFill/>
        </p:spPr>
        <p:txBody>
          <a:bodyPr wrap="square" rtlCol="0">
            <a:spAutoFit/>
          </a:bodyPr>
          <a:lstStyle/>
          <a:p>
            <a:r>
              <a:rPr kumimoji="1" lang="en-US" altLang="ja-JP" sz="2400" b="1" dirty="0" smtClean="0"/>
              <a:t>Z=0</a:t>
            </a:r>
            <a:endParaRPr kumimoji="1" lang="ja-JP" altLang="en-US" sz="2400" b="1" dirty="0"/>
          </a:p>
        </p:txBody>
      </p:sp>
      <p:sp>
        <p:nvSpPr>
          <p:cNvPr id="32" name="テキスト ボックス 31"/>
          <p:cNvSpPr txBox="1"/>
          <p:nvPr/>
        </p:nvSpPr>
        <p:spPr>
          <a:xfrm>
            <a:off x="5091400" y="5348329"/>
            <a:ext cx="1398862" cy="461665"/>
          </a:xfrm>
          <a:prstGeom prst="rect">
            <a:avLst/>
          </a:prstGeom>
          <a:noFill/>
        </p:spPr>
        <p:txBody>
          <a:bodyPr wrap="square" rtlCol="0">
            <a:spAutoFit/>
          </a:bodyPr>
          <a:lstStyle/>
          <a:p>
            <a:r>
              <a:rPr kumimoji="1" lang="en-US" altLang="ja-JP" sz="2400" b="1" dirty="0" smtClean="0"/>
              <a:t>Z=-3650</a:t>
            </a:r>
            <a:endParaRPr kumimoji="1" lang="ja-JP" altLang="en-US" sz="2400" b="1" dirty="0"/>
          </a:p>
        </p:txBody>
      </p:sp>
      <p:sp>
        <p:nvSpPr>
          <p:cNvPr id="33" name="円弧 32"/>
          <p:cNvSpPr/>
          <p:nvPr/>
        </p:nvSpPr>
        <p:spPr>
          <a:xfrm>
            <a:off x="3007044" y="3263747"/>
            <a:ext cx="4874259" cy="4574392"/>
          </a:xfrm>
          <a:prstGeom prst="arc">
            <a:avLst>
              <a:gd name="adj1" fmla="val 17347078"/>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34" name="直線矢印コネクタ 33"/>
          <p:cNvCxnSpPr/>
          <p:nvPr/>
        </p:nvCxnSpPr>
        <p:spPr>
          <a:xfrm flipH="1" flipV="1">
            <a:off x="7490407" y="4025271"/>
            <a:ext cx="577215" cy="8557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913775" y="4173000"/>
            <a:ext cx="962025" cy="400110"/>
          </a:xfrm>
          <a:prstGeom prst="rect">
            <a:avLst/>
          </a:prstGeom>
          <a:noFill/>
        </p:spPr>
        <p:txBody>
          <a:bodyPr wrap="square" rtlCol="0">
            <a:spAutoFit/>
          </a:bodyPr>
          <a:lstStyle/>
          <a:p>
            <a:r>
              <a:rPr kumimoji="1" lang="en-US" altLang="ja-JP" sz="2000" b="1" dirty="0" smtClean="0"/>
              <a:t>Z </a:t>
            </a:r>
            <a:r>
              <a:rPr kumimoji="1" lang="ja-JP" altLang="en-US" sz="2000" b="1" dirty="0" smtClean="0"/>
              <a:t>軸</a:t>
            </a:r>
            <a:endParaRPr kumimoji="1" lang="ja-JP" altLang="en-US" sz="2000" b="1" dirty="0"/>
          </a:p>
        </p:txBody>
      </p:sp>
      <p:sp>
        <p:nvSpPr>
          <p:cNvPr id="36" name="テキスト ボックス 35"/>
          <p:cNvSpPr txBox="1"/>
          <p:nvPr/>
        </p:nvSpPr>
        <p:spPr>
          <a:xfrm>
            <a:off x="8394788" y="5625328"/>
            <a:ext cx="1631894" cy="369332"/>
          </a:xfrm>
          <a:prstGeom prst="rect">
            <a:avLst/>
          </a:prstGeom>
          <a:noFill/>
        </p:spPr>
        <p:txBody>
          <a:bodyPr wrap="square" rtlCol="0">
            <a:spAutoFit/>
          </a:bodyPr>
          <a:lstStyle/>
          <a:p>
            <a:r>
              <a:rPr kumimoji="1" lang="ja-JP" altLang="en-US" dirty="0" smtClean="0"/>
              <a:t>上流</a:t>
            </a:r>
            <a:endParaRPr kumimoji="1" lang="ja-JP" altLang="en-US" dirty="0"/>
          </a:p>
        </p:txBody>
      </p:sp>
      <p:sp>
        <p:nvSpPr>
          <p:cNvPr id="37" name="テキスト ボックス 36"/>
          <p:cNvSpPr txBox="1"/>
          <p:nvPr/>
        </p:nvSpPr>
        <p:spPr>
          <a:xfrm>
            <a:off x="5902652" y="2007865"/>
            <a:ext cx="750684" cy="369332"/>
          </a:xfrm>
          <a:prstGeom prst="rect">
            <a:avLst/>
          </a:prstGeom>
          <a:noFill/>
        </p:spPr>
        <p:txBody>
          <a:bodyPr wrap="square" rtlCol="0">
            <a:spAutoFit/>
          </a:bodyPr>
          <a:lstStyle/>
          <a:p>
            <a:r>
              <a:rPr kumimoji="1" lang="ja-JP" altLang="en-US" dirty="0" smtClean="0"/>
              <a:t>下流</a:t>
            </a:r>
            <a:endParaRPr kumimoji="1" lang="ja-JP" altLang="en-US" dirty="0"/>
          </a:p>
        </p:txBody>
      </p:sp>
      <p:sp>
        <p:nvSpPr>
          <p:cNvPr id="39" name="正方形/長方形 38"/>
          <p:cNvSpPr/>
          <p:nvPr/>
        </p:nvSpPr>
        <p:spPr>
          <a:xfrm rot="1255669">
            <a:off x="5013526" y="2718499"/>
            <a:ext cx="2125352" cy="1160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flipH="1" flipV="1">
            <a:off x="4776950" y="2857475"/>
            <a:ext cx="1490718" cy="536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71178" y="3760782"/>
            <a:ext cx="1392397" cy="369332"/>
          </a:xfrm>
          <a:prstGeom prst="rect">
            <a:avLst/>
          </a:prstGeom>
          <a:noFill/>
        </p:spPr>
        <p:txBody>
          <a:bodyPr wrap="square" rtlCol="0">
            <a:spAutoFit/>
          </a:bodyPr>
          <a:lstStyle/>
          <a:p>
            <a:r>
              <a:rPr kumimoji="1" lang="ja-JP" altLang="en-US" dirty="0" smtClean="0">
                <a:solidFill>
                  <a:srgbClr val="FF0000"/>
                </a:solidFill>
              </a:rPr>
              <a:t>測定領域</a:t>
            </a:r>
            <a:endParaRPr kumimoji="1" lang="ja-JP" altLang="en-US" dirty="0">
              <a:solidFill>
                <a:srgbClr val="FF0000"/>
              </a:solidFill>
            </a:endParaRPr>
          </a:p>
        </p:txBody>
      </p:sp>
      <p:sp>
        <p:nvSpPr>
          <p:cNvPr id="18" name="円/楕円 17"/>
          <p:cNvSpPr/>
          <p:nvPr/>
        </p:nvSpPr>
        <p:spPr>
          <a:xfrm>
            <a:off x="5470156" y="2007865"/>
            <a:ext cx="375342" cy="3753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620978" y="2158745"/>
            <a:ext cx="96253" cy="95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209301" y="1734394"/>
            <a:ext cx="430909" cy="461665"/>
          </a:xfrm>
          <a:prstGeom prst="rect">
            <a:avLst/>
          </a:prstGeom>
          <a:noFill/>
        </p:spPr>
        <p:txBody>
          <a:bodyPr wrap="square" rtlCol="0">
            <a:spAutoFit/>
          </a:bodyPr>
          <a:lstStyle/>
          <a:p>
            <a:r>
              <a:rPr kumimoji="1" lang="en-US" altLang="ja-JP" sz="2400" dirty="0" smtClean="0">
                <a:latin typeface="+mn-ea"/>
              </a:rPr>
              <a:t>Y</a:t>
            </a:r>
            <a:endParaRPr kumimoji="1" lang="ja-JP" altLang="en-US" sz="2400" dirty="0">
              <a:latin typeface="+mn-ea"/>
            </a:endParaRPr>
          </a:p>
        </p:txBody>
      </p:sp>
      <p:cxnSp>
        <p:nvCxnSpPr>
          <p:cNvPr id="22" name="直線矢印コネクタ 21"/>
          <p:cNvCxnSpPr/>
          <p:nvPr/>
        </p:nvCxnSpPr>
        <p:spPr>
          <a:xfrm flipH="1">
            <a:off x="5424755" y="2253885"/>
            <a:ext cx="210319" cy="532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470156" y="2472733"/>
            <a:ext cx="1024442" cy="461665"/>
          </a:xfrm>
          <a:prstGeom prst="rect">
            <a:avLst/>
          </a:prstGeom>
          <a:noFill/>
        </p:spPr>
        <p:txBody>
          <a:bodyPr wrap="square" rtlCol="0">
            <a:spAutoFit/>
          </a:bodyPr>
          <a:lstStyle/>
          <a:p>
            <a:r>
              <a:rPr kumimoji="1" lang="en-US" altLang="ja-JP" sz="2400" dirty="0" smtClean="0">
                <a:latin typeface="+mn-ea"/>
              </a:rPr>
              <a:t>X</a:t>
            </a:r>
            <a:endParaRPr kumimoji="1" lang="ja-JP" altLang="en-US" sz="2400" dirty="0">
              <a:latin typeface="+mn-ea"/>
            </a:endParaRPr>
          </a:p>
        </p:txBody>
      </p:sp>
      <p:sp>
        <p:nvSpPr>
          <p:cNvPr id="25" name="スライド番号プレースホルダー 24"/>
          <p:cNvSpPr>
            <a:spLocks noGrp="1"/>
          </p:cNvSpPr>
          <p:nvPr>
            <p:ph type="sldNum" sz="quarter" idx="12"/>
          </p:nvPr>
        </p:nvSpPr>
        <p:spPr/>
        <p:txBody>
          <a:bodyPr/>
          <a:lstStyle/>
          <a:p>
            <a:r>
              <a:rPr kumimoji="1" lang="en-US" altLang="ja-JP" dirty="0" smtClean="0"/>
              <a:t>11</a:t>
            </a:r>
            <a:endParaRPr kumimoji="1" lang="ja-JP" altLang="en-US" dirty="0"/>
          </a:p>
        </p:txBody>
      </p:sp>
      <p:sp>
        <p:nvSpPr>
          <p:cNvPr id="4" name="円/楕円 3"/>
          <p:cNvSpPr/>
          <p:nvPr/>
        </p:nvSpPr>
        <p:spPr>
          <a:xfrm>
            <a:off x="7144189" y="3892323"/>
            <a:ext cx="203414" cy="20410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7276030" y="2520297"/>
            <a:ext cx="631256" cy="137202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276030" y="1890058"/>
            <a:ext cx="2160240" cy="646331"/>
          </a:xfrm>
          <a:prstGeom prst="rect">
            <a:avLst/>
          </a:prstGeom>
          <a:noFill/>
        </p:spPr>
        <p:txBody>
          <a:bodyPr wrap="square" rtlCol="0">
            <a:spAutoFit/>
          </a:bodyPr>
          <a:lstStyle/>
          <a:p>
            <a:r>
              <a:rPr kumimoji="1" lang="en-US" altLang="ja-JP" dirty="0" smtClean="0"/>
              <a:t>NMR</a:t>
            </a:r>
            <a:r>
              <a:rPr kumimoji="1" lang="ja-JP" altLang="en-US" dirty="0" smtClean="0"/>
              <a:t>プローブ</a:t>
            </a:r>
            <a:endParaRPr kumimoji="1" lang="en-US" altLang="ja-JP" dirty="0" smtClean="0"/>
          </a:p>
          <a:p>
            <a:r>
              <a:rPr lang="ja-JP" altLang="en-US" dirty="0"/>
              <a:t>中心磁場</a:t>
            </a:r>
            <a:r>
              <a:rPr lang="ja-JP" altLang="en-US" dirty="0" smtClean="0"/>
              <a:t>を</a:t>
            </a:r>
            <a:r>
              <a:rPr lang="ja-JP" altLang="en-US" dirty="0" smtClean="0"/>
              <a:t>モニタ</a:t>
            </a:r>
            <a:endParaRPr kumimoji="1" lang="ja-JP" altLang="en-US" dirty="0"/>
          </a:p>
        </p:txBody>
      </p:sp>
      <p:sp>
        <p:nvSpPr>
          <p:cNvPr id="38" name="正方形/長方形 37"/>
          <p:cNvSpPr/>
          <p:nvPr/>
        </p:nvSpPr>
        <p:spPr>
          <a:xfrm rot="5400000">
            <a:off x="6964336" y="5229760"/>
            <a:ext cx="1962360" cy="1160468"/>
          </a:xfrm>
          <a:prstGeom prst="rect">
            <a:avLst/>
          </a:prstGeom>
          <a:noFill/>
          <a:ln w="381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779014" y="5157192"/>
            <a:ext cx="735227"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a:endCxn id="33" idx="2"/>
          </p:cNvCxnSpPr>
          <p:nvPr/>
        </p:nvCxnSpPr>
        <p:spPr>
          <a:xfrm flipV="1">
            <a:off x="7881303" y="5550943"/>
            <a:ext cx="0" cy="1240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Tnanamura\Dropbox\uand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6" y="3501008"/>
            <a:ext cx="4671178" cy="318550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043608" y="3403354"/>
            <a:ext cx="3096344" cy="369332"/>
          </a:xfrm>
          <a:prstGeom prst="rect">
            <a:avLst/>
          </a:prstGeom>
          <a:noFill/>
        </p:spPr>
        <p:txBody>
          <a:bodyPr wrap="square" rtlCol="0">
            <a:spAutoFit/>
          </a:bodyPr>
          <a:lstStyle/>
          <a:p>
            <a:r>
              <a:rPr kumimoji="1" lang="ja-JP" altLang="en-US" dirty="0" smtClean="0"/>
              <a:t>中心軌道上の磁場の</a:t>
            </a:r>
            <a:r>
              <a:rPr kumimoji="1" lang="en-US" altLang="ja-JP" dirty="0" smtClean="0"/>
              <a:t>Y</a:t>
            </a:r>
            <a:r>
              <a:rPr kumimoji="1" lang="ja-JP" altLang="en-US" dirty="0" smtClean="0"/>
              <a:t>成分</a:t>
            </a:r>
            <a:endParaRPr kumimoji="1" lang="ja-JP" altLang="en-US" dirty="0"/>
          </a:p>
        </p:txBody>
      </p:sp>
      <p:sp>
        <p:nvSpPr>
          <p:cNvPr id="12" name="テキスト ボックス 11"/>
          <p:cNvSpPr txBox="1"/>
          <p:nvPr/>
        </p:nvSpPr>
        <p:spPr>
          <a:xfrm>
            <a:off x="3563260" y="4573110"/>
            <a:ext cx="1141054" cy="923330"/>
          </a:xfrm>
          <a:prstGeom prst="rect">
            <a:avLst/>
          </a:prstGeom>
          <a:noFill/>
        </p:spPr>
        <p:txBody>
          <a:bodyPr wrap="square" rtlCol="0">
            <a:spAutoFit/>
          </a:bodyPr>
          <a:lstStyle/>
          <a:p>
            <a:r>
              <a:rPr kumimoji="1" lang="ja-JP" altLang="en-US" dirty="0" smtClean="0">
                <a:solidFill>
                  <a:srgbClr val="FF0000"/>
                </a:solidFill>
              </a:rPr>
              <a:t>計算値</a:t>
            </a:r>
            <a:endParaRPr kumimoji="1" lang="en-US" altLang="ja-JP" dirty="0" smtClean="0">
              <a:solidFill>
                <a:srgbClr val="FF0000"/>
              </a:solidFill>
            </a:endParaRPr>
          </a:p>
          <a:p>
            <a:r>
              <a:rPr lang="ja-JP" altLang="en-US" dirty="0">
                <a:solidFill>
                  <a:srgbClr val="0070C0"/>
                </a:solidFill>
              </a:rPr>
              <a:t>測定値</a:t>
            </a:r>
            <a:endParaRPr kumimoji="1" lang="en-US" altLang="ja-JP" dirty="0" smtClean="0">
              <a:solidFill>
                <a:srgbClr val="0070C0"/>
              </a:solidFill>
            </a:endParaRPr>
          </a:p>
          <a:p>
            <a:endParaRPr kumimoji="1" lang="ja-JP" altLang="en-US" dirty="0"/>
          </a:p>
        </p:txBody>
      </p:sp>
    </p:spTree>
    <p:extLst>
      <p:ext uri="{BB962C8B-B14F-4D97-AF65-F5344CB8AC3E}">
        <p14:creationId xmlns:p14="http://schemas.microsoft.com/office/powerpoint/2010/main" val="3082288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ja-JP" altLang="en-US" dirty="0" smtClean="0"/>
              <a:t>測定データの較正</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sz="2000" dirty="0" smtClean="0"/>
              <a:t>測定</a:t>
            </a:r>
            <a:r>
              <a:rPr lang="ja-JP" altLang="en-US" sz="2000" dirty="0"/>
              <a:t>データ</a:t>
            </a:r>
            <a:endParaRPr lang="en-US" altLang="ja-JP" sz="2000" dirty="0" smtClean="0"/>
          </a:p>
          <a:p>
            <a:pPr lvl="1"/>
            <a:r>
              <a:rPr lang="en-US" altLang="ja-JP" sz="2200" dirty="0" smtClean="0"/>
              <a:t>(</a:t>
            </a:r>
            <a:r>
              <a:rPr lang="en-US" altLang="ja-JP" sz="2200" dirty="0" err="1" smtClean="0"/>
              <a:t>x,y,z</a:t>
            </a:r>
            <a:r>
              <a:rPr lang="en-US" altLang="ja-JP" sz="2200" dirty="0" smtClean="0"/>
              <a:t>)</a:t>
            </a:r>
            <a:r>
              <a:rPr lang="en-US" altLang="ja-JP" sz="1800" dirty="0" smtClean="0"/>
              <a:t>,  </a:t>
            </a:r>
            <a:r>
              <a:rPr lang="en-US" altLang="ja-JP" sz="2200" dirty="0" smtClean="0"/>
              <a:t>(</a:t>
            </a:r>
            <a:r>
              <a:rPr lang="en-US" altLang="ja-JP" sz="2200" dirty="0" err="1" smtClean="0"/>
              <a:t>b</a:t>
            </a:r>
            <a:r>
              <a:rPr lang="en-US" altLang="ja-JP" sz="2200" baseline="-25000" dirty="0" err="1" smtClean="0"/>
              <a:t>X</a:t>
            </a:r>
            <a:r>
              <a:rPr lang="en-US" altLang="ja-JP" sz="2200" dirty="0" err="1" smtClean="0"/>
              <a:t>,b</a:t>
            </a:r>
            <a:r>
              <a:rPr lang="en-US" altLang="ja-JP" sz="2200" baseline="-25000" dirty="0" err="1" smtClean="0"/>
              <a:t>Y</a:t>
            </a:r>
            <a:r>
              <a:rPr lang="en-US" altLang="ja-JP" sz="2200" dirty="0" err="1" smtClean="0"/>
              <a:t>,b</a:t>
            </a:r>
            <a:r>
              <a:rPr lang="en-US" altLang="ja-JP" sz="2200" baseline="-25000" dirty="0" err="1" smtClean="0"/>
              <a:t>Z</a:t>
            </a:r>
            <a:r>
              <a:rPr lang="en-US" altLang="ja-JP" sz="2200" dirty="0" smtClean="0"/>
              <a:t>)</a:t>
            </a:r>
          </a:p>
          <a:p>
            <a:r>
              <a:rPr lang="ja-JP" altLang="en-US" sz="2000" dirty="0" smtClean="0"/>
              <a:t>計算磁場</a:t>
            </a:r>
            <a:r>
              <a:rPr lang="ja-JP" altLang="en-US" sz="2000" dirty="0"/>
              <a:t>分布</a:t>
            </a:r>
            <a:endParaRPr lang="en-US" altLang="ja-JP" sz="2000" dirty="0" smtClean="0"/>
          </a:p>
          <a:p>
            <a:pPr lvl="1"/>
            <a:r>
              <a:rPr lang="en-US" altLang="ja-JP" sz="2200" dirty="0" smtClean="0"/>
              <a:t>(X,Y,Z), (B</a:t>
            </a:r>
            <a:r>
              <a:rPr lang="en-US" altLang="ja-JP" sz="2200" baseline="-25000" dirty="0" smtClean="0"/>
              <a:t>X</a:t>
            </a:r>
            <a:r>
              <a:rPr lang="en-US" altLang="ja-JP" sz="2200" dirty="0" smtClean="0"/>
              <a:t>,B</a:t>
            </a:r>
            <a:r>
              <a:rPr lang="en-US" altLang="ja-JP" sz="2200" baseline="-25000" dirty="0" smtClean="0"/>
              <a:t>Y</a:t>
            </a:r>
            <a:r>
              <a:rPr lang="en-US" altLang="ja-JP" sz="2200" dirty="0" smtClean="0"/>
              <a:t>,B</a:t>
            </a:r>
            <a:r>
              <a:rPr lang="en-US" altLang="ja-JP" sz="2200" baseline="-25000" dirty="0" smtClean="0"/>
              <a:t>Z</a:t>
            </a:r>
            <a:r>
              <a:rPr lang="en-US" altLang="ja-JP" sz="2200" dirty="0" smtClean="0"/>
              <a:t>) </a:t>
            </a:r>
          </a:p>
          <a:p>
            <a:r>
              <a:rPr lang="ja-JP" altLang="en-US" sz="2000" dirty="0" smtClean="0"/>
              <a:t>計算</a:t>
            </a:r>
            <a:r>
              <a:rPr lang="ja-JP" altLang="en-US" sz="2000" dirty="0"/>
              <a:t>磁場</a:t>
            </a:r>
            <a:r>
              <a:rPr lang="ja-JP" altLang="en-US" sz="2000" dirty="0" smtClean="0"/>
              <a:t>と統一的に扱うため、測定データ</a:t>
            </a:r>
            <a:r>
              <a:rPr lang="en-US" altLang="ja-JP" sz="2000" dirty="0" smtClean="0"/>
              <a:t>(</a:t>
            </a:r>
            <a:r>
              <a:rPr lang="en-US" altLang="ja-JP" sz="2000" dirty="0" err="1" smtClean="0"/>
              <a:t>x,y,z,b</a:t>
            </a:r>
            <a:r>
              <a:rPr lang="en-US" altLang="ja-JP" sz="2000" baseline="-25000" dirty="0" err="1" smtClean="0"/>
              <a:t>X</a:t>
            </a:r>
            <a:r>
              <a:rPr lang="en-US" altLang="ja-JP" sz="2000" dirty="0" err="1" smtClean="0"/>
              <a:t>,b</a:t>
            </a:r>
            <a:r>
              <a:rPr lang="en-US" altLang="ja-JP" sz="2000" baseline="-25000" dirty="0" err="1" smtClean="0"/>
              <a:t>Y</a:t>
            </a:r>
            <a:r>
              <a:rPr lang="en-US" altLang="ja-JP" sz="2000" dirty="0" err="1" smtClean="0"/>
              <a:t>,b</a:t>
            </a:r>
            <a:r>
              <a:rPr lang="en-US" altLang="ja-JP" sz="2000" baseline="-25000" dirty="0" err="1"/>
              <a:t>Z</a:t>
            </a:r>
            <a:r>
              <a:rPr lang="en-US" altLang="ja-JP" sz="2000" dirty="0" smtClean="0"/>
              <a:t>)</a:t>
            </a:r>
            <a:r>
              <a:rPr lang="ja-JP" altLang="en-US" sz="2000" dirty="0" smtClean="0"/>
              <a:t>を変換</a:t>
            </a:r>
            <a:endParaRPr lang="en-US" altLang="ja-JP" sz="2000" dirty="0"/>
          </a:p>
          <a:p>
            <a:r>
              <a:rPr lang="ja-JP" altLang="en-US" sz="2000" dirty="0"/>
              <a:t>位置</a:t>
            </a:r>
            <a:r>
              <a:rPr lang="ja-JP" altLang="en-US" sz="2000" dirty="0" smtClean="0"/>
              <a:t>の変換</a:t>
            </a:r>
            <a:r>
              <a:rPr lang="en-US" altLang="ja-JP" sz="2400" dirty="0" smtClean="0"/>
              <a:t>(</a:t>
            </a:r>
            <a:r>
              <a:rPr lang="en-US" altLang="ja-JP" sz="2400" dirty="0" err="1" smtClean="0"/>
              <a:t>x,y,z</a:t>
            </a:r>
            <a:r>
              <a:rPr lang="en-US" altLang="ja-JP" sz="2400" dirty="0" smtClean="0"/>
              <a:t>)</a:t>
            </a:r>
            <a:r>
              <a:rPr lang="ja-JP" altLang="en-US" sz="2000" dirty="0" smtClean="0"/>
              <a:t>→</a:t>
            </a:r>
            <a:r>
              <a:rPr lang="en-US" altLang="ja-JP" sz="2000" dirty="0" smtClean="0"/>
              <a:t>(X,Y,Z)</a:t>
            </a:r>
          </a:p>
          <a:p>
            <a:pPr lvl="1"/>
            <a:r>
              <a:rPr lang="ja-JP" altLang="en-US" sz="1800" dirty="0"/>
              <a:t>座標</a:t>
            </a:r>
            <a:r>
              <a:rPr lang="ja-JP" altLang="en-US" sz="1800" dirty="0" smtClean="0"/>
              <a:t>原点を合わせる　　　　</a:t>
            </a:r>
            <a:endParaRPr lang="en-US" altLang="ja-JP" sz="1800" dirty="0" smtClean="0"/>
          </a:p>
          <a:p>
            <a:pPr lvl="1"/>
            <a:r>
              <a:rPr lang="ja-JP" altLang="en-US" sz="1800" dirty="0"/>
              <a:t>駆動装置</a:t>
            </a:r>
            <a:r>
              <a:rPr lang="ja-JP" altLang="en-US" sz="1800" dirty="0" smtClean="0"/>
              <a:t>の傾きを補正</a:t>
            </a:r>
            <a:endParaRPr lang="en-US" altLang="ja-JP" sz="1800" dirty="0"/>
          </a:p>
          <a:p>
            <a:r>
              <a:rPr lang="ja-JP" altLang="en-US" sz="2200" dirty="0" smtClean="0"/>
              <a:t>磁場の較正</a:t>
            </a:r>
            <a:r>
              <a:rPr lang="en-US" altLang="ja-JP" sz="2200" dirty="0" smtClean="0"/>
              <a:t>(</a:t>
            </a:r>
            <a:r>
              <a:rPr lang="en-US" altLang="ja-JP" sz="2200" dirty="0" err="1" smtClean="0"/>
              <a:t>b</a:t>
            </a:r>
            <a:r>
              <a:rPr lang="en-US" altLang="ja-JP" sz="2200" baseline="-25000" dirty="0" err="1" smtClean="0"/>
              <a:t>X</a:t>
            </a:r>
            <a:r>
              <a:rPr lang="en-US" altLang="ja-JP" sz="2200" dirty="0" err="1" smtClean="0"/>
              <a:t>,b</a:t>
            </a:r>
            <a:r>
              <a:rPr lang="en-US" altLang="ja-JP" sz="2200" baseline="-25000" dirty="0" err="1" smtClean="0"/>
              <a:t>Y</a:t>
            </a:r>
            <a:r>
              <a:rPr lang="en-US" altLang="ja-JP" sz="2200" dirty="0" err="1" smtClean="0"/>
              <a:t>,b</a:t>
            </a:r>
            <a:r>
              <a:rPr lang="en-US" altLang="ja-JP" sz="2200" baseline="-25000" dirty="0" err="1" smtClean="0"/>
              <a:t>Z</a:t>
            </a:r>
            <a:r>
              <a:rPr lang="en-US" altLang="ja-JP" sz="2200" dirty="0" smtClean="0"/>
              <a:t>)</a:t>
            </a:r>
            <a:r>
              <a:rPr lang="ja-JP" altLang="en-US" sz="2200" dirty="0" smtClean="0"/>
              <a:t>→</a:t>
            </a:r>
            <a:r>
              <a:rPr lang="en-US" altLang="ja-JP" sz="2200" dirty="0" smtClean="0"/>
              <a:t>(B</a:t>
            </a:r>
            <a:r>
              <a:rPr lang="en-US" altLang="ja-JP" sz="2200" baseline="-25000" dirty="0" smtClean="0"/>
              <a:t>X</a:t>
            </a:r>
            <a:r>
              <a:rPr lang="en-US" altLang="ja-JP" sz="2200" dirty="0" smtClean="0"/>
              <a:t>,B</a:t>
            </a:r>
            <a:r>
              <a:rPr lang="en-US" altLang="ja-JP" sz="2200" baseline="-25000" dirty="0" smtClean="0"/>
              <a:t>Y</a:t>
            </a:r>
            <a:r>
              <a:rPr lang="en-US" altLang="ja-JP" sz="2200" dirty="0" smtClean="0"/>
              <a:t>,B</a:t>
            </a:r>
            <a:r>
              <a:rPr lang="en-US" altLang="ja-JP" sz="2200" baseline="-25000" dirty="0" smtClean="0"/>
              <a:t>Z</a:t>
            </a:r>
            <a:r>
              <a:rPr lang="en-US" altLang="ja-JP" sz="2200" dirty="0" smtClean="0"/>
              <a:t>)</a:t>
            </a:r>
          </a:p>
          <a:p>
            <a:pPr lvl="1"/>
            <a:r>
              <a:rPr lang="ja-JP" altLang="en-US" sz="2000" dirty="0"/>
              <a:t>プローブ</a:t>
            </a:r>
            <a:r>
              <a:rPr lang="ja-JP" altLang="en-US" sz="2000" dirty="0" smtClean="0"/>
              <a:t>の傾きを補正</a:t>
            </a:r>
            <a:endParaRPr lang="en-US" altLang="ja-JP" sz="2000" dirty="0" smtClean="0"/>
          </a:p>
          <a:p>
            <a:pPr lvl="1"/>
            <a:r>
              <a:rPr lang="ja-JP" altLang="en-US" sz="2000" dirty="0" smtClean="0"/>
              <a:t>電流の</a:t>
            </a:r>
            <a:r>
              <a:rPr lang="ja-JP" altLang="en-US" sz="2000" dirty="0"/>
              <a:t>時間変動</a:t>
            </a:r>
            <a:r>
              <a:rPr lang="ja-JP" altLang="en-US" sz="2000" dirty="0" smtClean="0"/>
              <a:t>の補正</a:t>
            </a:r>
            <a:endParaRPr lang="en-US" altLang="ja-JP" sz="2000" dirty="0" smtClean="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99495">
            <a:off x="7207424" y="4472577"/>
            <a:ext cx="2653504" cy="2381424"/>
          </a:xfrm>
          <a:prstGeom prst="rect">
            <a:avLst/>
          </a:prstGeom>
        </p:spPr>
      </p:pic>
      <p:pic>
        <p:nvPicPr>
          <p:cNvPr id="7" name="Picture 2" descr="C:\Users\Tnanamura\Dropbox\S-2S\set_downstre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48801" y="4665916"/>
            <a:ext cx="1311396" cy="202698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a:off x="7589179" y="5663289"/>
            <a:ext cx="0" cy="5098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598051" y="6082213"/>
            <a:ext cx="212726" cy="181847"/>
          </a:xfrm>
          <a:prstGeom prst="rect">
            <a:avLst/>
          </a:prstGeom>
          <a:noFill/>
          <a:ln>
            <a:noFill/>
          </a:ln>
        </p:spPr>
        <p:txBody>
          <a:bodyPr wrap="square" rtlCol="0">
            <a:spAutoFit/>
          </a:bodyPr>
          <a:lstStyle/>
          <a:p>
            <a:r>
              <a:rPr kumimoji="1" lang="en-US" altLang="ja-JP" dirty="0" smtClean="0">
                <a:solidFill>
                  <a:srgbClr val="FFC000"/>
                </a:solidFill>
              </a:rPr>
              <a:t>X</a:t>
            </a:r>
            <a:endParaRPr kumimoji="1" lang="ja-JP" altLang="en-US" dirty="0">
              <a:solidFill>
                <a:srgbClr val="FFC000"/>
              </a:solidFill>
            </a:endParaRPr>
          </a:p>
        </p:txBody>
      </p:sp>
      <p:sp>
        <p:nvSpPr>
          <p:cNvPr id="10" name="テキスト ボックス 9"/>
          <p:cNvSpPr txBox="1"/>
          <p:nvPr/>
        </p:nvSpPr>
        <p:spPr>
          <a:xfrm>
            <a:off x="7005408" y="5663289"/>
            <a:ext cx="171458" cy="369332"/>
          </a:xfrm>
          <a:prstGeom prst="rect">
            <a:avLst/>
          </a:prstGeom>
          <a:noFill/>
        </p:spPr>
        <p:txBody>
          <a:bodyPr wrap="square" rtlCol="0">
            <a:spAutoFit/>
          </a:bodyPr>
          <a:lstStyle/>
          <a:p>
            <a:r>
              <a:rPr kumimoji="1" lang="en-US" altLang="ja-JP" dirty="0" smtClean="0">
                <a:solidFill>
                  <a:srgbClr val="FF0000"/>
                </a:solidFill>
              </a:rPr>
              <a:t>Z</a:t>
            </a:r>
            <a:endParaRPr kumimoji="1" lang="ja-JP" altLang="en-US" dirty="0">
              <a:solidFill>
                <a:srgbClr val="FF0000"/>
              </a:solidFill>
            </a:endParaRPr>
          </a:p>
        </p:txBody>
      </p:sp>
      <p:sp>
        <p:nvSpPr>
          <p:cNvPr id="11" name="円/楕円 10"/>
          <p:cNvSpPr/>
          <p:nvPr/>
        </p:nvSpPr>
        <p:spPr>
          <a:xfrm>
            <a:off x="7523705" y="5583442"/>
            <a:ext cx="136383" cy="142276"/>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580641" y="5643325"/>
            <a:ext cx="22511" cy="2251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07647" y="5544042"/>
            <a:ext cx="141817" cy="181847"/>
          </a:xfrm>
          <a:prstGeom prst="rect">
            <a:avLst/>
          </a:prstGeom>
          <a:noFill/>
        </p:spPr>
        <p:txBody>
          <a:bodyPr wrap="square" rtlCol="0">
            <a:spAutoFit/>
          </a:bodyPr>
          <a:lstStyle/>
          <a:p>
            <a:r>
              <a:rPr kumimoji="1" lang="en-US" altLang="ja-JP" dirty="0" smtClean="0">
                <a:solidFill>
                  <a:srgbClr val="FFC000"/>
                </a:solidFill>
              </a:rPr>
              <a:t>Y</a:t>
            </a:r>
            <a:endParaRPr kumimoji="1" lang="ja-JP" altLang="en-US" dirty="0">
              <a:solidFill>
                <a:srgbClr val="FFC000"/>
              </a:solidFill>
            </a:endParaRPr>
          </a:p>
        </p:txBody>
      </p:sp>
      <p:cxnSp>
        <p:nvCxnSpPr>
          <p:cNvPr id="14" name="直線矢印コネクタ 13"/>
          <p:cNvCxnSpPr/>
          <p:nvPr/>
        </p:nvCxnSpPr>
        <p:spPr>
          <a:xfrm flipH="1">
            <a:off x="7128272" y="5663289"/>
            <a:ext cx="46090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22824" y="5269852"/>
            <a:ext cx="5318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922824" y="5269852"/>
            <a:ext cx="0" cy="378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5885514" y="5234398"/>
            <a:ext cx="70909" cy="709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909713" y="5258596"/>
            <a:ext cx="22511" cy="22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448772" y="5143473"/>
            <a:ext cx="121049"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20" name="テキスト ボックス 19"/>
          <p:cNvSpPr txBox="1"/>
          <p:nvPr/>
        </p:nvSpPr>
        <p:spPr>
          <a:xfrm>
            <a:off x="5956422" y="5564610"/>
            <a:ext cx="121049" cy="369332"/>
          </a:xfrm>
          <a:prstGeom prst="rect">
            <a:avLst/>
          </a:prstGeom>
          <a:noFill/>
        </p:spPr>
        <p:txBody>
          <a:bodyPr wrap="square" rtlCol="0">
            <a:spAutoFit/>
          </a:bodyPr>
          <a:lstStyle/>
          <a:p>
            <a:r>
              <a:rPr kumimoji="1" lang="en-US" altLang="ja-JP" dirty="0" smtClean="0"/>
              <a:t>y</a:t>
            </a:r>
            <a:endParaRPr kumimoji="1" lang="ja-JP" altLang="en-US" dirty="0"/>
          </a:p>
        </p:txBody>
      </p:sp>
      <p:sp>
        <p:nvSpPr>
          <p:cNvPr id="21" name="テキスト ボックス 20"/>
          <p:cNvSpPr txBox="1"/>
          <p:nvPr/>
        </p:nvSpPr>
        <p:spPr>
          <a:xfrm>
            <a:off x="5666598" y="5127370"/>
            <a:ext cx="121049"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45" name="テキスト ボックス 44"/>
          <p:cNvSpPr txBox="1"/>
          <p:nvPr/>
        </p:nvSpPr>
        <p:spPr>
          <a:xfrm>
            <a:off x="2907304" y="6140458"/>
            <a:ext cx="2492010" cy="646331"/>
          </a:xfrm>
          <a:prstGeom prst="rect">
            <a:avLst/>
          </a:prstGeom>
          <a:noFill/>
        </p:spPr>
        <p:txBody>
          <a:bodyPr wrap="square" rtlCol="0">
            <a:spAutoFit/>
          </a:bodyPr>
          <a:lstStyle/>
          <a:p>
            <a:r>
              <a:rPr kumimoji="1" lang="en-US" altLang="ja-JP" dirty="0" smtClean="0">
                <a:solidFill>
                  <a:srgbClr val="FF0000"/>
                </a:solidFill>
              </a:rPr>
              <a:t>Z=0</a:t>
            </a:r>
            <a:r>
              <a:rPr kumimoji="1" lang="ja-JP" altLang="en-US" dirty="0" err="1" smtClean="0">
                <a:solidFill>
                  <a:srgbClr val="FF0000"/>
                </a:solidFill>
              </a:rPr>
              <a:t>が磁</a:t>
            </a:r>
            <a:r>
              <a:rPr kumimoji="1" lang="ja-JP" altLang="en-US" dirty="0" smtClean="0">
                <a:solidFill>
                  <a:srgbClr val="FF0000"/>
                </a:solidFill>
              </a:rPr>
              <a:t>極端、</a:t>
            </a:r>
            <a:endParaRPr kumimoji="1" lang="en-US" altLang="ja-JP" dirty="0" smtClean="0">
              <a:solidFill>
                <a:srgbClr val="FF0000"/>
              </a:solidFill>
            </a:endParaRPr>
          </a:p>
          <a:p>
            <a:r>
              <a:rPr lang="en-US" altLang="ja-JP" dirty="0" smtClean="0">
                <a:solidFill>
                  <a:srgbClr val="FF0000"/>
                </a:solidFill>
              </a:rPr>
              <a:t>Z&gt;0</a:t>
            </a:r>
            <a:r>
              <a:rPr lang="ja-JP" altLang="en-US" dirty="0" smtClean="0">
                <a:solidFill>
                  <a:srgbClr val="FF0000"/>
                </a:solidFill>
              </a:rPr>
              <a:t>が外側、</a:t>
            </a:r>
            <a:r>
              <a:rPr lang="en-US" altLang="ja-JP" dirty="0" smtClean="0">
                <a:solidFill>
                  <a:srgbClr val="FF0000"/>
                </a:solidFill>
              </a:rPr>
              <a:t>Z&lt;0</a:t>
            </a:r>
            <a:r>
              <a:rPr lang="ja-JP" altLang="en-US" dirty="0" smtClean="0">
                <a:solidFill>
                  <a:srgbClr val="FF0000"/>
                </a:solidFill>
              </a:rPr>
              <a:t>が内側</a:t>
            </a:r>
            <a:endParaRPr kumimoji="1" lang="en-US" altLang="ja-JP" dirty="0" smtClean="0">
              <a:solidFill>
                <a:srgbClr val="FF0000"/>
              </a:solidFill>
            </a:endParaRPr>
          </a:p>
        </p:txBody>
      </p:sp>
      <p:sp>
        <p:nvSpPr>
          <p:cNvPr id="4" name="スライド番号プレースホルダー 3"/>
          <p:cNvSpPr>
            <a:spLocks noGrp="1"/>
          </p:cNvSpPr>
          <p:nvPr>
            <p:ph type="sldNum" sz="quarter" idx="12"/>
          </p:nvPr>
        </p:nvSpPr>
        <p:spPr/>
        <p:txBody>
          <a:bodyPr/>
          <a:lstStyle/>
          <a:p>
            <a:r>
              <a:rPr kumimoji="1" lang="en-US" altLang="ja-JP" dirty="0" smtClean="0"/>
              <a:t>12</a:t>
            </a:r>
            <a:endParaRPr kumimoji="1" lang="ja-JP" altLang="en-US" dirty="0"/>
          </a:p>
        </p:txBody>
      </p:sp>
      <p:sp>
        <p:nvSpPr>
          <p:cNvPr id="46" name="右矢印 45"/>
          <p:cNvSpPr/>
          <p:nvPr/>
        </p:nvSpPr>
        <p:spPr>
          <a:xfrm>
            <a:off x="3838141" y="3520992"/>
            <a:ext cx="949883" cy="325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111934" y="3477051"/>
            <a:ext cx="3536318" cy="461665"/>
          </a:xfrm>
          <a:prstGeom prst="rect">
            <a:avLst/>
          </a:prstGeom>
          <a:noFill/>
        </p:spPr>
        <p:txBody>
          <a:bodyPr wrap="square" rtlCol="0">
            <a:spAutoFit/>
          </a:bodyPr>
          <a:lstStyle/>
          <a:p>
            <a:r>
              <a:rPr kumimoji="1" lang="ja-JP" altLang="en-US" sz="2400" dirty="0" smtClean="0"/>
              <a:t>位置のずれ </a:t>
            </a:r>
            <a:r>
              <a:rPr kumimoji="1" lang="en-US" altLang="ja-JP" sz="2400" dirty="0" err="1" smtClean="0"/>
              <a:t>δX</a:t>
            </a:r>
            <a:r>
              <a:rPr kumimoji="1" lang="en-US" altLang="ja-JP" sz="2400" dirty="0" smtClean="0"/>
              <a:t>&lt;0.1 [mm]</a:t>
            </a:r>
            <a:endParaRPr kumimoji="1" lang="ja-JP" altLang="en-US" sz="2400" dirty="0"/>
          </a:p>
        </p:txBody>
      </p:sp>
      <p:sp>
        <p:nvSpPr>
          <p:cNvPr id="48" name="右矢印 47"/>
          <p:cNvSpPr/>
          <p:nvPr/>
        </p:nvSpPr>
        <p:spPr>
          <a:xfrm>
            <a:off x="3838141" y="4437112"/>
            <a:ext cx="949883" cy="341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025824" y="4377270"/>
            <a:ext cx="3708538" cy="400110"/>
          </a:xfrm>
          <a:prstGeom prst="rect">
            <a:avLst/>
          </a:prstGeom>
          <a:noFill/>
        </p:spPr>
        <p:txBody>
          <a:bodyPr wrap="square" rtlCol="0">
            <a:spAutoFit/>
          </a:bodyPr>
          <a:lstStyle/>
          <a:p>
            <a:r>
              <a:rPr kumimoji="1" lang="ja-JP" altLang="en-US" sz="2000" dirty="0" smtClean="0"/>
              <a:t>角度の較正誤差</a:t>
            </a:r>
            <a:r>
              <a:rPr kumimoji="1" lang="en-US" altLang="ja-JP" sz="2000" dirty="0" err="1" smtClean="0"/>
              <a:t>Δθ</a:t>
            </a:r>
            <a:r>
              <a:rPr kumimoji="1" lang="en-US" altLang="ja-JP" sz="2000" dirty="0" smtClean="0"/>
              <a:t>=0.002 [rad]</a:t>
            </a:r>
            <a:endParaRPr kumimoji="1" lang="ja-JP" altLang="en-US" sz="2000" dirty="0"/>
          </a:p>
        </p:txBody>
      </p:sp>
    </p:spTree>
    <p:extLst>
      <p:ext uri="{BB962C8B-B14F-4D97-AF65-F5344CB8AC3E}">
        <p14:creationId xmlns:p14="http://schemas.microsoft.com/office/powerpoint/2010/main" val="222135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測定結果</a:t>
            </a:r>
            <a:r>
              <a:rPr lang="ja-JP" altLang="en-US" dirty="0" smtClean="0"/>
              <a:t>の一例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dirty="0" smtClean="0"/>
                  <a:t>中心軌道に沿った</a:t>
                </a:r>
                <a:r>
                  <a:rPr lang="en-US" altLang="ja-JP" dirty="0" smtClean="0"/>
                  <a:t>B</a:t>
                </a:r>
                <a:r>
                  <a:rPr lang="en-US" altLang="ja-JP" baseline="-25000" dirty="0" smtClean="0"/>
                  <a:t>Y</a:t>
                </a:r>
                <a:r>
                  <a:rPr lang="ja-JP" altLang="en-US" dirty="0" smtClean="0"/>
                  <a:t>分布を</a:t>
                </a:r>
                <a:r>
                  <a:rPr lang="en-US" altLang="ja-JP" dirty="0" err="1" smtClean="0">
                    <a:latin typeface="+mn-ea"/>
                  </a:rPr>
                  <a:t>Enge</a:t>
                </a:r>
                <a:r>
                  <a:rPr lang="ja-JP" altLang="en-US" dirty="0" smtClean="0">
                    <a:latin typeface="+mn-ea"/>
                  </a:rPr>
                  <a:t>関数</a:t>
                </a:r>
                <a:endParaRPr lang="en-US" altLang="ja-JP" dirty="0" smtClean="0">
                  <a:latin typeface="+mn-ea"/>
                </a:endParaRPr>
              </a:p>
              <a:p>
                <a:pPr marL="109728"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𝑓</m:t>
                      </m:r>
                      <m:d>
                        <m:dPr>
                          <m:ctrlPr>
                            <a:rPr lang="en-US" altLang="ja-JP" b="0" i="1" smtClean="0">
                              <a:latin typeface="Cambria Math"/>
                            </a:rPr>
                          </m:ctrlPr>
                        </m:dPr>
                        <m:e>
                          <m:r>
                            <a:rPr lang="en-US" altLang="ja-JP" b="0" i="1" smtClean="0">
                              <a:latin typeface="Cambria Math"/>
                            </a:rPr>
                            <m:t>𝑍</m:t>
                          </m:r>
                        </m:e>
                      </m:d>
                      <m:r>
                        <a:rPr lang="en-US" altLang="ja-JP" b="0" i="1" smtClean="0">
                          <a:latin typeface="Cambria Math"/>
                        </a:rPr>
                        <m:t>=</m:t>
                      </m:r>
                      <m:f>
                        <m:fPr>
                          <m:ctrlPr>
                            <a:rPr lang="en-US" altLang="ja-JP" b="0" i="1" smtClean="0">
                              <a:latin typeface="Cambria Math"/>
                            </a:rPr>
                          </m:ctrlPr>
                        </m:fPr>
                        <m:num>
                          <m:r>
                            <a:rPr lang="en-US" altLang="ja-JP" b="0" i="1" smtClean="0">
                              <a:latin typeface="Cambria Math"/>
                            </a:rPr>
                            <m:t>1</m:t>
                          </m:r>
                        </m:num>
                        <m:den>
                          <m:r>
                            <a:rPr lang="en-US" altLang="ja-JP" b="0" i="1" smtClean="0">
                              <a:latin typeface="Cambria Math"/>
                            </a:rPr>
                            <m:t>1+</m:t>
                          </m:r>
                          <m:sSup>
                            <m:sSupPr>
                              <m:ctrlPr>
                                <a:rPr lang="en-US" altLang="ja-JP" b="0" i="1" smtClean="0">
                                  <a:latin typeface="Cambria Math"/>
                                </a:rPr>
                              </m:ctrlPr>
                            </m:sSupPr>
                            <m:e>
                              <m:r>
                                <a:rPr lang="en-US" altLang="ja-JP" b="0" i="1" smtClean="0">
                                  <a:latin typeface="Cambria Math"/>
                                </a:rPr>
                                <m:t>𝑒</m:t>
                              </m:r>
                            </m:e>
                            <m:sup>
                              <m:r>
                                <a:rPr lang="en-US" altLang="ja-JP" b="0" i="1" smtClean="0">
                                  <a:latin typeface="Cambria Math"/>
                                </a:rPr>
                                <m:t>𝑝</m:t>
                              </m:r>
                              <m:r>
                                <a:rPr lang="en-US" altLang="ja-JP" b="0" i="1" smtClean="0">
                                  <a:latin typeface="Cambria Math"/>
                                </a:rPr>
                                <m:t>(</m:t>
                              </m:r>
                              <m:r>
                                <a:rPr lang="en-US" altLang="ja-JP" b="0" i="1" smtClean="0">
                                  <a:latin typeface="Cambria Math"/>
                                </a:rPr>
                                <m:t>𝑍</m:t>
                              </m:r>
                              <m:r>
                                <a:rPr lang="en-US" altLang="ja-JP" b="0" i="1" smtClean="0">
                                  <a:latin typeface="Cambria Math"/>
                                </a:rPr>
                                <m:t>−</m:t>
                              </m:r>
                              <m:r>
                                <a:rPr lang="en-US" altLang="ja-JP" b="0" i="1" smtClean="0">
                                  <a:latin typeface="Cambria Math"/>
                                </a:rPr>
                                <m:t>𝑠</m:t>
                              </m:r>
                              <m:r>
                                <a:rPr lang="en-US" altLang="ja-JP" b="0" i="1" smtClean="0">
                                  <a:latin typeface="Cambria Math"/>
                                </a:rPr>
                                <m:t>)</m:t>
                              </m:r>
                            </m:sup>
                          </m:sSup>
                        </m:den>
                      </m:f>
                      <m:r>
                        <a:rPr lang="ja-JP" altLang="en-US" b="0" i="1" smtClean="0">
                          <a:latin typeface="Cambria Math"/>
                        </a:rPr>
                        <m:t>　</m:t>
                      </m:r>
                      <m:r>
                        <a:rPr lang="en-US" altLang="ja-JP" b="0" i="1" smtClean="0">
                          <a:latin typeface="Cambria Math"/>
                        </a:rPr>
                        <m:t>:</m:t>
                      </m:r>
                      <m:r>
                        <a:rPr lang="ja-JP" altLang="en-US" b="0" i="1" smtClean="0">
                          <a:latin typeface="Cambria Math"/>
                        </a:rPr>
                        <m:t>　</m:t>
                      </m:r>
                      <m:r>
                        <a:rPr lang="en-US" altLang="ja-JP" b="0" i="1" smtClean="0">
                          <a:latin typeface="Cambria Math"/>
                        </a:rPr>
                        <m:t>𝑝</m:t>
                      </m:r>
                      <m:d>
                        <m:dPr>
                          <m:ctrlPr>
                            <a:rPr lang="en-US" altLang="ja-JP" b="0" i="1" smtClean="0">
                              <a:latin typeface="Cambria Math"/>
                            </a:rPr>
                          </m:ctrlPr>
                        </m:dPr>
                        <m:e>
                          <m:r>
                            <a:rPr lang="en-US" altLang="ja-JP" b="0" i="1" smtClean="0">
                              <a:latin typeface="Cambria Math"/>
                            </a:rPr>
                            <m:t>𝑥</m:t>
                          </m:r>
                        </m:e>
                      </m:d>
                      <m:r>
                        <a:rPr lang="ja-JP" altLang="en-US" b="0" i="1" smtClean="0">
                          <a:latin typeface="Cambria Math"/>
                        </a:rPr>
                        <m:t>は</m:t>
                      </m:r>
                      <m:r>
                        <a:rPr lang="ja-JP" altLang="en-US" i="1">
                          <a:latin typeface="Cambria Math"/>
                        </a:rPr>
                        <m:t>多項式</m:t>
                      </m:r>
                    </m:oMath>
                  </m:oMathPara>
                </a14:m>
                <a:endParaRPr lang="en-US" altLang="ja-JP" dirty="0">
                  <a:latin typeface="+mn-ea"/>
                </a:endParaRPr>
              </a:p>
              <a:p>
                <a:pPr marL="109728" indent="0">
                  <a:buNone/>
                </a:pPr>
                <a:r>
                  <a:rPr lang="ja-JP" altLang="en-US" dirty="0">
                    <a:latin typeface="+mn-ea"/>
                  </a:rPr>
                  <a:t>　</a:t>
                </a:r>
                <a:r>
                  <a:rPr lang="ja-JP" altLang="en-US" dirty="0" smtClean="0">
                    <a:latin typeface="+mn-ea"/>
                  </a:rPr>
                  <a:t>でフィッティングして有効エッジ</a:t>
                </a:r>
                <a:r>
                  <a:rPr lang="en-US" altLang="ja-JP" dirty="0" smtClean="0">
                    <a:latin typeface="+mn-ea"/>
                  </a:rPr>
                  <a:t>s</a:t>
                </a:r>
                <a:r>
                  <a:rPr lang="ja-JP" altLang="en-US" dirty="0" smtClean="0">
                    <a:latin typeface="+mn-ea"/>
                  </a:rPr>
                  <a:t>を求める</a:t>
                </a:r>
                <a:endParaRPr lang="en-US" altLang="ja-JP" dirty="0">
                  <a:latin typeface="+mn-ea"/>
                </a:endParaRPr>
              </a:p>
              <a:p>
                <a:r>
                  <a:rPr lang="en-US" altLang="ja-JP" dirty="0" smtClean="0">
                    <a:latin typeface="+mn-ea"/>
                  </a:rPr>
                  <a:t>2500A</a:t>
                </a:r>
                <a:r>
                  <a:rPr lang="ja-JP" altLang="en-US" dirty="0" smtClean="0"/>
                  <a:t>のデータに対し</a:t>
                </a:r>
                <a:endParaRPr lang="en-US" altLang="ja-JP" dirty="0" smtClean="0"/>
              </a:p>
              <a:p>
                <a:pPr marL="109728" indent="0">
                  <a:buNone/>
                </a:pPr>
                <a:r>
                  <a:rPr lang="ja-JP" altLang="en-US" dirty="0">
                    <a:latin typeface="+mn-ea"/>
                  </a:rPr>
                  <a:t>有効</a:t>
                </a:r>
                <a:r>
                  <a:rPr lang="ja-JP" altLang="en-US" dirty="0" smtClean="0">
                    <a:latin typeface="+mn-ea"/>
                  </a:rPr>
                  <a:t>エッジの位置は</a:t>
                </a:r>
                <a:endParaRPr lang="en-US" altLang="ja-JP" dirty="0" smtClean="0">
                  <a:latin typeface="+mn-ea"/>
                </a:endParaRPr>
              </a:p>
              <a:p>
                <a:pPr marL="109728" indent="0">
                  <a:buNone/>
                </a:pPr>
                <a:r>
                  <a:rPr lang="en-US" altLang="ja-JP" dirty="0">
                    <a:latin typeface="+mn-ea"/>
                  </a:rPr>
                  <a:t>s</a:t>
                </a:r>
                <a:r>
                  <a:rPr lang="en-US" altLang="ja-JP" dirty="0" smtClean="0">
                    <a:latin typeface="+mn-ea"/>
                  </a:rPr>
                  <a:t>=67.3± 0.4 [mm]</a:t>
                </a:r>
              </a:p>
              <a:p>
                <a:pPr marL="109728" indent="0">
                  <a:buNone/>
                </a:pPr>
                <a:endParaRPr lang="en-US" altLang="ja-JP" dirty="0" smtClean="0">
                  <a:latin typeface="+mn-ea"/>
                </a:endParaRPr>
              </a:p>
              <a:p>
                <a:pPr marL="109728" indent="0">
                  <a:buNone/>
                </a:pPr>
                <a:r>
                  <a:rPr lang="ja-JP" altLang="en-US" sz="2400" dirty="0" smtClean="0">
                    <a:latin typeface="+mn-ea"/>
                  </a:rPr>
                  <a:t>計算磁場は</a:t>
                </a:r>
                <a:r>
                  <a:rPr lang="en-US" altLang="ja-JP" sz="2400" dirty="0" smtClean="0">
                    <a:latin typeface="+mn-ea"/>
                  </a:rPr>
                  <a:t>s=67.4[mm]</a:t>
                </a:r>
              </a:p>
              <a:p>
                <a:pPr marL="109728" indent="0">
                  <a:buNone/>
                </a:pPr>
                <a:r>
                  <a:rPr lang="ja-JP" altLang="en-US" sz="2400" dirty="0" smtClean="0">
                    <a:latin typeface="+mn-ea"/>
                  </a:rPr>
                  <a:t>双極電磁石を特徴づける</a:t>
                </a:r>
                <a:endParaRPr lang="en-US" altLang="ja-JP" sz="2400" dirty="0" smtClean="0">
                  <a:latin typeface="+mn-ea"/>
                </a:endParaRPr>
              </a:p>
              <a:p>
                <a:pPr marL="109728" indent="0">
                  <a:buNone/>
                </a:pPr>
                <a:r>
                  <a:rPr lang="ja-JP" altLang="en-US" sz="2400" dirty="0" smtClean="0">
                    <a:latin typeface="+mn-ea"/>
                  </a:rPr>
                  <a:t>量が一致した</a:t>
                </a:r>
                <a:endParaRPr lang="en-US" altLang="ja-JP" sz="2400" dirty="0" smtClean="0">
                  <a:latin typeface="+mn-ea"/>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8760"/>
                <a:ext cx="8229600" cy="5305776"/>
              </a:xfrm>
              <a:blipFill rotWithShape="1">
                <a:blip r:embed="rId3"/>
                <a:stretch>
                  <a:fillRect l="-148" t="-1607"/>
                </a:stretch>
              </a:blipFill>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032" y="3542057"/>
            <a:ext cx="4791291" cy="3267413"/>
          </a:xfrm>
          <a:prstGeom prst="rect">
            <a:avLst/>
          </a:prstGeom>
        </p:spPr>
      </p:pic>
      <p:sp>
        <p:nvSpPr>
          <p:cNvPr id="19" name="テキスト ボックス 18"/>
          <p:cNvSpPr txBox="1"/>
          <p:nvPr/>
        </p:nvSpPr>
        <p:spPr>
          <a:xfrm>
            <a:off x="6876256" y="5584833"/>
            <a:ext cx="1368152" cy="369332"/>
          </a:xfrm>
          <a:prstGeom prst="rect">
            <a:avLst/>
          </a:prstGeom>
          <a:noFill/>
        </p:spPr>
        <p:txBody>
          <a:bodyPr wrap="square" rtlCol="0">
            <a:spAutoFit/>
          </a:bodyPr>
          <a:lstStyle/>
          <a:p>
            <a:r>
              <a:rPr kumimoji="1" lang="ja-JP" altLang="en-US" dirty="0" smtClean="0"/>
              <a:t>エンドガード</a:t>
            </a:r>
            <a:endParaRPr kumimoji="1" lang="ja-JP" altLang="en-US" dirty="0"/>
          </a:p>
        </p:txBody>
      </p:sp>
      <p:sp>
        <p:nvSpPr>
          <p:cNvPr id="14" name="テキスト ボックス 13"/>
          <p:cNvSpPr txBox="1"/>
          <p:nvPr/>
        </p:nvSpPr>
        <p:spPr>
          <a:xfrm>
            <a:off x="5124228" y="3422730"/>
            <a:ext cx="3778787" cy="369332"/>
          </a:xfrm>
          <a:prstGeom prst="rect">
            <a:avLst/>
          </a:prstGeom>
          <a:noFill/>
        </p:spPr>
        <p:txBody>
          <a:bodyPr wrap="square" rtlCol="0">
            <a:spAutoFit/>
          </a:bodyPr>
          <a:lstStyle/>
          <a:p>
            <a:r>
              <a:rPr kumimoji="1" lang="ja-JP" altLang="en-US" dirty="0" smtClean="0"/>
              <a:t>中心軌道に沿った測定磁場の</a:t>
            </a:r>
            <a:r>
              <a:rPr kumimoji="1" lang="en-US" altLang="ja-JP" dirty="0" smtClean="0"/>
              <a:t>Y</a:t>
            </a:r>
            <a:r>
              <a:rPr kumimoji="1" lang="ja-JP" altLang="en-US" dirty="0" smtClean="0"/>
              <a:t>成分</a:t>
            </a:r>
            <a:endParaRPr kumimoji="1" lang="ja-JP" altLang="en-US" dirty="0"/>
          </a:p>
        </p:txBody>
      </p:sp>
      <p:sp>
        <p:nvSpPr>
          <p:cNvPr id="25" name="スライド番号プレースホルダー 24"/>
          <p:cNvSpPr>
            <a:spLocks noGrp="1"/>
          </p:cNvSpPr>
          <p:nvPr>
            <p:ph type="sldNum" sz="quarter" idx="12"/>
          </p:nvPr>
        </p:nvSpPr>
        <p:spPr/>
        <p:txBody>
          <a:bodyPr/>
          <a:lstStyle/>
          <a:p>
            <a:r>
              <a:rPr kumimoji="1" lang="en-US" altLang="ja-JP" dirty="0" smtClean="0"/>
              <a:t>13</a:t>
            </a:r>
            <a:endParaRPr kumimoji="1" lang="ja-JP" altLang="en-US" dirty="0"/>
          </a:p>
        </p:txBody>
      </p:sp>
      <p:cxnSp>
        <p:nvCxnSpPr>
          <p:cNvPr id="27" name="直線矢印コネクタ 26"/>
          <p:cNvCxnSpPr/>
          <p:nvPr/>
        </p:nvCxnSpPr>
        <p:spPr>
          <a:xfrm>
            <a:off x="7214950" y="5954165"/>
            <a:ext cx="0" cy="71794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52578" y="4018079"/>
            <a:ext cx="1368152" cy="369332"/>
          </a:xfrm>
          <a:prstGeom prst="rect">
            <a:avLst/>
          </a:prstGeom>
          <a:noFill/>
        </p:spPr>
        <p:txBody>
          <a:bodyPr wrap="square" rtlCol="0">
            <a:spAutoFit/>
          </a:bodyPr>
          <a:lstStyle/>
          <a:p>
            <a:r>
              <a:rPr kumimoji="1" lang="ja-JP" altLang="en-US" dirty="0" smtClean="0"/>
              <a:t>有効エッジ</a:t>
            </a:r>
            <a:endParaRPr kumimoji="1" lang="ja-JP" altLang="en-US" dirty="0"/>
          </a:p>
        </p:txBody>
      </p:sp>
      <p:sp>
        <p:nvSpPr>
          <p:cNvPr id="12" name="正方形/長方形 11"/>
          <p:cNvSpPr/>
          <p:nvPr/>
        </p:nvSpPr>
        <p:spPr>
          <a:xfrm>
            <a:off x="5220071" y="6662846"/>
            <a:ext cx="1440161" cy="1979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092280" y="6672106"/>
            <a:ext cx="209128" cy="1886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6736677" y="4387411"/>
            <a:ext cx="0" cy="1849901"/>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9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測定誤差</a:t>
            </a:r>
            <a:r>
              <a:rPr lang="en-US" altLang="ja-JP" dirty="0" smtClean="0"/>
              <a:t>ΔB</a:t>
            </a:r>
            <a:r>
              <a:rPr kumimoji="1" lang="ja-JP" altLang="en-US" dirty="0" smtClean="0"/>
              <a:t>の評価</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8760"/>
                <a:ext cx="8229600" cy="5305776"/>
              </a:xfrm>
            </p:spPr>
            <p:txBody>
              <a:bodyPr>
                <a:normAutofit/>
              </a:bodyPr>
              <a:lstStyle/>
              <a:p>
                <a:r>
                  <a:rPr kumimoji="1" lang="ja-JP" altLang="en-US" dirty="0" smtClean="0"/>
                  <a:t>ホールプローブ自体の測定誤差 </a:t>
                </a:r>
                <a:r>
                  <a:rPr kumimoji="1" lang="en-US" altLang="ja-JP" dirty="0" err="1" smtClean="0"/>
                  <a:t>σ</a:t>
                </a:r>
                <a:r>
                  <a:rPr kumimoji="1" lang="en-US" altLang="ja-JP" baseline="-25000" dirty="0" err="1" smtClean="0"/>
                  <a:t>Hall</a:t>
                </a:r>
                <a:endParaRPr kumimoji="1" lang="en-US" altLang="ja-JP" dirty="0" smtClean="0"/>
              </a:p>
              <a:p>
                <a:pPr lvl="1"/>
                <a:r>
                  <a:rPr lang="ja-JP" altLang="en-US" sz="2000" dirty="0" smtClean="0"/>
                  <a:t>同じ</a:t>
                </a:r>
                <a:r>
                  <a:rPr lang="ja-JP" altLang="en-US" sz="2000" dirty="0"/>
                  <a:t>位置</a:t>
                </a:r>
                <a:r>
                  <a:rPr lang="ja-JP" altLang="en-US" sz="2000" dirty="0" smtClean="0"/>
                  <a:t>の磁場を連続で測ったデータから評価</a:t>
                </a:r>
                <a:endParaRPr lang="en-US" altLang="ja-JP" sz="2000" dirty="0"/>
              </a:p>
              <a:p>
                <a:r>
                  <a:rPr lang="ja-JP" altLang="en-US" dirty="0"/>
                  <a:t>測定点の</a:t>
                </a:r>
                <a:r>
                  <a:rPr lang="ja-JP" altLang="en-US" dirty="0" smtClean="0"/>
                  <a:t>位置精度からくる誤差 </a:t>
                </a:r>
                <a:r>
                  <a:rPr lang="en-US" altLang="ja-JP" dirty="0" err="1" smtClean="0"/>
                  <a:t>σ</a:t>
                </a:r>
                <a:r>
                  <a:rPr lang="en-US" altLang="ja-JP" baseline="-25000" dirty="0" err="1" smtClean="0"/>
                  <a:t>mover</a:t>
                </a:r>
                <a:endParaRPr lang="en-US" altLang="ja-JP" baseline="-25000" dirty="0" smtClean="0"/>
              </a:p>
              <a:p>
                <a:pPr lvl="1"/>
                <a:r>
                  <a:rPr lang="ja-JP" altLang="en-US" sz="2000" dirty="0" smtClean="0"/>
                  <a:t>同じ位置に繰り返し設定しなおして測ったデータから評価</a:t>
                </a:r>
                <a:endParaRPr lang="en-US" altLang="ja-JP" sz="2000" dirty="0" smtClean="0"/>
              </a:p>
              <a:p>
                <a:r>
                  <a:rPr lang="ja-JP" altLang="en-US" dirty="0" smtClean="0"/>
                  <a:t>ホール素子の大きさからくる誤差 </a:t>
                </a:r>
                <a:r>
                  <a:rPr lang="en-US" altLang="ja-JP" dirty="0" err="1" smtClean="0"/>
                  <a:t>σ</a:t>
                </a:r>
                <a:r>
                  <a:rPr lang="en-US" altLang="ja-JP" baseline="-25000" dirty="0" err="1" smtClean="0"/>
                  <a:t>size</a:t>
                </a:r>
                <a:endParaRPr lang="en-US" altLang="ja-JP" baseline="-25000" dirty="0" smtClean="0"/>
              </a:p>
              <a:p>
                <a:pPr lvl="1"/>
                <a:r>
                  <a:rPr lang="ja-JP" altLang="en-US" sz="2000" dirty="0"/>
                  <a:t>ホール素子</a:t>
                </a:r>
                <a:r>
                  <a:rPr lang="ja-JP" altLang="en-US" sz="2000" dirty="0" smtClean="0"/>
                  <a:t>は半径</a:t>
                </a:r>
                <a:r>
                  <a:rPr lang="en-US" altLang="ja-JP" sz="2000" dirty="0" smtClean="0"/>
                  <a:t>750μm</a:t>
                </a:r>
                <a:r>
                  <a:rPr lang="ja-JP" altLang="en-US" sz="2000" dirty="0" smtClean="0"/>
                  <a:t>の円盤型</a:t>
                </a:r>
                <a:endParaRPr lang="en-US" altLang="ja-JP" sz="2000" dirty="0" smtClean="0"/>
              </a:p>
              <a:p>
                <a:pPr lvl="1"/>
                <a:r>
                  <a:rPr lang="ja-JP" altLang="en-US" sz="2000" dirty="0" smtClean="0"/>
                  <a:t>測定データから測定点の</a:t>
                </a:r>
                <a14:m>
                  <m:oMath xmlns:m="http://schemas.openxmlformats.org/officeDocument/2006/math">
                    <m:f>
                      <m:fPr>
                        <m:ctrlPr>
                          <a:rPr lang="en-US" altLang="ja-JP" sz="2800" b="1" i="1" smtClean="0">
                            <a:latin typeface="Cambria Math"/>
                          </a:rPr>
                        </m:ctrlPr>
                      </m:fPr>
                      <m:num>
                        <m:r>
                          <a:rPr lang="ja-JP" altLang="en-US" sz="2800" b="1" i="0" smtClean="0">
                            <a:latin typeface="Cambria Math"/>
                          </a:rPr>
                          <m:t>𝛛</m:t>
                        </m:r>
                        <m:r>
                          <a:rPr lang="en-US" altLang="ja-JP" sz="2800" b="1" i="0" smtClean="0">
                            <a:latin typeface="Cambria Math"/>
                          </a:rPr>
                          <m:t>𝐁</m:t>
                        </m:r>
                      </m:num>
                      <m:den>
                        <m:r>
                          <a:rPr lang="ja-JP" altLang="en-US" sz="2800" b="1" i="0" smtClean="0">
                            <a:latin typeface="Cambria Math"/>
                          </a:rPr>
                          <m:t>𝛛</m:t>
                        </m:r>
                        <m:r>
                          <a:rPr lang="en-US" altLang="ja-JP" sz="2800" b="1" i="0" smtClean="0">
                            <a:latin typeface="Cambria Math"/>
                          </a:rPr>
                          <m:t>𝐱</m:t>
                        </m:r>
                      </m:den>
                    </m:f>
                  </m:oMath>
                </a14:m>
                <a:r>
                  <a:rPr lang="ja-JP" altLang="en-US" sz="2000" dirty="0" smtClean="0"/>
                  <a:t>を求め</a:t>
                </a:r>
                <a:r>
                  <a:rPr lang="en-US" altLang="ja-JP" sz="2000" dirty="0" smtClean="0"/>
                  <a:t>,</a:t>
                </a:r>
                <a:r>
                  <a:rPr lang="ja-JP" altLang="en-US" sz="2000" dirty="0" smtClean="0"/>
                  <a:t>誤差の伝搬則から評価</a:t>
                </a:r>
                <a:endParaRPr lang="en-US" altLang="ja-JP" sz="2000" dirty="0" smtClean="0"/>
              </a:p>
              <a:p>
                <a:r>
                  <a:rPr lang="ja-JP" altLang="en-US" dirty="0" smtClean="0"/>
                  <a:t>誤差</a:t>
                </a:r>
                <a:r>
                  <a:rPr lang="en-US" altLang="ja-JP" dirty="0" smtClean="0"/>
                  <a:t>ΔB</a:t>
                </a:r>
                <a:r>
                  <a:rPr lang="en-US" altLang="ja-JP" baseline="30000" dirty="0" smtClean="0"/>
                  <a:t>2</a:t>
                </a:r>
                <a:r>
                  <a:rPr lang="en-US" altLang="ja-JP" dirty="0" smtClean="0"/>
                  <a:t>=σ</a:t>
                </a:r>
                <a:r>
                  <a:rPr lang="en-US" altLang="ja-JP" baseline="30000" dirty="0" smtClean="0"/>
                  <a:t>2</a:t>
                </a:r>
                <a:r>
                  <a:rPr lang="en-US" altLang="ja-JP" baseline="-25000" dirty="0" smtClean="0"/>
                  <a:t>Hall</a:t>
                </a:r>
                <a:r>
                  <a:rPr lang="en-US" altLang="ja-JP" dirty="0" smtClean="0"/>
                  <a:t>+σ</a:t>
                </a:r>
                <a:r>
                  <a:rPr lang="en-US" altLang="ja-JP" baseline="30000" dirty="0" smtClean="0"/>
                  <a:t>2</a:t>
                </a:r>
                <a:r>
                  <a:rPr lang="en-US" altLang="ja-JP" baseline="-25000" dirty="0" smtClean="0"/>
                  <a:t>mover</a:t>
                </a:r>
                <a:r>
                  <a:rPr lang="en-US" altLang="ja-JP" dirty="0" smtClean="0"/>
                  <a:t>+σ</a:t>
                </a:r>
                <a:r>
                  <a:rPr lang="en-US" altLang="ja-JP" baseline="30000" dirty="0" smtClean="0"/>
                  <a:t>2</a:t>
                </a:r>
                <a:r>
                  <a:rPr lang="en-US" altLang="ja-JP" baseline="-25000" dirty="0" smtClean="0"/>
                  <a:t>size</a:t>
                </a:r>
                <a:endParaRPr lang="en-US" altLang="ja-JP" baseline="-25000" dirty="0"/>
              </a:p>
              <a:p>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8760"/>
                <a:ext cx="8229600" cy="5305776"/>
              </a:xfrm>
              <a:blipFill rotWithShape="1">
                <a:blip r:embed="rId3"/>
                <a:stretch>
                  <a:fillRect t="-1607"/>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ext uri="{D42A27DB-BD31-4B8C-83A1-F6EECF244321}">
                <p14:modId xmlns:p14="http://schemas.microsoft.com/office/powerpoint/2010/main" val="3942395299"/>
              </p:ext>
            </p:extLst>
          </p:nvPr>
        </p:nvGraphicFramePr>
        <p:xfrm>
          <a:off x="323528" y="4941168"/>
          <a:ext cx="8640960" cy="1517888"/>
        </p:xfrm>
        <a:graphic>
          <a:graphicData uri="http://schemas.openxmlformats.org/drawingml/2006/table">
            <a:tbl>
              <a:tblPr firstRow="1" bandRow="1">
                <a:tableStyleId>{5C22544A-7EE6-4342-B048-85BDC9FD1C3A}</a:tableStyleId>
              </a:tblPr>
              <a:tblGrid>
                <a:gridCol w="1080120"/>
                <a:gridCol w="1224136"/>
                <a:gridCol w="1440160"/>
                <a:gridCol w="1224136"/>
                <a:gridCol w="3672408"/>
              </a:tblGrid>
              <a:tr h="344983">
                <a:tc>
                  <a:txBody>
                    <a:bodyPr/>
                    <a:lstStyle/>
                    <a:p>
                      <a:r>
                        <a:rPr kumimoji="1" lang="ja-JP" altLang="en-US" dirty="0" smtClean="0"/>
                        <a:t>成分</a:t>
                      </a:r>
                      <a:endParaRPr kumimoji="1" lang="ja-JP" altLang="en-US" dirty="0"/>
                    </a:p>
                  </a:txBody>
                  <a:tcPr/>
                </a:tc>
                <a:tc>
                  <a:txBody>
                    <a:bodyPr/>
                    <a:lstStyle/>
                    <a:p>
                      <a:r>
                        <a:rPr kumimoji="1" lang="en-US" altLang="ja-JP" dirty="0" err="1" smtClean="0"/>
                        <a:t>σ</a:t>
                      </a:r>
                      <a:r>
                        <a:rPr kumimoji="1" lang="en-US" altLang="ja-JP" baseline="-25000" dirty="0" err="1" smtClean="0"/>
                        <a:t>Hall</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err="1" smtClean="0"/>
                        <a:t>σ</a:t>
                      </a:r>
                      <a:r>
                        <a:rPr kumimoji="1" lang="en-US" altLang="ja-JP" baseline="-25000" dirty="0" err="1" smtClean="0"/>
                        <a:t>mover</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err="1" smtClean="0"/>
                        <a:t>σ</a:t>
                      </a:r>
                      <a:r>
                        <a:rPr kumimoji="1" lang="en-US" altLang="ja-JP" baseline="-25000" dirty="0" err="1" smtClean="0"/>
                        <a:t>size</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smtClean="0"/>
                        <a:t>ΔB [</a:t>
                      </a:r>
                      <a:r>
                        <a:rPr kumimoji="1" lang="en-US" altLang="ja-JP" dirty="0" err="1" smtClean="0"/>
                        <a:t>mT</a:t>
                      </a:r>
                      <a:r>
                        <a:rPr kumimoji="1" lang="en-US" altLang="ja-JP" dirty="0" smtClean="0"/>
                        <a:t>]</a:t>
                      </a:r>
                      <a:endParaRPr kumimoji="1" lang="ja-JP" altLang="en-US" dirty="0"/>
                    </a:p>
                  </a:txBody>
                  <a:tcPr/>
                </a:tc>
              </a:tr>
              <a:tr h="344983">
                <a:tc>
                  <a:txBody>
                    <a:bodyPr/>
                    <a:lstStyle/>
                    <a:p>
                      <a:r>
                        <a:rPr kumimoji="1" lang="en-US" altLang="ja-JP" dirty="0" smtClean="0"/>
                        <a:t>B</a:t>
                      </a:r>
                      <a:r>
                        <a:rPr kumimoji="1" lang="en-US" altLang="ja-JP" baseline="-25000" dirty="0" smtClean="0"/>
                        <a:t>X</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0.01</a:t>
                      </a:r>
                      <a:endParaRPr kumimoji="1" lang="ja-JP" altLang="en-US" dirty="0"/>
                    </a:p>
                  </a:txBody>
                  <a:tcPr/>
                </a:tc>
                <a:tc>
                  <a:txBody>
                    <a:bodyPr/>
                    <a:lstStyle/>
                    <a:p>
                      <a:r>
                        <a:rPr kumimoji="1" lang="en-US" altLang="ja-JP" b="0" dirty="0" smtClean="0">
                          <a:solidFill>
                            <a:schemeClr val="tx1"/>
                          </a:solidFill>
                        </a:rPr>
                        <a:t>0.06</a:t>
                      </a:r>
                      <a:endParaRPr kumimoji="1" lang="ja-JP" altLang="en-US" b="0" dirty="0">
                        <a:solidFill>
                          <a:schemeClr val="tx1"/>
                        </a:solidFill>
                      </a:endParaRPr>
                    </a:p>
                  </a:txBody>
                  <a:tcPr/>
                </a:tc>
                <a:tc>
                  <a:txBody>
                    <a:bodyPr/>
                    <a:lstStyle/>
                    <a:p>
                      <a:r>
                        <a:rPr kumimoji="1" lang="en-US" altLang="ja-JP" b="0" dirty="0" smtClean="0">
                          <a:solidFill>
                            <a:schemeClr val="tx1"/>
                          </a:solidFill>
                        </a:rPr>
                        <a:t>0.06</a:t>
                      </a:r>
                      <a:endParaRPr kumimoji="1" lang="ja-JP" altLang="en-US" b="0" dirty="0">
                        <a:solidFill>
                          <a:schemeClr val="tx1"/>
                        </a:solidFill>
                      </a:endParaRPr>
                    </a:p>
                  </a:txBody>
                  <a:tcPr/>
                </a:tc>
              </a:tr>
              <a:tr h="420608">
                <a:tc>
                  <a:txBody>
                    <a:bodyPr/>
                    <a:lstStyle/>
                    <a:p>
                      <a:r>
                        <a:rPr kumimoji="1" lang="en-US" altLang="ja-JP" dirty="0" smtClean="0"/>
                        <a:t>B</a:t>
                      </a:r>
                      <a:r>
                        <a:rPr kumimoji="1" lang="en-US" altLang="ja-JP" baseline="-25000" dirty="0" smtClean="0"/>
                        <a:t>Y</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0.02</a:t>
                      </a:r>
                      <a:endParaRPr kumimoji="1" lang="ja-JP" altLang="en-US" dirty="0"/>
                    </a:p>
                  </a:txBody>
                  <a:tcPr/>
                </a:tc>
                <a:tc>
                  <a:txBody>
                    <a:bodyPr/>
                    <a:lstStyle/>
                    <a:p>
                      <a:r>
                        <a:rPr kumimoji="1" lang="en-US" altLang="ja-JP" b="0" dirty="0" smtClean="0">
                          <a:solidFill>
                            <a:schemeClr val="tx1"/>
                          </a:solidFill>
                        </a:rPr>
                        <a:t>&lt;1.6</a:t>
                      </a:r>
                      <a:endParaRPr kumimoji="1" lang="ja-JP" altLang="en-US" b="0" dirty="0">
                        <a:solidFill>
                          <a:schemeClr val="tx1"/>
                        </a:solidFill>
                      </a:endParaRPr>
                    </a:p>
                  </a:txBody>
                  <a:tcPr/>
                </a:tc>
                <a:tc>
                  <a:txBody>
                    <a:bodyPr/>
                    <a:lstStyle/>
                    <a:p>
                      <a:r>
                        <a:rPr kumimoji="1" lang="en-US" altLang="ja-JP" b="0" dirty="0" smtClean="0">
                          <a:solidFill>
                            <a:schemeClr val="tx1"/>
                          </a:solidFill>
                        </a:rPr>
                        <a:t>1.6</a:t>
                      </a:r>
                      <a:r>
                        <a:rPr kumimoji="1" lang="ja-JP" altLang="en-US" b="0" baseline="0" dirty="0" smtClean="0">
                          <a:solidFill>
                            <a:schemeClr val="tx1"/>
                          </a:solidFill>
                        </a:rPr>
                        <a:t> </a:t>
                      </a:r>
                      <a:r>
                        <a:rPr kumimoji="1" lang="en-US" altLang="ja-JP" b="0" dirty="0" smtClean="0">
                          <a:solidFill>
                            <a:schemeClr val="tx1"/>
                          </a:solidFill>
                        </a:rPr>
                        <a:t>(</a:t>
                      </a:r>
                      <a:r>
                        <a:rPr kumimoji="1" lang="ja-JP" altLang="en-US" b="0" dirty="0" smtClean="0">
                          <a:solidFill>
                            <a:schemeClr val="tx1"/>
                          </a:solidFill>
                        </a:rPr>
                        <a:t>磁極端付近</a:t>
                      </a:r>
                      <a:r>
                        <a:rPr kumimoji="1" lang="en-US" altLang="ja-JP" b="0" dirty="0" smtClean="0">
                          <a:solidFill>
                            <a:schemeClr val="tx1"/>
                          </a:solidFill>
                        </a:rPr>
                        <a:t>),  0.20 (</a:t>
                      </a:r>
                      <a:r>
                        <a:rPr kumimoji="1" lang="ja-JP" altLang="en-US" b="0" dirty="0" smtClean="0">
                          <a:solidFill>
                            <a:schemeClr val="tx1"/>
                          </a:solidFill>
                        </a:rPr>
                        <a:t>それ以外</a:t>
                      </a:r>
                      <a:r>
                        <a:rPr kumimoji="1" lang="en-US" altLang="ja-JP" b="0" dirty="0" smtClean="0">
                          <a:solidFill>
                            <a:schemeClr val="tx1"/>
                          </a:solidFill>
                        </a:rPr>
                        <a:t>)</a:t>
                      </a:r>
                      <a:endParaRPr kumimoji="1" lang="ja-JP" altLang="en-US" b="0" dirty="0">
                        <a:solidFill>
                          <a:schemeClr val="tx1"/>
                        </a:solidFill>
                      </a:endParaRPr>
                    </a:p>
                  </a:txBody>
                  <a:tcPr/>
                </a:tc>
              </a:tr>
              <a:tr h="360040">
                <a:tc>
                  <a:txBody>
                    <a:bodyPr/>
                    <a:lstStyle/>
                    <a:p>
                      <a:r>
                        <a:rPr kumimoji="1" lang="en-US" altLang="ja-JP" dirty="0" smtClean="0"/>
                        <a:t>B</a:t>
                      </a:r>
                      <a:r>
                        <a:rPr kumimoji="1" lang="en-US" altLang="ja-JP" baseline="-25000" dirty="0" smtClean="0"/>
                        <a:t>Z</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0.1</a:t>
                      </a:r>
                      <a:endParaRPr kumimoji="1" lang="ja-JP" altLang="en-US" dirty="0"/>
                    </a:p>
                  </a:txBody>
                  <a:tcPr/>
                </a:tc>
                <a:tc>
                  <a:txBody>
                    <a:bodyPr/>
                    <a:lstStyle/>
                    <a:p>
                      <a:r>
                        <a:rPr kumimoji="1" lang="en-US" altLang="ja-JP" b="0" dirty="0" smtClean="0">
                          <a:solidFill>
                            <a:schemeClr val="tx1"/>
                          </a:solidFill>
                        </a:rPr>
                        <a:t>&lt;1.4 </a:t>
                      </a:r>
                      <a:endParaRPr kumimoji="1" lang="ja-JP" altLang="en-US" b="0" dirty="0">
                        <a:solidFill>
                          <a:schemeClr val="tx1"/>
                        </a:solidFill>
                      </a:endParaRPr>
                    </a:p>
                  </a:txBody>
                  <a:tcPr/>
                </a:tc>
                <a:tc>
                  <a:txBody>
                    <a:bodyPr/>
                    <a:lstStyle/>
                    <a:p>
                      <a:r>
                        <a:rPr kumimoji="1" lang="en-US" altLang="ja-JP" b="0" dirty="0" smtClean="0">
                          <a:solidFill>
                            <a:schemeClr val="tx1"/>
                          </a:solidFill>
                        </a:rPr>
                        <a:t>1.4 (</a:t>
                      </a:r>
                      <a:r>
                        <a:rPr kumimoji="1" lang="ja-JP" altLang="en-US" b="0" dirty="0" smtClean="0">
                          <a:solidFill>
                            <a:schemeClr val="tx1"/>
                          </a:solidFill>
                        </a:rPr>
                        <a:t>磁極端付近</a:t>
                      </a:r>
                      <a:r>
                        <a:rPr kumimoji="1" lang="en-US" altLang="ja-JP" b="0" dirty="0" smtClean="0">
                          <a:solidFill>
                            <a:schemeClr val="tx1"/>
                          </a:solidFill>
                        </a:rPr>
                        <a:t>) , 0.22 (</a:t>
                      </a:r>
                      <a:r>
                        <a:rPr kumimoji="1" lang="ja-JP" altLang="en-US" b="0" dirty="0" smtClean="0">
                          <a:solidFill>
                            <a:schemeClr val="tx1"/>
                          </a:solidFill>
                        </a:rPr>
                        <a:t>それ以外</a:t>
                      </a:r>
                      <a:r>
                        <a:rPr kumimoji="1" lang="en-US" altLang="ja-JP" b="0" dirty="0" smtClean="0">
                          <a:solidFill>
                            <a:schemeClr val="tx1"/>
                          </a:solidFill>
                        </a:rPr>
                        <a:t>)</a:t>
                      </a:r>
                      <a:endParaRPr kumimoji="1" lang="ja-JP" altLang="en-US" b="0" dirty="0">
                        <a:solidFill>
                          <a:schemeClr val="tx1"/>
                        </a:solidFill>
                      </a:endParaRPr>
                    </a:p>
                  </a:txBody>
                  <a:tcPr/>
                </a:tc>
              </a:tr>
            </a:tbl>
          </a:graphicData>
        </a:graphic>
      </p:graphicFrame>
      <p:sp>
        <p:nvSpPr>
          <p:cNvPr id="5" name="スライド番号プレースホルダー 4"/>
          <p:cNvSpPr>
            <a:spLocks noGrp="1"/>
          </p:cNvSpPr>
          <p:nvPr>
            <p:ph type="sldNum" sz="quarter" idx="12"/>
          </p:nvPr>
        </p:nvSpPr>
        <p:spPr/>
        <p:txBody>
          <a:bodyPr/>
          <a:lstStyle/>
          <a:p>
            <a:r>
              <a:rPr kumimoji="1" lang="en-US" altLang="ja-JP" dirty="0" smtClean="0"/>
              <a:t>14</a:t>
            </a:r>
            <a:endParaRPr kumimoji="1" lang="ja-JP" altLang="en-US" dirty="0"/>
          </a:p>
        </p:txBody>
      </p:sp>
      <p:sp>
        <p:nvSpPr>
          <p:cNvPr id="6" name="テキスト ボックス 5"/>
          <p:cNvSpPr txBox="1"/>
          <p:nvPr/>
        </p:nvSpPr>
        <p:spPr>
          <a:xfrm>
            <a:off x="5485522" y="4451080"/>
            <a:ext cx="3672408" cy="400110"/>
          </a:xfrm>
          <a:prstGeom prst="rect">
            <a:avLst/>
          </a:prstGeom>
          <a:noFill/>
        </p:spPr>
        <p:txBody>
          <a:bodyPr wrap="square" rtlCol="0">
            <a:spAutoFit/>
          </a:bodyPr>
          <a:lstStyle/>
          <a:p>
            <a:r>
              <a:rPr lang="en-US" altLang="ja-JP" sz="2000" dirty="0" smtClean="0">
                <a:solidFill>
                  <a:srgbClr val="FF0000"/>
                </a:solidFill>
              </a:rPr>
              <a:t>ΔB</a:t>
            </a:r>
            <a:r>
              <a:rPr lang="ja-JP" altLang="en-US" sz="2000" dirty="0" smtClean="0">
                <a:solidFill>
                  <a:srgbClr val="FF0000"/>
                </a:solidFill>
              </a:rPr>
              <a:t>に対しては</a:t>
            </a:r>
            <a:r>
              <a:rPr lang="en-US" altLang="ja-JP" sz="2000" dirty="0" err="1" smtClean="0">
                <a:solidFill>
                  <a:srgbClr val="FF0000"/>
                </a:solidFill>
              </a:rPr>
              <a:t>σ</a:t>
            </a:r>
            <a:r>
              <a:rPr lang="en-US" altLang="ja-JP" sz="2000" baseline="-25000" dirty="0" err="1" smtClean="0">
                <a:solidFill>
                  <a:srgbClr val="FF0000"/>
                </a:solidFill>
              </a:rPr>
              <a:t>size</a:t>
            </a:r>
            <a:r>
              <a:rPr lang="ja-JP" altLang="en-US" sz="2000" dirty="0" smtClean="0">
                <a:solidFill>
                  <a:srgbClr val="FF0000"/>
                </a:solidFill>
              </a:rPr>
              <a:t>が支配的</a:t>
            </a:r>
            <a:endParaRPr kumimoji="1" lang="ja-JP" altLang="en-US" sz="2000" dirty="0">
              <a:solidFill>
                <a:srgbClr val="FF0000"/>
              </a:solidFill>
            </a:endParaRPr>
          </a:p>
        </p:txBody>
      </p:sp>
    </p:spTree>
    <p:extLst>
      <p:ext uri="{BB962C8B-B14F-4D97-AF65-F5344CB8AC3E}">
        <p14:creationId xmlns:p14="http://schemas.microsoft.com/office/powerpoint/2010/main" val="3975312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chor="ctr"/>
          <a:lstStyle/>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測定磁場と計算磁場の比較</a:t>
            </a:r>
            <a:endParaRPr lang="en-US" altLang="ja-JP" sz="4000"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smtClean="0"/>
              <a:t>15</a:t>
            </a:r>
            <a:endParaRPr kumimoji="1" lang="ja-JP" altLang="en-US" dirty="0"/>
          </a:p>
        </p:txBody>
      </p:sp>
    </p:spTree>
    <p:extLst>
      <p:ext uri="{BB962C8B-B14F-4D97-AF65-F5344CB8AC3E}">
        <p14:creationId xmlns:p14="http://schemas.microsoft.com/office/powerpoint/2010/main" val="729016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計算磁場</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fontScale="92500" lnSpcReduction="10000"/>
          </a:bodyPr>
          <a:lstStyle/>
          <a:p>
            <a:r>
              <a:rPr lang="en-US" altLang="ja-JP" sz="2400" dirty="0" smtClean="0"/>
              <a:t>OPERA-3D/TOSCA</a:t>
            </a:r>
            <a:r>
              <a:rPr lang="ja-JP" altLang="en-US" sz="2400" dirty="0" smtClean="0"/>
              <a:t>で計算</a:t>
            </a:r>
            <a:endParaRPr lang="en-US" altLang="ja-JP" sz="2400" dirty="0" smtClean="0"/>
          </a:p>
          <a:p>
            <a:r>
              <a:rPr lang="ja-JP" altLang="en-US" sz="2400" dirty="0" smtClean="0"/>
              <a:t>モデリング</a:t>
            </a:r>
            <a:r>
              <a:rPr lang="ja-JP" altLang="en-US" sz="2400" dirty="0"/>
              <a:t>：</a:t>
            </a:r>
            <a:r>
              <a:rPr lang="en-US" altLang="ja-JP" sz="2400" dirty="0" smtClean="0"/>
              <a:t> </a:t>
            </a:r>
            <a:r>
              <a:rPr lang="ja-JP" altLang="en-US" sz="2400" dirty="0" smtClean="0"/>
              <a:t>設計図をもとに作成、上下対称</a:t>
            </a:r>
            <a:endParaRPr lang="en-US" altLang="ja-JP" sz="2400" dirty="0" smtClean="0"/>
          </a:p>
          <a:p>
            <a:pPr lvl="1"/>
            <a:r>
              <a:rPr lang="ja-JP" altLang="en-US" sz="2000" dirty="0" smtClean="0"/>
              <a:t>周辺の磁性体や電磁石の架台などは考慮していない</a:t>
            </a:r>
            <a:endParaRPr lang="en-US" altLang="ja-JP" sz="2000" dirty="0" smtClean="0"/>
          </a:p>
          <a:p>
            <a:r>
              <a:rPr lang="en-US" altLang="ja-JP" sz="2200" dirty="0" smtClean="0"/>
              <a:t>BH</a:t>
            </a:r>
            <a:r>
              <a:rPr lang="ja-JP" altLang="en-US" sz="2200" dirty="0" smtClean="0"/>
              <a:t>曲線：</a:t>
            </a:r>
            <a:r>
              <a:rPr lang="en-US" altLang="ja-JP" sz="2200" dirty="0" smtClean="0"/>
              <a:t>Q1</a:t>
            </a:r>
            <a:r>
              <a:rPr lang="ja-JP" altLang="en-US" sz="2200" dirty="0" smtClean="0"/>
              <a:t>電磁石の計算磁場の精度を上げるために調整したもの</a:t>
            </a:r>
            <a:endParaRPr lang="en-US" altLang="ja-JP" sz="2200" dirty="0"/>
          </a:p>
          <a:p>
            <a:endParaRPr lang="en-US" altLang="ja-JP" dirty="0" smtClean="0"/>
          </a:p>
          <a:p>
            <a:endParaRPr lang="en-US" altLang="ja-JP" dirty="0" smtClean="0"/>
          </a:p>
          <a:p>
            <a:pPr marL="109728" indent="0">
              <a:buNone/>
            </a:pPr>
            <a:endParaRPr lang="en-US" altLang="ja-JP" dirty="0" smtClean="0"/>
          </a:p>
          <a:p>
            <a:pPr marL="109728" indent="0">
              <a:buNone/>
            </a:pPr>
            <a:endParaRPr lang="en-US" altLang="ja-JP" dirty="0" smtClean="0"/>
          </a:p>
          <a:p>
            <a:pPr marL="109728" indent="0">
              <a:buNone/>
            </a:pPr>
            <a:endParaRPr lang="en-US" altLang="ja-JP" dirty="0"/>
          </a:p>
          <a:p>
            <a:endParaRPr lang="en-US" altLang="ja-JP" sz="2400" dirty="0" smtClean="0"/>
          </a:p>
          <a:p>
            <a:endParaRPr lang="en-US" altLang="ja-JP" sz="2400" dirty="0"/>
          </a:p>
          <a:p>
            <a:r>
              <a:rPr lang="ja-JP" altLang="en-US" sz="2400" dirty="0" smtClean="0"/>
              <a:t>メッシュサイズ</a:t>
            </a:r>
            <a:endParaRPr lang="en-US" altLang="ja-JP" sz="2400" dirty="0" smtClean="0"/>
          </a:p>
          <a:p>
            <a:pPr lvl="1"/>
            <a:r>
              <a:rPr lang="ja-JP" altLang="en-US" sz="2000" dirty="0" smtClean="0"/>
              <a:t>ヨーク部分</a:t>
            </a:r>
            <a:r>
              <a:rPr lang="en-US" altLang="ja-JP" sz="2000" dirty="0" smtClean="0"/>
              <a:t>:30 mm, </a:t>
            </a:r>
            <a:r>
              <a:rPr lang="ja-JP" altLang="en-US" sz="2000" dirty="0" smtClean="0"/>
              <a:t>粒子が通る領域</a:t>
            </a:r>
            <a:r>
              <a:rPr lang="en-US" altLang="ja-JP" sz="2000" dirty="0" smtClean="0"/>
              <a:t>:20mm</a:t>
            </a:r>
          </a:p>
          <a:p>
            <a:pPr lvl="1"/>
            <a:r>
              <a:rPr lang="ja-JP" altLang="en-US" sz="2000" dirty="0" smtClean="0"/>
              <a:t>それ以外</a:t>
            </a:r>
            <a:r>
              <a:rPr lang="en-US" altLang="ja-JP" sz="2000" dirty="0" smtClean="0"/>
              <a:t>:100mm</a:t>
            </a:r>
          </a:p>
          <a:p>
            <a:pPr lvl="2"/>
            <a:r>
              <a:rPr lang="ja-JP" altLang="en-US" sz="1800" dirty="0"/>
              <a:t>メッシュサイズに</a:t>
            </a:r>
            <a:r>
              <a:rPr lang="ja-JP" altLang="en-US" sz="1800" dirty="0" smtClean="0"/>
              <a:t>よる計算精度は</a:t>
            </a:r>
            <a:r>
              <a:rPr lang="en-US" altLang="ja-JP" sz="1800" dirty="0" smtClean="0"/>
              <a:t>60μT</a:t>
            </a:r>
            <a:r>
              <a:rPr lang="ja-JP" altLang="en-US" sz="1800" dirty="0" smtClean="0"/>
              <a:t>未満</a:t>
            </a:r>
            <a:endParaRPr lang="en-US" altLang="ja-JP" sz="1800" dirty="0" smtClean="0"/>
          </a:p>
        </p:txBody>
      </p:sp>
      <p:pic>
        <p:nvPicPr>
          <p:cNvPr id="2050" name="Picture 2" descr="C:\Users\Tnanamura\Dropbox\修士論文\slidefigure\d1mod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5201420" cy="21346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nanamura\Dropbox\修士論文\slidefigure\B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08919"/>
            <a:ext cx="3759708" cy="256392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r>
              <a:rPr kumimoji="1" lang="en-US" altLang="ja-JP" dirty="0" smtClean="0"/>
              <a:t>16</a:t>
            </a:r>
            <a:endParaRPr kumimoji="1" lang="ja-JP" altLang="en-US" dirty="0"/>
          </a:p>
        </p:txBody>
      </p:sp>
    </p:spTree>
    <p:extLst>
      <p:ext uri="{BB962C8B-B14F-4D97-AF65-F5344CB8AC3E}">
        <p14:creationId xmlns:p14="http://schemas.microsoft.com/office/powerpoint/2010/main" val="3162191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計算磁場との比較</a:t>
            </a:r>
            <a:endParaRPr kumimoji="1" lang="ja-JP" altLang="en-US" dirty="0"/>
          </a:p>
        </p:txBody>
      </p:sp>
      <p:sp>
        <p:nvSpPr>
          <p:cNvPr id="3" name="コンテンツ プレースホルダー 2"/>
          <p:cNvSpPr>
            <a:spLocks noGrp="1"/>
          </p:cNvSpPr>
          <p:nvPr>
            <p:ph idx="1"/>
          </p:nvPr>
        </p:nvSpPr>
        <p:spPr>
          <a:xfrm>
            <a:off x="107504" y="1268760"/>
            <a:ext cx="8856985" cy="5472608"/>
          </a:xfrm>
        </p:spPr>
        <p:txBody>
          <a:bodyPr>
            <a:normAutofit/>
          </a:bodyPr>
          <a:lstStyle/>
          <a:p>
            <a:r>
              <a:rPr lang="en-US" altLang="ja-JP" b="1" dirty="0" smtClean="0"/>
              <a:t>DB</a:t>
            </a:r>
            <a:r>
              <a:rPr lang="en-US" altLang="ja-JP" b="1" baseline="-25000" dirty="0" smtClean="0"/>
              <a:t>Y</a:t>
            </a:r>
            <a:r>
              <a:rPr lang="en-US" altLang="ja-JP" b="1" dirty="0" smtClean="0"/>
              <a:t>=(</a:t>
            </a:r>
            <a:r>
              <a:rPr lang="ja-JP" altLang="en-US" b="1" dirty="0" smtClean="0"/>
              <a:t>測定磁場の</a:t>
            </a:r>
            <a:r>
              <a:rPr lang="en-US" altLang="ja-JP" b="1" dirty="0" smtClean="0"/>
              <a:t>Y</a:t>
            </a:r>
            <a:r>
              <a:rPr lang="ja-JP" altLang="en-US" b="1" dirty="0" smtClean="0"/>
              <a:t>成分</a:t>
            </a:r>
            <a:r>
              <a:rPr lang="en-US" altLang="ja-JP" b="1" dirty="0" smtClean="0"/>
              <a:t>)</a:t>
            </a:r>
            <a:r>
              <a:rPr lang="ja-JP" altLang="en-US" b="1" dirty="0" err="1" smtClean="0"/>
              <a:t>ー</a:t>
            </a:r>
            <a:r>
              <a:rPr lang="en-US" altLang="ja-JP" b="1" dirty="0" smtClean="0"/>
              <a:t>(</a:t>
            </a:r>
            <a:r>
              <a:rPr lang="ja-JP" altLang="en-US" b="1" dirty="0" smtClean="0"/>
              <a:t>計算磁場の</a:t>
            </a:r>
            <a:r>
              <a:rPr lang="en-US" altLang="ja-JP" b="1" dirty="0" smtClean="0"/>
              <a:t>Y</a:t>
            </a:r>
            <a:r>
              <a:rPr lang="ja-JP" altLang="en-US" b="1" dirty="0" smtClean="0"/>
              <a:t>成分</a:t>
            </a:r>
            <a:r>
              <a:rPr lang="en-US" altLang="ja-JP" b="1" dirty="0" smtClean="0"/>
              <a:t>)</a:t>
            </a:r>
          </a:p>
          <a:p>
            <a:pPr lvl="1"/>
            <a:r>
              <a:rPr lang="ja-JP" altLang="en-US" dirty="0" smtClean="0"/>
              <a:t>傾向</a:t>
            </a:r>
            <a:r>
              <a:rPr lang="en-US" altLang="ja-JP" dirty="0" smtClean="0"/>
              <a:t>1a:</a:t>
            </a:r>
            <a:r>
              <a:rPr lang="ja-JP" altLang="en-US" dirty="0" smtClean="0"/>
              <a:t>一様領域では</a:t>
            </a:r>
            <a:r>
              <a:rPr lang="en-US" altLang="ja-JP" dirty="0" smtClean="0"/>
              <a:t>3mT</a:t>
            </a:r>
            <a:r>
              <a:rPr lang="ja-JP" altLang="en-US" dirty="0" smtClean="0"/>
              <a:t>の範囲に収まる</a:t>
            </a:r>
            <a:r>
              <a:rPr lang="en-US" altLang="ja-JP" dirty="0" smtClean="0"/>
              <a:t>(σ=0.7mT)</a:t>
            </a:r>
          </a:p>
          <a:p>
            <a:pPr lvl="1"/>
            <a:r>
              <a:rPr lang="ja-JP" altLang="en-US" dirty="0" smtClean="0"/>
              <a:t>傾向</a:t>
            </a:r>
            <a:r>
              <a:rPr lang="en-US" altLang="ja-JP" dirty="0" smtClean="0"/>
              <a:t>1b:</a:t>
            </a:r>
            <a:r>
              <a:rPr lang="ja-JP" altLang="en-US" dirty="0" smtClean="0"/>
              <a:t>磁極端付近では</a:t>
            </a:r>
            <a:r>
              <a:rPr lang="en-US" altLang="ja-JP" dirty="0" smtClean="0"/>
              <a:t>18mT</a:t>
            </a:r>
            <a:r>
              <a:rPr lang="ja-JP" altLang="en-US" dirty="0" smtClean="0"/>
              <a:t>の範囲でばらつく</a:t>
            </a:r>
            <a:r>
              <a:rPr lang="en-US" altLang="ja-JP" sz="2400" dirty="0" smtClean="0"/>
              <a:t>(σ=2.8mT)</a:t>
            </a:r>
          </a:p>
          <a:p>
            <a:pPr lvl="1"/>
            <a:r>
              <a:rPr lang="ja-JP" altLang="en-US" dirty="0" smtClean="0"/>
              <a:t>傾向</a:t>
            </a:r>
            <a:r>
              <a:rPr lang="en-US" altLang="ja-JP" dirty="0" smtClean="0"/>
              <a:t>2:</a:t>
            </a:r>
            <a:r>
              <a:rPr lang="ja-JP" altLang="en-US" dirty="0" smtClean="0"/>
              <a:t>　有効エッジの前後で正負が入れ替わる</a:t>
            </a:r>
            <a:endParaRPr lang="en-US" altLang="ja-JP" dirty="0" smtClean="0"/>
          </a:p>
          <a:p>
            <a:pPr lvl="1"/>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583" y="3887557"/>
            <a:ext cx="4394685" cy="2996948"/>
          </a:xfrm>
          <a:prstGeom prst="rect">
            <a:avLst/>
          </a:prstGeom>
        </p:spPr>
      </p:pic>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70" y="3880886"/>
            <a:ext cx="4365600" cy="2977114"/>
          </a:xfrm>
          <a:prstGeom prst="rect">
            <a:avLst/>
          </a:prstGeom>
        </p:spPr>
      </p:pic>
      <p:sp>
        <p:nvSpPr>
          <p:cNvPr id="26" name="テキスト ボックス 25"/>
          <p:cNvSpPr txBox="1"/>
          <p:nvPr/>
        </p:nvSpPr>
        <p:spPr>
          <a:xfrm>
            <a:off x="6156176" y="3779748"/>
            <a:ext cx="2304256" cy="369332"/>
          </a:xfrm>
          <a:prstGeom prst="rect">
            <a:avLst/>
          </a:prstGeom>
          <a:solidFill>
            <a:schemeClr val="bg1"/>
          </a:solidFill>
        </p:spPr>
        <p:txBody>
          <a:bodyPr wrap="square" rtlCol="0">
            <a:spAutoFit/>
          </a:bodyPr>
          <a:lstStyle/>
          <a:p>
            <a:r>
              <a:rPr kumimoji="1" lang="ja-JP" altLang="en-US" dirty="0" smtClean="0"/>
              <a:t>中心軌道での差</a:t>
            </a:r>
            <a:endParaRPr kumimoji="1" lang="ja-JP" altLang="en-US" dirty="0"/>
          </a:p>
        </p:txBody>
      </p:sp>
      <p:cxnSp>
        <p:nvCxnSpPr>
          <p:cNvPr id="28" name="直線矢印コネクタ 27"/>
          <p:cNvCxnSpPr/>
          <p:nvPr/>
        </p:nvCxnSpPr>
        <p:spPr>
          <a:xfrm flipV="1">
            <a:off x="4211960" y="4365104"/>
            <a:ext cx="0" cy="100433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211960" y="4727030"/>
            <a:ext cx="0" cy="122602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338067" y="5229200"/>
            <a:ext cx="1027706" cy="369332"/>
          </a:xfrm>
          <a:prstGeom prst="rect">
            <a:avLst/>
          </a:prstGeom>
          <a:noFill/>
        </p:spPr>
        <p:txBody>
          <a:bodyPr wrap="square" rtlCol="0">
            <a:spAutoFit/>
          </a:bodyPr>
          <a:lstStyle/>
          <a:p>
            <a:r>
              <a:rPr kumimoji="1" lang="en-US" altLang="ja-JP" dirty="0" smtClean="0"/>
              <a:t>18 </a:t>
            </a:r>
            <a:r>
              <a:rPr kumimoji="1" lang="en-US" altLang="ja-JP" dirty="0" err="1" smtClean="0"/>
              <a:t>mT</a:t>
            </a:r>
            <a:endParaRPr kumimoji="1" lang="ja-JP" altLang="en-US" dirty="0"/>
          </a:p>
        </p:txBody>
      </p:sp>
      <p:cxnSp>
        <p:nvCxnSpPr>
          <p:cNvPr id="33" name="直線矢印コネクタ 32"/>
          <p:cNvCxnSpPr/>
          <p:nvPr/>
        </p:nvCxnSpPr>
        <p:spPr>
          <a:xfrm flipV="1">
            <a:off x="1331640" y="4941168"/>
            <a:ext cx="0" cy="288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1331640" y="5085184"/>
            <a:ext cx="0" cy="28425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983336" y="5386031"/>
            <a:ext cx="988518" cy="369332"/>
          </a:xfrm>
          <a:prstGeom prst="rect">
            <a:avLst/>
          </a:prstGeom>
          <a:noFill/>
        </p:spPr>
        <p:txBody>
          <a:bodyPr wrap="square" rtlCol="0">
            <a:spAutoFit/>
          </a:bodyPr>
          <a:lstStyle/>
          <a:p>
            <a:r>
              <a:rPr lang="en-US" altLang="ja-JP" dirty="0" smtClean="0"/>
              <a:t>3 </a:t>
            </a:r>
            <a:r>
              <a:rPr lang="en-US" altLang="ja-JP" dirty="0" err="1" smtClean="0"/>
              <a:t>mT</a:t>
            </a:r>
            <a:endParaRPr kumimoji="1" lang="ja-JP" altLang="en-US" dirty="0"/>
          </a:p>
        </p:txBody>
      </p:sp>
      <p:sp>
        <p:nvSpPr>
          <p:cNvPr id="38" name="テキスト ボックス 37"/>
          <p:cNvSpPr txBox="1"/>
          <p:nvPr/>
        </p:nvSpPr>
        <p:spPr>
          <a:xfrm rot="16200000">
            <a:off x="-675989" y="4339547"/>
            <a:ext cx="2088232" cy="369332"/>
          </a:xfrm>
          <a:prstGeom prst="rect">
            <a:avLst/>
          </a:prstGeom>
          <a:solidFill>
            <a:schemeClr val="bg1"/>
          </a:solidFill>
        </p:spPr>
        <p:txBody>
          <a:bodyPr wrap="square" rtlCol="0">
            <a:spAutoFit/>
          </a:bodyPr>
          <a:lstStyle/>
          <a:p>
            <a:r>
              <a:rPr kumimoji="1" lang="en-US" altLang="ja-JP" b="1" dirty="0" smtClean="0"/>
              <a:t>DB</a:t>
            </a:r>
            <a:r>
              <a:rPr kumimoji="1" lang="en-US" altLang="ja-JP" b="1" baseline="-25000" dirty="0" smtClean="0"/>
              <a:t>Y</a:t>
            </a:r>
            <a:r>
              <a:rPr kumimoji="1" lang="en-US" altLang="ja-JP" b="1" dirty="0" smtClean="0"/>
              <a:t>[T]</a:t>
            </a:r>
            <a:endParaRPr kumimoji="1" lang="ja-JP" altLang="en-US" b="1" dirty="0"/>
          </a:p>
        </p:txBody>
      </p:sp>
      <p:sp>
        <p:nvSpPr>
          <p:cNvPr id="39" name="テキスト ボックス 38"/>
          <p:cNvSpPr txBox="1"/>
          <p:nvPr/>
        </p:nvSpPr>
        <p:spPr>
          <a:xfrm>
            <a:off x="1187624" y="5930610"/>
            <a:ext cx="1368152" cy="369332"/>
          </a:xfrm>
          <a:prstGeom prst="rect">
            <a:avLst/>
          </a:prstGeom>
          <a:noFill/>
        </p:spPr>
        <p:txBody>
          <a:bodyPr wrap="square" rtlCol="0">
            <a:spAutoFit/>
          </a:bodyPr>
          <a:lstStyle/>
          <a:p>
            <a:r>
              <a:rPr lang="ja-JP" altLang="en-US" dirty="0" smtClean="0"/>
              <a:t>有効エッジ</a:t>
            </a:r>
            <a:endParaRPr kumimoji="1" lang="ja-JP" altLang="en-US" dirty="0"/>
          </a:p>
        </p:txBody>
      </p:sp>
      <p:sp>
        <p:nvSpPr>
          <p:cNvPr id="5" name="テキスト ボックス 4"/>
          <p:cNvSpPr txBox="1"/>
          <p:nvPr/>
        </p:nvSpPr>
        <p:spPr>
          <a:xfrm>
            <a:off x="1619672" y="3779748"/>
            <a:ext cx="2232248" cy="369332"/>
          </a:xfrm>
          <a:prstGeom prst="rect">
            <a:avLst/>
          </a:prstGeom>
          <a:noFill/>
        </p:spPr>
        <p:txBody>
          <a:bodyPr wrap="square" rtlCol="0">
            <a:spAutoFit/>
          </a:bodyPr>
          <a:lstStyle/>
          <a:p>
            <a:r>
              <a:rPr kumimoji="1" lang="ja-JP" altLang="en-US" dirty="0" smtClean="0"/>
              <a:t>全測定データの差</a:t>
            </a:r>
            <a:endParaRPr kumimoji="1" lang="ja-JP" altLang="en-US" dirty="0"/>
          </a:p>
        </p:txBody>
      </p:sp>
      <p:cxnSp>
        <p:nvCxnSpPr>
          <p:cNvPr id="7" name="直線矢印コネクタ 6"/>
          <p:cNvCxnSpPr/>
          <p:nvPr/>
        </p:nvCxnSpPr>
        <p:spPr>
          <a:xfrm>
            <a:off x="2428170" y="5961910"/>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915816" y="5953054"/>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rot="16200000">
            <a:off x="3733705" y="4526581"/>
            <a:ext cx="2088232" cy="369332"/>
          </a:xfrm>
          <a:prstGeom prst="rect">
            <a:avLst/>
          </a:prstGeom>
          <a:solidFill>
            <a:schemeClr val="bg1"/>
          </a:solidFill>
        </p:spPr>
        <p:txBody>
          <a:bodyPr wrap="square" rtlCol="0">
            <a:spAutoFit/>
          </a:bodyPr>
          <a:lstStyle/>
          <a:p>
            <a:r>
              <a:rPr kumimoji="1" lang="en-US" altLang="ja-JP" b="1" dirty="0" smtClean="0"/>
              <a:t>DB</a:t>
            </a:r>
            <a:r>
              <a:rPr kumimoji="1" lang="en-US" altLang="ja-JP" b="1" baseline="-25000" dirty="0" smtClean="0"/>
              <a:t>Y</a:t>
            </a:r>
            <a:r>
              <a:rPr kumimoji="1" lang="en-US" altLang="ja-JP" b="1" dirty="0" smtClean="0"/>
              <a:t>[T]</a:t>
            </a:r>
            <a:endParaRPr kumimoji="1" lang="ja-JP" altLang="en-US" b="1" dirty="0"/>
          </a:p>
        </p:txBody>
      </p:sp>
      <p:sp>
        <p:nvSpPr>
          <p:cNvPr id="14" name="スライド番号プレースホルダー 13"/>
          <p:cNvSpPr>
            <a:spLocks noGrp="1"/>
          </p:cNvSpPr>
          <p:nvPr>
            <p:ph type="sldNum" sz="quarter" idx="12"/>
          </p:nvPr>
        </p:nvSpPr>
        <p:spPr/>
        <p:txBody>
          <a:bodyPr/>
          <a:lstStyle/>
          <a:p>
            <a:r>
              <a:rPr kumimoji="1" lang="en-US" altLang="ja-JP" dirty="0" smtClean="0"/>
              <a:t>17</a:t>
            </a:r>
            <a:endParaRPr kumimoji="1" lang="ja-JP" altLang="en-US" dirty="0"/>
          </a:p>
        </p:txBody>
      </p:sp>
      <p:sp>
        <p:nvSpPr>
          <p:cNvPr id="32" name="テキスト ボックス 31"/>
          <p:cNvSpPr txBox="1"/>
          <p:nvPr/>
        </p:nvSpPr>
        <p:spPr>
          <a:xfrm>
            <a:off x="2915816" y="5961910"/>
            <a:ext cx="1440161" cy="338554"/>
          </a:xfrm>
          <a:prstGeom prst="rect">
            <a:avLst/>
          </a:prstGeom>
          <a:noFill/>
        </p:spPr>
        <p:txBody>
          <a:bodyPr wrap="square" rtlCol="0">
            <a:spAutoFit/>
          </a:bodyPr>
          <a:lstStyle/>
          <a:p>
            <a:r>
              <a:rPr kumimoji="1" lang="ja-JP" altLang="en-US" sz="1600" dirty="0" smtClean="0"/>
              <a:t>エンドガード</a:t>
            </a:r>
            <a:endParaRPr kumimoji="1" lang="ja-JP" altLang="en-US" sz="1600" dirty="0"/>
          </a:p>
        </p:txBody>
      </p:sp>
      <p:sp>
        <p:nvSpPr>
          <p:cNvPr id="34" name="テキスト ボックス 33"/>
          <p:cNvSpPr txBox="1"/>
          <p:nvPr/>
        </p:nvSpPr>
        <p:spPr>
          <a:xfrm>
            <a:off x="5613003" y="5942864"/>
            <a:ext cx="1268922" cy="369332"/>
          </a:xfrm>
          <a:prstGeom prst="rect">
            <a:avLst/>
          </a:prstGeom>
          <a:noFill/>
        </p:spPr>
        <p:txBody>
          <a:bodyPr wrap="square" rtlCol="0">
            <a:spAutoFit/>
          </a:bodyPr>
          <a:lstStyle/>
          <a:p>
            <a:r>
              <a:rPr kumimoji="1" lang="ja-JP" altLang="en-US" dirty="0" smtClean="0"/>
              <a:t>有効エッジ</a:t>
            </a:r>
            <a:endParaRPr kumimoji="1" lang="ja-JP" altLang="en-US" dirty="0"/>
          </a:p>
        </p:txBody>
      </p:sp>
      <p:cxnSp>
        <p:nvCxnSpPr>
          <p:cNvPr id="35" name="直線矢印コネクタ 34"/>
          <p:cNvCxnSpPr/>
          <p:nvPr/>
        </p:nvCxnSpPr>
        <p:spPr>
          <a:xfrm>
            <a:off x="6881925" y="5969554"/>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7369015" y="5953054"/>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369015" y="5961910"/>
            <a:ext cx="1440161" cy="338554"/>
          </a:xfrm>
          <a:prstGeom prst="rect">
            <a:avLst/>
          </a:prstGeom>
          <a:noFill/>
        </p:spPr>
        <p:txBody>
          <a:bodyPr wrap="square" rtlCol="0">
            <a:spAutoFit/>
          </a:bodyPr>
          <a:lstStyle/>
          <a:p>
            <a:r>
              <a:rPr kumimoji="1" lang="ja-JP" altLang="en-US" sz="1600" dirty="0" smtClean="0"/>
              <a:t>エンドガード</a:t>
            </a:r>
            <a:endParaRPr kumimoji="1" lang="ja-JP" altLang="en-US" sz="1600" dirty="0"/>
          </a:p>
        </p:txBody>
      </p:sp>
    </p:spTree>
    <p:extLst>
      <p:ext uri="{BB962C8B-B14F-4D97-AF65-F5344CB8AC3E}">
        <p14:creationId xmlns:p14="http://schemas.microsoft.com/office/powerpoint/2010/main" val="750513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85930" y="637497"/>
            <a:ext cx="4529395" cy="3088813"/>
            <a:chOff x="4644008" y="628219"/>
            <a:chExt cx="4529395" cy="3088813"/>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628219"/>
              <a:ext cx="4529395" cy="3088813"/>
            </a:xfrm>
            <a:prstGeom prst="rect">
              <a:avLst/>
            </a:prstGeom>
          </p:spPr>
        </p:pic>
        <p:sp>
          <p:nvSpPr>
            <p:cNvPr id="11" name="正方形/長方形 10"/>
            <p:cNvSpPr/>
            <p:nvPr/>
          </p:nvSpPr>
          <p:spPr>
            <a:xfrm>
              <a:off x="4720232" y="812885"/>
              <a:ext cx="283816" cy="1031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67544" y="332656"/>
            <a:ext cx="8229600" cy="1066800"/>
          </a:xfrm>
        </p:spPr>
        <p:txBody>
          <a:bodyPr/>
          <a:lstStyle/>
          <a:p>
            <a:r>
              <a:rPr lang="en-US" altLang="ja-JP" dirty="0" smtClean="0"/>
              <a:t>DB</a:t>
            </a:r>
            <a:r>
              <a:rPr lang="en-US" altLang="ja-JP" baseline="-25000" dirty="0" smtClean="0"/>
              <a:t>Y</a:t>
            </a:r>
            <a:r>
              <a:rPr lang="ja-JP" altLang="en-US" dirty="0" smtClean="0"/>
              <a:t>の傾向から考察</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kumimoji="1" lang="ja-JP" altLang="en-US" sz="2400" dirty="0" smtClean="0"/>
              <a:t>傾向</a:t>
            </a:r>
            <a:r>
              <a:rPr kumimoji="1" lang="en-US" altLang="ja-JP" sz="2400" dirty="0" smtClean="0"/>
              <a:t>2</a:t>
            </a:r>
            <a:r>
              <a:rPr kumimoji="1" lang="ja-JP" altLang="en-US" sz="2400" dirty="0" smtClean="0"/>
              <a:t>は磁極の</a:t>
            </a:r>
            <a:r>
              <a:rPr lang="ja-JP" altLang="en-US" sz="2400" dirty="0" smtClean="0"/>
              <a:t>透磁率</a:t>
            </a:r>
            <a:r>
              <a:rPr lang="en-US" altLang="ja-JP" sz="2400" dirty="0" smtClean="0"/>
              <a:t>μ</a:t>
            </a:r>
            <a:r>
              <a:rPr lang="ja-JP" altLang="en-US" sz="2400" dirty="0" smtClean="0"/>
              <a:t>の値の</a:t>
            </a:r>
            <a:endParaRPr lang="en-US" altLang="ja-JP" sz="2400" dirty="0" smtClean="0"/>
          </a:p>
          <a:p>
            <a:pPr marL="109728" indent="0">
              <a:buNone/>
            </a:pPr>
            <a:r>
              <a:rPr kumimoji="1" lang="ja-JP" altLang="en-US" sz="2400" dirty="0" smtClean="0"/>
              <a:t>   違いからくるものと</a:t>
            </a:r>
            <a:r>
              <a:rPr lang="ja-JP" altLang="en-US" sz="2400" dirty="0" smtClean="0"/>
              <a:t>考えられる</a:t>
            </a:r>
            <a:endParaRPr lang="en-US" altLang="ja-JP" sz="2400" dirty="0" smtClean="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500" y="3830586"/>
            <a:ext cx="4483012" cy="3057182"/>
          </a:xfrm>
          <a:prstGeom prst="rect">
            <a:avLst/>
          </a:prstGeom>
        </p:spPr>
      </p:pic>
      <p:sp>
        <p:nvSpPr>
          <p:cNvPr id="9" name="テキスト ボックス 8"/>
          <p:cNvSpPr txBox="1"/>
          <p:nvPr/>
        </p:nvSpPr>
        <p:spPr>
          <a:xfrm>
            <a:off x="6106877" y="3431485"/>
            <a:ext cx="1656184" cy="369332"/>
          </a:xfrm>
          <a:prstGeom prst="rect">
            <a:avLst/>
          </a:prstGeom>
          <a:noFill/>
        </p:spPr>
        <p:txBody>
          <a:bodyPr wrap="square" rtlCol="0">
            <a:spAutoFit/>
          </a:bodyPr>
          <a:lstStyle/>
          <a:p>
            <a:r>
              <a:rPr kumimoji="1" lang="en-US" altLang="ja-JP" dirty="0" smtClean="0"/>
              <a:t>2</a:t>
            </a:r>
            <a:r>
              <a:rPr kumimoji="1" lang="ja-JP" altLang="en-US" dirty="0" err="1" smtClean="0"/>
              <a:t>つの</a:t>
            </a:r>
            <a:r>
              <a:rPr kumimoji="1" lang="ja-JP" altLang="en-US" dirty="0" smtClean="0"/>
              <a:t>差を取る</a:t>
            </a:r>
            <a:endParaRPr kumimoji="1" lang="ja-JP" altLang="en-US" dirty="0"/>
          </a:p>
        </p:txBody>
      </p:sp>
      <p:sp>
        <p:nvSpPr>
          <p:cNvPr id="5" name="テキスト ボックス 4"/>
          <p:cNvSpPr txBox="1"/>
          <p:nvPr/>
        </p:nvSpPr>
        <p:spPr>
          <a:xfrm>
            <a:off x="7236296" y="2369230"/>
            <a:ext cx="2520280" cy="646331"/>
          </a:xfrm>
          <a:prstGeom prst="rect">
            <a:avLst/>
          </a:prstGeom>
          <a:noFill/>
        </p:spPr>
        <p:txBody>
          <a:bodyPr wrap="square" rtlCol="0">
            <a:spAutoFit/>
          </a:bodyPr>
          <a:lstStyle/>
          <a:p>
            <a:r>
              <a:rPr lang="en-US" altLang="ja-JP" dirty="0">
                <a:solidFill>
                  <a:srgbClr val="00B050"/>
                </a:solidFill>
              </a:rPr>
              <a:t>μ</a:t>
            </a:r>
            <a:r>
              <a:rPr kumimoji="1" lang="ja-JP" altLang="en-US" dirty="0" smtClean="0">
                <a:solidFill>
                  <a:srgbClr val="00B050"/>
                </a:solidFill>
              </a:rPr>
              <a:t>が大きい場合</a:t>
            </a:r>
            <a:endParaRPr kumimoji="1" lang="en-US" altLang="ja-JP" dirty="0" smtClean="0">
              <a:solidFill>
                <a:srgbClr val="00B050"/>
              </a:solidFill>
            </a:endParaRPr>
          </a:p>
          <a:p>
            <a:r>
              <a:rPr lang="en-US" altLang="ja-JP" dirty="0" smtClean="0">
                <a:solidFill>
                  <a:srgbClr val="FF0000"/>
                </a:solidFill>
              </a:rPr>
              <a:t>μ</a:t>
            </a:r>
            <a:r>
              <a:rPr lang="ja-JP" altLang="en-US" dirty="0" smtClean="0">
                <a:solidFill>
                  <a:srgbClr val="FF0000"/>
                </a:solidFill>
              </a:rPr>
              <a:t>が小さい</a:t>
            </a:r>
            <a:r>
              <a:rPr lang="ja-JP" altLang="en-US" dirty="0">
                <a:solidFill>
                  <a:srgbClr val="FF0000"/>
                </a:solidFill>
              </a:rPr>
              <a:t>場合</a:t>
            </a:r>
            <a:endParaRPr kumimoji="1" lang="ja-JP" altLang="en-US" dirty="0">
              <a:solidFill>
                <a:srgbClr val="FF0000"/>
              </a:solidFill>
            </a:endParaRPr>
          </a:p>
        </p:txBody>
      </p:sp>
      <p:sp>
        <p:nvSpPr>
          <p:cNvPr id="13" name="テキスト ボックス 12"/>
          <p:cNvSpPr txBox="1"/>
          <p:nvPr/>
        </p:nvSpPr>
        <p:spPr>
          <a:xfrm>
            <a:off x="5386519" y="548680"/>
            <a:ext cx="3528392" cy="369332"/>
          </a:xfrm>
          <a:prstGeom prst="rect">
            <a:avLst/>
          </a:prstGeom>
          <a:noFill/>
        </p:spPr>
        <p:txBody>
          <a:bodyPr wrap="square" rtlCol="0">
            <a:spAutoFit/>
          </a:bodyPr>
          <a:lstStyle/>
          <a:p>
            <a:r>
              <a:rPr kumimoji="1" lang="ja-JP" altLang="en-US" dirty="0" smtClean="0"/>
              <a:t>規格化した計算磁場分布</a:t>
            </a:r>
            <a:endParaRPr kumimoji="1" lang="ja-JP" altLang="en-US" dirty="0"/>
          </a:p>
        </p:txBody>
      </p:sp>
      <p:cxnSp>
        <p:nvCxnSpPr>
          <p:cNvPr id="8" name="直線矢印コネクタ 7"/>
          <p:cNvCxnSpPr/>
          <p:nvPr/>
        </p:nvCxnSpPr>
        <p:spPr>
          <a:xfrm>
            <a:off x="6012160" y="3501008"/>
            <a:ext cx="0" cy="5493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36196" y="3775677"/>
            <a:ext cx="2160240" cy="369332"/>
          </a:xfrm>
          <a:prstGeom prst="rect">
            <a:avLst/>
          </a:prstGeom>
          <a:noFill/>
        </p:spPr>
        <p:txBody>
          <a:bodyPr wrap="square" rtlCol="0">
            <a:spAutoFit/>
          </a:bodyPr>
          <a:lstStyle/>
          <a:p>
            <a:r>
              <a:rPr kumimoji="1" lang="en-US" altLang="ja-JP" dirty="0" smtClean="0">
                <a:solidFill>
                  <a:srgbClr val="FF0000"/>
                </a:solidFill>
              </a:rPr>
              <a:t>B</a:t>
            </a:r>
            <a:r>
              <a:rPr kumimoji="1" lang="en-US" altLang="ja-JP" baseline="-25000" dirty="0" smtClean="0">
                <a:solidFill>
                  <a:srgbClr val="FF0000"/>
                </a:solidFill>
              </a:rPr>
              <a:t>Y</a:t>
            </a:r>
            <a:r>
              <a:rPr kumimoji="1" lang="en-US" altLang="ja-JP" dirty="0" smtClean="0">
                <a:solidFill>
                  <a:srgbClr val="FF0000"/>
                </a:solidFill>
              </a:rPr>
              <a:t>(μ</a:t>
            </a:r>
            <a:r>
              <a:rPr kumimoji="1" lang="ja-JP" altLang="en-US" dirty="0" smtClean="0">
                <a:solidFill>
                  <a:srgbClr val="FF0000"/>
                </a:solidFill>
              </a:rPr>
              <a:t>小</a:t>
            </a:r>
            <a:r>
              <a:rPr kumimoji="1" lang="en-US" altLang="ja-JP" dirty="0" smtClean="0">
                <a:solidFill>
                  <a:srgbClr val="FF0000"/>
                </a:solidFill>
              </a:rPr>
              <a:t>)-</a:t>
            </a:r>
            <a:r>
              <a:rPr lang="en-US" altLang="ja-JP" dirty="0">
                <a:solidFill>
                  <a:srgbClr val="00B050"/>
                </a:solidFill>
              </a:rPr>
              <a:t> B</a:t>
            </a:r>
            <a:r>
              <a:rPr lang="en-US" altLang="ja-JP" baseline="-25000" dirty="0">
                <a:solidFill>
                  <a:srgbClr val="00B050"/>
                </a:solidFill>
              </a:rPr>
              <a:t>Y</a:t>
            </a:r>
            <a:r>
              <a:rPr lang="en-US" altLang="ja-JP" dirty="0">
                <a:solidFill>
                  <a:srgbClr val="00B050"/>
                </a:solidFill>
              </a:rPr>
              <a:t>(μ</a:t>
            </a:r>
            <a:r>
              <a:rPr lang="ja-JP" altLang="en-US" dirty="0">
                <a:solidFill>
                  <a:srgbClr val="00B050"/>
                </a:solidFill>
              </a:rPr>
              <a:t>大</a:t>
            </a:r>
            <a:r>
              <a:rPr lang="en-US" altLang="ja-JP" dirty="0" smtClean="0">
                <a:solidFill>
                  <a:srgbClr val="00B050"/>
                </a:solidFill>
              </a:rPr>
              <a:t>)</a:t>
            </a:r>
            <a:endParaRPr kumimoji="1" lang="ja-JP" altLang="en-US" dirty="0">
              <a:solidFill>
                <a:srgbClr val="FF0000"/>
              </a:solidFill>
            </a:endParaRPr>
          </a:p>
        </p:txBody>
      </p:sp>
      <p:sp>
        <p:nvSpPr>
          <p:cNvPr id="7" name="スライド番号プレースホルダー 6"/>
          <p:cNvSpPr>
            <a:spLocks noGrp="1"/>
          </p:cNvSpPr>
          <p:nvPr>
            <p:ph type="sldNum" sz="quarter" idx="12"/>
          </p:nvPr>
        </p:nvSpPr>
        <p:spPr/>
        <p:txBody>
          <a:bodyPr/>
          <a:lstStyle/>
          <a:p>
            <a:r>
              <a:rPr kumimoji="1" lang="en-US" altLang="ja-JP" dirty="0" smtClean="0"/>
              <a:t>18</a:t>
            </a:r>
            <a:endParaRPr kumimoji="1" lang="ja-JP" altLang="en-US" dirty="0"/>
          </a:p>
        </p:txBody>
      </p:sp>
    </p:spTree>
    <p:extLst>
      <p:ext uri="{BB962C8B-B14F-4D97-AF65-F5344CB8AC3E}">
        <p14:creationId xmlns:p14="http://schemas.microsoft.com/office/powerpoint/2010/main" val="53461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発表内容</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ja-JP" altLang="en-US" dirty="0">
                <a:latin typeface="HGPｺﾞｼｯｸE" panose="020B0900000000000000" pitchFamily="50" charset="-128"/>
                <a:ea typeface="HGPｺﾞｼｯｸE" panose="020B0900000000000000" pitchFamily="50" charset="-128"/>
              </a:rPr>
              <a:t>研究の</a:t>
            </a:r>
            <a:r>
              <a:rPr lang="ja-JP" altLang="en-US" dirty="0" smtClean="0">
                <a:latin typeface="HGPｺﾞｼｯｸE" panose="020B0900000000000000" pitchFamily="50" charset="-128"/>
                <a:ea typeface="HGPｺﾞｼｯｸE" panose="020B0900000000000000" pitchFamily="50" charset="-128"/>
              </a:rPr>
              <a:t>背景</a:t>
            </a:r>
            <a:endParaRPr lang="en-US" altLang="ja-JP" dirty="0" smtClean="0">
              <a:latin typeface="HGPｺﾞｼｯｸE" panose="020B0900000000000000" pitchFamily="50" charset="-128"/>
              <a:ea typeface="HGPｺﾞｼｯｸE" panose="020B0900000000000000" pitchFamily="50" charset="-128"/>
            </a:endParaRPr>
          </a:p>
          <a:p>
            <a:pPr lvl="1"/>
            <a:r>
              <a:rPr lang="en-US" altLang="ja-JP" dirty="0">
                <a:latin typeface="Times New Roman" panose="02020603050405020304" pitchFamily="18" charset="0"/>
                <a:ea typeface="HGPｺﾞｼｯｸE" panose="020B0900000000000000" pitchFamily="50" charset="-128"/>
                <a:cs typeface="Times New Roman" panose="02020603050405020304" pitchFamily="18" charset="0"/>
              </a:rPr>
              <a:t>Ξ</a:t>
            </a:r>
            <a:r>
              <a:rPr lang="ja-JP" altLang="en-US" dirty="0" smtClean="0">
                <a:latin typeface="HGPｺﾞｼｯｸE" panose="020B0900000000000000" pitchFamily="50" charset="-128"/>
                <a:ea typeface="HGPｺﾞｼｯｸE" panose="020B0900000000000000" pitchFamily="50" charset="-128"/>
              </a:rPr>
              <a:t>ハイパー核分光実験</a:t>
            </a:r>
            <a:endParaRPr lang="en-US" altLang="ja-JP" dirty="0" smtClean="0">
              <a:latin typeface="HGPｺﾞｼｯｸE" panose="020B0900000000000000" pitchFamily="50" charset="-128"/>
              <a:ea typeface="HGPｺﾞｼｯｸE" panose="020B0900000000000000" pitchFamily="50" charset="-128"/>
            </a:endParaRPr>
          </a:p>
          <a:p>
            <a:pPr lvl="1"/>
            <a:r>
              <a:rPr lang="ja-JP" altLang="en-US" dirty="0">
                <a:latin typeface="HGPｺﾞｼｯｸE" panose="020B0900000000000000" pitchFamily="50" charset="-128"/>
                <a:ea typeface="HGPｺﾞｼｯｸE" panose="020B0900000000000000" pitchFamily="50" charset="-128"/>
              </a:rPr>
              <a:t>磁気</a:t>
            </a:r>
            <a:r>
              <a:rPr lang="ja-JP" altLang="en-US" dirty="0" smtClean="0">
                <a:latin typeface="HGPｺﾞｼｯｸE" panose="020B0900000000000000" pitchFamily="50" charset="-128"/>
                <a:ea typeface="HGPｺﾞｼｯｸE" panose="020B0900000000000000" pitchFamily="50" charset="-128"/>
              </a:rPr>
              <a:t>スペクトロメータ</a:t>
            </a:r>
            <a:r>
              <a:rPr lang="en-US" altLang="ja-JP" dirty="0" smtClean="0">
                <a:latin typeface="HGPｺﾞｼｯｸE" panose="020B0900000000000000" pitchFamily="50" charset="-128"/>
                <a:ea typeface="HGPｺﾞｼｯｸE" panose="020B0900000000000000" pitchFamily="50" charset="-128"/>
              </a:rPr>
              <a:t>S-2S</a:t>
            </a:r>
            <a:r>
              <a:rPr lang="ja-JP" altLang="en-US" dirty="0" smtClean="0">
                <a:latin typeface="HGPｺﾞｼｯｸE" panose="020B0900000000000000" pitchFamily="50" charset="-128"/>
                <a:ea typeface="HGPｺﾞｼｯｸE" panose="020B0900000000000000" pitchFamily="50" charset="-128"/>
              </a:rPr>
              <a:t>の新規開発</a:t>
            </a:r>
            <a:endParaRPr kumimoji="1" lang="en-US" altLang="ja-JP" dirty="0">
              <a:latin typeface="HGPｺﾞｼｯｸE" panose="020B0900000000000000" pitchFamily="50" charset="-128"/>
              <a:ea typeface="HGPｺﾞｼｯｸE" panose="020B0900000000000000" pitchFamily="50" charset="-128"/>
            </a:endParaRPr>
          </a:p>
          <a:p>
            <a:r>
              <a:rPr kumimoji="1" lang="en-US" altLang="ja-JP" dirty="0" smtClean="0">
                <a:latin typeface="HGPｺﾞｼｯｸE" panose="020B0900000000000000" pitchFamily="50" charset="-128"/>
                <a:ea typeface="HGPｺﾞｼｯｸE" panose="020B0900000000000000" pitchFamily="50" charset="-128"/>
              </a:rPr>
              <a:t>S-2S D1</a:t>
            </a:r>
            <a:r>
              <a:rPr kumimoji="1" lang="ja-JP" altLang="en-US" dirty="0" smtClean="0">
                <a:latin typeface="HGPｺﾞｼｯｸE" panose="020B0900000000000000" pitchFamily="50" charset="-128"/>
                <a:ea typeface="HGPｺﾞｼｯｸE" panose="020B0900000000000000" pitchFamily="50" charset="-128"/>
              </a:rPr>
              <a:t>磁場測定</a:t>
            </a:r>
            <a:endParaRPr lang="en-US" altLang="ja-JP" dirty="0" smtClean="0">
              <a:latin typeface="HGPｺﾞｼｯｸE" panose="020B0900000000000000" pitchFamily="50" charset="-128"/>
              <a:ea typeface="HGPｺﾞｼｯｸE" panose="020B0900000000000000" pitchFamily="50" charset="-128"/>
            </a:endParaRPr>
          </a:p>
          <a:p>
            <a:pPr lvl="1"/>
            <a:r>
              <a:rPr kumimoji="1" lang="ja-JP" altLang="en-US" dirty="0" smtClean="0">
                <a:latin typeface="HGPｺﾞｼｯｸE" panose="020B0900000000000000" pitchFamily="50" charset="-128"/>
                <a:ea typeface="HGPｺﾞｼｯｸE" panose="020B0900000000000000" pitchFamily="50" charset="-128"/>
              </a:rPr>
              <a:t>磁場分布測定と誤差</a:t>
            </a:r>
            <a:endParaRPr kumimoji="1" lang="en-US" altLang="ja-JP" dirty="0" smtClean="0">
              <a:latin typeface="HGPｺﾞｼｯｸE" panose="020B0900000000000000" pitchFamily="50" charset="-128"/>
              <a:ea typeface="HGPｺﾞｼｯｸE" panose="020B0900000000000000" pitchFamily="50" charset="-128"/>
            </a:endParaRPr>
          </a:p>
          <a:p>
            <a:pPr lvl="1"/>
            <a:r>
              <a:rPr lang="ja-JP" altLang="en-US" dirty="0">
                <a:latin typeface="HGPｺﾞｼｯｸE" panose="020B0900000000000000" pitchFamily="50" charset="-128"/>
                <a:ea typeface="HGPｺﾞｼｯｸE" panose="020B0900000000000000" pitchFamily="50" charset="-128"/>
              </a:rPr>
              <a:t>計算磁場と</a:t>
            </a:r>
            <a:r>
              <a:rPr lang="ja-JP" altLang="en-US" dirty="0" smtClean="0">
                <a:latin typeface="HGPｺﾞｼｯｸE" panose="020B0900000000000000" pitchFamily="50" charset="-128"/>
                <a:ea typeface="HGPｺﾞｼｯｸE" panose="020B0900000000000000" pitchFamily="50" charset="-128"/>
              </a:rPr>
              <a:t>の比較</a:t>
            </a:r>
            <a:endParaRPr kumimoji="1" lang="en-US" altLang="ja-JP" dirty="0" smtClean="0">
              <a:latin typeface="HGPｺﾞｼｯｸE" panose="020B0900000000000000" pitchFamily="50" charset="-128"/>
              <a:ea typeface="HGPｺﾞｼｯｸE" panose="020B0900000000000000" pitchFamily="50" charset="-128"/>
            </a:endParaRPr>
          </a:p>
          <a:p>
            <a:r>
              <a:rPr lang="en-US" altLang="ja-JP" dirty="0" smtClean="0">
                <a:latin typeface="HGPｺﾞｼｯｸE" panose="020B0900000000000000" pitchFamily="50" charset="-128"/>
                <a:ea typeface="HGPｺﾞｼｯｸE" panose="020B0900000000000000" pitchFamily="50" charset="-128"/>
              </a:rPr>
              <a:t>S-2S</a:t>
            </a:r>
            <a:r>
              <a:rPr lang="ja-JP" altLang="en-US" dirty="0" smtClean="0">
                <a:latin typeface="HGPｺﾞｼｯｸE" panose="020B0900000000000000" pitchFamily="50" charset="-128"/>
                <a:ea typeface="HGPｺﾞｼｯｸE" panose="020B0900000000000000" pitchFamily="50" charset="-128"/>
              </a:rPr>
              <a:t>の運動量分解能の評価</a:t>
            </a:r>
            <a:endParaRPr kumimoji="1" lang="ja-JP" altLang="en-US"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2</a:t>
            </a:fld>
            <a:endParaRPr kumimoji="1" lang="ja-JP" altLang="en-US"/>
          </a:p>
        </p:txBody>
      </p:sp>
    </p:spTree>
    <p:extLst>
      <p:ext uri="{BB962C8B-B14F-4D97-AF65-F5344CB8AC3E}">
        <p14:creationId xmlns:p14="http://schemas.microsoft.com/office/powerpoint/2010/main" val="399509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85930" y="637497"/>
            <a:ext cx="4529395" cy="3088813"/>
            <a:chOff x="4644008" y="628219"/>
            <a:chExt cx="4529395" cy="3088813"/>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628219"/>
              <a:ext cx="4529395" cy="3088813"/>
            </a:xfrm>
            <a:prstGeom prst="rect">
              <a:avLst/>
            </a:prstGeom>
          </p:spPr>
        </p:pic>
        <p:sp>
          <p:nvSpPr>
            <p:cNvPr id="11" name="正方形/長方形 10"/>
            <p:cNvSpPr/>
            <p:nvPr/>
          </p:nvSpPr>
          <p:spPr>
            <a:xfrm>
              <a:off x="4720232" y="812885"/>
              <a:ext cx="283816" cy="1031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67544" y="332656"/>
            <a:ext cx="8229600" cy="1066800"/>
          </a:xfrm>
        </p:spPr>
        <p:txBody>
          <a:bodyPr/>
          <a:lstStyle/>
          <a:p>
            <a:r>
              <a:rPr lang="en-US" altLang="ja-JP" dirty="0" smtClean="0"/>
              <a:t>DB</a:t>
            </a:r>
            <a:r>
              <a:rPr lang="en-US" altLang="ja-JP" baseline="-25000" dirty="0" smtClean="0"/>
              <a:t>Y</a:t>
            </a:r>
            <a:r>
              <a:rPr lang="ja-JP" altLang="en-US" dirty="0" smtClean="0"/>
              <a:t>の傾向から考察</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kumimoji="1" lang="ja-JP" altLang="en-US" sz="2400" dirty="0" smtClean="0"/>
              <a:t>傾向</a:t>
            </a:r>
            <a:r>
              <a:rPr kumimoji="1" lang="en-US" altLang="ja-JP" sz="2400" dirty="0" smtClean="0"/>
              <a:t>2</a:t>
            </a:r>
            <a:r>
              <a:rPr kumimoji="1" lang="ja-JP" altLang="en-US" sz="2400" dirty="0" smtClean="0"/>
              <a:t>は磁極の</a:t>
            </a:r>
            <a:r>
              <a:rPr lang="ja-JP" altLang="en-US" sz="2400" dirty="0" smtClean="0"/>
              <a:t>透磁率</a:t>
            </a:r>
            <a:r>
              <a:rPr lang="en-US" altLang="ja-JP" sz="2400" dirty="0" smtClean="0"/>
              <a:t>μ</a:t>
            </a:r>
            <a:r>
              <a:rPr lang="ja-JP" altLang="en-US" sz="2400" dirty="0" smtClean="0"/>
              <a:t>の値の</a:t>
            </a:r>
            <a:endParaRPr lang="en-US" altLang="ja-JP" sz="2400" dirty="0" smtClean="0"/>
          </a:p>
          <a:p>
            <a:pPr marL="109728" indent="0">
              <a:buNone/>
            </a:pPr>
            <a:r>
              <a:rPr lang="ja-JP" altLang="en-US" sz="2400" dirty="0" smtClean="0"/>
              <a:t>   </a:t>
            </a:r>
            <a:r>
              <a:rPr kumimoji="1" lang="ja-JP" altLang="en-US" sz="2400" dirty="0" smtClean="0"/>
              <a:t>違いからくるものと</a:t>
            </a:r>
            <a:r>
              <a:rPr lang="ja-JP" altLang="en-US" sz="2400" dirty="0" smtClean="0"/>
              <a:t>考えられる</a:t>
            </a:r>
            <a:endParaRPr lang="en-US" altLang="ja-JP" sz="2400" dirty="0" smtClean="0"/>
          </a:p>
          <a:p>
            <a:endParaRPr lang="en-US" altLang="ja-JP" sz="2400" dirty="0"/>
          </a:p>
          <a:p>
            <a:r>
              <a:rPr lang="ja-JP" altLang="en-US" sz="2000" dirty="0" smtClean="0"/>
              <a:t>計算で使う鉄の透磁率が</a:t>
            </a:r>
            <a:endParaRPr lang="en-US" altLang="ja-JP" sz="2000" dirty="0" smtClean="0"/>
          </a:p>
          <a:p>
            <a:pPr marL="109728" indent="0">
              <a:buNone/>
            </a:pPr>
            <a:r>
              <a:rPr lang="ja-JP" altLang="en-US" sz="2000" dirty="0"/>
              <a:t>　 </a:t>
            </a:r>
            <a:r>
              <a:rPr lang="ja-JP" altLang="en-US" sz="2000" dirty="0" smtClean="0"/>
              <a:t>大きいと推測される</a:t>
            </a:r>
            <a:endParaRPr lang="en-US" altLang="ja-JP" sz="2000" dirty="0" smtClean="0"/>
          </a:p>
          <a:p>
            <a:pPr marL="109728" indent="0">
              <a:buNone/>
            </a:pPr>
            <a:endParaRPr lang="en-US" altLang="ja-JP" sz="2400" dirty="0"/>
          </a:p>
          <a:p>
            <a:pPr marL="109728" indent="0">
              <a:buNone/>
            </a:pPr>
            <a:endParaRPr lang="en-US" altLang="ja-JP" sz="2400" dirty="0" smtClean="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500" y="3830586"/>
            <a:ext cx="4483012" cy="3057182"/>
          </a:xfrm>
          <a:prstGeom prst="rect">
            <a:avLst/>
          </a:prstGeom>
        </p:spPr>
      </p:pic>
      <p:sp>
        <p:nvSpPr>
          <p:cNvPr id="9" name="テキスト ボックス 8"/>
          <p:cNvSpPr txBox="1"/>
          <p:nvPr/>
        </p:nvSpPr>
        <p:spPr>
          <a:xfrm>
            <a:off x="6106877" y="3431485"/>
            <a:ext cx="1656184" cy="369332"/>
          </a:xfrm>
          <a:prstGeom prst="rect">
            <a:avLst/>
          </a:prstGeom>
          <a:noFill/>
        </p:spPr>
        <p:txBody>
          <a:bodyPr wrap="square" rtlCol="0">
            <a:spAutoFit/>
          </a:bodyPr>
          <a:lstStyle/>
          <a:p>
            <a:r>
              <a:rPr kumimoji="1" lang="en-US" altLang="ja-JP" dirty="0" smtClean="0"/>
              <a:t>2</a:t>
            </a:r>
            <a:r>
              <a:rPr kumimoji="1" lang="ja-JP" altLang="en-US" dirty="0" err="1" smtClean="0"/>
              <a:t>つの</a:t>
            </a:r>
            <a:r>
              <a:rPr kumimoji="1" lang="ja-JP" altLang="en-US" dirty="0" smtClean="0"/>
              <a:t>差を取る</a:t>
            </a:r>
            <a:endParaRPr kumimoji="1" lang="ja-JP" altLang="en-US" dirty="0"/>
          </a:p>
        </p:txBody>
      </p:sp>
      <p:sp>
        <p:nvSpPr>
          <p:cNvPr id="5" name="テキスト ボックス 4"/>
          <p:cNvSpPr txBox="1"/>
          <p:nvPr/>
        </p:nvSpPr>
        <p:spPr>
          <a:xfrm>
            <a:off x="7236296" y="2369230"/>
            <a:ext cx="2520280" cy="646331"/>
          </a:xfrm>
          <a:prstGeom prst="rect">
            <a:avLst/>
          </a:prstGeom>
          <a:noFill/>
        </p:spPr>
        <p:txBody>
          <a:bodyPr wrap="square" rtlCol="0">
            <a:spAutoFit/>
          </a:bodyPr>
          <a:lstStyle/>
          <a:p>
            <a:r>
              <a:rPr lang="en-US" altLang="ja-JP" dirty="0">
                <a:solidFill>
                  <a:srgbClr val="00B050"/>
                </a:solidFill>
              </a:rPr>
              <a:t>μ</a:t>
            </a:r>
            <a:r>
              <a:rPr kumimoji="1" lang="ja-JP" altLang="en-US" dirty="0" smtClean="0">
                <a:solidFill>
                  <a:srgbClr val="00B050"/>
                </a:solidFill>
              </a:rPr>
              <a:t>が大きい場合</a:t>
            </a:r>
            <a:endParaRPr kumimoji="1" lang="en-US" altLang="ja-JP" dirty="0" smtClean="0">
              <a:solidFill>
                <a:srgbClr val="00B050"/>
              </a:solidFill>
            </a:endParaRPr>
          </a:p>
          <a:p>
            <a:r>
              <a:rPr lang="en-US" altLang="ja-JP" dirty="0" smtClean="0">
                <a:solidFill>
                  <a:srgbClr val="FF0000"/>
                </a:solidFill>
              </a:rPr>
              <a:t>μ</a:t>
            </a:r>
            <a:r>
              <a:rPr lang="ja-JP" altLang="en-US" dirty="0" smtClean="0">
                <a:solidFill>
                  <a:srgbClr val="FF0000"/>
                </a:solidFill>
              </a:rPr>
              <a:t>が小さい</a:t>
            </a:r>
            <a:r>
              <a:rPr lang="ja-JP" altLang="en-US" dirty="0">
                <a:solidFill>
                  <a:srgbClr val="FF0000"/>
                </a:solidFill>
              </a:rPr>
              <a:t>場合</a:t>
            </a:r>
            <a:endParaRPr kumimoji="1" lang="ja-JP" altLang="en-US" dirty="0">
              <a:solidFill>
                <a:srgbClr val="FF0000"/>
              </a:solidFill>
            </a:endParaRPr>
          </a:p>
        </p:txBody>
      </p:sp>
      <p:sp>
        <p:nvSpPr>
          <p:cNvPr id="13" name="テキスト ボックス 12"/>
          <p:cNvSpPr txBox="1"/>
          <p:nvPr/>
        </p:nvSpPr>
        <p:spPr>
          <a:xfrm>
            <a:off x="5386519" y="548680"/>
            <a:ext cx="3528392" cy="369332"/>
          </a:xfrm>
          <a:prstGeom prst="rect">
            <a:avLst/>
          </a:prstGeom>
          <a:noFill/>
        </p:spPr>
        <p:txBody>
          <a:bodyPr wrap="square" rtlCol="0">
            <a:spAutoFit/>
          </a:bodyPr>
          <a:lstStyle/>
          <a:p>
            <a:r>
              <a:rPr kumimoji="1" lang="ja-JP" altLang="en-US" dirty="0" smtClean="0"/>
              <a:t>規格化した計算磁場分布</a:t>
            </a:r>
            <a:endParaRPr kumimoji="1" lang="ja-JP" altLang="en-US" dirty="0"/>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14" y="3861051"/>
            <a:ext cx="4394685" cy="2996948"/>
          </a:xfrm>
          <a:prstGeom prst="rect">
            <a:avLst/>
          </a:prstGeom>
        </p:spPr>
      </p:pic>
      <p:sp>
        <p:nvSpPr>
          <p:cNvPr id="16" name="テキスト ボックス 15"/>
          <p:cNvSpPr txBox="1"/>
          <p:nvPr/>
        </p:nvSpPr>
        <p:spPr>
          <a:xfrm>
            <a:off x="1115616" y="3775677"/>
            <a:ext cx="3312368" cy="369332"/>
          </a:xfrm>
          <a:prstGeom prst="rect">
            <a:avLst/>
          </a:prstGeom>
          <a:solidFill>
            <a:schemeClr val="bg1"/>
          </a:solidFill>
        </p:spPr>
        <p:txBody>
          <a:bodyPr wrap="square" rtlCol="0">
            <a:spAutoFit/>
          </a:bodyPr>
          <a:lstStyle/>
          <a:p>
            <a:r>
              <a:rPr kumimoji="1" lang="ja-JP" altLang="en-US" dirty="0" smtClean="0"/>
              <a:t>中心軌道付近での差</a:t>
            </a:r>
            <a:endParaRPr kumimoji="1" lang="ja-JP" altLang="en-US" dirty="0"/>
          </a:p>
        </p:txBody>
      </p:sp>
      <p:cxnSp>
        <p:nvCxnSpPr>
          <p:cNvPr id="8" name="直線矢印コネクタ 7"/>
          <p:cNvCxnSpPr/>
          <p:nvPr/>
        </p:nvCxnSpPr>
        <p:spPr>
          <a:xfrm>
            <a:off x="6012160" y="3501008"/>
            <a:ext cx="0" cy="5493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36196" y="3775677"/>
            <a:ext cx="2160240" cy="369332"/>
          </a:xfrm>
          <a:prstGeom prst="rect">
            <a:avLst/>
          </a:prstGeom>
          <a:noFill/>
          <a:ln>
            <a:noFill/>
          </a:ln>
        </p:spPr>
        <p:txBody>
          <a:bodyPr wrap="square" rtlCol="0">
            <a:spAutoFit/>
          </a:bodyPr>
          <a:lstStyle/>
          <a:p>
            <a:r>
              <a:rPr lang="en-US" altLang="ja-JP" dirty="0">
                <a:solidFill>
                  <a:srgbClr val="FF0000"/>
                </a:solidFill>
              </a:rPr>
              <a:t>B</a:t>
            </a:r>
            <a:r>
              <a:rPr lang="en-US" altLang="ja-JP" baseline="-25000" dirty="0">
                <a:solidFill>
                  <a:srgbClr val="FF0000"/>
                </a:solidFill>
              </a:rPr>
              <a:t>Y</a:t>
            </a:r>
            <a:r>
              <a:rPr lang="en-US" altLang="ja-JP" dirty="0">
                <a:solidFill>
                  <a:srgbClr val="FF0000"/>
                </a:solidFill>
              </a:rPr>
              <a:t>(μ</a:t>
            </a:r>
            <a:r>
              <a:rPr lang="ja-JP" altLang="en-US" dirty="0">
                <a:solidFill>
                  <a:srgbClr val="FF0000"/>
                </a:solidFill>
              </a:rPr>
              <a:t>小</a:t>
            </a:r>
            <a:r>
              <a:rPr lang="en-US" altLang="ja-JP" dirty="0">
                <a:solidFill>
                  <a:srgbClr val="FF0000"/>
                </a:solidFill>
              </a:rPr>
              <a:t>)-</a:t>
            </a:r>
            <a:r>
              <a:rPr lang="en-US" altLang="ja-JP" dirty="0">
                <a:solidFill>
                  <a:srgbClr val="00B050"/>
                </a:solidFill>
              </a:rPr>
              <a:t> B</a:t>
            </a:r>
            <a:r>
              <a:rPr lang="en-US" altLang="ja-JP" baseline="-25000" dirty="0">
                <a:solidFill>
                  <a:srgbClr val="00B050"/>
                </a:solidFill>
              </a:rPr>
              <a:t>Y</a:t>
            </a:r>
            <a:r>
              <a:rPr lang="en-US" altLang="ja-JP" dirty="0">
                <a:solidFill>
                  <a:srgbClr val="00B050"/>
                </a:solidFill>
              </a:rPr>
              <a:t>(μ</a:t>
            </a:r>
            <a:r>
              <a:rPr lang="ja-JP" altLang="en-US" dirty="0">
                <a:solidFill>
                  <a:srgbClr val="00B050"/>
                </a:solidFill>
              </a:rPr>
              <a:t>大</a:t>
            </a:r>
            <a:r>
              <a:rPr lang="en-US" altLang="ja-JP" dirty="0">
                <a:solidFill>
                  <a:srgbClr val="00B050"/>
                </a:solidFill>
              </a:rPr>
              <a:t>)</a:t>
            </a:r>
            <a:endParaRPr lang="ja-JP" altLang="en-US" dirty="0">
              <a:solidFill>
                <a:srgbClr val="FF0000"/>
              </a:solidFill>
            </a:endParaRPr>
          </a:p>
        </p:txBody>
      </p:sp>
      <p:sp>
        <p:nvSpPr>
          <p:cNvPr id="6" name="右矢印 5"/>
          <p:cNvSpPr/>
          <p:nvPr/>
        </p:nvSpPr>
        <p:spPr>
          <a:xfrm>
            <a:off x="4503261" y="5229201"/>
            <a:ext cx="448086" cy="43204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0800000">
            <a:off x="4137844" y="5229200"/>
            <a:ext cx="448086" cy="43204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605802" y="5661248"/>
            <a:ext cx="1512168" cy="369332"/>
          </a:xfrm>
          <a:prstGeom prst="rect">
            <a:avLst/>
          </a:prstGeom>
          <a:noFill/>
        </p:spPr>
        <p:txBody>
          <a:bodyPr wrap="square" rtlCol="0">
            <a:spAutoFit/>
          </a:bodyPr>
          <a:lstStyle/>
          <a:p>
            <a:r>
              <a:rPr kumimoji="1" lang="ja-JP" altLang="en-US" dirty="0" smtClean="0"/>
              <a:t>類似した傾向</a:t>
            </a:r>
            <a:endParaRPr kumimoji="1" lang="ja-JP" altLang="en-US" dirty="0"/>
          </a:p>
        </p:txBody>
      </p:sp>
      <p:sp>
        <p:nvSpPr>
          <p:cNvPr id="7" name="スライド番号プレースホルダー 6"/>
          <p:cNvSpPr>
            <a:spLocks noGrp="1"/>
          </p:cNvSpPr>
          <p:nvPr>
            <p:ph type="sldNum" sz="quarter" idx="12"/>
          </p:nvPr>
        </p:nvSpPr>
        <p:spPr/>
        <p:txBody>
          <a:bodyPr/>
          <a:lstStyle/>
          <a:p>
            <a:r>
              <a:rPr kumimoji="1" lang="en-US" altLang="ja-JP" dirty="0" smtClean="0"/>
              <a:t>18</a:t>
            </a:r>
            <a:endParaRPr kumimoji="1" lang="ja-JP" altLang="en-US" dirty="0"/>
          </a:p>
        </p:txBody>
      </p:sp>
    </p:spTree>
    <p:extLst>
      <p:ext uri="{BB962C8B-B14F-4D97-AF65-F5344CB8AC3E}">
        <p14:creationId xmlns:p14="http://schemas.microsoft.com/office/powerpoint/2010/main" val="473391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計算磁場との比較</a:t>
            </a:r>
            <a:endParaRPr kumimoji="1" lang="ja-JP" altLang="en-US" dirty="0"/>
          </a:p>
        </p:txBody>
      </p:sp>
      <p:sp>
        <p:nvSpPr>
          <p:cNvPr id="3" name="コンテンツ プレースホルダー 2"/>
          <p:cNvSpPr>
            <a:spLocks noGrp="1"/>
          </p:cNvSpPr>
          <p:nvPr>
            <p:ph idx="1"/>
          </p:nvPr>
        </p:nvSpPr>
        <p:spPr>
          <a:xfrm>
            <a:off x="107504" y="1268760"/>
            <a:ext cx="8856985" cy="5472608"/>
          </a:xfrm>
        </p:spPr>
        <p:txBody>
          <a:bodyPr>
            <a:normAutofit/>
          </a:bodyPr>
          <a:lstStyle/>
          <a:p>
            <a:r>
              <a:rPr lang="ja-JP" altLang="en-US" dirty="0" smtClean="0"/>
              <a:t>計算磁場の精度</a:t>
            </a:r>
            <a:endParaRPr lang="en-US" altLang="ja-JP" dirty="0" smtClean="0"/>
          </a:p>
          <a:p>
            <a:endParaRPr lang="en-US" altLang="ja-JP" b="1" dirty="0"/>
          </a:p>
          <a:p>
            <a:endParaRPr lang="en-US" altLang="ja-JP" b="1" dirty="0" smtClean="0"/>
          </a:p>
          <a:p>
            <a:endParaRPr lang="en-US" altLang="ja-JP" b="1" dirty="0"/>
          </a:p>
          <a:p>
            <a:endParaRPr lang="en-US" altLang="ja-JP" b="1" dirty="0" smtClean="0"/>
          </a:p>
          <a:p>
            <a:endParaRPr lang="en-US" altLang="ja-JP" b="1" dirty="0"/>
          </a:p>
          <a:p>
            <a:r>
              <a:rPr lang="ja-JP" altLang="en-US" dirty="0" smtClean="0"/>
              <a:t>計算磁場と測定磁場の違いの原因</a:t>
            </a:r>
            <a:endParaRPr lang="en-US" altLang="ja-JP" dirty="0" smtClean="0"/>
          </a:p>
          <a:p>
            <a:pPr lvl="1"/>
            <a:r>
              <a:rPr lang="ja-JP" altLang="en-US" dirty="0" smtClean="0"/>
              <a:t>有効エッジの前後で大小が入れ替わるという傾向がある</a:t>
            </a:r>
            <a:endParaRPr lang="en-US" altLang="ja-JP" dirty="0" smtClean="0"/>
          </a:p>
          <a:p>
            <a:pPr lvl="1"/>
            <a:r>
              <a:rPr lang="ja-JP" altLang="en-US" dirty="0" smtClean="0"/>
              <a:t>計算で用いた</a:t>
            </a:r>
            <a:r>
              <a:rPr lang="ja-JP" altLang="en-US" dirty="0"/>
              <a:t>鉄</a:t>
            </a:r>
            <a:r>
              <a:rPr lang="ja-JP" altLang="en-US" dirty="0" smtClean="0"/>
              <a:t>の透磁率が大きいためと推測される</a:t>
            </a:r>
            <a:endParaRPr lang="en-US" altLang="ja-JP" dirty="0"/>
          </a:p>
          <a:p>
            <a:pPr marL="704088" lvl="2" indent="0">
              <a:buNone/>
            </a:pPr>
            <a:r>
              <a:rPr lang="ja-JP" altLang="en-US" dirty="0" smtClean="0"/>
              <a:t>→計算で用いる</a:t>
            </a:r>
            <a:r>
              <a:rPr lang="ja-JP" altLang="en-US" dirty="0"/>
              <a:t>鉄</a:t>
            </a:r>
            <a:r>
              <a:rPr lang="ja-JP" altLang="en-US" dirty="0" smtClean="0"/>
              <a:t>の透磁率を小さく調整する</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sp>
        <p:nvSpPr>
          <p:cNvPr id="14" name="スライド番号プレースホルダー 13"/>
          <p:cNvSpPr>
            <a:spLocks noGrp="1"/>
          </p:cNvSpPr>
          <p:nvPr>
            <p:ph type="sldNum" sz="quarter" idx="12"/>
          </p:nvPr>
        </p:nvSpPr>
        <p:spPr/>
        <p:txBody>
          <a:bodyPr/>
          <a:lstStyle/>
          <a:p>
            <a:r>
              <a:rPr kumimoji="1" lang="en-US" altLang="ja-JP" dirty="0" smtClean="0"/>
              <a:t>19</a:t>
            </a:r>
            <a:endParaRPr kumimoji="1" lang="ja-JP" altLang="en-US" dirty="0"/>
          </a:p>
        </p:txBody>
      </p:sp>
      <p:graphicFrame>
        <p:nvGraphicFramePr>
          <p:cNvPr id="25" name="表 24"/>
          <p:cNvGraphicFramePr>
            <a:graphicFrameLocks noGrp="1"/>
          </p:cNvGraphicFramePr>
          <p:nvPr>
            <p:extLst>
              <p:ext uri="{D42A27DB-BD31-4B8C-83A1-F6EECF244321}">
                <p14:modId xmlns:p14="http://schemas.microsoft.com/office/powerpoint/2010/main" val="1381372085"/>
              </p:ext>
            </p:extLst>
          </p:nvPr>
        </p:nvGraphicFramePr>
        <p:xfrm>
          <a:off x="1259632" y="2060848"/>
          <a:ext cx="6696744" cy="1517888"/>
        </p:xfrm>
        <a:graphic>
          <a:graphicData uri="http://schemas.openxmlformats.org/drawingml/2006/table">
            <a:tbl>
              <a:tblPr firstRow="1" bandRow="1">
                <a:tableStyleId>{5C22544A-7EE6-4342-B048-85BDC9FD1C3A}</a:tableStyleId>
              </a:tblPr>
              <a:tblGrid>
                <a:gridCol w="1296144"/>
                <a:gridCol w="2736304"/>
                <a:gridCol w="2664296"/>
              </a:tblGrid>
              <a:tr h="344983">
                <a:tc>
                  <a:txBody>
                    <a:bodyPr/>
                    <a:lstStyle/>
                    <a:p>
                      <a:r>
                        <a:rPr kumimoji="1" lang="ja-JP" altLang="en-US" dirty="0" smtClean="0"/>
                        <a:t>成分</a:t>
                      </a:r>
                      <a:endParaRPr kumimoji="1" lang="ja-JP" altLang="en-US" dirty="0"/>
                    </a:p>
                  </a:txBody>
                  <a:tcPr/>
                </a:tc>
                <a:tc>
                  <a:txBody>
                    <a:bodyPr/>
                    <a:lstStyle/>
                    <a:p>
                      <a:r>
                        <a:rPr kumimoji="1" lang="en-US" altLang="ja-JP" dirty="0" smtClean="0"/>
                        <a:t>σ(DB) (</a:t>
                      </a:r>
                      <a:r>
                        <a:rPr kumimoji="1" lang="ja-JP" altLang="en-US" dirty="0" smtClean="0"/>
                        <a:t>磁極端付近</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smtClean="0"/>
                        <a:t>σ(DB) (</a:t>
                      </a:r>
                      <a:r>
                        <a:rPr kumimoji="1" lang="ja-JP" altLang="en-US" dirty="0" smtClean="0"/>
                        <a:t>それ以外</a:t>
                      </a:r>
                      <a:r>
                        <a:rPr kumimoji="1" lang="en-US" altLang="ja-JP" dirty="0" smtClean="0"/>
                        <a:t>) [</a:t>
                      </a:r>
                      <a:r>
                        <a:rPr kumimoji="1" lang="en-US" altLang="ja-JP" dirty="0" err="1" smtClean="0"/>
                        <a:t>mT</a:t>
                      </a:r>
                      <a:r>
                        <a:rPr kumimoji="1" lang="en-US" altLang="ja-JP" dirty="0" smtClean="0"/>
                        <a:t>]</a:t>
                      </a:r>
                      <a:endParaRPr kumimoji="1" lang="ja-JP" altLang="en-US" dirty="0"/>
                    </a:p>
                  </a:txBody>
                  <a:tcPr/>
                </a:tc>
              </a:tr>
              <a:tr h="344983">
                <a:tc>
                  <a:txBody>
                    <a:bodyPr/>
                    <a:lstStyle/>
                    <a:p>
                      <a:r>
                        <a:rPr kumimoji="1" lang="en-US" altLang="ja-JP" dirty="0" smtClean="0"/>
                        <a:t>B</a:t>
                      </a:r>
                      <a:r>
                        <a:rPr kumimoji="1" lang="en-US" altLang="ja-JP" baseline="-25000" dirty="0" smtClean="0"/>
                        <a:t>X</a:t>
                      </a:r>
                      <a:endParaRPr kumimoji="1" lang="ja-JP" altLang="en-US" baseline="-25000" dirty="0"/>
                    </a:p>
                  </a:txBody>
                  <a:tcPr/>
                </a:tc>
                <a:tc>
                  <a:txBody>
                    <a:bodyPr/>
                    <a:lstStyle/>
                    <a:p>
                      <a:r>
                        <a:rPr kumimoji="1" lang="en-US" altLang="ja-JP" dirty="0" smtClean="0"/>
                        <a:t>1.9</a:t>
                      </a:r>
                      <a:endParaRPr kumimoji="1" lang="ja-JP" altLang="en-US" dirty="0"/>
                    </a:p>
                  </a:txBody>
                  <a:tcPr/>
                </a:tc>
                <a:tc>
                  <a:txBody>
                    <a:bodyPr/>
                    <a:lstStyle/>
                    <a:p>
                      <a:r>
                        <a:rPr kumimoji="1" lang="en-US" altLang="ja-JP" b="0" dirty="0" smtClean="0">
                          <a:solidFill>
                            <a:schemeClr val="tx1"/>
                          </a:solidFill>
                        </a:rPr>
                        <a:t>0.82</a:t>
                      </a:r>
                      <a:endParaRPr kumimoji="1" lang="ja-JP" altLang="en-US" b="0" dirty="0">
                        <a:solidFill>
                          <a:schemeClr val="tx1"/>
                        </a:solidFill>
                      </a:endParaRPr>
                    </a:p>
                  </a:txBody>
                  <a:tcPr/>
                </a:tc>
              </a:tr>
              <a:tr h="420608">
                <a:tc>
                  <a:txBody>
                    <a:bodyPr/>
                    <a:lstStyle/>
                    <a:p>
                      <a:r>
                        <a:rPr kumimoji="1" lang="en-US" altLang="ja-JP" dirty="0" smtClean="0"/>
                        <a:t>B</a:t>
                      </a:r>
                      <a:r>
                        <a:rPr kumimoji="1" lang="en-US" altLang="ja-JP" baseline="-25000" dirty="0" smtClean="0"/>
                        <a:t>Y</a:t>
                      </a:r>
                      <a:endParaRPr kumimoji="1" lang="ja-JP" altLang="en-US" baseline="-25000" dirty="0"/>
                    </a:p>
                  </a:txBody>
                  <a:tcPr/>
                </a:tc>
                <a:tc>
                  <a:txBody>
                    <a:bodyPr/>
                    <a:lstStyle/>
                    <a:p>
                      <a:r>
                        <a:rPr kumimoji="1" lang="en-US" altLang="ja-JP" dirty="0" smtClean="0"/>
                        <a:t>2.8</a:t>
                      </a:r>
                      <a:endParaRPr kumimoji="1" lang="ja-JP" altLang="en-US" dirty="0"/>
                    </a:p>
                  </a:txBody>
                  <a:tcPr/>
                </a:tc>
                <a:tc>
                  <a:txBody>
                    <a:bodyPr/>
                    <a:lstStyle/>
                    <a:p>
                      <a:r>
                        <a:rPr kumimoji="1" lang="en-US" altLang="ja-JP" b="0" dirty="0" smtClean="0">
                          <a:solidFill>
                            <a:schemeClr val="tx1"/>
                          </a:solidFill>
                        </a:rPr>
                        <a:t>0.7</a:t>
                      </a:r>
                      <a:endParaRPr kumimoji="1" lang="ja-JP" altLang="en-US" b="0" dirty="0">
                        <a:solidFill>
                          <a:schemeClr val="tx1"/>
                        </a:solidFill>
                      </a:endParaRPr>
                    </a:p>
                  </a:txBody>
                  <a:tcPr/>
                </a:tc>
              </a:tr>
              <a:tr h="360040">
                <a:tc>
                  <a:txBody>
                    <a:bodyPr/>
                    <a:lstStyle/>
                    <a:p>
                      <a:r>
                        <a:rPr kumimoji="1" lang="en-US" altLang="ja-JP" dirty="0" smtClean="0"/>
                        <a:t>B</a:t>
                      </a:r>
                      <a:r>
                        <a:rPr kumimoji="1" lang="en-US" altLang="ja-JP" baseline="-25000" dirty="0" smtClean="0"/>
                        <a:t>Z</a:t>
                      </a:r>
                      <a:endParaRPr kumimoji="1" lang="ja-JP" altLang="en-US" baseline="-25000" dirty="0"/>
                    </a:p>
                  </a:txBody>
                  <a:tcPr/>
                </a:tc>
                <a:tc>
                  <a:txBody>
                    <a:bodyPr/>
                    <a:lstStyle/>
                    <a:p>
                      <a:r>
                        <a:rPr kumimoji="1" lang="en-US" altLang="ja-JP" dirty="0" smtClean="0"/>
                        <a:t>3.2</a:t>
                      </a:r>
                      <a:endParaRPr kumimoji="1" lang="ja-JP" altLang="en-US" dirty="0"/>
                    </a:p>
                  </a:txBody>
                  <a:tcPr/>
                </a:tc>
                <a:tc>
                  <a:txBody>
                    <a:bodyPr/>
                    <a:lstStyle/>
                    <a:p>
                      <a:r>
                        <a:rPr kumimoji="1" lang="en-US" altLang="ja-JP" b="0" dirty="0" smtClean="0">
                          <a:solidFill>
                            <a:schemeClr val="tx1"/>
                          </a:solidFill>
                        </a:rPr>
                        <a:t>0.98</a:t>
                      </a:r>
                      <a:endParaRPr kumimoji="1" lang="ja-JP" altLang="en-US" b="0" dirty="0">
                        <a:solidFill>
                          <a:schemeClr val="tx1"/>
                        </a:solidFill>
                      </a:endParaRPr>
                    </a:p>
                  </a:txBody>
                  <a:tcPr/>
                </a:tc>
              </a:tr>
            </a:tbl>
          </a:graphicData>
        </a:graphic>
      </p:graphicFrame>
    </p:spTree>
    <p:extLst>
      <p:ext uri="{BB962C8B-B14F-4D97-AF65-F5344CB8AC3E}">
        <p14:creationId xmlns:p14="http://schemas.microsoft.com/office/powerpoint/2010/main" val="87090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chor="ctr"/>
          <a:lstStyle/>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磁場分布の誤差を考慮した</a:t>
            </a:r>
            <a:endParaRPr lang="en-US" altLang="ja-JP" sz="4000" dirty="0" smtClean="0">
              <a:latin typeface="HGPｺﾞｼｯｸE" panose="020B0900000000000000" pitchFamily="50" charset="-128"/>
              <a:ea typeface="HGPｺﾞｼｯｸE" panose="020B0900000000000000" pitchFamily="50" charset="-128"/>
            </a:endParaRPr>
          </a:p>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運動量分解能の見積もり</a:t>
            </a:r>
            <a:endParaRPr lang="en-US" altLang="ja-JP" sz="4000"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smtClean="0"/>
              <a:t>20</a:t>
            </a:r>
            <a:endParaRPr kumimoji="1" lang="ja-JP" altLang="en-US" dirty="0"/>
          </a:p>
        </p:txBody>
      </p:sp>
    </p:spTree>
    <p:extLst>
      <p:ext uri="{BB962C8B-B14F-4D97-AF65-F5344CB8AC3E}">
        <p14:creationId xmlns:p14="http://schemas.microsoft.com/office/powerpoint/2010/main" val="3700646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評価</a:t>
            </a:r>
            <a:r>
              <a:rPr lang="ja-JP" altLang="en-US" dirty="0" smtClean="0"/>
              <a:t>の手順</a:t>
            </a:r>
            <a:endParaRPr kumimoji="1" lang="ja-JP" altLang="en-US" dirty="0"/>
          </a:p>
        </p:txBody>
      </p:sp>
      <p:sp>
        <p:nvSpPr>
          <p:cNvPr id="5" name="正方形/長方形 4"/>
          <p:cNvSpPr/>
          <p:nvPr/>
        </p:nvSpPr>
        <p:spPr>
          <a:xfrm>
            <a:off x="4591423" y="1196752"/>
            <a:ext cx="4056427" cy="1088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latin typeface="+mn-ea"/>
              </a:rPr>
              <a:t> </a:t>
            </a:r>
            <a:r>
              <a:rPr lang="en-US" altLang="ja-JP" sz="2000" dirty="0" smtClean="0">
                <a:latin typeface="+mn-ea"/>
              </a:rPr>
              <a:t>K</a:t>
            </a:r>
            <a:r>
              <a:rPr lang="en-US" altLang="ja-JP" sz="2000" baseline="30000" dirty="0" smtClean="0">
                <a:latin typeface="+mn-ea"/>
              </a:rPr>
              <a:t>+</a:t>
            </a:r>
            <a:r>
              <a:rPr lang="ja-JP" altLang="en-US" sz="2000" dirty="0" smtClean="0">
                <a:latin typeface="+mn-ea"/>
              </a:rPr>
              <a:t>イベント生成</a:t>
            </a:r>
            <a:endParaRPr lang="en-US" altLang="ja-JP" sz="2000" dirty="0" smtClean="0">
              <a:latin typeface="+mn-ea"/>
            </a:endParaRPr>
          </a:p>
          <a:p>
            <a:r>
              <a:rPr lang="ja-JP" altLang="en-US" sz="2000" dirty="0">
                <a:latin typeface="+mn-ea"/>
              </a:rPr>
              <a:t>　</a:t>
            </a:r>
            <a:r>
              <a:rPr lang="ja-JP" altLang="en-US" sz="2000" dirty="0" smtClean="0">
                <a:latin typeface="+mn-ea"/>
              </a:rPr>
              <a:t>　</a:t>
            </a:r>
            <a:r>
              <a:rPr lang="en-US" altLang="ja-JP" sz="2000" dirty="0" smtClean="0">
                <a:latin typeface="+mn-ea"/>
              </a:rPr>
              <a:t>P</a:t>
            </a:r>
            <a:r>
              <a:rPr lang="en-US" altLang="ja-JP" sz="2000" baseline="-25000" dirty="0" smtClean="0">
                <a:latin typeface="+mn-ea"/>
              </a:rPr>
              <a:t>0</a:t>
            </a:r>
            <a:r>
              <a:rPr lang="en-US" altLang="ja-JP" sz="2000" dirty="0" smtClean="0">
                <a:latin typeface="+mn-ea"/>
              </a:rPr>
              <a:t>=1.2 </a:t>
            </a:r>
            <a:r>
              <a:rPr lang="en-US" altLang="ja-JP" sz="2000" dirty="0">
                <a:latin typeface="+mn-ea"/>
              </a:rPr>
              <a:t>GeV/c </a:t>
            </a:r>
            <a:r>
              <a:rPr lang="ja-JP" altLang="en-US" sz="2000" dirty="0">
                <a:latin typeface="+mn-ea"/>
              </a:rPr>
              <a:t>～</a:t>
            </a:r>
            <a:r>
              <a:rPr lang="en-US" altLang="ja-JP" sz="2000" dirty="0">
                <a:latin typeface="+mn-ea"/>
              </a:rPr>
              <a:t>1.4 GeV/c</a:t>
            </a:r>
          </a:p>
          <a:p>
            <a:r>
              <a:rPr lang="ja-JP" altLang="en-US" sz="2000" dirty="0" smtClean="0">
                <a:latin typeface="+mn-ea"/>
              </a:rPr>
              <a:t>　 </a:t>
            </a:r>
            <a:r>
              <a:rPr lang="en-US" altLang="ja-JP" sz="2000" dirty="0" err="1" smtClean="0">
                <a:latin typeface="+mn-ea"/>
              </a:rPr>
              <a:t>θ</a:t>
            </a:r>
            <a:r>
              <a:rPr lang="en-US" altLang="ja-JP" sz="2000" baseline="-25000" dirty="0" err="1" smtClean="0">
                <a:latin typeface="+mn-ea"/>
              </a:rPr>
              <a:t>K</a:t>
            </a:r>
            <a:r>
              <a:rPr lang="en-US" altLang="ja-JP" sz="2000" baseline="-25000" dirty="0" smtClean="0">
                <a:latin typeface="+mn-ea"/>
              </a:rPr>
              <a:t>+</a:t>
            </a:r>
            <a:r>
              <a:rPr lang="ja-JP" altLang="en-US" sz="2000" dirty="0">
                <a:latin typeface="+mn-ea"/>
              </a:rPr>
              <a:t>＜</a:t>
            </a:r>
            <a:r>
              <a:rPr lang="en-US" altLang="ja-JP" sz="2000" dirty="0" smtClean="0">
                <a:latin typeface="+mn-ea"/>
              </a:rPr>
              <a:t>10</a:t>
            </a:r>
            <a:r>
              <a:rPr lang="en-US" altLang="ja-JP" dirty="0" smtClean="0">
                <a:latin typeface="+mn-ea"/>
              </a:rPr>
              <a:t>°</a:t>
            </a:r>
            <a:endParaRPr lang="ja-JP" altLang="en-US" dirty="0">
              <a:latin typeface="+mn-ea"/>
            </a:endParaRPr>
          </a:p>
        </p:txBody>
      </p:sp>
      <p:sp>
        <p:nvSpPr>
          <p:cNvPr id="6" name="正方形/長方形 5"/>
          <p:cNvSpPr/>
          <p:nvPr/>
        </p:nvSpPr>
        <p:spPr>
          <a:xfrm>
            <a:off x="539552" y="1322611"/>
            <a:ext cx="1224136" cy="2548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計算磁場</a:t>
            </a:r>
            <a:endParaRPr kumimoji="1" lang="ja-JP" altLang="en-US" dirty="0"/>
          </a:p>
        </p:txBody>
      </p:sp>
      <p:sp>
        <p:nvSpPr>
          <p:cNvPr id="7" name="正方形/長方形 6"/>
          <p:cNvSpPr/>
          <p:nvPr/>
        </p:nvSpPr>
        <p:spPr>
          <a:xfrm>
            <a:off x="4497936" y="3083260"/>
            <a:ext cx="4056426" cy="78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smtClean="0"/>
              <a:t>Runge</a:t>
            </a:r>
            <a:r>
              <a:rPr lang="en-US" altLang="ja-JP" sz="2000" dirty="0" err="1"/>
              <a:t>-</a:t>
            </a:r>
            <a:r>
              <a:rPr lang="en-US" altLang="ja-JP" sz="2000" dirty="0" err="1" smtClean="0"/>
              <a:t>Kutta</a:t>
            </a:r>
            <a:r>
              <a:rPr lang="ja-JP" altLang="en-US" sz="2000" dirty="0" smtClean="0"/>
              <a:t>法で運動量</a:t>
            </a:r>
            <a:r>
              <a:rPr lang="en-US" altLang="ja-JP" sz="2000" dirty="0" smtClean="0"/>
              <a:t>P</a:t>
            </a:r>
            <a:r>
              <a:rPr lang="ja-JP" altLang="en-US" sz="2000" dirty="0" smtClean="0"/>
              <a:t>を再構成</a:t>
            </a:r>
            <a:endParaRPr kumimoji="1" lang="en-US" altLang="ja-JP" sz="2000" dirty="0" smtClean="0"/>
          </a:p>
        </p:txBody>
      </p:sp>
      <p:cxnSp>
        <p:nvCxnSpPr>
          <p:cNvPr id="9" name="直線矢印コネクタ 8"/>
          <p:cNvCxnSpPr/>
          <p:nvPr/>
        </p:nvCxnSpPr>
        <p:spPr>
          <a:xfrm>
            <a:off x="6372200" y="2356837"/>
            <a:ext cx="0" cy="7121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444208" y="2356837"/>
            <a:ext cx="3168352" cy="369332"/>
          </a:xfrm>
          <a:prstGeom prst="rect">
            <a:avLst/>
          </a:prstGeom>
          <a:noFill/>
        </p:spPr>
        <p:txBody>
          <a:bodyPr wrap="square" rtlCol="0">
            <a:spAutoFit/>
          </a:bodyPr>
          <a:lstStyle/>
          <a:p>
            <a:r>
              <a:rPr lang="ja-JP" altLang="en-US" dirty="0" smtClean="0"/>
              <a:t>検出器の</a:t>
            </a:r>
            <a:r>
              <a:rPr lang="ja-JP" altLang="en-US" dirty="0"/>
              <a:t>飛跡情報</a:t>
            </a:r>
            <a:endParaRPr kumimoji="1" lang="ja-JP" altLang="en-US" dirty="0"/>
          </a:p>
        </p:txBody>
      </p:sp>
      <p:cxnSp>
        <p:nvCxnSpPr>
          <p:cNvPr id="18" name="直線矢印コネクタ 17"/>
          <p:cNvCxnSpPr/>
          <p:nvPr/>
        </p:nvCxnSpPr>
        <p:spPr>
          <a:xfrm>
            <a:off x="6352911" y="3870824"/>
            <a:ext cx="0" cy="683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800450" y="4667503"/>
            <a:ext cx="3699542" cy="1477328"/>
          </a:xfrm>
          <a:prstGeom prst="rect">
            <a:avLst/>
          </a:prstGeom>
          <a:noFill/>
          <a:ln>
            <a:solidFill>
              <a:schemeClr val="tx1"/>
            </a:solidFill>
          </a:ln>
        </p:spPr>
        <p:txBody>
          <a:bodyPr wrap="square" rtlCol="0">
            <a:spAutoFit/>
          </a:bodyPr>
          <a:lstStyle/>
          <a:p>
            <a:r>
              <a:rPr kumimoji="1" lang="ja-JP" altLang="en-US" dirty="0" smtClean="0"/>
              <a:t>誤差の入力パラメータ</a:t>
            </a:r>
            <a:endParaRPr kumimoji="1" lang="en-US" altLang="ja-JP" dirty="0" smtClean="0"/>
          </a:p>
          <a:p>
            <a:r>
              <a:rPr lang="ja-JP" altLang="en-US" dirty="0"/>
              <a:t>位置</a:t>
            </a:r>
            <a:r>
              <a:rPr lang="ja-JP" altLang="en-US" dirty="0" smtClean="0"/>
              <a:t>の</a:t>
            </a:r>
            <a:r>
              <a:rPr lang="ja-JP" altLang="en-US" dirty="0"/>
              <a:t>シフト</a:t>
            </a:r>
            <a:r>
              <a:rPr lang="ja-JP" altLang="en-US" dirty="0" smtClean="0"/>
              <a:t> </a:t>
            </a:r>
            <a:r>
              <a:rPr lang="en-US" altLang="ja-JP" dirty="0" err="1" smtClean="0"/>
              <a:t>δx</a:t>
            </a:r>
            <a:r>
              <a:rPr lang="en-US" altLang="ja-JP" dirty="0" smtClean="0"/>
              <a:t> =0.1 [mm]</a:t>
            </a:r>
          </a:p>
          <a:p>
            <a:r>
              <a:rPr kumimoji="1" lang="ja-JP" altLang="en-US" dirty="0"/>
              <a:t>角度</a:t>
            </a:r>
            <a:r>
              <a:rPr kumimoji="1" lang="ja-JP" altLang="en-US" dirty="0" smtClean="0"/>
              <a:t>の</a:t>
            </a:r>
            <a:r>
              <a:rPr lang="ja-JP" altLang="en-US" dirty="0"/>
              <a:t>シフト</a:t>
            </a:r>
            <a:r>
              <a:rPr kumimoji="1" lang="ja-JP" altLang="en-US" dirty="0" smtClean="0"/>
              <a:t> </a:t>
            </a:r>
            <a:r>
              <a:rPr lang="en-US" altLang="ja-JP" dirty="0" err="1" smtClean="0"/>
              <a:t>Δ</a:t>
            </a:r>
            <a:r>
              <a:rPr kumimoji="1" lang="en-US" altLang="ja-JP" dirty="0" err="1" smtClean="0"/>
              <a:t>θ</a:t>
            </a:r>
            <a:r>
              <a:rPr kumimoji="1" lang="en-US" altLang="ja-JP" dirty="0" smtClean="0"/>
              <a:t> =0.002 [rad]</a:t>
            </a:r>
          </a:p>
          <a:p>
            <a:r>
              <a:rPr lang="ja-JP" altLang="en-US" dirty="0"/>
              <a:t>磁場</a:t>
            </a:r>
            <a:r>
              <a:rPr lang="ja-JP" altLang="en-US" dirty="0" smtClean="0"/>
              <a:t>の</a:t>
            </a:r>
            <a:r>
              <a:rPr lang="ja-JP" altLang="en-US" dirty="0"/>
              <a:t>ばらつき</a:t>
            </a:r>
            <a:r>
              <a:rPr lang="ja-JP" altLang="en-US" dirty="0" smtClean="0"/>
              <a:t> </a:t>
            </a:r>
            <a:r>
              <a:rPr lang="en-US" altLang="ja-JP" dirty="0" smtClean="0"/>
              <a:t>ΔB = 1.6 [</a:t>
            </a:r>
            <a:r>
              <a:rPr lang="en-US" altLang="ja-JP" dirty="0" err="1" smtClean="0"/>
              <a:t>mT</a:t>
            </a:r>
            <a:r>
              <a:rPr lang="en-US" altLang="ja-JP" dirty="0" smtClean="0"/>
              <a:t>]</a:t>
            </a:r>
          </a:p>
          <a:p>
            <a:r>
              <a:rPr lang="en-US" altLang="ja-JP" dirty="0"/>
              <a:t>	 </a:t>
            </a:r>
            <a:r>
              <a:rPr lang="en-US" altLang="ja-JP" dirty="0" smtClean="0"/>
              <a:t>         (σ(DB</a:t>
            </a:r>
            <a:r>
              <a:rPr lang="en-US" altLang="ja-JP" baseline="-25000" dirty="0" smtClean="0"/>
              <a:t>Y</a:t>
            </a:r>
            <a:r>
              <a:rPr lang="en-US" altLang="ja-JP" dirty="0" smtClean="0"/>
              <a:t>)=2.8 [</a:t>
            </a:r>
            <a:r>
              <a:rPr lang="en-US" altLang="ja-JP" dirty="0" err="1" smtClean="0"/>
              <a:t>mT</a:t>
            </a:r>
            <a:r>
              <a:rPr lang="en-US" altLang="ja-JP" dirty="0" smtClean="0"/>
              <a:t>])</a:t>
            </a:r>
          </a:p>
        </p:txBody>
      </p:sp>
      <p:cxnSp>
        <p:nvCxnSpPr>
          <p:cNvPr id="21" name="直線矢印コネクタ 20"/>
          <p:cNvCxnSpPr/>
          <p:nvPr/>
        </p:nvCxnSpPr>
        <p:spPr>
          <a:xfrm>
            <a:off x="1913716" y="3477042"/>
            <a:ext cx="25142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588093" y="4618973"/>
            <a:ext cx="25202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n-ea"/>
              </a:rPr>
              <a:t>運動量分解能</a:t>
            </a:r>
            <a:r>
              <a:rPr kumimoji="1" lang="en-US" altLang="ja-JP" dirty="0" smtClean="0">
                <a:latin typeface="+mn-ea"/>
              </a:rPr>
              <a:t>=</a:t>
            </a:r>
          </a:p>
          <a:p>
            <a:pPr algn="ctr"/>
            <a:r>
              <a:rPr kumimoji="1" lang="en-US" altLang="ja-JP" dirty="0" smtClean="0">
                <a:latin typeface="+mn-ea"/>
              </a:rPr>
              <a:t>(P-P</a:t>
            </a:r>
            <a:r>
              <a:rPr kumimoji="1" lang="en-US" altLang="ja-JP" baseline="-25000" dirty="0" smtClean="0">
                <a:latin typeface="+mn-ea"/>
              </a:rPr>
              <a:t>0</a:t>
            </a:r>
            <a:r>
              <a:rPr kumimoji="1" lang="en-US" altLang="ja-JP" dirty="0" smtClean="0">
                <a:latin typeface="+mn-ea"/>
              </a:rPr>
              <a:t>)/P</a:t>
            </a:r>
            <a:r>
              <a:rPr kumimoji="1" lang="en-US" altLang="ja-JP" baseline="-25000" dirty="0" smtClean="0">
                <a:latin typeface="+mn-ea"/>
              </a:rPr>
              <a:t>0</a:t>
            </a:r>
            <a:r>
              <a:rPr kumimoji="1" lang="ja-JP" altLang="en-US" dirty="0" smtClean="0"/>
              <a:t>の</a:t>
            </a:r>
            <a:r>
              <a:rPr lang="ja-JP" altLang="en-US" dirty="0"/>
              <a:t>分布の</a:t>
            </a:r>
            <a:r>
              <a:rPr kumimoji="1" lang="ja-JP" altLang="en-US" dirty="0" smtClean="0"/>
              <a:t>幅 </a:t>
            </a:r>
            <a:r>
              <a:rPr kumimoji="1" lang="en-US" altLang="ja-JP" dirty="0" smtClean="0"/>
              <a:t>R</a:t>
            </a:r>
          </a:p>
        </p:txBody>
      </p:sp>
      <p:cxnSp>
        <p:nvCxnSpPr>
          <p:cNvPr id="24" name="直線矢印コネクタ 23"/>
          <p:cNvCxnSpPr/>
          <p:nvPr/>
        </p:nvCxnSpPr>
        <p:spPr>
          <a:xfrm>
            <a:off x="1841709" y="1988840"/>
            <a:ext cx="265828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619873" y="5403435"/>
            <a:ext cx="5364088" cy="400110"/>
          </a:xfrm>
          <a:prstGeom prst="rect">
            <a:avLst/>
          </a:prstGeom>
          <a:noFill/>
        </p:spPr>
        <p:txBody>
          <a:bodyPr wrap="square" rtlCol="0">
            <a:spAutoFit/>
          </a:bodyPr>
          <a:lstStyle/>
          <a:p>
            <a:r>
              <a:rPr kumimoji="1" lang="en-US" altLang="ja-JP" sz="2000" dirty="0" smtClean="0"/>
              <a:t>R(</a:t>
            </a:r>
            <a:r>
              <a:rPr kumimoji="1" lang="en-US" altLang="ja-JP" sz="2000" dirty="0" err="1" smtClean="0"/>
              <a:t>δx</a:t>
            </a:r>
            <a:r>
              <a:rPr kumimoji="1" lang="en-US" altLang="ja-JP" sz="2000" dirty="0" smtClean="0"/>
              <a:t>, </a:t>
            </a:r>
            <a:r>
              <a:rPr kumimoji="1" lang="en-US" altLang="ja-JP" sz="2000" dirty="0" err="1" smtClean="0"/>
              <a:t>Δθ</a:t>
            </a:r>
            <a:r>
              <a:rPr kumimoji="1" lang="en-US" altLang="ja-JP" sz="2000" dirty="0" smtClean="0"/>
              <a:t>, ΔB)</a:t>
            </a:r>
            <a:r>
              <a:rPr kumimoji="1" lang="ja-JP" altLang="en-US" sz="2000" dirty="0" err="1" smtClean="0"/>
              <a:t>の微</a:t>
            </a:r>
            <a:r>
              <a:rPr kumimoji="1" lang="ja-JP" altLang="en-US" sz="2000" dirty="0" smtClean="0"/>
              <a:t>係数を調べる</a:t>
            </a:r>
            <a:endParaRPr kumimoji="1" lang="en-US" altLang="ja-JP" sz="2000" dirty="0" smtClean="0"/>
          </a:p>
        </p:txBody>
      </p:sp>
      <p:sp>
        <p:nvSpPr>
          <p:cNvPr id="26" name="テキスト ボックス 25"/>
          <p:cNvSpPr txBox="1"/>
          <p:nvPr/>
        </p:nvSpPr>
        <p:spPr>
          <a:xfrm>
            <a:off x="2555776" y="4028098"/>
            <a:ext cx="2937871" cy="369332"/>
          </a:xfrm>
          <a:prstGeom prst="rect">
            <a:avLst/>
          </a:prstGeom>
          <a:noFill/>
        </p:spPr>
        <p:txBody>
          <a:bodyPr wrap="square" rtlCol="0">
            <a:spAutoFit/>
          </a:bodyPr>
          <a:lstStyle/>
          <a:p>
            <a:r>
              <a:rPr kumimoji="1" lang="en-US" altLang="ja-JP" dirty="0" smtClean="0"/>
              <a:t>D1</a:t>
            </a:r>
            <a:r>
              <a:rPr kumimoji="1" lang="ja-JP" altLang="en-US" dirty="0" smtClean="0"/>
              <a:t>の磁場分布を故意に変化</a:t>
            </a:r>
            <a:endParaRPr kumimoji="1" lang="ja-JP" altLang="en-US" dirty="0"/>
          </a:p>
        </p:txBody>
      </p:sp>
      <p:cxnSp>
        <p:nvCxnSpPr>
          <p:cNvPr id="42" name="直線矢印コネクタ 41"/>
          <p:cNvCxnSpPr/>
          <p:nvPr/>
        </p:nvCxnSpPr>
        <p:spPr>
          <a:xfrm flipV="1">
            <a:off x="2411760" y="3508869"/>
            <a:ext cx="0" cy="1110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4"/>
          <p:cNvSpPr>
            <a:spLocks noGrp="1"/>
          </p:cNvSpPr>
          <p:nvPr>
            <p:ph type="sldNum" sz="quarter" idx="12"/>
          </p:nvPr>
        </p:nvSpPr>
        <p:spPr/>
        <p:txBody>
          <a:bodyPr/>
          <a:lstStyle/>
          <a:p>
            <a:r>
              <a:rPr kumimoji="1" lang="en-US" altLang="ja-JP" dirty="0" smtClean="0"/>
              <a:t>21</a:t>
            </a:r>
            <a:endParaRPr kumimoji="1" lang="ja-JP" altLang="en-US" dirty="0"/>
          </a:p>
        </p:txBody>
      </p:sp>
      <p:sp>
        <p:nvSpPr>
          <p:cNvPr id="3" name="テキスト ボックス 2"/>
          <p:cNvSpPr txBox="1"/>
          <p:nvPr/>
        </p:nvSpPr>
        <p:spPr>
          <a:xfrm>
            <a:off x="1913716" y="1137945"/>
            <a:ext cx="2330588" cy="646331"/>
          </a:xfrm>
          <a:prstGeom prst="rect">
            <a:avLst/>
          </a:prstGeom>
          <a:noFill/>
        </p:spPr>
        <p:txBody>
          <a:bodyPr wrap="square" rtlCol="0">
            <a:spAutoFit/>
          </a:bodyPr>
          <a:lstStyle/>
          <a:p>
            <a:r>
              <a:rPr kumimoji="1" lang="ja-JP" altLang="en-US" dirty="0" smtClean="0"/>
              <a:t>イベント生成磁場</a:t>
            </a:r>
            <a:endParaRPr kumimoji="1" lang="en-US" altLang="ja-JP" dirty="0" smtClean="0"/>
          </a:p>
          <a:p>
            <a:r>
              <a:rPr lang="en-US" altLang="ja-JP" dirty="0" smtClean="0"/>
              <a:t>B</a:t>
            </a:r>
            <a:r>
              <a:rPr lang="ja-JP" altLang="en-US" dirty="0" smtClean="0"/>
              <a:t>（</a:t>
            </a:r>
            <a:r>
              <a:rPr lang="en-US" altLang="ja-JP" dirty="0" smtClean="0"/>
              <a:t>0,0,0</a:t>
            </a:r>
            <a:r>
              <a:rPr lang="ja-JP" altLang="en-US" dirty="0" smtClean="0"/>
              <a:t>）</a:t>
            </a:r>
            <a:endParaRPr kumimoji="1" lang="ja-JP" altLang="en-US" dirty="0"/>
          </a:p>
        </p:txBody>
      </p:sp>
      <p:sp>
        <p:nvSpPr>
          <p:cNvPr id="20" name="テキスト ボックス 19"/>
          <p:cNvSpPr txBox="1"/>
          <p:nvPr/>
        </p:nvSpPr>
        <p:spPr>
          <a:xfrm>
            <a:off x="2005555" y="2712898"/>
            <a:ext cx="2330588" cy="646331"/>
          </a:xfrm>
          <a:prstGeom prst="rect">
            <a:avLst/>
          </a:prstGeom>
          <a:noFill/>
        </p:spPr>
        <p:txBody>
          <a:bodyPr wrap="square" rtlCol="0">
            <a:spAutoFit/>
          </a:bodyPr>
          <a:lstStyle/>
          <a:p>
            <a:r>
              <a:rPr lang="ja-JP" altLang="en-US" dirty="0" smtClean="0"/>
              <a:t>解析時磁場</a:t>
            </a:r>
            <a:endParaRPr lang="en-US" altLang="ja-JP" dirty="0" smtClean="0"/>
          </a:p>
          <a:p>
            <a:r>
              <a:rPr lang="en-US" altLang="ja-JP" dirty="0" smtClean="0"/>
              <a:t>B</a:t>
            </a:r>
            <a:r>
              <a:rPr lang="ja-JP" altLang="en-US" dirty="0" smtClean="0"/>
              <a:t>（</a:t>
            </a:r>
            <a:r>
              <a:rPr lang="en-US" altLang="ja-JP" dirty="0" err="1" smtClean="0"/>
              <a:t>δx</a:t>
            </a:r>
            <a:r>
              <a:rPr lang="en-US" altLang="ja-JP" dirty="0" smtClean="0"/>
              <a:t>, </a:t>
            </a:r>
            <a:r>
              <a:rPr lang="en-US" altLang="ja-JP" dirty="0" err="1" smtClean="0"/>
              <a:t>Δθ,ΔB</a:t>
            </a:r>
            <a:r>
              <a:rPr lang="ja-JP" altLang="en-US" dirty="0"/>
              <a:t>）</a:t>
            </a:r>
            <a:endParaRPr kumimoji="1" lang="ja-JP" altLang="en-US" dirty="0"/>
          </a:p>
        </p:txBody>
      </p:sp>
    </p:spTree>
    <p:extLst>
      <p:ext uri="{BB962C8B-B14F-4D97-AF65-F5344CB8AC3E}">
        <p14:creationId xmlns:p14="http://schemas.microsoft.com/office/powerpoint/2010/main" val="4500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磁場の誤差と運動量分解能</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340768"/>
                <a:ext cx="8579296" cy="5400600"/>
              </a:xfrm>
            </p:spPr>
            <p:txBody>
              <a:bodyPr>
                <a:normAutofit/>
              </a:bodyPr>
              <a:lstStyle/>
              <a:p>
                <a14:m>
                  <m:oMath xmlns:m="http://schemas.openxmlformats.org/officeDocument/2006/math">
                    <m:r>
                      <a:rPr lang="en-US" altLang="ja-JP" sz="1800" i="1" smtClean="0">
                        <a:latin typeface="Cambria Math"/>
                        <a:ea typeface="Cambria Math"/>
                      </a:rPr>
                      <m:t>∆</m:t>
                    </m:r>
                    <m:r>
                      <a:rPr lang="en-US" altLang="ja-JP" sz="1800" b="0" i="1" smtClean="0">
                        <a:latin typeface="Cambria Math"/>
                        <a:ea typeface="Cambria Math"/>
                      </a:rPr>
                      <m:t>𝑅</m:t>
                    </m:r>
                    <m:r>
                      <a:rPr lang="en-US" altLang="ja-JP" sz="1800" b="0" i="1" smtClean="0">
                        <a:latin typeface="Cambria Math"/>
                        <a:ea typeface="Cambria Math"/>
                      </a:rPr>
                      <m:t>=</m:t>
                    </m:r>
                    <m:r>
                      <a:rPr lang="en-US" altLang="ja-JP" sz="1800" b="0" i="1" smtClean="0">
                        <a:latin typeface="Cambria Math"/>
                        <a:ea typeface="Cambria Math"/>
                      </a:rPr>
                      <m:t>𝑅</m:t>
                    </m:r>
                    <m:r>
                      <a:rPr lang="en-US" altLang="ja-JP" sz="1800" b="0" i="1" smtClean="0">
                        <a:latin typeface="Cambria Math"/>
                      </a:rPr>
                      <m:t>−</m:t>
                    </m:r>
                    <m:r>
                      <a:rPr lang="en-US" altLang="ja-JP" sz="1800" b="0" i="1" smtClean="0">
                        <a:latin typeface="Cambria Math"/>
                      </a:rPr>
                      <m:t>𝑅</m:t>
                    </m:r>
                    <m:d>
                      <m:dPr>
                        <m:ctrlPr>
                          <a:rPr lang="en-US" altLang="ja-JP" sz="1800" b="0" i="1" smtClean="0">
                            <a:latin typeface="Cambria Math"/>
                          </a:rPr>
                        </m:ctrlPr>
                      </m:dPr>
                      <m:e>
                        <m:r>
                          <a:rPr lang="en-US" altLang="ja-JP" sz="1800" b="0" i="1" smtClean="0">
                            <a:latin typeface="Cambria Math"/>
                          </a:rPr>
                          <m:t>0,0,0</m:t>
                        </m:r>
                      </m:e>
                    </m:d>
                  </m:oMath>
                </a14:m>
                <a:endParaRPr lang="en-US" altLang="ja-JP" sz="1800" b="0" i="1" dirty="0" smtClean="0">
                  <a:latin typeface="Cambria Math"/>
                </a:endParaRPr>
              </a:p>
              <a:p>
                <a:pPr marL="109728" indent="0">
                  <a:buNone/>
                </a:pPr>
                <a:r>
                  <a:rPr lang="en-US" altLang="ja-JP" sz="1800" b="0" dirty="0" smtClean="0"/>
                  <a:t>         </a:t>
                </a:r>
                <a14:m>
                  <m:oMath xmlns:m="http://schemas.openxmlformats.org/officeDocument/2006/math">
                    <m:r>
                      <a:rPr lang="en-US" altLang="ja-JP" sz="1800" b="0" i="0" smtClean="0">
                        <a:latin typeface="Cambria Math"/>
                      </a:rPr>
                      <m:t> </m:t>
                    </m:r>
                    <m:r>
                      <a:rPr lang="en-US" altLang="ja-JP" sz="1800" b="0" i="1" smtClean="0">
                        <a:latin typeface="Cambria Math"/>
                      </a:rPr>
                      <m:t>=</m:t>
                    </m:r>
                    <m:rad>
                      <m:radPr>
                        <m:degHide m:val="on"/>
                        <m:ctrlPr>
                          <a:rPr lang="en-US" altLang="ja-JP" sz="1800" i="1" smtClean="0">
                            <a:latin typeface="Cambria Math"/>
                          </a:rPr>
                        </m:ctrlPr>
                      </m:radPr>
                      <m:deg/>
                      <m:e>
                        <m:nary>
                          <m:naryPr>
                            <m:chr m:val="∑"/>
                            <m:subHide m:val="on"/>
                            <m:supHide m:val="on"/>
                            <m:ctrlPr>
                              <a:rPr lang="en-US" altLang="ja-JP" sz="1800" i="1">
                                <a:latin typeface="Cambria Math"/>
                              </a:rPr>
                            </m:ctrlPr>
                          </m:naryPr>
                          <m:sub/>
                          <m:sup/>
                          <m:e>
                            <m:sSup>
                              <m:sSupPr>
                                <m:ctrlPr>
                                  <a:rPr lang="en-US" altLang="ja-JP" sz="1800" i="1">
                                    <a:latin typeface="Cambria Math"/>
                                  </a:rPr>
                                </m:ctrlPr>
                              </m:sSupPr>
                              <m:e>
                                <m:d>
                                  <m:dPr>
                                    <m:ctrlPr>
                                      <a:rPr lang="en-US" altLang="ja-JP" sz="1800" i="1">
                                        <a:latin typeface="Cambria Math"/>
                                      </a:rPr>
                                    </m:ctrlPr>
                                  </m:dPr>
                                  <m:e>
                                    <m:f>
                                      <m:fPr>
                                        <m:ctrlPr>
                                          <a:rPr lang="en-US" altLang="ja-JP" sz="1800" i="1">
                                            <a:latin typeface="Cambria Math"/>
                                          </a:rPr>
                                        </m:ctrlPr>
                                      </m:fPr>
                                      <m:num>
                                        <m:r>
                                          <a:rPr lang="ja-JP" altLang="en-US" sz="1800" i="1">
                                            <a:latin typeface="Cambria Math"/>
                                          </a:rPr>
                                          <m:t>𝜕</m:t>
                                        </m:r>
                                        <m:r>
                                          <a:rPr lang="en-US" altLang="ja-JP" sz="1800" i="1">
                                            <a:latin typeface="Cambria Math"/>
                                          </a:rPr>
                                          <m:t>𝑅</m:t>
                                        </m:r>
                                      </m:num>
                                      <m:den>
                                        <m:r>
                                          <a:rPr lang="ja-JP" altLang="en-US" sz="1800" i="1">
                                            <a:latin typeface="Cambria Math"/>
                                          </a:rPr>
                                          <m:t>𝜕</m:t>
                                        </m:r>
                                        <m:r>
                                          <a:rPr lang="en-US" altLang="ja-JP" sz="1800" i="1">
                                            <a:latin typeface="Cambria Math"/>
                                          </a:rPr>
                                          <m:t>(</m:t>
                                        </m:r>
                                        <m:r>
                                          <a:rPr lang="ja-JP" altLang="en-US" sz="1800" i="1">
                                            <a:latin typeface="Cambria Math"/>
                                          </a:rPr>
                                          <m:t>𝛿</m:t>
                                        </m:r>
                                        <m:r>
                                          <a:rPr lang="en-US" altLang="ja-JP" sz="1800" i="1">
                                            <a:latin typeface="Cambria Math"/>
                                          </a:rPr>
                                          <m:t>𝑥</m:t>
                                        </m:r>
                                        <m:r>
                                          <a:rPr lang="en-US" altLang="ja-JP" sz="1800" i="1">
                                            <a:latin typeface="Cambria Math"/>
                                          </a:rPr>
                                          <m:t>)</m:t>
                                        </m:r>
                                      </m:den>
                                    </m:f>
                                  </m:e>
                                </m:d>
                              </m:e>
                              <m:sup>
                                <m:r>
                                  <a:rPr lang="en-US" altLang="ja-JP" sz="1800" i="1">
                                    <a:latin typeface="Cambria Math"/>
                                  </a:rPr>
                                  <m:t>2</m:t>
                                </m:r>
                              </m:sup>
                            </m:sSup>
                            <m:sSup>
                              <m:sSupPr>
                                <m:ctrlPr>
                                  <a:rPr lang="en-US" altLang="ja-JP" sz="1800" i="1">
                                    <a:latin typeface="Cambria Math"/>
                                  </a:rPr>
                                </m:ctrlPr>
                              </m:sSupPr>
                              <m:e>
                                <m:r>
                                  <a:rPr lang="en-US" altLang="ja-JP" sz="1800" i="1">
                                    <a:latin typeface="Cambria Math"/>
                                  </a:rPr>
                                  <m:t>(</m:t>
                                </m:r>
                                <m:r>
                                  <a:rPr lang="ja-JP" altLang="en-US" sz="1800" i="1">
                                    <a:latin typeface="Cambria Math"/>
                                  </a:rPr>
                                  <m:t>𝛿</m:t>
                                </m:r>
                                <m:r>
                                  <a:rPr lang="en-US" altLang="ja-JP" sz="1800" i="1">
                                    <a:latin typeface="Cambria Math"/>
                                  </a:rPr>
                                  <m:t>𝑥</m:t>
                                </m:r>
                                <m:r>
                                  <a:rPr lang="en-US" altLang="ja-JP" sz="1800" i="1">
                                    <a:latin typeface="Cambria Math"/>
                                  </a:rPr>
                                  <m:t>)</m:t>
                                </m:r>
                              </m:e>
                              <m:sup>
                                <m:r>
                                  <a:rPr lang="en-US" altLang="ja-JP" sz="1800" i="1">
                                    <a:latin typeface="Cambria Math"/>
                                  </a:rPr>
                                  <m:t>2</m:t>
                                </m:r>
                              </m:sup>
                            </m:sSup>
                          </m:e>
                        </m:nary>
                        <m:r>
                          <a:rPr lang="en-US" altLang="ja-JP" sz="1800" b="0" i="1" smtClean="0">
                            <a:latin typeface="Cambria Math"/>
                          </a:rPr>
                          <m:t>+</m:t>
                        </m:r>
                        <m:nary>
                          <m:naryPr>
                            <m:chr m:val="∑"/>
                            <m:subHide m:val="on"/>
                            <m:supHide m:val="on"/>
                            <m:ctrlPr>
                              <a:rPr lang="en-US" altLang="ja-JP" sz="1800" i="1">
                                <a:latin typeface="Cambria Math"/>
                              </a:rPr>
                            </m:ctrlPr>
                          </m:naryPr>
                          <m:sub/>
                          <m:sup/>
                          <m:e>
                            <m:sSup>
                              <m:sSupPr>
                                <m:ctrlPr>
                                  <a:rPr lang="en-US" altLang="ja-JP" sz="1800" i="1">
                                    <a:latin typeface="Cambria Math"/>
                                  </a:rPr>
                                </m:ctrlPr>
                              </m:sSupPr>
                              <m:e>
                                <m:d>
                                  <m:dPr>
                                    <m:ctrlPr>
                                      <a:rPr lang="en-US" altLang="ja-JP" sz="1800" i="1">
                                        <a:latin typeface="Cambria Math"/>
                                      </a:rPr>
                                    </m:ctrlPr>
                                  </m:dPr>
                                  <m:e>
                                    <m:f>
                                      <m:fPr>
                                        <m:ctrlPr>
                                          <a:rPr lang="en-US" altLang="ja-JP" sz="1800" i="1">
                                            <a:latin typeface="Cambria Math"/>
                                          </a:rPr>
                                        </m:ctrlPr>
                                      </m:fPr>
                                      <m:num>
                                        <m:r>
                                          <a:rPr lang="ja-JP" altLang="en-US" sz="1800" i="1">
                                            <a:latin typeface="Cambria Math"/>
                                          </a:rPr>
                                          <m:t>𝜕</m:t>
                                        </m:r>
                                        <m:r>
                                          <a:rPr lang="en-US" altLang="ja-JP" sz="1800" i="1">
                                            <a:latin typeface="Cambria Math"/>
                                          </a:rPr>
                                          <m:t>𝑅</m:t>
                                        </m:r>
                                      </m:num>
                                      <m:den>
                                        <m:r>
                                          <a:rPr lang="ja-JP" altLang="en-US" sz="1800" i="1">
                                            <a:latin typeface="Cambria Math"/>
                                          </a:rPr>
                                          <m:t>𝜕</m:t>
                                        </m:r>
                                        <m:r>
                                          <a:rPr lang="en-US" altLang="ja-JP" sz="1800" i="1">
                                            <a:latin typeface="Cambria Math"/>
                                            <a:ea typeface="Cambria Math"/>
                                          </a:rPr>
                                          <m:t>𝜃</m:t>
                                        </m:r>
                                      </m:den>
                                    </m:f>
                                  </m:e>
                                </m:d>
                              </m:e>
                              <m:sup>
                                <m:r>
                                  <a:rPr lang="en-US" altLang="ja-JP" sz="1800" i="1">
                                    <a:latin typeface="Cambria Math"/>
                                  </a:rPr>
                                  <m:t>2</m:t>
                                </m:r>
                              </m:sup>
                            </m:sSup>
                            <m:sSup>
                              <m:sSupPr>
                                <m:ctrlPr>
                                  <a:rPr lang="en-US" altLang="ja-JP" sz="1800" i="1">
                                    <a:latin typeface="Cambria Math"/>
                                  </a:rPr>
                                </m:ctrlPr>
                              </m:sSupPr>
                              <m:e>
                                <m:r>
                                  <a:rPr lang="en-US" altLang="ja-JP" sz="1800" i="1">
                                    <a:latin typeface="Cambria Math"/>
                                  </a:rPr>
                                  <m:t>(</m:t>
                                </m:r>
                                <m:r>
                                  <a:rPr lang="en-US" altLang="ja-JP" sz="1800" i="1" smtClean="0">
                                    <a:latin typeface="Cambria Math"/>
                                    <a:ea typeface="Cambria Math"/>
                                  </a:rPr>
                                  <m:t>∆</m:t>
                                </m:r>
                                <m:r>
                                  <a:rPr lang="ja-JP" altLang="en-US" sz="1800" i="1" smtClean="0">
                                    <a:latin typeface="Cambria Math"/>
                                    <a:ea typeface="Cambria Math"/>
                                  </a:rPr>
                                  <m:t>𝜃</m:t>
                                </m:r>
                                <m:r>
                                  <a:rPr lang="en-US" altLang="ja-JP" sz="1800" i="1">
                                    <a:latin typeface="Cambria Math"/>
                                  </a:rPr>
                                  <m:t>)</m:t>
                                </m:r>
                              </m:e>
                              <m:sup>
                                <m:r>
                                  <a:rPr lang="en-US" altLang="ja-JP" sz="1800" i="1">
                                    <a:latin typeface="Cambria Math"/>
                                  </a:rPr>
                                  <m:t>2</m:t>
                                </m:r>
                              </m:sup>
                            </m:sSup>
                          </m:e>
                        </m:nary>
                        <m:r>
                          <a:rPr lang="en-US" altLang="ja-JP" sz="1800" b="0" i="1" smtClean="0">
                            <a:latin typeface="Cambria Math"/>
                          </a:rPr>
                          <m:t>+</m:t>
                        </m:r>
                        <m:nary>
                          <m:naryPr>
                            <m:chr m:val="∑"/>
                            <m:subHide m:val="on"/>
                            <m:supHide m:val="on"/>
                            <m:ctrlPr>
                              <a:rPr lang="en-US" altLang="ja-JP" sz="1800" i="1">
                                <a:latin typeface="Cambria Math"/>
                              </a:rPr>
                            </m:ctrlPr>
                          </m:naryPr>
                          <m:sub/>
                          <m:sup/>
                          <m:e>
                            <m:sSup>
                              <m:sSupPr>
                                <m:ctrlPr>
                                  <a:rPr lang="en-US" altLang="ja-JP" sz="1800" i="1">
                                    <a:latin typeface="Cambria Math"/>
                                  </a:rPr>
                                </m:ctrlPr>
                              </m:sSupPr>
                              <m:e>
                                <m:d>
                                  <m:dPr>
                                    <m:ctrlPr>
                                      <a:rPr lang="en-US" altLang="ja-JP" sz="1800" i="1">
                                        <a:latin typeface="Cambria Math"/>
                                      </a:rPr>
                                    </m:ctrlPr>
                                  </m:dPr>
                                  <m:e>
                                    <m:f>
                                      <m:fPr>
                                        <m:ctrlPr>
                                          <a:rPr lang="en-US" altLang="ja-JP" sz="1800" i="1">
                                            <a:latin typeface="Cambria Math"/>
                                          </a:rPr>
                                        </m:ctrlPr>
                                      </m:fPr>
                                      <m:num>
                                        <m:r>
                                          <a:rPr lang="ja-JP" altLang="en-US" sz="1800" i="1">
                                            <a:latin typeface="Cambria Math"/>
                                          </a:rPr>
                                          <m:t>𝜕</m:t>
                                        </m:r>
                                        <m:r>
                                          <a:rPr lang="en-US" altLang="ja-JP" sz="1800" i="1">
                                            <a:latin typeface="Cambria Math"/>
                                          </a:rPr>
                                          <m:t>𝑅</m:t>
                                        </m:r>
                                      </m:num>
                                      <m:den>
                                        <m:r>
                                          <a:rPr lang="ja-JP" altLang="en-US" sz="1800" i="1">
                                            <a:latin typeface="Cambria Math"/>
                                          </a:rPr>
                                          <m:t>𝜕</m:t>
                                        </m:r>
                                        <m:r>
                                          <a:rPr lang="en-US" altLang="ja-JP" sz="1800" i="1">
                                            <a:latin typeface="Cambria Math"/>
                                          </a:rPr>
                                          <m:t>(</m:t>
                                        </m:r>
                                        <m:r>
                                          <a:rPr lang="en-US" altLang="ja-JP" sz="1800" i="1" smtClean="0">
                                            <a:latin typeface="Cambria Math"/>
                                            <a:ea typeface="Cambria Math"/>
                                          </a:rPr>
                                          <m:t>∆</m:t>
                                        </m:r>
                                        <m:r>
                                          <a:rPr lang="en-US" altLang="ja-JP" sz="1800" b="0" i="1" smtClean="0">
                                            <a:latin typeface="Cambria Math"/>
                                            <a:ea typeface="Cambria Math"/>
                                          </a:rPr>
                                          <m:t>𝐵</m:t>
                                        </m:r>
                                        <m:r>
                                          <a:rPr lang="en-US" altLang="ja-JP" sz="1800" i="1">
                                            <a:latin typeface="Cambria Math"/>
                                          </a:rPr>
                                          <m:t>)</m:t>
                                        </m:r>
                                      </m:den>
                                    </m:f>
                                  </m:e>
                                </m:d>
                              </m:e>
                              <m:sup>
                                <m:r>
                                  <a:rPr lang="en-US" altLang="ja-JP" sz="1800" i="1">
                                    <a:latin typeface="Cambria Math"/>
                                  </a:rPr>
                                  <m:t>2</m:t>
                                </m:r>
                              </m:sup>
                            </m:sSup>
                            <m:sSup>
                              <m:sSupPr>
                                <m:ctrlPr>
                                  <a:rPr lang="en-US" altLang="ja-JP" sz="1800" i="1">
                                    <a:latin typeface="Cambria Math"/>
                                  </a:rPr>
                                </m:ctrlPr>
                              </m:sSupPr>
                              <m:e>
                                <m:r>
                                  <a:rPr lang="en-US" altLang="ja-JP" sz="1800" i="1">
                                    <a:latin typeface="Cambria Math"/>
                                  </a:rPr>
                                  <m:t>(</m:t>
                                </m:r>
                                <m:r>
                                  <a:rPr lang="en-US" altLang="ja-JP" sz="1800" i="1" smtClean="0">
                                    <a:latin typeface="Cambria Math"/>
                                    <a:ea typeface="Cambria Math"/>
                                  </a:rPr>
                                  <m:t>∆</m:t>
                                </m:r>
                                <m:r>
                                  <a:rPr lang="en-US" altLang="ja-JP" sz="1800" b="0" i="1" smtClean="0">
                                    <a:latin typeface="Cambria Math"/>
                                    <a:ea typeface="Cambria Math"/>
                                  </a:rPr>
                                  <m:t>𝐵</m:t>
                                </m:r>
                                <m:r>
                                  <a:rPr lang="en-US" altLang="ja-JP" sz="1800" i="1">
                                    <a:latin typeface="Cambria Math"/>
                                  </a:rPr>
                                  <m:t>)</m:t>
                                </m:r>
                              </m:e>
                              <m:sup>
                                <m:r>
                                  <a:rPr lang="en-US" altLang="ja-JP" sz="1800" i="1">
                                    <a:latin typeface="Cambria Math"/>
                                  </a:rPr>
                                  <m:t>2</m:t>
                                </m:r>
                              </m:sup>
                            </m:sSup>
                            <m:r>
                              <a:rPr lang="en-US" altLang="ja-JP" sz="1800" b="0" i="1" smtClean="0">
                                <a:latin typeface="Cambria Math"/>
                              </a:rPr>
                              <m:t>+</m:t>
                            </m:r>
                            <m:nary>
                              <m:naryPr>
                                <m:chr m:val="∑"/>
                                <m:subHide m:val="on"/>
                                <m:supHide m:val="on"/>
                                <m:ctrlPr>
                                  <a:rPr lang="en-US" altLang="ja-JP" sz="1800" i="1">
                                    <a:latin typeface="Cambria Math"/>
                                  </a:rPr>
                                </m:ctrlPr>
                              </m:naryPr>
                              <m:sub/>
                              <m:sup/>
                              <m:e>
                                <m:sSup>
                                  <m:sSupPr>
                                    <m:ctrlPr>
                                      <a:rPr lang="en-US" altLang="ja-JP" sz="1800" i="1">
                                        <a:latin typeface="Cambria Math"/>
                                      </a:rPr>
                                    </m:ctrlPr>
                                  </m:sSupPr>
                                  <m:e>
                                    <m:d>
                                      <m:dPr>
                                        <m:ctrlPr>
                                          <a:rPr lang="en-US" altLang="ja-JP" sz="1800" i="1">
                                            <a:latin typeface="Cambria Math"/>
                                          </a:rPr>
                                        </m:ctrlPr>
                                      </m:dPr>
                                      <m:e>
                                        <m:f>
                                          <m:fPr>
                                            <m:ctrlPr>
                                              <a:rPr lang="en-US" altLang="ja-JP" sz="1800" i="1">
                                                <a:latin typeface="Cambria Math"/>
                                              </a:rPr>
                                            </m:ctrlPr>
                                          </m:fPr>
                                          <m:num>
                                            <m:r>
                                              <a:rPr lang="ja-JP" altLang="en-US" sz="1800" i="1">
                                                <a:latin typeface="Cambria Math"/>
                                              </a:rPr>
                                              <m:t>𝜕</m:t>
                                            </m:r>
                                            <m:r>
                                              <a:rPr lang="en-US" altLang="ja-JP" sz="1800" i="1">
                                                <a:latin typeface="Cambria Math"/>
                                              </a:rPr>
                                              <m:t>𝑅</m:t>
                                            </m:r>
                                          </m:num>
                                          <m:den>
                                            <m:r>
                                              <a:rPr lang="ja-JP" altLang="en-US" sz="1800" i="1">
                                                <a:latin typeface="Cambria Math"/>
                                              </a:rPr>
                                              <m:t>𝜕</m:t>
                                            </m:r>
                                            <m:r>
                                              <a:rPr lang="en-US" altLang="ja-JP" sz="1800" i="1">
                                                <a:latin typeface="Cambria Math"/>
                                              </a:rPr>
                                              <m:t>(</m:t>
                                            </m:r>
                                            <m:r>
                                              <a:rPr lang="en-US" altLang="ja-JP" sz="1800" i="1">
                                                <a:latin typeface="Cambria Math"/>
                                                <a:ea typeface="Cambria Math"/>
                                              </a:rPr>
                                              <m:t>∆</m:t>
                                            </m:r>
                                            <m:r>
                                              <a:rPr lang="en-US" altLang="ja-JP" sz="1800" i="1">
                                                <a:latin typeface="Cambria Math"/>
                                                <a:ea typeface="Cambria Math"/>
                                              </a:rPr>
                                              <m:t>𝐵</m:t>
                                            </m:r>
                                            <m:r>
                                              <a:rPr lang="en-US" altLang="ja-JP" sz="1800" i="1">
                                                <a:latin typeface="Cambria Math"/>
                                              </a:rPr>
                                              <m:t>)</m:t>
                                            </m:r>
                                          </m:den>
                                        </m:f>
                                      </m:e>
                                    </m:d>
                                  </m:e>
                                  <m:sup>
                                    <m:r>
                                      <a:rPr lang="en-US" altLang="ja-JP" sz="1800" i="1">
                                        <a:latin typeface="Cambria Math"/>
                                      </a:rPr>
                                      <m:t>2</m:t>
                                    </m:r>
                                  </m:sup>
                                </m:sSup>
                                <m:sSup>
                                  <m:sSupPr>
                                    <m:ctrlPr>
                                      <a:rPr lang="en-US" altLang="ja-JP" sz="1800" i="1">
                                        <a:latin typeface="Cambria Math"/>
                                      </a:rPr>
                                    </m:ctrlPr>
                                  </m:sSupPr>
                                  <m:e>
                                    <m:r>
                                      <a:rPr lang="en-US" altLang="ja-JP" sz="1800" i="1">
                                        <a:latin typeface="Cambria Math"/>
                                      </a:rPr>
                                      <m:t>(</m:t>
                                    </m:r>
                                    <m:r>
                                      <a:rPr lang="ja-JP" altLang="en-US" sz="1800" i="1" smtClean="0">
                                        <a:latin typeface="Cambria Math"/>
                                      </a:rPr>
                                      <m:t>𝜎</m:t>
                                    </m:r>
                                    <m:r>
                                      <a:rPr lang="en-US" altLang="ja-JP" sz="1800" b="0" i="1" smtClean="0">
                                        <a:latin typeface="Cambria Math"/>
                                      </a:rPr>
                                      <m:t>(</m:t>
                                    </m:r>
                                    <m:r>
                                      <a:rPr lang="en-US" altLang="ja-JP" sz="1800" b="0" i="1" smtClean="0">
                                        <a:latin typeface="Cambria Math"/>
                                      </a:rPr>
                                      <m:t>𝐷𝐵</m:t>
                                    </m:r>
                                    <m:r>
                                      <a:rPr lang="en-US" altLang="ja-JP" sz="1800" b="0" i="1" smtClean="0">
                                        <a:latin typeface="Cambria Math"/>
                                      </a:rPr>
                                      <m:t>))</m:t>
                                    </m:r>
                                  </m:e>
                                  <m:sup>
                                    <m:r>
                                      <a:rPr lang="en-US" altLang="ja-JP" sz="1800" i="1">
                                        <a:latin typeface="Cambria Math"/>
                                      </a:rPr>
                                      <m:t>2</m:t>
                                    </m:r>
                                  </m:sup>
                                </m:sSup>
                              </m:e>
                            </m:nary>
                          </m:e>
                        </m:nary>
                      </m:e>
                    </m:rad>
                  </m:oMath>
                </a14:m>
                <a:endParaRPr lang="en-US" altLang="ja-JP" sz="2000" dirty="0" smtClean="0"/>
              </a:p>
              <a:p>
                <a:endParaRPr lang="en-US" altLang="ja-JP" sz="2000" dirty="0" smtClean="0"/>
              </a:p>
              <a:p>
                <a:pPr marL="109728" indent="0">
                  <a:buNone/>
                </a:pPr>
                <a:endParaRPr lang="en-US" altLang="ja-JP" sz="2400" dirty="0" smtClean="0"/>
              </a:p>
              <a:p>
                <a:endParaRPr lang="en-US" altLang="ja-JP" dirty="0" smtClean="0"/>
              </a:p>
              <a:p>
                <a:endParaRPr lang="en-US" altLang="ja-JP" dirty="0" smtClean="0"/>
              </a:p>
              <a:p>
                <a:endParaRPr lang="en-US" altLang="ja-JP" sz="2400" dirty="0"/>
              </a:p>
              <a:p>
                <a:pPr marL="109728" indent="0">
                  <a:buNone/>
                </a:pPr>
                <a:endParaRPr lang="en-US" altLang="ja-JP" sz="2400" dirty="0" smtClean="0"/>
              </a:p>
              <a:p>
                <a:r>
                  <a:rPr lang="en-US" altLang="ja-JP" sz="2400" dirty="0" smtClean="0"/>
                  <a:t>ΔR</a:t>
                </a:r>
                <a:r>
                  <a:rPr lang="ja-JP" altLang="en-US" sz="2400" dirty="0" err="1" smtClean="0"/>
                  <a:t>は過</a:t>
                </a:r>
                <a:r>
                  <a:rPr lang="ja-JP" altLang="en-US" sz="2400" dirty="0" smtClean="0"/>
                  <a:t>大評価になっている</a:t>
                </a:r>
                <a:endParaRPr lang="en-US" altLang="ja-JP" sz="2400" dirty="0" smtClean="0"/>
              </a:p>
              <a:p>
                <a:pPr lvl="1"/>
                <a:r>
                  <a:rPr lang="en-US" altLang="ja-JP" sz="1800" dirty="0" smtClean="0"/>
                  <a:t>ΔB</a:t>
                </a:r>
                <a:r>
                  <a:rPr lang="ja-JP" altLang="en-US" sz="1800" dirty="0" smtClean="0"/>
                  <a:t>は位置依存性がある </a:t>
                </a:r>
                <a:r>
                  <a:rPr lang="en-US" altLang="ja-JP" sz="1800" dirty="0" smtClean="0"/>
                  <a:t>(</a:t>
                </a:r>
                <a:r>
                  <a:rPr lang="ja-JP" altLang="en-US" sz="1800" dirty="0" smtClean="0"/>
                  <a:t>磁極端付近で大きい</a:t>
                </a:r>
                <a:r>
                  <a:rPr lang="en-US" altLang="ja-JP" sz="1800" dirty="0" smtClean="0"/>
                  <a:t>)</a:t>
                </a:r>
              </a:p>
              <a:p>
                <a:pPr lvl="1"/>
                <a:r>
                  <a:rPr lang="ja-JP" altLang="en-US" sz="2000" dirty="0" smtClean="0"/>
                  <a:t>今後は位置</a:t>
                </a:r>
                <a:r>
                  <a:rPr lang="ja-JP" altLang="en-US" sz="2000" dirty="0"/>
                  <a:t>依存性</a:t>
                </a:r>
                <a:r>
                  <a:rPr lang="ja-JP" altLang="en-US" sz="2000" dirty="0" smtClean="0"/>
                  <a:t>を考慮したシミュレーションを導入</a:t>
                </a:r>
                <a:endParaRPr lang="en-US" altLang="ja-JP" sz="2000" dirty="0" smtClean="0"/>
              </a:p>
              <a:p>
                <a:r>
                  <a:rPr lang="ja-JP" altLang="en-US" sz="2000" dirty="0" smtClean="0"/>
                  <a:t>運動量分解能</a:t>
                </a:r>
                <a:r>
                  <a:rPr lang="en-US" altLang="ja-JP" sz="2000" dirty="0" smtClean="0"/>
                  <a:t>6.0×10</a:t>
                </a:r>
                <a:r>
                  <a:rPr lang="en-US" altLang="ja-JP" sz="2000" baseline="30000" dirty="0" smtClean="0"/>
                  <a:t>-4</a:t>
                </a:r>
                <a:r>
                  <a:rPr lang="ja-JP" altLang="en-US" sz="2000" dirty="0" smtClean="0"/>
                  <a:t>の達成には計算磁場の再現度向上が必要</a:t>
                </a:r>
                <a:endParaRPr lang="en-US" altLang="ja-JP" sz="20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340768"/>
                <a:ext cx="8579296" cy="5400600"/>
              </a:xfrm>
              <a:blipFill rotWithShape="1">
                <a:blip r:embed="rId3"/>
                <a:stretch>
                  <a:fillRect t="-226"/>
                </a:stretch>
              </a:blipFill>
            </p:spPr>
            <p:txBody>
              <a:bodyPr/>
              <a:lstStyle/>
              <a:p>
                <a:r>
                  <a:rPr lang="ja-JP" altLang="en-US">
                    <a:noFill/>
                  </a:rPr>
                  <a:t> </a:t>
                </a:r>
              </a:p>
            </p:txBody>
          </p:sp>
        </mc:Fallback>
      </mc:AlternateContent>
      <p:cxnSp>
        <p:nvCxnSpPr>
          <p:cNvPr id="8" name="直線コネクタ 7"/>
          <p:cNvCxnSpPr/>
          <p:nvPr/>
        </p:nvCxnSpPr>
        <p:spPr>
          <a:xfrm>
            <a:off x="1179105" y="2504666"/>
            <a:ext cx="1440160" cy="8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061792" y="2505512"/>
            <a:ext cx="12961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44008" y="2492647"/>
            <a:ext cx="1512168" cy="60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251379" y="2551157"/>
            <a:ext cx="1440160" cy="369332"/>
          </a:xfrm>
          <a:prstGeom prst="rect">
            <a:avLst/>
          </a:prstGeom>
          <a:noFill/>
        </p:spPr>
        <p:txBody>
          <a:bodyPr wrap="square" rtlCol="0">
            <a:spAutoFit/>
          </a:bodyPr>
          <a:lstStyle/>
          <a:p>
            <a:r>
              <a:rPr kumimoji="1" lang="ja-JP" altLang="en-US" dirty="0" smtClean="0"/>
              <a:t>位置のシフト</a:t>
            </a:r>
            <a:endParaRPr kumimoji="1" lang="ja-JP" altLang="en-US" dirty="0"/>
          </a:p>
        </p:txBody>
      </p:sp>
      <p:sp>
        <p:nvSpPr>
          <p:cNvPr id="20" name="テキスト ボックス 19"/>
          <p:cNvSpPr txBox="1"/>
          <p:nvPr/>
        </p:nvSpPr>
        <p:spPr>
          <a:xfrm>
            <a:off x="3046587" y="2551157"/>
            <a:ext cx="1440160" cy="369332"/>
          </a:xfrm>
          <a:prstGeom prst="rect">
            <a:avLst/>
          </a:prstGeom>
          <a:noFill/>
        </p:spPr>
        <p:txBody>
          <a:bodyPr wrap="square" rtlCol="0">
            <a:spAutoFit/>
          </a:bodyPr>
          <a:lstStyle/>
          <a:p>
            <a:r>
              <a:rPr kumimoji="1" lang="ja-JP" altLang="en-US" dirty="0" smtClean="0"/>
              <a:t>角度のシフト</a:t>
            </a:r>
            <a:endParaRPr kumimoji="1" lang="ja-JP" altLang="en-US" dirty="0"/>
          </a:p>
        </p:txBody>
      </p:sp>
      <p:sp>
        <p:nvSpPr>
          <p:cNvPr id="21" name="テキスト ボックス 20"/>
          <p:cNvSpPr txBox="1"/>
          <p:nvPr/>
        </p:nvSpPr>
        <p:spPr>
          <a:xfrm>
            <a:off x="4714502" y="2551157"/>
            <a:ext cx="1728192" cy="369332"/>
          </a:xfrm>
          <a:prstGeom prst="rect">
            <a:avLst/>
          </a:prstGeom>
          <a:noFill/>
        </p:spPr>
        <p:txBody>
          <a:bodyPr wrap="square" rtlCol="0">
            <a:spAutoFit/>
          </a:bodyPr>
          <a:lstStyle/>
          <a:p>
            <a:r>
              <a:rPr kumimoji="1" lang="ja-JP" altLang="en-US" dirty="0" smtClean="0"/>
              <a:t>磁場の</a:t>
            </a:r>
            <a:r>
              <a:rPr lang="ja-JP" altLang="en-US" dirty="0"/>
              <a:t>ばらつき</a:t>
            </a:r>
            <a:endParaRPr kumimoji="1" lang="ja-JP" altLang="en-US" dirty="0"/>
          </a:p>
        </p:txBody>
      </p:sp>
      <p:graphicFrame>
        <p:nvGraphicFramePr>
          <p:cNvPr id="23" name="表 22"/>
          <p:cNvGraphicFramePr>
            <a:graphicFrameLocks noGrp="1"/>
          </p:cNvGraphicFramePr>
          <p:nvPr>
            <p:extLst>
              <p:ext uri="{D42A27DB-BD31-4B8C-83A1-F6EECF244321}">
                <p14:modId xmlns:p14="http://schemas.microsoft.com/office/powerpoint/2010/main" val="1787853913"/>
              </p:ext>
            </p:extLst>
          </p:nvPr>
        </p:nvGraphicFramePr>
        <p:xfrm>
          <a:off x="1251379" y="3068960"/>
          <a:ext cx="7065037" cy="762000"/>
        </p:xfrm>
        <a:graphic>
          <a:graphicData uri="http://schemas.openxmlformats.org/drawingml/2006/table">
            <a:tbl>
              <a:tblPr firstRow="1" bandRow="1">
                <a:tableStyleId>{5C22544A-7EE6-4342-B048-85BDC9FD1C3A}</a:tableStyleId>
              </a:tblPr>
              <a:tblGrid>
                <a:gridCol w="1016363"/>
                <a:gridCol w="1368152"/>
                <a:gridCol w="1440160"/>
                <a:gridCol w="1440160"/>
                <a:gridCol w="1800202"/>
              </a:tblGrid>
              <a:tr h="365760">
                <a:tc>
                  <a:txBody>
                    <a:bodyPr/>
                    <a:lstStyle/>
                    <a:p>
                      <a:endParaRPr kumimoji="1" lang="ja-JP" altLang="en-US" baseline="-25000" dirty="0"/>
                    </a:p>
                  </a:txBody>
                  <a:tcPr/>
                </a:tc>
                <a:tc>
                  <a:txBody>
                    <a:bodyPr/>
                    <a:lstStyle/>
                    <a:p>
                      <a:r>
                        <a:rPr kumimoji="1" lang="en-US" altLang="ja-JP" baseline="0" dirty="0" smtClean="0"/>
                        <a:t>1</a:t>
                      </a:r>
                      <a:r>
                        <a:rPr kumimoji="1" lang="ja-JP" altLang="en-US" baseline="0" dirty="0" smtClean="0"/>
                        <a:t>項目</a:t>
                      </a:r>
                      <a:endParaRPr kumimoji="1" lang="ja-JP" altLang="en-US" baseline="0" dirty="0"/>
                    </a:p>
                  </a:txBody>
                  <a:tcPr/>
                </a:tc>
                <a:tc>
                  <a:txBody>
                    <a:bodyPr/>
                    <a:lstStyle/>
                    <a:p>
                      <a:r>
                        <a:rPr kumimoji="1" lang="en-US" altLang="ja-JP" baseline="0" dirty="0" smtClean="0"/>
                        <a:t>2</a:t>
                      </a:r>
                      <a:r>
                        <a:rPr kumimoji="1" lang="ja-JP" altLang="en-US" baseline="0" dirty="0" smtClean="0"/>
                        <a:t>項目</a:t>
                      </a:r>
                      <a:endParaRPr kumimoji="1" lang="ja-JP" altLang="en-US" baseline="0" dirty="0"/>
                    </a:p>
                  </a:txBody>
                  <a:tcPr/>
                </a:tc>
                <a:tc>
                  <a:txBody>
                    <a:bodyPr/>
                    <a:lstStyle/>
                    <a:p>
                      <a:r>
                        <a:rPr kumimoji="1" lang="en-US" altLang="ja-JP" dirty="0" smtClean="0"/>
                        <a:t>3</a:t>
                      </a:r>
                      <a:r>
                        <a:rPr kumimoji="1" lang="ja-JP" altLang="en-US" dirty="0" smtClean="0"/>
                        <a:t>項目</a:t>
                      </a:r>
                      <a:endParaRPr kumimoji="1" lang="ja-JP" altLang="en-US" baseline="0" dirty="0"/>
                    </a:p>
                  </a:txBody>
                  <a:tcPr/>
                </a:tc>
                <a:tc>
                  <a:txBody>
                    <a:bodyPr/>
                    <a:lstStyle/>
                    <a:p>
                      <a:r>
                        <a:rPr kumimoji="1" lang="en-US" altLang="ja-JP" baseline="0" dirty="0" smtClean="0"/>
                        <a:t>4</a:t>
                      </a:r>
                      <a:r>
                        <a:rPr kumimoji="1" lang="ja-JP" altLang="en-US" baseline="0" dirty="0" smtClean="0"/>
                        <a:t>項目</a:t>
                      </a:r>
                      <a:endParaRPr kumimoji="1" lang="ja-JP" altLang="en-US" baseline="0" dirty="0"/>
                    </a:p>
                  </a:txBody>
                  <a:tcPr/>
                </a:tc>
              </a:tr>
              <a:tr h="370840">
                <a:tc>
                  <a:txBody>
                    <a:bodyPr/>
                    <a:lstStyle/>
                    <a:p>
                      <a:r>
                        <a:rPr kumimoji="1" lang="ja-JP" altLang="en-US" dirty="0" smtClean="0"/>
                        <a:t>値</a:t>
                      </a:r>
                      <a:endParaRPr kumimoji="1" lang="ja-JP" altLang="en-US" dirty="0"/>
                    </a:p>
                  </a:txBody>
                  <a:tcPr/>
                </a:tc>
                <a:tc>
                  <a:txBody>
                    <a:bodyPr/>
                    <a:lstStyle/>
                    <a:p>
                      <a:pPr algn="ctr"/>
                      <a:r>
                        <a:rPr kumimoji="1" lang="en-US" altLang="ja-JP" dirty="0" smtClean="0"/>
                        <a:t>1.3×10</a:t>
                      </a:r>
                      <a:r>
                        <a:rPr kumimoji="1" lang="en-US" altLang="ja-JP" baseline="30000" dirty="0" smtClean="0"/>
                        <a:t>-11</a:t>
                      </a:r>
                      <a:endParaRPr kumimoji="1" lang="ja-JP" altLang="en-US" baseline="30000" dirty="0"/>
                    </a:p>
                  </a:txBody>
                  <a:tcPr anchor="ctr"/>
                </a:tc>
                <a:tc>
                  <a:txBody>
                    <a:bodyPr/>
                    <a:lstStyle/>
                    <a:p>
                      <a:pPr algn="ctr"/>
                      <a:r>
                        <a:rPr kumimoji="1" lang="en-US" altLang="ja-JP" dirty="0" smtClean="0"/>
                        <a:t>1.9×10</a:t>
                      </a:r>
                      <a:r>
                        <a:rPr kumimoji="1" lang="en-US" altLang="ja-JP" baseline="30000" dirty="0" smtClean="0"/>
                        <a:t>-12</a:t>
                      </a:r>
                      <a:endParaRPr kumimoji="1" lang="ja-JP" altLang="en-US" baseline="30000" dirty="0"/>
                    </a:p>
                  </a:txBody>
                  <a:tcPr anchor="ctr"/>
                </a:tc>
                <a:tc>
                  <a:txBody>
                    <a:bodyPr/>
                    <a:lstStyle/>
                    <a:p>
                      <a:pPr algn="ctr"/>
                      <a:r>
                        <a:rPr kumimoji="1" lang="en-US" altLang="ja-JP" dirty="0" smtClean="0"/>
                        <a:t>6.6×10</a:t>
                      </a:r>
                      <a:r>
                        <a:rPr kumimoji="1" lang="en-US" altLang="ja-JP" baseline="30000" dirty="0" smtClean="0"/>
                        <a:t>-9</a:t>
                      </a:r>
                      <a:endParaRPr kumimoji="1" lang="ja-JP" altLang="en-US" baseline="30000" dirty="0"/>
                    </a:p>
                  </a:txBody>
                  <a:tcPr anchor="ctr"/>
                </a:tc>
                <a:tc>
                  <a:txBody>
                    <a:bodyPr/>
                    <a:lstStyle/>
                    <a:p>
                      <a:r>
                        <a:rPr kumimoji="1" lang="en-US" altLang="ja-JP" sz="2000" b="0" baseline="0" dirty="0" smtClean="0">
                          <a:solidFill>
                            <a:schemeClr val="tx1"/>
                          </a:solidFill>
                        </a:rPr>
                        <a:t>1.4×10-8</a:t>
                      </a:r>
                      <a:endParaRPr kumimoji="1" lang="ja-JP" altLang="en-US" sz="2000" b="0" baseline="0" dirty="0">
                        <a:solidFill>
                          <a:schemeClr val="tx1"/>
                        </a:solidFill>
                      </a:endParaRPr>
                    </a:p>
                  </a:txBody>
                  <a:tcPr/>
                </a:tc>
              </a:tr>
            </a:tbl>
          </a:graphicData>
        </a:graphic>
      </p:graphicFrame>
      <p:sp>
        <p:nvSpPr>
          <p:cNvPr id="25" name="スライド番号プレースホルダー 24"/>
          <p:cNvSpPr>
            <a:spLocks noGrp="1"/>
          </p:cNvSpPr>
          <p:nvPr>
            <p:ph type="sldNum" sz="quarter" idx="12"/>
          </p:nvPr>
        </p:nvSpPr>
        <p:spPr/>
        <p:txBody>
          <a:bodyPr/>
          <a:lstStyle/>
          <a:p>
            <a:r>
              <a:rPr kumimoji="1" lang="en-US" altLang="ja-JP" dirty="0" smtClean="0"/>
              <a:t>22</a:t>
            </a:r>
            <a:endParaRPr kumimoji="1" lang="ja-JP" altLang="en-US" dirty="0"/>
          </a:p>
        </p:txBody>
      </p:sp>
      <p:cxnSp>
        <p:nvCxnSpPr>
          <p:cNvPr id="14" name="直線矢印コネクタ 13"/>
          <p:cNvCxnSpPr/>
          <p:nvPr/>
        </p:nvCxnSpPr>
        <p:spPr>
          <a:xfrm flipH="1">
            <a:off x="2788965" y="1497000"/>
            <a:ext cx="54565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65617" y="1173834"/>
            <a:ext cx="2461517" cy="646331"/>
          </a:xfrm>
          <a:prstGeom prst="rect">
            <a:avLst/>
          </a:prstGeom>
          <a:noFill/>
        </p:spPr>
        <p:txBody>
          <a:bodyPr wrap="square" rtlCol="0">
            <a:spAutoFit/>
          </a:bodyPr>
          <a:lstStyle/>
          <a:p>
            <a:r>
              <a:rPr kumimoji="1" lang="ja-JP" altLang="en-US" dirty="0" smtClean="0"/>
              <a:t>多重散乱</a:t>
            </a:r>
            <a:endParaRPr kumimoji="1" lang="en-US" altLang="ja-JP" dirty="0" smtClean="0"/>
          </a:p>
          <a:p>
            <a:r>
              <a:rPr lang="ja-JP" altLang="en-US" dirty="0"/>
              <a:t>位置分解能</a:t>
            </a:r>
            <a:endParaRPr kumimoji="1" lang="ja-JP" altLang="en-US" dirty="0"/>
          </a:p>
        </p:txBody>
      </p:sp>
      <p:sp>
        <p:nvSpPr>
          <p:cNvPr id="26" name="テキスト ボックス 25"/>
          <p:cNvSpPr txBox="1"/>
          <p:nvPr/>
        </p:nvSpPr>
        <p:spPr>
          <a:xfrm>
            <a:off x="4739004" y="1259468"/>
            <a:ext cx="1703689" cy="461665"/>
          </a:xfrm>
          <a:prstGeom prst="rect">
            <a:avLst/>
          </a:prstGeom>
          <a:noFill/>
        </p:spPr>
        <p:txBody>
          <a:bodyPr wrap="square" rtlCol="0">
            <a:spAutoFit/>
          </a:bodyPr>
          <a:lstStyle/>
          <a:p>
            <a:r>
              <a:rPr kumimoji="1" lang="en-US" altLang="ja-JP" sz="2400" dirty="0" smtClean="0"/>
              <a:t>5.8×10</a:t>
            </a:r>
            <a:r>
              <a:rPr kumimoji="1" lang="en-US" altLang="ja-JP" sz="2400" baseline="30000" dirty="0" smtClean="0"/>
              <a:t>-4</a:t>
            </a:r>
            <a:endParaRPr kumimoji="1" lang="ja-JP" altLang="en-US" sz="2400" baseline="30000" dirty="0"/>
          </a:p>
        </p:txBody>
      </p:sp>
      <p:cxnSp>
        <p:nvCxnSpPr>
          <p:cNvPr id="6" name="直線コネクタ 5"/>
          <p:cNvCxnSpPr/>
          <p:nvPr/>
        </p:nvCxnSpPr>
        <p:spPr>
          <a:xfrm>
            <a:off x="1899185" y="1628800"/>
            <a:ext cx="8246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676288" y="2548114"/>
            <a:ext cx="1512168" cy="60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542246" y="2521778"/>
            <a:ext cx="1990194" cy="369332"/>
          </a:xfrm>
          <a:prstGeom prst="rect">
            <a:avLst/>
          </a:prstGeom>
          <a:noFill/>
        </p:spPr>
        <p:txBody>
          <a:bodyPr wrap="square" rtlCol="0">
            <a:spAutoFit/>
          </a:bodyPr>
          <a:lstStyle/>
          <a:p>
            <a:r>
              <a:rPr lang="ja-JP" altLang="en-US" dirty="0"/>
              <a:t>計算</a:t>
            </a:r>
            <a:r>
              <a:rPr kumimoji="1" lang="ja-JP" altLang="en-US" dirty="0" smtClean="0"/>
              <a:t>磁場の精度</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99317056"/>
              </p:ext>
            </p:extLst>
          </p:nvPr>
        </p:nvGraphicFramePr>
        <p:xfrm>
          <a:off x="1251378" y="3933056"/>
          <a:ext cx="7065038" cy="828040"/>
        </p:xfrm>
        <a:graphic>
          <a:graphicData uri="http://schemas.openxmlformats.org/drawingml/2006/table">
            <a:tbl>
              <a:tblPr firstRow="1" bandRow="1">
                <a:tableStyleId>{5C22544A-7EE6-4342-B048-85BDC9FD1C3A}</a:tableStyleId>
              </a:tblPr>
              <a:tblGrid>
                <a:gridCol w="1035114"/>
                <a:gridCol w="4229724"/>
                <a:gridCol w="1800200"/>
              </a:tblGrid>
              <a:tr h="370840">
                <a:tc>
                  <a:txBody>
                    <a:bodyPr/>
                    <a:lstStyle/>
                    <a:p>
                      <a:endParaRPr kumimoji="1" lang="ja-JP" altLang="en-US" dirty="0"/>
                    </a:p>
                  </a:txBody>
                  <a:tcPr/>
                </a:tc>
                <a:tc>
                  <a:txBody>
                    <a:bodyPr/>
                    <a:lstStyle/>
                    <a:p>
                      <a:r>
                        <a:rPr kumimoji="1" lang="ja-JP" altLang="en-US" dirty="0" smtClean="0"/>
                        <a:t>測定誤差のみを考慮</a:t>
                      </a:r>
                      <a:r>
                        <a:rPr kumimoji="1" lang="en-US" altLang="ja-JP" dirty="0" smtClean="0"/>
                        <a:t>(4</a:t>
                      </a:r>
                      <a:r>
                        <a:rPr kumimoji="1" lang="ja-JP" altLang="en-US" dirty="0" smtClean="0"/>
                        <a:t>項目</a:t>
                      </a:r>
                      <a:r>
                        <a:rPr kumimoji="1" lang="en-US" altLang="ja-JP" dirty="0" smtClean="0"/>
                        <a:t>=0)</a:t>
                      </a:r>
                      <a:endParaRPr kumimoji="1" lang="ja-JP" altLang="en-US" dirty="0"/>
                    </a:p>
                  </a:txBody>
                  <a:tcPr/>
                </a:tc>
                <a:tc>
                  <a:txBody>
                    <a:bodyPr/>
                    <a:lstStyle/>
                    <a:p>
                      <a:r>
                        <a:rPr kumimoji="1" lang="ja-JP" altLang="en-US" dirty="0" smtClean="0"/>
                        <a:t>計算磁場の精度</a:t>
                      </a:r>
                      <a:endParaRPr kumimoji="1" lang="ja-JP" altLang="en-US" dirty="0"/>
                    </a:p>
                  </a:txBody>
                  <a:tcPr/>
                </a:tc>
              </a:tr>
              <a:tr h="370840">
                <a:tc>
                  <a:txBody>
                    <a:bodyPr/>
                    <a:lstStyle/>
                    <a:p>
                      <a:r>
                        <a:rPr kumimoji="1" lang="en-US" altLang="ja-JP" sz="2400" b="1" dirty="0" smtClean="0"/>
                        <a:t>ΔR</a:t>
                      </a:r>
                      <a:endParaRPr kumimoji="1" lang="ja-JP" altLang="en-US" sz="2400" b="1" dirty="0"/>
                    </a:p>
                  </a:txBody>
                  <a:tcPr/>
                </a:tc>
                <a:tc>
                  <a:txBody>
                    <a:bodyPr/>
                    <a:lstStyle/>
                    <a:p>
                      <a:pPr algn="ctr"/>
                      <a:r>
                        <a:rPr kumimoji="1" lang="en-US" altLang="ja-JP" sz="2400" b="1" dirty="0" smtClean="0">
                          <a:solidFill>
                            <a:srgbClr val="FF0000"/>
                          </a:solidFill>
                        </a:rPr>
                        <a:t>8.3×10</a:t>
                      </a:r>
                      <a:r>
                        <a:rPr kumimoji="1" lang="en-US" altLang="ja-JP" sz="2400" b="1" baseline="30000" dirty="0" smtClean="0">
                          <a:solidFill>
                            <a:srgbClr val="FF0000"/>
                          </a:solidFill>
                        </a:rPr>
                        <a:t>-5</a:t>
                      </a:r>
                      <a:endParaRPr kumimoji="1" lang="ja-JP" altLang="en-US" sz="2400" b="1" baseline="30000" dirty="0">
                        <a:solidFill>
                          <a:srgbClr val="FF0000"/>
                        </a:solidFill>
                      </a:endParaRPr>
                    </a:p>
                  </a:txBody>
                  <a:tcPr/>
                </a:tc>
                <a:tc>
                  <a:txBody>
                    <a:bodyPr/>
                    <a:lstStyle/>
                    <a:p>
                      <a:r>
                        <a:rPr kumimoji="1" lang="en-US" altLang="ja-JP" sz="2400" b="1" dirty="0" smtClean="0">
                          <a:solidFill>
                            <a:srgbClr val="FF0000"/>
                          </a:solidFill>
                        </a:rPr>
                        <a:t>1.5×10</a:t>
                      </a:r>
                      <a:r>
                        <a:rPr kumimoji="1" lang="en-US" altLang="ja-JP" sz="2400" b="1" baseline="30000" dirty="0" smtClean="0">
                          <a:solidFill>
                            <a:srgbClr val="FF0000"/>
                          </a:solidFill>
                        </a:rPr>
                        <a:t>-4</a:t>
                      </a:r>
                      <a:endParaRPr kumimoji="1" lang="ja-JP" altLang="en-US" sz="2400" b="1" baseline="30000" dirty="0">
                        <a:solidFill>
                          <a:srgbClr val="FF0000"/>
                        </a:solidFill>
                      </a:endParaRPr>
                    </a:p>
                  </a:txBody>
                  <a:tcPr/>
                </a:tc>
              </a:tr>
            </a:tbl>
          </a:graphicData>
        </a:graphic>
      </p:graphicFrame>
    </p:spTree>
    <p:extLst>
      <p:ext uri="{BB962C8B-B14F-4D97-AF65-F5344CB8AC3E}">
        <p14:creationId xmlns:p14="http://schemas.microsoft.com/office/powerpoint/2010/main" val="2924368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268760"/>
            <a:ext cx="8686800" cy="5688632"/>
          </a:xfrm>
        </p:spPr>
        <p:txBody>
          <a:bodyPr>
            <a:normAutofit/>
          </a:bodyPr>
          <a:lstStyle/>
          <a:p>
            <a:r>
              <a:rPr lang="en-US" altLang="ja-JP" dirty="0" smtClean="0"/>
              <a:t>S-2S</a:t>
            </a:r>
            <a:r>
              <a:rPr lang="ja-JP" altLang="en-US" dirty="0" smtClean="0"/>
              <a:t>を用いた</a:t>
            </a:r>
            <a:r>
              <a:rPr lang="en-US" altLang="ja-JP" dirty="0" smtClean="0">
                <a:latin typeface="Times New Roman" panose="02020603050405020304" pitchFamily="18" charset="0"/>
                <a:cs typeface="Times New Roman" panose="02020603050405020304" pitchFamily="18" charset="0"/>
              </a:rPr>
              <a:t>Ξ</a:t>
            </a:r>
            <a:r>
              <a:rPr lang="ja-JP" altLang="en-US" dirty="0" smtClean="0"/>
              <a:t>ハイパー核</a:t>
            </a:r>
            <a:r>
              <a:rPr lang="ja-JP" altLang="en-US" dirty="0"/>
              <a:t>精密</a:t>
            </a:r>
            <a:r>
              <a:rPr lang="ja-JP" altLang="en-US" dirty="0" smtClean="0"/>
              <a:t>分光実験を準備中</a:t>
            </a:r>
            <a:endParaRPr lang="en-US" altLang="ja-JP" dirty="0" smtClean="0"/>
          </a:p>
          <a:p>
            <a:pPr lvl="1"/>
            <a:r>
              <a:rPr lang="en-US" altLang="ja-JP" sz="2000" dirty="0" smtClean="0"/>
              <a:t>ΔE&lt;2MeV</a:t>
            </a:r>
            <a:r>
              <a:rPr lang="ja-JP" altLang="en-US" sz="2000" dirty="0" smtClean="0"/>
              <a:t>の高エネルギー分解能、</a:t>
            </a:r>
            <a:r>
              <a:rPr lang="en-US" altLang="ja-JP" sz="2000" dirty="0" smtClean="0"/>
              <a:t>200</a:t>
            </a:r>
            <a:r>
              <a:rPr lang="ja-JP" altLang="en-US" sz="2000" dirty="0" smtClean="0"/>
              <a:t>イベントの統計</a:t>
            </a:r>
            <a:endParaRPr lang="en-US" altLang="ja-JP" sz="2000" dirty="0" smtClean="0"/>
          </a:p>
          <a:p>
            <a:pPr lvl="1"/>
            <a:r>
              <a:rPr lang="ja-JP" altLang="en-US" sz="2000" dirty="0"/>
              <a:t>世界で</a:t>
            </a:r>
            <a:r>
              <a:rPr lang="ja-JP" altLang="en-US" sz="2000" dirty="0" smtClean="0"/>
              <a:t>初めて束縛状態をピークとして観測</a:t>
            </a:r>
            <a:endParaRPr lang="en-US" altLang="ja-JP" sz="2000" dirty="0"/>
          </a:p>
          <a:p>
            <a:r>
              <a:rPr kumimoji="1" lang="en-US" altLang="ja-JP" dirty="0" smtClean="0"/>
              <a:t>D1</a:t>
            </a:r>
            <a:r>
              <a:rPr kumimoji="1" lang="ja-JP" altLang="en-US" dirty="0" smtClean="0"/>
              <a:t>磁場分布の測定</a:t>
            </a:r>
            <a:endParaRPr kumimoji="1" lang="en-US" altLang="ja-JP" dirty="0" smtClean="0"/>
          </a:p>
          <a:p>
            <a:pPr lvl="1"/>
            <a:r>
              <a:rPr lang="en-US" altLang="ja-JP" sz="2000" dirty="0" smtClean="0"/>
              <a:t>4</a:t>
            </a:r>
            <a:r>
              <a:rPr lang="ja-JP" altLang="en-US" sz="2000" dirty="0" smtClean="0"/>
              <a:t>通りの電流設定、</a:t>
            </a:r>
            <a:r>
              <a:rPr lang="ja-JP" altLang="en-US" sz="2000" dirty="0" smtClean="0"/>
              <a:t>のべ</a:t>
            </a:r>
            <a:r>
              <a:rPr lang="en-US" altLang="ja-JP" sz="2000" smtClean="0"/>
              <a:t>58</a:t>
            </a:r>
            <a:r>
              <a:rPr lang="en-US" altLang="ja-JP" sz="2000" smtClean="0"/>
              <a:t>000</a:t>
            </a:r>
            <a:r>
              <a:rPr lang="ja-JP" altLang="en-US" sz="2000" dirty="0" smtClean="0"/>
              <a:t>点の測定</a:t>
            </a:r>
            <a:endParaRPr lang="en-US" altLang="ja-JP" sz="2000" dirty="0"/>
          </a:p>
          <a:p>
            <a:pPr lvl="1"/>
            <a:r>
              <a:rPr lang="ja-JP" altLang="en-US" sz="2000" dirty="0" smtClean="0">
                <a:latin typeface="+mn-ea"/>
              </a:rPr>
              <a:t>測定誤差は</a:t>
            </a:r>
            <a:r>
              <a:rPr lang="en-US" altLang="ja-JP" sz="2000" dirty="0" smtClean="0">
                <a:latin typeface="+mn-ea"/>
              </a:rPr>
              <a:t>1.6mT</a:t>
            </a:r>
            <a:r>
              <a:rPr lang="ja-JP" altLang="en-US" sz="2000" dirty="0" smtClean="0">
                <a:latin typeface="+mn-ea"/>
              </a:rPr>
              <a:t>未満。</a:t>
            </a:r>
            <a:endParaRPr lang="en-US" altLang="ja-JP" sz="2000" dirty="0" smtClean="0">
              <a:latin typeface="+mn-ea"/>
            </a:endParaRPr>
          </a:p>
          <a:p>
            <a:pPr lvl="2"/>
            <a:r>
              <a:rPr lang="ja-JP" altLang="en-US" sz="1800" dirty="0" smtClean="0">
                <a:latin typeface="+mn-ea"/>
              </a:rPr>
              <a:t>今後は測定磁場を補完しホール素子の大きさからくる誤差を正確に評価する</a:t>
            </a:r>
            <a:endParaRPr lang="en-US" altLang="ja-JP" sz="1800" dirty="0" smtClean="0">
              <a:latin typeface="+mn-ea"/>
            </a:endParaRPr>
          </a:p>
          <a:p>
            <a:r>
              <a:rPr lang="ja-JP" altLang="en-US" dirty="0"/>
              <a:t>計算</a:t>
            </a:r>
            <a:r>
              <a:rPr lang="ja-JP" altLang="en-US" dirty="0" smtClean="0"/>
              <a:t>磁場分布の検証</a:t>
            </a:r>
            <a:endParaRPr lang="en-US" altLang="ja-JP" dirty="0" smtClean="0"/>
          </a:p>
          <a:p>
            <a:pPr lvl="1"/>
            <a:r>
              <a:rPr lang="ja-JP" altLang="en-US" sz="2000" dirty="0" smtClean="0"/>
              <a:t>測定磁場との差は最大で</a:t>
            </a:r>
            <a:r>
              <a:rPr lang="en-US" altLang="ja-JP" sz="2000" dirty="0" smtClean="0"/>
              <a:t>0.018 T</a:t>
            </a:r>
            <a:r>
              <a:rPr lang="ja-JP" altLang="en-US" sz="2000" dirty="0" smtClean="0"/>
              <a:t>程度</a:t>
            </a:r>
            <a:endParaRPr lang="en-US" altLang="ja-JP" sz="2000" dirty="0" smtClean="0"/>
          </a:p>
          <a:p>
            <a:pPr lvl="1"/>
            <a:r>
              <a:rPr lang="ja-JP" altLang="en-US" sz="2000" dirty="0" smtClean="0">
                <a:latin typeface="+mn-ea"/>
              </a:rPr>
              <a:t>計算に使</a:t>
            </a:r>
            <a:r>
              <a:rPr lang="ja-JP" altLang="en-US" sz="2000" dirty="0">
                <a:latin typeface="+mn-ea"/>
              </a:rPr>
              <a:t>う</a:t>
            </a:r>
            <a:r>
              <a:rPr lang="ja-JP" altLang="en-US" sz="2000" dirty="0" smtClean="0">
                <a:latin typeface="+mn-ea"/>
              </a:rPr>
              <a:t>鉄の透磁率を小さくすることで精度が上がると考察</a:t>
            </a:r>
            <a:endParaRPr lang="en-US" altLang="ja-JP" sz="2000" dirty="0" smtClean="0">
              <a:latin typeface="+mn-ea"/>
            </a:endParaRPr>
          </a:p>
          <a:p>
            <a:r>
              <a:rPr lang="ja-JP" altLang="en-US" sz="2400" dirty="0"/>
              <a:t>磁場分布の誤差が運動量分解能に与える</a:t>
            </a:r>
            <a:r>
              <a:rPr lang="ja-JP" altLang="en-US" sz="2400" dirty="0" smtClean="0"/>
              <a:t>影響</a:t>
            </a:r>
            <a:endParaRPr lang="en-US" altLang="ja-JP" dirty="0">
              <a:latin typeface="+mn-ea"/>
            </a:endParaRPr>
          </a:p>
          <a:p>
            <a:pPr lvl="1"/>
            <a:r>
              <a:rPr lang="ja-JP" altLang="en-US" sz="1800" dirty="0" smtClean="0">
                <a:latin typeface="+mn-ea"/>
              </a:rPr>
              <a:t>測定磁場の誤差</a:t>
            </a:r>
            <a:r>
              <a:rPr lang="ja-JP" altLang="en-US" sz="1800" dirty="0">
                <a:latin typeface="+mn-ea"/>
              </a:rPr>
              <a:t>では</a:t>
            </a:r>
            <a:r>
              <a:rPr lang="en-US" altLang="ja-JP" sz="1800" dirty="0" smtClean="0">
                <a:latin typeface="+mn-ea"/>
              </a:rPr>
              <a:t>8.3×10</a:t>
            </a:r>
            <a:r>
              <a:rPr lang="en-US" altLang="ja-JP" sz="1800" baseline="30000" dirty="0" smtClean="0">
                <a:latin typeface="+mn-ea"/>
              </a:rPr>
              <a:t>-5</a:t>
            </a:r>
            <a:r>
              <a:rPr lang="en-US" altLang="ja-JP" sz="1800" dirty="0" smtClean="0">
                <a:latin typeface="+mn-ea"/>
              </a:rPr>
              <a:t>, </a:t>
            </a:r>
            <a:r>
              <a:rPr lang="ja-JP" altLang="en-US" sz="1800" dirty="0" smtClean="0">
                <a:latin typeface="+mn-ea"/>
              </a:rPr>
              <a:t>計算</a:t>
            </a:r>
            <a:r>
              <a:rPr lang="ja-JP" altLang="en-US" sz="1800" dirty="0">
                <a:latin typeface="+mn-ea"/>
              </a:rPr>
              <a:t>磁場</a:t>
            </a:r>
            <a:r>
              <a:rPr lang="ja-JP" altLang="en-US" sz="1800" dirty="0" smtClean="0">
                <a:latin typeface="+mn-ea"/>
              </a:rPr>
              <a:t>の精度では</a:t>
            </a:r>
            <a:r>
              <a:rPr lang="en-US" altLang="ja-JP" sz="1800" dirty="0" smtClean="0">
                <a:latin typeface="+mn-ea"/>
              </a:rPr>
              <a:t>1.5×10</a:t>
            </a:r>
            <a:r>
              <a:rPr lang="en-US" altLang="ja-JP" sz="1800" baseline="30000" dirty="0" smtClean="0">
                <a:latin typeface="+mn-ea"/>
              </a:rPr>
              <a:t>-4 </a:t>
            </a:r>
            <a:r>
              <a:rPr lang="ja-JP" altLang="en-US" sz="1800" dirty="0" err="1" smtClean="0">
                <a:latin typeface="+mn-ea"/>
              </a:rPr>
              <a:t>だけ</a:t>
            </a:r>
            <a:r>
              <a:rPr lang="ja-JP" altLang="en-US" sz="1800" dirty="0" smtClean="0">
                <a:latin typeface="+mn-ea"/>
              </a:rPr>
              <a:t>悪化</a:t>
            </a:r>
            <a:endParaRPr lang="en-US" altLang="ja-JP" sz="1800" dirty="0" smtClean="0">
              <a:latin typeface="+mn-ea"/>
            </a:endParaRPr>
          </a:p>
          <a:p>
            <a:pPr lvl="2"/>
            <a:r>
              <a:rPr lang="ja-JP" altLang="en-US" sz="1800" dirty="0" smtClean="0">
                <a:latin typeface="+mn-ea"/>
              </a:rPr>
              <a:t>過大評価になっている→シミュレーションの改良が必要</a:t>
            </a:r>
            <a:endParaRPr lang="en-US" altLang="ja-JP" sz="1800" dirty="0" smtClean="0">
              <a:latin typeface="+mn-ea"/>
            </a:endParaRPr>
          </a:p>
          <a:p>
            <a:pPr lvl="2"/>
            <a:r>
              <a:rPr lang="en-US" altLang="ja-JP" sz="1800" dirty="0" smtClean="0">
                <a:latin typeface="+mn-ea"/>
              </a:rPr>
              <a:t>He</a:t>
            </a:r>
            <a:r>
              <a:rPr lang="ja-JP" altLang="en-US" sz="1800" dirty="0" smtClean="0">
                <a:latin typeface="+mn-ea"/>
              </a:rPr>
              <a:t>との多重散乱、</a:t>
            </a:r>
            <a:r>
              <a:rPr lang="ja-JP" altLang="en-US" sz="1800" dirty="0">
                <a:latin typeface="+mn-ea"/>
              </a:rPr>
              <a:t>位置分解能</a:t>
            </a:r>
            <a:r>
              <a:rPr lang="ja-JP" altLang="en-US" sz="1800" dirty="0" smtClean="0">
                <a:latin typeface="+mn-ea"/>
              </a:rPr>
              <a:t>の寄与が</a:t>
            </a:r>
            <a:r>
              <a:rPr lang="en-US" altLang="ja-JP" sz="1800" dirty="0" smtClean="0">
                <a:latin typeface="+mn-ea"/>
              </a:rPr>
              <a:t>5.8×10</a:t>
            </a:r>
            <a:r>
              <a:rPr lang="en-US" altLang="ja-JP" sz="1800" baseline="30000" dirty="0" smtClean="0">
                <a:latin typeface="+mn-ea"/>
              </a:rPr>
              <a:t>-4</a:t>
            </a:r>
          </a:p>
          <a:p>
            <a:pPr lvl="2"/>
            <a:r>
              <a:rPr lang="en-US" altLang="ja-JP" sz="1800" dirty="0" smtClean="0">
                <a:latin typeface="+mn-ea"/>
              </a:rPr>
              <a:t>6.0×10</a:t>
            </a:r>
            <a:r>
              <a:rPr lang="en-US" altLang="ja-JP" sz="1800" baseline="30000" dirty="0" smtClean="0">
                <a:latin typeface="+mn-ea"/>
              </a:rPr>
              <a:t>-4</a:t>
            </a:r>
            <a:r>
              <a:rPr lang="en-US" altLang="ja-JP" sz="1800" dirty="0" smtClean="0">
                <a:latin typeface="+mn-ea"/>
              </a:rPr>
              <a:t> (ΔE=1.89 MeV)</a:t>
            </a:r>
            <a:r>
              <a:rPr lang="ja-JP" altLang="en-US" sz="1800" dirty="0" err="1" smtClean="0">
                <a:latin typeface="+mn-ea"/>
              </a:rPr>
              <a:t>には</a:t>
            </a:r>
            <a:r>
              <a:rPr lang="ja-JP" altLang="en-US" sz="1800" dirty="0" smtClean="0">
                <a:latin typeface="+mn-ea"/>
              </a:rPr>
              <a:t>計算</a:t>
            </a:r>
            <a:r>
              <a:rPr lang="ja-JP" altLang="en-US" sz="1800" dirty="0">
                <a:latin typeface="+mn-ea"/>
              </a:rPr>
              <a:t>磁場</a:t>
            </a:r>
            <a:r>
              <a:rPr lang="ja-JP" altLang="en-US" sz="1800" dirty="0" smtClean="0">
                <a:latin typeface="+mn-ea"/>
              </a:rPr>
              <a:t>の再現度を高めることが必要</a:t>
            </a:r>
            <a:endParaRPr lang="en-US" altLang="ja-JP" sz="1400" dirty="0">
              <a:latin typeface="+mn-ea"/>
            </a:endParaRPr>
          </a:p>
        </p:txBody>
      </p:sp>
      <p:sp>
        <p:nvSpPr>
          <p:cNvPr id="4" name="スライド番号プレースホルダー 3"/>
          <p:cNvSpPr>
            <a:spLocks noGrp="1"/>
          </p:cNvSpPr>
          <p:nvPr>
            <p:ph type="sldNum" sz="quarter" idx="12"/>
          </p:nvPr>
        </p:nvSpPr>
        <p:spPr/>
        <p:txBody>
          <a:bodyPr/>
          <a:lstStyle/>
          <a:p>
            <a:r>
              <a:rPr kumimoji="1" lang="en-US" altLang="ja-JP" dirty="0" smtClean="0"/>
              <a:t>23</a:t>
            </a:r>
          </a:p>
        </p:txBody>
      </p:sp>
    </p:spTree>
    <p:extLst>
      <p:ext uri="{BB962C8B-B14F-4D97-AF65-F5344CB8AC3E}">
        <p14:creationId xmlns:p14="http://schemas.microsoft.com/office/powerpoint/2010/main" val="749268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 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26</a:t>
            </a:fld>
            <a:endParaRPr kumimoji="1" lang="ja-JP" altLang="en-US"/>
          </a:p>
        </p:txBody>
      </p:sp>
    </p:spTree>
    <p:extLst>
      <p:ext uri="{BB962C8B-B14F-4D97-AF65-F5344CB8AC3E}">
        <p14:creationId xmlns:p14="http://schemas.microsoft.com/office/powerpoint/2010/main" val="123056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時間経過に対する磁場の安定性</a:t>
            </a:r>
            <a:endParaRPr kumimoji="1" lang="ja-JP" altLang="en-US" dirty="0"/>
          </a:p>
        </p:txBody>
      </p:sp>
      <p:sp>
        <p:nvSpPr>
          <p:cNvPr id="3" name="コンテンツ プレースホルダー 2"/>
          <p:cNvSpPr>
            <a:spLocks noGrp="1"/>
          </p:cNvSpPr>
          <p:nvPr>
            <p:ph idx="1"/>
          </p:nvPr>
        </p:nvSpPr>
        <p:spPr>
          <a:xfrm>
            <a:off x="457200" y="1268760"/>
            <a:ext cx="8229600" cy="5760640"/>
          </a:xfrm>
        </p:spPr>
        <p:txBody>
          <a:bodyPr>
            <a:normAutofit/>
          </a:bodyPr>
          <a:lstStyle/>
          <a:p>
            <a:r>
              <a:rPr kumimoji="1" lang="en-US" altLang="ja-JP" dirty="0" smtClean="0">
                <a:latin typeface="HGPｺﾞｼｯｸE" panose="020B0900000000000000" pitchFamily="50" charset="-128"/>
                <a:ea typeface="HGPｺﾞｼｯｸE" panose="020B0900000000000000" pitchFamily="50" charset="-128"/>
              </a:rPr>
              <a:t>1500A</a:t>
            </a:r>
            <a:r>
              <a:rPr kumimoji="1" lang="ja-JP" altLang="en-US" dirty="0" smtClean="0">
                <a:latin typeface="HGPｺﾞｼｯｸE" panose="020B0900000000000000" pitchFamily="50" charset="-128"/>
                <a:ea typeface="HGPｺﾞｼｯｸE" panose="020B0900000000000000" pitchFamily="50" charset="-128"/>
              </a:rPr>
              <a:t>を通電</a:t>
            </a:r>
            <a:endParaRPr kumimoji="1" lang="en-US" altLang="ja-JP" dirty="0" smtClean="0">
              <a:latin typeface="HGPｺﾞｼｯｸE" panose="020B0900000000000000" pitchFamily="50" charset="-128"/>
              <a:ea typeface="HGPｺﾞｼｯｸE" panose="020B0900000000000000" pitchFamily="50" charset="-128"/>
            </a:endParaRPr>
          </a:p>
          <a:p>
            <a:r>
              <a:rPr lang="en-US" altLang="ja-JP" dirty="0" smtClean="0">
                <a:latin typeface="HGPｺﾞｼｯｸE" panose="020B0900000000000000" pitchFamily="50" charset="-128"/>
                <a:ea typeface="HGPｺﾞｼｯｸE" panose="020B0900000000000000" pitchFamily="50" charset="-128"/>
              </a:rPr>
              <a:t>86</a:t>
            </a:r>
            <a:r>
              <a:rPr lang="ja-JP" altLang="en-US" dirty="0" smtClean="0">
                <a:latin typeface="HGPｺﾞｼｯｸE" panose="020B0900000000000000" pitchFamily="50" charset="-128"/>
                <a:ea typeface="HGPｺﾞｼｯｸE" panose="020B0900000000000000" pitchFamily="50" charset="-128"/>
              </a:rPr>
              <a:t>分間、</a:t>
            </a:r>
            <a:r>
              <a:rPr lang="en-US" altLang="ja-JP" dirty="0" smtClean="0">
                <a:latin typeface="HGPｺﾞｼｯｸE" panose="020B0900000000000000" pitchFamily="50" charset="-128"/>
                <a:ea typeface="HGPｺﾞｼｯｸE" panose="020B0900000000000000" pitchFamily="50" charset="-128"/>
              </a:rPr>
              <a:t>30</a:t>
            </a:r>
            <a:r>
              <a:rPr lang="ja-JP" altLang="en-US" dirty="0">
                <a:latin typeface="HGPｺﾞｼｯｸE" panose="020B0900000000000000" pitchFamily="50" charset="-128"/>
                <a:ea typeface="HGPｺﾞｼｯｸE" panose="020B0900000000000000" pitchFamily="50" charset="-128"/>
              </a:rPr>
              <a:t>秒ごと</a:t>
            </a:r>
            <a:r>
              <a:rPr lang="ja-JP" altLang="en-US" dirty="0" smtClean="0">
                <a:latin typeface="HGPｺﾞｼｯｸE" panose="020B0900000000000000" pitchFamily="50" charset="-128"/>
                <a:ea typeface="HGPｺﾞｼｯｸE" panose="020B0900000000000000" pitchFamily="50" charset="-128"/>
              </a:rPr>
              <a:t>に中心磁場の大きさを取得</a:t>
            </a:r>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r>
              <a:rPr kumimoji="1" lang="ja-JP" altLang="en-US" dirty="0">
                <a:latin typeface="HGPｺﾞｼｯｸE" panose="020B0900000000000000" pitchFamily="50" charset="-128"/>
                <a:ea typeface="HGPｺﾞｼｯｸE" panose="020B0900000000000000" pitchFamily="50" charset="-128"/>
              </a:rPr>
              <a:t>励磁</a:t>
            </a:r>
            <a:r>
              <a:rPr kumimoji="1" lang="ja-JP" altLang="en-US" dirty="0" smtClean="0">
                <a:latin typeface="HGPｺﾞｼｯｸE" panose="020B0900000000000000" pitchFamily="50" charset="-128"/>
                <a:ea typeface="HGPｺﾞｼｯｸE" panose="020B0900000000000000" pitchFamily="50" charset="-128"/>
              </a:rPr>
              <a:t>から</a:t>
            </a:r>
            <a:r>
              <a:rPr kumimoji="1" lang="en-US" altLang="ja-JP" dirty="0" smtClean="0">
                <a:latin typeface="HGPｺﾞｼｯｸE" panose="020B0900000000000000" pitchFamily="50" charset="-128"/>
                <a:ea typeface="HGPｺﾞｼｯｸE" panose="020B0900000000000000" pitchFamily="50" charset="-128"/>
              </a:rPr>
              <a:t>10</a:t>
            </a:r>
            <a:r>
              <a:rPr kumimoji="1" lang="ja-JP" altLang="en-US" dirty="0" smtClean="0">
                <a:latin typeface="HGPｺﾞｼｯｸE" panose="020B0900000000000000" pitchFamily="50" charset="-128"/>
                <a:ea typeface="HGPｺﾞｼｯｸE" panose="020B0900000000000000" pitchFamily="50" charset="-128"/>
              </a:rPr>
              <a:t>分後には、中心磁場はほぼ測定精度</a:t>
            </a:r>
            <a:r>
              <a:rPr lang="ja-JP" altLang="en-US" dirty="0">
                <a:latin typeface="HGPｺﾞｼｯｸE" panose="020B0900000000000000" pitchFamily="50" charset="-128"/>
                <a:ea typeface="HGPｺﾞｼｯｸE" panose="020B0900000000000000" pitchFamily="50" charset="-128"/>
              </a:rPr>
              <a:t>　</a:t>
            </a:r>
            <a:r>
              <a:rPr kumimoji="1" lang="en-US" altLang="ja-JP" dirty="0" smtClean="0">
                <a:latin typeface="HGPｺﾞｼｯｸE" panose="020B0900000000000000" pitchFamily="50" charset="-128"/>
                <a:ea typeface="HGPｺﾞｼｯｸE" panose="020B0900000000000000" pitchFamily="50" charset="-128"/>
              </a:rPr>
              <a:t>(1μT)</a:t>
            </a:r>
            <a:r>
              <a:rPr kumimoji="1" lang="ja-JP" altLang="en-US" dirty="0" smtClean="0">
                <a:latin typeface="HGPｺﾞｼｯｸE" panose="020B0900000000000000" pitchFamily="50" charset="-128"/>
                <a:ea typeface="HGPｺﾞｼｯｸE" panose="020B0900000000000000" pitchFamily="50" charset="-128"/>
              </a:rPr>
              <a:t>の範囲で一定になる</a:t>
            </a:r>
            <a:endParaRPr kumimoji="1" lang="ja-JP" altLang="en-US" dirty="0">
              <a:latin typeface="HGPｺﾞｼｯｸE" panose="020B0900000000000000" pitchFamily="50" charset="-128"/>
              <a:ea typeface="HGPｺﾞｼｯｸE" panose="020B0900000000000000" pitchFamily="50" charset="-128"/>
            </a:endParaRPr>
          </a:p>
        </p:txBody>
      </p:sp>
      <p:pic>
        <p:nvPicPr>
          <p:cNvPr id="1026" name="Picture 2" descr="C:\Users\Tnanamura\Dropbox\修士論文\figure\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8229601" cy="385921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27</a:t>
            </a:fld>
            <a:endParaRPr kumimoji="1" lang="ja-JP" altLang="en-US"/>
          </a:p>
        </p:txBody>
      </p:sp>
    </p:spTree>
    <p:extLst>
      <p:ext uri="{BB962C8B-B14F-4D97-AF65-F5344CB8AC3E}">
        <p14:creationId xmlns:p14="http://schemas.microsoft.com/office/powerpoint/2010/main" val="1045971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励磁曲線</a:t>
            </a:r>
            <a:endParaRPr kumimoji="1" lang="ja-JP" altLang="en-US" dirty="0"/>
          </a:p>
        </p:txBody>
      </p:sp>
      <p:sp>
        <p:nvSpPr>
          <p:cNvPr id="3" name="コンテンツ プレースホルダー 2"/>
          <p:cNvSpPr>
            <a:spLocks noGrp="1"/>
          </p:cNvSpPr>
          <p:nvPr>
            <p:ph idx="1"/>
          </p:nvPr>
        </p:nvSpPr>
        <p:spPr>
          <a:xfrm>
            <a:off x="457200" y="1268760"/>
            <a:ext cx="8229600" cy="5976664"/>
          </a:xfrm>
        </p:spPr>
        <p:txBody>
          <a:bodyPr>
            <a:normAutofit/>
          </a:bodyPr>
          <a:lstStyle/>
          <a:p>
            <a:r>
              <a:rPr lang="ja-JP" altLang="en-US" dirty="0">
                <a:latin typeface="HGPｺﾞｼｯｸE" panose="020B0900000000000000" pitchFamily="50" charset="-128"/>
                <a:ea typeface="HGPｺﾞｼｯｸE" panose="020B0900000000000000" pitchFamily="50" charset="-128"/>
              </a:rPr>
              <a:t>電流値</a:t>
            </a:r>
            <a:r>
              <a:rPr lang="ja-JP" altLang="en-US" dirty="0" smtClean="0">
                <a:latin typeface="HGPｺﾞｼｯｸE" panose="020B0900000000000000" pitchFamily="50" charset="-128"/>
                <a:ea typeface="HGPｺﾞｼｯｸE" panose="020B0900000000000000" pitchFamily="50" charset="-128"/>
              </a:rPr>
              <a:t>を変えながら中心磁場の大きさを取得</a:t>
            </a:r>
            <a:endParaRPr lang="en-US" altLang="ja-JP" dirty="0" smtClean="0">
              <a:latin typeface="HGPｺﾞｼｯｸE" panose="020B0900000000000000" pitchFamily="50" charset="-128"/>
              <a:ea typeface="HGPｺﾞｼｯｸE" panose="020B0900000000000000" pitchFamily="50" charset="-128"/>
            </a:endParaRPr>
          </a:p>
          <a:p>
            <a:r>
              <a:rPr lang="en-US" altLang="ja-JP" dirty="0">
                <a:solidFill>
                  <a:srgbClr val="FF0000"/>
                </a:solidFill>
                <a:latin typeface="HGPｺﾞｼｯｸE" panose="020B0900000000000000" pitchFamily="50" charset="-128"/>
                <a:ea typeface="HGPｺﾞｼｯｸE" panose="020B0900000000000000" pitchFamily="50" charset="-128"/>
              </a:rPr>
              <a:t>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300A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500A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2500A (</a:t>
            </a:r>
            <a:r>
              <a:rPr lang="en-US" altLang="ja-JP" dirty="0" smtClean="0">
                <a:solidFill>
                  <a:srgbClr val="FF0000"/>
                </a:solidFill>
                <a:latin typeface="HGPｺﾞｼｯｸE" panose="020B0900000000000000" pitchFamily="50" charset="-128"/>
                <a:ea typeface="HGPｺﾞｼｯｸE" panose="020B0900000000000000" pitchFamily="50" charset="-128"/>
              </a:rPr>
              <a:t>UP1)</a:t>
            </a:r>
            <a:endParaRPr lang="en-US" altLang="ja-JP" dirty="0">
              <a:solidFill>
                <a:srgbClr val="FF0000"/>
              </a:solidFill>
              <a:latin typeface="HGPｺﾞｼｯｸE" panose="020B0900000000000000" pitchFamily="50" charset="-128"/>
              <a:ea typeface="HGPｺﾞｼｯｸE" panose="020B0900000000000000" pitchFamily="50" charset="-128"/>
            </a:endParaRPr>
          </a:p>
          <a:p>
            <a:r>
              <a:rPr lang="en-US" altLang="ja-JP" dirty="0">
                <a:solidFill>
                  <a:srgbClr val="0070C0"/>
                </a:solidFill>
                <a:latin typeface="HGPｺﾞｼｯｸE" panose="020B0900000000000000" pitchFamily="50" charset="-128"/>
                <a:ea typeface="HGPｺﾞｼｯｸE" panose="020B0900000000000000" pitchFamily="50" charset="-128"/>
              </a:rPr>
              <a:t>2500A</a:t>
            </a:r>
            <a:r>
              <a:rPr lang="ja-JP" altLang="en-US" dirty="0">
                <a:solidFill>
                  <a:srgbClr val="0070C0"/>
                </a:solidFill>
                <a:latin typeface="HGPｺﾞｼｯｸE" panose="020B0900000000000000" pitchFamily="50" charset="-128"/>
                <a:ea typeface="HGPｺﾞｼｯｸE" panose="020B0900000000000000" pitchFamily="50" charset="-128"/>
              </a:rPr>
              <a:t>→</a:t>
            </a:r>
            <a:r>
              <a:rPr lang="en-US" altLang="ja-JP" dirty="0">
                <a:solidFill>
                  <a:srgbClr val="0070C0"/>
                </a:solidFill>
                <a:latin typeface="HGPｺﾞｼｯｸE" panose="020B0900000000000000" pitchFamily="50" charset="-128"/>
                <a:ea typeface="HGPｺﾞｼｯｸE" panose="020B0900000000000000" pitchFamily="50" charset="-128"/>
              </a:rPr>
              <a:t>2300A</a:t>
            </a:r>
            <a:r>
              <a:rPr lang="ja-JP" altLang="en-US" dirty="0">
                <a:solidFill>
                  <a:srgbClr val="0070C0"/>
                </a:solidFill>
                <a:latin typeface="HGPｺﾞｼｯｸE" panose="020B0900000000000000" pitchFamily="50" charset="-128"/>
                <a:ea typeface="HGPｺﾞｼｯｸE" panose="020B0900000000000000" pitchFamily="50" charset="-128"/>
              </a:rPr>
              <a:t>→･･･→</a:t>
            </a:r>
            <a:r>
              <a:rPr lang="en-US" altLang="ja-JP" dirty="0">
                <a:solidFill>
                  <a:srgbClr val="0070C0"/>
                </a:solidFill>
                <a:latin typeface="HGPｺﾞｼｯｸE" panose="020B0900000000000000" pitchFamily="50" charset="-128"/>
                <a:ea typeface="HGPｺﾞｼｯｸE" panose="020B0900000000000000" pitchFamily="50" charset="-128"/>
              </a:rPr>
              <a:t>500A</a:t>
            </a:r>
            <a:r>
              <a:rPr lang="ja-JP" altLang="en-US" dirty="0">
                <a:solidFill>
                  <a:srgbClr val="0070C0"/>
                </a:solidFill>
                <a:latin typeface="HGPｺﾞｼｯｸE" panose="020B0900000000000000" pitchFamily="50" charset="-128"/>
                <a:ea typeface="HGPｺﾞｼｯｸE" panose="020B0900000000000000" pitchFamily="50" charset="-128"/>
              </a:rPr>
              <a:t>→</a:t>
            </a:r>
            <a:r>
              <a:rPr lang="en-US" altLang="ja-JP" dirty="0">
                <a:solidFill>
                  <a:srgbClr val="0070C0"/>
                </a:solidFill>
                <a:latin typeface="HGPｺﾞｼｯｸE" panose="020B0900000000000000" pitchFamily="50" charset="-128"/>
                <a:ea typeface="HGPｺﾞｼｯｸE" panose="020B0900000000000000" pitchFamily="50" charset="-128"/>
              </a:rPr>
              <a:t>0A (DOWN)</a:t>
            </a:r>
          </a:p>
          <a:p>
            <a:r>
              <a:rPr lang="en-US" altLang="ja-JP" dirty="0">
                <a:solidFill>
                  <a:srgbClr val="FF0000"/>
                </a:solidFill>
                <a:latin typeface="HGPｺﾞｼｯｸE" panose="020B0900000000000000" pitchFamily="50" charset="-128"/>
                <a:ea typeface="HGPｺﾞｼｯｸE" panose="020B0900000000000000" pitchFamily="50" charset="-128"/>
              </a:rPr>
              <a:t>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1100A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1500A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2000A (UP2</a:t>
            </a:r>
            <a:r>
              <a:rPr lang="en-US" altLang="ja-JP" dirty="0" smtClean="0">
                <a:solidFill>
                  <a:srgbClr val="FF0000"/>
                </a:solidFill>
                <a:latin typeface="HGPｺﾞｼｯｸE" panose="020B0900000000000000" pitchFamily="50" charset="-128"/>
                <a:ea typeface="HGPｺﾞｼｯｸE" panose="020B0900000000000000" pitchFamily="50" charset="-128"/>
              </a:rPr>
              <a:t>)</a:t>
            </a:r>
          </a:p>
          <a:p>
            <a:endParaRPr lang="en-US" altLang="ja-JP" dirty="0">
              <a:solidFill>
                <a:srgbClr val="FF0000"/>
              </a:solidFill>
              <a:latin typeface="HGPｺﾞｼｯｸE" panose="020B0900000000000000" pitchFamily="50" charset="-128"/>
              <a:ea typeface="HGPｺﾞｼｯｸE" panose="020B0900000000000000" pitchFamily="50" charset="-128"/>
            </a:endParaRPr>
          </a:p>
          <a:p>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endParaRPr lang="en-US" altLang="ja-JP" dirty="0">
              <a:solidFill>
                <a:srgbClr val="FF0000"/>
              </a:solidFill>
              <a:latin typeface="HGPｺﾞｼｯｸE" panose="020B0900000000000000" pitchFamily="50" charset="-128"/>
              <a:ea typeface="HGPｺﾞｼｯｸE" panose="020B0900000000000000" pitchFamily="50" charset="-128"/>
            </a:endParaRPr>
          </a:p>
          <a:p>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endParaRPr lang="en-US" altLang="ja-JP" dirty="0">
              <a:solidFill>
                <a:srgbClr val="FF0000"/>
              </a:solidFill>
              <a:latin typeface="HGPｺﾞｼｯｸE" panose="020B0900000000000000" pitchFamily="50" charset="-128"/>
              <a:ea typeface="HGPｺﾞｼｯｸE" panose="020B0900000000000000" pitchFamily="50" charset="-128"/>
            </a:endParaRPr>
          </a:p>
          <a:p>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r>
              <a:rPr lang="en-US" altLang="ja-JP" dirty="0" smtClean="0">
                <a:latin typeface="HGPｺﾞｼｯｸE" panose="020B0900000000000000" pitchFamily="50" charset="-128"/>
                <a:ea typeface="HGPｺﾞｼｯｸE" panose="020B0900000000000000" pitchFamily="50" charset="-128"/>
              </a:rPr>
              <a:t>UP2</a:t>
            </a:r>
            <a:r>
              <a:rPr lang="ja-JP" altLang="en-US" dirty="0" smtClean="0">
                <a:latin typeface="HGPｺﾞｼｯｸE" panose="020B0900000000000000" pitchFamily="50" charset="-128"/>
                <a:ea typeface="HGPｺﾞｼｯｸE" panose="020B0900000000000000" pitchFamily="50" charset="-128"/>
              </a:rPr>
              <a:t>の値は</a:t>
            </a:r>
            <a:r>
              <a:rPr lang="en-US" altLang="ja-JP" dirty="0" smtClean="0">
                <a:latin typeface="HGPｺﾞｼｯｸE" panose="020B0900000000000000" pitchFamily="50" charset="-128"/>
                <a:ea typeface="HGPｺﾞｼｯｸE" panose="020B0900000000000000" pitchFamily="50" charset="-128"/>
              </a:rPr>
              <a:t>UP</a:t>
            </a:r>
            <a:r>
              <a:rPr lang="ja-JP" altLang="en-US" dirty="0" smtClean="0">
                <a:latin typeface="HGPｺﾞｼｯｸE" panose="020B0900000000000000" pitchFamily="50" charset="-128"/>
                <a:ea typeface="HGPｺﾞｼｯｸE" panose="020B0900000000000000" pitchFamily="50" charset="-128"/>
              </a:rPr>
              <a:t>と</a:t>
            </a:r>
            <a:r>
              <a:rPr lang="en-US" altLang="ja-JP" dirty="0" smtClean="0">
                <a:latin typeface="HGPｺﾞｼｯｸE" panose="020B0900000000000000" pitchFamily="50" charset="-128"/>
                <a:ea typeface="HGPｺﾞｼｯｸE" panose="020B0900000000000000" pitchFamily="50" charset="-128"/>
              </a:rPr>
              <a:t>0.04%</a:t>
            </a:r>
            <a:r>
              <a:rPr lang="ja-JP" altLang="en-US" dirty="0" smtClean="0">
                <a:latin typeface="HGPｺﾞｼｯｸE" panose="020B0900000000000000" pitchFamily="50" charset="-128"/>
                <a:ea typeface="HGPｺﾞｼｯｸE" panose="020B0900000000000000" pitchFamily="50" charset="-128"/>
              </a:rPr>
              <a:t>の範囲で一致</a:t>
            </a:r>
            <a:endParaRPr lang="en-US" altLang="ja-JP" dirty="0" smtClean="0">
              <a:latin typeface="HGPｺﾞｼｯｸE" panose="020B0900000000000000" pitchFamily="50" charset="-128"/>
              <a:ea typeface="HGPｺﾞｼｯｸE" panose="020B0900000000000000" pitchFamily="50" charset="-128"/>
            </a:endParaRPr>
          </a:p>
          <a:p>
            <a:pPr lvl="1"/>
            <a:r>
              <a:rPr lang="ja-JP" altLang="en-US" dirty="0">
                <a:latin typeface="HGPｺﾞｼｯｸE" panose="020B0900000000000000" pitchFamily="50" charset="-128"/>
                <a:ea typeface="HGPｺﾞｼｯｸE" panose="020B0900000000000000" pitchFamily="50" charset="-128"/>
              </a:rPr>
              <a:t>ヒステリシス</a:t>
            </a:r>
            <a:r>
              <a:rPr lang="ja-JP" altLang="en-US" dirty="0" smtClean="0">
                <a:latin typeface="HGPｺﾞｼｯｸE" panose="020B0900000000000000" pitchFamily="50" charset="-128"/>
                <a:ea typeface="HGPｺﾞｼｯｸE" panose="020B0900000000000000" pitchFamily="50" charset="-128"/>
              </a:rPr>
              <a:t>の影響は小さい</a:t>
            </a:r>
            <a:endParaRPr lang="en-US" altLang="ja-JP" dirty="0">
              <a:latin typeface="HGPｺﾞｼｯｸE" panose="020B0900000000000000" pitchFamily="50" charset="-128"/>
              <a:ea typeface="HGPｺﾞｼｯｸE" panose="020B0900000000000000" pitchFamily="50" charset="-128"/>
            </a:endParaRP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140968"/>
            <a:ext cx="3819438" cy="267150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840" y="3239297"/>
            <a:ext cx="3538275" cy="2474841"/>
          </a:xfrm>
          <a:prstGeom prst="rect">
            <a:avLst/>
          </a:prstGeom>
        </p:spPr>
      </p:pic>
      <p:sp>
        <p:nvSpPr>
          <p:cNvPr id="6" name="テキスト ボックス 5"/>
          <p:cNvSpPr txBox="1"/>
          <p:nvPr/>
        </p:nvSpPr>
        <p:spPr>
          <a:xfrm>
            <a:off x="5733819" y="3054631"/>
            <a:ext cx="2664296" cy="369332"/>
          </a:xfrm>
          <a:prstGeom prst="rect">
            <a:avLst/>
          </a:prstGeom>
          <a:noFill/>
        </p:spPr>
        <p:txBody>
          <a:bodyPr wrap="square" rtlCol="0">
            <a:spAutoFit/>
          </a:bodyPr>
          <a:lstStyle/>
          <a:p>
            <a:r>
              <a:rPr kumimoji="1" lang="en-US" altLang="ja-JP" dirty="0" smtClean="0"/>
              <a:t>ΔB=</a:t>
            </a:r>
            <a:r>
              <a:rPr kumimoji="1" lang="en-US" altLang="ja-JP" dirty="0" err="1" smtClean="0"/>
              <a:t>B</a:t>
            </a:r>
            <a:r>
              <a:rPr kumimoji="1" lang="en-US" altLang="ja-JP" baseline="-25000" dirty="0" err="1" smtClean="0"/>
              <a:t>up</a:t>
            </a:r>
            <a:r>
              <a:rPr kumimoji="1" lang="en-US" altLang="ja-JP" dirty="0" err="1" smtClean="0"/>
              <a:t>-B</a:t>
            </a:r>
            <a:r>
              <a:rPr kumimoji="1" lang="en-US" altLang="ja-JP" baseline="-25000" dirty="0" err="1" smtClean="0"/>
              <a:t>down</a:t>
            </a:r>
            <a:endParaRPr kumimoji="1" lang="ja-JP" altLang="en-US" baseline="-25000" dirty="0"/>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28</a:t>
            </a:fld>
            <a:endParaRPr kumimoji="1" lang="ja-JP" altLang="en-US"/>
          </a:p>
        </p:txBody>
      </p:sp>
    </p:spTree>
    <p:extLst>
      <p:ext uri="{BB962C8B-B14F-4D97-AF65-F5344CB8AC3E}">
        <p14:creationId xmlns:p14="http://schemas.microsoft.com/office/powerpoint/2010/main" val="1650034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測定器系の制御</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HGPｺﾞｼｯｸE" panose="020B0900000000000000" pitchFamily="50" charset="-128"/>
                <a:ea typeface="HGPｺﾞｼｯｸE" panose="020B0900000000000000" pitchFamily="50" charset="-128"/>
              </a:rPr>
              <a:t>1</a:t>
            </a:r>
            <a:r>
              <a:rPr lang="ja-JP" altLang="en-US" dirty="0" smtClean="0">
                <a:latin typeface="HGPｺﾞｼｯｸE" panose="020B0900000000000000" pitchFamily="50" charset="-128"/>
                <a:ea typeface="HGPｺﾞｼｯｸE" panose="020B0900000000000000" pitchFamily="50" charset="-128"/>
              </a:rPr>
              <a:t>台の</a:t>
            </a:r>
            <a:r>
              <a:rPr lang="en-US" altLang="ja-JP" dirty="0" smtClean="0">
                <a:latin typeface="HGPｺﾞｼｯｸE" panose="020B0900000000000000" pitchFamily="50" charset="-128"/>
                <a:ea typeface="HGPｺﾞｼｯｸE" panose="020B0900000000000000" pitchFamily="50" charset="-128"/>
              </a:rPr>
              <a:t>PC</a:t>
            </a:r>
            <a:r>
              <a:rPr lang="ja-JP" altLang="en-US" dirty="0" smtClean="0">
                <a:latin typeface="HGPｺﾞｼｯｸE" panose="020B0900000000000000" pitchFamily="50" charset="-128"/>
                <a:ea typeface="HGPｺﾞｼｯｸE" panose="020B0900000000000000" pitchFamily="50" charset="-128"/>
              </a:rPr>
              <a:t>に</a:t>
            </a:r>
            <a:r>
              <a:rPr lang="en-US" altLang="ja-JP" dirty="0" smtClean="0">
                <a:latin typeface="HGPｺﾞｼｯｸE" panose="020B0900000000000000" pitchFamily="50" charset="-128"/>
                <a:ea typeface="HGPｺﾞｼｯｸE" panose="020B0900000000000000" pitchFamily="50" charset="-128"/>
              </a:rPr>
              <a:t>NMR</a:t>
            </a:r>
            <a:r>
              <a:rPr lang="ja-JP" altLang="en-US" dirty="0" smtClean="0">
                <a:latin typeface="HGPｺﾞｼｯｸE" panose="020B0900000000000000" pitchFamily="50" charset="-128"/>
                <a:ea typeface="HGPｺﾞｼｯｸE" panose="020B0900000000000000" pitchFamily="50" charset="-128"/>
              </a:rPr>
              <a:t>プローブ、駆動装置、ホールプローブを接続、</a:t>
            </a:r>
            <a:r>
              <a:rPr lang="en-US" altLang="ja-JP" dirty="0" smtClean="0">
                <a:latin typeface="HGPｺﾞｼｯｸE" panose="020B0900000000000000" pitchFamily="50" charset="-128"/>
                <a:ea typeface="HGPｺﾞｼｯｸE" panose="020B0900000000000000" pitchFamily="50" charset="-128"/>
              </a:rPr>
              <a:t>Excel-VBA</a:t>
            </a:r>
            <a:r>
              <a:rPr lang="ja-JP" altLang="en-US" dirty="0" smtClean="0">
                <a:latin typeface="HGPｺﾞｼｯｸE" panose="020B0900000000000000" pitchFamily="50" charset="-128"/>
                <a:ea typeface="HGPｺﾞｼｯｸE" panose="020B0900000000000000" pitchFamily="50" charset="-128"/>
              </a:rPr>
              <a:t>マクロで制御を行った</a:t>
            </a:r>
            <a:endParaRPr kumimoji="1" lang="ja-JP" altLang="en-US" dirty="0">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2492896"/>
            <a:ext cx="7814427" cy="3578056"/>
          </a:xfrm>
          <a:prstGeom prst="rect">
            <a:avLst/>
          </a:prstGeom>
        </p:spPr>
      </p:pic>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29</a:t>
            </a:fld>
            <a:endParaRPr kumimoji="1" lang="ja-JP" altLang="en-US"/>
          </a:p>
        </p:txBody>
      </p:sp>
    </p:spTree>
    <p:extLst>
      <p:ext uri="{BB962C8B-B14F-4D97-AF65-F5344CB8AC3E}">
        <p14:creationId xmlns:p14="http://schemas.microsoft.com/office/powerpoint/2010/main" val="66767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nanamura\Dropbox\S-2S\BN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257" y="3318002"/>
            <a:ext cx="3645187" cy="335304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178" y="1334908"/>
            <a:ext cx="2297965" cy="1996159"/>
          </a:xfrm>
          <a:prstGeom prst="rect">
            <a:avLst/>
          </a:prstGeom>
        </p:spPr>
      </p:pic>
      <p:sp>
        <p:nvSpPr>
          <p:cNvPr id="2" name="タイトル 1"/>
          <p:cNvSpPr>
            <a:spLocks noGrp="1"/>
          </p:cNvSpPr>
          <p:nvPr>
            <p:ph type="title"/>
          </p:nvPr>
        </p:nvSpPr>
        <p:spPr>
          <a:xfrm>
            <a:off x="467544" y="332656"/>
            <a:ext cx="8229600" cy="1066800"/>
          </a:xfrm>
        </p:spPr>
        <p:txBody>
          <a:bodyPr/>
          <a:lstStyle/>
          <a:p>
            <a:r>
              <a:rPr lang="en-US" altLang="ja-JP" dirty="0">
                <a:latin typeface="Times New Roman" panose="02020603050405020304" pitchFamily="18" charset="0"/>
                <a:cs typeface="Times New Roman" panose="02020603050405020304" pitchFamily="18" charset="0"/>
              </a:rPr>
              <a:t>Ξ</a:t>
            </a:r>
            <a:r>
              <a:rPr lang="ja-JP" altLang="en-US" dirty="0"/>
              <a:t>ハイパー核分光実験</a:t>
            </a:r>
            <a:endParaRPr kumimoji="1" lang="ja-JP" altLang="en-US" dirty="0"/>
          </a:p>
        </p:txBody>
      </p:sp>
      <p:sp>
        <p:nvSpPr>
          <p:cNvPr id="3" name="コンテンツ プレースホルダー 2"/>
          <p:cNvSpPr>
            <a:spLocks noGrp="1"/>
          </p:cNvSpPr>
          <p:nvPr>
            <p:ph idx="1"/>
          </p:nvPr>
        </p:nvSpPr>
        <p:spPr>
          <a:xfrm>
            <a:off x="457200" y="1268759"/>
            <a:ext cx="8229600" cy="5584490"/>
          </a:xfrm>
        </p:spPr>
        <p:txBody>
          <a:bodyPr>
            <a:normAutofit fontScale="92500" lnSpcReduction="10000"/>
          </a:bodyPr>
          <a:lstStyle/>
          <a:p>
            <a:r>
              <a:rPr lang="en-US" altLang="ja-JP" sz="2400" dirty="0" err="1" smtClean="0">
                <a:latin typeface="Times New Roman" panose="02020603050405020304" pitchFamily="18" charset="0"/>
                <a:ea typeface="HGPｺﾞｼｯｸE" panose="020B0900000000000000" pitchFamily="50" charset="-128"/>
                <a:cs typeface="Times New Roman" panose="02020603050405020304" pitchFamily="18" charset="0"/>
              </a:rPr>
              <a:t>u,d,s</a:t>
            </a: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からなるバリオン</a:t>
            </a:r>
            <a:r>
              <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rPr>
              <a:t>8</a:t>
            </a: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重項の間に働く力</a:t>
            </a:r>
            <a:endPar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endParaRPr>
          </a:p>
          <a:p>
            <a:pPr lvl="1"/>
            <a:r>
              <a:rPr lang="ja-JP" altLang="en-US" sz="2000" dirty="0" smtClean="0">
                <a:latin typeface="Times New Roman" panose="02020603050405020304" pitchFamily="18" charset="0"/>
                <a:ea typeface="HGPｺﾞｼｯｸE" panose="020B0900000000000000" pitchFamily="50" charset="-128"/>
                <a:cs typeface="Times New Roman" panose="02020603050405020304" pitchFamily="18" charset="0"/>
              </a:rPr>
              <a:t>核力：核子</a:t>
            </a:r>
            <a:r>
              <a:rPr lang="en-US" altLang="ja-JP" sz="2000" dirty="0" smtClean="0">
                <a:latin typeface="Times New Roman" panose="02020603050405020304" pitchFamily="18" charset="0"/>
                <a:ea typeface="HGPｺﾞｼｯｸE" panose="020B0900000000000000" pitchFamily="50" charset="-128"/>
                <a:cs typeface="Times New Roman" panose="02020603050405020304" pitchFamily="18" charset="0"/>
              </a:rPr>
              <a:t>-</a:t>
            </a:r>
            <a:r>
              <a:rPr lang="ja-JP" altLang="en-US" sz="2000" dirty="0" smtClean="0">
                <a:latin typeface="Times New Roman" panose="02020603050405020304" pitchFamily="18" charset="0"/>
                <a:ea typeface="HGPｺﾞｼｯｸE" panose="020B0900000000000000" pitchFamily="50" charset="-128"/>
                <a:cs typeface="Times New Roman" panose="02020603050405020304" pitchFamily="18" charset="0"/>
              </a:rPr>
              <a:t>核子散乱→現実的な核力模型</a:t>
            </a:r>
            <a:endParaRPr lang="en-US" altLang="ja-JP" sz="2000" dirty="0">
              <a:latin typeface="Times New Roman" panose="02020603050405020304" pitchFamily="18" charset="0"/>
              <a:ea typeface="HGPｺﾞｼｯｸE" panose="020B0900000000000000" pitchFamily="50" charset="-128"/>
              <a:cs typeface="Times New Roman" panose="02020603050405020304" pitchFamily="18" charset="0"/>
            </a:endParaRPr>
          </a:p>
          <a:p>
            <a:pPr marL="411480" lvl="1" indent="0">
              <a:buNone/>
            </a:pPr>
            <a:r>
              <a:rPr lang="ja-JP" altLang="en-US" sz="2000" dirty="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ハイパー核の構造</a:t>
            </a:r>
            <a:r>
              <a:rPr lang="ja-JP" altLang="en-US"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から</a:t>
            </a:r>
            <a:r>
              <a:rPr lang="en-US" altLang="ja-JP"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YN,YY</a:t>
            </a:r>
            <a:r>
              <a:rPr lang="ja-JP" altLang="en-US"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相互作用</a:t>
            </a:r>
            <a:endParaRPr lang="en-US" altLang="ja-JP"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endParaRPr>
          </a:p>
          <a:p>
            <a:pPr lvl="2"/>
            <a:r>
              <a:rPr lang="en-US" altLang="ja-JP" sz="1900" dirty="0" smtClean="0">
                <a:latin typeface="+mn-ea"/>
                <a:cs typeface="Times New Roman" panose="02020603050405020304" pitchFamily="18" charset="0"/>
              </a:rPr>
              <a:t>S=-1</a:t>
            </a:r>
            <a:r>
              <a:rPr lang="ja-JP" altLang="en-US" sz="1900" dirty="0">
                <a:latin typeface="+mn-ea"/>
                <a:cs typeface="Times New Roman" panose="02020603050405020304" pitchFamily="18" charset="0"/>
              </a:rPr>
              <a:t>：</a:t>
            </a:r>
            <a:r>
              <a:rPr lang="en-US" altLang="ja-JP" sz="1900" dirty="0" smtClean="0">
                <a:latin typeface="+mn-ea"/>
                <a:cs typeface="Times New Roman" panose="02020603050405020304" pitchFamily="18" charset="0"/>
              </a:rPr>
              <a:t>Λ, Σ</a:t>
            </a:r>
            <a:r>
              <a:rPr lang="ja-JP" altLang="en-US" sz="1900" dirty="0" smtClean="0">
                <a:latin typeface="+mn-ea"/>
                <a:cs typeface="Times New Roman" panose="02020603050405020304" pitchFamily="18" charset="0"/>
              </a:rPr>
              <a:t>ハイパー核</a:t>
            </a:r>
            <a:endParaRPr lang="en-US" altLang="ja-JP" sz="1900" dirty="0" smtClean="0">
              <a:latin typeface="+mn-ea"/>
              <a:cs typeface="Times New Roman" panose="02020603050405020304" pitchFamily="18" charset="0"/>
            </a:endParaRPr>
          </a:p>
          <a:p>
            <a:pPr marL="411480" lvl="1" indent="0">
              <a:buNone/>
            </a:pPr>
            <a:r>
              <a:rPr lang="ja-JP" altLang="en-US" sz="2000" dirty="0" smtClean="0">
                <a:latin typeface="+mn-ea"/>
                <a:cs typeface="Times New Roman" panose="02020603050405020304" pitchFamily="18" charset="0"/>
              </a:rPr>
              <a:t>    </a:t>
            </a:r>
            <a:r>
              <a:rPr lang="en-US" altLang="ja-JP" sz="2000" dirty="0" smtClean="0">
                <a:latin typeface="+mn-ea"/>
                <a:cs typeface="Times New Roman" panose="02020603050405020304" pitchFamily="18" charset="0"/>
              </a:rPr>
              <a:t>	</a:t>
            </a:r>
            <a:r>
              <a:rPr lang="ja-JP" altLang="en-US" sz="2000" dirty="0" smtClean="0">
                <a:solidFill>
                  <a:schemeClr val="accent1"/>
                </a:solidFill>
                <a:latin typeface="+mn-ea"/>
                <a:cs typeface="Times New Roman" panose="02020603050405020304" pitchFamily="18" charset="0"/>
              </a:rPr>
              <a:t>→</a:t>
            </a:r>
            <a:r>
              <a:rPr lang="en-US" altLang="ja-JP" sz="2000" dirty="0" smtClean="0">
                <a:solidFill>
                  <a:schemeClr val="accent1"/>
                </a:solidFill>
                <a:latin typeface="+mn-ea"/>
                <a:cs typeface="Times New Roman" panose="02020603050405020304" pitchFamily="18" charset="0"/>
              </a:rPr>
              <a:t>V</a:t>
            </a:r>
            <a:r>
              <a:rPr lang="en-US" altLang="ja-JP" sz="2000" baseline="-25000" dirty="0" smtClean="0">
                <a:solidFill>
                  <a:schemeClr val="accent1"/>
                </a:solidFill>
                <a:latin typeface="+mn-ea"/>
                <a:cs typeface="Times New Roman" panose="02020603050405020304" pitchFamily="18" charset="0"/>
              </a:rPr>
              <a:t>Λ</a:t>
            </a:r>
            <a:r>
              <a:rPr lang="ja-JP" altLang="en-US" sz="2000" dirty="0" smtClean="0">
                <a:solidFill>
                  <a:schemeClr val="accent1"/>
                </a:solidFill>
                <a:latin typeface="+mn-ea"/>
                <a:cs typeface="Times New Roman" panose="02020603050405020304" pitchFamily="18" charset="0"/>
              </a:rPr>
              <a:t>～</a:t>
            </a:r>
            <a:r>
              <a:rPr lang="en-US" altLang="ja-JP" sz="2000" dirty="0" smtClean="0">
                <a:solidFill>
                  <a:schemeClr val="accent1"/>
                </a:solidFill>
                <a:latin typeface="+mn-ea"/>
                <a:cs typeface="Times New Roman" panose="02020603050405020304" pitchFamily="18" charset="0"/>
              </a:rPr>
              <a:t>-30 MeV, V</a:t>
            </a:r>
            <a:r>
              <a:rPr lang="en-US" altLang="ja-JP" sz="2000" baseline="-25000" dirty="0" smtClean="0">
                <a:solidFill>
                  <a:schemeClr val="accent1"/>
                </a:solidFill>
                <a:latin typeface="+mn-ea"/>
                <a:cs typeface="Times New Roman" panose="02020603050405020304" pitchFamily="18" charset="0"/>
              </a:rPr>
              <a:t>Σ</a:t>
            </a:r>
            <a:r>
              <a:rPr lang="en-US" altLang="ja-JP" sz="2000" dirty="0" smtClean="0">
                <a:solidFill>
                  <a:schemeClr val="accent1"/>
                </a:solidFill>
                <a:latin typeface="+mn-ea"/>
                <a:cs typeface="Times New Roman" panose="02020603050405020304" pitchFamily="18" charset="0"/>
              </a:rPr>
              <a:t>=30MeV </a:t>
            </a:r>
            <a:r>
              <a:rPr lang="ja-JP" altLang="en-US" sz="2000" dirty="0" smtClean="0">
                <a:solidFill>
                  <a:schemeClr val="accent1"/>
                </a:solidFill>
                <a:latin typeface="+mn-ea"/>
                <a:cs typeface="Times New Roman" panose="02020603050405020304" pitchFamily="18" charset="0"/>
              </a:rPr>
              <a:t>など</a:t>
            </a:r>
            <a:endParaRPr lang="en-US" altLang="ja-JP" sz="1800" dirty="0" smtClean="0">
              <a:solidFill>
                <a:schemeClr val="accent1"/>
              </a:solidFill>
              <a:latin typeface="+mn-ea"/>
              <a:cs typeface="Times New Roman" panose="02020603050405020304" pitchFamily="18" charset="0"/>
            </a:endParaRPr>
          </a:p>
          <a:p>
            <a:pPr lvl="2"/>
            <a:r>
              <a:rPr lang="en-US" altLang="ja-JP" sz="1900" dirty="0" smtClean="0">
                <a:solidFill>
                  <a:srgbClr val="FF0000"/>
                </a:solidFill>
                <a:latin typeface="+mn-ea"/>
                <a:cs typeface="Times New Roman" panose="02020603050405020304" pitchFamily="18" charset="0"/>
              </a:rPr>
              <a:t>S=-2</a:t>
            </a:r>
            <a:r>
              <a:rPr lang="ja-JP" altLang="en-US" sz="1900" dirty="0" smtClean="0">
                <a:solidFill>
                  <a:srgbClr val="FF0000"/>
                </a:solidFill>
                <a:latin typeface="+mn-ea"/>
                <a:cs typeface="Times New Roman" panose="02020603050405020304" pitchFamily="18" charset="0"/>
              </a:rPr>
              <a:t>：</a:t>
            </a:r>
            <a:r>
              <a:rPr lang="en-US" altLang="ja-JP" sz="1900" dirty="0" smtClean="0">
                <a:solidFill>
                  <a:srgbClr val="FF0000"/>
                </a:solidFill>
                <a:latin typeface="Times New Roman" panose="02020603050405020304" pitchFamily="18" charset="0"/>
                <a:cs typeface="Times New Roman" panose="02020603050405020304" pitchFamily="18" charset="0"/>
              </a:rPr>
              <a:t>Ξ</a:t>
            </a:r>
            <a:r>
              <a:rPr lang="en-US" altLang="ja-JP" sz="1900" dirty="0" smtClean="0">
                <a:solidFill>
                  <a:srgbClr val="FF0000"/>
                </a:solidFill>
                <a:latin typeface="+mn-ea"/>
                <a:cs typeface="Times New Roman" panose="02020603050405020304" pitchFamily="18" charset="0"/>
              </a:rPr>
              <a:t>, </a:t>
            </a:r>
            <a:r>
              <a:rPr lang="en-US" altLang="ja-JP" sz="1900" dirty="0">
                <a:solidFill>
                  <a:srgbClr val="FF0000"/>
                </a:solidFill>
                <a:latin typeface="+mn-ea"/>
                <a:cs typeface="Times New Roman" panose="02020603050405020304" pitchFamily="18" charset="0"/>
              </a:rPr>
              <a:t>Λ</a:t>
            </a:r>
            <a:r>
              <a:rPr lang="en-US" altLang="ja-JP" sz="1900" dirty="0" smtClean="0">
                <a:solidFill>
                  <a:srgbClr val="FF0000"/>
                </a:solidFill>
                <a:latin typeface="+mn-ea"/>
                <a:cs typeface="Times New Roman" panose="02020603050405020304" pitchFamily="18" charset="0"/>
              </a:rPr>
              <a:t>Λ</a:t>
            </a:r>
            <a:r>
              <a:rPr lang="ja-JP" altLang="en-US" sz="1900" dirty="0" smtClean="0">
                <a:solidFill>
                  <a:srgbClr val="FF0000"/>
                </a:solidFill>
                <a:latin typeface="+mn-ea"/>
                <a:cs typeface="Times New Roman" panose="02020603050405020304" pitchFamily="18" charset="0"/>
              </a:rPr>
              <a:t>ハイパー核</a:t>
            </a:r>
            <a:endParaRPr lang="en-US" altLang="ja-JP" sz="1900" dirty="0" smtClean="0">
              <a:solidFill>
                <a:srgbClr val="FF0000"/>
              </a:solidFill>
              <a:latin typeface="+mn-ea"/>
              <a:cs typeface="Times New Roman" panose="02020603050405020304" pitchFamily="18" charset="0"/>
            </a:endParaRPr>
          </a:p>
          <a:p>
            <a:pPr marL="109728" indent="0">
              <a:buNone/>
            </a:pP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　　　　</a:t>
            </a:r>
            <a:r>
              <a:rPr lang="ja-JP" altLang="en-US" sz="1900" dirty="0" smtClean="0">
                <a:solidFill>
                  <a:srgbClr val="FF0000"/>
                </a:solidFill>
                <a:latin typeface="Times New Roman" panose="02020603050405020304" pitchFamily="18" charset="0"/>
                <a:ea typeface="HGPｺﾞｼｯｸE" panose="020B0900000000000000" pitchFamily="50" charset="-128"/>
                <a:cs typeface="Times New Roman" panose="02020603050405020304" pitchFamily="18" charset="0"/>
              </a:rPr>
              <a:t>→実験データは未だ少ない</a:t>
            </a:r>
            <a:endParaRPr lang="en-US" altLang="ja-JP" sz="2400" dirty="0">
              <a:solidFill>
                <a:srgbClr val="FF0000"/>
              </a:solidFill>
              <a:latin typeface="Times New Roman" panose="02020603050405020304" pitchFamily="18" charset="0"/>
              <a:ea typeface="HGPｺﾞｼｯｸE" panose="020B0900000000000000" pitchFamily="50" charset="-128"/>
              <a:cs typeface="Times New Roman" panose="02020603050405020304" pitchFamily="18" charset="0"/>
            </a:endParaRPr>
          </a:p>
          <a:p>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ツイン</a:t>
            </a:r>
            <a:r>
              <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rPr>
              <a:t>Λ</a:t>
            </a: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ハイパー核事象</a:t>
            </a:r>
            <a:endParaRPr lang="en-US" altLang="ja-JP" sz="2400" dirty="0">
              <a:latin typeface="HGPｺﾞｼｯｸE" panose="020B0900000000000000" pitchFamily="50" charset="-128"/>
              <a:ea typeface="HGPｺﾞｼｯｸE" panose="020B0900000000000000" pitchFamily="50" charset="-128"/>
            </a:endParaRPr>
          </a:p>
          <a:p>
            <a:pPr marL="109728" indent="0">
              <a:buNone/>
            </a:pPr>
            <a:r>
              <a:rPr lang="en-US" altLang="ja-JP" sz="2000" dirty="0">
                <a:latin typeface="Times New Roman" panose="02020603050405020304" pitchFamily="18" charset="0"/>
                <a:ea typeface="HGPｺﾞｼｯｸE" panose="020B0900000000000000" pitchFamily="50" charset="-128"/>
                <a:cs typeface="Times New Roman" panose="02020603050405020304" pitchFamily="18" charset="0"/>
              </a:rPr>
              <a:t>     Ξ</a:t>
            </a:r>
            <a:r>
              <a:rPr lang="en-US" altLang="ja-JP" sz="2000" baseline="30000" dirty="0">
                <a:latin typeface="HGPｺﾞｼｯｸE" panose="020B0900000000000000" pitchFamily="50" charset="-128"/>
                <a:ea typeface="HGPｺﾞｼｯｸE" panose="020B0900000000000000" pitchFamily="50" charset="-128"/>
              </a:rPr>
              <a:t>-</a:t>
            </a:r>
            <a:r>
              <a:rPr lang="en-US" altLang="ja-JP" sz="2000" dirty="0" smtClean="0">
                <a:latin typeface="HGPｺﾞｼｯｸE" panose="020B0900000000000000" pitchFamily="50" charset="-128"/>
                <a:ea typeface="HGPｺﾞｼｯｸE" panose="020B0900000000000000" pitchFamily="50" charset="-128"/>
              </a:rPr>
              <a:t>+</a:t>
            </a:r>
            <a:r>
              <a:rPr lang="en-US" altLang="ja-JP" sz="2000" baseline="30000" dirty="0" smtClean="0">
                <a:latin typeface="HGPｺﾞｼｯｸE" panose="020B0900000000000000" pitchFamily="50" charset="-128"/>
                <a:ea typeface="HGPｺﾞｼｯｸE" panose="020B0900000000000000" pitchFamily="50" charset="-128"/>
              </a:rPr>
              <a:t>14</a:t>
            </a:r>
            <a:r>
              <a:rPr lang="en-US" altLang="ja-JP" sz="2000" dirty="0" smtClean="0">
                <a:latin typeface="HGPｺﾞｼｯｸE" panose="020B0900000000000000" pitchFamily="50" charset="-128"/>
                <a:ea typeface="HGPｺﾞｼｯｸE" panose="020B0900000000000000" pitchFamily="50" charset="-128"/>
              </a:rPr>
              <a:t>N</a:t>
            </a:r>
            <a:r>
              <a:rPr lang="ja-JP" altLang="en-US" sz="2000" dirty="0">
                <a:latin typeface="HGPｺﾞｼｯｸE" panose="020B0900000000000000" pitchFamily="50" charset="-128"/>
                <a:ea typeface="HGPｺﾞｼｯｸE" panose="020B0900000000000000" pitchFamily="50" charset="-128"/>
              </a:rPr>
              <a:t>→</a:t>
            </a:r>
            <a:r>
              <a:rPr lang="en-US" altLang="ja-JP" sz="2000" baseline="30000" dirty="0">
                <a:latin typeface="HGPｺﾞｼｯｸE" panose="020B0900000000000000" pitchFamily="50" charset="-128"/>
                <a:ea typeface="HGPｺﾞｼｯｸE" panose="020B0900000000000000" pitchFamily="50" charset="-128"/>
              </a:rPr>
              <a:t>10</a:t>
            </a:r>
            <a:r>
              <a:rPr lang="en-US" altLang="ja-JP" sz="2000" baseline="-25000" dirty="0">
                <a:latin typeface="HGPｺﾞｼｯｸE" panose="020B0900000000000000" pitchFamily="50" charset="-128"/>
                <a:ea typeface="HGPｺﾞｼｯｸE" panose="020B0900000000000000" pitchFamily="50" charset="-128"/>
              </a:rPr>
              <a:t>Λ</a:t>
            </a:r>
            <a:r>
              <a:rPr lang="en-US" altLang="ja-JP" sz="2000" dirty="0">
                <a:latin typeface="HGPｺﾞｼｯｸE" panose="020B0900000000000000" pitchFamily="50" charset="-128"/>
                <a:ea typeface="HGPｺﾞｼｯｸE" panose="020B0900000000000000" pitchFamily="50" charset="-128"/>
              </a:rPr>
              <a:t>Be+</a:t>
            </a:r>
            <a:r>
              <a:rPr lang="en-US" altLang="ja-JP" sz="2000" baseline="30000" dirty="0">
                <a:latin typeface="HGPｺﾞｼｯｸE" panose="020B0900000000000000" pitchFamily="50" charset="-128"/>
                <a:ea typeface="HGPｺﾞｼｯｸE" panose="020B0900000000000000" pitchFamily="50" charset="-128"/>
              </a:rPr>
              <a:t>5</a:t>
            </a:r>
            <a:r>
              <a:rPr lang="en-US" altLang="ja-JP" sz="2000" baseline="-25000" dirty="0">
                <a:latin typeface="HGPｺﾞｼｯｸE" panose="020B0900000000000000" pitchFamily="50" charset="-128"/>
                <a:ea typeface="HGPｺﾞｼｯｸE" panose="020B0900000000000000" pitchFamily="50" charset="-128"/>
              </a:rPr>
              <a:t>Λ</a:t>
            </a:r>
            <a:r>
              <a:rPr lang="en-US" altLang="ja-JP" sz="2000" dirty="0">
                <a:latin typeface="HGPｺﾞｼｯｸE" panose="020B0900000000000000" pitchFamily="50" charset="-128"/>
                <a:ea typeface="HGPｺﾞｼｯｸE" panose="020B0900000000000000" pitchFamily="50" charset="-128"/>
              </a:rPr>
              <a:t>He (</a:t>
            </a:r>
            <a:r>
              <a:rPr lang="ja-JP" altLang="en-US" sz="2000" dirty="0">
                <a:latin typeface="HGPｺﾞｼｯｸE" panose="020B0900000000000000" pitchFamily="50" charset="-128"/>
                <a:ea typeface="HGPｺﾞｼｯｸE" panose="020B0900000000000000" pitchFamily="50" charset="-128"/>
              </a:rPr>
              <a:t>木曽</a:t>
            </a:r>
            <a:r>
              <a:rPr lang="ja-JP" altLang="en-US" sz="2000" dirty="0" smtClean="0">
                <a:latin typeface="HGPｺﾞｼｯｸE" panose="020B0900000000000000" pitchFamily="50" charset="-128"/>
                <a:ea typeface="HGPｺﾞｼｯｸE" panose="020B0900000000000000" pitchFamily="50" charset="-128"/>
              </a:rPr>
              <a:t>イベント</a:t>
            </a:r>
            <a:r>
              <a:rPr lang="en-US" altLang="ja-JP" sz="1300" dirty="0" smtClean="0">
                <a:latin typeface="HGPｺﾞｼｯｸE" panose="020B0900000000000000" pitchFamily="50" charset="-128"/>
                <a:ea typeface="HGPｺﾞｼｯｸE" panose="020B0900000000000000" pitchFamily="50" charset="-128"/>
              </a:rPr>
              <a:t>[1]</a:t>
            </a:r>
            <a:r>
              <a:rPr lang="en-US" altLang="ja-JP" sz="2000" dirty="0" smtClean="0">
                <a:latin typeface="HGPｺﾞｼｯｸE" panose="020B0900000000000000" pitchFamily="50" charset="-128"/>
                <a:ea typeface="HGPｺﾞｼｯｸE" panose="020B0900000000000000" pitchFamily="50" charset="-128"/>
              </a:rPr>
              <a:t>)</a:t>
            </a:r>
            <a:endParaRPr lang="en-US" altLang="ja-JP" sz="2000" dirty="0">
              <a:latin typeface="HGPｺﾞｼｯｸE" panose="020B0900000000000000" pitchFamily="50" charset="-128"/>
              <a:ea typeface="HGPｺﾞｼｯｸE" panose="020B0900000000000000" pitchFamily="50" charset="-128"/>
            </a:endParaRPr>
          </a:p>
          <a:p>
            <a:pPr lvl="1"/>
            <a:r>
              <a:rPr lang="en-US" altLang="ja-JP" sz="18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1800" baseline="30000" dirty="0">
                <a:latin typeface="HGPｺﾞｼｯｸE" panose="020B0900000000000000" pitchFamily="50" charset="-128"/>
                <a:ea typeface="HGPｺﾞｼｯｸE" panose="020B0900000000000000" pitchFamily="50" charset="-128"/>
              </a:rPr>
              <a:t>-</a:t>
            </a:r>
            <a:r>
              <a:rPr lang="en-US" altLang="ja-JP" sz="1800" dirty="0" smtClean="0">
                <a:latin typeface="HGPｺﾞｼｯｸE" panose="020B0900000000000000" pitchFamily="50" charset="-128"/>
                <a:ea typeface="HGPｺﾞｼｯｸE" panose="020B0900000000000000" pitchFamily="50" charset="-128"/>
              </a:rPr>
              <a:t>+</a:t>
            </a:r>
            <a:r>
              <a:rPr lang="en-US" altLang="ja-JP" sz="1800" baseline="30000" dirty="0" smtClean="0">
                <a:latin typeface="HGPｺﾞｼｯｸE" panose="020B0900000000000000" pitchFamily="50" charset="-128"/>
                <a:ea typeface="HGPｺﾞｼｯｸE" panose="020B0900000000000000" pitchFamily="50" charset="-128"/>
              </a:rPr>
              <a:t>14</a:t>
            </a:r>
            <a:r>
              <a:rPr lang="en-US" altLang="ja-JP" sz="1800" dirty="0" smtClean="0">
                <a:latin typeface="HGPｺﾞｼｯｸE" panose="020B0900000000000000" pitchFamily="50" charset="-128"/>
                <a:ea typeface="HGPｺﾞｼｯｸE" panose="020B0900000000000000" pitchFamily="50" charset="-128"/>
              </a:rPr>
              <a:t>N</a:t>
            </a:r>
            <a:r>
              <a:rPr lang="ja-JP" altLang="en-US" sz="1800" dirty="0">
                <a:latin typeface="HGPｺﾞｼｯｸE" panose="020B0900000000000000" pitchFamily="50" charset="-128"/>
                <a:ea typeface="HGPｺﾞｼｯｸE" panose="020B0900000000000000" pitchFamily="50" charset="-128"/>
              </a:rPr>
              <a:t>系の束縛状態を</a:t>
            </a:r>
            <a:r>
              <a:rPr lang="ja-JP" altLang="en-US" sz="1800" dirty="0" smtClean="0">
                <a:latin typeface="HGPｺﾞｼｯｸE" panose="020B0900000000000000" pitchFamily="50" charset="-128"/>
                <a:ea typeface="HGPｺﾞｼｯｸE" panose="020B0900000000000000" pitchFamily="50" charset="-128"/>
              </a:rPr>
              <a:t>示唆</a:t>
            </a:r>
            <a:endPar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endParaRPr>
          </a:p>
          <a:p>
            <a:r>
              <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ja-JP" altLang="en-US" sz="2400" dirty="0" smtClean="0">
                <a:latin typeface="HGPｺﾞｼｯｸE" panose="020B0900000000000000" pitchFamily="50" charset="-128"/>
                <a:ea typeface="HGPｺﾞｼｯｸE" panose="020B0900000000000000" pitchFamily="50" charset="-128"/>
              </a:rPr>
              <a:t>ハイパー核</a:t>
            </a:r>
            <a:endParaRPr lang="en-US" altLang="ja-JP" sz="2400" dirty="0" smtClean="0">
              <a:latin typeface="HGPｺﾞｼｯｸE" panose="020B0900000000000000" pitchFamily="50" charset="-128"/>
              <a:ea typeface="HGPｺﾞｼｯｸE" panose="020B0900000000000000" pitchFamily="50" charset="-128"/>
            </a:endParaRPr>
          </a:p>
          <a:p>
            <a:pPr lvl="1"/>
            <a:r>
              <a:rPr lang="en-US" altLang="ja-JP" sz="18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1800" dirty="0" smtClean="0">
                <a:latin typeface="HGPｺﾞｼｯｸE" panose="020B0900000000000000" pitchFamily="50" charset="-128"/>
                <a:ea typeface="HGPｺﾞｼｯｸE" panose="020B0900000000000000" pitchFamily="50" charset="-128"/>
              </a:rPr>
              <a:t>N</a:t>
            </a:r>
            <a:r>
              <a:rPr lang="ja-JP" altLang="en-US" sz="1800" dirty="0" smtClean="0">
                <a:latin typeface="HGPｺﾞｼｯｸE" panose="020B0900000000000000" pitchFamily="50" charset="-128"/>
                <a:ea typeface="HGPｺﾞｼｯｸE" panose="020B0900000000000000" pitchFamily="50" charset="-128"/>
              </a:rPr>
              <a:t>相互作用のポテンシャルの深さ</a:t>
            </a:r>
            <a:endParaRPr lang="en-US" altLang="ja-JP" sz="1800" dirty="0" smtClean="0">
              <a:latin typeface="HGPｺﾞｼｯｸE" panose="020B0900000000000000" pitchFamily="50" charset="-128"/>
              <a:ea typeface="HGPｺﾞｼｯｸE" panose="020B0900000000000000" pitchFamily="50" charset="-128"/>
            </a:endParaRPr>
          </a:p>
          <a:p>
            <a:pPr lvl="1"/>
            <a:r>
              <a:rPr lang="en-US" altLang="ja-JP" sz="18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1800" dirty="0" smtClean="0">
                <a:latin typeface="HGPｺﾞｼｯｸE" panose="020B0900000000000000" pitchFamily="50" charset="-128"/>
                <a:ea typeface="HGPｺﾞｼｯｸE" panose="020B0900000000000000" pitchFamily="50" charset="-128"/>
              </a:rPr>
              <a:t>N</a:t>
            </a:r>
            <a:r>
              <a:rPr lang="ja-JP" altLang="en-US" sz="1800" dirty="0" smtClean="0">
                <a:latin typeface="HGPｺﾞｼｯｸE" panose="020B0900000000000000" pitchFamily="50" charset="-128"/>
                <a:ea typeface="HGPｺﾞｼｯｸE" panose="020B0900000000000000" pitchFamily="50" charset="-128"/>
              </a:rPr>
              <a:t>→</a:t>
            </a:r>
            <a:r>
              <a:rPr lang="en-US" altLang="ja-JP" sz="1800" dirty="0" smtClean="0">
                <a:latin typeface="HGPｺﾞｼｯｸE" panose="020B0900000000000000" pitchFamily="50" charset="-128"/>
                <a:ea typeface="HGPｺﾞｼｯｸE" panose="020B0900000000000000" pitchFamily="50" charset="-128"/>
              </a:rPr>
              <a:t>ΛΛ</a:t>
            </a:r>
            <a:r>
              <a:rPr lang="ja-JP" altLang="en-US" sz="1800" dirty="0">
                <a:latin typeface="HGPｺﾞｼｯｸE" panose="020B0900000000000000" pitchFamily="50" charset="-128"/>
                <a:ea typeface="HGPｺﾞｼｯｸE" panose="020B0900000000000000" pitchFamily="50" charset="-128"/>
              </a:rPr>
              <a:t>遷移</a:t>
            </a:r>
            <a:r>
              <a:rPr lang="ja-JP" altLang="en-US" sz="1800" dirty="0" smtClean="0">
                <a:latin typeface="HGPｺﾞｼｯｸE" panose="020B0900000000000000" pitchFamily="50" charset="-128"/>
                <a:ea typeface="HGPｺﾞｼｯｸE" panose="020B0900000000000000" pitchFamily="50" charset="-128"/>
              </a:rPr>
              <a:t>強度</a:t>
            </a:r>
            <a:endParaRPr lang="en-US" altLang="ja-JP" sz="1800" dirty="0" smtClean="0">
              <a:latin typeface="HGPｺﾞｼｯｸE" panose="020B0900000000000000" pitchFamily="50" charset="-128"/>
              <a:ea typeface="HGPｺﾞｼｯｸE" panose="020B0900000000000000" pitchFamily="50" charset="-128"/>
            </a:endParaRPr>
          </a:p>
          <a:p>
            <a:r>
              <a:rPr lang="en-US" altLang="ja-JP" sz="2000" dirty="0">
                <a:latin typeface="HGPｺﾞｼｯｸE" panose="020B0900000000000000" pitchFamily="50" charset="-128"/>
                <a:ea typeface="HGPｺﾞｼｯｸE" panose="020B0900000000000000" pitchFamily="50" charset="-128"/>
              </a:rPr>
              <a:t>B</a:t>
            </a:r>
            <a:r>
              <a:rPr lang="en-US" altLang="ja-JP" sz="2000" dirty="0" smtClean="0">
                <a:latin typeface="HGPｺﾞｼｯｸE" panose="020B0900000000000000" pitchFamily="50" charset="-128"/>
                <a:ea typeface="HGPｺﾞｼｯｸE" panose="020B0900000000000000" pitchFamily="50" charset="-128"/>
              </a:rPr>
              <a:t>NL-E885 </a:t>
            </a:r>
            <a:r>
              <a:rPr lang="ja-JP" altLang="en-US" sz="2000" dirty="0" smtClean="0">
                <a:latin typeface="HGPｺﾞｼｯｸE" panose="020B0900000000000000" pitchFamily="50" charset="-128"/>
                <a:ea typeface="HGPｺﾞｼｯｸE" panose="020B0900000000000000" pitchFamily="50" charset="-128"/>
              </a:rPr>
              <a:t>実験</a:t>
            </a:r>
            <a:r>
              <a:rPr lang="en-US" altLang="ja-JP" sz="1500" dirty="0" smtClean="0">
                <a:latin typeface="HGPｺﾞｼｯｸE" panose="020B0900000000000000" pitchFamily="50" charset="-128"/>
                <a:ea typeface="HGPｺﾞｼｯｸE" panose="020B0900000000000000" pitchFamily="50" charset="-128"/>
              </a:rPr>
              <a:t>[2]</a:t>
            </a:r>
            <a:r>
              <a:rPr lang="en-US" altLang="ja-JP" sz="2000" dirty="0" smtClean="0">
                <a:latin typeface="HGPｺﾞｼｯｸE" panose="020B0900000000000000" pitchFamily="50" charset="-128"/>
                <a:ea typeface="HGPｺﾞｼｯｸE" panose="020B0900000000000000" pitchFamily="50" charset="-128"/>
              </a:rPr>
              <a:t>:</a:t>
            </a:r>
            <a:r>
              <a:rPr lang="en-US" altLang="ja-JP" sz="2000" baseline="30000" dirty="0" smtClean="0">
                <a:latin typeface="HGPｺﾞｼｯｸE" panose="020B0900000000000000" pitchFamily="50" charset="-128"/>
                <a:ea typeface="HGPｺﾞｼｯｸE" panose="020B0900000000000000" pitchFamily="50" charset="-128"/>
              </a:rPr>
              <a:t>12</a:t>
            </a:r>
            <a:r>
              <a:rPr lang="en-US" altLang="ja-JP" sz="2000" dirty="0" smtClean="0">
                <a:latin typeface="HGPｺﾞｼｯｸE" panose="020B0900000000000000" pitchFamily="50" charset="-128"/>
                <a:ea typeface="HGPｺﾞｼｯｸE" panose="020B0900000000000000" pitchFamily="50" charset="-128"/>
              </a:rPr>
              <a:t>C(K</a:t>
            </a:r>
            <a:r>
              <a:rPr lang="en-US" altLang="ja-JP" sz="2000" baseline="30000" dirty="0" smtClean="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 K</a:t>
            </a:r>
            <a:r>
              <a:rPr lang="en-US" altLang="ja-JP" sz="2000" baseline="30000" dirty="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a:t>
            </a:r>
            <a:r>
              <a:rPr lang="ja-JP" altLang="en-US" sz="2000" dirty="0" smtClean="0">
                <a:latin typeface="HGPｺﾞｼｯｸE" panose="020B0900000000000000" pitchFamily="50" charset="-128"/>
                <a:ea typeface="HGPｺﾞｼｯｸE" panose="020B0900000000000000" pitchFamily="50" charset="-128"/>
              </a:rPr>
              <a:t>反応</a:t>
            </a:r>
            <a:r>
              <a:rPr lang="en-US" altLang="ja-JP" sz="2000" dirty="0">
                <a:latin typeface="HGPｺﾞｼｯｸE" panose="020B0900000000000000" pitchFamily="50" charset="-128"/>
                <a:ea typeface="HGPｺﾞｼｯｸE" panose="020B0900000000000000" pitchFamily="50" charset="-128"/>
              </a:rPr>
              <a:t> </a:t>
            </a:r>
            <a:endParaRPr lang="en-US" altLang="ja-JP" sz="2000" dirty="0" smtClean="0">
              <a:latin typeface="HGPｺﾞｼｯｸE" panose="020B0900000000000000" pitchFamily="50" charset="-128"/>
              <a:ea typeface="HGPｺﾞｼｯｸE" panose="020B0900000000000000" pitchFamily="50" charset="-128"/>
            </a:endParaRPr>
          </a:p>
          <a:p>
            <a:pPr marL="109728" indent="0">
              <a:buNone/>
            </a:pPr>
            <a:r>
              <a:rPr lang="en-US" altLang="ja-JP" sz="2000" dirty="0">
                <a:latin typeface="HGPｺﾞｼｯｸE" panose="020B0900000000000000" pitchFamily="50" charset="-128"/>
                <a:ea typeface="HGPｺﾞｼｯｸE" panose="020B0900000000000000" pitchFamily="50" charset="-128"/>
              </a:rPr>
              <a:t> </a:t>
            </a:r>
            <a:r>
              <a:rPr lang="en-US" altLang="ja-JP" sz="2000" dirty="0" smtClean="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素過程 </a:t>
            </a:r>
            <a:r>
              <a:rPr lang="en-US" altLang="ja-JP" sz="2000" dirty="0" smtClean="0">
                <a:latin typeface="HGPｺﾞｼｯｸE" panose="020B0900000000000000" pitchFamily="50" charset="-128"/>
                <a:ea typeface="HGPｺﾞｼｯｸE" panose="020B0900000000000000" pitchFamily="50" charset="-128"/>
              </a:rPr>
              <a:t>: p(K</a:t>
            </a:r>
            <a:r>
              <a:rPr lang="en-US" altLang="ja-JP" sz="2000" baseline="30000" dirty="0" smtClean="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 K</a:t>
            </a:r>
            <a:r>
              <a:rPr lang="en-US" altLang="ja-JP" sz="2000" baseline="30000" dirty="0" smtClean="0">
                <a:latin typeface="HGPｺﾞｼｯｸE" panose="020B0900000000000000" pitchFamily="50" charset="-128"/>
                <a:ea typeface="HGPｺﾞｼｯｸE" panose="020B0900000000000000" pitchFamily="50" charset="-128"/>
              </a:rPr>
              <a:t>+</a:t>
            </a:r>
            <a:r>
              <a:rPr lang="en-US" altLang="ja-JP" sz="2000" dirty="0" smtClean="0">
                <a:latin typeface="HGPｺﾞｼｯｸE" panose="020B0900000000000000" pitchFamily="50" charset="-128"/>
                <a:ea typeface="HGPｺﾞｼｯｸE" panose="020B0900000000000000" pitchFamily="50" charset="-128"/>
              </a:rPr>
              <a:t>)</a:t>
            </a:r>
            <a:r>
              <a:rPr lang="en-US" altLang="ja-JP" sz="20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baseline="30000" dirty="0" smtClean="0">
                <a:latin typeface="HGPｺﾞｼｯｸE" panose="020B0900000000000000" pitchFamily="50" charset="-128"/>
                <a:ea typeface="HGPｺﾞｼｯｸE" panose="020B0900000000000000" pitchFamily="50" charset="-128"/>
              </a:rPr>
              <a:t>--</a:t>
            </a:r>
            <a:endParaRPr lang="en-US" altLang="ja-JP" sz="2000" baseline="30000" dirty="0">
              <a:latin typeface="HGPｺﾞｼｯｸE" panose="020B0900000000000000" pitchFamily="50" charset="-128"/>
              <a:ea typeface="HGPｺﾞｼｯｸE" panose="020B0900000000000000" pitchFamily="50" charset="-128"/>
            </a:endParaRPr>
          </a:p>
          <a:p>
            <a:pPr marL="109728" indent="0">
              <a:buNone/>
            </a:pPr>
            <a:r>
              <a:rPr lang="en-US" altLang="ja-JP" sz="2000" dirty="0">
                <a:latin typeface="HGPｺﾞｼｯｸE" panose="020B0900000000000000" pitchFamily="50" charset="-128"/>
                <a:ea typeface="HGPｺﾞｼｯｸE" panose="020B0900000000000000" pitchFamily="50" charset="-128"/>
              </a:rPr>
              <a:t>    </a:t>
            </a:r>
            <a:r>
              <a:rPr lang="en-US" altLang="ja-JP" sz="20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dirty="0">
                <a:latin typeface="HGPｺﾞｼｯｸE" panose="020B0900000000000000" pitchFamily="50" charset="-128"/>
                <a:ea typeface="HGPｺﾞｼｯｸE" panose="020B0900000000000000" pitchFamily="50" charset="-128"/>
              </a:rPr>
              <a:t>-N</a:t>
            </a:r>
            <a:r>
              <a:rPr lang="ja-JP" altLang="en-US" sz="2000" dirty="0">
                <a:latin typeface="HGPｺﾞｼｯｸE" panose="020B0900000000000000" pitchFamily="50" charset="-128"/>
                <a:ea typeface="HGPｺﾞｼｯｸE" panose="020B0900000000000000" pitchFamily="50" charset="-128"/>
              </a:rPr>
              <a:t>相互作用の</a:t>
            </a:r>
            <a:r>
              <a:rPr lang="en-US" altLang="ja-JP" sz="2000" b="1" dirty="0">
                <a:latin typeface="HGPｺﾞｼｯｸE" panose="020B0900000000000000" pitchFamily="50" charset="-128"/>
                <a:ea typeface="HGPｺﾞｼｯｸE" panose="020B0900000000000000" pitchFamily="50" charset="-128"/>
                <a:cs typeface="Times New Roman" panose="02020603050405020304" pitchFamily="18" charset="0"/>
              </a:rPr>
              <a:t>V</a:t>
            </a:r>
            <a:r>
              <a:rPr lang="en-US" altLang="ja-JP" sz="2000" b="1" baseline="-250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b="1" dirty="0">
                <a:latin typeface="HGPｺﾞｼｯｸE" panose="020B0900000000000000" pitchFamily="50" charset="-128"/>
                <a:ea typeface="HGPｺﾞｼｯｸE" panose="020B0900000000000000" pitchFamily="50" charset="-128"/>
                <a:cs typeface="Times New Roman" panose="02020603050405020304" pitchFamily="18" charset="0"/>
              </a:rPr>
              <a:t>=-14 MeV</a:t>
            </a:r>
            <a:r>
              <a:rPr lang="en-US" altLang="ja-JP" sz="2000" dirty="0">
                <a:latin typeface="HGPｺﾞｼｯｸE" panose="020B0900000000000000" pitchFamily="50" charset="-128"/>
                <a:ea typeface="HGPｺﾞｼｯｸE" panose="020B0900000000000000" pitchFamily="50" charset="-128"/>
                <a:cs typeface="Times New Roman" panose="02020603050405020304" pitchFamily="18" charset="0"/>
              </a:rPr>
              <a:t>, </a:t>
            </a:r>
          </a:p>
          <a:p>
            <a:pPr marL="109728" indent="0">
              <a:buNone/>
            </a:pPr>
            <a:r>
              <a:rPr lang="en-US" altLang="ja-JP" sz="2000" dirty="0">
                <a:latin typeface="HGPｺﾞｼｯｸE" panose="020B0900000000000000" pitchFamily="50" charset="-128"/>
                <a:ea typeface="HGPｺﾞｼｯｸE" panose="020B0900000000000000" pitchFamily="50" charset="-128"/>
              </a:rPr>
              <a:t> </a:t>
            </a:r>
            <a:r>
              <a:rPr lang="en-US" altLang="ja-JP" sz="2000" dirty="0" smtClean="0">
                <a:latin typeface="HGPｺﾞｼｯｸE" panose="020B0900000000000000" pitchFamily="50" charset="-128"/>
                <a:ea typeface="HGPｺﾞｼｯｸE" panose="020B0900000000000000" pitchFamily="50" charset="-128"/>
              </a:rPr>
              <a:t> </a:t>
            </a:r>
            <a:r>
              <a:rPr lang="en-US" altLang="ja-JP" sz="2000" baseline="30000" dirty="0">
                <a:latin typeface="HGPｺﾞｼｯｸE" panose="020B0900000000000000" pitchFamily="50" charset="-128"/>
                <a:ea typeface="HGPｺﾞｼｯｸE" panose="020B0900000000000000" pitchFamily="50" charset="-128"/>
              </a:rPr>
              <a:t>12</a:t>
            </a:r>
            <a:r>
              <a:rPr lang="en-US" altLang="ja-JP" sz="2000" baseline="-250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dirty="0">
                <a:latin typeface="HGPｺﾞｼｯｸE" panose="020B0900000000000000" pitchFamily="50" charset="-128"/>
                <a:ea typeface="HGPｺﾞｼｯｸE" panose="020B0900000000000000" pitchFamily="50" charset="-128"/>
              </a:rPr>
              <a:t>Be</a:t>
            </a:r>
            <a:r>
              <a:rPr lang="ja-JP" altLang="en-US" sz="2000" dirty="0">
                <a:latin typeface="HGPｺﾞｼｯｸE" panose="020B0900000000000000" pitchFamily="50" charset="-128"/>
                <a:ea typeface="HGPｺﾞｼｯｸE" panose="020B0900000000000000" pitchFamily="50" charset="-128"/>
              </a:rPr>
              <a:t>の生成</a:t>
            </a:r>
            <a:r>
              <a:rPr lang="ja-JP" altLang="en-US" sz="2000" dirty="0" smtClean="0">
                <a:latin typeface="HGPｺﾞｼｯｸE" panose="020B0900000000000000" pitchFamily="50" charset="-128"/>
                <a:ea typeface="HGPｺﾞｼｯｸE" panose="020B0900000000000000" pitchFamily="50" charset="-128"/>
              </a:rPr>
              <a:t>断面積 ～</a:t>
            </a:r>
            <a:r>
              <a:rPr lang="en-US" altLang="ja-JP" sz="2000" dirty="0" smtClean="0">
                <a:latin typeface="HGPｺﾞｼｯｸE" panose="020B0900000000000000" pitchFamily="50" charset="-128"/>
                <a:ea typeface="HGPｺﾞｼｯｸE" panose="020B0900000000000000" pitchFamily="50" charset="-128"/>
              </a:rPr>
              <a:t>60 </a:t>
            </a:r>
            <a:r>
              <a:rPr lang="en-US" altLang="ja-JP" sz="2000" dirty="0" err="1" smtClean="0">
                <a:latin typeface="HGPｺﾞｼｯｸE" panose="020B0900000000000000" pitchFamily="50" charset="-128"/>
                <a:ea typeface="HGPｺﾞｼｯｸE" panose="020B0900000000000000" pitchFamily="50" charset="-128"/>
              </a:rPr>
              <a:t>nb</a:t>
            </a:r>
            <a:r>
              <a:rPr lang="en-US" altLang="ja-JP" sz="2000" dirty="0" smtClean="0">
                <a:latin typeface="HGPｺﾞｼｯｸE" panose="020B0900000000000000" pitchFamily="50" charset="-128"/>
                <a:ea typeface="HGPｺﾞｼｯｸE" panose="020B0900000000000000" pitchFamily="50" charset="-128"/>
              </a:rPr>
              <a:t>/</a:t>
            </a:r>
            <a:r>
              <a:rPr lang="en-US" altLang="ja-JP" sz="2000" dirty="0" err="1" smtClean="0">
                <a:latin typeface="HGPｺﾞｼｯｸE" panose="020B0900000000000000" pitchFamily="50" charset="-128"/>
                <a:ea typeface="HGPｺﾞｼｯｸE" panose="020B0900000000000000" pitchFamily="50" charset="-128"/>
              </a:rPr>
              <a:t>sr</a:t>
            </a:r>
            <a:endParaRPr lang="en-US" altLang="ja-JP" sz="2000" dirty="0" smtClean="0">
              <a:latin typeface="HGPｺﾞｼｯｸE" panose="020B0900000000000000" pitchFamily="50" charset="-128"/>
              <a:ea typeface="HGPｺﾞｼｯｸE" panose="020B0900000000000000" pitchFamily="50" charset="-128"/>
            </a:endParaRPr>
          </a:p>
        </p:txBody>
      </p:sp>
      <p:cxnSp>
        <p:nvCxnSpPr>
          <p:cNvPr id="5" name="直線コネクタ 4"/>
          <p:cNvCxnSpPr/>
          <p:nvPr/>
        </p:nvCxnSpPr>
        <p:spPr>
          <a:xfrm flipV="1">
            <a:off x="8460569" y="3318002"/>
            <a:ext cx="0" cy="295233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a:off x="7866981" y="3933056"/>
            <a:ext cx="593588"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934707" y="6576250"/>
            <a:ext cx="3323530" cy="276999"/>
          </a:xfrm>
          <a:prstGeom prst="rect">
            <a:avLst/>
          </a:prstGeom>
          <a:noFill/>
        </p:spPr>
        <p:txBody>
          <a:bodyPr wrap="square" rtlCol="0">
            <a:spAutoFit/>
          </a:bodyPr>
          <a:lstStyle/>
          <a:p>
            <a:r>
              <a:rPr lang="en-US" altLang="ja-JP" sz="1200" dirty="0">
                <a:latin typeface="+mn-ea"/>
              </a:rPr>
              <a:t>P. </a:t>
            </a:r>
            <a:r>
              <a:rPr lang="en-US" altLang="ja-JP" sz="1200" dirty="0" err="1">
                <a:latin typeface="+mn-ea"/>
              </a:rPr>
              <a:t>Khaustov</a:t>
            </a:r>
            <a:r>
              <a:rPr lang="en-US" altLang="ja-JP" sz="1200" dirty="0">
                <a:latin typeface="+mn-ea"/>
              </a:rPr>
              <a:t> et al., PRC 61 (2000) 054603</a:t>
            </a:r>
            <a:endParaRPr kumimoji="1" lang="ja-JP" altLang="en-US" sz="1200" dirty="0">
              <a:latin typeface="+mn-ea"/>
            </a:endParaRPr>
          </a:p>
        </p:txBody>
      </p:sp>
      <p:sp>
        <p:nvSpPr>
          <p:cNvPr id="11" name="テキスト ボックス 10"/>
          <p:cNvSpPr txBox="1"/>
          <p:nvPr/>
        </p:nvSpPr>
        <p:spPr>
          <a:xfrm>
            <a:off x="7246463" y="4005064"/>
            <a:ext cx="1368152" cy="646331"/>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Ξ</a:t>
            </a:r>
            <a:r>
              <a:rPr lang="en-US" altLang="ja-JP" dirty="0" smtClean="0"/>
              <a:t>+</a:t>
            </a:r>
            <a:r>
              <a:rPr lang="en-US" altLang="ja-JP" baseline="30000" dirty="0" smtClean="0"/>
              <a:t>11</a:t>
            </a:r>
            <a:r>
              <a:rPr lang="en-US" altLang="ja-JP" dirty="0" smtClean="0"/>
              <a:t>B</a:t>
            </a:r>
          </a:p>
          <a:p>
            <a:r>
              <a:rPr lang="ja-JP" altLang="en-US" dirty="0" smtClean="0"/>
              <a:t>束縛領域</a:t>
            </a:r>
            <a:endParaRPr kumimoji="1" lang="ja-JP" altLang="en-US" dirty="0"/>
          </a:p>
        </p:txBody>
      </p:sp>
      <p:sp>
        <p:nvSpPr>
          <p:cNvPr id="10" name="テキスト ボックス 9"/>
          <p:cNvSpPr txBox="1"/>
          <p:nvPr/>
        </p:nvSpPr>
        <p:spPr>
          <a:xfrm>
            <a:off x="5948138" y="1594323"/>
            <a:ext cx="648072" cy="369332"/>
          </a:xfrm>
          <a:prstGeom prst="rect">
            <a:avLst/>
          </a:prstGeom>
          <a:noFill/>
        </p:spPr>
        <p:txBody>
          <a:bodyPr wrap="square" rtlCol="0">
            <a:spAutoFit/>
          </a:bodyPr>
          <a:lstStyle/>
          <a:p>
            <a:r>
              <a:rPr kumimoji="1" lang="en-US" altLang="ja-JP" dirty="0" smtClean="0"/>
              <a:t>S=0</a:t>
            </a:r>
            <a:endParaRPr kumimoji="1" lang="ja-JP" altLang="en-US" dirty="0"/>
          </a:p>
        </p:txBody>
      </p:sp>
      <p:sp>
        <p:nvSpPr>
          <p:cNvPr id="12" name="テキスト ボックス 11"/>
          <p:cNvSpPr txBox="1"/>
          <p:nvPr/>
        </p:nvSpPr>
        <p:spPr>
          <a:xfrm>
            <a:off x="5928717" y="1963656"/>
            <a:ext cx="787832" cy="369332"/>
          </a:xfrm>
          <a:prstGeom prst="rect">
            <a:avLst/>
          </a:prstGeom>
          <a:noFill/>
        </p:spPr>
        <p:txBody>
          <a:bodyPr wrap="square" rtlCol="0">
            <a:spAutoFit/>
          </a:bodyPr>
          <a:lstStyle/>
          <a:p>
            <a:r>
              <a:rPr kumimoji="1" lang="en-US" altLang="ja-JP" dirty="0" smtClean="0"/>
              <a:t>S=-1</a:t>
            </a:r>
            <a:endParaRPr kumimoji="1" lang="ja-JP" altLang="en-US" dirty="0"/>
          </a:p>
        </p:txBody>
      </p:sp>
      <p:sp>
        <p:nvSpPr>
          <p:cNvPr id="13" name="テキスト ボックス 12"/>
          <p:cNvSpPr txBox="1"/>
          <p:nvPr/>
        </p:nvSpPr>
        <p:spPr>
          <a:xfrm>
            <a:off x="5928717" y="2702320"/>
            <a:ext cx="846203" cy="369332"/>
          </a:xfrm>
          <a:prstGeom prst="rect">
            <a:avLst/>
          </a:prstGeom>
          <a:noFill/>
        </p:spPr>
        <p:txBody>
          <a:bodyPr wrap="square" rtlCol="0">
            <a:spAutoFit/>
          </a:bodyPr>
          <a:lstStyle/>
          <a:p>
            <a:r>
              <a:rPr kumimoji="1" lang="en-US" altLang="ja-JP" dirty="0" smtClean="0"/>
              <a:t>S=-2</a:t>
            </a:r>
            <a:endParaRPr kumimoji="1" lang="ja-JP" altLang="en-US" dirty="0"/>
          </a:p>
        </p:txBody>
      </p:sp>
      <p:sp>
        <p:nvSpPr>
          <p:cNvPr id="14" name="正方形/長方形 13"/>
          <p:cNvSpPr/>
          <p:nvPr/>
        </p:nvSpPr>
        <p:spPr>
          <a:xfrm>
            <a:off x="6577819" y="1963655"/>
            <a:ext cx="1661765" cy="7386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64478" y="2757279"/>
            <a:ext cx="1675106" cy="4932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4"/>
          <p:cNvSpPr>
            <a:spLocks noGrp="1"/>
          </p:cNvSpPr>
          <p:nvPr>
            <p:ph type="sldNum" sz="quarter" idx="12"/>
          </p:nvPr>
        </p:nvSpPr>
        <p:spPr/>
        <p:txBody>
          <a:bodyPr/>
          <a:lstStyle/>
          <a:p>
            <a:fld id="{B2B48BEB-91E4-4ACD-BFB4-F0651C692576}" type="slidenum">
              <a:rPr kumimoji="1" lang="ja-JP" altLang="en-US" smtClean="0"/>
              <a:t>3</a:t>
            </a:fld>
            <a:endParaRPr kumimoji="1" lang="ja-JP" altLang="en-US"/>
          </a:p>
        </p:txBody>
      </p:sp>
      <p:sp>
        <p:nvSpPr>
          <p:cNvPr id="8" name="テキスト ボックス 7"/>
          <p:cNvSpPr txBox="1"/>
          <p:nvPr/>
        </p:nvSpPr>
        <p:spPr>
          <a:xfrm>
            <a:off x="6660080" y="4819206"/>
            <a:ext cx="1440160" cy="369332"/>
          </a:xfrm>
          <a:prstGeom prst="rect">
            <a:avLst/>
          </a:prstGeom>
          <a:noFill/>
        </p:spPr>
        <p:txBody>
          <a:bodyPr wrap="square" rtlCol="0">
            <a:spAutoFit/>
          </a:bodyPr>
          <a:lstStyle/>
          <a:p>
            <a:r>
              <a:rPr kumimoji="1" lang="en-US" altLang="ja-JP" dirty="0" smtClean="0">
                <a:solidFill>
                  <a:srgbClr val="FF0000"/>
                </a:solidFill>
              </a:rPr>
              <a:t>ΔE=14MeV</a:t>
            </a:r>
            <a:endParaRPr kumimoji="1" lang="ja-JP" altLang="en-US" dirty="0">
              <a:solidFill>
                <a:srgbClr val="FF0000"/>
              </a:solidFill>
            </a:endParaRPr>
          </a:p>
        </p:txBody>
      </p:sp>
      <p:sp>
        <p:nvSpPr>
          <p:cNvPr id="16" name="テキスト ボックス 15"/>
          <p:cNvSpPr txBox="1"/>
          <p:nvPr/>
        </p:nvSpPr>
        <p:spPr>
          <a:xfrm>
            <a:off x="657463" y="6360806"/>
            <a:ext cx="5120554" cy="707886"/>
          </a:xfrm>
          <a:prstGeom prst="rect">
            <a:avLst/>
          </a:prstGeom>
          <a:noFill/>
        </p:spPr>
        <p:txBody>
          <a:bodyPr wrap="square" rtlCol="0">
            <a:spAutoFit/>
          </a:bodyPr>
          <a:lstStyle/>
          <a:p>
            <a:r>
              <a:rPr kumimoji="1" lang="en-US" altLang="ja-JP" sz="1200" dirty="0" smtClean="0"/>
              <a:t>[1]</a:t>
            </a:r>
            <a:r>
              <a:rPr lang="da-DK" altLang="ja-JP" sz="1200" dirty="0"/>
              <a:t> K.Nakazawa et al.,.Prog. Theor. Exp. Phys. (2015) 033D02</a:t>
            </a:r>
            <a:endParaRPr kumimoji="1" lang="en-US" altLang="ja-JP" sz="1200" dirty="0" smtClean="0"/>
          </a:p>
          <a:p>
            <a:r>
              <a:rPr lang="en-US" altLang="ja-JP" sz="1000" dirty="0" smtClean="0"/>
              <a:t>[2]</a:t>
            </a:r>
            <a:r>
              <a:rPr lang="en-US" altLang="ja-JP" sz="1000" dirty="0">
                <a:latin typeface="+mn-ea"/>
              </a:rPr>
              <a:t> P. </a:t>
            </a:r>
            <a:r>
              <a:rPr lang="en-US" altLang="ja-JP" sz="1000" dirty="0" err="1">
                <a:latin typeface="+mn-ea"/>
              </a:rPr>
              <a:t>Khaustov</a:t>
            </a:r>
            <a:r>
              <a:rPr lang="en-US" altLang="ja-JP" sz="1000" dirty="0">
                <a:latin typeface="+mn-ea"/>
              </a:rPr>
              <a:t> et al., PRC 61 (2000) 054603</a:t>
            </a:r>
            <a:endParaRPr lang="ja-JP" altLang="en-US" sz="1000" dirty="0">
              <a:latin typeface="+mn-ea"/>
            </a:endParaRPr>
          </a:p>
          <a:p>
            <a:endParaRPr kumimoji="1" lang="ja-JP" altLang="en-US" dirty="0"/>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smtClean="0"/>
              <a:t>磁場の満たすべき条件の確認</a:t>
            </a:r>
            <a:endParaRPr kumimoji="1" lang="ja-JP" altLang="en-US" dirty="0"/>
          </a:p>
        </p:txBody>
      </p:sp>
      <p:sp>
        <p:nvSpPr>
          <p:cNvPr id="3" name="コンテンツ プレースホルダー 2"/>
          <p:cNvSpPr>
            <a:spLocks noGrp="1"/>
          </p:cNvSpPr>
          <p:nvPr>
            <p:ph idx="1"/>
          </p:nvPr>
        </p:nvSpPr>
        <p:spPr>
          <a:xfrm>
            <a:off x="457200" y="1196752"/>
            <a:ext cx="8229600" cy="5377784"/>
          </a:xfrm>
        </p:spPr>
        <p:txBody>
          <a:bodyPr/>
          <a:lstStyle/>
          <a:p>
            <a:r>
              <a:rPr lang="en-US" altLang="ja-JP" dirty="0" smtClean="0"/>
              <a:t>div B, rot B</a:t>
            </a:r>
            <a:r>
              <a:rPr lang="ja-JP" altLang="en-US" dirty="0" smtClean="0"/>
              <a:t>の各成分は</a:t>
            </a:r>
            <a:r>
              <a:rPr lang="en-US" altLang="ja-JP" dirty="0" smtClean="0"/>
              <a:t>0</a:t>
            </a:r>
            <a:r>
              <a:rPr lang="ja-JP" altLang="en-US" dirty="0" smtClean="0"/>
              <a:t>を中心に分布</a:t>
            </a:r>
            <a:endParaRPr lang="en-US" altLang="ja-JP" dirty="0" smtClean="0"/>
          </a:p>
          <a:p>
            <a:pPr lvl="1"/>
            <a:r>
              <a:rPr lang="en-US" altLang="ja-JP" dirty="0" smtClean="0"/>
              <a:t>Maxwell </a:t>
            </a:r>
            <a:r>
              <a:rPr lang="ja-JP" altLang="en-US" dirty="0" smtClean="0"/>
              <a:t>方程式を満たしている</a:t>
            </a:r>
            <a:endParaRPr lang="en-US" altLang="ja-JP" dirty="0" smtClean="0"/>
          </a:p>
        </p:txBody>
      </p:sp>
      <p:sp>
        <p:nvSpPr>
          <p:cNvPr id="7" name="スライド番号プレースホルダー 6"/>
          <p:cNvSpPr>
            <a:spLocks noGrp="1"/>
          </p:cNvSpPr>
          <p:nvPr>
            <p:ph type="sldNum" sz="quarter" idx="12"/>
          </p:nvPr>
        </p:nvSpPr>
        <p:spPr/>
        <p:txBody>
          <a:bodyPr/>
          <a:lstStyle/>
          <a:p>
            <a:r>
              <a:rPr kumimoji="1" lang="en-US" altLang="ja-JP" dirty="0" smtClean="0"/>
              <a:t>13</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04863"/>
            <a:ext cx="3454041" cy="2355477"/>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574" y="2206807"/>
            <a:ext cx="3454039" cy="2355477"/>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502523"/>
            <a:ext cx="3454039" cy="2355477"/>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575" y="4502521"/>
            <a:ext cx="3454039" cy="2355477"/>
          </a:xfrm>
          <a:prstGeom prst="rect">
            <a:avLst/>
          </a:prstGeom>
        </p:spPr>
      </p:pic>
      <p:sp>
        <p:nvSpPr>
          <p:cNvPr id="12" name="テキスト ボックス 11"/>
          <p:cNvSpPr txBox="1"/>
          <p:nvPr/>
        </p:nvSpPr>
        <p:spPr>
          <a:xfrm>
            <a:off x="7092280" y="1947008"/>
            <a:ext cx="1800200" cy="1138773"/>
          </a:xfrm>
          <a:prstGeom prst="rect">
            <a:avLst/>
          </a:prstGeom>
          <a:noFill/>
        </p:spPr>
        <p:txBody>
          <a:bodyPr wrap="square" rtlCol="0">
            <a:spAutoFit/>
          </a:bodyPr>
          <a:lstStyle/>
          <a:p>
            <a:r>
              <a:rPr lang="ja-JP" altLang="en-US" dirty="0" err="1" smtClean="0">
                <a:solidFill>
                  <a:srgbClr val="0070C0"/>
                </a:solidFill>
              </a:rPr>
              <a:t>ー</a:t>
            </a:r>
            <a:r>
              <a:rPr lang="ja-JP" altLang="en-US" dirty="0" smtClean="0">
                <a:solidFill>
                  <a:srgbClr val="0070C0"/>
                </a:solidFill>
              </a:rPr>
              <a:t> 測定磁場</a:t>
            </a:r>
            <a:endParaRPr lang="en-US" altLang="ja-JP" dirty="0" smtClean="0">
              <a:solidFill>
                <a:srgbClr val="0070C0"/>
              </a:solidFill>
            </a:endParaRPr>
          </a:p>
          <a:p>
            <a:r>
              <a:rPr kumimoji="1" lang="ja-JP" altLang="en-US" dirty="0" err="1" smtClean="0">
                <a:solidFill>
                  <a:srgbClr val="FF0000"/>
                </a:solidFill>
              </a:rPr>
              <a:t>ー</a:t>
            </a:r>
            <a:r>
              <a:rPr kumimoji="1" lang="ja-JP" altLang="en-US" dirty="0" smtClean="0">
                <a:solidFill>
                  <a:srgbClr val="FF0000"/>
                </a:solidFill>
              </a:rPr>
              <a:t> 計算磁場</a:t>
            </a:r>
            <a:endParaRPr kumimoji="1" lang="en-US" altLang="ja-JP" dirty="0" smtClean="0">
              <a:solidFill>
                <a:srgbClr val="FF0000"/>
              </a:solidFill>
            </a:endParaRPr>
          </a:p>
          <a:p>
            <a:r>
              <a:rPr lang="en-US" altLang="ja-JP" sz="1600" dirty="0" smtClean="0"/>
              <a:t>(Maxwell</a:t>
            </a:r>
            <a:r>
              <a:rPr lang="ja-JP" altLang="en-US" sz="1600" dirty="0" smtClean="0"/>
              <a:t>方程式を</a:t>
            </a:r>
            <a:endParaRPr lang="en-US" altLang="ja-JP" sz="1600" dirty="0" smtClean="0"/>
          </a:p>
          <a:p>
            <a:r>
              <a:rPr lang="ja-JP" altLang="en-US" sz="1600" dirty="0" smtClean="0"/>
              <a:t>満たす磁場の例</a:t>
            </a:r>
            <a:r>
              <a:rPr lang="en-US" altLang="ja-JP" sz="1600" dirty="0" smtClean="0"/>
              <a:t>)</a:t>
            </a:r>
            <a:endParaRPr kumimoji="1" lang="ja-JP" altLang="en-US" sz="1600" dirty="0"/>
          </a:p>
        </p:txBody>
      </p:sp>
    </p:spTree>
    <p:extLst>
      <p:ext uri="{BB962C8B-B14F-4D97-AF65-F5344CB8AC3E}">
        <p14:creationId xmlns:p14="http://schemas.microsoft.com/office/powerpoint/2010/main" val="208878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測定結果</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mn-ea"/>
              </a:rPr>
              <a:t>B</a:t>
            </a:r>
            <a:r>
              <a:rPr lang="en-US" altLang="ja-JP" baseline="-25000" dirty="0" smtClean="0">
                <a:latin typeface="+mn-ea"/>
              </a:rPr>
              <a:t>X</a:t>
            </a:r>
            <a:r>
              <a:rPr lang="ja-JP" altLang="en-US" dirty="0" smtClean="0"/>
              <a:t>の各座標に対する依存性</a:t>
            </a:r>
            <a:r>
              <a:rPr lang="en-US" altLang="ja-JP" dirty="0" smtClean="0"/>
              <a:t>@2500A</a:t>
            </a:r>
            <a:endParaRPr lang="ja-JP" altLang="en-US" dirty="0"/>
          </a:p>
          <a:p>
            <a:endParaRPr kumimoji="1" lang="ja-JP" altLang="en-US" dirty="0"/>
          </a:p>
        </p:txBody>
      </p:sp>
      <p:pic>
        <p:nvPicPr>
          <p:cNvPr id="1026" name="Picture 2" descr="C:\Users\Tnanamura\Dropbox\修士論文\figure\Bxvs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2798"/>
            <a:ext cx="3741068" cy="2551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nanamura\Dropbox\修士論文\figure\Bxvs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2798"/>
            <a:ext cx="3741067" cy="255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nanamura\Dropbox\修士論文\figure\Bxvs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292" y="4373915"/>
            <a:ext cx="3468241" cy="236516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31</a:t>
            </a:fld>
            <a:endParaRPr kumimoji="1" lang="ja-JP" altLang="en-US"/>
          </a:p>
        </p:txBody>
      </p:sp>
    </p:spTree>
    <p:extLst>
      <p:ext uri="{BB962C8B-B14F-4D97-AF65-F5344CB8AC3E}">
        <p14:creationId xmlns:p14="http://schemas.microsoft.com/office/powerpoint/2010/main" val="2185100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測定結果</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mn-ea"/>
              </a:rPr>
              <a:t>B</a:t>
            </a:r>
            <a:r>
              <a:rPr lang="en-US" altLang="ja-JP" baseline="-25000" dirty="0">
                <a:latin typeface="+mn-ea"/>
              </a:rPr>
              <a:t>Z</a:t>
            </a:r>
            <a:r>
              <a:rPr lang="ja-JP" altLang="en-US" dirty="0" smtClean="0"/>
              <a:t>の各座標に対する依存性</a:t>
            </a:r>
            <a:endParaRPr lang="ja-JP" altLang="en-US" dirty="0"/>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8" y="1842798"/>
            <a:ext cx="3741067" cy="2551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42798"/>
            <a:ext cx="3741067" cy="2551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2582" y="4354517"/>
            <a:ext cx="3468241" cy="236516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860032" y="4626268"/>
            <a:ext cx="3600400" cy="923330"/>
          </a:xfrm>
          <a:prstGeom prst="rect">
            <a:avLst/>
          </a:prstGeom>
          <a:noFill/>
        </p:spPr>
        <p:txBody>
          <a:bodyPr wrap="square" rtlCol="0">
            <a:spAutoFit/>
          </a:bodyPr>
          <a:lstStyle/>
          <a:p>
            <a:r>
              <a:rPr kumimoji="1" lang="en-US" altLang="ja-JP" dirty="0" smtClean="0"/>
              <a:t>Y</a:t>
            </a:r>
            <a:r>
              <a:rPr kumimoji="1" lang="ja-JP" altLang="en-US" dirty="0" smtClean="0"/>
              <a:t>の値の大小に応じて</a:t>
            </a:r>
            <a:endParaRPr kumimoji="1" lang="en-US" altLang="ja-JP" dirty="0" smtClean="0"/>
          </a:p>
          <a:p>
            <a:r>
              <a:rPr kumimoji="1" lang="en-US" altLang="ja-JP" dirty="0" smtClean="0"/>
              <a:t>B</a:t>
            </a:r>
            <a:r>
              <a:rPr kumimoji="1" lang="en-US" altLang="ja-JP" baseline="-25000" dirty="0" smtClean="0"/>
              <a:t>Z</a:t>
            </a:r>
            <a:r>
              <a:rPr kumimoji="1" lang="ja-JP" altLang="en-US" dirty="0" smtClean="0"/>
              <a:t>成分の大きさが</a:t>
            </a:r>
            <a:endParaRPr kumimoji="1" lang="en-US" altLang="ja-JP" dirty="0" smtClean="0"/>
          </a:p>
          <a:p>
            <a:r>
              <a:rPr kumimoji="1" lang="ja-JP" altLang="en-US" dirty="0" smtClean="0"/>
              <a:t>分かれている</a:t>
            </a:r>
            <a:endParaRPr kumimoji="1" lang="ja-JP" altLang="en-US" dirty="0"/>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32</a:t>
            </a:fld>
            <a:endParaRPr kumimoji="1" lang="ja-JP" altLang="en-US"/>
          </a:p>
        </p:txBody>
      </p:sp>
    </p:spTree>
    <p:extLst>
      <p:ext uri="{BB962C8B-B14F-4D97-AF65-F5344CB8AC3E}">
        <p14:creationId xmlns:p14="http://schemas.microsoft.com/office/powerpoint/2010/main" val="964155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測定結果</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mn-ea"/>
              </a:rPr>
              <a:t>B</a:t>
            </a:r>
            <a:r>
              <a:rPr lang="en-US" altLang="ja-JP" baseline="-25000" dirty="0">
                <a:latin typeface="+mn-ea"/>
              </a:rPr>
              <a:t>Y</a:t>
            </a:r>
            <a:r>
              <a:rPr lang="ja-JP" altLang="en-US" dirty="0" smtClean="0"/>
              <a:t>の</a:t>
            </a:r>
            <a:r>
              <a:rPr lang="ja-JP" altLang="en-US" dirty="0"/>
              <a:t>各</a:t>
            </a:r>
            <a:r>
              <a:rPr lang="ja-JP" altLang="en-US" dirty="0" smtClean="0"/>
              <a:t>座標に対する依存性</a:t>
            </a:r>
            <a:r>
              <a:rPr lang="en-US" altLang="ja-JP" dirty="0" smtClean="0"/>
              <a:t>@2500A</a:t>
            </a:r>
            <a:endParaRPr lang="ja-JP" altLang="en-US" dirty="0"/>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9" y="1842799"/>
            <a:ext cx="3456384" cy="23570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42798"/>
            <a:ext cx="3384376" cy="2307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904" y="4142111"/>
            <a:ext cx="3917130" cy="267128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17192" y="4155265"/>
            <a:ext cx="3989138" cy="26135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422345" y="4846327"/>
            <a:ext cx="2592288" cy="646331"/>
          </a:xfrm>
          <a:prstGeom prst="rect">
            <a:avLst/>
          </a:prstGeom>
          <a:noFill/>
        </p:spPr>
        <p:txBody>
          <a:bodyPr wrap="square" rtlCol="0">
            <a:spAutoFit/>
          </a:bodyPr>
          <a:lstStyle/>
          <a:p>
            <a:r>
              <a:rPr lang="ja-JP" altLang="en-US" dirty="0"/>
              <a:t>中心軌道</a:t>
            </a:r>
            <a:r>
              <a:rPr lang="ja-JP" altLang="en-US" dirty="0" smtClean="0"/>
              <a:t>に沿った</a:t>
            </a:r>
            <a:endParaRPr lang="en-US" altLang="ja-JP" dirty="0" smtClean="0"/>
          </a:p>
          <a:p>
            <a:r>
              <a:rPr kumimoji="1" lang="en-US" altLang="ja-JP" dirty="0" smtClean="0"/>
              <a:t>D</a:t>
            </a:r>
            <a:r>
              <a:rPr kumimoji="1" lang="ja-JP" altLang="en-US" dirty="0" smtClean="0"/>
              <a:t>磁石の主成分の分布</a:t>
            </a:r>
            <a:endParaRPr kumimoji="1" lang="ja-JP" altLang="en-US" dirty="0"/>
          </a:p>
        </p:txBody>
      </p:sp>
      <p:cxnSp>
        <p:nvCxnSpPr>
          <p:cNvPr id="11" name="直線矢印コネクタ 10"/>
          <p:cNvCxnSpPr>
            <a:stCxn id="12" idx="1"/>
          </p:cNvCxnSpPr>
          <p:nvPr/>
        </p:nvCxnSpPr>
        <p:spPr>
          <a:xfrm flipH="1" flipV="1">
            <a:off x="2411761" y="6010451"/>
            <a:ext cx="2160240" cy="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572001" y="5687286"/>
            <a:ext cx="5103859" cy="646331"/>
          </a:xfrm>
          <a:prstGeom prst="rect">
            <a:avLst/>
          </a:prstGeom>
          <a:noFill/>
        </p:spPr>
        <p:txBody>
          <a:bodyPr wrap="square" rtlCol="0">
            <a:spAutoFit/>
          </a:bodyPr>
          <a:lstStyle/>
          <a:p>
            <a:r>
              <a:rPr kumimoji="1" lang="en-US" altLang="ja-JP" dirty="0" smtClean="0"/>
              <a:t>Y,X</a:t>
            </a:r>
            <a:r>
              <a:rPr kumimoji="1" lang="ja-JP" altLang="en-US" dirty="0" smtClean="0"/>
              <a:t>の値に応じて同じ</a:t>
            </a:r>
            <a:r>
              <a:rPr kumimoji="1" lang="en-US" altLang="ja-JP" dirty="0" smtClean="0"/>
              <a:t>Z</a:t>
            </a:r>
            <a:r>
              <a:rPr kumimoji="1" lang="ja-JP" altLang="en-US" dirty="0" smtClean="0"/>
              <a:t>でも</a:t>
            </a:r>
            <a:endParaRPr lang="en-US" altLang="ja-JP" dirty="0"/>
          </a:p>
          <a:p>
            <a:r>
              <a:rPr kumimoji="1" lang="ja-JP" altLang="en-US" dirty="0" smtClean="0"/>
              <a:t>点がばらついている</a:t>
            </a:r>
            <a:endParaRPr kumimoji="1" lang="ja-JP" altLang="en-US" dirty="0"/>
          </a:p>
        </p:txBody>
      </p:sp>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33</a:t>
            </a:fld>
            <a:endParaRPr kumimoji="1" lang="ja-JP" altLang="en-US"/>
          </a:p>
        </p:txBody>
      </p:sp>
    </p:spTree>
    <p:extLst>
      <p:ext uri="{BB962C8B-B14F-4D97-AF65-F5344CB8AC3E}">
        <p14:creationId xmlns:p14="http://schemas.microsoft.com/office/powerpoint/2010/main" val="167747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測定誤差の評価</a:t>
            </a:r>
            <a:endParaRPr kumimoji="1" lang="ja-JP" altLang="en-US" dirty="0"/>
          </a:p>
        </p:txBody>
      </p:sp>
      <p:sp>
        <p:nvSpPr>
          <p:cNvPr id="3" name="コンテンツ プレースホルダー 2"/>
          <p:cNvSpPr>
            <a:spLocks noGrp="1"/>
          </p:cNvSpPr>
          <p:nvPr>
            <p:ph idx="1"/>
          </p:nvPr>
        </p:nvSpPr>
        <p:spPr>
          <a:xfrm>
            <a:off x="457200" y="1268760"/>
            <a:ext cx="8229600" cy="5589240"/>
          </a:xfrm>
        </p:spPr>
        <p:txBody>
          <a:bodyPr>
            <a:normAutofit/>
          </a:bodyPr>
          <a:lstStyle/>
          <a:p>
            <a:r>
              <a:rPr lang="ja-JP" altLang="en-US" dirty="0"/>
              <a:t>ホール素子</a:t>
            </a:r>
            <a:r>
              <a:rPr lang="ja-JP" altLang="en-US" dirty="0" smtClean="0"/>
              <a:t>の大きさからくる誤差は、磁極端付近の領域で大きくなる</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r>
              <a:rPr kumimoji="1" lang="ja-JP" altLang="en-US" dirty="0" smtClean="0"/>
              <a:t>この領域</a:t>
            </a:r>
            <a:r>
              <a:rPr kumimoji="1" lang="en-US" altLang="ja-JP" dirty="0" smtClean="0"/>
              <a:t>(-300&lt;Z&lt;500)</a:t>
            </a:r>
            <a:r>
              <a:rPr kumimoji="1" lang="ja-JP" altLang="en-US" dirty="0" smtClean="0"/>
              <a:t>を</a:t>
            </a:r>
            <a:r>
              <a:rPr kumimoji="1" lang="en-US" altLang="ja-JP" dirty="0" smtClean="0"/>
              <a:t>Region 2</a:t>
            </a:r>
            <a:r>
              <a:rPr kumimoji="1" lang="ja-JP" altLang="en-US" dirty="0" smtClean="0"/>
              <a:t>と定義し、その他の領域 </a:t>
            </a:r>
            <a:r>
              <a:rPr kumimoji="1" lang="en-US" altLang="ja-JP" dirty="0" smtClean="0"/>
              <a:t>Region 1</a:t>
            </a:r>
            <a:r>
              <a:rPr kumimoji="1" lang="ja-JP" altLang="en-US" dirty="0" smtClean="0"/>
              <a:t>と区別する。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89" y="2330988"/>
            <a:ext cx="4540437" cy="309634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846" y="2375938"/>
            <a:ext cx="4474523" cy="3051394"/>
          </a:xfrm>
          <a:prstGeom prst="rect">
            <a:avLst/>
          </a:prstGeom>
        </p:spPr>
      </p:pic>
      <p:cxnSp>
        <p:nvCxnSpPr>
          <p:cNvPr id="7" name="直線コネクタ 6"/>
          <p:cNvCxnSpPr/>
          <p:nvPr/>
        </p:nvCxnSpPr>
        <p:spPr>
          <a:xfrm flipV="1">
            <a:off x="1706049" y="261902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3218217" y="261902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090249" y="2678233"/>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610705" y="2678234"/>
            <a:ext cx="0" cy="2232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354121" y="2678234"/>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746609" y="2763036"/>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706049" y="2678234"/>
            <a:ext cx="64807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6098537" y="2763036"/>
            <a:ext cx="64807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80023" y="2249688"/>
            <a:ext cx="1512168" cy="369332"/>
          </a:xfrm>
          <a:prstGeom prst="rect">
            <a:avLst/>
          </a:prstGeom>
          <a:solidFill>
            <a:schemeClr val="bg1"/>
          </a:solidFill>
        </p:spPr>
        <p:txBody>
          <a:bodyPr wrap="square" rtlCol="0">
            <a:spAutoFit/>
          </a:bodyPr>
          <a:lstStyle/>
          <a:p>
            <a:r>
              <a:rPr lang="en-US" altLang="ja-JP" dirty="0" err="1" smtClean="0"/>
              <a:t>σ</a:t>
            </a:r>
            <a:r>
              <a:rPr lang="en-US" altLang="ja-JP" baseline="-25000" dirty="0" err="1" smtClean="0"/>
              <a:t>size</a:t>
            </a:r>
            <a:r>
              <a:rPr kumimoji="1" lang="en-US" altLang="ja-JP" dirty="0" smtClean="0"/>
              <a:t>(B</a:t>
            </a:r>
            <a:r>
              <a:rPr kumimoji="1" lang="en-US" altLang="ja-JP" baseline="-25000" dirty="0" smtClean="0"/>
              <a:t>Y</a:t>
            </a:r>
            <a:r>
              <a:rPr kumimoji="1" lang="en-US" altLang="ja-JP" dirty="0" smtClean="0"/>
              <a:t>)</a:t>
            </a:r>
            <a:endParaRPr kumimoji="1" lang="ja-JP" altLang="en-US" dirty="0"/>
          </a:p>
        </p:txBody>
      </p:sp>
      <p:sp>
        <p:nvSpPr>
          <p:cNvPr id="17" name="テキスト ボックス 16"/>
          <p:cNvSpPr txBox="1"/>
          <p:nvPr/>
        </p:nvSpPr>
        <p:spPr>
          <a:xfrm>
            <a:off x="6272031" y="2277171"/>
            <a:ext cx="1512168" cy="369332"/>
          </a:xfrm>
          <a:prstGeom prst="rect">
            <a:avLst/>
          </a:prstGeom>
          <a:solidFill>
            <a:schemeClr val="bg1"/>
          </a:solidFill>
        </p:spPr>
        <p:txBody>
          <a:bodyPr wrap="square" rtlCol="0">
            <a:spAutoFit/>
          </a:bodyPr>
          <a:lstStyle/>
          <a:p>
            <a:r>
              <a:rPr lang="en-US" altLang="ja-JP" dirty="0" err="1" smtClean="0"/>
              <a:t>σ</a:t>
            </a:r>
            <a:r>
              <a:rPr lang="en-US" altLang="ja-JP" baseline="-25000" dirty="0" err="1" smtClean="0"/>
              <a:t>size</a:t>
            </a:r>
            <a:r>
              <a:rPr kumimoji="1" lang="en-US" altLang="ja-JP" dirty="0" smtClean="0"/>
              <a:t>(B</a:t>
            </a:r>
            <a:r>
              <a:rPr lang="en-US" altLang="ja-JP" baseline="-25000" dirty="0" smtClean="0"/>
              <a:t>Z</a:t>
            </a:r>
            <a:r>
              <a:rPr kumimoji="1" lang="en-US" altLang="ja-JP" dirty="0" smtClean="0"/>
              <a:t>)</a:t>
            </a:r>
            <a:endParaRPr kumimoji="1" lang="ja-JP" altLang="en-US" dirty="0"/>
          </a:p>
        </p:txBody>
      </p:sp>
      <p:sp>
        <p:nvSpPr>
          <p:cNvPr id="20" name="テキスト ボックス 19"/>
          <p:cNvSpPr txBox="1"/>
          <p:nvPr/>
        </p:nvSpPr>
        <p:spPr>
          <a:xfrm rot="16200000">
            <a:off x="-358617" y="2848290"/>
            <a:ext cx="1512168" cy="369332"/>
          </a:xfrm>
          <a:prstGeom prst="rect">
            <a:avLst/>
          </a:prstGeom>
          <a:solidFill>
            <a:schemeClr val="bg1"/>
          </a:solidFill>
        </p:spPr>
        <p:txBody>
          <a:bodyPr wrap="square" rtlCol="0">
            <a:spAutoFit/>
          </a:bodyPr>
          <a:lstStyle/>
          <a:p>
            <a:r>
              <a:rPr lang="en-US" altLang="ja-JP" dirty="0" err="1" smtClean="0"/>
              <a:t>σ</a:t>
            </a:r>
            <a:r>
              <a:rPr lang="en-US" altLang="ja-JP" baseline="-25000" dirty="0" err="1" smtClean="0"/>
              <a:t>size</a:t>
            </a:r>
            <a:r>
              <a:rPr kumimoji="1" lang="en-US" altLang="ja-JP" dirty="0" smtClean="0"/>
              <a:t>(B</a:t>
            </a:r>
            <a:r>
              <a:rPr kumimoji="1" lang="en-US" altLang="ja-JP" baseline="-25000" dirty="0" smtClean="0"/>
              <a:t>Y</a:t>
            </a:r>
            <a:r>
              <a:rPr kumimoji="1" lang="en-US" altLang="ja-JP" dirty="0" smtClean="0"/>
              <a:t>) [T]</a:t>
            </a:r>
            <a:endParaRPr kumimoji="1" lang="ja-JP" altLang="en-US" dirty="0"/>
          </a:p>
        </p:txBody>
      </p:sp>
      <p:sp>
        <p:nvSpPr>
          <p:cNvPr id="21" name="テキスト ボックス 20"/>
          <p:cNvSpPr txBox="1"/>
          <p:nvPr/>
        </p:nvSpPr>
        <p:spPr>
          <a:xfrm rot="16200000">
            <a:off x="4050242" y="2787172"/>
            <a:ext cx="1512168" cy="369332"/>
          </a:xfrm>
          <a:prstGeom prst="rect">
            <a:avLst/>
          </a:prstGeom>
          <a:solidFill>
            <a:schemeClr val="bg1"/>
          </a:solidFill>
        </p:spPr>
        <p:txBody>
          <a:bodyPr wrap="square" rtlCol="0">
            <a:spAutoFit/>
          </a:bodyPr>
          <a:lstStyle/>
          <a:p>
            <a:r>
              <a:rPr lang="en-US" altLang="ja-JP" dirty="0" err="1" smtClean="0"/>
              <a:t>σ</a:t>
            </a:r>
            <a:r>
              <a:rPr kumimoji="1" lang="en-US" altLang="ja-JP" baseline="-25000" dirty="0" err="1" smtClean="0"/>
              <a:t>position</a:t>
            </a:r>
            <a:r>
              <a:rPr kumimoji="1" lang="en-US" altLang="ja-JP" dirty="0" smtClean="0"/>
              <a:t>(B</a:t>
            </a:r>
            <a:r>
              <a:rPr lang="en-US" altLang="ja-JP" baseline="-25000" dirty="0"/>
              <a:t>Z</a:t>
            </a:r>
            <a:r>
              <a:rPr kumimoji="1" lang="en-US" altLang="ja-JP" dirty="0" smtClean="0"/>
              <a:t>) [T]</a:t>
            </a:r>
            <a:endParaRPr kumimoji="1" lang="ja-JP" altLang="en-US" dirty="0"/>
          </a:p>
        </p:txBody>
      </p:sp>
      <p:sp>
        <p:nvSpPr>
          <p:cNvPr id="10" name="スライド番号プレースホルダー 9"/>
          <p:cNvSpPr>
            <a:spLocks noGrp="1"/>
          </p:cNvSpPr>
          <p:nvPr>
            <p:ph type="sldNum" sz="quarter" idx="12"/>
          </p:nvPr>
        </p:nvSpPr>
        <p:spPr/>
        <p:txBody>
          <a:bodyPr/>
          <a:lstStyle/>
          <a:p>
            <a:fld id="{B2B48BEB-91E4-4ACD-BFB4-F0651C692576}" type="slidenum">
              <a:rPr kumimoji="1" lang="ja-JP" altLang="en-US" smtClean="0"/>
              <a:t>34</a:t>
            </a:fld>
            <a:endParaRPr kumimoji="1" lang="ja-JP" altLang="en-US"/>
          </a:p>
        </p:txBody>
      </p:sp>
    </p:spTree>
    <p:extLst>
      <p:ext uri="{BB962C8B-B14F-4D97-AF65-F5344CB8AC3E}">
        <p14:creationId xmlns:p14="http://schemas.microsoft.com/office/powerpoint/2010/main" val="4186649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計算磁場の</a:t>
            </a:r>
            <a:r>
              <a:rPr lang="ja-JP" altLang="en-US" dirty="0"/>
              <a:t>精度</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t>DBZ=(</a:t>
            </a:r>
            <a:r>
              <a:rPr lang="ja-JP" altLang="en-US" dirty="0" smtClean="0"/>
              <a:t>測定磁場の</a:t>
            </a:r>
            <a:r>
              <a:rPr lang="en-US" altLang="ja-JP" dirty="0" smtClean="0"/>
              <a:t>Z</a:t>
            </a:r>
            <a:r>
              <a:rPr lang="ja-JP" altLang="en-US" dirty="0" smtClean="0"/>
              <a:t>成分</a:t>
            </a:r>
            <a:r>
              <a:rPr lang="en-US" altLang="ja-JP" dirty="0" smtClean="0"/>
              <a:t>)</a:t>
            </a:r>
            <a:r>
              <a:rPr lang="ja-JP" altLang="en-US" dirty="0" err="1" smtClean="0"/>
              <a:t>ー</a:t>
            </a:r>
            <a:r>
              <a:rPr lang="en-US" altLang="ja-JP" dirty="0" smtClean="0"/>
              <a:t>(</a:t>
            </a:r>
            <a:r>
              <a:rPr lang="ja-JP" altLang="en-US" dirty="0" smtClean="0"/>
              <a:t>計算磁場の</a:t>
            </a:r>
            <a:r>
              <a:rPr lang="en-US" altLang="ja-JP" dirty="0" smtClean="0"/>
              <a:t>Z</a:t>
            </a:r>
            <a:r>
              <a:rPr lang="ja-JP" altLang="en-US" dirty="0" smtClean="0"/>
              <a:t>成分</a:t>
            </a:r>
            <a:r>
              <a:rPr lang="en-US" altLang="ja-JP" dirty="0" smtClean="0"/>
              <a:t>)</a:t>
            </a:r>
          </a:p>
          <a:p>
            <a:r>
              <a:rPr lang="ja-JP" altLang="en-US" dirty="0"/>
              <a:t>磁極端</a:t>
            </a:r>
            <a:r>
              <a:rPr lang="ja-JP" altLang="en-US" dirty="0" smtClean="0"/>
              <a:t>付近</a:t>
            </a:r>
            <a:r>
              <a:rPr lang="en-US" altLang="ja-JP" dirty="0" smtClean="0"/>
              <a:t>(-300&lt;Z&lt;500)</a:t>
            </a:r>
            <a:r>
              <a:rPr lang="ja-JP" altLang="en-US" dirty="0" smtClean="0"/>
              <a:t>とそれ以外で</a:t>
            </a:r>
            <a:endParaRPr lang="en-US" altLang="ja-JP" dirty="0" smtClean="0"/>
          </a:p>
          <a:p>
            <a:r>
              <a:rPr lang="ja-JP" altLang="en-US" dirty="0" smtClean="0"/>
              <a:t>それぞれガウシアンでフィット、</a:t>
            </a:r>
            <a:r>
              <a:rPr lang="en-US" altLang="ja-JP" dirty="0" smtClean="0"/>
              <a:t>σ</a:t>
            </a:r>
            <a:r>
              <a:rPr lang="ja-JP" altLang="en-US" dirty="0" smtClean="0"/>
              <a:t>を計算磁場の精度</a:t>
            </a:r>
            <a:endParaRPr lang="en-US" altLang="ja-JP"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77462"/>
            <a:ext cx="3866734" cy="2636912"/>
          </a:xfrm>
          <a:prstGeom prst="rect">
            <a:avLst/>
          </a:prstGeom>
        </p:spPr>
      </p:pic>
      <p:pic>
        <p:nvPicPr>
          <p:cNvPr id="1026" name="Picture 2" descr="C:\Users\Tnanamura\Dropbox\修士論文\slidefigure\DB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388" y="3125450"/>
            <a:ext cx="4089642" cy="278892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04276" y="5641894"/>
            <a:ext cx="1008112" cy="369332"/>
          </a:xfrm>
          <a:prstGeom prst="rect">
            <a:avLst/>
          </a:prstGeom>
          <a:solidFill>
            <a:schemeClr val="bg1"/>
          </a:solidFill>
        </p:spPr>
        <p:txBody>
          <a:bodyPr wrap="square" rtlCol="0">
            <a:spAutoFit/>
          </a:bodyPr>
          <a:lstStyle/>
          <a:p>
            <a:r>
              <a:rPr kumimoji="1" lang="en-US" altLang="ja-JP" dirty="0" smtClean="0"/>
              <a:t>DBZ [T]</a:t>
            </a:r>
            <a:endParaRPr kumimoji="1" lang="ja-JP" altLang="en-US" dirty="0"/>
          </a:p>
        </p:txBody>
      </p:sp>
      <p:sp>
        <p:nvSpPr>
          <p:cNvPr id="9" name="テキスト ボックス 8"/>
          <p:cNvSpPr txBox="1"/>
          <p:nvPr/>
        </p:nvSpPr>
        <p:spPr>
          <a:xfrm>
            <a:off x="7271792" y="5729708"/>
            <a:ext cx="1008112" cy="369332"/>
          </a:xfrm>
          <a:prstGeom prst="rect">
            <a:avLst/>
          </a:prstGeom>
          <a:solidFill>
            <a:schemeClr val="bg1"/>
          </a:solidFill>
        </p:spPr>
        <p:txBody>
          <a:bodyPr wrap="square" rtlCol="0">
            <a:spAutoFit/>
          </a:bodyPr>
          <a:lstStyle/>
          <a:p>
            <a:r>
              <a:rPr kumimoji="1" lang="en-US" altLang="ja-JP" dirty="0" smtClean="0"/>
              <a:t>DBZ [T]</a:t>
            </a:r>
            <a:endParaRPr kumimoji="1" lang="ja-JP" altLang="en-US" dirty="0"/>
          </a:p>
        </p:txBody>
      </p:sp>
      <p:sp>
        <p:nvSpPr>
          <p:cNvPr id="10" name="テキスト ボックス 9"/>
          <p:cNvSpPr txBox="1"/>
          <p:nvPr/>
        </p:nvSpPr>
        <p:spPr>
          <a:xfrm>
            <a:off x="6873924" y="3483589"/>
            <a:ext cx="1800200" cy="646331"/>
          </a:xfrm>
          <a:prstGeom prst="rect">
            <a:avLst/>
          </a:prstGeom>
          <a:noFill/>
        </p:spPr>
        <p:txBody>
          <a:bodyPr wrap="square" rtlCol="0">
            <a:spAutoFit/>
          </a:bodyPr>
          <a:lstStyle/>
          <a:p>
            <a:r>
              <a:rPr lang="ja-JP" altLang="en-US" dirty="0" err="1" smtClean="0">
                <a:solidFill>
                  <a:srgbClr val="0070C0"/>
                </a:solidFill>
              </a:rPr>
              <a:t>ー</a:t>
            </a:r>
            <a:r>
              <a:rPr lang="ja-JP" altLang="en-US" dirty="0" smtClean="0">
                <a:solidFill>
                  <a:srgbClr val="0070C0"/>
                </a:solidFill>
              </a:rPr>
              <a:t>磁極端付近</a:t>
            </a:r>
            <a:endParaRPr lang="en-US" altLang="ja-JP" dirty="0" smtClean="0">
              <a:solidFill>
                <a:srgbClr val="0070C0"/>
              </a:solidFill>
            </a:endParaRPr>
          </a:p>
          <a:p>
            <a:r>
              <a:rPr kumimoji="1" lang="ja-JP" altLang="en-US" dirty="0" err="1" smtClean="0">
                <a:solidFill>
                  <a:srgbClr val="FF0000"/>
                </a:solidFill>
              </a:rPr>
              <a:t>ー</a:t>
            </a:r>
            <a:r>
              <a:rPr kumimoji="1" lang="ja-JP" altLang="en-US" dirty="0" smtClean="0">
                <a:solidFill>
                  <a:srgbClr val="FF0000"/>
                </a:solidFill>
              </a:rPr>
              <a:t>それ以外</a:t>
            </a:r>
            <a:endParaRPr kumimoji="1" lang="ja-JP" altLang="en-US" dirty="0">
              <a:solidFill>
                <a:srgbClr val="FF0000"/>
              </a:solidFill>
            </a:endParaRPr>
          </a:p>
        </p:txBody>
      </p:sp>
    </p:spTree>
    <p:extLst>
      <p:ext uri="{BB962C8B-B14F-4D97-AF65-F5344CB8AC3E}">
        <p14:creationId xmlns:p14="http://schemas.microsoft.com/office/powerpoint/2010/main" val="3672106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測定磁場と計算磁場の比較</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ja-JP" altLang="en-US" dirty="0"/>
              <a:t>他</a:t>
            </a:r>
            <a:r>
              <a:rPr lang="ja-JP" altLang="en-US" dirty="0" smtClean="0"/>
              <a:t>の電流値のデータについても確認する</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14971"/>
            <a:ext cx="4106860" cy="267781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016" y="1916832"/>
            <a:ext cx="3909874" cy="254937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421874"/>
            <a:ext cx="3691649" cy="2416729"/>
          </a:xfrm>
          <a:prstGeom prst="rect">
            <a:avLst/>
          </a:prstGeom>
        </p:spPr>
      </p:pic>
      <p:sp>
        <p:nvSpPr>
          <p:cNvPr id="8" name="テキスト ボックス 7"/>
          <p:cNvSpPr txBox="1"/>
          <p:nvPr/>
        </p:nvSpPr>
        <p:spPr>
          <a:xfrm>
            <a:off x="4355976" y="4653136"/>
            <a:ext cx="4788024" cy="1200329"/>
          </a:xfrm>
          <a:prstGeom prst="rect">
            <a:avLst/>
          </a:prstGeom>
          <a:noFill/>
        </p:spPr>
        <p:txBody>
          <a:bodyPr wrap="square" rtlCol="0">
            <a:spAutoFit/>
          </a:bodyPr>
          <a:lstStyle/>
          <a:p>
            <a:r>
              <a:rPr lang="en-US" altLang="ja-JP" dirty="0" smtClean="0"/>
              <a:t>2500A</a:t>
            </a:r>
            <a:r>
              <a:rPr lang="ja-JP" altLang="en-US" dirty="0" smtClean="0"/>
              <a:t>の時ほど明らかな傾向は見られない</a:t>
            </a:r>
            <a:endParaRPr lang="en-US" altLang="ja-JP" dirty="0" smtClean="0"/>
          </a:p>
          <a:p>
            <a:r>
              <a:rPr kumimoji="1" lang="ja-JP" altLang="en-US" dirty="0" smtClean="0"/>
              <a:t>→透磁率</a:t>
            </a:r>
            <a:r>
              <a:rPr kumimoji="1" lang="en-US" altLang="ja-JP" dirty="0" smtClean="0"/>
              <a:t>μ</a:t>
            </a:r>
            <a:r>
              <a:rPr kumimoji="1" lang="ja-JP" altLang="en-US" dirty="0" smtClean="0"/>
              <a:t>のずれは</a:t>
            </a:r>
            <a:r>
              <a:rPr kumimoji="1" lang="en-US" altLang="ja-JP" dirty="0" smtClean="0"/>
              <a:t>2500A</a:t>
            </a:r>
            <a:r>
              <a:rPr lang="ja-JP" altLang="en-US" dirty="0"/>
              <a:t>の時</a:t>
            </a:r>
            <a:r>
              <a:rPr lang="ja-JP" altLang="en-US" dirty="0" smtClean="0"/>
              <a:t>に比べて小さい</a:t>
            </a:r>
            <a:endParaRPr lang="en-US" altLang="ja-JP" dirty="0" smtClean="0"/>
          </a:p>
          <a:p>
            <a:endParaRPr lang="en-US" altLang="ja-JP" dirty="0" smtClean="0"/>
          </a:p>
          <a:p>
            <a:r>
              <a:rPr lang="ja-JP" altLang="en-US" dirty="0"/>
              <a:t>分布</a:t>
            </a:r>
            <a:r>
              <a:rPr lang="ja-JP" altLang="en-US" dirty="0" smtClean="0"/>
              <a:t>の幅は電流値が小さくなるほど小さくなる</a:t>
            </a:r>
            <a:endParaRPr kumimoji="1" lang="ja-JP" altLang="en-US" dirty="0"/>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36</a:t>
            </a:fld>
            <a:endParaRPr kumimoji="1" lang="ja-JP" altLang="en-US"/>
          </a:p>
        </p:txBody>
      </p:sp>
    </p:spTree>
    <p:extLst>
      <p:ext uri="{BB962C8B-B14F-4D97-AF65-F5344CB8AC3E}">
        <p14:creationId xmlns:p14="http://schemas.microsoft.com/office/powerpoint/2010/main" val="2431921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fontScale="90000"/>
          </a:bodyPr>
          <a:lstStyle/>
          <a:p>
            <a:r>
              <a:rPr lang="ja-JP" altLang="en-US" dirty="0" smtClean="0"/>
              <a:t>各パラメータごとの運動量分解能</a:t>
            </a:r>
            <a:r>
              <a:rPr lang="en-US" altLang="ja-JP" dirty="0" smtClean="0"/>
              <a:t>R</a:t>
            </a:r>
            <a:r>
              <a:rPr lang="ja-JP" altLang="en-US" dirty="0" smtClean="0"/>
              <a:t>の変化</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pPr marL="109728" indent="0">
              <a:buNone/>
            </a:pPr>
            <a:endParaRPr lang="en-US" altLang="ja-JP" dirty="0" smtClean="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78" y="3928840"/>
            <a:ext cx="4059836" cy="2768598"/>
          </a:xfrm>
          <a:prstGeom prst="rect">
            <a:avLst/>
          </a:prstGeom>
        </p:spPr>
      </p:pic>
      <p:sp>
        <p:nvSpPr>
          <p:cNvPr id="9" name="テキスト ボックス 8"/>
          <p:cNvSpPr txBox="1"/>
          <p:nvPr/>
        </p:nvSpPr>
        <p:spPr>
          <a:xfrm>
            <a:off x="2500396" y="6476721"/>
            <a:ext cx="1897694" cy="369332"/>
          </a:xfrm>
          <a:prstGeom prst="rect">
            <a:avLst/>
          </a:prstGeom>
          <a:solidFill>
            <a:schemeClr val="bg1"/>
          </a:solidFill>
        </p:spPr>
        <p:txBody>
          <a:bodyPr wrap="square" rtlCol="0">
            <a:spAutoFit/>
          </a:bodyPr>
          <a:lstStyle/>
          <a:p>
            <a:r>
              <a:rPr lang="en-US" altLang="ja-JP" dirty="0" smtClean="0"/>
              <a:t>B</a:t>
            </a:r>
            <a:r>
              <a:rPr lang="en-US" altLang="ja-JP" baseline="-25000" dirty="0" smtClean="0"/>
              <a:t>Y</a:t>
            </a:r>
            <a:r>
              <a:rPr lang="ja-JP" altLang="en-US" dirty="0" smtClean="0"/>
              <a:t>のばらつき </a:t>
            </a:r>
            <a:r>
              <a:rPr lang="en-US" altLang="ja-JP" dirty="0" smtClean="0"/>
              <a:t>[</a:t>
            </a:r>
            <a:r>
              <a:rPr lang="en-US" altLang="ja-JP" dirty="0" err="1" smtClean="0"/>
              <a:t>mT</a:t>
            </a:r>
            <a:r>
              <a:rPr lang="en-US" altLang="ja-JP" dirty="0" smtClean="0"/>
              <a:t>]</a:t>
            </a:r>
            <a:endParaRPr kumimoji="1" lang="ja-JP"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0766" y="1223408"/>
            <a:ext cx="4134013" cy="281918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56988" y="3763132"/>
            <a:ext cx="2016224" cy="369332"/>
          </a:xfrm>
          <a:prstGeom prst="rect">
            <a:avLst/>
          </a:prstGeom>
          <a:solidFill>
            <a:schemeClr val="bg1"/>
          </a:solidFill>
        </p:spPr>
        <p:txBody>
          <a:bodyPr wrap="square" rtlCol="0">
            <a:spAutoFit/>
          </a:bodyPr>
          <a:lstStyle/>
          <a:p>
            <a:r>
              <a:rPr lang="ja-JP" altLang="en-US" dirty="0"/>
              <a:t>角度</a:t>
            </a:r>
            <a:r>
              <a:rPr lang="ja-JP" altLang="en-US" dirty="0" smtClean="0"/>
              <a:t>のシフト</a:t>
            </a:r>
            <a:r>
              <a:rPr lang="en-US" altLang="ja-JP" dirty="0" smtClean="0"/>
              <a:t>[rad]</a:t>
            </a:r>
            <a:endParaRPr kumimoji="1" lang="ja-JP" alt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7088" y="1223408"/>
            <a:ext cx="3992721" cy="272282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657376" y="3679295"/>
            <a:ext cx="2670859" cy="338554"/>
          </a:xfrm>
          <a:prstGeom prst="rect">
            <a:avLst/>
          </a:prstGeom>
          <a:solidFill>
            <a:schemeClr val="bg1"/>
          </a:solidFill>
        </p:spPr>
        <p:txBody>
          <a:bodyPr wrap="square" rtlCol="0">
            <a:spAutoFit/>
          </a:bodyPr>
          <a:lstStyle/>
          <a:p>
            <a:r>
              <a:rPr lang="ja-JP" altLang="en-US" sz="1600" dirty="0" smtClean="0"/>
              <a:t>軌道半径方向のシフト </a:t>
            </a:r>
            <a:r>
              <a:rPr lang="en-US" altLang="ja-JP" sz="1600" dirty="0" smtClean="0"/>
              <a:t>[mm]</a:t>
            </a:r>
            <a:endParaRPr kumimoji="1" lang="ja-JP" altLang="en-US" sz="1600" dirty="0"/>
          </a:p>
        </p:txBody>
      </p:sp>
      <p:sp>
        <p:nvSpPr>
          <p:cNvPr id="8" name="スライド番号プレースホルダー 7"/>
          <p:cNvSpPr>
            <a:spLocks noGrp="1"/>
          </p:cNvSpPr>
          <p:nvPr>
            <p:ph type="sldNum" sz="quarter" idx="12"/>
          </p:nvPr>
        </p:nvSpPr>
        <p:spPr/>
        <p:txBody>
          <a:bodyPr/>
          <a:lstStyle/>
          <a:p>
            <a:r>
              <a:rPr kumimoji="1" lang="en-US" altLang="ja-JP" dirty="0" smtClean="0"/>
              <a:t>22</a:t>
            </a:r>
            <a:endParaRPr kumimoji="1"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1526046" y="5589240"/>
                <a:ext cx="2936484" cy="535275"/>
              </a:xfrm>
              <a:prstGeom prst="rect">
                <a:avLst/>
              </a:prstGeom>
              <a:noFill/>
            </p:spPr>
            <p:txBody>
              <a:bodyPr wrap="square" rtlCol="0">
                <a:spAutoFit/>
              </a:bodyPr>
              <a:lstStyle/>
              <a:p>
                <a14:m>
                  <m:oMath xmlns:m="http://schemas.openxmlformats.org/officeDocument/2006/math">
                    <m:f>
                      <m:fPr>
                        <m:ctrlPr>
                          <a:rPr kumimoji="1" lang="en-US" altLang="ja-JP" i="1" smtClean="0">
                            <a:latin typeface="Cambria Math"/>
                          </a:rPr>
                        </m:ctrlPr>
                      </m:fPr>
                      <m:num>
                        <m:r>
                          <a:rPr kumimoji="1" lang="ja-JP" altLang="en-US" i="1" smtClean="0">
                            <a:latin typeface="Cambria Math"/>
                          </a:rPr>
                          <m:t>𝜕</m:t>
                        </m:r>
                        <m:r>
                          <a:rPr kumimoji="1" lang="en-US" altLang="ja-JP" b="0" i="1" smtClean="0">
                            <a:latin typeface="Cambria Math"/>
                          </a:rPr>
                          <m:t>𝑅</m:t>
                        </m:r>
                      </m:num>
                      <m:den>
                        <m:r>
                          <a:rPr kumimoji="1" lang="ja-JP" altLang="en-US" i="1" smtClean="0">
                            <a:latin typeface="Cambria Math"/>
                          </a:rPr>
                          <m:t>𝜕</m:t>
                        </m:r>
                        <m:sSub>
                          <m:sSubPr>
                            <m:ctrlPr>
                              <a:rPr kumimoji="1" lang="en-US" altLang="ja-JP" i="1" smtClean="0">
                                <a:latin typeface="Cambria Math"/>
                              </a:rPr>
                            </m:ctrlPr>
                          </m:sSubPr>
                          <m:e>
                            <m:r>
                              <a:rPr kumimoji="1" lang="en-US" altLang="ja-JP" b="0" i="1" smtClean="0">
                                <a:latin typeface="Cambria Math"/>
                              </a:rPr>
                              <m:t>(</m:t>
                            </m:r>
                            <m:r>
                              <a:rPr kumimoji="1" lang="en-US" altLang="ja-JP" b="0" i="1" smtClean="0">
                                <a:latin typeface="Cambria Math"/>
                                <a:ea typeface="Cambria Math"/>
                              </a:rPr>
                              <m:t>∆</m:t>
                            </m:r>
                            <m:r>
                              <a:rPr kumimoji="1" lang="en-US" altLang="ja-JP" b="0" i="1" smtClean="0">
                                <a:latin typeface="Cambria Math"/>
                              </a:rPr>
                              <m:t>𝐵</m:t>
                            </m:r>
                          </m:e>
                          <m:sub>
                            <m:r>
                              <a:rPr kumimoji="1" lang="en-US" altLang="ja-JP" b="0" i="1" smtClean="0">
                                <a:latin typeface="Cambria Math"/>
                              </a:rPr>
                              <m:t>𝑌</m:t>
                            </m:r>
                          </m:sub>
                        </m:sSub>
                        <m:r>
                          <a:rPr kumimoji="1" lang="en-US" altLang="ja-JP" b="0" i="1" smtClean="0">
                            <a:latin typeface="Cambria Math"/>
                          </a:rPr>
                          <m:t>)</m:t>
                        </m:r>
                      </m:den>
                    </m:f>
                    <m:r>
                      <a:rPr kumimoji="1" lang="en-US" altLang="ja-JP" b="0" i="1" smtClean="0">
                        <a:latin typeface="Cambria Math"/>
                      </a:rPr>
                      <m:t>=5.1×</m:t>
                    </m:r>
                    <m:sSup>
                      <m:sSupPr>
                        <m:ctrlPr>
                          <a:rPr kumimoji="1" lang="en-US" altLang="ja-JP" b="0" i="1" smtClean="0">
                            <a:latin typeface="Cambria Math"/>
                          </a:rPr>
                        </m:ctrlPr>
                      </m:sSupPr>
                      <m:e>
                        <m:r>
                          <a:rPr kumimoji="1" lang="en-US" altLang="ja-JP" b="0" i="1" smtClean="0">
                            <a:latin typeface="Cambria Math"/>
                          </a:rPr>
                          <m:t>10</m:t>
                        </m:r>
                      </m:e>
                      <m:sup>
                        <m:r>
                          <a:rPr kumimoji="1" lang="en-US" altLang="ja-JP" b="0" i="1" smtClean="0">
                            <a:latin typeface="Cambria Math"/>
                          </a:rPr>
                          <m:t>−5</m:t>
                        </m:r>
                      </m:sup>
                    </m:sSup>
                  </m:oMath>
                </a14:m>
                <a:r>
                  <a:rPr kumimoji="1" lang="ja-JP" altLang="en-US" dirty="0" smtClean="0"/>
                  <a:t> </a:t>
                </a:r>
                <a:r>
                  <a:rPr kumimoji="1" lang="en-US" altLang="ja-JP" dirty="0" smtClean="0"/>
                  <a:t>[1/</a:t>
                </a:r>
                <a:r>
                  <a:rPr kumimoji="1" lang="en-US" altLang="ja-JP" dirty="0" err="1" smtClean="0"/>
                  <a:t>mT</a:t>
                </a:r>
                <a:r>
                  <a:rPr kumimoji="1" lang="en-US" altLang="ja-JP" dirty="0" smtClean="0"/>
                  <a:t>]</a:t>
                </a:r>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526046" y="5589240"/>
                <a:ext cx="2936484" cy="535275"/>
              </a:xfrm>
              <a:prstGeom prst="rect">
                <a:avLst/>
              </a:prstGeom>
              <a:blipFill rotWithShape="1">
                <a:blip r:embed="rId6"/>
                <a:stretch>
                  <a:fillRect b="-5682"/>
                </a:stretch>
              </a:blipFill>
            </p:spPr>
            <p:txBody>
              <a:bodyPr/>
              <a:lstStyle/>
              <a:p>
                <a:r>
                  <a:rPr lang="ja-JP" altLang="en-US">
                    <a:noFill/>
                  </a:rPr>
                  <a:t> </a:t>
                </a:r>
              </a:p>
            </p:txBody>
          </p:sp>
        </mc:Fallback>
      </mc:AlternateContent>
      <p:sp>
        <p:nvSpPr>
          <p:cNvPr id="11" name="テキスト ボックス 10"/>
          <p:cNvSpPr txBox="1"/>
          <p:nvPr/>
        </p:nvSpPr>
        <p:spPr>
          <a:xfrm>
            <a:off x="1061137" y="3928840"/>
            <a:ext cx="1080120" cy="307777"/>
          </a:xfrm>
          <a:prstGeom prst="rect">
            <a:avLst/>
          </a:prstGeom>
          <a:noFill/>
        </p:spPr>
        <p:txBody>
          <a:bodyPr wrap="square" rtlCol="0">
            <a:spAutoFit/>
          </a:bodyPr>
          <a:lstStyle/>
          <a:p>
            <a:r>
              <a:rPr lang="en-US" altLang="ja-JP" sz="1400" dirty="0" smtClean="0"/>
              <a:t>×10</a:t>
            </a:r>
            <a:r>
              <a:rPr lang="en-US" altLang="ja-JP" sz="1400" baseline="30000" dirty="0" smtClean="0"/>
              <a:t>-4</a:t>
            </a:r>
            <a:endParaRPr kumimoji="1" lang="ja-JP" altLang="en-US" sz="1400" baseline="30000"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5364088" y="1758750"/>
                <a:ext cx="2141548" cy="499624"/>
              </a:xfrm>
              <a:prstGeom prst="rect">
                <a:avLst/>
              </a:prstGeom>
              <a:noFill/>
            </p:spPr>
            <p:txBody>
              <a:bodyPr wrap="none" rtlCol="0">
                <a:spAutoFit/>
              </a:bodyPr>
              <a:lstStyle/>
              <a:p>
                <a14:m>
                  <m:oMath xmlns:m="http://schemas.openxmlformats.org/officeDocument/2006/math">
                    <m:f>
                      <m:fPr>
                        <m:ctrlPr>
                          <a:rPr kumimoji="1" lang="en-US" altLang="ja-JP" i="1" smtClean="0">
                            <a:latin typeface="Cambria Math"/>
                          </a:rPr>
                        </m:ctrlPr>
                      </m:fPr>
                      <m:num>
                        <m:r>
                          <a:rPr kumimoji="1" lang="ja-JP" altLang="en-US" i="1" smtClean="0">
                            <a:latin typeface="Cambria Math"/>
                          </a:rPr>
                          <m:t>𝜕</m:t>
                        </m:r>
                        <m:r>
                          <a:rPr kumimoji="1" lang="en-US" altLang="ja-JP" b="0" i="1" smtClean="0">
                            <a:latin typeface="Cambria Math"/>
                          </a:rPr>
                          <m:t>𝑅</m:t>
                        </m:r>
                      </m:num>
                      <m:den>
                        <m:r>
                          <a:rPr kumimoji="1" lang="ja-JP" altLang="en-US" i="1" smtClean="0">
                            <a:latin typeface="Cambria Math"/>
                          </a:rPr>
                          <m:t>𝜕𝜃</m:t>
                        </m:r>
                      </m:den>
                    </m:f>
                    <m:r>
                      <a:rPr kumimoji="1" lang="en-US" altLang="ja-JP" b="0" i="1" smtClean="0">
                        <a:latin typeface="Cambria Math"/>
                      </a:rPr>
                      <m:t>=0.0035 </m:t>
                    </m:r>
                  </m:oMath>
                </a14:m>
                <a:r>
                  <a:rPr kumimoji="1" lang="en-US" altLang="ja-JP" dirty="0" smtClean="0"/>
                  <a:t>[1/rad]</a:t>
                </a:r>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364088" y="1758750"/>
                <a:ext cx="2141548" cy="499624"/>
              </a:xfrm>
              <a:prstGeom prst="rect">
                <a:avLst/>
              </a:prstGeom>
              <a:blipFill rotWithShape="1">
                <a:blip r:embed="rId7"/>
                <a:stretch>
                  <a:fillRect r="-1994" b="-8642"/>
                </a:stretch>
              </a:blipFill>
            </p:spPr>
            <p:txBody>
              <a:bodyPr/>
              <a:lstStyle/>
              <a:p>
                <a:r>
                  <a:rPr lang="ja-JP" altLang="en-US">
                    <a:noFill/>
                  </a:rPr>
                  <a:t> </a:t>
                </a:r>
              </a:p>
            </p:txBody>
          </p:sp>
        </mc:Fallback>
      </mc:AlternateContent>
      <p:sp>
        <p:nvSpPr>
          <p:cNvPr id="16" name="テキスト ボックス 15"/>
          <p:cNvSpPr txBox="1"/>
          <p:nvPr/>
        </p:nvSpPr>
        <p:spPr>
          <a:xfrm>
            <a:off x="5148064" y="1215239"/>
            <a:ext cx="1080120" cy="307777"/>
          </a:xfrm>
          <a:prstGeom prst="rect">
            <a:avLst/>
          </a:prstGeom>
          <a:noFill/>
        </p:spPr>
        <p:txBody>
          <a:bodyPr wrap="square" rtlCol="0">
            <a:spAutoFit/>
          </a:bodyPr>
          <a:lstStyle/>
          <a:p>
            <a:r>
              <a:rPr lang="en-US" altLang="ja-JP" sz="1400" dirty="0" smtClean="0"/>
              <a:t>×10</a:t>
            </a:r>
            <a:r>
              <a:rPr lang="en-US" altLang="ja-JP" sz="1400" baseline="30000" dirty="0" smtClean="0"/>
              <a:t>-4</a:t>
            </a:r>
            <a:endParaRPr kumimoji="1" lang="ja-JP" altLang="en-US" sz="1400" baseline="30000" dirty="0"/>
          </a:p>
        </p:txBody>
      </p:sp>
      <p:sp>
        <p:nvSpPr>
          <p:cNvPr id="17" name="テキスト ボックス 16"/>
          <p:cNvSpPr txBox="1"/>
          <p:nvPr/>
        </p:nvSpPr>
        <p:spPr>
          <a:xfrm>
            <a:off x="1078083" y="1215064"/>
            <a:ext cx="1080120" cy="307777"/>
          </a:xfrm>
          <a:prstGeom prst="rect">
            <a:avLst/>
          </a:prstGeom>
          <a:noFill/>
        </p:spPr>
        <p:txBody>
          <a:bodyPr wrap="square" rtlCol="0">
            <a:spAutoFit/>
          </a:bodyPr>
          <a:lstStyle/>
          <a:p>
            <a:r>
              <a:rPr lang="en-US" altLang="ja-JP" sz="1400" dirty="0" smtClean="0"/>
              <a:t>×10</a:t>
            </a:r>
            <a:r>
              <a:rPr lang="en-US" altLang="ja-JP" sz="1400" baseline="30000" dirty="0" smtClean="0"/>
              <a:t>-4</a:t>
            </a:r>
            <a:endParaRPr kumimoji="1" lang="ja-JP" altLang="en-US" sz="1400" baseline="30000"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1492910" y="1515702"/>
                <a:ext cx="2365071" cy="486095"/>
              </a:xfrm>
              <a:prstGeom prst="rect">
                <a:avLst/>
              </a:prstGeom>
              <a:noFill/>
            </p:spPr>
            <p:txBody>
              <a:bodyPr wrap="none" rtlCol="0">
                <a:spAutoFit/>
              </a:bodyPr>
              <a:lstStyle/>
              <a:p>
                <a14:m>
                  <m:oMath xmlns:m="http://schemas.openxmlformats.org/officeDocument/2006/math">
                    <m:f>
                      <m:fPr>
                        <m:ctrlPr>
                          <a:rPr kumimoji="1" lang="en-US" altLang="ja-JP" sz="1600" i="1" smtClean="0">
                            <a:latin typeface="Cambria Math"/>
                          </a:rPr>
                        </m:ctrlPr>
                      </m:fPr>
                      <m:num>
                        <m:r>
                          <a:rPr kumimoji="1" lang="ja-JP" altLang="en-US" sz="1600" i="1" smtClean="0">
                            <a:latin typeface="Cambria Math"/>
                          </a:rPr>
                          <m:t>𝜕</m:t>
                        </m:r>
                        <m:r>
                          <a:rPr kumimoji="1" lang="en-US" altLang="ja-JP" sz="1600" b="0" i="1" smtClean="0">
                            <a:latin typeface="Cambria Math"/>
                          </a:rPr>
                          <m:t>𝑅</m:t>
                        </m:r>
                      </m:num>
                      <m:den>
                        <m:r>
                          <a:rPr kumimoji="1" lang="ja-JP" altLang="en-US" sz="1600" i="1" smtClean="0">
                            <a:latin typeface="Cambria Math"/>
                          </a:rPr>
                          <m:t>𝜕</m:t>
                        </m:r>
                        <m:r>
                          <a:rPr kumimoji="1" lang="en-US" altLang="ja-JP" sz="1600" b="0" i="1" smtClean="0">
                            <a:latin typeface="Cambria Math"/>
                          </a:rPr>
                          <m:t>(</m:t>
                        </m:r>
                        <m:r>
                          <a:rPr kumimoji="1" lang="ja-JP" altLang="en-US" sz="1600" b="0" i="1" smtClean="0">
                            <a:latin typeface="Cambria Math"/>
                          </a:rPr>
                          <m:t>𝛿</m:t>
                        </m:r>
                        <m:r>
                          <a:rPr kumimoji="1" lang="en-US" altLang="ja-JP" sz="1600" b="0" i="1" smtClean="0">
                            <a:latin typeface="Cambria Math"/>
                          </a:rPr>
                          <m:t>𝑥</m:t>
                        </m:r>
                        <m:r>
                          <a:rPr kumimoji="1" lang="en-US" altLang="ja-JP" sz="1600" b="0" i="1" smtClean="0">
                            <a:latin typeface="Cambria Math"/>
                          </a:rPr>
                          <m:t>)</m:t>
                        </m:r>
                      </m:den>
                    </m:f>
                    <m:r>
                      <a:rPr kumimoji="1" lang="en-US" altLang="ja-JP" sz="1600" b="0" i="1" smtClean="0">
                        <a:latin typeface="Cambria Math"/>
                      </a:rPr>
                      <m:t>=5.4×</m:t>
                    </m:r>
                    <m:sSup>
                      <m:sSupPr>
                        <m:ctrlPr>
                          <a:rPr kumimoji="1" lang="en-US" altLang="ja-JP" sz="1600" b="0" i="1" smtClean="0">
                            <a:latin typeface="Cambria Math"/>
                          </a:rPr>
                        </m:ctrlPr>
                      </m:sSupPr>
                      <m:e>
                        <m:r>
                          <a:rPr kumimoji="1" lang="en-US" altLang="ja-JP" sz="1600" b="0" i="1" smtClean="0">
                            <a:latin typeface="Cambria Math"/>
                          </a:rPr>
                          <m:t>10</m:t>
                        </m:r>
                      </m:e>
                      <m:sup>
                        <m:r>
                          <a:rPr kumimoji="1" lang="en-US" altLang="ja-JP" sz="1600" b="0" i="1" smtClean="0">
                            <a:latin typeface="Cambria Math"/>
                          </a:rPr>
                          <m:t>−5</m:t>
                        </m:r>
                      </m:sup>
                    </m:sSup>
                    <m:r>
                      <a:rPr kumimoji="1" lang="en-US" altLang="ja-JP" sz="1600" b="0" i="1" smtClean="0">
                        <a:latin typeface="Cambria Math"/>
                      </a:rPr>
                      <m:t> </m:t>
                    </m:r>
                  </m:oMath>
                </a14:m>
                <a:r>
                  <a:rPr kumimoji="1" lang="en-US" altLang="ja-JP" sz="1400" dirty="0" smtClean="0"/>
                  <a:t>[1/mm]</a:t>
                </a:r>
                <a:endParaRPr kumimoji="1" lang="ja-JP" altLang="en-US" sz="14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1492910" y="1515702"/>
                <a:ext cx="2365071" cy="486095"/>
              </a:xfrm>
              <a:prstGeom prst="rect">
                <a:avLst/>
              </a:prstGeom>
              <a:blipFill rotWithShape="1">
                <a:blip r:embed="rId8"/>
                <a:stretch>
                  <a:fillRect b="-5063"/>
                </a:stretch>
              </a:blipFill>
            </p:spPr>
            <p:txBody>
              <a:bodyPr/>
              <a:lstStyle/>
              <a:p>
                <a:r>
                  <a:rPr lang="ja-JP" altLang="en-US">
                    <a:noFill/>
                  </a:rPr>
                  <a:t> </a:t>
                </a:r>
              </a:p>
            </p:txBody>
          </p:sp>
        </mc:Fallback>
      </mc:AlternateContent>
      <p:sp>
        <p:nvSpPr>
          <p:cNvPr id="13" name="テキスト ボックス 12"/>
          <p:cNvSpPr txBox="1"/>
          <p:nvPr/>
        </p:nvSpPr>
        <p:spPr>
          <a:xfrm rot="16200000">
            <a:off x="436186" y="1250048"/>
            <a:ext cx="648072" cy="369332"/>
          </a:xfrm>
          <a:prstGeom prst="rect">
            <a:avLst/>
          </a:prstGeom>
          <a:noFill/>
        </p:spPr>
        <p:txBody>
          <a:bodyPr wrap="square" rtlCol="0">
            <a:spAutoFit/>
          </a:bodyPr>
          <a:lstStyle/>
          <a:p>
            <a:r>
              <a:rPr kumimoji="1" lang="en-US" altLang="ja-JP" dirty="0" smtClean="0"/>
              <a:t>R</a:t>
            </a:r>
            <a:endParaRPr kumimoji="1" lang="ja-JP" altLang="en-US" dirty="0"/>
          </a:p>
        </p:txBody>
      </p:sp>
      <p:sp>
        <p:nvSpPr>
          <p:cNvPr id="22" name="テキスト ボックス 21"/>
          <p:cNvSpPr txBox="1"/>
          <p:nvPr/>
        </p:nvSpPr>
        <p:spPr>
          <a:xfrm rot="16200000">
            <a:off x="4424726" y="1219304"/>
            <a:ext cx="648072" cy="369332"/>
          </a:xfrm>
          <a:prstGeom prst="rect">
            <a:avLst/>
          </a:prstGeom>
          <a:noFill/>
        </p:spPr>
        <p:txBody>
          <a:bodyPr wrap="square" rtlCol="0">
            <a:spAutoFit/>
          </a:bodyPr>
          <a:lstStyle/>
          <a:p>
            <a:r>
              <a:rPr kumimoji="1" lang="en-US" altLang="ja-JP" dirty="0" smtClean="0"/>
              <a:t>R</a:t>
            </a:r>
            <a:endParaRPr kumimoji="1" lang="ja-JP" altLang="en-US" dirty="0"/>
          </a:p>
        </p:txBody>
      </p:sp>
      <p:sp>
        <p:nvSpPr>
          <p:cNvPr id="23" name="テキスト ボックス 22"/>
          <p:cNvSpPr txBox="1"/>
          <p:nvPr/>
        </p:nvSpPr>
        <p:spPr>
          <a:xfrm rot="16200000">
            <a:off x="543878" y="4012685"/>
            <a:ext cx="648072" cy="369332"/>
          </a:xfrm>
          <a:prstGeom prst="rect">
            <a:avLst/>
          </a:prstGeom>
          <a:noFill/>
        </p:spPr>
        <p:txBody>
          <a:bodyPr wrap="square" rtlCol="0">
            <a:spAutoFit/>
          </a:bodyPr>
          <a:lstStyle/>
          <a:p>
            <a:r>
              <a:rPr kumimoji="1" lang="en-US" altLang="ja-JP" dirty="0" smtClean="0"/>
              <a:t>R</a:t>
            </a:r>
            <a:endParaRPr kumimoji="1" lang="ja-JP" altLang="en-US" dirty="0"/>
          </a:p>
        </p:txBody>
      </p:sp>
    </p:spTree>
    <p:extLst>
      <p:ext uri="{BB962C8B-B14F-4D97-AF65-F5344CB8AC3E}">
        <p14:creationId xmlns:p14="http://schemas.microsoft.com/office/powerpoint/2010/main" val="115422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sz="3200" dirty="0" smtClean="0"/>
              <a:t>高エネルギー分解能での分光実験の</a:t>
            </a:r>
            <a:r>
              <a:rPr lang="ja-JP" altLang="en-US" sz="3200" dirty="0"/>
              <a:t>必要性</a:t>
            </a:r>
            <a:endParaRPr kumimoji="1" lang="ja-JP" altLang="en-US" sz="3200" dirty="0"/>
          </a:p>
        </p:txBody>
      </p:sp>
      <p:sp>
        <p:nvSpPr>
          <p:cNvPr id="3" name="コンテンツ プレースホルダー 2"/>
          <p:cNvSpPr>
            <a:spLocks noGrp="1"/>
          </p:cNvSpPr>
          <p:nvPr>
            <p:ph idx="1"/>
          </p:nvPr>
        </p:nvSpPr>
        <p:spPr>
          <a:xfrm>
            <a:off x="457199" y="1268760"/>
            <a:ext cx="8472169" cy="5305776"/>
          </a:xfrm>
        </p:spPr>
        <p:txBody>
          <a:bodyPr/>
          <a:lstStyle/>
          <a:p>
            <a:r>
              <a:rPr lang="en-US" altLang="ja-JP" dirty="0" smtClean="0">
                <a:latin typeface="Times New Roman" panose="02020603050405020304" pitchFamily="18" charset="0"/>
                <a:cs typeface="Times New Roman" panose="02020603050405020304" pitchFamily="18" charset="0"/>
              </a:rPr>
              <a:t>Ξ</a:t>
            </a:r>
            <a:r>
              <a:rPr lang="ja-JP" altLang="en-US" dirty="0" smtClean="0"/>
              <a:t>ハイパー核状態のピーク位置と幅を明確に観測</a:t>
            </a:r>
            <a:endParaRPr lang="en-US" altLang="ja-JP" dirty="0" smtClean="0"/>
          </a:p>
          <a:p>
            <a:pPr lvl="1"/>
            <a:r>
              <a:rPr lang="en-US" altLang="ja-JP" dirty="0" smtClean="0"/>
              <a:t>ΞN</a:t>
            </a:r>
            <a:r>
              <a:rPr lang="ja-JP" altLang="en-US" dirty="0" smtClean="0"/>
              <a:t>相互作用ポテンシャルの実部と虚部に対応する</a:t>
            </a:r>
            <a:endParaRPr lang="en-US" altLang="ja-JP" dirty="0" smtClean="0"/>
          </a:p>
          <a:p>
            <a:r>
              <a:rPr lang="ja-JP" altLang="en-US" dirty="0" smtClean="0"/>
              <a:t>コア原子核励起状態を分けるには</a:t>
            </a:r>
            <a:r>
              <a:rPr lang="en-US" altLang="ja-JP" dirty="0" smtClean="0"/>
              <a:t>ΔE&lt;2 MeV</a:t>
            </a:r>
            <a:r>
              <a:rPr lang="ja-JP" altLang="en-US" dirty="0" smtClean="0"/>
              <a:t>が必要</a:t>
            </a:r>
            <a:endParaRPr lang="en-US" altLang="ja-JP" dirty="0" smtClean="0"/>
          </a:p>
          <a:p>
            <a:pPr lvl="1"/>
            <a:r>
              <a:rPr lang="ja-JP" altLang="en-US" dirty="0" smtClean="0"/>
              <a:t>バリオン間相互作用モデルの選別</a:t>
            </a:r>
            <a:endParaRPr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745" y="3356990"/>
            <a:ext cx="3571523" cy="2490348"/>
          </a:xfrm>
          <a:prstGeom prst="rect">
            <a:avLst/>
          </a:prstGeom>
        </p:spPr>
      </p:pic>
      <p:pic>
        <p:nvPicPr>
          <p:cNvPr id="2051" name="Picture 3" descr="C:\Users\Tnanamura\Dropbox\修士論文\slidefigure\motoba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71026"/>
            <a:ext cx="3686795" cy="312995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87396" y="5847338"/>
            <a:ext cx="3076251" cy="584775"/>
          </a:xfrm>
          <a:prstGeom prst="rect">
            <a:avLst/>
          </a:prstGeom>
          <a:noFill/>
        </p:spPr>
        <p:txBody>
          <a:bodyPr wrap="square" rtlCol="0">
            <a:spAutoFit/>
          </a:bodyPr>
          <a:lstStyle/>
          <a:p>
            <a:r>
              <a:rPr kumimoji="1" lang="ja-JP" altLang="en-US" sz="1600" dirty="0" smtClean="0"/>
              <a:t>実験分解能の違いによる</a:t>
            </a:r>
            <a:endParaRPr kumimoji="1" lang="en-US" altLang="ja-JP" sz="1600" dirty="0" smtClean="0"/>
          </a:p>
          <a:p>
            <a:r>
              <a:rPr kumimoji="1" lang="ja-JP" altLang="en-US" sz="1600" dirty="0" smtClean="0"/>
              <a:t>励起</a:t>
            </a:r>
            <a:r>
              <a:rPr lang="ja-JP" altLang="en-US" sz="1600" dirty="0" smtClean="0"/>
              <a:t>スペクトルの見え方の違い</a:t>
            </a:r>
            <a:endParaRPr kumimoji="1" lang="ja-JP" altLang="en-US" sz="1600" dirty="0"/>
          </a:p>
        </p:txBody>
      </p:sp>
      <p:sp>
        <p:nvSpPr>
          <p:cNvPr id="5" name="テキスト ボックス 4"/>
          <p:cNvSpPr txBox="1"/>
          <p:nvPr/>
        </p:nvSpPr>
        <p:spPr>
          <a:xfrm>
            <a:off x="1119428" y="6035068"/>
            <a:ext cx="3672408" cy="861774"/>
          </a:xfrm>
          <a:prstGeom prst="rect">
            <a:avLst/>
          </a:prstGeom>
          <a:noFill/>
        </p:spPr>
        <p:txBody>
          <a:bodyPr wrap="square" rtlCol="0">
            <a:spAutoFit/>
          </a:bodyPr>
          <a:lstStyle/>
          <a:p>
            <a:r>
              <a:rPr kumimoji="1" lang="ja-JP" altLang="en-US" dirty="0" smtClean="0"/>
              <a:t>コア原子核の励起も考慮した</a:t>
            </a:r>
            <a:endParaRPr kumimoji="1" lang="en-US" altLang="ja-JP" dirty="0" smtClean="0"/>
          </a:p>
          <a:p>
            <a:r>
              <a:rPr kumimoji="1" lang="ja-JP" altLang="en-US" dirty="0" smtClean="0"/>
              <a:t>理論計算による</a:t>
            </a:r>
            <a:r>
              <a:rPr kumimoji="1" lang="en-US" altLang="ja-JP" baseline="30000" dirty="0" smtClean="0"/>
              <a:t>12</a:t>
            </a:r>
            <a:r>
              <a:rPr kumimoji="1" lang="en-US" altLang="ja-JP" baseline="-25000" dirty="0" smtClean="0"/>
              <a:t>Ξ</a:t>
            </a:r>
            <a:r>
              <a:rPr kumimoji="1" lang="en-US" altLang="ja-JP" dirty="0" smtClean="0"/>
              <a:t>Be</a:t>
            </a:r>
            <a:r>
              <a:rPr kumimoji="1" lang="ja-JP" altLang="en-US" dirty="0" smtClean="0"/>
              <a:t>励起スペクトル</a:t>
            </a:r>
            <a:r>
              <a:rPr kumimoji="1" lang="en-US" altLang="ja-JP" sz="1400" dirty="0" err="1" smtClean="0"/>
              <a:t>T.Motoba</a:t>
            </a:r>
            <a:r>
              <a:rPr kumimoji="1" lang="en-US" altLang="ja-JP" sz="1400" dirty="0" smtClean="0"/>
              <a:t> and </a:t>
            </a:r>
            <a:r>
              <a:rPr kumimoji="1" lang="en-US" altLang="ja-JP" sz="1400" dirty="0" err="1" smtClean="0"/>
              <a:t>S.Sugimoto</a:t>
            </a:r>
            <a:r>
              <a:rPr kumimoji="1" lang="en-US" altLang="ja-JP" sz="1400" dirty="0" smtClean="0"/>
              <a:t> NPA 835(2010) 223</a:t>
            </a:r>
            <a:endParaRPr kumimoji="1" lang="ja-JP" altLang="en-US" sz="1400" dirty="0"/>
          </a:p>
        </p:txBody>
      </p:sp>
      <p:cxnSp>
        <p:nvCxnSpPr>
          <p:cNvPr id="8" name="直線コネクタ 7"/>
          <p:cNvCxnSpPr/>
          <p:nvPr/>
        </p:nvCxnSpPr>
        <p:spPr>
          <a:xfrm>
            <a:off x="7471998" y="3726322"/>
            <a:ext cx="12400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B2B48BEB-91E4-4ACD-BFB4-F0651C692576}" type="slidenum">
              <a:rPr kumimoji="1" lang="ja-JP" altLang="en-US" smtClean="0"/>
              <a:t>4</a:t>
            </a:fld>
            <a:endParaRPr kumimoji="1" lang="ja-JP" altLang="en-US"/>
          </a:p>
        </p:txBody>
      </p:sp>
      <p:sp>
        <p:nvSpPr>
          <p:cNvPr id="6" name="テキスト ボックス 5"/>
          <p:cNvSpPr txBox="1"/>
          <p:nvPr/>
        </p:nvSpPr>
        <p:spPr>
          <a:xfrm>
            <a:off x="5615701" y="3356990"/>
            <a:ext cx="936104" cy="369332"/>
          </a:xfrm>
          <a:prstGeom prst="rect">
            <a:avLst/>
          </a:prstGeom>
          <a:noFill/>
        </p:spPr>
        <p:txBody>
          <a:bodyPr wrap="square" rtlCol="0">
            <a:spAutoFit/>
          </a:bodyPr>
          <a:lstStyle/>
          <a:p>
            <a:r>
              <a:rPr kumimoji="1" lang="en-US" altLang="ja-JP" dirty="0" smtClean="0"/>
              <a:t>ESC08</a:t>
            </a:r>
            <a:endParaRPr kumimoji="1" lang="ja-JP" altLang="en-US" dirty="0"/>
          </a:p>
        </p:txBody>
      </p:sp>
      <p:sp>
        <p:nvSpPr>
          <p:cNvPr id="11" name="テキスト ボックス 10"/>
          <p:cNvSpPr txBox="1"/>
          <p:nvPr/>
        </p:nvSpPr>
        <p:spPr>
          <a:xfrm>
            <a:off x="1493473" y="3602556"/>
            <a:ext cx="936104" cy="369332"/>
          </a:xfrm>
          <a:prstGeom prst="rect">
            <a:avLst/>
          </a:prstGeom>
          <a:noFill/>
        </p:spPr>
        <p:txBody>
          <a:bodyPr wrap="square" rtlCol="0">
            <a:spAutoFit/>
          </a:bodyPr>
          <a:lstStyle/>
          <a:p>
            <a:r>
              <a:rPr kumimoji="1" lang="en-US" altLang="ja-JP" dirty="0" smtClean="0"/>
              <a:t>ESC08</a:t>
            </a:r>
            <a:endParaRPr kumimoji="1" lang="ja-JP" altLang="en-US" dirty="0"/>
          </a:p>
        </p:txBody>
      </p:sp>
      <p:sp>
        <p:nvSpPr>
          <p:cNvPr id="12" name="テキスト ボックス 11"/>
          <p:cNvSpPr txBox="1"/>
          <p:nvPr/>
        </p:nvSpPr>
        <p:spPr>
          <a:xfrm>
            <a:off x="3370094" y="3746466"/>
            <a:ext cx="936104" cy="369332"/>
          </a:xfrm>
          <a:prstGeom prst="rect">
            <a:avLst/>
          </a:prstGeom>
          <a:noFill/>
        </p:spPr>
        <p:txBody>
          <a:bodyPr wrap="square" rtlCol="0">
            <a:spAutoFit/>
          </a:bodyPr>
          <a:lstStyle/>
          <a:p>
            <a:r>
              <a:rPr kumimoji="1" lang="en-US" altLang="ja-JP" dirty="0" smtClean="0"/>
              <a:t>ESC04d</a:t>
            </a:r>
            <a:endParaRPr kumimoji="1" lang="ja-JP" altLang="en-US" dirty="0"/>
          </a:p>
        </p:txBody>
      </p:sp>
      <p:cxnSp>
        <p:nvCxnSpPr>
          <p:cNvPr id="13" name="直線矢印コネクタ 12"/>
          <p:cNvCxnSpPr/>
          <p:nvPr/>
        </p:nvCxnSpPr>
        <p:spPr>
          <a:xfrm>
            <a:off x="2955632" y="4111109"/>
            <a:ext cx="248216"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42989" y="3726322"/>
            <a:ext cx="748891" cy="338554"/>
          </a:xfrm>
          <a:prstGeom prst="rect">
            <a:avLst/>
          </a:prstGeom>
          <a:noFill/>
        </p:spPr>
        <p:txBody>
          <a:bodyPr wrap="square" rtlCol="0">
            <a:spAutoFit/>
          </a:bodyPr>
          <a:lstStyle/>
          <a:p>
            <a:r>
              <a:rPr lang="en-US" altLang="ja-JP" sz="1600" dirty="0" smtClean="0">
                <a:solidFill>
                  <a:srgbClr val="FF0000"/>
                </a:solidFill>
              </a:rPr>
              <a:t>2MeV</a:t>
            </a:r>
            <a:endParaRPr kumimoji="1" lang="ja-JP" altLang="en-US" sz="1600" dirty="0">
              <a:solidFill>
                <a:srgbClr val="FF0000"/>
              </a:solidFill>
            </a:endParaRPr>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nanamura\Dropbox\gakushin2017rev3\setup_v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01153"/>
            <a:ext cx="4067945" cy="561364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02557" y="260648"/>
            <a:ext cx="8229600" cy="1066800"/>
          </a:xfrm>
        </p:spPr>
        <p:txBody>
          <a:bodyPr>
            <a:normAutofit/>
          </a:bodyPr>
          <a:lstStyle/>
          <a:p>
            <a:r>
              <a:rPr kumimoji="1" lang="en-US" altLang="ja-JP" sz="4400" dirty="0" smtClean="0"/>
              <a:t>J-PARC E05</a:t>
            </a:r>
            <a:r>
              <a:rPr kumimoji="1" lang="ja-JP" altLang="en-US" sz="4400" dirty="0" smtClean="0"/>
              <a:t>実験</a:t>
            </a:r>
            <a:endParaRPr kumimoji="1" lang="ja-JP" altLang="en-US" sz="4400" dirty="0"/>
          </a:p>
        </p:txBody>
      </p:sp>
      <p:sp>
        <p:nvSpPr>
          <p:cNvPr id="3" name="コンテンツ プレースホルダー 2"/>
          <p:cNvSpPr>
            <a:spLocks noGrp="1"/>
          </p:cNvSpPr>
          <p:nvPr>
            <p:ph idx="1"/>
          </p:nvPr>
        </p:nvSpPr>
        <p:spPr>
          <a:xfrm>
            <a:off x="457200" y="1124744"/>
            <a:ext cx="8363272" cy="5449792"/>
          </a:xfrm>
        </p:spPr>
        <p:txBody>
          <a:bodyPr/>
          <a:lstStyle/>
          <a:p>
            <a:r>
              <a:rPr lang="en-US" altLang="ja-JP" baseline="30000" dirty="0" smtClean="0">
                <a:latin typeface="+mn-ea"/>
              </a:rPr>
              <a:t>12</a:t>
            </a:r>
            <a:r>
              <a:rPr lang="en-US" altLang="ja-JP" dirty="0" smtClean="0">
                <a:latin typeface="+mn-ea"/>
              </a:rPr>
              <a:t>C(K</a:t>
            </a:r>
            <a:r>
              <a:rPr lang="ja-JP" altLang="en-US" baseline="30000" dirty="0" err="1" smtClean="0">
                <a:latin typeface="+mn-ea"/>
              </a:rPr>
              <a:t>ー</a:t>
            </a:r>
            <a:r>
              <a:rPr lang="en-US" altLang="ja-JP" dirty="0" smtClean="0">
                <a:latin typeface="+mn-ea"/>
              </a:rPr>
              <a:t>,K</a:t>
            </a:r>
            <a:r>
              <a:rPr lang="ja-JP" altLang="en-US" baseline="30000" dirty="0">
                <a:latin typeface="+mn-ea"/>
              </a:rPr>
              <a:t>＋</a:t>
            </a:r>
            <a:r>
              <a:rPr lang="en-US" altLang="ja-JP" dirty="0" smtClean="0">
                <a:latin typeface="+mn-ea"/>
              </a:rPr>
              <a:t>)</a:t>
            </a:r>
            <a:r>
              <a:rPr lang="en-US" altLang="ja-JP" baseline="30000" dirty="0" smtClean="0">
                <a:latin typeface="+mn-ea"/>
              </a:rPr>
              <a:t>12</a:t>
            </a:r>
            <a:r>
              <a:rPr lang="en-US" altLang="ja-JP" baseline="-25000" dirty="0" smtClean="0">
                <a:latin typeface="Times New Roman" panose="02020603050405020304" pitchFamily="18" charset="0"/>
                <a:cs typeface="Times New Roman" panose="02020603050405020304" pitchFamily="18" charset="0"/>
              </a:rPr>
              <a:t>Ξ</a:t>
            </a:r>
            <a:r>
              <a:rPr lang="en-US" altLang="ja-JP" dirty="0" smtClean="0">
                <a:latin typeface="+mn-ea"/>
              </a:rPr>
              <a:t>Be</a:t>
            </a:r>
            <a:r>
              <a:rPr lang="ja-JP" altLang="en-US" dirty="0" smtClean="0">
                <a:latin typeface="+mn-ea"/>
              </a:rPr>
              <a:t>反応を用いた</a:t>
            </a:r>
            <a:endParaRPr lang="en-US" altLang="ja-JP" dirty="0" smtClean="0">
              <a:latin typeface="+mn-ea"/>
            </a:endParaRPr>
          </a:p>
          <a:p>
            <a:pPr marL="109728" indent="0">
              <a:buNone/>
            </a:pPr>
            <a:r>
              <a:rPr lang="ja-JP" altLang="en-US" dirty="0">
                <a:latin typeface="+mn-ea"/>
              </a:rPr>
              <a:t>　</a:t>
            </a:r>
            <a:r>
              <a:rPr lang="ja-JP" altLang="en-US" dirty="0" smtClean="0">
                <a:latin typeface="+mn-ea"/>
              </a:rPr>
              <a:t>ミッシングマス分光実験</a:t>
            </a:r>
            <a:endParaRPr lang="en-US" altLang="ja-JP" dirty="0" smtClean="0">
              <a:latin typeface="+mn-ea"/>
            </a:endParaRPr>
          </a:p>
          <a:p>
            <a:r>
              <a:rPr lang="ja-JP" altLang="en-US" dirty="0" smtClean="0">
                <a:latin typeface="+mn-ea"/>
              </a:rPr>
              <a:t>散乱</a:t>
            </a:r>
            <a:r>
              <a:rPr lang="en-US" altLang="ja-JP" dirty="0" smtClean="0">
                <a:latin typeface="+mn-ea"/>
              </a:rPr>
              <a:t>K</a:t>
            </a:r>
            <a:r>
              <a:rPr lang="ja-JP" altLang="en-US" baseline="30000" dirty="0" smtClean="0">
                <a:latin typeface="+mn-ea"/>
              </a:rPr>
              <a:t>＋</a:t>
            </a:r>
            <a:r>
              <a:rPr lang="ja-JP" altLang="en-US" dirty="0" smtClean="0">
                <a:latin typeface="+mn-ea"/>
              </a:rPr>
              <a:t>磁気スペクトロメータ</a:t>
            </a:r>
            <a:r>
              <a:rPr lang="en-US" altLang="ja-JP" dirty="0" smtClean="0">
                <a:latin typeface="+mn-ea"/>
              </a:rPr>
              <a:t>S-2S</a:t>
            </a:r>
            <a:r>
              <a:rPr lang="ja-JP" altLang="en-US" dirty="0" smtClean="0">
                <a:latin typeface="+mn-ea"/>
              </a:rPr>
              <a:t>の開発</a:t>
            </a:r>
            <a:endParaRPr lang="en-US" altLang="ja-JP" dirty="0">
              <a:latin typeface="+mn-ea"/>
            </a:endParaRPr>
          </a:p>
          <a:p>
            <a:pPr lvl="1"/>
            <a:r>
              <a:rPr kumimoji="1" lang="en-US" altLang="ja-JP" dirty="0" smtClean="0">
                <a:latin typeface="+mn-ea"/>
                <a:cs typeface="Times New Roman" panose="02020603050405020304" pitchFamily="18" charset="0"/>
              </a:rPr>
              <a:t>2015</a:t>
            </a:r>
            <a:r>
              <a:rPr kumimoji="1" lang="ja-JP" altLang="en-US" dirty="0" smtClean="0">
                <a:latin typeface="+mn-ea"/>
                <a:cs typeface="Times New Roman" panose="02020603050405020304" pitchFamily="18" charset="0"/>
              </a:rPr>
              <a:t>年に</a:t>
            </a:r>
            <a:r>
              <a:rPr kumimoji="1" lang="en-US" altLang="ja-JP" dirty="0" smtClean="0">
                <a:latin typeface="+mn-ea"/>
                <a:cs typeface="Times New Roman" panose="02020603050405020304" pitchFamily="18" charset="0"/>
              </a:rPr>
              <a:t>3</a:t>
            </a:r>
            <a:r>
              <a:rPr kumimoji="1" lang="ja-JP" altLang="en-US" dirty="0" smtClean="0">
                <a:latin typeface="+mn-ea"/>
                <a:cs typeface="Times New Roman" panose="02020603050405020304" pitchFamily="18" charset="0"/>
              </a:rPr>
              <a:t>台</a:t>
            </a:r>
            <a:r>
              <a:rPr kumimoji="1" lang="en-US" altLang="ja-JP" dirty="0" smtClean="0">
                <a:latin typeface="+mn-ea"/>
                <a:cs typeface="Times New Roman" panose="02020603050405020304" pitchFamily="18" charset="0"/>
              </a:rPr>
              <a:t>(Q1,Q2,D1)</a:t>
            </a:r>
            <a:r>
              <a:rPr kumimoji="1" lang="ja-JP" altLang="en-US" dirty="0" smtClean="0">
                <a:latin typeface="+mn-ea"/>
                <a:cs typeface="Times New Roman" panose="02020603050405020304" pitchFamily="18" charset="0"/>
              </a:rPr>
              <a:t>の電磁石が完成</a:t>
            </a:r>
            <a:endParaRPr kumimoji="1" lang="en-US" altLang="ja-JP" dirty="0" smtClean="0">
              <a:latin typeface="+mn-ea"/>
              <a:cs typeface="Times New Roman" panose="02020603050405020304" pitchFamily="18" charset="0"/>
            </a:endParaRPr>
          </a:p>
          <a:p>
            <a:pPr lvl="1"/>
            <a:r>
              <a:rPr lang="ja-JP" altLang="en-US" sz="2400" dirty="0">
                <a:latin typeface="+mn-ea"/>
              </a:rPr>
              <a:t>立体角</a:t>
            </a:r>
            <a:r>
              <a:rPr lang="en-US" altLang="ja-JP" sz="2400" dirty="0" smtClean="0">
                <a:latin typeface="+mn-ea"/>
              </a:rPr>
              <a:t> </a:t>
            </a:r>
            <a:r>
              <a:rPr lang="ja-JP" altLang="en-US" sz="2400" dirty="0" smtClean="0">
                <a:latin typeface="+mn-ea"/>
              </a:rPr>
              <a:t>～</a:t>
            </a:r>
            <a:r>
              <a:rPr lang="en-US" altLang="ja-JP" sz="2400" dirty="0" smtClean="0">
                <a:latin typeface="+mn-ea"/>
              </a:rPr>
              <a:t>55 </a:t>
            </a:r>
            <a:r>
              <a:rPr lang="en-US" altLang="ja-JP" sz="2400" dirty="0" err="1" smtClean="0">
                <a:latin typeface="+mn-ea"/>
              </a:rPr>
              <a:t>msr</a:t>
            </a:r>
            <a:endParaRPr lang="en-US" altLang="ja-JP" sz="2400" dirty="0" smtClean="0">
              <a:latin typeface="+mn-ea"/>
            </a:endParaRPr>
          </a:p>
          <a:p>
            <a:pPr lvl="1"/>
            <a:r>
              <a:rPr lang="ja-JP" altLang="en-US" sz="2400" dirty="0" smtClean="0">
                <a:latin typeface="+mn-ea"/>
              </a:rPr>
              <a:t>運動量分解能目標値</a:t>
            </a:r>
            <a:r>
              <a:rPr kumimoji="1" lang="en-US" altLang="ja-JP" sz="2400" dirty="0" smtClean="0">
                <a:latin typeface="+mn-ea"/>
              </a:rPr>
              <a:t> </a:t>
            </a:r>
            <a:r>
              <a:rPr kumimoji="1" lang="en-US" altLang="ja-JP" sz="2400" dirty="0" err="1" smtClean="0">
                <a:latin typeface="+mn-ea"/>
              </a:rPr>
              <a:t>Δp</a:t>
            </a:r>
            <a:r>
              <a:rPr kumimoji="1" lang="en-US" altLang="ja-JP" sz="2400" dirty="0" smtClean="0">
                <a:latin typeface="+mn-ea"/>
              </a:rPr>
              <a:t>/p =6×10</a:t>
            </a:r>
            <a:r>
              <a:rPr lang="en-US" altLang="ja-JP" sz="2400" baseline="30000" dirty="0" smtClean="0">
                <a:latin typeface="+mn-ea"/>
              </a:rPr>
              <a:t>--</a:t>
            </a:r>
            <a:r>
              <a:rPr kumimoji="1" lang="en-US" altLang="ja-JP" sz="2400" baseline="30000" dirty="0" smtClean="0">
                <a:latin typeface="+mn-ea"/>
              </a:rPr>
              <a:t>4 </a:t>
            </a:r>
            <a:r>
              <a:rPr kumimoji="1" lang="en-US" altLang="ja-JP" sz="2000" dirty="0" smtClean="0">
                <a:latin typeface="+mn-ea"/>
              </a:rPr>
              <a:t>(FWHM)</a:t>
            </a:r>
          </a:p>
          <a:p>
            <a:pPr lvl="2"/>
            <a:r>
              <a:rPr lang="ja-JP" altLang="en-US" sz="2000" dirty="0" smtClean="0">
                <a:latin typeface="+mn-ea"/>
              </a:rPr>
              <a:t>エネルギー分解能</a:t>
            </a:r>
            <a:r>
              <a:rPr lang="en-US" altLang="ja-JP" sz="2000" dirty="0" smtClean="0">
                <a:latin typeface="+mn-ea"/>
              </a:rPr>
              <a:t>ΔE 1.89 MeV </a:t>
            </a:r>
          </a:p>
          <a:p>
            <a:pPr marL="704088" lvl="2" indent="0">
              <a:buNone/>
            </a:pPr>
            <a:r>
              <a:rPr lang="en-US" altLang="ja-JP" sz="2000" dirty="0">
                <a:latin typeface="+mn-ea"/>
              </a:rPr>
              <a:t> </a:t>
            </a:r>
            <a:r>
              <a:rPr lang="en-US" altLang="ja-JP" sz="2000" dirty="0" smtClean="0">
                <a:latin typeface="+mn-ea"/>
              </a:rPr>
              <a:t> (</a:t>
            </a:r>
            <a:r>
              <a:rPr lang="ja-JP" altLang="en-US" sz="2000" dirty="0" smtClean="0">
                <a:latin typeface="+mn-ea"/>
              </a:rPr>
              <a:t>標的中のエネルギー損失のふらつきを除く</a:t>
            </a:r>
            <a:r>
              <a:rPr lang="en-US" altLang="ja-JP" sz="2000" dirty="0" smtClean="0">
                <a:latin typeface="+mn-ea"/>
              </a:rPr>
              <a:t>)</a:t>
            </a:r>
            <a:endParaRPr kumimoji="1" lang="en-US" altLang="ja-JP" sz="2000" dirty="0" smtClean="0">
              <a:latin typeface="+mn-ea"/>
            </a:endParaRPr>
          </a:p>
          <a:p>
            <a:pPr marL="411480" lvl="1" indent="0">
              <a:buNone/>
            </a:pPr>
            <a:r>
              <a:rPr lang="ja-JP" altLang="en-US" sz="2400" dirty="0" smtClean="0">
                <a:solidFill>
                  <a:srgbClr val="FF0000"/>
                </a:solidFill>
                <a:latin typeface="+mn-ea"/>
              </a:rPr>
              <a:t>→高エネルギー分解</a:t>
            </a:r>
            <a:r>
              <a:rPr lang="ja-JP" altLang="en-US" sz="2400" dirty="0">
                <a:solidFill>
                  <a:srgbClr val="FF0000"/>
                </a:solidFill>
                <a:latin typeface="+mn-ea"/>
              </a:rPr>
              <a:t>能</a:t>
            </a:r>
            <a:r>
              <a:rPr lang="ja-JP" altLang="en-US" sz="2400" dirty="0" smtClean="0">
                <a:solidFill>
                  <a:srgbClr val="FF0000"/>
                </a:solidFill>
                <a:latin typeface="+mn-ea"/>
              </a:rPr>
              <a:t>と高統計を達成</a:t>
            </a:r>
            <a:endParaRPr kumimoji="1" lang="en-US" altLang="ja-JP" sz="2400" dirty="0" smtClean="0">
              <a:solidFill>
                <a:srgbClr val="FF0000"/>
              </a:solidFill>
              <a:latin typeface="+mn-ea"/>
            </a:endParaRPr>
          </a:p>
          <a:p>
            <a:r>
              <a:rPr lang="en-US" altLang="ja-JP" sz="2400" dirty="0" smtClean="0">
                <a:latin typeface="+mn-ea"/>
              </a:rPr>
              <a:t>2018</a:t>
            </a:r>
            <a:r>
              <a:rPr lang="ja-JP" altLang="en-US" sz="2400" dirty="0" smtClean="0">
                <a:latin typeface="+mn-ea"/>
              </a:rPr>
              <a:t>年頃データ取得予定</a:t>
            </a:r>
            <a:endParaRPr kumimoji="1" lang="en-US" altLang="ja-JP" sz="2400" dirty="0" smtClean="0">
              <a:latin typeface="+mn-ea"/>
            </a:endParaRPr>
          </a:p>
          <a:p>
            <a:pPr lvl="1"/>
            <a:endParaRPr kumimoji="1" lang="ja-JP" altLang="en-US" dirty="0"/>
          </a:p>
        </p:txBody>
      </p:sp>
      <p:sp>
        <p:nvSpPr>
          <p:cNvPr id="7" name="テキスト ボックス 6"/>
          <p:cNvSpPr txBox="1"/>
          <p:nvPr/>
        </p:nvSpPr>
        <p:spPr>
          <a:xfrm>
            <a:off x="6761375" y="6073778"/>
            <a:ext cx="2275121" cy="800219"/>
          </a:xfrm>
          <a:prstGeom prst="rect">
            <a:avLst/>
          </a:prstGeom>
          <a:noFill/>
          <a:ln>
            <a:noFill/>
          </a:ln>
        </p:spPr>
        <p:txBody>
          <a:bodyPr wrap="square" rtlCol="0">
            <a:spAutoFit/>
          </a:bodyPr>
          <a:lstStyle/>
          <a:p>
            <a:r>
              <a:rPr kumimoji="1" lang="en-US" altLang="ja-JP" dirty="0" smtClean="0">
                <a:solidFill>
                  <a:srgbClr val="002060"/>
                </a:solidFill>
              </a:rPr>
              <a:t>1.8 GeV/c </a:t>
            </a:r>
            <a:r>
              <a:rPr lang="en-US" altLang="ja-JP" sz="2800" dirty="0" smtClean="0">
                <a:solidFill>
                  <a:srgbClr val="002060"/>
                </a:solidFill>
                <a:latin typeface="+mn-ea"/>
              </a:rPr>
              <a:t>K-</a:t>
            </a:r>
          </a:p>
          <a:p>
            <a:r>
              <a:rPr kumimoji="1" lang="en-US" altLang="ja-JP" dirty="0" err="1" smtClean="0">
                <a:solidFill>
                  <a:srgbClr val="002060"/>
                </a:solidFill>
              </a:rPr>
              <a:t>Δp</a:t>
            </a:r>
            <a:r>
              <a:rPr kumimoji="1" lang="en-US" altLang="ja-JP" dirty="0" smtClean="0">
                <a:solidFill>
                  <a:srgbClr val="002060"/>
                </a:solidFill>
              </a:rPr>
              <a:t>/p=1.0×10</a:t>
            </a:r>
            <a:r>
              <a:rPr kumimoji="1" lang="en-US" altLang="ja-JP" baseline="30000" dirty="0" smtClean="0">
                <a:solidFill>
                  <a:srgbClr val="002060"/>
                </a:solidFill>
              </a:rPr>
              <a:t>-3</a:t>
            </a:r>
            <a:endParaRPr kumimoji="1" lang="ja-JP" altLang="en-US" baseline="30000" dirty="0">
              <a:solidFill>
                <a:srgbClr val="002060"/>
              </a:solidFill>
            </a:endParaRPr>
          </a:p>
        </p:txBody>
      </p:sp>
      <p:sp>
        <p:nvSpPr>
          <p:cNvPr id="10" name="テキスト ボックス 9"/>
          <p:cNvSpPr txBox="1"/>
          <p:nvPr/>
        </p:nvSpPr>
        <p:spPr>
          <a:xfrm>
            <a:off x="6803506" y="741620"/>
            <a:ext cx="2190858" cy="523220"/>
          </a:xfrm>
          <a:prstGeom prst="rect">
            <a:avLst/>
          </a:prstGeom>
          <a:noFill/>
        </p:spPr>
        <p:txBody>
          <a:bodyPr wrap="square" rtlCol="0">
            <a:spAutoFit/>
          </a:bodyPr>
          <a:lstStyle/>
          <a:p>
            <a:r>
              <a:rPr lang="en-US" altLang="ja-JP" sz="2800" dirty="0" smtClean="0">
                <a:solidFill>
                  <a:srgbClr val="FF0000"/>
                </a:solidFill>
                <a:latin typeface="+mn-ea"/>
              </a:rPr>
              <a:t>K+ </a:t>
            </a:r>
            <a:r>
              <a:rPr lang="ja-JP" altLang="en-US" dirty="0" smtClean="0">
                <a:solidFill>
                  <a:srgbClr val="FF0000"/>
                </a:solidFill>
              </a:rPr>
              <a:t>～</a:t>
            </a:r>
            <a:r>
              <a:rPr lang="en-US" altLang="ja-JP" dirty="0" smtClean="0">
                <a:solidFill>
                  <a:srgbClr val="FF0000"/>
                </a:solidFill>
              </a:rPr>
              <a:t>1.4 GeV/c</a:t>
            </a:r>
            <a:endParaRPr kumimoji="1" lang="ja-JP" altLang="en-US" dirty="0">
              <a:solidFill>
                <a:srgbClr val="FF0000"/>
              </a:solidFill>
            </a:endParaRPr>
          </a:p>
        </p:txBody>
      </p:sp>
      <p:cxnSp>
        <p:nvCxnSpPr>
          <p:cNvPr id="19" name="直線矢印コネクタ 18"/>
          <p:cNvCxnSpPr/>
          <p:nvPr/>
        </p:nvCxnSpPr>
        <p:spPr>
          <a:xfrm flipV="1">
            <a:off x="7826920" y="2492896"/>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6263446" y="1459364"/>
            <a:ext cx="108012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826274" y="3789040"/>
            <a:ext cx="0" cy="108012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5941392" y="5784013"/>
            <a:ext cx="1368152" cy="64807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8218365" y="3131676"/>
            <a:ext cx="827585" cy="369332"/>
          </a:xfrm>
          <a:prstGeom prst="rect">
            <a:avLst/>
          </a:prstGeom>
          <a:noFill/>
        </p:spPr>
        <p:txBody>
          <a:bodyPr wrap="square" rtlCol="0">
            <a:spAutoFit/>
          </a:bodyPr>
          <a:lstStyle/>
          <a:p>
            <a:r>
              <a:rPr kumimoji="1" lang="en-US" altLang="ja-JP" dirty="0" smtClean="0"/>
              <a:t>Q1</a:t>
            </a:r>
            <a:endParaRPr kumimoji="1" lang="ja-JP" altLang="en-US" dirty="0"/>
          </a:p>
        </p:txBody>
      </p:sp>
      <p:sp>
        <p:nvSpPr>
          <p:cNvPr id="27" name="テキスト ボックス 26"/>
          <p:cNvSpPr txBox="1"/>
          <p:nvPr/>
        </p:nvSpPr>
        <p:spPr>
          <a:xfrm>
            <a:off x="8218364" y="2762344"/>
            <a:ext cx="530099" cy="369332"/>
          </a:xfrm>
          <a:prstGeom prst="rect">
            <a:avLst/>
          </a:prstGeom>
          <a:noFill/>
        </p:spPr>
        <p:txBody>
          <a:bodyPr wrap="square" rtlCol="0">
            <a:spAutoFit/>
          </a:bodyPr>
          <a:lstStyle/>
          <a:p>
            <a:r>
              <a:rPr kumimoji="1" lang="en-US" altLang="ja-JP" dirty="0" smtClean="0"/>
              <a:t>Q2</a:t>
            </a:r>
            <a:endParaRPr kumimoji="1" lang="ja-JP" altLang="en-US" dirty="0"/>
          </a:p>
        </p:txBody>
      </p:sp>
      <p:sp>
        <p:nvSpPr>
          <p:cNvPr id="28" name="テキスト ボックス 27"/>
          <p:cNvSpPr txBox="1"/>
          <p:nvPr/>
        </p:nvSpPr>
        <p:spPr>
          <a:xfrm>
            <a:off x="8087369" y="1537132"/>
            <a:ext cx="792088" cy="369332"/>
          </a:xfrm>
          <a:prstGeom prst="rect">
            <a:avLst/>
          </a:prstGeom>
          <a:noFill/>
        </p:spPr>
        <p:txBody>
          <a:bodyPr wrap="square" rtlCol="0">
            <a:spAutoFit/>
          </a:bodyPr>
          <a:lstStyle/>
          <a:p>
            <a:r>
              <a:rPr kumimoji="1" lang="en-US" altLang="ja-JP" dirty="0" smtClean="0"/>
              <a:t>D1</a:t>
            </a:r>
            <a:endParaRPr kumimoji="1" lang="ja-JP" altLang="en-US" dirty="0"/>
          </a:p>
        </p:txBody>
      </p:sp>
      <p:sp>
        <p:nvSpPr>
          <p:cNvPr id="5" name="正方形/長方形 4"/>
          <p:cNvSpPr/>
          <p:nvPr/>
        </p:nvSpPr>
        <p:spPr>
          <a:xfrm>
            <a:off x="7718262" y="3645024"/>
            <a:ext cx="216024"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934286" y="3523226"/>
            <a:ext cx="906995" cy="369332"/>
          </a:xfrm>
          <a:prstGeom prst="rect">
            <a:avLst/>
          </a:prstGeom>
          <a:noFill/>
        </p:spPr>
        <p:txBody>
          <a:bodyPr wrap="square" rtlCol="0">
            <a:spAutoFit/>
          </a:bodyPr>
          <a:lstStyle/>
          <a:p>
            <a:r>
              <a:rPr kumimoji="1" lang="ja-JP" altLang="en-US" dirty="0" smtClean="0"/>
              <a:t>標的</a:t>
            </a:r>
            <a:endParaRPr kumimoji="1" lang="ja-JP" altLang="en-US" dirty="0"/>
          </a:p>
        </p:txBody>
      </p:sp>
      <p:sp>
        <p:nvSpPr>
          <p:cNvPr id="12" name="スライド番号プレースホルダー 11"/>
          <p:cNvSpPr>
            <a:spLocks noGrp="1"/>
          </p:cNvSpPr>
          <p:nvPr>
            <p:ph type="sldNum" sz="quarter" idx="12"/>
          </p:nvPr>
        </p:nvSpPr>
        <p:spPr/>
        <p:txBody>
          <a:bodyPr/>
          <a:lstStyle/>
          <a:p>
            <a:fld id="{B2B48BEB-91E4-4ACD-BFB4-F0651C692576}" type="slidenum">
              <a:rPr kumimoji="1" lang="ja-JP" altLang="en-US" smtClean="0"/>
              <a:t>5</a:t>
            </a:fld>
            <a:endParaRPr kumimoji="1" lang="ja-JP" altLang="en-US"/>
          </a:p>
        </p:txBody>
      </p:sp>
      <p:cxnSp>
        <p:nvCxnSpPr>
          <p:cNvPr id="9" name="直線コネクタ 8"/>
          <p:cNvCxnSpPr/>
          <p:nvPr/>
        </p:nvCxnSpPr>
        <p:spPr>
          <a:xfrm>
            <a:off x="6948264" y="3523226"/>
            <a:ext cx="18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6948264" y="2060848"/>
            <a:ext cx="0" cy="14623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6948264" y="1264840"/>
            <a:ext cx="288032" cy="796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236296" y="1264840"/>
            <a:ext cx="15121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748463" y="1264840"/>
            <a:ext cx="0" cy="2258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075082" y="1264840"/>
            <a:ext cx="970868" cy="369332"/>
          </a:xfrm>
          <a:prstGeom prst="rect">
            <a:avLst/>
          </a:prstGeom>
          <a:noFill/>
        </p:spPr>
        <p:txBody>
          <a:bodyPr wrap="square" rtlCol="0">
            <a:spAutoFit/>
          </a:bodyPr>
          <a:lstStyle/>
          <a:p>
            <a:r>
              <a:rPr kumimoji="1" lang="en-US" altLang="ja-JP" dirty="0" smtClean="0">
                <a:solidFill>
                  <a:srgbClr val="FF0000"/>
                </a:solidFill>
              </a:rPr>
              <a:t>S-2S</a:t>
            </a:r>
            <a:endParaRPr kumimoji="1" lang="ja-JP" altLang="en-US" dirty="0">
              <a:solidFill>
                <a:srgbClr val="FF0000"/>
              </a:solidFill>
            </a:endParaRPr>
          </a:p>
        </p:txBody>
      </p:sp>
    </p:spTree>
    <p:extLst>
      <p:ext uri="{BB962C8B-B14F-4D97-AF65-F5344CB8AC3E}">
        <p14:creationId xmlns:p14="http://schemas.microsoft.com/office/powerpoint/2010/main" val="400016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en-US" altLang="ja-JP" dirty="0" smtClean="0"/>
              <a:t>S-2S Q1, Q2 </a:t>
            </a:r>
            <a:r>
              <a:rPr kumimoji="1" lang="ja-JP" altLang="en-US" dirty="0" smtClean="0"/>
              <a:t>電磁石</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pPr marL="109728"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3736848" cy="343614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755" y="1331070"/>
            <a:ext cx="4056504" cy="3455540"/>
          </a:xfrm>
          <a:prstGeom prst="rect">
            <a:avLst/>
          </a:prstGeom>
        </p:spPr>
      </p:pic>
      <p:sp>
        <p:nvSpPr>
          <p:cNvPr id="6" name="テキスト ボックス 5"/>
          <p:cNvSpPr txBox="1"/>
          <p:nvPr/>
        </p:nvSpPr>
        <p:spPr>
          <a:xfrm>
            <a:off x="355748" y="4801110"/>
            <a:ext cx="4392488" cy="1600438"/>
          </a:xfrm>
          <a:prstGeom prst="rect">
            <a:avLst/>
          </a:prstGeom>
          <a:noFill/>
        </p:spPr>
        <p:txBody>
          <a:bodyPr wrap="square" rtlCol="0">
            <a:spAutoFit/>
          </a:bodyPr>
          <a:lstStyle/>
          <a:p>
            <a:r>
              <a:rPr kumimoji="1" lang="en-US" altLang="ja-JP" dirty="0" smtClean="0"/>
              <a:t>Q1</a:t>
            </a:r>
            <a:r>
              <a:rPr lang="ja-JP" altLang="en-US" dirty="0"/>
              <a:t> </a:t>
            </a:r>
            <a:r>
              <a:rPr lang="en-US" altLang="ja-JP" dirty="0" smtClean="0"/>
              <a:t>(</a:t>
            </a:r>
            <a:r>
              <a:rPr lang="ja-JP" altLang="en-US" dirty="0"/>
              <a:t>縦</a:t>
            </a:r>
            <a:r>
              <a:rPr lang="ja-JP" altLang="en-US" dirty="0" smtClean="0"/>
              <a:t>収束</a:t>
            </a:r>
            <a:r>
              <a:rPr lang="en-US" altLang="ja-JP" dirty="0" smtClean="0"/>
              <a:t>)</a:t>
            </a:r>
            <a:endParaRPr kumimoji="1" lang="en-US" altLang="ja-JP" dirty="0" smtClean="0"/>
          </a:p>
          <a:p>
            <a:r>
              <a:rPr kumimoji="1" lang="ja-JP" altLang="en-US" sz="2000" dirty="0" smtClean="0"/>
              <a:t>最大磁場勾配</a:t>
            </a:r>
            <a:r>
              <a:rPr kumimoji="1" lang="en-US" altLang="ja-JP" sz="2000" dirty="0" smtClean="0"/>
              <a:t>: 8.7 [T/m]</a:t>
            </a:r>
          </a:p>
          <a:p>
            <a:r>
              <a:rPr lang="ja-JP" altLang="en-US" sz="2000" dirty="0" smtClean="0"/>
              <a:t>磁極間隙 </a:t>
            </a:r>
            <a:r>
              <a:rPr lang="en-US" altLang="ja-JP" sz="2000" dirty="0" smtClean="0"/>
              <a:t>: 31 [cm]</a:t>
            </a:r>
          </a:p>
          <a:p>
            <a:r>
              <a:rPr kumimoji="1" lang="ja-JP" altLang="en-US" sz="2000" dirty="0"/>
              <a:t>鉄</a:t>
            </a:r>
            <a:r>
              <a:rPr kumimoji="1" lang="ja-JP" altLang="en-US" sz="2000" dirty="0" smtClean="0"/>
              <a:t>重量 </a:t>
            </a:r>
            <a:r>
              <a:rPr kumimoji="1" lang="en-US" altLang="ja-JP" sz="2000" dirty="0" smtClean="0"/>
              <a:t>:37 [Ton]</a:t>
            </a:r>
          </a:p>
          <a:p>
            <a:r>
              <a:rPr lang="ja-JP" altLang="en-US" sz="2000" dirty="0" smtClean="0"/>
              <a:t>幅</a:t>
            </a:r>
            <a:r>
              <a:rPr lang="en-US" altLang="ja-JP" sz="2000" dirty="0" smtClean="0"/>
              <a:t>×</a:t>
            </a:r>
            <a:r>
              <a:rPr lang="ja-JP" altLang="en-US" sz="2000" dirty="0" smtClean="0"/>
              <a:t>高さ</a:t>
            </a:r>
            <a:r>
              <a:rPr lang="en-US" altLang="ja-JP" sz="2000" dirty="0" smtClean="0"/>
              <a:t>×</a:t>
            </a:r>
            <a:r>
              <a:rPr lang="ja-JP" altLang="en-US" sz="2000" dirty="0" smtClean="0"/>
              <a:t>長さ</a:t>
            </a:r>
            <a:r>
              <a:rPr lang="en-US" altLang="ja-JP" sz="2000" dirty="0" smtClean="0"/>
              <a:t>:2.4 ×2.4 ×0.88 [m</a:t>
            </a:r>
            <a:r>
              <a:rPr lang="en-US" altLang="ja-JP" sz="2000" baseline="30000" dirty="0" smtClean="0"/>
              <a:t>3</a:t>
            </a:r>
            <a:r>
              <a:rPr lang="en-US" altLang="ja-JP" sz="2000" dirty="0" smtClean="0"/>
              <a:t>]</a:t>
            </a:r>
            <a:endParaRPr kumimoji="1" lang="en-US" altLang="ja-JP" sz="2000" dirty="0" smtClean="0"/>
          </a:p>
        </p:txBody>
      </p:sp>
      <p:sp>
        <p:nvSpPr>
          <p:cNvPr id="7" name="テキスト ボックス 6"/>
          <p:cNvSpPr txBox="1"/>
          <p:nvPr/>
        </p:nvSpPr>
        <p:spPr>
          <a:xfrm>
            <a:off x="4620837" y="4939090"/>
            <a:ext cx="4392488" cy="1600438"/>
          </a:xfrm>
          <a:prstGeom prst="rect">
            <a:avLst/>
          </a:prstGeom>
          <a:noFill/>
        </p:spPr>
        <p:txBody>
          <a:bodyPr wrap="square" rtlCol="0">
            <a:spAutoFit/>
          </a:bodyPr>
          <a:lstStyle/>
          <a:p>
            <a:r>
              <a:rPr kumimoji="1" lang="en-US" altLang="ja-JP" dirty="0" smtClean="0"/>
              <a:t>Q2 (</a:t>
            </a:r>
            <a:r>
              <a:rPr kumimoji="1" lang="ja-JP" altLang="en-US" dirty="0" smtClean="0"/>
              <a:t>横収束</a:t>
            </a:r>
            <a:r>
              <a:rPr kumimoji="1" lang="en-US" altLang="ja-JP" dirty="0" smtClean="0"/>
              <a:t>)</a:t>
            </a:r>
          </a:p>
          <a:p>
            <a:r>
              <a:rPr kumimoji="1" lang="ja-JP" altLang="en-US" sz="2000" dirty="0" smtClean="0"/>
              <a:t>最大磁場勾配</a:t>
            </a:r>
            <a:r>
              <a:rPr kumimoji="1" lang="en-US" altLang="ja-JP" sz="2000" dirty="0" smtClean="0"/>
              <a:t>: 5.0 [T/m]</a:t>
            </a:r>
          </a:p>
          <a:p>
            <a:r>
              <a:rPr lang="ja-JP" altLang="en-US" sz="2000" dirty="0" smtClean="0"/>
              <a:t>磁極間隙 </a:t>
            </a:r>
            <a:r>
              <a:rPr lang="en-US" altLang="ja-JP" sz="2000" dirty="0" smtClean="0"/>
              <a:t>: 36 [cm]</a:t>
            </a:r>
          </a:p>
          <a:p>
            <a:r>
              <a:rPr kumimoji="1" lang="ja-JP" altLang="en-US" sz="2000" dirty="0"/>
              <a:t>鉄</a:t>
            </a:r>
            <a:r>
              <a:rPr kumimoji="1" lang="ja-JP" altLang="en-US" sz="2000" dirty="0" smtClean="0"/>
              <a:t>重量 </a:t>
            </a:r>
            <a:r>
              <a:rPr kumimoji="1" lang="en-US" altLang="ja-JP" sz="2000" dirty="0" smtClean="0"/>
              <a:t>:12 [Ton]</a:t>
            </a:r>
          </a:p>
          <a:p>
            <a:r>
              <a:rPr lang="ja-JP" altLang="en-US" sz="2000" dirty="0" smtClean="0"/>
              <a:t>幅</a:t>
            </a:r>
            <a:r>
              <a:rPr lang="en-US" altLang="ja-JP" sz="2000" dirty="0" smtClean="0"/>
              <a:t>×</a:t>
            </a:r>
            <a:r>
              <a:rPr lang="ja-JP" altLang="en-US" sz="2000" dirty="0" smtClean="0"/>
              <a:t>高さ</a:t>
            </a:r>
            <a:r>
              <a:rPr lang="en-US" altLang="ja-JP" sz="2000" dirty="0" smtClean="0"/>
              <a:t>×</a:t>
            </a:r>
            <a:r>
              <a:rPr lang="ja-JP" altLang="en-US" sz="2000" dirty="0" smtClean="0"/>
              <a:t>長さ</a:t>
            </a:r>
            <a:r>
              <a:rPr lang="en-US" altLang="ja-JP" sz="2000" dirty="0" smtClean="0"/>
              <a:t>:2.1 ×1.54 ×0.5 [m</a:t>
            </a:r>
            <a:r>
              <a:rPr lang="en-US" altLang="ja-JP" sz="2000" baseline="30000" dirty="0" smtClean="0"/>
              <a:t>3</a:t>
            </a:r>
            <a:r>
              <a:rPr lang="en-US" altLang="ja-JP" sz="2000" dirty="0" smtClean="0"/>
              <a:t>]</a:t>
            </a:r>
            <a:endParaRPr kumimoji="1" lang="en-US" altLang="ja-JP" sz="2000" dirty="0" smtClean="0"/>
          </a:p>
        </p:txBody>
      </p:sp>
      <p:sp>
        <p:nvSpPr>
          <p:cNvPr id="8" name="スライド番号プレースホルダー 7"/>
          <p:cNvSpPr>
            <a:spLocks noGrp="1"/>
          </p:cNvSpPr>
          <p:nvPr>
            <p:ph type="sldNum" sz="quarter" idx="12"/>
          </p:nvPr>
        </p:nvSpPr>
        <p:spPr/>
        <p:txBody>
          <a:bodyPr/>
          <a:lstStyle/>
          <a:p>
            <a:fld id="{B2B48BEB-91E4-4ACD-BFB4-F0651C692576}" type="slidenum">
              <a:rPr kumimoji="1" lang="ja-JP" altLang="en-US" smtClean="0"/>
              <a:t>6</a:t>
            </a:fld>
            <a:endParaRPr kumimoji="1" lang="ja-JP" altLang="en-US"/>
          </a:p>
        </p:txBody>
      </p:sp>
      <p:cxnSp>
        <p:nvCxnSpPr>
          <p:cNvPr id="10" name="直線矢印コネクタ 9"/>
          <p:cNvCxnSpPr/>
          <p:nvPr/>
        </p:nvCxnSpPr>
        <p:spPr>
          <a:xfrm flipV="1">
            <a:off x="1475656" y="1561172"/>
            <a:ext cx="0" cy="3019956"/>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541988" y="1923772"/>
            <a:ext cx="1010004" cy="369332"/>
          </a:xfrm>
          <a:prstGeom prst="rect">
            <a:avLst/>
          </a:prstGeom>
          <a:noFill/>
        </p:spPr>
        <p:txBody>
          <a:bodyPr wrap="square" rtlCol="0">
            <a:spAutoFit/>
          </a:bodyPr>
          <a:lstStyle/>
          <a:p>
            <a:r>
              <a:rPr kumimoji="1" lang="en-US" altLang="ja-JP" dirty="0" smtClean="0"/>
              <a:t>2.4 [m]</a:t>
            </a:r>
            <a:endParaRPr kumimoji="1" lang="ja-JP" altLang="en-US" dirty="0"/>
          </a:p>
        </p:txBody>
      </p:sp>
      <p:cxnSp>
        <p:nvCxnSpPr>
          <p:cNvPr id="24" name="直線矢印コネクタ 23"/>
          <p:cNvCxnSpPr/>
          <p:nvPr/>
        </p:nvCxnSpPr>
        <p:spPr>
          <a:xfrm flipV="1">
            <a:off x="8385340" y="1544270"/>
            <a:ext cx="0" cy="14976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388424" y="3029124"/>
            <a:ext cx="0" cy="144189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524328" y="3380740"/>
            <a:ext cx="1008112" cy="369332"/>
          </a:xfrm>
          <a:prstGeom prst="rect">
            <a:avLst/>
          </a:prstGeom>
          <a:noFill/>
        </p:spPr>
        <p:txBody>
          <a:bodyPr wrap="square" rtlCol="0">
            <a:spAutoFit/>
          </a:bodyPr>
          <a:lstStyle/>
          <a:p>
            <a:r>
              <a:rPr kumimoji="1" lang="en-US" altLang="ja-JP" dirty="0" smtClean="0"/>
              <a:t>1.54 [m]</a:t>
            </a:r>
            <a:endParaRPr kumimoji="1" lang="ja-JP" altLang="en-US" dirty="0"/>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en-US" altLang="ja-JP" dirty="0" smtClean="0"/>
              <a:t>S-2S D1 </a:t>
            </a:r>
            <a:r>
              <a:rPr kumimoji="1" lang="ja-JP" altLang="en-US" dirty="0" smtClean="0"/>
              <a:t>電磁石</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pic>
        <p:nvPicPr>
          <p:cNvPr id="2050" name="Picture 2" descr="C:\Users\Tnanamura\Dropbox\修士論文\figure\D1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81" y="1772816"/>
            <a:ext cx="5314951" cy="41386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782495" y="2708920"/>
            <a:ext cx="3181993" cy="1846659"/>
          </a:xfrm>
          <a:prstGeom prst="rect">
            <a:avLst/>
          </a:prstGeom>
          <a:noFill/>
        </p:spPr>
        <p:txBody>
          <a:bodyPr wrap="square" rtlCol="0">
            <a:spAutoFit/>
          </a:bodyPr>
          <a:lstStyle/>
          <a:p>
            <a:r>
              <a:rPr lang="ja-JP" altLang="en-US" sz="2000" dirty="0" smtClean="0">
                <a:solidFill>
                  <a:srgbClr val="FF0000"/>
                </a:solidFill>
              </a:rPr>
              <a:t>定格電流</a:t>
            </a:r>
            <a:r>
              <a:rPr lang="en-US" altLang="ja-JP" sz="2000" dirty="0" smtClean="0">
                <a:solidFill>
                  <a:srgbClr val="FF0000"/>
                </a:solidFill>
              </a:rPr>
              <a:t>:2500 [A]</a:t>
            </a:r>
          </a:p>
          <a:p>
            <a:r>
              <a:rPr lang="ja-JP" altLang="en-US" sz="2000" dirty="0">
                <a:solidFill>
                  <a:srgbClr val="FF0000"/>
                </a:solidFill>
              </a:rPr>
              <a:t>最大中心</a:t>
            </a:r>
            <a:r>
              <a:rPr lang="ja-JP" altLang="en-US" sz="2000" dirty="0" smtClean="0">
                <a:solidFill>
                  <a:srgbClr val="FF0000"/>
                </a:solidFill>
              </a:rPr>
              <a:t>磁場</a:t>
            </a:r>
            <a:r>
              <a:rPr lang="en-US" altLang="ja-JP" sz="2000" dirty="0" smtClean="0">
                <a:solidFill>
                  <a:srgbClr val="FF0000"/>
                </a:solidFill>
              </a:rPr>
              <a:t>:1.475 [T]</a:t>
            </a:r>
          </a:p>
          <a:p>
            <a:r>
              <a:rPr kumimoji="1" lang="ja-JP" altLang="en-US" sz="2000" dirty="0" smtClean="0">
                <a:solidFill>
                  <a:srgbClr val="FF0000"/>
                </a:solidFill>
              </a:rPr>
              <a:t>中心運動量</a:t>
            </a:r>
            <a:r>
              <a:rPr kumimoji="1" lang="en-US" altLang="ja-JP" sz="2000" dirty="0" smtClean="0">
                <a:solidFill>
                  <a:srgbClr val="FF0000"/>
                </a:solidFill>
              </a:rPr>
              <a:t>: 1.38 [GeV/c]</a:t>
            </a:r>
          </a:p>
          <a:p>
            <a:r>
              <a:rPr lang="ja-JP" altLang="en-US" dirty="0" smtClean="0"/>
              <a:t>磁極間隙体積</a:t>
            </a:r>
            <a:r>
              <a:rPr lang="en-US" altLang="ja-JP" dirty="0" smtClean="0"/>
              <a:t>:</a:t>
            </a:r>
          </a:p>
          <a:p>
            <a:r>
              <a:rPr lang="en-US" altLang="ja-JP" dirty="0" smtClean="0"/>
              <a:t>800×320×3650 [m</a:t>
            </a:r>
            <a:r>
              <a:rPr lang="en-US" altLang="ja-JP" baseline="30000" dirty="0" smtClean="0"/>
              <a:t>3</a:t>
            </a:r>
            <a:r>
              <a:rPr lang="en-US" altLang="ja-JP" dirty="0" smtClean="0"/>
              <a:t>]</a:t>
            </a:r>
          </a:p>
          <a:p>
            <a:r>
              <a:rPr lang="ja-JP" altLang="en-US" dirty="0"/>
              <a:t>鉄</a:t>
            </a:r>
            <a:r>
              <a:rPr lang="ja-JP" altLang="en-US" dirty="0" smtClean="0"/>
              <a:t>重量 </a:t>
            </a:r>
            <a:r>
              <a:rPr lang="en-US" altLang="ja-JP" dirty="0" smtClean="0"/>
              <a:t>:86 [Ton]</a:t>
            </a:r>
          </a:p>
        </p:txBody>
      </p:sp>
      <p:sp>
        <p:nvSpPr>
          <p:cNvPr id="12" name="円弧 11"/>
          <p:cNvSpPr/>
          <p:nvPr/>
        </p:nvSpPr>
        <p:spPr>
          <a:xfrm>
            <a:off x="-3708920" y="2119992"/>
            <a:ext cx="8496944" cy="5112568"/>
          </a:xfrm>
          <a:prstGeom prst="arc">
            <a:avLst>
              <a:gd name="adj1" fmla="val 17772149"/>
              <a:gd name="adj2" fmla="val 20511242"/>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3203848" y="2098411"/>
            <a:ext cx="2160240" cy="646331"/>
          </a:xfrm>
          <a:prstGeom prst="rect">
            <a:avLst/>
          </a:prstGeom>
          <a:noFill/>
        </p:spPr>
        <p:txBody>
          <a:bodyPr wrap="square" rtlCol="0">
            <a:spAutoFit/>
          </a:bodyPr>
          <a:lstStyle/>
          <a:p>
            <a:r>
              <a:rPr lang="ja-JP" altLang="en-US" dirty="0">
                <a:solidFill>
                  <a:schemeClr val="bg1"/>
                </a:solidFill>
              </a:rPr>
              <a:t>中心</a:t>
            </a:r>
            <a:r>
              <a:rPr lang="ja-JP" altLang="en-US" dirty="0" smtClean="0">
                <a:solidFill>
                  <a:schemeClr val="bg1"/>
                </a:solidFill>
              </a:rPr>
              <a:t>軌道</a:t>
            </a:r>
            <a:r>
              <a:rPr lang="en-US" altLang="ja-JP" dirty="0" smtClean="0">
                <a:solidFill>
                  <a:schemeClr val="bg1"/>
                </a:solidFill>
              </a:rPr>
              <a:t>3650 m</a:t>
            </a:r>
          </a:p>
          <a:p>
            <a:r>
              <a:rPr kumimoji="1" lang="en-US" altLang="ja-JP" dirty="0" smtClean="0">
                <a:solidFill>
                  <a:schemeClr val="bg1"/>
                </a:solidFill>
              </a:rPr>
              <a:t>(</a:t>
            </a:r>
            <a:r>
              <a:rPr kumimoji="1" lang="ja-JP" altLang="en-US" dirty="0" smtClean="0">
                <a:solidFill>
                  <a:schemeClr val="bg1"/>
                </a:solidFill>
              </a:rPr>
              <a:t>半径</a:t>
            </a:r>
            <a:r>
              <a:rPr kumimoji="1" lang="en-US" altLang="ja-JP" dirty="0" smtClean="0">
                <a:solidFill>
                  <a:schemeClr val="bg1"/>
                </a:solidFill>
              </a:rPr>
              <a:t>3 m , 70°)</a:t>
            </a:r>
            <a:endParaRPr kumimoji="1" lang="ja-JP" altLang="en-US" dirty="0">
              <a:solidFill>
                <a:schemeClr val="bg1"/>
              </a:solidFill>
            </a:endParaRPr>
          </a:p>
        </p:txBody>
      </p:sp>
      <p:sp>
        <p:nvSpPr>
          <p:cNvPr id="16" name="スライド番号プレースホルダー 15"/>
          <p:cNvSpPr>
            <a:spLocks noGrp="1"/>
          </p:cNvSpPr>
          <p:nvPr>
            <p:ph type="sldNum" sz="quarter" idx="12"/>
          </p:nvPr>
        </p:nvSpPr>
        <p:spPr/>
        <p:txBody>
          <a:bodyPr/>
          <a:lstStyle/>
          <a:p>
            <a:fld id="{B2B48BEB-91E4-4ACD-BFB4-F0651C692576}" type="slidenum">
              <a:rPr kumimoji="1" lang="ja-JP" altLang="en-US" smtClean="0"/>
              <a:t>7</a:t>
            </a:fld>
            <a:endParaRPr kumimoji="1" lang="ja-JP" altLang="en-US"/>
          </a:p>
        </p:txBody>
      </p:sp>
      <p:sp>
        <p:nvSpPr>
          <p:cNvPr id="17" name="テキスト ボックス 16"/>
          <p:cNvSpPr txBox="1"/>
          <p:nvPr/>
        </p:nvSpPr>
        <p:spPr>
          <a:xfrm>
            <a:off x="4031940" y="5542096"/>
            <a:ext cx="2088232" cy="369332"/>
          </a:xfrm>
          <a:prstGeom prst="rect">
            <a:avLst/>
          </a:prstGeom>
          <a:noFill/>
        </p:spPr>
        <p:txBody>
          <a:bodyPr wrap="square" rtlCol="0">
            <a:spAutoFit/>
          </a:bodyPr>
          <a:lstStyle/>
          <a:p>
            <a:r>
              <a:rPr kumimoji="1" lang="en-US" altLang="ja-JP" dirty="0" smtClean="0"/>
              <a:t>2015.9 @KEK</a:t>
            </a:r>
            <a:endParaRPr kumimoji="1" lang="ja-JP" altLang="en-US" dirty="0"/>
          </a:p>
        </p:txBody>
      </p:sp>
      <p:cxnSp>
        <p:nvCxnSpPr>
          <p:cNvPr id="6" name="直線矢印コネクタ 5"/>
          <p:cNvCxnSpPr/>
          <p:nvPr/>
        </p:nvCxnSpPr>
        <p:spPr>
          <a:xfrm flipH="1">
            <a:off x="1691680" y="1628800"/>
            <a:ext cx="720080" cy="3600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11760" y="1340768"/>
            <a:ext cx="6264696" cy="369332"/>
          </a:xfrm>
          <a:prstGeom prst="rect">
            <a:avLst/>
          </a:prstGeom>
          <a:noFill/>
        </p:spPr>
        <p:txBody>
          <a:bodyPr wrap="square" rtlCol="0">
            <a:spAutoFit/>
          </a:bodyPr>
          <a:lstStyle/>
          <a:p>
            <a:r>
              <a:rPr kumimoji="1" lang="ja-JP" altLang="en-US" dirty="0" smtClean="0"/>
              <a:t>エンドガード</a:t>
            </a:r>
            <a:r>
              <a:rPr kumimoji="1" lang="en-US" altLang="ja-JP" dirty="0" smtClean="0"/>
              <a:t>:</a:t>
            </a:r>
            <a:r>
              <a:rPr kumimoji="1" lang="ja-JP" altLang="en-US" dirty="0" smtClean="0"/>
              <a:t>漏れ磁場を</a:t>
            </a:r>
            <a:r>
              <a:rPr lang="ja-JP" altLang="en-US" dirty="0"/>
              <a:t>抑え</a:t>
            </a:r>
            <a:r>
              <a:rPr kumimoji="1" lang="ja-JP" altLang="en-US" dirty="0" smtClean="0"/>
              <a:t>、検出器への磁場の影響を減らす</a:t>
            </a:r>
            <a:endParaRPr kumimoji="1" lang="ja-JP" altLang="en-US" dirty="0"/>
          </a:p>
        </p:txBody>
      </p:sp>
      <p:cxnSp>
        <p:nvCxnSpPr>
          <p:cNvPr id="14" name="直線矢印コネクタ 13"/>
          <p:cNvCxnSpPr/>
          <p:nvPr/>
        </p:nvCxnSpPr>
        <p:spPr>
          <a:xfrm flipV="1">
            <a:off x="4211960" y="4077072"/>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233225" y="3993183"/>
            <a:ext cx="1008112" cy="461665"/>
          </a:xfrm>
          <a:prstGeom prst="rect">
            <a:avLst/>
          </a:prstGeom>
          <a:noFill/>
        </p:spPr>
        <p:txBody>
          <a:bodyPr wrap="square" rtlCol="0">
            <a:spAutoFit/>
          </a:bodyPr>
          <a:lstStyle/>
          <a:p>
            <a:r>
              <a:rPr lang="en-US" altLang="ja-JP" sz="2400" dirty="0" smtClean="0">
                <a:solidFill>
                  <a:schemeClr val="bg1"/>
                </a:solidFill>
              </a:rPr>
              <a:t>K</a:t>
            </a:r>
            <a:r>
              <a:rPr lang="ja-JP" altLang="en-US" sz="2400" baseline="30000" dirty="0" smtClean="0">
                <a:solidFill>
                  <a:schemeClr val="bg1"/>
                </a:solidFill>
              </a:rPr>
              <a:t>＋</a:t>
            </a:r>
            <a:endParaRPr kumimoji="1" lang="ja-JP" altLang="en-US" sz="2400" baseline="30000" dirty="0">
              <a:solidFill>
                <a:schemeClr val="bg1"/>
              </a:solidFill>
            </a:endParaRPr>
          </a:p>
        </p:txBody>
      </p:sp>
      <p:cxnSp>
        <p:nvCxnSpPr>
          <p:cNvPr id="10" name="直線矢印コネクタ 9"/>
          <p:cNvCxnSpPr/>
          <p:nvPr/>
        </p:nvCxnSpPr>
        <p:spPr>
          <a:xfrm flipH="1" flipV="1">
            <a:off x="573067" y="2185292"/>
            <a:ext cx="648072" cy="15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97103" y="1808820"/>
            <a:ext cx="722569" cy="461665"/>
          </a:xfrm>
          <a:prstGeom prst="rect">
            <a:avLst/>
          </a:prstGeom>
          <a:noFill/>
        </p:spPr>
        <p:txBody>
          <a:bodyPr wrap="square" rtlCol="0">
            <a:spAutoFit/>
          </a:bodyPr>
          <a:lstStyle/>
          <a:p>
            <a:r>
              <a:rPr kumimoji="1" lang="en-US" altLang="ja-JP" sz="2400" dirty="0" smtClean="0">
                <a:solidFill>
                  <a:schemeClr val="bg1"/>
                </a:solidFill>
              </a:rPr>
              <a:t>K+</a:t>
            </a:r>
            <a:endParaRPr kumimoji="1" lang="ja-JP" altLang="en-US" sz="2400" dirty="0">
              <a:solidFill>
                <a:schemeClr val="bg1"/>
              </a:solidFill>
            </a:endParaRPr>
          </a:p>
        </p:txBody>
      </p:sp>
    </p:spTree>
    <p:extLst>
      <p:ext uri="{BB962C8B-B14F-4D97-AF65-F5344CB8AC3E}">
        <p14:creationId xmlns:p14="http://schemas.microsoft.com/office/powerpoint/2010/main" val="1125763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今回の研究の位置づけ</a:t>
            </a:r>
            <a:endParaRPr kumimoji="1" lang="ja-JP" altLang="en-US" dirty="0"/>
          </a:p>
        </p:txBody>
      </p:sp>
      <p:sp>
        <p:nvSpPr>
          <p:cNvPr id="3" name="コンテンツ プレースホルダー 2"/>
          <p:cNvSpPr>
            <a:spLocks noGrp="1"/>
          </p:cNvSpPr>
          <p:nvPr>
            <p:ph idx="1"/>
          </p:nvPr>
        </p:nvSpPr>
        <p:spPr>
          <a:xfrm>
            <a:off x="457200" y="1268760"/>
            <a:ext cx="8229600" cy="5589240"/>
          </a:xfrm>
        </p:spPr>
        <p:txBody>
          <a:bodyPr>
            <a:normAutofit/>
          </a:bodyPr>
          <a:lstStyle/>
          <a:p>
            <a:r>
              <a:rPr lang="en-US" altLang="ja-JP" sz="2400" dirty="0" smtClean="0">
                <a:latin typeface="+mn-ea"/>
              </a:rPr>
              <a:t>S-2S</a:t>
            </a:r>
            <a:r>
              <a:rPr lang="ja-JP" altLang="en-US" sz="2400" dirty="0" smtClean="0">
                <a:latin typeface="+mn-ea"/>
              </a:rPr>
              <a:t>実験では、</a:t>
            </a:r>
            <a:r>
              <a:rPr lang="en-US" altLang="ja-JP" sz="2400" dirty="0"/>
              <a:t> </a:t>
            </a:r>
            <a:r>
              <a:rPr lang="ja-JP" altLang="en-US" sz="2400" dirty="0" smtClean="0">
                <a:latin typeface="+mn-ea"/>
              </a:rPr>
              <a:t>計算磁場マップを</a:t>
            </a:r>
            <a:r>
              <a:rPr lang="ja-JP" altLang="en-US" sz="2400" dirty="0">
                <a:latin typeface="+mn-ea"/>
              </a:rPr>
              <a:t>使い</a:t>
            </a:r>
            <a:r>
              <a:rPr lang="ja-JP" altLang="en-US" sz="2400" dirty="0" smtClean="0">
                <a:latin typeface="+mn-ea"/>
              </a:rPr>
              <a:t>運動量解析を行う</a:t>
            </a:r>
            <a:endParaRPr lang="en-US" altLang="ja-JP" sz="2400" dirty="0" smtClean="0">
              <a:latin typeface="+mn-ea"/>
            </a:endParaRPr>
          </a:p>
          <a:p>
            <a:pPr lvl="1"/>
            <a:r>
              <a:rPr lang="en-US" altLang="ja-JP" sz="2400" dirty="0" smtClean="0">
                <a:latin typeface="+mn-ea"/>
              </a:rPr>
              <a:t>3</a:t>
            </a:r>
            <a:r>
              <a:rPr lang="ja-JP" altLang="en-US" sz="2400" dirty="0" smtClean="0">
                <a:latin typeface="+mn-ea"/>
              </a:rPr>
              <a:t>台の電磁石を並べた状態での磁場測定は困難</a:t>
            </a:r>
            <a:endParaRPr lang="en-US" altLang="ja-JP" sz="2400" dirty="0" smtClean="0">
              <a:latin typeface="+mn-ea"/>
            </a:endParaRPr>
          </a:p>
          <a:p>
            <a:r>
              <a:rPr lang="ja-JP" altLang="en-US" sz="2400" dirty="0" smtClean="0">
                <a:latin typeface="+mn-ea"/>
              </a:rPr>
              <a:t>計算磁場の精度が運動量分解能に影響する</a:t>
            </a:r>
            <a:endParaRPr lang="en-US" altLang="ja-JP" sz="2400" dirty="0" smtClean="0">
              <a:latin typeface="+mn-ea"/>
            </a:endParaRPr>
          </a:p>
          <a:p>
            <a:pPr marL="109728" indent="0">
              <a:buNone/>
            </a:pPr>
            <a:endParaRPr lang="en-US" altLang="ja-JP" sz="2400" dirty="0" smtClean="0">
              <a:latin typeface="+mn-ea"/>
            </a:endParaRPr>
          </a:p>
          <a:p>
            <a:pPr marL="411480" lvl="1" indent="0">
              <a:buNone/>
            </a:pPr>
            <a:r>
              <a:rPr lang="en-US" altLang="ja-JP" sz="2200" dirty="0" smtClean="0">
                <a:latin typeface="+mn-ea"/>
              </a:rPr>
              <a:t>D1</a:t>
            </a:r>
            <a:r>
              <a:rPr lang="ja-JP" altLang="en-US" sz="2200" dirty="0" smtClean="0">
                <a:latin typeface="+mn-ea"/>
              </a:rPr>
              <a:t>電磁石の</a:t>
            </a:r>
            <a:r>
              <a:rPr lang="ja-JP" altLang="en-US" sz="2200" dirty="0">
                <a:latin typeface="+mn-ea"/>
              </a:rPr>
              <a:t>測定</a:t>
            </a:r>
            <a:r>
              <a:rPr lang="ja-JP" altLang="en-US" sz="2200" dirty="0" smtClean="0">
                <a:latin typeface="+mn-ea"/>
              </a:rPr>
              <a:t>磁場</a:t>
            </a:r>
            <a:r>
              <a:rPr lang="ja-JP" altLang="en-US" sz="2200" dirty="0">
                <a:latin typeface="+mn-ea"/>
              </a:rPr>
              <a:t>　</a:t>
            </a:r>
            <a:r>
              <a:rPr lang="ja-JP" altLang="en-US" sz="2200" dirty="0" smtClean="0">
                <a:latin typeface="+mn-ea"/>
              </a:rPr>
              <a:t>　　　　　　　計算磁場</a:t>
            </a:r>
            <a:r>
              <a:rPr lang="en-US" altLang="ja-JP" sz="2200" dirty="0" smtClean="0">
                <a:latin typeface="+mn-ea"/>
              </a:rPr>
              <a:t>(OPERA3D/TOSCA)</a:t>
            </a:r>
          </a:p>
          <a:p>
            <a:pPr lvl="1"/>
            <a:endParaRPr lang="en-US" altLang="ja-JP" sz="2200" dirty="0" smtClean="0">
              <a:latin typeface="+mn-ea"/>
            </a:endParaRPr>
          </a:p>
          <a:p>
            <a:pPr lvl="1"/>
            <a:endParaRPr lang="en-US" altLang="ja-JP" sz="2200" dirty="0">
              <a:latin typeface="+mn-ea"/>
            </a:endParaRPr>
          </a:p>
          <a:p>
            <a:pPr marL="411480" lvl="1" indent="0" algn="ctr">
              <a:buNone/>
            </a:pPr>
            <a:r>
              <a:rPr lang="ja-JP" altLang="en-US" sz="2200" dirty="0" smtClean="0">
                <a:latin typeface="+mn-ea"/>
              </a:rPr>
              <a:t>計算磁場の精度を評価</a:t>
            </a:r>
            <a:endParaRPr lang="en-US" altLang="ja-JP" sz="2200" dirty="0" smtClean="0">
              <a:latin typeface="+mn-ea"/>
            </a:endParaRPr>
          </a:p>
          <a:p>
            <a:pPr lvl="1"/>
            <a:endParaRPr lang="en-US" altLang="ja-JP" sz="2200" dirty="0" smtClean="0">
              <a:latin typeface="+mn-ea"/>
            </a:endParaRPr>
          </a:p>
          <a:p>
            <a:pPr lvl="1"/>
            <a:endParaRPr lang="en-US" altLang="ja-JP" sz="2200" dirty="0" smtClean="0">
              <a:latin typeface="+mn-ea"/>
            </a:endParaRPr>
          </a:p>
          <a:p>
            <a:pPr marL="411480" lvl="1" indent="0" algn="ctr">
              <a:buNone/>
            </a:pPr>
            <a:r>
              <a:rPr lang="ja-JP" altLang="en-US" sz="2200" dirty="0" smtClean="0">
                <a:latin typeface="+mn-ea"/>
              </a:rPr>
              <a:t>運動量分解能</a:t>
            </a:r>
            <a:r>
              <a:rPr lang="ja-JP" altLang="en-US" sz="2200" dirty="0">
                <a:latin typeface="+mn-ea"/>
              </a:rPr>
              <a:t>へ</a:t>
            </a:r>
            <a:r>
              <a:rPr lang="ja-JP" altLang="en-US" sz="2200" dirty="0" smtClean="0">
                <a:latin typeface="+mn-ea"/>
              </a:rPr>
              <a:t>の影響を評価する。</a:t>
            </a:r>
            <a:endParaRPr lang="en-US" altLang="ja-JP" sz="2200" dirty="0" smtClean="0">
              <a:latin typeface="+mn-ea"/>
            </a:endParaRPr>
          </a:p>
        </p:txBody>
      </p:sp>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8</a:t>
            </a:fld>
            <a:endParaRPr kumimoji="1" lang="ja-JP" altLang="en-US"/>
          </a:p>
        </p:txBody>
      </p:sp>
      <p:cxnSp>
        <p:nvCxnSpPr>
          <p:cNvPr id="6" name="直線矢印コネクタ 5"/>
          <p:cNvCxnSpPr/>
          <p:nvPr/>
        </p:nvCxnSpPr>
        <p:spPr>
          <a:xfrm>
            <a:off x="3563888" y="3123805"/>
            <a:ext cx="134725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155059" y="2691140"/>
            <a:ext cx="1152128" cy="369332"/>
          </a:xfrm>
          <a:prstGeom prst="rect">
            <a:avLst/>
          </a:prstGeom>
          <a:noFill/>
        </p:spPr>
        <p:txBody>
          <a:bodyPr wrap="square" rtlCol="0">
            <a:spAutoFit/>
          </a:bodyPr>
          <a:lstStyle/>
          <a:p>
            <a:r>
              <a:rPr lang="ja-JP" altLang="en-US" dirty="0"/>
              <a:t>比較</a:t>
            </a:r>
            <a:endParaRPr kumimoji="1" lang="ja-JP" altLang="en-US" dirty="0"/>
          </a:p>
        </p:txBody>
      </p:sp>
      <p:sp>
        <p:nvSpPr>
          <p:cNvPr id="8" name="下矢印 7"/>
          <p:cNvSpPr/>
          <p:nvPr/>
        </p:nvSpPr>
        <p:spPr>
          <a:xfrm>
            <a:off x="4299075" y="3356992"/>
            <a:ext cx="432048"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4299075" y="4480971"/>
            <a:ext cx="432048"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319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chor="ctr"/>
          <a:lstStyle/>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磁場分布測定</a:t>
            </a:r>
            <a:endParaRPr lang="en-US" altLang="ja-JP" sz="4000"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9</a:t>
            </a:fld>
            <a:endParaRPr kumimoji="1" lang="ja-JP" altLang="en-US"/>
          </a:p>
        </p:txBody>
      </p:sp>
    </p:spTree>
    <p:extLst>
      <p:ext uri="{BB962C8B-B14F-4D97-AF65-F5344CB8AC3E}">
        <p14:creationId xmlns:p14="http://schemas.microsoft.com/office/powerpoint/2010/main" val="1607528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4333</TotalTime>
  <Words>4172</Words>
  <Application>Microsoft Office PowerPoint</Application>
  <PresentationFormat>画面に合わせる (4:3)</PresentationFormat>
  <Paragraphs>625</Paragraphs>
  <Slides>37</Slides>
  <Notes>27</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アーバン</vt:lpstr>
      <vt:lpstr>S-2S D1電磁石の磁場測定</vt:lpstr>
      <vt:lpstr>発表内容</vt:lpstr>
      <vt:lpstr>Ξハイパー核分光実験</vt:lpstr>
      <vt:lpstr>高エネルギー分解能での分光実験の必要性</vt:lpstr>
      <vt:lpstr>J-PARC E05実験</vt:lpstr>
      <vt:lpstr>S-2S Q1, Q2 電磁石</vt:lpstr>
      <vt:lpstr>S-2S D1 電磁石</vt:lpstr>
      <vt:lpstr>今回の研究の位置づけ</vt:lpstr>
      <vt:lpstr>PowerPoint プレゼンテーション</vt:lpstr>
      <vt:lpstr>磁場測定器</vt:lpstr>
      <vt:lpstr>磁場測定器</vt:lpstr>
      <vt:lpstr>測定の概要</vt:lpstr>
      <vt:lpstr>測定データの較正</vt:lpstr>
      <vt:lpstr>測定結果の一例</vt:lpstr>
      <vt:lpstr>測定誤差ΔBの評価</vt:lpstr>
      <vt:lpstr>PowerPoint プレゼンテーション</vt:lpstr>
      <vt:lpstr>計算磁場</vt:lpstr>
      <vt:lpstr>計算磁場との比較</vt:lpstr>
      <vt:lpstr>DBYの傾向から考察</vt:lpstr>
      <vt:lpstr>DBYの傾向から考察</vt:lpstr>
      <vt:lpstr>計算磁場との比較</vt:lpstr>
      <vt:lpstr>PowerPoint プレゼンテーション</vt:lpstr>
      <vt:lpstr>評価の手順</vt:lpstr>
      <vt:lpstr>磁場の誤差と運動量分解能</vt:lpstr>
      <vt:lpstr>まとめ</vt:lpstr>
      <vt:lpstr>Back up</vt:lpstr>
      <vt:lpstr>時間経過に対する磁場の安定性</vt:lpstr>
      <vt:lpstr>励磁曲線</vt:lpstr>
      <vt:lpstr>測定器系の制御</vt:lpstr>
      <vt:lpstr>磁場の満たすべき条件の確認</vt:lpstr>
      <vt:lpstr>測定結果</vt:lpstr>
      <vt:lpstr>測定結果</vt:lpstr>
      <vt:lpstr>測定結果</vt:lpstr>
      <vt:lpstr>測定誤差の評価</vt:lpstr>
      <vt:lpstr>計算磁場の精度</vt:lpstr>
      <vt:lpstr>測定磁場と計算磁場の比較</vt:lpstr>
      <vt:lpstr>各パラメータごとの運動量分解能Rの変化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修士論文 S-2S 電磁石の磁場測定と運動量分解能</dc:title>
  <dc:creator>Windows ユーザー</dc:creator>
  <cp:lastModifiedBy>Windows ユーザー</cp:lastModifiedBy>
  <cp:revision>386</cp:revision>
  <cp:lastPrinted>2017-02-01T04:19:09Z</cp:lastPrinted>
  <dcterms:created xsi:type="dcterms:W3CDTF">2017-01-27T04:46:02Z</dcterms:created>
  <dcterms:modified xsi:type="dcterms:W3CDTF">2017-03-19T06:35:05Z</dcterms:modified>
</cp:coreProperties>
</file>