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57" r:id="rId3"/>
    <p:sldId id="259" r:id="rId4"/>
    <p:sldId id="261" r:id="rId5"/>
    <p:sldId id="307" r:id="rId6"/>
    <p:sldId id="263" r:id="rId7"/>
    <p:sldId id="308" r:id="rId8"/>
    <p:sldId id="335" r:id="rId9"/>
    <p:sldId id="353" r:id="rId10"/>
    <p:sldId id="351" r:id="rId11"/>
    <p:sldId id="343" r:id="rId12"/>
    <p:sldId id="285" r:id="rId13"/>
    <p:sldId id="354" r:id="rId14"/>
    <p:sldId id="355" r:id="rId15"/>
    <p:sldId id="357" r:id="rId16"/>
    <p:sldId id="358" r:id="rId17"/>
    <p:sldId id="359" r:id="rId18"/>
    <p:sldId id="288" r:id="rId19"/>
    <p:sldId id="283" r:id="rId20"/>
    <p:sldId id="290" r:id="rId21"/>
    <p:sldId id="291" r:id="rId22"/>
    <p:sldId id="316" r:id="rId23"/>
    <p:sldId id="345" r:id="rId24"/>
    <p:sldId id="346" r:id="rId25"/>
    <p:sldId id="347" r:id="rId26"/>
    <p:sldId id="348" r:id="rId27"/>
    <p:sldId id="349" r:id="rId28"/>
    <p:sldId id="350" r:id="rId29"/>
    <p:sldId id="322" r:id="rId30"/>
    <p:sldId id="323" r:id="rId31"/>
    <p:sldId id="312" r:id="rId32"/>
    <p:sldId id="338" r:id="rId33"/>
    <p:sldId id="317" r:id="rId34"/>
    <p:sldId id="318" r:id="rId35"/>
    <p:sldId id="325" r:id="rId36"/>
    <p:sldId id="326" r:id="rId37"/>
    <p:sldId id="341" r:id="rId38"/>
    <p:sldId id="331" r:id="rId39"/>
    <p:sldId id="344" r:id="rId4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25600"/>
    <a:srgbClr val="D0C4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1" autoAdjust="0"/>
    <p:restoredTop sz="50291" autoAdjust="0"/>
  </p:normalViewPr>
  <p:slideViewPr>
    <p:cSldViewPr>
      <p:cViewPr>
        <p:scale>
          <a:sx n="80" d="100"/>
          <a:sy n="80" d="100"/>
        </p:scale>
        <p:origin x="-1542" y="7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5B3E4CEA-C3E4-431A-BD9D-B8611736D274}" type="datetimeFigureOut">
              <a:rPr kumimoji="1" lang="ja-JP" altLang="en-US" smtClean="0"/>
              <a:t>2017/9/12</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51A2BD0B-6406-4830-9BD6-B17523C7CD68}" type="slidenum">
              <a:rPr kumimoji="1" lang="ja-JP" altLang="en-US" smtClean="0"/>
              <a:t>‹#›</a:t>
            </a:fld>
            <a:endParaRPr kumimoji="1" lang="ja-JP" altLang="en-US"/>
          </a:p>
        </p:txBody>
      </p:sp>
    </p:spTree>
    <p:extLst>
      <p:ext uri="{BB962C8B-B14F-4D97-AF65-F5344CB8AC3E}">
        <p14:creationId xmlns:p14="http://schemas.microsoft.com/office/powerpoint/2010/main" val="2902602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6D3600B-5C49-47E9-853B-DDE34F38212D}" type="datetimeFigureOut">
              <a:rPr kumimoji="1" lang="ja-JP" altLang="en-US" smtClean="0"/>
              <a:t>2017/9/12</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23D0AD3-FDF5-451B-A485-7A605691D48B}" type="slidenum">
              <a:rPr kumimoji="1" lang="ja-JP" altLang="en-US" smtClean="0"/>
              <a:t>‹#›</a:t>
            </a:fld>
            <a:endParaRPr kumimoji="1" lang="ja-JP" altLang="en-US"/>
          </a:p>
        </p:txBody>
      </p:sp>
    </p:spTree>
    <p:extLst>
      <p:ext uri="{BB962C8B-B14F-4D97-AF65-F5344CB8AC3E}">
        <p14:creationId xmlns:p14="http://schemas.microsoft.com/office/powerpoint/2010/main" val="13853570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S-2S </a:t>
            </a:r>
            <a:r>
              <a:rPr kumimoji="1" lang="ja-JP" altLang="ja-JP" sz="1200" kern="1200" dirty="0" smtClean="0">
                <a:solidFill>
                  <a:schemeClr val="tx1"/>
                </a:solidFill>
                <a:effectLst/>
                <a:latin typeface="+mn-lt"/>
                <a:ea typeface="+mn-ea"/>
                <a:cs typeface="+mn-cs"/>
              </a:rPr>
              <a:t>電磁石の磁場測定と運動量分解能</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というタイトルで発表させていただきます。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a:t>
            </a:fld>
            <a:endParaRPr kumimoji="1" lang="ja-JP" altLang="en-US"/>
          </a:p>
        </p:txBody>
      </p:sp>
    </p:spTree>
    <p:extLst>
      <p:ext uri="{BB962C8B-B14F-4D97-AF65-F5344CB8AC3E}">
        <p14:creationId xmlns:p14="http://schemas.microsoft.com/office/powerpoint/2010/main" val="3882484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測定領域については、下の図に示した赤い領域を測定しています。また電磁石内部には</a:t>
            </a:r>
            <a:r>
              <a:rPr kumimoji="1" lang="en-US" altLang="ja-JP" sz="1200" kern="1200" dirty="0" smtClean="0">
                <a:solidFill>
                  <a:schemeClr val="tx1"/>
                </a:solidFill>
                <a:effectLst/>
                <a:latin typeface="+mn-lt"/>
                <a:ea typeface="+mn-ea"/>
                <a:cs typeface="+mn-cs"/>
              </a:rPr>
              <a:t>NMR</a:t>
            </a:r>
            <a:r>
              <a:rPr kumimoji="1" lang="ja-JP" altLang="ja-JP" sz="1200" kern="1200" dirty="0" smtClean="0">
                <a:solidFill>
                  <a:schemeClr val="tx1"/>
                </a:solidFill>
                <a:effectLst/>
                <a:latin typeface="+mn-lt"/>
                <a:ea typeface="+mn-ea"/>
                <a:cs typeface="+mn-cs"/>
              </a:rPr>
              <a:t>プローブを設置し、中心磁場の値をモニターしています。座標設定として、下流側の磁極端が</a:t>
            </a:r>
            <a:r>
              <a:rPr kumimoji="1" lang="en-US" altLang="ja-JP" sz="1200" kern="1200" dirty="0" smtClean="0">
                <a:solidFill>
                  <a:schemeClr val="tx1"/>
                </a:solidFill>
                <a:effectLst/>
                <a:latin typeface="+mn-lt"/>
                <a:ea typeface="+mn-ea"/>
                <a:cs typeface="+mn-cs"/>
              </a:rPr>
              <a:t>Z=0, </a:t>
            </a:r>
            <a:r>
              <a:rPr kumimoji="1" lang="ja-JP" altLang="ja-JP" sz="1200" kern="1200" dirty="0" smtClean="0">
                <a:solidFill>
                  <a:schemeClr val="tx1"/>
                </a:solidFill>
                <a:effectLst/>
                <a:latin typeface="+mn-lt"/>
                <a:ea typeface="+mn-ea"/>
                <a:cs typeface="+mn-cs"/>
              </a:rPr>
              <a:t>鉛直方向が</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方向、となるように設定しています。</a:t>
            </a:r>
          </a:p>
          <a:p>
            <a:r>
              <a:rPr kumimoji="1" lang="ja-JP" altLang="ja-JP" sz="1200" kern="1200" dirty="0" smtClean="0">
                <a:solidFill>
                  <a:schemeClr val="tx1"/>
                </a:solidFill>
                <a:effectLst/>
                <a:latin typeface="+mn-lt"/>
                <a:ea typeface="+mn-ea"/>
                <a:cs typeface="+mn-cs"/>
              </a:rPr>
              <a:t>メッシュ間隔は</a:t>
            </a:r>
            <a:r>
              <a:rPr kumimoji="1" lang="en-US" altLang="ja-JP" sz="1200" kern="1200" dirty="0" smtClean="0">
                <a:solidFill>
                  <a:schemeClr val="tx1"/>
                </a:solidFill>
                <a:effectLst/>
                <a:latin typeface="+mn-lt"/>
                <a:ea typeface="+mn-ea"/>
                <a:cs typeface="+mn-cs"/>
              </a:rPr>
              <a:t>X</a:t>
            </a:r>
            <a:r>
              <a:rPr kumimoji="1" lang="ja-JP" altLang="ja-JP" sz="1200" kern="1200" dirty="0" smtClean="0">
                <a:solidFill>
                  <a:schemeClr val="tx1"/>
                </a:solidFill>
                <a:effectLst/>
                <a:latin typeface="+mn-lt"/>
                <a:ea typeface="+mn-ea"/>
                <a:cs typeface="+mn-cs"/>
              </a:rPr>
              <a:t>方向、</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方向、</a:t>
            </a:r>
            <a:r>
              <a:rPr kumimoji="1" lang="en-US" altLang="ja-JP" sz="1200" kern="1200" dirty="0" smtClean="0">
                <a:solidFill>
                  <a:schemeClr val="tx1"/>
                </a:solidFill>
                <a:effectLst/>
                <a:latin typeface="+mn-lt"/>
                <a:ea typeface="+mn-ea"/>
                <a:cs typeface="+mn-cs"/>
              </a:rPr>
              <a:t>Z</a:t>
            </a:r>
            <a:r>
              <a:rPr kumimoji="1" lang="ja-JP" altLang="ja-JP" sz="1200" kern="1200" dirty="0" smtClean="0">
                <a:solidFill>
                  <a:schemeClr val="tx1"/>
                </a:solidFill>
                <a:effectLst/>
                <a:latin typeface="+mn-lt"/>
                <a:ea typeface="+mn-ea"/>
                <a:cs typeface="+mn-cs"/>
              </a:rPr>
              <a:t>方向について</a:t>
            </a:r>
            <a:r>
              <a:rPr kumimoji="1" lang="en-US" altLang="ja-JP" sz="1200" kern="1200" dirty="0" smtClean="0">
                <a:solidFill>
                  <a:schemeClr val="tx1"/>
                </a:solidFill>
                <a:effectLst/>
                <a:latin typeface="+mn-lt"/>
                <a:ea typeface="+mn-ea"/>
                <a:cs typeface="+mn-cs"/>
              </a:rPr>
              <a:t>50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50mm</a:t>
            </a:r>
            <a:r>
              <a:rPr kumimoji="1" lang="ja-JP" altLang="ja-JP" sz="1200" kern="1200" dirty="0" smtClean="0">
                <a:solidFill>
                  <a:schemeClr val="tx1"/>
                </a:solidFill>
                <a:effectLst/>
                <a:latin typeface="+mn-lt"/>
                <a:ea typeface="+mn-ea"/>
                <a:cs typeface="+mn-cs"/>
              </a:rPr>
              <a:t>で測定しました。</a:t>
            </a:r>
          </a:p>
          <a:p>
            <a:r>
              <a:rPr kumimoji="1" lang="ja-JP" altLang="ja-JP" sz="1200" kern="1200" dirty="0" smtClean="0">
                <a:solidFill>
                  <a:schemeClr val="tx1"/>
                </a:solidFill>
                <a:effectLst/>
                <a:latin typeface="+mn-lt"/>
                <a:ea typeface="+mn-ea"/>
                <a:cs typeface="+mn-cs"/>
              </a:rPr>
              <a:t>また電流値は</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通りに設定し、電流値による計算磁場の再現精度の違いなどを比較できるようにデータを取得しました。この発表では</a:t>
            </a:r>
            <a:r>
              <a:rPr kumimoji="1" lang="en-US" altLang="ja-JP" sz="1200" kern="1200" dirty="0" smtClean="0">
                <a:solidFill>
                  <a:schemeClr val="tx1"/>
                </a:solidFill>
                <a:effectLst/>
                <a:latin typeface="+mn-lt"/>
                <a:ea typeface="+mn-ea"/>
                <a:cs typeface="+mn-cs"/>
              </a:rPr>
              <a:t>2500A</a:t>
            </a:r>
            <a:r>
              <a:rPr kumimoji="1" lang="ja-JP" altLang="ja-JP" sz="1200" kern="1200" dirty="0" smtClean="0">
                <a:solidFill>
                  <a:schemeClr val="tx1"/>
                </a:solidFill>
                <a:effectLst/>
                <a:latin typeface="+mn-lt"/>
                <a:ea typeface="+mn-ea"/>
                <a:cs typeface="+mn-cs"/>
              </a:rPr>
              <a:t>で取得した磁場マップについて議論します。</a:t>
            </a: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10</a:t>
            </a:fld>
            <a:endParaRPr kumimoji="1" lang="ja-JP" altLang="en-US"/>
          </a:p>
        </p:txBody>
      </p:sp>
    </p:spTree>
    <p:extLst>
      <p:ext uri="{BB962C8B-B14F-4D97-AF65-F5344CB8AC3E}">
        <p14:creationId xmlns:p14="http://schemas.microsoft.com/office/powerpoint/2010/main" val="1702755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計算磁場は、</a:t>
            </a:r>
            <a:r>
              <a:rPr kumimoji="1" lang="en-US" altLang="ja-JP" dirty="0" smtClean="0"/>
              <a:t>3</a:t>
            </a:r>
            <a:r>
              <a:rPr kumimoji="1" lang="ja-JP" altLang="en-US" dirty="0" smtClean="0"/>
              <a:t>次元磁場解析ソフトで計算しました。</a:t>
            </a:r>
            <a:endParaRPr kumimoji="1" lang="en-US" altLang="ja-JP" dirty="0" smtClean="0"/>
          </a:p>
          <a:p>
            <a:r>
              <a:rPr kumimoji="1" lang="ja-JP" altLang="en-US" dirty="0" smtClean="0"/>
              <a:t>モデリングは</a:t>
            </a:r>
            <a:r>
              <a:rPr kumimoji="1" lang="en-US" altLang="ja-JP" dirty="0" smtClean="0"/>
              <a:t>D1</a:t>
            </a:r>
            <a:r>
              <a:rPr kumimoji="1" lang="ja-JP" altLang="en-US" dirty="0" smtClean="0"/>
              <a:t>電磁石の設計図をもとに作成したもので、上下対称となっています。</a:t>
            </a:r>
            <a:endParaRPr kumimoji="1" lang="en-US" altLang="ja-JP" dirty="0" smtClean="0"/>
          </a:p>
          <a:p>
            <a:r>
              <a:rPr kumimoji="1" lang="ja-JP" altLang="en-US" dirty="0" smtClean="0"/>
              <a:t>周辺の磁性体や電磁石の架台、エンドガードと</a:t>
            </a:r>
            <a:r>
              <a:rPr kumimoji="1" lang="en-US" altLang="ja-JP" dirty="0" smtClean="0"/>
              <a:t>D1</a:t>
            </a:r>
            <a:r>
              <a:rPr kumimoji="1" lang="ja-JP" altLang="en-US" dirty="0" smtClean="0"/>
              <a:t>電磁石を固定するボルトなどは考慮されていません。</a:t>
            </a:r>
            <a:endParaRPr kumimoji="1" lang="en-US" altLang="ja-JP" dirty="0" smtClean="0"/>
          </a:p>
          <a:p>
            <a:r>
              <a:rPr kumimoji="1" lang="en-US" altLang="ja-JP" dirty="0" smtClean="0"/>
              <a:t>BH</a:t>
            </a:r>
            <a:r>
              <a:rPr kumimoji="1" lang="ja-JP" altLang="en-US" dirty="0" smtClean="0"/>
              <a:t>曲線は、電磁石のヨークを構成する純鉄の</a:t>
            </a:r>
            <a:r>
              <a:rPr kumimoji="1" lang="en-US" altLang="ja-JP" dirty="0" smtClean="0"/>
              <a:t>BH</a:t>
            </a:r>
            <a:r>
              <a:rPr kumimoji="1" lang="ja-JP" altLang="en-US" dirty="0" smtClean="0"/>
              <a:t>カーブをもとに、</a:t>
            </a:r>
            <a:r>
              <a:rPr kumimoji="1" lang="en-US" altLang="ja-JP" dirty="0" smtClean="0"/>
              <a:t>Q1</a:t>
            </a:r>
            <a:r>
              <a:rPr kumimoji="1" lang="ja-JP" altLang="en-US" dirty="0" smtClean="0"/>
              <a:t>電磁石の計算磁場の精度を上げるために調整したものを用いました。各点での接線の傾きが透磁率</a:t>
            </a:r>
            <a:r>
              <a:rPr kumimoji="1" lang="en-US" altLang="ja-JP" dirty="0" smtClean="0"/>
              <a:t>μ</a:t>
            </a:r>
            <a:r>
              <a:rPr kumimoji="1" lang="ja-JP" altLang="en-US" dirty="0" smtClean="0"/>
              <a:t>に対応します。</a:t>
            </a:r>
            <a:endParaRPr kumimoji="1" lang="en-US" altLang="ja-JP" dirty="0" smtClean="0"/>
          </a:p>
          <a:p>
            <a:endParaRPr kumimoji="1" lang="en-US" altLang="ja-JP" dirty="0" smtClean="0"/>
          </a:p>
          <a:p>
            <a:r>
              <a:rPr kumimoji="1" lang="ja-JP" altLang="en-US" dirty="0" smtClean="0"/>
              <a:t>計算のメッシュサイズは、ヨーク部分が</a:t>
            </a:r>
            <a:r>
              <a:rPr kumimoji="1" lang="en-US" altLang="ja-JP" dirty="0" smtClean="0"/>
              <a:t>30mm, </a:t>
            </a:r>
            <a:r>
              <a:rPr kumimoji="1" lang="ja-JP" altLang="en-US" dirty="0" smtClean="0"/>
              <a:t>粒子が通る領域を</a:t>
            </a:r>
            <a:r>
              <a:rPr kumimoji="1" lang="en-US" altLang="ja-JP" dirty="0" smtClean="0"/>
              <a:t>20mm</a:t>
            </a:r>
            <a:r>
              <a:rPr kumimoji="1" lang="ja-JP" altLang="en-US" dirty="0" smtClean="0"/>
              <a:t>とし、それ以外の領域を</a:t>
            </a:r>
            <a:r>
              <a:rPr kumimoji="1" lang="en-US" altLang="ja-JP" dirty="0" smtClean="0"/>
              <a:t>100mm</a:t>
            </a:r>
            <a:r>
              <a:rPr kumimoji="1" lang="ja-JP" altLang="en-US" dirty="0" smtClean="0"/>
              <a:t>としました。</a:t>
            </a:r>
            <a:endParaRPr kumimoji="1" lang="en-US" altLang="ja-JP" dirty="0" smtClean="0"/>
          </a:p>
          <a:p>
            <a:r>
              <a:rPr kumimoji="1" lang="ja-JP" altLang="en-US" dirty="0" smtClean="0"/>
              <a:t>メッシュサイズを半分にした計算磁場を用意し、差の分布をとったところ、</a:t>
            </a:r>
            <a:r>
              <a:rPr kumimoji="1" lang="en-US" altLang="ja-JP" dirty="0" smtClean="0"/>
              <a:t>σ</a:t>
            </a:r>
            <a:r>
              <a:rPr kumimoji="1" lang="ja-JP" altLang="en-US" dirty="0" smtClean="0"/>
              <a:t>は</a:t>
            </a:r>
            <a:r>
              <a:rPr kumimoji="1" lang="en-US" altLang="ja-JP" dirty="0" smtClean="0"/>
              <a:t>60μT</a:t>
            </a:r>
            <a:r>
              <a:rPr kumimoji="1" lang="ja-JP" altLang="en-US" dirty="0" smtClean="0"/>
              <a:t>であり、メッシュサイズの粗さからくる計算の精度はこれ以下に収まっています。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11</a:t>
            </a:fld>
            <a:endParaRPr kumimoji="1" lang="ja-JP" altLang="en-US"/>
          </a:p>
        </p:txBody>
      </p:sp>
    </p:spTree>
    <p:extLst>
      <p:ext uri="{BB962C8B-B14F-4D97-AF65-F5344CB8AC3E}">
        <p14:creationId xmlns:p14="http://schemas.microsoft.com/office/powerpoint/2010/main" val="2951285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測定磁場と計算磁場の</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成分の差を</a:t>
            </a:r>
            <a:r>
              <a:rPr kumimoji="1" lang="en-US" altLang="ja-JP" sz="1200" kern="1200" dirty="0" smtClean="0">
                <a:solidFill>
                  <a:schemeClr val="tx1"/>
                </a:solidFill>
                <a:effectLst/>
                <a:latin typeface="+mn-lt"/>
                <a:ea typeface="+mn-ea"/>
                <a:cs typeface="+mn-cs"/>
              </a:rPr>
              <a:t>DBY</a:t>
            </a:r>
            <a:r>
              <a:rPr kumimoji="1" lang="ja-JP" altLang="ja-JP" sz="1200" kern="1200" dirty="0" smtClean="0">
                <a:solidFill>
                  <a:schemeClr val="tx1"/>
                </a:solidFill>
                <a:effectLst/>
                <a:latin typeface="+mn-lt"/>
                <a:ea typeface="+mn-ea"/>
                <a:cs typeface="+mn-cs"/>
              </a:rPr>
              <a:t>とすると、</a:t>
            </a:r>
            <a:r>
              <a:rPr kumimoji="1" lang="en-US" altLang="ja-JP" sz="1200" kern="1200" dirty="0" smtClean="0">
                <a:solidFill>
                  <a:schemeClr val="tx1"/>
                </a:solidFill>
                <a:effectLst/>
                <a:latin typeface="+mn-lt"/>
                <a:ea typeface="+mn-ea"/>
                <a:cs typeface="+mn-cs"/>
              </a:rPr>
              <a:t>DBY</a:t>
            </a:r>
            <a:r>
              <a:rPr kumimoji="1" lang="ja-JP" altLang="ja-JP" sz="1200" kern="1200" dirty="0" smtClean="0">
                <a:solidFill>
                  <a:schemeClr val="tx1"/>
                </a:solidFill>
                <a:effectLst/>
                <a:latin typeface="+mn-lt"/>
                <a:ea typeface="+mn-ea"/>
                <a:cs typeface="+mn-cs"/>
              </a:rPr>
              <a:t>の分布は</a:t>
            </a:r>
          </a:p>
          <a:p>
            <a:r>
              <a:rPr kumimoji="1" lang="ja-JP" altLang="en-US" sz="1200" kern="1200" dirty="0" smtClean="0">
                <a:solidFill>
                  <a:schemeClr val="tx1"/>
                </a:solidFill>
                <a:effectLst/>
                <a:latin typeface="+mn-lt"/>
                <a:ea typeface="+mn-ea"/>
                <a:cs typeface="+mn-cs"/>
              </a:rPr>
              <a:t>磁極端付近でばらつきが大きく、それ以外の領域ではばらつきが小さいという傾向があります</a:t>
            </a:r>
            <a:r>
              <a:rPr kumimoji="1" lang="ja-JP" altLang="ja-JP" sz="1200" kern="1200" dirty="0" smtClean="0">
                <a:solidFill>
                  <a:schemeClr val="tx1"/>
                </a:solidFill>
                <a:effectLst/>
                <a:latin typeface="+mn-lt"/>
                <a:ea typeface="+mn-ea"/>
                <a:cs typeface="+mn-cs"/>
              </a:rPr>
              <a:t>。</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中心軌道上で測定磁場と計算磁場の差を見てみると、エンドガード付近で特に差が大きくなっていることがわかります。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この傾向は電流値が大きいほど顕著になるので、計算磁場の形状モデルというより</a:t>
            </a:r>
            <a:r>
              <a:rPr kumimoji="1" lang="en-US" altLang="ja-JP" sz="1200" kern="1200" dirty="0" smtClean="0">
                <a:solidFill>
                  <a:schemeClr val="tx1"/>
                </a:solidFill>
                <a:effectLst/>
                <a:latin typeface="+mn-lt"/>
                <a:ea typeface="+mn-ea"/>
                <a:cs typeface="+mn-cs"/>
              </a:rPr>
              <a:t>BH</a:t>
            </a:r>
            <a:r>
              <a:rPr kumimoji="1" lang="ja-JP" altLang="en-US" sz="1200" kern="1200" dirty="0" smtClean="0">
                <a:solidFill>
                  <a:schemeClr val="tx1"/>
                </a:solidFill>
                <a:effectLst/>
                <a:latin typeface="+mn-lt"/>
                <a:ea typeface="+mn-ea"/>
                <a:cs typeface="+mn-cs"/>
              </a:rPr>
              <a:t>曲線に原因があると考察しました。</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12</a:t>
            </a:fld>
            <a:endParaRPr kumimoji="1" lang="ja-JP" altLang="en-US"/>
          </a:p>
        </p:txBody>
      </p:sp>
    </p:spTree>
    <p:extLst>
      <p:ext uri="{BB962C8B-B14F-4D97-AF65-F5344CB8AC3E}">
        <p14:creationId xmlns:p14="http://schemas.microsoft.com/office/powerpoint/2010/main" val="2106802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ここからが今回の内容です。</a:t>
            </a:r>
            <a:r>
              <a:rPr kumimoji="1" lang="en-US" altLang="ja-JP" sz="1200" kern="1200" dirty="0" smtClean="0">
                <a:solidFill>
                  <a:schemeClr val="tx1"/>
                </a:solidFill>
                <a:effectLst/>
                <a:latin typeface="+mn-lt"/>
                <a:ea typeface="+mn-ea"/>
                <a:cs typeface="+mn-cs"/>
              </a:rPr>
              <a:t>BH</a:t>
            </a:r>
            <a:r>
              <a:rPr kumimoji="1" lang="ja-JP" altLang="en-US" sz="1200" kern="1200" dirty="0" smtClean="0">
                <a:solidFill>
                  <a:schemeClr val="tx1"/>
                </a:solidFill>
                <a:effectLst/>
                <a:latin typeface="+mn-lt"/>
                <a:ea typeface="+mn-ea"/>
                <a:cs typeface="+mn-cs"/>
              </a:rPr>
              <a:t>カーブを調整することによって計算磁場の再現度を上げることを試みます。</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13</a:t>
            </a:fld>
            <a:endParaRPr kumimoji="1" lang="ja-JP" altLang="en-US"/>
          </a:p>
        </p:txBody>
      </p:sp>
    </p:spTree>
    <p:extLst>
      <p:ext uri="{BB962C8B-B14F-4D97-AF65-F5344CB8AC3E}">
        <p14:creationId xmlns:p14="http://schemas.microsoft.com/office/powerpoint/2010/main" val="3970585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まず</a:t>
            </a:r>
            <a:r>
              <a:rPr kumimoji="1" lang="en-US" altLang="ja-JP" dirty="0" smtClean="0"/>
              <a:t>BH</a:t>
            </a:r>
            <a:r>
              <a:rPr kumimoji="1" lang="ja-JP" altLang="en-US" dirty="0" smtClean="0"/>
              <a:t>曲線のどの領域が計算磁場に効くかということを調べます。</a:t>
            </a:r>
            <a:endParaRPr kumimoji="1" lang="en-US" altLang="ja-JP" dirty="0" smtClean="0"/>
          </a:p>
          <a:p>
            <a:r>
              <a:rPr kumimoji="1" lang="en-US" altLang="ja-JP" dirty="0" smtClean="0"/>
              <a:t>TOSCA</a:t>
            </a:r>
            <a:r>
              <a:rPr kumimoji="1" lang="ja-JP" altLang="en-US" dirty="0" err="1" smtClean="0"/>
              <a:t>での</a:t>
            </a:r>
            <a:r>
              <a:rPr kumimoji="1" lang="ja-JP" altLang="en-US" dirty="0" smtClean="0"/>
              <a:t>磁場計算結果から、鉄上の磁束密度を見てみると、</a:t>
            </a:r>
            <a:endParaRPr kumimoji="1" lang="en-US" altLang="ja-JP" dirty="0" smtClean="0"/>
          </a:p>
          <a:p>
            <a:r>
              <a:rPr kumimoji="1" lang="en-US" altLang="ja-JP" dirty="0" smtClean="0"/>
              <a:t>B&gt;1.8T</a:t>
            </a:r>
            <a:r>
              <a:rPr kumimoji="1" lang="ja-JP" altLang="en-US" dirty="0" smtClean="0"/>
              <a:t>で、</a:t>
            </a:r>
            <a:r>
              <a:rPr kumimoji="1" lang="en-US" altLang="ja-JP" dirty="0" smtClean="0"/>
              <a:t> H&gt;10000 A/m</a:t>
            </a:r>
            <a:r>
              <a:rPr kumimoji="1" lang="ja-JP" altLang="en-US" dirty="0" smtClean="0"/>
              <a:t>に対応しています。この領域の</a:t>
            </a:r>
            <a:r>
              <a:rPr kumimoji="1" lang="en-US" altLang="ja-JP" dirty="0" smtClean="0"/>
              <a:t>BH</a:t>
            </a:r>
            <a:r>
              <a:rPr kumimoji="1" lang="ja-JP" altLang="en-US" dirty="0" smtClean="0"/>
              <a:t>曲線を調整することにします。</a:t>
            </a:r>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14</a:t>
            </a:fld>
            <a:endParaRPr kumimoji="1" lang="ja-JP" altLang="en-US"/>
          </a:p>
        </p:txBody>
      </p:sp>
    </p:spTree>
    <p:extLst>
      <p:ext uri="{BB962C8B-B14F-4D97-AF65-F5344CB8AC3E}">
        <p14:creationId xmlns:p14="http://schemas.microsoft.com/office/powerpoint/2010/main" val="2106802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BH</a:t>
            </a:r>
            <a:r>
              <a:rPr kumimoji="1" lang="ja-JP" altLang="en-US" dirty="0" smtClean="0"/>
              <a:t>曲線の傾きを変えることは透磁率</a:t>
            </a:r>
            <a:r>
              <a:rPr kumimoji="1" lang="en-US" altLang="ja-JP" dirty="0" smtClean="0"/>
              <a:t>μ</a:t>
            </a:r>
            <a:r>
              <a:rPr kumimoji="1" lang="ja-JP" altLang="en-US" dirty="0" smtClean="0"/>
              <a:t>を変えることに対応するので、</a:t>
            </a:r>
            <a:endParaRPr kumimoji="1" lang="en-US" altLang="ja-JP" dirty="0" smtClean="0"/>
          </a:p>
          <a:p>
            <a:r>
              <a:rPr kumimoji="1" lang="ja-JP" altLang="en-US" dirty="0" smtClean="0"/>
              <a:t>傾きを</a:t>
            </a:r>
            <a:r>
              <a:rPr kumimoji="1" lang="en-US" altLang="ja-JP" dirty="0" smtClean="0"/>
              <a:t>0.75</a:t>
            </a:r>
            <a:r>
              <a:rPr kumimoji="1" lang="ja-JP" altLang="en-US" dirty="0" smtClean="0"/>
              <a:t>倍にすることで変化を調べてみると、エンドガード付近のほかにも磁極端でも極小を取るような、</a:t>
            </a:r>
            <a:endParaRPr kumimoji="1" lang="en-US" altLang="ja-JP" dirty="0" smtClean="0"/>
          </a:p>
          <a:p>
            <a:r>
              <a:rPr kumimoji="1" lang="ja-JP" altLang="en-US" dirty="0" smtClean="0"/>
              <a:t>計算磁場と測定磁場の差とは異なる傾向が見えます。</a:t>
            </a:r>
            <a:endParaRPr kumimoji="1" lang="en-US" altLang="ja-JP" dirty="0" smtClean="0"/>
          </a:p>
          <a:p>
            <a:r>
              <a:rPr kumimoji="1" lang="ja-JP" altLang="en-US" dirty="0" smtClean="0"/>
              <a:t>これはヨーク部分の</a:t>
            </a:r>
            <a:r>
              <a:rPr kumimoji="1" lang="en-US" altLang="ja-JP" dirty="0" smtClean="0"/>
              <a:t>BH</a:t>
            </a:r>
            <a:r>
              <a:rPr kumimoji="1" lang="ja-JP" altLang="en-US" dirty="0" smtClean="0"/>
              <a:t>曲線を変えたことに由来すると考え、エンドガード部分のみの</a:t>
            </a:r>
            <a:r>
              <a:rPr kumimoji="1" lang="en-US" altLang="ja-JP" dirty="0" smtClean="0"/>
              <a:t>BH</a:t>
            </a:r>
            <a:r>
              <a:rPr kumimoji="1" lang="ja-JP" altLang="en-US" dirty="0" smtClean="0"/>
              <a:t>曲線を調整することにしました。</a:t>
            </a:r>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15</a:t>
            </a:fld>
            <a:endParaRPr kumimoji="1" lang="ja-JP" altLang="en-US"/>
          </a:p>
        </p:txBody>
      </p:sp>
    </p:spTree>
    <p:extLst>
      <p:ext uri="{BB962C8B-B14F-4D97-AF65-F5344CB8AC3E}">
        <p14:creationId xmlns:p14="http://schemas.microsoft.com/office/powerpoint/2010/main" val="2106802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エンドガード部分の</a:t>
            </a:r>
            <a:r>
              <a:rPr kumimoji="1" lang="en-US" altLang="ja-JP" dirty="0" smtClean="0"/>
              <a:t>BH</a:t>
            </a:r>
            <a:r>
              <a:rPr kumimoji="1" lang="ja-JP" altLang="en-US" dirty="0" smtClean="0"/>
              <a:t>曲線の傾きを小さくしたり大きくしたり、別の鉄、</a:t>
            </a:r>
            <a:r>
              <a:rPr kumimoji="1" lang="en-US" altLang="ja-JP" dirty="0" smtClean="0"/>
              <a:t>SS400</a:t>
            </a:r>
            <a:r>
              <a:rPr kumimoji="1" lang="ja-JP" altLang="en-US" dirty="0" smtClean="0"/>
              <a:t>のものにしてみながら</a:t>
            </a:r>
            <a:endParaRPr kumimoji="1" lang="en-US" altLang="ja-JP" dirty="0" smtClean="0"/>
          </a:p>
          <a:p>
            <a:r>
              <a:rPr kumimoji="1" lang="ja-JP" altLang="en-US" dirty="0" smtClean="0"/>
              <a:t>測定磁場との差を比較した結果、エンドガード部分の</a:t>
            </a:r>
            <a:r>
              <a:rPr kumimoji="1" lang="en-US" altLang="ja-JP" dirty="0" smtClean="0"/>
              <a:t>BH</a:t>
            </a:r>
            <a:r>
              <a:rPr kumimoji="1" lang="ja-JP" altLang="en-US" dirty="0" smtClean="0"/>
              <a:t>曲線を</a:t>
            </a:r>
            <a:r>
              <a:rPr kumimoji="1" lang="en-US" altLang="ja-JP" dirty="0" smtClean="0"/>
              <a:t>SS400</a:t>
            </a:r>
            <a:r>
              <a:rPr kumimoji="1" lang="ja-JP" altLang="en-US" dirty="0" smtClean="0"/>
              <a:t>にしたときが最もよく測定磁場を再現することがわかりました。</a:t>
            </a:r>
            <a:endParaRPr kumimoji="1" lang="en-US" altLang="ja-JP" dirty="0" smtClean="0"/>
          </a:p>
          <a:p>
            <a:r>
              <a:rPr kumimoji="1" lang="ja-JP" altLang="en-US" dirty="0" smtClean="0"/>
              <a:t>エンドガードはヨークに使われている純鉄ではなく、</a:t>
            </a:r>
            <a:r>
              <a:rPr kumimoji="1" lang="en-US" altLang="ja-JP" dirty="0" smtClean="0"/>
              <a:t>SS400</a:t>
            </a:r>
            <a:r>
              <a:rPr kumimoji="1" lang="ja-JP" altLang="en-US" dirty="0" smtClean="0"/>
              <a:t>に近い組成をしていたと考えられます。</a:t>
            </a:r>
            <a:endParaRPr kumimoji="1" lang="en-US" altLang="ja-JP" dirty="0" smtClean="0"/>
          </a:p>
          <a:p>
            <a:r>
              <a:rPr kumimoji="1" lang="ja-JP" altLang="en-US" dirty="0" smtClean="0"/>
              <a:t>ともあれ、もっともよく測定磁場を再現する、この</a:t>
            </a:r>
            <a:r>
              <a:rPr kumimoji="1" lang="en-US" altLang="ja-JP" dirty="0" smtClean="0"/>
              <a:t>BH</a:t>
            </a:r>
            <a:r>
              <a:rPr kumimoji="1" lang="ja-JP" altLang="en-US" dirty="0" smtClean="0"/>
              <a:t>曲線をモデルに入れた計算磁場を採用します。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16</a:t>
            </a:fld>
            <a:endParaRPr kumimoji="1" lang="ja-JP" altLang="en-US"/>
          </a:p>
        </p:txBody>
      </p:sp>
    </p:spTree>
    <p:extLst>
      <p:ext uri="{BB962C8B-B14F-4D97-AF65-F5344CB8AC3E}">
        <p14:creationId xmlns:p14="http://schemas.microsoft.com/office/powerpoint/2010/main" val="2106802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測定磁場と計算磁場の</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成分の差を</a:t>
            </a:r>
            <a:r>
              <a:rPr kumimoji="1" lang="en-US" altLang="ja-JP" sz="1200" kern="1200" dirty="0" smtClean="0">
                <a:solidFill>
                  <a:schemeClr val="tx1"/>
                </a:solidFill>
                <a:effectLst/>
                <a:latin typeface="+mn-lt"/>
                <a:ea typeface="+mn-ea"/>
                <a:cs typeface="+mn-cs"/>
              </a:rPr>
              <a:t>DBY</a:t>
            </a:r>
            <a:r>
              <a:rPr kumimoji="1" lang="ja-JP" altLang="ja-JP" sz="1200" kern="1200" dirty="0" smtClean="0">
                <a:solidFill>
                  <a:schemeClr val="tx1"/>
                </a:solidFill>
                <a:effectLst/>
                <a:latin typeface="+mn-lt"/>
                <a:ea typeface="+mn-ea"/>
                <a:cs typeface="+mn-cs"/>
              </a:rPr>
              <a:t>とすると、</a:t>
            </a:r>
            <a:r>
              <a:rPr kumimoji="1" lang="en-US" altLang="ja-JP" sz="1200" kern="1200" dirty="0" smtClean="0">
                <a:solidFill>
                  <a:schemeClr val="tx1"/>
                </a:solidFill>
                <a:effectLst/>
                <a:latin typeface="+mn-lt"/>
                <a:ea typeface="+mn-ea"/>
                <a:cs typeface="+mn-cs"/>
              </a:rPr>
              <a:t>DBY</a:t>
            </a:r>
            <a:r>
              <a:rPr kumimoji="1" lang="ja-JP" altLang="ja-JP" sz="1200" kern="1200" dirty="0" smtClean="0">
                <a:solidFill>
                  <a:schemeClr val="tx1"/>
                </a:solidFill>
                <a:effectLst/>
                <a:latin typeface="+mn-lt"/>
                <a:ea typeface="+mn-ea"/>
                <a:cs typeface="+mn-cs"/>
              </a:rPr>
              <a:t>の分布</a:t>
            </a:r>
            <a:r>
              <a:rPr kumimoji="1" lang="ja-JP" altLang="en-US" sz="1200" kern="1200" dirty="0" smtClean="0">
                <a:solidFill>
                  <a:schemeClr val="tx1"/>
                </a:solidFill>
                <a:effectLst/>
                <a:latin typeface="+mn-lt"/>
                <a:ea typeface="+mn-ea"/>
                <a:cs typeface="+mn-cs"/>
              </a:rPr>
              <a:t>の幅は調整前の半分程度になりました。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この分布の幅は測定精度と同等であり、十分計算磁場の再現度を上げられたということができます。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17</a:t>
            </a:fld>
            <a:endParaRPr kumimoji="1" lang="ja-JP" altLang="en-US"/>
          </a:p>
        </p:txBody>
      </p:sp>
    </p:spTree>
    <p:extLst>
      <p:ext uri="{BB962C8B-B14F-4D97-AF65-F5344CB8AC3E}">
        <p14:creationId xmlns:p14="http://schemas.microsoft.com/office/powerpoint/2010/main" val="2106802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磁場分布の</a:t>
            </a:r>
            <a:r>
              <a:rPr kumimoji="1" lang="ja-JP" altLang="en-US" sz="1200" kern="1200" dirty="0" smtClean="0">
                <a:solidFill>
                  <a:schemeClr val="tx1"/>
                </a:solidFill>
                <a:effectLst/>
                <a:latin typeface="+mn-lt"/>
                <a:ea typeface="+mn-ea"/>
                <a:cs typeface="+mn-cs"/>
              </a:rPr>
              <a:t>違い</a:t>
            </a:r>
            <a:r>
              <a:rPr kumimoji="1" lang="ja-JP" altLang="ja-JP" sz="1200" kern="1200" dirty="0" smtClean="0">
                <a:solidFill>
                  <a:schemeClr val="tx1"/>
                </a:solidFill>
                <a:effectLst/>
                <a:latin typeface="+mn-lt"/>
                <a:ea typeface="+mn-ea"/>
                <a:cs typeface="+mn-cs"/>
              </a:rPr>
              <a:t>を考慮し</a:t>
            </a:r>
            <a:r>
              <a:rPr kumimoji="1" lang="ja-JP" altLang="en-US" sz="1200" kern="1200" dirty="0" smtClean="0">
                <a:solidFill>
                  <a:schemeClr val="tx1"/>
                </a:solidFill>
                <a:effectLst/>
                <a:latin typeface="+mn-lt"/>
                <a:ea typeface="+mn-ea"/>
                <a:cs typeface="+mn-cs"/>
              </a:rPr>
              <a:t>たときの</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S-2S</a:t>
            </a:r>
            <a:r>
              <a:rPr kumimoji="1" lang="ja-JP" altLang="ja-JP" sz="1200" kern="1200" dirty="0" smtClean="0">
                <a:solidFill>
                  <a:schemeClr val="tx1"/>
                </a:solidFill>
                <a:effectLst/>
                <a:latin typeface="+mn-lt"/>
                <a:ea typeface="+mn-ea"/>
                <a:cs typeface="+mn-cs"/>
              </a:rPr>
              <a:t>の運動量分解能を評価します。</a:t>
            </a: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18</a:t>
            </a:fld>
            <a:endParaRPr kumimoji="1" lang="ja-JP" altLang="en-US"/>
          </a:p>
        </p:txBody>
      </p:sp>
    </p:spTree>
    <p:extLst>
      <p:ext uri="{BB962C8B-B14F-4D97-AF65-F5344CB8AC3E}">
        <p14:creationId xmlns:p14="http://schemas.microsoft.com/office/powerpoint/2010/main" val="3970585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評価の手順として、</a:t>
            </a:r>
            <a:r>
              <a:rPr kumimoji="1" lang="en-US" altLang="ja-JP" sz="1200" kern="1200" dirty="0" smtClean="0">
                <a:solidFill>
                  <a:schemeClr val="tx1"/>
                </a:solidFill>
                <a:effectLst/>
                <a:latin typeface="+mn-lt"/>
                <a:ea typeface="+mn-ea"/>
                <a:cs typeface="+mn-cs"/>
              </a:rPr>
              <a:t>Geant4</a:t>
            </a:r>
            <a:r>
              <a:rPr kumimoji="1" lang="ja-JP" altLang="ja-JP" sz="1200" kern="1200" dirty="0" smtClean="0">
                <a:solidFill>
                  <a:schemeClr val="tx1"/>
                </a:solidFill>
                <a:effectLst/>
                <a:latin typeface="+mn-lt"/>
                <a:ea typeface="+mn-ea"/>
                <a:cs typeface="+mn-cs"/>
              </a:rPr>
              <a:t>で生成したイベントから得た飛跡の情報と計算磁場マップから</a:t>
            </a:r>
            <a:r>
              <a:rPr kumimoji="1" lang="en-US" altLang="ja-JP" sz="1200" kern="1200" dirty="0" err="1" smtClean="0">
                <a:solidFill>
                  <a:schemeClr val="tx1"/>
                </a:solidFill>
                <a:effectLst/>
                <a:latin typeface="+mn-lt"/>
                <a:ea typeface="+mn-ea"/>
                <a:cs typeface="+mn-cs"/>
              </a:rPr>
              <a:t>Runge-kutta</a:t>
            </a:r>
            <a:r>
              <a:rPr kumimoji="1" lang="ja-JP" altLang="ja-JP" sz="1200" kern="1200" dirty="0" smtClean="0">
                <a:solidFill>
                  <a:schemeClr val="tx1"/>
                </a:solidFill>
                <a:effectLst/>
                <a:latin typeface="+mn-lt"/>
                <a:ea typeface="+mn-ea"/>
                <a:cs typeface="+mn-cs"/>
              </a:rPr>
              <a:t>法で運動量を再構成する、という枠組みにおいて、解析に使う磁場分布</a:t>
            </a:r>
            <a:r>
              <a:rPr kumimoji="1" lang="ja-JP" altLang="en-US" sz="1200" kern="1200" dirty="0" smtClean="0">
                <a:solidFill>
                  <a:schemeClr val="tx1"/>
                </a:solidFill>
                <a:effectLst/>
                <a:latin typeface="+mn-lt"/>
                <a:ea typeface="+mn-ea"/>
                <a:cs typeface="+mn-cs"/>
              </a:rPr>
              <a:t>とイベント生成磁場を変えることによって、解析結果がどのように変わるかを調べました。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シミュレーションにおいて、位置検出器の位置分解能および、磁石のギャップ中にヘリウムガスバッグを入れたとしてヘリウムとの多重散乱の効果も考慮しています。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イベント生成磁場は、調整を行った計算磁場をもとに、測定を行った領域においては測定磁場を用いたものを使用しました。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解析磁場は、生成磁場と同じもの、調整を行う前の計算磁場、調整後の計算磁場を測定誤差と再現度で振ったものの</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通りで調べました。</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19</a:t>
            </a:fld>
            <a:endParaRPr kumimoji="1" lang="ja-JP" altLang="en-US"/>
          </a:p>
        </p:txBody>
      </p:sp>
    </p:spTree>
    <p:extLst>
      <p:ext uri="{BB962C8B-B14F-4D97-AF65-F5344CB8AC3E}">
        <p14:creationId xmlns:p14="http://schemas.microsoft.com/office/powerpoint/2010/main" val="200086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発表の内容です。</a:t>
            </a: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a:t>
            </a:fld>
            <a:endParaRPr kumimoji="1" lang="ja-JP" altLang="en-US"/>
          </a:p>
        </p:txBody>
      </p:sp>
    </p:spTree>
    <p:extLst>
      <p:ext uri="{BB962C8B-B14F-4D97-AF65-F5344CB8AC3E}">
        <p14:creationId xmlns:p14="http://schemas.microsoft.com/office/powerpoint/2010/main" val="2652560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解析磁場ごとの運動量分解能と入射運動量との差の中心を表に示します。</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1</a:t>
            </a:r>
            <a:r>
              <a:rPr kumimoji="1" lang="ja-JP" altLang="en-US" sz="1200" kern="1200" dirty="0" smtClean="0">
                <a:solidFill>
                  <a:schemeClr val="tx1"/>
                </a:solidFill>
                <a:effectLst/>
                <a:latin typeface="+mn-lt"/>
                <a:ea typeface="+mn-ea"/>
                <a:cs typeface="+mn-cs"/>
              </a:rPr>
              <a:t>つめの解析磁場と</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つ目の解析磁場の間で入射運動量との差の平均がずれるのはエンドガード付近において調整前の磁場の方が絶対値が小さいことにより、運動量を小さく誤るからで、</a:t>
            </a:r>
            <a:r>
              <a:rPr kumimoji="1" lang="en-US" altLang="ja-JP" sz="1200" kern="1200" dirty="0" smtClean="0">
                <a:solidFill>
                  <a:schemeClr val="tx1"/>
                </a:solidFill>
                <a:effectLst/>
                <a:latin typeface="+mn-lt"/>
                <a:ea typeface="+mn-ea"/>
                <a:cs typeface="+mn-cs"/>
              </a:rPr>
              <a:t>1.3 GeV</a:t>
            </a:r>
            <a:r>
              <a:rPr kumimoji="1" lang="ja-JP" altLang="en-US" sz="1200" kern="1200" dirty="0" smtClean="0">
                <a:solidFill>
                  <a:schemeClr val="tx1"/>
                </a:solidFill>
                <a:effectLst/>
                <a:latin typeface="+mn-lt"/>
                <a:ea typeface="+mn-ea"/>
                <a:cs typeface="+mn-cs"/>
              </a:rPr>
              <a:t>に対するずれの量</a:t>
            </a:r>
            <a:r>
              <a:rPr kumimoji="1" lang="en-US" altLang="ja-JP" sz="1200" kern="1200" dirty="0" smtClean="0">
                <a:solidFill>
                  <a:schemeClr val="tx1"/>
                </a:solidFill>
                <a:effectLst/>
                <a:latin typeface="+mn-lt"/>
                <a:ea typeface="+mn-ea"/>
                <a:cs typeface="+mn-cs"/>
              </a:rPr>
              <a:t>0.8MeV</a:t>
            </a:r>
            <a:r>
              <a:rPr kumimoji="1" lang="ja-JP" altLang="en-US" sz="1200" kern="1200" dirty="0" smtClean="0">
                <a:solidFill>
                  <a:schemeClr val="tx1"/>
                </a:solidFill>
                <a:effectLst/>
                <a:latin typeface="+mn-lt"/>
                <a:ea typeface="+mn-ea"/>
                <a:cs typeface="+mn-cs"/>
              </a:rPr>
              <a:t>は</a:t>
            </a:r>
            <a:r>
              <a:rPr kumimoji="1" lang="en-US" altLang="ja-JP" sz="1200" kern="1200" dirty="0" smtClean="0">
                <a:solidFill>
                  <a:schemeClr val="tx1"/>
                </a:solidFill>
                <a:effectLst/>
                <a:latin typeface="+mn-lt"/>
                <a:ea typeface="+mn-ea"/>
                <a:cs typeface="+mn-cs"/>
              </a:rPr>
              <a:t>BL</a:t>
            </a:r>
            <a:r>
              <a:rPr kumimoji="1" lang="ja-JP" altLang="en-US" sz="1200" kern="1200" dirty="0" smtClean="0">
                <a:solidFill>
                  <a:schemeClr val="tx1"/>
                </a:solidFill>
                <a:effectLst/>
                <a:latin typeface="+mn-lt"/>
                <a:ea typeface="+mn-ea"/>
                <a:cs typeface="+mn-cs"/>
              </a:rPr>
              <a:t>積の割合とも一致します。</a:t>
            </a:r>
            <a:endParaRPr kumimoji="1" lang="en-US" altLang="ja-JP" sz="1200" kern="1200" dirty="0" smtClean="0">
              <a:solidFill>
                <a:schemeClr val="tx1"/>
              </a:solidFill>
              <a:effectLst/>
              <a:latin typeface="+mn-lt"/>
              <a:ea typeface="+mn-ea"/>
              <a:cs typeface="+mn-cs"/>
            </a:endParaRPr>
          </a:p>
          <a:p>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つ目の解析磁場による解析が最も実際の実験における解析と近いと考えており、これで</a:t>
            </a:r>
            <a:r>
              <a:rPr kumimoji="1" lang="en-US" altLang="ja-JP" sz="1200" kern="1200" dirty="0" smtClean="0">
                <a:solidFill>
                  <a:schemeClr val="tx1"/>
                </a:solidFill>
                <a:effectLst/>
                <a:latin typeface="+mn-lt"/>
                <a:ea typeface="+mn-ea"/>
                <a:cs typeface="+mn-cs"/>
              </a:rPr>
              <a:t>5.5×10-4</a:t>
            </a:r>
            <a:r>
              <a:rPr kumimoji="1" lang="ja-JP" altLang="en-US" sz="1200" kern="1200" dirty="0" smtClean="0">
                <a:solidFill>
                  <a:schemeClr val="tx1"/>
                </a:solidFill>
                <a:effectLst/>
                <a:latin typeface="+mn-lt"/>
                <a:ea typeface="+mn-ea"/>
                <a:cs typeface="+mn-cs"/>
              </a:rPr>
              <a:t>の運動量分解能が出ており、</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BH</a:t>
            </a:r>
            <a:r>
              <a:rPr kumimoji="1" lang="ja-JP" altLang="en-US" sz="1200" kern="1200" dirty="0" smtClean="0">
                <a:solidFill>
                  <a:schemeClr val="tx1"/>
                </a:solidFill>
                <a:effectLst/>
                <a:latin typeface="+mn-lt"/>
                <a:ea typeface="+mn-ea"/>
                <a:cs typeface="+mn-cs"/>
              </a:rPr>
              <a:t>曲線調整後の計算磁場を用いて解析すれば目標とする運動量分解能</a:t>
            </a:r>
            <a:r>
              <a:rPr kumimoji="1" lang="en-US" altLang="ja-JP" sz="1200" kern="1200" dirty="0" smtClean="0">
                <a:solidFill>
                  <a:schemeClr val="tx1"/>
                </a:solidFill>
                <a:effectLst/>
                <a:latin typeface="+mn-lt"/>
                <a:ea typeface="+mn-ea"/>
                <a:cs typeface="+mn-cs"/>
              </a:rPr>
              <a:t>6.0×10-4</a:t>
            </a:r>
            <a:r>
              <a:rPr kumimoji="1" lang="ja-JP" altLang="en-US" sz="1200" kern="1200" dirty="0" smtClean="0">
                <a:solidFill>
                  <a:schemeClr val="tx1"/>
                </a:solidFill>
                <a:effectLst/>
                <a:latin typeface="+mn-lt"/>
                <a:ea typeface="+mn-ea"/>
                <a:cs typeface="+mn-cs"/>
              </a:rPr>
              <a:t>が達成できるといえます。</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20</a:t>
            </a:fld>
            <a:endParaRPr kumimoji="1" lang="ja-JP" altLang="en-US"/>
          </a:p>
        </p:txBody>
      </p:sp>
    </p:spTree>
    <p:extLst>
      <p:ext uri="{BB962C8B-B14F-4D97-AF65-F5344CB8AC3E}">
        <p14:creationId xmlns:p14="http://schemas.microsoft.com/office/powerpoint/2010/main" val="5819558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まとめます。私たちは</a:t>
            </a:r>
            <a:r>
              <a:rPr kumimoji="1" lang="en-US" altLang="ja-JP" sz="1200" kern="1200" dirty="0" smtClean="0">
                <a:solidFill>
                  <a:schemeClr val="tx1"/>
                </a:solidFill>
                <a:effectLst/>
                <a:latin typeface="+mn-lt"/>
                <a:ea typeface="+mn-ea"/>
                <a:cs typeface="+mn-cs"/>
              </a:rPr>
              <a:t>S-2S</a:t>
            </a:r>
            <a:r>
              <a:rPr kumimoji="1" lang="ja-JP" altLang="ja-JP" sz="1200" kern="1200" dirty="0" smtClean="0">
                <a:solidFill>
                  <a:schemeClr val="tx1"/>
                </a:solidFill>
                <a:effectLst/>
                <a:latin typeface="+mn-lt"/>
                <a:ea typeface="+mn-ea"/>
                <a:cs typeface="+mn-cs"/>
              </a:rPr>
              <a:t>を用いたΞハイパー核分光実験を準備中です。</a:t>
            </a:r>
            <a:r>
              <a:rPr kumimoji="1" lang="ja-JP" altLang="en-US" sz="1200" kern="1200" dirty="0" smtClean="0">
                <a:solidFill>
                  <a:schemeClr val="tx1"/>
                </a:solidFill>
                <a:effectLst/>
                <a:latin typeface="+mn-lt"/>
                <a:ea typeface="+mn-ea"/>
                <a:cs typeface="+mn-cs"/>
              </a:rPr>
              <a:t>エネルギー</a:t>
            </a:r>
            <a:r>
              <a:rPr kumimoji="1" lang="ja-JP" altLang="ja-JP" sz="1200" kern="1200" dirty="0" smtClean="0">
                <a:solidFill>
                  <a:schemeClr val="tx1"/>
                </a:solidFill>
                <a:effectLst/>
                <a:latin typeface="+mn-lt"/>
                <a:ea typeface="+mn-ea"/>
                <a:cs typeface="+mn-cs"/>
              </a:rPr>
              <a:t>分解能</a:t>
            </a:r>
            <a:r>
              <a:rPr kumimoji="1" lang="en-US" altLang="ja-JP" sz="1200" kern="1200" dirty="0" smtClean="0">
                <a:solidFill>
                  <a:schemeClr val="tx1"/>
                </a:solidFill>
                <a:effectLst/>
                <a:latin typeface="+mn-lt"/>
                <a:ea typeface="+mn-ea"/>
                <a:cs typeface="+mn-cs"/>
              </a:rPr>
              <a:t>2MeV</a:t>
            </a:r>
            <a:r>
              <a:rPr kumimoji="1" lang="ja-JP" altLang="ja-JP" sz="1200" kern="1200" dirty="0" smtClean="0">
                <a:solidFill>
                  <a:schemeClr val="tx1"/>
                </a:solidFill>
                <a:effectLst/>
                <a:latin typeface="+mn-lt"/>
                <a:ea typeface="+mn-ea"/>
                <a:cs typeface="+mn-cs"/>
              </a:rPr>
              <a:t>を達成し、Ξハイパー核状態を世界で初めてピークとして観測することを目標としています。</a:t>
            </a:r>
          </a:p>
          <a:p>
            <a:r>
              <a:rPr kumimoji="1" lang="en-US" altLang="ja-JP" sz="1200" kern="1200" dirty="0" smtClean="0">
                <a:solidFill>
                  <a:schemeClr val="tx1"/>
                </a:solidFill>
                <a:effectLst/>
                <a:latin typeface="+mn-lt"/>
                <a:ea typeface="+mn-ea"/>
                <a:cs typeface="+mn-cs"/>
              </a:rPr>
              <a:t>D1</a:t>
            </a:r>
            <a:r>
              <a:rPr kumimoji="1" lang="ja-JP" altLang="ja-JP" sz="1200" kern="1200" dirty="0" smtClean="0">
                <a:solidFill>
                  <a:schemeClr val="tx1"/>
                </a:solidFill>
                <a:effectLst/>
                <a:latin typeface="+mn-lt"/>
                <a:ea typeface="+mn-ea"/>
                <a:cs typeface="+mn-cs"/>
              </a:rPr>
              <a:t>磁場分布の測定を行い、</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通りの電流設定に対し</a:t>
            </a:r>
            <a:r>
              <a:rPr kumimoji="1" lang="en-US" altLang="ja-JP" sz="1200" kern="1200" dirty="0" smtClean="0">
                <a:solidFill>
                  <a:schemeClr val="tx1"/>
                </a:solidFill>
                <a:effectLst/>
                <a:latin typeface="+mn-lt"/>
                <a:ea typeface="+mn-ea"/>
                <a:cs typeface="+mn-cs"/>
              </a:rPr>
              <a:t>58000</a:t>
            </a:r>
            <a:r>
              <a:rPr kumimoji="1" lang="ja-JP" altLang="ja-JP" sz="1200" kern="1200" dirty="0" smtClean="0">
                <a:solidFill>
                  <a:schemeClr val="tx1"/>
                </a:solidFill>
                <a:effectLst/>
                <a:latin typeface="+mn-lt"/>
                <a:ea typeface="+mn-ea"/>
                <a:cs typeface="+mn-cs"/>
              </a:rPr>
              <a:t>点のデータを取得しました。</a:t>
            </a:r>
          </a:p>
          <a:p>
            <a:r>
              <a:rPr kumimoji="1" lang="ja-JP" altLang="ja-JP" sz="1200" kern="1200" dirty="0" smtClean="0">
                <a:solidFill>
                  <a:schemeClr val="tx1"/>
                </a:solidFill>
                <a:effectLst/>
                <a:latin typeface="+mn-lt"/>
                <a:ea typeface="+mn-ea"/>
                <a:cs typeface="+mn-cs"/>
              </a:rPr>
              <a:t>測定</a:t>
            </a:r>
            <a:r>
              <a:rPr kumimoji="1" lang="ja-JP" altLang="en-US" sz="1200" kern="1200" dirty="0" smtClean="0">
                <a:solidFill>
                  <a:schemeClr val="tx1"/>
                </a:solidFill>
                <a:effectLst/>
                <a:latin typeface="+mn-lt"/>
                <a:ea typeface="+mn-ea"/>
                <a:cs typeface="+mn-cs"/>
              </a:rPr>
              <a:t>誤差</a:t>
            </a:r>
            <a:r>
              <a:rPr kumimoji="1" lang="ja-JP" altLang="ja-JP" sz="1200" kern="1200" dirty="0" smtClean="0">
                <a:solidFill>
                  <a:schemeClr val="tx1"/>
                </a:solidFill>
                <a:effectLst/>
                <a:latin typeface="+mn-lt"/>
                <a:ea typeface="+mn-ea"/>
                <a:cs typeface="+mn-cs"/>
              </a:rPr>
              <a:t>は、もっとも悪い点で</a:t>
            </a:r>
            <a:r>
              <a:rPr kumimoji="1" lang="en-US" altLang="ja-JP" sz="1200" kern="1200" dirty="0" smtClean="0">
                <a:solidFill>
                  <a:schemeClr val="tx1"/>
                </a:solidFill>
                <a:effectLst/>
                <a:latin typeface="+mn-lt"/>
                <a:ea typeface="+mn-ea"/>
                <a:cs typeface="+mn-cs"/>
              </a:rPr>
              <a:t>1.6 </a:t>
            </a:r>
            <a:r>
              <a:rPr kumimoji="1" lang="en-US" altLang="ja-JP" sz="1200" kern="1200" dirty="0" err="1" smtClean="0">
                <a:solidFill>
                  <a:schemeClr val="tx1"/>
                </a:solidFill>
                <a:effectLst/>
                <a:latin typeface="+mn-lt"/>
                <a:ea typeface="+mn-ea"/>
                <a:cs typeface="+mn-cs"/>
              </a:rPr>
              <a:t>mT</a:t>
            </a:r>
            <a:r>
              <a:rPr kumimoji="1" lang="ja-JP" altLang="ja-JP" sz="1200" kern="1200" dirty="0" smtClean="0">
                <a:solidFill>
                  <a:schemeClr val="tx1"/>
                </a:solidFill>
                <a:effectLst/>
                <a:latin typeface="+mn-lt"/>
                <a:ea typeface="+mn-ea"/>
                <a:cs typeface="+mn-cs"/>
              </a:rPr>
              <a:t>でした。</a:t>
            </a:r>
          </a:p>
          <a:p>
            <a:r>
              <a:rPr kumimoji="1" lang="ja-JP" altLang="en-US" sz="1200" kern="1200" dirty="0" smtClean="0">
                <a:solidFill>
                  <a:schemeClr val="tx1"/>
                </a:solidFill>
                <a:effectLst/>
                <a:latin typeface="+mn-lt"/>
                <a:ea typeface="+mn-ea"/>
                <a:cs typeface="+mn-cs"/>
              </a:rPr>
              <a:t>計算磁場分布の再現度を上げるため、エンドガードの</a:t>
            </a:r>
            <a:r>
              <a:rPr kumimoji="1" lang="en-US" altLang="ja-JP" sz="1200" kern="1200" dirty="0" smtClean="0">
                <a:solidFill>
                  <a:schemeClr val="tx1"/>
                </a:solidFill>
                <a:effectLst/>
                <a:latin typeface="+mn-lt"/>
                <a:ea typeface="+mn-ea"/>
                <a:cs typeface="+mn-cs"/>
              </a:rPr>
              <a:t>BH</a:t>
            </a:r>
            <a:r>
              <a:rPr kumimoji="1" lang="ja-JP" altLang="en-US" sz="1200" kern="1200" dirty="0" smtClean="0">
                <a:solidFill>
                  <a:schemeClr val="tx1"/>
                </a:solidFill>
                <a:effectLst/>
                <a:latin typeface="+mn-lt"/>
                <a:ea typeface="+mn-ea"/>
                <a:cs typeface="+mn-cs"/>
              </a:rPr>
              <a:t>曲線を調整することでエンドガード付近の磁場分布を変動させられることを確認しました。</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最もよく計算磁場が測定磁場を再現したのは、ヨークに純鉄、エンドガードに</a:t>
            </a:r>
            <a:r>
              <a:rPr kumimoji="1" lang="en-US" altLang="ja-JP" sz="1200" kern="1200" dirty="0" smtClean="0">
                <a:solidFill>
                  <a:schemeClr val="tx1"/>
                </a:solidFill>
                <a:effectLst/>
                <a:latin typeface="+mn-lt"/>
                <a:ea typeface="+mn-ea"/>
                <a:cs typeface="+mn-cs"/>
              </a:rPr>
              <a:t>SS400</a:t>
            </a:r>
            <a:r>
              <a:rPr kumimoji="1" lang="ja-JP" altLang="en-US" sz="1200" kern="1200" dirty="0" smtClean="0">
                <a:solidFill>
                  <a:schemeClr val="tx1"/>
                </a:solidFill>
                <a:effectLst/>
                <a:latin typeface="+mn-lt"/>
                <a:ea typeface="+mn-ea"/>
                <a:cs typeface="+mn-cs"/>
              </a:rPr>
              <a:t>の</a:t>
            </a:r>
            <a:r>
              <a:rPr kumimoji="1" lang="en-US" altLang="ja-JP" sz="1200" kern="1200" dirty="0" err="1" smtClean="0">
                <a:solidFill>
                  <a:schemeClr val="tx1"/>
                </a:solidFill>
                <a:effectLst/>
                <a:latin typeface="+mn-lt"/>
                <a:ea typeface="+mn-ea"/>
                <a:cs typeface="+mn-cs"/>
              </a:rPr>
              <a:t>bh</a:t>
            </a:r>
            <a:r>
              <a:rPr kumimoji="1" lang="ja-JP" altLang="en-US" sz="1200" kern="1200" dirty="0" smtClean="0">
                <a:solidFill>
                  <a:schemeClr val="tx1"/>
                </a:solidFill>
                <a:effectLst/>
                <a:latin typeface="+mn-lt"/>
                <a:ea typeface="+mn-ea"/>
                <a:cs typeface="+mn-cs"/>
              </a:rPr>
              <a:t>カーブを使った時で、そのとき測定精度と同程度に測定磁場を再現しています。</a:t>
            </a:r>
            <a:endParaRPr kumimoji="1" lang="ja-JP" altLang="ja-JP" sz="1200" kern="1200" dirty="0" smtClean="0">
              <a:solidFill>
                <a:schemeClr val="tx1"/>
              </a:solidFill>
              <a:effectLst/>
              <a:latin typeface="+mn-lt"/>
              <a:ea typeface="+mn-ea"/>
              <a:cs typeface="+mn-cs"/>
            </a:endParaRPr>
          </a:p>
          <a:p>
            <a:r>
              <a:rPr kumimoji="1" lang="ja-JP" altLang="en-US" dirty="0" smtClean="0"/>
              <a:t>測定磁場の再現度を考慮してシミュレーションで運動量分解能を評価した結果、</a:t>
            </a:r>
            <a:endParaRPr kumimoji="1" lang="en-US" altLang="ja-JP" dirty="0" smtClean="0"/>
          </a:p>
          <a:p>
            <a:r>
              <a:rPr kumimoji="1" lang="ja-JP" altLang="en-US" dirty="0" smtClean="0"/>
              <a:t>実際の実験の解析では</a:t>
            </a:r>
            <a:r>
              <a:rPr kumimoji="1" lang="en-US" altLang="ja-JP" dirty="0" smtClean="0"/>
              <a:t>5.5×10-4</a:t>
            </a:r>
            <a:r>
              <a:rPr kumimoji="1" lang="ja-JP" altLang="en-US" dirty="0" smtClean="0"/>
              <a:t>程度の運動量分解能を期待できます。</a:t>
            </a:r>
            <a:endParaRPr kumimoji="1" lang="en-US" altLang="ja-JP" dirty="0" smtClean="0"/>
          </a:p>
          <a:p>
            <a:r>
              <a:rPr kumimoji="1" lang="ja-JP" altLang="en-US" dirty="0" smtClean="0"/>
              <a:t>後は実際にビームラインに</a:t>
            </a:r>
            <a:r>
              <a:rPr kumimoji="1" lang="en-US" altLang="ja-JP" dirty="0" smtClean="0"/>
              <a:t>S-2S</a:t>
            </a:r>
            <a:r>
              <a:rPr kumimoji="1" lang="ja-JP" altLang="en-US" dirty="0" smtClean="0"/>
              <a:t>を導入し、ビームを使って運動量分解能を評価する日を待たれます。</a:t>
            </a:r>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21</a:t>
            </a:fld>
            <a:endParaRPr kumimoji="1" lang="ja-JP" altLang="en-US"/>
          </a:p>
        </p:txBody>
      </p:sp>
    </p:spTree>
    <p:extLst>
      <p:ext uri="{BB962C8B-B14F-4D97-AF65-F5344CB8AC3E}">
        <p14:creationId xmlns:p14="http://schemas.microsoft.com/office/powerpoint/2010/main" val="907519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測定器系の写真はこのようになっています。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23</a:t>
            </a:fld>
            <a:endParaRPr kumimoji="1" lang="ja-JP" altLang="en-US"/>
          </a:p>
        </p:txBody>
      </p:sp>
    </p:spTree>
    <p:extLst>
      <p:ext uri="{BB962C8B-B14F-4D97-AF65-F5344CB8AC3E}">
        <p14:creationId xmlns:p14="http://schemas.microsoft.com/office/powerpoint/2010/main" val="3627973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三次元駆動装置に</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軸ホールプローブを固定した棒を取り付けています。</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軸ホールプローブは、</a:t>
            </a:r>
            <a:r>
              <a:rPr kumimoji="1" lang="en-US" altLang="ja-JP" sz="1200" kern="1200" dirty="0" smtClean="0">
                <a:solidFill>
                  <a:schemeClr val="tx1"/>
                </a:solidFill>
                <a:effectLst/>
                <a:latin typeface="+mn-lt"/>
                <a:ea typeface="+mn-ea"/>
                <a:cs typeface="+mn-cs"/>
              </a:rPr>
              <a:t>30</a:t>
            </a:r>
            <a:r>
              <a:rPr kumimoji="1" lang="ja-JP" altLang="ja-JP" sz="1200" kern="1200" dirty="0" smtClean="0">
                <a:solidFill>
                  <a:schemeClr val="tx1"/>
                </a:solidFill>
                <a:effectLst/>
                <a:latin typeface="+mn-lt"/>
                <a:ea typeface="+mn-ea"/>
                <a:cs typeface="+mn-cs"/>
              </a:rPr>
              <a:t>μ</a:t>
            </a:r>
            <a:r>
              <a:rPr kumimoji="1" lang="en-US" altLang="ja-JP" sz="1200" kern="1200" dirty="0" smtClean="0">
                <a:solidFill>
                  <a:schemeClr val="tx1"/>
                </a:solidFill>
                <a:effectLst/>
                <a:latin typeface="+mn-lt"/>
                <a:ea typeface="+mn-ea"/>
                <a:cs typeface="+mn-cs"/>
              </a:rPr>
              <a:t>T</a:t>
            </a:r>
            <a:r>
              <a:rPr kumimoji="1" lang="ja-JP" altLang="ja-JP" sz="1200" kern="1200" dirty="0" smtClean="0">
                <a:solidFill>
                  <a:schemeClr val="tx1"/>
                </a:solidFill>
                <a:effectLst/>
                <a:latin typeface="+mn-lt"/>
                <a:ea typeface="+mn-ea"/>
                <a:cs typeface="+mn-cs"/>
              </a:rPr>
              <a:t>の精度で磁場の</a:t>
            </a:r>
            <a:r>
              <a:rPr kumimoji="1" lang="ja-JP" altLang="en-US" sz="1200" kern="1200" dirty="0" smtClean="0">
                <a:solidFill>
                  <a:schemeClr val="tx1"/>
                </a:solidFill>
                <a:effectLst/>
                <a:latin typeface="+mn-lt"/>
                <a:ea typeface="+mn-ea"/>
                <a:cs typeface="+mn-cs"/>
              </a:rPr>
              <a:t>直交する</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成分を測定することができます。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24</a:t>
            </a:fld>
            <a:endParaRPr kumimoji="1" lang="ja-JP" altLang="en-US"/>
          </a:p>
        </p:txBody>
      </p:sp>
    </p:spTree>
    <p:extLst>
      <p:ext uri="{BB962C8B-B14F-4D97-AF65-F5344CB8AC3E}">
        <p14:creationId xmlns:p14="http://schemas.microsoft.com/office/powerpoint/2010/main" val="2094888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測定領域については、下の図に示した赤い領域を測定しています。また電磁石内部には</a:t>
            </a:r>
            <a:r>
              <a:rPr kumimoji="1" lang="en-US" altLang="ja-JP" sz="1200" kern="1200" dirty="0" smtClean="0">
                <a:solidFill>
                  <a:schemeClr val="tx1"/>
                </a:solidFill>
                <a:effectLst/>
                <a:latin typeface="+mn-lt"/>
                <a:ea typeface="+mn-ea"/>
                <a:cs typeface="+mn-cs"/>
              </a:rPr>
              <a:t>NMR</a:t>
            </a:r>
            <a:r>
              <a:rPr kumimoji="1" lang="ja-JP" altLang="ja-JP" sz="1200" kern="1200" dirty="0" smtClean="0">
                <a:solidFill>
                  <a:schemeClr val="tx1"/>
                </a:solidFill>
                <a:effectLst/>
                <a:latin typeface="+mn-lt"/>
                <a:ea typeface="+mn-ea"/>
                <a:cs typeface="+mn-cs"/>
              </a:rPr>
              <a:t>プローブを設置し、中心磁場の値をモニターしています。座標設定として、下流側の磁極端が</a:t>
            </a:r>
            <a:r>
              <a:rPr kumimoji="1" lang="en-US" altLang="ja-JP" sz="1200" kern="1200" dirty="0" smtClean="0">
                <a:solidFill>
                  <a:schemeClr val="tx1"/>
                </a:solidFill>
                <a:effectLst/>
                <a:latin typeface="+mn-lt"/>
                <a:ea typeface="+mn-ea"/>
                <a:cs typeface="+mn-cs"/>
              </a:rPr>
              <a:t>Z=0, </a:t>
            </a:r>
            <a:r>
              <a:rPr kumimoji="1" lang="ja-JP" altLang="ja-JP" sz="1200" kern="1200" dirty="0" smtClean="0">
                <a:solidFill>
                  <a:schemeClr val="tx1"/>
                </a:solidFill>
                <a:effectLst/>
                <a:latin typeface="+mn-lt"/>
                <a:ea typeface="+mn-ea"/>
                <a:cs typeface="+mn-cs"/>
              </a:rPr>
              <a:t>鉛直方向が</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方向、となるように設定しています。</a:t>
            </a:r>
          </a:p>
          <a:p>
            <a:r>
              <a:rPr kumimoji="1" lang="ja-JP" altLang="ja-JP" sz="1200" kern="1200" dirty="0" smtClean="0">
                <a:solidFill>
                  <a:schemeClr val="tx1"/>
                </a:solidFill>
                <a:effectLst/>
                <a:latin typeface="+mn-lt"/>
                <a:ea typeface="+mn-ea"/>
                <a:cs typeface="+mn-cs"/>
              </a:rPr>
              <a:t>メッシュ間隔は</a:t>
            </a:r>
            <a:r>
              <a:rPr kumimoji="1" lang="en-US" altLang="ja-JP" sz="1200" kern="1200" dirty="0" smtClean="0">
                <a:solidFill>
                  <a:schemeClr val="tx1"/>
                </a:solidFill>
                <a:effectLst/>
                <a:latin typeface="+mn-lt"/>
                <a:ea typeface="+mn-ea"/>
                <a:cs typeface="+mn-cs"/>
              </a:rPr>
              <a:t>X</a:t>
            </a:r>
            <a:r>
              <a:rPr kumimoji="1" lang="ja-JP" altLang="ja-JP" sz="1200" kern="1200" dirty="0" smtClean="0">
                <a:solidFill>
                  <a:schemeClr val="tx1"/>
                </a:solidFill>
                <a:effectLst/>
                <a:latin typeface="+mn-lt"/>
                <a:ea typeface="+mn-ea"/>
                <a:cs typeface="+mn-cs"/>
              </a:rPr>
              <a:t>方向、</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方向、</a:t>
            </a:r>
            <a:r>
              <a:rPr kumimoji="1" lang="en-US" altLang="ja-JP" sz="1200" kern="1200" dirty="0" smtClean="0">
                <a:solidFill>
                  <a:schemeClr val="tx1"/>
                </a:solidFill>
                <a:effectLst/>
                <a:latin typeface="+mn-lt"/>
                <a:ea typeface="+mn-ea"/>
                <a:cs typeface="+mn-cs"/>
              </a:rPr>
              <a:t>Z</a:t>
            </a:r>
            <a:r>
              <a:rPr kumimoji="1" lang="ja-JP" altLang="ja-JP" sz="1200" kern="1200" dirty="0" smtClean="0">
                <a:solidFill>
                  <a:schemeClr val="tx1"/>
                </a:solidFill>
                <a:effectLst/>
                <a:latin typeface="+mn-lt"/>
                <a:ea typeface="+mn-ea"/>
                <a:cs typeface="+mn-cs"/>
              </a:rPr>
              <a:t>方向について</a:t>
            </a:r>
            <a:r>
              <a:rPr kumimoji="1" lang="en-US" altLang="ja-JP" sz="1200" kern="1200" dirty="0" smtClean="0">
                <a:solidFill>
                  <a:schemeClr val="tx1"/>
                </a:solidFill>
                <a:effectLst/>
                <a:latin typeface="+mn-lt"/>
                <a:ea typeface="+mn-ea"/>
                <a:cs typeface="+mn-cs"/>
              </a:rPr>
              <a:t>50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20</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50mm</a:t>
            </a:r>
            <a:r>
              <a:rPr kumimoji="1" lang="ja-JP" altLang="ja-JP" sz="1200" kern="1200" dirty="0" smtClean="0">
                <a:solidFill>
                  <a:schemeClr val="tx1"/>
                </a:solidFill>
                <a:effectLst/>
                <a:latin typeface="+mn-lt"/>
                <a:ea typeface="+mn-ea"/>
                <a:cs typeface="+mn-cs"/>
              </a:rPr>
              <a:t>で測定しました。</a:t>
            </a:r>
          </a:p>
          <a:p>
            <a:r>
              <a:rPr kumimoji="1" lang="ja-JP" altLang="ja-JP" sz="1200" kern="1200" dirty="0" smtClean="0">
                <a:solidFill>
                  <a:schemeClr val="tx1"/>
                </a:solidFill>
                <a:effectLst/>
                <a:latin typeface="+mn-lt"/>
                <a:ea typeface="+mn-ea"/>
                <a:cs typeface="+mn-cs"/>
              </a:rPr>
              <a:t>また電流値は</a:t>
            </a:r>
            <a:r>
              <a:rPr kumimoji="1" lang="en-US" altLang="ja-JP" sz="1200" kern="1200" dirty="0" smtClean="0">
                <a:solidFill>
                  <a:schemeClr val="tx1"/>
                </a:solidFill>
                <a:effectLst/>
                <a:latin typeface="+mn-lt"/>
                <a:ea typeface="+mn-ea"/>
                <a:cs typeface="+mn-cs"/>
              </a:rPr>
              <a:t>4</a:t>
            </a:r>
            <a:r>
              <a:rPr kumimoji="1" lang="ja-JP" altLang="ja-JP" sz="1200" kern="1200" dirty="0" smtClean="0">
                <a:solidFill>
                  <a:schemeClr val="tx1"/>
                </a:solidFill>
                <a:effectLst/>
                <a:latin typeface="+mn-lt"/>
                <a:ea typeface="+mn-ea"/>
                <a:cs typeface="+mn-cs"/>
              </a:rPr>
              <a:t>通りに設定し、電流値による計算磁場の再現精度の違いなどを比較できるようにデータを取得しました。この発表では</a:t>
            </a:r>
            <a:r>
              <a:rPr kumimoji="1" lang="ja-JP" altLang="en-US" sz="1200" kern="1200" dirty="0" smtClean="0">
                <a:solidFill>
                  <a:schemeClr val="tx1"/>
                </a:solidFill>
                <a:effectLst/>
                <a:latin typeface="+mn-lt"/>
                <a:ea typeface="+mn-ea"/>
                <a:cs typeface="+mn-cs"/>
              </a:rPr>
              <a:t>下流側</a:t>
            </a:r>
            <a:r>
              <a:rPr kumimoji="1" lang="en-US" altLang="ja-JP" sz="1200" kern="1200" dirty="0" smtClean="0">
                <a:solidFill>
                  <a:schemeClr val="tx1"/>
                </a:solidFill>
                <a:effectLst/>
                <a:latin typeface="+mn-lt"/>
                <a:ea typeface="+mn-ea"/>
                <a:cs typeface="+mn-cs"/>
              </a:rPr>
              <a:t>2500A</a:t>
            </a:r>
            <a:r>
              <a:rPr kumimoji="1" lang="ja-JP" altLang="ja-JP" sz="1200" kern="1200" dirty="0" smtClean="0">
                <a:solidFill>
                  <a:schemeClr val="tx1"/>
                </a:solidFill>
                <a:effectLst/>
                <a:latin typeface="+mn-lt"/>
                <a:ea typeface="+mn-ea"/>
                <a:cs typeface="+mn-cs"/>
              </a:rPr>
              <a:t>で取得した磁場マップについて議論します。</a:t>
            </a: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25</a:t>
            </a:fld>
            <a:endParaRPr kumimoji="1" lang="ja-JP" altLang="en-US"/>
          </a:p>
        </p:txBody>
      </p:sp>
    </p:spTree>
    <p:extLst>
      <p:ext uri="{BB962C8B-B14F-4D97-AF65-F5344CB8AC3E}">
        <p14:creationId xmlns:p14="http://schemas.microsoft.com/office/powerpoint/2010/main" val="1702755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測定データとして得た位置と磁場の情報を、計算磁場と統一的に扱えるように座標変換、較正します。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位置は、座標原点を合わせるほか、駆動装置の傾きを補正します。この補正による最終的な位置のずれは</a:t>
            </a:r>
            <a:r>
              <a:rPr kumimoji="1" lang="en-US" altLang="ja-JP" sz="1200" kern="1200" dirty="0" smtClean="0">
                <a:solidFill>
                  <a:schemeClr val="tx1"/>
                </a:solidFill>
                <a:effectLst/>
                <a:latin typeface="+mn-lt"/>
                <a:ea typeface="+mn-ea"/>
                <a:cs typeface="+mn-cs"/>
              </a:rPr>
              <a:t>0.1mm</a:t>
            </a:r>
            <a:r>
              <a:rPr kumimoji="1" lang="ja-JP" altLang="en-US" sz="1200" kern="1200" dirty="0" smtClean="0">
                <a:solidFill>
                  <a:schemeClr val="tx1"/>
                </a:solidFill>
                <a:effectLst/>
                <a:latin typeface="+mn-lt"/>
                <a:ea typeface="+mn-ea"/>
                <a:cs typeface="+mn-cs"/>
              </a:rPr>
              <a:t>以内です。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磁場については、プローブの傾きを補正するほか、</a:t>
            </a:r>
            <a:r>
              <a:rPr kumimoji="1" lang="en-US" altLang="ja-JP" sz="1200" kern="1200" dirty="0" smtClean="0">
                <a:solidFill>
                  <a:schemeClr val="tx1"/>
                </a:solidFill>
                <a:effectLst/>
                <a:latin typeface="+mn-lt"/>
                <a:ea typeface="+mn-ea"/>
                <a:cs typeface="+mn-cs"/>
              </a:rPr>
              <a:t>NMR</a:t>
            </a:r>
            <a:r>
              <a:rPr kumimoji="1" lang="ja-JP" altLang="en-US" sz="1200" kern="1200" dirty="0" smtClean="0">
                <a:solidFill>
                  <a:schemeClr val="tx1"/>
                </a:solidFill>
                <a:effectLst/>
                <a:latin typeface="+mn-lt"/>
                <a:ea typeface="+mn-ea"/>
                <a:cs typeface="+mn-cs"/>
              </a:rPr>
              <a:t>プローブでモニターした中心磁場の値から、電流の時間変動の補正をかけます。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プローブの角度の較正誤差は</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ミリラジアンでした。</a:t>
            </a:r>
            <a:endParaRPr kumimoji="1" lang="en-US"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26</a:t>
            </a:fld>
            <a:endParaRPr kumimoji="1" lang="ja-JP" altLang="en-US"/>
          </a:p>
        </p:txBody>
      </p:sp>
    </p:spTree>
    <p:extLst>
      <p:ext uri="{BB962C8B-B14F-4D97-AF65-F5344CB8AC3E}">
        <p14:creationId xmlns:p14="http://schemas.microsoft.com/office/powerpoint/2010/main" val="3262791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測定結果の一例として、中心軌道に沿った鉛直方向成分、</a:t>
            </a:r>
            <a:r>
              <a:rPr kumimoji="1" lang="en-US" altLang="ja-JP" sz="1200" kern="1200" dirty="0" smtClean="0">
                <a:solidFill>
                  <a:schemeClr val="tx1"/>
                </a:solidFill>
                <a:effectLst/>
                <a:latin typeface="+mn-lt"/>
                <a:ea typeface="+mn-ea"/>
                <a:cs typeface="+mn-cs"/>
              </a:rPr>
              <a:t>Y</a:t>
            </a:r>
            <a:r>
              <a:rPr kumimoji="1" lang="ja-JP" altLang="ja-JP" sz="1200" kern="1200" dirty="0" smtClean="0">
                <a:solidFill>
                  <a:schemeClr val="tx1"/>
                </a:solidFill>
                <a:effectLst/>
                <a:latin typeface="+mn-lt"/>
                <a:ea typeface="+mn-ea"/>
                <a:cs typeface="+mn-cs"/>
              </a:rPr>
              <a:t>成分の分布を示します。</a:t>
            </a:r>
          </a:p>
          <a:p>
            <a:r>
              <a:rPr kumimoji="1" lang="ja-JP" altLang="ja-JP" sz="1200" kern="1200" dirty="0" smtClean="0">
                <a:solidFill>
                  <a:schemeClr val="tx1"/>
                </a:solidFill>
                <a:effectLst/>
                <a:latin typeface="+mn-lt"/>
                <a:ea typeface="+mn-ea"/>
                <a:cs typeface="+mn-cs"/>
              </a:rPr>
              <a:t>こ</a:t>
            </a:r>
            <a:r>
              <a:rPr kumimoji="1" lang="ja-JP" altLang="en-US" sz="1200" kern="1200" dirty="0" smtClean="0">
                <a:solidFill>
                  <a:schemeClr val="tx1"/>
                </a:solidFill>
                <a:effectLst/>
                <a:latin typeface="+mn-lt"/>
                <a:ea typeface="+mn-ea"/>
                <a:cs typeface="+mn-cs"/>
              </a:rPr>
              <a:t>の</a:t>
            </a:r>
            <a:r>
              <a:rPr kumimoji="1" lang="ja-JP" altLang="ja-JP" sz="1200" kern="1200" dirty="0" smtClean="0">
                <a:solidFill>
                  <a:schemeClr val="tx1"/>
                </a:solidFill>
                <a:effectLst/>
                <a:latin typeface="+mn-lt"/>
                <a:ea typeface="+mn-ea"/>
                <a:cs typeface="+mn-cs"/>
              </a:rPr>
              <a:t>分布を</a:t>
            </a:r>
            <a:r>
              <a:rPr kumimoji="1" lang="en-US" altLang="ja-JP" sz="1200" kern="1200" dirty="0" err="1" smtClean="0">
                <a:solidFill>
                  <a:schemeClr val="tx1"/>
                </a:solidFill>
                <a:effectLst/>
                <a:latin typeface="+mn-lt"/>
                <a:ea typeface="+mn-ea"/>
                <a:cs typeface="+mn-cs"/>
              </a:rPr>
              <a:t>Enge</a:t>
            </a:r>
            <a:r>
              <a:rPr kumimoji="1" lang="ja-JP" altLang="ja-JP" sz="1200" kern="1200" dirty="0" smtClean="0">
                <a:solidFill>
                  <a:schemeClr val="tx1"/>
                </a:solidFill>
                <a:effectLst/>
                <a:latin typeface="+mn-lt"/>
                <a:ea typeface="+mn-ea"/>
                <a:cs typeface="+mn-cs"/>
              </a:rPr>
              <a:t>関数でフィッティングすることにより、双極電磁石を特徴づける量の</a:t>
            </a:r>
            <a:r>
              <a:rPr kumimoji="1" lang="en-US" altLang="ja-JP" sz="1200" kern="1200" dirty="0" smtClean="0">
                <a:solidFill>
                  <a:schemeClr val="tx1"/>
                </a:solidFill>
                <a:effectLst/>
                <a:latin typeface="+mn-lt"/>
                <a:ea typeface="+mn-ea"/>
                <a:cs typeface="+mn-cs"/>
              </a:rPr>
              <a:t>1</a:t>
            </a:r>
            <a:r>
              <a:rPr kumimoji="1" lang="ja-JP" altLang="ja-JP" sz="1200" kern="1200" dirty="0" err="1" smtClean="0">
                <a:solidFill>
                  <a:schemeClr val="tx1"/>
                </a:solidFill>
                <a:effectLst/>
                <a:latin typeface="+mn-lt"/>
                <a:ea typeface="+mn-ea"/>
                <a:cs typeface="+mn-cs"/>
              </a:rPr>
              <a:t>つで</a:t>
            </a:r>
            <a:r>
              <a:rPr kumimoji="1" lang="ja-JP" altLang="ja-JP" sz="1200" kern="1200" dirty="0" smtClean="0">
                <a:solidFill>
                  <a:schemeClr val="tx1"/>
                </a:solidFill>
                <a:effectLst/>
                <a:latin typeface="+mn-lt"/>
                <a:ea typeface="+mn-ea"/>
                <a:cs typeface="+mn-cs"/>
              </a:rPr>
              <a:t>ある有効エッジを求めることができます。</a:t>
            </a:r>
          </a:p>
          <a:p>
            <a:r>
              <a:rPr kumimoji="1" lang="ja-JP" altLang="ja-JP" sz="1200" kern="1200" dirty="0" smtClean="0">
                <a:solidFill>
                  <a:schemeClr val="tx1"/>
                </a:solidFill>
                <a:effectLst/>
                <a:latin typeface="+mn-lt"/>
                <a:ea typeface="+mn-ea"/>
                <a:cs typeface="+mn-cs"/>
              </a:rPr>
              <a:t>測定データに対する有効エッジは磁極端を</a:t>
            </a:r>
            <a:r>
              <a:rPr kumimoji="1" lang="en-US" altLang="ja-JP" sz="1200" kern="1200" dirty="0" smtClean="0">
                <a:solidFill>
                  <a:schemeClr val="tx1"/>
                </a:solidFill>
                <a:effectLst/>
                <a:latin typeface="+mn-lt"/>
                <a:ea typeface="+mn-ea"/>
                <a:cs typeface="+mn-cs"/>
              </a:rPr>
              <a:t>0</a:t>
            </a:r>
            <a:r>
              <a:rPr kumimoji="1" lang="ja-JP" altLang="ja-JP" sz="1200" kern="1200" dirty="0" smtClean="0">
                <a:solidFill>
                  <a:schemeClr val="tx1"/>
                </a:solidFill>
                <a:effectLst/>
                <a:latin typeface="+mn-lt"/>
                <a:ea typeface="+mn-ea"/>
                <a:cs typeface="+mn-cs"/>
              </a:rPr>
              <a:t>として</a:t>
            </a:r>
            <a:r>
              <a:rPr kumimoji="1" lang="en-US" altLang="ja-JP" sz="1200" kern="1200" dirty="0" smtClean="0">
                <a:solidFill>
                  <a:schemeClr val="tx1"/>
                </a:solidFill>
                <a:effectLst/>
                <a:latin typeface="+mn-lt"/>
                <a:ea typeface="+mn-ea"/>
                <a:cs typeface="+mn-cs"/>
              </a:rPr>
              <a:t>67.3</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0.4</a:t>
            </a:r>
            <a:r>
              <a:rPr kumimoji="1" lang="ja-JP" altLang="ja-JP" sz="1200" kern="1200" dirty="0" smtClean="0">
                <a:solidFill>
                  <a:schemeClr val="tx1"/>
                </a:solidFill>
                <a:effectLst/>
                <a:latin typeface="+mn-lt"/>
                <a:ea typeface="+mn-ea"/>
                <a:cs typeface="+mn-cs"/>
              </a:rPr>
              <a:t>であり、計算磁場と誤差の範囲内で一致し、双極電磁石の磁場としてある程度正しいデータが取れていることが確認できました。このほかにも測定データが</a:t>
            </a:r>
            <a:r>
              <a:rPr kumimoji="1" lang="en-US" altLang="ja-JP" sz="1200" kern="1200" dirty="0" smtClean="0">
                <a:solidFill>
                  <a:schemeClr val="tx1"/>
                </a:solidFill>
                <a:effectLst/>
                <a:latin typeface="+mn-lt"/>
                <a:ea typeface="+mn-ea"/>
                <a:cs typeface="+mn-cs"/>
              </a:rPr>
              <a:t>Maxwell</a:t>
            </a:r>
            <a:r>
              <a:rPr kumimoji="1" lang="ja-JP" altLang="ja-JP" sz="1200" kern="1200" dirty="0" smtClean="0">
                <a:solidFill>
                  <a:schemeClr val="tx1"/>
                </a:solidFill>
                <a:effectLst/>
                <a:latin typeface="+mn-lt"/>
                <a:ea typeface="+mn-ea"/>
                <a:cs typeface="+mn-cs"/>
              </a:rPr>
              <a:t>方程式を満たしていることなども確認しています。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27</a:t>
            </a:fld>
            <a:endParaRPr kumimoji="1" lang="ja-JP" altLang="en-US"/>
          </a:p>
        </p:txBody>
      </p:sp>
    </p:spTree>
    <p:extLst>
      <p:ext uri="{BB962C8B-B14F-4D97-AF65-F5344CB8AC3E}">
        <p14:creationId xmlns:p14="http://schemas.microsoft.com/office/powerpoint/2010/main" val="98846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磁場の測定誤差を評価します。磁場の測定誤差にはホールプローブ自体の測定誤差、測定点の位置精度からくる誤差、ホール素子の大きさからくる誤差が考えられます。</a:t>
            </a:r>
          </a:p>
          <a:p>
            <a:r>
              <a:rPr kumimoji="1" lang="ja-JP" altLang="ja-JP" sz="1200" kern="1200" dirty="0" smtClean="0">
                <a:solidFill>
                  <a:schemeClr val="tx1"/>
                </a:solidFill>
                <a:effectLst/>
                <a:latin typeface="+mn-lt"/>
                <a:ea typeface="+mn-ea"/>
                <a:cs typeface="+mn-cs"/>
              </a:rPr>
              <a:t>ホールプローブ自体の測定誤差は全く同じ条件で磁場を測り続けることで、</a:t>
            </a:r>
          </a:p>
          <a:p>
            <a:r>
              <a:rPr kumimoji="1" lang="ja-JP" altLang="ja-JP" sz="1200" kern="1200" dirty="0" smtClean="0">
                <a:solidFill>
                  <a:schemeClr val="tx1"/>
                </a:solidFill>
                <a:effectLst/>
                <a:latin typeface="+mn-lt"/>
                <a:ea typeface="+mn-ea"/>
                <a:cs typeface="+mn-cs"/>
              </a:rPr>
              <a:t>測定点の位置精度からくる誤差は駆動装置である位置を設定しては別の点に移動、という測定を繰り返すことで評価しました。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ホール素子の大きさからくる誤差は半径</a:t>
            </a:r>
            <a:r>
              <a:rPr kumimoji="1" lang="en-US" altLang="ja-JP" sz="1200" kern="1200" dirty="0" smtClean="0">
                <a:solidFill>
                  <a:schemeClr val="tx1"/>
                </a:solidFill>
                <a:effectLst/>
                <a:latin typeface="+mn-lt"/>
                <a:ea typeface="+mn-ea"/>
                <a:cs typeface="+mn-cs"/>
              </a:rPr>
              <a:t>750</a:t>
            </a:r>
            <a:r>
              <a:rPr kumimoji="1" lang="ja-JP" altLang="ja-JP" sz="1200" kern="1200" dirty="0" smtClean="0">
                <a:solidFill>
                  <a:schemeClr val="tx1"/>
                </a:solidFill>
                <a:effectLst/>
                <a:latin typeface="+mn-lt"/>
                <a:ea typeface="+mn-ea"/>
                <a:cs typeface="+mn-cs"/>
              </a:rPr>
              <a:t>μ</a:t>
            </a:r>
            <a:r>
              <a:rPr kumimoji="1" lang="en-US" altLang="ja-JP" sz="1200" kern="1200" dirty="0" smtClean="0">
                <a:solidFill>
                  <a:schemeClr val="tx1"/>
                </a:solidFill>
                <a:effectLst/>
                <a:latin typeface="+mn-lt"/>
                <a:ea typeface="+mn-ea"/>
                <a:cs typeface="+mn-cs"/>
              </a:rPr>
              <a:t>m</a:t>
            </a:r>
            <a:r>
              <a:rPr kumimoji="1" lang="ja-JP" altLang="ja-JP" sz="1200" kern="1200" dirty="0" smtClean="0">
                <a:solidFill>
                  <a:schemeClr val="tx1"/>
                </a:solidFill>
                <a:effectLst/>
                <a:latin typeface="+mn-lt"/>
                <a:ea typeface="+mn-ea"/>
                <a:cs typeface="+mn-cs"/>
              </a:rPr>
              <a:t>の大きさの円盤であることと、測定データから求めた磁場の微係数を用いて評価しました。</a:t>
            </a:r>
          </a:p>
          <a:p>
            <a:r>
              <a:rPr kumimoji="1" lang="ja-JP" altLang="ja-JP" sz="1200" kern="1200" dirty="0" smtClean="0">
                <a:solidFill>
                  <a:schemeClr val="tx1"/>
                </a:solidFill>
                <a:effectLst/>
                <a:latin typeface="+mn-lt"/>
                <a:ea typeface="+mn-ea"/>
                <a:cs typeface="+mn-cs"/>
              </a:rPr>
              <a:t>評価の結果、測定誤差の大部分はホール素子の大きさからくる誤差で占められており、また磁極端付近では特に大きく</a:t>
            </a:r>
            <a:r>
              <a:rPr kumimoji="1" lang="en-US" altLang="ja-JP" sz="1200" kern="1200" dirty="0" smtClean="0">
                <a:solidFill>
                  <a:schemeClr val="tx1"/>
                </a:solidFill>
                <a:effectLst/>
                <a:latin typeface="+mn-lt"/>
                <a:ea typeface="+mn-ea"/>
                <a:cs typeface="+mn-cs"/>
              </a:rPr>
              <a:t>1.6 </a:t>
            </a:r>
            <a:r>
              <a:rPr kumimoji="1" lang="en-US" altLang="ja-JP" sz="1200" kern="1200" dirty="0" err="1" smtClean="0">
                <a:solidFill>
                  <a:schemeClr val="tx1"/>
                </a:solidFill>
                <a:effectLst/>
                <a:latin typeface="+mn-lt"/>
                <a:ea typeface="+mn-ea"/>
                <a:cs typeface="+mn-cs"/>
              </a:rPr>
              <a:t>mT</a:t>
            </a:r>
            <a:r>
              <a:rPr kumimoji="1" lang="ja-JP" altLang="en-US" sz="1200" kern="1200" dirty="0" smtClean="0">
                <a:solidFill>
                  <a:schemeClr val="tx1"/>
                </a:solidFill>
                <a:effectLst/>
                <a:latin typeface="+mn-lt"/>
                <a:ea typeface="+mn-ea"/>
                <a:cs typeface="+mn-cs"/>
              </a:rPr>
              <a:t>という値に</a:t>
            </a:r>
            <a:r>
              <a:rPr kumimoji="1" lang="ja-JP" altLang="ja-JP" sz="1200" kern="1200" dirty="0" smtClean="0">
                <a:solidFill>
                  <a:schemeClr val="tx1"/>
                </a:solidFill>
                <a:effectLst/>
                <a:latin typeface="+mn-lt"/>
                <a:ea typeface="+mn-ea"/>
                <a:cs typeface="+mn-cs"/>
              </a:rPr>
              <a:t>なりました。</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28</a:t>
            </a:fld>
            <a:endParaRPr kumimoji="1" lang="ja-JP" altLang="en-US"/>
          </a:p>
        </p:txBody>
      </p:sp>
    </p:spTree>
    <p:extLst>
      <p:ext uri="{BB962C8B-B14F-4D97-AF65-F5344CB8AC3E}">
        <p14:creationId xmlns:p14="http://schemas.microsoft.com/office/powerpoint/2010/main" val="2399933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36</a:t>
            </a:fld>
            <a:endParaRPr kumimoji="1" lang="ja-JP" altLang="en-US"/>
          </a:p>
        </p:txBody>
      </p:sp>
    </p:spTree>
    <p:extLst>
      <p:ext uri="{BB962C8B-B14F-4D97-AF65-F5344CB8AC3E}">
        <p14:creationId xmlns:p14="http://schemas.microsoft.com/office/powerpoint/2010/main" val="3298958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パラメータごとの運動量分解能の変化を示しま</a:t>
            </a:r>
            <a:r>
              <a:rPr kumimoji="1" lang="ja-JP" altLang="en-US" sz="1200" kern="1200" dirty="0" smtClean="0">
                <a:solidFill>
                  <a:schemeClr val="tx1"/>
                </a:solidFill>
                <a:effectLst/>
                <a:latin typeface="+mn-lt"/>
                <a:ea typeface="+mn-ea"/>
                <a:cs typeface="+mn-cs"/>
              </a:rPr>
              <a:t>す。線形でフィッティングすることで運動量分解能の微係数を得ました。</a:t>
            </a:r>
            <a:endParaRPr kumimoji="1" lang="ja-JP" altLang="ja-JP" sz="12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39</a:t>
            </a:fld>
            <a:endParaRPr kumimoji="1" lang="ja-JP" altLang="en-US"/>
          </a:p>
        </p:txBody>
      </p:sp>
    </p:spTree>
    <p:extLst>
      <p:ext uri="{BB962C8B-B14F-4D97-AF65-F5344CB8AC3E}">
        <p14:creationId xmlns:p14="http://schemas.microsoft.com/office/powerpoint/2010/main" val="2390439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ストレンジ</a:t>
            </a:r>
            <a:r>
              <a:rPr kumimoji="1" lang="ja-JP" altLang="en-US" sz="1200" kern="1200" dirty="0" smtClean="0">
                <a:solidFill>
                  <a:schemeClr val="tx1"/>
                </a:solidFill>
                <a:effectLst/>
                <a:latin typeface="+mn-lt"/>
                <a:ea typeface="+mn-ea"/>
                <a:cs typeface="+mn-cs"/>
              </a:rPr>
              <a:t>クォーク</a:t>
            </a:r>
            <a:r>
              <a:rPr kumimoji="1" lang="ja-JP" altLang="ja-JP" sz="1200" kern="1200" dirty="0" smtClean="0">
                <a:solidFill>
                  <a:schemeClr val="tx1"/>
                </a:solidFill>
                <a:effectLst/>
                <a:latin typeface="+mn-lt"/>
                <a:ea typeface="+mn-ea"/>
                <a:cs typeface="+mn-cs"/>
              </a:rPr>
              <a:t>を含むバリオン、ハイペロンに</a:t>
            </a:r>
            <a:r>
              <a:rPr kumimoji="1" lang="ja-JP" altLang="en-US" sz="1200" kern="1200" dirty="0" smtClean="0">
                <a:solidFill>
                  <a:schemeClr val="tx1"/>
                </a:solidFill>
                <a:effectLst/>
                <a:latin typeface="+mn-lt"/>
                <a:ea typeface="+mn-ea"/>
                <a:cs typeface="+mn-cs"/>
              </a:rPr>
              <a:t>関する相互作用を調べる上で、</a:t>
            </a:r>
            <a:r>
              <a:rPr kumimoji="1" lang="ja-JP" altLang="ja-JP" sz="1200" kern="1200" dirty="0" smtClean="0">
                <a:solidFill>
                  <a:schemeClr val="tx1"/>
                </a:solidFill>
                <a:effectLst/>
                <a:latin typeface="+mn-lt"/>
                <a:ea typeface="+mn-ea"/>
                <a:cs typeface="+mn-cs"/>
              </a:rPr>
              <a:t>ハイペロンの寿命が短いために低エネルギーでの直接散乱実験は困難です。</a:t>
            </a:r>
          </a:p>
          <a:p>
            <a:r>
              <a:rPr kumimoji="1" lang="ja-JP" altLang="ja-JP" sz="1200" kern="1200" dirty="0" smtClean="0">
                <a:solidFill>
                  <a:schemeClr val="tx1"/>
                </a:solidFill>
                <a:effectLst/>
                <a:latin typeface="+mn-lt"/>
                <a:ea typeface="+mn-ea"/>
                <a:cs typeface="+mn-cs"/>
              </a:rPr>
              <a:t>そこで、原子核中でハイペロンを生成し、その束縛状態、ハイパー核の構造を調べること</a:t>
            </a:r>
            <a:r>
              <a:rPr kumimoji="1" lang="ja-JP" altLang="en-US" sz="1200" kern="1200" dirty="0" smtClean="0">
                <a:solidFill>
                  <a:schemeClr val="tx1"/>
                </a:solidFill>
                <a:effectLst/>
                <a:latin typeface="+mn-lt"/>
                <a:ea typeface="+mn-ea"/>
                <a:cs typeface="+mn-cs"/>
              </a:rPr>
              <a:t>が行われています</a:t>
            </a:r>
            <a:r>
              <a:rPr kumimoji="1" lang="ja-JP" altLang="ja-JP" sz="1200" kern="1200" dirty="0" smtClean="0">
                <a:solidFill>
                  <a:schemeClr val="tx1"/>
                </a:solidFill>
                <a:effectLst/>
                <a:latin typeface="+mn-lt"/>
                <a:ea typeface="+mn-ea"/>
                <a:cs typeface="+mn-cs"/>
              </a:rPr>
              <a:t>。</a:t>
            </a:r>
          </a:p>
          <a:p>
            <a:r>
              <a:rPr kumimoji="1" lang="ja-JP" altLang="ja-JP" sz="1200" kern="1200" dirty="0" smtClean="0">
                <a:solidFill>
                  <a:schemeClr val="tx1"/>
                </a:solidFill>
                <a:effectLst/>
                <a:latin typeface="+mn-lt"/>
                <a:ea typeface="+mn-ea"/>
                <a:cs typeface="+mn-cs"/>
              </a:rPr>
              <a:t>Λハイパー核、Σハイパー核の研究から</a:t>
            </a:r>
            <a:r>
              <a:rPr kumimoji="1" lang="ja-JP" altLang="en-US" sz="1200" kern="1200" dirty="0" smtClean="0">
                <a:solidFill>
                  <a:schemeClr val="tx1"/>
                </a:solidFill>
                <a:effectLst/>
                <a:latin typeface="+mn-lt"/>
                <a:ea typeface="+mn-ea"/>
                <a:cs typeface="+mn-cs"/>
              </a:rPr>
              <a:t>ストレンジクォークが一つの系</a:t>
            </a:r>
            <a:r>
              <a:rPr kumimoji="1" lang="ja-JP" altLang="ja-JP" sz="1200" kern="1200" dirty="0" smtClean="0">
                <a:solidFill>
                  <a:schemeClr val="tx1"/>
                </a:solidFill>
                <a:effectLst/>
                <a:latin typeface="+mn-lt"/>
                <a:ea typeface="+mn-ea"/>
                <a:cs typeface="+mn-cs"/>
              </a:rPr>
              <a:t>の相互作用については様々なことがわかってきました。</a:t>
            </a:r>
          </a:p>
          <a:p>
            <a:r>
              <a:rPr kumimoji="1" lang="ja-JP" altLang="en-US" sz="1200" kern="1200" dirty="0" smtClean="0">
                <a:solidFill>
                  <a:schemeClr val="tx1"/>
                </a:solidFill>
                <a:effectLst/>
                <a:latin typeface="+mn-lt"/>
                <a:ea typeface="+mn-ea"/>
                <a:cs typeface="+mn-cs"/>
              </a:rPr>
              <a:t>ストレンジネスが</a:t>
            </a:r>
            <a:r>
              <a:rPr kumimoji="1" lang="en-US" altLang="ja-JP" sz="1200" kern="1200" dirty="0" smtClean="0">
                <a:solidFill>
                  <a:schemeClr val="tx1"/>
                </a:solidFill>
                <a:effectLst/>
                <a:latin typeface="+mn-lt"/>
                <a:ea typeface="+mn-ea"/>
                <a:cs typeface="+mn-cs"/>
              </a:rPr>
              <a:t>2</a:t>
            </a:r>
            <a:r>
              <a:rPr kumimoji="1" lang="ja-JP" altLang="en-US"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系については、ダブルΛハイパー核、Ξハイパー核の研究がおこなわれています。Ξ</a:t>
            </a:r>
            <a:r>
              <a:rPr kumimoji="1" lang="en-US" altLang="ja-JP" sz="1200" kern="1200" dirty="0" smtClean="0">
                <a:solidFill>
                  <a:schemeClr val="tx1"/>
                </a:solidFill>
                <a:effectLst/>
                <a:latin typeface="+mn-lt"/>
                <a:ea typeface="+mn-ea"/>
                <a:cs typeface="+mn-cs"/>
              </a:rPr>
              <a:t>+14N</a:t>
            </a:r>
            <a:r>
              <a:rPr kumimoji="1" lang="ja-JP" altLang="ja-JP" sz="1200" kern="1200" dirty="0" smtClean="0">
                <a:solidFill>
                  <a:schemeClr val="tx1"/>
                </a:solidFill>
                <a:effectLst/>
                <a:latin typeface="+mn-lt"/>
                <a:ea typeface="+mn-ea"/>
                <a:cs typeface="+mn-cs"/>
              </a:rPr>
              <a:t>原子核が</a:t>
            </a:r>
            <a:r>
              <a:rPr kumimoji="1" lang="en-US" altLang="ja-JP" sz="1200" kern="1200" dirty="0" smtClean="0">
                <a:solidFill>
                  <a:schemeClr val="tx1"/>
                </a:solidFill>
                <a:effectLst/>
                <a:latin typeface="+mn-lt"/>
                <a:ea typeface="+mn-ea"/>
                <a:cs typeface="+mn-cs"/>
              </a:rPr>
              <a:t>2</a:t>
            </a:r>
            <a:r>
              <a:rPr kumimoji="1" lang="ja-JP" altLang="ja-JP" sz="1200" kern="1200" dirty="0" err="1" smtClean="0">
                <a:solidFill>
                  <a:schemeClr val="tx1"/>
                </a:solidFill>
                <a:effectLst/>
                <a:latin typeface="+mn-lt"/>
                <a:ea typeface="+mn-ea"/>
                <a:cs typeface="+mn-cs"/>
              </a:rPr>
              <a:t>つの</a:t>
            </a:r>
            <a:r>
              <a:rPr kumimoji="1" lang="ja-JP" altLang="ja-JP" sz="1200" kern="1200" dirty="0" smtClean="0">
                <a:solidFill>
                  <a:schemeClr val="tx1"/>
                </a:solidFill>
                <a:effectLst/>
                <a:latin typeface="+mn-lt"/>
                <a:ea typeface="+mn-ea"/>
                <a:cs typeface="+mn-cs"/>
              </a:rPr>
              <a:t>Λハイパー核に崩壊する木曽イベントというイベントの観測により、Ξ</a:t>
            </a:r>
            <a:r>
              <a:rPr kumimoji="1" lang="en-US" altLang="ja-JP" sz="1200" kern="1200" dirty="0" smtClean="0">
                <a:solidFill>
                  <a:schemeClr val="tx1"/>
                </a:solidFill>
                <a:effectLst/>
                <a:latin typeface="+mn-lt"/>
                <a:ea typeface="+mn-ea"/>
                <a:cs typeface="+mn-cs"/>
              </a:rPr>
              <a:t>+14N</a:t>
            </a:r>
            <a:r>
              <a:rPr kumimoji="1" lang="ja-JP" altLang="ja-JP" sz="1200" kern="1200" dirty="0" smtClean="0">
                <a:solidFill>
                  <a:schemeClr val="tx1"/>
                </a:solidFill>
                <a:effectLst/>
                <a:latin typeface="+mn-lt"/>
                <a:ea typeface="+mn-ea"/>
                <a:cs typeface="+mn-cs"/>
              </a:rPr>
              <a:t>系が</a:t>
            </a:r>
            <a:r>
              <a:rPr kumimoji="1" lang="en-US" altLang="ja-JP" sz="1200" kern="1200" dirty="0" smtClean="0">
                <a:solidFill>
                  <a:schemeClr val="tx1"/>
                </a:solidFill>
                <a:effectLst/>
                <a:latin typeface="+mn-lt"/>
                <a:ea typeface="+mn-ea"/>
                <a:cs typeface="+mn-cs"/>
              </a:rPr>
              <a:t>1MeV</a:t>
            </a:r>
            <a:r>
              <a:rPr kumimoji="1" lang="ja-JP" altLang="ja-JP" sz="1200" kern="1200" dirty="0" smtClean="0">
                <a:solidFill>
                  <a:schemeClr val="tx1"/>
                </a:solidFill>
                <a:effectLst/>
                <a:latin typeface="+mn-lt"/>
                <a:ea typeface="+mn-ea"/>
                <a:cs typeface="+mn-cs"/>
              </a:rPr>
              <a:t>程度の束縛エネルギーで結びついた状態が示唆されました。</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Ξハイパー核に関しては、その束縛エネルギーからはΞ</a:t>
            </a:r>
            <a:r>
              <a:rPr kumimoji="1" lang="en-US" altLang="ja-JP" sz="1200" kern="1200" dirty="0" smtClean="0">
                <a:solidFill>
                  <a:schemeClr val="tx1"/>
                </a:solidFill>
                <a:effectLst/>
                <a:latin typeface="+mn-lt"/>
                <a:ea typeface="+mn-ea"/>
                <a:cs typeface="+mn-cs"/>
              </a:rPr>
              <a:t>N</a:t>
            </a:r>
            <a:r>
              <a:rPr kumimoji="1" lang="ja-JP" altLang="ja-JP" sz="1200" kern="1200" dirty="0" smtClean="0">
                <a:solidFill>
                  <a:schemeClr val="tx1"/>
                </a:solidFill>
                <a:effectLst/>
                <a:latin typeface="+mn-lt"/>
                <a:ea typeface="+mn-ea"/>
                <a:cs typeface="+mn-cs"/>
              </a:rPr>
              <a:t>相互作用のポテンシャルの深さが、幅からはΞ</a:t>
            </a:r>
            <a:r>
              <a:rPr kumimoji="1" lang="en-US" altLang="ja-JP" sz="1200" kern="1200" dirty="0" smtClean="0">
                <a:solidFill>
                  <a:schemeClr val="tx1"/>
                </a:solidFill>
                <a:effectLst/>
                <a:latin typeface="+mn-lt"/>
                <a:ea typeface="+mn-ea"/>
                <a:cs typeface="+mn-cs"/>
              </a:rPr>
              <a:t>N</a:t>
            </a:r>
            <a:r>
              <a:rPr kumimoji="1" lang="ja-JP" altLang="ja-JP" sz="1200" kern="1200" dirty="0" smtClean="0">
                <a:solidFill>
                  <a:schemeClr val="tx1"/>
                </a:solidFill>
                <a:effectLst/>
                <a:latin typeface="+mn-lt"/>
                <a:ea typeface="+mn-ea"/>
                <a:cs typeface="+mn-cs"/>
              </a:rPr>
              <a:t>→ΛΛ遷移の強度が得られます。代表的な先行研究として</a:t>
            </a:r>
            <a:r>
              <a:rPr kumimoji="1" lang="en-US" altLang="ja-JP" sz="1200" kern="1200" dirty="0" smtClean="0">
                <a:solidFill>
                  <a:schemeClr val="tx1"/>
                </a:solidFill>
                <a:effectLst/>
                <a:latin typeface="+mn-lt"/>
                <a:ea typeface="+mn-ea"/>
                <a:cs typeface="+mn-cs"/>
              </a:rPr>
              <a:t>12C </a:t>
            </a:r>
            <a:r>
              <a:rPr kumimoji="1" lang="ja-JP" altLang="ja-JP" sz="1200" kern="1200" dirty="0" smtClean="0">
                <a:solidFill>
                  <a:schemeClr val="tx1"/>
                </a:solidFill>
                <a:effectLst/>
                <a:latin typeface="+mn-lt"/>
                <a:ea typeface="+mn-ea"/>
                <a:cs typeface="+mn-cs"/>
              </a:rPr>
              <a:t>を標的とし、核内の陽子をΞ</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に変換する</a:t>
            </a:r>
            <a:r>
              <a:rPr kumimoji="1" lang="en-US" altLang="ja-JP" sz="1200" kern="1200" dirty="0" smtClean="0">
                <a:solidFill>
                  <a:schemeClr val="tx1"/>
                </a:solidFill>
                <a:effectLst/>
                <a:latin typeface="+mn-lt"/>
                <a:ea typeface="+mn-ea"/>
                <a:cs typeface="+mn-cs"/>
              </a:rPr>
              <a:t>(K-,K+)</a:t>
            </a:r>
            <a:r>
              <a:rPr kumimoji="1" lang="ja-JP" altLang="ja-JP" sz="1200" kern="1200" dirty="0" smtClean="0">
                <a:solidFill>
                  <a:schemeClr val="tx1"/>
                </a:solidFill>
                <a:effectLst/>
                <a:latin typeface="+mn-lt"/>
                <a:ea typeface="+mn-ea"/>
                <a:cs typeface="+mn-cs"/>
              </a:rPr>
              <a:t>反応でΞハイパー核を探索した</a:t>
            </a:r>
            <a:r>
              <a:rPr kumimoji="1" lang="en-US" altLang="ja-JP" sz="1200" kern="1200" dirty="0" smtClean="0">
                <a:solidFill>
                  <a:schemeClr val="tx1"/>
                </a:solidFill>
                <a:effectLst/>
                <a:latin typeface="+mn-lt"/>
                <a:ea typeface="+mn-ea"/>
                <a:cs typeface="+mn-cs"/>
              </a:rPr>
              <a:t>BNL-E885</a:t>
            </a:r>
            <a:r>
              <a:rPr kumimoji="1" lang="ja-JP" altLang="ja-JP" sz="1200" kern="1200" dirty="0" smtClean="0">
                <a:solidFill>
                  <a:schemeClr val="tx1"/>
                </a:solidFill>
                <a:effectLst/>
                <a:latin typeface="+mn-lt"/>
                <a:ea typeface="+mn-ea"/>
                <a:cs typeface="+mn-cs"/>
              </a:rPr>
              <a:t>実験があります。実験で得られたスペクトルが右の図で、</a:t>
            </a:r>
            <a:r>
              <a:rPr kumimoji="1" lang="en-US" altLang="ja-JP" sz="1200" kern="1200" dirty="0" smtClean="0">
                <a:solidFill>
                  <a:schemeClr val="tx1"/>
                </a:solidFill>
                <a:effectLst/>
                <a:latin typeface="+mn-lt"/>
                <a:ea typeface="+mn-ea"/>
                <a:cs typeface="+mn-cs"/>
              </a:rPr>
              <a:t>11B</a:t>
            </a:r>
            <a:r>
              <a:rPr kumimoji="1" lang="ja-JP" altLang="ja-JP" sz="1200" kern="1200" dirty="0" smtClean="0">
                <a:solidFill>
                  <a:schemeClr val="tx1"/>
                </a:solidFill>
                <a:effectLst/>
                <a:latin typeface="+mn-lt"/>
                <a:ea typeface="+mn-ea"/>
                <a:cs typeface="+mn-cs"/>
              </a:rPr>
              <a:t>とΞ</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の束縛領域にイベントが見られます。このスペクトルの解析からΞ</a:t>
            </a:r>
            <a:r>
              <a:rPr kumimoji="1" lang="en-US" altLang="ja-JP" sz="1200" kern="1200" dirty="0" smtClean="0">
                <a:solidFill>
                  <a:schemeClr val="tx1"/>
                </a:solidFill>
                <a:effectLst/>
                <a:latin typeface="+mn-lt"/>
                <a:ea typeface="+mn-ea"/>
                <a:cs typeface="+mn-cs"/>
              </a:rPr>
              <a:t>N</a:t>
            </a:r>
            <a:r>
              <a:rPr kumimoji="1" lang="ja-JP" altLang="ja-JP" sz="1200" kern="1200" dirty="0" smtClean="0">
                <a:solidFill>
                  <a:schemeClr val="tx1"/>
                </a:solidFill>
                <a:effectLst/>
                <a:latin typeface="+mn-lt"/>
                <a:ea typeface="+mn-ea"/>
                <a:cs typeface="+mn-cs"/>
              </a:rPr>
              <a:t>相互作用ポテンシャルの深さや、Ξハイパー核の生成断面積が与えられました。</a:t>
            </a:r>
          </a:p>
          <a:p>
            <a:r>
              <a:rPr kumimoji="1" lang="ja-JP" altLang="en-US" sz="1200" kern="1200" dirty="0" smtClean="0">
                <a:solidFill>
                  <a:schemeClr val="tx1"/>
                </a:solidFill>
                <a:effectLst/>
                <a:latin typeface="+mn-lt"/>
                <a:ea typeface="+mn-ea"/>
                <a:cs typeface="+mn-cs"/>
              </a:rPr>
              <a:t>この実験のエネルギー分解能は</a:t>
            </a:r>
            <a:r>
              <a:rPr kumimoji="1" lang="en-US" altLang="ja-JP" sz="1200" kern="1200" dirty="0" smtClean="0">
                <a:solidFill>
                  <a:schemeClr val="tx1"/>
                </a:solidFill>
                <a:effectLst/>
                <a:latin typeface="+mn-lt"/>
                <a:ea typeface="+mn-ea"/>
                <a:cs typeface="+mn-cs"/>
              </a:rPr>
              <a:t>14 MeV</a:t>
            </a:r>
            <a:r>
              <a:rPr kumimoji="1" lang="ja-JP" altLang="en-US" sz="1200" kern="1200" dirty="0" smtClean="0">
                <a:solidFill>
                  <a:schemeClr val="tx1"/>
                </a:solidFill>
                <a:effectLst/>
                <a:latin typeface="+mn-lt"/>
                <a:ea typeface="+mn-ea"/>
                <a:cs typeface="+mn-cs"/>
              </a:rPr>
              <a:t>でした。</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3</a:t>
            </a:fld>
            <a:endParaRPr kumimoji="1" lang="ja-JP" altLang="en-US"/>
          </a:p>
        </p:txBody>
      </p:sp>
    </p:spTree>
    <p:extLst>
      <p:ext uri="{BB962C8B-B14F-4D97-AF65-F5344CB8AC3E}">
        <p14:creationId xmlns:p14="http://schemas.microsoft.com/office/powerpoint/2010/main" val="638343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より高いエネルギー分解能でΞハイパー核分光実験を行う意義として、Ξハイパー核のピーク位置と幅を明確に観測することにより、Ξ</a:t>
            </a:r>
            <a:r>
              <a:rPr kumimoji="1" lang="en-US" altLang="ja-JP" sz="1200" kern="1200" dirty="0" smtClean="0">
                <a:solidFill>
                  <a:schemeClr val="tx1"/>
                </a:solidFill>
                <a:effectLst/>
                <a:latin typeface="+mn-lt"/>
                <a:ea typeface="+mn-ea"/>
                <a:cs typeface="+mn-cs"/>
              </a:rPr>
              <a:t>N</a:t>
            </a:r>
            <a:r>
              <a:rPr kumimoji="1" lang="ja-JP" altLang="ja-JP" sz="1200" kern="1200" dirty="0" smtClean="0">
                <a:solidFill>
                  <a:schemeClr val="tx1"/>
                </a:solidFill>
                <a:effectLst/>
                <a:latin typeface="+mn-lt"/>
                <a:ea typeface="+mn-ea"/>
                <a:cs typeface="+mn-cs"/>
              </a:rPr>
              <a:t>相互作用ポテンシャルの深さ、Ξ</a:t>
            </a:r>
            <a:r>
              <a:rPr kumimoji="1" lang="en-US" altLang="ja-JP" sz="1200" kern="1200" dirty="0" smtClean="0">
                <a:solidFill>
                  <a:schemeClr val="tx1"/>
                </a:solidFill>
                <a:effectLst/>
                <a:latin typeface="+mn-lt"/>
                <a:ea typeface="+mn-ea"/>
                <a:cs typeface="+mn-cs"/>
              </a:rPr>
              <a:t>N</a:t>
            </a:r>
            <a:r>
              <a:rPr kumimoji="1" lang="ja-JP" altLang="ja-JP" sz="1200" kern="1200" dirty="0" smtClean="0">
                <a:solidFill>
                  <a:schemeClr val="tx1"/>
                </a:solidFill>
                <a:effectLst/>
                <a:latin typeface="+mn-lt"/>
                <a:ea typeface="+mn-ea"/>
                <a:cs typeface="+mn-cs"/>
              </a:rPr>
              <a:t>→ΛΛ遷移強度に関する</a:t>
            </a:r>
            <a:r>
              <a:rPr kumimoji="1" lang="ja-JP" altLang="en-US" sz="1200" kern="1200" dirty="0" smtClean="0">
                <a:solidFill>
                  <a:schemeClr val="tx1"/>
                </a:solidFill>
                <a:effectLst/>
                <a:latin typeface="+mn-lt"/>
                <a:ea typeface="+mn-ea"/>
                <a:cs typeface="+mn-cs"/>
              </a:rPr>
              <a:t>精度の高いデータ</a:t>
            </a:r>
            <a:r>
              <a:rPr kumimoji="1" lang="ja-JP" altLang="ja-JP" sz="1200" kern="1200" dirty="0" smtClean="0">
                <a:solidFill>
                  <a:schemeClr val="tx1"/>
                </a:solidFill>
                <a:effectLst/>
                <a:latin typeface="+mn-lt"/>
                <a:ea typeface="+mn-ea"/>
                <a:cs typeface="+mn-cs"/>
              </a:rPr>
              <a:t>を与えること、またコア原子核の励起も考慮した複数の準位を分けて観測することができます。左の図に示すように予想されるスペクトルの形状は用いるバリオン間相互作用のモデルに</a:t>
            </a:r>
            <a:r>
              <a:rPr kumimoji="1" lang="ja-JP" altLang="en-US" sz="1200" kern="1200" dirty="0" smtClean="0">
                <a:solidFill>
                  <a:schemeClr val="tx1"/>
                </a:solidFill>
                <a:effectLst/>
                <a:latin typeface="+mn-lt"/>
                <a:ea typeface="+mn-ea"/>
                <a:cs typeface="+mn-cs"/>
              </a:rPr>
              <a:t>応じて</a:t>
            </a:r>
            <a:r>
              <a:rPr kumimoji="1" lang="ja-JP" altLang="ja-JP" sz="1200" kern="1200" dirty="0" smtClean="0">
                <a:solidFill>
                  <a:schemeClr val="tx1"/>
                </a:solidFill>
                <a:effectLst/>
                <a:latin typeface="+mn-lt"/>
                <a:ea typeface="+mn-ea"/>
                <a:cs typeface="+mn-cs"/>
              </a:rPr>
              <a:t>異なっており、実験データをよく再現するバリオン間相互作用のモデルを選別することができます。</a:t>
            </a:r>
            <a:r>
              <a:rPr kumimoji="1" lang="ja-JP" altLang="en-US" sz="1200" kern="1200" dirty="0" smtClean="0">
                <a:solidFill>
                  <a:schemeClr val="tx1"/>
                </a:solidFill>
                <a:effectLst/>
                <a:latin typeface="+mn-lt"/>
                <a:ea typeface="+mn-ea"/>
                <a:cs typeface="+mn-cs"/>
              </a:rPr>
              <a:t>右は、左の図のように理論計算されたスペクトルが、実験の分解能に応じてどのように観測されるかを示したものです。</a:t>
            </a:r>
            <a:endParaRPr kumimoji="1" lang="ja-JP"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コア原子核の励起</a:t>
            </a:r>
            <a:r>
              <a:rPr kumimoji="1" lang="ja-JP" altLang="ja-JP" sz="1200" kern="1200" dirty="0" smtClean="0">
                <a:solidFill>
                  <a:schemeClr val="tx1"/>
                </a:solidFill>
                <a:effectLst/>
                <a:latin typeface="+mn-lt"/>
                <a:ea typeface="+mn-ea"/>
                <a:cs typeface="+mn-cs"/>
              </a:rPr>
              <a:t>準位を分けるために必要な実験のエネルギー分解能は</a:t>
            </a:r>
            <a:r>
              <a:rPr kumimoji="1" lang="en-US" altLang="ja-JP" sz="1200" kern="1200" dirty="0" smtClean="0">
                <a:solidFill>
                  <a:schemeClr val="tx1"/>
                </a:solidFill>
                <a:effectLst/>
                <a:latin typeface="+mn-lt"/>
                <a:ea typeface="+mn-ea"/>
                <a:cs typeface="+mn-cs"/>
              </a:rPr>
              <a:t>2MeV</a:t>
            </a:r>
            <a:r>
              <a:rPr kumimoji="1" lang="ja-JP" altLang="ja-JP" sz="1200" kern="1200" dirty="0" smtClean="0">
                <a:solidFill>
                  <a:schemeClr val="tx1"/>
                </a:solidFill>
                <a:effectLst/>
                <a:latin typeface="+mn-lt"/>
                <a:ea typeface="+mn-ea"/>
                <a:cs typeface="+mn-cs"/>
              </a:rPr>
              <a:t>以下です。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4</a:t>
            </a:fld>
            <a:endParaRPr kumimoji="1" lang="ja-JP" altLang="en-US"/>
          </a:p>
        </p:txBody>
      </p:sp>
    </p:spTree>
    <p:extLst>
      <p:ext uri="{BB962C8B-B14F-4D97-AF65-F5344CB8AC3E}">
        <p14:creationId xmlns:p14="http://schemas.microsoft.com/office/powerpoint/2010/main" val="2071172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高エネルギー分解能での</a:t>
            </a:r>
            <a:r>
              <a:rPr kumimoji="1" lang="en-US" altLang="ja-JP" sz="1200" kern="1200" dirty="0" smtClean="0">
                <a:solidFill>
                  <a:schemeClr val="tx1"/>
                </a:solidFill>
                <a:effectLst/>
                <a:latin typeface="+mn-lt"/>
                <a:ea typeface="+mn-ea"/>
                <a:cs typeface="+mn-cs"/>
              </a:rPr>
              <a:t>(K-,K+)</a:t>
            </a:r>
            <a:r>
              <a:rPr kumimoji="1" lang="ja-JP" altLang="ja-JP" sz="1200" kern="1200" dirty="0" smtClean="0">
                <a:solidFill>
                  <a:schemeClr val="tx1"/>
                </a:solidFill>
                <a:effectLst/>
                <a:latin typeface="+mn-lt"/>
                <a:ea typeface="+mn-ea"/>
                <a:cs typeface="+mn-cs"/>
              </a:rPr>
              <a:t>反応を用いたΞハイパー核ミッシングマス分光実験を行うことを目的としているのが</a:t>
            </a:r>
            <a:r>
              <a:rPr kumimoji="1" lang="en-US" altLang="ja-JP" sz="1200" kern="1200" dirty="0" smtClean="0">
                <a:solidFill>
                  <a:schemeClr val="tx1"/>
                </a:solidFill>
                <a:effectLst/>
                <a:latin typeface="+mn-lt"/>
                <a:ea typeface="+mn-ea"/>
                <a:cs typeface="+mn-cs"/>
              </a:rPr>
              <a:t>J-PARC E05</a:t>
            </a:r>
            <a:r>
              <a:rPr kumimoji="1" lang="ja-JP" altLang="ja-JP" sz="1200" kern="1200" dirty="0" smtClean="0">
                <a:solidFill>
                  <a:schemeClr val="tx1"/>
                </a:solidFill>
                <a:effectLst/>
                <a:latin typeface="+mn-lt"/>
                <a:ea typeface="+mn-ea"/>
                <a:cs typeface="+mn-cs"/>
              </a:rPr>
              <a:t>実験で、散乱</a:t>
            </a:r>
            <a:r>
              <a:rPr kumimoji="1" lang="en-US" altLang="ja-JP" sz="1200" kern="1200" dirty="0" smtClean="0">
                <a:solidFill>
                  <a:schemeClr val="tx1"/>
                </a:solidFill>
                <a:effectLst/>
                <a:latin typeface="+mn-lt"/>
                <a:ea typeface="+mn-ea"/>
                <a:cs typeface="+mn-cs"/>
              </a:rPr>
              <a:t>K+</a:t>
            </a:r>
            <a:r>
              <a:rPr kumimoji="1" lang="ja-JP" altLang="ja-JP" sz="1200" kern="1200" dirty="0" smtClean="0">
                <a:solidFill>
                  <a:schemeClr val="tx1"/>
                </a:solidFill>
                <a:effectLst/>
                <a:latin typeface="+mn-lt"/>
                <a:ea typeface="+mn-ea"/>
                <a:cs typeface="+mn-cs"/>
              </a:rPr>
              <a:t>の運動量を高分解能で測定するためのスペクトロメータとして</a:t>
            </a:r>
            <a:r>
              <a:rPr kumimoji="1" lang="en-US" altLang="ja-JP" sz="1200" kern="1200" dirty="0" smtClean="0">
                <a:solidFill>
                  <a:schemeClr val="tx1"/>
                </a:solidFill>
                <a:effectLst/>
                <a:latin typeface="+mn-lt"/>
                <a:ea typeface="+mn-ea"/>
                <a:cs typeface="+mn-cs"/>
              </a:rPr>
              <a:t>S-2S(Strangeness -2 Spectrometer)</a:t>
            </a:r>
            <a:r>
              <a:rPr kumimoji="1" lang="ja-JP" altLang="ja-JP" sz="1200" kern="1200" dirty="0" smtClean="0">
                <a:solidFill>
                  <a:schemeClr val="tx1"/>
                </a:solidFill>
                <a:effectLst/>
                <a:latin typeface="+mn-lt"/>
                <a:ea typeface="+mn-ea"/>
                <a:cs typeface="+mn-cs"/>
              </a:rPr>
              <a:t>を建造しました。</a:t>
            </a:r>
          </a:p>
          <a:p>
            <a:r>
              <a:rPr kumimoji="1" lang="en-US" altLang="ja-JP" sz="1200" kern="1200" dirty="0" smtClean="0">
                <a:solidFill>
                  <a:schemeClr val="tx1"/>
                </a:solidFill>
                <a:effectLst/>
                <a:latin typeface="+mn-lt"/>
                <a:ea typeface="+mn-ea"/>
                <a:cs typeface="+mn-cs"/>
              </a:rPr>
              <a:t>S-2S</a:t>
            </a:r>
            <a:r>
              <a:rPr kumimoji="1" lang="ja-JP" altLang="ja-JP" sz="1200" kern="1200" dirty="0" smtClean="0">
                <a:solidFill>
                  <a:schemeClr val="tx1"/>
                </a:solidFill>
                <a:effectLst/>
                <a:latin typeface="+mn-lt"/>
                <a:ea typeface="+mn-ea"/>
                <a:cs typeface="+mn-cs"/>
              </a:rPr>
              <a:t>は</a:t>
            </a:r>
            <a:r>
              <a:rPr kumimoji="1" lang="ja-JP" altLang="en-US" sz="1200" kern="1200" dirty="0" smtClean="0">
                <a:solidFill>
                  <a:schemeClr val="tx1"/>
                </a:solidFill>
                <a:effectLst/>
                <a:latin typeface="+mn-lt"/>
                <a:ea typeface="+mn-ea"/>
                <a:cs typeface="+mn-cs"/>
              </a:rPr>
              <a:t>右図に示すように</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台の四重極電磁石</a:t>
            </a:r>
            <a:r>
              <a:rPr kumimoji="1" lang="en-US" altLang="ja-JP" sz="1200" kern="1200" dirty="0" smtClean="0">
                <a:solidFill>
                  <a:schemeClr val="tx1"/>
                </a:solidFill>
                <a:effectLst/>
                <a:latin typeface="+mn-lt"/>
                <a:ea typeface="+mn-ea"/>
                <a:cs typeface="+mn-cs"/>
              </a:rPr>
              <a:t>Q1,Q2</a:t>
            </a:r>
            <a:r>
              <a:rPr kumimoji="1" lang="ja-JP" altLang="ja-JP" sz="1200" kern="1200" dirty="0" smtClean="0">
                <a:solidFill>
                  <a:schemeClr val="tx1"/>
                </a:solidFill>
                <a:effectLst/>
                <a:latin typeface="+mn-lt"/>
                <a:ea typeface="+mn-ea"/>
                <a:cs typeface="+mn-cs"/>
              </a:rPr>
              <a:t>と双極電磁石</a:t>
            </a:r>
            <a:r>
              <a:rPr kumimoji="1" lang="en-US" altLang="ja-JP" sz="1200" kern="1200" dirty="0" smtClean="0">
                <a:solidFill>
                  <a:schemeClr val="tx1"/>
                </a:solidFill>
                <a:effectLst/>
                <a:latin typeface="+mn-lt"/>
                <a:ea typeface="+mn-ea"/>
                <a:cs typeface="+mn-cs"/>
              </a:rPr>
              <a:t>D1</a:t>
            </a:r>
            <a:r>
              <a:rPr kumimoji="1" lang="ja-JP" altLang="ja-JP" sz="1200" kern="1200" dirty="0" smtClean="0">
                <a:solidFill>
                  <a:schemeClr val="tx1"/>
                </a:solidFill>
                <a:effectLst/>
                <a:latin typeface="+mn-lt"/>
                <a:ea typeface="+mn-ea"/>
                <a:cs typeface="+mn-cs"/>
              </a:rPr>
              <a:t>からなり、</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smtClean="0">
                <a:solidFill>
                  <a:schemeClr val="tx1"/>
                </a:solidFill>
                <a:effectLst/>
                <a:latin typeface="+mn-lt"/>
                <a:ea typeface="+mn-ea"/>
                <a:cs typeface="+mn-cs"/>
              </a:rPr>
              <a:t>55msr</a:t>
            </a:r>
            <a:r>
              <a:rPr kumimoji="1" lang="ja-JP" altLang="ja-JP" sz="1200" kern="1200" dirty="0" smtClean="0">
                <a:solidFill>
                  <a:schemeClr val="tx1"/>
                </a:solidFill>
                <a:effectLst/>
                <a:latin typeface="+mn-lt"/>
                <a:ea typeface="+mn-ea"/>
                <a:cs typeface="+mn-cs"/>
              </a:rPr>
              <a:t>という立体角と</a:t>
            </a:r>
            <a:r>
              <a:rPr kumimoji="1" lang="en-US" altLang="ja-JP" sz="1200" kern="1200" dirty="0" smtClean="0">
                <a:solidFill>
                  <a:schemeClr val="tx1"/>
                </a:solidFill>
                <a:effectLst/>
                <a:latin typeface="+mn-lt"/>
                <a:ea typeface="+mn-ea"/>
                <a:cs typeface="+mn-cs"/>
              </a:rPr>
              <a:t>6</a:t>
            </a:r>
            <a:r>
              <a:rPr kumimoji="1" lang="ja-JP" altLang="ja-JP"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10-4</a:t>
            </a:r>
            <a:r>
              <a:rPr kumimoji="1" lang="ja-JP" altLang="ja-JP" sz="1200" kern="1200" dirty="0" smtClean="0">
                <a:solidFill>
                  <a:schemeClr val="tx1"/>
                </a:solidFill>
                <a:effectLst/>
                <a:latin typeface="+mn-lt"/>
                <a:ea typeface="+mn-ea"/>
                <a:cs typeface="+mn-cs"/>
              </a:rPr>
              <a:t>という運動量分解能を両立していて、統計量と</a:t>
            </a:r>
            <a:r>
              <a:rPr kumimoji="1" lang="en-US" altLang="ja-JP" sz="1200" kern="1200" dirty="0" smtClean="0">
                <a:solidFill>
                  <a:schemeClr val="tx1"/>
                </a:solidFill>
                <a:effectLst/>
                <a:latin typeface="+mn-lt"/>
                <a:ea typeface="+mn-ea"/>
                <a:cs typeface="+mn-cs"/>
              </a:rPr>
              <a:t>2MeV</a:t>
            </a:r>
            <a:r>
              <a:rPr kumimoji="1" lang="ja-JP" altLang="en-US" sz="1200" kern="1200" dirty="0" smtClean="0">
                <a:solidFill>
                  <a:schemeClr val="tx1"/>
                </a:solidFill>
                <a:effectLst/>
                <a:latin typeface="+mn-lt"/>
                <a:ea typeface="+mn-ea"/>
                <a:cs typeface="+mn-cs"/>
              </a:rPr>
              <a:t>以下のエネルギー</a:t>
            </a:r>
            <a:r>
              <a:rPr kumimoji="1" lang="ja-JP" altLang="ja-JP" sz="1200" kern="1200" dirty="0" smtClean="0">
                <a:solidFill>
                  <a:schemeClr val="tx1"/>
                </a:solidFill>
                <a:effectLst/>
                <a:latin typeface="+mn-lt"/>
                <a:ea typeface="+mn-ea"/>
                <a:cs typeface="+mn-cs"/>
              </a:rPr>
              <a:t>分解能を両立した実験を行います。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smtClean="0">
              <a:solidFill>
                <a:schemeClr val="tx1"/>
              </a:solidFill>
              <a:effectLst/>
              <a:latin typeface="+mn-lt"/>
              <a:ea typeface="+mn-ea"/>
              <a:cs typeface="+mn-cs"/>
            </a:endParaRPr>
          </a:p>
          <a:p>
            <a:r>
              <a:rPr kumimoji="1" lang="ja-JP" altLang="en-US" dirty="0" smtClean="0"/>
              <a:t>ここまで、</a:t>
            </a:r>
            <a:r>
              <a:rPr kumimoji="1" lang="en-US" altLang="ja-JP" dirty="0" smtClean="0"/>
              <a:t>3</a:t>
            </a:r>
            <a:r>
              <a:rPr kumimoji="1" lang="ja-JP" altLang="en-US" dirty="0" smtClean="0"/>
              <a:t>分くらい</a:t>
            </a:r>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5</a:t>
            </a:fld>
            <a:endParaRPr kumimoji="1" lang="ja-JP" altLang="en-US"/>
          </a:p>
        </p:txBody>
      </p:sp>
    </p:spTree>
    <p:extLst>
      <p:ext uri="{BB962C8B-B14F-4D97-AF65-F5344CB8AC3E}">
        <p14:creationId xmlns:p14="http://schemas.microsoft.com/office/powerpoint/2010/main" val="56240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S-2S</a:t>
            </a:r>
            <a:r>
              <a:rPr kumimoji="1" lang="ja-JP" altLang="ja-JP" sz="1200" kern="1200" dirty="0" smtClean="0">
                <a:solidFill>
                  <a:schemeClr val="tx1"/>
                </a:solidFill>
                <a:effectLst/>
                <a:latin typeface="+mn-lt"/>
                <a:ea typeface="+mn-ea"/>
                <a:cs typeface="+mn-cs"/>
              </a:rPr>
              <a:t>を構成する</a:t>
            </a:r>
            <a:r>
              <a:rPr kumimoji="1" lang="en-US" altLang="ja-JP" sz="1200" kern="1200" dirty="0" smtClean="0">
                <a:solidFill>
                  <a:schemeClr val="tx1"/>
                </a:solidFill>
                <a:effectLst/>
                <a:latin typeface="+mn-lt"/>
                <a:ea typeface="+mn-ea"/>
                <a:cs typeface="+mn-cs"/>
              </a:rPr>
              <a:t>2</a:t>
            </a:r>
            <a:r>
              <a:rPr kumimoji="1" lang="ja-JP" altLang="en-US" sz="1200" kern="1200" dirty="0" smtClean="0">
                <a:solidFill>
                  <a:schemeClr val="tx1"/>
                </a:solidFill>
                <a:effectLst/>
                <a:latin typeface="+mn-lt"/>
                <a:ea typeface="+mn-ea"/>
                <a:cs typeface="+mn-cs"/>
              </a:rPr>
              <a:t>台の四重極電磁石、</a:t>
            </a:r>
            <a:r>
              <a:rPr kumimoji="1" lang="en-US" altLang="ja-JP" sz="1200" kern="1200" dirty="0" smtClean="0">
                <a:solidFill>
                  <a:schemeClr val="tx1"/>
                </a:solidFill>
                <a:effectLst/>
                <a:latin typeface="+mn-lt"/>
                <a:ea typeface="+mn-ea"/>
                <a:cs typeface="+mn-cs"/>
              </a:rPr>
              <a:t>Q1, Q2</a:t>
            </a:r>
            <a:r>
              <a:rPr kumimoji="1" lang="ja-JP" altLang="ja-JP" sz="1200" kern="1200" dirty="0" smtClean="0">
                <a:solidFill>
                  <a:schemeClr val="tx1"/>
                </a:solidFill>
                <a:effectLst/>
                <a:latin typeface="+mn-lt"/>
                <a:ea typeface="+mn-ea"/>
                <a:cs typeface="+mn-cs"/>
              </a:rPr>
              <a:t>電磁石の写真です。</a:t>
            </a:r>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6</a:t>
            </a:fld>
            <a:endParaRPr kumimoji="1" lang="ja-JP" altLang="en-US"/>
          </a:p>
        </p:txBody>
      </p:sp>
    </p:spTree>
    <p:extLst>
      <p:ext uri="{BB962C8B-B14F-4D97-AF65-F5344CB8AC3E}">
        <p14:creationId xmlns:p14="http://schemas.microsoft.com/office/powerpoint/2010/main" val="330606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effectLst/>
                <a:latin typeface="+mn-lt"/>
                <a:ea typeface="+mn-ea"/>
                <a:cs typeface="+mn-cs"/>
              </a:rPr>
              <a:t>双極電磁石</a:t>
            </a:r>
            <a:r>
              <a:rPr kumimoji="1" lang="en-US" altLang="ja-JP" sz="1200" kern="1200" dirty="0" smtClean="0">
                <a:solidFill>
                  <a:schemeClr val="tx1"/>
                </a:solidFill>
                <a:effectLst/>
                <a:latin typeface="+mn-lt"/>
                <a:ea typeface="+mn-ea"/>
                <a:cs typeface="+mn-cs"/>
              </a:rPr>
              <a:t>D1</a:t>
            </a:r>
            <a:r>
              <a:rPr kumimoji="1" lang="ja-JP" altLang="ja-JP" sz="1200" kern="1200" dirty="0" smtClean="0">
                <a:solidFill>
                  <a:schemeClr val="tx1"/>
                </a:solidFill>
                <a:effectLst/>
                <a:latin typeface="+mn-lt"/>
                <a:ea typeface="+mn-ea"/>
                <a:cs typeface="+mn-cs"/>
              </a:rPr>
              <a:t>電磁石の写真です。</a:t>
            </a:r>
            <a:r>
              <a:rPr kumimoji="1" lang="en-US" altLang="ja-JP" sz="1200" kern="1200" dirty="0" smtClean="0">
                <a:solidFill>
                  <a:schemeClr val="tx1"/>
                </a:solidFill>
                <a:effectLst/>
                <a:latin typeface="+mn-lt"/>
                <a:ea typeface="+mn-ea"/>
                <a:cs typeface="+mn-cs"/>
              </a:rPr>
              <a:t>2500A</a:t>
            </a:r>
            <a:r>
              <a:rPr kumimoji="1" lang="ja-JP" altLang="en-US" sz="1200" kern="1200" dirty="0" smtClean="0">
                <a:solidFill>
                  <a:schemeClr val="tx1"/>
                </a:solidFill>
                <a:effectLst/>
                <a:latin typeface="+mn-lt"/>
                <a:ea typeface="+mn-ea"/>
                <a:cs typeface="+mn-cs"/>
              </a:rPr>
              <a:t>の電流を流した時に中心磁場は</a:t>
            </a:r>
            <a:r>
              <a:rPr kumimoji="1" lang="en-US" altLang="ja-JP" sz="1200" kern="1200" dirty="0" smtClean="0">
                <a:solidFill>
                  <a:schemeClr val="tx1"/>
                </a:solidFill>
                <a:effectLst/>
                <a:latin typeface="+mn-lt"/>
                <a:ea typeface="+mn-ea"/>
                <a:cs typeface="+mn-cs"/>
              </a:rPr>
              <a:t>1.475 T</a:t>
            </a:r>
            <a:r>
              <a:rPr kumimoji="1" lang="ja-JP" altLang="en-US" sz="1200" kern="1200" dirty="0" smtClean="0">
                <a:solidFill>
                  <a:schemeClr val="tx1"/>
                </a:solidFill>
                <a:effectLst/>
                <a:latin typeface="+mn-lt"/>
                <a:ea typeface="+mn-ea"/>
                <a:cs typeface="+mn-cs"/>
              </a:rPr>
              <a:t>となります。</a:t>
            </a:r>
            <a:endParaRPr kumimoji="1" lang="en-US" altLang="ja-JP"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smtClean="0">
                <a:solidFill>
                  <a:schemeClr val="tx1"/>
                </a:solidFill>
                <a:effectLst/>
                <a:latin typeface="+mn-lt"/>
                <a:ea typeface="+mn-ea"/>
                <a:cs typeface="+mn-cs"/>
              </a:rPr>
              <a:t>出口側には漏れ磁場を</a:t>
            </a:r>
            <a:r>
              <a:rPr kumimoji="1" lang="ja-JP" altLang="en-US" sz="1200" kern="1200" dirty="0" smtClean="0">
                <a:solidFill>
                  <a:schemeClr val="tx1"/>
                </a:solidFill>
                <a:effectLst/>
                <a:latin typeface="+mn-lt"/>
                <a:ea typeface="+mn-ea"/>
                <a:cs typeface="+mn-cs"/>
              </a:rPr>
              <a:t>抑え</a:t>
            </a:r>
            <a:r>
              <a:rPr kumimoji="1" lang="ja-JP" altLang="ja-JP" sz="1200" kern="1200" dirty="0" smtClean="0">
                <a:solidFill>
                  <a:schemeClr val="tx1"/>
                </a:solidFill>
                <a:effectLst/>
                <a:latin typeface="+mn-lt"/>
                <a:ea typeface="+mn-ea"/>
                <a:cs typeface="+mn-cs"/>
              </a:rPr>
              <a:t>、検出器</a:t>
            </a:r>
            <a:r>
              <a:rPr kumimoji="1" lang="ja-JP" altLang="en-US" sz="1200" kern="1200" dirty="0" smtClean="0">
                <a:solidFill>
                  <a:schemeClr val="tx1"/>
                </a:solidFill>
                <a:effectLst/>
                <a:latin typeface="+mn-lt"/>
                <a:ea typeface="+mn-ea"/>
                <a:cs typeface="+mn-cs"/>
              </a:rPr>
              <a:t>への磁場の影響を減らすため</a:t>
            </a:r>
            <a:r>
              <a:rPr kumimoji="1" lang="ja-JP" altLang="ja-JP" sz="1200" kern="1200" dirty="0" smtClean="0">
                <a:solidFill>
                  <a:schemeClr val="tx1"/>
                </a:solidFill>
                <a:effectLst/>
                <a:latin typeface="+mn-lt"/>
                <a:ea typeface="+mn-ea"/>
                <a:cs typeface="+mn-cs"/>
              </a:rPr>
              <a:t>のエンドガードが取り付けられています。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7</a:t>
            </a:fld>
            <a:endParaRPr kumimoji="1" lang="ja-JP" altLang="en-US"/>
          </a:p>
        </p:txBody>
      </p:sp>
    </p:spTree>
    <p:extLst>
      <p:ext uri="{BB962C8B-B14F-4D97-AF65-F5344CB8AC3E}">
        <p14:creationId xmlns:p14="http://schemas.microsoft.com/office/powerpoint/2010/main" val="2740672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J-PARCE05</a:t>
            </a:r>
            <a:r>
              <a:rPr kumimoji="1" lang="ja-JP" altLang="en-US" sz="1200" kern="1200" dirty="0" smtClean="0">
                <a:solidFill>
                  <a:schemeClr val="tx1"/>
                </a:solidFill>
                <a:effectLst/>
                <a:latin typeface="+mn-lt"/>
                <a:ea typeface="+mn-ea"/>
                <a:cs typeface="+mn-cs"/>
              </a:rPr>
              <a:t>実験における、今回の研究の位置づけを説明します。</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S-2S</a:t>
            </a:r>
            <a:r>
              <a:rPr kumimoji="1" lang="ja-JP" altLang="ja-JP" sz="1200" kern="1200" dirty="0" smtClean="0">
                <a:solidFill>
                  <a:schemeClr val="tx1"/>
                </a:solidFill>
                <a:effectLst/>
                <a:latin typeface="+mn-lt"/>
                <a:ea typeface="+mn-ea"/>
                <a:cs typeface="+mn-cs"/>
              </a:rPr>
              <a:t>を使った実験では、</a:t>
            </a:r>
            <a:r>
              <a:rPr kumimoji="1" lang="en-US" altLang="ja-JP" sz="1200" kern="1200" dirty="0" smtClean="0">
                <a:solidFill>
                  <a:schemeClr val="tx1"/>
                </a:solidFill>
                <a:effectLst/>
                <a:latin typeface="+mn-lt"/>
                <a:ea typeface="+mn-ea"/>
                <a:cs typeface="+mn-cs"/>
              </a:rPr>
              <a:t>3</a:t>
            </a:r>
            <a:r>
              <a:rPr kumimoji="1" lang="ja-JP" altLang="ja-JP" sz="1200" kern="1200" dirty="0" smtClean="0">
                <a:solidFill>
                  <a:schemeClr val="tx1"/>
                </a:solidFill>
                <a:effectLst/>
                <a:latin typeface="+mn-lt"/>
                <a:ea typeface="+mn-ea"/>
                <a:cs typeface="+mn-cs"/>
              </a:rPr>
              <a:t>次元磁場解析ソフト</a:t>
            </a:r>
            <a:r>
              <a:rPr kumimoji="1" lang="ja-JP" altLang="en-US" sz="1200" kern="1200" dirty="0" smtClean="0">
                <a:solidFill>
                  <a:schemeClr val="tx1"/>
                </a:solidFill>
                <a:effectLst/>
                <a:latin typeface="+mn-lt"/>
                <a:ea typeface="+mn-ea"/>
                <a:cs typeface="+mn-cs"/>
              </a:rPr>
              <a:t>で</a:t>
            </a:r>
            <a:r>
              <a:rPr kumimoji="1" lang="ja-JP" altLang="ja-JP" sz="1200" kern="1200" dirty="0" smtClean="0">
                <a:solidFill>
                  <a:schemeClr val="tx1"/>
                </a:solidFill>
                <a:effectLst/>
                <a:latin typeface="+mn-lt"/>
                <a:ea typeface="+mn-ea"/>
                <a:cs typeface="+mn-cs"/>
              </a:rPr>
              <a:t>計算した磁場を</a:t>
            </a:r>
            <a:r>
              <a:rPr kumimoji="1" lang="ja-JP" altLang="en-US" sz="1200" kern="1200" dirty="0" smtClean="0">
                <a:solidFill>
                  <a:schemeClr val="tx1"/>
                </a:solidFill>
                <a:effectLst/>
                <a:latin typeface="+mn-lt"/>
                <a:ea typeface="+mn-ea"/>
                <a:cs typeface="+mn-cs"/>
              </a:rPr>
              <a:t>使って</a:t>
            </a:r>
            <a:r>
              <a:rPr kumimoji="1" lang="ja-JP" altLang="ja-JP" sz="1200" kern="1200" dirty="0" smtClean="0">
                <a:solidFill>
                  <a:schemeClr val="tx1"/>
                </a:solidFill>
                <a:effectLst/>
                <a:latin typeface="+mn-lt"/>
                <a:ea typeface="+mn-ea"/>
                <a:cs typeface="+mn-cs"/>
              </a:rPr>
              <a:t>運動量の再構成を行います。</a:t>
            </a:r>
            <a:endParaRPr kumimoji="1" lang="en-US" altLang="ja-JP" sz="1200" kern="1200" dirty="0" smtClean="0">
              <a:solidFill>
                <a:schemeClr val="tx1"/>
              </a:solidFill>
              <a:effectLst/>
              <a:latin typeface="+mn-lt"/>
              <a:ea typeface="+mn-ea"/>
              <a:cs typeface="+mn-cs"/>
            </a:endParaRPr>
          </a:p>
          <a:p>
            <a:r>
              <a:rPr kumimoji="1" lang="ja-JP" altLang="en-US" sz="1200" kern="1200" dirty="0" smtClean="0">
                <a:solidFill>
                  <a:schemeClr val="tx1"/>
                </a:solidFill>
                <a:effectLst/>
                <a:latin typeface="+mn-lt"/>
                <a:ea typeface="+mn-ea"/>
                <a:cs typeface="+mn-cs"/>
              </a:rPr>
              <a:t>なぜ測定磁場ではなく計算磁場を使うのかというと、</a:t>
            </a:r>
            <a:r>
              <a:rPr kumimoji="1" lang="en-US" altLang="ja-JP" sz="1200" kern="1200" dirty="0" smtClean="0">
                <a:solidFill>
                  <a:schemeClr val="tx1"/>
                </a:solidFill>
                <a:effectLst/>
                <a:latin typeface="+mn-lt"/>
                <a:ea typeface="+mn-ea"/>
                <a:cs typeface="+mn-cs"/>
              </a:rPr>
              <a:t>Q1, Q2, D1</a:t>
            </a:r>
            <a:r>
              <a:rPr kumimoji="1" lang="ja-JP" altLang="ja-JP" sz="1200" kern="1200" dirty="0" smtClean="0">
                <a:solidFill>
                  <a:schemeClr val="tx1"/>
                </a:solidFill>
                <a:effectLst/>
                <a:latin typeface="+mn-lt"/>
                <a:ea typeface="+mn-ea"/>
                <a:cs typeface="+mn-cs"/>
              </a:rPr>
              <a:t>を並べた状態での</a:t>
            </a:r>
            <a:r>
              <a:rPr kumimoji="1" lang="ja-JP" altLang="en-US" sz="1200" kern="1200" dirty="0" smtClean="0">
                <a:solidFill>
                  <a:schemeClr val="tx1"/>
                </a:solidFill>
                <a:effectLst/>
                <a:latin typeface="+mn-lt"/>
                <a:ea typeface="+mn-ea"/>
                <a:cs typeface="+mn-cs"/>
              </a:rPr>
              <a:t>全領域の</a:t>
            </a:r>
            <a:r>
              <a:rPr kumimoji="1" lang="ja-JP" altLang="ja-JP" sz="1200" kern="1200" dirty="0" smtClean="0">
                <a:solidFill>
                  <a:schemeClr val="tx1"/>
                </a:solidFill>
                <a:effectLst/>
                <a:latin typeface="+mn-lt"/>
                <a:ea typeface="+mn-ea"/>
                <a:cs typeface="+mn-cs"/>
              </a:rPr>
              <a:t>磁場測定が困難である</a:t>
            </a:r>
            <a:r>
              <a:rPr kumimoji="1" lang="ja-JP" altLang="en-US" sz="1200" kern="1200" dirty="0" smtClean="0">
                <a:solidFill>
                  <a:schemeClr val="tx1"/>
                </a:solidFill>
                <a:effectLst/>
                <a:latin typeface="+mn-lt"/>
                <a:ea typeface="+mn-ea"/>
                <a:cs typeface="+mn-cs"/>
              </a:rPr>
              <a:t>からです。</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ここで、計算磁場</a:t>
            </a:r>
            <a:r>
              <a:rPr kumimoji="1" lang="ja-JP" altLang="en-US" sz="1200" kern="1200" dirty="0" smtClean="0">
                <a:solidFill>
                  <a:schemeClr val="tx1"/>
                </a:solidFill>
                <a:effectLst/>
                <a:latin typeface="+mn-lt"/>
                <a:ea typeface="+mn-ea"/>
                <a:cs typeface="+mn-cs"/>
              </a:rPr>
              <a:t>の再現</a:t>
            </a:r>
            <a:r>
              <a:rPr kumimoji="1" lang="ja-JP" altLang="ja-JP" sz="1200" kern="1200" dirty="0" smtClean="0">
                <a:solidFill>
                  <a:schemeClr val="tx1"/>
                </a:solidFill>
                <a:effectLst/>
                <a:latin typeface="+mn-lt"/>
                <a:ea typeface="+mn-ea"/>
                <a:cs typeface="+mn-cs"/>
              </a:rPr>
              <a:t>度が運動量分解能に影響することになります。</a:t>
            </a:r>
            <a:endParaRPr kumimoji="1" lang="en-US" altLang="ja-JP" sz="1200" kern="1200" dirty="0" smtClean="0">
              <a:solidFill>
                <a:schemeClr val="tx1"/>
              </a:solidFill>
              <a:effectLst/>
              <a:latin typeface="+mn-lt"/>
              <a:ea typeface="+mn-ea"/>
              <a:cs typeface="+mn-cs"/>
            </a:endParaRP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そこで、</a:t>
            </a:r>
            <a:r>
              <a:rPr kumimoji="1" lang="en-US" altLang="ja-JP" sz="1200" kern="1200" dirty="0" smtClean="0">
                <a:solidFill>
                  <a:schemeClr val="tx1"/>
                </a:solidFill>
                <a:effectLst/>
                <a:latin typeface="+mn-lt"/>
                <a:ea typeface="+mn-ea"/>
                <a:cs typeface="+mn-cs"/>
              </a:rPr>
              <a:t>D1</a:t>
            </a:r>
            <a:r>
              <a:rPr kumimoji="1" lang="ja-JP" altLang="ja-JP" sz="1200" kern="1200" dirty="0" smtClean="0">
                <a:solidFill>
                  <a:schemeClr val="tx1"/>
                </a:solidFill>
                <a:effectLst/>
                <a:latin typeface="+mn-lt"/>
                <a:ea typeface="+mn-ea"/>
                <a:cs typeface="+mn-cs"/>
              </a:rPr>
              <a:t>電磁石の磁場測定を行い、</a:t>
            </a:r>
            <a:r>
              <a:rPr kumimoji="1" lang="ja-JP" altLang="en-US" sz="1200" kern="1200" dirty="0" smtClean="0">
                <a:solidFill>
                  <a:schemeClr val="tx1"/>
                </a:solidFill>
                <a:effectLst/>
                <a:latin typeface="+mn-lt"/>
                <a:ea typeface="+mn-ea"/>
                <a:cs typeface="+mn-cs"/>
              </a:rPr>
              <a:t>計算磁場との比較により</a:t>
            </a:r>
            <a:r>
              <a:rPr kumimoji="1" lang="ja-JP" altLang="ja-JP" sz="1200" kern="1200" dirty="0" smtClean="0">
                <a:solidFill>
                  <a:schemeClr val="tx1"/>
                </a:solidFill>
                <a:effectLst/>
                <a:latin typeface="+mn-lt"/>
                <a:ea typeface="+mn-ea"/>
                <a:cs typeface="+mn-cs"/>
              </a:rPr>
              <a:t>現在の計算磁場の</a:t>
            </a:r>
            <a:r>
              <a:rPr kumimoji="1" lang="ja-JP" altLang="en-US" sz="1200" kern="1200" dirty="0" smtClean="0">
                <a:solidFill>
                  <a:schemeClr val="tx1"/>
                </a:solidFill>
                <a:effectLst/>
                <a:latin typeface="+mn-lt"/>
                <a:ea typeface="+mn-ea"/>
                <a:cs typeface="+mn-cs"/>
              </a:rPr>
              <a:t>再現度</a:t>
            </a:r>
            <a:r>
              <a:rPr kumimoji="1" lang="ja-JP" altLang="ja-JP" sz="1200" kern="1200" dirty="0" smtClean="0">
                <a:solidFill>
                  <a:schemeClr val="tx1"/>
                </a:solidFill>
                <a:effectLst/>
                <a:latin typeface="+mn-lt"/>
                <a:ea typeface="+mn-ea"/>
                <a:cs typeface="+mn-cs"/>
              </a:rPr>
              <a:t>を評価するとともに、</a:t>
            </a:r>
            <a:r>
              <a:rPr kumimoji="1" lang="ja-JP" altLang="en-US" sz="1200" kern="1200" dirty="0" smtClean="0">
                <a:solidFill>
                  <a:schemeClr val="tx1"/>
                </a:solidFill>
                <a:effectLst/>
                <a:latin typeface="+mn-lt"/>
                <a:ea typeface="+mn-ea"/>
                <a:cs typeface="+mn-cs"/>
              </a:rPr>
              <a:t>再現</a:t>
            </a:r>
            <a:r>
              <a:rPr kumimoji="1" lang="ja-JP" altLang="ja-JP" sz="1200" kern="1200" dirty="0" smtClean="0">
                <a:solidFill>
                  <a:schemeClr val="tx1"/>
                </a:solidFill>
                <a:effectLst/>
                <a:latin typeface="+mn-lt"/>
                <a:ea typeface="+mn-ea"/>
                <a:cs typeface="+mn-cs"/>
              </a:rPr>
              <a:t>度を向上させるための方法について考察をしました。</a:t>
            </a:r>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また、磁場分布の</a:t>
            </a:r>
            <a:r>
              <a:rPr kumimoji="1" lang="ja-JP" altLang="en-US" sz="1200" kern="1200" dirty="0" smtClean="0">
                <a:solidFill>
                  <a:schemeClr val="tx1"/>
                </a:solidFill>
                <a:effectLst/>
                <a:latin typeface="+mn-lt"/>
                <a:ea typeface="+mn-ea"/>
                <a:cs typeface="+mn-cs"/>
              </a:rPr>
              <a:t>違いによる運動量分解能への影響を</a:t>
            </a:r>
            <a:r>
              <a:rPr kumimoji="1" lang="ja-JP" altLang="ja-JP" sz="1200" kern="1200" dirty="0" smtClean="0">
                <a:solidFill>
                  <a:schemeClr val="tx1"/>
                </a:solidFill>
                <a:effectLst/>
                <a:latin typeface="+mn-lt"/>
                <a:ea typeface="+mn-ea"/>
                <a:cs typeface="+mn-cs"/>
              </a:rPr>
              <a:t>評価しました。</a:t>
            </a:r>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8</a:t>
            </a:fld>
            <a:endParaRPr kumimoji="1" lang="ja-JP" altLang="en-US"/>
          </a:p>
        </p:txBody>
      </p:sp>
    </p:spTree>
    <p:extLst>
      <p:ext uri="{BB962C8B-B14F-4D97-AF65-F5344CB8AC3E}">
        <p14:creationId xmlns:p14="http://schemas.microsoft.com/office/powerpoint/2010/main" val="2690493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磁場測定の詳細については今年の春学会で発表させていただきましたが、</a:t>
            </a:r>
            <a:endParaRPr kumimoji="1" lang="en-US" altLang="ja-JP" dirty="0" smtClean="0"/>
          </a:p>
          <a:p>
            <a:r>
              <a:rPr kumimoji="1" lang="ja-JP" altLang="en-US" dirty="0" smtClean="0"/>
              <a:t>その概要について説明します。</a:t>
            </a:r>
            <a:endParaRPr kumimoji="1" lang="ja-JP" altLang="en-US" dirty="0"/>
          </a:p>
        </p:txBody>
      </p:sp>
      <p:sp>
        <p:nvSpPr>
          <p:cNvPr id="4" name="スライド番号プレースホルダー 3"/>
          <p:cNvSpPr>
            <a:spLocks noGrp="1"/>
          </p:cNvSpPr>
          <p:nvPr>
            <p:ph type="sldNum" sz="quarter" idx="10"/>
          </p:nvPr>
        </p:nvSpPr>
        <p:spPr/>
        <p:txBody>
          <a:bodyPr/>
          <a:lstStyle/>
          <a:p>
            <a:fld id="{F23D0AD3-FDF5-451B-A485-7A605691D48B}" type="slidenum">
              <a:rPr kumimoji="1" lang="ja-JP" altLang="en-US" smtClean="0"/>
              <a:t>9</a:t>
            </a:fld>
            <a:endParaRPr kumimoji="1" lang="ja-JP" altLang="en-US"/>
          </a:p>
        </p:txBody>
      </p:sp>
    </p:spTree>
    <p:extLst>
      <p:ext uri="{BB962C8B-B14F-4D97-AF65-F5344CB8AC3E}">
        <p14:creationId xmlns:p14="http://schemas.microsoft.com/office/powerpoint/2010/main" val="3970585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fld id="{7E5D013A-24D2-470D-A218-3670830197A6}" type="datetime1">
              <a:rPr kumimoji="1" lang="ja-JP" altLang="en-US" smtClean="0"/>
              <a:t>2017/9/12</a:t>
            </a:fld>
            <a:endParaRPr kumimoji="1" lang="ja-JP" altLang="en-US"/>
          </a:p>
        </p:txBody>
      </p:sp>
      <p:sp>
        <p:nvSpPr>
          <p:cNvPr id="17" name="フッター プレースホルダー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ー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76DA4B4-C332-477E-996E-2BD400E9090F}" type="datetime1">
              <a:rPr kumimoji="1" lang="ja-JP" altLang="en-US" smtClean="0"/>
              <a:t>2017/9/12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52D65FD-8228-4068-9AD2-5490346191DE}" type="datetime1">
              <a:rPr kumimoji="1" lang="ja-JP" altLang="en-US" smtClean="0"/>
              <a:t>2017/9/12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E38B09CA-6586-45B7-B839-50A9F2FFCEF2}" type="datetime1">
              <a:rPr kumimoji="1" lang="ja-JP" altLang="en-US" smtClean="0"/>
              <a:t>2017/9/12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p>
            <a:fld id="{67043B3E-071C-4A90-8F66-AFC5EC803226}" type="datetime1">
              <a:rPr kumimoji="1" lang="ja-JP" altLang="en-US" smtClean="0"/>
              <a:t>2017/9/12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コンテンツ プレースホルダー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A45A9D00-037C-452A-A4BB-4381C1B3D80F}" type="datetime1">
              <a:rPr kumimoji="1" lang="ja-JP" altLang="en-US" smtClean="0"/>
              <a:t>2017/9/12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日付プレースホルダー 25"/>
          <p:cNvSpPr>
            <a:spLocks noGrp="1"/>
          </p:cNvSpPr>
          <p:nvPr>
            <p:ph type="dt" sz="half" idx="10"/>
          </p:nvPr>
        </p:nvSpPr>
        <p:spPr/>
        <p:txBody>
          <a:bodyPr rtlCol="0"/>
          <a:lstStyle/>
          <a:p>
            <a:fld id="{A80640B5-E0A6-4DCC-872B-CC71F9CF8D58}" type="datetime1">
              <a:rPr kumimoji="1" lang="ja-JP" altLang="en-US" smtClean="0"/>
              <a:t>2017/9/12</a:t>
            </a:fld>
            <a:endParaRPr kumimoji="1" lang="ja-JP" altLang="en-US"/>
          </a:p>
        </p:txBody>
      </p:sp>
      <p:sp>
        <p:nvSpPr>
          <p:cNvPr id="27" name="スライド番号プレースホルダー 26"/>
          <p:cNvSpPr>
            <a:spLocks noGrp="1"/>
          </p:cNvSpPr>
          <p:nvPr>
            <p:ph type="sldNum" sz="quarter" idx="11"/>
          </p:nvPr>
        </p:nvSpPr>
        <p:spPr/>
        <p:txBody>
          <a:bodyPr rtlCol="0"/>
          <a:lstStyle/>
          <a:p>
            <a:fld id="{B2B48BEB-91E4-4ACD-BFB4-F0651C692576}" type="slidenum">
              <a:rPr kumimoji="1" lang="ja-JP" altLang="en-US" smtClean="0"/>
              <a:t>‹#›</a:t>
            </a:fld>
            <a:endParaRPr kumimoji="1" lang="ja-JP" altLang="en-US"/>
          </a:p>
        </p:txBody>
      </p:sp>
      <p:sp>
        <p:nvSpPr>
          <p:cNvPr id="28" name="フッター プレースホルダー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smtClean="0"/>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fld id="{E05AC08D-206A-4598-9B46-2968D575CEBE}" type="datetime1">
              <a:rPr kumimoji="1" lang="ja-JP" altLang="en-US" smtClean="0"/>
              <a:t>2017/9/12</a:t>
            </a:fld>
            <a:endParaRPr kumimoji="1" lang="ja-JP" altLang="en-US"/>
          </a:p>
        </p:txBody>
      </p:sp>
      <p:sp>
        <p:nvSpPr>
          <p:cNvPr id="4" name="フッター プレースホルダー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ー 4"/>
          <p:cNvSpPr>
            <a:spLocks noGrp="1"/>
          </p:cNvSpPr>
          <p:nvPr>
            <p:ph type="sldNum" sz="quarter" idx="12"/>
          </p:nvPr>
        </p:nvSpPr>
        <p:spPr>
          <a:xfrm>
            <a:off x="8174736" y="2272"/>
            <a:ext cx="762000" cy="365760"/>
          </a:xfrm>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EE57F3A-EF07-40E7-9F2A-000C2172291F}" type="datetime1">
              <a:rPr kumimoji="1" lang="ja-JP" altLang="en-US" smtClean="0"/>
              <a:t>2017/9/12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p>
            <a:fld id="{75E9EBCE-3749-4F2C-913B-927977CC45AA}" type="datetime1">
              <a:rPr kumimoji="1" lang="ja-JP" altLang="en-US" smtClean="0"/>
              <a:t>2017/9/12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smtClean="0"/>
              <a:t>マスター テキストの書式設定</a:t>
            </a:r>
          </a:p>
        </p:txBody>
      </p:sp>
      <p:sp>
        <p:nvSpPr>
          <p:cNvPr id="5" name="日付プレースホルダー 4"/>
          <p:cNvSpPr>
            <a:spLocks noGrp="1"/>
          </p:cNvSpPr>
          <p:nvPr>
            <p:ph type="dt" sz="half" idx="10"/>
          </p:nvPr>
        </p:nvSpPr>
        <p:spPr/>
        <p:txBody>
          <a:bodyPr/>
          <a:lstStyle/>
          <a:p>
            <a:fld id="{0175E861-1DE3-4E5E-BA8A-7A7AD778EB47}" type="datetime1">
              <a:rPr kumimoji="1" lang="ja-JP" altLang="en-US" smtClean="0"/>
              <a:t>2017/9/12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2B48BEB-91E4-4ACD-BFB4-F0651C692576}"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15C2AA3-FCA6-420D-BA8F-B0E0F7FC35A6}" type="datetime1">
              <a:rPr kumimoji="1" lang="ja-JP" altLang="en-US" smtClean="0"/>
              <a:t>2017/9/12</a:t>
            </a:fld>
            <a:endParaRPr kumimoji="1" lang="ja-JP" altLang="en-US"/>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2B48BEB-91E4-4ACD-BFB4-F0651C692576}"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9.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54.png"/><Relationship Id="rId7" Type="http://schemas.openxmlformats.org/officeDocument/2006/relationships/image" Target="../media/image28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en-US" altLang="ja-JP" sz="4000" dirty="0" smtClean="0"/>
              <a:t>S-2S D1</a:t>
            </a:r>
            <a:r>
              <a:rPr kumimoji="1" lang="ja-JP" altLang="en-US" sz="4000" dirty="0" smtClean="0"/>
              <a:t>電磁石の磁場測定</a:t>
            </a:r>
            <a:r>
              <a:rPr kumimoji="1" lang="en-US" altLang="ja-JP" sz="4000" dirty="0" smtClean="0"/>
              <a:t>(2)</a:t>
            </a:r>
            <a:endParaRPr kumimoji="1" lang="ja-JP" altLang="en-US" sz="4000" dirty="0"/>
          </a:p>
        </p:txBody>
      </p:sp>
      <p:sp>
        <p:nvSpPr>
          <p:cNvPr id="3" name="サブタイトル 2"/>
          <p:cNvSpPr>
            <a:spLocks noGrp="1"/>
          </p:cNvSpPr>
          <p:nvPr>
            <p:ph type="subTitle" idx="1"/>
          </p:nvPr>
        </p:nvSpPr>
        <p:spPr>
          <a:xfrm>
            <a:off x="457200" y="3899938"/>
            <a:ext cx="6851104" cy="1752600"/>
          </a:xfrm>
        </p:spPr>
        <p:txBody>
          <a:bodyPr/>
          <a:lstStyle/>
          <a:p>
            <a:r>
              <a:rPr kumimoji="1" lang="ja-JP" altLang="en-US" dirty="0" smtClean="0"/>
              <a:t>京大理 七村拓野　ほか</a:t>
            </a:r>
            <a:endParaRPr kumimoji="1" lang="en-US" altLang="ja-JP" dirty="0" smtClean="0"/>
          </a:p>
          <a:p>
            <a:r>
              <a:rPr lang="ja-JP" altLang="en-US" dirty="0"/>
              <a:t>日本物理</a:t>
            </a:r>
            <a:r>
              <a:rPr lang="ja-JP" altLang="en-US" dirty="0" smtClean="0"/>
              <a:t>学会 </a:t>
            </a:r>
            <a:r>
              <a:rPr lang="en-US" altLang="ja-JP" dirty="0" smtClean="0"/>
              <a:t>2017</a:t>
            </a:r>
            <a:r>
              <a:rPr lang="ja-JP" altLang="en-US" dirty="0" smtClean="0"/>
              <a:t>年秋季大会 </a:t>
            </a:r>
            <a:r>
              <a:rPr lang="en-US" altLang="ja-JP" dirty="0" smtClean="0"/>
              <a:t>12pT12-5</a:t>
            </a:r>
          </a:p>
          <a:p>
            <a:r>
              <a:rPr kumimoji="1" lang="en-US" altLang="ja-JP" dirty="0" smtClean="0"/>
              <a:t>2017/9/12</a:t>
            </a:r>
            <a:endParaRPr kumimoji="1" lang="ja-JP" altLang="en-US" dirty="0"/>
          </a:p>
        </p:txBody>
      </p:sp>
      <p:sp>
        <p:nvSpPr>
          <p:cNvPr id="5" name="スライド番号プレースホルダー 4"/>
          <p:cNvSpPr>
            <a:spLocks noGrp="1"/>
          </p:cNvSpPr>
          <p:nvPr>
            <p:ph type="sldNum" sz="quarter" idx="12"/>
          </p:nvPr>
        </p:nvSpPr>
        <p:spPr/>
        <p:txBody>
          <a:bodyPr/>
          <a:lstStyle/>
          <a:p>
            <a:fld id="{B2B48BEB-91E4-4ACD-BFB4-F0651C692576}" type="slidenum">
              <a:rPr kumimoji="1" lang="ja-JP" altLang="en-US" smtClean="0"/>
              <a:t>1</a:t>
            </a:fld>
            <a:endParaRPr kumimoji="1" lang="ja-JP" altLang="en-US"/>
          </a:p>
        </p:txBody>
      </p:sp>
    </p:spTree>
    <p:extLst>
      <p:ext uri="{BB962C8B-B14F-4D97-AF65-F5344CB8AC3E}">
        <p14:creationId xmlns:p14="http://schemas.microsoft.com/office/powerpoint/2010/main" val="1239598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lang="en-US" altLang="ja-JP" dirty="0" smtClean="0"/>
              <a:t>S-2S D1</a:t>
            </a:r>
            <a:r>
              <a:rPr lang="ja-JP" altLang="en-US" dirty="0" smtClean="0"/>
              <a:t>測定の概要</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ormAutofit/>
          </a:bodyPr>
          <a:lstStyle/>
          <a:p>
            <a:r>
              <a:rPr lang="en-US" altLang="ja-JP" sz="1800" dirty="0" smtClean="0">
                <a:latin typeface="HGPｺﾞｼｯｸE" panose="020B0900000000000000" pitchFamily="50" charset="-128"/>
                <a:ea typeface="HGPｺﾞｼｯｸE" panose="020B0900000000000000" pitchFamily="50" charset="-128"/>
              </a:rPr>
              <a:t>2016</a:t>
            </a:r>
            <a:r>
              <a:rPr lang="ja-JP" altLang="en-US" sz="1800" dirty="0" smtClean="0">
                <a:latin typeface="HGPｺﾞｼｯｸE" panose="020B0900000000000000" pitchFamily="50" charset="-128"/>
                <a:ea typeface="HGPｺﾞｼｯｸE" panose="020B0900000000000000" pitchFamily="50" charset="-128"/>
              </a:rPr>
              <a:t>年</a:t>
            </a:r>
            <a:r>
              <a:rPr lang="en-US" altLang="ja-JP" sz="1800" dirty="0" smtClean="0">
                <a:latin typeface="HGPｺﾞｼｯｸE" panose="020B0900000000000000" pitchFamily="50" charset="-128"/>
                <a:ea typeface="HGPｺﾞｼｯｸE" panose="020B0900000000000000" pitchFamily="50" charset="-128"/>
              </a:rPr>
              <a:t>10</a:t>
            </a:r>
            <a:r>
              <a:rPr lang="ja-JP" altLang="en-US" sz="1800" dirty="0" smtClean="0">
                <a:latin typeface="HGPｺﾞｼｯｸE" panose="020B0900000000000000" pitchFamily="50" charset="-128"/>
                <a:ea typeface="HGPｺﾞｼｯｸE" panose="020B0900000000000000" pitchFamily="50" charset="-128"/>
              </a:rPr>
              <a:t>月～</a:t>
            </a:r>
            <a:r>
              <a:rPr lang="en-US" altLang="ja-JP" sz="1800" dirty="0" smtClean="0">
                <a:latin typeface="HGPｺﾞｼｯｸE" panose="020B0900000000000000" pitchFamily="50" charset="-128"/>
                <a:ea typeface="HGPｺﾞｼｯｸE" panose="020B0900000000000000" pitchFamily="50" charset="-128"/>
              </a:rPr>
              <a:t>2017</a:t>
            </a:r>
            <a:r>
              <a:rPr lang="ja-JP" altLang="en-US" sz="1800" dirty="0" smtClean="0">
                <a:latin typeface="HGPｺﾞｼｯｸE" panose="020B0900000000000000" pitchFamily="50" charset="-128"/>
                <a:ea typeface="HGPｺﾞｼｯｸE" panose="020B0900000000000000" pitchFamily="50" charset="-128"/>
              </a:rPr>
              <a:t>年</a:t>
            </a:r>
            <a:r>
              <a:rPr lang="en-US" altLang="ja-JP" sz="1800" dirty="0" smtClean="0">
                <a:latin typeface="HGPｺﾞｼｯｸE" panose="020B0900000000000000" pitchFamily="50" charset="-128"/>
                <a:ea typeface="HGPｺﾞｼｯｸE" panose="020B0900000000000000" pitchFamily="50" charset="-128"/>
              </a:rPr>
              <a:t>2</a:t>
            </a:r>
            <a:r>
              <a:rPr lang="ja-JP" altLang="en-US" sz="1800" dirty="0" smtClean="0">
                <a:latin typeface="HGPｺﾞｼｯｸE" panose="020B0900000000000000" pitchFamily="50" charset="-128"/>
                <a:ea typeface="HGPｺﾞｼｯｸE" panose="020B0900000000000000" pitchFamily="50" charset="-128"/>
              </a:rPr>
              <a:t>月にかけて測定</a:t>
            </a:r>
            <a:endParaRPr lang="en-US" altLang="ja-JP" sz="1800" dirty="0" smtClean="0">
              <a:latin typeface="HGPｺﾞｼｯｸE" panose="020B0900000000000000" pitchFamily="50" charset="-128"/>
              <a:ea typeface="HGPｺﾞｼｯｸE" panose="020B0900000000000000" pitchFamily="50" charset="-128"/>
            </a:endParaRPr>
          </a:p>
          <a:p>
            <a:r>
              <a:rPr lang="ja-JP" altLang="en-US" sz="1800" dirty="0" smtClean="0">
                <a:latin typeface="HGPｺﾞｼｯｸE" panose="020B0900000000000000" pitchFamily="50" charset="-128"/>
                <a:ea typeface="HGPｺﾞｼｯｸE" panose="020B0900000000000000" pitchFamily="50" charset="-128"/>
              </a:rPr>
              <a:t>領域 </a:t>
            </a:r>
            <a:r>
              <a:rPr lang="en-US" altLang="ja-JP" sz="1800" dirty="0" smtClean="0">
                <a:latin typeface="HGPｺﾞｼｯｸE" panose="020B0900000000000000" pitchFamily="50" charset="-128"/>
                <a:ea typeface="HGPｺﾞｼｯｸE" panose="020B0900000000000000" pitchFamily="50" charset="-128"/>
              </a:rPr>
              <a:t>: </a:t>
            </a:r>
            <a:r>
              <a:rPr lang="en-US" altLang="ja-JP" sz="1800" b="1" dirty="0" smtClean="0">
                <a:latin typeface="HGPｺﾞｼｯｸE" panose="020B0900000000000000" pitchFamily="50" charset="-128"/>
                <a:ea typeface="HGPｺﾞｼｯｸE" panose="020B0900000000000000" pitchFamily="50" charset="-128"/>
              </a:rPr>
              <a:t>800×320×1700 mm</a:t>
            </a:r>
            <a:r>
              <a:rPr lang="en-US" altLang="ja-JP" sz="1800" b="1" baseline="30000" dirty="0" smtClean="0">
                <a:latin typeface="HGPｺﾞｼｯｸE" panose="020B0900000000000000" pitchFamily="50" charset="-128"/>
                <a:ea typeface="HGPｺﾞｼｯｸE" panose="020B0900000000000000" pitchFamily="50" charset="-128"/>
              </a:rPr>
              <a:t>3</a:t>
            </a:r>
            <a:r>
              <a:rPr lang="en-US" altLang="ja-JP" sz="1800" b="1" dirty="0" smtClean="0">
                <a:latin typeface="HGPｺﾞｼｯｸE" panose="020B0900000000000000" pitchFamily="50" charset="-128"/>
                <a:ea typeface="HGPｺﾞｼｯｸE" panose="020B0900000000000000" pitchFamily="50" charset="-128"/>
              </a:rPr>
              <a:t>(</a:t>
            </a:r>
            <a:r>
              <a:rPr lang="ja-JP" altLang="en-US" sz="1800" b="1" dirty="0" smtClean="0">
                <a:latin typeface="HGPｺﾞｼｯｸE" panose="020B0900000000000000" pitchFamily="50" charset="-128"/>
                <a:ea typeface="HGPｺﾞｼｯｸE" panose="020B0900000000000000" pitchFamily="50" charset="-128"/>
              </a:rPr>
              <a:t>下流側</a:t>
            </a:r>
            <a:r>
              <a:rPr lang="en-US" altLang="ja-JP" sz="1800" b="1" dirty="0">
                <a:latin typeface="HGPｺﾞｼｯｸE" panose="020B0900000000000000" pitchFamily="50" charset="-128"/>
                <a:ea typeface="HGPｺﾞｼｯｸE" panose="020B0900000000000000" pitchFamily="50" charset="-128"/>
              </a:rPr>
              <a:t>), </a:t>
            </a:r>
            <a:r>
              <a:rPr lang="en-US" altLang="ja-JP" sz="1800" b="1" dirty="0" smtClean="0">
                <a:latin typeface="HGPｺﾞｼｯｸE" panose="020B0900000000000000" pitchFamily="50" charset="-128"/>
                <a:ea typeface="HGPｺﾞｼｯｸE" panose="020B0900000000000000" pitchFamily="50" charset="-128"/>
              </a:rPr>
              <a:t>400×320×1100 mm</a:t>
            </a:r>
            <a:r>
              <a:rPr lang="en-US" altLang="ja-JP" sz="1800" b="1" baseline="30000" dirty="0" smtClean="0">
                <a:latin typeface="HGPｺﾞｼｯｸE" panose="020B0900000000000000" pitchFamily="50" charset="-128"/>
                <a:ea typeface="HGPｺﾞｼｯｸE" panose="020B0900000000000000" pitchFamily="50" charset="-128"/>
              </a:rPr>
              <a:t>3</a:t>
            </a:r>
            <a:r>
              <a:rPr lang="en-US" altLang="ja-JP" sz="1600" b="1" dirty="0" smtClean="0">
                <a:latin typeface="HGPｺﾞｼｯｸE" panose="020B0900000000000000" pitchFamily="50" charset="-128"/>
                <a:ea typeface="HGPｺﾞｼｯｸE" panose="020B0900000000000000" pitchFamily="50" charset="-128"/>
              </a:rPr>
              <a:t>(</a:t>
            </a:r>
            <a:r>
              <a:rPr lang="ja-JP" altLang="en-US" sz="1600" b="1" dirty="0" smtClean="0">
                <a:latin typeface="HGPｺﾞｼｯｸE" panose="020B0900000000000000" pitchFamily="50" charset="-128"/>
                <a:ea typeface="HGPｺﾞｼｯｸE" panose="020B0900000000000000" pitchFamily="50" charset="-128"/>
              </a:rPr>
              <a:t>上流側</a:t>
            </a:r>
            <a:r>
              <a:rPr lang="en-US" altLang="ja-JP" sz="1600" b="1" dirty="0" smtClean="0">
                <a:latin typeface="HGPｺﾞｼｯｸE" panose="020B0900000000000000" pitchFamily="50" charset="-128"/>
                <a:ea typeface="HGPｺﾞｼｯｸE" panose="020B0900000000000000" pitchFamily="50" charset="-128"/>
              </a:rPr>
              <a:t>)</a:t>
            </a:r>
            <a:endParaRPr lang="en-US" altLang="ja-JP" sz="1600" dirty="0">
              <a:latin typeface="HGPｺﾞｼｯｸE" panose="020B0900000000000000" pitchFamily="50" charset="-128"/>
              <a:ea typeface="HGPｺﾞｼｯｸE" panose="020B0900000000000000" pitchFamily="50" charset="-128"/>
            </a:endParaRPr>
          </a:p>
          <a:p>
            <a:r>
              <a:rPr lang="ja-JP" altLang="en-US" sz="1800" dirty="0" smtClean="0">
                <a:latin typeface="HGPｺﾞｼｯｸE" panose="020B0900000000000000" pitchFamily="50" charset="-128"/>
                <a:ea typeface="HGPｺﾞｼｯｸE" panose="020B0900000000000000" pitchFamily="50" charset="-128"/>
              </a:rPr>
              <a:t>メッシュ間隔 </a:t>
            </a:r>
            <a:r>
              <a:rPr lang="en-US" altLang="ja-JP" sz="1800" dirty="0" smtClean="0">
                <a:latin typeface="HGPｺﾞｼｯｸE" panose="020B0900000000000000" pitchFamily="50" charset="-128"/>
                <a:ea typeface="HGPｺﾞｼｯｸE" panose="020B0900000000000000" pitchFamily="50" charset="-128"/>
              </a:rPr>
              <a:t>: </a:t>
            </a:r>
            <a:r>
              <a:rPr lang="en-US" altLang="ja-JP" sz="1800" dirty="0" smtClean="0">
                <a:latin typeface="+mn-ea"/>
              </a:rPr>
              <a:t>50×20×50 mm</a:t>
            </a:r>
            <a:r>
              <a:rPr lang="en-US" altLang="ja-JP" sz="1800" baseline="30000" dirty="0" smtClean="0">
                <a:latin typeface="+mn-ea"/>
              </a:rPr>
              <a:t>3</a:t>
            </a:r>
            <a:endParaRPr lang="en-US" altLang="ja-JP" sz="1800" baseline="30000" dirty="0">
              <a:latin typeface="+mn-ea"/>
            </a:endParaRPr>
          </a:p>
          <a:p>
            <a:r>
              <a:rPr lang="ja-JP" altLang="en-US" sz="1800" dirty="0" smtClean="0">
                <a:latin typeface="HGPｺﾞｼｯｸE" panose="020B0900000000000000" pitchFamily="50" charset="-128"/>
                <a:ea typeface="HGPｺﾞｼｯｸE" panose="020B0900000000000000" pitchFamily="50" charset="-128"/>
              </a:rPr>
              <a:t>電流設定：</a:t>
            </a:r>
            <a:r>
              <a:rPr lang="en-US" altLang="ja-JP" sz="1800" b="1" dirty="0" smtClean="0">
                <a:latin typeface="+mn-ea"/>
              </a:rPr>
              <a:t> </a:t>
            </a:r>
            <a:r>
              <a:rPr lang="en-US" altLang="ja-JP" sz="1600" dirty="0" smtClean="0">
                <a:latin typeface="+mn-ea"/>
              </a:rPr>
              <a:t>1000A</a:t>
            </a:r>
            <a:r>
              <a:rPr lang="en-US" altLang="ja-JP" sz="1600" dirty="0">
                <a:latin typeface="+mn-ea"/>
              </a:rPr>
              <a:t>, 1500A, </a:t>
            </a:r>
            <a:r>
              <a:rPr lang="en-US" altLang="ja-JP" sz="1600" dirty="0" smtClean="0">
                <a:latin typeface="+mn-ea"/>
              </a:rPr>
              <a:t>2000A, </a:t>
            </a:r>
            <a:r>
              <a:rPr lang="en-US" altLang="ja-JP" sz="1600" b="1" u="sng" dirty="0" smtClean="0">
                <a:latin typeface="+mn-ea"/>
              </a:rPr>
              <a:t>2500A</a:t>
            </a:r>
          </a:p>
          <a:p>
            <a:pPr marL="109728" indent="0">
              <a:buNone/>
            </a:pPr>
            <a:r>
              <a:rPr lang="ja-JP" altLang="en-US" sz="1800" dirty="0" smtClean="0">
                <a:latin typeface="+mn-ea"/>
              </a:rPr>
              <a:t>　→</a:t>
            </a:r>
            <a:r>
              <a:rPr lang="ja-JP" altLang="en-US" sz="1800" b="1" dirty="0" smtClean="0">
                <a:latin typeface="+mn-ea"/>
              </a:rPr>
              <a:t>のべ</a:t>
            </a:r>
            <a:r>
              <a:rPr lang="en-US" altLang="ja-JP" sz="1800" b="1" dirty="0" smtClean="0">
                <a:latin typeface="+mn-ea"/>
              </a:rPr>
              <a:t>58000</a:t>
            </a:r>
            <a:r>
              <a:rPr lang="ja-JP" altLang="en-US" sz="1800" b="1" dirty="0" smtClean="0">
                <a:latin typeface="+mn-ea"/>
              </a:rPr>
              <a:t>点の磁場分布</a:t>
            </a:r>
            <a:endParaRPr lang="en-US" altLang="ja-JP" sz="1800" b="1" dirty="0">
              <a:latin typeface="+mn-ea"/>
            </a:endParaRPr>
          </a:p>
          <a:p>
            <a:r>
              <a:rPr lang="ja-JP" altLang="en-US" sz="1800" dirty="0" smtClean="0">
                <a:latin typeface="+mn-ea"/>
              </a:rPr>
              <a:t>測定</a:t>
            </a:r>
            <a:r>
              <a:rPr lang="ja-JP" altLang="en-US" sz="1800" dirty="0">
                <a:latin typeface="+mn-ea"/>
              </a:rPr>
              <a:t>精度</a:t>
            </a:r>
            <a:r>
              <a:rPr lang="en-US" altLang="ja-JP" sz="1800" dirty="0" smtClean="0">
                <a:latin typeface="+mn-ea"/>
              </a:rPr>
              <a:t>:1.6 </a:t>
            </a:r>
            <a:r>
              <a:rPr lang="en-US" altLang="ja-JP" sz="1800" dirty="0" err="1" smtClean="0">
                <a:latin typeface="+mn-ea"/>
              </a:rPr>
              <a:t>mT</a:t>
            </a:r>
            <a:r>
              <a:rPr lang="en-US" altLang="ja-JP" sz="1800" dirty="0" smtClean="0">
                <a:latin typeface="+mn-ea"/>
              </a:rPr>
              <a:t> (</a:t>
            </a:r>
            <a:r>
              <a:rPr lang="ja-JP" altLang="en-US" sz="1800" dirty="0" smtClean="0">
                <a:latin typeface="+mn-ea"/>
              </a:rPr>
              <a:t>磁極端付近</a:t>
            </a:r>
            <a:r>
              <a:rPr lang="en-US" altLang="ja-JP" sz="1800" dirty="0" smtClean="0">
                <a:latin typeface="+mn-ea"/>
              </a:rPr>
              <a:t>)</a:t>
            </a:r>
          </a:p>
          <a:p>
            <a:pPr marL="109728" indent="0">
              <a:buNone/>
            </a:pPr>
            <a:r>
              <a:rPr lang="ja-JP" altLang="en-US" sz="1800" dirty="0" smtClean="0">
                <a:latin typeface="+mn-ea"/>
              </a:rPr>
              <a:t> 　</a:t>
            </a:r>
            <a:r>
              <a:rPr lang="ja-JP" altLang="en-US" sz="1800" dirty="0">
                <a:latin typeface="+mn-ea"/>
              </a:rPr>
              <a:t> </a:t>
            </a:r>
            <a:r>
              <a:rPr lang="ja-JP" altLang="en-US" sz="1800" dirty="0" smtClean="0">
                <a:latin typeface="+mn-ea"/>
              </a:rPr>
              <a:t>　　　 </a:t>
            </a:r>
            <a:r>
              <a:rPr lang="en-US" altLang="ja-JP" sz="1800" dirty="0" smtClean="0">
                <a:latin typeface="+mn-ea"/>
              </a:rPr>
              <a:t>0.2 </a:t>
            </a:r>
            <a:r>
              <a:rPr lang="en-US" altLang="ja-JP" sz="1800" dirty="0" err="1" smtClean="0">
                <a:latin typeface="+mn-ea"/>
              </a:rPr>
              <a:t>mT</a:t>
            </a:r>
            <a:r>
              <a:rPr lang="en-US" altLang="ja-JP" sz="1800" dirty="0" smtClean="0">
                <a:latin typeface="+mn-ea"/>
              </a:rPr>
              <a:t> (</a:t>
            </a:r>
            <a:r>
              <a:rPr lang="ja-JP" altLang="en-US" sz="1800" dirty="0" smtClean="0">
                <a:latin typeface="+mn-ea"/>
              </a:rPr>
              <a:t>それ以外</a:t>
            </a:r>
            <a:r>
              <a:rPr lang="en-US" altLang="ja-JP" sz="1800" dirty="0" smtClean="0">
                <a:latin typeface="+mn-ea"/>
              </a:rPr>
              <a:t>)</a:t>
            </a:r>
            <a:endParaRPr lang="en-US" altLang="ja-JP" sz="1800" b="1" u="sng" dirty="0">
              <a:latin typeface="+mn-ea"/>
            </a:endParaRPr>
          </a:p>
          <a:p>
            <a:endParaRPr lang="en-US" altLang="ja-JP" sz="1800" b="1" u="sng" dirty="0" smtClean="0">
              <a:latin typeface="+mn-ea"/>
            </a:endParaRPr>
          </a:p>
        </p:txBody>
      </p:sp>
      <p:sp>
        <p:nvSpPr>
          <p:cNvPr id="25" name="スライド番号プレースホルダー 24"/>
          <p:cNvSpPr>
            <a:spLocks noGrp="1"/>
          </p:cNvSpPr>
          <p:nvPr>
            <p:ph type="sldNum" sz="quarter" idx="12"/>
          </p:nvPr>
        </p:nvSpPr>
        <p:spPr/>
        <p:txBody>
          <a:bodyPr/>
          <a:lstStyle/>
          <a:p>
            <a:r>
              <a:rPr kumimoji="1" lang="en-US" altLang="ja-JP" dirty="0" smtClean="0"/>
              <a:t>11</a:t>
            </a:r>
            <a:endParaRPr kumimoji="1" lang="ja-JP" altLang="en-US"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611" y="3857857"/>
            <a:ext cx="3378071" cy="3199075"/>
          </a:xfrm>
          <a:prstGeom prst="rect">
            <a:avLst/>
          </a:prstGeom>
        </p:spPr>
      </p:pic>
      <p:pic>
        <p:nvPicPr>
          <p:cNvPr id="41" name="コンテンツ プレースホルダー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52120" y="1916832"/>
            <a:ext cx="3220662" cy="1811622"/>
          </a:xfrm>
          <a:prstGeom prst="rect">
            <a:avLst/>
          </a:prstGeom>
        </p:spPr>
      </p:pic>
      <p:pic>
        <p:nvPicPr>
          <p:cNvPr id="42" name="Picture 2" descr="C:\Users\Tnanamura\Dropbox\uand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4183831"/>
            <a:ext cx="3735074" cy="2547128"/>
          </a:xfrm>
          <a:prstGeom prst="rect">
            <a:avLst/>
          </a:prstGeom>
          <a:noFill/>
          <a:extLst>
            <a:ext uri="{909E8E84-426E-40DD-AFC4-6F175D3DCCD1}">
              <a14:hiddenFill xmlns:a14="http://schemas.microsoft.com/office/drawing/2010/main">
                <a:solidFill>
                  <a:srgbClr val="FFFFFF"/>
                </a:solidFill>
              </a14:hiddenFill>
            </a:ext>
          </a:extLst>
        </p:spPr>
      </p:pic>
      <p:sp>
        <p:nvSpPr>
          <p:cNvPr id="43" name="テキスト ボックス 42"/>
          <p:cNvSpPr txBox="1"/>
          <p:nvPr/>
        </p:nvSpPr>
        <p:spPr>
          <a:xfrm>
            <a:off x="1684579" y="4105103"/>
            <a:ext cx="2475837" cy="307777"/>
          </a:xfrm>
          <a:prstGeom prst="rect">
            <a:avLst/>
          </a:prstGeom>
          <a:noFill/>
        </p:spPr>
        <p:txBody>
          <a:bodyPr wrap="square" rtlCol="0">
            <a:spAutoFit/>
          </a:bodyPr>
          <a:lstStyle/>
          <a:p>
            <a:r>
              <a:rPr kumimoji="1" lang="ja-JP" altLang="en-US" sz="1400" dirty="0" smtClean="0"/>
              <a:t>中心軌道上の磁場の</a:t>
            </a:r>
            <a:r>
              <a:rPr kumimoji="1" lang="en-US" altLang="ja-JP" sz="1400" dirty="0" smtClean="0"/>
              <a:t>Y</a:t>
            </a:r>
            <a:r>
              <a:rPr kumimoji="1" lang="ja-JP" altLang="en-US" sz="1400" dirty="0" smtClean="0"/>
              <a:t>成分</a:t>
            </a:r>
            <a:endParaRPr kumimoji="1" lang="ja-JP" altLang="en-US" sz="1400" dirty="0"/>
          </a:p>
        </p:txBody>
      </p:sp>
      <p:sp>
        <p:nvSpPr>
          <p:cNvPr id="44" name="テキスト ボックス 43"/>
          <p:cNvSpPr txBox="1"/>
          <p:nvPr/>
        </p:nvSpPr>
        <p:spPr>
          <a:xfrm>
            <a:off x="3704222" y="5021817"/>
            <a:ext cx="912387" cy="923330"/>
          </a:xfrm>
          <a:prstGeom prst="rect">
            <a:avLst/>
          </a:prstGeom>
          <a:noFill/>
        </p:spPr>
        <p:txBody>
          <a:bodyPr wrap="square" rtlCol="0">
            <a:spAutoFit/>
          </a:bodyPr>
          <a:lstStyle/>
          <a:p>
            <a:r>
              <a:rPr kumimoji="1" lang="ja-JP" altLang="en-US" dirty="0" smtClean="0">
                <a:solidFill>
                  <a:srgbClr val="FF0000"/>
                </a:solidFill>
              </a:rPr>
              <a:t>計算値</a:t>
            </a:r>
            <a:endParaRPr kumimoji="1" lang="en-US" altLang="ja-JP" dirty="0" smtClean="0">
              <a:solidFill>
                <a:srgbClr val="FF0000"/>
              </a:solidFill>
            </a:endParaRPr>
          </a:p>
          <a:p>
            <a:r>
              <a:rPr lang="ja-JP" altLang="en-US" dirty="0">
                <a:solidFill>
                  <a:srgbClr val="0070C0"/>
                </a:solidFill>
              </a:rPr>
              <a:t>測定値</a:t>
            </a:r>
            <a:endParaRPr kumimoji="1" lang="en-US" altLang="ja-JP" dirty="0" smtClean="0">
              <a:solidFill>
                <a:srgbClr val="0070C0"/>
              </a:solidFill>
            </a:endParaRPr>
          </a:p>
          <a:p>
            <a:endParaRPr kumimoji="1" lang="ja-JP" altLang="en-US" dirty="0"/>
          </a:p>
        </p:txBody>
      </p:sp>
    </p:spTree>
    <p:extLst>
      <p:ext uri="{BB962C8B-B14F-4D97-AF65-F5344CB8AC3E}">
        <p14:creationId xmlns:p14="http://schemas.microsoft.com/office/powerpoint/2010/main" val="48094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計算磁場</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ormAutofit fontScale="92500" lnSpcReduction="10000"/>
          </a:bodyPr>
          <a:lstStyle/>
          <a:p>
            <a:r>
              <a:rPr lang="en-US" altLang="ja-JP" sz="2400" dirty="0" smtClean="0"/>
              <a:t>OPERA-3D/TOSCA</a:t>
            </a:r>
            <a:r>
              <a:rPr lang="ja-JP" altLang="en-US" sz="2400" dirty="0" smtClean="0"/>
              <a:t>で計算</a:t>
            </a:r>
            <a:endParaRPr lang="en-US" altLang="ja-JP" sz="2400" dirty="0" smtClean="0"/>
          </a:p>
          <a:p>
            <a:r>
              <a:rPr lang="ja-JP" altLang="en-US" sz="2400" dirty="0" smtClean="0"/>
              <a:t>モデリング</a:t>
            </a:r>
            <a:r>
              <a:rPr lang="ja-JP" altLang="en-US" sz="2400" dirty="0"/>
              <a:t>：</a:t>
            </a:r>
            <a:r>
              <a:rPr lang="en-US" altLang="ja-JP" sz="2400" dirty="0" smtClean="0"/>
              <a:t> </a:t>
            </a:r>
            <a:r>
              <a:rPr lang="ja-JP" altLang="en-US" sz="2400" dirty="0" smtClean="0"/>
              <a:t>設計図をもとに作成、上下対称</a:t>
            </a:r>
            <a:endParaRPr lang="en-US" altLang="ja-JP" sz="2400" dirty="0" smtClean="0"/>
          </a:p>
          <a:p>
            <a:pPr lvl="1"/>
            <a:r>
              <a:rPr lang="ja-JP" altLang="en-US" sz="2000" dirty="0" smtClean="0"/>
              <a:t>周辺の磁性体や電磁石の架台などは考慮していない</a:t>
            </a:r>
            <a:endParaRPr lang="en-US" altLang="ja-JP" sz="2000" dirty="0" smtClean="0"/>
          </a:p>
          <a:p>
            <a:r>
              <a:rPr lang="ja-JP" altLang="en-US" sz="2200" dirty="0" smtClean="0"/>
              <a:t>鉄の</a:t>
            </a:r>
            <a:r>
              <a:rPr lang="en-US" altLang="ja-JP" sz="2200" dirty="0" smtClean="0"/>
              <a:t>BH</a:t>
            </a:r>
            <a:r>
              <a:rPr lang="ja-JP" altLang="en-US" sz="2200" dirty="0" smtClean="0"/>
              <a:t>曲線：</a:t>
            </a:r>
            <a:r>
              <a:rPr lang="en-US" altLang="ja-JP" sz="2200" dirty="0" smtClean="0"/>
              <a:t>Q1</a:t>
            </a:r>
            <a:r>
              <a:rPr lang="ja-JP" altLang="en-US" sz="2200" dirty="0" smtClean="0"/>
              <a:t>電磁石の計算磁場の精度を上げるために調整したもの</a:t>
            </a:r>
            <a:endParaRPr lang="en-US" altLang="ja-JP" sz="2200" dirty="0"/>
          </a:p>
          <a:p>
            <a:endParaRPr lang="en-US" altLang="ja-JP" dirty="0" smtClean="0"/>
          </a:p>
          <a:p>
            <a:endParaRPr lang="en-US" altLang="ja-JP" dirty="0" smtClean="0"/>
          </a:p>
          <a:p>
            <a:pPr marL="109728" indent="0">
              <a:buNone/>
            </a:pPr>
            <a:endParaRPr lang="en-US" altLang="ja-JP" dirty="0" smtClean="0"/>
          </a:p>
          <a:p>
            <a:pPr marL="109728" indent="0">
              <a:buNone/>
            </a:pPr>
            <a:endParaRPr lang="en-US" altLang="ja-JP" dirty="0" smtClean="0"/>
          </a:p>
          <a:p>
            <a:pPr marL="109728" indent="0">
              <a:buNone/>
            </a:pPr>
            <a:endParaRPr lang="en-US" altLang="ja-JP" dirty="0"/>
          </a:p>
          <a:p>
            <a:endParaRPr lang="en-US" altLang="ja-JP" sz="2400" dirty="0" smtClean="0"/>
          </a:p>
          <a:p>
            <a:endParaRPr lang="en-US" altLang="ja-JP" sz="2400" dirty="0"/>
          </a:p>
          <a:p>
            <a:r>
              <a:rPr lang="ja-JP" altLang="en-US" sz="2400" dirty="0" smtClean="0"/>
              <a:t>メッシュサイズ</a:t>
            </a:r>
            <a:endParaRPr lang="en-US" altLang="ja-JP" sz="2400" dirty="0" smtClean="0"/>
          </a:p>
          <a:p>
            <a:pPr lvl="1"/>
            <a:r>
              <a:rPr lang="ja-JP" altLang="en-US" sz="2000" dirty="0" smtClean="0"/>
              <a:t>ヨーク部分</a:t>
            </a:r>
            <a:r>
              <a:rPr lang="en-US" altLang="ja-JP" sz="2000" dirty="0" smtClean="0"/>
              <a:t>:30 mm, </a:t>
            </a:r>
            <a:r>
              <a:rPr lang="ja-JP" altLang="en-US" sz="2000" dirty="0" smtClean="0"/>
              <a:t>粒子が通る領域</a:t>
            </a:r>
            <a:r>
              <a:rPr lang="en-US" altLang="ja-JP" sz="2000" dirty="0" smtClean="0"/>
              <a:t>:20mm</a:t>
            </a:r>
          </a:p>
          <a:p>
            <a:pPr lvl="1"/>
            <a:r>
              <a:rPr lang="ja-JP" altLang="en-US" sz="2000" dirty="0" smtClean="0"/>
              <a:t>それ以外</a:t>
            </a:r>
            <a:r>
              <a:rPr lang="en-US" altLang="ja-JP" sz="2000" dirty="0" smtClean="0"/>
              <a:t>:100mm</a:t>
            </a:r>
          </a:p>
          <a:p>
            <a:pPr lvl="2"/>
            <a:r>
              <a:rPr lang="ja-JP" altLang="en-US" sz="1800" dirty="0"/>
              <a:t>メッシュサイズに</a:t>
            </a:r>
            <a:r>
              <a:rPr lang="ja-JP" altLang="en-US" sz="1800" dirty="0" smtClean="0"/>
              <a:t>よる計算精度は</a:t>
            </a:r>
            <a:r>
              <a:rPr lang="en-US" altLang="ja-JP" sz="1800" dirty="0" smtClean="0"/>
              <a:t>60μT</a:t>
            </a:r>
            <a:r>
              <a:rPr lang="ja-JP" altLang="en-US" sz="1800" dirty="0" smtClean="0"/>
              <a:t>未満</a:t>
            </a:r>
            <a:endParaRPr lang="en-US" altLang="ja-JP" sz="1800" dirty="0" smtClean="0"/>
          </a:p>
        </p:txBody>
      </p:sp>
      <p:pic>
        <p:nvPicPr>
          <p:cNvPr id="2050" name="Picture 2" descr="C:\Users\Tnanamura\Dropbox\修士論文\slidefigure\d1mode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52936"/>
            <a:ext cx="5201420" cy="21346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Tnanamura\Dropbox\修士論文\slidefigure\B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708919"/>
            <a:ext cx="3759708" cy="2563927"/>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r>
              <a:rPr kumimoji="1" lang="en-US" altLang="ja-JP" dirty="0" smtClean="0"/>
              <a:t>16</a:t>
            </a:r>
            <a:endParaRPr kumimoji="1" lang="ja-JP" altLang="en-US" dirty="0"/>
          </a:p>
        </p:txBody>
      </p:sp>
    </p:spTree>
    <p:extLst>
      <p:ext uri="{BB962C8B-B14F-4D97-AF65-F5344CB8AC3E}">
        <p14:creationId xmlns:p14="http://schemas.microsoft.com/office/powerpoint/2010/main" val="3162191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kumimoji="1" lang="ja-JP" altLang="en-US" dirty="0" smtClean="0"/>
              <a:t>計算磁場との比較</a:t>
            </a:r>
            <a:endParaRPr kumimoji="1" lang="ja-JP" altLang="en-US" dirty="0"/>
          </a:p>
        </p:txBody>
      </p:sp>
      <p:sp>
        <p:nvSpPr>
          <p:cNvPr id="3" name="コンテンツ プレースホルダー 2"/>
          <p:cNvSpPr>
            <a:spLocks noGrp="1"/>
          </p:cNvSpPr>
          <p:nvPr>
            <p:ph idx="1"/>
          </p:nvPr>
        </p:nvSpPr>
        <p:spPr>
          <a:xfrm>
            <a:off x="107504" y="1268760"/>
            <a:ext cx="8856985" cy="5472608"/>
          </a:xfrm>
        </p:spPr>
        <p:txBody>
          <a:bodyPr>
            <a:normAutofit/>
          </a:bodyPr>
          <a:lstStyle/>
          <a:p>
            <a:r>
              <a:rPr lang="en-US" altLang="ja-JP" b="1" dirty="0" smtClean="0"/>
              <a:t>DB</a:t>
            </a:r>
            <a:r>
              <a:rPr lang="en-US" altLang="ja-JP" b="1" baseline="-25000" dirty="0" smtClean="0"/>
              <a:t>Y</a:t>
            </a:r>
            <a:r>
              <a:rPr lang="en-US" altLang="ja-JP" b="1" dirty="0" smtClean="0"/>
              <a:t>=(</a:t>
            </a:r>
            <a:r>
              <a:rPr lang="ja-JP" altLang="en-US" b="1" dirty="0" smtClean="0"/>
              <a:t>測定磁場の</a:t>
            </a:r>
            <a:r>
              <a:rPr lang="en-US" altLang="ja-JP" b="1" dirty="0" smtClean="0"/>
              <a:t>Y</a:t>
            </a:r>
            <a:r>
              <a:rPr lang="ja-JP" altLang="en-US" b="1" dirty="0" smtClean="0"/>
              <a:t>成分</a:t>
            </a:r>
            <a:r>
              <a:rPr lang="en-US" altLang="ja-JP" b="1" dirty="0" smtClean="0"/>
              <a:t>)</a:t>
            </a:r>
            <a:r>
              <a:rPr lang="ja-JP" altLang="en-US" b="1" dirty="0" err="1" smtClean="0"/>
              <a:t>ー</a:t>
            </a:r>
            <a:r>
              <a:rPr lang="en-US" altLang="ja-JP" b="1" dirty="0" smtClean="0"/>
              <a:t>(</a:t>
            </a:r>
            <a:r>
              <a:rPr lang="ja-JP" altLang="en-US" b="1" dirty="0" smtClean="0"/>
              <a:t>計算磁場の</a:t>
            </a:r>
            <a:r>
              <a:rPr lang="en-US" altLang="ja-JP" b="1" dirty="0" smtClean="0"/>
              <a:t>Y</a:t>
            </a:r>
            <a:r>
              <a:rPr lang="ja-JP" altLang="en-US" b="1" dirty="0" smtClean="0"/>
              <a:t>成分</a:t>
            </a:r>
            <a:r>
              <a:rPr lang="en-US" altLang="ja-JP" b="1" dirty="0" smtClean="0"/>
              <a:t>)</a:t>
            </a:r>
          </a:p>
          <a:p>
            <a:pPr lvl="1"/>
            <a:r>
              <a:rPr lang="ja-JP" altLang="en-US" dirty="0"/>
              <a:t>傾向</a:t>
            </a:r>
            <a:r>
              <a:rPr lang="en-US" altLang="ja-JP" dirty="0" smtClean="0"/>
              <a:t>1a:</a:t>
            </a:r>
            <a:r>
              <a:rPr lang="ja-JP" altLang="en-US" dirty="0"/>
              <a:t>磁極端付近で</a:t>
            </a:r>
            <a:r>
              <a:rPr lang="ja-JP" altLang="en-US" dirty="0" smtClean="0"/>
              <a:t>は</a:t>
            </a:r>
            <a:r>
              <a:rPr lang="ja-JP" altLang="en-US" dirty="0"/>
              <a:t>ばらつき</a:t>
            </a:r>
            <a:r>
              <a:rPr lang="ja-JP" altLang="en-US" dirty="0" smtClean="0"/>
              <a:t>が大きい</a:t>
            </a:r>
            <a:r>
              <a:rPr lang="en-US" altLang="ja-JP" sz="2400" dirty="0" smtClean="0"/>
              <a:t>(σ=2.8mT)</a:t>
            </a:r>
            <a:endParaRPr lang="en-US" altLang="ja-JP" b="1" dirty="0" smtClean="0"/>
          </a:p>
          <a:p>
            <a:pPr lvl="1"/>
            <a:r>
              <a:rPr lang="ja-JP" altLang="en-US" dirty="0" smtClean="0"/>
              <a:t>傾向</a:t>
            </a:r>
            <a:r>
              <a:rPr lang="en-US" altLang="ja-JP" dirty="0" smtClean="0"/>
              <a:t>1b:</a:t>
            </a:r>
            <a:r>
              <a:rPr lang="ja-JP" altLang="en-US" dirty="0" smtClean="0"/>
              <a:t>一様領域ではばらつきが小さい</a:t>
            </a:r>
            <a:r>
              <a:rPr lang="en-US" altLang="ja-JP" dirty="0" smtClean="0"/>
              <a:t>(σ=0.7mT)</a:t>
            </a:r>
          </a:p>
          <a:p>
            <a:pPr lvl="1"/>
            <a:r>
              <a:rPr lang="ja-JP" altLang="en-US" dirty="0" smtClean="0"/>
              <a:t>傾向</a:t>
            </a:r>
            <a:r>
              <a:rPr lang="en-US" altLang="ja-JP" dirty="0" smtClean="0"/>
              <a:t>2:</a:t>
            </a:r>
            <a:r>
              <a:rPr lang="ja-JP" altLang="en-US" dirty="0" smtClean="0"/>
              <a:t>値のずれ方は位置に依存し、エンドガード付近で特に大きくずれる</a:t>
            </a:r>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pPr marL="109728" indent="0">
              <a:buNone/>
            </a:pPr>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7652" y="3934733"/>
            <a:ext cx="4394684" cy="2996948"/>
          </a:xfrm>
          <a:prstGeom prst="rect">
            <a:avLst/>
          </a:prstGeom>
        </p:spPr>
      </p:pic>
      <p:pic>
        <p:nvPicPr>
          <p:cNvPr id="20" name="図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197" y="3929197"/>
            <a:ext cx="4365599" cy="2977114"/>
          </a:xfrm>
          <a:prstGeom prst="rect">
            <a:avLst/>
          </a:prstGeom>
        </p:spPr>
      </p:pic>
      <p:sp>
        <p:nvSpPr>
          <p:cNvPr id="26" name="テキスト ボックス 25"/>
          <p:cNvSpPr txBox="1"/>
          <p:nvPr/>
        </p:nvSpPr>
        <p:spPr>
          <a:xfrm>
            <a:off x="6109245" y="3826924"/>
            <a:ext cx="2304256" cy="369332"/>
          </a:xfrm>
          <a:prstGeom prst="rect">
            <a:avLst/>
          </a:prstGeom>
          <a:solidFill>
            <a:schemeClr val="bg1"/>
          </a:solidFill>
        </p:spPr>
        <p:txBody>
          <a:bodyPr wrap="square" rtlCol="0">
            <a:spAutoFit/>
          </a:bodyPr>
          <a:lstStyle/>
          <a:p>
            <a:r>
              <a:rPr kumimoji="1" lang="ja-JP" altLang="en-US" dirty="0" smtClean="0"/>
              <a:t>中心軌道付近での差</a:t>
            </a:r>
            <a:endParaRPr kumimoji="1" lang="ja-JP" altLang="en-US" dirty="0"/>
          </a:p>
        </p:txBody>
      </p:sp>
      <p:sp>
        <p:nvSpPr>
          <p:cNvPr id="5" name="テキスト ボックス 4"/>
          <p:cNvSpPr txBox="1"/>
          <p:nvPr/>
        </p:nvSpPr>
        <p:spPr>
          <a:xfrm>
            <a:off x="1193450" y="3828059"/>
            <a:ext cx="3018509" cy="369332"/>
          </a:xfrm>
          <a:prstGeom prst="rect">
            <a:avLst/>
          </a:prstGeom>
          <a:noFill/>
        </p:spPr>
        <p:txBody>
          <a:bodyPr wrap="square" rtlCol="0">
            <a:spAutoFit/>
          </a:bodyPr>
          <a:lstStyle/>
          <a:p>
            <a:r>
              <a:rPr kumimoji="1" lang="ja-JP" altLang="en-US" dirty="0" smtClean="0"/>
              <a:t>全測定データの</a:t>
            </a:r>
            <a:r>
              <a:rPr lang="en-US" altLang="ja-JP" dirty="0" smtClean="0"/>
              <a:t>DB</a:t>
            </a:r>
            <a:r>
              <a:rPr lang="en-US" altLang="ja-JP" baseline="-25000" dirty="0" smtClean="0"/>
              <a:t>Y</a:t>
            </a:r>
            <a:r>
              <a:rPr kumimoji="1" lang="ja-JP" altLang="en-US" dirty="0" smtClean="0"/>
              <a:t>の分布</a:t>
            </a:r>
            <a:endParaRPr kumimoji="1" lang="ja-JP" altLang="en-US" dirty="0"/>
          </a:p>
        </p:txBody>
      </p:sp>
      <p:cxnSp>
        <p:nvCxnSpPr>
          <p:cNvPr id="12" name="直線矢印コネクタ 11"/>
          <p:cNvCxnSpPr/>
          <p:nvPr/>
        </p:nvCxnSpPr>
        <p:spPr>
          <a:xfrm>
            <a:off x="2915816" y="5953054"/>
            <a:ext cx="0" cy="3562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13"/>
          <p:cNvSpPr>
            <a:spLocks noGrp="1"/>
          </p:cNvSpPr>
          <p:nvPr>
            <p:ph type="sldNum" sz="quarter" idx="12"/>
          </p:nvPr>
        </p:nvSpPr>
        <p:spPr/>
        <p:txBody>
          <a:bodyPr/>
          <a:lstStyle/>
          <a:p>
            <a:r>
              <a:rPr kumimoji="1" lang="en-US" altLang="ja-JP" dirty="0" smtClean="0"/>
              <a:t>17</a:t>
            </a:r>
            <a:endParaRPr kumimoji="1" lang="ja-JP" altLang="en-US" dirty="0"/>
          </a:p>
        </p:txBody>
      </p:sp>
      <p:cxnSp>
        <p:nvCxnSpPr>
          <p:cNvPr id="40" name="直線矢印コネクタ 39"/>
          <p:cNvCxnSpPr/>
          <p:nvPr/>
        </p:nvCxnSpPr>
        <p:spPr>
          <a:xfrm>
            <a:off x="7363453" y="6010113"/>
            <a:ext cx="0" cy="3562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 name="テキスト ボックス 41"/>
          <p:cNvSpPr txBox="1"/>
          <p:nvPr/>
        </p:nvSpPr>
        <p:spPr>
          <a:xfrm>
            <a:off x="7592175" y="5970766"/>
            <a:ext cx="1440161" cy="338554"/>
          </a:xfrm>
          <a:prstGeom prst="rect">
            <a:avLst/>
          </a:prstGeom>
          <a:noFill/>
        </p:spPr>
        <p:txBody>
          <a:bodyPr wrap="square" rtlCol="0">
            <a:spAutoFit/>
          </a:bodyPr>
          <a:lstStyle/>
          <a:p>
            <a:r>
              <a:rPr kumimoji="1" lang="ja-JP" altLang="en-US" sz="1600" dirty="0" smtClean="0"/>
              <a:t>エンドガード</a:t>
            </a:r>
            <a:endParaRPr kumimoji="1" lang="ja-JP" altLang="en-US" sz="1600" dirty="0"/>
          </a:p>
        </p:txBody>
      </p:sp>
      <p:sp>
        <p:nvSpPr>
          <p:cNvPr id="6" name="テキスト ボックス 5"/>
          <p:cNvSpPr txBox="1"/>
          <p:nvPr/>
        </p:nvSpPr>
        <p:spPr>
          <a:xfrm>
            <a:off x="2921643" y="4773455"/>
            <a:ext cx="1512168" cy="646331"/>
          </a:xfrm>
          <a:prstGeom prst="rect">
            <a:avLst/>
          </a:prstGeom>
          <a:noFill/>
        </p:spPr>
        <p:txBody>
          <a:bodyPr wrap="square" rtlCol="0">
            <a:spAutoFit/>
          </a:bodyPr>
          <a:lstStyle/>
          <a:p>
            <a:r>
              <a:rPr kumimoji="1" lang="ja-JP" altLang="en-US" dirty="0" smtClean="0">
                <a:solidFill>
                  <a:schemeClr val="accent1"/>
                </a:solidFill>
              </a:rPr>
              <a:t>磁極端付近</a:t>
            </a:r>
            <a:endParaRPr kumimoji="1" lang="en-US" altLang="ja-JP" dirty="0" smtClean="0">
              <a:solidFill>
                <a:schemeClr val="accent1"/>
              </a:solidFill>
            </a:endParaRPr>
          </a:p>
          <a:p>
            <a:r>
              <a:rPr lang="ja-JP" altLang="en-US" dirty="0">
                <a:solidFill>
                  <a:srgbClr val="FF0000"/>
                </a:solidFill>
              </a:rPr>
              <a:t>それ以外</a:t>
            </a:r>
            <a:endParaRPr kumimoji="1" lang="ja-JP" altLang="en-US" dirty="0">
              <a:solidFill>
                <a:srgbClr val="FF0000"/>
              </a:solidFill>
            </a:endParaRPr>
          </a:p>
        </p:txBody>
      </p:sp>
    </p:spTree>
    <p:extLst>
      <p:ext uri="{BB962C8B-B14F-4D97-AF65-F5344CB8AC3E}">
        <p14:creationId xmlns:p14="http://schemas.microsoft.com/office/powerpoint/2010/main" val="7505131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chor="ctr"/>
          <a:lstStyle/>
          <a:p>
            <a:pPr marL="109728" indent="0" algn="ctr">
              <a:buNone/>
            </a:pPr>
            <a:r>
              <a:rPr lang="ja-JP" altLang="en-US" sz="4000" dirty="0">
                <a:latin typeface="HGPｺﾞｼｯｸE" panose="020B0900000000000000" pitchFamily="50" charset="-128"/>
                <a:ea typeface="HGPｺﾞｼｯｸE" panose="020B0900000000000000" pitchFamily="50" charset="-128"/>
              </a:rPr>
              <a:t>計算磁場の改良</a:t>
            </a:r>
            <a:endParaRPr lang="en-US" altLang="ja-JP" sz="4000" dirty="0" smtClean="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r>
              <a:rPr kumimoji="1" lang="en-US" altLang="ja-JP" dirty="0" smtClean="0"/>
              <a:t>20</a:t>
            </a:r>
            <a:endParaRPr kumimoji="1" lang="ja-JP" altLang="en-US" dirty="0"/>
          </a:p>
        </p:txBody>
      </p:sp>
    </p:spTree>
    <p:extLst>
      <p:ext uri="{BB962C8B-B14F-4D97-AF65-F5344CB8AC3E}">
        <p14:creationId xmlns:p14="http://schemas.microsoft.com/office/powerpoint/2010/main" val="867087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lang="en-US" altLang="ja-JP" dirty="0" smtClean="0"/>
              <a:t>BH</a:t>
            </a:r>
            <a:r>
              <a:rPr lang="ja-JP" altLang="en-US" dirty="0" smtClean="0"/>
              <a:t>曲線の調整箇所の検討</a:t>
            </a:r>
            <a:endParaRPr kumimoji="1" lang="ja-JP" altLang="en-US" dirty="0"/>
          </a:p>
        </p:txBody>
      </p:sp>
      <p:sp>
        <p:nvSpPr>
          <p:cNvPr id="3" name="コンテンツ プレースホルダー 2"/>
          <p:cNvSpPr>
            <a:spLocks noGrp="1"/>
          </p:cNvSpPr>
          <p:nvPr>
            <p:ph idx="1"/>
          </p:nvPr>
        </p:nvSpPr>
        <p:spPr>
          <a:xfrm>
            <a:off x="107504" y="1268760"/>
            <a:ext cx="8856985" cy="5472608"/>
          </a:xfrm>
        </p:spPr>
        <p:txBody>
          <a:bodyPr>
            <a:normAutofit/>
          </a:bodyPr>
          <a:lstStyle/>
          <a:p>
            <a:r>
              <a:rPr lang="ja-JP" altLang="en-US" sz="2400" dirty="0" smtClean="0"/>
              <a:t>磁極端・エンドガード付近の再現度が悪い</a:t>
            </a:r>
            <a:endParaRPr lang="en-US" altLang="ja-JP" sz="2400" dirty="0"/>
          </a:p>
          <a:p>
            <a:pPr lvl="1"/>
            <a:r>
              <a:rPr lang="ja-JP" altLang="en-US" sz="2400" dirty="0" smtClean="0"/>
              <a:t>この近辺での鉄の</a:t>
            </a:r>
            <a:r>
              <a:rPr lang="en-US" altLang="ja-JP" sz="2400" dirty="0" smtClean="0"/>
              <a:t>BH</a:t>
            </a:r>
            <a:r>
              <a:rPr lang="ja-JP" altLang="en-US" sz="2400" dirty="0" smtClean="0"/>
              <a:t>曲線が実際とずれていると考えられる</a:t>
            </a:r>
            <a:endParaRPr lang="en-US" altLang="ja-JP" sz="2400" dirty="0" smtClean="0"/>
          </a:p>
          <a:p>
            <a:pPr lvl="1"/>
            <a:r>
              <a:rPr lang="ja-JP" altLang="en-US" sz="2200" dirty="0" smtClean="0"/>
              <a:t>鉄上での磁束密度は</a:t>
            </a:r>
            <a:r>
              <a:rPr lang="en-US" altLang="ja-JP" sz="2200" dirty="0" smtClean="0"/>
              <a:t>B&gt;1.8 T, (H&gt;10000)</a:t>
            </a:r>
            <a:r>
              <a:rPr lang="ja-JP" altLang="en-US" sz="2200" dirty="0" smtClean="0"/>
              <a:t>となっている</a:t>
            </a:r>
            <a:endParaRPr lang="en-US" altLang="ja-JP" sz="2200" dirty="0" smtClean="0"/>
          </a:p>
          <a:p>
            <a:pPr lvl="2"/>
            <a:r>
              <a:rPr lang="ja-JP" altLang="en-US" dirty="0"/>
              <a:t>この領域</a:t>
            </a:r>
            <a:r>
              <a:rPr lang="ja-JP" altLang="en-US" dirty="0" smtClean="0"/>
              <a:t>の</a:t>
            </a:r>
            <a:r>
              <a:rPr lang="en-US" altLang="ja-JP" dirty="0" smtClean="0"/>
              <a:t>BH</a:t>
            </a:r>
            <a:r>
              <a:rPr lang="ja-JP" altLang="en-US" dirty="0" smtClean="0"/>
              <a:t>曲線を調整</a:t>
            </a:r>
            <a:endParaRPr lang="en-US" altLang="ja-JP" dirty="0" smtClean="0"/>
          </a:p>
          <a:p>
            <a:endParaRPr lang="en-US" altLang="ja-JP" dirty="0"/>
          </a:p>
          <a:p>
            <a:endParaRPr lang="en-US" altLang="ja-JP" dirty="0" smtClean="0"/>
          </a:p>
          <a:p>
            <a:endParaRPr lang="en-US" altLang="ja-JP" dirty="0"/>
          </a:p>
          <a:p>
            <a:endParaRPr lang="en-US" altLang="ja-JP" dirty="0" smtClean="0"/>
          </a:p>
          <a:p>
            <a:endParaRPr lang="en-US" altLang="ja-JP" dirty="0"/>
          </a:p>
          <a:p>
            <a:pPr marL="109728" indent="0">
              <a:buNone/>
            </a:pPr>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p:txBody>
      </p:sp>
      <p:sp>
        <p:nvSpPr>
          <p:cNvPr id="14" name="スライド番号プレースホルダー 13"/>
          <p:cNvSpPr>
            <a:spLocks noGrp="1"/>
          </p:cNvSpPr>
          <p:nvPr>
            <p:ph type="sldNum" sz="quarter" idx="12"/>
          </p:nvPr>
        </p:nvSpPr>
        <p:spPr/>
        <p:txBody>
          <a:bodyPr/>
          <a:lstStyle/>
          <a:p>
            <a:r>
              <a:rPr kumimoji="1" lang="en-US" altLang="ja-JP" dirty="0" smtClean="0"/>
              <a:t>17</a:t>
            </a:r>
            <a:endParaRPr kumimoji="1" lang="ja-JP" altLang="en-US" dirty="0"/>
          </a:p>
        </p:txBody>
      </p:sp>
      <p:pic>
        <p:nvPicPr>
          <p:cNvPr id="1026" name="Picture 2" descr="C:\Users\Tnanamura\Dropbox\MFfig\2500-30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0" y="2996952"/>
            <a:ext cx="2887090" cy="3861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nanamura\Dropbox\MFfig\2500pos30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0963" y="2933356"/>
            <a:ext cx="3013037" cy="392464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Tnanamura\Dropbox\MFfig\2500pos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9002" y="2933357"/>
            <a:ext cx="2980031" cy="3910555"/>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p:cNvSpPr/>
          <p:nvPr/>
        </p:nvSpPr>
        <p:spPr>
          <a:xfrm>
            <a:off x="1414545" y="4725144"/>
            <a:ext cx="781191" cy="5040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4438881" y="4725144"/>
            <a:ext cx="781191" cy="5040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7596336" y="4725144"/>
            <a:ext cx="781191" cy="504056"/>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911792" y="3681634"/>
            <a:ext cx="2191862" cy="369332"/>
          </a:xfrm>
          <a:prstGeom prst="rect">
            <a:avLst/>
          </a:prstGeom>
          <a:noFill/>
        </p:spPr>
        <p:txBody>
          <a:bodyPr wrap="square" rtlCol="0">
            <a:spAutoFit/>
          </a:bodyPr>
          <a:lstStyle/>
          <a:p>
            <a:r>
              <a:rPr kumimoji="1" lang="ja-JP" altLang="en-US" dirty="0" smtClean="0"/>
              <a:t>磁極端</a:t>
            </a:r>
            <a:r>
              <a:rPr kumimoji="1" lang="en-US" altLang="ja-JP" dirty="0" smtClean="0"/>
              <a:t>(z=0)</a:t>
            </a:r>
            <a:endParaRPr kumimoji="1" lang="ja-JP" altLang="en-US" dirty="0"/>
          </a:p>
        </p:txBody>
      </p:sp>
      <p:sp>
        <p:nvSpPr>
          <p:cNvPr id="9" name="テキスト ボックス 8"/>
          <p:cNvSpPr txBox="1"/>
          <p:nvPr/>
        </p:nvSpPr>
        <p:spPr>
          <a:xfrm>
            <a:off x="732137" y="3415054"/>
            <a:ext cx="2255687" cy="646331"/>
          </a:xfrm>
          <a:prstGeom prst="rect">
            <a:avLst/>
          </a:prstGeom>
          <a:noFill/>
        </p:spPr>
        <p:txBody>
          <a:bodyPr wrap="square" rtlCol="0">
            <a:spAutoFit/>
          </a:bodyPr>
          <a:lstStyle/>
          <a:p>
            <a:r>
              <a:rPr kumimoji="1" lang="ja-JP" altLang="en-US" dirty="0" smtClean="0"/>
              <a:t>磁石内部磁極端付近</a:t>
            </a:r>
            <a:endParaRPr kumimoji="1" lang="en-US" altLang="ja-JP" dirty="0" smtClean="0"/>
          </a:p>
          <a:p>
            <a:r>
              <a:rPr lang="en-US" altLang="ja-JP" dirty="0" smtClean="0"/>
              <a:t>(z= -300)</a:t>
            </a:r>
            <a:endParaRPr kumimoji="1" lang="ja-JP" altLang="en-US" dirty="0"/>
          </a:p>
        </p:txBody>
      </p:sp>
      <p:sp>
        <p:nvSpPr>
          <p:cNvPr id="10" name="テキスト ボックス 9"/>
          <p:cNvSpPr txBox="1"/>
          <p:nvPr/>
        </p:nvSpPr>
        <p:spPr>
          <a:xfrm>
            <a:off x="7092280" y="3415054"/>
            <a:ext cx="2051720" cy="646331"/>
          </a:xfrm>
          <a:prstGeom prst="rect">
            <a:avLst/>
          </a:prstGeom>
          <a:noFill/>
        </p:spPr>
        <p:txBody>
          <a:bodyPr wrap="square" rtlCol="0">
            <a:spAutoFit/>
          </a:bodyPr>
          <a:lstStyle/>
          <a:p>
            <a:r>
              <a:rPr lang="ja-JP" altLang="en-US" dirty="0" smtClean="0"/>
              <a:t>エンドガード上</a:t>
            </a:r>
            <a:endParaRPr lang="en-US" altLang="ja-JP" dirty="0" smtClean="0"/>
          </a:p>
          <a:p>
            <a:r>
              <a:rPr kumimoji="1" lang="en-US" altLang="ja-JP" dirty="0" smtClean="0"/>
              <a:t>(z=300)</a:t>
            </a:r>
            <a:endParaRPr kumimoji="1" lang="ja-JP" altLang="en-US" dirty="0"/>
          </a:p>
        </p:txBody>
      </p:sp>
      <p:cxnSp>
        <p:nvCxnSpPr>
          <p:cNvPr id="13" name="直線矢印コネクタ 12"/>
          <p:cNvCxnSpPr/>
          <p:nvPr/>
        </p:nvCxnSpPr>
        <p:spPr>
          <a:xfrm flipH="1" flipV="1">
            <a:off x="1805140" y="5229200"/>
            <a:ext cx="606620" cy="1080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a:endCxn id="41" idx="2"/>
          </p:cNvCxnSpPr>
          <p:nvPr/>
        </p:nvCxnSpPr>
        <p:spPr>
          <a:xfrm flipV="1">
            <a:off x="2494665" y="5229200"/>
            <a:ext cx="2334812" cy="1080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V="1">
            <a:off x="2411760" y="5229200"/>
            <a:ext cx="5472608" cy="1080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899592" y="6381328"/>
            <a:ext cx="1958498" cy="369332"/>
          </a:xfrm>
          <a:prstGeom prst="rect">
            <a:avLst/>
          </a:prstGeom>
          <a:noFill/>
        </p:spPr>
        <p:txBody>
          <a:bodyPr wrap="square" rtlCol="0">
            <a:spAutoFit/>
          </a:bodyPr>
          <a:lstStyle/>
          <a:p>
            <a:r>
              <a:rPr lang="ja-JP" altLang="en-US" dirty="0" smtClean="0"/>
              <a:t>ギャップ領域</a:t>
            </a:r>
            <a:endParaRPr kumimoji="1" lang="ja-JP" altLang="en-US" dirty="0"/>
          </a:p>
        </p:txBody>
      </p:sp>
    </p:spTree>
    <p:extLst>
      <p:ext uri="{BB962C8B-B14F-4D97-AF65-F5344CB8AC3E}">
        <p14:creationId xmlns:p14="http://schemas.microsoft.com/office/powerpoint/2010/main" val="3615918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lang="en-US" altLang="ja-JP" dirty="0" smtClean="0"/>
              <a:t>BH</a:t>
            </a:r>
            <a:r>
              <a:rPr lang="ja-JP" altLang="en-US" dirty="0" smtClean="0"/>
              <a:t>曲線の調整</a:t>
            </a:r>
            <a:r>
              <a:rPr lang="en-US" altLang="ja-JP" dirty="0" smtClean="0"/>
              <a:t>(1)</a:t>
            </a:r>
            <a:endParaRPr kumimoji="1" lang="ja-JP" altLang="en-US" dirty="0"/>
          </a:p>
        </p:txBody>
      </p:sp>
      <p:sp>
        <p:nvSpPr>
          <p:cNvPr id="3" name="コンテンツ プレースホルダー 2"/>
          <p:cNvSpPr>
            <a:spLocks noGrp="1"/>
          </p:cNvSpPr>
          <p:nvPr>
            <p:ph idx="1"/>
          </p:nvPr>
        </p:nvSpPr>
        <p:spPr>
          <a:xfrm>
            <a:off x="107504" y="1268760"/>
            <a:ext cx="8856985" cy="5472608"/>
          </a:xfrm>
        </p:spPr>
        <p:txBody>
          <a:bodyPr>
            <a:normAutofit/>
          </a:bodyPr>
          <a:lstStyle/>
          <a:p>
            <a:r>
              <a:rPr lang="en-US" altLang="ja-JP" sz="2400" dirty="0" smtClean="0"/>
              <a:t>BH</a:t>
            </a:r>
            <a:r>
              <a:rPr lang="ja-JP" altLang="en-US" sz="2400" dirty="0" smtClean="0"/>
              <a:t>曲線の傾きを</a:t>
            </a:r>
            <a:r>
              <a:rPr lang="en-US" altLang="ja-JP" sz="2400" dirty="0" smtClean="0"/>
              <a:t>0.75</a:t>
            </a:r>
            <a:r>
              <a:rPr lang="ja-JP" altLang="en-US" sz="2400" dirty="0" smtClean="0"/>
              <a:t>倍にして計算、</a:t>
            </a:r>
            <a:r>
              <a:rPr lang="ja-JP" altLang="en-US" sz="2400" b="1" u="sng" dirty="0" smtClean="0"/>
              <a:t>もとの計算</a:t>
            </a:r>
            <a:r>
              <a:rPr lang="ja-JP" altLang="en-US" sz="2400" dirty="0" smtClean="0"/>
              <a:t>と比較</a:t>
            </a:r>
            <a:endParaRPr lang="en-US" altLang="ja-JP" sz="2400" dirty="0" smtClean="0"/>
          </a:p>
          <a:p>
            <a:pPr lvl="1"/>
            <a:r>
              <a:rPr lang="ja-JP" altLang="en-US" sz="2000" dirty="0" smtClean="0"/>
              <a:t>中心磁場の大きさでスケール</a:t>
            </a:r>
            <a:endParaRPr lang="en-US" altLang="ja-JP" sz="2000" dirty="0" smtClean="0"/>
          </a:p>
          <a:p>
            <a:pPr lvl="1"/>
            <a:r>
              <a:rPr lang="ja-JP" altLang="en-US" sz="2000" dirty="0"/>
              <a:t>磁石</a:t>
            </a:r>
            <a:r>
              <a:rPr lang="ja-JP" altLang="en-US" sz="2000" dirty="0" smtClean="0"/>
              <a:t>内部でも大きな違いが生じる</a:t>
            </a:r>
            <a:endParaRPr lang="en-US" altLang="ja-JP" sz="2000" dirty="0"/>
          </a:p>
          <a:p>
            <a:pPr lvl="2"/>
            <a:r>
              <a:rPr lang="ja-JP" altLang="en-US" sz="2000" dirty="0" smtClean="0"/>
              <a:t>計算磁場と測定磁場の差の傾向をうまく再現しない</a:t>
            </a:r>
            <a:endParaRPr lang="en-US" altLang="ja-JP" sz="2000" dirty="0" smtClean="0"/>
          </a:p>
          <a:p>
            <a:pPr lvl="1"/>
            <a:r>
              <a:rPr lang="ja-JP" altLang="en-US" sz="2000" dirty="0" smtClean="0"/>
              <a:t>エンドガードとヨークの</a:t>
            </a:r>
            <a:r>
              <a:rPr lang="en-US" altLang="ja-JP" sz="2000" dirty="0" smtClean="0"/>
              <a:t>BH</a:t>
            </a:r>
            <a:r>
              <a:rPr lang="ja-JP" altLang="en-US" sz="2000" dirty="0" smtClean="0"/>
              <a:t>曲線を分けて調整する</a:t>
            </a:r>
            <a:endParaRPr lang="en-US" altLang="ja-JP" sz="2400" dirty="0"/>
          </a:p>
          <a:p>
            <a:endParaRPr lang="en-US" altLang="ja-JP" dirty="0" smtClean="0"/>
          </a:p>
          <a:p>
            <a:endParaRPr lang="en-US" altLang="ja-JP" dirty="0"/>
          </a:p>
          <a:p>
            <a:pPr marL="109728" indent="0">
              <a:buNone/>
            </a:pPr>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p:txBody>
      </p:sp>
      <p:sp>
        <p:nvSpPr>
          <p:cNvPr id="14" name="スライド番号プレースホルダー 13"/>
          <p:cNvSpPr>
            <a:spLocks noGrp="1"/>
          </p:cNvSpPr>
          <p:nvPr>
            <p:ph type="sldNum" sz="quarter" idx="12"/>
          </p:nvPr>
        </p:nvSpPr>
        <p:spPr/>
        <p:txBody>
          <a:bodyPr/>
          <a:lstStyle/>
          <a:p>
            <a:r>
              <a:rPr kumimoji="1" lang="en-US" altLang="ja-JP" dirty="0" smtClean="0"/>
              <a:t>17</a:t>
            </a:r>
            <a:endParaRPr kumimoji="1" lang="ja-JP" altLang="en-US" dirty="0"/>
          </a:p>
        </p:txBody>
      </p:sp>
      <p:pic>
        <p:nvPicPr>
          <p:cNvPr id="2050" name="Picture 2" descr="C:\Users\Tnanamura\Dropbox\S-2S\bhcompa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5" y="3284984"/>
            <a:ext cx="4632124" cy="336693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987824" y="5301208"/>
            <a:ext cx="1440160" cy="646331"/>
          </a:xfrm>
          <a:prstGeom prst="rect">
            <a:avLst/>
          </a:prstGeom>
          <a:noFill/>
        </p:spPr>
        <p:txBody>
          <a:bodyPr wrap="square" rtlCol="0">
            <a:spAutoFit/>
          </a:bodyPr>
          <a:lstStyle/>
          <a:p>
            <a:r>
              <a:rPr kumimoji="1" lang="ja-JP" altLang="en-US" dirty="0" smtClean="0">
                <a:solidFill>
                  <a:srgbClr val="FF0000"/>
                </a:solidFill>
              </a:rPr>
              <a:t>調整前</a:t>
            </a:r>
            <a:endParaRPr kumimoji="1" lang="en-US" altLang="ja-JP" dirty="0" smtClean="0">
              <a:solidFill>
                <a:srgbClr val="FF0000"/>
              </a:solidFill>
            </a:endParaRPr>
          </a:p>
          <a:p>
            <a:r>
              <a:rPr lang="ja-JP" altLang="en-US" dirty="0">
                <a:solidFill>
                  <a:srgbClr val="0070C0"/>
                </a:solidFill>
              </a:rPr>
              <a:t>調整後</a:t>
            </a:r>
            <a:endParaRPr kumimoji="1" lang="ja-JP" altLang="en-US" dirty="0">
              <a:solidFill>
                <a:srgbClr val="0070C0"/>
              </a:solidFill>
            </a:endParaRPr>
          </a:p>
        </p:txBody>
      </p:sp>
      <p:pic>
        <p:nvPicPr>
          <p:cNvPr id="2051" name="Picture 3" descr="C:\Users\Tnanamura\Dropbox\S-2S\By-BycalcBH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3544721"/>
            <a:ext cx="4175472" cy="284745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508104" y="5373216"/>
            <a:ext cx="2088232" cy="861774"/>
          </a:xfrm>
          <a:prstGeom prst="rect">
            <a:avLst/>
          </a:prstGeom>
          <a:noFill/>
        </p:spPr>
        <p:txBody>
          <a:bodyPr wrap="square" rtlCol="0">
            <a:spAutoFit/>
          </a:bodyPr>
          <a:lstStyle/>
          <a:p>
            <a:r>
              <a:rPr kumimoji="1" lang="ja-JP" altLang="en-US" sz="1600" dirty="0" smtClean="0">
                <a:solidFill>
                  <a:srgbClr val="FF0000"/>
                </a:solidFill>
              </a:rPr>
              <a:t>測定磁場</a:t>
            </a:r>
            <a:r>
              <a:rPr kumimoji="1" lang="en-US" altLang="ja-JP" sz="1600" dirty="0" smtClean="0">
                <a:solidFill>
                  <a:srgbClr val="FF0000"/>
                </a:solidFill>
              </a:rPr>
              <a:t>-</a:t>
            </a:r>
            <a:r>
              <a:rPr kumimoji="1" lang="ja-JP" altLang="en-US" sz="1600" dirty="0" smtClean="0">
                <a:solidFill>
                  <a:srgbClr val="FF0000"/>
                </a:solidFill>
              </a:rPr>
              <a:t>調整前</a:t>
            </a:r>
            <a:endParaRPr kumimoji="1" lang="en-US" altLang="ja-JP" sz="1600" dirty="0" smtClean="0">
              <a:solidFill>
                <a:srgbClr val="FF0000"/>
              </a:solidFill>
            </a:endParaRPr>
          </a:p>
          <a:p>
            <a:r>
              <a:rPr lang="ja-JP" altLang="en-US" sz="1600" dirty="0" smtClean="0">
                <a:solidFill>
                  <a:srgbClr val="0070C0"/>
                </a:solidFill>
              </a:rPr>
              <a:t>調整後</a:t>
            </a:r>
            <a:r>
              <a:rPr lang="en-US" altLang="ja-JP" sz="1600" dirty="0" smtClean="0">
                <a:solidFill>
                  <a:srgbClr val="0070C0"/>
                </a:solidFill>
              </a:rPr>
              <a:t>-</a:t>
            </a:r>
            <a:r>
              <a:rPr lang="ja-JP" altLang="en-US" sz="1600" dirty="0" smtClean="0">
                <a:solidFill>
                  <a:srgbClr val="0070C0"/>
                </a:solidFill>
              </a:rPr>
              <a:t>調整前</a:t>
            </a:r>
            <a:endParaRPr kumimoji="1" lang="en-US" altLang="ja-JP" sz="1600" dirty="0" smtClean="0">
              <a:solidFill>
                <a:srgbClr val="0070C0"/>
              </a:solidFill>
            </a:endParaRPr>
          </a:p>
          <a:p>
            <a:endParaRPr kumimoji="1" lang="ja-JP" altLang="en-US" dirty="0">
              <a:solidFill>
                <a:srgbClr val="FF0000"/>
              </a:solidFill>
            </a:endParaRPr>
          </a:p>
        </p:txBody>
      </p:sp>
      <p:sp>
        <p:nvSpPr>
          <p:cNvPr id="7" name="円/楕円 6"/>
          <p:cNvSpPr/>
          <p:nvPr/>
        </p:nvSpPr>
        <p:spPr>
          <a:xfrm>
            <a:off x="6372200" y="3861048"/>
            <a:ext cx="864096" cy="144016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5508104" y="3390832"/>
            <a:ext cx="3240360" cy="307777"/>
          </a:xfrm>
          <a:prstGeom prst="rect">
            <a:avLst/>
          </a:prstGeom>
          <a:noFill/>
        </p:spPr>
        <p:txBody>
          <a:bodyPr wrap="square" rtlCol="0">
            <a:spAutoFit/>
          </a:bodyPr>
          <a:lstStyle/>
          <a:p>
            <a:r>
              <a:rPr kumimoji="1" lang="ja-JP" altLang="en-US" sz="1400" dirty="0" smtClean="0"/>
              <a:t>中心軌道上での調整前計算磁場との差</a:t>
            </a:r>
            <a:endParaRPr kumimoji="1" lang="ja-JP" altLang="en-US" sz="1400" dirty="0"/>
          </a:p>
        </p:txBody>
      </p:sp>
      <p:cxnSp>
        <p:nvCxnSpPr>
          <p:cNvPr id="11" name="直線矢印コネクタ 10"/>
          <p:cNvCxnSpPr/>
          <p:nvPr/>
        </p:nvCxnSpPr>
        <p:spPr>
          <a:xfrm>
            <a:off x="7363453" y="5529147"/>
            <a:ext cx="0" cy="35626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592175" y="5489800"/>
            <a:ext cx="1440161" cy="338554"/>
          </a:xfrm>
          <a:prstGeom prst="rect">
            <a:avLst/>
          </a:prstGeom>
          <a:noFill/>
        </p:spPr>
        <p:txBody>
          <a:bodyPr wrap="square" rtlCol="0">
            <a:spAutoFit/>
          </a:bodyPr>
          <a:lstStyle/>
          <a:p>
            <a:r>
              <a:rPr kumimoji="1" lang="ja-JP" altLang="en-US" sz="1600" dirty="0" smtClean="0"/>
              <a:t>エンドガード</a:t>
            </a:r>
            <a:endParaRPr kumimoji="1" lang="ja-JP" altLang="en-US" sz="1600" dirty="0"/>
          </a:p>
        </p:txBody>
      </p:sp>
    </p:spTree>
    <p:extLst>
      <p:ext uri="{BB962C8B-B14F-4D97-AF65-F5344CB8AC3E}">
        <p14:creationId xmlns:p14="http://schemas.microsoft.com/office/powerpoint/2010/main" val="2037978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lang="en-US" altLang="ja-JP" dirty="0" smtClean="0"/>
              <a:t>BH</a:t>
            </a:r>
            <a:r>
              <a:rPr lang="ja-JP" altLang="en-US" dirty="0" smtClean="0"/>
              <a:t>曲線の調整</a:t>
            </a:r>
            <a:r>
              <a:rPr lang="en-US" altLang="ja-JP" dirty="0" smtClean="0"/>
              <a:t>(2)</a:t>
            </a:r>
            <a:endParaRPr kumimoji="1" lang="ja-JP" altLang="en-US" dirty="0"/>
          </a:p>
        </p:txBody>
      </p:sp>
      <p:sp>
        <p:nvSpPr>
          <p:cNvPr id="3" name="コンテンツ プレースホルダー 2"/>
          <p:cNvSpPr>
            <a:spLocks noGrp="1"/>
          </p:cNvSpPr>
          <p:nvPr>
            <p:ph idx="1"/>
          </p:nvPr>
        </p:nvSpPr>
        <p:spPr>
          <a:xfrm>
            <a:off x="107504" y="1268760"/>
            <a:ext cx="8856985" cy="5472608"/>
          </a:xfrm>
        </p:spPr>
        <p:txBody>
          <a:bodyPr>
            <a:normAutofit/>
          </a:bodyPr>
          <a:lstStyle/>
          <a:p>
            <a:r>
              <a:rPr lang="ja-JP" altLang="en-US" dirty="0" smtClean="0"/>
              <a:t>エンドガードの</a:t>
            </a:r>
            <a:r>
              <a:rPr lang="en-US" altLang="ja-JP" dirty="0" smtClean="0"/>
              <a:t>BH</a:t>
            </a:r>
            <a:r>
              <a:rPr lang="ja-JP" altLang="en-US" dirty="0" smtClean="0"/>
              <a:t>曲線を変動させ、</a:t>
            </a:r>
            <a:r>
              <a:rPr lang="ja-JP" altLang="en-US" b="1" u="sng" dirty="0"/>
              <a:t>測定磁場</a:t>
            </a:r>
            <a:r>
              <a:rPr lang="ja-JP" altLang="en-US" dirty="0" smtClean="0"/>
              <a:t>と比較</a:t>
            </a:r>
            <a:endParaRPr lang="en-US" altLang="ja-JP" dirty="0" smtClean="0"/>
          </a:p>
          <a:p>
            <a:pPr lvl="1"/>
            <a:r>
              <a:rPr lang="en-US" altLang="ja-JP" dirty="0" smtClean="0"/>
              <a:t>SS400</a:t>
            </a:r>
            <a:r>
              <a:rPr lang="ja-JP" altLang="en-US" dirty="0" smtClean="0"/>
              <a:t>がもっともよく再現する</a:t>
            </a:r>
            <a:endParaRPr lang="en-US" altLang="ja-JP" dirty="0" smtClean="0"/>
          </a:p>
          <a:p>
            <a:pPr lvl="2"/>
            <a:r>
              <a:rPr lang="ja-JP" altLang="en-US" dirty="0" smtClean="0"/>
              <a:t>エンドガードは純鉄よりも</a:t>
            </a:r>
            <a:r>
              <a:rPr lang="en-US" altLang="ja-JP" dirty="0" smtClean="0"/>
              <a:t>SS400</a:t>
            </a:r>
            <a:r>
              <a:rPr lang="ja-JP" altLang="en-US" dirty="0" smtClean="0"/>
              <a:t>に近い組成をしていた？</a:t>
            </a:r>
            <a:endParaRPr lang="en-US" altLang="ja-JP" dirty="0" smtClean="0"/>
          </a:p>
          <a:p>
            <a:pPr lvl="2"/>
            <a:r>
              <a:rPr lang="ja-JP" altLang="en-US" dirty="0" smtClean="0"/>
              <a:t>この計算磁場を採用</a:t>
            </a:r>
            <a:endParaRPr lang="en-US" altLang="ja-JP" dirty="0" smtClean="0"/>
          </a:p>
          <a:p>
            <a:endParaRPr lang="en-US" altLang="ja-JP" dirty="0"/>
          </a:p>
          <a:p>
            <a:endParaRPr lang="en-US" altLang="ja-JP" dirty="0" smtClean="0"/>
          </a:p>
          <a:p>
            <a:endParaRPr lang="en-US" altLang="ja-JP" dirty="0"/>
          </a:p>
          <a:p>
            <a:pPr marL="109728" indent="0">
              <a:buNone/>
            </a:pPr>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p:txBody>
      </p:sp>
      <p:sp>
        <p:nvSpPr>
          <p:cNvPr id="14" name="スライド番号プレースホルダー 13"/>
          <p:cNvSpPr>
            <a:spLocks noGrp="1"/>
          </p:cNvSpPr>
          <p:nvPr>
            <p:ph type="sldNum" sz="quarter" idx="12"/>
          </p:nvPr>
        </p:nvSpPr>
        <p:spPr/>
        <p:txBody>
          <a:bodyPr/>
          <a:lstStyle/>
          <a:p>
            <a:r>
              <a:rPr kumimoji="1" lang="en-US" altLang="ja-JP" dirty="0" smtClean="0"/>
              <a:t>17</a:t>
            </a:r>
            <a:endParaRPr kumimoji="1" lang="ja-JP" altLang="en-US" dirty="0"/>
          </a:p>
        </p:txBody>
      </p:sp>
      <p:pic>
        <p:nvPicPr>
          <p:cNvPr id="3074" name="Picture 2" descr="C:\Users\Tnanamura\Dropbox\S-2S\bh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64" y="3288903"/>
            <a:ext cx="4726560" cy="343557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915816" y="4869160"/>
            <a:ext cx="1872208" cy="1200329"/>
          </a:xfrm>
          <a:prstGeom prst="rect">
            <a:avLst/>
          </a:prstGeom>
          <a:noFill/>
        </p:spPr>
        <p:txBody>
          <a:bodyPr wrap="square" rtlCol="0">
            <a:spAutoFit/>
          </a:bodyPr>
          <a:lstStyle/>
          <a:p>
            <a:r>
              <a:rPr kumimoji="1" lang="ja-JP" altLang="en-US" dirty="0" smtClean="0">
                <a:solidFill>
                  <a:srgbClr val="FF0000"/>
                </a:solidFill>
              </a:rPr>
              <a:t>調整前</a:t>
            </a:r>
            <a:endParaRPr kumimoji="1" lang="en-US" altLang="ja-JP" dirty="0" smtClean="0">
              <a:solidFill>
                <a:srgbClr val="FF0000"/>
              </a:solidFill>
            </a:endParaRPr>
          </a:p>
          <a:p>
            <a:r>
              <a:rPr lang="ja-JP" altLang="en-US" dirty="0" smtClean="0">
                <a:solidFill>
                  <a:srgbClr val="0070C0"/>
                </a:solidFill>
              </a:rPr>
              <a:t>調整</a:t>
            </a:r>
            <a:r>
              <a:rPr lang="en-US" altLang="ja-JP" dirty="0" smtClean="0">
                <a:solidFill>
                  <a:srgbClr val="0070C0"/>
                </a:solidFill>
              </a:rPr>
              <a:t>1(</a:t>
            </a:r>
            <a:r>
              <a:rPr lang="ja-JP" altLang="en-US" dirty="0" smtClean="0">
                <a:solidFill>
                  <a:srgbClr val="0070C0"/>
                </a:solidFill>
              </a:rPr>
              <a:t>傾き小</a:t>
            </a:r>
            <a:r>
              <a:rPr lang="en-US" altLang="ja-JP" dirty="0" smtClean="0">
                <a:solidFill>
                  <a:srgbClr val="0070C0"/>
                </a:solidFill>
              </a:rPr>
              <a:t>)</a:t>
            </a:r>
          </a:p>
          <a:p>
            <a:r>
              <a:rPr kumimoji="1" lang="ja-JP" altLang="en-US" dirty="0" smtClean="0">
                <a:solidFill>
                  <a:srgbClr val="00B050"/>
                </a:solidFill>
              </a:rPr>
              <a:t>調整</a:t>
            </a:r>
            <a:r>
              <a:rPr kumimoji="1" lang="en-US" altLang="ja-JP" dirty="0" smtClean="0">
                <a:solidFill>
                  <a:srgbClr val="00B050"/>
                </a:solidFill>
              </a:rPr>
              <a:t>2(</a:t>
            </a:r>
            <a:r>
              <a:rPr kumimoji="1" lang="ja-JP" altLang="en-US" dirty="0" smtClean="0">
                <a:solidFill>
                  <a:srgbClr val="00B050"/>
                </a:solidFill>
              </a:rPr>
              <a:t>傾き大</a:t>
            </a:r>
            <a:r>
              <a:rPr kumimoji="1" lang="en-US" altLang="ja-JP" dirty="0" smtClean="0">
                <a:solidFill>
                  <a:srgbClr val="00B050"/>
                </a:solidFill>
              </a:rPr>
              <a:t>)</a:t>
            </a:r>
          </a:p>
          <a:p>
            <a:r>
              <a:rPr lang="en-US" altLang="ja-JP" dirty="0" smtClean="0">
                <a:solidFill>
                  <a:srgbClr val="FF66FF"/>
                </a:solidFill>
              </a:rPr>
              <a:t>SS400</a:t>
            </a:r>
            <a:endParaRPr kumimoji="1" lang="en-US" altLang="ja-JP" dirty="0" smtClean="0">
              <a:solidFill>
                <a:srgbClr val="FF66FF"/>
              </a:solidFill>
            </a:endParaRPr>
          </a:p>
        </p:txBody>
      </p:sp>
      <p:pic>
        <p:nvPicPr>
          <p:cNvPr id="3075" name="Picture 3" descr="C:\Users\Tnanamura\Dropbox\S-2S\bhcurvecomp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568" y="3573015"/>
            <a:ext cx="4445367" cy="303151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5580112" y="3544720"/>
            <a:ext cx="3240360" cy="338554"/>
          </a:xfrm>
          <a:prstGeom prst="rect">
            <a:avLst/>
          </a:prstGeom>
          <a:noFill/>
        </p:spPr>
        <p:txBody>
          <a:bodyPr wrap="square" rtlCol="0">
            <a:spAutoFit/>
          </a:bodyPr>
          <a:lstStyle/>
          <a:p>
            <a:r>
              <a:rPr kumimoji="1" lang="ja-JP" altLang="en-US" sz="1600" dirty="0" smtClean="0"/>
              <a:t>中心軌道付近での測定磁場との差</a:t>
            </a:r>
            <a:endParaRPr kumimoji="1" lang="ja-JP" altLang="en-US" sz="1600" dirty="0"/>
          </a:p>
        </p:txBody>
      </p:sp>
    </p:spTree>
    <p:extLst>
      <p:ext uri="{BB962C8B-B14F-4D97-AF65-F5344CB8AC3E}">
        <p14:creationId xmlns:p14="http://schemas.microsoft.com/office/powerpoint/2010/main" val="705718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kumimoji="1" lang="ja-JP" altLang="en-US" dirty="0" smtClean="0"/>
              <a:t>計算磁場の再現度の評価</a:t>
            </a:r>
            <a:endParaRPr kumimoji="1" lang="ja-JP" altLang="en-US" dirty="0"/>
          </a:p>
        </p:txBody>
      </p:sp>
      <p:sp>
        <p:nvSpPr>
          <p:cNvPr id="3" name="コンテンツ プレースホルダー 2"/>
          <p:cNvSpPr>
            <a:spLocks noGrp="1"/>
          </p:cNvSpPr>
          <p:nvPr>
            <p:ph idx="1"/>
          </p:nvPr>
        </p:nvSpPr>
        <p:spPr>
          <a:xfrm>
            <a:off x="0" y="1268760"/>
            <a:ext cx="9144000" cy="5472608"/>
          </a:xfrm>
        </p:spPr>
        <p:txBody>
          <a:bodyPr>
            <a:normAutofit/>
          </a:bodyPr>
          <a:lstStyle/>
          <a:p>
            <a:r>
              <a:rPr lang="en-US" altLang="ja-JP" sz="2400" b="1" dirty="0"/>
              <a:t>DB</a:t>
            </a:r>
            <a:r>
              <a:rPr lang="en-US" altLang="ja-JP" sz="2400" b="1" baseline="-25000" dirty="0"/>
              <a:t>Y</a:t>
            </a:r>
            <a:r>
              <a:rPr lang="en-US" altLang="ja-JP" sz="2400" b="1" dirty="0"/>
              <a:t>=(</a:t>
            </a:r>
            <a:r>
              <a:rPr lang="ja-JP" altLang="en-US" sz="2400" b="1" dirty="0"/>
              <a:t>測定磁場の</a:t>
            </a:r>
            <a:r>
              <a:rPr lang="en-US" altLang="ja-JP" sz="2400" b="1" dirty="0"/>
              <a:t>Y</a:t>
            </a:r>
            <a:r>
              <a:rPr lang="ja-JP" altLang="en-US" sz="2400" b="1" dirty="0"/>
              <a:t>成分</a:t>
            </a:r>
            <a:r>
              <a:rPr lang="en-US" altLang="ja-JP" sz="2400" b="1" dirty="0"/>
              <a:t>)</a:t>
            </a:r>
            <a:r>
              <a:rPr lang="ja-JP" altLang="en-US" sz="2400" b="1" dirty="0" err="1"/>
              <a:t>ー</a:t>
            </a:r>
            <a:r>
              <a:rPr lang="en-US" altLang="ja-JP" sz="2400" b="1" dirty="0"/>
              <a:t>(</a:t>
            </a:r>
            <a:r>
              <a:rPr lang="ja-JP" altLang="en-US" sz="2400" b="1" dirty="0"/>
              <a:t>計算磁場の</a:t>
            </a:r>
            <a:r>
              <a:rPr lang="en-US" altLang="ja-JP" sz="2400" b="1" dirty="0"/>
              <a:t>Y</a:t>
            </a:r>
            <a:r>
              <a:rPr lang="ja-JP" altLang="en-US" sz="2400" b="1" dirty="0"/>
              <a:t>成分</a:t>
            </a:r>
            <a:r>
              <a:rPr lang="en-US" altLang="ja-JP" sz="2400" b="1" dirty="0" smtClean="0"/>
              <a:t>)</a:t>
            </a:r>
          </a:p>
          <a:p>
            <a:pPr marL="109728" indent="0">
              <a:buNone/>
            </a:pPr>
            <a:r>
              <a:rPr lang="ja-JP" altLang="en-US" sz="2400" dirty="0" smtClean="0"/>
              <a:t>　の分布の幅を狭くできた</a:t>
            </a:r>
            <a:endParaRPr lang="en-US" altLang="ja-JP" sz="2400" dirty="0" smtClean="0"/>
          </a:p>
          <a:p>
            <a:pPr lvl="1"/>
            <a:r>
              <a:rPr lang="ja-JP" altLang="en-US" sz="2000" dirty="0" smtClean="0"/>
              <a:t>磁極端付近</a:t>
            </a:r>
            <a:r>
              <a:rPr lang="en-US" altLang="ja-JP" sz="2000" dirty="0" smtClean="0"/>
              <a:t>:σ=1.3 </a:t>
            </a:r>
            <a:r>
              <a:rPr lang="en-US" altLang="ja-JP" sz="2000" dirty="0" err="1" smtClean="0"/>
              <a:t>mT</a:t>
            </a:r>
            <a:r>
              <a:rPr lang="en-US" altLang="ja-JP" sz="2000" dirty="0" smtClean="0"/>
              <a:t> (</a:t>
            </a:r>
            <a:r>
              <a:rPr lang="ja-JP" altLang="en-US" sz="2000" dirty="0" smtClean="0"/>
              <a:t>調整前</a:t>
            </a:r>
            <a:r>
              <a:rPr lang="en-US" altLang="ja-JP" sz="2000" dirty="0" smtClean="0"/>
              <a:t>:2.8mT), </a:t>
            </a:r>
            <a:r>
              <a:rPr lang="ja-JP" altLang="en-US" sz="2000" dirty="0" smtClean="0"/>
              <a:t>それ以外</a:t>
            </a:r>
            <a:r>
              <a:rPr lang="en-US" altLang="ja-JP" sz="2000" dirty="0" smtClean="0"/>
              <a:t>:σ=0.4mT (</a:t>
            </a:r>
            <a:r>
              <a:rPr lang="ja-JP" altLang="en-US" sz="2000" dirty="0" smtClean="0"/>
              <a:t>調整前</a:t>
            </a:r>
            <a:r>
              <a:rPr lang="en-US" altLang="ja-JP" sz="2000" dirty="0" smtClean="0"/>
              <a:t>:0.7mT)</a:t>
            </a:r>
          </a:p>
          <a:p>
            <a:pPr lvl="2"/>
            <a:r>
              <a:rPr lang="ja-JP" altLang="en-US" sz="1800" dirty="0" smtClean="0"/>
              <a:t>測定精度</a:t>
            </a:r>
            <a:r>
              <a:rPr lang="en-US" altLang="ja-JP" sz="1800" dirty="0" smtClean="0"/>
              <a:t>σ=1.6 </a:t>
            </a:r>
            <a:r>
              <a:rPr lang="en-US" altLang="ja-JP" sz="1800" dirty="0" err="1" smtClean="0"/>
              <a:t>mT</a:t>
            </a:r>
            <a:r>
              <a:rPr lang="en-US" altLang="ja-JP" sz="1800" dirty="0" smtClean="0"/>
              <a:t>, 0.2 </a:t>
            </a:r>
            <a:r>
              <a:rPr lang="en-US" altLang="ja-JP" sz="1800" dirty="0" err="1" smtClean="0"/>
              <a:t>mT</a:t>
            </a:r>
            <a:r>
              <a:rPr lang="ja-JP" altLang="en-US" sz="1800" dirty="0" smtClean="0"/>
              <a:t>と同等</a:t>
            </a:r>
            <a:endParaRPr lang="en-US" altLang="ja-JP" sz="1800" dirty="0"/>
          </a:p>
          <a:p>
            <a:pPr lvl="1"/>
            <a:r>
              <a:rPr lang="ja-JP" altLang="en-US" sz="2000" dirty="0" smtClean="0"/>
              <a:t>位置による値のずれ方を小さくできたことが特に効いている</a:t>
            </a:r>
            <a:endParaRPr lang="en-US" altLang="ja-JP" sz="2800" dirty="0" smtClean="0"/>
          </a:p>
          <a:p>
            <a:endParaRPr lang="en-US" altLang="ja-JP" dirty="0"/>
          </a:p>
          <a:p>
            <a:endParaRPr lang="en-US" altLang="ja-JP" dirty="0" smtClean="0"/>
          </a:p>
          <a:p>
            <a:endParaRPr lang="en-US" altLang="ja-JP" dirty="0"/>
          </a:p>
          <a:p>
            <a:pPr marL="109728" indent="0">
              <a:buNone/>
            </a:pPr>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p:txBody>
      </p:sp>
      <p:sp>
        <p:nvSpPr>
          <p:cNvPr id="14" name="スライド番号プレースホルダー 13"/>
          <p:cNvSpPr>
            <a:spLocks noGrp="1"/>
          </p:cNvSpPr>
          <p:nvPr>
            <p:ph type="sldNum" sz="quarter" idx="12"/>
          </p:nvPr>
        </p:nvSpPr>
        <p:spPr/>
        <p:txBody>
          <a:bodyPr/>
          <a:lstStyle/>
          <a:p>
            <a:r>
              <a:rPr kumimoji="1" lang="en-US" altLang="ja-JP" dirty="0" smtClean="0"/>
              <a:t>17</a:t>
            </a:r>
            <a:endParaRPr kumimoji="1" lang="ja-JP" altLang="en-US" dirty="0"/>
          </a:p>
        </p:txBody>
      </p:sp>
      <p:pic>
        <p:nvPicPr>
          <p:cNvPr id="4098" name="Picture 2" descr="C:\Users\Tnanamura\Dropbox\S-2S\By-Bycalccomp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01008"/>
            <a:ext cx="4560219" cy="3109833"/>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115616" y="4005064"/>
            <a:ext cx="1271997" cy="646331"/>
          </a:xfrm>
          <a:prstGeom prst="rect">
            <a:avLst/>
          </a:prstGeom>
          <a:noFill/>
        </p:spPr>
        <p:txBody>
          <a:bodyPr wrap="square" rtlCol="0">
            <a:spAutoFit/>
          </a:bodyPr>
          <a:lstStyle/>
          <a:p>
            <a:r>
              <a:rPr lang="ja-JP" altLang="en-US" dirty="0" smtClean="0">
                <a:solidFill>
                  <a:srgbClr val="FF0000"/>
                </a:solidFill>
              </a:rPr>
              <a:t>調整前</a:t>
            </a:r>
            <a:endParaRPr lang="en-US" altLang="ja-JP" dirty="0" smtClean="0">
              <a:solidFill>
                <a:srgbClr val="FF0000"/>
              </a:solidFill>
            </a:endParaRPr>
          </a:p>
          <a:p>
            <a:r>
              <a:rPr kumimoji="1" lang="ja-JP" altLang="en-US" dirty="0">
                <a:solidFill>
                  <a:srgbClr val="FF66FF"/>
                </a:solidFill>
              </a:rPr>
              <a:t>調整後</a:t>
            </a:r>
          </a:p>
        </p:txBody>
      </p:sp>
      <p:sp>
        <p:nvSpPr>
          <p:cNvPr id="8" name="テキスト ボックス 7"/>
          <p:cNvSpPr txBox="1"/>
          <p:nvPr/>
        </p:nvSpPr>
        <p:spPr>
          <a:xfrm>
            <a:off x="1115616" y="3458727"/>
            <a:ext cx="2952328" cy="369332"/>
          </a:xfrm>
          <a:prstGeom prst="rect">
            <a:avLst/>
          </a:prstGeom>
          <a:noFill/>
        </p:spPr>
        <p:txBody>
          <a:bodyPr wrap="square" rtlCol="0">
            <a:spAutoFit/>
          </a:bodyPr>
          <a:lstStyle/>
          <a:p>
            <a:r>
              <a:rPr kumimoji="1" lang="ja-JP" altLang="en-US" dirty="0" smtClean="0"/>
              <a:t>全測定データの</a:t>
            </a:r>
            <a:r>
              <a:rPr lang="en-US" altLang="ja-JP" dirty="0" smtClean="0"/>
              <a:t>DB</a:t>
            </a:r>
            <a:r>
              <a:rPr lang="en-US" altLang="ja-JP" baseline="-25000" dirty="0" smtClean="0"/>
              <a:t>Y</a:t>
            </a:r>
            <a:r>
              <a:rPr kumimoji="1" lang="ja-JP" altLang="en-US" dirty="0" smtClean="0"/>
              <a:t>の分布</a:t>
            </a:r>
            <a:endParaRPr kumimoji="1" lang="ja-JP" altLang="en-US" dirty="0"/>
          </a:p>
        </p:txBody>
      </p:sp>
      <p:pic>
        <p:nvPicPr>
          <p:cNvPr id="9" name="Picture 3" descr="C:\Users\Tnanamura\Dropbox\S-2S\bhcurvecomp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0568" y="3573015"/>
            <a:ext cx="4445367" cy="3031511"/>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5580112" y="3544720"/>
            <a:ext cx="3240360" cy="338554"/>
          </a:xfrm>
          <a:prstGeom prst="rect">
            <a:avLst/>
          </a:prstGeom>
          <a:noFill/>
        </p:spPr>
        <p:txBody>
          <a:bodyPr wrap="square" rtlCol="0">
            <a:spAutoFit/>
          </a:bodyPr>
          <a:lstStyle/>
          <a:p>
            <a:r>
              <a:rPr kumimoji="1" lang="ja-JP" altLang="en-US" sz="1600" dirty="0" smtClean="0"/>
              <a:t>中心軌道付近での測定磁場との差</a:t>
            </a:r>
            <a:endParaRPr kumimoji="1" lang="ja-JP" altLang="en-US" sz="1600" dirty="0"/>
          </a:p>
        </p:txBody>
      </p:sp>
    </p:spTree>
    <p:extLst>
      <p:ext uri="{BB962C8B-B14F-4D97-AF65-F5344CB8AC3E}">
        <p14:creationId xmlns:p14="http://schemas.microsoft.com/office/powerpoint/2010/main" val="7057189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chor="ctr"/>
          <a:lstStyle/>
          <a:p>
            <a:pPr marL="109728" indent="0" algn="ctr">
              <a:buNone/>
            </a:pPr>
            <a:r>
              <a:rPr lang="ja-JP" altLang="en-US" sz="4000" dirty="0" smtClean="0">
                <a:latin typeface="HGPｺﾞｼｯｸE" panose="020B0900000000000000" pitchFamily="50" charset="-128"/>
                <a:ea typeface="HGPｺﾞｼｯｸE" panose="020B0900000000000000" pitchFamily="50" charset="-128"/>
              </a:rPr>
              <a:t>磁場分布の違いを考慮した</a:t>
            </a:r>
            <a:endParaRPr lang="en-US" altLang="ja-JP" sz="4000" dirty="0" smtClean="0">
              <a:latin typeface="HGPｺﾞｼｯｸE" panose="020B0900000000000000" pitchFamily="50" charset="-128"/>
              <a:ea typeface="HGPｺﾞｼｯｸE" panose="020B0900000000000000" pitchFamily="50" charset="-128"/>
            </a:endParaRPr>
          </a:p>
          <a:p>
            <a:pPr marL="109728" indent="0" algn="ctr">
              <a:buNone/>
            </a:pPr>
            <a:r>
              <a:rPr lang="ja-JP" altLang="en-US" sz="4000" dirty="0" smtClean="0">
                <a:latin typeface="HGPｺﾞｼｯｸE" panose="020B0900000000000000" pitchFamily="50" charset="-128"/>
                <a:ea typeface="HGPｺﾞｼｯｸE" panose="020B0900000000000000" pitchFamily="50" charset="-128"/>
              </a:rPr>
              <a:t>運動量分解能の見積もり</a:t>
            </a:r>
            <a:endParaRPr lang="en-US" altLang="ja-JP" sz="4000" dirty="0" smtClean="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r>
              <a:rPr kumimoji="1" lang="en-US" altLang="ja-JP" dirty="0" smtClean="0"/>
              <a:t>20</a:t>
            </a:r>
            <a:endParaRPr kumimoji="1" lang="ja-JP" altLang="en-US" dirty="0"/>
          </a:p>
        </p:txBody>
      </p:sp>
    </p:spTree>
    <p:extLst>
      <p:ext uri="{BB962C8B-B14F-4D97-AF65-F5344CB8AC3E}">
        <p14:creationId xmlns:p14="http://schemas.microsoft.com/office/powerpoint/2010/main" val="37006463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lang="ja-JP" altLang="en-US" dirty="0"/>
              <a:t>評価</a:t>
            </a:r>
            <a:r>
              <a:rPr lang="ja-JP" altLang="en-US" dirty="0" smtClean="0"/>
              <a:t>の手順</a:t>
            </a:r>
            <a:endParaRPr kumimoji="1" lang="ja-JP" altLang="en-US" dirty="0"/>
          </a:p>
        </p:txBody>
      </p:sp>
      <p:sp>
        <p:nvSpPr>
          <p:cNvPr id="5" name="正方形/長方形 4"/>
          <p:cNvSpPr/>
          <p:nvPr/>
        </p:nvSpPr>
        <p:spPr>
          <a:xfrm>
            <a:off x="4591423" y="1196752"/>
            <a:ext cx="4056427" cy="10881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latin typeface="+mn-ea"/>
              </a:rPr>
              <a:t> </a:t>
            </a:r>
            <a:r>
              <a:rPr lang="en-US" altLang="ja-JP" sz="2000" dirty="0" smtClean="0">
                <a:latin typeface="+mn-ea"/>
              </a:rPr>
              <a:t>K</a:t>
            </a:r>
            <a:r>
              <a:rPr lang="en-US" altLang="ja-JP" sz="2000" baseline="30000" dirty="0" smtClean="0">
                <a:latin typeface="+mn-ea"/>
              </a:rPr>
              <a:t>+</a:t>
            </a:r>
            <a:r>
              <a:rPr lang="ja-JP" altLang="en-US" sz="2000" dirty="0" smtClean="0">
                <a:latin typeface="+mn-ea"/>
              </a:rPr>
              <a:t>イベント生成</a:t>
            </a:r>
            <a:endParaRPr lang="en-US" altLang="ja-JP" sz="2000" dirty="0" smtClean="0">
              <a:latin typeface="+mn-ea"/>
            </a:endParaRPr>
          </a:p>
          <a:p>
            <a:r>
              <a:rPr lang="ja-JP" altLang="en-US" sz="2000" dirty="0">
                <a:latin typeface="+mn-ea"/>
              </a:rPr>
              <a:t>　</a:t>
            </a:r>
            <a:r>
              <a:rPr lang="ja-JP" altLang="en-US" sz="2000" dirty="0" smtClean="0">
                <a:latin typeface="+mn-ea"/>
              </a:rPr>
              <a:t>　</a:t>
            </a:r>
            <a:r>
              <a:rPr lang="en-US" altLang="ja-JP" sz="2000" dirty="0" smtClean="0">
                <a:latin typeface="+mn-ea"/>
              </a:rPr>
              <a:t>P</a:t>
            </a:r>
            <a:r>
              <a:rPr lang="en-US" altLang="ja-JP" sz="2000" baseline="-25000" dirty="0" smtClean="0">
                <a:latin typeface="+mn-ea"/>
              </a:rPr>
              <a:t>0</a:t>
            </a:r>
            <a:r>
              <a:rPr lang="en-US" altLang="ja-JP" sz="2000" dirty="0" smtClean="0">
                <a:latin typeface="+mn-ea"/>
              </a:rPr>
              <a:t>=1.3 GeV/c</a:t>
            </a:r>
            <a:endParaRPr lang="en-US" altLang="ja-JP" sz="2000" dirty="0">
              <a:latin typeface="+mn-ea"/>
            </a:endParaRPr>
          </a:p>
          <a:p>
            <a:r>
              <a:rPr lang="ja-JP" altLang="en-US" sz="2000" dirty="0" smtClean="0">
                <a:latin typeface="+mn-ea"/>
              </a:rPr>
              <a:t>　 </a:t>
            </a:r>
            <a:r>
              <a:rPr lang="en-US" altLang="ja-JP" sz="2000" dirty="0" err="1" smtClean="0">
                <a:latin typeface="+mn-ea"/>
              </a:rPr>
              <a:t>θ</a:t>
            </a:r>
            <a:r>
              <a:rPr lang="en-US" altLang="ja-JP" sz="2000" baseline="-25000" dirty="0" err="1" smtClean="0">
                <a:latin typeface="+mn-ea"/>
              </a:rPr>
              <a:t>K</a:t>
            </a:r>
            <a:r>
              <a:rPr lang="en-US" altLang="ja-JP" sz="2000" baseline="-25000" dirty="0" smtClean="0">
                <a:latin typeface="+mn-ea"/>
              </a:rPr>
              <a:t>+</a:t>
            </a:r>
            <a:r>
              <a:rPr lang="ja-JP" altLang="en-US" sz="2000" dirty="0">
                <a:latin typeface="+mn-ea"/>
              </a:rPr>
              <a:t>＜</a:t>
            </a:r>
            <a:r>
              <a:rPr lang="en-US" altLang="ja-JP" sz="2000" dirty="0" smtClean="0">
                <a:latin typeface="+mn-ea"/>
              </a:rPr>
              <a:t>10</a:t>
            </a:r>
            <a:r>
              <a:rPr lang="en-US" altLang="ja-JP" dirty="0" smtClean="0">
                <a:latin typeface="+mn-ea"/>
              </a:rPr>
              <a:t>°</a:t>
            </a:r>
            <a:endParaRPr lang="ja-JP" altLang="en-US" dirty="0">
              <a:latin typeface="+mn-ea"/>
            </a:endParaRPr>
          </a:p>
        </p:txBody>
      </p:sp>
      <p:sp>
        <p:nvSpPr>
          <p:cNvPr id="7" name="正方形/長方形 6"/>
          <p:cNvSpPr/>
          <p:nvPr/>
        </p:nvSpPr>
        <p:spPr>
          <a:xfrm>
            <a:off x="4497936" y="3083260"/>
            <a:ext cx="4056426" cy="7875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err="1" smtClean="0"/>
              <a:t>Runge</a:t>
            </a:r>
            <a:r>
              <a:rPr lang="en-US" altLang="ja-JP" sz="2000" dirty="0" err="1"/>
              <a:t>-</a:t>
            </a:r>
            <a:r>
              <a:rPr lang="en-US" altLang="ja-JP" sz="2000" dirty="0" err="1" smtClean="0"/>
              <a:t>Kutta</a:t>
            </a:r>
            <a:r>
              <a:rPr lang="ja-JP" altLang="en-US" sz="2000" dirty="0" smtClean="0"/>
              <a:t>法で運動量</a:t>
            </a:r>
            <a:r>
              <a:rPr lang="en-US" altLang="ja-JP" sz="2000" dirty="0" smtClean="0"/>
              <a:t>P</a:t>
            </a:r>
            <a:r>
              <a:rPr lang="ja-JP" altLang="en-US" sz="2000" dirty="0" smtClean="0"/>
              <a:t>を再構成</a:t>
            </a:r>
            <a:endParaRPr kumimoji="1" lang="en-US" altLang="ja-JP" sz="2000" dirty="0" smtClean="0"/>
          </a:p>
        </p:txBody>
      </p:sp>
      <p:cxnSp>
        <p:nvCxnSpPr>
          <p:cNvPr id="9" name="直線矢印コネクタ 8"/>
          <p:cNvCxnSpPr/>
          <p:nvPr/>
        </p:nvCxnSpPr>
        <p:spPr>
          <a:xfrm>
            <a:off x="6372200" y="2356837"/>
            <a:ext cx="0" cy="71212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444208" y="2356837"/>
            <a:ext cx="3168352" cy="646331"/>
          </a:xfrm>
          <a:prstGeom prst="rect">
            <a:avLst/>
          </a:prstGeom>
          <a:noFill/>
        </p:spPr>
        <p:txBody>
          <a:bodyPr wrap="square" rtlCol="0">
            <a:spAutoFit/>
          </a:bodyPr>
          <a:lstStyle/>
          <a:p>
            <a:r>
              <a:rPr lang="ja-JP" altLang="en-US" dirty="0" smtClean="0"/>
              <a:t>検出器の</a:t>
            </a:r>
            <a:r>
              <a:rPr lang="ja-JP" altLang="en-US" dirty="0"/>
              <a:t>飛跡</a:t>
            </a:r>
            <a:r>
              <a:rPr lang="ja-JP" altLang="en-US" dirty="0" smtClean="0"/>
              <a:t>情報</a:t>
            </a:r>
            <a:endParaRPr lang="en-US" altLang="ja-JP" dirty="0" smtClean="0"/>
          </a:p>
          <a:p>
            <a:r>
              <a:rPr lang="en-US" altLang="ja-JP" dirty="0" smtClean="0"/>
              <a:t>(</a:t>
            </a:r>
            <a:r>
              <a:rPr lang="ja-JP" altLang="en-US" dirty="0" smtClean="0"/>
              <a:t>位置</a:t>
            </a:r>
            <a:r>
              <a:rPr lang="ja-JP" altLang="en-US" dirty="0"/>
              <a:t>分解</a:t>
            </a:r>
            <a:r>
              <a:rPr lang="ja-JP" altLang="en-US" dirty="0" smtClean="0"/>
              <a:t>能 </a:t>
            </a:r>
            <a:r>
              <a:rPr lang="en-US" altLang="ja-JP" dirty="0" smtClean="0"/>
              <a:t>0.3 mm)</a:t>
            </a:r>
            <a:endParaRPr kumimoji="1" lang="ja-JP" altLang="en-US" dirty="0"/>
          </a:p>
        </p:txBody>
      </p:sp>
      <p:cxnSp>
        <p:nvCxnSpPr>
          <p:cNvPr id="18" name="直線矢印コネクタ 17"/>
          <p:cNvCxnSpPr/>
          <p:nvPr/>
        </p:nvCxnSpPr>
        <p:spPr>
          <a:xfrm>
            <a:off x="6352911" y="3870824"/>
            <a:ext cx="0" cy="68388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913716" y="3477042"/>
            <a:ext cx="251426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5588093" y="4618973"/>
            <a:ext cx="252028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mn-ea"/>
              </a:rPr>
              <a:t>運動量分解能</a:t>
            </a:r>
            <a:r>
              <a:rPr kumimoji="1" lang="en-US" altLang="ja-JP" dirty="0" smtClean="0">
                <a:latin typeface="+mn-ea"/>
              </a:rPr>
              <a:t>=</a:t>
            </a:r>
          </a:p>
          <a:p>
            <a:pPr algn="ctr"/>
            <a:r>
              <a:rPr kumimoji="1" lang="en-US" altLang="ja-JP" dirty="0" smtClean="0">
                <a:latin typeface="+mn-ea"/>
              </a:rPr>
              <a:t>(P-P</a:t>
            </a:r>
            <a:r>
              <a:rPr kumimoji="1" lang="en-US" altLang="ja-JP" baseline="-25000" dirty="0" smtClean="0">
                <a:latin typeface="+mn-ea"/>
              </a:rPr>
              <a:t>0</a:t>
            </a:r>
            <a:r>
              <a:rPr kumimoji="1" lang="en-US" altLang="ja-JP" dirty="0" smtClean="0">
                <a:latin typeface="+mn-ea"/>
              </a:rPr>
              <a:t>)/P</a:t>
            </a:r>
            <a:r>
              <a:rPr kumimoji="1" lang="en-US" altLang="ja-JP" baseline="-25000" dirty="0" smtClean="0">
                <a:latin typeface="+mn-ea"/>
              </a:rPr>
              <a:t>0</a:t>
            </a:r>
            <a:r>
              <a:rPr kumimoji="1" lang="ja-JP" altLang="en-US" dirty="0" smtClean="0"/>
              <a:t>の</a:t>
            </a:r>
            <a:r>
              <a:rPr lang="ja-JP" altLang="en-US" dirty="0"/>
              <a:t>分布の</a:t>
            </a:r>
            <a:r>
              <a:rPr kumimoji="1" lang="ja-JP" altLang="en-US" dirty="0" smtClean="0"/>
              <a:t>幅 </a:t>
            </a:r>
            <a:r>
              <a:rPr kumimoji="1" lang="en-US" altLang="ja-JP" dirty="0" smtClean="0"/>
              <a:t>R</a:t>
            </a:r>
          </a:p>
        </p:txBody>
      </p:sp>
      <p:cxnSp>
        <p:nvCxnSpPr>
          <p:cNvPr id="24" name="直線矢印コネクタ 23"/>
          <p:cNvCxnSpPr/>
          <p:nvPr/>
        </p:nvCxnSpPr>
        <p:spPr>
          <a:xfrm>
            <a:off x="2005555" y="1988840"/>
            <a:ext cx="2494437"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4"/>
          <p:cNvSpPr>
            <a:spLocks noGrp="1"/>
          </p:cNvSpPr>
          <p:nvPr>
            <p:ph type="sldNum" sz="quarter" idx="12"/>
          </p:nvPr>
        </p:nvSpPr>
        <p:spPr/>
        <p:txBody>
          <a:bodyPr/>
          <a:lstStyle/>
          <a:p>
            <a:r>
              <a:rPr kumimoji="1" lang="en-US" altLang="ja-JP" dirty="0" smtClean="0"/>
              <a:t>21</a:t>
            </a:r>
            <a:endParaRPr kumimoji="1" lang="ja-JP" altLang="en-US" dirty="0"/>
          </a:p>
        </p:txBody>
      </p:sp>
      <p:sp>
        <p:nvSpPr>
          <p:cNvPr id="3" name="テキスト ボックス 2"/>
          <p:cNvSpPr txBox="1"/>
          <p:nvPr/>
        </p:nvSpPr>
        <p:spPr>
          <a:xfrm>
            <a:off x="323528" y="1546206"/>
            <a:ext cx="2330588" cy="738664"/>
          </a:xfrm>
          <a:prstGeom prst="rect">
            <a:avLst/>
          </a:prstGeom>
          <a:noFill/>
        </p:spPr>
        <p:txBody>
          <a:bodyPr wrap="square" rtlCol="0">
            <a:spAutoFit/>
          </a:bodyPr>
          <a:lstStyle/>
          <a:p>
            <a:r>
              <a:rPr kumimoji="1" lang="ja-JP" altLang="en-US" dirty="0" smtClean="0"/>
              <a:t>イベント生成磁場</a:t>
            </a:r>
            <a:endParaRPr kumimoji="1" lang="en-US" altLang="ja-JP" dirty="0" smtClean="0"/>
          </a:p>
          <a:p>
            <a:pPr algn="ctr"/>
            <a:r>
              <a:rPr lang="en-US" altLang="ja-JP" sz="2400" b="1" dirty="0" err="1" smtClean="0"/>
              <a:t>Bgen</a:t>
            </a:r>
            <a:endParaRPr kumimoji="1" lang="ja-JP" altLang="en-US" sz="2400" b="1" dirty="0"/>
          </a:p>
        </p:txBody>
      </p:sp>
      <p:sp>
        <p:nvSpPr>
          <p:cNvPr id="20" name="テキスト ボックス 19"/>
          <p:cNvSpPr txBox="1"/>
          <p:nvPr/>
        </p:nvSpPr>
        <p:spPr>
          <a:xfrm>
            <a:off x="338363" y="3003168"/>
            <a:ext cx="2330588" cy="738664"/>
          </a:xfrm>
          <a:prstGeom prst="rect">
            <a:avLst/>
          </a:prstGeom>
          <a:noFill/>
        </p:spPr>
        <p:txBody>
          <a:bodyPr wrap="square" rtlCol="0">
            <a:spAutoFit/>
          </a:bodyPr>
          <a:lstStyle/>
          <a:p>
            <a:r>
              <a:rPr lang="ja-JP" altLang="en-US" dirty="0" smtClean="0"/>
              <a:t>解析時磁場</a:t>
            </a:r>
            <a:endParaRPr lang="en-US" altLang="ja-JP" dirty="0" smtClean="0"/>
          </a:p>
          <a:p>
            <a:pPr algn="ctr"/>
            <a:r>
              <a:rPr lang="en-US" altLang="ja-JP" sz="2400" b="1" dirty="0" smtClean="0"/>
              <a:t>Bana</a:t>
            </a:r>
            <a:endParaRPr kumimoji="1" lang="ja-JP" altLang="en-US" sz="2400" b="1" dirty="0"/>
          </a:p>
        </p:txBody>
      </p:sp>
      <p:sp>
        <p:nvSpPr>
          <p:cNvPr id="4" name="テキスト ボックス 3"/>
          <p:cNvSpPr txBox="1"/>
          <p:nvPr/>
        </p:nvSpPr>
        <p:spPr>
          <a:xfrm>
            <a:off x="323528" y="4554704"/>
            <a:ext cx="5400600" cy="1569660"/>
          </a:xfrm>
          <a:prstGeom prst="rect">
            <a:avLst/>
          </a:prstGeom>
          <a:noFill/>
        </p:spPr>
        <p:txBody>
          <a:bodyPr wrap="square" rtlCol="0">
            <a:spAutoFit/>
          </a:bodyPr>
          <a:lstStyle/>
          <a:p>
            <a:r>
              <a:rPr kumimoji="1" lang="en-US" altLang="ja-JP" sz="2400" b="1" dirty="0" err="1" smtClean="0"/>
              <a:t>Bgen</a:t>
            </a:r>
            <a:r>
              <a:rPr kumimoji="1" lang="en-US" altLang="ja-JP" dirty="0" smtClean="0"/>
              <a:t>:</a:t>
            </a:r>
            <a:r>
              <a:rPr kumimoji="1" lang="ja-JP" altLang="en-US" dirty="0" smtClean="0"/>
              <a:t>調整後計算磁場</a:t>
            </a:r>
            <a:r>
              <a:rPr kumimoji="1" lang="en-US" altLang="ja-JP" dirty="0" smtClean="0"/>
              <a:t>+</a:t>
            </a:r>
            <a:r>
              <a:rPr kumimoji="1" lang="ja-JP" altLang="en-US" dirty="0" smtClean="0"/>
              <a:t>測定磁場</a:t>
            </a:r>
            <a:r>
              <a:rPr kumimoji="1" lang="en-US" altLang="ja-JP" dirty="0" smtClean="0"/>
              <a:t>(</a:t>
            </a:r>
            <a:r>
              <a:rPr kumimoji="1" lang="ja-JP" altLang="en-US" dirty="0" smtClean="0"/>
              <a:t>測定領域</a:t>
            </a:r>
            <a:r>
              <a:rPr kumimoji="1" lang="en-US" altLang="ja-JP" dirty="0" smtClean="0"/>
              <a:t>)</a:t>
            </a:r>
          </a:p>
          <a:p>
            <a:r>
              <a:rPr lang="en-US" altLang="ja-JP" sz="2400" b="1" dirty="0" smtClean="0"/>
              <a:t>Bana1</a:t>
            </a:r>
            <a:r>
              <a:rPr lang="en-US" altLang="ja-JP" dirty="0" smtClean="0"/>
              <a:t> :=</a:t>
            </a:r>
            <a:r>
              <a:rPr lang="en-US" altLang="ja-JP" sz="2000" b="1" dirty="0" err="1" smtClean="0"/>
              <a:t>Bgen</a:t>
            </a:r>
            <a:r>
              <a:rPr lang="en-US" altLang="ja-JP" sz="2000" b="1" dirty="0" smtClean="0"/>
              <a:t> (</a:t>
            </a:r>
            <a:r>
              <a:rPr lang="ja-JP" altLang="en-US" sz="2000" dirty="0" smtClean="0"/>
              <a:t>理想的な状態</a:t>
            </a:r>
            <a:r>
              <a:rPr lang="en-US" altLang="ja-JP" sz="2000" b="1" dirty="0" smtClean="0"/>
              <a:t>)</a:t>
            </a:r>
          </a:p>
          <a:p>
            <a:r>
              <a:rPr lang="en-US" altLang="ja-JP" sz="2400" b="1" dirty="0" smtClean="0"/>
              <a:t>Bana2</a:t>
            </a:r>
            <a:r>
              <a:rPr lang="en-US" altLang="ja-JP" sz="2000" dirty="0" smtClean="0"/>
              <a:t> :</a:t>
            </a:r>
            <a:r>
              <a:rPr lang="ja-JP" altLang="en-US" sz="2000" dirty="0" smtClean="0"/>
              <a:t>調整前計算磁場</a:t>
            </a:r>
            <a:endParaRPr lang="en-US" altLang="ja-JP" sz="2000" dirty="0" smtClean="0"/>
          </a:p>
          <a:p>
            <a:r>
              <a:rPr kumimoji="1" lang="en-US" altLang="ja-JP" sz="2400" b="1" dirty="0" smtClean="0"/>
              <a:t>Bana3</a:t>
            </a:r>
            <a:r>
              <a:rPr kumimoji="1" lang="en-US" altLang="ja-JP" sz="2000" dirty="0" smtClean="0"/>
              <a:t> :</a:t>
            </a:r>
            <a:r>
              <a:rPr kumimoji="1" lang="ja-JP" altLang="en-US" sz="2000" dirty="0" smtClean="0"/>
              <a:t>調整後計算磁場を再現度で変動させる</a:t>
            </a:r>
            <a:endParaRPr kumimoji="1" lang="ja-JP" altLang="en-US" sz="2000" dirty="0"/>
          </a:p>
        </p:txBody>
      </p:sp>
    </p:spTree>
    <p:extLst>
      <p:ext uri="{BB962C8B-B14F-4D97-AF65-F5344CB8AC3E}">
        <p14:creationId xmlns:p14="http://schemas.microsoft.com/office/powerpoint/2010/main" val="45001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lang="ja-JP" altLang="en-US" dirty="0"/>
              <a:t>発表内容</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r>
              <a:rPr lang="ja-JP" altLang="en-US" dirty="0">
                <a:latin typeface="HGPｺﾞｼｯｸE" panose="020B0900000000000000" pitchFamily="50" charset="-128"/>
                <a:ea typeface="HGPｺﾞｼｯｸE" panose="020B0900000000000000" pitchFamily="50" charset="-128"/>
              </a:rPr>
              <a:t>研究の</a:t>
            </a:r>
            <a:r>
              <a:rPr lang="ja-JP" altLang="en-US" dirty="0" smtClean="0">
                <a:latin typeface="HGPｺﾞｼｯｸE" panose="020B0900000000000000" pitchFamily="50" charset="-128"/>
                <a:ea typeface="HGPｺﾞｼｯｸE" panose="020B0900000000000000" pitchFamily="50" charset="-128"/>
              </a:rPr>
              <a:t>背景</a:t>
            </a:r>
            <a:endParaRPr lang="en-US" altLang="ja-JP" dirty="0" smtClean="0">
              <a:latin typeface="HGPｺﾞｼｯｸE" panose="020B0900000000000000" pitchFamily="50" charset="-128"/>
              <a:ea typeface="HGPｺﾞｼｯｸE" panose="020B0900000000000000" pitchFamily="50" charset="-128"/>
            </a:endParaRPr>
          </a:p>
          <a:p>
            <a:pPr lvl="1"/>
            <a:r>
              <a:rPr lang="en-US" altLang="ja-JP" dirty="0">
                <a:latin typeface="Times New Roman" panose="02020603050405020304" pitchFamily="18" charset="0"/>
                <a:ea typeface="HGPｺﾞｼｯｸE" panose="020B0900000000000000" pitchFamily="50" charset="-128"/>
                <a:cs typeface="Times New Roman" panose="02020603050405020304" pitchFamily="18" charset="0"/>
              </a:rPr>
              <a:t>Ξ</a:t>
            </a:r>
            <a:r>
              <a:rPr lang="ja-JP" altLang="en-US" dirty="0" smtClean="0">
                <a:latin typeface="HGPｺﾞｼｯｸE" panose="020B0900000000000000" pitchFamily="50" charset="-128"/>
                <a:ea typeface="HGPｺﾞｼｯｸE" panose="020B0900000000000000" pitchFamily="50" charset="-128"/>
              </a:rPr>
              <a:t>ハイパー核分光実験</a:t>
            </a:r>
            <a:endParaRPr lang="en-US" altLang="ja-JP" dirty="0" smtClean="0">
              <a:latin typeface="HGPｺﾞｼｯｸE" panose="020B0900000000000000" pitchFamily="50" charset="-128"/>
              <a:ea typeface="HGPｺﾞｼｯｸE" panose="020B0900000000000000" pitchFamily="50" charset="-128"/>
            </a:endParaRPr>
          </a:p>
          <a:p>
            <a:pPr lvl="1"/>
            <a:r>
              <a:rPr lang="ja-JP" altLang="en-US" dirty="0">
                <a:latin typeface="HGPｺﾞｼｯｸE" panose="020B0900000000000000" pitchFamily="50" charset="-128"/>
                <a:ea typeface="HGPｺﾞｼｯｸE" panose="020B0900000000000000" pitchFamily="50" charset="-128"/>
              </a:rPr>
              <a:t>磁気</a:t>
            </a:r>
            <a:r>
              <a:rPr lang="ja-JP" altLang="en-US" dirty="0" smtClean="0">
                <a:latin typeface="HGPｺﾞｼｯｸE" panose="020B0900000000000000" pitchFamily="50" charset="-128"/>
                <a:ea typeface="HGPｺﾞｼｯｸE" panose="020B0900000000000000" pitchFamily="50" charset="-128"/>
              </a:rPr>
              <a:t>スペクトロメータ</a:t>
            </a:r>
            <a:r>
              <a:rPr lang="en-US" altLang="ja-JP" dirty="0" smtClean="0">
                <a:latin typeface="HGPｺﾞｼｯｸE" panose="020B0900000000000000" pitchFamily="50" charset="-128"/>
                <a:ea typeface="HGPｺﾞｼｯｸE" panose="020B0900000000000000" pitchFamily="50" charset="-128"/>
              </a:rPr>
              <a:t>S-2S</a:t>
            </a:r>
            <a:r>
              <a:rPr lang="ja-JP" altLang="en-US" dirty="0" smtClean="0">
                <a:latin typeface="HGPｺﾞｼｯｸE" panose="020B0900000000000000" pitchFamily="50" charset="-128"/>
                <a:ea typeface="HGPｺﾞｼｯｸE" panose="020B0900000000000000" pitchFamily="50" charset="-128"/>
              </a:rPr>
              <a:t>の新規開発</a:t>
            </a:r>
            <a:endParaRPr kumimoji="1" lang="en-US" altLang="ja-JP" dirty="0">
              <a:latin typeface="HGPｺﾞｼｯｸE" panose="020B0900000000000000" pitchFamily="50" charset="-128"/>
              <a:ea typeface="HGPｺﾞｼｯｸE" panose="020B0900000000000000" pitchFamily="50" charset="-128"/>
            </a:endParaRPr>
          </a:p>
          <a:p>
            <a:r>
              <a:rPr kumimoji="1" lang="ja-JP" altLang="en-US" dirty="0" smtClean="0">
                <a:latin typeface="HGPｺﾞｼｯｸE" panose="020B0900000000000000" pitchFamily="50" charset="-128"/>
                <a:ea typeface="HGPｺﾞｼｯｸE" panose="020B0900000000000000" pitchFamily="50" charset="-128"/>
              </a:rPr>
              <a:t>「</a:t>
            </a:r>
            <a:r>
              <a:rPr kumimoji="1" lang="en-US" altLang="ja-JP" dirty="0" smtClean="0">
                <a:latin typeface="HGPｺﾞｼｯｸE" panose="020B0900000000000000" pitchFamily="50" charset="-128"/>
                <a:ea typeface="HGPｺﾞｼｯｸE" panose="020B0900000000000000" pitchFamily="50" charset="-128"/>
              </a:rPr>
              <a:t>S-2S D1</a:t>
            </a:r>
            <a:r>
              <a:rPr kumimoji="1" lang="ja-JP" altLang="en-US" dirty="0" smtClean="0">
                <a:latin typeface="HGPｺﾞｼｯｸE" panose="020B0900000000000000" pitchFamily="50" charset="-128"/>
                <a:ea typeface="HGPｺﾞｼｯｸE" panose="020B0900000000000000" pitchFamily="50" charset="-128"/>
              </a:rPr>
              <a:t>電磁石の磁場測定」の内容</a:t>
            </a:r>
            <a:endParaRPr lang="en-US" altLang="ja-JP" dirty="0" smtClean="0">
              <a:latin typeface="HGPｺﾞｼｯｸE" panose="020B0900000000000000" pitchFamily="50" charset="-128"/>
              <a:ea typeface="HGPｺﾞｼｯｸE" panose="020B0900000000000000" pitchFamily="50" charset="-128"/>
            </a:endParaRPr>
          </a:p>
          <a:p>
            <a:pPr lvl="1"/>
            <a:r>
              <a:rPr kumimoji="1" lang="ja-JP" altLang="en-US" dirty="0" smtClean="0">
                <a:latin typeface="HGPｺﾞｼｯｸE" panose="020B0900000000000000" pitchFamily="50" charset="-128"/>
                <a:ea typeface="HGPｺﾞｼｯｸE" panose="020B0900000000000000" pitchFamily="50" charset="-128"/>
              </a:rPr>
              <a:t>磁場分布測定</a:t>
            </a:r>
            <a:r>
              <a:rPr lang="ja-JP" altLang="en-US" dirty="0" smtClean="0">
                <a:latin typeface="HGPｺﾞｼｯｸE" panose="020B0900000000000000" pitchFamily="50" charset="-128"/>
                <a:ea typeface="HGPｺﾞｼｯｸE" panose="020B0900000000000000" pitchFamily="50" charset="-128"/>
              </a:rPr>
              <a:t>の概要</a:t>
            </a:r>
            <a:endParaRPr kumimoji="1" lang="en-US" altLang="ja-JP" dirty="0" smtClean="0">
              <a:latin typeface="HGPｺﾞｼｯｸE" panose="020B0900000000000000" pitchFamily="50" charset="-128"/>
              <a:ea typeface="HGPｺﾞｼｯｸE" panose="020B0900000000000000" pitchFamily="50" charset="-128"/>
            </a:endParaRPr>
          </a:p>
          <a:p>
            <a:pPr lvl="1"/>
            <a:r>
              <a:rPr lang="ja-JP" altLang="en-US" dirty="0">
                <a:latin typeface="HGPｺﾞｼｯｸE" panose="020B0900000000000000" pitchFamily="50" charset="-128"/>
                <a:ea typeface="HGPｺﾞｼｯｸE" panose="020B0900000000000000" pitchFamily="50" charset="-128"/>
              </a:rPr>
              <a:t>計算磁場と</a:t>
            </a:r>
            <a:r>
              <a:rPr lang="ja-JP" altLang="en-US" dirty="0" smtClean="0">
                <a:latin typeface="HGPｺﾞｼｯｸE" panose="020B0900000000000000" pitchFamily="50" charset="-128"/>
                <a:ea typeface="HGPｺﾞｼｯｸE" panose="020B0900000000000000" pitchFamily="50" charset="-128"/>
              </a:rPr>
              <a:t>の比較・考察</a:t>
            </a:r>
            <a:endParaRPr kumimoji="1" lang="en-US" altLang="ja-JP" dirty="0" smtClean="0">
              <a:latin typeface="HGPｺﾞｼｯｸE" panose="020B0900000000000000" pitchFamily="50" charset="-128"/>
              <a:ea typeface="HGPｺﾞｼｯｸE" panose="020B0900000000000000" pitchFamily="50" charset="-128"/>
            </a:endParaRPr>
          </a:p>
          <a:p>
            <a:r>
              <a:rPr lang="ja-JP" altLang="en-US" dirty="0">
                <a:latin typeface="HGPｺﾞｼｯｸE" panose="020B0900000000000000" pitchFamily="50" charset="-128"/>
                <a:ea typeface="HGPｺﾞｼｯｸE" panose="020B0900000000000000" pitchFamily="50" charset="-128"/>
              </a:rPr>
              <a:t>計算</a:t>
            </a:r>
            <a:r>
              <a:rPr lang="ja-JP" altLang="en-US" dirty="0" smtClean="0">
                <a:latin typeface="HGPｺﾞｼｯｸE" panose="020B0900000000000000" pitchFamily="50" charset="-128"/>
                <a:ea typeface="HGPｺﾞｼｯｸE" panose="020B0900000000000000" pitchFamily="50" charset="-128"/>
              </a:rPr>
              <a:t>磁場の改良</a:t>
            </a:r>
            <a:endParaRPr lang="en-US" altLang="ja-JP" dirty="0" smtClean="0">
              <a:latin typeface="HGPｺﾞｼｯｸE" panose="020B0900000000000000" pitchFamily="50" charset="-128"/>
              <a:ea typeface="HGPｺﾞｼｯｸE" panose="020B0900000000000000" pitchFamily="50" charset="-128"/>
            </a:endParaRPr>
          </a:p>
          <a:p>
            <a:pPr lvl="1"/>
            <a:r>
              <a:rPr lang="en-US" altLang="ja-JP" dirty="0" smtClean="0">
                <a:latin typeface="HGPｺﾞｼｯｸE" panose="020B0900000000000000" pitchFamily="50" charset="-128"/>
                <a:ea typeface="HGPｺﾞｼｯｸE" panose="020B0900000000000000" pitchFamily="50" charset="-128"/>
              </a:rPr>
              <a:t>BH</a:t>
            </a:r>
            <a:r>
              <a:rPr lang="ja-JP" altLang="en-US" dirty="0" smtClean="0">
                <a:latin typeface="HGPｺﾞｼｯｸE" panose="020B0900000000000000" pitchFamily="50" charset="-128"/>
                <a:ea typeface="HGPｺﾞｼｯｸE" panose="020B0900000000000000" pitchFamily="50" charset="-128"/>
              </a:rPr>
              <a:t>カーブの調整</a:t>
            </a:r>
            <a:endParaRPr lang="en-US" altLang="ja-JP" dirty="0">
              <a:latin typeface="HGPｺﾞｼｯｸE" panose="020B0900000000000000" pitchFamily="50" charset="-128"/>
              <a:ea typeface="HGPｺﾞｼｯｸE" panose="020B0900000000000000" pitchFamily="50" charset="-128"/>
            </a:endParaRPr>
          </a:p>
          <a:p>
            <a:r>
              <a:rPr lang="en-US" altLang="ja-JP" dirty="0" smtClean="0">
                <a:latin typeface="HGPｺﾞｼｯｸE" panose="020B0900000000000000" pitchFamily="50" charset="-128"/>
                <a:ea typeface="HGPｺﾞｼｯｸE" panose="020B0900000000000000" pitchFamily="50" charset="-128"/>
              </a:rPr>
              <a:t>S-2S</a:t>
            </a:r>
            <a:r>
              <a:rPr lang="ja-JP" altLang="en-US" dirty="0" smtClean="0">
                <a:latin typeface="HGPｺﾞｼｯｸE" panose="020B0900000000000000" pitchFamily="50" charset="-128"/>
                <a:ea typeface="HGPｺﾞｼｯｸE" panose="020B0900000000000000" pitchFamily="50" charset="-128"/>
              </a:rPr>
              <a:t>の運動量分解能の評価</a:t>
            </a:r>
            <a:endParaRPr kumimoji="1" lang="ja-JP" altLang="en-US" dirty="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fld id="{B2B48BEB-91E4-4ACD-BFB4-F0651C692576}" type="slidenum">
              <a:rPr kumimoji="1" lang="ja-JP" altLang="en-US" smtClean="0"/>
              <a:t>2</a:t>
            </a:fld>
            <a:endParaRPr kumimoji="1" lang="ja-JP" altLang="en-US"/>
          </a:p>
        </p:txBody>
      </p:sp>
    </p:spTree>
    <p:extLst>
      <p:ext uri="{BB962C8B-B14F-4D97-AF65-F5344CB8AC3E}">
        <p14:creationId xmlns:p14="http://schemas.microsoft.com/office/powerpoint/2010/main" val="3995093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kumimoji="1" lang="ja-JP" altLang="en-US" dirty="0" smtClean="0"/>
              <a:t>磁場分布の違いによる運動量分解能</a:t>
            </a:r>
            <a:endParaRPr kumimoji="1" lang="ja-JP" altLang="en-US" dirty="0"/>
          </a:p>
        </p:txBody>
      </p:sp>
      <p:sp>
        <p:nvSpPr>
          <p:cNvPr id="3" name="コンテンツ プレースホルダー 2"/>
          <p:cNvSpPr>
            <a:spLocks noGrp="1"/>
          </p:cNvSpPr>
          <p:nvPr>
            <p:ph idx="1"/>
          </p:nvPr>
        </p:nvSpPr>
        <p:spPr>
          <a:xfrm>
            <a:off x="457200" y="1340768"/>
            <a:ext cx="8686800" cy="5400600"/>
          </a:xfrm>
        </p:spPr>
        <p:txBody>
          <a:bodyPr>
            <a:normAutofit/>
          </a:bodyPr>
          <a:lstStyle/>
          <a:p>
            <a:r>
              <a:rPr lang="ja-JP" altLang="en-US" sz="2400" dirty="0" smtClean="0"/>
              <a:t>解析磁場と運動量分解能</a:t>
            </a:r>
            <a:endParaRPr lang="en-US" altLang="ja-JP" sz="2400" dirty="0" smtClean="0"/>
          </a:p>
          <a:p>
            <a:endParaRPr lang="en-US" altLang="ja-JP" sz="2400" dirty="0"/>
          </a:p>
          <a:p>
            <a:endParaRPr lang="en-US" altLang="ja-JP" sz="2400" dirty="0" smtClean="0"/>
          </a:p>
          <a:p>
            <a:endParaRPr lang="en-US" altLang="ja-JP" sz="2400" dirty="0"/>
          </a:p>
          <a:p>
            <a:endParaRPr lang="en-US" altLang="ja-JP" sz="2400" dirty="0" smtClean="0"/>
          </a:p>
          <a:p>
            <a:pPr marL="411480" lvl="1" indent="0">
              <a:buNone/>
            </a:pPr>
            <a:endParaRPr lang="en-US" altLang="ja-JP" sz="2200" dirty="0" smtClean="0"/>
          </a:p>
          <a:p>
            <a:pPr lvl="1"/>
            <a:r>
              <a:rPr lang="en-US" altLang="ja-JP" sz="2200" dirty="0" smtClean="0"/>
              <a:t>Bana</a:t>
            </a:r>
            <a:r>
              <a:rPr lang="ja-JP" altLang="en-US" sz="2200" dirty="0" smtClean="0"/>
              <a:t>の違いが</a:t>
            </a:r>
            <a:r>
              <a:rPr lang="en-US" altLang="ja-JP" sz="2200" dirty="0" smtClean="0"/>
              <a:t>BL</a:t>
            </a:r>
            <a:r>
              <a:rPr lang="ja-JP" altLang="en-US" sz="2200" dirty="0" smtClean="0"/>
              <a:t>積に与える影響はごくわずか</a:t>
            </a:r>
            <a:endParaRPr lang="en-US" altLang="ja-JP" sz="2200" dirty="0" smtClean="0"/>
          </a:p>
          <a:p>
            <a:pPr lvl="2"/>
            <a:r>
              <a:rPr lang="en-US" altLang="ja-JP" sz="2000" dirty="0" smtClean="0"/>
              <a:t>D</a:t>
            </a:r>
            <a:r>
              <a:rPr lang="ja-JP" altLang="en-US" sz="2000" dirty="0" smtClean="0"/>
              <a:t>磁石全体</a:t>
            </a:r>
            <a:r>
              <a:rPr lang="en-US" altLang="ja-JP" sz="2000" dirty="0" smtClean="0"/>
              <a:t>:5.7 [Tm], </a:t>
            </a:r>
            <a:r>
              <a:rPr lang="ja-JP" altLang="en-US" sz="2000" dirty="0" smtClean="0"/>
              <a:t>磁極端付近</a:t>
            </a:r>
            <a:r>
              <a:rPr lang="en-US" altLang="ja-JP" sz="2000" dirty="0" smtClean="0"/>
              <a:t>:0.6 [Tm]</a:t>
            </a:r>
            <a:r>
              <a:rPr lang="ja-JP" altLang="en-US" sz="2000" dirty="0" smtClean="0"/>
              <a:t>に対して</a:t>
            </a:r>
            <a:endParaRPr lang="en-US" altLang="ja-JP" sz="2000" dirty="0" smtClean="0"/>
          </a:p>
          <a:p>
            <a:pPr marL="704088" lvl="2" indent="0">
              <a:buNone/>
            </a:pPr>
            <a:r>
              <a:rPr lang="en-US" altLang="ja-JP" sz="2000" dirty="0"/>
              <a:t> </a:t>
            </a:r>
            <a:r>
              <a:rPr lang="en-US" altLang="ja-JP" sz="2000" dirty="0" smtClean="0"/>
              <a:t>  |Bana1-Bana2|</a:t>
            </a:r>
            <a:r>
              <a:rPr lang="ja-JP" altLang="en-US" sz="2000" dirty="0" smtClean="0"/>
              <a:t>･</a:t>
            </a:r>
            <a:r>
              <a:rPr lang="en-US" altLang="ja-JP" sz="2000" dirty="0" smtClean="0"/>
              <a:t>L </a:t>
            </a:r>
            <a:r>
              <a:rPr lang="ja-JP" altLang="en-US" sz="2000" dirty="0" smtClean="0"/>
              <a:t>～</a:t>
            </a:r>
            <a:r>
              <a:rPr lang="en-US" altLang="ja-JP" sz="2000" dirty="0" smtClean="0"/>
              <a:t>0.035 [Tm]</a:t>
            </a:r>
          </a:p>
        </p:txBody>
      </p:sp>
      <p:sp>
        <p:nvSpPr>
          <p:cNvPr id="25" name="スライド番号プレースホルダー 24"/>
          <p:cNvSpPr>
            <a:spLocks noGrp="1"/>
          </p:cNvSpPr>
          <p:nvPr>
            <p:ph type="sldNum" sz="quarter" idx="12"/>
          </p:nvPr>
        </p:nvSpPr>
        <p:spPr/>
        <p:txBody>
          <a:bodyPr/>
          <a:lstStyle/>
          <a:p>
            <a:r>
              <a:rPr kumimoji="1" lang="en-US" altLang="ja-JP" dirty="0" smtClean="0"/>
              <a:t>22</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23914730"/>
              </p:ext>
            </p:extLst>
          </p:nvPr>
        </p:nvGraphicFramePr>
        <p:xfrm>
          <a:off x="467544" y="1844824"/>
          <a:ext cx="8064896" cy="1493520"/>
        </p:xfrm>
        <a:graphic>
          <a:graphicData uri="http://schemas.openxmlformats.org/drawingml/2006/table">
            <a:tbl>
              <a:tblPr firstRow="1" bandRow="1">
                <a:tableStyleId>{5C22544A-7EE6-4342-B048-85BDC9FD1C3A}</a:tableStyleId>
              </a:tblPr>
              <a:tblGrid>
                <a:gridCol w="2520280"/>
                <a:gridCol w="1800200"/>
                <a:gridCol w="1944216"/>
                <a:gridCol w="1800200"/>
              </a:tblGrid>
              <a:tr h="432048">
                <a:tc>
                  <a:txBody>
                    <a:bodyPr/>
                    <a:lstStyle/>
                    <a:p>
                      <a:pPr algn="ctr"/>
                      <a:endParaRPr kumimoji="1" lang="ja-JP" alt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t>Bana1</a:t>
                      </a:r>
                      <a:endParaRPr kumimoji="1" lang="ja-JP" altLang="en-US" sz="2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t>Bana2</a:t>
                      </a:r>
                      <a:endParaRPr kumimoji="1" lang="ja-JP" altLang="en-US" sz="24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400" dirty="0" smtClean="0"/>
                        <a:t>Bana3</a:t>
                      </a:r>
                      <a:endParaRPr kumimoji="1" lang="ja-JP" altLang="en-US" sz="2400" dirty="0" smtClean="0"/>
                    </a:p>
                  </a:txBody>
                  <a:tcPr/>
                </a:tc>
              </a:tr>
              <a:tr h="485433">
                <a:tc>
                  <a:txBody>
                    <a:bodyPr/>
                    <a:lstStyle/>
                    <a:p>
                      <a:pPr algn="ctr"/>
                      <a:r>
                        <a:rPr kumimoji="1" lang="en-US" altLang="ja-JP" sz="2800" dirty="0" smtClean="0"/>
                        <a:t>R</a:t>
                      </a:r>
                      <a:endParaRPr kumimoji="1" lang="ja-JP" altLang="en-US" sz="2800" dirty="0"/>
                    </a:p>
                  </a:txBody>
                  <a:tcPr/>
                </a:tc>
                <a:tc>
                  <a:txBody>
                    <a:bodyPr/>
                    <a:lstStyle/>
                    <a:p>
                      <a:r>
                        <a:rPr kumimoji="1" lang="en-US" altLang="ja-JP" sz="2400" dirty="0" smtClean="0"/>
                        <a:t>5.3×10</a:t>
                      </a:r>
                      <a:r>
                        <a:rPr kumimoji="1" lang="en-US" altLang="ja-JP" sz="2400" baseline="30000" dirty="0" smtClean="0"/>
                        <a:t>-4</a:t>
                      </a:r>
                      <a:endParaRPr kumimoji="1" lang="ja-JP" altLang="en-US" sz="2400" baseline="30000" dirty="0"/>
                    </a:p>
                  </a:txBody>
                  <a:tcPr/>
                </a:tc>
                <a:tc>
                  <a:txBody>
                    <a:bodyPr/>
                    <a:lstStyle/>
                    <a:p>
                      <a:r>
                        <a:rPr kumimoji="1" lang="en-US" altLang="ja-JP" sz="2400" dirty="0" smtClean="0"/>
                        <a:t>5.3×10</a:t>
                      </a:r>
                      <a:r>
                        <a:rPr kumimoji="1" lang="en-US" altLang="ja-JP" sz="2400" baseline="30000" dirty="0" smtClean="0"/>
                        <a:t>-4</a:t>
                      </a:r>
                      <a:endParaRPr kumimoji="1" lang="ja-JP" altLang="en-US" sz="2400" baseline="30000" dirty="0"/>
                    </a:p>
                  </a:txBody>
                  <a:tcPr/>
                </a:tc>
                <a:tc>
                  <a:txBody>
                    <a:bodyPr/>
                    <a:lstStyle/>
                    <a:p>
                      <a:r>
                        <a:rPr kumimoji="1" lang="en-US" altLang="ja-JP" sz="2400" dirty="0" smtClean="0"/>
                        <a:t>5.5×10</a:t>
                      </a:r>
                      <a:r>
                        <a:rPr kumimoji="1" lang="en-US" altLang="ja-JP" sz="2400" baseline="30000" dirty="0" smtClean="0"/>
                        <a:t>-4</a:t>
                      </a:r>
                      <a:endParaRPr kumimoji="1" lang="ja-JP" altLang="en-US" sz="2400" baseline="30000" dirty="0"/>
                    </a:p>
                  </a:txBody>
                  <a:tcPr/>
                </a:tc>
              </a:tr>
              <a:tr h="485433">
                <a:tc>
                  <a:txBody>
                    <a:bodyPr/>
                    <a:lstStyle/>
                    <a:p>
                      <a:pPr algn="ctr"/>
                      <a:r>
                        <a:rPr kumimoji="1" lang="en-US" altLang="ja-JP" sz="2800" dirty="0" err="1" smtClean="0"/>
                        <a:t>Δp</a:t>
                      </a:r>
                      <a:r>
                        <a:rPr kumimoji="1" lang="en-US" altLang="ja-JP" sz="2800" baseline="-25000" dirty="0" err="1" smtClean="0"/>
                        <a:t>center</a:t>
                      </a:r>
                      <a:r>
                        <a:rPr kumimoji="1" lang="en-US" altLang="ja-JP" sz="2800" baseline="-25000" dirty="0" smtClean="0"/>
                        <a:t> </a:t>
                      </a:r>
                      <a:r>
                        <a:rPr kumimoji="1" lang="en-US" altLang="ja-JP" sz="2800" baseline="0" dirty="0" smtClean="0"/>
                        <a:t>[MeV/c]</a:t>
                      </a:r>
                      <a:endParaRPr kumimoji="1" lang="ja-JP" altLang="en-US" sz="2800" baseline="-25000" dirty="0"/>
                    </a:p>
                  </a:txBody>
                  <a:tcPr/>
                </a:tc>
                <a:tc>
                  <a:txBody>
                    <a:bodyPr/>
                    <a:lstStyle/>
                    <a:p>
                      <a:r>
                        <a:rPr kumimoji="1" lang="en-US" altLang="ja-JP" sz="2400" baseline="0" dirty="0" smtClean="0"/>
                        <a:t>-0.2</a:t>
                      </a:r>
                      <a:endParaRPr kumimoji="1" lang="ja-JP" altLang="en-US" sz="2400" baseline="0" dirty="0"/>
                    </a:p>
                  </a:txBody>
                  <a:tcPr/>
                </a:tc>
                <a:tc>
                  <a:txBody>
                    <a:bodyPr/>
                    <a:lstStyle/>
                    <a:p>
                      <a:r>
                        <a:rPr kumimoji="1" lang="en-US" altLang="ja-JP" sz="2400" dirty="0" smtClean="0"/>
                        <a:t>-1.0</a:t>
                      </a:r>
                      <a:endParaRPr kumimoji="1" lang="ja-JP" altLang="en-US" sz="2400" dirty="0"/>
                    </a:p>
                  </a:txBody>
                  <a:tcPr/>
                </a:tc>
                <a:tc>
                  <a:txBody>
                    <a:bodyPr/>
                    <a:lstStyle/>
                    <a:p>
                      <a:r>
                        <a:rPr kumimoji="1" lang="en-US" altLang="ja-JP" sz="2400" dirty="0" smtClean="0"/>
                        <a:t>-0.2</a:t>
                      </a:r>
                      <a:endParaRPr kumimoji="1" lang="ja-JP" altLang="en-US" sz="2400" dirty="0"/>
                    </a:p>
                  </a:txBody>
                  <a:tcPr/>
                </a:tc>
              </a:tr>
            </a:tbl>
          </a:graphicData>
        </a:graphic>
      </p:graphicFrame>
    </p:spTree>
    <p:extLst>
      <p:ext uri="{BB962C8B-B14F-4D97-AF65-F5344CB8AC3E}">
        <p14:creationId xmlns:p14="http://schemas.microsoft.com/office/powerpoint/2010/main" val="29243680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a:xfrm>
            <a:off x="457200" y="1268760"/>
            <a:ext cx="8686800" cy="5688632"/>
          </a:xfrm>
        </p:spPr>
        <p:txBody>
          <a:bodyPr>
            <a:normAutofit/>
          </a:bodyPr>
          <a:lstStyle/>
          <a:p>
            <a:r>
              <a:rPr lang="en-US" altLang="ja-JP" dirty="0" smtClean="0"/>
              <a:t>S-2S</a:t>
            </a:r>
            <a:r>
              <a:rPr lang="ja-JP" altLang="en-US" dirty="0" smtClean="0"/>
              <a:t>を用いた</a:t>
            </a:r>
            <a:r>
              <a:rPr lang="en-US" altLang="ja-JP" dirty="0" smtClean="0">
                <a:latin typeface="Times New Roman" panose="02020603050405020304" pitchFamily="18" charset="0"/>
                <a:cs typeface="Times New Roman" panose="02020603050405020304" pitchFamily="18" charset="0"/>
              </a:rPr>
              <a:t>Ξ</a:t>
            </a:r>
            <a:r>
              <a:rPr lang="ja-JP" altLang="en-US" dirty="0" smtClean="0"/>
              <a:t>ハイパー核</a:t>
            </a:r>
            <a:r>
              <a:rPr lang="ja-JP" altLang="en-US" dirty="0"/>
              <a:t>精密</a:t>
            </a:r>
            <a:r>
              <a:rPr lang="ja-JP" altLang="en-US" dirty="0" smtClean="0"/>
              <a:t>分光実験を準備中</a:t>
            </a:r>
            <a:endParaRPr lang="en-US" altLang="ja-JP" dirty="0" smtClean="0"/>
          </a:p>
          <a:p>
            <a:pPr lvl="1"/>
            <a:r>
              <a:rPr lang="en-US" altLang="ja-JP" sz="2000" dirty="0" smtClean="0"/>
              <a:t>ΔE&lt;2MeV</a:t>
            </a:r>
            <a:r>
              <a:rPr lang="ja-JP" altLang="en-US" sz="2000" dirty="0" smtClean="0"/>
              <a:t>の高エネルギー分解能、</a:t>
            </a:r>
            <a:r>
              <a:rPr lang="en-US" altLang="ja-JP" sz="2000" dirty="0" smtClean="0"/>
              <a:t>200</a:t>
            </a:r>
            <a:r>
              <a:rPr lang="ja-JP" altLang="en-US" sz="2000" dirty="0" smtClean="0"/>
              <a:t>イベントの統計</a:t>
            </a:r>
            <a:endParaRPr lang="en-US" altLang="ja-JP" sz="2000" dirty="0" smtClean="0"/>
          </a:p>
          <a:p>
            <a:pPr lvl="1"/>
            <a:r>
              <a:rPr lang="ja-JP" altLang="en-US" sz="2000" dirty="0"/>
              <a:t>世界で</a:t>
            </a:r>
            <a:r>
              <a:rPr lang="ja-JP" altLang="en-US" sz="2000" dirty="0" smtClean="0"/>
              <a:t>初めて束縛状態をピークとして観測</a:t>
            </a:r>
            <a:endParaRPr lang="en-US" altLang="ja-JP" sz="2000" dirty="0"/>
          </a:p>
          <a:p>
            <a:r>
              <a:rPr kumimoji="1" lang="en-US" altLang="ja-JP" dirty="0" smtClean="0"/>
              <a:t>D1</a:t>
            </a:r>
            <a:r>
              <a:rPr kumimoji="1" lang="ja-JP" altLang="en-US" dirty="0" smtClean="0"/>
              <a:t>磁場分布の測定</a:t>
            </a:r>
            <a:endParaRPr kumimoji="1" lang="en-US" altLang="ja-JP" dirty="0" smtClean="0"/>
          </a:p>
          <a:p>
            <a:pPr lvl="1"/>
            <a:r>
              <a:rPr lang="en-US" altLang="ja-JP" sz="2000" dirty="0" smtClean="0"/>
              <a:t>4</a:t>
            </a:r>
            <a:r>
              <a:rPr lang="ja-JP" altLang="en-US" sz="2000" dirty="0" smtClean="0"/>
              <a:t>通りの電流設定、のべ</a:t>
            </a:r>
            <a:r>
              <a:rPr lang="en-US" altLang="ja-JP" sz="2000" dirty="0" smtClean="0"/>
              <a:t>58000</a:t>
            </a:r>
            <a:r>
              <a:rPr lang="ja-JP" altLang="en-US" sz="2000" dirty="0" smtClean="0"/>
              <a:t>点の測定</a:t>
            </a:r>
            <a:endParaRPr lang="en-US" altLang="ja-JP" sz="2000" dirty="0"/>
          </a:p>
          <a:p>
            <a:pPr lvl="1"/>
            <a:r>
              <a:rPr lang="ja-JP" altLang="en-US" sz="2000" dirty="0" smtClean="0">
                <a:latin typeface="+mn-ea"/>
              </a:rPr>
              <a:t>測定誤差は</a:t>
            </a:r>
            <a:r>
              <a:rPr lang="en-US" altLang="ja-JP" sz="2000" dirty="0" smtClean="0">
                <a:latin typeface="+mn-ea"/>
              </a:rPr>
              <a:t>1.6mT</a:t>
            </a:r>
            <a:r>
              <a:rPr lang="ja-JP" altLang="en-US" sz="2000" dirty="0" smtClean="0">
                <a:latin typeface="+mn-ea"/>
              </a:rPr>
              <a:t>未満。</a:t>
            </a:r>
            <a:endParaRPr lang="en-US" altLang="ja-JP" sz="2000" dirty="0" smtClean="0">
              <a:latin typeface="+mn-ea"/>
            </a:endParaRPr>
          </a:p>
          <a:p>
            <a:r>
              <a:rPr lang="ja-JP" altLang="en-US" dirty="0" smtClean="0"/>
              <a:t>計算磁場分布の</a:t>
            </a:r>
            <a:r>
              <a:rPr lang="ja-JP" altLang="en-US" dirty="0"/>
              <a:t>改良</a:t>
            </a:r>
            <a:endParaRPr lang="en-US" altLang="ja-JP" dirty="0" smtClean="0"/>
          </a:p>
          <a:p>
            <a:pPr lvl="1"/>
            <a:r>
              <a:rPr lang="ja-JP" altLang="en-US" sz="2000" dirty="0" smtClean="0">
                <a:latin typeface="+mn-ea"/>
              </a:rPr>
              <a:t>エンドガードの</a:t>
            </a:r>
            <a:r>
              <a:rPr lang="en-US" altLang="ja-JP" sz="2000" dirty="0" smtClean="0">
                <a:latin typeface="+mn-ea"/>
              </a:rPr>
              <a:t>BH</a:t>
            </a:r>
            <a:r>
              <a:rPr lang="ja-JP" altLang="en-US" sz="2000" dirty="0" smtClean="0">
                <a:latin typeface="+mn-ea"/>
              </a:rPr>
              <a:t>曲線を調整することでエンドガード付近の</a:t>
            </a:r>
            <a:r>
              <a:rPr lang="en-US" altLang="ja-JP" sz="2000" dirty="0" smtClean="0">
                <a:latin typeface="+mn-ea"/>
              </a:rPr>
              <a:t>By</a:t>
            </a:r>
            <a:r>
              <a:rPr lang="ja-JP" altLang="en-US" sz="2000" dirty="0" smtClean="0">
                <a:latin typeface="+mn-ea"/>
              </a:rPr>
              <a:t>の値を調整</a:t>
            </a:r>
            <a:endParaRPr lang="en-US" altLang="ja-JP" sz="2000" dirty="0" smtClean="0">
              <a:latin typeface="+mn-ea"/>
            </a:endParaRPr>
          </a:p>
          <a:p>
            <a:pPr lvl="1"/>
            <a:r>
              <a:rPr lang="ja-JP" altLang="en-US" sz="2000" dirty="0" smtClean="0">
                <a:latin typeface="+mn-ea"/>
              </a:rPr>
              <a:t>ヨークに純鉄の、エンドガードに</a:t>
            </a:r>
            <a:r>
              <a:rPr lang="en-US" altLang="ja-JP" sz="2000" dirty="0" smtClean="0">
                <a:latin typeface="+mn-ea"/>
              </a:rPr>
              <a:t>SS400</a:t>
            </a:r>
            <a:r>
              <a:rPr lang="ja-JP" altLang="en-US" sz="2000" dirty="0" smtClean="0">
                <a:latin typeface="+mn-ea"/>
              </a:rPr>
              <a:t>の</a:t>
            </a:r>
            <a:r>
              <a:rPr lang="en-US" altLang="ja-JP" sz="2000" dirty="0" smtClean="0">
                <a:latin typeface="+mn-ea"/>
              </a:rPr>
              <a:t>BH</a:t>
            </a:r>
            <a:r>
              <a:rPr lang="ja-JP" altLang="en-US" sz="2000" dirty="0" smtClean="0">
                <a:latin typeface="+mn-ea"/>
              </a:rPr>
              <a:t>曲線を用いた場合が最もよく一致する</a:t>
            </a:r>
            <a:endParaRPr lang="en-US" altLang="ja-JP" sz="2000" dirty="0" smtClean="0">
              <a:latin typeface="+mn-ea"/>
            </a:endParaRPr>
          </a:p>
          <a:p>
            <a:pPr lvl="1"/>
            <a:r>
              <a:rPr lang="ja-JP" altLang="en-US" sz="2000" dirty="0" smtClean="0">
                <a:latin typeface="+mn-ea"/>
              </a:rPr>
              <a:t>計算磁場分布は磁場の測定誤差と同程度に測定磁場を再現</a:t>
            </a:r>
            <a:endParaRPr lang="en-US" altLang="ja-JP" sz="2000" dirty="0" smtClean="0">
              <a:latin typeface="+mn-ea"/>
            </a:endParaRPr>
          </a:p>
          <a:p>
            <a:r>
              <a:rPr lang="ja-JP" altLang="en-US" sz="2400" dirty="0" smtClean="0"/>
              <a:t>磁場分布の違いを考慮した運動量</a:t>
            </a:r>
            <a:r>
              <a:rPr lang="ja-JP" altLang="en-US" sz="2400" dirty="0"/>
              <a:t>分解</a:t>
            </a:r>
            <a:r>
              <a:rPr lang="ja-JP" altLang="en-US" sz="2400" dirty="0" smtClean="0"/>
              <a:t>能</a:t>
            </a:r>
            <a:endParaRPr lang="en-US" altLang="ja-JP" sz="2400" dirty="0" smtClean="0"/>
          </a:p>
          <a:p>
            <a:pPr lvl="1"/>
            <a:r>
              <a:rPr lang="en-US" altLang="ja-JP" sz="1800" dirty="0" smtClean="0">
                <a:latin typeface="+mn-ea"/>
              </a:rPr>
              <a:t>5.5×10</a:t>
            </a:r>
            <a:r>
              <a:rPr lang="en-US" altLang="ja-JP" sz="1800" baseline="30000" dirty="0" smtClean="0">
                <a:latin typeface="+mn-ea"/>
              </a:rPr>
              <a:t>-4</a:t>
            </a:r>
            <a:r>
              <a:rPr lang="en-US" altLang="ja-JP" sz="1800" dirty="0" smtClean="0">
                <a:latin typeface="+mn-ea"/>
              </a:rPr>
              <a:t> for 1.3GeV K+</a:t>
            </a:r>
            <a:r>
              <a:rPr lang="ja-JP" altLang="en-US" sz="1800" dirty="0" smtClean="0">
                <a:latin typeface="+mn-ea"/>
              </a:rPr>
              <a:t>が期待できる</a:t>
            </a:r>
            <a:endParaRPr lang="en-US" altLang="ja-JP" sz="1800" dirty="0" smtClean="0">
              <a:latin typeface="+mn-ea"/>
            </a:endParaRPr>
          </a:p>
          <a:p>
            <a:pPr lvl="2"/>
            <a:r>
              <a:rPr lang="ja-JP" altLang="en-US" sz="1600" dirty="0" smtClean="0">
                <a:latin typeface="+mn-ea"/>
              </a:rPr>
              <a:t>計算磁場の再現度を十分よくできたことに</a:t>
            </a:r>
            <a:r>
              <a:rPr lang="ja-JP" altLang="en-US" sz="1600" dirty="0" smtClean="0">
                <a:latin typeface="+mn-ea"/>
              </a:rPr>
              <a:t>よる</a:t>
            </a:r>
            <a:endParaRPr lang="en-US" altLang="ja-JP" sz="1600" dirty="0" smtClean="0">
              <a:latin typeface="+mn-ea"/>
            </a:endParaRPr>
          </a:p>
          <a:p>
            <a:pPr lvl="1"/>
            <a:r>
              <a:rPr lang="ja-JP" altLang="en-US" sz="1800" dirty="0" smtClean="0">
                <a:latin typeface="+mn-ea"/>
              </a:rPr>
              <a:t>ビームラインに設置し、実際のデータの解析を行うことでの検証が待たれる</a:t>
            </a:r>
            <a:endParaRPr lang="en-US" altLang="ja-JP" sz="1800" dirty="0">
              <a:latin typeface="+mn-ea"/>
            </a:endParaRPr>
          </a:p>
        </p:txBody>
      </p:sp>
      <p:sp>
        <p:nvSpPr>
          <p:cNvPr id="4" name="スライド番号プレースホルダー 3"/>
          <p:cNvSpPr>
            <a:spLocks noGrp="1"/>
          </p:cNvSpPr>
          <p:nvPr>
            <p:ph type="sldNum" sz="quarter" idx="12"/>
          </p:nvPr>
        </p:nvSpPr>
        <p:spPr/>
        <p:txBody>
          <a:bodyPr/>
          <a:lstStyle/>
          <a:p>
            <a:r>
              <a:rPr kumimoji="1" lang="en-US" altLang="ja-JP" dirty="0" smtClean="0"/>
              <a:t>23</a:t>
            </a:r>
          </a:p>
        </p:txBody>
      </p:sp>
    </p:spTree>
    <p:extLst>
      <p:ext uri="{BB962C8B-B14F-4D97-AF65-F5344CB8AC3E}">
        <p14:creationId xmlns:p14="http://schemas.microsoft.com/office/powerpoint/2010/main" val="749268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Back up</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2B48BEB-91E4-4ACD-BFB4-F0651C692576}" type="slidenum">
              <a:rPr kumimoji="1" lang="ja-JP" altLang="en-US" smtClean="0"/>
              <a:t>22</a:t>
            </a:fld>
            <a:endParaRPr kumimoji="1" lang="ja-JP" altLang="en-US"/>
          </a:p>
        </p:txBody>
      </p:sp>
    </p:spTree>
    <p:extLst>
      <p:ext uri="{BB962C8B-B14F-4D97-AF65-F5344CB8AC3E}">
        <p14:creationId xmlns:p14="http://schemas.microsoft.com/office/powerpoint/2010/main" val="123056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磁場測定器</a:t>
            </a:r>
            <a:endParaRPr kumimoji="1" lang="ja-JP" altLang="en-US" dirty="0"/>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643062"/>
            <a:ext cx="8295568" cy="4666257"/>
          </a:xfrm>
        </p:spPr>
      </p:pic>
      <p:sp>
        <p:nvSpPr>
          <p:cNvPr id="3" name="スライド番号プレースホルダー 2"/>
          <p:cNvSpPr>
            <a:spLocks noGrp="1"/>
          </p:cNvSpPr>
          <p:nvPr>
            <p:ph type="sldNum" sz="quarter" idx="12"/>
          </p:nvPr>
        </p:nvSpPr>
        <p:spPr/>
        <p:txBody>
          <a:bodyPr/>
          <a:lstStyle/>
          <a:p>
            <a:fld id="{B2B48BEB-91E4-4ACD-BFB4-F0651C692576}" type="slidenum">
              <a:rPr kumimoji="1" lang="ja-JP" altLang="en-US" smtClean="0"/>
              <a:t>23</a:t>
            </a:fld>
            <a:endParaRPr kumimoji="1" lang="ja-JP" altLang="en-US"/>
          </a:p>
        </p:txBody>
      </p:sp>
    </p:spTree>
    <p:extLst>
      <p:ext uri="{BB962C8B-B14F-4D97-AF65-F5344CB8AC3E}">
        <p14:creationId xmlns:p14="http://schemas.microsoft.com/office/powerpoint/2010/main" val="2052745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磁場測定器</a:t>
            </a:r>
            <a:endParaRPr kumimoji="1" lang="ja-JP" altLang="en-US" dirty="0"/>
          </a:p>
        </p:txBody>
      </p:sp>
      <p:pic>
        <p:nvPicPr>
          <p:cNvPr id="6" name="コンテンツ プレースホルダー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643062"/>
            <a:ext cx="8295568" cy="4666257"/>
          </a:xfrm>
        </p:spPr>
      </p:pic>
      <p:sp>
        <p:nvSpPr>
          <p:cNvPr id="3" name="円/楕円 2"/>
          <p:cNvSpPr/>
          <p:nvPr/>
        </p:nvSpPr>
        <p:spPr>
          <a:xfrm rot="456319">
            <a:off x="5724128" y="2492896"/>
            <a:ext cx="2808312" cy="9361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rot="1974839">
            <a:off x="5278490" y="3080574"/>
            <a:ext cx="792088" cy="924490"/>
          </a:xfrm>
          <a:prstGeom prst="down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3643588" y="4466729"/>
            <a:ext cx="352348" cy="64032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r>
              <a:rPr kumimoji="1" lang="en-US" altLang="ja-JP" dirty="0" smtClean="0"/>
              <a:t>10</a:t>
            </a:r>
            <a:endParaRPr kumimoji="1" lang="ja-JP" altLang="en-US" dirty="0"/>
          </a:p>
        </p:txBody>
      </p:sp>
      <p:cxnSp>
        <p:nvCxnSpPr>
          <p:cNvPr id="10" name="直線矢印コネクタ 9"/>
          <p:cNvCxnSpPr/>
          <p:nvPr/>
        </p:nvCxnSpPr>
        <p:spPr>
          <a:xfrm flipH="1" flipV="1">
            <a:off x="4266078" y="3140968"/>
            <a:ext cx="824807" cy="288032"/>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005064"/>
            <a:ext cx="7596336" cy="2037052"/>
          </a:xfrm>
          <a:prstGeom prst="rect">
            <a:avLst/>
          </a:prstGeom>
          <a:ln w="38100">
            <a:solidFill>
              <a:srgbClr val="FF0000"/>
            </a:solidFill>
          </a:ln>
        </p:spPr>
      </p:pic>
      <p:sp>
        <p:nvSpPr>
          <p:cNvPr id="8" name="テキスト ボックス 7"/>
          <p:cNvSpPr txBox="1"/>
          <p:nvPr/>
        </p:nvSpPr>
        <p:spPr>
          <a:xfrm>
            <a:off x="1043608" y="3266400"/>
            <a:ext cx="3426157" cy="1200329"/>
          </a:xfrm>
          <a:prstGeom prst="rect">
            <a:avLst/>
          </a:prstGeom>
          <a:solidFill>
            <a:schemeClr val="bg1"/>
          </a:solidFill>
          <a:ln w="38100">
            <a:solidFill>
              <a:srgbClr val="FF0000"/>
            </a:solidFill>
          </a:ln>
        </p:spPr>
        <p:txBody>
          <a:bodyPr wrap="square" rtlCol="0">
            <a:spAutoFit/>
          </a:bodyPr>
          <a:lstStyle/>
          <a:p>
            <a:r>
              <a:rPr kumimoji="1" lang="en-US" altLang="ja-JP" dirty="0" smtClean="0"/>
              <a:t>3</a:t>
            </a:r>
            <a:r>
              <a:rPr kumimoji="1" lang="ja-JP" altLang="en-US" dirty="0" smtClean="0"/>
              <a:t>軸ホールプローブ</a:t>
            </a:r>
            <a:endParaRPr kumimoji="1" lang="en-US" altLang="ja-JP" dirty="0" smtClean="0"/>
          </a:p>
          <a:p>
            <a:r>
              <a:rPr lang="ja-JP" altLang="en-US" dirty="0"/>
              <a:t>先端</a:t>
            </a:r>
            <a:r>
              <a:rPr lang="ja-JP" altLang="en-US" dirty="0" smtClean="0"/>
              <a:t>についた</a:t>
            </a:r>
            <a:r>
              <a:rPr lang="en-US" altLang="ja-JP" dirty="0" smtClean="0"/>
              <a:t>3</a:t>
            </a:r>
            <a:r>
              <a:rPr lang="ja-JP" altLang="en-US" dirty="0" err="1" smtClean="0"/>
              <a:t>つの</a:t>
            </a:r>
            <a:r>
              <a:rPr lang="ja-JP" altLang="en-US" dirty="0" smtClean="0"/>
              <a:t>素子で</a:t>
            </a:r>
            <a:endParaRPr lang="en-US" altLang="ja-JP" dirty="0" smtClean="0"/>
          </a:p>
          <a:p>
            <a:r>
              <a:rPr lang="ja-JP" altLang="en-US" dirty="0" smtClean="0"/>
              <a:t>直交した</a:t>
            </a:r>
            <a:r>
              <a:rPr lang="en-US" altLang="ja-JP" dirty="0" smtClean="0"/>
              <a:t>3</a:t>
            </a:r>
            <a:r>
              <a:rPr lang="ja-JP" altLang="en-US" dirty="0" smtClean="0"/>
              <a:t>成分の磁場を測定する。</a:t>
            </a:r>
            <a:endParaRPr lang="en-US" altLang="ja-JP" dirty="0"/>
          </a:p>
          <a:p>
            <a:r>
              <a:rPr kumimoji="1" lang="ja-JP" altLang="en-US" dirty="0" smtClean="0"/>
              <a:t>精度は</a:t>
            </a:r>
            <a:r>
              <a:rPr lang="en-US" altLang="ja-JP" dirty="0" smtClean="0"/>
              <a:t>30 </a:t>
            </a:r>
            <a:r>
              <a:rPr lang="en-US" altLang="ja-JP" dirty="0" err="1" smtClean="0"/>
              <a:t>μT</a:t>
            </a:r>
            <a:r>
              <a:rPr lang="ja-JP" altLang="en-US" dirty="0" err="1" smtClean="0"/>
              <a:t>。</a:t>
            </a:r>
            <a:endParaRPr kumimoji="1" lang="ja-JP" altLang="en-US" dirty="0"/>
          </a:p>
        </p:txBody>
      </p:sp>
      <p:cxnSp>
        <p:nvCxnSpPr>
          <p:cNvPr id="14" name="直線矢印コネクタ 13"/>
          <p:cNvCxnSpPr/>
          <p:nvPr/>
        </p:nvCxnSpPr>
        <p:spPr>
          <a:xfrm flipH="1" flipV="1">
            <a:off x="3347864" y="2036720"/>
            <a:ext cx="47864" cy="659196"/>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1451512" y="2564904"/>
            <a:ext cx="2832456" cy="466489"/>
          </a:xfrm>
          <a:prstGeom prst="straightConnector1">
            <a:avLst/>
          </a:prstGeom>
          <a:ln w="28575">
            <a:solidFill>
              <a:srgbClr val="FFC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624620" y="1387845"/>
            <a:ext cx="3528392" cy="923330"/>
          </a:xfrm>
          <a:prstGeom prst="rect">
            <a:avLst/>
          </a:prstGeom>
          <a:solidFill>
            <a:schemeClr val="bg1"/>
          </a:solidFill>
          <a:ln w="38100">
            <a:solidFill>
              <a:srgbClr val="FFC000"/>
            </a:solidFill>
          </a:ln>
        </p:spPr>
        <p:txBody>
          <a:bodyPr wrap="square" rtlCol="0">
            <a:spAutoFit/>
          </a:bodyPr>
          <a:lstStyle/>
          <a:p>
            <a:r>
              <a:rPr lang="ja-JP" altLang="en-US" dirty="0"/>
              <a:t>駆動</a:t>
            </a:r>
            <a:r>
              <a:rPr lang="ja-JP" altLang="en-US" dirty="0" smtClean="0"/>
              <a:t>装置</a:t>
            </a:r>
            <a:endParaRPr lang="en-US" altLang="ja-JP" dirty="0" smtClean="0"/>
          </a:p>
          <a:p>
            <a:r>
              <a:rPr kumimoji="1" lang="en-US" altLang="ja-JP" dirty="0" smtClean="0"/>
              <a:t>3</a:t>
            </a:r>
            <a:r>
              <a:rPr kumimoji="1" lang="ja-JP" altLang="en-US" dirty="0" smtClean="0"/>
              <a:t>次元的にプローブを移動させる。</a:t>
            </a:r>
            <a:endParaRPr kumimoji="1" lang="en-US" altLang="ja-JP" dirty="0" smtClean="0"/>
          </a:p>
          <a:p>
            <a:r>
              <a:rPr lang="ja-JP" altLang="en-US" dirty="0"/>
              <a:t>駆動範囲</a:t>
            </a:r>
            <a:r>
              <a:rPr lang="ja-JP" altLang="en-US" dirty="0" smtClean="0"/>
              <a:t>は</a:t>
            </a:r>
            <a:r>
              <a:rPr lang="en-US" altLang="ja-JP" dirty="0" smtClean="0"/>
              <a:t>1000×450×130 mm</a:t>
            </a:r>
            <a:r>
              <a:rPr lang="ja-JP" altLang="en-US" dirty="0" err="1" smtClean="0"/>
              <a:t>。</a:t>
            </a:r>
            <a:endParaRPr kumimoji="1" lang="ja-JP" altLang="en-US" dirty="0"/>
          </a:p>
        </p:txBody>
      </p:sp>
    </p:spTree>
    <p:extLst>
      <p:ext uri="{BB962C8B-B14F-4D97-AF65-F5344CB8AC3E}">
        <p14:creationId xmlns:p14="http://schemas.microsoft.com/office/powerpoint/2010/main" val="2436778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lang="ja-JP" altLang="en-US" dirty="0" smtClean="0"/>
              <a:t>測定の概要</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ormAutofit/>
          </a:bodyPr>
          <a:lstStyle/>
          <a:p>
            <a:r>
              <a:rPr lang="ja-JP" altLang="en-US" sz="2000" dirty="0" smtClean="0">
                <a:latin typeface="HGPｺﾞｼｯｸE" panose="020B0900000000000000" pitchFamily="50" charset="-128"/>
                <a:ea typeface="HGPｺﾞｼｯｸE" panose="020B0900000000000000" pitchFamily="50" charset="-128"/>
              </a:rPr>
              <a:t>領域 </a:t>
            </a:r>
            <a:r>
              <a:rPr lang="en-US" altLang="ja-JP" sz="2000" dirty="0" smtClean="0">
                <a:latin typeface="HGPｺﾞｼｯｸE" panose="020B0900000000000000" pitchFamily="50" charset="-128"/>
                <a:ea typeface="HGPｺﾞｼｯｸE" panose="020B0900000000000000" pitchFamily="50" charset="-128"/>
              </a:rPr>
              <a:t>: </a:t>
            </a:r>
            <a:r>
              <a:rPr lang="en-US" altLang="ja-JP" sz="2000" b="1" dirty="0" smtClean="0">
                <a:latin typeface="HGPｺﾞｼｯｸE" panose="020B0900000000000000" pitchFamily="50" charset="-128"/>
                <a:ea typeface="HGPｺﾞｼｯｸE" panose="020B0900000000000000" pitchFamily="50" charset="-128"/>
              </a:rPr>
              <a:t>800×320×1700 mm</a:t>
            </a:r>
            <a:r>
              <a:rPr lang="en-US" altLang="ja-JP" sz="2000" b="1" baseline="30000" dirty="0" smtClean="0">
                <a:latin typeface="HGPｺﾞｼｯｸE" panose="020B0900000000000000" pitchFamily="50" charset="-128"/>
                <a:ea typeface="HGPｺﾞｼｯｸE" panose="020B0900000000000000" pitchFamily="50" charset="-128"/>
              </a:rPr>
              <a:t>3</a:t>
            </a:r>
            <a:r>
              <a:rPr lang="en-US" altLang="ja-JP" sz="2000" b="1" dirty="0" smtClean="0">
                <a:latin typeface="HGPｺﾞｼｯｸE" panose="020B0900000000000000" pitchFamily="50" charset="-128"/>
                <a:ea typeface="HGPｺﾞｼｯｸE" panose="020B0900000000000000" pitchFamily="50" charset="-128"/>
              </a:rPr>
              <a:t>(</a:t>
            </a:r>
            <a:r>
              <a:rPr lang="ja-JP" altLang="en-US" sz="2000" b="1" dirty="0" smtClean="0">
                <a:latin typeface="HGPｺﾞｼｯｸE" panose="020B0900000000000000" pitchFamily="50" charset="-128"/>
                <a:ea typeface="HGPｺﾞｼｯｸE" panose="020B0900000000000000" pitchFamily="50" charset="-128"/>
              </a:rPr>
              <a:t>下流側</a:t>
            </a:r>
            <a:r>
              <a:rPr lang="en-US" altLang="ja-JP" sz="2000" b="1" dirty="0">
                <a:latin typeface="HGPｺﾞｼｯｸE" panose="020B0900000000000000" pitchFamily="50" charset="-128"/>
                <a:ea typeface="HGPｺﾞｼｯｸE" panose="020B0900000000000000" pitchFamily="50" charset="-128"/>
              </a:rPr>
              <a:t>), </a:t>
            </a:r>
            <a:r>
              <a:rPr lang="en-US" altLang="ja-JP" sz="2000" b="1" dirty="0" smtClean="0">
                <a:latin typeface="HGPｺﾞｼｯｸE" panose="020B0900000000000000" pitchFamily="50" charset="-128"/>
                <a:ea typeface="HGPｺﾞｼｯｸE" panose="020B0900000000000000" pitchFamily="50" charset="-128"/>
              </a:rPr>
              <a:t>400×320×1100 mm</a:t>
            </a:r>
            <a:r>
              <a:rPr lang="en-US" altLang="ja-JP" sz="2000" b="1" baseline="30000" dirty="0" smtClean="0">
                <a:latin typeface="HGPｺﾞｼｯｸE" panose="020B0900000000000000" pitchFamily="50" charset="-128"/>
                <a:ea typeface="HGPｺﾞｼｯｸE" panose="020B0900000000000000" pitchFamily="50" charset="-128"/>
              </a:rPr>
              <a:t>3</a:t>
            </a:r>
            <a:r>
              <a:rPr lang="en-US" altLang="ja-JP" sz="1800" b="1" dirty="0" smtClean="0">
                <a:latin typeface="HGPｺﾞｼｯｸE" panose="020B0900000000000000" pitchFamily="50" charset="-128"/>
                <a:ea typeface="HGPｺﾞｼｯｸE" panose="020B0900000000000000" pitchFamily="50" charset="-128"/>
              </a:rPr>
              <a:t>(</a:t>
            </a:r>
            <a:r>
              <a:rPr lang="ja-JP" altLang="en-US" sz="1800" b="1" dirty="0" smtClean="0">
                <a:latin typeface="HGPｺﾞｼｯｸE" panose="020B0900000000000000" pitchFamily="50" charset="-128"/>
                <a:ea typeface="HGPｺﾞｼｯｸE" panose="020B0900000000000000" pitchFamily="50" charset="-128"/>
              </a:rPr>
              <a:t>上流側</a:t>
            </a:r>
            <a:r>
              <a:rPr lang="en-US" altLang="ja-JP" sz="1800" b="1" dirty="0" smtClean="0">
                <a:latin typeface="HGPｺﾞｼｯｸE" panose="020B0900000000000000" pitchFamily="50" charset="-128"/>
                <a:ea typeface="HGPｺﾞｼｯｸE" panose="020B0900000000000000" pitchFamily="50" charset="-128"/>
              </a:rPr>
              <a:t>)</a:t>
            </a:r>
            <a:endParaRPr lang="en-US" altLang="ja-JP" sz="1800" dirty="0">
              <a:latin typeface="HGPｺﾞｼｯｸE" panose="020B0900000000000000" pitchFamily="50" charset="-128"/>
              <a:ea typeface="HGPｺﾞｼｯｸE" panose="020B0900000000000000" pitchFamily="50" charset="-128"/>
            </a:endParaRPr>
          </a:p>
          <a:p>
            <a:r>
              <a:rPr lang="ja-JP" altLang="en-US" sz="2000" dirty="0" smtClean="0">
                <a:latin typeface="HGPｺﾞｼｯｸE" panose="020B0900000000000000" pitchFamily="50" charset="-128"/>
                <a:ea typeface="HGPｺﾞｼｯｸE" panose="020B0900000000000000" pitchFamily="50" charset="-128"/>
              </a:rPr>
              <a:t>メッシュ間隔 </a:t>
            </a:r>
            <a:r>
              <a:rPr lang="en-US" altLang="ja-JP" sz="2000" dirty="0" smtClean="0">
                <a:latin typeface="HGPｺﾞｼｯｸE" panose="020B0900000000000000" pitchFamily="50" charset="-128"/>
                <a:ea typeface="HGPｺﾞｼｯｸE" panose="020B0900000000000000" pitchFamily="50" charset="-128"/>
              </a:rPr>
              <a:t>: </a:t>
            </a:r>
            <a:r>
              <a:rPr lang="en-US" altLang="ja-JP" sz="2000" dirty="0" smtClean="0">
                <a:latin typeface="+mn-ea"/>
              </a:rPr>
              <a:t>50×20×50 mm</a:t>
            </a:r>
            <a:r>
              <a:rPr lang="en-US" altLang="ja-JP" sz="2000" baseline="30000" dirty="0" smtClean="0">
                <a:latin typeface="+mn-ea"/>
              </a:rPr>
              <a:t>3</a:t>
            </a:r>
            <a:endParaRPr lang="en-US" altLang="ja-JP" sz="2000" baseline="30000" dirty="0">
              <a:latin typeface="+mn-ea"/>
            </a:endParaRPr>
          </a:p>
          <a:p>
            <a:r>
              <a:rPr lang="ja-JP" altLang="en-US" sz="2000" dirty="0" smtClean="0">
                <a:latin typeface="HGPｺﾞｼｯｸE" panose="020B0900000000000000" pitchFamily="50" charset="-128"/>
                <a:ea typeface="HGPｺﾞｼｯｸE" panose="020B0900000000000000" pitchFamily="50" charset="-128"/>
              </a:rPr>
              <a:t>電流設定：</a:t>
            </a:r>
            <a:r>
              <a:rPr lang="en-US" altLang="ja-JP" sz="2000" b="1" dirty="0" smtClean="0">
                <a:latin typeface="+mn-ea"/>
              </a:rPr>
              <a:t> </a:t>
            </a:r>
            <a:r>
              <a:rPr lang="en-US" altLang="ja-JP" sz="1800" dirty="0" smtClean="0">
                <a:latin typeface="+mn-ea"/>
              </a:rPr>
              <a:t>1000A</a:t>
            </a:r>
            <a:r>
              <a:rPr lang="en-US" altLang="ja-JP" sz="1800" dirty="0">
                <a:latin typeface="+mn-ea"/>
              </a:rPr>
              <a:t>, 1500A, </a:t>
            </a:r>
            <a:r>
              <a:rPr lang="en-US" altLang="ja-JP" sz="1800" dirty="0" smtClean="0">
                <a:latin typeface="+mn-ea"/>
              </a:rPr>
              <a:t>2000A, </a:t>
            </a:r>
            <a:r>
              <a:rPr lang="en-US" altLang="ja-JP" sz="1800" b="1" u="sng" dirty="0" smtClean="0">
                <a:latin typeface="+mn-ea"/>
              </a:rPr>
              <a:t>2500A</a:t>
            </a:r>
          </a:p>
          <a:p>
            <a:pPr marL="109728" indent="0">
              <a:buNone/>
            </a:pPr>
            <a:r>
              <a:rPr lang="ja-JP" altLang="en-US" sz="2000" dirty="0">
                <a:latin typeface="+mn-ea"/>
              </a:rPr>
              <a:t>本発表で</a:t>
            </a:r>
            <a:r>
              <a:rPr lang="ja-JP" altLang="en-US" sz="2000" dirty="0" smtClean="0">
                <a:latin typeface="+mn-ea"/>
              </a:rPr>
              <a:t>は下流側、</a:t>
            </a:r>
            <a:r>
              <a:rPr lang="en-US" altLang="ja-JP" sz="2000" dirty="0" smtClean="0">
                <a:latin typeface="+mn-ea"/>
              </a:rPr>
              <a:t>2500A</a:t>
            </a:r>
            <a:r>
              <a:rPr lang="ja-JP" altLang="en-US" sz="2000" dirty="0" smtClean="0">
                <a:latin typeface="+mn-ea"/>
              </a:rPr>
              <a:t>について議論</a:t>
            </a:r>
            <a:endParaRPr lang="en-US" altLang="ja-JP" sz="2000" dirty="0">
              <a:latin typeface="+mn-ea"/>
            </a:endParaRPr>
          </a:p>
        </p:txBody>
      </p:sp>
      <p:pic>
        <p:nvPicPr>
          <p:cNvPr id="28" name="コンテンツ プレースホルダー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2160" y="2213224"/>
            <a:ext cx="4072119" cy="3425571"/>
          </a:xfrm>
          <a:prstGeom prst="rect">
            <a:avLst/>
          </a:prstGeom>
        </p:spPr>
      </p:pic>
      <p:cxnSp>
        <p:nvCxnSpPr>
          <p:cNvPr id="29" name="直線コネクタ 28"/>
          <p:cNvCxnSpPr/>
          <p:nvPr/>
        </p:nvCxnSpPr>
        <p:spPr>
          <a:xfrm>
            <a:off x="6368046" y="5550943"/>
            <a:ext cx="28219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V="1">
            <a:off x="5790831" y="2174578"/>
            <a:ext cx="962025" cy="23831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5209301" y="4557750"/>
            <a:ext cx="897890" cy="461665"/>
          </a:xfrm>
          <a:prstGeom prst="rect">
            <a:avLst/>
          </a:prstGeom>
          <a:noFill/>
        </p:spPr>
        <p:txBody>
          <a:bodyPr wrap="square" rtlCol="0">
            <a:spAutoFit/>
          </a:bodyPr>
          <a:lstStyle/>
          <a:p>
            <a:r>
              <a:rPr kumimoji="1" lang="en-US" altLang="ja-JP" sz="2400" b="1" dirty="0" smtClean="0"/>
              <a:t>Z=0</a:t>
            </a:r>
            <a:endParaRPr kumimoji="1" lang="ja-JP" altLang="en-US" sz="2400" b="1" dirty="0"/>
          </a:p>
        </p:txBody>
      </p:sp>
      <p:sp>
        <p:nvSpPr>
          <p:cNvPr id="32" name="テキスト ボックス 31"/>
          <p:cNvSpPr txBox="1"/>
          <p:nvPr/>
        </p:nvSpPr>
        <p:spPr>
          <a:xfrm>
            <a:off x="5091400" y="5348329"/>
            <a:ext cx="1398862" cy="461665"/>
          </a:xfrm>
          <a:prstGeom prst="rect">
            <a:avLst/>
          </a:prstGeom>
          <a:noFill/>
        </p:spPr>
        <p:txBody>
          <a:bodyPr wrap="square" rtlCol="0">
            <a:spAutoFit/>
          </a:bodyPr>
          <a:lstStyle/>
          <a:p>
            <a:r>
              <a:rPr kumimoji="1" lang="en-US" altLang="ja-JP" sz="2400" b="1" dirty="0" smtClean="0"/>
              <a:t>Z=-3650</a:t>
            </a:r>
            <a:endParaRPr kumimoji="1" lang="ja-JP" altLang="en-US" sz="2400" b="1" dirty="0"/>
          </a:p>
        </p:txBody>
      </p:sp>
      <p:sp>
        <p:nvSpPr>
          <p:cNvPr id="33" name="円弧 32"/>
          <p:cNvSpPr/>
          <p:nvPr/>
        </p:nvSpPr>
        <p:spPr>
          <a:xfrm>
            <a:off x="3007044" y="3263747"/>
            <a:ext cx="4874259" cy="4574392"/>
          </a:xfrm>
          <a:prstGeom prst="arc">
            <a:avLst>
              <a:gd name="adj1" fmla="val 17347078"/>
              <a:gd name="adj2" fmla="val 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solidFill>
                <a:srgbClr val="FF0000"/>
              </a:solidFill>
            </a:endParaRPr>
          </a:p>
        </p:txBody>
      </p:sp>
      <p:cxnSp>
        <p:nvCxnSpPr>
          <p:cNvPr id="34" name="直線矢印コネクタ 33"/>
          <p:cNvCxnSpPr/>
          <p:nvPr/>
        </p:nvCxnSpPr>
        <p:spPr>
          <a:xfrm flipH="1" flipV="1">
            <a:off x="7490407" y="4025271"/>
            <a:ext cx="577215" cy="85571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7913775" y="4173000"/>
            <a:ext cx="962025" cy="400110"/>
          </a:xfrm>
          <a:prstGeom prst="rect">
            <a:avLst/>
          </a:prstGeom>
          <a:noFill/>
        </p:spPr>
        <p:txBody>
          <a:bodyPr wrap="square" rtlCol="0">
            <a:spAutoFit/>
          </a:bodyPr>
          <a:lstStyle/>
          <a:p>
            <a:r>
              <a:rPr kumimoji="1" lang="en-US" altLang="ja-JP" sz="2000" b="1" dirty="0" smtClean="0"/>
              <a:t>Z </a:t>
            </a:r>
            <a:r>
              <a:rPr kumimoji="1" lang="ja-JP" altLang="en-US" sz="2000" b="1" dirty="0" smtClean="0"/>
              <a:t>軸</a:t>
            </a:r>
            <a:endParaRPr kumimoji="1" lang="ja-JP" altLang="en-US" sz="2000" b="1" dirty="0"/>
          </a:p>
        </p:txBody>
      </p:sp>
      <p:sp>
        <p:nvSpPr>
          <p:cNvPr id="36" name="テキスト ボックス 35"/>
          <p:cNvSpPr txBox="1"/>
          <p:nvPr/>
        </p:nvSpPr>
        <p:spPr>
          <a:xfrm>
            <a:off x="8394788" y="5625328"/>
            <a:ext cx="1631894" cy="369332"/>
          </a:xfrm>
          <a:prstGeom prst="rect">
            <a:avLst/>
          </a:prstGeom>
          <a:noFill/>
        </p:spPr>
        <p:txBody>
          <a:bodyPr wrap="square" rtlCol="0">
            <a:spAutoFit/>
          </a:bodyPr>
          <a:lstStyle/>
          <a:p>
            <a:r>
              <a:rPr kumimoji="1" lang="ja-JP" altLang="en-US" dirty="0" smtClean="0"/>
              <a:t>上流</a:t>
            </a:r>
            <a:endParaRPr kumimoji="1" lang="ja-JP" altLang="en-US" dirty="0"/>
          </a:p>
        </p:txBody>
      </p:sp>
      <p:sp>
        <p:nvSpPr>
          <p:cNvPr id="37" name="テキスト ボックス 36"/>
          <p:cNvSpPr txBox="1"/>
          <p:nvPr/>
        </p:nvSpPr>
        <p:spPr>
          <a:xfrm>
            <a:off x="5902652" y="2007865"/>
            <a:ext cx="750684" cy="369332"/>
          </a:xfrm>
          <a:prstGeom prst="rect">
            <a:avLst/>
          </a:prstGeom>
          <a:noFill/>
        </p:spPr>
        <p:txBody>
          <a:bodyPr wrap="square" rtlCol="0">
            <a:spAutoFit/>
          </a:bodyPr>
          <a:lstStyle/>
          <a:p>
            <a:r>
              <a:rPr kumimoji="1" lang="ja-JP" altLang="en-US" dirty="0" smtClean="0"/>
              <a:t>下流</a:t>
            </a:r>
            <a:endParaRPr kumimoji="1" lang="ja-JP" altLang="en-US" dirty="0"/>
          </a:p>
        </p:txBody>
      </p:sp>
      <p:sp>
        <p:nvSpPr>
          <p:cNvPr id="39" name="正方形/長方形 38"/>
          <p:cNvSpPr/>
          <p:nvPr/>
        </p:nvSpPr>
        <p:spPr>
          <a:xfrm rot="1255669">
            <a:off x="5013526" y="2718499"/>
            <a:ext cx="2125352" cy="11604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flipH="1" flipV="1">
            <a:off x="4776950" y="2857475"/>
            <a:ext cx="1490718" cy="5362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671178" y="3760782"/>
            <a:ext cx="1392397" cy="369332"/>
          </a:xfrm>
          <a:prstGeom prst="rect">
            <a:avLst/>
          </a:prstGeom>
          <a:noFill/>
        </p:spPr>
        <p:txBody>
          <a:bodyPr wrap="square" rtlCol="0">
            <a:spAutoFit/>
          </a:bodyPr>
          <a:lstStyle/>
          <a:p>
            <a:r>
              <a:rPr kumimoji="1" lang="ja-JP" altLang="en-US" dirty="0" smtClean="0">
                <a:solidFill>
                  <a:srgbClr val="FF0000"/>
                </a:solidFill>
              </a:rPr>
              <a:t>測定領域</a:t>
            </a:r>
            <a:endParaRPr kumimoji="1" lang="ja-JP" altLang="en-US" dirty="0">
              <a:solidFill>
                <a:srgbClr val="FF0000"/>
              </a:solidFill>
            </a:endParaRPr>
          </a:p>
        </p:txBody>
      </p:sp>
      <p:sp>
        <p:nvSpPr>
          <p:cNvPr id="18" name="円/楕円 17"/>
          <p:cNvSpPr/>
          <p:nvPr/>
        </p:nvSpPr>
        <p:spPr>
          <a:xfrm>
            <a:off x="5470156" y="2007865"/>
            <a:ext cx="375342" cy="37534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620978" y="2158745"/>
            <a:ext cx="96253" cy="951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5209301" y="1734394"/>
            <a:ext cx="430909" cy="461665"/>
          </a:xfrm>
          <a:prstGeom prst="rect">
            <a:avLst/>
          </a:prstGeom>
          <a:noFill/>
        </p:spPr>
        <p:txBody>
          <a:bodyPr wrap="square" rtlCol="0">
            <a:spAutoFit/>
          </a:bodyPr>
          <a:lstStyle/>
          <a:p>
            <a:r>
              <a:rPr kumimoji="1" lang="en-US" altLang="ja-JP" sz="2400" dirty="0" smtClean="0">
                <a:latin typeface="+mn-ea"/>
              </a:rPr>
              <a:t>Y</a:t>
            </a:r>
            <a:endParaRPr kumimoji="1" lang="ja-JP" altLang="en-US" sz="2400" dirty="0">
              <a:latin typeface="+mn-ea"/>
            </a:endParaRPr>
          </a:p>
        </p:txBody>
      </p:sp>
      <p:cxnSp>
        <p:nvCxnSpPr>
          <p:cNvPr id="22" name="直線矢印コネクタ 21"/>
          <p:cNvCxnSpPr/>
          <p:nvPr/>
        </p:nvCxnSpPr>
        <p:spPr>
          <a:xfrm flipH="1">
            <a:off x="5424755" y="2253885"/>
            <a:ext cx="210319" cy="5328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470156" y="2472733"/>
            <a:ext cx="1024442" cy="461665"/>
          </a:xfrm>
          <a:prstGeom prst="rect">
            <a:avLst/>
          </a:prstGeom>
          <a:noFill/>
        </p:spPr>
        <p:txBody>
          <a:bodyPr wrap="square" rtlCol="0">
            <a:spAutoFit/>
          </a:bodyPr>
          <a:lstStyle/>
          <a:p>
            <a:r>
              <a:rPr kumimoji="1" lang="en-US" altLang="ja-JP" sz="2400" dirty="0" smtClean="0">
                <a:latin typeface="+mn-ea"/>
              </a:rPr>
              <a:t>X</a:t>
            </a:r>
            <a:endParaRPr kumimoji="1" lang="ja-JP" altLang="en-US" sz="2400" dirty="0">
              <a:latin typeface="+mn-ea"/>
            </a:endParaRPr>
          </a:p>
        </p:txBody>
      </p:sp>
      <p:sp>
        <p:nvSpPr>
          <p:cNvPr id="25" name="スライド番号プレースホルダー 24"/>
          <p:cNvSpPr>
            <a:spLocks noGrp="1"/>
          </p:cNvSpPr>
          <p:nvPr>
            <p:ph type="sldNum" sz="quarter" idx="12"/>
          </p:nvPr>
        </p:nvSpPr>
        <p:spPr/>
        <p:txBody>
          <a:bodyPr/>
          <a:lstStyle/>
          <a:p>
            <a:r>
              <a:rPr kumimoji="1" lang="en-US" altLang="ja-JP" dirty="0" smtClean="0"/>
              <a:t>11</a:t>
            </a:r>
            <a:endParaRPr kumimoji="1" lang="ja-JP" altLang="en-US" dirty="0"/>
          </a:p>
        </p:txBody>
      </p:sp>
      <p:sp>
        <p:nvSpPr>
          <p:cNvPr id="4" name="円/楕円 3"/>
          <p:cNvSpPr/>
          <p:nvPr/>
        </p:nvSpPr>
        <p:spPr>
          <a:xfrm>
            <a:off x="7144189" y="3892323"/>
            <a:ext cx="203414" cy="204105"/>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H="1">
            <a:off x="7276030" y="2520297"/>
            <a:ext cx="631256" cy="137202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7276030" y="1890058"/>
            <a:ext cx="2160240" cy="646331"/>
          </a:xfrm>
          <a:prstGeom prst="rect">
            <a:avLst/>
          </a:prstGeom>
          <a:noFill/>
        </p:spPr>
        <p:txBody>
          <a:bodyPr wrap="square" rtlCol="0">
            <a:spAutoFit/>
          </a:bodyPr>
          <a:lstStyle/>
          <a:p>
            <a:r>
              <a:rPr kumimoji="1" lang="en-US" altLang="ja-JP" dirty="0" smtClean="0"/>
              <a:t>NMR</a:t>
            </a:r>
            <a:r>
              <a:rPr kumimoji="1" lang="ja-JP" altLang="en-US" dirty="0" smtClean="0"/>
              <a:t>プローブ</a:t>
            </a:r>
            <a:endParaRPr kumimoji="1" lang="en-US" altLang="ja-JP" dirty="0" smtClean="0"/>
          </a:p>
          <a:p>
            <a:r>
              <a:rPr lang="ja-JP" altLang="en-US" dirty="0"/>
              <a:t>中心磁場</a:t>
            </a:r>
            <a:r>
              <a:rPr lang="ja-JP" altLang="en-US" dirty="0" smtClean="0"/>
              <a:t>をモニタ</a:t>
            </a:r>
            <a:endParaRPr kumimoji="1" lang="ja-JP" altLang="en-US" dirty="0"/>
          </a:p>
        </p:txBody>
      </p:sp>
      <p:sp>
        <p:nvSpPr>
          <p:cNvPr id="38" name="正方形/長方形 37"/>
          <p:cNvSpPr/>
          <p:nvPr/>
        </p:nvSpPr>
        <p:spPr>
          <a:xfrm rot="5400000">
            <a:off x="6964336" y="5229760"/>
            <a:ext cx="1962360" cy="1160468"/>
          </a:xfrm>
          <a:prstGeom prst="rect">
            <a:avLst/>
          </a:prstGeom>
          <a:noFill/>
          <a:ln w="38100">
            <a:solidFill>
              <a:schemeClr val="accent4">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7779014" y="5157192"/>
            <a:ext cx="735227" cy="1296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コネクタ 39"/>
          <p:cNvCxnSpPr>
            <a:endCxn id="33" idx="2"/>
          </p:cNvCxnSpPr>
          <p:nvPr/>
        </p:nvCxnSpPr>
        <p:spPr>
          <a:xfrm flipV="1">
            <a:off x="7881303" y="5550943"/>
            <a:ext cx="0" cy="124023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C:\Users\Tnanamura\Dropbox\uand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6" y="3501008"/>
            <a:ext cx="4671178" cy="3185503"/>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1043608" y="3403354"/>
            <a:ext cx="3096344" cy="369332"/>
          </a:xfrm>
          <a:prstGeom prst="rect">
            <a:avLst/>
          </a:prstGeom>
          <a:noFill/>
        </p:spPr>
        <p:txBody>
          <a:bodyPr wrap="square" rtlCol="0">
            <a:spAutoFit/>
          </a:bodyPr>
          <a:lstStyle/>
          <a:p>
            <a:r>
              <a:rPr kumimoji="1" lang="ja-JP" altLang="en-US" dirty="0" smtClean="0"/>
              <a:t>中心軌道上の磁場の</a:t>
            </a:r>
            <a:r>
              <a:rPr kumimoji="1" lang="en-US" altLang="ja-JP" dirty="0" smtClean="0"/>
              <a:t>Y</a:t>
            </a:r>
            <a:r>
              <a:rPr kumimoji="1" lang="ja-JP" altLang="en-US" dirty="0" smtClean="0"/>
              <a:t>成分</a:t>
            </a:r>
            <a:endParaRPr kumimoji="1" lang="ja-JP" altLang="en-US" dirty="0"/>
          </a:p>
        </p:txBody>
      </p:sp>
      <p:sp>
        <p:nvSpPr>
          <p:cNvPr id="12" name="テキスト ボックス 11"/>
          <p:cNvSpPr txBox="1"/>
          <p:nvPr/>
        </p:nvSpPr>
        <p:spPr>
          <a:xfrm>
            <a:off x="3563260" y="4573110"/>
            <a:ext cx="1141054" cy="923330"/>
          </a:xfrm>
          <a:prstGeom prst="rect">
            <a:avLst/>
          </a:prstGeom>
          <a:noFill/>
        </p:spPr>
        <p:txBody>
          <a:bodyPr wrap="square" rtlCol="0">
            <a:spAutoFit/>
          </a:bodyPr>
          <a:lstStyle/>
          <a:p>
            <a:r>
              <a:rPr kumimoji="1" lang="ja-JP" altLang="en-US" dirty="0" smtClean="0">
                <a:solidFill>
                  <a:srgbClr val="FF0000"/>
                </a:solidFill>
              </a:rPr>
              <a:t>計算値</a:t>
            </a:r>
            <a:endParaRPr kumimoji="1" lang="en-US" altLang="ja-JP" dirty="0" smtClean="0">
              <a:solidFill>
                <a:srgbClr val="FF0000"/>
              </a:solidFill>
            </a:endParaRPr>
          </a:p>
          <a:p>
            <a:r>
              <a:rPr lang="ja-JP" altLang="en-US" dirty="0">
                <a:solidFill>
                  <a:srgbClr val="0070C0"/>
                </a:solidFill>
              </a:rPr>
              <a:t>測定値</a:t>
            </a:r>
            <a:endParaRPr kumimoji="1" lang="en-US" altLang="ja-JP" dirty="0" smtClean="0">
              <a:solidFill>
                <a:srgbClr val="0070C0"/>
              </a:solidFill>
            </a:endParaRPr>
          </a:p>
          <a:p>
            <a:endParaRPr kumimoji="1" lang="ja-JP" altLang="en-US" dirty="0"/>
          </a:p>
        </p:txBody>
      </p:sp>
    </p:spTree>
    <p:extLst>
      <p:ext uri="{BB962C8B-B14F-4D97-AF65-F5344CB8AC3E}">
        <p14:creationId xmlns:p14="http://schemas.microsoft.com/office/powerpoint/2010/main" val="1416713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lang="ja-JP" altLang="en-US" dirty="0" smtClean="0"/>
              <a:t>測定データの較正</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ormAutofit/>
          </a:bodyPr>
          <a:lstStyle/>
          <a:p>
            <a:r>
              <a:rPr lang="ja-JP" altLang="en-US" sz="2000" dirty="0" smtClean="0"/>
              <a:t>測定</a:t>
            </a:r>
            <a:r>
              <a:rPr lang="ja-JP" altLang="en-US" sz="2000" dirty="0"/>
              <a:t>データ</a:t>
            </a:r>
            <a:endParaRPr lang="en-US" altLang="ja-JP" sz="2000" dirty="0" smtClean="0"/>
          </a:p>
          <a:p>
            <a:pPr lvl="1"/>
            <a:r>
              <a:rPr lang="en-US" altLang="ja-JP" sz="2200" dirty="0" smtClean="0"/>
              <a:t>(</a:t>
            </a:r>
            <a:r>
              <a:rPr lang="en-US" altLang="ja-JP" sz="2200" dirty="0" err="1" smtClean="0"/>
              <a:t>x,y,z</a:t>
            </a:r>
            <a:r>
              <a:rPr lang="en-US" altLang="ja-JP" sz="2200" dirty="0" smtClean="0"/>
              <a:t>)</a:t>
            </a:r>
            <a:r>
              <a:rPr lang="en-US" altLang="ja-JP" sz="1800" dirty="0" smtClean="0"/>
              <a:t>,  </a:t>
            </a:r>
            <a:r>
              <a:rPr lang="en-US" altLang="ja-JP" sz="2200" dirty="0" smtClean="0"/>
              <a:t>(</a:t>
            </a:r>
            <a:r>
              <a:rPr lang="en-US" altLang="ja-JP" sz="2200" dirty="0" err="1" smtClean="0"/>
              <a:t>b</a:t>
            </a:r>
            <a:r>
              <a:rPr lang="en-US" altLang="ja-JP" sz="2200" baseline="-25000" dirty="0" err="1" smtClean="0"/>
              <a:t>X</a:t>
            </a:r>
            <a:r>
              <a:rPr lang="en-US" altLang="ja-JP" sz="2200" dirty="0" err="1" smtClean="0"/>
              <a:t>,b</a:t>
            </a:r>
            <a:r>
              <a:rPr lang="en-US" altLang="ja-JP" sz="2200" baseline="-25000" dirty="0" err="1" smtClean="0"/>
              <a:t>Y</a:t>
            </a:r>
            <a:r>
              <a:rPr lang="en-US" altLang="ja-JP" sz="2200" dirty="0" err="1" smtClean="0"/>
              <a:t>,b</a:t>
            </a:r>
            <a:r>
              <a:rPr lang="en-US" altLang="ja-JP" sz="2200" baseline="-25000" dirty="0" err="1" smtClean="0"/>
              <a:t>Z</a:t>
            </a:r>
            <a:r>
              <a:rPr lang="en-US" altLang="ja-JP" sz="2200" dirty="0" smtClean="0"/>
              <a:t>)</a:t>
            </a:r>
          </a:p>
          <a:p>
            <a:r>
              <a:rPr lang="ja-JP" altLang="en-US" sz="2000" dirty="0" smtClean="0"/>
              <a:t>計算磁場</a:t>
            </a:r>
            <a:r>
              <a:rPr lang="ja-JP" altLang="en-US" sz="2000" dirty="0"/>
              <a:t>分布</a:t>
            </a:r>
            <a:endParaRPr lang="en-US" altLang="ja-JP" sz="2000" dirty="0" smtClean="0"/>
          </a:p>
          <a:p>
            <a:pPr lvl="1"/>
            <a:r>
              <a:rPr lang="en-US" altLang="ja-JP" sz="2200" dirty="0" smtClean="0"/>
              <a:t>(X,Y,Z), (B</a:t>
            </a:r>
            <a:r>
              <a:rPr lang="en-US" altLang="ja-JP" sz="2200" baseline="-25000" dirty="0" smtClean="0"/>
              <a:t>X</a:t>
            </a:r>
            <a:r>
              <a:rPr lang="en-US" altLang="ja-JP" sz="2200" dirty="0" smtClean="0"/>
              <a:t>,B</a:t>
            </a:r>
            <a:r>
              <a:rPr lang="en-US" altLang="ja-JP" sz="2200" baseline="-25000" dirty="0" smtClean="0"/>
              <a:t>Y</a:t>
            </a:r>
            <a:r>
              <a:rPr lang="en-US" altLang="ja-JP" sz="2200" dirty="0" smtClean="0"/>
              <a:t>,B</a:t>
            </a:r>
            <a:r>
              <a:rPr lang="en-US" altLang="ja-JP" sz="2200" baseline="-25000" dirty="0" smtClean="0"/>
              <a:t>Z</a:t>
            </a:r>
            <a:r>
              <a:rPr lang="en-US" altLang="ja-JP" sz="2200" dirty="0" smtClean="0"/>
              <a:t>) </a:t>
            </a:r>
          </a:p>
          <a:p>
            <a:r>
              <a:rPr lang="ja-JP" altLang="en-US" sz="2000" dirty="0" smtClean="0"/>
              <a:t>計算</a:t>
            </a:r>
            <a:r>
              <a:rPr lang="ja-JP" altLang="en-US" sz="2000" dirty="0"/>
              <a:t>磁場</a:t>
            </a:r>
            <a:r>
              <a:rPr lang="ja-JP" altLang="en-US" sz="2000" dirty="0" smtClean="0"/>
              <a:t>と統一的に扱うため、測定データ</a:t>
            </a:r>
            <a:r>
              <a:rPr lang="en-US" altLang="ja-JP" sz="2000" dirty="0" smtClean="0"/>
              <a:t>(</a:t>
            </a:r>
            <a:r>
              <a:rPr lang="en-US" altLang="ja-JP" sz="2000" dirty="0" err="1" smtClean="0"/>
              <a:t>x,y,z,b</a:t>
            </a:r>
            <a:r>
              <a:rPr lang="en-US" altLang="ja-JP" sz="2000" baseline="-25000" dirty="0" err="1" smtClean="0"/>
              <a:t>X</a:t>
            </a:r>
            <a:r>
              <a:rPr lang="en-US" altLang="ja-JP" sz="2000" dirty="0" err="1" smtClean="0"/>
              <a:t>,b</a:t>
            </a:r>
            <a:r>
              <a:rPr lang="en-US" altLang="ja-JP" sz="2000" baseline="-25000" dirty="0" err="1" smtClean="0"/>
              <a:t>Y</a:t>
            </a:r>
            <a:r>
              <a:rPr lang="en-US" altLang="ja-JP" sz="2000" dirty="0" err="1" smtClean="0"/>
              <a:t>,b</a:t>
            </a:r>
            <a:r>
              <a:rPr lang="en-US" altLang="ja-JP" sz="2000" baseline="-25000" dirty="0" err="1"/>
              <a:t>Z</a:t>
            </a:r>
            <a:r>
              <a:rPr lang="en-US" altLang="ja-JP" sz="2000" dirty="0" smtClean="0"/>
              <a:t>)</a:t>
            </a:r>
            <a:r>
              <a:rPr lang="ja-JP" altLang="en-US" sz="2000" dirty="0" smtClean="0"/>
              <a:t>を変換</a:t>
            </a:r>
            <a:endParaRPr lang="en-US" altLang="ja-JP" sz="2000" dirty="0"/>
          </a:p>
          <a:p>
            <a:r>
              <a:rPr lang="ja-JP" altLang="en-US" sz="2000" dirty="0"/>
              <a:t>位置</a:t>
            </a:r>
            <a:r>
              <a:rPr lang="ja-JP" altLang="en-US" sz="2000" dirty="0" smtClean="0"/>
              <a:t>の変換</a:t>
            </a:r>
            <a:r>
              <a:rPr lang="en-US" altLang="ja-JP" sz="2400" dirty="0" smtClean="0"/>
              <a:t>(</a:t>
            </a:r>
            <a:r>
              <a:rPr lang="en-US" altLang="ja-JP" sz="2400" dirty="0" err="1" smtClean="0"/>
              <a:t>x,y,z</a:t>
            </a:r>
            <a:r>
              <a:rPr lang="en-US" altLang="ja-JP" sz="2400" dirty="0" smtClean="0"/>
              <a:t>)</a:t>
            </a:r>
            <a:r>
              <a:rPr lang="ja-JP" altLang="en-US" sz="2000" dirty="0" smtClean="0"/>
              <a:t>→</a:t>
            </a:r>
            <a:r>
              <a:rPr lang="en-US" altLang="ja-JP" sz="2000" dirty="0" smtClean="0"/>
              <a:t>(X,Y,Z)</a:t>
            </a:r>
          </a:p>
          <a:p>
            <a:pPr lvl="1"/>
            <a:r>
              <a:rPr lang="ja-JP" altLang="en-US" sz="1800" dirty="0"/>
              <a:t>座標</a:t>
            </a:r>
            <a:r>
              <a:rPr lang="ja-JP" altLang="en-US" sz="1800" dirty="0" smtClean="0"/>
              <a:t>原点を合わせる　　　　</a:t>
            </a:r>
            <a:endParaRPr lang="en-US" altLang="ja-JP" sz="1800" dirty="0" smtClean="0"/>
          </a:p>
          <a:p>
            <a:pPr lvl="1"/>
            <a:r>
              <a:rPr lang="ja-JP" altLang="en-US" sz="1800" dirty="0"/>
              <a:t>駆動装置</a:t>
            </a:r>
            <a:r>
              <a:rPr lang="ja-JP" altLang="en-US" sz="1800" dirty="0" smtClean="0"/>
              <a:t>の傾きを補正</a:t>
            </a:r>
            <a:endParaRPr lang="en-US" altLang="ja-JP" sz="1800" dirty="0"/>
          </a:p>
          <a:p>
            <a:r>
              <a:rPr lang="ja-JP" altLang="en-US" sz="2200" dirty="0" smtClean="0"/>
              <a:t>磁場の較正</a:t>
            </a:r>
            <a:r>
              <a:rPr lang="en-US" altLang="ja-JP" sz="2200" dirty="0" smtClean="0"/>
              <a:t>(</a:t>
            </a:r>
            <a:r>
              <a:rPr lang="en-US" altLang="ja-JP" sz="2200" dirty="0" err="1" smtClean="0"/>
              <a:t>b</a:t>
            </a:r>
            <a:r>
              <a:rPr lang="en-US" altLang="ja-JP" sz="2200" baseline="-25000" dirty="0" err="1" smtClean="0"/>
              <a:t>X</a:t>
            </a:r>
            <a:r>
              <a:rPr lang="en-US" altLang="ja-JP" sz="2200" dirty="0" err="1" smtClean="0"/>
              <a:t>,b</a:t>
            </a:r>
            <a:r>
              <a:rPr lang="en-US" altLang="ja-JP" sz="2200" baseline="-25000" dirty="0" err="1" smtClean="0"/>
              <a:t>Y</a:t>
            </a:r>
            <a:r>
              <a:rPr lang="en-US" altLang="ja-JP" sz="2200" dirty="0" err="1" smtClean="0"/>
              <a:t>,b</a:t>
            </a:r>
            <a:r>
              <a:rPr lang="en-US" altLang="ja-JP" sz="2200" baseline="-25000" dirty="0" err="1" smtClean="0"/>
              <a:t>Z</a:t>
            </a:r>
            <a:r>
              <a:rPr lang="en-US" altLang="ja-JP" sz="2200" dirty="0" smtClean="0"/>
              <a:t>)</a:t>
            </a:r>
            <a:r>
              <a:rPr lang="ja-JP" altLang="en-US" sz="2200" dirty="0" smtClean="0"/>
              <a:t>→</a:t>
            </a:r>
            <a:r>
              <a:rPr lang="en-US" altLang="ja-JP" sz="2200" dirty="0" smtClean="0"/>
              <a:t>(B</a:t>
            </a:r>
            <a:r>
              <a:rPr lang="en-US" altLang="ja-JP" sz="2200" baseline="-25000" dirty="0" smtClean="0"/>
              <a:t>X</a:t>
            </a:r>
            <a:r>
              <a:rPr lang="en-US" altLang="ja-JP" sz="2200" dirty="0" smtClean="0"/>
              <a:t>,B</a:t>
            </a:r>
            <a:r>
              <a:rPr lang="en-US" altLang="ja-JP" sz="2200" baseline="-25000" dirty="0" smtClean="0"/>
              <a:t>Y</a:t>
            </a:r>
            <a:r>
              <a:rPr lang="en-US" altLang="ja-JP" sz="2200" dirty="0" smtClean="0"/>
              <a:t>,B</a:t>
            </a:r>
            <a:r>
              <a:rPr lang="en-US" altLang="ja-JP" sz="2200" baseline="-25000" dirty="0" smtClean="0"/>
              <a:t>Z</a:t>
            </a:r>
            <a:r>
              <a:rPr lang="en-US" altLang="ja-JP" sz="2200" dirty="0" smtClean="0"/>
              <a:t>)</a:t>
            </a:r>
          </a:p>
          <a:p>
            <a:pPr lvl="1"/>
            <a:r>
              <a:rPr lang="ja-JP" altLang="en-US" sz="2000" dirty="0"/>
              <a:t>プローブ</a:t>
            </a:r>
            <a:r>
              <a:rPr lang="ja-JP" altLang="en-US" sz="2000" dirty="0" smtClean="0"/>
              <a:t>の傾きを補正</a:t>
            </a:r>
            <a:endParaRPr lang="en-US" altLang="ja-JP" sz="2000" dirty="0" smtClean="0"/>
          </a:p>
          <a:p>
            <a:pPr lvl="1"/>
            <a:r>
              <a:rPr lang="ja-JP" altLang="en-US" sz="2000" dirty="0" smtClean="0"/>
              <a:t>電流の</a:t>
            </a:r>
            <a:r>
              <a:rPr lang="ja-JP" altLang="en-US" sz="2000" dirty="0"/>
              <a:t>時間変動</a:t>
            </a:r>
            <a:r>
              <a:rPr lang="ja-JP" altLang="en-US" sz="2000" dirty="0" smtClean="0"/>
              <a:t>の補正</a:t>
            </a:r>
            <a:endParaRPr lang="en-US" altLang="ja-JP" sz="2000" dirty="0" smtClean="0"/>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99495">
            <a:off x="7207424" y="4472577"/>
            <a:ext cx="2653504" cy="2381424"/>
          </a:xfrm>
          <a:prstGeom prst="rect">
            <a:avLst/>
          </a:prstGeom>
        </p:spPr>
      </p:pic>
      <p:pic>
        <p:nvPicPr>
          <p:cNvPr id="7" name="Picture 2" descr="C:\Users\Tnanamura\Dropbox\S-2S\set_downstrea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5748801" y="4665916"/>
            <a:ext cx="1311396" cy="202698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直線矢印コネクタ 7"/>
          <p:cNvCxnSpPr/>
          <p:nvPr/>
        </p:nvCxnSpPr>
        <p:spPr>
          <a:xfrm>
            <a:off x="7589179" y="5663289"/>
            <a:ext cx="0" cy="50984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7598051" y="6082213"/>
            <a:ext cx="212726" cy="181847"/>
          </a:xfrm>
          <a:prstGeom prst="rect">
            <a:avLst/>
          </a:prstGeom>
          <a:noFill/>
          <a:ln>
            <a:noFill/>
          </a:ln>
        </p:spPr>
        <p:txBody>
          <a:bodyPr wrap="square" rtlCol="0">
            <a:spAutoFit/>
          </a:bodyPr>
          <a:lstStyle/>
          <a:p>
            <a:r>
              <a:rPr kumimoji="1" lang="en-US" altLang="ja-JP" dirty="0" smtClean="0">
                <a:solidFill>
                  <a:srgbClr val="FFC000"/>
                </a:solidFill>
              </a:rPr>
              <a:t>X</a:t>
            </a:r>
            <a:endParaRPr kumimoji="1" lang="ja-JP" altLang="en-US" dirty="0">
              <a:solidFill>
                <a:srgbClr val="FFC000"/>
              </a:solidFill>
            </a:endParaRPr>
          </a:p>
        </p:txBody>
      </p:sp>
      <p:sp>
        <p:nvSpPr>
          <p:cNvPr id="10" name="テキスト ボックス 9"/>
          <p:cNvSpPr txBox="1"/>
          <p:nvPr/>
        </p:nvSpPr>
        <p:spPr>
          <a:xfrm>
            <a:off x="7005408" y="5663289"/>
            <a:ext cx="171458" cy="369332"/>
          </a:xfrm>
          <a:prstGeom prst="rect">
            <a:avLst/>
          </a:prstGeom>
          <a:noFill/>
        </p:spPr>
        <p:txBody>
          <a:bodyPr wrap="square" rtlCol="0">
            <a:spAutoFit/>
          </a:bodyPr>
          <a:lstStyle/>
          <a:p>
            <a:r>
              <a:rPr kumimoji="1" lang="en-US" altLang="ja-JP" dirty="0" smtClean="0">
                <a:solidFill>
                  <a:srgbClr val="FF0000"/>
                </a:solidFill>
              </a:rPr>
              <a:t>Z</a:t>
            </a:r>
            <a:endParaRPr kumimoji="1" lang="ja-JP" altLang="en-US" dirty="0">
              <a:solidFill>
                <a:srgbClr val="FF0000"/>
              </a:solidFill>
            </a:endParaRPr>
          </a:p>
        </p:txBody>
      </p:sp>
      <p:sp>
        <p:nvSpPr>
          <p:cNvPr id="11" name="円/楕円 10"/>
          <p:cNvSpPr/>
          <p:nvPr/>
        </p:nvSpPr>
        <p:spPr>
          <a:xfrm>
            <a:off x="7523705" y="5583442"/>
            <a:ext cx="136383" cy="142276"/>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7580641" y="5643325"/>
            <a:ext cx="22511" cy="22511"/>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7707647" y="5544042"/>
            <a:ext cx="141817" cy="181847"/>
          </a:xfrm>
          <a:prstGeom prst="rect">
            <a:avLst/>
          </a:prstGeom>
          <a:noFill/>
        </p:spPr>
        <p:txBody>
          <a:bodyPr wrap="square" rtlCol="0">
            <a:spAutoFit/>
          </a:bodyPr>
          <a:lstStyle/>
          <a:p>
            <a:r>
              <a:rPr kumimoji="1" lang="en-US" altLang="ja-JP" dirty="0" smtClean="0">
                <a:solidFill>
                  <a:srgbClr val="FFC000"/>
                </a:solidFill>
              </a:rPr>
              <a:t>Y</a:t>
            </a:r>
            <a:endParaRPr kumimoji="1" lang="ja-JP" altLang="en-US" dirty="0">
              <a:solidFill>
                <a:srgbClr val="FFC000"/>
              </a:solidFill>
            </a:endParaRPr>
          </a:p>
        </p:txBody>
      </p:sp>
      <p:cxnSp>
        <p:nvCxnSpPr>
          <p:cNvPr id="14" name="直線矢印コネクタ 13"/>
          <p:cNvCxnSpPr/>
          <p:nvPr/>
        </p:nvCxnSpPr>
        <p:spPr>
          <a:xfrm flipH="1">
            <a:off x="7128272" y="5663289"/>
            <a:ext cx="46090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922824" y="5269852"/>
            <a:ext cx="53181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5922824" y="5269852"/>
            <a:ext cx="0" cy="3785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円/楕円 16"/>
          <p:cNvSpPr/>
          <p:nvPr/>
        </p:nvSpPr>
        <p:spPr>
          <a:xfrm>
            <a:off x="5885514" y="5234398"/>
            <a:ext cx="70909" cy="70909"/>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5909713" y="5258596"/>
            <a:ext cx="22511" cy="2251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448772" y="5143473"/>
            <a:ext cx="121049" cy="369332"/>
          </a:xfrm>
          <a:prstGeom prst="rect">
            <a:avLst/>
          </a:prstGeom>
          <a:noFill/>
        </p:spPr>
        <p:txBody>
          <a:bodyPr wrap="square" rtlCol="0">
            <a:spAutoFit/>
          </a:bodyPr>
          <a:lstStyle/>
          <a:p>
            <a:r>
              <a:rPr kumimoji="1" lang="en-US" altLang="ja-JP" dirty="0" smtClean="0"/>
              <a:t>x</a:t>
            </a:r>
            <a:endParaRPr kumimoji="1" lang="ja-JP" altLang="en-US" dirty="0"/>
          </a:p>
        </p:txBody>
      </p:sp>
      <p:sp>
        <p:nvSpPr>
          <p:cNvPr id="20" name="テキスト ボックス 19"/>
          <p:cNvSpPr txBox="1"/>
          <p:nvPr/>
        </p:nvSpPr>
        <p:spPr>
          <a:xfrm>
            <a:off x="5956422" y="5564610"/>
            <a:ext cx="121049" cy="369332"/>
          </a:xfrm>
          <a:prstGeom prst="rect">
            <a:avLst/>
          </a:prstGeom>
          <a:noFill/>
        </p:spPr>
        <p:txBody>
          <a:bodyPr wrap="square" rtlCol="0">
            <a:spAutoFit/>
          </a:bodyPr>
          <a:lstStyle/>
          <a:p>
            <a:r>
              <a:rPr kumimoji="1" lang="en-US" altLang="ja-JP" dirty="0" smtClean="0"/>
              <a:t>y</a:t>
            </a:r>
            <a:endParaRPr kumimoji="1" lang="ja-JP" altLang="en-US" dirty="0"/>
          </a:p>
        </p:txBody>
      </p:sp>
      <p:sp>
        <p:nvSpPr>
          <p:cNvPr id="21" name="テキスト ボックス 20"/>
          <p:cNvSpPr txBox="1"/>
          <p:nvPr/>
        </p:nvSpPr>
        <p:spPr>
          <a:xfrm>
            <a:off x="5666598" y="5127370"/>
            <a:ext cx="121049" cy="369332"/>
          </a:xfrm>
          <a:prstGeom prst="rect">
            <a:avLst/>
          </a:prstGeom>
          <a:noFill/>
        </p:spPr>
        <p:txBody>
          <a:bodyPr wrap="square" rtlCol="0">
            <a:spAutoFit/>
          </a:bodyPr>
          <a:lstStyle/>
          <a:p>
            <a:r>
              <a:rPr kumimoji="1" lang="en-US" altLang="ja-JP" dirty="0" smtClean="0"/>
              <a:t>z</a:t>
            </a:r>
            <a:endParaRPr kumimoji="1" lang="ja-JP" altLang="en-US" dirty="0"/>
          </a:p>
        </p:txBody>
      </p:sp>
      <p:sp>
        <p:nvSpPr>
          <p:cNvPr id="45" name="テキスト ボックス 44"/>
          <p:cNvSpPr txBox="1"/>
          <p:nvPr/>
        </p:nvSpPr>
        <p:spPr>
          <a:xfrm>
            <a:off x="2907304" y="6140458"/>
            <a:ext cx="2492010" cy="646331"/>
          </a:xfrm>
          <a:prstGeom prst="rect">
            <a:avLst/>
          </a:prstGeom>
          <a:noFill/>
        </p:spPr>
        <p:txBody>
          <a:bodyPr wrap="square" rtlCol="0">
            <a:spAutoFit/>
          </a:bodyPr>
          <a:lstStyle/>
          <a:p>
            <a:r>
              <a:rPr kumimoji="1" lang="en-US" altLang="ja-JP" dirty="0" smtClean="0">
                <a:solidFill>
                  <a:srgbClr val="FF0000"/>
                </a:solidFill>
              </a:rPr>
              <a:t>Z=0</a:t>
            </a:r>
            <a:r>
              <a:rPr kumimoji="1" lang="ja-JP" altLang="en-US" dirty="0" err="1" smtClean="0">
                <a:solidFill>
                  <a:srgbClr val="FF0000"/>
                </a:solidFill>
              </a:rPr>
              <a:t>が磁</a:t>
            </a:r>
            <a:r>
              <a:rPr kumimoji="1" lang="ja-JP" altLang="en-US" dirty="0" smtClean="0">
                <a:solidFill>
                  <a:srgbClr val="FF0000"/>
                </a:solidFill>
              </a:rPr>
              <a:t>極端、</a:t>
            </a:r>
            <a:endParaRPr kumimoji="1" lang="en-US" altLang="ja-JP" dirty="0" smtClean="0">
              <a:solidFill>
                <a:srgbClr val="FF0000"/>
              </a:solidFill>
            </a:endParaRPr>
          </a:p>
          <a:p>
            <a:r>
              <a:rPr lang="en-US" altLang="ja-JP" dirty="0" smtClean="0">
                <a:solidFill>
                  <a:srgbClr val="FF0000"/>
                </a:solidFill>
              </a:rPr>
              <a:t>Z&gt;0</a:t>
            </a:r>
            <a:r>
              <a:rPr lang="ja-JP" altLang="en-US" dirty="0" smtClean="0">
                <a:solidFill>
                  <a:srgbClr val="FF0000"/>
                </a:solidFill>
              </a:rPr>
              <a:t>が外側、</a:t>
            </a:r>
            <a:r>
              <a:rPr lang="en-US" altLang="ja-JP" dirty="0" smtClean="0">
                <a:solidFill>
                  <a:srgbClr val="FF0000"/>
                </a:solidFill>
              </a:rPr>
              <a:t>Z&lt;0</a:t>
            </a:r>
            <a:r>
              <a:rPr lang="ja-JP" altLang="en-US" dirty="0" smtClean="0">
                <a:solidFill>
                  <a:srgbClr val="FF0000"/>
                </a:solidFill>
              </a:rPr>
              <a:t>が内側</a:t>
            </a:r>
            <a:endParaRPr kumimoji="1" lang="en-US" altLang="ja-JP" dirty="0" smtClean="0">
              <a:solidFill>
                <a:srgbClr val="FF0000"/>
              </a:solidFill>
            </a:endParaRPr>
          </a:p>
        </p:txBody>
      </p:sp>
      <p:sp>
        <p:nvSpPr>
          <p:cNvPr id="4" name="スライド番号プレースホルダー 3"/>
          <p:cNvSpPr>
            <a:spLocks noGrp="1"/>
          </p:cNvSpPr>
          <p:nvPr>
            <p:ph type="sldNum" sz="quarter" idx="12"/>
          </p:nvPr>
        </p:nvSpPr>
        <p:spPr/>
        <p:txBody>
          <a:bodyPr/>
          <a:lstStyle/>
          <a:p>
            <a:r>
              <a:rPr kumimoji="1" lang="en-US" altLang="ja-JP" dirty="0" smtClean="0"/>
              <a:t>12</a:t>
            </a:r>
            <a:endParaRPr kumimoji="1" lang="ja-JP" altLang="en-US" dirty="0"/>
          </a:p>
        </p:txBody>
      </p:sp>
      <p:sp>
        <p:nvSpPr>
          <p:cNvPr id="46" name="右矢印 45"/>
          <p:cNvSpPr/>
          <p:nvPr/>
        </p:nvSpPr>
        <p:spPr>
          <a:xfrm>
            <a:off x="3838141" y="3520992"/>
            <a:ext cx="949883" cy="325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5111934" y="3477051"/>
            <a:ext cx="3536318" cy="461665"/>
          </a:xfrm>
          <a:prstGeom prst="rect">
            <a:avLst/>
          </a:prstGeom>
          <a:noFill/>
        </p:spPr>
        <p:txBody>
          <a:bodyPr wrap="square" rtlCol="0">
            <a:spAutoFit/>
          </a:bodyPr>
          <a:lstStyle/>
          <a:p>
            <a:r>
              <a:rPr kumimoji="1" lang="ja-JP" altLang="en-US" sz="2400" dirty="0" smtClean="0"/>
              <a:t>位置のずれ </a:t>
            </a:r>
            <a:r>
              <a:rPr kumimoji="1" lang="en-US" altLang="ja-JP" sz="2400" dirty="0" err="1" smtClean="0"/>
              <a:t>δX</a:t>
            </a:r>
            <a:r>
              <a:rPr kumimoji="1" lang="en-US" altLang="ja-JP" sz="2400" dirty="0" smtClean="0"/>
              <a:t>&lt;0.1 [mm]</a:t>
            </a:r>
            <a:endParaRPr kumimoji="1" lang="ja-JP" altLang="en-US" sz="2400" dirty="0"/>
          </a:p>
        </p:txBody>
      </p:sp>
      <p:sp>
        <p:nvSpPr>
          <p:cNvPr id="48" name="右矢印 47"/>
          <p:cNvSpPr/>
          <p:nvPr/>
        </p:nvSpPr>
        <p:spPr>
          <a:xfrm>
            <a:off x="3838141" y="4437112"/>
            <a:ext cx="949883" cy="3419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5025824" y="4377270"/>
            <a:ext cx="3708538" cy="400110"/>
          </a:xfrm>
          <a:prstGeom prst="rect">
            <a:avLst/>
          </a:prstGeom>
          <a:noFill/>
        </p:spPr>
        <p:txBody>
          <a:bodyPr wrap="square" rtlCol="0">
            <a:spAutoFit/>
          </a:bodyPr>
          <a:lstStyle/>
          <a:p>
            <a:r>
              <a:rPr kumimoji="1" lang="ja-JP" altLang="en-US" sz="2000" dirty="0" smtClean="0"/>
              <a:t>角度の較正誤差</a:t>
            </a:r>
            <a:r>
              <a:rPr kumimoji="1" lang="en-US" altLang="ja-JP" sz="2000" dirty="0" err="1" smtClean="0"/>
              <a:t>Δθ</a:t>
            </a:r>
            <a:r>
              <a:rPr kumimoji="1" lang="en-US" altLang="ja-JP" sz="2000" dirty="0" smtClean="0"/>
              <a:t>=0.002 [rad]</a:t>
            </a:r>
            <a:endParaRPr kumimoji="1" lang="ja-JP" altLang="en-US" sz="2000" dirty="0"/>
          </a:p>
        </p:txBody>
      </p:sp>
    </p:spTree>
    <p:extLst>
      <p:ext uri="{BB962C8B-B14F-4D97-AF65-F5344CB8AC3E}">
        <p14:creationId xmlns:p14="http://schemas.microsoft.com/office/powerpoint/2010/main" val="30549311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lang="ja-JP" altLang="en-US" dirty="0"/>
              <a:t>測定結果</a:t>
            </a:r>
            <a:r>
              <a:rPr lang="ja-JP" altLang="en-US" dirty="0" smtClean="0"/>
              <a:t>の一例</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268760"/>
                <a:ext cx="8229600" cy="5305776"/>
              </a:xfrm>
            </p:spPr>
            <p:txBody>
              <a:bodyPr>
                <a:normAutofit/>
              </a:bodyPr>
              <a:lstStyle/>
              <a:p>
                <a:r>
                  <a:rPr lang="ja-JP" altLang="en-US" dirty="0" smtClean="0"/>
                  <a:t>中心軌道に沿った</a:t>
                </a:r>
                <a:r>
                  <a:rPr lang="en-US" altLang="ja-JP" dirty="0" smtClean="0"/>
                  <a:t>B</a:t>
                </a:r>
                <a:r>
                  <a:rPr lang="en-US" altLang="ja-JP" baseline="-25000" dirty="0" smtClean="0"/>
                  <a:t>Y</a:t>
                </a:r>
                <a:r>
                  <a:rPr lang="ja-JP" altLang="en-US" dirty="0" smtClean="0"/>
                  <a:t>分布を</a:t>
                </a:r>
                <a:r>
                  <a:rPr lang="en-US" altLang="ja-JP" dirty="0" err="1" smtClean="0">
                    <a:latin typeface="+mn-ea"/>
                  </a:rPr>
                  <a:t>Enge</a:t>
                </a:r>
                <a:r>
                  <a:rPr lang="ja-JP" altLang="en-US" dirty="0" smtClean="0">
                    <a:latin typeface="+mn-ea"/>
                  </a:rPr>
                  <a:t>関数</a:t>
                </a:r>
                <a:endParaRPr lang="en-US" altLang="ja-JP" dirty="0" smtClean="0">
                  <a:latin typeface="+mn-ea"/>
                </a:endParaRPr>
              </a:p>
              <a:p>
                <a:pPr marL="109728" indent="0">
                  <a:buNone/>
                </a:pPr>
                <a14:m>
                  <m:oMathPara xmlns:m="http://schemas.openxmlformats.org/officeDocument/2006/math">
                    <m:oMathParaPr>
                      <m:jc m:val="centerGroup"/>
                    </m:oMathParaPr>
                    <m:oMath xmlns:m="http://schemas.openxmlformats.org/officeDocument/2006/math">
                      <m:r>
                        <a:rPr lang="en-US" altLang="ja-JP" b="0" i="1" smtClean="0">
                          <a:latin typeface="Cambria Math"/>
                        </a:rPr>
                        <m:t>𝑓</m:t>
                      </m:r>
                      <m:d>
                        <m:dPr>
                          <m:ctrlPr>
                            <a:rPr lang="en-US" altLang="ja-JP" b="0" i="1" smtClean="0">
                              <a:latin typeface="Cambria Math"/>
                            </a:rPr>
                          </m:ctrlPr>
                        </m:dPr>
                        <m:e>
                          <m:r>
                            <a:rPr lang="en-US" altLang="ja-JP" b="0" i="1" smtClean="0">
                              <a:latin typeface="Cambria Math"/>
                            </a:rPr>
                            <m:t>𝑍</m:t>
                          </m:r>
                        </m:e>
                      </m:d>
                      <m:r>
                        <a:rPr lang="en-US" altLang="ja-JP" b="0" i="1" smtClean="0">
                          <a:latin typeface="Cambria Math"/>
                        </a:rPr>
                        <m:t>=</m:t>
                      </m:r>
                      <m:f>
                        <m:fPr>
                          <m:ctrlPr>
                            <a:rPr lang="en-US" altLang="ja-JP" b="0" i="1" smtClean="0">
                              <a:latin typeface="Cambria Math"/>
                            </a:rPr>
                          </m:ctrlPr>
                        </m:fPr>
                        <m:num>
                          <m:r>
                            <a:rPr lang="en-US" altLang="ja-JP" b="0" i="1" smtClean="0">
                              <a:latin typeface="Cambria Math"/>
                            </a:rPr>
                            <m:t>1</m:t>
                          </m:r>
                        </m:num>
                        <m:den>
                          <m:r>
                            <a:rPr lang="en-US" altLang="ja-JP" b="0" i="1" smtClean="0">
                              <a:latin typeface="Cambria Math"/>
                            </a:rPr>
                            <m:t>1+</m:t>
                          </m:r>
                          <m:sSup>
                            <m:sSupPr>
                              <m:ctrlPr>
                                <a:rPr lang="en-US" altLang="ja-JP" b="0" i="1" smtClean="0">
                                  <a:latin typeface="Cambria Math"/>
                                </a:rPr>
                              </m:ctrlPr>
                            </m:sSupPr>
                            <m:e>
                              <m:r>
                                <a:rPr lang="en-US" altLang="ja-JP" b="0" i="1" smtClean="0">
                                  <a:latin typeface="Cambria Math"/>
                                </a:rPr>
                                <m:t>𝑒</m:t>
                              </m:r>
                            </m:e>
                            <m:sup>
                              <m:r>
                                <a:rPr lang="en-US" altLang="ja-JP" b="0" i="1" smtClean="0">
                                  <a:latin typeface="Cambria Math"/>
                                </a:rPr>
                                <m:t>𝑝</m:t>
                              </m:r>
                              <m:r>
                                <a:rPr lang="en-US" altLang="ja-JP" b="0" i="1" smtClean="0">
                                  <a:latin typeface="Cambria Math"/>
                                </a:rPr>
                                <m:t>(</m:t>
                              </m:r>
                              <m:r>
                                <a:rPr lang="en-US" altLang="ja-JP" b="0" i="1" smtClean="0">
                                  <a:latin typeface="Cambria Math"/>
                                </a:rPr>
                                <m:t>𝑍</m:t>
                              </m:r>
                              <m:r>
                                <a:rPr lang="en-US" altLang="ja-JP" b="0" i="1" smtClean="0">
                                  <a:latin typeface="Cambria Math"/>
                                </a:rPr>
                                <m:t>−</m:t>
                              </m:r>
                              <m:r>
                                <a:rPr lang="en-US" altLang="ja-JP" b="0" i="1" smtClean="0">
                                  <a:latin typeface="Cambria Math"/>
                                </a:rPr>
                                <m:t>𝑠</m:t>
                              </m:r>
                              <m:r>
                                <a:rPr lang="en-US" altLang="ja-JP" b="0" i="1" smtClean="0">
                                  <a:latin typeface="Cambria Math"/>
                                </a:rPr>
                                <m:t>)</m:t>
                              </m:r>
                            </m:sup>
                          </m:sSup>
                        </m:den>
                      </m:f>
                      <m:r>
                        <a:rPr lang="ja-JP" altLang="en-US" b="0" i="1" smtClean="0">
                          <a:latin typeface="Cambria Math"/>
                        </a:rPr>
                        <m:t>　</m:t>
                      </m:r>
                      <m:r>
                        <a:rPr lang="en-US" altLang="ja-JP" b="0" i="1" smtClean="0">
                          <a:latin typeface="Cambria Math"/>
                        </a:rPr>
                        <m:t>:</m:t>
                      </m:r>
                      <m:r>
                        <a:rPr lang="ja-JP" altLang="en-US" b="0" i="1" smtClean="0">
                          <a:latin typeface="Cambria Math"/>
                        </a:rPr>
                        <m:t>　</m:t>
                      </m:r>
                      <m:r>
                        <a:rPr lang="en-US" altLang="ja-JP" b="0" i="1" smtClean="0">
                          <a:latin typeface="Cambria Math"/>
                        </a:rPr>
                        <m:t>𝑝</m:t>
                      </m:r>
                      <m:d>
                        <m:dPr>
                          <m:ctrlPr>
                            <a:rPr lang="en-US" altLang="ja-JP" b="0" i="1" smtClean="0">
                              <a:latin typeface="Cambria Math"/>
                            </a:rPr>
                          </m:ctrlPr>
                        </m:dPr>
                        <m:e>
                          <m:r>
                            <a:rPr lang="en-US" altLang="ja-JP" b="0" i="1" smtClean="0">
                              <a:latin typeface="Cambria Math"/>
                            </a:rPr>
                            <m:t>𝑥</m:t>
                          </m:r>
                        </m:e>
                      </m:d>
                      <m:r>
                        <a:rPr lang="ja-JP" altLang="en-US" b="0" i="1" smtClean="0">
                          <a:latin typeface="Cambria Math"/>
                        </a:rPr>
                        <m:t>は</m:t>
                      </m:r>
                      <m:r>
                        <a:rPr lang="ja-JP" altLang="en-US" i="1">
                          <a:latin typeface="Cambria Math"/>
                        </a:rPr>
                        <m:t>多項式</m:t>
                      </m:r>
                    </m:oMath>
                  </m:oMathPara>
                </a14:m>
                <a:endParaRPr lang="en-US" altLang="ja-JP" dirty="0">
                  <a:latin typeface="+mn-ea"/>
                </a:endParaRPr>
              </a:p>
              <a:p>
                <a:pPr marL="109728" indent="0">
                  <a:buNone/>
                </a:pPr>
                <a:r>
                  <a:rPr lang="ja-JP" altLang="en-US" dirty="0">
                    <a:latin typeface="+mn-ea"/>
                  </a:rPr>
                  <a:t>　</a:t>
                </a:r>
                <a:r>
                  <a:rPr lang="ja-JP" altLang="en-US" dirty="0" smtClean="0">
                    <a:latin typeface="+mn-ea"/>
                  </a:rPr>
                  <a:t>でフィッティングして有効エッジ</a:t>
                </a:r>
                <a:r>
                  <a:rPr lang="en-US" altLang="ja-JP" dirty="0" smtClean="0">
                    <a:latin typeface="+mn-ea"/>
                  </a:rPr>
                  <a:t>s</a:t>
                </a:r>
                <a:r>
                  <a:rPr lang="ja-JP" altLang="en-US" dirty="0" smtClean="0">
                    <a:latin typeface="+mn-ea"/>
                  </a:rPr>
                  <a:t>を求める</a:t>
                </a:r>
                <a:endParaRPr lang="en-US" altLang="ja-JP" dirty="0">
                  <a:latin typeface="+mn-ea"/>
                </a:endParaRPr>
              </a:p>
              <a:p>
                <a:r>
                  <a:rPr lang="en-US" altLang="ja-JP" dirty="0" smtClean="0">
                    <a:latin typeface="+mn-ea"/>
                  </a:rPr>
                  <a:t>2500A</a:t>
                </a:r>
                <a:r>
                  <a:rPr lang="ja-JP" altLang="en-US" dirty="0" smtClean="0"/>
                  <a:t>のデータに対し</a:t>
                </a:r>
                <a:endParaRPr lang="en-US" altLang="ja-JP" dirty="0" smtClean="0"/>
              </a:p>
              <a:p>
                <a:pPr marL="109728" indent="0">
                  <a:buNone/>
                </a:pPr>
                <a:r>
                  <a:rPr lang="ja-JP" altLang="en-US" dirty="0">
                    <a:latin typeface="+mn-ea"/>
                  </a:rPr>
                  <a:t>有効</a:t>
                </a:r>
                <a:r>
                  <a:rPr lang="ja-JP" altLang="en-US" dirty="0" smtClean="0">
                    <a:latin typeface="+mn-ea"/>
                  </a:rPr>
                  <a:t>エッジの位置は</a:t>
                </a:r>
                <a:endParaRPr lang="en-US" altLang="ja-JP" dirty="0" smtClean="0">
                  <a:latin typeface="+mn-ea"/>
                </a:endParaRPr>
              </a:p>
              <a:p>
                <a:pPr marL="109728" indent="0">
                  <a:buNone/>
                </a:pPr>
                <a:r>
                  <a:rPr lang="en-US" altLang="ja-JP" dirty="0">
                    <a:latin typeface="+mn-ea"/>
                  </a:rPr>
                  <a:t>s</a:t>
                </a:r>
                <a:r>
                  <a:rPr lang="en-US" altLang="ja-JP" dirty="0" smtClean="0">
                    <a:latin typeface="+mn-ea"/>
                  </a:rPr>
                  <a:t>=67.3± 0.4 [mm]</a:t>
                </a:r>
              </a:p>
              <a:p>
                <a:pPr marL="109728" indent="0">
                  <a:buNone/>
                </a:pPr>
                <a:endParaRPr lang="en-US" altLang="ja-JP" dirty="0" smtClean="0">
                  <a:latin typeface="+mn-ea"/>
                </a:endParaRPr>
              </a:p>
              <a:p>
                <a:pPr marL="109728" indent="0">
                  <a:buNone/>
                </a:pPr>
                <a:r>
                  <a:rPr lang="ja-JP" altLang="en-US" sz="2400" dirty="0" smtClean="0">
                    <a:latin typeface="+mn-ea"/>
                  </a:rPr>
                  <a:t>計算磁場は</a:t>
                </a:r>
                <a:r>
                  <a:rPr lang="en-US" altLang="ja-JP" sz="2400" dirty="0" smtClean="0">
                    <a:latin typeface="+mn-ea"/>
                  </a:rPr>
                  <a:t>s=67.4[mm]</a:t>
                </a:r>
              </a:p>
              <a:p>
                <a:pPr marL="109728" indent="0">
                  <a:buNone/>
                </a:pPr>
                <a:r>
                  <a:rPr lang="ja-JP" altLang="en-US" sz="2400" dirty="0" smtClean="0">
                    <a:latin typeface="+mn-ea"/>
                  </a:rPr>
                  <a:t>双極電磁石を特徴づける</a:t>
                </a:r>
                <a:endParaRPr lang="en-US" altLang="ja-JP" sz="2400" dirty="0" smtClean="0">
                  <a:latin typeface="+mn-ea"/>
                </a:endParaRPr>
              </a:p>
              <a:p>
                <a:pPr marL="109728" indent="0">
                  <a:buNone/>
                </a:pPr>
                <a:r>
                  <a:rPr lang="ja-JP" altLang="en-US" sz="2400" dirty="0" smtClean="0">
                    <a:latin typeface="+mn-ea"/>
                  </a:rPr>
                  <a:t>量が一致した</a:t>
                </a:r>
                <a:endParaRPr lang="en-US" altLang="ja-JP" sz="2400" dirty="0" smtClean="0">
                  <a:latin typeface="+mn-ea"/>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268760"/>
                <a:ext cx="8229600" cy="5305776"/>
              </a:xfrm>
              <a:blipFill rotWithShape="1">
                <a:blip r:embed="rId3"/>
                <a:stretch>
                  <a:fillRect l="-148" t="-1607"/>
                </a:stretch>
              </a:blipFill>
            </p:spPr>
            <p:txBody>
              <a:bodyPr/>
              <a:lstStyle/>
              <a:p>
                <a:r>
                  <a:rPr lang="ja-JP" altLang="en-US">
                    <a:noFill/>
                  </a:rPr>
                  <a:t> </a:t>
                </a:r>
              </a:p>
            </p:txBody>
          </p:sp>
        </mc:Fallback>
      </mc:AlternateContent>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1032" y="3542057"/>
            <a:ext cx="4791291" cy="3267413"/>
          </a:xfrm>
          <a:prstGeom prst="rect">
            <a:avLst/>
          </a:prstGeom>
        </p:spPr>
      </p:pic>
      <p:sp>
        <p:nvSpPr>
          <p:cNvPr id="19" name="テキスト ボックス 18"/>
          <p:cNvSpPr txBox="1"/>
          <p:nvPr/>
        </p:nvSpPr>
        <p:spPr>
          <a:xfrm>
            <a:off x="6876256" y="5584833"/>
            <a:ext cx="1368152" cy="369332"/>
          </a:xfrm>
          <a:prstGeom prst="rect">
            <a:avLst/>
          </a:prstGeom>
          <a:noFill/>
        </p:spPr>
        <p:txBody>
          <a:bodyPr wrap="square" rtlCol="0">
            <a:spAutoFit/>
          </a:bodyPr>
          <a:lstStyle/>
          <a:p>
            <a:r>
              <a:rPr kumimoji="1" lang="ja-JP" altLang="en-US" dirty="0" smtClean="0"/>
              <a:t>エンドガード</a:t>
            </a:r>
            <a:endParaRPr kumimoji="1" lang="ja-JP" altLang="en-US" dirty="0"/>
          </a:p>
        </p:txBody>
      </p:sp>
      <p:sp>
        <p:nvSpPr>
          <p:cNvPr id="14" name="テキスト ボックス 13"/>
          <p:cNvSpPr txBox="1"/>
          <p:nvPr/>
        </p:nvSpPr>
        <p:spPr>
          <a:xfrm>
            <a:off x="5124228" y="3422730"/>
            <a:ext cx="3778787" cy="369332"/>
          </a:xfrm>
          <a:prstGeom prst="rect">
            <a:avLst/>
          </a:prstGeom>
          <a:noFill/>
        </p:spPr>
        <p:txBody>
          <a:bodyPr wrap="square" rtlCol="0">
            <a:spAutoFit/>
          </a:bodyPr>
          <a:lstStyle/>
          <a:p>
            <a:r>
              <a:rPr kumimoji="1" lang="ja-JP" altLang="en-US" dirty="0" smtClean="0"/>
              <a:t>中心軌道に沿った測定磁場の</a:t>
            </a:r>
            <a:r>
              <a:rPr kumimoji="1" lang="en-US" altLang="ja-JP" dirty="0" smtClean="0"/>
              <a:t>Y</a:t>
            </a:r>
            <a:r>
              <a:rPr kumimoji="1" lang="ja-JP" altLang="en-US" dirty="0" smtClean="0"/>
              <a:t>成分</a:t>
            </a:r>
            <a:endParaRPr kumimoji="1" lang="ja-JP" altLang="en-US" dirty="0"/>
          </a:p>
        </p:txBody>
      </p:sp>
      <p:sp>
        <p:nvSpPr>
          <p:cNvPr id="25" name="スライド番号プレースホルダー 24"/>
          <p:cNvSpPr>
            <a:spLocks noGrp="1"/>
          </p:cNvSpPr>
          <p:nvPr>
            <p:ph type="sldNum" sz="quarter" idx="12"/>
          </p:nvPr>
        </p:nvSpPr>
        <p:spPr/>
        <p:txBody>
          <a:bodyPr/>
          <a:lstStyle/>
          <a:p>
            <a:r>
              <a:rPr kumimoji="1" lang="en-US" altLang="ja-JP" dirty="0" smtClean="0"/>
              <a:t>13</a:t>
            </a:r>
            <a:endParaRPr kumimoji="1" lang="ja-JP" altLang="en-US" dirty="0"/>
          </a:p>
        </p:txBody>
      </p:sp>
      <p:cxnSp>
        <p:nvCxnSpPr>
          <p:cNvPr id="27" name="直線矢印コネクタ 26"/>
          <p:cNvCxnSpPr/>
          <p:nvPr/>
        </p:nvCxnSpPr>
        <p:spPr>
          <a:xfrm>
            <a:off x="7214950" y="5954165"/>
            <a:ext cx="0" cy="717941"/>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5752578" y="4018079"/>
            <a:ext cx="1368152" cy="369332"/>
          </a:xfrm>
          <a:prstGeom prst="rect">
            <a:avLst/>
          </a:prstGeom>
          <a:noFill/>
        </p:spPr>
        <p:txBody>
          <a:bodyPr wrap="square" rtlCol="0">
            <a:spAutoFit/>
          </a:bodyPr>
          <a:lstStyle/>
          <a:p>
            <a:r>
              <a:rPr kumimoji="1" lang="ja-JP" altLang="en-US" dirty="0" smtClean="0"/>
              <a:t>有効エッジ</a:t>
            </a:r>
            <a:endParaRPr kumimoji="1" lang="ja-JP" altLang="en-US" dirty="0"/>
          </a:p>
        </p:txBody>
      </p:sp>
      <p:sp>
        <p:nvSpPr>
          <p:cNvPr id="12" name="正方形/長方形 11"/>
          <p:cNvSpPr/>
          <p:nvPr/>
        </p:nvSpPr>
        <p:spPr>
          <a:xfrm>
            <a:off x="5220071" y="6662846"/>
            <a:ext cx="1440161" cy="1979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7092280" y="6672106"/>
            <a:ext cx="209128" cy="18864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a:off x="6736677" y="4387411"/>
            <a:ext cx="0" cy="1849901"/>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67582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測定誤差</a:t>
            </a:r>
            <a:r>
              <a:rPr lang="en-US" altLang="ja-JP" dirty="0" smtClean="0"/>
              <a:t>ΔB</a:t>
            </a:r>
            <a:r>
              <a:rPr kumimoji="1" lang="ja-JP" altLang="en-US" dirty="0" smtClean="0"/>
              <a:t>の評価</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268760"/>
                <a:ext cx="8229600" cy="5305776"/>
              </a:xfrm>
            </p:spPr>
            <p:txBody>
              <a:bodyPr>
                <a:normAutofit/>
              </a:bodyPr>
              <a:lstStyle/>
              <a:p>
                <a:r>
                  <a:rPr kumimoji="1" lang="ja-JP" altLang="en-US" dirty="0" smtClean="0"/>
                  <a:t>ホールプローブ自体の測定誤差 </a:t>
                </a:r>
                <a:r>
                  <a:rPr kumimoji="1" lang="en-US" altLang="ja-JP" dirty="0" err="1" smtClean="0"/>
                  <a:t>σ</a:t>
                </a:r>
                <a:r>
                  <a:rPr kumimoji="1" lang="en-US" altLang="ja-JP" baseline="-25000" dirty="0" err="1" smtClean="0"/>
                  <a:t>Hall</a:t>
                </a:r>
                <a:endParaRPr kumimoji="1" lang="en-US" altLang="ja-JP" dirty="0" smtClean="0"/>
              </a:p>
              <a:p>
                <a:pPr lvl="1"/>
                <a:r>
                  <a:rPr lang="ja-JP" altLang="en-US" sz="2000" dirty="0" smtClean="0"/>
                  <a:t>同じ</a:t>
                </a:r>
                <a:r>
                  <a:rPr lang="ja-JP" altLang="en-US" sz="2000" dirty="0"/>
                  <a:t>位置</a:t>
                </a:r>
                <a:r>
                  <a:rPr lang="ja-JP" altLang="en-US" sz="2000" dirty="0" smtClean="0"/>
                  <a:t>の磁場を連続で測ったデータから評価</a:t>
                </a:r>
                <a:endParaRPr lang="en-US" altLang="ja-JP" sz="2000" dirty="0"/>
              </a:p>
              <a:p>
                <a:r>
                  <a:rPr lang="ja-JP" altLang="en-US" dirty="0"/>
                  <a:t>測定点の</a:t>
                </a:r>
                <a:r>
                  <a:rPr lang="ja-JP" altLang="en-US" dirty="0" smtClean="0"/>
                  <a:t>位置精度からくる誤差 </a:t>
                </a:r>
                <a:r>
                  <a:rPr lang="en-US" altLang="ja-JP" dirty="0" err="1" smtClean="0"/>
                  <a:t>σ</a:t>
                </a:r>
                <a:r>
                  <a:rPr lang="en-US" altLang="ja-JP" baseline="-25000" dirty="0" err="1" smtClean="0"/>
                  <a:t>mover</a:t>
                </a:r>
                <a:endParaRPr lang="en-US" altLang="ja-JP" baseline="-25000" dirty="0" smtClean="0"/>
              </a:p>
              <a:p>
                <a:pPr lvl="1"/>
                <a:r>
                  <a:rPr lang="ja-JP" altLang="en-US" sz="2000" dirty="0" smtClean="0"/>
                  <a:t>同じ位置に繰り返し設定しなおして測ったデータから評価</a:t>
                </a:r>
                <a:endParaRPr lang="en-US" altLang="ja-JP" sz="2000" dirty="0" smtClean="0"/>
              </a:p>
              <a:p>
                <a:r>
                  <a:rPr lang="ja-JP" altLang="en-US" dirty="0" smtClean="0"/>
                  <a:t>ホール素子の大きさからくる誤差 </a:t>
                </a:r>
                <a:r>
                  <a:rPr lang="en-US" altLang="ja-JP" dirty="0" err="1" smtClean="0"/>
                  <a:t>σ</a:t>
                </a:r>
                <a:r>
                  <a:rPr lang="en-US" altLang="ja-JP" baseline="-25000" dirty="0" err="1" smtClean="0"/>
                  <a:t>size</a:t>
                </a:r>
                <a:endParaRPr lang="en-US" altLang="ja-JP" baseline="-25000" dirty="0" smtClean="0"/>
              </a:p>
              <a:p>
                <a:pPr lvl="1"/>
                <a:r>
                  <a:rPr lang="ja-JP" altLang="en-US" sz="2000" dirty="0"/>
                  <a:t>ホール素子</a:t>
                </a:r>
                <a:r>
                  <a:rPr lang="ja-JP" altLang="en-US" sz="2000" dirty="0" smtClean="0"/>
                  <a:t>は半径</a:t>
                </a:r>
                <a:r>
                  <a:rPr lang="en-US" altLang="ja-JP" sz="2000" dirty="0" smtClean="0"/>
                  <a:t>750μm</a:t>
                </a:r>
                <a:r>
                  <a:rPr lang="ja-JP" altLang="en-US" sz="2000" dirty="0" smtClean="0"/>
                  <a:t>の円盤型</a:t>
                </a:r>
                <a:endParaRPr lang="en-US" altLang="ja-JP" sz="2000" dirty="0" smtClean="0"/>
              </a:p>
              <a:p>
                <a:pPr lvl="1"/>
                <a:r>
                  <a:rPr lang="ja-JP" altLang="en-US" sz="2000" dirty="0" smtClean="0"/>
                  <a:t>測定データから測定点の</a:t>
                </a:r>
                <a14:m>
                  <m:oMath xmlns:m="http://schemas.openxmlformats.org/officeDocument/2006/math">
                    <m:f>
                      <m:fPr>
                        <m:ctrlPr>
                          <a:rPr lang="en-US" altLang="ja-JP" sz="2800" b="1" i="1" smtClean="0">
                            <a:latin typeface="Cambria Math"/>
                          </a:rPr>
                        </m:ctrlPr>
                      </m:fPr>
                      <m:num>
                        <m:r>
                          <a:rPr lang="ja-JP" altLang="en-US" sz="2800" b="1" i="0" smtClean="0">
                            <a:latin typeface="Cambria Math"/>
                          </a:rPr>
                          <m:t>𝛛</m:t>
                        </m:r>
                        <m:r>
                          <a:rPr lang="en-US" altLang="ja-JP" sz="2800" b="1" i="0" smtClean="0">
                            <a:latin typeface="Cambria Math"/>
                          </a:rPr>
                          <m:t>𝐁</m:t>
                        </m:r>
                      </m:num>
                      <m:den>
                        <m:r>
                          <a:rPr lang="ja-JP" altLang="en-US" sz="2800" b="1" i="0" smtClean="0">
                            <a:latin typeface="Cambria Math"/>
                          </a:rPr>
                          <m:t>𝛛</m:t>
                        </m:r>
                        <m:r>
                          <a:rPr lang="en-US" altLang="ja-JP" sz="2800" b="1" i="0" smtClean="0">
                            <a:latin typeface="Cambria Math"/>
                          </a:rPr>
                          <m:t>𝐱</m:t>
                        </m:r>
                      </m:den>
                    </m:f>
                  </m:oMath>
                </a14:m>
                <a:r>
                  <a:rPr lang="ja-JP" altLang="en-US" sz="2000" dirty="0" smtClean="0"/>
                  <a:t>を求め</a:t>
                </a:r>
                <a:r>
                  <a:rPr lang="en-US" altLang="ja-JP" sz="2000" dirty="0" smtClean="0"/>
                  <a:t>,</a:t>
                </a:r>
                <a:r>
                  <a:rPr lang="ja-JP" altLang="en-US" sz="2000" dirty="0" smtClean="0"/>
                  <a:t>誤差の伝搬則から評価</a:t>
                </a:r>
                <a:endParaRPr lang="en-US" altLang="ja-JP" sz="2000" dirty="0" smtClean="0"/>
              </a:p>
              <a:p>
                <a:r>
                  <a:rPr lang="ja-JP" altLang="en-US" dirty="0" smtClean="0"/>
                  <a:t>誤差</a:t>
                </a:r>
                <a:r>
                  <a:rPr lang="en-US" altLang="ja-JP" dirty="0" smtClean="0"/>
                  <a:t>ΔB</a:t>
                </a:r>
                <a:r>
                  <a:rPr lang="en-US" altLang="ja-JP" baseline="30000" dirty="0" smtClean="0"/>
                  <a:t>2</a:t>
                </a:r>
                <a:r>
                  <a:rPr lang="en-US" altLang="ja-JP" dirty="0" smtClean="0"/>
                  <a:t>=σ</a:t>
                </a:r>
                <a:r>
                  <a:rPr lang="en-US" altLang="ja-JP" baseline="30000" dirty="0" smtClean="0"/>
                  <a:t>2</a:t>
                </a:r>
                <a:r>
                  <a:rPr lang="en-US" altLang="ja-JP" baseline="-25000" dirty="0" smtClean="0"/>
                  <a:t>Hall</a:t>
                </a:r>
                <a:r>
                  <a:rPr lang="en-US" altLang="ja-JP" dirty="0" smtClean="0"/>
                  <a:t>+σ</a:t>
                </a:r>
                <a:r>
                  <a:rPr lang="en-US" altLang="ja-JP" baseline="30000" dirty="0" smtClean="0"/>
                  <a:t>2</a:t>
                </a:r>
                <a:r>
                  <a:rPr lang="en-US" altLang="ja-JP" baseline="-25000" dirty="0" smtClean="0"/>
                  <a:t>mover</a:t>
                </a:r>
                <a:r>
                  <a:rPr lang="en-US" altLang="ja-JP" dirty="0" smtClean="0"/>
                  <a:t>+σ</a:t>
                </a:r>
                <a:r>
                  <a:rPr lang="en-US" altLang="ja-JP" baseline="30000" dirty="0" smtClean="0"/>
                  <a:t>2</a:t>
                </a:r>
                <a:r>
                  <a:rPr lang="en-US" altLang="ja-JP" baseline="-25000" dirty="0" smtClean="0"/>
                  <a:t>size</a:t>
                </a:r>
                <a:endParaRPr lang="en-US" altLang="ja-JP" baseline="-25000" dirty="0"/>
              </a:p>
              <a:p>
                <a:endParaRPr lang="en-US" altLang="ja-JP" dirty="0"/>
              </a:p>
              <a:p>
                <a:endParaRPr lang="en-US" altLang="ja-JP"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268760"/>
                <a:ext cx="8229600" cy="5305776"/>
              </a:xfrm>
              <a:blipFill rotWithShape="1">
                <a:blip r:embed="rId3"/>
                <a:stretch>
                  <a:fillRect t="-1607"/>
                </a:stretch>
              </a:blipFill>
            </p:spPr>
            <p:txBody>
              <a:bodyPr/>
              <a:lstStyle/>
              <a:p>
                <a:r>
                  <a:rPr lang="ja-JP" altLang="en-US">
                    <a:noFill/>
                  </a:rPr>
                  <a:t> </a:t>
                </a:r>
              </a:p>
            </p:txBody>
          </p:sp>
        </mc:Fallback>
      </mc:AlternateContent>
      <p:graphicFrame>
        <p:nvGraphicFramePr>
          <p:cNvPr id="4" name="表 3"/>
          <p:cNvGraphicFramePr>
            <a:graphicFrameLocks noGrp="1"/>
          </p:cNvGraphicFramePr>
          <p:nvPr>
            <p:extLst>
              <p:ext uri="{D42A27DB-BD31-4B8C-83A1-F6EECF244321}">
                <p14:modId xmlns:p14="http://schemas.microsoft.com/office/powerpoint/2010/main" val="1085354563"/>
              </p:ext>
            </p:extLst>
          </p:nvPr>
        </p:nvGraphicFramePr>
        <p:xfrm>
          <a:off x="323528" y="4941168"/>
          <a:ext cx="8640960" cy="1517888"/>
        </p:xfrm>
        <a:graphic>
          <a:graphicData uri="http://schemas.openxmlformats.org/drawingml/2006/table">
            <a:tbl>
              <a:tblPr firstRow="1" bandRow="1">
                <a:tableStyleId>{5C22544A-7EE6-4342-B048-85BDC9FD1C3A}</a:tableStyleId>
              </a:tblPr>
              <a:tblGrid>
                <a:gridCol w="1080120"/>
                <a:gridCol w="1224136"/>
                <a:gridCol w="1440160"/>
                <a:gridCol w="1224136"/>
                <a:gridCol w="3672408"/>
              </a:tblGrid>
              <a:tr h="344983">
                <a:tc>
                  <a:txBody>
                    <a:bodyPr/>
                    <a:lstStyle/>
                    <a:p>
                      <a:r>
                        <a:rPr kumimoji="1" lang="ja-JP" altLang="en-US" dirty="0" smtClean="0"/>
                        <a:t>成分</a:t>
                      </a:r>
                      <a:endParaRPr kumimoji="1" lang="ja-JP" altLang="en-US" dirty="0"/>
                    </a:p>
                  </a:txBody>
                  <a:tcPr/>
                </a:tc>
                <a:tc>
                  <a:txBody>
                    <a:bodyPr/>
                    <a:lstStyle/>
                    <a:p>
                      <a:r>
                        <a:rPr kumimoji="1" lang="en-US" altLang="ja-JP" dirty="0" err="1" smtClean="0"/>
                        <a:t>σ</a:t>
                      </a:r>
                      <a:r>
                        <a:rPr kumimoji="1" lang="en-US" altLang="ja-JP" baseline="-25000" dirty="0" err="1" smtClean="0"/>
                        <a:t>Hall</a:t>
                      </a:r>
                      <a:r>
                        <a:rPr kumimoji="1" lang="en-US" altLang="ja-JP" dirty="0" smtClean="0"/>
                        <a:t> [</a:t>
                      </a:r>
                      <a:r>
                        <a:rPr kumimoji="1" lang="en-US" altLang="ja-JP" dirty="0" err="1" smtClean="0"/>
                        <a:t>mT</a:t>
                      </a:r>
                      <a:r>
                        <a:rPr kumimoji="1" lang="en-US" altLang="ja-JP" dirty="0" smtClean="0"/>
                        <a:t>]</a:t>
                      </a:r>
                      <a:endParaRPr kumimoji="1" lang="ja-JP" altLang="en-US" dirty="0"/>
                    </a:p>
                  </a:txBody>
                  <a:tcPr/>
                </a:tc>
                <a:tc>
                  <a:txBody>
                    <a:bodyPr/>
                    <a:lstStyle/>
                    <a:p>
                      <a:r>
                        <a:rPr kumimoji="1" lang="en-US" altLang="ja-JP" dirty="0" err="1" smtClean="0"/>
                        <a:t>σ</a:t>
                      </a:r>
                      <a:r>
                        <a:rPr kumimoji="1" lang="en-US" altLang="ja-JP" baseline="-25000" dirty="0" err="1" smtClean="0"/>
                        <a:t>mover</a:t>
                      </a:r>
                      <a:r>
                        <a:rPr kumimoji="1" lang="en-US" altLang="ja-JP" dirty="0" smtClean="0"/>
                        <a:t> [</a:t>
                      </a:r>
                      <a:r>
                        <a:rPr kumimoji="1" lang="en-US" altLang="ja-JP" dirty="0" err="1" smtClean="0"/>
                        <a:t>mT</a:t>
                      </a:r>
                      <a:r>
                        <a:rPr kumimoji="1" lang="en-US" altLang="ja-JP" dirty="0" smtClean="0"/>
                        <a:t>]</a:t>
                      </a:r>
                      <a:endParaRPr kumimoji="1" lang="ja-JP" altLang="en-US" dirty="0"/>
                    </a:p>
                  </a:txBody>
                  <a:tcPr/>
                </a:tc>
                <a:tc>
                  <a:txBody>
                    <a:bodyPr/>
                    <a:lstStyle/>
                    <a:p>
                      <a:r>
                        <a:rPr kumimoji="1" lang="en-US" altLang="ja-JP" dirty="0" err="1" smtClean="0"/>
                        <a:t>σ</a:t>
                      </a:r>
                      <a:r>
                        <a:rPr kumimoji="1" lang="en-US" altLang="ja-JP" baseline="-25000" dirty="0" err="1" smtClean="0"/>
                        <a:t>size</a:t>
                      </a:r>
                      <a:r>
                        <a:rPr kumimoji="1" lang="en-US" altLang="ja-JP" dirty="0" smtClean="0"/>
                        <a:t> [</a:t>
                      </a:r>
                      <a:r>
                        <a:rPr kumimoji="1" lang="en-US" altLang="ja-JP" dirty="0" err="1" smtClean="0"/>
                        <a:t>mT</a:t>
                      </a:r>
                      <a:r>
                        <a:rPr kumimoji="1" lang="en-US" altLang="ja-JP" dirty="0" smtClean="0"/>
                        <a:t>]</a:t>
                      </a:r>
                      <a:endParaRPr kumimoji="1" lang="ja-JP" altLang="en-US" dirty="0"/>
                    </a:p>
                  </a:txBody>
                  <a:tcPr/>
                </a:tc>
                <a:tc>
                  <a:txBody>
                    <a:bodyPr/>
                    <a:lstStyle/>
                    <a:p>
                      <a:r>
                        <a:rPr kumimoji="1" lang="en-US" altLang="ja-JP" dirty="0" smtClean="0"/>
                        <a:t>ΔB [</a:t>
                      </a:r>
                      <a:r>
                        <a:rPr kumimoji="1" lang="en-US" altLang="ja-JP" dirty="0" err="1" smtClean="0"/>
                        <a:t>mT</a:t>
                      </a:r>
                      <a:r>
                        <a:rPr kumimoji="1" lang="en-US" altLang="ja-JP" dirty="0" smtClean="0"/>
                        <a:t>]</a:t>
                      </a:r>
                      <a:endParaRPr kumimoji="1" lang="ja-JP" altLang="en-US" dirty="0"/>
                    </a:p>
                  </a:txBody>
                  <a:tcPr/>
                </a:tc>
              </a:tr>
              <a:tr h="344983">
                <a:tc>
                  <a:txBody>
                    <a:bodyPr/>
                    <a:lstStyle/>
                    <a:p>
                      <a:r>
                        <a:rPr kumimoji="1" lang="en-US" altLang="ja-JP" dirty="0" smtClean="0"/>
                        <a:t>B</a:t>
                      </a:r>
                      <a:r>
                        <a:rPr kumimoji="1" lang="en-US" altLang="ja-JP" baseline="-25000" dirty="0" smtClean="0"/>
                        <a:t>X</a:t>
                      </a:r>
                      <a:endParaRPr kumimoji="1" lang="ja-JP" altLang="en-US" baseline="-25000" dirty="0"/>
                    </a:p>
                  </a:txBody>
                  <a:tcPr/>
                </a:tc>
                <a:tc>
                  <a:txBody>
                    <a:bodyPr/>
                    <a:lstStyle/>
                    <a:p>
                      <a:r>
                        <a:rPr kumimoji="1" lang="en-US" altLang="ja-JP" dirty="0" smtClean="0"/>
                        <a:t>0.03</a:t>
                      </a:r>
                      <a:endParaRPr kumimoji="1" lang="ja-JP" altLang="en-US" dirty="0"/>
                    </a:p>
                  </a:txBody>
                  <a:tcPr/>
                </a:tc>
                <a:tc>
                  <a:txBody>
                    <a:bodyPr/>
                    <a:lstStyle/>
                    <a:p>
                      <a:r>
                        <a:rPr kumimoji="1" lang="en-US" altLang="ja-JP" dirty="0" smtClean="0"/>
                        <a:t>0.01</a:t>
                      </a:r>
                      <a:endParaRPr kumimoji="1" lang="ja-JP" altLang="en-US" dirty="0"/>
                    </a:p>
                  </a:txBody>
                  <a:tcPr/>
                </a:tc>
                <a:tc>
                  <a:txBody>
                    <a:bodyPr/>
                    <a:lstStyle/>
                    <a:p>
                      <a:r>
                        <a:rPr kumimoji="1" lang="en-US" altLang="ja-JP" b="0" dirty="0" smtClean="0">
                          <a:solidFill>
                            <a:schemeClr val="tx1"/>
                          </a:solidFill>
                        </a:rPr>
                        <a:t>0.06</a:t>
                      </a:r>
                      <a:endParaRPr kumimoji="1" lang="ja-JP" altLang="en-US" b="0" dirty="0">
                        <a:solidFill>
                          <a:schemeClr val="tx1"/>
                        </a:solidFill>
                      </a:endParaRPr>
                    </a:p>
                  </a:txBody>
                  <a:tcPr/>
                </a:tc>
                <a:tc>
                  <a:txBody>
                    <a:bodyPr/>
                    <a:lstStyle/>
                    <a:p>
                      <a:r>
                        <a:rPr kumimoji="1" lang="en-US" altLang="ja-JP" b="0" dirty="0" smtClean="0">
                          <a:solidFill>
                            <a:schemeClr val="tx1"/>
                          </a:solidFill>
                        </a:rPr>
                        <a:t>0.06</a:t>
                      </a:r>
                      <a:endParaRPr kumimoji="1" lang="ja-JP" altLang="en-US" b="0" dirty="0">
                        <a:solidFill>
                          <a:schemeClr val="tx1"/>
                        </a:solidFill>
                      </a:endParaRPr>
                    </a:p>
                  </a:txBody>
                  <a:tcPr/>
                </a:tc>
              </a:tr>
              <a:tr h="420608">
                <a:tc>
                  <a:txBody>
                    <a:bodyPr/>
                    <a:lstStyle/>
                    <a:p>
                      <a:r>
                        <a:rPr kumimoji="1" lang="en-US" altLang="ja-JP" dirty="0" smtClean="0"/>
                        <a:t>B</a:t>
                      </a:r>
                      <a:r>
                        <a:rPr kumimoji="1" lang="en-US" altLang="ja-JP" baseline="-25000" dirty="0" smtClean="0"/>
                        <a:t>Y</a:t>
                      </a:r>
                      <a:endParaRPr kumimoji="1" lang="ja-JP" altLang="en-US" baseline="-25000" dirty="0"/>
                    </a:p>
                  </a:txBody>
                  <a:tcPr/>
                </a:tc>
                <a:tc>
                  <a:txBody>
                    <a:bodyPr/>
                    <a:lstStyle/>
                    <a:p>
                      <a:r>
                        <a:rPr kumimoji="1" lang="en-US" altLang="ja-JP" dirty="0" smtClean="0"/>
                        <a:t>0.03</a:t>
                      </a:r>
                      <a:endParaRPr kumimoji="1" lang="ja-JP" altLang="en-US" dirty="0"/>
                    </a:p>
                  </a:txBody>
                  <a:tcPr/>
                </a:tc>
                <a:tc>
                  <a:txBody>
                    <a:bodyPr/>
                    <a:lstStyle/>
                    <a:p>
                      <a:r>
                        <a:rPr kumimoji="1" lang="en-US" altLang="ja-JP" dirty="0" smtClean="0"/>
                        <a:t>0.02</a:t>
                      </a:r>
                      <a:endParaRPr kumimoji="1" lang="ja-JP" altLang="en-US" dirty="0"/>
                    </a:p>
                  </a:txBody>
                  <a:tcPr/>
                </a:tc>
                <a:tc>
                  <a:txBody>
                    <a:bodyPr/>
                    <a:lstStyle/>
                    <a:p>
                      <a:r>
                        <a:rPr kumimoji="1" lang="en-US" altLang="ja-JP" b="0" dirty="0" smtClean="0">
                          <a:solidFill>
                            <a:schemeClr val="tx1"/>
                          </a:solidFill>
                        </a:rPr>
                        <a:t>&lt;1.6</a:t>
                      </a:r>
                      <a:endParaRPr kumimoji="1" lang="ja-JP" altLang="en-US" b="0" dirty="0">
                        <a:solidFill>
                          <a:schemeClr val="tx1"/>
                        </a:solidFill>
                      </a:endParaRPr>
                    </a:p>
                  </a:txBody>
                  <a:tcPr/>
                </a:tc>
                <a:tc>
                  <a:txBody>
                    <a:bodyPr/>
                    <a:lstStyle/>
                    <a:p>
                      <a:r>
                        <a:rPr kumimoji="1" lang="en-US" altLang="ja-JP" b="0" dirty="0" smtClean="0">
                          <a:solidFill>
                            <a:schemeClr val="tx1"/>
                          </a:solidFill>
                        </a:rPr>
                        <a:t>1.6</a:t>
                      </a:r>
                      <a:r>
                        <a:rPr kumimoji="1" lang="ja-JP" altLang="en-US" b="0" baseline="0" dirty="0" smtClean="0">
                          <a:solidFill>
                            <a:schemeClr val="tx1"/>
                          </a:solidFill>
                        </a:rPr>
                        <a:t> </a:t>
                      </a:r>
                      <a:r>
                        <a:rPr kumimoji="1" lang="en-US" altLang="ja-JP" b="0" dirty="0" smtClean="0">
                          <a:solidFill>
                            <a:schemeClr val="tx1"/>
                          </a:solidFill>
                        </a:rPr>
                        <a:t>(</a:t>
                      </a:r>
                      <a:r>
                        <a:rPr kumimoji="1" lang="ja-JP" altLang="en-US" b="0" dirty="0" smtClean="0">
                          <a:solidFill>
                            <a:schemeClr val="tx1"/>
                          </a:solidFill>
                        </a:rPr>
                        <a:t>磁極端付近</a:t>
                      </a:r>
                      <a:r>
                        <a:rPr kumimoji="1" lang="en-US" altLang="ja-JP" b="0" dirty="0" smtClean="0">
                          <a:solidFill>
                            <a:schemeClr val="tx1"/>
                          </a:solidFill>
                        </a:rPr>
                        <a:t>),  0.20 (</a:t>
                      </a:r>
                      <a:r>
                        <a:rPr kumimoji="1" lang="ja-JP" altLang="en-US" b="0" dirty="0" smtClean="0">
                          <a:solidFill>
                            <a:schemeClr val="tx1"/>
                          </a:solidFill>
                        </a:rPr>
                        <a:t>それ以外</a:t>
                      </a:r>
                      <a:r>
                        <a:rPr kumimoji="1" lang="en-US" altLang="ja-JP" b="0" dirty="0" smtClean="0">
                          <a:solidFill>
                            <a:schemeClr val="tx1"/>
                          </a:solidFill>
                        </a:rPr>
                        <a:t>)</a:t>
                      </a:r>
                      <a:endParaRPr kumimoji="1" lang="ja-JP" altLang="en-US" b="0" dirty="0">
                        <a:solidFill>
                          <a:schemeClr val="tx1"/>
                        </a:solidFill>
                      </a:endParaRPr>
                    </a:p>
                  </a:txBody>
                  <a:tcPr/>
                </a:tc>
              </a:tr>
              <a:tr h="360040">
                <a:tc>
                  <a:txBody>
                    <a:bodyPr/>
                    <a:lstStyle/>
                    <a:p>
                      <a:r>
                        <a:rPr kumimoji="1" lang="en-US" altLang="ja-JP" dirty="0" smtClean="0"/>
                        <a:t>B</a:t>
                      </a:r>
                      <a:r>
                        <a:rPr kumimoji="1" lang="en-US" altLang="ja-JP" baseline="-25000" dirty="0" smtClean="0"/>
                        <a:t>Z</a:t>
                      </a:r>
                      <a:endParaRPr kumimoji="1" lang="ja-JP" altLang="en-US" baseline="-25000" dirty="0"/>
                    </a:p>
                  </a:txBody>
                  <a:tcPr/>
                </a:tc>
                <a:tc>
                  <a:txBody>
                    <a:bodyPr/>
                    <a:lstStyle/>
                    <a:p>
                      <a:r>
                        <a:rPr kumimoji="1" lang="en-US" altLang="ja-JP" dirty="0" smtClean="0"/>
                        <a:t>0.03</a:t>
                      </a:r>
                      <a:endParaRPr kumimoji="1" lang="ja-JP" altLang="en-US" dirty="0"/>
                    </a:p>
                  </a:txBody>
                  <a:tcPr/>
                </a:tc>
                <a:tc>
                  <a:txBody>
                    <a:bodyPr/>
                    <a:lstStyle/>
                    <a:p>
                      <a:r>
                        <a:rPr kumimoji="1" lang="en-US" altLang="ja-JP" dirty="0" smtClean="0"/>
                        <a:t>0.1</a:t>
                      </a:r>
                      <a:endParaRPr kumimoji="1" lang="ja-JP" altLang="en-US" dirty="0"/>
                    </a:p>
                  </a:txBody>
                  <a:tcPr/>
                </a:tc>
                <a:tc>
                  <a:txBody>
                    <a:bodyPr/>
                    <a:lstStyle/>
                    <a:p>
                      <a:r>
                        <a:rPr kumimoji="1" lang="en-US" altLang="ja-JP" b="0" dirty="0" smtClean="0">
                          <a:solidFill>
                            <a:schemeClr val="tx1"/>
                          </a:solidFill>
                        </a:rPr>
                        <a:t>&lt;1.4 </a:t>
                      </a:r>
                      <a:endParaRPr kumimoji="1" lang="ja-JP" altLang="en-US" b="0" dirty="0">
                        <a:solidFill>
                          <a:schemeClr val="tx1"/>
                        </a:solidFill>
                      </a:endParaRPr>
                    </a:p>
                  </a:txBody>
                  <a:tcPr/>
                </a:tc>
                <a:tc>
                  <a:txBody>
                    <a:bodyPr/>
                    <a:lstStyle/>
                    <a:p>
                      <a:r>
                        <a:rPr kumimoji="1" lang="en-US" altLang="ja-JP" b="0" dirty="0" smtClean="0">
                          <a:solidFill>
                            <a:schemeClr val="tx1"/>
                          </a:solidFill>
                        </a:rPr>
                        <a:t>1.4 (</a:t>
                      </a:r>
                      <a:r>
                        <a:rPr kumimoji="1" lang="ja-JP" altLang="en-US" b="0" dirty="0" smtClean="0">
                          <a:solidFill>
                            <a:schemeClr val="tx1"/>
                          </a:solidFill>
                        </a:rPr>
                        <a:t>磁極端付近</a:t>
                      </a:r>
                      <a:r>
                        <a:rPr kumimoji="1" lang="en-US" altLang="ja-JP" b="0" dirty="0" smtClean="0">
                          <a:solidFill>
                            <a:schemeClr val="tx1"/>
                          </a:solidFill>
                        </a:rPr>
                        <a:t>) , 0.22 (</a:t>
                      </a:r>
                      <a:r>
                        <a:rPr kumimoji="1" lang="ja-JP" altLang="en-US" b="0" dirty="0" smtClean="0">
                          <a:solidFill>
                            <a:schemeClr val="tx1"/>
                          </a:solidFill>
                        </a:rPr>
                        <a:t>それ以外</a:t>
                      </a:r>
                      <a:r>
                        <a:rPr kumimoji="1" lang="en-US" altLang="ja-JP" b="0" dirty="0" smtClean="0">
                          <a:solidFill>
                            <a:schemeClr val="tx1"/>
                          </a:solidFill>
                        </a:rPr>
                        <a:t>)</a:t>
                      </a:r>
                      <a:endParaRPr kumimoji="1" lang="ja-JP" altLang="en-US" b="0" dirty="0">
                        <a:solidFill>
                          <a:schemeClr val="tx1"/>
                        </a:solidFill>
                      </a:endParaRPr>
                    </a:p>
                  </a:txBody>
                  <a:tcPr/>
                </a:tc>
              </a:tr>
            </a:tbl>
          </a:graphicData>
        </a:graphic>
      </p:graphicFrame>
      <p:sp>
        <p:nvSpPr>
          <p:cNvPr id="5" name="スライド番号プレースホルダー 4"/>
          <p:cNvSpPr>
            <a:spLocks noGrp="1"/>
          </p:cNvSpPr>
          <p:nvPr>
            <p:ph type="sldNum" sz="quarter" idx="12"/>
          </p:nvPr>
        </p:nvSpPr>
        <p:spPr/>
        <p:txBody>
          <a:bodyPr/>
          <a:lstStyle/>
          <a:p>
            <a:r>
              <a:rPr kumimoji="1" lang="en-US" altLang="ja-JP" dirty="0" smtClean="0"/>
              <a:t>14</a:t>
            </a:r>
            <a:endParaRPr kumimoji="1" lang="ja-JP" altLang="en-US" dirty="0"/>
          </a:p>
        </p:txBody>
      </p:sp>
      <p:sp>
        <p:nvSpPr>
          <p:cNvPr id="6" name="テキスト ボックス 5"/>
          <p:cNvSpPr txBox="1"/>
          <p:nvPr/>
        </p:nvSpPr>
        <p:spPr>
          <a:xfrm>
            <a:off x="5485522" y="4451080"/>
            <a:ext cx="3672408" cy="400110"/>
          </a:xfrm>
          <a:prstGeom prst="rect">
            <a:avLst/>
          </a:prstGeom>
          <a:noFill/>
        </p:spPr>
        <p:txBody>
          <a:bodyPr wrap="square" rtlCol="0">
            <a:spAutoFit/>
          </a:bodyPr>
          <a:lstStyle/>
          <a:p>
            <a:r>
              <a:rPr lang="en-US" altLang="ja-JP" sz="2000" dirty="0" smtClean="0">
                <a:solidFill>
                  <a:srgbClr val="FF0000"/>
                </a:solidFill>
              </a:rPr>
              <a:t>ΔB</a:t>
            </a:r>
            <a:r>
              <a:rPr lang="ja-JP" altLang="en-US" sz="2000" dirty="0" smtClean="0">
                <a:solidFill>
                  <a:srgbClr val="FF0000"/>
                </a:solidFill>
              </a:rPr>
              <a:t>に対しては</a:t>
            </a:r>
            <a:r>
              <a:rPr lang="en-US" altLang="ja-JP" sz="2000" dirty="0" err="1" smtClean="0">
                <a:solidFill>
                  <a:srgbClr val="FF0000"/>
                </a:solidFill>
              </a:rPr>
              <a:t>σ</a:t>
            </a:r>
            <a:r>
              <a:rPr lang="en-US" altLang="ja-JP" sz="2000" baseline="-25000" dirty="0" err="1" smtClean="0">
                <a:solidFill>
                  <a:srgbClr val="FF0000"/>
                </a:solidFill>
              </a:rPr>
              <a:t>size</a:t>
            </a:r>
            <a:r>
              <a:rPr lang="ja-JP" altLang="en-US" sz="2000" dirty="0" smtClean="0">
                <a:solidFill>
                  <a:srgbClr val="FF0000"/>
                </a:solidFill>
              </a:rPr>
              <a:t>が支配的</a:t>
            </a:r>
            <a:endParaRPr kumimoji="1" lang="ja-JP" altLang="en-US" sz="2000" dirty="0">
              <a:solidFill>
                <a:srgbClr val="FF0000"/>
              </a:solidFill>
            </a:endParaRPr>
          </a:p>
        </p:txBody>
      </p:sp>
    </p:spTree>
    <p:extLst>
      <p:ext uri="{BB962C8B-B14F-4D97-AF65-F5344CB8AC3E}">
        <p14:creationId xmlns:p14="http://schemas.microsoft.com/office/powerpoint/2010/main" val="2660026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kumimoji="1" lang="ja-JP" altLang="en-US" dirty="0" smtClean="0"/>
              <a:t>時間経過に対する磁場の安定性</a:t>
            </a:r>
            <a:endParaRPr kumimoji="1" lang="ja-JP" altLang="en-US" dirty="0"/>
          </a:p>
        </p:txBody>
      </p:sp>
      <p:sp>
        <p:nvSpPr>
          <p:cNvPr id="3" name="コンテンツ プレースホルダー 2"/>
          <p:cNvSpPr>
            <a:spLocks noGrp="1"/>
          </p:cNvSpPr>
          <p:nvPr>
            <p:ph idx="1"/>
          </p:nvPr>
        </p:nvSpPr>
        <p:spPr>
          <a:xfrm>
            <a:off x="457200" y="1268760"/>
            <a:ext cx="8229600" cy="5760640"/>
          </a:xfrm>
        </p:spPr>
        <p:txBody>
          <a:bodyPr>
            <a:normAutofit/>
          </a:bodyPr>
          <a:lstStyle/>
          <a:p>
            <a:r>
              <a:rPr kumimoji="1" lang="en-US" altLang="ja-JP" dirty="0" smtClean="0">
                <a:latin typeface="HGPｺﾞｼｯｸE" panose="020B0900000000000000" pitchFamily="50" charset="-128"/>
                <a:ea typeface="HGPｺﾞｼｯｸE" panose="020B0900000000000000" pitchFamily="50" charset="-128"/>
              </a:rPr>
              <a:t>1500A</a:t>
            </a:r>
            <a:r>
              <a:rPr kumimoji="1" lang="ja-JP" altLang="en-US" dirty="0" smtClean="0">
                <a:latin typeface="HGPｺﾞｼｯｸE" panose="020B0900000000000000" pitchFamily="50" charset="-128"/>
                <a:ea typeface="HGPｺﾞｼｯｸE" panose="020B0900000000000000" pitchFamily="50" charset="-128"/>
              </a:rPr>
              <a:t>を通電</a:t>
            </a:r>
            <a:endParaRPr kumimoji="1" lang="en-US" altLang="ja-JP" dirty="0" smtClean="0">
              <a:latin typeface="HGPｺﾞｼｯｸE" panose="020B0900000000000000" pitchFamily="50" charset="-128"/>
              <a:ea typeface="HGPｺﾞｼｯｸE" panose="020B0900000000000000" pitchFamily="50" charset="-128"/>
            </a:endParaRPr>
          </a:p>
          <a:p>
            <a:r>
              <a:rPr lang="en-US" altLang="ja-JP" dirty="0" smtClean="0">
                <a:latin typeface="HGPｺﾞｼｯｸE" panose="020B0900000000000000" pitchFamily="50" charset="-128"/>
                <a:ea typeface="HGPｺﾞｼｯｸE" panose="020B0900000000000000" pitchFamily="50" charset="-128"/>
              </a:rPr>
              <a:t>86</a:t>
            </a:r>
            <a:r>
              <a:rPr lang="ja-JP" altLang="en-US" dirty="0" smtClean="0">
                <a:latin typeface="HGPｺﾞｼｯｸE" panose="020B0900000000000000" pitchFamily="50" charset="-128"/>
                <a:ea typeface="HGPｺﾞｼｯｸE" panose="020B0900000000000000" pitchFamily="50" charset="-128"/>
              </a:rPr>
              <a:t>分間、</a:t>
            </a:r>
            <a:r>
              <a:rPr lang="en-US" altLang="ja-JP" dirty="0" smtClean="0">
                <a:latin typeface="HGPｺﾞｼｯｸE" panose="020B0900000000000000" pitchFamily="50" charset="-128"/>
                <a:ea typeface="HGPｺﾞｼｯｸE" panose="020B0900000000000000" pitchFamily="50" charset="-128"/>
              </a:rPr>
              <a:t>30</a:t>
            </a:r>
            <a:r>
              <a:rPr lang="ja-JP" altLang="en-US" dirty="0">
                <a:latin typeface="HGPｺﾞｼｯｸE" panose="020B0900000000000000" pitchFamily="50" charset="-128"/>
                <a:ea typeface="HGPｺﾞｼｯｸE" panose="020B0900000000000000" pitchFamily="50" charset="-128"/>
              </a:rPr>
              <a:t>秒ごと</a:t>
            </a:r>
            <a:r>
              <a:rPr lang="ja-JP" altLang="en-US" dirty="0" smtClean="0">
                <a:latin typeface="HGPｺﾞｼｯｸE" panose="020B0900000000000000" pitchFamily="50" charset="-128"/>
                <a:ea typeface="HGPｺﾞｼｯｸE" panose="020B0900000000000000" pitchFamily="50" charset="-128"/>
              </a:rPr>
              <a:t>に中心磁場の大きさを取得</a:t>
            </a:r>
            <a:endParaRPr lang="en-US" altLang="ja-JP" dirty="0" smtClean="0">
              <a:latin typeface="HGPｺﾞｼｯｸE" panose="020B0900000000000000" pitchFamily="50" charset="-128"/>
              <a:ea typeface="HGPｺﾞｼｯｸE" panose="020B0900000000000000" pitchFamily="50" charset="-128"/>
            </a:endParaRPr>
          </a:p>
          <a:p>
            <a:endParaRPr kumimoji="1" lang="en-US" altLang="ja-JP" dirty="0">
              <a:latin typeface="HGPｺﾞｼｯｸE" panose="020B0900000000000000" pitchFamily="50" charset="-128"/>
              <a:ea typeface="HGPｺﾞｼｯｸE" panose="020B0900000000000000" pitchFamily="50" charset="-128"/>
            </a:endParaRPr>
          </a:p>
          <a:p>
            <a:endParaRPr lang="en-US" altLang="ja-JP" dirty="0" smtClean="0">
              <a:latin typeface="HGPｺﾞｼｯｸE" panose="020B0900000000000000" pitchFamily="50" charset="-128"/>
              <a:ea typeface="HGPｺﾞｼｯｸE" panose="020B0900000000000000" pitchFamily="50" charset="-128"/>
            </a:endParaRPr>
          </a:p>
          <a:p>
            <a:endParaRPr kumimoji="1" lang="en-US" altLang="ja-JP" dirty="0">
              <a:latin typeface="HGPｺﾞｼｯｸE" panose="020B0900000000000000" pitchFamily="50" charset="-128"/>
              <a:ea typeface="HGPｺﾞｼｯｸE" panose="020B0900000000000000" pitchFamily="50" charset="-128"/>
            </a:endParaRPr>
          </a:p>
          <a:p>
            <a:endParaRPr lang="en-US" altLang="ja-JP" dirty="0" smtClean="0">
              <a:latin typeface="HGPｺﾞｼｯｸE" panose="020B0900000000000000" pitchFamily="50" charset="-128"/>
              <a:ea typeface="HGPｺﾞｼｯｸE" panose="020B0900000000000000" pitchFamily="50" charset="-128"/>
            </a:endParaRPr>
          </a:p>
          <a:p>
            <a:endParaRPr kumimoji="1" lang="en-US" altLang="ja-JP" dirty="0">
              <a:latin typeface="HGPｺﾞｼｯｸE" panose="020B0900000000000000" pitchFamily="50" charset="-128"/>
              <a:ea typeface="HGPｺﾞｼｯｸE" panose="020B0900000000000000" pitchFamily="50" charset="-128"/>
            </a:endParaRPr>
          </a:p>
          <a:p>
            <a:endParaRPr lang="en-US" altLang="ja-JP" dirty="0" smtClean="0">
              <a:latin typeface="HGPｺﾞｼｯｸE" panose="020B0900000000000000" pitchFamily="50" charset="-128"/>
              <a:ea typeface="HGPｺﾞｼｯｸE" panose="020B0900000000000000" pitchFamily="50" charset="-128"/>
            </a:endParaRPr>
          </a:p>
          <a:p>
            <a:endParaRPr kumimoji="1" lang="en-US" altLang="ja-JP" dirty="0">
              <a:latin typeface="HGPｺﾞｼｯｸE" panose="020B0900000000000000" pitchFamily="50" charset="-128"/>
              <a:ea typeface="HGPｺﾞｼｯｸE" panose="020B0900000000000000" pitchFamily="50" charset="-128"/>
            </a:endParaRPr>
          </a:p>
          <a:p>
            <a:endParaRPr lang="en-US" altLang="ja-JP" dirty="0" smtClean="0">
              <a:latin typeface="HGPｺﾞｼｯｸE" panose="020B0900000000000000" pitchFamily="50" charset="-128"/>
              <a:ea typeface="HGPｺﾞｼｯｸE" panose="020B0900000000000000" pitchFamily="50" charset="-128"/>
            </a:endParaRPr>
          </a:p>
          <a:p>
            <a:r>
              <a:rPr kumimoji="1" lang="ja-JP" altLang="en-US" dirty="0">
                <a:latin typeface="HGPｺﾞｼｯｸE" panose="020B0900000000000000" pitchFamily="50" charset="-128"/>
                <a:ea typeface="HGPｺﾞｼｯｸE" panose="020B0900000000000000" pitchFamily="50" charset="-128"/>
              </a:rPr>
              <a:t>励磁</a:t>
            </a:r>
            <a:r>
              <a:rPr kumimoji="1" lang="ja-JP" altLang="en-US" dirty="0" smtClean="0">
                <a:latin typeface="HGPｺﾞｼｯｸE" panose="020B0900000000000000" pitchFamily="50" charset="-128"/>
                <a:ea typeface="HGPｺﾞｼｯｸE" panose="020B0900000000000000" pitchFamily="50" charset="-128"/>
              </a:rPr>
              <a:t>から</a:t>
            </a:r>
            <a:r>
              <a:rPr kumimoji="1" lang="en-US" altLang="ja-JP" dirty="0" smtClean="0">
                <a:latin typeface="HGPｺﾞｼｯｸE" panose="020B0900000000000000" pitchFamily="50" charset="-128"/>
                <a:ea typeface="HGPｺﾞｼｯｸE" panose="020B0900000000000000" pitchFamily="50" charset="-128"/>
              </a:rPr>
              <a:t>10</a:t>
            </a:r>
            <a:r>
              <a:rPr kumimoji="1" lang="ja-JP" altLang="en-US" dirty="0" smtClean="0">
                <a:latin typeface="HGPｺﾞｼｯｸE" panose="020B0900000000000000" pitchFamily="50" charset="-128"/>
                <a:ea typeface="HGPｺﾞｼｯｸE" panose="020B0900000000000000" pitchFamily="50" charset="-128"/>
              </a:rPr>
              <a:t>分後には、中心磁場はほぼ測定精度</a:t>
            </a:r>
            <a:r>
              <a:rPr lang="ja-JP" altLang="en-US" dirty="0">
                <a:latin typeface="HGPｺﾞｼｯｸE" panose="020B0900000000000000" pitchFamily="50" charset="-128"/>
                <a:ea typeface="HGPｺﾞｼｯｸE" panose="020B0900000000000000" pitchFamily="50" charset="-128"/>
              </a:rPr>
              <a:t>　</a:t>
            </a:r>
            <a:r>
              <a:rPr kumimoji="1" lang="en-US" altLang="ja-JP" dirty="0" smtClean="0">
                <a:latin typeface="HGPｺﾞｼｯｸE" panose="020B0900000000000000" pitchFamily="50" charset="-128"/>
                <a:ea typeface="HGPｺﾞｼｯｸE" panose="020B0900000000000000" pitchFamily="50" charset="-128"/>
              </a:rPr>
              <a:t>(1μT)</a:t>
            </a:r>
            <a:r>
              <a:rPr kumimoji="1" lang="ja-JP" altLang="en-US" dirty="0" smtClean="0">
                <a:latin typeface="HGPｺﾞｼｯｸE" panose="020B0900000000000000" pitchFamily="50" charset="-128"/>
                <a:ea typeface="HGPｺﾞｼｯｸE" panose="020B0900000000000000" pitchFamily="50" charset="-128"/>
              </a:rPr>
              <a:t>の範囲で一定になる</a:t>
            </a:r>
            <a:endParaRPr kumimoji="1" lang="ja-JP" altLang="en-US" dirty="0">
              <a:latin typeface="HGPｺﾞｼｯｸE" panose="020B0900000000000000" pitchFamily="50" charset="-128"/>
              <a:ea typeface="HGPｺﾞｼｯｸE" panose="020B0900000000000000" pitchFamily="50" charset="-128"/>
            </a:endParaRPr>
          </a:p>
        </p:txBody>
      </p:sp>
      <p:pic>
        <p:nvPicPr>
          <p:cNvPr id="1026" name="Picture 2" descr="C:\Users\Tnanamura\Dropbox\修士論文\figure\ti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6872"/>
            <a:ext cx="8229601" cy="3859212"/>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B2B48BEB-91E4-4ACD-BFB4-F0651C692576}" type="slidenum">
              <a:rPr kumimoji="1" lang="ja-JP" altLang="en-US" smtClean="0"/>
              <a:t>29</a:t>
            </a:fld>
            <a:endParaRPr kumimoji="1" lang="ja-JP" altLang="en-US"/>
          </a:p>
        </p:txBody>
      </p:sp>
    </p:spTree>
    <p:extLst>
      <p:ext uri="{BB962C8B-B14F-4D97-AF65-F5344CB8AC3E}">
        <p14:creationId xmlns:p14="http://schemas.microsoft.com/office/powerpoint/2010/main" val="1045971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nanamura\Dropbox\S-2S\BN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257" y="3318002"/>
            <a:ext cx="3645187" cy="3353041"/>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1178" y="1334908"/>
            <a:ext cx="2297965" cy="1996159"/>
          </a:xfrm>
          <a:prstGeom prst="rect">
            <a:avLst/>
          </a:prstGeom>
        </p:spPr>
      </p:pic>
      <p:sp>
        <p:nvSpPr>
          <p:cNvPr id="2" name="タイトル 1"/>
          <p:cNvSpPr>
            <a:spLocks noGrp="1"/>
          </p:cNvSpPr>
          <p:nvPr>
            <p:ph type="title"/>
          </p:nvPr>
        </p:nvSpPr>
        <p:spPr>
          <a:xfrm>
            <a:off x="467544" y="332656"/>
            <a:ext cx="8229600" cy="1066800"/>
          </a:xfrm>
        </p:spPr>
        <p:txBody>
          <a:bodyPr/>
          <a:lstStyle/>
          <a:p>
            <a:r>
              <a:rPr lang="en-US" altLang="ja-JP" dirty="0">
                <a:latin typeface="Times New Roman" panose="02020603050405020304" pitchFamily="18" charset="0"/>
                <a:cs typeface="Times New Roman" panose="02020603050405020304" pitchFamily="18" charset="0"/>
              </a:rPr>
              <a:t>Ξ</a:t>
            </a:r>
            <a:r>
              <a:rPr lang="ja-JP" altLang="en-US" dirty="0"/>
              <a:t>ハイパー核分光実験</a:t>
            </a:r>
            <a:endParaRPr kumimoji="1" lang="ja-JP" altLang="en-US" dirty="0"/>
          </a:p>
        </p:txBody>
      </p:sp>
      <p:sp>
        <p:nvSpPr>
          <p:cNvPr id="3" name="コンテンツ プレースホルダー 2"/>
          <p:cNvSpPr>
            <a:spLocks noGrp="1"/>
          </p:cNvSpPr>
          <p:nvPr>
            <p:ph idx="1"/>
          </p:nvPr>
        </p:nvSpPr>
        <p:spPr>
          <a:xfrm>
            <a:off x="457200" y="1268759"/>
            <a:ext cx="8229600" cy="5584490"/>
          </a:xfrm>
        </p:spPr>
        <p:txBody>
          <a:bodyPr>
            <a:normAutofit fontScale="92500" lnSpcReduction="10000"/>
          </a:bodyPr>
          <a:lstStyle/>
          <a:p>
            <a:r>
              <a:rPr lang="en-US" altLang="ja-JP" sz="2400" dirty="0" err="1" smtClean="0">
                <a:latin typeface="Times New Roman" panose="02020603050405020304" pitchFamily="18" charset="0"/>
                <a:ea typeface="HGPｺﾞｼｯｸE" panose="020B0900000000000000" pitchFamily="50" charset="-128"/>
                <a:cs typeface="Times New Roman" panose="02020603050405020304" pitchFamily="18" charset="0"/>
              </a:rPr>
              <a:t>u,d,s</a:t>
            </a:r>
            <a:r>
              <a:rPr lang="ja-JP" altLang="en-US" sz="2400" dirty="0" smtClean="0">
                <a:latin typeface="Times New Roman" panose="02020603050405020304" pitchFamily="18" charset="0"/>
                <a:ea typeface="HGPｺﾞｼｯｸE" panose="020B0900000000000000" pitchFamily="50" charset="-128"/>
                <a:cs typeface="Times New Roman" panose="02020603050405020304" pitchFamily="18" charset="0"/>
              </a:rPr>
              <a:t>からなるバリオン</a:t>
            </a:r>
            <a:r>
              <a:rPr lang="en-US" altLang="ja-JP" sz="2400" dirty="0" smtClean="0">
                <a:latin typeface="Times New Roman" panose="02020603050405020304" pitchFamily="18" charset="0"/>
                <a:ea typeface="HGPｺﾞｼｯｸE" panose="020B0900000000000000" pitchFamily="50" charset="-128"/>
                <a:cs typeface="Times New Roman" panose="02020603050405020304" pitchFamily="18" charset="0"/>
              </a:rPr>
              <a:t>8</a:t>
            </a:r>
            <a:r>
              <a:rPr lang="ja-JP" altLang="en-US" sz="2400" dirty="0" smtClean="0">
                <a:latin typeface="Times New Roman" panose="02020603050405020304" pitchFamily="18" charset="0"/>
                <a:ea typeface="HGPｺﾞｼｯｸE" panose="020B0900000000000000" pitchFamily="50" charset="-128"/>
                <a:cs typeface="Times New Roman" panose="02020603050405020304" pitchFamily="18" charset="0"/>
              </a:rPr>
              <a:t>重項の間に働く力</a:t>
            </a:r>
            <a:endParaRPr lang="en-US" altLang="ja-JP" sz="2400" dirty="0" smtClean="0">
              <a:latin typeface="Times New Roman" panose="02020603050405020304" pitchFamily="18" charset="0"/>
              <a:ea typeface="HGPｺﾞｼｯｸE" panose="020B0900000000000000" pitchFamily="50" charset="-128"/>
              <a:cs typeface="Times New Roman" panose="02020603050405020304" pitchFamily="18" charset="0"/>
            </a:endParaRPr>
          </a:p>
          <a:p>
            <a:pPr lvl="1"/>
            <a:r>
              <a:rPr lang="ja-JP" altLang="en-US" sz="2000" dirty="0" smtClean="0">
                <a:latin typeface="Times New Roman" panose="02020603050405020304" pitchFamily="18" charset="0"/>
                <a:ea typeface="HGPｺﾞｼｯｸE" panose="020B0900000000000000" pitchFamily="50" charset="-128"/>
                <a:cs typeface="Times New Roman" panose="02020603050405020304" pitchFamily="18" charset="0"/>
              </a:rPr>
              <a:t>核力：核子</a:t>
            </a:r>
            <a:r>
              <a:rPr lang="en-US" altLang="ja-JP" sz="2000" dirty="0" smtClean="0">
                <a:latin typeface="Times New Roman" panose="02020603050405020304" pitchFamily="18" charset="0"/>
                <a:ea typeface="HGPｺﾞｼｯｸE" panose="020B0900000000000000" pitchFamily="50" charset="-128"/>
                <a:cs typeface="Times New Roman" panose="02020603050405020304" pitchFamily="18" charset="0"/>
              </a:rPr>
              <a:t>-</a:t>
            </a:r>
            <a:r>
              <a:rPr lang="ja-JP" altLang="en-US" sz="2000" dirty="0" smtClean="0">
                <a:latin typeface="Times New Roman" panose="02020603050405020304" pitchFamily="18" charset="0"/>
                <a:ea typeface="HGPｺﾞｼｯｸE" panose="020B0900000000000000" pitchFamily="50" charset="-128"/>
                <a:cs typeface="Times New Roman" panose="02020603050405020304" pitchFamily="18" charset="0"/>
              </a:rPr>
              <a:t>核子散乱→現実的な核力模型</a:t>
            </a:r>
            <a:endParaRPr lang="en-US" altLang="ja-JP" sz="2000" dirty="0">
              <a:latin typeface="Times New Roman" panose="02020603050405020304" pitchFamily="18" charset="0"/>
              <a:ea typeface="HGPｺﾞｼｯｸE" panose="020B0900000000000000" pitchFamily="50" charset="-128"/>
              <a:cs typeface="Times New Roman" panose="02020603050405020304" pitchFamily="18" charset="0"/>
            </a:endParaRPr>
          </a:p>
          <a:p>
            <a:pPr marL="411480" lvl="1" indent="0">
              <a:buNone/>
            </a:pPr>
            <a:r>
              <a:rPr lang="ja-JP" altLang="en-US" sz="2000" dirty="0">
                <a:solidFill>
                  <a:schemeClr val="tx1"/>
                </a:solidFill>
                <a:latin typeface="Times New Roman" panose="02020603050405020304" pitchFamily="18" charset="0"/>
                <a:ea typeface="HGPｺﾞｼｯｸE" panose="020B0900000000000000" pitchFamily="50" charset="-128"/>
                <a:cs typeface="Times New Roman" panose="02020603050405020304" pitchFamily="18" charset="0"/>
              </a:rPr>
              <a:t>ハイパー核の構造</a:t>
            </a:r>
            <a:r>
              <a:rPr lang="ja-JP" altLang="en-US" sz="2000" dirty="0" smtClean="0">
                <a:solidFill>
                  <a:schemeClr val="tx1"/>
                </a:solidFill>
                <a:latin typeface="Times New Roman" panose="02020603050405020304" pitchFamily="18" charset="0"/>
                <a:ea typeface="HGPｺﾞｼｯｸE" panose="020B0900000000000000" pitchFamily="50" charset="-128"/>
                <a:cs typeface="Times New Roman" panose="02020603050405020304" pitchFamily="18" charset="0"/>
              </a:rPr>
              <a:t>から</a:t>
            </a:r>
            <a:r>
              <a:rPr lang="en-US" altLang="ja-JP" sz="2000" dirty="0" smtClean="0">
                <a:solidFill>
                  <a:schemeClr val="tx1"/>
                </a:solidFill>
                <a:latin typeface="Times New Roman" panose="02020603050405020304" pitchFamily="18" charset="0"/>
                <a:ea typeface="HGPｺﾞｼｯｸE" panose="020B0900000000000000" pitchFamily="50" charset="-128"/>
                <a:cs typeface="Times New Roman" panose="02020603050405020304" pitchFamily="18" charset="0"/>
              </a:rPr>
              <a:t>YN,YY</a:t>
            </a:r>
            <a:r>
              <a:rPr lang="ja-JP" altLang="en-US" sz="2000" dirty="0" smtClean="0">
                <a:solidFill>
                  <a:schemeClr val="tx1"/>
                </a:solidFill>
                <a:latin typeface="Times New Roman" panose="02020603050405020304" pitchFamily="18" charset="0"/>
                <a:ea typeface="HGPｺﾞｼｯｸE" panose="020B0900000000000000" pitchFamily="50" charset="-128"/>
                <a:cs typeface="Times New Roman" panose="02020603050405020304" pitchFamily="18" charset="0"/>
              </a:rPr>
              <a:t>相互作用</a:t>
            </a:r>
            <a:endParaRPr lang="en-US" altLang="ja-JP" sz="2000" dirty="0" smtClean="0">
              <a:solidFill>
                <a:schemeClr val="tx1"/>
              </a:solidFill>
              <a:latin typeface="Times New Roman" panose="02020603050405020304" pitchFamily="18" charset="0"/>
              <a:ea typeface="HGPｺﾞｼｯｸE" panose="020B0900000000000000" pitchFamily="50" charset="-128"/>
              <a:cs typeface="Times New Roman" panose="02020603050405020304" pitchFamily="18" charset="0"/>
            </a:endParaRPr>
          </a:p>
          <a:p>
            <a:pPr lvl="2"/>
            <a:r>
              <a:rPr lang="en-US" altLang="ja-JP" sz="1900" dirty="0" smtClean="0">
                <a:latin typeface="+mn-ea"/>
                <a:cs typeface="Times New Roman" panose="02020603050405020304" pitchFamily="18" charset="0"/>
              </a:rPr>
              <a:t>S=-1</a:t>
            </a:r>
            <a:r>
              <a:rPr lang="ja-JP" altLang="en-US" sz="1900" dirty="0">
                <a:latin typeface="+mn-ea"/>
                <a:cs typeface="Times New Roman" panose="02020603050405020304" pitchFamily="18" charset="0"/>
              </a:rPr>
              <a:t>：</a:t>
            </a:r>
            <a:r>
              <a:rPr lang="en-US" altLang="ja-JP" sz="1900" dirty="0" smtClean="0">
                <a:latin typeface="+mn-ea"/>
                <a:cs typeface="Times New Roman" panose="02020603050405020304" pitchFamily="18" charset="0"/>
              </a:rPr>
              <a:t>Λ, Σ</a:t>
            </a:r>
            <a:r>
              <a:rPr lang="ja-JP" altLang="en-US" sz="1900" dirty="0" smtClean="0">
                <a:latin typeface="+mn-ea"/>
                <a:cs typeface="Times New Roman" panose="02020603050405020304" pitchFamily="18" charset="0"/>
              </a:rPr>
              <a:t>ハイパー核</a:t>
            </a:r>
            <a:endParaRPr lang="en-US" altLang="ja-JP" sz="1900" dirty="0" smtClean="0">
              <a:latin typeface="+mn-ea"/>
              <a:cs typeface="Times New Roman" panose="02020603050405020304" pitchFamily="18" charset="0"/>
            </a:endParaRPr>
          </a:p>
          <a:p>
            <a:pPr marL="411480" lvl="1" indent="0">
              <a:buNone/>
            </a:pPr>
            <a:r>
              <a:rPr lang="ja-JP" altLang="en-US" sz="2000" dirty="0" smtClean="0">
                <a:latin typeface="+mn-ea"/>
                <a:cs typeface="Times New Roman" panose="02020603050405020304" pitchFamily="18" charset="0"/>
              </a:rPr>
              <a:t>    </a:t>
            </a:r>
            <a:r>
              <a:rPr lang="en-US" altLang="ja-JP" sz="2000" dirty="0" smtClean="0">
                <a:latin typeface="+mn-ea"/>
                <a:cs typeface="Times New Roman" panose="02020603050405020304" pitchFamily="18" charset="0"/>
              </a:rPr>
              <a:t>	</a:t>
            </a:r>
            <a:r>
              <a:rPr lang="ja-JP" altLang="en-US" sz="2000" dirty="0" smtClean="0">
                <a:solidFill>
                  <a:schemeClr val="accent1"/>
                </a:solidFill>
                <a:latin typeface="+mn-ea"/>
                <a:cs typeface="Times New Roman" panose="02020603050405020304" pitchFamily="18" charset="0"/>
              </a:rPr>
              <a:t>→</a:t>
            </a:r>
            <a:r>
              <a:rPr lang="en-US" altLang="ja-JP" sz="2000" dirty="0" smtClean="0">
                <a:solidFill>
                  <a:schemeClr val="accent1"/>
                </a:solidFill>
                <a:latin typeface="+mn-ea"/>
                <a:cs typeface="Times New Roman" panose="02020603050405020304" pitchFamily="18" charset="0"/>
              </a:rPr>
              <a:t>V</a:t>
            </a:r>
            <a:r>
              <a:rPr lang="en-US" altLang="ja-JP" sz="2000" baseline="-25000" dirty="0" smtClean="0">
                <a:solidFill>
                  <a:schemeClr val="accent1"/>
                </a:solidFill>
                <a:latin typeface="+mn-ea"/>
                <a:cs typeface="Times New Roman" panose="02020603050405020304" pitchFamily="18" charset="0"/>
              </a:rPr>
              <a:t>Λ</a:t>
            </a:r>
            <a:r>
              <a:rPr lang="ja-JP" altLang="en-US" sz="2000" dirty="0" smtClean="0">
                <a:solidFill>
                  <a:schemeClr val="accent1"/>
                </a:solidFill>
                <a:latin typeface="+mn-ea"/>
                <a:cs typeface="Times New Roman" panose="02020603050405020304" pitchFamily="18" charset="0"/>
              </a:rPr>
              <a:t>～</a:t>
            </a:r>
            <a:r>
              <a:rPr lang="en-US" altLang="ja-JP" sz="2000" dirty="0" smtClean="0">
                <a:solidFill>
                  <a:schemeClr val="accent1"/>
                </a:solidFill>
                <a:latin typeface="+mn-ea"/>
                <a:cs typeface="Times New Roman" panose="02020603050405020304" pitchFamily="18" charset="0"/>
              </a:rPr>
              <a:t>-30 MeV, V</a:t>
            </a:r>
            <a:r>
              <a:rPr lang="en-US" altLang="ja-JP" sz="2000" baseline="-25000" dirty="0" smtClean="0">
                <a:solidFill>
                  <a:schemeClr val="accent1"/>
                </a:solidFill>
                <a:latin typeface="+mn-ea"/>
                <a:cs typeface="Times New Roman" panose="02020603050405020304" pitchFamily="18" charset="0"/>
              </a:rPr>
              <a:t>Σ</a:t>
            </a:r>
            <a:r>
              <a:rPr lang="en-US" altLang="ja-JP" sz="2000" dirty="0" smtClean="0">
                <a:solidFill>
                  <a:schemeClr val="accent1"/>
                </a:solidFill>
                <a:latin typeface="+mn-ea"/>
                <a:cs typeface="Times New Roman" panose="02020603050405020304" pitchFamily="18" charset="0"/>
              </a:rPr>
              <a:t>=30MeV </a:t>
            </a:r>
            <a:r>
              <a:rPr lang="ja-JP" altLang="en-US" sz="2000" dirty="0" smtClean="0">
                <a:solidFill>
                  <a:schemeClr val="accent1"/>
                </a:solidFill>
                <a:latin typeface="+mn-ea"/>
                <a:cs typeface="Times New Roman" panose="02020603050405020304" pitchFamily="18" charset="0"/>
              </a:rPr>
              <a:t>など</a:t>
            </a:r>
            <a:endParaRPr lang="en-US" altLang="ja-JP" sz="1800" dirty="0" smtClean="0">
              <a:solidFill>
                <a:schemeClr val="accent1"/>
              </a:solidFill>
              <a:latin typeface="+mn-ea"/>
              <a:cs typeface="Times New Roman" panose="02020603050405020304" pitchFamily="18" charset="0"/>
            </a:endParaRPr>
          </a:p>
          <a:p>
            <a:pPr lvl="2"/>
            <a:r>
              <a:rPr lang="en-US" altLang="ja-JP" sz="1900" dirty="0" smtClean="0">
                <a:solidFill>
                  <a:srgbClr val="FF0000"/>
                </a:solidFill>
                <a:latin typeface="+mn-ea"/>
                <a:cs typeface="Times New Roman" panose="02020603050405020304" pitchFamily="18" charset="0"/>
              </a:rPr>
              <a:t>S=-2</a:t>
            </a:r>
            <a:r>
              <a:rPr lang="ja-JP" altLang="en-US" sz="1900" dirty="0" smtClean="0">
                <a:solidFill>
                  <a:srgbClr val="FF0000"/>
                </a:solidFill>
                <a:latin typeface="+mn-ea"/>
                <a:cs typeface="Times New Roman" panose="02020603050405020304" pitchFamily="18" charset="0"/>
              </a:rPr>
              <a:t>：</a:t>
            </a:r>
            <a:r>
              <a:rPr lang="en-US" altLang="ja-JP" sz="1900" dirty="0" smtClean="0">
                <a:solidFill>
                  <a:srgbClr val="FF0000"/>
                </a:solidFill>
                <a:latin typeface="Times New Roman" panose="02020603050405020304" pitchFamily="18" charset="0"/>
                <a:cs typeface="Times New Roman" panose="02020603050405020304" pitchFamily="18" charset="0"/>
              </a:rPr>
              <a:t>Ξ</a:t>
            </a:r>
            <a:r>
              <a:rPr lang="en-US" altLang="ja-JP" sz="1900" dirty="0" smtClean="0">
                <a:solidFill>
                  <a:srgbClr val="FF0000"/>
                </a:solidFill>
                <a:latin typeface="+mn-ea"/>
                <a:cs typeface="Times New Roman" panose="02020603050405020304" pitchFamily="18" charset="0"/>
              </a:rPr>
              <a:t>, </a:t>
            </a:r>
            <a:r>
              <a:rPr lang="en-US" altLang="ja-JP" sz="1900" dirty="0">
                <a:solidFill>
                  <a:srgbClr val="FF0000"/>
                </a:solidFill>
                <a:latin typeface="+mn-ea"/>
                <a:cs typeface="Times New Roman" panose="02020603050405020304" pitchFamily="18" charset="0"/>
              </a:rPr>
              <a:t>Λ</a:t>
            </a:r>
            <a:r>
              <a:rPr lang="en-US" altLang="ja-JP" sz="1900" dirty="0" smtClean="0">
                <a:solidFill>
                  <a:srgbClr val="FF0000"/>
                </a:solidFill>
                <a:latin typeface="+mn-ea"/>
                <a:cs typeface="Times New Roman" panose="02020603050405020304" pitchFamily="18" charset="0"/>
              </a:rPr>
              <a:t>Λ</a:t>
            </a:r>
            <a:r>
              <a:rPr lang="ja-JP" altLang="en-US" sz="1900" dirty="0" smtClean="0">
                <a:solidFill>
                  <a:srgbClr val="FF0000"/>
                </a:solidFill>
                <a:latin typeface="+mn-ea"/>
                <a:cs typeface="Times New Roman" panose="02020603050405020304" pitchFamily="18" charset="0"/>
              </a:rPr>
              <a:t>ハイパー核</a:t>
            </a:r>
            <a:endParaRPr lang="en-US" altLang="ja-JP" sz="1900" dirty="0" smtClean="0">
              <a:solidFill>
                <a:srgbClr val="FF0000"/>
              </a:solidFill>
              <a:latin typeface="+mn-ea"/>
              <a:cs typeface="Times New Roman" panose="02020603050405020304" pitchFamily="18" charset="0"/>
            </a:endParaRPr>
          </a:p>
          <a:p>
            <a:pPr marL="109728" indent="0">
              <a:buNone/>
            </a:pPr>
            <a:r>
              <a:rPr lang="ja-JP" altLang="en-US" sz="2400" dirty="0" smtClean="0">
                <a:latin typeface="Times New Roman" panose="02020603050405020304" pitchFamily="18" charset="0"/>
                <a:ea typeface="HGPｺﾞｼｯｸE" panose="020B0900000000000000" pitchFamily="50" charset="-128"/>
                <a:cs typeface="Times New Roman" panose="02020603050405020304" pitchFamily="18" charset="0"/>
              </a:rPr>
              <a:t>　　　　</a:t>
            </a:r>
            <a:r>
              <a:rPr lang="ja-JP" altLang="en-US" sz="1900" dirty="0" smtClean="0">
                <a:solidFill>
                  <a:srgbClr val="FF0000"/>
                </a:solidFill>
                <a:latin typeface="Times New Roman" panose="02020603050405020304" pitchFamily="18" charset="0"/>
                <a:ea typeface="HGPｺﾞｼｯｸE" panose="020B0900000000000000" pitchFamily="50" charset="-128"/>
                <a:cs typeface="Times New Roman" panose="02020603050405020304" pitchFamily="18" charset="0"/>
              </a:rPr>
              <a:t>→実験データは未だ少ない</a:t>
            </a:r>
            <a:endParaRPr lang="en-US" altLang="ja-JP" sz="2400" dirty="0">
              <a:solidFill>
                <a:srgbClr val="FF0000"/>
              </a:solidFill>
              <a:latin typeface="Times New Roman" panose="02020603050405020304" pitchFamily="18" charset="0"/>
              <a:ea typeface="HGPｺﾞｼｯｸE" panose="020B0900000000000000" pitchFamily="50" charset="-128"/>
              <a:cs typeface="Times New Roman" panose="02020603050405020304" pitchFamily="18" charset="0"/>
            </a:endParaRPr>
          </a:p>
          <a:p>
            <a:r>
              <a:rPr lang="ja-JP" altLang="en-US" sz="2400" dirty="0" smtClean="0">
                <a:latin typeface="Times New Roman" panose="02020603050405020304" pitchFamily="18" charset="0"/>
                <a:ea typeface="HGPｺﾞｼｯｸE" panose="020B0900000000000000" pitchFamily="50" charset="-128"/>
                <a:cs typeface="Times New Roman" panose="02020603050405020304" pitchFamily="18" charset="0"/>
              </a:rPr>
              <a:t>ツイン</a:t>
            </a:r>
            <a:r>
              <a:rPr lang="en-US" altLang="ja-JP" sz="2400" dirty="0" smtClean="0">
                <a:latin typeface="Times New Roman" panose="02020603050405020304" pitchFamily="18" charset="0"/>
                <a:ea typeface="HGPｺﾞｼｯｸE" panose="020B0900000000000000" pitchFamily="50" charset="-128"/>
                <a:cs typeface="Times New Roman" panose="02020603050405020304" pitchFamily="18" charset="0"/>
              </a:rPr>
              <a:t>Λ</a:t>
            </a:r>
            <a:r>
              <a:rPr lang="ja-JP" altLang="en-US" sz="2400" dirty="0" smtClean="0">
                <a:latin typeface="Times New Roman" panose="02020603050405020304" pitchFamily="18" charset="0"/>
                <a:ea typeface="HGPｺﾞｼｯｸE" panose="020B0900000000000000" pitchFamily="50" charset="-128"/>
                <a:cs typeface="Times New Roman" panose="02020603050405020304" pitchFamily="18" charset="0"/>
              </a:rPr>
              <a:t>ハイパー核事象</a:t>
            </a:r>
            <a:endParaRPr lang="en-US" altLang="ja-JP" sz="2400" dirty="0">
              <a:latin typeface="HGPｺﾞｼｯｸE" panose="020B0900000000000000" pitchFamily="50" charset="-128"/>
              <a:ea typeface="HGPｺﾞｼｯｸE" panose="020B0900000000000000" pitchFamily="50" charset="-128"/>
            </a:endParaRPr>
          </a:p>
          <a:p>
            <a:pPr marL="109728" indent="0">
              <a:buNone/>
            </a:pPr>
            <a:r>
              <a:rPr lang="en-US" altLang="ja-JP" sz="2000" dirty="0">
                <a:latin typeface="Times New Roman" panose="02020603050405020304" pitchFamily="18" charset="0"/>
                <a:ea typeface="HGPｺﾞｼｯｸE" panose="020B0900000000000000" pitchFamily="50" charset="-128"/>
                <a:cs typeface="Times New Roman" panose="02020603050405020304" pitchFamily="18" charset="0"/>
              </a:rPr>
              <a:t>     Ξ</a:t>
            </a:r>
            <a:r>
              <a:rPr lang="en-US" altLang="ja-JP" sz="2000" baseline="30000" dirty="0">
                <a:latin typeface="HGPｺﾞｼｯｸE" panose="020B0900000000000000" pitchFamily="50" charset="-128"/>
                <a:ea typeface="HGPｺﾞｼｯｸE" panose="020B0900000000000000" pitchFamily="50" charset="-128"/>
              </a:rPr>
              <a:t>-</a:t>
            </a:r>
            <a:r>
              <a:rPr lang="en-US" altLang="ja-JP" sz="2000" dirty="0" smtClean="0">
                <a:latin typeface="HGPｺﾞｼｯｸE" panose="020B0900000000000000" pitchFamily="50" charset="-128"/>
                <a:ea typeface="HGPｺﾞｼｯｸE" panose="020B0900000000000000" pitchFamily="50" charset="-128"/>
              </a:rPr>
              <a:t>+</a:t>
            </a:r>
            <a:r>
              <a:rPr lang="en-US" altLang="ja-JP" sz="2000" baseline="30000" dirty="0" smtClean="0">
                <a:latin typeface="HGPｺﾞｼｯｸE" panose="020B0900000000000000" pitchFamily="50" charset="-128"/>
                <a:ea typeface="HGPｺﾞｼｯｸE" panose="020B0900000000000000" pitchFamily="50" charset="-128"/>
              </a:rPr>
              <a:t>14</a:t>
            </a:r>
            <a:r>
              <a:rPr lang="en-US" altLang="ja-JP" sz="2000" dirty="0" smtClean="0">
                <a:latin typeface="HGPｺﾞｼｯｸE" panose="020B0900000000000000" pitchFamily="50" charset="-128"/>
                <a:ea typeface="HGPｺﾞｼｯｸE" panose="020B0900000000000000" pitchFamily="50" charset="-128"/>
              </a:rPr>
              <a:t>N</a:t>
            </a:r>
            <a:r>
              <a:rPr lang="ja-JP" altLang="en-US" sz="2000" dirty="0">
                <a:latin typeface="HGPｺﾞｼｯｸE" panose="020B0900000000000000" pitchFamily="50" charset="-128"/>
                <a:ea typeface="HGPｺﾞｼｯｸE" panose="020B0900000000000000" pitchFamily="50" charset="-128"/>
              </a:rPr>
              <a:t>→</a:t>
            </a:r>
            <a:r>
              <a:rPr lang="en-US" altLang="ja-JP" sz="2000" baseline="30000" dirty="0">
                <a:latin typeface="HGPｺﾞｼｯｸE" panose="020B0900000000000000" pitchFamily="50" charset="-128"/>
                <a:ea typeface="HGPｺﾞｼｯｸE" panose="020B0900000000000000" pitchFamily="50" charset="-128"/>
              </a:rPr>
              <a:t>10</a:t>
            </a:r>
            <a:r>
              <a:rPr lang="en-US" altLang="ja-JP" sz="2000" baseline="-25000" dirty="0">
                <a:latin typeface="HGPｺﾞｼｯｸE" panose="020B0900000000000000" pitchFamily="50" charset="-128"/>
                <a:ea typeface="HGPｺﾞｼｯｸE" panose="020B0900000000000000" pitchFamily="50" charset="-128"/>
              </a:rPr>
              <a:t>Λ</a:t>
            </a:r>
            <a:r>
              <a:rPr lang="en-US" altLang="ja-JP" sz="2000" dirty="0">
                <a:latin typeface="HGPｺﾞｼｯｸE" panose="020B0900000000000000" pitchFamily="50" charset="-128"/>
                <a:ea typeface="HGPｺﾞｼｯｸE" panose="020B0900000000000000" pitchFamily="50" charset="-128"/>
              </a:rPr>
              <a:t>Be+</a:t>
            </a:r>
            <a:r>
              <a:rPr lang="en-US" altLang="ja-JP" sz="2000" baseline="30000" dirty="0">
                <a:latin typeface="HGPｺﾞｼｯｸE" panose="020B0900000000000000" pitchFamily="50" charset="-128"/>
                <a:ea typeface="HGPｺﾞｼｯｸE" panose="020B0900000000000000" pitchFamily="50" charset="-128"/>
              </a:rPr>
              <a:t>5</a:t>
            </a:r>
            <a:r>
              <a:rPr lang="en-US" altLang="ja-JP" sz="2000" baseline="-25000" dirty="0">
                <a:latin typeface="HGPｺﾞｼｯｸE" panose="020B0900000000000000" pitchFamily="50" charset="-128"/>
                <a:ea typeface="HGPｺﾞｼｯｸE" panose="020B0900000000000000" pitchFamily="50" charset="-128"/>
              </a:rPr>
              <a:t>Λ</a:t>
            </a:r>
            <a:r>
              <a:rPr lang="en-US" altLang="ja-JP" sz="2000" dirty="0">
                <a:latin typeface="HGPｺﾞｼｯｸE" panose="020B0900000000000000" pitchFamily="50" charset="-128"/>
                <a:ea typeface="HGPｺﾞｼｯｸE" panose="020B0900000000000000" pitchFamily="50" charset="-128"/>
              </a:rPr>
              <a:t>He (</a:t>
            </a:r>
            <a:r>
              <a:rPr lang="ja-JP" altLang="en-US" sz="2000" dirty="0">
                <a:latin typeface="HGPｺﾞｼｯｸE" panose="020B0900000000000000" pitchFamily="50" charset="-128"/>
                <a:ea typeface="HGPｺﾞｼｯｸE" panose="020B0900000000000000" pitchFamily="50" charset="-128"/>
              </a:rPr>
              <a:t>木曽</a:t>
            </a:r>
            <a:r>
              <a:rPr lang="ja-JP" altLang="en-US" sz="2000" dirty="0" smtClean="0">
                <a:latin typeface="HGPｺﾞｼｯｸE" panose="020B0900000000000000" pitchFamily="50" charset="-128"/>
                <a:ea typeface="HGPｺﾞｼｯｸE" panose="020B0900000000000000" pitchFamily="50" charset="-128"/>
              </a:rPr>
              <a:t>イベント</a:t>
            </a:r>
            <a:r>
              <a:rPr lang="en-US" altLang="ja-JP" sz="1300" dirty="0" smtClean="0">
                <a:latin typeface="HGPｺﾞｼｯｸE" panose="020B0900000000000000" pitchFamily="50" charset="-128"/>
                <a:ea typeface="HGPｺﾞｼｯｸE" panose="020B0900000000000000" pitchFamily="50" charset="-128"/>
              </a:rPr>
              <a:t>[1]</a:t>
            </a:r>
            <a:r>
              <a:rPr lang="en-US" altLang="ja-JP" sz="2000" dirty="0" smtClean="0">
                <a:latin typeface="HGPｺﾞｼｯｸE" panose="020B0900000000000000" pitchFamily="50" charset="-128"/>
                <a:ea typeface="HGPｺﾞｼｯｸE" panose="020B0900000000000000" pitchFamily="50" charset="-128"/>
              </a:rPr>
              <a:t>)</a:t>
            </a:r>
            <a:endParaRPr lang="en-US" altLang="ja-JP" sz="2000" dirty="0">
              <a:latin typeface="HGPｺﾞｼｯｸE" panose="020B0900000000000000" pitchFamily="50" charset="-128"/>
              <a:ea typeface="HGPｺﾞｼｯｸE" panose="020B0900000000000000" pitchFamily="50" charset="-128"/>
            </a:endParaRPr>
          </a:p>
          <a:p>
            <a:pPr lvl="1"/>
            <a:r>
              <a:rPr lang="en-US" altLang="ja-JP" sz="1800" dirty="0">
                <a:latin typeface="Times New Roman" panose="02020603050405020304" pitchFamily="18" charset="0"/>
                <a:ea typeface="HGPｺﾞｼｯｸE" panose="020B0900000000000000" pitchFamily="50" charset="-128"/>
                <a:cs typeface="Times New Roman" panose="02020603050405020304" pitchFamily="18" charset="0"/>
              </a:rPr>
              <a:t>Ξ</a:t>
            </a:r>
            <a:r>
              <a:rPr lang="en-US" altLang="ja-JP" sz="1800" baseline="30000" dirty="0">
                <a:latin typeface="HGPｺﾞｼｯｸE" panose="020B0900000000000000" pitchFamily="50" charset="-128"/>
                <a:ea typeface="HGPｺﾞｼｯｸE" panose="020B0900000000000000" pitchFamily="50" charset="-128"/>
              </a:rPr>
              <a:t>-</a:t>
            </a:r>
            <a:r>
              <a:rPr lang="en-US" altLang="ja-JP" sz="1800" dirty="0" smtClean="0">
                <a:latin typeface="HGPｺﾞｼｯｸE" panose="020B0900000000000000" pitchFamily="50" charset="-128"/>
                <a:ea typeface="HGPｺﾞｼｯｸE" panose="020B0900000000000000" pitchFamily="50" charset="-128"/>
              </a:rPr>
              <a:t>+</a:t>
            </a:r>
            <a:r>
              <a:rPr lang="en-US" altLang="ja-JP" sz="1800" baseline="30000" dirty="0" smtClean="0">
                <a:latin typeface="HGPｺﾞｼｯｸE" panose="020B0900000000000000" pitchFamily="50" charset="-128"/>
                <a:ea typeface="HGPｺﾞｼｯｸE" panose="020B0900000000000000" pitchFamily="50" charset="-128"/>
              </a:rPr>
              <a:t>14</a:t>
            </a:r>
            <a:r>
              <a:rPr lang="en-US" altLang="ja-JP" sz="1800" dirty="0" smtClean="0">
                <a:latin typeface="HGPｺﾞｼｯｸE" panose="020B0900000000000000" pitchFamily="50" charset="-128"/>
                <a:ea typeface="HGPｺﾞｼｯｸE" panose="020B0900000000000000" pitchFamily="50" charset="-128"/>
              </a:rPr>
              <a:t>N</a:t>
            </a:r>
            <a:r>
              <a:rPr lang="ja-JP" altLang="en-US" sz="1800" dirty="0">
                <a:latin typeface="HGPｺﾞｼｯｸE" panose="020B0900000000000000" pitchFamily="50" charset="-128"/>
                <a:ea typeface="HGPｺﾞｼｯｸE" panose="020B0900000000000000" pitchFamily="50" charset="-128"/>
              </a:rPr>
              <a:t>系の束縛状態を</a:t>
            </a:r>
            <a:r>
              <a:rPr lang="ja-JP" altLang="en-US" sz="1800" dirty="0" smtClean="0">
                <a:latin typeface="HGPｺﾞｼｯｸE" panose="020B0900000000000000" pitchFamily="50" charset="-128"/>
                <a:ea typeface="HGPｺﾞｼｯｸE" panose="020B0900000000000000" pitchFamily="50" charset="-128"/>
              </a:rPr>
              <a:t>示唆</a:t>
            </a:r>
            <a:endParaRPr lang="en-US" altLang="ja-JP" sz="2400" dirty="0" smtClean="0">
              <a:latin typeface="Times New Roman" panose="02020603050405020304" pitchFamily="18" charset="0"/>
              <a:ea typeface="HGPｺﾞｼｯｸE" panose="020B0900000000000000" pitchFamily="50" charset="-128"/>
              <a:cs typeface="Times New Roman" panose="02020603050405020304" pitchFamily="18" charset="0"/>
            </a:endParaRPr>
          </a:p>
          <a:p>
            <a:r>
              <a:rPr lang="en-US" altLang="ja-JP" sz="2400" dirty="0" smtClean="0">
                <a:latin typeface="Times New Roman" panose="02020603050405020304" pitchFamily="18" charset="0"/>
                <a:ea typeface="HGPｺﾞｼｯｸE" panose="020B0900000000000000" pitchFamily="50" charset="-128"/>
                <a:cs typeface="Times New Roman" panose="02020603050405020304" pitchFamily="18" charset="0"/>
              </a:rPr>
              <a:t>Ξ</a:t>
            </a:r>
            <a:r>
              <a:rPr lang="ja-JP" altLang="en-US" sz="2400" dirty="0" smtClean="0">
                <a:latin typeface="HGPｺﾞｼｯｸE" panose="020B0900000000000000" pitchFamily="50" charset="-128"/>
                <a:ea typeface="HGPｺﾞｼｯｸE" panose="020B0900000000000000" pitchFamily="50" charset="-128"/>
              </a:rPr>
              <a:t>ハイパー核</a:t>
            </a:r>
            <a:endParaRPr lang="en-US" altLang="ja-JP" sz="2400" dirty="0" smtClean="0">
              <a:latin typeface="HGPｺﾞｼｯｸE" panose="020B0900000000000000" pitchFamily="50" charset="-128"/>
              <a:ea typeface="HGPｺﾞｼｯｸE" panose="020B0900000000000000" pitchFamily="50" charset="-128"/>
            </a:endParaRPr>
          </a:p>
          <a:p>
            <a:pPr lvl="1"/>
            <a:r>
              <a:rPr lang="en-US" altLang="ja-JP" sz="1800" dirty="0" smtClean="0">
                <a:latin typeface="Times New Roman" panose="02020603050405020304" pitchFamily="18" charset="0"/>
                <a:ea typeface="HGPｺﾞｼｯｸE" panose="020B0900000000000000" pitchFamily="50" charset="-128"/>
                <a:cs typeface="Times New Roman" panose="02020603050405020304" pitchFamily="18" charset="0"/>
              </a:rPr>
              <a:t>Ξ</a:t>
            </a:r>
            <a:r>
              <a:rPr lang="en-US" altLang="ja-JP" sz="1800" dirty="0" smtClean="0">
                <a:latin typeface="HGPｺﾞｼｯｸE" panose="020B0900000000000000" pitchFamily="50" charset="-128"/>
                <a:ea typeface="HGPｺﾞｼｯｸE" panose="020B0900000000000000" pitchFamily="50" charset="-128"/>
              </a:rPr>
              <a:t>N</a:t>
            </a:r>
            <a:r>
              <a:rPr lang="ja-JP" altLang="en-US" sz="1800" dirty="0" smtClean="0">
                <a:latin typeface="HGPｺﾞｼｯｸE" panose="020B0900000000000000" pitchFamily="50" charset="-128"/>
                <a:ea typeface="HGPｺﾞｼｯｸE" panose="020B0900000000000000" pitchFamily="50" charset="-128"/>
              </a:rPr>
              <a:t>相互作用のポテンシャルの深さ</a:t>
            </a:r>
            <a:endParaRPr lang="en-US" altLang="ja-JP" sz="1800" dirty="0" smtClean="0">
              <a:latin typeface="HGPｺﾞｼｯｸE" panose="020B0900000000000000" pitchFamily="50" charset="-128"/>
              <a:ea typeface="HGPｺﾞｼｯｸE" panose="020B0900000000000000" pitchFamily="50" charset="-128"/>
            </a:endParaRPr>
          </a:p>
          <a:p>
            <a:pPr lvl="1"/>
            <a:r>
              <a:rPr lang="en-US" altLang="ja-JP" sz="1800" dirty="0" smtClean="0">
                <a:latin typeface="Times New Roman" panose="02020603050405020304" pitchFamily="18" charset="0"/>
                <a:ea typeface="HGPｺﾞｼｯｸE" panose="020B0900000000000000" pitchFamily="50" charset="-128"/>
                <a:cs typeface="Times New Roman" panose="02020603050405020304" pitchFamily="18" charset="0"/>
              </a:rPr>
              <a:t>Ξ</a:t>
            </a:r>
            <a:r>
              <a:rPr lang="en-US" altLang="ja-JP" sz="1800" dirty="0" smtClean="0">
                <a:latin typeface="HGPｺﾞｼｯｸE" panose="020B0900000000000000" pitchFamily="50" charset="-128"/>
                <a:ea typeface="HGPｺﾞｼｯｸE" panose="020B0900000000000000" pitchFamily="50" charset="-128"/>
              </a:rPr>
              <a:t>N</a:t>
            </a:r>
            <a:r>
              <a:rPr lang="ja-JP" altLang="en-US" sz="1800" dirty="0" smtClean="0">
                <a:latin typeface="HGPｺﾞｼｯｸE" panose="020B0900000000000000" pitchFamily="50" charset="-128"/>
                <a:ea typeface="HGPｺﾞｼｯｸE" panose="020B0900000000000000" pitchFamily="50" charset="-128"/>
              </a:rPr>
              <a:t>→</a:t>
            </a:r>
            <a:r>
              <a:rPr lang="en-US" altLang="ja-JP" sz="1800" dirty="0" smtClean="0">
                <a:latin typeface="HGPｺﾞｼｯｸE" panose="020B0900000000000000" pitchFamily="50" charset="-128"/>
                <a:ea typeface="HGPｺﾞｼｯｸE" panose="020B0900000000000000" pitchFamily="50" charset="-128"/>
              </a:rPr>
              <a:t>ΛΛ</a:t>
            </a:r>
            <a:r>
              <a:rPr lang="ja-JP" altLang="en-US" sz="1800" dirty="0">
                <a:latin typeface="HGPｺﾞｼｯｸE" panose="020B0900000000000000" pitchFamily="50" charset="-128"/>
                <a:ea typeface="HGPｺﾞｼｯｸE" panose="020B0900000000000000" pitchFamily="50" charset="-128"/>
              </a:rPr>
              <a:t>遷移</a:t>
            </a:r>
            <a:r>
              <a:rPr lang="ja-JP" altLang="en-US" sz="1800" dirty="0" smtClean="0">
                <a:latin typeface="HGPｺﾞｼｯｸE" panose="020B0900000000000000" pitchFamily="50" charset="-128"/>
                <a:ea typeface="HGPｺﾞｼｯｸE" panose="020B0900000000000000" pitchFamily="50" charset="-128"/>
              </a:rPr>
              <a:t>強度</a:t>
            </a:r>
            <a:endParaRPr lang="en-US" altLang="ja-JP" sz="1800" dirty="0" smtClean="0">
              <a:latin typeface="HGPｺﾞｼｯｸE" panose="020B0900000000000000" pitchFamily="50" charset="-128"/>
              <a:ea typeface="HGPｺﾞｼｯｸE" panose="020B0900000000000000" pitchFamily="50" charset="-128"/>
            </a:endParaRPr>
          </a:p>
          <a:p>
            <a:r>
              <a:rPr lang="en-US" altLang="ja-JP" sz="2000" dirty="0">
                <a:latin typeface="HGPｺﾞｼｯｸE" panose="020B0900000000000000" pitchFamily="50" charset="-128"/>
                <a:ea typeface="HGPｺﾞｼｯｸE" panose="020B0900000000000000" pitchFamily="50" charset="-128"/>
              </a:rPr>
              <a:t>B</a:t>
            </a:r>
            <a:r>
              <a:rPr lang="en-US" altLang="ja-JP" sz="2000" dirty="0" smtClean="0">
                <a:latin typeface="HGPｺﾞｼｯｸE" panose="020B0900000000000000" pitchFamily="50" charset="-128"/>
                <a:ea typeface="HGPｺﾞｼｯｸE" panose="020B0900000000000000" pitchFamily="50" charset="-128"/>
              </a:rPr>
              <a:t>NL-E885 </a:t>
            </a:r>
            <a:r>
              <a:rPr lang="ja-JP" altLang="en-US" sz="2000" dirty="0" smtClean="0">
                <a:latin typeface="HGPｺﾞｼｯｸE" panose="020B0900000000000000" pitchFamily="50" charset="-128"/>
                <a:ea typeface="HGPｺﾞｼｯｸE" panose="020B0900000000000000" pitchFamily="50" charset="-128"/>
              </a:rPr>
              <a:t>実験</a:t>
            </a:r>
            <a:r>
              <a:rPr lang="en-US" altLang="ja-JP" sz="1500" dirty="0" smtClean="0">
                <a:latin typeface="HGPｺﾞｼｯｸE" panose="020B0900000000000000" pitchFamily="50" charset="-128"/>
                <a:ea typeface="HGPｺﾞｼｯｸE" panose="020B0900000000000000" pitchFamily="50" charset="-128"/>
              </a:rPr>
              <a:t>[2]</a:t>
            </a:r>
            <a:r>
              <a:rPr lang="en-US" altLang="ja-JP" sz="2000" dirty="0" smtClean="0">
                <a:latin typeface="HGPｺﾞｼｯｸE" panose="020B0900000000000000" pitchFamily="50" charset="-128"/>
                <a:ea typeface="HGPｺﾞｼｯｸE" panose="020B0900000000000000" pitchFamily="50" charset="-128"/>
              </a:rPr>
              <a:t>:</a:t>
            </a:r>
            <a:r>
              <a:rPr lang="en-US" altLang="ja-JP" sz="2000" baseline="30000" dirty="0" smtClean="0">
                <a:latin typeface="HGPｺﾞｼｯｸE" panose="020B0900000000000000" pitchFamily="50" charset="-128"/>
                <a:ea typeface="HGPｺﾞｼｯｸE" panose="020B0900000000000000" pitchFamily="50" charset="-128"/>
              </a:rPr>
              <a:t>12</a:t>
            </a:r>
            <a:r>
              <a:rPr lang="en-US" altLang="ja-JP" sz="2000" dirty="0" smtClean="0">
                <a:latin typeface="HGPｺﾞｼｯｸE" panose="020B0900000000000000" pitchFamily="50" charset="-128"/>
                <a:ea typeface="HGPｺﾞｼｯｸE" panose="020B0900000000000000" pitchFamily="50" charset="-128"/>
              </a:rPr>
              <a:t>C(K</a:t>
            </a:r>
            <a:r>
              <a:rPr lang="en-US" altLang="ja-JP" sz="2000" baseline="30000" dirty="0" smtClean="0">
                <a:latin typeface="HGPｺﾞｼｯｸE" panose="020B0900000000000000" pitchFamily="50" charset="-128"/>
                <a:ea typeface="HGPｺﾞｼｯｸE" panose="020B0900000000000000" pitchFamily="50" charset="-128"/>
              </a:rPr>
              <a:t>-</a:t>
            </a:r>
            <a:r>
              <a:rPr lang="en-US" altLang="ja-JP" sz="2000" dirty="0">
                <a:latin typeface="HGPｺﾞｼｯｸE" panose="020B0900000000000000" pitchFamily="50" charset="-128"/>
                <a:ea typeface="HGPｺﾞｼｯｸE" panose="020B0900000000000000" pitchFamily="50" charset="-128"/>
              </a:rPr>
              <a:t>, K</a:t>
            </a:r>
            <a:r>
              <a:rPr lang="en-US" altLang="ja-JP" sz="2000" baseline="30000" dirty="0">
                <a:latin typeface="HGPｺﾞｼｯｸE" panose="020B0900000000000000" pitchFamily="50" charset="-128"/>
                <a:ea typeface="HGPｺﾞｼｯｸE" panose="020B0900000000000000" pitchFamily="50" charset="-128"/>
              </a:rPr>
              <a:t>+</a:t>
            </a:r>
            <a:r>
              <a:rPr lang="en-US" altLang="ja-JP" sz="2000" dirty="0">
                <a:latin typeface="HGPｺﾞｼｯｸE" panose="020B0900000000000000" pitchFamily="50" charset="-128"/>
                <a:ea typeface="HGPｺﾞｼｯｸE" panose="020B0900000000000000" pitchFamily="50" charset="-128"/>
              </a:rPr>
              <a:t>)</a:t>
            </a:r>
            <a:r>
              <a:rPr lang="ja-JP" altLang="en-US" sz="2000" dirty="0" smtClean="0">
                <a:latin typeface="HGPｺﾞｼｯｸE" panose="020B0900000000000000" pitchFamily="50" charset="-128"/>
                <a:ea typeface="HGPｺﾞｼｯｸE" panose="020B0900000000000000" pitchFamily="50" charset="-128"/>
              </a:rPr>
              <a:t>反応</a:t>
            </a:r>
            <a:r>
              <a:rPr lang="en-US" altLang="ja-JP" sz="2000" dirty="0">
                <a:latin typeface="HGPｺﾞｼｯｸE" panose="020B0900000000000000" pitchFamily="50" charset="-128"/>
                <a:ea typeface="HGPｺﾞｼｯｸE" panose="020B0900000000000000" pitchFamily="50" charset="-128"/>
              </a:rPr>
              <a:t> </a:t>
            </a:r>
            <a:endParaRPr lang="en-US" altLang="ja-JP" sz="2000" dirty="0" smtClean="0">
              <a:latin typeface="HGPｺﾞｼｯｸE" panose="020B0900000000000000" pitchFamily="50" charset="-128"/>
              <a:ea typeface="HGPｺﾞｼｯｸE" panose="020B0900000000000000" pitchFamily="50" charset="-128"/>
            </a:endParaRPr>
          </a:p>
          <a:p>
            <a:pPr marL="109728" indent="0">
              <a:buNone/>
            </a:pPr>
            <a:r>
              <a:rPr lang="en-US" altLang="ja-JP" sz="2000" dirty="0">
                <a:latin typeface="HGPｺﾞｼｯｸE" panose="020B0900000000000000" pitchFamily="50" charset="-128"/>
                <a:ea typeface="HGPｺﾞｼｯｸE" panose="020B0900000000000000" pitchFamily="50" charset="-128"/>
              </a:rPr>
              <a:t> </a:t>
            </a:r>
            <a:r>
              <a:rPr lang="en-US" altLang="ja-JP" sz="2000" dirty="0" smtClean="0">
                <a:latin typeface="HGPｺﾞｼｯｸE" panose="020B0900000000000000" pitchFamily="50" charset="-128"/>
                <a:ea typeface="HGPｺﾞｼｯｸE" panose="020B0900000000000000" pitchFamily="50" charset="-128"/>
              </a:rPr>
              <a:t>   </a:t>
            </a:r>
            <a:r>
              <a:rPr lang="ja-JP" altLang="en-US" sz="2000" dirty="0" smtClean="0">
                <a:latin typeface="HGPｺﾞｼｯｸE" panose="020B0900000000000000" pitchFamily="50" charset="-128"/>
                <a:ea typeface="HGPｺﾞｼｯｸE" panose="020B0900000000000000" pitchFamily="50" charset="-128"/>
              </a:rPr>
              <a:t>素過程 </a:t>
            </a:r>
            <a:r>
              <a:rPr lang="en-US" altLang="ja-JP" sz="2000" dirty="0" smtClean="0">
                <a:latin typeface="HGPｺﾞｼｯｸE" panose="020B0900000000000000" pitchFamily="50" charset="-128"/>
                <a:ea typeface="HGPｺﾞｼｯｸE" panose="020B0900000000000000" pitchFamily="50" charset="-128"/>
              </a:rPr>
              <a:t>: p(K</a:t>
            </a:r>
            <a:r>
              <a:rPr lang="en-US" altLang="ja-JP" sz="2000" baseline="30000" dirty="0" smtClean="0">
                <a:latin typeface="HGPｺﾞｼｯｸE" panose="020B0900000000000000" pitchFamily="50" charset="-128"/>
                <a:ea typeface="HGPｺﾞｼｯｸE" panose="020B0900000000000000" pitchFamily="50" charset="-128"/>
              </a:rPr>
              <a:t>-</a:t>
            </a:r>
            <a:r>
              <a:rPr lang="en-US" altLang="ja-JP" sz="2000" dirty="0">
                <a:latin typeface="HGPｺﾞｼｯｸE" panose="020B0900000000000000" pitchFamily="50" charset="-128"/>
                <a:ea typeface="HGPｺﾞｼｯｸE" panose="020B0900000000000000" pitchFamily="50" charset="-128"/>
              </a:rPr>
              <a:t>, K</a:t>
            </a:r>
            <a:r>
              <a:rPr lang="en-US" altLang="ja-JP" sz="2000" baseline="30000" dirty="0" smtClean="0">
                <a:latin typeface="HGPｺﾞｼｯｸE" panose="020B0900000000000000" pitchFamily="50" charset="-128"/>
                <a:ea typeface="HGPｺﾞｼｯｸE" panose="020B0900000000000000" pitchFamily="50" charset="-128"/>
              </a:rPr>
              <a:t>+</a:t>
            </a:r>
            <a:r>
              <a:rPr lang="en-US" altLang="ja-JP" sz="2000" dirty="0" smtClean="0">
                <a:latin typeface="HGPｺﾞｼｯｸE" panose="020B0900000000000000" pitchFamily="50" charset="-128"/>
                <a:ea typeface="HGPｺﾞｼｯｸE" panose="020B0900000000000000" pitchFamily="50" charset="-128"/>
              </a:rPr>
              <a:t>)</a:t>
            </a:r>
            <a:r>
              <a:rPr lang="en-US" altLang="ja-JP" sz="2000" dirty="0" smtClean="0">
                <a:latin typeface="Times New Roman" panose="02020603050405020304" pitchFamily="18" charset="0"/>
                <a:ea typeface="HGPｺﾞｼｯｸE" panose="020B0900000000000000" pitchFamily="50" charset="-128"/>
                <a:cs typeface="Times New Roman" panose="02020603050405020304" pitchFamily="18" charset="0"/>
              </a:rPr>
              <a:t>Ξ</a:t>
            </a:r>
            <a:r>
              <a:rPr lang="en-US" altLang="ja-JP" sz="2000" baseline="30000" dirty="0" smtClean="0">
                <a:latin typeface="HGPｺﾞｼｯｸE" panose="020B0900000000000000" pitchFamily="50" charset="-128"/>
                <a:ea typeface="HGPｺﾞｼｯｸE" panose="020B0900000000000000" pitchFamily="50" charset="-128"/>
              </a:rPr>
              <a:t>--</a:t>
            </a:r>
            <a:endParaRPr lang="en-US" altLang="ja-JP" sz="2000" baseline="30000" dirty="0">
              <a:latin typeface="HGPｺﾞｼｯｸE" panose="020B0900000000000000" pitchFamily="50" charset="-128"/>
              <a:ea typeface="HGPｺﾞｼｯｸE" panose="020B0900000000000000" pitchFamily="50" charset="-128"/>
            </a:endParaRPr>
          </a:p>
          <a:p>
            <a:pPr marL="109728" indent="0">
              <a:buNone/>
            </a:pPr>
            <a:r>
              <a:rPr lang="en-US" altLang="ja-JP" sz="2000" dirty="0">
                <a:latin typeface="HGPｺﾞｼｯｸE" panose="020B0900000000000000" pitchFamily="50" charset="-128"/>
                <a:ea typeface="HGPｺﾞｼｯｸE" panose="020B0900000000000000" pitchFamily="50" charset="-128"/>
              </a:rPr>
              <a:t>    </a:t>
            </a:r>
            <a:r>
              <a:rPr lang="en-US" altLang="ja-JP" sz="2000" dirty="0">
                <a:latin typeface="Times New Roman" panose="02020603050405020304" pitchFamily="18" charset="0"/>
                <a:ea typeface="HGPｺﾞｼｯｸE" panose="020B0900000000000000" pitchFamily="50" charset="-128"/>
                <a:cs typeface="Times New Roman" panose="02020603050405020304" pitchFamily="18" charset="0"/>
              </a:rPr>
              <a:t>Ξ</a:t>
            </a:r>
            <a:r>
              <a:rPr lang="en-US" altLang="ja-JP" sz="2000" dirty="0">
                <a:latin typeface="HGPｺﾞｼｯｸE" panose="020B0900000000000000" pitchFamily="50" charset="-128"/>
                <a:ea typeface="HGPｺﾞｼｯｸE" panose="020B0900000000000000" pitchFamily="50" charset="-128"/>
              </a:rPr>
              <a:t>-N</a:t>
            </a:r>
            <a:r>
              <a:rPr lang="ja-JP" altLang="en-US" sz="2000" dirty="0">
                <a:latin typeface="HGPｺﾞｼｯｸE" panose="020B0900000000000000" pitchFamily="50" charset="-128"/>
                <a:ea typeface="HGPｺﾞｼｯｸE" panose="020B0900000000000000" pitchFamily="50" charset="-128"/>
              </a:rPr>
              <a:t>相互作用の</a:t>
            </a:r>
            <a:r>
              <a:rPr lang="en-US" altLang="ja-JP" sz="2000" b="1" dirty="0">
                <a:latin typeface="HGPｺﾞｼｯｸE" panose="020B0900000000000000" pitchFamily="50" charset="-128"/>
                <a:ea typeface="HGPｺﾞｼｯｸE" panose="020B0900000000000000" pitchFamily="50" charset="-128"/>
                <a:cs typeface="Times New Roman" panose="02020603050405020304" pitchFamily="18" charset="0"/>
              </a:rPr>
              <a:t>V</a:t>
            </a:r>
            <a:r>
              <a:rPr lang="en-US" altLang="ja-JP" sz="2000" b="1" baseline="-25000" dirty="0">
                <a:latin typeface="Times New Roman" panose="02020603050405020304" pitchFamily="18" charset="0"/>
                <a:ea typeface="HGPｺﾞｼｯｸE" panose="020B0900000000000000" pitchFamily="50" charset="-128"/>
                <a:cs typeface="Times New Roman" panose="02020603050405020304" pitchFamily="18" charset="0"/>
              </a:rPr>
              <a:t>Ξ</a:t>
            </a:r>
            <a:r>
              <a:rPr lang="en-US" altLang="ja-JP" sz="2000" b="1" dirty="0">
                <a:latin typeface="HGPｺﾞｼｯｸE" panose="020B0900000000000000" pitchFamily="50" charset="-128"/>
                <a:ea typeface="HGPｺﾞｼｯｸE" panose="020B0900000000000000" pitchFamily="50" charset="-128"/>
                <a:cs typeface="Times New Roman" panose="02020603050405020304" pitchFamily="18" charset="0"/>
              </a:rPr>
              <a:t>=-14 MeV</a:t>
            </a:r>
            <a:r>
              <a:rPr lang="en-US" altLang="ja-JP" sz="2000" dirty="0">
                <a:latin typeface="HGPｺﾞｼｯｸE" panose="020B0900000000000000" pitchFamily="50" charset="-128"/>
                <a:ea typeface="HGPｺﾞｼｯｸE" panose="020B0900000000000000" pitchFamily="50" charset="-128"/>
                <a:cs typeface="Times New Roman" panose="02020603050405020304" pitchFamily="18" charset="0"/>
              </a:rPr>
              <a:t>, </a:t>
            </a:r>
          </a:p>
          <a:p>
            <a:pPr marL="109728" indent="0">
              <a:buNone/>
            </a:pPr>
            <a:r>
              <a:rPr lang="en-US" altLang="ja-JP" sz="2000" dirty="0">
                <a:latin typeface="HGPｺﾞｼｯｸE" panose="020B0900000000000000" pitchFamily="50" charset="-128"/>
                <a:ea typeface="HGPｺﾞｼｯｸE" panose="020B0900000000000000" pitchFamily="50" charset="-128"/>
              </a:rPr>
              <a:t> </a:t>
            </a:r>
            <a:r>
              <a:rPr lang="en-US" altLang="ja-JP" sz="2000" dirty="0" smtClean="0">
                <a:latin typeface="HGPｺﾞｼｯｸE" panose="020B0900000000000000" pitchFamily="50" charset="-128"/>
                <a:ea typeface="HGPｺﾞｼｯｸE" panose="020B0900000000000000" pitchFamily="50" charset="-128"/>
              </a:rPr>
              <a:t> </a:t>
            </a:r>
            <a:r>
              <a:rPr lang="en-US" altLang="ja-JP" sz="2000" baseline="30000" dirty="0">
                <a:latin typeface="HGPｺﾞｼｯｸE" panose="020B0900000000000000" pitchFamily="50" charset="-128"/>
                <a:ea typeface="HGPｺﾞｼｯｸE" panose="020B0900000000000000" pitchFamily="50" charset="-128"/>
              </a:rPr>
              <a:t>12</a:t>
            </a:r>
            <a:r>
              <a:rPr lang="en-US" altLang="ja-JP" sz="2000" baseline="-25000" dirty="0">
                <a:latin typeface="Times New Roman" panose="02020603050405020304" pitchFamily="18" charset="0"/>
                <a:ea typeface="HGPｺﾞｼｯｸE" panose="020B0900000000000000" pitchFamily="50" charset="-128"/>
                <a:cs typeface="Times New Roman" panose="02020603050405020304" pitchFamily="18" charset="0"/>
              </a:rPr>
              <a:t>Ξ</a:t>
            </a:r>
            <a:r>
              <a:rPr lang="en-US" altLang="ja-JP" sz="2000" dirty="0">
                <a:latin typeface="HGPｺﾞｼｯｸE" panose="020B0900000000000000" pitchFamily="50" charset="-128"/>
                <a:ea typeface="HGPｺﾞｼｯｸE" panose="020B0900000000000000" pitchFamily="50" charset="-128"/>
              </a:rPr>
              <a:t>Be</a:t>
            </a:r>
            <a:r>
              <a:rPr lang="ja-JP" altLang="en-US" sz="2000" dirty="0">
                <a:latin typeface="HGPｺﾞｼｯｸE" panose="020B0900000000000000" pitchFamily="50" charset="-128"/>
                <a:ea typeface="HGPｺﾞｼｯｸE" panose="020B0900000000000000" pitchFamily="50" charset="-128"/>
              </a:rPr>
              <a:t>の生成</a:t>
            </a:r>
            <a:r>
              <a:rPr lang="ja-JP" altLang="en-US" sz="2000" dirty="0" smtClean="0">
                <a:latin typeface="HGPｺﾞｼｯｸE" panose="020B0900000000000000" pitchFamily="50" charset="-128"/>
                <a:ea typeface="HGPｺﾞｼｯｸE" panose="020B0900000000000000" pitchFamily="50" charset="-128"/>
              </a:rPr>
              <a:t>断面積 ～</a:t>
            </a:r>
            <a:r>
              <a:rPr lang="en-US" altLang="ja-JP" sz="2000" dirty="0" smtClean="0">
                <a:latin typeface="HGPｺﾞｼｯｸE" panose="020B0900000000000000" pitchFamily="50" charset="-128"/>
                <a:ea typeface="HGPｺﾞｼｯｸE" panose="020B0900000000000000" pitchFamily="50" charset="-128"/>
              </a:rPr>
              <a:t>60 </a:t>
            </a:r>
            <a:r>
              <a:rPr lang="en-US" altLang="ja-JP" sz="2000" dirty="0" err="1" smtClean="0">
                <a:latin typeface="HGPｺﾞｼｯｸE" panose="020B0900000000000000" pitchFamily="50" charset="-128"/>
                <a:ea typeface="HGPｺﾞｼｯｸE" panose="020B0900000000000000" pitchFamily="50" charset="-128"/>
              </a:rPr>
              <a:t>nb</a:t>
            </a:r>
            <a:r>
              <a:rPr lang="en-US" altLang="ja-JP" sz="2000" dirty="0" smtClean="0">
                <a:latin typeface="HGPｺﾞｼｯｸE" panose="020B0900000000000000" pitchFamily="50" charset="-128"/>
                <a:ea typeface="HGPｺﾞｼｯｸE" panose="020B0900000000000000" pitchFamily="50" charset="-128"/>
              </a:rPr>
              <a:t>/</a:t>
            </a:r>
            <a:r>
              <a:rPr lang="en-US" altLang="ja-JP" sz="2000" dirty="0" err="1" smtClean="0">
                <a:latin typeface="HGPｺﾞｼｯｸE" panose="020B0900000000000000" pitchFamily="50" charset="-128"/>
                <a:ea typeface="HGPｺﾞｼｯｸE" panose="020B0900000000000000" pitchFamily="50" charset="-128"/>
              </a:rPr>
              <a:t>sr</a:t>
            </a:r>
            <a:endParaRPr lang="en-US" altLang="ja-JP" sz="2000" dirty="0" smtClean="0">
              <a:latin typeface="HGPｺﾞｼｯｸE" panose="020B0900000000000000" pitchFamily="50" charset="-128"/>
              <a:ea typeface="HGPｺﾞｼｯｸE" panose="020B0900000000000000" pitchFamily="50" charset="-128"/>
            </a:endParaRPr>
          </a:p>
        </p:txBody>
      </p:sp>
      <p:cxnSp>
        <p:nvCxnSpPr>
          <p:cNvPr id="5" name="直線コネクタ 4"/>
          <p:cNvCxnSpPr/>
          <p:nvPr/>
        </p:nvCxnSpPr>
        <p:spPr>
          <a:xfrm flipV="1">
            <a:off x="8460569" y="3318002"/>
            <a:ext cx="0" cy="295233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H="1">
            <a:off x="7866981" y="3933056"/>
            <a:ext cx="593588" cy="0"/>
          </a:xfrm>
          <a:prstGeom prst="straightConnector1">
            <a:avLst/>
          </a:prstGeom>
          <a:ln w="190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934707" y="6576250"/>
            <a:ext cx="3323530" cy="276999"/>
          </a:xfrm>
          <a:prstGeom prst="rect">
            <a:avLst/>
          </a:prstGeom>
          <a:noFill/>
        </p:spPr>
        <p:txBody>
          <a:bodyPr wrap="square" rtlCol="0">
            <a:spAutoFit/>
          </a:bodyPr>
          <a:lstStyle/>
          <a:p>
            <a:r>
              <a:rPr lang="en-US" altLang="ja-JP" sz="1200" dirty="0">
                <a:latin typeface="+mn-ea"/>
              </a:rPr>
              <a:t>P. </a:t>
            </a:r>
            <a:r>
              <a:rPr lang="en-US" altLang="ja-JP" sz="1200" dirty="0" err="1">
                <a:latin typeface="+mn-ea"/>
              </a:rPr>
              <a:t>Khaustov</a:t>
            </a:r>
            <a:r>
              <a:rPr lang="en-US" altLang="ja-JP" sz="1200" dirty="0">
                <a:latin typeface="+mn-ea"/>
              </a:rPr>
              <a:t> et al., PRC 61 (2000) 054603</a:t>
            </a:r>
            <a:endParaRPr kumimoji="1" lang="ja-JP" altLang="en-US" sz="1200" dirty="0">
              <a:latin typeface="+mn-ea"/>
            </a:endParaRPr>
          </a:p>
        </p:txBody>
      </p:sp>
      <p:sp>
        <p:nvSpPr>
          <p:cNvPr id="11" name="テキスト ボックス 10"/>
          <p:cNvSpPr txBox="1"/>
          <p:nvPr/>
        </p:nvSpPr>
        <p:spPr>
          <a:xfrm>
            <a:off x="7246463" y="4005064"/>
            <a:ext cx="1368152" cy="646331"/>
          </a:xfrm>
          <a:prstGeom prst="rect">
            <a:avLst/>
          </a:prstGeom>
          <a:noFill/>
        </p:spPr>
        <p:txBody>
          <a:bodyPr wrap="square" rtlCol="0">
            <a:spAutoFit/>
          </a:bodyPr>
          <a:lstStyle/>
          <a:p>
            <a:r>
              <a:rPr lang="en-US" altLang="ja-JP" dirty="0" smtClean="0">
                <a:latin typeface="Times New Roman" panose="02020603050405020304" pitchFamily="18" charset="0"/>
                <a:cs typeface="Times New Roman" panose="02020603050405020304" pitchFamily="18" charset="0"/>
              </a:rPr>
              <a:t>Ξ</a:t>
            </a:r>
            <a:r>
              <a:rPr lang="en-US" altLang="ja-JP" dirty="0" smtClean="0"/>
              <a:t>+</a:t>
            </a:r>
            <a:r>
              <a:rPr lang="en-US" altLang="ja-JP" baseline="30000" dirty="0" smtClean="0"/>
              <a:t>11</a:t>
            </a:r>
            <a:r>
              <a:rPr lang="en-US" altLang="ja-JP" dirty="0" smtClean="0"/>
              <a:t>B</a:t>
            </a:r>
          </a:p>
          <a:p>
            <a:r>
              <a:rPr lang="ja-JP" altLang="en-US" dirty="0" smtClean="0"/>
              <a:t>束縛領域</a:t>
            </a:r>
            <a:endParaRPr kumimoji="1" lang="ja-JP" altLang="en-US" dirty="0"/>
          </a:p>
        </p:txBody>
      </p:sp>
      <p:sp>
        <p:nvSpPr>
          <p:cNvPr id="10" name="テキスト ボックス 9"/>
          <p:cNvSpPr txBox="1"/>
          <p:nvPr/>
        </p:nvSpPr>
        <p:spPr>
          <a:xfrm>
            <a:off x="5948138" y="1594323"/>
            <a:ext cx="648072" cy="369332"/>
          </a:xfrm>
          <a:prstGeom prst="rect">
            <a:avLst/>
          </a:prstGeom>
          <a:noFill/>
        </p:spPr>
        <p:txBody>
          <a:bodyPr wrap="square" rtlCol="0">
            <a:spAutoFit/>
          </a:bodyPr>
          <a:lstStyle/>
          <a:p>
            <a:r>
              <a:rPr kumimoji="1" lang="en-US" altLang="ja-JP" dirty="0" smtClean="0"/>
              <a:t>S=0</a:t>
            </a:r>
            <a:endParaRPr kumimoji="1" lang="ja-JP" altLang="en-US" dirty="0"/>
          </a:p>
        </p:txBody>
      </p:sp>
      <p:sp>
        <p:nvSpPr>
          <p:cNvPr id="12" name="テキスト ボックス 11"/>
          <p:cNvSpPr txBox="1"/>
          <p:nvPr/>
        </p:nvSpPr>
        <p:spPr>
          <a:xfrm>
            <a:off x="5928717" y="1963656"/>
            <a:ext cx="787832" cy="369332"/>
          </a:xfrm>
          <a:prstGeom prst="rect">
            <a:avLst/>
          </a:prstGeom>
          <a:noFill/>
        </p:spPr>
        <p:txBody>
          <a:bodyPr wrap="square" rtlCol="0">
            <a:spAutoFit/>
          </a:bodyPr>
          <a:lstStyle/>
          <a:p>
            <a:r>
              <a:rPr kumimoji="1" lang="en-US" altLang="ja-JP" dirty="0" smtClean="0"/>
              <a:t>S=-1</a:t>
            </a:r>
            <a:endParaRPr kumimoji="1" lang="ja-JP" altLang="en-US" dirty="0"/>
          </a:p>
        </p:txBody>
      </p:sp>
      <p:sp>
        <p:nvSpPr>
          <p:cNvPr id="13" name="テキスト ボックス 12"/>
          <p:cNvSpPr txBox="1"/>
          <p:nvPr/>
        </p:nvSpPr>
        <p:spPr>
          <a:xfrm>
            <a:off x="5928717" y="2702320"/>
            <a:ext cx="846203" cy="369332"/>
          </a:xfrm>
          <a:prstGeom prst="rect">
            <a:avLst/>
          </a:prstGeom>
          <a:noFill/>
        </p:spPr>
        <p:txBody>
          <a:bodyPr wrap="square" rtlCol="0">
            <a:spAutoFit/>
          </a:bodyPr>
          <a:lstStyle/>
          <a:p>
            <a:r>
              <a:rPr kumimoji="1" lang="en-US" altLang="ja-JP" dirty="0" smtClean="0"/>
              <a:t>S=-2</a:t>
            </a:r>
            <a:endParaRPr kumimoji="1" lang="ja-JP" altLang="en-US" dirty="0"/>
          </a:p>
        </p:txBody>
      </p:sp>
      <p:sp>
        <p:nvSpPr>
          <p:cNvPr id="14" name="正方形/長方形 13"/>
          <p:cNvSpPr/>
          <p:nvPr/>
        </p:nvSpPr>
        <p:spPr>
          <a:xfrm>
            <a:off x="6577819" y="1963655"/>
            <a:ext cx="1661765" cy="738664"/>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564478" y="2757279"/>
            <a:ext cx="1675106" cy="4932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ライド番号プレースホルダー 24"/>
          <p:cNvSpPr>
            <a:spLocks noGrp="1"/>
          </p:cNvSpPr>
          <p:nvPr>
            <p:ph type="sldNum" sz="quarter" idx="12"/>
          </p:nvPr>
        </p:nvSpPr>
        <p:spPr/>
        <p:txBody>
          <a:bodyPr/>
          <a:lstStyle/>
          <a:p>
            <a:fld id="{B2B48BEB-91E4-4ACD-BFB4-F0651C692576}" type="slidenum">
              <a:rPr kumimoji="1" lang="ja-JP" altLang="en-US" smtClean="0"/>
              <a:t>3</a:t>
            </a:fld>
            <a:endParaRPr kumimoji="1" lang="ja-JP" altLang="en-US"/>
          </a:p>
        </p:txBody>
      </p:sp>
      <p:sp>
        <p:nvSpPr>
          <p:cNvPr id="8" name="テキスト ボックス 7"/>
          <p:cNvSpPr txBox="1"/>
          <p:nvPr/>
        </p:nvSpPr>
        <p:spPr>
          <a:xfrm>
            <a:off x="6660080" y="4819206"/>
            <a:ext cx="1440160" cy="369332"/>
          </a:xfrm>
          <a:prstGeom prst="rect">
            <a:avLst/>
          </a:prstGeom>
          <a:noFill/>
        </p:spPr>
        <p:txBody>
          <a:bodyPr wrap="square" rtlCol="0">
            <a:spAutoFit/>
          </a:bodyPr>
          <a:lstStyle/>
          <a:p>
            <a:r>
              <a:rPr kumimoji="1" lang="en-US" altLang="ja-JP" dirty="0" smtClean="0">
                <a:solidFill>
                  <a:srgbClr val="FF0000"/>
                </a:solidFill>
              </a:rPr>
              <a:t>ΔE=14MeV</a:t>
            </a:r>
            <a:endParaRPr kumimoji="1" lang="ja-JP" altLang="en-US" dirty="0">
              <a:solidFill>
                <a:srgbClr val="FF0000"/>
              </a:solidFill>
            </a:endParaRPr>
          </a:p>
        </p:txBody>
      </p:sp>
      <p:sp>
        <p:nvSpPr>
          <p:cNvPr id="16" name="テキスト ボックス 15"/>
          <p:cNvSpPr txBox="1"/>
          <p:nvPr/>
        </p:nvSpPr>
        <p:spPr>
          <a:xfrm>
            <a:off x="657463" y="6360806"/>
            <a:ext cx="5120554" cy="707886"/>
          </a:xfrm>
          <a:prstGeom prst="rect">
            <a:avLst/>
          </a:prstGeom>
          <a:noFill/>
        </p:spPr>
        <p:txBody>
          <a:bodyPr wrap="square" rtlCol="0">
            <a:spAutoFit/>
          </a:bodyPr>
          <a:lstStyle/>
          <a:p>
            <a:r>
              <a:rPr kumimoji="1" lang="en-US" altLang="ja-JP" sz="1200" dirty="0" smtClean="0"/>
              <a:t>[1]</a:t>
            </a:r>
            <a:r>
              <a:rPr lang="da-DK" altLang="ja-JP" sz="1200" dirty="0"/>
              <a:t> K.Nakazawa et al.,.Prog. Theor. Exp. Phys. (2015) 033D02</a:t>
            </a:r>
            <a:endParaRPr kumimoji="1" lang="en-US" altLang="ja-JP" sz="1200" dirty="0" smtClean="0"/>
          </a:p>
          <a:p>
            <a:r>
              <a:rPr lang="en-US" altLang="ja-JP" sz="1000" dirty="0" smtClean="0"/>
              <a:t>[2]</a:t>
            </a:r>
            <a:r>
              <a:rPr lang="en-US" altLang="ja-JP" sz="1000" dirty="0">
                <a:latin typeface="+mn-ea"/>
              </a:rPr>
              <a:t> P. </a:t>
            </a:r>
            <a:r>
              <a:rPr lang="en-US" altLang="ja-JP" sz="1000" dirty="0" err="1">
                <a:latin typeface="+mn-ea"/>
              </a:rPr>
              <a:t>Khaustov</a:t>
            </a:r>
            <a:r>
              <a:rPr lang="en-US" altLang="ja-JP" sz="1000" dirty="0">
                <a:latin typeface="+mn-ea"/>
              </a:rPr>
              <a:t> et al., PRC 61 (2000) 054603</a:t>
            </a:r>
            <a:endParaRPr lang="ja-JP" altLang="en-US" sz="1000" dirty="0">
              <a:latin typeface="+mn-ea"/>
            </a:endParaRPr>
          </a:p>
          <a:p>
            <a:endParaRPr kumimoji="1" lang="ja-JP" altLang="en-US" dirty="0"/>
          </a:p>
        </p:txBody>
      </p:sp>
    </p:spTree>
    <p:extLst>
      <p:ext uri="{BB962C8B-B14F-4D97-AF65-F5344CB8AC3E}">
        <p14:creationId xmlns:p14="http://schemas.microsoft.com/office/powerpoint/2010/main" val="7362850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励磁曲線</a:t>
            </a:r>
            <a:endParaRPr kumimoji="1" lang="ja-JP" altLang="en-US" dirty="0"/>
          </a:p>
        </p:txBody>
      </p:sp>
      <p:sp>
        <p:nvSpPr>
          <p:cNvPr id="3" name="コンテンツ プレースホルダー 2"/>
          <p:cNvSpPr>
            <a:spLocks noGrp="1"/>
          </p:cNvSpPr>
          <p:nvPr>
            <p:ph idx="1"/>
          </p:nvPr>
        </p:nvSpPr>
        <p:spPr>
          <a:xfrm>
            <a:off x="457200" y="1268760"/>
            <a:ext cx="8229600" cy="5976664"/>
          </a:xfrm>
        </p:spPr>
        <p:txBody>
          <a:bodyPr>
            <a:normAutofit/>
          </a:bodyPr>
          <a:lstStyle/>
          <a:p>
            <a:r>
              <a:rPr lang="ja-JP" altLang="en-US" dirty="0">
                <a:latin typeface="HGPｺﾞｼｯｸE" panose="020B0900000000000000" pitchFamily="50" charset="-128"/>
                <a:ea typeface="HGPｺﾞｼｯｸE" panose="020B0900000000000000" pitchFamily="50" charset="-128"/>
              </a:rPr>
              <a:t>電流値</a:t>
            </a:r>
            <a:r>
              <a:rPr lang="ja-JP" altLang="en-US" dirty="0" smtClean="0">
                <a:latin typeface="HGPｺﾞｼｯｸE" panose="020B0900000000000000" pitchFamily="50" charset="-128"/>
                <a:ea typeface="HGPｺﾞｼｯｸE" panose="020B0900000000000000" pitchFamily="50" charset="-128"/>
              </a:rPr>
              <a:t>を変えながら中心磁場の大きさを取得</a:t>
            </a:r>
            <a:endParaRPr lang="en-US" altLang="ja-JP" dirty="0" smtClean="0">
              <a:latin typeface="HGPｺﾞｼｯｸE" panose="020B0900000000000000" pitchFamily="50" charset="-128"/>
              <a:ea typeface="HGPｺﾞｼｯｸE" panose="020B0900000000000000" pitchFamily="50" charset="-128"/>
            </a:endParaRPr>
          </a:p>
          <a:p>
            <a:r>
              <a:rPr lang="en-US" altLang="ja-JP" dirty="0">
                <a:solidFill>
                  <a:srgbClr val="FF0000"/>
                </a:solidFill>
                <a:latin typeface="HGPｺﾞｼｯｸE" panose="020B0900000000000000" pitchFamily="50" charset="-128"/>
                <a:ea typeface="HGPｺﾞｼｯｸE" panose="020B0900000000000000" pitchFamily="50" charset="-128"/>
              </a:rPr>
              <a:t>0A</a:t>
            </a:r>
            <a:r>
              <a:rPr lang="ja-JP" altLang="en-US" dirty="0">
                <a:solidFill>
                  <a:srgbClr val="FF0000"/>
                </a:solidFill>
                <a:latin typeface="HGPｺﾞｼｯｸE" panose="020B0900000000000000" pitchFamily="50" charset="-128"/>
                <a:ea typeface="HGPｺﾞｼｯｸE" panose="020B0900000000000000" pitchFamily="50" charset="-128"/>
              </a:rPr>
              <a:t>→</a:t>
            </a:r>
            <a:r>
              <a:rPr lang="en-US" altLang="ja-JP" dirty="0">
                <a:solidFill>
                  <a:srgbClr val="FF0000"/>
                </a:solidFill>
                <a:latin typeface="HGPｺﾞｼｯｸE" panose="020B0900000000000000" pitchFamily="50" charset="-128"/>
                <a:ea typeface="HGPｺﾞｼｯｸE" panose="020B0900000000000000" pitchFamily="50" charset="-128"/>
              </a:rPr>
              <a:t>300A</a:t>
            </a:r>
            <a:r>
              <a:rPr lang="ja-JP" altLang="en-US" dirty="0">
                <a:solidFill>
                  <a:srgbClr val="FF0000"/>
                </a:solidFill>
                <a:latin typeface="HGPｺﾞｼｯｸE" panose="020B0900000000000000" pitchFamily="50" charset="-128"/>
                <a:ea typeface="HGPｺﾞｼｯｸE" panose="020B0900000000000000" pitchFamily="50" charset="-128"/>
              </a:rPr>
              <a:t>→</a:t>
            </a:r>
            <a:r>
              <a:rPr lang="en-US" altLang="ja-JP" dirty="0">
                <a:solidFill>
                  <a:srgbClr val="FF0000"/>
                </a:solidFill>
                <a:latin typeface="HGPｺﾞｼｯｸE" panose="020B0900000000000000" pitchFamily="50" charset="-128"/>
                <a:ea typeface="HGPｺﾞｼｯｸE" panose="020B0900000000000000" pitchFamily="50" charset="-128"/>
              </a:rPr>
              <a:t>500A</a:t>
            </a:r>
            <a:r>
              <a:rPr lang="ja-JP" altLang="en-US" dirty="0">
                <a:solidFill>
                  <a:srgbClr val="FF0000"/>
                </a:solidFill>
                <a:latin typeface="HGPｺﾞｼｯｸE" panose="020B0900000000000000" pitchFamily="50" charset="-128"/>
                <a:ea typeface="HGPｺﾞｼｯｸE" panose="020B0900000000000000" pitchFamily="50" charset="-128"/>
              </a:rPr>
              <a:t>→･･･→</a:t>
            </a:r>
            <a:r>
              <a:rPr lang="en-US" altLang="ja-JP" dirty="0">
                <a:solidFill>
                  <a:srgbClr val="FF0000"/>
                </a:solidFill>
                <a:latin typeface="HGPｺﾞｼｯｸE" panose="020B0900000000000000" pitchFamily="50" charset="-128"/>
                <a:ea typeface="HGPｺﾞｼｯｸE" panose="020B0900000000000000" pitchFamily="50" charset="-128"/>
              </a:rPr>
              <a:t>2500A (</a:t>
            </a:r>
            <a:r>
              <a:rPr lang="en-US" altLang="ja-JP" dirty="0" smtClean="0">
                <a:solidFill>
                  <a:srgbClr val="FF0000"/>
                </a:solidFill>
                <a:latin typeface="HGPｺﾞｼｯｸE" panose="020B0900000000000000" pitchFamily="50" charset="-128"/>
                <a:ea typeface="HGPｺﾞｼｯｸE" panose="020B0900000000000000" pitchFamily="50" charset="-128"/>
              </a:rPr>
              <a:t>UP1)</a:t>
            </a:r>
            <a:endParaRPr lang="en-US" altLang="ja-JP" dirty="0">
              <a:solidFill>
                <a:srgbClr val="FF0000"/>
              </a:solidFill>
              <a:latin typeface="HGPｺﾞｼｯｸE" panose="020B0900000000000000" pitchFamily="50" charset="-128"/>
              <a:ea typeface="HGPｺﾞｼｯｸE" panose="020B0900000000000000" pitchFamily="50" charset="-128"/>
            </a:endParaRPr>
          </a:p>
          <a:p>
            <a:r>
              <a:rPr lang="en-US" altLang="ja-JP" dirty="0">
                <a:solidFill>
                  <a:srgbClr val="0070C0"/>
                </a:solidFill>
                <a:latin typeface="HGPｺﾞｼｯｸE" panose="020B0900000000000000" pitchFamily="50" charset="-128"/>
                <a:ea typeface="HGPｺﾞｼｯｸE" panose="020B0900000000000000" pitchFamily="50" charset="-128"/>
              </a:rPr>
              <a:t>2500A</a:t>
            </a:r>
            <a:r>
              <a:rPr lang="ja-JP" altLang="en-US" dirty="0">
                <a:solidFill>
                  <a:srgbClr val="0070C0"/>
                </a:solidFill>
                <a:latin typeface="HGPｺﾞｼｯｸE" panose="020B0900000000000000" pitchFamily="50" charset="-128"/>
                <a:ea typeface="HGPｺﾞｼｯｸE" panose="020B0900000000000000" pitchFamily="50" charset="-128"/>
              </a:rPr>
              <a:t>→</a:t>
            </a:r>
            <a:r>
              <a:rPr lang="en-US" altLang="ja-JP" dirty="0">
                <a:solidFill>
                  <a:srgbClr val="0070C0"/>
                </a:solidFill>
                <a:latin typeface="HGPｺﾞｼｯｸE" panose="020B0900000000000000" pitchFamily="50" charset="-128"/>
                <a:ea typeface="HGPｺﾞｼｯｸE" panose="020B0900000000000000" pitchFamily="50" charset="-128"/>
              </a:rPr>
              <a:t>2300A</a:t>
            </a:r>
            <a:r>
              <a:rPr lang="ja-JP" altLang="en-US" dirty="0">
                <a:solidFill>
                  <a:srgbClr val="0070C0"/>
                </a:solidFill>
                <a:latin typeface="HGPｺﾞｼｯｸE" panose="020B0900000000000000" pitchFamily="50" charset="-128"/>
                <a:ea typeface="HGPｺﾞｼｯｸE" panose="020B0900000000000000" pitchFamily="50" charset="-128"/>
              </a:rPr>
              <a:t>→･･･→</a:t>
            </a:r>
            <a:r>
              <a:rPr lang="en-US" altLang="ja-JP" dirty="0">
                <a:solidFill>
                  <a:srgbClr val="0070C0"/>
                </a:solidFill>
                <a:latin typeface="HGPｺﾞｼｯｸE" panose="020B0900000000000000" pitchFamily="50" charset="-128"/>
                <a:ea typeface="HGPｺﾞｼｯｸE" panose="020B0900000000000000" pitchFamily="50" charset="-128"/>
              </a:rPr>
              <a:t>500A</a:t>
            </a:r>
            <a:r>
              <a:rPr lang="ja-JP" altLang="en-US" dirty="0">
                <a:solidFill>
                  <a:srgbClr val="0070C0"/>
                </a:solidFill>
                <a:latin typeface="HGPｺﾞｼｯｸE" panose="020B0900000000000000" pitchFamily="50" charset="-128"/>
                <a:ea typeface="HGPｺﾞｼｯｸE" panose="020B0900000000000000" pitchFamily="50" charset="-128"/>
              </a:rPr>
              <a:t>→</a:t>
            </a:r>
            <a:r>
              <a:rPr lang="en-US" altLang="ja-JP" dirty="0">
                <a:solidFill>
                  <a:srgbClr val="0070C0"/>
                </a:solidFill>
                <a:latin typeface="HGPｺﾞｼｯｸE" panose="020B0900000000000000" pitchFamily="50" charset="-128"/>
                <a:ea typeface="HGPｺﾞｼｯｸE" panose="020B0900000000000000" pitchFamily="50" charset="-128"/>
              </a:rPr>
              <a:t>0A (DOWN)</a:t>
            </a:r>
          </a:p>
          <a:p>
            <a:r>
              <a:rPr lang="en-US" altLang="ja-JP" dirty="0">
                <a:solidFill>
                  <a:srgbClr val="FF0000"/>
                </a:solidFill>
                <a:latin typeface="HGPｺﾞｼｯｸE" panose="020B0900000000000000" pitchFamily="50" charset="-128"/>
                <a:ea typeface="HGPｺﾞｼｯｸE" panose="020B0900000000000000" pitchFamily="50" charset="-128"/>
              </a:rPr>
              <a:t>0A</a:t>
            </a:r>
            <a:r>
              <a:rPr lang="ja-JP" altLang="en-US" dirty="0">
                <a:solidFill>
                  <a:srgbClr val="FF0000"/>
                </a:solidFill>
                <a:latin typeface="HGPｺﾞｼｯｸE" panose="020B0900000000000000" pitchFamily="50" charset="-128"/>
                <a:ea typeface="HGPｺﾞｼｯｸE" panose="020B0900000000000000" pitchFamily="50" charset="-128"/>
              </a:rPr>
              <a:t>→</a:t>
            </a:r>
            <a:r>
              <a:rPr lang="en-US" altLang="ja-JP" dirty="0">
                <a:solidFill>
                  <a:srgbClr val="FF0000"/>
                </a:solidFill>
                <a:latin typeface="HGPｺﾞｼｯｸE" panose="020B0900000000000000" pitchFamily="50" charset="-128"/>
                <a:ea typeface="HGPｺﾞｼｯｸE" panose="020B0900000000000000" pitchFamily="50" charset="-128"/>
              </a:rPr>
              <a:t>1100A</a:t>
            </a:r>
            <a:r>
              <a:rPr lang="ja-JP" altLang="en-US" dirty="0">
                <a:solidFill>
                  <a:srgbClr val="FF0000"/>
                </a:solidFill>
                <a:latin typeface="HGPｺﾞｼｯｸE" panose="020B0900000000000000" pitchFamily="50" charset="-128"/>
                <a:ea typeface="HGPｺﾞｼｯｸE" panose="020B0900000000000000" pitchFamily="50" charset="-128"/>
              </a:rPr>
              <a:t>→</a:t>
            </a:r>
            <a:r>
              <a:rPr lang="en-US" altLang="ja-JP" dirty="0">
                <a:solidFill>
                  <a:srgbClr val="FF0000"/>
                </a:solidFill>
                <a:latin typeface="HGPｺﾞｼｯｸE" panose="020B0900000000000000" pitchFamily="50" charset="-128"/>
                <a:ea typeface="HGPｺﾞｼｯｸE" panose="020B0900000000000000" pitchFamily="50" charset="-128"/>
              </a:rPr>
              <a:t>1500A</a:t>
            </a:r>
            <a:r>
              <a:rPr lang="ja-JP" altLang="en-US" dirty="0">
                <a:solidFill>
                  <a:srgbClr val="FF0000"/>
                </a:solidFill>
                <a:latin typeface="HGPｺﾞｼｯｸE" panose="020B0900000000000000" pitchFamily="50" charset="-128"/>
                <a:ea typeface="HGPｺﾞｼｯｸE" panose="020B0900000000000000" pitchFamily="50" charset="-128"/>
              </a:rPr>
              <a:t>→</a:t>
            </a:r>
            <a:r>
              <a:rPr lang="en-US" altLang="ja-JP" dirty="0">
                <a:solidFill>
                  <a:srgbClr val="FF0000"/>
                </a:solidFill>
                <a:latin typeface="HGPｺﾞｼｯｸE" panose="020B0900000000000000" pitchFamily="50" charset="-128"/>
                <a:ea typeface="HGPｺﾞｼｯｸE" panose="020B0900000000000000" pitchFamily="50" charset="-128"/>
              </a:rPr>
              <a:t>2000A (UP2</a:t>
            </a:r>
            <a:r>
              <a:rPr lang="en-US" altLang="ja-JP" dirty="0" smtClean="0">
                <a:solidFill>
                  <a:srgbClr val="FF0000"/>
                </a:solidFill>
                <a:latin typeface="HGPｺﾞｼｯｸE" panose="020B0900000000000000" pitchFamily="50" charset="-128"/>
                <a:ea typeface="HGPｺﾞｼｯｸE" panose="020B0900000000000000" pitchFamily="50" charset="-128"/>
              </a:rPr>
              <a:t>)</a:t>
            </a:r>
          </a:p>
          <a:p>
            <a:endParaRPr lang="en-US" altLang="ja-JP" dirty="0">
              <a:solidFill>
                <a:srgbClr val="FF0000"/>
              </a:solidFill>
              <a:latin typeface="HGPｺﾞｼｯｸE" panose="020B0900000000000000" pitchFamily="50" charset="-128"/>
              <a:ea typeface="HGPｺﾞｼｯｸE" panose="020B0900000000000000" pitchFamily="50" charset="-128"/>
            </a:endParaRPr>
          </a:p>
          <a:p>
            <a:endParaRPr lang="en-US" altLang="ja-JP" dirty="0" smtClean="0">
              <a:solidFill>
                <a:srgbClr val="FF0000"/>
              </a:solidFill>
              <a:latin typeface="HGPｺﾞｼｯｸE" panose="020B0900000000000000" pitchFamily="50" charset="-128"/>
              <a:ea typeface="HGPｺﾞｼｯｸE" panose="020B0900000000000000" pitchFamily="50" charset="-128"/>
            </a:endParaRPr>
          </a:p>
          <a:p>
            <a:endParaRPr lang="en-US" altLang="ja-JP" dirty="0">
              <a:solidFill>
                <a:srgbClr val="FF0000"/>
              </a:solidFill>
              <a:latin typeface="HGPｺﾞｼｯｸE" panose="020B0900000000000000" pitchFamily="50" charset="-128"/>
              <a:ea typeface="HGPｺﾞｼｯｸE" panose="020B0900000000000000" pitchFamily="50" charset="-128"/>
            </a:endParaRPr>
          </a:p>
          <a:p>
            <a:endParaRPr lang="en-US" altLang="ja-JP" dirty="0" smtClean="0">
              <a:solidFill>
                <a:srgbClr val="FF0000"/>
              </a:solidFill>
              <a:latin typeface="HGPｺﾞｼｯｸE" panose="020B0900000000000000" pitchFamily="50" charset="-128"/>
              <a:ea typeface="HGPｺﾞｼｯｸE" panose="020B0900000000000000" pitchFamily="50" charset="-128"/>
            </a:endParaRPr>
          </a:p>
          <a:p>
            <a:endParaRPr lang="en-US" altLang="ja-JP" dirty="0">
              <a:solidFill>
                <a:srgbClr val="FF0000"/>
              </a:solidFill>
              <a:latin typeface="HGPｺﾞｼｯｸE" panose="020B0900000000000000" pitchFamily="50" charset="-128"/>
              <a:ea typeface="HGPｺﾞｼｯｸE" panose="020B0900000000000000" pitchFamily="50" charset="-128"/>
            </a:endParaRPr>
          </a:p>
          <a:p>
            <a:endParaRPr lang="en-US" altLang="ja-JP" dirty="0" smtClean="0">
              <a:solidFill>
                <a:srgbClr val="FF0000"/>
              </a:solidFill>
              <a:latin typeface="HGPｺﾞｼｯｸE" panose="020B0900000000000000" pitchFamily="50" charset="-128"/>
              <a:ea typeface="HGPｺﾞｼｯｸE" panose="020B0900000000000000" pitchFamily="50" charset="-128"/>
            </a:endParaRPr>
          </a:p>
          <a:p>
            <a:r>
              <a:rPr lang="en-US" altLang="ja-JP" dirty="0" smtClean="0">
                <a:latin typeface="HGPｺﾞｼｯｸE" panose="020B0900000000000000" pitchFamily="50" charset="-128"/>
                <a:ea typeface="HGPｺﾞｼｯｸE" panose="020B0900000000000000" pitchFamily="50" charset="-128"/>
              </a:rPr>
              <a:t>UP2</a:t>
            </a:r>
            <a:r>
              <a:rPr lang="ja-JP" altLang="en-US" dirty="0" smtClean="0">
                <a:latin typeface="HGPｺﾞｼｯｸE" panose="020B0900000000000000" pitchFamily="50" charset="-128"/>
                <a:ea typeface="HGPｺﾞｼｯｸE" panose="020B0900000000000000" pitchFamily="50" charset="-128"/>
              </a:rPr>
              <a:t>の値は</a:t>
            </a:r>
            <a:r>
              <a:rPr lang="en-US" altLang="ja-JP" dirty="0" smtClean="0">
                <a:latin typeface="HGPｺﾞｼｯｸE" panose="020B0900000000000000" pitchFamily="50" charset="-128"/>
                <a:ea typeface="HGPｺﾞｼｯｸE" panose="020B0900000000000000" pitchFamily="50" charset="-128"/>
              </a:rPr>
              <a:t>UP</a:t>
            </a:r>
            <a:r>
              <a:rPr lang="ja-JP" altLang="en-US" dirty="0" smtClean="0">
                <a:latin typeface="HGPｺﾞｼｯｸE" panose="020B0900000000000000" pitchFamily="50" charset="-128"/>
                <a:ea typeface="HGPｺﾞｼｯｸE" panose="020B0900000000000000" pitchFamily="50" charset="-128"/>
              </a:rPr>
              <a:t>と</a:t>
            </a:r>
            <a:r>
              <a:rPr lang="en-US" altLang="ja-JP" dirty="0" smtClean="0">
                <a:latin typeface="HGPｺﾞｼｯｸE" panose="020B0900000000000000" pitchFamily="50" charset="-128"/>
                <a:ea typeface="HGPｺﾞｼｯｸE" panose="020B0900000000000000" pitchFamily="50" charset="-128"/>
              </a:rPr>
              <a:t>0.04%</a:t>
            </a:r>
            <a:r>
              <a:rPr lang="ja-JP" altLang="en-US" dirty="0" smtClean="0">
                <a:latin typeface="HGPｺﾞｼｯｸE" panose="020B0900000000000000" pitchFamily="50" charset="-128"/>
                <a:ea typeface="HGPｺﾞｼｯｸE" panose="020B0900000000000000" pitchFamily="50" charset="-128"/>
              </a:rPr>
              <a:t>の範囲で一致</a:t>
            </a:r>
            <a:endParaRPr lang="en-US" altLang="ja-JP" dirty="0" smtClean="0">
              <a:latin typeface="HGPｺﾞｼｯｸE" panose="020B0900000000000000" pitchFamily="50" charset="-128"/>
              <a:ea typeface="HGPｺﾞｼｯｸE" panose="020B0900000000000000" pitchFamily="50" charset="-128"/>
            </a:endParaRPr>
          </a:p>
          <a:p>
            <a:pPr lvl="1"/>
            <a:r>
              <a:rPr lang="ja-JP" altLang="en-US" dirty="0">
                <a:latin typeface="HGPｺﾞｼｯｸE" panose="020B0900000000000000" pitchFamily="50" charset="-128"/>
                <a:ea typeface="HGPｺﾞｼｯｸE" panose="020B0900000000000000" pitchFamily="50" charset="-128"/>
              </a:rPr>
              <a:t>ヒステリシス</a:t>
            </a:r>
            <a:r>
              <a:rPr lang="ja-JP" altLang="en-US" dirty="0" smtClean="0">
                <a:latin typeface="HGPｺﾞｼｯｸE" panose="020B0900000000000000" pitchFamily="50" charset="-128"/>
                <a:ea typeface="HGPｺﾞｼｯｸE" panose="020B0900000000000000" pitchFamily="50" charset="-128"/>
              </a:rPr>
              <a:t>の影響は小さい</a:t>
            </a:r>
            <a:endParaRPr lang="en-US" altLang="ja-JP" dirty="0">
              <a:latin typeface="HGPｺﾞｼｯｸE" panose="020B0900000000000000" pitchFamily="50" charset="-128"/>
              <a:ea typeface="HGPｺﾞｼｯｸE" panose="020B0900000000000000" pitchFamily="50" charset="-128"/>
            </a:endParaRPr>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140968"/>
            <a:ext cx="3819438" cy="2671501"/>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9840" y="3239297"/>
            <a:ext cx="3538275" cy="2474841"/>
          </a:xfrm>
          <a:prstGeom prst="rect">
            <a:avLst/>
          </a:prstGeom>
        </p:spPr>
      </p:pic>
      <p:sp>
        <p:nvSpPr>
          <p:cNvPr id="6" name="テキスト ボックス 5"/>
          <p:cNvSpPr txBox="1"/>
          <p:nvPr/>
        </p:nvSpPr>
        <p:spPr>
          <a:xfrm>
            <a:off x="5733819" y="3054631"/>
            <a:ext cx="2664296" cy="369332"/>
          </a:xfrm>
          <a:prstGeom prst="rect">
            <a:avLst/>
          </a:prstGeom>
          <a:noFill/>
        </p:spPr>
        <p:txBody>
          <a:bodyPr wrap="square" rtlCol="0">
            <a:spAutoFit/>
          </a:bodyPr>
          <a:lstStyle/>
          <a:p>
            <a:r>
              <a:rPr kumimoji="1" lang="en-US" altLang="ja-JP" dirty="0" smtClean="0"/>
              <a:t>ΔB=</a:t>
            </a:r>
            <a:r>
              <a:rPr kumimoji="1" lang="en-US" altLang="ja-JP" dirty="0" err="1" smtClean="0"/>
              <a:t>B</a:t>
            </a:r>
            <a:r>
              <a:rPr kumimoji="1" lang="en-US" altLang="ja-JP" baseline="-25000" dirty="0" err="1" smtClean="0"/>
              <a:t>up</a:t>
            </a:r>
            <a:r>
              <a:rPr kumimoji="1" lang="en-US" altLang="ja-JP" dirty="0" err="1" smtClean="0"/>
              <a:t>-B</a:t>
            </a:r>
            <a:r>
              <a:rPr kumimoji="1" lang="en-US" altLang="ja-JP" baseline="-25000" dirty="0" err="1" smtClean="0"/>
              <a:t>down</a:t>
            </a:r>
            <a:endParaRPr kumimoji="1" lang="ja-JP" altLang="en-US" baseline="-25000" dirty="0"/>
          </a:p>
        </p:txBody>
      </p:sp>
      <p:sp>
        <p:nvSpPr>
          <p:cNvPr id="7" name="スライド番号プレースホルダー 6"/>
          <p:cNvSpPr>
            <a:spLocks noGrp="1"/>
          </p:cNvSpPr>
          <p:nvPr>
            <p:ph type="sldNum" sz="quarter" idx="12"/>
          </p:nvPr>
        </p:nvSpPr>
        <p:spPr/>
        <p:txBody>
          <a:bodyPr/>
          <a:lstStyle/>
          <a:p>
            <a:fld id="{B2B48BEB-91E4-4ACD-BFB4-F0651C692576}" type="slidenum">
              <a:rPr kumimoji="1" lang="ja-JP" altLang="en-US" smtClean="0"/>
              <a:t>30</a:t>
            </a:fld>
            <a:endParaRPr kumimoji="1" lang="ja-JP" altLang="en-US"/>
          </a:p>
        </p:txBody>
      </p:sp>
    </p:spTree>
    <p:extLst>
      <p:ext uri="{BB962C8B-B14F-4D97-AF65-F5344CB8AC3E}">
        <p14:creationId xmlns:p14="http://schemas.microsoft.com/office/powerpoint/2010/main" val="1650034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測定器系の制御</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r>
              <a:rPr lang="en-US" altLang="ja-JP" dirty="0" smtClean="0">
                <a:latin typeface="HGPｺﾞｼｯｸE" panose="020B0900000000000000" pitchFamily="50" charset="-128"/>
                <a:ea typeface="HGPｺﾞｼｯｸE" panose="020B0900000000000000" pitchFamily="50" charset="-128"/>
              </a:rPr>
              <a:t>1</a:t>
            </a:r>
            <a:r>
              <a:rPr lang="ja-JP" altLang="en-US" dirty="0" smtClean="0">
                <a:latin typeface="HGPｺﾞｼｯｸE" panose="020B0900000000000000" pitchFamily="50" charset="-128"/>
                <a:ea typeface="HGPｺﾞｼｯｸE" panose="020B0900000000000000" pitchFamily="50" charset="-128"/>
              </a:rPr>
              <a:t>台の</a:t>
            </a:r>
            <a:r>
              <a:rPr lang="en-US" altLang="ja-JP" dirty="0" smtClean="0">
                <a:latin typeface="HGPｺﾞｼｯｸE" panose="020B0900000000000000" pitchFamily="50" charset="-128"/>
                <a:ea typeface="HGPｺﾞｼｯｸE" panose="020B0900000000000000" pitchFamily="50" charset="-128"/>
              </a:rPr>
              <a:t>PC</a:t>
            </a:r>
            <a:r>
              <a:rPr lang="ja-JP" altLang="en-US" dirty="0" smtClean="0">
                <a:latin typeface="HGPｺﾞｼｯｸE" panose="020B0900000000000000" pitchFamily="50" charset="-128"/>
                <a:ea typeface="HGPｺﾞｼｯｸE" panose="020B0900000000000000" pitchFamily="50" charset="-128"/>
              </a:rPr>
              <a:t>に</a:t>
            </a:r>
            <a:r>
              <a:rPr lang="en-US" altLang="ja-JP" dirty="0" smtClean="0">
                <a:latin typeface="HGPｺﾞｼｯｸE" panose="020B0900000000000000" pitchFamily="50" charset="-128"/>
                <a:ea typeface="HGPｺﾞｼｯｸE" panose="020B0900000000000000" pitchFamily="50" charset="-128"/>
              </a:rPr>
              <a:t>NMR</a:t>
            </a:r>
            <a:r>
              <a:rPr lang="ja-JP" altLang="en-US" dirty="0" smtClean="0">
                <a:latin typeface="HGPｺﾞｼｯｸE" panose="020B0900000000000000" pitchFamily="50" charset="-128"/>
                <a:ea typeface="HGPｺﾞｼｯｸE" panose="020B0900000000000000" pitchFamily="50" charset="-128"/>
              </a:rPr>
              <a:t>プローブ、駆動装置、ホールプローブを接続、</a:t>
            </a:r>
            <a:r>
              <a:rPr lang="en-US" altLang="ja-JP" dirty="0" smtClean="0">
                <a:latin typeface="HGPｺﾞｼｯｸE" panose="020B0900000000000000" pitchFamily="50" charset="-128"/>
                <a:ea typeface="HGPｺﾞｼｯｸE" panose="020B0900000000000000" pitchFamily="50" charset="-128"/>
              </a:rPr>
              <a:t>Excel-VBA</a:t>
            </a:r>
            <a:r>
              <a:rPr lang="ja-JP" altLang="en-US" dirty="0" smtClean="0">
                <a:latin typeface="HGPｺﾞｼｯｸE" panose="020B0900000000000000" pitchFamily="50" charset="-128"/>
                <a:ea typeface="HGPｺﾞｼｯｸE" panose="020B0900000000000000" pitchFamily="50" charset="-128"/>
              </a:rPr>
              <a:t>マクロで制御を行った</a:t>
            </a:r>
            <a:endParaRPr kumimoji="1" lang="ja-JP" altLang="en-US" dirty="0">
              <a:latin typeface="HGPｺﾞｼｯｸE" panose="020B0900000000000000" pitchFamily="50" charset="-128"/>
              <a:ea typeface="HGPｺﾞｼｯｸE" panose="020B09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3" y="2492896"/>
            <a:ext cx="7814427" cy="3578056"/>
          </a:xfrm>
          <a:prstGeom prst="rect">
            <a:avLst/>
          </a:prstGeom>
        </p:spPr>
      </p:pic>
      <p:sp>
        <p:nvSpPr>
          <p:cNvPr id="5" name="スライド番号プレースホルダー 4"/>
          <p:cNvSpPr>
            <a:spLocks noGrp="1"/>
          </p:cNvSpPr>
          <p:nvPr>
            <p:ph type="sldNum" sz="quarter" idx="12"/>
          </p:nvPr>
        </p:nvSpPr>
        <p:spPr/>
        <p:txBody>
          <a:bodyPr/>
          <a:lstStyle/>
          <a:p>
            <a:fld id="{B2B48BEB-91E4-4ACD-BFB4-F0651C692576}" type="slidenum">
              <a:rPr kumimoji="1" lang="ja-JP" altLang="en-US" smtClean="0"/>
              <a:t>31</a:t>
            </a:fld>
            <a:endParaRPr kumimoji="1" lang="ja-JP" altLang="en-US"/>
          </a:p>
        </p:txBody>
      </p:sp>
    </p:spTree>
    <p:extLst>
      <p:ext uri="{BB962C8B-B14F-4D97-AF65-F5344CB8AC3E}">
        <p14:creationId xmlns:p14="http://schemas.microsoft.com/office/powerpoint/2010/main" val="66767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lang="ja-JP" altLang="en-US" dirty="0" smtClean="0"/>
              <a:t>磁場の満たすべき条件の確認</a:t>
            </a:r>
            <a:endParaRPr kumimoji="1" lang="ja-JP" altLang="en-US" dirty="0"/>
          </a:p>
        </p:txBody>
      </p:sp>
      <p:sp>
        <p:nvSpPr>
          <p:cNvPr id="3" name="コンテンツ プレースホルダー 2"/>
          <p:cNvSpPr>
            <a:spLocks noGrp="1"/>
          </p:cNvSpPr>
          <p:nvPr>
            <p:ph idx="1"/>
          </p:nvPr>
        </p:nvSpPr>
        <p:spPr>
          <a:xfrm>
            <a:off x="457200" y="1196752"/>
            <a:ext cx="8229600" cy="5377784"/>
          </a:xfrm>
        </p:spPr>
        <p:txBody>
          <a:bodyPr/>
          <a:lstStyle/>
          <a:p>
            <a:r>
              <a:rPr lang="en-US" altLang="ja-JP" dirty="0" smtClean="0"/>
              <a:t>div B, rot B</a:t>
            </a:r>
            <a:r>
              <a:rPr lang="ja-JP" altLang="en-US" dirty="0" smtClean="0"/>
              <a:t>の各成分は</a:t>
            </a:r>
            <a:r>
              <a:rPr lang="en-US" altLang="ja-JP" dirty="0" smtClean="0"/>
              <a:t>0</a:t>
            </a:r>
            <a:r>
              <a:rPr lang="ja-JP" altLang="en-US" dirty="0" smtClean="0"/>
              <a:t>を中心に分布</a:t>
            </a:r>
            <a:endParaRPr lang="en-US" altLang="ja-JP" dirty="0" smtClean="0"/>
          </a:p>
          <a:p>
            <a:pPr lvl="1"/>
            <a:r>
              <a:rPr lang="en-US" altLang="ja-JP" dirty="0" smtClean="0"/>
              <a:t>Maxwell </a:t>
            </a:r>
            <a:r>
              <a:rPr lang="ja-JP" altLang="en-US" dirty="0" smtClean="0"/>
              <a:t>方程式を満たしている</a:t>
            </a:r>
            <a:endParaRPr lang="en-US" altLang="ja-JP" dirty="0" smtClean="0"/>
          </a:p>
        </p:txBody>
      </p:sp>
      <p:sp>
        <p:nvSpPr>
          <p:cNvPr id="7" name="スライド番号プレースホルダー 6"/>
          <p:cNvSpPr>
            <a:spLocks noGrp="1"/>
          </p:cNvSpPr>
          <p:nvPr>
            <p:ph type="sldNum" sz="quarter" idx="12"/>
          </p:nvPr>
        </p:nvSpPr>
        <p:spPr/>
        <p:txBody>
          <a:bodyPr/>
          <a:lstStyle/>
          <a:p>
            <a:r>
              <a:rPr kumimoji="1" lang="en-US" altLang="ja-JP" dirty="0" smtClean="0"/>
              <a:t>13</a:t>
            </a:r>
            <a:endParaRPr kumimoji="1" lang="ja-JP" altLang="en-US" dirty="0"/>
          </a:p>
        </p:txBody>
      </p:sp>
      <p:pic>
        <p:nvPicPr>
          <p:cNvPr id="9" name="図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204863"/>
            <a:ext cx="3454041" cy="2355477"/>
          </a:xfrm>
          <a:prstGeom prst="rect">
            <a:avLst/>
          </a:prstGeom>
        </p:spPr>
      </p:pic>
      <p:pic>
        <p:nvPicPr>
          <p:cNvPr id="18" name="図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574" y="2206807"/>
            <a:ext cx="3454039" cy="2355477"/>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4502523"/>
            <a:ext cx="3454039" cy="2355477"/>
          </a:xfrm>
          <a:prstGeom prst="rect">
            <a:avLst/>
          </a:prstGeom>
        </p:spPr>
      </p:pic>
      <p:pic>
        <p:nvPicPr>
          <p:cNvPr id="20" name="図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9575" y="4502521"/>
            <a:ext cx="3454039" cy="2355477"/>
          </a:xfrm>
          <a:prstGeom prst="rect">
            <a:avLst/>
          </a:prstGeom>
        </p:spPr>
      </p:pic>
      <p:sp>
        <p:nvSpPr>
          <p:cNvPr id="12" name="テキスト ボックス 11"/>
          <p:cNvSpPr txBox="1"/>
          <p:nvPr/>
        </p:nvSpPr>
        <p:spPr>
          <a:xfrm>
            <a:off x="7092280" y="1947008"/>
            <a:ext cx="1800200" cy="1138773"/>
          </a:xfrm>
          <a:prstGeom prst="rect">
            <a:avLst/>
          </a:prstGeom>
          <a:noFill/>
        </p:spPr>
        <p:txBody>
          <a:bodyPr wrap="square" rtlCol="0">
            <a:spAutoFit/>
          </a:bodyPr>
          <a:lstStyle/>
          <a:p>
            <a:r>
              <a:rPr lang="ja-JP" altLang="en-US" dirty="0" err="1" smtClean="0">
                <a:solidFill>
                  <a:srgbClr val="0070C0"/>
                </a:solidFill>
              </a:rPr>
              <a:t>ー</a:t>
            </a:r>
            <a:r>
              <a:rPr lang="ja-JP" altLang="en-US" dirty="0" smtClean="0">
                <a:solidFill>
                  <a:srgbClr val="0070C0"/>
                </a:solidFill>
              </a:rPr>
              <a:t> 測定磁場</a:t>
            </a:r>
            <a:endParaRPr lang="en-US" altLang="ja-JP" dirty="0" smtClean="0">
              <a:solidFill>
                <a:srgbClr val="0070C0"/>
              </a:solidFill>
            </a:endParaRPr>
          </a:p>
          <a:p>
            <a:r>
              <a:rPr kumimoji="1" lang="ja-JP" altLang="en-US" dirty="0" err="1" smtClean="0">
                <a:solidFill>
                  <a:srgbClr val="FF0000"/>
                </a:solidFill>
              </a:rPr>
              <a:t>ー</a:t>
            </a:r>
            <a:r>
              <a:rPr kumimoji="1" lang="ja-JP" altLang="en-US" dirty="0" smtClean="0">
                <a:solidFill>
                  <a:srgbClr val="FF0000"/>
                </a:solidFill>
              </a:rPr>
              <a:t> 計算磁場</a:t>
            </a:r>
            <a:endParaRPr kumimoji="1" lang="en-US" altLang="ja-JP" dirty="0" smtClean="0">
              <a:solidFill>
                <a:srgbClr val="FF0000"/>
              </a:solidFill>
            </a:endParaRPr>
          </a:p>
          <a:p>
            <a:r>
              <a:rPr lang="en-US" altLang="ja-JP" sz="1600" dirty="0" smtClean="0"/>
              <a:t>(Maxwell</a:t>
            </a:r>
            <a:r>
              <a:rPr lang="ja-JP" altLang="en-US" sz="1600" dirty="0" smtClean="0"/>
              <a:t>方程式を</a:t>
            </a:r>
            <a:endParaRPr lang="en-US" altLang="ja-JP" sz="1600" dirty="0" smtClean="0"/>
          </a:p>
          <a:p>
            <a:r>
              <a:rPr lang="ja-JP" altLang="en-US" sz="1600" dirty="0" smtClean="0"/>
              <a:t>満たす磁場の例</a:t>
            </a:r>
            <a:r>
              <a:rPr lang="en-US" altLang="ja-JP" sz="1600" dirty="0" smtClean="0"/>
              <a:t>)</a:t>
            </a:r>
            <a:endParaRPr kumimoji="1" lang="ja-JP" altLang="en-US" sz="1600" dirty="0"/>
          </a:p>
        </p:txBody>
      </p:sp>
    </p:spTree>
    <p:extLst>
      <p:ext uri="{BB962C8B-B14F-4D97-AF65-F5344CB8AC3E}">
        <p14:creationId xmlns:p14="http://schemas.microsoft.com/office/powerpoint/2010/main" val="20887894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測定結果</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r>
              <a:rPr lang="en-US" altLang="ja-JP" dirty="0" smtClean="0">
                <a:latin typeface="+mn-ea"/>
              </a:rPr>
              <a:t>B</a:t>
            </a:r>
            <a:r>
              <a:rPr lang="en-US" altLang="ja-JP" baseline="-25000" dirty="0" smtClean="0">
                <a:latin typeface="+mn-ea"/>
              </a:rPr>
              <a:t>X</a:t>
            </a:r>
            <a:r>
              <a:rPr lang="ja-JP" altLang="en-US" dirty="0" smtClean="0"/>
              <a:t>の各座標に対する依存性</a:t>
            </a:r>
            <a:r>
              <a:rPr lang="en-US" altLang="ja-JP" dirty="0" smtClean="0"/>
              <a:t>@2500A</a:t>
            </a:r>
            <a:endParaRPr lang="ja-JP" altLang="en-US" dirty="0"/>
          </a:p>
          <a:p>
            <a:endParaRPr kumimoji="1" lang="ja-JP" altLang="en-US" dirty="0"/>
          </a:p>
        </p:txBody>
      </p:sp>
      <p:pic>
        <p:nvPicPr>
          <p:cNvPr id="1026" name="Picture 2" descr="C:\Users\Tnanamura\Dropbox\修士論文\figure\Bxvs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2798"/>
            <a:ext cx="3741068" cy="25512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Tnanamura\Dropbox\修士論文\figure\Bxvs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842798"/>
            <a:ext cx="3741067" cy="255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Tnanamura\Dropbox\修士論文\figure\Bxvsz.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4292" y="4373915"/>
            <a:ext cx="3468241" cy="2365162"/>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B2B48BEB-91E4-4ACD-BFB4-F0651C692576}" type="slidenum">
              <a:rPr kumimoji="1" lang="ja-JP" altLang="en-US" smtClean="0"/>
              <a:t>33</a:t>
            </a:fld>
            <a:endParaRPr kumimoji="1" lang="ja-JP" altLang="en-US"/>
          </a:p>
        </p:txBody>
      </p:sp>
    </p:spTree>
    <p:extLst>
      <p:ext uri="{BB962C8B-B14F-4D97-AF65-F5344CB8AC3E}">
        <p14:creationId xmlns:p14="http://schemas.microsoft.com/office/powerpoint/2010/main" val="21851001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測定結果</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r>
              <a:rPr lang="en-US" altLang="ja-JP" dirty="0" smtClean="0">
                <a:latin typeface="+mn-ea"/>
              </a:rPr>
              <a:t>B</a:t>
            </a:r>
            <a:r>
              <a:rPr lang="en-US" altLang="ja-JP" baseline="-25000" dirty="0">
                <a:latin typeface="+mn-ea"/>
              </a:rPr>
              <a:t>Z</a:t>
            </a:r>
            <a:r>
              <a:rPr lang="ja-JP" altLang="en-US" dirty="0" smtClean="0"/>
              <a:t>の各座標に対する依存性</a:t>
            </a:r>
            <a:endParaRPr lang="ja-JP" altLang="en-US" dirty="0"/>
          </a:p>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568" y="1842798"/>
            <a:ext cx="3741067" cy="255121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842798"/>
            <a:ext cx="3741067" cy="25512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2582" y="4354517"/>
            <a:ext cx="3468241" cy="2365161"/>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4860032" y="4626268"/>
            <a:ext cx="3600400" cy="923330"/>
          </a:xfrm>
          <a:prstGeom prst="rect">
            <a:avLst/>
          </a:prstGeom>
          <a:noFill/>
        </p:spPr>
        <p:txBody>
          <a:bodyPr wrap="square" rtlCol="0">
            <a:spAutoFit/>
          </a:bodyPr>
          <a:lstStyle/>
          <a:p>
            <a:r>
              <a:rPr kumimoji="1" lang="en-US" altLang="ja-JP" dirty="0" smtClean="0"/>
              <a:t>Y</a:t>
            </a:r>
            <a:r>
              <a:rPr kumimoji="1" lang="ja-JP" altLang="en-US" dirty="0" smtClean="0"/>
              <a:t>の値の大小に応じて</a:t>
            </a:r>
            <a:endParaRPr kumimoji="1" lang="en-US" altLang="ja-JP" dirty="0" smtClean="0"/>
          </a:p>
          <a:p>
            <a:r>
              <a:rPr kumimoji="1" lang="en-US" altLang="ja-JP" dirty="0" smtClean="0"/>
              <a:t>B</a:t>
            </a:r>
            <a:r>
              <a:rPr kumimoji="1" lang="en-US" altLang="ja-JP" baseline="-25000" dirty="0" smtClean="0"/>
              <a:t>Z</a:t>
            </a:r>
            <a:r>
              <a:rPr kumimoji="1" lang="ja-JP" altLang="en-US" dirty="0" smtClean="0"/>
              <a:t>成分の大きさが</a:t>
            </a:r>
            <a:endParaRPr kumimoji="1" lang="en-US" altLang="ja-JP" dirty="0" smtClean="0"/>
          </a:p>
          <a:p>
            <a:r>
              <a:rPr kumimoji="1" lang="ja-JP" altLang="en-US" dirty="0" smtClean="0"/>
              <a:t>分かれている</a:t>
            </a:r>
            <a:endParaRPr kumimoji="1" lang="ja-JP" altLang="en-US" dirty="0"/>
          </a:p>
        </p:txBody>
      </p:sp>
      <p:sp>
        <p:nvSpPr>
          <p:cNvPr id="4" name="スライド番号プレースホルダー 3"/>
          <p:cNvSpPr>
            <a:spLocks noGrp="1"/>
          </p:cNvSpPr>
          <p:nvPr>
            <p:ph type="sldNum" sz="quarter" idx="12"/>
          </p:nvPr>
        </p:nvSpPr>
        <p:spPr/>
        <p:txBody>
          <a:bodyPr/>
          <a:lstStyle/>
          <a:p>
            <a:fld id="{B2B48BEB-91E4-4ACD-BFB4-F0651C692576}" type="slidenum">
              <a:rPr kumimoji="1" lang="ja-JP" altLang="en-US" smtClean="0"/>
              <a:t>34</a:t>
            </a:fld>
            <a:endParaRPr kumimoji="1" lang="ja-JP" altLang="en-US"/>
          </a:p>
        </p:txBody>
      </p:sp>
    </p:spTree>
    <p:extLst>
      <p:ext uri="{BB962C8B-B14F-4D97-AF65-F5344CB8AC3E}">
        <p14:creationId xmlns:p14="http://schemas.microsoft.com/office/powerpoint/2010/main" val="9641555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測定結果</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r>
              <a:rPr lang="en-US" altLang="ja-JP" dirty="0" smtClean="0">
                <a:latin typeface="+mn-ea"/>
              </a:rPr>
              <a:t>B</a:t>
            </a:r>
            <a:r>
              <a:rPr lang="en-US" altLang="ja-JP" baseline="-25000" dirty="0">
                <a:latin typeface="+mn-ea"/>
              </a:rPr>
              <a:t>Y</a:t>
            </a:r>
            <a:r>
              <a:rPr lang="ja-JP" altLang="en-US" dirty="0" smtClean="0"/>
              <a:t>の</a:t>
            </a:r>
            <a:r>
              <a:rPr lang="ja-JP" altLang="en-US" dirty="0"/>
              <a:t>各</a:t>
            </a:r>
            <a:r>
              <a:rPr lang="ja-JP" altLang="en-US" dirty="0" smtClean="0"/>
              <a:t>座標に対する依存性</a:t>
            </a:r>
            <a:r>
              <a:rPr lang="en-US" altLang="ja-JP" dirty="0" smtClean="0"/>
              <a:t>@2500A</a:t>
            </a:r>
            <a:endParaRPr lang="ja-JP" altLang="en-US" dirty="0"/>
          </a:p>
          <a:p>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3569" y="1842799"/>
            <a:ext cx="3456384" cy="235707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1" y="1842798"/>
            <a:ext cx="3384376" cy="23079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1904" y="4142111"/>
            <a:ext cx="3917130" cy="267128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417192" y="4155265"/>
            <a:ext cx="3989138" cy="261350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4422345" y="4846327"/>
            <a:ext cx="2592288" cy="646331"/>
          </a:xfrm>
          <a:prstGeom prst="rect">
            <a:avLst/>
          </a:prstGeom>
          <a:noFill/>
        </p:spPr>
        <p:txBody>
          <a:bodyPr wrap="square" rtlCol="0">
            <a:spAutoFit/>
          </a:bodyPr>
          <a:lstStyle/>
          <a:p>
            <a:r>
              <a:rPr lang="ja-JP" altLang="en-US" dirty="0"/>
              <a:t>中心軌道</a:t>
            </a:r>
            <a:r>
              <a:rPr lang="ja-JP" altLang="en-US" dirty="0" smtClean="0"/>
              <a:t>に沿った</a:t>
            </a:r>
            <a:endParaRPr lang="en-US" altLang="ja-JP" dirty="0" smtClean="0"/>
          </a:p>
          <a:p>
            <a:r>
              <a:rPr kumimoji="1" lang="en-US" altLang="ja-JP" dirty="0" smtClean="0"/>
              <a:t>D</a:t>
            </a:r>
            <a:r>
              <a:rPr kumimoji="1" lang="ja-JP" altLang="en-US" dirty="0" smtClean="0"/>
              <a:t>磁石の主成分の分布</a:t>
            </a:r>
            <a:endParaRPr kumimoji="1" lang="ja-JP" altLang="en-US" dirty="0"/>
          </a:p>
        </p:txBody>
      </p:sp>
      <p:cxnSp>
        <p:nvCxnSpPr>
          <p:cNvPr id="11" name="直線矢印コネクタ 10"/>
          <p:cNvCxnSpPr>
            <a:stCxn id="12" idx="1"/>
          </p:cNvCxnSpPr>
          <p:nvPr/>
        </p:nvCxnSpPr>
        <p:spPr>
          <a:xfrm flipH="1" flipV="1">
            <a:off x="2411761" y="6010451"/>
            <a:ext cx="2160240" cy="1"/>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4572001" y="5687286"/>
            <a:ext cx="5103859" cy="646331"/>
          </a:xfrm>
          <a:prstGeom prst="rect">
            <a:avLst/>
          </a:prstGeom>
          <a:noFill/>
        </p:spPr>
        <p:txBody>
          <a:bodyPr wrap="square" rtlCol="0">
            <a:spAutoFit/>
          </a:bodyPr>
          <a:lstStyle/>
          <a:p>
            <a:r>
              <a:rPr kumimoji="1" lang="en-US" altLang="ja-JP" dirty="0" smtClean="0"/>
              <a:t>Y,X</a:t>
            </a:r>
            <a:r>
              <a:rPr kumimoji="1" lang="ja-JP" altLang="en-US" dirty="0" smtClean="0"/>
              <a:t>の値に応じて同じ</a:t>
            </a:r>
            <a:r>
              <a:rPr kumimoji="1" lang="en-US" altLang="ja-JP" dirty="0" smtClean="0"/>
              <a:t>Z</a:t>
            </a:r>
            <a:r>
              <a:rPr kumimoji="1" lang="ja-JP" altLang="en-US" dirty="0" smtClean="0"/>
              <a:t>でも</a:t>
            </a:r>
            <a:endParaRPr lang="en-US" altLang="ja-JP" dirty="0"/>
          </a:p>
          <a:p>
            <a:r>
              <a:rPr kumimoji="1" lang="ja-JP" altLang="en-US" dirty="0" smtClean="0"/>
              <a:t>点がばらついている</a:t>
            </a:r>
            <a:endParaRPr kumimoji="1" lang="ja-JP" altLang="en-US" dirty="0"/>
          </a:p>
        </p:txBody>
      </p:sp>
      <p:sp>
        <p:nvSpPr>
          <p:cNvPr id="5" name="スライド番号プレースホルダー 4"/>
          <p:cNvSpPr>
            <a:spLocks noGrp="1"/>
          </p:cNvSpPr>
          <p:nvPr>
            <p:ph type="sldNum" sz="quarter" idx="12"/>
          </p:nvPr>
        </p:nvSpPr>
        <p:spPr/>
        <p:txBody>
          <a:bodyPr/>
          <a:lstStyle/>
          <a:p>
            <a:fld id="{B2B48BEB-91E4-4ACD-BFB4-F0651C692576}" type="slidenum">
              <a:rPr kumimoji="1" lang="ja-JP" altLang="en-US" smtClean="0"/>
              <a:t>35</a:t>
            </a:fld>
            <a:endParaRPr kumimoji="1" lang="ja-JP" altLang="en-US"/>
          </a:p>
        </p:txBody>
      </p:sp>
    </p:spTree>
    <p:extLst>
      <p:ext uri="{BB962C8B-B14F-4D97-AF65-F5344CB8AC3E}">
        <p14:creationId xmlns:p14="http://schemas.microsoft.com/office/powerpoint/2010/main" val="1677475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測定誤差の評価</a:t>
            </a:r>
            <a:endParaRPr kumimoji="1" lang="ja-JP" altLang="en-US" dirty="0"/>
          </a:p>
        </p:txBody>
      </p:sp>
      <p:sp>
        <p:nvSpPr>
          <p:cNvPr id="3" name="コンテンツ プレースホルダー 2"/>
          <p:cNvSpPr>
            <a:spLocks noGrp="1"/>
          </p:cNvSpPr>
          <p:nvPr>
            <p:ph idx="1"/>
          </p:nvPr>
        </p:nvSpPr>
        <p:spPr>
          <a:xfrm>
            <a:off x="457200" y="1268760"/>
            <a:ext cx="8229600" cy="5589240"/>
          </a:xfrm>
        </p:spPr>
        <p:txBody>
          <a:bodyPr>
            <a:normAutofit/>
          </a:bodyPr>
          <a:lstStyle/>
          <a:p>
            <a:r>
              <a:rPr lang="ja-JP" altLang="en-US" dirty="0"/>
              <a:t>ホール素子</a:t>
            </a:r>
            <a:r>
              <a:rPr lang="ja-JP" altLang="en-US" dirty="0" smtClean="0"/>
              <a:t>の大きさからくる誤差は、磁極端付近の領域で大きくなる</a:t>
            </a:r>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endParaRPr lang="en-US" altLang="ja-JP" dirty="0" smtClean="0"/>
          </a:p>
          <a:p>
            <a:endParaRPr kumimoji="1" lang="en-US" altLang="ja-JP" dirty="0"/>
          </a:p>
          <a:p>
            <a:r>
              <a:rPr kumimoji="1" lang="ja-JP" altLang="en-US" dirty="0" smtClean="0"/>
              <a:t>この領域</a:t>
            </a:r>
            <a:r>
              <a:rPr kumimoji="1" lang="en-US" altLang="ja-JP" dirty="0" smtClean="0"/>
              <a:t>(-300&lt;Z&lt;500)</a:t>
            </a:r>
            <a:r>
              <a:rPr kumimoji="1" lang="ja-JP" altLang="en-US" dirty="0" smtClean="0"/>
              <a:t>を</a:t>
            </a:r>
            <a:r>
              <a:rPr kumimoji="1" lang="en-US" altLang="ja-JP" dirty="0" smtClean="0"/>
              <a:t>Region 2</a:t>
            </a:r>
            <a:r>
              <a:rPr kumimoji="1" lang="ja-JP" altLang="en-US" dirty="0" smtClean="0"/>
              <a:t>と定義し、その他の領域 </a:t>
            </a:r>
            <a:r>
              <a:rPr kumimoji="1" lang="en-US" altLang="ja-JP" dirty="0" smtClean="0"/>
              <a:t>Region 1</a:t>
            </a:r>
            <a:r>
              <a:rPr kumimoji="1" lang="ja-JP" altLang="en-US" dirty="0" smtClean="0"/>
              <a:t>と区別する。</a:t>
            </a: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89" y="2330988"/>
            <a:ext cx="4540437" cy="309634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3846" y="2375938"/>
            <a:ext cx="4474523" cy="3051394"/>
          </a:xfrm>
          <a:prstGeom prst="rect">
            <a:avLst/>
          </a:prstGeom>
        </p:spPr>
      </p:pic>
      <p:cxnSp>
        <p:nvCxnSpPr>
          <p:cNvPr id="7" name="直線コネクタ 6"/>
          <p:cNvCxnSpPr/>
          <p:nvPr/>
        </p:nvCxnSpPr>
        <p:spPr>
          <a:xfrm flipV="1">
            <a:off x="1706049" y="2619020"/>
            <a:ext cx="0" cy="2232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3218217" y="2619020"/>
            <a:ext cx="0" cy="2232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6090249" y="2678233"/>
            <a:ext cx="0" cy="2232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7610705" y="2678234"/>
            <a:ext cx="0" cy="22322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2354121" y="2678234"/>
            <a:ext cx="86409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6746609" y="2763036"/>
            <a:ext cx="86409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1706049" y="2678234"/>
            <a:ext cx="648072"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a:off x="6098537" y="2763036"/>
            <a:ext cx="648072" cy="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80023" y="2249688"/>
            <a:ext cx="1512168" cy="369332"/>
          </a:xfrm>
          <a:prstGeom prst="rect">
            <a:avLst/>
          </a:prstGeom>
          <a:solidFill>
            <a:schemeClr val="bg1"/>
          </a:solidFill>
        </p:spPr>
        <p:txBody>
          <a:bodyPr wrap="square" rtlCol="0">
            <a:spAutoFit/>
          </a:bodyPr>
          <a:lstStyle/>
          <a:p>
            <a:r>
              <a:rPr lang="en-US" altLang="ja-JP" dirty="0" err="1" smtClean="0"/>
              <a:t>σ</a:t>
            </a:r>
            <a:r>
              <a:rPr lang="en-US" altLang="ja-JP" baseline="-25000" dirty="0" err="1" smtClean="0"/>
              <a:t>size</a:t>
            </a:r>
            <a:r>
              <a:rPr kumimoji="1" lang="en-US" altLang="ja-JP" dirty="0" smtClean="0"/>
              <a:t>(B</a:t>
            </a:r>
            <a:r>
              <a:rPr kumimoji="1" lang="en-US" altLang="ja-JP" baseline="-25000" dirty="0" smtClean="0"/>
              <a:t>Y</a:t>
            </a:r>
            <a:r>
              <a:rPr kumimoji="1" lang="en-US" altLang="ja-JP" dirty="0" smtClean="0"/>
              <a:t>)</a:t>
            </a:r>
            <a:endParaRPr kumimoji="1" lang="ja-JP" altLang="en-US" dirty="0"/>
          </a:p>
        </p:txBody>
      </p:sp>
      <p:sp>
        <p:nvSpPr>
          <p:cNvPr id="17" name="テキスト ボックス 16"/>
          <p:cNvSpPr txBox="1"/>
          <p:nvPr/>
        </p:nvSpPr>
        <p:spPr>
          <a:xfrm>
            <a:off x="6272031" y="2277171"/>
            <a:ext cx="1512168" cy="369332"/>
          </a:xfrm>
          <a:prstGeom prst="rect">
            <a:avLst/>
          </a:prstGeom>
          <a:solidFill>
            <a:schemeClr val="bg1"/>
          </a:solidFill>
        </p:spPr>
        <p:txBody>
          <a:bodyPr wrap="square" rtlCol="0">
            <a:spAutoFit/>
          </a:bodyPr>
          <a:lstStyle/>
          <a:p>
            <a:r>
              <a:rPr lang="en-US" altLang="ja-JP" dirty="0" err="1" smtClean="0"/>
              <a:t>σ</a:t>
            </a:r>
            <a:r>
              <a:rPr lang="en-US" altLang="ja-JP" baseline="-25000" dirty="0" err="1" smtClean="0"/>
              <a:t>size</a:t>
            </a:r>
            <a:r>
              <a:rPr kumimoji="1" lang="en-US" altLang="ja-JP" dirty="0" smtClean="0"/>
              <a:t>(B</a:t>
            </a:r>
            <a:r>
              <a:rPr lang="en-US" altLang="ja-JP" baseline="-25000" dirty="0" smtClean="0"/>
              <a:t>Z</a:t>
            </a:r>
            <a:r>
              <a:rPr kumimoji="1" lang="en-US" altLang="ja-JP" dirty="0" smtClean="0"/>
              <a:t>)</a:t>
            </a:r>
            <a:endParaRPr kumimoji="1" lang="ja-JP" altLang="en-US" dirty="0"/>
          </a:p>
        </p:txBody>
      </p:sp>
      <p:sp>
        <p:nvSpPr>
          <p:cNvPr id="20" name="テキスト ボックス 19"/>
          <p:cNvSpPr txBox="1"/>
          <p:nvPr/>
        </p:nvSpPr>
        <p:spPr>
          <a:xfrm rot="16200000">
            <a:off x="-358617" y="2848290"/>
            <a:ext cx="1512168" cy="369332"/>
          </a:xfrm>
          <a:prstGeom prst="rect">
            <a:avLst/>
          </a:prstGeom>
          <a:solidFill>
            <a:schemeClr val="bg1"/>
          </a:solidFill>
        </p:spPr>
        <p:txBody>
          <a:bodyPr wrap="square" rtlCol="0">
            <a:spAutoFit/>
          </a:bodyPr>
          <a:lstStyle/>
          <a:p>
            <a:r>
              <a:rPr lang="en-US" altLang="ja-JP" dirty="0" err="1" smtClean="0"/>
              <a:t>σ</a:t>
            </a:r>
            <a:r>
              <a:rPr lang="en-US" altLang="ja-JP" baseline="-25000" dirty="0" err="1" smtClean="0"/>
              <a:t>size</a:t>
            </a:r>
            <a:r>
              <a:rPr kumimoji="1" lang="en-US" altLang="ja-JP" dirty="0" smtClean="0"/>
              <a:t>(B</a:t>
            </a:r>
            <a:r>
              <a:rPr kumimoji="1" lang="en-US" altLang="ja-JP" baseline="-25000" dirty="0" smtClean="0"/>
              <a:t>Y</a:t>
            </a:r>
            <a:r>
              <a:rPr kumimoji="1" lang="en-US" altLang="ja-JP" dirty="0" smtClean="0"/>
              <a:t>) [T]</a:t>
            </a:r>
            <a:endParaRPr kumimoji="1" lang="ja-JP" altLang="en-US" dirty="0"/>
          </a:p>
        </p:txBody>
      </p:sp>
      <p:sp>
        <p:nvSpPr>
          <p:cNvPr id="21" name="テキスト ボックス 20"/>
          <p:cNvSpPr txBox="1"/>
          <p:nvPr/>
        </p:nvSpPr>
        <p:spPr>
          <a:xfrm rot="16200000">
            <a:off x="4050242" y="2787172"/>
            <a:ext cx="1512168" cy="369332"/>
          </a:xfrm>
          <a:prstGeom prst="rect">
            <a:avLst/>
          </a:prstGeom>
          <a:solidFill>
            <a:schemeClr val="bg1"/>
          </a:solidFill>
        </p:spPr>
        <p:txBody>
          <a:bodyPr wrap="square" rtlCol="0">
            <a:spAutoFit/>
          </a:bodyPr>
          <a:lstStyle/>
          <a:p>
            <a:r>
              <a:rPr lang="en-US" altLang="ja-JP" dirty="0" err="1" smtClean="0"/>
              <a:t>σ</a:t>
            </a:r>
            <a:r>
              <a:rPr kumimoji="1" lang="en-US" altLang="ja-JP" baseline="-25000" dirty="0" err="1" smtClean="0"/>
              <a:t>position</a:t>
            </a:r>
            <a:r>
              <a:rPr kumimoji="1" lang="en-US" altLang="ja-JP" dirty="0" smtClean="0"/>
              <a:t>(B</a:t>
            </a:r>
            <a:r>
              <a:rPr lang="en-US" altLang="ja-JP" baseline="-25000" dirty="0"/>
              <a:t>Z</a:t>
            </a:r>
            <a:r>
              <a:rPr kumimoji="1" lang="en-US" altLang="ja-JP" dirty="0" smtClean="0"/>
              <a:t>) [T]</a:t>
            </a:r>
            <a:endParaRPr kumimoji="1" lang="ja-JP" altLang="en-US" dirty="0"/>
          </a:p>
        </p:txBody>
      </p:sp>
      <p:sp>
        <p:nvSpPr>
          <p:cNvPr id="10" name="スライド番号プレースホルダー 9"/>
          <p:cNvSpPr>
            <a:spLocks noGrp="1"/>
          </p:cNvSpPr>
          <p:nvPr>
            <p:ph type="sldNum" sz="quarter" idx="12"/>
          </p:nvPr>
        </p:nvSpPr>
        <p:spPr/>
        <p:txBody>
          <a:bodyPr/>
          <a:lstStyle/>
          <a:p>
            <a:fld id="{B2B48BEB-91E4-4ACD-BFB4-F0651C692576}" type="slidenum">
              <a:rPr kumimoji="1" lang="ja-JP" altLang="en-US" smtClean="0"/>
              <a:t>36</a:t>
            </a:fld>
            <a:endParaRPr kumimoji="1" lang="ja-JP" altLang="en-US"/>
          </a:p>
        </p:txBody>
      </p:sp>
    </p:spTree>
    <p:extLst>
      <p:ext uri="{BB962C8B-B14F-4D97-AF65-F5344CB8AC3E}">
        <p14:creationId xmlns:p14="http://schemas.microsoft.com/office/powerpoint/2010/main" val="41866491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計算磁場の</a:t>
            </a:r>
            <a:r>
              <a:rPr lang="ja-JP" altLang="en-US" dirty="0"/>
              <a:t>精度</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r>
              <a:rPr lang="en-US" altLang="ja-JP" dirty="0" smtClean="0"/>
              <a:t>DBZ=(</a:t>
            </a:r>
            <a:r>
              <a:rPr lang="ja-JP" altLang="en-US" dirty="0" smtClean="0"/>
              <a:t>測定磁場の</a:t>
            </a:r>
            <a:r>
              <a:rPr lang="en-US" altLang="ja-JP" dirty="0" smtClean="0"/>
              <a:t>Z</a:t>
            </a:r>
            <a:r>
              <a:rPr lang="ja-JP" altLang="en-US" dirty="0" smtClean="0"/>
              <a:t>成分</a:t>
            </a:r>
            <a:r>
              <a:rPr lang="en-US" altLang="ja-JP" dirty="0" smtClean="0"/>
              <a:t>)</a:t>
            </a:r>
            <a:r>
              <a:rPr lang="ja-JP" altLang="en-US" dirty="0" err="1" smtClean="0"/>
              <a:t>ー</a:t>
            </a:r>
            <a:r>
              <a:rPr lang="en-US" altLang="ja-JP" dirty="0" smtClean="0"/>
              <a:t>(</a:t>
            </a:r>
            <a:r>
              <a:rPr lang="ja-JP" altLang="en-US" dirty="0" smtClean="0"/>
              <a:t>計算磁場の</a:t>
            </a:r>
            <a:r>
              <a:rPr lang="en-US" altLang="ja-JP" dirty="0" smtClean="0"/>
              <a:t>Z</a:t>
            </a:r>
            <a:r>
              <a:rPr lang="ja-JP" altLang="en-US" dirty="0" smtClean="0"/>
              <a:t>成分</a:t>
            </a:r>
            <a:r>
              <a:rPr lang="en-US" altLang="ja-JP" dirty="0" smtClean="0"/>
              <a:t>)</a:t>
            </a:r>
          </a:p>
          <a:p>
            <a:r>
              <a:rPr lang="ja-JP" altLang="en-US" dirty="0"/>
              <a:t>磁極端</a:t>
            </a:r>
            <a:r>
              <a:rPr lang="ja-JP" altLang="en-US" dirty="0" smtClean="0"/>
              <a:t>付近</a:t>
            </a:r>
            <a:r>
              <a:rPr lang="en-US" altLang="ja-JP" dirty="0" smtClean="0"/>
              <a:t>(-300&lt;Z&lt;500)</a:t>
            </a:r>
            <a:r>
              <a:rPr lang="ja-JP" altLang="en-US" dirty="0" smtClean="0"/>
              <a:t>とそれ以外で</a:t>
            </a:r>
            <a:endParaRPr lang="en-US" altLang="ja-JP" dirty="0" smtClean="0"/>
          </a:p>
          <a:p>
            <a:r>
              <a:rPr lang="ja-JP" altLang="en-US" dirty="0" smtClean="0"/>
              <a:t>それぞれガウシアンでフィット、</a:t>
            </a:r>
            <a:r>
              <a:rPr lang="en-US" altLang="ja-JP" dirty="0" smtClean="0"/>
              <a:t>σ</a:t>
            </a:r>
            <a:r>
              <a:rPr lang="ja-JP" altLang="en-US" dirty="0" smtClean="0"/>
              <a:t>を計算磁場の精度</a:t>
            </a:r>
            <a:endParaRPr lang="en-US" altLang="ja-JP" dirty="0" smtClean="0"/>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3277462"/>
            <a:ext cx="3866734" cy="2636912"/>
          </a:xfrm>
          <a:prstGeom prst="rect">
            <a:avLst/>
          </a:prstGeom>
        </p:spPr>
      </p:pic>
      <p:pic>
        <p:nvPicPr>
          <p:cNvPr id="1026" name="Picture 2" descr="C:\Users\Tnanamura\Dropbox\修士論文\slidefigure\DBz.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388" y="3125450"/>
            <a:ext cx="4089642" cy="2788924"/>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3404276" y="5641894"/>
            <a:ext cx="1008112" cy="369332"/>
          </a:xfrm>
          <a:prstGeom prst="rect">
            <a:avLst/>
          </a:prstGeom>
          <a:solidFill>
            <a:schemeClr val="bg1"/>
          </a:solidFill>
        </p:spPr>
        <p:txBody>
          <a:bodyPr wrap="square" rtlCol="0">
            <a:spAutoFit/>
          </a:bodyPr>
          <a:lstStyle/>
          <a:p>
            <a:r>
              <a:rPr kumimoji="1" lang="en-US" altLang="ja-JP" dirty="0" smtClean="0"/>
              <a:t>DBZ [T]</a:t>
            </a:r>
            <a:endParaRPr kumimoji="1" lang="ja-JP" altLang="en-US" dirty="0"/>
          </a:p>
        </p:txBody>
      </p:sp>
      <p:sp>
        <p:nvSpPr>
          <p:cNvPr id="9" name="テキスト ボックス 8"/>
          <p:cNvSpPr txBox="1"/>
          <p:nvPr/>
        </p:nvSpPr>
        <p:spPr>
          <a:xfrm>
            <a:off x="7271792" y="5729708"/>
            <a:ext cx="1008112" cy="369332"/>
          </a:xfrm>
          <a:prstGeom prst="rect">
            <a:avLst/>
          </a:prstGeom>
          <a:solidFill>
            <a:schemeClr val="bg1"/>
          </a:solidFill>
        </p:spPr>
        <p:txBody>
          <a:bodyPr wrap="square" rtlCol="0">
            <a:spAutoFit/>
          </a:bodyPr>
          <a:lstStyle/>
          <a:p>
            <a:r>
              <a:rPr kumimoji="1" lang="en-US" altLang="ja-JP" dirty="0" smtClean="0"/>
              <a:t>DBZ [T]</a:t>
            </a:r>
            <a:endParaRPr kumimoji="1" lang="ja-JP" altLang="en-US" dirty="0"/>
          </a:p>
        </p:txBody>
      </p:sp>
      <p:sp>
        <p:nvSpPr>
          <p:cNvPr id="10" name="テキスト ボックス 9"/>
          <p:cNvSpPr txBox="1"/>
          <p:nvPr/>
        </p:nvSpPr>
        <p:spPr>
          <a:xfrm>
            <a:off x="6873924" y="3483589"/>
            <a:ext cx="1800200" cy="646331"/>
          </a:xfrm>
          <a:prstGeom prst="rect">
            <a:avLst/>
          </a:prstGeom>
          <a:noFill/>
        </p:spPr>
        <p:txBody>
          <a:bodyPr wrap="square" rtlCol="0">
            <a:spAutoFit/>
          </a:bodyPr>
          <a:lstStyle/>
          <a:p>
            <a:r>
              <a:rPr lang="ja-JP" altLang="en-US" dirty="0" err="1" smtClean="0">
                <a:solidFill>
                  <a:srgbClr val="0070C0"/>
                </a:solidFill>
              </a:rPr>
              <a:t>ー</a:t>
            </a:r>
            <a:r>
              <a:rPr lang="ja-JP" altLang="en-US" dirty="0" smtClean="0">
                <a:solidFill>
                  <a:srgbClr val="0070C0"/>
                </a:solidFill>
              </a:rPr>
              <a:t>磁極端付近</a:t>
            </a:r>
            <a:endParaRPr lang="en-US" altLang="ja-JP" dirty="0" smtClean="0">
              <a:solidFill>
                <a:srgbClr val="0070C0"/>
              </a:solidFill>
            </a:endParaRPr>
          </a:p>
          <a:p>
            <a:r>
              <a:rPr kumimoji="1" lang="ja-JP" altLang="en-US" dirty="0" err="1" smtClean="0">
                <a:solidFill>
                  <a:srgbClr val="FF0000"/>
                </a:solidFill>
              </a:rPr>
              <a:t>ー</a:t>
            </a:r>
            <a:r>
              <a:rPr kumimoji="1" lang="ja-JP" altLang="en-US" dirty="0" smtClean="0">
                <a:solidFill>
                  <a:srgbClr val="FF0000"/>
                </a:solidFill>
              </a:rPr>
              <a:t>それ以外</a:t>
            </a:r>
            <a:endParaRPr kumimoji="1" lang="ja-JP" altLang="en-US" dirty="0">
              <a:solidFill>
                <a:srgbClr val="FF0000"/>
              </a:solidFill>
            </a:endParaRPr>
          </a:p>
        </p:txBody>
      </p:sp>
    </p:spTree>
    <p:extLst>
      <p:ext uri="{BB962C8B-B14F-4D97-AF65-F5344CB8AC3E}">
        <p14:creationId xmlns:p14="http://schemas.microsoft.com/office/powerpoint/2010/main" val="36721065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測定磁場と計算磁場の比較</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r>
              <a:rPr lang="ja-JP" altLang="en-US" dirty="0"/>
              <a:t>他</a:t>
            </a:r>
            <a:r>
              <a:rPr lang="ja-JP" altLang="en-US" dirty="0" smtClean="0"/>
              <a:t>の電流値のデータについても確認する</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1814971"/>
            <a:ext cx="4106860" cy="2677817"/>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1016" y="1916832"/>
            <a:ext cx="3909874" cy="2549375"/>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576" y="4421874"/>
            <a:ext cx="3691649" cy="2416729"/>
          </a:xfrm>
          <a:prstGeom prst="rect">
            <a:avLst/>
          </a:prstGeom>
        </p:spPr>
      </p:pic>
      <p:sp>
        <p:nvSpPr>
          <p:cNvPr id="8" name="テキスト ボックス 7"/>
          <p:cNvSpPr txBox="1"/>
          <p:nvPr/>
        </p:nvSpPr>
        <p:spPr>
          <a:xfrm>
            <a:off x="4355976" y="4653136"/>
            <a:ext cx="4788024" cy="1200329"/>
          </a:xfrm>
          <a:prstGeom prst="rect">
            <a:avLst/>
          </a:prstGeom>
          <a:noFill/>
        </p:spPr>
        <p:txBody>
          <a:bodyPr wrap="square" rtlCol="0">
            <a:spAutoFit/>
          </a:bodyPr>
          <a:lstStyle/>
          <a:p>
            <a:r>
              <a:rPr lang="en-US" altLang="ja-JP" dirty="0" smtClean="0"/>
              <a:t>2500A</a:t>
            </a:r>
            <a:r>
              <a:rPr lang="ja-JP" altLang="en-US" dirty="0" smtClean="0"/>
              <a:t>の時ほど明らかな傾向は見られない</a:t>
            </a:r>
            <a:endParaRPr lang="en-US" altLang="ja-JP" dirty="0" smtClean="0"/>
          </a:p>
          <a:p>
            <a:r>
              <a:rPr kumimoji="1" lang="ja-JP" altLang="en-US" dirty="0" smtClean="0"/>
              <a:t>→透磁率</a:t>
            </a:r>
            <a:r>
              <a:rPr kumimoji="1" lang="en-US" altLang="ja-JP" dirty="0" smtClean="0"/>
              <a:t>μ</a:t>
            </a:r>
            <a:r>
              <a:rPr kumimoji="1" lang="ja-JP" altLang="en-US" dirty="0" smtClean="0"/>
              <a:t>のずれは</a:t>
            </a:r>
            <a:r>
              <a:rPr kumimoji="1" lang="en-US" altLang="ja-JP" dirty="0" smtClean="0"/>
              <a:t>2500A</a:t>
            </a:r>
            <a:r>
              <a:rPr lang="ja-JP" altLang="en-US" dirty="0"/>
              <a:t>の時</a:t>
            </a:r>
            <a:r>
              <a:rPr lang="ja-JP" altLang="en-US" dirty="0" smtClean="0"/>
              <a:t>に比べて小さい</a:t>
            </a:r>
            <a:endParaRPr lang="en-US" altLang="ja-JP" dirty="0" smtClean="0"/>
          </a:p>
          <a:p>
            <a:endParaRPr lang="en-US" altLang="ja-JP" dirty="0" smtClean="0"/>
          </a:p>
          <a:p>
            <a:r>
              <a:rPr lang="ja-JP" altLang="en-US" dirty="0"/>
              <a:t>分布</a:t>
            </a:r>
            <a:r>
              <a:rPr lang="ja-JP" altLang="en-US" dirty="0" smtClean="0"/>
              <a:t>の幅は電流値が小さくなるほど小さくなる</a:t>
            </a:r>
            <a:endParaRPr kumimoji="1" lang="ja-JP" altLang="en-US" dirty="0"/>
          </a:p>
        </p:txBody>
      </p:sp>
      <p:sp>
        <p:nvSpPr>
          <p:cNvPr id="7" name="スライド番号プレースホルダー 6"/>
          <p:cNvSpPr>
            <a:spLocks noGrp="1"/>
          </p:cNvSpPr>
          <p:nvPr>
            <p:ph type="sldNum" sz="quarter" idx="12"/>
          </p:nvPr>
        </p:nvSpPr>
        <p:spPr/>
        <p:txBody>
          <a:bodyPr/>
          <a:lstStyle/>
          <a:p>
            <a:fld id="{B2B48BEB-91E4-4ACD-BFB4-F0651C692576}" type="slidenum">
              <a:rPr kumimoji="1" lang="ja-JP" altLang="en-US" smtClean="0"/>
              <a:t>38</a:t>
            </a:fld>
            <a:endParaRPr kumimoji="1" lang="ja-JP" altLang="en-US"/>
          </a:p>
        </p:txBody>
      </p:sp>
    </p:spTree>
    <p:extLst>
      <p:ext uri="{BB962C8B-B14F-4D97-AF65-F5344CB8AC3E}">
        <p14:creationId xmlns:p14="http://schemas.microsoft.com/office/powerpoint/2010/main" val="24319213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fontScale="90000"/>
          </a:bodyPr>
          <a:lstStyle/>
          <a:p>
            <a:r>
              <a:rPr lang="ja-JP" altLang="en-US" dirty="0" smtClean="0"/>
              <a:t>各パラメータごとの運動量分解能</a:t>
            </a:r>
            <a:r>
              <a:rPr lang="en-US" altLang="ja-JP" dirty="0" smtClean="0"/>
              <a:t>R</a:t>
            </a:r>
            <a:r>
              <a:rPr lang="ja-JP" altLang="en-US" dirty="0" smtClean="0"/>
              <a:t>の変化</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pPr marL="109728" indent="0">
              <a:buNone/>
            </a:pPr>
            <a:endParaRPr lang="en-US" altLang="ja-JP" dirty="0" smtClean="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78" y="3928840"/>
            <a:ext cx="4059836" cy="2768598"/>
          </a:xfrm>
          <a:prstGeom prst="rect">
            <a:avLst/>
          </a:prstGeom>
        </p:spPr>
      </p:pic>
      <p:sp>
        <p:nvSpPr>
          <p:cNvPr id="9" name="テキスト ボックス 8"/>
          <p:cNvSpPr txBox="1"/>
          <p:nvPr/>
        </p:nvSpPr>
        <p:spPr>
          <a:xfrm>
            <a:off x="2500396" y="6476721"/>
            <a:ext cx="1897694" cy="369332"/>
          </a:xfrm>
          <a:prstGeom prst="rect">
            <a:avLst/>
          </a:prstGeom>
          <a:solidFill>
            <a:schemeClr val="bg1"/>
          </a:solidFill>
        </p:spPr>
        <p:txBody>
          <a:bodyPr wrap="square" rtlCol="0">
            <a:spAutoFit/>
          </a:bodyPr>
          <a:lstStyle/>
          <a:p>
            <a:r>
              <a:rPr lang="en-US" altLang="ja-JP" dirty="0" smtClean="0"/>
              <a:t>B</a:t>
            </a:r>
            <a:r>
              <a:rPr lang="en-US" altLang="ja-JP" baseline="-25000" dirty="0" smtClean="0"/>
              <a:t>Y</a:t>
            </a:r>
            <a:r>
              <a:rPr lang="ja-JP" altLang="en-US" dirty="0" smtClean="0"/>
              <a:t>のばらつき </a:t>
            </a:r>
            <a:r>
              <a:rPr lang="en-US" altLang="ja-JP" dirty="0" smtClean="0"/>
              <a:t>[</a:t>
            </a:r>
            <a:r>
              <a:rPr lang="en-US" altLang="ja-JP" dirty="0" err="1" smtClean="0"/>
              <a:t>mT</a:t>
            </a:r>
            <a:r>
              <a:rPr lang="en-US" altLang="ja-JP" dirty="0" smtClean="0"/>
              <a:t>]</a:t>
            </a:r>
            <a:endParaRPr kumimoji="1" lang="ja-JP" alt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00766" y="1223408"/>
            <a:ext cx="4134013" cy="281918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756988" y="3763132"/>
            <a:ext cx="2016224" cy="369332"/>
          </a:xfrm>
          <a:prstGeom prst="rect">
            <a:avLst/>
          </a:prstGeom>
          <a:solidFill>
            <a:schemeClr val="bg1"/>
          </a:solidFill>
        </p:spPr>
        <p:txBody>
          <a:bodyPr wrap="square" rtlCol="0">
            <a:spAutoFit/>
          </a:bodyPr>
          <a:lstStyle/>
          <a:p>
            <a:r>
              <a:rPr lang="ja-JP" altLang="en-US" dirty="0"/>
              <a:t>角度</a:t>
            </a:r>
            <a:r>
              <a:rPr lang="ja-JP" altLang="en-US" dirty="0" smtClean="0"/>
              <a:t>のシフト</a:t>
            </a:r>
            <a:r>
              <a:rPr lang="en-US" altLang="ja-JP" dirty="0" smtClean="0"/>
              <a:t>[rad]</a:t>
            </a:r>
            <a:endParaRPr kumimoji="1" lang="ja-JP" altLang="en-US" dirty="0"/>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7088" y="1223408"/>
            <a:ext cx="3992721" cy="272282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1657376" y="3679295"/>
            <a:ext cx="2670859" cy="338554"/>
          </a:xfrm>
          <a:prstGeom prst="rect">
            <a:avLst/>
          </a:prstGeom>
          <a:solidFill>
            <a:schemeClr val="bg1"/>
          </a:solidFill>
        </p:spPr>
        <p:txBody>
          <a:bodyPr wrap="square" rtlCol="0">
            <a:spAutoFit/>
          </a:bodyPr>
          <a:lstStyle/>
          <a:p>
            <a:r>
              <a:rPr lang="ja-JP" altLang="en-US" sz="1600" dirty="0" smtClean="0"/>
              <a:t>軌道半径方向のシフト </a:t>
            </a:r>
            <a:r>
              <a:rPr lang="en-US" altLang="ja-JP" sz="1600" dirty="0" smtClean="0"/>
              <a:t>[mm]</a:t>
            </a:r>
            <a:endParaRPr kumimoji="1" lang="ja-JP" altLang="en-US" sz="1600" dirty="0"/>
          </a:p>
        </p:txBody>
      </p:sp>
      <p:sp>
        <p:nvSpPr>
          <p:cNvPr id="8" name="スライド番号プレースホルダー 7"/>
          <p:cNvSpPr>
            <a:spLocks noGrp="1"/>
          </p:cNvSpPr>
          <p:nvPr>
            <p:ph type="sldNum" sz="quarter" idx="12"/>
          </p:nvPr>
        </p:nvSpPr>
        <p:spPr/>
        <p:txBody>
          <a:bodyPr/>
          <a:lstStyle/>
          <a:p>
            <a:r>
              <a:rPr kumimoji="1" lang="en-US" altLang="ja-JP" dirty="0" smtClean="0"/>
              <a:t>22</a:t>
            </a:r>
            <a:endParaRPr kumimoji="1" lang="ja-JP" altLang="en-US" dirty="0"/>
          </a:p>
        </p:txBody>
      </p:sp>
      <mc:AlternateContent xmlns:mc="http://schemas.openxmlformats.org/markup-compatibility/2006" xmlns:a14="http://schemas.microsoft.com/office/drawing/2010/main">
        <mc:Choice Requires="a14">
          <p:sp>
            <p:nvSpPr>
              <p:cNvPr id="10" name="テキスト ボックス 9"/>
              <p:cNvSpPr txBox="1"/>
              <p:nvPr/>
            </p:nvSpPr>
            <p:spPr>
              <a:xfrm>
                <a:off x="1526046" y="5589240"/>
                <a:ext cx="2936484" cy="535275"/>
              </a:xfrm>
              <a:prstGeom prst="rect">
                <a:avLst/>
              </a:prstGeom>
              <a:noFill/>
            </p:spPr>
            <p:txBody>
              <a:bodyPr wrap="square" rtlCol="0">
                <a:spAutoFit/>
              </a:bodyPr>
              <a:lstStyle/>
              <a:p>
                <a14:m>
                  <m:oMath xmlns:m="http://schemas.openxmlformats.org/officeDocument/2006/math">
                    <m:f>
                      <m:fPr>
                        <m:ctrlPr>
                          <a:rPr kumimoji="1" lang="en-US" altLang="ja-JP" i="1" smtClean="0">
                            <a:latin typeface="Cambria Math"/>
                          </a:rPr>
                        </m:ctrlPr>
                      </m:fPr>
                      <m:num>
                        <m:r>
                          <a:rPr kumimoji="1" lang="ja-JP" altLang="en-US" i="1" smtClean="0">
                            <a:latin typeface="Cambria Math"/>
                          </a:rPr>
                          <m:t>𝜕</m:t>
                        </m:r>
                        <m:r>
                          <a:rPr kumimoji="1" lang="en-US" altLang="ja-JP" b="0" i="1" smtClean="0">
                            <a:latin typeface="Cambria Math"/>
                          </a:rPr>
                          <m:t>𝑅</m:t>
                        </m:r>
                      </m:num>
                      <m:den>
                        <m:r>
                          <a:rPr kumimoji="1" lang="ja-JP" altLang="en-US" i="1" smtClean="0">
                            <a:latin typeface="Cambria Math"/>
                          </a:rPr>
                          <m:t>𝜕</m:t>
                        </m:r>
                        <m:sSub>
                          <m:sSubPr>
                            <m:ctrlPr>
                              <a:rPr kumimoji="1" lang="en-US" altLang="ja-JP" i="1" smtClean="0">
                                <a:latin typeface="Cambria Math"/>
                              </a:rPr>
                            </m:ctrlPr>
                          </m:sSubPr>
                          <m:e>
                            <m:r>
                              <a:rPr kumimoji="1" lang="en-US" altLang="ja-JP" b="0" i="1" smtClean="0">
                                <a:latin typeface="Cambria Math"/>
                              </a:rPr>
                              <m:t>(</m:t>
                            </m:r>
                            <m:r>
                              <a:rPr kumimoji="1" lang="en-US" altLang="ja-JP" b="0" i="1" smtClean="0">
                                <a:latin typeface="Cambria Math"/>
                                <a:ea typeface="Cambria Math"/>
                              </a:rPr>
                              <m:t>∆</m:t>
                            </m:r>
                            <m:r>
                              <a:rPr kumimoji="1" lang="en-US" altLang="ja-JP" b="0" i="1" smtClean="0">
                                <a:latin typeface="Cambria Math"/>
                              </a:rPr>
                              <m:t>𝐵</m:t>
                            </m:r>
                          </m:e>
                          <m:sub>
                            <m:r>
                              <a:rPr kumimoji="1" lang="en-US" altLang="ja-JP" b="0" i="1" smtClean="0">
                                <a:latin typeface="Cambria Math"/>
                              </a:rPr>
                              <m:t>𝑌</m:t>
                            </m:r>
                          </m:sub>
                        </m:sSub>
                        <m:r>
                          <a:rPr kumimoji="1" lang="en-US" altLang="ja-JP" b="0" i="1" smtClean="0">
                            <a:latin typeface="Cambria Math"/>
                          </a:rPr>
                          <m:t>)</m:t>
                        </m:r>
                      </m:den>
                    </m:f>
                    <m:r>
                      <a:rPr kumimoji="1" lang="en-US" altLang="ja-JP" b="0" i="1" smtClean="0">
                        <a:latin typeface="Cambria Math"/>
                      </a:rPr>
                      <m:t>=5.1×</m:t>
                    </m:r>
                    <m:sSup>
                      <m:sSupPr>
                        <m:ctrlPr>
                          <a:rPr kumimoji="1" lang="en-US" altLang="ja-JP" b="0" i="1" smtClean="0">
                            <a:latin typeface="Cambria Math"/>
                          </a:rPr>
                        </m:ctrlPr>
                      </m:sSupPr>
                      <m:e>
                        <m:r>
                          <a:rPr kumimoji="1" lang="en-US" altLang="ja-JP" b="0" i="1" smtClean="0">
                            <a:latin typeface="Cambria Math"/>
                          </a:rPr>
                          <m:t>10</m:t>
                        </m:r>
                      </m:e>
                      <m:sup>
                        <m:r>
                          <a:rPr kumimoji="1" lang="en-US" altLang="ja-JP" b="0" i="1" smtClean="0">
                            <a:latin typeface="Cambria Math"/>
                          </a:rPr>
                          <m:t>−5</m:t>
                        </m:r>
                      </m:sup>
                    </m:sSup>
                  </m:oMath>
                </a14:m>
                <a:r>
                  <a:rPr kumimoji="1" lang="ja-JP" altLang="en-US" dirty="0" smtClean="0"/>
                  <a:t> </a:t>
                </a:r>
                <a:r>
                  <a:rPr kumimoji="1" lang="en-US" altLang="ja-JP" dirty="0" smtClean="0"/>
                  <a:t>[1/</a:t>
                </a:r>
                <a:r>
                  <a:rPr kumimoji="1" lang="en-US" altLang="ja-JP" dirty="0" err="1" smtClean="0"/>
                  <a:t>mT</a:t>
                </a:r>
                <a:r>
                  <a:rPr kumimoji="1" lang="en-US" altLang="ja-JP" dirty="0" smtClean="0"/>
                  <a:t>]</a:t>
                </a:r>
                <a:endParaRPr kumimoji="1" lang="ja-JP" altLang="en-US" dirty="0"/>
              </a:p>
            </p:txBody>
          </p:sp>
        </mc:Choice>
        <mc:Fallback xmlns="">
          <p:sp>
            <p:nvSpPr>
              <p:cNvPr id="10" name="テキスト ボックス 9"/>
              <p:cNvSpPr txBox="1">
                <a:spLocks noRot="1" noChangeAspect="1" noMove="1" noResize="1" noEditPoints="1" noAdjustHandles="1" noChangeArrowheads="1" noChangeShapeType="1" noTextEdit="1"/>
              </p:cNvSpPr>
              <p:nvPr/>
            </p:nvSpPr>
            <p:spPr>
              <a:xfrm>
                <a:off x="1526046" y="5589240"/>
                <a:ext cx="2936484" cy="535275"/>
              </a:xfrm>
              <a:prstGeom prst="rect">
                <a:avLst/>
              </a:prstGeom>
              <a:blipFill rotWithShape="1">
                <a:blip r:embed="rId6"/>
                <a:stretch>
                  <a:fillRect b="-5682"/>
                </a:stretch>
              </a:blipFill>
            </p:spPr>
            <p:txBody>
              <a:bodyPr/>
              <a:lstStyle/>
              <a:p>
                <a:r>
                  <a:rPr lang="ja-JP" altLang="en-US">
                    <a:noFill/>
                  </a:rPr>
                  <a:t> </a:t>
                </a:r>
              </a:p>
            </p:txBody>
          </p:sp>
        </mc:Fallback>
      </mc:AlternateContent>
      <p:sp>
        <p:nvSpPr>
          <p:cNvPr id="11" name="テキスト ボックス 10"/>
          <p:cNvSpPr txBox="1"/>
          <p:nvPr/>
        </p:nvSpPr>
        <p:spPr>
          <a:xfrm>
            <a:off x="1061137" y="3928840"/>
            <a:ext cx="1080120" cy="307777"/>
          </a:xfrm>
          <a:prstGeom prst="rect">
            <a:avLst/>
          </a:prstGeom>
          <a:noFill/>
        </p:spPr>
        <p:txBody>
          <a:bodyPr wrap="square" rtlCol="0">
            <a:spAutoFit/>
          </a:bodyPr>
          <a:lstStyle/>
          <a:p>
            <a:r>
              <a:rPr lang="en-US" altLang="ja-JP" sz="1400" dirty="0" smtClean="0"/>
              <a:t>×10</a:t>
            </a:r>
            <a:r>
              <a:rPr lang="en-US" altLang="ja-JP" sz="1400" baseline="30000" dirty="0" smtClean="0"/>
              <a:t>-4</a:t>
            </a:r>
            <a:endParaRPr kumimoji="1" lang="ja-JP" altLang="en-US" sz="1400" baseline="30000" dirty="0"/>
          </a:p>
        </p:txBody>
      </p:sp>
      <mc:AlternateContent xmlns:mc="http://schemas.openxmlformats.org/markup-compatibility/2006" xmlns:a14="http://schemas.microsoft.com/office/drawing/2010/main">
        <mc:Choice Requires="a14">
          <p:sp>
            <p:nvSpPr>
              <p:cNvPr id="12" name="テキスト ボックス 11"/>
              <p:cNvSpPr txBox="1"/>
              <p:nvPr/>
            </p:nvSpPr>
            <p:spPr>
              <a:xfrm>
                <a:off x="5364088" y="1758750"/>
                <a:ext cx="2141548" cy="499624"/>
              </a:xfrm>
              <a:prstGeom prst="rect">
                <a:avLst/>
              </a:prstGeom>
              <a:noFill/>
            </p:spPr>
            <p:txBody>
              <a:bodyPr wrap="none" rtlCol="0">
                <a:spAutoFit/>
              </a:bodyPr>
              <a:lstStyle/>
              <a:p>
                <a14:m>
                  <m:oMath xmlns:m="http://schemas.openxmlformats.org/officeDocument/2006/math">
                    <m:f>
                      <m:fPr>
                        <m:ctrlPr>
                          <a:rPr kumimoji="1" lang="en-US" altLang="ja-JP" i="1" smtClean="0">
                            <a:latin typeface="Cambria Math"/>
                          </a:rPr>
                        </m:ctrlPr>
                      </m:fPr>
                      <m:num>
                        <m:r>
                          <a:rPr kumimoji="1" lang="ja-JP" altLang="en-US" i="1" smtClean="0">
                            <a:latin typeface="Cambria Math"/>
                          </a:rPr>
                          <m:t>𝜕</m:t>
                        </m:r>
                        <m:r>
                          <a:rPr kumimoji="1" lang="en-US" altLang="ja-JP" b="0" i="1" smtClean="0">
                            <a:latin typeface="Cambria Math"/>
                          </a:rPr>
                          <m:t>𝑅</m:t>
                        </m:r>
                      </m:num>
                      <m:den>
                        <m:r>
                          <a:rPr kumimoji="1" lang="ja-JP" altLang="en-US" i="1" smtClean="0">
                            <a:latin typeface="Cambria Math"/>
                          </a:rPr>
                          <m:t>𝜕𝜃</m:t>
                        </m:r>
                      </m:den>
                    </m:f>
                    <m:r>
                      <a:rPr kumimoji="1" lang="en-US" altLang="ja-JP" b="0" i="1" smtClean="0">
                        <a:latin typeface="Cambria Math"/>
                      </a:rPr>
                      <m:t>=0.0035 </m:t>
                    </m:r>
                  </m:oMath>
                </a14:m>
                <a:r>
                  <a:rPr kumimoji="1" lang="en-US" altLang="ja-JP" dirty="0" smtClean="0"/>
                  <a:t>[1/rad]</a:t>
                </a:r>
                <a:endParaRPr kumimoji="1" lang="ja-JP" altLang="en-US" dirty="0"/>
              </a:p>
            </p:txBody>
          </p:sp>
        </mc:Choice>
        <mc:Fallback xmlns="">
          <p:sp>
            <p:nvSpPr>
              <p:cNvPr id="12" name="テキスト ボックス 11"/>
              <p:cNvSpPr txBox="1">
                <a:spLocks noRot="1" noChangeAspect="1" noMove="1" noResize="1" noEditPoints="1" noAdjustHandles="1" noChangeArrowheads="1" noChangeShapeType="1" noTextEdit="1"/>
              </p:cNvSpPr>
              <p:nvPr/>
            </p:nvSpPr>
            <p:spPr>
              <a:xfrm>
                <a:off x="5364088" y="1758750"/>
                <a:ext cx="2141548" cy="499624"/>
              </a:xfrm>
              <a:prstGeom prst="rect">
                <a:avLst/>
              </a:prstGeom>
              <a:blipFill rotWithShape="1">
                <a:blip r:embed="rId7"/>
                <a:stretch>
                  <a:fillRect r="-1994" b="-8642"/>
                </a:stretch>
              </a:blipFill>
            </p:spPr>
            <p:txBody>
              <a:bodyPr/>
              <a:lstStyle/>
              <a:p>
                <a:r>
                  <a:rPr lang="ja-JP" altLang="en-US">
                    <a:noFill/>
                  </a:rPr>
                  <a:t> </a:t>
                </a:r>
              </a:p>
            </p:txBody>
          </p:sp>
        </mc:Fallback>
      </mc:AlternateContent>
      <p:sp>
        <p:nvSpPr>
          <p:cNvPr id="16" name="テキスト ボックス 15"/>
          <p:cNvSpPr txBox="1"/>
          <p:nvPr/>
        </p:nvSpPr>
        <p:spPr>
          <a:xfrm>
            <a:off x="5148064" y="1215239"/>
            <a:ext cx="1080120" cy="307777"/>
          </a:xfrm>
          <a:prstGeom prst="rect">
            <a:avLst/>
          </a:prstGeom>
          <a:noFill/>
        </p:spPr>
        <p:txBody>
          <a:bodyPr wrap="square" rtlCol="0">
            <a:spAutoFit/>
          </a:bodyPr>
          <a:lstStyle/>
          <a:p>
            <a:r>
              <a:rPr lang="en-US" altLang="ja-JP" sz="1400" dirty="0" smtClean="0"/>
              <a:t>×10</a:t>
            </a:r>
            <a:r>
              <a:rPr lang="en-US" altLang="ja-JP" sz="1400" baseline="30000" dirty="0" smtClean="0"/>
              <a:t>-4</a:t>
            </a:r>
            <a:endParaRPr kumimoji="1" lang="ja-JP" altLang="en-US" sz="1400" baseline="30000" dirty="0"/>
          </a:p>
        </p:txBody>
      </p:sp>
      <p:sp>
        <p:nvSpPr>
          <p:cNvPr id="17" name="テキスト ボックス 16"/>
          <p:cNvSpPr txBox="1"/>
          <p:nvPr/>
        </p:nvSpPr>
        <p:spPr>
          <a:xfrm>
            <a:off x="1078083" y="1215064"/>
            <a:ext cx="1080120" cy="307777"/>
          </a:xfrm>
          <a:prstGeom prst="rect">
            <a:avLst/>
          </a:prstGeom>
          <a:noFill/>
        </p:spPr>
        <p:txBody>
          <a:bodyPr wrap="square" rtlCol="0">
            <a:spAutoFit/>
          </a:bodyPr>
          <a:lstStyle/>
          <a:p>
            <a:r>
              <a:rPr lang="en-US" altLang="ja-JP" sz="1400" dirty="0" smtClean="0"/>
              <a:t>×10</a:t>
            </a:r>
            <a:r>
              <a:rPr lang="en-US" altLang="ja-JP" sz="1400" baseline="30000" dirty="0" smtClean="0"/>
              <a:t>-4</a:t>
            </a:r>
            <a:endParaRPr kumimoji="1" lang="ja-JP" altLang="en-US" sz="1400" baseline="30000" dirty="0"/>
          </a:p>
        </p:txBody>
      </p:sp>
      <mc:AlternateContent xmlns:mc="http://schemas.openxmlformats.org/markup-compatibility/2006" xmlns:a14="http://schemas.microsoft.com/office/drawing/2010/main">
        <mc:Choice Requires="a14">
          <p:sp>
            <p:nvSpPr>
              <p:cNvPr id="18" name="テキスト ボックス 17"/>
              <p:cNvSpPr txBox="1"/>
              <p:nvPr/>
            </p:nvSpPr>
            <p:spPr>
              <a:xfrm>
                <a:off x="1492910" y="1515702"/>
                <a:ext cx="2365071" cy="486095"/>
              </a:xfrm>
              <a:prstGeom prst="rect">
                <a:avLst/>
              </a:prstGeom>
              <a:noFill/>
            </p:spPr>
            <p:txBody>
              <a:bodyPr wrap="none" rtlCol="0">
                <a:spAutoFit/>
              </a:bodyPr>
              <a:lstStyle/>
              <a:p>
                <a14:m>
                  <m:oMath xmlns:m="http://schemas.openxmlformats.org/officeDocument/2006/math">
                    <m:f>
                      <m:fPr>
                        <m:ctrlPr>
                          <a:rPr kumimoji="1" lang="en-US" altLang="ja-JP" sz="1600" i="1" smtClean="0">
                            <a:latin typeface="Cambria Math"/>
                          </a:rPr>
                        </m:ctrlPr>
                      </m:fPr>
                      <m:num>
                        <m:r>
                          <a:rPr kumimoji="1" lang="ja-JP" altLang="en-US" sz="1600" i="1" smtClean="0">
                            <a:latin typeface="Cambria Math"/>
                          </a:rPr>
                          <m:t>𝜕</m:t>
                        </m:r>
                        <m:r>
                          <a:rPr kumimoji="1" lang="en-US" altLang="ja-JP" sz="1600" b="0" i="1" smtClean="0">
                            <a:latin typeface="Cambria Math"/>
                          </a:rPr>
                          <m:t>𝑅</m:t>
                        </m:r>
                      </m:num>
                      <m:den>
                        <m:r>
                          <a:rPr kumimoji="1" lang="ja-JP" altLang="en-US" sz="1600" i="1" smtClean="0">
                            <a:latin typeface="Cambria Math"/>
                          </a:rPr>
                          <m:t>𝜕</m:t>
                        </m:r>
                        <m:r>
                          <a:rPr kumimoji="1" lang="en-US" altLang="ja-JP" sz="1600" b="0" i="1" smtClean="0">
                            <a:latin typeface="Cambria Math"/>
                          </a:rPr>
                          <m:t>(</m:t>
                        </m:r>
                        <m:r>
                          <a:rPr kumimoji="1" lang="ja-JP" altLang="en-US" sz="1600" b="0" i="1" smtClean="0">
                            <a:latin typeface="Cambria Math"/>
                          </a:rPr>
                          <m:t>𝛿</m:t>
                        </m:r>
                        <m:r>
                          <a:rPr kumimoji="1" lang="en-US" altLang="ja-JP" sz="1600" b="0" i="1" smtClean="0">
                            <a:latin typeface="Cambria Math"/>
                          </a:rPr>
                          <m:t>𝑥</m:t>
                        </m:r>
                        <m:r>
                          <a:rPr kumimoji="1" lang="en-US" altLang="ja-JP" sz="1600" b="0" i="1" smtClean="0">
                            <a:latin typeface="Cambria Math"/>
                          </a:rPr>
                          <m:t>)</m:t>
                        </m:r>
                      </m:den>
                    </m:f>
                    <m:r>
                      <a:rPr kumimoji="1" lang="en-US" altLang="ja-JP" sz="1600" b="0" i="1" smtClean="0">
                        <a:latin typeface="Cambria Math"/>
                      </a:rPr>
                      <m:t>=5.4×</m:t>
                    </m:r>
                    <m:sSup>
                      <m:sSupPr>
                        <m:ctrlPr>
                          <a:rPr kumimoji="1" lang="en-US" altLang="ja-JP" sz="1600" b="0" i="1" smtClean="0">
                            <a:latin typeface="Cambria Math"/>
                          </a:rPr>
                        </m:ctrlPr>
                      </m:sSupPr>
                      <m:e>
                        <m:r>
                          <a:rPr kumimoji="1" lang="en-US" altLang="ja-JP" sz="1600" b="0" i="1" smtClean="0">
                            <a:latin typeface="Cambria Math"/>
                          </a:rPr>
                          <m:t>10</m:t>
                        </m:r>
                      </m:e>
                      <m:sup>
                        <m:r>
                          <a:rPr kumimoji="1" lang="en-US" altLang="ja-JP" sz="1600" b="0" i="1" smtClean="0">
                            <a:latin typeface="Cambria Math"/>
                          </a:rPr>
                          <m:t>−5</m:t>
                        </m:r>
                      </m:sup>
                    </m:sSup>
                    <m:r>
                      <a:rPr kumimoji="1" lang="en-US" altLang="ja-JP" sz="1600" b="0" i="1" smtClean="0">
                        <a:latin typeface="Cambria Math"/>
                      </a:rPr>
                      <m:t> </m:t>
                    </m:r>
                  </m:oMath>
                </a14:m>
                <a:r>
                  <a:rPr kumimoji="1" lang="en-US" altLang="ja-JP" sz="1400" dirty="0" smtClean="0"/>
                  <a:t>[1/mm]</a:t>
                </a:r>
                <a:endParaRPr kumimoji="1" lang="ja-JP" altLang="en-US" sz="1400" dirty="0"/>
              </a:p>
            </p:txBody>
          </p:sp>
        </mc:Choice>
        <mc:Fallback xmlns="">
          <p:sp>
            <p:nvSpPr>
              <p:cNvPr id="18" name="テキスト ボックス 17"/>
              <p:cNvSpPr txBox="1">
                <a:spLocks noRot="1" noChangeAspect="1" noMove="1" noResize="1" noEditPoints="1" noAdjustHandles="1" noChangeArrowheads="1" noChangeShapeType="1" noTextEdit="1"/>
              </p:cNvSpPr>
              <p:nvPr/>
            </p:nvSpPr>
            <p:spPr>
              <a:xfrm>
                <a:off x="1492910" y="1515702"/>
                <a:ext cx="2365071" cy="486095"/>
              </a:xfrm>
              <a:prstGeom prst="rect">
                <a:avLst/>
              </a:prstGeom>
              <a:blipFill rotWithShape="1">
                <a:blip r:embed="rId8"/>
                <a:stretch>
                  <a:fillRect b="-5063"/>
                </a:stretch>
              </a:blipFill>
            </p:spPr>
            <p:txBody>
              <a:bodyPr/>
              <a:lstStyle/>
              <a:p>
                <a:r>
                  <a:rPr lang="ja-JP" altLang="en-US">
                    <a:noFill/>
                  </a:rPr>
                  <a:t> </a:t>
                </a:r>
              </a:p>
            </p:txBody>
          </p:sp>
        </mc:Fallback>
      </mc:AlternateContent>
      <p:sp>
        <p:nvSpPr>
          <p:cNvPr id="13" name="テキスト ボックス 12"/>
          <p:cNvSpPr txBox="1"/>
          <p:nvPr/>
        </p:nvSpPr>
        <p:spPr>
          <a:xfrm rot="16200000">
            <a:off x="436186" y="1250048"/>
            <a:ext cx="648072" cy="369332"/>
          </a:xfrm>
          <a:prstGeom prst="rect">
            <a:avLst/>
          </a:prstGeom>
          <a:noFill/>
        </p:spPr>
        <p:txBody>
          <a:bodyPr wrap="square" rtlCol="0">
            <a:spAutoFit/>
          </a:bodyPr>
          <a:lstStyle/>
          <a:p>
            <a:r>
              <a:rPr kumimoji="1" lang="en-US" altLang="ja-JP" dirty="0" smtClean="0"/>
              <a:t>R</a:t>
            </a:r>
            <a:endParaRPr kumimoji="1" lang="ja-JP" altLang="en-US" dirty="0"/>
          </a:p>
        </p:txBody>
      </p:sp>
      <p:sp>
        <p:nvSpPr>
          <p:cNvPr id="22" name="テキスト ボックス 21"/>
          <p:cNvSpPr txBox="1"/>
          <p:nvPr/>
        </p:nvSpPr>
        <p:spPr>
          <a:xfrm rot="16200000">
            <a:off x="4424726" y="1219304"/>
            <a:ext cx="648072" cy="369332"/>
          </a:xfrm>
          <a:prstGeom prst="rect">
            <a:avLst/>
          </a:prstGeom>
          <a:noFill/>
        </p:spPr>
        <p:txBody>
          <a:bodyPr wrap="square" rtlCol="0">
            <a:spAutoFit/>
          </a:bodyPr>
          <a:lstStyle/>
          <a:p>
            <a:r>
              <a:rPr kumimoji="1" lang="en-US" altLang="ja-JP" dirty="0" smtClean="0"/>
              <a:t>R</a:t>
            </a:r>
            <a:endParaRPr kumimoji="1" lang="ja-JP" altLang="en-US" dirty="0"/>
          </a:p>
        </p:txBody>
      </p:sp>
      <p:sp>
        <p:nvSpPr>
          <p:cNvPr id="23" name="テキスト ボックス 22"/>
          <p:cNvSpPr txBox="1"/>
          <p:nvPr/>
        </p:nvSpPr>
        <p:spPr>
          <a:xfrm rot="16200000">
            <a:off x="543878" y="4012685"/>
            <a:ext cx="648072" cy="369332"/>
          </a:xfrm>
          <a:prstGeom prst="rect">
            <a:avLst/>
          </a:prstGeom>
          <a:noFill/>
        </p:spPr>
        <p:txBody>
          <a:bodyPr wrap="square" rtlCol="0">
            <a:spAutoFit/>
          </a:bodyPr>
          <a:lstStyle/>
          <a:p>
            <a:r>
              <a:rPr kumimoji="1" lang="en-US" altLang="ja-JP" dirty="0" smtClean="0"/>
              <a:t>R</a:t>
            </a:r>
            <a:endParaRPr kumimoji="1" lang="ja-JP" altLang="en-US" dirty="0"/>
          </a:p>
        </p:txBody>
      </p:sp>
    </p:spTree>
    <p:extLst>
      <p:ext uri="{BB962C8B-B14F-4D97-AF65-F5344CB8AC3E}">
        <p14:creationId xmlns:p14="http://schemas.microsoft.com/office/powerpoint/2010/main" val="1154226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normAutofit/>
          </a:bodyPr>
          <a:lstStyle/>
          <a:p>
            <a:r>
              <a:rPr kumimoji="1" lang="ja-JP" altLang="en-US" sz="3200" dirty="0" smtClean="0"/>
              <a:t>高エネルギー分解能での分光実験の</a:t>
            </a:r>
            <a:r>
              <a:rPr lang="ja-JP" altLang="en-US" sz="3200" dirty="0"/>
              <a:t>必要性</a:t>
            </a:r>
            <a:endParaRPr kumimoji="1" lang="ja-JP" altLang="en-US" sz="3200" dirty="0"/>
          </a:p>
        </p:txBody>
      </p:sp>
      <p:sp>
        <p:nvSpPr>
          <p:cNvPr id="3" name="コンテンツ プレースホルダー 2"/>
          <p:cNvSpPr>
            <a:spLocks noGrp="1"/>
          </p:cNvSpPr>
          <p:nvPr>
            <p:ph idx="1"/>
          </p:nvPr>
        </p:nvSpPr>
        <p:spPr>
          <a:xfrm>
            <a:off x="457199" y="1268760"/>
            <a:ext cx="8472169" cy="5305776"/>
          </a:xfrm>
        </p:spPr>
        <p:txBody>
          <a:bodyPr/>
          <a:lstStyle/>
          <a:p>
            <a:r>
              <a:rPr lang="en-US" altLang="ja-JP" dirty="0" smtClean="0">
                <a:latin typeface="Times New Roman" panose="02020603050405020304" pitchFamily="18" charset="0"/>
                <a:cs typeface="Times New Roman" panose="02020603050405020304" pitchFamily="18" charset="0"/>
              </a:rPr>
              <a:t>Ξ</a:t>
            </a:r>
            <a:r>
              <a:rPr lang="ja-JP" altLang="en-US" dirty="0" smtClean="0"/>
              <a:t>ハイパー核状態のピーク位置と幅を明確に観測</a:t>
            </a:r>
            <a:endParaRPr lang="en-US" altLang="ja-JP" dirty="0" smtClean="0"/>
          </a:p>
          <a:p>
            <a:pPr lvl="1"/>
            <a:r>
              <a:rPr lang="en-US" altLang="ja-JP" dirty="0" smtClean="0"/>
              <a:t>ΞN</a:t>
            </a:r>
            <a:r>
              <a:rPr lang="ja-JP" altLang="en-US" dirty="0" smtClean="0"/>
              <a:t>相互作用ポテンシャルの実部と虚部に対応する</a:t>
            </a:r>
            <a:endParaRPr lang="en-US" altLang="ja-JP" dirty="0" smtClean="0"/>
          </a:p>
          <a:p>
            <a:r>
              <a:rPr lang="ja-JP" altLang="en-US" dirty="0" smtClean="0"/>
              <a:t>コア原子核励起状態を分けるには</a:t>
            </a:r>
            <a:r>
              <a:rPr lang="en-US" altLang="ja-JP" dirty="0" smtClean="0"/>
              <a:t>ΔE&lt;2 MeV</a:t>
            </a:r>
            <a:r>
              <a:rPr lang="ja-JP" altLang="en-US" dirty="0" smtClean="0"/>
              <a:t>が必要</a:t>
            </a:r>
            <a:endParaRPr lang="en-US" altLang="ja-JP" dirty="0" smtClean="0"/>
          </a:p>
          <a:p>
            <a:pPr lvl="1"/>
            <a:r>
              <a:rPr lang="ja-JP" altLang="en-US" dirty="0" smtClean="0"/>
              <a:t>バリオン間相互作用モデルの選別</a:t>
            </a:r>
            <a:endParaRPr lang="en-US" altLang="ja-JP" dirty="0" smtClean="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7745" y="3356990"/>
            <a:ext cx="3571523" cy="2490348"/>
          </a:xfrm>
          <a:prstGeom prst="rect">
            <a:avLst/>
          </a:prstGeom>
        </p:spPr>
      </p:pic>
      <p:pic>
        <p:nvPicPr>
          <p:cNvPr id="2051" name="Picture 3" descr="C:\Users\Tnanamura\Dropbox\修士論文\slidefigure\motoba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071026"/>
            <a:ext cx="3686795" cy="3129959"/>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187396" y="5847338"/>
            <a:ext cx="3076251" cy="584775"/>
          </a:xfrm>
          <a:prstGeom prst="rect">
            <a:avLst/>
          </a:prstGeom>
          <a:noFill/>
        </p:spPr>
        <p:txBody>
          <a:bodyPr wrap="square" rtlCol="0">
            <a:spAutoFit/>
          </a:bodyPr>
          <a:lstStyle/>
          <a:p>
            <a:r>
              <a:rPr kumimoji="1" lang="ja-JP" altLang="en-US" sz="1600" dirty="0" smtClean="0"/>
              <a:t>実験分解能の違いによる</a:t>
            </a:r>
            <a:endParaRPr kumimoji="1" lang="en-US" altLang="ja-JP" sz="1600" dirty="0" smtClean="0"/>
          </a:p>
          <a:p>
            <a:r>
              <a:rPr kumimoji="1" lang="ja-JP" altLang="en-US" sz="1600" dirty="0" smtClean="0"/>
              <a:t>励起</a:t>
            </a:r>
            <a:r>
              <a:rPr lang="ja-JP" altLang="en-US" sz="1600" dirty="0" smtClean="0"/>
              <a:t>スペクトルの見え方の違い</a:t>
            </a:r>
            <a:endParaRPr kumimoji="1" lang="ja-JP" altLang="en-US" sz="1600" dirty="0"/>
          </a:p>
        </p:txBody>
      </p:sp>
      <p:sp>
        <p:nvSpPr>
          <p:cNvPr id="5" name="テキスト ボックス 4"/>
          <p:cNvSpPr txBox="1"/>
          <p:nvPr/>
        </p:nvSpPr>
        <p:spPr>
          <a:xfrm>
            <a:off x="1119428" y="6035068"/>
            <a:ext cx="3672408" cy="861774"/>
          </a:xfrm>
          <a:prstGeom prst="rect">
            <a:avLst/>
          </a:prstGeom>
          <a:noFill/>
        </p:spPr>
        <p:txBody>
          <a:bodyPr wrap="square" rtlCol="0">
            <a:spAutoFit/>
          </a:bodyPr>
          <a:lstStyle/>
          <a:p>
            <a:r>
              <a:rPr kumimoji="1" lang="ja-JP" altLang="en-US" dirty="0" smtClean="0"/>
              <a:t>コア原子核の励起も考慮した</a:t>
            </a:r>
            <a:endParaRPr kumimoji="1" lang="en-US" altLang="ja-JP" dirty="0" smtClean="0"/>
          </a:p>
          <a:p>
            <a:r>
              <a:rPr kumimoji="1" lang="ja-JP" altLang="en-US" dirty="0" smtClean="0"/>
              <a:t>理論計算による</a:t>
            </a:r>
            <a:r>
              <a:rPr kumimoji="1" lang="en-US" altLang="ja-JP" baseline="30000" dirty="0" smtClean="0"/>
              <a:t>12</a:t>
            </a:r>
            <a:r>
              <a:rPr kumimoji="1" lang="en-US" altLang="ja-JP" baseline="-25000" dirty="0" smtClean="0"/>
              <a:t>Ξ</a:t>
            </a:r>
            <a:r>
              <a:rPr kumimoji="1" lang="en-US" altLang="ja-JP" dirty="0" smtClean="0"/>
              <a:t>Be</a:t>
            </a:r>
            <a:r>
              <a:rPr kumimoji="1" lang="ja-JP" altLang="en-US" dirty="0" smtClean="0"/>
              <a:t>励起スペクトル</a:t>
            </a:r>
            <a:r>
              <a:rPr kumimoji="1" lang="en-US" altLang="ja-JP" sz="1400" dirty="0" err="1" smtClean="0"/>
              <a:t>T.Motoba</a:t>
            </a:r>
            <a:r>
              <a:rPr kumimoji="1" lang="en-US" altLang="ja-JP" sz="1400" dirty="0" smtClean="0"/>
              <a:t> and </a:t>
            </a:r>
            <a:r>
              <a:rPr kumimoji="1" lang="en-US" altLang="ja-JP" sz="1400" dirty="0" err="1" smtClean="0"/>
              <a:t>S.Sugimoto</a:t>
            </a:r>
            <a:r>
              <a:rPr kumimoji="1" lang="en-US" altLang="ja-JP" sz="1400" dirty="0" smtClean="0"/>
              <a:t> NPA 835(2010) 223</a:t>
            </a:r>
            <a:endParaRPr kumimoji="1" lang="ja-JP" altLang="en-US" sz="1400" dirty="0"/>
          </a:p>
        </p:txBody>
      </p:sp>
      <p:cxnSp>
        <p:nvCxnSpPr>
          <p:cNvPr id="8" name="直線コネクタ 7"/>
          <p:cNvCxnSpPr/>
          <p:nvPr/>
        </p:nvCxnSpPr>
        <p:spPr>
          <a:xfrm>
            <a:off x="7471998" y="3726322"/>
            <a:ext cx="124004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スライド番号プレースホルダー 8"/>
          <p:cNvSpPr>
            <a:spLocks noGrp="1"/>
          </p:cNvSpPr>
          <p:nvPr>
            <p:ph type="sldNum" sz="quarter" idx="12"/>
          </p:nvPr>
        </p:nvSpPr>
        <p:spPr/>
        <p:txBody>
          <a:bodyPr/>
          <a:lstStyle/>
          <a:p>
            <a:fld id="{B2B48BEB-91E4-4ACD-BFB4-F0651C692576}" type="slidenum">
              <a:rPr kumimoji="1" lang="ja-JP" altLang="en-US" smtClean="0"/>
              <a:t>4</a:t>
            </a:fld>
            <a:endParaRPr kumimoji="1" lang="ja-JP" altLang="en-US"/>
          </a:p>
        </p:txBody>
      </p:sp>
      <p:sp>
        <p:nvSpPr>
          <p:cNvPr id="6" name="テキスト ボックス 5"/>
          <p:cNvSpPr txBox="1"/>
          <p:nvPr/>
        </p:nvSpPr>
        <p:spPr>
          <a:xfrm>
            <a:off x="5615701" y="3356990"/>
            <a:ext cx="936104" cy="369332"/>
          </a:xfrm>
          <a:prstGeom prst="rect">
            <a:avLst/>
          </a:prstGeom>
          <a:noFill/>
        </p:spPr>
        <p:txBody>
          <a:bodyPr wrap="square" rtlCol="0">
            <a:spAutoFit/>
          </a:bodyPr>
          <a:lstStyle/>
          <a:p>
            <a:r>
              <a:rPr kumimoji="1" lang="en-US" altLang="ja-JP" dirty="0" smtClean="0"/>
              <a:t>ESC08</a:t>
            </a:r>
            <a:endParaRPr kumimoji="1" lang="ja-JP" altLang="en-US" dirty="0"/>
          </a:p>
        </p:txBody>
      </p:sp>
      <p:sp>
        <p:nvSpPr>
          <p:cNvPr id="11" name="テキスト ボックス 10"/>
          <p:cNvSpPr txBox="1"/>
          <p:nvPr/>
        </p:nvSpPr>
        <p:spPr>
          <a:xfrm>
            <a:off x="1493473" y="3602556"/>
            <a:ext cx="936104" cy="369332"/>
          </a:xfrm>
          <a:prstGeom prst="rect">
            <a:avLst/>
          </a:prstGeom>
          <a:noFill/>
        </p:spPr>
        <p:txBody>
          <a:bodyPr wrap="square" rtlCol="0">
            <a:spAutoFit/>
          </a:bodyPr>
          <a:lstStyle/>
          <a:p>
            <a:r>
              <a:rPr kumimoji="1" lang="en-US" altLang="ja-JP" dirty="0" smtClean="0"/>
              <a:t>ESC08</a:t>
            </a:r>
            <a:endParaRPr kumimoji="1" lang="ja-JP" altLang="en-US" dirty="0"/>
          </a:p>
        </p:txBody>
      </p:sp>
      <p:sp>
        <p:nvSpPr>
          <p:cNvPr id="12" name="テキスト ボックス 11"/>
          <p:cNvSpPr txBox="1"/>
          <p:nvPr/>
        </p:nvSpPr>
        <p:spPr>
          <a:xfrm>
            <a:off x="3370094" y="3746466"/>
            <a:ext cx="936104" cy="369332"/>
          </a:xfrm>
          <a:prstGeom prst="rect">
            <a:avLst/>
          </a:prstGeom>
          <a:noFill/>
        </p:spPr>
        <p:txBody>
          <a:bodyPr wrap="square" rtlCol="0">
            <a:spAutoFit/>
          </a:bodyPr>
          <a:lstStyle/>
          <a:p>
            <a:r>
              <a:rPr kumimoji="1" lang="en-US" altLang="ja-JP" dirty="0" smtClean="0"/>
              <a:t>ESC04d</a:t>
            </a:r>
            <a:endParaRPr kumimoji="1" lang="ja-JP" altLang="en-US" dirty="0"/>
          </a:p>
        </p:txBody>
      </p:sp>
      <p:cxnSp>
        <p:nvCxnSpPr>
          <p:cNvPr id="13" name="直線矢印コネクタ 12"/>
          <p:cNvCxnSpPr/>
          <p:nvPr/>
        </p:nvCxnSpPr>
        <p:spPr>
          <a:xfrm>
            <a:off x="2955632" y="4111109"/>
            <a:ext cx="248216" cy="0"/>
          </a:xfrm>
          <a:prstGeom prst="straightConnector1">
            <a:avLst/>
          </a:prstGeom>
          <a:ln w="1905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742989" y="3726322"/>
            <a:ext cx="748891" cy="338554"/>
          </a:xfrm>
          <a:prstGeom prst="rect">
            <a:avLst/>
          </a:prstGeom>
          <a:noFill/>
        </p:spPr>
        <p:txBody>
          <a:bodyPr wrap="square" rtlCol="0">
            <a:spAutoFit/>
          </a:bodyPr>
          <a:lstStyle/>
          <a:p>
            <a:r>
              <a:rPr lang="en-US" altLang="ja-JP" sz="1600" dirty="0" smtClean="0">
                <a:solidFill>
                  <a:srgbClr val="FF0000"/>
                </a:solidFill>
              </a:rPr>
              <a:t>2MeV</a:t>
            </a:r>
            <a:endParaRPr kumimoji="1" lang="ja-JP" altLang="en-US" sz="1600" dirty="0">
              <a:solidFill>
                <a:srgbClr val="FF0000"/>
              </a:solidFill>
            </a:endParaRPr>
          </a:p>
        </p:txBody>
      </p:sp>
    </p:spTree>
    <p:extLst>
      <p:ext uri="{BB962C8B-B14F-4D97-AF65-F5344CB8AC3E}">
        <p14:creationId xmlns:p14="http://schemas.microsoft.com/office/powerpoint/2010/main" val="7362850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nanamura\Dropbox\gakushin2017rev3\setup_v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101153"/>
            <a:ext cx="4067945" cy="561364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02557" y="260648"/>
            <a:ext cx="8229600" cy="1066800"/>
          </a:xfrm>
        </p:spPr>
        <p:txBody>
          <a:bodyPr>
            <a:normAutofit/>
          </a:bodyPr>
          <a:lstStyle/>
          <a:p>
            <a:r>
              <a:rPr kumimoji="1" lang="en-US" altLang="ja-JP" sz="4400" dirty="0" smtClean="0"/>
              <a:t>J-PARC E05</a:t>
            </a:r>
            <a:r>
              <a:rPr kumimoji="1" lang="ja-JP" altLang="en-US" sz="4400" dirty="0" smtClean="0"/>
              <a:t>実験</a:t>
            </a:r>
            <a:endParaRPr kumimoji="1" lang="ja-JP" altLang="en-US" sz="4400" dirty="0"/>
          </a:p>
        </p:txBody>
      </p:sp>
      <p:sp>
        <p:nvSpPr>
          <p:cNvPr id="3" name="コンテンツ プレースホルダー 2"/>
          <p:cNvSpPr>
            <a:spLocks noGrp="1"/>
          </p:cNvSpPr>
          <p:nvPr>
            <p:ph idx="1"/>
          </p:nvPr>
        </p:nvSpPr>
        <p:spPr>
          <a:xfrm>
            <a:off x="457200" y="1124744"/>
            <a:ext cx="8363272" cy="5449792"/>
          </a:xfrm>
        </p:spPr>
        <p:txBody>
          <a:bodyPr/>
          <a:lstStyle/>
          <a:p>
            <a:r>
              <a:rPr lang="en-US" altLang="ja-JP" baseline="30000" dirty="0" smtClean="0">
                <a:latin typeface="+mn-ea"/>
              </a:rPr>
              <a:t>12</a:t>
            </a:r>
            <a:r>
              <a:rPr lang="en-US" altLang="ja-JP" dirty="0" smtClean="0">
                <a:latin typeface="+mn-ea"/>
              </a:rPr>
              <a:t>C(K</a:t>
            </a:r>
            <a:r>
              <a:rPr lang="ja-JP" altLang="en-US" baseline="30000" dirty="0" err="1" smtClean="0">
                <a:latin typeface="+mn-ea"/>
              </a:rPr>
              <a:t>ー</a:t>
            </a:r>
            <a:r>
              <a:rPr lang="en-US" altLang="ja-JP" dirty="0" smtClean="0">
                <a:latin typeface="+mn-ea"/>
              </a:rPr>
              <a:t>,K</a:t>
            </a:r>
            <a:r>
              <a:rPr lang="ja-JP" altLang="en-US" baseline="30000" dirty="0">
                <a:latin typeface="+mn-ea"/>
              </a:rPr>
              <a:t>＋</a:t>
            </a:r>
            <a:r>
              <a:rPr lang="en-US" altLang="ja-JP" dirty="0" smtClean="0">
                <a:latin typeface="+mn-ea"/>
              </a:rPr>
              <a:t>)</a:t>
            </a:r>
            <a:r>
              <a:rPr lang="en-US" altLang="ja-JP" baseline="30000" dirty="0" smtClean="0">
                <a:latin typeface="+mn-ea"/>
              </a:rPr>
              <a:t>12</a:t>
            </a:r>
            <a:r>
              <a:rPr lang="en-US" altLang="ja-JP" baseline="-25000" dirty="0" smtClean="0">
                <a:latin typeface="Times New Roman" panose="02020603050405020304" pitchFamily="18" charset="0"/>
                <a:cs typeface="Times New Roman" panose="02020603050405020304" pitchFamily="18" charset="0"/>
              </a:rPr>
              <a:t>Ξ</a:t>
            </a:r>
            <a:r>
              <a:rPr lang="en-US" altLang="ja-JP" dirty="0" smtClean="0">
                <a:latin typeface="+mn-ea"/>
              </a:rPr>
              <a:t>Be</a:t>
            </a:r>
            <a:r>
              <a:rPr lang="ja-JP" altLang="en-US" dirty="0" smtClean="0">
                <a:latin typeface="+mn-ea"/>
              </a:rPr>
              <a:t>反応を用いた</a:t>
            </a:r>
            <a:endParaRPr lang="en-US" altLang="ja-JP" dirty="0" smtClean="0">
              <a:latin typeface="+mn-ea"/>
            </a:endParaRPr>
          </a:p>
          <a:p>
            <a:pPr marL="109728" indent="0">
              <a:buNone/>
            </a:pPr>
            <a:r>
              <a:rPr lang="ja-JP" altLang="en-US" dirty="0">
                <a:latin typeface="+mn-ea"/>
              </a:rPr>
              <a:t>　</a:t>
            </a:r>
            <a:r>
              <a:rPr lang="ja-JP" altLang="en-US" dirty="0" smtClean="0">
                <a:latin typeface="+mn-ea"/>
              </a:rPr>
              <a:t>ミッシングマス分光実験</a:t>
            </a:r>
            <a:endParaRPr lang="en-US" altLang="ja-JP" dirty="0" smtClean="0">
              <a:latin typeface="+mn-ea"/>
            </a:endParaRPr>
          </a:p>
          <a:p>
            <a:r>
              <a:rPr lang="ja-JP" altLang="en-US" dirty="0" smtClean="0">
                <a:latin typeface="+mn-ea"/>
              </a:rPr>
              <a:t>散乱</a:t>
            </a:r>
            <a:r>
              <a:rPr lang="en-US" altLang="ja-JP" dirty="0" smtClean="0">
                <a:latin typeface="+mn-ea"/>
              </a:rPr>
              <a:t>K</a:t>
            </a:r>
            <a:r>
              <a:rPr lang="ja-JP" altLang="en-US" baseline="30000" dirty="0" smtClean="0">
                <a:latin typeface="+mn-ea"/>
              </a:rPr>
              <a:t>＋</a:t>
            </a:r>
            <a:r>
              <a:rPr lang="ja-JP" altLang="en-US" dirty="0" smtClean="0">
                <a:latin typeface="+mn-ea"/>
              </a:rPr>
              <a:t>磁気スペクトロメータ</a:t>
            </a:r>
            <a:r>
              <a:rPr lang="en-US" altLang="ja-JP" dirty="0" smtClean="0">
                <a:latin typeface="+mn-ea"/>
              </a:rPr>
              <a:t>S-2S</a:t>
            </a:r>
            <a:r>
              <a:rPr lang="ja-JP" altLang="en-US" dirty="0" smtClean="0">
                <a:latin typeface="+mn-ea"/>
              </a:rPr>
              <a:t>の開発</a:t>
            </a:r>
            <a:endParaRPr lang="en-US" altLang="ja-JP" dirty="0">
              <a:latin typeface="+mn-ea"/>
            </a:endParaRPr>
          </a:p>
          <a:p>
            <a:pPr lvl="1"/>
            <a:r>
              <a:rPr kumimoji="1" lang="en-US" altLang="ja-JP" dirty="0" smtClean="0">
                <a:latin typeface="+mn-ea"/>
                <a:cs typeface="Times New Roman" panose="02020603050405020304" pitchFamily="18" charset="0"/>
              </a:rPr>
              <a:t>2015</a:t>
            </a:r>
            <a:r>
              <a:rPr kumimoji="1" lang="ja-JP" altLang="en-US" dirty="0" smtClean="0">
                <a:latin typeface="+mn-ea"/>
                <a:cs typeface="Times New Roman" panose="02020603050405020304" pitchFamily="18" charset="0"/>
              </a:rPr>
              <a:t>年に</a:t>
            </a:r>
            <a:r>
              <a:rPr kumimoji="1" lang="en-US" altLang="ja-JP" dirty="0" smtClean="0">
                <a:latin typeface="+mn-ea"/>
                <a:cs typeface="Times New Roman" panose="02020603050405020304" pitchFamily="18" charset="0"/>
              </a:rPr>
              <a:t>3</a:t>
            </a:r>
            <a:r>
              <a:rPr kumimoji="1" lang="ja-JP" altLang="en-US" dirty="0" smtClean="0">
                <a:latin typeface="+mn-ea"/>
                <a:cs typeface="Times New Roman" panose="02020603050405020304" pitchFamily="18" charset="0"/>
              </a:rPr>
              <a:t>台</a:t>
            </a:r>
            <a:r>
              <a:rPr kumimoji="1" lang="en-US" altLang="ja-JP" dirty="0" smtClean="0">
                <a:latin typeface="+mn-ea"/>
                <a:cs typeface="Times New Roman" panose="02020603050405020304" pitchFamily="18" charset="0"/>
              </a:rPr>
              <a:t>(Q1,Q2,D1)</a:t>
            </a:r>
            <a:r>
              <a:rPr kumimoji="1" lang="ja-JP" altLang="en-US" dirty="0" smtClean="0">
                <a:latin typeface="+mn-ea"/>
                <a:cs typeface="Times New Roman" panose="02020603050405020304" pitchFamily="18" charset="0"/>
              </a:rPr>
              <a:t>の電磁石が完成</a:t>
            </a:r>
            <a:endParaRPr kumimoji="1" lang="en-US" altLang="ja-JP" dirty="0" smtClean="0">
              <a:latin typeface="+mn-ea"/>
              <a:cs typeface="Times New Roman" panose="02020603050405020304" pitchFamily="18" charset="0"/>
            </a:endParaRPr>
          </a:p>
          <a:p>
            <a:pPr lvl="1"/>
            <a:r>
              <a:rPr lang="ja-JP" altLang="en-US" sz="2400" dirty="0">
                <a:latin typeface="+mn-ea"/>
              </a:rPr>
              <a:t>立体角</a:t>
            </a:r>
            <a:r>
              <a:rPr lang="en-US" altLang="ja-JP" sz="2400" dirty="0" smtClean="0">
                <a:latin typeface="+mn-ea"/>
              </a:rPr>
              <a:t> </a:t>
            </a:r>
            <a:r>
              <a:rPr lang="ja-JP" altLang="en-US" sz="2400" dirty="0" smtClean="0">
                <a:latin typeface="+mn-ea"/>
              </a:rPr>
              <a:t>～</a:t>
            </a:r>
            <a:r>
              <a:rPr lang="en-US" altLang="ja-JP" sz="2400" dirty="0" smtClean="0">
                <a:latin typeface="+mn-ea"/>
              </a:rPr>
              <a:t>55 </a:t>
            </a:r>
            <a:r>
              <a:rPr lang="en-US" altLang="ja-JP" sz="2400" dirty="0" err="1" smtClean="0">
                <a:latin typeface="+mn-ea"/>
              </a:rPr>
              <a:t>msr</a:t>
            </a:r>
            <a:endParaRPr lang="en-US" altLang="ja-JP" sz="2400" dirty="0" smtClean="0">
              <a:latin typeface="+mn-ea"/>
            </a:endParaRPr>
          </a:p>
          <a:p>
            <a:pPr lvl="1"/>
            <a:r>
              <a:rPr lang="ja-JP" altLang="en-US" sz="2400" dirty="0" smtClean="0">
                <a:latin typeface="+mn-ea"/>
              </a:rPr>
              <a:t>運動量分解能目標値</a:t>
            </a:r>
            <a:r>
              <a:rPr kumimoji="1" lang="en-US" altLang="ja-JP" sz="2400" dirty="0" smtClean="0">
                <a:latin typeface="+mn-ea"/>
              </a:rPr>
              <a:t> </a:t>
            </a:r>
            <a:r>
              <a:rPr kumimoji="1" lang="en-US" altLang="ja-JP" sz="2400" dirty="0" err="1" smtClean="0">
                <a:latin typeface="+mn-ea"/>
              </a:rPr>
              <a:t>Δp</a:t>
            </a:r>
            <a:r>
              <a:rPr kumimoji="1" lang="en-US" altLang="ja-JP" sz="2400" dirty="0" smtClean="0">
                <a:latin typeface="+mn-ea"/>
              </a:rPr>
              <a:t>/p =6×10</a:t>
            </a:r>
            <a:r>
              <a:rPr lang="en-US" altLang="ja-JP" sz="2400" baseline="30000" dirty="0" smtClean="0">
                <a:latin typeface="+mn-ea"/>
              </a:rPr>
              <a:t>--</a:t>
            </a:r>
            <a:r>
              <a:rPr kumimoji="1" lang="en-US" altLang="ja-JP" sz="2400" baseline="30000" dirty="0" smtClean="0">
                <a:latin typeface="+mn-ea"/>
              </a:rPr>
              <a:t>4 </a:t>
            </a:r>
            <a:r>
              <a:rPr kumimoji="1" lang="en-US" altLang="ja-JP" sz="2000" dirty="0" smtClean="0">
                <a:latin typeface="+mn-ea"/>
              </a:rPr>
              <a:t>(FWHM)</a:t>
            </a:r>
          </a:p>
          <a:p>
            <a:pPr lvl="2"/>
            <a:r>
              <a:rPr lang="ja-JP" altLang="en-US" sz="2000" dirty="0" smtClean="0">
                <a:latin typeface="+mn-ea"/>
              </a:rPr>
              <a:t>エネルギー分解能</a:t>
            </a:r>
            <a:r>
              <a:rPr lang="en-US" altLang="ja-JP" sz="2000" dirty="0" smtClean="0">
                <a:latin typeface="+mn-ea"/>
              </a:rPr>
              <a:t>ΔE 1.89 MeV </a:t>
            </a:r>
          </a:p>
          <a:p>
            <a:pPr marL="704088" lvl="2" indent="0">
              <a:buNone/>
            </a:pPr>
            <a:r>
              <a:rPr lang="en-US" altLang="ja-JP" sz="2000" dirty="0">
                <a:latin typeface="+mn-ea"/>
              </a:rPr>
              <a:t> </a:t>
            </a:r>
            <a:r>
              <a:rPr lang="en-US" altLang="ja-JP" sz="2000" dirty="0" smtClean="0">
                <a:latin typeface="+mn-ea"/>
              </a:rPr>
              <a:t> (</a:t>
            </a:r>
            <a:r>
              <a:rPr lang="ja-JP" altLang="en-US" sz="2000" dirty="0" smtClean="0">
                <a:latin typeface="+mn-ea"/>
              </a:rPr>
              <a:t>標的中のエネルギー損失のふらつきを除く</a:t>
            </a:r>
            <a:r>
              <a:rPr lang="en-US" altLang="ja-JP" sz="2000" dirty="0" smtClean="0">
                <a:latin typeface="+mn-ea"/>
              </a:rPr>
              <a:t>)</a:t>
            </a:r>
            <a:endParaRPr kumimoji="1" lang="en-US" altLang="ja-JP" sz="2000" dirty="0" smtClean="0">
              <a:latin typeface="+mn-ea"/>
            </a:endParaRPr>
          </a:p>
          <a:p>
            <a:pPr marL="411480" lvl="1" indent="0">
              <a:buNone/>
            </a:pPr>
            <a:r>
              <a:rPr lang="ja-JP" altLang="en-US" sz="2400" dirty="0" smtClean="0">
                <a:solidFill>
                  <a:srgbClr val="FF0000"/>
                </a:solidFill>
                <a:latin typeface="+mn-ea"/>
              </a:rPr>
              <a:t>→高エネルギー分解</a:t>
            </a:r>
            <a:r>
              <a:rPr lang="ja-JP" altLang="en-US" sz="2400" dirty="0">
                <a:solidFill>
                  <a:srgbClr val="FF0000"/>
                </a:solidFill>
                <a:latin typeface="+mn-ea"/>
              </a:rPr>
              <a:t>能</a:t>
            </a:r>
            <a:r>
              <a:rPr lang="ja-JP" altLang="en-US" sz="2400" dirty="0" smtClean="0">
                <a:solidFill>
                  <a:srgbClr val="FF0000"/>
                </a:solidFill>
                <a:latin typeface="+mn-ea"/>
              </a:rPr>
              <a:t>と高統計を達成</a:t>
            </a:r>
            <a:endParaRPr kumimoji="1" lang="en-US" altLang="ja-JP" sz="2400" dirty="0" smtClean="0">
              <a:solidFill>
                <a:srgbClr val="FF0000"/>
              </a:solidFill>
              <a:latin typeface="+mn-ea"/>
            </a:endParaRPr>
          </a:p>
          <a:p>
            <a:pPr marL="109728" indent="0">
              <a:buNone/>
            </a:pPr>
            <a:endParaRPr kumimoji="1" lang="en-US" altLang="ja-JP" sz="2400" dirty="0" smtClean="0">
              <a:latin typeface="+mn-ea"/>
            </a:endParaRPr>
          </a:p>
          <a:p>
            <a:pPr lvl="1"/>
            <a:endParaRPr kumimoji="1" lang="ja-JP" altLang="en-US" dirty="0"/>
          </a:p>
        </p:txBody>
      </p:sp>
      <p:sp>
        <p:nvSpPr>
          <p:cNvPr id="7" name="テキスト ボックス 6"/>
          <p:cNvSpPr txBox="1"/>
          <p:nvPr/>
        </p:nvSpPr>
        <p:spPr>
          <a:xfrm>
            <a:off x="6761375" y="6073778"/>
            <a:ext cx="2275121" cy="800219"/>
          </a:xfrm>
          <a:prstGeom prst="rect">
            <a:avLst/>
          </a:prstGeom>
          <a:noFill/>
          <a:ln>
            <a:noFill/>
          </a:ln>
        </p:spPr>
        <p:txBody>
          <a:bodyPr wrap="square" rtlCol="0">
            <a:spAutoFit/>
          </a:bodyPr>
          <a:lstStyle/>
          <a:p>
            <a:r>
              <a:rPr kumimoji="1" lang="en-US" altLang="ja-JP" dirty="0" smtClean="0">
                <a:solidFill>
                  <a:srgbClr val="002060"/>
                </a:solidFill>
              </a:rPr>
              <a:t>1.8 GeV/c </a:t>
            </a:r>
            <a:r>
              <a:rPr lang="en-US" altLang="ja-JP" sz="2800" dirty="0" smtClean="0">
                <a:solidFill>
                  <a:srgbClr val="002060"/>
                </a:solidFill>
                <a:latin typeface="+mn-ea"/>
              </a:rPr>
              <a:t>K-</a:t>
            </a:r>
          </a:p>
          <a:p>
            <a:r>
              <a:rPr kumimoji="1" lang="en-US" altLang="ja-JP" dirty="0" err="1" smtClean="0">
                <a:solidFill>
                  <a:srgbClr val="002060"/>
                </a:solidFill>
              </a:rPr>
              <a:t>Δp</a:t>
            </a:r>
            <a:r>
              <a:rPr kumimoji="1" lang="en-US" altLang="ja-JP" dirty="0" smtClean="0">
                <a:solidFill>
                  <a:srgbClr val="002060"/>
                </a:solidFill>
              </a:rPr>
              <a:t>/p=1.0×10</a:t>
            </a:r>
            <a:r>
              <a:rPr kumimoji="1" lang="en-US" altLang="ja-JP" baseline="30000" dirty="0" smtClean="0">
                <a:solidFill>
                  <a:srgbClr val="002060"/>
                </a:solidFill>
              </a:rPr>
              <a:t>-3</a:t>
            </a:r>
            <a:endParaRPr kumimoji="1" lang="ja-JP" altLang="en-US" baseline="30000" dirty="0">
              <a:solidFill>
                <a:srgbClr val="002060"/>
              </a:solidFill>
            </a:endParaRPr>
          </a:p>
        </p:txBody>
      </p:sp>
      <p:sp>
        <p:nvSpPr>
          <p:cNvPr id="10" name="テキスト ボックス 9"/>
          <p:cNvSpPr txBox="1"/>
          <p:nvPr/>
        </p:nvSpPr>
        <p:spPr>
          <a:xfrm>
            <a:off x="6803506" y="741620"/>
            <a:ext cx="2190858" cy="523220"/>
          </a:xfrm>
          <a:prstGeom prst="rect">
            <a:avLst/>
          </a:prstGeom>
          <a:noFill/>
        </p:spPr>
        <p:txBody>
          <a:bodyPr wrap="square" rtlCol="0">
            <a:spAutoFit/>
          </a:bodyPr>
          <a:lstStyle/>
          <a:p>
            <a:r>
              <a:rPr lang="en-US" altLang="ja-JP" sz="2800" dirty="0" smtClean="0">
                <a:solidFill>
                  <a:srgbClr val="FF0000"/>
                </a:solidFill>
                <a:latin typeface="+mn-ea"/>
              </a:rPr>
              <a:t>K+ </a:t>
            </a:r>
            <a:r>
              <a:rPr lang="ja-JP" altLang="en-US" dirty="0" smtClean="0">
                <a:solidFill>
                  <a:srgbClr val="FF0000"/>
                </a:solidFill>
              </a:rPr>
              <a:t>～</a:t>
            </a:r>
            <a:r>
              <a:rPr lang="en-US" altLang="ja-JP" dirty="0" smtClean="0">
                <a:solidFill>
                  <a:srgbClr val="FF0000"/>
                </a:solidFill>
              </a:rPr>
              <a:t>1.4 GeV/c</a:t>
            </a:r>
            <a:endParaRPr kumimoji="1" lang="ja-JP" altLang="en-US" dirty="0">
              <a:solidFill>
                <a:srgbClr val="FF0000"/>
              </a:solidFill>
            </a:endParaRPr>
          </a:p>
        </p:txBody>
      </p:sp>
      <p:cxnSp>
        <p:nvCxnSpPr>
          <p:cNvPr id="19" name="直線矢印コネクタ 18"/>
          <p:cNvCxnSpPr/>
          <p:nvPr/>
        </p:nvCxnSpPr>
        <p:spPr>
          <a:xfrm flipV="1">
            <a:off x="7826920" y="2492896"/>
            <a:ext cx="0" cy="1008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6263446" y="1459364"/>
            <a:ext cx="1080120"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7826274" y="3789040"/>
            <a:ext cx="0" cy="108012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5941392" y="5784013"/>
            <a:ext cx="1368152" cy="648072"/>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8218365" y="3131676"/>
            <a:ext cx="827585" cy="369332"/>
          </a:xfrm>
          <a:prstGeom prst="rect">
            <a:avLst/>
          </a:prstGeom>
          <a:noFill/>
        </p:spPr>
        <p:txBody>
          <a:bodyPr wrap="square" rtlCol="0">
            <a:spAutoFit/>
          </a:bodyPr>
          <a:lstStyle/>
          <a:p>
            <a:r>
              <a:rPr kumimoji="1" lang="en-US" altLang="ja-JP" dirty="0" smtClean="0"/>
              <a:t>Q1</a:t>
            </a:r>
            <a:endParaRPr kumimoji="1" lang="ja-JP" altLang="en-US" dirty="0"/>
          </a:p>
        </p:txBody>
      </p:sp>
      <p:sp>
        <p:nvSpPr>
          <p:cNvPr id="27" name="テキスト ボックス 26"/>
          <p:cNvSpPr txBox="1"/>
          <p:nvPr/>
        </p:nvSpPr>
        <p:spPr>
          <a:xfrm>
            <a:off x="8218364" y="2762344"/>
            <a:ext cx="530099" cy="369332"/>
          </a:xfrm>
          <a:prstGeom prst="rect">
            <a:avLst/>
          </a:prstGeom>
          <a:noFill/>
        </p:spPr>
        <p:txBody>
          <a:bodyPr wrap="square" rtlCol="0">
            <a:spAutoFit/>
          </a:bodyPr>
          <a:lstStyle/>
          <a:p>
            <a:r>
              <a:rPr kumimoji="1" lang="en-US" altLang="ja-JP" dirty="0" smtClean="0"/>
              <a:t>Q2</a:t>
            </a:r>
            <a:endParaRPr kumimoji="1" lang="ja-JP" altLang="en-US" dirty="0"/>
          </a:p>
        </p:txBody>
      </p:sp>
      <p:sp>
        <p:nvSpPr>
          <p:cNvPr id="28" name="テキスト ボックス 27"/>
          <p:cNvSpPr txBox="1"/>
          <p:nvPr/>
        </p:nvSpPr>
        <p:spPr>
          <a:xfrm>
            <a:off x="8087369" y="1537132"/>
            <a:ext cx="792088" cy="369332"/>
          </a:xfrm>
          <a:prstGeom prst="rect">
            <a:avLst/>
          </a:prstGeom>
          <a:noFill/>
        </p:spPr>
        <p:txBody>
          <a:bodyPr wrap="square" rtlCol="0">
            <a:spAutoFit/>
          </a:bodyPr>
          <a:lstStyle/>
          <a:p>
            <a:r>
              <a:rPr kumimoji="1" lang="en-US" altLang="ja-JP" dirty="0" smtClean="0"/>
              <a:t>D1</a:t>
            </a:r>
            <a:endParaRPr kumimoji="1" lang="ja-JP" altLang="en-US" dirty="0"/>
          </a:p>
        </p:txBody>
      </p:sp>
      <p:sp>
        <p:nvSpPr>
          <p:cNvPr id="5" name="正方形/長方形 4"/>
          <p:cNvSpPr/>
          <p:nvPr/>
        </p:nvSpPr>
        <p:spPr>
          <a:xfrm>
            <a:off x="7718262" y="3645024"/>
            <a:ext cx="216024" cy="14401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7934286" y="3523226"/>
            <a:ext cx="906995" cy="369332"/>
          </a:xfrm>
          <a:prstGeom prst="rect">
            <a:avLst/>
          </a:prstGeom>
          <a:noFill/>
        </p:spPr>
        <p:txBody>
          <a:bodyPr wrap="square" rtlCol="0">
            <a:spAutoFit/>
          </a:bodyPr>
          <a:lstStyle/>
          <a:p>
            <a:r>
              <a:rPr kumimoji="1" lang="ja-JP" altLang="en-US" dirty="0" smtClean="0"/>
              <a:t>標的</a:t>
            </a:r>
            <a:endParaRPr kumimoji="1" lang="ja-JP" altLang="en-US" dirty="0"/>
          </a:p>
        </p:txBody>
      </p:sp>
      <p:sp>
        <p:nvSpPr>
          <p:cNvPr id="12" name="スライド番号プレースホルダー 11"/>
          <p:cNvSpPr>
            <a:spLocks noGrp="1"/>
          </p:cNvSpPr>
          <p:nvPr>
            <p:ph type="sldNum" sz="quarter" idx="12"/>
          </p:nvPr>
        </p:nvSpPr>
        <p:spPr/>
        <p:txBody>
          <a:bodyPr/>
          <a:lstStyle/>
          <a:p>
            <a:fld id="{B2B48BEB-91E4-4ACD-BFB4-F0651C692576}" type="slidenum">
              <a:rPr kumimoji="1" lang="ja-JP" altLang="en-US" smtClean="0"/>
              <a:t>5</a:t>
            </a:fld>
            <a:endParaRPr kumimoji="1" lang="ja-JP" altLang="en-US"/>
          </a:p>
        </p:txBody>
      </p:sp>
      <p:cxnSp>
        <p:nvCxnSpPr>
          <p:cNvPr id="9" name="直線コネクタ 8"/>
          <p:cNvCxnSpPr/>
          <p:nvPr/>
        </p:nvCxnSpPr>
        <p:spPr>
          <a:xfrm>
            <a:off x="6948264" y="3523226"/>
            <a:ext cx="18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6948264" y="2060848"/>
            <a:ext cx="0" cy="14623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V="1">
            <a:off x="6948264" y="1264840"/>
            <a:ext cx="288032" cy="7960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7236296" y="1264840"/>
            <a:ext cx="151216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8748463" y="1264840"/>
            <a:ext cx="0" cy="225838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8075082" y="1264840"/>
            <a:ext cx="970868" cy="369332"/>
          </a:xfrm>
          <a:prstGeom prst="rect">
            <a:avLst/>
          </a:prstGeom>
          <a:noFill/>
        </p:spPr>
        <p:txBody>
          <a:bodyPr wrap="square" rtlCol="0">
            <a:spAutoFit/>
          </a:bodyPr>
          <a:lstStyle/>
          <a:p>
            <a:r>
              <a:rPr kumimoji="1" lang="en-US" altLang="ja-JP" dirty="0" smtClean="0">
                <a:solidFill>
                  <a:srgbClr val="FF0000"/>
                </a:solidFill>
              </a:rPr>
              <a:t>S-2S</a:t>
            </a:r>
            <a:endParaRPr kumimoji="1" lang="ja-JP" altLang="en-US" dirty="0">
              <a:solidFill>
                <a:srgbClr val="FF0000"/>
              </a:solidFill>
            </a:endParaRPr>
          </a:p>
        </p:txBody>
      </p:sp>
    </p:spTree>
    <p:extLst>
      <p:ext uri="{BB962C8B-B14F-4D97-AF65-F5344CB8AC3E}">
        <p14:creationId xmlns:p14="http://schemas.microsoft.com/office/powerpoint/2010/main" val="4000163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en-US" altLang="ja-JP" dirty="0" smtClean="0"/>
              <a:t>S-2S Q1, Q2 </a:t>
            </a:r>
            <a:r>
              <a:rPr kumimoji="1" lang="ja-JP" altLang="en-US" dirty="0" smtClean="0"/>
              <a:t>電磁石</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pPr marL="109728" indent="0">
              <a:buNone/>
            </a:pPr>
            <a:endParaRPr kumimoji="1" lang="ja-JP" altLang="en-US" dirty="0"/>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40768"/>
            <a:ext cx="3736848" cy="343614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755" y="1331070"/>
            <a:ext cx="4056504" cy="3455540"/>
          </a:xfrm>
          <a:prstGeom prst="rect">
            <a:avLst/>
          </a:prstGeom>
        </p:spPr>
      </p:pic>
      <p:sp>
        <p:nvSpPr>
          <p:cNvPr id="6" name="テキスト ボックス 5"/>
          <p:cNvSpPr txBox="1"/>
          <p:nvPr/>
        </p:nvSpPr>
        <p:spPr>
          <a:xfrm>
            <a:off x="355748" y="4801110"/>
            <a:ext cx="4392488" cy="1600438"/>
          </a:xfrm>
          <a:prstGeom prst="rect">
            <a:avLst/>
          </a:prstGeom>
          <a:noFill/>
        </p:spPr>
        <p:txBody>
          <a:bodyPr wrap="square" rtlCol="0">
            <a:spAutoFit/>
          </a:bodyPr>
          <a:lstStyle/>
          <a:p>
            <a:r>
              <a:rPr kumimoji="1" lang="en-US" altLang="ja-JP" dirty="0" smtClean="0"/>
              <a:t>Q1</a:t>
            </a:r>
            <a:r>
              <a:rPr lang="ja-JP" altLang="en-US" dirty="0"/>
              <a:t> </a:t>
            </a:r>
            <a:r>
              <a:rPr lang="en-US" altLang="ja-JP" dirty="0" smtClean="0"/>
              <a:t>(</a:t>
            </a:r>
            <a:r>
              <a:rPr lang="ja-JP" altLang="en-US" dirty="0"/>
              <a:t>縦</a:t>
            </a:r>
            <a:r>
              <a:rPr lang="ja-JP" altLang="en-US" dirty="0" smtClean="0"/>
              <a:t>収束</a:t>
            </a:r>
            <a:r>
              <a:rPr lang="en-US" altLang="ja-JP" dirty="0" smtClean="0"/>
              <a:t>)</a:t>
            </a:r>
            <a:endParaRPr kumimoji="1" lang="en-US" altLang="ja-JP" dirty="0" smtClean="0"/>
          </a:p>
          <a:p>
            <a:r>
              <a:rPr kumimoji="1" lang="ja-JP" altLang="en-US" sz="2000" dirty="0" smtClean="0"/>
              <a:t>最大磁場勾配</a:t>
            </a:r>
            <a:r>
              <a:rPr kumimoji="1" lang="en-US" altLang="ja-JP" sz="2000" dirty="0" smtClean="0"/>
              <a:t>: 8.7 [T/m]</a:t>
            </a:r>
          </a:p>
          <a:p>
            <a:r>
              <a:rPr lang="ja-JP" altLang="en-US" sz="2000" dirty="0" smtClean="0"/>
              <a:t>磁極間隙 </a:t>
            </a:r>
            <a:r>
              <a:rPr lang="en-US" altLang="ja-JP" sz="2000" dirty="0" smtClean="0"/>
              <a:t>: 31 [cm]</a:t>
            </a:r>
          </a:p>
          <a:p>
            <a:r>
              <a:rPr kumimoji="1" lang="ja-JP" altLang="en-US" sz="2000" dirty="0"/>
              <a:t>鉄</a:t>
            </a:r>
            <a:r>
              <a:rPr kumimoji="1" lang="ja-JP" altLang="en-US" sz="2000" dirty="0" smtClean="0"/>
              <a:t>重量 </a:t>
            </a:r>
            <a:r>
              <a:rPr kumimoji="1" lang="en-US" altLang="ja-JP" sz="2000" dirty="0" smtClean="0"/>
              <a:t>:37 [Ton]</a:t>
            </a:r>
          </a:p>
          <a:p>
            <a:r>
              <a:rPr lang="ja-JP" altLang="en-US" sz="2000" dirty="0" smtClean="0"/>
              <a:t>幅</a:t>
            </a:r>
            <a:r>
              <a:rPr lang="en-US" altLang="ja-JP" sz="2000" dirty="0" smtClean="0"/>
              <a:t>×</a:t>
            </a:r>
            <a:r>
              <a:rPr lang="ja-JP" altLang="en-US" sz="2000" dirty="0" smtClean="0"/>
              <a:t>高さ</a:t>
            </a:r>
            <a:r>
              <a:rPr lang="en-US" altLang="ja-JP" sz="2000" dirty="0" smtClean="0"/>
              <a:t>×</a:t>
            </a:r>
            <a:r>
              <a:rPr lang="ja-JP" altLang="en-US" sz="2000" dirty="0" smtClean="0"/>
              <a:t>長さ</a:t>
            </a:r>
            <a:r>
              <a:rPr lang="en-US" altLang="ja-JP" sz="2000" dirty="0" smtClean="0"/>
              <a:t>:2.4 ×2.4 ×0.88 [m</a:t>
            </a:r>
            <a:r>
              <a:rPr lang="en-US" altLang="ja-JP" sz="2000" baseline="30000" dirty="0" smtClean="0"/>
              <a:t>3</a:t>
            </a:r>
            <a:r>
              <a:rPr lang="en-US" altLang="ja-JP" sz="2000" dirty="0" smtClean="0"/>
              <a:t>]</a:t>
            </a:r>
            <a:endParaRPr kumimoji="1" lang="en-US" altLang="ja-JP" sz="2000" dirty="0" smtClean="0"/>
          </a:p>
        </p:txBody>
      </p:sp>
      <p:sp>
        <p:nvSpPr>
          <p:cNvPr id="7" name="テキスト ボックス 6"/>
          <p:cNvSpPr txBox="1"/>
          <p:nvPr/>
        </p:nvSpPr>
        <p:spPr>
          <a:xfrm>
            <a:off x="4620837" y="4939090"/>
            <a:ext cx="4392488" cy="1600438"/>
          </a:xfrm>
          <a:prstGeom prst="rect">
            <a:avLst/>
          </a:prstGeom>
          <a:noFill/>
        </p:spPr>
        <p:txBody>
          <a:bodyPr wrap="square" rtlCol="0">
            <a:spAutoFit/>
          </a:bodyPr>
          <a:lstStyle/>
          <a:p>
            <a:r>
              <a:rPr kumimoji="1" lang="en-US" altLang="ja-JP" dirty="0" smtClean="0"/>
              <a:t>Q2 (</a:t>
            </a:r>
            <a:r>
              <a:rPr kumimoji="1" lang="ja-JP" altLang="en-US" dirty="0" smtClean="0"/>
              <a:t>横収束</a:t>
            </a:r>
            <a:r>
              <a:rPr kumimoji="1" lang="en-US" altLang="ja-JP" dirty="0" smtClean="0"/>
              <a:t>)</a:t>
            </a:r>
          </a:p>
          <a:p>
            <a:r>
              <a:rPr kumimoji="1" lang="ja-JP" altLang="en-US" sz="2000" dirty="0" smtClean="0"/>
              <a:t>最大磁場勾配</a:t>
            </a:r>
            <a:r>
              <a:rPr kumimoji="1" lang="en-US" altLang="ja-JP" sz="2000" dirty="0" smtClean="0"/>
              <a:t>: 5.0 [T/m]</a:t>
            </a:r>
          </a:p>
          <a:p>
            <a:r>
              <a:rPr lang="ja-JP" altLang="en-US" sz="2000" dirty="0" smtClean="0"/>
              <a:t>磁極間隙 </a:t>
            </a:r>
            <a:r>
              <a:rPr lang="en-US" altLang="ja-JP" sz="2000" dirty="0" smtClean="0"/>
              <a:t>: 36 [cm]</a:t>
            </a:r>
          </a:p>
          <a:p>
            <a:r>
              <a:rPr kumimoji="1" lang="ja-JP" altLang="en-US" sz="2000" dirty="0"/>
              <a:t>鉄</a:t>
            </a:r>
            <a:r>
              <a:rPr kumimoji="1" lang="ja-JP" altLang="en-US" sz="2000" dirty="0" smtClean="0"/>
              <a:t>重量 </a:t>
            </a:r>
            <a:r>
              <a:rPr kumimoji="1" lang="en-US" altLang="ja-JP" sz="2000" dirty="0" smtClean="0"/>
              <a:t>:12 [Ton]</a:t>
            </a:r>
          </a:p>
          <a:p>
            <a:r>
              <a:rPr lang="ja-JP" altLang="en-US" sz="2000" dirty="0" smtClean="0"/>
              <a:t>幅</a:t>
            </a:r>
            <a:r>
              <a:rPr lang="en-US" altLang="ja-JP" sz="2000" dirty="0" smtClean="0"/>
              <a:t>×</a:t>
            </a:r>
            <a:r>
              <a:rPr lang="ja-JP" altLang="en-US" sz="2000" dirty="0" smtClean="0"/>
              <a:t>高さ</a:t>
            </a:r>
            <a:r>
              <a:rPr lang="en-US" altLang="ja-JP" sz="2000" dirty="0" smtClean="0"/>
              <a:t>×</a:t>
            </a:r>
            <a:r>
              <a:rPr lang="ja-JP" altLang="en-US" sz="2000" dirty="0" smtClean="0"/>
              <a:t>長さ</a:t>
            </a:r>
            <a:r>
              <a:rPr lang="en-US" altLang="ja-JP" sz="2000" dirty="0" smtClean="0"/>
              <a:t>:2.1 ×1.54 ×0.5 [m</a:t>
            </a:r>
            <a:r>
              <a:rPr lang="en-US" altLang="ja-JP" sz="2000" baseline="30000" dirty="0" smtClean="0"/>
              <a:t>3</a:t>
            </a:r>
            <a:r>
              <a:rPr lang="en-US" altLang="ja-JP" sz="2000" dirty="0" smtClean="0"/>
              <a:t>]</a:t>
            </a:r>
            <a:endParaRPr kumimoji="1" lang="en-US" altLang="ja-JP" sz="2000" dirty="0" smtClean="0"/>
          </a:p>
        </p:txBody>
      </p:sp>
      <p:sp>
        <p:nvSpPr>
          <p:cNvPr id="8" name="スライド番号プレースホルダー 7"/>
          <p:cNvSpPr>
            <a:spLocks noGrp="1"/>
          </p:cNvSpPr>
          <p:nvPr>
            <p:ph type="sldNum" sz="quarter" idx="12"/>
          </p:nvPr>
        </p:nvSpPr>
        <p:spPr/>
        <p:txBody>
          <a:bodyPr/>
          <a:lstStyle/>
          <a:p>
            <a:fld id="{B2B48BEB-91E4-4ACD-BFB4-F0651C692576}" type="slidenum">
              <a:rPr kumimoji="1" lang="ja-JP" altLang="en-US" smtClean="0"/>
              <a:t>6</a:t>
            </a:fld>
            <a:endParaRPr kumimoji="1" lang="ja-JP" altLang="en-US"/>
          </a:p>
        </p:txBody>
      </p:sp>
      <p:cxnSp>
        <p:nvCxnSpPr>
          <p:cNvPr id="10" name="直線矢印コネクタ 9"/>
          <p:cNvCxnSpPr/>
          <p:nvPr/>
        </p:nvCxnSpPr>
        <p:spPr>
          <a:xfrm flipV="1">
            <a:off x="1475656" y="1561172"/>
            <a:ext cx="0" cy="3019956"/>
          </a:xfrm>
          <a:prstGeom prst="straightConnector1">
            <a:avLst/>
          </a:prstGeom>
          <a:ln w="28575">
            <a:solidFill>
              <a:srgbClr val="FFC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541988" y="1923772"/>
            <a:ext cx="1010004" cy="369332"/>
          </a:xfrm>
          <a:prstGeom prst="rect">
            <a:avLst/>
          </a:prstGeom>
          <a:noFill/>
        </p:spPr>
        <p:txBody>
          <a:bodyPr wrap="square" rtlCol="0">
            <a:spAutoFit/>
          </a:bodyPr>
          <a:lstStyle/>
          <a:p>
            <a:r>
              <a:rPr kumimoji="1" lang="en-US" altLang="ja-JP" dirty="0" smtClean="0"/>
              <a:t>2.4 [m]</a:t>
            </a:r>
            <a:endParaRPr kumimoji="1" lang="ja-JP" altLang="en-US" dirty="0"/>
          </a:p>
        </p:txBody>
      </p:sp>
      <p:cxnSp>
        <p:nvCxnSpPr>
          <p:cNvPr id="24" name="直線矢印コネクタ 23"/>
          <p:cNvCxnSpPr/>
          <p:nvPr/>
        </p:nvCxnSpPr>
        <p:spPr>
          <a:xfrm flipV="1">
            <a:off x="8385340" y="1544270"/>
            <a:ext cx="0" cy="1497668"/>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8388424" y="3029124"/>
            <a:ext cx="0" cy="1441896"/>
          </a:xfrm>
          <a:prstGeom prst="straightConnector1">
            <a:avLst/>
          </a:prstGeom>
          <a:ln w="28575">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524328" y="3380740"/>
            <a:ext cx="1008112" cy="369332"/>
          </a:xfrm>
          <a:prstGeom prst="rect">
            <a:avLst/>
          </a:prstGeom>
          <a:noFill/>
        </p:spPr>
        <p:txBody>
          <a:bodyPr wrap="square" rtlCol="0">
            <a:spAutoFit/>
          </a:bodyPr>
          <a:lstStyle/>
          <a:p>
            <a:r>
              <a:rPr kumimoji="1" lang="en-US" altLang="ja-JP" dirty="0" smtClean="0"/>
              <a:t>1.54 [m]</a:t>
            </a:r>
            <a:endParaRPr kumimoji="1" lang="ja-JP" altLang="en-US" dirty="0"/>
          </a:p>
        </p:txBody>
      </p:sp>
    </p:spTree>
    <p:extLst>
      <p:ext uri="{BB962C8B-B14F-4D97-AF65-F5344CB8AC3E}">
        <p14:creationId xmlns:p14="http://schemas.microsoft.com/office/powerpoint/2010/main" val="736285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en-US" altLang="ja-JP" dirty="0" smtClean="0"/>
              <a:t>S-2S D1 </a:t>
            </a:r>
            <a:r>
              <a:rPr kumimoji="1" lang="ja-JP" altLang="en-US" dirty="0" smtClean="0"/>
              <a:t>電磁石</a:t>
            </a:r>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lstStyle/>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lang="en-US" altLang="ja-JP" dirty="0"/>
          </a:p>
          <a:p>
            <a:endParaRPr kumimoji="1" lang="en-US" altLang="ja-JP" dirty="0" smtClean="0"/>
          </a:p>
          <a:p>
            <a:endParaRPr kumimoji="1" lang="ja-JP" altLang="en-US" dirty="0"/>
          </a:p>
        </p:txBody>
      </p:sp>
      <p:pic>
        <p:nvPicPr>
          <p:cNvPr id="2050" name="Picture 2" descr="C:\Users\Tnanamura\Dropbox\修士論文\figure\D1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81" y="1772816"/>
            <a:ext cx="5314951" cy="413861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5782495" y="2708920"/>
            <a:ext cx="3181993" cy="1846659"/>
          </a:xfrm>
          <a:prstGeom prst="rect">
            <a:avLst/>
          </a:prstGeom>
          <a:noFill/>
        </p:spPr>
        <p:txBody>
          <a:bodyPr wrap="square" rtlCol="0">
            <a:spAutoFit/>
          </a:bodyPr>
          <a:lstStyle/>
          <a:p>
            <a:r>
              <a:rPr lang="ja-JP" altLang="en-US" sz="2000" dirty="0" smtClean="0">
                <a:solidFill>
                  <a:srgbClr val="FF0000"/>
                </a:solidFill>
              </a:rPr>
              <a:t>定格電流</a:t>
            </a:r>
            <a:r>
              <a:rPr lang="en-US" altLang="ja-JP" sz="2000" dirty="0" smtClean="0">
                <a:solidFill>
                  <a:srgbClr val="FF0000"/>
                </a:solidFill>
              </a:rPr>
              <a:t>:2500 [A]</a:t>
            </a:r>
          </a:p>
          <a:p>
            <a:r>
              <a:rPr lang="ja-JP" altLang="en-US" sz="2000" dirty="0">
                <a:solidFill>
                  <a:srgbClr val="FF0000"/>
                </a:solidFill>
              </a:rPr>
              <a:t>最大中心</a:t>
            </a:r>
            <a:r>
              <a:rPr lang="ja-JP" altLang="en-US" sz="2000" dirty="0" smtClean="0">
                <a:solidFill>
                  <a:srgbClr val="FF0000"/>
                </a:solidFill>
              </a:rPr>
              <a:t>磁場</a:t>
            </a:r>
            <a:r>
              <a:rPr lang="en-US" altLang="ja-JP" sz="2000" dirty="0" smtClean="0">
                <a:solidFill>
                  <a:srgbClr val="FF0000"/>
                </a:solidFill>
              </a:rPr>
              <a:t>:1.475 [T]</a:t>
            </a:r>
          </a:p>
          <a:p>
            <a:r>
              <a:rPr kumimoji="1" lang="ja-JP" altLang="en-US" sz="2000" dirty="0" smtClean="0">
                <a:solidFill>
                  <a:srgbClr val="FF0000"/>
                </a:solidFill>
              </a:rPr>
              <a:t>中心運動量</a:t>
            </a:r>
            <a:r>
              <a:rPr kumimoji="1" lang="en-US" altLang="ja-JP" sz="2000" dirty="0" smtClean="0">
                <a:solidFill>
                  <a:srgbClr val="FF0000"/>
                </a:solidFill>
              </a:rPr>
              <a:t>: 1.38 [GeV/c]</a:t>
            </a:r>
          </a:p>
          <a:p>
            <a:r>
              <a:rPr lang="ja-JP" altLang="en-US" dirty="0" smtClean="0"/>
              <a:t>磁極間隙体積</a:t>
            </a:r>
            <a:r>
              <a:rPr lang="en-US" altLang="ja-JP" dirty="0" smtClean="0"/>
              <a:t>:</a:t>
            </a:r>
          </a:p>
          <a:p>
            <a:r>
              <a:rPr lang="en-US" altLang="ja-JP" dirty="0" smtClean="0"/>
              <a:t>800×320×3650 [m</a:t>
            </a:r>
            <a:r>
              <a:rPr lang="en-US" altLang="ja-JP" baseline="30000" dirty="0" smtClean="0"/>
              <a:t>3</a:t>
            </a:r>
            <a:r>
              <a:rPr lang="en-US" altLang="ja-JP" dirty="0" smtClean="0"/>
              <a:t>]</a:t>
            </a:r>
          </a:p>
          <a:p>
            <a:r>
              <a:rPr lang="ja-JP" altLang="en-US" dirty="0"/>
              <a:t>鉄</a:t>
            </a:r>
            <a:r>
              <a:rPr lang="ja-JP" altLang="en-US" dirty="0" smtClean="0"/>
              <a:t>重量 </a:t>
            </a:r>
            <a:r>
              <a:rPr lang="en-US" altLang="ja-JP" dirty="0" smtClean="0"/>
              <a:t>:86 [Ton]</a:t>
            </a:r>
          </a:p>
        </p:txBody>
      </p:sp>
      <p:sp>
        <p:nvSpPr>
          <p:cNvPr id="12" name="円弧 11"/>
          <p:cNvSpPr/>
          <p:nvPr/>
        </p:nvSpPr>
        <p:spPr>
          <a:xfrm>
            <a:off x="-3708920" y="2119992"/>
            <a:ext cx="8496944" cy="5112568"/>
          </a:xfrm>
          <a:prstGeom prst="arc">
            <a:avLst>
              <a:gd name="adj1" fmla="val 17772149"/>
              <a:gd name="adj2" fmla="val 20511242"/>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テキスト ボックス 12"/>
          <p:cNvSpPr txBox="1"/>
          <p:nvPr/>
        </p:nvSpPr>
        <p:spPr>
          <a:xfrm>
            <a:off x="3203848" y="2098411"/>
            <a:ext cx="2160240" cy="646331"/>
          </a:xfrm>
          <a:prstGeom prst="rect">
            <a:avLst/>
          </a:prstGeom>
          <a:noFill/>
        </p:spPr>
        <p:txBody>
          <a:bodyPr wrap="square" rtlCol="0">
            <a:spAutoFit/>
          </a:bodyPr>
          <a:lstStyle/>
          <a:p>
            <a:r>
              <a:rPr lang="ja-JP" altLang="en-US" dirty="0">
                <a:solidFill>
                  <a:schemeClr val="bg1"/>
                </a:solidFill>
              </a:rPr>
              <a:t>中心</a:t>
            </a:r>
            <a:r>
              <a:rPr lang="ja-JP" altLang="en-US" dirty="0" smtClean="0">
                <a:solidFill>
                  <a:schemeClr val="bg1"/>
                </a:solidFill>
              </a:rPr>
              <a:t>軌道</a:t>
            </a:r>
            <a:r>
              <a:rPr lang="en-US" altLang="ja-JP" dirty="0" smtClean="0">
                <a:solidFill>
                  <a:schemeClr val="bg1"/>
                </a:solidFill>
              </a:rPr>
              <a:t>3650 m</a:t>
            </a:r>
          </a:p>
          <a:p>
            <a:r>
              <a:rPr kumimoji="1" lang="en-US" altLang="ja-JP" dirty="0" smtClean="0">
                <a:solidFill>
                  <a:schemeClr val="bg1"/>
                </a:solidFill>
              </a:rPr>
              <a:t>(</a:t>
            </a:r>
            <a:r>
              <a:rPr kumimoji="1" lang="ja-JP" altLang="en-US" dirty="0" smtClean="0">
                <a:solidFill>
                  <a:schemeClr val="bg1"/>
                </a:solidFill>
              </a:rPr>
              <a:t>半径</a:t>
            </a:r>
            <a:r>
              <a:rPr kumimoji="1" lang="en-US" altLang="ja-JP" dirty="0" smtClean="0">
                <a:solidFill>
                  <a:schemeClr val="bg1"/>
                </a:solidFill>
              </a:rPr>
              <a:t>3 m , 70°)</a:t>
            </a:r>
            <a:endParaRPr kumimoji="1" lang="ja-JP" altLang="en-US" dirty="0">
              <a:solidFill>
                <a:schemeClr val="bg1"/>
              </a:solidFill>
            </a:endParaRPr>
          </a:p>
        </p:txBody>
      </p:sp>
      <p:sp>
        <p:nvSpPr>
          <p:cNvPr id="16" name="スライド番号プレースホルダー 15"/>
          <p:cNvSpPr>
            <a:spLocks noGrp="1"/>
          </p:cNvSpPr>
          <p:nvPr>
            <p:ph type="sldNum" sz="quarter" idx="12"/>
          </p:nvPr>
        </p:nvSpPr>
        <p:spPr/>
        <p:txBody>
          <a:bodyPr/>
          <a:lstStyle/>
          <a:p>
            <a:fld id="{B2B48BEB-91E4-4ACD-BFB4-F0651C692576}" type="slidenum">
              <a:rPr kumimoji="1" lang="ja-JP" altLang="en-US" smtClean="0"/>
              <a:t>7</a:t>
            </a:fld>
            <a:endParaRPr kumimoji="1" lang="ja-JP" altLang="en-US"/>
          </a:p>
        </p:txBody>
      </p:sp>
      <p:sp>
        <p:nvSpPr>
          <p:cNvPr id="17" name="テキスト ボックス 16"/>
          <p:cNvSpPr txBox="1"/>
          <p:nvPr/>
        </p:nvSpPr>
        <p:spPr>
          <a:xfrm>
            <a:off x="4031940" y="5542096"/>
            <a:ext cx="2088232" cy="369332"/>
          </a:xfrm>
          <a:prstGeom prst="rect">
            <a:avLst/>
          </a:prstGeom>
          <a:noFill/>
        </p:spPr>
        <p:txBody>
          <a:bodyPr wrap="square" rtlCol="0">
            <a:spAutoFit/>
          </a:bodyPr>
          <a:lstStyle/>
          <a:p>
            <a:r>
              <a:rPr kumimoji="1" lang="en-US" altLang="ja-JP" dirty="0" smtClean="0"/>
              <a:t>2015.9 @KEK</a:t>
            </a:r>
            <a:endParaRPr kumimoji="1" lang="ja-JP" altLang="en-US" dirty="0"/>
          </a:p>
        </p:txBody>
      </p:sp>
      <p:cxnSp>
        <p:nvCxnSpPr>
          <p:cNvPr id="6" name="直線矢印コネクタ 5"/>
          <p:cNvCxnSpPr/>
          <p:nvPr/>
        </p:nvCxnSpPr>
        <p:spPr>
          <a:xfrm flipH="1">
            <a:off x="1691680" y="1628800"/>
            <a:ext cx="720080" cy="36004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411760" y="1340768"/>
            <a:ext cx="6264696" cy="369332"/>
          </a:xfrm>
          <a:prstGeom prst="rect">
            <a:avLst/>
          </a:prstGeom>
          <a:noFill/>
        </p:spPr>
        <p:txBody>
          <a:bodyPr wrap="square" rtlCol="0">
            <a:spAutoFit/>
          </a:bodyPr>
          <a:lstStyle/>
          <a:p>
            <a:r>
              <a:rPr kumimoji="1" lang="ja-JP" altLang="en-US" dirty="0" smtClean="0"/>
              <a:t>エンドガード</a:t>
            </a:r>
            <a:r>
              <a:rPr kumimoji="1" lang="en-US" altLang="ja-JP" dirty="0" smtClean="0"/>
              <a:t>:</a:t>
            </a:r>
            <a:r>
              <a:rPr kumimoji="1" lang="ja-JP" altLang="en-US" dirty="0" smtClean="0"/>
              <a:t>漏れ磁場を</a:t>
            </a:r>
            <a:r>
              <a:rPr lang="ja-JP" altLang="en-US" dirty="0"/>
              <a:t>抑え</a:t>
            </a:r>
            <a:r>
              <a:rPr kumimoji="1" lang="ja-JP" altLang="en-US" dirty="0" smtClean="0"/>
              <a:t>、検出器への磁場の影響を減らす</a:t>
            </a:r>
            <a:endParaRPr kumimoji="1" lang="ja-JP" altLang="en-US" dirty="0"/>
          </a:p>
        </p:txBody>
      </p:sp>
      <p:cxnSp>
        <p:nvCxnSpPr>
          <p:cNvPr id="14" name="直線矢印コネクタ 13"/>
          <p:cNvCxnSpPr/>
          <p:nvPr/>
        </p:nvCxnSpPr>
        <p:spPr>
          <a:xfrm flipV="1">
            <a:off x="4211960" y="4077072"/>
            <a:ext cx="0" cy="10081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233225" y="3993183"/>
            <a:ext cx="1008112" cy="461665"/>
          </a:xfrm>
          <a:prstGeom prst="rect">
            <a:avLst/>
          </a:prstGeom>
          <a:noFill/>
        </p:spPr>
        <p:txBody>
          <a:bodyPr wrap="square" rtlCol="0">
            <a:spAutoFit/>
          </a:bodyPr>
          <a:lstStyle/>
          <a:p>
            <a:r>
              <a:rPr lang="en-US" altLang="ja-JP" sz="2400" dirty="0" smtClean="0">
                <a:solidFill>
                  <a:schemeClr val="bg1"/>
                </a:solidFill>
              </a:rPr>
              <a:t>K</a:t>
            </a:r>
            <a:r>
              <a:rPr lang="ja-JP" altLang="en-US" sz="2400" baseline="30000" dirty="0" smtClean="0">
                <a:solidFill>
                  <a:schemeClr val="bg1"/>
                </a:solidFill>
              </a:rPr>
              <a:t>＋</a:t>
            </a:r>
            <a:endParaRPr kumimoji="1" lang="ja-JP" altLang="en-US" sz="2400" baseline="30000" dirty="0">
              <a:solidFill>
                <a:schemeClr val="bg1"/>
              </a:solidFill>
            </a:endParaRPr>
          </a:p>
        </p:txBody>
      </p:sp>
      <p:cxnSp>
        <p:nvCxnSpPr>
          <p:cNvPr id="10" name="直線矢印コネクタ 9"/>
          <p:cNvCxnSpPr/>
          <p:nvPr/>
        </p:nvCxnSpPr>
        <p:spPr>
          <a:xfrm flipH="1" flipV="1">
            <a:off x="573067" y="2185292"/>
            <a:ext cx="648072" cy="1568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897103" y="1808820"/>
            <a:ext cx="722569" cy="461665"/>
          </a:xfrm>
          <a:prstGeom prst="rect">
            <a:avLst/>
          </a:prstGeom>
          <a:noFill/>
        </p:spPr>
        <p:txBody>
          <a:bodyPr wrap="square" rtlCol="0">
            <a:spAutoFit/>
          </a:bodyPr>
          <a:lstStyle/>
          <a:p>
            <a:r>
              <a:rPr kumimoji="1" lang="en-US" altLang="ja-JP" sz="2400" dirty="0" smtClean="0">
                <a:solidFill>
                  <a:schemeClr val="bg1"/>
                </a:solidFill>
              </a:rPr>
              <a:t>K+</a:t>
            </a:r>
            <a:endParaRPr kumimoji="1" lang="ja-JP" altLang="en-US" sz="2400" dirty="0">
              <a:solidFill>
                <a:schemeClr val="bg1"/>
              </a:solidFill>
            </a:endParaRPr>
          </a:p>
        </p:txBody>
      </p:sp>
    </p:spTree>
    <p:extLst>
      <p:ext uri="{BB962C8B-B14F-4D97-AF65-F5344CB8AC3E}">
        <p14:creationId xmlns:p14="http://schemas.microsoft.com/office/powerpoint/2010/main" val="11257637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r>
              <a:rPr kumimoji="1" lang="ja-JP" altLang="en-US" dirty="0" smtClean="0"/>
              <a:t>今回の研究の位置づけ</a:t>
            </a:r>
            <a:endParaRPr kumimoji="1" lang="ja-JP" altLang="en-US" dirty="0"/>
          </a:p>
        </p:txBody>
      </p:sp>
      <p:sp>
        <p:nvSpPr>
          <p:cNvPr id="3" name="コンテンツ プレースホルダー 2"/>
          <p:cNvSpPr>
            <a:spLocks noGrp="1"/>
          </p:cNvSpPr>
          <p:nvPr>
            <p:ph idx="1"/>
          </p:nvPr>
        </p:nvSpPr>
        <p:spPr>
          <a:xfrm>
            <a:off x="457200" y="1268760"/>
            <a:ext cx="8229600" cy="5589240"/>
          </a:xfrm>
        </p:spPr>
        <p:txBody>
          <a:bodyPr>
            <a:normAutofit/>
          </a:bodyPr>
          <a:lstStyle/>
          <a:p>
            <a:r>
              <a:rPr lang="en-US" altLang="ja-JP" sz="2400" dirty="0" smtClean="0">
                <a:latin typeface="+mn-ea"/>
              </a:rPr>
              <a:t>S-2S</a:t>
            </a:r>
            <a:r>
              <a:rPr lang="ja-JP" altLang="en-US" sz="2400" dirty="0" smtClean="0">
                <a:latin typeface="+mn-ea"/>
              </a:rPr>
              <a:t>実験では、</a:t>
            </a:r>
            <a:r>
              <a:rPr lang="en-US" altLang="ja-JP" sz="2400" dirty="0"/>
              <a:t> </a:t>
            </a:r>
            <a:r>
              <a:rPr lang="ja-JP" altLang="en-US" sz="2400" dirty="0" smtClean="0">
                <a:latin typeface="+mn-ea"/>
              </a:rPr>
              <a:t>計算磁場マップを</a:t>
            </a:r>
            <a:r>
              <a:rPr lang="ja-JP" altLang="en-US" sz="2400" dirty="0">
                <a:latin typeface="+mn-ea"/>
              </a:rPr>
              <a:t>使い</a:t>
            </a:r>
            <a:r>
              <a:rPr lang="ja-JP" altLang="en-US" sz="2400" dirty="0" smtClean="0">
                <a:latin typeface="+mn-ea"/>
              </a:rPr>
              <a:t>運動量解析を行う</a:t>
            </a:r>
            <a:endParaRPr lang="en-US" altLang="ja-JP" sz="2400" dirty="0" smtClean="0">
              <a:latin typeface="+mn-ea"/>
            </a:endParaRPr>
          </a:p>
          <a:p>
            <a:pPr lvl="1"/>
            <a:r>
              <a:rPr lang="en-US" altLang="ja-JP" sz="2400" dirty="0" smtClean="0">
                <a:latin typeface="+mn-ea"/>
              </a:rPr>
              <a:t>3</a:t>
            </a:r>
            <a:r>
              <a:rPr lang="ja-JP" altLang="en-US" sz="2400" dirty="0" smtClean="0">
                <a:latin typeface="+mn-ea"/>
              </a:rPr>
              <a:t>台の電磁石を並べた状態での磁場測定は困難</a:t>
            </a:r>
            <a:endParaRPr lang="en-US" altLang="ja-JP" sz="2400" dirty="0" smtClean="0">
              <a:latin typeface="+mn-ea"/>
            </a:endParaRPr>
          </a:p>
          <a:p>
            <a:r>
              <a:rPr lang="ja-JP" altLang="en-US" sz="2400" dirty="0" smtClean="0">
                <a:latin typeface="+mn-ea"/>
              </a:rPr>
              <a:t>計算磁場の精度が運動量分解能に影響する</a:t>
            </a:r>
            <a:endParaRPr lang="en-US" altLang="ja-JP" sz="2400" dirty="0" smtClean="0">
              <a:latin typeface="+mn-ea"/>
            </a:endParaRPr>
          </a:p>
          <a:p>
            <a:pPr marL="109728" indent="0">
              <a:buNone/>
            </a:pPr>
            <a:endParaRPr lang="en-US" altLang="ja-JP" sz="2400" dirty="0" smtClean="0">
              <a:latin typeface="+mn-ea"/>
            </a:endParaRPr>
          </a:p>
          <a:p>
            <a:pPr marL="411480" lvl="1" indent="0">
              <a:buNone/>
            </a:pPr>
            <a:r>
              <a:rPr lang="en-US" altLang="ja-JP" sz="2200" dirty="0" smtClean="0">
                <a:latin typeface="+mn-ea"/>
              </a:rPr>
              <a:t>D1</a:t>
            </a:r>
            <a:r>
              <a:rPr lang="ja-JP" altLang="en-US" sz="2200" dirty="0" smtClean="0">
                <a:latin typeface="+mn-ea"/>
              </a:rPr>
              <a:t>電磁石の</a:t>
            </a:r>
            <a:r>
              <a:rPr lang="ja-JP" altLang="en-US" sz="2200" dirty="0">
                <a:latin typeface="+mn-ea"/>
              </a:rPr>
              <a:t>測定</a:t>
            </a:r>
            <a:r>
              <a:rPr lang="ja-JP" altLang="en-US" sz="2200" dirty="0" smtClean="0">
                <a:latin typeface="+mn-ea"/>
              </a:rPr>
              <a:t>磁場</a:t>
            </a:r>
            <a:r>
              <a:rPr lang="ja-JP" altLang="en-US" sz="2200" dirty="0">
                <a:latin typeface="+mn-ea"/>
              </a:rPr>
              <a:t>　</a:t>
            </a:r>
            <a:r>
              <a:rPr lang="ja-JP" altLang="en-US" sz="2200" dirty="0" smtClean="0">
                <a:latin typeface="+mn-ea"/>
              </a:rPr>
              <a:t>　　　　　　　計算磁場</a:t>
            </a:r>
            <a:r>
              <a:rPr lang="en-US" altLang="ja-JP" sz="2200" dirty="0" smtClean="0">
                <a:latin typeface="+mn-ea"/>
              </a:rPr>
              <a:t>(OPERA3D/TOSCA)</a:t>
            </a:r>
          </a:p>
          <a:p>
            <a:pPr lvl="1"/>
            <a:endParaRPr lang="en-US" altLang="ja-JP" sz="2200" dirty="0" smtClean="0">
              <a:latin typeface="+mn-ea"/>
            </a:endParaRPr>
          </a:p>
          <a:p>
            <a:pPr lvl="1"/>
            <a:endParaRPr lang="en-US" altLang="ja-JP" sz="2200" dirty="0">
              <a:latin typeface="+mn-ea"/>
            </a:endParaRPr>
          </a:p>
          <a:p>
            <a:pPr marL="411480" lvl="1" indent="0" algn="ctr">
              <a:buNone/>
            </a:pPr>
            <a:r>
              <a:rPr lang="ja-JP" altLang="en-US" sz="2200" dirty="0" smtClean="0">
                <a:latin typeface="+mn-ea"/>
              </a:rPr>
              <a:t>計算磁場の精度を評価・計算磁場モデルの調整による精度向上</a:t>
            </a:r>
            <a:endParaRPr lang="en-US" altLang="ja-JP" sz="2200" dirty="0" smtClean="0">
              <a:latin typeface="+mn-ea"/>
            </a:endParaRPr>
          </a:p>
          <a:p>
            <a:pPr lvl="1"/>
            <a:endParaRPr lang="en-US" altLang="ja-JP" sz="2200" dirty="0" smtClean="0">
              <a:latin typeface="+mn-ea"/>
            </a:endParaRPr>
          </a:p>
          <a:p>
            <a:pPr lvl="1"/>
            <a:endParaRPr lang="en-US" altLang="ja-JP" sz="2200" dirty="0" smtClean="0">
              <a:latin typeface="+mn-ea"/>
            </a:endParaRPr>
          </a:p>
          <a:p>
            <a:pPr marL="411480" lvl="1" indent="0" algn="ctr">
              <a:buNone/>
            </a:pPr>
            <a:r>
              <a:rPr lang="ja-JP" altLang="en-US" sz="2200" dirty="0" smtClean="0">
                <a:latin typeface="+mn-ea"/>
              </a:rPr>
              <a:t>運動量分解能</a:t>
            </a:r>
            <a:r>
              <a:rPr lang="ja-JP" altLang="en-US" sz="2200" dirty="0">
                <a:latin typeface="+mn-ea"/>
              </a:rPr>
              <a:t>へ</a:t>
            </a:r>
            <a:r>
              <a:rPr lang="ja-JP" altLang="en-US" sz="2200" dirty="0" smtClean="0">
                <a:latin typeface="+mn-ea"/>
              </a:rPr>
              <a:t>の影響を評価する。</a:t>
            </a:r>
            <a:endParaRPr lang="en-US" altLang="ja-JP" sz="2200" dirty="0" smtClean="0">
              <a:latin typeface="+mn-ea"/>
            </a:endParaRPr>
          </a:p>
        </p:txBody>
      </p:sp>
      <p:sp>
        <p:nvSpPr>
          <p:cNvPr id="5" name="スライド番号プレースホルダー 4"/>
          <p:cNvSpPr>
            <a:spLocks noGrp="1"/>
          </p:cNvSpPr>
          <p:nvPr>
            <p:ph type="sldNum" sz="quarter" idx="12"/>
          </p:nvPr>
        </p:nvSpPr>
        <p:spPr/>
        <p:txBody>
          <a:bodyPr/>
          <a:lstStyle/>
          <a:p>
            <a:fld id="{B2B48BEB-91E4-4ACD-BFB4-F0651C692576}" type="slidenum">
              <a:rPr kumimoji="1" lang="ja-JP" altLang="en-US" smtClean="0"/>
              <a:t>8</a:t>
            </a:fld>
            <a:endParaRPr kumimoji="1" lang="ja-JP" altLang="en-US"/>
          </a:p>
        </p:txBody>
      </p:sp>
      <p:cxnSp>
        <p:nvCxnSpPr>
          <p:cNvPr id="6" name="直線矢印コネクタ 5"/>
          <p:cNvCxnSpPr/>
          <p:nvPr/>
        </p:nvCxnSpPr>
        <p:spPr>
          <a:xfrm>
            <a:off x="3563888" y="3123805"/>
            <a:ext cx="1347255"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155059" y="2691140"/>
            <a:ext cx="1152128" cy="369332"/>
          </a:xfrm>
          <a:prstGeom prst="rect">
            <a:avLst/>
          </a:prstGeom>
          <a:noFill/>
        </p:spPr>
        <p:txBody>
          <a:bodyPr wrap="square" rtlCol="0">
            <a:spAutoFit/>
          </a:bodyPr>
          <a:lstStyle/>
          <a:p>
            <a:r>
              <a:rPr lang="ja-JP" altLang="en-US" dirty="0"/>
              <a:t>比較</a:t>
            </a:r>
            <a:endParaRPr kumimoji="1" lang="ja-JP" altLang="en-US" dirty="0"/>
          </a:p>
        </p:txBody>
      </p:sp>
      <p:sp>
        <p:nvSpPr>
          <p:cNvPr id="8" name="下矢印 7"/>
          <p:cNvSpPr/>
          <p:nvPr/>
        </p:nvSpPr>
        <p:spPr>
          <a:xfrm>
            <a:off x="4299075" y="3356992"/>
            <a:ext cx="432048" cy="494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a:off x="4299075" y="4480971"/>
            <a:ext cx="432048" cy="494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13197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1066800"/>
          </a:xfrm>
        </p:spPr>
        <p:txBody>
          <a:bodyPr/>
          <a:lstStyle/>
          <a:p>
            <a:endParaRPr kumimoji="1" lang="ja-JP" altLang="en-US" dirty="0"/>
          </a:p>
        </p:txBody>
      </p:sp>
      <p:sp>
        <p:nvSpPr>
          <p:cNvPr id="3" name="コンテンツ プレースホルダー 2"/>
          <p:cNvSpPr>
            <a:spLocks noGrp="1"/>
          </p:cNvSpPr>
          <p:nvPr>
            <p:ph idx="1"/>
          </p:nvPr>
        </p:nvSpPr>
        <p:spPr>
          <a:xfrm>
            <a:off x="457200" y="1268760"/>
            <a:ext cx="8229600" cy="5305776"/>
          </a:xfrm>
        </p:spPr>
        <p:txBody>
          <a:bodyPr anchor="ctr"/>
          <a:lstStyle/>
          <a:p>
            <a:pPr marL="109728" indent="0" algn="ctr">
              <a:buNone/>
            </a:pPr>
            <a:r>
              <a:rPr lang="ja-JP" altLang="en-US" sz="4000" dirty="0" smtClean="0">
                <a:latin typeface="HGPｺﾞｼｯｸE" panose="020B0900000000000000" pitchFamily="50" charset="-128"/>
                <a:ea typeface="HGPｺﾞｼｯｸE" panose="020B0900000000000000" pitchFamily="50" charset="-128"/>
              </a:rPr>
              <a:t>「</a:t>
            </a:r>
            <a:r>
              <a:rPr lang="en-US" altLang="ja-JP" sz="4000" dirty="0" smtClean="0">
                <a:latin typeface="HGPｺﾞｼｯｸE" panose="020B0900000000000000" pitchFamily="50" charset="-128"/>
                <a:ea typeface="HGPｺﾞｼｯｸE" panose="020B0900000000000000" pitchFamily="50" charset="-128"/>
              </a:rPr>
              <a:t>S-2S D1</a:t>
            </a:r>
            <a:r>
              <a:rPr lang="ja-JP" altLang="en-US" sz="4000" dirty="0" smtClean="0">
                <a:latin typeface="HGPｺﾞｼｯｸE" panose="020B0900000000000000" pitchFamily="50" charset="-128"/>
                <a:ea typeface="HGPｺﾞｼｯｸE" panose="020B0900000000000000" pitchFamily="50" charset="-128"/>
              </a:rPr>
              <a:t>電磁石の磁場測定」</a:t>
            </a:r>
            <a:endParaRPr lang="en-US" altLang="ja-JP" sz="4000" dirty="0" smtClean="0">
              <a:latin typeface="HGPｺﾞｼｯｸE" panose="020B0900000000000000" pitchFamily="50" charset="-128"/>
              <a:ea typeface="HGPｺﾞｼｯｸE" panose="020B0900000000000000" pitchFamily="50" charset="-128"/>
            </a:endParaRPr>
          </a:p>
          <a:p>
            <a:pPr marL="109728" indent="0" algn="ctr">
              <a:buNone/>
            </a:pPr>
            <a:r>
              <a:rPr lang="en-US" altLang="ja-JP" sz="4000" dirty="0" smtClean="0">
                <a:latin typeface="HGPｺﾞｼｯｸE" panose="020B0900000000000000" pitchFamily="50" charset="-128"/>
                <a:ea typeface="HGPｺﾞｼｯｸE" panose="020B0900000000000000" pitchFamily="50" charset="-128"/>
              </a:rPr>
              <a:t>@2017</a:t>
            </a:r>
            <a:r>
              <a:rPr lang="ja-JP" altLang="en-US" sz="4000" dirty="0" smtClean="0">
                <a:latin typeface="HGPｺﾞｼｯｸE" panose="020B0900000000000000" pitchFamily="50" charset="-128"/>
                <a:ea typeface="HGPｺﾞｼｯｸE" panose="020B0900000000000000" pitchFamily="50" charset="-128"/>
              </a:rPr>
              <a:t>年春季大会の内容</a:t>
            </a:r>
            <a:endParaRPr lang="en-US" altLang="ja-JP" sz="4000" dirty="0" smtClean="0">
              <a:latin typeface="HGPｺﾞｼｯｸE" panose="020B0900000000000000" pitchFamily="50" charset="-128"/>
              <a:ea typeface="HGPｺﾞｼｯｸE" panose="020B0900000000000000" pitchFamily="50" charset="-128"/>
            </a:endParaRPr>
          </a:p>
        </p:txBody>
      </p:sp>
      <p:sp>
        <p:nvSpPr>
          <p:cNvPr id="4" name="スライド番号プレースホルダー 3"/>
          <p:cNvSpPr>
            <a:spLocks noGrp="1"/>
          </p:cNvSpPr>
          <p:nvPr>
            <p:ph type="sldNum" sz="quarter" idx="12"/>
          </p:nvPr>
        </p:nvSpPr>
        <p:spPr/>
        <p:txBody>
          <a:bodyPr/>
          <a:lstStyle/>
          <a:p>
            <a:r>
              <a:rPr kumimoji="1" lang="en-US" altLang="ja-JP" dirty="0" smtClean="0"/>
              <a:t>20</a:t>
            </a:r>
            <a:endParaRPr kumimoji="1" lang="ja-JP" altLang="en-US" dirty="0"/>
          </a:p>
        </p:txBody>
      </p:sp>
    </p:spTree>
    <p:extLst>
      <p:ext uri="{BB962C8B-B14F-4D97-AF65-F5344CB8AC3E}">
        <p14:creationId xmlns:p14="http://schemas.microsoft.com/office/powerpoint/2010/main" val="42883206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デザート">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5272</TotalTime>
  <Words>4687</Words>
  <Application>Microsoft Office PowerPoint</Application>
  <PresentationFormat>画面に合わせる (4:3)</PresentationFormat>
  <Paragraphs>666</Paragraphs>
  <Slides>39</Slides>
  <Notes>29</Notes>
  <HiddenSlides>0</HiddenSlides>
  <MMClips>0</MMClips>
  <ScaleCrop>false</ScaleCrop>
  <HeadingPairs>
    <vt:vector size="4" baseType="variant">
      <vt:variant>
        <vt:lpstr>テーマ</vt:lpstr>
      </vt:variant>
      <vt:variant>
        <vt:i4>1</vt:i4>
      </vt:variant>
      <vt:variant>
        <vt:lpstr>スライド タイトル</vt:lpstr>
      </vt:variant>
      <vt:variant>
        <vt:i4>39</vt:i4>
      </vt:variant>
    </vt:vector>
  </HeadingPairs>
  <TitlesOfParts>
    <vt:vector size="40" baseType="lpstr">
      <vt:lpstr>アーバン</vt:lpstr>
      <vt:lpstr>S-2S D1電磁石の磁場測定(2)</vt:lpstr>
      <vt:lpstr>発表内容</vt:lpstr>
      <vt:lpstr>Ξハイパー核分光実験</vt:lpstr>
      <vt:lpstr>高エネルギー分解能での分光実験の必要性</vt:lpstr>
      <vt:lpstr>J-PARC E05実験</vt:lpstr>
      <vt:lpstr>S-2S Q1, Q2 電磁石</vt:lpstr>
      <vt:lpstr>S-2S D1 電磁石</vt:lpstr>
      <vt:lpstr>今回の研究の位置づけ</vt:lpstr>
      <vt:lpstr>PowerPoint プレゼンテーション</vt:lpstr>
      <vt:lpstr>S-2S D1測定の概要</vt:lpstr>
      <vt:lpstr>計算磁場</vt:lpstr>
      <vt:lpstr>計算磁場との比較</vt:lpstr>
      <vt:lpstr>PowerPoint プレゼンテーション</vt:lpstr>
      <vt:lpstr>BH曲線の調整箇所の検討</vt:lpstr>
      <vt:lpstr>BH曲線の調整(1)</vt:lpstr>
      <vt:lpstr>BH曲線の調整(2)</vt:lpstr>
      <vt:lpstr>計算磁場の再現度の評価</vt:lpstr>
      <vt:lpstr>PowerPoint プレゼンテーション</vt:lpstr>
      <vt:lpstr>評価の手順</vt:lpstr>
      <vt:lpstr>磁場分布の違いによる運動量分解能</vt:lpstr>
      <vt:lpstr>まとめ</vt:lpstr>
      <vt:lpstr>Back up</vt:lpstr>
      <vt:lpstr>磁場測定器</vt:lpstr>
      <vt:lpstr>磁場測定器</vt:lpstr>
      <vt:lpstr>測定の概要</vt:lpstr>
      <vt:lpstr>測定データの較正</vt:lpstr>
      <vt:lpstr>測定結果の一例</vt:lpstr>
      <vt:lpstr>測定誤差ΔBの評価</vt:lpstr>
      <vt:lpstr>時間経過に対する磁場の安定性</vt:lpstr>
      <vt:lpstr>励磁曲線</vt:lpstr>
      <vt:lpstr>測定器系の制御</vt:lpstr>
      <vt:lpstr>磁場の満たすべき条件の確認</vt:lpstr>
      <vt:lpstr>測定結果</vt:lpstr>
      <vt:lpstr>測定結果</vt:lpstr>
      <vt:lpstr>測定結果</vt:lpstr>
      <vt:lpstr>測定誤差の評価</vt:lpstr>
      <vt:lpstr>計算磁場の精度</vt:lpstr>
      <vt:lpstr>測定磁場と計算磁場の比較</vt:lpstr>
      <vt:lpstr>各パラメータごとの運動量分解能Rの変化</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修士論文 S-2S 電磁石の磁場測定と運動量分解能</dc:title>
  <dc:creator>Windows ユーザー</dc:creator>
  <cp:lastModifiedBy>Windows ユーザー</cp:lastModifiedBy>
  <cp:revision>430</cp:revision>
  <cp:lastPrinted>2017-02-01T04:19:09Z</cp:lastPrinted>
  <dcterms:created xsi:type="dcterms:W3CDTF">2017-01-27T04:46:02Z</dcterms:created>
  <dcterms:modified xsi:type="dcterms:W3CDTF">2017-09-12T05:43:33Z</dcterms:modified>
</cp:coreProperties>
</file>