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</p:sldMasterIdLst>
  <p:notesMasterIdLst>
    <p:notesMasterId r:id="rId68"/>
  </p:notesMasterIdLst>
  <p:handoutMasterIdLst>
    <p:handoutMasterId r:id="rId69"/>
  </p:handoutMasterIdLst>
  <p:sldIdLst>
    <p:sldId id="352" r:id="rId3"/>
    <p:sldId id="265" r:id="rId4"/>
    <p:sldId id="317" r:id="rId5"/>
    <p:sldId id="362" r:id="rId6"/>
    <p:sldId id="271" r:id="rId7"/>
    <p:sldId id="385" r:id="rId8"/>
    <p:sldId id="341" r:id="rId9"/>
    <p:sldId id="353" r:id="rId10"/>
    <p:sldId id="280" r:id="rId11"/>
    <p:sldId id="281" r:id="rId12"/>
    <p:sldId id="264" r:id="rId13"/>
    <p:sldId id="354" r:id="rId14"/>
    <p:sldId id="355" r:id="rId15"/>
    <p:sldId id="356" r:id="rId16"/>
    <p:sldId id="357" r:id="rId17"/>
    <p:sldId id="287" r:id="rId18"/>
    <p:sldId id="381" r:id="rId19"/>
    <p:sldId id="315" r:id="rId20"/>
    <p:sldId id="374" r:id="rId21"/>
    <p:sldId id="364" r:id="rId22"/>
    <p:sldId id="328" r:id="rId23"/>
    <p:sldId id="289" r:id="rId24"/>
    <p:sldId id="320" r:id="rId25"/>
    <p:sldId id="350" r:id="rId26"/>
    <p:sldId id="268" r:id="rId27"/>
    <p:sldId id="330" r:id="rId28"/>
    <p:sldId id="342" r:id="rId29"/>
    <p:sldId id="343" r:id="rId30"/>
    <p:sldId id="332" r:id="rId31"/>
    <p:sldId id="337" r:id="rId32"/>
    <p:sldId id="346" r:id="rId33"/>
    <p:sldId id="312" r:id="rId34"/>
    <p:sldId id="347" r:id="rId35"/>
    <p:sldId id="277" r:id="rId36"/>
    <p:sldId id="368" r:id="rId37"/>
    <p:sldId id="376" r:id="rId38"/>
    <p:sldId id="382" r:id="rId39"/>
    <p:sldId id="366" r:id="rId40"/>
    <p:sldId id="367" r:id="rId41"/>
    <p:sldId id="386" r:id="rId42"/>
    <p:sldId id="370" r:id="rId43"/>
    <p:sldId id="372" r:id="rId44"/>
    <p:sldId id="360" r:id="rId45"/>
    <p:sldId id="270" r:id="rId46"/>
    <p:sldId id="325" r:id="rId47"/>
    <p:sldId id="323" r:id="rId48"/>
    <p:sldId id="349" r:id="rId49"/>
    <p:sldId id="348" r:id="rId50"/>
    <p:sldId id="375" r:id="rId51"/>
    <p:sldId id="283" r:id="rId52"/>
    <p:sldId id="326" r:id="rId53"/>
    <p:sldId id="269" r:id="rId54"/>
    <p:sldId id="351" r:id="rId55"/>
    <p:sldId id="296" r:id="rId56"/>
    <p:sldId id="303" r:id="rId57"/>
    <p:sldId id="292" r:id="rId58"/>
    <p:sldId id="369" r:id="rId59"/>
    <p:sldId id="295" r:id="rId60"/>
    <p:sldId id="291" r:id="rId61"/>
    <p:sldId id="294" r:id="rId62"/>
    <p:sldId id="371" r:id="rId63"/>
    <p:sldId id="373" r:id="rId64"/>
    <p:sldId id="378" r:id="rId65"/>
    <p:sldId id="379" r:id="rId66"/>
    <p:sldId id="384" r:id="rId6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E1"/>
    <a:srgbClr val="84D9FF"/>
    <a:srgbClr val="77B3ED"/>
    <a:srgbClr val="07C4DD"/>
    <a:srgbClr val="FFD305"/>
    <a:srgbClr val="CB02FD"/>
    <a:srgbClr val="FD7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33" autoAdjust="0"/>
    <p:restoredTop sz="89219" autoAdjust="0"/>
  </p:normalViewPr>
  <p:slideViewPr>
    <p:cSldViewPr snapToGrid="0" snapToObjects="1">
      <p:cViewPr>
        <p:scale>
          <a:sx n="90" d="100"/>
          <a:sy n="90" d="100"/>
        </p:scale>
        <p:origin x="-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441F2-98FD-A346-B196-DA225D19BE09}" type="datetimeFigureOut">
              <a:rPr kumimoji="1" lang="ja-JP" altLang="en-US" smtClean="0"/>
              <a:t>2016/09/29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62A11-D557-B046-ACFB-E4820D14CB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2227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960A6-9575-8A41-807F-FE7DC7D004F9}" type="datetimeFigureOut">
              <a:rPr kumimoji="1" lang="ja-JP" altLang="en-US" smtClean="0"/>
              <a:t>2016/09/29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C5B90-345A-8940-9B71-279B7A069F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4227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286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543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1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12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1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12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12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806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806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806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80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003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4588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4588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458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225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225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604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12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1AC9-B10D-43E8-B908-4E19ECAC19F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2147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dirty="0" smtClean="0"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1AC9-B10D-43E8-B908-4E19ECAC19F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060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dirty="0" smtClean="0"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1AC9-B10D-43E8-B908-4E19ECAC19F5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0601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12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1AC9-B10D-43E8-B908-4E19ECAC19F5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21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1AC9-B10D-43E8-B908-4E19ECAC19F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214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4905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6B5E3-D1DD-40FF-BD45-65FCA4CD3FFA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849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7564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altLang="ja-JP" baseline="0" dirty="0" smtClean="0"/>
              <a:t>theta cut </a:t>
            </a:r>
            <a:r>
              <a:rPr kumimoji="1" lang="ja-JP" altLang="en-US" baseline="0" dirty="0" smtClean="0"/>
              <a:t>なし</a:t>
            </a:r>
            <a:r>
              <a:rPr kumimoji="1" lang="en-US" altLang="ja-JP" baseline="0" dirty="0" smtClean="0"/>
              <a:t> : 32 counts</a:t>
            </a:r>
          </a:p>
          <a:p>
            <a:pPr algn="l"/>
            <a:r>
              <a:rPr kumimoji="1" lang="en-US" altLang="ja-JP" baseline="0" dirty="0" smtClean="0"/>
              <a:t>theta&lt;14 : 24 counts</a:t>
            </a:r>
          </a:p>
          <a:p>
            <a:pPr algn="l"/>
            <a:r>
              <a:rPr kumimoji="1" lang="en-US" altLang="ja-JP" baseline="0" dirty="0" smtClean="0"/>
              <a:t>theta&lt;8 : 16 counts</a:t>
            </a:r>
          </a:p>
          <a:p>
            <a:pPr algn="l"/>
            <a:r>
              <a:rPr kumimoji="1" lang="en-US" altLang="ja-JP" baseline="0" dirty="0" smtClean="0"/>
              <a:t>&lt;8 : &lt;14 : &lt;30 = 16 : 24 : 32 = 2 : 3 : 4</a:t>
            </a:r>
          </a:p>
          <a:p>
            <a:pPr algn="l"/>
            <a:r>
              <a:rPr kumimoji="1" lang="en-US" altLang="ja-JP" baseline="0" dirty="0" smtClean="0"/>
              <a:t>BNL</a:t>
            </a:r>
            <a:r>
              <a:rPr kumimoji="1" lang="ja-JP" altLang="en-US" baseline="0" dirty="0" smtClean="0"/>
              <a:t>は</a:t>
            </a:r>
            <a:r>
              <a:rPr kumimoji="1" lang="en-US" altLang="ja-JP" baseline="0" dirty="0" smtClean="0"/>
              <a:t> &lt;8 : &lt;14 = 42 : 67 = 2 : 3.2</a:t>
            </a:r>
          </a:p>
          <a:p>
            <a:pPr algn="l"/>
            <a:r>
              <a:rPr kumimoji="1" lang="en-US" altLang="ja-JP" baseline="0" smtClean="0"/>
              <a:t>26, 35, 46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1AC9-B10D-43E8-B908-4E19ECAC19F5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060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4905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1AC9-B10D-43E8-B908-4E19ECAC19F5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0601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5000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6B5E3-D1DD-40FF-BD45-65FCA4CD3FFA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09897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6B5E3-D1DD-40FF-BD45-65FCA4CD3FFA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09897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Brho</a:t>
            </a:r>
            <a:r>
              <a:rPr kumimoji="1" lang="en-US" altLang="ja-JP" dirty="0" smtClean="0"/>
              <a:t> 4.58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5256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490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834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4905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1AC9-B10D-43E8-B908-4E19ECAC19F5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65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6104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543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543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6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5B90-345A-8940-9B71-279B7A069F2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54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smtClean="0"/>
              <a:t>2016/6/10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smtClean="0"/>
              <a:t>J-PARC Workshop 2016 (Inha University)  S. Kanatsuki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fld id="{670CDA84-62C9-FC49-9D12-E44F97D8E51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313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4479-B542-B348-8C90-22B1F5CD5B1B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361791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6759-45CC-E44C-80B7-77A98C13AD97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1864343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CA0F0-8F7B-F94A-A95F-9B77D08B8DE6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52513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738B-FEBF-044E-992F-79301389A945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339876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849895"/>
          </a:xfrm>
        </p:spPr>
        <p:txBody>
          <a:bodyPr>
            <a:normAutofit/>
          </a:bodyPr>
          <a:lstStyle>
            <a:lvl1pPr>
              <a:defRPr sz="3600"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7770"/>
            <a:ext cx="8229600" cy="4525963"/>
          </a:xfrm>
        </p:spPr>
        <p:txBody>
          <a:bodyPr/>
          <a:lstStyle>
            <a:lvl1pPr>
              <a:defRPr sz="2400">
                <a:latin typeface="ヒラギノ角ゴ Pro W3"/>
                <a:ea typeface="ヒラギノ角ゴ Pro W3"/>
                <a:cs typeface="ヒラギノ角ゴ Pro W3"/>
              </a:defRPr>
            </a:lvl1pPr>
            <a:lvl2pPr>
              <a:defRPr sz="2000">
                <a:latin typeface="ヒラギノ角ゴ Pro W3"/>
                <a:ea typeface="ヒラギノ角ゴ Pro W3"/>
                <a:cs typeface="ヒラギノ角ゴ Pro W3"/>
              </a:defRPr>
            </a:lvl2pPr>
            <a:lvl3pPr>
              <a:defRPr sz="2000">
                <a:latin typeface="ヒラギノ角ゴ Pro W3"/>
                <a:ea typeface="ヒラギノ角ゴ Pro W3"/>
                <a:cs typeface="ヒラギノ角ゴ Pro W3"/>
              </a:defRPr>
            </a:lvl3pPr>
            <a:lvl4pPr>
              <a:defRPr sz="2000">
                <a:latin typeface="ヒラギノ角ゴ Pro W3"/>
                <a:ea typeface="ヒラギノ角ゴ Pro W3"/>
                <a:cs typeface="ヒラギノ角ゴ Pro W3"/>
              </a:defRPr>
            </a:lvl4pPr>
            <a:lvl5pPr>
              <a:defRPr sz="2000">
                <a:latin typeface="ヒラギノ角ゴ Pro W3"/>
                <a:ea typeface="ヒラギノ角ゴ Pro W3"/>
                <a:cs typeface="ヒラギノ角ゴ Pro W3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smtClean="0"/>
              <a:t>2016/6/10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smtClean="0"/>
              <a:t>J-PARC Workshop 2016 (Inha University)  S. Kanatsuki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fld id="{670CDA84-62C9-FC49-9D12-E44F97D8E51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776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24" name="正方形/長方形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25" name="正方形/長方形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26" name="正方形/長方形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27" name="正方形/長方形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 useBgFill="1">
        <p:nvSpPr>
          <p:cNvPr id="30" name="角丸四角形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 useBgFill="1">
        <p:nvSpPr>
          <p:cNvPr id="31" name="角丸四角形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11" name="正方形/長方形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8E3A10C-7230-844E-839C-CB8A905C1B62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9F90FB1-636B-4514-B9B4-129A3DD5AEBF}" type="slidenum">
              <a:rPr kumimoji="1" lang="ja-JP" altLang="en-US" smtClean="0">
                <a:solidFill>
                  <a:prstClr val="white"/>
                </a:solidFill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214521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3A1B4-713B-CA42-A9E9-5486CBE55DC0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2603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9954-B8E6-0E42-AB0E-67E2826C81D9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133108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06DD-2639-9645-BD31-FEF9EE27B01C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257364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6" name="日付プレースホルダー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45E55F-3C83-1944-9855-C1015959944C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  <p:sp>
        <p:nvSpPr>
          <p:cNvPr id="28" name="フッター プレースホルダー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45287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A80577A-3077-CC41-A02F-04C97CEFD86C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12645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A62D-3F94-5F4D-AEE2-110017AA0CAB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112419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-5780" y="6488650"/>
            <a:ext cx="14476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smtClean="0"/>
              <a:t>2016/6/10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272307" y="6488650"/>
            <a:ext cx="46953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smtClean="0"/>
              <a:t>J-PARC Workshop 2016 (Inha University)  S. Kanatsuki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86800" y="6501880"/>
            <a:ext cx="449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fld id="{670CDA84-62C9-FC49-9D12-E44F97D8E51E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スライド番号プレースホルダー 5"/>
          <p:cNvSpPr txBox="1">
            <a:spLocks/>
          </p:cNvSpPr>
          <p:nvPr userDrawn="1"/>
        </p:nvSpPr>
        <p:spPr>
          <a:xfrm>
            <a:off x="8686800" y="0"/>
            <a:ext cx="457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0CDA84-62C9-FC49-9D12-E44F97D8E51E}" type="slidenum">
              <a:rPr lang="ja-JP" altLang="en-US" smtClean="0">
                <a:latin typeface="ヒラギノ角ゴ Pro W3"/>
                <a:ea typeface="ヒラギノ角ゴ Pro W3"/>
                <a:cs typeface="ヒラギノ角ゴ Pro W3"/>
              </a:rPr>
              <a:pPr/>
              <a:t>‹#›</a:t>
            </a:fld>
            <a:endParaRPr lang="ja-JP" altLang="en-US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96336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31" name="正方形/長方形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32" name="正方形/長方形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 useBgFill="1">
        <p:nvSpPr>
          <p:cNvPr id="33" name="角丸四角形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 useBgFill="1">
        <p:nvSpPr>
          <p:cNvPr id="34" name="角丸四角形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35" name="正方形/長方形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 dirty="0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36" name="正方形/長方形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 dirty="0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37" name="正方形/長方形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38" name="正方形/長方形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39" name="正方形/長方形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40" name="正方形/長方形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kumimoji="0" lang="en-US" dirty="0">
              <a:solidFill>
                <a:prstClr val="white"/>
              </a:solidFill>
              <a:latin typeface="Arial"/>
              <a:ea typeface="HGPｺﾞｼｯｸM"/>
            </a:endParaRPr>
          </a:p>
        </p:txBody>
      </p:sp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defTabSz="914400"/>
            <a:fld id="{515E4AA4-BA33-9F4E-9BA5-70517824522C}" type="datetime1">
              <a:rPr kumimoji="1" lang="ja-JP" altLang="en-US" smtClean="0">
                <a:solidFill>
                  <a:srgbClr val="438086"/>
                </a:solidFill>
                <a:latin typeface="Arial"/>
                <a:ea typeface="HGPｺﾞｼｯｸM"/>
              </a:rPr>
              <a:pPr defTabSz="914400"/>
              <a:t>2016/09/29</a:t>
            </a:fld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defTabSz="914400"/>
            <a:endParaRPr kumimoji="1" lang="ja-JP" altLang="en-US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defTabSz="914400"/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 defTabSz="914400"/>
              <a:t>‹#›</a:t>
            </a:fld>
            <a:endParaRPr kumimoji="1" lang="ja-JP" altLang="en-US"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425694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1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1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1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1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1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e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wmf"/><Relationship Id="rId4" Type="http://schemas.openxmlformats.org/officeDocument/2006/relationships/image" Target="../media/image31.jpeg"/><Relationship Id="rId5" Type="http://schemas.openxmlformats.org/officeDocument/2006/relationships/image" Target="../media/image32.jp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wmf"/><Relationship Id="rId3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gif"/><Relationship Id="rId3" Type="http://schemas.openxmlformats.org/officeDocument/2006/relationships/image" Target="../media/image26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31.jpeg"/><Relationship Id="rId5" Type="http://schemas.openxmlformats.org/officeDocument/2006/relationships/image" Target="../media/image32.jpg"/><Relationship Id="rId6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720000"/>
            <a:ext cx="9149780" cy="2020448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Search for </a:t>
            </a:r>
            <a:r>
              <a:rPr kumimoji="1" lang="en-US" altLang="ja-JP" sz="3600" dirty="0" err="1" smtClean="0"/>
              <a:t>Ξ</a:t>
            </a:r>
            <a:r>
              <a:rPr kumimoji="1" lang="en-US" altLang="ja-JP" sz="3600" dirty="0" smtClean="0"/>
              <a:t> </a:t>
            </a:r>
            <a:r>
              <a:rPr lang="en-US" altLang="ja-JP" sz="3600" dirty="0" err="1"/>
              <a:t>H</a:t>
            </a:r>
            <a:r>
              <a:rPr kumimoji="1" lang="en-US" altLang="ja-JP" sz="3600" dirty="0" err="1" smtClean="0"/>
              <a:t>ypernucleus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kumimoji="1" lang="en-US" altLang="ja-JP" sz="3600" dirty="0" smtClean="0"/>
              <a:t>via the (</a:t>
            </a:r>
            <a:r>
              <a:rPr kumimoji="1" lang="en-US" altLang="ja-JP" sz="3600" i="1" dirty="0" smtClean="0"/>
              <a:t>K</a:t>
            </a:r>
            <a:r>
              <a:rPr kumimoji="1" lang="en-US" altLang="ja-JP" sz="3600" baseline="30000" dirty="0" smtClean="0"/>
              <a:t>−</a:t>
            </a:r>
            <a:r>
              <a:rPr kumimoji="1" lang="en-US" altLang="ja-JP" sz="3600" dirty="0" smtClean="0"/>
              <a:t>,</a:t>
            </a:r>
            <a:r>
              <a:rPr kumimoji="1" lang="en-US" altLang="ja-JP" sz="3600" i="1" dirty="0" smtClean="0"/>
              <a:t>K</a:t>
            </a:r>
            <a:r>
              <a:rPr kumimoji="1" lang="en-US" altLang="ja-JP" sz="3600" baseline="30000" dirty="0" smtClean="0"/>
              <a:t>+</a:t>
            </a:r>
            <a:r>
              <a:rPr kumimoji="1" lang="en-US" altLang="ja-JP" sz="3600" dirty="0" smtClean="0"/>
              <a:t>) </a:t>
            </a:r>
            <a:r>
              <a:rPr lang="en-US" altLang="ja-JP" sz="3600" dirty="0"/>
              <a:t>R</a:t>
            </a:r>
            <a:r>
              <a:rPr lang="en-US" altLang="ja-JP" sz="3600" dirty="0" smtClean="0"/>
              <a:t>eaction</a:t>
            </a:r>
            <a:endParaRPr kumimoji="1" lang="ja-JP" altLang="en-US" sz="3600" i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97096" y="3538898"/>
            <a:ext cx="7549809" cy="1600420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Shunsuke KANATSUKI,   Kyoto University</a:t>
            </a:r>
          </a:p>
          <a:p>
            <a:r>
              <a:rPr lang="en-US" altLang="ja-JP" sz="2400" dirty="0" smtClean="0"/>
              <a:t>J-PARC Workshop 2016</a:t>
            </a:r>
          </a:p>
          <a:p>
            <a:r>
              <a:rPr lang="en-US" altLang="ja-JP" sz="2400" dirty="0" smtClean="0"/>
              <a:t>2016/</a:t>
            </a:r>
            <a:r>
              <a:rPr lang="en-US" altLang="ja-JP" sz="2400" dirty="0"/>
              <a:t>6</a:t>
            </a:r>
            <a:r>
              <a:rPr lang="en-US" altLang="ja-JP" sz="2400" dirty="0" smtClean="0"/>
              <a:t>/</a:t>
            </a:r>
            <a:r>
              <a:rPr lang="en-US" altLang="ja-JP" sz="2400" dirty="0"/>
              <a:t>10, </a:t>
            </a:r>
            <a:r>
              <a:rPr lang="en-US" altLang="ja-JP" sz="2400" dirty="0" err="1"/>
              <a:t>Inha</a:t>
            </a:r>
            <a:r>
              <a:rPr lang="en-US" altLang="ja-JP" sz="2400" dirty="0"/>
              <a:t> University</a:t>
            </a:r>
            <a:endParaRPr lang="en-US" altLang="ja-JP" sz="24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038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65978" y="16682"/>
            <a:ext cx="4899118" cy="849895"/>
          </a:xfrm>
        </p:spPr>
        <p:txBody>
          <a:bodyPr/>
          <a:lstStyle/>
          <a:p>
            <a:r>
              <a:rPr lang="en-US" altLang="ja-JP" dirty="0" smtClean="0"/>
              <a:t>BNL-E885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12" name="図 11" descr="スクリーンショット 2015-07-10 15.06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27" y="2070175"/>
            <a:ext cx="5219125" cy="395493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847157" y="1319298"/>
            <a:ext cx="50984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The</a:t>
            </a:r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 spectrum can be explained with V</a:t>
            </a:r>
            <a:r>
              <a:rPr kumimoji="1" lang="en-US" altLang="ja-JP" sz="2400" baseline="-25000" dirty="0" smtClean="0"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 =0 MeV, </a:t>
            </a:r>
            <a:r>
              <a:rPr lang="en-US" altLang="ja-JP" sz="2400" dirty="0" err="1" smtClean="0">
                <a:latin typeface="ヒラギノ角ゴ Pro W3"/>
                <a:ea typeface="ヒラギノ角ゴ Pro W3"/>
                <a:cs typeface="ヒラギノ角ゴ Pro W3"/>
              </a:rPr>
              <a:t>Γ</a:t>
            </a:r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=4 MeV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pic>
        <p:nvPicPr>
          <p:cNvPr id="16" name="図 15" descr="bnl88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7" y="116914"/>
            <a:ext cx="3430812" cy="6211850"/>
          </a:xfrm>
          <a:prstGeom prst="rect">
            <a:avLst/>
          </a:prstGeom>
        </p:spPr>
      </p:pic>
      <p:cxnSp>
        <p:nvCxnSpPr>
          <p:cNvPr id="18" name="直線コネクタ 17"/>
          <p:cNvCxnSpPr/>
          <p:nvPr/>
        </p:nvCxnSpPr>
        <p:spPr>
          <a:xfrm flipV="1">
            <a:off x="2965826" y="116914"/>
            <a:ext cx="0" cy="5923165"/>
          </a:xfrm>
          <a:prstGeom prst="line">
            <a:avLst/>
          </a:prstGeom>
          <a:ln w="44450">
            <a:solidFill>
              <a:srgbClr val="00800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1329971" y="1079605"/>
            <a:ext cx="1636007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158725" y="1079605"/>
            <a:ext cx="18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40246" y="6286510"/>
            <a:ext cx="3436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i="1" dirty="0">
                <a:latin typeface="ヒラギノ角ゴ Pro W3"/>
                <a:ea typeface="ヒラギノ角ゴ Pro W3"/>
                <a:cs typeface="ヒラギノ角ゴ Pro W3"/>
              </a:rPr>
              <a:t>P. </a:t>
            </a:r>
            <a:r>
              <a:rPr lang="en-US" altLang="ja-JP" sz="1200" i="1" dirty="0" err="1">
                <a:latin typeface="ヒラギノ角ゴ Pro W3"/>
                <a:ea typeface="ヒラギノ角ゴ Pro W3"/>
                <a:cs typeface="ヒラギノ角ゴ Pro W3"/>
              </a:rPr>
              <a:t>Khaustov</a:t>
            </a:r>
            <a:r>
              <a:rPr lang="en-US" altLang="ja-JP" sz="1200" i="1" dirty="0">
                <a:latin typeface="ヒラギノ角ゴ Pro W3"/>
                <a:ea typeface="ヒラギノ角ゴ Pro W3"/>
                <a:cs typeface="ヒラギノ角ゴ Pro W3"/>
              </a:rPr>
              <a:t> et al., PRC 61 (2000) 054603</a:t>
            </a:r>
            <a:endParaRPr lang="ja-JP" altLang="en-US" sz="12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73672" y="3046306"/>
            <a:ext cx="6416719" cy="23575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ja-JP" sz="32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Need to achieve</a:t>
            </a:r>
          </a:p>
          <a:p>
            <a:pPr lvl="0">
              <a:spcBef>
                <a:spcPct val="20000"/>
              </a:spcBef>
            </a:pPr>
            <a:r>
              <a:rPr lang="en-US" altLang="ja-JP" sz="32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better resolution and statistics</a:t>
            </a:r>
          </a:p>
          <a:p>
            <a:pPr lvl="0">
              <a:spcBef>
                <a:spcPct val="20000"/>
              </a:spcBef>
            </a:pPr>
            <a:r>
              <a:rPr lang="en-US" altLang="ja-JP" sz="32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(and wide acceptance)</a:t>
            </a:r>
          </a:p>
          <a:p>
            <a:pPr lvl="0">
              <a:spcBef>
                <a:spcPct val="20000"/>
              </a:spcBef>
            </a:pPr>
            <a:r>
              <a:rPr lang="en-US" altLang="ja-JP" sz="32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 J-PARC E05 experiment</a:t>
            </a:r>
            <a:endParaRPr lang="ja-JP" altLang="en-US" sz="3200" dirty="0">
              <a:solidFill>
                <a:prstClr val="black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344340" y="5963624"/>
            <a:ext cx="4799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M. Kohno and S. Hashimoto, PTP 123 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2010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) </a:t>
            </a:r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</a:p>
          <a:p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n-US" altLang="ja-JP" sz="1400" dirty="0" err="1" smtClean="0">
                <a:latin typeface="ヒラギノ角ゴ Pro W3"/>
                <a:ea typeface="ヒラギノ角ゴ Pro W3"/>
                <a:cs typeface="ヒラギノ角ゴ Pro W3"/>
              </a:rPr>
              <a:t>ΔE</a:t>
            </a:r>
            <a:r>
              <a:rPr lang="en-US" altLang="ja-JP" sz="1400" baseline="-25000" dirty="0" err="1" smtClean="0">
                <a:latin typeface="ヒラギノ角ゴ Pro W3"/>
                <a:ea typeface="ヒラギノ角ゴ Pro W3"/>
                <a:cs typeface="ヒラギノ角ゴ Pro W3"/>
              </a:rPr>
              <a:t>exp</a:t>
            </a:r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 is taken into account)</a:t>
            </a:r>
            <a:endParaRPr lang="ja-JP" altLang="en-US" sz="1400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23517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69705"/>
            <a:ext cx="8229600" cy="849895"/>
          </a:xfrm>
        </p:spPr>
        <p:txBody>
          <a:bodyPr/>
          <a:lstStyle/>
          <a:p>
            <a:r>
              <a:rPr lang="en-US" altLang="ja-JP" dirty="0" smtClean="0"/>
              <a:t>J-PARC E05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364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J-PARC E05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2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745" y="1630710"/>
            <a:ext cx="9034256" cy="3449580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Missing-mass spectroscopy of </a:t>
            </a:r>
            <a:r>
              <a:rPr lang="en-US" altLang="ja-JP" baseline="30000" dirty="0" smtClean="0"/>
              <a:t>12</a:t>
            </a:r>
            <a:r>
              <a:rPr lang="en-US" altLang="ja-JP" baseline="-25000" dirty="0" smtClean="0"/>
              <a:t>Ξ</a:t>
            </a:r>
            <a:r>
              <a:rPr lang="en-US" altLang="ja-JP" dirty="0" smtClean="0"/>
              <a:t>Be</a:t>
            </a:r>
            <a:endParaRPr lang="en-US" altLang="ja-JP" baseline="30000" dirty="0" smtClean="0"/>
          </a:p>
          <a:p>
            <a:pPr lvl="1"/>
            <a:r>
              <a:rPr lang="en-US" altLang="ja-JP" baseline="30000" dirty="0"/>
              <a:t>12</a:t>
            </a:r>
            <a:r>
              <a:rPr lang="en-US" altLang="ja-JP" dirty="0"/>
              <a:t>C(</a:t>
            </a:r>
            <a:r>
              <a:rPr lang="en-US" altLang="ja-JP" i="1" dirty="0"/>
              <a:t>K</a:t>
            </a:r>
            <a:r>
              <a:rPr lang="en-US" altLang="ja-JP" baseline="30000" dirty="0"/>
              <a:t>−</a:t>
            </a:r>
            <a:r>
              <a:rPr lang="en-US" altLang="ja-JP" dirty="0"/>
              <a:t>, </a:t>
            </a:r>
            <a:r>
              <a:rPr lang="en-US" altLang="ja-JP" i="1" dirty="0"/>
              <a:t>K</a:t>
            </a:r>
            <a:r>
              <a:rPr lang="en-US" altLang="ja-JP" baseline="30000" dirty="0"/>
              <a:t>+</a:t>
            </a:r>
            <a:r>
              <a:rPr lang="en-US" altLang="ja-JP" dirty="0"/>
              <a:t>) </a:t>
            </a:r>
            <a:r>
              <a:rPr lang="en-US" altLang="ja-JP" dirty="0" smtClean="0"/>
              <a:t>reaction at 1.8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/c</a:t>
            </a:r>
            <a:endParaRPr lang="en-US" altLang="ja-JP" baseline="30000" dirty="0">
              <a:sym typeface="Wingdings"/>
            </a:endParaRPr>
          </a:p>
          <a:p>
            <a:pPr lvl="1"/>
            <a:r>
              <a:rPr lang="en-US" altLang="ja-JP" baseline="30000" dirty="0" smtClean="0"/>
              <a:t>12</a:t>
            </a:r>
            <a:r>
              <a:rPr lang="en-US" altLang="ja-JP" baseline="-25000" dirty="0" smtClean="0"/>
              <a:t>Ξ</a:t>
            </a:r>
            <a:r>
              <a:rPr lang="en-US" altLang="ja-JP" dirty="0" smtClean="0"/>
              <a:t>Be = 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B + </a:t>
            </a:r>
            <a:r>
              <a:rPr lang="en-US" altLang="ja-JP" dirty="0" err="1" smtClean="0"/>
              <a:t>Ξ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/>
              </a:rPr>
              <a:t> bound or not?</a:t>
            </a:r>
            <a:endParaRPr lang="en-US" altLang="ja-JP" dirty="0" smtClean="0"/>
          </a:p>
          <a:p>
            <a:pPr lvl="1"/>
            <a:endParaRPr lang="en-US" altLang="ja-JP" dirty="0" smtClean="0">
              <a:sym typeface="Wingdings"/>
            </a:endParaRPr>
          </a:p>
          <a:p>
            <a:r>
              <a:rPr lang="en-US" altLang="ja-JP" sz="2200" dirty="0" smtClean="0">
                <a:sym typeface="Wingdings"/>
              </a:rPr>
              <a:t>High-intensity </a:t>
            </a:r>
            <a:r>
              <a:rPr lang="en-US" altLang="ja-JP" sz="2200" dirty="0" err="1">
                <a:sym typeface="Wingdings"/>
              </a:rPr>
              <a:t>k</a:t>
            </a:r>
            <a:r>
              <a:rPr lang="en-US" altLang="ja-JP" sz="2200" dirty="0" err="1" smtClean="0">
                <a:sym typeface="Wingdings"/>
              </a:rPr>
              <a:t>aon</a:t>
            </a:r>
            <a:r>
              <a:rPr lang="en-US" altLang="ja-JP" sz="2200" dirty="0" smtClean="0">
                <a:sym typeface="Wingdings"/>
              </a:rPr>
              <a:t> beam at K1.8 beam line</a:t>
            </a:r>
          </a:p>
          <a:p>
            <a:r>
              <a:rPr lang="en-US" altLang="ja-JP" sz="2200" dirty="0">
                <a:sym typeface="Wingdings"/>
              </a:rPr>
              <a:t>H</a:t>
            </a:r>
            <a:r>
              <a:rPr lang="en-US" altLang="ja-JP" sz="2200" dirty="0" smtClean="0">
                <a:sym typeface="Wingdings"/>
              </a:rPr>
              <a:t>igh resolution spectrometers</a:t>
            </a:r>
          </a:p>
          <a:p>
            <a:pPr lvl="1"/>
            <a:r>
              <a:rPr lang="en-US" altLang="ja-JP" dirty="0" smtClean="0">
                <a:sym typeface="Wingdings"/>
              </a:rPr>
              <a:t>Observe </a:t>
            </a:r>
            <a:r>
              <a:rPr lang="en-US" altLang="ja-JP" dirty="0" err="1" smtClean="0">
                <a:sym typeface="Wingdings"/>
              </a:rPr>
              <a:t>Ξ-hypernuclei</a:t>
            </a:r>
            <a:r>
              <a:rPr lang="en-US" altLang="ja-JP" dirty="0" smtClean="0">
                <a:sym typeface="Wingdings"/>
              </a:rPr>
              <a:t> as a peak(s)</a:t>
            </a:r>
          </a:p>
          <a:p>
            <a:pPr lvl="1"/>
            <a:r>
              <a:rPr lang="en-US" altLang="ja-JP" dirty="0" smtClean="0">
                <a:sym typeface="Wingdings"/>
              </a:rPr>
              <a:t>Peak position and width</a:t>
            </a:r>
          </a:p>
          <a:p>
            <a:pPr marL="457200" lvl="1" indent="0">
              <a:buNone/>
            </a:pPr>
            <a:r>
              <a:rPr lang="en-US" altLang="ja-JP" dirty="0">
                <a:sym typeface="Wingdings"/>
              </a:rPr>
              <a:t>	</a:t>
            </a:r>
            <a:r>
              <a:rPr lang="en-US" altLang="ja-JP" dirty="0" smtClean="0">
                <a:sym typeface="Wingdings"/>
              </a:rPr>
              <a:t> </a:t>
            </a:r>
            <a:r>
              <a:rPr lang="en-US" altLang="ja-JP" dirty="0" err="1" smtClean="0">
                <a:sym typeface="Wingdings"/>
              </a:rPr>
              <a:t>Ξ</a:t>
            </a:r>
            <a:r>
              <a:rPr lang="en-US" altLang="ja-JP" dirty="0" smtClean="0">
                <a:sym typeface="Wingdings"/>
              </a:rPr>
              <a:t>-nucleus potential depth and width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612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スクリーンショット 2015-12-23 0.16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8" y="725464"/>
            <a:ext cx="9144000" cy="59384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84657" y="33957"/>
            <a:ext cx="4974687" cy="849895"/>
          </a:xfrm>
        </p:spPr>
        <p:txBody>
          <a:bodyPr/>
          <a:lstStyle/>
          <a:p>
            <a:r>
              <a:rPr lang="en-US" altLang="ja-JP" dirty="0" smtClean="0"/>
              <a:t>K1.8 Beam line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62921" y="3780888"/>
            <a:ext cx="298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Total length 46 m</a:t>
            </a:r>
            <a:endParaRPr lang="en-US" altLang="ja-JP" sz="2400" b="1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8887" y="1038555"/>
            <a:ext cx="5120164" cy="954107"/>
          </a:xfrm>
          <a:prstGeom prst="rect">
            <a:avLst/>
          </a:prstGeom>
          <a:solidFill>
            <a:srgbClr val="84D9FF">
              <a:alpha val="90000"/>
            </a:srgbClr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Intensity: 1.1 </a:t>
            </a:r>
            <a:r>
              <a:rPr lang="en-US" altLang="ja-JP" sz="2800" dirty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× 10</a:t>
            </a:r>
            <a:r>
              <a:rPr lang="en-US" altLang="ja-JP" sz="2800" baseline="30000" dirty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5</a:t>
            </a:r>
            <a:r>
              <a:rPr lang="en-US" altLang="ja-JP" sz="2800" dirty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 </a:t>
            </a:r>
            <a:r>
              <a:rPr lang="en-US" altLang="ja-JP" sz="2800" i="1" dirty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K</a:t>
            </a:r>
            <a:r>
              <a:rPr lang="ja-JP" altLang="en-US" sz="2800" baseline="30000" dirty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ー</a:t>
            </a:r>
            <a:r>
              <a:rPr lang="en-US" altLang="ja-JP" sz="2800" dirty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/</a:t>
            </a:r>
            <a:r>
              <a:rPr lang="en-US" altLang="ja-JP" sz="2800" dirty="0" smtClean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s 2015 Nov, 39kW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0" y="5124824"/>
            <a:ext cx="1180353" cy="2988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4940" y="5443206"/>
            <a:ext cx="228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Primary proton beam</a:t>
            </a:r>
            <a:endParaRPr lang="en-US" altLang="ja-JP" sz="2400" b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1882589" y="3700458"/>
            <a:ext cx="2267153" cy="1260013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 rot="21062114">
            <a:off x="4841357" y="2123902"/>
            <a:ext cx="1867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Secondary </a:t>
            </a:r>
            <a:r>
              <a:rPr lang="en-US" altLang="ja-JP" sz="2400" dirty="0" err="1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kaon</a:t>
            </a:r>
            <a:r>
              <a:rPr lang="en-US" altLang="ja-JP" sz="2400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 beam</a:t>
            </a:r>
            <a:endParaRPr lang="en-US" altLang="ja-JP" sz="2400" b="1" dirty="0" smtClean="0">
              <a:solidFill>
                <a:srgbClr val="0000FF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6932706" y="400549"/>
            <a:ext cx="2061882" cy="3077883"/>
          </a:xfrm>
          <a:prstGeom prst="roundRect">
            <a:avLst/>
          </a:prstGeom>
          <a:noFill/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097057" y="391459"/>
            <a:ext cx="135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  <a:latin typeface="ヒラギノ角ゴ Pro W3"/>
                <a:ea typeface="ヒラギノ角ゴ Pro W3"/>
                <a:cs typeface="ヒラギノ角ゴ Pro W3"/>
              </a:rPr>
              <a:t>K1.8 area</a:t>
            </a:r>
            <a:endParaRPr lang="en-US" altLang="ja-JP" b="1" dirty="0" smtClean="0">
              <a:solidFill>
                <a:schemeClr val="accent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4665553" y="3025176"/>
            <a:ext cx="2431504" cy="426237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7965600" y="1814040"/>
            <a:ext cx="251627" cy="688012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1976657" y="2086742"/>
            <a:ext cx="1190234" cy="625883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>
            <a:spLocks/>
          </p:cNvSpPr>
          <p:nvPr/>
        </p:nvSpPr>
        <p:spPr>
          <a:xfrm>
            <a:off x="174505" y="2868713"/>
            <a:ext cx="5840735" cy="646331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3600" b="1" i="1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Start S=-</a:t>
            </a:r>
            <a:r>
              <a:rPr lang="en-US" altLang="ja-JP" sz="3600" b="1" i="1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2</a:t>
            </a:r>
            <a:r>
              <a:rPr lang="en-US" altLang="ja-JP" sz="3600" b="1" i="1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 experiments!</a:t>
            </a:r>
          </a:p>
        </p:txBody>
      </p:sp>
    </p:spTree>
    <p:extLst>
      <p:ext uri="{BB962C8B-B14F-4D97-AF65-F5344CB8AC3E}">
        <p14:creationId xmlns:p14="http://schemas.microsoft.com/office/powerpoint/2010/main" val="22823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Plan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2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" y="1083088"/>
            <a:ext cx="9136552" cy="5602178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ym typeface="Wingdings"/>
              </a:rPr>
              <a:t>Phase 1: Pilot run with SKS spectrometer</a:t>
            </a:r>
          </a:p>
          <a:p>
            <a:pPr lvl="1"/>
            <a:r>
              <a:rPr lang="en-US" altLang="ja-JP" dirty="0" smtClean="0">
                <a:sym typeface="Wingdings"/>
              </a:rPr>
              <a:t>SKS: existing at K1.8</a:t>
            </a:r>
          </a:p>
          <a:p>
            <a:pPr lvl="2"/>
            <a:r>
              <a:rPr lang="en-US" altLang="ja-JP" dirty="0" smtClean="0">
                <a:sym typeface="Wingdings"/>
              </a:rPr>
              <a:t>better resolution  ΔM 〜6 </a:t>
            </a:r>
            <a:r>
              <a:rPr lang="en-US" altLang="ja-JP" dirty="0" err="1" smtClean="0">
                <a:sym typeface="Wingdings"/>
              </a:rPr>
              <a:t>MeV</a:t>
            </a:r>
            <a:r>
              <a:rPr lang="en-US" altLang="ja-JP" baseline="-25000" dirty="0" err="1" smtClean="0">
                <a:sym typeface="Wingdings"/>
              </a:rPr>
              <a:t>FWHM</a:t>
            </a:r>
            <a:endParaRPr lang="en-US" altLang="ja-JP" baseline="-25000" dirty="0" smtClean="0">
              <a:sym typeface="Wingdings"/>
            </a:endParaRPr>
          </a:p>
          <a:p>
            <a:pPr lvl="2"/>
            <a:r>
              <a:rPr lang="en-US" altLang="ja-JP" dirty="0" smtClean="0">
                <a:sym typeface="Wingdings"/>
              </a:rPr>
              <a:t>large/wide acceptance   110 </a:t>
            </a:r>
            <a:r>
              <a:rPr lang="en-US" altLang="ja-JP" dirty="0" err="1" smtClean="0">
                <a:sym typeface="Wingdings"/>
              </a:rPr>
              <a:t>msr</a:t>
            </a:r>
            <a:endParaRPr lang="en-US" altLang="ja-JP" dirty="0" smtClean="0">
              <a:sym typeface="Wingdings"/>
            </a:endParaRPr>
          </a:p>
          <a:p>
            <a:pPr lvl="2"/>
            <a:r>
              <a:rPr lang="en-US" altLang="ja-JP" dirty="0" smtClean="0">
                <a:sym typeface="Wingdings"/>
              </a:rPr>
              <a:t>Medium intensity           1.1×10</a:t>
            </a:r>
            <a:r>
              <a:rPr lang="en-US" altLang="ja-JP" baseline="30000" dirty="0" smtClean="0">
                <a:sym typeface="Wingdings"/>
              </a:rPr>
              <a:t>5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i="1" dirty="0" smtClean="0">
                <a:sym typeface="Wingdings"/>
              </a:rPr>
              <a:t>K</a:t>
            </a:r>
            <a:r>
              <a:rPr lang="en-US" altLang="ja-JP" baseline="30000" dirty="0" smtClean="0">
                <a:sym typeface="Wingdings"/>
              </a:rPr>
              <a:t>−</a:t>
            </a:r>
            <a:r>
              <a:rPr lang="en-US" altLang="ja-JP" dirty="0" smtClean="0">
                <a:sym typeface="Wingdings"/>
              </a:rPr>
              <a:t>/s</a:t>
            </a:r>
          </a:p>
          <a:p>
            <a:pPr lvl="1"/>
            <a:r>
              <a:rPr lang="en-US" altLang="ja-JP" dirty="0" smtClean="0">
                <a:sym typeface="Wingdings"/>
              </a:rPr>
              <a:t>Data taking: 2015/10-11  the last exp. of SKS at K1.8</a:t>
            </a:r>
          </a:p>
          <a:p>
            <a:endParaRPr lang="en-US" altLang="ja-JP" dirty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Phase 2: S-2S spectrometer</a:t>
            </a:r>
          </a:p>
          <a:p>
            <a:pPr lvl="1"/>
            <a:r>
              <a:rPr lang="en-US" altLang="ja-JP" dirty="0" smtClean="0">
                <a:sym typeface="Wingdings"/>
              </a:rPr>
              <a:t>Newly developed for </a:t>
            </a:r>
            <a:r>
              <a:rPr lang="en-US" altLang="ja-JP" i="1" dirty="0" smtClean="0">
                <a:sym typeface="Wingdings"/>
              </a:rPr>
              <a:t>K</a:t>
            </a:r>
            <a:r>
              <a:rPr lang="ja-JP" altLang="en-US" baseline="30000" dirty="0" smtClean="0">
                <a:sym typeface="Wingdings"/>
              </a:rPr>
              <a:t>＋</a:t>
            </a:r>
            <a:r>
              <a:rPr lang="en-US" altLang="ja-JP" dirty="0" smtClean="0">
                <a:sym typeface="Wingdings"/>
              </a:rPr>
              <a:t> analysis</a:t>
            </a:r>
          </a:p>
          <a:p>
            <a:pPr lvl="1"/>
            <a:r>
              <a:rPr lang="en-US" altLang="ja-JP" dirty="0" err="1" smtClean="0">
                <a:sym typeface="Wingdings"/>
              </a:rPr>
              <a:t>dp</a:t>
            </a:r>
            <a:r>
              <a:rPr lang="en-US" altLang="ja-JP" dirty="0" smtClean="0">
                <a:sym typeface="Wingdings"/>
              </a:rPr>
              <a:t>/p 0.05%  ΔE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=2 MeV</a:t>
            </a:r>
          </a:p>
          <a:p>
            <a:pPr lvl="1"/>
            <a:r>
              <a:rPr lang="en-US" altLang="ja-JP" dirty="0">
                <a:sym typeface="Wingdings"/>
              </a:rPr>
              <a:t>Precise </a:t>
            </a:r>
            <a:r>
              <a:rPr lang="en-US" altLang="ja-JP" dirty="0" smtClean="0">
                <a:sym typeface="Wingdings"/>
              </a:rPr>
              <a:t>analysis of </a:t>
            </a:r>
            <a:r>
              <a:rPr lang="en-US" altLang="ja-JP" dirty="0" err="1" smtClean="0">
                <a:sym typeface="Wingdings"/>
              </a:rPr>
              <a:t>hypernuclear</a:t>
            </a:r>
            <a:r>
              <a:rPr lang="en-US" altLang="ja-JP" dirty="0" smtClean="0">
                <a:sym typeface="Wingdings"/>
              </a:rPr>
              <a:t> structure</a:t>
            </a:r>
          </a:p>
          <a:p>
            <a:pPr lvl="1"/>
            <a:r>
              <a:rPr lang="en-US" altLang="ja-JP" dirty="0" smtClean="0">
                <a:sym typeface="Wingdings"/>
              </a:rPr>
              <a:t>Data taking within a few years?</a:t>
            </a:r>
            <a:endParaRPr lang="en-US" altLang="ja-JP" dirty="0">
              <a:sym typeface="Wingding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11310" y="1446645"/>
            <a:ext cx="1832690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(BNL-E885)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14 </a:t>
            </a:r>
            <a:r>
              <a:rPr lang="en-US" altLang="ja-JP" sz="2000" dirty="0" err="1" smtClean="0">
                <a:latin typeface="ヒラギノ角ゴ Pro W3"/>
                <a:ea typeface="ヒラギノ角ゴ Pro W3"/>
                <a:cs typeface="ヒラギノ角ゴ Pro W3"/>
              </a:rPr>
              <a:t>MeV</a:t>
            </a:r>
            <a:r>
              <a:rPr lang="en-US" altLang="ja-JP" sz="2000" baseline="-25000" dirty="0" err="1" smtClean="0">
                <a:latin typeface="ヒラギノ角ゴ Pro W3"/>
                <a:ea typeface="ヒラギノ角ゴ Pro W3"/>
                <a:cs typeface="ヒラギノ角ゴ Pro W3"/>
              </a:rPr>
              <a:t>FWHM</a:t>
            </a:r>
            <a:endParaRPr lang="en-US" altLang="ja-JP" sz="2000" baseline="-250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50 </a:t>
            </a:r>
            <a:r>
              <a:rPr lang="en-US" altLang="ja-JP" sz="2000" dirty="0" err="1" smtClean="0">
                <a:latin typeface="ヒラギノ角ゴ Pro W3"/>
                <a:ea typeface="ヒラギノ角ゴ Pro W3"/>
                <a:cs typeface="ヒラギノ角ゴ Pro W3"/>
              </a:rPr>
              <a:t>msr</a:t>
            </a:r>
            <a:endParaRPr lang="en-US" altLang="ja-JP" sz="20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2.8×10</a:t>
            </a:r>
            <a:r>
              <a:rPr lang="en-US" altLang="ja-JP" sz="2000" baseline="30000" dirty="0" smtClean="0">
                <a:latin typeface="ヒラギノ角ゴ Pro W3"/>
                <a:ea typeface="ヒラギノ角ゴ Pro W3"/>
                <a:cs typeface="ヒラギノ角ゴ Pro W3"/>
              </a:rPr>
              <a:t>5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000" i="1" dirty="0" smtClean="0"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n-US" altLang="ja-JP" sz="2000" baseline="30000" dirty="0" smtClean="0">
                <a:latin typeface="ヒラギノ角ゴ Pro W3"/>
                <a:ea typeface="ヒラギノ角ゴ Pro W3"/>
                <a:cs typeface="ヒラギノ角ゴ Pro W3"/>
              </a:rPr>
              <a:t>−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/s</a:t>
            </a:r>
          </a:p>
        </p:txBody>
      </p:sp>
      <p:sp>
        <p:nvSpPr>
          <p:cNvPr id="5" name="左右矢印 4"/>
          <p:cNvSpPr/>
          <p:nvPr/>
        </p:nvSpPr>
        <p:spPr>
          <a:xfrm>
            <a:off x="6307287" y="2022709"/>
            <a:ext cx="826051" cy="799675"/>
          </a:xfrm>
          <a:prstGeom prst="leftRightArrow">
            <a:avLst>
              <a:gd name="adj1" fmla="val 61765"/>
              <a:gd name="adj2" fmla="val 28052"/>
            </a:avLst>
          </a:prstGeom>
          <a:gradFill flip="none" rotWithShape="1">
            <a:gsLst>
              <a:gs pos="99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55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Plan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2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" y="1083088"/>
            <a:ext cx="9136552" cy="5602178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ym typeface="Wingdings"/>
              </a:rPr>
              <a:t>Phase 1: Pilot run with SKS spectrometer</a:t>
            </a:r>
          </a:p>
          <a:p>
            <a:pPr lvl="1"/>
            <a:r>
              <a:rPr lang="en-US" altLang="ja-JP" dirty="0" smtClean="0">
                <a:sym typeface="Wingdings"/>
              </a:rPr>
              <a:t>SKS: existing at K1.8</a:t>
            </a:r>
          </a:p>
          <a:p>
            <a:pPr lvl="2"/>
            <a:r>
              <a:rPr lang="en-US" altLang="ja-JP" dirty="0" smtClean="0">
                <a:sym typeface="Wingdings"/>
              </a:rPr>
              <a:t>better resolution  ΔM 〜6 </a:t>
            </a:r>
            <a:r>
              <a:rPr lang="en-US" altLang="ja-JP" dirty="0" err="1" smtClean="0">
                <a:sym typeface="Wingdings"/>
              </a:rPr>
              <a:t>MeV</a:t>
            </a:r>
            <a:r>
              <a:rPr lang="en-US" altLang="ja-JP" baseline="-25000" dirty="0" err="1" smtClean="0">
                <a:sym typeface="Wingdings"/>
              </a:rPr>
              <a:t>FWHM</a:t>
            </a:r>
            <a:endParaRPr lang="en-US" altLang="ja-JP" baseline="-25000" dirty="0" smtClean="0">
              <a:sym typeface="Wingdings"/>
            </a:endParaRPr>
          </a:p>
          <a:p>
            <a:pPr lvl="2"/>
            <a:r>
              <a:rPr lang="en-US" altLang="ja-JP" dirty="0" smtClean="0">
                <a:sym typeface="Wingdings"/>
              </a:rPr>
              <a:t>large/wide acceptance   110 </a:t>
            </a:r>
            <a:r>
              <a:rPr lang="en-US" altLang="ja-JP" dirty="0" err="1" smtClean="0">
                <a:sym typeface="Wingdings"/>
              </a:rPr>
              <a:t>msr</a:t>
            </a:r>
            <a:endParaRPr lang="en-US" altLang="ja-JP" dirty="0" smtClean="0">
              <a:sym typeface="Wingdings"/>
            </a:endParaRPr>
          </a:p>
          <a:p>
            <a:pPr lvl="2"/>
            <a:r>
              <a:rPr lang="en-US" altLang="ja-JP" dirty="0" smtClean="0">
                <a:sym typeface="Wingdings"/>
              </a:rPr>
              <a:t>Medium intensity           1.1×10</a:t>
            </a:r>
            <a:r>
              <a:rPr lang="en-US" altLang="ja-JP" baseline="30000" dirty="0" smtClean="0">
                <a:sym typeface="Wingdings"/>
              </a:rPr>
              <a:t>5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i="1" dirty="0" smtClean="0">
                <a:sym typeface="Wingdings"/>
              </a:rPr>
              <a:t>K</a:t>
            </a:r>
            <a:r>
              <a:rPr lang="en-US" altLang="ja-JP" baseline="30000" dirty="0" smtClean="0">
                <a:sym typeface="Wingdings"/>
              </a:rPr>
              <a:t>−</a:t>
            </a:r>
            <a:r>
              <a:rPr lang="en-US" altLang="ja-JP" dirty="0" smtClean="0">
                <a:sym typeface="Wingdings"/>
              </a:rPr>
              <a:t>/s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  <a:sym typeface="Wingdings"/>
              </a:rPr>
              <a:t>Data taking: 2015/10-11  the last exp. of SKS at K1.8</a:t>
            </a:r>
          </a:p>
          <a:p>
            <a:endParaRPr lang="en-US" altLang="ja-JP" dirty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Phase 2: S-2S spectrometer</a:t>
            </a:r>
          </a:p>
          <a:p>
            <a:pPr lvl="1"/>
            <a:r>
              <a:rPr lang="en-US" altLang="ja-JP" dirty="0" smtClean="0">
                <a:sym typeface="Wingdings"/>
              </a:rPr>
              <a:t>Newly developed for </a:t>
            </a:r>
            <a:r>
              <a:rPr lang="en-US" altLang="ja-JP" i="1" dirty="0" smtClean="0">
                <a:sym typeface="Wingdings"/>
              </a:rPr>
              <a:t>K</a:t>
            </a:r>
            <a:r>
              <a:rPr lang="ja-JP" altLang="en-US" baseline="30000" dirty="0" smtClean="0">
                <a:sym typeface="Wingdings"/>
              </a:rPr>
              <a:t>＋</a:t>
            </a:r>
            <a:r>
              <a:rPr lang="en-US" altLang="ja-JP" dirty="0" smtClean="0">
                <a:sym typeface="Wingdings"/>
              </a:rPr>
              <a:t> analysis</a:t>
            </a:r>
          </a:p>
          <a:p>
            <a:pPr lvl="1"/>
            <a:r>
              <a:rPr lang="en-US" altLang="ja-JP" dirty="0" err="1" smtClean="0">
                <a:sym typeface="Wingdings"/>
              </a:rPr>
              <a:t>dp</a:t>
            </a:r>
            <a:r>
              <a:rPr lang="en-US" altLang="ja-JP" dirty="0" smtClean="0">
                <a:sym typeface="Wingdings"/>
              </a:rPr>
              <a:t>/p 0.05%  ΔE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=2 MeV</a:t>
            </a:r>
          </a:p>
          <a:p>
            <a:pPr lvl="1"/>
            <a:r>
              <a:rPr lang="en-US" altLang="ja-JP" dirty="0">
                <a:sym typeface="Wingdings"/>
              </a:rPr>
              <a:t>Precise analysis of </a:t>
            </a:r>
            <a:r>
              <a:rPr lang="en-US" altLang="ja-JP" dirty="0" err="1">
                <a:sym typeface="Wingdings"/>
              </a:rPr>
              <a:t>hypernuclear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structure</a:t>
            </a:r>
          </a:p>
          <a:p>
            <a:pPr lvl="1"/>
            <a:r>
              <a:rPr lang="en-US" altLang="ja-JP" dirty="0">
                <a:sym typeface="Wingdings"/>
              </a:rPr>
              <a:t>Data taking within a few years?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11310" y="1446645"/>
            <a:ext cx="1832690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(BNL-E885)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14 </a:t>
            </a:r>
            <a:r>
              <a:rPr lang="en-US" altLang="ja-JP" sz="2000" dirty="0" err="1" smtClean="0">
                <a:latin typeface="ヒラギノ角ゴ Pro W3"/>
                <a:ea typeface="ヒラギノ角ゴ Pro W3"/>
                <a:cs typeface="ヒラギノ角ゴ Pro W3"/>
              </a:rPr>
              <a:t>MeV</a:t>
            </a:r>
            <a:r>
              <a:rPr lang="en-US" altLang="ja-JP" sz="2000" baseline="-25000" dirty="0" err="1" smtClean="0">
                <a:latin typeface="ヒラギノ角ゴ Pro W3"/>
                <a:ea typeface="ヒラギノ角ゴ Pro W3"/>
                <a:cs typeface="ヒラギノ角ゴ Pro W3"/>
              </a:rPr>
              <a:t>FWHM</a:t>
            </a:r>
            <a:endParaRPr lang="en-US" altLang="ja-JP" sz="2000" baseline="-250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50 </a:t>
            </a:r>
            <a:r>
              <a:rPr lang="en-US" altLang="ja-JP" sz="2000" dirty="0" err="1" smtClean="0">
                <a:latin typeface="ヒラギノ角ゴ Pro W3"/>
                <a:ea typeface="ヒラギノ角ゴ Pro W3"/>
                <a:cs typeface="ヒラギノ角ゴ Pro W3"/>
              </a:rPr>
              <a:t>msr</a:t>
            </a:r>
            <a:endParaRPr lang="en-US" altLang="ja-JP" sz="20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2.8×10</a:t>
            </a:r>
            <a:r>
              <a:rPr lang="en-US" altLang="ja-JP" sz="2000" baseline="30000" dirty="0" smtClean="0">
                <a:latin typeface="ヒラギノ角ゴ Pro W3"/>
                <a:ea typeface="ヒラギノ角ゴ Pro W3"/>
                <a:cs typeface="ヒラギノ角ゴ Pro W3"/>
              </a:rPr>
              <a:t>5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000" i="1" dirty="0" smtClean="0"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n-US" altLang="ja-JP" sz="2000" baseline="30000" dirty="0" smtClean="0">
                <a:latin typeface="ヒラギノ角ゴ Pro W3"/>
                <a:ea typeface="ヒラギノ角ゴ Pro W3"/>
                <a:cs typeface="ヒラギノ角ゴ Pro W3"/>
              </a:rPr>
              <a:t>−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/s</a:t>
            </a:r>
          </a:p>
        </p:txBody>
      </p:sp>
      <p:sp>
        <p:nvSpPr>
          <p:cNvPr id="5" name="左右矢印 4"/>
          <p:cNvSpPr/>
          <p:nvPr/>
        </p:nvSpPr>
        <p:spPr>
          <a:xfrm>
            <a:off x="6307287" y="2022709"/>
            <a:ext cx="826051" cy="799675"/>
          </a:xfrm>
          <a:prstGeom prst="leftRightArrow">
            <a:avLst>
              <a:gd name="adj1" fmla="val 61765"/>
              <a:gd name="adj2" fmla="val 28052"/>
            </a:avLst>
          </a:prstGeom>
          <a:gradFill flip="none" rotWithShape="1">
            <a:gsLst>
              <a:gs pos="99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19489" y="1036048"/>
            <a:ext cx="8838827" cy="246057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56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Pilot run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821" y="859933"/>
            <a:ext cx="9078731" cy="599384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ym typeface="Wingdings"/>
              </a:rPr>
              <a:t>Carbon target : </a:t>
            </a:r>
            <a:r>
              <a:rPr lang="en-US" altLang="ja-JP" dirty="0" err="1" smtClean="0">
                <a:sym typeface="Wingdings"/>
              </a:rPr>
              <a:t>Hypernucleus</a:t>
            </a:r>
            <a:endParaRPr lang="en-US" altLang="ja-JP" dirty="0" smtClean="0">
              <a:sym typeface="Wingdings"/>
            </a:endParaRPr>
          </a:p>
          <a:p>
            <a:pPr lvl="1"/>
            <a:r>
              <a:rPr lang="en-US" altLang="ja-JP" dirty="0" smtClean="0">
                <a:sym typeface="Wingdings"/>
              </a:rPr>
              <a:t>Observation of bound state(s),  ΔE 〜6 </a:t>
            </a:r>
            <a:r>
              <a:rPr lang="en-US" altLang="ja-JP" dirty="0" err="1" smtClean="0">
                <a:sym typeface="Wingdings"/>
              </a:rPr>
              <a:t>MeV</a:t>
            </a:r>
            <a:r>
              <a:rPr lang="en-US" altLang="ja-JP" baseline="-25000" dirty="0" err="1" smtClean="0">
                <a:sym typeface="Wingdings"/>
              </a:rPr>
              <a:t>FWHM</a:t>
            </a:r>
            <a:r>
              <a:rPr lang="en-US" altLang="ja-JP" dirty="0" smtClean="0">
                <a:sym typeface="Wingdings"/>
              </a:rPr>
              <a:t> ⇔ 14 </a:t>
            </a:r>
            <a:r>
              <a:rPr lang="en-US" altLang="ja-JP" dirty="0" err="1" smtClean="0">
                <a:sym typeface="Wingdings"/>
              </a:rPr>
              <a:t>MeV</a:t>
            </a:r>
            <a:r>
              <a:rPr lang="en-US" altLang="ja-JP" baseline="-25000" dirty="0" err="1" smtClean="0">
                <a:sym typeface="Wingdings"/>
              </a:rPr>
              <a:t>FWHM</a:t>
            </a:r>
            <a:endParaRPr lang="en-US" altLang="ja-JP" baseline="-25000" dirty="0" smtClean="0">
              <a:sym typeface="Wingdings"/>
            </a:endParaRPr>
          </a:p>
          <a:p>
            <a:pPr lvl="1"/>
            <a:r>
              <a:rPr lang="en-US" altLang="ja-JP" dirty="0" smtClean="0">
                <a:sym typeface="Wingdings"/>
              </a:rPr>
              <a:t>Shape analysis on overall QF spectrum (Ex</a:t>
            </a:r>
            <a:r>
              <a:rPr lang="ja-JP" altLang="en-US" dirty="0" smtClean="0">
                <a:sym typeface="Wingdings"/>
              </a:rPr>
              <a:t>＜</a:t>
            </a:r>
            <a:r>
              <a:rPr lang="en-US" altLang="ja-JP" dirty="0" smtClean="0">
                <a:sym typeface="Wingdings"/>
              </a:rPr>
              <a:t>300MeV)</a:t>
            </a:r>
          </a:p>
          <a:p>
            <a:pPr marL="457200" lvl="1" indent="0">
              <a:buNone/>
            </a:pPr>
            <a:r>
              <a:rPr lang="ja-JP" altLang="en-US" dirty="0" smtClean="0">
                <a:sym typeface="Wingdings"/>
              </a:rPr>
              <a:t>　　</a:t>
            </a:r>
            <a:r>
              <a:rPr lang="en-US" altLang="ja-JP" dirty="0" smtClean="0">
                <a:sym typeface="Wingdings"/>
              </a:rPr>
              <a:t> </a:t>
            </a:r>
            <a:r>
              <a:rPr lang="en-US" altLang="ja-JP" dirty="0" err="1" smtClean="0">
                <a:sym typeface="Wingdings"/>
              </a:rPr>
              <a:t>Ξ</a:t>
            </a:r>
            <a:r>
              <a:rPr lang="en-US" altLang="ja-JP" dirty="0" smtClean="0">
                <a:sym typeface="Wingdings"/>
              </a:rPr>
              <a:t>-nucleus potential</a:t>
            </a:r>
            <a:endParaRPr lang="en-US" altLang="ja-JP" sz="1500" dirty="0" smtClean="0">
              <a:sym typeface="Wingdings"/>
            </a:endParaRPr>
          </a:p>
          <a:p>
            <a:pPr lvl="1"/>
            <a:endParaRPr lang="en-US" altLang="ja-JP" sz="1500" dirty="0" smtClean="0">
              <a:sym typeface="Wingdings"/>
            </a:endParaRPr>
          </a:p>
          <a:p>
            <a:r>
              <a:rPr lang="en-US" altLang="ja-JP" dirty="0">
                <a:sym typeface="Wingdings"/>
              </a:rPr>
              <a:t>CH2 </a:t>
            </a:r>
            <a:r>
              <a:rPr lang="en-US" altLang="ja-JP" dirty="0" smtClean="0">
                <a:sym typeface="Wingdings"/>
              </a:rPr>
              <a:t>target : Elementary process</a:t>
            </a:r>
            <a:endParaRPr lang="en-US" altLang="ja-JP" dirty="0">
              <a:sym typeface="Wingdings"/>
            </a:endParaRPr>
          </a:p>
          <a:p>
            <a:pPr lvl="1"/>
            <a:r>
              <a:rPr lang="en-US" altLang="ja-JP" dirty="0" smtClean="0">
                <a:sym typeface="Wingdings"/>
              </a:rPr>
              <a:t>Good data of </a:t>
            </a:r>
            <a:r>
              <a:rPr lang="en-US" altLang="ja-JP" dirty="0" err="1" smtClean="0">
                <a:sym typeface="Wingdings"/>
              </a:rPr>
              <a:t>Ξ</a:t>
            </a:r>
            <a:r>
              <a:rPr lang="en-US" altLang="ja-JP" baseline="30000" dirty="0" smtClean="0">
                <a:sym typeface="Wingdings"/>
              </a:rPr>
              <a:t>−</a:t>
            </a:r>
            <a:r>
              <a:rPr lang="en-US" altLang="ja-JP" dirty="0" smtClean="0">
                <a:sym typeface="Wingdings"/>
              </a:rPr>
              <a:t> production cross section</a:t>
            </a:r>
            <a:endParaRPr lang="en-US" altLang="ja-JP" dirty="0"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altLang="ja-JP" dirty="0" smtClean="0">
                <a:sym typeface="Wingdings"/>
              </a:rPr>
              <a:t>Input for theoretical calculation</a:t>
            </a:r>
          </a:p>
          <a:p>
            <a:pPr lvl="1">
              <a:buFont typeface="Wingdings" charset="0"/>
              <a:buChar char="à"/>
            </a:pPr>
            <a:r>
              <a:rPr lang="en-US" altLang="ja-JP" dirty="0">
                <a:sym typeface="Wingdings"/>
              </a:rPr>
              <a:t>Optimization of </a:t>
            </a:r>
            <a:r>
              <a:rPr lang="en-US" altLang="ja-JP" dirty="0" smtClean="0">
                <a:sym typeface="Wingdings"/>
              </a:rPr>
              <a:t>beam momentum</a:t>
            </a:r>
          </a:p>
          <a:p>
            <a:endParaRPr lang="en-US" altLang="ja-JP" sz="1500" dirty="0" smtClean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Beam time @K1.8 BL</a:t>
            </a:r>
          </a:p>
          <a:p>
            <a:pPr lvl="1"/>
            <a:r>
              <a:rPr lang="en-US" altLang="ja-JP" dirty="0" smtClean="0">
                <a:sym typeface="Wingdings"/>
              </a:rPr>
              <a:t>2015/10/26-11/19</a:t>
            </a:r>
          </a:p>
          <a:p>
            <a:pPr lvl="1"/>
            <a:r>
              <a:rPr lang="en-US" altLang="ja-JP" dirty="0">
                <a:sym typeface="Wingdings"/>
              </a:rPr>
              <a:t>100G </a:t>
            </a:r>
            <a:r>
              <a:rPr lang="en-US" altLang="ja-JP" i="1" dirty="0" smtClean="0">
                <a:sym typeface="Wingdings"/>
              </a:rPr>
              <a:t>K</a:t>
            </a:r>
            <a:r>
              <a:rPr lang="en-US" altLang="ja-JP" baseline="30000" dirty="0" smtClean="0">
                <a:sym typeface="Wingdings"/>
              </a:rPr>
              <a:t>−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>
                <a:sym typeface="Wingdings"/>
              </a:rPr>
              <a:t>beams were </a:t>
            </a:r>
            <a:r>
              <a:rPr lang="en-US" altLang="ja-JP" dirty="0" smtClean="0">
                <a:sym typeface="Wingdings"/>
              </a:rPr>
              <a:t>irradiated</a:t>
            </a:r>
          </a:p>
          <a:p>
            <a:pPr marL="457200" lvl="1" indent="0">
              <a:buNone/>
            </a:pPr>
            <a:r>
              <a:rPr lang="en-US" altLang="ja-JP" dirty="0" smtClean="0">
                <a:sym typeface="Wingdings"/>
              </a:rPr>
              <a:t>    on </a:t>
            </a:r>
            <a:r>
              <a:rPr lang="en-US" altLang="ja-JP" dirty="0">
                <a:sym typeface="Wingdings"/>
              </a:rPr>
              <a:t>CH2 and Carbon target </a:t>
            </a:r>
            <a:r>
              <a:rPr lang="en-US" altLang="ja-JP" dirty="0" smtClean="0">
                <a:sym typeface="Wingdings"/>
              </a:rPr>
              <a:t>for</a:t>
            </a:r>
          </a:p>
          <a:p>
            <a:pPr marL="457200" lvl="1" indent="0">
              <a:buNone/>
            </a:pP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   </a:t>
            </a:r>
            <a:r>
              <a:rPr lang="en-US" altLang="ja-JP" dirty="0" err="1" smtClean="0">
                <a:sym typeface="Wingdings"/>
              </a:rPr>
              <a:t>Ξ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>
                <a:sym typeface="Wingdings"/>
              </a:rPr>
              <a:t>production </a:t>
            </a:r>
            <a:r>
              <a:rPr lang="en-US" altLang="ja-JP" dirty="0" smtClean="0">
                <a:sym typeface="Wingdings"/>
              </a:rPr>
              <a:t>run</a:t>
            </a:r>
            <a:endParaRPr lang="en-US" altLang="ja-JP" dirty="0">
              <a:sym typeface="Wingding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13" y="3559338"/>
            <a:ext cx="4085762" cy="302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09011" y="1044599"/>
            <a:ext cx="137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BNL-E885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59544" y="1056098"/>
            <a:ext cx="8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SKS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1678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Pilot run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821" y="859933"/>
            <a:ext cx="9078731" cy="599384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ym typeface="Wingdings"/>
              </a:rPr>
              <a:t>Carbon target : </a:t>
            </a:r>
            <a:r>
              <a:rPr lang="en-US" altLang="ja-JP" dirty="0" err="1" smtClean="0">
                <a:sym typeface="Wingdings"/>
              </a:rPr>
              <a:t>Hypernucleus</a:t>
            </a:r>
            <a:endParaRPr lang="en-US" altLang="ja-JP" dirty="0" smtClean="0">
              <a:sym typeface="Wingdings"/>
            </a:endParaRPr>
          </a:p>
          <a:p>
            <a:pPr lvl="1"/>
            <a:r>
              <a:rPr lang="en-US" altLang="ja-JP" dirty="0" smtClean="0">
                <a:sym typeface="Wingdings"/>
              </a:rPr>
              <a:t>Observation of bound state(s),  ΔE 〜6 </a:t>
            </a:r>
            <a:r>
              <a:rPr lang="en-US" altLang="ja-JP" dirty="0" err="1" smtClean="0">
                <a:sym typeface="Wingdings"/>
              </a:rPr>
              <a:t>MeV</a:t>
            </a:r>
            <a:r>
              <a:rPr lang="en-US" altLang="ja-JP" baseline="-25000" dirty="0" err="1" smtClean="0">
                <a:sym typeface="Wingdings"/>
              </a:rPr>
              <a:t>FWHM</a:t>
            </a:r>
            <a:r>
              <a:rPr lang="en-US" altLang="ja-JP" dirty="0" smtClean="0">
                <a:sym typeface="Wingdings"/>
              </a:rPr>
              <a:t> ⇔ 14 </a:t>
            </a:r>
            <a:r>
              <a:rPr lang="en-US" altLang="ja-JP" dirty="0" err="1" smtClean="0">
                <a:sym typeface="Wingdings"/>
              </a:rPr>
              <a:t>MeV</a:t>
            </a:r>
            <a:r>
              <a:rPr lang="en-US" altLang="ja-JP" baseline="-25000" dirty="0" err="1" smtClean="0">
                <a:sym typeface="Wingdings"/>
              </a:rPr>
              <a:t>FWHM</a:t>
            </a:r>
            <a:endParaRPr lang="en-US" altLang="ja-JP" baseline="-25000" dirty="0" smtClean="0">
              <a:sym typeface="Wingdings"/>
            </a:endParaRPr>
          </a:p>
          <a:p>
            <a:pPr lvl="1"/>
            <a:r>
              <a:rPr lang="en-US" altLang="ja-JP" dirty="0" smtClean="0">
                <a:sym typeface="Wingdings"/>
              </a:rPr>
              <a:t>Shape analysis on overall QF spectrum (Ex</a:t>
            </a:r>
            <a:r>
              <a:rPr lang="ja-JP" altLang="en-US" dirty="0" smtClean="0">
                <a:sym typeface="Wingdings"/>
              </a:rPr>
              <a:t>＜</a:t>
            </a:r>
            <a:r>
              <a:rPr lang="en-US" altLang="ja-JP" dirty="0" smtClean="0">
                <a:sym typeface="Wingdings"/>
              </a:rPr>
              <a:t>300MeV)</a:t>
            </a:r>
          </a:p>
          <a:p>
            <a:pPr marL="457200" lvl="1" indent="0">
              <a:buNone/>
            </a:pPr>
            <a:r>
              <a:rPr lang="ja-JP" altLang="en-US" dirty="0" smtClean="0">
                <a:sym typeface="Wingdings"/>
              </a:rPr>
              <a:t>　　</a:t>
            </a:r>
            <a:r>
              <a:rPr lang="en-US" altLang="ja-JP" dirty="0" smtClean="0">
                <a:sym typeface="Wingdings"/>
              </a:rPr>
              <a:t> </a:t>
            </a:r>
            <a:r>
              <a:rPr lang="en-US" altLang="ja-JP" dirty="0" err="1" smtClean="0">
                <a:sym typeface="Wingdings"/>
              </a:rPr>
              <a:t>Ξ</a:t>
            </a:r>
            <a:r>
              <a:rPr lang="en-US" altLang="ja-JP" dirty="0" smtClean="0">
                <a:sym typeface="Wingdings"/>
              </a:rPr>
              <a:t>-nucleus potential</a:t>
            </a:r>
            <a:endParaRPr lang="en-US" altLang="ja-JP" sz="1500" dirty="0" smtClean="0">
              <a:sym typeface="Wingdings"/>
            </a:endParaRPr>
          </a:p>
          <a:p>
            <a:pPr lvl="1"/>
            <a:endParaRPr lang="en-US" altLang="ja-JP" sz="1500" dirty="0" smtClean="0">
              <a:sym typeface="Wingdings"/>
            </a:endParaRPr>
          </a:p>
          <a:p>
            <a:r>
              <a:rPr lang="en-US" altLang="ja-JP" dirty="0">
                <a:sym typeface="Wingdings"/>
              </a:rPr>
              <a:t>CH2 </a:t>
            </a:r>
            <a:r>
              <a:rPr lang="en-US" altLang="ja-JP" dirty="0" smtClean="0">
                <a:sym typeface="Wingdings"/>
              </a:rPr>
              <a:t>target : Elementary process</a:t>
            </a:r>
            <a:endParaRPr lang="en-US" altLang="ja-JP" dirty="0">
              <a:sym typeface="Wingdings"/>
            </a:endParaRPr>
          </a:p>
          <a:p>
            <a:pPr lvl="1"/>
            <a:r>
              <a:rPr lang="en-US" altLang="ja-JP" dirty="0" smtClean="0">
                <a:sym typeface="Wingdings"/>
              </a:rPr>
              <a:t>Good data of </a:t>
            </a:r>
            <a:r>
              <a:rPr lang="en-US" altLang="ja-JP" dirty="0" err="1" smtClean="0">
                <a:sym typeface="Wingdings"/>
              </a:rPr>
              <a:t>Ξ</a:t>
            </a:r>
            <a:r>
              <a:rPr lang="en-US" altLang="ja-JP" baseline="30000" dirty="0" smtClean="0">
                <a:sym typeface="Wingdings"/>
              </a:rPr>
              <a:t>−</a:t>
            </a:r>
            <a:r>
              <a:rPr lang="en-US" altLang="ja-JP" dirty="0" smtClean="0">
                <a:sym typeface="Wingdings"/>
              </a:rPr>
              <a:t> production cross section</a:t>
            </a:r>
            <a:endParaRPr lang="en-US" altLang="ja-JP" dirty="0"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altLang="ja-JP" dirty="0" smtClean="0">
                <a:sym typeface="Wingdings"/>
              </a:rPr>
              <a:t>Input for theoretical calculation</a:t>
            </a:r>
          </a:p>
          <a:p>
            <a:pPr lvl="1">
              <a:buFont typeface="Wingdings" charset="0"/>
              <a:buChar char="à"/>
            </a:pPr>
            <a:r>
              <a:rPr lang="en-US" altLang="ja-JP" dirty="0">
                <a:sym typeface="Wingdings"/>
              </a:rPr>
              <a:t>Optimization of </a:t>
            </a:r>
            <a:r>
              <a:rPr lang="en-US" altLang="ja-JP" dirty="0" smtClean="0">
                <a:sym typeface="Wingdings"/>
              </a:rPr>
              <a:t>beam momentum</a:t>
            </a:r>
          </a:p>
          <a:p>
            <a:endParaRPr lang="en-US" altLang="ja-JP" sz="1500" dirty="0" smtClean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Beam time @K1.8 BL</a:t>
            </a:r>
          </a:p>
          <a:p>
            <a:pPr lvl="1"/>
            <a:r>
              <a:rPr lang="en-US" altLang="ja-JP" dirty="0" smtClean="0">
                <a:sym typeface="Wingdings"/>
              </a:rPr>
              <a:t>2015/10/26-11/19</a:t>
            </a:r>
          </a:p>
          <a:p>
            <a:pPr lvl="1"/>
            <a:r>
              <a:rPr lang="en-US" altLang="ja-JP" dirty="0">
                <a:sym typeface="Wingdings"/>
              </a:rPr>
              <a:t>100G </a:t>
            </a:r>
            <a:r>
              <a:rPr lang="en-US" altLang="ja-JP" i="1" dirty="0" smtClean="0">
                <a:sym typeface="Wingdings"/>
              </a:rPr>
              <a:t>K</a:t>
            </a:r>
            <a:r>
              <a:rPr lang="en-US" altLang="ja-JP" baseline="30000" dirty="0" smtClean="0">
                <a:sym typeface="Wingdings"/>
              </a:rPr>
              <a:t>−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>
                <a:sym typeface="Wingdings"/>
              </a:rPr>
              <a:t>beams were </a:t>
            </a:r>
            <a:r>
              <a:rPr lang="en-US" altLang="ja-JP" dirty="0" smtClean="0">
                <a:sym typeface="Wingdings"/>
              </a:rPr>
              <a:t>irradiated</a:t>
            </a:r>
          </a:p>
          <a:p>
            <a:pPr marL="457200" lvl="1" indent="0">
              <a:buNone/>
            </a:pPr>
            <a:r>
              <a:rPr lang="en-US" altLang="ja-JP" dirty="0" smtClean="0">
                <a:sym typeface="Wingdings"/>
              </a:rPr>
              <a:t>    on </a:t>
            </a:r>
            <a:r>
              <a:rPr lang="en-US" altLang="ja-JP" dirty="0">
                <a:sym typeface="Wingdings"/>
              </a:rPr>
              <a:t>CH2 and Carbon target </a:t>
            </a:r>
            <a:r>
              <a:rPr lang="en-US" altLang="ja-JP" dirty="0" smtClean="0">
                <a:sym typeface="Wingdings"/>
              </a:rPr>
              <a:t>for</a:t>
            </a:r>
          </a:p>
          <a:p>
            <a:pPr marL="457200" lvl="1" indent="0">
              <a:buNone/>
            </a:pP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   </a:t>
            </a:r>
            <a:r>
              <a:rPr lang="en-US" altLang="ja-JP" dirty="0" err="1" smtClean="0">
                <a:sym typeface="Wingdings"/>
              </a:rPr>
              <a:t>Ξ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>
                <a:sym typeface="Wingdings"/>
              </a:rPr>
              <a:t>production </a:t>
            </a:r>
            <a:r>
              <a:rPr lang="en-US" altLang="ja-JP" dirty="0" smtClean="0">
                <a:sym typeface="Wingdings"/>
              </a:rPr>
              <a:t>run</a:t>
            </a:r>
            <a:endParaRPr lang="en-US" altLang="ja-JP" dirty="0">
              <a:sym typeface="Wingding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13" y="3559338"/>
            <a:ext cx="4085762" cy="302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09011" y="1044599"/>
            <a:ext cx="137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BNL-E885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59544" y="1056098"/>
            <a:ext cx="8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SKS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9489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J-PARC E05 Collaboration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1493" y="818868"/>
            <a:ext cx="8776133" cy="5987306"/>
          </a:xfrm>
        </p:spPr>
        <p:txBody>
          <a:bodyPr>
            <a:normAutofit lnSpcReduction="10000"/>
          </a:bodyPr>
          <a:lstStyle/>
          <a:p>
            <a:r>
              <a:rPr lang="en-US" altLang="ja-JP" sz="1600" dirty="0" smtClean="0">
                <a:sym typeface="Wingdings"/>
              </a:rPr>
              <a:t>Kyoto University</a:t>
            </a:r>
          </a:p>
          <a:p>
            <a:pPr lvl="1"/>
            <a:r>
              <a:rPr lang="en-US" altLang="ja-JP" sz="1200" dirty="0">
                <a:sym typeface="Wingdings"/>
              </a:rPr>
              <a:t>H. </a:t>
            </a:r>
            <a:r>
              <a:rPr lang="en-US" altLang="ja-JP" sz="1200" dirty="0" err="1" smtClean="0">
                <a:sym typeface="Wingdings"/>
              </a:rPr>
              <a:t>Ekawa</a:t>
            </a:r>
            <a:r>
              <a:rPr lang="en-US" altLang="ja-JP" sz="1200" dirty="0" smtClean="0">
                <a:sym typeface="Wingdings"/>
              </a:rPr>
              <a:t>, T. </a:t>
            </a:r>
            <a:r>
              <a:rPr lang="en-US" altLang="ja-JP" sz="1200" dirty="0" err="1" smtClean="0">
                <a:sym typeface="Wingdings"/>
              </a:rPr>
              <a:t>Gogami</a:t>
            </a:r>
            <a:r>
              <a:rPr lang="en-US" altLang="ja-JP" sz="1200" dirty="0">
                <a:sym typeface="Wingdings"/>
              </a:rPr>
              <a:t>, S. Kanatsuki, T</a:t>
            </a:r>
            <a:r>
              <a:rPr lang="en-US" altLang="ja-JP" sz="1200" dirty="0" smtClean="0">
                <a:sym typeface="Wingdings"/>
              </a:rPr>
              <a:t>. </a:t>
            </a:r>
            <a:r>
              <a:rPr lang="en-US" altLang="ja-JP" sz="1200" dirty="0" err="1" smtClean="0">
                <a:sym typeface="Wingdings"/>
              </a:rPr>
              <a:t>Nagae</a:t>
            </a:r>
            <a:r>
              <a:rPr lang="en-US" altLang="ja-JP" sz="1200" dirty="0">
                <a:sym typeface="Wingdings"/>
              </a:rPr>
              <a:t>, T. </a:t>
            </a:r>
            <a:r>
              <a:rPr lang="en-US" altLang="ja-JP" sz="1200" dirty="0" err="1">
                <a:sym typeface="Wingdings"/>
              </a:rPr>
              <a:t>Nanamura</a:t>
            </a:r>
            <a:r>
              <a:rPr lang="en-US" altLang="ja-JP" sz="1200" dirty="0">
                <a:sym typeface="Wingdings"/>
              </a:rPr>
              <a:t>, M</a:t>
            </a:r>
            <a:r>
              <a:rPr lang="en-US" altLang="ja-JP" sz="1200" dirty="0" smtClean="0">
                <a:sym typeface="Wingdings"/>
              </a:rPr>
              <a:t>. </a:t>
            </a:r>
            <a:r>
              <a:rPr lang="en-US" altLang="ja-JP" sz="1200" dirty="0" err="1" smtClean="0">
                <a:sym typeface="Wingdings"/>
              </a:rPr>
              <a:t>Naruki</a:t>
            </a:r>
            <a:endParaRPr lang="en-US" altLang="ja-JP" sz="1200" dirty="0" smtClean="0">
              <a:sym typeface="Wingdings"/>
            </a:endParaRPr>
          </a:p>
          <a:p>
            <a:r>
              <a:rPr lang="en-US" altLang="ja-JP" sz="1600" dirty="0">
                <a:sym typeface="Wingdings"/>
              </a:rPr>
              <a:t>JAEA</a:t>
            </a:r>
          </a:p>
          <a:p>
            <a:pPr lvl="1"/>
            <a:r>
              <a:rPr lang="en-US" altLang="ja-JP" sz="1200" dirty="0" smtClean="0">
                <a:sym typeface="Wingdings"/>
              </a:rPr>
              <a:t>S. Hasegawa, K. </a:t>
            </a:r>
            <a:r>
              <a:rPr lang="en-US" altLang="ja-JP" sz="1200" dirty="0" err="1" smtClean="0">
                <a:sym typeface="Wingdings"/>
              </a:rPr>
              <a:t>Hosomi</a:t>
            </a:r>
            <a:r>
              <a:rPr lang="en-US" altLang="ja-JP" sz="1200" dirty="0" smtClean="0">
                <a:sym typeface="Wingdings"/>
              </a:rPr>
              <a:t>, Y. Ichikawa, K. Imai, H. </a:t>
            </a:r>
            <a:r>
              <a:rPr lang="en-US" altLang="ja-JP" sz="1200" dirty="0" err="1" smtClean="0">
                <a:sym typeface="Wingdings"/>
              </a:rPr>
              <a:t>Sako</a:t>
            </a:r>
            <a:r>
              <a:rPr lang="en-US" altLang="ja-JP" sz="1200" dirty="0" smtClean="0">
                <a:sym typeface="Wingdings"/>
              </a:rPr>
              <a:t>, S. Sato, H. Sugimura, K. Tanida</a:t>
            </a:r>
          </a:p>
          <a:p>
            <a:r>
              <a:rPr lang="en-US" altLang="ja-JP" sz="1600" dirty="0" smtClean="0">
                <a:sym typeface="Wingdings"/>
              </a:rPr>
              <a:t>Osaka University</a:t>
            </a:r>
          </a:p>
          <a:p>
            <a:pPr lvl="1"/>
            <a:r>
              <a:rPr lang="en-US" altLang="ja-JP" sz="1200" dirty="0" smtClean="0">
                <a:sym typeface="Wingdings"/>
              </a:rPr>
              <a:t>K</a:t>
            </a:r>
            <a:r>
              <a:rPr lang="en-US" altLang="ja-JP" sz="1200" dirty="0">
                <a:sym typeface="Wingdings"/>
              </a:rPr>
              <a:t>. Kobayashi, S.H. Hayakawa, T. Hayakawa, </a:t>
            </a:r>
            <a:r>
              <a:rPr lang="en-US" altLang="ja-JP" sz="1200" dirty="0" smtClean="0">
                <a:sym typeface="Wingdings"/>
              </a:rPr>
              <a:t>R</a:t>
            </a:r>
            <a:r>
              <a:rPr lang="en-US" altLang="ja-JP" sz="1200" dirty="0">
                <a:sym typeface="Wingdings"/>
              </a:rPr>
              <a:t>. Honda, Y. </a:t>
            </a:r>
            <a:r>
              <a:rPr lang="en-US" altLang="ja-JP" sz="1200" dirty="0" err="1">
                <a:sym typeface="Wingdings"/>
              </a:rPr>
              <a:t>Nakada</a:t>
            </a:r>
            <a:r>
              <a:rPr lang="en-US" altLang="ja-JP" sz="1200" dirty="0">
                <a:sym typeface="Wingdings"/>
              </a:rPr>
              <a:t>, </a:t>
            </a:r>
            <a:r>
              <a:rPr lang="en-US" altLang="ja-JP" sz="1200" dirty="0" smtClean="0">
                <a:sym typeface="Wingdings"/>
              </a:rPr>
              <a:t>M. Nakagawa, A. </a:t>
            </a:r>
            <a:r>
              <a:rPr lang="en-US" altLang="ja-JP" sz="1200" dirty="0" err="1" smtClean="0">
                <a:sym typeface="Wingdings"/>
              </a:rPr>
              <a:t>Sakaguchi</a:t>
            </a:r>
            <a:endParaRPr lang="en-US" altLang="ja-JP" sz="1200" dirty="0" smtClean="0">
              <a:sym typeface="Wingdings"/>
            </a:endParaRPr>
          </a:p>
          <a:p>
            <a:r>
              <a:rPr lang="en-US" altLang="ja-JP" sz="1600" dirty="0">
                <a:sym typeface="Wingdings"/>
              </a:rPr>
              <a:t>Tohoku University</a:t>
            </a:r>
          </a:p>
          <a:p>
            <a:pPr lvl="1"/>
            <a:r>
              <a:rPr lang="en-US" altLang="ja-JP" sz="1200" dirty="0">
                <a:sym typeface="Wingdings"/>
              </a:rPr>
              <a:t>Y. </a:t>
            </a:r>
            <a:r>
              <a:rPr lang="en-US" altLang="ja-JP" sz="1200" dirty="0" err="1">
                <a:sym typeface="Wingdings"/>
              </a:rPr>
              <a:t>Akazawa</a:t>
            </a:r>
            <a:r>
              <a:rPr lang="en-US" altLang="ja-JP" sz="1200" dirty="0">
                <a:sym typeface="Wingdings"/>
              </a:rPr>
              <a:t>, M. Fujita, K. Miwa, Y. Sasaki, H. </a:t>
            </a:r>
            <a:r>
              <a:rPr lang="en-US" altLang="ja-JP" sz="1200" dirty="0" smtClean="0">
                <a:sym typeface="Wingdings"/>
              </a:rPr>
              <a:t>Tamura, Y. Yamamoto</a:t>
            </a:r>
            <a:endParaRPr lang="en-US" altLang="ja-JP" sz="1200" dirty="0">
              <a:sym typeface="Wingdings"/>
            </a:endParaRPr>
          </a:p>
          <a:p>
            <a:r>
              <a:rPr lang="en-US" altLang="ja-JP" sz="1600" dirty="0">
                <a:sym typeface="Wingdings"/>
              </a:rPr>
              <a:t>KEK</a:t>
            </a:r>
          </a:p>
          <a:p>
            <a:pPr lvl="1"/>
            <a:r>
              <a:rPr lang="en-US" altLang="ja-JP" sz="1200" dirty="0">
                <a:sym typeface="Wingdings"/>
              </a:rPr>
              <a:t>K. Aoki, T. Takahashi, M. </a:t>
            </a:r>
            <a:r>
              <a:rPr lang="en-US" altLang="ja-JP" sz="1200" dirty="0" err="1">
                <a:sym typeface="Wingdings"/>
              </a:rPr>
              <a:t>Ukai</a:t>
            </a:r>
            <a:endParaRPr lang="en-US" altLang="ja-JP" sz="1200" dirty="0">
              <a:sym typeface="Wingdings"/>
            </a:endParaRPr>
          </a:p>
          <a:p>
            <a:r>
              <a:rPr lang="en-US" altLang="ja-JP" sz="1600" dirty="0">
                <a:sym typeface="Wingdings"/>
              </a:rPr>
              <a:t>Korea University</a:t>
            </a:r>
          </a:p>
          <a:p>
            <a:pPr lvl="1"/>
            <a:r>
              <a:rPr lang="en-US" altLang="ja-JP" sz="1200" dirty="0">
                <a:sym typeface="Wingdings"/>
              </a:rPr>
              <a:t>J.K, </a:t>
            </a:r>
            <a:r>
              <a:rPr lang="en-US" altLang="ja-JP" sz="1200" dirty="0" err="1">
                <a:sym typeface="Wingdings"/>
              </a:rPr>
              <a:t>Ahn</a:t>
            </a:r>
            <a:r>
              <a:rPr lang="en-US" altLang="ja-JP" sz="1200" dirty="0">
                <a:sym typeface="Wingdings"/>
              </a:rPr>
              <a:t>, W. Jung, S. H. Kim</a:t>
            </a:r>
          </a:p>
          <a:p>
            <a:r>
              <a:rPr lang="en-US" altLang="ja-JP" sz="1600" dirty="0">
                <a:sym typeface="Wingdings"/>
              </a:rPr>
              <a:t>Torino University</a:t>
            </a:r>
          </a:p>
          <a:p>
            <a:pPr lvl="1"/>
            <a:r>
              <a:rPr lang="en-US" altLang="ja-JP" sz="1200" dirty="0">
                <a:sym typeface="Wingdings"/>
              </a:rPr>
              <a:t>E. </a:t>
            </a:r>
            <a:r>
              <a:rPr lang="en-US" altLang="ja-JP" sz="1200" dirty="0" err="1">
                <a:sym typeface="Wingdings"/>
              </a:rPr>
              <a:t>Botta</a:t>
            </a:r>
            <a:r>
              <a:rPr lang="en-US" altLang="ja-JP" sz="1200" dirty="0">
                <a:sym typeface="Wingdings"/>
              </a:rPr>
              <a:t>, A. </a:t>
            </a:r>
            <a:r>
              <a:rPr lang="en-US" altLang="ja-JP" sz="1200" dirty="0" err="1">
                <a:sym typeface="Wingdings"/>
              </a:rPr>
              <a:t>Feliciello</a:t>
            </a:r>
            <a:r>
              <a:rPr lang="en-US" altLang="ja-JP" sz="1200" dirty="0">
                <a:sym typeface="Wingdings"/>
              </a:rPr>
              <a:t>, S. Marcello</a:t>
            </a:r>
          </a:p>
          <a:p>
            <a:r>
              <a:rPr lang="en-US" altLang="ja-JP" sz="1600" dirty="0">
                <a:sym typeface="Wingdings"/>
              </a:rPr>
              <a:t>JINR</a:t>
            </a:r>
          </a:p>
          <a:p>
            <a:pPr lvl="1"/>
            <a:r>
              <a:rPr lang="en-US" altLang="ja-JP" sz="1200" dirty="0">
                <a:sym typeface="Wingdings"/>
              </a:rPr>
              <a:t>P. </a:t>
            </a:r>
            <a:r>
              <a:rPr lang="en-US" altLang="ja-JP" sz="1200" dirty="0" err="1">
                <a:sym typeface="Wingdings"/>
              </a:rPr>
              <a:t>Evtoukhovitch</a:t>
            </a:r>
            <a:r>
              <a:rPr lang="en-US" altLang="ja-JP" sz="1200" dirty="0">
                <a:sym typeface="Wingdings"/>
              </a:rPr>
              <a:t>, Z. </a:t>
            </a:r>
            <a:r>
              <a:rPr lang="en-US" altLang="ja-JP" sz="1200" dirty="0" err="1">
                <a:sym typeface="Wingdings"/>
              </a:rPr>
              <a:t>Tsamalaidze</a:t>
            </a:r>
            <a:r>
              <a:rPr lang="en-US" altLang="ja-JP" sz="1200" dirty="0">
                <a:sym typeface="Wingdings"/>
              </a:rPr>
              <a:t>, </a:t>
            </a:r>
          </a:p>
          <a:p>
            <a:r>
              <a:rPr lang="en-US" altLang="ja-JP" sz="1600" dirty="0">
                <a:sym typeface="Wingdings"/>
              </a:rPr>
              <a:t>Seoul National University</a:t>
            </a:r>
          </a:p>
          <a:p>
            <a:pPr lvl="1"/>
            <a:r>
              <a:rPr lang="en-US" altLang="ja-JP" sz="1200" dirty="0">
                <a:sym typeface="Wingdings"/>
              </a:rPr>
              <a:t>J.Y Lee, T. Moon</a:t>
            </a:r>
          </a:p>
          <a:p>
            <a:r>
              <a:rPr lang="en-US" altLang="ja-JP" sz="1600" dirty="0" smtClean="0">
                <a:sym typeface="Wingdings"/>
              </a:rPr>
              <a:t>Gifu University</a:t>
            </a:r>
          </a:p>
          <a:p>
            <a:pPr lvl="1"/>
            <a:r>
              <a:rPr lang="en-US" altLang="ja-JP" sz="1200" dirty="0" smtClean="0">
                <a:sym typeface="Wingdings"/>
              </a:rPr>
              <a:t>S. </a:t>
            </a:r>
            <a:r>
              <a:rPr lang="en-US" altLang="ja-JP" sz="1200" dirty="0" err="1" smtClean="0">
                <a:sym typeface="Wingdings"/>
              </a:rPr>
              <a:t>Kinbara</a:t>
            </a:r>
            <a:endParaRPr lang="en-US" altLang="ja-JP" sz="1200" dirty="0" smtClean="0">
              <a:sym typeface="Wingdings"/>
            </a:endParaRPr>
          </a:p>
          <a:p>
            <a:r>
              <a:rPr lang="en-US" altLang="ja-JP" sz="1600" dirty="0" err="1" smtClean="0">
                <a:sym typeface="Wingdings"/>
              </a:rPr>
              <a:t>Kitasato</a:t>
            </a:r>
            <a:r>
              <a:rPr lang="en-US" altLang="ja-JP" sz="1600" dirty="0" smtClean="0">
                <a:sym typeface="Wingdings"/>
              </a:rPr>
              <a:t> University</a:t>
            </a:r>
          </a:p>
          <a:p>
            <a:pPr lvl="1"/>
            <a:r>
              <a:rPr lang="en-US" altLang="ja-JP" sz="1200" dirty="0" smtClean="0">
                <a:sym typeface="Wingdings"/>
              </a:rPr>
              <a:t>T. Hasegawa</a:t>
            </a:r>
          </a:p>
          <a:p>
            <a:r>
              <a:rPr lang="en-US" altLang="ja-JP" sz="1600" dirty="0">
                <a:sym typeface="Wingdings"/>
              </a:rPr>
              <a:t>RCNP</a:t>
            </a:r>
          </a:p>
          <a:p>
            <a:pPr lvl="1"/>
            <a:r>
              <a:rPr lang="en-US" altLang="ja-JP" sz="1200" dirty="0">
                <a:sym typeface="Wingdings"/>
              </a:rPr>
              <a:t>K. </a:t>
            </a:r>
            <a:r>
              <a:rPr lang="en-US" altLang="ja-JP" sz="1200" dirty="0" err="1" smtClean="0">
                <a:sym typeface="Wingdings"/>
              </a:rPr>
              <a:t>Shirotori</a:t>
            </a:r>
            <a:endParaRPr lang="en-US" altLang="ja-JP" sz="1200" dirty="0">
              <a:sym typeface="Wingding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pic>
        <p:nvPicPr>
          <p:cNvPr id="9" name="図 8" descr="スクリーンショット 2015-12-23 2.26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57" y="3108345"/>
            <a:ext cx="4797202" cy="305544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642442" y="6153378"/>
            <a:ext cx="3942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2015/11/19 J-PARC K1.8 Counting Roo</a:t>
            </a:r>
            <a:r>
              <a:rPr lang="en-US" altLang="ja-JP" sz="1400" dirty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1472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J-PARC E05 Collaboration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1493" y="818868"/>
            <a:ext cx="8776133" cy="5987306"/>
          </a:xfrm>
        </p:spPr>
        <p:txBody>
          <a:bodyPr>
            <a:normAutofit lnSpcReduction="10000"/>
          </a:bodyPr>
          <a:lstStyle/>
          <a:p>
            <a:r>
              <a:rPr lang="en-US" altLang="ja-JP" sz="1600" dirty="0" smtClean="0">
                <a:sym typeface="Wingdings"/>
              </a:rPr>
              <a:t>Kyoto University</a:t>
            </a:r>
          </a:p>
          <a:p>
            <a:pPr lvl="1"/>
            <a:r>
              <a:rPr lang="en-US" altLang="ja-JP" sz="1200" dirty="0">
                <a:sym typeface="Wingdings"/>
              </a:rPr>
              <a:t>H. </a:t>
            </a:r>
            <a:r>
              <a:rPr lang="en-US" altLang="ja-JP" sz="1200" dirty="0" err="1" smtClean="0">
                <a:sym typeface="Wingdings"/>
              </a:rPr>
              <a:t>Ekawa</a:t>
            </a:r>
            <a:r>
              <a:rPr lang="en-US" altLang="ja-JP" sz="1200" dirty="0" smtClean="0">
                <a:sym typeface="Wingdings"/>
              </a:rPr>
              <a:t>, T. </a:t>
            </a:r>
            <a:r>
              <a:rPr lang="en-US" altLang="ja-JP" sz="1200" dirty="0" err="1" smtClean="0">
                <a:sym typeface="Wingdings"/>
              </a:rPr>
              <a:t>Gogami</a:t>
            </a:r>
            <a:r>
              <a:rPr lang="en-US" altLang="ja-JP" sz="1200" dirty="0">
                <a:sym typeface="Wingdings"/>
              </a:rPr>
              <a:t>, S. Kanatsuki, T</a:t>
            </a:r>
            <a:r>
              <a:rPr lang="en-US" altLang="ja-JP" sz="1200" dirty="0" smtClean="0">
                <a:sym typeface="Wingdings"/>
              </a:rPr>
              <a:t>. </a:t>
            </a:r>
            <a:r>
              <a:rPr lang="en-US" altLang="ja-JP" sz="1200" dirty="0" err="1" smtClean="0">
                <a:sym typeface="Wingdings"/>
              </a:rPr>
              <a:t>Nagae</a:t>
            </a:r>
            <a:r>
              <a:rPr lang="en-US" altLang="ja-JP" sz="1200" dirty="0">
                <a:sym typeface="Wingdings"/>
              </a:rPr>
              <a:t>, T. </a:t>
            </a:r>
            <a:r>
              <a:rPr lang="en-US" altLang="ja-JP" sz="1200" dirty="0" err="1">
                <a:sym typeface="Wingdings"/>
              </a:rPr>
              <a:t>Nanamura</a:t>
            </a:r>
            <a:r>
              <a:rPr lang="en-US" altLang="ja-JP" sz="1200" dirty="0">
                <a:sym typeface="Wingdings"/>
              </a:rPr>
              <a:t>, M</a:t>
            </a:r>
            <a:r>
              <a:rPr lang="en-US" altLang="ja-JP" sz="1200" dirty="0" smtClean="0">
                <a:sym typeface="Wingdings"/>
              </a:rPr>
              <a:t>. </a:t>
            </a:r>
            <a:r>
              <a:rPr lang="en-US" altLang="ja-JP" sz="1200" dirty="0" err="1" smtClean="0">
                <a:sym typeface="Wingdings"/>
              </a:rPr>
              <a:t>Naruki</a:t>
            </a:r>
            <a:endParaRPr lang="en-US" altLang="ja-JP" sz="1200" dirty="0" smtClean="0">
              <a:sym typeface="Wingdings"/>
            </a:endParaRPr>
          </a:p>
          <a:p>
            <a:r>
              <a:rPr lang="en-US" altLang="ja-JP" sz="1600" dirty="0">
                <a:sym typeface="Wingdings"/>
              </a:rPr>
              <a:t>JAEA</a:t>
            </a:r>
          </a:p>
          <a:p>
            <a:pPr lvl="1"/>
            <a:r>
              <a:rPr lang="en-US" altLang="ja-JP" sz="1200" dirty="0" smtClean="0">
                <a:sym typeface="Wingdings"/>
              </a:rPr>
              <a:t>S. Hasegawa, K. </a:t>
            </a:r>
            <a:r>
              <a:rPr lang="en-US" altLang="ja-JP" sz="1200" dirty="0" err="1" smtClean="0">
                <a:sym typeface="Wingdings"/>
              </a:rPr>
              <a:t>Hosomi</a:t>
            </a:r>
            <a:r>
              <a:rPr lang="en-US" altLang="ja-JP" sz="1200" dirty="0" smtClean="0">
                <a:sym typeface="Wingdings"/>
              </a:rPr>
              <a:t>, Y. Ichikawa, K. Imai, H. </a:t>
            </a:r>
            <a:r>
              <a:rPr lang="en-US" altLang="ja-JP" sz="1200" dirty="0" err="1" smtClean="0">
                <a:sym typeface="Wingdings"/>
              </a:rPr>
              <a:t>Sako</a:t>
            </a:r>
            <a:r>
              <a:rPr lang="en-US" altLang="ja-JP" sz="1200" dirty="0" smtClean="0">
                <a:sym typeface="Wingdings"/>
              </a:rPr>
              <a:t>, S. Sato, H. Sugimura, K. Tanida</a:t>
            </a:r>
          </a:p>
          <a:p>
            <a:r>
              <a:rPr lang="en-US" altLang="ja-JP" sz="1600" dirty="0" smtClean="0">
                <a:sym typeface="Wingdings"/>
              </a:rPr>
              <a:t>Osaka University</a:t>
            </a:r>
          </a:p>
          <a:p>
            <a:pPr lvl="1"/>
            <a:r>
              <a:rPr lang="en-US" altLang="ja-JP" sz="1200" dirty="0" smtClean="0">
                <a:sym typeface="Wingdings"/>
              </a:rPr>
              <a:t>K</a:t>
            </a:r>
            <a:r>
              <a:rPr lang="en-US" altLang="ja-JP" sz="1200" dirty="0">
                <a:sym typeface="Wingdings"/>
              </a:rPr>
              <a:t>. Kobayashi, S.H. Hayakawa, T. Hayakawa, </a:t>
            </a:r>
            <a:r>
              <a:rPr lang="en-US" altLang="ja-JP" sz="1200" dirty="0" smtClean="0">
                <a:sym typeface="Wingdings"/>
              </a:rPr>
              <a:t>R</a:t>
            </a:r>
            <a:r>
              <a:rPr lang="en-US" altLang="ja-JP" sz="1200" dirty="0">
                <a:sym typeface="Wingdings"/>
              </a:rPr>
              <a:t>. Honda, Y. </a:t>
            </a:r>
            <a:r>
              <a:rPr lang="en-US" altLang="ja-JP" sz="1200" dirty="0" err="1">
                <a:sym typeface="Wingdings"/>
              </a:rPr>
              <a:t>Nakada</a:t>
            </a:r>
            <a:r>
              <a:rPr lang="en-US" altLang="ja-JP" sz="1200" dirty="0">
                <a:sym typeface="Wingdings"/>
              </a:rPr>
              <a:t>, </a:t>
            </a:r>
            <a:r>
              <a:rPr lang="en-US" altLang="ja-JP" sz="1200" dirty="0" smtClean="0">
                <a:sym typeface="Wingdings"/>
              </a:rPr>
              <a:t>M. Nakagawa, A. </a:t>
            </a:r>
            <a:r>
              <a:rPr lang="en-US" altLang="ja-JP" sz="1200" dirty="0" err="1" smtClean="0">
                <a:sym typeface="Wingdings"/>
              </a:rPr>
              <a:t>Sakaguchi</a:t>
            </a:r>
            <a:endParaRPr lang="en-US" altLang="ja-JP" sz="1200" dirty="0" smtClean="0">
              <a:sym typeface="Wingdings"/>
            </a:endParaRPr>
          </a:p>
          <a:p>
            <a:r>
              <a:rPr lang="en-US" altLang="ja-JP" sz="1600" dirty="0">
                <a:sym typeface="Wingdings"/>
              </a:rPr>
              <a:t>Tohoku University</a:t>
            </a:r>
          </a:p>
          <a:p>
            <a:pPr lvl="1"/>
            <a:r>
              <a:rPr lang="en-US" altLang="ja-JP" sz="1200" dirty="0">
                <a:sym typeface="Wingdings"/>
              </a:rPr>
              <a:t>Y. </a:t>
            </a:r>
            <a:r>
              <a:rPr lang="en-US" altLang="ja-JP" sz="1200" dirty="0" err="1">
                <a:sym typeface="Wingdings"/>
              </a:rPr>
              <a:t>Akazawa</a:t>
            </a:r>
            <a:r>
              <a:rPr lang="en-US" altLang="ja-JP" sz="1200" dirty="0">
                <a:sym typeface="Wingdings"/>
              </a:rPr>
              <a:t>, M. Fujita, K. Miwa, Y. Sasaki, H. </a:t>
            </a:r>
            <a:r>
              <a:rPr lang="en-US" altLang="ja-JP" sz="1200" dirty="0" smtClean="0">
                <a:sym typeface="Wingdings"/>
              </a:rPr>
              <a:t>Tamura, Y. Yamamoto</a:t>
            </a:r>
            <a:endParaRPr lang="en-US" altLang="ja-JP" sz="1200" dirty="0">
              <a:sym typeface="Wingdings"/>
            </a:endParaRPr>
          </a:p>
          <a:p>
            <a:r>
              <a:rPr lang="en-US" altLang="ja-JP" sz="1600" dirty="0">
                <a:sym typeface="Wingdings"/>
              </a:rPr>
              <a:t>KEK</a:t>
            </a:r>
          </a:p>
          <a:p>
            <a:pPr lvl="1"/>
            <a:r>
              <a:rPr lang="en-US" altLang="ja-JP" sz="1200" dirty="0">
                <a:sym typeface="Wingdings"/>
              </a:rPr>
              <a:t>K. Aoki, T. Takahashi, M. </a:t>
            </a:r>
            <a:r>
              <a:rPr lang="en-US" altLang="ja-JP" sz="1200" dirty="0" err="1">
                <a:sym typeface="Wingdings"/>
              </a:rPr>
              <a:t>Ukai</a:t>
            </a:r>
            <a:endParaRPr lang="en-US" altLang="ja-JP" sz="1200" dirty="0">
              <a:sym typeface="Wingdings"/>
            </a:endParaRPr>
          </a:p>
          <a:p>
            <a:r>
              <a:rPr lang="en-US" altLang="ja-JP" sz="1600" dirty="0">
                <a:sym typeface="Wingdings"/>
              </a:rPr>
              <a:t>Korea University</a:t>
            </a:r>
          </a:p>
          <a:p>
            <a:pPr lvl="1"/>
            <a:r>
              <a:rPr lang="en-US" altLang="ja-JP" sz="1200" dirty="0">
                <a:sym typeface="Wingdings"/>
              </a:rPr>
              <a:t>J.K, </a:t>
            </a:r>
            <a:r>
              <a:rPr lang="en-US" altLang="ja-JP" sz="1200" dirty="0" err="1">
                <a:sym typeface="Wingdings"/>
              </a:rPr>
              <a:t>Ahn</a:t>
            </a:r>
            <a:r>
              <a:rPr lang="en-US" altLang="ja-JP" sz="1200" dirty="0">
                <a:sym typeface="Wingdings"/>
              </a:rPr>
              <a:t>, W. Jung, S. H. Kim</a:t>
            </a:r>
          </a:p>
          <a:p>
            <a:r>
              <a:rPr lang="en-US" altLang="ja-JP" sz="1600" dirty="0">
                <a:sym typeface="Wingdings"/>
              </a:rPr>
              <a:t>Torino University</a:t>
            </a:r>
          </a:p>
          <a:p>
            <a:pPr lvl="1"/>
            <a:r>
              <a:rPr lang="en-US" altLang="ja-JP" sz="1200" dirty="0">
                <a:sym typeface="Wingdings"/>
              </a:rPr>
              <a:t>E. </a:t>
            </a:r>
            <a:r>
              <a:rPr lang="en-US" altLang="ja-JP" sz="1200" dirty="0" err="1">
                <a:sym typeface="Wingdings"/>
              </a:rPr>
              <a:t>Botta</a:t>
            </a:r>
            <a:r>
              <a:rPr lang="en-US" altLang="ja-JP" sz="1200" dirty="0">
                <a:sym typeface="Wingdings"/>
              </a:rPr>
              <a:t>, A. </a:t>
            </a:r>
            <a:r>
              <a:rPr lang="en-US" altLang="ja-JP" sz="1200" dirty="0" err="1">
                <a:sym typeface="Wingdings"/>
              </a:rPr>
              <a:t>Feliciello</a:t>
            </a:r>
            <a:r>
              <a:rPr lang="en-US" altLang="ja-JP" sz="1200" dirty="0">
                <a:sym typeface="Wingdings"/>
              </a:rPr>
              <a:t>, S. Marcello</a:t>
            </a:r>
          </a:p>
          <a:p>
            <a:r>
              <a:rPr lang="en-US" altLang="ja-JP" sz="1600" dirty="0">
                <a:sym typeface="Wingdings"/>
              </a:rPr>
              <a:t>JINR</a:t>
            </a:r>
          </a:p>
          <a:p>
            <a:pPr lvl="1"/>
            <a:r>
              <a:rPr lang="en-US" altLang="ja-JP" sz="1200" dirty="0">
                <a:sym typeface="Wingdings"/>
              </a:rPr>
              <a:t>P. </a:t>
            </a:r>
            <a:r>
              <a:rPr lang="en-US" altLang="ja-JP" sz="1200" dirty="0" err="1">
                <a:sym typeface="Wingdings"/>
              </a:rPr>
              <a:t>Evtoukhovitch</a:t>
            </a:r>
            <a:r>
              <a:rPr lang="en-US" altLang="ja-JP" sz="1200" dirty="0">
                <a:sym typeface="Wingdings"/>
              </a:rPr>
              <a:t>, Z. </a:t>
            </a:r>
            <a:r>
              <a:rPr lang="en-US" altLang="ja-JP" sz="1200" dirty="0" err="1">
                <a:sym typeface="Wingdings"/>
              </a:rPr>
              <a:t>Tsamalaidze</a:t>
            </a:r>
            <a:r>
              <a:rPr lang="en-US" altLang="ja-JP" sz="1200" dirty="0">
                <a:sym typeface="Wingdings"/>
              </a:rPr>
              <a:t>, </a:t>
            </a:r>
          </a:p>
          <a:p>
            <a:r>
              <a:rPr lang="en-US" altLang="ja-JP" sz="1600" dirty="0">
                <a:sym typeface="Wingdings"/>
              </a:rPr>
              <a:t>Seoul National University</a:t>
            </a:r>
          </a:p>
          <a:p>
            <a:pPr lvl="1"/>
            <a:r>
              <a:rPr lang="en-US" altLang="ja-JP" sz="1200" dirty="0">
                <a:sym typeface="Wingdings"/>
              </a:rPr>
              <a:t>J.Y Lee, T. Moon</a:t>
            </a:r>
          </a:p>
          <a:p>
            <a:r>
              <a:rPr lang="en-US" altLang="ja-JP" sz="1600" dirty="0" smtClean="0">
                <a:sym typeface="Wingdings"/>
              </a:rPr>
              <a:t>Gifu University</a:t>
            </a:r>
          </a:p>
          <a:p>
            <a:pPr lvl="1"/>
            <a:r>
              <a:rPr lang="en-US" altLang="ja-JP" sz="1200" dirty="0" smtClean="0">
                <a:sym typeface="Wingdings"/>
              </a:rPr>
              <a:t>S. </a:t>
            </a:r>
            <a:r>
              <a:rPr lang="en-US" altLang="ja-JP" sz="1200" dirty="0" err="1" smtClean="0">
                <a:sym typeface="Wingdings"/>
              </a:rPr>
              <a:t>Kinbara</a:t>
            </a:r>
            <a:endParaRPr lang="en-US" altLang="ja-JP" sz="1200" dirty="0" smtClean="0">
              <a:sym typeface="Wingdings"/>
            </a:endParaRPr>
          </a:p>
          <a:p>
            <a:r>
              <a:rPr lang="en-US" altLang="ja-JP" sz="1600" dirty="0" err="1" smtClean="0">
                <a:sym typeface="Wingdings"/>
              </a:rPr>
              <a:t>Kitasato</a:t>
            </a:r>
            <a:r>
              <a:rPr lang="en-US" altLang="ja-JP" sz="1600" dirty="0" smtClean="0">
                <a:sym typeface="Wingdings"/>
              </a:rPr>
              <a:t> University</a:t>
            </a:r>
          </a:p>
          <a:p>
            <a:pPr lvl="1"/>
            <a:r>
              <a:rPr lang="en-US" altLang="ja-JP" sz="1200" dirty="0" smtClean="0">
                <a:sym typeface="Wingdings"/>
              </a:rPr>
              <a:t>T. Hasegawa</a:t>
            </a:r>
          </a:p>
          <a:p>
            <a:r>
              <a:rPr lang="en-US" altLang="ja-JP" sz="1600" dirty="0">
                <a:sym typeface="Wingdings"/>
              </a:rPr>
              <a:t>RCNP</a:t>
            </a:r>
          </a:p>
          <a:p>
            <a:pPr lvl="1"/>
            <a:r>
              <a:rPr lang="en-US" altLang="ja-JP" sz="1200" dirty="0">
                <a:sym typeface="Wingdings"/>
              </a:rPr>
              <a:t>K. </a:t>
            </a:r>
            <a:r>
              <a:rPr lang="en-US" altLang="ja-JP" sz="1200" dirty="0" err="1" smtClean="0">
                <a:sym typeface="Wingdings"/>
              </a:rPr>
              <a:t>Shirotori</a:t>
            </a:r>
            <a:endParaRPr lang="en-US" altLang="ja-JP" sz="1200" dirty="0">
              <a:sym typeface="Wingding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642442" y="6287074"/>
            <a:ext cx="3813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2015/11/19 J-PARC K1.8 Area with SKS</a:t>
            </a:r>
            <a:endParaRPr lang="en-US" altLang="ja-JP" sz="1400" dirty="0">
              <a:latin typeface="ヒラギノ角ゴ Pro W3"/>
              <a:ea typeface="ヒラギノ角ゴ Pro W3"/>
              <a:cs typeface="ヒラギノ角ゴ Pro W3"/>
              <a:sym typeface="Wingdings"/>
            </a:endParaRPr>
          </a:p>
        </p:txBody>
      </p:sp>
      <p:pic>
        <p:nvPicPr>
          <p:cNvPr id="7" name="図 6" descr="スクリーンショット 2016-06-09 9.56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71" y="2821848"/>
            <a:ext cx="4501558" cy="33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7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23628" y="2779944"/>
            <a:ext cx="6663172" cy="367070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Introduction</a:t>
            </a:r>
          </a:p>
          <a:p>
            <a:pPr lvl="1"/>
            <a:r>
              <a:rPr lang="en-US" altLang="ja-JP" dirty="0" smtClean="0"/>
              <a:t>KEK-E373 &amp; BNL-E885</a:t>
            </a:r>
            <a:endParaRPr lang="en-US" altLang="ja-JP" dirty="0"/>
          </a:p>
          <a:p>
            <a:r>
              <a:rPr lang="en-US" altLang="ja-JP" dirty="0" smtClean="0"/>
              <a:t>J-PARC E05: </a:t>
            </a:r>
            <a:r>
              <a:rPr lang="en-US" altLang="ja-JP" baseline="30000" dirty="0"/>
              <a:t>12</a:t>
            </a:r>
            <a:r>
              <a:rPr lang="en-US" altLang="ja-JP" dirty="0"/>
              <a:t>C(</a:t>
            </a:r>
            <a:r>
              <a:rPr lang="en-US" altLang="ja-JP" i="1" dirty="0"/>
              <a:t>K</a:t>
            </a:r>
            <a:r>
              <a:rPr lang="en-US" altLang="ja-JP" baseline="30000" dirty="0"/>
              <a:t>−</a:t>
            </a:r>
            <a:r>
              <a:rPr lang="en-US" altLang="ja-JP" dirty="0"/>
              <a:t>, </a:t>
            </a:r>
            <a:r>
              <a:rPr lang="en-US" altLang="ja-JP" i="1" dirty="0"/>
              <a:t>K</a:t>
            </a:r>
            <a:r>
              <a:rPr lang="en-US" altLang="ja-JP" baseline="30000" dirty="0"/>
              <a:t>+</a:t>
            </a:r>
            <a:r>
              <a:rPr lang="en-US" altLang="ja-JP" dirty="0"/>
              <a:t>)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Motivation and Plan</a:t>
            </a:r>
          </a:p>
          <a:p>
            <a:pPr lvl="1"/>
            <a:r>
              <a:rPr lang="en-US" altLang="ja-JP" dirty="0" smtClean="0"/>
              <a:t>Phase 1: Pilot run with SKS in 2015/Oct-Nov</a:t>
            </a:r>
          </a:p>
          <a:p>
            <a:pPr lvl="2"/>
            <a:r>
              <a:rPr lang="en-US" altLang="ja-JP" dirty="0" smtClean="0"/>
              <a:t>Analysis status</a:t>
            </a:r>
          </a:p>
          <a:p>
            <a:pPr lvl="1"/>
            <a:r>
              <a:rPr lang="en-US" altLang="ja-JP" dirty="0" smtClean="0"/>
              <a:t>Phase 2: High-resolution with S-2S</a:t>
            </a:r>
          </a:p>
          <a:p>
            <a:pPr lvl="2"/>
            <a:r>
              <a:rPr lang="en-US" altLang="ja-JP" dirty="0" smtClean="0"/>
              <a:t>Construction status</a:t>
            </a:r>
          </a:p>
          <a:p>
            <a:r>
              <a:rPr lang="en-US" altLang="ja-JP" dirty="0" smtClean="0"/>
              <a:t>Summary</a:t>
            </a:r>
          </a:p>
          <a:p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0" y="720000"/>
            <a:ext cx="9149780" cy="2020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Search for </a:t>
            </a:r>
            <a:r>
              <a:rPr lang="en-US" altLang="ja-JP" dirty="0" err="1" smtClean="0"/>
              <a:t>Ξ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Hypernucleus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via the 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C(</a:t>
            </a:r>
            <a:r>
              <a:rPr lang="en-US" altLang="ja-JP" i="1" dirty="0" smtClean="0"/>
              <a:t>K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, </a:t>
            </a:r>
            <a:r>
              <a:rPr lang="en-US" altLang="ja-JP" i="1" dirty="0" smtClean="0"/>
              <a:t>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) Reaction</a:t>
            </a:r>
            <a:endParaRPr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42620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e0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t="25603" r="37045" b="16160"/>
          <a:stretch/>
        </p:blipFill>
        <p:spPr>
          <a:xfrm>
            <a:off x="107489" y="136909"/>
            <a:ext cx="3326969" cy="668689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039"/>
            <a:ext cx="8229600" cy="648517"/>
          </a:xfrm>
        </p:spPr>
        <p:txBody>
          <a:bodyPr/>
          <a:lstStyle/>
          <a:p>
            <a:r>
              <a:rPr lang="en-US" altLang="ja-JP" dirty="0" smtClean="0"/>
              <a:t>(</a:t>
            </a:r>
            <a:r>
              <a:rPr lang="en-US" altLang="ja-JP" i="1" dirty="0" smtClean="0"/>
              <a:t>K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,</a:t>
            </a:r>
            <a:r>
              <a:rPr lang="en-US" altLang="ja-JP" i="1" dirty="0" smtClean="0"/>
              <a:t>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)</a:t>
            </a:r>
            <a:r>
              <a:rPr lang="en-US" altLang="ja-JP" dirty="0"/>
              <a:t> </a:t>
            </a:r>
            <a:r>
              <a:rPr lang="en-US" altLang="ja-JP" dirty="0" smtClean="0"/>
              <a:t>selection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050403" y="5566368"/>
            <a:ext cx="1472539" cy="1300637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2355336" y="2775517"/>
            <a:ext cx="329230" cy="1259342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2295269" y="2054132"/>
            <a:ext cx="0" cy="553146"/>
          </a:xfrm>
          <a:prstGeom prst="straightConnector1">
            <a:avLst/>
          </a:prstGeom>
          <a:ln w="444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107489" y="1254393"/>
            <a:ext cx="1619132" cy="420896"/>
          </a:xfrm>
          <a:prstGeom prst="straightConnector1">
            <a:avLst/>
          </a:prstGeom>
          <a:ln w="444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457200" y="3573048"/>
            <a:ext cx="1737673" cy="58477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ja-JP" sz="3200" b="1" i="1" dirty="0" smtClean="0">
                <a:solidFill>
                  <a:srgbClr val="0000FF"/>
                </a:solidFill>
                <a:latin typeface="Times New Roman"/>
                <a:ea typeface="ヒラギノ角ゴ Pro W3"/>
                <a:cs typeface="Times New Roman"/>
              </a:rPr>
              <a:t>K</a:t>
            </a:r>
            <a:r>
              <a:rPr lang="ja-JP" altLang="en-US" sz="3200" b="1" i="1" baseline="30000" dirty="0" smtClean="0">
                <a:solidFill>
                  <a:srgbClr val="0000FF"/>
                </a:solidFill>
                <a:latin typeface="Times New Roman"/>
                <a:ea typeface="ヒラギノ角ゴ Pro W3"/>
                <a:cs typeface="Times New Roman"/>
              </a:rPr>
              <a:t>ー</a:t>
            </a:r>
            <a:r>
              <a:rPr lang="en-US" altLang="ja-JP" sz="3200" b="1" i="1" dirty="0" smtClean="0">
                <a:solidFill>
                  <a:srgbClr val="0000FF"/>
                </a:solidFill>
                <a:latin typeface="Times New Roman"/>
                <a:ea typeface="ヒラギノ角ゴ Pro W3"/>
                <a:cs typeface="Times New Roman"/>
              </a:rPr>
              <a:t> beam</a:t>
            </a:r>
            <a:endParaRPr lang="ja-JP" altLang="en-US" sz="3200" b="1" i="1" dirty="0">
              <a:solidFill>
                <a:srgbClr val="0000FF"/>
              </a:solidFill>
              <a:latin typeface="Times New Roman"/>
              <a:ea typeface="ヒラギノ角ゴ Pro W3"/>
              <a:cs typeface="Times New Roman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07489" y="2607103"/>
            <a:ext cx="1619131" cy="58477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ja-JP" sz="3200" b="1" i="1" dirty="0" smtClean="0">
                <a:solidFill>
                  <a:srgbClr val="008000"/>
                </a:solidFill>
                <a:latin typeface="Times New Roman"/>
                <a:ea typeface="ヒラギノ角ゴ Pro W3"/>
                <a:cs typeface="Times New Roman"/>
              </a:rPr>
              <a:t>Scat. K</a:t>
            </a:r>
            <a:r>
              <a:rPr lang="en-US" altLang="ja-JP" sz="3200" b="1" i="1" baseline="30000" dirty="0">
                <a:solidFill>
                  <a:srgbClr val="008000"/>
                </a:solidFill>
                <a:latin typeface="Times New Roman"/>
                <a:ea typeface="ヒラギノ角ゴ Pro W3"/>
                <a:cs typeface="Times New Roman"/>
              </a:rPr>
              <a:t>+</a:t>
            </a:r>
            <a:endParaRPr lang="ja-JP" altLang="en-US" sz="3200" b="1" i="1" baseline="30000" dirty="0">
              <a:solidFill>
                <a:srgbClr val="008000"/>
              </a:solidFill>
              <a:latin typeface="Times New Roman"/>
              <a:ea typeface="ヒラギノ角ゴ Pro W3"/>
              <a:cs typeface="Times New Roman"/>
            </a:endParaRPr>
          </a:p>
        </p:txBody>
      </p:sp>
      <p:pic>
        <p:nvPicPr>
          <p:cNvPr id="22" name="図 21" descr="beamTO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78" y="4192485"/>
            <a:ext cx="3792700" cy="2568601"/>
          </a:xfrm>
          <a:prstGeom prst="rect">
            <a:avLst/>
          </a:prstGeom>
        </p:spPr>
      </p:pic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5370445" y="4734967"/>
            <a:ext cx="809243" cy="447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800" b="1" i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ja-JP" altLang="en-US" sz="2800" b="1" baseline="30000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ー</a:t>
            </a:r>
            <a:endParaRPr lang="en-US" altLang="ja-JP" sz="2800" b="1" baseline="30000" dirty="0" smtClean="0">
              <a:solidFill>
                <a:srgbClr val="0000FF"/>
              </a:solidFill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6830145" y="5334634"/>
            <a:ext cx="646410" cy="4472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i="1" dirty="0" smtClean="0">
                <a:sym typeface="Wingdings"/>
              </a:rPr>
              <a:t>π</a:t>
            </a:r>
            <a:r>
              <a:rPr lang="ja-JP" altLang="en-US" baseline="30000" dirty="0" smtClean="0">
                <a:sym typeface="Wingdings"/>
              </a:rPr>
              <a:t>ー</a:t>
            </a:r>
            <a:endParaRPr lang="en-US" altLang="ja-JP" baseline="30000" dirty="0" smtClean="0">
              <a:sym typeface="Wingding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V="1">
            <a:off x="6267723" y="5672141"/>
            <a:ext cx="0" cy="768316"/>
          </a:xfrm>
          <a:prstGeom prst="line">
            <a:avLst/>
          </a:prstGeom>
          <a:ln w="3175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5557852" y="5672141"/>
            <a:ext cx="0" cy="768316"/>
          </a:xfrm>
          <a:prstGeom prst="line">
            <a:avLst/>
          </a:prstGeom>
          <a:ln w="3175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 flipV="1">
            <a:off x="6267723" y="5898831"/>
            <a:ext cx="559052" cy="4400"/>
          </a:xfrm>
          <a:prstGeom prst="straightConnector1">
            <a:avLst/>
          </a:prstGeom>
          <a:ln w="63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5015095" y="5907771"/>
            <a:ext cx="542757" cy="0"/>
          </a:xfrm>
          <a:prstGeom prst="straightConnector1">
            <a:avLst/>
          </a:prstGeom>
          <a:ln w="63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図 32" descr="スクリーンショット 2016-03-17 12.40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72" y="1101772"/>
            <a:ext cx="4211333" cy="2846091"/>
          </a:xfrm>
          <a:prstGeom prst="rect">
            <a:avLst/>
          </a:prstGeom>
        </p:spPr>
      </p:pic>
      <p:sp>
        <p:nvSpPr>
          <p:cNvPr id="36" name="コンテンツ プレースホルダー 2"/>
          <p:cNvSpPr txBox="1">
            <a:spLocks/>
          </p:cNvSpPr>
          <p:nvPr/>
        </p:nvSpPr>
        <p:spPr>
          <a:xfrm>
            <a:off x="7476555" y="2921718"/>
            <a:ext cx="530057" cy="447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800" i="1" dirty="0">
                <a:sym typeface="Wingdings"/>
              </a:rPr>
              <a:t>p</a:t>
            </a:r>
            <a:endParaRPr lang="en-US" altLang="ja-JP" sz="1800" baseline="30000" dirty="0" smtClean="0">
              <a:sym typeface="Wingdings"/>
            </a:endParaRPr>
          </a:p>
        </p:txBody>
      </p:sp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5213200" y="3191879"/>
            <a:ext cx="673388" cy="447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800" i="1" dirty="0" smtClean="0">
                <a:sym typeface="Wingdings"/>
              </a:rPr>
              <a:t>π</a:t>
            </a:r>
            <a:r>
              <a:rPr lang="ja-JP" altLang="en-US" sz="1800" i="1" baseline="30000" dirty="0" smtClean="0">
                <a:sym typeface="Wingdings"/>
              </a:rPr>
              <a:t>＋</a:t>
            </a:r>
            <a:endParaRPr lang="en-US" altLang="ja-JP" sz="1800" baseline="30000" dirty="0" smtClean="0">
              <a:sym typeface="Wingdings"/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pic>
        <p:nvPicPr>
          <p:cNvPr id="15" name="図 14" descr="スクリーンショット 2016-03-17 14.03.4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73" y="780667"/>
            <a:ext cx="2903176" cy="490188"/>
          </a:xfrm>
          <a:prstGeom prst="rect">
            <a:avLst/>
          </a:prstGeom>
        </p:spPr>
      </p:pic>
      <p:sp>
        <p:nvSpPr>
          <p:cNvPr id="44" name="コンテンツ プレースホルダー 2"/>
          <p:cNvSpPr txBox="1">
            <a:spLocks/>
          </p:cNvSpPr>
          <p:nvPr/>
        </p:nvSpPr>
        <p:spPr>
          <a:xfrm>
            <a:off x="6427433" y="4521406"/>
            <a:ext cx="1721757" cy="364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i="1" dirty="0" smtClean="0">
                <a:latin typeface="Times New Roman"/>
                <a:cs typeface="Times New Roman"/>
                <a:sym typeface="Wingdings"/>
              </a:rPr>
              <a:t>(without BAC veto)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 rot="19939054">
            <a:off x="4700094" y="1938017"/>
            <a:ext cx="41946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 rot="19939054">
            <a:off x="5026718" y="5181721"/>
            <a:ext cx="3295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28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5888944" y="2375559"/>
            <a:ext cx="656923" cy="447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800" b="1" i="1" dirty="0" smtClean="0">
                <a:solidFill>
                  <a:srgbClr val="008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ja-JP" altLang="en-US" sz="2800" b="1" baseline="30000" dirty="0" smtClean="0">
                <a:solidFill>
                  <a:srgbClr val="008000"/>
                </a:solidFill>
                <a:latin typeface="Times New Roman"/>
                <a:cs typeface="Times New Roman"/>
                <a:sym typeface="Wingdings"/>
              </a:rPr>
              <a:t>＋</a:t>
            </a:r>
            <a:endParaRPr lang="en-US" altLang="ja-JP" sz="2800" b="1" baseline="30000" dirty="0" smtClean="0">
              <a:solidFill>
                <a:srgbClr val="008000"/>
              </a:solidFill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5914978" y="4068283"/>
            <a:ext cx="1332000" cy="324000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>
                <a:latin typeface="Times New Roman"/>
                <a:cs typeface="Times New Roman"/>
                <a:sym typeface="Wingdings"/>
              </a:rPr>
              <a:t>Beam TOF</a:t>
            </a:r>
          </a:p>
        </p:txBody>
      </p:sp>
      <p:sp>
        <p:nvSpPr>
          <p:cNvPr id="45" name="コンテンツ プレースホルダー 2"/>
          <p:cNvSpPr txBox="1">
            <a:spLocks/>
          </p:cNvSpPr>
          <p:nvPr/>
        </p:nvSpPr>
        <p:spPr>
          <a:xfrm>
            <a:off x="70849" y="4734966"/>
            <a:ext cx="1655772" cy="8314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7200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200" i="1" dirty="0" smtClean="0">
                <a:latin typeface="Times New Roman"/>
                <a:cs typeface="Times New Roman"/>
                <a:sym typeface="Wingdings"/>
              </a:rPr>
              <a:t>Beam Spectrometer</a:t>
            </a:r>
          </a:p>
        </p:txBody>
      </p:sp>
      <p:sp>
        <p:nvSpPr>
          <p:cNvPr id="46" name="コンテンツ プレースホルダー 2"/>
          <p:cNvSpPr txBox="1">
            <a:spLocks/>
          </p:cNvSpPr>
          <p:nvPr/>
        </p:nvSpPr>
        <p:spPr>
          <a:xfrm>
            <a:off x="118174" y="2169897"/>
            <a:ext cx="688132" cy="4373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200" i="1" dirty="0" smtClean="0">
                <a:latin typeface="Times New Roman"/>
                <a:cs typeface="Times New Roman"/>
                <a:sym typeface="Wingdings"/>
              </a:rPr>
              <a:t>SKS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2540298" y="2509918"/>
            <a:ext cx="717381" cy="44510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533297" y="6032894"/>
            <a:ext cx="717381" cy="44510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2992386" y="27550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5946120" y="2815889"/>
            <a:ext cx="0" cy="768316"/>
          </a:xfrm>
          <a:prstGeom prst="line">
            <a:avLst/>
          </a:prstGeom>
          <a:ln w="12700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6230614" y="2816012"/>
            <a:ext cx="0" cy="768316"/>
          </a:xfrm>
          <a:prstGeom prst="line">
            <a:avLst/>
          </a:prstGeom>
          <a:ln w="12700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5403363" y="2930030"/>
            <a:ext cx="542757" cy="0"/>
          </a:xfrm>
          <a:prstGeom prst="straightConnector1">
            <a:avLst/>
          </a:prstGeom>
          <a:ln w="63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H="1" flipV="1">
            <a:off x="6238366" y="2939525"/>
            <a:ext cx="559052" cy="4400"/>
          </a:xfrm>
          <a:prstGeom prst="straightConnector1">
            <a:avLst/>
          </a:prstGeom>
          <a:ln w="63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-620889" y="2271889"/>
            <a:ext cx="234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236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8" grpId="0"/>
      <p:bldP spid="36" grpId="0"/>
      <p:bldP spid="37" grpId="0"/>
      <p:bldP spid="44" grpId="0"/>
      <p:bldP spid="34" grpId="0"/>
      <p:bldP spid="38" grpId="0"/>
      <p:bldP spid="35" grpId="0"/>
      <p:bldP spid="43" grpId="0" animBg="1"/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039"/>
            <a:ext cx="8229600" cy="648517"/>
          </a:xfrm>
        </p:spPr>
        <p:txBody>
          <a:bodyPr/>
          <a:lstStyle/>
          <a:p>
            <a:r>
              <a:rPr lang="en-US" altLang="ja-JP" dirty="0" smtClean="0"/>
              <a:t>Vertex reconstruction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10" name="図 9" descr="e0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t="25603" r="37045" b="16160"/>
          <a:stretch/>
        </p:blipFill>
        <p:spPr>
          <a:xfrm>
            <a:off x="107489" y="136909"/>
            <a:ext cx="3326969" cy="6686897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V="1">
            <a:off x="1050403" y="5566368"/>
            <a:ext cx="1472539" cy="1300637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2355336" y="2775517"/>
            <a:ext cx="329230" cy="1259342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2295269" y="2054132"/>
            <a:ext cx="0" cy="553146"/>
          </a:xfrm>
          <a:prstGeom prst="straightConnector1">
            <a:avLst/>
          </a:prstGeom>
          <a:ln w="444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107489" y="1254393"/>
            <a:ext cx="1619132" cy="420896"/>
          </a:xfrm>
          <a:prstGeom prst="straightConnector1">
            <a:avLst/>
          </a:prstGeom>
          <a:ln w="444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457200" y="3573048"/>
            <a:ext cx="1737673" cy="58477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ja-JP" sz="3200" b="1" i="1" dirty="0" smtClean="0">
                <a:solidFill>
                  <a:srgbClr val="0000FF"/>
                </a:solidFill>
                <a:latin typeface="Times New Roman"/>
                <a:ea typeface="ヒラギノ角ゴ Pro W3"/>
                <a:cs typeface="Times New Roman"/>
              </a:rPr>
              <a:t>K</a:t>
            </a:r>
            <a:r>
              <a:rPr lang="ja-JP" altLang="en-US" sz="3200" b="1" i="1" baseline="30000" dirty="0" smtClean="0">
                <a:solidFill>
                  <a:srgbClr val="0000FF"/>
                </a:solidFill>
                <a:latin typeface="Times New Roman"/>
                <a:ea typeface="ヒラギノ角ゴ Pro W3"/>
                <a:cs typeface="Times New Roman"/>
              </a:rPr>
              <a:t>ー</a:t>
            </a:r>
            <a:r>
              <a:rPr lang="en-US" altLang="ja-JP" sz="3200" b="1" i="1" dirty="0" smtClean="0">
                <a:solidFill>
                  <a:srgbClr val="0000FF"/>
                </a:solidFill>
                <a:latin typeface="Times New Roman"/>
                <a:ea typeface="ヒラギノ角ゴ Pro W3"/>
                <a:cs typeface="Times New Roman"/>
              </a:rPr>
              <a:t> beam</a:t>
            </a:r>
            <a:endParaRPr lang="ja-JP" altLang="en-US" sz="3200" b="1" i="1" dirty="0">
              <a:solidFill>
                <a:srgbClr val="0000FF"/>
              </a:solidFill>
              <a:latin typeface="Times New Roman"/>
              <a:ea typeface="ヒラギノ角ゴ Pro W3"/>
              <a:cs typeface="Times New Roman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07489" y="2607103"/>
            <a:ext cx="1619131" cy="58477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ja-JP" sz="3200" b="1" i="1" dirty="0" smtClean="0">
                <a:solidFill>
                  <a:srgbClr val="008000"/>
                </a:solidFill>
                <a:latin typeface="Times New Roman"/>
                <a:ea typeface="ヒラギノ角ゴ Pro W3"/>
                <a:cs typeface="Times New Roman"/>
              </a:rPr>
              <a:t>Scat. K</a:t>
            </a:r>
            <a:r>
              <a:rPr lang="en-US" altLang="ja-JP" sz="3200" b="1" i="1" baseline="30000" dirty="0">
                <a:solidFill>
                  <a:srgbClr val="008000"/>
                </a:solidFill>
                <a:latin typeface="Times New Roman"/>
                <a:ea typeface="ヒラギノ角ゴ Pro W3"/>
                <a:cs typeface="Times New Roman"/>
              </a:rPr>
              <a:t>+</a:t>
            </a:r>
            <a:endParaRPr lang="ja-JP" altLang="en-US" sz="3200" b="1" i="1" baseline="30000" dirty="0">
              <a:solidFill>
                <a:srgbClr val="008000"/>
              </a:solidFill>
              <a:latin typeface="Times New Roman"/>
              <a:ea typeface="ヒラギノ角ゴ Pro W3"/>
              <a:cs typeface="Times New Roman"/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pic>
        <p:nvPicPr>
          <p:cNvPr id="38" name="図 37" descr="vtz0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7"/>
          <a:stretch/>
        </p:blipFill>
        <p:spPr>
          <a:xfrm>
            <a:off x="3445738" y="1254393"/>
            <a:ext cx="5645798" cy="4176859"/>
          </a:xfrm>
          <a:prstGeom prst="rect">
            <a:avLst/>
          </a:prstGeom>
        </p:spPr>
      </p:pic>
      <p:sp>
        <p:nvSpPr>
          <p:cNvPr id="4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47390" y="1126708"/>
            <a:ext cx="2884691" cy="49491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Vertex Z distribution</a:t>
            </a:r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7563998" y="1830855"/>
            <a:ext cx="1465366" cy="7762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Carbon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target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 rot="19939054">
            <a:off x="4273643" y="2989036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4590560" y="2760189"/>
            <a:ext cx="2624093" cy="0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7563998" y="2760189"/>
            <a:ext cx="1122802" cy="0"/>
          </a:xfrm>
          <a:prstGeom prst="straightConnector1">
            <a:avLst/>
          </a:prstGeom>
          <a:ln w="444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5406147" y="5803146"/>
            <a:ext cx="3685389" cy="4594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Target thickness : 9.4 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</a:p>
        </p:txBody>
      </p:sp>
      <p:sp>
        <p:nvSpPr>
          <p:cNvPr id="50" name="コンテンツ プレースホルダー 2"/>
          <p:cNvSpPr txBox="1">
            <a:spLocks/>
          </p:cNvSpPr>
          <p:nvPr/>
        </p:nvSpPr>
        <p:spPr>
          <a:xfrm>
            <a:off x="4893007" y="4259126"/>
            <a:ext cx="802573" cy="4476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BH2</a:t>
            </a:r>
          </a:p>
        </p:txBody>
      </p:sp>
      <p:sp>
        <p:nvSpPr>
          <p:cNvPr id="51" name="コンテンツ プレースホルダー 2"/>
          <p:cNvSpPr txBox="1">
            <a:spLocks/>
          </p:cNvSpPr>
          <p:nvPr/>
        </p:nvSpPr>
        <p:spPr>
          <a:xfrm>
            <a:off x="5541463" y="4354803"/>
            <a:ext cx="802573" cy="4476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BAC</a:t>
            </a:r>
          </a:p>
        </p:txBody>
      </p:sp>
      <p:cxnSp>
        <p:nvCxnSpPr>
          <p:cNvPr id="45" name="直線コネクタ 44"/>
          <p:cNvCxnSpPr/>
          <p:nvPr/>
        </p:nvCxnSpPr>
        <p:spPr>
          <a:xfrm flipV="1">
            <a:off x="6900984" y="3289300"/>
            <a:ext cx="0" cy="1700896"/>
          </a:xfrm>
          <a:prstGeom prst="line">
            <a:avLst/>
          </a:prstGeom>
          <a:ln w="12700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7884981" y="3307647"/>
            <a:ext cx="0" cy="1687124"/>
          </a:xfrm>
          <a:prstGeom prst="line">
            <a:avLst/>
          </a:prstGeom>
          <a:ln w="12700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6349679" y="3571746"/>
            <a:ext cx="542757" cy="0"/>
          </a:xfrm>
          <a:prstGeom prst="straightConnector1">
            <a:avLst/>
          </a:prstGeom>
          <a:ln w="63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H="1" flipV="1">
            <a:off x="7884981" y="3573048"/>
            <a:ext cx="559052" cy="4400"/>
          </a:xfrm>
          <a:prstGeom prst="straightConnector1">
            <a:avLst/>
          </a:prstGeom>
          <a:ln w="63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1547478" y="3018454"/>
            <a:ext cx="747791" cy="288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18000" rIns="36000" bIns="7200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ja-JP" b="1" dirty="0" smtClean="0">
                <a:solidFill>
                  <a:srgbClr val="FF0000"/>
                </a:solidFill>
                <a:latin typeface="Times New Roman"/>
                <a:ea typeface="ヒラギノ角ゴ Pro W3"/>
                <a:cs typeface="Times New Roman"/>
              </a:rPr>
              <a:t>Target</a:t>
            </a:r>
            <a:endParaRPr lang="ja-JP" altLang="en-US" b="1" baseline="30000" dirty="0">
              <a:solidFill>
                <a:srgbClr val="FF0000"/>
              </a:solidFill>
              <a:latin typeface="Times New Roman"/>
              <a:ea typeface="ヒラギノ角ゴ Pro W3"/>
              <a:cs typeface="Times New Roman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740281" y="2505047"/>
            <a:ext cx="519386" cy="42874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18000" rIns="36000" bIns="7200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ja-JP" sz="1400" b="1" dirty="0" smtClean="0">
                <a:solidFill>
                  <a:srgbClr val="FF0000"/>
                </a:solidFill>
                <a:latin typeface="Times New Roman"/>
                <a:ea typeface="ヒラギノ角ゴ Pro W3"/>
                <a:cs typeface="Times New Roman"/>
              </a:rPr>
              <a:t>BH2</a:t>
            </a:r>
          </a:p>
          <a:p>
            <a:pPr lvl="0">
              <a:spcBef>
                <a:spcPct val="20000"/>
              </a:spcBef>
            </a:pPr>
            <a:r>
              <a:rPr lang="en-US" altLang="ja-JP" sz="1400" b="1" dirty="0" smtClean="0">
                <a:solidFill>
                  <a:srgbClr val="FF0000"/>
                </a:solidFill>
                <a:latin typeface="Times New Roman"/>
                <a:ea typeface="ヒラギノ角ゴ Pro W3"/>
                <a:cs typeface="Times New Roman"/>
              </a:rPr>
              <a:t>BAC</a:t>
            </a:r>
            <a:endParaRPr lang="ja-JP" altLang="en-US" sz="1400" b="1" dirty="0">
              <a:solidFill>
                <a:srgbClr val="FF0000"/>
              </a:solidFill>
              <a:latin typeface="Times New Roman"/>
              <a:ea typeface="ヒラギノ角ゴ Pro W3"/>
              <a:cs typeface="Times New Roman"/>
            </a:endParaRPr>
          </a:p>
        </p:txBody>
      </p:sp>
      <p:sp>
        <p:nvSpPr>
          <p:cNvPr id="33" name="正方形/長方形 32"/>
          <p:cNvSpPr/>
          <p:nvPr/>
        </p:nvSpPr>
        <p:spPr>
          <a:xfrm rot="20713065">
            <a:off x="2169690" y="2612351"/>
            <a:ext cx="386847" cy="3900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81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Ξ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 production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91" y="956543"/>
            <a:ext cx="5420113" cy="490580"/>
          </a:xfrm>
          <a:prstGeom prst="rect">
            <a:avLst/>
          </a:prstGeom>
        </p:spPr>
      </p:pic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457200" y="993891"/>
            <a:ext cx="2953170" cy="4468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ym typeface="Wingdings"/>
              </a:rPr>
              <a:t>Missing mass</a:t>
            </a: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7290116" y="1440695"/>
            <a:ext cx="478900" cy="6428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8038280" y="1436295"/>
            <a:ext cx="478900" cy="6428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939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Ξ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 production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pic>
        <p:nvPicPr>
          <p:cNvPr id="7" name="図 6" descr="MMp_CH2_18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4" y="1640975"/>
            <a:ext cx="7200900" cy="49022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91" y="956543"/>
            <a:ext cx="5420113" cy="49058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48868" y="1626037"/>
            <a:ext cx="5920148" cy="4472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i="1" dirty="0">
                <a:latin typeface="Times New Roman"/>
                <a:cs typeface="Times New Roman"/>
              </a:rPr>
              <a:t>p</a:t>
            </a:r>
            <a:r>
              <a:rPr lang="en-US" altLang="ja-JP" dirty="0">
                <a:latin typeface="Times New Roman"/>
                <a:cs typeface="Times New Roman"/>
              </a:rPr>
              <a:t>(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−</a:t>
            </a:r>
            <a:r>
              <a:rPr lang="en-US" altLang="ja-JP" dirty="0">
                <a:latin typeface="Times New Roman"/>
                <a:cs typeface="Times New Roman"/>
              </a:rPr>
              <a:t>, 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+</a:t>
            </a:r>
            <a:r>
              <a:rPr lang="en-US" altLang="ja-JP" dirty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(CH</a:t>
            </a:r>
            <a:r>
              <a:rPr lang="en-US" altLang="ja-JP" baseline="-25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</a:t>
            </a:r>
            <a:r>
              <a:rPr lang="en-US" altLang="ja-JP" i="1" dirty="0" err="1">
                <a:latin typeface="Times New Roman"/>
                <a:cs typeface="Times New Roman"/>
                <a:sym typeface="Wingdings"/>
              </a:rPr>
              <a:t>pK</a:t>
            </a:r>
            <a:r>
              <a:rPr lang="en-US" altLang="ja-JP" i="1" baseline="30000" dirty="0">
                <a:latin typeface="Times New Roman"/>
                <a:cs typeface="Times New Roman"/>
                <a:sym typeface="Wingdings"/>
              </a:rPr>
              <a:t>−</a:t>
            </a:r>
            <a:r>
              <a:rPr lang="en-US" altLang="ja-JP" baseline="300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= 1.8 </a:t>
            </a:r>
            <a:r>
              <a:rPr lang="en-US" altLang="ja-JP" dirty="0" err="1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/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c)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3667046" y="2297475"/>
            <a:ext cx="2319822" cy="447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Ξ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(from H</a:t>
            </a:r>
            <a:r>
              <a:rPr lang="en-US" altLang="ja-JP" baseline="-25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)</a:t>
            </a:r>
            <a:endParaRPr lang="en-US" altLang="ja-JP" baseline="30000" dirty="0" smtClean="0"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5040092" y="5323962"/>
            <a:ext cx="2265702" cy="447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300" dirty="0" err="1" smtClean="0">
                <a:latin typeface="Times New Roman"/>
                <a:cs typeface="Times New Roman"/>
                <a:sym typeface="Wingdings"/>
              </a:rPr>
              <a:t>Ξ</a:t>
            </a:r>
            <a:r>
              <a:rPr lang="en-US" altLang="ja-JP" sz="2300" baseline="30000" dirty="0" smtClean="0">
                <a:latin typeface="Times New Roman"/>
                <a:cs typeface="Times New Roman"/>
                <a:sym typeface="Wingdings"/>
              </a:rPr>
              <a:t>−</a:t>
            </a:r>
            <a:r>
              <a:rPr lang="en-US" altLang="ja-JP" sz="2300" dirty="0" smtClean="0">
                <a:latin typeface="Times New Roman"/>
                <a:cs typeface="Times New Roman"/>
                <a:sym typeface="Wingdings"/>
              </a:rPr>
              <a:t> (from Carbon)</a:t>
            </a:r>
            <a:endParaRPr lang="en-US" altLang="ja-JP" sz="2300" baseline="30000" dirty="0" smtClean="0"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457200" y="993891"/>
            <a:ext cx="2953170" cy="4468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ym typeface="Wingdings"/>
              </a:rPr>
              <a:t>Missing mass</a:t>
            </a: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7290116" y="1440695"/>
            <a:ext cx="478900" cy="6428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8038280" y="1436295"/>
            <a:ext cx="478900" cy="6428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 rot="19939054">
            <a:off x="2246781" y="3583745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3831224" y="2994859"/>
            <a:ext cx="5105048" cy="83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>
                <a:latin typeface="Times New Roman"/>
                <a:cs typeface="Times New Roman"/>
                <a:sym typeface="Wingdings"/>
              </a:rPr>
              <a:t>M</a:t>
            </a:r>
            <a:r>
              <a:rPr lang="ja-JP" altLang="en-US" sz="2000" dirty="0" smtClean="0">
                <a:latin typeface="Times New Roman"/>
                <a:cs typeface="Times New Roman"/>
                <a:sym typeface="Wingdings"/>
              </a:rPr>
              <a:t>＝</a:t>
            </a:r>
            <a:r>
              <a:rPr lang="en-US" altLang="ja-JP" sz="2000" dirty="0" smtClean="0">
                <a:latin typeface="Times New Roman"/>
                <a:cs typeface="Times New Roman"/>
                <a:sym typeface="Wingdings"/>
              </a:rPr>
              <a:t> 1.3216 </a:t>
            </a:r>
            <a:r>
              <a:rPr lang="en-US" altLang="ja-JP" sz="2000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sz="2000" dirty="0" smtClean="0">
                <a:latin typeface="Times New Roman"/>
                <a:cs typeface="Times New Roman"/>
                <a:sym typeface="Wingdings"/>
              </a:rPr>
              <a:t>  ⇔ PDG mass: 1.32171 </a:t>
            </a:r>
            <a:r>
              <a:rPr lang="en-US" altLang="ja-JP" sz="2000" dirty="0" err="1" smtClean="0">
                <a:latin typeface="Times New Roman"/>
                <a:cs typeface="Times New Roman"/>
                <a:sym typeface="Wingdings"/>
              </a:rPr>
              <a:t>GeV</a:t>
            </a:r>
            <a:endParaRPr lang="en-US" altLang="ja-JP" sz="2000" dirty="0" smtClean="0">
              <a:latin typeface="Times New Roman"/>
              <a:cs typeface="Times New Roman"/>
              <a:sym typeface="Wingdings"/>
            </a:endParaRPr>
          </a:p>
          <a:p>
            <a:pPr marL="0" indent="0"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ΔM = 6 MeV (FWHM)</a:t>
            </a:r>
          </a:p>
        </p:txBody>
      </p:sp>
    </p:spTree>
    <p:extLst>
      <p:ext uri="{BB962C8B-B14F-4D97-AF65-F5344CB8AC3E}">
        <p14:creationId xmlns:p14="http://schemas.microsoft.com/office/powerpoint/2010/main" val="8858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Ξ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 production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7" name="図 6" descr="MMp_CH2_18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4" y="1640975"/>
            <a:ext cx="7200900" cy="49022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91" y="956543"/>
            <a:ext cx="5420113" cy="49058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48868" y="1626037"/>
            <a:ext cx="5920148" cy="4472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i="1" dirty="0">
                <a:latin typeface="Times New Roman"/>
                <a:cs typeface="Times New Roman"/>
              </a:rPr>
              <a:t>p</a:t>
            </a:r>
            <a:r>
              <a:rPr lang="en-US" altLang="ja-JP" dirty="0">
                <a:latin typeface="Times New Roman"/>
                <a:cs typeface="Times New Roman"/>
              </a:rPr>
              <a:t>(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−</a:t>
            </a:r>
            <a:r>
              <a:rPr lang="en-US" altLang="ja-JP" dirty="0">
                <a:latin typeface="Times New Roman"/>
                <a:cs typeface="Times New Roman"/>
              </a:rPr>
              <a:t>, 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+</a:t>
            </a:r>
            <a:r>
              <a:rPr lang="en-US" altLang="ja-JP" dirty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(CH</a:t>
            </a:r>
            <a:r>
              <a:rPr lang="en-US" altLang="ja-JP" baseline="-25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</a:t>
            </a:r>
            <a:r>
              <a:rPr lang="en-US" altLang="ja-JP" i="1" dirty="0" err="1">
                <a:latin typeface="Times New Roman"/>
                <a:cs typeface="Times New Roman"/>
                <a:sym typeface="Wingdings"/>
              </a:rPr>
              <a:t>pK</a:t>
            </a:r>
            <a:r>
              <a:rPr lang="en-US" altLang="ja-JP" i="1" baseline="30000" dirty="0">
                <a:latin typeface="Times New Roman"/>
                <a:cs typeface="Times New Roman"/>
                <a:sym typeface="Wingdings"/>
              </a:rPr>
              <a:t>−</a:t>
            </a:r>
            <a:r>
              <a:rPr lang="en-US" altLang="ja-JP" baseline="300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= 1.8 </a:t>
            </a:r>
            <a:r>
              <a:rPr lang="en-US" altLang="ja-JP" dirty="0" err="1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/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c)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3667046" y="2297475"/>
            <a:ext cx="2319822" cy="447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Ξ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(from H</a:t>
            </a:r>
            <a:r>
              <a:rPr lang="en-US" altLang="ja-JP" baseline="-25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)</a:t>
            </a:r>
            <a:endParaRPr lang="en-US" altLang="ja-JP" baseline="30000" dirty="0" smtClean="0"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5040092" y="5323962"/>
            <a:ext cx="2265702" cy="447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300" dirty="0" err="1" smtClean="0">
                <a:latin typeface="Times New Roman"/>
                <a:cs typeface="Times New Roman"/>
                <a:sym typeface="Wingdings"/>
              </a:rPr>
              <a:t>Ξ</a:t>
            </a:r>
            <a:r>
              <a:rPr lang="en-US" altLang="ja-JP" sz="2300" baseline="30000" dirty="0" smtClean="0">
                <a:latin typeface="Times New Roman"/>
                <a:cs typeface="Times New Roman"/>
                <a:sym typeface="Wingdings"/>
              </a:rPr>
              <a:t>−</a:t>
            </a:r>
            <a:r>
              <a:rPr lang="en-US" altLang="ja-JP" sz="2300" dirty="0" smtClean="0">
                <a:latin typeface="Times New Roman"/>
                <a:cs typeface="Times New Roman"/>
                <a:sym typeface="Wingdings"/>
              </a:rPr>
              <a:t> (from Carbon)</a:t>
            </a:r>
            <a:endParaRPr lang="en-US" altLang="ja-JP" sz="2300" baseline="30000" dirty="0" smtClean="0"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457200" y="993891"/>
            <a:ext cx="2953170" cy="4468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ym typeface="Wingdings"/>
              </a:rPr>
              <a:t>Missing mass</a:t>
            </a: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7290116" y="1440695"/>
            <a:ext cx="478900" cy="6428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8038280" y="1436295"/>
            <a:ext cx="478900" cy="6428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 rot="19939054">
            <a:off x="2246781" y="3583745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1128795" y="4319482"/>
            <a:ext cx="6909485" cy="6040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11880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200" i="1" dirty="0" smtClean="0">
                <a:sym typeface="Wingdings"/>
              </a:rPr>
              <a:t>Detector system is working well</a:t>
            </a: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3831224" y="2994859"/>
            <a:ext cx="5105048" cy="1097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>
                <a:latin typeface="Times New Roman"/>
                <a:cs typeface="Times New Roman"/>
                <a:sym typeface="Wingdings"/>
              </a:rPr>
              <a:t>M</a:t>
            </a:r>
            <a:r>
              <a:rPr lang="ja-JP" altLang="en-US" sz="2000" dirty="0" smtClean="0">
                <a:latin typeface="Times New Roman"/>
                <a:cs typeface="Times New Roman"/>
                <a:sym typeface="Wingdings"/>
              </a:rPr>
              <a:t>＝</a:t>
            </a:r>
            <a:r>
              <a:rPr lang="en-US" altLang="ja-JP" sz="2000" dirty="0" smtClean="0">
                <a:latin typeface="Times New Roman"/>
                <a:cs typeface="Times New Roman"/>
                <a:sym typeface="Wingdings"/>
              </a:rPr>
              <a:t> 1.3216 </a:t>
            </a:r>
            <a:r>
              <a:rPr lang="en-US" altLang="ja-JP" sz="2000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sz="2000" dirty="0" smtClean="0">
                <a:latin typeface="Times New Roman"/>
                <a:cs typeface="Times New Roman"/>
                <a:sym typeface="Wingdings"/>
              </a:rPr>
              <a:t>  ⇔ PDG mass: 1.32171 </a:t>
            </a:r>
            <a:r>
              <a:rPr lang="en-US" altLang="ja-JP" sz="2000" dirty="0" err="1" smtClean="0">
                <a:latin typeface="Times New Roman"/>
                <a:cs typeface="Times New Roman"/>
                <a:sym typeface="Wingdings"/>
              </a:rPr>
              <a:t>GeV</a:t>
            </a:r>
            <a:endParaRPr lang="en-US" altLang="ja-JP" sz="2000" dirty="0" smtClean="0">
              <a:latin typeface="Times New Roman"/>
              <a:cs typeface="Times New Roman"/>
              <a:sym typeface="Wingdings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Times New Roman"/>
                <a:cs typeface="Times New Roman"/>
                <a:sym typeface="Wingdings"/>
              </a:rPr>
              <a:t>ΔM = 6 MeV (FWHM)</a:t>
            </a:r>
          </a:p>
        </p:txBody>
      </p:sp>
    </p:spTree>
    <p:extLst>
      <p:ext uri="{BB962C8B-B14F-4D97-AF65-F5344CB8AC3E}">
        <p14:creationId xmlns:p14="http://schemas.microsoft.com/office/powerpoint/2010/main" val="181673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Elem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29" y="1698662"/>
            <a:ext cx="6277466" cy="44359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Elementary </a:t>
            </a:r>
            <a:r>
              <a:rPr lang="en-US" altLang="ja-JP" dirty="0" err="1" smtClean="0"/>
              <a:t>Ξ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 yields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457200" y="1069540"/>
            <a:ext cx="8594768" cy="9253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ym typeface="Wingdings"/>
              </a:rPr>
              <a:t>Yield max. at </a:t>
            </a:r>
            <a:r>
              <a:rPr lang="en-US" altLang="ja-JP" i="1" dirty="0" err="1" smtClean="0">
                <a:sym typeface="Wingdings"/>
              </a:rPr>
              <a:t>pK</a:t>
            </a:r>
            <a:r>
              <a:rPr lang="en-US" altLang="ja-JP" baseline="30000" dirty="0" smtClean="0">
                <a:sym typeface="Wingdings"/>
              </a:rPr>
              <a:t>−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1.8 </a:t>
            </a:r>
            <a:r>
              <a:rPr lang="en-US" altLang="ja-JP" dirty="0" err="1" smtClean="0">
                <a:sym typeface="Wingdings"/>
              </a:rPr>
              <a:t>GeV</a:t>
            </a:r>
            <a:r>
              <a:rPr lang="en-US" altLang="ja-JP" dirty="0" smtClean="0">
                <a:sym typeface="Wingdings"/>
              </a:rPr>
              <a:t>/c</a:t>
            </a:r>
          </a:p>
          <a:p>
            <a:r>
              <a:rPr lang="en-US" altLang="ja-JP" dirty="0" smtClean="0">
                <a:sym typeface="Wingdings"/>
              </a:rPr>
              <a:t>Enough statistics to obtain momentum and angular distribution</a:t>
            </a: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962243"/>
              </p:ext>
            </p:extLst>
          </p:nvPr>
        </p:nvGraphicFramePr>
        <p:xfrm>
          <a:off x="102878" y="2157146"/>
          <a:ext cx="3034608" cy="3615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536"/>
                <a:gridCol w="1011536"/>
                <a:gridCol w="1011536"/>
              </a:tblGrid>
              <a:tr h="6012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pK</a:t>
                      </a:r>
                      <a:r>
                        <a:rPr kumimoji="1" lang="en-US" altLang="ja-JP" sz="1700" baseline="30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−</a:t>
                      </a:r>
                    </a:p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[</a:t>
                      </a:r>
                      <a:r>
                        <a:rPr kumimoji="1" lang="en-US" altLang="ja-JP" sz="170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GeV</a:t>
                      </a:r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/c]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Counts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Beam [G]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012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1.5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844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1.9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012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1.6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1551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1.9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012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1.7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2153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1.9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012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1.8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10061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6.6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012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1.9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1239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0.8</a:t>
                      </a:r>
                      <a:endParaRPr kumimoji="1" lang="ja-JP" altLang="en-US" sz="17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3765522" y="5914211"/>
            <a:ext cx="4857189" cy="77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solidFill>
                  <a:srgbClr val="FF0000"/>
                </a:solidFill>
                <a:sym typeface="Wingdings"/>
              </a:rPr>
              <a:t>Present data are normalized arbitrarily</a:t>
            </a:r>
          </a:p>
          <a:p>
            <a:pPr marL="0" indent="0">
              <a:buNone/>
            </a:pPr>
            <a:r>
              <a:rPr lang="en-US" altLang="ja-JP" sz="1800" dirty="0" smtClean="0">
                <a:solidFill>
                  <a:srgbClr val="FF0000"/>
                </a:solidFill>
                <a:sym typeface="Wingdings"/>
              </a:rPr>
              <a:t>to fit the past data.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7014424" y="4002035"/>
            <a:ext cx="2129576" cy="586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000" dirty="0" err="1" smtClean="0">
                <a:latin typeface="Times New Roman"/>
                <a:cs typeface="Times New Roman"/>
                <a:sym typeface="Wingdings"/>
              </a:rPr>
              <a:t>θ</a:t>
            </a:r>
            <a:r>
              <a:rPr lang="en-US" altLang="ja-JP" sz="3000" baseline="30000" dirty="0" err="1" smtClean="0">
                <a:latin typeface="Times New Roman"/>
                <a:cs typeface="Times New Roman"/>
                <a:sym typeface="Wingdings"/>
              </a:rPr>
              <a:t>lab</a:t>
            </a:r>
            <a:r>
              <a:rPr lang="ja-JP" altLang="en-US" sz="3000" dirty="0" smtClean="0">
                <a:latin typeface="Times New Roman"/>
                <a:cs typeface="Times New Roman"/>
                <a:sym typeface="Wingdings"/>
              </a:rPr>
              <a:t>＜</a:t>
            </a:r>
            <a:r>
              <a:rPr lang="en-US" altLang="ja-JP" sz="3000" dirty="0" smtClean="0">
                <a:latin typeface="Times New Roman"/>
                <a:cs typeface="Times New Roman"/>
                <a:sym typeface="Wingdings"/>
              </a:rPr>
              <a:t>18°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 rot="19939054">
            <a:off x="3887818" y="3477066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</p:spTree>
    <p:extLst>
      <p:ext uri="{BB962C8B-B14F-4D97-AF65-F5344CB8AC3E}">
        <p14:creationId xmlns:p14="http://schemas.microsoft.com/office/powerpoint/2010/main" val="173290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h700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48" y="935038"/>
            <a:ext cx="7446351" cy="52619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rot="19939054">
            <a:off x="2484262" y="3025842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5274281" y="1820496"/>
            <a:ext cx="4074780" cy="484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ΔM 〜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7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MeV</a:t>
            </a:r>
            <a:r>
              <a:rPr lang="en-US" altLang="ja-JP" baseline="-25000" dirty="0" err="1" smtClean="0">
                <a:latin typeface="Times New Roman"/>
                <a:cs typeface="Times New Roman"/>
                <a:sym typeface="Wingdings"/>
              </a:rPr>
              <a:t>FWHM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(estimated)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5261040" y="2260990"/>
            <a:ext cx="2931840" cy="8436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QF-Ξ : 60k events</a:t>
            </a:r>
          </a:p>
          <a:p>
            <a:pPr marL="0" indent="0">
              <a:buNone/>
            </a:pP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θ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&lt; 30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deg</a:t>
            </a:r>
            <a:endParaRPr lang="en-US" altLang="ja-JP" dirty="0" smtClean="0"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1798353" y="859933"/>
            <a:ext cx="5989604" cy="4949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 smtClean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3596135" y="2941232"/>
            <a:ext cx="0" cy="2415867"/>
          </a:xfrm>
          <a:prstGeom prst="line">
            <a:avLst/>
          </a:prstGeom>
          <a:ln w="25400">
            <a:solidFill>
              <a:srgbClr val="008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2272307" y="3048139"/>
            <a:ext cx="1323829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422688" y="3023632"/>
            <a:ext cx="115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sz="22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3" name="図 12" descr="スクリーンショット 2016-06-08 17.51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9" y="5999060"/>
            <a:ext cx="8020320" cy="49616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70148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h700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48" y="935038"/>
            <a:ext cx="7446351" cy="52619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5274281" y="1820496"/>
            <a:ext cx="4074780" cy="484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ΔM 〜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7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MeV</a:t>
            </a:r>
            <a:r>
              <a:rPr lang="en-US" altLang="ja-JP" baseline="-25000" dirty="0" err="1" smtClean="0">
                <a:latin typeface="Times New Roman"/>
                <a:cs typeface="Times New Roman"/>
                <a:sym typeface="Wingdings"/>
              </a:rPr>
              <a:t>FWHM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(estimated)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5261040" y="2260990"/>
            <a:ext cx="2931840" cy="8436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QF-Ξ : 60k events</a:t>
            </a:r>
          </a:p>
          <a:p>
            <a:pPr marL="0" indent="0">
              <a:buNone/>
            </a:pP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θ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&lt; 30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deg</a:t>
            </a:r>
            <a:endParaRPr lang="en-US" altLang="ja-JP" dirty="0" smtClean="0"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9939054">
            <a:off x="2484262" y="3025842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1798353" y="859933"/>
            <a:ext cx="5989604" cy="4949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 smtClean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cxnSp>
        <p:nvCxnSpPr>
          <p:cNvPr id="22" name="直線コネクタ 21"/>
          <p:cNvCxnSpPr/>
          <p:nvPr/>
        </p:nvCxnSpPr>
        <p:spPr>
          <a:xfrm flipV="1">
            <a:off x="3596135" y="2941232"/>
            <a:ext cx="0" cy="2415867"/>
          </a:xfrm>
          <a:prstGeom prst="line">
            <a:avLst/>
          </a:prstGeom>
          <a:ln w="25400">
            <a:solidFill>
              <a:srgbClr val="008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2272307" y="3048139"/>
            <a:ext cx="1323829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422688" y="3023632"/>
            <a:ext cx="115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sz="22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2214917" y="2716403"/>
            <a:ext cx="5292629" cy="13198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 smtClean="0">
                <a:solidFill>
                  <a:srgbClr val="FF0000"/>
                </a:solidFill>
                <a:sym typeface="Wingdings"/>
              </a:rPr>
              <a:t>Enough statistics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rgbClr val="FF0000"/>
                </a:solidFill>
                <a:sym typeface="Wingdings"/>
              </a:rPr>
              <a:t> Shape analysis to rough estimation of </a:t>
            </a:r>
            <a:r>
              <a:rPr lang="en-US" altLang="en-US" dirty="0" err="1" smtClean="0">
                <a:solidFill>
                  <a:srgbClr val="FF0000"/>
                </a:solidFill>
                <a:sym typeface="Wingdings"/>
              </a:rPr>
              <a:t>Ξ</a:t>
            </a:r>
            <a:r>
              <a:rPr lang="en-US" altLang="en-US" dirty="0" smtClean="0">
                <a:solidFill>
                  <a:srgbClr val="FF0000"/>
                </a:solidFill>
                <a:sym typeface="Wingdings"/>
              </a:rPr>
              <a:t>-nucleus potential</a:t>
            </a:r>
          </a:p>
        </p:txBody>
      </p:sp>
      <p:pic>
        <p:nvPicPr>
          <p:cNvPr id="19" name="図 18" descr="スクリーンショット 2016-06-08 17.51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9" y="5999060"/>
            <a:ext cx="8020320" cy="49616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82936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h700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48" y="935038"/>
            <a:ext cx="7446351" cy="52619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5274281" y="1820496"/>
            <a:ext cx="4074780" cy="484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ΔM 〜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7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MeV</a:t>
            </a:r>
            <a:r>
              <a:rPr lang="en-US" altLang="ja-JP" baseline="-25000" dirty="0" err="1" smtClean="0">
                <a:latin typeface="Times New Roman"/>
                <a:cs typeface="Times New Roman"/>
                <a:sym typeface="Wingdings"/>
              </a:rPr>
              <a:t>FWHM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(estimated)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5261040" y="2260990"/>
            <a:ext cx="2931840" cy="8436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QF-Ξ : 60k events</a:t>
            </a:r>
          </a:p>
          <a:p>
            <a:pPr marL="0" indent="0">
              <a:buNone/>
            </a:pP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θ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&lt; 30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deg</a:t>
            </a:r>
            <a:endParaRPr lang="en-US" altLang="ja-JP" dirty="0" smtClean="0"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9939054">
            <a:off x="2484262" y="3042554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1798353" y="859933"/>
            <a:ext cx="5989604" cy="4949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 smtClean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3596135" y="2941232"/>
            <a:ext cx="0" cy="2415867"/>
          </a:xfrm>
          <a:prstGeom prst="line">
            <a:avLst/>
          </a:prstGeom>
          <a:ln w="25400">
            <a:solidFill>
              <a:srgbClr val="008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2272307" y="3048139"/>
            <a:ext cx="1323829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422688" y="3023632"/>
            <a:ext cx="115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sz="22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17786" y="4088662"/>
            <a:ext cx="1619214" cy="124224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 descr="スクリーンショット 2016-06-08 17.51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9" y="5999060"/>
            <a:ext cx="8020320" cy="49616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61214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h200noline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4" y="878607"/>
            <a:ext cx="7469745" cy="52785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9939054">
            <a:off x="2484262" y="3025842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798353" y="859933"/>
            <a:ext cx="5989604" cy="4949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 smtClean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5442357" y="4797777"/>
            <a:ext cx="0" cy="513007"/>
          </a:xfrm>
          <a:prstGeom prst="straightConnector1">
            <a:avLst/>
          </a:prstGeom>
          <a:ln>
            <a:solidFill>
              <a:srgbClr val="0000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783666" y="4205111"/>
            <a:ext cx="2074334" cy="68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aseline="30000" dirty="0">
                <a:solidFill>
                  <a:srgbClr val="0000E1"/>
                </a:solidFill>
                <a:sym typeface="Wingdings"/>
              </a:rPr>
              <a:t> </a:t>
            </a:r>
            <a:r>
              <a:rPr lang="en-US" altLang="ja-JP" sz="2000" dirty="0" smtClean="0">
                <a:solidFill>
                  <a:srgbClr val="0000E1"/>
                </a:solidFill>
                <a:sym typeface="Wingdings"/>
              </a:rPr>
              <a:t> </a:t>
            </a:r>
            <a:r>
              <a:rPr lang="en-US" altLang="ja-JP" sz="2000" baseline="-25000" dirty="0" err="1" smtClean="0">
                <a:solidFill>
                  <a:srgbClr val="0000E1"/>
                </a:solidFill>
                <a:sym typeface="Wingdings"/>
              </a:rPr>
              <a:t>ΛΛ</a:t>
            </a:r>
            <a:r>
              <a:rPr lang="en-US" altLang="ja-JP" sz="2000" dirty="0" err="1" smtClean="0">
                <a:solidFill>
                  <a:srgbClr val="0000E1"/>
                </a:solidFill>
                <a:sym typeface="Wingdings"/>
              </a:rPr>
              <a:t>Be</a:t>
            </a:r>
            <a:endParaRPr lang="en-US" altLang="ja-JP" sz="2000" dirty="0" smtClean="0">
              <a:solidFill>
                <a:srgbClr val="0000E1"/>
              </a:solidFill>
              <a:sym typeface="Wingdings"/>
            </a:endParaRPr>
          </a:p>
          <a:p>
            <a:pPr marL="0" indent="0">
              <a:buNone/>
            </a:pPr>
            <a:r>
              <a:rPr lang="en-US" altLang="ja-JP" sz="1500" dirty="0" smtClean="0">
                <a:solidFill>
                  <a:srgbClr val="0000E1"/>
                </a:solidFill>
                <a:sym typeface="Wingdings"/>
              </a:rPr>
              <a:t>(B.E. =38.7 MeV)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5027788" y="4205630"/>
            <a:ext cx="1594557" cy="68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aseline="30000" dirty="0" smtClean="0">
                <a:solidFill>
                  <a:srgbClr val="0000E1"/>
                </a:solidFill>
                <a:sym typeface="Wingdings"/>
              </a:rPr>
              <a:t>12</a:t>
            </a:r>
            <a:endParaRPr lang="en-US" altLang="ja-JP" sz="2000" dirty="0" smtClean="0">
              <a:solidFill>
                <a:srgbClr val="0000E1"/>
              </a:solidFill>
              <a:sym typeface="Wingdings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6549590" y="1580444"/>
            <a:ext cx="0" cy="3719714"/>
          </a:xfrm>
          <a:prstGeom prst="line">
            <a:avLst/>
          </a:prstGeom>
          <a:ln w="25400">
            <a:solidFill>
              <a:srgbClr val="008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5246171" y="1848693"/>
            <a:ext cx="1323829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396552" y="1824186"/>
            <a:ext cx="115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sz="2200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04993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19025"/>
            <a:ext cx="8229600" cy="139147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783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h200__.pdf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0" y="878400"/>
            <a:ext cx="7470000" cy="5277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611429" y="5268451"/>
            <a:ext cx="0" cy="628612"/>
          </a:xfrm>
          <a:prstGeom prst="line">
            <a:avLst/>
          </a:prstGeom>
          <a:ln>
            <a:solidFill>
              <a:srgbClr val="0000E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611429" y="5268451"/>
            <a:ext cx="1066082" cy="0"/>
          </a:xfrm>
          <a:prstGeom prst="straightConnector1">
            <a:avLst/>
          </a:prstGeom>
          <a:ln>
            <a:solidFill>
              <a:srgbClr val="0000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252981" y="5928422"/>
            <a:ext cx="8433819" cy="467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>
                <a:solidFill>
                  <a:srgbClr val="0000E1"/>
                </a:solidFill>
                <a:sym typeface="Wingdings"/>
              </a:rPr>
              <a:t>Background level 2.1 counts/bin (average in 160 〜 60 [</a:t>
            </a:r>
            <a:r>
              <a:rPr lang="en-US" altLang="ja-JP" sz="2000" dirty="0">
                <a:solidFill>
                  <a:srgbClr val="0000E1"/>
                </a:solidFill>
                <a:sym typeface="Wingdings"/>
              </a:rPr>
              <a:t>M</a:t>
            </a:r>
            <a:r>
              <a:rPr lang="en-US" altLang="ja-JP" sz="2000" dirty="0" smtClean="0">
                <a:solidFill>
                  <a:srgbClr val="0000E1"/>
                </a:solidFill>
                <a:sym typeface="Wingdings"/>
              </a:rPr>
              <a:t>eV])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 rot="19939054">
            <a:off x="2484262" y="3025842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1798353" y="859933"/>
            <a:ext cx="5989604" cy="4949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 smtClean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sp>
        <p:nvSpPr>
          <p:cNvPr id="3" name="左中かっこ 2"/>
          <p:cNvSpPr/>
          <p:nvPr/>
        </p:nvSpPr>
        <p:spPr>
          <a:xfrm rot="5400000" flipH="1">
            <a:off x="3271580" y="4342642"/>
            <a:ext cx="279370" cy="2829469"/>
          </a:xfrm>
          <a:prstGeom prst="leftBrace">
            <a:avLst/>
          </a:prstGeom>
          <a:ln>
            <a:solidFill>
              <a:srgbClr val="0000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5428246" y="4783666"/>
            <a:ext cx="0" cy="513007"/>
          </a:xfrm>
          <a:prstGeom prst="straightConnector1">
            <a:avLst/>
          </a:prstGeom>
          <a:ln>
            <a:solidFill>
              <a:srgbClr val="0000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769555" y="4191000"/>
            <a:ext cx="2074334" cy="68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aseline="30000" dirty="0">
                <a:solidFill>
                  <a:srgbClr val="0000E1"/>
                </a:solidFill>
                <a:sym typeface="Wingdings"/>
              </a:rPr>
              <a:t> </a:t>
            </a:r>
            <a:r>
              <a:rPr lang="en-US" altLang="ja-JP" sz="2000" dirty="0" smtClean="0">
                <a:solidFill>
                  <a:srgbClr val="0000E1"/>
                </a:solidFill>
                <a:sym typeface="Wingdings"/>
              </a:rPr>
              <a:t> </a:t>
            </a:r>
            <a:r>
              <a:rPr lang="en-US" altLang="ja-JP" sz="2000" baseline="-25000" dirty="0" err="1" smtClean="0">
                <a:solidFill>
                  <a:srgbClr val="0000E1"/>
                </a:solidFill>
                <a:sym typeface="Wingdings"/>
              </a:rPr>
              <a:t>ΛΛ</a:t>
            </a:r>
            <a:r>
              <a:rPr lang="en-US" altLang="ja-JP" sz="2000" dirty="0" err="1" smtClean="0">
                <a:solidFill>
                  <a:srgbClr val="0000E1"/>
                </a:solidFill>
                <a:sym typeface="Wingdings"/>
              </a:rPr>
              <a:t>Be</a:t>
            </a:r>
            <a:endParaRPr lang="en-US" altLang="ja-JP" sz="2000" dirty="0" smtClean="0">
              <a:solidFill>
                <a:srgbClr val="0000E1"/>
              </a:solidFill>
              <a:sym typeface="Wingdings"/>
            </a:endParaRPr>
          </a:p>
          <a:p>
            <a:pPr marL="0" indent="0">
              <a:buNone/>
            </a:pPr>
            <a:r>
              <a:rPr lang="en-US" altLang="ja-JP" sz="1500" dirty="0" smtClean="0">
                <a:solidFill>
                  <a:srgbClr val="0000E1"/>
                </a:solidFill>
                <a:sym typeface="Wingdings"/>
              </a:rPr>
              <a:t>(B.E. =38.7 MeV)</a:t>
            </a: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5013677" y="4191519"/>
            <a:ext cx="1594557" cy="68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aseline="30000" dirty="0" smtClean="0">
                <a:solidFill>
                  <a:srgbClr val="0000E1"/>
                </a:solidFill>
                <a:sym typeface="Wingdings"/>
              </a:rPr>
              <a:t>12</a:t>
            </a:r>
            <a:endParaRPr lang="en-US" altLang="ja-JP" sz="2000" dirty="0" smtClean="0">
              <a:solidFill>
                <a:srgbClr val="0000E1"/>
              </a:solidFill>
              <a:sym typeface="Wingdings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6549590" y="1580444"/>
            <a:ext cx="0" cy="3719714"/>
          </a:xfrm>
          <a:prstGeom prst="line">
            <a:avLst/>
          </a:prstGeom>
          <a:ln w="25400">
            <a:solidFill>
              <a:srgbClr val="008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5246171" y="1848693"/>
            <a:ext cx="1323829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396552" y="1824186"/>
            <a:ext cx="115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sz="2200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7180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h200__.pdf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0" y="878400"/>
            <a:ext cx="7470000" cy="5277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611429" y="5268451"/>
            <a:ext cx="0" cy="628612"/>
          </a:xfrm>
          <a:prstGeom prst="line">
            <a:avLst/>
          </a:prstGeom>
          <a:ln>
            <a:solidFill>
              <a:srgbClr val="0000E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611429" y="5268451"/>
            <a:ext cx="1066082" cy="0"/>
          </a:xfrm>
          <a:prstGeom prst="straightConnector1">
            <a:avLst/>
          </a:prstGeom>
          <a:ln>
            <a:solidFill>
              <a:srgbClr val="0000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252981" y="5928422"/>
            <a:ext cx="8433819" cy="467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>
                <a:solidFill>
                  <a:srgbClr val="0000E1"/>
                </a:solidFill>
                <a:sym typeface="Wingdings"/>
              </a:rPr>
              <a:t>Background level 2.1 counts/bin (average in 160 〜 60 [</a:t>
            </a:r>
            <a:r>
              <a:rPr lang="en-US" altLang="ja-JP" sz="2000" dirty="0">
                <a:solidFill>
                  <a:srgbClr val="0000E1"/>
                </a:solidFill>
                <a:sym typeface="Wingdings"/>
              </a:rPr>
              <a:t>M</a:t>
            </a:r>
            <a:r>
              <a:rPr lang="en-US" altLang="ja-JP" sz="2000" dirty="0" smtClean="0">
                <a:solidFill>
                  <a:srgbClr val="0000E1"/>
                </a:solidFill>
                <a:sym typeface="Wingdings"/>
              </a:rPr>
              <a:t>eV])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 rot="19939054">
            <a:off x="2484262" y="3025842"/>
            <a:ext cx="48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1798353" y="859933"/>
            <a:ext cx="5989604" cy="4949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 smtClean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4247445" y="4586111"/>
            <a:ext cx="2840500" cy="73872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6549590" y="1580444"/>
            <a:ext cx="0" cy="3719714"/>
          </a:xfrm>
          <a:prstGeom prst="line">
            <a:avLst/>
          </a:prstGeom>
          <a:ln w="25400">
            <a:solidFill>
              <a:srgbClr val="008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5246171" y="1848693"/>
            <a:ext cx="1323829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396552" y="1824186"/>
            <a:ext cx="115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sz="2200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584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h100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0" y="878400"/>
            <a:ext cx="7470000" cy="52786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5179" y="868791"/>
            <a:ext cx="5989604" cy="49491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−</a:t>
            </a:r>
            <a:r>
              <a:rPr lang="en-US" altLang="ja-JP" dirty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252981" y="5928422"/>
            <a:ext cx="8433819" cy="467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>
                <a:sym typeface="Wingdings"/>
              </a:rPr>
              <a:t>Background level 2.1 counts/bin (average in 160 〜 60 [</a:t>
            </a:r>
            <a:r>
              <a:rPr lang="en-US" altLang="ja-JP" sz="2000" dirty="0">
                <a:sym typeface="Wingdings"/>
              </a:rPr>
              <a:t>M</a:t>
            </a:r>
            <a:r>
              <a:rPr lang="en-US" altLang="ja-JP" sz="2000" dirty="0" smtClean="0">
                <a:sym typeface="Wingdings"/>
              </a:rPr>
              <a:t>eV])</a:t>
            </a:r>
          </a:p>
        </p:txBody>
      </p:sp>
      <p:cxnSp>
        <p:nvCxnSpPr>
          <p:cNvPr id="13" name="直線コネクタ 12"/>
          <p:cNvCxnSpPr/>
          <p:nvPr/>
        </p:nvCxnSpPr>
        <p:spPr>
          <a:xfrm flipH="1" flipV="1">
            <a:off x="6564922" y="1635804"/>
            <a:ext cx="20157" cy="3754719"/>
          </a:xfrm>
          <a:prstGeom prst="line">
            <a:avLst/>
          </a:prstGeom>
          <a:ln w="25400">
            <a:solidFill>
              <a:srgbClr val="008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4633821" y="2112320"/>
            <a:ext cx="1931101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721058" y="2114572"/>
            <a:ext cx="2213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sz="20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611429" y="5066891"/>
            <a:ext cx="0" cy="830172"/>
          </a:xfrm>
          <a:prstGeom prst="line">
            <a:avLst/>
          </a:prstGeom>
          <a:ln>
            <a:solidFill>
              <a:srgbClr val="0000E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11429" y="5066891"/>
            <a:ext cx="1066082" cy="0"/>
          </a:xfrm>
          <a:prstGeom prst="straightConnector1">
            <a:avLst/>
          </a:prstGeom>
          <a:ln>
            <a:solidFill>
              <a:srgbClr val="0000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38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 descr="h100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0" y="878400"/>
            <a:ext cx="7470000" cy="52786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5179" y="868791"/>
            <a:ext cx="5989604" cy="49491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−</a:t>
            </a:r>
            <a:r>
              <a:rPr lang="en-US" altLang="ja-JP" dirty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252981" y="5928422"/>
            <a:ext cx="8433819" cy="467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>
                <a:sym typeface="Wingdings"/>
              </a:rPr>
              <a:t>Background level 2.1 counts/bin (average in 160 〜 60 [</a:t>
            </a:r>
            <a:r>
              <a:rPr lang="en-US" altLang="ja-JP" sz="2000" dirty="0">
                <a:sym typeface="Wingdings"/>
              </a:rPr>
              <a:t>M</a:t>
            </a:r>
            <a:r>
              <a:rPr lang="en-US" altLang="ja-JP" sz="2000" dirty="0" smtClean="0">
                <a:sym typeface="Wingdings"/>
              </a:rPr>
              <a:t>eV])</a:t>
            </a: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576149" y="5049250"/>
            <a:ext cx="0" cy="830172"/>
          </a:xfrm>
          <a:prstGeom prst="line">
            <a:avLst/>
          </a:prstGeom>
          <a:ln>
            <a:solidFill>
              <a:srgbClr val="0000E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576149" y="5049250"/>
            <a:ext cx="1066082" cy="0"/>
          </a:xfrm>
          <a:prstGeom prst="straightConnector1">
            <a:avLst/>
          </a:prstGeom>
          <a:ln>
            <a:solidFill>
              <a:srgbClr val="0000E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146159" y="2642415"/>
            <a:ext cx="41730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b="1" i="1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Excess in 0〜20 MeV</a:t>
            </a:r>
          </a:p>
          <a:p>
            <a:r>
              <a:rPr lang="en-US" altLang="ja-JP" sz="2600" b="1" i="1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46</a:t>
            </a:r>
            <a:r>
              <a:rPr kumimoji="1" lang="en-US" altLang="ja-JP" sz="2600" b="1" i="1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 counts</a:t>
            </a:r>
            <a:endParaRPr kumimoji="1" lang="ja-JP" altLang="en-US" sz="2600" b="1" i="1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1908000" y="5107809"/>
            <a:ext cx="5832000" cy="201600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直線コネクタ 50"/>
          <p:cNvCxnSpPr/>
          <p:nvPr/>
        </p:nvCxnSpPr>
        <p:spPr>
          <a:xfrm>
            <a:off x="6210000" y="4496350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6442064" y="4300182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6327980" y="4707264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6093940" y="4913760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5976919" y="4297692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5861853" y="4394065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5746318" y="4600566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5629297" y="5099611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5512551" y="4496350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5394784" y="5010845"/>
            <a:ext cx="14400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5527888" y="4490338"/>
            <a:ext cx="0" cy="520507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644000" y="4493050"/>
            <a:ext cx="0" cy="606561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5759689" y="4596030"/>
            <a:ext cx="0" cy="503581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5876710" y="4389529"/>
            <a:ext cx="0" cy="211037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6107311" y="4284010"/>
            <a:ext cx="0" cy="62975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992245" y="4297154"/>
            <a:ext cx="0" cy="96911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6224332" y="4485802"/>
            <a:ext cx="0" cy="427958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6340392" y="4488514"/>
            <a:ext cx="0" cy="21875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6456504" y="4286414"/>
            <a:ext cx="0" cy="43717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5408143" y="4993457"/>
            <a:ext cx="0" cy="106154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6572616" y="4293662"/>
            <a:ext cx="0" cy="805949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 flipV="1">
            <a:off x="6564922" y="1635804"/>
            <a:ext cx="20157" cy="3754719"/>
          </a:xfrm>
          <a:prstGeom prst="line">
            <a:avLst/>
          </a:prstGeom>
          <a:ln w="25400">
            <a:solidFill>
              <a:srgbClr val="008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>
            <a:off x="4633821" y="2112320"/>
            <a:ext cx="1931101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4721058" y="2114572"/>
            <a:ext cx="2213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sz="2000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6699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Prospects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057770"/>
            <a:ext cx="8229600" cy="5444109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ym typeface="Wingdings"/>
              </a:rPr>
              <a:t>J-PARC E05 p</a:t>
            </a:r>
            <a:r>
              <a:rPr kumimoji="1" lang="en-US" altLang="ja-JP" dirty="0" smtClean="0">
                <a:sym typeface="Wingdings"/>
              </a:rPr>
              <a:t>ilot run</a:t>
            </a:r>
          </a:p>
          <a:p>
            <a:pPr lvl="1"/>
            <a:r>
              <a:rPr kumimoji="1" lang="en-US" altLang="ja-JP" sz="2200" dirty="0" smtClean="0"/>
              <a:t>The first experiment on S=-2 at J-PARC</a:t>
            </a:r>
          </a:p>
          <a:p>
            <a:pPr lvl="1"/>
            <a:r>
              <a:rPr lang="en-US" altLang="ja-JP" sz="2200" dirty="0" smtClean="0"/>
              <a:t>Analysis is ongoing</a:t>
            </a:r>
          </a:p>
          <a:p>
            <a:pPr lvl="1"/>
            <a:endParaRPr lang="en-US" altLang="ja-JP" sz="2200" dirty="0"/>
          </a:p>
          <a:p>
            <a:pPr lvl="1"/>
            <a:endParaRPr lang="en-US" altLang="ja-JP" sz="2200" dirty="0" smtClean="0"/>
          </a:p>
          <a:p>
            <a:pPr lvl="1"/>
            <a:endParaRPr lang="en-US" altLang="ja-JP" sz="2200" dirty="0"/>
          </a:p>
          <a:p>
            <a:pPr lvl="1"/>
            <a:endParaRPr lang="en-US" altLang="ja-JP" sz="2200" dirty="0" smtClean="0"/>
          </a:p>
          <a:p>
            <a:r>
              <a:rPr lang="en-US" altLang="ja-JP" dirty="0" smtClean="0"/>
              <a:t>J-PARC E05 Phase2</a:t>
            </a:r>
          </a:p>
          <a:p>
            <a:pPr lvl="1"/>
            <a:r>
              <a:rPr lang="en-US" altLang="ja-JP" dirty="0" smtClean="0"/>
              <a:t>much better </a:t>
            </a:r>
            <a:r>
              <a:rPr lang="en-US" altLang="ja-JP" dirty="0" err="1" smtClean="0"/>
              <a:t>ΔE</a:t>
            </a:r>
            <a:r>
              <a:rPr lang="en-US" altLang="ja-JP" baseline="-25000" dirty="0" err="1" smtClean="0"/>
              <a:t>exp</a:t>
            </a:r>
            <a:r>
              <a:rPr lang="en-US" altLang="ja-JP" dirty="0" smtClean="0"/>
              <a:t> </a:t>
            </a:r>
            <a:r>
              <a:rPr lang="en-US" altLang="ja-JP" dirty="0"/>
              <a:t>=</a:t>
            </a:r>
            <a:r>
              <a:rPr lang="en-US" altLang="ja-JP" dirty="0" smtClean="0"/>
              <a:t>2 MeV with </a:t>
            </a:r>
            <a:r>
              <a:rPr lang="en-US" altLang="ja-JP" dirty="0"/>
              <a:t>S-2S spectrometer</a:t>
            </a:r>
            <a:endParaRPr lang="en-US" altLang="ja-JP" dirty="0" smtClean="0"/>
          </a:p>
          <a:p>
            <a:pPr lvl="1"/>
            <a:r>
              <a:rPr lang="en-US" altLang="ja-JP" dirty="0"/>
              <a:t>p</a:t>
            </a:r>
            <a:r>
              <a:rPr lang="en-US" altLang="ja-JP" dirty="0" smtClean="0"/>
              <a:t>recise observation of peak structures</a:t>
            </a:r>
          </a:p>
          <a:p>
            <a:pPr lvl="1"/>
            <a:r>
              <a:rPr lang="en-US" altLang="ja-JP" dirty="0" smtClean="0"/>
              <a:t>ready for installation in 2017 and taking data of the 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C(</a:t>
            </a:r>
            <a:r>
              <a:rPr lang="en-US" altLang="ja-JP" i="1" dirty="0" smtClean="0"/>
              <a:t>K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,</a:t>
            </a:r>
            <a:r>
              <a:rPr lang="en-US" altLang="ja-JP" i="1" dirty="0" smtClean="0"/>
              <a:t>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) reaction in 2018</a:t>
            </a:r>
          </a:p>
          <a:p>
            <a:pPr lvl="1"/>
            <a:endParaRPr lang="en-US" altLang="ja-JP" sz="1800" dirty="0" smtClean="0"/>
          </a:p>
          <a:p>
            <a:pPr lvl="2"/>
            <a:endParaRPr kumimoji="1" lang="en-US" altLang="ja-JP" sz="2200" dirty="0" smtClean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501270" y="2346434"/>
            <a:ext cx="3909906" cy="1096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altLang="ja-JP" sz="1800" dirty="0" err="1" smtClean="0"/>
              <a:t>Ξ</a:t>
            </a:r>
            <a:r>
              <a:rPr lang="en-US" altLang="ja-JP" sz="1800" dirty="0" smtClean="0"/>
              <a:t> production: 10k events</a:t>
            </a:r>
          </a:p>
          <a:p>
            <a:pPr>
              <a:buFont typeface="Wingdings" charset="2"/>
              <a:buChar char="ü"/>
            </a:pPr>
            <a:r>
              <a:rPr lang="en-US" altLang="ja-JP" sz="1800" dirty="0" smtClean="0"/>
              <a:t>QF-Ξ production: 60k events</a:t>
            </a:r>
          </a:p>
          <a:p>
            <a:pPr>
              <a:buFont typeface="Wingdings" charset="2"/>
              <a:buChar char="ü"/>
            </a:pPr>
            <a:r>
              <a:rPr lang="en-US" altLang="ja-JP" sz="1800" dirty="0" smtClean="0"/>
              <a:t>Excess in the bound region</a:t>
            </a:r>
          </a:p>
        </p:txBody>
      </p:sp>
      <p:sp>
        <p:nvSpPr>
          <p:cNvPr id="10" name="コンテンツ プレースホルダー 4"/>
          <p:cNvSpPr txBox="1">
            <a:spLocks/>
          </p:cNvSpPr>
          <p:nvPr/>
        </p:nvSpPr>
        <p:spPr>
          <a:xfrm>
            <a:off x="5518932" y="2320347"/>
            <a:ext cx="3353547" cy="1122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altLang="ja-JP" sz="1800" dirty="0" smtClean="0"/>
              <a:t>(Diff.) cross section</a:t>
            </a:r>
          </a:p>
          <a:p>
            <a:pPr>
              <a:buFont typeface="Wingdings" charset="2"/>
              <a:buChar char="ü"/>
            </a:pPr>
            <a:r>
              <a:rPr lang="en-US" altLang="ja-JP" sz="1800" dirty="0" smtClean="0"/>
              <a:t>Shape analysis</a:t>
            </a:r>
          </a:p>
          <a:p>
            <a:pPr>
              <a:buFont typeface="Wingdings" charset="2"/>
              <a:buChar char="ü"/>
            </a:pPr>
            <a:r>
              <a:rPr lang="en-US" altLang="ja-JP" sz="1800" dirty="0" err="1"/>
              <a:t>H</a:t>
            </a:r>
            <a:r>
              <a:rPr lang="en-US" altLang="ja-JP" sz="1800" dirty="0" err="1" smtClean="0"/>
              <a:t>ypernuclear</a:t>
            </a:r>
            <a:r>
              <a:rPr lang="en-US" altLang="ja-JP" sz="1800" dirty="0" smtClean="0"/>
              <a:t> state(s)?</a:t>
            </a:r>
          </a:p>
        </p:txBody>
      </p:sp>
      <p:sp>
        <p:nvSpPr>
          <p:cNvPr id="11" name="右矢印 10"/>
          <p:cNvSpPr/>
          <p:nvPr/>
        </p:nvSpPr>
        <p:spPr>
          <a:xfrm>
            <a:off x="4597660" y="2346434"/>
            <a:ext cx="667365" cy="1096143"/>
          </a:xfrm>
          <a:prstGeom prst="rightArrow">
            <a:avLst>
              <a:gd name="adj1" fmla="val 50000"/>
              <a:gd name="adj2" fmla="val 306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58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364" y="935847"/>
            <a:ext cx="7674028" cy="835578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DWIA spectrum for ESC08a interaction</a:t>
            </a:r>
          </a:p>
          <a:p>
            <a:r>
              <a:rPr lang="en-US" altLang="ja-JP" sz="2000" dirty="0"/>
              <a:t>N</a:t>
            </a:r>
            <a:r>
              <a:rPr lang="en-US" altLang="ja-JP" sz="2000" dirty="0" smtClean="0"/>
              <a:t>uclear core excitation is taken into account.</a:t>
            </a: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6" name="Picture 2" descr="C:\Users\kanatsuki\Dropbox\think2mac\MyArticle\master\masters_thesis\chapter2\resde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881" y="1713437"/>
            <a:ext cx="6382948" cy="43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486991" y="5977158"/>
            <a:ext cx="618719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Black line: </a:t>
            </a:r>
            <a:r>
              <a:rPr lang="en-US" altLang="ja-JP" sz="1400" i="1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T</a:t>
            </a:r>
            <a:r>
              <a:rPr lang="en-US" altLang="ja-JP" sz="1400" i="1" dirty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. </a:t>
            </a:r>
            <a:r>
              <a:rPr lang="en-US" altLang="ja-JP" sz="1400" i="1" dirty="0" err="1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Motoba</a:t>
            </a:r>
            <a:r>
              <a:rPr lang="en-US" altLang="ja-JP" sz="1400" i="1" dirty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 and S. Sugimoto, </a:t>
            </a:r>
            <a:r>
              <a:rPr lang="en-US" altLang="ja-JP" sz="1400" i="1" dirty="0" err="1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Nucl</a:t>
            </a:r>
            <a:r>
              <a:rPr lang="en-US" altLang="ja-JP" sz="1400" i="1" dirty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. Phys. A 835, 223 (2010) </a:t>
            </a:r>
          </a:p>
        </p:txBody>
      </p: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709779" y="4232115"/>
            <a:ext cx="8039723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vert="horz" wrap="square">
            <a:sp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en-US" altLang="ja-JP" sz="2400" b="1" i="1" dirty="0" smtClean="0">
                <a:latin typeface="ヒラギノ角ゴ Pro W3"/>
                <a:ea typeface="ヒラギノ角ゴ Pro W3"/>
                <a:cs typeface="ヒラギノ角ゴ Pro W3"/>
              </a:rPr>
              <a:t>S-2S can resolve even complicated peak structure</a:t>
            </a:r>
            <a:endParaRPr lang="en-US" altLang="ja-JP" sz="2400" b="1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60694" y="1769120"/>
            <a:ext cx="2725411" cy="492443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marL="0" lvl="1"/>
            <a:r>
              <a:rPr lang="en-US" altLang="ja-JP" sz="2600" baseline="30000" dirty="0">
                <a:latin typeface="ヒラギノ角ゴ Pro W3"/>
                <a:ea typeface="ヒラギノ角ゴ Pro W3"/>
                <a:cs typeface="ヒラギノ角ゴ Pro W3"/>
              </a:rPr>
              <a:t>12</a:t>
            </a:r>
            <a:r>
              <a:rPr lang="en-US" altLang="ja-JP" sz="2600" dirty="0">
                <a:latin typeface="ヒラギノ角ゴ Pro W3"/>
                <a:ea typeface="ヒラギノ角ゴ Pro W3"/>
                <a:cs typeface="ヒラギノ角ゴ Pro W3"/>
              </a:rPr>
              <a:t>C(</a:t>
            </a:r>
            <a:r>
              <a:rPr lang="en-US" altLang="ja-JP" sz="2600" i="1" dirty="0"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ja-JP" altLang="en-US" sz="2600" baseline="30000" dirty="0" err="1">
                <a:latin typeface="ヒラギノ角ゴ Pro W3"/>
                <a:ea typeface="ヒラギノ角ゴ Pro W3"/>
                <a:cs typeface="ヒラギノ角ゴ Pro W3"/>
              </a:rPr>
              <a:t>ー</a:t>
            </a:r>
            <a:r>
              <a:rPr lang="en-US" altLang="ja-JP" sz="2600" dirty="0">
                <a:latin typeface="ヒラギノ角ゴ Pro W3"/>
                <a:ea typeface="ヒラギノ角ゴ Pro W3"/>
                <a:cs typeface="ヒラギノ角ゴ Pro W3"/>
              </a:rPr>
              <a:t>,</a:t>
            </a:r>
            <a:r>
              <a:rPr lang="en-US" altLang="ja-JP" sz="2600" i="1" dirty="0"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ja-JP" altLang="en-US" sz="2600" baseline="30000" dirty="0">
                <a:latin typeface="ヒラギノ角ゴ Pro W3"/>
                <a:ea typeface="ヒラギノ角ゴ Pro W3"/>
                <a:cs typeface="ヒラギノ角ゴ Pro W3"/>
              </a:rPr>
              <a:t>＋</a:t>
            </a:r>
            <a:r>
              <a:rPr lang="en-US" altLang="ja-JP" sz="2600" dirty="0">
                <a:latin typeface="ヒラギノ角ゴ Pro W3"/>
                <a:ea typeface="ヒラギノ角ゴ Pro W3"/>
                <a:cs typeface="ヒラギノ角ゴ Pro W3"/>
              </a:rPr>
              <a:t>)</a:t>
            </a:r>
            <a:r>
              <a:rPr lang="en-US" altLang="ja-JP" sz="2600" b="1" baseline="-25000" dirty="0">
                <a:solidFill>
                  <a:srgbClr val="CC0066"/>
                </a:solidFill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600" b="1" baseline="30000" dirty="0">
                <a:solidFill>
                  <a:srgbClr val="CC0066"/>
                </a:solidFill>
                <a:latin typeface="ヒラギノ角ゴ Pro W3"/>
                <a:ea typeface="ヒラギノ角ゴ Pro W3"/>
                <a:cs typeface="ヒラギノ角ゴ Pro W3"/>
              </a:rPr>
              <a:t>12</a:t>
            </a:r>
            <a:r>
              <a:rPr lang="en-US" altLang="ja-JP" sz="2600" dirty="0">
                <a:solidFill>
                  <a:srgbClr val="CC0066"/>
                </a:solidFill>
                <a:latin typeface="ヒラギノ角ゴ Pro W3"/>
                <a:ea typeface="ヒラギノ角ゴ Pro W3"/>
                <a:cs typeface="ヒラギノ角ゴ Pro W3"/>
              </a:rPr>
              <a:t>Be</a:t>
            </a:r>
            <a:endParaRPr lang="en-US" altLang="ja-JP" sz="26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635043" y="2779841"/>
            <a:ext cx="801401" cy="3693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lvl="1"/>
            <a:r>
              <a:rPr lang="en-US" altLang="ja-JP" dirty="0" smtClean="0"/>
              <a:t>(T=1)</a:t>
            </a:r>
            <a:endParaRPr lang="en-US" altLang="ja-JP" baseline="30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56161" y="6243704"/>
            <a:ext cx="578363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lvl="1"/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Colored </a:t>
            </a:r>
            <a:r>
              <a:rPr lang="en-US" altLang="ja-JP" sz="1400" dirty="0">
                <a:latin typeface="ヒラギノ角ゴ Pro W3"/>
                <a:ea typeface="ヒラギノ角ゴ Pro W3"/>
                <a:cs typeface="ヒラギノ角ゴ Pro W3"/>
              </a:rPr>
              <a:t>line : calculation convoluted with experimental </a:t>
            </a:r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resolution</a:t>
            </a:r>
            <a:endParaRPr lang="en-US" altLang="ja-JP" sz="1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7560" y="3285839"/>
            <a:ext cx="1924229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/>
            <a:r>
              <a:rPr lang="en-US" altLang="ja-JP" sz="2400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</a:rPr>
              <a:t>ΔE </a:t>
            </a:r>
            <a:r>
              <a:rPr lang="en-US" altLang="ja-JP" sz="2400" dirty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</a:rPr>
              <a:t>&gt; 2 MeV</a:t>
            </a:r>
            <a:r>
              <a:rPr lang="ja-JP" altLang="en-US" sz="2400" dirty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400" dirty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 1 </a:t>
            </a:r>
            <a:r>
              <a:rPr lang="en-US" altLang="ja-JP" sz="2400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peak</a:t>
            </a:r>
            <a:endParaRPr lang="en-US" altLang="ja-JP" sz="2400" dirty="0">
              <a:solidFill>
                <a:srgbClr val="1403F7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1705653" y="124725"/>
            <a:ext cx="5732695" cy="620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Expected spectrum</a:t>
            </a:r>
            <a:endParaRPr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2016/6/10</a:t>
            </a:r>
            <a:endParaRPr lang="ja-JP" altLang="en-US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J-PARC Workshop 2016 (Inha University)  S. Kanatsuki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4082733" y="2318007"/>
            <a:ext cx="418713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lvl="1"/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r>
              <a:rPr lang="en-US" altLang="ja-JP" sz="1400" baseline="30000" dirty="0">
                <a:latin typeface="ヒラギノ角ゴ Pro W3"/>
                <a:ea typeface="ヒラギノ角ゴ Pro W3"/>
                <a:cs typeface="ヒラギノ角ゴ Pro W3"/>
              </a:rPr>
              <a:t>-</a:t>
            </a:r>
            <a:r>
              <a:rPr lang="en-US" altLang="ja-JP" sz="1400" baseline="-25000" dirty="0" smtClean="0">
                <a:latin typeface="ヒラギノ角ゴ Pro W3"/>
                <a:ea typeface="ヒラギノ角ゴ Pro W3"/>
                <a:cs typeface="ヒラギノ角ゴ Pro W3"/>
              </a:rPr>
              <a:t>2</a:t>
            </a:r>
            <a:endParaRPr lang="en-US" altLang="ja-JP" sz="1400" baseline="300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461846" y="4389518"/>
            <a:ext cx="418713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lvl="1"/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r>
              <a:rPr lang="en-US" altLang="ja-JP" sz="1400" baseline="30000" dirty="0" smtClean="0">
                <a:latin typeface="ヒラギノ角ゴ Pro W3"/>
                <a:ea typeface="ヒラギノ角ゴ Pro W3"/>
                <a:cs typeface="ヒラギノ角ゴ Pro W3"/>
              </a:rPr>
              <a:t>-</a:t>
            </a:r>
            <a:r>
              <a:rPr lang="en-US" altLang="ja-JP" sz="1400" baseline="-25000" dirty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lang="en-US" altLang="ja-JP" sz="1400" baseline="300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6096" y="1916832"/>
            <a:ext cx="418713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lvl="1"/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r>
              <a:rPr lang="en-US" altLang="ja-JP" sz="1400" baseline="30000" dirty="0" smtClean="0">
                <a:latin typeface="ヒラギノ角ゴ Pro W3"/>
                <a:ea typeface="ヒラギノ角ゴ Pro W3"/>
                <a:cs typeface="ヒラギノ角ゴ Pro W3"/>
              </a:rPr>
              <a:t>-</a:t>
            </a:r>
            <a:r>
              <a:rPr lang="en-US" altLang="ja-JP" sz="1400" baseline="-25000" dirty="0" smtClean="0">
                <a:latin typeface="ヒラギノ角ゴ Pro W3"/>
                <a:ea typeface="ヒラギノ角ゴ Pro W3"/>
                <a:cs typeface="ヒラギノ角ゴ Pro W3"/>
              </a:rPr>
              <a:t>3</a:t>
            </a:r>
            <a:endParaRPr lang="en-US" altLang="ja-JP" sz="1400" baseline="300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598035" y="3384807"/>
            <a:ext cx="418713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lvl="1"/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2</a:t>
            </a:r>
            <a:r>
              <a:rPr lang="en-US" altLang="ja-JP" sz="1400" baseline="30000" dirty="0" smtClean="0">
                <a:latin typeface="ヒラギノ角ゴ Pro W3"/>
                <a:ea typeface="ヒラギノ角ゴ Pro W3"/>
                <a:cs typeface="ヒラギノ角ゴ Pro W3"/>
              </a:rPr>
              <a:t>+</a:t>
            </a:r>
            <a:endParaRPr lang="en-US" altLang="ja-JP" sz="1400" baseline="30000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05482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kanatsuki\Dropbox\think2mac\s-2s\figures\riron\fig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50071"/>
            <a:ext cx="3828629" cy="30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2586139" y="69207"/>
            <a:ext cx="4547786" cy="648072"/>
          </a:xfrm>
          <a:ln w="25400">
            <a:noFill/>
          </a:ln>
        </p:spPr>
        <p:txBody>
          <a:bodyPr>
            <a:noAutofit/>
          </a:bodyPr>
          <a:lstStyle/>
          <a:p>
            <a:r>
              <a:rPr lang="en-US" altLang="ja-JP" dirty="0" smtClean="0"/>
              <a:t>Future Extension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4009963" y="6312907"/>
            <a:ext cx="5198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ヒラギノ角ゴ Pro W3"/>
                <a:ea typeface="ヒラギノ角ゴ Pro W3"/>
                <a:cs typeface="ヒラギノ角ゴ Pro W3"/>
              </a:rPr>
              <a:t>T. Harada et al. / Physics Letters B 690 (2010) 363–368 </a:t>
            </a:r>
          </a:p>
          <a:p>
            <a:endParaRPr lang="ja-JP" altLang="en-US" sz="1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2016/6/10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J-PARC Workshop 2016 (Inha University)  S. Kanatsuki</a:t>
            </a:r>
            <a:endParaRPr lang="ja-JP" alt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lang="ja-JP" altLang="en-US" smtClean="0"/>
              <a:pPr/>
              <a:t>36</a:t>
            </a:fld>
            <a:endParaRPr lang="ja-JP" altLang="en-US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8281" y="771327"/>
            <a:ext cx="8299509" cy="55415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latin typeface="ヒラギノ角ゴ Pro W3"/>
                <a:ea typeface="ヒラギノ角ゴ Pro W3"/>
                <a:cs typeface="ヒラギノ角ゴ Pro W3"/>
              </a:rPr>
              <a:t>Systematic studies on S=-2 </a:t>
            </a:r>
            <a:r>
              <a:rPr lang="en-US" altLang="ja-JP" sz="2400" dirty="0" err="1" smtClean="0">
                <a:latin typeface="ヒラギノ角ゴ Pro W3"/>
                <a:ea typeface="ヒラギノ角ゴ Pro W3"/>
                <a:cs typeface="ヒラギノ角ゴ Pro W3"/>
              </a:rPr>
              <a:t>hypernuclei</a:t>
            </a:r>
            <a:endParaRPr lang="en-US" altLang="ja-JP" sz="2400" dirty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Various targets</a:t>
            </a:r>
          </a:p>
          <a:p>
            <a:pPr lvl="1"/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Light: 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7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Li 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 </a:t>
            </a:r>
            <a:r>
              <a:rPr lang="en-US" altLang="ja-JP" sz="2100" baseline="-25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Ξ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7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H(α</a:t>
            </a:r>
            <a:r>
              <a:rPr lang="en-US" altLang="ja-JP" sz="21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nnΞ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), 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10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B 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 </a:t>
            </a:r>
            <a:r>
              <a:rPr lang="en-US" altLang="ja-JP" sz="2100" baseline="-25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Ξ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10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Li(αα</a:t>
            </a:r>
            <a:r>
              <a:rPr lang="en-US" altLang="ja-JP" sz="21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nΞ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)</a:t>
            </a:r>
            <a:endParaRPr lang="en-US" altLang="ja-JP" sz="2100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lvl="2"/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Spin, </a:t>
            </a:r>
            <a:r>
              <a:rPr lang="en-US" altLang="ja-JP" sz="2100" dirty="0" err="1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i</a:t>
            </a:r>
            <a:r>
              <a:rPr lang="en-US" altLang="ja-JP" sz="21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sospin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dependence </a:t>
            </a:r>
            <a:r>
              <a:rPr lang="en-US" altLang="ja-JP" sz="21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of</a:t>
            </a:r>
            <a:r>
              <a:rPr lang="ja-JP" altLang="en-US" sz="21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1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ΞN 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potential</a:t>
            </a:r>
            <a:endParaRPr lang="en-US" altLang="ja-JP" sz="2100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lvl="1"/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Heavy: 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89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Y</a:t>
            </a:r>
            <a:r>
              <a:rPr lang="en-US" altLang="ja-JP" sz="2100" baseline="-25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Ξ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89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Rb, etc.</a:t>
            </a:r>
          </a:p>
          <a:p>
            <a:pPr lvl="2"/>
            <a:r>
              <a:rPr lang="en-US" altLang="ja-JP" sz="21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A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 dependence</a:t>
            </a:r>
            <a:endParaRPr lang="en-US" altLang="ja-JP" sz="21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endParaRPr lang="en-US" altLang="ja-JP" sz="20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Double</a:t>
            </a:r>
            <a:r>
              <a:rPr lang="ja-JP" altLang="en-US" sz="2400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Λ-</a:t>
            </a:r>
            <a:r>
              <a:rPr lang="en-US" altLang="ja-JP" sz="2400" dirty="0" err="1" smtClean="0">
                <a:latin typeface="ヒラギノ角ゴ Pro W3"/>
                <a:ea typeface="ヒラギノ角ゴ Pro W3"/>
                <a:cs typeface="ヒラギノ角ゴ Pro W3"/>
              </a:rPr>
              <a:t>hypernuclei</a:t>
            </a:r>
            <a:endParaRPr lang="en-US" altLang="ja-JP" sz="2400" dirty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via </a:t>
            </a:r>
            <a:r>
              <a:rPr lang="en-US" altLang="ja-JP" sz="20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doorway in the </a:t>
            </a:r>
            <a:r>
              <a:rPr lang="el-GR" altLang="ja-JP" sz="20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16</a:t>
            </a:r>
            <a:r>
              <a:rPr lang="el-GR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O</a:t>
            </a:r>
            <a:r>
              <a:rPr lang="el-GR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l-GR" altLang="ja-JP" sz="2000" i="1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l-GR" altLang="ja-JP" sz="2000" baseline="30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–</a:t>
            </a:r>
            <a:r>
              <a:rPr lang="el-GR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,</a:t>
            </a:r>
            <a:r>
              <a:rPr lang="el-GR" altLang="ja-JP" sz="2000" i="1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l-GR" altLang="ja-JP" sz="2000" baseline="30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+</a:t>
            </a:r>
            <a:r>
              <a:rPr lang="el-GR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)</a:t>
            </a:r>
            <a:endParaRPr lang="en-US" altLang="ja-JP" sz="2000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marL="411480" lvl="1" indent="0">
              <a:buNone/>
            </a:pPr>
            <a:r>
              <a:rPr lang="el-GR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at </a:t>
            </a:r>
            <a:r>
              <a:rPr lang="el-GR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1.8 GeV/</a:t>
            </a:r>
            <a:r>
              <a:rPr lang="el-GR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c</a:t>
            </a:r>
            <a:endParaRPr lang="en-US" altLang="ja-JP" sz="2000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18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dσ</a:t>
            </a:r>
            <a:r>
              <a:rPr lang="en-US" altLang="ja-JP" sz="18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/</a:t>
            </a:r>
            <a:r>
              <a:rPr lang="en-US" altLang="ja-JP" sz="1800" dirty="0" err="1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dΩ</a:t>
            </a:r>
            <a:r>
              <a:rPr lang="ja-JP" altLang="en-US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is expected to be a </a:t>
            </a:r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several </a:t>
            </a:r>
            <a:r>
              <a:rPr lang="en-US" altLang="ja-JP" sz="2000" dirty="0" err="1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nb</a:t>
            </a:r>
            <a:r>
              <a:rPr lang="en-US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/</a:t>
            </a:r>
            <a:r>
              <a:rPr lang="en-US" altLang="ja-JP" sz="2000" dirty="0" err="1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sr</a:t>
            </a:r>
            <a:endParaRPr lang="en-US" altLang="ja-JP" sz="20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Excited states</a:t>
            </a:r>
          </a:p>
          <a:p>
            <a:pPr lvl="1"/>
            <a:r>
              <a:rPr lang="en-US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Sensitive to ΞN-ΛΛ coupling </a:t>
            </a:r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strength</a:t>
            </a:r>
            <a:endParaRPr lang="en-US" altLang="ja-JP" sz="20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endParaRPr lang="en-US" altLang="ja-JP" sz="20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5" name="図 4" descr="スクリーンショット 2016-06-09 15.53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6" y="2390608"/>
            <a:ext cx="4467489" cy="249259"/>
          </a:xfrm>
          <a:prstGeom prst="rect">
            <a:avLst/>
          </a:prstGeom>
        </p:spPr>
      </p:pic>
      <p:sp>
        <p:nvSpPr>
          <p:cNvPr id="11" name="コンテンツ プレースホルダー 5"/>
          <p:cNvSpPr txBox="1">
            <a:spLocks/>
          </p:cNvSpPr>
          <p:nvPr/>
        </p:nvSpPr>
        <p:spPr>
          <a:xfrm>
            <a:off x="5700890" y="3130750"/>
            <a:ext cx="3258781" cy="1296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1600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319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kanatsuki\Dropbox\think2mac\s-2s\figures\riron\fig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50071"/>
            <a:ext cx="3828629" cy="30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2586139" y="69207"/>
            <a:ext cx="4547786" cy="648072"/>
          </a:xfrm>
          <a:ln w="25400">
            <a:noFill/>
          </a:ln>
        </p:spPr>
        <p:txBody>
          <a:bodyPr>
            <a:noAutofit/>
          </a:bodyPr>
          <a:lstStyle/>
          <a:p>
            <a:r>
              <a:rPr lang="en-US" altLang="ja-JP" dirty="0" smtClean="0"/>
              <a:t>Future Extension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4009963" y="6312907"/>
            <a:ext cx="5198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ヒラギノ角ゴ Pro W3"/>
                <a:ea typeface="ヒラギノ角ゴ Pro W3"/>
                <a:cs typeface="ヒラギノ角ゴ Pro W3"/>
              </a:rPr>
              <a:t>T. Harada et al. / Physics Letters B 690 (2010) 363–368 </a:t>
            </a:r>
          </a:p>
          <a:p>
            <a:endParaRPr lang="ja-JP" altLang="en-US" sz="1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2016/6/10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J-PARC Workshop 2016 (Inha University)  S. Kanatsuki</a:t>
            </a:r>
            <a:endParaRPr lang="ja-JP" alt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lang="ja-JP" altLang="en-US" smtClean="0"/>
              <a:pPr/>
              <a:t>37</a:t>
            </a:fld>
            <a:endParaRPr lang="ja-JP" altLang="en-US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8281" y="771327"/>
            <a:ext cx="8299509" cy="55415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latin typeface="ヒラギノ角ゴ Pro W3"/>
                <a:ea typeface="ヒラギノ角ゴ Pro W3"/>
                <a:cs typeface="ヒラギノ角ゴ Pro W3"/>
              </a:rPr>
              <a:t>Systematic studies on S=-2 </a:t>
            </a:r>
            <a:r>
              <a:rPr lang="en-US" altLang="ja-JP" sz="2400" dirty="0" err="1" smtClean="0">
                <a:latin typeface="ヒラギノ角ゴ Pro W3"/>
                <a:ea typeface="ヒラギノ角ゴ Pro W3"/>
                <a:cs typeface="ヒラギノ角ゴ Pro W3"/>
              </a:rPr>
              <a:t>hypernuclei</a:t>
            </a:r>
            <a:endParaRPr lang="en-US" altLang="ja-JP" sz="2400" dirty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Various targets</a:t>
            </a:r>
          </a:p>
          <a:p>
            <a:pPr lvl="1"/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Light: 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7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Li 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 </a:t>
            </a:r>
            <a:r>
              <a:rPr lang="en-US" altLang="ja-JP" sz="2100" baseline="-25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Ξ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7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H(α</a:t>
            </a:r>
            <a:r>
              <a:rPr lang="en-US" altLang="ja-JP" sz="21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nnΞ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), 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10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B 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 </a:t>
            </a:r>
            <a:r>
              <a:rPr lang="en-US" altLang="ja-JP" sz="2100" baseline="-25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Ξ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10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Li(αα</a:t>
            </a:r>
            <a:r>
              <a:rPr lang="en-US" altLang="ja-JP" sz="21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nΞ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)</a:t>
            </a:r>
            <a:endParaRPr lang="en-US" altLang="ja-JP" sz="2100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lvl="2"/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Spin, </a:t>
            </a:r>
            <a:r>
              <a:rPr lang="en-US" altLang="ja-JP" sz="2100" dirty="0" err="1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i</a:t>
            </a:r>
            <a:r>
              <a:rPr lang="en-US" altLang="ja-JP" sz="21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sospin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dependence </a:t>
            </a:r>
            <a:r>
              <a:rPr lang="en-US" altLang="ja-JP" sz="21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of</a:t>
            </a:r>
            <a:r>
              <a:rPr lang="ja-JP" altLang="en-US" sz="21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1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ΞN 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potential</a:t>
            </a:r>
            <a:endParaRPr lang="en-US" altLang="ja-JP" sz="2100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lvl="1"/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Heavy: 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89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Y</a:t>
            </a:r>
            <a:r>
              <a:rPr lang="en-US" altLang="ja-JP" sz="2100" baseline="-25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Ξ</a:t>
            </a:r>
            <a:r>
              <a:rPr lang="en-US" altLang="ja-JP" sz="21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89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Rb, etc.</a:t>
            </a:r>
          </a:p>
          <a:p>
            <a:pPr lvl="2"/>
            <a:r>
              <a:rPr lang="en-US" altLang="ja-JP" sz="21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A</a:t>
            </a:r>
            <a:r>
              <a:rPr lang="en-US" altLang="ja-JP" sz="21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 dependence</a:t>
            </a:r>
            <a:endParaRPr lang="en-US" altLang="ja-JP" sz="21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endParaRPr lang="en-US" altLang="ja-JP" sz="20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Double</a:t>
            </a:r>
            <a:r>
              <a:rPr lang="ja-JP" altLang="en-US" sz="2400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Λ-</a:t>
            </a:r>
            <a:r>
              <a:rPr lang="en-US" altLang="ja-JP" sz="2400" dirty="0" err="1" smtClean="0">
                <a:latin typeface="ヒラギノ角ゴ Pro W3"/>
                <a:ea typeface="ヒラギノ角ゴ Pro W3"/>
                <a:cs typeface="ヒラギノ角ゴ Pro W3"/>
              </a:rPr>
              <a:t>hypernuclei</a:t>
            </a:r>
            <a:endParaRPr lang="en-US" altLang="ja-JP" sz="2400" dirty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via </a:t>
            </a:r>
            <a:r>
              <a:rPr lang="en-US" altLang="ja-JP" sz="20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doorway in the </a:t>
            </a:r>
            <a:r>
              <a:rPr lang="el-GR" altLang="ja-JP" sz="2000" baseline="30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16</a:t>
            </a:r>
            <a:r>
              <a:rPr lang="el-GR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O</a:t>
            </a:r>
            <a:r>
              <a:rPr lang="el-GR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l-GR" altLang="ja-JP" sz="2000" i="1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l-GR" altLang="ja-JP" sz="2000" baseline="30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–</a:t>
            </a:r>
            <a:r>
              <a:rPr lang="el-GR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,</a:t>
            </a:r>
            <a:r>
              <a:rPr lang="el-GR" altLang="ja-JP" sz="2000" i="1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l-GR" altLang="ja-JP" sz="2000" baseline="30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+</a:t>
            </a:r>
            <a:r>
              <a:rPr lang="el-GR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)</a:t>
            </a:r>
            <a:endParaRPr lang="en-US" altLang="ja-JP" sz="2000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marL="411480" lvl="1" indent="0">
              <a:buNone/>
            </a:pPr>
            <a:r>
              <a:rPr lang="el-GR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at </a:t>
            </a:r>
            <a:r>
              <a:rPr lang="el-GR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1.8 GeV/</a:t>
            </a:r>
            <a:r>
              <a:rPr lang="el-GR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c</a:t>
            </a:r>
            <a:endParaRPr lang="en-US" altLang="ja-JP" sz="2000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1800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dσ</a:t>
            </a:r>
            <a:r>
              <a:rPr lang="en-US" altLang="ja-JP" sz="18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/</a:t>
            </a:r>
            <a:r>
              <a:rPr lang="en-US" altLang="ja-JP" sz="1800" dirty="0" err="1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dΩ</a:t>
            </a:r>
            <a:r>
              <a:rPr lang="ja-JP" altLang="en-US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is expected to be a </a:t>
            </a:r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several </a:t>
            </a:r>
            <a:r>
              <a:rPr lang="en-US" altLang="ja-JP" sz="2000" dirty="0" err="1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nb</a:t>
            </a:r>
            <a:r>
              <a:rPr lang="en-US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/</a:t>
            </a:r>
            <a:r>
              <a:rPr lang="en-US" altLang="ja-JP" sz="2000" dirty="0" err="1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sr</a:t>
            </a:r>
            <a:endParaRPr lang="en-US" altLang="ja-JP" sz="20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Excited states</a:t>
            </a:r>
          </a:p>
          <a:p>
            <a:pPr lvl="1"/>
            <a:r>
              <a:rPr lang="en-US" altLang="ja-JP" sz="2000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Sensitive to ΞN-ΛΛ coupling </a:t>
            </a:r>
            <a:r>
              <a:rPr lang="en-US" altLang="ja-JP" sz="2000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strength</a:t>
            </a:r>
            <a:endParaRPr lang="en-US" altLang="ja-JP" sz="20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endParaRPr lang="en-US" altLang="ja-JP" sz="2000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5" name="図 4" descr="スクリーンショット 2016-06-09 15.53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6" y="2390608"/>
            <a:ext cx="4467489" cy="249259"/>
          </a:xfrm>
          <a:prstGeom prst="rect">
            <a:avLst/>
          </a:prstGeom>
        </p:spPr>
      </p:pic>
      <p:sp>
        <p:nvSpPr>
          <p:cNvPr id="11" name="コンテンツ プレースホルダー 5"/>
          <p:cNvSpPr txBox="1">
            <a:spLocks/>
          </p:cNvSpPr>
          <p:nvPr/>
        </p:nvSpPr>
        <p:spPr>
          <a:xfrm>
            <a:off x="5700890" y="3130750"/>
            <a:ext cx="3258781" cy="1296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1600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699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69705"/>
            <a:ext cx="8229600" cy="849895"/>
          </a:xfrm>
        </p:spPr>
        <p:txBody>
          <a:bodyPr/>
          <a:lstStyle/>
          <a:p>
            <a:r>
              <a:rPr lang="en-US" altLang="ja-JP" dirty="0" smtClean="0"/>
              <a:t>Construction of S-2S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445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natsuki\OperaWork\S-2S\trac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20834" r="30816" b="26656"/>
          <a:stretch/>
        </p:blipFill>
        <p:spPr bwMode="auto">
          <a:xfrm>
            <a:off x="1223628" y="3211539"/>
            <a:ext cx="7560961" cy="33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3628" y="108000"/>
            <a:ext cx="6696744" cy="792000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S-2S spectrometer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216024" y="958672"/>
            <a:ext cx="8388424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Newly constructed magnetic spectrometer</a:t>
            </a:r>
            <a:endParaRPr lang="en-US" altLang="ja-JP" dirty="0">
              <a:latin typeface="ヒラギノ角ゴ Pro W3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lvl="1"/>
            <a:r>
              <a:rPr lang="en-US" altLang="ja-JP" sz="2200" dirty="0">
                <a:solidFill>
                  <a:srgbClr val="C70303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S</a:t>
            </a:r>
            <a:r>
              <a:rPr lang="en-US" altLang="ja-JP" sz="2200" dirty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trangeness </a:t>
            </a:r>
            <a:r>
              <a:rPr lang="en-US" altLang="ja-JP" sz="2200" dirty="0">
                <a:solidFill>
                  <a:srgbClr val="C70303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-2</a:t>
            </a:r>
            <a:r>
              <a:rPr lang="en-US" altLang="ja-JP" sz="2200" dirty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en-US" altLang="ja-JP" sz="2200" dirty="0" smtClean="0">
                <a:solidFill>
                  <a:srgbClr val="C70303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S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pectrometer [</a:t>
            </a:r>
            <a:r>
              <a:rPr lang="en-US" altLang="ja-JP" sz="2200" dirty="0" err="1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es-tu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’-</a:t>
            </a:r>
            <a:r>
              <a:rPr lang="en-US" altLang="ja-JP" sz="2200" dirty="0" err="1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es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]</a:t>
            </a:r>
            <a:endParaRPr lang="en-US" altLang="ja-JP" sz="2200" dirty="0">
              <a:latin typeface="ヒラギノ角ゴ Pro W3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lvl="1"/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Analysis for scattered </a:t>
            </a:r>
            <a:r>
              <a:rPr lang="en-US" altLang="ja-JP" sz="2200" i="1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K</a:t>
            </a:r>
            <a:r>
              <a:rPr lang="en-US" altLang="ja-JP" sz="2200" baseline="30000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+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 at 1.3〜1.4 </a:t>
            </a:r>
            <a:r>
              <a:rPr lang="en-US" altLang="ja-JP" sz="2200" dirty="0" err="1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GeV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/c</a:t>
            </a:r>
            <a:endParaRPr lang="en-US" altLang="ja-JP" sz="2200" baseline="30000" dirty="0" smtClean="0">
              <a:latin typeface="ヒラギノ角ゴ Pro W3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lvl="1"/>
            <a:r>
              <a:rPr lang="en-US" altLang="ja-JP" sz="2200" dirty="0" err="1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dΩ</a:t>
            </a:r>
            <a:r>
              <a:rPr lang="en-US" altLang="ja-JP" sz="22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= 55 </a:t>
            </a:r>
            <a:r>
              <a:rPr lang="en-US" altLang="ja-JP" sz="2200" dirty="0" err="1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msr</a:t>
            </a:r>
            <a:r>
              <a:rPr lang="en-US" altLang="ja-JP" sz="22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, </a:t>
            </a:r>
            <a:r>
              <a:rPr lang="en-US" altLang="ja-JP" sz="2200" dirty="0" err="1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dp</a:t>
            </a:r>
            <a:r>
              <a:rPr lang="en-US" altLang="ja-JP" sz="22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/p </a:t>
            </a:r>
            <a:r>
              <a:rPr lang="en-US" altLang="ja-JP" sz="22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= 5×10</a:t>
            </a:r>
            <a:r>
              <a:rPr lang="ja-JP" altLang="en-US" sz="2200" baseline="300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ー</a:t>
            </a:r>
            <a:r>
              <a:rPr lang="en-US" altLang="ja-JP" sz="2200" baseline="300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4</a:t>
            </a:r>
            <a:r>
              <a:rPr lang="en-US" altLang="ja-JP" sz="22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ja-JP" altLang="en-US" sz="22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→ </a:t>
            </a:r>
            <a:r>
              <a:rPr lang="en-US" altLang="ja-JP" sz="22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ΔE =</a:t>
            </a:r>
            <a:r>
              <a:rPr lang="en-US" altLang="ja-JP" sz="22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2 MeV</a:t>
            </a:r>
            <a:endParaRPr lang="en-US" altLang="ja-JP" sz="2200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lvl="2"/>
            <a:r>
              <a:rPr lang="en-US" altLang="ja-JP" sz="1900" dirty="0" smtClean="0">
                <a:latin typeface="ヒラギノ角ゴ Pro W3"/>
                <a:ea typeface="ヒラギノ角ゴ Pro W3"/>
                <a:cs typeface="ヒラギノ角ゴ Pro W3"/>
              </a:rPr>
              <a:t>SKS</a:t>
            </a:r>
            <a:r>
              <a:rPr lang="en-US" altLang="ja-JP" sz="1900" dirty="0">
                <a:latin typeface="ヒラギノ角ゴ Pro W3"/>
                <a:ea typeface="ヒラギノ角ゴ Pro W3"/>
                <a:cs typeface="ヒラギノ角ゴ Pro W3"/>
              </a:rPr>
              <a:t>: 110 </a:t>
            </a:r>
            <a:r>
              <a:rPr lang="en-US" altLang="ja-JP" sz="1900" dirty="0" err="1">
                <a:latin typeface="ヒラギノ角ゴ Pro W3"/>
                <a:ea typeface="ヒラギノ角ゴ Pro W3"/>
                <a:cs typeface="ヒラギノ角ゴ Pro W3"/>
              </a:rPr>
              <a:t>msr</a:t>
            </a:r>
            <a:r>
              <a:rPr lang="en-US" altLang="ja-JP" sz="1900" dirty="0">
                <a:latin typeface="ヒラギノ角ゴ Pro W3"/>
                <a:ea typeface="ヒラギノ角ゴ Pro W3"/>
                <a:cs typeface="ヒラギノ角ゴ Pro W3"/>
              </a:rPr>
              <a:t>, </a:t>
            </a:r>
            <a:r>
              <a:rPr lang="en-US" altLang="ja-JP" sz="1900" dirty="0" err="1">
                <a:latin typeface="ヒラギノ角ゴ Pro W3"/>
                <a:ea typeface="ヒラギノ角ゴ Pro W3"/>
                <a:cs typeface="ヒラギノ角ゴ Pro W3"/>
              </a:rPr>
              <a:t>dp</a:t>
            </a:r>
            <a:r>
              <a:rPr lang="en-US" altLang="ja-JP" sz="1900" dirty="0">
                <a:latin typeface="ヒラギノ角ゴ Pro W3"/>
                <a:ea typeface="ヒラギノ角ゴ Pro W3"/>
                <a:cs typeface="ヒラギノ角ゴ Pro W3"/>
              </a:rPr>
              <a:t>/p</a:t>
            </a:r>
            <a:r>
              <a:rPr lang="ja-JP" altLang="en-US" sz="1900" dirty="0">
                <a:latin typeface="ヒラギノ角ゴ Pro W3"/>
                <a:ea typeface="ヒラギノ角ゴ Pro W3"/>
                <a:cs typeface="ヒラギノ角ゴ Pro W3"/>
              </a:rPr>
              <a:t>～</a:t>
            </a:r>
            <a:r>
              <a:rPr lang="en-US" altLang="ja-JP" sz="1900" dirty="0">
                <a:latin typeface="ヒラギノ角ゴ Pro W3"/>
                <a:ea typeface="ヒラギノ角ゴ Pro W3"/>
                <a:cs typeface="ヒラギノ角ゴ Pro W3"/>
              </a:rPr>
              <a:t>3×10</a:t>
            </a:r>
            <a:r>
              <a:rPr lang="ja-JP" altLang="en-US" sz="1900" baseline="30000" dirty="0">
                <a:latin typeface="ヒラギノ角ゴ Pro W3"/>
                <a:ea typeface="ヒラギノ角ゴ Pro W3"/>
                <a:cs typeface="ヒラギノ角ゴ Pro W3"/>
              </a:rPr>
              <a:t>ー</a:t>
            </a:r>
            <a:r>
              <a:rPr lang="en-US" altLang="ja-JP" sz="1900" baseline="30000" dirty="0">
                <a:latin typeface="ヒラギノ角ゴ Pro W3"/>
                <a:ea typeface="ヒラギノ角ゴ Pro W3"/>
                <a:cs typeface="ヒラギノ角ゴ Pro W3"/>
              </a:rPr>
              <a:t>3</a:t>
            </a:r>
            <a:r>
              <a:rPr lang="ja-JP" altLang="en-US" sz="1900" baseline="30000" dirty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ja-JP" altLang="en-US" sz="1900" dirty="0">
                <a:latin typeface="ヒラギノ角ゴ Pro W3"/>
                <a:ea typeface="ヒラギノ角ゴ Pro W3"/>
                <a:cs typeface="ヒラギノ角ゴ Pro W3"/>
              </a:rPr>
              <a:t>→ </a:t>
            </a:r>
            <a:r>
              <a:rPr lang="en-US" altLang="ja-JP" sz="1900" dirty="0">
                <a:latin typeface="ヒラギノ角ゴ Pro W3"/>
                <a:ea typeface="ヒラギノ角ゴ Pro W3"/>
                <a:cs typeface="ヒラギノ角ゴ Pro W3"/>
              </a:rPr>
              <a:t>ΔE</a:t>
            </a:r>
            <a:r>
              <a:rPr lang="ja-JP" altLang="en-US" sz="1900" dirty="0" smtClean="0">
                <a:latin typeface="ヒラギノ角ゴ Pro W3"/>
                <a:ea typeface="ヒラギノ角ゴ Pro W3"/>
                <a:cs typeface="ヒラギノ角ゴ Pro W3"/>
              </a:rPr>
              <a:t>～</a:t>
            </a:r>
            <a:r>
              <a:rPr lang="en-US" altLang="ja-JP" sz="1900" dirty="0">
                <a:latin typeface="ヒラギノ角ゴ Pro W3"/>
                <a:ea typeface="ヒラギノ角ゴ Pro W3"/>
                <a:cs typeface="ヒラギノ角ゴ Pro W3"/>
              </a:rPr>
              <a:t>6</a:t>
            </a:r>
            <a:r>
              <a:rPr lang="en-US" altLang="ja-JP" sz="1900" dirty="0" smtClean="0">
                <a:latin typeface="ヒラギノ角ゴ Pro W3"/>
                <a:ea typeface="ヒラギノ角ゴ Pro W3"/>
                <a:cs typeface="ヒラギノ角ゴ Pro W3"/>
              </a:rPr>
              <a:t> MeV</a:t>
            </a:r>
            <a:endParaRPr lang="en-US" altLang="ja-JP" sz="19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2016/6/10</a:t>
            </a:r>
            <a:endParaRPr lang="ja-JP" alt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J-PARC Workshop 2016 (Inha University)  S. Kanatsuki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472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" y="2535408"/>
            <a:ext cx="5599210" cy="3572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5319" y="136040"/>
            <a:ext cx="8064896" cy="557808"/>
          </a:xfrm>
        </p:spPr>
        <p:txBody>
          <a:bodyPr wrap="none">
            <a:noAutofit/>
          </a:bodyPr>
          <a:lstStyle/>
          <a:p>
            <a:r>
              <a:rPr lang="en-US" altLang="ja-JP" dirty="0" smtClean="0"/>
              <a:t>Motivation of </a:t>
            </a:r>
            <a:r>
              <a:rPr lang="en-US" altLang="ja-JP" dirty="0" err="1" smtClean="0"/>
              <a:t>Hypernuclear</a:t>
            </a:r>
            <a:r>
              <a:rPr lang="en-US" altLang="ja-JP" dirty="0" smtClean="0"/>
              <a:t> Study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5453" y="1052827"/>
            <a:ext cx="9008547" cy="1368061"/>
          </a:xfrm>
        </p:spPr>
        <p:txBody>
          <a:bodyPr>
            <a:noAutofit/>
          </a:bodyPr>
          <a:lstStyle/>
          <a:p>
            <a:r>
              <a:rPr lang="en-US" altLang="ja-JP" sz="2200" dirty="0">
                <a:sym typeface="Wingdings" panose="05000000000000000000" pitchFamily="2" charset="2"/>
              </a:rPr>
              <a:t>B</a:t>
            </a:r>
            <a:r>
              <a:rPr lang="en-US" altLang="ja-JP" sz="2200" dirty="0" smtClean="0">
                <a:sym typeface="Wingdings" panose="05000000000000000000" pitchFamily="2" charset="2"/>
              </a:rPr>
              <a:t>aryon-baryon interaction </a:t>
            </a:r>
            <a:r>
              <a:rPr lang="en-US" altLang="ja-JP" sz="2200" dirty="0">
                <a:sym typeface="Wingdings"/>
              </a:rPr>
              <a:t> </a:t>
            </a:r>
            <a:r>
              <a:rPr lang="en-US" altLang="ja-JP" sz="2200" dirty="0" smtClean="0">
                <a:sym typeface="Wingdings"/>
              </a:rPr>
              <a:t>                      Nuclear force</a:t>
            </a:r>
            <a:endParaRPr lang="en-US" altLang="ja-JP" sz="2200" dirty="0" smtClean="0">
              <a:sym typeface="Wingdings" panose="05000000000000000000" pitchFamily="2" charset="2"/>
            </a:endParaRPr>
          </a:p>
          <a:p>
            <a:pPr marL="342900" lvl="1" indent="-342900">
              <a:buFont typeface="Arial"/>
              <a:buChar char="•"/>
            </a:pPr>
            <a:r>
              <a:rPr lang="en-US" altLang="ja-JP" sz="2200" dirty="0" smtClean="0"/>
              <a:t>A </a:t>
            </a:r>
            <a:r>
              <a:rPr lang="en-US" altLang="ja-JP" sz="2200" dirty="0"/>
              <a:t>role of </a:t>
            </a:r>
            <a:r>
              <a:rPr lang="en-US" altLang="ja-JP" sz="2200" dirty="0" smtClean="0"/>
              <a:t>strangeness in dense </a:t>
            </a:r>
            <a:r>
              <a:rPr lang="en-US" altLang="ja-JP" sz="2200" dirty="0"/>
              <a:t>nuclear </a:t>
            </a:r>
            <a:r>
              <a:rPr lang="en-US" altLang="ja-JP" sz="2200" dirty="0" smtClean="0"/>
              <a:t>matter</a:t>
            </a:r>
            <a:endParaRPr lang="en-US" altLang="ja-JP" sz="22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57460" y="5799463"/>
            <a:ext cx="4919161" cy="7560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ja-JP" sz="2000" dirty="0" smtClean="0"/>
          </a:p>
        </p:txBody>
      </p:sp>
      <p:sp>
        <p:nvSpPr>
          <p:cNvPr id="14" name="コンテンツ プレースホルダー 5"/>
          <p:cNvSpPr txBox="1">
            <a:spLocks/>
          </p:cNvSpPr>
          <p:nvPr/>
        </p:nvSpPr>
        <p:spPr>
          <a:xfrm>
            <a:off x="5230016" y="2265320"/>
            <a:ext cx="4127024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S</a:t>
            </a:r>
            <a:r>
              <a:rPr lang="en-US" altLang="ja-JP" sz="2200" dirty="0">
                <a:latin typeface="ヒラギノ角ゴ Pro W3"/>
                <a:ea typeface="ヒラギノ角ゴ Pro W3"/>
                <a:cs typeface="ヒラギノ角ゴ Pro W3"/>
              </a:rPr>
              <a:t>=-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2  </a:t>
            </a:r>
            <a:r>
              <a:rPr lang="en-US" altLang="ja-JP" sz="2200" dirty="0" err="1" smtClean="0">
                <a:solidFill>
                  <a:srgbClr val="CC0099"/>
                </a:solidFill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200" dirty="0" smtClean="0">
                <a:solidFill>
                  <a:srgbClr val="CC0099"/>
                </a:solidFill>
                <a:latin typeface="ヒラギノ角ゴ Pro W3"/>
                <a:ea typeface="ヒラギノ角ゴ Pro W3"/>
                <a:cs typeface="ヒラギノ角ゴ Pro W3"/>
              </a:rPr>
              <a:t>, ΛΛ</a:t>
            </a:r>
            <a:endParaRPr lang="en-US" altLang="ja-JP" sz="2200" dirty="0">
              <a:solidFill>
                <a:srgbClr val="CC0099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A few emulsion events</a:t>
            </a:r>
            <a:endParaRPr lang="en-US" altLang="ja-JP" sz="2200" dirty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2200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Information are limited!</a:t>
            </a:r>
            <a:endParaRPr lang="en-US" altLang="ja-JP" sz="2200" dirty="0">
              <a:solidFill>
                <a:srgbClr val="8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5" name="コンテンツ プレースホルダー 5"/>
          <p:cNvSpPr txBox="1">
            <a:spLocks/>
          </p:cNvSpPr>
          <p:nvPr/>
        </p:nvSpPr>
        <p:spPr>
          <a:xfrm>
            <a:off x="5230016" y="3561464"/>
            <a:ext cx="3830439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S=-1  </a:t>
            </a:r>
            <a:r>
              <a:rPr lang="en-US" altLang="ja-JP" sz="2000" dirty="0" err="1" smtClean="0">
                <a:solidFill>
                  <a:srgbClr val="0D81C9"/>
                </a:solidFill>
                <a:latin typeface="ヒラギノ角ゴ Pro W3"/>
                <a:ea typeface="ヒラギノ角ゴ Pro W3"/>
                <a:cs typeface="ヒラギノ角ゴ Pro W3"/>
              </a:rPr>
              <a:t>Λ</a:t>
            </a:r>
            <a:r>
              <a:rPr lang="en-US" altLang="ja-JP" sz="2000" dirty="0" smtClean="0">
                <a:solidFill>
                  <a:srgbClr val="0D81C9"/>
                </a:solidFill>
                <a:latin typeface="ヒラギノ角ゴ Pro W3"/>
                <a:ea typeface="ヒラギノ角ゴ Pro W3"/>
                <a:cs typeface="ヒラギノ角ゴ Pro W3"/>
              </a:rPr>
              <a:t>, </a:t>
            </a:r>
            <a:r>
              <a:rPr lang="en-US" altLang="ja-JP" sz="2000" dirty="0" err="1" smtClean="0">
                <a:solidFill>
                  <a:srgbClr val="0D81C9"/>
                </a:solidFill>
                <a:latin typeface="ヒラギノ角ゴ Pro W3"/>
                <a:ea typeface="ヒラギノ角ゴ Pro W3"/>
                <a:cs typeface="ヒラギノ角ゴ Pro W3"/>
              </a:rPr>
              <a:t>Σ</a:t>
            </a:r>
            <a:endParaRPr lang="en-US" altLang="ja-JP" sz="2000" dirty="0" smtClean="0">
              <a:solidFill>
                <a:srgbClr val="0D81C9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R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eaction spectroscopies</a:t>
            </a:r>
          </a:p>
          <a:p>
            <a:pPr lvl="2"/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n-US" altLang="ja-JP" baseline="30000" dirty="0">
                <a:latin typeface="ヒラギノ角ゴ Pro W3"/>
                <a:ea typeface="ヒラギノ角ゴ Pro W3"/>
                <a:cs typeface="ヒラギノ角ゴ Pro W3"/>
              </a:rPr>
              <a:t>-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,π</a:t>
            </a:r>
            <a:r>
              <a:rPr lang="en-US" altLang="ja-JP" baseline="30000" dirty="0">
                <a:latin typeface="ヒラギノ角ゴ Pro W3"/>
                <a:ea typeface="ヒラギノ角ゴ Pro W3"/>
                <a:cs typeface="ヒラギノ角ゴ Pro W3"/>
              </a:rPr>
              <a:t>-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)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, (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π</a:t>
            </a:r>
            <a:r>
              <a:rPr lang="en-US" altLang="ja-JP" baseline="30000" dirty="0">
                <a:latin typeface="ヒラギノ角ゴ Pro W3"/>
                <a:ea typeface="ヒラギノ角ゴ Pro W3"/>
                <a:cs typeface="ヒラギノ角ゴ Pro W3"/>
              </a:rPr>
              <a:t>+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, K</a:t>
            </a:r>
            <a:r>
              <a:rPr lang="en-US" altLang="ja-JP" baseline="30000" dirty="0">
                <a:latin typeface="ヒラギノ角ゴ Pro W3"/>
                <a:ea typeface="ヒラギノ角ゴ Pro W3"/>
                <a:cs typeface="ヒラギノ角ゴ Pro W3"/>
              </a:rPr>
              <a:t>+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), etc.</a:t>
            </a:r>
          </a:p>
          <a:p>
            <a:pPr lvl="2"/>
            <a:r>
              <a:rPr lang="el-GR" altLang="ja-JP" dirty="0" smtClean="0">
                <a:latin typeface="ヒラギノ角ゴ Pro W3"/>
                <a:ea typeface="ヒラギノ角ゴ Pro W3"/>
                <a:cs typeface="ヒラギノ角ゴ Pro W3"/>
              </a:rPr>
              <a:t>γ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-ray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spectroscopy</a:t>
            </a:r>
          </a:p>
          <a:p>
            <a:pPr marL="274320" lvl="1" indent="0">
              <a:buNone/>
            </a:pP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  <a:sym typeface="Wingdings"/>
              </a:rPr>
              <a:t>ΛN, 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ΣN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interactions</a:t>
            </a: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8826" y="2305512"/>
            <a:ext cx="187677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292934"/>
                </a:solidFill>
                <a:latin typeface="Helvetica"/>
                <a:cs typeface="Helvetica"/>
              </a:rPr>
              <a:t>Neutron stars</a:t>
            </a:r>
          </a:p>
          <a:p>
            <a:r>
              <a:rPr lang="en-US" altLang="ja-JP" sz="1600" dirty="0" smtClean="0">
                <a:solidFill>
                  <a:srgbClr val="292934"/>
                </a:solidFill>
                <a:latin typeface="Helvetica"/>
                <a:cs typeface="Helvetica"/>
              </a:rPr>
              <a:t>S=-∞</a:t>
            </a:r>
            <a:endParaRPr kumimoji="1" lang="ja-JP" altLang="en-US" sz="1600" b="1" dirty="0">
              <a:solidFill>
                <a:srgbClr val="292934"/>
              </a:solidFill>
              <a:latin typeface="Helvetica"/>
              <a:cs typeface="Helvetica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4404650" y="1388482"/>
            <a:ext cx="1728192" cy="0"/>
          </a:xfrm>
          <a:prstGeom prst="straightConnector1">
            <a:avLst/>
          </a:prstGeom>
          <a:ln>
            <a:solidFill>
              <a:srgbClr val="1403F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476658" y="1028442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1403F7"/>
                </a:solidFill>
                <a:latin typeface="Helvetica"/>
                <a:cs typeface="Helvetica"/>
              </a:rPr>
              <a:t>Generalization</a:t>
            </a:r>
          </a:p>
        </p:txBody>
      </p:sp>
      <p:sp>
        <p:nvSpPr>
          <p:cNvPr id="22" name="コンテンツ プレースホルダー 5"/>
          <p:cNvSpPr txBox="1">
            <a:spLocks/>
          </p:cNvSpPr>
          <p:nvPr/>
        </p:nvSpPr>
        <p:spPr>
          <a:xfrm>
            <a:off x="5235188" y="5433672"/>
            <a:ext cx="374441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S= 0  p, n</a:t>
            </a: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NN scattering data</a:t>
            </a: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5197791" y="2193312"/>
            <a:ext cx="2376264" cy="576064"/>
          </a:xfrm>
          <a:prstGeom prst="ellipse">
            <a:avLst/>
          </a:prstGeom>
          <a:noFill/>
          <a:ln w="25400">
            <a:solidFill>
              <a:srgbClr val="C7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065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Comparison with other spectrometer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nl-NL" altLang="ja-JP" smtClean="0"/>
              <a:t>J-PARC Workshop 2016 (Inha University)  S. Kanatsuki</a:t>
            </a:r>
            <a:endParaRPr kumimoji="1"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285958"/>
              </p:ext>
            </p:extLst>
          </p:nvPr>
        </p:nvGraphicFramePr>
        <p:xfrm>
          <a:off x="457200" y="1643308"/>
          <a:ext cx="8280000" cy="36044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56000"/>
                <a:gridCol w="1656000"/>
                <a:gridCol w="1656000"/>
                <a:gridCol w="1656000"/>
                <a:gridCol w="1656000"/>
              </a:tblGrid>
              <a:tr h="949988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ΔΩ</a:t>
                      </a:r>
                    </a:p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[</a:t>
                      </a:r>
                      <a:r>
                        <a:rPr kumimoji="1" lang="en-US" altLang="ja-JP" sz="240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msr</a:t>
                      </a:r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]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ΔE</a:t>
                      </a:r>
                    </a:p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[</a:t>
                      </a:r>
                      <a:r>
                        <a:rPr kumimoji="1" lang="en-US" altLang="ja-JP" sz="240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MeV</a:t>
                      </a:r>
                      <a:r>
                        <a:rPr kumimoji="1" lang="en-US" altLang="ja-JP" sz="1800" baseline="-2500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FWHM</a:t>
                      </a:r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]</a:t>
                      </a:r>
                      <a:endParaRPr kumimoji="1" lang="ja-JP" altLang="en-US" sz="2400" baseline="-250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θ</a:t>
                      </a:r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 [</a:t>
                      </a:r>
                      <a:r>
                        <a:rPr kumimoji="1" lang="en-US" altLang="ja-JP" sz="240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deg</a:t>
                      </a:r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]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i="1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pK</a:t>
                      </a:r>
                      <a:r>
                        <a:rPr kumimoji="1" lang="en-US" altLang="ja-JP" sz="2400" baseline="30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+</a:t>
                      </a:r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 [</a:t>
                      </a:r>
                      <a:r>
                        <a:rPr kumimoji="1" lang="en-US" altLang="ja-JP" sz="240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GeV</a:t>
                      </a:r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]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8848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3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BNL-E885</a:t>
                      </a:r>
                    </a:p>
                    <a:p>
                      <a:pPr algn="ctr"/>
                      <a:r>
                        <a:rPr kumimoji="1" lang="en-US" altLang="ja-JP" sz="23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48D48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50?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14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&lt;8</a:t>
                      </a:r>
                      <a:r>
                        <a:rPr kumimoji="1" lang="en-US" altLang="ja-JP" sz="240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, 14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1.0 </a:t>
                      </a:r>
                      <a:r>
                        <a:rPr kumimoji="1" lang="en-US" altLang="ja-JP" sz="240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– ?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marL="72000" marR="72000" anchor="ctr"/>
                </a:tc>
              </a:tr>
              <a:tr h="8848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SKS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110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6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&lt;16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1.0&lt;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8848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S-2S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55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2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&lt;8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1.2 – 1.6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05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natsuki\Pictures\sts_sche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4" r="8057"/>
          <a:stretch/>
        </p:blipFill>
        <p:spPr bwMode="auto">
          <a:xfrm>
            <a:off x="0" y="923230"/>
            <a:ext cx="5331828" cy="55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Configuration of S-2S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4" name="右中かっこ 3"/>
          <p:cNvSpPr/>
          <p:nvPr/>
        </p:nvSpPr>
        <p:spPr>
          <a:xfrm>
            <a:off x="4011452" y="1232872"/>
            <a:ext cx="180020" cy="2952328"/>
          </a:xfrm>
          <a:prstGeom prst="rightBrace">
            <a:avLst>
              <a:gd name="adj1" fmla="val 2194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1" name="右中かっこ 10"/>
          <p:cNvSpPr/>
          <p:nvPr/>
        </p:nvSpPr>
        <p:spPr>
          <a:xfrm rot="18295061">
            <a:off x="5092545" y="4146773"/>
            <a:ext cx="269187" cy="1494917"/>
          </a:xfrm>
          <a:prstGeom prst="rightBrace">
            <a:avLst>
              <a:gd name="adj1" fmla="val 2194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正方形/長方形 6"/>
          <p:cNvSpPr/>
          <p:nvPr/>
        </p:nvSpPr>
        <p:spPr>
          <a:xfrm rot="2112025">
            <a:off x="4479477" y="4559895"/>
            <a:ext cx="2300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ヒラギノ角ゴ Pro W3"/>
                <a:ea typeface="ヒラギノ角ゴ Pro W3"/>
                <a:cs typeface="ヒラギノ角ゴ Pro W3"/>
              </a:rPr>
              <a:t>Trigger counters</a:t>
            </a:r>
          </a:p>
        </p:txBody>
      </p:sp>
      <p:sp>
        <p:nvSpPr>
          <p:cNvPr id="12" name="正方形/長方形 11"/>
          <p:cNvSpPr/>
          <p:nvPr/>
        </p:nvSpPr>
        <p:spPr>
          <a:xfrm rot="5400000">
            <a:off x="2578209" y="2508982"/>
            <a:ext cx="3595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ヒラギノ角ゴ Pro W3"/>
                <a:ea typeface="ヒラギノ角ゴ Pro W3"/>
                <a:cs typeface="ヒラギノ角ゴ Pro W3"/>
              </a:rPr>
              <a:t>Momentum reconstruction</a:t>
            </a:r>
            <a:endParaRPr lang="en-US" altLang="ja-JP" sz="2000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582708" y="5762649"/>
            <a:ext cx="34537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b="1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</a:rPr>
              <a:t>Path Length</a:t>
            </a:r>
            <a:r>
              <a:rPr lang="ja-JP" altLang="en-US" sz="2200" b="1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</a:rPr>
              <a:t> ～</a:t>
            </a:r>
            <a:r>
              <a:rPr lang="en-US" altLang="ja-JP" sz="2200" b="1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</a:rPr>
              <a:t>9 m</a:t>
            </a:r>
          </a:p>
          <a:p>
            <a:r>
              <a:rPr lang="en-US" altLang="ja-JP" sz="2200" b="1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</a:t>
            </a:r>
            <a:r>
              <a:rPr lang="en-US" altLang="ja-JP" sz="2200" b="1" i="1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K</a:t>
            </a:r>
            <a:r>
              <a:rPr lang="ja-JP" altLang="en-US" sz="2200" b="1" baseline="30000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＋</a:t>
            </a:r>
            <a:r>
              <a:rPr lang="en-US" altLang="ja-JP" sz="2200" b="1" dirty="0" smtClean="0">
                <a:solidFill>
                  <a:srgbClr val="1403F7"/>
                </a:solidFill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: survival rate 40%</a:t>
            </a:r>
            <a:endParaRPr lang="en-US" altLang="ja-JP" sz="2200" b="1" dirty="0">
              <a:solidFill>
                <a:srgbClr val="1403F7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20" name="直線矢印コネクタ 19"/>
          <p:cNvCxnSpPr>
            <a:cxnSpLocks noChangeAspect="1"/>
          </p:cNvCxnSpPr>
          <p:nvPr/>
        </p:nvCxnSpPr>
        <p:spPr>
          <a:xfrm flipH="1">
            <a:off x="3275857" y="6093296"/>
            <a:ext cx="2304255" cy="0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826614" y="1172416"/>
            <a:ext cx="4068000" cy="864096"/>
          </a:xfrm>
          <a:ln>
            <a:solidFill>
              <a:srgbClr val="FF0000"/>
            </a:solidFill>
          </a:ln>
        </p:spPr>
        <p:txBody>
          <a:bodyPr lIns="108000" rIns="108000">
            <a:noAutofit/>
          </a:bodyPr>
          <a:lstStyle/>
          <a:p>
            <a:pPr marL="0" indent="0">
              <a:buNone/>
            </a:pPr>
            <a:r>
              <a:rPr lang="en-US" altLang="ja-JP" sz="2200" i="1" dirty="0" smtClean="0"/>
              <a:t>QQD</a:t>
            </a:r>
            <a:r>
              <a:rPr lang="en-US" altLang="ja-JP" sz="2200" dirty="0" smtClean="0"/>
              <a:t>-magnets</a:t>
            </a:r>
            <a:endParaRPr lang="en-US" altLang="ja-JP" sz="2200" dirty="0"/>
          </a:p>
          <a:p>
            <a:pPr marL="0" indent="0">
              <a:buNone/>
            </a:pPr>
            <a:r>
              <a:rPr lang="en-US" altLang="ja-JP" sz="2200" dirty="0" smtClean="0"/>
              <a:t>Four sets of wire chambers</a:t>
            </a:r>
            <a:endParaRPr lang="en-US" altLang="ja-JP" sz="2200" dirty="0"/>
          </a:p>
        </p:txBody>
      </p:sp>
      <p:sp>
        <p:nvSpPr>
          <p:cNvPr id="22" name="コンテンツ プレースホルダー 5"/>
          <p:cNvSpPr txBox="1">
            <a:spLocks/>
          </p:cNvSpPr>
          <p:nvPr/>
        </p:nvSpPr>
        <p:spPr>
          <a:xfrm>
            <a:off x="4804544" y="2285960"/>
            <a:ext cx="4104000" cy="1584176"/>
          </a:xfrm>
          <a:prstGeom prst="rect">
            <a:avLst/>
          </a:prstGeom>
          <a:ln>
            <a:solidFill>
              <a:srgbClr val="CC0099"/>
            </a:solidFill>
          </a:ln>
        </p:spPr>
        <p:txBody>
          <a:bodyPr vert="horz" lIns="108000" tIns="45720" rIns="10800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ja-JP" sz="2200" i="1" dirty="0" smtClean="0"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n-US" altLang="ja-JP" sz="2200" baseline="30000" dirty="0" smtClean="0">
                <a:latin typeface="ヒラギノ角ゴ Pro W3"/>
                <a:ea typeface="ヒラギノ角ゴ Pro W3"/>
                <a:cs typeface="ヒラギノ角ゴ Pro W3"/>
              </a:rPr>
              <a:t>+ 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trigger</a:t>
            </a:r>
            <a:r>
              <a:rPr lang="en-US" altLang="ja-JP" sz="2200" i="1" baseline="30000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= TOF </a:t>
            </a:r>
            <a:r>
              <a:rPr lang="ja-JP" altLang="en-US" sz="2200" dirty="0" smtClean="0">
                <a:latin typeface="ヒラギノ角ゴ Pro W3"/>
                <a:ea typeface="ヒラギノ角ゴ Pro W3"/>
                <a:cs typeface="ヒラギノ角ゴ Pro W3"/>
              </a:rPr>
              <a:t>∧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 AC </a:t>
            </a:r>
            <a:r>
              <a:rPr lang="ja-JP" altLang="en-US" sz="2200" dirty="0" smtClean="0">
                <a:latin typeface="ヒラギノ角ゴ Pro W3"/>
                <a:ea typeface="ヒラギノ角ゴ Pro W3"/>
                <a:cs typeface="ヒラギノ角ゴ Pro W3"/>
              </a:rPr>
              <a:t>∧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 WC</a:t>
            </a:r>
          </a:p>
          <a:p>
            <a:pPr marL="0" lvl="1" indent="0">
              <a:buNone/>
            </a:pP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TOF: off-line analysis</a:t>
            </a: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lvl="1" indent="0">
              <a:buNone/>
            </a:pP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Aerogel: n=1.06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 Pion veto</a:t>
            </a:r>
          </a:p>
          <a:p>
            <a:pPr marL="0" lvl="1" indent="0">
              <a:buNone/>
            </a:pP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W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ater: n=1.33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  <a:sym typeface="Wingdings" panose="05000000000000000000" pitchFamily="2" charset="2"/>
              </a:rPr>
              <a:t> Proton veto</a:t>
            </a: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6694843" y="4231408"/>
            <a:ext cx="2448271" cy="1296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Beam = 10</a:t>
            </a:r>
            <a:r>
              <a:rPr lang="en-US" altLang="ja-JP" sz="2000" baseline="30000" dirty="0" smtClean="0">
                <a:latin typeface="ヒラギノ角ゴ Pro W3"/>
                <a:ea typeface="ヒラギノ角ゴ Pro W3"/>
                <a:cs typeface="ヒラギノ角ゴ Pro W3"/>
              </a:rPr>
              <a:t>6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sz="2000" i="1" dirty="0" smtClean="0"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en-US" altLang="ja-JP" sz="2000" baseline="30000" dirty="0" smtClean="0">
                <a:latin typeface="ヒラギノ角ゴ Pro W3"/>
                <a:ea typeface="ヒラギノ角ゴ Pro W3"/>
                <a:cs typeface="ヒラギノ角ゴ Pro W3"/>
              </a:rPr>
              <a:t>−</a:t>
            </a:r>
          </a:p>
          <a:p>
            <a:pPr lvl="1"/>
            <a:r>
              <a:rPr lang="en-US" altLang="ja-JP" i="1" dirty="0">
                <a:latin typeface="ヒラギノ角ゴ Pro W3"/>
                <a:ea typeface="ヒラギノ角ゴ Pro W3"/>
                <a:cs typeface="ヒラギノ角ゴ Pro W3"/>
              </a:rPr>
              <a:t>π</a:t>
            </a:r>
            <a:r>
              <a:rPr lang="ja-JP" altLang="en-US" baseline="30000" dirty="0">
                <a:latin typeface="ヒラギノ角ゴ Pro W3"/>
                <a:ea typeface="ヒラギノ角ゴ Pro W3"/>
                <a:cs typeface="ヒラギノ角ゴ Pro W3"/>
              </a:rPr>
              <a:t>＋</a:t>
            </a:r>
            <a:r>
              <a:rPr lang="en-US" altLang="ja-JP" i="1" dirty="0">
                <a:latin typeface="ヒラギノ角ゴ Pro W3"/>
                <a:ea typeface="ヒラギノ角ゴ Pro W3"/>
                <a:cs typeface="ヒラギノ角ゴ Pro W3"/>
              </a:rPr>
              <a:t>,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i="1" dirty="0">
                <a:latin typeface="ヒラギノ角ゴ Pro W3"/>
                <a:ea typeface="ヒラギノ角ゴ Pro W3"/>
                <a:cs typeface="ヒラギノ角ゴ Pro W3"/>
              </a:rPr>
              <a:t>p 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:</a:t>
            </a:r>
            <a:r>
              <a:rPr lang="en-US" altLang="ja-JP" i="1" dirty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ja-JP" altLang="en-US" dirty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1000</a:t>
            </a:r>
            <a:endParaRPr lang="en-US" altLang="ja-JP" baseline="30000" dirty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i="1" dirty="0">
                <a:latin typeface="ヒラギノ角ゴ Pro W3"/>
                <a:ea typeface="ヒラギノ角ゴ Pro W3"/>
                <a:cs typeface="ヒラギノ角ゴ Pro W3"/>
              </a:rPr>
              <a:t>K</a:t>
            </a:r>
            <a:r>
              <a:rPr lang="ja-JP" altLang="en-US" baseline="30000" dirty="0">
                <a:latin typeface="ヒラギノ角ゴ Pro W3"/>
                <a:ea typeface="ヒラギノ角ゴ Pro W3"/>
                <a:cs typeface="ヒラギノ角ゴ Pro W3"/>
              </a:rPr>
              <a:t>＋ 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:  1</a:t>
            </a:r>
            <a:endParaRPr lang="en-US" altLang="ja-JP" baseline="30000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>
              <a:buNone/>
            </a:pPr>
            <a:endParaRPr lang="en-US" altLang="ja-JP" sz="2000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7520053" y="2357968"/>
            <a:ext cx="39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2016/6/10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J-PARC Workshop 2016 (Inha University)  S. Kanatsuki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829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7" grpId="0"/>
      <p:bldP spid="12" grpId="0"/>
      <p:bldP spid="15" grpId="0"/>
      <p:bldP spid="21" grpId="0" build="p" animBg="1"/>
      <p:bldP spid="22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6" r="10419"/>
          <a:stretch/>
        </p:blipFill>
        <p:spPr>
          <a:xfrm>
            <a:off x="77168" y="1268760"/>
            <a:ext cx="3630736" cy="5312067"/>
          </a:xfrm>
          <a:prstGeom prst="rect">
            <a:avLst/>
          </a:prstGeom>
        </p:spPr>
      </p:pic>
      <p:cxnSp>
        <p:nvCxnSpPr>
          <p:cNvPr id="50" name="直線コネクタ 49"/>
          <p:cNvCxnSpPr/>
          <p:nvPr/>
        </p:nvCxnSpPr>
        <p:spPr>
          <a:xfrm>
            <a:off x="1246912" y="6688970"/>
            <a:ext cx="648000" cy="0"/>
          </a:xfrm>
          <a:prstGeom prst="line">
            <a:avLst/>
          </a:prstGeom>
          <a:noFill/>
          <a:ln w="22225" cap="flat" cmpd="sng" algn="ctr">
            <a:solidFill>
              <a:srgbClr val="93A299"/>
            </a:solidFill>
            <a:prstDash val="solid"/>
          </a:ln>
          <a:effectLst/>
        </p:spPr>
      </p:cxnSp>
      <p:sp>
        <p:nvSpPr>
          <p:cNvPr id="51" name="テキスト ボックス 50"/>
          <p:cNvSpPr txBox="1"/>
          <p:nvPr/>
        </p:nvSpPr>
        <p:spPr>
          <a:xfrm>
            <a:off x="1300646" y="6319638"/>
            <a:ext cx="54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292934"/>
                </a:solidFill>
                <a:latin typeface="Arial"/>
                <a:ea typeface="ＭＳ Ｐゴシック"/>
              </a:rPr>
              <a:t>1m</a:t>
            </a:r>
            <a:endParaRPr lang="ja-JP" altLang="en-US" dirty="0">
              <a:solidFill>
                <a:srgbClr val="292934"/>
              </a:solidFill>
              <a:latin typeface="Arial"/>
              <a:ea typeface="ＭＳ Ｐゴシック"/>
            </a:endParaRPr>
          </a:p>
        </p:txBody>
      </p:sp>
      <p:sp>
        <p:nvSpPr>
          <p:cNvPr id="52" name="スライド番号プレースホルダー 2"/>
          <p:cNvSpPr txBox="1">
            <a:spLocks/>
          </p:cNvSpPr>
          <p:nvPr/>
        </p:nvSpPr>
        <p:spPr>
          <a:xfrm>
            <a:off x="8532440" y="17044"/>
            <a:ext cx="593932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F90FB1-636B-4514-B9B4-129A3DD5AEBF}" type="slidenum">
              <a:rPr lang="ja-JP" altLang="en-US" smtClean="0">
                <a:latin typeface="Arial"/>
                <a:ea typeface="ＭＳ Ｐゴシック"/>
              </a:rPr>
              <a:pPr/>
              <a:t>42</a:t>
            </a:fld>
            <a:endParaRPr lang="ja-JP" altLang="en-US">
              <a:latin typeface="Arial"/>
              <a:ea typeface="ＭＳ Ｐゴシック"/>
            </a:endParaRPr>
          </a:p>
        </p:txBody>
      </p:sp>
      <p:sp>
        <p:nvSpPr>
          <p:cNvPr id="53" name="コンテンツ プレースホルダー 2"/>
          <p:cNvSpPr txBox="1">
            <a:spLocks/>
          </p:cNvSpPr>
          <p:nvPr/>
        </p:nvSpPr>
        <p:spPr>
          <a:xfrm>
            <a:off x="5940152" y="4672746"/>
            <a:ext cx="3203848" cy="1843071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defTabSz="914400">
              <a:buClr>
                <a:srgbClr val="726056"/>
              </a:buClr>
              <a:buFont typeface="Georgia"/>
              <a:buNone/>
            </a:pPr>
            <a:endParaRPr lang="en-US" altLang="ja-JP" sz="1800" dirty="0" smtClean="0">
              <a:solidFill>
                <a:srgbClr val="292934"/>
              </a:solidFill>
              <a:latin typeface="Arial"/>
              <a:ea typeface="ＭＳ Ｐゴシック"/>
            </a:endParaRPr>
          </a:p>
        </p:txBody>
      </p:sp>
      <p:pic>
        <p:nvPicPr>
          <p:cNvPr id="55" name="Picture 4" descr="C:\Users\kanatsuki\Dropbox\think_mac\S-2S\Pictures\IMG_14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r="17414" b="3319"/>
          <a:stretch/>
        </p:blipFill>
        <p:spPr bwMode="auto">
          <a:xfrm>
            <a:off x="5953997" y="34925"/>
            <a:ext cx="2579910" cy="23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正方形/長方形 55"/>
          <p:cNvSpPr/>
          <p:nvPr/>
        </p:nvSpPr>
        <p:spPr>
          <a:xfrm rot="21337804">
            <a:off x="5734512" y="1059486"/>
            <a:ext cx="2592288" cy="371453"/>
          </a:xfrm>
          <a:prstGeom prst="rect">
            <a:avLst/>
          </a:prstGeom>
          <a:solidFill>
            <a:srgbClr val="FFFFCC">
              <a:alpha val="69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Completed (2013/3)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37" y="2438261"/>
            <a:ext cx="2575419" cy="2193201"/>
          </a:xfrm>
          <a:prstGeom prst="rect">
            <a:avLst/>
          </a:prstGeom>
        </p:spPr>
      </p:pic>
      <p:sp>
        <p:nvSpPr>
          <p:cNvPr id="58" name="正方形/長方形 57"/>
          <p:cNvSpPr/>
          <p:nvPr/>
        </p:nvSpPr>
        <p:spPr>
          <a:xfrm rot="21337804">
            <a:off x="5964381" y="3337585"/>
            <a:ext cx="2592288" cy="371453"/>
          </a:xfrm>
          <a:prstGeom prst="rect">
            <a:avLst/>
          </a:prstGeom>
          <a:solidFill>
            <a:srgbClr val="FFFFCC">
              <a:alpha val="69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Completed (2014/3)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コンテンツ プレースホルダー 2"/>
          <p:cNvSpPr txBox="1">
            <a:spLocks/>
          </p:cNvSpPr>
          <p:nvPr/>
        </p:nvSpPr>
        <p:spPr>
          <a:xfrm>
            <a:off x="2970994" y="548680"/>
            <a:ext cx="2825552" cy="1714507"/>
          </a:xfrm>
          <a:prstGeom prst="rect">
            <a:avLst/>
          </a:prstGeom>
        </p:spPr>
        <p:txBody>
          <a:bodyPr vert="horz" wrap="none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726056"/>
              </a:buClr>
            </a:pPr>
            <a:r>
              <a:rPr lang="en-US" altLang="ja-JP" sz="2000" dirty="0" smtClean="0">
                <a:solidFill>
                  <a:srgbClr val="292934"/>
                </a:solidFill>
                <a:latin typeface="Arial"/>
                <a:ea typeface="ＭＳ Ｐゴシック"/>
              </a:rPr>
              <a:t>Q1 (vertical focus)</a:t>
            </a:r>
            <a:endParaRPr lang="en-US" altLang="ja-JP" sz="1800" dirty="0" smtClean="0">
              <a:solidFill>
                <a:srgbClr val="292934"/>
              </a:solidFill>
              <a:latin typeface="Arial"/>
              <a:ea typeface="ＭＳ Ｐゴシック"/>
            </a:endParaRP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8.72 T/m</a:t>
            </a: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aperture 31 cm </a:t>
            </a: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37 ton</a:t>
            </a: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2.4×2.4×0.88 m</a:t>
            </a:r>
            <a:r>
              <a:rPr lang="en-US" altLang="ja-JP" sz="1800" baseline="30000" dirty="0" smtClean="0">
                <a:solidFill>
                  <a:srgbClr val="292934"/>
                </a:solidFill>
                <a:latin typeface="Arial"/>
                <a:ea typeface="ＭＳ Ｐゴシック"/>
              </a:rPr>
              <a:t>3</a:t>
            </a:r>
          </a:p>
          <a:p>
            <a:pPr lvl="1" defTabSz="914400">
              <a:buClr>
                <a:srgbClr val="AD8F67"/>
              </a:buClr>
            </a:pPr>
            <a:endParaRPr lang="en-US" altLang="ja-JP" sz="1800" dirty="0" smtClean="0">
              <a:solidFill>
                <a:srgbClr val="292934"/>
              </a:solidFill>
              <a:latin typeface="Arial"/>
              <a:ea typeface="ＭＳ Ｐゴシック"/>
            </a:endParaRPr>
          </a:p>
        </p:txBody>
      </p:sp>
      <p:sp>
        <p:nvSpPr>
          <p:cNvPr id="61" name="コンテンツ プレースホルダー 2"/>
          <p:cNvSpPr txBox="1">
            <a:spLocks/>
          </p:cNvSpPr>
          <p:nvPr/>
        </p:nvSpPr>
        <p:spPr>
          <a:xfrm>
            <a:off x="3059832" y="2632266"/>
            <a:ext cx="3168352" cy="2088232"/>
          </a:xfrm>
          <a:prstGeom prst="rect">
            <a:avLst/>
          </a:prstGeom>
        </p:spPr>
        <p:txBody>
          <a:bodyPr vert="horz" wrap="none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726056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Q2 (horizontal focus)</a:t>
            </a: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>
                <a:solidFill>
                  <a:srgbClr val="292934"/>
                </a:solidFill>
                <a:latin typeface="Arial"/>
                <a:ea typeface="ＭＳ Ｐゴシック"/>
              </a:rPr>
              <a:t>5</a:t>
            </a: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.0 T/m </a:t>
            </a: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aperture 36 cm </a:t>
            </a: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12 ton</a:t>
            </a: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2.1×1.54×0.5</a:t>
            </a:r>
            <a:r>
              <a:rPr lang="ja-JP" altLang="en-US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 </a:t>
            </a: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m</a:t>
            </a:r>
            <a:r>
              <a:rPr lang="en-US" altLang="ja-JP" sz="1800" baseline="30000" dirty="0" smtClean="0">
                <a:solidFill>
                  <a:srgbClr val="292934"/>
                </a:solidFill>
                <a:latin typeface="Arial"/>
                <a:ea typeface="ＭＳ Ｐゴシック"/>
              </a:rPr>
              <a:t>3</a:t>
            </a:r>
          </a:p>
          <a:p>
            <a:pPr lvl="1" defTabSz="914400">
              <a:buClr>
                <a:srgbClr val="AD8F67"/>
              </a:buClr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Modified pole and coil</a:t>
            </a:r>
          </a:p>
        </p:txBody>
      </p:sp>
      <p:cxnSp>
        <p:nvCxnSpPr>
          <p:cNvPr id="62" name="直線矢印コネクタ 61"/>
          <p:cNvCxnSpPr/>
          <p:nvPr/>
        </p:nvCxnSpPr>
        <p:spPr>
          <a:xfrm flipV="1">
            <a:off x="2411760" y="1664804"/>
            <a:ext cx="792088" cy="585366"/>
          </a:xfrm>
          <a:prstGeom prst="straightConnector1">
            <a:avLst/>
          </a:prstGeom>
          <a:noFill/>
          <a:ln w="3175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63" name="直線矢印コネクタ 62"/>
          <p:cNvCxnSpPr/>
          <p:nvPr/>
        </p:nvCxnSpPr>
        <p:spPr>
          <a:xfrm flipV="1">
            <a:off x="2173629" y="2924944"/>
            <a:ext cx="906274" cy="216024"/>
          </a:xfrm>
          <a:prstGeom prst="straightConnector1">
            <a:avLst/>
          </a:prstGeom>
          <a:noFill/>
          <a:ln w="3175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64" name="直線矢印コネクタ 63"/>
          <p:cNvCxnSpPr/>
          <p:nvPr/>
        </p:nvCxnSpPr>
        <p:spPr>
          <a:xfrm>
            <a:off x="2469831" y="4509120"/>
            <a:ext cx="734017" cy="432048"/>
          </a:xfrm>
          <a:prstGeom prst="straightConnector1">
            <a:avLst/>
          </a:prstGeom>
          <a:noFill/>
          <a:ln w="3175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pic>
        <p:nvPicPr>
          <p:cNvPr id="65" name="図 6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2" r="17041"/>
          <a:stretch/>
        </p:blipFill>
        <p:spPr>
          <a:xfrm>
            <a:off x="3768448" y="2263187"/>
            <a:ext cx="5052024" cy="4594813"/>
          </a:xfrm>
          <a:prstGeom prst="rect">
            <a:avLst/>
          </a:prstGeom>
        </p:spPr>
      </p:pic>
      <p:pic>
        <p:nvPicPr>
          <p:cNvPr id="66" name="Picture 4" descr="C:\Users\kanatsuki\Dropbox\think_mac\S-2S\Pictures\IMG_14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r="17414" b="3319"/>
          <a:stretch/>
        </p:blipFill>
        <p:spPr bwMode="auto">
          <a:xfrm>
            <a:off x="3847846" y="2319700"/>
            <a:ext cx="4922347" cy="452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C:\Users\kanatsuki\Dropbox\スクリーンショット\スクリーンショット 2014-03-07 21.47.4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t="4556" r="17295" b="5261"/>
          <a:stretch/>
        </p:blipFill>
        <p:spPr bwMode="auto">
          <a:xfrm>
            <a:off x="3015249" y="-16267"/>
            <a:ext cx="6096304" cy="457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23890" r="32095" b="10446"/>
          <a:stretch/>
        </p:blipFill>
        <p:spPr bwMode="auto">
          <a:xfrm>
            <a:off x="5872455" y="1196752"/>
            <a:ext cx="3261576" cy="284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t="17004" r="19315" b="6100"/>
          <a:stretch/>
        </p:blipFill>
        <p:spPr bwMode="auto">
          <a:xfrm>
            <a:off x="5328995" y="4005064"/>
            <a:ext cx="3779509" cy="267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右矢印 70"/>
          <p:cNvSpPr/>
          <p:nvPr/>
        </p:nvSpPr>
        <p:spPr>
          <a:xfrm rot="4892711">
            <a:off x="7187706" y="3722316"/>
            <a:ext cx="1440160" cy="757765"/>
          </a:xfrm>
          <a:prstGeom prst="rightArrow">
            <a:avLst/>
          </a:prstGeom>
          <a:solidFill>
            <a:schemeClr val="bg1"/>
          </a:solidFill>
          <a:ln w="26425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3F2DC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Pole Cut</a:t>
            </a:r>
            <a:endParaRPr kumimoji="0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3F2DC">
                  <a:lumMod val="1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72" name="Picture 2" descr="C:\Users\kanatsuki\Dropbox\スクリーンショット\スクリーンショット 2014-09-24 21.38.36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t="27606" r="33424" b="24432"/>
          <a:stretch/>
        </p:blipFill>
        <p:spPr bwMode="auto">
          <a:xfrm>
            <a:off x="3923928" y="4365105"/>
            <a:ext cx="32346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正方形/長方形 72"/>
          <p:cNvSpPr/>
          <p:nvPr/>
        </p:nvSpPr>
        <p:spPr>
          <a:xfrm>
            <a:off x="5076056" y="6453336"/>
            <a:ext cx="1919796" cy="337997"/>
          </a:xfrm>
          <a:prstGeom prst="rect">
            <a:avLst/>
          </a:prstGeom>
          <a:solidFill>
            <a:schemeClr val="bg1"/>
          </a:solidFill>
          <a:ln w="26425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Coil modification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74" name="コンテンツ プレースホルダー 3"/>
          <p:cNvPicPr>
            <a:picLocks noGrp="1"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3" r="80047"/>
          <a:stretch/>
        </p:blipFill>
        <p:spPr>
          <a:xfrm>
            <a:off x="8065430" y="3747500"/>
            <a:ext cx="734926" cy="279284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896" y="10039"/>
            <a:ext cx="3046008" cy="67987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Magnets</a:t>
            </a:r>
            <a:endParaRPr kumimoji="1" lang="ja-JP" altLang="en-US" dirty="0"/>
          </a:p>
        </p:txBody>
      </p:sp>
      <p:pic>
        <p:nvPicPr>
          <p:cNvPr id="3" name="図 2" descr="スクリーンショット 2015-12-24 9.09.3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36" y="31360"/>
            <a:ext cx="6431763" cy="5001386"/>
          </a:xfrm>
          <a:prstGeom prst="rect">
            <a:avLst/>
          </a:prstGeom>
        </p:spPr>
      </p:pic>
      <p:pic>
        <p:nvPicPr>
          <p:cNvPr id="33" name="図 32" descr="スクリーンショット 2015-12-24 9.09.3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647142"/>
            <a:ext cx="2738006" cy="2129093"/>
          </a:xfrm>
          <a:prstGeom prst="rect">
            <a:avLst/>
          </a:prstGeom>
        </p:spPr>
      </p:pic>
      <p:sp>
        <p:nvSpPr>
          <p:cNvPr id="75" name="正方形/長方形 74"/>
          <p:cNvSpPr/>
          <p:nvPr/>
        </p:nvSpPr>
        <p:spPr>
          <a:xfrm rot="21337804">
            <a:off x="6073785" y="5471437"/>
            <a:ext cx="2592288" cy="371453"/>
          </a:xfrm>
          <a:prstGeom prst="rect">
            <a:avLst/>
          </a:prstGeom>
          <a:solidFill>
            <a:srgbClr val="FFFFCC">
              <a:alpha val="69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Completed (2015/5)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3131840" y="4632201"/>
            <a:ext cx="3312368" cy="2448272"/>
          </a:xfrm>
          <a:prstGeom prst="rect">
            <a:avLst/>
          </a:prstGeom>
          <a:effectLst>
            <a:glow rad="101600">
              <a:srgbClr val="FFFFFF">
                <a:alpha val="50000"/>
              </a:srgbClr>
            </a:glow>
          </a:effectLst>
        </p:spPr>
        <p:txBody>
          <a:bodyPr vert="horz" wrap="none" lIns="0" rIns="0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26056"/>
              </a:buClr>
              <a:buSzTx/>
              <a:buFont typeface="Georgia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D1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D8F67"/>
              </a:buClr>
              <a:buSzTx/>
              <a:buFont typeface="Georgia"/>
              <a:buChar char="▫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1.5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 (70°bend@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>
                  <a:glow rad="76200">
                    <a:srgbClr val="FFFFFF">
                      <a:alpha val="70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+mn-cs"/>
              </a:rPr>
              <a:t>1.37GeV/c)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D8F67"/>
              </a:buClr>
              <a:buSzTx/>
              <a:buFont typeface="Georgia"/>
              <a:buChar char="▫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pole gap 30×80 cm</a:t>
            </a:r>
            <a:r>
              <a:rPr kumimoji="1" lang="en-US" altLang="ja-JP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D8F67"/>
              </a:buClr>
              <a:buSzTx/>
              <a:buFont typeface="Georgia"/>
              <a:buChar char="▫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86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ton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D8F67"/>
              </a:buClr>
              <a:buSzTx/>
              <a:buFont typeface="Georgia"/>
              <a:buChar char="▫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Central trajectory 3.7 m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D8F67"/>
              </a:buClr>
              <a:buSzTx/>
              <a:buFont typeface="Georgia"/>
              <a:buChar char="▫"/>
              <a:tabLst/>
              <a:defRPr/>
            </a:pPr>
            <a:r>
              <a:rPr lang="en-US" altLang="ja-JP" sz="1800" dirty="0" smtClean="0">
                <a:solidFill>
                  <a:srgbClr val="292934"/>
                </a:solidFill>
                <a:latin typeface="Arial"/>
                <a:ea typeface="ＭＳ Ｐゴシック"/>
              </a:rPr>
              <a:t>Field measurement to be done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4" name="図 33" descr="スクリーンショット 2015-12-24 12.57.38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66" y="126605"/>
            <a:ext cx="7146834" cy="4720498"/>
          </a:xfrm>
          <a:prstGeom prst="rect">
            <a:avLst/>
          </a:prstGeom>
        </p:spPr>
      </p:pic>
      <p:pic>
        <p:nvPicPr>
          <p:cNvPr id="36" name="図 35" descr="スクリーンショット 2015-12-24 9.22.24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621133" cy="5754526"/>
          </a:xfrm>
          <a:prstGeom prst="rect">
            <a:avLst/>
          </a:prstGeom>
        </p:spPr>
      </p:pic>
      <p:pic>
        <p:nvPicPr>
          <p:cNvPr id="37" name="図 36" descr="スクリーンショット 2015-12-24 9.20.20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0" y="441689"/>
            <a:ext cx="8621133" cy="5671798"/>
          </a:xfrm>
          <a:prstGeom prst="rect">
            <a:avLst/>
          </a:prstGeom>
        </p:spPr>
      </p:pic>
      <p:pic>
        <p:nvPicPr>
          <p:cNvPr id="38" name="図 37" descr="スクリーンショット 2015-12-24 9.23.18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" y="925120"/>
            <a:ext cx="8605456" cy="57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8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 animBg="1"/>
      <p:bldP spid="60" grpId="0"/>
      <p:bldP spid="61" grpId="0"/>
      <p:bldP spid="71" grpId="0" animBg="1"/>
      <p:bldP spid="71" grpId="1" animBg="1"/>
      <p:bldP spid="73" grpId="0" animBg="1"/>
      <p:bldP spid="73" grpId="1" animBg="1"/>
      <p:bldP spid="75" grpId="0" animBg="1"/>
      <p:bldP spid="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057770"/>
            <a:ext cx="8229600" cy="5444109"/>
          </a:xfrm>
        </p:spPr>
        <p:txBody>
          <a:bodyPr>
            <a:normAutofit/>
          </a:bodyPr>
          <a:lstStyle/>
          <a:p>
            <a:r>
              <a:rPr lang="en-US" altLang="ja-JP" sz="2200" dirty="0" err="1"/>
              <a:t>Ξ-hypernuclear</a:t>
            </a:r>
            <a:r>
              <a:rPr lang="en-US" altLang="ja-JP" sz="2200" dirty="0"/>
              <a:t> spectroscopy</a:t>
            </a:r>
          </a:p>
          <a:p>
            <a:pPr lvl="1"/>
            <a:r>
              <a:rPr lang="en-US" altLang="ja-JP" sz="1800" dirty="0"/>
              <a:t>Baryon-baryon interaction</a:t>
            </a:r>
          </a:p>
          <a:p>
            <a:pPr lvl="1"/>
            <a:r>
              <a:rPr lang="en-US" altLang="ja-JP" sz="1800" dirty="0"/>
              <a:t>Peak position and width </a:t>
            </a:r>
            <a:r>
              <a:rPr lang="en-US" altLang="ja-JP" sz="1800" dirty="0">
                <a:sym typeface="Wingdings"/>
              </a:rPr>
              <a:t> </a:t>
            </a:r>
            <a:r>
              <a:rPr lang="en-US" altLang="ja-JP" sz="1800" dirty="0" err="1">
                <a:sym typeface="Wingdings"/>
              </a:rPr>
              <a:t>Ξ</a:t>
            </a:r>
            <a:r>
              <a:rPr lang="en-US" altLang="ja-JP" sz="1800" dirty="0">
                <a:sym typeface="Wingdings"/>
              </a:rPr>
              <a:t>-nucleus potential</a:t>
            </a:r>
          </a:p>
          <a:p>
            <a:r>
              <a:rPr lang="en-US" altLang="ja-JP" sz="2200" dirty="0" smtClean="0">
                <a:sym typeface="Wingdings"/>
              </a:rPr>
              <a:t>J-PARC E05</a:t>
            </a:r>
          </a:p>
          <a:p>
            <a:pPr lvl="1"/>
            <a:r>
              <a:rPr kumimoji="1" lang="en-US" altLang="ja-JP" dirty="0" smtClean="0"/>
              <a:t>Phase 1: Pilot </a:t>
            </a:r>
            <a:r>
              <a:rPr lang="en-US" altLang="ja-JP" dirty="0" smtClean="0"/>
              <a:t>measurement</a:t>
            </a:r>
            <a:r>
              <a:rPr kumimoji="1" lang="en-US" altLang="ja-JP" dirty="0" smtClean="0"/>
              <a:t> with SKS</a:t>
            </a:r>
          </a:p>
          <a:p>
            <a:pPr lvl="2"/>
            <a:r>
              <a:rPr kumimoji="1" lang="en-US" altLang="ja-JP" sz="1800" dirty="0" smtClean="0"/>
              <a:t>The first experiment on S=-2 at J-PARC</a:t>
            </a:r>
          </a:p>
          <a:p>
            <a:pPr lvl="2"/>
            <a:r>
              <a:rPr lang="en-US" altLang="ja-JP" sz="1800" dirty="0" smtClean="0"/>
              <a:t>Analysis is ongoing</a:t>
            </a:r>
          </a:p>
          <a:p>
            <a:pPr lvl="3">
              <a:buFont typeface="Arial"/>
              <a:buChar char="•"/>
            </a:pPr>
            <a:r>
              <a:rPr lang="en-US" altLang="ja-JP" sz="1400" dirty="0" err="1"/>
              <a:t>Ξ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production</a:t>
            </a:r>
            <a:r>
              <a:rPr lang="en-US" altLang="ja-JP" sz="1400" dirty="0"/>
              <a:t>: 10k events</a:t>
            </a:r>
          </a:p>
          <a:p>
            <a:pPr lvl="3">
              <a:buFont typeface="Arial"/>
              <a:buChar char="•"/>
            </a:pPr>
            <a:r>
              <a:rPr lang="en-US" altLang="ja-JP" sz="1400" dirty="0"/>
              <a:t>QF-Ξ </a:t>
            </a:r>
            <a:r>
              <a:rPr lang="en-US" altLang="ja-JP" sz="1400" dirty="0" smtClean="0"/>
              <a:t>production</a:t>
            </a:r>
            <a:r>
              <a:rPr lang="en-US" altLang="ja-JP" sz="1400" dirty="0"/>
              <a:t>: 60k events</a:t>
            </a:r>
          </a:p>
          <a:p>
            <a:pPr lvl="3">
              <a:buFont typeface="Arial"/>
              <a:buChar char="•"/>
            </a:pPr>
            <a:r>
              <a:rPr lang="en-US" altLang="ja-JP" sz="1400" dirty="0"/>
              <a:t>Excess in the bound </a:t>
            </a:r>
            <a:r>
              <a:rPr lang="en-US" altLang="ja-JP" sz="1400" dirty="0" smtClean="0"/>
              <a:t>region</a:t>
            </a:r>
            <a:endParaRPr lang="en-US" altLang="ja-JP" sz="1800" dirty="0" smtClean="0"/>
          </a:p>
          <a:p>
            <a:pPr lvl="1"/>
            <a:r>
              <a:rPr kumimoji="1" lang="en-US" altLang="ja-JP" dirty="0" smtClean="0"/>
              <a:t>Phase 2: high resolution measurement with S-2S</a:t>
            </a:r>
          </a:p>
          <a:p>
            <a:pPr lvl="2"/>
            <a:r>
              <a:rPr lang="en-US" altLang="ja-JP" sz="1800" dirty="0" smtClean="0"/>
              <a:t>S-2S magnets have been completed</a:t>
            </a:r>
          </a:p>
          <a:p>
            <a:pPr lvl="3"/>
            <a:r>
              <a:rPr lang="en-US" altLang="ja-JP" sz="1800" dirty="0" smtClean="0"/>
              <a:t>ΔE =2MeV</a:t>
            </a:r>
          </a:p>
          <a:p>
            <a:pPr lvl="2"/>
            <a:r>
              <a:rPr lang="en-US" altLang="ja-JP" sz="1800" dirty="0" smtClean="0"/>
              <a:t>Systematic studies on </a:t>
            </a:r>
            <a:r>
              <a:rPr lang="en-US" altLang="ja-JP" sz="1800" dirty="0" err="1" smtClean="0"/>
              <a:t>Ξ</a:t>
            </a:r>
            <a:r>
              <a:rPr lang="en-US" altLang="ja-JP" sz="1800" dirty="0" smtClean="0"/>
              <a:t> and ΛΛ </a:t>
            </a:r>
            <a:r>
              <a:rPr lang="en-US" altLang="ja-JP" sz="1800" dirty="0" err="1" smtClean="0"/>
              <a:t>hypernuclei</a:t>
            </a:r>
            <a:endParaRPr lang="en-US" altLang="ja-JP" sz="1800" dirty="0" smtClean="0"/>
          </a:p>
          <a:p>
            <a:pPr lvl="2"/>
            <a:r>
              <a:rPr lang="en-US" altLang="ja-JP" sz="1800" dirty="0" smtClean="0"/>
              <a:t>in preparation</a:t>
            </a:r>
            <a:r>
              <a:rPr kumimoji="1" lang="en-US" altLang="ja-JP" sz="1800" dirty="0" smtClean="0"/>
              <a:t> for installation and waiting for experiments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210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17654"/>
            <a:ext cx="8229600" cy="849895"/>
          </a:xfrm>
        </p:spPr>
        <p:txBody>
          <a:bodyPr/>
          <a:lstStyle/>
          <a:p>
            <a:r>
              <a:rPr lang="en-US" altLang="ja-JP" dirty="0" smtClean="0"/>
              <a:t>Back up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683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h100-08deg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91" y="3497331"/>
            <a:ext cx="4491228" cy="3173730"/>
          </a:xfrm>
          <a:prstGeom prst="rect">
            <a:avLst/>
          </a:prstGeom>
        </p:spPr>
      </p:pic>
      <p:pic>
        <p:nvPicPr>
          <p:cNvPr id="8" name="図 7" descr="h100-14deg_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" y="3557274"/>
            <a:ext cx="4459768" cy="3151499"/>
          </a:xfrm>
          <a:prstGeom prst="rect">
            <a:avLst/>
          </a:prstGeom>
        </p:spPr>
      </p:pic>
      <p:pic>
        <p:nvPicPr>
          <p:cNvPr id="20" name="図 19" descr="h100_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71" y="1146503"/>
            <a:ext cx="3742690" cy="26447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84964" y="836110"/>
            <a:ext cx="7020390" cy="49491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−</a:t>
            </a:r>
            <a:r>
              <a:rPr lang="en-US" altLang="ja-JP" dirty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 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02181" y="4236960"/>
            <a:ext cx="177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θ</a:t>
            </a:r>
            <a:r>
              <a:rPr kumimoji="1" lang="ja-JP" altLang="en-US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＜</a:t>
            </a:r>
            <a:r>
              <a:rPr kumimoji="1" lang="en-US" altLang="ja-JP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14°</a:t>
            </a:r>
            <a:endParaRPr kumimoji="1" lang="ja-JP" altLang="en-US" sz="2800" b="1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58892" y="4236960"/>
            <a:ext cx="177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θ</a:t>
            </a:r>
            <a:r>
              <a:rPr kumimoji="1" lang="ja-JP" altLang="en-US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＜</a:t>
            </a:r>
            <a:r>
              <a:rPr kumimoji="1" lang="en-US" altLang="ja-JP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8°</a:t>
            </a:r>
            <a:endParaRPr kumimoji="1" lang="ja-JP" altLang="en-US" sz="2800" b="1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56521" y="1619698"/>
            <a:ext cx="177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θ</a:t>
            </a:r>
            <a:r>
              <a:rPr kumimoji="1" lang="ja-JP" altLang="en-US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＜</a:t>
            </a:r>
            <a:r>
              <a:rPr lang="en-US" altLang="ja-JP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30</a:t>
            </a:r>
            <a:r>
              <a:rPr kumimoji="1" lang="en-US" altLang="ja-JP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°</a:t>
            </a:r>
            <a:endParaRPr kumimoji="1" lang="ja-JP" altLang="en-US" sz="2800" b="1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9939054">
            <a:off x="3442604" y="2021593"/>
            <a:ext cx="273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2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9939054">
            <a:off x="1138347" y="4757898"/>
            <a:ext cx="273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2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939054">
            <a:off x="5419890" y="4757898"/>
            <a:ext cx="273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2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</p:spTree>
    <p:extLst>
      <p:ext uri="{BB962C8B-B14F-4D97-AF65-F5344CB8AC3E}">
        <p14:creationId xmlns:p14="http://schemas.microsoft.com/office/powerpoint/2010/main" val="154005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h100-4MeV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8" y="1045799"/>
            <a:ext cx="7936927" cy="56086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spectrum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23877" y="950384"/>
            <a:ext cx="5989604" cy="49491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</a:t>
            </a:r>
            <a:r>
              <a:rPr lang="en-US" altLang="ja-JP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−</a:t>
            </a:r>
            <a:r>
              <a:rPr lang="en-US" altLang="ja-JP" dirty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12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C 9.4 g/cm</a:t>
            </a:r>
            <a:r>
              <a:rPr lang="en-US" altLang="ja-JP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 rot="19939054">
            <a:off x="2547390" y="3302239"/>
            <a:ext cx="4894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4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</p:spTree>
    <p:extLst>
      <p:ext uri="{BB962C8B-B14F-4D97-AF65-F5344CB8AC3E}">
        <p14:creationId xmlns:p14="http://schemas.microsoft.com/office/powerpoint/2010/main" val="333164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pic>
        <p:nvPicPr>
          <p:cNvPr id="3" name="図 2" descr="スクリーンショット 2016-03-19 4.17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3" y="418317"/>
            <a:ext cx="7947427" cy="6036502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18233" y="5945913"/>
            <a:ext cx="47996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M. Kohno and S. Hashimoto, PTP 123 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2010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) </a:t>
            </a:r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</a:p>
          <a:p>
            <a:r>
              <a:rPr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ΔE</a:t>
            </a:r>
            <a:r>
              <a:rPr lang="en-US" altLang="ja-JP" baseline="-25000" dirty="0" err="1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exp</a:t>
            </a:r>
            <a:r>
              <a:rPr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 = 0)</a:t>
            </a:r>
            <a:endParaRPr lang="ja-JP" altLang="en-US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6462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h100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0" y="798591"/>
            <a:ext cx="4849276" cy="5279134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4615237" y="1358369"/>
            <a:ext cx="4329936" cy="4095237"/>
            <a:chOff x="4853065" y="1778971"/>
            <a:chExt cx="3850694" cy="3674635"/>
          </a:xfrm>
        </p:grpSpPr>
        <p:pic>
          <p:nvPicPr>
            <p:cNvPr id="18" name="Picture 2" descr="C:\Users\kanatsuki\Dropbox\think2mac\MyArticle\master\masters_thesis\chapter1\bnl88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440"/>
            <a:stretch/>
          </p:blipFill>
          <p:spPr bwMode="auto">
            <a:xfrm>
              <a:off x="4870376" y="4720611"/>
              <a:ext cx="3833383" cy="732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kanatsuki\Dropbox\think2mac\MyArticle\master\masters_thesis\chapter1\bnl88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306"/>
            <a:stretch/>
          </p:blipFill>
          <p:spPr bwMode="auto">
            <a:xfrm>
              <a:off x="4853065" y="1778971"/>
              <a:ext cx="3833735" cy="3310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正方形/長方形 10"/>
          <p:cNvSpPr/>
          <p:nvPr/>
        </p:nvSpPr>
        <p:spPr>
          <a:xfrm>
            <a:off x="647233" y="5025567"/>
            <a:ext cx="3780000" cy="216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113663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Energy spectrum</a:t>
            </a:r>
            <a:br>
              <a:rPr lang="en-US" altLang="ja-JP" dirty="0" smtClean="0"/>
            </a:br>
            <a:r>
              <a:rPr lang="en-US" altLang="ja-JP" dirty="0" smtClean="0"/>
              <a:t>J-PARC E05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BNL-E885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 rot="19939054">
            <a:off x="857812" y="2991508"/>
            <a:ext cx="35581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2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</p:spTree>
    <p:extLst>
      <p:ext uri="{BB962C8B-B14F-4D97-AF65-F5344CB8AC3E}">
        <p14:creationId xmlns:p14="http://schemas.microsoft.com/office/powerpoint/2010/main" val="24274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h100-14deg_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3" y="798591"/>
            <a:ext cx="4849276" cy="5279134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4615237" y="1358369"/>
            <a:ext cx="4329936" cy="4095237"/>
            <a:chOff x="4853065" y="1778971"/>
            <a:chExt cx="3850694" cy="3674635"/>
          </a:xfrm>
        </p:grpSpPr>
        <p:pic>
          <p:nvPicPr>
            <p:cNvPr id="18" name="Picture 2" descr="C:\Users\kanatsuki\Dropbox\think2mac\MyArticle\master\masters_thesis\chapter1\bnl88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440"/>
            <a:stretch/>
          </p:blipFill>
          <p:spPr bwMode="auto">
            <a:xfrm>
              <a:off x="4870376" y="4720611"/>
              <a:ext cx="3833383" cy="732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kanatsuki\Dropbox\think2mac\MyArticle\master\masters_thesis\chapter1\bnl88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306"/>
            <a:stretch/>
          </p:blipFill>
          <p:spPr bwMode="auto">
            <a:xfrm>
              <a:off x="4853065" y="1778971"/>
              <a:ext cx="3833735" cy="3310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正方形/長方形 10"/>
          <p:cNvSpPr/>
          <p:nvPr/>
        </p:nvSpPr>
        <p:spPr>
          <a:xfrm>
            <a:off x="647233" y="5025567"/>
            <a:ext cx="3780000" cy="216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113663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Energy spectrum</a:t>
            </a:r>
            <a:br>
              <a:rPr lang="en-US" altLang="ja-JP" dirty="0" smtClean="0"/>
            </a:br>
            <a:r>
              <a:rPr lang="en-US" altLang="ja-JP" dirty="0" smtClean="0"/>
              <a:t>J-PARC E05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BNL-E885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15076" y="1710167"/>
            <a:ext cx="177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θ</a:t>
            </a:r>
            <a:r>
              <a:rPr kumimoji="1" lang="ja-JP" altLang="en-US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＜</a:t>
            </a:r>
            <a:r>
              <a:rPr kumimoji="1" lang="en-US" altLang="ja-JP" sz="2800" b="1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14°</a:t>
            </a:r>
            <a:endParaRPr kumimoji="1" lang="ja-JP" altLang="en-US" sz="2800" b="1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9939054">
            <a:off x="857812" y="2991508"/>
            <a:ext cx="35581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>
                    <a:alpha val="30000"/>
                  </a:srgb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200" dirty="0">
              <a:solidFill>
                <a:srgbClr val="FF0000">
                  <a:alpha val="30000"/>
                </a:srgb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</p:spTree>
    <p:extLst>
      <p:ext uri="{BB962C8B-B14F-4D97-AF65-F5344CB8AC3E}">
        <p14:creationId xmlns:p14="http://schemas.microsoft.com/office/powerpoint/2010/main" val="82551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KEK-E373: Emulsion exp.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59934"/>
            <a:ext cx="8229600" cy="542924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“NAGARA” event</a:t>
            </a:r>
          </a:p>
          <a:p>
            <a:pPr lvl="1"/>
            <a:r>
              <a:rPr lang="en-US" altLang="ja-JP" dirty="0" smtClean="0"/>
              <a:t>Uniquely identified as </a:t>
            </a:r>
            <a:r>
              <a:rPr lang="en-US" altLang="ja-JP" baseline="-25000" dirty="0" smtClean="0"/>
              <a:t>ΛΛ</a:t>
            </a:r>
            <a:r>
              <a:rPr lang="en-US" altLang="ja-JP" baseline="30000" dirty="0" smtClean="0"/>
              <a:t>6</a:t>
            </a:r>
            <a:r>
              <a:rPr lang="en-US" altLang="ja-JP" dirty="0" smtClean="0"/>
              <a:t>He</a:t>
            </a:r>
          </a:p>
          <a:p>
            <a:pPr lvl="1"/>
            <a:r>
              <a:rPr lang="en-US" altLang="ja-JP" dirty="0"/>
              <a:t>ΔB</a:t>
            </a:r>
            <a:r>
              <a:rPr lang="en-US" altLang="ja-JP" baseline="-25000" dirty="0"/>
              <a:t>ΛΛ </a:t>
            </a:r>
            <a:r>
              <a:rPr lang="en-US" altLang="ja-JP" dirty="0"/>
              <a:t>= </a:t>
            </a:r>
            <a:r>
              <a:rPr lang="en-US" altLang="ja-JP" dirty="0" smtClean="0"/>
              <a:t>0.67 </a:t>
            </a:r>
            <a:r>
              <a:rPr lang="en-US" altLang="en-US" dirty="0" smtClean="0"/>
              <a:t>± 0.17 MeV</a:t>
            </a:r>
            <a:endParaRPr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1000" dirty="0"/>
          </a:p>
          <a:p>
            <a:r>
              <a:rPr lang="en-US" altLang="ja-JP" dirty="0" smtClean="0">
                <a:sym typeface="Wingdings"/>
              </a:rPr>
              <a:t>“KISO” event</a:t>
            </a:r>
          </a:p>
          <a:p>
            <a:pPr lvl="1"/>
            <a:r>
              <a:rPr lang="en-US" altLang="ja-JP" dirty="0" smtClean="0"/>
              <a:t>Ξ</a:t>
            </a:r>
            <a:r>
              <a:rPr lang="en-US" altLang="ja-JP" dirty="0"/>
              <a:t>-</a:t>
            </a:r>
            <a:r>
              <a:rPr lang="en-US" altLang="ja-JP" baseline="30000" dirty="0"/>
              <a:t>14</a:t>
            </a:r>
            <a:r>
              <a:rPr lang="en-US" altLang="ja-JP" dirty="0"/>
              <a:t>N </a:t>
            </a:r>
            <a:r>
              <a:rPr lang="en-US" altLang="ja-JP" dirty="0" smtClean="0"/>
              <a:t>system</a:t>
            </a:r>
          </a:p>
          <a:p>
            <a:pPr lvl="1"/>
            <a:r>
              <a:rPr lang="en-US" altLang="ja-JP" dirty="0" err="1" smtClean="0"/>
              <a:t>Ξ</a:t>
            </a:r>
            <a:r>
              <a:rPr lang="ja-JP" altLang="en-US" baseline="30000" dirty="0" smtClean="0"/>
              <a:t>ー</a:t>
            </a:r>
            <a:r>
              <a:rPr lang="en-US" altLang="ja-JP" dirty="0" smtClean="0"/>
              <a:t>+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N→</a:t>
            </a:r>
            <a:r>
              <a:rPr lang="en-US" altLang="ja-JP" baseline="30000" dirty="0" smtClean="0"/>
              <a:t>10</a:t>
            </a:r>
            <a:r>
              <a:rPr lang="en-US" altLang="ja-JP" sz="1200" dirty="0" smtClean="0"/>
              <a:t>Λ</a:t>
            </a:r>
            <a:r>
              <a:rPr lang="en-US" altLang="ja-JP" dirty="0" smtClean="0"/>
              <a:t>Be+</a:t>
            </a:r>
            <a:r>
              <a:rPr lang="en-US" altLang="ja-JP" baseline="30000" dirty="0"/>
              <a:t>5</a:t>
            </a:r>
            <a:r>
              <a:rPr lang="en-US" altLang="ja-JP" sz="1200" dirty="0" smtClean="0"/>
              <a:t>Λ</a:t>
            </a:r>
            <a:r>
              <a:rPr lang="en-US" altLang="ja-JP" dirty="0" smtClean="0"/>
              <a:t>He </a:t>
            </a:r>
            <a:endParaRPr lang="en-US" altLang="ja-JP" dirty="0"/>
          </a:p>
          <a:p>
            <a:pPr lvl="1"/>
            <a:r>
              <a:rPr lang="en-US" altLang="ja-JP" dirty="0"/>
              <a:t>B</a:t>
            </a:r>
            <a:r>
              <a:rPr lang="en-US" altLang="ja-JP" sz="1200" dirty="0"/>
              <a:t>Ξ</a:t>
            </a:r>
            <a:r>
              <a:rPr lang="en-US" altLang="ja-JP" dirty="0"/>
              <a:t>=</a:t>
            </a:r>
            <a:r>
              <a:rPr lang="en-US" altLang="ja-JP" dirty="0" smtClean="0"/>
              <a:t>1.11〜4.38</a:t>
            </a:r>
            <a:r>
              <a:rPr lang="en-US" altLang="ja-JP" dirty="0"/>
              <a:t>±0.25 MeV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rgbClr val="0000FF"/>
                </a:solidFill>
              </a:rPr>
              <a:t>±</a:t>
            </a:r>
            <a:r>
              <a:rPr lang="en-US" altLang="ja-JP" b="1" dirty="0" err="1">
                <a:solidFill>
                  <a:srgbClr val="0000FF"/>
                </a:solidFill>
              </a:rPr>
              <a:t>Γ</a:t>
            </a:r>
            <a:r>
              <a:rPr lang="en-US" altLang="ja-JP" b="1" dirty="0">
                <a:solidFill>
                  <a:srgbClr val="0000FF"/>
                </a:solidFill>
              </a:rPr>
              <a:t>/2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7" name="Picture 2" descr="C:\Users\kanatsuki\Dropbox\スクリーンショット\スクリーンショット 2014-07-09 21.40.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8" t="16714" r="9624" b="17558"/>
          <a:stretch/>
        </p:blipFill>
        <p:spPr bwMode="auto">
          <a:xfrm>
            <a:off x="5723246" y="1179781"/>
            <a:ext cx="2964242" cy="27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1428648" y="2026002"/>
            <a:ext cx="255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300"/>
              </a:spcBef>
              <a:buClr>
                <a:srgbClr val="53548A"/>
              </a:buClr>
            </a:pPr>
            <a:r>
              <a:rPr lang="en-US" altLang="ja-JP" sz="2000" i="1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weakly attractive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36959" y="919269"/>
            <a:ext cx="4238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H</a:t>
            </a:r>
            <a:r>
              <a:rPr kumimoji="1"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. Takahashi et al., PRL 87 (2001) 212502</a:t>
            </a:r>
            <a:endParaRPr kumimoji="1" lang="ja-JP" altLang="en-US" sz="14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1" name="図 10" descr="スクリーンショット 2015-12-24 7.07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14" y="4691238"/>
            <a:ext cx="6992240" cy="141969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784357" y="6080550"/>
            <a:ext cx="4230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K. </a:t>
            </a:r>
            <a:r>
              <a:rPr lang="en-US" altLang="ja-JP" sz="1400" i="1" dirty="0" err="1" smtClean="0">
                <a:latin typeface="ヒラギノ角ゴ Pro W3"/>
                <a:ea typeface="ヒラギノ角ゴ Pro W3"/>
                <a:cs typeface="ヒラギノ角ゴ Pro W3"/>
              </a:rPr>
              <a:t>Nakazawa</a:t>
            </a:r>
            <a:r>
              <a:rPr kumimoji="1"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 et al., PTEP (2015) 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3, </a:t>
            </a:r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033D02</a:t>
            </a:r>
            <a:endParaRPr lang="en-US" altLang="ja-JP" sz="14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0994" y="2395334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i="1" dirty="0" smtClean="0">
                <a:latin typeface="ヒラギノ角ゴ Pro W3"/>
                <a:ea typeface="ヒラギノ角ゴ Pro W3"/>
                <a:cs typeface="ヒラギノ角ゴ Pro W3"/>
              </a:rPr>
              <a:t>J.K. </a:t>
            </a:r>
            <a:r>
              <a:rPr lang="en-US" altLang="ja-JP" sz="1200" i="1" dirty="0" err="1" smtClean="0">
                <a:latin typeface="ヒラギノ角ゴ Pro W3"/>
                <a:ea typeface="ヒラギノ角ゴ Pro W3"/>
                <a:cs typeface="ヒラギノ角ゴ Pro W3"/>
              </a:rPr>
              <a:t>Ahn</a:t>
            </a:r>
            <a:r>
              <a:rPr kumimoji="1" lang="en-US" altLang="ja-JP" sz="1200" i="1" dirty="0" smtClean="0">
                <a:latin typeface="ヒラギノ角ゴ Pro W3"/>
                <a:ea typeface="ヒラギノ角ゴ Pro W3"/>
                <a:cs typeface="ヒラギノ角ゴ Pro W3"/>
              </a:rPr>
              <a:t> et al., PRC 88 (2013) 014003</a:t>
            </a:r>
            <a:endParaRPr kumimoji="1" lang="ja-JP" altLang="en-US" sz="12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263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323528" y="568952"/>
            <a:ext cx="79072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The shapes of spectrum </a:t>
            </a:r>
            <a:r>
              <a:rPr kumimoji="1"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depends on the interaction models</a:t>
            </a:r>
            <a:endParaRPr kumimoji="1" lang="ja-JP" altLang="en-US" sz="20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29197" r="7776" b="1780"/>
          <a:stretch/>
        </p:blipFill>
        <p:spPr bwMode="auto">
          <a:xfrm>
            <a:off x="827584" y="1348856"/>
            <a:ext cx="7622968" cy="39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8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K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selection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2021248" y="1999269"/>
            <a:ext cx="3105349" cy="19677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</a:p>
        </p:txBody>
      </p:sp>
      <p:pic>
        <p:nvPicPr>
          <p:cNvPr id="3" name="図 2" descr="m2-B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 rot="19939054">
            <a:off x="2224954" y="3057810"/>
            <a:ext cx="516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 smtClean="0">
                <a:solidFill>
                  <a:schemeClr val="accent1">
                    <a:alpha val="30000"/>
                  </a:scheme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4800" dirty="0">
              <a:solidFill>
                <a:schemeClr val="accent1">
                  <a:alpha val="30000"/>
                </a:scheme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</p:spTree>
    <p:extLst>
      <p:ext uri="{BB962C8B-B14F-4D97-AF65-F5344CB8AC3E}">
        <p14:creationId xmlns:p14="http://schemas.microsoft.com/office/powerpoint/2010/main" val="195840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sigm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9" y="1886492"/>
            <a:ext cx="4394666" cy="29762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Other calibration sources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8615" y="1707681"/>
            <a:ext cx="4613379" cy="4472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i="1" dirty="0">
                <a:latin typeface="Times New Roman"/>
                <a:cs typeface="Times New Roman"/>
              </a:rPr>
              <a:t>p</a:t>
            </a:r>
            <a:r>
              <a:rPr lang="en-US" altLang="ja-JP" dirty="0">
                <a:latin typeface="Times New Roman"/>
                <a:cs typeface="Times New Roman"/>
              </a:rPr>
              <a:t>(</a:t>
            </a:r>
            <a:r>
              <a:rPr lang="en-US" altLang="ja-JP" i="1" dirty="0">
                <a:latin typeface="Times New Roman"/>
                <a:cs typeface="Times New Roman"/>
              </a:rPr>
              <a:t>K</a:t>
            </a:r>
            <a:r>
              <a:rPr lang="en-US" altLang="ja-JP" baseline="30000" dirty="0">
                <a:latin typeface="Times New Roman"/>
                <a:cs typeface="Times New Roman"/>
              </a:rPr>
              <a:t>−</a:t>
            </a:r>
            <a:r>
              <a:rPr lang="en-US" altLang="ja-JP" dirty="0">
                <a:latin typeface="Times New Roman"/>
                <a:cs typeface="Times New Roman"/>
              </a:rPr>
              <a:t>, </a:t>
            </a:r>
            <a:r>
              <a:rPr lang="en-US" altLang="ja-JP" i="1" dirty="0" smtClean="0">
                <a:latin typeface="Times New Roman"/>
                <a:cs typeface="Times New Roman"/>
              </a:rPr>
              <a:t>π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dirty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(CH</a:t>
            </a:r>
            <a:r>
              <a:rPr lang="en-US" altLang="ja-JP" baseline="-25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, 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/c)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307406" y="2337089"/>
            <a:ext cx="736056" cy="4472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err="1" smtClean="0">
                <a:sym typeface="Wingdings"/>
              </a:rPr>
              <a:t>Σ</a:t>
            </a:r>
            <a:r>
              <a:rPr lang="en-US" altLang="ja-JP" baseline="30000" dirty="0" smtClean="0">
                <a:sym typeface="Wingdings"/>
              </a:rPr>
              <a:t>−</a:t>
            </a: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294490" y="3476187"/>
            <a:ext cx="783393" cy="4472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err="1" smtClean="0">
                <a:sym typeface="Wingdings"/>
              </a:rPr>
              <a:t>Σ</a:t>
            </a:r>
            <a:r>
              <a:rPr lang="en-US" altLang="ja-JP" baseline="30000" dirty="0" smtClean="0">
                <a:sym typeface="Wingdings"/>
              </a:rPr>
              <a:t>*−</a:t>
            </a:r>
          </a:p>
        </p:txBody>
      </p:sp>
      <p:pic>
        <p:nvPicPr>
          <p:cNvPr id="9" name="図 8" descr="ka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32" y="1886492"/>
            <a:ext cx="4394666" cy="2976282"/>
          </a:xfrm>
          <a:prstGeom prst="rect">
            <a:avLst/>
          </a:prstGeom>
        </p:spPr>
      </p:pic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622989" y="1707681"/>
            <a:ext cx="4577455" cy="4472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i="1" dirty="0" smtClean="0">
                <a:latin typeface="Times New Roman"/>
                <a:cs typeface="Times New Roman"/>
              </a:rPr>
              <a:t>p</a:t>
            </a:r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smtClean="0">
                <a:latin typeface="Times New Roman"/>
                <a:cs typeface="Times New Roman"/>
              </a:rPr>
              <a:t>K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−</a:t>
            </a:r>
            <a:r>
              <a:rPr lang="en-US" altLang="ja-JP" dirty="0" smtClean="0">
                <a:latin typeface="Times New Roman"/>
                <a:cs typeface="Times New Roman"/>
              </a:rPr>
              <a:t>, </a:t>
            </a:r>
            <a:r>
              <a:rPr lang="en-US" altLang="ja-JP" i="1" dirty="0">
                <a:latin typeface="Times New Roman"/>
                <a:cs typeface="Times New Roman"/>
              </a:rPr>
              <a:t>p</a:t>
            </a:r>
            <a:r>
              <a:rPr lang="en-US" altLang="ja-JP" dirty="0" smtClean="0">
                <a:latin typeface="Times New Roman"/>
                <a:cs typeface="Times New Roman"/>
              </a:rPr>
              <a:t>)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kinematics (CH</a:t>
            </a:r>
            <a:r>
              <a:rPr lang="en-US" altLang="ja-JP" baseline="-25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, </a:t>
            </a: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1.8 </a:t>
            </a:r>
            <a:r>
              <a:rPr lang="en-US" altLang="ja-JP" dirty="0" err="1" smtClean="0">
                <a:latin typeface="Times New Roman"/>
                <a:cs typeface="Times New Roman"/>
                <a:sym typeface="Wingdings"/>
              </a:rPr>
              <a:t>GeV</a:t>
            </a:r>
            <a:r>
              <a:rPr lang="en-US" altLang="ja-JP" dirty="0">
                <a:latin typeface="Times New Roman"/>
                <a:cs typeface="Times New Roman"/>
                <a:sym typeface="Wingdings"/>
              </a:rPr>
              <a:t>/c)</a:t>
            </a:r>
            <a:endParaRPr lang="en-US" altLang="ja-JP" dirty="0" smtClean="0">
              <a:latin typeface="Times New Roman"/>
              <a:cs typeface="Times New Roman"/>
              <a:sym typeface="Wingdings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6958649" y="2367408"/>
            <a:ext cx="646410" cy="4472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i="1" dirty="0" smtClean="0">
                <a:sym typeface="Wingdings"/>
              </a:rPr>
              <a:t>K</a:t>
            </a:r>
            <a:r>
              <a:rPr lang="ja-JP" altLang="en-US" baseline="30000" dirty="0" smtClean="0">
                <a:sym typeface="Wingdings"/>
              </a:rPr>
              <a:t>ー</a:t>
            </a:r>
            <a:endParaRPr lang="en-US" altLang="ja-JP" baseline="30000" dirty="0" smtClean="0">
              <a:sym typeface="Wingding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 rot="19939054">
            <a:off x="846703" y="3014518"/>
            <a:ext cx="3357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 smtClean="0">
                <a:solidFill>
                  <a:schemeClr val="accent1">
                    <a:alpha val="30000"/>
                  </a:scheme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000" dirty="0">
              <a:solidFill>
                <a:schemeClr val="accent1">
                  <a:alpha val="30000"/>
                </a:scheme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9939054">
            <a:off x="5258393" y="3014520"/>
            <a:ext cx="3357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 smtClean="0">
                <a:solidFill>
                  <a:schemeClr val="accent1">
                    <a:alpha val="30000"/>
                  </a:scheme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000" dirty="0">
              <a:solidFill>
                <a:schemeClr val="accent1">
                  <a:alpha val="30000"/>
                </a:scheme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</p:spTree>
    <p:extLst>
      <p:ext uri="{BB962C8B-B14F-4D97-AF65-F5344CB8AC3E}">
        <p14:creationId xmlns:p14="http://schemas.microsoft.com/office/powerpoint/2010/main" val="230179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2021248" y="1999269"/>
            <a:ext cx="3105349" cy="19677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dirty="0" smtClean="0">
                <a:latin typeface="Times New Roman"/>
                <a:cs typeface="Times New Roman"/>
                <a:sym typeface="Wingdings"/>
              </a:rPr>
              <a:t> </a:t>
            </a:r>
          </a:p>
        </p:txBody>
      </p:sp>
      <p:pic>
        <p:nvPicPr>
          <p:cNvPr id="7" name="図 6" descr="m2-BE_prot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024" y="-353514"/>
            <a:ext cx="3198078" cy="4525684"/>
          </a:xfrm>
          <a:prstGeom prst="rect">
            <a:avLst/>
          </a:prstGeom>
        </p:spPr>
      </p:pic>
      <p:pic>
        <p:nvPicPr>
          <p:cNvPr id="10" name="図 9" descr="Proton_2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15" y="310289"/>
            <a:ext cx="4525686" cy="3198079"/>
          </a:xfrm>
          <a:prstGeom prst="rect">
            <a:avLst/>
          </a:prstGeom>
        </p:spPr>
      </p:pic>
      <p:pic>
        <p:nvPicPr>
          <p:cNvPr id="11" name="図 10" descr="Pion_2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16" y="3414603"/>
            <a:ext cx="4525686" cy="3198080"/>
          </a:xfrm>
          <a:prstGeom prst="rect">
            <a:avLst/>
          </a:prstGeom>
        </p:spPr>
      </p:pic>
      <p:pic>
        <p:nvPicPr>
          <p:cNvPr id="12" name="図 11" descr="m2-BE_p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2272"/>
            <a:ext cx="4519905" cy="319399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 rot="19939054">
            <a:off x="5220587" y="1658525"/>
            <a:ext cx="3357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 smtClean="0">
                <a:solidFill>
                  <a:schemeClr val="accent1">
                    <a:alpha val="30000"/>
                  </a:scheme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000" dirty="0">
              <a:solidFill>
                <a:schemeClr val="accent1">
                  <a:alpha val="30000"/>
                </a:scheme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19939054">
            <a:off x="5220588" y="4715199"/>
            <a:ext cx="3357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 smtClean="0">
                <a:solidFill>
                  <a:schemeClr val="accent1">
                    <a:alpha val="30000"/>
                  </a:scheme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000" dirty="0">
              <a:solidFill>
                <a:schemeClr val="accent1">
                  <a:alpha val="30000"/>
                </a:scheme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9939054">
            <a:off x="620099" y="4753245"/>
            <a:ext cx="3357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 smtClean="0">
                <a:solidFill>
                  <a:schemeClr val="accent1">
                    <a:alpha val="30000"/>
                  </a:scheme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000" dirty="0">
              <a:solidFill>
                <a:schemeClr val="accent1">
                  <a:alpha val="30000"/>
                </a:scheme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9939054">
            <a:off x="593579" y="1658524"/>
            <a:ext cx="3357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 smtClean="0">
                <a:solidFill>
                  <a:schemeClr val="accent1">
                    <a:alpha val="30000"/>
                  </a:schemeClr>
                </a:solidFill>
                <a:latin typeface="ヒラギノ角ゴ StdN W8"/>
                <a:ea typeface="ヒラギノ角ゴ StdN W8"/>
                <a:cs typeface="ヒラギノ角ゴ StdN W8"/>
              </a:rPr>
              <a:t>PRELIMINARY</a:t>
            </a:r>
            <a:endParaRPr kumimoji="1" lang="ja-JP" altLang="en-US" sz="3000" dirty="0">
              <a:solidFill>
                <a:schemeClr val="accent1">
                  <a:alpha val="30000"/>
                </a:schemeClr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</p:spTree>
    <p:extLst>
      <p:ext uri="{BB962C8B-B14F-4D97-AF65-F5344CB8AC3E}">
        <p14:creationId xmlns:p14="http://schemas.microsoft.com/office/powerpoint/2010/main" val="280453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7682" y="10038"/>
            <a:ext cx="4899118" cy="558155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BNL-E885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  <p:pic>
        <p:nvPicPr>
          <p:cNvPr id="7" name="図 6" descr="bnl8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6" y="104591"/>
            <a:ext cx="3589633" cy="6499412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 flipV="1">
            <a:off x="3077882" y="164355"/>
            <a:ext cx="14941" cy="6094941"/>
          </a:xfrm>
          <a:prstGeom prst="line">
            <a:avLst/>
          </a:prstGeom>
          <a:ln w="38100">
            <a:solidFill>
              <a:srgbClr val="008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1441875" y="859934"/>
            <a:ext cx="1636007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379637" y="896319"/>
            <a:ext cx="18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1437495" y="4258094"/>
            <a:ext cx="1636007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375257" y="4294479"/>
            <a:ext cx="18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31" y="3629239"/>
            <a:ext cx="3928893" cy="285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pic>
        <p:nvPicPr>
          <p:cNvPr id="15" name="Picture 2" descr="C:\Users\kanatsuki\Dropbox\think2mac\MyArticle\master\masters_thesis\chapter1\wsp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86" y="568193"/>
            <a:ext cx="4012438" cy="31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5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運動学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55</a:t>
            </a:fld>
            <a:endParaRPr kumimoji="1" lang="ja-JP" altLang="en-US" dirty="0"/>
          </a:p>
        </p:txBody>
      </p:sp>
      <p:sp>
        <p:nvSpPr>
          <p:cNvPr id="7" name="コンテンツ プレースホルダー 5"/>
          <p:cNvSpPr txBox="1">
            <a:spLocks/>
          </p:cNvSpPr>
          <p:nvPr/>
        </p:nvSpPr>
        <p:spPr>
          <a:xfrm>
            <a:off x="4716015" y="1493472"/>
            <a:ext cx="3970785" cy="504056"/>
          </a:xfrm>
          <a:prstGeom prst="rect">
            <a:avLst/>
          </a:prstGeom>
          <a:ln>
            <a:solidFill>
              <a:srgbClr val="1403F7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800" i="1" dirty="0" err="1" smtClean="0">
                <a:solidFill>
                  <a:srgbClr val="292934"/>
                </a:solidFill>
                <a:sym typeface="Wingdings" panose="05000000000000000000" pitchFamily="2" charset="2"/>
              </a:rPr>
              <a:t>p</a:t>
            </a:r>
            <a:r>
              <a:rPr lang="en-US" altLang="ja-JP" sz="2800" i="1" baseline="-25000" dirty="0" err="1" smtClean="0">
                <a:solidFill>
                  <a:srgbClr val="292934"/>
                </a:solidFill>
                <a:sym typeface="Wingdings" panose="05000000000000000000" pitchFamily="2" charset="2"/>
              </a:rPr>
              <a:t>K</a:t>
            </a:r>
            <a:r>
              <a:rPr lang="ja-JP" altLang="en-US" sz="2800" baseline="-25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＋</a:t>
            </a:r>
            <a:r>
              <a:rPr lang="en-US" altLang="ja-JP" sz="2800" baseline="30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=</a:t>
            </a:r>
            <a:r>
              <a:rPr lang="en-US" altLang="ja-JP" sz="2800" baseline="30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1.2</a:t>
            </a:r>
            <a:r>
              <a:rPr lang="ja-JP" altLang="en-US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～</a:t>
            </a:r>
            <a:r>
              <a:rPr lang="en-US" altLang="ja-JP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1.4 </a:t>
            </a:r>
            <a:r>
              <a:rPr lang="en-US" altLang="ja-JP" sz="2800" dirty="0" err="1" smtClean="0">
                <a:solidFill>
                  <a:srgbClr val="292934"/>
                </a:solidFill>
                <a:sym typeface="Wingdings" panose="05000000000000000000" pitchFamily="2" charset="2"/>
              </a:rPr>
              <a:t>GeV</a:t>
            </a:r>
            <a:r>
              <a:rPr lang="en-US" altLang="ja-JP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/</a:t>
            </a:r>
            <a:r>
              <a:rPr lang="en-US" altLang="ja-JP" sz="2800" i="1" dirty="0" smtClean="0">
                <a:solidFill>
                  <a:srgbClr val="292934"/>
                </a:solidFill>
                <a:sym typeface="Wingdings" panose="05000000000000000000" pitchFamily="2" charset="2"/>
              </a:rPr>
              <a:t>c</a:t>
            </a:r>
            <a:endParaRPr lang="en-US" altLang="ja-JP" sz="2800" i="1" dirty="0" smtClean="0">
              <a:solidFill>
                <a:srgbClr val="292934"/>
              </a:solidFill>
            </a:endParaRPr>
          </a:p>
          <a:p>
            <a:pPr lvl="1"/>
            <a:endParaRPr lang="en-US" altLang="ja-JP" sz="2800" dirty="0" smtClean="0">
              <a:solidFill>
                <a:srgbClr val="292934"/>
              </a:solidFill>
            </a:endParaRPr>
          </a:p>
          <a:p>
            <a:endParaRPr lang="ja-JP" altLang="en-US" sz="2800" dirty="0">
              <a:solidFill>
                <a:srgbClr val="292934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" y="2717608"/>
            <a:ext cx="451131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kanatsuki\Dropbox\figure\kinema_sc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35" y="2573592"/>
            <a:ext cx="435266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円/楕円 9"/>
          <p:cNvSpPr/>
          <p:nvPr/>
        </p:nvSpPr>
        <p:spPr>
          <a:xfrm>
            <a:off x="1818372" y="3610790"/>
            <a:ext cx="713664" cy="330954"/>
          </a:xfrm>
          <a:prstGeom prst="ellipse">
            <a:avLst/>
          </a:prstGeom>
          <a:noFill/>
          <a:ln>
            <a:solidFill>
              <a:srgbClr val="140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9553" y="2501584"/>
            <a:ext cx="252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000" dirty="0" smtClean="0">
                <a:solidFill>
                  <a:srgbClr val="292934"/>
                </a:solidFill>
                <a:latin typeface="Arial"/>
                <a:ea typeface="ＭＳ Ｐゴシック"/>
              </a:rPr>
              <a:t>Recoil Momentum</a:t>
            </a:r>
            <a:endParaRPr lang="ja-JP" altLang="en-US" sz="2000" dirty="0">
              <a:solidFill>
                <a:srgbClr val="292934"/>
              </a:solidFill>
              <a:latin typeface="Arial"/>
              <a:ea typeface="ＭＳ Ｐゴシック"/>
            </a:endParaRPr>
          </a:p>
        </p:txBody>
      </p:sp>
      <p:sp>
        <p:nvSpPr>
          <p:cNvPr id="12" name="コンテンツ プレースホルダー 5"/>
          <p:cNvSpPr txBox="1">
            <a:spLocks/>
          </p:cNvSpPr>
          <p:nvPr/>
        </p:nvSpPr>
        <p:spPr>
          <a:xfrm>
            <a:off x="5004049" y="2429576"/>
            <a:ext cx="2664296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3A299"/>
              </a:buClr>
              <a:buFont typeface="Arial" pitchFamily="34" charset="0"/>
              <a:buNone/>
            </a:pPr>
            <a:r>
              <a:rPr lang="en-US" altLang="ja-JP" sz="2200" dirty="0" smtClean="0">
                <a:solidFill>
                  <a:srgbClr val="292934"/>
                </a:solidFill>
                <a:ea typeface="ＭＳ Ｐゴシック"/>
              </a:rPr>
              <a:t>Momentum of </a:t>
            </a:r>
            <a:r>
              <a:rPr lang="en-US" altLang="ja-JP" sz="2200" i="1" dirty="0" smtClean="0">
                <a:solidFill>
                  <a:srgbClr val="292934"/>
                </a:solidFill>
                <a:ea typeface="ＭＳ Ｐゴシック"/>
              </a:rPr>
              <a:t>K</a:t>
            </a:r>
            <a:r>
              <a:rPr lang="ja-JP" altLang="en-US" sz="2200" baseline="30000" dirty="0" smtClean="0">
                <a:solidFill>
                  <a:srgbClr val="292934"/>
                </a:solidFill>
                <a:ea typeface="ＭＳ Ｐゴシック"/>
              </a:rPr>
              <a:t>＋</a:t>
            </a:r>
            <a:endParaRPr lang="en-US" altLang="ja-JP" sz="2200" dirty="0" smtClean="0">
              <a:solidFill>
                <a:srgbClr val="292934"/>
              </a:solidFill>
              <a:ea typeface="ＭＳ Ｐゴシック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69178" y="1546316"/>
            <a:ext cx="28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2800" i="1" dirty="0" err="1">
                <a:solidFill>
                  <a:srgbClr val="292934"/>
                </a:solidFill>
                <a:latin typeface="Arial"/>
                <a:ea typeface="ＭＳ Ｐゴシック"/>
              </a:rPr>
              <a:t>p</a:t>
            </a:r>
            <a:r>
              <a:rPr lang="en-US" altLang="ja-JP" sz="2800" i="1" baseline="-25000" dirty="0" err="1">
                <a:solidFill>
                  <a:srgbClr val="292934"/>
                </a:solidFill>
                <a:latin typeface="Arial"/>
                <a:ea typeface="ＭＳ Ｐゴシック"/>
              </a:rPr>
              <a:t>K</a:t>
            </a:r>
            <a:r>
              <a:rPr lang="ja-JP" altLang="en-US" sz="2800" baseline="-25000" dirty="0" smtClean="0">
                <a:solidFill>
                  <a:srgbClr val="292934"/>
                </a:solidFill>
                <a:latin typeface="Arial"/>
                <a:ea typeface="ＭＳ Ｐゴシック"/>
              </a:rPr>
              <a:t>－</a:t>
            </a:r>
            <a:r>
              <a:rPr lang="en-US" altLang="ja-JP" sz="2800" baseline="-25000" dirty="0" smtClean="0">
                <a:solidFill>
                  <a:srgbClr val="292934"/>
                </a:solidFill>
                <a:latin typeface="Arial"/>
                <a:ea typeface="ＭＳ Ｐゴシック"/>
              </a:rPr>
              <a:t> </a:t>
            </a:r>
            <a:r>
              <a:rPr lang="en-US" altLang="ja-JP" sz="2800" dirty="0" smtClean="0">
                <a:solidFill>
                  <a:srgbClr val="292934"/>
                </a:solidFill>
                <a:latin typeface="Arial"/>
                <a:ea typeface="ＭＳ Ｐゴシック"/>
              </a:rPr>
              <a:t>= 1.8 </a:t>
            </a:r>
            <a:r>
              <a:rPr lang="en-US" altLang="ja-JP" sz="2800" dirty="0" err="1" smtClean="0">
                <a:solidFill>
                  <a:srgbClr val="292934"/>
                </a:solidFill>
                <a:latin typeface="Arial"/>
                <a:ea typeface="ＭＳ Ｐゴシック"/>
              </a:rPr>
              <a:t>GeV</a:t>
            </a:r>
            <a:r>
              <a:rPr lang="en-US" altLang="ja-JP" sz="2800" dirty="0">
                <a:solidFill>
                  <a:srgbClr val="292934"/>
                </a:solidFill>
                <a:latin typeface="Arial"/>
                <a:ea typeface="ＭＳ Ｐゴシック"/>
              </a:rPr>
              <a:t>/</a:t>
            </a:r>
            <a:r>
              <a:rPr lang="en-US" altLang="ja-JP" sz="2800" i="1" dirty="0">
                <a:solidFill>
                  <a:srgbClr val="292934"/>
                </a:solidFill>
                <a:latin typeface="Arial"/>
                <a:ea typeface="ＭＳ Ｐゴシック"/>
              </a:rPr>
              <a:t>c</a:t>
            </a:r>
          </a:p>
        </p:txBody>
      </p:sp>
      <p:sp>
        <p:nvSpPr>
          <p:cNvPr id="14" name="左右矢印 13"/>
          <p:cNvSpPr/>
          <p:nvPr/>
        </p:nvSpPr>
        <p:spPr>
          <a:xfrm>
            <a:off x="3779912" y="1637488"/>
            <a:ext cx="792088" cy="360040"/>
          </a:xfrm>
          <a:prstGeom prst="left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482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kanatsuki\Dropbox\think2mac\MyArticle\master\masters_thesis\chapter1\hara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30" y="1843693"/>
            <a:ext cx="4957269" cy="381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5" t="20464" r="31476" b="4339"/>
          <a:stretch/>
        </p:blipFill>
        <p:spPr bwMode="auto">
          <a:xfrm>
            <a:off x="611560" y="1700808"/>
            <a:ext cx="3337035" cy="378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646155" y="5472891"/>
            <a:ext cx="2230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7</a:t>
            </a:r>
            <a:r>
              <a:rPr lang="ja-JP" altLang="en-US" sz="2200" dirty="0" smtClean="0">
                <a:latin typeface="ヒラギノ角ゴ Pro W3"/>
                <a:ea typeface="ヒラギノ角ゴ Pro W3"/>
                <a:cs typeface="ヒラギノ角ゴ Pro W3"/>
              </a:rPr>
              <a:t>～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12 </a:t>
            </a:r>
            <a:r>
              <a:rPr lang="en-US" altLang="ja-JP" sz="2200" dirty="0" err="1" smtClean="0">
                <a:latin typeface="ヒラギノ角ゴ Pro W3"/>
                <a:ea typeface="ヒラギノ角ゴ Pro W3"/>
                <a:cs typeface="ヒラギノ角ゴ Pro W3"/>
              </a:rPr>
              <a:t>nb</a:t>
            </a:r>
            <a:r>
              <a:rPr lang="en-US" altLang="ja-JP" sz="2200" dirty="0" smtClean="0">
                <a:latin typeface="ヒラギノ角ゴ Pro W3"/>
                <a:ea typeface="ヒラギノ角ゴ Pro W3"/>
                <a:cs typeface="ヒラギノ角ゴ Pro W3"/>
              </a:rPr>
              <a:t>/</a:t>
            </a:r>
            <a:r>
              <a:rPr lang="en-US" altLang="ja-JP" sz="2200" dirty="0" err="1" smtClean="0">
                <a:latin typeface="ヒラギノ角ゴ Pro W3"/>
                <a:ea typeface="ヒラギノ角ゴ Pro W3"/>
                <a:cs typeface="ヒラギノ角ゴ Pro W3"/>
              </a:rPr>
              <a:t>sr</a:t>
            </a:r>
            <a:endParaRPr lang="en-US" altLang="ja-JP" sz="2200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17601" y="1660158"/>
            <a:ext cx="268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two-step process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73167" y="3592488"/>
            <a:ext cx="276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one</a:t>
            </a:r>
            <a:r>
              <a:rPr kumimoji="1" lang="en-US" altLang="ja-JP" dirty="0" smtClean="0"/>
              <a:t>-step process</a:t>
            </a:r>
            <a:endParaRPr kumimoji="1" lang="ja-JP" altLang="en-US" dirty="0"/>
          </a:p>
        </p:txBody>
      </p:sp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24215" y="231584"/>
            <a:ext cx="7788146" cy="648072"/>
          </a:xfrm>
          <a:ln w="25400">
            <a:noFill/>
          </a:ln>
        </p:spPr>
        <p:txBody>
          <a:bodyPr>
            <a:normAutofit/>
          </a:bodyPr>
          <a:lstStyle/>
          <a:p>
            <a:r>
              <a:rPr lang="en-US" altLang="ja-JP" sz="3600" dirty="0" smtClean="0"/>
              <a:t>Double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Λ </a:t>
            </a:r>
            <a:r>
              <a:rPr lang="en-US" altLang="ja-JP" sz="3600" dirty="0" err="1" smtClean="0"/>
              <a:t>hypernuclei</a:t>
            </a:r>
            <a:endParaRPr kumimoji="1" lang="ja-JP" alt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96871" y="3171438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～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0.1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dirty="0" err="1" smtClean="0">
                <a:latin typeface="ヒラギノ角ゴ Pro W3"/>
                <a:ea typeface="ヒラギノ角ゴ Pro W3"/>
                <a:cs typeface="ヒラギノ角ゴ Pro W3"/>
              </a:rPr>
              <a:t>nb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/</a:t>
            </a:r>
            <a:r>
              <a:rPr lang="en-US" altLang="ja-JP" dirty="0" err="1" smtClean="0">
                <a:latin typeface="ヒラギノ角ゴ Pro W3"/>
                <a:ea typeface="ヒラギノ角ゴ Pro W3"/>
                <a:cs typeface="ヒラギノ角ゴ Pro W3"/>
              </a:rPr>
              <a:t>sr</a:t>
            </a: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74177" y="1556792"/>
            <a:ext cx="473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Sensitive to</a:t>
            </a:r>
            <a:r>
              <a:rPr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ΞN-ΛΛ coupling strength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15843" y="5661248"/>
            <a:ext cx="42026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altLang="ja-JP" sz="1400" i="1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T. Harada et al.,  Phys. </a:t>
            </a:r>
            <a:r>
              <a:rPr lang="en-US" altLang="ja-JP" sz="1400" i="1" dirty="0" err="1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Lett</a:t>
            </a:r>
            <a:r>
              <a:rPr lang="en-US" altLang="ja-JP" sz="1400" i="1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. B 690, 363 (2010)</a:t>
            </a:r>
            <a:endParaRPr lang="en-US" altLang="ja-JP" sz="1400" i="1" dirty="0">
              <a:solidFill>
                <a:prstClr val="black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30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57</a:t>
            </a:fld>
            <a:endParaRPr kumimoji="1" lang="ja-JP" altLang="en-US" dirty="0"/>
          </a:p>
        </p:txBody>
      </p:sp>
      <p:pic>
        <p:nvPicPr>
          <p:cNvPr id="10" name="Picture 3" descr="C:\Users\kanatsuki\Dropbox\think2mac\s-2s\figures\riron\fig4_fwhm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20" y="3751283"/>
            <a:ext cx="3250146" cy="25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kanatsuki\Dropbox\think2mac\s-2s\figures\riron\fig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54" y="1138796"/>
            <a:ext cx="3230412" cy="253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5933017" y="1763618"/>
            <a:ext cx="2108269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ja-JP" b="1" dirty="0" err="1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ΔE</a:t>
            </a:r>
            <a:r>
              <a:rPr lang="en-US" altLang="ja-JP" b="1" baseline="-25000" dirty="0" err="1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exp</a:t>
            </a:r>
            <a:r>
              <a:rPr lang="en-US" altLang="ja-JP" b="1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 = 1.5 MeV</a:t>
            </a:r>
            <a:endParaRPr lang="ja-JP" altLang="en-US" b="1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13968" y="4355906"/>
            <a:ext cx="1903085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ja-JP" b="1" dirty="0" err="1" smtClean="0">
                <a:solidFill>
                  <a:srgbClr val="0070C0"/>
                </a:solidFill>
                <a:latin typeface="ヒラギノ角ゴ Pro W3"/>
                <a:ea typeface="ヒラギノ角ゴ Pro W3"/>
                <a:cs typeface="ヒラギノ角ゴ Pro W3"/>
              </a:rPr>
              <a:t>ΔE</a:t>
            </a:r>
            <a:r>
              <a:rPr lang="en-US" altLang="ja-JP" b="1" baseline="-25000" dirty="0" err="1" smtClean="0">
                <a:solidFill>
                  <a:srgbClr val="0070C0"/>
                </a:solidFill>
                <a:latin typeface="ヒラギノ角ゴ Pro W3"/>
                <a:ea typeface="ヒラギノ角ゴ Pro W3"/>
                <a:cs typeface="ヒラギノ角ゴ Pro W3"/>
              </a:rPr>
              <a:t>exp</a:t>
            </a:r>
            <a:r>
              <a:rPr lang="en-US" altLang="ja-JP" b="1" dirty="0" smtClean="0">
                <a:solidFill>
                  <a:srgbClr val="0070C0"/>
                </a:solidFill>
                <a:latin typeface="ヒラギノ角ゴ Pro W3"/>
                <a:ea typeface="ヒラギノ角ゴ Pro W3"/>
                <a:cs typeface="ヒラギノ角ゴ Pro W3"/>
              </a:rPr>
              <a:t> = 3 MeV</a:t>
            </a:r>
            <a:endParaRPr lang="ja-JP" altLang="en-US" b="1" dirty="0">
              <a:solidFill>
                <a:srgbClr val="0070C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6509081" y="2799947"/>
            <a:ext cx="0" cy="54784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6797113" y="2510818"/>
            <a:ext cx="0" cy="5400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6494532" y="5667885"/>
            <a:ext cx="14549" cy="300414"/>
          </a:xfrm>
          <a:prstGeom prst="straightConnector1">
            <a:avLst/>
          </a:prstGeom>
          <a:ln w="254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 flipV="1">
            <a:off x="6797113" y="5225386"/>
            <a:ext cx="0" cy="282648"/>
          </a:xfrm>
          <a:prstGeom prst="straightConnector1">
            <a:avLst/>
          </a:prstGeom>
          <a:ln w="254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4965462" y="6254923"/>
            <a:ext cx="42026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400"/>
            <a:r>
              <a:rPr lang="en-US" altLang="ja-JP" sz="1400" i="1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T. Harada et al.,  Phys. </a:t>
            </a:r>
            <a:r>
              <a:rPr lang="en-US" altLang="ja-JP" sz="1400" i="1" dirty="0" err="1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Lett</a:t>
            </a:r>
            <a:r>
              <a:rPr lang="en-US" altLang="ja-JP" sz="1400" i="1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. B 690, 363 (2010)</a:t>
            </a:r>
            <a:endParaRPr lang="en-US" altLang="ja-JP" sz="1400" i="1" dirty="0">
              <a:solidFill>
                <a:prstClr val="black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0" y="2060848"/>
            <a:ext cx="4985498" cy="15925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A04DA3"/>
              </a:buClr>
            </a:pPr>
            <a:r>
              <a:rPr lang="en-US" altLang="ja-JP" sz="2400" baseline="30000" dirty="0">
                <a:solidFill>
                  <a:prstClr val="black"/>
                </a:solidFill>
                <a:latin typeface="Arial"/>
                <a:ea typeface="HGPｺﾞｼｯｸM"/>
              </a:rPr>
              <a:t>16</a:t>
            </a:r>
            <a:r>
              <a:rPr lang="en-US" altLang="ja-JP" sz="2400" dirty="0">
                <a:solidFill>
                  <a:prstClr val="black"/>
                </a:solidFill>
                <a:latin typeface="Arial"/>
                <a:ea typeface="HGPｺﾞｼｯｸM"/>
              </a:rPr>
              <a:t>O (K</a:t>
            </a:r>
            <a:r>
              <a:rPr lang="ja-JP" altLang="en-US" sz="2400" baseline="30000" dirty="0">
                <a:solidFill>
                  <a:prstClr val="black"/>
                </a:solidFill>
                <a:latin typeface="Arial"/>
                <a:ea typeface="HGPｺﾞｼｯｸM"/>
              </a:rPr>
              <a:t>－</a:t>
            </a:r>
            <a:r>
              <a:rPr lang="en-US" altLang="ja-JP" sz="2400" dirty="0">
                <a:solidFill>
                  <a:prstClr val="black"/>
                </a:solidFill>
                <a:latin typeface="Arial"/>
                <a:ea typeface="HGPｺﾞｼｯｸM"/>
              </a:rPr>
              <a:t>,K</a:t>
            </a:r>
            <a:r>
              <a:rPr lang="ja-JP" altLang="en-US" sz="2400" baseline="30000" dirty="0">
                <a:solidFill>
                  <a:prstClr val="black"/>
                </a:solidFill>
                <a:latin typeface="Arial"/>
                <a:ea typeface="HGPｺﾞｼｯｸM"/>
              </a:rPr>
              <a:t>＋</a:t>
            </a:r>
            <a:r>
              <a:rPr lang="en-US" altLang="ja-JP" sz="2400" dirty="0">
                <a:solidFill>
                  <a:prstClr val="black"/>
                </a:solidFill>
                <a:latin typeface="Arial"/>
                <a:ea typeface="HGPｺﾞｼｯｸM"/>
              </a:rPr>
              <a:t>)</a:t>
            </a:r>
            <a:r>
              <a:rPr lang="en-US" altLang="ja-JP" sz="2400" b="1" dirty="0">
                <a:solidFill>
                  <a:prstClr val="black"/>
                </a:solidFill>
                <a:latin typeface="Arial"/>
                <a:ea typeface="HGPｺﾞｼｯｸM"/>
              </a:rPr>
              <a:t> </a:t>
            </a:r>
            <a:r>
              <a:rPr lang="en-US" altLang="ja-JP" sz="2400" b="1" baseline="-25000" dirty="0" smtClean="0">
                <a:solidFill>
                  <a:srgbClr val="CC0066"/>
                </a:solidFill>
                <a:latin typeface="Arial"/>
                <a:ea typeface="HGPｺﾞｼｯｸM"/>
              </a:rPr>
              <a:t>ΛΛ</a:t>
            </a:r>
            <a:r>
              <a:rPr lang="en-US" altLang="ja-JP" sz="2400" b="1" baseline="30000" dirty="0" smtClean="0">
                <a:solidFill>
                  <a:srgbClr val="CC0066"/>
                </a:solidFill>
                <a:latin typeface="Arial"/>
                <a:ea typeface="HGPｺﾞｼｯｸM"/>
              </a:rPr>
              <a:t>16</a:t>
            </a:r>
            <a:r>
              <a:rPr lang="en-US" altLang="ja-JP" sz="2400" b="1" dirty="0" smtClean="0">
                <a:solidFill>
                  <a:srgbClr val="CC0066"/>
                </a:solidFill>
                <a:latin typeface="Arial"/>
                <a:ea typeface="HGPｺﾞｼｯｸM"/>
              </a:rPr>
              <a:t>C</a:t>
            </a:r>
          </a:p>
          <a:p>
            <a:pPr marL="109728" indent="0" defTabSz="914400">
              <a:buClr>
                <a:srgbClr val="A04DA3"/>
              </a:buClr>
              <a:buFont typeface="Georgia"/>
              <a:buNone/>
            </a:pPr>
            <a:endParaRPr lang="en-US" altLang="ja-JP" sz="2000" b="1" dirty="0" smtClean="0">
              <a:solidFill>
                <a:srgbClr val="CC0066"/>
              </a:solidFill>
              <a:latin typeface="Arial"/>
              <a:ea typeface="HGPｺﾞｼｯｸM"/>
            </a:endParaRPr>
          </a:p>
          <a:p>
            <a:pPr defTabSz="914400">
              <a:buClr>
                <a:srgbClr val="A04DA3"/>
              </a:buClr>
            </a:pP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[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Arial"/>
                <a:ea typeface="HGPｺﾞｼｯｸM"/>
              </a:rPr>
              <a:t>15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N(1/2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Arial"/>
                <a:ea typeface="HGPｺﾞｼｯｸM"/>
              </a:rPr>
              <a:t>-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,3/2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Arial"/>
                <a:ea typeface="HGPｺﾞｼｯｸM"/>
              </a:rPr>
              <a:t>-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)×</a:t>
            </a:r>
            <a:r>
              <a:rPr lang="en-US" altLang="ja-JP" sz="1800" dirty="0" err="1" smtClean="0">
                <a:solidFill>
                  <a:prstClr val="black"/>
                </a:solidFill>
                <a:latin typeface="Arial"/>
                <a:ea typeface="HGPｺﾞｼｯｸM"/>
              </a:rPr>
              <a:t>s</a:t>
            </a:r>
            <a:r>
              <a:rPr lang="en-US" altLang="ja-JP" sz="1800" baseline="-25000" dirty="0" err="1" smtClean="0">
                <a:solidFill>
                  <a:prstClr val="black"/>
                </a:solidFill>
                <a:latin typeface="Arial"/>
                <a:ea typeface="HGPｺﾞｼｯｸM"/>
              </a:rPr>
              <a:t>Ξ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]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Arial"/>
                <a:ea typeface="HGPｺﾞｼｯｸM"/>
              </a:rPr>
              <a:t>1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-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[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14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C(0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+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,2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+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)]×</a:t>
            </a:r>
            <a:r>
              <a:rPr lang="en-US" altLang="ja-JP" sz="1800" dirty="0" err="1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s</a:t>
            </a:r>
            <a:r>
              <a:rPr lang="en-US" altLang="ja-JP" sz="1800" baseline="-25000" dirty="0" err="1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Λ</a:t>
            </a:r>
            <a:r>
              <a:rPr lang="en-US" altLang="ja-JP" sz="1800" dirty="0" err="1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p</a:t>
            </a:r>
            <a:r>
              <a:rPr lang="en-US" altLang="ja-JP" sz="1800" baseline="-25000" dirty="0" err="1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Λ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]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1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-</a:t>
            </a:r>
            <a:endParaRPr lang="en-US" altLang="ja-JP" sz="1800" dirty="0" smtClean="0">
              <a:solidFill>
                <a:prstClr val="black"/>
              </a:solidFill>
              <a:latin typeface="Arial"/>
              <a:ea typeface="HGPｺﾞｼｯｸM"/>
            </a:endParaRPr>
          </a:p>
          <a:p>
            <a:pPr defTabSz="914400">
              <a:buClr>
                <a:srgbClr val="A04DA3"/>
              </a:buClr>
            </a:pPr>
            <a:r>
              <a:rPr lang="en-US" altLang="ja-JP" sz="1800" dirty="0">
                <a:solidFill>
                  <a:prstClr val="black"/>
                </a:solidFill>
                <a:latin typeface="Arial"/>
                <a:ea typeface="HGPｺﾞｼｯｸM"/>
              </a:rPr>
              <a:t>[</a:t>
            </a:r>
            <a:r>
              <a:rPr lang="en-US" altLang="ja-JP" sz="1800" baseline="30000" dirty="0">
                <a:solidFill>
                  <a:prstClr val="black"/>
                </a:solidFill>
                <a:latin typeface="Arial"/>
                <a:ea typeface="HGPｺﾞｼｯｸM"/>
              </a:rPr>
              <a:t>15</a:t>
            </a:r>
            <a:r>
              <a:rPr lang="en-US" altLang="ja-JP" sz="1800" dirty="0">
                <a:solidFill>
                  <a:prstClr val="black"/>
                </a:solidFill>
                <a:latin typeface="Arial"/>
                <a:ea typeface="HGPｺﾞｼｯｸM"/>
              </a:rPr>
              <a:t>N(1/2</a:t>
            </a:r>
            <a:r>
              <a:rPr lang="en-US" altLang="ja-JP" sz="1800" baseline="30000" dirty="0">
                <a:solidFill>
                  <a:prstClr val="black"/>
                </a:solidFill>
                <a:latin typeface="Arial"/>
                <a:ea typeface="HGPｺﾞｼｯｸM"/>
              </a:rPr>
              <a:t>-</a:t>
            </a:r>
            <a:r>
              <a:rPr lang="en-US" altLang="ja-JP" sz="1800" dirty="0">
                <a:solidFill>
                  <a:prstClr val="black"/>
                </a:solidFill>
                <a:latin typeface="Arial"/>
                <a:ea typeface="HGPｺﾞｼｯｸM"/>
              </a:rPr>
              <a:t>,3/2</a:t>
            </a:r>
            <a:r>
              <a:rPr lang="en-US" altLang="ja-JP" sz="1800" baseline="30000" dirty="0">
                <a:solidFill>
                  <a:prstClr val="black"/>
                </a:solidFill>
                <a:latin typeface="Arial"/>
                <a:ea typeface="HGPｺﾞｼｯｸM"/>
              </a:rPr>
              <a:t>-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)×</a:t>
            </a:r>
            <a:r>
              <a:rPr lang="en-US" altLang="ja-JP" sz="1800" dirty="0" err="1" smtClean="0">
                <a:solidFill>
                  <a:prstClr val="black"/>
                </a:solidFill>
                <a:latin typeface="Arial"/>
                <a:ea typeface="HGPｺﾞｼｯｸM"/>
              </a:rPr>
              <a:t>p</a:t>
            </a:r>
            <a:r>
              <a:rPr lang="en-US" altLang="ja-JP" sz="1800" baseline="-25000" dirty="0" err="1" smtClean="0">
                <a:solidFill>
                  <a:prstClr val="black"/>
                </a:solidFill>
                <a:latin typeface="Arial"/>
                <a:ea typeface="HGPｺﾞｼｯｸM"/>
              </a:rPr>
              <a:t>Ξ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]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Arial"/>
                <a:ea typeface="HGPｺﾞｼｯｸM"/>
              </a:rPr>
              <a:t>2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+ </a:t>
            </a:r>
            <a:r>
              <a:rPr lang="en-US" altLang="ja-JP" sz="1800" dirty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 [</a:t>
            </a:r>
            <a:r>
              <a:rPr lang="en-US" altLang="ja-JP" sz="1800" baseline="30000" dirty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14</a:t>
            </a:r>
            <a:r>
              <a:rPr lang="en-US" altLang="ja-JP" sz="1800" dirty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C(0</a:t>
            </a:r>
            <a:r>
              <a:rPr lang="en-US" altLang="ja-JP" sz="1800" baseline="30000" dirty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+</a:t>
            </a:r>
            <a:r>
              <a:rPr lang="en-US" altLang="ja-JP" sz="1800" dirty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,2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+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)×p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Λ</a:t>
            </a:r>
            <a:r>
              <a:rPr lang="en-US" altLang="ja-JP" sz="1800" baseline="300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2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]</a:t>
            </a:r>
            <a:r>
              <a:rPr lang="en-US" altLang="ja-JP" sz="1800" baseline="-250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2</a:t>
            </a: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  <a:sym typeface="Wingdings" panose="05000000000000000000" pitchFamily="2" charset="2"/>
              </a:rPr>
              <a:t>+</a:t>
            </a:r>
            <a:endParaRPr lang="en-US" altLang="ja-JP" sz="1800" dirty="0">
              <a:solidFill>
                <a:prstClr val="black"/>
              </a:solidFill>
              <a:latin typeface="Arial"/>
              <a:ea typeface="HGPｺﾞｼｯｸM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1705653" y="124725"/>
            <a:ext cx="5732695" cy="620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Expected spectrum</a:t>
            </a:r>
            <a:endParaRPr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701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/>
              <a:t>p</a:t>
            </a:r>
            <a:r>
              <a:rPr lang="en-US" altLang="ja-JP" dirty="0" smtClean="0"/>
              <a:t>(</a:t>
            </a:r>
            <a:r>
              <a:rPr lang="en-US" altLang="ja-JP" i="1" dirty="0"/>
              <a:t>K</a:t>
            </a:r>
            <a:r>
              <a:rPr lang="en-US" altLang="ja-JP" baseline="30000" dirty="0"/>
              <a:t>−</a:t>
            </a:r>
            <a:r>
              <a:rPr lang="en-US" altLang="ja-JP" dirty="0"/>
              <a:t>, </a:t>
            </a:r>
            <a:r>
              <a:rPr lang="en-US" altLang="ja-JP" i="1" dirty="0"/>
              <a:t>K</a:t>
            </a:r>
            <a:r>
              <a:rPr lang="en-US" altLang="ja-JP" baseline="30000" dirty="0"/>
              <a:t>+</a:t>
            </a:r>
            <a:r>
              <a:rPr lang="en-US" altLang="ja-JP" dirty="0"/>
              <a:t>)</a:t>
            </a:r>
            <a:r>
              <a:rPr lang="en-US" altLang="ja-JP" dirty="0" err="1"/>
              <a:t>Ξ</a:t>
            </a:r>
            <a:r>
              <a:rPr lang="en-US" altLang="ja-JP" baseline="30000" dirty="0" smtClean="0"/>
              <a:t>−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pic>
        <p:nvPicPr>
          <p:cNvPr id="8" name="図 7" descr="sokat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1" y="1090706"/>
            <a:ext cx="4687792" cy="4585884"/>
          </a:xfrm>
          <a:prstGeom prst="rect">
            <a:avLst/>
          </a:prstGeom>
        </p:spPr>
      </p:pic>
      <p:pic>
        <p:nvPicPr>
          <p:cNvPr id="7" name="図 6" descr="スクリーンショット 2015-12-23 15.17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3" y="971176"/>
            <a:ext cx="3758610" cy="544144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048000" y="2435411"/>
            <a:ext cx="135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Times New Roman"/>
                <a:cs typeface="Times New Roman"/>
              </a:rPr>
              <a:t>θ</a:t>
            </a:r>
            <a:r>
              <a:rPr kumimoji="1" lang="en-US" altLang="ja-JP" dirty="0" smtClean="0">
                <a:latin typeface="Times New Roman"/>
                <a:cs typeface="Times New Roman"/>
              </a:rPr>
              <a:t>&lt;18degree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200" y="5868560"/>
            <a:ext cx="5012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C.B. Dover and A. Gal, Ann. Phys. 146, 309 (1983)</a:t>
            </a:r>
            <a:endParaRPr kumimoji="1" lang="ja-JP" altLang="en-US" sz="1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027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7365956" cy="840003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Diff. cross section</a:t>
            </a:r>
            <a:endParaRPr kumimoji="1" lang="ja-JP" altLang="en-US" sz="40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6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6833"/>
            <a:ext cx="3657574" cy="2603301"/>
          </a:xfrm>
        </p:spPr>
      </p:pic>
      <p:pic>
        <p:nvPicPr>
          <p:cNvPr id="7" name="コンテンツ プレースホルダ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87" y="1558879"/>
            <a:ext cx="5253349" cy="394477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561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KEK-E373: Emulsion exp.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59934"/>
            <a:ext cx="8229600" cy="542924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“NAGARA” event</a:t>
            </a:r>
          </a:p>
          <a:p>
            <a:pPr lvl="1"/>
            <a:r>
              <a:rPr lang="en-US" altLang="ja-JP" dirty="0" smtClean="0"/>
              <a:t>Uniquely identified as </a:t>
            </a:r>
            <a:r>
              <a:rPr lang="en-US" altLang="ja-JP" baseline="-25000" dirty="0" smtClean="0"/>
              <a:t>ΛΛ</a:t>
            </a:r>
            <a:r>
              <a:rPr lang="en-US" altLang="ja-JP" baseline="30000" dirty="0" smtClean="0"/>
              <a:t>6</a:t>
            </a:r>
            <a:r>
              <a:rPr lang="en-US" altLang="ja-JP" dirty="0" smtClean="0"/>
              <a:t>He</a:t>
            </a:r>
          </a:p>
          <a:p>
            <a:pPr lvl="1"/>
            <a:r>
              <a:rPr lang="en-US" altLang="ja-JP" dirty="0"/>
              <a:t>ΔB</a:t>
            </a:r>
            <a:r>
              <a:rPr lang="en-US" altLang="ja-JP" baseline="-25000" dirty="0"/>
              <a:t>ΛΛ </a:t>
            </a:r>
            <a:r>
              <a:rPr lang="en-US" altLang="ja-JP" dirty="0"/>
              <a:t>= </a:t>
            </a:r>
            <a:r>
              <a:rPr lang="en-US" altLang="ja-JP" dirty="0" smtClean="0"/>
              <a:t>0.67 </a:t>
            </a:r>
            <a:r>
              <a:rPr lang="en-US" altLang="en-US" dirty="0" smtClean="0"/>
              <a:t>± 0.17 MeV</a:t>
            </a:r>
            <a:endParaRPr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1000" dirty="0"/>
          </a:p>
          <a:p>
            <a:r>
              <a:rPr lang="en-US" altLang="ja-JP" dirty="0" smtClean="0">
                <a:sym typeface="Wingdings"/>
              </a:rPr>
              <a:t>“KISO” event</a:t>
            </a:r>
          </a:p>
          <a:p>
            <a:pPr lvl="1"/>
            <a:r>
              <a:rPr lang="en-US" altLang="ja-JP" dirty="0" smtClean="0"/>
              <a:t>Ξ</a:t>
            </a:r>
            <a:r>
              <a:rPr lang="en-US" altLang="ja-JP" dirty="0"/>
              <a:t>-</a:t>
            </a:r>
            <a:r>
              <a:rPr lang="en-US" altLang="ja-JP" baseline="30000" dirty="0"/>
              <a:t>14</a:t>
            </a:r>
            <a:r>
              <a:rPr lang="en-US" altLang="ja-JP" dirty="0"/>
              <a:t>N </a:t>
            </a:r>
            <a:r>
              <a:rPr lang="en-US" altLang="ja-JP" dirty="0" smtClean="0"/>
              <a:t>system</a:t>
            </a:r>
          </a:p>
          <a:p>
            <a:pPr lvl="1"/>
            <a:r>
              <a:rPr lang="en-US" altLang="ja-JP" dirty="0" err="1" smtClean="0"/>
              <a:t>Ξ</a:t>
            </a:r>
            <a:r>
              <a:rPr lang="ja-JP" altLang="en-US" baseline="30000" dirty="0" smtClean="0"/>
              <a:t>ー</a:t>
            </a:r>
            <a:r>
              <a:rPr lang="en-US" altLang="ja-JP" dirty="0" smtClean="0"/>
              <a:t>+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N→</a:t>
            </a:r>
            <a:r>
              <a:rPr lang="en-US" altLang="ja-JP" baseline="30000" dirty="0" smtClean="0"/>
              <a:t>10</a:t>
            </a:r>
            <a:r>
              <a:rPr lang="en-US" altLang="ja-JP" sz="1200" dirty="0" smtClean="0"/>
              <a:t>Λ</a:t>
            </a:r>
            <a:r>
              <a:rPr lang="en-US" altLang="ja-JP" dirty="0" smtClean="0"/>
              <a:t>Be+</a:t>
            </a:r>
            <a:r>
              <a:rPr lang="en-US" altLang="ja-JP" baseline="30000" dirty="0"/>
              <a:t>5</a:t>
            </a:r>
            <a:r>
              <a:rPr lang="en-US" altLang="ja-JP" sz="1200" dirty="0" smtClean="0"/>
              <a:t>Λ</a:t>
            </a:r>
            <a:r>
              <a:rPr lang="en-US" altLang="ja-JP" dirty="0" smtClean="0"/>
              <a:t>He </a:t>
            </a:r>
            <a:endParaRPr lang="en-US" altLang="ja-JP" dirty="0"/>
          </a:p>
          <a:p>
            <a:pPr lvl="1"/>
            <a:r>
              <a:rPr lang="en-US" altLang="ja-JP" dirty="0"/>
              <a:t>B</a:t>
            </a:r>
            <a:r>
              <a:rPr lang="en-US" altLang="ja-JP" sz="1200" dirty="0"/>
              <a:t>Ξ</a:t>
            </a:r>
            <a:r>
              <a:rPr lang="en-US" altLang="ja-JP" dirty="0"/>
              <a:t>=</a:t>
            </a:r>
            <a:r>
              <a:rPr lang="en-US" altLang="ja-JP" dirty="0" smtClean="0"/>
              <a:t>1.11〜4.38</a:t>
            </a:r>
            <a:r>
              <a:rPr lang="en-US" altLang="ja-JP" dirty="0"/>
              <a:t>±0.25 MeV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rgbClr val="0000FF"/>
                </a:solidFill>
              </a:rPr>
              <a:t>±</a:t>
            </a:r>
            <a:r>
              <a:rPr lang="en-US" altLang="ja-JP" b="1" dirty="0" err="1">
                <a:solidFill>
                  <a:srgbClr val="0000FF"/>
                </a:solidFill>
              </a:rPr>
              <a:t>Γ</a:t>
            </a:r>
            <a:r>
              <a:rPr lang="en-US" altLang="ja-JP" b="1" dirty="0">
                <a:solidFill>
                  <a:srgbClr val="0000FF"/>
                </a:solidFill>
              </a:rPr>
              <a:t>/2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7" name="Picture 2" descr="C:\Users\kanatsuki\Dropbox\スクリーンショット\スクリーンショット 2014-07-09 21.40.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8" t="16714" r="9624" b="17558"/>
          <a:stretch/>
        </p:blipFill>
        <p:spPr bwMode="auto">
          <a:xfrm>
            <a:off x="5723246" y="1179781"/>
            <a:ext cx="2964242" cy="27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1428648" y="2026002"/>
            <a:ext cx="255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300"/>
              </a:spcBef>
              <a:buClr>
                <a:srgbClr val="53548A"/>
              </a:buClr>
            </a:pPr>
            <a:r>
              <a:rPr lang="en-US" altLang="ja-JP" sz="2000" i="1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weakly attractive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36959" y="919269"/>
            <a:ext cx="4238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H</a:t>
            </a:r>
            <a:r>
              <a:rPr kumimoji="1"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. Takahashi et al., PRL 87 (2001) 212502</a:t>
            </a:r>
            <a:endParaRPr kumimoji="1" lang="ja-JP" altLang="en-US" sz="14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1" name="図 10" descr="スクリーンショット 2015-12-24 7.07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14" y="4691238"/>
            <a:ext cx="6992240" cy="141969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784357" y="6080550"/>
            <a:ext cx="4230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K. </a:t>
            </a:r>
            <a:r>
              <a:rPr lang="en-US" altLang="ja-JP" sz="1400" i="1" dirty="0" err="1" smtClean="0">
                <a:latin typeface="ヒラギノ角ゴ Pro W3"/>
                <a:ea typeface="ヒラギノ角ゴ Pro W3"/>
                <a:cs typeface="ヒラギノ角ゴ Pro W3"/>
              </a:rPr>
              <a:t>Nakazawa</a:t>
            </a:r>
            <a:r>
              <a:rPr kumimoji="1"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 et al., PTEP (2015) 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3, </a:t>
            </a:r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033D02</a:t>
            </a:r>
            <a:endParaRPr lang="en-US" altLang="ja-JP" sz="14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0994" y="2395334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i="1" dirty="0" smtClean="0">
                <a:latin typeface="ヒラギノ角ゴ Pro W3"/>
                <a:ea typeface="ヒラギノ角ゴ Pro W3"/>
                <a:cs typeface="ヒラギノ角ゴ Pro W3"/>
              </a:rPr>
              <a:t>J.K. </a:t>
            </a:r>
            <a:r>
              <a:rPr lang="en-US" altLang="ja-JP" sz="1200" i="1" dirty="0" err="1" smtClean="0">
                <a:latin typeface="ヒラギノ角ゴ Pro W3"/>
                <a:ea typeface="ヒラギノ角ゴ Pro W3"/>
                <a:cs typeface="ヒラギノ角ゴ Pro W3"/>
              </a:rPr>
              <a:t>Ahn</a:t>
            </a:r>
            <a:r>
              <a:rPr kumimoji="1" lang="en-US" altLang="ja-JP" sz="1200" i="1" dirty="0" smtClean="0">
                <a:latin typeface="ヒラギノ角ゴ Pro W3"/>
                <a:ea typeface="ヒラギノ角ゴ Pro W3"/>
                <a:cs typeface="ヒラギノ角ゴ Pro W3"/>
              </a:rPr>
              <a:t> et al., PRC 88 (2013) 014003</a:t>
            </a:r>
            <a:endParaRPr kumimoji="1" lang="ja-JP" altLang="en-US" sz="12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2051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7365956" cy="840003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Elementary process</a:t>
            </a:r>
            <a:endParaRPr kumimoji="1" lang="ja-JP" altLang="en-US" sz="40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3" y="1363715"/>
            <a:ext cx="4674407" cy="33060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85051" y="1842982"/>
            <a:ext cx="2374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全断面積では</a:t>
            </a: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1.5 </a:t>
            </a:r>
            <a:r>
              <a:rPr kumimoji="1" lang="en-US" altLang="ja-JP" dirty="0" err="1" smtClean="0">
                <a:latin typeface="ヒラギノ角ゴ Pro W3"/>
                <a:ea typeface="ヒラギノ角ゴ Pro W3"/>
                <a:cs typeface="ヒラギノ角ゴ Pro W3"/>
              </a:rPr>
              <a:t>GeV</a:t>
            </a:r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/c</a:t>
            </a:r>
            <a:r>
              <a:rPr kumimoji="1"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あたりが</a:t>
            </a:r>
            <a:endParaRPr kumimoji="1"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kumimoji="1"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ピーク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57200" y="4622755"/>
            <a:ext cx="4084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i="1" dirty="0" err="1">
                <a:latin typeface="ヒラギノ角ゴ Pro W3"/>
                <a:ea typeface="ヒラギノ角ゴ Pro W3"/>
                <a:cs typeface="ヒラギノ角ゴ Pro W3"/>
              </a:rPr>
              <a:t>V.Flaminio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 et al., CERN-HERA 83-02 (1983) </a:t>
            </a:r>
            <a:endParaRPr lang="ja-JP" altLang="en-US" sz="14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39" y="3024008"/>
            <a:ext cx="3035135" cy="369925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91" y="940198"/>
            <a:ext cx="2219975" cy="2213248"/>
          </a:xfrm>
          <a:prstGeom prst="rect">
            <a:avLst/>
          </a:prstGeom>
        </p:spPr>
      </p:pic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28283" y="6585562"/>
            <a:ext cx="3362466" cy="2790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kumimoji="1" lang="en-US" altLang="ja-JP" sz="2000" dirty="0" err="1" smtClean="0"/>
              <a:t>R.Shyam</a:t>
            </a:r>
            <a:r>
              <a:rPr kumimoji="1" lang="en-US" altLang="ja-JP" sz="2000" dirty="0" smtClean="0"/>
              <a:t>, NPA914, 79-84 (2013)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97714" y="5530855"/>
            <a:ext cx="322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latin typeface="ヒラギノ角ゴ Pro W3"/>
                <a:ea typeface="ヒラギノ角ゴ Pro W3"/>
                <a:cs typeface="ヒラギノ角ゴ Pro W3"/>
              </a:rPr>
              <a:t>理論計算によっては前方でも1.5 </a:t>
            </a:r>
            <a:r>
              <a:rPr lang="en-US" altLang="en-US" dirty="0" err="1" smtClean="0">
                <a:latin typeface="ヒラギノ角ゴ Pro W3"/>
                <a:ea typeface="ヒラギノ角ゴ Pro W3"/>
                <a:cs typeface="ヒラギノ角ゴ Pro W3"/>
              </a:rPr>
              <a:t>GeV</a:t>
            </a:r>
            <a:r>
              <a:rPr lang="en-US" altLang="en-US" dirty="0" smtClean="0">
                <a:latin typeface="ヒラギノ角ゴ Pro W3"/>
                <a:ea typeface="ヒラギノ角ゴ Pro W3"/>
                <a:cs typeface="ヒラギノ角ゴ Pro W3"/>
              </a:rPr>
              <a:t>/c</a:t>
            </a:r>
            <a:r>
              <a:rPr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がピークになる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4291123" y="5190050"/>
            <a:ext cx="2088232" cy="702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485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Acceptance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61</a:t>
            </a:fld>
            <a:endParaRPr kumimoji="1" lang="ja-JP" altLang="en-US" dirty="0"/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12778" r="20119" b="1586"/>
          <a:stretch/>
        </p:blipFill>
        <p:spPr bwMode="auto">
          <a:xfrm>
            <a:off x="5871424" y="908720"/>
            <a:ext cx="294904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t="12331" r="19255" b="1997"/>
          <a:stretch/>
        </p:blipFill>
        <p:spPr bwMode="auto">
          <a:xfrm>
            <a:off x="5906134" y="3340416"/>
            <a:ext cx="2914338" cy="21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t="12263" r="20194" b="1575"/>
          <a:stretch/>
        </p:blipFill>
        <p:spPr bwMode="auto">
          <a:xfrm>
            <a:off x="323528" y="1683953"/>
            <a:ext cx="5119609" cy="375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テキスト ボックス 53"/>
          <p:cNvSpPr txBox="1"/>
          <p:nvPr/>
        </p:nvSpPr>
        <p:spPr>
          <a:xfrm>
            <a:off x="467544" y="5732891"/>
            <a:ext cx="3528392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1600" dirty="0" smtClean="0">
                <a:solidFill>
                  <a:srgbClr val="292934"/>
                </a:solidFill>
                <a:latin typeface="Arial"/>
                <a:ea typeface="ＭＳ Ｐゴシック"/>
              </a:rPr>
              <a:t>Magnetic field </a:t>
            </a:r>
            <a:r>
              <a:rPr lang="en-US" altLang="ja-JP" sz="1600" dirty="0" smtClean="0">
                <a:solidFill>
                  <a:srgbClr val="292934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</a:t>
            </a:r>
            <a:r>
              <a:rPr lang="en-US" altLang="ja-JP" sz="1600" dirty="0" smtClean="0">
                <a:solidFill>
                  <a:srgbClr val="292934"/>
                </a:solidFill>
                <a:latin typeface="Arial"/>
                <a:ea typeface="ＭＳ Ｐゴシック"/>
              </a:rPr>
              <a:t> TOSCA calculation</a:t>
            </a:r>
          </a:p>
          <a:p>
            <a:pPr defTabSz="914400"/>
            <a:r>
              <a:rPr lang="en-US" altLang="ja-JP" sz="1600" dirty="0" smtClean="0">
                <a:solidFill>
                  <a:srgbClr val="292934"/>
                </a:solidFill>
                <a:latin typeface="Arial"/>
                <a:ea typeface="ＭＳ Ｐゴシック"/>
              </a:rPr>
              <a:t>Q1,Q2,D1 = 2500A (max)</a:t>
            </a:r>
            <a:endParaRPr lang="ja-JP" altLang="en-US" sz="1600" dirty="0">
              <a:solidFill>
                <a:srgbClr val="292934"/>
              </a:solidFill>
              <a:latin typeface="Arial"/>
              <a:ea typeface="ＭＳ Ｐゴシック"/>
            </a:endParaRPr>
          </a:p>
        </p:txBody>
      </p:sp>
      <p:cxnSp>
        <p:nvCxnSpPr>
          <p:cNvPr id="55" name="直線矢印コネクタ 54"/>
          <p:cNvCxnSpPr/>
          <p:nvPr/>
        </p:nvCxnSpPr>
        <p:spPr>
          <a:xfrm>
            <a:off x="6228184" y="3700456"/>
            <a:ext cx="494692" cy="0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6228184" y="3700456"/>
            <a:ext cx="70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1403F7"/>
                </a:solidFill>
                <a:latin typeface="Arial"/>
                <a:ea typeface="ＭＳ Ｐゴシック"/>
              </a:rPr>
              <a:t>4°</a:t>
            </a:r>
            <a:endParaRPr lang="ja-JP" altLang="en-US" dirty="0">
              <a:solidFill>
                <a:srgbClr val="1403F7"/>
              </a:solidFill>
              <a:latin typeface="Arial"/>
              <a:ea typeface="ＭＳ Ｐゴシック"/>
            </a:endParaRPr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6271572" y="4924592"/>
            <a:ext cx="964724" cy="0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6588224" y="4627268"/>
            <a:ext cx="70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1403F7"/>
                </a:solidFill>
                <a:latin typeface="Arial"/>
                <a:ea typeface="ＭＳ Ｐゴシック"/>
              </a:rPr>
              <a:t>8°</a:t>
            </a:r>
            <a:endParaRPr lang="ja-JP" altLang="en-US" dirty="0">
              <a:solidFill>
                <a:srgbClr val="1403F7"/>
              </a:solidFill>
              <a:latin typeface="Arial"/>
              <a:ea typeface="ＭＳ Ｐゴシック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236296" y="3546568"/>
            <a:ext cx="149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1600" b="1" i="1" dirty="0" smtClean="0">
                <a:ln w="3175">
                  <a:solidFill>
                    <a:srgbClr val="292934"/>
                  </a:solidFill>
                </a:ln>
                <a:solidFill>
                  <a:srgbClr val="292934">
                    <a:alpha val="50000"/>
                  </a:srgbClr>
                </a:solidFill>
                <a:latin typeface="Arial"/>
                <a:ea typeface="ＭＳ Ｐゴシック"/>
              </a:rPr>
              <a:t>p=1.35 </a:t>
            </a:r>
            <a:r>
              <a:rPr lang="en-US" altLang="ja-JP" sz="1600" b="1" i="1" dirty="0" err="1" smtClean="0">
                <a:ln w="3175">
                  <a:solidFill>
                    <a:srgbClr val="292934"/>
                  </a:solidFill>
                </a:ln>
                <a:solidFill>
                  <a:srgbClr val="292934">
                    <a:alpha val="50000"/>
                  </a:srgbClr>
                </a:solidFill>
                <a:latin typeface="Arial"/>
                <a:ea typeface="ＭＳ Ｐゴシック"/>
              </a:rPr>
              <a:t>GeV</a:t>
            </a:r>
            <a:r>
              <a:rPr lang="en-US" altLang="ja-JP" sz="1600" b="1" i="1" dirty="0" smtClean="0">
                <a:ln w="3175">
                  <a:solidFill>
                    <a:srgbClr val="292934"/>
                  </a:solidFill>
                </a:ln>
                <a:solidFill>
                  <a:srgbClr val="292934">
                    <a:alpha val="50000"/>
                  </a:srgbClr>
                </a:solidFill>
                <a:latin typeface="Arial"/>
                <a:ea typeface="ＭＳ Ｐゴシック"/>
              </a:rPr>
              <a:t>/c</a:t>
            </a:r>
          </a:p>
          <a:p>
            <a:pPr defTabSz="914400"/>
            <a:r>
              <a:rPr lang="en-US" altLang="ja-JP" sz="1600" b="1" i="1" dirty="0" smtClean="0">
                <a:ln w="3175">
                  <a:solidFill>
                    <a:srgbClr val="292934"/>
                  </a:solidFill>
                </a:ln>
                <a:solidFill>
                  <a:srgbClr val="292934">
                    <a:alpha val="50000"/>
                  </a:srgbClr>
                </a:solidFill>
                <a:latin typeface="Arial"/>
                <a:ea typeface="ＭＳ Ｐゴシック"/>
              </a:rPr>
              <a:t>T2-Q1=55cm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3779912" y="3249850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ja-JP" altLang="en-US" sz="2400" b="1" dirty="0" smtClean="0">
                <a:solidFill>
                  <a:srgbClr val="017324"/>
                </a:solidFill>
                <a:latin typeface="Arial"/>
                <a:ea typeface="ＭＳ Ｐゴシック"/>
              </a:rPr>
              <a:t>～</a:t>
            </a:r>
            <a:r>
              <a:rPr lang="en-US" altLang="ja-JP" sz="2400" b="1" dirty="0" smtClean="0">
                <a:solidFill>
                  <a:srgbClr val="017324"/>
                </a:solidFill>
                <a:latin typeface="Arial"/>
                <a:ea typeface="ＭＳ Ｐゴシック"/>
              </a:rPr>
              <a:t>55 </a:t>
            </a:r>
            <a:r>
              <a:rPr lang="en-US" altLang="ja-JP" sz="2400" b="1" dirty="0" err="1" smtClean="0">
                <a:solidFill>
                  <a:srgbClr val="017324"/>
                </a:solidFill>
                <a:latin typeface="Arial"/>
                <a:ea typeface="ＭＳ Ｐゴシック"/>
              </a:rPr>
              <a:t>msr</a:t>
            </a:r>
            <a:endParaRPr lang="en-US" altLang="ja-JP" sz="2400" b="1" dirty="0">
              <a:solidFill>
                <a:srgbClr val="017324"/>
              </a:solidFill>
              <a:latin typeface="Arial"/>
              <a:ea typeface="ＭＳ Ｐゴシック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499992" y="5732892"/>
            <a:ext cx="422762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1600" dirty="0" smtClean="0">
                <a:solidFill>
                  <a:srgbClr val="292934"/>
                </a:solidFill>
                <a:latin typeface="Arial"/>
                <a:ea typeface="ＭＳ Ｐゴシック"/>
              </a:rPr>
              <a:t>Particles just passing through the magnets</a:t>
            </a:r>
          </a:p>
          <a:p>
            <a:pPr defTabSz="914400"/>
            <a:r>
              <a:rPr lang="en-US" altLang="ja-JP" sz="1600" dirty="0" smtClean="0">
                <a:solidFill>
                  <a:srgbClr val="292934"/>
                </a:solidFill>
                <a:latin typeface="Arial"/>
                <a:ea typeface="ＭＳ Ｐゴシック"/>
              </a:rPr>
              <a:t>= not including detector configuration</a:t>
            </a:r>
            <a:endParaRPr lang="ja-JP" altLang="en-US" sz="1600" dirty="0">
              <a:solidFill>
                <a:srgbClr val="292934"/>
              </a:solidFill>
              <a:latin typeface="Arial"/>
              <a:ea typeface="ＭＳ Ｐゴシック"/>
            </a:endParaRPr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8463895" y="4924592"/>
            <a:ext cx="0" cy="304608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8260631" y="4581128"/>
            <a:ext cx="70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1403F7"/>
                </a:solidFill>
                <a:latin typeface="Arial"/>
                <a:ea typeface="ＭＳ Ｐゴシック"/>
              </a:rPr>
              <a:t>18°</a:t>
            </a:r>
            <a:endParaRPr lang="ja-JP" altLang="en-US" dirty="0">
              <a:solidFill>
                <a:srgbClr val="1403F7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2423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62</a:t>
            </a:fld>
            <a:endParaRPr kumimoji="1" lang="ja-JP" altLang="en-US" dirty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849895"/>
          </a:xfrm>
        </p:spPr>
        <p:txBody>
          <a:bodyPr/>
          <a:lstStyle/>
          <a:p>
            <a:r>
              <a:rPr lang="en-US" altLang="ja-JP" dirty="0" smtClean="0"/>
              <a:t>D1</a:t>
            </a:r>
            <a:r>
              <a:rPr lang="ja-JP" altLang="en-US" dirty="0" smtClean="0"/>
              <a:t>磁場測定</a:t>
            </a:r>
            <a:endParaRPr kumimoji="1" lang="ja-JP" altLang="en-US" dirty="0"/>
          </a:p>
        </p:txBody>
      </p:sp>
      <p:pic>
        <p:nvPicPr>
          <p:cNvPr id="8" name="図 7" descr="スクリーンショット 2015-12-24 9.28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9933"/>
            <a:ext cx="3825904" cy="5666327"/>
          </a:xfrm>
          <a:prstGeom prst="rect">
            <a:avLst/>
          </a:prstGeom>
        </p:spPr>
      </p:pic>
      <p:pic>
        <p:nvPicPr>
          <p:cNvPr id="2" name="図 1" descr="D1leakfiel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72" y="1836786"/>
            <a:ext cx="6210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6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Data Summary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nl-NL" altLang="ja-JP" smtClean="0"/>
              <a:t>J-PARC Workshop 2016 (Inha University)  S. Kanatsuki</a:t>
            </a:r>
            <a:endParaRPr kumimoji="1" lang="ja-JP" altLang="en-US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910634"/>
              </p:ext>
            </p:extLst>
          </p:nvPr>
        </p:nvGraphicFramePr>
        <p:xfrm>
          <a:off x="457200" y="1057275"/>
          <a:ext cx="8229600" cy="544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6805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Target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i="1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pK</a:t>
                      </a:r>
                      <a:r>
                        <a:rPr kumimoji="1" lang="en-US" altLang="ja-JP" sz="2400" baseline="30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—</a:t>
                      </a:r>
                      <a:r>
                        <a:rPr kumimoji="1" lang="en-US" altLang="ja-JP" sz="240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 [</a:t>
                      </a:r>
                      <a:r>
                        <a:rPr kumimoji="1" lang="en-US" altLang="ja-JP" sz="2400" baseline="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GeV</a:t>
                      </a:r>
                      <a:r>
                        <a:rPr kumimoji="1" lang="en-US" altLang="ja-JP" sz="240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/c]</a:t>
                      </a:r>
                      <a:endParaRPr kumimoji="1" lang="ja-JP" altLang="en-US" sz="2400" baseline="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i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Eff.</a:t>
                      </a:r>
                      <a:r>
                        <a:rPr kumimoji="1" lang="en-US" altLang="ja-JP" sz="2400" i="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 </a:t>
                      </a:r>
                      <a:r>
                        <a:rPr kumimoji="1" lang="en-US" altLang="ja-JP" sz="2400" i="1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K</a:t>
                      </a:r>
                      <a:r>
                        <a:rPr kumimoji="1" lang="ja-JP" altLang="en-US" sz="2400" baseline="30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ー</a:t>
                      </a:r>
                      <a:r>
                        <a:rPr kumimoji="1" lang="en-US" altLang="ja-JP" sz="240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 [G]</a:t>
                      </a:r>
                      <a:endParaRPr kumimoji="1" lang="ja-JP" altLang="en-US" sz="2400" baseline="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80576"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CH2</a:t>
                      </a:r>
                    </a:p>
                    <a:p>
                      <a:pPr algn="ctr"/>
                      <a:endParaRPr kumimoji="1" lang="en-US" altLang="ja-JP" sz="2400" i="0" baseline="0" dirty="0" smtClean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  <a:p>
                      <a:pPr algn="ctr"/>
                      <a:r>
                        <a:rPr kumimoji="1" lang="en-US" altLang="ja-JP" sz="2000" i="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Elementary process</a:t>
                      </a:r>
                    </a:p>
                    <a:p>
                      <a:pPr algn="ctr"/>
                      <a:r>
                        <a:rPr kumimoji="1" lang="en-US" altLang="ja-JP" sz="2000" i="0" baseline="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Ξ</a:t>
                      </a:r>
                      <a:r>
                        <a:rPr kumimoji="1" lang="en-US" altLang="ja-JP" sz="2000" i="0" baseline="30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−</a:t>
                      </a:r>
                      <a:r>
                        <a:rPr kumimoji="1" lang="en-US" altLang="ja-JP" sz="2000" i="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, </a:t>
                      </a:r>
                      <a:r>
                        <a:rPr kumimoji="1" lang="en-US" altLang="ja-JP" sz="2000" i="0" baseline="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Σ</a:t>
                      </a:r>
                      <a:r>
                        <a:rPr kumimoji="1" lang="en-US" altLang="ja-JP" sz="2000" i="0" baseline="30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−</a:t>
                      </a:r>
                      <a:r>
                        <a:rPr kumimoji="1" lang="en-US" altLang="ja-JP" sz="2000" i="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, </a:t>
                      </a:r>
                      <a:r>
                        <a:rPr kumimoji="1" lang="en-US" altLang="ja-JP" sz="2000" i="1" baseline="0" dirty="0" err="1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Kp</a:t>
                      </a:r>
                      <a:r>
                        <a:rPr kumimoji="1" lang="en-US" altLang="ja-JP" sz="2000" i="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 elastic</a:t>
                      </a:r>
                      <a:endParaRPr kumimoji="1" lang="ja-JP" altLang="en-US" sz="2000" i="0" baseline="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1.5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2.08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8057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1.6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2.19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8057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1.7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2.06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8057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1.8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7.30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8057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1.9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0.87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80576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Carbon</a:t>
                      </a:r>
                    </a:p>
                    <a:p>
                      <a:pPr algn="ctr"/>
                      <a:endParaRPr kumimoji="1" lang="en-US" altLang="ja-JP" sz="400" dirty="0" smtClean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  <a:p>
                      <a:pPr algn="ctr"/>
                      <a:r>
                        <a:rPr kumimoji="1" lang="en-US" altLang="ja-JP" sz="2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Inclusive</a:t>
                      </a:r>
                      <a:r>
                        <a:rPr kumimoji="1" lang="en-US" altLang="ja-JP" sz="200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 spectrum</a:t>
                      </a:r>
                    </a:p>
                    <a:p>
                      <a:pPr algn="ctr"/>
                      <a:r>
                        <a:rPr kumimoji="1" lang="en-US" altLang="ja-JP" sz="2000" i="0" baseline="30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12</a:t>
                      </a:r>
                      <a:r>
                        <a:rPr kumimoji="1" lang="en-US" altLang="ja-JP" sz="200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C(</a:t>
                      </a:r>
                      <a:r>
                        <a:rPr kumimoji="1" lang="en-US" altLang="ja-JP" sz="2000" i="1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K</a:t>
                      </a:r>
                      <a:r>
                        <a:rPr kumimoji="1" lang="en-US" altLang="ja-JP" sz="2000" baseline="300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−</a:t>
                      </a:r>
                      <a:r>
                        <a:rPr kumimoji="1" lang="en-US" altLang="ja-JP" sz="2000" baseline="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, X)Y</a:t>
                      </a:r>
                      <a:endParaRPr kumimoji="1" lang="en-US" altLang="ja-JP" sz="2400" dirty="0" smtClean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1.8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56.6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  <a:tr h="68057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1.5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ヒラギノ角ゴ Pro W3"/>
                          <a:ea typeface="ヒラギノ角ゴ Pro W3"/>
                          <a:cs typeface="ヒラギノ角ゴ Pro W3"/>
                        </a:rPr>
                        <a:t>0.57</a:t>
                      </a:r>
                      <a:endParaRPr kumimoji="1" lang="ja-JP" altLang="en-US" sz="2400" dirty="0">
                        <a:latin typeface="ヒラギノ角ゴ Pro W3"/>
                        <a:ea typeface="ヒラギノ角ゴ Pro W3"/>
                        <a:cs typeface="ヒラギノ角ゴ Pro W3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22" name="直線コネクタ 21"/>
          <p:cNvCxnSpPr/>
          <p:nvPr/>
        </p:nvCxnSpPr>
        <p:spPr>
          <a:xfrm>
            <a:off x="149404" y="5116656"/>
            <a:ext cx="8814844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3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c12xi1800xi10-24_h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0" y="828479"/>
            <a:ext cx="7931241" cy="568686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59672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Calculation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64</a:t>
            </a:fld>
            <a:endParaRPr kumimoji="1" lang="ja-JP" alt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nl-NL" altLang="ja-JP" smtClean="0"/>
              <a:t>J-PARC Workshop 2016 (Inha University)  S. Kanatsuki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21781" y="2000367"/>
            <a:ext cx="44659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T. Harada’s calculation</a:t>
            </a:r>
          </a:p>
          <a:p>
            <a:r>
              <a:rPr kumimoji="1"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U</a:t>
            </a:r>
            <a:r>
              <a:rPr lang="en-US" altLang="ja-JP" sz="2000" baseline="-25000" dirty="0" smtClean="0"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= V</a:t>
            </a:r>
            <a:r>
              <a:rPr lang="en-US" altLang="ja-JP" sz="2000" baseline="-25000" dirty="0" smtClean="0"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+ </a:t>
            </a:r>
            <a:r>
              <a:rPr lang="en-US" altLang="ja-JP" sz="2000" dirty="0" err="1" smtClean="0">
                <a:latin typeface="ヒラギノ角ゴ Pro W3"/>
                <a:ea typeface="ヒラギノ角ゴ Pro W3"/>
                <a:cs typeface="ヒラギノ角ゴ Pro W3"/>
              </a:rPr>
              <a:t>iW</a:t>
            </a:r>
            <a:r>
              <a:rPr lang="en-US" altLang="ja-JP" sz="2000" baseline="-25000" dirty="0" err="1" smtClean="0"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+ </a:t>
            </a:r>
            <a:r>
              <a:rPr lang="en-US" altLang="ja-JP" sz="2000" dirty="0" err="1" smtClean="0">
                <a:latin typeface="ヒラギノ角ゴ Pro W3"/>
                <a:ea typeface="ヒラギノ角ゴ Pro W3"/>
                <a:cs typeface="ヒラギノ角ゴ Pro W3"/>
              </a:rPr>
              <a:t>V</a:t>
            </a:r>
            <a:r>
              <a:rPr lang="en-US" altLang="ja-JP" sz="2000" baseline="-25000" dirty="0" err="1" smtClean="0">
                <a:latin typeface="ヒラギノ角ゴ Pro W3"/>
                <a:ea typeface="ヒラギノ角ゴ Pro W3"/>
                <a:cs typeface="ヒラギノ角ゴ Pro W3"/>
              </a:rPr>
              <a:t>coul</a:t>
            </a:r>
            <a:endParaRPr kumimoji="1" lang="en-US" altLang="ja-JP" sz="2000" baseline="-250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V</a:t>
            </a:r>
            <a:r>
              <a:rPr lang="en-US" altLang="ja-JP" sz="2000" baseline="-25000" dirty="0" smtClean="0"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, W</a:t>
            </a:r>
            <a:r>
              <a:rPr lang="en-US" altLang="ja-JP" sz="2000" baseline="-25000" dirty="0" smtClean="0"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: Wood-Saxon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(r</a:t>
            </a:r>
            <a:r>
              <a:rPr lang="en-US" altLang="ja-JP" baseline="-25000" dirty="0" smtClean="0">
                <a:latin typeface="ヒラギノ角ゴ Pro W3"/>
                <a:ea typeface="ヒラギノ角ゴ Pro W3"/>
                <a:cs typeface="ヒラギノ角ゴ Pro W3"/>
              </a:rPr>
              <a:t>0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=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1.1 </a:t>
            </a:r>
            <a:r>
              <a:rPr lang="en-US" altLang="ja-JP" dirty="0" err="1">
                <a:latin typeface="ヒラギノ角ゴ Pro W3"/>
                <a:ea typeface="ヒラギノ角ゴ Pro W3"/>
                <a:cs typeface="ヒラギノ角ゴ Pro W3"/>
              </a:rPr>
              <a:t>fm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, a</a:t>
            </a:r>
            <a:r>
              <a:rPr lang="en-US" altLang="ja-JP" baseline="-25000" dirty="0">
                <a:latin typeface="ヒラギノ角ゴ Pro W3"/>
                <a:ea typeface="ヒラギノ角ゴ Pro W3"/>
                <a:cs typeface="ヒラギノ角ゴ Pro W3"/>
              </a:rPr>
              <a:t>0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= 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0.6 </a:t>
            </a:r>
            <a:r>
              <a:rPr lang="en-US" altLang="ja-JP" dirty="0" err="1">
                <a:latin typeface="ヒラギノ角ゴ Pro W3"/>
                <a:ea typeface="ヒラギノ角ゴ Pro W3"/>
                <a:cs typeface="ヒラギノ角ゴ Pro W3"/>
              </a:rPr>
              <a:t>fm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, R=r</a:t>
            </a:r>
            <a:r>
              <a:rPr lang="en-US" altLang="ja-JP" baseline="-25000" dirty="0">
                <a:latin typeface="ヒラギノ角ゴ Pro W3"/>
                <a:ea typeface="ヒラギノ角ゴ Pro W3"/>
                <a:cs typeface="ヒラギノ角ゴ Pro W3"/>
              </a:rPr>
              <a:t>0</a:t>
            </a:r>
            <a:r>
              <a:rPr lang="en-US" altLang="ja-JP" dirty="0">
                <a:latin typeface="ヒラギノ角ゴ Pro W3"/>
                <a:ea typeface="ヒラギノ角ゴ Pro W3"/>
                <a:cs typeface="ヒラギノ角ゴ Pro W3"/>
              </a:rPr>
              <a:t>x(12-1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)</a:t>
            </a:r>
            <a:r>
              <a:rPr lang="en-US" altLang="ja-JP" baseline="300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r>
              <a:rPr lang="en-US" altLang="ja-JP" baseline="30000" dirty="0">
                <a:latin typeface="ヒラギノ角ゴ Pro W3"/>
                <a:ea typeface="ヒラギノ角ゴ Pro W3"/>
                <a:cs typeface="ヒラギノ角ゴ Pro W3"/>
              </a:rPr>
              <a:t>/</a:t>
            </a:r>
            <a:r>
              <a:rPr lang="en-US" altLang="ja-JP" baseline="30000" dirty="0" smtClean="0">
                <a:latin typeface="ヒラギノ角ゴ Pro W3"/>
                <a:ea typeface="ヒラギノ角ゴ Pro W3"/>
                <a:cs typeface="ヒラギノ角ゴ Pro W3"/>
              </a:rPr>
              <a:t>3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dirty="0" err="1" smtClean="0">
                <a:latin typeface="ヒラギノ角ゴ Pro W3"/>
                <a:ea typeface="ヒラギノ角ゴ Pro W3"/>
                <a:cs typeface="ヒラギノ角ゴ Pro W3"/>
              </a:rPr>
              <a:t>fm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)</a:t>
            </a:r>
            <a:endParaRPr kumimoji="1"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20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kumimoji="1"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V</a:t>
            </a:r>
            <a:r>
              <a:rPr kumimoji="1" lang="en-US" altLang="ja-JP" sz="2000" baseline="-25000" dirty="0" smtClean="0"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kumimoji="1"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= -10, -12, …, -24 MeV</a:t>
            </a:r>
          </a:p>
          <a:p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W</a:t>
            </a:r>
            <a:r>
              <a:rPr lang="en-US" altLang="ja-JP" sz="2000" baseline="-25000" dirty="0" smtClean="0"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lang="en-US" altLang="ja-JP" sz="2000" dirty="0">
                <a:latin typeface="ヒラギノ角ゴ Pro W3"/>
                <a:ea typeface="ヒラギノ角ゴ Pro W3"/>
                <a:cs typeface="ヒラギノ角ゴ Pro W3"/>
              </a:rPr>
              <a:t>(E=0MeV)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= -3 MeV</a:t>
            </a:r>
          </a:p>
          <a:p>
            <a:r>
              <a:rPr lang="en-US" altLang="ja-JP" sz="2000" dirty="0" err="1" smtClean="0">
                <a:latin typeface="ヒラギノ角ゴ Pro W3"/>
                <a:ea typeface="ヒラギノ角ゴ Pro W3"/>
                <a:cs typeface="ヒラギノ角ゴ Pro W3"/>
              </a:rPr>
              <a:t>ΔE</a:t>
            </a:r>
            <a:r>
              <a:rPr lang="en-US" altLang="ja-JP" sz="2000" baseline="-25000" dirty="0" err="1" smtClean="0">
                <a:latin typeface="ヒラギノ角ゴ Pro W3"/>
                <a:ea typeface="ヒラギノ角ゴ Pro W3"/>
                <a:cs typeface="ヒラギノ角ゴ Pro W3"/>
              </a:rPr>
              <a:t>exp</a:t>
            </a:r>
            <a:r>
              <a:rPr lang="en-US" altLang="ja-JP" sz="2000" dirty="0" smtClean="0">
                <a:latin typeface="ヒラギノ角ゴ Pro W3"/>
                <a:ea typeface="ヒラギノ角ゴ Pro W3"/>
                <a:cs typeface="ヒラギノ角ゴ Pro W3"/>
              </a:rPr>
              <a:t> = 1.5 </a:t>
            </a:r>
            <a:r>
              <a:rPr lang="en-US" altLang="ja-JP" sz="2000" dirty="0" err="1" smtClean="0">
                <a:latin typeface="ヒラギノ角ゴ Pro W3"/>
                <a:ea typeface="ヒラギノ角ゴ Pro W3"/>
                <a:cs typeface="ヒラギノ角ゴ Pro W3"/>
              </a:rPr>
              <a:t>MeV</a:t>
            </a:r>
            <a:r>
              <a:rPr lang="en-US" altLang="ja-JP" sz="2000" baseline="-25000" dirty="0" err="1" smtClean="0">
                <a:latin typeface="ヒラギノ角ゴ Pro W3"/>
                <a:ea typeface="ヒラギノ角ゴ Pro W3"/>
                <a:cs typeface="ヒラギノ角ゴ Pro W3"/>
              </a:rPr>
              <a:t>FWHM</a:t>
            </a:r>
            <a:endParaRPr kumimoji="1" lang="ja-JP" altLang="en-US" sz="2000" baseline="-250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745955" y="606763"/>
            <a:ext cx="1173543" cy="5329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85481" y="2426069"/>
            <a:ext cx="138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-14 MeV</a:t>
            </a:r>
            <a:endParaRPr kumimoji="1" lang="ja-JP" altLang="en-US" sz="2000" baseline="-25000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94386" y="3007936"/>
            <a:ext cx="138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-10 MeV</a:t>
            </a:r>
            <a:endParaRPr kumimoji="1" lang="ja-JP" altLang="en-US" sz="2000" baseline="-25000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66164" y="1052429"/>
            <a:ext cx="138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-22 MeV</a:t>
            </a:r>
            <a:endParaRPr kumimoji="1" lang="ja-JP" altLang="en-US" sz="2000" baseline="-25000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94386" y="1800312"/>
            <a:ext cx="138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-18 MeV</a:t>
            </a:r>
            <a:endParaRPr kumimoji="1" lang="ja-JP" altLang="en-US" sz="2000" baseline="-25000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9514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19750" r="9455" b="32941"/>
          <a:stretch/>
        </p:blipFill>
        <p:spPr>
          <a:xfrm rot="5639663">
            <a:off x="-473100" y="1558717"/>
            <a:ext cx="5638236" cy="4566669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>
          <a:xfrm>
            <a:off x="1246912" y="6688970"/>
            <a:ext cx="648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300646" y="6319638"/>
            <a:ext cx="54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Arial"/>
                <a:ea typeface="HGPｺﾞｼｯｸM"/>
              </a:rPr>
              <a:t>1m</a:t>
            </a:r>
            <a:endParaRPr lang="ja-JP" altLang="en-US" dirty="0">
              <a:solidFill>
                <a:prstClr val="black"/>
              </a:solidFill>
              <a:latin typeface="Arial"/>
              <a:ea typeface="HGPｺﾞｼｯｸM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0FB1-636B-4514-B9B4-129A3DD5AEBF}" type="slidenum">
              <a:rPr kumimoji="1" lang="ja-JP" altLang="en-US" smtClean="0">
                <a:latin typeface="Arial"/>
                <a:ea typeface="HGPｺﾞｼｯｸM"/>
              </a:rPr>
              <a:pPr/>
              <a:t>65</a:t>
            </a:fld>
            <a:endParaRPr kumimoji="1" lang="ja-JP" altLang="en-US">
              <a:latin typeface="Arial"/>
              <a:ea typeface="HGPｺﾞｼｯｸM"/>
            </a:endParaRPr>
          </a:p>
        </p:txBody>
      </p:sp>
      <p:sp>
        <p:nvSpPr>
          <p:cNvPr id="75" name="コンテンツ プレースホルダー 2"/>
          <p:cNvSpPr txBox="1">
            <a:spLocks/>
          </p:cNvSpPr>
          <p:nvPr/>
        </p:nvSpPr>
        <p:spPr>
          <a:xfrm>
            <a:off x="5940152" y="4672746"/>
            <a:ext cx="3203848" cy="1843071"/>
          </a:xfrm>
          <a:prstGeom prst="rect">
            <a:avLst/>
          </a:prstGeom>
        </p:spPr>
        <p:txBody>
          <a:bodyPr vert="horz" wrap="square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defTabSz="914400">
              <a:buClr>
                <a:srgbClr val="A04DA3"/>
              </a:buClr>
              <a:buFont typeface="Georgia"/>
              <a:buNone/>
            </a:pPr>
            <a:endParaRPr lang="en-US" altLang="ja-JP" sz="1800" dirty="0" smtClean="0">
              <a:solidFill>
                <a:prstClr val="black"/>
              </a:solidFill>
              <a:latin typeface="Arial"/>
              <a:ea typeface="HGPｺﾞｼｯｸM"/>
            </a:endParaRPr>
          </a:p>
        </p:txBody>
      </p:sp>
      <p:sp>
        <p:nvSpPr>
          <p:cNvPr id="30" name="タイトル 1"/>
          <p:cNvSpPr txBox="1">
            <a:spLocks/>
          </p:cNvSpPr>
          <p:nvPr/>
        </p:nvSpPr>
        <p:spPr>
          <a:xfrm>
            <a:off x="179512" y="476672"/>
            <a:ext cx="3988234" cy="55780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ja-JP" sz="3400" dirty="0" smtClean="0">
                <a:solidFill>
                  <a:srgbClr val="424456"/>
                </a:solidFill>
                <a:latin typeface="Arial Unicode MS"/>
                <a:ea typeface="HGｺﾞｼｯｸM"/>
              </a:rPr>
              <a:t>Magnet Status</a:t>
            </a:r>
            <a:endParaRPr lang="ja-JP" altLang="en-US" sz="3400" dirty="0">
              <a:solidFill>
                <a:srgbClr val="424456"/>
              </a:solidFill>
              <a:latin typeface="Arial Unicode MS"/>
              <a:ea typeface="HGｺﾞｼｯｸM"/>
            </a:endParaRPr>
          </a:p>
        </p:txBody>
      </p:sp>
      <p:pic>
        <p:nvPicPr>
          <p:cNvPr id="34" name="Picture 4" descr="C:\Users\kanatsuki\Dropbox\think_mac\S-2S\Pictures\IMG_14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r="17414" b="3319"/>
          <a:stretch/>
        </p:blipFill>
        <p:spPr bwMode="auto">
          <a:xfrm>
            <a:off x="5953997" y="34925"/>
            <a:ext cx="2579910" cy="23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37" y="2438261"/>
            <a:ext cx="2575419" cy="2193201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t="20834" r="14844" b="5307"/>
          <a:stretch/>
        </p:blipFill>
        <p:spPr>
          <a:xfrm>
            <a:off x="6248961" y="4699892"/>
            <a:ext cx="2571511" cy="2158108"/>
          </a:xfrm>
          <a:prstGeom prst="rect">
            <a:avLst/>
          </a:prstGeom>
        </p:spPr>
      </p:pic>
      <p:sp>
        <p:nvSpPr>
          <p:cNvPr id="39" name="コンテンツ プレースホルダー 2"/>
          <p:cNvSpPr txBox="1">
            <a:spLocks/>
          </p:cNvSpPr>
          <p:nvPr/>
        </p:nvSpPr>
        <p:spPr>
          <a:xfrm>
            <a:off x="2970994" y="548680"/>
            <a:ext cx="2825552" cy="1714507"/>
          </a:xfrm>
          <a:prstGeom prst="rect">
            <a:avLst/>
          </a:prstGeom>
        </p:spPr>
        <p:txBody>
          <a:bodyPr vert="horz" wrap="none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A04DA3"/>
              </a:buClr>
            </a:pPr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HGPｺﾞｼｯｸM"/>
              </a:rPr>
              <a:t>Q1 (vertical focus)</a:t>
            </a:r>
            <a:endParaRPr lang="en-US" altLang="ja-JP" sz="1800" dirty="0" smtClean="0">
              <a:solidFill>
                <a:prstClr val="black"/>
              </a:solidFill>
              <a:latin typeface="Arial"/>
              <a:ea typeface="HGPｺﾞｼｯｸM"/>
            </a:endParaRP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8.72 T/m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aperture 31 cm 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37 ton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2.4×2.4×0.88 m</a:t>
            </a:r>
            <a:r>
              <a:rPr lang="en-US" altLang="ja-JP" sz="1800" baseline="30000" dirty="0" smtClean="0">
                <a:solidFill>
                  <a:srgbClr val="438086"/>
                </a:solidFill>
                <a:latin typeface="Arial"/>
                <a:ea typeface="HGPｺﾞｼｯｸM"/>
              </a:rPr>
              <a:t>3</a:t>
            </a:r>
          </a:p>
          <a:p>
            <a:pPr lvl="1" defTabSz="914400">
              <a:buClr>
                <a:srgbClr val="438086"/>
              </a:buClr>
            </a:pPr>
            <a:endParaRPr lang="en-US" altLang="ja-JP" sz="1800" dirty="0" smtClean="0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sp>
        <p:nvSpPr>
          <p:cNvPr id="40" name="コンテンツ プレースホルダー 2"/>
          <p:cNvSpPr txBox="1">
            <a:spLocks/>
          </p:cNvSpPr>
          <p:nvPr/>
        </p:nvSpPr>
        <p:spPr>
          <a:xfrm>
            <a:off x="3059832" y="2632266"/>
            <a:ext cx="3084890" cy="2088232"/>
          </a:xfrm>
          <a:prstGeom prst="rect">
            <a:avLst/>
          </a:prstGeom>
        </p:spPr>
        <p:txBody>
          <a:bodyPr vert="horz" wrap="none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A04DA3"/>
              </a:buClr>
            </a:pP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Q2 (horizontal focus)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>
                <a:solidFill>
                  <a:srgbClr val="438086"/>
                </a:solidFill>
                <a:latin typeface="Arial"/>
                <a:ea typeface="HGPｺﾞｼｯｸM"/>
              </a:rPr>
              <a:t>5</a:t>
            </a: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.0 T/m 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aperture 36 cm 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12 ton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2.1×1.54×0.5</a:t>
            </a:r>
            <a:r>
              <a:rPr lang="ja-JP" altLang="en-US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 </a:t>
            </a: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m</a:t>
            </a:r>
            <a:r>
              <a:rPr lang="en-US" altLang="ja-JP" sz="1800" baseline="30000" dirty="0" smtClean="0">
                <a:solidFill>
                  <a:srgbClr val="438086"/>
                </a:solidFill>
                <a:latin typeface="Arial"/>
                <a:ea typeface="HGPｺﾞｼｯｸM"/>
              </a:rPr>
              <a:t>3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Pole was modified.</a:t>
            </a:r>
          </a:p>
        </p:txBody>
      </p: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3131840" y="4632201"/>
            <a:ext cx="3312368" cy="2448272"/>
          </a:xfrm>
          <a:prstGeom prst="rect">
            <a:avLst/>
          </a:prstGeom>
          <a:effectLst>
            <a:glow rad="101600">
              <a:schemeClr val="bg1">
                <a:alpha val="50000"/>
              </a:schemeClr>
            </a:glow>
          </a:effectLst>
        </p:spPr>
        <p:txBody>
          <a:bodyPr vert="horz" wrap="none" lIns="0" rIns="0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A04DA3"/>
              </a:buClr>
            </a:pPr>
            <a:r>
              <a:rPr lang="en-US" altLang="ja-JP" sz="1800" dirty="0" smtClean="0">
                <a:solidFill>
                  <a:prstClr val="black"/>
                </a:solidFill>
                <a:latin typeface="Arial"/>
                <a:ea typeface="HGPｺﾞｼｯｸM"/>
              </a:rPr>
              <a:t>D1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>
                <a:solidFill>
                  <a:srgbClr val="438086"/>
                </a:solidFill>
                <a:latin typeface="Arial"/>
                <a:ea typeface="HGPｺﾞｼｯｸM"/>
              </a:rPr>
              <a:t>1.5 </a:t>
            </a: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T (70°bend@</a:t>
            </a:r>
            <a:r>
              <a:rPr lang="en-US" altLang="ja-JP" sz="1800" dirty="0" smtClean="0">
                <a:solidFill>
                  <a:srgbClr val="438086"/>
                </a:solidFill>
                <a:effectLst>
                  <a:glow rad="76200">
                    <a:prstClr val="white">
                      <a:alpha val="70000"/>
                    </a:prstClr>
                  </a:glow>
                </a:effectLst>
                <a:latin typeface="Arial"/>
                <a:ea typeface="HGPｺﾞｼｯｸM"/>
              </a:rPr>
              <a:t>1.37GeV/c)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pole gap 30×80 cm</a:t>
            </a:r>
            <a:r>
              <a:rPr lang="en-US" altLang="ja-JP" sz="1800" baseline="30000" dirty="0" smtClean="0">
                <a:solidFill>
                  <a:srgbClr val="438086"/>
                </a:solidFill>
                <a:latin typeface="Arial"/>
                <a:ea typeface="HGPｺﾞｼｯｸM"/>
              </a:rPr>
              <a:t>2</a:t>
            </a:r>
            <a:endParaRPr lang="en-US" altLang="ja-JP" sz="1800" dirty="0" smtClean="0">
              <a:solidFill>
                <a:srgbClr val="438086"/>
              </a:solidFill>
              <a:latin typeface="Arial"/>
              <a:ea typeface="HGPｺﾞｼｯｸM"/>
            </a:endParaRP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>
                <a:solidFill>
                  <a:srgbClr val="438086"/>
                </a:solidFill>
                <a:latin typeface="Arial"/>
                <a:ea typeface="HGPｺﾞｼｯｸM"/>
              </a:rPr>
              <a:t>86 </a:t>
            </a: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ton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Central trajectory 3.7 m</a:t>
            </a:r>
          </a:p>
          <a:p>
            <a:pPr lvl="1" defTabSz="914400">
              <a:buClr>
                <a:srgbClr val="438086"/>
              </a:buClr>
            </a:pPr>
            <a:r>
              <a:rPr lang="en-US" altLang="ja-JP" sz="1800" dirty="0" smtClean="0">
                <a:solidFill>
                  <a:srgbClr val="438086"/>
                </a:solidFill>
                <a:latin typeface="Arial"/>
                <a:ea typeface="HGPｺﾞｼｯｸM"/>
              </a:rPr>
              <a:t>Coil will be mounted.</a:t>
            </a:r>
            <a:endParaRPr lang="en-US" altLang="ja-JP" sz="1800" dirty="0">
              <a:solidFill>
                <a:srgbClr val="438086"/>
              </a:solidFill>
              <a:latin typeface="Arial"/>
              <a:ea typeface="HGPｺﾞｼｯｸM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2555776" y="1664804"/>
            <a:ext cx="648072" cy="216024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2431831" y="2924944"/>
            <a:ext cx="648072" cy="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2469831" y="4509120"/>
            <a:ext cx="734017" cy="432048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 rot="21337804">
            <a:off x="5734512" y="1059486"/>
            <a:ext cx="2592288" cy="371453"/>
          </a:xfrm>
          <a:prstGeom prst="rect">
            <a:avLst/>
          </a:prstGeom>
          <a:solidFill>
            <a:srgbClr val="FFFFCC">
              <a:alpha val="69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dirty="0" smtClean="0">
                <a:solidFill>
                  <a:srgbClr val="FF0000"/>
                </a:solidFill>
                <a:latin typeface="Arial"/>
                <a:ea typeface="HGPｺﾞｼｯｸM"/>
              </a:rPr>
              <a:t>Completed</a:t>
            </a:r>
            <a:endParaRPr lang="ja-JP" altLang="en-US" dirty="0">
              <a:solidFill>
                <a:srgbClr val="FF0000"/>
              </a:solidFill>
              <a:latin typeface="Arial"/>
              <a:ea typeface="HGPｺﾞｼｯｸM"/>
            </a:endParaRPr>
          </a:p>
        </p:txBody>
      </p:sp>
      <p:sp>
        <p:nvSpPr>
          <p:cNvPr id="21" name="正方形/長方形 20"/>
          <p:cNvSpPr/>
          <p:nvPr/>
        </p:nvSpPr>
        <p:spPr>
          <a:xfrm rot="21337804">
            <a:off x="5964381" y="3337585"/>
            <a:ext cx="2592288" cy="371453"/>
          </a:xfrm>
          <a:prstGeom prst="rect">
            <a:avLst/>
          </a:prstGeom>
          <a:solidFill>
            <a:srgbClr val="FFFFCC">
              <a:alpha val="69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dirty="0" smtClean="0">
                <a:solidFill>
                  <a:srgbClr val="FF0000"/>
                </a:solidFill>
                <a:latin typeface="Arial"/>
                <a:ea typeface="HGPｺﾞｼｯｸM"/>
              </a:rPr>
              <a:t>Completed</a:t>
            </a:r>
            <a:endParaRPr lang="ja-JP" altLang="en-US" dirty="0">
              <a:solidFill>
                <a:srgbClr val="FF0000"/>
              </a:solidFill>
              <a:latin typeface="Arial"/>
              <a:ea typeface="HGPｺﾞｼｯｸM"/>
            </a:endParaRPr>
          </a:p>
        </p:txBody>
      </p:sp>
      <p:sp>
        <p:nvSpPr>
          <p:cNvPr id="22" name="正方形/長方形 21"/>
          <p:cNvSpPr/>
          <p:nvPr/>
        </p:nvSpPr>
        <p:spPr>
          <a:xfrm rot="21337804">
            <a:off x="6073785" y="5471437"/>
            <a:ext cx="2592288" cy="371453"/>
          </a:xfrm>
          <a:prstGeom prst="rect">
            <a:avLst/>
          </a:prstGeom>
          <a:solidFill>
            <a:srgbClr val="FFFFCC">
              <a:alpha val="69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dirty="0" smtClean="0">
                <a:solidFill>
                  <a:srgbClr val="FF0000"/>
                </a:solidFill>
                <a:latin typeface="Arial"/>
                <a:ea typeface="HGPｺﾞｼｯｸM"/>
              </a:rPr>
              <a:t>Wait until next spring</a:t>
            </a:r>
            <a:endParaRPr lang="ja-JP" altLang="en-US" dirty="0">
              <a:solidFill>
                <a:srgbClr val="FF0000"/>
              </a:solidFill>
              <a:latin typeface="Arial"/>
              <a:ea typeface="HGPｺﾞｼｯｸM"/>
            </a:endParaRPr>
          </a:p>
        </p:txBody>
      </p:sp>
    </p:spTree>
    <p:extLst>
      <p:ext uri="{BB962C8B-B14F-4D97-AF65-F5344CB8AC3E}">
        <p14:creationId xmlns:p14="http://schemas.microsoft.com/office/powerpoint/2010/main" val="189068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7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65978" y="28234"/>
            <a:ext cx="4899118" cy="849895"/>
          </a:xfrm>
        </p:spPr>
        <p:txBody>
          <a:bodyPr/>
          <a:lstStyle/>
          <a:p>
            <a:r>
              <a:rPr lang="en-US" altLang="ja-JP" dirty="0" smtClean="0"/>
              <a:t>BNL-E885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7157" y="1001054"/>
            <a:ext cx="5098416" cy="5129790"/>
          </a:xfrm>
        </p:spPr>
        <p:txBody>
          <a:bodyPr>
            <a:normAutofit/>
          </a:bodyPr>
          <a:lstStyle/>
          <a:p>
            <a:r>
              <a:rPr lang="en-US" altLang="ja-JP" baseline="30000" dirty="0" smtClean="0">
                <a:solidFill>
                  <a:srgbClr val="000000"/>
                </a:solidFill>
              </a:rPr>
              <a:t>12</a:t>
            </a:r>
            <a:r>
              <a:rPr lang="en-US" altLang="ja-JP" dirty="0" smtClean="0">
                <a:solidFill>
                  <a:srgbClr val="000000"/>
                </a:solidFill>
              </a:rPr>
              <a:t>C</a:t>
            </a:r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en-US" altLang="ja-JP" i="1" dirty="0">
                <a:solidFill>
                  <a:srgbClr val="000000"/>
                </a:solidFill>
              </a:rPr>
              <a:t>K</a:t>
            </a:r>
            <a:r>
              <a:rPr lang="en-US" altLang="ja-JP" baseline="30000" dirty="0">
                <a:solidFill>
                  <a:srgbClr val="000000"/>
                </a:solidFill>
              </a:rPr>
              <a:t>−</a:t>
            </a:r>
            <a:r>
              <a:rPr lang="en-US" altLang="ja-JP" dirty="0">
                <a:solidFill>
                  <a:srgbClr val="000000"/>
                </a:solidFill>
              </a:rPr>
              <a:t>, </a:t>
            </a:r>
            <a:r>
              <a:rPr lang="en-US" altLang="ja-JP" i="1" dirty="0">
                <a:solidFill>
                  <a:srgbClr val="000000"/>
                </a:solidFill>
              </a:rPr>
              <a:t>K</a:t>
            </a:r>
            <a:r>
              <a:rPr lang="en-US" altLang="ja-JP" baseline="30000" dirty="0">
                <a:solidFill>
                  <a:srgbClr val="000000"/>
                </a:solidFill>
              </a:rPr>
              <a:t>+</a:t>
            </a:r>
            <a:r>
              <a:rPr lang="en-US" altLang="ja-JP" dirty="0" smtClean="0">
                <a:solidFill>
                  <a:srgbClr val="000000"/>
                </a:solidFill>
              </a:rPr>
              <a:t>)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12</a:t>
            </a:r>
            <a:r>
              <a:rPr lang="en-US" altLang="en-US" baseline="-25000" dirty="0" smtClean="0">
                <a:solidFill>
                  <a:srgbClr val="000000"/>
                </a:solidFill>
              </a:rPr>
              <a:t>Ξ</a:t>
            </a:r>
            <a:r>
              <a:rPr lang="en-US" altLang="en-US" dirty="0" smtClean="0">
                <a:solidFill>
                  <a:srgbClr val="000000"/>
                </a:solidFill>
              </a:rPr>
              <a:t>Be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ja-JP" dirty="0" smtClean="0">
                <a:solidFill>
                  <a:srgbClr val="000000"/>
                </a:solidFill>
                <a:sym typeface="Wingdings"/>
              </a:rPr>
              <a:t>No clear evidence of a bound state due to poor resolution</a:t>
            </a:r>
          </a:p>
          <a:p>
            <a:pPr lvl="1"/>
            <a:r>
              <a:rPr lang="en-US" altLang="ja-JP" sz="2200" dirty="0" smtClean="0">
                <a:solidFill>
                  <a:srgbClr val="660066"/>
                </a:solidFill>
                <a:sym typeface="Wingdings"/>
              </a:rPr>
              <a:t>ΔE 〜14 </a:t>
            </a:r>
            <a:r>
              <a:rPr lang="en-US" altLang="ja-JP" sz="2200" dirty="0" err="1" smtClean="0">
                <a:solidFill>
                  <a:srgbClr val="660066"/>
                </a:solidFill>
                <a:sym typeface="Wingdings"/>
              </a:rPr>
              <a:t>MeV</a:t>
            </a:r>
            <a:r>
              <a:rPr lang="en-US" altLang="ja-JP" sz="2200" baseline="-25000" dirty="0" err="1" smtClean="0">
                <a:solidFill>
                  <a:srgbClr val="660066"/>
                </a:solidFill>
                <a:sym typeface="Wingdings"/>
              </a:rPr>
              <a:t>FWHM</a:t>
            </a:r>
            <a:endParaRPr lang="en-US" altLang="ja-JP" sz="2200" baseline="-25000" dirty="0">
              <a:sym typeface="Wingdings"/>
            </a:endParaRPr>
          </a:p>
          <a:p>
            <a:r>
              <a:rPr lang="en-US" altLang="ja-JP" dirty="0" err="1" smtClean="0">
                <a:sym typeface="Wingdings"/>
              </a:rPr>
              <a:t>dσ</a:t>
            </a:r>
            <a:r>
              <a:rPr lang="en-US" altLang="ja-JP" dirty="0" smtClean="0">
                <a:sym typeface="Wingdings"/>
              </a:rPr>
              <a:t>/</a:t>
            </a:r>
            <a:r>
              <a:rPr lang="en-US" altLang="ja-JP" dirty="0" err="1" smtClean="0">
                <a:sym typeface="Wingdings"/>
              </a:rPr>
              <a:t>dΩ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(–20 </a:t>
            </a:r>
            <a:r>
              <a:rPr lang="en-US" altLang="ja-JP" dirty="0">
                <a:sym typeface="Wingdings"/>
              </a:rPr>
              <a:t>&lt; </a:t>
            </a:r>
            <a:r>
              <a:rPr lang="en-US" altLang="ja-JP" i="1" dirty="0">
                <a:sym typeface="Wingdings"/>
              </a:rPr>
              <a:t>E </a:t>
            </a:r>
            <a:r>
              <a:rPr lang="en-US" altLang="ja-JP" dirty="0">
                <a:sym typeface="Wingdings"/>
              </a:rPr>
              <a:t>&lt; 0 MeV)</a:t>
            </a:r>
          </a:p>
          <a:p>
            <a:pPr lvl="1"/>
            <a:r>
              <a:rPr lang="en-US" altLang="ja-JP" sz="2200" dirty="0" err="1">
                <a:sym typeface="Wingdings"/>
              </a:rPr>
              <a:t>θ</a:t>
            </a:r>
            <a:r>
              <a:rPr lang="en-US" altLang="ja-JP" sz="2200" dirty="0">
                <a:sym typeface="Wingdings"/>
              </a:rPr>
              <a:t>&lt;14</a:t>
            </a:r>
            <a:r>
              <a:rPr lang="en-US" altLang="ja-JP" sz="2200" dirty="0" smtClean="0">
                <a:sym typeface="Wingdings"/>
              </a:rPr>
              <a:t>°: 67 events, 42</a:t>
            </a:r>
            <a:r>
              <a:rPr lang="en-US" altLang="en-US" sz="2200" dirty="0" smtClean="0">
                <a:sym typeface="Wingdings"/>
              </a:rPr>
              <a:t>±5</a:t>
            </a:r>
            <a:r>
              <a:rPr lang="en-US" altLang="ja-JP" sz="2200" dirty="0" smtClean="0">
                <a:sym typeface="Wingdings"/>
              </a:rPr>
              <a:t> </a:t>
            </a:r>
            <a:r>
              <a:rPr lang="en-US" altLang="ja-JP" sz="2200" dirty="0" err="1" smtClean="0">
                <a:sym typeface="Wingdings"/>
              </a:rPr>
              <a:t>nb</a:t>
            </a:r>
            <a:r>
              <a:rPr lang="en-US" altLang="ja-JP" sz="2200" dirty="0" smtClean="0">
                <a:sym typeface="Wingdings"/>
              </a:rPr>
              <a:t>/</a:t>
            </a:r>
            <a:r>
              <a:rPr lang="en-US" altLang="ja-JP" sz="2200" dirty="0" err="1" smtClean="0">
                <a:sym typeface="Wingdings"/>
              </a:rPr>
              <a:t>sr</a:t>
            </a:r>
            <a:endParaRPr lang="en-US" altLang="ja-JP" sz="2200" dirty="0" smtClean="0">
              <a:sym typeface="Wingdings"/>
            </a:endParaRPr>
          </a:p>
          <a:p>
            <a:pPr lvl="1"/>
            <a:r>
              <a:rPr lang="en-US" altLang="ja-JP" sz="2200" dirty="0" err="1">
                <a:sym typeface="Wingdings"/>
              </a:rPr>
              <a:t>θ</a:t>
            </a:r>
            <a:r>
              <a:rPr lang="en-US" altLang="ja-JP" sz="2200" dirty="0" smtClean="0">
                <a:sym typeface="Wingdings"/>
              </a:rPr>
              <a:t>&lt;</a:t>
            </a:r>
            <a:r>
              <a:rPr lang="en-US" altLang="ja-JP" sz="2200" dirty="0">
                <a:sym typeface="Wingdings"/>
              </a:rPr>
              <a:t>8</a:t>
            </a:r>
            <a:r>
              <a:rPr lang="en-US" altLang="ja-JP" sz="2200" dirty="0" smtClean="0">
                <a:sym typeface="Wingdings"/>
              </a:rPr>
              <a:t>°</a:t>
            </a:r>
            <a:r>
              <a:rPr lang="en-US" altLang="ja-JP" sz="2200" dirty="0">
                <a:sym typeface="Wingdings"/>
              </a:rPr>
              <a:t>: 42 </a:t>
            </a:r>
            <a:r>
              <a:rPr lang="en-US" altLang="ja-JP" sz="2200" dirty="0" smtClean="0">
                <a:sym typeface="Wingdings"/>
              </a:rPr>
              <a:t>events, 89±14 </a:t>
            </a:r>
            <a:r>
              <a:rPr lang="en-US" altLang="ja-JP" sz="2200" dirty="0" err="1">
                <a:sym typeface="Wingdings"/>
              </a:rPr>
              <a:t>nb</a:t>
            </a:r>
            <a:r>
              <a:rPr lang="en-US" altLang="ja-JP" sz="2200" dirty="0">
                <a:sym typeface="Wingdings"/>
              </a:rPr>
              <a:t>/</a:t>
            </a:r>
            <a:r>
              <a:rPr lang="en-US" altLang="ja-JP" sz="2200" dirty="0" err="1" smtClean="0">
                <a:sym typeface="Wingdings"/>
              </a:rPr>
              <a:t>sr</a:t>
            </a:r>
            <a:endParaRPr lang="en-US" altLang="ja-JP" sz="2200" dirty="0" smtClean="0">
              <a:sym typeface="Wingdings"/>
            </a:endParaRPr>
          </a:p>
          <a:p>
            <a:pPr marL="0" indent="0">
              <a:buNone/>
            </a:pPr>
            <a:endParaRPr lang="en-US" altLang="ja-JP" dirty="0" smtClean="0">
              <a:solidFill>
                <a:srgbClr val="FF0000"/>
              </a:solidFill>
              <a:sym typeface="Wingdings"/>
            </a:endParaRPr>
          </a:p>
          <a:p>
            <a:endParaRPr lang="en-US" altLang="ja-JP" dirty="0" smtClean="0">
              <a:sym typeface="Wingding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7" name="図 6" descr="bnl8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7" y="116914"/>
            <a:ext cx="3430812" cy="6211850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 flipV="1">
            <a:off x="2965826" y="116914"/>
            <a:ext cx="0" cy="5923165"/>
          </a:xfrm>
          <a:prstGeom prst="line">
            <a:avLst/>
          </a:prstGeom>
          <a:ln w="44450">
            <a:solidFill>
              <a:srgbClr val="00800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1329971" y="1079605"/>
            <a:ext cx="1636007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158725" y="1079605"/>
            <a:ext cx="18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0246" y="6286510"/>
            <a:ext cx="3436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i="1" dirty="0">
                <a:latin typeface="ヒラギノ角ゴ Pro W3"/>
                <a:ea typeface="ヒラギノ角ゴ Pro W3"/>
                <a:cs typeface="ヒラギノ角ゴ Pro W3"/>
              </a:rPr>
              <a:t>P. </a:t>
            </a:r>
            <a:r>
              <a:rPr lang="en-US" altLang="ja-JP" sz="1200" i="1" dirty="0" err="1">
                <a:latin typeface="ヒラギノ角ゴ Pro W3"/>
                <a:ea typeface="ヒラギノ角ゴ Pro W3"/>
                <a:cs typeface="ヒラギノ角ゴ Pro W3"/>
              </a:rPr>
              <a:t>Khaustov</a:t>
            </a:r>
            <a:r>
              <a:rPr lang="en-US" altLang="ja-JP" sz="1200" i="1" dirty="0">
                <a:latin typeface="ヒラギノ角ゴ Pro W3"/>
                <a:ea typeface="ヒラギノ角ゴ Pro W3"/>
                <a:cs typeface="ヒラギノ角ゴ Pro W3"/>
              </a:rPr>
              <a:t> et al., PRC 61 (2000) 054603</a:t>
            </a:r>
            <a:endParaRPr lang="ja-JP" altLang="en-US" sz="12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256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65978" y="28234"/>
            <a:ext cx="4899118" cy="849895"/>
          </a:xfrm>
        </p:spPr>
        <p:txBody>
          <a:bodyPr/>
          <a:lstStyle/>
          <a:p>
            <a:r>
              <a:rPr lang="en-US" altLang="ja-JP" dirty="0" smtClean="0"/>
              <a:t>BNL-E885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7157" y="1001054"/>
            <a:ext cx="5098416" cy="5129790"/>
          </a:xfrm>
        </p:spPr>
        <p:txBody>
          <a:bodyPr>
            <a:normAutofit/>
          </a:bodyPr>
          <a:lstStyle/>
          <a:p>
            <a:r>
              <a:rPr lang="en-US" altLang="ja-JP" baseline="30000" dirty="0" smtClean="0">
                <a:solidFill>
                  <a:srgbClr val="000000"/>
                </a:solidFill>
              </a:rPr>
              <a:t>12</a:t>
            </a:r>
            <a:r>
              <a:rPr lang="en-US" altLang="ja-JP" dirty="0" smtClean="0">
                <a:solidFill>
                  <a:srgbClr val="000000"/>
                </a:solidFill>
              </a:rPr>
              <a:t>C</a:t>
            </a:r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en-US" altLang="ja-JP" i="1" dirty="0">
                <a:solidFill>
                  <a:srgbClr val="000000"/>
                </a:solidFill>
              </a:rPr>
              <a:t>K</a:t>
            </a:r>
            <a:r>
              <a:rPr lang="en-US" altLang="ja-JP" baseline="30000" dirty="0">
                <a:solidFill>
                  <a:srgbClr val="000000"/>
                </a:solidFill>
              </a:rPr>
              <a:t>−</a:t>
            </a:r>
            <a:r>
              <a:rPr lang="en-US" altLang="ja-JP" dirty="0">
                <a:solidFill>
                  <a:srgbClr val="000000"/>
                </a:solidFill>
              </a:rPr>
              <a:t>, </a:t>
            </a:r>
            <a:r>
              <a:rPr lang="en-US" altLang="ja-JP" i="1" dirty="0">
                <a:solidFill>
                  <a:srgbClr val="000000"/>
                </a:solidFill>
              </a:rPr>
              <a:t>K</a:t>
            </a:r>
            <a:r>
              <a:rPr lang="en-US" altLang="ja-JP" baseline="30000" dirty="0">
                <a:solidFill>
                  <a:srgbClr val="000000"/>
                </a:solidFill>
              </a:rPr>
              <a:t>+</a:t>
            </a:r>
            <a:r>
              <a:rPr lang="en-US" altLang="ja-JP" dirty="0" smtClean="0">
                <a:solidFill>
                  <a:srgbClr val="000000"/>
                </a:solidFill>
              </a:rPr>
              <a:t>)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12</a:t>
            </a:r>
            <a:r>
              <a:rPr lang="en-US" altLang="en-US" baseline="-25000" dirty="0" smtClean="0">
                <a:solidFill>
                  <a:srgbClr val="000000"/>
                </a:solidFill>
              </a:rPr>
              <a:t>Ξ</a:t>
            </a:r>
            <a:r>
              <a:rPr lang="en-US" altLang="en-US" dirty="0" smtClean="0">
                <a:solidFill>
                  <a:srgbClr val="000000"/>
                </a:solidFill>
              </a:rPr>
              <a:t>Be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ja-JP" dirty="0" smtClean="0">
                <a:solidFill>
                  <a:srgbClr val="000000"/>
                </a:solidFill>
                <a:sym typeface="Wingdings"/>
              </a:rPr>
              <a:t>No clear evidence of a bound state due to poor resolution</a:t>
            </a:r>
          </a:p>
          <a:p>
            <a:pPr lvl="1"/>
            <a:r>
              <a:rPr lang="en-US" altLang="ja-JP" sz="2200" dirty="0" smtClean="0">
                <a:solidFill>
                  <a:srgbClr val="660066"/>
                </a:solidFill>
                <a:sym typeface="Wingdings"/>
              </a:rPr>
              <a:t>ΔE 〜14 </a:t>
            </a:r>
            <a:r>
              <a:rPr lang="en-US" altLang="ja-JP" sz="2200" dirty="0" err="1" smtClean="0">
                <a:solidFill>
                  <a:srgbClr val="660066"/>
                </a:solidFill>
                <a:sym typeface="Wingdings"/>
              </a:rPr>
              <a:t>MeV</a:t>
            </a:r>
            <a:r>
              <a:rPr lang="en-US" altLang="ja-JP" sz="2200" baseline="-25000" dirty="0" err="1" smtClean="0">
                <a:solidFill>
                  <a:srgbClr val="660066"/>
                </a:solidFill>
                <a:sym typeface="Wingdings"/>
              </a:rPr>
              <a:t>FWHM</a:t>
            </a:r>
            <a:endParaRPr lang="en-US" altLang="ja-JP" sz="2200" baseline="-25000" dirty="0">
              <a:sym typeface="Wingdings"/>
            </a:endParaRPr>
          </a:p>
          <a:p>
            <a:r>
              <a:rPr lang="en-US" altLang="ja-JP" dirty="0" err="1">
                <a:sym typeface="Wingdings"/>
              </a:rPr>
              <a:t>dσ</a:t>
            </a:r>
            <a:r>
              <a:rPr lang="en-US" altLang="ja-JP" dirty="0">
                <a:sym typeface="Wingdings"/>
              </a:rPr>
              <a:t>/</a:t>
            </a:r>
            <a:r>
              <a:rPr lang="en-US" altLang="ja-JP" dirty="0" err="1">
                <a:sym typeface="Wingdings"/>
              </a:rPr>
              <a:t>dΩ</a:t>
            </a:r>
            <a:r>
              <a:rPr lang="en-US" altLang="ja-JP" dirty="0">
                <a:sym typeface="Wingdings"/>
              </a:rPr>
              <a:t> (–20 &lt; </a:t>
            </a:r>
            <a:r>
              <a:rPr lang="en-US" altLang="ja-JP" i="1" dirty="0">
                <a:sym typeface="Wingdings"/>
              </a:rPr>
              <a:t>E </a:t>
            </a:r>
            <a:r>
              <a:rPr lang="en-US" altLang="ja-JP" dirty="0">
                <a:sym typeface="Wingdings"/>
              </a:rPr>
              <a:t>&lt; 0 MeV)</a:t>
            </a:r>
          </a:p>
          <a:p>
            <a:pPr lvl="1"/>
            <a:r>
              <a:rPr lang="en-US" altLang="ja-JP" sz="2200" dirty="0" err="1">
                <a:sym typeface="Wingdings"/>
              </a:rPr>
              <a:t>θ</a:t>
            </a:r>
            <a:r>
              <a:rPr lang="en-US" altLang="ja-JP" sz="2200" dirty="0">
                <a:sym typeface="Wingdings"/>
              </a:rPr>
              <a:t>&lt;14°: 67 events, 42</a:t>
            </a:r>
            <a:r>
              <a:rPr lang="en-US" altLang="en-US" sz="2200" dirty="0">
                <a:sym typeface="Wingdings"/>
              </a:rPr>
              <a:t>±5</a:t>
            </a:r>
            <a:r>
              <a:rPr lang="en-US" altLang="ja-JP" sz="2200" dirty="0">
                <a:sym typeface="Wingdings"/>
              </a:rPr>
              <a:t> </a:t>
            </a:r>
            <a:r>
              <a:rPr lang="en-US" altLang="ja-JP" sz="2200" dirty="0" err="1">
                <a:sym typeface="Wingdings"/>
              </a:rPr>
              <a:t>nb</a:t>
            </a:r>
            <a:r>
              <a:rPr lang="en-US" altLang="ja-JP" sz="2200" dirty="0">
                <a:sym typeface="Wingdings"/>
              </a:rPr>
              <a:t>/</a:t>
            </a:r>
            <a:r>
              <a:rPr lang="en-US" altLang="ja-JP" sz="2200" dirty="0" err="1">
                <a:sym typeface="Wingdings"/>
              </a:rPr>
              <a:t>sr</a:t>
            </a:r>
            <a:endParaRPr lang="en-US" altLang="ja-JP" sz="2200" dirty="0">
              <a:sym typeface="Wingdings"/>
            </a:endParaRPr>
          </a:p>
          <a:p>
            <a:pPr lvl="1"/>
            <a:r>
              <a:rPr lang="en-US" altLang="ja-JP" sz="2200" dirty="0" err="1">
                <a:sym typeface="Wingdings"/>
              </a:rPr>
              <a:t>θ</a:t>
            </a:r>
            <a:r>
              <a:rPr lang="en-US" altLang="ja-JP" sz="2200" dirty="0">
                <a:sym typeface="Wingdings"/>
              </a:rPr>
              <a:t>&lt;8°: 42 events, 89±14 </a:t>
            </a:r>
            <a:r>
              <a:rPr lang="en-US" altLang="ja-JP" sz="2200" dirty="0" err="1">
                <a:sym typeface="Wingdings"/>
              </a:rPr>
              <a:t>nb</a:t>
            </a:r>
            <a:r>
              <a:rPr lang="en-US" altLang="ja-JP" sz="2200" dirty="0">
                <a:sym typeface="Wingdings"/>
              </a:rPr>
              <a:t>/</a:t>
            </a:r>
            <a:r>
              <a:rPr lang="en-US" altLang="ja-JP" sz="2200" dirty="0" err="1" smtClean="0">
                <a:sym typeface="Wingdings"/>
              </a:rPr>
              <a:t>sr</a:t>
            </a:r>
            <a:endParaRPr lang="en-US" altLang="ja-JP" dirty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suggest V</a:t>
            </a:r>
            <a:r>
              <a:rPr lang="en-US" altLang="ja-JP" baseline="-25000" dirty="0" smtClean="0">
                <a:sym typeface="Wingdings"/>
              </a:rPr>
              <a:t>Ξ</a:t>
            </a:r>
            <a:r>
              <a:rPr lang="en-US" altLang="ja-JP" dirty="0" smtClean="0">
                <a:sym typeface="Wingdings"/>
              </a:rPr>
              <a:t> ~ −14MeV </a:t>
            </a:r>
          </a:p>
          <a:p>
            <a:pPr lvl="1"/>
            <a:r>
              <a:rPr lang="en-US" altLang="ja-JP" dirty="0" smtClean="0">
                <a:sym typeface="Wingdings"/>
              </a:rPr>
              <a:t>assuming woods-</a:t>
            </a:r>
            <a:r>
              <a:rPr lang="en-US" altLang="ja-JP" dirty="0" err="1" smtClean="0">
                <a:sym typeface="Wingdings"/>
              </a:rPr>
              <a:t>saxon</a:t>
            </a:r>
            <a:r>
              <a:rPr lang="en-US" altLang="ja-JP" dirty="0" smtClean="0">
                <a:sym typeface="Wingdings"/>
              </a:rPr>
              <a:t> type potential and </a:t>
            </a:r>
            <a:r>
              <a:rPr lang="en-US" altLang="ja-JP" dirty="0" smtClean="0">
                <a:solidFill>
                  <a:srgbClr val="FF0000"/>
                </a:solidFill>
                <a:sym typeface="Wingdings"/>
              </a:rPr>
              <a:t>imaginary part = 0</a:t>
            </a:r>
          </a:p>
          <a:p>
            <a:endParaRPr lang="en-US" altLang="ja-JP" dirty="0" smtClean="0">
              <a:sym typeface="Wingding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7" name="図 6" descr="bnl8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7" y="116914"/>
            <a:ext cx="3430812" cy="6211850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 flipV="1">
            <a:off x="2965826" y="116914"/>
            <a:ext cx="0" cy="5923165"/>
          </a:xfrm>
          <a:prstGeom prst="line">
            <a:avLst/>
          </a:prstGeom>
          <a:ln w="44450">
            <a:solidFill>
              <a:srgbClr val="00800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1329971" y="1079605"/>
            <a:ext cx="1636007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158725" y="1079605"/>
            <a:ext cx="18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0246" y="6286510"/>
            <a:ext cx="3436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i="1" dirty="0">
                <a:latin typeface="ヒラギノ角ゴ Pro W3"/>
                <a:ea typeface="ヒラギノ角ゴ Pro W3"/>
                <a:cs typeface="ヒラギノ角ゴ Pro W3"/>
              </a:rPr>
              <a:t>P. </a:t>
            </a:r>
            <a:r>
              <a:rPr lang="en-US" altLang="ja-JP" sz="1200" i="1" dirty="0" err="1">
                <a:latin typeface="ヒラギノ角ゴ Pro W3"/>
                <a:ea typeface="ヒラギノ角ゴ Pro W3"/>
                <a:cs typeface="ヒラギノ角ゴ Pro W3"/>
              </a:rPr>
              <a:t>Khaustov</a:t>
            </a:r>
            <a:r>
              <a:rPr lang="en-US" altLang="ja-JP" sz="1200" i="1" dirty="0">
                <a:latin typeface="ヒラギノ角ゴ Pro W3"/>
                <a:ea typeface="ヒラギノ角ゴ Pro W3"/>
                <a:cs typeface="ヒラギノ角ゴ Pro W3"/>
              </a:rPr>
              <a:t> et al., PRC 61 (2000) 054603</a:t>
            </a:r>
            <a:endParaRPr lang="ja-JP" altLang="en-US" sz="12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602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65978" y="16682"/>
            <a:ext cx="4899118" cy="849895"/>
          </a:xfrm>
        </p:spPr>
        <p:txBody>
          <a:bodyPr/>
          <a:lstStyle/>
          <a:p>
            <a:r>
              <a:rPr lang="en-US" altLang="ja-JP" dirty="0" smtClean="0"/>
              <a:t>BNL-E885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2016/6/10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DA84-62C9-FC49-9D12-E44F97D8E51E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12" name="図 11" descr="スクリーンショット 2015-07-10 15.06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27" y="2070175"/>
            <a:ext cx="5219125" cy="395493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847157" y="1319298"/>
            <a:ext cx="50984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The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 spectrum can be explained with V</a:t>
            </a:r>
            <a:r>
              <a:rPr kumimoji="1" lang="en-US" altLang="ja-JP" sz="2400" baseline="-250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Ξ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 =0 MeV, </a:t>
            </a:r>
            <a:r>
              <a:rPr lang="en-US" altLang="ja-JP" sz="2400" dirty="0" err="1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Γ</a:t>
            </a:r>
            <a:r>
              <a:rPr lang="en-US" altLang="ja-JP" sz="24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=4 MeV</a:t>
            </a:r>
            <a:endParaRPr kumimoji="1" lang="ja-JP" altLang="en-US" sz="2400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344340" y="5963624"/>
            <a:ext cx="4799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M. Kohno and S. Hashimoto, PTP 123 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2010</a:t>
            </a:r>
            <a:r>
              <a:rPr lang="en-US" altLang="ja-JP" sz="1400" i="1" dirty="0">
                <a:latin typeface="ヒラギノ角ゴ Pro W3"/>
                <a:ea typeface="ヒラギノ角ゴ Pro W3"/>
                <a:cs typeface="ヒラギノ角ゴ Pro W3"/>
              </a:rPr>
              <a:t>) </a:t>
            </a:r>
            <a:r>
              <a:rPr lang="en-US" altLang="ja-JP" sz="1400" i="1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</a:p>
          <a:p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n-US" altLang="ja-JP" sz="1400" dirty="0" err="1" smtClean="0">
                <a:latin typeface="ヒラギノ角ゴ Pro W3"/>
                <a:ea typeface="ヒラギノ角ゴ Pro W3"/>
                <a:cs typeface="ヒラギノ角ゴ Pro W3"/>
              </a:rPr>
              <a:t>ΔE</a:t>
            </a:r>
            <a:r>
              <a:rPr lang="en-US" altLang="ja-JP" sz="1400" baseline="-25000" dirty="0" err="1" smtClean="0">
                <a:latin typeface="ヒラギノ角ゴ Pro W3"/>
                <a:ea typeface="ヒラギノ角ゴ Pro W3"/>
                <a:cs typeface="ヒラギノ角ゴ Pro W3"/>
              </a:rPr>
              <a:t>exp</a:t>
            </a:r>
            <a:r>
              <a:rPr lang="en-US" altLang="ja-JP" sz="1400" dirty="0" smtClean="0">
                <a:latin typeface="ヒラギノ角ゴ Pro W3"/>
                <a:ea typeface="ヒラギノ角ゴ Pro W3"/>
                <a:cs typeface="ヒラギノ角ゴ Pro W3"/>
              </a:rPr>
              <a:t> is taken into account)</a:t>
            </a:r>
            <a:endParaRPr lang="ja-JP" altLang="en-US" sz="1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J-PARC Workshop 2016 (Inha University)  S. Kanatsuki</a:t>
            </a:r>
            <a:endParaRPr kumimoji="1" lang="ja-JP" altLang="en-US" dirty="0"/>
          </a:p>
        </p:txBody>
      </p:sp>
      <p:pic>
        <p:nvPicPr>
          <p:cNvPr id="15" name="図 14" descr="bnl88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7" y="116914"/>
            <a:ext cx="3430812" cy="6211850"/>
          </a:xfrm>
          <a:prstGeom prst="rect">
            <a:avLst/>
          </a:prstGeom>
        </p:spPr>
      </p:pic>
      <p:cxnSp>
        <p:nvCxnSpPr>
          <p:cNvPr id="17" name="直線コネクタ 16"/>
          <p:cNvCxnSpPr/>
          <p:nvPr/>
        </p:nvCxnSpPr>
        <p:spPr>
          <a:xfrm flipV="1">
            <a:off x="2965826" y="116914"/>
            <a:ext cx="0" cy="5923165"/>
          </a:xfrm>
          <a:prstGeom prst="line">
            <a:avLst/>
          </a:prstGeom>
          <a:ln w="44450">
            <a:solidFill>
              <a:srgbClr val="00800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1329971" y="1079605"/>
            <a:ext cx="1636007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158725" y="1079605"/>
            <a:ext cx="18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Bound region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40246" y="6286510"/>
            <a:ext cx="3436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i="1" dirty="0">
                <a:latin typeface="ヒラギノ角ゴ Pro W3"/>
                <a:ea typeface="ヒラギノ角ゴ Pro W3"/>
                <a:cs typeface="ヒラギノ角ゴ Pro W3"/>
              </a:rPr>
              <a:t>P. </a:t>
            </a:r>
            <a:r>
              <a:rPr lang="en-US" altLang="ja-JP" sz="1200" i="1" dirty="0" err="1">
                <a:latin typeface="ヒラギノ角ゴ Pro W3"/>
                <a:ea typeface="ヒラギノ角ゴ Pro W3"/>
                <a:cs typeface="ヒラギノ角ゴ Pro W3"/>
              </a:rPr>
              <a:t>Khaustov</a:t>
            </a:r>
            <a:r>
              <a:rPr lang="en-US" altLang="ja-JP" sz="1200" i="1" dirty="0">
                <a:latin typeface="ヒラギノ角ゴ Pro W3"/>
                <a:ea typeface="ヒラギノ角ゴ Pro W3"/>
                <a:cs typeface="ヒラギノ角ゴ Pro W3"/>
              </a:rPr>
              <a:t> et al., PRC 61 (2000) 054603</a:t>
            </a:r>
            <a:endParaRPr lang="ja-JP" altLang="en-US" sz="1200" i="1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64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伝統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アーバン">
  <a:themeElements>
    <a:clrScheme name="アーバン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ユーザー定義 2">
      <a:majorFont>
        <a:latin typeface="Arial Unicode MS"/>
        <a:ea typeface="HGｺﾞｼｯｸM"/>
        <a:cs typeface=""/>
      </a:majorFont>
      <a:minorFont>
        <a:latin typeface="Arial"/>
        <a:ea typeface="HGPｺﾞｼｯｸM"/>
        <a:cs typeface=""/>
      </a:minorFont>
    </a:fontScheme>
    <a:fmtScheme name="アーバン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9074</TotalTime>
  <Words>4793</Words>
  <Application>Microsoft Macintosh PowerPoint</Application>
  <PresentationFormat>画面に合わせる (4:3)</PresentationFormat>
  <Paragraphs>911</Paragraphs>
  <Slides>65</Slides>
  <Notes>60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65</vt:i4>
      </vt:variant>
    </vt:vector>
  </HeadingPairs>
  <TitlesOfParts>
    <vt:vector size="67" baseType="lpstr">
      <vt:lpstr>ホワイト</vt:lpstr>
      <vt:lpstr>アーバン</vt:lpstr>
      <vt:lpstr>Search for Ξ Hypernucleus via the (K−,K+) Reaction</vt:lpstr>
      <vt:lpstr>PowerPoint プレゼンテーション</vt:lpstr>
      <vt:lpstr>Introduction</vt:lpstr>
      <vt:lpstr>Motivation of Hypernuclear Study</vt:lpstr>
      <vt:lpstr>KEK-E373: Emulsion exp.</vt:lpstr>
      <vt:lpstr>KEK-E373: Emulsion exp.</vt:lpstr>
      <vt:lpstr>BNL-E885</vt:lpstr>
      <vt:lpstr>BNL-E885</vt:lpstr>
      <vt:lpstr>BNL-E885</vt:lpstr>
      <vt:lpstr>BNL-E885</vt:lpstr>
      <vt:lpstr>J-PARC E05</vt:lpstr>
      <vt:lpstr>J-PARC E05</vt:lpstr>
      <vt:lpstr>K1.8 Beam line</vt:lpstr>
      <vt:lpstr>Plan</vt:lpstr>
      <vt:lpstr>Plan</vt:lpstr>
      <vt:lpstr>Pilot run</vt:lpstr>
      <vt:lpstr>Pilot run</vt:lpstr>
      <vt:lpstr>J-PARC E05 Collaboration</vt:lpstr>
      <vt:lpstr>J-PARC E05 Collaboration</vt:lpstr>
      <vt:lpstr>(K−,K+) selection</vt:lpstr>
      <vt:lpstr>Vertex reconstruction</vt:lpstr>
      <vt:lpstr>Ξ− production</vt:lpstr>
      <vt:lpstr>Ξ− production</vt:lpstr>
      <vt:lpstr>Ξ− production</vt:lpstr>
      <vt:lpstr>Elementary Ξ− yields</vt:lpstr>
      <vt:lpstr>Energy spectrum</vt:lpstr>
      <vt:lpstr>Energy spectrum</vt:lpstr>
      <vt:lpstr>Energy spectrum</vt:lpstr>
      <vt:lpstr>Energy spectrum</vt:lpstr>
      <vt:lpstr>Energy spectrum</vt:lpstr>
      <vt:lpstr>Energy spectrum</vt:lpstr>
      <vt:lpstr>Energy spectrum</vt:lpstr>
      <vt:lpstr>Energy spectrum</vt:lpstr>
      <vt:lpstr>Prospects</vt:lpstr>
      <vt:lpstr>PowerPoint プレゼンテーション</vt:lpstr>
      <vt:lpstr>Future Extension</vt:lpstr>
      <vt:lpstr>Future Extension</vt:lpstr>
      <vt:lpstr>Construction of S-2S</vt:lpstr>
      <vt:lpstr>S-2S spectrometer</vt:lpstr>
      <vt:lpstr>Comparison with other spectrometer</vt:lpstr>
      <vt:lpstr>Configuration of S-2S</vt:lpstr>
      <vt:lpstr>Magnets</vt:lpstr>
      <vt:lpstr>Summary</vt:lpstr>
      <vt:lpstr>Back up</vt:lpstr>
      <vt:lpstr>Energy spectrum</vt:lpstr>
      <vt:lpstr>Energy spectrum</vt:lpstr>
      <vt:lpstr>PowerPoint プレゼンテーション</vt:lpstr>
      <vt:lpstr>Energy spectrum J-PARC E05 vs BNL-E885</vt:lpstr>
      <vt:lpstr>Energy spectrum J-PARC E05 vs BNL-E885</vt:lpstr>
      <vt:lpstr>PowerPoint プレゼンテーション</vt:lpstr>
      <vt:lpstr>K+ selection</vt:lpstr>
      <vt:lpstr>Other calibration sources</vt:lpstr>
      <vt:lpstr>PowerPoint プレゼンテーション</vt:lpstr>
      <vt:lpstr>BNL-E885</vt:lpstr>
      <vt:lpstr>運動学</vt:lpstr>
      <vt:lpstr>Double Λ hypernuclei</vt:lpstr>
      <vt:lpstr>PowerPoint プレゼンテーション</vt:lpstr>
      <vt:lpstr>p(K−, K+)Ξ−</vt:lpstr>
      <vt:lpstr>Diff. cross section</vt:lpstr>
      <vt:lpstr>Elementary process</vt:lpstr>
      <vt:lpstr>Acceptance</vt:lpstr>
      <vt:lpstr>D1磁場測定</vt:lpstr>
      <vt:lpstr>Data Summary</vt:lpstr>
      <vt:lpstr>Calculation</vt:lpstr>
      <vt:lpstr>PowerPoint プレゼンテーション</vt:lpstr>
    </vt:vector>
  </TitlesOfParts>
  <Company>Kyoto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Kanatsuki Shunsuke</dc:creator>
  <cp:lastModifiedBy>Kanatsuki Shunsuke</cp:lastModifiedBy>
  <cp:revision>2759</cp:revision>
  <dcterms:created xsi:type="dcterms:W3CDTF">2015-10-06T05:57:54Z</dcterms:created>
  <dcterms:modified xsi:type="dcterms:W3CDTF">2016-09-29T04:50:05Z</dcterms:modified>
</cp:coreProperties>
</file>