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52" r:id="rId2"/>
    <p:sldId id="271" r:id="rId3"/>
    <p:sldId id="360" r:id="rId4"/>
    <p:sldId id="362" r:id="rId5"/>
    <p:sldId id="374" r:id="rId6"/>
    <p:sldId id="363" r:id="rId7"/>
    <p:sldId id="364" r:id="rId8"/>
    <p:sldId id="381" r:id="rId9"/>
    <p:sldId id="380" r:id="rId10"/>
    <p:sldId id="367" r:id="rId11"/>
    <p:sldId id="369" r:id="rId12"/>
    <p:sldId id="370" r:id="rId13"/>
    <p:sldId id="371" r:id="rId14"/>
    <p:sldId id="372" r:id="rId15"/>
    <p:sldId id="373" r:id="rId16"/>
    <p:sldId id="361" r:id="rId17"/>
    <p:sldId id="376" r:id="rId18"/>
    <p:sldId id="382" r:id="rId19"/>
    <p:sldId id="383" r:id="rId20"/>
    <p:sldId id="384" r:id="rId21"/>
    <p:sldId id="385" r:id="rId22"/>
    <p:sldId id="387" r:id="rId23"/>
    <p:sldId id="388" r:id="rId24"/>
    <p:sldId id="375" r:id="rId25"/>
    <p:sldId id="396" r:id="rId26"/>
    <p:sldId id="377" r:id="rId27"/>
    <p:sldId id="378" r:id="rId28"/>
    <p:sldId id="389" r:id="rId29"/>
    <p:sldId id="390" r:id="rId30"/>
    <p:sldId id="392" r:id="rId31"/>
    <p:sldId id="393" r:id="rId32"/>
    <p:sldId id="394" r:id="rId33"/>
    <p:sldId id="395" r:id="rId3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1"/>
    <a:srgbClr val="84D9FF"/>
    <a:srgbClr val="77B3ED"/>
    <a:srgbClr val="07C4DD"/>
    <a:srgbClr val="FFD305"/>
    <a:srgbClr val="CB02FD"/>
    <a:srgbClr val="FD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6" autoAdjust="0"/>
    <p:restoredTop sz="71693" autoAdjust="0"/>
  </p:normalViewPr>
  <p:slideViewPr>
    <p:cSldViewPr snapToGrid="0" snapToObjects="1">
      <p:cViewPr>
        <p:scale>
          <a:sx n="85" d="100"/>
          <a:sy n="85" d="100"/>
        </p:scale>
        <p:origin x="-80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441F2-98FD-A346-B196-DA225D19BE09}" type="datetimeFigureOut">
              <a:rPr kumimoji="1" lang="ja-JP" altLang="en-US" smtClean="0"/>
              <a:t>2016/09/29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62A11-D557-B046-ACFB-E4820D14C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2227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960A6-9575-8A41-807F-FE7DC7D004F9}" type="datetimeFigureOut">
              <a:rPr kumimoji="1" lang="ja-JP" altLang="en-US" smtClean="0"/>
              <a:t>2016/09/29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C5B90-345A-8940-9B71-279B7A069F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22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286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600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1200" dirty="0" smtClean="0"/>
              <a:t>・</a:t>
            </a:r>
            <a:r>
              <a:rPr lang="en-US" altLang="ja-JP" sz="1200" dirty="0" err="1" smtClean="0"/>
              <a:t>Easiroc</a:t>
            </a:r>
            <a:r>
              <a:rPr lang="ja-JP" altLang="en-US" sz="1200" dirty="0" smtClean="0"/>
              <a:t>の最大</a:t>
            </a:r>
            <a:r>
              <a:rPr lang="en-US" altLang="ja-JP" sz="1200" dirty="0" smtClean="0"/>
              <a:t>shaping time</a:t>
            </a:r>
            <a:r>
              <a:rPr lang="ja-JP" altLang="en-US" sz="1200" dirty="0" smtClean="0"/>
              <a:t>である</a:t>
            </a:r>
            <a:r>
              <a:rPr lang="en-US" altLang="ja-JP" sz="1200" dirty="0" smtClean="0"/>
              <a:t>175ns</a:t>
            </a:r>
            <a:r>
              <a:rPr lang="ja-JP" altLang="en-US" sz="1200" dirty="0" smtClean="0"/>
              <a:t>以内にトリガーを入れる必要あり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en-US" altLang="ja-JP" sz="1200" dirty="0" smtClean="0"/>
              <a:t>(8m</a:t>
            </a:r>
            <a:r>
              <a:rPr lang="ja-JP" altLang="en-US" sz="1200" dirty="0" smtClean="0"/>
              <a:t>程度のケーブルによる減衰は許容できるので、</a:t>
            </a:r>
            <a:r>
              <a:rPr lang="en-US" altLang="ja-JP" sz="1200" dirty="0" smtClean="0"/>
              <a:t>EASIROC</a:t>
            </a:r>
            <a:r>
              <a:rPr lang="ja-JP" altLang="en-US" sz="1200" dirty="0" smtClean="0"/>
              <a:t>モジュールはトリガー生成回路の近くに設置できる</a:t>
            </a:r>
            <a:r>
              <a:rPr lang="en-US" altLang="ja-JP" sz="1200" dirty="0" smtClean="0"/>
              <a:t>)</a:t>
            </a:r>
          </a:p>
          <a:p>
            <a:pPr marL="0" indent="0">
              <a:buNone/>
            </a:pPr>
            <a:r>
              <a:rPr lang="ja-JP" altLang="en-US" sz="1400" dirty="0" smtClean="0"/>
              <a:t>・</a:t>
            </a:r>
            <a:r>
              <a:rPr lang="en-US" altLang="ja-JP" sz="1400" dirty="0" err="1" smtClean="0"/>
              <a:t>Easiroc</a:t>
            </a:r>
            <a:r>
              <a:rPr lang="ja-JP" altLang="en-US" sz="1400" dirty="0" smtClean="0"/>
              <a:t>での読み出しと</a:t>
            </a:r>
            <a:r>
              <a:rPr lang="en-US" altLang="ja-JP" sz="1400" dirty="0" smtClean="0"/>
              <a:t>RCNPDAQ</a:t>
            </a:r>
            <a:r>
              <a:rPr lang="ja-JP" altLang="en-US" sz="1400" smtClean="0"/>
              <a:t>をどう合わせるかは要検討</a:t>
            </a:r>
            <a:endParaRPr kumimoji="1" lang="ja-JP" altLang="en-US" sz="1400" smtClean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0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490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600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600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600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600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C5B90-345A-8940-9B71-279B7A069F2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0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13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038"/>
            <a:ext cx="8229600" cy="84989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777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76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5780" y="6488650"/>
            <a:ext cx="1447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</a:lstStyle>
          <a:p>
            <a:r>
              <a:rPr lang="en-US" altLang="ja-JP" smtClean="0"/>
              <a:t>2016/8/24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975261" y="6488650"/>
            <a:ext cx="5193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</a:lstStyle>
          <a:p>
            <a:r>
              <a:rPr lang="en-US" altLang="ja-JP" smtClean="0"/>
              <a:t>RCNP B-PAC meeting,  S. Kanatsuki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86800" y="6501880"/>
            <a:ext cx="449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</a:lstStyle>
          <a:p>
            <a:fld id="{670CDA84-62C9-FC49-9D12-E44F97D8E51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スライド番号プレースホルダー 5"/>
          <p:cNvSpPr txBox="1">
            <a:spLocks/>
          </p:cNvSpPr>
          <p:nvPr userDrawn="1"/>
        </p:nvSpPr>
        <p:spPr>
          <a:xfrm>
            <a:off x="8686800" y="0"/>
            <a:ext cx="457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CDA84-62C9-FC49-9D12-E44F97D8E51E}" type="slidenum">
              <a:rPr lang="ja-JP" altLang="en-US" smtClean="0">
                <a:latin typeface="ヒラギノ角ゴ Pro W3"/>
                <a:ea typeface="ヒラギノ角ゴ Pro W3"/>
                <a:cs typeface="ヒラギノ角ゴ Pro W3"/>
              </a:rPr>
              <a:pPr/>
              <a:t>‹#›</a:t>
            </a:fld>
            <a:endParaRPr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6336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gif"/><Relationship Id="rId5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97096" y="4123818"/>
            <a:ext cx="7549809" cy="160042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Shunsuke Kanatsuki for the E492 collaboration</a:t>
            </a:r>
          </a:p>
          <a:p>
            <a:r>
              <a:rPr lang="en-US" altLang="ja-JP" sz="2400" dirty="0" smtClean="0"/>
              <a:t>Kyoto University</a:t>
            </a:r>
            <a:endParaRPr lang="en-US" altLang="ja-JP" sz="2400" dirty="0"/>
          </a:p>
          <a:p>
            <a:r>
              <a:rPr lang="en-US" altLang="ja-JP" sz="2400" dirty="0" smtClean="0"/>
              <a:t>2016/8/24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776941"/>
            <a:ext cx="9149780" cy="248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</a:lstStyle>
          <a:p>
            <a:r>
              <a:rPr lang="en-US" altLang="ja-JP" sz="3800" dirty="0" smtClean="0"/>
              <a:t>E492</a:t>
            </a:r>
          </a:p>
          <a:p>
            <a:endParaRPr lang="en-US" altLang="ja-JP" sz="3800" dirty="0" smtClean="0"/>
          </a:p>
          <a:p>
            <a:r>
              <a:rPr lang="en-US" altLang="ja-JP" sz="3800" dirty="0" smtClean="0"/>
              <a:t>Test of a Scintillating </a:t>
            </a:r>
            <a:r>
              <a:rPr lang="en-US" altLang="ja-JP" sz="3800" dirty="0"/>
              <a:t>F</a:t>
            </a:r>
            <a:r>
              <a:rPr lang="en-US" altLang="ja-JP" sz="3800" dirty="0" smtClean="0"/>
              <a:t>iber </a:t>
            </a:r>
            <a:r>
              <a:rPr lang="en-US" altLang="ja-JP" sz="3800" dirty="0"/>
              <a:t>T</a:t>
            </a:r>
            <a:r>
              <a:rPr lang="en-US" altLang="ja-JP" sz="3800" dirty="0" smtClean="0"/>
              <a:t>arget</a:t>
            </a:r>
            <a:br>
              <a:rPr lang="en-US" altLang="ja-JP" sz="3800" dirty="0" smtClean="0"/>
            </a:br>
            <a:r>
              <a:rPr lang="en-US" altLang="ja-JP" sz="3800" dirty="0" smtClean="0"/>
              <a:t>for the </a:t>
            </a:r>
            <a:r>
              <a:rPr lang="en-US" altLang="ja-JP" sz="3800" dirty="0" err="1"/>
              <a:t>H</a:t>
            </a:r>
            <a:r>
              <a:rPr lang="en-US" altLang="ja-JP" sz="3800" dirty="0" err="1" smtClean="0"/>
              <a:t>ypernuclear</a:t>
            </a:r>
            <a:r>
              <a:rPr lang="en-US" altLang="ja-JP" sz="3800" dirty="0" smtClean="0"/>
              <a:t> Spectroscopy</a:t>
            </a:r>
            <a:endParaRPr lang="ja-JP" altLang="en-US" sz="2700" i="1" dirty="0"/>
          </a:p>
        </p:txBody>
      </p:sp>
    </p:spTree>
    <p:extLst>
      <p:ext uri="{BB962C8B-B14F-4D97-AF65-F5344CB8AC3E}">
        <p14:creationId xmlns:p14="http://schemas.microsoft.com/office/powerpoint/2010/main" val="381038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Active Fiber </a:t>
            </a:r>
            <a:r>
              <a:rPr lang="en-US" altLang="ja-JP" dirty="0"/>
              <a:t>T</a:t>
            </a:r>
            <a:r>
              <a:rPr lang="en-US" altLang="ja-JP" dirty="0" smtClean="0"/>
              <a:t>arget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2222" y="859933"/>
            <a:ext cx="8854330" cy="5395833"/>
          </a:xfrm>
        </p:spPr>
        <p:txBody>
          <a:bodyPr>
            <a:normAutofit/>
          </a:bodyPr>
          <a:lstStyle/>
          <a:p>
            <a:r>
              <a:rPr lang="en-US" altLang="ja-JP" sz="2200" dirty="0" smtClean="0">
                <a:sym typeface="Wingdings"/>
              </a:rPr>
              <a:t>Scintillating fiber bundle</a:t>
            </a:r>
          </a:p>
          <a:p>
            <a:pPr lvl="1"/>
            <a:r>
              <a:rPr lang="en-US" altLang="ja-JP" dirty="0" smtClean="0">
                <a:sym typeface="Wingdings"/>
              </a:rPr>
              <a:t>3x3 mm square or 3 mm </a:t>
            </a:r>
            <a:r>
              <a:rPr lang="en-US" altLang="ja-JP" dirty="0" err="1" smtClean="0">
                <a:sym typeface="Wingdings"/>
              </a:rPr>
              <a:t>Φ</a:t>
            </a:r>
            <a:r>
              <a:rPr lang="en-US" altLang="ja-JP" dirty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 ( 50×18+16×18 ≒ 1000)</a:t>
            </a:r>
          </a:p>
          <a:p>
            <a:pPr lvl="1"/>
            <a:r>
              <a:rPr lang="en-US" altLang="ja-JP" dirty="0" smtClean="0">
                <a:sym typeface="Wingdings"/>
              </a:rPr>
              <a:t>MPPCs attached on the both ends of each fiber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pic>
        <p:nvPicPr>
          <p:cNvPr id="7" name="図 6" descr="スクリーンショット 2016-08-23 12.56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21" y="2914144"/>
            <a:ext cx="5291618" cy="2949271"/>
          </a:xfrm>
          <a:prstGeom prst="rect">
            <a:avLst/>
          </a:prstGeom>
        </p:spPr>
      </p:pic>
      <p:cxnSp>
        <p:nvCxnSpPr>
          <p:cNvPr id="13" name="直線矢印コネクタ 12"/>
          <p:cNvCxnSpPr/>
          <p:nvPr/>
        </p:nvCxnSpPr>
        <p:spPr>
          <a:xfrm>
            <a:off x="3621240" y="5069937"/>
            <a:ext cx="1921535" cy="793478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3188825" y="3787781"/>
            <a:ext cx="0" cy="1037817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6248591" y="5019801"/>
            <a:ext cx="1031920" cy="793478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 rot="19325252">
            <a:off x="6415967" y="5321834"/>
            <a:ext cx="117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10.8 cm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 rot="1300732">
            <a:off x="4330818" y="5678749"/>
            <a:ext cx="9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15</a:t>
            </a:r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 cm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 rot="16200000">
            <a:off x="2474870" y="3681188"/>
            <a:ext cx="9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5</a:t>
            </a:r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 cm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9962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Performance Test at RCNP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59933"/>
            <a:ext cx="9136552" cy="5395833"/>
          </a:xfrm>
        </p:spPr>
        <p:txBody>
          <a:bodyPr>
            <a:normAutofit/>
          </a:bodyPr>
          <a:lstStyle/>
          <a:p>
            <a:r>
              <a:rPr lang="en-US" altLang="ja-JP" sz="2200" dirty="0" smtClean="0">
                <a:sym typeface="Wingdings"/>
              </a:rPr>
              <a:t>Measurement with a single fiber</a:t>
            </a:r>
          </a:p>
          <a:p>
            <a:pPr lvl="1"/>
            <a:r>
              <a:rPr lang="en-US" altLang="ja-JP" dirty="0" smtClean="0">
                <a:sym typeface="Wingdings"/>
              </a:rPr>
              <a:t>study the correlation between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ja-JP" dirty="0" smtClean="0">
                <a:sym typeface="Wingdings"/>
              </a:rPr>
              <a:t>the energy loss                         Grand </a:t>
            </a:r>
            <a:r>
              <a:rPr lang="en-US" altLang="ja-JP" dirty="0" err="1" smtClean="0">
                <a:sym typeface="Wingdings"/>
              </a:rPr>
              <a:t>Raiden</a:t>
            </a:r>
            <a:endParaRPr lang="en-US" altLang="ja-JP" dirty="0" smtClean="0">
              <a:sym typeface="Wingdings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ja-JP" dirty="0" smtClean="0">
                <a:sym typeface="Wingdings"/>
              </a:rPr>
              <a:t>light yield                                  Scintillating Fiber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357567" y="2982032"/>
            <a:ext cx="165143" cy="148732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202699" y="3683917"/>
            <a:ext cx="253976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150363" y="3311011"/>
            <a:ext cx="9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proton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16110" y="3683917"/>
            <a:ext cx="44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ヒラギノ角ゴ Pro W3"/>
                <a:ea typeface="ヒラギノ角ゴ Pro W3"/>
                <a:cs typeface="ヒラギノ角ゴ Pro W3"/>
              </a:rPr>
              <a:t>E</a:t>
            </a:r>
            <a:r>
              <a:rPr lang="en-US" altLang="ja-JP" i="1" baseline="-25000" dirty="0" smtClean="0">
                <a:latin typeface="ヒラギノ角ゴ Pro W3"/>
                <a:ea typeface="ヒラギノ角ゴ Pro W3"/>
                <a:cs typeface="ヒラギノ角ゴ Pro W3"/>
              </a:rPr>
              <a:t>1</a:t>
            </a:r>
            <a:endParaRPr kumimoji="1" lang="ja-JP" altLang="en-US" i="1" baseline="-250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368290" y="2910899"/>
            <a:ext cx="144000" cy="828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371266" y="4465087"/>
            <a:ext cx="144000" cy="82081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50953" y="3686896"/>
            <a:ext cx="44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ヒラギノ角ゴ Pro W3"/>
                <a:ea typeface="ヒラギノ角ゴ Pro W3"/>
                <a:cs typeface="ヒラギノ角ゴ Pro W3"/>
              </a:rPr>
              <a:t>E</a:t>
            </a:r>
            <a:r>
              <a:rPr lang="en-US" altLang="ja-JP" i="1" baseline="-25000" dirty="0">
                <a:latin typeface="ヒラギノ角ゴ Pro W3"/>
                <a:ea typeface="ヒラギノ角ゴ Pro W3"/>
                <a:cs typeface="ヒラギノ角ゴ Pro W3"/>
              </a:rPr>
              <a:t>2</a:t>
            </a:r>
            <a:endParaRPr kumimoji="1" lang="ja-JP" altLang="en-US" i="1" baseline="-250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58891" y="2982032"/>
            <a:ext cx="170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err="1" smtClean="0">
                <a:latin typeface="ヒラギノ角ゴ Pro W3"/>
                <a:ea typeface="ヒラギノ角ゴ Pro W3"/>
                <a:cs typeface="ヒラギノ角ゴ Pro W3"/>
              </a:rPr>
              <a:t>E</a:t>
            </a:r>
            <a:r>
              <a:rPr lang="en-US" altLang="ja-JP" i="1" baseline="-25000" dirty="0" err="1" smtClean="0">
                <a:latin typeface="ヒラギノ角ゴ Pro W3"/>
                <a:ea typeface="ヒラギノ角ゴ Pro W3"/>
                <a:cs typeface="ヒラギノ角ゴ Pro W3"/>
              </a:rPr>
              <a:t>loss</a:t>
            </a:r>
            <a:r>
              <a:rPr lang="en-US" altLang="ja-JP" i="1" dirty="0" smtClean="0">
                <a:latin typeface="ヒラギノ角ゴ Pro W3"/>
                <a:ea typeface="ヒラギノ角ゴ Pro W3"/>
                <a:cs typeface="ヒラギノ角ゴ Pro W3"/>
              </a:rPr>
              <a:t> = E</a:t>
            </a:r>
            <a:r>
              <a:rPr lang="en-US" altLang="ja-JP" i="1" baseline="-25000" dirty="0">
                <a:latin typeface="ヒラギノ角ゴ Pro W3"/>
                <a:ea typeface="ヒラギノ角ゴ Pro W3"/>
                <a:cs typeface="ヒラギノ角ゴ Pro W3"/>
              </a:rPr>
              <a:t>1</a:t>
            </a:r>
            <a:r>
              <a:rPr lang="ja-JP" altLang="en-US" i="1" dirty="0" smtClean="0">
                <a:latin typeface="ヒラギノ角ゴ Pro W3"/>
                <a:ea typeface="ヒラギノ角ゴ Pro W3"/>
                <a:cs typeface="ヒラギノ角ゴ Pro W3"/>
              </a:rPr>
              <a:t>ー</a:t>
            </a:r>
            <a:r>
              <a:rPr lang="en-US" altLang="ja-JP" i="1" dirty="0" smtClean="0">
                <a:latin typeface="ヒラギノ角ゴ Pro W3"/>
                <a:ea typeface="ヒラギノ角ゴ Pro W3"/>
                <a:cs typeface="ヒラギノ角ゴ Pro W3"/>
              </a:rPr>
              <a:t>E</a:t>
            </a:r>
            <a:r>
              <a:rPr lang="en-US" altLang="ja-JP" i="1" baseline="-25000" dirty="0">
                <a:latin typeface="ヒラギノ角ゴ Pro W3"/>
                <a:ea typeface="ヒラギノ角ゴ Pro W3"/>
                <a:cs typeface="ヒラギノ角ゴ Pro W3"/>
              </a:rPr>
              <a:t>2</a:t>
            </a:r>
            <a:endParaRPr kumimoji="1" lang="ja-JP" altLang="en-US" i="1" baseline="-250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3552047" y="3225947"/>
            <a:ext cx="1008000" cy="36825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176825" y="2565442"/>
            <a:ext cx="78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fiber</a:t>
            </a:r>
            <a:endParaRPr kumimoji="1" lang="ja-JP" altLang="en-US" baseline="-250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3462759" y="4547168"/>
            <a:ext cx="1" cy="24496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3102845" y="4739082"/>
            <a:ext cx="292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MPPC 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  <a:sym typeface="Wingdings"/>
              </a:rPr>
              <a:t> ADC  NPEs</a:t>
            </a:r>
            <a:endParaRPr kumimoji="1" lang="ja-JP" altLang="en-US" i="1" baseline="-250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5" name="上下矢印 24"/>
          <p:cNvSpPr/>
          <p:nvPr/>
        </p:nvSpPr>
        <p:spPr>
          <a:xfrm>
            <a:off x="5108548" y="3555581"/>
            <a:ext cx="468528" cy="1088559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24579" y="2698476"/>
            <a:ext cx="1404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en-US" altLang="ja-JP" sz="1400" dirty="0" smtClean="0">
                <a:latin typeface="ヒラギノ角ゴ Pro W3"/>
                <a:ea typeface="ヒラギノ角ゴ Pro W3"/>
                <a:cs typeface="ヒラギノ角ゴ Pro W3"/>
              </a:rPr>
              <a:t>Grand </a:t>
            </a:r>
            <a:r>
              <a:rPr lang="en-US" altLang="ja-JP" sz="1400" dirty="0" err="1" smtClean="0">
                <a:latin typeface="ヒラギノ角ゴ Pro W3"/>
                <a:ea typeface="ヒラギノ角ゴ Pro W3"/>
                <a:cs typeface="ヒラギノ角ゴ Pro W3"/>
              </a:rPr>
              <a:t>Raiden</a:t>
            </a:r>
            <a:endParaRPr kumimoji="1" lang="ja-JP" altLang="en-US" sz="14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03551" y="5108414"/>
            <a:ext cx="1404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en-US" altLang="ja-JP" sz="1400" dirty="0" smtClean="0">
                <a:latin typeface="ヒラギノ角ゴ Pro W3"/>
                <a:ea typeface="ヒラギノ角ゴ Pro W3"/>
                <a:cs typeface="ヒラギノ角ゴ Pro W3"/>
              </a:rPr>
              <a:t>Target system</a:t>
            </a:r>
            <a:endParaRPr kumimoji="1" lang="ja-JP" altLang="en-US" sz="14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8" name="星 5 7"/>
          <p:cNvSpPr/>
          <p:nvPr/>
        </p:nvSpPr>
        <p:spPr>
          <a:xfrm>
            <a:off x="3357566" y="3577479"/>
            <a:ext cx="180000" cy="180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flipH="1">
            <a:off x="3440139" y="3809373"/>
            <a:ext cx="0" cy="6380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3450222" y="2990399"/>
            <a:ext cx="0" cy="576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 rot="16200000">
            <a:off x="2959210" y="3816035"/>
            <a:ext cx="1404000" cy="276999"/>
          </a:xfrm>
          <a:prstGeom prst="rect">
            <a:avLst/>
          </a:prstGeom>
          <a:noFill/>
          <a:ln>
            <a:noFill/>
          </a:ln>
        </p:spPr>
        <p:txBody>
          <a:bodyPr wrap="square" lIns="72000" rIns="72000" rtlCol="0">
            <a:spAutoFit/>
          </a:bodyPr>
          <a:lstStyle/>
          <a:p>
            <a:r>
              <a:rPr lang="en-US" altLang="ja-JP" sz="1200" dirty="0" smtClean="0">
                <a:solidFill>
                  <a:srgbClr val="FF6600"/>
                </a:solidFill>
                <a:latin typeface="ヒラギノ角ゴ Pro W3"/>
                <a:ea typeface="ヒラギノ角ゴ Pro W3"/>
                <a:cs typeface="ヒラギノ角ゴ Pro W3"/>
              </a:rPr>
              <a:t>scintillation</a:t>
            </a:r>
            <a:endParaRPr kumimoji="1" lang="ja-JP" altLang="en-US" sz="1200" dirty="0">
              <a:solidFill>
                <a:srgbClr val="FF66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3555130" y="1841386"/>
            <a:ext cx="1852995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3516541" y="1764743"/>
            <a:ext cx="223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ヒラギノ角ゴ Pro W3"/>
                <a:ea typeface="ヒラギノ角ゴ Pro W3"/>
                <a:cs typeface="ヒラギノ角ゴ Pro W3"/>
              </a:rPr>
              <a:t>m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easured with</a:t>
            </a:r>
            <a:endParaRPr kumimoji="1" lang="ja-JP" altLang="en-US" i="1" baseline="-250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3554258" y="2179919"/>
            <a:ext cx="1852995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コンテンツ プレースホルダー 2"/>
          <p:cNvSpPr txBox="1">
            <a:spLocks/>
          </p:cNvSpPr>
          <p:nvPr/>
        </p:nvSpPr>
        <p:spPr>
          <a:xfrm>
            <a:off x="536222" y="5672665"/>
            <a:ext cx="8311445" cy="858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ym typeface="Wingdings"/>
              </a:rPr>
              <a:t>T</a:t>
            </a:r>
            <a:r>
              <a:rPr lang="en-US" altLang="ja-JP" sz="2000" dirty="0" smtClean="0">
                <a:sym typeface="Wingdings"/>
              </a:rPr>
              <a:t>he whole performance of the target (fiber bundle)</a:t>
            </a:r>
          </a:p>
          <a:p>
            <a:pPr marL="0" indent="0">
              <a:buNone/>
            </a:pPr>
            <a:r>
              <a:rPr lang="en-US" altLang="ja-JP" sz="2000" dirty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 estimate by simulation using the response of a single fiber</a:t>
            </a:r>
          </a:p>
        </p:txBody>
      </p:sp>
    </p:spTree>
    <p:extLst>
      <p:ext uri="{BB962C8B-B14F-4D97-AF65-F5344CB8AC3E}">
        <p14:creationId xmlns:p14="http://schemas.microsoft.com/office/powerpoint/2010/main" val="248808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53" y="2078586"/>
            <a:ext cx="4225781" cy="28817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Experimental Setup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59933"/>
            <a:ext cx="9136552" cy="5753090"/>
          </a:xfrm>
        </p:spPr>
        <p:txBody>
          <a:bodyPr>
            <a:normAutofit/>
          </a:bodyPr>
          <a:lstStyle/>
          <a:p>
            <a:r>
              <a:rPr lang="en-US" altLang="ja-JP" sz="2200" dirty="0" smtClean="0">
                <a:sym typeface="Wingdings"/>
              </a:rPr>
              <a:t>Beam</a:t>
            </a:r>
          </a:p>
          <a:p>
            <a:pPr lvl="1"/>
            <a:r>
              <a:rPr lang="en-US" altLang="ja-JP" dirty="0" smtClean="0">
                <a:sym typeface="Wingdings"/>
              </a:rPr>
              <a:t>WS beam line</a:t>
            </a:r>
          </a:p>
          <a:p>
            <a:pPr lvl="1"/>
            <a:r>
              <a:rPr lang="en-US" altLang="ja-JP" dirty="0" smtClean="0">
                <a:sym typeface="Wingdings"/>
              </a:rPr>
              <a:t>proton at 392 MeV</a:t>
            </a:r>
          </a:p>
          <a:p>
            <a:pPr lvl="2"/>
            <a:r>
              <a:rPr lang="en-US" altLang="ja-JP" sz="1700" dirty="0" err="1" smtClean="0">
                <a:sym typeface="Wingdings"/>
              </a:rPr>
              <a:t>E</a:t>
            </a:r>
            <a:r>
              <a:rPr lang="en-US" altLang="ja-JP" sz="1700" baseline="-25000" dirty="0" err="1" smtClean="0">
                <a:sym typeface="Wingdings"/>
              </a:rPr>
              <a:t>loss</a:t>
            </a:r>
            <a:r>
              <a:rPr lang="en-US" altLang="ja-JP" sz="1700" dirty="0" smtClean="0">
                <a:sym typeface="Wingdings"/>
              </a:rPr>
              <a:t> should be close to that of </a:t>
            </a:r>
            <a:r>
              <a:rPr lang="en-US" altLang="ja-JP" sz="1700" dirty="0" err="1" smtClean="0">
                <a:sym typeface="Wingdings"/>
              </a:rPr>
              <a:t>kaons</a:t>
            </a:r>
            <a:endParaRPr lang="en-US" altLang="ja-JP" sz="1700" dirty="0">
              <a:sym typeface="Wingdings"/>
            </a:endParaRPr>
          </a:p>
          <a:p>
            <a:pPr lvl="1"/>
            <a:r>
              <a:rPr lang="en-US" altLang="ja-JP" sz="1800" dirty="0" smtClean="0">
                <a:sym typeface="Wingdings"/>
              </a:rPr>
              <a:t>intensity: 5 kHz</a:t>
            </a:r>
          </a:p>
          <a:p>
            <a:pPr lvl="1"/>
            <a:endParaRPr lang="en-US" altLang="ja-JP" sz="1800" dirty="0" smtClean="0">
              <a:sym typeface="Wingdings"/>
            </a:endParaRPr>
          </a:p>
          <a:p>
            <a:r>
              <a:rPr lang="en-US" altLang="ja-JP" sz="2200" dirty="0" smtClean="0">
                <a:sym typeface="Wingdings"/>
              </a:rPr>
              <a:t>Grand </a:t>
            </a:r>
            <a:r>
              <a:rPr lang="en-US" altLang="ja-JP" sz="2200" dirty="0" err="1" smtClean="0">
                <a:sym typeface="Wingdings"/>
              </a:rPr>
              <a:t>Raiden</a:t>
            </a:r>
            <a:endParaRPr lang="en-US" altLang="ja-JP" sz="2200" dirty="0" smtClean="0">
              <a:sym typeface="Wingdings"/>
            </a:endParaRPr>
          </a:p>
          <a:p>
            <a:pPr lvl="1"/>
            <a:r>
              <a:rPr lang="en-US" altLang="ja-JP" sz="1800" dirty="0" smtClean="0">
                <a:sym typeface="Wingdings"/>
              </a:rPr>
              <a:t>0 degree</a:t>
            </a:r>
          </a:p>
          <a:p>
            <a:pPr lvl="1"/>
            <a:r>
              <a:rPr lang="en-US" altLang="ja-JP" sz="1800" dirty="0" err="1" smtClean="0">
                <a:sym typeface="Wingdings"/>
              </a:rPr>
              <a:t>Eloss</a:t>
            </a:r>
            <a:r>
              <a:rPr lang="en-US" altLang="ja-JP" sz="1800" dirty="0" smtClean="0">
                <a:sym typeface="Wingdings"/>
              </a:rPr>
              <a:t> resolution 30 </a:t>
            </a:r>
            <a:r>
              <a:rPr lang="en-US" altLang="ja-JP" sz="1800" dirty="0" err="1" smtClean="0">
                <a:sym typeface="Wingdings"/>
              </a:rPr>
              <a:t>keV</a:t>
            </a:r>
            <a:endParaRPr lang="en-US" altLang="ja-JP" sz="1800" dirty="0">
              <a:sym typeface="Wingdings"/>
            </a:endParaRPr>
          </a:p>
          <a:p>
            <a:pPr lvl="2"/>
            <a:r>
              <a:rPr lang="en-US" altLang="ja-JP" sz="1700" dirty="0" smtClean="0">
                <a:sym typeface="Wingdings"/>
              </a:rPr>
              <a:t>need dispersion matching condition</a:t>
            </a:r>
          </a:p>
          <a:p>
            <a:pPr marL="914400" lvl="2" indent="0">
              <a:buNone/>
            </a:pPr>
            <a:endParaRPr lang="en-US" altLang="ja-JP" sz="1800" dirty="0">
              <a:sym typeface="Wingdings"/>
            </a:endParaRPr>
          </a:p>
          <a:p>
            <a:pPr marL="914400" lvl="2" indent="0">
              <a:buNone/>
            </a:pPr>
            <a:endParaRPr lang="en-US" altLang="ja-JP" sz="1800" dirty="0">
              <a:sym typeface="Wingdings"/>
            </a:endParaRPr>
          </a:p>
          <a:p>
            <a:r>
              <a:rPr lang="en-US" altLang="ja-JP" sz="2200" dirty="0" smtClean="0">
                <a:sym typeface="Wingdings"/>
              </a:rPr>
              <a:t>High</a:t>
            </a:r>
            <a:r>
              <a:rPr lang="en-US" altLang="ja-JP" sz="2200" dirty="0">
                <a:sym typeface="Wingdings"/>
              </a:rPr>
              <a:t>-resolution </a:t>
            </a:r>
            <a:r>
              <a:rPr lang="en-US" altLang="ja-JP" sz="2200" dirty="0" smtClean="0">
                <a:sym typeface="Wingdings"/>
              </a:rPr>
              <a:t>measurement with high velocity particle</a:t>
            </a:r>
            <a:endParaRPr lang="en-US" altLang="ja-JP" sz="2200" dirty="0">
              <a:sym typeface="Wingdings"/>
            </a:endParaRPr>
          </a:p>
          <a:p>
            <a:pPr marL="0" indent="0">
              <a:buNone/>
            </a:pPr>
            <a:r>
              <a:rPr lang="en-US" altLang="ja-JP" sz="2200" dirty="0" smtClean="0">
                <a:sym typeface="Wingdings"/>
              </a:rPr>
              <a:t>    feasible only in RCNP with the Grand </a:t>
            </a:r>
            <a:r>
              <a:rPr lang="en-US" altLang="ja-JP" sz="2200" dirty="0" err="1" smtClean="0">
                <a:sym typeface="Wingdings"/>
              </a:rPr>
              <a:t>Raiden</a:t>
            </a:r>
            <a:endParaRPr lang="en-US" altLang="ja-JP" sz="2200" dirty="0">
              <a:sym typeface="Wingding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14678" y="2389148"/>
            <a:ext cx="93783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700keV </a:t>
            </a:r>
            <a:endParaRPr kumimoji="1" lang="ja-JP" altLang="en-US" sz="1600" dirty="0">
              <a:solidFill>
                <a:srgbClr val="0000FF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66590" y="2963161"/>
            <a:ext cx="1020999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1270keV </a:t>
            </a:r>
            <a:endParaRPr kumimoji="1" lang="ja-JP" altLang="en-US" sz="1600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252610" y="3312123"/>
            <a:ext cx="862068" cy="5847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160keV</a:t>
            </a:r>
          </a:p>
          <a:p>
            <a:r>
              <a:rPr lang="en-US" altLang="ja-JP" sz="1200" baseline="-250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FWHM</a:t>
            </a:r>
            <a:r>
              <a:rPr lang="en-US" altLang="ja-JP" sz="16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 </a:t>
            </a:r>
            <a:endParaRPr kumimoji="1" lang="ja-JP" altLang="en-US" sz="1600" dirty="0">
              <a:solidFill>
                <a:srgbClr val="0000FF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001290" y="3927135"/>
            <a:ext cx="120231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240keV</a:t>
            </a:r>
            <a:r>
              <a:rPr lang="en-US" altLang="ja-JP" sz="1200" baseline="-250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FWHM</a:t>
            </a:r>
            <a:r>
              <a:rPr lang="en-US" altLang="ja-JP" sz="16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 </a:t>
            </a:r>
            <a:endParaRPr kumimoji="1" lang="ja-JP" altLang="en-US" sz="1600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931186" y="3624051"/>
            <a:ext cx="252000" cy="0"/>
          </a:xfrm>
          <a:prstGeom prst="straightConnector1">
            <a:avLst/>
          </a:prstGeom>
          <a:ln w="25400">
            <a:solidFill>
              <a:schemeClr val="tx2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6549767" y="4028271"/>
            <a:ext cx="3240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6677206" y="3037856"/>
            <a:ext cx="0" cy="2638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7748500" y="2535620"/>
            <a:ext cx="139462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proton @392 MeV</a:t>
            </a:r>
          </a:p>
          <a:p>
            <a:r>
              <a:rPr lang="en-US" altLang="ja-JP" sz="12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β=0.709</a:t>
            </a:r>
            <a:endParaRPr kumimoji="1" lang="ja-JP" altLang="en-US" sz="1200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575117" y="1915819"/>
            <a:ext cx="3062541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ja-JP" sz="16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        </a:t>
            </a:r>
            <a:r>
              <a:rPr lang="en-US" altLang="ja-JP" sz="1600" dirty="0" err="1" smtClean="0">
                <a:latin typeface="ヒラギノ角ゴ Pro W3"/>
                <a:ea typeface="ヒラギノ角ゴ Pro W3"/>
                <a:cs typeface="ヒラギノ角ゴ Pro W3"/>
              </a:rPr>
              <a:t>E</a:t>
            </a:r>
            <a:r>
              <a:rPr lang="en-US" altLang="ja-JP" sz="1600" baseline="-25000" dirty="0" err="1" smtClean="0">
                <a:latin typeface="ヒラギノ角ゴ Pro W3"/>
                <a:ea typeface="ヒラギノ角ゴ Pro W3"/>
                <a:cs typeface="ヒラギノ角ゴ Pro W3"/>
              </a:rPr>
              <a:t>loss</a:t>
            </a:r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 distribution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021186" y="2221526"/>
            <a:ext cx="0" cy="26385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7749372" y="2153291"/>
            <a:ext cx="139462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ja-JP" sz="12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K− @1.8 </a:t>
            </a:r>
            <a:r>
              <a:rPr lang="en-US" altLang="ja-JP" sz="1200" dirty="0" err="1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GeV</a:t>
            </a:r>
            <a:r>
              <a:rPr lang="en-US" altLang="ja-JP" sz="12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/c</a:t>
            </a:r>
          </a:p>
          <a:p>
            <a:r>
              <a:rPr lang="en-US" altLang="ja-JP" sz="12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β=0.964 </a:t>
            </a:r>
            <a:endParaRPr kumimoji="1" lang="ja-JP" altLang="en-US" sz="1200" dirty="0">
              <a:solidFill>
                <a:srgbClr val="0000FF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18753" y="3391082"/>
            <a:ext cx="174712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1600" i="1" dirty="0" smtClean="0">
                <a:latin typeface="ヒラギノ角ゴ Pro W3"/>
                <a:ea typeface="ヒラギノ角ゴ Pro W3"/>
                <a:cs typeface="ヒラギノ角ゴ Pro W3"/>
              </a:rPr>
              <a:t>3mm-thick fiber</a:t>
            </a:r>
          </a:p>
        </p:txBody>
      </p:sp>
    </p:spTree>
    <p:extLst>
      <p:ext uri="{BB962C8B-B14F-4D97-AF65-F5344CB8AC3E}">
        <p14:creationId xmlns:p14="http://schemas.microsoft.com/office/powerpoint/2010/main" val="114710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Experimental Setup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8" t="7870" r="19552" b="9652"/>
          <a:stretch/>
        </p:blipFill>
        <p:spPr>
          <a:xfrm>
            <a:off x="6214160" y="859933"/>
            <a:ext cx="2207013" cy="514615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107090" y="4319219"/>
            <a:ext cx="516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Au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7549" y="4964779"/>
            <a:ext cx="68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 smtClean="0">
                <a:latin typeface="ヒラギノ角ゴ Pro W3"/>
                <a:ea typeface="ヒラギノ角ゴ Pro W3"/>
                <a:cs typeface="ヒラギノ角ゴ Pro W3"/>
              </a:rPr>
              <a:t>ZnS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18506" y="3674688"/>
            <a:ext cx="84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Empty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7820000">
            <a:off x="7273382" y="1406884"/>
            <a:ext cx="84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Fiber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7994183" y="2616742"/>
            <a:ext cx="0" cy="2572948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 rot="16200000">
            <a:off x="7564438" y="3550920"/>
            <a:ext cx="1198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14 cm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14161" y="6120686"/>
            <a:ext cx="2576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i="1" dirty="0" smtClean="0">
                <a:latin typeface="ヒラギノ角ゴ Pro W3"/>
                <a:ea typeface="ヒラギノ角ゴ Pro W3"/>
                <a:cs typeface="ヒラギノ角ゴ Pro W3"/>
              </a:rPr>
              <a:t>Schematic of target ladder </a:t>
            </a:r>
            <a:endParaRPr kumimoji="1" lang="ja-JP" altLang="en-US" sz="1200" i="1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62051" y="4937683"/>
            <a:ext cx="84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MPPC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6455011" y="4319219"/>
            <a:ext cx="57366" cy="64556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8145030" y="503641"/>
            <a:ext cx="276143" cy="514589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6163511" y="4319219"/>
            <a:ext cx="276143" cy="514589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8160481" y="1575785"/>
            <a:ext cx="84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MPPC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H="1" flipV="1">
            <a:off x="8160481" y="1120993"/>
            <a:ext cx="222900" cy="49445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605819" y="4018554"/>
            <a:ext cx="8491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Bias</a:t>
            </a:r>
          </a:p>
          <a:p>
            <a:r>
              <a:rPr kumimoji="1" lang="en-US" altLang="ja-JP" sz="16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Signal</a:t>
            </a:r>
            <a:endParaRPr kumimoji="1" lang="ja-JP" altLang="en-US" sz="1600" dirty="0">
              <a:solidFill>
                <a:srgbClr val="0000FF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7" name="正方形/長方形 6"/>
          <p:cNvSpPr/>
          <p:nvPr/>
        </p:nvSpPr>
        <p:spPr>
          <a:xfrm flipH="1">
            <a:off x="6341002" y="4041464"/>
            <a:ext cx="108000" cy="10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 flipH="1">
            <a:off x="7869232" y="1120993"/>
            <a:ext cx="108000" cy="10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40856" y="951716"/>
            <a:ext cx="69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6600"/>
                </a:solidFill>
                <a:latin typeface="ヒラギノ角ゴ Pro W3"/>
                <a:ea typeface="ヒラギノ角ゴ Pro W3"/>
                <a:cs typeface="ヒラギノ角ゴ Pro W3"/>
              </a:rPr>
              <a:t>LED</a:t>
            </a:r>
            <a:endParaRPr kumimoji="1" lang="ja-JP" altLang="en-US" sz="1600" dirty="0">
              <a:solidFill>
                <a:srgbClr val="FF66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71202" y="3674688"/>
            <a:ext cx="69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6600"/>
                </a:solidFill>
                <a:latin typeface="ヒラギノ角ゴ Pro W3"/>
                <a:ea typeface="ヒラギノ角ゴ Pro W3"/>
                <a:cs typeface="ヒラギノ角ゴ Pro W3"/>
              </a:rPr>
              <a:t>LED</a:t>
            </a:r>
            <a:endParaRPr kumimoji="1" lang="ja-JP" altLang="en-US" sz="1600" dirty="0">
              <a:solidFill>
                <a:srgbClr val="FF66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8267006" y="2427475"/>
            <a:ext cx="389597" cy="3779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>
            <a:stCxn id="32" idx="1"/>
            <a:endCxn id="32" idx="5"/>
          </p:cNvCxnSpPr>
          <p:nvPr/>
        </p:nvCxnSpPr>
        <p:spPr>
          <a:xfrm>
            <a:off x="8324061" y="2482829"/>
            <a:ext cx="275487" cy="267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32" idx="7"/>
            <a:endCxn id="32" idx="3"/>
          </p:cNvCxnSpPr>
          <p:nvPr/>
        </p:nvCxnSpPr>
        <p:spPr>
          <a:xfrm flipH="1">
            <a:off x="8324061" y="2482829"/>
            <a:ext cx="275487" cy="267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8085051" y="2117985"/>
            <a:ext cx="924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beam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59934"/>
            <a:ext cx="9136552" cy="5774986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ym typeface="Wingdings"/>
              </a:rPr>
              <a:t>Fiber</a:t>
            </a:r>
          </a:p>
          <a:p>
            <a:pPr lvl="1"/>
            <a:r>
              <a:rPr lang="en-US" altLang="ja-JP" dirty="0" smtClean="0">
                <a:sym typeface="Wingdings"/>
              </a:rPr>
              <a:t>fixed by a target ladder </a:t>
            </a:r>
            <a:r>
              <a:rPr lang="en-US" altLang="ja-JP" dirty="0">
                <a:sym typeface="Wingdings"/>
              </a:rPr>
              <a:t>in </a:t>
            </a:r>
            <a:r>
              <a:rPr lang="en-US" altLang="ja-JP" dirty="0" smtClean="0">
                <a:sym typeface="Wingdings"/>
              </a:rPr>
              <a:t>the </a:t>
            </a:r>
            <a:r>
              <a:rPr lang="en-US" altLang="ja-JP" dirty="0">
                <a:sym typeface="Wingdings"/>
              </a:rPr>
              <a:t>scattering </a:t>
            </a:r>
            <a:r>
              <a:rPr lang="en-US" altLang="ja-JP" dirty="0" smtClean="0">
                <a:sym typeface="Wingdings"/>
              </a:rPr>
              <a:t>chamber</a:t>
            </a:r>
          </a:p>
          <a:p>
            <a:pPr lvl="1"/>
            <a:r>
              <a:rPr lang="en-US" altLang="ja-JP" dirty="0" smtClean="0">
                <a:sym typeface="Wingdings"/>
              </a:rPr>
              <a:t>specification</a:t>
            </a:r>
          </a:p>
          <a:p>
            <a:pPr lvl="2"/>
            <a:r>
              <a:rPr lang="en-US" altLang="ja-JP" sz="1800" dirty="0" smtClean="0">
                <a:sym typeface="Wingdings"/>
              </a:rPr>
              <a:t>cross-section: 3x3mm</a:t>
            </a:r>
            <a:r>
              <a:rPr lang="en-US" altLang="ja-JP" sz="1800" baseline="30000" dirty="0" smtClean="0">
                <a:sym typeface="Wingdings"/>
              </a:rPr>
              <a:t>2 </a:t>
            </a:r>
            <a:r>
              <a:rPr lang="en-US" altLang="ja-JP" sz="1800" dirty="0" smtClean="0">
                <a:sym typeface="Wingdings"/>
              </a:rPr>
              <a:t>square, 3mmΦ</a:t>
            </a:r>
          </a:p>
          <a:p>
            <a:pPr lvl="2"/>
            <a:r>
              <a:rPr lang="en-US" altLang="ja-JP" sz="1800" dirty="0" err="1" smtClean="0">
                <a:sym typeface="Wingdings"/>
              </a:rPr>
              <a:t>crad</a:t>
            </a:r>
            <a:r>
              <a:rPr lang="en-US" altLang="ja-JP" sz="1800" dirty="0" smtClean="0">
                <a:sym typeface="Wingdings"/>
              </a:rPr>
              <a:t>: single, double</a:t>
            </a:r>
          </a:p>
          <a:p>
            <a:pPr lvl="2"/>
            <a:r>
              <a:rPr lang="en-US" altLang="ja-JP" sz="1800" dirty="0" smtClean="0">
                <a:sym typeface="Wingdings"/>
              </a:rPr>
              <a:t>company: KURARAY, SAINT-GOBAIN</a:t>
            </a:r>
          </a:p>
          <a:p>
            <a:pPr lvl="3"/>
            <a:r>
              <a:rPr lang="en-US" altLang="ja-JP" sz="1800" dirty="0" smtClean="0">
                <a:sym typeface="Wingdings"/>
              </a:rPr>
              <a:t>candidates narrowed down in advance</a:t>
            </a:r>
          </a:p>
          <a:p>
            <a:endParaRPr lang="en-US" altLang="ja-JP" dirty="0" smtClean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Target ladder</a:t>
            </a:r>
          </a:p>
          <a:p>
            <a:pPr lvl="1"/>
            <a:r>
              <a:rPr lang="en-US" altLang="ja-JP" dirty="0" smtClean="0">
                <a:sym typeface="Wingdings"/>
              </a:rPr>
              <a:t>will be newly fabricated</a:t>
            </a:r>
          </a:p>
          <a:p>
            <a:pPr lvl="1"/>
            <a:r>
              <a:rPr lang="en-US" altLang="ja-JP" dirty="0" smtClean="0">
                <a:sym typeface="Wingdings"/>
              </a:rPr>
              <a:t>hold a fiber and</a:t>
            </a:r>
          </a:p>
          <a:p>
            <a:pPr lvl="2"/>
            <a:r>
              <a:rPr lang="en-US" altLang="ja-JP" dirty="0" smtClean="0">
                <a:sym typeface="Wingdings"/>
              </a:rPr>
              <a:t>Au foil : beam &amp; spectrometer tuning</a:t>
            </a:r>
          </a:p>
          <a:p>
            <a:pPr lvl="2"/>
            <a:r>
              <a:rPr lang="en-US" altLang="ja-JP" dirty="0" err="1" smtClean="0">
                <a:sym typeface="Wingdings"/>
              </a:rPr>
              <a:t>ZnS</a:t>
            </a:r>
            <a:r>
              <a:rPr lang="en-US" altLang="ja-JP" dirty="0" smtClean="0">
                <a:sym typeface="Wingdings"/>
              </a:rPr>
              <a:t> : beam profile check</a:t>
            </a:r>
          </a:p>
          <a:p>
            <a:pPr lvl="2"/>
            <a:r>
              <a:rPr lang="en-US" altLang="ja-JP" dirty="0" smtClean="0">
                <a:sym typeface="Wingdings"/>
              </a:rPr>
              <a:t>Empty : beam energy check</a:t>
            </a:r>
            <a:endParaRPr lang="en-US" altLang="ja-JP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8390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Run time estimation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666" y="1072974"/>
            <a:ext cx="8475133" cy="5182792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ym typeface="Wingdings"/>
              </a:rPr>
              <a:t>Beam tuning and spectrometer start-up</a:t>
            </a:r>
            <a:r>
              <a:rPr lang="ja-JP" altLang="en-US" dirty="0" smtClean="0">
                <a:sym typeface="Wingdings"/>
              </a:rPr>
              <a:t>：</a:t>
            </a:r>
            <a:r>
              <a:rPr lang="en-US" altLang="ja-JP" dirty="0" smtClean="0">
                <a:sym typeface="Wingdings"/>
              </a:rPr>
              <a:t>1 day</a:t>
            </a:r>
          </a:p>
          <a:p>
            <a:pPr lvl="1"/>
            <a:r>
              <a:rPr lang="en-US" altLang="ja-JP" dirty="0" smtClean="0">
                <a:sym typeface="Wingdings"/>
              </a:rPr>
              <a:t>start up the spectrometer</a:t>
            </a:r>
          </a:p>
          <a:p>
            <a:pPr lvl="1"/>
            <a:r>
              <a:rPr lang="en-US" altLang="ja-JP" dirty="0" smtClean="0">
                <a:sym typeface="Wingdings"/>
              </a:rPr>
              <a:t>tuning the accelerator</a:t>
            </a:r>
          </a:p>
          <a:p>
            <a:pPr lvl="1"/>
            <a:r>
              <a:rPr lang="en-US" altLang="ja-JP" dirty="0" smtClean="0">
                <a:sym typeface="Wingdings"/>
              </a:rPr>
              <a:t>optimization the dispersion matching condition</a:t>
            </a:r>
          </a:p>
          <a:p>
            <a:endParaRPr lang="en-US" altLang="ja-JP" dirty="0" smtClean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Fiber test : 2 hours ×12 conditions = 1 day</a:t>
            </a:r>
          </a:p>
          <a:p>
            <a:pPr lvl="1"/>
            <a:r>
              <a:rPr lang="en-US" altLang="ja-JP" dirty="0" smtClean="0">
                <a:sym typeface="Wingdings"/>
              </a:rPr>
              <a:t>Conditions</a:t>
            </a:r>
          </a:p>
          <a:p>
            <a:pPr lvl="2"/>
            <a:r>
              <a:rPr lang="en-US" altLang="ja-JP" dirty="0" smtClean="0">
                <a:sym typeface="Wingdings"/>
              </a:rPr>
              <a:t>3 kinds of fibers × 4 (for check the individual difference) </a:t>
            </a:r>
          </a:p>
          <a:p>
            <a:pPr lvl="1"/>
            <a:r>
              <a:rPr lang="en-US" altLang="ja-JP" dirty="0" smtClean="0">
                <a:sym typeface="Wingdings"/>
              </a:rPr>
              <a:t>Setup change : 1.5 hour</a:t>
            </a:r>
          </a:p>
          <a:p>
            <a:pPr lvl="2"/>
            <a:r>
              <a:rPr lang="en-US" altLang="ja-JP" dirty="0" smtClean="0">
                <a:sym typeface="Wingdings"/>
              </a:rPr>
              <a:t>replace a fiber with chamber open</a:t>
            </a:r>
          </a:p>
          <a:p>
            <a:pPr lvl="1"/>
            <a:r>
              <a:rPr lang="en-US" altLang="ja-JP" dirty="0" smtClean="0">
                <a:sym typeface="Wingdings"/>
              </a:rPr>
              <a:t>Beam irradiation : 0.5 hour</a:t>
            </a:r>
          </a:p>
          <a:p>
            <a:pPr lvl="2"/>
            <a:r>
              <a:rPr lang="en-US" altLang="ja-JP" dirty="0" err="1" smtClean="0">
                <a:sym typeface="Wingdings"/>
              </a:rPr>
              <a:t>ZnS</a:t>
            </a:r>
            <a:r>
              <a:rPr lang="en-US" altLang="ja-JP" dirty="0" smtClean="0">
                <a:sym typeface="Wingdings"/>
              </a:rPr>
              <a:t>, Empty : beam check</a:t>
            </a:r>
          </a:p>
          <a:p>
            <a:pPr lvl="2"/>
            <a:r>
              <a:rPr lang="en-US" altLang="ja-JP" dirty="0">
                <a:sym typeface="Wingdings"/>
              </a:rPr>
              <a:t>F</a:t>
            </a:r>
            <a:r>
              <a:rPr lang="en-US" altLang="ja-JP" dirty="0" smtClean="0">
                <a:sym typeface="Wingdings"/>
              </a:rPr>
              <a:t>iber : energy loss measurement</a:t>
            </a:r>
          </a:p>
          <a:p>
            <a:pPr lvl="1"/>
            <a:endParaRPr lang="en-US" altLang="ja-JP" dirty="0">
              <a:sym typeface="Wingding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15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5778" y="859933"/>
            <a:ext cx="8762218" cy="5628717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ym typeface="Wingdings"/>
              </a:rPr>
              <a:t>We propose a performance test of a scintillating fiber using proton beam at 392 MeV at WS course.</a:t>
            </a:r>
          </a:p>
          <a:p>
            <a:pPr lvl="1"/>
            <a:r>
              <a:rPr lang="en-US" altLang="ja-JP" dirty="0" smtClean="0">
                <a:sym typeface="Wingdings"/>
              </a:rPr>
              <a:t>Feasible only at RCNP with Grand </a:t>
            </a:r>
            <a:r>
              <a:rPr lang="en-US" altLang="ja-JP" dirty="0" err="1" smtClean="0">
                <a:sym typeface="Wingdings"/>
              </a:rPr>
              <a:t>Raiden</a:t>
            </a:r>
            <a:endParaRPr lang="en-US" altLang="ja-JP" dirty="0" smtClean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The responses of fibers for the energy loss of proton beams are studied.</a:t>
            </a:r>
          </a:p>
          <a:p>
            <a:pPr lvl="1"/>
            <a:r>
              <a:rPr lang="en-US" altLang="ja-JP" dirty="0" smtClean="0">
                <a:sym typeface="Wingdings"/>
              </a:rPr>
              <a:t>correlation between light yield in fiber and the energy loss measured by Grand </a:t>
            </a:r>
            <a:r>
              <a:rPr lang="en-US" altLang="ja-JP" dirty="0" err="1" smtClean="0">
                <a:sym typeface="Wingdings"/>
              </a:rPr>
              <a:t>Raiden</a:t>
            </a:r>
            <a:endParaRPr lang="en-US" altLang="ja-JP" dirty="0" smtClean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The study is very important for the </a:t>
            </a:r>
            <a:r>
              <a:rPr lang="en-US" altLang="ja-JP" dirty="0" err="1" smtClean="0">
                <a:sym typeface="Wingdings"/>
              </a:rPr>
              <a:t>Ξ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err="1" smtClean="0">
                <a:sym typeface="Wingdings"/>
              </a:rPr>
              <a:t>hypernuclear</a:t>
            </a:r>
            <a:r>
              <a:rPr lang="en-US" altLang="ja-JP" dirty="0" smtClean="0">
                <a:sym typeface="Wingdings"/>
              </a:rPr>
              <a:t> spectroscopy at J-PARC.</a:t>
            </a:r>
          </a:p>
          <a:p>
            <a:pPr lvl="1"/>
            <a:r>
              <a:rPr lang="en-US" altLang="ja-JP" dirty="0" smtClean="0">
                <a:sym typeface="Wingdings"/>
              </a:rPr>
              <a:t>to optimize the mass resolution and statistics</a:t>
            </a:r>
          </a:p>
          <a:p>
            <a:pPr lvl="1"/>
            <a:r>
              <a:rPr lang="en-US" altLang="ja-JP" dirty="0" smtClean="0">
                <a:sym typeface="Wingdings"/>
              </a:rPr>
              <a:t>will be carried out in FY2018 in the earliest case.</a:t>
            </a:r>
          </a:p>
          <a:p>
            <a:pPr lvl="1"/>
            <a:r>
              <a:rPr lang="en-US" altLang="ja-JP" dirty="0" smtClean="0">
                <a:sym typeface="Wingdings"/>
              </a:rPr>
              <a:t>We request beam time for this test in FY2017</a:t>
            </a:r>
          </a:p>
          <a:p>
            <a:endParaRPr lang="en-US" altLang="ja-JP" dirty="0">
              <a:sym typeface="Wingding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369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Collaboration List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1494" y="1101762"/>
            <a:ext cx="8324542" cy="5154004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ym typeface="Wingdings"/>
              </a:rPr>
              <a:t>Kyoto University</a:t>
            </a:r>
          </a:p>
          <a:p>
            <a:pPr lvl="1"/>
            <a:r>
              <a:rPr lang="en-US" altLang="ja-JP" sz="2400" dirty="0" smtClean="0">
                <a:sym typeface="Wingdings"/>
              </a:rPr>
              <a:t>H. Fujioka, T. </a:t>
            </a:r>
            <a:r>
              <a:rPr lang="en-US" altLang="ja-JP" sz="2400" dirty="0" err="1" smtClean="0">
                <a:sym typeface="Wingdings"/>
              </a:rPr>
              <a:t>Furuno</a:t>
            </a:r>
            <a:r>
              <a:rPr lang="en-US" altLang="ja-JP" sz="2400" dirty="0" smtClean="0">
                <a:sym typeface="Wingdings"/>
              </a:rPr>
              <a:t>, S. Kanatsuki</a:t>
            </a:r>
            <a:r>
              <a:rPr lang="en-US" altLang="ja-JP" sz="2400" dirty="0">
                <a:sym typeface="Wingdings"/>
              </a:rPr>
              <a:t>, </a:t>
            </a:r>
            <a:r>
              <a:rPr lang="en-US" altLang="ja-JP" sz="2400" dirty="0" smtClean="0">
                <a:sym typeface="Wingdings"/>
              </a:rPr>
              <a:t>T. Kawabata, M. Murata, T</a:t>
            </a:r>
            <a:r>
              <a:rPr lang="en-US" altLang="ja-JP" sz="2400" dirty="0">
                <a:sym typeface="Wingdings"/>
              </a:rPr>
              <a:t>. </a:t>
            </a:r>
            <a:r>
              <a:rPr lang="en-US" altLang="ja-JP" sz="2400" dirty="0" err="1">
                <a:sym typeface="Wingdings"/>
              </a:rPr>
              <a:t>Nagae</a:t>
            </a:r>
            <a:r>
              <a:rPr lang="en-US" altLang="ja-JP" sz="2400" dirty="0" smtClean="0">
                <a:sym typeface="Wingdings"/>
              </a:rPr>
              <a:t>, T</a:t>
            </a:r>
            <a:r>
              <a:rPr lang="en-US" altLang="ja-JP" sz="2400" dirty="0">
                <a:sym typeface="Wingdings"/>
              </a:rPr>
              <a:t>. </a:t>
            </a:r>
            <a:r>
              <a:rPr lang="en-US" altLang="ja-JP" sz="2400" dirty="0" err="1" smtClean="0">
                <a:sym typeface="Wingdings"/>
              </a:rPr>
              <a:t>Nanamura</a:t>
            </a:r>
            <a:r>
              <a:rPr lang="en-US" altLang="ja-JP" sz="2400" dirty="0" smtClean="0">
                <a:sym typeface="Wingdings"/>
              </a:rPr>
              <a:t>, A. </a:t>
            </a:r>
            <a:r>
              <a:rPr lang="en-US" altLang="ja-JP" sz="2400" dirty="0" err="1" smtClean="0">
                <a:sym typeface="Wingdings"/>
              </a:rPr>
              <a:t>Sakaue</a:t>
            </a:r>
            <a:endParaRPr lang="en-US" altLang="ja-JP" sz="2400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Osaka University, RCNP</a:t>
            </a:r>
          </a:p>
          <a:p>
            <a:pPr lvl="1"/>
            <a:r>
              <a:rPr lang="en-US" altLang="ja-JP" sz="2400" dirty="0">
                <a:sym typeface="Wingdings"/>
              </a:rPr>
              <a:t>T. </a:t>
            </a:r>
            <a:r>
              <a:rPr lang="en-US" altLang="ja-JP" sz="2400" dirty="0" err="1">
                <a:sym typeface="Wingdings"/>
              </a:rPr>
              <a:t>Gogami</a:t>
            </a:r>
            <a:r>
              <a:rPr lang="en-US" altLang="ja-JP" sz="2400" dirty="0">
                <a:sym typeface="Wingdings"/>
              </a:rPr>
              <a:t>, </a:t>
            </a:r>
            <a:r>
              <a:rPr lang="en-US" altLang="ja-JP" sz="2400" dirty="0" smtClean="0">
                <a:sym typeface="Wingdings"/>
              </a:rPr>
              <a:t>A. Inoue, N. Kobayashi, A. </a:t>
            </a:r>
            <a:r>
              <a:rPr lang="en-US" altLang="ja-JP" sz="2400" dirty="0" err="1" smtClean="0">
                <a:sym typeface="Wingdings"/>
              </a:rPr>
              <a:t>Tamii</a:t>
            </a:r>
            <a:endParaRPr lang="en-US" altLang="ja-JP" sz="2400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JAEA, ASRC</a:t>
            </a:r>
          </a:p>
          <a:p>
            <a:pPr lvl="1"/>
            <a:r>
              <a:rPr lang="en-US" altLang="ja-JP" sz="2400" dirty="0" smtClean="0">
                <a:sym typeface="Wingdings"/>
              </a:rPr>
              <a:t>Y. Ichikawa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262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01960"/>
            <a:ext cx="8229600" cy="849895"/>
          </a:xfrm>
        </p:spPr>
        <p:txBody>
          <a:bodyPr/>
          <a:lstStyle/>
          <a:p>
            <a:r>
              <a:rPr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915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pic>
        <p:nvPicPr>
          <p:cNvPr id="10" name="図 9" descr="スクリーンショット 2016-08-23 19.17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60" y="28222"/>
            <a:ext cx="5973748" cy="65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00667"/>
            <a:ext cx="8229600" cy="5757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dirty="0" smtClean="0"/>
              <a:t>Geant4 simulation</a:t>
            </a:r>
          </a:p>
          <a:p>
            <a:r>
              <a:rPr lang="en-US" altLang="ja-JP" sz="1800" dirty="0" smtClean="0">
                <a:solidFill>
                  <a:srgbClr val="FF0000"/>
                </a:solidFill>
              </a:rPr>
              <a:t>Sum</a:t>
            </a:r>
            <a:r>
              <a:rPr lang="en-US" altLang="ja-JP" sz="1800" dirty="0" smtClean="0"/>
              <a:t> of the energy losses in the whole target</a:t>
            </a:r>
          </a:p>
          <a:p>
            <a:r>
              <a:rPr lang="en-US" altLang="ja-JP" sz="1800" dirty="0" smtClean="0"/>
              <a:t>Target system : </a:t>
            </a:r>
            <a:r>
              <a:rPr lang="en-US" altLang="ja-JP" sz="1800" dirty="0" err="1" smtClean="0"/>
              <a:t>x</a:t>
            </a:r>
            <a:r>
              <a:rPr kumimoji="1" lang="en-US" altLang="ja-JP" sz="1800" dirty="0" err="1" smtClean="0"/>
              <a:t>x’yy</a:t>
            </a:r>
            <a:r>
              <a:rPr kumimoji="1" lang="en-US" altLang="ja-JP" sz="1800" dirty="0" smtClean="0"/>
              <a:t>’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×9 sets = 36 layers</a:t>
            </a:r>
            <a:endParaRPr kumimoji="1" lang="en-US" altLang="ja-JP" sz="1800" dirty="0" smtClean="0"/>
          </a:p>
          <a:p>
            <a:r>
              <a:rPr kumimoji="1" lang="en-US" altLang="ja-JP" sz="1800" dirty="0" smtClean="0"/>
              <a:t>Thickness</a:t>
            </a:r>
            <a:r>
              <a:rPr kumimoji="1" lang="ja-JP" altLang="en-US" sz="1800" dirty="0" smtClean="0"/>
              <a:t>：</a:t>
            </a:r>
            <a:r>
              <a:rPr kumimoji="1" lang="en-US" altLang="ja-JP" sz="1800" dirty="0" smtClean="0"/>
              <a:t>10.8 cm = 11.23 g/cm</a:t>
            </a:r>
            <a:r>
              <a:rPr kumimoji="1" lang="en-US" altLang="ja-JP" sz="1800" baseline="30000" dirty="0" smtClean="0"/>
              <a:t>2</a:t>
            </a:r>
            <a:r>
              <a:rPr kumimoji="1" lang="en-US" altLang="ja-JP" sz="1800" dirty="0" smtClean="0"/>
              <a:t> (Carbon fraction: 10.4 g/cm</a:t>
            </a:r>
            <a:r>
              <a:rPr kumimoji="1" lang="en-US" altLang="ja-JP" sz="1800" baseline="30000" dirty="0" smtClean="0"/>
              <a:t>2</a:t>
            </a:r>
            <a:r>
              <a:rPr kumimoji="1" lang="en-US" altLang="ja-JP" sz="1800" dirty="0" smtClean="0"/>
              <a:t>)</a:t>
            </a:r>
          </a:p>
          <a:p>
            <a:r>
              <a:rPr lang="en-US" altLang="ja-JP" sz="1800" dirty="0" smtClean="0"/>
              <a:t>Beam: </a:t>
            </a:r>
            <a:r>
              <a:rPr lang="en-US" altLang="ja-JP" sz="1800" i="1" dirty="0" smtClean="0"/>
              <a:t>K</a:t>
            </a:r>
            <a:r>
              <a:rPr lang="en-US" altLang="ja-JP" sz="1800" baseline="30000" dirty="0" smtClean="0"/>
              <a:t>−</a:t>
            </a:r>
            <a:r>
              <a:rPr lang="en-US" altLang="ja-JP" sz="1800" dirty="0" smtClean="0"/>
              <a:t>  1.8 </a:t>
            </a:r>
            <a:r>
              <a:rPr lang="en-US" altLang="ja-JP" sz="1800" dirty="0" err="1" smtClean="0"/>
              <a:t>GeV</a:t>
            </a:r>
            <a:r>
              <a:rPr lang="en-US" altLang="ja-JP" sz="1800" dirty="0" smtClean="0"/>
              <a:t>/c, 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position: uniform,  direction: 0 degree</a:t>
            </a:r>
            <a:endParaRPr lang="en-US" altLang="ja-JP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10" y="3373075"/>
            <a:ext cx="3648431" cy="248804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Energy Loss </a:t>
            </a:r>
            <a:r>
              <a:rPr lang="en-US" altLang="ja-JP" dirty="0"/>
              <a:t>D</a:t>
            </a:r>
            <a:r>
              <a:rPr lang="en-US" altLang="ja-JP" dirty="0" smtClean="0"/>
              <a:t>istribution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7652" y="3933173"/>
            <a:ext cx="2286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MPV: 24.17 [MeV]</a:t>
            </a:r>
          </a:p>
          <a:p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FWHM:5.73 [MeV]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686271" y="481311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187421" y="481311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935393" y="5270425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8187421" y="4284561"/>
            <a:ext cx="0" cy="20162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7" y="3354091"/>
            <a:ext cx="3896551" cy="2657247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612310" y="4934228"/>
            <a:ext cx="43204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099991" y="4934228"/>
            <a:ext cx="43204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845054" y="5380355"/>
            <a:ext cx="43204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4061078" y="4313002"/>
            <a:ext cx="0" cy="20162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514655" y="4147394"/>
            <a:ext cx="2259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MPV: 30.43 [MeV]</a:t>
            </a:r>
          </a:p>
          <a:p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FWHM: 4.11 [MeV]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44100" y="3255369"/>
            <a:ext cx="157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Square type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00389" y="3255369"/>
            <a:ext cx="157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Round type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1507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59933"/>
            <a:ext cx="8229600" cy="542924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Motivation</a:t>
            </a:r>
          </a:p>
          <a:p>
            <a:pPr lvl="1"/>
            <a:r>
              <a:rPr lang="en-US" altLang="ja-JP" dirty="0"/>
              <a:t>S</a:t>
            </a:r>
            <a:r>
              <a:rPr lang="en-US" altLang="ja-JP" dirty="0" smtClean="0"/>
              <a:t>pectroscopy of </a:t>
            </a:r>
            <a:r>
              <a:rPr lang="en-US" altLang="ja-JP" dirty="0" err="1" smtClean="0"/>
              <a:t>hypernuclei</a:t>
            </a:r>
            <a:r>
              <a:rPr lang="en-US" altLang="ja-JP" dirty="0" smtClean="0"/>
              <a:t> at J-PARC</a:t>
            </a:r>
          </a:p>
          <a:p>
            <a:pPr lvl="1"/>
            <a:r>
              <a:rPr lang="en-US" altLang="ja-JP" dirty="0"/>
              <a:t>A</a:t>
            </a:r>
            <a:r>
              <a:rPr lang="en-US" altLang="ja-JP" dirty="0" smtClean="0"/>
              <a:t>ctive fiber target</a:t>
            </a:r>
          </a:p>
          <a:p>
            <a:r>
              <a:rPr lang="en-US" altLang="ja-JP" dirty="0" smtClean="0"/>
              <a:t>Experiment at RCNP</a:t>
            </a:r>
          </a:p>
          <a:p>
            <a:pPr lvl="1"/>
            <a:r>
              <a:rPr lang="en-US" altLang="ja-JP" dirty="0" smtClean="0"/>
              <a:t>Purpose : study response of a fiber using proton beam</a:t>
            </a:r>
          </a:p>
          <a:p>
            <a:pPr lvl="1"/>
            <a:r>
              <a:rPr lang="en-US" altLang="ja-JP" dirty="0" smtClean="0"/>
              <a:t>Setup</a:t>
            </a:r>
          </a:p>
          <a:p>
            <a:pPr lvl="1"/>
            <a:r>
              <a:rPr lang="en-US" altLang="ja-JP" dirty="0" smtClean="0"/>
              <a:t>Run time estimation : 2 days including beam tuning.</a:t>
            </a:r>
          </a:p>
          <a:p>
            <a:r>
              <a:rPr lang="en-US" altLang="ja-JP" dirty="0" smtClean="0"/>
              <a:t>Summary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263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63" y="3186622"/>
            <a:ext cx="4649755" cy="317089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Incident </a:t>
            </a:r>
            <a:r>
              <a:rPr lang="en-US" altLang="ja-JP" dirty="0"/>
              <a:t>P</a:t>
            </a:r>
            <a:r>
              <a:rPr lang="en-US" altLang="ja-JP" dirty="0" smtClean="0"/>
              <a:t>osition Dependence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7770"/>
            <a:ext cx="8229600" cy="5348674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3mm</a:t>
            </a:r>
            <a:r>
              <a:rPr lang="en-US" altLang="en-US" sz="2000" dirty="0" smtClean="0"/>
              <a:t>Φ </a:t>
            </a:r>
            <a:r>
              <a:rPr lang="en-US" altLang="ja-JP" sz="2000" dirty="0" smtClean="0"/>
              <a:t>Round type fiber</a:t>
            </a:r>
          </a:p>
          <a:p>
            <a:r>
              <a:rPr lang="en-US" altLang="ja-JP" sz="2000" dirty="0" smtClean="0"/>
              <a:t>Energy loss of proton at 392 MeV</a:t>
            </a:r>
          </a:p>
          <a:p>
            <a:r>
              <a:rPr lang="en-US" altLang="ja-JP" sz="2000" dirty="0" smtClean="0"/>
              <a:t>Pencil beam : incident position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fixed at center</a:t>
            </a:r>
          </a:p>
          <a:p>
            <a:r>
              <a:rPr lang="en-US" altLang="ja-JP" sz="2000" dirty="0" smtClean="0"/>
              <a:t>Broad beam : incident position uniform</a:t>
            </a:r>
          </a:p>
          <a:p>
            <a:pPr lvl="1"/>
            <a:r>
              <a:rPr lang="en-US" altLang="ja-JP" sz="1600" dirty="0" smtClean="0"/>
              <a:t>distribution includes position dependence</a:t>
            </a:r>
            <a:endParaRPr lang="en-US" altLang="ja-JP" sz="1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" y="3186623"/>
            <a:ext cx="4649756" cy="317089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874334" y="6152566"/>
            <a:ext cx="15756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ヒラギノ角ゴ Pro W3"/>
                <a:ea typeface="ヒラギノ角ゴ Pro W3"/>
                <a:cs typeface="ヒラギノ角ゴ Pro W3"/>
              </a:rPr>
              <a:t>Energy loss [</a:t>
            </a:r>
            <a:r>
              <a:rPr lang="en-US" altLang="ja-JP" sz="1200" dirty="0">
                <a:latin typeface="ヒラギノ角ゴ Pro W3"/>
                <a:ea typeface="ヒラギノ角ゴ Pro W3"/>
                <a:cs typeface="ヒラギノ角ゴ Pro W3"/>
              </a:rPr>
              <a:t>M</a:t>
            </a:r>
            <a:r>
              <a:rPr lang="en-US" altLang="ja-JP" sz="1200" dirty="0" smtClean="0">
                <a:latin typeface="ヒラギノ角ゴ Pro W3"/>
                <a:ea typeface="ヒラギノ角ゴ Pro W3"/>
                <a:cs typeface="ヒラギノ角ゴ Pro W3"/>
              </a:rPr>
              <a:t>eV]</a:t>
            </a:r>
            <a:endParaRPr kumimoji="1" lang="ja-JP" altLang="en-US" sz="12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9646" y="3853984"/>
            <a:ext cx="93783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1220keV </a:t>
            </a:r>
            <a:endParaRPr kumimoji="1" lang="ja-JP" altLang="en-US" sz="1600" dirty="0">
              <a:solidFill>
                <a:srgbClr val="0000FF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77595" y="4160059"/>
            <a:ext cx="102099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1270keV </a:t>
            </a:r>
            <a:endParaRPr kumimoji="1" lang="ja-JP" altLang="en-US" sz="1600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6219" y="5057019"/>
            <a:ext cx="120926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350keV</a:t>
            </a:r>
            <a:r>
              <a:rPr lang="en-US" altLang="ja-JP" sz="1200" baseline="-250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FWHM</a:t>
            </a:r>
            <a:r>
              <a:rPr lang="en-US" altLang="ja-JP" sz="16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 </a:t>
            </a:r>
            <a:endParaRPr kumimoji="1" lang="ja-JP" altLang="en-US" sz="1600" dirty="0">
              <a:solidFill>
                <a:srgbClr val="0000FF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97663" y="4674950"/>
            <a:ext cx="120231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240keV</a:t>
            </a:r>
            <a:r>
              <a:rPr lang="en-US" altLang="ja-JP" sz="1200" baseline="-250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FWHM</a:t>
            </a:r>
            <a:r>
              <a:rPr lang="en-US" altLang="ja-JP" sz="16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 </a:t>
            </a:r>
            <a:endParaRPr kumimoji="1" lang="ja-JP" altLang="en-US" sz="1600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965482" y="5371339"/>
            <a:ext cx="596958" cy="0"/>
          </a:xfrm>
          <a:prstGeom prst="straightConnector1">
            <a:avLst/>
          </a:prstGeom>
          <a:ln w="25400">
            <a:solidFill>
              <a:schemeClr val="tx2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2240097" y="4844227"/>
            <a:ext cx="437498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2426631" y="3981099"/>
            <a:ext cx="0" cy="3586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2240097" y="3863955"/>
            <a:ext cx="0" cy="63465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007411" y="6129445"/>
            <a:ext cx="20021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ヒラギノ角ゴ Pro W3"/>
                <a:ea typeface="ヒラギノ角ゴ Pro W3"/>
                <a:cs typeface="ヒラギノ角ゴ Pro W3"/>
              </a:rPr>
              <a:t>Incident position [cm]</a:t>
            </a:r>
            <a:endParaRPr kumimoji="1" lang="ja-JP" altLang="en-US" sz="12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3828257" y="4064980"/>
            <a:ext cx="16200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ヒラギノ角ゴ Pro W3"/>
                <a:ea typeface="ヒラギノ角ゴ Pro W3"/>
                <a:cs typeface="ヒラギノ角ゴ Pro W3"/>
              </a:rPr>
              <a:t>Energy loss [MeV]</a:t>
            </a:r>
            <a:endParaRPr kumimoji="1" lang="ja-JP" altLang="en-US" sz="12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8115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Energy Loss in </a:t>
            </a:r>
            <a:r>
              <a:rPr lang="en-US" altLang="ja-JP" dirty="0" err="1" smtClean="0"/>
              <a:t>Crad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 smtClean="0"/>
              <a:t>Simulation condition</a:t>
            </a:r>
            <a:endParaRPr lang="en-US" altLang="ja-JP" sz="2000" dirty="0"/>
          </a:p>
          <a:p>
            <a:pPr lvl="1"/>
            <a:r>
              <a:rPr lang="en-US" altLang="ja-JP" sz="1600" dirty="0" smtClean="0"/>
              <a:t>3mm</a:t>
            </a:r>
            <a:r>
              <a:rPr lang="en-US" altLang="en-US" sz="1600" dirty="0" smtClean="0"/>
              <a:t>Φ </a:t>
            </a:r>
            <a:r>
              <a:rPr lang="en-US" altLang="ja-JP" sz="1600" dirty="0"/>
              <a:t>Round type fiber</a:t>
            </a:r>
          </a:p>
          <a:p>
            <a:pPr lvl="1"/>
            <a:r>
              <a:rPr lang="en-US" altLang="ja-JP" sz="1600" dirty="0"/>
              <a:t>Energy loss of proton at 392 MeV</a:t>
            </a:r>
          </a:p>
          <a:p>
            <a:pPr lvl="1"/>
            <a:r>
              <a:rPr lang="en-US" altLang="ja-JP" sz="1600" dirty="0" smtClean="0"/>
              <a:t>Broad </a:t>
            </a:r>
            <a:r>
              <a:rPr lang="en-US" altLang="ja-JP" sz="1600" dirty="0"/>
              <a:t>beam : incident position uniform</a:t>
            </a:r>
            <a:endParaRPr kumimoji="1" lang="en-US" altLang="ja-JP" sz="1600" dirty="0" smtClean="0"/>
          </a:p>
          <a:p>
            <a:r>
              <a:rPr kumimoji="1" lang="en-US" altLang="ja-JP" sz="2000" dirty="0" err="1" smtClean="0"/>
              <a:t>Eloss</a:t>
            </a:r>
            <a:r>
              <a:rPr kumimoji="1" lang="en-US" altLang="ja-JP" sz="2000" dirty="0" smtClean="0"/>
              <a:t>(all) − </a:t>
            </a:r>
            <a:r>
              <a:rPr kumimoji="1" lang="en-US" altLang="ja-JP" sz="2000" dirty="0" err="1" smtClean="0"/>
              <a:t>Eloss</a:t>
            </a:r>
            <a:r>
              <a:rPr kumimoji="1" lang="en-US" altLang="ja-JP" sz="2000" dirty="0" smtClean="0"/>
              <a:t>(core)</a:t>
            </a:r>
            <a:endParaRPr lang="en-US" altLang="ja-JP" sz="2000" dirty="0" smtClean="0"/>
          </a:p>
          <a:p>
            <a:endParaRPr kumimoji="1" lang="en-US" altLang="ja-JP" sz="2000" dirty="0" smtClean="0"/>
          </a:p>
          <a:p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9" y="3356992"/>
            <a:ext cx="4316353" cy="294353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23" y="3373152"/>
            <a:ext cx="4292655" cy="292737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116763" y="6105578"/>
            <a:ext cx="18099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latin typeface="ヒラギノ角ゴ Pro W3"/>
                <a:ea typeface="ヒラギノ角ゴ Pro W3"/>
                <a:cs typeface="ヒラギノ角ゴ Pro W3"/>
              </a:rPr>
              <a:t>Eloss</a:t>
            </a:r>
            <a:r>
              <a:rPr lang="en-US" altLang="ja-JP" sz="1200" dirty="0" smtClean="0">
                <a:latin typeface="ヒラギノ角ゴ Pro W3"/>
                <a:ea typeface="ヒラギノ角ゴ Pro W3"/>
                <a:cs typeface="ヒラギノ角ゴ Pro W3"/>
              </a:rPr>
              <a:t> (all) [</a:t>
            </a:r>
            <a:r>
              <a:rPr lang="en-US" altLang="ja-JP" sz="1200" dirty="0">
                <a:latin typeface="ヒラギノ角ゴ Pro W3"/>
                <a:ea typeface="ヒラギノ角ゴ Pro W3"/>
                <a:cs typeface="ヒラギノ角ゴ Pro W3"/>
              </a:rPr>
              <a:t>M</a:t>
            </a:r>
            <a:r>
              <a:rPr lang="en-US" altLang="ja-JP" sz="1200" dirty="0" smtClean="0">
                <a:latin typeface="ヒラギノ角ゴ Pro W3"/>
                <a:ea typeface="ヒラギノ角ゴ Pro W3"/>
                <a:cs typeface="ヒラギノ角ゴ Pro W3"/>
              </a:rPr>
              <a:t>eV]</a:t>
            </a:r>
            <a:endParaRPr kumimoji="1" lang="ja-JP" altLang="en-US" sz="12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69997" y="3229312"/>
            <a:ext cx="2836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ヒラギノ角ゴ Pro W3"/>
                <a:ea typeface="ヒラギノ角ゴ Pro W3"/>
                <a:cs typeface="ヒラギノ角ゴ Pro W3"/>
              </a:rPr>
              <a:t>Eloss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(all) − </a:t>
            </a:r>
            <a:r>
              <a:rPr lang="en-US" altLang="ja-JP" dirty="0" err="1" smtClean="0">
                <a:latin typeface="ヒラギノ角ゴ Pro W3"/>
                <a:ea typeface="ヒラギノ角ゴ Pro W3"/>
                <a:cs typeface="ヒラギノ角ゴ Pro W3"/>
              </a:rPr>
              <a:t>Eloss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(core)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4250177" y="4146372"/>
            <a:ext cx="16552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latin typeface="ヒラギノ角ゴ Pro W3"/>
                <a:ea typeface="ヒラギノ角ゴ Pro W3"/>
                <a:cs typeface="ヒラギノ角ゴ Pro W3"/>
              </a:rPr>
              <a:t>Eloss</a:t>
            </a:r>
            <a:r>
              <a:rPr lang="en-US" altLang="ja-JP" sz="1200" dirty="0" smtClean="0">
                <a:latin typeface="ヒラギノ角ゴ Pro W3"/>
                <a:ea typeface="ヒラギノ角ゴ Pro W3"/>
                <a:cs typeface="ヒラギノ角ゴ Pro W3"/>
              </a:rPr>
              <a:t> (core) [</a:t>
            </a:r>
            <a:r>
              <a:rPr lang="en-US" altLang="ja-JP" sz="1200" dirty="0">
                <a:latin typeface="ヒラギノ角ゴ Pro W3"/>
                <a:ea typeface="ヒラギノ角ゴ Pro W3"/>
                <a:cs typeface="ヒラギノ角ゴ Pro W3"/>
              </a:rPr>
              <a:t>M</a:t>
            </a:r>
            <a:r>
              <a:rPr lang="en-US" altLang="ja-JP" sz="1200" dirty="0" smtClean="0">
                <a:latin typeface="ヒラギノ角ゴ Pro W3"/>
                <a:ea typeface="ヒラギノ角ゴ Pro W3"/>
                <a:cs typeface="ヒラギノ角ゴ Pro W3"/>
              </a:rPr>
              <a:t>eV]</a:t>
            </a:r>
            <a:endParaRPr kumimoji="1" lang="ja-JP" altLang="en-US" sz="12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47136" y="3240602"/>
            <a:ext cx="16397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Correlation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59865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Beta and </a:t>
            </a:r>
            <a:r>
              <a:rPr lang="en-US" altLang="ja-JP" dirty="0" err="1" smtClean="0"/>
              <a:t>Eloss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540781"/>
              </p:ext>
            </p:extLst>
          </p:nvPr>
        </p:nvGraphicFramePr>
        <p:xfrm>
          <a:off x="1171020" y="1700805"/>
          <a:ext cx="6942868" cy="374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313"/>
                <a:gridCol w="1001889"/>
                <a:gridCol w="1975556"/>
                <a:gridCol w="1792110"/>
              </a:tblGrid>
              <a:tr h="740983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particle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beta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Energy loss (MPV) [MeV]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ΔE (FWHM) [MeV]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</a:tr>
              <a:tr h="42930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1.8 GeV/c K-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0.964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0.701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0.16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</a:tr>
              <a:tr h="42930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1.3</a:t>
                      </a:r>
                      <a:r>
                        <a:rPr kumimoji="1" lang="en-US" altLang="ja-JP" baseline="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 GeV/c K+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0.935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0.745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0.18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</a:tr>
              <a:tr h="42930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392 MeV proton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0.709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1.267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0.24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</a:tr>
              <a:tr h="42930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350 MeV proton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0.685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1.370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0.29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</a:tr>
              <a:tr h="42930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300 MeV proton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0.653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1.500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0.32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</a:tr>
              <a:tr h="42930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250 MeV proton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0.614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2.098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0.48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</a:tr>
              <a:tr h="42930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200 MeV proton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0.566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2.355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0.62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871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Readout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94" y="1300789"/>
            <a:ext cx="5271540" cy="4908848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4148667" y="3082993"/>
            <a:ext cx="1298252" cy="278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EASIROC</a:t>
            </a:r>
            <a:endParaRPr kumimoji="1" lang="ja-JP" altLang="en-US" dirty="0">
              <a:solidFill>
                <a:schemeClr val="tx1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18087837">
            <a:off x="4130391" y="3632179"/>
            <a:ext cx="868387" cy="323165"/>
          </a:xfrm>
          <a:prstGeom prst="rect">
            <a:avLst/>
          </a:prstGeom>
          <a:noFill/>
          <a:ln w="3175">
            <a:noFill/>
          </a:ln>
        </p:spPr>
        <p:txBody>
          <a:bodyPr wrap="square" tIns="0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signal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6006353" y="2057808"/>
            <a:ext cx="345440" cy="193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/>
          <p:cNvCxnSpPr/>
          <p:nvPr/>
        </p:nvCxnSpPr>
        <p:spPr>
          <a:xfrm flipH="1">
            <a:off x="5163312" y="2250848"/>
            <a:ext cx="909598" cy="8321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5163312" y="2135386"/>
            <a:ext cx="843041" cy="8759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6999890" y="1950720"/>
            <a:ext cx="151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RCNP DAQ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999890" y="3037963"/>
            <a:ext cx="151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DAQPC</a:t>
            </a:r>
          </a:p>
          <a:p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(Ethernet)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57" name="直線矢印コネクタ 56"/>
          <p:cNvCxnSpPr/>
          <p:nvPr/>
        </p:nvCxnSpPr>
        <p:spPr>
          <a:xfrm flipV="1">
            <a:off x="4449045" y="3417821"/>
            <a:ext cx="508845" cy="8978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H="1">
            <a:off x="6179073" y="1737483"/>
            <a:ext cx="323861" cy="320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6517045" y="1214263"/>
            <a:ext cx="1625066" cy="584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Focal plane</a:t>
            </a:r>
          </a:p>
          <a:p>
            <a:r>
              <a:rPr kumimoji="1"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Trigger circuit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5500146" y="3222061"/>
            <a:ext cx="1499744" cy="40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6351793" y="2145757"/>
            <a:ext cx="64809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830512" y="6463453"/>
            <a:ext cx="599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EASIROC: Multi-channel Readout Module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90479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Event-by-event correction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pic>
        <p:nvPicPr>
          <p:cNvPr id="26" name="図 25" descr="スクリーンショット 2016-08-24 12.52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" y="870842"/>
            <a:ext cx="4335556" cy="5688338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4392720" y="3042727"/>
            <a:ext cx="475128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Simulation of 10g/cm-thick fiber bundles</a:t>
            </a:r>
          </a:p>
          <a:p>
            <a:r>
              <a:rPr lang="en-US" altLang="ja-JP" sz="16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Correction using total </a:t>
            </a:r>
            <a:r>
              <a:rPr lang="en-US" altLang="ja-JP" sz="1600" dirty="0" err="1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Eloss</a:t>
            </a:r>
            <a:r>
              <a:rPr lang="en-US" altLang="ja-JP" sz="16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 without distinguish the decay particle result in making long and large tail in the low mass side.</a:t>
            </a:r>
            <a:endParaRPr kumimoji="1" lang="ja-JP" altLang="en-US" sz="1600" dirty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pic>
        <p:nvPicPr>
          <p:cNvPr id="3" name="図 2" descr="スクリーンショット 2016-08-24 14.06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05" y="4023424"/>
            <a:ext cx="3795059" cy="259476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897138" y="4618433"/>
            <a:ext cx="145950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w/o decay</a:t>
            </a:r>
            <a:endParaRPr kumimoji="1" lang="ja-JP" altLang="en-US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67185" y="1453892"/>
            <a:ext cx="17059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decay contamination</a:t>
            </a:r>
            <a:endParaRPr kumimoji="1" lang="ja-JP" altLang="en-US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4556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Energy Resolution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050" y="4213359"/>
            <a:ext cx="8945058" cy="2178349"/>
          </a:xfrm>
        </p:spPr>
        <p:txBody>
          <a:bodyPr>
            <a:normAutofit/>
          </a:bodyPr>
          <a:lstStyle/>
          <a:p>
            <a:r>
              <a:rPr lang="en-US" altLang="en-US" sz="1600" dirty="0" smtClean="0">
                <a:sym typeface="Wingdings"/>
              </a:rPr>
              <a:t>Assumption</a:t>
            </a:r>
          </a:p>
          <a:p>
            <a:pPr lvl="1"/>
            <a:r>
              <a:rPr lang="en-US" altLang="en-US" sz="1600" dirty="0" smtClean="0">
                <a:sym typeface="Wingdings"/>
              </a:rPr>
              <a:t>Case 1: good spectrometer resolution (</a:t>
            </a:r>
            <a:r>
              <a:rPr lang="en-US" altLang="en-US" sz="1600" dirty="0" err="1" smtClean="0">
                <a:sym typeface="Wingdings"/>
              </a:rPr>
              <a:t>dp</a:t>
            </a:r>
            <a:r>
              <a:rPr lang="en-US" altLang="en-US" sz="1600" dirty="0" smtClean="0">
                <a:sym typeface="Wingdings"/>
              </a:rPr>
              <a:t>/p = 5</a:t>
            </a:r>
            <a:r>
              <a:rPr lang="en-US" altLang="ja-JP" sz="1600" dirty="0" smtClean="0">
                <a:sym typeface="Wingdings"/>
              </a:rPr>
              <a:t>×10</a:t>
            </a:r>
            <a:r>
              <a:rPr lang="en-US" altLang="ja-JP" sz="1600" baseline="30000" dirty="0" smtClean="0">
                <a:sym typeface="Wingdings"/>
              </a:rPr>
              <a:t>-4</a:t>
            </a:r>
            <a:r>
              <a:rPr lang="en-US" altLang="ja-JP" sz="1600" dirty="0" smtClean="0">
                <a:sym typeface="Wingdings"/>
              </a:rPr>
              <a:t> for </a:t>
            </a:r>
            <a:r>
              <a:rPr lang="en-US" altLang="en-US" sz="1600" dirty="0" smtClean="0">
                <a:sym typeface="Wingdings"/>
              </a:rPr>
              <a:t>both Beam and S-2S)</a:t>
            </a:r>
          </a:p>
          <a:p>
            <a:pPr lvl="1"/>
            <a:r>
              <a:rPr lang="en-US" altLang="en-US" sz="1600" dirty="0" smtClean="0">
                <a:sym typeface="Wingdings"/>
              </a:rPr>
              <a:t>Case 2: current performance of beam spectrometer (</a:t>
            </a:r>
            <a:r>
              <a:rPr lang="en-US" altLang="en-US" sz="1600" dirty="0" err="1" smtClean="0">
                <a:sym typeface="Wingdings"/>
              </a:rPr>
              <a:t>dp</a:t>
            </a:r>
            <a:r>
              <a:rPr lang="en-US" altLang="en-US" sz="1600" dirty="0" smtClean="0">
                <a:sym typeface="Wingdings"/>
              </a:rPr>
              <a:t>/p = 1</a:t>
            </a:r>
            <a:r>
              <a:rPr lang="en-US" altLang="ja-JP" sz="1600" dirty="0" smtClean="0">
                <a:sym typeface="Wingdings"/>
              </a:rPr>
              <a:t>×10</a:t>
            </a:r>
            <a:r>
              <a:rPr lang="en-US" altLang="ja-JP" sz="1600" baseline="30000" dirty="0" smtClean="0">
                <a:sym typeface="Wingdings"/>
              </a:rPr>
              <a:t>-3</a:t>
            </a:r>
            <a:r>
              <a:rPr lang="en-US" altLang="en-US" sz="1600" dirty="0" smtClean="0">
                <a:sym typeface="Wingdings"/>
              </a:rPr>
              <a:t>) </a:t>
            </a:r>
          </a:p>
          <a:p>
            <a:endParaRPr lang="en-US" altLang="en-US" dirty="0">
              <a:sym typeface="Wingdings"/>
            </a:endParaRPr>
          </a:p>
          <a:p>
            <a:r>
              <a:rPr lang="en-US" altLang="ja-JP" sz="2000" dirty="0" err="1" smtClean="0">
                <a:sym typeface="Wingdings"/>
              </a:rPr>
              <a:t>Δ</a:t>
            </a:r>
            <a:r>
              <a:rPr lang="en-US" altLang="en-US" sz="2000" i="1" dirty="0" err="1" smtClean="0">
                <a:sym typeface="Wingdings"/>
              </a:rPr>
              <a:t>E</a:t>
            </a:r>
            <a:r>
              <a:rPr lang="en-US" altLang="en-US" sz="2000" baseline="-25000" dirty="0" err="1" smtClean="0">
                <a:sym typeface="Wingdings"/>
              </a:rPr>
              <a:t>strag</a:t>
            </a:r>
            <a:r>
              <a:rPr lang="en-US" altLang="en-US" sz="2000" baseline="-25000" dirty="0" smtClean="0">
                <a:sym typeface="Wingdings"/>
              </a:rPr>
              <a:t>.</a:t>
            </a:r>
            <a:r>
              <a:rPr lang="en-US" altLang="en-US" sz="2000" dirty="0" smtClean="0">
                <a:sym typeface="Wingdings"/>
              </a:rPr>
              <a:t> should be </a:t>
            </a:r>
            <a:r>
              <a:rPr lang="ja-JP" altLang="en-US" sz="2000" dirty="0" smtClean="0">
                <a:sym typeface="Wingdings"/>
              </a:rPr>
              <a:t>＜</a:t>
            </a:r>
            <a:r>
              <a:rPr lang="en-US" altLang="en-US" sz="2000" dirty="0" smtClean="0">
                <a:sym typeface="Wingdings"/>
              </a:rPr>
              <a:t>0.8 </a:t>
            </a:r>
            <a:r>
              <a:rPr lang="en-US" altLang="en-US" sz="2000" dirty="0" err="1" smtClean="0">
                <a:sym typeface="Wingdings"/>
              </a:rPr>
              <a:t>MeV</a:t>
            </a:r>
            <a:r>
              <a:rPr lang="en-US" altLang="en-US" sz="2000" baseline="-25000" dirty="0" err="1" smtClean="0">
                <a:sym typeface="Wingdings"/>
              </a:rPr>
              <a:t>FWHM</a:t>
            </a:r>
            <a:r>
              <a:rPr lang="en-US" altLang="en-US" sz="2000" dirty="0" smtClean="0">
                <a:sym typeface="Wingdings"/>
              </a:rPr>
              <a:t> in </a:t>
            </a:r>
            <a:r>
              <a:rPr lang="en-US" altLang="en-US" sz="2000" dirty="0">
                <a:sym typeface="Wingdings"/>
              </a:rPr>
              <a:t>case 2 for ΔM</a:t>
            </a:r>
            <a:r>
              <a:rPr lang="ja-JP" altLang="en-US" sz="2000" dirty="0">
                <a:sym typeface="Wingdings"/>
              </a:rPr>
              <a:t>＜</a:t>
            </a:r>
            <a:r>
              <a:rPr lang="en-US" altLang="en-US" sz="2000" dirty="0">
                <a:sym typeface="Wingdings"/>
              </a:rPr>
              <a:t>2 </a:t>
            </a:r>
            <a:r>
              <a:rPr lang="en-US" altLang="en-US" sz="2000" dirty="0" err="1" smtClean="0">
                <a:sym typeface="Wingdings"/>
              </a:rPr>
              <a:t>MeV</a:t>
            </a:r>
            <a:r>
              <a:rPr lang="en-US" altLang="en-US" sz="2000" baseline="-25000" dirty="0" err="1" smtClean="0">
                <a:sym typeface="Wingdings"/>
              </a:rPr>
              <a:t>FWHM</a:t>
            </a:r>
            <a:endParaRPr lang="en-US" altLang="en-US" sz="2000" baseline="-25000" dirty="0">
              <a:sym typeface="Wingding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72575"/>
              </p:ext>
            </p:extLst>
          </p:nvPr>
        </p:nvGraphicFramePr>
        <p:xfrm>
          <a:off x="976213" y="2780989"/>
          <a:ext cx="7141370" cy="144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790"/>
                <a:gridCol w="1453444"/>
                <a:gridCol w="1538111"/>
                <a:gridCol w="1425222"/>
                <a:gridCol w="1414803"/>
              </a:tblGrid>
              <a:tr h="357267">
                <a:tc>
                  <a:txBody>
                    <a:bodyPr/>
                    <a:lstStyle/>
                    <a:p>
                      <a:pPr algn="ctr"/>
                      <a:endParaRPr kumimoji="1" lang="ja-JP" altLang="en-US" sz="2200" baseline="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Beam</a:t>
                      </a:r>
                      <a:endParaRPr kumimoji="1" lang="ja-JP" altLang="en-US" sz="22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Scat</a:t>
                      </a:r>
                      <a:endParaRPr kumimoji="1" lang="ja-JP" altLang="en-US" sz="22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err="1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θ</a:t>
                      </a:r>
                      <a:endParaRPr kumimoji="1" lang="ja-JP" altLang="en-US" sz="22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ΔM</a:t>
                      </a:r>
                      <a:endParaRPr kumimoji="1" lang="ja-JP" altLang="en-US" sz="22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anchor="ctr"/>
                </a:tc>
              </a:tr>
              <a:tr h="4526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aseline="0" dirty="0" smtClean="0">
                          <a:latin typeface="ヒラギノ角ゴ Pro W3"/>
                          <a:ea typeface="ヒラギノ角ゴ Pro W3"/>
                          <a:cs typeface="ヒラギノ角ゴ Pro W3"/>
                          <a:sym typeface="Wingdings"/>
                        </a:rPr>
                        <a:t>Case 1</a:t>
                      </a:r>
                      <a:endParaRPr kumimoji="1" lang="ja-JP" altLang="en-US" sz="2200" baseline="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0.84</a:t>
                      </a:r>
                      <a:endParaRPr kumimoji="1" lang="ja-JP" altLang="en-US" sz="22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ja-JP" sz="22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0.62</a:t>
                      </a:r>
                      <a:endParaRPr lang="ja-JP" altLang="en-US" sz="22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ja-JP" sz="22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0.04</a:t>
                      </a:r>
                      <a:endParaRPr lang="ja-JP" altLang="en-US" sz="22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ja-JP" sz="22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1.0</a:t>
                      </a:r>
                      <a:endParaRPr lang="ja-JP" altLang="en-US" sz="22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ja-JP" sz="2200" baseline="0" dirty="0" smtClean="0">
                          <a:latin typeface="ヒラギノ角ゴ Pro W3"/>
                          <a:ea typeface="ヒラギノ角ゴ Pro W3"/>
                          <a:cs typeface="ヒラギノ角ゴ Pro W3"/>
                          <a:sym typeface="Wingdings"/>
                        </a:rPr>
                        <a:t>Case 2</a:t>
                      </a:r>
                      <a:endParaRPr kumimoji="1" lang="ja-JP" altLang="en-US" sz="2200" baseline="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1.67</a:t>
                      </a:r>
                      <a:endParaRPr kumimoji="1" lang="ja-JP" altLang="en-US" sz="22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9273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2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1.8</a:t>
                      </a:r>
                      <a:endParaRPr lang="ja-JP" altLang="en-US" sz="22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2" t="36755" r="5000" b="49758"/>
          <a:stretch/>
        </p:blipFill>
        <p:spPr>
          <a:xfrm>
            <a:off x="1086553" y="1053785"/>
            <a:ext cx="7140222" cy="719894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2314219" y="1773679"/>
            <a:ext cx="1439333" cy="0"/>
          </a:xfrm>
          <a:prstGeom prst="line">
            <a:avLst/>
          </a:prstGeom>
          <a:ln>
            <a:solidFill>
              <a:srgbClr val="00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075273" y="1770858"/>
            <a:ext cx="1332000" cy="0"/>
          </a:xfrm>
          <a:prstGeom prst="line">
            <a:avLst/>
          </a:prstGeom>
          <a:ln>
            <a:solidFill>
              <a:srgbClr val="008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360315" y="1683371"/>
            <a:ext cx="866460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272827" y="1748130"/>
            <a:ext cx="101600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dirty="0" smtClean="0">
                <a:solidFill>
                  <a:srgbClr val="008000"/>
                </a:solidFill>
                <a:latin typeface="ヒラギノ角ゴ Pro W3"/>
                <a:ea typeface="ヒラギノ角ゴ Pro W3"/>
                <a:cs typeface="ヒラギノ角ゴ Pro W3"/>
              </a:rPr>
              <a:t>Scat. K</a:t>
            </a:r>
            <a:r>
              <a:rPr lang="en-US" altLang="ja-JP" baseline="30000" dirty="0" smtClean="0">
                <a:solidFill>
                  <a:srgbClr val="008000"/>
                </a:solidFill>
                <a:latin typeface="ヒラギノ角ゴ Pro W3"/>
                <a:ea typeface="ヒラギノ角ゴ Pro W3"/>
                <a:cs typeface="ヒラギノ角ゴ Pro W3"/>
              </a:rPr>
              <a:t>+</a:t>
            </a:r>
            <a:endParaRPr kumimoji="1" lang="ja-JP" altLang="en-US" dirty="0">
              <a:solidFill>
                <a:srgbClr val="008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25590" y="1748130"/>
            <a:ext cx="112948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Beam K</a:t>
            </a:r>
            <a:r>
              <a:rPr lang="en-US" altLang="ja-JP" baseline="300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−</a:t>
            </a:r>
            <a:endParaRPr kumimoji="1" lang="ja-JP" altLang="en-US" dirty="0">
              <a:solidFill>
                <a:srgbClr val="0000FF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5050" y="1528150"/>
            <a:ext cx="206628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Missing-mass Resolution</a:t>
            </a:r>
            <a:endParaRPr kumimoji="1" lang="ja-JP" altLang="en-US" dirty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60315" y="1719845"/>
            <a:ext cx="14595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Energy loss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straggling</a:t>
            </a:r>
            <a:endParaRPr kumimoji="1" lang="ja-JP" altLang="en-US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5695228" y="1748130"/>
            <a:ext cx="133200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981033" y="1768037"/>
            <a:ext cx="93341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Angular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8414108" y="4813822"/>
            <a:ext cx="504000" cy="0"/>
          </a:xfrm>
          <a:prstGeom prst="line">
            <a:avLst/>
          </a:prstGeom>
          <a:ln>
            <a:solidFill>
              <a:srgbClr val="008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7360315" y="4813822"/>
            <a:ext cx="541907" cy="0"/>
          </a:xfrm>
          <a:prstGeom prst="line">
            <a:avLst/>
          </a:prstGeom>
          <a:ln>
            <a:solidFill>
              <a:srgbClr val="00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7069561" y="5093221"/>
            <a:ext cx="796203" cy="0"/>
          </a:xfrm>
          <a:prstGeom prst="line">
            <a:avLst/>
          </a:prstGeom>
          <a:ln>
            <a:solidFill>
              <a:srgbClr val="00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75415" y="5896677"/>
            <a:ext cx="1045358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817273" y="2447124"/>
            <a:ext cx="12019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unit : MeV</a:t>
            </a:r>
            <a:endParaRPr kumimoji="1" lang="ja-JP" altLang="en-US" dirty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3983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Expected Spectra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pic>
        <p:nvPicPr>
          <p:cNvPr id="22" name="Picture 2" descr="C:\Users\kanatsuki\Dropbox\think2mac\MyArticle\master\masters_thesis\chapter2\resde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4" y="1458960"/>
            <a:ext cx="4045448" cy="27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140922" y="4214310"/>
            <a:ext cx="482453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ja-JP" sz="1200" i="1" dirty="0">
                <a:latin typeface="ヒラギノ角ゴ Pro W3"/>
                <a:ea typeface="ヒラギノ角ゴ Pro W3"/>
                <a:cs typeface="ヒラギノ角ゴ Pro W3"/>
              </a:rPr>
              <a:t>T. </a:t>
            </a:r>
            <a:r>
              <a:rPr lang="en-US" altLang="ja-JP" sz="1200" i="1" dirty="0" err="1">
                <a:latin typeface="ヒラギノ角ゴ Pro W3"/>
                <a:ea typeface="ヒラギノ角ゴ Pro W3"/>
                <a:cs typeface="ヒラギノ角ゴ Pro W3"/>
              </a:rPr>
              <a:t>Motoba</a:t>
            </a:r>
            <a:r>
              <a:rPr lang="en-US" altLang="ja-JP" sz="1200" i="1" dirty="0">
                <a:latin typeface="ヒラギノ角ゴ Pro W3"/>
                <a:ea typeface="ヒラギノ角ゴ Pro W3"/>
                <a:cs typeface="ヒラギノ角ゴ Pro W3"/>
              </a:rPr>
              <a:t> and S. Sugimoto, </a:t>
            </a:r>
            <a:r>
              <a:rPr lang="en-US" altLang="ja-JP" sz="1200" i="1" dirty="0" err="1">
                <a:latin typeface="ヒラギノ角ゴ Pro W3"/>
                <a:ea typeface="ヒラギノ角ゴ Pro W3"/>
                <a:cs typeface="ヒラギノ角ゴ Pro W3"/>
              </a:rPr>
              <a:t>Nucl</a:t>
            </a:r>
            <a:r>
              <a:rPr lang="en-US" altLang="ja-JP" sz="1200" i="1" dirty="0">
                <a:latin typeface="ヒラギノ角ゴ Pro W3"/>
                <a:ea typeface="ヒラギノ角ゴ Pro W3"/>
                <a:cs typeface="ヒラギノ角ゴ Pro W3"/>
              </a:rPr>
              <a:t>. Phys. A 835, 223 (2010) </a:t>
            </a:r>
          </a:p>
        </p:txBody>
      </p:sp>
      <p:pic>
        <p:nvPicPr>
          <p:cNvPr id="28" name="Picture 3" descr="C:\Users\kanatsuki\Dropbox\think2mac\s-2s\figures\riron\fig4_fwhm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76" y="3876377"/>
            <a:ext cx="3377824" cy="264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kanatsuki\Dropbox\think2mac\s-2s\figures\riron\fig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76" y="1173130"/>
            <a:ext cx="3376340" cy="26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5953086" y="1774326"/>
            <a:ext cx="2327627" cy="40011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ΔE</a:t>
            </a:r>
            <a:r>
              <a:rPr kumimoji="1" lang="en-US" altLang="ja-JP" sz="2000" b="1" baseline="-25000" dirty="0" err="1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exp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 = 1.5 MeV</a:t>
            </a:r>
            <a:endParaRPr kumimoji="1" lang="ja-JP" altLang="en-US" sz="2000" b="1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53086" y="4768654"/>
            <a:ext cx="2255618" cy="40011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rgbClr val="0070C0"/>
                </a:solidFill>
                <a:latin typeface="ヒラギノ角ゴ Pro W3"/>
                <a:ea typeface="ヒラギノ角ゴ Pro W3"/>
                <a:cs typeface="ヒラギノ角ゴ Pro W3"/>
              </a:rPr>
              <a:t>ΔE</a:t>
            </a:r>
            <a:r>
              <a:rPr kumimoji="1" lang="en-US" altLang="ja-JP" sz="2000" b="1" baseline="-25000" dirty="0" err="1" smtClean="0">
                <a:solidFill>
                  <a:srgbClr val="0070C0"/>
                </a:solidFill>
                <a:latin typeface="ヒラギノ角ゴ Pro W3"/>
                <a:ea typeface="ヒラギノ角ゴ Pro W3"/>
                <a:cs typeface="ヒラギノ角ゴ Pro W3"/>
              </a:rPr>
              <a:t>exp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ヒラギノ角ゴ Pro W3"/>
                <a:ea typeface="ヒラギノ角ゴ Pro W3"/>
                <a:cs typeface="ヒラギノ角ゴ Pro W3"/>
              </a:rPr>
              <a:t> = 3 MeV</a:t>
            </a:r>
            <a:endParaRPr kumimoji="1" lang="ja-JP" altLang="en-US" sz="2000" b="1" dirty="0">
              <a:solidFill>
                <a:srgbClr val="0070C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V="1">
            <a:off x="6708255" y="2921000"/>
            <a:ext cx="0" cy="5760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7116900" y="2607177"/>
            <a:ext cx="0" cy="39745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6708255" y="5827737"/>
            <a:ext cx="0" cy="360000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7066773" y="5425932"/>
            <a:ext cx="0" cy="288000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5433310" y="675395"/>
            <a:ext cx="335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sz="2800" b="1" baseline="30000" dirty="0" smtClean="0">
                <a:latin typeface="Times New Roman"/>
                <a:ea typeface="ヒラギノ角ゴ Pro W3"/>
                <a:cs typeface="Times New Roman"/>
              </a:rPr>
              <a:t>16</a:t>
            </a:r>
            <a:r>
              <a:rPr lang="en-US" altLang="ja-JP" sz="2800" b="1" dirty="0" smtClean="0">
                <a:latin typeface="Times New Roman"/>
                <a:ea typeface="ヒラギノ角ゴ Pro W3"/>
                <a:cs typeface="Times New Roman"/>
              </a:rPr>
              <a:t>O</a:t>
            </a:r>
            <a:r>
              <a:rPr kumimoji="1" lang="en-US" altLang="ja-JP" sz="2800" b="1" dirty="0" smtClean="0">
                <a:latin typeface="Times New Roman"/>
                <a:ea typeface="ヒラギノ角ゴ Pro W3"/>
                <a:cs typeface="Times New Roman"/>
              </a:rPr>
              <a:t> (K</a:t>
            </a:r>
            <a:r>
              <a:rPr lang="ja-JP" altLang="en-US" sz="2800" b="1" baseline="30000" dirty="0" smtClean="0">
                <a:latin typeface="Times New Roman"/>
                <a:ea typeface="ヒラギノ角ゴ Pro W3"/>
                <a:cs typeface="Times New Roman"/>
              </a:rPr>
              <a:t>－</a:t>
            </a:r>
            <a:r>
              <a:rPr lang="en-US" altLang="ja-JP" sz="2800" b="1" dirty="0" smtClean="0">
                <a:latin typeface="Times New Roman"/>
                <a:ea typeface="ヒラギノ角ゴ Pro W3"/>
                <a:cs typeface="Times New Roman"/>
              </a:rPr>
              <a:t>,K</a:t>
            </a:r>
            <a:r>
              <a:rPr lang="ja-JP" altLang="en-US" sz="2800" b="1" baseline="30000" dirty="0">
                <a:latin typeface="Times New Roman"/>
                <a:ea typeface="ヒラギノ角ゴ Pro W3"/>
                <a:cs typeface="Times New Roman"/>
              </a:rPr>
              <a:t>＋</a:t>
            </a:r>
            <a:r>
              <a:rPr kumimoji="1" lang="en-US" altLang="ja-JP" sz="2800" b="1" dirty="0" smtClean="0">
                <a:latin typeface="Times New Roman"/>
                <a:ea typeface="ヒラギノ角ゴ Pro W3"/>
                <a:cs typeface="Times New Roman"/>
              </a:rPr>
              <a:t>)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sz="2800" b="1" baseline="-25000" dirty="0" smtClean="0">
                <a:solidFill>
                  <a:srgbClr val="FF0000"/>
                </a:solidFill>
                <a:latin typeface="Times New Roman"/>
                <a:ea typeface="ヒラギノ角ゴ Pro W3"/>
                <a:cs typeface="Times New Roman"/>
              </a:rPr>
              <a:t>ΛΛ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Times New Roman"/>
                <a:ea typeface="ヒラギノ角ゴ Pro W3"/>
                <a:cs typeface="Times New Roman"/>
              </a:rPr>
              <a:t>16</a:t>
            </a:r>
            <a:r>
              <a:rPr lang="en-US" altLang="ja-JP" sz="2800" b="1" dirty="0" smtClean="0">
                <a:solidFill>
                  <a:srgbClr val="FF0000"/>
                </a:solidFill>
                <a:latin typeface="Times New Roman"/>
                <a:ea typeface="ヒラギノ角ゴ Pro W3"/>
                <a:cs typeface="Times New Roman"/>
              </a:rPr>
              <a:t>C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511119" y="6500331"/>
            <a:ext cx="366939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ja-JP" sz="1200" i="1" dirty="0" smtClean="0">
                <a:latin typeface="ヒラギノ角ゴ Pro W3"/>
                <a:ea typeface="ヒラギノ角ゴ Pro W3"/>
                <a:cs typeface="ヒラギノ角ゴ Pro W3"/>
              </a:rPr>
              <a:t>T. Harada et al.,  Phys. </a:t>
            </a:r>
            <a:r>
              <a:rPr lang="en-US" altLang="ja-JP" sz="1200" i="1" dirty="0" err="1" smtClean="0">
                <a:latin typeface="ヒラギノ角ゴ Pro W3"/>
                <a:ea typeface="ヒラギノ角ゴ Pro W3"/>
                <a:cs typeface="ヒラギノ角ゴ Pro W3"/>
              </a:rPr>
              <a:t>Lett</a:t>
            </a:r>
            <a:r>
              <a:rPr lang="en-US" altLang="ja-JP" sz="1200" i="1" dirty="0" smtClean="0">
                <a:latin typeface="ヒラギノ角ゴ Pro W3"/>
                <a:ea typeface="ヒラギノ角ゴ Pro W3"/>
                <a:cs typeface="ヒラギノ角ゴ Pro W3"/>
              </a:rPr>
              <a:t>. B 690, 363 (2010)</a:t>
            </a:r>
            <a:endParaRPr lang="en-US" altLang="ja-JP" sz="1200" i="1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57962" y="923284"/>
            <a:ext cx="3252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ja-JP" sz="2800" b="1" baseline="30000" dirty="0" smtClean="0">
                <a:latin typeface="Times New Roman"/>
                <a:cs typeface="Times New Roman"/>
              </a:rPr>
              <a:t>12</a:t>
            </a:r>
            <a:r>
              <a:rPr lang="en-US" altLang="ja-JP" sz="2800" b="1" dirty="0" smtClean="0">
                <a:latin typeface="Times New Roman"/>
                <a:cs typeface="Times New Roman"/>
              </a:rPr>
              <a:t>C</a:t>
            </a:r>
            <a:r>
              <a:rPr kumimoji="1" lang="en-US" altLang="ja-JP" sz="2800" b="1" dirty="0" smtClean="0">
                <a:latin typeface="Times New Roman"/>
                <a:cs typeface="Times New Roman"/>
              </a:rPr>
              <a:t> (K</a:t>
            </a:r>
            <a:r>
              <a:rPr lang="ja-JP" altLang="en-US" sz="2800" b="1" baseline="30000" dirty="0" smtClean="0">
                <a:latin typeface="Times New Roman"/>
                <a:cs typeface="Times New Roman"/>
              </a:rPr>
              <a:t>－</a:t>
            </a:r>
            <a:r>
              <a:rPr lang="en-US" altLang="ja-JP" sz="2800" b="1" dirty="0" smtClean="0">
                <a:latin typeface="Times New Roman"/>
                <a:cs typeface="Times New Roman"/>
              </a:rPr>
              <a:t>,K</a:t>
            </a:r>
            <a:r>
              <a:rPr lang="ja-JP" altLang="en-US" sz="2800" b="1" baseline="30000" dirty="0">
                <a:latin typeface="Times New Roman"/>
                <a:cs typeface="Times New Roman"/>
              </a:rPr>
              <a:t>＋</a:t>
            </a:r>
            <a:r>
              <a:rPr kumimoji="1" lang="en-US" altLang="ja-JP" sz="2800" b="1" dirty="0" smtClean="0">
                <a:latin typeface="Times New Roman"/>
                <a:cs typeface="Times New Roman"/>
              </a:rPr>
              <a:t>)</a:t>
            </a:r>
            <a:r>
              <a:rPr kumimoji="1" lang="en-US" altLang="ja-JP" sz="28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Ξ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  <a:r>
              <a:rPr lang="en-US" altLang="ja-JP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0872" y="4948878"/>
            <a:ext cx="3569670" cy="15696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Need 2 MeV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or further better ΔM</a:t>
            </a:r>
          </a:p>
          <a:p>
            <a:pPr marL="342900" indent="-342900">
              <a:buFont typeface="Wingdings" charset="0"/>
              <a:buChar char="à"/>
            </a:pPr>
            <a:r>
              <a:rPr kumimoji="1" lang="en-US" altLang="ja-JP" sz="24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  <a:sym typeface="Wingdings"/>
              </a:rPr>
              <a:t>J-PARC and </a:t>
            </a:r>
          </a:p>
          <a:p>
            <a:r>
              <a:rPr kumimoji="1" lang="en-US" altLang="ja-JP" sz="24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  <a:sym typeface="Wingdings"/>
              </a:rPr>
              <a:t>new spectrometer</a:t>
            </a:r>
            <a:endParaRPr kumimoji="1" lang="ja-JP" altLang="en-US" sz="2400" b="1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806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Production Rate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1494" y="2857111"/>
            <a:ext cx="8772754" cy="3790807"/>
          </a:xfrm>
        </p:spPr>
        <p:txBody>
          <a:bodyPr>
            <a:normAutofit/>
          </a:bodyPr>
          <a:lstStyle/>
          <a:p>
            <a:pPr lvl="1"/>
            <a:r>
              <a:rPr lang="en-US" altLang="en-US" sz="1800" i="1" dirty="0" smtClean="0">
                <a:sym typeface="Wingdings"/>
              </a:rPr>
              <a:t>K</a:t>
            </a:r>
            <a:r>
              <a:rPr lang="en-US" altLang="en-US" sz="1800" baseline="30000" dirty="0" smtClean="0">
                <a:sym typeface="Wingdings"/>
              </a:rPr>
              <a:t>−</a:t>
            </a:r>
            <a:r>
              <a:rPr lang="en-US" altLang="en-US" sz="1800" dirty="0" smtClean="0">
                <a:sym typeface="Wingdings"/>
              </a:rPr>
              <a:t> intensity = 1M</a:t>
            </a:r>
            <a:r>
              <a:rPr lang="en-US" altLang="ja-JP" sz="1800" dirty="0" smtClean="0">
                <a:sym typeface="Wingdings"/>
              </a:rPr>
              <a:t>/4s, (Acc. Power ~80kW in 2018?)</a:t>
            </a:r>
          </a:p>
          <a:p>
            <a:pPr lvl="1"/>
            <a:r>
              <a:rPr lang="en-US" altLang="ja-JP" sz="1800" dirty="0" smtClean="0">
                <a:sym typeface="Wingdings"/>
              </a:rPr>
              <a:t>ref1. </a:t>
            </a:r>
            <a:r>
              <a:rPr lang="en-US" altLang="ja-JP" sz="1800" dirty="0">
                <a:sym typeface="Wingdings"/>
              </a:rPr>
              <a:t>BNL-</a:t>
            </a:r>
            <a:r>
              <a:rPr lang="en-US" altLang="ja-JP" sz="1800" dirty="0" smtClean="0">
                <a:sym typeface="Wingdings"/>
              </a:rPr>
              <a:t>E885 exp. : P. </a:t>
            </a:r>
            <a:r>
              <a:rPr lang="en-US" altLang="ja-JP" sz="1800" dirty="0" err="1" smtClean="0">
                <a:sym typeface="Wingdings"/>
              </a:rPr>
              <a:t>Khaustov</a:t>
            </a:r>
            <a:r>
              <a:rPr lang="en-US" altLang="ja-JP" sz="1800" dirty="0" smtClean="0">
                <a:sym typeface="Wingdings"/>
              </a:rPr>
              <a:t>, et al., PRC 60, 054603 (2000), </a:t>
            </a:r>
          </a:p>
          <a:p>
            <a:pPr lvl="1"/>
            <a:r>
              <a:rPr lang="en-US" altLang="ja-JP" sz="1800" dirty="0" smtClean="0">
                <a:sym typeface="Wingdings"/>
              </a:rPr>
              <a:t>ref2. T. Harada, et al., PLB 690, 363 (2010)</a:t>
            </a:r>
          </a:p>
          <a:p>
            <a:pPr marL="0" indent="0">
              <a:buNone/>
            </a:pPr>
            <a:endParaRPr lang="en-US" altLang="en-US" dirty="0">
              <a:sym typeface="Wingdings"/>
            </a:endParaRPr>
          </a:p>
          <a:p>
            <a:r>
              <a:rPr lang="en-US" altLang="en-US" dirty="0" smtClean="0">
                <a:sym typeface="Wingdings"/>
              </a:rPr>
              <a:t>Target thickness</a:t>
            </a:r>
          </a:p>
          <a:p>
            <a:pPr lvl="1"/>
            <a:r>
              <a:rPr lang="ja-JP" altLang="en-US" dirty="0" smtClean="0">
                <a:sym typeface="Wingdings"/>
              </a:rPr>
              <a:t>＞</a:t>
            </a:r>
            <a:r>
              <a:rPr lang="en-US" altLang="en-US" dirty="0" smtClean="0">
                <a:sym typeface="Wingdings"/>
              </a:rPr>
              <a:t>10 g/cm</a:t>
            </a:r>
            <a:r>
              <a:rPr lang="en-US" altLang="en-US" baseline="30000" dirty="0" smtClean="0">
                <a:sym typeface="Wingdings"/>
              </a:rPr>
              <a:t>2</a:t>
            </a:r>
            <a:r>
              <a:rPr lang="en-US" altLang="en-US" dirty="0" smtClean="0">
                <a:sym typeface="Wingdings"/>
              </a:rPr>
              <a:t> is desirable to achieve good statistics within reasonable run time at J-PARC</a:t>
            </a:r>
          </a:p>
          <a:p>
            <a:pPr marL="457200" lvl="1" indent="0">
              <a:buNone/>
            </a:pPr>
            <a:r>
              <a:rPr lang="en-US" altLang="en-US" dirty="0" smtClean="0">
                <a:sym typeface="Wingdings"/>
              </a:rPr>
              <a:t> </a:t>
            </a:r>
            <a:r>
              <a:rPr lang="en-US" altLang="en-US" dirty="0" smtClean="0">
                <a:solidFill>
                  <a:srgbClr val="FF0000"/>
                </a:solidFill>
                <a:sym typeface="Wingdings"/>
              </a:rPr>
              <a:t>Energy loss straggling </a:t>
            </a:r>
            <a:r>
              <a:rPr lang="ja-JP" altLang="en-US" dirty="0" smtClean="0">
                <a:solidFill>
                  <a:srgbClr val="FF0000"/>
                </a:solidFill>
                <a:sym typeface="Wingdings"/>
              </a:rPr>
              <a:t>＞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4 </a:t>
            </a:r>
            <a:r>
              <a:rPr lang="en-US" altLang="ja-JP" dirty="0" err="1" smtClean="0">
                <a:solidFill>
                  <a:srgbClr val="FF0000"/>
                </a:solidFill>
                <a:sym typeface="Wingdings"/>
              </a:rPr>
              <a:t>MeV</a:t>
            </a:r>
            <a:r>
              <a:rPr lang="en-US" altLang="ja-JP" baseline="-25000" dirty="0" err="1" smtClean="0">
                <a:solidFill>
                  <a:srgbClr val="FF0000"/>
                </a:solidFill>
                <a:sym typeface="Wingdings"/>
              </a:rPr>
              <a:t>FWHM</a:t>
            </a:r>
            <a:endParaRPr lang="en-US" altLang="en-US" baseline="-25000" dirty="0" smtClean="0">
              <a:solidFill>
                <a:srgbClr val="FF0000"/>
              </a:solidFill>
              <a:sym typeface="Wingdings"/>
            </a:endParaRPr>
          </a:p>
          <a:p>
            <a:pPr marL="457200" lvl="1" indent="0">
              <a:buNone/>
            </a:pPr>
            <a:r>
              <a:rPr lang="en-US" altLang="en-US" dirty="0" smtClean="0">
                <a:sym typeface="Wingdings"/>
              </a:rPr>
              <a:t> Can’t perform high-resolution spectroscopy</a:t>
            </a:r>
            <a:endParaRPr lang="en-US" altLang="en-US" dirty="0">
              <a:sym typeface="Wingding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96381"/>
              </p:ext>
            </p:extLst>
          </p:nvPr>
        </p:nvGraphicFramePr>
        <p:xfrm>
          <a:off x="172035" y="1274686"/>
          <a:ext cx="879221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898"/>
                <a:gridCol w="3454971"/>
                <a:gridCol w="3997344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Cross section</a:t>
                      </a:r>
                      <a:endParaRPr kumimoji="1" lang="ja-JP" altLang="en-US" sz="24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Yield [/4weeks /1g/cm2]</a:t>
                      </a:r>
                      <a:endParaRPr kumimoji="1" lang="ja-JP" altLang="en-US" sz="24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400" baseline="30000" dirty="0" smtClean="0">
                          <a:latin typeface="ヒラギノ角ゴ Pro W3"/>
                          <a:ea typeface="ヒラギノ角ゴ Pro W3"/>
                          <a:cs typeface="ヒラギノ角ゴ Pro W3"/>
                          <a:sym typeface="Wingdings"/>
                        </a:rPr>
                        <a:t>12</a:t>
                      </a:r>
                      <a:r>
                        <a:rPr lang="en-US" altLang="en-US" sz="2400" baseline="-25000" dirty="0" smtClean="0">
                          <a:latin typeface="ヒラギノ角ゴ Pro W3"/>
                          <a:ea typeface="ヒラギノ角ゴ Pro W3"/>
                          <a:cs typeface="ヒラギノ角ゴ Pro W3"/>
                          <a:sym typeface="Wingdings"/>
                        </a:rPr>
                        <a:t>Ξ</a:t>
                      </a:r>
                      <a:r>
                        <a:rPr lang="en-US" altLang="en-US" sz="2400" dirty="0" smtClean="0">
                          <a:latin typeface="ヒラギノ角ゴ Pro W3"/>
                          <a:ea typeface="ヒラギノ角ゴ Pro W3"/>
                          <a:cs typeface="ヒラギノ角ゴ Pro W3"/>
                          <a:sym typeface="Wingdings"/>
                        </a:rPr>
                        <a:t>Be</a:t>
                      </a:r>
                      <a:endParaRPr kumimoji="1" lang="ja-JP" altLang="en-US" sz="24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89±14 </a:t>
                      </a:r>
                      <a:r>
                        <a:rPr kumimoji="1" lang="en-US" altLang="ja-JP" sz="2400" dirty="0" err="1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nb</a:t>
                      </a:r>
                      <a:r>
                        <a:rPr kumimoji="1" lang="en-US" altLang="ja-JP" sz="24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/</a:t>
                      </a:r>
                      <a:r>
                        <a:rPr kumimoji="1" lang="en-US" altLang="ja-JP" sz="2400" dirty="0" err="1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sr</a:t>
                      </a:r>
                      <a:r>
                        <a:rPr kumimoji="1" lang="en-US" altLang="ja-JP" sz="2400" baseline="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 </a:t>
                      </a:r>
                      <a:r>
                        <a:rPr kumimoji="1" lang="en-US" altLang="ja-JP" sz="1800" baseline="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(ref.1)</a:t>
                      </a:r>
                      <a:endParaRPr kumimoji="1" lang="ja-JP" altLang="en-US" sz="18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37 counts</a:t>
                      </a:r>
                      <a:endParaRPr kumimoji="1" lang="ja-JP" altLang="en-US" sz="24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400" baseline="30000" dirty="0" smtClean="0">
                          <a:latin typeface="ヒラギノ角ゴ Pro W3"/>
                          <a:ea typeface="ヒラギノ角ゴ Pro W3"/>
                          <a:cs typeface="ヒラギノ角ゴ Pro W3"/>
                          <a:sym typeface="Wingdings"/>
                        </a:rPr>
                        <a:t>12</a:t>
                      </a:r>
                      <a:r>
                        <a:rPr lang="en-US" altLang="en-US" sz="2400" baseline="-25000" dirty="0" smtClean="0">
                          <a:latin typeface="ヒラギノ角ゴ Pro W3"/>
                          <a:ea typeface="ヒラギノ角ゴ Pro W3"/>
                          <a:cs typeface="ヒラギノ角ゴ Pro W3"/>
                          <a:sym typeface="Wingdings"/>
                        </a:rPr>
                        <a:t>ΛΛ</a:t>
                      </a:r>
                      <a:r>
                        <a:rPr lang="en-US" altLang="en-US" sz="2400" dirty="0" smtClean="0">
                          <a:latin typeface="ヒラギノ角ゴ Pro W3"/>
                          <a:ea typeface="ヒラギノ角ゴ Pro W3"/>
                          <a:cs typeface="ヒラギノ角ゴ Pro W3"/>
                          <a:sym typeface="Wingdings"/>
                        </a:rPr>
                        <a:t>Be</a:t>
                      </a:r>
                      <a:endParaRPr kumimoji="1" lang="ja-JP" altLang="en-US" sz="24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5-7 </a:t>
                      </a:r>
                      <a:r>
                        <a:rPr kumimoji="1" lang="en-US" altLang="ja-JP" sz="2400" dirty="0" err="1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nb</a:t>
                      </a:r>
                      <a:r>
                        <a:rPr kumimoji="1" lang="en-US" altLang="ja-JP" sz="24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/</a:t>
                      </a:r>
                      <a:r>
                        <a:rPr kumimoji="1" lang="en-US" altLang="ja-JP" sz="2400" dirty="0" err="1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sr</a:t>
                      </a:r>
                      <a:r>
                        <a:rPr kumimoji="1" lang="en-US" altLang="ja-JP" sz="24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 </a:t>
                      </a:r>
                      <a:r>
                        <a:rPr kumimoji="1" lang="en-US" altLang="ja-JP" sz="18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(ref.</a:t>
                      </a:r>
                      <a:r>
                        <a:rPr kumimoji="1" lang="en-US" altLang="ja-JP" sz="1800" baseline="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2)</a:t>
                      </a:r>
                      <a:endParaRPr kumimoji="1" lang="ja-JP" altLang="en-US" sz="18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3 counts</a:t>
                      </a:r>
                      <a:endParaRPr kumimoji="1" lang="ja-JP" altLang="en-US" sz="24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42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Scintillating Fiber and MPPC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7770"/>
            <a:ext cx="5342467" cy="1503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 smtClean="0"/>
              <a:t>Fiber: Material</a:t>
            </a:r>
          </a:p>
          <a:p>
            <a:r>
              <a:rPr kumimoji="1" lang="en-US" altLang="ja-JP" sz="2000" dirty="0" smtClean="0"/>
              <a:t>Core: Polystyrene(CH) (1.05 g/cm</a:t>
            </a:r>
            <a:r>
              <a:rPr kumimoji="1" lang="en-US" altLang="ja-JP" sz="2000" baseline="30000" dirty="0" smtClean="0"/>
              <a:t>3</a:t>
            </a:r>
            <a:r>
              <a:rPr kumimoji="1" lang="en-US" altLang="ja-JP" sz="2000" dirty="0" smtClean="0"/>
              <a:t>)</a:t>
            </a:r>
          </a:p>
          <a:p>
            <a:r>
              <a:rPr lang="en-US" altLang="ja-JP" sz="2000" dirty="0" smtClean="0"/>
              <a:t>Cladding: Acrylic (1.18 g/cm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)</a:t>
            </a:r>
          </a:p>
          <a:p>
            <a:pPr marL="0" indent="0">
              <a:buNone/>
            </a:pPr>
            <a:r>
              <a:rPr kumimoji="1" lang="en-US" altLang="ja-JP" sz="2000" dirty="0" smtClean="0"/>
              <a:t>Clad thickness T: </a:t>
            </a:r>
            <a:r>
              <a:rPr lang="en-US" altLang="ja-JP" sz="2000" dirty="0" smtClean="0"/>
              <a:t>2</a:t>
            </a:r>
            <a:r>
              <a:rPr lang="ja-JP" altLang="en-US" sz="2000" dirty="0" smtClean="0"/>
              <a:t>％ </a:t>
            </a:r>
            <a:r>
              <a:rPr lang="en-US" altLang="ja-JP" sz="2000" dirty="0" smtClean="0"/>
              <a:t>of fiber size </a:t>
            </a:r>
            <a:endParaRPr kumimoji="1" lang="en-US" altLang="ja-JP" sz="2000" dirty="0" smtClean="0"/>
          </a:p>
          <a:p>
            <a:pPr marL="0" indent="0">
              <a:buNone/>
            </a:pPr>
            <a:endParaRPr kumimoji="1" lang="en-US" altLang="ja-JP" sz="2000" dirty="0" smtClean="0"/>
          </a:p>
          <a:p>
            <a:endParaRPr kumimoji="1"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6670403" y="991318"/>
            <a:ext cx="1224000" cy="12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7119468" y="1408870"/>
            <a:ext cx="7560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7933449" y="140887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6670403" y="2492442"/>
            <a:ext cx="1224000" cy="122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7109861" y="3079049"/>
            <a:ext cx="7560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7919762" y="3079049"/>
            <a:ext cx="4675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334970" y="1417033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51201" y="306411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" y="3157730"/>
            <a:ext cx="4460925" cy="3312569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 flipV="1">
            <a:off x="1419951" y="4814014"/>
            <a:ext cx="0" cy="16260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788144" y="5461986"/>
            <a:ext cx="122413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2060" y="5277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MPPC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2984949" y="4814014"/>
            <a:ext cx="0" cy="16168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292200" y="647029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ねじで治具と固定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3257" y="4021826"/>
            <a:ext cx="74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治具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788144" y="4206492"/>
            <a:ext cx="35127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2298526" y="3445762"/>
            <a:ext cx="505842" cy="760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2226851" y="3094251"/>
            <a:ext cx="121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fiber hold</a:t>
            </a:r>
            <a:endParaRPr kumimoji="1" lang="ja-JP" altLang="en-US" dirty="0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3575756" y="3844573"/>
            <a:ext cx="5568244" cy="233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/>
              <a:t>MPPC</a:t>
            </a:r>
          </a:p>
          <a:p>
            <a:r>
              <a:rPr lang="en-US" altLang="ja-JP" sz="2000" dirty="0" smtClean="0"/>
              <a:t>HAMAMATSU</a:t>
            </a:r>
            <a:r>
              <a:rPr lang="ja-JP" altLang="en-US" sz="2000" dirty="0" smtClean="0"/>
              <a:t>  </a:t>
            </a:r>
            <a:r>
              <a:rPr lang="en-US" altLang="ja-JP" sz="2000" dirty="0" smtClean="0"/>
              <a:t>S13360-3075PE</a:t>
            </a:r>
          </a:p>
          <a:p>
            <a:r>
              <a:rPr lang="en-US" altLang="ja-JP" sz="2000" dirty="0" smtClean="0"/>
              <a:t>Photosensitive area: 3mm×3mm</a:t>
            </a:r>
          </a:p>
          <a:p>
            <a:r>
              <a:rPr lang="en-US" altLang="ja-JP" sz="2000" dirty="0" smtClean="0"/>
              <a:t>Gain 1.7×10</a:t>
            </a:r>
            <a:r>
              <a:rPr lang="en-US" altLang="ja-JP" sz="2000" baseline="30000" dirty="0" smtClean="0"/>
              <a:t>6</a:t>
            </a:r>
          </a:p>
          <a:p>
            <a:r>
              <a:rPr lang="en-US" altLang="ja-JP" sz="2000" dirty="0" smtClean="0"/>
              <a:t>Air contact to fiber</a:t>
            </a:r>
          </a:p>
        </p:txBody>
      </p:sp>
    </p:spTree>
    <p:extLst>
      <p:ext uri="{BB962C8B-B14F-4D97-AF65-F5344CB8AC3E}">
        <p14:creationId xmlns:p14="http://schemas.microsoft.com/office/powerpoint/2010/main" val="2468219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err="1" smtClean="0"/>
              <a:t>Eloss</a:t>
            </a:r>
            <a:r>
              <a:rPr lang="en-US" altLang="ja-JP" sz="3600" dirty="0" smtClean="0"/>
              <a:t> in </a:t>
            </a:r>
            <a:r>
              <a:rPr lang="en-US" altLang="ja-JP" sz="3600" dirty="0" err="1" smtClean="0"/>
              <a:t>Crad</a:t>
            </a:r>
            <a:r>
              <a:rPr lang="en-US" altLang="ja-JP" sz="3600" dirty="0" smtClean="0"/>
              <a:t> (all)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8333"/>
            <a:ext cx="8229600" cy="5683035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Simulation </a:t>
            </a:r>
            <a:r>
              <a:rPr lang="en-US" altLang="ja-JP" sz="2000" dirty="0" smtClean="0"/>
              <a:t>for 36 </a:t>
            </a:r>
            <a:r>
              <a:rPr lang="en-US" altLang="ja-JP" sz="2000" dirty="0"/>
              <a:t>layers</a:t>
            </a:r>
          </a:p>
          <a:p>
            <a:r>
              <a:rPr kumimoji="1" lang="en-US" altLang="ja-JP" sz="2000" dirty="0" err="1" smtClean="0"/>
              <a:t>Eloss</a:t>
            </a:r>
            <a:r>
              <a:rPr kumimoji="1" lang="en-US" altLang="ja-JP" sz="2000" dirty="0" smtClean="0"/>
              <a:t>(all) – </a:t>
            </a:r>
            <a:r>
              <a:rPr kumimoji="1" lang="en-US" altLang="ja-JP" sz="2000" dirty="0" err="1" smtClean="0"/>
              <a:t>Elos</a:t>
            </a:r>
            <a:r>
              <a:rPr lang="en-US" altLang="ja-JP" sz="2000" dirty="0" err="1" smtClean="0"/>
              <a:t>s</a:t>
            </a:r>
            <a:r>
              <a:rPr lang="en-US" altLang="ja-JP" sz="2000" dirty="0" smtClean="0"/>
              <a:t>(core)</a:t>
            </a:r>
          </a:p>
          <a:p>
            <a:endParaRPr kumimoji="1" lang="en-US" altLang="ja-JP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888431" cy="265170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83312"/>
            <a:ext cx="3900287" cy="26597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60248" y="3160265"/>
            <a:ext cx="151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ヒラギノ角ゴ Pro W3"/>
                <a:ea typeface="ヒラギノ角ゴ Pro W3"/>
                <a:cs typeface="ヒラギノ角ゴ Pro W3"/>
              </a:rPr>
              <a:t>l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ong tail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10833" y="194819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Round type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41805" y="194819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Square type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6184093" y="3529597"/>
            <a:ext cx="180018" cy="7488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8056614" y="5366276"/>
            <a:ext cx="43204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8544295" y="5366276"/>
            <a:ext cx="43204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8289358" y="5812403"/>
            <a:ext cx="43204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8505382" y="4745050"/>
            <a:ext cx="0" cy="20162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457200" y="5270425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958350" y="5270425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706322" y="57277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958350" y="4741868"/>
            <a:ext cx="0" cy="20162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5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Physics Motivation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1494" y="1101761"/>
            <a:ext cx="8772754" cy="5549433"/>
          </a:xfrm>
        </p:spPr>
        <p:txBody>
          <a:bodyPr>
            <a:normAutofit/>
          </a:bodyPr>
          <a:lstStyle/>
          <a:p>
            <a:r>
              <a:rPr lang="en-US" altLang="ja-JP" dirty="0" err="1" smtClean="0">
                <a:sym typeface="Wingdings"/>
              </a:rPr>
              <a:t>Hypernuclear</a:t>
            </a:r>
            <a:r>
              <a:rPr lang="en-US" altLang="ja-JP" dirty="0" smtClean="0">
                <a:sym typeface="Wingdings"/>
              </a:rPr>
              <a:t> spectroscopy</a:t>
            </a:r>
          </a:p>
          <a:p>
            <a:pPr lvl="1"/>
            <a:r>
              <a:rPr lang="en-US" altLang="en-US" dirty="0" smtClean="0">
                <a:sym typeface="Wingdings"/>
              </a:rPr>
              <a:t>Baryon-baryon interaction                           nuclear force</a:t>
            </a:r>
          </a:p>
          <a:p>
            <a:pPr lvl="1"/>
            <a:r>
              <a:rPr lang="en-US" altLang="en-US" dirty="0" smtClean="0">
                <a:sym typeface="Wingdings"/>
              </a:rPr>
              <a:t>A role of strangeness in dense nuclear matter</a:t>
            </a:r>
            <a:endParaRPr lang="en-US" altLang="en-US" dirty="0">
              <a:sym typeface="Wingding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" y="2765722"/>
            <a:ext cx="5043019" cy="321772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78826" y="2480696"/>
            <a:ext cx="1876771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292934"/>
                </a:solidFill>
                <a:latin typeface="Helvetica"/>
                <a:cs typeface="Helvetica"/>
              </a:rPr>
              <a:t>Neutron stars</a:t>
            </a:r>
          </a:p>
          <a:p>
            <a:r>
              <a:rPr lang="en-US" altLang="ja-JP" sz="1600" dirty="0" smtClean="0">
                <a:solidFill>
                  <a:srgbClr val="292934"/>
                </a:solidFill>
                <a:latin typeface="Helvetica"/>
                <a:cs typeface="Helvetica"/>
              </a:rPr>
              <a:t>S=-∞</a:t>
            </a:r>
            <a:endParaRPr kumimoji="1" lang="ja-JP" altLang="en-US" sz="1600" b="1" dirty="0">
              <a:solidFill>
                <a:srgbClr val="292934"/>
              </a:solidFill>
              <a:latin typeface="Helvetica"/>
              <a:cs typeface="Helvetic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74535" y="5864516"/>
            <a:ext cx="3383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i="1" dirty="0">
                <a:latin typeface="ヒラギノ角ゴ Pro W3"/>
                <a:ea typeface="ヒラギノ角ゴ Pro W3"/>
                <a:cs typeface="ヒラギノ角ゴ Pro W3"/>
              </a:rPr>
              <a:t>F. Weber, PPNP 54(2005)193 </a:t>
            </a:r>
            <a:endParaRPr lang="ja-JP" altLang="en-US" sz="1200" i="1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64181" y="2701032"/>
            <a:ext cx="2055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ヒラギノ角ゴ Pro W3"/>
                <a:ea typeface="ヒラギノ角ゴ Pro W3"/>
                <a:cs typeface="ヒラギノ角ゴ Pro W3"/>
              </a:rPr>
              <a:t>n</a:t>
            </a:r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eutron star core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pic>
        <p:nvPicPr>
          <p:cNvPr id="7" name="図 6" descr="スクリーンショット 2016-08-24 9.20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70" y="3066993"/>
            <a:ext cx="3651915" cy="2797523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H="1">
            <a:off x="4452471" y="1837765"/>
            <a:ext cx="1987177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827476" y="1480950"/>
            <a:ext cx="2055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ヒラギノ角ゴ Pro W3"/>
                <a:ea typeface="ヒラギノ角ゴ Pro W3"/>
                <a:cs typeface="ヒラギノ角ゴ Pro W3"/>
              </a:rPr>
              <a:t>extended</a:t>
            </a:r>
            <a:endParaRPr kumimoji="1" lang="ja-JP" altLang="en-US" sz="16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644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loss in 1 fiber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94" y="1600200"/>
            <a:ext cx="6636811" cy="4525963"/>
          </a:xfrm>
        </p:spPr>
      </p:pic>
    </p:spTree>
    <p:extLst>
      <p:ext uri="{BB962C8B-B14F-4D97-AF65-F5344CB8AC3E}">
        <p14:creationId xmlns:p14="http://schemas.microsoft.com/office/powerpoint/2010/main" val="569280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loss in 1 fiber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03" y="1594555"/>
            <a:ext cx="6457522" cy="44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29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Position Dependence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中心</a:t>
            </a:r>
            <a:r>
              <a:rPr lang="ja-JP" altLang="en-US" sz="2400" dirty="0" smtClean="0"/>
              <a:t>だけに当てた時との比較</a:t>
            </a:r>
            <a:endParaRPr lang="en-US" altLang="ja-JP" sz="2400" dirty="0" smtClean="0"/>
          </a:p>
          <a:p>
            <a:endParaRPr kumimoji="1" lang="en-US" altLang="ja-JP" sz="2400" dirty="0"/>
          </a:p>
          <a:p>
            <a:endParaRPr lang="en-US" altLang="ja-JP" sz="2400" dirty="0" smtClean="0"/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dirty="0" smtClean="0"/>
              <a:t>位置依存性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64" y="1526523"/>
            <a:ext cx="3200401" cy="21825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" y="4097389"/>
            <a:ext cx="3448050" cy="23513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27" y="4097389"/>
            <a:ext cx="3350278" cy="228471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862765" y="6260799"/>
            <a:ext cx="18099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ヒラギノ角ゴ Pro W3"/>
                <a:ea typeface="ヒラギノ角ゴ Pro W3"/>
                <a:cs typeface="ヒラギノ角ゴ Pro W3"/>
              </a:rPr>
              <a:t>Path length [mm]</a:t>
            </a:r>
            <a:endParaRPr kumimoji="1" lang="ja-JP" altLang="en-US" sz="12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57778" y="6313082"/>
            <a:ext cx="19953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ヒラギノ角ゴ Pro W3"/>
                <a:ea typeface="ヒラギノ角ゴ Pro W3"/>
                <a:cs typeface="ヒラギノ角ゴ Pro W3"/>
              </a:rPr>
              <a:t>Incident position [mm]</a:t>
            </a:r>
            <a:endParaRPr kumimoji="1" lang="ja-JP" altLang="en-US" sz="12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95374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dirty="0" smtClean="0"/>
              <a:t>Energy loss – Energy deposit</a:t>
            </a:r>
          </a:p>
          <a:p>
            <a:endParaRPr lang="en-US" altLang="ja-JP" sz="2000" dirty="0"/>
          </a:p>
          <a:p>
            <a:endParaRPr kumimoji="1" lang="en-US" altLang="ja-JP" sz="2000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sz="100" dirty="0" smtClean="0"/>
          </a:p>
          <a:p>
            <a:r>
              <a:rPr lang="en-US" altLang="ja-JP" sz="2000" dirty="0" smtClean="0"/>
              <a:t>(Energy loss – Energy deposit) /Energy loss</a:t>
            </a:r>
            <a:endParaRPr kumimoji="1" lang="ja-JP" altLang="en-US" sz="2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30" y="4316696"/>
            <a:ext cx="3457535" cy="23578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" y="4336034"/>
            <a:ext cx="3429178" cy="23385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2" y="1447779"/>
            <a:ext cx="3655918" cy="249314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クラッド</a:t>
            </a:r>
            <a:r>
              <a:rPr lang="ja-JP" altLang="en-US" dirty="0" smtClean="0"/>
              <a:t>の効果の位置依存性</a:t>
            </a:r>
            <a:r>
              <a:rPr lang="en-US" altLang="ja-JP" dirty="0" smtClean="0"/>
              <a:t>(p)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23" y="1289208"/>
            <a:ext cx="3888442" cy="26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7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e05.pdf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4" t="45201" r="35356" b="11232"/>
          <a:stretch/>
        </p:blipFill>
        <p:spPr>
          <a:xfrm>
            <a:off x="879512" y="2633661"/>
            <a:ext cx="2525539" cy="3741218"/>
          </a:xfrm>
          <a:prstGeom prst="rect">
            <a:avLst/>
          </a:prstGeom>
        </p:spPr>
      </p:pic>
      <p:pic>
        <p:nvPicPr>
          <p:cNvPr id="15" name="図 14" descr="sts.pdf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4" b="24847"/>
          <a:stretch/>
        </p:blipFill>
        <p:spPr>
          <a:xfrm rot="14400000">
            <a:off x="550892" y="1126906"/>
            <a:ext cx="2569210" cy="172258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211665" y="2359228"/>
            <a:ext cx="1477577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Scat. K</a:t>
            </a:r>
            <a:r>
              <a:rPr lang="en-US" altLang="ja-JP" sz="2400" b="1" i="1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+</a:t>
            </a:r>
          </a:p>
          <a:p>
            <a:r>
              <a:rPr kumimoji="1" lang="en-US" altLang="ja-JP" sz="24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~1.3 </a:t>
            </a:r>
            <a:r>
              <a:rPr kumimoji="1" lang="en-US" altLang="ja-JP" sz="24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GeV</a:t>
            </a:r>
            <a:r>
              <a:rPr kumimoji="1" lang="en-US" altLang="ja-JP" sz="24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/c</a:t>
            </a:r>
            <a:endParaRPr kumimoji="1" lang="ja-JP" altLang="en-US" sz="24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Spectroscopy at J-PARC K1.8BL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78922" y="1101762"/>
            <a:ext cx="5765078" cy="5386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 smtClean="0">
                <a:sym typeface="Wingdings"/>
              </a:rPr>
              <a:t>J-PARC E05</a:t>
            </a:r>
            <a:endParaRPr lang="en-US" altLang="en-US" sz="1600" dirty="0" smtClean="0">
              <a:sym typeface="Wingdings"/>
            </a:endParaRPr>
          </a:p>
          <a:p>
            <a:pPr marL="342900" lvl="1" indent="-342900">
              <a:buFont typeface="Arial"/>
              <a:buChar char="•"/>
            </a:pPr>
            <a:r>
              <a:rPr lang="en-US" altLang="en-US" sz="1700" dirty="0" smtClean="0">
                <a:sym typeface="Wingdings"/>
              </a:rPr>
              <a:t>Missing-mass spectroscopy of </a:t>
            </a:r>
            <a:r>
              <a:rPr lang="en-US" altLang="ja-JP" sz="1700" dirty="0" err="1" smtClean="0">
                <a:sym typeface="Wingdings"/>
              </a:rPr>
              <a:t>Ξ-hypernucleus</a:t>
            </a:r>
            <a:r>
              <a:rPr lang="en-US" altLang="ja-JP" sz="1700" dirty="0" smtClean="0">
                <a:sym typeface="Wingdings"/>
              </a:rPr>
              <a:t>, </a:t>
            </a:r>
            <a:r>
              <a:rPr lang="en-US" altLang="en-US" sz="1700" dirty="0" smtClean="0">
                <a:sym typeface="Wingdings"/>
              </a:rPr>
              <a:t>using </a:t>
            </a:r>
            <a:r>
              <a:rPr lang="en-US" altLang="en-US" sz="1700" dirty="0">
                <a:sym typeface="Wingdings"/>
              </a:rPr>
              <a:t>the </a:t>
            </a:r>
            <a:r>
              <a:rPr lang="en-US" altLang="en-US" sz="1700" baseline="30000" dirty="0">
                <a:sym typeface="Wingdings"/>
              </a:rPr>
              <a:t>12</a:t>
            </a:r>
            <a:r>
              <a:rPr lang="en-US" altLang="en-US" sz="1700" dirty="0">
                <a:sym typeface="Wingdings"/>
              </a:rPr>
              <a:t>C(</a:t>
            </a:r>
            <a:r>
              <a:rPr lang="en-US" altLang="en-US" sz="1700" i="1" dirty="0">
                <a:sym typeface="Wingdings"/>
              </a:rPr>
              <a:t>K</a:t>
            </a:r>
            <a:r>
              <a:rPr lang="en-US" altLang="ja-JP" sz="1700" baseline="30000" dirty="0">
                <a:sym typeface="Wingdings"/>
              </a:rPr>
              <a:t>−</a:t>
            </a:r>
            <a:r>
              <a:rPr lang="en-US" altLang="ja-JP" sz="1700" dirty="0">
                <a:sym typeface="Wingdings"/>
              </a:rPr>
              <a:t>, </a:t>
            </a:r>
            <a:r>
              <a:rPr lang="en-US" altLang="ja-JP" sz="1700" i="1" dirty="0">
                <a:sym typeface="Wingdings"/>
              </a:rPr>
              <a:t>K</a:t>
            </a:r>
            <a:r>
              <a:rPr lang="en-US" altLang="ja-JP" sz="1700" baseline="30000" dirty="0">
                <a:sym typeface="Wingdings"/>
              </a:rPr>
              <a:t>+</a:t>
            </a:r>
            <a:r>
              <a:rPr lang="en-US" altLang="ja-JP" sz="1700" dirty="0" smtClean="0">
                <a:sym typeface="Wingdings"/>
              </a:rPr>
              <a:t>)</a:t>
            </a:r>
            <a:r>
              <a:rPr lang="en-US" altLang="ja-JP" sz="1700" baseline="30000" dirty="0" smtClean="0">
                <a:sym typeface="Wingdings"/>
              </a:rPr>
              <a:t>12</a:t>
            </a:r>
            <a:r>
              <a:rPr lang="en-US" altLang="ja-JP" sz="1700" baseline="-25000" dirty="0" smtClean="0">
                <a:sym typeface="Wingdings"/>
              </a:rPr>
              <a:t>Ξ</a:t>
            </a:r>
            <a:r>
              <a:rPr lang="en-US" altLang="ja-JP" sz="1700" dirty="0" smtClean="0">
                <a:sym typeface="Wingdings"/>
              </a:rPr>
              <a:t>Be reaction (</a:t>
            </a:r>
            <a:r>
              <a:rPr lang="en-US" altLang="ja-JP" sz="1700" dirty="0" err="1" smtClean="0">
                <a:sym typeface="Wingdings"/>
              </a:rPr>
              <a:t>Nagae</a:t>
            </a:r>
            <a:r>
              <a:rPr lang="en-US" altLang="ja-JP" sz="1700" dirty="0" smtClean="0">
                <a:sym typeface="Wingdings"/>
              </a:rPr>
              <a:t> et al.)</a:t>
            </a:r>
            <a:endParaRPr lang="en-US" altLang="en-US" sz="1700" dirty="0">
              <a:sym typeface="Wingdings"/>
            </a:endParaRPr>
          </a:p>
          <a:p>
            <a:r>
              <a:rPr lang="en-US" altLang="en-US" sz="1700" dirty="0">
                <a:sym typeface="Wingdings"/>
              </a:rPr>
              <a:t>observe peak structures of the bound </a:t>
            </a:r>
            <a:r>
              <a:rPr lang="en-US" altLang="en-US" sz="1700" dirty="0" smtClean="0">
                <a:sym typeface="Wingdings"/>
              </a:rPr>
              <a:t>states</a:t>
            </a:r>
          </a:p>
          <a:p>
            <a:pPr marL="457200" lvl="1" indent="0">
              <a:buNone/>
            </a:pPr>
            <a:r>
              <a:rPr lang="en-US" altLang="en-US" sz="1300" dirty="0" smtClean="0">
                <a:sym typeface="Wingdings"/>
              </a:rPr>
              <a:t> </a:t>
            </a:r>
            <a:r>
              <a:rPr lang="en-US" altLang="en-US" sz="1600" dirty="0" smtClean="0">
                <a:sym typeface="Wingdings"/>
              </a:rPr>
              <a:t>deduce the information of </a:t>
            </a:r>
            <a:r>
              <a:rPr lang="en-US" altLang="ja-JP" sz="1600" dirty="0" smtClean="0">
                <a:sym typeface="Wingdings"/>
              </a:rPr>
              <a:t>ΞN interaction</a:t>
            </a:r>
            <a:endParaRPr lang="en-US" altLang="en-US" sz="1600" dirty="0" smtClean="0">
              <a:sym typeface="Wingdings"/>
            </a:endParaRPr>
          </a:p>
          <a:p>
            <a:r>
              <a:rPr lang="en-US" altLang="en-US" sz="1700" dirty="0" smtClean="0">
                <a:sym typeface="Wingdings"/>
              </a:rPr>
              <a:t>Approved as highest priority “Day-1 experiment”</a:t>
            </a:r>
          </a:p>
          <a:p>
            <a:pPr marL="0" indent="0">
              <a:buNone/>
            </a:pPr>
            <a:endParaRPr lang="en-US" altLang="ja-JP" sz="1200" dirty="0" smtClean="0">
              <a:sym typeface="Wingdings"/>
            </a:endParaRPr>
          </a:p>
          <a:p>
            <a:pPr marL="0" indent="0">
              <a:buNone/>
            </a:pPr>
            <a:r>
              <a:rPr lang="en-US" altLang="en-US" sz="2000" dirty="0" smtClean="0">
                <a:sym typeface="Wingdings"/>
              </a:rPr>
              <a:t>Momentum analysis</a:t>
            </a:r>
            <a:endParaRPr lang="en-US" altLang="en-US" sz="2000" dirty="0" smtClean="0">
              <a:solidFill>
                <a:srgbClr val="008000"/>
              </a:solidFill>
              <a:sym typeface="Wingdings"/>
            </a:endParaRPr>
          </a:p>
          <a:p>
            <a:r>
              <a:rPr lang="en-US" altLang="en-US" sz="1700" i="1" dirty="0" smtClean="0">
                <a:solidFill>
                  <a:srgbClr val="008000"/>
                </a:solidFill>
                <a:sym typeface="Wingdings"/>
              </a:rPr>
              <a:t>K</a:t>
            </a:r>
            <a:r>
              <a:rPr lang="en-US" altLang="en-US" sz="1700" baseline="30000" dirty="0">
                <a:solidFill>
                  <a:srgbClr val="008000"/>
                </a:solidFill>
                <a:sym typeface="Wingdings"/>
              </a:rPr>
              <a:t>+</a:t>
            </a:r>
            <a:r>
              <a:rPr lang="en-US" altLang="en-US" sz="1700" dirty="0">
                <a:solidFill>
                  <a:srgbClr val="008000"/>
                </a:solidFill>
                <a:sym typeface="Wingdings"/>
              </a:rPr>
              <a:t> : S-2S spectrometer</a:t>
            </a:r>
            <a:endParaRPr lang="en-US" altLang="ja-JP" sz="1700" dirty="0" smtClean="0">
              <a:sym typeface="Wingdings"/>
            </a:endParaRPr>
          </a:p>
          <a:p>
            <a:pPr lvl="1"/>
            <a:r>
              <a:rPr lang="en-US" altLang="ja-JP" sz="1400" dirty="0">
                <a:sym typeface="Wingdings"/>
              </a:rPr>
              <a:t>m</a:t>
            </a:r>
            <a:r>
              <a:rPr lang="en-US" altLang="ja-JP" sz="1400" dirty="0" smtClean="0">
                <a:sym typeface="Wingdings"/>
              </a:rPr>
              <a:t>agnet construction completed in 2015</a:t>
            </a:r>
          </a:p>
          <a:p>
            <a:pPr lvl="1"/>
            <a:r>
              <a:rPr lang="en-US" altLang="ja-JP" sz="1400" dirty="0" smtClean="0">
                <a:sym typeface="Wingdings"/>
              </a:rPr>
              <a:t>will be installed to J-PARC in 2018</a:t>
            </a:r>
          </a:p>
          <a:p>
            <a:r>
              <a:rPr lang="en-US" altLang="en-US" sz="1700" i="1" dirty="0" smtClean="0">
                <a:solidFill>
                  <a:srgbClr val="0000FF"/>
                </a:solidFill>
                <a:sym typeface="Wingdings"/>
              </a:rPr>
              <a:t>K</a:t>
            </a:r>
            <a:r>
              <a:rPr lang="en-US" altLang="ja-JP" sz="1700" baseline="30000" dirty="0" smtClean="0">
                <a:solidFill>
                  <a:srgbClr val="0000FF"/>
                </a:solidFill>
                <a:sym typeface="Wingdings"/>
              </a:rPr>
              <a:t>−</a:t>
            </a:r>
            <a:r>
              <a:rPr lang="en-US" altLang="en-US" sz="1700" dirty="0" smtClean="0">
                <a:solidFill>
                  <a:srgbClr val="0000FF"/>
                </a:solidFill>
                <a:sym typeface="Wingdings"/>
              </a:rPr>
              <a:t> : Beam spectrometer</a:t>
            </a:r>
          </a:p>
          <a:p>
            <a:pPr marL="0" indent="0">
              <a:buNone/>
            </a:pPr>
            <a:endParaRPr lang="en-US" altLang="en-US" sz="1200" dirty="0">
              <a:sym typeface="Wingdings"/>
            </a:endParaRPr>
          </a:p>
          <a:p>
            <a:pPr marL="0" indent="0">
              <a:buNone/>
            </a:pPr>
            <a:r>
              <a:rPr lang="en-US" altLang="en-US" sz="2000" dirty="0" smtClean="0">
                <a:sym typeface="Wingdings"/>
              </a:rPr>
              <a:t>Missing-mass resolution </a:t>
            </a:r>
            <a:r>
              <a:rPr lang="en-US" altLang="ja-JP" sz="2000" dirty="0" smtClean="0">
                <a:sym typeface="Wingdings"/>
              </a:rPr>
              <a:t>ΔM</a:t>
            </a:r>
            <a:endParaRPr lang="en-US" altLang="en-US" sz="2000" dirty="0" smtClean="0">
              <a:sym typeface="Wingdings"/>
            </a:endParaRPr>
          </a:p>
          <a:p>
            <a:r>
              <a:rPr lang="en-US" altLang="en-US" sz="1700" dirty="0" smtClean="0">
                <a:sym typeface="Wingdings"/>
              </a:rPr>
              <a:t>1-1.8 </a:t>
            </a:r>
            <a:r>
              <a:rPr lang="en-US" altLang="en-US" sz="1700" dirty="0" err="1" smtClean="0">
                <a:sym typeface="Wingdings"/>
              </a:rPr>
              <a:t>MeV</a:t>
            </a:r>
            <a:r>
              <a:rPr lang="en-US" altLang="en-US" sz="1700" baseline="-25000" dirty="0" err="1" smtClean="0">
                <a:sym typeface="Wingdings"/>
              </a:rPr>
              <a:t>FWHM</a:t>
            </a:r>
            <a:r>
              <a:rPr lang="en-US" altLang="en-US" sz="1700" dirty="0" smtClean="0">
                <a:sym typeface="Wingdings"/>
              </a:rPr>
              <a:t> w/o energy loss straggling in the target (</a:t>
            </a:r>
            <a:r>
              <a:rPr lang="en-US" altLang="en-US" sz="1700" dirty="0" err="1" smtClean="0">
                <a:sym typeface="Wingdings"/>
              </a:rPr>
              <a:t>E</a:t>
            </a:r>
            <a:r>
              <a:rPr lang="en-US" altLang="en-US" sz="1700" baseline="-25000" dirty="0" err="1" smtClean="0">
                <a:sym typeface="Wingdings"/>
              </a:rPr>
              <a:t>strag</a:t>
            </a:r>
            <a:r>
              <a:rPr lang="en-US" altLang="en-US" sz="1700" dirty="0" smtClean="0">
                <a:sym typeface="Wingdings"/>
              </a:rPr>
              <a:t>)</a:t>
            </a:r>
          </a:p>
          <a:p>
            <a:r>
              <a:rPr lang="en-US" altLang="en-US" sz="1700" dirty="0" smtClean="0">
                <a:sym typeface="Wingdings"/>
              </a:rPr>
              <a:t>Our goal: </a:t>
            </a:r>
            <a:r>
              <a:rPr lang="en-US" altLang="ja-JP" sz="1700" dirty="0" smtClean="0">
                <a:sym typeface="Wingdings"/>
              </a:rPr>
              <a:t>ΔM</a:t>
            </a:r>
            <a:r>
              <a:rPr lang="ja-JP" altLang="en-US" sz="1700" dirty="0" smtClean="0">
                <a:sym typeface="Wingdings"/>
              </a:rPr>
              <a:t>＜</a:t>
            </a:r>
            <a:r>
              <a:rPr lang="en-US" altLang="en-US" sz="1700" dirty="0" smtClean="0">
                <a:sym typeface="Wingdings"/>
              </a:rPr>
              <a:t>2 MeV</a:t>
            </a:r>
          </a:p>
          <a:p>
            <a:pPr marL="0" indent="0">
              <a:buNone/>
            </a:pPr>
            <a:r>
              <a:rPr lang="en-US" altLang="en-US" sz="1700" dirty="0" smtClean="0">
                <a:sym typeface="Wingdings"/>
              </a:rPr>
              <a:t>              </a:t>
            </a:r>
            <a:r>
              <a:rPr lang="en-US" altLang="en-US" sz="1700" dirty="0" err="1" smtClean="0">
                <a:sym typeface="Wingdings"/>
              </a:rPr>
              <a:t>E</a:t>
            </a:r>
            <a:r>
              <a:rPr lang="en-US" altLang="en-US" sz="1700" baseline="-25000" dirty="0" err="1" smtClean="0">
                <a:sym typeface="Wingdings"/>
              </a:rPr>
              <a:t>strag</a:t>
            </a:r>
            <a:r>
              <a:rPr lang="ja-JP" altLang="en-US" sz="1700" dirty="0" smtClean="0">
                <a:sym typeface="Wingdings"/>
              </a:rPr>
              <a:t>＜</a:t>
            </a:r>
            <a:r>
              <a:rPr lang="en-US" altLang="ja-JP" sz="1700" dirty="0" smtClean="0">
                <a:sym typeface="Wingdings"/>
              </a:rPr>
              <a:t>0.8 MeV</a:t>
            </a:r>
            <a:endParaRPr lang="en-US" altLang="en-US" sz="1700" dirty="0" smtClean="0">
              <a:sym typeface="Wingding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52252" y="1423325"/>
            <a:ext cx="451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Times New Roman"/>
                <a:cs typeface="Times New Roman"/>
              </a:rPr>
              <a:t>D1</a:t>
            </a:r>
            <a:endParaRPr kumimoji="1" lang="ja-JP" altLang="en-US" sz="1100" b="1" dirty="0">
              <a:latin typeface="Times New Roman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67496" y="2055502"/>
            <a:ext cx="451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smtClean="0">
                <a:latin typeface="Times New Roman"/>
                <a:cs typeface="Times New Roman"/>
              </a:rPr>
              <a:t>Q2</a:t>
            </a:r>
            <a:endParaRPr kumimoji="1" lang="ja-JP" altLang="en-US" sz="1100" b="1" dirty="0">
              <a:latin typeface="Times New Roman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77563" y="2349012"/>
            <a:ext cx="451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smtClean="0">
                <a:latin typeface="Times New Roman"/>
                <a:cs typeface="Times New Roman"/>
              </a:rPr>
              <a:t>Q1</a:t>
            </a:r>
            <a:endParaRPr kumimoji="1" lang="ja-JP" altLang="en-US" sz="1100" b="1" dirty="0">
              <a:latin typeface="Times New Roman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19363" y="2756771"/>
            <a:ext cx="468000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ja-JP" sz="1100" b="1" dirty="0" smtClean="0">
                <a:latin typeface="Times New Roman"/>
                <a:cs typeface="Times New Roman"/>
              </a:rPr>
              <a:t>SDC1,2</a:t>
            </a:r>
            <a:endParaRPr kumimoji="1" lang="ja-JP" altLang="en-US" sz="1100" b="1" dirty="0">
              <a:latin typeface="Times New Roman"/>
              <a:cs typeface="Times New Roman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1915" y="1771156"/>
            <a:ext cx="4800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smtClean="0">
                <a:latin typeface="Times New Roman"/>
                <a:cs typeface="Times New Roman"/>
              </a:rPr>
              <a:t>WC</a:t>
            </a:r>
            <a:endParaRPr kumimoji="1" lang="ja-JP" altLang="en-US" sz="1100" b="1" dirty="0">
              <a:latin typeface="Times New Roman"/>
              <a:cs typeface="Times New Roman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4315" y="1923556"/>
            <a:ext cx="4800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Times New Roman"/>
                <a:cs typeface="Times New Roman"/>
              </a:rPr>
              <a:t>A</a:t>
            </a:r>
            <a:r>
              <a:rPr lang="en-US" altLang="ja-JP" sz="1100" b="1" dirty="0" smtClean="0">
                <a:latin typeface="Times New Roman"/>
                <a:cs typeface="Times New Roman"/>
              </a:rPr>
              <a:t>C</a:t>
            </a:r>
            <a:endParaRPr kumimoji="1" lang="ja-JP" altLang="en-US" sz="1100" b="1" dirty="0">
              <a:latin typeface="Times New Roman"/>
              <a:cs typeface="Times New Roman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6715" y="2075956"/>
            <a:ext cx="687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smtClean="0">
                <a:latin typeface="Times New Roman"/>
                <a:cs typeface="Times New Roman"/>
              </a:rPr>
              <a:t>TOF</a:t>
            </a:r>
            <a:endParaRPr kumimoji="1" lang="ja-JP" altLang="en-US" sz="1100" b="1" dirty="0">
              <a:latin typeface="Times New Roman"/>
              <a:cs typeface="Times New Roman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01706" y="1813068"/>
            <a:ext cx="687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smtClean="0">
                <a:latin typeface="Times New Roman"/>
                <a:cs typeface="Times New Roman"/>
              </a:rPr>
              <a:t>SDC3,4</a:t>
            </a:r>
            <a:endParaRPr kumimoji="1" lang="ja-JP" altLang="en-US" sz="1100" b="1" dirty="0">
              <a:latin typeface="Times New Roman"/>
              <a:cs typeface="Times New Roman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2356557" y="2185166"/>
            <a:ext cx="117806" cy="679390"/>
          </a:xfrm>
          <a:prstGeom prst="straightConnector1">
            <a:avLst/>
          </a:prstGeom>
          <a:ln w="50800">
            <a:solidFill>
              <a:srgbClr val="008000"/>
            </a:solidFill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>
            <a:off x="587267" y="1423325"/>
            <a:ext cx="885206" cy="71967"/>
          </a:xfrm>
          <a:prstGeom prst="straightConnector1">
            <a:avLst/>
          </a:prstGeom>
          <a:ln w="50800">
            <a:solidFill>
              <a:srgbClr val="008000"/>
            </a:solidFill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cxnSpLocks noChangeAspect="1"/>
          </p:cNvCxnSpPr>
          <p:nvPr/>
        </p:nvCxnSpPr>
        <p:spPr>
          <a:xfrm flipH="1" flipV="1">
            <a:off x="2482829" y="2892781"/>
            <a:ext cx="316310" cy="1187411"/>
          </a:xfrm>
          <a:prstGeom prst="straightConnector1">
            <a:avLst/>
          </a:prstGeom>
          <a:ln w="50800">
            <a:solidFill>
              <a:srgbClr val="0000FF"/>
            </a:solidFill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cxnSpLocks/>
          </p:cNvCxnSpPr>
          <p:nvPr/>
        </p:nvCxnSpPr>
        <p:spPr>
          <a:xfrm flipV="1">
            <a:off x="1145277" y="4995333"/>
            <a:ext cx="1422219" cy="1260434"/>
          </a:xfrm>
          <a:prstGeom prst="straightConnector1">
            <a:avLst/>
          </a:prstGeom>
          <a:ln w="50800">
            <a:solidFill>
              <a:srgbClr val="0000FF"/>
            </a:solidFill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563846" y="4360184"/>
            <a:ext cx="138840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Beam K</a:t>
            </a:r>
            <a:r>
              <a:rPr lang="en-US" altLang="ja-JP" sz="2400" b="1" i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−</a:t>
            </a:r>
          </a:p>
          <a:p>
            <a:r>
              <a:rPr kumimoji="1" lang="en-US" altLang="ja-JP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1.8 </a:t>
            </a:r>
            <a:r>
              <a:rPr kumimoji="1" lang="en-US" altLang="ja-JP" sz="24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GeV</a:t>
            </a:r>
            <a:r>
              <a:rPr kumimoji="1" lang="en-US" altLang="ja-JP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/c</a:t>
            </a:r>
            <a:endParaRPr kumimoji="1" lang="ja-JP" altLang="en-US" sz="24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93623" y="3242582"/>
            <a:ext cx="92575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ja-JP" sz="2400" b="1" i="1" dirty="0" smtClean="0">
                <a:latin typeface="Times New Roman"/>
                <a:cs typeface="Times New Roman"/>
              </a:rPr>
              <a:t>Target</a:t>
            </a:r>
            <a:endParaRPr kumimoji="1" lang="ja-JP" altLang="en-US" sz="2400" b="1" i="1" baseline="30000" dirty="0">
              <a:latin typeface="Times New Roman"/>
              <a:cs typeface="Times New Roman"/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 flipV="1">
            <a:off x="1619363" y="2892782"/>
            <a:ext cx="855000" cy="4656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3733387" y="6326322"/>
            <a:ext cx="6459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1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59933"/>
            <a:ext cx="8904111" cy="5395833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sym typeface="Wingdings"/>
              </a:rPr>
              <a:t>DWIA calculation</a:t>
            </a:r>
          </a:p>
          <a:p>
            <a:pPr lvl="1"/>
            <a:r>
              <a:rPr lang="ja-JP" altLang="en-US" sz="1800" dirty="0"/>
              <a:t> </a:t>
            </a:r>
            <a:r>
              <a:rPr lang="en-US" altLang="ja-JP" sz="1800" baseline="30000" dirty="0"/>
              <a:t>12</a:t>
            </a:r>
            <a:r>
              <a:rPr lang="en-US" altLang="ja-JP" sz="1800" dirty="0"/>
              <a:t>C (</a:t>
            </a:r>
            <a:r>
              <a:rPr lang="en-US" altLang="ja-JP" sz="1800" i="1" dirty="0"/>
              <a:t>K</a:t>
            </a:r>
            <a:r>
              <a:rPr lang="ja-JP" altLang="en-US" sz="1800" baseline="30000" dirty="0"/>
              <a:t>－</a:t>
            </a:r>
            <a:r>
              <a:rPr lang="en-US" altLang="ja-JP" sz="1800" dirty="0"/>
              <a:t>,</a:t>
            </a:r>
            <a:r>
              <a:rPr lang="en-US" altLang="ja-JP" sz="1800" i="1" dirty="0"/>
              <a:t>K</a:t>
            </a:r>
            <a:r>
              <a:rPr lang="ja-JP" altLang="en-US" sz="1800" baseline="30000" dirty="0"/>
              <a:t>＋</a:t>
            </a:r>
            <a:r>
              <a:rPr lang="en-US" altLang="ja-JP" sz="1800" dirty="0"/>
              <a:t>)</a:t>
            </a:r>
            <a:r>
              <a:rPr lang="en-US" altLang="ja-JP" sz="1800" baseline="-25000" dirty="0" smtClean="0"/>
              <a:t>Ξ</a:t>
            </a:r>
            <a:r>
              <a:rPr lang="en-US" altLang="ja-JP" sz="1800" baseline="30000" dirty="0" smtClean="0"/>
              <a:t>12</a:t>
            </a:r>
            <a:r>
              <a:rPr lang="en-US" altLang="ja-JP" sz="1800" dirty="0" smtClean="0"/>
              <a:t>Be at 1.8 </a:t>
            </a:r>
            <a:r>
              <a:rPr lang="en-US" altLang="ja-JP" sz="1800" dirty="0" err="1" smtClean="0"/>
              <a:t>GeV</a:t>
            </a:r>
            <a:r>
              <a:rPr lang="en-US" altLang="ja-JP" sz="1800" dirty="0" smtClean="0"/>
              <a:t>/c</a:t>
            </a:r>
          </a:p>
          <a:p>
            <a:pPr lvl="1"/>
            <a:r>
              <a:rPr lang="en-US" altLang="ja-JP" sz="1800" dirty="0"/>
              <a:t>C</a:t>
            </a:r>
            <a:r>
              <a:rPr lang="en-US" altLang="ja-JP" sz="1800" dirty="0" smtClean="0"/>
              <a:t>ore nucleus excitation is taken into account</a:t>
            </a:r>
            <a:endParaRPr lang="en-US" altLang="ja-JP" sz="1800" dirty="0"/>
          </a:p>
          <a:p>
            <a:pPr lvl="1"/>
            <a:endParaRPr lang="en-US" altLang="ja-JP" sz="1800" dirty="0" smtClean="0">
              <a:sym typeface="Wingding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Expected Spectrum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pic>
        <p:nvPicPr>
          <p:cNvPr id="22" name="Picture 2" descr="C:\Users\kanatsuki\Dropbox\think2mac\MyArticle\master\masters_thesis\chapter2\resde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71" y="2033681"/>
            <a:ext cx="5654516" cy="387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3862264" y="5725309"/>
            <a:ext cx="482453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ja-JP" sz="1200" i="1" dirty="0">
                <a:latin typeface="ヒラギノ角ゴ Pro W3"/>
                <a:ea typeface="ヒラギノ角ゴ Pro W3"/>
                <a:cs typeface="ヒラギノ角ゴ Pro W3"/>
              </a:rPr>
              <a:t>T. </a:t>
            </a:r>
            <a:r>
              <a:rPr lang="en-US" altLang="ja-JP" sz="1200" i="1" dirty="0" err="1">
                <a:latin typeface="ヒラギノ角ゴ Pro W3"/>
                <a:ea typeface="ヒラギノ角ゴ Pro W3"/>
                <a:cs typeface="ヒラギノ角ゴ Pro W3"/>
              </a:rPr>
              <a:t>Motoba</a:t>
            </a:r>
            <a:r>
              <a:rPr lang="en-US" altLang="ja-JP" sz="1200" i="1" dirty="0">
                <a:latin typeface="ヒラギノ角ゴ Pro W3"/>
                <a:ea typeface="ヒラギノ角ゴ Pro W3"/>
                <a:cs typeface="ヒラギノ角ゴ Pro W3"/>
              </a:rPr>
              <a:t> and S. Sugimoto, </a:t>
            </a:r>
            <a:r>
              <a:rPr lang="en-US" altLang="ja-JP" sz="1200" i="1" dirty="0" err="1">
                <a:latin typeface="ヒラギノ角ゴ Pro W3"/>
                <a:ea typeface="ヒラギノ角ゴ Pro W3"/>
                <a:cs typeface="ヒラギノ角ゴ Pro W3"/>
              </a:rPr>
              <a:t>Nucl</a:t>
            </a:r>
            <a:r>
              <a:rPr lang="en-US" altLang="ja-JP" sz="1200" i="1" dirty="0">
                <a:latin typeface="ヒラギノ角ゴ Pro W3"/>
                <a:ea typeface="ヒラギノ角ゴ Pro W3"/>
                <a:cs typeface="ヒラギノ角ゴ Pro W3"/>
              </a:rPr>
              <a:t>. Phys. A 835, 223 (2010) 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376967" y="3309843"/>
            <a:ext cx="3281611" cy="4616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Need </a:t>
            </a:r>
            <a:r>
              <a:rPr lang="en-US" altLang="en-US" sz="24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ΔM </a:t>
            </a:r>
            <a:r>
              <a:rPr lang="ja-JP" altLang="en-US" sz="24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＜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2 MeV</a:t>
            </a:r>
            <a:endParaRPr kumimoji="1" lang="ja-JP" altLang="en-US" sz="2400" b="1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8010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Production Rate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1494" y="2287763"/>
            <a:ext cx="8772754" cy="3790807"/>
          </a:xfrm>
        </p:spPr>
        <p:txBody>
          <a:bodyPr>
            <a:normAutofit/>
          </a:bodyPr>
          <a:lstStyle/>
          <a:p>
            <a:pPr lvl="1"/>
            <a:r>
              <a:rPr lang="en-US" altLang="en-US" sz="1800" i="1" dirty="0" smtClean="0">
                <a:sym typeface="Wingdings"/>
              </a:rPr>
              <a:t>K</a:t>
            </a:r>
            <a:r>
              <a:rPr lang="en-US" altLang="en-US" sz="1800" baseline="30000" dirty="0" smtClean="0">
                <a:sym typeface="Wingdings"/>
              </a:rPr>
              <a:t>−</a:t>
            </a:r>
            <a:r>
              <a:rPr lang="en-US" altLang="en-US" sz="1800" dirty="0" smtClean="0">
                <a:sym typeface="Wingdings"/>
              </a:rPr>
              <a:t> beam intensity = 0.6MHz</a:t>
            </a:r>
          </a:p>
          <a:p>
            <a:pPr lvl="1"/>
            <a:r>
              <a:rPr lang="en-US" altLang="ja-JP" sz="1800" dirty="0" smtClean="0">
                <a:sym typeface="Wingdings"/>
              </a:rPr>
              <a:t>*BNL</a:t>
            </a:r>
            <a:r>
              <a:rPr lang="en-US" altLang="ja-JP" sz="1800" dirty="0">
                <a:sym typeface="Wingdings"/>
              </a:rPr>
              <a:t>-</a:t>
            </a:r>
            <a:r>
              <a:rPr lang="en-US" altLang="ja-JP" sz="1800" dirty="0" smtClean="0">
                <a:sym typeface="Wingdings"/>
              </a:rPr>
              <a:t>E885 exp. : P. </a:t>
            </a:r>
            <a:r>
              <a:rPr lang="en-US" altLang="ja-JP" sz="1800" dirty="0" err="1" smtClean="0">
                <a:sym typeface="Wingdings"/>
              </a:rPr>
              <a:t>Khaustov</a:t>
            </a:r>
            <a:r>
              <a:rPr lang="en-US" altLang="ja-JP" sz="1800" dirty="0" smtClean="0">
                <a:sym typeface="Wingdings"/>
              </a:rPr>
              <a:t>, et al., PRC 60, 054603 (2000)</a:t>
            </a:r>
          </a:p>
          <a:p>
            <a:pPr marL="0" indent="0">
              <a:buNone/>
            </a:pPr>
            <a:endParaRPr lang="en-US" altLang="en-US" dirty="0">
              <a:sym typeface="Wingdings"/>
            </a:endParaRPr>
          </a:p>
          <a:p>
            <a:r>
              <a:rPr lang="en-US" altLang="en-US" dirty="0" smtClean="0">
                <a:sym typeface="Wingdings"/>
              </a:rPr>
              <a:t>Target thickness</a:t>
            </a:r>
          </a:p>
          <a:p>
            <a:pPr lvl="1"/>
            <a:r>
              <a:rPr lang="en-US" altLang="en-US" dirty="0" smtClean="0">
                <a:sym typeface="Wingdings"/>
              </a:rPr>
              <a:t>10 g/cm</a:t>
            </a:r>
            <a:r>
              <a:rPr lang="en-US" altLang="en-US" baseline="30000" dirty="0" smtClean="0">
                <a:sym typeface="Wingdings"/>
              </a:rPr>
              <a:t>2</a:t>
            </a:r>
            <a:r>
              <a:rPr lang="en-US" altLang="en-US" dirty="0" smtClean="0">
                <a:sym typeface="Wingdings"/>
              </a:rPr>
              <a:t> is desirable to achieve good statistics within reasonable run time at J-PARC</a:t>
            </a:r>
          </a:p>
          <a:p>
            <a:pPr marL="457200" lvl="1" indent="0">
              <a:buNone/>
            </a:pPr>
            <a:r>
              <a:rPr lang="en-US" altLang="en-US" dirty="0" smtClean="0">
                <a:sym typeface="Wingdings"/>
              </a:rPr>
              <a:t> </a:t>
            </a:r>
            <a:r>
              <a:rPr lang="en-US" altLang="en-US" dirty="0" err="1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altLang="en-US" baseline="-25000" dirty="0" err="1" smtClean="0">
                <a:solidFill>
                  <a:srgbClr val="000000"/>
                </a:solidFill>
                <a:sym typeface="Wingdings"/>
              </a:rPr>
              <a:t>strag</a:t>
            </a:r>
            <a:r>
              <a:rPr lang="en-US" altLang="en-US" baseline="-25000" dirty="0" smtClean="0">
                <a:solidFill>
                  <a:srgbClr val="000000"/>
                </a:solidFill>
                <a:sym typeface="Wingdings"/>
              </a:rPr>
              <a:t>.</a:t>
            </a:r>
            <a:r>
              <a:rPr lang="en-US" alt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ja-JP" altLang="en-US" dirty="0" smtClean="0">
                <a:solidFill>
                  <a:srgbClr val="000000"/>
                </a:solidFill>
                <a:sym typeface="Wingdings"/>
              </a:rPr>
              <a:t>＞</a:t>
            </a:r>
            <a:r>
              <a:rPr lang="en-US" altLang="ja-JP" dirty="0" smtClean="0">
                <a:solidFill>
                  <a:srgbClr val="000000"/>
                </a:solidFill>
                <a:sym typeface="Wingdings"/>
              </a:rPr>
              <a:t>4 </a:t>
            </a:r>
            <a:r>
              <a:rPr lang="en-US" altLang="ja-JP" dirty="0" err="1" smtClean="0">
                <a:solidFill>
                  <a:srgbClr val="000000"/>
                </a:solidFill>
                <a:sym typeface="Wingdings"/>
              </a:rPr>
              <a:t>MeV</a:t>
            </a:r>
            <a:r>
              <a:rPr lang="en-US" altLang="ja-JP" baseline="-25000" dirty="0" err="1" smtClean="0">
                <a:solidFill>
                  <a:srgbClr val="000000"/>
                </a:solidFill>
                <a:sym typeface="Wingdings"/>
              </a:rPr>
              <a:t>FWHM</a:t>
            </a:r>
            <a:endParaRPr lang="en-US" altLang="en-US" baseline="-25000" dirty="0" smtClean="0">
              <a:solidFill>
                <a:srgbClr val="000000"/>
              </a:solidFill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en-US" altLang="en-US" dirty="0" smtClean="0">
                <a:sym typeface="Wingdings"/>
              </a:rPr>
              <a:t>Direct measurement of the energy loss event-by-event </a:t>
            </a:r>
          </a:p>
          <a:p>
            <a:pPr marL="457200" lvl="1" indent="0">
              <a:buNone/>
            </a:pPr>
            <a:r>
              <a:rPr lang="en-US" altLang="en-US" dirty="0">
                <a:sym typeface="Wingdings"/>
              </a:rPr>
              <a:t> </a:t>
            </a:r>
            <a:r>
              <a:rPr lang="en-US" altLang="en-US" dirty="0" smtClean="0">
                <a:sym typeface="Wingdings"/>
              </a:rPr>
              <a:t>  to </a:t>
            </a:r>
            <a:r>
              <a:rPr lang="en-US" altLang="en-US" dirty="0" err="1">
                <a:sym typeface="Wingdings"/>
              </a:rPr>
              <a:t>achive</a:t>
            </a:r>
            <a:r>
              <a:rPr lang="en-US" altLang="en-US" dirty="0">
                <a:sym typeface="Wingdings"/>
              </a:rPr>
              <a:t> both high mass resolution and </a:t>
            </a:r>
            <a:r>
              <a:rPr lang="en-US" altLang="en-US" dirty="0" smtClean="0">
                <a:sym typeface="Wingdings"/>
              </a:rPr>
              <a:t>statistics</a:t>
            </a:r>
            <a:endParaRPr lang="en-US" altLang="en-US" dirty="0">
              <a:sym typeface="Wingding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13059"/>
              </p:ext>
            </p:extLst>
          </p:nvPr>
        </p:nvGraphicFramePr>
        <p:xfrm>
          <a:off x="842943" y="1274686"/>
          <a:ext cx="742063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66"/>
                <a:gridCol w="2397529"/>
                <a:gridCol w="3950237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Cross section</a:t>
                      </a:r>
                      <a:endParaRPr kumimoji="1" lang="ja-JP" altLang="en-US" sz="24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Yield [/4weeks /1g/cm2]</a:t>
                      </a:r>
                      <a:endParaRPr kumimoji="1" lang="ja-JP" altLang="en-US" sz="24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400" baseline="30000" dirty="0" smtClean="0">
                          <a:latin typeface="ヒラギノ角ゴ Pro W3"/>
                          <a:ea typeface="ヒラギノ角ゴ Pro W3"/>
                          <a:cs typeface="ヒラギノ角ゴ Pro W3"/>
                          <a:sym typeface="Wingdings"/>
                        </a:rPr>
                        <a:t>12</a:t>
                      </a:r>
                      <a:r>
                        <a:rPr lang="en-US" altLang="en-US" sz="2400" baseline="-25000" dirty="0" smtClean="0">
                          <a:latin typeface="ヒラギノ角ゴ Pro W3"/>
                          <a:ea typeface="ヒラギノ角ゴ Pro W3"/>
                          <a:cs typeface="ヒラギノ角ゴ Pro W3"/>
                          <a:sym typeface="Wingdings"/>
                        </a:rPr>
                        <a:t>Ξ</a:t>
                      </a:r>
                      <a:r>
                        <a:rPr lang="en-US" altLang="en-US" sz="2400" dirty="0" smtClean="0">
                          <a:latin typeface="ヒラギノ角ゴ Pro W3"/>
                          <a:ea typeface="ヒラギノ角ゴ Pro W3"/>
                          <a:cs typeface="ヒラギノ角ゴ Pro W3"/>
                          <a:sym typeface="Wingdings"/>
                        </a:rPr>
                        <a:t>Be</a:t>
                      </a:r>
                      <a:endParaRPr kumimoji="1" lang="ja-JP" altLang="en-US" sz="24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89±14 </a:t>
                      </a:r>
                      <a:r>
                        <a:rPr kumimoji="1" lang="en-US" altLang="ja-JP" sz="2400" dirty="0" err="1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nb</a:t>
                      </a:r>
                      <a:r>
                        <a:rPr kumimoji="1" lang="en-US" altLang="ja-JP" sz="24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/</a:t>
                      </a:r>
                      <a:r>
                        <a:rPr kumimoji="1" lang="en-US" altLang="ja-JP" sz="2400" dirty="0" err="1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sr</a:t>
                      </a:r>
                      <a:r>
                        <a:rPr kumimoji="1" lang="en-US" altLang="ja-JP" sz="24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* </a:t>
                      </a:r>
                      <a:endParaRPr kumimoji="1" lang="ja-JP" altLang="en-US" sz="18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37 counts</a:t>
                      </a:r>
                      <a:endParaRPr kumimoji="1" lang="ja-JP" altLang="en-US" sz="24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35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Active Fiber </a:t>
            </a:r>
            <a:r>
              <a:rPr lang="en-US" altLang="ja-JP" dirty="0"/>
              <a:t>T</a:t>
            </a:r>
            <a:r>
              <a:rPr lang="en-US" altLang="ja-JP" dirty="0" smtClean="0"/>
              <a:t>arget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59933"/>
            <a:ext cx="8904111" cy="5395833"/>
          </a:xfrm>
        </p:spPr>
        <p:txBody>
          <a:bodyPr>
            <a:normAutofit/>
          </a:bodyPr>
          <a:lstStyle/>
          <a:p>
            <a:r>
              <a:rPr lang="en-US" altLang="ja-JP" sz="2200" dirty="0" smtClean="0">
                <a:sym typeface="Wingdings"/>
              </a:rPr>
              <a:t>Scintillating fiber</a:t>
            </a:r>
            <a:endParaRPr lang="en-US" altLang="ja-JP" dirty="0" smtClean="0"/>
          </a:p>
          <a:p>
            <a:pPr lvl="1"/>
            <a:r>
              <a:rPr lang="en-US" altLang="ja-JP" dirty="0"/>
              <a:t>s</a:t>
            </a:r>
            <a:r>
              <a:rPr lang="en-US" altLang="ja-JP" dirty="0" smtClean="0"/>
              <a:t>cintillation light yield </a:t>
            </a:r>
            <a:r>
              <a:rPr lang="en-US" altLang="ja-JP" dirty="0" smtClean="0">
                <a:sym typeface="Wingdings"/>
              </a:rPr>
              <a:t> correction of the energy of </a:t>
            </a:r>
            <a:r>
              <a:rPr lang="en-US" altLang="ja-JP" dirty="0" err="1" smtClean="0">
                <a:sym typeface="Wingdings"/>
              </a:rPr>
              <a:t>kaons</a:t>
            </a:r>
            <a:r>
              <a:rPr lang="en-US" altLang="ja-JP" dirty="0" smtClean="0">
                <a:sym typeface="Wingdings"/>
              </a:rPr>
              <a:t> event-by-event</a:t>
            </a:r>
            <a:endParaRPr lang="ja-JP" altLang="en-US" dirty="0"/>
          </a:p>
          <a:p>
            <a:pPr lvl="2"/>
            <a:endParaRPr lang="en-US" altLang="ja-JP" dirty="0" smtClean="0">
              <a:sym typeface="Wingding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51397" y="2454850"/>
            <a:ext cx="2021789" cy="350943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2573186" y="2805793"/>
            <a:ext cx="1921535" cy="367654"/>
          </a:xfrm>
          <a:prstGeom prst="straightConnector1">
            <a:avLst/>
          </a:prstGeom>
          <a:ln w="38100">
            <a:solidFill>
              <a:srgbClr val="0000FF"/>
            </a:solidFill>
            <a:prstDash val="soli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4494721" y="2805793"/>
            <a:ext cx="1921535" cy="367654"/>
          </a:xfrm>
          <a:prstGeom prst="straightConnector1">
            <a:avLst/>
          </a:prstGeom>
          <a:ln w="38100">
            <a:solidFill>
              <a:srgbClr val="008000"/>
            </a:solidFill>
            <a:prstDash val="soli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391771" y="2321158"/>
            <a:ext cx="2163237" cy="50134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460048" y="2310424"/>
            <a:ext cx="77696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008000"/>
                </a:solidFill>
                <a:latin typeface="ヒラギノ角ゴ Pro W3"/>
                <a:ea typeface="ヒラギノ角ゴ Pro W3"/>
                <a:cs typeface="ヒラギノ角ゴ Pro W3"/>
              </a:rPr>
              <a:t>K</a:t>
            </a:r>
            <a:r>
              <a:rPr lang="en-US" altLang="ja-JP" sz="2400" b="1" i="1" baseline="30000" dirty="0" smtClean="0">
                <a:solidFill>
                  <a:srgbClr val="008000"/>
                </a:solidFill>
                <a:latin typeface="ヒラギノ角ゴ Pro W3"/>
                <a:ea typeface="ヒラギノ角ゴ Pro W3"/>
                <a:cs typeface="ヒラギノ角ゴ Pro W3"/>
              </a:rPr>
              <a:t>+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75261" y="2173885"/>
            <a:ext cx="77696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K</a:t>
            </a:r>
            <a:r>
              <a:rPr lang="en-US" altLang="ja-JP" sz="2400" b="1" i="1" baseline="300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−</a:t>
            </a:r>
            <a:endParaRPr lang="en-US" altLang="ja-JP" sz="2400" b="1" i="1" dirty="0" smtClean="0">
              <a:solidFill>
                <a:srgbClr val="0000FF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565860" y="2404718"/>
            <a:ext cx="3825911" cy="180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494721" y="3373991"/>
            <a:ext cx="776969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b="1" i="1" baseline="30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12</a:t>
            </a:r>
            <a:r>
              <a:rPr lang="en-US" altLang="ja-JP" sz="2000" b="1" i="1" baseline="-25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Ξ</a:t>
            </a:r>
            <a:r>
              <a:rPr lang="en-US" altLang="ja-JP" sz="2000" b="1" i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Be</a:t>
            </a: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4496740" y="3199763"/>
            <a:ext cx="131653" cy="17422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3654892" y="1973830"/>
            <a:ext cx="215984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Target volume</a:t>
            </a:r>
          </a:p>
        </p:txBody>
      </p:sp>
    </p:spTree>
    <p:extLst>
      <p:ext uri="{BB962C8B-B14F-4D97-AF65-F5344CB8AC3E}">
        <p14:creationId xmlns:p14="http://schemas.microsoft.com/office/powerpoint/2010/main" val="398538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Active Fiber </a:t>
            </a:r>
            <a:r>
              <a:rPr lang="en-US" altLang="ja-JP" dirty="0"/>
              <a:t>T</a:t>
            </a:r>
            <a:r>
              <a:rPr lang="en-US" altLang="ja-JP" dirty="0" smtClean="0"/>
              <a:t>arget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59933"/>
            <a:ext cx="8847667" cy="5395833"/>
          </a:xfrm>
        </p:spPr>
        <p:txBody>
          <a:bodyPr>
            <a:normAutofit/>
          </a:bodyPr>
          <a:lstStyle/>
          <a:p>
            <a:r>
              <a:rPr lang="en-US" altLang="ja-JP" sz="2200" dirty="0" smtClean="0">
                <a:sym typeface="Wingdings"/>
              </a:rPr>
              <a:t>Scintillating fiber</a:t>
            </a:r>
            <a:endParaRPr lang="en-US" altLang="ja-JP" dirty="0" smtClean="0"/>
          </a:p>
          <a:p>
            <a:pPr lvl="1"/>
            <a:r>
              <a:rPr lang="en-US" altLang="ja-JP" dirty="0"/>
              <a:t>s</a:t>
            </a:r>
            <a:r>
              <a:rPr lang="en-US" altLang="ja-JP" dirty="0" smtClean="0"/>
              <a:t>cintillation light yield </a:t>
            </a:r>
            <a:r>
              <a:rPr lang="en-US" altLang="ja-JP" dirty="0" smtClean="0">
                <a:sym typeface="Wingdings"/>
              </a:rPr>
              <a:t> correction of the energy of </a:t>
            </a:r>
            <a:r>
              <a:rPr lang="en-US" altLang="ja-JP" dirty="0" err="1" smtClean="0">
                <a:sym typeface="Wingdings"/>
              </a:rPr>
              <a:t>kaons</a:t>
            </a:r>
            <a:r>
              <a:rPr lang="en-US" altLang="ja-JP" dirty="0" smtClean="0">
                <a:sym typeface="Wingdings"/>
              </a:rPr>
              <a:t> event-by-event</a:t>
            </a:r>
            <a:endParaRPr lang="ja-JP" altLang="en-US" dirty="0"/>
          </a:p>
          <a:p>
            <a:pPr lvl="2"/>
            <a:endParaRPr lang="en-US" altLang="ja-JP" dirty="0" smtClean="0">
              <a:sym typeface="Wingding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51397" y="2454850"/>
            <a:ext cx="2021789" cy="350943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2573186" y="2805793"/>
            <a:ext cx="1921535" cy="367654"/>
          </a:xfrm>
          <a:prstGeom prst="straightConnector1">
            <a:avLst/>
          </a:prstGeom>
          <a:ln w="38100">
            <a:solidFill>
              <a:srgbClr val="0000FF"/>
            </a:solidFill>
            <a:prstDash val="soli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4494721" y="2805793"/>
            <a:ext cx="1921535" cy="367654"/>
          </a:xfrm>
          <a:prstGeom prst="straightConnector1">
            <a:avLst/>
          </a:prstGeom>
          <a:ln w="38100">
            <a:solidFill>
              <a:srgbClr val="008000"/>
            </a:solidFill>
            <a:prstDash val="soli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391771" y="2321158"/>
            <a:ext cx="2163237" cy="50134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460048" y="2310424"/>
            <a:ext cx="77696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008000"/>
                </a:solidFill>
                <a:latin typeface="ヒラギノ角ゴ Pro W3"/>
                <a:ea typeface="ヒラギノ角ゴ Pro W3"/>
                <a:cs typeface="ヒラギノ角ゴ Pro W3"/>
              </a:rPr>
              <a:t>K</a:t>
            </a:r>
            <a:r>
              <a:rPr lang="en-US" altLang="ja-JP" sz="2400" b="1" i="1" baseline="30000" dirty="0" smtClean="0">
                <a:solidFill>
                  <a:srgbClr val="008000"/>
                </a:solidFill>
                <a:latin typeface="ヒラギノ角ゴ Pro W3"/>
                <a:ea typeface="ヒラギノ角ゴ Pro W3"/>
                <a:cs typeface="ヒラギノ角ゴ Pro W3"/>
              </a:rPr>
              <a:t>+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75261" y="2173885"/>
            <a:ext cx="77696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K</a:t>
            </a:r>
            <a:r>
              <a:rPr lang="en-US" altLang="ja-JP" sz="2400" b="1" i="1" baseline="300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−</a:t>
            </a:r>
            <a:endParaRPr lang="en-US" altLang="ja-JP" sz="2400" b="1" i="1" dirty="0" smtClean="0">
              <a:solidFill>
                <a:srgbClr val="0000FF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565860" y="2404718"/>
            <a:ext cx="3825911" cy="180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4629773" y="3356783"/>
            <a:ext cx="633562" cy="6968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3984934" y="3356782"/>
            <a:ext cx="643460" cy="13471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4496740" y="3199763"/>
            <a:ext cx="131653" cy="18057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155651" y="3402592"/>
            <a:ext cx="4177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b="1" i="1" dirty="0" err="1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Λ</a:t>
            </a:r>
            <a:endParaRPr lang="en-US" altLang="ja-JP" sz="2000" b="1" i="1" dirty="0" smtClean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834662" y="3422430"/>
            <a:ext cx="4177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b="1" i="1" dirty="0" err="1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Λ</a:t>
            </a:r>
            <a:endParaRPr lang="en-US" altLang="ja-JP" sz="2000" b="1" i="1" dirty="0" smtClean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5282063" y="3444253"/>
            <a:ext cx="417725" cy="38340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5264315" y="3348703"/>
            <a:ext cx="701778" cy="7776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H="1">
            <a:off x="3492291" y="3491500"/>
            <a:ext cx="492643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H="1">
            <a:off x="3679859" y="3502046"/>
            <a:ext cx="305075" cy="32560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3143872" y="3231809"/>
            <a:ext cx="4177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π</a:t>
            </a:r>
            <a:r>
              <a:rPr lang="en-US" altLang="ja-JP" sz="2000" b="1" i="1" baseline="30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0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458596" y="3664766"/>
            <a:ext cx="4177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b="1" i="1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n</a:t>
            </a:r>
            <a:endParaRPr lang="en-US" altLang="ja-JP" sz="2000" b="1" i="1" baseline="30000" dirty="0" smtClean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986349" y="3101936"/>
            <a:ext cx="4177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p</a:t>
            </a:r>
            <a:endParaRPr lang="en-US" altLang="ja-JP" sz="2000" b="1" i="1" baseline="30000" dirty="0" smtClean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677892" y="3653817"/>
            <a:ext cx="4177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π</a:t>
            </a:r>
            <a:r>
              <a:rPr lang="en-US" altLang="ja-JP" sz="2000" b="1" i="1" baseline="30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−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654892" y="1973830"/>
            <a:ext cx="215984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Target volume</a:t>
            </a:r>
          </a:p>
        </p:txBody>
      </p:sp>
    </p:spTree>
    <p:extLst>
      <p:ext uri="{BB962C8B-B14F-4D97-AF65-F5344CB8AC3E}">
        <p14:creationId xmlns:p14="http://schemas.microsoft.com/office/powerpoint/2010/main" val="125040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テキスト ボックス 62"/>
          <p:cNvSpPr txBox="1"/>
          <p:nvPr/>
        </p:nvSpPr>
        <p:spPr>
          <a:xfrm>
            <a:off x="593374" y="4353521"/>
            <a:ext cx="8000292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Energy losses of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Beam </a:t>
            </a:r>
            <a:r>
              <a:rPr lang="en-US" altLang="ja-JP" sz="2000" i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K</a:t>
            </a:r>
            <a:r>
              <a:rPr lang="en-US" altLang="ja-JP" sz="2000" baseline="300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−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>
                <a:solidFill>
                  <a:srgbClr val="008000"/>
                </a:solidFill>
                <a:latin typeface="ヒラギノ角ゴ Pro W3"/>
                <a:ea typeface="ヒラギノ角ゴ Pro W3"/>
                <a:cs typeface="ヒラギノ角ゴ Pro W3"/>
              </a:rPr>
              <a:t>Scat. </a:t>
            </a:r>
            <a:r>
              <a:rPr lang="en-US" altLang="ja-JP" sz="2000" i="1" dirty="0" smtClean="0">
                <a:solidFill>
                  <a:srgbClr val="008000"/>
                </a:solidFill>
                <a:latin typeface="ヒラギノ角ゴ Pro W3"/>
                <a:ea typeface="ヒラギノ角ゴ Pro W3"/>
                <a:cs typeface="ヒラギノ角ゴ Pro W3"/>
              </a:rPr>
              <a:t>K</a:t>
            </a:r>
            <a:r>
              <a:rPr lang="en-US" altLang="ja-JP" sz="2000" baseline="30000" dirty="0" smtClean="0">
                <a:solidFill>
                  <a:srgbClr val="008000"/>
                </a:solidFill>
                <a:latin typeface="ヒラギノ角ゴ Pro W3"/>
                <a:ea typeface="ヒラギノ角ゴ Pro W3"/>
                <a:cs typeface="ヒラギノ角ゴ Pro W3"/>
              </a:rPr>
              <a:t>+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Decay particles from </a:t>
            </a:r>
            <a:r>
              <a:rPr lang="en-US" altLang="ja-JP" sz="2000" dirty="0" err="1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hypernucleus</a:t>
            </a:r>
            <a:endParaRPr lang="en-US" altLang="ja-JP" sz="2000" dirty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sz="2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should be </a:t>
            </a:r>
            <a:r>
              <a:rPr lang="en-US" altLang="ja-JP" sz="20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measured </a:t>
            </a:r>
            <a:r>
              <a:rPr lang="en-US" altLang="ja-JP" sz="2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separately </a:t>
            </a:r>
            <a:r>
              <a:rPr lang="en-US" altLang="ja-JP" sz="2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  <a:sym typeface="Wingdings"/>
              </a:rPr>
              <a:t> Target must be segmented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  <a:sym typeface="Wingdings"/>
              </a:rPr>
              <a:t>	</a:t>
            </a:r>
            <a:r>
              <a:rPr lang="en-US" altLang="ja-JP" sz="2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  <a:sym typeface="Wingdings"/>
              </a:rPr>
              <a:t>															 Use fibers</a:t>
            </a:r>
            <a:endParaRPr lang="en-US" altLang="ja-JP" sz="2000" dirty="0" smtClean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Active Fiber </a:t>
            </a:r>
            <a:r>
              <a:rPr lang="en-US" altLang="ja-JP" dirty="0"/>
              <a:t>T</a:t>
            </a:r>
            <a:r>
              <a:rPr lang="en-US" altLang="ja-JP" dirty="0" smtClean="0"/>
              <a:t>arget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59933"/>
            <a:ext cx="8918222" cy="5395833"/>
          </a:xfrm>
        </p:spPr>
        <p:txBody>
          <a:bodyPr>
            <a:normAutofit/>
          </a:bodyPr>
          <a:lstStyle/>
          <a:p>
            <a:r>
              <a:rPr lang="en-US" altLang="ja-JP" sz="2200" dirty="0" smtClean="0">
                <a:sym typeface="Wingdings"/>
              </a:rPr>
              <a:t>Scintillating fiber</a:t>
            </a:r>
            <a:endParaRPr lang="en-US" altLang="ja-JP" dirty="0" smtClean="0"/>
          </a:p>
          <a:p>
            <a:pPr lvl="1"/>
            <a:r>
              <a:rPr lang="en-US" altLang="ja-JP" dirty="0"/>
              <a:t>scintillation light </a:t>
            </a:r>
            <a:r>
              <a:rPr lang="en-US" altLang="ja-JP" dirty="0" smtClean="0"/>
              <a:t>yield </a:t>
            </a:r>
            <a:r>
              <a:rPr lang="en-US" altLang="ja-JP" dirty="0" smtClean="0">
                <a:sym typeface="Wingdings"/>
              </a:rPr>
              <a:t> correction of the energy of </a:t>
            </a:r>
            <a:r>
              <a:rPr lang="en-US" altLang="ja-JP" dirty="0" err="1" smtClean="0">
                <a:sym typeface="Wingdings"/>
              </a:rPr>
              <a:t>kaons</a:t>
            </a:r>
            <a:r>
              <a:rPr lang="en-US" altLang="ja-JP" dirty="0" smtClean="0">
                <a:sym typeface="Wingdings"/>
              </a:rPr>
              <a:t> event-by-event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2016/8/24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DA84-62C9-FC49-9D12-E44F97D8E51E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 B-PAC meeting,  S. Kanatsuki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51397" y="2454850"/>
            <a:ext cx="2021789" cy="350943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2573186" y="2805793"/>
            <a:ext cx="1921535" cy="367654"/>
          </a:xfrm>
          <a:prstGeom prst="straightConnector1">
            <a:avLst/>
          </a:prstGeom>
          <a:ln w="38100">
            <a:solidFill>
              <a:srgbClr val="0000FF"/>
            </a:solidFill>
            <a:prstDash val="soli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4494721" y="2805793"/>
            <a:ext cx="1921535" cy="367654"/>
          </a:xfrm>
          <a:prstGeom prst="straightConnector1">
            <a:avLst/>
          </a:prstGeom>
          <a:ln w="38100">
            <a:solidFill>
              <a:srgbClr val="008000"/>
            </a:solidFill>
            <a:prstDash val="soli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391771" y="2321158"/>
            <a:ext cx="2163237" cy="50134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460048" y="2310424"/>
            <a:ext cx="77696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008000"/>
                </a:solidFill>
                <a:latin typeface="ヒラギノ角ゴ Pro W3"/>
                <a:ea typeface="ヒラギノ角ゴ Pro W3"/>
                <a:cs typeface="ヒラギノ角ゴ Pro W3"/>
              </a:rPr>
              <a:t>K</a:t>
            </a:r>
            <a:r>
              <a:rPr lang="en-US" altLang="ja-JP" sz="2400" b="1" i="1" baseline="30000" dirty="0" smtClean="0">
                <a:solidFill>
                  <a:srgbClr val="008000"/>
                </a:solidFill>
                <a:latin typeface="ヒラギノ角ゴ Pro W3"/>
                <a:ea typeface="ヒラギノ角ゴ Pro W3"/>
                <a:cs typeface="ヒラギノ角ゴ Pro W3"/>
              </a:rPr>
              <a:t>+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75261" y="2173885"/>
            <a:ext cx="77696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K</a:t>
            </a:r>
            <a:r>
              <a:rPr lang="en-US" altLang="ja-JP" sz="2400" b="1" i="1" baseline="300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−</a:t>
            </a:r>
            <a:endParaRPr lang="en-US" altLang="ja-JP" sz="2400" b="1" i="1" dirty="0" smtClean="0">
              <a:solidFill>
                <a:srgbClr val="0000FF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565860" y="2404718"/>
            <a:ext cx="3825911" cy="180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4629773" y="3356783"/>
            <a:ext cx="633562" cy="6968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3984934" y="3356782"/>
            <a:ext cx="643460" cy="13471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4496740" y="3199763"/>
            <a:ext cx="131653" cy="18057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155651" y="3402592"/>
            <a:ext cx="4177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b="1" i="1" dirty="0" err="1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Λ</a:t>
            </a:r>
            <a:endParaRPr lang="en-US" altLang="ja-JP" sz="2000" b="1" i="1" dirty="0" smtClean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834662" y="3422430"/>
            <a:ext cx="4177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b="1" i="1" dirty="0" err="1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Λ</a:t>
            </a:r>
            <a:endParaRPr lang="en-US" altLang="ja-JP" sz="2000" b="1" i="1" dirty="0" smtClean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5282063" y="3444253"/>
            <a:ext cx="417725" cy="38340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5264315" y="3348703"/>
            <a:ext cx="701778" cy="7776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H="1">
            <a:off x="3492291" y="3491500"/>
            <a:ext cx="492643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H="1">
            <a:off x="3679859" y="3502046"/>
            <a:ext cx="305075" cy="32560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3143872" y="3231809"/>
            <a:ext cx="4177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π</a:t>
            </a:r>
            <a:r>
              <a:rPr lang="en-US" altLang="ja-JP" sz="2000" b="1" i="1" baseline="30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0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458596" y="3664766"/>
            <a:ext cx="4177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b="1" i="1" dirty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n</a:t>
            </a:r>
            <a:endParaRPr lang="en-US" altLang="ja-JP" sz="2000" b="1" i="1" baseline="30000" dirty="0" smtClean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986349" y="3101936"/>
            <a:ext cx="4177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p</a:t>
            </a:r>
            <a:endParaRPr lang="en-US" altLang="ja-JP" sz="2000" b="1" i="1" baseline="30000" dirty="0" smtClean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677892" y="3653817"/>
            <a:ext cx="4177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π</a:t>
            </a:r>
            <a:r>
              <a:rPr lang="en-US" altLang="ja-JP" sz="2000" b="1" i="1" baseline="30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−</a:t>
            </a:r>
          </a:p>
        </p:txBody>
      </p:sp>
      <p:sp>
        <p:nvSpPr>
          <p:cNvPr id="59" name="円/楕円 58"/>
          <p:cNvSpPr/>
          <p:nvPr/>
        </p:nvSpPr>
        <p:spPr>
          <a:xfrm rot="663246">
            <a:off x="2665085" y="2747047"/>
            <a:ext cx="1737736" cy="471066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 rot="20932537">
            <a:off x="4624916" y="2733405"/>
            <a:ext cx="1737736" cy="471066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5213400" y="3154923"/>
            <a:ext cx="772950" cy="73536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654892" y="1973830"/>
            <a:ext cx="215984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Target volume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97584" y="2644347"/>
            <a:ext cx="776969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2000" b="1" i="1" baseline="30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12</a:t>
            </a:r>
            <a:r>
              <a:rPr lang="en-US" altLang="ja-JP" sz="2000" b="1" i="1" baseline="-250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Ξ</a:t>
            </a:r>
            <a:r>
              <a:rPr lang="en-US" altLang="ja-JP" sz="2000" b="1" i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266606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10015</TotalTime>
  <Words>2198</Words>
  <Application>Microsoft Macintosh PowerPoint</Application>
  <PresentationFormat>画面に合わせる (4:3)</PresentationFormat>
  <Paragraphs>494</Paragraphs>
  <Slides>33</Slides>
  <Notes>23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4" baseType="lpstr">
      <vt:lpstr>ホワイト</vt:lpstr>
      <vt:lpstr>PowerPoint プレゼンテーション</vt:lpstr>
      <vt:lpstr>Outline</vt:lpstr>
      <vt:lpstr>Physics Motivation</vt:lpstr>
      <vt:lpstr>Spectroscopy at J-PARC K1.8BL</vt:lpstr>
      <vt:lpstr>Expected Spectrum</vt:lpstr>
      <vt:lpstr>Production Rate</vt:lpstr>
      <vt:lpstr>Active Fiber Target</vt:lpstr>
      <vt:lpstr>Active Fiber Target</vt:lpstr>
      <vt:lpstr>Active Fiber Target</vt:lpstr>
      <vt:lpstr>Active Fiber Target</vt:lpstr>
      <vt:lpstr>Performance Test at RCNP</vt:lpstr>
      <vt:lpstr>Experimental Setup</vt:lpstr>
      <vt:lpstr>Experimental Setup</vt:lpstr>
      <vt:lpstr>Run time estimation</vt:lpstr>
      <vt:lpstr>Summary</vt:lpstr>
      <vt:lpstr>Collaboration List</vt:lpstr>
      <vt:lpstr>Back up</vt:lpstr>
      <vt:lpstr>PowerPoint プレゼンテーション</vt:lpstr>
      <vt:lpstr>Energy Loss Distribution</vt:lpstr>
      <vt:lpstr>Incident Position Dependence</vt:lpstr>
      <vt:lpstr>Energy Loss in Crad</vt:lpstr>
      <vt:lpstr>Beta and Eloss</vt:lpstr>
      <vt:lpstr>Readout</vt:lpstr>
      <vt:lpstr>Event-by-event correction</vt:lpstr>
      <vt:lpstr>Energy Resolution</vt:lpstr>
      <vt:lpstr>Expected Spectra</vt:lpstr>
      <vt:lpstr>Production Rate</vt:lpstr>
      <vt:lpstr>Scintillating Fiber and MPPC</vt:lpstr>
      <vt:lpstr>Eloss in Crad (all)</vt:lpstr>
      <vt:lpstr>Energy loss in 1 fiber</vt:lpstr>
      <vt:lpstr>Energy loss in 1 fiber</vt:lpstr>
      <vt:lpstr>Position Dependence</vt:lpstr>
      <vt:lpstr>クラッドの効果の位置依存性(p)</vt:lpstr>
    </vt:vector>
  </TitlesOfParts>
  <Company>Kyoto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Kanatsuki Shunsuke</dc:creator>
  <cp:lastModifiedBy>Kanatsuki Shunsuke</cp:lastModifiedBy>
  <cp:revision>3359</cp:revision>
  <dcterms:created xsi:type="dcterms:W3CDTF">2015-10-06T05:57:54Z</dcterms:created>
  <dcterms:modified xsi:type="dcterms:W3CDTF">2016-09-29T01:49:04Z</dcterms:modified>
</cp:coreProperties>
</file>