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1" r:id="rId3"/>
    <p:sldId id="332" r:id="rId4"/>
    <p:sldId id="333" r:id="rId5"/>
    <p:sldId id="334" r:id="rId6"/>
    <p:sldId id="335" r:id="rId7"/>
    <p:sldId id="348" r:id="rId8"/>
    <p:sldId id="349" r:id="rId9"/>
    <p:sldId id="338" r:id="rId10"/>
    <p:sldId id="339" r:id="rId11"/>
    <p:sldId id="340" r:id="rId12"/>
    <p:sldId id="343" r:id="rId13"/>
    <p:sldId id="341" r:id="rId14"/>
    <p:sldId id="342" r:id="rId15"/>
    <p:sldId id="350" r:id="rId16"/>
    <p:sldId id="344" r:id="rId17"/>
    <p:sldId id="345" r:id="rId18"/>
    <p:sldId id="346" r:id="rId19"/>
    <p:sldId id="351" r:id="rId20"/>
    <p:sldId id="352" r:id="rId21"/>
    <p:sldId id="300" r:id="rId22"/>
    <p:sldId id="266" r:id="rId23"/>
    <p:sldId id="267" r:id="rId24"/>
    <p:sldId id="273" r:id="rId25"/>
    <p:sldId id="354" r:id="rId26"/>
    <p:sldId id="277" r:id="rId27"/>
    <p:sldId id="308" r:id="rId28"/>
    <p:sldId id="294" r:id="rId29"/>
    <p:sldId id="337" r:id="rId30"/>
    <p:sldId id="353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1C9"/>
    <a:srgbClr val="149CC6"/>
    <a:srgbClr val="CC0099"/>
    <a:srgbClr val="1403F7"/>
    <a:srgbClr val="58625C"/>
    <a:srgbClr val="7CACE0"/>
    <a:srgbClr val="89B4E3"/>
    <a:srgbClr val="E1F2FD"/>
    <a:srgbClr val="FF6161"/>
    <a:srgbClr val="CAD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05" autoAdjust="0"/>
  </p:normalViewPr>
  <p:slideViewPr>
    <p:cSldViewPr>
      <p:cViewPr>
        <p:scale>
          <a:sx n="55" d="100"/>
          <a:sy n="55" d="100"/>
        </p:scale>
        <p:origin x="-127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atsuki\Dropbox\think_mac\S-2S\Q1TOS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36870357865799"/>
          <c:y val="0.22963996815138599"/>
          <c:w val="0.79933601221202799"/>
          <c:h val="0.48085365438057898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Y方向2!$E$55:$E$106</c:f>
              <c:numCache>
                <c:formatCode>General</c:formatCode>
                <c:ptCount val="5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</c:numCache>
            </c:numRef>
          </c:xVal>
          <c:yVal>
            <c:numRef>
              <c:f>Y方向2!$U$55:$U$103</c:f>
              <c:numCache>
                <c:formatCode>General</c:formatCode>
                <c:ptCount val="49"/>
                <c:pt idx="0">
                  <c:v>-2.7827525120000001E-4</c:v>
                </c:pt>
                <c:pt idx="1">
                  <c:v>-9.7015034740000701E-4</c:v>
                </c:pt>
                <c:pt idx="2">
                  <c:v>-1.3547548413999999E-3</c:v>
                </c:pt>
                <c:pt idx="3">
                  <c:v>-1.4104216736999799E-3</c:v>
                </c:pt>
                <c:pt idx="4">
                  <c:v>-1.34309341060002E-3</c:v>
                </c:pt>
                <c:pt idx="5">
                  <c:v>-2.0384962633000201E-3</c:v>
                </c:pt>
                <c:pt idx="6">
                  <c:v>-1.9347953357000099E-3</c:v>
                </c:pt>
                <c:pt idx="7">
                  <c:v>-1.6952858879000199E-3</c:v>
                </c:pt>
                <c:pt idx="8">
                  <c:v>-1.11384964740002E-3</c:v>
                </c:pt>
                <c:pt idx="9">
                  <c:v>-1.36991673819997E-3</c:v>
                </c:pt>
                <c:pt idx="10">
                  <c:v>-1.21411801530003E-3</c:v>
                </c:pt>
                <c:pt idx="11">
                  <c:v>-5.1171959350004804E-4</c:v>
                </c:pt>
                <c:pt idx="12">
                  <c:v>-8.85111671900085E-4</c:v>
                </c:pt>
                <c:pt idx="13">
                  <c:v>-2.7267475290004801E-4</c:v>
                </c:pt>
                <c:pt idx="14">
                  <c:v>-3.4311213220006298E-4</c:v>
                </c:pt>
                <c:pt idx="15">
                  <c:v>-7.5541762940001299E-4</c:v>
                </c:pt>
                <c:pt idx="16">
                  <c:v>-3.3886127850002402E-4</c:v>
                </c:pt>
                <c:pt idx="17">
                  <c:v>2.07905115499951E-4</c:v>
                </c:pt>
                <c:pt idx="18">
                  <c:v>2.6870766889985898E-4</c:v>
                </c:pt>
                <c:pt idx="19">
                  <c:v>-1.7043632899993401E-4</c:v>
                </c:pt>
                <c:pt idx="20">
                  <c:v>-1.5987333899958299E-5</c:v>
                </c:pt>
                <c:pt idx="21">
                  <c:v>1.8501086429989499E-4</c:v>
                </c:pt>
                <c:pt idx="22">
                  <c:v>3.4725760289999697E-4</c:v>
                </c:pt>
                <c:pt idx="23">
                  <c:v>6.2266917999998005E-4</c:v>
                </c:pt>
                <c:pt idx="24">
                  <c:v>1.00180761179991E-3</c:v>
                </c:pt>
                <c:pt idx="25">
                  <c:v>8.3514745119983602E-4</c:v>
                </c:pt>
                <c:pt idx="26">
                  <c:v>7.8800733490003204E-4</c:v>
                </c:pt>
                <c:pt idx="27">
                  <c:v>1.3739395057998901E-3</c:v>
                </c:pt>
                <c:pt idx="28">
                  <c:v>8.2832313210001696E-4</c:v>
                </c:pt>
                <c:pt idx="29">
                  <c:v>9.0123557080001903E-4</c:v>
                </c:pt>
                <c:pt idx="30">
                  <c:v>1.1931180217996701E-3</c:v>
                </c:pt>
                <c:pt idx="31">
                  <c:v>5.5220027069990995E-4</c:v>
                </c:pt>
                <c:pt idx="32">
                  <c:v>2.6521772370014001E-4</c:v>
                </c:pt>
                <c:pt idx="33">
                  <c:v>3.3312258089979201E-4</c:v>
                </c:pt>
                <c:pt idx="34">
                  <c:v>8.13104421999445E-5</c:v>
                </c:pt>
                <c:pt idx="35">
                  <c:v>-1.2452135599994E-4</c:v>
                </c:pt>
                <c:pt idx="36">
                  <c:v>-6.8029830520011103E-4</c:v>
                </c:pt>
                <c:pt idx="37">
                  <c:v>-4.5274563810004899E-4</c:v>
                </c:pt>
                <c:pt idx="38">
                  <c:v>-1.2750995355999E-3</c:v>
                </c:pt>
                <c:pt idx="39">
                  <c:v>-1.44800894630004E-3</c:v>
                </c:pt>
                <c:pt idx="40">
                  <c:v>-1.44688473440002E-3</c:v>
                </c:pt>
                <c:pt idx="41">
                  <c:v>-1.59229285810003E-3</c:v>
                </c:pt>
                <c:pt idx="42">
                  <c:v>-2.1748452612000398E-3</c:v>
                </c:pt>
                <c:pt idx="43">
                  <c:v>9.20477231699967E-4</c:v>
                </c:pt>
                <c:pt idx="44">
                  <c:v>1.32668981290007E-3</c:v>
                </c:pt>
                <c:pt idx="45">
                  <c:v>1.5707658705994599E-3</c:v>
                </c:pt>
                <c:pt idx="46">
                  <c:v>5.99377102998844E-5</c:v>
                </c:pt>
                <c:pt idx="47">
                  <c:v>7.9004373100044503E-5</c:v>
                </c:pt>
                <c:pt idx="48">
                  <c:v>1.11690019069988E-3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161408"/>
        <c:axId val="119161984"/>
      </c:scatterChart>
      <c:valAx>
        <c:axId val="119161408"/>
        <c:scaling>
          <c:orientation val="minMax"/>
          <c:max val="3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altLang="ja-JP" sz="1600" b="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vertical</a:t>
                </a:r>
                <a:r>
                  <a:rPr lang="en-US" altLang="ja-JP" sz="1600" b="0" baseline="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position</a:t>
                </a:r>
                <a:r>
                  <a:rPr lang="ja-JP" altLang="en-US" sz="1600" b="0" dirty="0" smtClean="0"/>
                  <a:t> </a:t>
                </a:r>
                <a:r>
                  <a:rPr lang="en-US" altLang="ja-JP" sz="1600" b="0" dirty="0"/>
                  <a:t>[</a:t>
                </a:r>
                <a:r>
                  <a:rPr lang="en-US" altLang="ja-JP" sz="1600" b="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mm</a:t>
                </a:r>
                <a:r>
                  <a:rPr lang="en-US" altLang="ja-JP" sz="1600" b="0" dirty="0"/>
                  <a:t>]</a:t>
                </a:r>
                <a:endParaRPr lang="en-US" altLang="en-US" sz="1600" b="0" dirty="0"/>
              </a:p>
            </c:rich>
          </c:tx>
          <c:layout>
            <c:manualLayout>
              <c:xMode val="edge"/>
              <c:yMode val="edge"/>
              <c:x val="0.53373694668120797"/>
              <c:y val="0.85614147376579997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pPr>
            <a:endParaRPr lang="ja-JP"/>
          </a:p>
        </c:txPr>
        <c:crossAx val="119161984"/>
        <c:crosses val="autoZero"/>
        <c:crossBetween val="midCat"/>
      </c:valAx>
      <c:valAx>
        <c:axId val="119161984"/>
        <c:scaling>
          <c:orientation val="minMax"/>
          <c:max val="4.0000000000000001E-3"/>
          <c:min val="-4.0000000000000001E-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pPr>
            <a:endParaRPr lang="ja-JP"/>
          </a:p>
        </c:txPr>
        <c:crossAx val="1191614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1699C-7C22-4B33-91D9-82F164C46571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B88D3-7AE2-40BA-9FE0-9FE12F6C02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136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14D52-6AE7-4705-8A89-B60B5BB2370C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6B5E3-D1DD-40FF-BD45-65FCA4CD3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6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299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280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280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060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572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876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060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060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05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797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focus on the magnet status.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 is a first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quadrupole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magnet for vertical focus.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has a very large size, the height and width of which are two point four meter.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magnet plays an important role to realize large acceptance.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already completed in the last year, and it’s waiting for installation.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 is a second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quadrupole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magnet for horizontal focus.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renewal magnet.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mean, we had original magnet and reconstructed the pole and the coil to modify the aperture size and the configuration of the coil.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also completed in this March.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last is the dipole magnet.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first constructed the yoke and pole like this picture.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coil will be mounted in this fiscal year.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9:00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10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1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14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1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1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1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6B5E3-D1DD-40FF-BD45-65FCA4CD3FF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784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10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28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Section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footer1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Section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footer1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Section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footer1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Title of this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altLang="ja-JP" smtClean="0"/>
              <a:t>Section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8816"/>
            <a:ext cx="4114800" cy="329184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altLang="ja-JP" smtClean="0"/>
              <a:t>footer1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0" y="17044"/>
            <a:ext cx="593932" cy="329184"/>
          </a:xfrm>
        </p:spPr>
        <p:txBody>
          <a:bodyPr/>
          <a:lstStyle/>
          <a:p>
            <a:fld id="{6DCC4817-B1CC-402C-AE5A-DA54115F8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Section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footer1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Section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footer1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Section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footer1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Section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footer1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Section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footer1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Section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footer1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Section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footer1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Section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footer1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DCC4817-B1CC-402C-AE5A-DA54115F8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1.wmf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w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83568" y="3501008"/>
            <a:ext cx="763284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Contents</a:t>
            </a:r>
          </a:p>
          <a:p>
            <a:r>
              <a:rPr lang="en-US" altLang="ja-JP" dirty="0"/>
              <a:t>　</a:t>
            </a:r>
            <a:r>
              <a:rPr lang="en-US" altLang="ja-JP" dirty="0" smtClean="0"/>
              <a:t>Introduction</a:t>
            </a:r>
            <a:endParaRPr lang="ja-JP" altLang="en-US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Plan of </a:t>
            </a:r>
            <a:r>
              <a:rPr lang="en-US" altLang="ja-JP" dirty="0" err="1" smtClean="0"/>
              <a:t>Ξ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</a:t>
            </a:r>
            <a:r>
              <a:rPr lang="en-US" altLang="ja-JP" dirty="0"/>
              <a:t>spectroscopy (J-PARC </a:t>
            </a:r>
            <a:r>
              <a:rPr lang="en-US" altLang="ja-JP" dirty="0" smtClean="0"/>
              <a:t>E05)</a:t>
            </a:r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Construction status of S-2S</a:t>
            </a:r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Summary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90656" cy="1927225"/>
          </a:xfrm>
        </p:spPr>
        <p:txBody>
          <a:bodyPr/>
          <a:lstStyle/>
          <a:p>
            <a:r>
              <a:rPr lang="en-US" altLang="ja-JP" sz="4000" dirty="0" smtClean="0"/>
              <a:t>Spectroscopy </a:t>
            </a:r>
            <a:r>
              <a:rPr lang="en-US" altLang="ja-JP" sz="3600" dirty="0" smtClean="0"/>
              <a:t>of</a:t>
            </a:r>
            <a:r>
              <a:rPr lang="en-US" altLang="ja-JP" sz="4000" dirty="0" smtClean="0"/>
              <a:t> S=-2 </a:t>
            </a:r>
            <a:r>
              <a:rPr lang="en-US" altLang="ja-JP" sz="4000" dirty="0" err="1"/>
              <a:t>H</a:t>
            </a:r>
            <a:r>
              <a:rPr lang="en-US" altLang="ja-JP" sz="4000" dirty="0" err="1" smtClean="0"/>
              <a:t>ypernuclei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3600" dirty="0" smtClean="0"/>
              <a:t>at</a:t>
            </a:r>
            <a:r>
              <a:rPr lang="en-US" altLang="ja-JP" sz="4000" dirty="0" smtClean="0"/>
              <a:t> J-PARC</a:t>
            </a:r>
            <a:br>
              <a:rPr lang="en-US" altLang="ja-JP" sz="4000" dirty="0" smtClean="0"/>
            </a:br>
            <a:r>
              <a:rPr lang="en-US" altLang="ja-JP" sz="3600" dirty="0" smtClean="0"/>
              <a:t>with a</a:t>
            </a:r>
            <a:r>
              <a:rPr lang="en-US" altLang="ja-JP" sz="4000" dirty="0" smtClean="0"/>
              <a:t> New Spectrometer “S-2S”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7808" y="3505200"/>
            <a:ext cx="6190456" cy="222805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S. </a:t>
            </a:r>
            <a:r>
              <a:rPr lang="en-US" altLang="ja-JP" dirty="0" err="1" smtClean="0"/>
              <a:t>Kanatsuki</a:t>
            </a:r>
            <a:r>
              <a:rPr lang="en-US" altLang="ja-JP" dirty="0" smtClean="0"/>
              <a:t>  (Kyoto University)</a:t>
            </a:r>
          </a:p>
          <a:p>
            <a:r>
              <a:rPr lang="en-US" altLang="ja-JP" dirty="0" smtClean="0"/>
              <a:t>for the J-PARC E05 Collaboration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2014.10.9</a:t>
            </a:r>
          </a:p>
          <a:p>
            <a:r>
              <a:rPr kumimoji="1" lang="en-US" altLang="ja-JP" dirty="0" smtClean="0"/>
              <a:t>HAWAII 2014</a:t>
            </a:r>
          </a:p>
        </p:txBody>
      </p:sp>
    </p:spTree>
    <p:extLst>
      <p:ext uri="{BB962C8B-B14F-4D97-AF65-F5344CB8AC3E}">
        <p14:creationId xmlns:p14="http://schemas.microsoft.com/office/powerpoint/2010/main" val="412491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r="2772"/>
          <a:stretch/>
        </p:blipFill>
        <p:spPr>
          <a:xfrm>
            <a:off x="149412" y="843726"/>
            <a:ext cx="4515796" cy="595312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901548" y="1338123"/>
            <a:ext cx="167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Tracking Detector 1,2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1966992" y="1406544"/>
            <a:ext cx="252536" cy="72008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252566" y="5366785"/>
            <a:ext cx="1514626" cy="11781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46912" y="6597352"/>
            <a:ext cx="648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300646" y="6228020"/>
            <a:ext cx="54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3859907" y="5805264"/>
            <a:ext cx="205682" cy="203663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613699" y="4763324"/>
            <a:ext cx="90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TOF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89142" y="2224474"/>
            <a:ext cx="63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Q1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61058" y="2872546"/>
            <a:ext cx="85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Q2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62074" y="3491716"/>
            <a:ext cx="209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D1</a:t>
            </a:r>
            <a:endParaRPr kumimoji="1" lang="en-US" altLang="ja-JP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03096" y="4048347"/>
            <a:ext cx="152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Tracking Detector 3,4</a:t>
            </a:r>
            <a:endParaRPr kumimoji="1" lang="ja-JP" altLang="en-US" dirty="0"/>
          </a:p>
        </p:txBody>
      </p:sp>
      <p:cxnSp>
        <p:nvCxnSpPr>
          <p:cNvPr id="18" name="直線コネクタ 17"/>
          <p:cNvCxnSpPr>
            <a:stCxn id="16" idx="1"/>
          </p:cNvCxnSpPr>
          <p:nvPr/>
        </p:nvCxnSpPr>
        <p:spPr>
          <a:xfrm flipH="1" flipV="1">
            <a:off x="2471048" y="1585695"/>
            <a:ext cx="430500" cy="755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16" idx="1"/>
          </p:cNvCxnSpPr>
          <p:nvPr/>
        </p:nvCxnSpPr>
        <p:spPr>
          <a:xfrm flipH="1">
            <a:off x="2471048" y="1661289"/>
            <a:ext cx="430500" cy="23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2759080" y="4672746"/>
            <a:ext cx="360040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119120" y="4672746"/>
            <a:ext cx="72000" cy="91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3613699" y="5424348"/>
            <a:ext cx="297509" cy="347585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3335145" y="5124829"/>
            <a:ext cx="375400" cy="465949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16424" cy="72008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Status summary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88024" y="980728"/>
            <a:ext cx="4248472" cy="1655497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sym typeface="Wingdings" panose="05000000000000000000" pitchFamily="2" charset="2"/>
              </a:rPr>
              <a:t>Q1,Q2 : </a:t>
            </a:r>
            <a:r>
              <a:rPr lang="en-US" altLang="ja-JP" sz="1600" dirty="0" smtClean="0">
                <a:sym typeface="Wingdings" panose="05000000000000000000" pitchFamily="2" charset="2"/>
              </a:rPr>
              <a:t>Ready</a:t>
            </a:r>
          </a:p>
          <a:p>
            <a:r>
              <a:rPr lang="en-US" altLang="ja-JP" sz="1800" dirty="0" smtClean="0">
                <a:sym typeface="Wingdings" panose="05000000000000000000" pitchFamily="2" charset="2"/>
              </a:rPr>
              <a:t>D1</a:t>
            </a:r>
            <a:r>
              <a:rPr lang="en-US" altLang="ja-JP" sz="1600" dirty="0" smtClean="0">
                <a:sym typeface="Wingdings" panose="05000000000000000000" pitchFamily="2" charset="2"/>
              </a:rPr>
              <a:t>  will be completed in JFY2014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59905" y="5150519"/>
            <a:ext cx="7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AC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054866" y="5570587"/>
            <a:ext cx="80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WC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2901548" y="4048347"/>
            <a:ext cx="1454428" cy="624399"/>
          </a:xfrm>
          <a:prstGeom prst="rect">
            <a:avLst/>
          </a:prstGeom>
          <a:noFill/>
          <a:ln w="25400"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3859905" y="5176252"/>
            <a:ext cx="569323" cy="343599"/>
          </a:xfrm>
          <a:prstGeom prst="rect">
            <a:avLst/>
          </a:prstGeom>
          <a:noFill/>
          <a:ln w="25400"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004048" y="1946604"/>
            <a:ext cx="2520280" cy="360040"/>
          </a:xfrm>
          <a:prstGeom prst="rect">
            <a:avLst/>
          </a:prstGeom>
          <a:noFill/>
          <a:ln w="25400"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C70303"/>
                </a:solidFill>
              </a:rPr>
              <a:t>Existing Detectors</a:t>
            </a:r>
            <a:endParaRPr kumimoji="1" lang="ja-JP" altLang="en-US" sz="2000" dirty="0">
              <a:solidFill>
                <a:srgbClr val="C70303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789141" y="2224475"/>
            <a:ext cx="486716" cy="369332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530209" y="2850838"/>
            <a:ext cx="531935" cy="391039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004048" y="4437112"/>
            <a:ext cx="2520280" cy="36004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0070C0"/>
                </a:solidFill>
              </a:rPr>
              <a:t>R&amp;D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069189" y="5575508"/>
            <a:ext cx="574820" cy="35949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653342" y="4772272"/>
            <a:ext cx="574820" cy="359490"/>
          </a:xfrm>
          <a:prstGeom prst="rect">
            <a:avLst/>
          </a:prstGeom>
          <a:noFill/>
          <a:ln w="25400"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733627" y="3491716"/>
            <a:ext cx="542230" cy="359490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886027" y="1338122"/>
            <a:ext cx="1543201" cy="64633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2" name="コンテンツ プレースホルダー 2"/>
          <p:cNvSpPr txBox="1">
            <a:spLocks/>
          </p:cNvSpPr>
          <p:nvPr/>
        </p:nvSpPr>
        <p:spPr>
          <a:xfrm>
            <a:off x="4914437" y="4869160"/>
            <a:ext cx="4139952" cy="16885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>
                <a:sym typeface="Wingdings" panose="05000000000000000000" pitchFamily="2" charset="2"/>
              </a:rPr>
              <a:t>Tracker 2</a:t>
            </a:r>
          </a:p>
          <a:p>
            <a:pPr lvl="1"/>
            <a:r>
              <a:rPr lang="en-US" altLang="ja-JP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Under design</a:t>
            </a:r>
          </a:p>
          <a:p>
            <a:r>
              <a:rPr lang="en-US" altLang="ja-JP" sz="1800" dirty="0" smtClean="0">
                <a:sym typeface="Wingdings" panose="05000000000000000000" pitchFamily="2" charset="2"/>
              </a:rPr>
              <a:t>Water Cherenkov</a:t>
            </a:r>
          </a:p>
          <a:p>
            <a:pPr lvl="1"/>
            <a:r>
              <a:rPr lang="en-US" altLang="ja-JP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Test experiments of prototype</a:t>
            </a:r>
          </a:p>
          <a:p>
            <a:pPr marL="411480" lvl="1" indent="0">
              <a:buNone/>
            </a:pPr>
            <a:r>
              <a:rPr lang="en-US" altLang="ja-JP" sz="16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en-US" altLang="ja-JP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n-US" altLang="ja-JP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Takenaka’s</a:t>
            </a:r>
            <a:r>
              <a:rPr lang="en-US" altLang="ja-JP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talk CF11)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5004048" y="620688"/>
            <a:ext cx="1926875" cy="369332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rgbClr val="FF6600"/>
                </a:solidFill>
              </a:rPr>
              <a:t>Magnets</a:t>
            </a:r>
            <a:endParaRPr kumimoji="1" lang="ja-JP" altLang="en-US" sz="2000" dirty="0">
              <a:solidFill>
                <a:srgbClr val="FF6600"/>
              </a:solidFill>
            </a:endParaRPr>
          </a:p>
        </p:txBody>
      </p:sp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4806933" y="2403419"/>
            <a:ext cx="3653499" cy="19680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>
                <a:sym typeface="Wingdings" panose="05000000000000000000" pitchFamily="2" charset="2"/>
              </a:rPr>
              <a:t>Tracker 3,4</a:t>
            </a:r>
          </a:p>
          <a:p>
            <a:pPr lvl="1"/>
            <a:r>
              <a:rPr lang="en-US" altLang="ja-JP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1 m×1 m Drift chambers</a:t>
            </a:r>
          </a:p>
          <a:p>
            <a:r>
              <a:rPr lang="en-US" altLang="ja-JP" sz="1800" dirty="0" smtClean="0">
                <a:sym typeface="Wingdings" panose="05000000000000000000" pitchFamily="2" charset="2"/>
              </a:rPr>
              <a:t>Tracker 1</a:t>
            </a:r>
          </a:p>
          <a:p>
            <a:pPr lvl="1"/>
            <a:r>
              <a:rPr lang="en-US" altLang="ja-JP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Now using in SKS</a:t>
            </a:r>
          </a:p>
          <a:p>
            <a:r>
              <a:rPr lang="en-US" altLang="ja-JP" sz="1800" dirty="0" smtClean="0">
                <a:sym typeface="Wingdings" panose="05000000000000000000" pitchFamily="2" charset="2"/>
              </a:rPr>
              <a:t>TOF</a:t>
            </a:r>
            <a:r>
              <a:rPr lang="en-US" altLang="ja-JP" sz="1600" dirty="0" smtClean="0">
                <a:sym typeface="Wingdings" panose="05000000000000000000" pitchFamily="2" charset="2"/>
              </a:rPr>
              <a:t>, </a:t>
            </a:r>
            <a:r>
              <a:rPr lang="en-US" altLang="ja-JP" sz="1800" dirty="0" smtClean="0">
                <a:sym typeface="Wingdings" panose="05000000000000000000" pitchFamily="2" charset="2"/>
              </a:rPr>
              <a:t>Aerogel Cherenkov</a:t>
            </a:r>
          </a:p>
          <a:p>
            <a:pPr lvl="1"/>
            <a:r>
              <a:rPr lang="en-US" altLang="ja-JP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Almost Ready</a:t>
            </a:r>
          </a:p>
        </p:txBody>
      </p:sp>
      <p:sp>
        <p:nvSpPr>
          <p:cNvPr id="40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41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pic>
        <p:nvPicPr>
          <p:cNvPr id="44" name="図 43" descr="CA3K05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1011"/>
            <a:ext cx="4114800" cy="3086101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3851921" y="1628800"/>
            <a:ext cx="288032" cy="288032"/>
          </a:xfrm>
          <a:prstGeom prst="rect">
            <a:avLst/>
          </a:prstGeom>
          <a:noFill/>
          <a:ln w="25400"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619672" y="1423019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Drift Chambers(KEK)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8" name="図 27" descr="dscn04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581129"/>
            <a:ext cx="2161460" cy="1656184"/>
          </a:xfrm>
          <a:prstGeom prst="rect">
            <a:avLst/>
          </a:prstGeom>
        </p:spPr>
      </p:pic>
      <p:pic>
        <p:nvPicPr>
          <p:cNvPr id="27" name="図 26" descr="dscn045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81128"/>
            <a:ext cx="2160240" cy="1655249"/>
          </a:xfrm>
          <a:prstGeom prst="rect">
            <a:avLst/>
          </a:prstGeom>
        </p:spPr>
      </p:pic>
      <p:pic>
        <p:nvPicPr>
          <p:cNvPr id="51" name="図 50" descr="CA3K0124-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" y="1484784"/>
            <a:ext cx="2305050" cy="3073400"/>
          </a:xfrm>
          <a:prstGeom prst="rect">
            <a:avLst/>
          </a:prstGeom>
        </p:spPr>
      </p:pic>
      <p:pic>
        <p:nvPicPr>
          <p:cNvPr id="52" name="図 51" descr="IMG_1781-2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r="20242"/>
          <a:stretch/>
        </p:blipFill>
        <p:spPr>
          <a:xfrm>
            <a:off x="2339752" y="1484784"/>
            <a:ext cx="3070137" cy="2999656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611560" y="5733257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TOF counter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563888" y="407707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 smtClean="0">
                <a:solidFill>
                  <a:schemeClr val="bg1"/>
                </a:solidFill>
              </a:rPr>
              <a:t>Test@ELPH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/>
      <p:bldP spid="38" grpId="0" animBg="1"/>
      <p:bldP spid="39" grpId="0"/>
      <p:bldP spid="45" grpId="0" animBg="1"/>
      <p:bldP spid="46" grpId="0"/>
      <p:bldP spid="46" grpId="1"/>
      <p:bldP spid="48" grpId="2"/>
      <p:bldP spid="48" grpId="3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3816424" cy="72008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Expected Yield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09975" y="2842403"/>
            <a:ext cx="3754513" cy="21743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72000" rIns="36000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ja-JP" sz="2400" b="1" dirty="0" smtClean="0">
                <a:sym typeface="Wingdings" panose="05000000000000000000" pitchFamily="2" charset="2"/>
              </a:rPr>
              <a:t>Yield (</a:t>
            </a:r>
            <a:r>
              <a:rPr lang="en-US" altLang="ja-JP" sz="2400" b="1" baseline="-25000" dirty="0" smtClean="0">
                <a:sym typeface="Wingdings" panose="05000000000000000000" pitchFamily="2" charset="2"/>
              </a:rPr>
              <a:t>Ξ</a:t>
            </a:r>
            <a:r>
              <a:rPr lang="en-US" altLang="ja-JP" sz="2400" b="1" baseline="30000" dirty="0" smtClean="0">
                <a:sym typeface="Wingdings" panose="05000000000000000000" pitchFamily="2" charset="2"/>
              </a:rPr>
              <a:t>12</a:t>
            </a:r>
            <a:r>
              <a:rPr lang="en-US" altLang="ja-JP" sz="2400" b="1" dirty="0" smtClean="0">
                <a:sym typeface="Wingdings" panose="05000000000000000000" pitchFamily="2" charset="2"/>
              </a:rPr>
              <a:t>Be)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200" dirty="0" smtClean="0">
                <a:sym typeface="Wingdings" panose="05000000000000000000" pitchFamily="2" charset="2"/>
              </a:rPr>
              <a:t> </a:t>
            </a:r>
          </a:p>
          <a:p>
            <a:pPr marL="109728" indent="0">
              <a:buNone/>
            </a:pPr>
            <a:r>
              <a:rPr lang="en-US" altLang="ja-JP" sz="2200" dirty="0" smtClean="0">
                <a:sym typeface="Wingdings" panose="05000000000000000000" pitchFamily="2" charset="2"/>
              </a:rPr>
              <a:t>   =</a:t>
            </a:r>
            <a:r>
              <a:rPr lang="en-US" altLang="ja-JP" sz="2200" dirty="0" err="1" smtClean="0">
                <a:sym typeface="Wingdings" panose="05000000000000000000" pitchFamily="2" charset="2"/>
              </a:rPr>
              <a:t>N</a:t>
            </a:r>
            <a:r>
              <a:rPr lang="en-US" altLang="ja-JP" sz="2200" baseline="-25000" dirty="0" err="1" smtClean="0">
                <a:sym typeface="Wingdings" panose="05000000000000000000" pitchFamily="2" charset="2"/>
              </a:rPr>
              <a:t>beam</a:t>
            </a:r>
            <a:r>
              <a:rPr lang="en-US" altLang="ja-JP" sz="2200" dirty="0" err="1" smtClean="0">
                <a:sym typeface="Wingdings" panose="05000000000000000000" pitchFamily="2" charset="2"/>
              </a:rPr>
              <a:t>×N</a:t>
            </a:r>
            <a:r>
              <a:rPr lang="en-US" altLang="ja-JP" sz="2200" baseline="-25000" dirty="0" err="1" smtClean="0">
                <a:sym typeface="Wingdings" panose="05000000000000000000" pitchFamily="2" charset="2"/>
              </a:rPr>
              <a:t>target</a:t>
            </a:r>
            <a:r>
              <a:rPr lang="en-US" altLang="ja-JP" sz="2200" dirty="0" err="1" smtClean="0">
                <a:sym typeface="Wingdings" panose="05000000000000000000" pitchFamily="2" charset="2"/>
              </a:rPr>
              <a:t>×</a:t>
            </a:r>
            <a:r>
              <a:rPr lang="en-US" altLang="ja-JP" sz="2400" dirty="0" err="1" smtClean="0"/>
              <a:t>d</a:t>
            </a:r>
            <a:r>
              <a:rPr lang="el-GR" altLang="ja-JP" sz="2400" dirty="0" smtClean="0"/>
              <a:t>σ/</a:t>
            </a:r>
            <a:r>
              <a:rPr lang="en-US" altLang="ja-JP" sz="2400" dirty="0" smtClean="0"/>
              <a:t>d</a:t>
            </a:r>
            <a:r>
              <a:rPr lang="el-GR" altLang="ja-JP" sz="2400" dirty="0" smtClean="0"/>
              <a:t>Ω</a:t>
            </a:r>
            <a:endParaRPr lang="en-US" altLang="ja-JP" sz="2400" dirty="0" smtClean="0"/>
          </a:p>
          <a:p>
            <a:pPr marL="109728" indent="0">
              <a:buNone/>
            </a:pPr>
            <a:r>
              <a:rPr lang="en-US" altLang="ja-JP" sz="2400" dirty="0" smtClean="0"/>
              <a:t>          ×</a:t>
            </a:r>
            <a:r>
              <a:rPr lang="el-GR" altLang="ja-JP" sz="2400" dirty="0" smtClean="0"/>
              <a:t>ΔΩ</a:t>
            </a:r>
            <a:r>
              <a:rPr lang="en-US" altLang="ja-JP" sz="2400" dirty="0" smtClean="0"/>
              <a:t>×</a:t>
            </a:r>
            <a:r>
              <a:rPr lang="en-US" altLang="ja-JP" sz="2400" i="1" dirty="0" err="1" smtClean="0"/>
              <a:t>f</a:t>
            </a:r>
            <a:r>
              <a:rPr lang="en-US" altLang="ja-JP" sz="2400" i="1" baseline="-25000" dirty="0" err="1" smtClean="0"/>
              <a:t>decay</a:t>
            </a:r>
            <a:r>
              <a:rPr lang="en-US" altLang="ja-JP" sz="2400" dirty="0" err="1" smtClean="0"/>
              <a:t>×</a:t>
            </a:r>
            <a:r>
              <a:rPr lang="en-US" altLang="ja-JP" sz="2400" i="1" dirty="0" err="1" smtClean="0"/>
              <a:t>f</a:t>
            </a:r>
            <a:r>
              <a:rPr lang="en-US" altLang="ja-JP" sz="2400" i="1" baseline="-25000" dirty="0" err="1" smtClean="0"/>
              <a:t>analysis</a:t>
            </a:r>
            <a:endParaRPr lang="en-US" altLang="ja-JP" sz="2400" i="1" baseline="-25000" dirty="0"/>
          </a:p>
          <a:p>
            <a:pPr marL="109728" indent="0">
              <a:buNone/>
            </a:pPr>
            <a:r>
              <a:rPr lang="en-US" altLang="ja-JP" sz="2400" i="1" baseline="-25000" dirty="0" smtClean="0">
                <a:sym typeface="Wingdings" panose="05000000000000000000" pitchFamily="2" charset="2"/>
              </a:rPr>
              <a:t> </a:t>
            </a:r>
            <a:r>
              <a:rPr lang="en-US" altLang="ja-JP" sz="2400" i="1" dirty="0" smtClean="0">
                <a:sym typeface="Wingdings" panose="05000000000000000000" pitchFamily="2" charset="2"/>
              </a:rPr>
              <a:t>  </a:t>
            </a:r>
            <a:r>
              <a:rPr lang="en-US" altLang="ja-JP" sz="2400" dirty="0" smtClean="0">
                <a:sym typeface="Wingdings" panose="05000000000000000000" pitchFamily="2" charset="2"/>
              </a:rPr>
              <a:t>= </a:t>
            </a:r>
            <a:r>
              <a:rPr lang="en-US" altLang="ja-JP" sz="2200" dirty="0" smtClean="0">
                <a:sym typeface="Wingdings" panose="05000000000000000000" pitchFamily="2" charset="2"/>
              </a:rPr>
              <a:t>3.6 [/day]</a:t>
            </a:r>
          </a:p>
          <a:p>
            <a:pPr marL="109728" indent="0">
              <a:buFont typeface="Georgia"/>
              <a:buNone/>
            </a:pPr>
            <a:r>
              <a:rPr lang="en-US" altLang="ja-JP" sz="2200" dirty="0" smtClean="0">
                <a:sym typeface="Wingdings" panose="05000000000000000000" pitchFamily="2" charset="2"/>
              </a:rPr>
              <a:t>   </a:t>
            </a:r>
            <a:r>
              <a:rPr lang="en-US" altLang="ja-JP" sz="2400" b="1" dirty="0" smtClean="0">
                <a:sym typeface="Wingdings" panose="05000000000000000000" pitchFamily="2" charset="2"/>
              </a:rPr>
              <a:t>= 110 [/month]</a:t>
            </a:r>
          </a:p>
        </p:txBody>
      </p:sp>
      <p:sp>
        <p:nvSpPr>
          <p:cNvPr id="7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8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sp>
        <p:nvSpPr>
          <p:cNvPr id="11" name="曲折矢印 10"/>
          <p:cNvSpPr/>
          <p:nvPr/>
        </p:nvSpPr>
        <p:spPr>
          <a:xfrm rot="5400000">
            <a:off x="5837312" y="1834291"/>
            <a:ext cx="504056" cy="1080120"/>
          </a:xfrm>
          <a:prstGeom prst="bentArrow">
            <a:avLst>
              <a:gd name="adj1" fmla="val 33849"/>
              <a:gd name="adj2" fmla="val 38274"/>
              <a:gd name="adj3" fmla="val 27212"/>
              <a:gd name="adj4" fmla="val 30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062113"/>
              </p:ext>
            </p:extLst>
          </p:nvPr>
        </p:nvGraphicFramePr>
        <p:xfrm>
          <a:off x="354085" y="1988840"/>
          <a:ext cx="4704522" cy="3027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616290"/>
              </a:tblGrid>
              <a:tr h="432561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S-2S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256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Beam intensity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9×10</a:t>
                      </a:r>
                      <a:r>
                        <a:rPr kumimoji="1" lang="en-US" altLang="ja-JP" sz="2000" baseline="30000" dirty="0" smtClean="0"/>
                        <a:t>5</a:t>
                      </a:r>
                      <a:r>
                        <a:rPr kumimoji="1" lang="en-US" altLang="ja-JP" sz="2000" dirty="0" smtClean="0"/>
                        <a:t> /4s (100kW)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256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aseline="30000" dirty="0" smtClean="0"/>
                        <a:t>12</a:t>
                      </a:r>
                      <a:r>
                        <a:rPr kumimoji="1" lang="en-US" altLang="ja-JP" sz="2000" baseline="0" dirty="0" smtClean="0"/>
                        <a:t>C  </a:t>
                      </a:r>
                      <a:r>
                        <a:rPr kumimoji="1" lang="en-US" altLang="ja-JP" sz="2000" dirty="0" smtClean="0"/>
                        <a:t>3</a:t>
                      </a:r>
                      <a:r>
                        <a:rPr kumimoji="1" lang="en-US" altLang="ja-JP" sz="2000" baseline="0" dirty="0" smtClean="0"/>
                        <a:t> g/cm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endParaRPr kumimoji="1" lang="ja-JP" altLang="en-US" sz="2000" baseline="0" dirty="0"/>
                    </a:p>
                  </a:txBody>
                  <a:tcPr/>
                </a:tc>
              </a:tr>
              <a:tr h="43256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Cross section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89 </a:t>
                      </a:r>
                      <a:r>
                        <a:rPr kumimoji="1" lang="en-US" altLang="ja-JP" sz="2000" dirty="0" err="1" smtClean="0"/>
                        <a:t>nb</a:t>
                      </a:r>
                      <a:r>
                        <a:rPr kumimoji="1" lang="en-US" altLang="ja-JP" sz="2000" dirty="0" smtClean="0"/>
                        <a:t>/</a:t>
                      </a:r>
                      <a:r>
                        <a:rPr kumimoji="1" lang="en-US" altLang="ja-JP" sz="2000" dirty="0" err="1" smtClean="0"/>
                        <a:t>sr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256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Acceptance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55 </a:t>
                      </a:r>
                      <a:r>
                        <a:rPr kumimoji="1" lang="en-US" altLang="ja-JP" sz="2000" dirty="0" err="1" smtClean="0"/>
                        <a:t>msr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2561">
                <a:tc>
                  <a:txBody>
                    <a:bodyPr/>
                    <a:lstStyle/>
                    <a:p>
                      <a:r>
                        <a:rPr kumimoji="1" lang="en-US" altLang="ja-JP" sz="2000" i="1" dirty="0" smtClean="0"/>
                        <a:t>K</a:t>
                      </a:r>
                      <a:r>
                        <a:rPr kumimoji="1" lang="ja-JP" altLang="en-US" sz="2000" baseline="30000" dirty="0" smtClean="0"/>
                        <a:t>＋</a:t>
                      </a:r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survival rate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0.4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32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0.7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572000" y="5157192"/>
            <a:ext cx="4608512" cy="6258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ja-JP" sz="1800" i="1" dirty="0" smtClean="0"/>
              <a:t>〜2 times larger statistics than prev. exp.</a:t>
            </a:r>
          </a:p>
        </p:txBody>
      </p:sp>
    </p:spTree>
    <p:extLst>
      <p:ext uri="{BB962C8B-B14F-4D97-AF65-F5344CB8AC3E}">
        <p14:creationId xmlns:p14="http://schemas.microsoft.com/office/powerpoint/2010/main" val="1954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kanatsuki\Dropbox\think2mac\s-2s\figures\riron\fig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67055"/>
            <a:ext cx="3828629" cy="30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312246" y="620688"/>
            <a:ext cx="4547786" cy="648072"/>
          </a:xfrm>
          <a:ln w="25400">
            <a:noFill/>
          </a:ln>
        </p:spPr>
        <p:txBody>
          <a:bodyPr>
            <a:noAutofit/>
          </a:bodyPr>
          <a:lstStyle/>
          <a:p>
            <a:r>
              <a:rPr lang="en-US" altLang="ja-JP" dirty="0" smtClean="0"/>
              <a:t>Future Extension</a:t>
            </a:r>
            <a:endParaRPr kumimoji="1" lang="ja-JP" altLang="en-US" dirty="0"/>
          </a:p>
        </p:txBody>
      </p:sp>
      <p:sp>
        <p:nvSpPr>
          <p:cNvPr id="5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6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39552" y="1556792"/>
            <a:ext cx="5845472" cy="34563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Various targets</a:t>
            </a:r>
          </a:p>
          <a:p>
            <a:pPr lvl="1"/>
            <a:r>
              <a:rPr lang="en-US" altLang="ja-JP" sz="2000" baseline="30000" dirty="0" smtClean="0">
                <a:solidFill>
                  <a:schemeClr val="tx1"/>
                </a:solidFill>
              </a:rPr>
              <a:t>7</a:t>
            </a:r>
            <a:r>
              <a:rPr lang="en-US" altLang="ja-JP" sz="2000" dirty="0" smtClean="0">
                <a:solidFill>
                  <a:schemeClr val="tx1"/>
                </a:solidFill>
              </a:rPr>
              <a:t>Li</a:t>
            </a:r>
            <a:r>
              <a:rPr lang="en-US" altLang="ja-JP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ja-JP" sz="2000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Ξ</a:t>
            </a:r>
            <a:r>
              <a:rPr lang="en-US" altLang="ja-JP" sz="2000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7</a:t>
            </a:r>
            <a:r>
              <a:rPr lang="en-US" altLang="ja-JP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H(α</a:t>
            </a:r>
            <a:r>
              <a:rPr lang="en-US" altLang="ja-JP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nnΞ</a:t>
            </a:r>
            <a:r>
              <a:rPr lang="en-US" altLang="ja-JP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), </a:t>
            </a:r>
            <a:r>
              <a:rPr lang="en-US" altLang="ja-JP" sz="2000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89</a:t>
            </a:r>
            <a:r>
              <a:rPr lang="en-US" altLang="ja-JP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Y</a:t>
            </a:r>
            <a:r>
              <a:rPr lang="en-US" altLang="ja-JP" sz="2000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Ξ</a:t>
            </a:r>
            <a:r>
              <a:rPr lang="en-US" altLang="ja-JP" sz="2000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89</a:t>
            </a:r>
            <a:r>
              <a:rPr lang="en-US" altLang="ja-JP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Rb, etc.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lvl="1"/>
            <a:r>
              <a:rPr lang="en-US" altLang="ja-JP" sz="2000" dirty="0">
                <a:solidFill>
                  <a:schemeClr val="tx1"/>
                </a:solidFill>
              </a:rPr>
              <a:t>Spin and mass dependence of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ΞN </a:t>
            </a:r>
            <a:r>
              <a:rPr lang="en-US" altLang="ja-JP" sz="2000" dirty="0" smtClean="0">
                <a:solidFill>
                  <a:schemeClr val="tx1"/>
                </a:solidFill>
              </a:rPr>
              <a:t>potential</a:t>
            </a:r>
          </a:p>
          <a:p>
            <a:pPr lvl="1"/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400" dirty="0" smtClean="0"/>
              <a:t>Double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Λ-</a:t>
            </a:r>
            <a:r>
              <a:rPr lang="en-US" altLang="ja-JP" sz="2400" dirty="0" err="1" smtClean="0"/>
              <a:t>hypernuclei</a:t>
            </a:r>
            <a:endParaRPr lang="en-US" altLang="ja-JP" sz="2400" dirty="0"/>
          </a:p>
          <a:p>
            <a:pPr lvl="1"/>
            <a:r>
              <a:rPr lang="en-US" altLang="ja-JP" sz="2000" dirty="0" smtClean="0">
                <a:solidFill>
                  <a:schemeClr val="tx1"/>
                </a:solidFill>
              </a:rPr>
              <a:t>Sensitive </a:t>
            </a:r>
            <a:r>
              <a:rPr lang="en-US" altLang="ja-JP" sz="2000" dirty="0">
                <a:solidFill>
                  <a:schemeClr val="tx1"/>
                </a:solidFill>
              </a:rPr>
              <a:t>to ΞN-ΛΛ coupling strength</a:t>
            </a:r>
          </a:p>
          <a:p>
            <a:pPr lvl="1"/>
            <a:r>
              <a:rPr lang="en-US" altLang="ja-JP" sz="2000" dirty="0" err="1">
                <a:solidFill>
                  <a:schemeClr val="tx1"/>
                </a:solidFill>
              </a:rPr>
              <a:t>dσ</a:t>
            </a:r>
            <a:r>
              <a:rPr lang="en-US" altLang="ja-JP" sz="2000" dirty="0">
                <a:solidFill>
                  <a:schemeClr val="tx1"/>
                </a:solidFill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</a:rPr>
              <a:t>dΩ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is expected to be a few </a:t>
            </a:r>
            <a:r>
              <a:rPr lang="en-US" altLang="ja-JP" sz="2000" dirty="0" err="1">
                <a:solidFill>
                  <a:schemeClr val="tx1"/>
                </a:solidFill>
              </a:rPr>
              <a:t>nb</a:t>
            </a:r>
            <a:r>
              <a:rPr lang="en-US" altLang="ja-JP" sz="2000" dirty="0">
                <a:solidFill>
                  <a:schemeClr val="tx1"/>
                </a:solidFill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</a:rPr>
              <a:t>sr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lvl="1"/>
            <a:r>
              <a:rPr lang="en-US" altLang="ja-JP" sz="2000" dirty="0">
                <a:solidFill>
                  <a:schemeClr val="tx1"/>
                </a:solidFill>
              </a:rPr>
              <a:t>Excited </a:t>
            </a:r>
            <a:r>
              <a:rPr lang="en-US" altLang="ja-JP" sz="2000" dirty="0" smtClean="0">
                <a:solidFill>
                  <a:schemeClr val="tx1"/>
                </a:solidFill>
              </a:rPr>
              <a:t>states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5"/>
          <p:cNvSpPr txBox="1">
            <a:spLocks/>
          </p:cNvSpPr>
          <p:nvPr/>
        </p:nvSpPr>
        <p:spPr>
          <a:xfrm>
            <a:off x="457200" y="1600199"/>
            <a:ext cx="8363272" cy="5086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Ξ-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spectroscopy (J-PARC E05) will be performed at K1.8 beam line</a:t>
            </a:r>
          </a:p>
          <a:p>
            <a:pPr lvl="1"/>
            <a:r>
              <a:rPr lang="en-US" altLang="ja-JP" dirty="0" smtClean="0"/>
              <a:t>High resolution study with S-2S spectrometer</a:t>
            </a:r>
            <a:endParaRPr lang="en-US" altLang="ja-JP" dirty="0"/>
          </a:p>
          <a:p>
            <a:r>
              <a:rPr lang="en-US" altLang="ja-JP" dirty="0" smtClean="0"/>
              <a:t>Performance of S-2S</a:t>
            </a:r>
            <a:endParaRPr lang="en-US" altLang="ja-JP" dirty="0"/>
          </a:p>
          <a:p>
            <a:pPr lvl="1"/>
            <a:r>
              <a:rPr lang="en-US" altLang="ja-JP" i="1" dirty="0" err="1"/>
              <a:t>dp</a:t>
            </a:r>
            <a:r>
              <a:rPr lang="en-US" altLang="ja-JP" i="1" dirty="0"/>
              <a:t>/p </a:t>
            </a:r>
            <a:r>
              <a:rPr lang="en-US" altLang="ja-JP" dirty="0" smtClean="0"/>
              <a:t>〜5×</a:t>
            </a:r>
            <a:r>
              <a:rPr lang="en-US" altLang="ja-JP" dirty="0"/>
              <a:t>10</a:t>
            </a:r>
            <a:r>
              <a:rPr lang="ja-JP" altLang="en-US" baseline="30000" dirty="0"/>
              <a:t>－</a:t>
            </a:r>
            <a:r>
              <a:rPr lang="en-US" altLang="ja-JP" baseline="30000" dirty="0"/>
              <a:t>4</a:t>
            </a:r>
            <a:r>
              <a:rPr lang="ja-JP" altLang="en-US" baseline="30000" dirty="0"/>
              <a:t> </a:t>
            </a:r>
            <a:endParaRPr lang="en-US" altLang="ja-JP" dirty="0"/>
          </a:p>
          <a:p>
            <a:pPr lvl="1"/>
            <a:r>
              <a:rPr lang="en-US" altLang="ja-JP" dirty="0" err="1"/>
              <a:t>dΩ</a:t>
            </a:r>
            <a:r>
              <a:rPr lang="en-US" altLang="ja-JP" dirty="0"/>
              <a:t>  55 </a:t>
            </a:r>
            <a:r>
              <a:rPr lang="en-US" altLang="ja-JP" dirty="0" err="1" smtClean="0"/>
              <a:t>msr</a:t>
            </a:r>
            <a:endParaRPr lang="en-US" altLang="ja-JP" dirty="0" smtClean="0"/>
          </a:p>
          <a:p>
            <a:r>
              <a:rPr lang="en-US" altLang="ja-JP" dirty="0" smtClean="0"/>
              <a:t>Construction of S-2S is in progress</a:t>
            </a:r>
          </a:p>
          <a:p>
            <a:pPr lvl="1"/>
            <a:r>
              <a:rPr lang="en-US" altLang="ja-JP" dirty="0" smtClean="0"/>
              <a:t>Ready</a:t>
            </a:r>
          </a:p>
          <a:p>
            <a:pPr lvl="2"/>
            <a:r>
              <a:rPr lang="en-US" altLang="ja-JP" dirty="0" smtClean="0"/>
              <a:t>Q1 and Q2 magnet are completed.</a:t>
            </a:r>
          </a:p>
          <a:p>
            <a:pPr lvl="2"/>
            <a:r>
              <a:rPr lang="en-US" altLang="ja-JP" dirty="0" smtClean="0"/>
              <a:t>Most detectors are almost ready.</a:t>
            </a:r>
          </a:p>
          <a:p>
            <a:pPr lvl="1"/>
            <a:r>
              <a:rPr lang="en-US" altLang="ja-JP" dirty="0" smtClean="0"/>
              <a:t>Future</a:t>
            </a:r>
          </a:p>
          <a:p>
            <a:pPr lvl="2"/>
            <a:r>
              <a:rPr lang="en-US" altLang="ja-JP" dirty="0"/>
              <a:t>D1 will be completed in </a:t>
            </a:r>
            <a:r>
              <a:rPr lang="en-US" altLang="ja-JP" dirty="0" smtClean="0"/>
              <a:t>JFY2014</a:t>
            </a:r>
          </a:p>
          <a:p>
            <a:pPr lvl="2"/>
            <a:r>
              <a:rPr lang="en-US" altLang="ja-JP" dirty="0" smtClean="0"/>
              <a:t>1DC, WC will be newly fabricated.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 rot="16200000">
            <a:off x="4788271" y="5274681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45356" y="3311492"/>
            <a:ext cx="27869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err="1" smtClean="0"/>
              <a:t>p</a:t>
            </a:r>
            <a:r>
              <a:rPr kumimoji="1" lang="en-US" altLang="ja-JP" sz="2000" baseline="-25000" dirty="0" err="1" smtClean="0"/>
              <a:t>K</a:t>
            </a:r>
            <a:r>
              <a:rPr kumimoji="1" lang="en-US" altLang="ja-JP" sz="2000" baseline="-25000" dirty="0" smtClean="0"/>
              <a:t> </a:t>
            </a:r>
            <a:r>
              <a:rPr kumimoji="1" lang="en-US" altLang="ja-JP" sz="2000" dirty="0" smtClean="0"/>
              <a:t>= 1.25</a:t>
            </a:r>
            <a:r>
              <a:rPr kumimoji="1" lang="ja-JP" altLang="en-US" sz="2000" dirty="0" smtClean="0"/>
              <a:t>～</a:t>
            </a:r>
            <a:r>
              <a:rPr kumimoji="1" lang="en-US" altLang="ja-JP" sz="2000" dirty="0" smtClean="0"/>
              <a:t>1.45 </a:t>
            </a:r>
            <a:r>
              <a:rPr kumimoji="1" lang="en-US" altLang="ja-JP" sz="2000" dirty="0" err="1" smtClean="0"/>
              <a:t>GeV</a:t>
            </a:r>
            <a:r>
              <a:rPr kumimoji="1" lang="en-US" altLang="ja-JP" sz="2000" dirty="0" smtClean="0"/>
              <a:t>/c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80112" y="5013176"/>
            <a:ext cx="331236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S-2S will be ready for installation in JFY2015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28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8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723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547786" cy="648072"/>
          </a:xfrm>
          <a:ln w="25400">
            <a:noFill/>
          </a:ln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Expected spectra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1340768"/>
            <a:ext cx="74168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shapes of spectrum </a:t>
            </a:r>
            <a:r>
              <a:rPr kumimoji="1" lang="en-US" altLang="ja-JP" sz="2000" dirty="0" smtClean="0"/>
              <a:t>depends on the interaction models</a:t>
            </a:r>
            <a:endParaRPr kumimoji="1" lang="ja-JP" alt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29197" r="7776" b="1780"/>
          <a:stretch/>
        </p:blipFill>
        <p:spPr bwMode="auto">
          <a:xfrm>
            <a:off x="211275" y="1700808"/>
            <a:ext cx="872835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6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991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kanatsuki\Dropbox\think2mac\MyArticle\master\masters_thesis\chapter1\har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30" y="1843693"/>
            <a:ext cx="4957269" cy="3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5" t="20464" r="31476" b="4339"/>
          <a:stretch/>
        </p:blipFill>
        <p:spPr bwMode="auto">
          <a:xfrm>
            <a:off x="611560" y="1700808"/>
            <a:ext cx="3337035" cy="37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040383" y="5472891"/>
            <a:ext cx="183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7</a:t>
            </a:r>
            <a:r>
              <a:rPr lang="ja-JP" altLang="en-US" sz="2200" dirty="0" smtClean="0"/>
              <a:t>～</a:t>
            </a:r>
            <a:r>
              <a:rPr lang="en-US" altLang="ja-JP" sz="2200" dirty="0" smtClean="0"/>
              <a:t>12 </a:t>
            </a:r>
            <a:r>
              <a:rPr lang="en-US" altLang="ja-JP" sz="2200" dirty="0" err="1" smtClean="0"/>
              <a:t>nb</a:t>
            </a:r>
            <a:r>
              <a:rPr lang="en-US" altLang="ja-JP" sz="2200" dirty="0" smtClean="0"/>
              <a:t>/</a:t>
            </a:r>
            <a:r>
              <a:rPr lang="en-US" altLang="ja-JP" sz="2200" dirty="0" err="1" smtClean="0"/>
              <a:t>sr</a:t>
            </a:r>
            <a:endParaRPr lang="en-US" altLang="ja-JP" sz="2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17601" y="1660158"/>
            <a:ext cx="268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two-step process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73167" y="3592488"/>
            <a:ext cx="276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one</a:t>
            </a:r>
            <a:r>
              <a:rPr kumimoji="1" lang="en-US" altLang="ja-JP" dirty="0" smtClean="0"/>
              <a:t>-step process</a:t>
            </a:r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24215" y="764704"/>
            <a:ext cx="7788146" cy="648072"/>
          </a:xfrm>
          <a:ln w="25400">
            <a:noFill/>
          </a:ln>
        </p:spPr>
        <p:txBody>
          <a:bodyPr>
            <a:normAutofit/>
          </a:bodyPr>
          <a:lstStyle/>
          <a:p>
            <a:r>
              <a:rPr lang="en-US" altLang="ja-JP" sz="3600" dirty="0" smtClean="0"/>
              <a:t>Double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Λ </a:t>
            </a:r>
            <a:r>
              <a:rPr lang="en-US" altLang="ja-JP" sz="3600" dirty="0" err="1" smtClean="0"/>
              <a:t>hypernuclei</a:t>
            </a:r>
            <a:endParaRPr kumimoji="1" lang="ja-JP" altLang="en-US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96871" y="3171438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～</a:t>
            </a:r>
            <a:r>
              <a:rPr lang="en-US" altLang="ja-JP" dirty="0"/>
              <a:t>0.1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nb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sr</a:t>
            </a:r>
            <a:endParaRPr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8024" y="15567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Sensitive to</a:t>
            </a:r>
            <a:r>
              <a:rPr lang="ja-JP" altLang="en-US" dirty="0" smtClean="0"/>
              <a:t> </a:t>
            </a:r>
            <a:r>
              <a:rPr lang="en-US" altLang="ja-JP" dirty="0" smtClean="0"/>
              <a:t>ΞN-ΛΛ coupling strength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15843" y="5661248"/>
            <a:ext cx="3824614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ja-JP" sz="1400" i="1" dirty="0" smtClean="0">
                <a:solidFill>
                  <a:prstClr val="black"/>
                </a:solidFill>
              </a:rPr>
              <a:t>T. Harada et al.,  Phys. </a:t>
            </a:r>
            <a:r>
              <a:rPr lang="en-US" altLang="ja-JP" sz="1400" i="1" dirty="0" err="1" smtClean="0">
                <a:solidFill>
                  <a:prstClr val="black"/>
                </a:solidFill>
              </a:rPr>
              <a:t>Lett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. B 690, 363 (2010)</a:t>
            </a:r>
            <a:endParaRPr lang="en-US" altLang="ja-JP" sz="1400" i="1" dirty="0">
              <a:solidFill>
                <a:prstClr val="black"/>
              </a:solidFill>
            </a:endParaRPr>
          </a:p>
        </p:txBody>
      </p:sp>
      <p:sp>
        <p:nvSpPr>
          <p:cNvPr id="12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14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693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24215" y="764704"/>
            <a:ext cx="7788146" cy="648072"/>
          </a:xfrm>
          <a:prstGeom prst="rect">
            <a:avLst/>
          </a:prstGeom>
          <a:ln w="25400"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" name="Picture 3" descr="C:\Users\kanatsuki\Dropbox\think2mac\s-2s\figures\riron\fig4_fwhm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20" y="3751283"/>
            <a:ext cx="3250146" cy="25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natsuki\Dropbox\think2mac\s-2s\figures\riron\fig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54" y="1138796"/>
            <a:ext cx="3230412" cy="25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933017" y="1763618"/>
            <a:ext cx="189186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ΔE</a:t>
            </a:r>
            <a:r>
              <a:rPr lang="en-US" altLang="ja-JP" b="1" baseline="-25000" dirty="0" err="1" smtClean="0">
                <a:solidFill>
                  <a:srgbClr val="FF0000"/>
                </a:solidFill>
              </a:rPr>
              <a:t>exp</a:t>
            </a:r>
            <a:r>
              <a:rPr lang="en-US" altLang="ja-JP" b="1" dirty="0" smtClean="0">
                <a:solidFill>
                  <a:srgbClr val="FF0000"/>
                </a:solidFill>
              </a:rPr>
              <a:t> = 1.5 MeV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3968" y="4355906"/>
            <a:ext cx="1699504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0070C0"/>
                </a:solidFill>
              </a:rPr>
              <a:t>ΔE</a:t>
            </a:r>
            <a:r>
              <a:rPr lang="en-US" altLang="ja-JP" b="1" baseline="-25000" dirty="0" err="1" smtClean="0">
                <a:solidFill>
                  <a:srgbClr val="0070C0"/>
                </a:solidFill>
              </a:rPr>
              <a:t>exp</a:t>
            </a:r>
            <a:r>
              <a:rPr lang="en-US" altLang="ja-JP" b="1" dirty="0" smtClean="0">
                <a:solidFill>
                  <a:srgbClr val="0070C0"/>
                </a:solidFill>
              </a:rPr>
              <a:t> = 3 MeV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6509081" y="2799947"/>
            <a:ext cx="0" cy="54784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6797113" y="2510818"/>
            <a:ext cx="0" cy="5400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6494532" y="5667885"/>
            <a:ext cx="14549" cy="300414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6797113" y="5225386"/>
            <a:ext cx="0" cy="282648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115843" y="6254923"/>
            <a:ext cx="3824614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ja-JP" sz="1400" i="1" dirty="0" smtClean="0">
                <a:solidFill>
                  <a:prstClr val="black"/>
                </a:solidFill>
              </a:rPr>
              <a:t>T. Harada et al.,  Phys. </a:t>
            </a:r>
            <a:r>
              <a:rPr lang="en-US" altLang="ja-JP" sz="1400" i="1" dirty="0" err="1" smtClean="0">
                <a:solidFill>
                  <a:prstClr val="black"/>
                </a:solidFill>
              </a:rPr>
              <a:t>Lett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. B 690, 363 (2010)</a:t>
            </a:r>
            <a:endParaRPr lang="en-US" altLang="ja-JP" sz="1400" i="1" dirty="0">
              <a:solidFill>
                <a:prstClr val="black"/>
              </a:solidFill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0" y="2060848"/>
            <a:ext cx="5400600" cy="28625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aseline="30000" dirty="0">
                <a:solidFill>
                  <a:prstClr val="black"/>
                </a:solidFill>
              </a:rPr>
              <a:t>16</a:t>
            </a:r>
            <a:r>
              <a:rPr lang="en-US" altLang="ja-JP" sz="2000" dirty="0">
                <a:solidFill>
                  <a:prstClr val="black"/>
                </a:solidFill>
              </a:rPr>
              <a:t>O (K</a:t>
            </a:r>
            <a:r>
              <a:rPr lang="ja-JP" altLang="en-US" sz="2000" baseline="30000" dirty="0">
                <a:solidFill>
                  <a:prstClr val="black"/>
                </a:solidFill>
              </a:rPr>
              <a:t>－</a:t>
            </a:r>
            <a:r>
              <a:rPr lang="en-US" altLang="ja-JP" sz="2000" dirty="0">
                <a:solidFill>
                  <a:prstClr val="black"/>
                </a:solidFill>
              </a:rPr>
              <a:t>,K</a:t>
            </a:r>
            <a:r>
              <a:rPr lang="ja-JP" altLang="en-US" sz="2000" baseline="30000" dirty="0">
                <a:solidFill>
                  <a:prstClr val="black"/>
                </a:solidFill>
              </a:rPr>
              <a:t>＋</a:t>
            </a:r>
            <a:r>
              <a:rPr lang="en-US" altLang="ja-JP" sz="2000" dirty="0">
                <a:solidFill>
                  <a:prstClr val="black"/>
                </a:solidFill>
              </a:rPr>
              <a:t>)</a:t>
            </a:r>
            <a:r>
              <a:rPr lang="en-US" altLang="ja-JP" sz="2000" b="1" dirty="0">
                <a:solidFill>
                  <a:prstClr val="black"/>
                </a:solidFill>
              </a:rPr>
              <a:t> </a:t>
            </a:r>
            <a:r>
              <a:rPr lang="en-US" altLang="ja-JP" sz="2000" b="1" baseline="-25000" dirty="0" smtClean="0">
                <a:solidFill>
                  <a:srgbClr val="CC0066"/>
                </a:solidFill>
              </a:rPr>
              <a:t>ΛΛ</a:t>
            </a:r>
            <a:r>
              <a:rPr lang="en-US" altLang="ja-JP" sz="2000" b="1" baseline="30000" dirty="0" smtClean="0">
                <a:solidFill>
                  <a:srgbClr val="CC0066"/>
                </a:solidFill>
              </a:rPr>
              <a:t>16</a:t>
            </a:r>
            <a:r>
              <a:rPr lang="en-US" altLang="ja-JP" sz="2000" b="1" dirty="0" smtClean="0">
                <a:solidFill>
                  <a:srgbClr val="CC0066"/>
                </a:solidFill>
              </a:rPr>
              <a:t>C</a:t>
            </a:r>
          </a:p>
          <a:p>
            <a:pPr marL="109728" indent="0">
              <a:buNone/>
            </a:pPr>
            <a:endParaRPr lang="en-US" altLang="ja-JP" sz="2000" b="1" dirty="0" smtClean="0">
              <a:solidFill>
                <a:srgbClr val="CC0066"/>
              </a:solidFill>
            </a:endParaRPr>
          </a:p>
          <a:p>
            <a:r>
              <a:rPr lang="en-US" altLang="ja-JP" sz="1800" dirty="0" smtClean="0"/>
              <a:t>[</a:t>
            </a:r>
            <a:r>
              <a:rPr lang="en-US" altLang="ja-JP" sz="1800" baseline="30000" dirty="0" smtClean="0"/>
              <a:t>15</a:t>
            </a:r>
            <a:r>
              <a:rPr lang="en-US" altLang="ja-JP" sz="1800" dirty="0" smtClean="0"/>
              <a:t>N(1/2</a:t>
            </a:r>
            <a:r>
              <a:rPr lang="en-US" altLang="ja-JP" sz="1800" baseline="30000" dirty="0" smtClean="0"/>
              <a:t>-</a:t>
            </a:r>
            <a:r>
              <a:rPr lang="en-US" altLang="ja-JP" sz="1800" dirty="0" smtClean="0"/>
              <a:t>,3/2</a:t>
            </a:r>
            <a:r>
              <a:rPr lang="en-US" altLang="ja-JP" sz="1800" baseline="30000" dirty="0" smtClean="0"/>
              <a:t>-</a:t>
            </a:r>
            <a:r>
              <a:rPr lang="en-US" altLang="ja-JP" sz="1800" dirty="0" smtClean="0"/>
              <a:t>)×</a:t>
            </a:r>
            <a:r>
              <a:rPr lang="en-US" altLang="ja-JP" sz="1800" dirty="0" err="1" smtClean="0"/>
              <a:t>s</a:t>
            </a:r>
            <a:r>
              <a:rPr lang="en-US" altLang="ja-JP" sz="1800" baseline="-25000" dirty="0" err="1" smtClean="0"/>
              <a:t>Ξ</a:t>
            </a:r>
            <a:r>
              <a:rPr lang="en-US" altLang="ja-JP" sz="1800" dirty="0" smtClean="0"/>
              <a:t>]</a:t>
            </a:r>
            <a:r>
              <a:rPr lang="en-US" altLang="ja-JP" sz="1800" baseline="-25000" dirty="0" smtClean="0"/>
              <a:t>1</a:t>
            </a:r>
            <a:r>
              <a:rPr lang="en-US" altLang="ja-JP" sz="1800" dirty="0" smtClean="0"/>
              <a:t>-</a:t>
            </a:r>
            <a:r>
              <a:rPr lang="en-US" altLang="ja-JP" sz="1800" dirty="0" smtClean="0">
                <a:sym typeface="Wingdings" panose="05000000000000000000" pitchFamily="2" charset="2"/>
              </a:rPr>
              <a:t>[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14</a:t>
            </a:r>
            <a:r>
              <a:rPr lang="en-US" altLang="ja-JP" sz="1800" dirty="0" smtClean="0">
                <a:sym typeface="Wingdings" panose="05000000000000000000" pitchFamily="2" charset="2"/>
              </a:rPr>
              <a:t>C(0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1800" dirty="0" smtClean="0">
                <a:sym typeface="Wingdings" panose="05000000000000000000" pitchFamily="2" charset="2"/>
              </a:rPr>
              <a:t>,2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1800" dirty="0" smtClean="0">
                <a:sym typeface="Wingdings" panose="05000000000000000000" pitchFamily="2" charset="2"/>
              </a:rPr>
              <a:t>)]×</a:t>
            </a:r>
            <a:r>
              <a:rPr lang="en-US" altLang="ja-JP" sz="1800" dirty="0" err="1" smtClean="0">
                <a:sym typeface="Wingdings" panose="05000000000000000000" pitchFamily="2" charset="2"/>
              </a:rPr>
              <a:t>s</a:t>
            </a:r>
            <a:r>
              <a:rPr lang="en-US" altLang="ja-JP" sz="1800" baseline="-25000" dirty="0" err="1" smtClean="0">
                <a:sym typeface="Wingdings" panose="05000000000000000000" pitchFamily="2" charset="2"/>
              </a:rPr>
              <a:t>Λ</a:t>
            </a:r>
            <a:r>
              <a:rPr lang="en-US" altLang="ja-JP" sz="1800" dirty="0" err="1" smtClean="0">
                <a:sym typeface="Wingdings" panose="05000000000000000000" pitchFamily="2" charset="2"/>
              </a:rPr>
              <a:t>p</a:t>
            </a:r>
            <a:r>
              <a:rPr lang="en-US" altLang="ja-JP" sz="1800" baseline="-25000" dirty="0" err="1" smtClean="0">
                <a:sym typeface="Wingdings" panose="05000000000000000000" pitchFamily="2" charset="2"/>
              </a:rPr>
              <a:t>Λ</a:t>
            </a:r>
            <a:r>
              <a:rPr lang="en-US" altLang="ja-JP" sz="1800" dirty="0" smtClean="0">
                <a:sym typeface="Wingdings" panose="05000000000000000000" pitchFamily="2" charset="2"/>
              </a:rPr>
              <a:t>]</a:t>
            </a:r>
            <a:r>
              <a:rPr lang="en-US" altLang="ja-JP" sz="1800" baseline="-25000" dirty="0" smtClean="0">
                <a:sym typeface="Wingdings" panose="05000000000000000000" pitchFamily="2" charset="2"/>
              </a:rPr>
              <a:t>1</a:t>
            </a:r>
            <a:r>
              <a:rPr lang="en-US" altLang="ja-JP" sz="1800" dirty="0" smtClean="0">
                <a:sym typeface="Wingdings" panose="05000000000000000000" pitchFamily="2" charset="2"/>
              </a:rPr>
              <a:t>-</a:t>
            </a:r>
            <a:endParaRPr lang="en-US" altLang="ja-JP" sz="1800" dirty="0" smtClean="0"/>
          </a:p>
          <a:p>
            <a:r>
              <a:rPr lang="en-US" altLang="ja-JP" sz="1800" dirty="0"/>
              <a:t>[</a:t>
            </a:r>
            <a:r>
              <a:rPr lang="en-US" altLang="ja-JP" sz="1800" baseline="30000" dirty="0"/>
              <a:t>15</a:t>
            </a:r>
            <a:r>
              <a:rPr lang="en-US" altLang="ja-JP" sz="1800" dirty="0"/>
              <a:t>N(1/2</a:t>
            </a:r>
            <a:r>
              <a:rPr lang="en-US" altLang="ja-JP" sz="1800" baseline="30000" dirty="0"/>
              <a:t>-</a:t>
            </a:r>
            <a:r>
              <a:rPr lang="en-US" altLang="ja-JP" sz="1800" dirty="0"/>
              <a:t>,3/2</a:t>
            </a:r>
            <a:r>
              <a:rPr lang="en-US" altLang="ja-JP" sz="1800" baseline="30000" dirty="0"/>
              <a:t>-</a:t>
            </a:r>
            <a:r>
              <a:rPr lang="en-US" altLang="ja-JP" sz="1800" dirty="0" smtClean="0"/>
              <a:t>)×</a:t>
            </a:r>
            <a:r>
              <a:rPr lang="en-US" altLang="ja-JP" sz="1800" dirty="0" err="1" smtClean="0"/>
              <a:t>p</a:t>
            </a:r>
            <a:r>
              <a:rPr lang="en-US" altLang="ja-JP" sz="1800" baseline="-25000" dirty="0" err="1" smtClean="0"/>
              <a:t>Ξ</a:t>
            </a:r>
            <a:r>
              <a:rPr lang="en-US" altLang="ja-JP" sz="1800" dirty="0" smtClean="0"/>
              <a:t>]</a:t>
            </a:r>
            <a:r>
              <a:rPr lang="en-US" altLang="ja-JP" sz="1800" baseline="-25000" dirty="0" smtClean="0"/>
              <a:t>2</a:t>
            </a:r>
            <a:r>
              <a:rPr lang="en-US" altLang="ja-JP" sz="1800" dirty="0" smtClean="0"/>
              <a:t>+ </a:t>
            </a:r>
            <a:r>
              <a:rPr lang="en-US" altLang="ja-JP" sz="1800" dirty="0">
                <a:sym typeface="Wingdings" panose="05000000000000000000" pitchFamily="2" charset="2"/>
              </a:rPr>
              <a:t> [</a:t>
            </a:r>
            <a:r>
              <a:rPr lang="en-US" altLang="ja-JP" sz="1800" baseline="30000" dirty="0">
                <a:sym typeface="Wingdings" panose="05000000000000000000" pitchFamily="2" charset="2"/>
              </a:rPr>
              <a:t>14</a:t>
            </a:r>
            <a:r>
              <a:rPr lang="en-US" altLang="ja-JP" sz="1800" dirty="0">
                <a:sym typeface="Wingdings" panose="05000000000000000000" pitchFamily="2" charset="2"/>
              </a:rPr>
              <a:t>C(0</a:t>
            </a:r>
            <a:r>
              <a:rPr lang="en-US" altLang="ja-JP" sz="1800" baseline="30000" dirty="0">
                <a:sym typeface="Wingdings" panose="05000000000000000000" pitchFamily="2" charset="2"/>
              </a:rPr>
              <a:t>+</a:t>
            </a:r>
            <a:r>
              <a:rPr lang="en-US" altLang="ja-JP" sz="1800" dirty="0">
                <a:sym typeface="Wingdings" panose="05000000000000000000" pitchFamily="2" charset="2"/>
              </a:rPr>
              <a:t>,2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1800" dirty="0" smtClean="0">
                <a:sym typeface="Wingdings" panose="05000000000000000000" pitchFamily="2" charset="2"/>
              </a:rPr>
              <a:t>)×p</a:t>
            </a:r>
            <a:r>
              <a:rPr lang="en-US" altLang="ja-JP" sz="1800" baseline="-25000" dirty="0" smtClean="0">
                <a:sym typeface="Wingdings" panose="05000000000000000000" pitchFamily="2" charset="2"/>
              </a:rPr>
              <a:t>Λ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2</a:t>
            </a:r>
            <a:r>
              <a:rPr lang="en-US" altLang="ja-JP" sz="1800" dirty="0" smtClean="0">
                <a:sym typeface="Wingdings" panose="05000000000000000000" pitchFamily="2" charset="2"/>
              </a:rPr>
              <a:t>]</a:t>
            </a:r>
            <a:r>
              <a:rPr lang="en-US" altLang="ja-JP" sz="18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ja-JP" sz="1800" dirty="0" smtClean="0">
                <a:sym typeface="Wingdings" panose="05000000000000000000" pitchFamily="2" charset="2"/>
              </a:rPr>
              <a:t>+</a:t>
            </a:r>
            <a:endParaRPr lang="en-US" altLang="ja-JP" sz="1800" dirty="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5112568" cy="620618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Double</a:t>
            </a:r>
            <a:r>
              <a:rPr lang="ja-JP" altLang="en-US" dirty="0"/>
              <a:t> </a:t>
            </a:r>
            <a:r>
              <a:rPr lang="en-US" altLang="ja-JP" dirty="0"/>
              <a:t>Λ </a:t>
            </a:r>
            <a:r>
              <a:rPr lang="en-US" altLang="ja-JP" dirty="0" err="1" smtClean="0"/>
              <a:t>hypernuclei</a:t>
            </a:r>
            <a:endParaRPr kumimoji="1" lang="ja-JP" altLang="en-US" dirty="0"/>
          </a:p>
        </p:txBody>
      </p:sp>
      <p:sp>
        <p:nvSpPr>
          <p:cNvPr id="15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17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135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33774" y="634678"/>
            <a:ext cx="7434570" cy="562074"/>
          </a:xfrm>
          <a:ln w="25400">
            <a:noFill/>
          </a:ln>
        </p:spPr>
        <p:txBody>
          <a:bodyPr>
            <a:noAutofit/>
          </a:bodyPr>
          <a:lstStyle/>
          <a:p>
            <a:r>
              <a:rPr kumimoji="1" lang="en-US" altLang="ja-JP" dirty="0" smtClean="0"/>
              <a:t>Momentum Region</a:t>
            </a:r>
            <a:endParaRPr kumimoji="1" lang="ja-JP" altLang="en-US" dirty="0"/>
          </a:p>
        </p:txBody>
      </p:sp>
      <p:sp>
        <p:nvSpPr>
          <p:cNvPr id="16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17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pic>
        <p:nvPicPr>
          <p:cNvPr id="18" name="Picture 2" descr="C:\Users\kanatsuki\Dropbox\think2mac\MyArticle\master\masters_thesis\chapter1\sokate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5897"/>
            <a:ext cx="4176464" cy="40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364989" y="6176337"/>
            <a:ext cx="3774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C.B. Dover and A. Gal, Ann. Phys. 146, 309 (1983)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03648" y="480934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1403F7"/>
                </a:solidFill>
              </a:rPr>
              <a:t>Elementary process</a:t>
            </a:r>
          </a:p>
          <a:p>
            <a:r>
              <a:rPr lang="en-US" altLang="ja-JP" sz="2000" dirty="0" smtClean="0">
                <a:solidFill>
                  <a:srgbClr val="1403F7"/>
                </a:solidFill>
              </a:rPr>
              <a:t>〜35 </a:t>
            </a:r>
            <a:r>
              <a:rPr lang="en-US" altLang="ja-JP" sz="2000" dirty="0" err="1" smtClean="0">
                <a:solidFill>
                  <a:srgbClr val="1403F7"/>
                </a:solidFill>
              </a:rPr>
              <a:t>ub</a:t>
            </a:r>
            <a:r>
              <a:rPr lang="en-US" altLang="ja-JP" sz="2000" dirty="0" smtClean="0">
                <a:solidFill>
                  <a:srgbClr val="1403F7"/>
                </a:solidFill>
              </a:rPr>
              <a:t>/</a:t>
            </a:r>
            <a:r>
              <a:rPr lang="en-US" altLang="ja-JP" sz="2000" dirty="0" err="1" smtClean="0">
                <a:solidFill>
                  <a:srgbClr val="1403F7"/>
                </a:solidFill>
              </a:rPr>
              <a:t>sr</a:t>
            </a:r>
            <a:r>
              <a:rPr lang="en-US" altLang="ja-JP" sz="2000" dirty="0">
                <a:solidFill>
                  <a:srgbClr val="1403F7"/>
                </a:solidFill>
              </a:rPr>
              <a:t> </a:t>
            </a:r>
            <a:r>
              <a:rPr lang="en-US" altLang="ja-JP" sz="2000" dirty="0" smtClean="0">
                <a:solidFill>
                  <a:srgbClr val="1403F7"/>
                </a:solidFill>
              </a:rPr>
              <a:t>around 1.8 </a:t>
            </a:r>
            <a:r>
              <a:rPr lang="en-US" altLang="ja-JP" sz="2000" dirty="0" err="1" smtClean="0">
                <a:solidFill>
                  <a:srgbClr val="1403F7"/>
                </a:solidFill>
              </a:rPr>
              <a:t>GeV</a:t>
            </a:r>
            <a:r>
              <a:rPr lang="en-US" altLang="ja-JP" sz="2000" dirty="0" smtClean="0">
                <a:solidFill>
                  <a:srgbClr val="1403F7"/>
                </a:solidFill>
              </a:rPr>
              <a:t>/</a:t>
            </a:r>
            <a:r>
              <a:rPr lang="en-US" altLang="ja-JP" sz="2000" i="1" dirty="0" smtClean="0">
                <a:solidFill>
                  <a:srgbClr val="1403F7"/>
                </a:solidFill>
              </a:rPr>
              <a:t>c</a:t>
            </a:r>
          </a:p>
        </p:txBody>
      </p:sp>
      <p:pic>
        <p:nvPicPr>
          <p:cNvPr id="21" name="Picture 2" descr="C:\Users\kanatsuki\Dropbox\figure\kinema_sc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35" y="2852936"/>
            <a:ext cx="435266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コンテンツ プレースホルダー 5"/>
          <p:cNvSpPr txBox="1">
            <a:spLocks/>
          </p:cNvSpPr>
          <p:nvPr/>
        </p:nvSpPr>
        <p:spPr>
          <a:xfrm>
            <a:off x="5004049" y="2708920"/>
            <a:ext cx="266429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200" dirty="0" smtClean="0"/>
              <a:t>Momentum of </a:t>
            </a:r>
            <a:r>
              <a:rPr lang="en-US" altLang="ja-JP" sz="2200" i="1" dirty="0" smtClean="0"/>
              <a:t>K</a:t>
            </a:r>
            <a:r>
              <a:rPr lang="ja-JP" altLang="en-US" sz="2200" baseline="30000" dirty="0" smtClean="0"/>
              <a:t>＋</a:t>
            </a:r>
            <a:endParaRPr lang="en-US" altLang="ja-JP" sz="2200" dirty="0" smtClean="0"/>
          </a:p>
        </p:txBody>
      </p:sp>
      <p:sp>
        <p:nvSpPr>
          <p:cNvPr id="23" name="コンテンツ プレースホルダー 5"/>
          <p:cNvSpPr>
            <a:spLocks noGrp="1"/>
          </p:cNvSpPr>
          <p:nvPr>
            <p:ph idx="1"/>
          </p:nvPr>
        </p:nvSpPr>
        <p:spPr>
          <a:xfrm>
            <a:off x="5004048" y="1628800"/>
            <a:ext cx="3600400" cy="504056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i="1" dirty="0" err="1" smtClean="0">
                <a:solidFill>
                  <a:srgbClr val="292934"/>
                </a:solidFill>
                <a:sym typeface="Wingdings" panose="05000000000000000000" pitchFamily="2" charset="2"/>
              </a:rPr>
              <a:t>p</a:t>
            </a:r>
            <a:r>
              <a:rPr lang="en-US" altLang="ja-JP" sz="2800" i="1" baseline="-25000" dirty="0" err="1" smtClean="0">
                <a:solidFill>
                  <a:srgbClr val="292934"/>
                </a:solidFill>
                <a:sym typeface="Wingdings" panose="05000000000000000000" pitchFamily="2" charset="2"/>
              </a:rPr>
              <a:t>K</a:t>
            </a:r>
            <a:r>
              <a:rPr lang="ja-JP" altLang="en-US" sz="2800" baseline="-25000" dirty="0" smtClean="0">
                <a:solidFill>
                  <a:srgbClr val="292934"/>
                </a:solidFill>
                <a:sym typeface="Wingdings" panose="05000000000000000000" pitchFamily="2" charset="2"/>
              </a:rPr>
              <a:t>＋</a:t>
            </a:r>
            <a:r>
              <a:rPr lang="en-US" altLang="ja-JP" sz="2800" baseline="30000" dirty="0" smtClean="0">
                <a:solidFill>
                  <a:srgbClr val="292934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800" dirty="0" smtClean="0">
                <a:solidFill>
                  <a:srgbClr val="292934"/>
                </a:solidFill>
                <a:sym typeface="Wingdings" panose="05000000000000000000" pitchFamily="2" charset="2"/>
              </a:rPr>
              <a:t>=</a:t>
            </a:r>
            <a:r>
              <a:rPr lang="en-US" altLang="ja-JP" sz="2800" baseline="30000" dirty="0" smtClean="0">
                <a:solidFill>
                  <a:srgbClr val="292934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800" dirty="0" smtClean="0">
                <a:solidFill>
                  <a:srgbClr val="292934"/>
                </a:solidFill>
                <a:sym typeface="Wingdings" panose="05000000000000000000" pitchFamily="2" charset="2"/>
              </a:rPr>
              <a:t>1.2</a:t>
            </a:r>
            <a:r>
              <a:rPr lang="ja-JP" altLang="en-US" sz="2800" dirty="0" smtClean="0">
                <a:solidFill>
                  <a:srgbClr val="292934"/>
                </a:solidFill>
                <a:sym typeface="Wingdings" panose="05000000000000000000" pitchFamily="2" charset="2"/>
              </a:rPr>
              <a:t>～</a:t>
            </a:r>
            <a:r>
              <a:rPr lang="en-US" altLang="ja-JP" sz="2800" dirty="0" smtClean="0">
                <a:solidFill>
                  <a:srgbClr val="292934"/>
                </a:solidFill>
                <a:sym typeface="Wingdings" panose="05000000000000000000" pitchFamily="2" charset="2"/>
              </a:rPr>
              <a:t>1.4 </a:t>
            </a:r>
            <a:r>
              <a:rPr lang="en-US" altLang="ja-JP" sz="2800" dirty="0" err="1" smtClean="0">
                <a:solidFill>
                  <a:srgbClr val="292934"/>
                </a:solidFill>
                <a:sym typeface="Wingdings" panose="05000000000000000000" pitchFamily="2" charset="2"/>
              </a:rPr>
              <a:t>GeV</a:t>
            </a:r>
            <a:r>
              <a:rPr lang="en-US" altLang="ja-JP" sz="2800" dirty="0" smtClean="0">
                <a:solidFill>
                  <a:srgbClr val="292934"/>
                </a:solidFill>
                <a:sym typeface="Wingdings" panose="05000000000000000000" pitchFamily="2" charset="2"/>
              </a:rPr>
              <a:t>/</a:t>
            </a:r>
            <a:r>
              <a:rPr lang="en-US" altLang="ja-JP" sz="2800" i="1" dirty="0" smtClean="0">
                <a:solidFill>
                  <a:srgbClr val="292934"/>
                </a:solidFill>
                <a:sym typeface="Wingdings" panose="05000000000000000000" pitchFamily="2" charset="2"/>
              </a:rPr>
              <a:t>c</a:t>
            </a:r>
            <a:endParaRPr lang="en-US" altLang="ja-JP" sz="2800" i="1" dirty="0" smtClean="0">
              <a:solidFill>
                <a:srgbClr val="292934"/>
              </a:solidFill>
            </a:endParaRPr>
          </a:p>
          <a:p>
            <a:pPr lvl="1"/>
            <a:endParaRPr lang="en-US" altLang="ja-JP" sz="2800" dirty="0">
              <a:solidFill>
                <a:srgbClr val="292934"/>
              </a:solidFill>
            </a:endParaRPr>
          </a:p>
          <a:p>
            <a:endParaRPr kumimoji="1" lang="ja-JP" altLang="en-US" sz="2800" dirty="0">
              <a:solidFill>
                <a:srgbClr val="292934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257210" y="1681644"/>
            <a:ext cx="2810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i="1" dirty="0" err="1"/>
              <a:t>p</a:t>
            </a:r>
            <a:r>
              <a:rPr lang="en-US" altLang="ja-JP" sz="2800" i="1" baseline="-25000" dirty="0" err="1"/>
              <a:t>K</a:t>
            </a:r>
            <a:r>
              <a:rPr lang="ja-JP" altLang="en-US" sz="2800" baseline="-25000" dirty="0" smtClean="0"/>
              <a:t>－</a:t>
            </a:r>
            <a:r>
              <a:rPr lang="en-US" altLang="ja-JP" sz="2800" baseline="-25000" dirty="0" smtClean="0"/>
              <a:t> </a:t>
            </a:r>
            <a:r>
              <a:rPr lang="en-US" altLang="ja-JP" sz="2800" dirty="0" smtClean="0"/>
              <a:t>= 1.8 </a:t>
            </a:r>
            <a:r>
              <a:rPr lang="en-US" altLang="ja-JP" sz="2800" dirty="0" err="1" smtClean="0"/>
              <a:t>GeV</a:t>
            </a:r>
            <a:r>
              <a:rPr lang="en-US" altLang="ja-JP" sz="2800" dirty="0"/>
              <a:t>/</a:t>
            </a:r>
            <a:r>
              <a:rPr lang="en-US" altLang="ja-JP" sz="2800" i="1" dirty="0"/>
              <a:t>c</a:t>
            </a:r>
          </a:p>
        </p:txBody>
      </p:sp>
      <p:sp>
        <p:nvSpPr>
          <p:cNvPr id="25" name="左右矢印 24"/>
          <p:cNvSpPr/>
          <p:nvPr/>
        </p:nvSpPr>
        <p:spPr>
          <a:xfrm>
            <a:off x="3995936" y="1772816"/>
            <a:ext cx="864096" cy="360040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38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Acceptance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/>
              <a:t>研究会「ストレンジネスを含む原子核の最近の展開」</a:t>
            </a:r>
            <a:endParaRPr lang="en-US" altLang="ja-JP" sz="1000" dirty="0"/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2014.9.26</a:t>
            </a:r>
            <a:endParaRPr lang="ja-JP" altLang="en-US" sz="1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12778" r="20119" b="1586"/>
          <a:stretch/>
        </p:blipFill>
        <p:spPr bwMode="auto">
          <a:xfrm>
            <a:off x="5871424" y="908720"/>
            <a:ext cx="294904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t="12331" r="19255" b="1997"/>
          <a:stretch/>
        </p:blipFill>
        <p:spPr bwMode="auto">
          <a:xfrm>
            <a:off x="5906134" y="3340416"/>
            <a:ext cx="2914338" cy="21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2" t="12263" r="20194" b="1575"/>
          <a:stretch/>
        </p:blipFill>
        <p:spPr bwMode="auto">
          <a:xfrm>
            <a:off x="323528" y="1683953"/>
            <a:ext cx="5119609" cy="375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467544" y="5732891"/>
            <a:ext cx="352839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Magnetic field </a:t>
            </a:r>
            <a:r>
              <a:rPr lang="en-US" altLang="ja-JP" sz="1600" dirty="0" smtClean="0">
                <a:sym typeface="Wingdings" panose="05000000000000000000" pitchFamily="2" charset="2"/>
              </a:rPr>
              <a:t></a:t>
            </a:r>
            <a:r>
              <a:rPr lang="en-US" altLang="ja-JP" sz="1600" dirty="0" smtClean="0"/>
              <a:t> TOSCA calculation</a:t>
            </a:r>
          </a:p>
          <a:p>
            <a:r>
              <a:rPr lang="en-US" altLang="ja-JP" sz="1600" dirty="0" smtClean="0"/>
              <a:t>Q1,Q2,D1 = 2500A (max)</a:t>
            </a:r>
            <a:endParaRPr kumimoji="1" lang="ja-JP" altLang="en-US" sz="1600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6228184" y="3700456"/>
            <a:ext cx="494692" cy="0"/>
          </a:xfrm>
          <a:prstGeom prst="straightConnector1">
            <a:avLst/>
          </a:prstGeom>
          <a:ln w="19050">
            <a:solidFill>
              <a:srgbClr val="1403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228184" y="3700456"/>
            <a:ext cx="70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1403F7"/>
                </a:solidFill>
              </a:rPr>
              <a:t>4°</a:t>
            </a:r>
            <a:endParaRPr kumimoji="1" lang="ja-JP" altLang="en-US" dirty="0">
              <a:solidFill>
                <a:srgbClr val="1403F7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6271572" y="4924592"/>
            <a:ext cx="964724" cy="0"/>
          </a:xfrm>
          <a:prstGeom prst="straightConnector1">
            <a:avLst/>
          </a:prstGeom>
          <a:ln w="19050">
            <a:solidFill>
              <a:srgbClr val="1403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588224" y="4627268"/>
            <a:ext cx="70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1403F7"/>
                </a:solidFill>
              </a:rPr>
              <a:t>8°</a:t>
            </a:r>
            <a:endParaRPr kumimoji="1" lang="ja-JP" altLang="en-US" dirty="0">
              <a:solidFill>
                <a:srgbClr val="1403F7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36296" y="3546568"/>
            <a:ext cx="1490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i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p=1.35 </a:t>
            </a:r>
            <a:r>
              <a:rPr lang="en-US" altLang="ja-JP" sz="1600" b="1" i="1" dirty="0" err="1" smtClean="0">
                <a:ln w="3175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GeV</a:t>
            </a:r>
            <a:r>
              <a:rPr lang="en-US" altLang="ja-JP" sz="1600" b="1" i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/c</a:t>
            </a:r>
          </a:p>
          <a:p>
            <a:r>
              <a:rPr lang="en-US" altLang="ja-JP" sz="1600" b="1" i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T2-Q1=55cm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779912" y="3249850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solidFill>
                  <a:srgbClr val="017324"/>
                </a:solidFill>
              </a:rPr>
              <a:t>～</a:t>
            </a:r>
            <a:r>
              <a:rPr lang="en-US" altLang="ja-JP" sz="2400" b="1" dirty="0" smtClean="0">
                <a:solidFill>
                  <a:srgbClr val="017324"/>
                </a:solidFill>
              </a:rPr>
              <a:t>55 </a:t>
            </a:r>
            <a:r>
              <a:rPr lang="en-US" altLang="ja-JP" sz="2400" b="1" dirty="0" err="1" smtClean="0">
                <a:solidFill>
                  <a:srgbClr val="017324"/>
                </a:solidFill>
              </a:rPr>
              <a:t>msr</a:t>
            </a:r>
            <a:endParaRPr lang="en-US" altLang="ja-JP" sz="2400" b="1" dirty="0">
              <a:solidFill>
                <a:srgbClr val="017324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99992" y="5732892"/>
            <a:ext cx="422762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Particles just passing through the magnets</a:t>
            </a:r>
          </a:p>
          <a:p>
            <a:r>
              <a:rPr kumimoji="1" lang="en-US" altLang="ja-JP" sz="1600" dirty="0" smtClean="0"/>
              <a:t>= not including detector configuration</a:t>
            </a:r>
            <a:endParaRPr kumimoji="1" lang="ja-JP" altLang="en-US" sz="1600" dirty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8463895" y="4924592"/>
            <a:ext cx="0" cy="304608"/>
          </a:xfrm>
          <a:prstGeom prst="straightConnector1">
            <a:avLst/>
          </a:prstGeom>
          <a:ln w="19050">
            <a:solidFill>
              <a:srgbClr val="1403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8260631" y="4581128"/>
            <a:ext cx="70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1403F7"/>
                </a:solidFill>
              </a:rPr>
              <a:t>18°</a:t>
            </a:r>
            <a:endParaRPr kumimoji="1" lang="ja-JP" altLang="en-US" dirty="0">
              <a:solidFill>
                <a:srgbClr val="14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064896" cy="557808"/>
          </a:xfrm>
        </p:spPr>
        <p:txBody>
          <a:bodyPr wrap="none">
            <a:noAutofit/>
          </a:bodyPr>
          <a:lstStyle/>
          <a:p>
            <a:r>
              <a:rPr lang="en-US" altLang="ja-JP" dirty="0" smtClean="0"/>
              <a:t>Motivations of 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Study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2048" y="1360323"/>
            <a:ext cx="8388424" cy="1060565"/>
          </a:xfrm>
        </p:spPr>
        <p:txBody>
          <a:bodyPr>
            <a:noAutofit/>
          </a:bodyPr>
          <a:lstStyle/>
          <a:p>
            <a:r>
              <a:rPr lang="en-US" altLang="ja-JP" dirty="0">
                <a:sym typeface="Wingdings" panose="05000000000000000000" pitchFamily="2" charset="2"/>
              </a:rPr>
              <a:t>B</a:t>
            </a:r>
            <a:r>
              <a:rPr lang="en-US" altLang="ja-JP" dirty="0" smtClean="0">
                <a:sym typeface="Wingdings" panose="05000000000000000000" pitchFamily="2" charset="2"/>
              </a:rPr>
              <a:t>aryon-baryon interaction </a:t>
            </a:r>
            <a:r>
              <a:rPr lang="en-US" altLang="ja-JP" dirty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                     Nuclear force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marL="182880" lvl="1"/>
            <a:r>
              <a:rPr lang="en-US" altLang="ja-JP" sz="2400" dirty="0" smtClean="0"/>
              <a:t>A </a:t>
            </a:r>
            <a:r>
              <a:rPr lang="en-US" altLang="ja-JP" sz="2400" dirty="0"/>
              <a:t>role of </a:t>
            </a:r>
            <a:r>
              <a:rPr lang="en-US" altLang="ja-JP" sz="2400" dirty="0" smtClean="0"/>
              <a:t>strangeness in dense </a:t>
            </a:r>
            <a:r>
              <a:rPr lang="en-US" altLang="ja-JP" sz="2400" dirty="0"/>
              <a:t>nuclear </a:t>
            </a:r>
            <a:r>
              <a:rPr lang="en-US" altLang="ja-JP" sz="2400" dirty="0" smtClean="0"/>
              <a:t>matter</a:t>
            </a:r>
            <a:endParaRPr lang="en-US" altLang="ja-JP" sz="24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3" y="3092459"/>
            <a:ext cx="4364539" cy="2784813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7460" y="5799463"/>
            <a:ext cx="4919161" cy="7560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ja-JP" sz="2000" dirty="0" smtClean="0"/>
          </a:p>
        </p:txBody>
      </p:sp>
      <p:sp>
        <p:nvSpPr>
          <p:cNvPr id="12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13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755576" y="3068960"/>
            <a:ext cx="0" cy="3959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ー 5"/>
          <p:cNvSpPr txBox="1">
            <a:spLocks/>
          </p:cNvSpPr>
          <p:nvPr/>
        </p:nvSpPr>
        <p:spPr>
          <a:xfrm>
            <a:off x="4427984" y="2348880"/>
            <a:ext cx="4536504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/>
              <a:t>S</a:t>
            </a:r>
            <a:r>
              <a:rPr lang="en-US" altLang="ja-JP" sz="2200" dirty="0"/>
              <a:t>=-</a:t>
            </a:r>
            <a:r>
              <a:rPr lang="en-US" altLang="ja-JP" sz="2200" dirty="0" smtClean="0"/>
              <a:t>2  </a:t>
            </a:r>
            <a:r>
              <a:rPr lang="en-US" altLang="ja-JP" sz="2200" dirty="0" err="1" smtClean="0">
                <a:solidFill>
                  <a:srgbClr val="CC0099"/>
                </a:solidFill>
              </a:rPr>
              <a:t>Ξ</a:t>
            </a:r>
            <a:r>
              <a:rPr lang="en-US" altLang="ja-JP" sz="2200" dirty="0" smtClean="0">
                <a:solidFill>
                  <a:srgbClr val="CC0099"/>
                </a:solidFill>
              </a:rPr>
              <a:t>, ΛΛ</a:t>
            </a:r>
            <a:endParaRPr lang="en-US" altLang="ja-JP" sz="2200" dirty="0">
              <a:solidFill>
                <a:srgbClr val="CC0099"/>
              </a:solidFill>
            </a:endParaRPr>
          </a:p>
          <a:p>
            <a:pPr lvl="1"/>
            <a:r>
              <a:rPr lang="en-US" altLang="ja-JP" sz="2200" dirty="0" smtClean="0"/>
              <a:t>A few emulsion events</a:t>
            </a:r>
            <a:endParaRPr lang="en-US" altLang="ja-JP" sz="2200" dirty="0"/>
          </a:p>
          <a:p>
            <a:pPr lvl="1"/>
            <a:r>
              <a:rPr lang="en-US" altLang="ja-JP" sz="2200" dirty="0" smtClean="0">
                <a:solidFill>
                  <a:srgbClr val="800000"/>
                </a:solidFill>
              </a:rPr>
              <a:t>Information are limited!</a:t>
            </a:r>
            <a:endParaRPr lang="en-US" altLang="ja-JP" sz="2200" dirty="0">
              <a:solidFill>
                <a:srgbClr val="800000"/>
              </a:solidFill>
            </a:endParaRP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4427984" y="3645024"/>
            <a:ext cx="4752528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S=-1  </a:t>
            </a:r>
            <a:r>
              <a:rPr lang="en-US" altLang="ja-JP" sz="2000" dirty="0" err="1" smtClean="0">
                <a:solidFill>
                  <a:srgbClr val="0D81C9"/>
                </a:solidFill>
              </a:rPr>
              <a:t>Λ</a:t>
            </a:r>
            <a:r>
              <a:rPr lang="en-US" altLang="ja-JP" sz="2000" dirty="0" smtClean="0">
                <a:solidFill>
                  <a:srgbClr val="0D81C9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D81C9"/>
                </a:solidFill>
              </a:rPr>
              <a:t>Σ</a:t>
            </a:r>
            <a:endParaRPr lang="en-US" altLang="ja-JP" sz="2000" dirty="0" smtClean="0">
              <a:solidFill>
                <a:srgbClr val="0D81C9"/>
              </a:solidFill>
            </a:endParaRPr>
          </a:p>
          <a:p>
            <a:pPr lvl="1"/>
            <a:r>
              <a:rPr lang="en-US" altLang="ja-JP" dirty="0"/>
              <a:t>R</a:t>
            </a:r>
            <a:r>
              <a:rPr lang="en-US" altLang="ja-JP" dirty="0" smtClean="0"/>
              <a:t>eaction spectroscopies</a:t>
            </a:r>
          </a:p>
          <a:p>
            <a:pPr lvl="2"/>
            <a:r>
              <a:rPr lang="en-US" altLang="ja-JP" dirty="0" smtClean="0"/>
              <a:t>(</a:t>
            </a:r>
            <a:r>
              <a:rPr lang="en-US" altLang="ja-JP" dirty="0"/>
              <a:t>K</a:t>
            </a:r>
            <a:r>
              <a:rPr lang="en-US" altLang="ja-JP" baseline="30000" dirty="0"/>
              <a:t>-</a:t>
            </a:r>
            <a:r>
              <a:rPr lang="en-US" altLang="ja-JP" dirty="0"/>
              <a:t>,π</a:t>
            </a:r>
            <a:r>
              <a:rPr lang="en-US" altLang="ja-JP" baseline="30000" dirty="0"/>
              <a:t>-</a:t>
            </a:r>
            <a:r>
              <a:rPr lang="en-US" altLang="ja-JP" dirty="0"/>
              <a:t>)</a:t>
            </a:r>
            <a:r>
              <a:rPr lang="en-US" altLang="ja-JP" dirty="0" smtClean="0"/>
              <a:t>, (</a:t>
            </a:r>
            <a:r>
              <a:rPr lang="en-US" altLang="ja-JP" dirty="0"/>
              <a:t>π</a:t>
            </a:r>
            <a:r>
              <a:rPr lang="en-US" altLang="ja-JP" baseline="30000" dirty="0"/>
              <a:t>+</a:t>
            </a:r>
            <a:r>
              <a:rPr lang="en-US" altLang="ja-JP" dirty="0"/>
              <a:t>, K</a:t>
            </a:r>
            <a:r>
              <a:rPr lang="en-US" altLang="ja-JP" baseline="30000" dirty="0"/>
              <a:t>+</a:t>
            </a:r>
            <a:r>
              <a:rPr lang="en-US" altLang="ja-JP" dirty="0" smtClean="0"/>
              <a:t>), etc.</a:t>
            </a:r>
          </a:p>
          <a:p>
            <a:pPr lvl="2"/>
            <a:r>
              <a:rPr lang="el-GR" altLang="ja-JP" dirty="0" smtClean="0"/>
              <a:t>γ</a:t>
            </a:r>
            <a:r>
              <a:rPr lang="en-US" altLang="ja-JP" dirty="0"/>
              <a:t>-ray </a:t>
            </a:r>
            <a:r>
              <a:rPr lang="en-US" altLang="ja-JP" dirty="0" smtClean="0"/>
              <a:t>spectroscopy</a:t>
            </a:r>
          </a:p>
          <a:p>
            <a:pPr marL="274320" lvl="1" indent="0">
              <a:buNone/>
            </a:pPr>
            <a:r>
              <a:rPr lang="en-US" altLang="ja-JP" dirty="0">
                <a:sym typeface="Wingdings"/>
              </a:rPr>
              <a:t>ΛN, </a:t>
            </a:r>
            <a:r>
              <a:rPr lang="en-US" altLang="ja-JP" dirty="0"/>
              <a:t>ΣN </a:t>
            </a:r>
            <a:r>
              <a:rPr lang="en-US" altLang="ja-JP" dirty="0" smtClean="0"/>
              <a:t>interactions</a:t>
            </a:r>
            <a:endParaRPr lang="en-US" altLang="ja-JP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5536" y="2556192"/>
            <a:ext cx="1368152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292934"/>
                </a:solidFill>
              </a:rPr>
              <a:t>Neutron stars</a:t>
            </a:r>
          </a:p>
          <a:p>
            <a:r>
              <a:rPr lang="en-US" altLang="ja-JP" sz="1400" dirty="0" smtClean="0">
                <a:solidFill>
                  <a:srgbClr val="292934"/>
                </a:solidFill>
              </a:rPr>
              <a:t>S=</a:t>
            </a:r>
            <a:r>
              <a:rPr lang="en-US" altLang="ja-JP" dirty="0" smtClean="0">
                <a:solidFill>
                  <a:srgbClr val="292934"/>
                </a:solidFill>
              </a:rPr>
              <a:t>∞</a:t>
            </a:r>
            <a:endParaRPr kumimoji="1" lang="ja-JP" altLang="en-US" b="1" dirty="0">
              <a:solidFill>
                <a:srgbClr val="292934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4283968" y="1700808"/>
            <a:ext cx="1728192" cy="0"/>
          </a:xfrm>
          <a:prstGeom prst="straightConnector1">
            <a:avLst/>
          </a:prstGeom>
          <a:ln>
            <a:solidFill>
              <a:srgbClr val="1403F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4355976" y="134076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1403F7"/>
                </a:solidFill>
              </a:rPr>
              <a:t>Generalization</a:t>
            </a:r>
          </a:p>
        </p:txBody>
      </p:sp>
      <p:sp>
        <p:nvSpPr>
          <p:cNvPr id="22" name="コンテンツ プレースホルダー 5"/>
          <p:cNvSpPr txBox="1">
            <a:spLocks/>
          </p:cNvSpPr>
          <p:nvPr/>
        </p:nvSpPr>
        <p:spPr>
          <a:xfrm>
            <a:off x="4499992" y="5517232"/>
            <a:ext cx="374441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S= 0  p, 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NN scattering data</a:t>
            </a:r>
            <a:endParaRPr lang="en-US" altLang="ja-JP" dirty="0"/>
          </a:p>
        </p:txBody>
      </p:sp>
      <p:sp>
        <p:nvSpPr>
          <p:cNvPr id="16" name="円/楕円 15"/>
          <p:cNvSpPr/>
          <p:nvPr/>
        </p:nvSpPr>
        <p:spPr>
          <a:xfrm>
            <a:off x="4211960" y="2276872"/>
            <a:ext cx="2376264" cy="576064"/>
          </a:xfrm>
          <a:prstGeom prst="ellipse">
            <a:avLst/>
          </a:prstGeom>
          <a:noFill/>
          <a:ln w="25400"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45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Momentum Resolution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/>
              <a:t>研究会「ストレンジネスを含む原子核の最近の展開」</a:t>
            </a:r>
            <a:endParaRPr lang="en-US" altLang="ja-JP" sz="1000" dirty="0"/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2014.9.26</a:t>
            </a:r>
            <a:endParaRPr lang="ja-JP" altLang="en-US" sz="1000" dirty="0"/>
          </a:p>
        </p:txBody>
      </p:sp>
      <p:pic>
        <p:nvPicPr>
          <p:cNvPr id="4" name="図 3" descr="res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4" y="2483604"/>
            <a:ext cx="4627387" cy="313389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660231" y="51479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Momentum [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/c]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33116" y="5507940"/>
            <a:ext cx="327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Position resolution (</a:t>
            </a:r>
            <a:r>
              <a:rPr lang="en-US" altLang="ja-JP" dirty="0" err="1" smtClean="0"/>
              <a:t>rms</a:t>
            </a:r>
            <a:r>
              <a:rPr lang="en-US" altLang="ja-JP" dirty="0" smtClean="0"/>
              <a:t>) [um]</a:t>
            </a:r>
            <a:endParaRPr kumimoji="1" lang="ja-JP" altLang="en-US" dirty="0"/>
          </a:p>
        </p:txBody>
      </p:sp>
      <p:pic>
        <p:nvPicPr>
          <p:cNvPr id="13" name="図 12" descr="re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"/>
          <a:stretch/>
        </p:blipFill>
        <p:spPr>
          <a:xfrm>
            <a:off x="4932040" y="2424910"/>
            <a:ext cx="3960440" cy="2791949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 rot="16200000">
            <a:off x="87614" y="4060589"/>
            <a:ext cx="1521604" cy="432048"/>
          </a:xfrm>
          <a:prstGeom prst="rightArrow">
            <a:avLst>
              <a:gd name="adj1" fmla="val 37680"/>
              <a:gd name="adj2" fmla="val 50000"/>
            </a:avLst>
          </a:prstGeom>
          <a:solidFill>
            <a:srgbClr val="C00000">
              <a:alpha val="7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 rot="21387201">
            <a:off x="818544" y="2627777"/>
            <a:ext cx="3367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C00000"/>
                </a:solidFill>
              </a:rPr>
              <a:t>w/ Multiple Scattering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20781368">
            <a:off x="1238750" y="4078846"/>
            <a:ext cx="2945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position resolution only</a:t>
            </a:r>
            <a:endParaRPr kumimoji="1" lang="ja-JP" altLang="en-US" sz="2000" dirty="0"/>
          </a:p>
        </p:txBody>
      </p:sp>
      <p:sp>
        <p:nvSpPr>
          <p:cNvPr id="8" name="円/楕円 7"/>
          <p:cNvSpPr/>
          <p:nvPr/>
        </p:nvSpPr>
        <p:spPr>
          <a:xfrm rot="21397969">
            <a:off x="343147" y="3037389"/>
            <a:ext cx="4157517" cy="415720"/>
          </a:xfrm>
          <a:prstGeom prst="ellipse">
            <a:avLst/>
          </a:prstGeom>
          <a:noFill/>
          <a:ln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20652132">
            <a:off x="373596" y="4590688"/>
            <a:ext cx="4027997" cy="432048"/>
          </a:xfrm>
          <a:prstGeom prst="ellipse">
            <a:avLst/>
          </a:prstGeom>
          <a:noFill/>
          <a:ln>
            <a:solidFill>
              <a:schemeClr val="tx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96135" y="23395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Momentum resolution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62267" y="240125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Momentum resolution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511036" y="3102145"/>
            <a:ext cx="160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err="1" smtClean="0"/>
              <a:t>dp</a:t>
            </a:r>
            <a:r>
              <a:rPr lang="en-US" altLang="ja-JP" b="1" i="1" dirty="0" smtClean="0"/>
              <a:t>/p</a:t>
            </a:r>
            <a:r>
              <a:rPr lang="en-US" altLang="ja-JP" b="1" dirty="0" smtClean="0"/>
              <a:t> [×10</a:t>
            </a:r>
            <a:r>
              <a:rPr lang="en-US" altLang="ja-JP" b="1" baseline="30000" dirty="0" smtClean="0"/>
              <a:t>4</a:t>
            </a:r>
            <a:r>
              <a:rPr lang="en-US" altLang="ja-JP" b="1" dirty="0" smtClean="0"/>
              <a:t>]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4049366" y="2935891"/>
            <a:ext cx="160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err="1" smtClean="0"/>
              <a:t>dp</a:t>
            </a:r>
            <a:r>
              <a:rPr lang="en-US" altLang="ja-JP" b="1" i="1" dirty="0" smtClean="0"/>
              <a:t>/p</a:t>
            </a:r>
            <a:r>
              <a:rPr lang="en-US" altLang="ja-JP" b="1" dirty="0" smtClean="0"/>
              <a:t> [×10</a:t>
            </a:r>
            <a:r>
              <a:rPr lang="en-US" altLang="ja-JP" b="1" baseline="30000" dirty="0" smtClean="0"/>
              <a:t>4</a:t>
            </a:r>
            <a:r>
              <a:rPr lang="en-US" altLang="ja-JP" b="1" dirty="0" smtClean="0"/>
              <a:t>]</a:t>
            </a:r>
            <a:endParaRPr kumimoji="1" lang="ja-JP" altLang="en-US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65069" y="49225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p = 1.375 </a:t>
            </a:r>
            <a:r>
              <a:rPr kumimoji="1" lang="en-US" altLang="ja-JP" b="1" i="1" dirty="0" err="1" smtClean="0">
                <a:ln w="3175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GeV</a:t>
            </a:r>
            <a:r>
              <a:rPr kumimoji="1" lang="en-US" altLang="ja-JP" b="1" i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/c</a:t>
            </a:r>
            <a:endParaRPr kumimoji="1" lang="ja-JP" altLang="en-US" b="1" i="1" dirty="0">
              <a:ln w="3175">
                <a:solidFill>
                  <a:schemeClr val="tx1"/>
                </a:solidFill>
              </a:ln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63984" y="1626986"/>
            <a:ext cx="3965416" cy="461665"/>
          </a:xfrm>
          <a:prstGeom prst="rect">
            <a:avLst/>
          </a:prstGeom>
          <a:noFill/>
          <a:ln>
            <a:solidFill>
              <a:srgbClr val="1403F7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1403F7"/>
                </a:solidFill>
              </a:rPr>
              <a:t> </a:t>
            </a:r>
            <a:r>
              <a:rPr kumimoji="1" lang="en-US" altLang="ja-JP" sz="2400" b="1" i="1" dirty="0" err="1" smtClean="0">
                <a:solidFill>
                  <a:srgbClr val="1403F7"/>
                </a:solidFill>
              </a:rPr>
              <a:t>dp</a:t>
            </a:r>
            <a:r>
              <a:rPr kumimoji="1" lang="en-US" altLang="ja-JP" sz="2400" b="1" i="1" dirty="0" smtClean="0">
                <a:solidFill>
                  <a:srgbClr val="1403F7"/>
                </a:solidFill>
              </a:rPr>
              <a:t>/p</a:t>
            </a:r>
            <a:r>
              <a:rPr kumimoji="1" lang="en-US" altLang="ja-JP" sz="2400" b="1" dirty="0" smtClean="0">
                <a:solidFill>
                  <a:srgbClr val="1403F7"/>
                </a:solidFill>
              </a:rPr>
              <a:t> 5</a:t>
            </a:r>
            <a:r>
              <a:rPr kumimoji="1" lang="ja-JP" altLang="en-US" sz="2400" b="1" dirty="0" smtClean="0">
                <a:solidFill>
                  <a:srgbClr val="1403F7"/>
                </a:solidFill>
              </a:rPr>
              <a:t>～</a:t>
            </a:r>
            <a:r>
              <a:rPr kumimoji="1" lang="en-US" altLang="ja-JP" sz="2400" b="1" dirty="0" smtClean="0">
                <a:solidFill>
                  <a:srgbClr val="1403F7"/>
                </a:solidFill>
              </a:rPr>
              <a:t>6×10</a:t>
            </a:r>
            <a:r>
              <a:rPr kumimoji="1" lang="ja-JP" altLang="en-US" sz="2400" b="1" baseline="30000" dirty="0" smtClean="0">
                <a:solidFill>
                  <a:srgbClr val="1403F7"/>
                </a:solidFill>
              </a:rPr>
              <a:t>－</a:t>
            </a:r>
            <a:r>
              <a:rPr kumimoji="1" lang="en-US" altLang="ja-JP" sz="2400" b="1" baseline="30000" dirty="0" smtClean="0">
                <a:solidFill>
                  <a:srgbClr val="1403F7"/>
                </a:solidFill>
              </a:rPr>
              <a:t>4</a:t>
            </a:r>
            <a:r>
              <a:rPr kumimoji="1" lang="en-US" altLang="ja-JP" sz="2400" b="1" dirty="0" smtClean="0">
                <a:solidFill>
                  <a:srgbClr val="1403F7"/>
                </a:solidFill>
              </a:rPr>
              <a:t> (FWHM)</a:t>
            </a:r>
            <a:endParaRPr kumimoji="1" lang="ja-JP" altLang="en-US" sz="2400" b="1" dirty="0">
              <a:solidFill>
                <a:srgbClr val="1403F7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43137" y="5641145"/>
            <a:ext cx="316131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Magnet condition</a:t>
            </a:r>
          </a:p>
          <a:p>
            <a:r>
              <a:rPr lang="en-US" altLang="ja-JP" sz="2000" dirty="0" smtClean="0"/>
              <a:t>Q1,Q2,D1 = 2500A (max)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68243" y="451711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i="1" dirty="0" err="1" smtClean="0">
                <a:ln w="3175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σx</a:t>
            </a:r>
            <a:r>
              <a:rPr lang="en-US" altLang="ja-JP" sz="1600" b="1" i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 = 250um (</a:t>
            </a:r>
            <a:r>
              <a:rPr lang="en-US" altLang="ja-JP" sz="1600" b="1" i="1" dirty="0" err="1" smtClean="0">
                <a:ln w="3175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rms</a:t>
            </a:r>
            <a:r>
              <a:rPr lang="en-US" altLang="ja-JP" sz="1600" b="1" i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)</a:t>
            </a:r>
            <a:endParaRPr kumimoji="1" lang="ja-JP" altLang="en-US" sz="1600" b="1" i="1" dirty="0">
              <a:ln w="3175">
                <a:solidFill>
                  <a:schemeClr val="tx1"/>
                </a:solidFill>
              </a:ln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7" grpId="0"/>
      <p:bldP spid="8" grpId="0" animBg="1"/>
      <p:bldP spid="18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Q1 Field calculation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88" y="2301733"/>
            <a:ext cx="4144352" cy="40795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テキスト ボックス 15"/>
          <p:cNvSpPr txBox="1"/>
          <p:nvPr/>
        </p:nvSpPr>
        <p:spPr>
          <a:xfrm>
            <a:off x="2861904" y="1844824"/>
            <a:ext cx="372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 smtClean="0">
                <a:solidFill>
                  <a:srgbClr val="1403F7"/>
                </a:solidFill>
              </a:rPr>
              <a:t>BHcurve</a:t>
            </a:r>
            <a:r>
              <a:rPr lang="en-US" altLang="ja-JP" sz="2000" b="1" dirty="0" smtClean="0">
                <a:solidFill>
                  <a:srgbClr val="1403F7"/>
                </a:solidFill>
              </a:rPr>
              <a:t> adjustment</a:t>
            </a:r>
            <a:endParaRPr kumimoji="1" lang="ja-JP" altLang="en-US" sz="2000" b="1" dirty="0">
              <a:solidFill>
                <a:srgbClr val="14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56368"/>
              </p:ext>
            </p:extLst>
          </p:nvPr>
        </p:nvGraphicFramePr>
        <p:xfrm>
          <a:off x="1187624" y="5157192"/>
          <a:ext cx="676875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792088"/>
                <a:gridCol w="1656184"/>
                <a:gridCol w="1011500"/>
                <a:gridCol w="716692"/>
              </a:tblGrid>
              <a:tr h="43204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i="0" baseline="0" dirty="0" smtClean="0">
                          <a:solidFill>
                            <a:schemeClr val="tx1"/>
                          </a:solidFill>
                        </a:rPr>
                        <a:t>SKS</a:t>
                      </a:r>
                      <a:endParaRPr kumimoji="1" lang="ja-JP" altLang="en-US" sz="2000" b="0" i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1.67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3.74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</a:rPr>
                        <a:t>4.6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Missing Mass </a:t>
            </a:r>
            <a:r>
              <a:rPr lang="en-US" altLang="ja-JP" dirty="0"/>
              <a:t>R</a:t>
            </a:r>
            <a:r>
              <a:rPr lang="en-US" altLang="ja-JP" dirty="0" smtClean="0"/>
              <a:t>esolution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47023"/>
            <a:ext cx="4175415" cy="37792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2" t="36755" r="5000" b="49758"/>
          <a:stretch/>
        </p:blipFill>
        <p:spPr>
          <a:xfrm>
            <a:off x="539552" y="3043865"/>
            <a:ext cx="6676768" cy="673167"/>
          </a:xfrm>
          <a:prstGeom prst="rect">
            <a:avLst/>
          </a:prstGeom>
        </p:spPr>
      </p:pic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78203"/>
              </p:ext>
            </p:extLst>
          </p:nvPr>
        </p:nvGraphicFramePr>
        <p:xfrm>
          <a:off x="1187623" y="4293096"/>
          <a:ext cx="676875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864096"/>
                <a:gridCol w="864096"/>
                <a:gridCol w="792088"/>
                <a:gridCol w="1656184"/>
                <a:gridCol w="1008112"/>
                <a:gridCol w="720079"/>
              </a:tblGrid>
              <a:tr h="335813">
                <a:tc>
                  <a:txBody>
                    <a:bodyPr/>
                    <a:lstStyle/>
                    <a:p>
                      <a:pPr algn="r"/>
                      <a:endParaRPr kumimoji="1" lang="ja-JP" altLang="en-US" sz="2000" b="0" baseline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baseline="0" dirty="0" smtClean="0"/>
                        <a:t>Beam</a:t>
                      </a:r>
                      <a:endParaRPr kumimoji="1" lang="ja-JP" altLang="en-US" sz="2000" b="0" baseline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000" b="0" baseline="0" dirty="0" smtClean="0"/>
                        <a:t>Scat</a:t>
                      </a:r>
                      <a:endParaRPr kumimoji="1" lang="ja-JP" altLang="en-US" sz="2000" b="0" baseline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baseline="0" dirty="0" smtClean="0"/>
                        <a:t>θ</a:t>
                      </a:r>
                      <a:endParaRPr kumimoji="1" lang="ja-JP" altLang="en-US" sz="2000" b="0" baseline="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baseline="0" dirty="0" smtClean="0"/>
                        <a:t>ΔM </a:t>
                      </a:r>
                      <a:r>
                        <a:rPr lang="en-US" altLang="ja-JP" sz="1800" b="0" baseline="0" dirty="0" smtClean="0"/>
                        <a:t>w/o target</a:t>
                      </a:r>
                      <a:r>
                        <a:rPr lang="en-US" altLang="ja-JP" sz="2000" b="0" baseline="0" dirty="0" smtClean="0"/>
                        <a:t>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baseline="0" dirty="0" err="1" smtClean="0"/>
                        <a:t>ΔE</a:t>
                      </a:r>
                      <a:r>
                        <a:rPr lang="en-US" altLang="ja-JP" sz="2000" b="1" baseline="-25000" dirty="0" err="1" smtClean="0"/>
                        <a:t>strag</a:t>
                      </a:r>
                      <a:endParaRPr lang="en-US" altLang="ja-JP" sz="2000" b="1" baseline="-25000" dirty="0" smtClean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baseline="0" dirty="0" smtClean="0"/>
                        <a:t>ΔM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35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i="0" baseline="0" dirty="0" smtClean="0"/>
                        <a:t>S-2S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1.67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0.62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0.04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1.8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1.0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2.0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直線矢印コネクタ 7"/>
          <p:cNvCxnSpPr>
            <a:stCxn id="27" idx="2"/>
          </p:cNvCxnSpPr>
          <p:nvPr/>
        </p:nvCxnSpPr>
        <p:spPr>
          <a:xfrm flipH="1">
            <a:off x="3779912" y="2282590"/>
            <a:ext cx="3436408" cy="301861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956180" y="1820925"/>
            <a:ext cx="25202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</a:rPr>
              <a:t>SKS limits</a:t>
            </a:r>
            <a:r>
              <a:rPr lang="ja-JP" altLang="en-US" sz="2400" i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ΔMM</a:t>
            </a:r>
            <a:endParaRPr kumimoji="1" lang="ja-JP" altLang="en-US" sz="2400" b="1" i="1" baseline="300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67544" y="3851756"/>
            <a:ext cx="57346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altLang="ja-JP" baseline="30000" dirty="0"/>
              <a:t>12</a:t>
            </a:r>
            <a:r>
              <a:rPr lang="el-GR" altLang="ja-JP" dirty="0"/>
              <a:t>C(</a:t>
            </a:r>
            <a:r>
              <a:rPr lang="el-GR" altLang="ja-JP" i="1" dirty="0"/>
              <a:t>K</a:t>
            </a:r>
            <a:r>
              <a:rPr lang="ja-JP" altLang="el-GR" baseline="30000" dirty="0"/>
              <a:t>－</a:t>
            </a:r>
            <a:r>
              <a:rPr lang="el-GR" altLang="ja-JP" dirty="0"/>
              <a:t>,</a:t>
            </a:r>
            <a:r>
              <a:rPr lang="el-GR" altLang="ja-JP" i="1" dirty="0"/>
              <a:t>K</a:t>
            </a:r>
            <a:r>
              <a:rPr lang="ja-JP" altLang="el-GR" baseline="30000" dirty="0"/>
              <a:t>＋</a:t>
            </a:r>
            <a:r>
              <a:rPr lang="el-GR" altLang="ja-JP" dirty="0"/>
              <a:t>) </a:t>
            </a:r>
            <a:r>
              <a:rPr lang="el-GR" altLang="ja-JP" baseline="-25000" dirty="0" smtClean="0"/>
              <a:t>Ξ</a:t>
            </a:r>
            <a:r>
              <a:rPr lang="el-GR" altLang="ja-JP" baseline="30000" dirty="0" smtClean="0"/>
              <a:t>12</a:t>
            </a:r>
            <a:r>
              <a:rPr lang="el-GR" altLang="ja-JP" dirty="0" smtClean="0"/>
              <a:t>Be</a:t>
            </a:r>
            <a:r>
              <a:rPr lang="en-US" altLang="ja-JP" dirty="0" smtClean="0"/>
              <a:t>, </a:t>
            </a:r>
            <a:r>
              <a:rPr kumimoji="1" lang="en-US" altLang="ja-JP" dirty="0" err="1" smtClean="0"/>
              <a:t>θ</a:t>
            </a:r>
            <a:r>
              <a:rPr kumimoji="1" lang="en-US" altLang="ja-JP" dirty="0" smtClean="0"/>
              <a:t>=5°, </a:t>
            </a:r>
            <a:r>
              <a:rPr lang="en-US" altLang="ja-JP" dirty="0" err="1" smtClean="0"/>
              <a:t>E</a:t>
            </a:r>
            <a:r>
              <a:rPr lang="en-US" altLang="ja-JP" baseline="-25000" dirty="0" err="1" smtClean="0"/>
              <a:t>hyp</a:t>
            </a:r>
            <a:r>
              <a:rPr lang="en-US" altLang="ja-JP" dirty="0" smtClean="0"/>
              <a:t>=0 MeV, </a:t>
            </a:r>
            <a:r>
              <a:rPr lang="en-US" altLang="ja-JP" dirty="0" err="1" smtClean="0"/>
              <a:t>Δθ</a:t>
            </a:r>
            <a:r>
              <a:rPr lang="en-US" altLang="ja-JP" dirty="0"/>
              <a:t>=2mrad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380312" y="4027510"/>
            <a:ext cx="7549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ym typeface="Wingdings" panose="05000000000000000000" pitchFamily="2" charset="2"/>
              </a:rPr>
              <a:t>[MeV]</a:t>
            </a:r>
            <a:endParaRPr kumimoji="1" lang="ja-JP" altLang="en-US" sz="1400" b="1" baseline="30000" dirty="0"/>
          </a:p>
        </p:txBody>
      </p:sp>
      <p:sp useBgFill="1">
        <p:nvSpPr>
          <p:cNvPr id="28" name="テキスト ボックス 27"/>
          <p:cNvSpPr txBox="1"/>
          <p:nvPr/>
        </p:nvSpPr>
        <p:spPr>
          <a:xfrm>
            <a:off x="755576" y="1772816"/>
            <a:ext cx="4248472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i="1" dirty="0" smtClean="0">
                <a:solidFill>
                  <a:srgbClr val="FF0000"/>
                </a:solidFill>
              </a:rPr>
              <a:t>High-Res Spec. “S-2S”</a:t>
            </a:r>
            <a:endParaRPr kumimoji="1" lang="ja-JP" altLang="en-US" sz="2800" b="1" i="1" baseline="30000" dirty="0">
              <a:solidFill>
                <a:srgbClr val="FF0000"/>
              </a:solidFill>
            </a:endParaRPr>
          </a:p>
        </p:txBody>
      </p:sp>
      <p:sp>
        <p:nvSpPr>
          <p:cNvPr id="3" name="左矢印 2"/>
          <p:cNvSpPr/>
          <p:nvPr/>
        </p:nvSpPr>
        <p:spPr>
          <a:xfrm>
            <a:off x="4932040" y="1916832"/>
            <a:ext cx="936104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40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8" grpId="0"/>
      <p:bldP spid="28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/>
              <a:t>K</a:t>
            </a:r>
            <a:r>
              <a:rPr lang="en-US" altLang="ja-JP" baseline="30000" dirty="0" smtClean="0"/>
              <a:t>−</a:t>
            </a:r>
            <a:r>
              <a:rPr lang="en-US" altLang="ja-JP" dirty="0" smtClean="0"/>
              <a:t> Beam intensity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600199"/>
            <a:ext cx="8147248" cy="4931855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sz="2200" dirty="0" smtClean="0">
                <a:sym typeface="Wingdings" panose="05000000000000000000" pitchFamily="2" charset="2"/>
              </a:rPr>
              <a:t>Main Ring power: 30 kW  100 kW </a:t>
            </a:r>
            <a:r>
              <a:rPr lang="en-US" altLang="ja-JP" sz="2200" dirty="0" smtClean="0">
                <a:solidFill>
                  <a:srgbClr val="1403F7"/>
                </a:solidFill>
                <a:sym typeface="Wingdings" panose="05000000000000000000" pitchFamily="2" charset="2"/>
              </a:rPr>
              <a:t>×10/3</a:t>
            </a:r>
          </a:p>
          <a:p>
            <a:r>
              <a:rPr kumimoji="1" lang="en-US" altLang="ja-JP" sz="2200" dirty="0" smtClean="0"/>
              <a:t>Primary target: Au </a:t>
            </a:r>
            <a:r>
              <a:rPr kumimoji="1" lang="en-US" altLang="ja-JP" sz="2200" dirty="0" smtClean="0">
                <a:sym typeface="Wingdings" panose="05000000000000000000" pitchFamily="2" charset="2"/>
              </a:rPr>
              <a:t> Ni  </a:t>
            </a:r>
            <a:r>
              <a:rPr kumimoji="1" lang="en-US" altLang="ja-JP" sz="2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×1/2</a:t>
            </a:r>
          </a:p>
          <a:p>
            <a:r>
              <a:rPr lang="en-US" altLang="ja-JP" sz="2200" dirty="0" smtClean="0">
                <a:sym typeface="Wingdings" panose="05000000000000000000" pitchFamily="2" charset="2"/>
              </a:rPr>
              <a:t>Spill cycle: 6s  4s  </a:t>
            </a:r>
            <a:r>
              <a:rPr lang="en-US" altLang="ja-JP" sz="2200" dirty="0" smtClean="0">
                <a:solidFill>
                  <a:srgbClr val="1403F7"/>
                </a:solidFill>
                <a:sym typeface="Wingdings" panose="05000000000000000000" pitchFamily="2" charset="2"/>
              </a:rPr>
              <a:t>×3/2</a:t>
            </a:r>
          </a:p>
          <a:p>
            <a:r>
              <a:rPr lang="en-US" altLang="ja-JP" sz="2200" dirty="0" smtClean="0">
                <a:sym typeface="Wingdings" panose="05000000000000000000" pitchFamily="2" charset="2"/>
              </a:rPr>
              <a:t>Beam line fine tuning: </a:t>
            </a:r>
            <a:r>
              <a:rPr lang="en-US" altLang="ja-JP" sz="2200" dirty="0" smtClean="0">
                <a:solidFill>
                  <a:srgbClr val="1403F7"/>
                </a:solidFill>
                <a:sym typeface="Wingdings" panose="05000000000000000000" pitchFamily="2" charset="2"/>
              </a:rPr>
              <a:t>×1.2</a:t>
            </a:r>
          </a:p>
          <a:p>
            <a:pPr lvl="2"/>
            <a:endParaRPr lang="en-US" altLang="ja-JP" dirty="0" smtClean="0">
              <a:solidFill>
                <a:srgbClr val="1403F7"/>
              </a:solidFill>
              <a:sym typeface="Wingdings" panose="05000000000000000000" pitchFamily="2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55615" y="2564904"/>
            <a:ext cx="908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1403F7"/>
                </a:solidFill>
              </a:rPr>
              <a:t>×3 </a:t>
            </a:r>
            <a:endParaRPr kumimoji="1" lang="ja-JP" altLang="en-US" sz="2000" b="1" dirty="0">
              <a:solidFill>
                <a:srgbClr val="1403F7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04047" y="4785163"/>
            <a:ext cx="423637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solidFill>
                  <a:srgbClr val="292934"/>
                </a:solidFill>
              </a:rPr>
              <a:t>100 kW </a:t>
            </a:r>
            <a:r>
              <a:rPr lang="en-US" altLang="ja-JP" sz="2200" dirty="0" smtClean="0">
                <a:solidFill>
                  <a:srgbClr val="292934"/>
                </a:solidFill>
                <a:sym typeface="Wingdings" panose="05000000000000000000" pitchFamily="2" charset="2"/>
              </a:rPr>
              <a:t> 13.5×10</a:t>
            </a:r>
            <a:r>
              <a:rPr lang="en-US" altLang="ja-JP" sz="2200" baseline="30000" dirty="0" smtClean="0">
                <a:solidFill>
                  <a:srgbClr val="292934"/>
                </a:solidFill>
                <a:sym typeface="Wingdings" panose="05000000000000000000" pitchFamily="2" charset="2"/>
              </a:rPr>
              <a:t>6</a:t>
            </a:r>
            <a:r>
              <a:rPr lang="en-US" altLang="ja-JP" sz="2200" dirty="0" smtClean="0">
                <a:solidFill>
                  <a:srgbClr val="292934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200" i="1" dirty="0" smtClean="0">
                <a:solidFill>
                  <a:srgbClr val="292934"/>
                </a:solidFill>
                <a:sym typeface="Wingdings" panose="05000000000000000000" pitchFamily="2" charset="2"/>
              </a:rPr>
              <a:t>K</a:t>
            </a:r>
            <a:r>
              <a:rPr lang="ja-JP" altLang="en-US" sz="2200" baseline="30000" dirty="0" smtClean="0">
                <a:solidFill>
                  <a:srgbClr val="292934"/>
                </a:solidFill>
                <a:sym typeface="Wingdings" panose="05000000000000000000" pitchFamily="2" charset="2"/>
              </a:rPr>
              <a:t>－</a:t>
            </a:r>
            <a:r>
              <a:rPr lang="en-US" altLang="ja-JP" sz="2200" dirty="0" smtClean="0">
                <a:solidFill>
                  <a:srgbClr val="292934"/>
                </a:solidFill>
                <a:sym typeface="Wingdings" panose="05000000000000000000" pitchFamily="2" charset="2"/>
              </a:rPr>
              <a:t>/min</a:t>
            </a:r>
            <a:endParaRPr kumimoji="1" lang="ja-JP" altLang="en-US" sz="2200" b="1" dirty="0">
              <a:solidFill>
                <a:srgbClr val="292934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80078" y="3861048"/>
            <a:ext cx="356838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solidFill>
                  <a:srgbClr val="292934"/>
                </a:solidFill>
              </a:rPr>
              <a:t>30 kW </a:t>
            </a:r>
            <a:r>
              <a:rPr lang="en-US" altLang="ja-JP" sz="2200" dirty="0" smtClean="0">
                <a:solidFill>
                  <a:srgbClr val="292934"/>
                </a:solidFill>
                <a:sym typeface="Wingdings" panose="05000000000000000000" pitchFamily="2" charset="2"/>
              </a:rPr>
              <a:t> 4.5×10</a:t>
            </a:r>
            <a:r>
              <a:rPr lang="en-US" altLang="ja-JP" sz="2200" baseline="30000" dirty="0" smtClean="0">
                <a:solidFill>
                  <a:srgbClr val="292934"/>
                </a:solidFill>
                <a:sym typeface="Wingdings" panose="05000000000000000000" pitchFamily="2" charset="2"/>
              </a:rPr>
              <a:t>6</a:t>
            </a:r>
            <a:r>
              <a:rPr lang="en-US" altLang="ja-JP" sz="2200" dirty="0" smtClean="0">
                <a:solidFill>
                  <a:srgbClr val="292934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200" i="1" dirty="0" smtClean="0">
                <a:solidFill>
                  <a:srgbClr val="292934"/>
                </a:solidFill>
                <a:sym typeface="Wingdings" panose="05000000000000000000" pitchFamily="2" charset="2"/>
              </a:rPr>
              <a:t>K</a:t>
            </a:r>
            <a:r>
              <a:rPr lang="ja-JP" altLang="en-US" sz="2200" baseline="30000" dirty="0" smtClean="0">
                <a:solidFill>
                  <a:srgbClr val="292934"/>
                </a:solidFill>
                <a:sym typeface="Wingdings" panose="05000000000000000000" pitchFamily="2" charset="2"/>
              </a:rPr>
              <a:t>－</a:t>
            </a:r>
            <a:r>
              <a:rPr lang="en-US" altLang="ja-JP" sz="2200" dirty="0" smtClean="0">
                <a:solidFill>
                  <a:srgbClr val="292934"/>
                </a:solidFill>
                <a:sym typeface="Wingdings" panose="05000000000000000000" pitchFamily="2" charset="2"/>
              </a:rPr>
              <a:t>/min</a:t>
            </a:r>
            <a:endParaRPr kumimoji="1" lang="ja-JP" altLang="en-US" sz="2200" b="1" dirty="0">
              <a:solidFill>
                <a:srgbClr val="292934"/>
              </a:solidFill>
            </a:endParaRPr>
          </a:p>
        </p:txBody>
      </p:sp>
      <p:sp>
        <p:nvSpPr>
          <p:cNvPr id="30" name="左中かっこ 29"/>
          <p:cNvSpPr/>
          <p:nvPr/>
        </p:nvSpPr>
        <p:spPr>
          <a:xfrm flipH="1">
            <a:off x="6024341" y="2060848"/>
            <a:ext cx="203843" cy="1444806"/>
          </a:xfrm>
          <a:prstGeom prst="leftBrace">
            <a:avLst/>
          </a:prstGeom>
          <a:ln>
            <a:solidFill>
              <a:srgbClr val="140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下矢印 30"/>
          <p:cNvSpPr/>
          <p:nvPr/>
        </p:nvSpPr>
        <p:spPr>
          <a:xfrm>
            <a:off x="6128745" y="4379033"/>
            <a:ext cx="792088" cy="360040"/>
          </a:xfrm>
          <a:prstGeom prst="downArrow">
            <a:avLst>
              <a:gd name="adj1" fmla="val 50000"/>
              <a:gd name="adj2" fmla="val 591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5184" y="3717032"/>
            <a:ext cx="4472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altLang="ja-JP" sz="1600" dirty="0">
                <a:sym typeface="Wingdings" panose="05000000000000000000" pitchFamily="2" charset="2"/>
              </a:rPr>
              <a:t>L</a:t>
            </a:r>
            <a:r>
              <a:rPr lang="en-US" altLang="ja-JP" sz="1600" dirty="0" smtClean="0">
                <a:sym typeface="Wingdings" panose="05000000000000000000" pitchFamily="2" charset="2"/>
              </a:rPr>
              <a:t>ower </a:t>
            </a:r>
            <a:r>
              <a:rPr lang="en-US" altLang="ja-JP" sz="1600" dirty="0">
                <a:sym typeface="Wingdings" panose="05000000000000000000" pitchFamily="2" charset="2"/>
              </a:rPr>
              <a:t>momentum, </a:t>
            </a:r>
            <a:r>
              <a:rPr lang="en-US" altLang="ja-JP" sz="1600" i="1" dirty="0" err="1">
                <a:sym typeface="Wingdings" panose="05000000000000000000" pitchFamily="2" charset="2"/>
              </a:rPr>
              <a:t>p</a:t>
            </a:r>
            <a:r>
              <a:rPr lang="en-US" altLang="ja-JP" sz="1600" i="1" baseline="-25000" dirty="0" err="1">
                <a:sym typeface="Wingdings" panose="05000000000000000000" pitchFamily="2" charset="2"/>
              </a:rPr>
              <a:t>K</a:t>
            </a:r>
            <a:r>
              <a:rPr lang="ja-JP" altLang="en-US" sz="1600" i="1" baseline="-25000" dirty="0">
                <a:sym typeface="Wingdings" panose="05000000000000000000" pitchFamily="2" charset="2"/>
              </a:rPr>
              <a:t>－</a:t>
            </a:r>
            <a:r>
              <a:rPr lang="en-US" altLang="ja-JP" sz="1600" dirty="0">
                <a:sym typeface="Wingdings" panose="05000000000000000000" pitchFamily="2" charset="2"/>
              </a:rPr>
              <a:t>=1.7 </a:t>
            </a:r>
            <a:r>
              <a:rPr lang="en-US" altLang="ja-JP" sz="1600" dirty="0" err="1">
                <a:sym typeface="Wingdings" panose="05000000000000000000" pitchFamily="2" charset="2"/>
              </a:rPr>
              <a:t>GeV</a:t>
            </a:r>
            <a:r>
              <a:rPr lang="en-US" altLang="ja-JP" sz="1600" dirty="0">
                <a:sym typeface="Wingdings" panose="05000000000000000000" pitchFamily="2" charset="2"/>
              </a:rPr>
              <a:t>/c </a:t>
            </a:r>
            <a:r>
              <a:rPr lang="en-US" altLang="ja-JP" sz="1600" dirty="0">
                <a:sym typeface="Wingdings"/>
              </a:rPr>
              <a:t></a:t>
            </a:r>
            <a:r>
              <a:rPr lang="en-US" altLang="ja-JP" sz="1600" dirty="0">
                <a:sym typeface="Wingdings" panose="05000000000000000000" pitchFamily="2" charset="2"/>
              </a:rPr>
              <a:t> ×0.7</a:t>
            </a:r>
            <a:r>
              <a:rPr lang="en-US" altLang="ja-JP" sz="1600" dirty="0" smtClean="0">
                <a:sym typeface="Wingdings" panose="05000000000000000000" pitchFamily="2" charset="2"/>
              </a:rPr>
              <a:t>?</a:t>
            </a:r>
            <a:endParaRPr lang="en-US" altLang="ja-JP" sz="1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13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GeantHori_rev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0"/>
          <a:stretch/>
        </p:blipFill>
        <p:spPr>
          <a:xfrm rot="10800000">
            <a:off x="4735015" y="3212975"/>
            <a:ext cx="4247407" cy="2952328"/>
          </a:xfrm>
          <a:prstGeom prst="rect">
            <a:avLst/>
          </a:prstGeom>
        </p:spPr>
      </p:pic>
      <p:pic>
        <p:nvPicPr>
          <p:cNvPr id="7" name="Picture 2" descr="C:\Users\kanatsuki\OperaWork\S-2S\trac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 t="20834" r="30816" b="26656"/>
          <a:stretch/>
        </p:blipFill>
        <p:spPr bwMode="auto">
          <a:xfrm>
            <a:off x="251520" y="3521295"/>
            <a:ext cx="4491241" cy="19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Magnets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34908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Three normal conducting magnets</a:t>
            </a:r>
          </a:p>
          <a:p>
            <a:r>
              <a:rPr lang="en-US" altLang="ja-JP" dirty="0" smtClean="0"/>
              <a:t>Q1,D1 </a:t>
            </a:r>
            <a:r>
              <a:rPr lang="en-US" altLang="ja-JP" dirty="0" smtClean="0">
                <a:sym typeface="Wingdings" panose="05000000000000000000" pitchFamily="2" charset="2"/>
              </a:rPr>
              <a:t> Newly constructed</a:t>
            </a:r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Q2  Modification of pole and coil from old magnet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558002" y="5254552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Q1</a:t>
            </a:r>
            <a:endParaRPr lang="en-US" altLang="ja-JP" dirty="0"/>
          </a:p>
        </p:txBody>
      </p:sp>
      <p:sp>
        <p:nvSpPr>
          <p:cNvPr id="11" name="正方形/長方形 10"/>
          <p:cNvSpPr/>
          <p:nvPr/>
        </p:nvSpPr>
        <p:spPr>
          <a:xfrm>
            <a:off x="3059832" y="496641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Q2</a:t>
            </a:r>
            <a:endParaRPr lang="en-US" altLang="ja-JP" dirty="0"/>
          </a:p>
        </p:txBody>
      </p:sp>
      <p:sp>
        <p:nvSpPr>
          <p:cNvPr id="12" name="正方形/長方形 11"/>
          <p:cNvSpPr/>
          <p:nvPr/>
        </p:nvSpPr>
        <p:spPr>
          <a:xfrm>
            <a:off x="2257331" y="4894289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D</a:t>
            </a:r>
            <a:r>
              <a:rPr lang="en-US" altLang="ja-JP" dirty="0" smtClean="0"/>
              <a:t>1</a:t>
            </a:r>
            <a:endParaRPr lang="en-US" altLang="ja-JP" dirty="0"/>
          </a:p>
        </p:txBody>
      </p:sp>
      <p:sp>
        <p:nvSpPr>
          <p:cNvPr id="13" name="正方形/長方形 12"/>
          <p:cNvSpPr/>
          <p:nvPr/>
        </p:nvSpPr>
        <p:spPr>
          <a:xfrm>
            <a:off x="607743" y="5304536"/>
            <a:ext cx="2452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Horizontal focus</a:t>
            </a:r>
          </a:p>
          <a:p>
            <a:r>
              <a:rPr lang="ja-JP" altLang="en-US" dirty="0" smtClean="0"/>
              <a:t>～</a:t>
            </a:r>
            <a:r>
              <a:rPr lang="en-US" altLang="ja-JP" dirty="0" smtClean="0"/>
              <a:t>8.5 m @1.37GeV/c</a:t>
            </a:r>
            <a:endParaRPr lang="en-US" altLang="ja-JP" dirty="0"/>
          </a:p>
        </p:txBody>
      </p:sp>
      <p:sp>
        <p:nvSpPr>
          <p:cNvPr id="16" name="正方形/長方形 15"/>
          <p:cNvSpPr/>
          <p:nvPr/>
        </p:nvSpPr>
        <p:spPr>
          <a:xfrm>
            <a:off x="6444208" y="5069886"/>
            <a:ext cx="2452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1.37GeV/c±7.5%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1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5" name="Picture 2" descr="C:\Users\kanatsuki\Dropbox\think2mac\MyArticle\master\masters_thesis\chapter4\GeantHori_rev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9"/>
          <a:stretch/>
        </p:blipFill>
        <p:spPr bwMode="auto">
          <a:xfrm rot="12122215">
            <a:off x="1403648" y="1628800"/>
            <a:ext cx="6920474" cy="45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/>
          <a:lstStyle/>
          <a:p>
            <a:r>
              <a:rPr lang="en-US" altLang="ja-JP" dirty="0" smtClean="0"/>
              <a:t>Horizontal </a:t>
            </a:r>
            <a:r>
              <a:rPr lang="en-US" altLang="ja-JP" dirty="0"/>
              <a:t>f</a:t>
            </a:r>
            <a:r>
              <a:rPr lang="en-US" altLang="ja-JP" dirty="0" smtClean="0"/>
              <a:t>ocus point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84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Q2 magnet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34908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Horizontal </a:t>
            </a:r>
            <a:r>
              <a:rPr lang="en-US" altLang="ja-JP" dirty="0"/>
              <a:t>focus</a:t>
            </a:r>
          </a:p>
          <a:p>
            <a:r>
              <a:rPr lang="en-US" altLang="ja-JP" dirty="0" smtClean="0"/>
              <a:t>2.1×1.54×0.5 m</a:t>
            </a:r>
            <a:r>
              <a:rPr lang="en-US" altLang="ja-JP" baseline="30000" dirty="0" smtClean="0"/>
              <a:t>3</a:t>
            </a:r>
            <a:endParaRPr lang="en-US" altLang="ja-JP" baseline="30000" dirty="0"/>
          </a:p>
          <a:p>
            <a:r>
              <a:rPr lang="en-US" altLang="ja-JP" dirty="0"/>
              <a:t>Aperture </a:t>
            </a:r>
            <a:r>
              <a:rPr lang="en-US" altLang="ja-JP" dirty="0" smtClean="0"/>
              <a:t>36 </a:t>
            </a:r>
            <a:r>
              <a:rPr lang="en-US" altLang="ja-JP" dirty="0"/>
              <a:t>cm</a:t>
            </a:r>
          </a:p>
          <a:p>
            <a:r>
              <a:rPr lang="en-US" altLang="ja-JP" dirty="0"/>
              <a:t>Total weight </a:t>
            </a:r>
            <a:r>
              <a:rPr lang="en-US" altLang="ja-JP" dirty="0" smtClean="0"/>
              <a:t>12 </a:t>
            </a:r>
            <a:r>
              <a:rPr lang="en-US" altLang="ja-JP" dirty="0"/>
              <a:t>ton</a:t>
            </a:r>
          </a:p>
          <a:p>
            <a:r>
              <a:rPr lang="en-US" altLang="ja-JP" dirty="0" smtClean="0"/>
              <a:t>5.0 T/m (measurement)</a:t>
            </a:r>
            <a:endParaRPr lang="en-US" altLang="ja-JP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1" t="23890" r="21733" b="10446"/>
          <a:stretch/>
        </p:blipFill>
        <p:spPr bwMode="auto">
          <a:xfrm>
            <a:off x="467544" y="3933056"/>
            <a:ext cx="37840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t="17004" r="19315" b="6100"/>
          <a:stretch/>
        </p:blipFill>
        <p:spPr bwMode="auto">
          <a:xfrm>
            <a:off x="3563888" y="3711647"/>
            <a:ext cx="3672408" cy="25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kanatsuki\Dropbox\スクリーンショット\スクリーンショット 2014-09-24 21.38.3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5" t="27606" r="33424" b="24432"/>
          <a:stretch/>
        </p:blipFill>
        <p:spPr bwMode="auto">
          <a:xfrm>
            <a:off x="5508104" y="4487520"/>
            <a:ext cx="2785145" cy="198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"/>
          <a:stretch/>
        </p:blipFill>
        <p:spPr>
          <a:xfrm>
            <a:off x="4427984" y="1263055"/>
            <a:ext cx="4175956" cy="3381589"/>
          </a:xfrm>
          <a:prstGeom prst="rect">
            <a:avLst/>
          </a:prstGeom>
        </p:spPr>
      </p:pic>
      <p:sp useBgFill="1">
        <p:nvSpPr>
          <p:cNvPr id="4" name="右矢印 3"/>
          <p:cNvSpPr/>
          <p:nvPr/>
        </p:nvSpPr>
        <p:spPr>
          <a:xfrm rot="21052982">
            <a:off x="2410480" y="5266502"/>
            <a:ext cx="1440160" cy="757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2">
                    <a:lumMod val="10000"/>
                  </a:schemeClr>
                </a:solidFill>
              </a:rPr>
              <a:t>Pole Cut</a:t>
            </a:r>
            <a:endParaRPr kumimoji="1" lang="ja-JP" alt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 useBgFill="1">
        <p:nvSpPr>
          <p:cNvPr id="8" name="正方形/長方形 7"/>
          <p:cNvSpPr/>
          <p:nvPr/>
        </p:nvSpPr>
        <p:spPr>
          <a:xfrm>
            <a:off x="6515962" y="6121729"/>
            <a:ext cx="1919796" cy="33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Coil modification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99992" y="1340768"/>
            <a:ext cx="3266158" cy="46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1403F7"/>
                </a:solidFill>
              </a:rPr>
              <a:t>Completed in 2014.3</a:t>
            </a:r>
            <a:endParaRPr kumimoji="1" lang="ja-JP" altLang="en-US" sz="2400" b="1" i="1" dirty="0">
              <a:solidFill>
                <a:srgbClr val="14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0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BeamBG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20964" r="12323" b="31955"/>
          <a:stretch/>
        </p:blipFill>
        <p:spPr>
          <a:xfrm>
            <a:off x="5076056" y="2402794"/>
            <a:ext cx="4012632" cy="361849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Backgrounds not from the Target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103671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Decay </a:t>
            </a:r>
            <a:r>
              <a:rPr lang="en-US" altLang="ja-JP" dirty="0"/>
              <a:t>of beam </a:t>
            </a:r>
            <a:r>
              <a:rPr lang="en-US" altLang="ja-JP" i="1" dirty="0"/>
              <a:t>K</a:t>
            </a:r>
            <a:r>
              <a:rPr lang="ja-JP" altLang="en-US" baseline="30000" dirty="0" smtClean="0"/>
              <a:t>－</a:t>
            </a:r>
            <a:r>
              <a:rPr lang="en-US" altLang="ja-JP" baseline="30000" dirty="0" smtClean="0"/>
              <a:t> </a:t>
            </a:r>
            <a:r>
              <a:rPr lang="en-US" altLang="ja-JP" dirty="0" smtClean="0"/>
              <a:t>&amp;</a:t>
            </a:r>
            <a:r>
              <a:rPr lang="en-US" altLang="ja-JP" dirty="0"/>
              <a:t> </a:t>
            </a:r>
            <a:r>
              <a:rPr lang="en-US" altLang="ja-JP" dirty="0" smtClean="0"/>
              <a:t>Reactions on the D1yoke</a:t>
            </a:r>
          </a:p>
        </p:txBody>
      </p:sp>
      <p:pic>
        <p:nvPicPr>
          <p:cNvPr id="3" name="図 2" descr="backgroun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20888"/>
            <a:ext cx="5316216" cy="3600400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1475656" y="4509120"/>
            <a:ext cx="216024" cy="49476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99592" y="38610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 few tens of </a:t>
            </a:r>
            <a:r>
              <a:rPr kumimoji="1" lang="en-US" altLang="ja-JP" i="1" dirty="0" smtClean="0">
                <a:solidFill>
                  <a:srgbClr val="1403F7"/>
                </a:solidFill>
              </a:rPr>
              <a:t>π</a:t>
            </a:r>
            <a:r>
              <a:rPr kumimoji="1" lang="ja-JP" altLang="en-US" baseline="30000" dirty="0" smtClean="0">
                <a:solidFill>
                  <a:srgbClr val="1403F7"/>
                </a:solidFill>
              </a:rPr>
              <a:t>＋</a:t>
            </a:r>
            <a:r>
              <a:rPr kumimoji="1" lang="en-US" altLang="ja-JP" dirty="0" smtClean="0"/>
              <a:t> from </a:t>
            </a:r>
            <a:r>
              <a:rPr kumimoji="1" lang="en-US" altLang="ja-JP" i="1" dirty="0" smtClean="0"/>
              <a:t>K</a:t>
            </a:r>
            <a:r>
              <a:rPr kumimoji="1" lang="en-US" altLang="ja-JP" baseline="30000" dirty="0" smtClean="0"/>
              <a:t>−</a:t>
            </a:r>
            <a:r>
              <a:rPr kumimoji="1" lang="en-US" altLang="ja-JP" dirty="0" smtClean="0"/>
              <a:t> decay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79712" y="314270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O</a:t>
            </a:r>
            <a:r>
              <a:rPr lang="en-US" altLang="ja-JP" dirty="0" smtClean="0"/>
              <a:t>nly </a:t>
            </a:r>
            <a:r>
              <a:rPr lang="en-US" altLang="ja-JP" dirty="0" smtClean="0">
                <a:solidFill>
                  <a:srgbClr val="00B050"/>
                </a:solidFill>
              </a:rPr>
              <a:t>neutrons</a:t>
            </a:r>
            <a:r>
              <a:rPr lang="en-US" altLang="ja-JP" dirty="0" smtClean="0"/>
              <a:t> can reach the counters at the exit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275856" y="3789040"/>
            <a:ext cx="1152128" cy="2880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416280" y="357301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Most charged particles stop inside of the D1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30800" y="5039976"/>
            <a:ext cx="352800" cy="622800"/>
          </a:xfrm>
          <a:prstGeom prst="rect">
            <a:avLst/>
          </a:prstGeom>
          <a:solidFill>
            <a:srgbClr val="054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474800" y="3637468"/>
            <a:ext cx="349200" cy="2023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50371" y="5867980"/>
            <a:ext cx="4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Particles passing through the magnets</a:t>
            </a:r>
            <a:endParaRPr kumimoji="1" lang="en-US" altLang="ja-JP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92344" y="24836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smtClean="0">
                <a:ln w="3175"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Geant4 simulation</a:t>
            </a:r>
            <a:endParaRPr kumimoji="1" lang="ja-JP" altLang="en-US" b="1" i="1" dirty="0">
              <a:ln w="3175">
                <a:solidFill>
                  <a:schemeClr val="tx1"/>
                </a:solidFill>
              </a:ln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07976" y="2708920"/>
            <a:ext cx="179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Beam </a:t>
            </a:r>
            <a:r>
              <a:rPr lang="en-US" altLang="ja-JP" i="1" dirty="0" smtClean="0"/>
              <a:t>K</a:t>
            </a:r>
            <a:r>
              <a:rPr lang="en-US" altLang="ja-JP" baseline="30000" dirty="0" smtClean="0"/>
              <a:t>−</a:t>
            </a:r>
            <a:r>
              <a:rPr lang="en-US" altLang="ja-JP" dirty="0" smtClean="0"/>
              <a:t> =10</a:t>
            </a:r>
            <a:r>
              <a:rPr lang="en-US" altLang="ja-JP" baseline="30000" dirty="0" smtClean="0"/>
              <a:t>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82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BGMomDistDSts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1620175"/>
            <a:ext cx="7075781" cy="479206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874827" y="245475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1403F7"/>
                </a:solidFill>
              </a:rPr>
              <a:t>+</a:t>
            </a:r>
            <a:r>
              <a:rPr lang="en-US" altLang="ja-JP" dirty="0" err="1" smtClean="0">
                <a:solidFill>
                  <a:srgbClr val="1403F7"/>
                </a:solidFill>
              </a:rPr>
              <a:t>DetectorCut</a:t>
            </a:r>
            <a:endParaRPr kumimoji="1" lang="ja-JP" altLang="en-US" dirty="0">
              <a:solidFill>
                <a:srgbClr val="1403F7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5213163" y="2824089"/>
            <a:ext cx="0" cy="3125191"/>
          </a:xfrm>
          <a:prstGeom prst="straightConnector1">
            <a:avLst/>
          </a:prstGeom>
          <a:ln w="19050">
            <a:solidFill>
              <a:srgbClr val="1403F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BGMomDistDSts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1620175"/>
            <a:ext cx="7075781" cy="47920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</a:t>
            </a:r>
            <a:r>
              <a:rPr kumimoji="1" lang="en-US" altLang="ja-JP" dirty="0" smtClean="0"/>
              <a:t> Distributions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-612576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>
          <a:xfrm>
            <a:off x="3938723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97968" y="2131591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JAM simulation</a:t>
            </a:r>
          </a:p>
          <a:p>
            <a:r>
              <a:rPr lang="en-US" altLang="ja-JP" b="1" i="1" dirty="0">
                <a:ln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10</a:t>
            </a:r>
            <a:r>
              <a:rPr lang="en-US" altLang="ja-JP" b="1" i="1" baseline="30000" dirty="0">
                <a:ln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6</a:t>
            </a:r>
            <a:r>
              <a:rPr lang="en-US" altLang="ja-JP" b="1" i="1" dirty="0">
                <a:ln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K</a:t>
            </a:r>
            <a:r>
              <a:rPr lang="ja-JP" altLang="en-US" b="1" i="1" baseline="30000" dirty="0">
                <a:ln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－</a:t>
            </a:r>
            <a:r>
              <a:rPr lang="en-US" altLang="ja-JP" b="1" i="1" dirty="0">
                <a:ln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@1.8GeV/</a:t>
            </a:r>
            <a:r>
              <a:rPr lang="en-US" altLang="ja-JP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c</a:t>
            </a:r>
          </a:p>
          <a:p>
            <a:r>
              <a:rPr kumimoji="1" lang="en-US" altLang="ja-JP" b="1" i="1" baseline="300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12</a:t>
            </a:r>
            <a:r>
              <a:rPr lang="en-US" altLang="ja-JP" b="1" i="1" dirty="0">
                <a:ln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C target, 3 g/cm</a:t>
            </a:r>
            <a:r>
              <a:rPr lang="en-US" altLang="ja-JP" b="1" i="1" baseline="30000" dirty="0">
                <a:ln>
                  <a:solidFill>
                    <a:schemeClr val="tx1"/>
                  </a:solidFill>
                </a:ln>
                <a:solidFill>
                  <a:schemeClr val="tx1">
                    <a:alpha val="50000"/>
                  </a:schemeClr>
                </a:solidFill>
              </a:rPr>
              <a:t>2</a:t>
            </a:r>
            <a:endParaRPr kumimoji="1" lang="en-US" altLang="ja-JP" b="1" i="1" dirty="0" smtClean="0">
              <a:ln>
                <a:solidFill>
                  <a:schemeClr val="tx1"/>
                </a:solidFill>
              </a:ln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12929" y="5085184"/>
            <a:ext cx="504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solidFill>
                  <a:srgbClr val="1403F7"/>
                </a:solidFill>
              </a:rPr>
              <a:t>Λ</a:t>
            </a:r>
            <a:endParaRPr kumimoji="1" lang="ja-JP" altLang="en-US" sz="2200" b="1" dirty="0">
              <a:solidFill>
                <a:srgbClr val="1403F7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33067" y="5363579"/>
            <a:ext cx="711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solidFill>
                  <a:srgbClr val="1403F7"/>
                </a:solidFill>
              </a:rPr>
              <a:t>Σ</a:t>
            </a:r>
            <a:r>
              <a:rPr lang="ja-JP" altLang="en-US" sz="2200" b="1" baseline="30000" dirty="0" smtClean="0">
                <a:solidFill>
                  <a:srgbClr val="1403F7"/>
                </a:solidFill>
              </a:rPr>
              <a:t>－</a:t>
            </a:r>
            <a:endParaRPr kumimoji="1" lang="ja-JP" altLang="en-US" sz="2200" b="1" dirty="0">
              <a:solidFill>
                <a:srgbClr val="1403F7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336196" y="2012880"/>
            <a:ext cx="3134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i="1" dirty="0" smtClean="0"/>
              <a:t>K</a:t>
            </a:r>
            <a:r>
              <a:rPr lang="ja-JP" altLang="en-US" sz="2400" baseline="30000" dirty="0" smtClean="0"/>
              <a:t>－</a:t>
            </a:r>
            <a:r>
              <a:rPr lang="en-US" altLang="ja-JP" sz="2400" i="1" dirty="0" smtClean="0"/>
              <a:t>p 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/>
              <a:t>p K</a:t>
            </a:r>
            <a:r>
              <a:rPr lang="ja-JP" altLang="en-US" sz="2400" i="1" baseline="30000" dirty="0" smtClean="0"/>
              <a:t>－</a:t>
            </a:r>
            <a:endParaRPr lang="en-US" altLang="ja-JP" sz="2400" baseline="30000" dirty="0" smtClean="0"/>
          </a:p>
          <a:p>
            <a:r>
              <a:rPr lang="en-US" altLang="ja-JP" sz="2400" i="1" dirty="0" smtClean="0"/>
              <a:t>K</a:t>
            </a:r>
            <a:r>
              <a:rPr lang="ja-JP" altLang="en-US" sz="2400" baseline="30000" dirty="0" smtClean="0"/>
              <a:t>－</a:t>
            </a:r>
            <a:r>
              <a:rPr lang="en-US" altLang="ja-JP" sz="2400" i="1" dirty="0"/>
              <a:t>p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/>
              <a:t>p πK</a:t>
            </a:r>
            <a:endParaRPr lang="en-US" altLang="ja-JP" sz="2400" i="1" baseline="30000" dirty="0" smtClean="0"/>
          </a:p>
          <a:p>
            <a:r>
              <a:rPr lang="en-US" altLang="ja-JP" sz="2400" i="1" dirty="0" smtClean="0"/>
              <a:t>K</a:t>
            </a:r>
            <a:r>
              <a:rPr lang="ja-JP" altLang="en-US" sz="2400" baseline="30000" dirty="0" smtClean="0"/>
              <a:t>－</a:t>
            </a:r>
            <a:r>
              <a:rPr lang="en-US" altLang="ja-JP" sz="2400" i="1" dirty="0"/>
              <a:t>n</a:t>
            </a:r>
            <a:r>
              <a:rPr lang="en-US" altLang="ja-JP" sz="2400" i="1" dirty="0" smtClean="0"/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i="1" dirty="0" smtClean="0">
                <a:sym typeface="Wingdings" panose="05000000000000000000" pitchFamily="2" charset="2"/>
              </a:rPr>
              <a:t>p π</a:t>
            </a:r>
            <a:r>
              <a:rPr lang="ja-JP" altLang="en-US" sz="2400" i="1" baseline="30000" dirty="0" smtClean="0">
                <a:sym typeface="Wingdings" panose="05000000000000000000" pitchFamily="2" charset="2"/>
              </a:rPr>
              <a:t>－</a:t>
            </a:r>
            <a:r>
              <a:rPr lang="en-US" altLang="ja-JP" sz="2400" i="1" dirty="0" smtClean="0">
                <a:sym typeface="Wingdings" panose="05000000000000000000" pitchFamily="2" charset="2"/>
              </a:rPr>
              <a:t>K</a:t>
            </a:r>
            <a:r>
              <a:rPr lang="ja-JP" altLang="en-US" sz="2400" baseline="30000" dirty="0" smtClean="0">
                <a:sym typeface="Wingdings" panose="05000000000000000000" pitchFamily="2" charset="2"/>
              </a:rPr>
              <a:t>－</a:t>
            </a:r>
            <a:endParaRPr lang="en-US" altLang="ja-JP" sz="2400" baseline="30000" dirty="0" smtClean="0">
              <a:sym typeface="Wingdings" panose="05000000000000000000" pitchFamily="2" charset="2"/>
            </a:endParaRPr>
          </a:p>
          <a:p>
            <a:r>
              <a:rPr lang="en-US" altLang="ja-JP" sz="2400" i="1" dirty="0" smtClean="0">
                <a:sym typeface="Wingdings" panose="05000000000000000000" pitchFamily="2" charset="2"/>
              </a:rPr>
              <a:t>Decay of hyperons</a:t>
            </a:r>
            <a:endParaRPr lang="ja-JP" altLang="en-US" sz="2400" i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6372200" y="3608919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i="1" dirty="0" smtClean="0"/>
              <a:t>K</a:t>
            </a:r>
            <a:r>
              <a:rPr lang="ja-JP" altLang="en-US" sz="2400" baseline="30000" dirty="0" smtClean="0"/>
              <a:t>－</a:t>
            </a:r>
            <a:r>
              <a:rPr lang="en-US" altLang="ja-JP" sz="2400" i="1" dirty="0" smtClean="0"/>
              <a:t>p 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dirty="0" smtClean="0"/>
              <a:t> Λ</a:t>
            </a:r>
            <a:r>
              <a:rPr lang="en-US" altLang="ja-JP" sz="2400" i="1" dirty="0" smtClean="0"/>
              <a:t>π</a:t>
            </a:r>
            <a:r>
              <a:rPr lang="ja-JP" altLang="en-US" sz="2400" baseline="30000" dirty="0" smtClean="0"/>
              <a:t>＋</a:t>
            </a:r>
            <a:r>
              <a:rPr lang="en-US" altLang="ja-JP" sz="2400" i="1" dirty="0" smtClean="0"/>
              <a:t>π</a:t>
            </a:r>
            <a:r>
              <a:rPr lang="ja-JP" altLang="en-US" sz="2400" baseline="30000" dirty="0" smtClean="0"/>
              <a:t>－</a:t>
            </a:r>
            <a:endParaRPr lang="en-US" altLang="ja-JP" sz="2400" baseline="30000" dirty="0" smtClean="0"/>
          </a:p>
          <a:p>
            <a:r>
              <a:rPr lang="en-US" altLang="ja-JP" sz="2400" i="1" dirty="0" smtClean="0"/>
              <a:t>K</a:t>
            </a:r>
            <a:r>
              <a:rPr lang="ja-JP" altLang="en-US" sz="2400" baseline="30000" dirty="0" smtClean="0"/>
              <a:t>－</a:t>
            </a:r>
            <a:r>
              <a:rPr lang="en-US" altLang="ja-JP" sz="2400" i="1" dirty="0"/>
              <a:t>p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dirty="0" smtClean="0"/>
              <a:t> Σ</a:t>
            </a:r>
            <a:r>
              <a:rPr lang="ja-JP" altLang="en-US" sz="2400" baseline="30000" dirty="0" smtClean="0"/>
              <a:t>－</a:t>
            </a:r>
            <a:r>
              <a:rPr lang="en-US" altLang="ja-JP" sz="2400" i="1" dirty="0" smtClean="0"/>
              <a:t>π</a:t>
            </a:r>
            <a:r>
              <a:rPr lang="ja-JP" altLang="en-US" sz="2400" baseline="30000" dirty="0" smtClean="0"/>
              <a:t>＋</a:t>
            </a:r>
            <a:endParaRPr lang="ja-JP" altLang="en-US" sz="2400" baseline="30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2470727" y="6234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16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6" r="10419"/>
          <a:stretch/>
        </p:blipFill>
        <p:spPr>
          <a:xfrm>
            <a:off x="77168" y="1268760"/>
            <a:ext cx="3630736" cy="5312067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1246912" y="6453336"/>
            <a:ext cx="648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300646" y="6093296"/>
            <a:ext cx="54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75" name="コンテンツ プレースホルダー 2"/>
          <p:cNvSpPr txBox="1">
            <a:spLocks/>
          </p:cNvSpPr>
          <p:nvPr/>
        </p:nvSpPr>
        <p:spPr>
          <a:xfrm>
            <a:off x="5940152" y="4672746"/>
            <a:ext cx="3203848" cy="1843071"/>
          </a:xfrm>
          <a:prstGeom prst="rect">
            <a:avLst/>
          </a:prstGeom>
        </p:spPr>
        <p:txBody>
          <a:bodyPr vert="horz" wrap="square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en-US" altLang="ja-JP" sz="1800" dirty="0" smtClean="0"/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179512" y="476672"/>
            <a:ext cx="3988234" cy="55780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400" dirty="0" smtClean="0"/>
              <a:t>Magnet Status</a:t>
            </a:r>
            <a:endParaRPr lang="ja-JP" altLang="en-US" sz="3400" dirty="0"/>
          </a:p>
        </p:txBody>
      </p:sp>
      <p:pic>
        <p:nvPicPr>
          <p:cNvPr id="34" name="Picture 4" descr="C:\Users\kanatsuki\Dropbox\think_mac\S-2S\Pictures\IMG_14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r="17414" b="3319"/>
          <a:stretch/>
        </p:blipFill>
        <p:spPr bwMode="auto">
          <a:xfrm>
            <a:off x="5953997" y="34925"/>
            <a:ext cx="2579910" cy="23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37" y="2438261"/>
            <a:ext cx="2575419" cy="2193201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t="20834" r="14844" b="5307"/>
          <a:stretch/>
        </p:blipFill>
        <p:spPr>
          <a:xfrm>
            <a:off x="6248961" y="4699892"/>
            <a:ext cx="2571511" cy="2158108"/>
          </a:xfrm>
          <a:prstGeom prst="rect">
            <a:avLst/>
          </a:prstGeom>
        </p:spPr>
      </p:pic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2970994" y="548680"/>
            <a:ext cx="2825552" cy="1714507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Q1 (vertical focus)</a:t>
            </a:r>
            <a:endParaRPr lang="en-US" altLang="ja-JP" sz="1800" dirty="0" smtClean="0"/>
          </a:p>
          <a:p>
            <a:pPr lvl="1"/>
            <a:r>
              <a:rPr lang="en-US" altLang="ja-JP" sz="1800" dirty="0" smtClean="0"/>
              <a:t>8.72 T/m</a:t>
            </a:r>
          </a:p>
          <a:p>
            <a:pPr lvl="1"/>
            <a:r>
              <a:rPr lang="en-US" altLang="ja-JP" sz="1800" dirty="0" smtClean="0"/>
              <a:t>aperture 31 cm </a:t>
            </a:r>
          </a:p>
          <a:p>
            <a:pPr lvl="1"/>
            <a:r>
              <a:rPr lang="en-US" altLang="ja-JP" sz="1800" dirty="0" smtClean="0"/>
              <a:t>37 ton</a:t>
            </a:r>
          </a:p>
          <a:p>
            <a:pPr lvl="1"/>
            <a:r>
              <a:rPr lang="en-US" altLang="ja-JP" sz="1800" dirty="0" smtClean="0"/>
              <a:t>2.4×2.4×0.88 m</a:t>
            </a:r>
            <a:r>
              <a:rPr lang="en-US" altLang="ja-JP" sz="1800" baseline="30000" dirty="0" smtClean="0"/>
              <a:t>3</a:t>
            </a:r>
          </a:p>
          <a:p>
            <a:pPr lvl="1"/>
            <a:endParaRPr lang="en-US" altLang="ja-JP" sz="1800" dirty="0" smtClean="0"/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3059832" y="2632266"/>
            <a:ext cx="3084890" cy="2088232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/>
              <a:t>Q2 (horizontal focus)</a:t>
            </a:r>
          </a:p>
          <a:p>
            <a:pPr lvl="1"/>
            <a:r>
              <a:rPr lang="en-US" altLang="ja-JP" sz="1800" dirty="0"/>
              <a:t>5</a:t>
            </a:r>
            <a:r>
              <a:rPr lang="en-US" altLang="ja-JP" sz="1800" dirty="0" smtClean="0"/>
              <a:t>.0 T/m </a:t>
            </a:r>
          </a:p>
          <a:p>
            <a:pPr lvl="1"/>
            <a:r>
              <a:rPr lang="en-US" altLang="ja-JP" sz="1800" dirty="0" smtClean="0"/>
              <a:t>aperture 36 cm </a:t>
            </a:r>
          </a:p>
          <a:p>
            <a:pPr lvl="1"/>
            <a:r>
              <a:rPr lang="en-US" altLang="ja-JP" sz="1800" dirty="0" smtClean="0"/>
              <a:t>12 ton</a:t>
            </a:r>
          </a:p>
          <a:p>
            <a:pPr lvl="1"/>
            <a:r>
              <a:rPr lang="en-US" altLang="ja-JP" sz="1800" dirty="0" smtClean="0"/>
              <a:t>2.1×1.54×0.5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m</a:t>
            </a:r>
            <a:r>
              <a:rPr lang="en-US" altLang="ja-JP" sz="1800" baseline="30000" dirty="0" smtClean="0"/>
              <a:t>3</a:t>
            </a:r>
          </a:p>
          <a:p>
            <a:pPr lvl="1"/>
            <a:r>
              <a:rPr lang="en-US" altLang="ja-JP" sz="1800" dirty="0" smtClean="0"/>
              <a:t>Pole was modified.</a:t>
            </a:r>
          </a:p>
        </p:txBody>
      </p:sp>
      <p:sp>
        <p:nvSpPr>
          <p:cNvPr id="41" name="コンテンツ プレースホルダー 2"/>
          <p:cNvSpPr txBox="1">
            <a:spLocks/>
          </p:cNvSpPr>
          <p:nvPr/>
        </p:nvSpPr>
        <p:spPr>
          <a:xfrm>
            <a:off x="3131840" y="4632201"/>
            <a:ext cx="3312368" cy="2181175"/>
          </a:xfrm>
          <a:prstGeom prst="rect">
            <a:avLst/>
          </a:prstGeom>
          <a:effectLst>
            <a:glow rad="101600">
              <a:schemeClr val="bg1">
                <a:alpha val="50000"/>
              </a:schemeClr>
            </a:glow>
          </a:effectLst>
        </p:spPr>
        <p:txBody>
          <a:bodyPr vert="horz" wrap="none" lIns="0" rIns="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/>
              <a:t>D1</a:t>
            </a:r>
          </a:p>
          <a:p>
            <a:pPr lvl="1"/>
            <a:r>
              <a:rPr lang="en-US" altLang="ja-JP" sz="1800" dirty="0"/>
              <a:t>1.5 </a:t>
            </a:r>
            <a:r>
              <a:rPr lang="en-US" altLang="ja-JP" sz="1800" dirty="0" smtClean="0"/>
              <a:t>T (70°bend@</a:t>
            </a:r>
            <a:r>
              <a:rPr lang="en-US" altLang="ja-JP" sz="1800" dirty="0" smtClean="0">
                <a:effectLst>
                  <a:glow rad="76200">
                    <a:schemeClr val="bg1">
                      <a:alpha val="70000"/>
                    </a:schemeClr>
                  </a:glow>
                </a:effectLst>
              </a:rPr>
              <a:t>1.37GeV/c)</a:t>
            </a:r>
          </a:p>
          <a:p>
            <a:pPr lvl="1"/>
            <a:r>
              <a:rPr lang="en-US" altLang="ja-JP" sz="1800" dirty="0" smtClean="0"/>
              <a:t>pole gap 30×80 cm</a:t>
            </a:r>
            <a:r>
              <a:rPr lang="en-US" altLang="ja-JP" sz="1800" baseline="30000" dirty="0" smtClean="0"/>
              <a:t>2</a:t>
            </a:r>
            <a:endParaRPr lang="en-US" altLang="ja-JP" sz="1800" dirty="0" smtClean="0"/>
          </a:p>
          <a:p>
            <a:pPr lvl="1"/>
            <a:r>
              <a:rPr lang="en-US" altLang="ja-JP" sz="1800" dirty="0"/>
              <a:t>86 </a:t>
            </a:r>
            <a:r>
              <a:rPr lang="en-US" altLang="ja-JP" sz="1800" dirty="0" smtClean="0"/>
              <a:t>ton</a:t>
            </a:r>
          </a:p>
          <a:p>
            <a:pPr lvl="1"/>
            <a:r>
              <a:rPr lang="en-US" altLang="ja-JP" sz="1800" dirty="0" smtClean="0"/>
              <a:t>Central trajectory 3.7 m</a:t>
            </a:r>
          </a:p>
          <a:p>
            <a:pPr lvl="1"/>
            <a:r>
              <a:rPr lang="en-US" altLang="ja-JP" sz="1800" dirty="0" smtClean="0"/>
              <a:t>Coil will be mounted.</a:t>
            </a:r>
            <a:endParaRPr lang="en-US" altLang="ja-JP" sz="1800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2411760" y="1628800"/>
            <a:ext cx="648072" cy="57606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2195736" y="2852936"/>
            <a:ext cx="864096" cy="21602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200890" y="4314885"/>
            <a:ext cx="858942" cy="482267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 rot="21337804">
            <a:off x="5734512" y="1059486"/>
            <a:ext cx="2592288" cy="371453"/>
          </a:xfrm>
          <a:prstGeom prst="rect">
            <a:avLst/>
          </a:prstGeom>
          <a:solidFill>
            <a:srgbClr val="FFFFCC">
              <a:alpha val="6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Completed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 rot="21337804">
            <a:off x="5964381" y="3337585"/>
            <a:ext cx="2592288" cy="371453"/>
          </a:xfrm>
          <a:prstGeom prst="rect">
            <a:avLst/>
          </a:prstGeom>
          <a:solidFill>
            <a:srgbClr val="FFFFCC">
              <a:alpha val="6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Completed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 rot="21337804">
            <a:off x="6073785" y="5471437"/>
            <a:ext cx="2592288" cy="371453"/>
          </a:xfrm>
          <a:prstGeom prst="rect">
            <a:avLst/>
          </a:prstGeom>
          <a:solidFill>
            <a:srgbClr val="FFFFCC">
              <a:alpha val="6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Wait until next spring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880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7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5328592" cy="55780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Previous experiments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6474" y="1390629"/>
            <a:ext cx="7959942" cy="1894355"/>
          </a:xfrm>
        </p:spPr>
        <p:txBody>
          <a:bodyPr>
            <a:normAutofit/>
          </a:bodyPr>
          <a:lstStyle/>
          <a:p>
            <a:r>
              <a:rPr lang="en-US" altLang="ja-JP" sz="2200" dirty="0" smtClean="0"/>
              <a:t>Emulsion experiment KEK-E373 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Discovery of </a:t>
            </a:r>
            <a:r>
              <a:rPr lang="en-US" altLang="ja-JP" sz="2000" baseline="-25000" dirty="0" smtClean="0"/>
              <a:t>ΛΛ</a:t>
            </a:r>
            <a:r>
              <a:rPr lang="en-US" altLang="ja-JP" sz="2000" baseline="30000" dirty="0" smtClean="0"/>
              <a:t>6</a:t>
            </a:r>
            <a:r>
              <a:rPr lang="en-US" altLang="ja-JP" sz="2000" dirty="0" smtClean="0"/>
              <a:t>He</a:t>
            </a:r>
          </a:p>
          <a:p>
            <a:pPr lvl="2"/>
            <a:r>
              <a:rPr lang="en-US" altLang="ja-JP" sz="1800" dirty="0" smtClean="0"/>
              <a:t>ΔB</a:t>
            </a:r>
            <a:r>
              <a:rPr lang="en-US" altLang="ja-JP" sz="1800" baseline="-25000" dirty="0" smtClean="0"/>
              <a:t>ΛΛ </a:t>
            </a:r>
            <a:r>
              <a:rPr lang="en-US" altLang="ja-JP" sz="1800" dirty="0" smtClean="0"/>
              <a:t>= 0.67 MeV</a:t>
            </a:r>
            <a:r>
              <a:rPr lang="ja-JP" altLang="en-US" sz="1800" baseline="-25000" dirty="0"/>
              <a:t> </a:t>
            </a:r>
            <a:r>
              <a:rPr lang="ja-JP" altLang="en-US" sz="1800" dirty="0" smtClean="0"/>
              <a:t>： </a:t>
            </a:r>
            <a:r>
              <a:rPr lang="en-US" altLang="ja-JP" sz="1800" dirty="0" smtClean="0"/>
              <a:t>weakly attractive</a:t>
            </a:r>
          </a:p>
          <a:p>
            <a:pPr lvl="1"/>
            <a:r>
              <a:rPr lang="en-US" altLang="ja-JP" dirty="0" smtClean="0"/>
              <a:t>“Clear evidence” of </a:t>
            </a:r>
            <a:r>
              <a:rPr lang="en-US" altLang="ja-JP" dirty="0" err="1" smtClean="0"/>
              <a:t>Ξ</a:t>
            </a:r>
            <a:r>
              <a:rPr lang="en-US" altLang="ja-JP" baseline="30000" dirty="0" smtClean="0"/>
              <a:t>−</a:t>
            </a:r>
            <a:r>
              <a:rPr lang="en-US" altLang="ja-JP" dirty="0" smtClean="0"/>
              <a:t>+</a:t>
            </a:r>
            <a:r>
              <a:rPr lang="en-US" altLang="ja-JP" baseline="30000" dirty="0" smtClean="0"/>
              <a:t>14</a:t>
            </a:r>
            <a:r>
              <a:rPr lang="en-US" altLang="ja-JP" dirty="0" smtClean="0"/>
              <a:t>N bound state</a:t>
            </a:r>
          </a:p>
          <a:p>
            <a:pPr marL="548640" lvl="2" indent="0">
              <a:buNone/>
            </a:pPr>
            <a:r>
              <a:rPr lang="en-US" altLang="ja-JP" sz="1600" dirty="0" smtClean="0"/>
              <a:t> (2WF-6 by </a:t>
            </a:r>
            <a:r>
              <a:rPr lang="en-US" altLang="ja-JP" sz="1600" dirty="0" err="1" smtClean="0"/>
              <a:t>Nakazawa</a:t>
            </a:r>
            <a:r>
              <a:rPr lang="en-US" altLang="ja-JP" sz="1600" dirty="0" smtClean="0"/>
              <a:t>)</a:t>
            </a:r>
            <a:endParaRPr lang="en-US" altLang="ja-JP" sz="16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1" name="Picture 2" descr="C:\Users\kanatsuki\Dropbox\think2mac\MyArticle\master\masters_thesis\chapter1\bnl88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0"/>
          <a:stretch/>
        </p:blipFill>
        <p:spPr bwMode="auto">
          <a:xfrm>
            <a:off x="5450731" y="5700730"/>
            <a:ext cx="3379942" cy="71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anatsuki\Dropbox\think2mac\MyArticle\master\masters_thesis\chapter1\bnl88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6"/>
          <a:stretch/>
        </p:blipFill>
        <p:spPr bwMode="auto">
          <a:xfrm>
            <a:off x="5450731" y="3157288"/>
            <a:ext cx="3379942" cy="29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コネクタ 13"/>
          <p:cNvCxnSpPr/>
          <p:nvPr/>
        </p:nvCxnSpPr>
        <p:spPr>
          <a:xfrm flipV="1">
            <a:off x="8199406" y="3479522"/>
            <a:ext cx="0" cy="2566754"/>
          </a:xfrm>
          <a:prstGeom prst="line">
            <a:avLst/>
          </a:prstGeom>
          <a:ln w="317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6831254" y="4510026"/>
            <a:ext cx="1368152" cy="0"/>
          </a:xfrm>
          <a:prstGeom prst="straightConnector1">
            <a:avLst/>
          </a:prstGeom>
          <a:ln w="28575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5"/>
          <p:cNvSpPr txBox="1">
            <a:spLocks/>
          </p:cNvSpPr>
          <p:nvPr/>
        </p:nvSpPr>
        <p:spPr>
          <a:xfrm>
            <a:off x="6833864" y="4204414"/>
            <a:ext cx="1554560" cy="358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 smtClean="0">
                <a:solidFill>
                  <a:srgbClr val="1403F7"/>
                </a:solidFill>
                <a:cs typeface="Tahoma" pitchFamily="34" charset="0"/>
              </a:rPr>
              <a:t>Bound region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56169" y="3140968"/>
            <a:ext cx="2175923" cy="338554"/>
          </a:xfrm>
          <a:prstGeom prst="rect">
            <a:avLst/>
          </a:prstGeom>
          <a:noFill/>
          <a:ln w="31750"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US" altLang="ja-JP" sz="1600" dirty="0" smtClean="0"/>
              <a:t>BNL-E885</a:t>
            </a:r>
            <a:r>
              <a:rPr lang="ja-JP" altLang="en-US" sz="1600" dirty="0" smtClean="0"/>
              <a:t>：</a:t>
            </a:r>
            <a:r>
              <a:rPr lang="en-US" altLang="ja-JP" sz="1600" baseline="30000" dirty="0" smtClean="0"/>
              <a:t>12</a:t>
            </a:r>
            <a:r>
              <a:rPr lang="en-US" altLang="ja-JP" sz="1600" dirty="0" smtClean="0"/>
              <a:t>C(K</a:t>
            </a:r>
            <a:r>
              <a:rPr lang="ja-JP" altLang="en-US" sz="1600" baseline="30000" dirty="0" smtClean="0"/>
              <a:t>－</a:t>
            </a:r>
            <a:r>
              <a:rPr lang="en-US" altLang="ja-JP" sz="1600" dirty="0" smtClean="0"/>
              <a:t>,K</a:t>
            </a:r>
            <a:r>
              <a:rPr lang="ja-JP" altLang="en-US" sz="1600" baseline="30000" dirty="0" smtClean="0"/>
              <a:t>＋</a:t>
            </a:r>
            <a:r>
              <a:rPr lang="en-US" altLang="ja-JP" sz="1600" dirty="0" smtClean="0"/>
              <a:t>)</a:t>
            </a:r>
            <a:endParaRPr kumimoji="1" lang="ja-JP" altLang="en-US" sz="1600" baseline="30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11492" y="6381328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 smtClean="0"/>
              <a:t>P. </a:t>
            </a:r>
            <a:r>
              <a:rPr kumimoji="1" lang="en-US" altLang="ja-JP" sz="1200" i="1" dirty="0" err="1" smtClean="0"/>
              <a:t>Khaustov</a:t>
            </a:r>
            <a:r>
              <a:rPr kumimoji="1" lang="en-US" altLang="ja-JP" sz="1200" i="1" dirty="0" smtClean="0"/>
              <a:t> et al., PRC 61 (2000) 054603</a:t>
            </a:r>
            <a:endParaRPr kumimoji="1" lang="ja-JP" altLang="en-US" sz="1200" i="1" dirty="0"/>
          </a:p>
        </p:txBody>
      </p:sp>
      <p:pic>
        <p:nvPicPr>
          <p:cNvPr id="1026" name="Picture 2" descr="C:\Users\kanatsuki\Dropbox\スクリーンショット\スクリーンショット 2014-07-09 21.40.2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8" t="16714" r="9624" b="17558"/>
          <a:stretch/>
        </p:blipFill>
        <p:spPr bwMode="auto">
          <a:xfrm>
            <a:off x="6217188" y="895489"/>
            <a:ext cx="221348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895753" y="404664"/>
            <a:ext cx="2534916" cy="369332"/>
          </a:xfrm>
          <a:prstGeom prst="rect">
            <a:avLst/>
          </a:prstGeom>
        </p:spPr>
        <p:txBody>
          <a:bodyPr wrap="none" lIns="0" rIns="0">
            <a:normAutofit/>
          </a:bodyPr>
          <a:lstStyle/>
          <a:p>
            <a:pPr lvl="1"/>
            <a:r>
              <a:rPr lang="ja-JP" altLang="en-US" sz="1600" dirty="0" smtClean="0"/>
              <a:t>“</a:t>
            </a:r>
            <a:r>
              <a:rPr lang="en-US" altLang="ja-JP" sz="1600" i="1" dirty="0"/>
              <a:t>NAGARA</a:t>
            </a:r>
            <a:r>
              <a:rPr lang="ja-JP" altLang="en-US" sz="1600" dirty="0" smtClean="0"/>
              <a:t>”</a:t>
            </a:r>
            <a:r>
              <a:rPr lang="en-US" altLang="ja-JP" sz="1600" dirty="0" smtClean="0"/>
              <a:t> event</a:t>
            </a:r>
            <a:endParaRPr lang="en-US" altLang="ja-JP" sz="1600" dirty="0"/>
          </a:p>
        </p:txBody>
      </p:sp>
      <p:sp>
        <p:nvSpPr>
          <p:cNvPr id="6" name="右矢印 5"/>
          <p:cNvSpPr/>
          <p:nvPr/>
        </p:nvSpPr>
        <p:spPr>
          <a:xfrm>
            <a:off x="1619672" y="5789412"/>
            <a:ext cx="792088" cy="445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2567987" y="5793704"/>
            <a:ext cx="2234571" cy="4720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ja-JP" sz="2200" b="1" i="1" dirty="0" smtClean="0">
                <a:solidFill>
                  <a:srgbClr val="C70303"/>
                </a:solidFill>
              </a:rPr>
              <a:t>No clear peak</a:t>
            </a:r>
            <a:endParaRPr lang="en-US" altLang="ja-JP" sz="2200" b="1" i="1" dirty="0">
              <a:solidFill>
                <a:srgbClr val="C70303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4716016" y="5862478"/>
            <a:ext cx="2424686" cy="167261"/>
          </a:xfrm>
          <a:prstGeom prst="straightConnector1">
            <a:avLst/>
          </a:prstGeom>
          <a:ln w="25400">
            <a:solidFill>
              <a:srgbClr val="C703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7020272" y="5336413"/>
            <a:ext cx="1296144" cy="739936"/>
          </a:xfrm>
          <a:prstGeom prst="ellipse">
            <a:avLst/>
          </a:prstGeom>
          <a:noFill/>
          <a:ln w="25400"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08104" y="631304"/>
            <a:ext cx="349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i="1" dirty="0" smtClean="0"/>
              <a:t>H</a:t>
            </a:r>
            <a:r>
              <a:rPr kumimoji="1" lang="en-US" altLang="ja-JP" sz="1200" i="1" dirty="0" smtClean="0"/>
              <a:t>. Takahashi et al., PRL 87 (2001) 212502</a:t>
            </a:r>
            <a:endParaRPr kumimoji="1" lang="ja-JP" altLang="en-US" sz="1200" i="1" dirty="0"/>
          </a:p>
        </p:txBody>
      </p:sp>
      <p:sp>
        <p:nvSpPr>
          <p:cNvPr id="22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24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360000" y="3262837"/>
            <a:ext cx="4464496" cy="175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/>
              <a:t>BNL</a:t>
            </a:r>
            <a:r>
              <a:rPr lang="en-US" altLang="ja-JP" sz="2200" dirty="0"/>
              <a:t>-E885</a:t>
            </a:r>
          </a:p>
          <a:p>
            <a:pPr lvl="1"/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i="1" dirty="0"/>
              <a:t>K</a:t>
            </a:r>
            <a:r>
              <a:rPr lang="ja-JP" altLang="en-US" baseline="30000" dirty="0"/>
              <a:t>－</a:t>
            </a:r>
            <a:r>
              <a:rPr lang="en-US" altLang="ja-JP" dirty="0"/>
              <a:t>,</a:t>
            </a:r>
            <a:r>
              <a:rPr lang="en-US" altLang="ja-JP" i="1" dirty="0"/>
              <a:t>K</a:t>
            </a:r>
            <a:r>
              <a:rPr lang="ja-JP" altLang="en-US" baseline="30000" dirty="0"/>
              <a:t>＋</a:t>
            </a:r>
            <a:r>
              <a:rPr lang="en-US" altLang="ja-JP" dirty="0"/>
              <a:t>) reaction</a:t>
            </a:r>
          </a:p>
          <a:p>
            <a:pPr lvl="1"/>
            <a:r>
              <a:rPr lang="en-US" altLang="ja-JP" dirty="0"/>
              <a:t>Small cross section</a:t>
            </a:r>
            <a:r>
              <a:rPr lang="ja-JP" altLang="en-US" dirty="0"/>
              <a:t>：</a:t>
            </a:r>
            <a:r>
              <a:rPr lang="en-US" altLang="ja-JP" dirty="0"/>
              <a:t>60 </a:t>
            </a:r>
            <a:r>
              <a:rPr lang="en-US" altLang="ja-JP" dirty="0" err="1"/>
              <a:t>nb</a:t>
            </a:r>
            <a:r>
              <a:rPr lang="en-US" altLang="ja-JP" dirty="0"/>
              <a:t>/</a:t>
            </a:r>
            <a:r>
              <a:rPr lang="en-US" altLang="ja-JP" dirty="0" err="1"/>
              <a:t>sr</a:t>
            </a:r>
            <a:endParaRPr lang="en-US" altLang="ja-JP" dirty="0"/>
          </a:p>
          <a:p>
            <a:pPr lvl="1"/>
            <a:r>
              <a:rPr lang="en-US" altLang="ja-JP" dirty="0"/>
              <a:t>V</a:t>
            </a:r>
            <a:r>
              <a:rPr lang="en-US" altLang="ja-JP" baseline="-25000" dirty="0"/>
              <a:t>Ξ</a:t>
            </a:r>
            <a:r>
              <a:rPr lang="ja-JP" altLang="en-US" dirty="0"/>
              <a:t> ～－</a:t>
            </a:r>
            <a:r>
              <a:rPr lang="en-US" altLang="ja-JP" dirty="0"/>
              <a:t>14 </a:t>
            </a:r>
            <a:r>
              <a:rPr lang="en-US" altLang="ja-JP" dirty="0" smtClean="0"/>
              <a:t>MeV</a:t>
            </a:r>
            <a:endParaRPr lang="en-US" altLang="ja-JP" baseline="-25000" dirty="0"/>
          </a:p>
        </p:txBody>
      </p:sp>
      <p:sp>
        <p:nvSpPr>
          <p:cNvPr id="5" name="正方形/長方形 4"/>
          <p:cNvSpPr/>
          <p:nvPr/>
        </p:nvSpPr>
        <p:spPr>
          <a:xfrm rot="21364958">
            <a:off x="1570183" y="3431829"/>
            <a:ext cx="6129271" cy="868937"/>
          </a:xfrm>
          <a:prstGeom prst="rect">
            <a:avLst/>
          </a:prstGeom>
          <a:solidFill>
            <a:srgbClr val="C70303"/>
          </a:solidFill>
          <a:ln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600" b="1" i="1" dirty="0" smtClean="0"/>
              <a:t>High resolution is strongly required</a:t>
            </a:r>
            <a:endParaRPr kumimoji="1" lang="ja-JP" altLang="en-US" sz="2600" b="1" i="1" dirty="0"/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611560" y="4903391"/>
            <a:ext cx="3528392" cy="9018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ja-JP" sz="2200" b="1" dirty="0" smtClean="0">
                <a:solidFill>
                  <a:srgbClr val="C70303"/>
                </a:solidFill>
              </a:rPr>
              <a:t>Poor energy resolution of ΔE</a:t>
            </a:r>
            <a:r>
              <a:rPr lang="ja-JP" altLang="en-US" sz="2200" b="1" dirty="0" smtClean="0">
                <a:solidFill>
                  <a:srgbClr val="C70303"/>
                </a:solidFill>
              </a:rPr>
              <a:t>～</a:t>
            </a:r>
            <a:r>
              <a:rPr lang="en-US" altLang="ja-JP" sz="2200" b="1" dirty="0" smtClean="0">
                <a:solidFill>
                  <a:srgbClr val="C70303"/>
                </a:solidFill>
              </a:rPr>
              <a:t>14 MeV (FWHM)</a:t>
            </a:r>
            <a:endParaRPr lang="en-US" altLang="ja-JP" sz="2200" b="1" dirty="0">
              <a:solidFill>
                <a:srgbClr val="C70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6" grpId="0" animBg="1"/>
      <p:bldP spid="20" grpId="0"/>
      <p:bldP spid="9" grpId="0" animBg="1"/>
      <p:bldP spid="26" grpId="0"/>
      <p:bldP spid="5" grpId="0" animBg="1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Timeline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/>
              <a:t>研究会「ストレンジネスを含む原子核の最近の展開」</a:t>
            </a:r>
            <a:endParaRPr lang="en-US" altLang="ja-JP" sz="1000" dirty="0"/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2014.9.26</a:t>
            </a:r>
            <a:endParaRPr lang="ja-JP" altLang="en-US" sz="1000" dirty="0"/>
          </a:p>
        </p:txBody>
      </p:sp>
      <p:sp>
        <p:nvSpPr>
          <p:cNvPr id="8" name="正方形/長方形 7"/>
          <p:cNvSpPr/>
          <p:nvPr/>
        </p:nvSpPr>
        <p:spPr>
          <a:xfrm>
            <a:off x="395537" y="1607314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Magnet</a:t>
            </a:r>
            <a:endParaRPr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99044" y="2719372"/>
            <a:ext cx="2228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Drift Chamber</a:t>
            </a:r>
            <a:endParaRPr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95536" y="4087524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Trigger Counters</a:t>
            </a:r>
            <a:endParaRPr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547937" y="1958062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Q1,Q2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57550" y="2318102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D1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39552" y="3038182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SDC1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39552" y="4478342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TOF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39552" y="4838382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AC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39552" y="5198422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WC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3851920" y="1751330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539552" y="3335506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SDC2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539552" y="368625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SDC3,4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835696" y="1967354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Completed (’13/’14)</a:t>
            </a:r>
            <a:endParaRPr lang="ja-JP" altLang="en-US" sz="1600" dirty="0"/>
          </a:p>
        </p:txBody>
      </p:sp>
      <p:sp>
        <p:nvSpPr>
          <p:cNvPr id="24" name="正方形/長方形 23"/>
          <p:cNvSpPr/>
          <p:nvPr/>
        </p:nvSpPr>
        <p:spPr>
          <a:xfrm>
            <a:off x="1835696" y="2327394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Yoke only</a:t>
            </a:r>
            <a:endParaRPr lang="ja-JP" altLang="en-US" sz="1600" dirty="0"/>
          </a:p>
        </p:txBody>
      </p:sp>
      <p:sp>
        <p:nvSpPr>
          <p:cNvPr id="26" name="正方形/長方形 25"/>
          <p:cNvSpPr/>
          <p:nvPr/>
        </p:nvSpPr>
        <p:spPr>
          <a:xfrm>
            <a:off x="1835696" y="3047474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Ready</a:t>
            </a:r>
            <a:endParaRPr lang="ja-JP" altLang="en-US" sz="1600" dirty="0"/>
          </a:p>
        </p:txBody>
      </p:sp>
      <p:sp>
        <p:nvSpPr>
          <p:cNvPr id="27" name="正方形/長方形 26"/>
          <p:cNvSpPr/>
          <p:nvPr/>
        </p:nvSpPr>
        <p:spPr>
          <a:xfrm>
            <a:off x="1835696" y="3695546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Almost ready</a:t>
            </a:r>
            <a:endParaRPr lang="ja-JP" altLang="en-US" sz="1600" dirty="0"/>
          </a:p>
        </p:txBody>
      </p:sp>
      <p:sp>
        <p:nvSpPr>
          <p:cNvPr id="28" name="正方形/長方形 27"/>
          <p:cNvSpPr/>
          <p:nvPr/>
        </p:nvSpPr>
        <p:spPr>
          <a:xfrm>
            <a:off x="1835696" y="4487634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Materials are ready</a:t>
            </a:r>
            <a:endParaRPr lang="ja-JP" altLang="en-US" sz="1600" dirty="0"/>
          </a:p>
        </p:txBody>
      </p:sp>
      <p:sp>
        <p:nvSpPr>
          <p:cNvPr id="29" name="正方形/長方形 28"/>
          <p:cNvSpPr/>
          <p:nvPr/>
        </p:nvSpPr>
        <p:spPr>
          <a:xfrm>
            <a:off x="1835696" y="4847674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Ready</a:t>
            </a:r>
            <a:endParaRPr lang="ja-JP" altLang="en-US" sz="1600" dirty="0"/>
          </a:p>
        </p:txBody>
      </p:sp>
      <p:sp>
        <p:nvSpPr>
          <p:cNvPr id="30" name="正方形/長方形 29"/>
          <p:cNvSpPr/>
          <p:nvPr/>
        </p:nvSpPr>
        <p:spPr>
          <a:xfrm>
            <a:off x="1835696" y="5207714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Prototypes</a:t>
            </a:r>
          </a:p>
          <a:p>
            <a:r>
              <a:rPr lang="en-US" altLang="ja-JP" sz="1600" dirty="0" smtClean="0"/>
              <a:t>Test experiments</a:t>
            </a:r>
          </a:p>
          <a:p>
            <a:r>
              <a:rPr lang="en-US" altLang="ja-JP" sz="1600" dirty="0" smtClean="0"/>
              <a:t>@J-PARC&amp;ELPH</a:t>
            </a:r>
            <a:endParaRPr lang="ja-JP" altLang="en-US" sz="1600" dirty="0"/>
          </a:p>
        </p:txBody>
      </p:sp>
      <p:sp>
        <p:nvSpPr>
          <p:cNvPr id="32" name="正方形/長方形 31"/>
          <p:cNvSpPr/>
          <p:nvPr/>
        </p:nvSpPr>
        <p:spPr>
          <a:xfrm>
            <a:off x="3923928" y="1967354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Magnet Table</a:t>
            </a:r>
            <a:endParaRPr lang="ja-JP" altLang="en-US" sz="1600" dirty="0"/>
          </a:p>
        </p:txBody>
      </p:sp>
      <p:sp>
        <p:nvSpPr>
          <p:cNvPr id="33" name="正方形/長方形 32"/>
          <p:cNvSpPr/>
          <p:nvPr/>
        </p:nvSpPr>
        <p:spPr>
          <a:xfrm>
            <a:off x="3923928" y="2327394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Coil Mount</a:t>
            </a:r>
            <a:endParaRPr lang="ja-JP" altLang="en-US" sz="1600" dirty="0"/>
          </a:p>
        </p:txBody>
      </p:sp>
      <p:sp>
        <p:nvSpPr>
          <p:cNvPr id="34" name="正方形/長方形 33"/>
          <p:cNvSpPr/>
          <p:nvPr/>
        </p:nvSpPr>
        <p:spPr>
          <a:xfrm>
            <a:off x="3419872" y="1412776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2014.9</a:t>
            </a:r>
            <a:endParaRPr lang="ja-JP" altLang="en-US" sz="1600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6444208" y="1751330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6084168" y="1412776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2015.4</a:t>
            </a:r>
            <a:endParaRPr lang="ja-JP" altLang="en-US" sz="1600" dirty="0"/>
          </a:p>
        </p:txBody>
      </p:sp>
      <p:sp>
        <p:nvSpPr>
          <p:cNvPr id="37" name="正方形/長方形 36"/>
          <p:cNvSpPr/>
          <p:nvPr/>
        </p:nvSpPr>
        <p:spPr>
          <a:xfrm>
            <a:off x="3923928" y="4487634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Design of support frame</a:t>
            </a:r>
            <a:endParaRPr lang="ja-JP" altLang="en-US" sz="1600" dirty="0"/>
          </a:p>
        </p:txBody>
      </p:sp>
      <p:sp>
        <p:nvSpPr>
          <p:cNvPr id="38" name="正方形/長方形 37"/>
          <p:cNvSpPr/>
          <p:nvPr/>
        </p:nvSpPr>
        <p:spPr>
          <a:xfrm>
            <a:off x="3923928" y="4725144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Performance check</a:t>
            </a:r>
            <a:endParaRPr lang="ja-JP" altLang="en-US" sz="1600" dirty="0"/>
          </a:p>
        </p:txBody>
      </p:sp>
      <p:sp>
        <p:nvSpPr>
          <p:cNvPr id="39" name="正方形/長方形 38"/>
          <p:cNvSpPr/>
          <p:nvPr/>
        </p:nvSpPr>
        <p:spPr>
          <a:xfrm>
            <a:off x="3923928" y="3284984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Design</a:t>
            </a:r>
            <a:endParaRPr lang="ja-JP" altLang="en-US" sz="1600" dirty="0"/>
          </a:p>
        </p:txBody>
      </p:sp>
      <p:sp>
        <p:nvSpPr>
          <p:cNvPr id="40" name="正方形/長方形 39"/>
          <p:cNvSpPr/>
          <p:nvPr/>
        </p:nvSpPr>
        <p:spPr>
          <a:xfrm>
            <a:off x="5076056" y="3284984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Production</a:t>
            </a:r>
            <a:endParaRPr lang="ja-JP" altLang="en-US" sz="1600" dirty="0"/>
          </a:p>
        </p:txBody>
      </p:sp>
      <p:sp>
        <p:nvSpPr>
          <p:cNvPr id="41" name="正方形/長方形 40"/>
          <p:cNvSpPr/>
          <p:nvPr/>
        </p:nvSpPr>
        <p:spPr>
          <a:xfrm>
            <a:off x="3923928" y="5229200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Performance check</a:t>
            </a:r>
            <a:endParaRPr lang="ja-JP" altLang="en-US" sz="1600" dirty="0"/>
          </a:p>
        </p:txBody>
      </p:sp>
      <p:sp>
        <p:nvSpPr>
          <p:cNvPr id="42" name="正方形/長方形 41"/>
          <p:cNvSpPr/>
          <p:nvPr/>
        </p:nvSpPr>
        <p:spPr>
          <a:xfrm>
            <a:off x="3923928" y="5445224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Design actual version</a:t>
            </a:r>
            <a:endParaRPr lang="ja-JP" altLang="en-US" sz="1600" dirty="0"/>
          </a:p>
        </p:txBody>
      </p:sp>
      <p:sp>
        <p:nvSpPr>
          <p:cNvPr id="43" name="正方形/長方形 42"/>
          <p:cNvSpPr/>
          <p:nvPr/>
        </p:nvSpPr>
        <p:spPr>
          <a:xfrm>
            <a:off x="6660232" y="2276872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Field measurement</a:t>
            </a:r>
          </a:p>
          <a:p>
            <a:r>
              <a:rPr lang="en-US" altLang="ja-JP" sz="1600" dirty="0" smtClean="0"/>
              <a:t>/calculation</a:t>
            </a:r>
            <a:endParaRPr lang="ja-JP" altLang="en-US" sz="1600" dirty="0"/>
          </a:p>
        </p:txBody>
      </p:sp>
      <p:sp>
        <p:nvSpPr>
          <p:cNvPr id="44" name="正方形/長方形 43"/>
          <p:cNvSpPr/>
          <p:nvPr/>
        </p:nvSpPr>
        <p:spPr>
          <a:xfrm>
            <a:off x="3923928" y="3701643"/>
            <a:ext cx="3924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Design/production </a:t>
            </a:r>
            <a:r>
              <a:rPr lang="en-US" altLang="ja-JP" sz="1600" dirty="0" err="1" smtClean="0"/>
              <a:t>PreAmpBoard</a:t>
            </a:r>
            <a:endParaRPr lang="ja-JP" altLang="en-US" sz="1600" dirty="0"/>
          </a:p>
        </p:txBody>
      </p:sp>
      <p:sp>
        <p:nvSpPr>
          <p:cNvPr id="45" name="正方形/長方形 44"/>
          <p:cNvSpPr/>
          <p:nvPr/>
        </p:nvSpPr>
        <p:spPr>
          <a:xfrm>
            <a:off x="5508104" y="3911570"/>
            <a:ext cx="3466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err="1" smtClean="0"/>
              <a:t>Repairment</a:t>
            </a:r>
            <a:r>
              <a:rPr lang="en-US" altLang="ja-JP" sz="1600" dirty="0" smtClean="0"/>
              <a:t> on some parts/check</a:t>
            </a:r>
            <a:endParaRPr lang="ja-JP" altLang="en-US" sz="1600" dirty="0"/>
          </a:p>
        </p:txBody>
      </p:sp>
      <p:sp>
        <p:nvSpPr>
          <p:cNvPr id="47" name="正方形/長方形 46"/>
          <p:cNvSpPr/>
          <p:nvPr/>
        </p:nvSpPr>
        <p:spPr>
          <a:xfrm>
            <a:off x="6660232" y="5229200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Fabrication</a:t>
            </a:r>
            <a:endParaRPr lang="ja-JP" altLang="en-US" sz="1600" dirty="0"/>
          </a:p>
        </p:txBody>
      </p:sp>
      <p:sp>
        <p:nvSpPr>
          <p:cNvPr id="48" name="正方形/長方形 47"/>
          <p:cNvSpPr/>
          <p:nvPr/>
        </p:nvSpPr>
        <p:spPr>
          <a:xfrm>
            <a:off x="6660232" y="3284984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Performance check</a:t>
            </a:r>
            <a:endParaRPr lang="ja-JP" altLang="en-US" sz="1600" dirty="0"/>
          </a:p>
        </p:txBody>
      </p:sp>
      <p:sp>
        <p:nvSpPr>
          <p:cNvPr id="50" name="正方形/長方形 49"/>
          <p:cNvSpPr/>
          <p:nvPr/>
        </p:nvSpPr>
        <p:spPr>
          <a:xfrm>
            <a:off x="6646311" y="4487634"/>
            <a:ext cx="1958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Setup</a:t>
            </a:r>
            <a:endParaRPr lang="ja-JP" altLang="en-US" sz="1600" dirty="0"/>
          </a:p>
        </p:txBody>
      </p:sp>
      <p:sp>
        <p:nvSpPr>
          <p:cNvPr id="52" name="正方形/長方形 51"/>
          <p:cNvSpPr/>
          <p:nvPr/>
        </p:nvSpPr>
        <p:spPr>
          <a:xfrm>
            <a:off x="6646311" y="5754742"/>
            <a:ext cx="22461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Others: </a:t>
            </a:r>
            <a:r>
              <a:rPr lang="en-US" altLang="ja-JP" sz="1600" dirty="0" err="1" smtClean="0"/>
              <a:t>HeBag</a:t>
            </a:r>
            <a:endParaRPr lang="ja-JP" altLang="en-US" sz="1600" dirty="0"/>
          </a:p>
        </p:txBody>
      </p:sp>
      <p:sp>
        <p:nvSpPr>
          <p:cNvPr id="54" name="右中かっこ 53"/>
          <p:cNvSpPr/>
          <p:nvPr/>
        </p:nvSpPr>
        <p:spPr>
          <a:xfrm>
            <a:off x="3779912" y="3704838"/>
            <a:ext cx="214455" cy="1862916"/>
          </a:xfrm>
          <a:prstGeom prst="rightBrace">
            <a:avLst/>
          </a:prstGeom>
          <a:ln w="19050">
            <a:solidFill>
              <a:srgbClr val="140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649563" y="993028"/>
            <a:ext cx="4258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1403F7"/>
                </a:solidFill>
              </a:rPr>
              <a:t>Ready for installation in JFY2015</a:t>
            </a:r>
            <a:endParaRPr kumimoji="1" lang="ja-JP" altLang="en-US" sz="2000" b="1" i="1" dirty="0">
              <a:solidFill>
                <a:srgbClr val="14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50" grpId="0"/>
      <p:bldP spid="52" grpId="0"/>
      <p:bldP spid="54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"/>
          <a:stretch/>
        </p:blipFill>
        <p:spPr bwMode="auto">
          <a:xfrm>
            <a:off x="5569935" y="404664"/>
            <a:ext cx="3574065" cy="340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円/楕円 32"/>
          <p:cNvSpPr/>
          <p:nvPr/>
        </p:nvSpPr>
        <p:spPr>
          <a:xfrm rot="1407367">
            <a:off x="7282339" y="1196450"/>
            <a:ext cx="648072" cy="230425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064896" cy="55780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J-PARC E05 experiment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1" y="1268760"/>
            <a:ext cx="6480721" cy="2160240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S</a:t>
            </a:r>
            <a:r>
              <a:rPr lang="en-US" altLang="ja-JP" sz="2400" dirty="0" smtClean="0"/>
              <a:t>pectroscopy of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Ξ-hypernucleus</a:t>
            </a:r>
            <a:endParaRPr lang="en-US" altLang="ja-JP" dirty="0"/>
          </a:p>
          <a:p>
            <a:pPr lvl="1"/>
            <a:r>
              <a:rPr lang="en-US" altLang="ja-JP" sz="2200" baseline="30000" dirty="0" smtClean="0">
                <a:solidFill>
                  <a:prstClr val="black"/>
                </a:solidFill>
              </a:rPr>
              <a:t>12</a:t>
            </a:r>
            <a:r>
              <a:rPr lang="en-US" altLang="ja-JP" sz="2200" dirty="0" smtClean="0">
                <a:solidFill>
                  <a:prstClr val="black"/>
                </a:solidFill>
              </a:rPr>
              <a:t>C </a:t>
            </a:r>
            <a:r>
              <a:rPr lang="en-US" altLang="ja-JP" sz="2200" dirty="0">
                <a:solidFill>
                  <a:prstClr val="black"/>
                </a:solidFill>
              </a:rPr>
              <a:t>(</a:t>
            </a:r>
            <a:r>
              <a:rPr lang="en-US" altLang="ja-JP" sz="2200" i="1" dirty="0">
                <a:solidFill>
                  <a:prstClr val="black"/>
                </a:solidFill>
              </a:rPr>
              <a:t>K</a:t>
            </a:r>
            <a:r>
              <a:rPr lang="ja-JP" altLang="en-US" sz="2200" baseline="30000" dirty="0">
                <a:solidFill>
                  <a:prstClr val="black"/>
                </a:solidFill>
              </a:rPr>
              <a:t>－</a:t>
            </a:r>
            <a:r>
              <a:rPr lang="en-US" altLang="ja-JP" sz="2200" dirty="0">
                <a:solidFill>
                  <a:prstClr val="black"/>
                </a:solidFill>
              </a:rPr>
              <a:t>,</a:t>
            </a:r>
            <a:r>
              <a:rPr lang="en-US" altLang="ja-JP" sz="2200" i="1" dirty="0">
                <a:solidFill>
                  <a:prstClr val="black"/>
                </a:solidFill>
              </a:rPr>
              <a:t>K</a:t>
            </a:r>
            <a:r>
              <a:rPr lang="ja-JP" altLang="en-US" sz="2200" baseline="30000" dirty="0">
                <a:solidFill>
                  <a:prstClr val="black"/>
                </a:solidFill>
              </a:rPr>
              <a:t>＋</a:t>
            </a:r>
            <a:r>
              <a:rPr lang="en-US" altLang="ja-JP" sz="2200" dirty="0" smtClean="0">
                <a:solidFill>
                  <a:prstClr val="black"/>
                </a:solidFill>
              </a:rPr>
              <a:t>) reaction at 1.8 </a:t>
            </a:r>
            <a:r>
              <a:rPr lang="en-US" altLang="ja-JP" sz="2200" dirty="0" err="1" smtClean="0">
                <a:solidFill>
                  <a:prstClr val="black"/>
                </a:solidFill>
              </a:rPr>
              <a:t>GeV</a:t>
            </a:r>
            <a:r>
              <a:rPr lang="en-US" altLang="ja-JP" sz="2200" dirty="0" smtClean="0">
                <a:solidFill>
                  <a:prstClr val="black"/>
                </a:solidFill>
              </a:rPr>
              <a:t>/c</a:t>
            </a:r>
          </a:p>
          <a:p>
            <a:pPr lvl="1"/>
            <a:r>
              <a:rPr lang="en-US" altLang="ja-JP" sz="2200" dirty="0">
                <a:solidFill>
                  <a:srgbClr val="292934"/>
                </a:solidFill>
              </a:rPr>
              <a:t>First observation of </a:t>
            </a:r>
            <a:r>
              <a:rPr lang="en-US" altLang="ja-JP" sz="2200" b="1" baseline="-25000" dirty="0" smtClean="0">
                <a:solidFill>
                  <a:srgbClr val="292934"/>
                </a:solidFill>
              </a:rPr>
              <a:t>Ξ</a:t>
            </a:r>
            <a:r>
              <a:rPr lang="en-US" altLang="ja-JP" sz="2200" b="1" baseline="30000" dirty="0" smtClean="0">
                <a:solidFill>
                  <a:srgbClr val="292934"/>
                </a:solidFill>
              </a:rPr>
              <a:t>12</a:t>
            </a:r>
            <a:r>
              <a:rPr lang="en-US" altLang="ja-JP" sz="2200" dirty="0" smtClean="0">
                <a:solidFill>
                  <a:srgbClr val="292934"/>
                </a:solidFill>
              </a:rPr>
              <a:t>Be as a peak</a:t>
            </a:r>
            <a:endParaRPr lang="en-US" altLang="ja-JP" sz="2200" dirty="0">
              <a:solidFill>
                <a:srgbClr val="292934"/>
              </a:solidFill>
            </a:endParaRPr>
          </a:p>
          <a:p>
            <a:pPr lvl="2"/>
            <a:r>
              <a:rPr lang="en-US" altLang="ja-JP" sz="2000" dirty="0"/>
              <a:t>Much improved energy resolution of 2 </a:t>
            </a:r>
            <a:r>
              <a:rPr lang="en-US" altLang="ja-JP" sz="2000" dirty="0" smtClean="0"/>
              <a:t>MeV</a:t>
            </a:r>
            <a:endParaRPr lang="en-US" altLang="ja-JP" sz="2000" dirty="0"/>
          </a:p>
          <a:p>
            <a:pPr lvl="2"/>
            <a:r>
              <a:rPr lang="en-US" altLang="ja-JP" sz="2000" dirty="0"/>
              <a:t>The depth and width of </a:t>
            </a:r>
            <a:r>
              <a:rPr lang="en-US" altLang="ja-JP" sz="2000" dirty="0" err="1"/>
              <a:t>Ξ</a:t>
            </a:r>
            <a:r>
              <a:rPr lang="en-US" altLang="ja-JP" sz="2000" dirty="0"/>
              <a:t>-nucleus </a:t>
            </a:r>
            <a:r>
              <a:rPr lang="en-US" altLang="ja-JP" sz="2000" dirty="0" smtClean="0"/>
              <a:t>potential</a:t>
            </a:r>
            <a:endParaRPr lang="en-US" altLang="ja-JP" sz="2000" dirty="0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12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359023" y="3429000"/>
            <a:ext cx="5005065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J-PARC </a:t>
            </a:r>
            <a:r>
              <a:rPr lang="en-US" altLang="ja-JP" sz="2200" dirty="0" smtClean="0"/>
              <a:t>K1.8 beam line</a:t>
            </a:r>
          </a:p>
          <a:p>
            <a:pPr lvl="1"/>
            <a:r>
              <a:rPr lang="en-US" altLang="ja-JP" sz="2200" dirty="0" smtClean="0"/>
              <a:t>Intense and pure </a:t>
            </a:r>
            <a:r>
              <a:rPr lang="en-US" altLang="ja-JP" sz="2200" i="1" dirty="0" smtClean="0"/>
              <a:t>K</a:t>
            </a:r>
            <a:r>
              <a:rPr lang="ja-JP" altLang="en-US" sz="2200" baseline="30000" dirty="0" smtClean="0"/>
              <a:t>－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beam</a:t>
            </a:r>
          </a:p>
          <a:p>
            <a:pPr lvl="1"/>
            <a:r>
              <a:rPr lang="en-US" altLang="ja-JP" sz="2200" dirty="0" smtClean="0"/>
              <a:t>1×10</a:t>
            </a:r>
            <a:r>
              <a:rPr lang="en-US" altLang="ja-JP" sz="2200" baseline="30000" dirty="0" smtClean="0"/>
              <a:t>6 </a:t>
            </a:r>
            <a:r>
              <a:rPr lang="en-US" altLang="ja-JP" sz="2200" i="1" dirty="0" smtClean="0"/>
              <a:t>K</a:t>
            </a:r>
            <a:r>
              <a:rPr lang="ja-JP" altLang="en-US" sz="2200" baseline="30000" dirty="0" smtClean="0"/>
              <a:t>ー</a:t>
            </a:r>
            <a:r>
              <a:rPr lang="en-US" altLang="ja-JP" sz="2200" dirty="0" smtClean="0"/>
              <a:t>/spill at 100kW, K/π〜7</a:t>
            </a: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367407" y="4869160"/>
            <a:ext cx="5140697" cy="143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Good spectrometers</a:t>
            </a:r>
          </a:p>
          <a:p>
            <a:pPr lvl="1"/>
            <a:r>
              <a:rPr lang="en-US" altLang="ja-JP" sz="2200" dirty="0" smtClean="0"/>
              <a:t>K1.8 Beam spectrometer for </a:t>
            </a:r>
            <a:r>
              <a:rPr lang="en-US" altLang="ja-JP" sz="2200" i="1" dirty="0" smtClean="0"/>
              <a:t>K</a:t>
            </a:r>
            <a:r>
              <a:rPr lang="ja-JP" altLang="en-US" sz="2200" i="1" baseline="30000" dirty="0" smtClean="0"/>
              <a:t>ー</a:t>
            </a:r>
            <a:endParaRPr lang="en-US" altLang="ja-JP" sz="2200" i="1" baseline="30000" dirty="0" smtClean="0"/>
          </a:p>
          <a:p>
            <a:pPr lvl="1"/>
            <a:r>
              <a:rPr lang="en-US" altLang="ja-JP" sz="2200" dirty="0" smtClean="0">
                <a:solidFill>
                  <a:srgbClr val="FF0000"/>
                </a:solidFill>
              </a:rPr>
              <a:t>A new spectrometer for </a:t>
            </a:r>
            <a:r>
              <a:rPr lang="en-US" altLang="ja-JP" sz="2200" i="1" dirty="0" smtClean="0">
                <a:solidFill>
                  <a:srgbClr val="FF0000"/>
                </a:solidFill>
              </a:rPr>
              <a:t>K</a:t>
            </a:r>
            <a:r>
              <a:rPr lang="ja-JP" altLang="en-US" sz="2200" baseline="30000" dirty="0" smtClean="0">
                <a:solidFill>
                  <a:srgbClr val="FF0000"/>
                </a:solidFill>
              </a:rPr>
              <a:t>＋</a:t>
            </a:r>
            <a:endParaRPr lang="en-US" altLang="ja-JP" sz="2200" baseline="30000" dirty="0" smtClean="0">
              <a:solidFill>
                <a:srgbClr val="FF0000"/>
              </a:solidFill>
            </a:endParaRPr>
          </a:p>
          <a:p>
            <a:pPr marL="548640" lvl="2" indent="0">
              <a:buFont typeface="Arial" pitchFamily="34" charset="0"/>
              <a:buNone/>
            </a:pPr>
            <a:endParaRPr lang="en-US" altLang="ja-JP" sz="2200" dirty="0"/>
          </a:p>
        </p:txBody>
      </p:sp>
      <p:sp>
        <p:nvSpPr>
          <p:cNvPr id="22" name="正方形/長方形 21"/>
          <p:cNvSpPr/>
          <p:nvPr/>
        </p:nvSpPr>
        <p:spPr>
          <a:xfrm>
            <a:off x="5760640" y="4005064"/>
            <a:ext cx="3347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1403F7"/>
                </a:solidFill>
              </a:rPr>
              <a:t>Enough statistics</a:t>
            </a:r>
          </a:p>
        </p:txBody>
      </p:sp>
      <p:sp>
        <p:nvSpPr>
          <p:cNvPr id="26" name="右矢印 25"/>
          <p:cNvSpPr/>
          <p:nvPr/>
        </p:nvSpPr>
        <p:spPr>
          <a:xfrm>
            <a:off x="5076056" y="4005064"/>
            <a:ext cx="576064" cy="576064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右矢印 28"/>
          <p:cNvSpPr/>
          <p:nvPr/>
        </p:nvSpPr>
        <p:spPr>
          <a:xfrm>
            <a:off x="5004048" y="5445224"/>
            <a:ext cx="648072" cy="576064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5724128" y="542606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1403F7"/>
                </a:solidFill>
              </a:rPr>
              <a:t>High resolution</a:t>
            </a:r>
          </a:p>
        </p:txBody>
      </p:sp>
    </p:spTree>
    <p:extLst>
      <p:ext uri="{BB962C8B-B14F-4D97-AF65-F5344CB8AC3E}">
        <p14:creationId xmlns:p14="http://schemas.microsoft.com/office/powerpoint/2010/main" val="6242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29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natsuki\OperaWork\S-2S\trac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 t="20834" r="30816" b="26656"/>
          <a:stretch/>
        </p:blipFill>
        <p:spPr bwMode="auto">
          <a:xfrm>
            <a:off x="4521042" y="3702072"/>
            <a:ext cx="4638444" cy="203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1" t="52271" r="73968" b="38898"/>
          <a:stretch/>
        </p:blipFill>
        <p:spPr bwMode="auto">
          <a:xfrm>
            <a:off x="4644008" y="2295200"/>
            <a:ext cx="399263" cy="36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 t="52071" r="20751" b="38898"/>
          <a:stretch/>
        </p:blipFill>
        <p:spPr bwMode="auto">
          <a:xfrm>
            <a:off x="5364088" y="2276872"/>
            <a:ext cx="3431608" cy="3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t="53048" r="67767" b="38898"/>
          <a:stretch/>
        </p:blipFill>
        <p:spPr bwMode="auto">
          <a:xfrm>
            <a:off x="5076056" y="2317848"/>
            <a:ext cx="298312" cy="33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696744" cy="55780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New spectrometer “S-2S”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35404"/>
            <a:ext cx="3839041" cy="84146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ja-JP" sz="2200" dirty="0" smtClean="0"/>
              <a:t>Missing mass spectroscopy</a:t>
            </a:r>
          </a:p>
          <a:p>
            <a:pPr marL="109728" indent="0">
              <a:buNone/>
            </a:pPr>
            <a:r>
              <a:rPr lang="en-US" altLang="ja-JP" sz="2200" dirty="0"/>
              <a:t> </a:t>
            </a:r>
            <a:r>
              <a:rPr lang="en-US" altLang="ja-JP" sz="2200" dirty="0" smtClean="0"/>
              <a:t>   via the (</a:t>
            </a:r>
            <a:r>
              <a:rPr lang="en-US" altLang="ja-JP" sz="2200" i="1" dirty="0" smtClean="0"/>
              <a:t>K</a:t>
            </a:r>
            <a:r>
              <a:rPr lang="ja-JP" altLang="en-US" sz="2200" baseline="30000" dirty="0" err="1" smtClean="0"/>
              <a:t>ー</a:t>
            </a:r>
            <a:r>
              <a:rPr lang="en-US" altLang="ja-JP" sz="2200" dirty="0" smtClean="0"/>
              <a:t>,</a:t>
            </a:r>
            <a:r>
              <a:rPr lang="en-US" altLang="ja-JP" sz="2200" i="1" dirty="0" smtClean="0"/>
              <a:t>K</a:t>
            </a:r>
            <a:r>
              <a:rPr lang="ja-JP" altLang="en-US" sz="2200" baseline="30000" dirty="0" smtClean="0"/>
              <a:t>＋</a:t>
            </a:r>
            <a:r>
              <a:rPr lang="en-US" altLang="ja-JP" sz="2200" dirty="0" smtClean="0"/>
              <a:t>) reaction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4290407" y="1628800"/>
            <a:ext cx="92966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5400000">
            <a:off x="1357546" y="3835142"/>
            <a:ext cx="52425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835696" y="3933056"/>
            <a:ext cx="3455876" cy="40985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ja-JP" sz="1800" i="1" dirty="0"/>
              <a:t>f</a:t>
            </a:r>
            <a:r>
              <a:rPr lang="en-US" altLang="ja-JP" sz="1800" i="1" dirty="0" smtClean="0"/>
              <a:t>or high momentum resolution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7643568" y="2636912"/>
            <a:ext cx="10081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5292080" y="1489737"/>
            <a:ext cx="3528392" cy="82399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tIns="72000" bIns="72000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ja-JP" sz="2200" dirty="0" smtClean="0"/>
              <a:t>Two good spectrometers</a:t>
            </a:r>
            <a:endParaRPr lang="en-US" altLang="ja-JP" sz="2200" dirty="0"/>
          </a:p>
          <a:p>
            <a:pPr marL="109728" indent="0">
              <a:buNone/>
            </a:pPr>
            <a:r>
              <a:rPr lang="en-US" altLang="ja-JP" sz="2200" dirty="0"/>
              <a:t>f</a:t>
            </a:r>
            <a:r>
              <a:rPr lang="en-US" altLang="ja-JP" sz="2200" dirty="0" smtClean="0"/>
              <a:t>or both </a:t>
            </a:r>
            <a:r>
              <a:rPr lang="en-US" altLang="ja-JP" sz="2200" i="1" dirty="0" smtClean="0"/>
              <a:t>K</a:t>
            </a:r>
            <a:r>
              <a:rPr lang="ja-JP" altLang="en-US" sz="2200" baseline="30000" dirty="0" smtClean="0"/>
              <a:t>ー</a:t>
            </a:r>
            <a:r>
              <a:rPr lang="en-US" altLang="ja-JP" sz="2200" dirty="0" smtClean="0"/>
              <a:t> and </a:t>
            </a:r>
            <a:r>
              <a:rPr lang="en-US" altLang="ja-JP" sz="2200" i="1" dirty="0" smtClean="0"/>
              <a:t>K</a:t>
            </a:r>
            <a:r>
              <a:rPr lang="ja-JP" altLang="en-US" sz="2200" baseline="30000" dirty="0"/>
              <a:t>＋</a:t>
            </a:r>
            <a:endParaRPr lang="en-US" altLang="ja-JP" sz="2200" dirty="0" smtClean="0"/>
          </a:p>
        </p:txBody>
      </p:sp>
      <p:sp>
        <p:nvSpPr>
          <p:cNvPr id="21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22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323527" y="2492896"/>
            <a:ext cx="6120681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/>
              <a:t>Beam </a:t>
            </a:r>
            <a:r>
              <a:rPr lang="en-US" altLang="ja-JP" sz="2200" i="1" dirty="0"/>
              <a:t>K</a:t>
            </a:r>
            <a:r>
              <a:rPr lang="ja-JP" altLang="en-US" sz="2200" baseline="30000" dirty="0" smtClean="0"/>
              <a:t>－</a:t>
            </a:r>
            <a:r>
              <a:rPr lang="en-US" altLang="ja-JP" sz="2200" dirty="0" smtClean="0"/>
              <a:t>@1.8 </a:t>
            </a:r>
            <a:r>
              <a:rPr lang="en-US" altLang="ja-JP" sz="2200" dirty="0" err="1" smtClean="0"/>
              <a:t>GeV</a:t>
            </a:r>
            <a:r>
              <a:rPr lang="en-US" altLang="ja-JP" sz="2200" dirty="0" smtClean="0"/>
              <a:t>/c</a:t>
            </a:r>
            <a:endParaRPr lang="en-US" altLang="ja-JP" sz="2200" dirty="0"/>
          </a:p>
          <a:p>
            <a:pPr marL="274320" lvl="1" indent="0">
              <a:buNone/>
            </a:pPr>
            <a:r>
              <a:rPr lang="en-US" altLang="ja-JP" sz="2200" dirty="0" smtClean="0">
                <a:sym typeface="Wingdings"/>
              </a:rPr>
              <a:t></a:t>
            </a:r>
            <a:r>
              <a:rPr lang="en-US" altLang="ja-JP" sz="2200" dirty="0" smtClean="0"/>
              <a:t>K1.8 </a:t>
            </a:r>
            <a:r>
              <a:rPr lang="en-US" altLang="ja-JP" sz="2200" dirty="0"/>
              <a:t>Beam Spectrometer: </a:t>
            </a:r>
            <a:r>
              <a:rPr lang="en-US" altLang="ja-JP" sz="2200" dirty="0" err="1"/>
              <a:t>dp</a:t>
            </a:r>
            <a:r>
              <a:rPr lang="en-US" altLang="ja-JP" sz="2200" dirty="0"/>
              <a:t>/p</a:t>
            </a:r>
            <a:r>
              <a:rPr lang="ja-JP" altLang="en-US" sz="2200" dirty="0"/>
              <a:t>～</a:t>
            </a:r>
            <a:r>
              <a:rPr lang="en-US" altLang="ja-JP" sz="2200" dirty="0"/>
              <a:t>1×10</a:t>
            </a:r>
            <a:r>
              <a:rPr lang="ja-JP" altLang="en-US" sz="2200" baseline="30000" dirty="0"/>
              <a:t>ー</a:t>
            </a:r>
            <a:r>
              <a:rPr lang="en-US" altLang="ja-JP" sz="2200" baseline="30000" dirty="0"/>
              <a:t>3</a:t>
            </a:r>
          </a:p>
          <a:p>
            <a:r>
              <a:rPr lang="en-US" altLang="ja-JP" sz="2200" dirty="0"/>
              <a:t>Scattered </a:t>
            </a:r>
            <a:r>
              <a:rPr lang="en-US" altLang="ja-JP" sz="2200" i="1" dirty="0"/>
              <a:t>K</a:t>
            </a:r>
            <a:r>
              <a:rPr lang="ja-JP" altLang="en-US" sz="2200" baseline="30000" dirty="0" smtClean="0"/>
              <a:t>＋</a:t>
            </a:r>
            <a:r>
              <a:rPr lang="en-US" altLang="ja-JP" sz="2200" dirty="0" smtClean="0"/>
              <a:t> @</a:t>
            </a:r>
            <a:r>
              <a:rPr lang="en-US" altLang="ja-JP" sz="2200" u="sng" dirty="0" smtClean="0"/>
              <a:t>1.3 </a:t>
            </a:r>
            <a:r>
              <a:rPr lang="en-US" altLang="ja-JP" sz="2200" u="sng" dirty="0" err="1"/>
              <a:t>GeV</a:t>
            </a:r>
            <a:r>
              <a:rPr lang="en-US" altLang="ja-JP" sz="2200" u="sng" dirty="0"/>
              <a:t>/c</a:t>
            </a:r>
            <a:r>
              <a:rPr lang="ja-JP" altLang="en-US" sz="2200" u="sng" dirty="0"/>
              <a:t>～</a:t>
            </a:r>
            <a:r>
              <a:rPr lang="en-US" altLang="ja-JP" sz="2200" u="sng" dirty="0"/>
              <a:t>1.4 </a:t>
            </a:r>
            <a:r>
              <a:rPr lang="en-US" altLang="ja-JP" sz="2200" u="sng" dirty="0" err="1"/>
              <a:t>GeV</a:t>
            </a:r>
            <a:r>
              <a:rPr lang="en-US" altLang="ja-JP" sz="2200" u="sng" dirty="0"/>
              <a:t>/</a:t>
            </a:r>
            <a:r>
              <a:rPr lang="en-US" altLang="ja-JP" sz="2200" u="sng" dirty="0" smtClean="0"/>
              <a:t>c</a:t>
            </a:r>
            <a:endParaRPr lang="en-US" altLang="ja-JP" sz="2200" u="sng" dirty="0"/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216024" y="4437112"/>
            <a:ext cx="838842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ym typeface="Wingdings" panose="05000000000000000000" pitchFamily="2" charset="2"/>
              </a:rPr>
              <a:t>New </a:t>
            </a:r>
            <a:r>
              <a:rPr lang="en-US" altLang="ja-JP" dirty="0">
                <a:sym typeface="Wingdings" panose="05000000000000000000" pitchFamily="2" charset="2"/>
              </a:rPr>
              <a:t>spectrometer S-2S</a:t>
            </a:r>
          </a:p>
          <a:p>
            <a:pPr lvl="1"/>
            <a:r>
              <a:rPr lang="en-US" altLang="ja-JP" sz="2200" b="1" dirty="0">
                <a:solidFill>
                  <a:srgbClr val="C70303"/>
                </a:solidFill>
                <a:sym typeface="Wingdings" panose="05000000000000000000" pitchFamily="2" charset="2"/>
              </a:rPr>
              <a:t>S</a:t>
            </a:r>
            <a:r>
              <a:rPr lang="en-US" altLang="ja-JP" sz="2200" dirty="0">
                <a:sym typeface="Wingdings" panose="05000000000000000000" pitchFamily="2" charset="2"/>
              </a:rPr>
              <a:t>trangeness </a:t>
            </a:r>
            <a:r>
              <a:rPr lang="en-US" altLang="ja-JP" sz="2200" b="1" dirty="0">
                <a:solidFill>
                  <a:srgbClr val="C70303"/>
                </a:solidFill>
                <a:sym typeface="Wingdings" panose="05000000000000000000" pitchFamily="2" charset="2"/>
              </a:rPr>
              <a:t>-2</a:t>
            </a:r>
            <a:r>
              <a:rPr lang="en-US" altLang="ja-JP" sz="2200" dirty="0">
                <a:sym typeface="Wingdings" panose="05000000000000000000" pitchFamily="2" charset="2"/>
              </a:rPr>
              <a:t> </a:t>
            </a:r>
            <a:r>
              <a:rPr lang="en-US" altLang="ja-JP" sz="2200" b="1" dirty="0">
                <a:solidFill>
                  <a:srgbClr val="C70303"/>
                </a:solidFill>
                <a:sym typeface="Wingdings" panose="05000000000000000000" pitchFamily="2" charset="2"/>
              </a:rPr>
              <a:t>S</a:t>
            </a:r>
            <a:r>
              <a:rPr lang="en-US" altLang="ja-JP" sz="2200" dirty="0">
                <a:sym typeface="Wingdings" panose="05000000000000000000" pitchFamily="2" charset="2"/>
              </a:rPr>
              <a:t>pectrometer</a:t>
            </a:r>
          </a:p>
          <a:p>
            <a:pPr lvl="1"/>
            <a:r>
              <a:rPr lang="en-US" altLang="ja-JP" sz="2200" b="1" dirty="0" err="1">
                <a:sym typeface="Wingdings" panose="05000000000000000000" pitchFamily="2" charset="2"/>
              </a:rPr>
              <a:t>dΩ</a:t>
            </a:r>
            <a:r>
              <a:rPr lang="en-US" altLang="ja-JP" sz="2200" b="1" dirty="0">
                <a:sym typeface="Wingdings" panose="05000000000000000000" pitchFamily="2" charset="2"/>
              </a:rPr>
              <a:t> = 55 </a:t>
            </a:r>
            <a:r>
              <a:rPr lang="en-US" altLang="ja-JP" sz="2200" b="1" dirty="0" err="1">
                <a:sym typeface="Wingdings" panose="05000000000000000000" pitchFamily="2" charset="2"/>
              </a:rPr>
              <a:t>msr</a:t>
            </a:r>
            <a:r>
              <a:rPr lang="en-US" altLang="ja-JP" sz="2200" b="1" dirty="0">
                <a:sym typeface="Wingdings" panose="05000000000000000000" pitchFamily="2" charset="2"/>
              </a:rPr>
              <a:t>, </a:t>
            </a:r>
            <a:r>
              <a:rPr lang="en-US" altLang="ja-JP" sz="2200" b="1" dirty="0" err="1">
                <a:sym typeface="Wingdings" panose="05000000000000000000" pitchFamily="2" charset="2"/>
              </a:rPr>
              <a:t>dp</a:t>
            </a:r>
            <a:r>
              <a:rPr lang="en-US" altLang="ja-JP" sz="2200" b="1" dirty="0">
                <a:sym typeface="Wingdings" panose="05000000000000000000" pitchFamily="2" charset="2"/>
              </a:rPr>
              <a:t>/p </a:t>
            </a:r>
            <a:r>
              <a:rPr lang="en-US" altLang="ja-JP" sz="2200" b="1" dirty="0" smtClean="0">
                <a:sym typeface="Wingdings" panose="05000000000000000000" pitchFamily="2" charset="2"/>
              </a:rPr>
              <a:t>= 5×10</a:t>
            </a:r>
            <a:r>
              <a:rPr lang="ja-JP" altLang="en-US" sz="2200" b="1" baseline="30000" dirty="0">
                <a:sym typeface="Wingdings" panose="05000000000000000000" pitchFamily="2" charset="2"/>
              </a:rPr>
              <a:t>ー</a:t>
            </a:r>
            <a:r>
              <a:rPr lang="en-US" altLang="ja-JP" sz="2200" b="1" baseline="30000" dirty="0">
                <a:sym typeface="Wingdings" panose="05000000000000000000" pitchFamily="2" charset="2"/>
              </a:rPr>
              <a:t>4</a:t>
            </a:r>
            <a:r>
              <a:rPr lang="en-US" altLang="ja-JP" sz="2200" b="1" dirty="0">
                <a:sym typeface="Wingdings" panose="05000000000000000000" pitchFamily="2" charset="2"/>
              </a:rPr>
              <a:t> </a:t>
            </a:r>
            <a:r>
              <a:rPr lang="ja-JP" altLang="en-US" sz="2200" b="1" dirty="0">
                <a:sym typeface="Wingdings" panose="05000000000000000000" pitchFamily="2" charset="2"/>
              </a:rPr>
              <a:t>→ </a:t>
            </a:r>
            <a:r>
              <a:rPr lang="en-US" altLang="ja-JP" sz="2200" b="1" dirty="0">
                <a:sym typeface="Wingdings" panose="05000000000000000000" pitchFamily="2" charset="2"/>
              </a:rPr>
              <a:t>ΔE = 2 </a:t>
            </a:r>
            <a:r>
              <a:rPr lang="en-US" altLang="ja-JP" sz="2200" b="1" dirty="0" smtClean="0">
                <a:sym typeface="Wingdings" panose="05000000000000000000" pitchFamily="2" charset="2"/>
              </a:rPr>
              <a:t>MeV</a:t>
            </a:r>
            <a:endParaRPr lang="en-US" altLang="ja-JP" sz="2200" dirty="0">
              <a:sym typeface="Wingdings" panose="05000000000000000000" pitchFamily="2" charset="2"/>
            </a:endParaRPr>
          </a:p>
          <a:p>
            <a:pPr lvl="2"/>
            <a:r>
              <a:rPr lang="en-US" altLang="ja-JP" sz="1900" dirty="0" smtClean="0"/>
              <a:t>SKS</a:t>
            </a:r>
            <a:r>
              <a:rPr lang="en-US" altLang="ja-JP" sz="1900" dirty="0"/>
              <a:t>: 110 </a:t>
            </a:r>
            <a:r>
              <a:rPr lang="en-US" altLang="ja-JP" sz="1900" dirty="0" err="1"/>
              <a:t>msr</a:t>
            </a:r>
            <a:r>
              <a:rPr lang="en-US" altLang="ja-JP" sz="1900" dirty="0"/>
              <a:t>, </a:t>
            </a:r>
            <a:r>
              <a:rPr lang="en-US" altLang="ja-JP" sz="1900" dirty="0" err="1"/>
              <a:t>dp</a:t>
            </a:r>
            <a:r>
              <a:rPr lang="en-US" altLang="ja-JP" sz="1900" dirty="0"/>
              <a:t>/p</a:t>
            </a:r>
            <a:r>
              <a:rPr lang="ja-JP" altLang="en-US" sz="1900" dirty="0"/>
              <a:t>～</a:t>
            </a:r>
            <a:r>
              <a:rPr lang="en-US" altLang="ja-JP" sz="1900" dirty="0"/>
              <a:t>3×10</a:t>
            </a:r>
            <a:r>
              <a:rPr lang="ja-JP" altLang="en-US" sz="1900" baseline="30000" dirty="0"/>
              <a:t>ー</a:t>
            </a:r>
            <a:r>
              <a:rPr lang="en-US" altLang="ja-JP" sz="1900" baseline="30000" dirty="0"/>
              <a:t>3</a:t>
            </a:r>
            <a:r>
              <a:rPr lang="ja-JP" altLang="en-US" sz="1900" baseline="30000" dirty="0"/>
              <a:t> </a:t>
            </a:r>
            <a:r>
              <a:rPr lang="ja-JP" altLang="en-US" sz="1900" dirty="0"/>
              <a:t>→ </a:t>
            </a:r>
            <a:r>
              <a:rPr lang="en-US" altLang="ja-JP" sz="1900" dirty="0"/>
              <a:t>ΔE</a:t>
            </a:r>
            <a:r>
              <a:rPr lang="ja-JP" altLang="en-US" sz="1900" dirty="0"/>
              <a:t>～</a:t>
            </a:r>
            <a:r>
              <a:rPr lang="en-US" altLang="ja-JP" sz="1900" dirty="0"/>
              <a:t>5 MeV</a:t>
            </a:r>
          </a:p>
          <a:p>
            <a:pPr lvl="1"/>
            <a:r>
              <a:rPr lang="en-US" altLang="ja-JP" sz="2100" dirty="0" smtClean="0">
                <a:sym typeface="Wingdings" panose="05000000000000000000" pitchFamily="2" charset="2"/>
              </a:rPr>
              <a:t>Construction started in 2012</a:t>
            </a: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/>
              </a:rPr>
              <a:t> ready for installation in JFY2015</a:t>
            </a:r>
            <a:endParaRPr lang="en-US" altLang="ja-JP" sz="21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54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5328592" cy="557808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Expected spectrum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3" y="1412776"/>
            <a:ext cx="8352929" cy="1440160"/>
          </a:xfrm>
        </p:spPr>
        <p:txBody>
          <a:bodyPr>
            <a:no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DWIA spectrum for ESC08 interaction</a:t>
            </a:r>
          </a:p>
          <a:p>
            <a:r>
              <a:rPr lang="en-US" altLang="ja-JP" dirty="0"/>
              <a:t>N</a:t>
            </a:r>
            <a:r>
              <a:rPr lang="en-US" altLang="ja-JP" dirty="0" smtClean="0"/>
              <a:t>uclear core excitation is taken into account.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Picture 2" descr="C:\Users\kanatsuki\Dropbox\think2mac\MyArticle\master\masters_thesis\chapter2\resde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42" y="2348880"/>
            <a:ext cx="5186917" cy="35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002430" y="5826750"/>
            <a:ext cx="7139141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Black line: </a:t>
            </a:r>
            <a:r>
              <a:rPr lang="en-US" altLang="ja-JP" i="1" dirty="0" smtClean="0">
                <a:solidFill>
                  <a:prstClr val="black"/>
                </a:solidFill>
              </a:rPr>
              <a:t>T</a:t>
            </a:r>
            <a:r>
              <a:rPr lang="en-US" altLang="ja-JP" i="1" dirty="0">
                <a:solidFill>
                  <a:prstClr val="black"/>
                </a:solidFill>
              </a:rPr>
              <a:t>. </a:t>
            </a:r>
            <a:r>
              <a:rPr lang="en-US" altLang="ja-JP" i="1" dirty="0" err="1">
                <a:solidFill>
                  <a:prstClr val="black"/>
                </a:solidFill>
              </a:rPr>
              <a:t>Motoba</a:t>
            </a:r>
            <a:r>
              <a:rPr lang="en-US" altLang="ja-JP" i="1" dirty="0">
                <a:solidFill>
                  <a:prstClr val="black"/>
                </a:solidFill>
              </a:rPr>
              <a:t> and S. Sugimoto, </a:t>
            </a:r>
            <a:r>
              <a:rPr lang="en-US" altLang="ja-JP" i="1" dirty="0" err="1">
                <a:solidFill>
                  <a:prstClr val="black"/>
                </a:solidFill>
              </a:rPr>
              <a:t>Nucl</a:t>
            </a:r>
            <a:r>
              <a:rPr lang="en-US" altLang="ja-JP" i="1" dirty="0">
                <a:solidFill>
                  <a:prstClr val="black"/>
                </a:solidFill>
              </a:rPr>
              <a:t>. Phys. A 835, 223 (2010) </a:t>
            </a:r>
          </a:p>
        </p:txBody>
      </p:sp>
      <p:sp>
        <p:nvSpPr>
          <p:cNvPr id="41" name="コンテンツ プレースホルダー 2"/>
          <p:cNvSpPr txBox="1">
            <a:spLocks/>
          </p:cNvSpPr>
          <p:nvPr/>
        </p:nvSpPr>
        <p:spPr>
          <a:xfrm>
            <a:off x="899592" y="4767535"/>
            <a:ext cx="7704856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vert="horz" wrap="square">
            <a:sp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ja-JP" sz="2400" b="1" i="1" dirty="0" smtClean="0"/>
              <a:t>S-2S can resolve even complicated peak structure</a:t>
            </a:r>
            <a:endParaRPr lang="en-US" altLang="ja-JP" sz="2400" b="1" i="1" dirty="0"/>
          </a:p>
        </p:txBody>
      </p:sp>
      <p:sp>
        <p:nvSpPr>
          <p:cNvPr id="4" name="正方形/長方形 3"/>
          <p:cNvSpPr/>
          <p:nvPr/>
        </p:nvSpPr>
        <p:spPr>
          <a:xfrm>
            <a:off x="2627784" y="2420888"/>
            <a:ext cx="1908867" cy="4001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0" lvl="1"/>
            <a:r>
              <a:rPr lang="en-US" altLang="ja-JP" sz="2000" baseline="30000" dirty="0"/>
              <a:t>12</a:t>
            </a:r>
            <a:r>
              <a:rPr lang="en-US" altLang="ja-JP" sz="2000" dirty="0"/>
              <a:t>C(</a:t>
            </a:r>
            <a:r>
              <a:rPr lang="en-US" altLang="ja-JP" sz="2000" i="1" dirty="0"/>
              <a:t>K</a:t>
            </a:r>
            <a:r>
              <a:rPr lang="ja-JP" altLang="en-US" sz="2000" baseline="30000" dirty="0" err="1"/>
              <a:t>ー</a:t>
            </a:r>
            <a:r>
              <a:rPr lang="en-US" altLang="ja-JP" sz="2000" dirty="0"/>
              <a:t>,</a:t>
            </a:r>
            <a:r>
              <a:rPr lang="en-US" altLang="ja-JP" sz="2000" i="1" dirty="0"/>
              <a:t>K</a:t>
            </a:r>
            <a:r>
              <a:rPr lang="ja-JP" altLang="en-US" sz="2000" baseline="30000" dirty="0"/>
              <a:t>＋</a:t>
            </a:r>
            <a:r>
              <a:rPr lang="en-US" altLang="ja-JP" sz="2000" dirty="0"/>
              <a:t>)</a:t>
            </a:r>
            <a:r>
              <a:rPr lang="en-US" altLang="ja-JP" sz="2000" b="1" baseline="-25000" dirty="0">
                <a:solidFill>
                  <a:srgbClr val="CC0066"/>
                </a:solidFill>
              </a:rPr>
              <a:t>Ξ</a:t>
            </a:r>
            <a:r>
              <a:rPr lang="en-US" altLang="ja-JP" sz="2000" b="1" baseline="30000" dirty="0">
                <a:solidFill>
                  <a:srgbClr val="CC0066"/>
                </a:solidFill>
              </a:rPr>
              <a:t>12</a:t>
            </a:r>
            <a:r>
              <a:rPr lang="en-US" altLang="ja-JP" sz="2000" dirty="0">
                <a:solidFill>
                  <a:srgbClr val="CC0066"/>
                </a:solidFill>
              </a:rPr>
              <a:t>Be</a:t>
            </a:r>
            <a:endParaRPr lang="en-US" altLang="ja-JP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635043" y="2779841"/>
            <a:ext cx="801401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1"/>
            <a:r>
              <a:rPr lang="en-US" altLang="ja-JP" dirty="0" smtClean="0"/>
              <a:t>(T=1)</a:t>
            </a:r>
            <a:endParaRPr lang="en-US" altLang="ja-JP" baseline="30000" dirty="0"/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11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71600" y="6093296"/>
            <a:ext cx="662087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lvl="1"/>
            <a:r>
              <a:rPr lang="en-US" altLang="ja-JP" dirty="0" smtClean="0"/>
              <a:t>Colored </a:t>
            </a:r>
            <a:r>
              <a:rPr lang="en-US" altLang="ja-JP" dirty="0"/>
              <a:t>line : calculation convoluted with experimental </a:t>
            </a:r>
            <a:r>
              <a:rPr lang="en-US" altLang="ja-JP" dirty="0" smtClean="0"/>
              <a:t>resolution</a:t>
            </a:r>
            <a:endParaRPr lang="en-US" altLang="ja-JP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9592" y="3861048"/>
            <a:ext cx="2952328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/>
            <a:r>
              <a:rPr lang="en-US" altLang="ja-JP" sz="2200" dirty="0" smtClean="0">
                <a:solidFill>
                  <a:srgbClr val="1403F7"/>
                </a:solidFill>
              </a:rPr>
              <a:t>ΔE </a:t>
            </a:r>
            <a:r>
              <a:rPr lang="en-US" altLang="ja-JP" sz="2200" dirty="0">
                <a:solidFill>
                  <a:srgbClr val="1403F7"/>
                </a:solidFill>
              </a:rPr>
              <a:t>&gt; 2 MeV</a:t>
            </a:r>
            <a:r>
              <a:rPr lang="ja-JP" altLang="en-US" sz="2200" dirty="0">
                <a:solidFill>
                  <a:srgbClr val="1403F7"/>
                </a:solidFill>
              </a:rPr>
              <a:t> </a:t>
            </a:r>
            <a:r>
              <a:rPr lang="en-US" altLang="ja-JP" sz="2200" dirty="0">
                <a:solidFill>
                  <a:srgbClr val="1403F7"/>
                </a:solidFill>
                <a:sym typeface="Wingdings" panose="05000000000000000000" pitchFamily="2" charset="2"/>
              </a:rPr>
              <a:t> 1 </a:t>
            </a:r>
            <a:r>
              <a:rPr lang="en-US" altLang="ja-JP" sz="2200" dirty="0" smtClean="0">
                <a:solidFill>
                  <a:srgbClr val="1403F7"/>
                </a:solidFill>
                <a:sym typeface="Wingdings" panose="05000000000000000000" pitchFamily="2" charset="2"/>
              </a:rPr>
              <a:t>peak</a:t>
            </a:r>
            <a:endParaRPr lang="en-US" altLang="ja-JP" sz="2200" dirty="0">
              <a:solidFill>
                <a:srgbClr val="1403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natsuki\Pictures\sts_sche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1" r="8057"/>
          <a:stretch/>
        </p:blipFill>
        <p:spPr bwMode="auto">
          <a:xfrm>
            <a:off x="179512" y="1240758"/>
            <a:ext cx="5172194" cy="52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Configuration of S-2S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C4817-B1CC-402C-AE5A-DA54115F876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10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sp>
        <p:nvSpPr>
          <p:cNvPr id="4" name="右中かっこ 3"/>
          <p:cNvSpPr/>
          <p:nvPr/>
        </p:nvSpPr>
        <p:spPr>
          <a:xfrm>
            <a:off x="4211960" y="1700808"/>
            <a:ext cx="180020" cy="2952328"/>
          </a:xfrm>
          <a:prstGeom prst="rightBrace">
            <a:avLst>
              <a:gd name="adj1" fmla="val 2194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中かっこ 10"/>
          <p:cNvSpPr/>
          <p:nvPr/>
        </p:nvSpPr>
        <p:spPr>
          <a:xfrm rot="18295061">
            <a:off x="5259635" y="4447589"/>
            <a:ext cx="269187" cy="1494917"/>
          </a:xfrm>
          <a:prstGeom prst="rightBrace">
            <a:avLst>
              <a:gd name="adj1" fmla="val 2194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rot="2112025">
            <a:off x="4692653" y="4860711"/>
            <a:ext cx="2208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/>
              <a:t>Trigger counters</a:t>
            </a:r>
          </a:p>
        </p:txBody>
      </p:sp>
      <p:sp>
        <p:nvSpPr>
          <p:cNvPr id="12" name="正方形/長方形 11"/>
          <p:cNvSpPr/>
          <p:nvPr/>
        </p:nvSpPr>
        <p:spPr>
          <a:xfrm rot="5400000">
            <a:off x="2866970" y="2976918"/>
            <a:ext cx="3419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Momentum reconstruction</a:t>
            </a:r>
            <a:endParaRPr lang="en-US" altLang="ja-JP" sz="2000" b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5582708" y="5762649"/>
            <a:ext cx="34537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b="1" dirty="0" smtClean="0">
                <a:solidFill>
                  <a:srgbClr val="1403F7"/>
                </a:solidFill>
              </a:rPr>
              <a:t>Path Length</a:t>
            </a:r>
            <a:r>
              <a:rPr lang="ja-JP" altLang="en-US" sz="2200" b="1" dirty="0" smtClean="0">
                <a:solidFill>
                  <a:srgbClr val="1403F7"/>
                </a:solidFill>
              </a:rPr>
              <a:t> ～</a:t>
            </a:r>
            <a:r>
              <a:rPr lang="en-US" altLang="ja-JP" sz="2200" b="1" dirty="0" smtClean="0">
                <a:solidFill>
                  <a:srgbClr val="1403F7"/>
                </a:solidFill>
              </a:rPr>
              <a:t>9 m</a:t>
            </a:r>
          </a:p>
          <a:p>
            <a:r>
              <a:rPr lang="en-US" altLang="ja-JP" sz="2200" b="1" dirty="0" smtClean="0">
                <a:solidFill>
                  <a:srgbClr val="1403F7"/>
                </a:solidFill>
                <a:sym typeface="Wingdings" panose="05000000000000000000" pitchFamily="2" charset="2"/>
              </a:rPr>
              <a:t></a:t>
            </a:r>
            <a:r>
              <a:rPr lang="en-US" altLang="ja-JP" sz="2200" b="1" i="1" dirty="0" smtClean="0">
                <a:solidFill>
                  <a:srgbClr val="1403F7"/>
                </a:solidFill>
                <a:sym typeface="Wingdings" panose="05000000000000000000" pitchFamily="2" charset="2"/>
              </a:rPr>
              <a:t>K</a:t>
            </a:r>
            <a:r>
              <a:rPr lang="ja-JP" altLang="en-US" sz="2200" b="1" baseline="30000" dirty="0" smtClean="0">
                <a:solidFill>
                  <a:srgbClr val="1403F7"/>
                </a:solidFill>
                <a:sym typeface="Wingdings" panose="05000000000000000000" pitchFamily="2" charset="2"/>
              </a:rPr>
              <a:t>＋</a:t>
            </a:r>
            <a:r>
              <a:rPr lang="en-US" altLang="ja-JP" sz="2200" b="1" dirty="0" smtClean="0">
                <a:solidFill>
                  <a:srgbClr val="1403F7"/>
                </a:solidFill>
                <a:sym typeface="Wingdings" panose="05000000000000000000" pitchFamily="2" charset="2"/>
              </a:rPr>
              <a:t>: survival rate 40%</a:t>
            </a:r>
            <a:endParaRPr lang="en-US" altLang="ja-JP" sz="2200" b="1" dirty="0">
              <a:solidFill>
                <a:srgbClr val="1403F7"/>
              </a:solidFill>
            </a:endParaRPr>
          </a:p>
        </p:txBody>
      </p:sp>
      <p:cxnSp>
        <p:nvCxnSpPr>
          <p:cNvPr id="20" name="直線矢印コネクタ 19"/>
          <p:cNvCxnSpPr>
            <a:cxnSpLocks noChangeAspect="1"/>
          </p:cNvCxnSpPr>
          <p:nvPr/>
        </p:nvCxnSpPr>
        <p:spPr>
          <a:xfrm flipH="1">
            <a:off x="3275857" y="6093296"/>
            <a:ext cx="2304255" cy="0"/>
          </a:xfrm>
          <a:prstGeom prst="straightConnector1">
            <a:avLst/>
          </a:prstGeom>
          <a:ln w="19050">
            <a:solidFill>
              <a:srgbClr val="1403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860032" y="1556792"/>
            <a:ext cx="3672408" cy="864096"/>
          </a:xfrm>
          <a:ln>
            <a:solidFill>
              <a:srgbClr val="FF0000"/>
            </a:solidFill>
          </a:ln>
        </p:spPr>
        <p:txBody>
          <a:bodyPr lIns="108000" rIns="108000">
            <a:noAutofit/>
          </a:bodyPr>
          <a:lstStyle/>
          <a:p>
            <a:pPr marL="0" indent="0">
              <a:buNone/>
            </a:pPr>
            <a:r>
              <a:rPr lang="en-US" altLang="ja-JP" sz="2200" i="1" dirty="0" smtClean="0"/>
              <a:t>QQD</a:t>
            </a:r>
            <a:r>
              <a:rPr lang="en-US" altLang="ja-JP" sz="2200" dirty="0" smtClean="0"/>
              <a:t>-magnets</a:t>
            </a:r>
            <a:endParaRPr lang="en-US" altLang="ja-JP" sz="2200" dirty="0"/>
          </a:p>
          <a:p>
            <a:pPr marL="0" indent="0">
              <a:buNone/>
            </a:pPr>
            <a:r>
              <a:rPr lang="en-US" altLang="ja-JP" sz="2200" dirty="0" smtClean="0"/>
              <a:t>Four sets of wire chambers</a:t>
            </a:r>
            <a:endParaRPr lang="en-US" altLang="ja-JP" sz="2200" dirty="0"/>
          </a:p>
        </p:txBody>
      </p:sp>
      <p:sp>
        <p:nvSpPr>
          <p:cNvPr id="22" name="コンテンツ プレースホルダー 5"/>
          <p:cNvSpPr txBox="1">
            <a:spLocks/>
          </p:cNvSpPr>
          <p:nvPr/>
        </p:nvSpPr>
        <p:spPr>
          <a:xfrm>
            <a:off x="4860032" y="2636912"/>
            <a:ext cx="4032448" cy="1584176"/>
          </a:xfrm>
          <a:prstGeom prst="rect">
            <a:avLst/>
          </a:prstGeom>
          <a:ln>
            <a:solidFill>
              <a:srgbClr val="CC0099"/>
            </a:solidFill>
          </a:ln>
        </p:spPr>
        <p:txBody>
          <a:bodyPr vert="horz" lIns="108000" tIns="45720" rIns="10800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ja-JP" sz="2200" i="1" dirty="0" smtClean="0"/>
              <a:t>K</a:t>
            </a:r>
            <a:r>
              <a:rPr lang="en-US" altLang="ja-JP" sz="2200" baseline="30000" dirty="0" smtClean="0"/>
              <a:t>+ </a:t>
            </a:r>
            <a:r>
              <a:rPr lang="en-US" altLang="ja-JP" sz="2200" dirty="0" smtClean="0"/>
              <a:t>trigger</a:t>
            </a:r>
            <a:r>
              <a:rPr lang="en-US" altLang="ja-JP" sz="2200" i="1" baseline="30000" dirty="0" smtClean="0"/>
              <a:t> </a:t>
            </a:r>
            <a:r>
              <a:rPr lang="en-US" altLang="ja-JP" sz="2200" dirty="0" smtClean="0"/>
              <a:t>= TOF</a:t>
            </a:r>
            <a:r>
              <a:rPr lang="ja-JP" altLang="en-US" sz="2200" dirty="0"/>
              <a:t>∧</a:t>
            </a:r>
            <a:r>
              <a:rPr lang="en-US" altLang="ja-JP" sz="2200" dirty="0"/>
              <a:t>AC</a:t>
            </a:r>
            <a:r>
              <a:rPr lang="ja-JP" altLang="en-US" sz="2200" dirty="0"/>
              <a:t>∧</a:t>
            </a:r>
            <a:r>
              <a:rPr lang="en-US" altLang="ja-JP" sz="2200" dirty="0" smtClean="0"/>
              <a:t>WC</a:t>
            </a:r>
          </a:p>
          <a:p>
            <a:pPr marL="0" lvl="1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TOF: off-line analysis</a:t>
            </a:r>
            <a:endParaRPr lang="en-US" altLang="ja-JP" dirty="0"/>
          </a:p>
          <a:p>
            <a:pPr marL="0" lvl="1" indent="0">
              <a:buNone/>
            </a:pPr>
            <a:r>
              <a:rPr lang="en-US" altLang="ja-JP" dirty="0" smtClean="0"/>
              <a:t>Aerogel: n=1.06 </a:t>
            </a:r>
            <a:r>
              <a:rPr lang="en-US" altLang="ja-JP" dirty="0" smtClean="0">
                <a:sym typeface="Wingdings" panose="05000000000000000000" pitchFamily="2" charset="2"/>
              </a:rPr>
              <a:t>Pion veto</a:t>
            </a:r>
            <a:endParaRPr lang="en-US" altLang="ja-JP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r>
              <a:rPr lang="en-US" altLang="ja-JP" dirty="0" smtClean="0"/>
              <a:t>Pure water: n=1.33 </a:t>
            </a:r>
            <a:r>
              <a:rPr lang="en-US" altLang="ja-JP" dirty="0" smtClean="0">
                <a:sym typeface="Wingdings" panose="05000000000000000000" pitchFamily="2" charset="2"/>
              </a:rPr>
              <a:t>Proton veto</a:t>
            </a:r>
          </a:p>
        </p:txBody>
      </p:sp>
      <p:sp>
        <p:nvSpPr>
          <p:cNvPr id="17" name="コンテンツ プレースホルダー 5"/>
          <p:cNvSpPr txBox="1">
            <a:spLocks/>
          </p:cNvSpPr>
          <p:nvPr/>
        </p:nvSpPr>
        <p:spPr>
          <a:xfrm>
            <a:off x="6444208" y="4365104"/>
            <a:ext cx="2448271" cy="1296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/>
              <a:t>Beam = 10</a:t>
            </a:r>
            <a:r>
              <a:rPr lang="en-US" altLang="ja-JP" sz="2000" baseline="30000" dirty="0" smtClean="0"/>
              <a:t>6</a:t>
            </a:r>
            <a:r>
              <a:rPr lang="en-US" altLang="ja-JP" sz="2000" dirty="0" smtClean="0"/>
              <a:t> </a:t>
            </a:r>
            <a:r>
              <a:rPr lang="en-US" altLang="ja-JP" sz="2000" i="1" dirty="0" smtClean="0"/>
              <a:t>K</a:t>
            </a:r>
            <a:r>
              <a:rPr lang="en-US" altLang="ja-JP" sz="2000" baseline="30000" dirty="0" smtClean="0"/>
              <a:t>−</a:t>
            </a:r>
          </a:p>
          <a:p>
            <a:pPr lvl="1"/>
            <a:r>
              <a:rPr lang="en-US" altLang="ja-JP" i="1" dirty="0"/>
              <a:t>π</a:t>
            </a:r>
            <a:r>
              <a:rPr lang="ja-JP" altLang="en-US" baseline="30000" dirty="0"/>
              <a:t>＋</a:t>
            </a:r>
            <a:r>
              <a:rPr lang="en-US" altLang="ja-JP" i="1" dirty="0"/>
              <a:t>,</a:t>
            </a:r>
            <a:r>
              <a:rPr lang="en-US" altLang="ja-JP" dirty="0"/>
              <a:t> </a:t>
            </a:r>
            <a:r>
              <a:rPr lang="en-US" altLang="ja-JP" i="1" dirty="0"/>
              <a:t>p </a:t>
            </a:r>
            <a:r>
              <a:rPr lang="en-US" altLang="ja-JP" dirty="0"/>
              <a:t>:</a:t>
            </a:r>
            <a:r>
              <a:rPr lang="en-US" altLang="ja-JP" i="1" dirty="0"/>
              <a:t> </a:t>
            </a:r>
            <a:r>
              <a:rPr lang="ja-JP" altLang="en-US" dirty="0"/>
              <a:t> </a:t>
            </a:r>
            <a:r>
              <a:rPr lang="en-US" altLang="ja-JP" dirty="0" smtClean="0"/>
              <a:t>1000</a:t>
            </a:r>
            <a:endParaRPr lang="en-US" altLang="ja-JP" baseline="30000" dirty="0"/>
          </a:p>
          <a:p>
            <a:pPr lvl="1"/>
            <a:r>
              <a:rPr lang="en-US" altLang="ja-JP" i="1" dirty="0"/>
              <a:t>K</a:t>
            </a:r>
            <a:r>
              <a:rPr lang="ja-JP" altLang="en-US" baseline="30000" dirty="0"/>
              <a:t>＋ </a:t>
            </a:r>
            <a:r>
              <a:rPr lang="en-US" altLang="ja-JP" dirty="0"/>
              <a:t>:  1</a:t>
            </a:r>
            <a:endParaRPr lang="en-US" altLang="ja-JP" baseline="30000" dirty="0"/>
          </a:p>
          <a:p>
            <a:pPr marL="0" indent="0">
              <a:buNone/>
            </a:pPr>
            <a:endParaRPr lang="en-US" altLang="ja-JP" sz="2000" dirty="0" smtClean="0"/>
          </a:p>
        </p:txBody>
      </p:sp>
      <p:cxnSp>
        <p:nvCxnSpPr>
          <p:cNvPr id="6" name="直線コネクタ 5"/>
          <p:cNvCxnSpPr/>
          <p:nvPr/>
        </p:nvCxnSpPr>
        <p:spPr>
          <a:xfrm>
            <a:off x="7236000" y="2708920"/>
            <a:ext cx="3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1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7" grpId="0"/>
      <p:bldP spid="12" grpId="0"/>
      <p:bldP spid="15" grpId="0"/>
      <p:bldP spid="21" grpId="0" build="p" animBg="1"/>
      <p:bldP spid="22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6" r="10419"/>
          <a:stretch/>
        </p:blipFill>
        <p:spPr>
          <a:xfrm>
            <a:off x="77168" y="1268760"/>
            <a:ext cx="3630736" cy="5312067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1246912" y="6688970"/>
            <a:ext cx="648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300646" y="6319638"/>
            <a:ext cx="54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5" name="コンテンツ プレースホルダー 2"/>
          <p:cNvSpPr txBox="1">
            <a:spLocks/>
          </p:cNvSpPr>
          <p:nvPr/>
        </p:nvSpPr>
        <p:spPr>
          <a:xfrm>
            <a:off x="5940152" y="4672746"/>
            <a:ext cx="3203848" cy="1843071"/>
          </a:xfrm>
          <a:prstGeom prst="rect">
            <a:avLst/>
          </a:prstGeom>
        </p:spPr>
        <p:txBody>
          <a:bodyPr vert="horz" wrap="square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en-US" altLang="ja-JP" sz="1800" dirty="0" smtClean="0"/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179512" y="476672"/>
            <a:ext cx="3988234" cy="55780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400" dirty="0" smtClean="0"/>
              <a:t>Magnet Status</a:t>
            </a:r>
            <a:endParaRPr lang="ja-JP" altLang="en-US" sz="3400" dirty="0"/>
          </a:p>
        </p:txBody>
      </p:sp>
      <p:pic>
        <p:nvPicPr>
          <p:cNvPr id="34" name="Picture 4" descr="C:\Users\kanatsuki\Dropbox\think_mac\S-2S\Pictures\IMG_14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r="17414" b="3319"/>
          <a:stretch/>
        </p:blipFill>
        <p:spPr bwMode="auto">
          <a:xfrm>
            <a:off x="5953997" y="34925"/>
            <a:ext cx="2579910" cy="23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37" y="2438261"/>
            <a:ext cx="2575419" cy="2193201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t="20834" r="14844" b="5307"/>
          <a:stretch/>
        </p:blipFill>
        <p:spPr>
          <a:xfrm>
            <a:off x="6248961" y="4699892"/>
            <a:ext cx="2571511" cy="2158108"/>
          </a:xfrm>
          <a:prstGeom prst="rect">
            <a:avLst/>
          </a:prstGeom>
        </p:spPr>
      </p:pic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2970994" y="548680"/>
            <a:ext cx="2825552" cy="1714507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solidFill>
                  <a:srgbClr val="292934"/>
                </a:solidFill>
              </a:rPr>
              <a:t>Q1 (vertical focus)</a:t>
            </a:r>
            <a:endParaRPr lang="en-US" altLang="ja-JP" sz="1800" dirty="0" smtClean="0">
              <a:solidFill>
                <a:srgbClr val="292934"/>
              </a:solidFill>
            </a:endParaRPr>
          </a:p>
          <a:p>
            <a:pPr lvl="1"/>
            <a:r>
              <a:rPr lang="en-US" altLang="ja-JP" sz="1800" dirty="0" smtClean="0">
                <a:solidFill>
                  <a:srgbClr val="292934"/>
                </a:solidFill>
              </a:rPr>
              <a:t>8.72 T/m</a:t>
            </a:r>
          </a:p>
          <a:p>
            <a:pPr lvl="1"/>
            <a:r>
              <a:rPr lang="en-US" altLang="ja-JP" sz="1800" dirty="0" smtClean="0">
                <a:solidFill>
                  <a:srgbClr val="292934"/>
                </a:solidFill>
              </a:rPr>
              <a:t>aperture 31 cm </a:t>
            </a:r>
          </a:p>
          <a:p>
            <a:pPr lvl="1"/>
            <a:r>
              <a:rPr lang="en-US" altLang="ja-JP" sz="1800" dirty="0" smtClean="0">
                <a:solidFill>
                  <a:srgbClr val="292934"/>
                </a:solidFill>
              </a:rPr>
              <a:t>37 ton</a:t>
            </a:r>
          </a:p>
          <a:p>
            <a:pPr lvl="1"/>
            <a:r>
              <a:rPr lang="en-US" altLang="ja-JP" sz="1800" dirty="0" smtClean="0">
                <a:solidFill>
                  <a:srgbClr val="292934"/>
                </a:solidFill>
              </a:rPr>
              <a:t>2.4×2.4×0.88 m</a:t>
            </a:r>
            <a:r>
              <a:rPr lang="en-US" altLang="ja-JP" sz="1800" baseline="30000" dirty="0" smtClean="0">
                <a:solidFill>
                  <a:srgbClr val="292934"/>
                </a:solidFill>
              </a:rPr>
              <a:t>3</a:t>
            </a:r>
          </a:p>
          <a:p>
            <a:pPr lvl="1"/>
            <a:endParaRPr lang="en-US" altLang="ja-JP" sz="1800" dirty="0" smtClean="0">
              <a:solidFill>
                <a:srgbClr val="292934"/>
              </a:solidFill>
            </a:endParaRPr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3059832" y="2632266"/>
            <a:ext cx="3168352" cy="2088232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>
                <a:solidFill>
                  <a:srgbClr val="292934"/>
                </a:solidFill>
              </a:rPr>
              <a:t>Q2 (horizontal focus)</a:t>
            </a:r>
          </a:p>
          <a:p>
            <a:pPr lvl="1"/>
            <a:r>
              <a:rPr lang="en-US" altLang="ja-JP" sz="1800" dirty="0">
                <a:solidFill>
                  <a:srgbClr val="292934"/>
                </a:solidFill>
              </a:rPr>
              <a:t>5</a:t>
            </a:r>
            <a:r>
              <a:rPr lang="en-US" altLang="ja-JP" sz="1800" dirty="0" smtClean="0">
                <a:solidFill>
                  <a:srgbClr val="292934"/>
                </a:solidFill>
              </a:rPr>
              <a:t>.0 T/m </a:t>
            </a:r>
          </a:p>
          <a:p>
            <a:pPr lvl="1"/>
            <a:r>
              <a:rPr lang="en-US" altLang="ja-JP" sz="1800" dirty="0" smtClean="0">
                <a:solidFill>
                  <a:srgbClr val="292934"/>
                </a:solidFill>
              </a:rPr>
              <a:t>aperture 36 cm </a:t>
            </a:r>
          </a:p>
          <a:p>
            <a:pPr lvl="1"/>
            <a:r>
              <a:rPr lang="en-US" altLang="ja-JP" sz="1800" dirty="0" smtClean="0">
                <a:solidFill>
                  <a:srgbClr val="292934"/>
                </a:solidFill>
              </a:rPr>
              <a:t>12 ton</a:t>
            </a:r>
          </a:p>
          <a:p>
            <a:pPr lvl="1"/>
            <a:r>
              <a:rPr lang="en-US" altLang="ja-JP" sz="1800" dirty="0" smtClean="0">
                <a:solidFill>
                  <a:srgbClr val="292934"/>
                </a:solidFill>
              </a:rPr>
              <a:t>2.1×1.54×0.5</a:t>
            </a:r>
            <a:r>
              <a:rPr lang="ja-JP" altLang="en-US" sz="1800" dirty="0" smtClean="0">
                <a:solidFill>
                  <a:srgbClr val="292934"/>
                </a:solidFill>
              </a:rPr>
              <a:t> </a:t>
            </a:r>
            <a:r>
              <a:rPr lang="en-US" altLang="ja-JP" sz="1800" dirty="0" smtClean="0">
                <a:solidFill>
                  <a:srgbClr val="292934"/>
                </a:solidFill>
              </a:rPr>
              <a:t>m</a:t>
            </a:r>
            <a:r>
              <a:rPr lang="en-US" altLang="ja-JP" sz="1800" baseline="30000" dirty="0" smtClean="0">
                <a:solidFill>
                  <a:srgbClr val="292934"/>
                </a:solidFill>
              </a:rPr>
              <a:t>3</a:t>
            </a:r>
          </a:p>
          <a:p>
            <a:pPr lvl="1"/>
            <a:r>
              <a:rPr lang="en-US" altLang="ja-JP" sz="1800" dirty="0" smtClean="0">
                <a:solidFill>
                  <a:srgbClr val="292934"/>
                </a:solidFill>
              </a:rPr>
              <a:t>Modified pole and coil</a:t>
            </a:r>
          </a:p>
        </p:txBody>
      </p:sp>
      <p:sp>
        <p:nvSpPr>
          <p:cNvPr id="41" name="コンテンツ プレースホルダー 2"/>
          <p:cNvSpPr txBox="1">
            <a:spLocks/>
          </p:cNvSpPr>
          <p:nvPr/>
        </p:nvSpPr>
        <p:spPr>
          <a:xfrm>
            <a:off x="3131840" y="4632201"/>
            <a:ext cx="3312368" cy="2448272"/>
          </a:xfrm>
          <a:prstGeom prst="rect">
            <a:avLst/>
          </a:prstGeom>
          <a:effectLst>
            <a:glow rad="101600">
              <a:schemeClr val="bg1">
                <a:alpha val="50000"/>
              </a:schemeClr>
            </a:glow>
          </a:effectLst>
        </p:spPr>
        <p:txBody>
          <a:bodyPr vert="horz" wrap="none" lIns="0" rIns="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/>
              <a:t>D1</a:t>
            </a:r>
          </a:p>
          <a:p>
            <a:pPr lvl="1"/>
            <a:r>
              <a:rPr lang="en-US" altLang="ja-JP" sz="1800" dirty="0">
                <a:solidFill>
                  <a:schemeClr val="tx1"/>
                </a:solidFill>
              </a:rPr>
              <a:t>1.5 </a:t>
            </a:r>
            <a:r>
              <a:rPr lang="en-US" altLang="ja-JP" sz="1800" dirty="0" smtClean="0">
                <a:solidFill>
                  <a:schemeClr val="tx1"/>
                </a:solidFill>
              </a:rPr>
              <a:t>T (70°bend@</a:t>
            </a:r>
            <a:r>
              <a:rPr lang="en-US" altLang="ja-JP" sz="1800" dirty="0" smtClean="0">
                <a:solidFill>
                  <a:schemeClr val="tx1"/>
                </a:solidFill>
                <a:effectLst>
                  <a:glow rad="76200">
                    <a:schemeClr val="bg1">
                      <a:alpha val="70000"/>
                    </a:schemeClr>
                  </a:glow>
                </a:effectLst>
              </a:rPr>
              <a:t>1.37GeV/c)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pole gap 30×80 cm</a:t>
            </a:r>
            <a:r>
              <a:rPr lang="en-US" altLang="ja-JP" sz="1800" baseline="30000" dirty="0" smtClean="0">
                <a:solidFill>
                  <a:schemeClr val="tx1"/>
                </a:solidFill>
              </a:rPr>
              <a:t>2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pPr lvl="1"/>
            <a:r>
              <a:rPr lang="en-US" altLang="ja-JP" sz="1800" dirty="0">
                <a:solidFill>
                  <a:schemeClr val="tx1"/>
                </a:solidFill>
              </a:rPr>
              <a:t>86 </a:t>
            </a:r>
            <a:r>
              <a:rPr lang="en-US" altLang="ja-JP" sz="1800" dirty="0" smtClean="0">
                <a:solidFill>
                  <a:schemeClr val="tx1"/>
                </a:solidFill>
              </a:rPr>
              <a:t>ton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Central trajectory 3.7 m</a:t>
            </a:r>
          </a:p>
          <a:p>
            <a:pPr lvl="1"/>
            <a:r>
              <a:rPr lang="en-US" altLang="ja-JP" sz="1800" dirty="0" smtClean="0">
                <a:solidFill>
                  <a:schemeClr val="tx1"/>
                </a:solidFill>
              </a:rPr>
              <a:t>Coil will be mounted.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2411760" y="1664804"/>
            <a:ext cx="792088" cy="585366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2173629" y="2924944"/>
            <a:ext cx="906274" cy="21602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469831" y="4509120"/>
            <a:ext cx="734017" cy="432048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 rot="21337804">
            <a:off x="5734512" y="1059486"/>
            <a:ext cx="2592288" cy="371453"/>
          </a:xfrm>
          <a:prstGeom prst="rect">
            <a:avLst/>
          </a:prstGeom>
          <a:solidFill>
            <a:srgbClr val="FFFFCC">
              <a:alpha val="6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Completed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 rot="21337804">
            <a:off x="5964381" y="3337585"/>
            <a:ext cx="2592288" cy="371453"/>
          </a:xfrm>
          <a:prstGeom prst="rect">
            <a:avLst/>
          </a:prstGeom>
          <a:solidFill>
            <a:srgbClr val="FFFFCC">
              <a:alpha val="6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Completed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 rot="21337804">
            <a:off x="6073785" y="5471437"/>
            <a:ext cx="2592288" cy="371453"/>
          </a:xfrm>
          <a:prstGeom prst="rect">
            <a:avLst/>
          </a:prstGeom>
          <a:solidFill>
            <a:srgbClr val="FFFFCC">
              <a:alpha val="6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Wait until next spring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2" r="17041"/>
          <a:stretch/>
        </p:blipFill>
        <p:spPr>
          <a:xfrm>
            <a:off x="3768448" y="2263187"/>
            <a:ext cx="5052024" cy="4594813"/>
          </a:xfrm>
          <a:prstGeom prst="rect">
            <a:avLst/>
          </a:prstGeom>
        </p:spPr>
      </p:pic>
      <p:pic>
        <p:nvPicPr>
          <p:cNvPr id="23" name="Picture 4" descr="C:\Users\kanatsuki\Dropbox\think_mac\S-2S\Pictures\IMG_14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r="17414" b="3319"/>
          <a:stretch/>
        </p:blipFill>
        <p:spPr bwMode="auto">
          <a:xfrm>
            <a:off x="3847846" y="2319700"/>
            <a:ext cx="4922347" cy="45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kanatsuki\Dropbox\スクリーンショット\スクリーンショット 2014-03-07 21.47.4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t="4556" r="17295" b="5261"/>
          <a:stretch/>
        </p:blipFill>
        <p:spPr bwMode="auto">
          <a:xfrm>
            <a:off x="3015249" y="-16267"/>
            <a:ext cx="6096304" cy="457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t="20834" r="14844" b="5307"/>
          <a:stretch/>
        </p:blipFill>
        <p:spPr>
          <a:xfrm>
            <a:off x="3463513" y="0"/>
            <a:ext cx="5362418" cy="4500341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4" t="23890" r="32095" b="10446"/>
          <a:stretch/>
        </p:blipFill>
        <p:spPr bwMode="auto">
          <a:xfrm>
            <a:off x="5872455" y="1196752"/>
            <a:ext cx="3261576" cy="284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t="17004" r="19315" b="6100"/>
          <a:stretch/>
        </p:blipFill>
        <p:spPr bwMode="auto">
          <a:xfrm>
            <a:off x="5328995" y="4005064"/>
            <a:ext cx="3779509" cy="267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2" name="右矢印 31"/>
          <p:cNvSpPr/>
          <p:nvPr/>
        </p:nvSpPr>
        <p:spPr>
          <a:xfrm rot="4892711">
            <a:off x="7187706" y="3722316"/>
            <a:ext cx="1440160" cy="757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bg2">
                    <a:lumMod val="10000"/>
                  </a:schemeClr>
                </a:solidFill>
              </a:rPr>
              <a:t>Pole Cut</a:t>
            </a:r>
            <a:endParaRPr kumimoji="1" lang="ja-JP" alt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3" name="Picture 2" descr="C:\Users\kanatsuki\Dropbox\スクリーンショット\スクリーンショット 2014-09-24 21.38.36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5" t="27606" r="33424" b="24432"/>
          <a:stretch/>
        </p:blipFill>
        <p:spPr bwMode="auto">
          <a:xfrm>
            <a:off x="3923928" y="4365105"/>
            <a:ext cx="323463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6" name="正方形/長方形 35"/>
          <p:cNvSpPr/>
          <p:nvPr/>
        </p:nvSpPr>
        <p:spPr>
          <a:xfrm>
            <a:off x="5076056" y="6453336"/>
            <a:ext cx="1919796" cy="33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Coil modification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685636" y="399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8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7" grpId="0" animBg="1"/>
      <p:bldP spid="21" grpId="0" animBg="1"/>
      <p:bldP spid="22" grpId="0" animBg="1"/>
      <p:bldP spid="32" grpId="1" animBg="1"/>
      <p:bldP spid="32" grpId="2" animBg="1"/>
      <p:bldP spid="36" grpId="1" animBg="1"/>
      <p:bldP spid="3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kanatsuki\Pictures\Q1Measure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548680"/>
            <a:ext cx="4200525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3816424" cy="72008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Q1, Q2 magnet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340768"/>
            <a:ext cx="4464496" cy="1944216"/>
          </a:xfrm>
        </p:spPr>
        <p:txBody>
          <a:bodyPr>
            <a:normAutofit/>
          </a:bodyPr>
          <a:lstStyle/>
          <a:p>
            <a:r>
              <a:rPr lang="en-US" altLang="ja-JP" sz="2200" dirty="0">
                <a:sym typeface="Wingdings" panose="05000000000000000000" pitchFamily="2" charset="2"/>
              </a:rPr>
              <a:t>Measurement of Magnetic field </a:t>
            </a:r>
            <a:endParaRPr lang="en-US" altLang="ja-JP" sz="22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sz="2000" dirty="0" smtClean="0">
                <a:sym typeface="Wingdings" panose="05000000000000000000" pitchFamily="2" charset="2"/>
              </a:rPr>
              <a:t>Using hole probe</a:t>
            </a:r>
            <a:endParaRPr lang="en-US" altLang="ja-JP" sz="2000" baseline="300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sz="2000" dirty="0" err="1">
                <a:sym typeface="Wingdings" panose="05000000000000000000" pitchFamily="2" charset="2"/>
              </a:rPr>
              <a:t>B/r</a:t>
            </a:r>
            <a:r>
              <a:rPr lang="en-US" altLang="ja-JP" sz="2000" dirty="0">
                <a:sym typeface="Wingdings" panose="05000000000000000000" pitchFamily="2" charset="2"/>
              </a:rPr>
              <a:t> = 8.7 </a:t>
            </a:r>
            <a:r>
              <a:rPr lang="en-US" altLang="ja-JP" sz="2000" dirty="0" smtClean="0">
                <a:sym typeface="Wingdings" panose="05000000000000000000" pitchFamily="2" charset="2"/>
              </a:rPr>
              <a:t>T/m (Q1), 5.0 T/m(Q2)</a:t>
            </a:r>
            <a:endParaRPr lang="en-US" altLang="ja-JP" sz="2000" dirty="0">
              <a:sym typeface="Wingdings" panose="05000000000000000000" pitchFamily="2" charset="2"/>
            </a:endParaRPr>
          </a:p>
          <a:p>
            <a:pPr lvl="1"/>
            <a:r>
              <a:rPr lang="en-US" altLang="ja-JP" sz="2000" b="1" dirty="0" smtClean="0">
                <a:sym typeface="Wingdings" panose="05000000000000000000" pitchFamily="2" charset="2"/>
              </a:rPr>
              <a:t>Enough to achieve large acceptance</a:t>
            </a:r>
            <a:endParaRPr lang="en-US" altLang="ja-JP" sz="2000" b="1" dirty="0">
              <a:sym typeface="Wingdings" panose="05000000000000000000" pitchFamily="2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054104"/>
              </p:ext>
            </p:extLst>
          </p:nvPr>
        </p:nvGraphicFramePr>
        <p:xfrm>
          <a:off x="4574013" y="4163268"/>
          <a:ext cx="4405961" cy="258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012160" y="400506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Residual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43007" y="443532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[T]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44408" y="5229200"/>
            <a:ext cx="910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±</a:t>
            </a:r>
            <a:r>
              <a:rPr lang="en-US" altLang="ja-JP" sz="1600" dirty="0" smtClean="0"/>
              <a:t>20 G</a:t>
            </a:r>
            <a:endParaRPr kumimoji="1" lang="ja-JP" altLang="en-US" sz="1600" dirty="0"/>
          </a:p>
        </p:txBody>
      </p:sp>
      <p:sp>
        <p:nvSpPr>
          <p:cNvPr id="5" name="左中かっこ 4"/>
          <p:cNvSpPr/>
          <p:nvPr/>
        </p:nvSpPr>
        <p:spPr>
          <a:xfrm flipH="1">
            <a:off x="8102406" y="5087916"/>
            <a:ext cx="214010" cy="64534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C:\Users\kanatsuki\Dropbox\think_mac\S-2S\figures\Q1figure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" t="7286" r="92395" b="8770"/>
          <a:stretch/>
        </p:blipFill>
        <p:spPr bwMode="auto">
          <a:xfrm>
            <a:off x="1067048" y="4541312"/>
            <a:ext cx="392911" cy="188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kanatsuki\Dropbox\think_mac\S-2S\figures\Q1figure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0" t="6248" r="38755" b="8938"/>
          <a:stretch/>
        </p:blipFill>
        <p:spPr bwMode="auto">
          <a:xfrm>
            <a:off x="1459959" y="4509120"/>
            <a:ext cx="1903601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natsuki\Dropbox\think_mac\S-2S\figures\Q1figure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8" t="94941" r="18692" b="14"/>
          <a:stretch/>
        </p:blipFill>
        <p:spPr bwMode="auto">
          <a:xfrm>
            <a:off x="3363560" y="6171394"/>
            <a:ext cx="792088" cy="2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333450" y="1484784"/>
            <a:ext cx="1780716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>
            <a:sp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ja-JP" sz="1800" i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Measurement</a:t>
            </a:r>
          </a:p>
        </p:txBody>
      </p:sp>
      <p:sp>
        <p:nvSpPr>
          <p:cNvPr id="7" name="下矢印 6"/>
          <p:cNvSpPr/>
          <p:nvPr/>
        </p:nvSpPr>
        <p:spPr>
          <a:xfrm>
            <a:off x="5868144" y="3757431"/>
            <a:ext cx="275932" cy="908817"/>
          </a:xfrm>
          <a:prstGeom prst="downArrow">
            <a:avLst>
              <a:gd name="adj1" fmla="val 43504"/>
              <a:gd name="adj2" fmla="val 597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6976845" y="2348880"/>
            <a:ext cx="1598078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>
            <a:sp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ja-JP" sz="1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Calculation</a:t>
            </a:r>
            <a:endParaRPr lang="en-US" altLang="ja-JP" sz="1800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444208" y="4365104"/>
            <a:ext cx="2627784" cy="661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 smtClean="0"/>
              <a:t>Field distribution is well reconstructed</a:t>
            </a:r>
            <a:endParaRPr kumimoji="1" lang="ja-JP" altLang="en-US" b="1" i="1" dirty="0"/>
          </a:p>
        </p:txBody>
      </p:sp>
      <p:pic>
        <p:nvPicPr>
          <p:cNvPr id="1029" name="Picture 5" descr="C:\Users\kanatsuki\Pictures\Q1MeasureAndCal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4200525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フッター プレースホルダー 3"/>
          <p:cNvSpPr txBox="1">
            <a:spLocks/>
          </p:cNvSpPr>
          <p:nvPr/>
        </p:nvSpPr>
        <p:spPr>
          <a:xfrm>
            <a:off x="20701" y="6532055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HAWAII 2014</a:t>
            </a:r>
            <a:endParaRPr lang="en-US" altLang="ja-JP" sz="1000" dirty="0"/>
          </a:p>
        </p:txBody>
      </p:sp>
      <p:sp>
        <p:nvSpPr>
          <p:cNvPr id="22" name="フッター プレースホルダー 3"/>
          <p:cNvSpPr txBox="1">
            <a:spLocks/>
          </p:cNvSpPr>
          <p:nvPr/>
        </p:nvSpPr>
        <p:spPr>
          <a:xfrm>
            <a:off x="4572000" y="652249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00" dirty="0" smtClean="0"/>
              <a:t>2014.10.9</a:t>
            </a:r>
            <a:endParaRPr lang="ja-JP" altLang="en-US" sz="1000" dirty="0"/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251520" y="3387060"/>
            <a:ext cx="597666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>
                <a:sym typeface="Wingdings" panose="05000000000000000000" pitchFamily="2" charset="2"/>
              </a:rPr>
              <a:t>Field </a:t>
            </a:r>
            <a:r>
              <a:rPr lang="en-US" altLang="ja-JP" sz="2200" dirty="0">
                <a:sym typeface="Wingdings" panose="05000000000000000000" pitchFamily="2" charset="2"/>
              </a:rPr>
              <a:t>Calculation </a:t>
            </a:r>
            <a:r>
              <a:rPr lang="en-US" altLang="ja-JP" sz="1800" dirty="0">
                <a:sym typeface="Wingdings" panose="05000000000000000000" pitchFamily="2" charset="2"/>
              </a:rPr>
              <a:t>(Q1 only)</a:t>
            </a:r>
          </a:p>
          <a:p>
            <a:pPr lvl="1"/>
            <a:r>
              <a:rPr lang="en-US" altLang="ja-JP" dirty="0"/>
              <a:t>3D electromagnetic field calculation software Opera-3d/</a:t>
            </a:r>
            <a:r>
              <a:rPr lang="en-US" altLang="ja-JP" dirty="0" smtClean="0"/>
              <a:t>TOSCA</a:t>
            </a:r>
            <a:endParaRPr lang="en-US" altLang="ja-JP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617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6" grpId="0"/>
      <p:bldP spid="14" grpId="0"/>
      <p:bldP spid="15" grpId="0"/>
      <p:bldP spid="5" grpId="0" animBg="1"/>
      <p:bldP spid="7" grpId="0" animBg="1"/>
      <p:bldP spid="20" grpId="0" animBg="1"/>
      <p:bldP spid="10" grpId="0" animBg="1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8228</TotalTime>
  <Words>1865</Words>
  <Application>Microsoft Office PowerPoint</Application>
  <PresentationFormat>画面に合わせる (4:3)</PresentationFormat>
  <Paragraphs>501</Paragraphs>
  <Slides>30</Slides>
  <Notes>19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クラリティ</vt:lpstr>
      <vt:lpstr>Spectroscopy of S=-2 Hypernuclei at J-PARC with a New Spectrometer “S-2S”</vt:lpstr>
      <vt:lpstr>Motivations of Hypernuclear Study</vt:lpstr>
      <vt:lpstr>Previous experiments</vt:lpstr>
      <vt:lpstr>J-PARC E05 experiment</vt:lpstr>
      <vt:lpstr>New spectrometer “S-2S”</vt:lpstr>
      <vt:lpstr>Expected spectrum</vt:lpstr>
      <vt:lpstr>Configuration of S-2S</vt:lpstr>
      <vt:lpstr>PowerPoint プレゼンテーション</vt:lpstr>
      <vt:lpstr>Q1, Q2 magnet</vt:lpstr>
      <vt:lpstr>Status summary</vt:lpstr>
      <vt:lpstr>Expected Yield</vt:lpstr>
      <vt:lpstr>Future Extension</vt:lpstr>
      <vt:lpstr>Summary</vt:lpstr>
      <vt:lpstr>Back up</vt:lpstr>
      <vt:lpstr>Expected spectra</vt:lpstr>
      <vt:lpstr>Double Λ hypernuclei</vt:lpstr>
      <vt:lpstr>Double Λ hypernuclei</vt:lpstr>
      <vt:lpstr>Momentum Region</vt:lpstr>
      <vt:lpstr>Acceptance</vt:lpstr>
      <vt:lpstr>Momentum Resolution</vt:lpstr>
      <vt:lpstr>Q1 Field calculation</vt:lpstr>
      <vt:lpstr>Missing Mass Resolution</vt:lpstr>
      <vt:lpstr>K− Beam intensity</vt:lpstr>
      <vt:lpstr>Magnets</vt:lpstr>
      <vt:lpstr>Horizontal focus point</vt:lpstr>
      <vt:lpstr>Q2 magnet</vt:lpstr>
      <vt:lpstr>Backgrounds not from the Target</vt:lpstr>
      <vt:lpstr>Background Distributions</vt:lpstr>
      <vt:lpstr>PowerPoint プレゼンテーション</vt:lpstr>
      <vt:lpstr>Timeline</vt:lpstr>
    </vt:vector>
  </TitlesOfParts>
  <Company>Kyoto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kanatsuki shunsuke</dc:creator>
  <cp:lastModifiedBy>kanatsuki shunsuke</cp:lastModifiedBy>
  <cp:revision>1714</cp:revision>
  <dcterms:created xsi:type="dcterms:W3CDTF">2014-09-11T13:24:36Z</dcterms:created>
  <dcterms:modified xsi:type="dcterms:W3CDTF">2015-03-11T06:31:38Z</dcterms:modified>
</cp:coreProperties>
</file>