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41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91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423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6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44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86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65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65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23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63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17A51-668C-9940-A079-EC0928359B59}" type="datetimeFigureOut">
              <a:rPr kumimoji="1" lang="ja-JP" altLang="en-US" smtClean="0"/>
              <a:t>2014/5/22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BC669-53C0-DF4A-8C05-60F58B1B1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87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u.ac.jp/~ynara/ja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>
                <a:latin typeface="Arial Unicode MS"/>
                <a:cs typeface="Arial Unicode MS"/>
              </a:rPr>
              <a:t>JAM simulation for E05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Arial Unicode MS"/>
                <a:cs typeface="Arial Unicode MS"/>
              </a:rPr>
              <a:t>2014.5.16</a:t>
            </a:r>
          </a:p>
          <a:p>
            <a:r>
              <a:rPr kumimoji="1" lang="en-US" altLang="ja-JP" dirty="0" smtClean="0">
                <a:latin typeface="Arial Unicode MS"/>
                <a:cs typeface="Arial Unicode MS"/>
              </a:rPr>
              <a:t>S. Kanatsuki</a:t>
            </a:r>
            <a:endParaRPr kumimoji="1" lang="ja-JP" altLang="en-US" dirty="0">
              <a:latin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244943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5582"/>
            <a:ext cx="8229600" cy="1235916"/>
          </a:xfrm>
        </p:spPr>
        <p:txBody>
          <a:bodyPr>
            <a:normAutofit/>
          </a:bodyPr>
          <a:lstStyle/>
          <a:p>
            <a:r>
              <a:rPr lang="en-US" altLang="ja-JP" sz="2800" dirty="0" smtClean="0">
                <a:latin typeface="Arial Unicode MS"/>
                <a:cs typeface="Arial Unicode MS"/>
              </a:rPr>
              <a:t>Background estimation by JAM</a:t>
            </a:r>
            <a:endParaRPr kumimoji="1" lang="ja-JP" altLang="en-US" sz="2800" dirty="0">
              <a:latin typeface="Arial Unicode MS"/>
              <a:cs typeface="Arial Unicode M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271498"/>
            <a:ext cx="8447741" cy="5189687"/>
          </a:xfrm>
        </p:spPr>
        <p:txBody>
          <a:bodyPr>
            <a:normAutofit/>
          </a:bodyPr>
          <a:lstStyle/>
          <a:p>
            <a:r>
              <a:rPr kumimoji="1" lang="en-US" altLang="ja-JP" sz="2400" dirty="0" smtClean="0">
                <a:latin typeface="Arial Unicode MS"/>
                <a:cs typeface="Arial Unicode MS"/>
              </a:rPr>
              <a:t>JAM</a:t>
            </a:r>
            <a:r>
              <a:rPr kumimoji="1" lang="ja-JP" altLang="en-US" sz="2400" dirty="0" smtClean="0">
                <a:latin typeface="Arial Unicode MS"/>
                <a:cs typeface="Arial Unicode MS"/>
              </a:rPr>
              <a:t>（</a:t>
            </a:r>
            <a:r>
              <a:rPr kumimoji="1" lang="en-US" altLang="ja-JP" sz="2400" dirty="0" smtClean="0">
                <a:latin typeface="Arial Unicode MS"/>
                <a:cs typeface="Arial Unicode MS"/>
              </a:rPr>
              <a:t>Jet AA Microscopic </a:t>
            </a:r>
            <a:r>
              <a:rPr lang="en-US" altLang="ja-JP" sz="2400" dirty="0" smtClean="0">
                <a:latin typeface="Arial Unicode MS"/>
                <a:cs typeface="Arial Unicode MS"/>
              </a:rPr>
              <a:t>transport model</a:t>
            </a:r>
            <a:r>
              <a:rPr kumimoji="1" lang="ja-JP" altLang="en-US" sz="2400" dirty="0" smtClean="0">
                <a:latin typeface="Arial Unicode MS"/>
                <a:cs typeface="Arial Unicode MS"/>
              </a:rPr>
              <a:t>）</a:t>
            </a:r>
            <a:endParaRPr kumimoji="1" lang="en-US" altLang="ja-JP" sz="2400" dirty="0" smtClean="0">
              <a:latin typeface="Arial Unicode MS"/>
              <a:cs typeface="Arial Unicode MS"/>
            </a:endParaRP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  <a:hlinkClick r:id="rId2"/>
              </a:rPr>
              <a:t>http</a:t>
            </a:r>
            <a:r>
              <a:rPr lang="en-US" altLang="ja-JP" sz="2000" dirty="0">
                <a:latin typeface="Arial Unicode MS"/>
                <a:cs typeface="Arial Unicode MS"/>
                <a:hlinkClick r:id="rId2"/>
              </a:rPr>
              <a:t>://www.aiu.ac.jp/~ynara/jam</a:t>
            </a:r>
            <a:r>
              <a:rPr lang="en-US" altLang="ja-JP" sz="2000" dirty="0" smtClean="0">
                <a:latin typeface="Arial Unicode MS"/>
                <a:cs typeface="Arial Unicode MS"/>
                <a:hlinkClick r:id="rId2"/>
              </a:rPr>
              <a:t>/</a:t>
            </a:r>
            <a:endParaRPr lang="en-US" altLang="ja-JP" sz="2000" dirty="0" smtClean="0">
              <a:latin typeface="Arial Unicode MS"/>
              <a:cs typeface="Arial Unicode MS"/>
            </a:endParaRPr>
          </a:p>
          <a:p>
            <a:pPr lvl="1"/>
            <a:r>
              <a:rPr lang="en-US" altLang="ja-JP" sz="2000" dirty="0">
                <a:latin typeface="Arial Unicode MS"/>
                <a:cs typeface="Arial Unicode MS"/>
              </a:rPr>
              <a:t>ver. </a:t>
            </a:r>
            <a:r>
              <a:rPr lang="en-US" altLang="ja-JP" sz="2000" dirty="0" smtClean="0">
                <a:latin typeface="Arial Unicode MS"/>
                <a:cs typeface="Arial Unicode MS"/>
              </a:rPr>
              <a:t>1.200</a:t>
            </a:r>
            <a:endParaRPr lang="en-US" altLang="ja-JP" sz="2000" dirty="0">
              <a:latin typeface="Arial Unicode MS"/>
              <a:cs typeface="Arial Unicode MS"/>
            </a:endParaRPr>
          </a:p>
          <a:p>
            <a:endParaRPr kumimoji="1" lang="en-US" altLang="ja-JP" sz="2400" dirty="0" smtClean="0">
              <a:latin typeface="Arial Unicode MS"/>
              <a:cs typeface="Arial Unicode MS"/>
            </a:endParaRPr>
          </a:p>
          <a:p>
            <a:r>
              <a:rPr lang="en-US" altLang="ja-JP" sz="2400" dirty="0" smtClean="0">
                <a:latin typeface="Arial Unicode MS"/>
                <a:cs typeface="Arial Unicode MS"/>
              </a:rPr>
              <a:t>How many particles can pass through S-2S?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K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―</a:t>
            </a:r>
            <a:r>
              <a:rPr lang="ja-JP" altLang="en-US" sz="2000" dirty="0" smtClean="0">
                <a:latin typeface="Arial Unicode MS"/>
                <a:cs typeface="Arial Unicode MS"/>
              </a:rPr>
              <a:t> </a:t>
            </a:r>
            <a:r>
              <a:rPr lang="en-US" altLang="ja-JP" sz="2000" dirty="0" smtClean="0">
                <a:latin typeface="Arial Unicode MS"/>
                <a:cs typeface="Arial Unicode MS"/>
              </a:rPr>
              <a:t>beam on 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12</a:t>
            </a:r>
            <a:r>
              <a:rPr lang="en-US" altLang="ja-JP" sz="2000" dirty="0" smtClean="0">
                <a:latin typeface="Arial Unicode MS"/>
                <a:cs typeface="Arial Unicode MS"/>
              </a:rPr>
              <a:t>C </a:t>
            </a:r>
            <a:r>
              <a:rPr lang="en-US" altLang="ja-JP" sz="2000" dirty="0">
                <a:latin typeface="Arial Unicode MS"/>
                <a:cs typeface="Arial Unicode MS"/>
              </a:rPr>
              <a:t>and p(for performance check</a:t>
            </a:r>
            <a:r>
              <a:rPr lang="en-US" altLang="ja-JP" sz="2000" dirty="0" smtClean="0">
                <a:latin typeface="Arial Unicode MS"/>
                <a:cs typeface="Arial Unicode MS"/>
              </a:rPr>
              <a:t>) target.</a:t>
            </a:r>
            <a:endParaRPr lang="en-US" altLang="ja-JP" sz="2000" baseline="30000" dirty="0" smtClean="0">
              <a:latin typeface="Arial Unicode MS"/>
              <a:cs typeface="Arial Unicode MS"/>
            </a:endParaRP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Information of all particles in the final state can be output from JAM</a:t>
            </a:r>
          </a:p>
          <a:p>
            <a:pPr lvl="2"/>
            <a:r>
              <a:rPr kumimoji="1" lang="en-US" altLang="ja-JP" sz="1600" dirty="0" smtClean="0">
                <a:latin typeface="Arial Unicode MS"/>
                <a:cs typeface="Arial Unicode MS"/>
              </a:rPr>
              <a:t>Check cross sections and make .root file</a:t>
            </a:r>
          </a:p>
          <a:p>
            <a:pPr lvl="1"/>
            <a:r>
              <a:rPr kumimoji="1" lang="en-US" altLang="ja-JP" sz="2000" dirty="0" smtClean="0">
                <a:latin typeface="Arial Unicode MS"/>
                <a:cs typeface="Arial Unicode MS"/>
              </a:rPr>
              <a:t>The outputs are set to Geant4 </a:t>
            </a:r>
            <a:r>
              <a:rPr kumimoji="1" lang="en-US" altLang="ja-JP" sz="2000" dirty="0" err="1" smtClean="0">
                <a:latin typeface="Arial Unicode MS"/>
                <a:cs typeface="Arial Unicode MS"/>
              </a:rPr>
              <a:t>PrimaryGeneratorAction</a:t>
            </a:r>
            <a:r>
              <a:rPr kumimoji="1" lang="en-US" altLang="ja-JP" sz="2000" dirty="0" smtClean="0">
                <a:latin typeface="Arial Unicode MS"/>
                <a:cs typeface="Arial Unicode MS"/>
              </a:rPr>
              <a:t>.</a:t>
            </a:r>
          </a:p>
          <a:p>
            <a:pPr lvl="2"/>
            <a:r>
              <a:rPr lang="en-US" altLang="ja-JP" sz="1600" dirty="0" smtClean="0">
                <a:latin typeface="Arial Unicode MS"/>
                <a:cs typeface="Arial Unicode MS"/>
              </a:rPr>
              <a:t>Check count </a:t>
            </a:r>
            <a:r>
              <a:rPr lang="en-US" altLang="ja-JP" sz="1600" dirty="0">
                <a:latin typeface="Arial Unicode MS"/>
                <a:cs typeface="Arial Unicode MS"/>
              </a:rPr>
              <a:t>rates </a:t>
            </a:r>
            <a:r>
              <a:rPr lang="en-US" altLang="ja-JP" sz="1600" dirty="0" smtClean="0">
                <a:latin typeface="Arial Unicode MS"/>
                <a:cs typeface="Arial Unicode MS"/>
              </a:rPr>
              <a:t>and momentum </a:t>
            </a:r>
            <a:r>
              <a:rPr lang="en-US" altLang="ja-JP" sz="1600" dirty="0" err="1">
                <a:latin typeface="Arial Unicode MS"/>
                <a:cs typeface="Arial Unicode MS"/>
              </a:rPr>
              <a:t>distribtions</a:t>
            </a:r>
            <a:r>
              <a:rPr lang="en-US" altLang="ja-JP" sz="1600" dirty="0">
                <a:latin typeface="Arial Unicode MS"/>
                <a:cs typeface="Arial Unicode MS"/>
              </a:rPr>
              <a:t> </a:t>
            </a:r>
            <a:r>
              <a:rPr lang="en-US" altLang="ja-JP" sz="1600" dirty="0" smtClean="0">
                <a:latin typeface="Arial Unicode MS"/>
                <a:cs typeface="Arial Unicode MS"/>
              </a:rPr>
              <a:t>at downstream of S-2S.</a:t>
            </a:r>
          </a:p>
        </p:txBody>
      </p:sp>
    </p:spTree>
    <p:extLst>
      <p:ext uri="{BB962C8B-B14F-4D97-AF65-F5344CB8AC3E}">
        <p14:creationId xmlns:p14="http://schemas.microsoft.com/office/powerpoint/2010/main" val="913770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558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2800" dirty="0" smtClean="0">
                <a:latin typeface="Arial Unicode MS"/>
                <a:cs typeface="Arial Unicode MS"/>
              </a:rPr>
              <a:t>JAM</a:t>
            </a:r>
            <a:r>
              <a:rPr lang="ja-JP" altLang="en-US" sz="2800" dirty="0">
                <a:latin typeface="Arial Unicode MS"/>
                <a:cs typeface="Arial Unicode MS"/>
              </a:rPr>
              <a:t> </a:t>
            </a:r>
            <a:r>
              <a:rPr lang="en-US" altLang="ja-JP" sz="2800" dirty="0" smtClean="0">
                <a:latin typeface="Arial Unicode MS"/>
                <a:cs typeface="Arial Unicode MS"/>
              </a:rPr>
              <a:t>simulation</a:t>
            </a:r>
            <a:endParaRPr kumimoji="1" lang="ja-JP" altLang="en-US" sz="2800" dirty="0">
              <a:latin typeface="Arial Unicode MS"/>
              <a:cs typeface="Arial Unicode M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41615"/>
            <a:ext cx="8445260" cy="5481913"/>
          </a:xfrm>
        </p:spPr>
        <p:txBody>
          <a:bodyPr>
            <a:normAutofit/>
          </a:bodyPr>
          <a:lstStyle/>
          <a:p>
            <a:r>
              <a:rPr lang="en-US" altLang="ja-JP" sz="2400" dirty="0" smtClean="0">
                <a:latin typeface="Arial Unicode MS"/>
                <a:cs typeface="Arial Unicode MS"/>
              </a:rPr>
              <a:t>Conditions</a:t>
            </a:r>
            <a:endParaRPr kumimoji="1" lang="en-US" altLang="ja-JP" sz="2400" dirty="0" smtClean="0">
              <a:latin typeface="Arial Unicode MS"/>
              <a:cs typeface="Arial Unicode MS"/>
            </a:endParaRP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projectile = ‘k-’</a:t>
            </a:r>
          </a:p>
          <a:p>
            <a:pPr lvl="1"/>
            <a:r>
              <a:rPr kumimoji="1" lang="en-US" altLang="ja-JP" sz="2000" dirty="0" smtClean="0">
                <a:latin typeface="Arial Unicode MS"/>
                <a:cs typeface="Arial Unicode MS"/>
              </a:rPr>
              <a:t>target = ‘p’, </a:t>
            </a:r>
            <a:r>
              <a:rPr kumimoji="1" lang="fr-FR" altLang="ja-JP" sz="2000" dirty="0" smtClean="0">
                <a:latin typeface="Arial Unicode MS"/>
                <a:cs typeface="Arial Unicode MS"/>
              </a:rPr>
              <a:t>’</a:t>
            </a:r>
            <a:r>
              <a:rPr kumimoji="1" lang="en-US" altLang="ja-JP" sz="2000" dirty="0" smtClean="0">
                <a:latin typeface="Arial Unicode MS"/>
                <a:cs typeface="Arial Unicode MS"/>
              </a:rPr>
              <a:t>12C’</a:t>
            </a:r>
            <a:r>
              <a:rPr kumimoji="1" lang="ja-JP" altLang="en-US" sz="2000" dirty="0" smtClean="0">
                <a:latin typeface="Arial Unicode MS"/>
                <a:cs typeface="Arial Unicode MS"/>
              </a:rPr>
              <a:t> （</a:t>
            </a:r>
            <a:r>
              <a:rPr kumimoji="1" lang="en-US" altLang="ja-JP" sz="2000" dirty="0" smtClean="0">
                <a:latin typeface="Arial Unicode MS"/>
                <a:cs typeface="Arial Unicode MS"/>
              </a:rPr>
              <a:t>1 nucleus is put in JAM</a:t>
            </a:r>
            <a:r>
              <a:rPr kumimoji="1" lang="ja-JP" altLang="en-US" sz="2000" dirty="0" smtClean="0">
                <a:latin typeface="Arial Unicode MS"/>
                <a:cs typeface="Arial Unicode MS"/>
              </a:rPr>
              <a:t>）</a:t>
            </a:r>
            <a:endParaRPr kumimoji="1" lang="en-US" altLang="ja-JP" sz="2000" dirty="0" smtClean="0">
              <a:latin typeface="Arial Unicode MS"/>
              <a:cs typeface="Arial Unicode MS"/>
            </a:endParaRP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momentum = ‘1.8gevc’</a:t>
            </a:r>
            <a:endParaRPr lang="en-US" altLang="ja-JP" sz="2000" dirty="0">
              <a:latin typeface="Arial Unicode MS"/>
              <a:cs typeface="Arial Unicode MS"/>
            </a:endParaRPr>
          </a:p>
          <a:p>
            <a:pPr lvl="1"/>
            <a:r>
              <a:rPr lang="en-US" altLang="ja-JP" sz="2000" dirty="0" err="1" smtClean="0">
                <a:latin typeface="Arial Unicode MS"/>
                <a:cs typeface="Arial Unicode MS"/>
              </a:rPr>
              <a:t>bmin</a:t>
            </a:r>
            <a:r>
              <a:rPr lang="en-US" altLang="ja-JP" sz="2000" dirty="0" smtClean="0">
                <a:latin typeface="Arial Unicode MS"/>
                <a:cs typeface="Arial Unicode MS"/>
              </a:rPr>
              <a:t>=0;  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bmax</a:t>
            </a:r>
            <a:r>
              <a:rPr lang="en-US" altLang="ja-JP" sz="2000" dirty="0" smtClean="0">
                <a:latin typeface="Arial Unicode MS"/>
                <a:cs typeface="Arial Unicode MS"/>
              </a:rPr>
              <a:t>= −5.0 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fm</a:t>
            </a:r>
            <a:r>
              <a:rPr lang="ja-JP" altLang="en-US" sz="2000" dirty="0" smtClean="0">
                <a:latin typeface="Arial Unicode MS"/>
                <a:cs typeface="Arial Unicode MS"/>
              </a:rPr>
              <a:t>（</a:t>
            </a:r>
            <a:r>
              <a:rPr lang="en-US" altLang="ja-JP" sz="2000" dirty="0" smtClean="0">
                <a:latin typeface="Arial Unicode MS"/>
                <a:cs typeface="Arial Unicode MS"/>
              </a:rPr>
              <a:t>enough large for 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12</a:t>
            </a:r>
            <a:r>
              <a:rPr lang="en-US" altLang="ja-JP" sz="2000" dirty="0" smtClean="0">
                <a:latin typeface="Arial Unicode MS"/>
                <a:cs typeface="Arial Unicode MS"/>
              </a:rPr>
              <a:t>C</a:t>
            </a:r>
            <a:r>
              <a:rPr lang="ja-JP" altLang="en-US" sz="2000" dirty="0" smtClean="0">
                <a:latin typeface="Arial Unicode MS"/>
                <a:cs typeface="Arial Unicode MS"/>
              </a:rPr>
              <a:t>）</a:t>
            </a:r>
            <a:endParaRPr lang="en-US" altLang="ja-JP" sz="2000" dirty="0" smtClean="0">
              <a:latin typeface="Arial Unicode MS"/>
              <a:cs typeface="Arial Unicode MS"/>
            </a:endParaRP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The number of K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―</a:t>
            </a:r>
            <a:r>
              <a:rPr lang="en-US" altLang="ja-JP" sz="2000" dirty="0" smtClean="0">
                <a:latin typeface="Arial Unicode MS"/>
                <a:cs typeface="Arial Unicode MS"/>
              </a:rPr>
              <a:t> </a:t>
            </a:r>
            <a:r>
              <a:rPr lang="ja-JP" altLang="en-US" sz="2000" dirty="0" smtClean="0">
                <a:latin typeface="Arial Unicode MS"/>
                <a:cs typeface="Arial Unicode MS"/>
              </a:rPr>
              <a:t>：</a:t>
            </a:r>
            <a:r>
              <a:rPr lang="en-US" altLang="ja-JP" sz="2000" dirty="0" smtClean="0">
                <a:latin typeface="Arial Unicode MS"/>
                <a:cs typeface="Arial Unicode MS"/>
              </a:rPr>
              <a:t>10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7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Decay </a:t>
            </a:r>
            <a:r>
              <a:rPr lang="en-US" altLang="ja-JP" sz="2000" dirty="0">
                <a:latin typeface="Arial Unicode MS"/>
                <a:cs typeface="Arial Unicode MS"/>
              </a:rPr>
              <a:t>of Σ</a:t>
            </a:r>
            <a:r>
              <a:rPr lang="ja-JP" altLang="en-US" sz="2000" dirty="0">
                <a:latin typeface="Arial Unicode MS"/>
                <a:cs typeface="Arial Unicode MS"/>
              </a:rPr>
              <a:t> </a:t>
            </a:r>
            <a:r>
              <a:rPr lang="en-US" altLang="ja-JP" sz="2000" dirty="0">
                <a:latin typeface="Arial Unicode MS"/>
                <a:cs typeface="Arial Unicode MS"/>
              </a:rPr>
              <a:t>and Ξ* is </a:t>
            </a:r>
            <a:r>
              <a:rPr lang="en-US" altLang="ja-JP" sz="2000" dirty="0" smtClean="0">
                <a:latin typeface="Arial Unicode MS"/>
                <a:cs typeface="Arial Unicode MS"/>
              </a:rPr>
              <a:t>stopped</a:t>
            </a:r>
          </a:p>
          <a:p>
            <a:endParaRPr lang="en-US" altLang="ja-JP" sz="2400" dirty="0" smtClean="0">
              <a:latin typeface="Arial Unicode MS"/>
              <a:cs typeface="Arial Unicode MS"/>
            </a:endParaRPr>
          </a:p>
          <a:p>
            <a:r>
              <a:rPr lang="en-US" altLang="ja-JP" sz="2400" dirty="0" smtClean="0">
                <a:latin typeface="Arial Unicode MS"/>
                <a:cs typeface="Arial Unicode MS"/>
              </a:rPr>
              <a:t>Output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The number and the kind of the particles involved in the simulation.</a:t>
            </a:r>
          </a:p>
          <a:p>
            <a:pPr lvl="1"/>
            <a:r>
              <a:rPr lang="en-US" altLang="ja-JP" sz="2000" dirty="0">
                <a:latin typeface="Arial Unicode MS"/>
                <a:cs typeface="Arial Unicode MS"/>
              </a:rPr>
              <a:t>Momenta of particles which </a:t>
            </a:r>
            <a:r>
              <a:rPr lang="en-US" altLang="ja-JP" sz="2000" dirty="0" smtClean="0">
                <a:latin typeface="Arial Unicode MS"/>
                <a:cs typeface="Arial Unicode MS"/>
              </a:rPr>
              <a:t>collide with others </a:t>
            </a:r>
            <a:r>
              <a:rPr lang="en-US" altLang="ja-JP" sz="2000" dirty="0">
                <a:latin typeface="Arial Unicode MS"/>
                <a:cs typeface="Arial Unicode MS"/>
              </a:rPr>
              <a:t>at least </a:t>
            </a:r>
            <a:r>
              <a:rPr lang="en-US" altLang="ja-JP" sz="2000" dirty="0" smtClean="0">
                <a:latin typeface="Arial Unicode MS"/>
                <a:cs typeface="Arial Unicode MS"/>
              </a:rPr>
              <a:t>once</a:t>
            </a:r>
            <a:endParaRPr lang="en-US" altLang="ja-JP" sz="2000" dirty="0">
              <a:latin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68737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558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2800" dirty="0" err="1" smtClean="0">
                <a:latin typeface="Arial Unicode MS"/>
                <a:cs typeface="Arial Unicode MS"/>
              </a:rPr>
              <a:t>CrossSections</a:t>
            </a:r>
            <a:endParaRPr kumimoji="1" lang="ja-JP" altLang="en-US" sz="2800" dirty="0">
              <a:latin typeface="Arial Unicode MS"/>
              <a:cs typeface="Arial Unicode M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241616"/>
            <a:ext cx="8417859" cy="5305833"/>
          </a:xfrm>
        </p:spPr>
        <p:txBody>
          <a:bodyPr>
            <a:normAutofit lnSpcReduction="10000"/>
          </a:bodyPr>
          <a:lstStyle/>
          <a:p>
            <a:r>
              <a:rPr lang="en-US" altLang="ja-JP" sz="2400" dirty="0" smtClean="0">
                <a:latin typeface="Arial Unicode MS"/>
                <a:cs typeface="Arial Unicode MS"/>
              </a:rPr>
              <a:t>Calculation of cross sections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We need to estimate the absolute value of count rate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Cross sections in JAM are checked by the number of events of each process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Example</a:t>
            </a:r>
          </a:p>
          <a:p>
            <a:pPr marL="457200" lvl="1" indent="0">
              <a:buNone/>
            </a:pPr>
            <a:r>
              <a:rPr lang="ja-JP" altLang="en-US" sz="2000" dirty="0">
                <a:latin typeface="Arial Unicode MS"/>
                <a:cs typeface="Arial Unicode MS"/>
              </a:rPr>
              <a:t>“</a:t>
            </a:r>
            <a:r>
              <a:rPr lang="en-US" altLang="ja-JP" sz="2000" dirty="0" err="1">
                <a:latin typeface="Arial Unicode MS"/>
                <a:cs typeface="Arial Unicode MS"/>
              </a:rPr>
              <a:t>K</a:t>
            </a:r>
            <a:r>
              <a:rPr lang="en-US" altLang="ja-JP" sz="2000" baseline="30000" dirty="0" err="1">
                <a:latin typeface="Arial Unicode MS"/>
                <a:cs typeface="Arial Unicode MS"/>
              </a:rPr>
              <a:t>−</a:t>
            </a:r>
            <a:r>
              <a:rPr lang="en-US" altLang="ja-JP" sz="2000" dirty="0" err="1">
                <a:latin typeface="Arial Unicode MS"/>
                <a:cs typeface="Arial Unicode MS"/>
              </a:rPr>
              <a:t>p</a:t>
            </a:r>
            <a:r>
              <a:rPr lang="en-US" altLang="ja-JP" sz="2000" dirty="0" err="1">
                <a:latin typeface="Arial Unicode MS"/>
                <a:cs typeface="Arial Unicode MS"/>
                <a:sym typeface="Wingdings"/>
              </a:rPr>
              <a:t>Λ</a:t>
            </a:r>
            <a:r>
              <a:rPr lang="en-US" altLang="ja-JP" sz="2000" dirty="0">
                <a:latin typeface="Arial Unicode MS"/>
                <a:cs typeface="Arial Unicode MS"/>
                <a:sym typeface="Wingdings"/>
              </a:rPr>
              <a:t>π</a:t>
            </a:r>
            <a:r>
              <a:rPr lang="en-US" altLang="ja-JP" sz="2000" baseline="30000" dirty="0">
                <a:latin typeface="Arial Unicode MS"/>
                <a:cs typeface="Arial Unicode MS"/>
                <a:sym typeface="Wingdings"/>
              </a:rPr>
              <a:t>0</a:t>
            </a:r>
            <a:r>
              <a:rPr lang="ja-JP" altLang="en-US" sz="2000" dirty="0" smtClean="0">
                <a:latin typeface="Arial Unicode MS"/>
                <a:cs typeface="Arial Unicode MS"/>
              </a:rPr>
              <a:t>” </a:t>
            </a:r>
            <a:r>
              <a:rPr lang="en-US" altLang="ja-JP" sz="2000" dirty="0" smtClean="0">
                <a:latin typeface="Arial Unicode MS"/>
                <a:cs typeface="Arial Unicode MS"/>
              </a:rPr>
              <a:t>is defined as </a:t>
            </a:r>
            <a:r>
              <a:rPr lang="ja-JP" altLang="en-US" sz="2000" dirty="0" smtClean="0">
                <a:latin typeface="Arial Unicode MS"/>
                <a:cs typeface="Arial Unicode MS"/>
              </a:rPr>
              <a:t>“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nP</a:t>
            </a:r>
            <a:r>
              <a:rPr lang="en-US" altLang="ja-JP" sz="2000" dirty="0" smtClean="0">
                <a:latin typeface="Arial Unicode MS"/>
                <a:cs typeface="Arial Unicode MS"/>
              </a:rPr>
              <a:t>=5, 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nN</a:t>
            </a:r>
            <a:r>
              <a:rPr lang="en-US" altLang="ja-JP" sz="2000" dirty="0" smtClean="0">
                <a:latin typeface="Arial Unicode MS"/>
                <a:cs typeface="Arial Unicode MS"/>
              </a:rPr>
              <a:t>=6, 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nL</a:t>
            </a:r>
            <a:r>
              <a:rPr lang="en-US" altLang="ja-JP" sz="2000" dirty="0" smtClean="0">
                <a:latin typeface="Arial Unicode MS"/>
                <a:cs typeface="Arial Unicode MS"/>
              </a:rPr>
              <a:t>=1, 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nPz</a:t>
            </a:r>
            <a:r>
              <a:rPr lang="en-US" altLang="ja-JP" sz="2000" dirty="0" smtClean="0">
                <a:latin typeface="Arial Unicode MS"/>
                <a:cs typeface="Arial Unicode MS"/>
              </a:rPr>
              <a:t>=1</a:t>
            </a:r>
            <a:r>
              <a:rPr lang="ja-JP" altLang="en-US" sz="2000" dirty="0" err="1" smtClean="0">
                <a:latin typeface="Arial Unicode MS"/>
                <a:cs typeface="Arial Unicode MS"/>
              </a:rPr>
              <a:t>、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nmeson</a:t>
            </a:r>
            <a:r>
              <a:rPr lang="en-US" altLang="ja-JP" sz="2000" dirty="0" smtClean="0">
                <a:latin typeface="Arial Unicode MS"/>
                <a:cs typeface="Arial Unicode MS"/>
              </a:rPr>
              <a:t>=1</a:t>
            </a:r>
            <a:r>
              <a:rPr lang="ja-JP" altLang="en-US" sz="2000" dirty="0" smtClean="0">
                <a:latin typeface="Arial Unicode MS"/>
                <a:cs typeface="Arial Unicode MS"/>
              </a:rPr>
              <a:t>”</a:t>
            </a:r>
            <a:endParaRPr lang="en-US" altLang="ja-JP" sz="2000" dirty="0" smtClean="0">
              <a:latin typeface="Arial Unicode MS"/>
              <a:cs typeface="Arial Unicode MS"/>
              <a:sym typeface="Wingdings"/>
            </a:endParaRPr>
          </a:p>
          <a:p>
            <a:pPr marL="457200" lvl="1" indent="0">
              <a:buNone/>
            </a:pP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</a:t>
            </a:r>
            <a:r>
              <a:rPr lang="en-US" altLang="ja-JP" sz="2000" dirty="0" smtClean="0">
                <a:latin typeface="Arial Unicode MS"/>
                <a:cs typeface="Arial Unicode MS"/>
                <a:sym typeface="Wingdings" panose="05000000000000000000" pitchFamily="2" charset="2"/>
              </a:rPr>
              <a:t> </a:t>
            </a:r>
            <a:r>
              <a:rPr lang="en-US" altLang="ja-JP" sz="2000" dirty="0" err="1" smtClean="0">
                <a:latin typeface="Arial Unicode MS"/>
                <a:cs typeface="Arial Unicode MS"/>
                <a:sym typeface="Wingdings" panose="05000000000000000000" pitchFamily="2" charset="2"/>
              </a:rPr>
              <a:t>GetEntries</a:t>
            </a:r>
            <a:r>
              <a:rPr lang="en-US" altLang="ja-JP" sz="2000" dirty="0" smtClean="0">
                <a:latin typeface="Arial Unicode MS"/>
                <a:cs typeface="Arial Unicode MS"/>
                <a:sym typeface="Wingdings" panose="05000000000000000000" pitchFamily="2" charset="2"/>
              </a:rPr>
              <a:t>(“</a:t>
            </a:r>
            <a:r>
              <a:rPr lang="en-US" altLang="ja-JP" sz="2000" dirty="0" err="1" smtClean="0">
                <a:latin typeface="Arial Unicode MS"/>
                <a:cs typeface="Arial Unicode MS"/>
                <a:sym typeface="Wingdings" panose="05000000000000000000" pitchFamily="2" charset="2"/>
              </a:rPr>
              <a:t>KmP_LPz</a:t>
            </a:r>
            <a:r>
              <a:rPr lang="en-US" altLang="ja-JP" sz="2000" dirty="0" smtClean="0">
                <a:latin typeface="Arial Unicode MS"/>
                <a:cs typeface="Arial Unicode MS"/>
                <a:sym typeface="Wingdings" panose="05000000000000000000" pitchFamily="2" charset="2"/>
              </a:rPr>
              <a:t>”)  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57000 events</a:t>
            </a:r>
          </a:p>
          <a:p>
            <a:pPr marL="457200" lvl="1" indent="0">
              <a:buNone/>
            </a:pP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</a:t>
            </a:r>
            <a:r>
              <a:rPr lang="en-US" altLang="ja-JP" sz="2000" dirty="0" err="1" smtClean="0">
                <a:latin typeface="Arial Unicode MS"/>
                <a:cs typeface="Arial Unicode MS"/>
                <a:sym typeface="Wingdings"/>
              </a:rPr>
              <a:t>dσ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= (5.7×10</a:t>
            </a:r>
            <a:r>
              <a:rPr lang="en-US" altLang="ja-JP" sz="2000" baseline="30000" dirty="0" smtClean="0">
                <a:latin typeface="Arial Unicode MS"/>
                <a:cs typeface="Arial Unicode MS"/>
                <a:sym typeface="Wingdings"/>
              </a:rPr>
              <a:t>4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)/10</a:t>
            </a:r>
            <a:r>
              <a:rPr lang="en-US" altLang="ja-JP" sz="2000" baseline="30000" dirty="0" smtClean="0">
                <a:latin typeface="Arial Unicode MS"/>
                <a:cs typeface="Arial Unicode MS"/>
                <a:sym typeface="Wingdings"/>
              </a:rPr>
              <a:t>7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×π(5fm)</a:t>
            </a:r>
            <a:r>
              <a:rPr lang="en-US" altLang="ja-JP" sz="2000" baseline="30000" dirty="0" smtClean="0">
                <a:latin typeface="Arial Unicode MS"/>
                <a:cs typeface="Arial Unicode MS"/>
                <a:sym typeface="Wingdings"/>
              </a:rPr>
              <a:t>2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= </a:t>
            </a:r>
            <a:r>
              <a:rPr lang="en-US" altLang="ja-JP" sz="2000" dirty="0">
                <a:latin typeface="Arial Unicode MS"/>
                <a:cs typeface="Arial Unicode MS"/>
                <a:sym typeface="Wingdings"/>
              </a:rPr>
              <a:t>4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.5×10</a:t>
            </a:r>
            <a:r>
              <a:rPr lang="en-US" altLang="ja-JP" sz="2000" baseline="30000" dirty="0" smtClean="0">
                <a:latin typeface="Arial Unicode MS"/>
                <a:cs typeface="Arial Unicode MS"/>
                <a:sym typeface="Wingdings"/>
              </a:rPr>
              <a:t>-31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m</a:t>
            </a:r>
            <a:r>
              <a:rPr lang="en-US" altLang="ja-JP" sz="2000" baseline="30000" dirty="0" smtClean="0">
                <a:latin typeface="Arial Unicode MS"/>
                <a:cs typeface="Arial Unicode MS"/>
                <a:sym typeface="Wingdings"/>
              </a:rPr>
              <a:t>2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= 4.5 </a:t>
            </a:r>
            <a:r>
              <a:rPr lang="en-US" altLang="ja-JP" sz="2000" dirty="0" err="1" smtClean="0">
                <a:latin typeface="Arial Unicode MS"/>
                <a:cs typeface="Arial Unicode MS"/>
                <a:sym typeface="Wingdings"/>
              </a:rPr>
              <a:t>mb</a:t>
            </a:r>
            <a:endParaRPr lang="en-US" altLang="ja-JP" sz="2000" dirty="0" smtClean="0">
              <a:latin typeface="Arial Unicode MS"/>
              <a:cs typeface="Arial Unicode MS"/>
              <a:sym typeface="Wingdings"/>
            </a:endParaRP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In case of 2 particle collision, </a:t>
            </a:r>
            <a:r>
              <a:rPr lang="en-US" altLang="ja-JP" sz="2000" dirty="0" err="1" smtClean="0">
                <a:latin typeface="Arial Unicode MS"/>
                <a:cs typeface="Arial Unicode MS"/>
                <a:sym typeface="Wingdings"/>
              </a:rPr>
              <a:t>bmax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is forced to be set </a:t>
            </a:r>
            <a:r>
              <a:rPr lang="en-US" altLang="ja-JP" sz="2000" dirty="0" err="1" smtClean="0">
                <a:latin typeface="Arial Unicode MS"/>
                <a:cs typeface="Arial Unicode MS"/>
                <a:sym typeface="Wingdings"/>
              </a:rPr>
              <a:t>acconding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to CS of elementary process. </a:t>
            </a:r>
            <a:r>
              <a:rPr lang="en-US" altLang="ja-JP" sz="2000" dirty="0">
                <a:latin typeface="Arial Unicode MS"/>
                <a:cs typeface="Arial Unicode MS"/>
                <a:sym typeface="Wingdings"/>
              </a:rPr>
              <a:t>(ex. </a:t>
            </a:r>
            <a:r>
              <a:rPr lang="en-US" altLang="ja-JP" sz="2000" dirty="0" err="1">
                <a:latin typeface="Arial Unicode MS"/>
                <a:cs typeface="Arial Unicode MS"/>
                <a:sym typeface="Wingdings"/>
              </a:rPr>
              <a:t>K</a:t>
            </a:r>
            <a:r>
              <a:rPr lang="en-US" altLang="ja-JP" sz="2000" baseline="30000" dirty="0" err="1">
                <a:latin typeface="Arial Unicode MS"/>
                <a:cs typeface="Arial Unicode MS"/>
                <a:sym typeface="Wingdings"/>
              </a:rPr>
              <a:t>―</a:t>
            </a:r>
            <a:r>
              <a:rPr lang="en-US" altLang="ja-JP" sz="2000" dirty="0" err="1">
                <a:latin typeface="Arial Unicode MS"/>
                <a:cs typeface="Arial Unicode MS"/>
                <a:sym typeface="Wingdings"/>
              </a:rPr>
              <a:t>p</a:t>
            </a:r>
            <a:r>
              <a:rPr lang="en-US" altLang="ja-JP" sz="2000" dirty="0" err="1">
                <a:latin typeface="Arial Unicode MS"/>
                <a:cs typeface="Arial Unicode MS"/>
                <a:sym typeface="Wingdings" panose="05000000000000000000" pitchFamily="2" charset="2"/>
              </a:rPr>
              <a:t></a:t>
            </a:r>
            <a:r>
              <a:rPr lang="en-US" altLang="ja-JP" sz="2000" dirty="0" err="1" smtClean="0">
                <a:latin typeface="Arial Unicode MS"/>
                <a:cs typeface="Arial Unicode MS"/>
                <a:sym typeface="Wingdings" panose="05000000000000000000" pitchFamily="2" charset="2"/>
              </a:rPr>
              <a:t>something</a:t>
            </a:r>
            <a:r>
              <a:rPr lang="en-US" altLang="ja-JP" sz="2000" dirty="0" smtClean="0">
                <a:latin typeface="Arial Unicode MS"/>
                <a:cs typeface="Arial Unicode MS"/>
                <a:sym typeface="Wingdings" panose="05000000000000000000" pitchFamily="2" charset="2"/>
              </a:rPr>
              <a:t>, b=1.009 </a:t>
            </a:r>
            <a:r>
              <a:rPr lang="en-US" altLang="ja-JP" sz="2000" dirty="0" err="1" smtClean="0">
                <a:latin typeface="Arial Unicode MS"/>
                <a:cs typeface="Arial Unicode MS"/>
                <a:sym typeface="Wingdings" panose="05000000000000000000" pitchFamily="2" charset="2"/>
              </a:rPr>
              <a:t>fm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)</a:t>
            </a:r>
          </a:p>
          <a:p>
            <a:pPr lvl="1"/>
            <a:endParaRPr lang="en-US" altLang="ja-JP" sz="2000" dirty="0" smtClean="0">
              <a:latin typeface="Arial Unicode MS"/>
              <a:cs typeface="Arial Unicode MS"/>
              <a:sym typeface="Wingdings"/>
            </a:endParaRPr>
          </a:p>
          <a:p>
            <a:r>
              <a:rPr lang="en-US" altLang="ja-JP" sz="2400" dirty="0" err="1" smtClean="0">
                <a:latin typeface="Arial Unicode MS"/>
                <a:cs typeface="Arial Unicode MS"/>
                <a:sym typeface="Wingdings"/>
              </a:rPr>
              <a:t>Comparizon</a:t>
            </a:r>
            <a:r>
              <a:rPr lang="en-US" altLang="ja-JP" sz="2400" dirty="0" smtClean="0">
                <a:latin typeface="Arial Unicode MS"/>
                <a:cs typeface="Arial Unicode MS"/>
                <a:sym typeface="Wingdings"/>
              </a:rPr>
              <a:t> with Experimental data</a:t>
            </a:r>
          </a:p>
          <a:p>
            <a:pPr lvl="1"/>
            <a:r>
              <a:rPr lang="ja-JP" altLang="en-US" sz="2000" dirty="0" smtClean="0">
                <a:latin typeface="Arial Unicode MS"/>
                <a:cs typeface="Arial Unicode MS"/>
                <a:sym typeface="Wingdings"/>
              </a:rPr>
              <a:t>“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Compilation of Cross-Sections : K</a:t>
            </a:r>
            <a:r>
              <a:rPr lang="en-US" altLang="ja-JP" sz="2000" baseline="30000" dirty="0" smtClean="0">
                <a:latin typeface="Arial Unicode MS"/>
                <a:cs typeface="Arial Unicode MS"/>
                <a:sym typeface="Wingdings"/>
              </a:rPr>
              <a:t>± 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induced reactions</a:t>
            </a:r>
            <a:r>
              <a:rPr lang="ja-JP" altLang="en-US" sz="2000" dirty="0" smtClean="0">
                <a:latin typeface="Arial Unicode MS"/>
                <a:cs typeface="Arial Unicode MS"/>
                <a:sym typeface="Wingdings"/>
              </a:rPr>
              <a:t>”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, CERN-Library(1983)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Compare JAM with </a:t>
            </a:r>
            <a:r>
              <a:rPr lang="en-US" altLang="ja-JP" sz="2000" dirty="0" err="1" smtClean="0">
                <a:latin typeface="Arial Unicode MS"/>
                <a:cs typeface="Arial Unicode MS"/>
                <a:sym typeface="Wingdings"/>
              </a:rPr>
              <a:t>CERNlib</a:t>
            </a:r>
            <a:r>
              <a:rPr lang="en-US" altLang="ja-JP" sz="2000" dirty="0" smtClean="0">
                <a:latin typeface="Arial Unicode MS"/>
                <a:cs typeface="Arial Unicode MS"/>
                <a:sym typeface="Wingdings"/>
              </a:rPr>
              <a:t> for proton target</a:t>
            </a:r>
          </a:p>
          <a:p>
            <a:pPr lvl="1"/>
            <a:endParaRPr lang="en-US" altLang="ja-JP" sz="2000" dirty="0" smtClean="0">
              <a:latin typeface="Arial Unicode MS"/>
              <a:cs typeface="Arial Unicode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385707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849" y="1279717"/>
            <a:ext cx="6205215" cy="4138842"/>
          </a:xfr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558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2800" dirty="0" smtClean="0">
                <a:latin typeface="Arial Unicode MS"/>
                <a:cs typeface="Arial Unicode MS"/>
              </a:rPr>
              <a:t>Results on </a:t>
            </a:r>
            <a:r>
              <a:rPr lang="en-US" altLang="ja-JP" sz="2800" dirty="0" err="1" smtClean="0">
                <a:latin typeface="Arial Unicode MS"/>
                <a:cs typeface="Arial Unicode MS"/>
              </a:rPr>
              <a:t>dσ</a:t>
            </a:r>
            <a:endParaRPr kumimoji="1" lang="ja-JP" altLang="en-US" sz="2800" dirty="0">
              <a:latin typeface="Arial Unicode MS"/>
              <a:cs typeface="Arial Unicode MS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985404" y="1708038"/>
            <a:ext cx="1932317" cy="301924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985404" y="2090476"/>
            <a:ext cx="1932317" cy="301924"/>
          </a:xfrm>
          <a:prstGeom prst="rect">
            <a:avLst/>
          </a:prstGeom>
          <a:noFill/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985404" y="3988286"/>
            <a:ext cx="1932317" cy="301924"/>
          </a:xfrm>
          <a:prstGeom prst="rect">
            <a:avLst/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3985404" y="2455662"/>
            <a:ext cx="1932317" cy="301924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985404" y="2843849"/>
            <a:ext cx="1932317" cy="301924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985403" y="4364973"/>
            <a:ext cx="1932317" cy="301924"/>
          </a:xfrm>
          <a:prstGeom prst="rect">
            <a:avLst/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3985404" y="4753161"/>
            <a:ext cx="1932317" cy="301924"/>
          </a:xfrm>
          <a:prstGeom prst="rect">
            <a:avLst/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3985404" y="5125260"/>
            <a:ext cx="1932317" cy="301924"/>
          </a:xfrm>
          <a:prstGeom prst="rect">
            <a:avLst/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985402" y="3220536"/>
            <a:ext cx="1932317" cy="301924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985404" y="3600099"/>
            <a:ext cx="1932317" cy="301924"/>
          </a:xfrm>
          <a:prstGeom prst="rect">
            <a:avLst/>
          </a:prstGeom>
          <a:noFill/>
          <a:ln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159071" y="5821117"/>
            <a:ext cx="2858221" cy="301924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JAM 2~4 times smaller than Data</a:t>
            </a:r>
            <a:endParaRPr kumimoji="1" lang="ja-JP" altLang="en-US" sz="14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59071" y="6216219"/>
            <a:ext cx="2858221" cy="301924"/>
          </a:xfrm>
          <a:prstGeom prst="rect">
            <a:avLst/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ja-JP" sz="1400" dirty="0">
                <a:solidFill>
                  <a:prstClr val="black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JAM is </a:t>
            </a:r>
            <a:r>
              <a:rPr lang="en-US" altLang="ja-JP" sz="1400" dirty="0" smtClean="0">
                <a:solidFill>
                  <a:prstClr val="black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larger than </a:t>
            </a:r>
            <a:r>
              <a:rPr lang="en-US" altLang="ja-JP" sz="1400" dirty="0">
                <a:solidFill>
                  <a:prstClr val="black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Data</a:t>
            </a:r>
            <a:endParaRPr lang="ja-JP" altLang="en-US" sz="1400" dirty="0">
              <a:solidFill>
                <a:prstClr val="black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5149971" y="2090476"/>
            <a:ext cx="1906438" cy="301924"/>
          </a:xfrm>
          <a:prstGeom prst="roundRect">
            <a:avLst>
              <a:gd name="adj" fmla="val 48096"/>
            </a:avLst>
          </a:prstGeom>
          <a:noFill/>
          <a:ln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5149971" y="3220535"/>
            <a:ext cx="1945256" cy="2198023"/>
          </a:xfrm>
          <a:prstGeom prst="roundRect">
            <a:avLst>
              <a:gd name="adj" fmla="val 13532"/>
            </a:avLst>
          </a:prstGeom>
          <a:noFill/>
          <a:ln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角丸四角形 25"/>
          <p:cNvSpPr/>
          <p:nvPr/>
        </p:nvSpPr>
        <p:spPr>
          <a:xfrm>
            <a:off x="7254195" y="4063049"/>
            <a:ext cx="1665687" cy="301924"/>
          </a:xfrm>
          <a:prstGeom prst="roundRect">
            <a:avLst>
              <a:gd name="adj" fmla="val 48096"/>
            </a:avLst>
          </a:prstGeom>
          <a:noFill/>
          <a:ln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 ×4.5 </a:t>
            </a:r>
            <a:r>
              <a:rPr kumimoji="1" lang="en-US" altLang="ja-JP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sym typeface="Wingdings" panose="05000000000000000000" pitchFamily="2" charset="2"/>
              </a:rPr>
              <a:t> </a:t>
            </a:r>
            <a:r>
              <a:rPr kumimoji="1" lang="en-US" altLang="ja-JP" baseline="300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sym typeface="Wingdings" panose="05000000000000000000" pitchFamily="2" charset="2"/>
              </a:rPr>
              <a:t>12</a:t>
            </a:r>
            <a:r>
              <a:rPr kumimoji="1" lang="en-US" altLang="ja-JP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sym typeface="Wingdings" panose="05000000000000000000" pitchFamily="2" charset="2"/>
              </a:rPr>
              <a:t>C</a:t>
            </a:r>
            <a:endParaRPr kumimoji="1" lang="ja-JP" altLang="en-US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cxnSp>
        <p:nvCxnSpPr>
          <p:cNvPr id="32" name="直線矢印コネクタ 31"/>
          <p:cNvCxnSpPr/>
          <p:nvPr/>
        </p:nvCxnSpPr>
        <p:spPr>
          <a:xfrm flipH="1">
            <a:off x="5633049" y="1189907"/>
            <a:ext cx="284671" cy="52945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正方形/長方形 33"/>
          <p:cNvSpPr/>
          <p:nvPr/>
        </p:nvSpPr>
        <p:spPr>
          <a:xfrm>
            <a:off x="7056409" y="908244"/>
            <a:ext cx="2114692" cy="30192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π</a:t>
            </a:r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(1.009fm)</a:t>
            </a:r>
            <a:r>
              <a:rPr lang="en-US" altLang="ja-JP" sz="1400" baseline="300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</a:t>
            </a:r>
            <a:r>
              <a:rPr lang="ja-JP" altLang="en-US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= 32 </a:t>
            </a:r>
            <a:r>
              <a:rPr lang="en-US" altLang="ja-JP" sz="1400" dirty="0" err="1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mb</a:t>
            </a:r>
            <a:endParaRPr kumimoji="1" lang="ja-JP" altLang="en-US" sz="14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5805576" y="916870"/>
            <a:ext cx="1289651" cy="30192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Why small?</a:t>
            </a:r>
            <a:endParaRPr kumimoji="1" lang="ja-JP" altLang="en-US" sz="14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014576" y="1719181"/>
            <a:ext cx="754488" cy="30192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[</a:t>
            </a:r>
            <a:r>
              <a:rPr lang="en-US" altLang="ja-JP" sz="1400" dirty="0" err="1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mb</a:t>
            </a:r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]</a:t>
            </a:r>
            <a:endParaRPr kumimoji="1" lang="ja-JP" altLang="en-US" sz="14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5154145" y="2466833"/>
            <a:ext cx="1906438" cy="678940"/>
          </a:xfrm>
          <a:prstGeom prst="roundRect">
            <a:avLst>
              <a:gd name="adj" fmla="val 30491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角丸四角形 30"/>
          <p:cNvSpPr/>
          <p:nvPr/>
        </p:nvSpPr>
        <p:spPr>
          <a:xfrm>
            <a:off x="7098424" y="2460358"/>
            <a:ext cx="2048772" cy="708766"/>
          </a:xfrm>
          <a:prstGeom prst="roundRect">
            <a:avLst>
              <a:gd name="adj" fmla="val 30491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Arial Unicode MS"/>
                <a:cs typeface="Arial Unicode MS"/>
              </a:rPr>
              <a:t>more than 6 times!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Arial Unicode MS"/>
                <a:cs typeface="Arial Unicode MS"/>
              </a:rPr>
              <a:t>T</a:t>
            </a:r>
            <a:r>
              <a:rPr kumimoji="1" lang="en-US" altLang="ja-JP" dirty="0" smtClean="0">
                <a:solidFill>
                  <a:schemeClr val="tx1"/>
                </a:solidFill>
                <a:latin typeface="Arial Unicode MS"/>
                <a:cs typeface="Arial Unicode MS"/>
              </a:rPr>
              <a:t>oo large?</a:t>
            </a:r>
            <a:endParaRPr kumimoji="1" lang="ja-JP" altLang="en-US" dirty="0">
              <a:solidFill>
                <a:schemeClr val="tx1"/>
              </a:solidFill>
              <a:latin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654910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558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2800" dirty="0" smtClean="0">
                <a:latin typeface="Arial Unicode MS"/>
                <a:cs typeface="Arial Unicode MS"/>
              </a:rPr>
              <a:t>Results on Geant4 simulation</a:t>
            </a:r>
            <a:endParaRPr kumimoji="1" lang="ja-JP" altLang="en-US" sz="2800" dirty="0">
              <a:latin typeface="Arial Unicode MS"/>
              <a:cs typeface="Arial Unicode M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241616"/>
            <a:ext cx="8417859" cy="5392097"/>
          </a:xfrm>
        </p:spPr>
        <p:txBody>
          <a:bodyPr>
            <a:normAutofit/>
          </a:bodyPr>
          <a:lstStyle/>
          <a:p>
            <a:r>
              <a:rPr lang="en-US" altLang="ja-JP" sz="2400" dirty="0" smtClean="0">
                <a:latin typeface="Arial Unicode MS"/>
                <a:cs typeface="Arial Unicode MS"/>
              </a:rPr>
              <a:t>Conditions</a:t>
            </a:r>
            <a:endParaRPr lang="en-US" altLang="ja-JP" sz="2000" dirty="0" smtClean="0">
              <a:latin typeface="Arial Unicode MS"/>
              <a:cs typeface="Arial Unicode MS"/>
            </a:endParaRP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“event” stops when particle hits on magnets.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Field map is obtained from TOSCA simulation</a:t>
            </a:r>
          </a:p>
          <a:p>
            <a:endParaRPr lang="en-US" altLang="ja-JP" sz="2400" dirty="0" smtClean="0">
              <a:latin typeface="Arial Unicode MS"/>
              <a:cs typeface="Arial Unicode MS"/>
            </a:endParaRPr>
          </a:p>
          <a:p>
            <a:r>
              <a:rPr lang="en-US" altLang="ja-JP" sz="2400" dirty="0" smtClean="0">
                <a:latin typeface="Arial Unicode MS"/>
                <a:cs typeface="Arial Unicode MS"/>
              </a:rPr>
              <a:t>Count rate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Convert JAM results(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nevent</a:t>
            </a:r>
            <a:r>
              <a:rPr lang="en-US" altLang="ja-JP" sz="2000" dirty="0" smtClean="0">
                <a:latin typeface="Arial Unicode MS"/>
                <a:cs typeface="Arial Unicode MS"/>
              </a:rPr>
              <a:t>) to the number in the case of realistic target thickness</a:t>
            </a:r>
            <a:r>
              <a:rPr lang="ja-JP" altLang="en-US" sz="2000" dirty="0" smtClean="0">
                <a:latin typeface="Arial Unicode MS"/>
                <a:cs typeface="Arial Unicode MS"/>
              </a:rPr>
              <a:t>（</a:t>
            </a:r>
            <a:r>
              <a:rPr lang="en-US" altLang="ja-JP" sz="2000" dirty="0" smtClean="0">
                <a:latin typeface="Arial Unicode MS"/>
                <a:cs typeface="Arial Unicode MS"/>
              </a:rPr>
              <a:t>3 g/cm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2</a:t>
            </a:r>
            <a:r>
              <a:rPr lang="ja-JP" altLang="en-US" sz="2000" dirty="0" smtClean="0">
                <a:latin typeface="Arial Unicode MS"/>
                <a:cs typeface="Arial Unicode MS"/>
              </a:rPr>
              <a:t>）</a:t>
            </a:r>
            <a:r>
              <a:rPr lang="en-US" altLang="ja-JP" sz="2000" dirty="0" smtClean="0">
                <a:latin typeface="Arial Unicode MS"/>
                <a:cs typeface="Arial Unicode MS"/>
              </a:rPr>
              <a:t> and beam intensity</a:t>
            </a:r>
            <a:r>
              <a:rPr lang="ja-JP" altLang="en-US" sz="2000" dirty="0" smtClean="0">
                <a:latin typeface="Arial Unicode MS"/>
                <a:cs typeface="Arial Unicode MS"/>
              </a:rPr>
              <a:t>（</a:t>
            </a:r>
            <a:r>
              <a:rPr lang="en-US" altLang="ja-JP" sz="2000" dirty="0" smtClean="0">
                <a:latin typeface="Arial Unicode MS"/>
                <a:cs typeface="Arial Unicode MS"/>
              </a:rPr>
              <a:t>10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6 </a:t>
            </a:r>
            <a:r>
              <a:rPr lang="en-US" altLang="ja-JP" sz="2000" dirty="0" smtClean="0">
                <a:latin typeface="Arial Unicode MS"/>
                <a:cs typeface="Arial Unicode MS"/>
              </a:rPr>
              <a:t>K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―</a:t>
            </a:r>
            <a:r>
              <a:rPr lang="ja-JP" altLang="en-US" sz="2000" dirty="0" smtClean="0">
                <a:latin typeface="Arial Unicode MS"/>
                <a:cs typeface="Arial Unicode MS"/>
              </a:rPr>
              <a:t>）</a:t>
            </a:r>
            <a:r>
              <a:rPr lang="en-US" altLang="ja-JP" sz="2000" dirty="0" smtClean="0">
                <a:latin typeface="Arial Unicode MS"/>
                <a:cs typeface="Arial Unicode MS"/>
              </a:rPr>
              <a:t>.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Rate = 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nevent</a:t>
            </a:r>
            <a:r>
              <a:rPr lang="en-US" altLang="ja-JP" sz="2000" dirty="0" smtClean="0">
                <a:latin typeface="Arial Unicode MS"/>
                <a:cs typeface="Arial Unicode MS"/>
              </a:rPr>
              <a:t> * (mass thickness) * beam size * beam rate</a:t>
            </a:r>
            <a:endParaRPr lang="en-US" altLang="ja-JP" sz="2000" dirty="0">
              <a:latin typeface="Arial Unicode MS"/>
              <a:cs typeface="Arial Unicode MS"/>
            </a:endParaRPr>
          </a:p>
          <a:p>
            <a:pPr marL="457200" lvl="1" indent="0">
              <a:buNone/>
            </a:pPr>
            <a:r>
              <a:rPr lang="en-US" altLang="ja-JP" sz="2000" dirty="0" smtClean="0">
                <a:latin typeface="Arial Unicode MS"/>
                <a:cs typeface="Arial Unicode MS"/>
              </a:rPr>
              <a:t>             = 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nevent</a:t>
            </a:r>
            <a:r>
              <a:rPr lang="en-US" altLang="ja-JP" sz="2000" dirty="0" smtClean="0">
                <a:latin typeface="Arial Unicode MS"/>
                <a:cs typeface="Arial Unicode MS"/>
              </a:rPr>
              <a:t> * 3*N</a:t>
            </a:r>
            <a:r>
              <a:rPr lang="en-US" altLang="ja-JP" sz="2000" baseline="-25000" dirty="0" smtClean="0">
                <a:latin typeface="Arial Unicode MS"/>
                <a:cs typeface="Arial Unicode MS"/>
              </a:rPr>
              <a:t>A</a:t>
            </a:r>
            <a:r>
              <a:rPr lang="en-US" altLang="ja-JP" sz="2000" dirty="0" smtClean="0">
                <a:latin typeface="Arial Unicode MS"/>
                <a:cs typeface="Arial Unicode MS"/>
              </a:rPr>
              <a:t>/12 [/cm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2</a:t>
            </a:r>
            <a:r>
              <a:rPr lang="en-US" altLang="ja-JP" sz="2000" dirty="0" smtClean="0">
                <a:latin typeface="Arial Unicode MS"/>
                <a:cs typeface="Arial Unicode MS"/>
              </a:rPr>
              <a:t>] * π(5 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fm</a:t>
            </a:r>
            <a:r>
              <a:rPr lang="en-US" altLang="ja-JP" sz="2000" dirty="0" smtClean="0">
                <a:latin typeface="Arial Unicode MS"/>
                <a:cs typeface="Arial Unicode MS"/>
              </a:rPr>
              <a:t>)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2</a:t>
            </a:r>
            <a:r>
              <a:rPr lang="en-US" altLang="ja-JP" sz="2000" dirty="0" smtClean="0">
                <a:latin typeface="Arial Unicode MS"/>
                <a:cs typeface="Arial Unicode MS"/>
              </a:rPr>
              <a:t> * 10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6</a:t>
            </a:r>
            <a:r>
              <a:rPr lang="en-US" altLang="ja-JP" sz="2000" dirty="0" smtClean="0">
                <a:latin typeface="Arial Unicode MS"/>
                <a:cs typeface="Arial Unicode MS"/>
              </a:rPr>
              <a:t>/10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7</a:t>
            </a:r>
          </a:p>
          <a:p>
            <a:pPr marL="457200" lvl="1" indent="0">
              <a:buNone/>
            </a:pPr>
            <a:r>
              <a:rPr lang="en-US" altLang="ja-JP" sz="2000" dirty="0">
                <a:latin typeface="Arial Unicode MS"/>
                <a:cs typeface="Arial Unicode MS"/>
              </a:rPr>
              <a:t> </a:t>
            </a:r>
            <a:r>
              <a:rPr lang="en-US" altLang="ja-JP" sz="2000" dirty="0" smtClean="0">
                <a:latin typeface="Arial Unicode MS"/>
                <a:cs typeface="Arial Unicode MS"/>
              </a:rPr>
              <a:t>            = </a:t>
            </a:r>
            <a:r>
              <a:rPr lang="en-US" altLang="ja-JP" sz="2000" dirty="0" err="1" smtClean="0">
                <a:latin typeface="Arial Unicode MS"/>
                <a:cs typeface="Arial Unicode MS"/>
              </a:rPr>
              <a:t>nevent</a:t>
            </a:r>
            <a:r>
              <a:rPr lang="en-US" altLang="ja-JP" sz="2000" dirty="0" smtClean="0">
                <a:latin typeface="Arial Unicode MS"/>
                <a:cs typeface="Arial Unicode MS"/>
              </a:rPr>
              <a:t> * 0.0118</a:t>
            </a:r>
          </a:p>
          <a:p>
            <a:pPr lvl="1"/>
            <a:r>
              <a:rPr lang="en-US" altLang="ja-JP" sz="2000" dirty="0" smtClean="0">
                <a:latin typeface="Arial Unicode MS"/>
                <a:cs typeface="Arial Unicode MS"/>
              </a:rPr>
              <a:t>and should we take into account cross-section error? (2~4times?)</a:t>
            </a:r>
            <a:endParaRPr lang="en-US" altLang="ja-JP" sz="2000" dirty="0">
              <a:latin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982795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558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2800" dirty="0" smtClean="0">
                <a:latin typeface="Arial Unicode MS"/>
                <a:cs typeface="Arial Unicode MS"/>
              </a:rPr>
              <a:t>Results on Geant4 simulation</a:t>
            </a:r>
            <a:endParaRPr kumimoji="1" lang="ja-JP" altLang="en-US" sz="2800" dirty="0">
              <a:latin typeface="Arial Unicode MS"/>
              <a:cs typeface="Arial Unicode M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241617"/>
            <a:ext cx="8417859" cy="1294550"/>
          </a:xfrm>
        </p:spPr>
        <p:txBody>
          <a:bodyPr>
            <a:normAutofit/>
          </a:bodyPr>
          <a:lstStyle/>
          <a:p>
            <a:r>
              <a:rPr lang="en-US" altLang="ja-JP" sz="2000" dirty="0" smtClean="0">
                <a:latin typeface="Arial Unicode MS"/>
                <a:cs typeface="Arial Unicode MS"/>
              </a:rPr>
              <a:t>JAM &amp; Geant4 S-2S</a:t>
            </a:r>
          </a:p>
          <a:p>
            <a:r>
              <a:rPr lang="en-US" altLang="ja-JP" sz="2000" dirty="0" err="1" smtClean="0">
                <a:latin typeface="Arial Unicode MS"/>
                <a:cs typeface="Arial Unicode MS"/>
              </a:rPr>
              <a:t>Mometum</a:t>
            </a:r>
            <a:r>
              <a:rPr lang="en-US" altLang="ja-JP" sz="2000" dirty="0" smtClean="0">
                <a:latin typeface="Arial Unicode MS"/>
                <a:cs typeface="Arial Unicode MS"/>
              </a:rPr>
              <a:t> distribution at the position of WC (2.5m from D1exit)</a:t>
            </a:r>
          </a:p>
          <a:p>
            <a:r>
              <a:rPr lang="en-US" altLang="ja-JP" sz="2000" dirty="0">
                <a:latin typeface="Arial Unicode MS"/>
                <a:cs typeface="Arial Unicode MS"/>
              </a:rPr>
              <a:t>D</a:t>
            </a:r>
            <a:r>
              <a:rPr lang="en-US" altLang="ja-JP" sz="2000" dirty="0" smtClean="0">
                <a:latin typeface="Arial Unicode MS"/>
                <a:cs typeface="Arial Unicode MS"/>
              </a:rPr>
              <a:t>ecay is OFF in </a:t>
            </a:r>
            <a:r>
              <a:rPr lang="en-US" altLang="ja-JP" sz="2000" dirty="0" smtClean="0">
                <a:latin typeface="Arial Unicode MS"/>
                <a:cs typeface="Arial Unicode MS"/>
              </a:rPr>
              <a:t>these </a:t>
            </a:r>
            <a:r>
              <a:rPr lang="en-US" altLang="ja-JP" sz="2000" dirty="0" smtClean="0">
                <a:latin typeface="Arial Unicode MS"/>
                <a:cs typeface="Arial Unicode MS"/>
              </a:rPr>
              <a:t>simulations</a:t>
            </a:r>
          </a:p>
        </p:txBody>
      </p:sp>
      <p:pic>
        <p:nvPicPr>
          <p:cNvPr id="1026" name="Picture 2" descr="C:\Users\kanatsuki\Dropbox\figure\PatWC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77" y="2417428"/>
            <a:ext cx="3768359" cy="255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kanatsuki\Dropbox\figure\PatWCall_xli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250" y="2407432"/>
            <a:ext cx="3797839" cy="2575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491190" y="5096226"/>
            <a:ext cx="5878860" cy="1881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dirty="0" smtClean="0">
                <a:latin typeface="Arial Unicode MS"/>
                <a:cs typeface="Arial Unicode MS"/>
              </a:rPr>
              <a:t>BG rates</a:t>
            </a:r>
            <a:r>
              <a:rPr lang="ja-JP" altLang="en-US" sz="2000" dirty="0" smtClean="0">
                <a:latin typeface="Arial Unicode MS"/>
                <a:cs typeface="Arial Unicode MS"/>
              </a:rPr>
              <a:t>（</a:t>
            </a:r>
            <a:r>
              <a:rPr lang="en-US" altLang="ja-JP" sz="2000" dirty="0" smtClean="0">
                <a:latin typeface="Arial Unicode MS"/>
                <a:cs typeface="Arial Unicode MS"/>
              </a:rPr>
              <a:t>left figure</a:t>
            </a:r>
            <a:r>
              <a:rPr lang="ja-JP" altLang="en-US" sz="2000" dirty="0" smtClean="0">
                <a:latin typeface="Arial Unicode MS"/>
                <a:cs typeface="Arial Unicode MS"/>
              </a:rPr>
              <a:t>） </a:t>
            </a:r>
            <a:r>
              <a:rPr lang="en-US" altLang="ja-JP" sz="2000" dirty="0" smtClean="0">
                <a:latin typeface="Arial Unicode MS"/>
                <a:cs typeface="Arial Unicode MS"/>
              </a:rPr>
              <a:t>for 10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6</a:t>
            </a:r>
            <a:r>
              <a:rPr lang="en-US" altLang="ja-JP" sz="2000" dirty="0" smtClean="0">
                <a:latin typeface="Arial Unicode MS"/>
                <a:cs typeface="Arial Unicode MS"/>
              </a:rPr>
              <a:t>K</a:t>
            </a:r>
            <a:r>
              <a:rPr lang="en-US" altLang="ja-JP" sz="2000" baseline="30000" dirty="0" smtClean="0">
                <a:latin typeface="Arial Unicode MS"/>
                <a:cs typeface="Arial Unicode MS"/>
              </a:rPr>
              <a:t>―</a:t>
            </a:r>
            <a:r>
              <a:rPr lang="en-US" altLang="ja-JP" sz="2000" dirty="0" smtClean="0">
                <a:latin typeface="Arial Unicode MS"/>
                <a:cs typeface="Arial Unicode MS"/>
              </a:rPr>
              <a:t>/spill</a:t>
            </a:r>
          </a:p>
          <a:p>
            <a:pPr lvl="1"/>
            <a:r>
              <a:rPr lang="en-US" altLang="ja-JP" sz="1600" dirty="0" smtClean="0">
                <a:latin typeface="Arial Unicode MS"/>
                <a:cs typeface="Arial Unicode MS"/>
              </a:rPr>
              <a:t>Proton : 5587×0.0118 = 66</a:t>
            </a:r>
          </a:p>
          <a:p>
            <a:pPr lvl="1"/>
            <a:r>
              <a:rPr lang="en-US" altLang="ja-JP" sz="1600" dirty="0" smtClean="0">
                <a:latin typeface="Arial Unicode MS"/>
                <a:cs typeface="Arial Unicode MS"/>
              </a:rPr>
              <a:t>Pion+ : 2892×0.0118 = 34</a:t>
            </a:r>
          </a:p>
          <a:p>
            <a:pPr lvl="1"/>
            <a:r>
              <a:rPr lang="en-US" altLang="ja-JP" sz="1600" dirty="0" err="1" smtClean="0">
                <a:latin typeface="Arial Unicode MS"/>
                <a:cs typeface="Arial Unicode MS"/>
              </a:rPr>
              <a:t>Kaon</a:t>
            </a:r>
            <a:r>
              <a:rPr lang="en-US" altLang="ja-JP" sz="1600" dirty="0" smtClean="0">
                <a:latin typeface="Arial Unicode MS"/>
                <a:cs typeface="Arial Unicode MS"/>
              </a:rPr>
              <a:t>+ : 542×0.0118 = 6</a:t>
            </a:r>
          </a:p>
          <a:p>
            <a:r>
              <a:rPr lang="en-US" altLang="ja-JP" sz="2000" dirty="0" smtClean="0">
                <a:latin typeface="Arial Unicode MS"/>
                <a:cs typeface="Arial Unicode MS"/>
              </a:rPr>
              <a:t>BGs </a:t>
            </a:r>
            <a:r>
              <a:rPr lang="en-US" altLang="ja-JP" sz="2000" u="sng" dirty="0" smtClean="0">
                <a:latin typeface="Arial Unicode MS"/>
                <a:cs typeface="Arial Unicode MS"/>
              </a:rPr>
              <a:t>from target</a:t>
            </a:r>
            <a:r>
              <a:rPr lang="en-US" altLang="ja-JP" sz="2000" dirty="0" smtClean="0">
                <a:latin typeface="Arial Unicode MS"/>
                <a:cs typeface="Arial Unicode MS"/>
              </a:rPr>
              <a:t> are a few hundred at most…?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983411" y="2656934"/>
            <a:ext cx="2432649" cy="31917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No interaction with magnets</a:t>
            </a:r>
            <a:endParaRPr kumimoji="1" lang="ja-JP" altLang="en-US" sz="14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293743" y="2656934"/>
            <a:ext cx="943155" cy="31917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Hits WC</a:t>
            </a:r>
            <a:endParaRPr kumimoji="1" lang="ja-JP" altLang="en-US" sz="14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pic>
        <p:nvPicPr>
          <p:cNvPr id="1028" name="Picture 4" descr="C:\Users\kanatsuki\Dropbox\figure\PvsXatWCal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637" y="5141050"/>
            <a:ext cx="2478058" cy="168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7125418" y="5785349"/>
            <a:ext cx="1190445" cy="738996"/>
          </a:xfrm>
          <a:prstGeom prst="rect">
            <a:avLst/>
          </a:prstGeom>
          <a:solidFill>
            <a:schemeClr val="accent1">
              <a:alpha val="26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022287" y="5991805"/>
            <a:ext cx="2214611" cy="31917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err="1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overesitimate</a:t>
            </a:r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?</a:t>
            </a:r>
            <a:endParaRPr kumimoji="1" lang="ja-JP" altLang="en-US" sz="14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780116" y="5561506"/>
            <a:ext cx="2683888" cy="40002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 few times </a:t>
            </a:r>
            <a:r>
              <a:rPr lang="en-US" altLang="ja-JP" sz="1400" dirty="0" err="1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underesitimate</a:t>
            </a:r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?</a:t>
            </a:r>
            <a:endParaRPr kumimoji="1" lang="ja-JP" altLang="en-US" sz="14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1339884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508</Words>
  <Application>Microsoft Office PowerPoint</Application>
  <PresentationFormat>画面に合わせる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ホワイト</vt:lpstr>
      <vt:lpstr>JAM simulation for E05</vt:lpstr>
      <vt:lpstr>Background estimation by JAM</vt:lpstr>
      <vt:lpstr>JAM simulation</vt:lpstr>
      <vt:lpstr>CrossSections</vt:lpstr>
      <vt:lpstr>Results on dσ</vt:lpstr>
      <vt:lpstr>Results on Geant4 simulation</vt:lpstr>
      <vt:lpstr>Results on Geant4 simulation</vt:lpstr>
    </vt:vector>
  </TitlesOfParts>
  <Company>Kyoto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JAMによるトリガーレートの評価</dc:title>
  <dc:creator>Kanatsuki Shunsuke</dc:creator>
  <cp:lastModifiedBy>kanatsuki shunsuke</cp:lastModifiedBy>
  <cp:revision>161</cp:revision>
  <dcterms:created xsi:type="dcterms:W3CDTF">2014-05-15T22:20:58Z</dcterms:created>
  <dcterms:modified xsi:type="dcterms:W3CDTF">2014-05-22T05:00:41Z</dcterms:modified>
</cp:coreProperties>
</file>