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83" r:id="rId5"/>
    <p:sldId id="284" r:id="rId6"/>
    <p:sldId id="263" r:id="rId7"/>
    <p:sldId id="285" r:id="rId8"/>
    <p:sldId id="279" r:id="rId9"/>
    <p:sldId id="286" r:id="rId10"/>
    <p:sldId id="287" r:id="rId11"/>
    <p:sldId id="274" r:id="rId12"/>
    <p:sldId id="275" r:id="rId13"/>
    <p:sldId id="276" r:id="rId14"/>
    <p:sldId id="277" r:id="rId15"/>
    <p:sldId id="288" r:id="rId16"/>
    <p:sldId id="289" r:id="rId17"/>
    <p:sldId id="280" r:id="rId18"/>
    <p:sldId id="290" r:id="rId19"/>
    <p:sldId id="292" r:id="rId20"/>
    <p:sldId id="282" r:id="rId21"/>
    <p:sldId id="291" r:id="rId2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505" autoAdjust="0"/>
  </p:normalViewPr>
  <p:slideViewPr>
    <p:cSldViewPr snapToGrid="0" snapToObjects="1">
      <p:cViewPr varScale="1">
        <p:scale>
          <a:sx n="116" d="100"/>
          <a:sy n="116" d="100"/>
        </p:scale>
        <p:origin x="-14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B2B9F-2A4C-4207-AF84-FC524F619DAB}" type="datetimeFigureOut">
              <a:rPr kumimoji="1" lang="ja-JP" altLang="en-US" smtClean="0"/>
              <a:t>2014/9/24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56CCA-443C-45FE-B1CF-B3B931DE4541}" type="slidenum">
              <a:rPr kumimoji="1" lang="ja-JP" altLang="en-US" smtClean="0"/>
              <a:t>‹#›</a:t>
            </a:fld>
            <a:endParaRPr kumimoji="1" lang="ja-JP" altLang="en-US"/>
          </a:p>
        </p:txBody>
      </p:sp>
    </p:spTree>
    <p:extLst>
      <p:ext uri="{BB962C8B-B14F-4D97-AF65-F5344CB8AC3E}">
        <p14:creationId xmlns:p14="http://schemas.microsoft.com/office/powerpoint/2010/main" val="3064294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A56CCA-443C-45FE-B1CF-B3B931DE4541}" type="slidenum">
              <a:rPr kumimoji="1" lang="ja-JP" altLang="en-US" smtClean="0"/>
              <a:t>4</a:t>
            </a:fld>
            <a:endParaRPr kumimoji="1" lang="ja-JP" altLang="en-US"/>
          </a:p>
        </p:txBody>
      </p:sp>
    </p:spTree>
    <p:extLst>
      <p:ext uri="{BB962C8B-B14F-4D97-AF65-F5344CB8AC3E}">
        <p14:creationId xmlns:p14="http://schemas.microsoft.com/office/powerpoint/2010/main" val="114117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A56CCA-443C-45FE-B1CF-B3B931DE4541}" type="slidenum">
              <a:rPr kumimoji="1" lang="ja-JP" altLang="en-US" smtClean="0"/>
              <a:t>5</a:t>
            </a:fld>
            <a:endParaRPr kumimoji="1" lang="ja-JP" altLang="en-US"/>
          </a:p>
        </p:txBody>
      </p:sp>
    </p:spTree>
    <p:extLst>
      <p:ext uri="{BB962C8B-B14F-4D97-AF65-F5344CB8AC3E}">
        <p14:creationId xmlns:p14="http://schemas.microsoft.com/office/powerpoint/2010/main" val="114117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01A9520-B42B-4F94-9D97-906AD0205810}" type="datetime1">
              <a:rPr kumimoji="1" lang="ja-JP" altLang="en-US" smtClean="0"/>
              <a:t>2014/9/24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390841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8D42A4-C879-49C3-B084-0DFFFC2C79D9}" type="datetime1">
              <a:rPr kumimoji="1" lang="ja-JP" altLang="en-US" smtClean="0"/>
              <a:t>2014/9/24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298591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DD7CCF-B840-4D30-879B-3F941DD6BE2A}" type="datetime1">
              <a:rPr kumimoji="1" lang="ja-JP" altLang="en-US" smtClean="0"/>
              <a:t>2014/9/24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270542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66A5DA-E5FB-4F37-BB8A-9428B28D213B}" type="datetime1">
              <a:rPr kumimoji="1" lang="ja-JP" altLang="en-US" smtClean="0"/>
              <a:t>2014/9/24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553200" y="0"/>
            <a:ext cx="2133600" cy="365125"/>
          </a:xfrm>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41466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A77942-9487-4703-81D9-5CC6AA084B92}" type="datetime1">
              <a:rPr kumimoji="1" lang="ja-JP" altLang="en-US" smtClean="0"/>
              <a:t>2014/9/24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416944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87AEC0D-8997-4D25-BC0F-4430BDDDF69F}" type="datetime1">
              <a:rPr kumimoji="1" lang="ja-JP" altLang="en-US" smtClean="0"/>
              <a:t>2014/9/24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291486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B37BE2D-AB2A-4A14-B81E-13512395BBD7}" type="datetime1">
              <a:rPr kumimoji="1" lang="ja-JP" altLang="en-US" smtClean="0"/>
              <a:t>2014/9/24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359865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8F3C30E-312F-468B-90C7-5C11F1D0A0F6}" type="datetime1">
              <a:rPr kumimoji="1" lang="ja-JP" altLang="en-US" smtClean="0"/>
              <a:t>2014/9/24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345565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509ABA-5F60-4C77-BDD5-5801CA98715B}" type="datetime1">
              <a:rPr kumimoji="1" lang="ja-JP" altLang="en-US" smtClean="0"/>
              <a:t>2014/9/24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192623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AAB1EB-4449-49CC-9A1E-D7DA2F2CD74B}" type="datetime1">
              <a:rPr kumimoji="1" lang="ja-JP" altLang="en-US" smtClean="0"/>
              <a:t>2014/9/24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406463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A01B4D8-FFB6-4469-8F7A-BBEE613E9299}" type="datetime1">
              <a:rPr kumimoji="1" lang="ja-JP" altLang="en-US" smtClean="0"/>
              <a:t>2014/9/24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14090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9CFCF-F051-4144-9336-D2E4F1FDF0A1}" type="datetime1">
              <a:rPr kumimoji="1" lang="ja-JP" altLang="en-US" smtClean="0"/>
              <a:t>2014/9/24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BC669-53C0-DF4A-8C05-60F58B1B1B91}" type="slidenum">
              <a:rPr kumimoji="1" lang="ja-JP" altLang="en-US" smtClean="0"/>
              <a:t>‹#›</a:t>
            </a:fld>
            <a:endParaRPr kumimoji="1" lang="ja-JP" altLang="en-US"/>
          </a:p>
        </p:txBody>
      </p:sp>
    </p:spTree>
    <p:extLst>
      <p:ext uri="{BB962C8B-B14F-4D97-AF65-F5344CB8AC3E}">
        <p14:creationId xmlns:p14="http://schemas.microsoft.com/office/powerpoint/2010/main" val="311887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h.scphys.kyoto-u.ac.jp/Activity/jparc/e05/members/doku.php" TargetMode="External"/><Relationship Id="rId2" Type="http://schemas.openxmlformats.org/officeDocument/2006/relationships/hyperlink" Target="http://www-nh.scphys.kyoto-u.ac.jp/Activity/jparc/e0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latin typeface="Arial Unicode MS"/>
                <a:cs typeface="Arial Unicode MS"/>
              </a:rPr>
              <a:t>S-2S Meeting</a:t>
            </a:r>
            <a:r>
              <a:rPr lang="en-US" altLang="ja-JP" dirty="0" smtClean="0"/>
              <a:t> </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latin typeface="Arial Unicode MS"/>
                <a:cs typeface="Arial Unicode MS"/>
              </a:rPr>
              <a:t>2014.8.27</a:t>
            </a:r>
          </a:p>
          <a:p>
            <a:r>
              <a:rPr kumimoji="1" lang="en-US" altLang="ja-JP" dirty="0" smtClean="0">
                <a:latin typeface="Arial Unicode MS"/>
                <a:cs typeface="Arial Unicode MS"/>
              </a:rPr>
              <a:t>S. Kanatsuki</a:t>
            </a:r>
            <a:endParaRPr kumimoji="1" lang="ja-JP" altLang="en-US" dirty="0">
              <a:latin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1</a:t>
            </a:fld>
            <a:endParaRPr kumimoji="1" lang="ja-JP" altLang="en-US"/>
          </a:p>
        </p:txBody>
      </p:sp>
    </p:spTree>
    <p:extLst>
      <p:ext uri="{BB962C8B-B14F-4D97-AF65-F5344CB8AC3E}">
        <p14:creationId xmlns:p14="http://schemas.microsoft.com/office/powerpoint/2010/main" val="324494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lang="en-US" altLang="ja-JP" sz="2800" dirty="0" smtClean="0">
                <a:latin typeface="Arial Unicode MS"/>
                <a:cs typeface="Arial Unicode MS"/>
              </a:rPr>
              <a:t>Required size for SDC2</a:t>
            </a:r>
            <a:endParaRPr kumimoji="1" lang="ja-JP" altLang="en-US" sz="2800" dirty="0">
              <a:latin typeface="Arial Unicode MS"/>
              <a:cs typeface="Arial Unicode MS"/>
            </a:endParaRPr>
          </a:p>
        </p:txBody>
      </p:sp>
      <p:sp>
        <p:nvSpPr>
          <p:cNvPr id="6" name="コンテンツ プレースホルダー 2"/>
          <p:cNvSpPr>
            <a:spLocks noGrp="1"/>
          </p:cNvSpPr>
          <p:nvPr>
            <p:ph idx="1"/>
          </p:nvPr>
        </p:nvSpPr>
        <p:spPr>
          <a:xfrm>
            <a:off x="457200" y="1107889"/>
            <a:ext cx="8445260" cy="5255040"/>
          </a:xfrm>
        </p:spPr>
        <p:txBody>
          <a:bodyPr>
            <a:normAutofit/>
          </a:bodyPr>
          <a:lstStyle/>
          <a:p>
            <a:r>
              <a:rPr lang="en-US" altLang="ja-JP" sz="1800" dirty="0" smtClean="0">
                <a:latin typeface="Arial Unicode MS"/>
                <a:cs typeface="Arial Unicode MS"/>
              </a:rPr>
              <a:t>Vertical angle is less than 20 degrees</a:t>
            </a:r>
          </a:p>
          <a:p>
            <a:r>
              <a:rPr lang="en-US" altLang="ja-JP" sz="1800" dirty="0" smtClean="0">
                <a:latin typeface="Arial Unicode MS"/>
                <a:cs typeface="Arial Unicode MS"/>
              </a:rPr>
              <a:t>sin(20deg)×40cm = 14cm   (“T2-Q1=70cm” = “T2-SDC2=40cm”)</a:t>
            </a:r>
          </a:p>
          <a:p>
            <a:r>
              <a:rPr lang="en-US" altLang="ja-JP" sz="1800" dirty="0" smtClean="0">
                <a:latin typeface="Arial Unicode MS"/>
                <a:cs typeface="Arial Unicode MS"/>
                <a:sym typeface="Wingdings" panose="05000000000000000000" pitchFamily="2" charset="2"/>
              </a:rPr>
              <a:t>28cm in </a:t>
            </a:r>
            <a:r>
              <a:rPr lang="en-US" altLang="ja-JP" sz="1800" dirty="0">
                <a:latin typeface="Arial Unicode MS"/>
                <a:cs typeface="Arial Unicode MS"/>
                <a:sym typeface="Wingdings" panose="05000000000000000000" pitchFamily="2" charset="2"/>
              </a:rPr>
              <a:t>vertical </a:t>
            </a:r>
            <a:r>
              <a:rPr lang="en-US" altLang="ja-JP" sz="1800" dirty="0" smtClean="0">
                <a:latin typeface="Arial Unicode MS"/>
                <a:cs typeface="Arial Unicode MS"/>
                <a:sym typeface="Wingdings" panose="05000000000000000000" pitchFamily="2" charset="2"/>
              </a:rPr>
              <a:t>direction is required.</a:t>
            </a:r>
            <a:endParaRPr lang="en-US" altLang="ja-JP" sz="1800" dirty="0" smtClean="0">
              <a:latin typeface="Arial Unicode MS"/>
              <a:cs typeface="Arial Unicode MS"/>
            </a:endParaRPr>
          </a:p>
        </p:txBody>
      </p:sp>
      <p:pic>
        <p:nvPicPr>
          <p:cNvPr id="11" name="図 10" descr="UAcceptance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310" y="2528886"/>
            <a:ext cx="5661205" cy="3834043"/>
          </a:xfrm>
          <a:prstGeom prst="rect">
            <a:avLst/>
          </a:prstGeom>
        </p:spPr>
      </p:pic>
      <p:sp>
        <p:nvSpPr>
          <p:cNvPr id="12" name="コンテンツ プレースホルダー 2"/>
          <p:cNvSpPr txBox="1">
            <a:spLocks/>
          </p:cNvSpPr>
          <p:nvPr/>
        </p:nvSpPr>
        <p:spPr>
          <a:xfrm>
            <a:off x="201827" y="6383143"/>
            <a:ext cx="8942173" cy="47674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err="1" smtClean="0">
                <a:latin typeface="Arial Unicode MS"/>
                <a:cs typeface="Arial Unicode MS"/>
                <a:sym typeface="Wingdings"/>
              </a:rPr>
              <a:t>Momenta&amp;GeneratePoint</a:t>
            </a:r>
            <a:r>
              <a:rPr lang="en-US" altLang="ja-JP" sz="1600" dirty="0" smtClean="0">
                <a:latin typeface="Arial Unicode MS"/>
                <a:cs typeface="Arial Unicode MS"/>
                <a:sym typeface="Wingdings"/>
              </a:rPr>
              <a:t> are summed up </a:t>
            </a:r>
            <a:r>
              <a:rPr lang="en-US" altLang="ja-JP" sz="1600" dirty="0">
                <a:latin typeface="Arial Unicode MS"/>
                <a:cs typeface="Arial Unicode MS"/>
                <a:sym typeface="Wingdings"/>
              </a:rPr>
              <a:t>(p=1.225~1.45GeV/c, x=±2.5cm, y=±1.5cm, z=50~70cm)</a:t>
            </a:r>
            <a:endParaRPr lang="en-US" altLang="ja-JP" sz="1600" dirty="0" smtClean="0">
              <a:latin typeface="Arial Unicode MS"/>
              <a:cs typeface="Arial Unicode MS"/>
              <a:sym typeface="Wingdings"/>
            </a:endParaRPr>
          </a:p>
        </p:txBody>
      </p:sp>
      <p:cxnSp>
        <p:nvCxnSpPr>
          <p:cNvPr id="13" name="直線コネクタ 12"/>
          <p:cNvCxnSpPr/>
          <p:nvPr/>
        </p:nvCxnSpPr>
        <p:spPr>
          <a:xfrm flipV="1">
            <a:off x="930876" y="2100649"/>
            <a:ext cx="389649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コンテンツ プレースホルダー 2"/>
          <p:cNvSpPr txBox="1">
            <a:spLocks/>
          </p:cNvSpPr>
          <p:nvPr/>
        </p:nvSpPr>
        <p:spPr>
          <a:xfrm>
            <a:off x="2394581" y="5135424"/>
            <a:ext cx="1532238" cy="3595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dirty="0" smtClean="0">
                <a:latin typeface="Arial Unicode MS"/>
                <a:cs typeface="Arial Unicode MS"/>
                <a:sym typeface="Wingdings"/>
              </a:rPr>
              <a:t>p=1.225GeV/c</a:t>
            </a:r>
          </a:p>
        </p:txBody>
      </p:sp>
      <p:sp>
        <p:nvSpPr>
          <p:cNvPr id="15" name="コンテンツ プレースホルダー 2"/>
          <p:cNvSpPr txBox="1">
            <a:spLocks/>
          </p:cNvSpPr>
          <p:nvPr/>
        </p:nvSpPr>
        <p:spPr>
          <a:xfrm>
            <a:off x="2394581" y="4390076"/>
            <a:ext cx="1532238" cy="3595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dirty="0" smtClean="0">
                <a:latin typeface="Arial Unicode MS"/>
                <a:cs typeface="Arial Unicode MS"/>
                <a:sym typeface="Wingdings"/>
              </a:rPr>
              <a:t>p=1.3GeV/c</a:t>
            </a:r>
          </a:p>
        </p:txBody>
      </p:sp>
      <p:sp>
        <p:nvSpPr>
          <p:cNvPr id="16" name="コンテンツ プレースホルダー 2"/>
          <p:cNvSpPr txBox="1">
            <a:spLocks/>
          </p:cNvSpPr>
          <p:nvPr/>
        </p:nvSpPr>
        <p:spPr>
          <a:xfrm>
            <a:off x="2394581" y="3613554"/>
            <a:ext cx="1532238" cy="3595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dirty="0" smtClean="0">
                <a:latin typeface="Arial Unicode MS"/>
                <a:cs typeface="Arial Unicode MS"/>
                <a:sym typeface="Wingdings"/>
              </a:rPr>
              <a:t>p=1.375GeV/c</a:t>
            </a:r>
          </a:p>
        </p:txBody>
      </p:sp>
      <p:sp>
        <p:nvSpPr>
          <p:cNvPr id="18" name="コンテンツ プレースホルダー 2"/>
          <p:cNvSpPr txBox="1">
            <a:spLocks/>
          </p:cNvSpPr>
          <p:nvPr/>
        </p:nvSpPr>
        <p:spPr>
          <a:xfrm>
            <a:off x="2394581" y="2838536"/>
            <a:ext cx="1532238" cy="3595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dirty="0" smtClean="0">
                <a:latin typeface="Arial Unicode MS"/>
                <a:cs typeface="Arial Unicode MS"/>
                <a:sym typeface="Wingdings"/>
              </a:rPr>
              <a:t>p=1.45GeV/c</a:t>
            </a:r>
          </a:p>
        </p:txBody>
      </p:sp>
      <p:sp>
        <p:nvSpPr>
          <p:cNvPr id="19" name="スライド番号プレースホルダー 18"/>
          <p:cNvSpPr>
            <a:spLocks noGrp="1"/>
          </p:cNvSpPr>
          <p:nvPr>
            <p:ph type="sldNum" sz="quarter" idx="12"/>
          </p:nvPr>
        </p:nvSpPr>
        <p:spPr/>
        <p:txBody>
          <a:bodyPr/>
          <a:lstStyle/>
          <a:p>
            <a:fld id="{46CBC669-53C0-DF4A-8C05-60F58B1B1B91}" type="slidenum">
              <a:rPr kumimoji="1" lang="ja-JP" altLang="en-US" smtClean="0"/>
              <a:t>10</a:t>
            </a:fld>
            <a:endParaRPr kumimoji="1" lang="ja-JP" altLang="en-US"/>
          </a:p>
        </p:txBody>
      </p:sp>
      <p:sp>
        <p:nvSpPr>
          <p:cNvPr id="20" name="コンテンツ プレースホルダー 2"/>
          <p:cNvSpPr txBox="1">
            <a:spLocks/>
          </p:cNvSpPr>
          <p:nvPr/>
        </p:nvSpPr>
        <p:spPr>
          <a:xfrm>
            <a:off x="5590850" y="1821604"/>
            <a:ext cx="3311610" cy="66661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smtClean="0">
                <a:latin typeface="Arial Unicode MS"/>
                <a:cs typeface="Arial Unicode MS"/>
                <a:sym typeface="Wingdings"/>
              </a:rPr>
              <a:t>z=70cm</a:t>
            </a:r>
            <a:r>
              <a:rPr lang="ja-JP" altLang="en-US" sz="1600" dirty="0" smtClean="0">
                <a:latin typeface="Arial Unicode MS"/>
                <a:cs typeface="Arial Unicode MS"/>
                <a:sym typeface="Wingdings"/>
              </a:rPr>
              <a:t>に対して</a:t>
            </a:r>
            <a:r>
              <a:rPr lang="en-US" altLang="ja-JP" sz="1600" dirty="0" smtClean="0">
                <a:latin typeface="Arial Unicode MS"/>
                <a:cs typeface="Arial Unicode MS"/>
                <a:sym typeface="Wingdings"/>
              </a:rPr>
              <a:t>20</a:t>
            </a:r>
            <a:r>
              <a:rPr lang="en-US" altLang="ja-JP" sz="1600" dirty="0">
                <a:latin typeface="Arial Unicode MS"/>
                <a:cs typeface="Arial Unicode MS"/>
                <a:sym typeface="Wingdings"/>
              </a:rPr>
              <a:t>°</a:t>
            </a:r>
            <a:r>
              <a:rPr lang="ja-JP" altLang="en-US" sz="1600" dirty="0" smtClean="0">
                <a:latin typeface="Arial Unicode MS"/>
                <a:cs typeface="Arial Unicode MS"/>
                <a:sym typeface="Wingdings"/>
              </a:rPr>
              <a:t>としているので、前のビームプロファイルと比べると少し余裕を持った数字になっている。</a:t>
            </a:r>
            <a:endParaRPr lang="en-US" altLang="ja-JP" sz="1600" dirty="0" smtClean="0">
              <a:latin typeface="Arial Unicode MS"/>
              <a:cs typeface="Arial Unicode MS"/>
              <a:sym typeface="Wingdings"/>
            </a:endParaRPr>
          </a:p>
        </p:txBody>
      </p:sp>
      <p:sp>
        <p:nvSpPr>
          <p:cNvPr id="17" name="コンテンツ プレースホルダー 2"/>
          <p:cNvSpPr txBox="1">
            <a:spLocks/>
          </p:cNvSpPr>
          <p:nvPr/>
        </p:nvSpPr>
        <p:spPr>
          <a:xfrm>
            <a:off x="7671868" y="6557453"/>
            <a:ext cx="1735744"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dirty="0" smtClean="0">
                <a:latin typeface="Arial Unicode MS"/>
                <a:cs typeface="Arial Unicode MS"/>
                <a:sym typeface="Wingdings"/>
              </a:rPr>
              <a:t>z=10~―10cm</a:t>
            </a:r>
          </a:p>
        </p:txBody>
      </p:sp>
    </p:spTree>
    <p:extLst>
      <p:ext uri="{BB962C8B-B14F-4D97-AF65-F5344CB8AC3E}">
        <p14:creationId xmlns:p14="http://schemas.microsoft.com/office/powerpoint/2010/main" val="1026897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68"/>
            <a:ext cx="8229600" cy="971967"/>
          </a:xfrm>
        </p:spPr>
        <p:txBody>
          <a:bodyPr>
            <a:normAutofit/>
          </a:bodyPr>
          <a:lstStyle/>
          <a:p>
            <a:r>
              <a:rPr lang="en-US" altLang="ja-JP" sz="2800" dirty="0" smtClean="0">
                <a:latin typeface="Arial Unicode MS"/>
                <a:cs typeface="Arial Unicode MS"/>
              </a:rPr>
              <a:t>Beam profile on the SDC1</a:t>
            </a:r>
            <a:endParaRPr kumimoji="1" lang="ja-JP" altLang="en-US" sz="2800" dirty="0">
              <a:latin typeface="Arial Unicode MS"/>
              <a:cs typeface="Arial Unicode MS"/>
            </a:endParaRPr>
          </a:p>
        </p:txBody>
      </p:sp>
      <p:sp>
        <p:nvSpPr>
          <p:cNvPr id="6" name="コンテンツ プレースホルダー 2"/>
          <p:cNvSpPr txBox="1">
            <a:spLocks/>
          </p:cNvSpPr>
          <p:nvPr/>
        </p:nvSpPr>
        <p:spPr>
          <a:xfrm>
            <a:off x="1081466" y="870126"/>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1.225GeV/c</a:t>
            </a:r>
          </a:p>
        </p:txBody>
      </p:sp>
      <p:sp>
        <p:nvSpPr>
          <p:cNvPr id="7" name="コンテンツ プレースホルダー 2"/>
          <p:cNvSpPr txBox="1">
            <a:spLocks/>
          </p:cNvSpPr>
          <p:nvPr/>
        </p:nvSpPr>
        <p:spPr>
          <a:xfrm>
            <a:off x="6845643" y="847475"/>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1.45GeV/c</a:t>
            </a:r>
          </a:p>
        </p:txBody>
      </p:sp>
      <p:cxnSp>
        <p:nvCxnSpPr>
          <p:cNvPr id="8" name="直線矢印コネクタ 7"/>
          <p:cNvCxnSpPr>
            <a:stCxn id="6" idx="3"/>
            <a:endCxn id="7" idx="1"/>
          </p:cNvCxnSpPr>
          <p:nvPr/>
        </p:nvCxnSpPr>
        <p:spPr>
          <a:xfrm flipV="1">
            <a:off x="2660821" y="1085849"/>
            <a:ext cx="4184822" cy="2265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txBox="1">
            <a:spLocks/>
          </p:cNvSpPr>
          <p:nvPr/>
        </p:nvSpPr>
        <p:spPr>
          <a:xfrm>
            <a:off x="3908855" y="761501"/>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momentum</a:t>
            </a:r>
          </a:p>
        </p:txBody>
      </p:sp>
      <p:sp>
        <p:nvSpPr>
          <p:cNvPr id="12" name="コンテンツ プレースホルダー 2"/>
          <p:cNvSpPr txBox="1">
            <a:spLocks/>
          </p:cNvSpPr>
          <p:nvPr/>
        </p:nvSpPr>
        <p:spPr>
          <a:xfrm rot="16200000">
            <a:off x="-281704" y="1568449"/>
            <a:ext cx="1352954"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a:latin typeface="Arial Unicode MS"/>
                <a:cs typeface="Arial Unicode MS"/>
                <a:sym typeface="Wingdings"/>
              </a:rPr>
              <a:t>5</a:t>
            </a:r>
            <a:r>
              <a:rPr lang="en-US" altLang="ja-JP" sz="2000" dirty="0" smtClean="0">
                <a:latin typeface="Arial Unicode MS"/>
                <a:cs typeface="Arial Unicode MS"/>
                <a:sym typeface="Wingdings"/>
              </a:rPr>
              <a:t>00mm</a:t>
            </a:r>
          </a:p>
        </p:txBody>
      </p:sp>
      <p:cxnSp>
        <p:nvCxnSpPr>
          <p:cNvPr id="13" name="直線矢印コネクタ 12"/>
          <p:cNvCxnSpPr>
            <a:stCxn id="12" idx="1"/>
            <a:endCxn id="15" idx="3"/>
          </p:cNvCxnSpPr>
          <p:nvPr/>
        </p:nvCxnSpPr>
        <p:spPr>
          <a:xfrm>
            <a:off x="394773" y="2460926"/>
            <a:ext cx="0" cy="294680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コンテンツ プレースホルダー 2"/>
          <p:cNvSpPr txBox="1">
            <a:spLocks/>
          </p:cNvSpPr>
          <p:nvPr/>
        </p:nvSpPr>
        <p:spPr>
          <a:xfrm rot="16200000">
            <a:off x="-495573" y="3605843"/>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T2-Q1 dist.</a:t>
            </a:r>
          </a:p>
        </p:txBody>
      </p:sp>
      <p:sp>
        <p:nvSpPr>
          <p:cNvPr id="15" name="コンテンツ プレースホルダー 2"/>
          <p:cNvSpPr txBox="1">
            <a:spLocks/>
          </p:cNvSpPr>
          <p:nvPr/>
        </p:nvSpPr>
        <p:spPr>
          <a:xfrm rot="16200000">
            <a:off x="-163227" y="5749726"/>
            <a:ext cx="1116000"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700mm</a:t>
            </a:r>
          </a:p>
        </p:txBody>
      </p:sp>
      <p:pic>
        <p:nvPicPr>
          <p:cNvPr id="4" name="図 3" descr="EffectiveAreaSDC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74" y="1173290"/>
            <a:ext cx="8350781" cy="5655555"/>
          </a:xfrm>
          <a:prstGeom prst="rect">
            <a:avLst/>
          </a:prstGeom>
        </p:spPr>
      </p:pic>
      <p:sp>
        <p:nvSpPr>
          <p:cNvPr id="3" name="スライド番号プレースホルダー 2"/>
          <p:cNvSpPr>
            <a:spLocks noGrp="1"/>
          </p:cNvSpPr>
          <p:nvPr>
            <p:ph type="sldNum" sz="quarter" idx="12"/>
          </p:nvPr>
        </p:nvSpPr>
        <p:spPr/>
        <p:txBody>
          <a:bodyPr/>
          <a:lstStyle/>
          <a:p>
            <a:fld id="{46CBC669-53C0-DF4A-8C05-60F58B1B1B91}" type="slidenum">
              <a:rPr kumimoji="1" lang="ja-JP" altLang="en-US" smtClean="0"/>
              <a:t>11</a:t>
            </a:fld>
            <a:endParaRPr kumimoji="1" lang="ja-JP" altLang="en-US"/>
          </a:p>
        </p:txBody>
      </p:sp>
    </p:spTree>
    <p:extLst>
      <p:ext uri="{BB962C8B-B14F-4D97-AF65-F5344CB8AC3E}">
        <p14:creationId xmlns:p14="http://schemas.microsoft.com/office/powerpoint/2010/main" val="4182029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68"/>
            <a:ext cx="8229600" cy="971967"/>
          </a:xfrm>
        </p:spPr>
        <p:txBody>
          <a:bodyPr>
            <a:normAutofit/>
          </a:bodyPr>
          <a:lstStyle/>
          <a:p>
            <a:r>
              <a:rPr lang="en-US" altLang="ja-JP" sz="2800" dirty="0">
                <a:latin typeface="Arial Unicode MS"/>
                <a:cs typeface="Arial Unicode MS"/>
              </a:rPr>
              <a:t>Beam profile on the </a:t>
            </a:r>
            <a:r>
              <a:rPr lang="en-US" altLang="ja-JP" sz="2800" dirty="0" smtClean="0">
                <a:latin typeface="Arial Unicode MS"/>
                <a:cs typeface="Arial Unicode MS"/>
              </a:rPr>
              <a:t>SDC2</a:t>
            </a:r>
            <a:endParaRPr kumimoji="1" lang="ja-JP" altLang="en-US" sz="2800" dirty="0">
              <a:latin typeface="Arial Unicode MS"/>
              <a:cs typeface="Arial Unicode M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t="12521" r="14909" b="1639"/>
          <a:stretch/>
        </p:blipFill>
        <p:spPr bwMode="auto">
          <a:xfrm>
            <a:off x="677803" y="1238250"/>
            <a:ext cx="8138739" cy="551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コンテンツ プレースホルダー 2"/>
          <p:cNvSpPr txBox="1">
            <a:spLocks/>
          </p:cNvSpPr>
          <p:nvPr/>
        </p:nvSpPr>
        <p:spPr>
          <a:xfrm>
            <a:off x="1081466" y="870126"/>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1.225GeV/c</a:t>
            </a:r>
          </a:p>
        </p:txBody>
      </p:sp>
      <p:sp>
        <p:nvSpPr>
          <p:cNvPr id="7" name="コンテンツ プレースホルダー 2"/>
          <p:cNvSpPr txBox="1">
            <a:spLocks/>
          </p:cNvSpPr>
          <p:nvPr/>
        </p:nvSpPr>
        <p:spPr>
          <a:xfrm>
            <a:off x="6845643" y="847475"/>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1.45GeV/c</a:t>
            </a:r>
          </a:p>
        </p:txBody>
      </p:sp>
      <p:cxnSp>
        <p:nvCxnSpPr>
          <p:cNvPr id="8" name="直線矢印コネクタ 7"/>
          <p:cNvCxnSpPr>
            <a:stCxn id="6" idx="3"/>
            <a:endCxn id="7" idx="1"/>
          </p:cNvCxnSpPr>
          <p:nvPr/>
        </p:nvCxnSpPr>
        <p:spPr>
          <a:xfrm flipV="1">
            <a:off x="2660821" y="1085849"/>
            <a:ext cx="4184822" cy="2265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txBox="1">
            <a:spLocks/>
          </p:cNvSpPr>
          <p:nvPr/>
        </p:nvSpPr>
        <p:spPr>
          <a:xfrm>
            <a:off x="3908855" y="761501"/>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momentum</a:t>
            </a:r>
          </a:p>
        </p:txBody>
      </p:sp>
      <p:sp>
        <p:nvSpPr>
          <p:cNvPr id="12" name="コンテンツ プレースホルダー 2"/>
          <p:cNvSpPr txBox="1">
            <a:spLocks/>
          </p:cNvSpPr>
          <p:nvPr/>
        </p:nvSpPr>
        <p:spPr>
          <a:xfrm rot="16200000">
            <a:off x="-281704" y="1568449"/>
            <a:ext cx="1352954"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a:latin typeface="Arial Unicode MS"/>
                <a:cs typeface="Arial Unicode MS"/>
                <a:sym typeface="Wingdings"/>
              </a:rPr>
              <a:t>5</a:t>
            </a:r>
            <a:r>
              <a:rPr lang="en-US" altLang="ja-JP" sz="2000" dirty="0" smtClean="0">
                <a:latin typeface="Arial Unicode MS"/>
                <a:cs typeface="Arial Unicode MS"/>
                <a:sym typeface="Wingdings"/>
              </a:rPr>
              <a:t>00mm</a:t>
            </a:r>
          </a:p>
        </p:txBody>
      </p:sp>
      <p:cxnSp>
        <p:nvCxnSpPr>
          <p:cNvPr id="13" name="直線矢印コネクタ 12"/>
          <p:cNvCxnSpPr>
            <a:stCxn id="12" idx="1"/>
            <a:endCxn id="15" idx="3"/>
          </p:cNvCxnSpPr>
          <p:nvPr/>
        </p:nvCxnSpPr>
        <p:spPr>
          <a:xfrm>
            <a:off x="394773" y="2460926"/>
            <a:ext cx="0" cy="294680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コンテンツ プレースホルダー 2"/>
          <p:cNvSpPr txBox="1">
            <a:spLocks/>
          </p:cNvSpPr>
          <p:nvPr/>
        </p:nvSpPr>
        <p:spPr>
          <a:xfrm rot="16200000">
            <a:off x="-495573" y="3605843"/>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T2-Q1 dist.</a:t>
            </a:r>
          </a:p>
        </p:txBody>
      </p:sp>
      <p:sp>
        <p:nvSpPr>
          <p:cNvPr id="15" name="コンテンツ プレースホルダー 2"/>
          <p:cNvSpPr txBox="1">
            <a:spLocks/>
          </p:cNvSpPr>
          <p:nvPr/>
        </p:nvSpPr>
        <p:spPr>
          <a:xfrm rot="16200000">
            <a:off x="-163227" y="5749726"/>
            <a:ext cx="1116000"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700mm</a:t>
            </a:r>
          </a:p>
        </p:txBody>
      </p:sp>
      <p:sp>
        <p:nvSpPr>
          <p:cNvPr id="3" name="スライド番号プレースホルダー 2"/>
          <p:cNvSpPr>
            <a:spLocks noGrp="1"/>
          </p:cNvSpPr>
          <p:nvPr>
            <p:ph type="sldNum" sz="quarter" idx="12"/>
          </p:nvPr>
        </p:nvSpPr>
        <p:spPr/>
        <p:txBody>
          <a:bodyPr/>
          <a:lstStyle/>
          <a:p>
            <a:fld id="{46CBC669-53C0-DF4A-8C05-60F58B1B1B91}" type="slidenum">
              <a:rPr kumimoji="1" lang="ja-JP" altLang="en-US" smtClean="0"/>
              <a:t>12</a:t>
            </a:fld>
            <a:endParaRPr kumimoji="1" lang="ja-JP" altLang="en-US"/>
          </a:p>
        </p:txBody>
      </p:sp>
    </p:spTree>
    <p:extLst>
      <p:ext uri="{BB962C8B-B14F-4D97-AF65-F5344CB8AC3E}">
        <p14:creationId xmlns:p14="http://schemas.microsoft.com/office/powerpoint/2010/main" val="2681963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68"/>
            <a:ext cx="8229600" cy="971967"/>
          </a:xfrm>
        </p:spPr>
        <p:txBody>
          <a:bodyPr>
            <a:normAutofit/>
          </a:bodyPr>
          <a:lstStyle/>
          <a:p>
            <a:r>
              <a:rPr lang="en-US" altLang="ja-JP" sz="2800" dirty="0">
                <a:latin typeface="Arial Unicode MS"/>
                <a:cs typeface="Arial Unicode MS"/>
              </a:rPr>
              <a:t>Beam profile on the </a:t>
            </a:r>
            <a:r>
              <a:rPr lang="en-US" altLang="ja-JP" sz="2800" dirty="0" smtClean="0">
                <a:latin typeface="Arial Unicode MS"/>
                <a:cs typeface="Arial Unicode MS"/>
              </a:rPr>
              <a:t>SDC3</a:t>
            </a:r>
            <a:endParaRPr kumimoji="1" lang="ja-JP" altLang="en-US" sz="2800" dirty="0">
              <a:latin typeface="Arial Unicode MS"/>
              <a:cs typeface="Arial Unicode MS"/>
            </a:endParaRPr>
          </a:p>
        </p:txBody>
      </p:sp>
      <p:sp>
        <p:nvSpPr>
          <p:cNvPr id="6" name="コンテンツ プレースホルダー 2"/>
          <p:cNvSpPr txBox="1">
            <a:spLocks/>
          </p:cNvSpPr>
          <p:nvPr/>
        </p:nvSpPr>
        <p:spPr>
          <a:xfrm>
            <a:off x="1081466" y="870126"/>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1.225GeV/c</a:t>
            </a:r>
          </a:p>
        </p:txBody>
      </p:sp>
      <p:sp>
        <p:nvSpPr>
          <p:cNvPr id="7" name="コンテンツ プレースホルダー 2"/>
          <p:cNvSpPr txBox="1">
            <a:spLocks/>
          </p:cNvSpPr>
          <p:nvPr/>
        </p:nvSpPr>
        <p:spPr>
          <a:xfrm>
            <a:off x="6845643" y="847475"/>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1.45GeV/c</a:t>
            </a:r>
          </a:p>
        </p:txBody>
      </p:sp>
      <p:cxnSp>
        <p:nvCxnSpPr>
          <p:cNvPr id="8" name="直線矢印コネクタ 7"/>
          <p:cNvCxnSpPr>
            <a:stCxn id="6" idx="3"/>
            <a:endCxn id="7" idx="1"/>
          </p:cNvCxnSpPr>
          <p:nvPr/>
        </p:nvCxnSpPr>
        <p:spPr>
          <a:xfrm flipV="1">
            <a:off x="2660821" y="1085849"/>
            <a:ext cx="4184822" cy="2265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txBox="1">
            <a:spLocks/>
          </p:cNvSpPr>
          <p:nvPr/>
        </p:nvSpPr>
        <p:spPr>
          <a:xfrm>
            <a:off x="3908855" y="761501"/>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momentum</a:t>
            </a:r>
          </a:p>
        </p:txBody>
      </p:sp>
      <p:sp>
        <p:nvSpPr>
          <p:cNvPr id="12" name="コンテンツ プレースホルダー 2"/>
          <p:cNvSpPr txBox="1">
            <a:spLocks/>
          </p:cNvSpPr>
          <p:nvPr/>
        </p:nvSpPr>
        <p:spPr>
          <a:xfrm rot="16200000">
            <a:off x="-281704" y="1568449"/>
            <a:ext cx="1352954"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a:latin typeface="Arial Unicode MS"/>
                <a:cs typeface="Arial Unicode MS"/>
                <a:sym typeface="Wingdings"/>
              </a:rPr>
              <a:t>5</a:t>
            </a:r>
            <a:r>
              <a:rPr lang="en-US" altLang="ja-JP" sz="2000" dirty="0" smtClean="0">
                <a:latin typeface="Arial Unicode MS"/>
                <a:cs typeface="Arial Unicode MS"/>
                <a:sym typeface="Wingdings"/>
              </a:rPr>
              <a:t>00mm</a:t>
            </a:r>
          </a:p>
        </p:txBody>
      </p:sp>
      <p:cxnSp>
        <p:nvCxnSpPr>
          <p:cNvPr id="13" name="直線矢印コネクタ 12"/>
          <p:cNvCxnSpPr>
            <a:stCxn id="12" idx="1"/>
            <a:endCxn id="15" idx="3"/>
          </p:cNvCxnSpPr>
          <p:nvPr/>
        </p:nvCxnSpPr>
        <p:spPr>
          <a:xfrm>
            <a:off x="394773" y="2460926"/>
            <a:ext cx="0" cy="294680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コンテンツ プレースホルダー 2"/>
          <p:cNvSpPr txBox="1">
            <a:spLocks/>
          </p:cNvSpPr>
          <p:nvPr/>
        </p:nvSpPr>
        <p:spPr>
          <a:xfrm rot="16200000">
            <a:off x="-495573" y="3605843"/>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T2-Q1 dist.</a:t>
            </a:r>
          </a:p>
        </p:txBody>
      </p:sp>
      <p:sp>
        <p:nvSpPr>
          <p:cNvPr id="15" name="コンテンツ プレースホルダー 2"/>
          <p:cNvSpPr txBox="1">
            <a:spLocks/>
          </p:cNvSpPr>
          <p:nvPr/>
        </p:nvSpPr>
        <p:spPr>
          <a:xfrm rot="16200000">
            <a:off x="-163227" y="5749726"/>
            <a:ext cx="1116000"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700mm</a:t>
            </a:r>
          </a:p>
        </p:txBody>
      </p:sp>
      <p:pic>
        <p:nvPicPr>
          <p:cNvPr id="3" name="図 2" descr="EffectiveAreaSDC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5" y="1169009"/>
            <a:ext cx="8361886" cy="5663076"/>
          </a:xfrm>
          <a:prstGeom prst="rect">
            <a:avLst/>
          </a:prstGeom>
        </p:spPr>
      </p:pic>
      <p:sp>
        <p:nvSpPr>
          <p:cNvPr id="4" name="正方形/長方形 3"/>
          <p:cNvSpPr/>
          <p:nvPr/>
        </p:nvSpPr>
        <p:spPr>
          <a:xfrm>
            <a:off x="6127564" y="-8238"/>
            <a:ext cx="3018775" cy="369332"/>
          </a:xfrm>
          <a:prstGeom prst="rect">
            <a:avLst/>
          </a:prstGeom>
          <a:ln>
            <a:solidFill>
              <a:srgbClr val="FF0000"/>
            </a:solidFill>
          </a:ln>
        </p:spPr>
        <p:txBody>
          <a:bodyPr wrap="none">
            <a:spAutoFit/>
          </a:bodyPr>
          <a:lstStyle/>
          <a:p>
            <a:r>
              <a:rPr lang="ja-JP" altLang="en-US" dirty="0" smtClean="0">
                <a:latin typeface="Arial Unicode MS"/>
                <a:cs typeface="Arial Unicode MS"/>
              </a:rPr>
              <a:t>（</a:t>
            </a:r>
            <a:r>
              <a:rPr lang="en-US" altLang="ja-JP" dirty="0" smtClean="0">
                <a:latin typeface="Arial Unicode MS"/>
                <a:cs typeface="Arial Unicode MS"/>
              </a:rPr>
              <a:t>+X = low </a:t>
            </a:r>
            <a:r>
              <a:rPr lang="en-US" altLang="ja-JP" dirty="0">
                <a:latin typeface="Arial Unicode MS"/>
                <a:cs typeface="Arial Unicode MS"/>
              </a:rPr>
              <a:t>momentum side</a:t>
            </a:r>
            <a:r>
              <a:rPr lang="ja-JP" altLang="en-US" dirty="0">
                <a:latin typeface="Arial Unicode MS"/>
                <a:cs typeface="Arial Unicode MS"/>
              </a:rPr>
              <a:t>）</a:t>
            </a:r>
            <a:endParaRPr lang="ja-JP" altLang="en-US" dirty="0"/>
          </a:p>
        </p:txBody>
      </p:sp>
      <p:sp>
        <p:nvSpPr>
          <p:cNvPr id="5" name="スライド番号プレースホルダー 4"/>
          <p:cNvSpPr>
            <a:spLocks noGrp="1"/>
          </p:cNvSpPr>
          <p:nvPr>
            <p:ph type="sldNum" sz="quarter" idx="12"/>
          </p:nvPr>
        </p:nvSpPr>
        <p:spPr/>
        <p:txBody>
          <a:bodyPr/>
          <a:lstStyle/>
          <a:p>
            <a:fld id="{46CBC669-53C0-DF4A-8C05-60F58B1B1B91}" type="slidenum">
              <a:rPr kumimoji="1" lang="ja-JP" altLang="en-US" smtClean="0"/>
              <a:t>13</a:t>
            </a:fld>
            <a:endParaRPr kumimoji="1" lang="ja-JP" altLang="en-US"/>
          </a:p>
        </p:txBody>
      </p:sp>
    </p:spTree>
    <p:extLst>
      <p:ext uri="{BB962C8B-B14F-4D97-AF65-F5344CB8AC3E}">
        <p14:creationId xmlns:p14="http://schemas.microsoft.com/office/powerpoint/2010/main" val="2681963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68"/>
            <a:ext cx="8229600" cy="971967"/>
          </a:xfrm>
        </p:spPr>
        <p:txBody>
          <a:bodyPr>
            <a:normAutofit/>
          </a:bodyPr>
          <a:lstStyle/>
          <a:p>
            <a:r>
              <a:rPr lang="en-US" altLang="ja-JP" sz="2800" dirty="0">
                <a:latin typeface="Arial Unicode MS"/>
                <a:cs typeface="Arial Unicode MS"/>
              </a:rPr>
              <a:t>Beam profile on the </a:t>
            </a:r>
            <a:r>
              <a:rPr lang="en-US" altLang="ja-JP" sz="2800" dirty="0" smtClean="0">
                <a:latin typeface="Arial Unicode MS"/>
                <a:cs typeface="Arial Unicode MS"/>
              </a:rPr>
              <a:t>SDC4</a:t>
            </a:r>
            <a:endParaRPr kumimoji="1" lang="ja-JP" altLang="en-US" sz="2800" dirty="0">
              <a:latin typeface="Arial Unicode MS"/>
              <a:cs typeface="Arial Unicode MS"/>
            </a:endParaRPr>
          </a:p>
        </p:txBody>
      </p:sp>
      <p:sp>
        <p:nvSpPr>
          <p:cNvPr id="6" name="コンテンツ プレースホルダー 2"/>
          <p:cNvSpPr txBox="1">
            <a:spLocks/>
          </p:cNvSpPr>
          <p:nvPr/>
        </p:nvSpPr>
        <p:spPr>
          <a:xfrm>
            <a:off x="1081466" y="870126"/>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1.225GeV/c</a:t>
            </a:r>
          </a:p>
        </p:txBody>
      </p:sp>
      <p:sp>
        <p:nvSpPr>
          <p:cNvPr id="7" name="コンテンツ プレースホルダー 2"/>
          <p:cNvSpPr txBox="1">
            <a:spLocks/>
          </p:cNvSpPr>
          <p:nvPr/>
        </p:nvSpPr>
        <p:spPr>
          <a:xfrm>
            <a:off x="6845643" y="847475"/>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1.45GeV/c</a:t>
            </a:r>
          </a:p>
        </p:txBody>
      </p:sp>
      <p:cxnSp>
        <p:nvCxnSpPr>
          <p:cNvPr id="8" name="直線矢印コネクタ 7"/>
          <p:cNvCxnSpPr>
            <a:stCxn id="6" idx="3"/>
            <a:endCxn id="7" idx="1"/>
          </p:cNvCxnSpPr>
          <p:nvPr/>
        </p:nvCxnSpPr>
        <p:spPr>
          <a:xfrm flipV="1">
            <a:off x="2660821" y="1085849"/>
            <a:ext cx="4184822" cy="2265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txBox="1">
            <a:spLocks/>
          </p:cNvSpPr>
          <p:nvPr/>
        </p:nvSpPr>
        <p:spPr>
          <a:xfrm>
            <a:off x="3908855" y="761501"/>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momentum</a:t>
            </a:r>
          </a:p>
        </p:txBody>
      </p:sp>
      <p:sp>
        <p:nvSpPr>
          <p:cNvPr id="12" name="コンテンツ プレースホルダー 2"/>
          <p:cNvSpPr txBox="1">
            <a:spLocks/>
          </p:cNvSpPr>
          <p:nvPr/>
        </p:nvSpPr>
        <p:spPr>
          <a:xfrm rot="16200000">
            <a:off x="-281704" y="1568449"/>
            <a:ext cx="1352954"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a:latin typeface="Arial Unicode MS"/>
                <a:cs typeface="Arial Unicode MS"/>
                <a:sym typeface="Wingdings"/>
              </a:rPr>
              <a:t>5</a:t>
            </a:r>
            <a:r>
              <a:rPr lang="en-US" altLang="ja-JP" sz="2000" dirty="0" smtClean="0">
                <a:latin typeface="Arial Unicode MS"/>
                <a:cs typeface="Arial Unicode MS"/>
                <a:sym typeface="Wingdings"/>
              </a:rPr>
              <a:t>00mm</a:t>
            </a:r>
          </a:p>
        </p:txBody>
      </p:sp>
      <p:cxnSp>
        <p:nvCxnSpPr>
          <p:cNvPr id="13" name="直線矢印コネクタ 12"/>
          <p:cNvCxnSpPr>
            <a:stCxn id="12" idx="1"/>
            <a:endCxn id="15" idx="3"/>
          </p:cNvCxnSpPr>
          <p:nvPr/>
        </p:nvCxnSpPr>
        <p:spPr>
          <a:xfrm>
            <a:off x="394773" y="2460926"/>
            <a:ext cx="0" cy="294680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コンテンツ プレースホルダー 2"/>
          <p:cNvSpPr txBox="1">
            <a:spLocks/>
          </p:cNvSpPr>
          <p:nvPr/>
        </p:nvSpPr>
        <p:spPr>
          <a:xfrm rot="16200000">
            <a:off x="-495573" y="3605843"/>
            <a:ext cx="1579355"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T2-Q1 dist.</a:t>
            </a:r>
          </a:p>
        </p:txBody>
      </p:sp>
      <p:sp>
        <p:nvSpPr>
          <p:cNvPr id="15" name="コンテンツ プレースホルダー 2"/>
          <p:cNvSpPr txBox="1">
            <a:spLocks/>
          </p:cNvSpPr>
          <p:nvPr/>
        </p:nvSpPr>
        <p:spPr>
          <a:xfrm rot="16200000">
            <a:off x="-163227" y="5749726"/>
            <a:ext cx="1116000" cy="43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700mm</a:t>
            </a:r>
          </a:p>
        </p:txBody>
      </p:sp>
      <p:pic>
        <p:nvPicPr>
          <p:cNvPr id="3" name="図 2" descr="EffectiveAreaSDC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36" y="1173291"/>
            <a:ext cx="8308742" cy="5627084"/>
          </a:xfrm>
          <a:prstGeom prst="rect">
            <a:avLst/>
          </a:prstGeom>
        </p:spPr>
      </p:pic>
      <p:sp>
        <p:nvSpPr>
          <p:cNvPr id="16" name="正方形/長方形 15"/>
          <p:cNvSpPr/>
          <p:nvPr/>
        </p:nvSpPr>
        <p:spPr>
          <a:xfrm>
            <a:off x="6127564" y="-8238"/>
            <a:ext cx="3018775" cy="369332"/>
          </a:xfrm>
          <a:prstGeom prst="rect">
            <a:avLst/>
          </a:prstGeom>
          <a:ln>
            <a:solidFill>
              <a:srgbClr val="FF0000"/>
            </a:solidFill>
          </a:ln>
        </p:spPr>
        <p:txBody>
          <a:bodyPr wrap="none">
            <a:spAutoFit/>
          </a:bodyPr>
          <a:lstStyle/>
          <a:p>
            <a:r>
              <a:rPr lang="ja-JP" altLang="en-US" dirty="0" smtClean="0">
                <a:latin typeface="Arial Unicode MS"/>
                <a:cs typeface="Arial Unicode MS"/>
              </a:rPr>
              <a:t>（</a:t>
            </a:r>
            <a:r>
              <a:rPr lang="en-US" altLang="ja-JP" dirty="0" smtClean="0">
                <a:latin typeface="Arial Unicode MS"/>
                <a:cs typeface="Arial Unicode MS"/>
              </a:rPr>
              <a:t>+X = low </a:t>
            </a:r>
            <a:r>
              <a:rPr lang="en-US" altLang="ja-JP" dirty="0">
                <a:latin typeface="Arial Unicode MS"/>
                <a:cs typeface="Arial Unicode MS"/>
              </a:rPr>
              <a:t>momentum side</a:t>
            </a:r>
            <a:r>
              <a:rPr lang="ja-JP" altLang="en-US" dirty="0">
                <a:latin typeface="Arial Unicode MS"/>
                <a:cs typeface="Arial Unicode MS"/>
              </a:rPr>
              <a:t>）</a:t>
            </a:r>
            <a:endParaRPr lang="ja-JP" altLang="en-US" dirty="0"/>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14</a:t>
            </a:fld>
            <a:endParaRPr kumimoji="1" lang="ja-JP" altLang="en-US"/>
          </a:p>
        </p:txBody>
      </p:sp>
    </p:spTree>
    <p:extLst>
      <p:ext uri="{BB962C8B-B14F-4D97-AF65-F5344CB8AC3E}">
        <p14:creationId xmlns:p14="http://schemas.microsoft.com/office/powerpoint/2010/main" val="268196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lang="en-US" altLang="ja-JP" sz="2800" dirty="0">
                <a:latin typeface="Arial Unicode MS"/>
                <a:cs typeface="Arial Unicode MS"/>
              </a:rPr>
              <a:t>Existing gas chambers</a:t>
            </a:r>
          </a:p>
        </p:txBody>
      </p:sp>
      <p:sp>
        <p:nvSpPr>
          <p:cNvPr id="3" name="コンテンツ プレースホルダー 2"/>
          <p:cNvSpPr>
            <a:spLocks noGrp="1"/>
          </p:cNvSpPr>
          <p:nvPr>
            <p:ph idx="1"/>
          </p:nvPr>
        </p:nvSpPr>
        <p:spPr>
          <a:xfrm>
            <a:off x="457199" y="982835"/>
            <a:ext cx="7821828" cy="1949835"/>
          </a:xfrm>
        </p:spPr>
        <p:txBody>
          <a:bodyPr>
            <a:normAutofit/>
          </a:bodyPr>
          <a:lstStyle/>
          <a:p>
            <a:r>
              <a:rPr lang="en-US" altLang="ja-JP" sz="2000" dirty="0" smtClean="0">
                <a:latin typeface="Arial Unicode MS"/>
                <a:cs typeface="Arial Unicode MS"/>
              </a:rPr>
              <a:t>Location</a:t>
            </a:r>
          </a:p>
          <a:p>
            <a:pPr lvl="1"/>
            <a:r>
              <a:rPr lang="en-US" altLang="ja-JP" sz="1600" dirty="0" smtClean="0">
                <a:latin typeface="Arial Unicode MS"/>
                <a:cs typeface="Arial Unicode MS"/>
              </a:rPr>
              <a:t>“SDC1”: K1.8 Area: used as BC4 (added x-planes)</a:t>
            </a:r>
          </a:p>
          <a:p>
            <a:pPr lvl="1"/>
            <a:r>
              <a:rPr lang="en-US" altLang="ja-JP" sz="1600" dirty="0" smtClean="0">
                <a:latin typeface="Arial Unicode MS"/>
                <a:cs typeface="Arial Unicode MS"/>
              </a:rPr>
              <a:t>“SDC2”: K1.8 Area: used as SDC1</a:t>
            </a:r>
          </a:p>
          <a:p>
            <a:pPr lvl="1"/>
            <a:r>
              <a:rPr lang="en-US" altLang="ja-JP" sz="1600" dirty="0" smtClean="0">
                <a:latin typeface="Arial Unicode MS"/>
                <a:cs typeface="Arial Unicode MS"/>
              </a:rPr>
              <a:t>“BC1”, “BC2”, “BC4(K6BDC)”: (maybe) Preparation building</a:t>
            </a:r>
          </a:p>
          <a:p>
            <a:pPr lvl="1"/>
            <a:r>
              <a:rPr lang="en-US" altLang="ja-JP" sz="1600" dirty="0" smtClean="0">
                <a:latin typeface="Arial Unicode MS"/>
                <a:cs typeface="Arial Unicode MS"/>
              </a:rPr>
              <a:t>“KURAMA-DC1”: </a:t>
            </a:r>
            <a:r>
              <a:rPr lang="ja-JP" altLang="en-US" sz="1600" dirty="0" smtClean="0">
                <a:latin typeface="Arial Unicode MS"/>
                <a:cs typeface="Arial Unicode MS"/>
              </a:rPr>
              <a:t>谷田さん</a:t>
            </a:r>
            <a:r>
              <a:rPr lang="en-US" altLang="ja-JP" sz="1600" dirty="0" smtClean="0">
                <a:latin typeface="Arial Unicode MS"/>
                <a:cs typeface="Arial Unicode MS"/>
              </a:rPr>
              <a:t>? (the size is almost same as that of “SDC2”)</a:t>
            </a:r>
          </a:p>
          <a:p>
            <a:endParaRPr lang="en-US" altLang="ja-JP" sz="2000" dirty="0" smtClean="0">
              <a:latin typeface="Arial Unicode MS"/>
              <a:cs typeface="Arial Unicode M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92" t="27144" r="12797" b="6885"/>
          <a:stretch/>
        </p:blipFill>
        <p:spPr bwMode="auto">
          <a:xfrm>
            <a:off x="1127297" y="2932670"/>
            <a:ext cx="6450605" cy="296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15</a:t>
            </a:fld>
            <a:endParaRPr kumimoji="1" lang="ja-JP" altLang="en-US"/>
          </a:p>
        </p:txBody>
      </p:sp>
    </p:spTree>
    <p:extLst>
      <p:ext uri="{BB962C8B-B14F-4D97-AF65-F5344CB8AC3E}">
        <p14:creationId xmlns:p14="http://schemas.microsoft.com/office/powerpoint/2010/main" val="40646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lang="en-US" altLang="ja-JP" sz="2800" dirty="0" smtClean="0">
                <a:latin typeface="Arial Unicode MS"/>
                <a:cs typeface="Arial Unicode MS"/>
              </a:rPr>
              <a:t>Summary of detector size</a:t>
            </a:r>
            <a:endParaRPr lang="en-US" altLang="ja-JP" sz="2800" dirty="0">
              <a:latin typeface="Arial Unicode MS"/>
              <a:cs typeface="Arial Unicode MS"/>
            </a:endParaRPr>
          </a:p>
        </p:txBody>
      </p:sp>
      <p:sp>
        <p:nvSpPr>
          <p:cNvPr id="3" name="コンテンツ プレースホルダー 2"/>
          <p:cNvSpPr>
            <a:spLocks noGrp="1"/>
          </p:cNvSpPr>
          <p:nvPr>
            <p:ph idx="1"/>
          </p:nvPr>
        </p:nvSpPr>
        <p:spPr>
          <a:xfrm>
            <a:off x="457199" y="1122876"/>
            <a:ext cx="6578599" cy="2098116"/>
          </a:xfrm>
        </p:spPr>
        <p:txBody>
          <a:bodyPr>
            <a:normAutofit/>
          </a:bodyPr>
          <a:lstStyle/>
          <a:p>
            <a:r>
              <a:rPr lang="en-US" altLang="ja-JP" sz="2000" dirty="0" smtClean="0">
                <a:latin typeface="Arial Unicode MS"/>
                <a:cs typeface="Arial Unicode MS"/>
              </a:rPr>
              <a:t>SDC1: 75×125 [mm</a:t>
            </a:r>
            <a:r>
              <a:rPr lang="en-US" altLang="ja-JP" sz="2000" baseline="30000" dirty="0" smtClean="0">
                <a:latin typeface="Arial Unicode MS"/>
                <a:cs typeface="Arial Unicode MS"/>
              </a:rPr>
              <a:t>2</a:t>
            </a:r>
            <a:r>
              <a:rPr lang="en-US" altLang="ja-JP" sz="2000" dirty="0" smtClean="0">
                <a:latin typeface="Arial Unicode MS"/>
                <a:cs typeface="Arial Unicode MS"/>
              </a:rPr>
              <a:t>]</a:t>
            </a:r>
          </a:p>
          <a:p>
            <a:r>
              <a:rPr lang="en-US" altLang="ja-JP" sz="2000" dirty="0">
                <a:latin typeface="Arial Unicode MS"/>
                <a:cs typeface="Arial Unicode MS"/>
              </a:rPr>
              <a:t>SDC2: 95×240 [mm</a:t>
            </a:r>
            <a:r>
              <a:rPr lang="en-US" altLang="ja-JP" sz="2000" baseline="30000" dirty="0">
                <a:latin typeface="Arial Unicode MS"/>
                <a:cs typeface="Arial Unicode MS"/>
              </a:rPr>
              <a:t>2</a:t>
            </a:r>
            <a:r>
              <a:rPr lang="en-US" altLang="ja-JP" sz="2000" dirty="0">
                <a:latin typeface="Arial Unicode MS"/>
                <a:cs typeface="Arial Unicode MS"/>
              </a:rPr>
              <a:t>]</a:t>
            </a:r>
          </a:p>
          <a:p>
            <a:r>
              <a:rPr lang="en-US" altLang="ja-JP" sz="2000" dirty="0" smtClean="0">
                <a:latin typeface="Arial Unicode MS"/>
                <a:cs typeface="Arial Unicode MS"/>
              </a:rPr>
              <a:t>SDC3: 800×400 </a:t>
            </a:r>
            <a:r>
              <a:rPr lang="en-US" altLang="ja-JP" sz="2000" dirty="0">
                <a:latin typeface="Arial Unicode MS"/>
                <a:cs typeface="Arial Unicode MS"/>
              </a:rPr>
              <a:t>[mm</a:t>
            </a:r>
            <a:r>
              <a:rPr lang="en-US" altLang="ja-JP" sz="2000" baseline="30000" dirty="0">
                <a:latin typeface="Arial Unicode MS"/>
                <a:cs typeface="Arial Unicode MS"/>
              </a:rPr>
              <a:t>2</a:t>
            </a:r>
            <a:r>
              <a:rPr lang="en-US" altLang="ja-JP" sz="2000" dirty="0">
                <a:latin typeface="Arial Unicode MS"/>
                <a:cs typeface="Arial Unicode MS"/>
              </a:rPr>
              <a:t>]</a:t>
            </a:r>
          </a:p>
          <a:p>
            <a:r>
              <a:rPr lang="en-US" altLang="ja-JP" sz="2000" dirty="0" smtClean="0">
                <a:latin typeface="Arial Unicode MS"/>
                <a:cs typeface="Arial Unicode MS"/>
              </a:rPr>
              <a:t>SDC4: 920×550 </a:t>
            </a:r>
            <a:r>
              <a:rPr lang="en-US" altLang="ja-JP" sz="2000" dirty="0">
                <a:latin typeface="Arial Unicode MS"/>
                <a:cs typeface="Arial Unicode MS"/>
              </a:rPr>
              <a:t>[mm</a:t>
            </a:r>
            <a:r>
              <a:rPr lang="en-US" altLang="ja-JP" sz="2000" baseline="30000" dirty="0">
                <a:latin typeface="Arial Unicode MS"/>
                <a:cs typeface="Arial Unicode MS"/>
              </a:rPr>
              <a:t>2</a:t>
            </a:r>
            <a:r>
              <a:rPr lang="en-US" altLang="ja-JP" sz="2000" dirty="0" smtClean="0">
                <a:latin typeface="Arial Unicode MS"/>
                <a:cs typeface="Arial Unicode MS"/>
              </a:rPr>
              <a:t>]</a:t>
            </a:r>
          </a:p>
        </p:txBody>
      </p:sp>
      <p:sp>
        <p:nvSpPr>
          <p:cNvPr id="6" name="コンテンツ プレースホルダー 2"/>
          <p:cNvSpPr txBox="1">
            <a:spLocks/>
          </p:cNvSpPr>
          <p:nvPr/>
        </p:nvSpPr>
        <p:spPr>
          <a:xfrm>
            <a:off x="1482811" y="2716892"/>
            <a:ext cx="6013621" cy="28848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000" dirty="0" smtClean="0">
                <a:latin typeface="Arial Unicode MS"/>
                <a:cs typeface="Arial Unicode MS"/>
              </a:rPr>
              <a:t>Assumptions</a:t>
            </a:r>
          </a:p>
          <a:p>
            <a:pPr lvl="1"/>
            <a:r>
              <a:rPr lang="en-US" altLang="ja-JP" sz="1600" dirty="0" smtClean="0">
                <a:latin typeface="Arial Unicode MS"/>
                <a:cs typeface="Arial Unicode MS"/>
              </a:rPr>
              <a:t>Generation point of beam is uniformly distributed in…</a:t>
            </a:r>
          </a:p>
          <a:p>
            <a:pPr lvl="2"/>
            <a:r>
              <a:rPr lang="en-US" altLang="ja-JP" sz="1200" dirty="0" smtClean="0">
                <a:latin typeface="Arial Unicode MS"/>
                <a:cs typeface="Arial Unicode MS"/>
                <a:sym typeface="Wingdings"/>
              </a:rPr>
              <a:t>x = ±2.5 cm,</a:t>
            </a:r>
          </a:p>
          <a:p>
            <a:pPr lvl="2"/>
            <a:r>
              <a:rPr lang="en-US" altLang="ja-JP" sz="1200" dirty="0" smtClean="0">
                <a:latin typeface="Arial Unicode MS"/>
                <a:cs typeface="Arial Unicode MS"/>
                <a:sym typeface="Wingdings"/>
              </a:rPr>
              <a:t>y = ±1.5 cm,</a:t>
            </a:r>
          </a:p>
          <a:p>
            <a:pPr lvl="2"/>
            <a:r>
              <a:rPr lang="en-US" altLang="ja-JP" sz="1200" dirty="0" smtClean="0">
                <a:latin typeface="Arial Unicode MS"/>
                <a:cs typeface="Arial Unicode MS"/>
                <a:sym typeface="Wingdings"/>
              </a:rPr>
              <a:t>z = 50</a:t>
            </a:r>
            <a:r>
              <a:rPr lang="ja-JP" altLang="en-US" sz="1200" dirty="0" smtClean="0">
                <a:latin typeface="Arial Unicode MS"/>
                <a:cs typeface="Arial Unicode MS"/>
                <a:sym typeface="Wingdings"/>
              </a:rPr>
              <a:t>～</a:t>
            </a:r>
            <a:r>
              <a:rPr lang="en-US" altLang="ja-JP" sz="1200" dirty="0" smtClean="0">
                <a:latin typeface="Arial Unicode MS"/>
                <a:cs typeface="Arial Unicode MS"/>
                <a:sym typeface="Wingdings"/>
              </a:rPr>
              <a:t>70 cm</a:t>
            </a:r>
          </a:p>
          <a:p>
            <a:pPr lvl="1"/>
            <a:r>
              <a:rPr lang="en-US" altLang="ja-JP" sz="1600" dirty="0" smtClean="0">
                <a:latin typeface="Arial Unicode MS"/>
                <a:cs typeface="Arial Unicode MS"/>
              </a:rPr>
              <a:t>Momentum range = 1.225</a:t>
            </a:r>
            <a:r>
              <a:rPr lang="ja-JP" altLang="en-US" sz="1600" dirty="0" smtClean="0">
                <a:latin typeface="Arial Unicode MS"/>
                <a:cs typeface="Arial Unicode MS"/>
              </a:rPr>
              <a:t>～</a:t>
            </a:r>
            <a:r>
              <a:rPr lang="en-US" altLang="ja-JP" sz="1600" dirty="0" smtClean="0">
                <a:latin typeface="Arial Unicode MS"/>
                <a:cs typeface="Arial Unicode MS"/>
              </a:rPr>
              <a:t>1.45 </a:t>
            </a:r>
            <a:r>
              <a:rPr lang="en-US" altLang="ja-JP" sz="1600" dirty="0" err="1" smtClean="0">
                <a:latin typeface="Arial Unicode MS"/>
                <a:cs typeface="Arial Unicode MS"/>
              </a:rPr>
              <a:t>GeV</a:t>
            </a:r>
            <a:r>
              <a:rPr lang="en-US" altLang="ja-JP" sz="1600" dirty="0" smtClean="0">
                <a:latin typeface="Arial Unicode MS"/>
                <a:cs typeface="Arial Unicode MS"/>
              </a:rPr>
              <a:t>/c</a:t>
            </a:r>
          </a:p>
          <a:p>
            <a:pPr lvl="1"/>
            <a:r>
              <a:rPr lang="en-US" altLang="ja-JP" sz="1600" dirty="0" smtClean="0">
                <a:latin typeface="Arial Unicode MS"/>
                <a:cs typeface="Arial Unicode MS"/>
              </a:rPr>
              <a:t>Optics: Maximum field strength</a:t>
            </a:r>
          </a:p>
          <a:p>
            <a:pPr lvl="2"/>
            <a:r>
              <a:rPr lang="en-US" altLang="ja-JP" sz="1200" dirty="0" smtClean="0">
                <a:latin typeface="Arial Unicode MS"/>
                <a:cs typeface="Arial Unicode MS"/>
              </a:rPr>
              <a:t>Q1, Q2, D1 = 2500 A </a:t>
            </a:r>
          </a:p>
        </p:txBody>
      </p:sp>
      <p:sp>
        <p:nvSpPr>
          <p:cNvPr id="8" name="コンテンツ プレースホルダー 2"/>
          <p:cNvSpPr txBox="1">
            <a:spLocks/>
          </p:cNvSpPr>
          <p:nvPr/>
        </p:nvSpPr>
        <p:spPr>
          <a:xfrm>
            <a:off x="4489621" y="1240738"/>
            <a:ext cx="4349579" cy="1715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000" dirty="0" smtClean="0">
                <a:latin typeface="Arial Unicode MS"/>
                <a:cs typeface="Arial Unicode MS"/>
              </a:rPr>
              <a:t>これらは</a:t>
            </a:r>
            <a:r>
              <a:rPr lang="en-US" altLang="ja-JP" sz="2000" dirty="0" smtClean="0">
                <a:latin typeface="Arial Unicode MS"/>
                <a:cs typeface="Arial Unicode MS"/>
              </a:rPr>
              <a:t>8</a:t>
            </a:r>
            <a:r>
              <a:rPr lang="ja-JP" altLang="en-US" sz="2000" dirty="0" smtClean="0">
                <a:latin typeface="Arial Unicode MS"/>
                <a:cs typeface="Arial Unicode MS"/>
              </a:rPr>
              <a:t>ページのビームプロファイルの大きさである。</a:t>
            </a:r>
            <a:endParaRPr lang="en-US" altLang="ja-JP" sz="2000" dirty="0" smtClean="0">
              <a:latin typeface="Arial Unicode MS"/>
              <a:cs typeface="Arial Unicode MS"/>
            </a:endParaRPr>
          </a:p>
          <a:p>
            <a:pPr marL="0" indent="0">
              <a:buNone/>
            </a:pPr>
            <a:r>
              <a:rPr lang="ja-JP" altLang="en-US" sz="2000" dirty="0" smtClean="0">
                <a:latin typeface="Arial Unicode MS"/>
                <a:cs typeface="Arial Unicode MS"/>
              </a:rPr>
              <a:t>入口側の要求サイズは標的の位置や運動量によって</a:t>
            </a:r>
            <a:r>
              <a:rPr lang="en-US" altLang="ja-JP" sz="2000" dirty="0" smtClean="0">
                <a:latin typeface="Arial Unicode MS"/>
                <a:cs typeface="Arial Unicode MS"/>
              </a:rPr>
              <a:t>cm</a:t>
            </a:r>
            <a:r>
              <a:rPr lang="ja-JP" altLang="en-US" sz="2000" dirty="0" smtClean="0">
                <a:latin typeface="Arial Unicode MS"/>
                <a:cs typeface="Arial Unicode MS"/>
              </a:rPr>
              <a:t>で変わるので注意。</a:t>
            </a:r>
            <a:endParaRPr lang="en-US" altLang="ja-JP" sz="2000" dirty="0" smtClean="0">
              <a:latin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16</a:t>
            </a:fld>
            <a:endParaRPr kumimoji="1" lang="ja-JP" altLang="en-US"/>
          </a:p>
        </p:txBody>
      </p:sp>
      <p:sp>
        <p:nvSpPr>
          <p:cNvPr id="10" name="コンテンツ プレースホルダー 2"/>
          <p:cNvSpPr txBox="1">
            <a:spLocks/>
          </p:cNvSpPr>
          <p:nvPr/>
        </p:nvSpPr>
        <p:spPr>
          <a:xfrm>
            <a:off x="457200" y="5234383"/>
            <a:ext cx="7624121" cy="14217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2000" dirty="0" smtClean="0">
                <a:latin typeface="Arial Unicode MS"/>
                <a:cs typeface="Arial Unicode MS"/>
              </a:rPr>
              <a:t>入口側位置検出器の選択</a:t>
            </a:r>
            <a:endParaRPr lang="en-US" altLang="ja-JP" sz="2000" dirty="0" smtClean="0">
              <a:latin typeface="Arial Unicode MS"/>
              <a:cs typeface="Arial Unicode MS"/>
            </a:endParaRPr>
          </a:p>
          <a:p>
            <a:pPr lvl="1"/>
            <a:r>
              <a:rPr lang="ja-JP" altLang="en-US" sz="1600" dirty="0" smtClean="0">
                <a:latin typeface="Arial Unicode MS"/>
                <a:cs typeface="Arial Unicode MS"/>
              </a:rPr>
              <a:t>（案</a:t>
            </a:r>
            <a:r>
              <a:rPr lang="en-US" altLang="ja-JP" sz="1600" dirty="0" smtClean="0">
                <a:latin typeface="Arial Unicode MS"/>
                <a:cs typeface="Arial Unicode MS"/>
              </a:rPr>
              <a:t>1</a:t>
            </a:r>
            <a:r>
              <a:rPr lang="ja-JP" altLang="en-US" sz="1600" dirty="0" smtClean="0">
                <a:latin typeface="Arial Unicode MS"/>
                <a:cs typeface="Arial Unicode MS"/>
              </a:rPr>
              <a:t>）</a:t>
            </a:r>
            <a:r>
              <a:rPr lang="en-US" altLang="ja-JP" sz="1600" dirty="0" smtClean="0">
                <a:latin typeface="Arial Unicode MS"/>
                <a:cs typeface="Arial Unicode MS"/>
              </a:rPr>
              <a:t>“SDC2”</a:t>
            </a:r>
            <a:r>
              <a:rPr lang="ja-JP" altLang="en-US" sz="1600" dirty="0" smtClean="0">
                <a:latin typeface="Arial Unicode MS"/>
                <a:cs typeface="Arial Unicode MS"/>
              </a:rPr>
              <a:t>を</a:t>
            </a:r>
            <a:r>
              <a:rPr lang="en-US" altLang="ja-JP" sz="1600" dirty="0" smtClean="0">
                <a:latin typeface="Arial Unicode MS"/>
                <a:cs typeface="Arial Unicode MS"/>
              </a:rPr>
              <a:t>SDC1</a:t>
            </a:r>
            <a:r>
              <a:rPr lang="ja-JP" altLang="en-US" sz="1600" dirty="0" smtClean="0">
                <a:latin typeface="Arial Unicode MS"/>
                <a:cs typeface="Arial Unicode MS"/>
              </a:rPr>
              <a:t>として使い、</a:t>
            </a:r>
            <a:r>
              <a:rPr lang="en-US" altLang="ja-JP" sz="1600" dirty="0">
                <a:latin typeface="Arial Unicode MS"/>
                <a:cs typeface="Arial Unicode MS"/>
              </a:rPr>
              <a:t> SDC2</a:t>
            </a:r>
            <a:r>
              <a:rPr lang="ja-JP" altLang="en-US" sz="1600" dirty="0">
                <a:latin typeface="Arial Unicode MS"/>
                <a:cs typeface="Arial Unicode MS"/>
              </a:rPr>
              <a:t>としては新たに縦長のものを</a:t>
            </a:r>
            <a:r>
              <a:rPr lang="ja-JP" altLang="en-US" sz="1600" dirty="0" smtClean="0">
                <a:latin typeface="Arial Unicode MS"/>
                <a:cs typeface="Arial Unicode MS"/>
              </a:rPr>
              <a:t>作る</a:t>
            </a:r>
            <a:endParaRPr lang="en-US" altLang="ja-JP" sz="1600" dirty="0" smtClean="0">
              <a:latin typeface="Arial Unicode MS"/>
              <a:cs typeface="Arial Unicode MS"/>
            </a:endParaRPr>
          </a:p>
          <a:p>
            <a:pPr lvl="1"/>
            <a:r>
              <a:rPr lang="ja-JP" altLang="en-US" sz="1600" dirty="0" smtClean="0">
                <a:latin typeface="Arial Unicode MS"/>
                <a:cs typeface="Arial Unicode MS"/>
              </a:rPr>
              <a:t>（案</a:t>
            </a:r>
            <a:r>
              <a:rPr lang="en-US" altLang="ja-JP" sz="1600" dirty="0" smtClean="0">
                <a:latin typeface="Arial Unicode MS"/>
                <a:cs typeface="Arial Unicode MS"/>
              </a:rPr>
              <a:t>2</a:t>
            </a:r>
            <a:r>
              <a:rPr lang="ja-JP" altLang="en-US" sz="1600" dirty="0" smtClean="0">
                <a:latin typeface="Arial Unicode MS"/>
                <a:cs typeface="Arial Unicode MS"/>
              </a:rPr>
              <a:t>）既存のモノを使うが、設置位置を標的に寄せてなるべくアクセプタンスを削らないようにする。この場合の運動量・角度分解能は未調査。</a:t>
            </a:r>
            <a:endParaRPr lang="en-US" altLang="ja-JP" sz="1600" dirty="0" smtClean="0">
              <a:latin typeface="Arial Unicode MS"/>
              <a:cs typeface="Arial Unicode MS"/>
            </a:endParaRPr>
          </a:p>
          <a:p>
            <a:pPr marL="0" indent="0">
              <a:buNone/>
            </a:pPr>
            <a:r>
              <a:rPr lang="en-US" altLang="ja-JP" sz="2000" dirty="0">
                <a:latin typeface="Arial Unicode MS"/>
                <a:cs typeface="Arial Unicode MS"/>
              </a:rPr>
              <a:t>	</a:t>
            </a:r>
            <a:endParaRPr lang="en-US" altLang="ja-JP" sz="2000" dirty="0" smtClean="0">
              <a:latin typeface="Arial Unicode MS"/>
              <a:cs typeface="Arial Unicode MS"/>
            </a:endParaRPr>
          </a:p>
          <a:p>
            <a:pPr marL="0" indent="0">
              <a:buNone/>
            </a:pPr>
            <a:endParaRPr lang="en-US" altLang="ja-JP" sz="2000" dirty="0" smtClean="0">
              <a:latin typeface="Arial Unicode MS"/>
              <a:cs typeface="Arial Unicode MS"/>
            </a:endParaRPr>
          </a:p>
        </p:txBody>
      </p:sp>
      <p:sp>
        <p:nvSpPr>
          <p:cNvPr id="5" name="右矢印 4"/>
          <p:cNvSpPr/>
          <p:nvPr/>
        </p:nvSpPr>
        <p:spPr>
          <a:xfrm rot="10800000">
            <a:off x="8048368" y="5601722"/>
            <a:ext cx="444843" cy="288324"/>
          </a:xfrm>
          <a:prstGeom prst="rightArrow">
            <a:avLst>
              <a:gd name="adj1" fmla="val 27142"/>
              <a:gd name="adj2" fmla="val 50000"/>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0922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kumimoji="1" lang="en-US" altLang="ja-JP" sz="2800" dirty="0" smtClean="0">
                <a:latin typeface="Arial Unicode MS"/>
                <a:cs typeface="Arial Unicode MS"/>
              </a:rPr>
              <a:t>Detector tables</a:t>
            </a:r>
            <a:endParaRPr kumimoji="1" lang="ja-JP" altLang="en-US" sz="2800" dirty="0">
              <a:latin typeface="Arial Unicode MS"/>
              <a:cs typeface="Arial Unicode MS"/>
            </a:endParaRPr>
          </a:p>
        </p:txBody>
      </p:sp>
      <p:sp>
        <p:nvSpPr>
          <p:cNvPr id="3" name="コンテンツ プレースホルダー 2"/>
          <p:cNvSpPr>
            <a:spLocks noGrp="1"/>
          </p:cNvSpPr>
          <p:nvPr>
            <p:ph idx="1"/>
          </p:nvPr>
        </p:nvSpPr>
        <p:spPr>
          <a:xfrm>
            <a:off x="358343" y="1021488"/>
            <a:ext cx="7904208" cy="5774727"/>
          </a:xfrm>
        </p:spPr>
        <p:txBody>
          <a:bodyPr>
            <a:normAutofit/>
          </a:bodyPr>
          <a:lstStyle/>
          <a:p>
            <a:pPr marL="342900" lvl="1" indent="-342900">
              <a:buFont typeface="Arial"/>
              <a:buChar char="•"/>
            </a:pPr>
            <a:r>
              <a:rPr lang="en-US" altLang="ja-JP" sz="2000" dirty="0" smtClean="0">
                <a:latin typeface="Arial Unicode MS"/>
                <a:cs typeface="Arial Unicode MS"/>
                <a:sym typeface="Wingdings"/>
              </a:rPr>
              <a:t>Detectors (next page)</a:t>
            </a:r>
          </a:p>
          <a:p>
            <a:pPr marL="742950" lvl="2" indent="-342900"/>
            <a:r>
              <a:rPr lang="en-US" altLang="ja-JP" sz="1600" dirty="0" smtClean="0">
                <a:latin typeface="Arial Unicode MS"/>
                <a:cs typeface="Arial Unicode MS"/>
                <a:sym typeface="Wingdings"/>
              </a:rPr>
              <a:t>3 Chambers : SDC3, SDC4X, SDC4Y</a:t>
            </a:r>
          </a:p>
          <a:p>
            <a:pPr marL="742950" lvl="2" indent="-342900"/>
            <a:r>
              <a:rPr lang="en-US" altLang="ja-JP" sz="1600" dirty="0" smtClean="0">
                <a:latin typeface="Arial Unicode MS"/>
                <a:cs typeface="Arial Unicode MS"/>
                <a:sym typeface="Wingdings"/>
              </a:rPr>
              <a:t>TOF wall : 15 segments</a:t>
            </a:r>
          </a:p>
          <a:p>
            <a:pPr marL="742950" lvl="2" indent="-342900"/>
            <a:r>
              <a:rPr lang="en-US" altLang="ja-JP" sz="1600" dirty="0" smtClean="0">
                <a:latin typeface="Arial Unicode MS"/>
                <a:cs typeface="Arial Unicode MS"/>
                <a:sym typeface="Wingdings"/>
              </a:rPr>
              <a:t>Aerogel Cherenkov</a:t>
            </a:r>
          </a:p>
          <a:p>
            <a:pPr marL="742950" lvl="2" indent="-342900"/>
            <a:r>
              <a:rPr lang="en-US" altLang="ja-JP" sz="1600" dirty="0" smtClean="0">
                <a:latin typeface="Arial Unicode MS"/>
                <a:cs typeface="Arial Unicode MS"/>
                <a:sym typeface="Wingdings"/>
              </a:rPr>
              <a:t>Water Cherenkov : 6 segments * 2 layers?</a:t>
            </a:r>
          </a:p>
          <a:p>
            <a:pPr marL="742950" lvl="2" indent="-342900"/>
            <a:r>
              <a:rPr lang="en-US" altLang="ja-JP" sz="1600" dirty="0" smtClean="0">
                <a:latin typeface="Arial Unicode MS"/>
                <a:cs typeface="Arial Unicode MS"/>
                <a:sym typeface="Wingdings"/>
              </a:rPr>
              <a:t>SDC4</a:t>
            </a:r>
            <a:r>
              <a:rPr lang="ja-JP" altLang="en-US" sz="1600" dirty="0" smtClean="0">
                <a:latin typeface="Arial Unicode MS"/>
                <a:cs typeface="Arial Unicode MS"/>
                <a:sym typeface="Wingdings"/>
              </a:rPr>
              <a:t>以降はできるだけ隙間なく設置する。</a:t>
            </a:r>
            <a:endParaRPr lang="en-US" altLang="ja-JP" sz="2000" dirty="0" smtClean="0">
              <a:latin typeface="Arial Unicode MS"/>
              <a:cs typeface="Arial Unicode MS"/>
              <a:sym typeface="Wingdings"/>
            </a:endParaRPr>
          </a:p>
          <a:p>
            <a:pPr marL="742950" lvl="2" indent="-342900"/>
            <a:endParaRPr lang="en-US" altLang="ja-JP" sz="1600" dirty="0">
              <a:latin typeface="Arial Unicode MS"/>
              <a:cs typeface="Arial Unicode MS"/>
              <a:sym typeface="Wingdings"/>
            </a:endParaRPr>
          </a:p>
          <a:p>
            <a:pPr marL="342900" lvl="1" indent="-342900">
              <a:buFont typeface="Arial"/>
              <a:buChar char="•"/>
            </a:pPr>
            <a:r>
              <a:rPr lang="ja-JP" altLang="en-US" sz="2000" dirty="0" smtClean="0">
                <a:latin typeface="Arial Unicode MS"/>
                <a:cs typeface="Arial Unicode MS"/>
                <a:sym typeface="Wingdings"/>
              </a:rPr>
              <a:t>方針</a:t>
            </a:r>
            <a:endParaRPr lang="en-US" altLang="ja-JP" sz="2000" dirty="0" smtClean="0">
              <a:latin typeface="Arial Unicode MS"/>
              <a:cs typeface="Arial Unicode MS"/>
              <a:sym typeface="Wingdings"/>
            </a:endParaRPr>
          </a:p>
          <a:p>
            <a:pPr marL="742950" lvl="2" indent="-342900"/>
            <a:r>
              <a:rPr lang="ja-JP" altLang="en-US" sz="1600" dirty="0">
                <a:latin typeface="Arial Unicode MS"/>
                <a:cs typeface="Arial Unicode MS"/>
                <a:sym typeface="Wingdings"/>
              </a:rPr>
              <a:t>それぞれ独立したテーブルに載せる</a:t>
            </a:r>
            <a:endParaRPr lang="en-US" altLang="ja-JP" sz="1600" dirty="0">
              <a:latin typeface="Arial Unicode MS"/>
              <a:cs typeface="Arial Unicode MS"/>
              <a:sym typeface="Wingdings"/>
            </a:endParaRPr>
          </a:p>
          <a:p>
            <a:pPr marL="1200150" lvl="3" indent="-342900"/>
            <a:r>
              <a:rPr lang="en-US" altLang="ja-JP" sz="1600" dirty="0">
                <a:latin typeface="Arial Unicode MS"/>
                <a:cs typeface="Arial Unicode MS"/>
                <a:sym typeface="Wingdings"/>
              </a:rPr>
              <a:t>SDC4</a:t>
            </a:r>
            <a:r>
              <a:rPr lang="ja-JP" altLang="en-US" sz="1600" dirty="0">
                <a:latin typeface="Arial Unicode MS"/>
                <a:cs typeface="Arial Unicode MS"/>
                <a:sym typeface="Wingdings"/>
              </a:rPr>
              <a:t>はまとめるとして</a:t>
            </a:r>
            <a:r>
              <a:rPr lang="en-US" altLang="ja-JP" sz="1600" dirty="0">
                <a:latin typeface="Arial Unicode MS"/>
                <a:cs typeface="Arial Unicode MS"/>
                <a:sym typeface="Wingdings"/>
              </a:rPr>
              <a:t>4</a:t>
            </a:r>
            <a:r>
              <a:rPr lang="ja-JP" altLang="en-US" sz="1600" dirty="0" err="1">
                <a:latin typeface="Arial Unicode MS"/>
                <a:cs typeface="Arial Unicode MS"/>
                <a:sym typeface="Wingdings"/>
              </a:rPr>
              <a:t>つの</a:t>
            </a:r>
            <a:r>
              <a:rPr lang="ja-JP" altLang="en-US" sz="1600" dirty="0">
                <a:latin typeface="Arial Unicode MS"/>
                <a:cs typeface="Arial Unicode MS"/>
                <a:sym typeface="Wingdings"/>
              </a:rPr>
              <a:t>台を作る。</a:t>
            </a:r>
            <a:endParaRPr lang="en-US" altLang="ja-JP" sz="1600" dirty="0">
              <a:latin typeface="Arial Unicode MS"/>
              <a:cs typeface="Arial Unicode MS"/>
              <a:sym typeface="Wingdings"/>
            </a:endParaRPr>
          </a:p>
          <a:p>
            <a:pPr marL="1200150" lvl="3" indent="-342900"/>
            <a:r>
              <a:rPr lang="ja-JP" altLang="en-US" sz="1600" dirty="0">
                <a:latin typeface="Arial Unicode MS"/>
                <a:cs typeface="Arial Unicode MS"/>
                <a:sym typeface="Wingdings"/>
              </a:rPr>
              <a:t>それぞれの位置を独立に調整できる。</a:t>
            </a:r>
            <a:endParaRPr lang="en-US" altLang="ja-JP" sz="1600" dirty="0">
              <a:latin typeface="Arial Unicode MS"/>
              <a:cs typeface="Arial Unicode MS"/>
              <a:sym typeface="Wingdings"/>
            </a:endParaRPr>
          </a:p>
          <a:p>
            <a:pPr marL="1657350" lvl="4" indent="-342900"/>
            <a:r>
              <a:rPr lang="en-US" altLang="ja-JP" sz="1600" dirty="0">
                <a:latin typeface="Arial Unicode MS"/>
                <a:cs typeface="Arial Unicode MS"/>
                <a:sym typeface="Wingdings"/>
              </a:rPr>
              <a:t>X</a:t>
            </a:r>
            <a:r>
              <a:rPr lang="ja-JP" altLang="en-US" sz="1600" dirty="0">
                <a:latin typeface="Arial Unicode MS"/>
                <a:cs typeface="Arial Unicode MS"/>
                <a:sym typeface="Wingdings"/>
              </a:rPr>
              <a:t>方向でどの領域を取るかによって運動量領域が決まる。</a:t>
            </a:r>
            <a:endParaRPr lang="en-US" altLang="ja-JP" sz="1600" dirty="0">
              <a:latin typeface="Arial Unicode MS"/>
              <a:cs typeface="Arial Unicode MS"/>
              <a:sym typeface="Wingdings"/>
            </a:endParaRPr>
          </a:p>
          <a:p>
            <a:pPr marL="1657350" lvl="4" indent="-342900"/>
            <a:r>
              <a:rPr lang="ja-JP" altLang="en-US" sz="1600" dirty="0">
                <a:latin typeface="Arial Unicode MS"/>
                <a:cs typeface="Arial Unicode MS"/>
                <a:sym typeface="Wingdings"/>
              </a:rPr>
              <a:t>ビーム運動量や磁場設定に従って決まる。</a:t>
            </a:r>
            <a:endParaRPr lang="en-US" altLang="ja-JP" sz="1600" dirty="0">
              <a:latin typeface="Arial Unicode MS"/>
              <a:cs typeface="Arial Unicode MS"/>
              <a:sym typeface="Wingdings"/>
            </a:endParaRPr>
          </a:p>
          <a:p>
            <a:pPr marL="742950" lvl="2" indent="-342900"/>
            <a:r>
              <a:rPr lang="en-US" altLang="ja-JP" sz="1600" dirty="0">
                <a:latin typeface="Arial Unicode MS"/>
                <a:cs typeface="Arial Unicode MS"/>
                <a:sym typeface="Wingdings"/>
              </a:rPr>
              <a:t>D1</a:t>
            </a:r>
            <a:r>
              <a:rPr lang="ja-JP" altLang="en-US" sz="1600" dirty="0">
                <a:latin typeface="Arial Unicode MS"/>
                <a:cs typeface="Arial Unicode MS"/>
                <a:sym typeface="Wingdings"/>
              </a:rPr>
              <a:t>（エンドガード）と検出器を互いに固定する</a:t>
            </a:r>
            <a:endParaRPr lang="en-US" altLang="ja-JP" sz="1600" dirty="0">
              <a:latin typeface="Arial Unicode MS"/>
              <a:cs typeface="Arial Unicode MS"/>
              <a:sym typeface="Wingdings"/>
            </a:endParaRPr>
          </a:p>
          <a:p>
            <a:pPr marL="1200150" lvl="3" indent="-342900"/>
            <a:r>
              <a:rPr lang="en-US" altLang="ja-JP" sz="1600" dirty="0">
                <a:latin typeface="Arial Unicode MS"/>
                <a:cs typeface="Arial Unicode MS"/>
                <a:sym typeface="Wingdings"/>
              </a:rPr>
              <a:t>D1</a:t>
            </a:r>
            <a:r>
              <a:rPr lang="ja-JP" altLang="en-US" sz="1600" dirty="0">
                <a:latin typeface="Arial Unicode MS"/>
                <a:cs typeface="Arial Unicode MS"/>
                <a:sym typeface="Wingdings"/>
              </a:rPr>
              <a:t>を基準にした位置出しができる。</a:t>
            </a:r>
            <a:endParaRPr lang="en-US" altLang="ja-JP" sz="1600" dirty="0">
              <a:latin typeface="Arial Unicode MS"/>
              <a:cs typeface="Arial Unicode MS"/>
              <a:sym typeface="Wingdings"/>
            </a:endParaRPr>
          </a:p>
          <a:p>
            <a:pPr marL="1200150" lvl="3" indent="-342900"/>
            <a:r>
              <a:rPr lang="ja-JP" altLang="en-US" sz="1600" dirty="0">
                <a:latin typeface="Arial Unicode MS"/>
                <a:cs typeface="Arial Unicode MS"/>
                <a:sym typeface="Wingdings"/>
              </a:rPr>
              <a:t>転倒を防止する。</a:t>
            </a:r>
            <a:endParaRPr lang="en-US" altLang="ja-JP" sz="1600" dirty="0">
              <a:latin typeface="Arial Unicode MS"/>
              <a:cs typeface="Arial Unicode MS"/>
              <a:sym typeface="Wingdings"/>
            </a:endParaRPr>
          </a:p>
          <a:p>
            <a:pPr marL="342900" lvl="1" indent="-342900">
              <a:buFont typeface="Arial"/>
              <a:buChar char="•"/>
            </a:pPr>
            <a:endParaRPr lang="en-US" altLang="ja-JP" sz="2000" dirty="0" smtClean="0">
              <a:latin typeface="Arial Unicode MS"/>
              <a:cs typeface="Arial Unicode MS"/>
              <a:sym typeface="Wingdings"/>
            </a:endParaRPr>
          </a:p>
          <a:p>
            <a:pPr marL="342900" lvl="1" indent="-342900">
              <a:buFont typeface="Arial"/>
              <a:buChar char="•"/>
            </a:pPr>
            <a:r>
              <a:rPr lang="ja-JP" altLang="en-US" sz="2000" dirty="0" smtClean="0">
                <a:latin typeface="Arial Unicode MS"/>
                <a:cs typeface="Arial Unicode MS"/>
                <a:sym typeface="Wingdings"/>
              </a:rPr>
              <a:t>現状まとめ：これからポンチ絵を作る。</a:t>
            </a:r>
            <a:endParaRPr lang="en-US" altLang="ja-JP" sz="2000" dirty="0" smtClean="0">
              <a:latin typeface="Arial Unicode MS"/>
              <a:cs typeface="Arial Unicode MS"/>
              <a:sym typeface="Wingdings"/>
            </a:endParaRPr>
          </a:p>
          <a:p>
            <a:pPr marL="342900" lvl="1" indent="-342900">
              <a:buFont typeface="Arial"/>
              <a:buChar char="•"/>
            </a:pPr>
            <a:endParaRPr lang="en-US" altLang="ja-JP" sz="2000" dirty="0" smtClean="0">
              <a:latin typeface="Arial Unicode MS"/>
              <a:cs typeface="Arial Unicode MS"/>
              <a:sym typeface="Wingding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17</a:t>
            </a:fld>
            <a:endParaRPr kumimoji="1" lang="ja-JP" altLang="en-US"/>
          </a:p>
        </p:txBody>
      </p:sp>
    </p:spTree>
    <p:extLst>
      <p:ext uri="{BB962C8B-B14F-4D97-AF65-F5344CB8AC3E}">
        <p14:creationId xmlns:p14="http://schemas.microsoft.com/office/powerpoint/2010/main" val="2007975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kumimoji="1" lang="en-US" altLang="ja-JP" sz="2800" dirty="0" smtClean="0">
                <a:latin typeface="Arial Unicode MS"/>
                <a:cs typeface="Arial Unicode MS"/>
              </a:rPr>
              <a:t>Downstream detectors</a:t>
            </a:r>
            <a:endParaRPr kumimoji="1" lang="ja-JP" altLang="en-US" sz="2800" dirty="0">
              <a:latin typeface="Arial Unicode MS"/>
              <a:cs typeface="Arial Unicode MS"/>
            </a:endParaRPr>
          </a:p>
        </p:txBody>
      </p:sp>
      <p:sp>
        <p:nvSpPr>
          <p:cNvPr id="3" name="コンテンツ プレースホルダー 2"/>
          <p:cNvSpPr>
            <a:spLocks noGrp="1"/>
          </p:cNvSpPr>
          <p:nvPr>
            <p:ph idx="1"/>
          </p:nvPr>
        </p:nvSpPr>
        <p:spPr>
          <a:xfrm>
            <a:off x="358342" y="1184518"/>
            <a:ext cx="8670327" cy="5521082"/>
          </a:xfrm>
        </p:spPr>
        <p:txBody>
          <a:bodyPr>
            <a:normAutofit/>
          </a:bodyPr>
          <a:lstStyle/>
          <a:p>
            <a:pPr marL="342900" lvl="1" indent="-342900">
              <a:buFont typeface="Arial"/>
              <a:buChar char="•"/>
            </a:pPr>
            <a:r>
              <a:rPr lang="en-US" altLang="ja-JP" sz="2400" dirty="0" smtClean="0">
                <a:latin typeface="Arial Unicode MS"/>
                <a:cs typeface="Arial Unicode MS"/>
                <a:sym typeface="Wingdings"/>
              </a:rPr>
              <a:t>SDC3</a:t>
            </a:r>
            <a:r>
              <a:rPr lang="ja-JP" altLang="en-US" sz="2400" dirty="0">
                <a:latin typeface="Arial Unicode MS"/>
                <a:cs typeface="Arial Unicode MS"/>
                <a:sym typeface="Wingdings"/>
              </a:rPr>
              <a:t>、</a:t>
            </a:r>
            <a:r>
              <a:rPr lang="en-US" altLang="ja-JP" sz="2400" dirty="0">
                <a:latin typeface="Arial Unicode MS"/>
                <a:cs typeface="Arial Unicode MS"/>
                <a:sym typeface="Wingdings"/>
              </a:rPr>
              <a:t>SDC4X,</a:t>
            </a:r>
            <a:r>
              <a:rPr lang="en-US" altLang="ja-JP" sz="2400" dirty="0" smtClean="0">
                <a:latin typeface="Arial Unicode MS"/>
                <a:cs typeface="Arial Unicode MS"/>
                <a:sym typeface="Wingdings"/>
              </a:rPr>
              <a:t>4Y</a:t>
            </a:r>
          </a:p>
          <a:p>
            <a:pPr lvl="1"/>
            <a:r>
              <a:rPr lang="ja-JP" altLang="en-US" sz="2000" dirty="0" smtClean="0">
                <a:latin typeface="Arial Unicode MS"/>
                <a:cs typeface="Arial Unicode MS"/>
                <a:sym typeface="Wingdings"/>
              </a:rPr>
              <a:t>有感領域で</a:t>
            </a:r>
            <a:r>
              <a:rPr lang="en-US" altLang="ja-JP" sz="2000" dirty="0" smtClean="0">
                <a:latin typeface="Arial Unicode MS"/>
                <a:cs typeface="Arial Unicode MS"/>
                <a:sym typeface="Wingdings"/>
              </a:rPr>
              <a:t>1m</a:t>
            </a:r>
            <a:r>
              <a:rPr lang="en-US" altLang="ja-JP" sz="2000" baseline="30000" dirty="0" smtClean="0">
                <a:latin typeface="Arial Unicode MS"/>
                <a:cs typeface="Arial Unicode MS"/>
                <a:sym typeface="Wingdings"/>
              </a:rPr>
              <a:t>W </a:t>
            </a:r>
            <a:r>
              <a:rPr lang="en-US" altLang="ja-JP" sz="2000" dirty="0" smtClean="0">
                <a:latin typeface="Arial Unicode MS"/>
                <a:cs typeface="Arial Unicode MS"/>
                <a:sym typeface="Wingdings"/>
              </a:rPr>
              <a:t>1m</a:t>
            </a:r>
            <a:r>
              <a:rPr lang="en-US" altLang="ja-JP" sz="2000" baseline="30000" dirty="0" smtClean="0">
                <a:latin typeface="Arial Unicode MS"/>
                <a:cs typeface="Arial Unicode MS"/>
                <a:sym typeface="Wingdings"/>
              </a:rPr>
              <a:t>H</a:t>
            </a:r>
            <a:r>
              <a:rPr lang="ja-JP" altLang="en-US" sz="2000" dirty="0" err="1" smtClean="0">
                <a:latin typeface="Arial Unicode MS"/>
                <a:cs typeface="Arial Unicode MS"/>
                <a:sym typeface="Wingdings"/>
              </a:rPr>
              <a:t>。</a:t>
            </a:r>
            <a:r>
              <a:rPr lang="ja-JP" altLang="en-US" sz="2000" dirty="0" smtClean="0">
                <a:latin typeface="Arial Unicode MS"/>
                <a:cs typeface="Arial Unicode MS"/>
                <a:sym typeface="Wingdings"/>
              </a:rPr>
              <a:t>重さ不明。</a:t>
            </a:r>
            <a:endParaRPr lang="en-US" altLang="ja-JP" sz="2000" dirty="0">
              <a:latin typeface="Arial Unicode MS"/>
              <a:cs typeface="Arial Unicode MS"/>
              <a:sym typeface="Wingdings"/>
            </a:endParaRPr>
          </a:p>
          <a:p>
            <a:r>
              <a:rPr lang="en-US" altLang="ja-JP" sz="2400" dirty="0" smtClean="0">
                <a:latin typeface="Arial Unicode MS"/>
                <a:cs typeface="Arial Unicode MS"/>
                <a:sym typeface="Wingdings"/>
              </a:rPr>
              <a:t>TOF</a:t>
            </a:r>
          </a:p>
          <a:p>
            <a:pPr lvl="1"/>
            <a:r>
              <a:rPr lang="ja-JP" altLang="en-US" sz="2000" dirty="0" smtClean="0">
                <a:latin typeface="Arial Unicode MS"/>
                <a:cs typeface="Arial Unicode MS"/>
                <a:sym typeface="Wingdings"/>
              </a:rPr>
              <a:t>プラシン　</a:t>
            </a:r>
            <a:r>
              <a:rPr lang="en-US" altLang="ja-JP" sz="2000" dirty="0" smtClean="0">
                <a:latin typeface="Arial Unicode MS"/>
                <a:cs typeface="Arial Unicode MS"/>
                <a:sym typeface="Wingdings"/>
              </a:rPr>
              <a:t>60cm</a:t>
            </a:r>
            <a:r>
              <a:rPr lang="en-US" altLang="ja-JP" sz="2000" baseline="30000" dirty="0" smtClean="0">
                <a:latin typeface="Arial Unicode MS"/>
                <a:cs typeface="Arial Unicode MS"/>
                <a:sym typeface="Wingdings"/>
              </a:rPr>
              <a:t>H</a:t>
            </a:r>
            <a:r>
              <a:rPr lang="en-US" altLang="ja-JP" sz="2000" dirty="0" smtClean="0">
                <a:latin typeface="Arial Unicode MS"/>
                <a:cs typeface="Arial Unicode MS"/>
                <a:sym typeface="Wingdings"/>
              </a:rPr>
              <a:t> 7cm</a:t>
            </a:r>
            <a:r>
              <a:rPr lang="en-US" altLang="ja-JP" sz="2000" baseline="30000" dirty="0" smtClean="0">
                <a:latin typeface="Arial Unicode MS"/>
                <a:cs typeface="Arial Unicode MS"/>
                <a:sym typeface="Wingdings"/>
              </a:rPr>
              <a:t>W </a:t>
            </a:r>
            <a:r>
              <a:rPr lang="en-US" altLang="ja-JP" sz="2000" dirty="0" smtClean="0">
                <a:latin typeface="Arial Unicode MS"/>
                <a:cs typeface="Arial Unicode MS"/>
                <a:sym typeface="Wingdings"/>
              </a:rPr>
              <a:t>2cm</a:t>
            </a:r>
            <a:r>
              <a:rPr lang="en-US" altLang="ja-JP" sz="2000" baseline="30000" dirty="0" smtClean="0">
                <a:latin typeface="Arial Unicode MS"/>
                <a:cs typeface="Arial Unicode MS"/>
                <a:sym typeface="Wingdings"/>
              </a:rPr>
              <a:t>T</a:t>
            </a:r>
            <a:r>
              <a:rPr lang="en-US" altLang="ja-JP" sz="2000" dirty="0" smtClean="0">
                <a:latin typeface="Arial Unicode MS"/>
                <a:cs typeface="Arial Unicode MS"/>
                <a:sym typeface="Wingdings"/>
              </a:rPr>
              <a:t> </a:t>
            </a:r>
            <a:endParaRPr lang="en-US" altLang="ja-JP" sz="2000" baseline="30000" dirty="0" smtClean="0">
              <a:latin typeface="Arial Unicode MS"/>
              <a:cs typeface="Arial Unicode MS"/>
              <a:sym typeface="Wingdings"/>
            </a:endParaRPr>
          </a:p>
          <a:p>
            <a:pPr lvl="1"/>
            <a:r>
              <a:rPr lang="en-US" altLang="ja-JP" sz="2000" dirty="0" smtClean="0">
                <a:latin typeface="Arial Unicode MS"/>
                <a:cs typeface="Arial Unicode MS"/>
                <a:sym typeface="Wingdings"/>
              </a:rPr>
              <a:t>15segments = 13*10</a:t>
            </a:r>
            <a:r>
              <a:rPr lang="en-US" altLang="ja-JP" sz="2000" baseline="30000" dirty="0" smtClean="0">
                <a:latin typeface="Arial Unicode MS"/>
                <a:cs typeface="Arial Unicode MS"/>
                <a:sym typeface="Wingdings"/>
              </a:rPr>
              <a:t>3 </a:t>
            </a:r>
            <a:r>
              <a:rPr lang="en-US" altLang="ja-JP" sz="2000" dirty="0" smtClean="0">
                <a:latin typeface="Arial Unicode MS"/>
                <a:cs typeface="Arial Unicode MS"/>
                <a:sym typeface="Wingdings"/>
              </a:rPr>
              <a:t>cm</a:t>
            </a:r>
            <a:r>
              <a:rPr lang="en-US" altLang="ja-JP" sz="2000" baseline="30000" dirty="0" smtClean="0">
                <a:latin typeface="Arial Unicode MS"/>
                <a:cs typeface="Arial Unicode MS"/>
                <a:sym typeface="Wingdings"/>
              </a:rPr>
              <a:t>3 </a:t>
            </a:r>
            <a:r>
              <a:rPr lang="en-US" altLang="ja-JP" sz="2000" dirty="0" smtClean="0">
                <a:latin typeface="Arial Unicode MS"/>
                <a:cs typeface="Arial Unicode MS"/>
                <a:sym typeface="Wingdings" panose="05000000000000000000" pitchFamily="2" charset="2"/>
              </a:rPr>
              <a:t>13kg</a:t>
            </a:r>
            <a:endParaRPr lang="en-US" altLang="ja-JP" sz="2000" baseline="30000" dirty="0" smtClean="0">
              <a:latin typeface="Arial Unicode MS"/>
              <a:cs typeface="Arial Unicode MS"/>
              <a:sym typeface="Wingdings"/>
            </a:endParaRPr>
          </a:p>
          <a:p>
            <a:pPr lvl="1"/>
            <a:r>
              <a:rPr lang="en-US" altLang="ja-JP" sz="2000" dirty="0" smtClean="0">
                <a:latin typeface="Arial Unicode MS"/>
                <a:cs typeface="Arial Unicode MS"/>
                <a:sym typeface="Wingdings"/>
              </a:rPr>
              <a:t>LG</a:t>
            </a:r>
            <a:r>
              <a:rPr lang="ja-JP" altLang="en-US" sz="2000" dirty="0" smtClean="0">
                <a:latin typeface="Arial Unicode MS"/>
                <a:cs typeface="Arial Unicode MS"/>
                <a:sym typeface="Wingdings"/>
              </a:rPr>
              <a:t>と</a:t>
            </a:r>
            <a:r>
              <a:rPr lang="en-US" altLang="ja-JP" sz="2000" dirty="0" smtClean="0">
                <a:latin typeface="Arial Unicode MS"/>
                <a:cs typeface="Arial Unicode MS"/>
                <a:sym typeface="Wingdings"/>
              </a:rPr>
              <a:t>PMT</a:t>
            </a:r>
            <a:r>
              <a:rPr lang="ja-JP" altLang="en-US" sz="2000" dirty="0" smtClean="0">
                <a:latin typeface="Arial Unicode MS"/>
                <a:cs typeface="Arial Unicode MS"/>
                <a:sym typeface="Wingdings"/>
              </a:rPr>
              <a:t>入れて</a:t>
            </a:r>
            <a:r>
              <a:rPr lang="en-US" altLang="ja-JP" sz="2000" dirty="0" smtClean="0">
                <a:latin typeface="Arial Unicode MS"/>
                <a:cs typeface="Arial Unicode MS"/>
                <a:sym typeface="Wingdings"/>
              </a:rPr>
              <a:t>30kg</a:t>
            </a:r>
            <a:r>
              <a:rPr lang="ja-JP" altLang="en-US" sz="2000" dirty="0" smtClean="0">
                <a:latin typeface="Arial Unicode MS"/>
                <a:cs typeface="Arial Unicode MS"/>
                <a:sym typeface="Wingdings"/>
              </a:rPr>
              <a:t>くらい？</a:t>
            </a:r>
            <a:endParaRPr lang="en-US" altLang="ja-JP" sz="2000" dirty="0" smtClean="0">
              <a:latin typeface="Arial Unicode MS"/>
              <a:cs typeface="Arial Unicode MS"/>
              <a:sym typeface="Wingdings"/>
            </a:endParaRPr>
          </a:p>
          <a:p>
            <a:pPr lvl="1"/>
            <a:r>
              <a:rPr lang="en-US" altLang="ja-JP" sz="2000" dirty="0">
                <a:latin typeface="Arial Unicode MS"/>
                <a:cs typeface="Arial Unicode MS"/>
                <a:sym typeface="Wingdings"/>
              </a:rPr>
              <a:t>18</a:t>
            </a:r>
            <a:r>
              <a:rPr lang="ja-JP" altLang="en-US" sz="2000" dirty="0">
                <a:latin typeface="Arial Unicode MS"/>
                <a:cs typeface="Arial Unicode MS"/>
                <a:sym typeface="Wingdings"/>
              </a:rPr>
              <a:t>セットを</a:t>
            </a:r>
            <a:r>
              <a:rPr lang="en-US" altLang="ja-JP" sz="2000" dirty="0">
                <a:latin typeface="Arial Unicode MS"/>
                <a:cs typeface="Arial Unicode MS"/>
                <a:sym typeface="Wingdings"/>
              </a:rPr>
              <a:t>Rm131</a:t>
            </a:r>
            <a:r>
              <a:rPr lang="ja-JP" altLang="en-US" sz="2000" dirty="0">
                <a:latin typeface="Arial Unicode MS"/>
                <a:cs typeface="Arial Unicode MS"/>
                <a:sym typeface="Wingdings"/>
              </a:rPr>
              <a:t>で保管している</a:t>
            </a:r>
            <a:r>
              <a:rPr lang="ja-JP" altLang="en-US" sz="2000" dirty="0" smtClean="0">
                <a:latin typeface="Arial Unicode MS"/>
                <a:cs typeface="Arial Unicode MS"/>
                <a:sym typeface="Wingdings"/>
              </a:rPr>
              <a:t>。</a:t>
            </a:r>
            <a:endParaRPr lang="en-US" altLang="ja-JP" sz="2000" dirty="0" smtClean="0">
              <a:latin typeface="Arial Unicode MS"/>
              <a:cs typeface="Arial Unicode MS"/>
              <a:sym typeface="Wingdings"/>
            </a:endParaRPr>
          </a:p>
          <a:p>
            <a:r>
              <a:rPr lang="en-US" altLang="ja-JP" sz="2400" dirty="0" smtClean="0">
                <a:latin typeface="Arial Unicode MS"/>
                <a:cs typeface="Arial Unicode MS"/>
                <a:sym typeface="Wingdings"/>
              </a:rPr>
              <a:t>AC</a:t>
            </a:r>
          </a:p>
          <a:p>
            <a:pPr lvl="1"/>
            <a:r>
              <a:rPr lang="ja-JP" altLang="en-US" sz="2000" dirty="0" smtClean="0">
                <a:latin typeface="Arial Unicode MS"/>
                <a:cs typeface="Arial Unicode MS"/>
                <a:sym typeface="Wingdings"/>
              </a:rPr>
              <a:t>確か</a:t>
            </a:r>
            <a:r>
              <a:rPr lang="en-US" altLang="ja-JP" sz="2000" dirty="0" smtClean="0">
                <a:latin typeface="Arial Unicode MS"/>
                <a:cs typeface="Arial Unicode MS"/>
                <a:sym typeface="Wingdings"/>
              </a:rPr>
              <a:t>2m</a:t>
            </a:r>
            <a:r>
              <a:rPr lang="en-US" altLang="ja-JP" sz="2000" baseline="30000" dirty="0" smtClean="0">
                <a:latin typeface="Arial Unicode MS"/>
                <a:cs typeface="Arial Unicode MS"/>
                <a:sym typeface="Wingdings"/>
              </a:rPr>
              <a:t>W</a:t>
            </a:r>
            <a:r>
              <a:rPr lang="en-US" altLang="ja-JP" sz="2000" dirty="0" smtClean="0">
                <a:latin typeface="Arial Unicode MS"/>
                <a:cs typeface="Arial Unicode MS"/>
                <a:sym typeface="Wingdings"/>
              </a:rPr>
              <a:t>×1m</a:t>
            </a:r>
            <a:r>
              <a:rPr lang="en-US" altLang="ja-JP" sz="2000" baseline="30000" dirty="0" smtClean="0">
                <a:latin typeface="Arial Unicode MS"/>
                <a:cs typeface="Arial Unicode MS"/>
                <a:sym typeface="Wingdings"/>
              </a:rPr>
              <a:t>H</a:t>
            </a:r>
            <a:r>
              <a:rPr lang="en-US" altLang="ja-JP" sz="2000" dirty="0" smtClean="0">
                <a:latin typeface="Arial Unicode MS"/>
                <a:cs typeface="Arial Unicode MS"/>
                <a:sym typeface="Wingdings"/>
              </a:rPr>
              <a:t>×0.7m</a:t>
            </a:r>
            <a:r>
              <a:rPr lang="en-US" altLang="ja-JP" sz="2000" baseline="30000" dirty="0" smtClean="0">
                <a:latin typeface="Arial Unicode MS"/>
                <a:cs typeface="Arial Unicode MS"/>
                <a:sym typeface="Wingdings"/>
              </a:rPr>
              <a:t>T </a:t>
            </a:r>
            <a:r>
              <a:rPr lang="ja-JP" altLang="en-US" sz="2000" dirty="0" smtClean="0">
                <a:latin typeface="Arial Unicode MS"/>
                <a:cs typeface="Arial Unicode MS"/>
                <a:sym typeface="Wingdings"/>
              </a:rPr>
              <a:t>くらい（要調査）。重さ不明。</a:t>
            </a:r>
            <a:endParaRPr lang="en-US" altLang="ja-JP" sz="2000" dirty="0" smtClean="0">
              <a:latin typeface="Arial Unicode MS"/>
              <a:cs typeface="Arial Unicode MS"/>
              <a:sym typeface="Wingdings"/>
            </a:endParaRPr>
          </a:p>
          <a:p>
            <a:pPr lvl="1"/>
            <a:r>
              <a:rPr lang="en-US" altLang="ja-JP" sz="2000" dirty="0" smtClean="0">
                <a:latin typeface="Arial Unicode MS"/>
                <a:cs typeface="Arial Unicode MS"/>
                <a:sym typeface="Wingdings"/>
              </a:rPr>
              <a:t>J-PARC</a:t>
            </a:r>
            <a:r>
              <a:rPr lang="ja-JP" altLang="en-US" sz="2000" dirty="0" smtClean="0">
                <a:latin typeface="Arial Unicode MS"/>
                <a:cs typeface="Arial Unicode MS"/>
                <a:sym typeface="Wingdings"/>
              </a:rPr>
              <a:t>の</a:t>
            </a:r>
            <a:r>
              <a:rPr lang="zh-TW" altLang="en-US" sz="2000" dirty="0" smtClean="0">
                <a:latin typeface="ＭＳ Ｐゴシック" panose="020B0600070205080204" pitchFamily="50" charset="-128"/>
                <a:ea typeface="ＭＳ Ｐゴシック" panose="020B0600070205080204" pitchFamily="50" charset="-128"/>
              </a:rPr>
              <a:t>加速器</a:t>
            </a:r>
            <a:r>
              <a:rPr lang="zh-TW" altLang="en-US" sz="2000" dirty="0">
                <a:latin typeface="ＭＳ Ｐゴシック" panose="020B0600070205080204" pitchFamily="50" charset="-128"/>
                <a:ea typeface="ＭＳ Ｐゴシック" panose="020B0600070205080204" pitchFamily="50" charset="-128"/>
              </a:rPr>
              <a:t>調整建家</a:t>
            </a:r>
            <a:r>
              <a:rPr lang="ja-JP" altLang="en-US" sz="2000" dirty="0">
                <a:latin typeface="ＭＳ Ｐゴシック" panose="020B0600070205080204" pitchFamily="50" charset="-128"/>
                <a:ea typeface="ＭＳ Ｐゴシック" panose="020B0600070205080204" pitchFamily="50" charset="-128"/>
              </a:rPr>
              <a:t>にある</a:t>
            </a:r>
            <a:r>
              <a:rPr lang="ja-JP" altLang="en-US" sz="2000" dirty="0" smtClean="0">
                <a:latin typeface="ＭＳ Ｐゴシック" panose="020B0600070205080204" pitchFamily="50" charset="-128"/>
                <a:ea typeface="ＭＳ Ｐゴシック" panose="020B0600070205080204" pitchFamily="50" charset="-128"/>
              </a:rPr>
              <a:t>。</a:t>
            </a:r>
            <a:endParaRPr lang="en-US" altLang="ja-JP" sz="2000" dirty="0" smtClean="0">
              <a:latin typeface="Arial Unicode MS"/>
              <a:cs typeface="Arial Unicode MS"/>
              <a:sym typeface="Wingdings"/>
            </a:endParaRPr>
          </a:p>
          <a:p>
            <a:r>
              <a:rPr lang="en-US" altLang="ja-JP" sz="2400" dirty="0" smtClean="0">
                <a:latin typeface="Arial Unicode MS"/>
                <a:cs typeface="Arial Unicode MS"/>
                <a:sym typeface="Wingdings"/>
              </a:rPr>
              <a:t>WC</a:t>
            </a:r>
          </a:p>
          <a:p>
            <a:pPr lvl="1"/>
            <a:r>
              <a:rPr lang="en-US" altLang="ja-JP" sz="2000" dirty="0" smtClean="0">
                <a:latin typeface="Arial Unicode MS"/>
                <a:cs typeface="Arial Unicode MS"/>
                <a:sym typeface="Wingdings"/>
              </a:rPr>
              <a:t>70cm</a:t>
            </a:r>
            <a:r>
              <a:rPr lang="en-US" altLang="ja-JP" sz="2000" baseline="30000" dirty="0" smtClean="0">
                <a:latin typeface="Arial Unicode MS"/>
                <a:cs typeface="Arial Unicode MS"/>
                <a:sym typeface="Wingdings"/>
              </a:rPr>
              <a:t>H</a:t>
            </a:r>
            <a:r>
              <a:rPr lang="en-US" altLang="ja-JP" sz="2000" dirty="0" smtClean="0">
                <a:latin typeface="Arial Unicode MS"/>
                <a:cs typeface="Arial Unicode MS"/>
                <a:sym typeface="Wingdings"/>
              </a:rPr>
              <a:t> 20cm</a:t>
            </a:r>
            <a:r>
              <a:rPr lang="en-US" altLang="ja-JP" sz="2000" baseline="30000" dirty="0" smtClean="0">
                <a:latin typeface="Arial Unicode MS"/>
                <a:cs typeface="Arial Unicode MS"/>
                <a:sym typeface="Wingdings"/>
              </a:rPr>
              <a:t>W</a:t>
            </a:r>
            <a:r>
              <a:rPr lang="en-US" altLang="ja-JP" sz="2000" dirty="0" smtClean="0">
                <a:latin typeface="Arial Unicode MS"/>
                <a:cs typeface="Arial Unicode MS"/>
                <a:sym typeface="Wingdings"/>
              </a:rPr>
              <a:t> 15cm</a:t>
            </a:r>
            <a:r>
              <a:rPr lang="en-US" altLang="ja-JP" sz="2000" baseline="30000" dirty="0" smtClean="0">
                <a:latin typeface="Arial Unicode MS"/>
                <a:cs typeface="Arial Unicode MS"/>
                <a:sym typeface="Wingdings"/>
              </a:rPr>
              <a:t>T</a:t>
            </a:r>
            <a:r>
              <a:rPr lang="en-US" altLang="ja-JP" sz="2000" dirty="0" smtClean="0">
                <a:latin typeface="Arial Unicode MS"/>
                <a:cs typeface="Arial Unicode MS"/>
                <a:sym typeface="Wingdings"/>
              </a:rPr>
              <a:t> </a:t>
            </a:r>
            <a:r>
              <a:rPr lang="en-US" altLang="ja-JP" sz="2000" baseline="30000" dirty="0" smtClean="0">
                <a:latin typeface="Arial Unicode MS"/>
                <a:cs typeface="Arial Unicode MS"/>
                <a:sym typeface="Wingdings"/>
              </a:rPr>
              <a:t> </a:t>
            </a:r>
            <a:r>
              <a:rPr lang="en-US" altLang="ja-JP" sz="2000" dirty="0" smtClean="0">
                <a:latin typeface="Arial Unicode MS"/>
                <a:cs typeface="Arial Unicode MS"/>
                <a:sym typeface="Wingdings"/>
              </a:rPr>
              <a:t>=21 kg</a:t>
            </a:r>
            <a:endParaRPr lang="en-US" altLang="ja-JP" sz="2000" baseline="30000" dirty="0" smtClean="0">
              <a:latin typeface="Arial Unicode MS"/>
              <a:cs typeface="Arial Unicode MS"/>
              <a:sym typeface="Wingdings"/>
            </a:endParaRPr>
          </a:p>
          <a:p>
            <a:pPr lvl="1"/>
            <a:r>
              <a:rPr lang="ja-JP" altLang="en-US" sz="2000" dirty="0" smtClean="0">
                <a:latin typeface="Arial Unicode MS"/>
                <a:cs typeface="Arial Unicode MS"/>
                <a:sym typeface="Wingdings"/>
              </a:rPr>
              <a:t>水槽を入れて</a:t>
            </a:r>
            <a:r>
              <a:rPr lang="en-US" altLang="ja-JP" sz="2000" dirty="0" smtClean="0">
                <a:latin typeface="Arial Unicode MS"/>
                <a:cs typeface="Arial Unicode MS"/>
                <a:sym typeface="Wingdings"/>
              </a:rPr>
              <a:t>1</a:t>
            </a:r>
            <a:r>
              <a:rPr lang="ja-JP" altLang="en-US" sz="2000" dirty="0" smtClean="0">
                <a:latin typeface="Arial Unicode MS"/>
                <a:cs typeface="Arial Unicode MS"/>
                <a:sym typeface="Wingdings"/>
              </a:rPr>
              <a:t>セグメント</a:t>
            </a:r>
            <a:r>
              <a:rPr lang="en-US" altLang="ja-JP" sz="2000" dirty="0" smtClean="0">
                <a:latin typeface="Arial Unicode MS"/>
                <a:cs typeface="Arial Unicode MS"/>
                <a:sym typeface="Wingdings"/>
              </a:rPr>
              <a:t>25kg</a:t>
            </a:r>
            <a:r>
              <a:rPr lang="ja-JP" altLang="en-US" sz="2000" dirty="0" smtClean="0">
                <a:latin typeface="Arial Unicode MS"/>
                <a:cs typeface="Arial Unicode MS"/>
                <a:sym typeface="Wingdings"/>
              </a:rPr>
              <a:t>くらい</a:t>
            </a:r>
            <a:r>
              <a:rPr lang="en-US" altLang="ja-JP" sz="2000" dirty="0" smtClean="0">
                <a:latin typeface="Arial Unicode MS"/>
                <a:cs typeface="Arial Unicode MS"/>
                <a:sym typeface="Wingdings"/>
              </a:rPr>
              <a:t>?</a:t>
            </a:r>
            <a:endParaRPr lang="en-US" altLang="ja-JP" sz="2000" dirty="0">
              <a:latin typeface="Arial Unicode MS"/>
              <a:cs typeface="Arial Unicode MS"/>
              <a:sym typeface="Wingdings"/>
            </a:endParaRPr>
          </a:p>
          <a:p>
            <a:pPr lvl="1"/>
            <a:r>
              <a:rPr lang="en-US" altLang="ja-JP" sz="2000" dirty="0" smtClean="0">
                <a:latin typeface="Arial Unicode MS"/>
                <a:cs typeface="Arial Unicode MS"/>
                <a:sym typeface="Wingdings"/>
              </a:rPr>
              <a:t>2</a:t>
            </a:r>
            <a:r>
              <a:rPr lang="ja-JP" altLang="en-US" sz="2000" dirty="0" smtClean="0">
                <a:latin typeface="Arial Unicode MS"/>
                <a:cs typeface="Arial Unicode MS"/>
                <a:sym typeface="Wingdings"/>
              </a:rPr>
              <a:t>層用意するとして</a:t>
            </a:r>
            <a:r>
              <a:rPr lang="en-US" altLang="ja-JP" sz="2000" dirty="0" smtClean="0">
                <a:latin typeface="Arial Unicode MS"/>
                <a:cs typeface="Arial Unicode MS"/>
                <a:sym typeface="Wingdings"/>
              </a:rPr>
              <a:t>12</a:t>
            </a:r>
            <a:r>
              <a:rPr lang="ja-JP" altLang="en-US" sz="2000" dirty="0" smtClean="0">
                <a:latin typeface="Arial Unicode MS"/>
                <a:cs typeface="Arial Unicode MS"/>
                <a:sym typeface="Wingdings"/>
              </a:rPr>
              <a:t>セグメント要る。計</a:t>
            </a:r>
            <a:r>
              <a:rPr lang="en-US" altLang="ja-JP" sz="2000" dirty="0" smtClean="0">
                <a:latin typeface="Arial Unicode MS"/>
                <a:cs typeface="Arial Unicode MS"/>
                <a:sym typeface="Wingdings"/>
              </a:rPr>
              <a:t>300</a:t>
            </a:r>
            <a:r>
              <a:rPr lang="ja-JP" altLang="en-US" sz="2000" dirty="0" smtClean="0">
                <a:latin typeface="Arial Unicode MS"/>
                <a:cs typeface="Arial Unicode MS"/>
                <a:sym typeface="Wingdings"/>
              </a:rPr>
              <a:t>㎏。</a:t>
            </a:r>
            <a:endParaRPr lang="en-US" altLang="ja-JP" sz="2000" dirty="0" smtClean="0">
              <a:latin typeface="Arial Unicode MS"/>
              <a:cs typeface="Arial Unicode MS"/>
              <a:sym typeface="Wingdings"/>
            </a:endParaRPr>
          </a:p>
        </p:txBody>
      </p:sp>
      <p:pic>
        <p:nvPicPr>
          <p:cNvPr id="5" name="図 4" descr="CA3K05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326" y="1280345"/>
            <a:ext cx="3908674" cy="2931506"/>
          </a:xfrm>
          <a:prstGeom prst="rect">
            <a:avLst/>
          </a:prstGeom>
        </p:spPr>
      </p:pic>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18</a:t>
            </a:fld>
            <a:endParaRPr kumimoji="1" lang="ja-JP" altLang="en-US"/>
          </a:p>
        </p:txBody>
      </p:sp>
      <p:sp>
        <p:nvSpPr>
          <p:cNvPr id="8" name="テキスト ボックス 7"/>
          <p:cNvSpPr txBox="1"/>
          <p:nvPr/>
        </p:nvSpPr>
        <p:spPr>
          <a:xfrm>
            <a:off x="5787260" y="941791"/>
            <a:ext cx="3451475" cy="338554"/>
          </a:xfrm>
          <a:prstGeom prst="rect">
            <a:avLst/>
          </a:prstGeom>
          <a:noFill/>
        </p:spPr>
        <p:txBody>
          <a:bodyPr wrap="square" rtlCol="0">
            <a:spAutoFit/>
          </a:bodyPr>
          <a:lstStyle/>
          <a:p>
            <a:pPr marL="0" lvl="1"/>
            <a:r>
              <a:rPr lang="en-US" altLang="ja-JP" sz="1600" dirty="0">
                <a:latin typeface="Arial Unicode MS"/>
                <a:cs typeface="Arial Unicode MS"/>
                <a:sym typeface="Wingdings"/>
              </a:rPr>
              <a:t>KEK 13</a:t>
            </a:r>
            <a:r>
              <a:rPr lang="ja-JP" altLang="en-US" sz="1600" dirty="0">
                <a:latin typeface="Arial Unicode MS"/>
                <a:cs typeface="Arial Unicode MS"/>
                <a:sym typeface="Wingdings"/>
              </a:rPr>
              <a:t>号テント</a:t>
            </a:r>
            <a:r>
              <a:rPr lang="en-US" altLang="ja-JP" sz="1600" dirty="0">
                <a:latin typeface="Arial Unicode MS"/>
                <a:cs typeface="Arial Unicode MS"/>
                <a:sym typeface="Wingdings"/>
              </a:rPr>
              <a:t>(12</a:t>
            </a:r>
            <a:r>
              <a:rPr lang="ja-JP" altLang="en-US" sz="1600" dirty="0">
                <a:latin typeface="Arial Unicode MS"/>
                <a:cs typeface="Arial Unicode MS"/>
                <a:sym typeface="Wingdings"/>
              </a:rPr>
              <a:t>か</a:t>
            </a:r>
            <a:r>
              <a:rPr lang="en-US" altLang="ja-JP" sz="1600" dirty="0" smtClean="0">
                <a:latin typeface="Arial Unicode MS"/>
                <a:cs typeface="Arial Unicode MS"/>
                <a:sym typeface="Wingdings"/>
              </a:rPr>
              <a:t>14</a:t>
            </a:r>
            <a:r>
              <a:rPr lang="ja-JP" altLang="en-US" sz="1600" dirty="0" err="1">
                <a:latin typeface="Arial Unicode MS"/>
                <a:cs typeface="Arial Unicode MS"/>
                <a:sym typeface="Wingdings"/>
              </a:rPr>
              <a:t>だった</a:t>
            </a:r>
            <a:r>
              <a:rPr lang="ja-JP" altLang="en-US" sz="1600" dirty="0" err="1" smtClean="0">
                <a:latin typeface="Arial Unicode MS"/>
                <a:cs typeface="Arial Unicode MS"/>
                <a:sym typeface="Wingdings"/>
              </a:rPr>
              <a:t>かも</a:t>
            </a:r>
            <a:r>
              <a:rPr lang="en-US" altLang="ja-JP" sz="1600" dirty="0" smtClean="0">
                <a:latin typeface="Arial Unicode MS"/>
                <a:cs typeface="Arial Unicode MS"/>
                <a:sym typeface="Wingdings"/>
              </a:rPr>
              <a:t>)</a:t>
            </a:r>
            <a:endParaRPr lang="en-US" altLang="ja-JP" sz="1600" dirty="0">
              <a:latin typeface="Arial Unicode MS"/>
              <a:cs typeface="Arial Unicode MS"/>
              <a:sym typeface="Wingdings"/>
            </a:endParaRPr>
          </a:p>
        </p:txBody>
      </p:sp>
    </p:spTree>
    <p:extLst>
      <p:ext uri="{BB962C8B-B14F-4D97-AF65-F5344CB8AC3E}">
        <p14:creationId xmlns:p14="http://schemas.microsoft.com/office/powerpoint/2010/main" val="3125875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p:cNvSpPr txBox="1"/>
          <p:nvPr/>
        </p:nvSpPr>
        <p:spPr>
          <a:xfrm>
            <a:off x="1022407" y="5634926"/>
            <a:ext cx="7281334" cy="954107"/>
          </a:xfrm>
          <a:prstGeom prst="rect">
            <a:avLst/>
          </a:prstGeom>
          <a:noFill/>
        </p:spPr>
        <p:txBody>
          <a:bodyPr wrap="square" lIns="36000" rIns="36000" rtlCol="0">
            <a:spAutoFit/>
          </a:bodyPr>
          <a:lstStyle/>
          <a:p>
            <a:pPr marL="0" lvl="1"/>
            <a:r>
              <a:rPr lang="ja-JP" altLang="en-US" sz="1400" dirty="0" smtClean="0">
                <a:latin typeface="Arial Unicode MS"/>
                <a:cs typeface="Arial Unicode MS"/>
                <a:sym typeface="Wingdings"/>
              </a:rPr>
              <a:t>ビームタイムがあるので秋までに諸々の設計を終えて業者に投げたい。</a:t>
            </a:r>
            <a:endParaRPr lang="en-US" altLang="ja-JP" sz="1400" dirty="0" smtClean="0">
              <a:latin typeface="Arial Unicode MS"/>
              <a:cs typeface="Arial Unicode MS"/>
              <a:sym typeface="Wingdings"/>
            </a:endParaRPr>
          </a:p>
          <a:p>
            <a:pPr marL="0" lvl="1"/>
            <a:r>
              <a:rPr lang="ja-JP" altLang="en-US" sz="1400" dirty="0" smtClean="0">
                <a:latin typeface="Arial Unicode MS"/>
                <a:cs typeface="Arial Unicode MS"/>
                <a:sym typeface="Wingdings"/>
              </a:rPr>
              <a:t>業者</a:t>
            </a:r>
            <a:r>
              <a:rPr lang="ja-JP" altLang="en-US" sz="1400" dirty="0">
                <a:latin typeface="Arial Unicode MS"/>
                <a:cs typeface="Arial Unicode MS"/>
                <a:sym typeface="Wingdings"/>
              </a:rPr>
              <a:t>と</a:t>
            </a:r>
            <a:r>
              <a:rPr lang="ja-JP" altLang="en-US" sz="1400" dirty="0" smtClean="0">
                <a:latin typeface="Arial Unicode MS"/>
                <a:cs typeface="Arial Unicode MS"/>
                <a:sym typeface="Wingdings"/>
              </a:rPr>
              <a:t>のコンタクトはどの項目についても早いうちにやっておく。</a:t>
            </a:r>
            <a:endParaRPr lang="en-US" altLang="ja-JP" sz="1400" dirty="0" smtClean="0">
              <a:latin typeface="Arial Unicode MS"/>
              <a:cs typeface="Arial Unicode MS"/>
              <a:sym typeface="Wingdings"/>
            </a:endParaRPr>
          </a:p>
          <a:p>
            <a:pPr marL="0" lvl="1"/>
            <a:r>
              <a:rPr lang="ja-JP" altLang="en-US" sz="1400" dirty="0">
                <a:latin typeface="Arial Unicode MS"/>
                <a:cs typeface="Arial Unicode MS"/>
                <a:sym typeface="Wingdings"/>
              </a:rPr>
              <a:t>ないと困るという意味では</a:t>
            </a:r>
            <a:r>
              <a:rPr lang="en-US" altLang="ja-JP" sz="1400" dirty="0">
                <a:latin typeface="Arial Unicode MS"/>
                <a:cs typeface="Arial Unicode MS"/>
                <a:sym typeface="Wingdings"/>
              </a:rPr>
              <a:t>SDC2</a:t>
            </a:r>
            <a:r>
              <a:rPr lang="ja-JP" altLang="en-US" sz="1400" dirty="0">
                <a:latin typeface="Arial Unicode MS"/>
                <a:cs typeface="Arial Unicode MS"/>
                <a:sym typeface="Wingdings"/>
              </a:rPr>
              <a:t>より</a:t>
            </a:r>
            <a:r>
              <a:rPr lang="en-US" altLang="ja-JP" sz="1400" dirty="0">
                <a:latin typeface="Arial Unicode MS"/>
                <a:cs typeface="Arial Unicode MS"/>
                <a:sym typeface="Wingdings"/>
              </a:rPr>
              <a:t>PAB</a:t>
            </a:r>
            <a:r>
              <a:rPr lang="ja-JP" altLang="en-US" sz="1400" dirty="0">
                <a:latin typeface="Arial Unicode MS"/>
                <a:cs typeface="Arial Unicode MS"/>
                <a:sym typeface="Wingdings"/>
              </a:rPr>
              <a:t>を作る方が優先かもしれない。</a:t>
            </a:r>
            <a:endParaRPr lang="en-US" altLang="ja-JP" sz="1400" dirty="0">
              <a:latin typeface="Arial Unicode MS"/>
              <a:cs typeface="Arial Unicode MS"/>
              <a:sym typeface="Wingdings"/>
            </a:endParaRPr>
          </a:p>
          <a:p>
            <a:pPr marL="0" lvl="1"/>
            <a:r>
              <a:rPr lang="ja-JP" altLang="en-US" sz="1400" dirty="0" smtClean="0">
                <a:latin typeface="Arial Unicode MS"/>
                <a:cs typeface="Arial Unicode MS"/>
                <a:sym typeface="Wingdings"/>
              </a:rPr>
              <a:t>ひとまず</a:t>
            </a:r>
            <a:r>
              <a:rPr lang="en-US" altLang="ja-JP" sz="1400" dirty="0">
                <a:latin typeface="Arial Unicode MS"/>
                <a:cs typeface="Arial Unicode MS"/>
                <a:sym typeface="Wingdings"/>
              </a:rPr>
              <a:t>9,10</a:t>
            </a:r>
            <a:r>
              <a:rPr lang="ja-JP" altLang="en-US" sz="1400" dirty="0">
                <a:latin typeface="Arial Unicode MS"/>
                <a:cs typeface="Arial Unicode MS"/>
                <a:sym typeface="Wingdings"/>
              </a:rPr>
              <a:t>月は</a:t>
            </a:r>
            <a:r>
              <a:rPr lang="en-US" altLang="ja-JP" sz="1400" dirty="0">
                <a:latin typeface="Arial Unicode MS"/>
                <a:cs typeface="Arial Unicode MS"/>
                <a:sym typeface="Wingdings"/>
              </a:rPr>
              <a:t>【</a:t>
            </a:r>
            <a:r>
              <a:rPr lang="ja-JP" altLang="en-US" sz="1400" dirty="0">
                <a:latin typeface="Arial Unicode MS"/>
                <a:cs typeface="Arial Unicode MS"/>
                <a:sym typeface="Wingdings"/>
              </a:rPr>
              <a:t>チェンバーの設計</a:t>
            </a:r>
            <a:r>
              <a:rPr lang="en-US" altLang="ja-JP" sz="1400" dirty="0">
                <a:latin typeface="Arial Unicode MS"/>
                <a:cs typeface="Arial Unicode MS"/>
                <a:sym typeface="Wingdings"/>
              </a:rPr>
              <a:t>】【</a:t>
            </a:r>
            <a:r>
              <a:rPr lang="ja-JP" altLang="en-US" sz="1400" dirty="0">
                <a:latin typeface="Arial Unicode MS"/>
                <a:cs typeface="Arial Unicode MS"/>
                <a:sym typeface="Wingdings"/>
              </a:rPr>
              <a:t>水チェテスト機の評価</a:t>
            </a:r>
            <a:r>
              <a:rPr lang="en-US" altLang="ja-JP" sz="1400" dirty="0">
                <a:latin typeface="Arial Unicode MS"/>
                <a:cs typeface="Arial Unicode MS"/>
                <a:sym typeface="Wingdings"/>
              </a:rPr>
              <a:t>】【</a:t>
            </a:r>
            <a:r>
              <a:rPr lang="ja-JP" altLang="en-US" sz="1400" dirty="0">
                <a:latin typeface="Arial Unicode MS"/>
                <a:cs typeface="Arial Unicode MS"/>
                <a:sym typeface="Wingdings"/>
              </a:rPr>
              <a:t>諸架台の設計</a:t>
            </a:r>
            <a:r>
              <a:rPr lang="en-US" altLang="ja-JP" sz="1400" dirty="0">
                <a:latin typeface="Arial Unicode MS"/>
                <a:cs typeface="Arial Unicode MS"/>
                <a:sym typeface="Wingdings"/>
              </a:rPr>
              <a:t>】</a:t>
            </a:r>
            <a:r>
              <a:rPr lang="ja-JP" altLang="en-US" sz="1400" dirty="0">
                <a:latin typeface="Arial Unicode MS"/>
                <a:cs typeface="Arial Unicode MS"/>
                <a:sym typeface="Wingdings"/>
              </a:rPr>
              <a:t>をやる</a:t>
            </a:r>
            <a:r>
              <a:rPr lang="ja-JP" altLang="en-US" sz="1400" dirty="0" smtClean="0">
                <a:latin typeface="Arial Unicode MS"/>
                <a:cs typeface="Arial Unicode MS"/>
                <a:sym typeface="Wingdings"/>
              </a:rPr>
              <a:t>。</a:t>
            </a:r>
            <a:endParaRPr lang="en-US" altLang="ja-JP" sz="1400" dirty="0">
              <a:latin typeface="Arial Unicode MS"/>
              <a:cs typeface="Arial Unicode MS"/>
              <a:sym typeface="Wingdings"/>
            </a:endParaRPr>
          </a:p>
        </p:txBody>
      </p:sp>
      <p:sp>
        <p:nvSpPr>
          <p:cNvPr id="2" name="タイトル 1"/>
          <p:cNvSpPr>
            <a:spLocks noGrp="1"/>
          </p:cNvSpPr>
          <p:nvPr>
            <p:ph type="title"/>
          </p:nvPr>
        </p:nvSpPr>
        <p:spPr>
          <a:xfrm>
            <a:off x="459330" y="-6486"/>
            <a:ext cx="8229600" cy="879697"/>
          </a:xfrm>
        </p:spPr>
        <p:txBody>
          <a:bodyPr>
            <a:normAutofit/>
          </a:bodyPr>
          <a:lstStyle/>
          <a:p>
            <a:r>
              <a:rPr kumimoji="1" lang="en-US" altLang="ja-JP" sz="2800" dirty="0" smtClean="0">
                <a:latin typeface="Arial Unicode MS"/>
                <a:cs typeface="Arial Unicode MS"/>
              </a:rPr>
              <a:t>Timeline</a:t>
            </a:r>
            <a:endParaRPr kumimoji="1" lang="ja-JP" altLang="en-US" sz="2800" dirty="0">
              <a:latin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19</a:t>
            </a:fld>
            <a:endParaRPr kumimoji="1" lang="ja-JP" altLang="en-US"/>
          </a:p>
        </p:txBody>
      </p:sp>
      <p:sp>
        <p:nvSpPr>
          <p:cNvPr id="8" name="テキスト ボックス 7"/>
          <p:cNvSpPr txBox="1"/>
          <p:nvPr/>
        </p:nvSpPr>
        <p:spPr>
          <a:xfrm>
            <a:off x="1106018" y="1539435"/>
            <a:ext cx="794773"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SDC1</a:t>
            </a:r>
            <a:endParaRPr lang="en-US" altLang="ja-JP" sz="1600" dirty="0">
              <a:latin typeface="Arial Unicode MS"/>
              <a:cs typeface="Arial Unicode MS"/>
              <a:sym typeface="Wingdings"/>
            </a:endParaRPr>
          </a:p>
        </p:txBody>
      </p:sp>
      <p:sp>
        <p:nvSpPr>
          <p:cNvPr id="9" name="テキスト ボックス 8"/>
          <p:cNvSpPr txBox="1"/>
          <p:nvPr/>
        </p:nvSpPr>
        <p:spPr>
          <a:xfrm>
            <a:off x="1106021" y="1884545"/>
            <a:ext cx="794773"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SDC2</a:t>
            </a:r>
            <a:endParaRPr lang="en-US" altLang="ja-JP" sz="1600" dirty="0">
              <a:latin typeface="Arial Unicode MS"/>
              <a:cs typeface="Arial Unicode MS"/>
              <a:sym typeface="Wingdings"/>
            </a:endParaRPr>
          </a:p>
        </p:txBody>
      </p:sp>
      <p:sp>
        <p:nvSpPr>
          <p:cNvPr id="10" name="テキスト ボックス 9"/>
          <p:cNvSpPr txBox="1"/>
          <p:nvPr/>
        </p:nvSpPr>
        <p:spPr>
          <a:xfrm>
            <a:off x="1106019" y="2466205"/>
            <a:ext cx="794773"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SDC3</a:t>
            </a:r>
            <a:endParaRPr lang="en-US" altLang="ja-JP" sz="1600" dirty="0">
              <a:latin typeface="Arial Unicode MS"/>
              <a:cs typeface="Arial Unicode MS"/>
              <a:sym typeface="Wingdings"/>
            </a:endParaRPr>
          </a:p>
        </p:txBody>
      </p:sp>
      <p:sp>
        <p:nvSpPr>
          <p:cNvPr id="11" name="テキスト ボックス 10"/>
          <p:cNvSpPr txBox="1"/>
          <p:nvPr/>
        </p:nvSpPr>
        <p:spPr>
          <a:xfrm>
            <a:off x="1106019" y="2743373"/>
            <a:ext cx="976006"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SDC4X</a:t>
            </a:r>
            <a:endParaRPr lang="en-US" altLang="ja-JP" sz="1600" dirty="0">
              <a:latin typeface="Arial Unicode MS"/>
              <a:cs typeface="Arial Unicode MS"/>
              <a:sym typeface="Wingdings"/>
            </a:endParaRPr>
          </a:p>
        </p:txBody>
      </p:sp>
      <p:sp>
        <p:nvSpPr>
          <p:cNvPr id="12" name="テキスト ボックス 11"/>
          <p:cNvSpPr txBox="1"/>
          <p:nvPr/>
        </p:nvSpPr>
        <p:spPr>
          <a:xfrm>
            <a:off x="1110138" y="3024754"/>
            <a:ext cx="976006"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SDC4Y</a:t>
            </a:r>
            <a:endParaRPr lang="en-US" altLang="ja-JP" sz="1600" dirty="0">
              <a:latin typeface="Arial Unicode MS"/>
              <a:cs typeface="Arial Unicode MS"/>
              <a:sym typeface="Wingdings"/>
            </a:endParaRPr>
          </a:p>
        </p:txBody>
      </p:sp>
      <p:sp>
        <p:nvSpPr>
          <p:cNvPr id="13" name="テキスト ボックス 12"/>
          <p:cNvSpPr txBox="1"/>
          <p:nvPr/>
        </p:nvSpPr>
        <p:spPr>
          <a:xfrm>
            <a:off x="149418" y="1264004"/>
            <a:ext cx="2090277"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Tracking Detectors</a:t>
            </a:r>
            <a:endParaRPr lang="en-US" altLang="ja-JP" sz="1600" dirty="0">
              <a:latin typeface="Arial Unicode MS"/>
              <a:cs typeface="Arial Unicode MS"/>
              <a:sym typeface="Wingdings"/>
            </a:endParaRPr>
          </a:p>
        </p:txBody>
      </p:sp>
      <p:sp>
        <p:nvSpPr>
          <p:cNvPr id="14" name="テキスト ボックス 13"/>
          <p:cNvSpPr txBox="1"/>
          <p:nvPr/>
        </p:nvSpPr>
        <p:spPr>
          <a:xfrm>
            <a:off x="149417" y="3464596"/>
            <a:ext cx="2090277"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Trigger Counters</a:t>
            </a:r>
            <a:endParaRPr lang="en-US" altLang="ja-JP" sz="1600" dirty="0">
              <a:latin typeface="Arial Unicode MS"/>
              <a:cs typeface="Arial Unicode MS"/>
              <a:sym typeface="Wingdings"/>
            </a:endParaRPr>
          </a:p>
        </p:txBody>
      </p:sp>
      <p:sp>
        <p:nvSpPr>
          <p:cNvPr id="15" name="テキスト ボックス 14"/>
          <p:cNvSpPr txBox="1"/>
          <p:nvPr/>
        </p:nvSpPr>
        <p:spPr>
          <a:xfrm>
            <a:off x="1106018" y="3815994"/>
            <a:ext cx="976006"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TOF</a:t>
            </a:r>
            <a:endParaRPr lang="en-US" altLang="ja-JP" sz="1600" dirty="0">
              <a:latin typeface="Arial Unicode MS"/>
              <a:cs typeface="Arial Unicode MS"/>
              <a:sym typeface="Wingdings"/>
            </a:endParaRPr>
          </a:p>
        </p:txBody>
      </p:sp>
      <p:sp>
        <p:nvSpPr>
          <p:cNvPr id="16" name="テキスト ボックス 15"/>
          <p:cNvSpPr txBox="1"/>
          <p:nvPr/>
        </p:nvSpPr>
        <p:spPr>
          <a:xfrm>
            <a:off x="1106018" y="4231184"/>
            <a:ext cx="976006"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AC</a:t>
            </a:r>
            <a:endParaRPr lang="en-US" altLang="ja-JP" sz="1600" dirty="0">
              <a:latin typeface="Arial Unicode MS"/>
              <a:cs typeface="Arial Unicode MS"/>
              <a:sym typeface="Wingdings"/>
            </a:endParaRPr>
          </a:p>
        </p:txBody>
      </p:sp>
      <p:sp>
        <p:nvSpPr>
          <p:cNvPr id="17" name="テキスト ボックス 16"/>
          <p:cNvSpPr txBox="1"/>
          <p:nvPr/>
        </p:nvSpPr>
        <p:spPr>
          <a:xfrm>
            <a:off x="1106018" y="4686196"/>
            <a:ext cx="976006"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WC</a:t>
            </a:r>
            <a:endParaRPr lang="en-US" altLang="ja-JP" sz="1600" dirty="0">
              <a:latin typeface="Arial Unicode MS"/>
              <a:cs typeface="Arial Unicode MS"/>
              <a:sym typeface="Wingdings"/>
            </a:endParaRPr>
          </a:p>
        </p:txBody>
      </p:sp>
      <p:sp>
        <p:nvSpPr>
          <p:cNvPr id="19" name="テキスト ボックス 18"/>
          <p:cNvSpPr txBox="1"/>
          <p:nvPr/>
        </p:nvSpPr>
        <p:spPr>
          <a:xfrm>
            <a:off x="2241357" y="842004"/>
            <a:ext cx="990519"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2014.9</a:t>
            </a:r>
            <a:endParaRPr lang="en-US" altLang="ja-JP" sz="1600" dirty="0">
              <a:latin typeface="Arial Unicode MS"/>
              <a:cs typeface="Arial Unicode MS"/>
              <a:sym typeface="Wingdings"/>
            </a:endParaRPr>
          </a:p>
        </p:txBody>
      </p:sp>
      <p:sp>
        <p:nvSpPr>
          <p:cNvPr id="20" name="テキスト ボックス 19"/>
          <p:cNvSpPr txBox="1"/>
          <p:nvPr/>
        </p:nvSpPr>
        <p:spPr>
          <a:xfrm>
            <a:off x="3474884" y="842004"/>
            <a:ext cx="990519"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2014.11</a:t>
            </a:r>
            <a:endParaRPr lang="en-US" altLang="ja-JP" sz="1600" dirty="0">
              <a:latin typeface="Arial Unicode MS"/>
              <a:cs typeface="Arial Unicode MS"/>
              <a:sym typeface="Wingdings"/>
            </a:endParaRPr>
          </a:p>
        </p:txBody>
      </p:sp>
      <p:sp>
        <p:nvSpPr>
          <p:cNvPr id="21" name="テキスト ボックス 20"/>
          <p:cNvSpPr txBox="1"/>
          <p:nvPr/>
        </p:nvSpPr>
        <p:spPr>
          <a:xfrm>
            <a:off x="6060750" y="842004"/>
            <a:ext cx="990519"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2015.3</a:t>
            </a:r>
            <a:endParaRPr lang="en-US" altLang="ja-JP" sz="1600" dirty="0">
              <a:latin typeface="Arial Unicode MS"/>
              <a:cs typeface="Arial Unicode MS"/>
              <a:sym typeface="Wingdings"/>
            </a:endParaRPr>
          </a:p>
        </p:txBody>
      </p:sp>
      <p:sp>
        <p:nvSpPr>
          <p:cNvPr id="22" name="テキスト ボックス 21"/>
          <p:cNvSpPr txBox="1"/>
          <p:nvPr/>
        </p:nvSpPr>
        <p:spPr>
          <a:xfrm>
            <a:off x="6967229" y="842004"/>
            <a:ext cx="1188228"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2015.4</a:t>
            </a:r>
            <a:r>
              <a:rPr lang="ja-JP" altLang="en-US" sz="1600" dirty="0" smtClean="0">
                <a:latin typeface="Arial Unicode MS"/>
                <a:cs typeface="Arial Unicode MS"/>
                <a:sym typeface="Wingdings"/>
              </a:rPr>
              <a:t>～</a:t>
            </a:r>
            <a:endParaRPr lang="en-US" altLang="ja-JP" sz="1600" dirty="0">
              <a:latin typeface="Arial Unicode MS"/>
              <a:cs typeface="Arial Unicode MS"/>
              <a:sym typeface="Wingdings"/>
            </a:endParaRPr>
          </a:p>
        </p:txBody>
      </p:sp>
      <p:sp>
        <p:nvSpPr>
          <p:cNvPr id="7" name="右中かっこ 6"/>
          <p:cNvSpPr/>
          <p:nvPr/>
        </p:nvSpPr>
        <p:spPr>
          <a:xfrm>
            <a:off x="1968852" y="2529002"/>
            <a:ext cx="113173" cy="756231"/>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5" name="直線コネクタ 24"/>
          <p:cNvCxnSpPr/>
          <p:nvPr/>
        </p:nvCxnSpPr>
        <p:spPr>
          <a:xfrm>
            <a:off x="6919784" y="927743"/>
            <a:ext cx="47445" cy="455478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2254695" y="4231183"/>
            <a:ext cx="6610688" cy="307777"/>
          </a:xfrm>
          <a:prstGeom prst="rect">
            <a:avLst/>
          </a:prstGeom>
          <a:noFill/>
        </p:spPr>
        <p:txBody>
          <a:bodyPr wrap="square" rtlCol="0">
            <a:spAutoFit/>
          </a:bodyPr>
          <a:lstStyle/>
          <a:p>
            <a:pPr marL="0" lvl="1"/>
            <a:r>
              <a:rPr lang="en-US" altLang="ja-JP" sz="1400" dirty="0" smtClean="0">
                <a:latin typeface="Arial Unicode MS"/>
                <a:cs typeface="Arial Unicode MS"/>
                <a:sym typeface="Wingdings"/>
              </a:rPr>
              <a:t>Ready</a:t>
            </a:r>
            <a:r>
              <a:rPr lang="ja-JP" altLang="en-US" sz="1400" dirty="0" smtClean="0">
                <a:latin typeface="Arial Unicode MS"/>
                <a:cs typeface="Arial Unicode MS"/>
                <a:sym typeface="Wingdings"/>
              </a:rPr>
              <a:t>（</a:t>
            </a:r>
            <a:r>
              <a:rPr lang="en-US" altLang="ja-JP" sz="1400" dirty="0" smtClean="0">
                <a:latin typeface="Arial Unicode MS"/>
                <a:cs typeface="Arial Unicode MS"/>
                <a:sym typeface="Wingdings"/>
              </a:rPr>
              <a:t>SKS-AC</a:t>
            </a:r>
            <a:r>
              <a:rPr lang="ja-JP" altLang="en-US" sz="1400" dirty="0" smtClean="0">
                <a:latin typeface="Arial Unicode MS"/>
                <a:cs typeface="Arial Unicode MS"/>
                <a:sym typeface="Wingdings"/>
              </a:rPr>
              <a:t>）。放射体の状態も</a:t>
            </a:r>
            <a:r>
              <a:rPr lang="en-US" altLang="ja-JP" sz="1400" dirty="0" smtClean="0">
                <a:latin typeface="Arial Unicode MS"/>
                <a:cs typeface="Arial Unicode MS"/>
                <a:sym typeface="Wingdings"/>
              </a:rPr>
              <a:t>OK</a:t>
            </a:r>
            <a:r>
              <a:rPr lang="ja-JP" altLang="en-US" sz="1400" dirty="0" smtClean="0">
                <a:latin typeface="Arial Unicode MS"/>
                <a:cs typeface="Arial Unicode MS"/>
                <a:sym typeface="Wingdings"/>
              </a:rPr>
              <a:t>（</a:t>
            </a:r>
            <a:r>
              <a:rPr lang="en-US" altLang="ja-JP" sz="1400" dirty="0" smtClean="0">
                <a:latin typeface="Arial Unicode MS"/>
                <a:cs typeface="Arial Unicode MS"/>
                <a:sym typeface="Wingdings"/>
              </a:rPr>
              <a:t>2013.11</a:t>
            </a:r>
            <a:r>
              <a:rPr lang="ja-JP" altLang="en-US" sz="1400" dirty="0" smtClean="0">
                <a:latin typeface="Arial Unicode MS"/>
                <a:cs typeface="Arial Unicode MS"/>
                <a:sym typeface="Wingdings"/>
              </a:rPr>
              <a:t>確認）</a:t>
            </a:r>
            <a:endParaRPr lang="en-US" altLang="ja-JP" sz="1400" dirty="0">
              <a:latin typeface="Arial Unicode MS"/>
              <a:cs typeface="Arial Unicode MS"/>
              <a:sym typeface="Wingdings"/>
            </a:endParaRPr>
          </a:p>
        </p:txBody>
      </p:sp>
      <p:sp>
        <p:nvSpPr>
          <p:cNvPr id="27" name="テキスト ボックス 26"/>
          <p:cNvSpPr txBox="1"/>
          <p:nvPr/>
        </p:nvSpPr>
        <p:spPr>
          <a:xfrm>
            <a:off x="2327364" y="4666402"/>
            <a:ext cx="1397124"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解析・性能評価</a:t>
            </a:r>
            <a:endParaRPr lang="en-US" altLang="ja-JP" sz="1400" dirty="0">
              <a:latin typeface="Arial Unicode MS"/>
              <a:cs typeface="Arial Unicode MS"/>
              <a:sym typeface="Wingdings"/>
            </a:endParaRPr>
          </a:p>
        </p:txBody>
      </p:sp>
      <p:sp>
        <p:nvSpPr>
          <p:cNvPr id="28" name="テキスト ボックス 27"/>
          <p:cNvSpPr txBox="1"/>
          <p:nvPr/>
        </p:nvSpPr>
        <p:spPr>
          <a:xfrm>
            <a:off x="5220485" y="4978642"/>
            <a:ext cx="985570"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製作</a:t>
            </a:r>
            <a:endParaRPr lang="en-US" altLang="ja-JP" sz="1400" dirty="0">
              <a:latin typeface="Arial Unicode MS"/>
              <a:cs typeface="Arial Unicode MS"/>
              <a:sym typeface="Wingdings"/>
            </a:endParaRPr>
          </a:p>
        </p:txBody>
      </p:sp>
      <p:cxnSp>
        <p:nvCxnSpPr>
          <p:cNvPr id="30" name="直線矢印コネクタ 29"/>
          <p:cNvCxnSpPr/>
          <p:nvPr/>
        </p:nvCxnSpPr>
        <p:spPr>
          <a:xfrm flipV="1">
            <a:off x="2254695" y="4943858"/>
            <a:ext cx="1556130" cy="2"/>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4665928" y="5310444"/>
            <a:ext cx="1982003"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3157084" y="5299286"/>
            <a:ext cx="1490885" cy="2"/>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3091502" y="5002667"/>
            <a:ext cx="1693691"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実機・架</a:t>
            </a:r>
            <a:r>
              <a:rPr lang="ja-JP" altLang="en-US" sz="1400" dirty="0">
                <a:latin typeface="Arial Unicode MS"/>
                <a:cs typeface="Arial Unicode MS"/>
                <a:sym typeface="Wingdings"/>
              </a:rPr>
              <a:t>台の</a:t>
            </a:r>
            <a:r>
              <a:rPr lang="ja-JP" altLang="en-US" sz="1400" dirty="0" smtClean="0">
                <a:latin typeface="Arial Unicode MS"/>
                <a:cs typeface="Arial Unicode MS"/>
                <a:sym typeface="Wingdings"/>
              </a:rPr>
              <a:t>設計</a:t>
            </a:r>
            <a:endParaRPr lang="en-US" altLang="ja-JP" sz="1400" dirty="0">
              <a:latin typeface="Arial Unicode MS"/>
              <a:cs typeface="Arial Unicode MS"/>
              <a:sym typeface="Wingdings"/>
            </a:endParaRPr>
          </a:p>
        </p:txBody>
      </p:sp>
      <p:sp>
        <p:nvSpPr>
          <p:cNvPr id="38" name="テキスト ボックス 37"/>
          <p:cNvSpPr txBox="1"/>
          <p:nvPr/>
        </p:nvSpPr>
        <p:spPr>
          <a:xfrm>
            <a:off x="2736616" y="3804083"/>
            <a:ext cx="1397124" cy="307777"/>
          </a:xfrm>
          <a:prstGeom prst="rect">
            <a:avLst/>
          </a:prstGeom>
          <a:noFill/>
        </p:spPr>
        <p:txBody>
          <a:bodyPr wrap="square" rtlCol="0">
            <a:spAutoFit/>
          </a:bodyPr>
          <a:lstStyle/>
          <a:p>
            <a:pPr marL="0" lvl="1"/>
            <a:r>
              <a:rPr lang="ja-JP" altLang="en-US" sz="1400" dirty="0">
                <a:latin typeface="Arial Unicode MS"/>
                <a:cs typeface="Arial Unicode MS"/>
                <a:sym typeface="Wingdings"/>
              </a:rPr>
              <a:t>架</a:t>
            </a:r>
            <a:r>
              <a:rPr lang="ja-JP" altLang="en-US" sz="1400" dirty="0" smtClean="0">
                <a:latin typeface="Arial Unicode MS"/>
                <a:cs typeface="Arial Unicode MS"/>
                <a:sym typeface="Wingdings"/>
              </a:rPr>
              <a:t>台の設計</a:t>
            </a:r>
            <a:endParaRPr lang="en-US" altLang="ja-JP" sz="1400" dirty="0">
              <a:latin typeface="Arial Unicode MS"/>
              <a:cs typeface="Arial Unicode MS"/>
              <a:sym typeface="Wingdings"/>
            </a:endParaRPr>
          </a:p>
        </p:txBody>
      </p:sp>
      <p:cxnSp>
        <p:nvCxnSpPr>
          <p:cNvPr id="39" name="直線矢印コネクタ 38"/>
          <p:cNvCxnSpPr/>
          <p:nvPr/>
        </p:nvCxnSpPr>
        <p:spPr>
          <a:xfrm>
            <a:off x="2603157" y="4078240"/>
            <a:ext cx="1477869" cy="7057"/>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2239695" y="1539435"/>
            <a:ext cx="2670051" cy="307777"/>
          </a:xfrm>
          <a:prstGeom prst="rect">
            <a:avLst/>
          </a:prstGeom>
          <a:noFill/>
        </p:spPr>
        <p:txBody>
          <a:bodyPr wrap="square" rtlCol="0">
            <a:spAutoFit/>
          </a:bodyPr>
          <a:lstStyle/>
          <a:p>
            <a:pPr marL="0" lvl="1"/>
            <a:r>
              <a:rPr lang="en-US" altLang="ja-JP" sz="1400" dirty="0" smtClean="0">
                <a:latin typeface="Arial Unicode MS"/>
                <a:cs typeface="Arial Unicode MS"/>
                <a:sym typeface="Wingdings"/>
              </a:rPr>
              <a:t>Ready</a:t>
            </a:r>
            <a:r>
              <a:rPr lang="ja-JP" altLang="en-US" sz="1400" dirty="0" smtClean="0">
                <a:latin typeface="Arial Unicode MS"/>
                <a:cs typeface="Arial Unicode MS"/>
                <a:sym typeface="Wingdings"/>
              </a:rPr>
              <a:t>（</a:t>
            </a:r>
            <a:r>
              <a:rPr lang="en-US" altLang="ja-JP" sz="1400" dirty="0" smtClean="0">
                <a:latin typeface="Arial Unicode MS"/>
                <a:cs typeface="Arial Unicode MS"/>
                <a:sym typeface="Wingdings"/>
              </a:rPr>
              <a:t>”SDC2”</a:t>
            </a:r>
            <a:r>
              <a:rPr lang="ja-JP" altLang="en-US" sz="1400" dirty="0">
                <a:latin typeface="Arial Unicode MS"/>
                <a:cs typeface="Arial Unicode MS"/>
                <a:sym typeface="Wingdings"/>
              </a:rPr>
              <a:t>など</a:t>
            </a:r>
            <a:r>
              <a:rPr lang="ja-JP" altLang="en-US" sz="1400" dirty="0" smtClean="0">
                <a:latin typeface="Arial Unicode MS"/>
                <a:cs typeface="Arial Unicode MS"/>
                <a:sym typeface="Wingdings"/>
              </a:rPr>
              <a:t>）</a:t>
            </a:r>
            <a:endParaRPr lang="en-US" altLang="ja-JP" sz="1400" dirty="0">
              <a:latin typeface="Arial Unicode MS"/>
              <a:cs typeface="Arial Unicode MS"/>
              <a:sym typeface="Wingdings"/>
            </a:endParaRPr>
          </a:p>
        </p:txBody>
      </p:sp>
      <p:sp>
        <p:nvSpPr>
          <p:cNvPr id="41" name="テキスト ボックス 40"/>
          <p:cNvSpPr txBox="1"/>
          <p:nvPr/>
        </p:nvSpPr>
        <p:spPr>
          <a:xfrm>
            <a:off x="3008456" y="1877751"/>
            <a:ext cx="667269"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設計</a:t>
            </a:r>
            <a:endParaRPr lang="en-US" altLang="ja-JP" sz="1400" dirty="0">
              <a:latin typeface="Arial Unicode MS"/>
              <a:cs typeface="Arial Unicode MS"/>
              <a:sym typeface="Wingdings"/>
            </a:endParaRPr>
          </a:p>
        </p:txBody>
      </p:sp>
      <p:sp>
        <p:nvSpPr>
          <p:cNvPr id="42" name="テキスト ボックス 41"/>
          <p:cNvSpPr txBox="1"/>
          <p:nvPr/>
        </p:nvSpPr>
        <p:spPr>
          <a:xfrm>
            <a:off x="4665928" y="3804084"/>
            <a:ext cx="1609990"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架台の製作</a:t>
            </a:r>
            <a:endParaRPr lang="en-US" altLang="ja-JP" sz="1400" dirty="0">
              <a:latin typeface="Arial Unicode MS"/>
              <a:cs typeface="Arial Unicode MS"/>
              <a:sym typeface="Wingdings"/>
            </a:endParaRPr>
          </a:p>
        </p:txBody>
      </p:sp>
      <p:cxnSp>
        <p:nvCxnSpPr>
          <p:cNvPr id="43" name="直線矢印コネクタ 42"/>
          <p:cNvCxnSpPr/>
          <p:nvPr/>
        </p:nvCxnSpPr>
        <p:spPr>
          <a:xfrm flipV="1">
            <a:off x="4156333" y="4078240"/>
            <a:ext cx="2480898" cy="2"/>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7055717" y="3777519"/>
            <a:ext cx="1609990" cy="307777"/>
          </a:xfrm>
          <a:prstGeom prst="rect">
            <a:avLst/>
          </a:prstGeom>
          <a:noFill/>
        </p:spPr>
        <p:txBody>
          <a:bodyPr wrap="square" rtlCol="0">
            <a:spAutoFit/>
          </a:bodyPr>
          <a:lstStyle/>
          <a:p>
            <a:pPr marL="0" lvl="1"/>
            <a:r>
              <a:rPr lang="ja-JP" altLang="en-US" sz="1400" dirty="0">
                <a:latin typeface="Arial Unicode MS"/>
                <a:cs typeface="Arial Unicode MS"/>
                <a:sym typeface="Wingdings"/>
              </a:rPr>
              <a:t>組み上げ</a:t>
            </a:r>
            <a:endParaRPr lang="en-US" altLang="ja-JP" sz="1400" dirty="0">
              <a:latin typeface="Arial Unicode MS"/>
              <a:cs typeface="Arial Unicode MS"/>
              <a:sym typeface="Wingdings"/>
            </a:endParaRPr>
          </a:p>
        </p:txBody>
      </p:sp>
      <p:sp>
        <p:nvSpPr>
          <p:cNvPr id="46" name="テキスト ボックス 45"/>
          <p:cNvSpPr txBox="1"/>
          <p:nvPr/>
        </p:nvSpPr>
        <p:spPr>
          <a:xfrm>
            <a:off x="2974352" y="2457969"/>
            <a:ext cx="2093404"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プリアンプボードの設計</a:t>
            </a:r>
            <a:endParaRPr lang="en-US" altLang="ja-JP" sz="1400" dirty="0">
              <a:latin typeface="Arial Unicode MS"/>
              <a:cs typeface="Arial Unicode MS"/>
              <a:sym typeface="Wingdings"/>
            </a:endParaRPr>
          </a:p>
        </p:txBody>
      </p:sp>
      <p:sp>
        <p:nvSpPr>
          <p:cNvPr id="47" name="テキスト ボックス 46"/>
          <p:cNvSpPr txBox="1"/>
          <p:nvPr/>
        </p:nvSpPr>
        <p:spPr>
          <a:xfrm>
            <a:off x="7051268" y="2906336"/>
            <a:ext cx="1783333"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ワイヤーの張り替え</a:t>
            </a:r>
            <a:endParaRPr lang="en-US" altLang="ja-JP" sz="1400" dirty="0">
              <a:latin typeface="Arial Unicode MS"/>
              <a:cs typeface="Arial Unicode MS"/>
              <a:sym typeface="Wingdings"/>
            </a:endParaRPr>
          </a:p>
        </p:txBody>
      </p:sp>
      <p:sp>
        <p:nvSpPr>
          <p:cNvPr id="49" name="テキスト ボックス 48"/>
          <p:cNvSpPr txBox="1"/>
          <p:nvPr/>
        </p:nvSpPr>
        <p:spPr>
          <a:xfrm>
            <a:off x="3361035" y="2896174"/>
            <a:ext cx="1782346"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補修場所作り・移送</a:t>
            </a:r>
            <a:endParaRPr lang="en-US" altLang="ja-JP" sz="1400" dirty="0">
              <a:latin typeface="Arial Unicode MS"/>
              <a:cs typeface="Arial Unicode MS"/>
              <a:sym typeface="Wingdings"/>
            </a:endParaRPr>
          </a:p>
        </p:txBody>
      </p:sp>
      <p:sp>
        <p:nvSpPr>
          <p:cNvPr id="51" name="右矢印 50"/>
          <p:cNvSpPr/>
          <p:nvPr/>
        </p:nvSpPr>
        <p:spPr>
          <a:xfrm>
            <a:off x="4860316" y="1088617"/>
            <a:ext cx="3616417" cy="479110"/>
          </a:xfrm>
          <a:prstGeom prst="rightArrow">
            <a:avLst>
              <a:gd name="adj1" fmla="val 70633"/>
              <a:gd name="adj2" fmla="val 5000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J-PARC</a:t>
            </a:r>
            <a:r>
              <a:rPr kumimoji="1" lang="ja-JP" altLang="en-US" dirty="0" smtClean="0"/>
              <a:t> ビームタイム</a:t>
            </a:r>
            <a:r>
              <a:rPr kumimoji="1" lang="en-US" altLang="ja-JP" dirty="0" smtClean="0"/>
              <a:t>?</a:t>
            </a:r>
            <a:endParaRPr kumimoji="1" lang="ja-JP" altLang="en-US" dirty="0"/>
          </a:p>
        </p:txBody>
      </p:sp>
      <p:sp>
        <p:nvSpPr>
          <p:cNvPr id="52" name="テキスト ボックス 51"/>
          <p:cNvSpPr txBox="1"/>
          <p:nvPr/>
        </p:nvSpPr>
        <p:spPr>
          <a:xfrm>
            <a:off x="4785193" y="842004"/>
            <a:ext cx="990519" cy="338554"/>
          </a:xfrm>
          <a:prstGeom prst="rect">
            <a:avLst/>
          </a:prstGeom>
          <a:noFill/>
        </p:spPr>
        <p:txBody>
          <a:bodyPr wrap="square" rtlCol="0">
            <a:spAutoFit/>
          </a:bodyPr>
          <a:lstStyle/>
          <a:p>
            <a:pPr marL="0" lvl="1"/>
            <a:r>
              <a:rPr lang="en-US" altLang="ja-JP" sz="1600" dirty="0" smtClean="0">
                <a:latin typeface="Arial Unicode MS"/>
                <a:cs typeface="Arial Unicode MS"/>
                <a:sym typeface="Wingdings"/>
              </a:rPr>
              <a:t>2015.1</a:t>
            </a:r>
            <a:endParaRPr lang="en-US" altLang="ja-JP" sz="1600" dirty="0">
              <a:latin typeface="Arial Unicode MS"/>
              <a:cs typeface="Arial Unicode MS"/>
              <a:sym typeface="Wingdings"/>
            </a:endParaRPr>
          </a:p>
        </p:txBody>
      </p:sp>
      <p:cxnSp>
        <p:nvCxnSpPr>
          <p:cNvPr id="53" name="直線矢印コネクタ 52"/>
          <p:cNvCxnSpPr/>
          <p:nvPr/>
        </p:nvCxnSpPr>
        <p:spPr>
          <a:xfrm>
            <a:off x="3641124" y="3195167"/>
            <a:ext cx="1144069"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p:nvPr/>
        </p:nvCxnSpPr>
        <p:spPr>
          <a:xfrm>
            <a:off x="2603157" y="2193706"/>
            <a:ext cx="1491207"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5" name="テキスト ボックス 54"/>
          <p:cNvSpPr txBox="1"/>
          <p:nvPr/>
        </p:nvSpPr>
        <p:spPr>
          <a:xfrm>
            <a:off x="4570014" y="1870323"/>
            <a:ext cx="1835727"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業者に発注・製作</a:t>
            </a:r>
            <a:endParaRPr lang="en-US" altLang="ja-JP" sz="1400" dirty="0">
              <a:latin typeface="Arial Unicode MS"/>
              <a:cs typeface="Arial Unicode MS"/>
              <a:sym typeface="Wingdings"/>
            </a:endParaRPr>
          </a:p>
        </p:txBody>
      </p:sp>
      <p:cxnSp>
        <p:nvCxnSpPr>
          <p:cNvPr id="59" name="直線矢印コネクタ 58"/>
          <p:cNvCxnSpPr/>
          <p:nvPr/>
        </p:nvCxnSpPr>
        <p:spPr>
          <a:xfrm>
            <a:off x="3552499" y="2766244"/>
            <a:ext cx="1207668"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a:off x="4202780" y="2192062"/>
            <a:ext cx="2434451" cy="1644"/>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7051267" y="2077988"/>
            <a:ext cx="1783333"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動作・性能確認</a:t>
            </a:r>
            <a:endParaRPr lang="en-US" altLang="ja-JP" sz="1400" dirty="0">
              <a:latin typeface="Arial Unicode MS"/>
              <a:cs typeface="Arial Unicode MS"/>
              <a:sym typeface="Wingdings"/>
            </a:endParaRPr>
          </a:p>
        </p:txBody>
      </p:sp>
      <p:sp>
        <p:nvSpPr>
          <p:cNvPr id="79" name="テキスト ボックス 78"/>
          <p:cNvSpPr txBox="1"/>
          <p:nvPr/>
        </p:nvSpPr>
        <p:spPr>
          <a:xfrm>
            <a:off x="4909746" y="2451099"/>
            <a:ext cx="1653668" cy="307777"/>
          </a:xfrm>
          <a:prstGeom prst="rect">
            <a:avLst/>
          </a:prstGeom>
          <a:noFill/>
        </p:spPr>
        <p:txBody>
          <a:bodyPr wrap="square" rtlCol="0">
            <a:spAutoFit/>
          </a:bodyPr>
          <a:lstStyle/>
          <a:p>
            <a:pPr marL="0" lvl="1"/>
            <a:r>
              <a:rPr lang="ja-JP" altLang="en-US" sz="1400" dirty="0" smtClean="0">
                <a:latin typeface="Arial Unicode MS"/>
                <a:cs typeface="Arial Unicode MS"/>
                <a:sym typeface="Wingdings"/>
              </a:rPr>
              <a:t>業者に発注・製作</a:t>
            </a:r>
            <a:endParaRPr lang="en-US" altLang="ja-JP" sz="1400" dirty="0">
              <a:latin typeface="Arial Unicode MS"/>
              <a:cs typeface="Arial Unicode MS"/>
              <a:sym typeface="Wingdings"/>
            </a:endParaRPr>
          </a:p>
        </p:txBody>
      </p:sp>
      <p:cxnSp>
        <p:nvCxnSpPr>
          <p:cNvPr id="80" name="直線矢印コネクタ 79"/>
          <p:cNvCxnSpPr/>
          <p:nvPr/>
        </p:nvCxnSpPr>
        <p:spPr>
          <a:xfrm>
            <a:off x="4785193" y="2766244"/>
            <a:ext cx="1856154"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a:off x="3796065" y="4940922"/>
            <a:ext cx="669338" cy="2938"/>
          </a:xfrm>
          <a:prstGeom prst="straightConnector1">
            <a:avLst/>
          </a:prstGeom>
          <a:ln>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5" name="テキスト ボックス 84"/>
          <p:cNvSpPr txBox="1"/>
          <p:nvPr/>
        </p:nvSpPr>
        <p:spPr>
          <a:xfrm>
            <a:off x="7051268" y="4743862"/>
            <a:ext cx="2010353" cy="738664"/>
          </a:xfrm>
          <a:prstGeom prst="rect">
            <a:avLst/>
          </a:prstGeom>
          <a:noFill/>
        </p:spPr>
        <p:txBody>
          <a:bodyPr wrap="square" lIns="36000" rIns="36000" rtlCol="0">
            <a:spAutoFit/>
          </a:bodyPr>
          <a:lstStyle/>
          <a:p>
            <a:pPr marL="0" lvl="1"/>
            <a:r>
              <a:rPr lang="ja-JP" altLang="en-US" sz="1400" dirty="0" smtClean="0">
                <a:latin typeface="Arial Unicode MS"/>
                <a:cs typeface="Arial Unicode MS"/>
                <a:sym typeface="Wingdings"/>
              </a:rPr>
              <a:t>性能評価の結果によっては検出器本体の製作は来年度か？</a:t>
            </a:r>
            <a:endParaRPr lang="en-US" altLang="ja-JP" sz="1400" dirty="0">
              <a:latin typeface="Arial Unicode MS"/>
              <a:cs typeface="Arial Unicode MS"/>
              <a:sym typeface="Wingdings"/>
            </a:endParaRPr>
          </a:p>
        </p:txBody>
      </p:sp>
      <p:sp>
        <p:nvSpPr>
          <p:cNvPr id="63" name="テキスト ボックス 62"/>
          <p:cNvSpPr txBox="1"/>
          <p:nvPr/>
        </p:nvSpPr>
        <p:spPr>
          <a:xfrm>
            <a:off x="2807615" y="6488668"/>
            <a:ext cx="667269" cy="369332"/>
          </a:xfrm>
          <a:prstGeom prst="rect">
            <a:avLst/>
          </a:prstGeom>
          <a:noFill/>
        </p:spPr>
        <p:txBody>
          <a:bodyPr wrap="square" rtlCol="0">
            <a:spAutoFit/>
          </a:bodyPr>
          <a:lstStyle/>
          <a:p>
            <a:pPr marL="0" lvl="1"/>
            <a:r>
              <a:rPr lang="ja-JP" altLang="en-US" b="1" dirty="0">
                <a:solidFill>
                  <a:schemeClr val="bg1">
                    <a:lumMod val="50000"/>
                    <a:alpha val="50000"/>
                  </a:schemeClr>
                </a:solidFill>
                <a:latin typeface="Arial Unicode MS"/>
                <a:cs typeface="Arial Unicode MS"/>
                <a:sym typeface="Wingdings"/>
              </a:rPr>
              <a:t>金築</a:t>
            </a:r>
            <a:endParaRPr lang="en-US" altLang="ja-JP" b="1" dirty="0">
              <a:solidFill>
                <a:schemeClr val="bg1">
                  <a:lumMod val="50000"/>
                  <a:alpha val="50000"/>
                </a:schemeClr>
              </a:solidFill>
              <a:latin typeface="Arial Unicode MS"/>
              <a:cs typeface="Arial Unicode MS"/>
              <a:sym typeface="Wingdings"/>
            </a:endParaRPr>
          </a:p>
        </p:txBody>
      </p:sp>
      <p:sp>
        <p:nvSpPr>
          <p:cNvPr id="64" name="テキスト ボックス 63"/>
          <p:cNvSpPr txBox="1"/>
          <p:nvPr/>
        </p:nvSpPr>
        <p:spPr>
          <a:xfrm>
            <a:off x="4476112" y="6488668"/>
            <a:ext cx="667269" cy="369332"/>
          </a:xfrm>
          <a:prstGeom prst="rect">
            <a:avLst/>
          </a:prstGeom>
          <a:noFill/>
        </p:spPr>
        <p:txBody>
          <a:bodyPr wrap="square" rtlCol="0">
            <a:spAutoFit/>
          </a:bodyPr>
          <a:lstStyle/>
          <a:p>
            <a:pPr marL="0" lvl="1"/>
            <a:r>
              <a:rPr lang="ja-JP" altLang="en-US" b="1" dirty="0">
                <a:solidFill>
                  <a:schemeClr val="bg1">
                    <a:lumMod val="50000"/>
                    <a:alpha val="50000"/>
                  </a:schemeClr>
                </a:solidFill>
                <a:latin typeface="Arial Unicode MS"/>
                <a:cs typeface="Arial Unicode MS"/>
                <a:sym typeface="Wingdings"/>
              </a:rPr>
              <a:t>竹中</a:t>
            </a:r>
            <a:endParaRPr lang="en-US" altLang="ja-JP" b="1" dirty="0">
              <a:solidFill>
                <a:schemeClr val="bg1">
                  <a:lumMod val="50000"/>
                  <a:alpha val="50000"/>
                </a:schemeClr>
              </a:solidFill>
              <a:latin typeface="Arial Unicode MS"/>
              <a:cs typeface="Arial Unicode MS"/>
              <a:sym typeface="Wingdings"/>
            </a:endParaRPr>
          </a:p>
        </p:txBody>
      </p:sp>
      <p:sp>
        <p:nvSpPr>
          <p:cNvPr id="65" name="テキスト ボックス 64"/>
          <p:cNvSpPr txBox="1"/>
          <p:nvPr/>
        </p:nvSpPr>
        <p:spPr>
          <a:xfrm>
            <a:off x="6020701" y="6488668"/>
            <a:ext cx="667269" cy="369332"/>
          </a:xfrm>
          <a:prstGeom prst="rect">
            <a:avLst/>
          </a:prstGeom>
          <a:noFill/>
        </p:spPr>
        <p:txBody>
          <a:bodyPr wrap="square" rtlCol="0">
            <a:spAutoFit/>
          </a:bodyPr>
          <a:lstStyle/>
          <a:p>
            <a:pPr marL="0" lvl="1"/>
            <a:r>
              <a:rPr lang="ja-JP" altLang="en-US" b="1" dirty="0">
                <a:solidFill>
                  <a:schemeClr val="bg1">
                    <a:lumMod val="50000"/>
                    <a:alpha val="50000"/>
                  </a:schemeClr>
                </a:solidFill>
                <a:latin typeface="Arial Unicode MS"/>
                <a:cs typeface="Arial Unicode MS"/>
                <a:sym typeface="Wingdings"/>
              </a:rPr>
              <a:t>後神</a:t>
            </a:r>
            <a:endParaRPr lang="en-US" altLang="ja-JP" b="1" dirty="0">
              <a:solidFill>
                <a:schemeClr val="bg1">
                  <a:lumMod val="50000"/>
                  <a:alpha val="50000"/>
                </a:schemeClr>
              </a:solidFill>
              <a:latin typeface="Arial Unicode MS"/>
              <a:cs typeface="Arial Unicode MS"/>
              <a:sym typeface="Wingdings"/>
            </a:endParaRPr>
          </a:p>
        </p:txBody>
      </p:sp>
    </p:spTree>
    <p:extLst>
      <p:ext uri="{BB962C8B-B14F-4D97-AF65-F5344CB8AC3E}">
        <p14:creationId xmlns:p14="http://schemas.microsoft.com/office/powerpoint/2010/main" val="22301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235916"/>
          </a:xfrm>
        </p:spPr>
        <p:txBody>
          <a:bodyPr>
            <a:normAutofit/>
          </a:bodyPr>
          <a:lstStyle/>
          <a:p>
            <a:r>
              <a:rPr lang="en-US" altLang="ja-JP" sz="2800" dirty="0" smtClean="0">
                <a:latin typeface="Arial Unicode MS"/>
                <a:cs typeface="Arial Unicode MS"/>
              </a:rPr>
              <a:t>Contents</a:t>
            </a:r>
            <a:endParaRPr kumimoji="1" lang="ja-JP" altLang="en-US" sz="2800" dirty="0">
              <a:latin typeface="Arial Unicode MS"/>
              <a:cs typeface="Arial Unicode MS"/>
            </a:endParaRPr>
          </a:p>
        </p:txBody>
      </p:sp>
      <p:sp>
        <p:nvSpPr>
          <p:cNvPr id="3" name="コンテンツ プレースホルダー 2"/>
          <p:cNvSpPr>
            <a:spLocks noGrp="1"/>
          </p:cNvSpPr>
          <p:nvPr>
            <p:ph idx="1"/>
          </p:nvPr>
        </p:nvSpPr>
        <p:spPr>
          <a:xfrm>
            <a:off x="457199" y="1271498"/>
            <a:ext cx="7601054" cy="5368199"/>
          </a:xfrm>
        </p:spPr>
        <p:txBody>
          <a:bodyPr>
            <a:normAutofit/>
          </a:bodyPr>
          <a:lstStyle/>
          <a:p>
            <a:r>
              <a:rPr lang="en-US" altLang="ja-JP" sz="2800" dirty="0" smtClean="0">
                <a:latin typeface="Arial Unicode MS"/>
                <a:cs typeface="Arial Unicode MS"/>
              </a:rPr>
              <a:t>Web page</a:t>
            </a:r>
          </a:p>
          <a:p>
            <a:r>
              <a:rPr lang="en-US" altLang="ja-JP" sz="2800" dirty="0">
                <a:latin typeface="Arial Unicode MS"/>
                <a:cs typeface="Arial Unicode MS"/>
              </a:rPr>
              <a:t>Acceptance map (figure update</a:t>
            </a:r>
            <a:r>
              <a:rPr lang="en-US" altLang="ja-JP" sz="2800" dirty="0" smtClean="0">
                <a:latin typeface="Arial Unicode MS"/>
                <a:cs typeface="Arial Unicode MS"/>
              </a:rPr>
              <a:t>)</a:t>
            </a:r>
            <a:endParaRPr kumimoji="1" lang="en-US" altLang="ja-JP" sz="2800" dirty="0" smtClean="0">
              <a:latin typeface="Arial Unicode MS"/>
              <a:cs typeface="Arial Unicode MS"/>
            </a:endParaRPr>
          </a:p>
          <a:p>
            <a:r>
              <a:rPr lang="en-US" altLang="ja-JP" sz="2800" dirty="0" smtClean="0">
                <a:latin typeface="Arial Unicode MS"/>
                <a:cs typeface="Arial Unicode MS"/>
              </a:rPr>
              <a:t>Momentum resolution</a:t>
            </a:r>
          </a:p>
          <a:p>
            <a:pPr lvl="1"/>
            <a:r>
              <a:rPr lang="en-US" altLang="ja-JP" sz="2400" dirty="0" smtClean="0">
                <a:latin typeface="Arial Unicode MS"/>
                <a:cs typeface="Arial Unicode MS"/>
              </a:rPr>
              <a:t>Effect of wires</a:t>
            </a:r>
          </a:p>
          <a:p>
            <a:r>
              <a:rPr lang="en-US" altLang="ja-JP" sz="2800" dirty="0">
                <a:latin typeface="Arial Unicode MS"/>
                <a:cs typeface="Arial Unicode MS"/>
              </a:rPr>
              <a:t>Tracking Detectors</a:t>
            </a:r>
            <a:endParaRPr lang="en-US" altLang="ja-JP" sz="2800" dirty="0" smtClean="0">
              <a:latin typeface="Arial Unicode MS"/>
              <a:cs typeface="Arial Unicode MS"/>
            </a:endParaRPr>
          </a:p>
          <a:p>
            <a:pPr lvl="1"/>
            <a:r>
              <a:rPr lang="en-US" altLang="ja-JP" sz="2400" dirty="0">
                <a:latin typeface="Arial Unicode MS"/>
                <a:cs typeface="Arial Unicode MS"/>
              </a:rPr>
              <a:t>R</a:t>
            </a:r>
            <a:r>
              <a:rPr kumimoji="1" lang="en-US" altLang="ja-JP" sz="2400" dirty="0" smtClean="0">
                <a:latin typeface="Arial Unicode MS"/>
                <a:cs typeface="Arial Unicode MS"/>
              </a:rPr>
              <a:t>equired size</a:t>
            </a:r>
          </a:p>
          <a:p>
            <a:pPr lvl="1"/>
            <a:r>
              <a:rPr lang="en-US" altLang="ja-JP" sz="2400" dirty="0">
                <a:latin typeface="Arial Unicode MS"/>
                <a:cs typeface="Arial Unicode MS"/>
              </a:rPr>
              <a:t>L</a:t>
            </a:r>
            <a:r>
              <a:rPr lang="en-US" altLang="ja-JP" sz="2400" dirty="0" smtClean="0">
                <a:latin typeface="Arial Unicode MS"/>
                <a:cs typeface="Arial Unicode MS"/>
              </a:rPr>
              <a:t>ocation</a:t>
            </a:r>
            <a:endParaRPr kumimoji="1" lang="en-US" altLang="ja-JP" sz="2400" dirty="0" smtClean="0">
              <a:latin typeface="Arial Unicode MS"/>
              <a:cs typeface="Arial Unicode MS"/>
            </a:endParaRPr>
          </a:p>
          <a:p>
            <a:r>
              <a:rPr lang="en-US" altLang="ja-JP" sz="2800" dirty="0" smtClean="0">
                <a:latin typeface="Arial Unicode MS"/>
                <a:cs typeface="Arial Unicode MS"/>
              </a:rPr>
              <a:t>Detector preparation</a:t>
            </a:r>
          </a:p>
          <a:p>
            <a:pPr lvl="1"/>
            <a:r>
              <a:rPr lang="en-US" altLang="ja-JP" sz="2400" dirty="0" smtClean="0">
                <a:latin typeface="Arial Unicode MS"/>
                <a:cs typeface="Arial Unicode MS"/>
              </a:rPr>
              <a:t>List of downstream detectors</a:t>
            </a:r>
          </a:p>
          <a:p>
            <a:pPr lvl="1"/>
            <a:r>
              <a:rPr lang="en-US" altLang="ja-JP" sz="2400" dirty="0" smtClean="0">
                <a:latin typeface="Arial Unicode MS"/>
                <a:cs typeface="Arial Unicode MS"/>
              </a:rPr>
              <a:t>Timeline</a:t>
            </a:r>
          </a:p>
          <a:p>
            <a:pPr lvl="1"/>
            <a:r>
              <a:rPr lang="en-US" altLang="ja-JP" sz="2400" dirty="0" smtClean="0">
                <a:latin typeface="Arial Unicode MS"/>
                <a:cs typeface="Arial Unicode MS"/>
              </a:rPr>
              <a:t>figures of D1 and K1.8Area</a:t>
            </a: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2</a:t>
            </a:fld>
            <a:endParaRPr kumimoji="1" lang="ja-JP" altLang="en-US"/>
          </a:p>
        </p:txBody>
      </p:sp>
    </p:spTree>
    <p:extLst>
      <p:ext uri="{BB962C8B-B14F-4D97-AF65-F5344CB8AC3E}">
        <p14:creationId xmlns:p14="http://schemas.microsoft.com/office/powerpoint/2010/main" val="913770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kumimoji="1" lang="en-US" altLang="ja-JP" sz="2800" dirty="0" smtClean="0">
                <a:latin typeface="Arial Unicode MS"/>
                <a:cs typeface="Arial Unicode MS"/>
              </a:rPr>
              <a:t>D1 </a:t>
            </a:r>
            <a:r>
              <a:rPr kumimoji="1" lang="en-US" altLang="ja-JP" sz="2800" dirty="0" err="1" smtClean="0">
                <a:latin typeface="Arial Unicode MS"/>
                <a:cs typeface="Arial Unicode MS"/>
              </a:rPr>
              <a:t>Endguard</a:t>
            </a:r>
            <a:endParaRPr kumimoji="1" lang="ja-JP" altLang="en-US" sz="2800" dirty="0">
              <a:latin typeface="Arial Unicode MS"/>
              <a:cs typeface="Arial Unicode MS"/>
            </a:endParaRPr>
          </a:p>
        </p:txBody>
      </p:sp>
      <p:sp>
        <p:nvSpPr>
          <p:cNvPr id="3" name="コンテンツ プレースホルダー 2"/>
          <p:cNvSpPr>
            <a:spLocks noGrp="1"/>
          </p:cNvSpPr>
          <p:nvPr>
            <p:ph idx="1"/>
          </p:nvPr>
        </p:nvSpPr>
        <p:spPr>
          <a:xfrm>
            <a:off x="457200" y="1241616"/>
            <a:ext cx="4228850" cy="5305833"/>
          </a:xfrm>
        </p:spPr>
        <p:txBody>
          <a:bodyPr>
            <a:normAutofit/>
          </a:bodyPr>
          <a:lstStyle/>
          <a:p>
            <a:r>
              <a:rPr lang="en-US" altLang="ja-JP" sz="2400" dirty="0" smtClean="0">
                <a:latin typeface="Arial Unicode MS"/>
                <a:cs typeface="Arial Unicode MS"/>
                <a:sym typeface="Wingdings"/>
              </a:rPr>
              <a:t>D1EndGuard</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694" t="15836" r="26561" b="14691"/>
          <a:stretch/>
        </p:blipFill>
        <p:spPr bwMode="auto">
          <a:xfrm>
            <a:off x="0" y="1739042"/>
            <a:ext cx="4555524" cy="399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514" t="19852" r="32681" b="9790"/>
          <a:stretch/>
        </p:blipFill>
        <p:spPr bwMode="auto">
          <a:xfrm>
            <a:off x="4686050" y="1790854"/>
            <a:ext cx="4457950" cy="373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20</a:t>
            </a:fld>
            <a:endParaRPr kumimoji="1" lang="ja-JP" altLang="en-US"/>
          </a:p>
        </p:txBody>
      </p:sp>
    </p:spTree>
    <p:extLst>
      <p:ext uri="{BB962C8B-B14F-4D97-AF65-F5344CB8AC3E}">
        <p14:creationId xmlns:p14="http://schemas.microsoft.com/office/powerpoint/2010/main" val="93650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lang="en-US" altLang="ja-JP" sz="2800" dirty="0" smtClean="0">
                <a:latin typeface="Arial Unicode MS"/>
                <a:cs typeface="Arial Unicode MS"/>
              </a:rPr>
              <a:t>K1.8 Exp. Area</a:t>
            </a:r>
            <a:endParaRPr kumimoji="1" lang="ja-JP" altLang="en-US" sz="2800" dirty="0">
              <a:latin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21</a:t>
            </a:fld>
            <a:endParaRPr kumimoji="1" lang="ja-JP" altLang="en-US"/>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440" t="18279" r="20505" b="7118"/>
          <a:stretch/>
        </p:blipFill>
        <p:spPr bwMode="auto">
          <a:xfrm>
            <a:off x="1227435" y="1050282"/>
            <a:ext cx="6853883" cy="580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38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lang="en-US" altLang="ja-JP" sz="3200" dirty="0" smtClean="0">
                <a:latin typeface="Arial Unicode MS"/>
                <a:cs typeface="Arial Unicode MS"/>
              </a:rPr>
              <a:t>Web page</a:t>
            </a:r>
            <a:endParaRPr kumimoji="1" lang="ja-JP" altLang="en-US" sz="3200" dirty="0">
              <a:latin typeface="Arial Unicode MS"/>
              <a:cs typeface="Arial Unicode MS"/>
            </a:endParaRPr>
          </a:p>
        </p:txBody>
      </p:sp>
      <p:sp>
        <p:nvSpPr>
          <p:cNvPr id="3" name="コンテンツ プレースホルダー 2"/>
          <p:cNvSpPr>
            <a:spLocks noGrp="1"/>
          </p:cNvSpPr>
          <p:nvPr>
            <p:ph idx="1"/>
          </p:nvPr>
        </p:nvSpPr>
        <p:spPr>
          <a:xfrm>
            <a:off x="457200" y="1241615"/>
            <a:ext cx="8445260" cy="4477698"/>
          </a:xfrm>
        </p:spPr>
        <p:txBody>
          <a:bodyPr>
            <a:normAutofit/>
          </a:bodyPr>
          <a:lstStyle/>
          <a:p>
            <a:r>
              <a:rPr lang="en-US" altLang="ja-JP" sz="2000" dirty="0" smtClean="0">
                <a:latin typeface="Arial Unicode MS"/>
                <a:cs typeface="Arial Unicode MS"/>
                <a:hlinkClick r:id="rId2"/>
              </a:rPr>
              <a:t>J-PARC E05 </a:t>
            </a:r>
            <a:r>
              <a:rPr lang="ja-JP" altLang="en-US" sz="2000" dirty="0" smtClean="0">
                <a:latin typeface="Arial Unicode MS"/>
                <a:cs typeface="Arial Unicode MS"/>
                <a:hlinkClick r:id="rId2"/>
              </a:rPr>
              <a:t>のページ</a:t>
            </a:r>
            <a:endParaRPr lang="en-US" altLang="ja-JP" sz="2000" dirty="0">
              <a:latin typeface="Arial Unicode MS"/>
              <a:cs typeface="Arial Unicode MS"/>
              <a:hlinkClick r:id="rId3"/>
            </a:endParaRPr>
          </a:p>
          <a:p>
            <a:r>
              <a:rPr lang="ja-JP" altLang="en-US" sz="2000" dirty="0" smtClean="0">
                <a:latin typeface="Arial Unicode MS"/>
                <a:cs typeface="Arial Unicode MS"/>
                <a:hlinkClick r:id="rId3"/>
              </a:rPr>
              <a:t>メンバーページ</a:t>
            </a:r>
            <a:endParaRPr lang="en-US" altLang="ja-JP" sz="2000" dirty="0" smtClean="0">
              <a:latin typeface="Arial Unicode MS"/>
              <a:cs typeface="Arial Unicode MS"/>
            </a:endParaRPr>
          </a:p>
          <a:p>
            <a:r>
              <a:rPr lang="ja-JP" altLang="en-US" sz="2000" dirty="0" smtClean="0">
                <a:latin typeface="Arial Unicode MS"/>
                <a:cs typeface="Arial Unicode MS"/>
              </a:rPr>
              <a:t>メンバーページのパスワード</a:t>
            </a:r>
            <a:endParaRPr lang="en-US" altLang="ja-JP" sz="2000" dirty="0" smtClean="0">
              <a:latin typeface="Arial Unicode MS"/>
              <a:cs typeface="Arial Unicode MS"/>
            </a:endParaRPr>
          </a:p>
          <a:p>
            <a:pPr lvl="1"/>
            <a:r>
              <a:rPr lang="en-US" altLang="ja-JP" sz="1600" dirty="0" smtClean="0">
                <a:latin typeface="Arial Unicode MS"/>
                <a:cs typeface="Arial Unicode MS"/>
              </a:rPr>
              <a:t>Username</a:t>
            </a:r>
            <a:r>
              <a:rPr lang="ja-JP" altLang="en-US" sz="1600" dirty="0" smtClean="0">
                <a:latin typeface="Arial Unicode MS"/>
                <a:cs typeface="Arial Unicode MS"/>
              </a:rPr>
              <a:t>：</a:t>
            </a:r>
            <a:r>
              <a:rPr lang="en-US" altLang="ja-JP" sz="1600" dirty="0" err="1" smtClean="0">
                <a:latin typeface="Arial Unicode MS"/>
                <a:cs typeface="Arial Unicode MS"/>
              </a:rPr>
              <a:t>sts</a:t>
            </a:r>
            <a:endParaRPr lang="en-US" altLang="ja-JP" sz="1600" dirty="0" smtClean="0">
              <a:latin typeface="Arial Unicode MS"/>
              <a:cs typeface="Arial Unicode MS"/>
            </a:endParaRPr>
          </a:p>
          <a:p>
            <a:pPr lvl="1"/>
            <a:r>
              <a:rPr lang="en-US" altLang="ja-JP" sz="1600" dirty="0" err="1" smtClean="0">
                <a:latin typeface="Arial Unicode MS"/>
                <a:cs typeface="Arial Unicode MS"/>
              </a:rPr>
              <a:t>Passwd</a:t>
            </a:r>
            <a:r>
              <a:rPr lang="ja-JP" altLang="en-US" sz="1600" dirty="0" smtClean="0">
                <a:latin typeface="Arial Unicode MS"/>
                <a:cs typeface="Arial Unicode MS"/>
              </a:rPr>
              <a:t>：</a:t>
            </a:r>
            <a:r>
              <a:rPr lang="en-US" altLang="ja-JP" sz="1600" dirty="0" err="1" smtClean="0">
                <a:latin typeface="Arial Unicode MS"/>
                <a:cs typeface="Arial Unicode MS"/>
              </a:rPr>
              <a:t>multis</a:t>
            </a:r>
            <a:endParaRPr lang="en-US" altLang="ja-JP" sz="1600" dirty="0" smtClean="0">
              <a:latin typeface="Arial Unicode MS"/>
              <a:cs typeface="Arial Unicode MS"/>
            </a:endParaRPr>
          </a:p>
          <a:p>
            <a:r>
              <a:rPr lang="ja-JP" altLang="en-US" sz="2000" dirty="0" smtClean="0">
                <a:latin typeface="Arial Unicode MS"/>
                <a:cs typeface="Arial Unicode MS"/>
              </a:rPr>
              <a:t>ログインパスワード</a:t>
            </a:r>
            <a:endParaRPr lang="en-US" altLang="ja-JP" sz="2000" dirty="0" smtClean="0">
              <a:latin typeface="Arial Unicode MS"/>
              <a:cs typeface="Arial Unicode MS"/>
            </a:endParaRPr>
          </a:p>
          <a:p>
            <a:pPr lvl="1"/>
            <a:r>
              <a:rPr lang="ja-JP" altLang="en-US" sz="1600" dirty="0" smtClean="0">
                <a:latin typeface="Arial Unicode MS"/>
                <a:cs typeface="Arial Unicode MS"/>
              </a:rPr>
              <a:t>アカウント名：</a:t>
            </a:r>
            <a:r>
              <a:rPr lang="en-US" altLang="ja-JP" sz="1600" dirty="0" smtClean="0">
                <a:latin typeface="Arial Unicode MS"/>
                <a:cs typeface="Arial Unicode MS"/>
              </a:rPr>
              <a:t>Last name</a:t>
            </a:r>
          </a:p>
          <a:p>
            <a:pPr lvl="1"/>
            <a:r>
              <a:rPr lang="ja-JP" altLang="en-US" sz="1600" dirty="0" smtClean="0">
                <a:latin typeface="Arial Unicode MS"/>
                <a:cs typeface="Arial Unicode MS"/>
              </a:rPr>
              <a:t>パスワード：</a:t>
            </a:r>
            <a:r>
              <a:rPr lang="ja-JP" altLang="en-US" sz="1600" dirty="0">
                <a:latin typeface="Arial Unicode MS"/>
                <a:cs typeface="Arial Unicode MS"/>
              </a:rPr>
              <a:t>生年</a:t>
            </a:r>
            <a:r>
              <a:rPr lang="ja-JP" altLang="en-US" sz="1600" dirty="0" smtClean="0">
                <a:latin typeface="Arial Unicode MS"/>
                <a:cs typeface="Arial Unicode MS"/>
              </a:rPr>
              <a:t>月日（</a:t>
            </a:r>
            <a:r>
              <a:rPr lang="en-US" altLang="ja-JP" sz="1600" dirty="0" smtClean="0">
                <a:latin typeface="Arial Unicode MS"/>
                <a:cs typeface="Arial Unicode MS"/>
              </a:rPr>
              <a:t>YYMMDD</a:t>
            </a:r>
            <a:r>
              <a:rPr lang="ja-JP" altLang="en-US" sz="1600" dirty="0" smtClean="0">
                <a:latin typeface="Arial Unicode MS"/>
                <a:cs typeface="Arial Unicode MS"/>
              </a:rPr>
              <a:t>）</a:t>
            </a:r>
            <a:r>
              <a:rPr lang="en-US" altLang="ja-JP" sz="1600" dirty="0" smtClean="0">
                <a:latin typeface="Arial Unicode MS"/>
                <a:cs typeface="Arial Unicode MS"/>
              </a:rPr>
              <a:t>+First name</a:t>
            </a:r>
          </a:p>
          <a:p>
            <a:pPr lvl="1"/>
            <a:r>
              <a:rPr lang="en-US" altLang="ja-JP" sz="1600" dirty="0" smtClean="0">
                <a:latin typeface="Arial Unicode MS"/>
                <a:cs typeface="Arial Unicode MS"/>
              </a:rPr>
              <a:t>4</a:t>
            </a:r>
            <a:r>
              <a:rPr lang="ja-JP" altLang="en-US" sz="1600" dirty="0" smtClean="0">
                <a:latin typeface="Arial Unicode MS"/>
                <a:cs typeface="Arial Unicode MS"/>
              </a:rPr>
              <a:t>人分作ってから</a:t>
            </a:r>
            <a:r>
              <a:rPr lang="ja-JP" altLang="en-US" sz="1600" dirty="0">
                <a:latin typeface="Arial Unicode MS"/>
                <a:cs typeface="Arial Unicode MS"/>
              </a:rPr>
              <a:t>共有アカウントを作ればいいんだと</a:t>
            </a:r>
            <a:r>
              <a:rPr lang="ja-JP" altLang="en-US" sz="1600" dirty="0" smtClean="0">
                <a:latin typeface="Arial Unicode MS"/>
                <a:cs typeface="Arial Unicode MS"/>
              </a:rPr>
              <a:t>気づきました。</a:t>
            </a:r>
            <a:endParaRPr lang="en-US" altLang="ja-JP" sz="1600" dirty="0" smtClean="0">
              <a:latin typeface="Arial Unicode MS"/>
              <a:cs typeface="Arial Unicode MS"/>
            </a:endParaRPr>
          </a:p>
          <a:p>
            <a:pPr lvl="1"/>
            <a:r>
              <a:rPr lang="ja-JP" altLang="en-US" sz="1600" dirty="0" smtClean="0">
                <a:latin typeface="Arial Unicode MS"/>
                <a:cs typeface="Arial Unicode MS"/>
              </a:rPr>
              <a:t>アカウント名：</a:t>
            </a:r>
            <a:r>
              <a:rPr lang="en-US" altLang="ja-JP" sz="1600" dirty="0" err="1" smtClean="0">
                <a:latin typeface="Arial Unicode MS"/>
                <a:cs typeface="Arial Unicode MS"/>
              </a:rPr>
              <a:t>stsmember</a:t>
            </a:r>
            <a:endParaRPr lang="en-US" altLang="ja-JP" sz="1600" dirty="0">
              <a:latin typeface="Arial Unicode MS"/>
              <a:cs typeface="Arial Unicode MS"/>
            </a:endParaRPr>
          </a:p>
          <a:p>
            <a:pPr lvl="1"/>
            <a:r>
              <a:rPr lang="ja-JP" altLang="en-US" sz="1600" dirty="0" smtClean="0">
                <a:latin typeface="Arial Unicode MS"/>
                <a:cs typeface="Arial Unicode MS"/>
              </a:rPr>
              <a:t>パスワード：口頭で</a:t>
            </a:r>
            <a:endParaRPr lang="en-US" altLang="ja-JP" sz="1600" dirty="0" smtClean="0">
              <a:latin typeface="Arial Unicode MS"/>
              <a:cs typeface="Arial Unicode MS"/>
            </a:endParaRPr>
          </a:p>
        </p:txBody>
      </p:sp>
      <p:sp>
        <p:nvSpPr>
          <p:cNvPr id="7" name="コンテンツ プレースホルダー 2"/>
          <p:cNvSpPr txBox="1">
            <a:spLocks/>
          </p:cNvSpPr>
          <p:nvPr/>
        </p:nvSpPr>
        <p:spPr>
          <a:xfrm>
            <a:off x="463620" y="4985369"/>
            <a:ext cx="8445260" cy="17804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endParaRPr lang="en-US" altLang="ja-JP" sz="2000" dirty="0" smtClean="0">
              <a:latin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3</a:t>
            </a:fld>
            <a:endParaRPr kumimoji="1" lang="ja-JP" altLang="en-US"/>
          </a:p>
        </p:txBody>
      </p:sp>
    </p:spTree>
    <p:extLst>
      <p:ext uri="{BB962C8B-B14F-4D97-AF65-F5344CB8AC3E}">
        <p14:creationId xmlns:p14="http://schemas.microsoft.com/office/powerpoint/2010/main" val="1687373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410"/>
            <a:ext cx="8229600" cy="1143000"/>
          </a:xfrm>
        </p:spPr>
        <p:txBody>
          <a:bodyPr>
            <a:normAutofit/>
          </a:bodyPr>
          <a:lstStyle/>
          <a:p>
            <a:r>
              <a:rPr lang="en-US" altLang="ja-JP" sz="3200" dirty="0" smtClean="0">
                <a:latin typeface="Arial Unicode MS"/>
                <a:cs typeface="Arial Unicode MS"/>
              </a:rPr>
              <a:t>Acceptance Map</a:t>
            </a:r>
            <a:endParaRPr kumimoji="1" lang="ja-JP" altLang="en-US" sz="3200" dirty="0">
              <a:latin typeface="Arial Unicode MS"/>
              <a:cs typeface="Arial Unicode MS"/>
            </a:endParaRPr>
          </a:p>
        </p:txBody>
      </p:sp>
      <p:sp>
        <p:nvSpPr>
          <p:cNvPr id="26" name="コンテンツ プレースホルダー 2"/>
          <p:cNvSpPr>
            <a:spLocks noGrp="1"/>
          </p:cNvSpPr>
          <p:nvPr>
            <p:ph idx="1"/>
          </p:nvPr>
        </p:nvSpPr>
        <p:spPr>
          <a:xfrm>
            <a:off x="457199" y="1241616"/>
            <a:ext cx="8393609" cy="1971958"/>
          </a:xfrm>
        </p:spPr>
        <p:txBody>
          <a:bodyPr>
            <a:normAutofit/>
          </a:bodyPr>
          <a:lstStyle/>
          <a:p>
            <a:r>
              <a:rPr lang="en-US" altLang="ja-JP" sz="2400" dirty="0" smtClean="0">
                <a:latin typeface="Arial Unicode MS"/>
                <a:cs typeface="Arial Unicode MS"/>
                <a:sym typeface="Wingdings"/>
              </a:rPr>
              <a:t>2D-Histograms shows events which has hit on the SDC3</a:t>
            </a:r>
          </a:p>
          <a:p>
            <a:r>
              <a:rPr lang="en-US" altLang="ja-JP" sz="2400" dirty="0" smtClean="0">
                <a:latin typeface="Arial Unicode MS"/>
                <a:cs typeface="Arial Unicode MS"/>
                <a:sym typeface="Wingdings"/>
              </a:rPr>
              <a:t>P=1.375 </a:t>
            </a:r>
            <a:r>
              <a:rPr lang="en-US" altLang="ja-JP" sz="2400" dirty="0" err="1" smtClean="0">
                <a:latin typeface="Arial Unicode MS"/>
                <a:cs typeface="Arial Unicode MS"/>
                <a:sym typeface="Wingdings"/>
              </a:rPr>
              <a:t>GeV</a:t>
            </a:r>
            <a:r>
              <a:rPr lang="en-US" altLang="ja-JP" sz="2400" dirty="0" smtClean="0">
                <a:latin typeface="Arial Unicode MS"/>
                <a:cs typeface="Arial Unicode MS"/>
                <a:sym typeface="Wingdings"/>
              </a:rPr>
              <a:t>/c</a:t>
            </a:r>
          </a:p>
          <a:p>
            <a:r>
              <a:rPr lang="en-US" altLang="ja-JP" sz="2400" dirty="0">
                <a:latin typeface="Arial Unicode MS"/>
                <a:cs typeface="Arial Unicode MS"/>
                <a:sym typeface="Wingdings"/>
              </a:rPr>
              <a:t>X(</a:t>
            </a:r>
            <a:r>
              <a:rPr lang="en-US" altLang="ja-JP" sz="2400" dirty="0" smtClean="0">
                <a:latin typeface="Arial Unicode MS"/>
                <a:cs typeface="Arial Unicode MS"/>
                <a:sym typeface="Wingdings"/>
              </a:rPr>
              <a:t>horizontal)</a:t>
            </a:r>
            <a:r>
              <a:rPr lang="en-US" altLang="ja-JP" sz="2400" dirty="0">
                <a:latin typeface="Arial Unicode MS"/>
                <a:cs typeface="Arial Unicode MS"/>
                <a:sym typeface="Wingdings"/>
              </a:rPr>
              <a:t>, Y(</a:t>
            </a:r>
            <a:r>
              <a:rPr lang="en-US" altLang="ja-JP" sz="2400" dirty="0" smtClean="0">
                <a:latin typeface="Arial Unicode MS"/>
                <a:cs typeface="Arial Unicode MS"/>
                <a:sym typeface="Wingdings"/>
              </a:rPr>
              <a:t>vertical)</a:t>
            </a:r>
            <a:r>
              <a:rPr lang="en-US" altLang="ja-JP" sz="2400" dirty="0">
                <a:latin typeface="Arial Unicode MS"/>
                <a:cs typeface="Arial Unicode MS"/>
                <a:sym typeface="Wingdings"/>
              </a:rPr>
              <a:t>, </a:t>
            </a:r>
            <a:r>
              <a:rPr lang="en-US" altLang="ja-JP" sz="2400" dirty="0" smtClean="0">
                <a:latin typeface="Arial Unicode MS"/>
                <a:cs typeface="Arial Unicode MS"/>
                <a:sym typeface="Wingdings"/>
              </a:rPr>
              <a:t>Z(longitudinal;  z=T2-Q1)</a:t>
            </a:r>
          </a:p>
          <a:p>
            <a:r>
              <a:rPr lang="en-US" altLang="ja-JP" sz="2400" dirty="0" smtClean="0">
                <a:latin typeface="Arial Unicode MS"/>
                <a:cs typeface="Arial Unicode MS"/>
                <a:sym typeface="Wingdings"/>
              </a:rPr>
              <a:t>Generate points are uniformly distributed.</a:t>
            </a:r>
          </a:p>
          <a:p>
            <a:endParaRPr lang="en-US" altLang="ja-JP" sz="2400" dirty="0" smtClean="0">
              <a:latin typeface="Arial Unicode MS"/>
              <a:cs typeface="Arial Unicode MS"/>
              <a:sym typeface="Wingdings"/>
            </a:endParaRPr>
          </a:p>
          <a:p>
            <a:endParaRPr lang="en-US" altLang="ja-JP" sz="2400" dirty="0" smtClean="0">
              <a:latin typeface="Arial Unicode MS"/>
              <a:cs typeface="Arial Unicode MS"/>
              <a:sym typeface="Wingdings"/>
            </a:endParaRPr>
          </a:p>
        </p:txBody>
      </p:sp>
      <p:pic>
        <p:nvPicPr>
          <p:cNvPr id="3" name="図 2" descr="AcceptedRates_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528" y="3768751"/>
            <a:ext cx="4561472" cy="3089251"/>
          </a:xfrm>
          <a:prstGeom prst="rect">
            <a:avLst/>
          </a:prstGeom>
        </p:spPr>
      </p:pic>
      <p:pic>
        <p:nvPicPr>
          <p:cNvPr id="4" name="図 3" descr="AcceptedRates_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68751"/>
            <a:ext cx="4561471" cy="3089250"/>
          </a:xfrm>
          <a:prstGeom prst="rect">
            <a:avLst/>
          </a:prstGeom>
        </p:spPr>
      </p:pic>
      <p:sp>
        <p:nvSpPr>
          <p:cNvPr id="5" name="スライド番号プレースホルダー 4"/>
          <p:cNvSpPr>
            <a:spLocks noGrp="1"/>
          </p:cNvSpPr>
          <p:nvPr>
            <p:ph type="sldNum" sz="quarter" idx="12"/>
          </p:nvPr>
        </p:nvSpPr>
        <p:spPr/>
        <p:txBody>
          <a:bodyPr/>
          <a:lstStyle/>
          <a:p>
            <a:fld id="{46CBC669-53C0-DF4A-8C05-60F58B1B1B91}" type="slidenum">
              <a:rPr kumimoji="1" lang="ja-JP" altLang="en-US" smtClean="0"/>
              <a:t>4</a:t>
            </a:fld>
            <a:endParaRPr kumimoji="1" lang="ja-JP" altLang="en-US"/>
          </a:p>
        </p:txBody>
      </p:sp>
    </p:spTree>
    <p:extLst>
      <p:ext uri="{BB962C8B-B14F-4D97-AF65-F5344CB8AC3E}">
        <p14:creationId xmlns:p14="http://schemas.microsoft.com/office/powerpoint/2010/main" val="2698875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AcceptedRates_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458"/>
            <a:ext cx="4584989" cy="3105178"/>
          </a:xfrm>
          <a:prstGeom prst="rect">
            <a:avLst/>
          </a:prstGeom>
        </p:spPr>
      </p:pic>
      <p:pic>
        <p:nvPicPr>
          <p:cNvPr id="6" name="図 5" descr="AcceptedRates_4.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52822"/>
            <a:ext cx="4584989" cy="3105178"/>
          </a:xfrm>
          <a:prstGeom prst="rect">
            <a:avLst/>
          </a:prstGeom>
        </p:spPr>
      </p:pic>
      <p:pic>
        <p:nvPicPr>
          <p:cNvPr id="7" name="図 6" descr="AcceptedRates_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009" y="2200233"/>
            <a:ext cx="4584990" cy="3105178"/>
          </a:xfrm>
          <a:prstGeom prst="rect">
            <a:avLst/>
          </a:prstGeom>
        </p:spPr>
      </p:pic>
      <p:sp>
        <p:nvSpPr>
          <p:cNvPr id="8" name="タイトル 1"/>
          <p:cNvSpPr txBox="1">
            <a:spLocks/>
          </p:cNvSpPr>
          <p:nvPr/>
        </p:nvSpPr>
        <p:spPr>
          <a:xfrm>
            <a:off x="470189" y="1560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latin typeface="Arial Unicode MS"/>
                <a:cs typeface="Arial Unicode MS"/>
              </a:rPr>
              <a:t>Acceptance Map</a:t>
            </a:r>
            <a:endParaRPr lang="ja-JP" altLang="en-US" sz="3200" dirty="0">
              <a:latin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5</a:t>
            </a:fld>
            <a:endParaRPr kumimoji="1" lang="ja-JP" altLang="en-US"/>
          </a:p>
        </p:txBody>
      </p:sp>
    </p:spTree>
    <p:extLst>
      <p:ext uri="{BB962C8B-B14F-4D97-AF65-F5344CB8AC3E}">
        <p14:creationId xmlns:p14="http://schemas.microsoft.com/office/powerpoint/2010/main" val="3133726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68"/>
            <a:ext cx="8229600" cy="1125954"/>
          </a:xfrm>
        </p:spPr>
        <p:txBody>
          <a:bodyPr>
            <a:normAutofit/>
          </a:bodyPr>
          <a:lstStyle/>
          <a:p>
            <a:r>
              <a:rPr lang="en-US" altLang="ja-JP" sz="3200" dirty="0" smtClean="0">
                <a:latin typeface="Arial Unicode MS"/>
                <a:cs typeface="Arial Unicode MS"/>
              </a:rPr>
              <a:t>Momentum Resolution</a:t>
            </a:r>
            <a:endParaRPr kumimoji="1" lang="ja-JP" altLang="en-US" sz="3200" dirty="0">
              <a:latin typeface="Arial Unicode MS"/>
              <a:cs typeface="Arial Unicode MS"/>
            </a:endParaRPr>
          </a:p>
        </p:txBody>
      </p:sp>
      <p:sp>
        <p:nvSpPr>
          <p:cNvPr id="3" name="コンテンツ プレースホルダー 2"/>
          <p:cNvSpPr>
            <a:spLocks noGrp="1"/>
          </p:cNvSpPr>
          <p:nvPr>
            <p:ph idx="1"/>
          </p:nvPr>
        </p:nvSpPr>
        <p:spPr>
          <a:xfrm>
            <a:off x="457200" y="1054443"/>
            <a:ext cx="8445260" cy="5655275"/>
          </a:xfrm>
        </p:spPr>
        <p:txBody>
          <a:bodyPr>
            <a:normAutofit/>
          </a:bodyPr>
          <a:lstStyle/>
          <a:p>
            <a:r>
              <a:rPr lang="en-US" altLang="ja-JP" sz="2200" dirty="0" smtClean="0">
                <a:latin typeface="Arial Unicode MS"/>
                <a:cs typeface="Arial Unicode MS"/>
              </a:rPr>
              <a:t>The effect of wires is taken into account in the simulation.</a:t>
            </a:r>
          </a:p>
          <a:p>
            <a:pPr lvl="1"/>
            <a:r>
              <a:rPr lang="en-US" altLang="ja-JP" sz="1800" dirty="0" smtClean="0">
                <a:solidFill>
                  <a:srgbClr val="FF0000"/>
                </a:solidFill>
                <a:latin typeface="Arial Unicode MS"/>
                <a:cs typeface="Arial Unicode MS"/>
              </a:rPr>
              <a:t>Set 10um-thick </a:t>
            </a:r>
            <a:r>
              <a:rPr lang="en-US" altLang="ja-JP" sz="1800" dirty="0">
                <a:solidFill>
                  <a:srgbClr val="FF0000"/>
                </a:solidFill>
                <a:latin typeface="Arial Unicode MS"/>
                <a:cs typeface="Arial Unicode MS"/>
              </a:rPr>
              <a:t>t</a:t>
            </a:r>
            <a:r>
              <a:rPr lang="en-US" altLang="ja-JP" sz="1800" dirty="0" smtClean="0">
                <a:solidFill>
                  <a:srgbClr val="FF0000"/>
                </a:solidFill>
                <a:latin typeface="Arial Unicode MS"/>
                <a:cs typeface="Arial Unicode MS"/>
              </a:rPr>
              <a:t>ungsten layers</a:t>
            </a:r>
            <a:r>
              <a:rPr lang="en-US" altLang="ja-JP" sz="1800" dirty="0" smtClean="0">
                <a:latin typeface="Arial Unicode MS"/>
                <a:cs typeface="Arial Unicode MS"/>
              </a:rPr>
              <a:t>.</a:t>
            </a:r>
          </a:p>
          <a:p>
            <a:pPr lvl="1"/>
            <a:r>
              <a:rPr lang="en-US" altLang="ja-JP" sz="1800" dirty="0" smtClean="0">
                <a:latin typeface="Arial Unicode MS"/>
                <a:cs typeface="Arial Unicode MS"/>
              </a:rPr>
              <a:t>Realistic wire </a:t>
            </a:r>
            <a:r>
              <a:rPr lang="en-US" altLang="ja-JP" sz="1800" dirty="0">
                <a:latin typeface="Arial Unicode MS"/>
                <a:cs typeface="Arial Unicode MS"/>
              </a:rPr>
              <a:t>structure is not implemented.</a:t>
            </a:r>
          </a:p>
          <a:p>
            <a:pPr lvl="1"/>
            <a:r>
              <a:rPr lang="en-US" altLang="ja-JP" sz="1800" dirty="0">
                <a:latin typeface="Arial Unicode MS"/>
                <a:cs typeface="Arial Unicode MS"/>
                <a:sym typeface="Wingdings" panose="05000000000000000000" pitchFamily="2" charset="2"/>
              </a:rPr>
              <a:t></a:t>
            </a:r>
            <a:r>
              <a:rPr lang="en-US" altLang="ja-JP" sz="1800" dirty="0">
                <a:latin typeface="Arial Unicode MS"/>
                <a:cs typeface="Arial Unicode MS"/>
              </a:rPr>
              <a:t>particles must hit tungsten on every “layers</a:t>
            </a:r>
            <a:r>
              <a:rPr lang="en-US" altLang="ja-JP" sz="1800" dirty="0" smtClean="0">
                <a:latin typeface="Arial Unicode MS"/>
                <a:cs typeface="Arial Unicode MS"/>
              </a:rPr>
              <a:t>”</a:t>
            </a:r>
          </a:p>
          <a:p>
            <a:pPr lvl="1"/>
            <a:r>
              <a:rPr lang="en-US" altLang="ja-JP" sz="1800" dirty="0" smtClean="0">
                <a:latin typeface="Arial Unicode MS"/>
                <a:cs typeface="Arial Unicode MS"/>
              </a:rPr>
              <a:t>Wire diameter: 10um</a:t>
            </a:r>
            <a:r>
              <a:rPr lang="ja-JP" altLang="en-US" sz="1800" dirty="0" smtClean="0">
                <a:latin typeface="Arial Unicode MS"/>
                <a:cs typeface="Arial Unicode MS"/>
              </a:rPr>
              <a:t>～</a:t>
            </a:r>
            <a:r>
              <a:rPr lang="en-US" altLang="ja-JP" sz="1800" dirty="0" smtClean="0">
                <a:latin typeface="Arial Unicode MS"/>
                <a:cs typeface="Arial Unicode MS"/>
              </a:rPr>
              <a:t>25 um, wire distance</a:t>
            </a:r>
            <a:r>
              <a:rPr lang="ja-JP" altLang="en-US" sz="1800" dirty="0">
                <a:latin typeface="Arial Unicode MS"/>
                <a:cs typeface="Arial Unicode MS"/>
              </a:rPr>
              <a:t> </a:t>
            </a:r>
            <a:r>
              <a:rPr lang="en-US" altLang="ja-JP" sz="1800" dirty="0" smtClean="0">
                <a:latin typeface="Arial Unicode MS"/>
                <a:cs typeface="Arial Unicode MS"/>
              </a:rPr>
              <a:t>= a few mm.</a:t>
            </a:r>
            <a:endParaRPr lang="en-US" altLang="ja-JP" sz="1800" dirty="0">
              <a:latin typeface="Arial Unicode MS"/>
              <a:cs typeface="Arial Unicode MS"/>
            </a:endParaRPr>
          </a:p>
          <a:p>
            <a:pPr marL="0" indent="0">
              <a:buNone/>
            </a:pPr>
            <a:endParaRPr lang="en-US" altLang="ja-JP" sz="2200" dirty="0">
              <a:latin typeface="Arial Unicode MS"/>
              <a:cs typeface="Arial Unicode MS"/>
            </a:endParaRPr>
          </a:p>
          <a:p>
            <a:r>
              <a:rPr lang="en-US" altLang="ja-JP" sz="2200" dirty="0" smtClean="0">
                <a:latin typeface="Arial Unicode MS"/>
                <a:cs typeface="Arial Unicode MS"/>
              </a:rPr>
              <a:t>Result of σ(</a:t>
            </a:r>
            <a:r>
              <a:rPr lang="en-US" altLang="ja-JP" sz="2200" dirty="0" err="1" smtClean="0">
                <a:latin typeface="Arial Unicode MS"/>
                <a:cs typeface="Arial Unicode MS"/>
              </a:rPr>
              <a:t>dp</a:t>
            </a:r>
            <a:r>
              <a:rPr lang="en-US" altLang="ja-JP" sz="2200" dirty="0" smtClean="0">
                <a:latin typeface="Arial Unicode MS"/>
                <a:cs typeface="Arial Unicode MS"/>
              </a:rPr>
              <a:t>/p)</a:t>
            </a:r>
          </a:p>
          <a:p>
            <a:pPr lvl="1"/>
            <a:r>
              <a:rPr lang="en-US" altLang="ja-JP" sz="1800" dirty="0" smtClean="0">
                <a:latin typeface="Arial Unicode MS"/>
                <a:cs typeface="Arial Unicode MS"/>
              </a:rPr>
              <a:t>No wires: 5.5×10</a:t>
            </a:r>
            <a:r>
              <a:rPr lang="en-US" altLang="ja-JP" sz="1800" baseline="30000" dirty="0" smtClean="0">
                <a:latin typeface="Arial Unicode MS"/>
                <a:cs typeface="Arial Unicode MS"/>
              </a:rPr>
              <a:t>-4</a:t>
            </a:r>
            <a:r>
              <a:rPr lang="en-US" altLang="ja-JP" sz="1800" dirty="0" smtClean="0">
                <a:latin typeface="Arial Unicode MS"/>
                <a:cs typeface="Arial Unicode MS"/>
              </a:rPr>
              <a:t> (FWHM)</a:t>
            </a:r>
          </a:p>
          <a:p>
            <a:pPr lvl="1"/>
            <a:r>
              <a:rPr lang="en-US" altLang="ja-JP" sz="1800" dirty="0" smtClean="0">
                <a:latin typeface="Arial Unicode MS"/>
                <a:cs typeface="Arial Unicode MS"/>
              </a:rPr>
              <a:t> </a:t>
            </a:r>
            <a:r>
              <a:rPr lang="en-US" altLang="ja-JP" sz="1800" dirty="0" smtClean="0">
                <a:solidFill>
                  <a:srgbClr val="FF0000"/>
                </a:solidFill>
                <a:latin typeface="Arial Unicode MS"/>
                <a:cs typeface="Arial Unicode MS"/>
              </a:rPr>
              <a:t>0.1um</a:t>
            </a:r>
            <a:r>
              <a:rPr lang="en-US" altLang="ja-JP" sz="1800" dirty="0" smtClean="0">
                <a:latin typeface="Arial Unicode MS"/>
                <a:cs typeface="Arial Unicode MS"/>
              </a:rPr>
              <a:t>-thick </a:t>
            </a:r>
            <a:r>
              <a:rPr lang="en-US" altLang="ja-JP" sz="1800" dirty="0">
                <a:latin typeface="Arial Unicode MS"/>
                <a:cs typeface="Arial Unicode MS"/>
              </a:rPr>
              <a:t>layers: 5.7×10</a:t>
            </a:r>
            <a:r>
              <a:rPr lang="en-US" altLang="ja-JP" sz="1800" baseline="30000" dirty="0">
                <a:latin typeface="Arial Unicode MS"/>
                <a:cs typeface="Arial Unicode MS"/>
              </a:rPr>
              <a:t>-4</a:t>
            </a:r>
            <a:r>
              <a:rPr lang="en-US" altLang="ja-JP" sz="1800" dirty="0">
                <a:latin typeface="Arial Unicode MS"/>
                <a:cs typeface="Arial Unicode MS"/>
              </a:rPr>
              <a:t>(FWHM)</a:t>
            </a:r>
          </a:p>
          <a:p>
            <a:pPr lvl="1"/>
            <a:r>
              <a:rPr lang="en-US" altLang="ja-JP" sz="1800" dirty="0" smtClean="0">
                <a:latin typeface="Arial Unicode MS"/>
                <a:cs typeface="Arial Unicode MS"/>
              </a:rPr>
              <a:t>    </a:t>
            </a:r>
            <a:r>
              <a:rPr lang="en-US" altLang="ja-JP" sz="1800" dirty="0" smtClean="0">
                <a:solidFill>
                  <a:srgbClr val="FF0000"/>
                </a:solidFill>
                <a:latin typeface="Arial Unicode MS"/>
                <a:cs typeface="Arial Unicode MS"/>
              </a:rPr>
              <a:t>1um</a:t>
            </a:r>
            <a:r>
              <a:rPr lang="en-US" altLang="ja-JP" sz="1800" dirty="0" smtClean="0">
                <a:latin typeface="Arial Unicode MS"/>
                <a:cs typeface="Arial Unicode MS"/>
              </a:rPr>
              <a:t>-thick layers: 6.3×10</a:t>
            </a:r>
            <a:r>
              <a:rPr lang="en-US" altLang="ja-JP" sz="1800" baseline="30000" dirty="0" smtClean="0">
                <a:latin typeface="Arial Unicode MS"/>
                <a:cs typeface="Arial Unicode MS"/>
              </a:rPr>
              <a:t>-4</a:t>
            </a:r>
            <a:r>
              <a:rPr lang="en-US" altLang="ja-JP" sz="1800" dirty="0" smtClean="0">
                <a:latin typeface="Arial Unicode MS"/>
                <a:cs typeface="Arial Unicode MS"/>
              </a:rPr>
              <a:t>(FWHM) </a:t>
            </a:r>
            <a:r>
              <a:rPr lang="en-US" altLang="ja-JP" sz="1800" dirty="0" smtClean="0">
                <a:latin typeface="Arial Unicode MS"/>
                <a:cs typeface="Arial Unicode MS"/>
                <a:sym typeface="Wingdings" panose="05000000000000000000" pitchFamily="2" charset="2"/>
              </a:rPr>
              <a:t></a:t>
            </a:r>
            <a:r>
              <a:rPr lang="en-US" altLang="ja-JP" sz="1800" dirty="0" smtClean="0">
                <a:latin typeface="Arial Unicode MS"/>
                <a:cs typeface="Arial Unicode MS"/>
              </a:rPr>
              <a:t>comparable to “2SFT”</a:t>
            </a:r>
          </a:p>
          <a:p>
            <a:pPr lvl="1"/>
            <a:r>
              <a:rPr lang="en-US" altLang="ja-JP" sz="1800" dirty="0" smtClean="0">
                <a:latin typeface="Arial Unicode MS"/>
                <a:cs typeface="Arial Unicode MS"/>
              </a:rPr>
              <a:t>  </a:t>
            </a:r>
            <a:r>
              <a:rPr lang="en-US" altLang="ja-JP" sz="1800" dirty="0" smtClean="0">
                <a:solidFill>
                  <a:srgbClr val="FF0000"/>
                </a:solidFill>
                <a:latin typeface="Arial Unicode MS"/>
                <a:cs typeface="Arial Unicode MS"/>
              </a:rPr>
              <a:t>10um</a:t>
            </a:r>
            <a:r>
              <a:rPr lang="en-US" altLang="ja-JP" sz="1800" dirty="0" smtClean="0">
                <a:latin typeface="Arial Unicode MS"/>
                <a:cs typeface="Arial Unicode MS"/>
              </a:rPr>
              <a:t>-thick </a:t>
            </a:r>
            <a:r>
              <a:rPr lang="en-US" altLang="ja-JP" sz="1800" dirty="0">
                <a:latin typeface="Arial Unicode MS"/>
                <a:cs typeface="Arial Unicode MS"/>
              </a:rPr>
              <a:t>layers: </a:t>
            </a:r>
            <a:r>
              <a:rPr lang="en-US" altLang="ja-JP" sz="1800" dirty="0" smtClean="0">
                <a:latin typeface="Arial Unicode MS"/>
                <a:cs typeface="Arial Unicode MS"/>
              </a:rPr>
              <a:t>12×10</a:t>
            </a:r>
            <a:r>
              <a:rPr lang="en-US" altLang="ja-JP" sz="1800" baseline="30000" dirty="0" smtClean="0">
                <a:latin typeface="Arial Unicode MS"/>
                <a:cs typeface="Arial Unicode MS"/>
              </a:rPr>
              <a:t>-4</a:t>
            </a:r>
            <a:r>
              <a:rPr lang="en-US" altLang="ja-JP" sz="1800" dirty="0" smtClean="0">
                <a:latin typeface="Arial Unicode MS"/>
                <a:cs typeface="Arial Unicode MS"/>
              </a:rPr>
              <a:t>(FWHM)</a:t>
            </a:r>
          </a:p>
          <a:p>
            <a:pPr lvl="1"/>
            <a:endParaRPr lang="en-US" altLang="ja-JP" sz="1800" dirty="0">
              <a:latin typeface="Arial Unicode MS"/>
              <a:cs typeface="Arial Unicode MS"/>
            </a:endParaRPr>
          </a:p>
          <a:p>
            <a:r>
              <a:rPr lang="en-US" altLang="ja-JP" sz="2200" dirty="0">
                <a:latin typeface="Arial Unicode MS"/>
                <a:cs typeface="Arial Unicode MS"/>
              </a:rPr>
              <a:t>Rotate </a:t>
            </a:r>
            <a:r>
              <a:rPr lang="en-US" altLang="ja-JP" sz="2200" dirty="0" smtClean="0">
                <a:latin typeface="Arial Unicode MS"/>
                <a:cs typeface="Arial Unicode MS"/>
              </a:rPr>
              <a:t>SDC2 </a:t>
            </a:r>
            <a:r>
              <a:rPr lang="en-US" altLang="ja-JP" sz="2200" dirty="0">
                <a:latin typeface="Arial Unicode MS"/>
                <a:cs typeface="Arial Unicode MS"/>
              </a:rPr>
              <a:t>90 </a:t>
            </a:r>
            <a:r>
              <a:rPr lang="en-US" altLang="ja-JP" sz="2200" dirty="0" smtClean="0">
                <a:latin typeface="Arial Unicode MS"/>
                <a:cs typeface="Arial Unicode MS"/>
              </a:rPr>
              <a:t>degree</a:t>
            </a:r>
            <a:endParaRPr lang="en-US" altLang="ja-JP" sz="2200" dirty="0">
              <a:latin typeface="Arial Unicode MS"/>
              <a:cs typeface="Arial Unicode MS"/>
            </a:endParaRPr>
          </a:p>
          <a:p>
            <a:pPr lvl="1"/>
            <a:r>
              <a:rPr lang="en-US" altLang="ja-JP" sz="1800" dirty="0">
                <a:latin typeface="Arial Unicode MS"/>
                <a:cs typeface="Arial Unicode MS"/>
              </a:rPr>
              <a:t>For larger acceptance in the vertical direction</a:t>
            </a:r>
          </a:p>
          <a:p>
            <a:pPr lvl="1"/>
            <a:r>
              <a:rPr lang="en-US" altLang="ja-JP" sz="1800" dirty="0" err="1">
                <a:latin typeface="Arial Unicode MS"/>
                <a:cs typeface="Arial Unicode MS"/>
              </a:rPr>
              <a:t>σx</a:t>
            </a:r>
            <a:r>
              <a:rPr lang="en-US" altLang="ja-JP" sz="1800" dirty="0">
                <a:latin typeface="Arial Unicode MS"/>
                <a:cs typeface="Arial Unicode MS"/>
              </a:rPr>
              <a:t> becomes worse </a:t>
            </a:r>
            <a:r>
              <a:rPr lang="en-US" altLang="ja-JP" sz="1800" dirty="0" smtClean="0">
                <a:latin typeface="Arial Unicode MS"/>
                <a:cs typeface="Arial Unicode MS"/>
              </a:rPr>
              <a:t>since </a:t>
            </a:r>
            <a:r>
              <a:rPr lang="en-US" altLang="ja-JP" sz="1800" dirty="0">
                <a:latin typeface="Arial Unicode MS"/>
                <a:cs typeface="Arial Unicode MS"/>
              </a:rPr>
              <a:t>tilt angle of </a:t>
            </a:r>
            <a:r>
              <a:rPr lang="en-US" altLang="ja-JP" sz="1800" dirty="0" err="1">
                <a:latin typeface="Arial Unicode MS"/>
                <a:cs typeface="Arial Unicode MS"/>
              </a:rPr>
              <a:t>u&amp;v</a:t>
            </a:r>
            <a:r>
              <a:rPr lang="en-US" altLang="ja-JP" sz="1800" dirty="0">
                <a:latin typeface="Arial Unicode MS"/>
                <a:cs typeface="Arial Unicode MS"/>
              </a:rPr>
              <a:t> is </a:t>
            </a:r>
            <a:r>
              <a:rPr lang="en-US" altLang="ja-JP" sz="1800" dirty="0" smtClean="0">
                <a:latin typeface="Arial Unicode MS"/>
                <a:cs typeface="Arial Unicode MS"/>
              </a:rPr>
              <a:t>±15deg</a:t>
            </a:r>
            <a:r>
              <a:rPr lang="en-US" altLang="ja-JP" sz="1800" dirty="0">
                <a:latin typeface="Arial Unicode MS"/>
                <a:cs typeface="Arial Unicode MS"/>
              </a:rPr>
              <a:t>.</a:t>
            </a:r>
            <a:endParaRPr lang="en-US" altLang="ja-JP" sz="2200" dirty="0">
              <a:latin typeface="Arial Unicode MS"/>
              <a:cs typeface="Arial Unicode MS"/>
            </a:endParaRPr>
          </a:p>
          <a:p>
            <a:pPr lvl="1"/>
            <a:r>
              <a:rPr lang="en-US" altLang="ja-JP" sz="1800" dirty="0" err="1" smtClean="0">
                <a:latin typeface="Arial Unicode MS"/>
                <a:cs typeface="Arial Unicode MS"/>
              </a:rPr>
              <a:t>dp</a:t>
            </a:r>
            <a:r>
              <a:rPr lang="en-US" altLang="ja-JP" sz="1800" dirty="0" smtClean="0">
                <a:latin typeface="Arial Unicode MS"/>
                <a:cs typeface="Arial Unicode MS"/>
              </a:rPr>
              <a:t>/p </a:t>
            </a:r>
            <a:r>
              <a:rPr lang="ja-JP" altLang="en-US" sz="1800" dirty="0" smtClean="0">
                <a:latin typeface="Arial Unicode MS"/>
                <a:cs typeface="Arial Unicode MS"/>
              </a:rPr>
              <a:t>～ </a:t>
            </a:r>
            <a:r>
              <a:rPr lang="en-US" altLang="ja-JP" sz="1800" dirty="0" smtClean="0">
                <a:latin typeface="Arial Unicode MS"/>
                <a:cs typeface="Arial Unicode MS"/>
              </a:rPr>
              <a:t>7.7×10</a:t>
            </a:r>
            <a:r>
              <a:rPr lang="en-US" altLang="ja-JP" sz="1800" baseline="30000" dirty="0" smtClean="0">
                <a:latin typeface="Arial Unicode MS"/>
                <a:cs typeface="Arial Unicode MS"/>
              </a:rPr>
              <a:t>-4</a:t>
            </a:r>
            <a:r>
              <a:rPr lang="en-US" altLang="ja-JP" sz="1800" dirty="0" smtClean="0">
                <a:latin typeface="Arial Unicode MS"/>
                <a:cs typeface="Arial Unicode MS"/>
              </a:rPr>
              <a:t>(FWHM) </a:t>
            </a:r>
            <a:r>
              <a:rPr lang="en-US" altLang="ja-JP" sz="1800" dirty="0" smtClean="0">
                <a:latin typeface="Arial Unicode MS"/>
                <a:cs typeface="Arial Unicode MS"/>
                <a:sym typeface="Wingdings" panose="05000000000000000000" pitchFamily="2" charset="2"/>
              </a:rPr>
              <a:t> not including wire effect</a:t>
            </a:r>
            <a:endParaRPr lang="en-US" altLang="ja-JP" sz="1800" dirty="0">
              <a:latin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6</a:t>
            </a:fld>
            <a:endParaRPr kumimoji="1" lang="ja-JP" altLang="en-US"/>
          </a:p>
        </p:txBody>
      </p:sp>
    </p:spTree>
    <p:extLst>
      <p:ext uri="{BB962C8B-B14F-4D97-AF65-F5344CB8AC3E}">
        <p14:creationId xmlns:p14="http://schemas.microsoft.com/office/powerpoint/2010/main" val="172688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68"/>
            <a:ext cx="8229600" cy="1125954"/>
          </a:xfrm>
        </p:spPr>
        <p:txBody>
          <a:bodyPr>
            <a:normAutofit/>
          </a:bodyPr>
          <a:lstStyle/>
          <a:p>
            <a:r>
              <a:rPr lang="en-US" altLang="ja-JP" sz="3200" dirty="0" smtClean="0">
                <a:latin typeface="Arial Unicode MS"/>
                <a:cs typeface="Arial Unicode MS"/>
              </a:rPr>
              <a:t>Requirement on the size of drift chambers</a:t>
            </a:r>
            <a:endParaRPr kumimoji="1" lang="ja-JP" altLang="en-US" sz="3200" dirty="0">
              <a:latin typeface="Arial Unicode MS"/>
              <a:cs typeface="Arial Unicode MS"/>
            </a:endParaRPr>
          </a:p>
        </p:txBody>
      </p:sp>
      <p:sp>
        <p:nvSpPr>
          <p:cNvPr id="3" name="コンテンツ プレースホルダー 2"/>
          <p:cNvSpPr>
            <a:spLocks noGrp="1"/>
          </p:cNvSpPr>
          <p:nvPr>
            <p:ph idx="1"/>
          </p:nvPr>
        </p:nvSpPr>
        <p:spPr>
          <a:xfrm>
            <a:off x="457200" y="1366477"/>
            <a:ext cx="8445260" cy="5255040"/>
          </a:xfrm>
        </p:spPr>
        <p:txBody>
          <a:bodyPr>
            <a:normAutofit/>
          </a:bodyPr>
          <a:lstStyle/>
          <a:p>
            <a:r>
              <a:rPr lang="en-US" altLang="ja-JP" sz="2200" dirty="0" smtClean="0">
                <a:latin typeface="Arial Unicode MS"/>
                <a:cs typeface="Arial Unicode MS"/>
              </a:rPr>
              <a:t>Check the beam profile at…</a:t>
            </a:r>
            <a:r>
              <a:rPr lang="ja-JP" altLang="en-US" sz="2200" dirty="0" smtClean="0">
                <a:latin typeface="Arial Unicode MS"/>
                <a:cs typeface="Arial Unicode MS"/>
              </a:rPr>
              <a:t>　</a:t>
            </a:r>
            <a:endParaRPr lang="en-US" altLang="ja-JP" sz="2200" dirty="0" smtClean="0">
              <a:latin typeface="Arial Unicode MS"/>
              <a:cs typeface="Arial Unicode MS"/>
            </a:endParaRPr>
          </a:p>
          <a:p>
            <a:pPr lvl="1"/>
            <a:r>
              <a:rPr lang="en-US" altLang="ja-JP" sz="2000" dirty="0" smtClean="0">
                <a:solidFill>
                  <a:srgbClr val="0070C0"/>
                </a:solidFill>
                <a:latin typeface="Arial Unicode MS"/>
                <a:cs typeface="Arial Unicode MS"/>
              </a:rPr>
              <a:t>Upstream</a:t>
            </a:r>
          </a:p>
          <a:p>
            <a:pPr lvl="1"/>
            <a:r>
              <a:rPr lang="en-US" altLang="ja-JP" sz="2000" dirty="0" smtClean="0">
                <a:latin typeface="Arial Unicode MS"/>
                <a:cs typeface="Arial Unicode MS"/>
              </a:rPr>
              <a:t>(T2:       0cm)</a:t>
            </a:r>
          </a:p>
          <a:p>
            <a:pPr lvl="1"/>
            <a:r>
              <a:rPr lang="en-US" altLang="ja-JP" sz="2000" dirty="0" smtClean="0">
                <a:latin typeface="Arial Unicode MS"/>
                <a:cs typeface="Arial Unicode MS"/>
              </a:rPr>
              <a:t>SDC1: 10cm</a:t>
            </a:r>
          </a:p>
          <a:p>
            <a:pPr lvl="1"/>
            <a:r>
              <a:rPr lang="en-US" altLang="ja-JP" sz="2000" dirty="0" smtClean="0">
                <a:latin typeface="Arial Unicode MS"/>
                <a:cs typeface="Arial Unicode MS"/>
              </a:rPr>
              <a:t>SDC2: 30cm</a:t>
            </a:r>
          </a:p>
          <a:p>
            <a:pPr lvl="1"/>
            <a:r>
              <a:rPr lang="en-US" altLang="ja-JP" sz="2000" dirty="0" smtClean="0">
                <a:latin typeface="Arial Unicode MS"/>
                <a:cs typeface="Arial Unicode MS"/>
              </a:rPr>
              <a:t>(Q1:     60cm)</a:t>
            </a:r>
          </a:p>
          <a:p>
            <a:pPr lvl="1"/>
            <a:r>
              <a:rPr lang="en-US" altLang="ja-JP" sz="2000" dirty="0" smtClean="0">
                <a:solidFill>
                  <a:srgbClr val="0070C0"/>
                </a:solidFill>
                <a:latin typeface="Arial Unicode MS"/>
                <a:cs typeface="Arial Unicode MS"/>
              </a:rPr>
              <a:t>Downstream</a:t>
            </a:r>
          </a:p>
          <a:p>
            <a:pPr lvl="1"/>
            <a:r>
              <a:rPr lang="en-US" altLang="ja-JP" sz="2000" dirty="0" smtClean="0">
                <a:latin typeface="Arial Unicode MS"/>
                <a:cs typeface="Arial Unicode MS"/>
              </a:rPr>
              <a:t>(D1:        0cm)</a:t>
            </a:r>
          </a:p>
          <a:p>
            <a:pPr lvl="1"/>
            <a:r>
              <a:rPr lang="en-US" altLang="ja-JP" sz="2000" dirty="0" smtClean="0">
                <a:latin typeface="Arial Unicode MS"/>
                <a:cs typeface="Arial Unicode MS"/>
              </a:rPr>
              <a:t>SDC3:   50cm</a:t>
            </a:r>
          </a:p>
          <a:p>
            <a:pPr lvl="1"/>
            <a:r>
              <a:rPr lang="en-US" altLang="ja-JP" sz="2000" dirty="0" smtClean="0">
                <a:latin typeface="Arial Unicode MS"/>
                <a:cs typeface="Arial Unicode MS"/>
              </a:rPr>
              <a:t>SDC4: 160cm</a:t>
            </a:r>
          </a:p>
          <a:p>
            <a:r>
              <a:rPr lang="en-US" altLang="ja-JP" sz="2400" dirty="0" smtClean="0">
                <a:latin typeface="Arial Unicode MS"/>
                <a:cs typeface="Arial Unicode MS"/>
              </a:rPr>
              <a:t>Results are shown in the following pages</a:t>
            </a: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7</a:t>
            </a:fld>
            <a:endParaRPr kumimoji="1" lang="ja-JP" altLang="en-US"/>
          </a:p>
        </p:txBody>
      </p:sp>
    </p:spTree>
    <p:extLst>
      <p:ext uri="{BB962C8B-B14F-4D97-AF65-F5344CB8AC3E}">
        <p14:creationId xmlns:p14="http://schemas.microsoft.com/office/powerpoint/2010/main" val="3106244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823072"/>
          </a:xfrm>
        </p:spPr>
        <p:txBody>
          <a:bodyPr>
            <a:normAutofit/>
          </a:bodyPr>
          <a:lstStyle/>
          <a:p>
            <a:r>
              <a:rPr lang="en-US" altLang="ja-JP" sz="2800" dirty="0" smtClean="0">
                <a:latin typeface="Arial Unicode MS"/>
                <a:cs typeface="Arial Unicode MS"/>
              </a:rPr>
              <a:t>Beam profiles at tracking detectors</a:t>
            </a:r>
            <a:endParaRPr kumimoji="1" lang="ja-JP" altLang="en-US" sz="2800" dirty="0">
              <a:latin typeface="Arial Unicode MS"/>
              <a:cs typeface="Arial Unicode MS"/>
            </a:endParaRPr>
          </a:p>
        </p:txBody>
      </p:sp>
      <p:pic>
        <p:nvPicPr>
          <p:cNvPr id="5" name="図 4" descr="profileSDC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6" y="901240"/>
            <a:ext cx="4016532" cy="2720191"/>
          </a:xfrm>
          <a:prstGeom prst="rect">
            <a:avLst/>
          </a:prstGeom>
        </p:spPr>
      </p:pic>
      <p:pic>
        <p:nvPicPr>
          <p:cNvPr id="6" name="図 5" descr="profileSDC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96" y="3618793"/>
            <a:ext cx="4016562" cy="2720211"/>
          </a:xfrm>
          <a:prstGeom prst="rect">
            <a:avLst/>
          </a:prstGeom>
        </p:spPr>
      </p:pic>
      <p:pic>
        <p:nvPicPr>
          <p:cNvPr id="7" name="図 6" descr="profileSDC3.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698" y="992349"/>
            <a:ext cx="3939145" cy="2667781"/>
          </a:xfrm>
          <a:prstGeom prst="rect">
            <a:avLst/>
          </a:prstGeom>
        </p:spPr>
      </p:pic>
      <p:pic>
        <p:nvPicPr>
          <p:cNvPr id="8" name="図 7" descr="profileSDC4.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498" y="3633664"/>
            <a:ext cx="3933785" cy="2664151"/>
          </a:xfrm>
          <a:prstGeom prst="rect">
            <a:avLst/>
          </a:prstGeom>
        </p:spPr>
      </p:pic>
      <p:sp>
        <p:nvSpPr>
          <p:cNvPr id="3" name="正方形/長方形 2"/>
          <p:cNvSpPr/>
          <p:nvPr/>
        </p:nvSpPr>
        <p:spPr>
          <a:xfrm>
            <a:off x="1506093" y="3877520"/>
            <a:ext cx="1296000" cy="216904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669428" y="1677006"/>
            <a:ext cx="1008000" cy="11520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181236" y="5007286"/>
            <a:ext cx="1367481" cy="432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smtClean="0">
                <a:solidFill>
                  <a:srgbClr val="FF0000"/>
                </a:solidFill>
                <a:latin typeface="Arial Unicode MS"/>
                <a:cs typeface="Arial Unicode MS"/>
                <a:sym typeface="Wingdings"/>
              </a:rPr>
              <a:t>96*240[mm</a:t>
            </a:r>
            <a:r>
              <a:rPr lang="en-US" altLang="ja-JP" sz="1600" baseline="30000" dirty="0" smtClean="0">
                <a:solidFill>
                  <a:srgbClr val="FF0000"/>
                </a:solidFill>
                <a:latin typeface="Arial Unicode MS"/>
                <a:cs typeface="Arial Unicode MS"/>
                <a:sym typeface="Wingdings"/>
              </a:rPr>
              <a:t>2</a:t>
            </a:r>
            <a:r>
              <a:rPr lang="en-US" altLang="ja-JP" sz="1600" dirty="0" smtClean="0">
                <a:solidFill>
                  <a:srgbClr val="FF0000"/>
                </a:solidFill>
                <a:latin typeface="Arial Unicode MS"/>
                <a:cs typeface="Arial Unicode MS"/>
                <a:sym typeface="Wingdings"/>
              </a:rPr>
              <a:t>]</a:t>
            </a:r>
          </a:p>
        </p:txBody>
      </p:sp>
      <p:sp>
        <p:nvSpPr>
          <p:cNvPr id="12" name="コンテンツ プレースホルダー 2"/>
          <p:cNvSpPr txBox="1">
            <a:spLocks/>
          </p:cNvSpPr>
          <p:nvPr/>
        </p:nvSpPr>
        <p:spPr>
          <a:xfrm>
            <a:off x="98856" y="2261335"/>
            <a:ext cx="1517820" cy="432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smtClean="0">
                <a:solidFill>
                  <a:srgbClr val="FF0000"/>
                </a:solidFill>
                <a:latin typeface="Arial Unicode MS"/>
                <a:cs typeface="Arial Unicode MS"/>
                <a:sym typeface="Wingdings"/>
              </a:rPr>
              <a:t> 75*125[mm</a:t>
            </a:r>
            <a:r>
              <a:rPr lang="en-US" altLang="ja-JP" sz="1600" baseline="30000" dirty="0" smtClean="0">
                <a:solidFill>
                  <a:srgbClr val="FF0000"/>
                </a:solidFill>
                <a:latin typeface="Arial Unicode MS"/>
                <a:cs typeface="Arial Unicode MS"/>
                <a:sym typeface="Wingdings"/>
              </a:rPr>
              <a:t>2</a:t>
            </a:r>
            <a:r>
              <a:rPr lang="en-US" altLang="ja-JP" sz="1600" dirty="0" smtClean="0">
                <a:solidFill>
                  <a:srgbClr val="FF0000"/>
                </a:solidFill>
                <a:latin typeface="Arial Unicode MS"/>
                <a:cs typeface="Arial Unicode MS"/>
                <a:sym typeface="Wingdings"/>
              </a:rPr>
              <a:t>]</a:t>
            </a:r>
          </a:p>
        </p:txBody>
      </p:sp>
      <p:sp>
        <p:nvSpPr>
          <p:cNvPr id="13" name="正方形/長方形 12"/>
          <p:cNvSpPr/>
          <p:nvPr/>
        </p:nvSpPr>
        <p:spPr>
          <a:xfrm>
            <a:off x="5456136" y="2102266"/>
            <a:ext cx="2509854" cy="86334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コンテンツ プレースホルダー 2"/>
          <p:cNvSpPr txBox="1">
            <a:spLocks/>
          </p:cNvSpPr>
          <p:nvPr/>
        </p:nvSpPr>
        <p:spPr>
          <a:xfrm>
            <a:off x="5572898" y="1281589"/>
            <a:ext cx="1701113" cy="432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smtClean="0">
                <a:solidFill>
                  <a:srgbClr val="FF0000"/>
                </a:solidFill>
                <a:latin typeface="Arial Unicode MS"/>
                <a:cs typeface="Arial Unicode MS"/>
                <a:sym typeface="Wingdings"/>
              </a:rPr>
              <a:t> 800*400[mm</a:t>
            </a:r>
            <a:r>
              <a:rPr lang="en-US" altLang="ja-JP" sz="1600" baseline="30000" dirty="0" smtClean="0">
                <a:solidFill>
                  <a:srgbClr val="FF0000"/>
                </a:solidFill>
                <a:latin typeface="Arial Unicode MS"/>
                <a:cs typeface="Arial Unicode MS"/>
                <a:sym typeface="Wingdings"/>
              </a:rPr>
              <a:t>2</a:t>
            </a:r>
            <a:r>
              <a:rPr lang="en-US" altLang="ja-JP" sz="1600" dirty="0" smtClean="0">
                <a:solidFill>
                  <a:srgbClr val="FF0000"/>
                </a:solidFill>
                <a:latin typeface="Arial Unicode MS"/>
                <a:cs typeface="Arial Unicode MS"/>
                <a:sym typeface="Wingdings"/>
              </a:rPr>
              <a:t>]</a:t>
            </a:r>
          </a:p>
        </p:txBody>
      </p:sp>
      <p:sp>
        <p:nvSpPr>
          <p:cNvPr id="15" name="正方形/長方形 14"/>
          <p:cNvSpPr/>
          <p:nvPr/>
        </p:nvSpPr>
        <p:spPr>
          <a:xfrm>
            <a:off x="5557428" y="4569543"/>
            <a:ext cx="2884677" cy="12240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コンテンツ プレースホルダー 2"/>
          <p:cNvSpPr txBox="1">
            <a:spLocks/>
          </p:cNvSpPr>
          <p:nvPr/>
        </p:nvSpPr>
        <p:spPr>
          <a:xfrm>
            <a:off x="5572898" y="3897103"/>
            <a:ext cx="1701113" cy="432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smtClean="0">
                <a:solidFill>
                  <a:srgbClr val="FF0000"/>
                </a:solidFill>
                <a:latin typeface="Arial Unicode MS"/>
                <a:cs typeface="Arial Unicode MS"/>
                <a:sym typeface="Wingdings"/>
              </a:rPr>
              <a:t> 920*550[mm</a:t>
            </a:r>
            <a:r>
              <a:rPr lang="en-US" altLang="ja-JP" sz="1600" baseline="30000" dirty="0" smtClean="0">
                <a:solidFill>
                  <a:srgbClr val="FF0000"/>
                </a:solidFill>
                <a:latin typeface="Arial Unicode MS"/>
                <a:cs typeface="Arial Unicode MS"/>
                <a:sym typeface="Wingdings"/>
              </a:rPr>
              <a:t>2</a:t>
            </a:r>
            <a:r>
              <a:rPr lang="en-US" altLang="ja-JP" sz="1600" dirty="0" smtClean="0">
                <a:solidFill>
                  <a:srgbClr val="FF0000"/>
                </a:solidFill>
                <a:latin typeface="Arial Unicode MS"/>
                <a:cs typeface="Arial Unicode MS"/>
                <a:sym typeface="Wingdings"/>
              </a:rPr>
              <a:t>]</a:t>
            </a:r>
          </a:p>
        </p:txBody>
      </p:sp>
      <p:sp>
        <p:nvSpPr>
          <p:cNvPr id="17" name="コンテンツ プレースホルダー 2"/>
          <p:cNvSpPr txBox="1">
            <a:spLocks/>
          </p:cNvSpPr>
          <p:nvPr/>
        </p:nvSpPr>
        <p:spPr>
          <a:xfrm>
            <a:off x="201827" y="6381252"/>
            <a:ext cx="8942173" cy="47674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err="1" smtClean="0">
                <a:latin typeface="Arial Unicode MS"/>
                <a:cs typeface="Arial Unicode MS"/>
                <a:sym typeface="Wingdings"/>
              </a:rPr>
              <a:t>Momenta&amp;GeneratePoint</a:t>
            </a:r>
            <a:r>
              <a:rPr lang="en-US" altLang="ja-JP" sz="1600" dirty="0" smtClean="0">
                <a:latin typeface="Arial Unicode MS"/>
                <a:cs typeface="Arial Unicode MS"/>
                <a:sym typeface="Wingdings"/>
              </a:rPr>
              <a:t> are summed up (p=1.225~1.45GeV/c, x=±2.5cm, y=±1.5cm, z=50~70cm)</a:t>
            </a:r>
          </a:p>
        </p:txBody>
      </p:sp>
      <p:sp>
        <p:nvSpPr>
          <p:cNvPr id="18" name="正方形/長方形 17"/>
          <p:cNvSpPr/>
          <p:nvPr/>
        </p:nvSpPr>
        <p:spPr>
          <a:xfrm>
            <a:off x="6423454" y="653795"/>
            <a:ext cx="2706190" cy="338554"/>
          </a:xfrm>
          <a:prstGeom prst="rect">
            <a:avLst/>
          </a:prstGeom>
          <a:ln>
            <a:solidFill>
              <a:srgbClr val="FF0000"/>
            </a:solidFill>
          </a:ln>
        </p:spPr>
        <p:txBody>
          <a:bodyPr wrap="none">
            <a:spAutoFit/>
          </a:bodyPr>
          <a:lstStyle/>
          <a:p>
            <a:r>
              <a:rPr lang="ja-JP" altLang="en-US" sz="1600" dirty="0" smtClean="0">
                <a:latin typeface="Arial Unicode MS"/>
                <a:cs typeface="Arial Unicode MS"/>
              </a:rPr>
              <a:t>（</a:t>
            </a:r>
            <a:r>
              <a:rPr lang="en-US" altLang="ja-JP" sz="1600" dirty="0" smtClean="0">
                <a:latin typeface="Arial Unicode MS"/>
                <a:cs typeface="Arial Unicode MS"/>
              </a:rPr>
              <a:t>+X = low </a:t>
            </a:r>
            <a:r>
              <a:rPr lang="en-US" altLang="ja-JP" sz="1600" dirty="0">
                <a:latin typeface="Arial Unicode MS"/>
                <a:cs typeface="Arial Unicode MS"/>
              </a:rPr>
              <a:t>momentum side</a:t>
            </a:r>
            <a:r>
              <a:rPr lang="ja-JP" altLang="en-US" sz="1600" dirty="0">
                <a:latin typeface="Arial Unicode MS"/>
                <a:cs typeface="Arial Unicode MS"/>
              </a:rPr>
              <a:t>）</a:t>
            </a:r>
            <a:endParaRPr lang="ja-JP" altLang="en-US" sz="1600" dirty="0"/>
          </a:p>
        </p:txBody>
      </p:sp>
      <p:sp>
        <p:nvSpPr>
          <p:cNvPr id="19" name="コンテンツ プレースホルダー 2"/>
          <p:cNvSpPr txBox="1">
            <a:spLocks/>
          </p:cNvSpPr>
          <p:nvPr/>
        </p:nvSpPr>
        <p:spPr>
          <a:xfrm>
            <a:off x="2802093" y="1281589"/>
            <a:ext cx="1235674" cy="3435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400" b="1" dirty="0" smtClean="0">
                <a:latin typeface="Arial Unicode MS"/>
                <a:cs typeface="Arial Unicode MS"/>
                <a:sym typeface="Wingdings"/>
              </a:rPr>
              <a:t>SDC1</a:t>
            </a:r>
          </a:p>
        </p:txBody>
      </p:sp>
      <p:sp>
        <p:nvSpPr>
          <p:cNvPr id="20" name="コンテンツ プレースホルダー 2"/>
          <p:cNvSpPr txBox="1">
            <a:spLocks/>
          </p:cNvSpPr>
          <p:nvPr/>
        </p:nvSpPr>
        <p:spPr>
          <a:xfrm>
            <a:off x="2802093" y="3985766"/>
            <a:ext cx="1235674" cy="3435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400" b="1" dirty="0" smtClean="0">
                <a:latin typeface="Arial Unicode MS"/>
                <a:cs typeface="Arial Unicode MS"/>
                <a:sym typeface="Wingdings"/>
              </a:rPr>
              <a:t>SDC2</a:t>
            </a:r>
          </a:p>
        </p:txBody>
      </p:sp>
      <p:sp>
        <p:nvSpPr>
          <p:cNvPr id="21" name="コンテンツ プレースホルダー 2"/>
          <p:cNvSpPr txBox="1">
            <a:spLocks/>
          </p:cNvSpPr>
          <p:nvPr/>
        </p:nvSpPr>
        <p:spPr>
          <a:xfrm>
            <a:off x="7544182" y="1325920"/>
            <a:ext cx="1235674" cy="3435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400" b="1" dirty="0" smtClean="0">
                <a:latin typeface="Arial Unicode MS"/>
                <a:cs typeface="Arial Unicode MS"/>
                <a:sym typeface="Wingdings"/>
              </a:rPr>
              <a:t>SDC3</a:t>
            </a:r>
          </a:p>
        </p:txBody>
      </p:sp>
      <p:sp>
        <p:nvSpPr>
          <p:cNvPr id="22" name="コンテンツ プレースホルダー 2"/>
          <p:cNvSpPr txBox="1">
            <a:spLocks/>
          </p:cNvSpPr>
          <p:nvPr/>
        </p:nvSpPr>
        <p:spPr>
          <a:xfrm>
            <a:off x="7537623" y="4004776"/>
            <a:ext cx="1235674" cy="3435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400" b="1" dirty="0" smtClean="0">
                <a:latin typeface="Arial Unicode MS"/>
                <a:cs typeface="Arial Unicode MS"/>
                <a:sym typeface="Wingdings"/>
              </a:rPr>
              <a:t>SDC4</a:t>
            </a:r>
          </a:p>
        </p:txBody>
      </p:sp>
      <p:sp>
        <p:nvSpPr>
          <p:cNvPr id="4" name="スライド番号プレースホルダー 3"/>
          <p:cNvSpPr>
            <a:spLocks noGrp="1"/>
          </p:cNvSpPr>
          <p:nvPr>
            <p:ph type="sldNum" sz="quarter" idx="12"/>
          </p:nvPr>
        </p:nvSpPr>
        <p:spPr/>
        <p:txBody>
          <a:bodyPr/>
          <a:lstStyle/>
          <a:p>
            <a:fld id="{46CBC669-53C0-DF4A-8C05-60F58B1B1B91}" type="slidenum">
              <a:rPr kumimoji="1" lang="ja-JP" altLang="en-US" smtClean="0"/>
              <a:t>8</a:t>
            </a:fld>
            <a:endParaRPr kumimoji="1" lang="ja-JP" altLang="en-US"/>
          </a:p>
        </p:txBody>
      </p:sp>
      <p:sp>
        <p:nvSpPr>
          <p:cNvPr id="23" name="コンテンツ プレースホルダー 2"/>
          <p:cNvSpPr txBox="1">
            <a:spLocks/>
          </p:cNvSpPr>
          <p:nvPr/>
        </p:nvSpPr>
        <p:spPr>
          <a:xfrm>
            <a:off x="7671868" y="6557453"/>
            <a:ext cx="1735744"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dirty="0" smtClean="0">
                <a:latin typeface="Arial Unicode MS"/>
                <a:cs typeface="Arial Unicode MS"/>
                <a:sym typeface="Wingdings"/>
              </a:rPr>
              <a:t>z=10~―10cm</a:t>
            </a:r>
          </a:p>
        </p:txBody>
      </p:sp>
    </p:spTree>
    <p:extLst>
      <p:ext uri="{BB962C8B-B14F-4D97-AF65-F5344CB8AC3E}">
        <p14:creationId xmlns:p14="http://schemas.microsoft.com/office/powerpoint/2010/main" val="267086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normAutofit/>
          </a:bodyPr>
          <a:lstStyle/>
          <a:p>
            <a:r>
              <a:rPr lang="en-US" altLang="ja-JP" sz="2800" dirty="0">
                <a:latin typeface="Arial Unicode MS"/>
                <a:cs typeface="Arial Unicode MS"/>
              </a:rPr>
              <a:t>Scattering angle distributions</a:t>
            </a:r>
          </a:p>
        </p:txBody>
      </p:sp>
      <p:pic>
        <p:nvPicPr>
          <p:cNvPr id="5" name="図 4" descr="UAcceptance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58" y="2463108"/>
            <a:ext cx="4865473" cy="3295135"/>
          </a:xfrm>
          <a:prstGeom prst="rect">
            <a:avLst/>
          </a:prstGeom>
        </p:spPr>
      </p:pic>
      <p:sp>
        <p:nvSpPr>
          <p:cNvPr id="6" name="コンテンツ プレースホルダー 2"/>
          <p:cNvSpPr>
            <a:spLocks noGrp="1"/>
          </p:cNvSpPr>
          <p:nvPr>
            <p:ph idx="1"/>
          </p:nvPr>
        </p:nvSpPr>
        <p:spPr>
          <a:xfrm>
            <a:off x="457200" y="1366477"/>
            <a:ext cx="8445260" cy="5255040"/>
          </a:xfrm>
        </p:spPr>
        <p:txBody>
          <a:bodyPr>
            <a:normAutofit/>
          </a:bodyPr>
          <a:lstStyle/>
          <a:p>
            <a:r>
              <a:rPr lang="en-US" altLang="ja-JP" sz="1800" dirty="0">
                <a:latin typeface="Arial Unicode MS"/>
                <a:cs typeface="Arial Unicode MS"/>
              </a:rPr>
              <a:t>V</a:t>
            </a:r>
            <a:r>
              <a:rPr lang="en-US" altLang="ja-JP" sz="1800" dirty="0" smtClean="0">
                <a:latin typeface="Arial Unicode MS"/>
                <a:cs typeface="Arial Unicode MS"/>
              </a:rPr>
              <a:t>ertically long profile: v&lt;19 degree</a:t>
            </a:r>
          </a:p>
          <a:p>
            <a:r>
              <a:rPr lang="en-US" altLang="ja-JP" sz="1800" dirty="0" smtClean="0">
                <a:latin typeface="Arial Unicode MS"/>
                <a:cs typeface="Arial Unicode MS"/>
              </a:rPr>
              <a:t>sin(20deg)</a:t>
            </a:r>
            <a:r>
              <a:rPr lang="ja-JP" altLang="en-US" sz="1800" dirty="0" smtClean="0">
                <a:latin typeface="Arial Unicode MS"/>
                <a:cs typeface="Arial Unicode MS"/>
              </a:rPr>
              <a:t>～</a:t>
            </a:r>
            <a:r>
              <a:rPr lang="en-US" altLang="ja-JP" sz="1800" dirty="0" smtClean="0">
                <a:latin typeface="Arial Unicode MS"/>
                <a:cs typeface="Arial Unicode MS"/>
              </a:rPr>
              <a:t>0.34</a:t>
            </a:r>
          </a:p>
        </p:txBody>
      </p:sp>
      <p:sp>
        <p:nvSpPr>
          <p:cNvPr id="12" name="コンテンツ プレースホルダー 2"/>
          <p:cNvSpPr txBox="1">
            <a:spLocks/>
          </p:cNvSpPr>
          <p:nvPr/>
        </p:nvSpPr>
        <p:spPr>
          <a:xfrm>
            <a:off x="201827" y="6381252"/>
            <a:ext cx="8942173" cy="47674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600" dirty="0" err="1" smtClean="0">
                <a:latin typeface="Arial Unicode MS"/>
                <a:cs typeface="Arial Unicode MS"/>
                <a:sym typeface="Wingdings"/>
              </a:rPr>
              <a:t>Momenta&amp;GeneratePoint</a:t>
            </a:r>
            <a:r>
              <a:rPr lang="en-US" altLang="ja-JP" sz="1600" dirty="0" smtClean="0">
                <a:latin typeface="Arial Unicode MS"/>
                <a:cs typeface="Arial Unicode MS"/>
                <a:sym typeface="Wingdings"/>
              </a:rPr>
              <a:t> are summed up (p=1.225~1.45GeV/c, x=±2.5cm, y=±1.5cm, z=50~70cm)</a:t>
            </a:r>
          </a:p>
        </p:txBody>
      </p:sp>
      <p:pic>
        <p:nvPicPr>
          <p:cNvPr id="13" name="図 12" descr="UAcceptanc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62717" y="2722904"/>
            <a:ext cx="3264424" cy="2815349"/>
          </a:xfrm>
          <a:prstGeom prst="rect">
            <a:avLst/>
          </a:prstGeom>
        </p:spPr>
      </p:pic>
      <p:sp>
        <p:nvSpPr>
          <p:cNvPr id="14" name="コンテンツ プレースホルダー 2"/>
          <p:cNvSpPr txBox="1">
            <a:spLocks/>
          </p:cNvSpPr>
          <p:nvPr/>
        </p:nvSpPr>
        <p:spPr>
          <a:xfrm>
            <a:off x="3781168" y="2983134"/>
            <a:ext cx="1359243" cy="789786"/>
          </a:xfrm>
          <a:prstGeom prst="rect">
            <a:avLst/>
          </a:prstGeom>
          <a:ln w="25400">
            <a:solidFill>
              <a:srgbClr val="FF0000"/>
            </a:solidFill>
          </a:ln>
        </p:spPr>
        <p:txBody>
          <a:bodyPr vert="horz" lIns="72000" tIns="45720" rIns="7200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000" dirty="0" smtClean="0">
                <a:latin typeface="Arial Unicode MS"/>
                <a:cs typeface="Arial Unicode MS"/>
                <a:sym typeface="Wingdings"/>
              </a:rPr>
              <a:t>u &lt; 6 </a:t>
            </a:r>
            <a:r>
              <a:rPr lang="en-US" altLang="ja-JP" sz="2000" dirty="0" err="1" smtClean="0">
                <a:latin typeface="Arial Unicode MS"/>
                <a:cs typeface="Arial Unicode MS"/>
                <a:sym typeface="Wingdings"/>
              </a:rPr>
              <a:t>deg</a:t>
            </a:r>
            <a:endParaRPr lang="en-US" altLang="ja-JP" sz="2000" dirty="0" smtClean="0">
              <a:latin typeface="Arial Unicode MS"/>
              <a:cs typeface="Arial Unicode MS"/>
              <a:sym typeface="Wingdings"/>
            </a:endParaRPr>
          </a:p>
          <a:p>
            <a:pPr marL="0" indent="0">
              <a:buNone/>
            </a:pPr>
            <a:r>
              <a:rPr lang="en-US" altLang="ja-JP" sz="2000" dirty="0" smtClean="0">
                <a:latin typeface="Arial Unicode MS"/>
                <a:cs typeface="Arial Unicode MS"/>
                <a:sym typeface="Wingdings"/>
              </a:rPr>
              <a:t>v &lt; 19 </a:t>
            </a:r>
            <a:r>
              <a:rPr lang="en-US" altLang="ja-JP" sz="2000" dirty="0" err="1" smtClean="0">
                <a:latin typeface="Arial Unicode MS"/>
                <a:cs typeface="Arial Unicode MS"/>
                <a:sym typeface="Wingdings"/>
              </a:rPr>
              <a:t>deg</a:t>
            </a:r>
            <a:endParaRPr lang="en-US" altLang="ja-JP" sz="2000" dirty="0" smtClean="0">
              <a:latin typeface="Arial Unicode MS"/>
              <a:cs typeface="Arial Unicode MS"/>
              <a:sym typeface="Wingdings"/>
            </a:endParaRPr>
          </a:p>
        </p:txBody>
      </p:sp>
      <p:sp>
        <p:nvSpPr>
          <p:cNvPr id="16" name="スライド番号プレースホルダー 15"/>
          <p:cNvSpPr>
            <a:spLocks noGrp="1"/>
          </p:cNvSpPr>
          <p:nvPr>
            <p:ph type="sldNum" sz="quarter" idx="12"/>
          </p:nvPr>
        </p:nvSpPr>
        <p:spPr/>
        <p:txBody>
          <a:bodyPr/>
          <a:lstStyle/>
          <a:p>
            <a:fld id="{46CBC669-53C0-DF4A-8C05-60F58B1B1B91}" type="slidenum">
              <a:rPr kumimoji="1" lang="ja-JP" altLang="en-US" smtClean="0"/>
              <a:t>9</a:t>
            </a:fld>
            <a:endParaRPr kumimoji="1" lang="ja-JP" altLang="en-US"/>
          </a:p>
        </p:txBody>
      </p:sp>
      <p:sp>
        <p:nvSpPr>
          <p:cNvPr id="9" name="コンテンツ プレースホルダー 2"/>
          <p:cNvSpPr txBox="1">
            <a:spLocks/>
          </p:cNvSpPr>
          <p:nvPr/>
        </p:nvSpPr>
        <p:spPr>
          <a:xfrm>
            <a:off x="7671868" y="6557453"/>
            <a:ext cx="1735744" cy="47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dirty="0" smtClean="0">
                <a:latin typeface="Arial Unicode MS"/>
                <a:cs typeface="Arial Unicode MS"/>
                <a:sym typeface="Wingdings"/>
              </a:rPr>
              <a:t>z=10~―10cm</a:t>
            </a:r>
          </a:p>
        </p:txBody>
      </p:sp>
    </p:spTree>
    <p:extLst>
      <p:ext uri="{BB962C8B-B14F-4D97-AF65-F5344CB8AC3E}">
        <p14:creationId xmlns:p14="http://schemas.microsoft.com/office/powerpoint/2010/main" val="2847378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4580</TotalTime>
  <Words>1073</Words>
  <Application>Microsoft Office PowerPoint</Application>
  <PresentationFormat>画面に合わせる (4:3)</PresentationFormat>
  <Paragraphs>248</Paragraphs>
  <Slides>21</Slides>
  <Notes>2</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ホワイト</vt:lpstr>
      <vt:lpstr>S-2S Meeting </vt:lpstr>
      <vt:lpstr>Contents</vt:lpstr>
      <vt:lpstr>Web page</vt:lpstr>
      <vt:lpstr>Acceptance Map</vt:lpstr>
      <vt:lpstr>PowerPoint プレゼンテーション</vt:lpstr>
      <vt:lpstr>Momentum Resolution</vt:lpstr>
      <vt:lpstr>Requirement on the size of drift chambers</vt:lpstr>
      <vt:lpstr>Beam profiles at tracking detectors</vt:lpstr>
      <vt:lpstr>Scattering angle distributions</vt:lpstr>
      <vt:lpstr>Required size for SDC2</vt:lpstr>
      <vt:lpstr>Beam profile on the SDC1</vt:lpstr>
      <vt:lpstr>Beam profile on the SDC2</vt:lpstr>
      <vt:lpstr>Beam profile on the SDC3</vt:lpstr>
      <vt:lpstr>Beam profile on the SDC4</vt:lpstr>
      <vt:lpstr>Existing gas chambers</vt:lpstr>
      <vt:lpstr>Summary of detector size</vt:lpstr>
      <vt:lpstr>Detector tables</vt:lpstr>
      <vt:lpstr>Downstream detectors</vt:lpstr>
      <vt:lpstr>Timeline</vt:lpstr>
      <vt:lpstr>D1 Endguard</vt:lpstr>
      <vt:lpstr>K1.8 Exp. Area</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JAMによるトリガーレートの評価</dc:title>
  <dc:creator>Kanatsuki Shunsuke</dc:creator>
  <cp:lastModifiedBy>kanatsuki shunsuke</cp:lastModifiedBy>
  <cp:revision>768</cp:revision>
  <dcterms:created xsi:type="dcterms:W3CDTF">2014-05-15T22:20:58Z</dcterms:created>
  <dcterms:modified xsi:type="dcterms:W3CDTF">2014-09-24T15:32:37Z</dcterms:modified>
</cp:coreProperties>
</file>