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70" r:id="rId3"/>
    <p:sldId id="301" r:id="rId4"/>
    <p:sldId id="281" r:id="rId5"/>
    <p:sldId id="287" r:id="rId6"/>
    <p:sldId id="288" r:id="rId7"/>
    <p:sldId id="272" r:id="rId8"/>
    <p:sldId id="292" r:id="rId9"/>
    <p:sldId id="284" r:id="rId10"/>
    <p:sldId id="282" r:id="rId11"/>
    <p:sldId id="273" r:id="rId12"/>
    <p:sldId id="274" r:id="rId13"/>
    <p:sldId id="275" r:id="rId14"/>
    <p:sldId id="283" r:id="rId15"/>
    <p:sldId id="276" r:id="rId16"/>
    <p:sldId id="278" r:id="rId17"/>
    <p:sldId id="293" r:id="rId18"/>
    <p:sldId id="289" r:id="rId19"/>
    <p:sldId id="295" r:id="rId20"/>
    <p:sldId id="303" r:id="rId21"/>
    <p:sldId id="296" r:id="rId22"/>
    <p:sldId id="297" r:id="rId23"/>
    <p:sldId id="298" r:id="rId24"/>
    <p:sldId id="299" r:id="rId25"/>
    <p:sldId id="294" r:id="rId26"/>
    <p:sldId id="300" r:id="rId27"/>
    <p:sldId id="302"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90" autoAdjust="0"/>
  </p:normalViewPr>
  <p:slideViewPr>
    <p:cSldViewPr>
      <p:cViewPr>
        <p:scale>
          <a:sx n="100" d="100"/>
          <a:sy n="100" d="100"/>
        </p:scale>
        <p:origin x="-1098" y="6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698FC-1722-41E2-9092-30FD46A16751}" type="datetimeFigureOut">
              <a:rPr kumimoji="1" lang="ja-JP" altLang="en-US" smtClean="0"/>
              <a:t>2017/6/17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D59CBA-3E9C-4EF5-89AE-E311DD037013}" type="slidenum">
              <a:rPr kumimoji="1" lang="ja-JP" altLang="en-US" smtClean="0"/>
              <a:t>‹#›</a:t>
            </a:fld>
            <a:endParaRPr kumimoji="1" lang="ja-JP" altLang="en-US"/>
          </a:p>
        </p:txBody>
      </p:sp>
    </p:spTree>
    <p:extLst>
      <p:ext uri="{BB962C8B-B14F-4D97-AF65-F5344CB8AC3E}">
        <p14:creationId xmlns:p14="http://schemas.microsoft.com/office/powerpoint/2010/main" val="5127697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D59CBA-3E9C-4EF5-89AE-E311DD037013}" type="slidenum">
              <a:rPr kumimoji="1" lang="ja-JP" altLang="en-US" smtClean="0"/>
              <a:t>2</a:t>
            </a:fld>
            <a:endParaRPr kumimoji="1" lang="ja-JP" altLang="en-US"/>
          </a:p>
        </p:txBody>
      </p:sp>
    </p:spTree>
    <p:extLst>
      <p:ext uri="{BB962C8B-B14F-4D97-AF65-F5344CB8AC3E}">
        <p14:creationId xmlns:p14="http://schemas.microsoft.com/office/powerpoint/2010/main" val="358730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S-2S</a:t>
            </a:r>
            <a:r>
              <a:rPr kumimoji="1" lang="ja-JP" altLang="ja-JP" sz="1200" kern="1200" dirty="0" smtClean="0">
                <a:solidFill>
                  <a:schemeClr val="tx1"/>
                </a:solidFill>
                <a:effectLst/>
                <a:latin typeface="+mn-lt"/>
                <a:ea typeface="+mn-ea"/>
                <a:cs typeface="+mn-cs"/>
              </a:rPr>
              <a:t>を構成する</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台の四重極電磁石、</a:t>
            </a:r>
            <a:r>
              <a:rPr kumimoji="1" lang="en-US" altLang="ja-JP" sz="1200" kern="1200" dirty="0" smtClean="0">
                <a:solidFill>
                  <a:schemeClr val="tx1"/>
                </a:solidFill>
                <a:effectLst/>
                <a:latin typeface="+mn-lt"/>
                <a:ea typeface="+mn-ea"/>
                <a:cs typeface="+mn-cs"/>
              </a:rPr>
              <a:t>Q1, Q2</a:t>
            </a:r>
            <a:r>
              <a:rPr kumimoji="1" lang="ja-JP" altLang="ja-JP" sz="1200" kern="1200" dirty="0" smtClean="0">
                <a:solidFill>
                  <a:schemeClr val="tx1"/>
                </a:solidFill>
                <a:effectLst/>
                <a:latin typeface="+mn-lt"/>
                <a:ea typeface="+mn-ea"/>
                <a:cs typeface="+mn-cs"/>
              </a:rPr>
              <a:t>電磁石の写真です。</a:t>
            </a:r>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5</a:t>
            </a:fld>
            <a:endParaRPr kumimoji="1" lang="ja-JP" altLang="en-US"/>
          </a:p>
        </p:txBody>
      </p:sp>
    </p:spTree>
    <p:extLst>
      <p:ext uri="{BB962C8B-B14F-4D97-AF65-F5344CB8AC3E}">
        <p14:creationId xmlns:p14="http://schemas.microsoft.com/office/powerpoint/2010/main" val="330606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双極電磁石</a:t>
            </a:r>
            <a:r>
              <a:rPr kumimoji="1" lang="en-US" altLang="ja-JP" sz="1200" kern="1200" dirty="0" smtClean="0">
                <a:solidFill>
                  <a:schemeClr val="tx1"/>
                </a:solidFill>
                <a:effectLst/>
                <a:latin typeface="+mn-lt"/>
                <a:ea typeface="+mn-ea"/>
                <a:cs typeface="+mn-cs"/>
              </a:rPr>
              <a:t>D1</a:t>
            </a:r>
            <a:r>
              <a:rPr kumimoji="1" lang="ja-JP" altLang="ja-JP" sz="1200" kern="1200" dirty="0" smtClean="0">
                <a:solidFill>
                  <a:schemeClr val="tx1"/>
                </a:solidFill>
                <a:effectLst/>
                <a:latin typeface="+mn-lt"/>
                <a:ea typeface="+mn-ea"/>
                <a:cs typeface="+mn-cs"/>
              </a:rPr>
              <a:t>電磁石の写真です。</a:t>
            </a:r>
            <a:r>
              <a:rPr kumimoji="1" lang="en-US" altLang="ja-JP" sz="1200" kern="1200" dirty="0" smtClean="0">
                <a:solidFill>
                  <a:schemeClr val="tx1"/>
                </a:solidFill>
                <a:effectLst/>
                <a:latin typeface="+mn-lt"/>
                <a:ea typeface="+mn-ea"/>
                <a:cs typeface="+mn-cs"/>
              </a:rPr>
              <a:t>2500A</a:t>
            </a:r>
            <a:r>
              <a:rPr kumimoji="1" lang="ja-JP" altLang="en-US" sz="1200" kern="1200" dirty="0" smtClean="0">
                <a:solidFill>
                  <a:schemeClr val="tx1"/>
                </a:solidFill>
                <a:effectLst/>
                <a:latin typeface="+mn-lt"/>
                <a:ea typeface="+mn-ea"/>
                <a:cs typeface="+mn-cs"/>
              </a:rPr>
              <a:t>の電流を流した時に中心磁場は</a:t>
            </a:r>
            <a:r>
              <a:rPr kumimoji="1" lang="en-US" altLang="ja-JP" sz="1200" kern="1200" dirty="0" smtClean="0">
                <a:solidFill>
                  <a:schemeClr val="tx1"/>
                </a:solidFill>
                <a:effectLst/>
                <a:latin typeface="+mn-lt"/>
                <a:ea typeface="+mn-ea"/>
                <a:cs typeface="+mn-cs"/>
              </a:rPr>
              <a:t>1.475 T</a:t>
            </a:r>
            <a:r>
              <a:rPr kumimoji="1" lang="ja-JP" altLang="en-US" sz="1200" kern="1200" dirty="0" smtClean="0">
                <a:solidFill>
                  <a:schemeClr val="tx1"/>
                </a:solidFill>
                <a:effectLst/>
                <a:latin typeface="+mn-lt"/>
                <a:ea typeface="+mn-ea"/>
                <a:cs typeface="+mn-cs"/>
              </a:rPr>
              <a:t>となります。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出口側には漏れ磁場を</a:t>
            </a:r>
            <a:r>
              <a:rPr kumimoji="1" lang="ja-JP" altLang="en-US" sz="1200" kern="1200" dirty="0" smtClean="0">
                <a:solidFill>
                  <a:schemeClr val="tx1"/>
                </a:solidFill>
                <a:effectLst/>
                <a:latin typeface="+mn-lt"/>
                <a:ea typeface="+mn-ea"/>
                <a:cs typeface="+mn-cs"/>
              </a:rPr>
              <a:t>抑え</a:t>
            </a:r>
            <a:r>
              <a:rPr kumimoji="1" lang="ja-JP" altLang="ja-JP" sz="1200" kern="1200" dirty="0" smtClean="0">
                <a:solidFill>
                  <a:schemeClr val="tx1"/>
                </a:solidFill>
                <a:effectLst/>
                <a:latin typeface="+mn-lt"/>
                <a:ea typeface="+mn-ea"/>
                <a:cs typeface="+mn-cs"/>
              </a:rPr>
              <a:t>、検出器</a:t>
            </a:r>
            <a:r>
              <a:rPr kumimoji="1" lang="ja-JP" altLang="en-US" sz="1200" kern="1200" dirty="0" smtClean="0">
                <a:solidFill>
                  <a:schemeClr val="tx1"/>
                </a:solidFill>
                <a:effectLst/>
                <a:latin typeface="+mn-lt"/>
                <a:ea typeface="+mn-ea"/>
                <a:cs typeface="+mn-cs"/>
              </a:rPr>
              <a:t>への磁場の影響を減らすため</a:t>
            </a:r>
            <a:r>
              <a:rPr kumimoji="1" lang="ja-JP" altLang="ja-JP" sz="1200" kern="1200" dirty="0" smtClean="0">
                <a:solidFill>
                  <a:schemeClr val="tx1"/>
                </a:solidFill>
                <a:effectLst/>
                <a:latin typeface="+mn-lt"/>
                <a:ea typeface="+mn-ea"/>
                <a:cs typeface="+mn-cs"/>
              </a:rPr>
              <a:t>のエンドガードが取り付けられています。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6</a:t>
            </a:fld>
            <a:endParaRPr kumimoji="1" lang="ja-JP" altLang="en-US"/>
          </a:p>
        </p:txBody>
      </p:sp>
    </p:spTree>
    <p:extLst>
      <p:ext uri="{BB962C8B-B14F-4D97-AF65-F5344CB8AC3E}">
        <p14:creationId xmlns:p14="http://schemas.microsoft.com/office/powerpoint/2010/main" val="274067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測定領域については、下の図に示した赤い領域を測定しています。また電磁石内部には</a:t>
            </a:r>
            <a:r>
              <a:rPr kumimoji="1" lang="en-US" altLang="ja-JP" sz="1200" kern="1200" dirty="0" smtClean="0">
                <a:solidFill>
                  <a:schemeClr val="tx1"/>
                </a:solidFill>
                <a:effectLst/>
                <a:latin typeface="+mn-lt"/>
                <a:ea typeface="+mn-ea"/>
                <a:cs typeface="+mn-cs"/>
              </a:rPr>
              <a:t>NMR</a:t>
            </a:r>
            <a:r>
              <a:rPr kumimoji="1" lang="ja-JP" altLang="ja-JP" sz="1200" kern="1200" dirty="0" smtClean="0">
                <a:solidFill>
                  <a:schemeClr val="tx1"/>
                </a:solidFill>
                <a:effectLst/>
                <a:latin typeface="+mn-lt"/>
                <a:ea typeface="+mn-ea"/>
                <a:cs typeface="+mn-cs"/>
              </a:rPr>
              <a:t>プローブを設置し、中心磁場の値をモニターしています。座標設定として、下流側の磁極端が</a:t>
            </a:r>
            <a:r>
              <a:rPr kumimoji="1" lang="en-US" altLang="ja-JP" sz="1200" kern="1200" dirty="0" smtClean="0">
                <a:solidFill>
                  <a:schemeClr val="tx1"/>
                </a:solidFill>
                <a:effectLst/>
                <a:latin typeface="+mn-lt"/>
                <a:ea typeface="+mn-ea"/>
                <a:cs typeface="+mn-cs"/>
              </a:rPr>
              <a:t>Z=0, </a:t>
            </a:r>
            <a:r>
              <a:rPr kumimoji="1" lang="ja-JP" altLang="ja-JP" sz="1200" kern="1200" dirty="0" smtClean="0">
                <a:solidFill>
                  <a:schemeClr val="tx1"/>
                </a:solidFill>
                <a:effectLst/>
                <a:latin typeface="+mn-lt"/>
                <a:ea typeface="+mn-ea"/>
                <a:cs typeface="+mn-cs"/>
              </a:rPr>
              <a:t>鉛直方向が</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方向、となるように設定しています。</a:t>
            </a:r>
          </a:p>
          <a:p>
            <a:r>
              <a:rPr kumimoji="1" lang="ja-JP" altLang="ja-JP" sz="1200" kern="1200" dirty="0" smtClean="0">
                <a:solidFill>
                  <a:schemeClr val="tx1"/>
                </a:solidFill>
                <a:effectLst/>
                <a:latin typeface="+mn-lt"/>
                <a:ea typeface="+mn-ea"/>
                <a:cs typeface="+mn-cs"/>
              </a:rPr>
              <a:t>メッシュ間隔は</a:t>
            </a:r>
            <a:r>
              <a:rPr kumimoji="1" lang="en-US" altLang="ja-JP" sz="1200" kern="1200" dirty="0" smtClean="0">
                <a:solidFill>
                  <a:schemeClr val="tx1"/>
                </a:solidFill>
                <a:effectLst/>
                <a:latin typeface="+mn-lt"/>
                <a:ea typeface="+mn-ea"/>
                <a:cs typeface="+mn-cs"/>
              </a:rPr>
              <a:t>X</a:t>
            </a:r>
            <a:r>
              <a:rPr kumimoji="1" lang="ja-JP" altLang="ja-JP" sz="1200" kern="1200" dirty="0" smtClean="0">
                <a:solidFill>
                  <a:schemeClr val="tx1"/>
                </a:solidFill>
                <a:effectLst/>
                <a:latin typeface="+mn-lt"/>
                <a:ea typeface="+mn-ea"/>
                <a:cs typeface="+mn-cs"/>
              </a:rPr>
              <a:t>方向、</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方向、</a:t>
            </a:r>
            <a:r>
              <a:rPr kumimoji="1" lang="en-US" altLang="ja-JP" sz="1200" kern="1200" dirty="0" smtClean="0">
                <a:solidFill>
                  <a:schemeClr val="tx1"/>
                </a:solidFill>
                <a:effectLst/>
                <a:latin typeface="+mn-lt"/>
                <a:ea typeface="+mn-ea"/>
                <a:cs typeface="+mn-cs"/>
              </a:rPr>
              <a:t>Z</a:t>
            </a:r>
            <a:r>
              <a:rPr kumimoji="1" lang="ja-JP" altLang="ja-JP" sz="1200" kern="1200" dirty="0" smtClean="0">
                <a:solidFill>
                  <a:schemeClr val="tx1"/>
                </a:solidFill>
                <a:effectLst/>
                <a:latin typeface="+mn-lt"/>
                <a:ea typeface="+mn-ea"/>
                <a:cs typeface="+mn-cs"/>
              </a:rPr>
              <a:t>方向について</a:t>
            </a:r>
            <a:r>
              <a:rPr kumimoji="1" lang="en-US" altLang="ja-JP" sz="1200" kern="1200" dirty="0" smtClean="0">
                <a:solidFill>
                  <a:schemeClr val="tx1"/>
                </a:solidFill>
                <a:effectLst/>
                <a:latin typeface="+mn-lt"/>
                <a:ea typeface="+mn-ea"/>
                <a:cs typeface="+mn-cs"/>
              </a:rPr>
              <a:t>50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50mm</a:t>
            </a:r>
            <a:r>
              <a:rPr kumimoji="1" lang="ja-JP" altLang="ja-JP" sz="1200" kern="1200" dirty="0" smtClean="0">
                <a:solidFill>
                  <a:schemeClr val="tx1"/>
                </a:solidFill>
                <a:effectLst/>
                <a:latin typeface="+mn-lt"/>
                <a:ea typeface="+mn-ea"/>
                <a:cs typeface="+mn-cs"/>
              </a:rPr>
              <a:t>で測定しました。</a:t>
            </a:r>
          </a:p>
          <a:p>
            <a:r>
              <a:rPr kumimoji="1" lang="ja-JP" altLang="ja-JP" sz="1200" kern="1200" dirty="0" smtClean="0">
                <a:solidFill>
                  <a:schemeClr val="tx1"/>
                </a:solidFill>
                <a:effectLst/>
                <a:latin typeface="+mn-lt"/>
                <a:ea typeface="+mn-ea"/>
                <a:cs typeface="+mn-cs"/>
              </a:rPr>
              <a:t>また電流値は</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通りに設定し、電流値による計算磁場の再現精度の違いなどを比較できるようにデータを取得しました。この発表では</a:t>
            </a:r>
            <a:r>
              <a:rPr kumimoji="1" lang="ja-JP" altLang="en-US" sz="1200" kern="1200" dirty="0" smtClean="0">
                <a:solidFill>
                  <a:schemeClr val="tx1"/>
                </a:solidFill>
                <a:effectLst/>
                <a:latin typeface="+mn-lt"/>
                <a:ea typeface="+mn-ea"/>
                <a:cs typeface="+mn-cs"/>
              </a:rPr>
              <a:t>下流側</a:t>
            </a:r>
            <a:r>
              <a:rPr kumimoji="1" lang="en-US" altLang="ja-JP" sz="1200" kern="1200" dirty="0" smtClean="0">
                <a:solidFill>
                  <a:schemeClr val="tx1"/>
                </a:solidFill>
                <a:effectLst/>
                <a:latin typeface="+mn-lt"/>
                <a:ea typeface="+mn-ea"/>
                <a:cs typeface="+mn-cs"/>
              </a:rPr>
              <a:t>2500A</a:t>
            </a:r>
            <a:r>
              <a:rPr kumimoji="1" lang="ja-JP" altLang="ja-JP" sz="1200" kern="1200" dirty="0" smtClean="0">
                <a:solidFill>
                  <a:schemeClr val="tx1"/>
                </a:solidFill>
                <a:effectLst/>
                <a:latin typeface="+mn-lt"/>
                <a:ea typeface="+mn-ea"/>
                <a:cs typeface="+mn-cs"/>
              </a:rPr>
              <a:t>で取得した磁場マップについて議論します。</a:t>
            </a: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8</a:t>
            </a:fld>
            <a:endParaRPr kumimoji="1" lang="ja-JP" altLang="en-US"/>
          </a:p>
        </p:txBody>
      </p:sp>
    </p:spTree>
    <p:extLst>
      <p:ext uri="{BB962C8B-B14F-4D97-AF65-F5344CB8AC3E}">
        <p14:creationId xmlns:p14="http://schemas.microsoft.com/office/powerpoint/2010/main" val="170275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より高いエネルギー分解能でΞハイパー核分光実験を行う意義として、Ξハイパー核のピーク位置と幅を明確に観測することにより、Ξ</a:t>
            </a:r>
            <a:r>
              <a:rPr kumimoji="1" lang="en-US" altLang="ja-JP" sz="1200" kern="1200" dirty="0" smtClean="0">
                <a:solidFill>
                  <a:schemeClr val="tx1"/>
                </a:solidFill>
                <a:effectLst/>
                <a:latin typeface="+mn-lt"/>
                <a:ea typeface="+mn-ea"/>
                <a:cs typeface="+mn-cs"/>
              </a:rPr>
              <a:t>N</a:t>
            </a:r>
            <a:r>
              <a:rPr kumimoji="1" lang="ja-JP" altLang="ja-JP" sz="1200" kern="1200" dirty="0" smtClean="0">
                <a:solidFill>
                  <a:schemeClr val="tx1"/>
                </a:solidFill>
                <a:effectLst/>
                <a:latin typeface="+mn-lt"/>
                <a:ea typeface="+mn-ea"/>
                <a:cs typeface="+mn-cs"/>
              </a:rPr>
              <a:t>相互作用ポテンシャルの深さ、Ξ</a:t>
            </a:r>
            <a:r>
              <a:rPr kumimoji="1" lang="en-US" altLang="ja-JP" sz="1200" kern="1200" dirty="0" smtClean="0">
                <a:solidFill>
                  <a:schemeClr val="tx1"/>
                </a:solidFill>
                <a:effectLst/>
                <a:latin typeface="+mn-lt"/>
                <a:ea typeface="+mn-ea"/>
                <a:cs typeface="+mn-cs"/>
              </a:rPr>
              <a:t>N</a:t>
            </a:r>
            <a:r>
              <a:rPr kumimoji="1" lang="ja-JP" altLang="ja-JP" sz="1200" kern="1200" dirty="0" smtClean="0">
                <a:solidFill>
                  <a:schemeClr val="tx1"/>
                </a:solidFill>
                <a:effectLst/>
                <a:latin typeface="+mn-lt"/>
                <a:ea typeface="+mn-ea"/>
                <a:cs typeface="+mn-cs"/>
              </a:rPr>
              <a:t>→ΛΛ遷移強度に関する</a:t>
            </a:r>
            <a:r>
              <a:rPr kumimoji="1" lang="ja-JP" altLang="en-US" sz="1200" kern="1200" dirty="0" smtClean="0">
                <a:solidFill>
                  <a:schemeClr val="tx1"/>
                </a:solidFill>
                <a:effectLst/>
                <a:latin typeface="+mn-lt"/>
                <a:ea typeface="+mn-ea"/>
                <a:cs typeface="+mn-cs"/>
              </a:rPr>
              <a:t>精度の高いデータ</a:t>
            </a:r>
            <a:r>
              <a:rPr kumimoji="1" lang="ja-JP" altLang="ja-JP" sz="1200" kern="1200" dirty="0" smtClean="0">
                <a:solidFill>
                  <a:schemeClr val="tx1"/>
                </a:solidFill>
                <a:effectLst/>
                <a:latin typeface="+mn-lt"/>
                <a:ea typeface="+mn-ea"/>
                <a:cs typeface="+mn-cs"/>
              </a:rPr>
              <a:t>を与えること、またコア原子核の励起も考慮した複数の準位を分けて観測することができます。左の図に示すように予想されるスペクトルの形状は用いるバリオン間相互作用のモデルに</a:t>
            </a:r>
            <a:r>
              <a:rPr kumimoji="1" lang="ja-JP" altLang="en-US" sz="1200" kern="1200" dirty="0" smtClean="0">
                <a:solidFill>
                  <a:schemeClr val="tx1"/>
                </a:solidFill>
                <a:effectLst/>
                <a:latin typeface="+mn-lt"/>
                <a:ea typeface="+mn-ea"/>
                <a:cs typeface="+mn-cs"/>
              </a:rPr>
              <a:t>応じて</a:t>
            </a:r>
            <a:r>
              <a:rPr kumimoji="1" lang="ja-JP" altLang="ja-JP" sz="1200" kern="1200" dirty="0" smtClean="0">
                <a:solidFill>
                  <a:schemeClr val="tx1"/>
                </a:solidFill>
                <a:effectLst/>
                <a:latin typeface="+mn-lt"/>
                <a:ea typeface="+mn-ea"/>
                <a:cs typeface="+mn-cs"/>
              </a:rPr>
              <a:t>異なっており、実験データをよく再現するバリオン間相互作用のモデルを選別することができます。</a:t>
            </a:r>
            <a:r>
              <a:rPr kumimoji="1" lang="ja-JP" altLang="en-US" sz="1200" kern="1200" dirty="0" smtClean="0">
                <a:solidFill>
                  <a:schemeClr val="tx1"/>
                </a:solidFill>
                <a:effectLst/>
                <a:latin typeface="+mn-lt"/>
                <a:ea typeface="+mn-ea"/>
                <a:cs typeface="+mn-cs"/>
              </a:rPr>
              <a:t>右は、左の図のように理論計算されたスペクトルが、実験の分解能に応じてどのように観測されるかを示したものです。</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コア原子核の励起</a:t>
            </a:r>
            <a:r>
              <a:rPr kumimoji="1" lang="ja-JP" altLang="ja-JP" sz="1200" kern="1200" dirty="0" smtClean="0">
                <a:solidFill>
                  <a:schemeClr val="tx1"/>
                </a:solidFill>
                <a:effectLst/>
                <a:latin typeface="+mn-lt"/>
                <a:ea typeface="+mn-ea"/>
                <a:cs typeface="+mn-cs"/>
              </a:rPr>
              <a:t>準位を分けるために必要な実験のエネルギー分解能は</a:t>
            </a:r>
            <a:r>
              <a:rPr kumimoji="1" lang="en-US" altLang="ja-JP" sz="1200" kern="1200" dirty="0" smtClean="0">
                <a:solidFill>
                  <a:schemeClr val="tx1"/>
                </a:solidFill>
                <a:effectLst/>
                <a:latin typeface="+mn-lt"/>
                <a:ea typeface="+mn-ea"/>
                <a:cs typeface="+mn-cs"/>
              </a:rPr>
              <a:t>2MeV</a:t>
            </a:r>
            <a:r>
              <a:rPr kumimoji="1" lang="ja-JP" altLang="ja-JP" sz="1200" kern="1200" dirty="0" smtClean="0">
                <a:solidFill>
                  <a:schemeClr val="tx1"/>
                </a:solidFill>
                <a:effectLst/>
                <a:latin typeface="+mn-lt"/>
                <a:ea typeface="+mn-ea"/>
                <a:cs typeface="+mn-cs"/>
              </a:rPr>
              <a:t>以下です。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20</a:t>
            </a:fld>
            <a:endParaRPr kumimoji="1" lang="ja-JP" altLang="en-US"/>
          </a:p>
        </p:txBody>
      </p:sp>
    </p:spTree>
    <p:extLst>
      <p:ext uri="{BB962C8B-B14F-4D97-AF65-F5344CB8AC3E}">
        <p14:creationId xmlns:p14="http://schemas.microsoft.com/office/powerpoint/2010/main" val="207117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測定データとして得た位置と磁場の情報を、計算磁場と統一的に扱えるように座標変換、較正します。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位置は、座標原点を合わせるほか、駆動装置の傾きを補正します。この補正による最終的な位置のずれは</a:t>
            </a:r>
            <a:r>
              <a:rPr kumimoji="1" lang="en-US" altLang="ja-JP" sz="1200" kern="1200" dirty="0" smtClean="0">
                <a:solidFill>
                  <a:schemeClr val="tx1"/>
                </a:solidFill>
                <a:effectLst/>
                <a:latin typeface="+mn-lt"/>
                <a:ea typeface="+mn-ea"/>
                <a:cs typeface="+mn-cs"/>
              </a:rPr>
              <a:t>0.1mm</a:t>
            </a:r>
            <a:r>
              <a:rPr kumimoji="1" lang="ja-JP" altLang="en-US" sz="1200" kern="1200" dirty="0" smtClean="0">
                <a:solidFill>
                  <a:schemeClr val="tx1"/>
                </a:solidFill>
                <a:effectLst/>
                <a:latin typeface="+mn-lt"/>
                <a:ea typeface="+mn-ea"/>
                <a:cs typeface="+mn-cs"/>
              </a:rPr>
              <a:t>以内です。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磁場については、プローブの傾きを補正するほか、</a:t>
            </a:r>
            <a:r>
              <a:rPr kumimoji="1" lang="en-US" altLang="ja-JP" sz="1200" kern="1200" dirty="0" smtClean="0">
                <a:solidFill>
                  <a:schemeClr val="tx1"/>
                </a:solidFill>
                <a:effectLst/>
                <a:latin typeface="+mn-lt"/>
                <a:ea typeface="+mn-ea"/>
                <a:cs typeface="+mn-cs"/>
              </a:rPr>
              <a:t>NMR</a:t>
            </a:r>
            <a:r>
              <a:rPr kumimoji="1" lang="ja-JP" altLang="en-US" sz="1200" kern="1200" dirty="0" smtClean="0">
                <a:solidFill>
                  <a:schemeClr val="tx1"/>
                </a:solidFill>
                <a:effectLst/>
                <a:latin typeface="+mn-lt"/>
                <a:ea typeface="+mn-ea"/>
                <a:cs typeface="+mn-cs"/>
              </a:rPr>
              <a:t>プローブでモニターした中心磁場の値から、電流の時間変動の補正をかけます。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プローブの角度の較正誤差は</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ミリラジアンでした。</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21</a:t>
            </a:fld>
            <a:endParaRPr kumimoji="1" lang="ja-JP" altLang="en-US"/>
          </a:p>
        </p:txBody>
      </p:sp>
    </p:spTree>
    <p:extLst>
      <p:ext uri="{BB962C8B-B14F-4D97-AF65-F5344CB8AC3E}">
        <p14:creationId xmlns:p14="http://schemas.microsoft.com/office/powerpoint/2010/main" val="3262791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測定結果の一例として、中心軌道に沿った鉛直方向成分、</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成分の分布を示します。</a:t>
            </a:r>
          </a:p>
          <a:p>
            <a:r>
              <a:rPr kumimoji="1" lang="ja-JP" altLang="ja-JP" sz="1200" kern="1200" dirty="0" smtClean="0">
                <a:solidFill>
                  <a:schemeClr val="tx1"/>
                </a:solidFill>
                <a:effectLst/>
                <a:latin typeface="+mn-lt"/>
                <a:ea typeface="+mn-ea"/>
                <a:cs typeface="+mn-cs"/>
              </a:rPr>
              <a:t>こ</a:t>
            </a:r>
            <a:r>
              <a:rPr kumimoji="1" lang="ja-JP" altLang="en-US"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分布を</a:t>
            </a:r>
            <a:r>
              <a:rPr kumimoji="1" lang="en-US" altLang="ja-JP" sz="1200" kern="1200" dirty="0" err="1" smtClean="0">
                <a:solidFill>
                  <a:schemeClr val="tx1"/>
                </a:solidFill>
                <a:effectLst/>
                <a:latin typeface="+mn-lt"/>
                <a:ea typeface="+mn-ea"/>
                <a:cs typeface="+mn-cs"/>
              </a:rPr>
              <a:t>Enge</a:t>
            </a:r>
            <a:r>
              <a:rPr kumimoji="1" lang="ja-JP" altLang="ja-JP" sz="1200" kern="1200" dirty="0" smtClean="0">
                <a:solidFill>
                  <a:schemeClr val="tx1"/>
                </a:solidFill>
                <a:effectLst/>
                <a:latin typeface="+mn-lt"/>
                <a:ea typeface="+mn-ea"/>
                <a:cs typeface="+mn-cs"/>
              </a:rPr>
              <a:t>関数でフィッティングすることにより、双極電磁石を特徴づける量の</a:t>
            </a:r>
            <a:r>
              <a:rPr kumimoji="1" lang="en-US" altLang="ja-JP" sz="1200" kern="1200" dirty="0" smtClean="0">
                <a:solidFill>
                  <a:schemeClr val="tx1"/>
                </a:solidFill>
                <a:effectLst/>
                <a:latin typeface="+mn-lt"/>
                <a:ea typeface="+mn-ea"/>
                <a:cs typeface="+mn-cs"/>
              </a:rPr>
              <a:t>1</a:t>
            </a:r>
            <a:r>
              <a:rPr kumimoji="1" lang="ja-JP" altLang="ja-JP" sz="1200" kern="1200" dirty="0" err="1" smtClean="0">
                <a:solidFill>
                  <a:schemeClr val="tx1"/>
                </a:solidFill>
                <a:effectLst/>
                <a:latin typeface="+mn-lt"/>
                <a:ea typeface="+mn-ea"/>
                <a:cs typeface="+mn-cs"/>
              </a:rPr>
              <a:t>つで</a:t>
            </a:r>
            <a:r>
              <a:rPr kumimoji="1" lang="ja-JP" altLang="ja-JP" sz="1200" kern="1200" dirty="0" smtClean="0">
                <a:solidFill>
                  <a:schemeClr val="tx1"/>
                </a:solidFill>
                <a:effectLst/>
                <a:latin typeface="+mn-lt"/>
                <a:ea typeface="+mn-ea"/>
                <a:cs typeface="+mn-cs"/>
              </a:rPr>
              <a:t>ある有効エッジを求めることができます。</a:t>
            </a:r>
          </a:p>
          <a:p>
            <a:r>
              <a:rPr kumimoji="1" lang="ja-JP" altLang="ja-JP" sz="1200" kern="1200" dirty="0" smtClean="0">
                <a:solidFill>
                  <a:schemeClr val="tx1"/>
                </a:solidFill>
                <a:effectLst/>
                <a:latin typeface="+mn-lt"/>
                <a:ea typeface="+mn-ea"/>
                <a:cs typeface="+mn-cs"/>
              </a:rPr>
              <a:t>測定データに対する有効エッジは磁極端を</a:t>
            </a:r>
            <a:r>
              <a:rPr kumimoji="1" lang="en-US" altLang="ja-JP" sz="1200" kern="1200" dirty="0" smtClean="0">
                <a:solidFill>
                  <a:schemeClr val="tx1"/>
                </a:solidFill>
                <a:effectLst/>
                <a:latin typeface="+mn-lt"/>
                <a:ea typeface="+mn-ea"/>
                <a:cs typeface="+mn-cs"/>
              </a:rPr>
              <a:t>0</a:t>
            </a:r>
            <a:r>
              <a:rPr kumimoji="1" lang="ja-JP" altLang="ja-JP" sz="1200" kern="1200" dirty="0" smtClean="0">
                <a:solidFill>
                  <a:schemeClr val="tx1"/>
                </a:solidFill>
                <a:effectLst/>
                <a:latin typeface="+mn-lt"/>
                <a:ea typeface="+mn-ea"/>
                <a:cs typeface="+mn-cs"/>
              </a:rPr>
              <a:t>として</a:t>
            </a:r>
            <a:r>
              <a:rPr kumimoji="1" lang="en-US" altLang="ja-JP" sz="1200" kern="1200" dirty="0" smtClean="0">
                <a:solidFill>
                  <a:schemeClr val="tx1"/>
                </a:solidFill>
                <a:effectLst/>
                <a:latin typeface="+mn-lt"/>
                <a:ea typeface="+mn-ea"/>
                <a:cs typeface="+mn-cs"/>
              </a:rPr>
              <a:t>67.3</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0.4</a:t>
            </a:r>
            <a:r>
              <a:rPr kumimoji="1" lang="ja-JP" altLang="ja-JP" sz="1200" kern="1200" dirty="0" smtClean="0">
                <a:solidFill>
                  <a:schemeClr val="tx1"/>
                </a:solidFill>
                <a:effectLst/>
                <a:latin typeface="+mn-lt"/>
                <a:ea typeface="+mn-ea"/>
                <a:cs typeface="+mn-cs"/>
              </a:rPr>
              <a:t>であり、計算磁場と誤差の範囲内で一致し、双極電磁石の磁場としてある程度正しいデータが取れていることが確認できました。このほかにも測定データが</a:t>
            </a:r>
            <a:r>
              <a:rPr kumimoji="1" lang="en-US" altLang="ja-JP" sz="1200" kern="1200" dirty="0" smtClean="0">
                <a:solidFill>
                  <a:schemeClr val="tx1"/>
                </a:solidFill>
                <a:effectLst/>
                <a:latin typeface="+mn-lt"/>
                <a:ea typeface="+mn-ea"/>
                <a:cs typeface="+mn-cs"/>
              </a:rPr>
              <a:t>Maxwell</a:t>
            </a:r>
            <a:r>
              <a:rPr kumimoji="1" lang="ja-JP" altLang="ja-JP" sz="1200" kern="1200" dirty="0" smtClean="0">
                <a:solidFill>
                  <a:schemeClr val="tx1"/>
                </a:solidFill>
                <a:effectLst/>
                <a:latin typeface="+mn-lt"/>
                <a:ea typeface="+mn-ea"/>
                <a:cs typeface="+mn-cs"/>
              </a:rPr>
              <a:t>方程式を満たしていることなども確認しています。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22</a:t>
            </a:fld>
            <a:endParaRPr kumimoji="1" lang="ja-JP" altLang="en-US"/>
          </a:p>
        </p:txBody>
      </p:sp>
    </p:spTree>
    <p:extLst>
      <p:ext uri="{BB962C8B-B14F-4D97-AF65-F5344CB8AC3E}">
        <p14:creationId xmlns:p14="http://schemas.microsoft.com/office/powerpoint/2010/main" val="9884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磁場の測定誤差を評価します。磁場の測定誤差にはホールプローブ自体の測定誤差、測定点の位置精度からくる誤差、ホール素子の大きさからくる誤差が考えられます。</a:t>
            </a:r>
          </a:p>
          <a:p>
            <a:r>
              <a:rPr kumimoji="1" lang="ja-JP" altLang="ja-JP" sz="1200" kern="1200" dirty="0" smtClean="0">
                <a:solidFill>
                  <a:schemeClr val="tx1"/>
                </a:solidFill>
                <a:effectLst/>
                <a:latin typeface="+mn-lt"/>
                <a:ea typeface="+mn-ea"/>
                <a:cs typeface="+mn-cs"/>
              </a:rPr>
              <a:t>ホールプローブ自体の測定誤差は全く同じ条件で磁場を測り続けることで、</a:t>
            </a:r>
          </a:p>
          <a:p>
            <a:r>
              <a:rPr kumimoji="1" lang="ja-JP" altLang="ja-JP" sz="1200" kern="1200" dirty="0" smtClean="0">
                <a:solidFill>
                  <a:schemeClr val="tx1"/>
                </a:solidFill>
                <a:effectLst/>
                <a:latin typeface="+mn-lt"/>
                <a:ea typeface="+mn-ea"/>
                <a:cs typeface="+mn-cs"/>
              </a:rPr>
              <a:t>測定点の位置精度からくる誤差は駆動装置である位置を設定しては別の点に移動、という測定を繰り返すことで評価しました。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ホール素子の大きさからくる誤差は半径</a:t>
            </a:r>
            <a:r>
              <a:rPr kumimoji="1" lang="en-US" altLang="ja-JP" sz="1200" kern="1200" dirty="0" smtClean="0">
                <a:solidFill>
                  <a:schemeClr val="tx1"/>
                </a:solidFill>
                <a:effectLst/>
                <a:latin typeface="+mn-lt"/>
                <a:ea typeface="+mn-ea"/>
                <a:cs typeface="+mn-cs"/>
              </a:rPr>
              <a:t>750</a:t>
            </a:r>
            <a:r>
              <a:rPr kumimoji="1" lang="ja-JP" altLang="ja-JP" sz="1200" kern="1200" dirty="0" smtClean="0">
                <a:solidFill>
                  <a:schemeClr val="tx1"/>
                </a:solidFill>
                <a:effectLst/>
                <a:latin typeface="+mn-lt"/>
                <a:ea typeface="+mn-ea"/>
                <a:cs typeface="+mn-cs"/>
              </a:rPr>
              <a:t>μ</a:t>
            </a:r>
            <a:r>
              <a:rPr kumimoji="1" lang="en-US" altLang="ja-JP" sz="1200" kern="1200" dirty="0" smtClean="0">
                <a:solidFill>
                  <a:schemeClr val="tx1"/>
                </a:solidFill>
                <a:effectLst/>
                <a:latin typeface="+mn-lt"/>
                <a:ea typeface="+mn-ea"/>
                <a:cs typeface="+mn-cs"/>
              </a:rPr>
              <a:t>m</a:t>
            </a:r>
            <a:r>
              <a:rPr kumimoji="1" lang="ja-JP" altLang="ja-JP" sz="1200" kern="1200" dirty="0" smtClean="0">
                <a:solidFill>
                  <a:schemeClr val="tx1"/>
                </a:solidFill>
                <a:effectLst/>
                <a:latin typeface="+mn-lt"/>
                <a:ea typeface="+mn-ea"/>
                <a:cs typeface="+mn-cs"/>
              </a:rPr>
              <a:t>の大きさの円盤であることと、測定データから求めた磁場の微係数を用いて評価しました。</a:t>
            </a:r>
          </a:p>
          <a:p>
            <a:r>
              <a:rPr kumimoji="1" lang="ja-JP" altLang="ja-JP" sz="1200" kern="1200" dirty="0" smtClean="0">
                <a:solidFill>
                  <a:schemeClr val="tx1"/>
                </a:solidFill>
                <a:effectLst/>
                <a:latin typeface="+mn-lt"/>
                <a:ea typeface="+mn-ea"/>
                <a:cs typeface="+mn-cs"/>
              </a:rPr>
              <a:t>評価の結果、測定誤差の大部分はホール素子の大きさからくる誤差で占められており、また磁極端付近では特に大きく</a:t>
            </a:r>
            <a:r>
              <a:rPr kumimoji="1" lang="en-US" altLang="ja-JP" sz="1200" kern="1200" dirty="0" smtClean="0">
                <a:solidFill>
                  <a:schemeClr val="tx1"/>
                </a:solidFill>
                <a:effectLst/>
                <a:latin typeface="+mn-lt"/>
                <a:ea typeface="+mn-ea"/>
                <a:cs typeface="+mn-cs"/>
              </a:rPr>
              <a:t>1.6 </a:t>
            </a:r>
            <a:r>
              <a:rPr kumimoji="1" lang="en-US" altLang="ja-JP" sz="1200" kern="1200" dirty="0" err="1" smtClean="0">
                <a:solidFill>
                  <a:schemeClr val="tx1"/>
                </a:solidFill>
                <a:effectLst/>
                <a:latin typeface="+mn-lt"/>
                <a:ea typeface="+mn-ea"/>
                <a:cs typeface="+mn-cs"/>
              </a:rPr>
              <a:t>mT</a:t>
            </a:r>
            <a:r>
              <a:rPr kumimoji="1" lang="ja-JP" altLang="en-US" sz="1200" kern="1200" dirty="0" smtClean="0">
                <a:solidFill>
                  <a:schemeClr val="tx1"/>
                </a:solidFill>
                <a:effectLst/>
                <a:latin typeface="+mn-lt"/>
                <a:ea typeface="+mn-ea"/>
                <a:cs typeface="+mn-cs"/>
              </a:rPr>
              <a:t>という値に</a:t>
            </a:r>
            <a:r>
              <a:rPr kumimoji="1" lang="ja-JP" altLang="ja-JP" sz="1200" kern="1200" dirty="0" smtClean="0">
                <a:solidFill>
                  <a:schemeClr val="tx1"/>
                </a:solidFill>
                <a:effectLst/>
                <a:latin typeface="+mn-lt"/>
                <a:ea typeface="+mn-ea"/>
                <a:cs typeface="+mn-cs"/>
              </a:rPr>
              <a:t>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23</a:t>
            </a:fld>
            <a:endParaRPr kumimoji="1" lang="ja-JP" altLang="en-US"/>
          </a:p>
        </p:txBody>
      </p:sp>
    </p:spTree>
    <p:extLst>
      <p:ext uri="{BB962C8B-B14F-4D97-AF65-F5344CB8AC3E}">
        <p14:creationId xmlns:p14="http://schemas.microsoft.com/office/powerpoint/2010/main" val="2399933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計算磁場は、</a:t>
            </a:r>
            <a:r>
              <a:rPr kumimoji="1" lang="en-US" altLang="ja-JP" dirty="0" smtClean="0"/>
              <a:t>3</a:t>
            </a:r>
            <a:r>
              <a:rPr kumimoji="1" lang="ja-JP" altLang="en-US" dirty="0" smtClean="0"/>
              <a:t>次元磁場解析ソフトで計算しました。</a:t>
            </a:r>
            <a:endParaRPr kumimoji="1" lang="en-US" altLang="ja-JP" dirty="0" smtClean="0"/>
          </a:p>
          <a:p>
            <a:r>
              <a:rPr kumimoji="1" lang="ja-JP" altLang="en-US" dirty="0" smtClean="0"/>
              <a:t>モデリングは</a:t>
            </a:r>
            <a:r>
              <a:rPr kumimoji="1" lang="en-US" altLang="ja-JP" dirty="0" smtClean="0"/>
              <a:t>D1</a:t>
            </a:r>
            <a:r>
              <a:rPr kumimoji="1" lang="ja-JP" altLang="en-US" dirty="0" smtClean="0"/>
              <a:t>電磁石の設計図をもとに作成したもので、上下対称となっています。</a:t>
            </a:r>
            <a:endParaRPr kumimoji="1" lang="en-US" altLang="ja-JP" dirty="0" smtClean="0"/>
          </a:p>
          <a:p>
            <a:r>
              <a:rPr kumimoji="1" lang="ja-JP" altLang="en-US" dirty="0" smtClean="0"/>
              <a:t>周辺の磁性体や電磁石の架台、エンドガードと</a:t>
            </a:r>
            <a:r>
              <a:rPr kumimoji="1" lang="en-US" altLang="ja-JP" dirty="0" smtClean="0"/>
              <a:t>D1</a:t>
            </a:r>
            <a:r>
              <a:rPr kumimoji="1" lang="ja-JP" altLang="en-US" dirty="0" smtClean="0"/>
              <a:t>電磁石を固定するボルトなどは考慮されていません。</a:t>
            </a:r>
            <a:endParaRPr kumimoji="1" lang="en-US" altLang="ja-JP" dirty="0" smtClean="0"/>
          </a:p>
          <a:p>
            <a:r>
              <a:rPr kumimoji="1" lang="en-US" altLang="ja-JP" dirty="0" smtClean="0"/>
              <a:t>BH</a:t>
            </a:r>
            <a:r>
              <a:rPr kumimoji="1" lang="ja-JP" altLang="en-US" dirty="0" smtClean="0"/>
              <a:t>曲線は、電磁石を構成する鉄の</a:t>
            </a:r>
            <a:r>
              <a:rPr kumimoji="1" lang="en-US" altLang="ja-JP" dirty="0" smtClean="0"/>
              <a:t>BH</a:t>
            </a:r>
            <a:r>
              <a:rPr kumimoji="1" lang="ja-JP" altLang="en-US" dirty="0" smtClean="0"/>
              <a:t>カーブをもとに、</a:t>
            </a:r>
            <a:r>
              <a:rPr kumimoji="1" lang="en-US" altLang="ja-JP" dirty="0" smtClean="0"/>
              <a:t>Q1</a:t>
            </a:r>
            <a:r>
              <a:rPr kumimoji="1" lang="ja-JP" altLang="en-US" dirty="0" smtClean="0"/>
              <a:t>電磁石の計算磁場の精度を上げるために調整したものを用いました。各点での接線の傾きが透磁率</a:t>
            </a:r>
            <a:r>
              <a:rPr kumimoji="1" lang="en-US" altLang="ja-JP" dirty="0" smtClean="0"/>
              <a:t>μ</a:t>
            </a:r>
            <a:r>
              <a:rPr kumimoji="1" lang="ja-JP" altLang="en-US" dirty="0" smtClean="0"/>
              <a:t>に対応します。</a:t>
            </a:r>
            <a:endParaRPr kumimoji="1" lang="en-US" altLang="ja-JP" dirty="0" smtClean="0"/>
          </a:p>
          <a:p>
            <a:endParaRPr kumimoji="1" lang="en-US" altLang="ja-JP" dirty="0" smtClean="0"/>
          </a:p>
          <a:p>
            <a:r>
              <a:rPr kumimoji="1" lang="ja-JP" altLang="en-US" dirty="0" smtClean="0"/>
              <a:t>計算のメッシュサイズは、ヨーク部分が</a:t>
            </a:r>
            <a:r>
              <a:rPr kumimoji="1" lang="en-US" altLang="ja-JP" dirty="0" smtClean="0"/>
              <a:t>30mm, </a:t>
            </a:r>
            <a:r>
              <a:rPr kumimoji="1" lang="ja-JP" altLang="en-US" dirty="0" smtClean="0"/>
              <a:t>粒子が通る領域を</a:t>
            </a:r>
            <a:r>
              <a:rPr kumimoji="1" lang="en-US" altLang="ja-JP" dirty="0" smtClean="0"/>
              <a:t>20mm</a:t>
            </a:r>
            <a:r>
              <a:rPr kumimoji="1" lang="ja-JP" altLang="en-US" dirty="0" smtClean="0"/>
              <a:t>とし、それ以外の領域を</a:t>
            </a:r>
            <a:r>
              <a:rPr kumimoji="1" lang="en-US" altLang="ja-JP" dirty="0" smtClean="0"/>
              <a:t>100mm</a:t>
            </a:r>
            <a:r>
              <a:rPr kumimoji="1" lang="ja-JP" altLang="en-US" dirty="0" smtClean="0"/>
              <a:t>としました。</a:t>
            </a:r>
            <a:endParaRPr kumimoji="1" lang="en-US" altLang="ja-JP" dirty="0" smtClean="0"/>
          </a:p>
          <a:p>
            <a:r>
              <a:rPr kumimoji="1" lang="ja-JP" altLang="en-US" dirty="0" smtClean="0"/>
              <a:t>メッシュサイズを半分にした計算磁場を用意し、差の分布をとったところ、</a:t>
            </a:r>
            <a:r>
              <a:rPr kumimoji="1" lang="en-US" altLang="ja-JP" dirty="0" smtClean="0"/>
              <a:t>σ</a:t>
            </a:r>
            <a:r>
              <a:rPr kumimoji="1" lang="ja-JP" altLang="en-US" dirty="0" smtClean="0"/>
              <a:t>は</a:t>
            </a:r>
            <a:r>
              <a:rPr kumimoji="1" lang="en-US" altLang="ja-JP" dirty="0" smtClean="0"/>
              <a:t>60μT</a:t>
            </a:r>
            <a:r>
              <a:rPr kumimoji="1" lang="ja-JP" altLang="en-US" dirty="0" smtClean="0"/>
              <a:t>であり、メッシュサイズの粗さからくる計算の精度はこれ以下に収まっています。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24</a:t>
            </a:fld>
            <a:endParaRPr kumimoji="1" lang="ja-JP" altLang="en-US"/>
          </a:p>
        </p:txBody>
      </p:sp>
    </p:spTree>
    <p:extLst>
      <p:ext uri="{BB962C8B-B14F-4D97-AF65-F5344CB8AC3E}">
        <p14:creationId xmlns:p14="http://schemas.microsoft.com/office/powerpoint/2010/main" val="295128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4"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2" y="3897011"/>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2"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1"/>
            <a:ext cx="9144000" cy="24417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2" y="3675528"/>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1"/>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1"/>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9"/>
            <a:ext cx="8458200" cy="1470025"/>
          </a:xfrm>
        </p:spPr>
        <p:txBody>
          <a:bodyPr anchor="b"/>
          <a:lstStyle>
            <a:lvl1pPr>
              <a:defRPr sz="4400">
                <a:solidFill>
                  <a:schemeClr val="bg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457200" y="389993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705600" y="4206240"/>
            <a:ext cx="960120" cy="457200"/>
          </a:xfrm>
        </p:spPr>
        <p:txBody>
          <a:bodyPr/>
          <a:lstStyle/>
          <a:p>
            <a:fld id="{AA1B6BDF-BD1E-4CC5-BD56-59FC47BED814}" type="datetimeFigureOut">
              <a:rPr kumimoji="1" lang="ja-JP" altLang="en-US" smtClean="0"/>
              <a:t>2017/6/17</a:t>
            </a:fld>
            <a:endParaRPr kumimoji="1" lang="ja-JP" altLang="en-US"/>
          </a:p>
        </p:txBody>
      </p:sp>
      <p:sp>
        <p:nvSpPr>
          <p:cNvPr id="17" name="フッター プレースホルダー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ー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E39E1DA-98F7-4888-AC88-7427FBF1EA2E}"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AA1B6BDF-BD1E-4CC5-BD56-59FC47BED814}" type="datetimeFigureOut">
              <a:rPr kumimoji="1" lang="ja-JP" altLang="en-US" smtClean="0"/>
              <a:t>2017/6/17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39E1DA-98F7-4888-AC88-7427FBF1EA2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AA1B6BDF-BD1E-4CC5-BD56-59FC47BED814}" type="datetimeFigureOut">
              <a:rPr kumimoji="1" lang="ja-JP" altLang="en-US" smtClean="0"/>
              <a:t>2017/6/17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39E1DA-98F7-4888-AC88-7427FBF1EA2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AA1B6BDF-BD1E-4CC5-BD56-59FC47BED814}" type="datetimeFigureOut">
              <a:rPr kumimoji="1" lang="ja-JP" altLang="en-US" smtClean="0"/>
              <a:t>2017/6/17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39E1DA-98F7-4888-AC88-7427FBF1EA2E}"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AA1B6BDF-BD1E-4CC5-BD56-59FC47BED814}" type="datetimeFigureOut">
              <a:rPr kumimoji="1" lang="ja-JP" altLang="en-US" smtClean="0"/>
              <a:t>2017/6/17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39E1DA-98F7-4888-AC88-7427FBF1EA2E}"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AA1B6BDF-BD1E-4CC5-BD56-59FC47BED814}" type="datetimeFigureOut">
              <a:rPr kumimoji="1" lang="ja-JP" altLang="en-US" smtClean="0"/>
              <a:t>2017/6/17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39E1DA-98F7-4888-AC88-7427FBF1EA2E}"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721227" y="2244971"/>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718306"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日付プレースホルダー 25"/>
          <p:cNvSpPr>
            <a:spLocks noGrp="1"/>
          </p:cNvSpPr>
          <p:nvPr>
            <p:ph type="dt" sz="half" idx="10"/>
          </p:nvPr>
        </p:nvSpPr>
        <p:spPr/>
        <p:txBody>
          <a:bodyPr rtlCol="0"/>
          <a:lstStyle/>
          <a:p>
            <a:fld id="{AA1B6BDF-BD1E-4CC5-BD56-59FC47BED814}" type="datetimeFigureOut">
              <a:rPr kumimoji="1" lang="ja-JP" altLang="en-US" smtClean="0"/>
              <a:t>2017/6/17</a:t>
            </a:fld>
            <a:endParaRPr kumimoji="1" lang="ja-JP" altLang="en-US"/>
          </a:p>
        </p:txBody>
      </p:sp>
      <p:sp>
        <p:nvSpPr>
          <p:cNvPr id="27" name="スライド番号プレースホルダー 26"/>
          <p:cNvSpPr>
            <a:spLocks noGrp="1"/>
          </p:cNvSpPr>
          <p:nvPr>
            <p:ph type="sldNum" sz="quarter" idx="11"/>
          </p:nvPr>
        </p:nvSpPr>
        <p:spPr/>
        <p:txBody>
          <a:bodyPr rtlCol="0"/>
          <a:lstStyle/>
          <a:p>
            <a:fld id="{DE39E1DA-98F7-4888-AC88-7427FBF1EA2E}" type="slidenum">
              <a:rPr kumimoji="1" lang="ja-JP" altLang="en-US" smtClean="0"/>
              <a:t>‹#›</a:t>
            </a:fld>
            <a:endParaRPr kumimoji="1" lang="ja-JP" altLang="en-US"/>
          </a:p>
        </p:txBody>
      </p:sp>
      <p:sp>
        <p:nvSpPr>
          <p:cNvPr id="28" name="フッター プレースホルダー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6583680" y="612648"/>
            <a:ext cx="957264" cy="457200"/>
          </a:xfrm>
        </p:spPr>
        <p:txBody>
          <a:bodyPr/>
          <a:lstStyle/>
          <a:p>
            <a:fld id="{AA1B6BDF-BD1E-4CC5-BD56-59FC47BED814}" type="datetimeFigureOut">
              <a:rPr kumimoji="1" lang="ja-JP" altLang="en-US" smtClean="0"/>
              <a:t>2017/6/17</a:t>
            </a:fld>
            <a:endParaRPr kumimoji="1" lang="ja-JP" altLang="en-US"/>
          </a:p>
        </p:txBody>
      </p:sp>
      <p:sp>
        <p:nvSpPr>
          <p:cNvPr id="4" name="フッター プレースホルダー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ー 4"/>
          <p:cNvSpPr>
            <a:spLocks noGrp="1"/>
          </p:cNvSpPr>
          <p:nvPr>
            <p:ph type="sldNum" sz="quarter" idx="12"/>
          </p:nvPr>
        </p:nvSpPr>
        <p:spPr>
          <a:xfrm>
            <a:off x="8174736" y="2272"/>
            <a:ext cx="762000" cy="365760"/>
          </a:xfrm>
        </p:spPr>
        <p:txBody>
          <a:bodyPr/>
          <a:lstStyle/>
          <a:p>
            <a:fld id="{DE39E1DA-98F7-4888-AC88-7427FBF1EA2E}"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A1B6BDF-BD1E-4CC5-BD56-59FC47BED814}" type="datetimeFigureOut">
              <a:rPr kumimoji="1" lang="ja-JP" altLang="en-US" smtClean="0"/>
              <a:t>2017/6/17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E39E1DA-98F7-4888-AC88-7427FBF1EA2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1"/>
            <a:ext cx="3383280" cy="877824"/>
          </a:xfrm>
        </p:spPr>
        <p:txBody>
          <a:bodyPr anchor="b"/>
          <a:lstStyle>
            <a:lvl1pPr algn="l">
              <a:buNone/>
              <a:defRPr sz="1800" b="1"/>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AA1B6BDF-BD1E-4CC5-BD56-59FC47BED814}" type="datetimeFigureOut">
              <a:rPr kumimoji="1" lang="ja-JP" altLang="en-US" smtClean="0"/>
              <a:t>2017/6/17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39E1DA-98F7-4888-AC88-7427FBF1EA2E}"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6" y="1109160"/>
            <a:ext cx="586803" cy="4681637"/>
          </a:xfrm>
        </p:spPr>
        <p:txBody>
          <a:bodyPr vert="vert270" lIns="45720" tIns="0" rIns="45720" anchor="t"/>
          <a:lstStyle>
            <a:lvl1pPr algn="ctr">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AA1B6BDF-BD1E-4CC5-BD56-59FC47BED814}" type="datetimeFigureOut">
              <a:rPr kumimoji="1" lang="ja-JP" altLang="en-US" smtClean="0"/>
              <a:t>2017/6/17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39E1DA-98F7-4888-AC88-7427FBF1EA2E}"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9"/>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2" y="308277"/>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4" y="360247"/>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2" y="440113"/>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ー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A1B6BDF-BD1E-4CC5-BD56-59FC47BED814}" type="datetimeFigureOut">
              <a:rPr kumimoji="1" lang="ja-JP" altLang="en-US" smtClean="0"/>
              <a:t>2017/6/17</a:t>
            </a:fld>
            <a:endParaRPr kumimoji="1" lang="ja-JP" altLang="en-US"/>
          </a:p>
        </p:txBody>
      </p:sp>
      <p:sp>
        <p:nvSpPr>
          <p:cNvPr id="3" name="フッター プレースホルダー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ー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E39E1DA-98F7-4888-AC88-7427FBF1EA2E}"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420888"/>
            <a:ext cx="8735888" cy="1470025"/>
          </a:xfrm>
        </p:spPr>
        <p:txBody>
          <a:bodyPr>
            <a:normAutofit/>
          </a:bodyPr>
          <a:lstStyle/>
          <a:p>
            <a:r>
              <a:rPr kumimoji="1" lang="en-US" altLang="ja-JP" dirty="0" smtClean="0"/>
              <a:t>S-2S </a:t>
            </a:r>
            <a:r>
              <a:rPr kumimoji="1" lang="ja-JP" altLang="en-US" dirty="0" smtClean="0"/>
              <a:t>スペクトロメータ開発の現状</a:t>
            </a:r>
            <a:endParaRPr kumimoji="1" lang="ja-JP" altLang="en-US" dirty="0"/>
          </a:p>
        </p:txBody>
      </p:sp>
      <p:sp>
        <p:nvSpPr>
          <p:cNvPr id="3" name="サブタイトル 2"/>
          <p:cNvSpPr>
            <a:spLocks noGrp="1"/>
          </p:cNvSpPr>
          <p:nvPr>
            <p:ph type="subTitle" idx="1"/>
          </p:nvPr>
        </p:nvSpPr>
        <p:spPr>
          <a:xfrm>
            <a:off x="457200" y="3899937"/>
            <a:ext cx="7643192" cy="1752600"/>
          </a:xfrm>
        </p:spPr>
        <p:txBody>
          <a:bodyPr/>
          <a:lstStyle/>
          <a:p>
            <a:r>
              <a:rPr kumimoji="1" lang="ja-JP" altLang="en-US" dirty="0" smtClean="0"/>
              <a:t>京都大学　七村拓野</a:t>
            </a:r>
            <a:endParaRPr kumimoji="1" lang="en-US" altLang="ja-JP" dirty="0" smtClean="0"/>
          </a:p>
          <a:p>
            <a:r>
              <a:rPr lang="ja-JP" altLang="en-US" dirty="0" smtClean="0"/>
              <a:t>第三回「ストレンジ</a:t>
            </a:r>
            <a:r>
              <a:rPr lang="ja-JP" altLang="en-US" dirty="0"/>
              <a:t>ネス</a:t>
            </a:r>
            <a:r>
              <a:rPr lang="ja-JP" altLang="en-US" dirty="0" smtClean="0"/>
              <a:t>核物理を考える会」</a:t>
            </a:r>
            <a:r>
              <a:rPr lang="en-US" altLang="ja-JP" dirty="0" smtClean="0"/>
              <a:t>@RCNP</a:t>
            </a:r>
            <a:endParaRPr kumimoji="1" lang="ja-JP" altLang="en-US" dirty="0"/>
          </a:p>
        </p:txBody>
      </p:sp>
    </p:spTree>
    <p:extLst>
      <p:ext uri="{BB962C8B-B14F-4D97-AF65-F5344CB8AC3E}">
        <p14:creationId xmlns:p14="http://schemas.microsoft.com/office/powerpoint/2010/main" val="2140365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en-US" altLang="ja-JP" dirty="0" smtClean="0"/>
          </a:p>
          <a:p>
            <a:pPr marL="109728" indent="0" algn="ctr">
              <a:buNone/>
            </a:pPr>
            <a:r>
              <a:rPr lang="en-US" altLang="ja-JP" dirty="0" smtClean="0"/>
              <a:t>Target </a:t>
            </a:r>
            <a:r>
              <a:rPr lang="ja-JP" altLang="en-US" dirty="0" smtClean="0"/>
              <a:t>について</a:t>
            </a:r>
            <a:endParaRPr lang="en-US" altLang="ja-JP" dirty="0"/>
          </a:p>
        </p:txBody>
      </p:sp>
    </p:spTree>
    <p:extLst>
      <p:ext uri="{BB962C8B-B14F-4D97-AF65-F5344CB8AC3E}">
        <p14:creationId xmlns:p14="http://schemas.microsoft.com/office/powerpoint/2010/main" val="572409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52669"/>
            <a:ext cx="8229600" cy="672075"/>
          </a:xfrm>
        </p:spPr>
        <p:txBody>
          <a:bodyPr>
            <a:normAutofit fontScale="90000"/>
          </a:bodyPr>
          <a:lstStyle/>
          <a:p>
            <a:r>
              <a:rPr lang="ja-JP" altLang="en-US" sz="2800" dirty="0" smtClean="0"/>
              <a:t>ミッシングマス分解能と標的中での</a:t>
            </a:r>
            <a:r>
              <a:rPr lang="en-US" altLang="ja-JP" sz="2800" dirty="0" smtClean="0"/>
              <a:t>Energy Straggling</a:t>
            </a:r>
            <a:endParaRPr kumimoji="1" lang="ja-JP" altLang="en-US" sz="2800" dirty="0"/>
          </a:p>
        </p:txBody>
      </p:sp>
      <p:sp>
        <p:nvSpPr>
          <p:cNvPr id="27" name="コンテンツ プレースホルダー 26"/>
          <p:cNvSpPr>
            <a:spLocks noGrp="1"/>
          </p:cNvSpPr>
          <p:nvPr>
            <p:ph idx="1"/>
          </p:nvPr>
        </p:nvSpPr>
        <p:spPr>
          <a:xfrm>
            <a:off x="457200" y="1124744"/>
            <a:ext cx="8229600" cy="5449792"/>
          </a:xfrm>
        </p:spPr>
        <p:txBody>
          <a:bodyPr>
            <a:normAutofit/>
          </a:bodyPr>
          <a:lstStyle/>
          <a:p>
            <a:r>
              <a:rPr lang="ja-JP" altLang="en-US" sz="2000" dirty="0" smtClean="0"/>
              <a:t>ミッシングマス分解能の式と各項の寄与</a:t>
            </a:r>
            <a:endParaRPr lang="en-US" altLang="ja-JP" sz="2000" dirty="0" smtClean="0"/>
          </a:p>
          <a:p>
            <a:endParaRPr kumimoji="1" lang="en-US" altLang="ja-JP" sz="2000" dirty="0"/>
          </a:p>
          <a:p>
            <a:endParaRPr lang="en-US" altLang="ja-JP" sz="2000" dirty="0" smtClean="0"/>
          </a:p>
          <a:p>
            <a:endParaRPr kumimoji="1" lang="en-US" altLang="ja-JP" sz="2000" dirty="0"/>
          </a:p>
          <a:p>
            <a:endParaRPr kumimoji="1" lang="en-US" altLang="ja-JP" sz="2000" dirty="0" smtClean="0"/>
          </a:p>
          <a:p>
            <a:pPr marL="109728" indent="0">
              <a:buNone/>
            </a:pPr>
            <a:endParaRPr lang="en-US" altLang="ja-JP" sz="2000" dirty="0"/>
          </a:p>
          <a:p>
            <a:pPr marL="109728" indent="0">
              <a:buNone/>
            </a:pPr>
            <a:endParaRPr kumimoji="1" lang="en-US" altLang="ja-JP" sz="2000" dirty="0" smtClean="0"/>
          </a:p>
          <a:p>
            <a:pPr marL="109728" indent="0">
              <a:buNone/>
            </a:pPr>
            <a:endParaRPr kumimoji="1" lang="en-US" altLang="ja-JP" sz="2000" dirty="0" smtClean="0"/>
          </a:p>
          <a:p>
            <a:r>
              <a:rPr lang="en-US" altLang="ja-JP" sz="2000" dirty="0" smtClean="0"/>
              <a:t>ΔM&lt;2 (FWHM)</a:t>
            </a:r>
            <a:r>
              <a:rPr lang="ja-JP" altLang="en-US" sz="2000" dirty="0" smtClean="0"/>
              <a:t>を満たす標的厚は･･･</a:t>
            </a:r>
            <a:endParaRPr lang="en-US" altLang="ja-JP" sz="2000" dirty="0" smtClean="0"/>
          </a:p>
          <a:p>
            <a:pPr lvl="1"/>
            <a:r>
              <a:rPr lang="ja-JP" altLang="en-US" sz="1800" dirty="0" smtClean="0"/>
              <a:t>～</a:t>
            </a:r>
            <a:r>
              <a:rPr lang="en-US" altLang="ja-JP" sz="1800" dirty="0" smtClean="0"/>
              <a:t>2.7 g/cm</a:t>
            </a:r>
            <a:r>
              <a:rPr lang="en-US" altLang="ja-JP" sz="1800" baseline="30000" dirty="0" smtClean="0"/>
              <a:t>2 </a:t>
            </a:r>
            <a:r>
              <a:rPr lang="en-US" altLang="ja-JP" sz="1800" dirty="0" smtClean="0"/>
              <a:t>(ΔE</a:t>
            </a:r>
            <a:r>
              <a:rPr lang="en-US" altLang="ja-JP" sz="1800" baseline="30000" dirty="0" smtClean="0"/>
              <a:t>2</a:t>
            </a:r>
            <a:r>
              <a:rPr lang="en-US" altLang="ja-JP" sz="1800" dirty="0" smtClean="0"/>
              <a:t>&lt;0.66)</a:t>
            </a:r>
          </a:p>
          <a:p>
            <a:pPr lvl="1"/>
            <a:r>
              <a:rPr lang="ja-JP" altLang="en-US" sz="1800" dirty="0" smtClean="0"/>
              <a:t>～</a:t>
            </a:r>
            <a:r>
              <a:rPr lang="en-US" altLang="ja-JP" sz="1800" dirty="0" smtClean="0"/>
              <a:t>5.0g/cm</a:t>
            </a:r>
            <a:r>
              <a:rPr lang="en-US" altLang="ja-JP" sz="1800" baseline="30000" dirty="0" smtClean="0"/>
              <a:t>2 </a:t>
            </a:r>
            <a:r>
              <a:rPr lang="en-US" altLang="ja-JP" sz="1800" dirty="0" smtClean="0"/>
              <a:t>(ΔE</a:t>
            </a:r>
            <a:r>
              <a:rPr lang="en-US" altLang="ja-JP" sz="1800" baseline="30000" dirty="0" smtClean="0"/>
              <a:t>2</a:t>
            </a:r>
            <a:r>
              <a:rPr lang="en-US" altLang="ja-JP" sz="1800" dirty="0" smtClean="0"/>
              <a:t>&lt;2.75)</a:t>
            </a:r>
          </a:p>
          <a:p>
            <a:endParaRPr lang="en-US" altLang="ja-JP" sz="2000" dirty="0" smtClean="0"/>
          </a:p>
          <a:p>
            <a:r>
              <a:rPr lang="ja-JP" altLang="en-US" sz="2000" dirty="0" smtClean="0"/>
              <a:t>統計量とエネルギー分解能の両立が課題</a:t>
            </a:r>
            <a:endParaRPr lang="en-US" altLang="ja-JP" sz="2000" dirty="0" smtClean="0"/>
          </a:p>
        </p:txBody>
      </p:sp>
      <p:pic>
        <p:nvPicPr>
          <p:cNvPr id="4" name="図 3"/>
          <p:cNvPicPr>
            <a:picLocks/>
          </p:cNvPicPr>
          <p:nvPr/>
        </p:nvPicPr>
        <p:blipFill rotWithShape="1">
          <a:blip r:embed="rId2">
            <a:extLst>
              <a:ext uri="{28A0092B-C50C-407E-A947-70E740481C1C}">
                <a14:useLocalDpi xmlns:a14="http://schemas.microsoft.com/office/drawing/2010/main" val="0"/>
              </a:ext>
            </a:extLst>
          </a:blip>
          <a:srcRect l="21982" t="36755" r="5000" b="49758"/>
          <a:stretch/>
        </p:blipFill>
        <p:spPr>
          <a:xfrm>
            <a:off x="1043608" y="1604806"/>
            <a:ext cx="6676768" cy="673150"/>
          </a:xfrm>
          <a:prstGeom prst="rect">
            <a:avLst/>
          </a:prstGeom>
        </p:spPr>
      </p:pic>
      <p:cxnSp>
        <p:nvCxnSpPr>
          <p:cNvPr id="5" name="直線コネクタ 4"/>
          <p:cNvCxnSpPr/>
          <p:nvPr/>
        </p:nvCxnSpPr>
        <p:spPr>
          <a:xfrm>
            <a:off x="2201863" y="2215194"/>
            <a:ext cx="1368152" cy="199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714031" y="2235191"/>
            <a:ext cx="1512168"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43154" y="4437112"/>
            <a:ext cx="3193793" cy="222696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線コネクタ 10"/>
          <p:cNvCxnSpPr/>
          <p:nvPr/>
        </p:nvCxnSpPr>
        <p:spPr>
          <a:xfrm>
            <a:off x="8077792" y="4797152"/>
            <a:ext cx="88669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370215" y="2235191"/>
            <a:ext cx="129614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913831" y="2184578"/>
            <a:ext cx="2376264" cy="307777"/>
          </a:xfrm>
          <a:prstGeom prst="rect">
            <a:avLst/>
          </a:prstGeom>
          <a:noFill/>
        </p:spPr>
        <p:txBody>
          <a:bodyPr wrap="square" rtlCol="0">
            <a:spAutoFit/>
          </a:bodyPr>
          <a:lstStyle/>
          <a:p>
            <a:r>
              <a:rPr lang="ja-JP" altLang="en-US" sz="1400" b="1" dirty="0" smtClean="0"/>
              <a:t>ビーム運動量分解能</a:t>
            </a:r>
            <a:endParaRPr kumimoji="1" lang="ja-JP" altLang="en-US" sz="1400" b="1" dirty="0"/>
          </a:p>
        </p:txBody>
      </p:sp>
      <p:sp>
        <p:nvSpPr>
          <p:cNvPr id="28" name="テキスト ボックス 27"/>
          <p:cNvSpPr txBox="1"/>
          <p:nvPr/>
        </p:nvSpPr>
        <p:spPr>
          <a:xfrm>
            <a:off x="3642023" y="2184576"/>
            <a:ext cx="2376264" cy="307777"/>
          </a:xfrm>
          <a:prstGeom prst="rect">
            <a:avLst/>
          </a:prstGeom>
          <a:noFill/>
        </p:spPr>
        <p:txBody>
          <a:bodyPr wrap="square" rtlCol="0">
            <a:spAutoFit/>
          </a:bodyPr>
          <a:lstStyle/>
          <a:p>
            <a:r>
              <a:rPr lang="en-US" altLang="ja-JP" sz="1400" b="1" dirty="0" smtClean="0"/>
              <a:t>S-2S</a:t>
            </a:r>
            <a:r>
              <a:rPr lang="ja-JP" altLang="en-US" sz="1400" b="1" dirty="0" smtClean="0"/>
              <a:t>運動量分解能</a:t>
            </a:r>
            <a:endParaRPr kumimoji="1" lang="ja-JP" altLang="en-US" sz="1400" b="1" dirty="0"/>
          </a:p>
        </p:txBody>
      </p:sp>
      <p:sp>
        <p:nvSpPr>
          <p:cNvPr id="26" name="テキスト ボックス 25"/>
          <p:cNvSpPr txBox="1"/>
          <p:nvPr/>
        </p:nvSpPr>
        <p:spPr>
          <a:xfrm>
            <a:off x="5442223" y="2197567"/>
            <a:ext cx="1512168" cy="307777"/>
          </a:xfrm>
          <a:prstGeom prst="rect">
            <a:avLst/>
          </a:prstGeom>
          <a:noFill/>
        </p:spPr>
        <p:txBody>
          <a:bodyPr wrap="square" rtlCol="0">
            <a:spAutoFit/>
          </a:bodyPr>
          <a:lstStyle/>
          <a:p>
            <a:r>
              <a:rPr lang="ja-JP" altLang="en-US" sz="1400" b="1" dirty="0" smtClean="0"/>
              <a:t>角度分解能</a:t>
            </a:r>
            <a:endParaRPr kumimoji="1" lang="ja-JP" altLang="en-US" sz="1400" b="1" dirty="0"/>
          </a:p>
        </p:txBody>
      </p:sp>
      <p:graphicFrame>
        <p:nvGraphicFramePr>
          <p:cNvPr id="1030" name="表 1029"/>
          <p:cNvGraphicFramePr>
            <a:graphicFrameLocks noGrp="1"/>
          </p:cNvGraphicFramePr>
          <p:nvPr>
            <p:extLst>
              <p:ext uri="{D42A27DB-BD31-4B8C-83A1-F6EECF244321}">
                <p14:modId xmlns:p14="http://schemas.microsoft.com/office/powerpoint/2010/main" val="1218263907"/>
              </p:ext>
            </p:extLst>
          </p:nvPr>
        </p:nvGraphicFramePr>
        <p:xfrm>
          <a:off x="1913831" y="2748413"/>
          <a:ext cx="6186561" cy="988906"/>
        </p:xfrm>
        <a:graphic>
          <a:graphicData uri="http://schemas.openxmlformats.org/drawingml/2006/table">
            <a:tbl>
              <a:tblPr firstRow="1" bandRow="1">
                <a:tableStyleId>{5C22544A-7EE6-4342-B048-85BDC9FD1C3A}</a:tableStyleId>
              </a:tblPr>
              <a:tblGrid>
                <a:gridCol w="1866081"/>
                <a:gridCol w="1512168"/>
                <a:gridCol w="1512168"/>
                <a:gridCol w="1296144"/>
              </a:tblGrid>
              <a:tr h="494453">
                <a:tc>
                  <a:txBody>
                    <a:bodyPr/>
                    <a:lstStyle/>
                    <a:p>
                      <a:pPr algn="l"/>
                      <a:r>
                        <a:rPr kumimoji="1" lang="en-US" altLang="ja-JP" sz="2400" dirty="0" smtClean="0">
                          <a:solidFill>
                            <a:schemeClr val="tx1"/>
                          </a:solidFill>
                        </a:rPr>
                        <a:t>2.79 </a:t>
                      </a:r>
                      <a:endParaRPr kumimoji="1" lang="ja-JP" altLang="en-US" sz="2400" dirty="0">
                        <a:solidFill>
                          <a:schemeClr val="tx1"/>
                        </a:solidFill>
                      </a:endParaRPr>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a:r>
                        <a:rPr kumimoji="1" lang="en-US" altLang="ja-JP" sz="2400" dirty="0" smtClean="0">
                          <a:solidFill>
                            <a:schemeClr val="tx1"/>
                          </a:solidFill>
                        </a:rPr>
                        <a:t>0.55</a:t>
                      </a:r>
                      <a:endParaRPr kumimoji="1" lang="ja-JP" altLang="en-US" sz="2400" dirty="0">
                        <a:solidFill>
                          <a:schemeClr val="tx1"/>
                        </a:solidFill>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a:r>
                        <a:rPr lang="ja-JP" altLang="en-US" sz="2400" dirty="0" smtClean="0">
                          <a:solidFill>
                            <a:schemeClr val="tx1"/>
                          </a:solidFill>
                        </a:rPr>
                        <a:t>～</a:t>
                      </a:r>
                      <a:r>
                        <a:rPr lang="en-US" altLang="ja-JP" sz="2400" dirty="0" smtClean="0">
                          <a:solidFill>
                            <a:schemeClr val="tx1"/>
                          </a:solidFill>
                        </a:rPr>
                        <a:t>0.002</a:t>
                      </a:r>
                      <a:endParaRPr lang="ja-JP" altLang="en-US" sz="2400" dirty="0">
                        <a:solidFill>
                          <a:schemeClr val="tx1"/>
                        </a:solidFill>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1" lang="en-US" altLang="ja-JP" sz="2400" dirty="0" smtClean="0">
                          <a:solidFill>
                            <a:schemeClr val="tx1"/>
                          </a:solidFill>
                        </a:rPr>
                        <a:t>&lt;0.66</a:t>
                      </a:r>
                      <a:endParaRPr kumimoji="1" lang="ja-JP" altLang="en-US" sz="2400" dirty="0">
                        <a:solidFill>
                          <a:schemeClr val="tx1"/>
                        </a:solidFill>
                      </a:endParaRPr>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94453">
                <a:tc>
                  <a:txBody>
                    <a:bodyPr/>
                    <a:lstStyle/>
                    <a:p>
                      <a:pPr algn="l"/>
                      <a:r>
                        <a:rPr kumimoji="1" lang="en-US" altLang="ja-JP" sz="2400" dirty="0" smtClean="0">
                          <a:solidFill>
                            <a:schemeClr val="tx1"/>
                          </a:solidFill>
                        </a:rPr>
                        <a:t>0.70 </a:t>
                      </a:r>
                      <a:r>
                        <a:rPr kumimoji="1" lang="en-US" altLang="ja-JP" sz="2000" dirty="0" smtClean="0">
                          <a:solidFill>
                            <a:schemeClr val="tx1"/>
                          </a:solidFill>
                        </a:rPr>
                        <a:t>(</a:t>
                      </a:r>
                      <a:r>
                        <a:rPr kumimoji="1" lang="ja-JP" altLang="en-US" sz="2000" dirty="0" smtClean="0">
                          <a:solidFill>
                            <a:schemeClr val="tx1"/>
                          </a:solidFill>
                        </a:rPr>
                        <a:t>設計値</a:t>
                      </a:r>
                      <a:r>
                        <a:rPr kumimoji="1" lang="en-US" altLang="ja-JP" sz="2000" dirty="0" smtClean="0">
                          <a:solidFill>
                            <a:schemeClr val="tx1"/>
                          </a:solidFill>
                        </a:rPr>
                        <a:t>)</a:t>
                      </a:r>
                      <a:endParaRPr kumimoji="1" lang="ja-JP" altLang="en-US" sz="2400" dirty="0">
                        <a:solidFill>
                          <a:schemeClr val="tx1"/>
                        </a:solidFill>
                      </a:endParaRPr>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endParaRPr kumimoji="1" lang="ja-JP" altLang="en-US" dirty="0"/>
                    </a:p>
                  </a:txBody>
                  <a:tcPr/>
                </a:tc>
                <a:tc vMerge="1">
                  <a:txBody>
                    <a:bodyPr/>
                    <a:lstStyle/>
                    <a:p>
                      <a:endParaRPr kumimoji="1" lang="ja-JP" altLang="en-US" dirty="0"/>
                    </a:p>
                  </a:txBody>
                  <a:tcPr>
                    <a:solidFill>
                      <a:schemeClr val="accent6">
                        <a:lumMod val="40000"/>
                        <a:lumOff val="60000"/>
                      </a:schemeClr>
                    </a:solidFill>
                  </a:tcPr>
                </a:tc>
                <a:tc>
                  <a:txBody>
                    <a:bodyPr/>
                    <a:lstStyle/>
                    <a:p>
                      <a:r>
                        <a:rPr lang="en-US" altLang="ja-JP" sz="2400" dirty="0" smtClean="0">
                          <a:solidFill>
                            <a:schemeClr val="tx1"/>
                          </a:solidFill>
                        </a:rPr>
                        <a:t>&lt;2.75</a:t>
                      </a:r>
                      <a:endParaRPr lang="ja-JP" altLang="en-US" sz="2400" dirty="0">
                        <a:solidFill>
                          <a:schemeClr val="tx1"/>
                        </a:solidFill>
                      </a:endParaRPr>
                    </a:p>
                  </a:txBody>
                  <a:tcPr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cxnSp>
        <p:nvCxnSpPr>
          <p:cNvPr id="6" name="直線コネクタ 5"/>
          <p:cNvCxnSpPr/>
          <p:nvPr/>
        </p:nvCxnSpPr>
        <p:spPr>
          <a:xfrm>
            <a:off x="6882381" y="2213877"/>
            <a:ext cx="8441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804744" y="2225193"/>
            <a:ext cx="2448273" cy="523220"/>
          </a:xfrm>
          <a:prstGeom prst="rect">
            <a:avLst/>
          </a:prstGeom>
          <a:noFill/>
        </p:spPr>
        <p:txBody>
          <a:bodyPr wrap="square" rtlCol="0">
            <a:spAutoFit/>
          </a:bodyPr>
          <a:lstStyle/>
          <a:p>
            <a:r>
              <a:rPr kumimoji="1" lang="ja-JP" altLang="en-US" sz="1400" b="1" dirty="0" smtClean="0"/>
              <a:t>標的中での</a:t>
            </a:r>
            <a:endParaRPr kumimoji="1" lang="en-US" altLang="ja-JP" sz="1400" b="1" dirty="0" smtClean="0"/>
          </a:p>
          <a:p>
            <a:r>
              <a:rPr kumimoji="1" lang="ja-JP" altLang="en-US" sz="1400" b="1" dirty="0" smtClean="0"/>
              <a:t>エネルギーロスのふらつき</a:t>
            </a:r>
            <a:endParaRPr kumimoji="1" lang="ja-JP" altLang="en-US" sz="1400" b="1" dirty="0"/>
          </a:p>
        </p:txBody>
      </p:sp>
    </p:spTree>
    <p:extLst>
      <p:ext uri="{BB962C8B-B14F-4D97-AF65-F5344CB8AC3E}">
        <p14:creationId xmlns:p14="http://schemas.microsoft.com/office/powerpoint/2010/main" val="3376386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52669"/>
            <a:ext cx="8229600" cy="672075"/>
          </a:xfrm>
        </p:spPr>
        <p:txBody>
          <a:bodyPr>
            <a:normAutofit/>
          </a:bodyPr>
          <a:lstStyle/>
          <a:p>
            <a:r>
              <a:rPr kumimoji="1" lang="en-US" altLang="ja-JP" sz="2800" dirty="0" smtClean="0"/>
              <a:t>Fiber Active Target</a:t>
            </a:r>
            <a:endParaRPr kumimoji="1" lang="ja-JP" altLang="en-US" sz="2800" dirty="0"/>
          </a:p>
        </p:txBody>
      </p:sp>
      <p:sp>
        <p:nvSpPr>
          <p:cNvPr id="27" name="コンテンツ プレースホルダー 26"/>
          <p:cNvSpPr>
            <a:spLocks noGrp="1"/>
          </p:cNvSpPr>
          <p:nvPr>
            <p:ph idx="1"/>
          </p:nvPr>
        </p:nvSpPr>
        <p:spPr>
          <a:xfrm>
            <a:off x="457200" y="1124744"/>
            <a:ext cx="8229600" cy="5449792"/>
          </a:xfrm>
        </p:spPr>
        <p:txBody>
          <a:bodyPr>
            <a:normAutofit/>
          </a:bodyPr>
          <a:lstStyle/>
          <a:p>
            <a:r>
              <a:rPr kumimoji="1" lang="ja-JP" altLang="en-US" sz="2000" dirty="0" smtClean="0"/>
              <a:t>シンチレーティングファイバー</a:t>
            </a:r>
            <a:r>
              <a:rPr kumimoji="1" lang="en-US" altLang="ja-JP" sz="2000" dirty="0" smtClean="0"/>
              <a:t>(</a:t>
            </a:r>
            <a:r>
              <a:rPr kumimoji="1" lang="ja-JP" altLang="en-US" sz="2000" dirty="0" smtClean="0"/>
              <a:t>主な構成元素</a:t>
            </a:r>
            <a:r>
              <a:rPr kumimoji="1" lang="en-US" altLang="ja-JP" sz="2000" dirty="0" smtClean="0"/>
              <a:t>:C,H)</a:t>
            </a:r>
            <a:r>
              <a:rPr kumimoji="1" lang="ja-JP" altLang="en-US" sz="2000" dirty="0" smtClean="0"/>
              <a:t>で標的を構成</a:t>
            </a:r>
            <a:endParaRPr kumimoji="1" lang="en-US" altLang="ja-JP" sz="2000" dirty="0" smtClean="0"/>
          </a:p>
          <a:p>
            <a:pPr lvl="1"/>
            <a:r>
              <a:rPr lang="ja-JP" altLang="en-US" sz="1800" dirty="0" smtClean="0"/>
              <a:t>ターゲット中の</a:t>
            </a:r>
            <a:r>
              <a:rPr lang="en-US" altLang="ja-JP" sz="1800" dirty="0" smtClean="0"/>
              <a:t>K-</a:t>
            </a:r>
            <a:r>
              <a:rPr lang="ja-JP" altLang="en-US" sz="1800" dirty="0" smtClean="0"/>
              <a:t>と</a:t>
            </a:r>
            <a:r>
              <a:rPr lang="en-US" altLang="ja-JP" sz="1800" dirty="0" smtClean="0"/>
              <a:t>K+</a:t>
            </a:r>
            <a:r>
              <a:rPr lang="ja-JP" altLang="en-US" sz="1800" dirty="0" smtClean="0"/>
              <a:t>のエネルギー損失を直接測定･補正</a:t>
            </a:r>
            <a:endParaRPr lang="en-US" altLang="ja-JP" sz="1800" dirty="0" smtClean="0"/>
          </a:p>
          <a:p>
            <a:pPr lvl="1"/>
            <a:r>
              <a:rPr kumimoji="1" lang="ja-JP" altLang="en-US" sz="1800" dirty="0" smtClean="0"/>
              <a:t>飛跡情報</a:t>
            </a:r>
            <a:r>
              <a:rPr lang="ja-JP" altLang="en-US" sz="1800" dirty="0" smtClean="0"/>
              <a:t>を用いて</a:t>
            </a:r>
            <a:r>
              <a:rPr kumimoji="1" lang="en-US" altLang="ja-JP" sz="1800" baseline="30000" dirty="0" smtClean="0"/>
              <a:t>12</a:t>
            </a:r>
            <a:r>
              <a:rPr kumimoji="1" lang="en-US" altLang="ja-JP" sz="1800" baseline="-25000" dirty="0" smtClean="0"/>
              <a:t>Ξ</a:t>
            </a:r>
            <a:r>
              <a:rPr kumimoji="1" lang="en-US" altLang="ja-JP" sz="1800" dirty="0" smtClean="0"/>
              <a:t>Be</a:t>
            </a:r>
            <a:r>
              <a:rPr kumimoji="1" lang="ja-JP" altLang="en-US" sz="1800" dirty="0" smtClean="0"/>
              <a:t>由来の崩壊粒子と</a:t>
            </a:r>
            <a:r>
              <a:rPr kumimoji="1" lang="en-US" altLang="ja-JP" sz="1800" dirty="0" smtClean="0"/>
              <a:t>K-, K+</a:t>
            </a:r>
            <a:r>
              <a:rPr kumimoji="1" lang="ja-JP" altLang="en-US" sz="1800" dirty="0" smtClean="0"/>
              <a:t>を区別する</a:t>
            </a:r>
            <a:endParaRPr kumimoji="1" lang="en-US" altLang="ja-JP" sz="1800" dirty="0"/>
          </a:p>
          <a:p>
            <a:endParaRPr lang="en-US" altLang="ja-JP" sz="2000" dirty="0" smtClean="0"/>
          </a:p>
          <a:p>
            <a:endParaRPr lang="en-US" altLang="ja-JP" sz="2000" dirty="0"/>
          </a:p>
          <a:p>
            <a:endParaRPr lang="en-US" altLang="ja-JP" sz="2000" dirty="0" smtClean="0"/>
          </a:p>
          <a:p>
            <a:pPr marL="109728" indent="0">
              <a:buNone/>
            </a:pPr>
            <a:endParaRPr lang="en-US" altLang="ja-JP" sz="2000" dirty="0" smtClean="0"/>
          </a:p>
          <a:p>
            <a:pPr marL="109728" indent="0">
              <a:buNone/>
            </a:pPr>
            <a:endParaRPr lang="en-US" altLang="ja-JP" sz="2000" dirty="0" smtClean="0"/>
          </a:p>
          <a:p>
            <a:pPr marL="109728" indent="0">
              <a:buNone/>
            </a:pPr>
            <a:endParaRPr lang="en-US" altLang="ja-JP" sz="2000" dirty="0"/>
          </a:p>
          <a:p>
            <a:pPr marL="109728" indent="0">
              <a:buNone/>
            </a:pPr>
            <a:endParaRPr lang="en-US" altLang="ja-JP" sz="2000" dirty="0" smtClean="0"/>
          </a:p>
          <a:p>
            <a:pPr marL="109728" indent="0">
              <a:buNone/>
            </a:pPr>
            <a:endParaRPr lang="en-US" altLang="ja-JP" sz="2000" dirty="0"/>
          </a:p>
          <a:p>
            <a:pPr marL="109728" indent="0">
              <a:buNone/>
            </a:pPr>
            <a:endParaRPr lang="en-US" altLang="ja-JP" sz="2000" dirty="0" smtClean="0"/>
          </a:p>
          <a:p>
            <a:r>
              <a:rPr lang="ja-JP" altLang="en-US" sz="2000" dirty="0" smtClean="0"/>
              <a:t>標的をより厚くできる</a:t>
            </a:r>
            <a:endParaRPr lang="en-US" altLang="ja-JP" sz="2000" dirty="0" smtClean="0"/>
          </a:p>
          <a:p>
            <a:pPr lvl="1"/>
            <a:r>
              <a:rPr lang="ja-JP" altLang="en-US" sz="1800" dirty="0" smtClean="0"/>
              <a:t>ファイバー有感領域中のエネルギー損失測定誤差</a:t>
            </a:r>
            <a:r>
              <a:rPr lang="en-US" altLang="ja-JP" sz="1800" dirty="0" smtClean="0"/>
              <a:t>(σ)  13%</a:t>
            </a:r>
            <a:r>
              <a:rPr lang="ja-JP" altLang="en-US" sz="1800" dirty="0" smtClean="0"/>
              <a:t>で</a:t>
            </a:r>
            <a:r>
              <a:rPr lang="ja-JP" altLang="en-US" sz="1800" dirty="0" smtClean="0">
                <a:solidFill>
                  <a:srgbClr val="FF0000"/>
                </a:solidFill>
              </a:rPr>
              <a:t>標的厚</a:t>
            </a:r>
            <a:r>
              <a:rPr lang="en-US" altLang="ja-JP" sz="1800" dirty="0" smtClean="0">
                <a:solidFill>
                  <a:srgbClr val="FF0000"/>
                </a:solidFill>
              </a:rPr>
              <a:t>2</a:t>
            </a:r>
            <a:r>
              <a:rPr lang="ja-JP" altLang="en-US" sz="1800" dirty="0" smtClean="0">
                <a:solidFill>
                  <a:srgbClr val="FF0000"/>
                </a:solidFill>
              </a:rPr>
              <a:t>倍</a:t>
            </a:r>
            <a:endParaRPr lang="en-US" altLang="ja-JP" sz="1800" dirty="0" smtClean="0">
              <a:solidFill>
                <a:srgbClr val="FF0000"/>
              </a:solidFill>
            </a:endParaRPr>
          </a:p>
          <a:p>
            <a:pPr marL="411480" lvl="1" indent="0">
              <a:buNone/>
            </a:pPr>
            <a:r>
              <a:rPr lang="ja-JP" altLang="en-US" sz="1800" dirty="0" smtClean="0"/>
              <a:t>     　　　　　　　　　　　　　　　　　　　　　　         </a:t>
            </a:r>
            <a:r>
              <a:rPr lang="en-US" altLang="ja-JP" sz="1800" dirty="0" smtClean="0"/>
              <a:t>5%</a:t>
            </a:r>
            <a:r>
              <a:rPr lang="ja-JP" altLang="en-US" sz="1800" dirty="0" smtClean="0"/>
              <a:t>で</a:t>
            </a:r>
            <a:r>
              <a:rPr lang="ja-JP" altLang="en-US" sz="1800" dirty="0" smtClean="0">
                <a:solidFill>
                  <a:srgbClr val="FF0000"/>
                </a:solidFill>
              </a:rPr>
              <a:t>標的厚</a:t>
            </a:r>
            <a:r>
              <a:rPr lang="en-US" altLang="ja-JP" sz="1800" dirty="0" smtClean="0">
                <a:solidFill>
                  <a:srgbClr val="FF0000"/>
                </a:solidFill>
              </a:rPr>
              <a:t>3</a:t>
            </a:r>
            <a:r>
              <a:rPr lang="ja-JP" altLang="en-US" sz="1800" dirty="0" smtClean="0">
                <a:solidFill>
                  <a:srgbClr val="FF0000"/>
                </a:solidFill>
              </a:rPr>
              <a:t>倍</a:t>
            </a:r>
            <a:endParaRPr lang="en-US" altLang="ja-JP" sz="1800" dirty="0">
              <a:solidFill>
                <a:srgbClr val="FF0000"/>
              </a:solidFill>
            </a:endParaRPr>
          </a:p>
          <a:p>
            <a:pPr lvl="1"/>
            <a:r>
              <a:rPr lang="en-US" altLang="ja-JP" sz="1800" dirty="0" smtClean="0"/>
              <a:t>K-,K+</a:t>
            </a:r>
            <a:r>
              <a:rPr lang="ja-JP" altLang="en-US" sz="1800" dirty="0" smtClean="0"/>
              <a:t>を選び出すアルゴリズムの開発？</a:t>
            </a:r>
            <a:r>
              <a:rPr lang="en-US" altLang="ja-JP" sz="1800" dirty="0" smtClean="0"/>
              <a:t>1</a:t>
            </a:r>
            <a:r>
              <a:rPr lang="ja-JP" altLang="en-US" sz="1800" dirty="0" smtClean="0"/>
              <a:t>イベントずつ解析？</a:t>
            </a:r>
            <a:endParaRPr lang="en-US" altLang="ja-JP" sz="1800" dirty="0"/>
          </a:p>
          <a:p>
            <a:endParaRPr lang="en-US" altLang="ja-JP" sz="2000" dirty="0" smtClean="0"/>
          </a:p>
          <a:p>
            <a:endParaRPr lang="en-US" altLang="ja-JP" sz="2000" dirty="0"/>
          </a:p>
          <a:p>
            <a:endParaRPr lang="en-US" altLang="ja-JP" sz="2000" dirty="0" smtClean="0"/>
          </a:p>
          <a:p>
            <a:pPr marL="109728" indent="0">
              <a:buNone/>
            </a:pPr>
            <a:endParaRPr lang="en-US" altLang="ja-JP" sz="2000" dirty="0" smtClean="0"/>
          </a:p>
          <a:p>
            <a:endParaRPr lang="en-US" altLang="ja-JP" sz="2000" dirty="0"/>
          </a:p>
        </p:txBody>
      </p:sp>
      <p:pic>
        <p:nvPicPr>
          <p:cNvPr id="2051" name="Picture 3" descr="C:\Users\Tnanamura\Dropbox\S-2S\atRCNP\Fiber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856" y="2420888"/>
            <a:ext cx="5244747" cy="189430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95536" y="4145260"/>
            <a:ext cx="1368152" cy="830997"/>
          </a:xfrm>
          <a:prstGeom prst="rect">
            <a:avLst/>
          </a:prstGeom>
          <a:noFill/>
        </p:spPr>
        <p:txBody>
          <a:bodyPr wrap="square" rtlCol="0">
            <a:spAutoFit/>
          </a:bodyPr>
          <a:lstStyle/>
          <a:p>
            <a:r>
              <a:rPr lang="en-US" altLang="ja-JP" sz="1600" dirty="0" smtClean="0"/>
              <a:t>3mm</a:t>
            </a:r>
            <a:r>
              <a:rPr lang="ja-JP" altLang="en-US" sz="1600" dirty="0" smtClean="0"/>
              <a:t>径</a:t>
            </a:r>
            <a:r>
              <a:rPr lang="en-US" altLang="ja-JP" sz="1600" dirty="0" smtClean="0"/>
              <a:t>fiber</a:t>
            </a:r>
          </a:p>
          <a:p>
            <a:r>
              <a:rPr lang="ja-JP" altLang="en-US" sz="1600" dirty="0" smtClean="0"/>
              <a:t>～</a:t>
            </a:r>
            <a:r>
              <a:rPr lang="en-US" altLang="ja-JP" sz="1600" dirty="0" smtClean="0"/>
              <a:t>900</a:t>
            </a:r>
            <a:r>
              <a:rPr lang="ja-JP" altLang="en-US" sz="1600" dirty="0" smtClean="0"/>
              <a:t>本</a:t>
            </a:r>
            <a:endParaRPr lang="en-US" altLang="ja-JP" sz="1600" dirty="0" smtClean="0"/>
          </a:p>
          <a:p>
            <a:r>
              <a:rPr kumimoji="1" lang="en-US" altLang="ja-JP" sz="1600" dirty="0" smtClean="0"/>
              <a:t>(10g/cm</a:t>
            </a:r>
            <a:r>
              <a:rPr kumimoji="1" lang="en-US" altLang="ja-JP" sz="1600" baseline="30000" dirty="0" smtClean="0"/>
              <a:t>2</a:t>
            </a:r>
            <a:r>
              <a:rPr kumimoji="1" lang="en-US" altLang="ja-JP" sz="1600" dirty="0" smtClean="0"/>
              <a:t>)</a:t>
            </a:r>
            <a:endParaRPr kumimoji="1" lang="ja-JP" altLang="en-US" sz="1600" baseline="30000" dirty="0"/>
          </a:p>
        </p:txBody>
      </p:sp>
      <p:pic>
        <p:nvPicPr>
          <p:cNvPr id="1026" name="Picture 2" descr="C:\Users\Tnanamura\Dropbox\active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207595"/>
            <a:ext cx="3340174" cy="194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386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52669"/>
            <a:ext cx="8229600" cy="672075"/>
          </a:xfrm>
        </p:spPr>
        <p:txBody>
          <a:bodyPr>
            <a:normAutofit/>
          </a:bodyPr>
          <a:lstStyle/>
          <a:p>
            <a:r>
              <a:rPr kumimoji="1" lang="en-US" altLang="ja-JP" sz="2800" dirty="0" smtClean="0"/>
              <a:t>RCNP</a:t>
            </a:r>
            <a:r>
              <a:rPr lang="ja-JP" altLang="en-US" sz="2800" dirty="0"/>
              <a:t> </a:t>
            </a:r>
            <a:r>
              <a:rPr lang="en-US" altLang="ja-JP" sz="2800" dirty="0" smtClean="0"/>
              <a:t>E492</a:t>
            </a:r>
            <a:r>
              <a:rPr lang="ja-JP" altLang="en-US" sz="2800" dirty="0" smtClean="0"/>
              <a:t>実験</a:t>
            </a:r>
            <a:endParaRPr kumimoji="1" lang="ja-JP" altLang="en-US" sz="2800" dirty="0"/>
          </a:p>
        </p:txBody>
      </p:sp>
      <p:sp>
        <p:nvSpPr>
          <p:cNvPr id="27" name="コンテンツ プレースホルダー 26"/>
          <p:cNvSpPr>
            <a:spLocks noGrp="1"/>
          </p:cNvSpPr>
          <p:nvPr>
            <p:ph idx="1"/>
          </p:nvPr>
        </p:nvSpPr>
        <p:spPr>
          <a:xfrm>
            <a:off x="457200" y="1124744"/>
            <a:ext cx="8229600" cy="5449792"/>
          </a:xfrm>
        </p:spPr>
        <p:txBody>
          <a:bodyPr>
            <a:normAutofit/>
          </a:bodyPr>
          <a:lstStyle/>
          <a:p>
            <a:r>
              <a:rPr kumimoji="1" lang="ja-JP" altLang="en-US" sz="2000" dirty="0" smtClean="0"/>
              <a:t>ファイバー単体のエネルギー分解能の実測→標的厚の決定</a:t>
            </a:r>
            <a:endParaRPr kumimoji="1" lang="en-US" altLang="ja-JP" sz="2000" dirty="0" smtClean="0"/>
          </a:p>
          <a:p>
            <a:r>
              <a:rPr lang="ja-JP" altLang="en-US" sz="2000" dirty="0" smtClean="0"/>
              <a:t>ファイバーの種類毎の光量の違いの測定→ファイバーの種類の決定</a:t>
            </a:r>
            <a:endParaRPr lang="en-US" altLang="ja-JP" sz="2000" dirty="0" smtClean="0"/>
          </a:p>
          <a:p>
            <a:pPr lvl="1"/>
            <a:r>
              <a:rPr kumimoji="1" lang="ja-JP" altLang="en-US" sz="1800" dirty="0" smtClean="0"/>
              <a:t>ファイバーアクティブ標的実機の設計の決定へ</a:t>
            </a:r>
            <a:endParaRPr kumimoji="1" lang="ja-JP" alt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067" y="2838226"/>
            <a:ext cx="4265368" cy="356878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860032" y="5744458"/>
            <a:ext cx="4176464" cy="646331"/>
          </a:xfrm>
          <a:prstGeom prst="rect">
            <a:avLst/>
          </a:prstGeom>
          <a:noFill/>
        </p:spPr>
        <p:txBody>
          <a:bodyPr wrap="square" rtlCol="0">
            <a:spAutoFit/>
          </a:bodyPr>
          <a:lstStyle/>
          <a:p>
            <a:r>
              <a:rPr kumimoji="1" lang="en-US" altLang="ja-JP" b="1" dirty="0" smtClean="0">
                <a:solidFill>
                  <a:srgbClr val="FF0000"/>
                </a:solidFill>
              </a:rPr>
              <a:t>Beam Time</a:t>
            </a:r>
          </a:p>
          <a:p>
            <a:r>
              <a:rPr lang="en-US" altLang="ja-JP" strike="sngStrike" dirty="0" smtClean="0"/>
              <a:t>6/17 night </a:t>
            </a:r>
            <a:r>
              <a:rPr lang="ja-JP" altLang="en-US" strike="sngStrike" dirty="0" smtClean="0"/>
              <a:t>～</a:t>
            </a:r>
            <a:r>
              <a:rPr lang="ja-JP" altLang="en-US" dirty="0" smtClean="0"/>
              <a:t>→</a:t>
            </a:r>
            <a:r>
              <a:rPr lang="en-US" altLang="ja-JP" b="1" dirty="0" smtClean="0">
                <a:solidFill>
                  <a:srgbClr val="FF0000"/>
                </a:solidFill>
              </a:rPr>
              <a:t>6/26</a:t>
            </a:r>
            <a:r>
              <a:rPr lang="ja-JP" altLang="en-US" b="1" dirty="0" smtClean="0">
                <a:solidFill>
                  <a:srgbClr val="FF0000"/>
                </a:solidFill>
              </a:rPr>
              <a:t>～</a:t>
            </a:r>
            <a:r>
              <a:rPr lang="en-US" altLang="ja-JP" b="1" dirty="0" smtClean="0">
                <a:solidFill>
                  <a:srgbClr val="FF0000"/>
                </a:solidFill>
              </a:rPr>
              <a:t>6/29</a:t>
            </a:r>
            <a:endParaRPr kumimoji="1" lang="ja-JP" altLang="en-US" b="1" dirty="0">
              <a:solidFill>
                <a:srgbClr val="FF0000"/>
              </a:solidFill>
            </a:endParaRPr>
          </a:p>
        </p:txBody>
      </p:sp>
      <p:sp>
        <p:nvSpPr>
          <p:cNvPr id="4" name="テキスト ボックス 3"/>
          <p:cNvSpPr txBox="1"/>
          <p:nvPr/>
        </p:nvSpPr>
        <p:spPr>
          <a:xfrm>
            <a:off x="1619672" y="2468893"/>
            <a:ext cx="2592288" cy="369332"/>
          </a:xfrm>
          <a:prstGeom prst="rect">
            <a:avLst/>
          </a:prstGeom>
          <a:noFill/>
        </p:spPr>
        <p:txBody>
          <a:bodyPr wrap="square" rtlCol="0">
            <a:spAutoFit/>
          </a:bodyPr>
          <a:lstStyle/>
          <a:p>
            <a:r>
              <a:rPr kumimoji="1" lang="en-US" altLang="ja-JP" dirty="0" smtClean="0"/>
              <a:t>RCNP </a:t>
            </a:r>
            <a:r>
              <a:rPr kumimoji="1" lang="ja-JP" altLang="en-US" dirty="0" smtClean="0"/>
              <a:t>西実験室</a:t>
            </a:r>
            <a:endParaRPr kumimoji="1" lang="ja-JP" altLang="en-US" dirty="0"/>
          </a:p>
        </p:txBody>
      </p:sp>
      <p:pic>
        <p:nvPicPr>
          <p:cNvPr id="8" name="Picture 2" descr="C:\Users\Tnanamura\Dropbox\RCN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384" y="2664969"/>
            <a:ext cx="4230377"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386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109728" indent="0">
              <a:buNone/>
            </a:pPr>
            <a:endParaRPr kumimoji="1" lang="en-US" altLang="ja-JP" dirty="0" smtClean="0"/>
          </a:p>
          <a:p>
            <a:pPr marL="109728" indent="0" algn="ctr">
              <a:buNone/>
            </a:pPr>
            <a:r>
              <a:rPr lang="ja-JP" altLang="en-US" dirty="0" smtClean="0"/>
              <a:t>散乱粒子用検出器について</a:t>
            </a:r>
            <a:endParaRPr kumimoji="1" lang="ja-JP" altLang="en-US" dirty="0"/>
          </a:p>
        </p:txBody>
      </p:sp>
    </p:spTree>
    <p:extLst>
      <p:ext uri="{BB962C8B-B14F-4D97-AF65-F5344CB8AC3E}">
        <p14:creationId xmlns:p14="http://schemas.microsoft.com/office/powerpoint/2010/main" val="2895916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52669"/>
            <a:ext cx="8229600" cy="672075"/>
          </a:xfrm>
        </p:spPr>
        <p:txBody>
          <a:bodyPr>
            <a:normAutofit/>
          </a:bodyPr>
          <a:lstStyle/>
          <a:p>
            <a:r>
              <a:rPr lang="ja-JP" altLang="en-US" sz="2800" dirty="0" smtClean="0"/>
              <a:t>チェレンコフ検出器</a:t>
            </a:r>
            <a:endParaRPr kumimoji="1" lang="ja-JP" altLang="en-US" sz="2800" dirty="0"/>
          </a:p>
        </p:txBody>
      </p:sp>
      <p:sp>
        <p:nvSpPr>
          <p:cNvPr id="27" name="コンテンツ プレースホルダー 26"/>
          <p:cNvSpPr>
            <a:spLocks noGrp="1"/>
          </p:cNvSpPr>
          <p:nvPr>
            <p:ph idx="1"/>
          </p:nvPr>
        </p:nvSpPr>
        <p:spPr>
          <a:xfrm>
            <a:off x="457200" y="1124744"/>
            <a:ext cx="8229600" cy="5449792"/>
          </a:xfrm>
        </p:spPr>
        <p:txBody>
          <a:bodyPr>
            <a:normAutofit/>
          </a:bodyPr>
          <a:lstStyle/>
          <a:p>
            <a:r>
              <a:rPr lang="ja-JP" altLang="en-US" sz="2000" dirty="0"/>
              <a:t>バックグラウンドと</a:t>
            </a:r>
            <a:r>
              <a:rPr lang="ja-JP" altLang="en-US" sz="2000" dirty="0" smtClean="0"/>
              <a:t>なる散乱</a:t>
            </a:r>
            <a:r>
              <a:rPr lang="en-US" altLang="ja-JP" sz="2000" dirty="0" smtClean="0"/>
              <a:t>π+, p</a:t>
            </a:r>
            <a:r>
              <a:rPr lang="ja-JP" altLang="en-US" sz="2000" dirty="0" smtClean="0"/>
              <a:t>を</a:t>
            </a:r>
            <a:r>
              <a:rPr lang="en-US" altLang="ja-JP" sz="2000" dirty="0" smtClean="0"/>
              <a:t>veto</a:t>
            </a:r>
          </a:p>
          <a:p>
            <a:pPr lvl="1"/>
            <a:r>
              <a:rPr kumimoji="1" lang="en-US" altLang="ja-JP" sz="1800" dirty="0" smtClean="0"/>
              <a:t>10 g/cm</a:t>
            </a:r>
            <a:r>
              <a:rPr kumimoji="1" lang="en-US" altLang="ja-JP" sz="1800" baseline="30000" dirty="0" smtClean="0"/>
              <a:t>2</a:t>
            </a:r>
            <a:r>
              <a:rPr kumimoji="1" lang="en-US" altLang="ja-JP" sz="1800" dirty="0" smtClean="0"/>
              <a:t>, </a:t>
            </a:r>
            <a:r>
              <a:rPr kumimoji="1" lang="en-US" altLang="ja-JP" sz="1800" dirty="0" smtClean="0"/>
              <a:t>1M </a:t>
            </a:r>
            <a:r>
              <a:rPr kumimoji="1" lang="en-US" altLang="ja-JP" sz="1800" dirty="0" smtClean="0"/>
              <a:t>K</a:t>
            </a:r>
            <a:r>
              <a:rPr kumimoji="1" lang="en-US" altLang="ja-JP" sz="1800" baseline="30000" dirty="0" smtClean="0"/>
              <a:t>-</a:t>
            </a:r>
            <a:r>
              <a:rPr kumimoji="1" lang="en-US" altLang="ja-JP" sz="1800" dirty="0" smtClean="0"/>
              <a:t>/spill</a:t>
            </a:r>
            <a:r>
              <a:rPr kumimoji="1" lang="ja-JP" altLang="en-US" sz="1800" dirty="0" smtClean="0"/>
              <a:t>のとき</a:t>
            </a:r>
            <a:endParaRPr kumimoji="1" lang="en-US" altLang="ja-JP" sz="1800" dirty="0" smtClean="0"/>
          </a:p>
          <a:p>
            <a:pPr marL="411480" lvl="1" indent="0">
              <a:buNone/>
            </a:pPr>
            <a:r>
              <a:rPr lang="en-US" altLang="ja-JP" sz="1800" dirty="0" smtClean="0">
                <a:solidFill>
                  <a:schemeClr val="tx1"/>
                </a:solidFill>
              </a:rPr>
              <a:t>	K</a:t>
            </a:r>
            <a:r>
              <a:rPr lang="en-US" altLang="ja-JP" sz="1800" baseline="30000" dirty="0" smtClean="0">
                <a:solidFill>
                  <a:schemeClr val="tx1"/>
                </a:solidFill>
              </a:rPr>
              <a:t>-</a:t>
            </a:r>
            <a:r>
              <a:rPr lang="en-US" altLang="ja-JP" sz="1800" dirty="0" smtClean="0">
                <a:solidFill>
                  <a:schemeClr val="tx1"/>
                </a:solidFill>
              </a:rPr>
              <a:t> </a:t>
            </a:r>
            <a:r>
              <a:rPr lang="en-US" altLang="ja-JP" sz="1800" baseline="-25000" dirty="0" err="1" smtClean="0">
                <a:solidFill>
                  <a:schemeClr val="tx1"/>
                </a:solidFill>
              </a:rPr>
              <a:t>fromΞ</a:t>
            </a:r>
            <a:r>
              <a:rPr lang="en-US" altLang="ja-JP" sz="1800" baseline="-25000" dirty="0" smtClean="0">
                <a:solidFill>
                  <a:schemeClr val="tx1"/>
                </a:solidFill>
              </a:rPr>
              <a:t> </a:t>
            </a:r>
            <a:r>
              <a:rPr lang="en-US" altLang="ja-JP" sz="1800" dirty="0" smtClean="0">
                <a:solidFill>
                  <a:schemeClr val="tx1"/>
                </a:solidFill>
              </a:rPr>
              <a:t>: </a:t>
            </a:r>
            <a:r>
              <a:rPr lang="en-US" altLang="ja-JP" sz="1800" dirty="0" err="1" smtClean="0">
                <a:solidFill>
                  <a:srgbClr val="92D050"/>
                </a:solidFill>
              </a:rPr>
              <a:t>K</a:t>
            </a:r>
            <a:r>
              <a:rPr lang="en-US" altLang="ja-JP" sz="1800" baseline="-25000" dirty="0" err="1" smtClean="0">
                <a:solidFill>
                  <a:srgbClr val="92D050"/>
                </a:solidFill>
              </a:rPr>
              <a:t>bg</a:t>
            </a:r>
            <a:r>
              <a:rPr lang="en-US" altLang="ja-JP" sz="1800" baseline="-25000" dirty="0" smtClean="0">
                <a:solidFill>
                  <a:schemeClr val="tx1"/>
                </a:solidFill>
              </a:rPr>
              <a:t> </a:t>
            </a:r>
            <a:r>
              <a:rPr lang="en-US" altLang="ja-JP" sz="1800" dirty="0" smtClean="0">
                <a:solidFill>
                  <a:schemeClr val="tx1"/>
                </a:solidFill>
              </a:rPr>
              <a:t>: </a:t>
            </a:r>
            <a:r>
              <a:rPr lang="en-US" altLang="ja-JP" sz="1800" dirty="0" smtClean="0">
                <a:solidFill>
                  <a:srgbClr val="0070C0"/>
                </a:solidFill>
              </a:rPr>
              <a:t>π+</a:t>
            </a:r>
            <a:r>
              <a:rPr lang="en-US" altLang="ja-JP" sz="1800" dirty="0" smtClean="0">
                <a:solidFill>
                  <a:schemeClr val="tx1"/>
                </a:solidFill>
              </a:rPr>
              <a:t> : </a:t>
            </a:r>
            <a:r>
              <a:rPr lang="en-US" altLang="ja-JP" sz="1800" dirty="0" smtClean="0">
                <a:solidFill>
                  <a:srgbClr val="FF0000"/>
                </a:solidFill>
              </a:rPr>
              <a:t>p</a:t>
            </a:r>
            <a:r>
              <a:rPr lang="en-US" altLang="ja-JP" sz="1800" dirty="0" smtClean="0">
                <a:solidFill>
                  <a:schemeClr val="tx1"/>
                </a:solidFill>
              </a:rPr>
              <a:t>=0.4 : </a:t>
            </a:r>
            <a:r>
              <a:rPr lang="en-US" altLang="ja-JP" sz="1800" dirty="0" smtClean="0">
                <a:solidFill>
                  <a:srgbClr val="92D050"/>
                </a:solidFill>
              </a:rPr>
              <a:t>3</a:t>
            </a:r>
            <a:r>
              <a:rPr lang="en-US" altLang="ja-JP" sz="1800" dirty="0" smtClean="0">
                <a:solidFill>
                  <a:schemeClr val="tx1"/>
                </a:solidFill>
              </a:rPr>
              <a:t> : </a:t>
            </a:r>
            <a:r>
              <a:rPr lang="en-US" altLang="ja-JP" sz="1800" dirty="0" smtClean="0">
                <a:solidFill>
                  <a:srgbClr val="0070C0"/>
                </a:solidFill>
              </a:rPr>
              <a:t>75</a:t>
            </a:r>
            <a:r>
              <a:rPr lang="en-US" altLang="ja-JP" sz="1800" dirty="0" smtClean="0">
                <a:solidFill>
                  <a:schemeClr val="tx1"/>
                </a:solidFill>
              </a:rPr>
              <a:t> : </a:t>
            </a:r>
            <a:r>
              <a:rPr lang="en-US" altLang="ja-JP" sz="1800" dirty="0" smtClean="0">
                <a:solidFill>
                  <a:srgbClr val="FF0000"/>
                </a:solidFill>
              </a:rPr>
              <a:t>450</a:t>
            </a:r>
            <a:endParaRPr lang="en-US" altLang="ja-JP" sz="2000" dirty="0" smtClean="0"/>
          </a:p>
          <a:p>
            <a:r>
              <a:rPr lang="en-US" altLang="ja-JP" sz="2000" dirty="0" smtClean="0"/>
              <a:t>AC (n=1.05, for π</a:t>
            </a:r>
            <a:r>
              <a:rPr lang="en-US" altLang="ja-JP" sz="2000" baseline="30000" dirty="0" smtClean="0"/>
              <a:t>+</a:t>
            </a:r>
            <a:r>
              <a:rPr lang="en-US" altLang="ja-JP" sz="2000" dirty="0" smtClean="0"/>
              <a:t>): </a:t>
            </a:r>
            <a:r>
              <a:rPr lang="ja-JP" altLang="en-US" sz="2000" dirty="0" smtClean="0"/>
              <a:t>既存のものを用いる</a:t>
            </a:r>
            <a:endParaRPr kumimoji="1" lang="en-US" altLang="ja-JP" sz="1800" dirty="0"/>
          </a:p>
          <a:p>
            <a:r>
              <a:rPr lang="en-US" altLang="ja-JP" sz="2000" dirty="0" smtClean="0"/>
              <a:t>WC (n=1.33, for p): </a:t>
            </a:r>
            <a:r>
              <a:rPr lang="ja-JP" altLang="en-US" sz="2000" dirty="0" smtClean="0"/>
              <a:t>実機完成</a:t>
            </a:r>
            <a:r>
              <a:rPr lang="en-US" altLang="ja-JP" sz="2000" dirty="0" smtClean="0"/>
              <a:t> </a:t>
            </a:r>
          </a:p>
          <a:p>
            <a:pPr lvl="1"/>
            <a:r>
              <a:rPr lang="en-US" altLang="ja-JP" sz="1800" dirty="0" smtClean="0"/>
              <a:t>90 %</a:t>
            </a:r>
            <a:r>
              <a:rPr lang="ja-JP" altLang="en-US" sz="1800" dirty="0" smtClean="0"/>
              <a:t>以上の</a:t>
            </a:r>
            <a:r>
              <a:rPr lang="en-US" altLang="ja-JP" sz="1800" dirty="0" smtClean="0"/>
              <a:t>proton </a:t>
            </a:r>
            <a:r>
              <a:rPr lang="ja-JP" altLang="en-US" sz="1800" dirty="0" smtClean="0"/>
              <a:t>を</a:t>
            </a:r>
            <a:r>
              <a:rPr lang="en-US" altLang="ja-JP" sz="1800" dirty="0" smtClean="0"/>
              <a:t>veto</a:t>
            </a:r>
            <a:endParaRPr lang="en-US" altLang="ja-JP" sz="1800" dirty="0"/>
          </a:p>
          <a:p>
            <a:pPr marL="109728" indent="0">
              <a:buNone/>
            </a:pPr>
            <a:r>
              <a:rPr lang="ja-JP" altLang="en-US" sz="2000" dirty="0" smtClean="0"/>
              <a:t>→トリガーレート</a:t>
            </a:r>
            <a:r>
              <a:rPr lang="en-US" altLang="ja-JP" sz="2000" dirty="0" smtClean="0"/>
              <a:t>&lt;500 Hz </a:t>
            </a:r>
            <a:r>
              <a:rPr lang="ja-JP" altLang="en-US" sz="2000" dirty="0" smtClean="0"/>
              <a:t>を達成可能</a:t>
            </a:r>
            <a:endParaRPr lang="en-US" altLang="ja-JP" sz="2000" dirty="0" smtClean="0"/>
          </a:p>
          <a:p>
            <a:pPr lvl="1"/>
            <a:r>
              <a:rPr lang="en-US" altLang="ja-JP" sz="1800" b="1" dirty="0" smtClean="0"/>
              <a:t>DAQ efficiency 95 %</a:t>
            </a:r>
            <a:r>
              <a:rPr lang="ja-JP" altLang="en-US" sz="1800" b="1" dirty="0" smtClean="0"/>
              <a:t>超</a:t>
            </a:r>
            <a:r>
              <a:rPr lang="ja-JP" altLang="en-US" sz="1800" dirty="0" smtClean="0"/>
              <a:t>に対応 </a:t>
            </a:r>
            <a:r>
              <a:rPr lang="en-US" altLang="ja-JP" sz="1800" dirty="0" smtClean="0"/>
              <a:t>(pilot run :70 %)</a:t>
            </a:r>
          </a:p>
          <a:p>
            <a:pPr marL="109728" indent="0">
              <a:buNone/>
            </a:pPr>
            <a:endParaRPr kumimoji="1" lang="en-US" altLang="ja-JP" sz="2000" dirty="0" smtClean="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2862" y="548680"/>
            <a:ext cx="3135295" cy="6209928"/>
          </a:xfrm>
          <a:prstGeom prst="rect">
            <a:avLst/>
          </a:prstGeom>
        </p:spPr>
      </p:pic>
      <p:sp>
        <p:nvSpPr>
          <p:cNvPr id="4" name="円/楕円 3"/>
          <p:cNvSpPr/>
          <p:nvPr/>
        </p:nvSpPr>
        <p:spPr>
          <a:xfrm rot="292739">
            <a:off x="6300200" y="1221304"/>
            <a:ext cx="405842" cy="91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Tnanamura\Dropbox\S-2S\atRCNP\Livede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31" y="4122219"/>
            <a:ext cx="3557352" cy="276371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233133" y="3799320"/>
            <a:ext cx="3019850" cy="461665"/>
          </a:xfrm>
          <a:prstGeom prst="rect">
            <a:avLst/>
          </a:prstGeom>
          <a:noFill/>
        </p:spPr>
        <p:txBody>
          <a:bodyPr wrap="square" rtlCol="0">
            <a:spAutoFit/>
          </a:bodyPr>
          <a:lstStyle/>
          <a:p>
            <a:r>
              <a:rPr kumimoji="1" lang="en-US" altLang="ja-JP" sz="1200" dirty="0" smtClean="0"/>
              <a:t>Dead time</a:t>
            </a:r>
            <a:r>
              <a:rPr kumimoji="1" lang="ja-JP" altLang="en-US" sz="1200" dirty="0" smtClean="0"/>
              <a:t>と </a:t>
            </a:r>
            <a:r>
              <a:rPr kumimoji="1" lang="en-US" altLang="ja-JP" sz="1200" dirty="0" smtClean="0"/>
              <a:t>DAQ eff.&gt;95 %</a:t>
            </a:r>
            <a:r>
              <a:rPr kumimoji="1" lang="ja-JP" altLang="en-US" sz="1200" dirty="0" smtClean="0"/>
              <a:t>に</a:t>
            </a:r>
            <a:endParaRPr kumimoji="1" lang="en-US" altLang="ja-JP" sz="1200" dirty="0" smtClean="0"/>
          </a:p>
          <a:p>
            <a:r>
              <a:rPr kumimoji="1" lang="ja-JP" altLang="en-US" sz="1200" dirty="0" smtClean="0"/>
              <a:t>必要なトリガーレートの関係 </a:t>
            </a:r>
            <a:r>
              <a:rPr kumimoji="1" lang="en-US" altLang="ja-JP" sz="1200" dirty="0" smtClean="0"/>
              <a:t>(</a:t>
            </a:r>
            <a:r>
              <a:rPr kumimoji="1" lang="en-US" altLang="ja-JP" sz="1200" dirty="0" err="1" smtClean="0"/>
              <a:t>R.Honda</a:t>
            </a:r>
            <a:r>
              <a:rPr kumimoji="1" lang="en-US" altLang="ja-JP" sz="1200" dirty="0" smtClean="0"/>
              <a:t>)</a:t>
            </a:r>
            <a:endParaRPr kumimoji="1" lang="ja-JP" altLang="en-US" sz="1200" dirty="0"/>
          </a:p>
        </p:txBody>
      </p:sp>
      <p:cxnSp>
        <p:nvCxnSpPr>
          <p:cNvPr id="15" name="直線矢印コネクタ 14"/>
          <p:cNvCxnSpPr/>
          <p:nvPr/>
        </p:nvCxnSpPr>
        <p:spPr>
          <a:xfrm flipV="1">
            <a:off x="3923928" y="6452553"/>
            <a:ext cx="0" cy="166006"/>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635896" y="6567816"/>
            <a:ext cx="1664940" cy="307777"/>
          </a:xfrm>
          <a:prstGeom prst="rect">
            <a:avLst/>
          </a:prstGeom>
          <a:noFill/>
        </p:spPr>
        <p:txBody>
          <a:bodyPr wrap="square" rtlCol="0">
            <a:spAutoFit/>
          </a:bodyPr>
          <a:lstStyle/>
          <a:p>
            <a:r>
              <a:rPr lang="ja-JP" altLang="en-US" sz="1400" dirty="0" smtClean="0"/>
              <a:t>現在</a:t>
            </a:r>
            <a:endParaRPr kumimoji="1" lang="ja-JP" altLang="en-US" sz="1400" dirty="0"/>
          </a:p>
        </p:txBody>
      </p:sp>
      <p:sp>
        <p:nvSpPr>
          <p:cNvPr id="18" name="テキスト ボックス 17"/>
          <p:cNvSpPr txBox="1"/>
          <p:nvPr/>
        </p:nvSpPr>
        <p:spPr>
          <a:xfrm>
            <a:off x="539552" y="6428774"/>
            <a:ext cx="1664940" cy="430887"/>
          </a:xfrm>
          <a:prstGeom prst="rect">
            <a:avLst/>
          </a:prstGeom>
          <a:noFill/>
        </p:spPr>
        <p:txBody>
          <a:bodyPr wrap="square" rtlCol="0">
            <a:spAutoFit/>
          </a:bodyPr>
          <a:lstStyle/>
          <a:p>
            <a:r>
              <a:rPr lang="en-US" altLang="ja-JP" sz="1100" dirty="0" smtClean="0"/>
              <a:t>2018</a:t>
            </a:r>
            <a:r>
              <a:rPr lang="ja-JP" altLang="en-US" sz="1100" dirty="0" smtClean="0"/>
              <a:t>年</a:t>
            </a:r>
            <a:r>
              <a:rPr lang="en-US" altLang="ja-JP" sz="1100" dirty="0" smtClean="0"/>
              <a:t>(E40)</a:t>
            </a:r>
            <a:r>
              <a:rPr lang="ja-JP" altLang="en-US" sz="1100" dirty="0" err="1" smtClean="0"/>
              <a:t>までに</a:t>
            </a:r>
            <a:r>
              <a:rPr lang="ja-JP" altLang="en-US" sz="1100" dirty="0" smtClean="0"/>
              <a:t>アップデート予定</a:t>
            </a:r>
            <a:endParaRPr kumimoji="1" lang="ja-JP" altLang="en-US" sz="1100" dirty="0"/>
          </a:p>
        </p:txBody>
      </p:sp>
      <p:cxnSp>
        <p:nvCxnSpPr>
          <p:cNvPr id="23" name="直線矢印コネクタ 22"/>
          <p:cNvCxnSpPr/>
          <p:nvPr/>
        </p:nvCxnSpPr>
        <p:spPr>
          <a:xfrm flipV="1">
            <a:off x="1978224" y="6367219"/>
            <a:ext cx="0" cy="27699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046037" y="2139871"/>
            <a:ext cx="32616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198437" y="2311084"/>
            <a:ext cx="3046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386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52669"/>
            <a:ext cx="8229600" cy="672075"/>
          </a:xfrm>
        </p:spPr>
        <p:txBody>
          <a:bodyPr>
            <a:normAutofit/>
          </a:bodyPr>
          <a:lstStyle/>
          <a:p>
            <a:r>
              <a:rPr kumimoji="1" lang="en-US" altLang="ja-JP" sz="2800" dirty="0" smtClean="0"/>
              <a:t>Drift Chambers</a:t>
            </a:r>
            <a:endParaRPr kumimoji="1" lang="ja-JP" altLang="en-US" sz="2800" dirty="0"/>
          </a:p>
        </p:txBody>
      </p:sp>
      <p:sp>
        <p:nvSpPr>
          <p:cNvPr id="27" name="コンテンツ プレースホルダー 26"/>
          <p:cNvSpPr>
            <a:spLocks noGrp="1"/>
          </p:cNvSpPr>
          <p:nvPr>
            <p:ph idx="1"/>
          </p:nvPr>
        </p:nvSpPr>
        <p:spPr>
          <a:xfrm>
            <a:off x="457200" y="1124744"/>
            <a:ext cx="8229600" cy="5449792"/>
          </a:xfrm>
        </p:spPr>
        <p:txBody>
          <a:bodyPr>
            <a:normAutofit/>
          </a:bodyPr>
          <a:lstStyle/>
          <a:p>
            <a:r>
              <a:rPr lang="ja-JP" altLang="en-US" sz="2000" dirty="0" smtClean="0"/>
              <a:t>使用</a:t>
            </a:r>
            <a:r>
              <a:rPr lang="en-US" altLang="ja-JP" sz="2000" dirty="0" smtClean="0"/>
              <a:t>(</a:t>
            </a:r>
            <a:r>
              <a:rPr lang="ja-JP" altLang="en-US" sz="2000" dirty="0" smtClean="0"/>
              <a:t>候補</a:t>
            </a:r>
            <a:r>
              <a:rPr lang="en-US" altLang="ja-JP" sz="2000" dirty="0" smtClean="0"/>
              <a:t>)</a:t>
            </a:r>
            <a:r>
              <a:rPr lang="ja-JP" altLang="en-US" sz="2000" dirty="0" smtClean="0"/>
              <a:t>チェンバーのスペック</a:t>
            </a:r>
            <a:endParaRPr lang="en-US" altLang="ja-JP" sz="2000" dirty="0" smtClean="0"/>
          </a:p>
          <a:p>
            <a:endParaRPr lang="en-US" altLang="ja-JP" sz="2000" dirty="0"/>
          </a:p>
          <a:p>
            <a:endParaRPr lang="en-US" altLang="ja-JP" sz="2000" dirty="0" smtClean="0"/>
          </a:p>
          <a:p>
            <a:endParaRPr lang="en-US" altLang="ja-JP" sz="2000" dirty="0"/>
          </a:p>
          <a:p>
            <a:endParaRPr lang="en-US" altLang="ja-JP" sz="2000" dirty="0" smtClean="0"/>
          </a:p>
          <a:p>
            <a:endParaRPr lang="en-US" altLang="ja-JP" sz="2000" dirty="0"/>
          </a:p>
          <a:p>
            <a:endParaRPr lang="en-US" altLang="ja-JP" sz="2000" dirty="0" smtClean="0"/>
          </a:p>
          <a:p>
            <a:endParaRPr lang="en-US" altLang="ja-JP" sz="2000" dirty="0" smtClean="0"/>
          </a:p>
          <a:p>
            <a:endParaRPr lang="en-US" altLang="ja-JP" sz="2000" dirty="0"/>
          </a:p>
          <a:p>
            <a:endParaRPr lang="en-US" altLang="ja-JP" sz="2000" dirty="0" smtClean="0"/>
          </a:p>
          <a:p>
            <a:r>
              <a:rPr lang="ja-JP" altLang="en-US" sz="2000" dirty="0" smtClean="0"/>
              <a:t>チェンバーのテスト</a:t>
            </a:r>
            <a:r>
              <a:rPr lang="en-US" altLang="ja-JP" sz="2000" dirty="0" smtClean="0"/>
              <a:t>(2017 </a:t>
            </a:r>
            <a:r>
              <a:rPr lang="ja-JP" altLang="en-US" sz="2000" dirty="0" smtClean="0"/>
              <a:t>夏～</a:t>
            </a:r>
            <a:r>
              <a:rPr lang="en-US" altLang="ja-JP" sz="2000" dirty="0" smtClean="0"/>
              <a:t>)</a:t>
            </a:r>
          </a:p>
          <a:p>
            <a:pPr lvl="1"/>
            <a:r>
              <a:rPr lang="en-US" altLang="ja-JP" sz="1800" dirty="0" smtClean="0"/>
              <a:t>SDC2 :</a:t>
            </a:r>
            <a:r>
              <a:rPr lang="ja-JP" altLang="en-US" sz="1800" dirty="0" smtClean="0"/>
              <a:t>位置分解能の評価</a:t>
            </a:r>
            <a:endParaRPr lang="en-US" altLang="ja-JP" sz="1800" dirty="0" smtClean="0"/>
          </a:p>
          <a:p>
            <a:pPr lvl="1"/>
            <a:r>
              <a:rPr lang="en-US" altLang="ja-JP" sz="1800" dirty="0" smtClean="0"/>
              <a:t>SDC3, 4, 4’ :</a:t>
            </a:r>
            <a:r>
              <a:rPr lang="ja-JP" altLang="en-US" sz="1800" dirty="0" smtClean="0"/>
              <a:t>動作テスト、読み出し方法のテスト</a:t>
            </a:r>
            <a:endParaRPr lang="en-US" altLang="ja-JP" sz="1800" dirty="0" smtClean="0"/>
          </a:p>
          <a:p>
            <a:pPr lvl="2"/>
            <a:r>
              <a:rPr lang="ja-JP" altLang="en-US" sz="1600" dirty="0"/>
              <a:t>既存</a:t>
            </a:r>
            <a:r>
              <a:rPr lang="ja-JP" altLang="en-US" sz="1600" dirty="0" smtClean="0"/>
              <a:t>の読み出し回路</a:t>
            </a:r>
            <a:endParaRPr lang="en-US" altLang="ja-JP" sz="1600" dirty="0" smtClean="0"/>
          </a:p>
          <a:p>
            <a:pPr lvl="2"/>
            <a:r>
              <a:rPr lang="ja-JP" altLang="en-US" sz="1600" dirty="0"/>
              <a:t>エクステンション</a:t>
            </a:r>
            <a:r>
              <a:rPr lang="ja-JP" altLang="en-US" sz="1600" dirty="0" smtClean="0"/>
              <a:t>基板→</a:t>
            </a:r>
            <a:r>
              <a:rPr lang="en-US" altLang="ja-JP" sz="1600" dirty="0" smtClean="0"/>
              <a:t>ASD</a:t>
            </a:r>
            <a:r>
              <a:rPr lang="ja-JP" altLang="en-US" sz="1600" dirty="0" smtClean="0"/>
              <a:t>カード</a:t>
            </a:r>
            <a:endParaRPr lang="en-US" altLang="ja-JP" sz="1600"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2862" y="548680"/>
            <a:ext cx="3135295" cy="6209928"/>
          </a:xfrm>
          <a:prstGeom prst="rect">
            <a:avLst/>
          </a:prstGeom>
        </p:spPr>
      </p:pic>
      <p:sp>
        <p:nvSpPr>
          <p:cNvPr id="3" name="円/楕円 2"/>
          <p:cNvSpPr/>
          <p:nvPr/>
        </p:nvSpPr>
        <p:spPr>
          <a:xfrm rot="243210">
            <a:off x="6682904" y="1210171"/>
            <a:ext cx="407597" cy="7891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rot="21036921">
            <a:off x="7875780" y="2964811"/>
            <a:ext cx="432048" cy="176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91031" y="2204864"/>
            <a:ext cx="58077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171805" y="3175236"/>
            <a:ext cx="56854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表 11"/>
          <p:cNvGraphicFramePr>
            <a:graphicFrameLocks noGrp="1"/>
          </p:cNvGraphicFramePr>
          <p:nvPr>
            <p:extLst>
              <p:ext uri="{D42A27DB-BD31-4B8C-83A1-F6EECF244321}">
                <p14:modId xmlns:p14="http://schemas.microsoft.com/office/powerpoint/2010/main" val="1537603780"/>
              </p:ext>
            </p:extLst>
          </p:nvPr>
        </p:nvGraphicFramePr>
        <p:xfrm>
          <a:off x="683568" y="1700808"/>
          <a:ext cx="4570090" cy="2286000"/>
        </p:xfrm>
        <a:graphic>
          <a:graphicData uri="http://schemas.openxmlformats.org/drawingml/2006/table">
            <a:tbl>
              <a:tblPr firstRow="1" bandRow="1">
                <a:tableStyleId>{5C22544A-7EE6-4342-B048-85BDC9FD1C3A}</a:tableStyleId>
              </a:tblPr>
              <a:tblGrid>
                <a:gridCol w="841743"/>
                <a:gridCol w="1262615"/>
                <a:gridCol w="1169588"/>
                <a:gridCol w="1296144"/>
              </a:tblGrid>
              <a:tr h="364050">
                <a:tc>
                  <a:txBody>
                    <a:bodyPr/>
                    <a:lstStyle/>
                    <a:p>
                      <a:r>
                        <a:rPr kumimoji="1" lang="ja-JP" altLang="en-US" dirty="0" smtClean="0"/>
                        <a:t>役割</a:t>
                      </a:r>
                      <a:endParaRPr kumimoji="1" lang="ja-JP" altLang="en-US" dirty="0"/>
                    </a:p>
                  </a:txBody>
                  <a:tcPr/>
                </a:tc>
                <a:tc>
                  <a:txBody>
                    <a:bodyPr/>
                    <a:lstStyle/>
                    <a:p>
                      <a:r>
                        <a:rPr kumimoji="1" lang="ja-JP" altLang="en-US" sz="1600" dirty="0" smtClean="0"/>
                        <a:t>現在の通称</a:t>
                      </a:r>
                      <a:endParaRPr kumimoji="1" lang="ja-JP" altLang="en-US" sz="1600" dirty="0"/>
                    </a:p>
                  </a:txBody>
                  <a:tcPr/>
                </a:tc>
                <a:tc>
                  <a:txBody>
                    <a:bodyPr/>
                    <a:lstStyle/>
                    <a:p>
                      <a:r>
                        <a:rPr kumimoji="1" lang="ja-JP" altLang="en-US" sz="1600" dirty="0" smtClean="0"/>
                        <a:t>面構成</a:t>
                      </a:r>
                      <a:endParaRPr kumimoji="1" lang="ja-JP" altLang="en-US" sz="1600" dirty="0"/>
                    </a:p>
                  </a:txBody>
                  <a:tcPr/>
                </a:tc>
                <a:tc>
                  <a:txBody>
                    <a:bodyPr/>
                    <a:lstStyle/>
                    <a:p>
                      <a:r>
                        <a:rPr kumimoji="1" lang="ja-JP" altLang="en-US" sz="1400" dirty="0" smtClean="0"/>
                        <a:t>ドリフト長等</a:t>
                      </a:r>
                      <a:endParaRPr kumimoji="1" lang="en-US" altLang="ja-JP" sz="1400" dirty="0" smtClean="0"/>
                    </a:p>
                  </a:txBody>
                  <a:tcPr/>
                </a:tc>
              </a:tr>
              <a:tr h="364050">
                <a:tc>
                  <a:txBody>
                    <a:bodyPr/>
                    <a:lstStyle/>
                    <a:p>
                      <a:r>
                        <a:rPr kumimoji="1" lang="en-US" altLang="ja-JP" dirty="0" smtClean="0"/>
                        <a:t>SDC1</a:t>
                      </a:r>
                      <a:endParaRPr kumimoji="1" lang="ja-JP" altLang="en-US" dirty="0"/>
                    </a:p>
                  </a:txBody>
                  <a:tcPr/>
                </a:tc>
                <a:tc>
                  <a:txBody>
                    <a:bodyPr/>
                    <a:lstStyle/>
                    <a:p>
                      <a:r>
                        <a:rPr kumimoji="1" lang="en-US" altLang="ja-JP" sz="1100" dirty="0" smtClean="0"/>
                        <a:t>SDC1(KURAMA)</a:t>
                      </a:r>
                      <a:endParaRPr kumimoji="1" lang="ja-JP" altLang="en-US" sz="1100" dirty="0"/>
                    </a:p>
                  </a:txBody>
                  <a:tcPr/>
                </a:tc>
                <a:tc>
                  <a:txBody>
                    <a:bodyPr/>
                    <a:lstStyle/>
                    <a:p>
                      <a:r>
                        <a:rPr kumimoji="1" lang="en-US" altLang="ja-JP" dirty="0" err="1" smtClean="0"/>
                        <a:t>uu’xx’vv</a:t>
                      </a:r>
                      <a:r>
                        <a:rPr kumimoji="1" lang="en-US" altLang="ja-JP" dirty="0" smtClean="0"/>
                        <a:t>’</a:t>
                      </a:r>
                      <a:endParaRPr kumimoji="1" lang="ja-JP" altLang="en-US" dirty="0"/>
                    </a:p>
                  </a:txBody>
                  <a:tcPr/>
                </a:tc>
                <a:tc>
                  <a:txBody>
                    <a:bodyPr/>
                    <a:lstStyle/>
                    <a:p>
                      <a:r>
                        <a:rPr kumimoji="1" lang="en-US" altLang="ja-JP" dirty="0" smtClean="0"/>
                        <a:t>3 mm</a:t>
                      </a:r>
                      <a:endParaRPr kumimoji="1" lang="ja-JP" altLang="en-US" dirty="0"/>
                    </a:p>
                  </a:txBody>
                  <a:tcPr/>
                </a:tc>
              </a:tr>
              <a:tr h="372659">
                <a:tc>
                  <a:txBody>
                    <a:bodyPr/>
                    <a:lstStyle/>
                    <a:p>
                      <a:r>
                        <a:rPr kumimoji="1" lang="en-US" altLang="ja-JP" dirty="0" smtClean="0"/>
                        <a:t>SDC2</a:t>
                      </a:r>
                      <a:endParaRPr kumimoji="1" lang="ja-JP" altLang="en-US" dirty="0"/>
                    </a:p>
                  </a:txBody>
                  <a:tcPr/>
                </a:tc>
                <a:tc>
                  <a:txBody>
                    <a:bodyPr/>
                    <a:lstStyle/>
                    <a:p>
                      <a:r>
                        <a:rPr kumimoji="1" lang="en-US" altLang="ja-JP" dirty="0" smtClean="0"/>
                        <a:t>(</a:t>
                      </a:r>
                      <a:r>
                        <a:rPr kumimoji="1" lang="ja-JP" altLang="en-US" dirty="0" smtClean="0"/>
                        <a:t>新規</a:t>
                      </a:r>
                      <a:r>
                        <a:rPr kumimoji="1" lang="en-US" altLang="ja-JP" dirty="0" smtClean="0"/>
                        <a:t>)</a:t>
                      </a:r>
                      <a:endParaRPr kumimoji="1" lang="ja-JP" altLang="en-US" dirty="0"/>
                    </a:p>
                  </a:txBody>
                  <a:tcPr/>
                </a:tc>
                <a:tc>
                  <a:txBody>
                    <a:bodyPr/>
                    <a:lstStyle/>
                    <a:p>
                      <a:r>
                        <a:rPr kumimoji="1" lang="en-US" altLang="ja-JP" sz="1600" dirty="0" err="1" smtClean="0"/>
                        <a:t>uu’vv</a:t>
                      </a:r>
                      <a:r>
                        <a:rPr kumimoji="1" lang="en-US" altLang="ja-JP" sz="1600" dirty="0" smtClean="0"/>
                        <a:t>’</a:t>
                      </a:r>
                      <a:endParaRPr kumimoji="1" lang="ja-JP" altLang="en-US" sz="1600" dirty="0"/>
                    </a:p>
                  </a:txBody>
                  <a:tcPr/>
                </a:tc>
                <a:tc>
                  <a:txBody>
                    <a:bodyPr/>
                    <a:lstStyle/>
                    <a:p>
                      <a:r>
                        <a:rPr kumimoji="1" lang="en-US" altLang="ja-JP" dirty="0" smtClean="0"/>
                        <a:t>2.5 mm (pitch)</a:t>
                      </a:r>
                      <a:endParaRPr kumimoji="1" lang="ja-JP" altLang="en-US" dirty="0"/>
                    </a:p>
                  </a:txBody>
                  <a:tcPr/>
                </a:tc>
              </a:tr>
              <a:tr h="216024">
                <a:tc>
                  <a:txBody>
                    <a:bodyPr/>
                    <a:lstStyle/>
                    <a:p>
                      <a:r>
                        <a:rPr kumimoji="1" lang="en-US" altLang="ja-JP" dirty="0" smtClean="0"/>
                        <a:t>SDC3</a:t>
                      </a:r>
                    </a:p>
                    <a:p>
                      <a:r>
                        <a:rPr kumimoji="1" lang="en-US" altLang="ja-JP" dirty="0" smtClean="0"/>
                        <a:t>SDC4</a:t>
                      </a:r>
                    </a:p>
                    <a:p>
                      <a:r>
                        <a:rPr kumimoji="1" lang="en-US" altLang="ja-JP" dirty="0" smtClean="0"/>
                        <a:t>SDC4’</a:t>
                      </a:r>
                      <a:endParaRPr kumimoji="1" lang="ja-JP" altLang="en-US" dirty="0"/>
                    </a:p>
                  </a:txBody>
                  <a:tcPr/>
                </a:tc>
                <a:tc>
                  <a:txBody>
                    <a:bodyPr/>
                    <a:lstStyle/>
                    <a:p>
                      <a:r>
                        <a:rPr kumimoji="1" lang="en-US" altLang="ja-JP" sz="1600" dirty="0" smtClean="0"/>
                        <a:t>KL</a:t>
                      </a:r>
                      <a:endParaRPr kumimoji="1" lang="ja-JP" altLang="en-US" sz="1600" dirty="0"/>
                    </a:p>
                  </a:txBody>
                  <a:tcPr/>
                </a:tc>
                <a:tc>
                  <a:txBody>
                    <a:bodyPr/>
                    <a:lstStyle/>
                    <a:p>
                      <a:r>
                        <a:rPr kumimoji="1" lang="en-US" altLang="ja-JP" dirty="0" err="1" smtClean="0"/>
                        <a:t>xx’yy</a:t>
                      </a:r>
                      <a:r>
                        <a:rPr kumimoji="1" lang="en-US" altLang="ja-JP" dirty="0" smtClean="0"/>
                        <a:t>’</a:t>
                      </a:r>
                      <a:endParaRPr kumimoji="1" lang="ja-JP" altLang="en-US" dirty="0"/>
                    </a:p>
                  </a:txBody>
                  <a:tcPr/>
                </a:tc>
                <a:tc>
                  <a:txBody>
                    <a:bodyPr/>
                    <a:lstStyle/>
                    <a:p>
                      <a:r>
                        <a:rPr kumimoji="1" lang="en-US" altLang="ja-JP" baseline="0" dirty="0" smtClean="0"/>
                        <a:t>5 mm</a:t>
                      </a:r>
                      <a:endParaRPr kumimoji="1" lang="ja-JP" altLang="en-US" dirty="0"/>
                    </a:p>
                  </a:txBody>
                  <a:tcPr/>
                </a:tc>
              </a:tr>
            </a:tbl>
          </a:graphicData>
        </a:graphic>
      </p:graphicFrame>
    </p:spTree>
    <p:extLst>
      <p:ext uri="{BB962C8B-B14F-4D97-AF65-F5344CB8AC3E}">
        <p14:creationId xmlns:p14="http://schemas.microsoft.com/office/powerpoint/2010/main" val="3376386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149954"/>
            <a:ext cx="7886700" cy="1325563"/>
          </a:xfrm>
        </p:spPr>
        <p:txBody>
          <a:bodyPr>
            <a:normAutofit/>
          </a:bodyPr>
          <a:lstStyle/>
          <a:p>
            <a:r>
              <a:rPr kumimoji="1" lang="en-US" altLang="ja-JP" sz="2800" dirty="0" smtClean="0"/>
              <a:t>Time Line</a:t>
            </a:r>
            <a:endParaRPr kumimoji="1" lang="ja-JP" altLang="en-US" sz="2800" dirty="0"/>
          </a:p>
        </p:txBody>
      </p:sp>
      <p:sp>
        <p:nvSpPr>
          <p:cNvPr id="3" name="コンテンツ プレースホルダー 2"/>
          <p:cNvSpPr>
            <a:spLocks noGrp="1"/>
          </p:cNvSpPr>
          <p:nvPr>
            <p:ph idx="1"/>
          </p:nvPr>
        </p:nvSpPr>
        <p:spPr>
          <a:xfrm>
            <a:off x="425823" y="1599060"/>
            <a:ext cx="8292353" cy="5011270"/>
          </a:xfrm>
        </p:spPr>
        <p:txBody>
          <a:bodyPr/>
          <a:lstStyle/>
          <a:p>
            <a:pPr marL="0" indent="0">
              <a:buNone/>
            </a:pPr>
            <a:r>
              <a:rPr kumimoji="1" lang="en-US" altLang="ja-JP" dirty="0" smtClean="0"/>
              <a:t> </a:t>
            </a:r>
            <a:endParaRPr kumimoji="1" lang="ja-JP" altLang="en-US" dirty="0"/>
          </a:p>
        </p:txBody>
      </p:sp>
      <p:sp>
        <p:nvSpPr>
          <p:cNvPr id="9" name="テキスト ボックス 8"/>
          <p:cNvSpPr txBox="1"/>
          <p:nvPr/>
        </p:nvSpPr>
        <p:spPr>
          <a:xfrm>
            <a:off x="149039" y="2122616"/>
            <a:ext cx="1653988" cy="369332"/>
          </a:xfrm>
          <a:prstGeom prst="rect">
            <a:avLst/>
          </a:prstGeom>
          <a:noFill/>
        </p:spPr>
        <p:txBody>
          <a:bodyPr wrap="square" rtlCol="0">
            <a:spAutoFit/>
          </a:bodyPr>
          <a:lstStyle/>
          <a:p>
            <a:r>
              <a:rPr kumimoji="1" lang="en-US" altLang="ja-JP" b="1" dirty="0" smtClean="0"/>
              <a:t>Chambers</a:t>
            </a:r>
            <a:endParaRPr kumimoji="1" lang="ja-JP" altLang="en-US" b="1" dirty="0"/>
          </a:p>
        </p:txBody>
      </p:sp>
      <p:sp>
        <p:nvSpPr>
          <p:cNvPr id="10" name="テキスト ボックス 9"/>
          <p:cNvSpPr txBox="1"/>
          <p:nvPr/>
        </p:nvSpPr>
        <p:spPr>
          <a:xfrm>
            <a:off x="161358" y="3807326"/>
            <a:ext cx="1447805" cy="369332"/>
          </a:xfrm>
          <a:prstGeom prst="rect">
            <a:avLst/>
          </a:prstGeom>
          <a:noFill/>
        </p:spPr>
        <p:txBody>
          <a:bodyPr wrap="square" rtlCol="0">
            <a:spAutoFit/>
          </a:bodyPr>
          <a:lstStyle/>
          <a:p>
            <a:r>
              <a:rPr kumimoji="1" lang="en-US" altLang="ja-JP" b="1" dirty="0" smtClean="0"/>
              <a:t>Counters</a:t>
            </a:r>
            <a:endParaRPr kumimoji="1" lang="ja-JP" altLang="en-US" b="1" dirty="0"/>
          </a:p>
        </p:txBody>
      </p:sp>
      <p:sp>
        <p:nvSpPr>
          <p:cNvPr id="13" name="テキスト ボックス 12"/>
          <p:cNvSpPr txBox="1"/>
          <p:nvPr/>
        </p:nvSpPr>
        <p:spPr>
          <a:xfrm>
            <a:off x="411256" y="2400644"/>
            <a:ext cx="1394013" cy="1477328"/>
          </a:xfrm>
          <a:prstGeom prst="rect">
            <a:avLst/>
          </a:prstGeom>
          <a:noFill/>
        </p:spPr>
        <p:txBody>
          <a:bodyPr wrap="square" rtlCol="0">
            <a:spAutoFit/>
          </a:bodyPr>
          <a:lstStyle/>
          <a:p>
            <a:r>
              <a:rPr kumimoji="1" lang="en-US" altLang="ja-JP" dirty="0" smtClean="0"/>
              <a:t>BC3,BC4</a:t>
            </a:r>
          </a:p>
          <a:p>
            <a:r>
              <a:rPr lang="en-US" altLang="ja-JP" dirty="0" smtClean="0"/>
              <a:t>SDC1</a:t>
            </a:r>
            <a:endParaRPr kumimoji="1" lang="en-US" altLang="ja-JP" dirty="0" smtClean="0"/>
          </a:p>
          <a:p>
            <a:r>
              <a:rPr kumimoji="1" lang="en-US" altLang="ja-JP" dirty="0" smtClean="0"/>
              <a:t>SDC2</a:t>
            </a:r>
          </a:p>
          <a:p>
            <a:r>
              <a:rPr lang="en-US" altLang="ja-JP" dirty="0" smtClean="0"/>
              <a:t>SDC3</a:t>
            </a:r>
          </a:p>
          <a:p>
            <a:r>
              <a:rPr kumimoji="1" lang="en-US" altLang="ja-JP" dirty="0" smtClean="0"/>
              <a:t>SDC4</a:t>
            </a:r>
            <a:endParaRPr kumimoji="1" lang="ja-JP" altLang="en-US" dirty="0"/>
          </a:p>
        </p:txBody>
      </p:sp>
      <p:sp>
        <p:nvSpPr>
          <p:cNvPr id="14" name="テキスト ボックス 13"/>
          <p:cNvSpPr txBox="1"/>
          <p:nvPr/>
        </p:nvSpPr>
        <p:spPr>
          <a:xfrm>
            <a:off x="406771" y="4117824"/>
            <a:ext cx="1131794" cy="2031325"/>
          </a:xfrm>
          <a:prstGeom prst="rect">
            <a:avLst/>
          </a:prstGeom>
          <a:noFill/>
        </p:spPr>
        <p:txBody>
          <a:bodyPr wrap="square" rtlCol="0">
            <a:spAutoFit/>
          </a:bodyPr>
          <a:lstStyle/>
          <a:p>
            <a:r>
              <a:rPr kumimoji="1" lang="en-US" altLang="ja-JP" dirty="0" smtClean="0"/>
              <a:t>BH1</a:t>
            </a:r>
          </a:p>
          <a:p>
            <a:r>
              <a:rPr kumimoji="1" lang="en-US" altLang="ja-JP" dirty="0" smtClean="0"/>
              <a:t>BFT</a:t>
            </a:r>
          </a:p>
          <a:p>
            <a:r>
              <a:rPr kumimoji="1" lang="en-US" altLang="ja-JP" dirty="0" smtClean="0"/>
              <a:t>BAC</a:t>
            </a:r>
          </a:p>
          <a:p>
            <a:r>
              <a:rPr lang="en-US" altLang="ja-JP" dirty="0" smtClean="0"/>
              <a:t>BH2</a:t>
            </a:r>
            <a:endParaRPr lang="en-US" altLang="ja-JP" dirty="0"/>
          </a:p>
          <a:p>
            <a:r>
              <a:rPr kumimoji="1" lang="en-US" altLang="ja-JP" dirty="0" smtClean="0"/>
              <a:t>AC</a:t>
            </a:r>
          </a:p>
          <a:p>
            <a:r>
              <a:rPr kumimoji="1" lang="en-US" altLang="ja-JP" dirty="0" smtClean="0"/>
              <a:t>TOF</a:t>
            </a:r>
          </a:p>
          <a:p>
            <a:r>
              <a:rPr kumimoji="1" lang="en-US" altLang="ja-JP" dirty="0" smtClean="0"/>
              <a:t>WC</a:t>
            </a:r>
            <a:endParaRPr kumimoji="1" lang="ja-JP" altLang="en-US" dirty="0"/>
          </a:p>
        </p:txBody>
      </p:sp>
      <p:sp>
        <p:nvSpPr>
          <p:cNvPr id="15" name="テキスト ボックス 14"/>
          <p:cNvSpPr txBox="1"/>
          <p:nvPr/>
        </p:nvSpPr>
        <p:spPr>
          <a:xfrm>
            <a:off x="161359" y="6028010"/>
            <a:ext cx="1098458" cy="369332"/>
          </a:xfrm>
          <a:prstGeom prst="rect">
            <a:avLst/>
          </a:prstGeom>
          <a:noFill/>
        </p:spPr>
        <p:txBody>
          <a:bodyPr wrap="square" rtlCol="0">
            <a:spAutoFit/>
          </a:bodyPr>
          <a:lstStyle/>
          <a:p>
            <a:r>
              <a:rPr kumimoji="1" lang="en-US" altLang="ja-JP" b="1" dirty="0" smtClean="0"/>
              <a:t>Target</a:t>
            </a:r>
            <a:endParaRPr kumimoji="1" lang="ja-JP" altLang="en-US" b="1" dirty="0"/>
          </a:p>
        </p:txBody>
      </p:sp>
      <p:sp>
        <p:nvSpPr>
          <p:cNvPr id="16" name="テキスト ボックス 15"/>
          <p:cNvSpPr txBox="1"/>
          <p:nvPr/>
        </p:nvSpPr>
        <p:spPr>
          <a:xfrm>
            <a:off x="420215" y="6290786"/>
            <a:ext cx="2054040" cy="369332"/>
          </a:xfrm>
          <a:prstGeom prst="rect">
            <a:avLst/>
          </a:prstGeom>
          <a:noFill/>
        </p:spPr>
        <p:txBody>
          <a:bodyPr wrap="square" rtlCol="0">
            <a:spAutoFit/>
          </a:bodyPr>
          <a:lstStyle/>
          <a:p>
            <a:r>
              <a:rPr kumimoji="1" lang="en-US" altLang="ja-JP" dirty="0" smtClean="0"/>
              <a:t>AFT</a:t>
            </a:r>
            <a:endParaRPr kumimoji="1" lang="ja-JP" altLang="en-US" dirty="0"/>
          </a:p>
        </p:txBody>
      </p:sp>
      <p:sp>
        <p:nvSpPr>
          <p:cNvPr id="25" name="右中かっこ 24"/>
          <p:cNvSpPr/>
          <p:nvPr/>
        </p:nvSpPr>
        <p:spPr>
          <a:xfrm>
            <a:off x="1403806" y="2449530"/>
            <a:ext cx="142603" cy="533059"/>
          </a:xfrm>
          <a:prstGeom prst="rightBrace">
            <a:avLst/>
          </a:prstGeom>
          <a:noFill/>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右中かっこ 25"/>
          <p:cNvSpPr/>
          <p:nvPr/>
        </p:nvSpPr>
        <p:spPr>
          <a:xfrm>
            <a:off x="1259817" y="4226954"/>
            <a:ext cx="121171" cy="1225016"/>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 name="角丸四角形 63"/>
          <p:cNvSpPr/>
          <p:nvPr/>
        </p:nvSpPr>
        <p:spPr>
          <a:xfrm>
            <a:off x="3982443" y="2973296"/>
            <a:ext cx="1011892" cy="270019"/>
          </a:xfrm>
          <a:prstGeom prst="roundRect">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Ready</a:t>
            </a:r>
            <a:endParaRPr kumimoji="1" lang="ja-JP" altLang="en-US" sz="2000" dirty="0">
              <a:solidFill>
                <a:schemeClr val="tx1"/>
              </a:solidFill>
            </a:endParaRPr>
          </a:p>
        </p:txBody>
      </p:sp>
      <p:cxnSp>
        <p:nvCxnSpPr>
          <p:cNvPr id="74" name="直線矢印コネクタ 73"/>
          <p:cNvCxnSpPr/>
          <p:nvPr/>
        </p:nvCxnSpPr>
        <p:spPr>
          <a:xfrm>
            <a:off x="4547216" y="5913774"/>
            <a:ext cx="21424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角丸四角形 75"/>
          <p:cNvSpPr/>
          <p:nvPr/>
        </p:nvSpPr>
        <p:spPr>
          <a:xfrm>
            <a:off x="6689635" y="5778765"/>
            <a:ext cx="1011892" cy="270019"/>
          </a:xfrm>
          <a:prstGeom prst="roundRect">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Ready</a:t>
            </a:r>
            <a:endParaRPr kumimoji="1" lang="ja-JP" altLang="en-US" sz="2000" dirty="0">
              <a:solidFill>
                <a:schemeClr val="tx1"/>
              </a:solidFill>
            </a:endParaRPr>
          </a:p>
        </p:txBody>
      </p:sp>
      <p:cxnSp>
        <p:nvCxnSpPr>
          <p:cNvPr id="79" name="直線矢印コネクタ 78"/>
          <p:cNvCxnSpPr/>
          <p:nvPr/>
        </p:nvCxnSpPr>
        <p:spPr>
          <a:xfrm>
            <a:off x="4547216" y="5618460"/>
            <a:ext cx="2133875" cy="25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角丸四角形 79"/>
          <p:cNvSpPr/>
          <p:nvPr/>
        </p:nvSpPr>
        <p:spPr>
          <a:xfrm>
            <a:off x="6681092" y="5465755"/>
            <a:ext cx="1011892" cy="270019"/>
          </a:xfrm>
          <a:prstGeom prst="roundRect">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Ready</a:t>
            </a:r>
            <a:endParaRPr kumimoji="1" lang="ja-JP" altLang="en-US" sz="2000" dirty="0">
              <a:solidFill>
                <a:schemeClr val="tx1"/>
              </a:solidFill>
            </a:endParaRPr>
          </a:p>
        </p:txBody>
      </p:sp>
      <p:sp>
        <p:nvSpPr>
          <p:cNvPr id="102" name="テキスト ボックス 101"/>
          <p:cNvSpPr txBox="1"/>
          <p:nvPr/>
        </p:nvSpPr>
        <p:spPr>
          <a:xfrm>
            <a:off x="4488389" y="5290965"/>
            <a:ext cx="3246956" cy="307777"/>
          </a:xfrm>
          <a:prstGeom prst="rect">
            <a:avLst/>
          </a:prstGeom>
          <a:noFill/>
        </p:spPr>
        <p:txBody>
          <a:bodyPr wrap="square" rtlCol="0">
            <a:spAutoFit/>
          </a:bodyPr>
          <a:lstStyle/>
          <a:p>
            <a:r>
              <a:rPr kumimoji="1" lang="ja-JP" altLang="en-US" sz="1400" dirty="0" smtClean="0"/>
              <a:t>磁気シールド設計 </a:t>
            </a:r>
            <a:r>
              <a:rPr kumimoji="1" lang="en-US" altLang="ja-JP" sz="1400" dirty="0" smtClean="0"/>
              <a:t>&amp;</a:t>
            </a:r>
            <a:r>
              <a:rPr kumimoji="1" lang="ja-JP" altLang="en-US" sz="1400" dirty="0" smtClean="0"/>
              <a:t>組立て</a:t>
            </a:r>
            <a:endParaRPr kumimoji="1" lang="ja-JP" altLang="en-US" sz="1400" dirty="0"/>
          </a:p>
        </p:txBody>
      </p:sp>
      <p:sp>
        <p:nvSpPr>
          <p:cNvPr id="104" name="右中かっこ 103"/>
          <p:cNvSpPr/>
          <p:nvPr/>
        </p:nvSpPr>
        <p:spPr>
          <a:xfrm>
            <a:off x="1299037" y="3287209"/>
            <a:ext cx="126073" cy="533059"/>
          </a:xfrm>
          <a:prstGeom prst="rightBrace">
            <a:avLst/>
          </a:prstGeom>
          <a:noFill/>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8" name="角丸四角形 107"/>
          <p:cNvSpPr/>
          <p:nvPr/>
        </p:nvSpPr>
        <p:spPr>
          <a:xfrm>
            <a:off x="3982443" y="3445176"/>
            <a:ext cx="1011892" cy="270019"/>
          </a:xfrm>
          <a:prstGeom prst="roundRect">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Ready</a:t>
            </a:r>
            <a:endParaRPr kumimoji="1" lang="ja-JP" altLang="en-US" sz="2000" dirty="0">
              <a:solidFill>
                <a:schemeClr val="tx1"/>
              </a:solidFill>
            </a:endParaRPr>
          </a:p>
        </p:txBody>
      </p:sp>
      <p:sp>
        <p:nvSpPr>
          <p:cNvPr id="112" name="角丸四角形 111"/>
          <p:cNvSpPr/>
          <p:nvPr/>
        </p:nvSpPr>
        <p:spPr>
          <a:xfrm>
            <a:off x="6695948" y="6378687"/>
            <a:ext cx="1011892" cy="270019"/>
          </a:xfrm>
          <a:prstGeom prst="roundRect">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Ready</a:t>
            </a:r>
            <a:endParaRPr kumimoji="1" lang="ja-JP" altLang="en-US" sz="2000" dirty="0">
              <a:solidFill>
                <a:schemeClr val="tx1"/>
              </a:solidFill>
            </a:endParaRPr>
          </a:p>
        </p:txBody>
      </p:sp>
      <p:sp>
        <p:nvSpPr>
          <p:cNvPr id="115" name="テキスト ボックス 114"/>
          <p:cNvSpPr txBox="1"/>
          <p:nvPr/>
        </p:nvSpPr>
        <p:spPr>
          <a:xfrm>
            <a:off x="1609164" y="1062921"/>
            <a:ext cx="856130" cy="369332"/>
          </a:xfrm>
          <a:prstGeom prst="rect">
            <a:avLst/>
          </a:prstGeom>
          <a:noFill/>
          <a:ln>
            <a:noFill/>
          </a:ln>
        </p:spPr>
        <p:txBody>
          <a:bodyPr wrap="square" rtlCol="0">
            <a:spAutoFit/>
          </a:bodyPr>
          <a:lstStyle/>
          <a:p>
            <a:r>
              <a:rPr lang="en-US" altLang="ja-JP" dirty="0" smtClean="0"/>
              <a:t>2017.6</a:t>
            </a:r>
            <a:endParaRPr kumimoji="1" lang="ja-JP" altLang="en-US" dirty="0"/>
          </a:p>
        </p:txBody>
      </p:sp>
      <p:sp>
        <p:nvSpPr>
          <p:cNvPr id="116" name="テキスト ボックス 115"/>
          <p:cNvSpPr txBox="1"/>
          <p:nvPr/>
        </p:nvSpPr>
        <p:spPr>
          <a:xfrm>
            <a:off x="147914" y="1237959"/>
            <a:ext cx="1658471" cy="400110"/>
          </a:xfrm>
          <a:prstGeom prst="rect">
            <a:avLst/>
          </a:prstGeom>
          <a:noFill/>
        </p:spPr>
        <p:txBody>
          <a:bodyPr wrap="square" rtlCol="0">
            <a:spAutoFit/>
          </a:bodyPr>
          <a:lstStyle/>
          <a:p>
            <a:r>
              <a:rPr kumimoji="1" lang="en-US" altLang="ja-JP" sz="2000" b="1" dirty="0" smtClean="0"/>
              <a:t>S-2S</a:t>
            </a:r>
            <a:endParaRPr kumimoji="1" lang="ja-JP" altLang="en-US" sz="2000" b="1" dirty="0"/>
          </a:p>
        </p:txBody>
      </p:sp>
      <p:sp>
        <p:nvSpPr>
          <p:cNvPr id="117" name="テキスト ボックス 116"/>
          <p:cNvSpPr txBox="1"/>
          <p:nvPr/>
        </p:nvSpPr>
        <p:spPr>
          <a:xfrm>
            <a:off x="416856" y="1541551"/>
            <a:ext cx="1129553" cy="646331"/>
          </a:xfrm>
          <a:prstGeom prst="rect">
            <a:avLst/>
          </a:prstGeom>
          <a:noFill/>
        </p:spPr>
        <p:txBody>
          <a:bodyPr wrap="square" rtlCol="0">
            <a:spAutoFit/>
          </a:bodyPr>
          <a:lstStyle/>
          <a:p>
            <a:r>
              <a:rPr kumimoji="1" lang="en-US" altLang="ja-JP" dirty="0" smtClean="0"/>
              <a:t>Q1, Q2</a:t>
            </a:r>
          </a:p>
          <a:p>
            <a:r>
              <a:rPr lang="en-US" altLang="ja-JP" dirty="0" smtClean="0"/>
              <a:t>D1</a:t>
            </a:r>
            <a:endParaRPr kumimoji="1" lang="en-US" altLang="ja-JP" dirty="0" smtClean="0"/>
          </a:p>
        </p:txBody>
      </p:sp>
      <p:sp>
        <p:nvSpPr>
          <p:cNvPr id="120" name="テキスト ボックス 119"/>
          <p:cNvSpPr txBox="1"/>
          <p:nvPr/>
        </p:nvSpPr>
        <p:spPr>
          <a:xfrm>
            <a:off x="4001770" y="1062921"/>
            <a:ext cx="1090893" cy="369332"/>
          </a:xfrm>
          <a:prstGeom prst="rect">
            <a:avLst/>
          </a:prstGeom>
          <a:noFill/>
          <a:ln>
            <a:noFill/>
          </a:ln>
        </p:spPr>
        <p:txBody>
          <a:bodyPr wrap="square" rtlCol="0">
            <a:spAutoFit/>
          </a:bodyPr>
          <a:lstStyle/>
          <a:p>
            <a:r>
              <a:rPr lang="en-US" altLang="ja-JP" dirty="0" smtClean="0"/>
              <a:t>2018.3</a:t>
            </a:r>
            <a:endParaRPr kumimoji="1" lang="ja-JP" altLang="en-US" dirty="0"/>
          </a:p>
        </p:txBody>
      </p:sp>
      <p:sp>
        <p:nvSpPr>
          <p:cNvPr id="122" name="テキスト ボックス 121"/>
          <p:cNvSpPr txBox="1"/>
          <p:nvPr/>
        </p:nvSpPr>
        <p:spPr>
          <a:xfrm>
            <a:off x="6567288" y="1033999"/>
            <a:ext cx="2576712" cy="369332"/>
          </a:xfrm>
          <a:prstGeom prst="rect">
            <a:avLst/>
          </a:prstGeom>
          <a:noFill/>
          <a:ln>
            <a:noFill/>
          </a:ln>
        </p:spPr>
        <p:txBody>
          <a:bodyPr wrap="square" rtlCol="0">
            <a:spAutoFit/>
          </a:bodyPr>
          <a:lstStyle/>
          <a:p>
            <a:r>
              <a:rPr lang="en-US" altLang="ja-JP" dirty="0" smtClean="0"/>
              <a:t>2018.</a:t>
            </a:r>
            <a:r>
              <a:rPr lang="ja-JP" altLang="en-US" dirty="0" smtClean="0"/>
              <a:t>夏</a:t>
            </a:r>
            <a:endParaRPr kumimoji="1" lang="ja-JP" altLang="en-US" dirty="0"/>
          </a:p>
        </p:txBody>
      </p:sp>
      <p:sp>
        <p:nvSpPr>
          <p:cNvPr id="65" name="角丸四角形 64"/>
          <p:cNvSpPr/>
          <p:nvPr/>
        </p:nvSpPr>
        <p:spPr>
          <a:xfrm>
            <a:off x="1604873" y="1638069"/>
            <a:ext cx="1214144" cy="421808"/>
          </a:xfrm>
          <a:prstGeom prst="roundRect">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Ready</a:t>
            </a:r>
            <a:endParaRPr kumimoji="1" lang="ja-JP" altLang="en-US" sz="2000" dirty="0">
              <a:solidFill>
                <a:schemeClr val="tx1"/>
              </a:solidFill>
            </a:endParaRPr>
          </a:p>
        </p:txBody>
      </p:sp>
      <p:sp>
        <p:nvSpPr>
          <p:cNvPr id="7" name="角丸四角形 6"/>
          <p:cNvSpPr/>
          <p:nvPr/>
        </p:nvSpPr>
        <p:spPr>
          <a:xfrm>
            <a:off x="1577786" y="2535565"/>
            <a:ext cx="1482046" cy="36098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既存のもの</a:t>
            </a:r>
            <a:endParaRPr kumimoji="1" lang="ja-JP" altLang="en-US" dirty="0">
              <a:solidFill>
                <a:schemeClr val="tx1"/>
              </a:solidFill>
            </a:endParaRPr>
          </a:p>
        </p:txBody>
      </p:sp>
      <p:sp>
        <p:nvSpPr>
          <p:cNvPr id="70" name="角丸四角形 69"/>
          <p:cNvSpPr/>
          <p:nvPr/>
        </p:nvSpPr>
        <p:spPr>
          <a:xfrm>
            <a:off x="1546409" y="4650686"/>
            <a:ext cx="1482046" cy="36098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既存のもの</a:t>
            </a:r>
            <a:endParaRPr kumimoji="1" lang="ja-JP" altLang="en-US" dirty="0">
              <a:solidFill>
                <a:schemeClr val="tx1"/>
              </a:solidFill>
            </a:endParaRPr>
          </a:p>
        </p:txBody>
      </p:sp>
      <p:sp>
        <p:nvSpPr>
          <p:cNvPr id="8" name="テキスト ボックス 7"/>
          <p:cNvSpPr txBox="1"/>
          <p:nvPr/>
        </p:nvSpPr>
        <p:spPr>
          <a:xfrm>
            <a:off x="4553529" y="5639795"/>
            <a:ext cx="2142419" cy="307777"/>
          </a:xfrm>
          <a:prstGeom prst="rect">
            <a:avLst/>
          </a:prstGeom>
          <a:noFill/>
        </p:spPr>
        <p:txBody>
          <a:bodyPr wrap="square" rtlCol="0">
            <a:spAutoFit/>
          </a:bodyPr>
          <a:lstStyle/>
          <a:p>
            <a:r>
              <a:rPr lang="ja-JP" altLang="en-US" sz="1400" dirty="0"/>
              <a:t>架</a:t>
            </a:r>
            <a:r>
              <a:rPr lang="ja-JP" altLang="en-US" sz="1400" dirty="0" smtClean="0"/>
              <a:t>台設計 </a:t>
            </a:r>
            <a:r>
              <a:rPr lang="en-US" altLang="ja-JP" sz="1400" dirty="0" smtClean="0"/>
              <a:t>&amp;</a:t>
            </a:r>
            <a:r>
              <a:rPr lang="ja-JP" altLang="en-US" sz="1400" dirty="0" smtClean="0"/>
              <a:t>組立て</a:t>
            </a:r>
            <a:endParaRPr kumimoji="1" lang="ja-JP" altLang="en-US" sz="1400" dirty="0"/>
          </a:p>
        </p:txBody>
      </p:sp>
      <p:sp>
        <p:nvSpPr>
          <p:cNvPr id="18" name="角丸四角形 17"/>
          <p:cNvSpPr/>
          <p:nvPr/>
        </p:nvSpPr>
        <p:spPr>
          <a:xfrm>
            <a:off x="1425110" y="6309025"/>
            <a:ext cx="1504172" cy="43892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RCNP E492</a:t>
            </a:r>
            <a:endParaRPr kumimoji="1" lang="ja-JP" altLang="en-US" dirty="0">
              <a:solidFill>
                <a:schemeClr val="tx1"/>
              </a:solidFill>
            </a:endParaRPr>
          </a:p>
        </p:txBody>
      </p:sp>
      <p:cxnSp>
        <p:nvCxnSpPr>
          <p:cNvPr id="27" name="直線矢印コネクタ 26"/>
          <p:cNvCxnSpPr>
            <a:stCxn id="18" idx="3"/>
          </p:cNvCxnSpPr>
          <p:nvPr/>
        </p:nvCxnSpPr>
        <p:spPr>
          <a:xfrm flipV="1">
            <a:off x="2929282" y="6513696"/>
            <a:ext cx="922638" cy="147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3851920" y="6290786"/>
            <a:ext cx="1656184" cy="45716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実機作成準備完了</a:t>
            </a:r>
            <a:endParaRPr kumimoji="1" lang="ja-JP" altLang="en-US" sz="1400" dirty="0">
              <a:solidFill>
                <a:schemeClr val="tx1"/>
              </a:solidFill>
            </a:endParaRPr>
          </a:p>
        </p:txBody>
      </p:sp>
      <p:sp>
        <p:nvSpPr>
          <p:cNvPr id="81" name="角丸四角形 80"/>
          <p:cNvSpPr/>
          <p:nvPr/>
        </p:nvSpPr>
        <p:spPr>
          <a:xfrm>
            <a:off x="1327534" y="5509616"/>
            <a:ext cx="1656184" cy="284067"/>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実機作成準備完了</a:t>
            </a:r>
            <a:endParaRPr kumimoji="1" lang="ja-JP" altLang="en-US" sz="1400" dirty="0">
              <a:solidFill>
                <a:schemeClr val="tx1"/>
              </a:solidFill>
            </a:endParaRPr>
          </a:p>
        </p:txBody>
      </p:sp>
      <p:sp>
        <p:nvSpPr>
          <p:cNvPr id="86" name="角丸四角形 85"/>
          <p:cNvSpPr/>
          <p:nvPr/>
        </p:nvSpPr>
        <p:spPr>
          <a:xfrm>
            <a:off x="1325389" y="5834685"/>
            <a:ext cx="1656184" cy="30894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実機作成準備完了</a:t>
            </a:r>
            <a:endParaRPr kumimoji="1" lang="ja-JP" altLang="en-US" sz="1400" dirty="0">
              <a:solidFill>
                <a:schemeClr val="tx1"/>
              </a:solidFill>
            </a:endParaRPr>
          </a:p>
        </p:txBody>
      </p:sp>
      <p:cxnSp>
        <p:nvCxnSpPr>
          <p:cNvPr id="35" name="直線矢印コネクタ 34"/>
          <p:cNvCxnSpPr/>
          <p:nvPr/>
        </p:nvCxnSpPr>
        <p:spPr>
          <a:xfrm>
            <a:off x="2037229" y="3139308"/>
            <a:ext cx="181469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2037229" y="3559321"/>
            <a:ext cx="181469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29" idx="3"/>
            <a:endCxn id="112" idx="1"/>
          </p:cNvCxnSpPr>
          <p:nvPr/>
        </p:nvCxnSpPr>
        <p:spPr>
          <a:xfrm flipV="1">
            <a:off x="5508104" y="6513697"/>
            <a:ext cx="1187844" cy="56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5500464" y="6167675"/>
            <a:ext cx="1852389" cy="307777"/>
          </a:xfrm>
          <a:prstGeom prst="rect">
            <a:avLst/>
          </a:prstGeom>
          <a:noFill/>
        </p:spPr>
        <p:txBody>
          <a:bodyPr wrap="square" rtlCol="0">
            <a:spAutoFit/>
          </a:bodyPr>
          <a:lstStyle/>
          <a:p>
            <a:r>
              <a:rPr kumimoji="1" lang="ja-JP" altLang="en-US" sz="1400" dirty="0" smtClean="0"/>
              <a:t>組立て </a:t>
            </a:r>
            <a:r>
              <a:rPr kumimoji="1" lang="en-US" altLang="ja-JP" sz="1400" dirty="0" smtClean="0"/>
              <a:t>&amp;</a:t>
            </a:r>
            <a:r>
              <a:rPr kumimoji="1" lang="ja-JP" altLang="en-US" sz="1400" dirty="0" smtClean="0"/>
              <a:t>テスト</a:t>
            </a:r>
            <a:endParaRPr kumimoji="1" lang="ja-JP" altLang="en-US" sz="1400" dirty="0"/>
          </a:p>
        </p:txBody>
      </p:sp>
      <p:sp>
        <p:nvSpPr>
          <p:cNvPr id="39" name="テキスト ボックス 38"/>
          <p:cNvSpPr txBox="1"/>
          <p:nvPr/>
        </p:nvSpPr>
        <p:spPr>
          <a:xfrm>
            <a:off x="2159732" y="3132938"/>
            <a:ext cx="1800200" cy="461665"/>
          </a:xfrm>
          <a:prstGeom prst="rect">
            <a:avLst/>
          </a:prstGeom>
          <a:noFill/>
        </p:spPr>
        <p:txBody>
          <a:bodyPr wrap="square" rtlCol="0">
            <a:spAutoFit/>
          </a:bodyPr>
          <a:lstStyle/>
          <a:p>
            <a:r>
              <a:rPr kumimoji="1" lang="ja-JP" altLang="en-US" sz="1200" dirty="0" smtClean="0"/>
              <a:t>読み出しテスト</a:t>
            </a:r>
            <a:endParaRPr kumimoji="1" lang="en-US" altLang="ja-JP" sz="1200" dirty="0" smtClean="0"/>
          </a:p>
          <a:p>
            <a:r>
              <a:rPr lang="ja-JP" altLang="en-US" sz="1200" dirty="0"/>
              <a:t>位置分解</a:t>
            </a:r>
            <a:r>
              <a:rPr lang="ja-JP" altLang="en-US" sz="1200" dirty="0" smtClean="0"/>
              <a:t>能評価</a:t>
            </a:r>
            <a:endParaRPr kumimoji="1" lang="ja-JP" altLang="en-US" sz="1200" dirty="0"/>
          </a:p>
        </p:txBody>
      </p:sp>
      <p:sp>
        <p:nvSpPr>
          <p:cNvPr id="40" name="テキスト ボックス 39"/>
          <p:cNvSpPr txBox="1"/>
          <p:nvPr/>
        </p:nvSpPr>
        <p:spPr>
          <a:xfrm>
            <a:off x="2929282" y="6212676"/>
            <a:ext cx="1072488" cy="307777"/>
          </a:xfrm>
          <a:prstGeom prst="rect">
            <a:avLst/>
          </a:prstGeom>
          <a:noFill/>
        </p:spPr>
        <p:txBody>
          <a:bodyPr wrap="square" rtlCol="0">
            <a:spAutoFit/>
          </a:bodyPr>
          <a:lstStyle/>
          <a:p>
            <a:r>
              <a:rPr kumimoji="1" lang="ja-JP" altLang="en-US" sz="1400" dirty="0" smtClean="0"/>
              <a:t>実機設計</a:t>
            </a:r>
            <a:endParaRPr kumimoji="1" lang="ja-JP" altLang="en-US" sz="1400" dirty="0"/>
          </a:p>
        </p:txBody>
      </p:sp>
      <p:cxnSp>
        <p:nvCxnSpPr>
          <p:cNvPr id="42" name="直線コネクタ 41"/>
          <p:cNvCxnSpPr/>
          <p:nvPr/>
        </p:nvCxnSpPr>
        <p:spPr>
          <a:xfrm>
            <a:off x="3028455" y="5618460"/>
            <a:ext cx="1759569" cy="12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3028454" y="5912484"/>
            <a:ext cx="1759569" cy="12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右矢印 43"/>
          <p:cNvSpPr/>
          <p:nvPr/>
        </p:nvSpPr>
        <p:spPr>
          <a:xfrm>
            <a:off x="7714052" y="3016534"/>
            <a:ext cx="530355" cy="172287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8348935" y="2187882"/>
            <a:ext cx="615553" cy="5422159"/>
          </a:xfrm>
          <a:prstGeom prst="rect">
            <a:avLst/>
          </a:prstGeom>
          <a:noFill/>
        </p:spPr>
        <p:txBody>
          <a:bodyPr vert="eaVert" wrap="square" rtlCol="0">
            <a:spAutoFit/>
          </a:bodyPr>
          <a:lstStyle/>
          <a:p>
            <a:r>
              <a:rPr kumimoji="1" lang="ja-JP" altLang="en-US" sz="2800" dirty="0" smtClean="0"/>
              <a:t>ハドロンホールへ！</a:t>
            </a:r>
            <a:endParaRPr kumimoji="1" lang="ja-JP" altLang="en-US" sz="2800" dirty="0"/>
          </a:p>
        </p:txBody>
      </p:sp>
    </p:spTree>
    <p:extLst>
      <p:ext uri="{BB962C8B-B14F-4D97-AF65-F5344CB8AC3E}">
        <p14:creationId xmlns:p14="http://schemas.microsoft.com/office/powerpoint/2010/main" val="1341800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52669"/>
            <a:ext cx="8229600" cy="672075"/>
          </a:xfrm>
        </p:spPr>
        <p:txBody>
          <a:bodyPr>
            <a:normAutofit/>
          </a:bodyPr>
          <a:lstStyle/>
          <a:p>
            <a:r>
              <a:rPr kumimoji="1" lang="ja-JP" altLang="en-US" sz="2800" dirty="0" smtClean="0"/>
              <a:t>まとめ</a:t>
            </a:r>
            <a:endParaRPr kumimoji="1" lang="ja-JP" altLang="en-US" sz="2800" dirty="0"/>
          </a:p>
        </p:txBody>
      </p:sp>
      <p:sp>
        <p:nvSpPr>
          <p:cNvPr id="27" name="コンテンツ プレースホルダー 26"/>
          <p:cNvSpPr>
            <a:spLocks noGrp="1"/>
          </p:cNvSpPr>
          <p:nvPr>
            <p:ph idx="1"/>
          </p:nvPr>
        </p:nvSpPr>
        <p:spPr>
          <a:xfrm>
            <a:off x="457200" y="1124744"/>
            <a:ext cx="8229600" cy="5449792"/>
          </a:xfrm>
        </p:spPr>
        <p:txBody>
          <a:bodyPr>
            <a:normAutofit/>
          </a:bodyPr>
          <a:lstStyle/>
          <a:p>
            <a:r>
              <a:rPr kumimoji="1" lang="en-US" altLang="ja-JP" sz="2000" dirty="0" smtClean="0"/>
              <a:t>E05</a:t>
            </a:r>
            <a:r>
              <a:rPr kumimoji="1" lang="ja-JP" altLang="en-US" sz="2000" dirty="0" smtClean="0"/>
              <a:t>実験 </a:t>
            </a:r>
            <a:r>
              <a:rPr kumimoji="1" lang="en-US" altLang="ja-JP" sz="2000" dirty="0" smtClean="0"/>
              <a:t>with S-2S</a:t>
            </a:r>
            <a:r>
              <a:rPr kumimoji="1" lang="ja-JP" altLang="en-US" sz="2000" dirty="0" smtClean="0"/>
              <a:t>の特徴</a:t>
            </a:r>
            <a:endParaRPr kumimoji="1" lang="en-US" altLang="ja-JP" sz="2000" dirty="0" smtClean="0"/>
          </a:p>
          <a:p>
            <a:pPr lvl="1"/>
            <a:r>
              <a:rPr lang="ja-JP" altLang="en-US" sz="1800" dirty="0" smtClean="0"/>
              <a:t>高いミッシングマス分解能 </a:t>
            </a:r>
            <a:r>
              <a:rPr lang="en-US" altLang="ja-JP" sz="1800" dirty="0" smtClean="0"/>
              <a:t>(&lt;2 MeV)</a:t>
            </a:r>
          </a:p>
          <a:p>
            <a:pPr lvl="1"/>
            <a:r>
              <a:rPr lang="ja-JP" altLang="en-US" sz="1800" dirty="0"/>
              <a:t>ビーム</a:t>
            </a:r>
            <a:r>
              <a:rPr lang="ja-JP" altLang="en-US" sz="1800" dirty="0" smtClean="0"/>
              <a:t>大強度化</a:t>
            </a:r>
            <a:r>
              <a:rPr lang="en-US" altLang="ja-JP" sz="1800" dirty="0" smtClean="0"/>
              <a:t>(</a:t>
            </a:r>
            <a:r>
              <a:rPr lang="en-US" altLang="ja-JP" sz="1800" baseline="30000" dirty="0" smtClean="0"/>
              <a:t>12</a:t>
            </a:r>
            <a:r>
              <a:rPr lang="en-US" altLang="ja-JP" sz="1800" dirty="0" smtClean="0"/>
              <a:t>C</a:t>
            </a:r>
            <a:r>
              <a:rPr lang="ja-JP" altLang="en-US" sz="1800" dirty="0" smtClean="0"/>
              <a:t>に対してはファイバー標的も</a:t>
            </a:r>
            <a:r>
              <a:rPr lang="en-US" altLang="ja-JP" sz="1800" dirty="0" smtClean="0"/>
              <a:t>)</a:t>
            </a:r>
            <a:r>
              <a:rPr lang="ja-JP" altLang="en-US" sz="1800" dirty="0" smtClean="0"/>
              <a:t>による高統計</a:t>
            </a:r>
            <a:endParaRPr kumimoji="1" lang="en-US" altLang="ja-JP" sz="2000" dirty="0" smtClean="0"/>
          </a:p>
          <a:p>
            <a:pPr marL="109728" indent="0">
              <a:buNone/>
            </a:pPr>
            <a:endParaRPr kumimoji="1" lang="en-US" altLang="ja-JP" sz="2000" dirty="0" smtClean="0"/>
          </a:p>
          <a:p>
            <a:r>
              <a:rPr lang="ja-JP" altLang="en-US" sz="2000" dirty="0" smtClean="0"/>
              <a:t>現在の準備状況</a:t>
            </a:r>
            <a:endParaRPr lang="en-US" altLang="ja-JP" sz="2000" dirty="0"/>
          </a:p>
          <a:p>
            <a:pPr lvl="1"/>
            <a:r>
              <a:rPr kumimoji="1" lang="en-US" altLang="ja-JP" sz="1800" dirty="0" smtClean="0"/>
              <a:t>Magnet: 3</a:t>
            </a:r>
            <a:r>
              <a:rPr kumimoji="1" lang="ja-JP" altLang="en-US" sz="1800" dirty="0" err="1" smtClean="0"/>
              <a:t>つの</a:t>
            </a:r>
            <a:r>
              <a:rPr kumimoji="1" lang="ja-JP" altLang="en-US" sz="1800" dirty="0" smtClean="0"/>
              <a:t>磁石の磁場測定完了。</a:t>
            </a:r>
            <a:endParaRPr kumimoji="1" lang="en-US" altLang="ja-JP" sz="1800" dirty="0" smtClean="0"/>
          </a:p>
          <a:p>
            <a:pPr lvl="1"/>
            <a:r>
              <a:rPr kumimoji="1" lang="en-US" altLang="ja-JP" sz="1800" dirty="0" smtClean="0"/>
              <a:t>Active Fiber Target: </a:t>
            </a:r>
            <a:r>
              <a:rPr kumimoji="1" lang="ja-JP" altLang="en-US" sz="1800" dirty="0" smtClean="0"/>
              <a:t>今月末の</a:t>
            </a:r>
            <a:r>
              <a:rPr kumimoji="1" lang="en-US" altLang="ja-JP" sz="1800" dirty="0" smtClean="0"/>
              <a:t>RCNP E492</a:t>
            </a:r>
            <a:r>
              <a:rPr kumimoji="1" lang="ja-JP" altLang="en-US" sz="1800" dirty="0" smtClean="0"/>
              <a:t>実験を元に実機設計。</a:t>
            </a:r>
            <a:endParaRPr kumimoji="1" lang="en-US" altLang="ja-JP" sz="1800" dirty="0" smtClean="0"/>
          </a:p>
          <a:p>
            <a:pPr lvl="1"/>
            <a:r>
              <a:rPr lang="ja-JP" altLang="en-US" sz="1800" dirty="0" smtClean="0"/>
              <a:t>その他</a:t>
            </a:r>
            <a:r>
              <a:rPr lang="en-US" altLang="ja-JP" sz="1800" dirty="0" smtClean="0"/>
              <a:t>: </a:t>
            </a:r>
            <a:r>
              <a:rPr lang="ja-JP" altLang="en-US" sz="1800" dirty="0" smtClean="0"/>
              <a:t>チェンバーのテストを今年度中に行う。</a:t>
            </a:r>
            <a:endParaRPr lang="en-US" altLang="ja-JP" sz="1800" dirty="0" smtClean="0"/>
          </a:p>
          <a:p>
            <a:pPr marL="411480" lvl="1" indent="0">
              <a:buNone/>
            </a:pPr>
            <a:r>
              <a:rPr lang="en-US" altLang="ja-JP" sz="1800" dirty="0"/>
              <a:t> </a:t>
            </a:r>
            <a:r>
              <a:rPr lang="en-US" altLang="ja-JP" sz="1800" dirty="0" smtClean="0"/>
              <a:t>    TOF, WC</a:t>
            </a:r>
            <a:r>
              <a:rPr lang="ja-JP" altLang="en-US" sz="1800" dirty="0" smtClean="0"/>
              <a:t>は組み立てを残すのみ。</a:t>
            </a:r>
            <a:endParaRPr kumimoji="1" lang="en-US" altLang="ja-JP" sz="2000" dirty="0" smtClean="0"/>
          </a:p>
          <a:p>
            <a:pPr marL="109728" indent="0">
              <a:buNone/>
            </a:pPr>
            <a:r>
              <a:rPr kumimoji="1" lang="ja-JP" altLang="en-US" sz="2000" b="1" dirty="0" smtClean="0"/>
              <a:t>→</a:t>
            </a:r>
            <a:r>
              <a:rPr kumimoji="1" lang="en-US" altLang="ja-JP" sz="2000" b="1" dirty="0" smtClean="0"/>
              <a:t>2018</a:t>
            </a:r>
            <a:r>
              <a:rPr lang="ja-JP" altLang="en-US" sz="2000" b="1" dirty="0"/>
              <a:t>年</a:t>
            </a:r>
            <a:r>
              <a:rPr lang="ja-JP" altLang="en-US" sz="2000" b="1" dirty="0" smtClean="0"/>
              <a:t>の夏までに</a:t>
            </a:r>
            <a:r>
              <a:rPr lang="en-US" altLang="ja-JP" sz="2000" b="1" dirty="0" smtClean="0"/>
              <a:t>S-2S install </a:t>
            </a:r>
            <a:r>
              <a:rPr lang="ja-JP" altLang="en-US" sz="2000" b="1" dirty="0" err="1" smtClean="0"/>
              <a:t>への</a:t>
            </a:r>
            <a:r>
              <a:rPr lang="ja-JP" altLang="en-US" sz="2000" b="1" dirty="0" smtClean="0"/>
              <a:t>準備は完了する見込み</a:t>
            </a:r>
            <a:endParaRPr kumimoji="1" lang="en-US" altLang="ja-JP" sz="2000" b="1" dirty="0" smtClean="0"/>
          </a:p>
          <a:p>
            <a:endParaRPr kumimoji="1" lang="en-US" altLang="ja-JP" sz="2000" b="1" dirty="0" smtClean="0"/>
          </a:p>
          <a:p>
            <a:r>
              <a:rPr lang="en-US" altLang="ja-JP" sz="2000" dirty="0" smtClean="0"/>
              <a:t>12C</a:t>
            </a:r>
            <a:r>
              <a:rPr lang="ja-JP" altLang="en-US" sz="2000" dirty="0" smtClean="0"/>
              <a:t>標的の後に向けて</a:t>
            </a:r>
            <a:endParaRPr lang="en-US" altLang="ja-JP" sz="2000" dirty="0" smtClean="0"/>
          </a:p>
          <a:p>
            <a:pPr lvl="1"/>
            <a:r>
              <a:rPr lang="ja-JP" altLang="en-US" sz="1800" dirty="0" smtClean="0"/>
              <a:t>ビームスペクトロメータの運動量分解能の評価</a:t>
            </a:r>
            <a:r>
              <a:rPr lang="en-US" altLang="ja-JP" sz="1800" dirty="0" smtClean="0"/>
              <a:t>(</a:t>
            </a:r>
            <a:r>
              <a:rPr lang="ja-JP" altLang="en-US" sz="1800" dirty="0" smtClean="0"/>
              <a:t>標的厚に関わる</a:t>
            </a:r>
            <a:r>
              <a:rPr lang="en-US" altLang="ja-JP" sz="1800" dirty="0" smtClean="0"/>
              <a:t>)</a:t>
            </a:r>
          </a:p>
          <a:p>
            <a:pPr lvl="1"/>
            <a:r>
              <a:rPr lang="en-US" altLang="ja-JP" sz="1800" dirty="0" smtClean="0"/>
              <a:t>BAC, SDC1</a:t>
            </a:r>
            <a:r>
              <a:rPr lang="ja-JP" altLang="en-US" sz="1800" dirty="0" smtClean="0"/>
              <a:t>のレート耐性の検討</a:t>
            </a:r>
            <a:endParaRPr lang="en-US" altLang="ja-JP" sz="1800" dirty="0"/>
          </a:p>
          <a:p>
            <a:pPr lvl="1"/>
            <a:endParaRPr lang="en-US" altLang="ja-JP" sz="1800" dirty="0"/>
          </a:p>
          <a:p>
            <a:endParaRPr kumimoji="1" lang="en-US" altLang="ja-JP" sz="2000" dirty="0" smtClean="0"/>
          </a:p>
          <a:p>
            <a:endParaRPr lang="en-US" altLang="ja-JP" sz="2000" dirty="0"/>
          </a:p>
          <a:p>
            <a:endParaRPr kumimoji="1" lang="en-US" altLang="ja-JP" sz="2000" dirty="0" smtClean="0"/>
          </a:p>
          <a:p>
            <a:endParaRPr lang="en-US" altLang="ja-JP" sz="2000" dirty="0"/>
          </a:p>
          <a:p>
            <a:endParaRPr lang="en-US" altLang="ja-JP" sz="2000" dirty="0" smtClean="0"/>
          </a:p>
          <a:p>
            <a:endParaRPr kumimoji="1" lang="en-US" altLang="ja-JP" sz="2000" dirty="0"/>
          </a:p>
          <a:p>
            <a:endParaRPr lang="en-US" altLang="ja-JP" sz="2000" dirty="0" smtClean="0"/>
          </a:p>
          <a:p>
            <a:endParaRPr kumimoji="1" lang="en-US" altLang="ja-JP" sz="2000" dirty="0"/>
          </a:p>
          <a:p>
            <a:endParaRPr kumimoji="1" lang="ja-JP" altLang="en-US" sz="2000" dirty="0"/>
          </a:p>
        </p:txBody>
      </p:sp>
    </p:spTree>
    <p:extLst>
      <p:ext uri="{BB962C8B-B14F-4D97-AF65-F5344CB8AC3E}">
        <p14:creationId xmlns:p14="http://schemas.microsoft.com/office/powerpoint/2010/main" val="928586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backup</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磁場測定関連</a:t>
            </a:r>
            <a:endParaRPr kumimoji="1" lang="en-US" altLang="ja-JP" dirty="0" smtClean="0"/>
          </a:p>
          <a:p>
            <a:r>
              <a:rPr lang="ja-JP" altLang="en-US" dirty="0" smtClean="0"/>
              <a:t>ファイバーターゲット関連</a:t>
            </a:r>
            <a:endParaRPr lang="en-US" altLang="ja-JP" dirty="0" smtClean="0"/>
          </a:p>
        </p:txBody>
      </p:sp>
    </p:spTree>
    <p:extLst>
      <p:ext uri="{BB962C8B-B14F-4D97-AF65-F5344CB8AC3E}">
        <p14:creationId xmlns:p14="http://schemas.microsoft.com/office/powerpoint/2010/main" val="2159972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52669"/>
            <a:ext cx="8229600" cy="672075"/>
          </a:xfrm>
        </p:spPr>
        <p:txBody>
          <a:bodyPr>
            <a:normAutofit/>
          </a:bodyPr>
          <a:lstStyle/>
          <a:p>
            <a:r>
              <a:rPr kumimoji="1" lang="en-US" altLang="ja-JP" sz="2800" dirty="0" smtClean="0"/>
              <a:t>J-PARC E05 with S-2S </a:t>
            </a:r>
            <a:r>
              <a:rPr kumimoji="1" lang="ja-JP" altLang="en-US" sz="2800" dirty="0" smtClean="0"/>
              <a:t>の特色</a:t>
            </a:r>
            <a:endParaRPr kumimoji="1" lang="ja-JP" altLang="en-US" sz="2800" dirty="0"/>
          </a:p>
        </p:txBody>
      </p:sp>
      <p:sp>
        <p:nvSpPr>
          <p:cNvPr id="27" name="コンテンツ プレースホルダー 26"/>
          <p:cNvSpPr>
            <a:spLocks noGrp="1"/>
          </p:cNvSpPr>
          <p:nvPr>
            <p:ph idx="1"/>
          </p:nvPr>
        </p:nvSpPr>
        <p:spPr>
          <a:xfrm>
            <a:off x="457200" y="1124744"/>
            <a:ext cx="8229600" cy="5449792"/>
          </a:xfrm>
        </p:spPr>
        <p:txBody>
          <a:bodyPr>
            <a:normAutofit/>
          </a:bodyPr>
          <a:lstStyle/>
          <a:p>
            <a:r>
              <a:rPr lang="ja-JP" altLang="en-US" sz="2000" dirty="0"/>
              <a:t>散乱</a:t>
            </a:r>
            <a:r>
              <a:rPr lang="ja-JP" altLang="en-US" sz="2000" dirty="0" smtClean="0"/>
              <a:t>粒子用スペクトロメータ </a:t>
            </a:r>
            <a:r>
              <a:rPr lang="en-US" altLang="ja-JP" sz="2000" dirty="0" smtClean="0"/>
              <a:t>S-2S</a:t>
            </a:r>
          </a:p>
          <a:p>
            <a:pPr lvl="1"/>
            <a:r>
              <a:rPr lang="ja-JP" altLang="en-US" sz="1800" dirty="0" smtClean="0"/>
              <a:t>運動量分解能 </a:t>
            </a:r>
            <a:r>
              <a:rPr lang="en-US" altLang="ja-JP" sz="1800" dirty="0" smtClean="0"/>
              <a:t>5</a:t>
            </a:r>
            <a:r>
              <a:rPr lang="ja-JP" altLang="en-US" sz="1800" dirty="0" smtClean="0"/>
              <a:t>～</a:t>
            </a:r>
            <a:r>
              <a:rPr lang="en-US" altLang="ja-JP" sz="1800" dirty="0" smtClean="0"/>
              <a:t>6×10</a:t>
            </a:r>
            <a:r>
              <a:rPr lang="en-US" altLang="ja-JP" sz="1800" baseline="30000" dirty="0" smtClean="0"/>
              <a:t>-4</a:t>
            </a:r>
          </a:p>
          <a:p>
            <a:pPr lvl="1"/>
            <a:r>
              <a:rPr kumimoji="1" lang="ja-JP" altLang="en-US" sz="1800" dirty="0" smtClean="0"/>
              <a:t>アクセプタンス ～</a:t>
            </a:r>
            <a:r>
              <a:rPr kumimoji="1" lang="en-US" altLang="ja-JP" sz="1800" dirty="0" smtClean="0"/>
              <a:t>55msr</a:t>
            </a:r>
            <a:endParaRPr kumimoji="1" lang="en-US" altLang="ja-JP" sz="1800" dirty="0"/>
          </a:p>
          <a:p>
            <a:endParaRPr lang="en-US" altLang="ja-JP" sz="2000" dirty="0" smtClean="0"/>
          </a:p>
          <a:p>
            <a:r>
              <a:rPr kumimoji="1" lang="ja-JP" altLang="en-US" sz="2000" dirty="0" smtClean="0"/>
              <a:t>アクティブファイバー標的</a:t>
            </a:r>
            <a:endParaRPr kumimoji="1" lang="en-US" altLang="ja-JP" sz="2000" dirty="0" smtClean="0"/>
          </a:p>
          <a:p>
            <a:pPr lvl="1"/>
            <a:r>
              <a:rPr lang="ja-JP" altLang="en-US" sz="1800" dirty="0" smtClean="0"/>
              <a:t>ミッシングマス分解能と標的厚の両立</a:t>
            </a:r>
            <a:endParaRPr lang="en-US" altLang="ja-JP" sz="1800" dirty="0"/>
          </a:p>
          <a:p>
            <a:endParaRPr kumimoji="1" lang="en-US" altLang="ja-JP" sz="2000" dirty="0" smtClean="0"/>
          </a:p>
          <a:p>
            <a:r>
              <a:rPr lang="ja-JP" altLang="en-US" sz="2000" dirty="0"/>
              <a:t>検出器</a:t>
            </a:r>
            <a:r>
              <a:rPr lang="ja-JP" altLang="en-US" sz="2000" dirty="0" smtClean="0"/>
              <a:t>系</a:t>
            </a:r>
            <a:endParaRPr lang="en-US" altLang="ja-JP" sz="2000" dirty="0" smtClean="0"/>
          </a:p>
          <a:p>
            <a:pPr lvl="1"/>
            <a:r>
              <a:rPr kumimoji="1" lang="ja-JP" altLang="en-US" sz="1800" dirty="0" smtClean="0"/>
              <a:t>水チェレンコフ検出器による</a:t>
            </a:r>
            <a:r>
              <a:rPr kumimoji="1" lang="en-US" altLang="ja-JP" sz="1800" dirty="0" smtClean="0"/>
              <a:t>p</a:t>
            </a:r>
            <a:r>
              <a:rPr kumimoji="1" lang="ja-JP" altLang="en-US" sz="1800" dirty="0" smtClean="0"/>
              <a:t>の高効率での排除</a:t>
            </a:r>
            <a:endParaRPr kumimoji="1" lang="en-US" altLang="ja-JP" sz="1800" dirty="0" smtClean="0"/>
          </a:p>
          <a:p>
            <a:pPr lvl="1"/>
            <a:endParaRPr lang="en-US" altLang="ja-JP" sz="1800" dirty="0" smtClean="0"/>
          </a:p>
          <a:p>
            <a:r>
              <a:rPr lang="ja-JP" altLang="en-US" sz="2000" dirty="0" smtClean="0"/>
              <a:t>ビームラインの大強度化</a:t>
            </a:r>
            <a:endParaRPr lang="en-US" altLang="ja-JP" sz="2000" dirty="0" smtClean="0"/>
          </a:p>
          <a:p>
            <a:pPr lvl="1"/>
            <a:r>
              <a:rPr lang="en-US" altLang="ja-JP" sz="1800" baseline="30000" dirty="0" smtClean="0"/>
              <a:t>12</a:t>
            </a:r>
            <a:r>
              <a:rPr lang="en-US" altLang="ja-JP" sz="1800" dirty="0" smtClean="0"/>
              <a:t>C</a:t>
            </a:r>
            <a:r>
              <a:rPr lang="ja-JP" altLang="en-US" sz="1800" dirty="0" smtClean="0"/>
              <a:t>時に現在の</a:t>
            </a:r>
            <a:r>
              <a:rPr lang="en-US" altLang="ja-JP" sz="1800" dirty="0" smtClean="0"/>
              <a:t>2</a:t>
            </a:r>
            <a:r>
              <a:rPr lang="ja-JP" altLang="en-US" sz="1800" dirty="0" smtClean="0"/>
              <a:t>倍</a:t>
            </a:r>
            <a:r>
              <a:rPr lang="en-US" altLang="ja-JP" sz="1800" dirty="0" smtClean="0"/>
              <a:t>(1.2 </a:t>
            </a:r>
            <a:r>
              <a:rPr lang="en-US" altLang="ja-JP" sz="1800" dirty="0" smtClean="0"/>
              <a:t>M </a:t>
            </a:r>
            <a:r>
              <a:rPr lang="en-US" altLang="ja-JP" sz="1800" dirty="0" smtClean="0"/>
              <a:t>K</a:t>
            </a:r>
            <a:r>
              <a:rPr lang="en-US" altLang="ja-JP" sz="1800" baseline="30000" dirty="0" smtClean="0"/>
              <a:t>-</a:t>
            </a:r>
            <a:r>
              <a:rPr lang="en-US" altLang="ja-JP" sz="1800" dirty="0" smtClean="0"/>
              <a:t>/spill)</a:t>
            </a:r>
            <a:r>
              <a:rPr lang="ja-JP" altLang="en-US" sz="1800" dirty="0" smtClean="0"/>
              <a:t>を期待</a:t>
            </a:r>
            <a:endParaRPr lang="en-US" altLang="ja-JP" sz="1800" dirty="0" smtClean="0"/>
          </a:p>
          <a:p>
            <a:endParaRPr lang="en-US" altLang="ja-JP" sz="2000" dirty="0"/>
          </a:p>
          <a:p>
            <a:r>
              <a:rPr lang="en-US" altLang="ja-JP" sz="2000" baseline="30000" dirty="0" smtClean="0"/>
              <a:t>12</a:t>
            </a:r>
            <a:r>
              <a:rPr lang="en-US" altLang="ja-JP" sz="2000" dirty="0" smtClean="0"/>
              <a:t>C(K</a:t>
            </a:r>
            <a:r>
              <a:rPr lang="en-US" altLang="ja-JP" sz="2000" baseline="30000" dirty="0" smtClean="0"/>
              <a:t>-</a:t>
            </a:r>
            <a:r>
              <a:rPr lang="en-US" altLang="ja-JP" sz="2000" dirty="0" smtClean="0"/>
              <a:t>,K</a:t>
            </a:r>
            <a:r>
              <a:rPr lang="en-US" altLang="ja-JP" sz="2000" baseline="30000" dirty="0" smtClean="0"/>
              <a:t>+</a:t>
            </a:r>
            <a:r>
              <a:rPr lang="en-US" altLang="ja-JP" sz="2000" dirty="0" smtClean="0"/>
              <a:t>)</a:t>
            </a:r>
            <a:r>
              <a:rPr lang="en-US" altLang="ja-JP" sz="2000" baseline="30000" dirty="0" smtClean="0"/>
              <a:t>12</a:t>
            </a:r>
            <a:r>
              <a:rPr lang="en-US" altLang="ja-JP" sz="2000" baseline="-25000" dirty="0" smtClean="0"/>
              <a:t>Ξ</a:t>
            </a:r>
            <a:r>
              <a:rPr lang="en-US" altLang="ja-JP" sz="2000" dirty="0" smtClean="0"/>
              <a:t>Be</a:t>
            </a:r>
            <a:r>
              <a:rPr lang="ja-JP" altLang="en-US" sz="2000" dirty="0" err="1" smtClean="0"/>
              <a:t>での</a:t>
            </a:r>
            <a:r>
              <a:rPr lang="ja-JP" altLang="en-US" sz="2000" dirty="0" smtClean="0"/>
              <a:t>目標</a:t>
            </a:r>
            <a:endParaRPr lang="en-US" altLang="ja-JP" sz="2000" dirty="0" smtClean="0"/>
          </a:p>
          <a:p>
            <a:pPr lvl="1"/>
            <a:r>
              <a:rPr kumimoji="1" lang="ja-JP" altLang="en-US" sz="1800" dirty="0" smtClean="0"/>
              <a:t>ミッシングマス分解能</a:t>
            </a:r>
            <a:r>
              <a:rPr kumimoji="1" lang="en-US" altLang="ja-JP" sz="1800" dirty="0" smtClean="0"/>
              <a:t>&lt;2 MeV (FWHM)</a:t>
            </a:r>
          </a:p>
          <a:p>
            <a:pPr lvl="1"/>
            <a:r>
              <a:rPr kumimoji="1" lang="en-US" altLang="ja-JP" sz="1800" dirty="0" smtClean="0"/>
              <a:t>0&lt;B.E.&lt;20 </a:t>
            </a:r>
            <a:r>
              <a:rPr lang="en-US" altLang="ja-JP" sz="1800" dirty="0" smtClean="0"/>
              <a:t>MeV </a:t>
            </a:r>
            <a:r>
              <a:rPr lang="ja-JP" altLang="en-US" sz="1800" dirty="0" smtClean="0"/>
              <a:t>領域に</a:t>
            </a:r>
            <a:r>
              <a:rPr lang="en-US" altLang="ja-JP" sz="1800" dirty="0" smtClean="0"/>
              <a:t>100</a:t>
            </a:r>
            <a:r>
              <a:rPr lang="ja-JP" altLang="en-US" sz="1800" dirty="0" smtClean="0"/>
              <a:t>イベント</a:t>
            </a:r>
            <a:r>
              <a:rPr lang="ja-JP" altLang="en-US" sz="1800" dirty="0"/>
              <a:t>以上</a:t>
            </a:r>
            <a:r>
              <a:rPr lang="ja-JP" altLang="en-US" sz="1800" dirty="0" smtClean="0"/>
              <a:t>の統計</a:t>
            </a:r>
            <a:endParaRPr kumimoji="1" lang="en-US" altLang="ja-JP" sz="1800" dirty="0" smtClean="0"/>
          </a:p>
        </p:txBody>
      </p:sp>
      <p:pic>
        <p:nvPicPr>
          <p:cNvPr id="28" name="コンテンツ プレースホルダー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816818"/>
            <a:ext cx="3271966" cy="5838938"/>
          </a:xfrm>
          <a:prstGeom prst="rect">
            <a:avLst/>
          </a:prstGeom>
        </p:spPr>
      </p:pic>
    </p:spTree>
    <p:extLst>
      <p:ext uri="{BB962C8B-B14F-4D97-AF65-F5344CB8AC3E}">
        <p14:creationId xmlns:p14="http://schemas.microsoft.com/office/powerpoint/2010/main" val="2713558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kumimoji="1" lang="ja-JP" altLang="en-US" sz="3200" dirty="0" smtClean="0"/>
              <a:t>高エネルギー分解能での分光実験の</a:t>
            </a:r>
            <a:r>
              <a:rPr lang="ja-JP" altLang="en-US" sz="3200" dirty="0"/>
              <a:t>必要性</a:t>
            </a:r>
            <a:endParaRPr kumimoji="1" lang="ja-JP" altLang="en-US" sz="3200" dirty="0"/>
          </a:p>
        </p:txBody>
      </p:sp>
      <p:sp>
        <p:nvSpPr>
          <p:cNvPr id="3" name="コンテンツ プレースホルダー 2"/>
          <p:cNvSpPr>
            <a:spLocks noGrp="1"/>
          </p:cNvSpPr>
          <p:nvPr>
            <p:ph idx="1"/>
          </p:nvPr>
        </p:nvSpPr>
        <p:spPr>
          <a:xfrm>
            <a:off x="457199" y="1268760"/>
            <a:ext cx="8472169" cy="5305776"/>
          </a:xfrm>
        </p:spPr>
        <p:txBody>
          <a:bodyPr/>
          <a:lstStyle/>
          <a:p>
            <a:r>
              <a:rPr lang="en-US" altLang="ja-JP" dirty="0" smtClean="0">
                <a:latin typeface="Times New Roman" panose="02020603050405020304" pitchFamily="18" charset="0"/>
                <a:cs typeface="Times New Roman" panose="02020603050405020304" pitchFamily="18" charset="0"/>
              </a:rPr>
              <a:t>Ξ</a:t>
            </a:r>
            <a:r>
              <a:rPr lang="ja-JP" altLang="en-US" dirty="0" smtClean="0"/>
              <a:t>ハイパー核状態のピーク位置と幅を明確に観測</a:t>
            </a:r>
            <a:endParaRPr lang="en-US" altLang="ja-JP" dirty="0" smtClean="0"/>
          </a:p>
          <a:p>
            <a:pPr lvl="1"/>
            <a:r>
              <a:rPr lang="en-US" altLang="ja-JP" dirty="0" smtClean="0"/>
              <a:t>ΞN</a:t>
            </a:r>
            <a:r>
              <a:rPr lang="ja-JP" altLang="en-US" dirty="0" smtClean="0"/>
              <a:t>相互作用ポテンシャルの実部と虚部に対応する</a:t>
            </a:r>
            <a:endParaRPr lang="en-US" altLang="ja-JP" dirty="0" smtClean="0"/>
          </a:p>
          <a:p>
            <a:r>
              <a:rPr lang="ja-JP" altLang="en-US" dirty="0" smtClean="0"/>
              <a:t>コア原子核励起状態を分けるには</a:t>
            </a:r>
            <a:r>
              <a:rPr lang="en-US" altLang="ja-JP" dirty="0" smtClean="0"/>
              <a:t>ΔE&lt;2 MeV</a:t>
            </a:r>
            <a:r>
              <a:rPr lang="ja-JP" altLang="en-US" dirty="0" smtClean="0"/>
              <a:t>が必要</a:t>
            </a:r>
            <a:endParaRPr lang="en-US" altLang="ja-JP" dirty="0" smtClean="0"/>
          </a:p>
          <a:p>
            <a:pPr lvl="1"/>
            <a:r>
              <a:rPr lang="ja-JP" altLang="en-US" dirty="0" smtClean="0"/>
              <a:t>バリオン間相互作用モデルの選別</a:t>
            </a:r>
            <a:endParaRPr lang="en-US" altLang="ja-JP" dirty="0" smtClean="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7745" y="3356990"/>
            <a:ext cx="3571523" cy="2490348"/>
          </a:xfrm>
          <a:prstGeom prst="rect">
            <a:avLst/>
          </a:prstGeom>
        </p:spPr>
      </p:pic>
      <p:pic>
        <p:nvPicPr>
          <p:cNvPr id="2051" name="Picture 3" descr="C:\Users\Tnanamura\Dropbox\修士論文\slidefigure\motoba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071026"/>
            <a:ext cx="3686795" cy="312995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187396" y="5847338"/>
            <a:ext cx="3076251" cy="584775"/>
          </a:xfrm>
          <a:prstGeom prst="rect">
            <a:avLst/>
          </a:prstGeom>
          <a:noFill/>
        </p:spPr>
        <p:txBody>
          <a:bodyPr wrap="square" rtlCol="0">
            <a:spAutoFit/>
          </a:bodyPr>
          <a:lstStyle/>
          <a:p>
            <a:r>
              <a:rPr kumimoji="1" lang="ja-JP" altLang="en-US" sz="1600" dirty="0" smtClean="0"/>
              <a:t>実験分解能の違いによる</a:t>
            </a:r>
            <a:endParaRPr kumimoji="1" lang="en-US" altLang="ja-JP" sz="1600" dirty="0" smtClean="0"/>
          </a:p>
          <a:p>
            <a:r>
              <a:rPr kumimoji="1" lang="ja-JP" altLang="en-US" sz="1600" dirty="0" smtClean="0"/>
              <a:t>励起</a:t>
            </a:r>
            <a:r>
              <a:rPr lang="ja-JP" altLang="en-US" sz="1600" dirty="0" smtClean="0"/>
              <a:t>スペクトルの見え方の違い</a:t>
            </a:r>
            <a:endParaRPr kumimoji="1" lang="ja-JP" altLang="en-US" sz="1600" dirty="0"/>
          </a:p>
        </p:txBody>
      </p:sp>
      <p:sp>
        <p:nvSpPr>
          <p:cNvPr id="5" name="テキスト ボックス 4"/>
          <p:cNvSpPr txBox="1"/>
          <p:nvPr/>
        </p:nvSpPr>
        <p:spPr>
          <a:xfrm>
            <a:off x="1119428" y="6035068"/>
            <a:ext cx="3672408" cy="861774"/>
          </a:xfrm>
          <a:prstGeom prst="rect">
            <a:avLst/>
          </a:prstGeom>
          <a:noFill/>
        </p:spPr>
        <p:txBody>
          <a:bodyPr wrap="square" rtlCol="0">
            <a:spAutoFit/>
          </a:bodyPr>
          <a:lstStyle/>
          <a:p>
            <a:r>
              <a:rPr kumimoji="1" lang="ja-JP" altLang="en-US" dirty="0" smtClean="0"/>
              <a:t>コア原子核の励起も考慮した</a:t>
            </a:r>
            <a:endParaRPr kumimoji="1" lang="en-US" altLang="ja-JP" dirty="0" smtClean="0"/>
          </a:p>
          <a:p>
            <a:r>
              <a:rPr kumimoji="1" lang="ja-JP" altLang="en-US" dirty="0" smtClean="0"/>
              <a:t>理論計算による</a:t>
            </a:r>
            <a:r>
              <a:rPr kumimoji="1" lang="en-US" altLang="ja-JP" baseline="30000" dirty="0" smtClean="0"/>
              <a:t>12</a:t>
            </a:r>
            <a:r>
              <a:rPr kumimoji="1" lang="en-US" altLang="ja-JP" baseline="-25000" dirty="0" smtClean="0"/>
              <a:t>Ξ</a:t>
            </a:r>
            <a:r>
              <a:rPr kumimoji="1" lang="en-US" altLang="ja-JP" dirty="0" smtClean="0"/>
              <a:t>Be</a:t>
            </a:r>
            <a:r>
              <a:rPr kumimoji="1" lang="ja-JP" altLang="en-US" dirty="0" smtClean="0"/>
              <a:t>励起スペクトル</a:t>
            </a:r>
            <a:r>
              <a:rPr kumimoji="1" lang="en-US" altLang="ja-JP" sz="1400" dirty="0" err="1" smtClean="0"/>
              <a:t>T.Motoba</a:t>
            </a:r>
            <a:r>
              <a:rPr kumimoji="1" lang="en-US" altLang="ja-JP" sz="1400" dirty="0" smtClean="0"/>
              <a:t> and </a:t>
            </a:r>
            <a:r>
              <a:rPr kumimoji="1" lang="en-US" altLang="ja-JP" sz="1400" dirty="0" err="1" smtClean="0"/>
              <a:t>S.Sugimoto</a:t>
            </a:r>
            <a:r>
              <a:rPr kumimoji="1" lang="en-US" altLang="ja-JP" sz="1400" dirty="0" smtClean="0"/>
              <a:t> NPA 835(2010) 223</a:t>
            </a:r>
            <a:endParaRPr kumimoji="1" lang="ja-JP" altLang="en-US" sz="1400" dirty="0"/>
          </a:p>
        </p:txBody>
      </p:sp>
      <p:cxnSp>
        <p:nvCxnSpPr>
          <p:cNvPr id="8" name="直線コネクタ 7"/>
          <p:cNvCxnSpPr/>
          <p:nvPr/>
        </p:nvCxnSpPr>
        <p:spPr>
          <a:xfrm>
            <a:off x="7471998" y="3726322"/>
            <a:ext cx="124004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p:cNvSpPr>
            <a:spLocks noGrp="1"/>
          </p:cNvSpPr>
          <p:nvPr>
            <p:ph type="sldNum" sz="quarter" idx="12"/>
          </p:nvPr>
        </p:nvSpPr>
        <p:spPr/>
        <p:txBody>
          <a:bodyPr/>
          <a:lstStyle/>
          <a:p>
            <a:fld id="{B2B48BEB-91E4-4ACD-BFB4-F0651C692576}" type="slidenum">
              <a:rPr kumimoji="1" lang="ja-JP" altLang="en-US" smtClean="0"/>
              <a:t>20</a:t>
            </a:fld>
            <a:endParaRPr kumimoji="1" lang="ja-JP" altLang="en-US"/>
          </a:p>
        </p:txBody>
      </p:sp>
      <p:sp>
        <p:nvSpPr>
          <p:cNvPr id="6" name="テキスト ボックス 5"/>
          <p:cNvSpPr txBox="1"/>
          <p:nvPr/>
        </p:nvSpPr>
        <p:spPr>
          <a:xfrm>
            <a:off x="5615701" y="3356990"/>
            <a:ext cx="936104" cy="369332"/>
          </a:xfrm>
          <a:prstGeom prst="rect">
            <a:avLst/>
          </a:prstGeom>
          <a:noFill/>
        </p:spPr>
        <p:txBody>
          <a:bodyPr wrap="square" rtlCol="0">
            <a:spAutoFit/>
          </a:bodyPr>
          <a:lstStyle/>
          <a:p>
            <a:r>
              <a:rPr kumimoji="1" lang="en-US" altLang="ja-JP" dirty="0" smtClean="0"/>
              <a:t>ESC08</a:t>
            </a:r>
            <a:endParaRPr kumimoji="1" lang="ja-JP" altLang="en-US" dirty="0"/>
          </a:p>
        </p:txBody>
      </p:sp>
      <p:sp>
        <p:nvSpPr>
          <p:cNvPr id="11" name="テキスト ボックス 10"/>
          <p:cNvSpPr txBox="1"/>
          <p:nvPr/>
        </p:nvSpPr>
        <p:spPr>
          <a:xfrm>
            <a:off x="1493473" y="3602556"/>
            <a:ext cx="936104" cy="369332"/>
          </a:xfrm>
          <a:prstGeom prst="rect">
            <a:avLst/>
          </a:prstGeom>
          <a:noFill/>
        </p:spPr>
        <p:txBody>
          <a:bodyPr wrap="square" rtlCol="0">
            <a:spAutoFit/>
          </a:bodyPr>
          <a:lstStyle/>
          <a:p>
            <a:r>
              <a:rPr kumimoji="1" lang="en-US" altLang="ja-JP" dirty="0" smtClean="0"/>
              <a:t>ESC08</a:t>
            </a:r>
            <a:endParaRPr kumimoji="1" lang="ja-JP" altLang="en-US" dirty="0"/>
          </a:p>
        </p:txBody>
      </p:sp>
      <p:sp>
        <p:nvSpPr>
          <p:cNvPr id="12" name="テキスト ボックス 11"/>
          <p:cNvSpPr txBox="1"/>
          <p:nvPr/>
        </p:nvSpPr>
        <p:spPr>
          <a:xfrm>
            <a:off x="3370094" y="3746466"/>
            <a:ext cx="936104" cy="369332"/>
          </a:xfrm>
          <a:prstGeom prst="rect">
            <a:avLst/>
          </a:prstGeom>
          <a:noFill/>
        </p:spPr>
        <p:txBody>
          <a:bodyPr wrap="square" rtlCol="0">
            <a:spAutoFit/>
          </a:bodyPr>
          <a:lstStyle/>
          <a:p>
            <a:r>
              <a:rPr kumimoji="1" lang="en-US" altLang="ja-JP" dirty="0" smtClean="0"/>
              <a:t>ESC04d</a:t>
            </a:r>
            <a:endParaRPr kumimoji="1" lang="ja-JP" altLang="en-US" dirty="0"/>
          </a:p>
        </p:txBody>
      </p:sp>
      <p:cxnSp>
        <p:nvCxnSpPr>
          <p:cNvPr id="13" name="直線矢印コネクタ 12"/>
          <p:cNvCxnSpPr/>
          <p:nvPr/>
        </p:nvCxnSpPr>
        <p:spPr>
          <a:xfrm>
            <a:off x="2955632" y="4111109"/>
            <a:ext cx="248216" cy="0"/>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742989" y="3726322"/>
            <a:ext cx="748891" cy="338554"/>
          </a:xfrm>
          <a:prstGeom prst="rect">
            <a:avLst/>
          </a:prstGeom>
          <a:noFill/>
        </p:spPr>
        <p:txBody>
          <a:bodyPr wrap="square" rtlCol="0">
            <a:spAutoFit/>
          </a:bodyPr>
          <a:lstStyle/>
          <a:p>
            <a:r>
              <a:rPr lang="en-US" altLang="ja-JP" sz="1600" dirty="0" smtClean="0">
                <a:solidFill>
                  <a:srgbClr val="FF0000"/>
                </a:solidFill>
              </a:rPr>
              <a:t>2MeV</a:t>
            </a:r>
            <a:endParaRPr kumimoji="1" lang="ja-JP" altLang="en-US" sz="1600" dirty="0">
              <a:solidFill>
                <a:srgbClr val="FF0000"/>
              </a:solidFill>
            </a:endParaRPr>
          </a:p>
        </p:txBody>
      </p:sp>
    </p:spTree>
    <p:extLst>
      <p:ext uri="{BB962C8B-B14F-4D97-AF65-F5344CB8AC3E}">
        <p14:creationId xmlns:p14="http://schemas.microsoft.com/office/powerpoint/2010/main" val="5455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lang="ja-JP" altLang="en-US" dirty="0" smtClean="0"/>
              <a:t>測定データの較正</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ormAutofit/>
          </a:bodyPr>
          <a:lstStyle/>
          <a:p>
            <a:r>
              <a:rPr lang="ja-JP" altLang="en-US" sz="2000" dirty="0" smtClean="0"/>
              <a:t>測定</a:t>
            </a:r>
            <a:r>
              <a:rPr lang="ja-JP" altLang="en-US" sz="2000" dirty="0"/>
              <a:t>データ</a:t>
            </a:r>
            <a:endParaRPr lang="en-US" altLang="ja-JP" sz="2000" dirty="0" smtClean="0"/>
          </a:p>
          <a:p>
            <a:pPr lvl="1"/>
            <a:r>
              <a:rPr lang="en-US" altLang="ja-JP" sz="2200" dirty="0" smtClean="0"/>
              <a:t>(</a:t>
            </a:r>
            <a:r>
              <a:rPr lang="en-US" altLang="ja-JP" sz="2200" dirty="0" err="1" smtClean="0"/>
              <a:t>x,y,z</a:t>
            </a:r>
            <a:r>
              <a:rPr lang="en-US" altLang="ja-JP" sz="2200" dirty="0" smtClean="0"/>
              <a:t>)</a:t>
            </a:r>
            <a:r>
              <a:rPr lang="en-US" altLang="ja-JP" sz="1800" dirty="0" smtClean="0"/>
              <a:t>,  </a:t>
            </a:r>
            <a:r>
              <a:rPr lang="en-US" altLang="ja-JP" sz="2200" dirty="0" smtClean="0"/>
              <a:t>(</a:t>
            </a:r>
            <a:r>
              <a:rPr lang="en-US" altLang="ja-JP" sz="2200" dirty="0" err="1" smtClean="0"/>
              <a:t>b</a:t>
            </a:r>
            <a:r>
              <a:rPr lang="en-US" altLang="ja-JP" sz="2200" baseline="-25000" dirty="0" err="1" smtClean="0"/>
              <a:t>X</a:t>
            </a:r>
            <a:r>
              <a:rPr lang="en-US" altLang="ja-JP" sz="2200" dirty="0" err="1" smtClean="0"/>
              <a:t>,b</a:t>
            </a:r>
            <a:r>
              <a:rPr lang="en-US" altLang="ja-JP" sz="2200" baseline="-25000" dirty="0" err="1" smtClean="0"/>
              <a:t>Y</a:t>
            </a:r>
            <a:r>
              <a:rPr lang="en-US" altLang="ja-JP" sz="2200" dirty="0" err="1" smtClean="0"/>
              <a:t>,b</a:t>
            </a:r>
            <a:r>
              <a:rPr lang="en-US" altLang="ja-JP" sz="2200" baseline="-25000" dirty="0" err="1" smtClean="0"/>
              <a:t>Z</a:t>
            </a:r>
            <a:r>
              <a:rPr lang="en-US" altLang="ja-JP" sz="2200" dirty="0" smtClean="0"/>
              <a:t>)</a:t>
            </a:r>
          </a:p>
          <a:p>
            <a:r>
              <a:rPr lang="ja-JP" altLang="en-US" sz="2000" dirty="0" smtClean="0"/>
              <a:t>計算磁場</a:t>
            </a:r>
            <a:r>
              <a:rPr lang="ja-JP" altLang="en-US" sz="2000" dirty="0"/>
              <a:t>分布</a:t>
            </a:r>
            <a:endParaRPr lang="en-US" altLang="ja-JP" sz="2000" dirty="0" smtClean="0"/>
          </a:p>
          <a:p>
            <a:pPr lvl="1"/>
            <a:r>
              <a:rPr lang="en-US" altLang="ja-JP" sz="2200" dirty="0" smtClean="0"/>
              <a:t>(X,Y,Z), (B</a:t>
            </a:r>
            <a:r>
              <a:rPr lang="en-US" altLang="ja-JP" sz="2200" baseline="-25000" dirty="0" smtClean="0"/>
              <a:t>X</a:t>
            </a:r>
            <a:r>
              <a:rPr lang="en-US" altLang="ja-JP" sz="2200" dirty="0" smtClean="0"/>
              <a:t>,B</a:t>
            </a:r>
            <a:r>
              <a:rPr lang="en-US" altLang="ja-JP" sz="2200" baseline="-25000" dirty="0" smtClean="0"/>
              <a:t>Y</a:t>
            </a:r>
            <a:r>
              <a:rPr lang="en-US" altLang="ja-JP" sz="2200" dirty="0" smtClean="0"/>
              <a:t>,B</a:t>
            </a:r>
            <a:r>
              <a:rPr lang="en-US" altLang="ja-JP" sz="2200" baseline="-25000" dirty="0" smtClean="0"/>
              <a:t>Z</a:t>
            </a:r>
            <a:r>
              <a:rPr lang="en-US" altLang="ja-JP" sz="2200" dirty="0" smtClean="0"/>
              <a:t>) </a:t>
            </a:r>
          </a:p>
          <a:p>
            <a:r>
              <a:rPr lang="ja-JP" altLang="en-US" sz="2000" dirty="0" smtClean="0"/>
              <a:t>計算</a:t>
            </a:r>
            <a:r>
              <a:rPr lang="ja-JP" altLang="en-US" sz="2000" dirty="0"/>
              <a:t>磁場</a:t>
            </a:r>
            <a:r>
              <a:rPr lang="ja-JP" altLang="en-US" sz="2000" dirty="0" smtClean="0"/>
              <a:t>と統一的に扱うため、測定データ</a:t>
            </a:r>
            <a:r>
              <a:rPr lang="en-US" altLang="ja-JP" sz="2000" dirty="0" smtClean="0"/>
              <a:t>(</a:t>
            </a:r>
            <a:r>
              <a:rPr lang="en-US" altLang="ja-JP" sz="2000" dirty="0" err="1" smtClean="0"/>
              <a:t>x,y,z,b</a:t>
            </a:r>
            <a:r>
              <a:rPr lang="en-US" altLang="ja-JP" sz="2000" baseline="-25000" dirty="0" err="1" smtClean="0"/>
              <a:t>X</a:t>
            </a:r>
            <a:r>
              <a:rPr lang="en-US" altLang="ja-JP" sz="2000" dirty="0" err="1" smtClean="0"/>
              <a:t>,b</a:t>
            </a:r>
            <a:r>
              <a:rPr lang="en-US" altLang="ja-JP" sz="2000" baseline="-25000" dirty="0" err="1" smtClean="0"/>
              <a:t>Y</a:t>
            </a:r>
            <a:r>
              <a:rPr lang="en-US" altLang="ja-JP" sz="2000" dirty="0" err="1" smtClean="0"/>
              <a:t>,b</a:t>
            </a:r>
            <a:r>
              <a:rPr lang="en-US" altLang="ja-JP" sz="2000" baseline="-25000" dirty="0" err="1"/>
              <a:t>Z</a:t>
            </a:r>
            <a:r>
              <a:rPr lang="en-US" altLang="ja-JP" sz="2000" dirty="0" smtClean="0"/>
              <a:t>)</a:t>
            </a:r>
            <a:r>
              <a:rPr lang="ja-JP" altLang="en-US" sz="2000" dirty="0" smtClean="0"/>
              <a:t>を変換</a:t>
            </a:r>
            <a:endParaRPr lang="en-US" altLang="ja-JP" sz="2000" dirty="0"/>
          </a:p>
          <a:p>
            <a:r>
              <a:rPr lang="ja-JP" altLang="en-US" sz="2000" dirty="0"/>
              <a:t>位置</a:t>
            </a:r>
            <a:r>
              <a:rPr lang="ja-JP" altLang="en-US" sz="2000" dirty="0" smtClean="0"/>
              <a:t>の変換</a:t>
            </a:r>
            <a:r>
              <a:rPr lang="en-US" altLang="ja-JP" sz="2400" dirty="0" smtClean="0"/>
              <a:t>(</a:t>
            </a:r>
            <a:r>
              <a:rPr lang="en-US" altLang="ja-JP" sz="2400" dirty="0" err="1" smtClean="0"/>
              <a:t>x,y,z</a:t>
            </a:r>
            <a:r>
              <a:rPr lang="en-US" altLang="ja-JP" sz="2400" dirty="0" smtClean="0"/>
              <a:t>)</a:t>
            </a:r>
            <a:r>
              <a:rPr lang="ja-JP" altLang="en-US" sz="2000" dirty="0" smtClean="0"/>
              <a:t>→</a:t>
            </a:r>
            <a:r>
              <a:rPr lang="en-US" altLang="ja-JP" sz="2000" dirty="0" smtClean="0"/>
              <a:t>(X,Y,Z)</a:t>
            </a:r>
          </a:p>
          <a:p>
            <a:pPr lvl="1"/>
            <a:r>
              <a:rPr lang="ja-JP" altLang="en-US" sz="1800" dirty="0"/>
              <a:t>座標</a:t>
            </a:r>
            <a:r>
              <a:rPr lang="ja-JP" altLang="en-US" sz="1800" dirty="0" smtClean="0"/>
              <a:t>原点を合わせる　　　　</a:t>
            </a:r>
            <a:endParaRPr lang="en-US" altLang="ja-JP" sz="1800" dirty="0" smtClean="0"/>
          </a:p>
          <a:p>
            <a:pPr lvl="1"/>
            <a:r>
              <a:rPr lang="ja-JP" altLang="en-US" sz="1800" dirty="0"/>
              <a:t>駆動装置</a:t>
            </a:r>
            <a:r>
              <a:rPr lang="ja-JP" altLang="en-US" sz="1800" dirty="0" smtClean="0"/>
              <a:t>の傾きを補正</a:t>
            </a:r>
            <a:endParaRPr lang="en-US" altLang="ja-JP" sz="1800" dirty="0"/>
          </a:p>
          <a:p>
            <a:r>
              <a:rPr lang="ja-JP" altLang="en-US" sz="2200" dirty="0" smtClean="0"/>
              <a:t>磁場の較正</a:t>
            </a:r>
            <a:r>
              <a:rPr lang="en-US" altLang="ja-JP" sz="2200" dirty="0" smtClean="0"/>
              <a:t>(</a:t>
            </a:r>
            <a:r>
              <a:rPr lang="en-US" altLang="ja-JP" sz="2200" dirty="0" err="1" smtClean="0"/>
              <a:t>b</a:t>
            </a:r>
            <a:r>
              <a:rPr lang="en-US" altLang="ja-JP" sz="2200" baseline="-25000" dirty="0" err="1" smtClean="0"/>
              <a:t>X</a:t>
            </a:r>
            <a:r>
              <a:rPr lang="en-US" altLang="ja-JP" sz="2200" dirty="0" err="1" smtClean="0"/>
              <a:t>,b</a:t>
            </a:r>
            <a:r>
              <a:rPr lang="en-US" altLang="ja-JP" sz="2200" baseline="-25000" dirty="0" err="1" smtClean="0"/>
              <a:t>Y</a:t>
            </a:r>
            <a:r>
              <a:rPr lang="en-US" altLang="ja-JP" sz="2200" dirty="0" err="1" smtClean="0"/>
              <a:t>,b</a:t>
            </a:r>
            <a:r>
              <a:rPr lang="en-US" altLang="ja-JP" sz="2200" baseline="-25000" dirty="0" err="1" smtClean="0"/>
              <a:t>Z</a:t>
            </a:r>
            <a:r>
              <a:rPr lang="en-US" altLang="ja-JP" sz="2200" dirty="0" smtClean="0"/>
              <a:t>)</a:t>
            </a:r>
            <a:r>
              <a:rPr lang="ja-JP" altLang="en-US" sz="2200" dirty="0" smtClean="0"/>
              <a:t>→</a:t>
            </a:r>
            <a:r>
              <a:rPr lang="en-US" altLang="ja-JP" sz="2200" dirty="0" smtClean="0"/>
              <a:t>(B</a:t>
            </a:r>
            <a:r>
              <a:rPr lang="en-US" altLang="ja-JP" sz="2200" baseline="-25000" dirty="0" smtClean="0"/>
              <a:t>X</a:t>
            </a:r>
            <a:r>
              <a:rPr lang="en-US" altLang="ja-JP" sz="2200" dirty="0" smtClean="0"/>
              <a:t>,B</a:t>
            </a:r>
            <a:r>
              <a:rPr lang="en-US" altLang="ja-JP" sz="2200" baseline="-25000" dirty="0" smtClean="0"/>
              <a:t>Y</a:t>
            </a:r>
            <a:r>
              <a:rPr lang="en-US" altLang="ja-JP" sz="2200" dirty="0" smtClean="0"/>
              <a:t>,B</a:t>
            </a:r>
            <a:r>
              <a:rPr lang="en-US" altLang="ja-JP" sz="2200" baseline="-25000" dirty="0" smtClean="0"/>
              <a:t>Z</a:t>
            </a:r>
            <a:r>
              <a:rPr lang="en-US" altLang="ja-JP" sz="2200" dirty="0" smtClean="0"/>
              <a:t>)</a:t>
            </a:r>
          </a:p>
          <a:p>
            <a:pPr lvl="1"/>
            <a:r>
              <a:rPr lang="ja-JP" altLang="en-US" sz="2000" dirty="0"/>
              <a:t>プローブ</a:t>
            </a:r>
            <a:r>
              <a:rPr lang="ja-JP" altLang="en-US" sz="2000" dirty="0" smtClean="0"/>
              <a:t>の傾きを補正</a:t>
            </a:r>
            <a:endParaRPr lang="en-US" altLang="ja-JP" sz="2000" dirty="0" smtClean="0"/>
          </a:p>
          <a:p>
            <a:pPr lvl="1"/>
            <a:r>
              <a:rPr lang="ja-JP" altLang="en-US" sz="2000" dirty="0" smtClean="0"/>
              <a:t>電流の</a:t>
            </a:r>
            <a:r>
              <a:rPr lang="ja-JP" altLang="en-US" sz="2000" dirty="0"/>
              <a:t>時間変動</a:t>
            </a:r>
            <a:r>
              <a:rPr lang="ja-JP" altLang="en-US" sz="2000" dirty="0" smtClean="0"/>
              <a:t>の補正</a:t>
            </a:r>
            <a:endParaRPr lang="en-US" altLang="ja-JP" sz="2000" dirty="0" smtClean="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99495">
            <a:off x="7207424" y="4472577"/>
            <a:ext cx="2653504" cy="2381424"/>
          </a:xfrm>
          <a:prstGeom prst="rect">
            <a:avLst/>
          </a:prstGeom>
        </p:spPr>
      </p:pic>
      <p:pic>
        <p:nvPicPr>
          <p:cNvPr id="7" name="Picture 2" descr="C:\Users\Tnanamura\Dropbox\S-2S\set_downstrea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748801" y="4665916"/>
            <a:ext cx="1311396" cy="202698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矢印コネクタ 7"/>
          <p:cNvCxnSpPr/>
          <p:nvPr/>
        </p:nvCxnSpPr>
        <p:spPr>
          <a:xfrm>
            <a:off x="7589179" y="5663289"/>
            <a:ext cx="0" cy="50984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7598051" y="6082213"/>
            <a:ext cx="212726" cy="181847"/>
          </a:xfrm>
          <a:prstGeom prst="rect">
            <a:avLst/>
          </a:prstGeom>
          <a:noFill/>
          <a:ln>
            <a:noFill/>
          </a:ln>
        </p:spPr>
        <p:txBody>
          <a:bodyPr wrap="square" rtlCol="0">
            <a:spAutoFit/>
          </a:bodyPr>
          <a:lstStyle/>
          <a:p>
            <a:r>
              <a:rPr kumimoji="1" lang="en-US" altLang="ja-JP" dirty="0" smtClean="0">
                <a:solidFill>
                  <a:srgbClr val="FFC000"/>
                </a:solidFill>
              </a:rPr>
              <a:t>X</a:t>
            </a:r>
            <a:endParaRPr kumimoji="1" lang="ja-JP" altLang="en-US" dirty="0">
              <a:solidFill>
                <a:srgbClr val="FFC000"/>
              </a:solidFill>
            </a:endParaRPr>
          </a:p>
        </p:txBody>
      </p:sp>
      <p:sp>
        <p:nvSpPr>
          <p:cNvPr id="10" name="テキスト ボックス 9"/>
          <p:cNvSpPr txBox="1"/>
          <p:nvPr/>
        </p:nvSpPr>
        <p:spPr>
          <a:xfrm>
            <a:off x="7005408" y="5663289"/>
            <a:ext cx="171458" cy="369332"/>
          </a:xfrm>
          <a:prstGeom prst="rect">
            <a:avLst/>
          </a:prstGeom>
          <a:noFill/>
        </p:spPr>
        <p:txBody>
          <a:bodyPr wrap="square" rtlCol="0">
            <a:spAutoFit/>
          </a:bodyPr>
          <a:lstStyle/>
          <a:p>
            <a:r>
              <a:rPr kumimoji="1" lang="en-US" altLang="ja-JP" dirty="0" smtClean="0">
                <a:solidFill>
                  <a:srgbClr val="FF0000"/>
                </a:solidFill>
              </a:rPr>
              <a:t>Z</a:t>
            </a:r>
            <a:endParaRPr kumimoji="1" lang="ja-JP" altLang="en-US" dirty="0">
              <a:solidFill>
                <a:srgbClr val="FF0000"/>
              </a:solidFill>
            </a:endParaRPr>
          </a:p>
        </p:txBody>
      </p:sp>
      <p:sp>
        <p:nvSpPr>
          <p:cNvPr id="11" name="円/楕円 10"/>
          <p:cNvSpPr/>
          <p:nvPr/>
        </p:nvSpPr>
        <p:spPr>
          <a:xfrm>
            <a:off x="7523705" y="5583442"/>
            <a:ext cx="136383" cy="142276"/>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7580641" y="5643325"/>
            <a:ext cx="22511" cy="2251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707647" y="5544042"/>
            <a:ext cx="141817" cy="181847"/>
          </a:xfrm>
          <a:prstGeom prst="rect">
            <a:avLst/>
          </a:prstGeom>
          <a:noFill/>
        </p:spPr>
        <p:txBody>
          <a:bodyPr wrap="square" rtlCol="0">
            <a:spAutoFit/>
          </a:bodyPr>
          <a:lstStyle/>
          <a:p>
            <a:r>
              <a:rPr kumimoji="1" lang="en-US" altLang="ja-JP" dirty="0" smtClean="0">
                <a:solidFill>
                  <a:srgbClr val="FFC000"/>
                </a:solidFill>
              </a:rPr>
              <a:t>Y</a:t>
            </a:r>
            <a:endParaRPr kumimoji="1" lang="ja-JP" altLang="en-US" dirty="0">
              <a:solidFill>
                <a:srgbClr val="FFC000"/>
              </a:solidFill>
            </a:endParaRPr>
          </a:p>
        </p:txBody>
      </p:sp>
      <p:cxnSp>
        <p:nvCxnSpPr>
          <p:cNvPr id="14" name="直線矢印コネクタ 13"/>
          <p:cNvCxnSpPr/>
          <p:nvPr/>
        </p:nvCxnSpPr>
        <p:spPr>
          <a:xfrm flipH="1">
            <a:off x="7128272" y="5663289"/>
            <a:ext cx="46090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922824" y="5269852"/>
            <a:ext cx="53181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5922824" y="5269852"/>
            <a:ext cx="0" cy="3785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5885514" y="5234398"/>
            <a:ext cx="70909" cy="70909"/>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909713" y="5258596"/>
            <a:ext cx="22511" cy="225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448772" y="5143473"/>
            <a:ext cx="121049"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20" name="テキスト ボックス 19"/>
          <p:cNvSpPr txBox="1"/>
          <p:nvPr/>
        </p:nvSpPr>
        <p:spPr>
          <a:xfrm>
            <a:off x="5956422" y="5564610"/>
            <a:ext cx="121049" cy="369332"/>
          </a:xfrm>
          <a:prstGeom prst="rect">
            <a:avLst/>
          </a:prstGeom>
          <a:noFill/>
        </p:spPr>
        <p:txBody>
          <a:bodyPr wrap="square" rtlCol="0">
            <a:spAutoFit/>
          </a:bodyPr>
          <a:lstStyle/>
          <a:p>
            <a:r>
              <a:rPr kumimoji="1" lang="en-US" altLang="ja-JP" dirty="0" smtClean="0"/>
              <a:t>y</a:t>
            </a:r>
            <a:endParaRPr kumimoji="1" lang="ja-JP" altLang="en-US" dirty="0"/>
          </a:p>
        </p:txBody>
      </p:sp>
      <p:sp>
        <p:nvSpPr>
          <p:cNvPr id="21" name="テキスト ボックス 20"/>
          <p:cNvSpPr txBox="1"/>
          <p:nvPr/>
        </p:nvSpPr>
        <p:spPr>
          <a:xfrm>
            <a:off x="5666598" y="5127370"/>
            <a:ext cx="121049" cy="369332"/>
          </a:xfrm>
          <a:prstGeom prst="rect">
            <a:avLst/>
          </a:prstGeom>
          <a:noFill/>
        </p:spPr>
        <p:txBody>
          <a:bodyPr wrap="square" rtlCol="0">
            <a:spAutoFit/>
          </a:bodyPr>
          <a:lstStyle/>
          <a:p>
            <a:r>
              <a:rPr kumimoji="1" lang="en-US" altLang="ja-JP" dirty="0" smtClean="0"/>
              <a:t>z</a:t>
            </a:r>
            <a:endParaRPr kumimoji="1" lang="ja-JP" altLang="en-US" dirty="0"/>
          </a:p>
        </p:txBody>
      </p:sp>
      <p:sp>
        <p:nvSpPr>
          <p:cNvPr id="45" name="テキスト ボックス 44"/>
          <p:cNvSpPr txBox="1"/>
          <p:nvPr/>
        </p:nvSpPr>
        <p:spPr>
          <a:xfrm>
            <a:off x="2907304" y="6140458"/>
            <a:ext cx="2492010" cy="646331"/>
          </a:xfrm>
          <a:prstGeom prst="rect">
            <a:avLst/>
          </a:prstGeom>
          <a:noFill/>
        </p:spPr>
        <p:txBody>
          <a:bodyPr wrap="square" rtlCol="0">
            <a:spAutoFit/>
          </a:bodyPr>
          <a:lstStyle/>
          <a:p>
            <a:r>
              <a:rPr kumimoji="1" lang="en-US" altLang="ja-JP" dirty="0" smtClean="0">
                <a:solidFill>
                  <a:srgbClr val="FF0000"/>
                </a:solidFill>
              </a:rPr>
              <a:t>Z=0</a:t>
            </a:r>
            <a:r>
              <a:rPr kumimoji="1" lang="ja-JP" altLang="en-US" dirty="0" err="1" smtClean="0">
                <a:solidFill>
                  <a:srgbClr val="FF0000"/>
                </a:solidFill>
              </a:rPr>
              <a:t>が磁</a:t>
            </a:r>
            <a:r>
              <a:rPr kumimoji="1" lang="ja-JP" altLang="en-US" dirty="0" smtClean="0">
                <a:solidFill>
                  <a:srgbClr val="FF0000"/>
                </a:solidFill>
              </a:rPr>
              <a:t>極端、</a:t>
            </a:r>
            <a:endParaRPr kumimoji="1" lang="en-US" altLang="ja-JP" dirty="0" smtClean="0">
              <a:solidFill>
                <a:srgbClr val="FF0000"/>
              </a:solidFill>
            </a:endParaRPr>
          </a:p>
          <a:p>
            <a:r>
              <a:rPr lang="en-US" altLang="ja-JP" dirty="0" smtClean="0">
                <a:solidFill>
                  <a:srgbClr val="FF0000"/>
                </a:solidFill>
              </a:rPr>
              <a:t>Z&gt;0</a:t>
            </a:r>
            <a:r>
              <a:rPr lang="ja-JP" altLang="en-US" dirty="0" smtClean="0">
                <a:solidFill>
                  <a:srgbClr val="FF0000"/>
                </a:solidFill>
              </a:rPr>
              <a:t>が外側、</a:t>
            </a:r>
            <a:r>
              <a:rPr lang="en-US" altLang="ja-JP" dirty="0" smtClean="0">
                <a:solidFill>
                  <a:srgbClr val="FF0000"/>
                </a:solidFill>
              </a:rPr>
              <a:t>Z&lt;0</a:t>
            </a:r>
            <a:r>
              <a:rPr lang="ja-JP" altLang="en-US" dirty="0" smtClean="0">
                <a:solidFill>
                  <a:srgbClr val="FF0000"/>
                </a:solidFill>
              </a:rPr>
              <a:t>が内側</a:t>
            </a:r>
            <a:endParaRPr kumimoji="1" lang="en-US" altLang="ja-JP" dirty="0" smtClean="0">
              <a:solidFill>
                <a:srgbClr val="FF0000"/>
              </a:solidFill>
            </a:endParaRPr>
          </a:p>
        </p:txBody>
      </p:sp>
      <p:sp>
        <p:nvSpPr>
          <p:cNvPr id="4" name="スライド番号プレースホルダー 3"/>
          <p:cNvSpPr>
            <a:spLocks noGrp="1"/>
          </p:cNvSpPr>
          <p:nvPr>
            <p:ph type="sldNum" sz="quarter" idx="12"/>
          </p:nvPr>
        </p:nvSpPr>
        <p:spPr/>
        <p:txBody>
          <a:bodyPr/>
          <a:lstStyle/>
          <a:p>
            <a:r>
              <a:rPr kumimoji="1" lang="en-US" altLang="ja-JP" dirty="0" smtClean="0"/>
              <a:t>12</a:t>
            </a:r>
            <a:endParaRPr kumimoji="1" lang="ja-JP" altLang="en-US" dirty="0"/>
          </a:p>
        </p:txBody>
      </p:sp>
      <p:sp>
        <p:nvSpPr>
          <p:cNvPr id="46" name="右矢印 45"/>
          <p:cNvSpPr/>
          <p:nvPr/>
        </p:nvSpPr>
        <p:spPr>
          <a:xfrm>
            <a:off x="3838141" y="3520992"/>
            <a:ext cx="949883" cy="325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5111934" y="3477051"/>
            <a:ext cx="3536318" cy="461665"/>
          </a:xfrm>
          <a:prstGeom prst="rect">
            <a:avLst/>
          </a:prstGeom>
          <a:noFill/>
        </p:spPr>
        <p:txBody>
          <a:bodyPr wrap="square" rtlCol="0">
            <a:spAutoFit/>
          </a:bodyPr>
          <a:lstStyle/>
          <a:p>
            <a:r>
              <a:rPr kumimoji="1" lang="ja-JP" altLang="en-US" sz="2400" dirty="0" smtClean="0"/>
              <a:t>位置のずれ </a:t>
            </a:r>
            <a:r>
              <a:rPr kumimoji="1" lang="en-US" altLang="ja-JP" sz="2400" dirty="0" err="1" smtClean="0"/>
              <a:t>δX</a:t>
            </a:r>
            <a:r>
              <a:rPr kumimoji="1" lang="en-US" altLang="ja-JP" sz="2400" dirty="0" smtClean="0"/>
              <a:t>&lt;0.1 [mm]</a:t>
            </a:r>
            <a:endParaRPr kumimoji="1" lang="ja-JP" altLang="en-US" sz="2400" dirty="0"/>
          </a:p>
        </p:txBody>
      </p:sp>
      <p:sp>
        <p:nvSpPr>
          <p:cNvPr id="48" name="右矢印 47"/>
          <p:cNvSpPr/>
          <p:nvPr/>
        </p:nvSpPr>
        <p:spPr>
          <a:xfrm>
            <a:off x="3838141" y="4437112"/>
            <a:ext cx="949883" cy="341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025824" y="4377270"/>
            <a:ext cx="3708538" cy="400110"/>
          </a:xfrm>
          <a:prstGeom prst="rect">
            <a:avLst/>
          </a:prstGeom>
          <a:noFill/>
        </p:spPr>
        <p:txBody>
          <a:bodyPr wrap="square" rtlCol="0">
            <a:spAutoFit/>
          </a:bodyPr>
          <a:lstStyle/>
          <a:p>
            <a:r>
              <a:rPr kumimoji="1" lang="ja-JP" altLang="en-US" sz="2000" dirty="0" smtClean="0"/>
              <a:t>角度の較正誤差</a:t>
            </a:r>
            <a:r>
              <a:rPr kumimoji="1" lang="en-US" altLang="ja-JP" sz="2000" dirty="0" err="1" smtClean="0"/>
              <a:t>Δθ</a:t>
            </a:r>
            <a:r>
              <a:rPr kumimoji="1" lang="en-US" altLang="ja-JP" sz="2000" dirty="0" smtClean="0"/>
              <a:t>=0.002 [rad]</a:t>
            </a:r>
            <a:endParaRPr kumimoji="1" lang="ja-JP" altLang="en-US" sz="2000" dirty="0"/>
          </a:p>
        </p:txBody>
      </p:sp>
    </p:spTree>
    <p:extLst>
      <p:ext uri="{BB962C8B-B14F-4D97-AF65-F5344CB8AC3E}">
        <p14:creationId xmlns:p14="http://schemas.microsoft.com/office/powerpoint/2010/main" val="3309998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lang="ja-JP" altLang="en-US" dirty="0"/>
              <a:t>測定結果</a:t>
            </a:r>
            <a:r>
              <a:rPr lang="ja-JP" altLang="en-US" dirty="0" smtClean="0"/>
              <a:t>の一例</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268760"/>
                <a:ext cx="8229600" cy="5305776"/>
              </a:xfrm>
            </p:spPr>
            <p:txBody>
              <a:bodyPr>
                <a:normAutofit/>
              </a:bodyPr>
              <a:lstStyle/>
              <a:p>
                <a:r>
                  <a:rPr lang="ja-JP" altLang="en-US" dirty="0" smtClean="0"/>
                  <a:t>中心軌道に沿った</a:t>
                </a:r>
                <a:r>
                  <a:rPr lang="en-US" altLang="ja-JP" dirty="0" smtClean="0"/>
                  <a:t>B</a:t>
                </a:r>
                <a:r>
                  <a:rPr lang="en-US" altLang="ja-JP" baseline="-25000" dirty="0" smtClean="0"/>
                  <a:t>Y</a:t>
                </a:r>
                <a:r>
                  <a:rPr lang="ja-JP" altLang="en-US" dirty="0" smtClean="0"/>
                  <a:t>分布を</a:t>
                </a:r>
                <a:r>
                  <a:rPr lang="en-US" altLang="ja-JP" dirty="0" err="1" smtClean="0">
                    <a:latin typeface="+mn-ea"/>
                  </a:rPr>
                  <a:t>Enge</a:t>
                </a:r>
                <a:r>
                  <a:rPr lang="ja-JP" altLang="en-US" dirty="0" smtClean="0">
                    <a:latin typeface="+mn-ea"/>
                  </a:rPr>
                  <a:t>関数</a:t>
                </a:r>
                <a:endParaRPr lang="en-US" altLang="ja-JP" dirty="0" smtClean="0">
                  <a:latin typeface="+mn-ea"/>
                </a:endParaRPr>
              </a:p>
              <a:p>
                <a:pPr marL="109728" indent="0">
                  <a:buNone/>
                </a:pPr>
                <a14:m>
                  <m:oMathPara xmlns:m="http://schemas.openxmlformats.org/officeDocument/2006/math">
                    <m:oMathParaPr>
                      <m:jc m:val="centerGroup"/>
                    </m:oMathParaPr>
                    <m:oMath xmlns:m="http://schemas.openxmlformats.org/officeDocument/2006/math">
                      <m:r>
                        <a:rPr lang="en-US" altLang="ja-JP" b="0" i="1" smtClean="0">
                          <a:latin typeface="Cambria Math"/>
                        </a:rPr>
                        <m:t>𝑓</m:t>
                      </m:r>
                      <m:d>
                        <m:dPr>
                          <m:ctrlPr>
                            <a:rPr lang="en-US" altLang="ja-JP" b="0" i="1" smtClean="0">
                              <a:latin typeface="Cambria Math"/>
                            </a:rPr>
                          </m:ctrlPr>
                        </m:dPr>
                        <m:e>
                          <m:r>
                            <a:rPr lang="en-US" altLang="ja-JP" b="0" i="1" smtClean="0">
                              <a:latin typeface="Cambria Math"/>
                            </a:rPr>
                            <m:t>𝑍</m:t>
                          </m:r>
                        </m:e>
                      </m:d>
                      <m:r>
                        <a:rPr lang="en-US" altLang="ja-JP" b="0" i="1" smtClean="0">
                          <a:latin typeface="Cambria Math"/>
                        </a:rPr>
                        <m:t>=</m:t>
                      </m:r>
                      <m:f>
                        <m:fPr>
                          <m:ctrlPr>
                            <a:rPr lang="en-US" altLang="ja-JP" b="0" i="1" smtClean="0">
                              <a:latin typeface="Cambria Math"/>
                            </a:rPr>
                          </m:ctrlPr>
                        </m:fPr>
                        <m:num>
                          <m:r>
                            <a:rPr lang="en-US" altLang="ja-JP" b="0" i="1" smtClean="0">
                              <a:latin typeface="Cambria Math"/>
                            </a:rPr>
                            <m:t>1</m:t>
                          </m:r>
                        </m:num>
                        <m:den>
                          <m:r>
                            <a:rPr lang="en-US" altLang="ja-JP" b="0" i="1" smtClean="0">
                              <a:latin typeface="Cambria Math"/>
                            </a:rPr>
                            <m:t>1+</m:t>
                          </m:r>
                          <m:sSup>
                            <m:sSupPr>
                              <m:ctrlPr>
                                <a:rPr lang="en-US" altLang="ja-JP" b="0" i="1" smtClean="0">
                                  <a:latin typeface="Cambria Math"/>
                                </a:rPr>
                              </m:ctrlPr>
                            </m:sSupPr>
                            <m:e>
                              <m:r>
                                <a:rPr lang="en-US" altLang="ja-JP" b="0" i="1" smtClean="0">
                                  <a:latin typeface="Cambria Math"/>
                                </a:rPr>
                                <m:t>𝑒</m:t>
                              </m:r>
                            </m:e>
                            <m:sup>
                              <m:r>
                                <a:rPr lang="en-US" altLang="ja-JP" b="0" i="1" smtClean="0">
                                  <a:latin typeface="Cambria Math"/>
                                </a:rPr>
                                <m:t>𝑝</m:t>
                              </m:r>
                              <m:r>
                                <a:rPr lang="en-US" altLang="ja-JP" b="0" i="1" smtClean="0">
                                  <a:latin typeface="Cambria Math"/>
                                </a:rPr>
                                <m:t>(</m:t>
                              </m:r>
                              <m:r>
                                <a:rPr lang="en-US" altLang="ja-JP" b="0" i="1" smtClean="0">
                                  <a:latin typeface="Cambria Math"/>
                                </a:rPr>
                                <m:t>𝑍</m:t>
                              </m:r>
                              <m:r>
                                <a:rPr lang="en-US" altLang="ja-JP" b="0" i="1" smtClean="0">
                                  <a:latin typeface="Cambria Math"/>
                                </a:rPr>
                                <m:t>−</m:t>
                              </m:r>
                              <m:r>
                                <a:rPr lang="en-US" altLang="ja-JP" b="0" i="1" smtClean="0">
                                  <a:latin typeface="Cambria Math"/>
                                </a:rPr>
                                <m:t>𝑠</m:t>
                              </m:r>
                              <m:r>
                                <a:rPr lang="en-US" altLang="ja-JP" b="0" i="1" smtClean="0">
                                  <a:latin typeface="Cambria Math"/>
                                </a:rPr>
                                <m:t>)</m:t>
                              </m:r>
                            </m:sup>
                          </m:sSup>
                        </m:den>
                      </m:f>
                      <m:r>
                        <a:rPr lang="ja-JP" altLang="en-US" b="0" i="1" smtClean="0">
                          <a:latin typeface="Cambria Math"/>
                        </a:rPr>
                        <m:t>　</m:t>
                      </m:r>
                      <m:r>
                        <a:rPr lang="en-US" altLang="ja-JP" b="0" i="1" smtClean="0">
                          <a:latin typeface="Cambria Math"/>
                        </a:rPr>
                        <m:t>:</m:t>
                      </m:r>
                      <m:r>
                        <a:rPr lang="ja-JP" altLang="en-US" b="0" i="1" smtClean="0">
                          <a:latin typeface="Cambria Math"/>
                        </a:rPr>
                        <m:t>　</m:t>
                      </m:r>
                      <m:r>
                        <a:rPr lang="en-US" altLang="ja-JP" b="0" i="1" smtClean="0">
                          <a:latin typeface="Cambria Math"/>
                        </a:rPr>
                        <m:t>𝑝</m:t>
                      </m:r>
                      <m:d>
                        <m:dPr>
                          <m:ctrlPr>
                            <a:rPr lang="en-US" altLang="ja-JP" b="0" i="1" smtClean="0">
                              <a:latin typeface="Cambria Math"/>
                            </a:rPr>
                          </m:ctrlPr>
                        </m:dPr>
                        <m:e>
                          <m:r>
                            <a:rPr lang="en-US" altLang="ja-JP" b="0" i="1" smtClean="0">
                              <a:latin typeface="Cambria Math"/>
                            </a:rPr>
                            <m:t>𝑥</m:t>
                          </m:r>
                        </m:e>
                      </m:d>
                      <m:r>
                        <a:rPr lang="ja-JP" altLang="en-US" b="0" i="1" smtClean="0">
                          <a:latin typeface="Cambria Math"/>
                        </a:rPr>
                        <m:t>は</m:t>
                      </m:r>
                      <m:r>
                        <a:rPr lang="ja-JP" altLang="en-US" i="1">
                          <a:latin typeface="Cambria Math"/>
                        </a:rPr>
                        <m:t>多項式</m:t>
                      </m:r>
                    </m:oMath>
                  </m:oMathPara>
                </a14:m>
                <a:endParaRPr lang="en-US" altLang="ja-JP" dirty="0">
                  <a:latin typeface="+mn-ea"/>
                </a:endParaRPr>
              </a:p>
              <a:p>
                <a:pPr marL="109728" indent="0">
                  <a:buNone/>
                </a:pPr>
                <a:r>
                  <a:rPr lang="ja-JP" altLang="en-US" dirty="0">
                    <a:latin typeface="+mn-ea"/>
                  </a:rPr>
                  <a:t>　</a:t>
                </a:r>
                <a:r>
                  <a:rPr lang="ja-JP" altLang="en-US" dirty="0" smtClean="0">
                    <a:latin typeface="+mn-ea"/>
                  </a:rPr>
                  <a:t>でフィッティングして有効エッジ</a:t>
                </a:r>
                <a:r>
                  <a:rPr lang="en-US" altLang="ja-JP" dirty="0" smtClean="0">
                    <a:latin typeface="+mn-ea"/>
                  </a:rPr>
                  <a:t>s</a:t>
                </a:r>
                <a:r>
                  <a:rPr lang="ja-JP" altLang="en-US" dirty="0" smtClean="0">
                    <a:latin typeface="+mn-ea"/>
                  </a:rPr>
                  <a:t>を求める</a:t>
                </a:r>
                <a:endParaRPr lang="en-US" altLang="ja-JP" dirty="0">
                  <a:latin typeface="+mn-ea"/>
                </a:endParaRPr>
              </a:p>
              <a:p>
                <a:r>
                  <a:rPr lang="en-US" altLang="ja-JP" dirty="0" smtClean="0">
                    <a:latin typeface="+mn-ea"/>
                  </a:rPr>
                  <a:t>2500A</a:t>
                </a:r>
                <a:r>
                  <a:rPr lang="ja-JP" altLang="en-US" dirty="0" smtClean="0"/>
                  <a:t>のデータに対し</a:t>
                </a:r>
                <a:endParaRPr lang="en-US" altLang="ja-JP" dirty="0" smtClean="0"/>
              </a:p>
              <a:p>
                <a:pPr marL="109728" indent="0">
                  <a:buNone/>
                </a:pPr>
                <a:r>
                  <a:rPr lang="ja-JP" altLang="en-US" dirty="0">
                    <a:latin typeface="+mn-ea"/>
                  </a:rPr>
                  <a:t>有効</a:t>
                </a:r>
                <a:r>
                  <a:rPr lang="ja-JP" altLang="en-US" dirty="0" smtClean="0">
                    <a:latin typeface="+mn-ea"/>
                  </a:rPr>
                  <a:t>エッジの位置は</a:t>
                </a:r>
                <a:endParaRPr lang="en-US" altLang="ja-JP" dirty="0" smtClean="0">
                  <a:latin typeface="+mn-ea"/>
                </a:endParaRPr>
              </a:p>
              <a:p>
                <a:pPr marL="109728" indent="0">
                  <a:buNone/>
                </a:pPr>
                <a:r>
                  <a:rPr lang="en-US" altLang="ja-JP" dirty="0">
                    <a:latin typeface="+mn-ea"/>
                  </a:rPr>
                  <a:t>s</a:t>
                </a:r>
                <a:r>
                  <a:rPr lang="en-US" altLang="ja-JP" dirty="0" smtClean="0">
                    <a:latin typeface="+mn-ea"/>
                  </a:rPr>
                  <a:t>=67.3± 0.4 [mm]</a:t>
                </a:r>
              </a:p>
              <a:p>
                <a:pPr marL="109728" indent="0">
                  <a:buNone/>
                </a:pPr>
                <a:endParaRPr lang="en-US" altLang="ja-JP" dirty="0" smtClean="0">
                  <a:latin typeface="+mn-ea"/>
                </a:endParaRPr>
              </a:p>
              <a:p>
                <a:pPr marL="109728" indent="0">
                  <a:buNone/>
                </a:pPr>
                <a:r>
                  <a:rPr lang="ja-JP" altLang="en-US" sz="2400" dirty="0" smtClean="0">
                    <a:latin typeface="+mn-ea"/>
                  </a:rPr>
                  <a:t>計算磁場は</a:t>
                </a:r>
                <a:r>
                  <a:rPr lang="en-US" altLang="ja-JP" sz="2400" dirty="0" smtClean="0">
                    <a:latin typeface="+mn-ea"/>
                  </a:rPr>
                  <a:t>s=67.4[mm]</a:t>
                </a:r>
              </a:p>
              <a:p>
                <a:pPr marL="109728" indent="0">
                  <a:buNone/>
                </a:pPr>
                <a:r>
                  <a:rPr lang="ja-JP" altLang="en-US" sz="2400" dirty="0" smtClean="0">
                    <a:latin typeface="+mn-ea"/>
                  </a:rPr>
                  <a:t>双極電磁石を特徴づける</a:t>
                </a:r>
                <a:endParaRPr lang="en-US" altLang="ja-JP" sz="2400" dirty="0" smtClean="0">
                  <a:latin typeface="+mn-ea"/>
                </a:endParaRPr>
              </a:p>
              <a:p>
                <a:pPr marL="109728" indent="0">
                  <a:buNone/>
                </a:pPr>
                <a:r>
                  <a:rPr lang="ja-JP" altLang="en-US" sz="2400" dirty="0" smtClean="0">
                    <a:latin typeface="+mn-ea"/>
                  </a:rPr>
                  <a:t>量が一致した</a:t>
                </a:r>
                <a:endParaRPr lang="en-US" altLang="ja-JP" sz="2400" dirty="0" smtClean="0">
                  <a:latin typeface="+mn-ea"/>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268760"/>
                <a:ext cx="8229600" cy="5305776"/>
              </a:xfrm>
              <a:blipFill rotWithShape="1">
                <a:blip r:embed="rId3"/>
                <a:stretch>
                  <a:fillRect l="-148" t="-1607"/>
                </a:stretch>
              </a:blipFill>
            </p:spPr>
            <p:txBody>
              <a:bodyPr/>
              <a:lstStyle/>
              <a:p>
                <a:r>
                  <a:rPr lang="ja-JP" altLang="en-US">
                    <a:noFill/>
                  </a:rPr>
                  <a:t> </a:t>
                </a:r>
              </a:p>
            </p:txBody>
          </p:sp>
        </mc:Fallback>
      </mc:AlternateContent>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1032" y="3542057"/>
            <a:ext cx="4791291" cy="3267413"/>
          </a:xfrm>
          <a:prstGeom prst="rect">
            <a:avLst/>
          </a:prstGeom>
        </p:spPr>
      </p:pic>
      <p:sp>
        <p:nvSpPr>
          <p:cNvPr id="19" name="テキスト ボックス 18"/>
          <p:cNvSpPr txBox="1"/>
          <p:nvPr/>
        </p:nvSpPr>
        <p:spPr>
          <a:xfrm>
            <a:off x="6876256" y="5584833"/>
            <a:ext cx="1368152" cy="369332"/>
          </a:xfrm>
          <a:prstGeom prst="rect">
            <a:avLst/>
          </a:prstGeom>
          <a:noFill/>
        </p:spPr>
        <p:txBody>
          <a:bodyPr wrap="square" rtlCol="0">
            <a:spAutoFit/>
          </a:bodyPr>
          <a:lstStyle/>
          <a:p>
            <a:r>
              <a:rPr kumimoji="1" lang="ja-JP" altLang="en-US" dirty="0" smtClean="0"/>
              <a:t>エンドガード</a:t>
            </a:r>
            <a:endParaRPr kumimoji="1" lang="ja-JP" altLang="en-US" dirty="0"/>
          </a:p>
        </p:txBody>
      </p:sp>
      <p:sp>
        <p:nvSpPr>
          <p:cNvPr id="14" name="テキスト ボックス 13"/>
          <p:cNvSpPr txBox="1"/>
          <p:nvPr/>
        </p:nvSpPr>
        <p:spPr>
          <a:xfrm>
            <a:off x="5124228" y="3422730"/>
            <a:ext cx="3778787" cy="369332"/>
          </a:xfrm>
          <a:prstGeom prst="rect">
            <a:avLst/>
          </a:prstGeom>
          <a:noFill/>
        </p:spPr>
        <p:txBody>
          <a:bodyPr wrap="square" rtlCol="0">
            <a:spAutoFit/>
          </a:bodyPr>
          <a:lstStyle/>
          <a:p>
            <a:r>
              <a:rPr kumimoji="1" lang="ja-JP" altLang="en-US" dirty="0" smtClean="0"/>
              <a:t>中心軌道に沿った測定磁場の</a:t>
            </a:r>
            <a:r>
              <a:rPr kumimoji="1" lang="en-US" altLang="ja-JP" dirty="0" smtClean="0"/>
              <a:t>Y</a:t>
            </a:r>
            <a:r>
              <a:rPr kumimoji="1" lang="ja-JP" altLang="en-US" dirty="0" smtClean="0"/>
              <a:t>成分</a:t>
            </a:r>
            <a:endParaRPr kumimoji="1" lang="ja-JP" altLang="en-US" dirty="0"/>
          </a:p>
        </p:txBody>
      </p:sp>
      <p:sp>
        <p:nvSpPr>
          <p:cNvPr id="25" name="スライド番号プレースホルダー 24"/>
          <p:cNvSpPr>
            <a:spLocks noGrp="1"/>
          </p:cNvSpPr>
          <p:nvPr>
            <p:ph type="sldNum" sz="quarter" idx="12"/>
          </p:nvPr>
        </p:nvSpPr>
        <p:spPr/>
        <p:txBody>
          <a:bodyPr/>
          <a:lstStyle/>
          <a:p>
            <a:r>
              <a:rPr kumimoji="1" lang="en-US" altLang="ja-JP" dirty="0" smtClean="0"/>
              <a:t>13</a:t>
            </a:r>
            <a:endParaRPr kumimoji="1" lang="ja-JP" altLang="en-US" dirty="0"/>
          </a:p>
        </p:txBody>
      </p:sp>
      <p:cxnSp>
        <p:nvCxnSpPr>
          <p:cNvPr id="27" name="直線矢印コネクタ 26"/>
          <p:cNvCxnSpPr/>
          <p:nvPr/>
        </p:nvCxnSpPr>
        <p:spPr>
          <a:xfrm>
            <a:off x="7214950" y="5954165"/>
            <a:ext cx="0" cy="717941"/>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752578" y="4018079"/>
            <a:ext cx="1368152" cy="369332"/>
          </a:xfrm>
          <a:prstGeom prst="rect">
            <a:avLst/>
          </a:prstGeom>
          <a:noFill/>
        </p:spPr>
        <p:txBody>
          <a:bodyPr wrap="square" rtlCol="0">
            <a:spAutoFit/>
          </a:bodyPr>
          <a:lstStyle/>
          <a:p>
            <a:r>
              <a:rPr kumimoji="1" lang="ja-JP" altLang="en-US" dirty="0" smtClean="0"/>
              <a:t>有効エッジ</a:t>
            </a:r>
            <a:endParaRPr kumimoji="1" lang="ja-JP" altLang="en-US" dirty="0"/>
          </a:p>
        </p:txBody>
      </p:sp>
      <p:sp>
        <p:nvSpPr>
          <p:cNvPr id="12" name="正方形/長方形 11"/>
          <p:cNvSpPr/>
          <p:nvPr/>
        </p:nvSpPr>
        <p:spPr>
          <a:xfrm>
            <a:off x="5220071" y="6662846"/>
            <a:ext cx="1440161" cy="1979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092280" y="6672106"/>
            <a:ext cx="209128" cy="1886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a:off x="6736677" y="4387411"/>
            <a:ext cx="0" cy="1849901"/>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517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測定誤差</a:t>
            </a:r>
            <a:r>
              <a:rPr lang="en-US" altLang="ja-JP" dirty="0" smtClean="0"/>
              <a:t>ΔB</a:t>
            </a:r>
            <a:r>
              <a:rPr kumimoji="1" lang="ja-JP" altLang="en-US" dirty="0" smtClean="0"/>
              <a:t>の評価</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268760"/>
                <a:ext cx="8229600" cy="5305776"/>
              </a:xfrm>
            </p:spPr>
            <p:txBody>
              <a:bodyPr>
                <a:normAutofit/>
              </a:bodyPr>
              <a:lstStyle/>
              <a:p>
                <a:r>
                  <a:rPr kumimoji="1" lang="ja-JP" altLang="en-US" dirty="0" smtClean="0"/>
                  <a:t>ホールプローブ自体の測定誤差 </a:t>
                </a:r>
                <a:r>
                  <a:rPr kumimoji="1" lang="en-US" altLang="ja-JP" dirty="0" err="1" smtClean="0"/>
                  <a:t>σ</a:t>
                </a:r>
                <a:r>
                  <a:rPr kumimoji="1" lang="en-US" altLang="ja-JP" baseline="-25000" dirty="0" err="1" smtClean="0"/>
                  <a:t>Hall</a:t>
                </a:r>
                <a:endParaRPr kumimoji="1" lang="en-US" altLang="ja-JP" dirty="0" smtClean="0"/>
              </a:p>
              <a:p>
                <a:pPr lvl="1"/>
                <a:r>
                  <a:rPr lang="ja-JP" altLang="en-US" sz="2000" dirty="0" smtClean="0"/>
                  <a:t>同じ</a:t>
                </a:r>
                <a:r>
                  <a:rPr lang="ja-JP" altLang="en-US" sz="2000" dirty="0"/>
                  <a:t>位置</a:t>
                </a:r>
                <a:r>
                  <a:rPr lang="ja-JP" altLang="en-US" sz="2000" dirty="0" smtClean="0"/>
                  <a:t>の磁場を連続で測ったデータから評価</a:t>
                </a:r>
                <a:endParaRPr lang="en-US" altLang="ja-JP" sz="2000" dirty="0"/>
              </a:p>
              <a:p>
                <a:r>
                  <a:rPr lang="ja-JP" altLang="en-US" dirty="0"/>
                  <a:t>測定点の</a:t>
                </a:r>
                <a:r>
                  <a:rPr lang="ja-JP" altLang="en-US" dirty="0" smtClean="0"/>
                  <a:t>位置精度からくる誤差 </a:t>
                </a:r>
                <a:r>
                  <a:rPr lang="en-US" altLang="ja-JP" dirty="0" err="1" smtClean="0"/>
                  <a:t>σ</a:t>
                </a:r>
                <a:r>
                  <a:rPr lang="en-US" altLang="ja-JP" baseline="-25000" dirty="0" err="1" smtClean="0"/>
                  <a:t>mover</a:t>
                </a:r>
                <a:endParaRPr lang="en-US" altLang="ja-JP" baseline="-25000" dirty="0" smtClean="0"/>
              </a:p>
              <a:p>
                <a:pPr lvl="1"/>
                <a:r>
                  <a:rPr lang="ja-JP" altLang="en-US" sz="2000" dirty="0" smtClean="0"/>
                  <a:t>同じ位置に繰り返し設定しなおして測ったデータから評価</a:t>
                </a:r>
                <a:endParaRPr lang="en-US" altLang="ja-JP" sz="2000" dirty="0" smtClean="0"/>
              </a:p>
              <a:p>
                <a:r>
                  <a:rPr lang="ja-JP" altLang="en-US" dirty="0" smtClean="0"/>
                  <a:t>ホール素子の大きさからくる誤差 </a:t>
                </a:r>
                <a:r>
                  <a:rPr lang="en-US" altLang="ja-JP" dirty="0" err="1" smtClean="0"/>
                  <a:t>σ</a:t>
                </a:r>
                <a:r>
                  <a:rPr lang="en-US" altLang="ja-JP" baseline="-25000" dirty="0" err="1" smtClean="0"/>
                  <a:t>size</a:t>
                </a:r>
                <a:endParaRPr lang="en-US" altLang="ja-JP" baseline="-25000" dirty="0" smtClean="0"/>
              </a:p>
              <a:p>
                <a:pPr lvl="1"/>
                <a:r>
                  <a:rPr lang="ja-JP" altLang="en-US" sz="2000" dirty="0"/>
                  <a:t>ホール素子</a:t>
                </a:r>
                <a:r>
                  <a:rPr lang="ja-JP" altLang="en-US" sz="2000" dirty="0" smtClean="0"/>
                  <a:t>は半径</a:t>
                </a:r>
                <a:r>
                  <a:rPr lang="en-US" altLang="ja-JP" sz="2000" dirty="0" smtClean="0"/>
                  <a:t>750μm</a:t>
                </a:r>
                <a:r>
                  <a:rPr lang="ja-JP" altLang="en-US" sz="2000" dirty="0" smtClean="0"/>
                  <a:t>の円盤型</a:t>
                </a:r>
                <a:endParaRPr lang="en-US" altLang="ja-JP" sz="2000" dirty="0" smtClean="0"/>
              </a:p>
              <a:p>
                <a:pPr lvl="1"/>
                <a:r>
                  <a:rPr lang="ja-JP" altLang="en-US" sz="2000" dirty="0" smtClean="0"/>
                  <a:t>測定データから測定点の</a:t>
                </a:r>
                <a14:m>
                  <m:oMath xmlns:m="http://schemas.openxmlformats.org/officeDocument/2006/math">
                    <m:f>
                      <m:fPr>
                        <m:ctrlPr>
                          <a:rPr lang="en-US" altLang="ja-JP" sz="2800" b="1" i="1" smtClean="0">
                            <a:latin typeface="Cambria Math"/>
                          </a:rPr>
                        </m:ctrlPr>
                      </m:fPr>
                      <m:num>
                        <m:r>
                          <a:rPr lang="ja-JP" altLang="en-US" sz="2800" b="1" i="0" smtClean="0">
                            <a:latin typeface="Cambria Math"/>
                          </a:rPr>
                          <m:t>𝛛</m:t>
                        </m:r>
                        <m:r>
                          <a:rPr lang="en-US" altLang="ja-JP" sz="2800" b="1" i="0" smtClean="0">
                            <a:latin typeface="Cambria Math"/>
                          </a:rPr>
                          <m:t>𝐁</m:t>
                        </m:r>
                      </m:num>
                      <m:den>
                        <m:r>
                          <a:rPr lang="ja-JP" altLang="en-US" sz="2800" b="1" i="0" smtClean="0">
                            <a:latin typeface="Cambria Math"/>
                          </a:rPr>
                          <m:t>𝛛</m:t>
                        </m:r>
                        <m:r>
                          <a:rPr lang="en-US" altLang="ja-JP" sz="2800" b="1" i="0" smtClean="0">
                            <a:latin typeface="Cambria Math"/>
                          </a:rPr>
                          <m:t>𝐱</m:t>
                        </m:r>
                      </m:den>
                    </m:f>
                  </m:oMath>
                </a14:m>
                <a:r>
                  <a:rPr lang="ja-JP" altLang="en-US" sz="2000" dirty="0" smtClean="0"/>
                  <a:t>を求め</a:t>
                </a:r>
                <a:r>
                  <a:rPr lang="en-US" altLang="ja-JP" sz="2000" dirty="0" smtClean="0"/>
                  <a:t>,</a:t>
                </a:r>
                <a:r>
                  <a:rPr lang="ja-JP" altLang="en-US" sz="2000" dirty="0" smtClean="0"/>
                  <a:t>誤差の伝搬則から評価</a:t>
                </a:r>
                <a:endParaRPr lang="en-US" altLang="ja-JP" sz="2000" dirty="0" smtClean="0"/>
              </a:p>
              <a:p>
                <a:r>
                  <a:rPr lang="ja-JP" altLang="en-US" dirty="0" smtClean="0"/>
                  <a:t>誤差</a:t>
                </a:r>
                <a:r>
                  <a:rPr lang="en-US" altLang="ja-JP" dirty="0" smtClean="0"/>
                  <a:t>ΔB</a:t>
                </a:r>
                <a:r>
                  <a:rPr lang="en-US" altLang="ja-JP" baseline="30000" dirty="0" smtClean="0"/>
                  <a:t>2</a:t>
                </a:r>
                <a:r>
                  <a:rPr lang="en-US" altLang="ja-JP" dirty="0" smtClean="0"/>
                  <a:t>=σ</a:t>
                </a:r>
                <a:r>
                  <a:rPr lang="en-US" altLang="ja-JP" baseline="30000" dirty="0" smtClean="0"/>
                  <a:t>2</a:t>
                </a:r>
                <a:r>
                  <a:rPr lang="en-US" altLang="ja-JP" baseline="-25000" dirty="0" smtClean="0"/>
                  <a:t>Hall</a:t>
                </a:r>
                <a:r>
                  <a:rPr lang="en-US" altLang="ja-JP" dirty="0" smtClean="0"/>
                  <a:t>+σ</a:t>
                </a:r>
                <a:r>
                  <a:rPr lang="en-US" altLang="ja-JP" baseline="30000" dirty="0" smtClean="0"/>
                  <a:t>2</a:t>
                </a:r>
                <a:r>
                  <a:rPr lang="en-US" altLang="ja-JP" baseline="-25000" dirty="0" smtClean="0"/>
                  <a:t>mover</a:t>
                </a:r>
                <a:r>
                  <a:rPr lang="en-US" altLang="ja-JP" dirty="0" smtClean="0"/>
                  <a:t>+σ</a:t>
                </a:r>
                <a:r>
                  <a:rPr lang="en-US" altLang="ja-JP" baseline="30000" dirty="0" smtClean="0"/>
                  <a:t>2</a:t>
                </a:r>
                <a:r>
                  <a:rPr lang="en-US" altLang="ja-JP" baseline="-25000" dirty="0" smtClean="0"/>
                  <a:t>size</a:t>
                </a:r>
                <a:endParaRPr lang="en-US" altLang="ja-JP" baseline="-25000" dirty="0"/>
              </a:p>
              <a:p>
                <a:endParaRPr lang="en-US" altLang="ja-JP" dirty="0"/>
              </a:p>
              <a:p>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268760"/>
                <a:ext cx="8229600" cy="5305776"/>
              </a:xfrm>
              <a:blipFill rotWithShape="1">
                <a:blip r:embed="rId3"/>
                <a:stretch>
                  <a:fillRect t="-1607"/>
                </a:stretch>
              </a:blipFill>
            </p:spPr>
            <p:txBody>
              <a:bodyPr/>
              <a:lstStyle/>
              <a:p>
                <a:r>
                  <a:rPr lang="ja-JP" altLang="en-US">
                    <a:noFill/>
                  </a:rPr>
                  <a:t> </a:t>
                </a:r>
              </a:p>
            </p:txBody>
          </p:sp>
        </mc:Fallback>
      </mc:AlternateContent>
      <p:graphicFrame>
        <p:nvGraphicFramePr>
          <p:cNvPr id="4" name="表 3"/>
          <p:cNvGraphicFramePr>
            <a:graphicFrameLocks noGrp="1"/>
          </p:cNvGraphicFramePr>
          <p:nvPr>
            <p:extLst>
              <p:ext uri="{D42A27DB-BD31-4B8C-83A1-F6EECF244321}">
                <p14:modId xmlns:p14="http://schemas.microsoft.com/office/powerpoint/2010/main" val="1272298388"/>
              </p:ext>
            </p:extLst>
          </p:nvPr>
        </p:nvGraphicFramePr>
        <p:xfrm>
          <a:off x="323528" y="4941168"/>
          <a:ext cx="8640960" cy="1792208"/>
        </p:xfrm>
        <a:graphic>
          <a:graphicData uri="http://schemas.openxmlformats.org/drawingml/2006/table">
            <a:tbl>
              <a:tblPr firstRow="1" bandRow="1">
                <a:tableStyleId>{5C22544A-7EE6-4342-B048-85BDC9FD1C3A}</a:tableStyleId>
              </a:tblPr>
              <a:tblGrid>
                <a:gridCol w="1080120"/>
                <a:gridCol w="1224136"/>
                <a:gridCol w="1440160"/>
                <a:gridCol w="1224136"/>
                <a:gridCol w="3672408"/>
              </a:tblGrid>
              <a:tr h="344983">
                <a:tc>
                  <a:txBody>
                    <a:bodyPr/>
                    <a:lstStyle/>
                    <a:p>
                      <a:r>
                        <a:rPr kumimoji="1" lang="ja-JP" altLang="en-US" dirty="0" smtClean="0"/>
                        <a:t>成分</a:t>
                      </a:r>
                      <a:endParaRPr kumimoji="1" lang="ja-JP" altLang="en-US" dirty="0"/>
                    </a:p>
                  </a:txBody>
                  <a:tcPr/>
                </a:tc>
                <a:tc>
                  <a:txBody>
                    <a:bodyPr/>
                    <a:lstStyle/>
                    <a:p>
                      <a:r>
                        <a:rPr kumimoji="1" lang="en-US" altLang="ja-JP" dirty="0" err="1" smtClean="0"/>
                        <a:t>σ</a:t>
                      </a:r>
                      <a:r>
                        <a:rPr kumimoji="1" lang="en-US" altLang="ja-JP" baseline="-25000" dirty="0" err="1" smtClean="0"/>
                        <a:t>Hall</a:t>
                      </a:r>
                      <a:r>
                        <a:rPr kumimoji="1" lang="en-US" altLang="ja-JP" dirty="0" smtClean="0"/>
                        <a:t> [</a:t>
                      </a:r>
                      <a:r>
                        <a:rPr kumimoji="1" lang="en-US" altLang="ja-JP" dirty="0" err="1" smtClean="0"/>
                        <a:t>mT</a:t>
                      </a:r>
                      <a:r>
                        <a:rPr kumimoji="1" lang="en-US" altLang="ja-JP" dirty="0" smtClean="0"/>
                        <a:t>]</a:t>
                      </a:r>
                      <a:endParaRPr kumimoji="1" lang="ja-JP" altLang="en-US" dirty="0"/>
                    </a:p>
                  </a:txBody>
                  <a:tcPr/>
                </a:tc>
                <a:tc>
                  <a:txBody>
                    <a:bodyPr/>
                    <a:lstStyle/>
                    <a:p>
                      <a:r>
                        <a:rPr kumimoji="1" lang="en-US" altLang="ja-JP" dirty="0" err="1" smtClean="0"/>
                        <a:t>σ</a:t>
                      </a:r>
                      <a:r>
                        <a:rPr kumimoji="1" lang="en-US" altLang="ja-JP" baseline="-25000" dirty="0" err="1" smtClean="0"/>
                        <a:t>mover</a:t>
                      </a:r>
                      <a:r>
                        <a:rPr kumimoji="1" lang="en-US" altLang="ja-JP" dirty="0" smtClean="0"/>
                        <a:t> [</a:t>
                      </a:r>
                      <a:r>
                        <a:rPr kumimoji="1" lang="en-US" altLang="ja-JP" dirty="0" err="1" smtClean="0"/>
                        <a:t>mT</a:t>
                      </a:r>
                      <a:r>
                        <a:rPr kumimoji="1" lang="en-US" altLang="ja-JP" dirty="0" smtClean="0"/>
                        <a:t>]</a:t>
                      </a:r>
                      <a:endParaRPr kumimoji="1" lang="ja-JP" altLang="en-US" dirty="0"/>
                    </a:p>
                  </a:txBody>
                  <a:tcPr/>
                </a:tc>
                <a:tc>
                  <a:txBody>
                    <a:bodyPr/>
                    <a:lstStyle/>
                    <a:p>
                      <a:r>
                        <a:rPr kumimoji="1" lang="en-US" altLang="ja-JP" dirty="0" err="1" smtClean="0"/>
                        <a:t>σ</a:t>
                      </a:r>
                      <a:r>
                        <a:rPr kumimoji="1" lang="en-US" altLang="ja-JP" baseline="-25000" dirty="0" err="1" smtClean="0"/>
                        <a:t>size</a:t>
                      </a:r>
                      <a:r>
                        <a:rPr kumimoji="1" lang="en-US" altLang="ja-JP" dirty="0" smtClean="0"/>
                        <a:t> [</a:t>
                      </a:r>
                      <a:r>
                        <a:rPr kumimoji="1" lang="en-US" altLang="ja-JP" dirty="0" err="1" smtClean="0"/>
                        <a:t>mT</a:t>
                      </a:r>
                      <a:r>
                        <a:rPr kumimoji="1" lang="en-US" altLang="ja-JP" dirty="0" smtClean="0"/>
                        <a:t>]</a:t>
                      </a:r>
                      <a:endParaRPr kumimoji="1" lang="ja-JP" altLang="en-US" dirty="0"/>
                    </a:p>
                  </a:txBody>
                  <a:tcPr/>
                </a:tc>
                <a:tc>
                  <a:txBody>
                    <a:bodyPr/>
                    <a:lstStyle/>
                    <a:p>
                      <a:r>
                        <a:rPr kumimoji="1" lang="en-US" altLang="ja-JP" dirty="0" smtClean="0"/>
                        <a:t>ΔB [</a:t>
                      </a:r>
                      <a:r>
                        <a:rPr kumimoji="1" lang="en-US" altLang="ja-JP" dirty="0" err="1" smtClean="0"/>
                        <a:t>mT</a:t>
                      </a:r>
                      <a:r>
                        <a:rPr kumimoji="1" lang="en-US" altLang="ja-JP" dirty="0" smtClean="0"/>
                        <a:t>]</a:t>
                      </a:r>
                      <a:endParaRPr kumimoji="1" lang="ja-JP" altLang="en-US" dirty="0"/>
                    </a:p>
                  </a:txBody>
                  <a:tcPr/>
                </a:tc>
              </a:tr>
              <a:tr h="344983">
                <a:tc>
                  <a:txBody>
                    <a:bodyPr/>
                    <a:lstStyle/>
                    <a:p>
                      <a:r>
                        <a:rPr kumimoji="1" lang="en-US" altLang="ja-JP" dirty="0" smtClean="0"/>
                        <a:t>B</a:t>
                      </a:r>
                      <a:r>
                        <a:rPr kumimoji="1" lang="en-US" altLang="ja-JP" baseline="-25000" dirty="0" smtClean="0"/>
                        <a:t>X</a:t>
                      </a:r>
                      <a:endParaRPr kumimoji="1" lang="ja-JP" altLang="en-US" baseline="-25000" dirty="0"/>
                    </a:p>
                  </a:txBody>
                  <a:tcPr/>
                </a:tc>
                <a:tc>
                  <a:txBody>
                    <a:bodyPr/>
                    <a:lstStyle/>
                    <a:p>
                      <a:r>
                        <a:rPr kumimoji="1" lang="en-US" altLang="ja-JP" dirty="0" smtClean="0"/>
                        <a:t>0.03</a:t>
                      </a:r>
                      <a:endParaRPr kumimoji="1" lang="ja-JP" altLang="en-US" dirty="0"/>
                    </a:p>
                  </a:txBody>
                  <a:tcPr/>
                </a:tc>
                <a:tc>
                  <a:txBody>
                    <a:bodyPr/>
                    <a:lstStyle/>
                    <a:p>
                      <a:r>
                        <a:rPr kumimoji="1" lang="en-US" altLang="ja-JP" dirty="0" smtClean="0"/>
                        <a:t>0.01</a:t>
                      </a:r>
                      <a:endParaRPr kumimoji="1" lang="ja-JP" altLang="en-US" dirty="0"/>
                    </a:p>
                  </a:txBody>
                  <a:tcPr/>
                </a:tc>
                <a:tc>
                  <a:txBody>
                    <a:bodyPr/>
                    <a:lstStyle/>
                    <a:p>
                      <a:r>
                        <a:rPr kumimoji="1" lang="en-US" altLang="ja-JP" b="0" dirty="0" smtClean="0">
                          <a:solidFill>
                            <a:schemeClr val="tx1"/>
                          </a:solidFill>
                        </a:rPr>
                        <a:t>0.06</a:t>
                      </a:r>
                      <a:endParaRPr kumimoji="1" lang="ja-JP" altLang="en-US" b="0" dirty="0">
                        <a:solidFill>
                          <a:schemeClr val="tx1"/>
                        </a:solidFill>
                      </a:endParaRPr>
                    </a:p>
                  </a:txBody>
                  <a:tcPr/>
                </a:tc>
                <a:tc>
                  <a:txBody>
                    <a:bodyPr/>
                    <a:lstStyle/>
                    <a:p>
                      <a:r>
                        <a:rPr kumimoji="1" lang="en-US" altLang="ja-JP" b="0" dirty="0" smtClean="0">
                          <a:solidFill>
                            <a:schemeClr val="tx1"/>
                          </a:solidFill>
                        </a:rPr>
                        <a:t>0.06</a:t>
                      </a:r>
                      <a:endParaRPr kumimoji="1" lang="ja-JP" altLang="en-US" b="0" dirty="0">
                        <a:solidFill>
                          <a:schemeClr val="tx1"/>
                        </a:solidFill>
                      </a:endParaRPr>
                    </a:p>
                  </a:txBody>
                  <a:tcPr/>
                </a:tc>
              </a:tr>
              <a:tr h="420608">
                <a:tc>
                  <a:txBody>
                    <a:bodyPr/>
                    <a:lstStyle/>
                    <a:p>
                      <a:r>
                        <a:rPr kumimoji="1" lang="en-US" altLang="ja-JP" dirty="0" smtClean="0"/>
                        <a:t>B</a:t>
                      </a:r>
                      <a:r>
                        <a:rPr kumimoji="1" lang="en-US" altLang="ja-JP" baseline="-25000" dirty="0" smtClean="0"/>
                        <a:t>Y</a:t>
                      </a:r>
                      <a:endParaRPr kumimoji="1" lang="ja-JP" altLang="en-US" baseline="-25000" dirty="0"/>
                    </a:p>
                  </a:txBody>
                  <a:tcPr/>
                </a:tc>
                <a:tc>
                  <a:txBody>
                    <a:bodyPr/>
                    <a:lstStyle/>
                    <a:p>
                      <a:r>
                        <a:rPr kumimoji="1" lang="en-US" altLang="ja-JP" dirty="0" smtClean="0"/>
                        <a:t>0.03</a:t>
                      </a:r>
                      <a:endParaRPr kumimoji="1" lang="ja-JP" altLang="en-US" dirty="0"/>
                    </a:p>
                  </a:txBody>
                  <a:tcPr/>
                </a:tc>
                <a:tc>
                  <a:txBody>
                    <a:bodyPr/>
                    <a:lstStyle/>
                    <a:p>
                      <a:r>
                        <a:rPr kumimoji="1" lang="en-US" altLang="ja-JP" dirty="0" smtClean="0"/>
                        <a:t>0.02</a:t>
                      </a:r>
                      <a:endParaRPr kumimoji="1" lang="ja-JP" altLang="en-US" dirty="0"/>
                    </a:p>
                  </a:txBody>
                  <a:tcPr/>
                </a:tc>
                <a:tc>
                  <a:txBody>
                    <a:bodyPr/>
                    <a:lstStyle/>
                    <a:p>
                      <a:r>
                        <a:rPr kumimoji="1" lang="en-US" altLang="ja-JP" b="0" dirty="0" smtClean="0">
                          <a:solidFill>
                            <a:schemeClr val="tx1"/>
                          </a:solidFill>
                        </a:rPr>
                        <a:t>&lt;1.6</a:t>
                      </a:r>
                      <a:endParaRPr kumimoji="1" lang="ja-JP" altLang="en-US" b="0" dirty="0">
                        <a:solidFill>
                          <a:schemeClr val="tx1"/>
                        </a:solidFill>
                      </a:endParaRPr>
                    </a:p>
                  </a:txBody>
                  <a:tcPr/>
                </a:tc>
                <a:tc>
                  <a:txBody>
                    <a:bodyPr/>
                    <a:lstStyle/>
                    <a:p>
                      <a:r>
                        <a:rPr kumimoji="1" lang="en-US" altLang="ja-JP" b="0" dirty="0" smtClean="0">
                          <a:solidFill>
                            <a:schemeClr val="tx1"/>
                          </a:solidFill>
                        </a:rPr>
                        <a:t>1.6</a:t>
                      </a:r>
                      <a:r>
                        <a:rPr kumimoji="1" lang="ja-JP" altLang="en-US" b="0" baseline="0" dirty="0" smtClean="0">
                          <a:solidFill>
                            <a:schemeClr val="tx1"/>
                          </a:solidFill>
                        </a:rPr>
                        <a:t> </a:t>
                      </a:r>
                      <a:r>
                        <a:rPr kumimoji="1" lang="en-US" altLang="ja-JP" b="0" dirty="0" smtClean="0">
                          <a:solidFill>
                            <a:schemeClr val="tx1"/>
                          </a:solidFill>
                        </a:rPr>
                        <a:t>(</a:t>
                      </a:r>
                      <a:r>
                        <a:rPr kumimoji="1" lang="ja-JP" altLang="en-US" b="0" dirty="0" smtClean="0">
                          <a:solidFill>
                            <a:schemeClr val="tx1"/>
                          </a:solidFill>
                        </a:rPr>
                        <a:t>磁極端付近</a:t>
                      </a:r>
                      <a:r>
                        <a:rPr kumimoji="1" lang="en-US" altLang="ja-JP" b="0" dirty="0" smtClean="0">
                          <a:solidFill>
                            <a:schemeClr val="tx1"/>
                          </a:solidFill>
                        </a:rPr>
                        <a:t>),  0.20 (</a:t>
                      </a:r>
                      <a:r>
                        <a:rPr kumimoji="1" lang="ja-JP" altLang="en-US" b="0" dirty="0" smtClean="0">
                          <a:solidFill>
                            <a:schemeClr val="tx1"/>
                          </a:solidFill>
                        </a:rPr>
                        <a:t>それ以外</a:t>
                      </a:r>
                      <a:r>
                        <a:rPr kumimoji="1" lang="en-US" altLang="ja-JP" b="0" dirty="0" smtClean="0">
                          <a:solidFill>
                            <a:schemeClr val="tx1"/>
                          </a:solidFill>
                        </a:rPr>
                        <a:t>)</a:t>
                      </a:r>
                      <a:endParaRPr kumimoji="1" lang="ja-JP" altLang="en-US" b="0" dirty="0">
                        <a:solidFill>
                          <a:schemeClr val="tx1"/>
                        </a:solidFill>
                      </a:endParaRPr>
                    </a:p>
                  </a:txBody>
                  <a:tcPr/>
                </a:tc>
              </a:tr>
              <a:tr h="360040">
                <a:tc>
                  <a:txBody>
                    <a:bodyPr/>
                    <a:lstStyle/>
                    <a:p>
                      <a:r>
                        <a:rPr kumimoji="1" lang="en-US" altLang="ja-JP" dirty="0" smtClean="0"/>
                        <a:t>B</a:t>
                      </a:r>
                      <a:r>
                        <a:rPr kumimoji="1" lang="en-US" altLang="ja-JP" baseline="-25000" dirty="0" smtClean="0"/>
                        <a:t>Z</a:t>
                      </a:r>
                      <a:endParaRPr kumimoji="1" lang="ja-JP" altLang="en-US" baseline="-25000" dirty="0"/>
                    </a:p>
                  </a:txBody>
                  <a:tcPr/>
                </a:tc>
                <a:tc>
                  <a:txBody>
                    <a:bodyPr/>
                    <a:lstStyle/>
                    <a:p>
                      <a:r>
                        <a:rPr kumimoji="1" lang="en-US" altLang="ja-JP" dirty="0" smtClean="0"/>
                        <a:t>0.03</a:t>
                      </a:r>
                      <a:endParaRPr kumimoji="1" lang="ja-JP" altLang="en-US" dirty="0"/>
                    </a:p>
                  </a:txBody>
                  <a:tcPr/>
                </a:tc>
                <a:tc>
                  <a:txBody>
                    <a:bodyPr/>
                    <a:lstStyle/>
                    <a:p>
                      <a:r>
                        <a:rPr kumimoji="1" lang="en-US" altLang="ja-JP" dirty="0" smtClean="0"/>
                        <a:t>0.1</a:t>
                      </a:r>
                      <a:endParaRPr kumimoji="1" lang="ja-JP" altLang="en-US" dirty="0"/>
                    </a:p>
                  </a:txBody>
                  <a:tcPr/>
                </a:tc>
                <a:tc>
                  <a:txBody>
                    <a:bodyPr/>
                    <a:lstStyle/>
                    <a:p>
                      <a:r>
                        <a:rPr kumimoji="1" lang="en-US" altLang="ja-JP" b="0" dirty="0" smtClean="0">
                          <a:solidFill>
                            <a:schemeClr val="tx1"/>
                          </a:solidFill>
                        </a:rPr>
                        <a:t>&lt;1.4 </a:t>
                      </a:r>
                      <a:endParaRPr kumimoji="1" lang="ja-JP" altLang="en-US" b="0" dirty="0">
                        <a:solidFill>
                          <a:schemeClr val="tx1"/>
                        </a:solidFill>
                      </a:endParaRPr>
                    </a:p>
                  </a:txBody>
                  <a:tcPr/>
                </a:tc>
                <a:tc>
                  <a:txBody>
                    <a:bodyPr/>
                    <a:lstStyle/>
                    <a:p>
                      <a:r>
                        <a:rPr kumimoji="1" lang="en-US" altLang="ja-JP" b="0" dirty="0" smtClean="0">
                          <a:solidFill>
                            <a:schemeClr val="tx1"/>
                          </a:solidFill>
                        </a:rPr>
                        <a:t>1.4 (</a:t>
                      </a:r>
                      <a:r>
                        <a:rPr kumimoji="1" lang="ja-JP" altLang="en-US" b="0" dirty="0" smtClean="0">
                          <a:solidFill>
                            <a:schemeClr val="tx1"/>
                          </a:solidFill>
                        </a:rPr>
                        <a:t>磁極端付近</a:t>
                      </a:r>
                      <a:r>
                        <a:rPr kumimoji="1" lang="en-US" altLang="ja-JP" b="0" dirty="0" smtClean="0">
                          <a:solidFill>
                            <a:schemeClr val="tx1"/>
                          </a:solidFill>
                        </a:rPr>
                        <a:t>) , 0.22 (</a:t>
                      </a:r>
                      <a:r>
                        <a:rPr kumimoji="1" lang="ja-JP" altLang="en-US" b="0" dirty="0" smtClean="0">
                          <a:solidFill>
                            <a:schemeClr val="tx1"/>
                          </a:solidFill>
                        </a:rPr>
                        <a:t>それ以外</a:t>
                      </a:r>
                      <a:r>
                        <a:rPr kumimoji="1" lang="en-US" altLang="ja-JP" b="0" dirty="0" smtClean="0">
                          <a:solidFill>
                            <a:schemeClr val="tx1"/>
                          </a:solidFill>
                        </a:rPr>
                        <a:t>)</a:t>
                      </a:r>
                      <a:endParaRPr kumimoji="1" lang="ja-JP" altLang="en-US" b="0" dirty="0">
                        <a:solidFill>
                          <a:schemeClr val="tx1"/>
                        </a:solidFill>
                      </a:endParaRPr>
                    </a:p>
                  </a:txBody>
                  <a:tcPr/>
                </a:tc>
              </a:tr>
            </a:tbl>
          </a:graphicData>
        </a:graphic>
      </p:graphicFrame>
      <p:sp>
        <p:nvSpPr>
          <p:cNvPr id="5" name="スライド番号プレースホルダー 4"/>
          <p:cNvSpPr>
            <a:spLocks noGrp="1"/>
          </p:cNvSpPr>
          <p:nvPr>
            <p:ph type="sldNum" sz="quarter" idx="12"/>
          </p:nvPr>
        </p:nvSpPr>
        <p:spPr/>
        <p:txBody>
          <a:bodyPr/>
          <a:lstStyle/>
          <a:p>
            <a:r>
              <a:rPr kumimoji="1" lang="en-US" altLang="ja-JP" dirty="0" smtClean="0"/>
              <a:t>14</a:t>
            </a:r>
            <a:endParaRPr kumimoji="1" lang="ja-JP" altLang="en-US" dirty="0"/>
          </a:p>
        </p:txBody>
      </p:sp>
      <p:sp>
        <p:nvSpPr>
          <p:cNvPr id="6" name="テキスト ボックス 5"/>
          <p:cNvSpPr txBox="1"/>
          <p:nvPr/>
        </p:nvSpPr>
        <p:spPr>
          <a:xfrm>
            <a:off x="5485522" y="4451080"/>
            <a:ext cx="3672408" cy="400110"/>
          </a:xfrm>
          <a:prstGeom prst="rect">
            <a:avLst/>
          </a:prstGeom>
          <a:noFill/>
        </p:spPr>
        <p:txBody>
          <a:bodyPr wrap="square" rtlCol="0">
            <a:spAutoFit/>
          </a:bodyPr>
          <a:lstStyle/>
          <a:p>
            <a:r>
              <a:rPr lang="en-US" altLang="ja-JP" sz="2000" dirty="0" smtClean="0">
                <a:solidFill>
                  <a:srgbClr val="FF0000"/>
                </a:solidFill>
              </a:rPr>
              <a:t>ΔB</a:t>
            </a:r>
            <a:r>
              <a:rPr lang="ja-JP" altLang="en-US" sz="2000" dirty="0" smtClean="0">
                <a:solidFill>
                  <a:srgbClr val="FF0000"/>
                </a:solidFill>
              </a:rPr>
              <a:t>に対しては</a:t>
            </a:r>
            <a:r>
              <a:rPr lang="en-US" altLang="ja-JP" sz="2000" dirty="0" err="1" smtClean="0">
                <a:solidFill>
                  <a:srgbClr val="FF0000"/>
                </a:solidFill>
              </a:rPr>
              <a:t>σ</a:t>
            </a:r>
            <a:r>
              <a:rPr lang="en-US" altLang="ja-JP" sz="2000" baseline="-25000" dirty="0" err="1" smtClean="0">
                <a:solidFill>
                  <a:srgbClr val="FF0000"/>
                </a:solidFill>
              </a:rPr>
              <a:t>size</a:t>
            </a:r>
            <a:r>
              <a:rPr lang="ja-JP" altLang="en-US" sz="2000" dirty="0" smtClean="0">
                <a:solidFill>
                  <a:srgbClr val="FF0000"/>
                </a:solidFill>
              </a:rPr>
              <a:t>が支配的</a:t>
            </a:r>
            <a:endParaRPr kumimoji="1" lang="ja-JP" altLang="en-US" sz="2000" dirty="0">
              <a:solidFill>
                <a:srgbClr val="FF0000"/>
              </a:solidFill>
            </a:endParaRPr>
          </a:p>
        </p:txBody>
      </p:sp>
    </p:spTree>
    <p:extLst>
      <p:ext uri="{BB962C8B-B14F-4D97-AF65-F5344CB8AC3E}">
        <p14:creationId xmlns:p14="http://schemas.microsoft.com/office/powerpoint/2010/main" val="1649562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計算磁場</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ormAutofit fontScale="92500" lnSpcReduction="10000"/>
          </a:bodyPr>
          <a:lstStyle/>
          <a:p>
            <a:r>
              <a:rPr lang="en-US" altLang="ja-JP" sz="2400" dirty="0" smtClean="0"/>
              <a:t>OPERA-3D/TOSCA</a:t>
            </a:r>
            <a:r>
              <a:rPr lang="ja-JP" altLang="en-US" sz="2400" dirty="0" smtClean="0"/>
              <a:t>で計算</a:t>
            </a:r>
            <a:endParaRPr lang="en-US" altLang="ja-JP" sz="2400" dirty="0" smtClean="0"/>
          </a:p>
          <a:p>
            <a:r>
              <a:rPr lang="ja-JP" altLang="en-US" sz="2400" dirty="0" smtClean="0"/>
              <a:t>モデリング</a:t>
            </a:r>
            <a:r>
              <a:rPr lang="ja-JP" altLang="en-US" sz="2400" dirty="0"/>
              <a:t>：</a:t>
            </a:r>
            <a:r>
              <a:rPr lang="en-US" altLang="ja-JP" sz="2400" dirty="0" smtClean="0"/>
              <a:t> </a:t>
            </a:r>
            <a:r>
              <a:rPr lang="ja-JP" altLang="en-US" sz="2400" dirty="0" smtClean="0"/>
              <a:t>設計図をもとに作成、上下対称</a:t>
            </a:r>
            <a:endParaRPr lang="en-US" altLang="ja-JP" sz="2400" dirty="0" smtClean="0"/>
          </a:p>
          <a:p>
            <a:pPr lvl="1"/>
            <a:r>
              <a:rPr lang="ja-JP" altLang="en-US" sz="2000" dirty="0" smtClean="0"/>
              <a:t>周辺の磁性体や電磁石の架台などは考慮していない</a:t>
            </a:r>
            <a:endParaRPr lang="en-US" altLang="ja-JP" sz="2000" dirty="0" smtClean="0"/>
          </a:p>
          <a:p>
            <a:r>
              <a:rPr lang="en-US" altLang="ja-JP" sz="2200" dirty="0" smtClean="0"/>
              <a:t>BH</a:t>
            </a:r>
            <a:r>
              <a:rPr lang="ja-JP" altLang="en-US" sz="2200" dirty="0" smtClean="0"/>
              <a:t>曲線：</a:t>
            </a:r>
            <a:r>
              <a:rPr lang="en-US" altLang="ja-JP" sz="2200" dirty="0" smtClean="0"/>
              <a:t>Q1</a:t>
            </a:r>
            <a:r>
              <a:rPr lang="ja-JP" altLang="en-US" sz="2200" dirty="0" smtClean="0"/>
              <a:t>電磁石の計算磁場の精度を上げるために調整したもの</a:t>
            </a:r>
            <a:endParaRPr lang="en-US" altLang="ja-JP" sz="2200" dirty="0"/>
          </a:p>
          <a:p>
            <a:endParaRPr lang="en-US" altLang="ja-JP" dirty="0" smtClean="0"/>
          </a:p>
          <a:p>
            <a:endParaRPr lang="en-US" altLang="ja-JP" dirty="0" smtClean="0"/>
          </a:p>
          <a:p>
            <a:pPr marL="109728" indent="0">
              <a:buNone/>
            </a:pPr>
            <a:endParaRPr lang="en-US" altLang="ja-JP" dirty="0" smtClean="0"/>
          </a:p>
          <a:p>
            <a:pPr marL="109728" indent="0">
              <a:buNone/>
            </a:pPr>
            <a:endParaRPr lang="en-US" altLang="ja-JP" dirty="0" smtClean="0"/>
          </a:p>
          <a:p>
            <a:pPr marL="109728" indent="0">
              <a:buNone/>
            </a:pPr>
            <a:endParaRPr lang="en-US" altLang="ja-JP" dirty="0"/>
          </a:p>
          <a:p>
            <a:endParaRPr lang="en-US" altLang="ja-JP" sz="2400" dirty="0" smtClean="0"/>
          </a:p>
          <a:p>
            <a:endParaRPr lang="en-US" altLang="ja-JP" sz="2400" dirty="0"/>
          </a:p>
          <a:p>
            <a:r>
              <a:rPr lang="ja-JP" altLang="en-US" sz="2400" dirty="0" smtClean="0"/>
              <a:t>メッシュサイズ</a:t>
            </a:r>
            <a:endParaRPr lang="en-US" altLang="ja-JP" sz="2400" dirty="0" smtClean="0"/>
          </a:p>
          <a:p>
            <a:pPr lvl="1"/>
            <a:r>
              <a:rPr lang="ja-JP" altLang="en-US" sz="2000" dirty="0" smtClean="0"/>
              <a:t>ヨーク部分</a:t>
            </a:r>
            <a:r>
              <a:rPr lang="en-US" altLang="ja-JP" sz="2000" dirty="0" smtClean="0"/>
              <a:t>:30 mm, </a:t>
            </a:r>
            <a:r>
              <a:rPr lang="ja-JP" altLang="en-US" sz="2000" dirty="0" smtClean="0"/>
              <a:t>粒子が通る領域</a:t>
            </a:r>
            <a:r>
              <a:rPr lang="en-US" altLang="ja-JP" sz="2000" dirty="0" smtClean="0"/>
              <a:t>:20mm</a:t>
            </a:r>
          </a:p>
          <a:p>
            <a:pPr lvl="1"/>
            <a:r>
              <a:rPr lang="ja-JP" altLang="en-US" sz="2000" dirty="0" smtClean="0"/>
              <a:t>それ以外</a:t>
            </a:r>
            <a:r>
              <a:rPr lang="en-US" altLang="ja-JP" sz="2000" dirty="0" smtClean="0"/>
              <a:t>:100mm</a:t>
            </a:r>
          </a:p>
          <a:p>
            <a:pPr lvl="2"/>
            <a:r>
              <a:rPr lang="ja-JP" altLang="en-US" sz="1800" dirty="0"/>
              <a:t>メッシュサイズに</a:t>
            </a:r>
            <a:r>
              <a:rPr lang="ja-JP" altLang="en-US" sz="1800" dirty="0" smtClean="0"/>
              <a:t>よる計算精度は</a:t>
            </a:r>
            <a:r>
              <a:rPr lang="en-US" altLang="ja-JP" sz="1800" dirty="0" smtClean="0"/>
              <a:t>60μT</a:t>
            </a:r>
            <a:r>
              <a:rPr lang="ja-JP" altLang="en-US" sz="1800" dirty="0" smtClean="0"/>
              <a:t>未満</a:t>
            </a:r>
            <a:endParaRPr lang="en-US" altLang="ja-JP" sz="1800" dirty="0" smtClean="0"/>
          </a:p>
        </p:txBody>
      </p:sp>
      <p:pic>
        <p:nvPicPr>
          <p:cNvPr id="2050" name="Picture 2" descr="C:\Users\Tnanamura\Dropbox\修士論文\slidefigure\d1mod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52936"/>
            <a:ext cx="5201420" cy="21346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nanamura\Dropbox\修士論文\slidefigure\B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708919"/>
            <a:ext cx="3759708" cy="2563927"/>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r>
              <a:rPr kumimoji="1" lang="en-US" altLang="ja-JP" dirty="0" smtClean="0"/>
              <a:t>16</a:t>
            </a:r>
            <a:endParaRPr kumimoji="1" lang="ja-JP" altLang="en-US" dirty="0"/>
          </a:p>
        </p:txBody>
      </p:sp>
    </p:spTree>
    <p:extLst>
      <p:ext uri="{BB962C8B-B14F-4D97-AF65-F5344CB8AC3E}">
        <p14:creationId xmlns:p14="http://schemas.microsoft.com/office/powerpoint/2010/main" val="2299260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計算磁場の</a:t>
            </a:r>
            <a:r>
              <a:rPr lang="ja-JP" altLang="en-US" dirty="0"/>
              <a:t>精度</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r>
              <a:rPr lang="en-US" altLang="ja-JP" dirty="0" smtClean="0"/>
              <a:t>DBZ=(</a:t>
            </a:r>
            <a:r>
              <a:rPr lang="ja-JP" altLang="en-US" dirty="0" smtClean="0"/>
              <a:t>測定磁場の</a:t>
            </a:r>
            <a:r>
              <a:rPr lang="en-US" altLang="ja-JP" dirty="0" smtClean="0"/>
              <a:t>Z</a:t>
            </a:r>
            <a:r>
              <a:rPr lang="ja-JP" altLang="en-US" dirty="0" smtClean="0"/>
              <a:t>成分</a:t>
            </a:r>
            <a:r>
              <a:rPr lang="en-US" altLang="ja-JP" dirty="0" smtClean="0"/>
              <a:t>)</a:t>
            </a:r>
            <a:r>
              <a:rPr lang="ja-JP" altLang="en-US" dirty="0" err="1" smtClean="0"/>
              <a:t>ー</a:t>
            </a:r>
            <a:r>
              <a:rPr lang="en-US" altLang="ja-JP" dirty="0" smtClean="0"/>
              <a:t>(</a:t>
            </a:r>
            <a:r>
              <a:rPr lang="ja-JP" altLang="en-US" dirty="0" smtClean="0"/>
              <a:t>計算磁場の</a:t>
            </a:r>
            <a:r>
              <a:rPr lang="en-US" altLang="ja-JP" dirty="0" smtClean="0"/>
              <a:t>Z</a:t>
            </a:r>
            <a:r>
              <a:rPr lang="ja-JP" altLang="en-US" dirty="0" smtClean="0"/>
              <a:t>成分</a:t>
            </a:r>
            <a:r>
              <a:rPr lang="en-US" altLang="ja-JP" dirty="0" smtClean="0"/>
              <a:t>)</a:t>
            </a:r>
          </a:p>
          <a:p>
            <a:r>
              <a:rPr lang="ja-JP" altLang="en-US" dirty="0"/>
              <a:t>磁極端</a:t>
            </a:r>
            <a:r>
              <a:rPr lang="ja-JP" altLang="en-US" dirty="0" smtClean="0"/>
              <a:t>付近</a:t>
            </a:r>
            <a:r>
              <a:rPr lang="en-US" altLang="ja-JP" dirty="0" smtClean="0"/>
              <a:t>(-300&lt;Z&lt;500)</a:t>
            </a:r>
            <a:r>
              <a:rPr lang="ja-JP" altLang="en-US" dirty="0" smtClean="0"/>
              <a:t>とそれ以外で</a:t>
            </a:r>
            <a:endParaRPr lang="en-US" altLang="ja-JP" dirty="0" smtClean="0"/>
          </a:p>
          <a:p>
            <a:r>
              <a:rPr lang="ja-JP" altLang="en-US" dirty="0" smtClean="0"/>
              <a:t>それぞれガウシアンでフィット、</a:t>
            </a:r>
            <a:r>
              <a:rPr lang="en-US" altLang="ja-JP" dirty="0" smtClean="0"/>
              <a:t>σ</a:t>
            </a:r>
            <a:r>
              <a:rPr lang="ja-JP" altLang="en-US" dirty="0" smtClean="0"/>
              <a:t>を計算磁場の精度</a:t>
            </a:r>
            <a:endParaRPr lang="en-US" altLang="ja-JP" dirty="0" smtClean="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277462"/>
            <a:ext cx="3866734" cy="2636912"/>
          </a:xfrm>
          <a:prstGeom prst="rect">
            <a:avLst/>
          </a:prstGeom>
        </p:spPr>
      </p:pic>
      <p:pic>
        <p:nvPicPr>
          <p:cNvPr id="1026" name="Picture 2" descr="C:\Users\Tnanamura\Dropbox\修士論文\slidefigure\DB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388" y="3125450"/>
            <a:ext cx="4089642" cy="278892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404276" y="5641894"/>
            <a:ext cx="1008112" cy="369332"/>
          </a:xfrm>
          <a:prstGeom prst="rect">
            <a:avLst/>
          </a:prstGeom>
          <a:solidFill>
            <a:schemeClr val="bg1"/>
          </a:solidFill>
        </p:spPr>
        <p:txBody>
          <a:bodyPr wrap="square" rtlCol="0">
            <a:spAutoFit/>
          </a:bodyPr>
          <a:lstStyle/>
          <a:p>
            <a:r>
              <a:rPr kumimoji="1" lang="en-US" altLang="ja-JP" dirty="0" smtClean="0"/>
              <a:t>DBZ [T]</a:t>
            </a:r>
            <a:endParaRPr kumimoji="1" lang="ja-JP" altLang="en-US" dirty="0"/>
          </a:p>
        </p:txBody>
      </p:sp>
      <p:sp>
        <p:nvSpPr>
          <p:cNvPr id="9" name="テキスト ボックス 8"/>
          <p:cNvSpPr txBox="1"/>
          <p:nvPr/>
        </p:nvSpPr>
        <p:spPr>
          <a:xfrm>
            <a:off x="7271792" y="5729708"/>
            <a:ext cx="1008112" cy="369332"/>
          </a:xfrm>
          <a:prstGeom prst="rect">
            <a:avLst/>
          </a:prstGeom>
          <a:solidFill>
            <a:schemeClr val="bg1"/>
          </a:solidFill>
        </p:spPr>
        <p:txBody>
          <a:bodyPr wrap="square" rtlCol="0">
            <a:spAutoFit/>
          </a:bodyPr>
          <a:lstStyle/>
          <a:p>
            <a:r>
              <a:rPr kumimoji="1" lang="en-US" altLang="ja-JP" dirty="0" smtClean="0"/>
              <a:t>DBZ [T]</a:t>
            </a:r>
            <a:endParaRPr kumimoji="1" lang="ja-JP" altLang="en-US" dirty="0"/>
          </a:p>
        </p:txBody>
      </p:sp>
      <p:sp>
        <p:nvSpPr>
          <p:cNvPr id="10" name="テキスト ボックス 9"/>
          <p:cNvSpPr txBox="1"/>
          <p:nvPr/>
        </p:nvSpPr>
        <p:spPr>
          <a:xfrm>
            <a:off x="6873924" y="3483589"/>
            <a:ext cx="1800200" cy="646331"/>
          </a:xfrm>
          <a:prstGeom prst="rect">
            <a:avLst/>
          </a:prstGeom>
          <a:noFill/>
        </p:spPr>
        <p:txBody>
          <a:bodyPr wrap="square" rtlCol="0">
            <a:spAutoFit/>
          </a:bodyPr>
          <a:lstStyle/>
          <a:p>
            <a:r>
              <a:rPr lang="ja-JP" altLang="en-US" dirty="0" err="1" smtClean="0">
                <a:solidFill>
                  <a:srgbClr val="FF0000"/>
                </a:solidFill>
              </a:rPr>
              <a:t>ー</a:t>
            </a:r>
            <a:r>
              <a:rPr lang="ja-JP" altLang="en-US" dirty="0" smtClean="0">
                <a:solidFill>
                  <a:srgbClr val="FF0000"/>
                </a:solidFill>
              </a:rPr>
              <a:t>磁極端付近</a:t>
            </a:r>
            <a:endParaRPr lang="en-US" altLang="ja-JP" dirty="0" smtClean="0">
              <a:solidFill>
                <a:srgbClr val="FF0000"/>
              </a:solidFill>
            </a:endParaRPr>
          </a:p>
          <a:p>
            <a:r>
              <a:rPr kumimoji="1" lang="ja-JP" altLang="en-US" dirty="0" err="1" smtClean="0">
                <a:solidFill>
                  <a:schemeClr val="accent6"/>
                </a:solidFill>
              </a:rPr>
              <a:t>ー</a:t>
            </a:r>
            <a:r>
              <a:rPr kumimoji="1" lang="ja-JP" altLang="en-US" dirty="0" smtClean="0">
                <a:solidFill>
                  <a:schemeClr val="accent6"/>
                </a:solidFill>
              </a:rPr>
              <a:t>それ以外</a:t>
            </a:r>
            <a:endParaRPr kumimoji="1" lang="ja-JP" altLang="en-US" dirty="0">
              <a:solidFill>
                <a:schemeClr val="accent6"/>
              </a:solidFill>
            </a:endParaRPr>
          </a:p>
        </p:txBody>
      </p:sp>
    </p:spTree>
    <p:extLst>
      <p:ext uri="{BB962C8B-B14F-4D97-AF65-F5344CB8AC3E}">
        <p14:creationId xmlns:p14="http://schemas.microsoft.com/office/powerpoint/2010/main" val="3585566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864096"/>
          </a:xfrm>
        </p:spPr>
        <p:txBody>
          <a:bodyPr/>
          <a:lstStyle/>
          <a:p>
            <a:r>
              <a:rPr kumimoji="1" lang="ja-JP" altLang="en-US" dirty="0" smtClean="0"/>
              <a:t>水チェレンコフ検出器テスト</a:t>
            </a:r>
            <a:endParaRPr kumimoji="1" lang="ja-JP" altLang="en-US" dirty="0"/>
          </a:p>
        </p:txBody>
      </p:sp>
      <p:sp>
        <p:nvSpPr>
          <p:cNvPr id="3" name="コンテンツ プレースホルダー 2"/>
          <p:cNvSpPr>
            <a:spLocks noGrp="1"/>
          </p:cNvSpPr>
          <p:nvPr>
            <p:ph idx="1"/>
          </p:nvPr>
        </p:nvSpPr>
        <p:spPr>
          <a:xfrm>
            <a:off x="457200" y="1484784"/>
            <a:ext cx="8229600" cy="5089752"/>
          </a:xfrm>
        </p:spPr>
        <p:txBody>
          <a:bodyPr/>
          <a:lstStyle/>
          <a:p>
            <a:r>
              <a:rPr kumimoji="1" lang="en-US" altLang="ja-JP" dirty="0" smtClean="0"/>
              <a:t>Setup</a:t>
            </a:r>
          </a:p>
          <a:p>
            <a:endParaRPr lang="en-US" altLang="ja-JP" dirty="0"/>
          </a:p>
          <a:p>
            <a:endParaRPr kumimoji="1" lang="en-US" altLang="ja-JP" dirty="0" smtClean="0"/>
          </a:p>
          <a:p>
            <a:endParaRPr lang="en-US" altLang="ja-JP" dirty="0"/>
          </a:p>
          <a:p>
            <a:pPr marL="109728" indent="0">
              <a:buNone/>
            </a:pPr>
            <a:endParaRPr lang="en-US" altLang="ja-JP" dirty="0"/>
          </a:p>
          <a:p>
            <a:r>
              <a:rPr lang="ja-JP" altLang="en-US" dirty="0"/>
              <a:t>測定結果</a:t>
            </a:r>
            <a:endParaRPr kumimoji="1" lang="en-US" altLang="ja-JP" dirty="0" smtClean="0"/>
          </a:p>
        </p:txBody>
      </p:sp>
      <p:pic>
        <p:nvPicPr>
          <p:cNvPr id="2050" name="Picture 2" descr="C:\Users\Tnanamura\Dropbox\WC\WCset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16" y="1384625"/>
            <a:ext cx="3328987" cy="261461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矢印コネクタ 4"/>
          <p:cNvCxnSpPr/>
          <p:nvPr/>
        </p:nvCxnSpPr>
        <p:spPr>
          <a:xfrm flipV="1">
            <a:off x="2368244" y="1633438"/>
            <a:ext cx="1080121"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52021" y="1993478"/>
            <a:ext cx="2808312" cy="369332"/>
          </a:xfrm>
          <a:prstGeom prst="rect">
            <a:avLst/>
          </a:prstGeom>
          <a:noFill/>
        </p:spPr>
        <p:txBody>
          <a:bodyPr wrap="square" rtlCol="0">
            <a:spAutoFit/>
          </a:bodyPr>
          <a:lstStyle/>
          <a:p>
            <a:r>
              <a:rPr kumimoji="1" lang="ja-JP" altLang="en-US" dirty="0" smtClean="0"/>
              <a:t>半径</a:t>
            </a:r>
            <a:r>
              <a:rPr kumimoji="1" lang="en-US" altLang="ja-JP" dirty="0" smtClean="0"/>
              <a:t>80cm, 100</a:t>
            </a:r>
            <a:r>
              <a:rPr kumimoji="1" lang="ja-JP" altLang="en-US" dirty="0" smtClean="0"/>
              <a:t>回巻き</a:t>
            </a:r>
            <a:endParaRPr kumimoji="1" lang="en-US" altLang="ja-JP" dirty="0" smtClean="0"/>
          </a:p>
        </p:txBody>
      </p:sp>
      <p:cxnSp>
        <p:nvCxnSpPr>
          <p:cNvPr id="9" name="直線矢印コネクタ 8"/>
          <p:cNvCxnSpPr/>
          <p:nvPr/>
        </p:nvCxnSpPr>
        <p:spPr>
          <a:xfrm flipH="1">
            <a:off x="4456477" y="2316643"/>
            <a:ext cx="1888826" cy="3231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345578" y="2100221"/>
            <a:ext cx="2808312" cy="923330"/>
          </a:xfrm>
          <a:prstGeom prst="rect">
            <a:avLst/>
          </a:prstGeom>
          <a:noFill/>
        </p:spPr>
        <p:txBody>
          <a:bodyPr wrap="square" rtlCol="0">
            <a:spAutoFit/>
          </a:bodyPr>
          <a:lstStyle/>
          <a:p>
            <a:r>
              <a:rPr kumimoji="1" lang="en-US" altLang="ja-JP" dirty="0" smtClean="0"/>
              <a:t>PMT</a:t>
            </a:r>
            <a:r>
              <a:rPr kumimoji="1" lang="ja-JP" altLang="en-US" dirty="0" smtClean="0"/>
              <a:t>に巻きつけたコイル</a:t>
            </a:r>
            <a:endParaRPr kumimoji="1" lang="en-US" altLang="ja-JP" dirty="0" smtClean="0"/>
          </a:p>
          <a:p>
            <a:r>
              <a:rPr kumimoji="1" lang="en-US" altLang="ja-JP" dirty="0" smtClean="0"/>
              <a:t>(20</a:t>
            </a:r>
            <a:r>
              <a:rPr kumimoji="1" lang="ja-JP" altLang="en-US" dirty="0" smtClean="0"/>
              <a:t>回巻き</a:t>
            </a:r>
            <a:r>
              <a:rPr kumimoji="1" lang="en-US" altLang="ja-JP" dirty="0" smtClean="0"/>
              <a:t>)</a:t>
            </a:r>
          </a:p>
          <a:p>
            <a:r>
              <a:rPr lang="ja-JP" altLang="en-US" dirty="0" smtClean="0"/>
              <a:t>磁場を相殺する</a:t>
            </a:r>
            <a:endParaRPr lang="en-US" altLang="ja-JP" dirty="0" smtClean="0"/>
          </a:p>
        </p:txBody>
      </p:sp>
      <p:pic>
        <p:nvPicPr>
          <p:cNvPr id="2051" name="Picture 3" descr="C:\Users\Tnanamura\Dropbox\NHreview2016FY\WCresul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07" y="4305597"/>
            <a:ext cx="3129914" cy="23119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nanamura\Dropbox\NHreview2016FY\WCresul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161" y="4305597"/>
            <a:ext cx="2924484" cy="2136533"/>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a:xfrm>
            <a:off x="5805518" y="4537427"/>
            <a:ext cx="1080120" cy="3336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907298" y="4553308"/>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2021" y="6472099"/>
            <a:ext cx="4786098" cy="338554"/>
          </a:xfrm>
          <a:prstGeom prst="rect">
            <a:avLst/>
          </a:prstGeom>
          <a:noFill/>
        </p:spPr>
        <p:txBody>
          <a:bodyPr wrap="square" rtlCol="0">
            <a:spAutoFit/>
          </a:bodyPr>
          <a:lstStyle/>
          <a:p>
            <a:r>
              <a:rPr lang="en-US" altLang="ja-JP" sz="1600" dirty="0" smtClean="0"/>
              <a:t>Helmholtz coil</a:t>
            </a:r>
            <a:r>
              <a:rPr lang="ja-JP" altLang="en-US" sz="1600" dirty="0" smtClean="0"/>
              <a:t>の磁場に対する</a:t>
            </a:r>
            <a:r>
              <a:rPr lang="en-US" altLang="ja-JP" sz="1600" dirty="0" smtClean="0"/>
              <a:t>WC</a:t>
            </a:r>
            <a:r>
              <a:rPr lang="ja-JP" altLang="en-US" sz="1600" dirty="0" smtClean="0"/>
              <a:t>の</a:t>
            </a:r>
            <a:r>
              <a:rPr lang="en-US" altLang="ja-JP" sz="1600" dirty="0" smtClean="0"/>
              <a:t>ADC</a:t>
            </a:r>
            <a:endParaRPr kumimoji="1" lang="ja-JP" altLang="en-US" sz="1600" dirty="0"/>
          </a:p>
        </p:txBody>
      </p:sp>
      <p:sp>
        <p:nvSpPr>
          <p:cNvPr id="19" name="テキスト ボックス 18"/>
          <p:cNvSpPr txBox="1"/>
          <p:nvPr/>
        </p:nvSpPr>
        <p:spPr>
          <a:xfrm>
            <a:off x="4858161" y="6442130"/>
            <a:ext cx="4394359" cy="338554"/>
          </a:xfrm>
          <a:prstGeom prst="rect">
            <a:avLst/>
          </a:prstGeom>
          <a:noFill/>
        </p:spPr>
        <p:txBody>
          <a:bodyPr wrap="square" rtlCol="0">
            <a:spAutoFit/>
          </a:bodyPr>
          <a:lstStyle/>
          <a:p>
            <a:r>
              <a:rPr kumimoji="1" lang="en-US" altLang="ja-JP" sz="1600" dirty="0" smtClean="0"/>
              <a:t>5G</a:t>
            </a:r>
            <a:r>
              <a:rPr kumimoji="1" lang="ja-JP" altLang="en-US" sz="1600" dirty="0" smtClean="0"/>
              <a:t>程度ならバッキングコイルでの相殺は容易</a:t>
            </a:r>
            <a:endParaRPr kumimoji="1" lang="ja-JP" altLang="en-US" sz="1600" dirty="0"/>
          </a:p>
        </p:txBody>
      </p:sp>
    </p:spTree>
    <p:extLst>
      <p:ext uri="{BB962C8B-B14F-4D97-AF65-F5344CB8AC3E}">
        <p14:creationId xmlns:p14="http://schemas.microsoft.com/office/powerpoint/2010/main" val="1780676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864096"/>
          </a:xfrm>
        </p:spPr>
        <p:txBody>
          <a:bodyPr/>
          <a:lstStyle/>
          <a:p>
            <a:r>
              <a:rPr kumimoji="1" lang="ja-JP" altLang="en-US" dirty="0" smtClean="0"/>
              <a:t>ファイバーアクティブ標的</a:t>
            </a:r>
            <a:endParaRPr kumimoji="1" lang="ja-JP" altLang="en-US" dirty="0"/>
          </a:p>
        </p:txBody>
      </p:sp>
      <p:sp>
        <p:nvSpPr>
          <p:cNvPr id="3" name="コンテンツ プレースホルダー 2"/>
          <p:cNvSpPr>
            <a:spLocks noGrp="1"/>
          </p:cNvSpPr>
          <p:nvPr>
            <p:ph idx="1"/>
          </p:nvPr>
        </p:nvSpPr>
        <p:spPr>
          <a:xfrm>
            <a:off x="457200" y="1484784"/>
            <a:ext cx="8229600" cy="5089752"/>
          </a:xfrm>
        </p:spPr>
        <p:txBody>
          <a:bodyPr/>
          <a:lstStyle/>
          <a:p>
            <a:r>
              <a:rPr lang="ja-JP" altLang="en-US" sz="2400" dirty="0" smtClean="0"/>
              <a:t>シミュレーション結果の一部</a:t>
            </a:r>
            <a:r>
              <a:rPr lang="en-US" altLang="ja-JP" sz="2400" dirty="0" smtClean="0"/>
              <a:t>(</a:t>
            </a:r>
            <a:r>
              <a:rPr lang="ja-JP" altLang="en-US" sz="2400" dirty="0" smtClean="0"/>
              <a:t>○と□どちらがよいか？</a:t>
            </a:r>
            <a:r>
              <a:rPr lang="en-US" altLang="ja-JP" sz="2400" dirty="0" smtClean="0"/>
              <a:t>)</a:t>
            </a:r>
          </a:p>
          <a:p>
            <a:pPr lvl="1"/>
            <a:r>
              <a:rPr lang="ja-JP" altLang="en-US" sz="2000" dirty="0"/>
              <a:t>原理的に</a:t>
            </a:r>
            <a:r>
              <a:rPr lang="ja-JP" altLang="en-US" sz="2000" dirty="0" smtClean="0"/>
              <a:t>はターゲット中での</a:t>
            </a:r>
            <a:r>
              <a:rPr lang="en-US" altLang="ja-JP" sz="2000" dirty="0" smtClean="0"/>
              <a:t>E.L</a:t>
            </a:r>
            <a:r>
              <a:rPr lang="ja-JP" altLang="en-US" sz="2000" dirty="0" smtClean="0"/>
              <a:t>のふらつき</a:t>
            </a:r>
            <a:endParaRPr lang="en-US" altLang="ja-JP" sz="2000" dirty="0" smtClean="0"/>
          </a:p>
          <a:p>
            <a:pPr marL="411480" lvl="1" indent="0" algn="ctr">
              <a:buNone/>
            </a:pPr>
            <a:r>
              <a:rPr lang="ja-JP" altLang="en-US" sz="2000" dirty="0" smtClean="0"/>
              <a:t>↓</a:t>
            </a:r>
            <a:endParaRPr lang="en-US" altLang="ja-JP" sz="2000" dirty="0" smtClean="0"/>
          </a:p>
          <a:p>
            <a:pPr lvl="1"/>
            <a:r>
              <a:rPr lang="ja-JP" altLang="en-US" sz="2000" dirty="0" smtClean="0"/>
              <a:t>ファイバーの不感領域中での</a:t>
            </a:r>
            <a:r>
              <a:rPr lang="en-US" altLang="ja-JP" sz="2000" dirty="0" smtClean="0"/>
              <a:t>E.L</a:t>
            </a:r>
            <a:r>
              <a:rPr lang="ja-JP" altLang="en-US" sz="2000" dirty="0" smtClean="0"/>
              <a:t>のふらつきとできる</a:t>
            </a:r>
            <a:endParaRPr kumimoji="1" lang="ja-JP" altLang="en-US" sz="2000" dirty="0"/>
          </a:p>
        </p:txBody>
      </p:sp>
      <p:pic>
        <p:nvPicPr>
          <p:cNvPr id="5122" name="Picture 2" descr="C:\Users\Tnanamura\Dropbox\Fibertarget\layers\sqE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982201"/>
            <a:ext cx="4051200" cy="276271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Tnanamura\Dropbox\Fibertarget\layers\cirE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912061"/>
            <a:ext cx="4256906" cy="2902990"/>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6676607" y="4641021"/>
            <a:ext cx="432048" cy="432048"/>
          </a:xfrm>
          <a:prstGeom prst="rect">
            <a:avLst/>
          </a:prstGeom>
          <a:solidFill>
            <a:schemeClr val="tx2">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164288" y="4641021"/>
            <a:ext cx="432048" cy="432048"/>
          </a:xfrm>
          <a:prstGeom prst="rect">
            <a:avLst/>
          </a:prstGeom>
          <a:solidFill>
            <a:schemeClr val="tx2">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909351" y="5087148"/>
            <a:ext cx="432048" cy="432048"/>
          </a:xfrm>
          <a:prstGeom prst="rect">
            <a:avLst/>
          </a:prstGeom>
          <a:solidFill>
            <a:schemeClr val="tx2">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384190" y="5087148"/>
            <a:ext cx="432048" cy="432048"/>
          </a:xfrm>
          <a:prstGeom prst="rect">
            <a:avLst/>
          </a:prstGeom>
          <a:solidFill>
            <a:schemeClr val="tx2">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460583" y="5092458"/>
            <a:ext cx="432048" cy="432048"/>
          </a:xfrm>
          <a:prstGeom prst="rect">
            <a:avLst/>
          </a:prstGeom>
          <a:solidFill>
            <a:schemeClr val="tx2">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rot="10800000">
            <a:off x="6773522" y="5589240"/>
            <a:ext cx="703705"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 name="テキスト ボックス 5"/>
          <p:cNvSpPr txBox="1"/>
          <p:nvPr/>
        </p:nvSpPr>
        <p:spPr>
          <a:xfrm>
            <a:off x="3259372" y="5916705"/>
            <a:ext cx="1289989" cy="369332"/>
          </a:xfrm>
          <a:prstGeom prst="rect">
            <a:avLst/>
          </a:prstGeom>
          <a:noFill/>
        </p:spPr>
        <p:txBody>
          <a:bodyPr wrap="square" rtlCol="0">
            <a:spAutoFit/>
          </a:bodyPr>
          <a:lstStyle/>
          <a:p>
            <a:r>
              <a:rPr lang="en-US" altLang="ja-JP" dirty="0"/>
              <a:t>B</a:t>
            </a:r>
            <a:r>
              <a:rPr kumimoji="1" lang="en-US" altLang="ja-JP" dirty="0" smtClean="0"/>
              <a:t>eam</a:t>
            </a:r>
            <a:endParaRPr kumimoji="1" lang="ja-JP" altLang="en-US" dirty="0"/>
          </a:p>
        </p:txBody>
      </p:sp>
      <p:sp>
        <p:nvSpPr>
          <p:cNvPr id="17" name="円/楕円 16"/>
          <p:cNvSpPr/>
          <p:nvPr/>
        </p:nvSpPr>
        <p:spPr>
          <a:xfrm>
            <a:off x="2320397" y="5067759"/>
            <a:ext cx="470757" cy="451437"/>
          </a:xfrm>
          <a:prstGeom prst="ellipse">
            <a:avLst/>
          </a:prstGeom>
          <a:solidFill>
            <a:schemeClr val="bg2">
              <a:lumMod val="9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788616" y="5067758"/>
            <a:ext cx="470757" cy="451437"/>
          </a:xfrm>
          <a:prstGeom prst="ellipse">
            <a:avLst/>
          </a:prstGeom>
          <a:solidFill>
            <a:schemeClr val="bg2">
              <a:lumMod val="9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3259373" y="5073069"/>
            <a:ext cx="470757" cy="451437"/>
          </a:xfrm>
          <a:prstGeom prst="ellipse">
            <a:avLst/>
          </a:prstGeom>
          <a:solidFill>
            <a:schemeClr val="bg2">
              <a:lumMod val="9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546107" y="4653136"/>
            <a:ext cx="470757" cy="451437"/>
          </a:xfrm>
          <a:prstGeom prst="ellipse">
            <a:avLst/>
          </a:prstGeom>
          <a:solidFill>
            <a:schemeClr val="bg2">
              <a:lumMod val="9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023994" y="4661990"/>
            <a:ext cx="470757" cy="451437"/>
          </a:xfrm>
          <a:prstGeom prst="ellipse">
            <a:avLst/>
          </a:prstGeom>
          <a:solidFill>
            <a:schemeClr val="bg2">
              <a:lumMod val="9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rot="10800000">
            <a:off x="2665011" y="5589240"/>
            <a:ext cx="703705"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3" name="テキスト ボックス 22"/>
          <p:cNvSpPr txBox="1"/>
          <p:nvPr/>
        </p:nvSpPr>
        <p:spPr>
          <a:xfrm>
            <a:off x="7589632" y="5865066"/>
            <a:ext cx="1289989" cy="369332"/>
          </a:xfrm>
          <a:prstGeom prst="rect">
            <a:avLst/>
          </a:prstGeom>
          <a:noFill/>
        </p:spPr>
        <p:txBody>
          <a:bodyPr wrap="square" rtlCol="0">
            <a:spAutoFit/>
          </a:bodyPr>
          <a:lstStyle/>
          <a:p>
            <a:r>
              <a:rPr lang="en-US" altLang="ja-JP" dirty="0"/>
              <a:t>B</a:t>
            </a:r>
            <a:r>
              <a:rPr kumimoji="1" lang="en-US" altLang="ja-JP" dirty="0" smtClean="0"/>
              <a:t>eam</a:t>
            </a:r>
            <a:endParaRPr kumimoji="1" lang="ja-JP" altLang="en-US" dirty="0"/>
          </a:p>
        </p:txBody>
      </p:sp>
    </p:spTree>
    <p:extLst>
      <p:ext uri="{BB962C8B-B14F-4D97-AF65-F5344CB8AC3E}">
        <p14:creationId xmlns:p14="http://schemas.microsoft.com/office/powerpoint/2010/main" val="147993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Yield estimation</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仮定</a:t>
            </a:r>
            <a:r>
              <a:rPr kumimoji="1" lang="en-US" altLang="ja-JP" dirty="0" smtClean="0"/>
              <a:t>:</a:t>
            </a:r>
          </a:p>
          <a:p>
            <a:r>
              <a:rPr kumimoji="1" lang="en-US" altLang="ja-JP" dirty="0" smtClean="0"/>
              <a:t> 1.2 </a:t>
            </a:r>
            <a:r>
              <a:rPr kumimoji="1" lang="en-US" altLang="ja-JP" dirty="0" smtClean="0"/>
              <a:t>M </a:t>
            </a:r>
            <a:r>
              <a:rPr kumimoji="1" lang="en-US" altLang="ja-JP" dirty="0" smtClean="0"/>
              <a:t>K-/spill (6s)</a:t>
            </a:r>
          </a:p>
          <a:p>
            <a:r>
              <a:rPr lang="en-US" altLang="ja-JP" dirty="0" smtClean="0"/>
              <a:t>10 g/cm</a:t>
            </a:r>
            <a:r>
              <a:rPr lang="en-US" altLang="ja-JP" baseline="30000" dirty="0" smtClean="0"/>
              <a:t>2</a:t>
            </a:r>
            <a:r>
              <a:rPr lang="en-US" altLang="ja-JP" dirty="0" smtClean="0"/>
              <a:t>CH2 </a:t>
            </a:r>
            <a:r>
              <a:rPr lang="ja-JP" altLang="en-US" dirty="0" smtClean="0"/>
              <a:t>標的</a:t>
            </a:r>
            <a:endParaRPr kumimoji="1" lang="en-US" altLang="ja-JP" dirty="0" smtClean="0"/>
          </a:p>
          <a:p>
            <a:r>
              <a:rPr kumimoji="1" lang="ja-JP" altLang="en-US" dirty="0" smtClean="0"/>
              <a:t>生成断面積 </a:t>
            </a:r>
            <a:r>
              <a:rPr kumimoji="1" lang="en-US" altLang="ja-JP" dirty="0" smtClean="0"/>
              <a:t>60 </a:t>
            </a:r>
            <a:r>
              <a:rPr kumimoji="1" lang="en-US" altLang="ja-JP" dirty="0" err="1" smtClean="0"/>
              <a:t>nb</a:t>
            </a:r>
            <a:r>
              <a:rPr kumimoji="1" lang="en-US" altLang="ja-JP" dirty="0" smtClean="0"/>
              <a:t>/</a:t>
            </a:r>
            <a:r>
              <a:rPr kumimoji="1" lang="en-US" altLang="ja-JP" dirty="0" err="1" smtClean="0"/>
              <a:t>sr</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51" y="4302388"/>
            <a:ext cx="9073010" cy="2304256"/>
          </a:xfrm>
          <a:prstGeom prst="rect">
            <a:avLst/>
          </a:prstGeom>
        </p:spPr>
      </p:pic>
      <p:sp>
        <p:nvSpPr>
          <p:cNvPr id="5" name="テキスト ボックス 4"/>
          <p:cNvSpPr txBox="1"/>
          <p:nvPr/>
        </p:nvSpPr>
        <p:spPr>
          <a:xfrm>
            <a:off x="8096150" y="5412432"/>
            <a:ext cx="720080" cy="369332"/>
          </a:xfrm>
          <a:prstGeom prst="rect">
            <a:avLst/>
          </a:prstGeom>
          <a:solidFill>
            <a:schemeClr val="bg1"/>
          </a:solidFill>
        </p:spPr>
        <p:txBody>
          <a:bodyPr wrap="square" rtlCol="0">
            <a:spAutoFit/>
          </a:bodyPr>
          <a:lstStyle/>
          <a:p>
            <a:r>
              <a:rPr kumimoji="1" lang="en-US" altLang="ja-JP" dirty="0" smtClean="0"/>
              <a:t>0.95</a:t>
            </a:r>
            <a:endParaRPr kumimoji="1" lang="ja-JP" altLang="en-US" dirty="0"/>
          </a:p>
        </p:txBody>
      </p:sp>
    </p:spTree>
    <p:extLst>
      <p:ext uri="{BB962C8B-B14F-4D97-AF65-F5344CB8AC3E}">
        <p14:creationId xmlns:p14="http://schemas.microsoft.com/office/powerpoint/2010/main" val="105743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109728" indent="0">
              <a:buNone/>
            </a:pPr>
            <a:endParaRPr lang="en-US" altLang="ja-JP" dirty="0"/>
          </a:p>
          <a:p>
            <a:pPr marL="109728" indent="0" algn="ctr">
              <a:buNone/>
            </a:pPr>
            <a:r>
              <a:rPr kumimoji="1" lang="en-US" altLang="ja-JP" sz="3600" dirty="0" smtClean="0"/>
              <a:t>S-2S Magnet </a:t>
            </a:r>
            <a:r>
              <a:rPr kumimoji="1" lang="ja-JP" altLang="en-US" sz="3600" dirty="0" smtClean="0"/>
              <a:t>の現状</a:t>
            </a:r>
            <a:endParaRPr kumimoji="1" lang="ja-JP" altLang="en-US" sz="3600" dirty="0"/>
          </a:p>
        </p:txBody>
      </p:sp>
    </p:spTree>
    <p:extLst>
      <p:ext uri="{BB962C8B-B14F-4D97-AF65-F5344CB8AC3E}">
        <p14:creationId xmlns:p14="http://schemas.microsoft.com/office/powerpoint/2010/main" val="2736650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kumimoji="1" lang="en-US" altLang="ja-JP" sz="2800" dirty="0" smtClean="0"/>
              <a:t>S-2S Q1, Q2 </a:t>
            </a:r>
            <a:r>
              <a:rPr kumimoji="1" lang="ja-JP" altLang="en-US" sz="2800" dirty="0" smtClean="0"/>
              <a:t>電磁石</a:t>
            </a:r>
            <a:endParaRPr kumimoji="1" lang="ja-JP" altLang="en-US" sz="2800" dirty="0"/>
          </a:p>
        </p:txBody>
      </p:sp>
      <p:sp>
        <p:nvSpPr>
          <p:cNvPr id="3" name="コンテンツ プレースホルダー 2"/>
          <p:cNvSpPr>
            <a:spLocks noGrp="1"/>
          </p:cNvSpPr>
          <p:nvPr>
            <p:ph idx="1"/>
          </p:nvPr>
        </p:nvSpPr>
        <p:spPr>
          <a:xfrm>
            <a:off x="457200" y="1268760"/>
            <a:ext cx="8229600" cy="5305776"/>
          </a:xfrm>
        </p:spPr>
        <p:txBody>
          <a:bodyPr/>
          <a:lstStyle/>
          <a:p>
            <a:pPr marL="109728" indent="0">
              <a:buNone/>
            </a:pP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40768"/>
            <a:ext cx="3736848" cy="343614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755" y="1331070"/>
            <a:ext cx="4056504" cy="3455540"/>
          </a:xfrm>
          <a:prstGeom prst="rect">
            <a:avLst/>
          </a:prstGeom>
        </p:spPr>
      </p:pic>
      <p:sp>
        <p:nvSpPr>
          <p:cNvPr id="6" name="テキスト ボックス 5"/>
          <p:cNvSpPr txBox="1"/>
          <p:nvPr/>
        </p:nvSpPr>
        <p:spPr>
          <a:xfrm>
            <a:off x="263846" y="4911025"/>
            <a:ext cx="4576292" cy="1477328"/>
          </a:xfrm>
          <a:prstGeom prst="rect">
            <a:avLst/>
          </a:prstGeom>
          <a:noFill/>
        </p:spPr>
        <p:txBody>
          <a:bodyPr wrap="square" rtlCol="0">
            <a:spAutoFit/>
          </a:bodyPr>
          <a:lstStyle/>
          <a:p>
            <a:r>
              <a:rPr kumimoji="1" lang="en-US" altLang="ja-JP" dirty="0" smtClean="0"/>
              <a:t>Q1</a:t>
            </a:r>
            <a:r>
              <a:rPr lang="ja-JP" altLang="en-US" dirty="0"/>
              <a:t> </a:t>
            </a:r>
            <a:r>
              <a:rPr lang="en-US" altLang="ja-JP" dirty="0" smtClean="0"/>
              <a:t>(</a:t>
            </a:r>
            <a:r>
              <a:rPr lang="ja-JP" altLang="en-US" dirty="0"/>
              <a:t>縦</a:t>
            </a:r>
            <a:r>
              <a:rPr lang="ja-JP" altLang="en-US" dirty="0" smtClean="0"/>
              <a:t>収束</a:t>
            </a:r>
            <a:r>
              <a:rPr lang="en-US" altLang="ja-JP" dirty="0" smtClean="0"/>
              <a:t>)</a:t>
            </a:r>
            <a:endParaRPr kumimoji="1" lang="en-US" altLang="ja-JP" dirty="0" smtClean="0"/>
          </a:p>
          <a:p>
            <a:r>
              <a:rPr kumimoji="1" lang="ja-JP" altLang="en-US" dirty="0" smtClean="0"/>
              <a:t>最大磁場勾配</a:t>
            </a:r>
            <a:r>
              <a:rPr kumimoji="1" lang="en-US" altLang="ja-JP" dirty="0" smtClean="0"/>
              <a:t>: 8.7 [T/m]</a:t>
            </a:r>
          </a:p>
          <a:p>
            <a:r>
              <a:rPr lang="ja-JP" altLang="en-US" dirty="0" smtClean="0"/>
              <a:t>磁極間隙 </a:t>
            </a:r>
            <a:r>
              <a:rPr lang="en-US" altLang="ja-JP" dirty="0" smtClean="0"/>
              <a:t>: 31 [cm]</a:t>
            </a:r>
          </a:p>
          <a:p>
            <a:r>
              <a:rPr kumimoji="1" lang="ja-JP" altLang="en-US" dirty="0"/>
              <a:t>鉄</a:t>
            </a:r>
            <a:r>
              <a:rPr kumimoji="1" lang="ja-JP" altLang="en-US" dirty="0" smtClean="0"/>
              <a:t>重量 </a:t>
            </a:r>
            <a:r>
              <a:rPr kumimoji="1" lang="en-US" altLang="ja-JP" dirty="0" smtClean="0"/>
              <a:t>:37 [Ton]</a:t>
            </a:r>
          </a:p>
          <a:p>
            <a:r>
              <a:rPr lang="ja-JP" altLang="en-US" dirty="0" smtClean="0"/>
              <a:t>幅</a:t>
            </a:r>
            <a:r>
              <a:rPr lang="en-US" altLang="ja-JP" dirty="0" smtClean="0"/>
              <a:t>×</a:t>
            </a:r>
            <a:r>
              <a:rPr lang="ja-JP" altLang="en-US" dirty="0" smtClean="0"/>
              <a:t>高さ</a:t>
            </a:r>
            <a:r>
              <a:rPr lang="en-US" altLang="ja-JP" dirty="0" smtClean="0"/>
              <a:t>×</a:t>
            </a:r>
            <a:r>
              <a:rPr lang="ja-JP" altLang="en-US" dirty="0" smtClean="0"/>
              <a:t>長さ</a:t>
            </a:r>
            <a:r>
              <a:rPr lang="en-US" altLang="ja-JP" dirty="0" smtClean="0"/>
              <a:t>:2.4 ×2.4 ×0.88 [m</a:t>
            </a:r>
            <a:r>
              <a:rPr lang="en-US" altLang="ja-JP" baseline="30000" dirty="0" smtClean="0"/>
              <a:t>3</a:t>
            </a:r>
            <a:r>
              <a:rPr lang="en-US" altLang="ja-JP" dirty="0" smtClean="0"/>
              <a:t>]</a:t>
            </a:r>
            <a:endParaRPr kumimoji="1" lang="en-US" altLang="ja-JP" dirty="0" smtClean="0"/>
          </a:p>
        </p:txBody>
      </p:sp>
      <p:sp>
        <p:nvSpPr>
          <p:cNvPr id="7" name="テキスト ボックス 6"/>
          <p:cNvSpPr txBox="1"/>
          <p:nvPr/>
        </p:nvSpPr>
        <p:spPr>
          <a:xfrm>
            <a:off x="4620837" y="4939090"/>
            <a:ext cx="4392488" cy="1477328"/>
          </a:xfrm>
          <a:prstGeom prst="rect">
            <a:avLst/>
          </a:prstGeom>
          <a:noFill/>
        </p:spPr>
        <p:txBody>
          <a:bodyPr wrap="square" rtlCol="0">
            <a:spAutoFit/>
          </a:bodyPr>
          <a:lstStyle/>
          <a:p>
            <a:r>
              <a:rPr kumimoji="1" lang="en-US" altLang="ja-JP" dirty="0" smtClean="0"/>
              <a:t>Q2 (</a:t>
            </a:r>
            <a:r>
              <a:rPr kumimoji="1" lang="ja-JP" altLang="en-US" dirty="0" smtClean="0"/>
              <a:t>横収束</a:t>
            </a:r>
            <a:r>
              <a:rPr kumimoji="1" lang="en-US" altLang="ja-JP" dirty="0" smtClean="0"/>
              <a:t>)</a:t>
            </a:r>
          </a:p>
          <a:p>
            <a:r>
              <a:rPr kumimoji="1" lang="ja-JP" altLang="en-US" dirty="0" smtClean="0"/>
              <a:t>最大磁場勾配</a:t>
            </a:r>
            <a:r>
              <a:rPr kumimoji="1" lang="en-US" altLang="ja-JP" dirty="0" smtClean="0"/>
              <a:t>: 5.0 [T/m]</a:t>
            </a:r>
          </a:p>
          <a:p>
            <a:r>
              <a:rPr lang="ja-JP" altLang="en-US" dirty="0" smtClean="0"/>
              <a:t>磁極間隙 </a:t>
            </a:r>
            <a:r>
              <a:rPr lang="en-US" altLang="ja-JP" dirty="0" smtClean="0"/>
              <a:t>: 36 [cm]</a:t>
            </a:r>
          </a:p>
          <a:p>
            <a:r>
              <a:rPr kumimoji="1" lang="ja-JP" altLang="en-US" dirty="0"/>
              <a:t>鉄</a:t>
            </a:r>
            <a:r>
              <a:rPr kumimoji="1" lang="ja-JP" altLang="en-US" dirty="0" smtClean="0"/>
              <a:t>重量 </a:t>
            </a:r>
            <a:r>
              <a:rPr kumimoji="1" lang="en-US" altLang="ja-JP" dirty="0" smtClean="0"/>
              <a:t>:12 [Ton]</a:t>
            </a:r>
          </a:p>
          <a:p>
            <a:r>
              <a:rPr lang="ja-JP" altLang="en-US" dirty="0" smtClean="0"/>
              <a:t>幅</a:t>
            </a:r>
            <a:r>
              <a:rPr lang="en-US" altLang="ja-JP" dirty="0" smtClean="0"/>
              <a:t>×</a:t>
            </a:r>
            <a:r>
              <a:rPr lang="ja-JP" altLang="en-US" dirty="0" smtClean="0"/>
              <a:t>高さ</a:t>
            </a:r>
            <a:r>
              <a:rPr lang="en-US" altLang="ja-JP" dirty="0" smtClean="0"/>
              <a:t>×</a:t>
            </a:r>
            <a:r>
              <a:rPr lang="ja-JP" altLang="en-US" dirty="0" smtClean="0"/>
              <a:t>長さ</a:t>
            </a:r>
            <a:r>
              <a:rPr lang="en-US" altLang="ja-JP" dirty="0" smtClean="0"/>
              <a:t>:2.1 ×1.54 ×0.5 [m</a:t>
            </a:r>
            <a:r>
              <a:rPr lang="en-US" altLang="ja-JP" baseline="30000" dirty="0" smtClean="0"/>
              <a:t>3</a:t>
            </a:r>
            <a:r>
              <a:rPr lang="en-US" altLang="ja-JP" dirty="0" smtClean="0"/>
              <a:t>]</a:t>
            </a:r>
            <a:endParaRPr kumimoji="1" lang="en-US" altLang="ja-JP" dirty="0" smtClean="0"/>
          </a:p>
        </p:txBody>
      </p:sp>
      <p:sp>
        <p:nvSpPr>
          <p:cNvPr id="8" name="スライド番号プレースホルダー 7"/>
          <p:cNvSpPr>
            <a:spLocks noGrp="1"/>
          </p:cNvSpPr>
          <p:nvPr>
            <p:ph type="sldNum" sz="quarter" idx="12"/>
          </p:nvPr>
        </p:nvSpPr>
        <p:spPr/>
        <p:txBody>
          <a:bodyPr/>
          <a:lstStyle/>
          <a:p>
            <a:fld id="{B2B48BEB-91E4-4ACD-BFB4-F0651C692576}" type="slidenum">
              <a:rPr kumimoji="1" lang="ja-JP" altLang="en-US" smtClean="0"/>
              <a:t>5</a:t>
            </a:fld>
            <a:endParaRPr kumimoji="1" lang="ja-JP" altLang="en-US"/>
          </a:p>
        </p:txBody>
      </p:sp>
      <p:cxnSp>
        <p:nvCxnSpPr>
          <p:cNvPr id="10" name="直線矢印コネクタ 9"/>
          <p:cNvCxnSpPr/>
          <p:nvPr/>
        </p:nvCxnSpPr>
        <p:spPr>
          <a:xfrm flipV="1">
            <a:off x="1475656" y="1561172"/>
            <a:ext cx="0" cy="3019956"/>
          </a:xfrm>
          <a:prstGeom prst="straightConnector1">
            <a:avLst/>
          </a:prstGeom>
          <a:ln w="28575">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541988" y="1923772"/>
            <a:ext cx="1010004" cy="369332"/>
          </a:xfrm>
          <a:prstGeom prst="rect">
            <a:avLst/>
          </a:prstGeom>
          <a:noFill/>
        </p:spPr>
        <p:txBody>
          <a:bodyPr wrap="square" rtlCol="0">
            <a:spAutoFit/>
          </a:bodyPr>
          <a:lstStyle/>
          <a:p>
            <a:r>
              <a:rPr kumimoji="1" lang="en-US" altLang="ja-JP" dirty="0" smtClean="0"/>
              <a:t>2.4 [m]</a:t>
            </a:r>
            <a:endParaRPr kumimoji="1" lang="ja-JP" altLang="en-US" dirty="0"/>
          </a:p>
        </p:txBody>
      </p:sp>
      <p:cxnSp>
        <p:nvCxnSpPr>
          <p:cNvPr id="24" name="直線矢印コネクタ 23"/>
          <p:cNvCxnSpPr/>
          <p:nvPr/>
        </p:nvCxnSpPr>
        <p:spPr>
          <a:xfrm flipV="1">
            <a:off x="8385340" y="1544270"/>
            <a:ext cx="0" cy="149766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8388424" y="3029124"/>
            <a:ext cx="0" cy="144189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524328" y="3380740"/>
            <a:ext cx="1008112" cy="369332"/>
          </a:xfrm>
          <a:prstGeom prst="rect">
            <a:avLst/>
          </a:prstGeom>
          <a:noFill/>
        </p:spPr>
        <p:txBody>
          <a:bodyPr wrap="square" rtlCol="0">
            <a:spAutoFit/>
          </a:bodyPr>
          <a:lstStyle/>
          <a:p>
            <a:r>
              <a:rPr kumimoji="1" lang="en-US" altLang="ja-JP" dirty="0" smtClean="0"/>
              <a:t>1.54 [m]</a:t>
            </a:r>
            <a:endParaRPr kumimoji="1" lang="ja-JP" altLang="en-US" dirty="0"/>
          </a:p>
        </p:txBody>
      </p:sp>
      <p:sp>
        <p:nvSpPr>
          <p:cNvPr id="9" name="テキスト ボックス 8"/>
          <p:cNvSpPr txBox="1"/>
          <p:nvPr/>
        </p:nvSpPr>
        <p:spPr>
          <a:xfrm>
            <a:off x="2551992" y="4362609"/>
            <a:ext cx="1800200" cy="369332"/>
          </a:xfrm>
          <a:prstGeom prst="rect">
            <a:avLst/>
          </a:prstGeom>
          <a:solidFill>
            <a:schemeClr val="bg1"/>
          </a:solidFill>
          <a:ln>
            <a:solidFill>
              <a:schemeClr val="tx1"/>
            </a:solidFill>
          </a:ln>
        </p:spPr>
        <p:txBody>
          <a:bodyPr wrap="square" rtlCol="0">
            <a:spAutoFit/>
          </a:bodyPr>
          <a:lstStyle/>
          <a:p>
            <a:r>
              <a:rPr kumimoji="1" lang="en-US" altLang="ja-JP" dirty="0" smtClean="0"/>
              <a:t>2013</a:t>
            </a:r>
            <a:r>
              <a:rPr kumimoji="1" lang="ja-JP" altLang="en-US" dirty="0" smtClean="0"/>
              <a:t>年完成</a:t>
            </a:r>
            <a:endParaRPr kumimoji="1" lang="ja-JP" altLang="en-US" dirty="0"/>
          </a:p>
        </p:txBody>
      </p:sp>
      <p:sp>
        <p:nvSpPr>
          <p:cNvPr id="15" name="テキスト ボックス 14"/>
          <p:cNvSpPr txBox="1"/>
          <p:nvPr/>
        </p:nvSpPr>
        <p:spPr>
          <a:xfrm>
            <a:off x="4840138" y="4375984"/>
            <a:ext cx="1800200" cy="369332"/>
          </a:xfrm>
          <a:prstGeom prst="rect">
            <a:avLst/>
          </a:prstGeom>
          <a:solidFill>
            <a:schemeClr val="bg1"/>
          </a:solidFill>
          <a:ln>
            <a:solidFill>
              <a:schemeClr val="tx1"/>
            </a:solidFill>
          </a:ln>
        </p:spPr>
        <p:txBody>
          <a:bodyPr wrap="square" rtlCol="0">
            <a:spAutoFit/>
          </a:bodyPr>
          <a:lstStyle/>
          <a:p>
            <a:r>
              <a:rPr kumimoji="1" lang="en-US" altLang="ja-JP" dirty="0" smtClean="0"/>
              <a:t>2014</a:t>
            </a:r>
            <a:r>
              <a:rPr kumimoji="1" lang="ja-JP" altLang="en-US" dirty="0" smtClean="0"/>
              <a:t>年完成</a:t>
            </a:r>
            <a:endParaRPr kumimoji="1" lang="ja-JP" altLang="en-US" dirty="0"/>
          </a:p>
        </p:txBody>
      </p:sp>
    </p:spTree>
    <p:extLst>
      <p:ext uri="{BB962C8B-B14F-4D97-AF65-F5344CB8AC3E}">
        <p14:creationId xmlns:p14="http://schemas.microsoft.com/office/powerpoint/2010/main" val="3637806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kumimoji="1" lang="en-US" altLang="ja-JP" sz="2800" dirty="0" smtClean="0"/>
              <a:t>S-2S D1 </a:t>
            </a:r>
            <a:r>
              <a:rPr kumimoji="1" lang="ja-JP" altLang="en-US" sz="2800" dirty="0" smtClean="0"/>
              <a:t>電磁石</a:t>
            </a:r>
            <a:endParaRPr kumimoji="1" lang="ja-JP" altLang="en-US" sz="2800" dirty="0"/>
          </a:p>
        </p:txBody>
      </p:sp>
      <p:sp>
        <p:nvSpPr>
          <p:cNvPr id="3" name="コンテンツ プレースホルダー 2"/>
          <p:cNvSpPr>
            <a:spLocks noGrp="1"/>
          </p:cNvSpPr>
          <p:nvPr>
            <p:ph idx="1"/>
          </p:nvPr>
        </p:nvSpPr>
        <p:spPr>
          <a:xfrm>
            <a:off x="457200" y="1268760"/>
            <a:ext cx="8229600" cy="5305776"/>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kumimoji="1" lang="ja-JP" altLang="en-US" dirty="0"/>
          </a:p>
        </p:txBody>
      </p:sp>
      <p:pic>
        <p:nvPicPr>
          <p:cNvPr id="2050" name="Picture 2" descr="C:\Users\Tnanamura\Dropbox\修士論文\figure\D1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81" y="1772816"/>
            <a:ext cx="5314951" cy="413861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782495" y="2708920"/>
            <a:ext cx="3181993" cy="1846659"/>
          </a:xfrm>
          <a:prstGeom prst="rect">
            <a:avLst/>
          </a:prstGeom>
          <a:noFill/>
        </p:spPr>
        <p:txBody>
          <a:bodyPr wrap="square" rtlCol="0">
            <a:spAutoFit/>
          </a:bodyPr>
          <a:lstStyle/>
          <a:p>
            <a:r>
              <a:rPr lang="ja-JP" altLang="en-US" sz="2000" dirty="0" smtClean="0">
                <a:solidFill>
                  <a:srgbClr val="FF0000"/>
                </a:solidFill>
              </a:rPr>
              <a:t>定格電流</a:t>
            </a:r>
            <a:r>
              <a:rPr lang="en-US" altLang="ja-JP" sz="2000" dirty="0" smtClean="0">
                <a:solidFill>
                  <a:srgbClr val="FF0000"/>
                </a:solidFill>
              </a:rPr>
              <a:t>:2500 [A]</a:t>
            </a:r>
          </a:p>
          <a:p>
            <a:r>
              <a:rPr lang="ja-JP" altLang="en-US" sz="2000" dirty="0">
                <a:solidFill>
                  <a:srgbClr val="FF0000"/>
                </a:solidFill>
              </a:rPr>
              <a:t>最大中心</a:t>
            </a:r>
            <a:r>
              <a:rPr lang="ja-JP" altLang="en-US" sz="2000" dirty="0" smtClean="0">
                <a:solidFill>
                  <a:srgbClr val="FF0000"/>
                </a:solidFill>
              </a:rPr>
              <a:t>磁場</a:t>
            </a:r>
            <a:r>
              <a:rPr lang="en-US" altLang="ja-JP" sz="2000" dirty="0" smtClean="0">
                <a:solidFill>
                  <a:srgbClr val="FF0000"/>
                </a:solidFill>
              </a:rPr>
              <a:t>:1.475 [T]</a:t>
            </a:r>
          </a:p>
          <a:p>
            <a:r>
              <a:rPr kumimoji="1" lang="ja-JP" altLang="en-US" sz="2000" dirty="0" smtClean="0">
                <a:solidFill>
                  <a:srgbClr val="FF0000"/>
                </a:solidFill>
              </a:rPr>
              <a:t>中心運動量</a:t>
            </a:r>
            <a:r>
              <a:rPr kumimoji="1" lang="en-US" altLang="ja-JP" sz="2000" dirty="0" smtClean="0">
                <a:solidFill>
                  <a:srgbClr val="FF0000"/>
                </a:solidFill>
              </a:rPr>
              <a:t>: 1.38 [GeV/c]</a:t>
            </a:r>
          </a:p>
          <a:p>
            <a:r>
              <a:rPr lang="ja-JP" altLang="en-US" dirty="0" smtClean="0"/>
              <a:t>磁極間隙体積</a:t>
            </a:r>
            <a:r>
              <a:rPr lang="en-US" altLang="ja-JP" dirty="0" smtClean="0"/>
              <a:t>:</a:t>
            </a:r>
          </a:p>
          <a:p>
            <a:r>
              <a:rPr lang="en-US" altLang="ja-JP" dirty="0" smtClean="0"/>
              <a:t>800×320×3650 [m</a:t>
            </a:r>
            <a:r>
              <a:rPr lang="en-US" altLang="ja-JP" baseline="30000" dirty="0" smtClean="0"/>
              <a:t>3</a:t>
            </a:r>
            <a:r>
              <a:rPr lang="en-US" altLang="ja-JP" dirty="0" smtClean="0"/>
              <a:t>]</a:t>
            </a:r>
          </a:p>
          <a:p>
            <a:r>
              <a:rPr lang="ja-JP" altLang="en-US" dirty="0"/>
              <a:t>鉄</a:t>
            </a:r>
            <a:r>
              <a:rPr lang="ja-JP" altLang="en-US" dirty="0" smtClean="0"/>
              <a:t>重量 </a:t>
            </a:r>
            <a:r>
              <a:rPr lang="en-US" altLang="ja-JP" dirty="0" smtClean="0"/>
              <a:t>:86 [Ton]</a:t>
            </a:r>
          </a:p>
        </p:txBody>
      </p:sp>
      <p:sp>
        <p:nvSpPr>
          <p:cNvPr id="12" name="円弧 11"/>
          <p:cNvSpPr/>
          <p:nvPr/>
        </p:nvSpPr>
        <p:spPr>
          <a:xfrm>
            <a:off x="-3708920" y="2119992"/>
            <a:ext cx="8496944" cy="5112568"/>
          </a:xfrm>
          <a:prstGeom prst="arc">
            <a:avLst>
              <a:gd name="adj1" fmla="val 17772149"/>
              <a:gd name="adj2" fmla="val 20511242"/>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3203848" y="2098411"/>
            <a:ext cx="2160240" cy="646331"/>
          </a:xfrm>
          <a:prstGeom prst="rect">
            <a:avLst/>
          </a:prstGeom>
          <a:noFill/>
        </p:spPr>
        <p:txBody>
          <a:bodyPr wrap="square" rtlCol="0">
            <a:spAutoFit/>
          </a:bodyPr>
          <a:lstStyle/>
          <a:p>
            <a:r>
              <a:rPr lang="ja-JP" altLang="en-US" dirty="0">
                <a:solidFill>
                  <a:schemeClr val="bg1"/>
                </a:solidFill>
              </a:rPr>
              <a:t>中心</a:t>
            </a:r>
            <a:r>
              <a:rPr lang="ja-JP" altLang="en-US" dirty="0" smtClean="0">
                <a:solidFill>
                  <a:schemeClr val="bg1"/>
                </a:solidFill>
              </a:rPr>
              <a:t>軌道</a:t>
            </a:r>
            <a:r>
              <a:rPr lang="en-US" altLang="ja-JP" dirty="0" smtClean="0">
                <a:solidFill>
                  <a:schemeClr val="bg1"/>
                </a:solidFill>
              </a:rPr>
              <a:t>3650 m</a:t>
            </a:r>
          </a:p>
          <a:p>
            <a:r>
              <a:rPr kumimoji="1" lang="en-US" altLang="ja-JP" dirty="0" smtClean="0">
                <a:solidFill>
                  <a:schemeClr val="bg1"/>
                </a:solidFill>
              </a:rPr>
              <a:t>(</a:t>
            </a:r>
            <a:r>
              <a:rPr kumimoji="1" lang="ja-JP" altLang="en-US" dirty="0" smtClean="0">
                <a:solidFill>
                  <a:schemeClr val="bg1"/>
                </a:solidFill>
              </a:rPr>
              <a:t>半径</a:t>
            </a:r>
            <a:r>
              <a:rPr kumimoji="1" lang="en-US" altLang="ja-JP" dirty="0" smtClean="0">
                <a:solidFill>
                  <a:schemeClr val="bg1"/>
                </a:solidFill>
              </a:rPr>
              <a:t>3 m , 70°)</a:t>
            </a:r>
            <a:endParaRPr kumimoji="1" lang="ja-JP" altLang="en-US" dirty="0">
              <a:solidFill>
                <a:schemeClr val="bg1"/>
              </a:solidFill>
            </a:endParaRPr>
          </a:p>
        </p:txBody>
      </p:sp>
      <p:sp>
        <p:nvSpPr>
          <p:cNvPr id="16" name="スライド番号プレースホルダー 15"/>
          <p:cNvSpPr>
            <a:spLocks noGrp="1"/>
          </p:cNvSpPr>
          <p:nvPr>
            <p:ph type="sldNum" sz="quarter" idx="12"/>
          </p:nvPr>
        </p:nvSpPr>
        <p:spPr/>
        <p:txBody>
          <a:bodyPr/>
          <a:lstStyle/>
          <a:p>
            <a:fld id="{B2B48BEB-91E4-4ACD-BFB4-F0651C692576}" type="slidenum">
              <a:rPr kumimoji="1" lang="ja-JP" altLang="en-US" smtClean="0"/>
              <a:t>6</a:t>
            </a:fld>
            <a:endParaRPr kumimoji="1" lang="ja-JP" altLang="en-US"/>
          </a:p>
        </p:txBody>
      </p:sp>
      <p:sp>
        <p:nvSpPr>
          <p:cNvPr id="17" name="テキスト ボックス 16"/>
          <p:cNvSpPr txBox="1"/>
          <p:nvPr/>
        </p:nvSpPr>
        <p:spPr>
          <a:xfrm>
            <a:off x="4126802" y="5528209"/>
            <a:ext cx="1620180" cy="369332"/>
          </a:xfrm>
          <a:prstGeom prst="rect">
            <a:avLst/>
          </a:prstGeom>
          <a:solidFill>
            <a:schemeClr val="bg1"/>
          </a:solidFill>
          <a:ln>
            <a:solidFill>
              <a:schemeClr val="tx1"/>
            </a:solidFill>
          </a:ln>
        </p:spPr>
        <p:txBody>
          <a:bodyPr wrap="square" rtlCol="0">
            <a:spAutoFit/>
          </a:bodyPr>
          <a:lstStyle/>
          <a:p>
            <a:r>
              <a:rPr kumimoji="1" lang="en-US" altLang="ja-JP" dirty="0" smtClean="0"/>
              <a:t>2015</a:t>
            </a:r>
            <a:r>
              <a:rPr kumimoji="1" lang="ja-JP" altLang="en-US" dirty="0" smtClean="0"/>
              <a:t>年完成</a:t>
            </a:r>
            <a:endParaRPr kumimoji="1" lang="ja-JP" altLang="en-US" dirty="0"/>
          </a:p>
        </p:txBody>
      </p:sp>
      <p:cxnSp>
        <p:nvCxnSpPr>
          <p:cNvPr id="6" name="直線矢印コネクタ 5"/>
          <p:cNvCxnSpPr/>
          <p:nvPr/>
        </p:nvCxnSpPr>
        <p:spPr>
          <a:xfrm flipH="1">
            <a:off x="1691680" y="1628800"/>
            <a:ext cx="720080" cy="36004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411760" y="1340768"/>
            <a:ext cx="6264696" cy="369332"/>
          </a:xfrm>
          <a:prstGeom prst="rect">
            <a:avLst/>
          </a:prstGeom>
          <a:noFill/>
        </p:spPr>
        <p:txBody>
          <a:bodyPr wrap="square" rtlCol="0">
            <a:spAutoFit/>
          </a:bodyPr>
          <a:lstStyle/>
          <a:p>
            <a:r>
              <a:rPr kumimoji="1" lang="ja-JP" altLang="en-US" dirty="0" smtClean="0"/>
              <a:t>エンドガード</a:t>
            </a:r>
            <a:r>
              <a:rPr kumimoji="1" lang="en-US" altLang="ja-JP" dirty="0" smtClean="0"/>
              <a:t>:</a:t>
            </a:r>
            <a:r>
              <a:rPr kumimoji="1" lang="ja-JP" altLang="en-US" dirty="0" smtClean="0"/>
              <a:t>漏れ磁場を</a:t>
            </a:r>
            <a:r>
              <a:rPr lang="ja-JP" altLang="en-US" dirty="0"/>
              <a:t>抑え</a:t>
            </a:r>
            <a:r>
              <a:rPr kumimoji="1" lang="ja-JP" altLang="en-US" dirty="0" smtClean="0"/>
              <a:t>、検出器への磁場の影響を減らす</a:t>
            </a:r>
            <a:endParaRPr kumimoji="1" lang="ja-JP" altLang="en-US" dirty="0"/>
          </a:p>
        </p:txBody>
      </p:sp>
      <p:cxnSp>
        <p:nvCxnSpPr>
          <p:cNvPr id="14" name="直線矢印コネクタ 13"/>
          <p:cNvCxnSpPr/>
          <p:nvPr/>
        </p:nvCxnSpPr>
        <p:spPr>
          <a:xfrm flipV="1">
            <a:off x="4211960" y="4077072"/>
            <a:ext cx="0" cy="1008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233225" y="3993183"/>
            <a:ext cx="1008112" cy="461665"/>
          </a:xfrm>
          <a:prstGeom prst="rect">
            <a:avLst/>
          </a:prstGeom>
          <a:noFill/>
        </p:spPr>
        <p:txBody>
          <a:bodyPr wrap="square" rtlCol="0">
            <a:spAutoFit/>
          </a:bodyPr>
          <a:lstStyle/>
          <a:p>
            <a:r>
              <a:rPr lang="en-US" altLang="ja-JP" sz="2400" dirty="0" smtClean="0">
                <a:solidFill>
                  <a:schemeClr val="bg1"/>
                </a:solidFill>
              </a:rPr>
              <a:t>K</a:t>
            </a:r>
            <a:r>
              <a:rPr lang="ja-JP" altLang="en-US" sz="2400" baseline="30000" dirty="0" smtClean="0">
                <a:solidFill>
                  <a:schemeClr val="bg1"/>
                </a:solidFill>
              </a:rPr>
              <a:t>＋</a:t>
            </a:r>
            <a:endParaRPr kumimoji="1" lang="ja-JP" altLang="en-US" sz="2400" baseline="30000" dirty="0">
              <a:solidFill>
                <a:schemeClr val="bg1"/>
              </a:solidFill>
            </a:endParaRPr>
          </a:p>
        </p:txBody>
      </p:sp>
      <p:cxnSp>
        <p:nvCxnSpPr>
          <p:cNvPr id="10" name="直線矢印コネクタ 9"/>
          <p:cNvCxnSpPr/>
          <p:nvPr/>
        </p:nvCxnSpPr>
        <p:spPr>
          <a:xfrm flipH="1" flipV="1">
            <a:off x="573067" y="2185292"/>
            <a:ext cx="648072" cy="1568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897103" y="1808820"/>
            <a:ext cx="722569" cy="461665"/>
          </a:xfrm>
          <a:prstGeom prst="rect">
            <a:avLst/>
          </a:prstGeom>
          <a:noFill/>
        </p:spPr>
        <p:txBody>
          <a:bodyPr wrap="square" rtlCol="0">
            <a:spAutoFit/>
          </a:bodyPr>
          <a:lstStyle/>
          <a:p>
            <a:r>
              <a:rPr kumimoji="1" lang="en-US" altLang="ja-JP" sz="2400" dirty="0" smtClean="0">
                <a:solidFill>
                  <a:schemeClr val="bg1"/>
                </a:solidFill>
              </a:rPr>
              <a:t>K+</a:t>
            </a:r>
            <a:endParaRPr kumimoji="1" lang="ja-JP" altLang="en-US" sz="2400" dirty="0">
              <a:solidFill>
                <a:schemeClr val="bg1"/>
              </a:solidFill>
            </a:endParaRPr>
          </a:p>
        </p:txBody>
      </p:sp>
      <p:sp>
        <p:nvSpPr>
          <p:cNvPr id="8" name="テキスト ボックス 7"/>
          <p:cNvSpPr txBox="1"/>
          <p:nvPr/>
        </p:nvSpPr>
        <p:spPr>
          <a:xfrm>
            <a:off x="445181" y="6165304"/>
            <a:ext cx="8519307" cy="369332"/>
          </a:xfrm>
          <a:prstGeom prst="rect">
            <a:avLst/>
          </a:prstGeom>
          <a:noFill/>
        </p:spPr>
        <p:txBody>
          <a:bodyPr wrap="square" rtlCol="0">
            <a:spAutoFit/>
          </a:bodyPr>
          <a:lstStyle/>
          <a:p>
            <a:r>
              <a:rPr kumimoji="1" lang="en-US" altLang="ja-JP" dirty="0" smtClean="0"/>
              <a:t>3</a:t>
            </a:r>
            <a:r>
              <a:rPr kumimoji="1" lang="ja-JP" altLang="en-US" dirty="0" smtClean="0"/>
              <a:t>台の電磁石はすべて完成！→現在は</a:t>
            </a:r>
            <a:r>
              <a:rPr kumimoji="1" lang="en-US" altLang="ja-JP" dirty="0" smtClean="0"/>
              <a:t>KEK </a:t>
            </a:r>
            <a:r>
              <a:rPr kumimoji="1" lang="ja-JP" altLang="en-US" dirty="0" smtClean="0"/>
              <a:t>つくば 北カウンターホールに</a:t>
            </a:r>
            <a:endParaRPr kumimoji="1" lang="ja-JP" altLang="en-US" dirty="0"/>
          </a:p>
        </p:txBody>
      </p:sp>
    </p:spTree>
    <p:extLst>
      <p:ext uri="{BB962C8B-B14F-4D97-AF65-F5344CB8AC3E}">
        <p14:creationId xmlns:p14="http://schemas.microsoft.com/office/powerpoint/2010/main" val="3282928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52669"/>
            <a:ext cx="8229600" cy="672075"/>
          </a:xfrm>
        </p:spPr>
        <p:txBody>
          <a:bodyPr>
            <a:normAutofit/>
          </a:bodyPr>
          <a:lstStyle/>
          <a:p>
            <a:r>
              <a:rPr kumimoji="1" lang="en-US" altLang="ja-JP" sz="2800" dirty="0" smtClean="0"/>
              <a:t>S-2S</a:t>
            </a:r>
            <a:r>
              <a:rPr kumimoji="1" lang="ja-JP" altLang="en-US" sz="2800" dirty="0" smtClean="0"/>
              <a:t>電磁石の磁場測定</a:t>
            </a:r>
            <a:endParaRPr kumimoji="1" lang="ja-JP" altLang="en-US" sz="2800" dirty="0"/>
          </a:p>
        </p:txBody>
      </p:sp>
      <p:sp>
        <p:nvSpPr>
          <p:cNvPr id="27" name="コンテンツ プレースホルダー 26"/>
          <p:cNvSpPr>
            <a:spLocks noGrp="1"/>
          </p:cNvSpPr>
          <p:nvPr>
            <p:ph idx="1"/>
          </p:nvPr>
        </p:nvSpPr>
        <p:spPr>
          <a:xfrm>
            <a:off x="457200" y="1124744"/>
            <a:ext cx="8229600" cy="5449792"/>
          </a:xfrm>
        </p:spPr>
        <p:txBody>
          <a:bodyPr>
            <a:normAutofit/>
          </a:bodyPr>
          <a:lstStyle/>
          <a:p>
            <a:r>
              <a:rPr kumimoji="1" lang="ja-JP" altLang="en-US" sz="2000" dirty="0" smtClean="0"/>
              <a:t>運動量解析はチェンバー･</a:t>
            </a:r>
            <a:r>
              <a:rPr kumimoji="1" lang="en-US" altLang="ja-JP" sz="2000" dirty="0" smtClean="0"/>
              <a:t>TOF</a:t>
            </a:r>
            <a:r>
              <a:rPr kumimoji="1" lang="ja-JP" altLang="en-US" sz="2000" dirty="0" smtClean="0"/>
              <a:t>の</a:t>
            </a:r>
            <a:r>
              <a:rPr kumimoji="1" lang="ja-JP" altLang="en-US" sz="2000" u="sng" dirty="0" smtClean="0"/>
              <a:t>飛跡情報</a:t>
            </a:r>
            <a:r>
              <a:rPr kumimoji="1" lang="ja-JP" altLang="en-US" sz="2000" dirty="0" smtClean="0"/>
              <a:t>と</a:t>
            </a:r>
            <a:r>
              <a:rPr kumimoji="1" lang="ja-JP" altLang="en-US" sz="2000" b="1" u="sng" dirty="0" smtClean="0"/>
              <a:t>計算磁場</a:t>
            </a:r>
            <a:r>
              <a:rPr kumimoji="1" lang="ja-JP" altLang="en-US" sz="2000" dirty="0" smtClean="0"/>
              <a:t>を用いて</a:t>
            </a:r>
            <a:r>
              <a:rPr kumimoji="1" lang="en-US" altLang="ja-JP" sz="2000" dirty="0" err="1" smtClean="0"/>
              <a:t>Runge-Kutta</a:t>
            </a:r>
            <a:r>
              <a:rPr kumimoji="1" lang="ja-JP" altLang="en-US" sz="2000" dirty="0" smtClean="0"/>
              <a:t>法を用いて行う予定</a:t>
            </a:r>
            <a:endParaRPr kumimoji="1" lang="en-US" altLang="ja-JP" sz="2000" dirty="0" smtClean="0"/>
          </a:p>
          <a:p>
            <a:pPr lvl="1"/>
            <a:r>
              <a:rPr lang="en-US" altLang="ja-JP" sz="1800" dirty="0" smtClean="0"/>
              <a:t>3</a:t>
            </a:r>
            <a:r>
              <a:rPr lang="ja-JP" altLang="en-US" sz="1800" dirty="0" smtClean="0"/>
              <a:t>台並べた状態で磁場測定を行い磁場マップを直接作るのは困難</a:t>
            </a:r>
            <a:endParaRPr lang="en-US" altLang="ja-JP" sz="1800" dirty="0"/>
          </a:p>
          <a:p>
            <a:r>
              <a:rPr lang="ja-JP" altLang="en-US" sz="2000" dirty="0"/>
              <a:t>計算磁場</a:t>
            </a:r>
            <a:r>
              <a:rPr lang="ja-JP" altLang="en-US" sz="2000" dirty="0" smtClean="0"/>
              <a:t>の再現度が運動量分解能に影響する</a:t>
            </a:r>
            <a:endParaRPr lang="en-US" altLang="ja-JP" sz="2000" dirty="0" smtClean="0"/>
          </a:p>
          <a:p>
            <a:pPr lvl="1"/>
            <a:r>
              <a:rPr lang="ja-JP" altLang="en-US" sz="1800" dirty="0" smtClean="0"/>
              <a:t>磁石の</a:t>
            </a:r>
            <a:r>
              <a:rPr lang="en-US" altLang="ja-JP" sz="1800" dirty="0" smtClean="0"/>
              <a:t>3D</a:t>
            </a:r>
            <a:r>
              <a:rPr lang="ja-JP" altLang="en-US" sz="1800" dirty="0" smtClean="0"/>
              <a:t>モデル</a:t>
            </a:r>
            <a:endParaRPr lang="en-US" altLang="ja-JP" sz="1800" dirty="0" smtClean="0"/>
          </a:p>
          <a:p>
            <a:pPr lvl="1"/>
            <a:r>
              <a:rPr lang="en-US" altLang="ja-JP" sz="1800" dirty="0" smtClean="0"/>
              <a:t>BH</a:t>
            </a:r>
            <a:r>
              <a:rPr lang="ja-JP" altLang="en-US" sz="1800" dirty="0" smtClean="0"/>
              <a:t>曲線</a:t>
            </a:r>
            <a:endParaRPr lang="en-US" altLang="ja-JP" sz="2000" dirty="0"/>
          </a:p>
          <a:p>
            <a:r>
              <a:rPr lang="ja-JP" altLang="en-US" sz="2000" dirty="0"/>
              <a:t>それぞれ</a:t>
            </a:r>
            <a:r>
              <a:rPr lang="ja-JP" altLang="en-US" sz="2000" dirty="0" smtClean="0"/>
              <a:t>の電磁石に対して磁場測定を行い、それを再現するよう計算磁場を最適化する</a:t>
            </a:r>
            <a:endParaRPr lang="en-US" altLang="ja-JP" sz="2000" dirty="0" smtClean="0"/>
          </a:p>
          <a:p>
            <a:pPr lvl="1"/>
            <a:r>
              <a:rPr lang="en-US" altLang="ja-JP" sz="2200" dirty="0" smtClean="0"/>
              <a:t>Q1, Q2</a:t>
            </a:r>
            <a:r>
              <a:rPr lang="ja-JP" altLang="en-US" sz="2200" dirty="0" smtClean="0"/>
              <a:t>→</a:t>
            </a:r>
            <a:r>
              <a:rPr lang="en-US" altLang="ja-JP" sz="2200" dirty="0" smtClean="0"/>
              <a:t>2014</a:t>
            </a:r>
            <a:r>
              <a:rPr lang="ja-JP" altLang="en-US" sz="2200" dirty="0" smtClean="0"/>
              <a:t>年に測定済み</a:t>
            </a:r>
            <a:endParaRPr lang="en-US" altLang="ja-JP" sz="2000" dirty="0"/>
          </a:p>
          <a:p>
            <a:pPr lvl="2"/>
            <a:r>
              <a:rPr lang="en-US" altLang="ja-JP" sz="1800" b="1" u="sng" dirty="0" smtClean="0"/>
              <a:t>Q1</a:t>
            </a:r>
            <a:r>
              <a:rPr lang="en-US" altLang="ja-JP" sz="1800" dirty="0" smtClean="0"/>
              <a:t>: 0.1 %</a:t>
            </a:r>
            <a:r>
              <a:rPr lang="ja-JP" altLang="en-US" sz="1800" dirty="0" smtClean="0"/>
              <a:t>の精度で再現</a:t>
            </a:r>
            <a:endParaRPr lang="en-US" altLang="ja-JP" sz="1800" dirty="0" smtClean="0"/>
          </a:p>
          <a:p>
            <a:pPr lvl="2"/>
            <a:r>
              <a:rPr lang="en-US" altLang="ja-JP" sz="1800" b="1" u="sng" dirty="0" smtClean="0"/>
              <a:t>Q2</a:t>
            </a:r>
            <a:r>
              <a:rPr lang="en-US" altLang="ja-JP" sz="1800" dirty="0" smtClean="0"/>
              <a:t>: 1%</a:t>
            </a:r>
            <a:r>
              <a:rPr lang="ja-JP" altLang="en-US" sz="1800" dirty="0" smtClean="0"/>
              <a:t>の精度で再現</a:t>
            </a:r>
            <a:endParaRPr lang="en-US" altLang="ja-JP" sz="1800" dirty="0" smtClean="0"/>
          </a:p>
          <a:p>
            <a:pPr lvl="1"/>
            <a:r>
              <a:rPr lang="en-US" altLang="ja-JP" sz="2000" b="1" dirty="0" smtClean="0"/>
              <a:t>D1</a:t>
            </a:r>
            <a:r>
              <a:rPr lang="ja-JP" altLang="en-US" sz="2000" b="1" dirty="0" smtClean="0"/>
              <a:t>→</a:t>
            </a:r>
            <a:r>
              <a:rPr lang="en-US" altLang="ja-JP" sz="2000" b="1" dirty="0" smtClean="0"/>
              <a:t>2016</a:t>
            </a:r>
            <a:r>
              <a:rPr lang="ja-JP" altLang="en-US" sz="2000" b="1" dirty="0" smtClean="0"/>
              <a:t>年～</a:t>
            </a:r>
            <a:r>
              <a:rPr lang="en-US" altLang="ja-JP" sz="2000" b="1" dirty="0" smtClean="0"/>
              <a:t>2017</a:t>
            </a:r>
            <a:r>
              <a:rPr lang="ja-JP" altLang="en-US" sz="2000" b="1" dirty="0" smtClean="0"/>
              <a:t>年初頭に測定</a:t>
            </a:r>
            <a:endParaRPr lang="en-US" altLang="ja-JP" sz="2000" b="1" dirty="0" smtClean="0"/>
          </a:p>
        </p:txBody>
      </p:sp>
      <p:pic>
        <p:nvPicPr>
          <p:cNvPr id="2050" name="Picture 2" descr="C:\Users\Tnanamura\Dropbox\S-2S\atRCNP\Q1MFmeas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828355"/>
            <a:ext cx="3354487" cy="302964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6249243" y="6381328"/>
            <a:ext cx="2304256" cy="369332"/>
          </a:xfrm>
          <a:prstGeom prst="rect">
            <a:avLst/>
          </a:prstGeom>
          <a:solidFill>
            <a:schemeClr val="bg1"/>
          </a:solidFill>
          <a:ln>
            <a:solidFill>
              <a:schemeClr val="tx1"/>
            </a:solidFill>
          </a:ln>
        </p:spPr>
        <p:txBody>
          <a:bodyPr wrap="square" rtlCol="0">
            <a:spAutoFit/>
          </a:bodyPr>
          <a:lstStyle/>
          <a:p>
            <a:r>
              <a:rPr kumimoji="1" lang="en-US" altLang="ja-JP" dirty="0" smtClean="0"/>
              <a:t>Q1</a:t>
            </a:r>
            <a:r>
              <a:rPr kumimoji="1" lang="ja-JP" altLang="en-US" dirty="0" smtClean="0"/>
              <a:t>磁場測定の様子</a:t>
            </a:r>
            <a:endParaRPr kumimoji="1" lang="ja-JP" altLang="en-US" dirty="0"/>
          </a:p>
        </p:txBody>
      </p:sp>
    </p:spTree>
    <p:extLst>
      <p:ext uri="{BB962C8B-B14F-4D97-AF65-F5344CB8AC3E}">
        <p14:creationId xmlns:p14="http://schemas.microsoft.com/office/powerpoint/2010/main" val="3376386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lang="en-US" altLang="ja-JP" sz="2800" dirty="0" smtClean="0"/>
              <a:t>S-2S D1</a:t>
            </a:r>
            <a:r>
              <a:rPr lang="ja-JP" altLang="en-US" sz="2800" dirty="0" smtClean="0"/>
              <a:t>測定の概要</a:t>
            </a:r>
            <a:endParaRPr kumimoji="1" lang="ja-JP" altLang="en-US" sz="2800" dirty="0"/>
          </a:p>
        </p:txBody>
      </p:sp>
      <p:sp>
        <p:nvSpPr>
          <p:cNvPr id="3" name="コンテンツ プレースホルダー 2"/>
          <p:cNvSpPr>
            <a:spLocks noGrp="1"/>
          </p:cNvSpPr>
          <p:nvPr>
            <p:ph idx="1"/>
          </p:nvPr>
        </p:nvSpPr>
        <p:spPr>
          <a:xfrm>
            <a:off x="457200" y="1268760"/>
            <a:ext cx="8229600" cy="5305776"/>
          </a:xfrm>
        </p:spPr>
        <p:txBody>
          <a:bodyPr>
            <a:normAutofit/>
          </a:bodyPr>
          <a:lstStyle/>
          <a:p>
            <a:r>
              <a:rPr lang="ja-JP" altLang="en-US" sz="1800" dirty="0" smtClean="0">
                <a:latin typeface="HGPｺﾞｼｯｸE" panose="020B0900000000000000" pitchFamily="50" charset="-128"/>
                <a:ea typeface="HGPｺﾞｼｯｸE" panose="020B0900000000000000" pitchFamily="50" charset="-128"/>
              </a:rPr>
              <a:t>領域 </a:t>
            </a:r>
            <a:r>
              <a:rPr lang="en-US" altLang="ja-JP" sz="1800" dirty="0" smtClean="0">
                <a:latin typeface="HGPｺﾞｼｯｸE" panose="020B0900000000000000" pitchFamily="50" charset="-128"/>
                <a:ea typeface="HGPｺﾞｼｯｸE" panose="020B0900000000000000" pitchFamily="50" charset="-128"/>
              </a:rPr>
              <a:t>: </a:t>
            </a:r>
            <a:r>
              <a:rPr lang="en-US" altLang="ja-JP" sz="1800" b="1" dirty="0" smtClean="0">
                <a:latin typeface="HGPｺﾞｼｯｸE" panose="020B0900000000000000" pitchFamily="50" charset="-128"/>
                <a:ea typeface="HGPｺﾞｼｯｸE" panose="020B0900000000000000" pitchFamily="50" charset="-128"/>
              </a:rPr>
              <a:t>800×320×1700 mm</a:t>
            </a:r>
            <a:r>
              <a:rPr lang="en-US" altLang="ja-JP" sz="1800" b="1" baseline="30000" dirty="0" smtClean="0">
                <a:latin typeface="HGPｺﾞｼｯｸE" panose="020B0900000000000000" pitchFamily="50" charset="-128"/>
                <a:ea typeface="HGPｺﾞｼｯｸE" panose="020B0900000000000000" pitchFamily="50" charset="-128"/>
              </a:rPr>
              <a:t>3</a:t>
            </a:r>
            <a:r>
              <a:rPr lang="en-US" altLang="ja-JP" sz="1800" b="1" dirty="0" smtClean="0">
                <a:latin typeface="HGPｺﾞｼｯｸE" panose="020B0900000000000000" pitchFamily="50" charset="-128"/>
                <a:ea typeface="HGPｺﾞｼｯｸE" panose="020B0900000000000000" pitchFamily="50" charset="-128"/>
              </a:rPr>
              <a:t>(</a:t>
            </a:r>
            <a:r>
              <a:rPr lang="ja-JP" altLang="en-US" sz="1800" b="1" dirty="0" smtClean="0">
                <a:latin typeface="HGPｺﾞｼｯｸE" panose="020B0900000000000000" pitchFamily="50" charset="-128"/>
                <a:ea typeface="HGPｺﾞｼｯｸE" panose="020B0900000000000000" pitchFamily="50" charset="-128"/>
              </a:rPr>
              <a:t>下流側</a:t>
            </a:r>
            <a:r>
              <a:rPr lang="en-US" altLang="ja-JP" sz="1800" b="1" dirty="0">
                <a:latin typeface="HGPｺﾞｼｯｸE" panose="020B0900000000000000" pitchFamily="50" charset="-128"/>
                <a:ea typeface="HGPｺﾞｼｯｸE" panose="020B0900000000000000" pitchFamily="50" charset="-128"/>
              </a:rPr>
              <a:t>), </a:t>
            </a:r>
            <a:r>
              <a:rPr lang="en-US" altLang="ja-JP" sz="1800" b="1" dirty="0" smtClean="0">
                <a:latin typeface="HGPｺﾞｼｯｸE" panose="020B0900000000000000" pitchFamily="50" charset="-128"/>
                <a:ea typeface="HGPｺﾞｼｯｸE" panose="020B0900000000000000" pitchFamily="50" charset="-128"/>
              </a:rPr>
              <a:t>400×320×1100 mm</a:t>
            </a:r>
            <a:r>
              <a:rPr lang="en-US" altLang="ja-JP" sz="1800" b="1" baseline="30000" dirty="0" smtClean="0">
                <a:latin typeface="HGPｺﾞｼｯｸE" panose="020B0900000000000000" pitchFamily="50" charset="-128"/>
                <a:ea typeface="HGPｺﾞｼｯｸE" panose="020B0900000000000000" pitchFamily="50" charset="-128"/>
              </a:rPr>
              <a:t>3</a:t>
            </a:r>
            <a:r>
              <a:rPr lang="en-US" altLang="ja-JP" sz="1600" b="1" dirty="0" smtClean="0">
                <a:latin typeface="HGPｺﾞｼｯｸE" panose="020B0900000000000000" pitchFamily="50" charset="-128"/>
                <a:ea typeface="HGPｺﾞｼｯｸE" panose="020B0900000000000000" pitchFamily="50" charset="-128"/>
              </a:rPr>
              <a:t>(</a:t>
            </a:r>
            <a:r>
              <a:rPr lang="ja-JP" altLang="en-US" sz="1600" b="1" dirty="0" smtClean="0">
                <a:latin typeface="HGPｺﾞｼｯｸE" panose="020B0900000000000000" pitchFamily="50" charset="-128"/>
                <a:ea typeface="HGPｺﾞｼｯｸE" panose="020B0900000000000000" pitchFamily="50" charset="-128"/>
              </a:rPr>
              <a:t>上流側</a:t>
            </a:r>
            <a:r>
              <a:rPr lang="en-US" altLang="ja-JP" sz="1600" b="1" dirty="0" smtClean="0">
                <a:latin typeface="HGPｺﾞｼｯｸE" panose="020B0900000000000000" pitchFamily="50" charset="-128"/>
                <a:ea typeface="HGPｺﾞｼｯｸE" panose="020B0900000000000000" pitchFamily="50" charset="-128"/>
              </a:rPr>
              <a:t>)</a:t>
            </a:r>
            <a:endParaRPr lang="en-US" altLang="ja-JP" sz="1600" dirty="0">
              <a:latin typeface="HGPｺﾞｼｯｸE" panose="020B0900000000000000" pitchFamily="50" charset="-128"/>
              <a:ea typeface="HGPｺﾞｼｯｸE" panose="020B0900000000000000" pitchFamily="50" charset="-128"/>
            </a:endParaRPr>
          </a:p>
          <a:p>
            <a:r>
              <a:rPr lang="ja-JP" altLang="en-US" sz="1800" dirty="0" smtClean="0">
                <a:latin typeface="HGPｺﾞｼｯｸE" panose="020B0900000000000000" pitchFamily="50" charset="-128"/>
                <a:ea typeface="HGPｺﾞｼｯｸE" panose="020B0900000000000000" pitchFamily="50" charset="-128"/>
              </a:rPr>
              <a:t>メッシュ間隔 </a:t>
            </a:r>
            <a:r>
              <a:rPr lang="en-US" altLang="ja-JP" sz="1800" dirty="0" smtClean="0">
                <a:latin typeface="HGPｺﾞｼｯｸE" panose="020B0900000000000000" pitchFamily="50" charset="-128"/>
                <a:ea typeface="HGPｺﾞｼｯｸE" panose="020B0900000000000000" pitchFamily="50" charset="-128"/>
              </a:rPr>
              <a:t>: </a:t>
            </a:r>
            <a:r>
              <a:rPr lang="en-US" altLang="ja-JP" sz="1800" dirty="0" smtClean="0">
                <a:latin typeface="+mn-ea"/>
              </a:rPr>
              <a:t>50×20×50 mm</a:t>
            </a:r>
            <a:r>
              <a:rPr lang="en-US" altLang="ja-JP" sz="1800" baseline="30000" dirty="0" smtClean="0">
                <a:latin typeface="+mn-ea"/>
              </a:rPr>
              <a:t>3</a:t>
            </a:r>
            <a:endParaRPr lang="en-US" altLang="ja-JP" sz="1800" baseline="30000" dirty="0">
              <a:latin typeface="+mn-ea"/>
            </a:endParaRPr>
          </a:p>
          <a:p>
            <a:r>
              <a:rPr lang="ja-JP" altLang="en-US" sz="1800" dirty="0" smtClean="0">
                <a:latin typeface="HGPｺﾞｼｯｸE" panose="020B0900000000000000" pitchFamily="50" charset="-128"/>
                <a:ea typeface="HGPｺﾞｼｯｸE" panose="020B0900000000000000" pitchFamily="50" charset="-128"/>
              </a:rPr>
              <a:t>電流設定：</a:t>
            </a:r>
            <a:r>
              <a:rPr lang="en-US" altLang="ja-JP" sz="1800" b="1" dirty="0" smtClean="0">
                <a:latin typeface="+mn-ea"/>
              </a:rPr>
              <a:t> </a:t>
            </a:r>
            <a:r>
              <a:rPr lang="en-US" altLang="ja-JP" sz="1600" dirty="0" smtClean="0">
                <a:latin typeface="+mn-ea"/>
              </a:rPr>
              <a:t>1000A</a:t>
            </a:r>
            <a:r>
              <a:rPr lang="en-US" altLang="ja-JP" sz="1600" dirty="0">
                <a:latin typeface="+mn-ea"/>
              </a:rPr>
              <a:t>, 1500A, </a:t>
            </a:r>
            <a:r>
              <a:rPr lang="en-US" altLang="ja-JP" sz="1600" dirty="0" smtClean="0">
                <a:latin typeface="+mn-ea"/>
              </a:rPr>
              <a:t>2000A, </a:t>
            </a:r>
            <a:r>
              <a:rPr lang="en-US" altLang="ja-JP" sz="1600" b="1" u="sng" dirty="0" smtClean="0">
                <a:latin typeface="+mn-ea"/>
              </a:rPr>
              <a:t>2500A</a:t>
            </a:r>
          </a:p>
          <a:p>
            <a:pPr marL="109728" indent="0">
              <a:buNone/>
            </a:pPr>
            <a:r>
              <a:rPr lang="ja-JP" altLang="en-US" sz="1800" dirty="0" smtClean="0">
                <a:latin typeface="+mn-ea"/>
              </a:rPr>
              <a:t>　→</a:t>
            </a:r>
            <a:r>
              <a:rPr lang="ja-JP" altLang="en-US" sz="1800" b="1" dirty="0" smtClean="0">
                <a:latin typeface="+mn-ea"/>
              </a:rPr>
              <a:t>のべ</a:t>
            </a:r>
            <a:r>
              <a:rPr lang="en-US" altLang="ja-JP" sz="1800" b="1" dirty="0" smtClean="0">
                <a:latin typeface="+mn-ea"/>
              </a:rPr>
              <a:t>58000</a:t>
            </a:r>
            <a:r>
              <a:rPr lang="ja-JP" altLang="en-US" sz="1800" b="1" dirty="0" smtClean="0">
                <a:latin typeface="+mn-ea"/>
              </a:rPr>
              <a:t>点の磁場分布</a:t>
            </a:r>
            <a:endParaRPr lang="en-US" altLang="ja-JP" sz="1800" b="1" dirty="0">
              <a:latin typeface="+mn-ea"/>
            </a:endParaRPr>
          </a:p>
          <a:p>
            <a:r>
              <a:rPr lang="ja-JP" altLang="en-US" sz="1800" dirty="0" smtClean="0">
                <a:latin typeface="+mn-ea"/>
              </a:rPr>
              <a:t>測定</a:t>
            </a:r>
            <a:r>
              <a:rPr lang="ja-JP" altLang="en-US" sz="1800" dirty="0">
                <a:latin typeface="+mn-ea"/>
              </a:rPr>
              <a:t>精度</a:t>
            </a:r>
            <a:r>
              <a:rPr lang="en-US" altLang="ja-JP" sz="1800" dirty="0" smtClean="0">
                <a:latin typeface="+mn-ea"/>
              </a:rPr>
              <a:t>:1.6 </a:t>
            </a:r>
            <a:r>
              <a:rPr lang="en-US" altLang="ja-JP" sz="1800" dirty="0" err="1" smtClean="0">
                <a:latin typeface="+mn-ea"/>
              </a:rPr>
              <a:t>mT</a:t>
            </a:r>
            <a:r>
              <a:rPr lang="en-US" altLang="ja-JP" sz="1800" dirty="0" smtClean="0">
                <a:latin typeface="+mn-ea"/>
              </a:rPr>
              <a:t> (</a:t>
            </a:r>
            <a:r>
              <a:rPr lang="ja-JP" altLang="en-US" sz="1800" dirty="0" smtClean="0">
                <a:latin typeface="+mn-ea"/>
              </a:rPr>
              <a:t>磁極端付近</a:t>
            </a:r>
            <a:r>
              <a:rPr lang="en-US" altLang="ja-JP" sz="1800" dirty="0" smtClean="0">
                <a:latin typeface="+mn-ea"/>
              </a:rPr>
              <a:t>)</a:t>
            </a:r>
          </a:p>
          <a:p>
            <a:pPr marL="109728" indent="0">
              <a:buNone/>
            </a:pPr>
            <a:r>
              <a:rPr lang="ja-JP" altLang="en-US" sz="1800" dirty="0" smtClean="0">
                <a:latin typeface="+mn-ea"/>
              </a:rPr>
              <a:t> 　</a:t>
            </a:r>
            <a:r>
              <a:rPr lang="ja-JP" altLang="en-US" sz="1800" dirty="0">
                <a:latin typeface="+mn-ea"/>
              </a:rPr>
              <a:t> </a:t>
            </a:r>
            <a:r>
              <a:rPr lang="ja-JP" altLang="en-US" sz="1800" dirty="0" smtClean="0">
                <a:latin typeface="+mn-ea"/>
              </a:rPr>
              <a:t>　　　 </a:t>
            </a:r>
            <a:r>
              <a:rPr lang="en-US" altLang="ja-JP" sz="1800" dirty="0" smtClean="0">
                <a:latin typeface="+mn-ea"/>
              </a:rPr>
              <a:t>0.2 </a:t>
            </a:r>
            <a:r>
              <a:rPr lang="en-US" altLang="ja-JP" sz="1800" dirty="0" err="1" smtClean="0">
                <a:latin typeface="+mn-ea"/>
              </a:rPr>
              <a:t>mT</a:t>
            </a:r>
            <a:r>
              <a:rPr lang="en-US" altLang="ja-JP" sz="1800" dirty="0" smtClean="0">
                <a:latin typeface="+mn-ea"/>
              </a:rPr>
              <a:t> (</a:t>
            </a:r>
            <a:r>
              <a:rPr lang="ja-JP" altLang="en-US" sz="1800" dirty="0" smtClean="0">
                <a:latin typeface="+mn-ea"/>
              </a:rPr>
              <a:t>それ以外</a:t>
            </a:r>
            <a:r>
              <a:rPr lang="en-US" altLang="ja-JP" sz="1800" dirty="0" smtClean="0">
                <a:latin typeface="+mn-ea"/>
              </a:rPr>
              <a:t>)</a:t>
            </a:r>
          </a:p>
          <a:p>
            <a:r>
              <a:rPr lang="ja-JP" altLang="en-US" sz="1800" dirty="0">
                <a:latin typeface="+mn-ea"/>
              </a:rPr>
              <a:t>計算</a:t>
            </a:r>
            <a:r>
              <a:rPr lang="ja-JP" altLang="en-US" sz="1800" dirty="0" smtClean="0">
                <a:latin typeface="+mn-ea"/>
              </a:rPr>
              <a:t>磁場再現度</a:t>
            </a:r>
            <a:r>
              <a:rPr lang="en-US" altLang="ja-JP" sz="1800" dirty="0" smtClean="0">
                <a:latin typeface="+mn-ea"/>
              </a:rPr>
              <a:t>:2.8 </a:t>
            </a:r>
            <a:r>
              <a:rPr lang="en-US" altLang="ja-JP" sz="1800" dirty="0" err="1" smtClean="0">
                <a:latin typeface="+mn-ea"/>
              </a:rPr>
              <a:t>mT</a:t>
            </a:r>
            <a:r>
              <a:rPr lang="en-US" altLang="ja-JP" sz="1800" dirty="0" smtClean="0">
                <a:latin typeface="+mn-ea"/>
              </a:rPr>
              <a:t>(</a:t>
            </a:r>
            <a:r>
              <a:rPr lang="ja-JP" altLang="en-US" sz="1800" dirty="0" smtClean="0">
                <a:latin typeface="+mn-ea"/>
              </a:rPr>
              <a:t>磁極端付近</a:t>
            </a:r>
            <a:r>
              <a:rPr lang="en-US" altLang="ja-JP" sz="1800" dirty="0" smtClean="0">
                <a:latin typeface="+mn-ea"/>
              </a:rPr>
              <a:t>)</a:t>
            </a:r>
          </a:p>
          <a:p>
            <a:pPr marL="109728" indent="0">
              <a:buNone/>
            </a:pPr>
            <a:r>
              <a:rPr lang="en-US" altLang="ja-JP" sz="1800" dirty="0" smtClean="0">
                <a:latin typeface="+mn-ea"/>
              </a:rPr>
              <a:t>                 0.7</a:t>
            </a:r>
            <a:r>
              <a:rPr lang="en-US" altLang="ja-JP" sz="1600" dirty="0" smtClean="0">
                <a:latin typeface="+mn-ea"/>
              </a:rPr>
              <a:t> </a:t>
            </a:r>
            <a:r>
              <a:rPr lang="en-US" altLang="ja-JP" sz="1600" dirty="0" err="1" smtClean="0">
                <a:latin typeface="+mn-ea"/>
              </a:rPr>
              <a:t>mT</a:t>
            </a:r>
            <a:r>
              <a:rPr lang="en-US" altLang="ja-JP" sz="1600" dirty="0" smtClean="0">
                <a:latin typeface="+mn-ea"/>
              </a:rPr>
              <a:t>(</a:t>
            </a:r>
            <a:r>
              <a:rPr lang="ja-JP" altLang="en-US" sz="1600" dirty="0" smtClean="0">
                <a:latin typeface="+mn-ea"/>
              </a:rPr>
              <a:t>それ以外</a:t>
            </a:r>
            <a:r>
              <a:rPr lang="en-US" altLang="ja-JP" sz="1600" dirty="0" smtClean="0">
                <a:latin typeface="+mn-ea"/>
              </a:rPr>
              <a:t>)</a:t>
            </a:r>
            <a:endParaRPr lang="en-US" altLang="ja-JP" sz="1800" dirty="0" smtClean="0">
              <a:latin typeface="+mn-ea"/>
            </a:endParaRPr>
          </a:p>
          <a:p>
            <a:endParaRPr lang="en-US" altLang="ja-JP" sz="1800" b="1" u="sng" dirty="0">
              <a:latin typeface="+mn-ea"/>
            </a:endParaRPr>
          </a:p>
          <a:p>
            <a:endParaRPr lang="en-US" altLang="ja-JP" sz="1800" b="1" u="sng" dirty="0" smtClean="0">
              <a:latin typeface="+mn-ea"/>
            </a:endParaRPr>
          </a:p>
        </p:txBody>
      </p:sp>
      <p:sp>
        <p:nvSpPr>
          <p:cNvPr id="25" name="スライド番号プレースホルダー 24"/>
          <p:cNvSpPr>
            <a:spLocks noGrp="1"/>
          </p:cNvSpPr>
          <p:nvPr>
            <p:ph type="sldNum" sz="quarter" idx="12"/>
          </p:nvPr>
        </p:nvSpPr>
        <p:spPr/>
        <p:txBody>
          <a:bodyPr/>
          <a:lstStyle/>
          <a:p>
            <a:r>
              <a:rPr kumimoji="1" lang="en-US" altLang="ja-JP" dirty="0" smtClean="0"/>
              <a:t>11</a:t>
            </a:r>
            <a:endParaRPr kumimoji="1"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3658925"/>
            <a:ext cx="3378071" cy="3199075"/>
          </a:xfrm>
          <a:prstGeom prst="rect">
            <a:avLst/>
          </a:prstGeom>
        </p:spPr>
      </p:pic>
      <p:pic>
        <p:nvPicPr>
          <p:cNvPr id="41" name="コンテンツ プレースホルダー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1772816"/>
            <a:ext cx="3220662" cy="1811622"/>
          </a:xfrm>
          <a:prstGeom prst="rect">
            <a:avLst/>
          </a:prstGeom>
        </p:spPr>
      </p:pic>
      <p:pic>
        <p:nvPicPr>
          <p:cNvPr id="42" name="Picture 2" descr="C:\Users\Tnanamura\Dropbox\uand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4183831"/>
            <a:ext cx="3735074" cy="2547128"/>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p:cNvSpPr txBox="1"/>
          <p:nvPr/>
        </p:nvSpPr>
        <p:spPr>
          <a:xfrm>
            <a:off x="1684579" y="4105103"/>
            <a:ext cx="2475837" cy="307777"/>
          </a:xfrm>
          <a:prstGeom prst="rect">
            <a:avLst/>
          </a:prstGeom>
          <a:noFill/>
        </p:spPr>
        <p:txBody>
          <a:bodyPr wrap="square" rtlCol="0">
            <a:spAutoFit/>
          </a:bodyPr>
          <a:lstStyle/>
          <a:p>
            <a:r>
              <a:rPr kumimoji="1" lang="ja-JP" altLang="en-US" sz="1400" dirty="0" smtClean="0"/>
              <a:t>中心軌道上の磁場の</a:t>
            </a:r>
            <a:r>
              <a:rPr kumimoji="1" lang="en-US" altLang="ja-JP" sz="1400" dirty="0" smtClean="0"/>
              <a:t>Y</a:t>
            </a:r>
            <a:r>
              <a:rPr kumimoji="1" lang="ja-JP" altLang="en-US" sz="1400" dirty="0" smtClean="0"/>
              <a:t>成分</a:t>
            </a:r>
            <a:endParaRPr kumimoji="1" lang="ja-JP" altLang="en-US" sz="1400" dirty="0"/>
          </a:p>
        </p:txBody>
      </p:sp>
      <p:sp>
        <p:nvSpPr>
          <p:cNvPr id="44" name="テキスト ボックス 43"/>
          <p:cNvSpPr txBox="1"/>
          <p:nvPr/>
        </p:nvSpPr>
        <p:spPr>
          <a:xfrm>
            <a:off x="3704222" y="5021817"/>
            <a:ext cx="912387" cy="923330"/>
          </a:xfrm>
          <a:prstGeom prst="rect">
            <a:avLst/>
          </a:prstGeom>
          <a:noFill/>
        </p:spPr>
        <p:txBody>
          <a:bodyPr wrap="square" rtlCol="0">
            <a:spAutoFit/>
          </a:bodyPr>
          <a:lstStyle/>
          <a:p>
            <a:r>
              <a:rPr kumimoji="1" lang="ja-JP" altLang="en-US" dirty="0" smtClean="0">
                <a:solidFill>
                  <a:srgbClr val="FF0000"/>
                </a:solidFill>
              </a:rPr>
              <a:t>計算値</a:t>
            </a:r>
            <a:endParaRPr kumimoji="1" lang="en-US" altLang="ja-JP" dirty="0" smtClean="0">
              <a:solidFill>
                <a:srgbClr val="FF0000"/>
              </a:solidFill>
            </a:endParaRPr>
          </a:p>
          <a:p>
            <a:r>
              <a:rPr lang="ja-JP" altLang="en-US" dirty="0">
                <a:solidFill>
                  <a:srgbClr val="0070C0"/>
                </a:solidFill>
              </a:rPr>
              <a:t>測定値</a:t>
            </a:r>
            <a:endParaRPr kumimoji="1" lang="en-US" altLang="ja-JP" dirty="0" smtClean="0">
              <a:solidFill>
                <a:srgbClr val="0070C0"/>
              </a:solidFill>
            </a:endParaRPr>
          </a:p>
          <a:p>
            <a:endParaRPr kumimoji="1" lang="ja-JP" altLang="en-US" dirty="0"/>
          </a:p>
        </p:txBody>
      </p:sp>
    </p:spTree>
    <p:extLst>
      <p:ext uri="{BB962C8B-B14F-4D97-AF65-F5344CB8AC3E}">
        <p14:creationId xmlns:p14="http://schemas.microsoft.com/office/powerpoint/2010/main" val="3667389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52669"/>
            <a:ext cx="8229600" cy="672075"/>
          </a:xfrm>
        </p:spPr>
        <p:txBody>
          <a:bodyPr>
            <a:normAutofit/>
          </a:bodyPr>
          <a:lstStyle/>
          <a:p>
            <a:r>
              <a:rPr lang="ja-JP" altLang="en-US" sz="2800" dirty="0"/>
              <a:t>磁場</a:t>
            </a:r>
            <a:r>
              <a:rPr lang="ja-JP" altLang="en-US" sz="2800" dirty="0" smtClean="0"/>
              <a:t>の再現度込みの運動量分解能の評価</a:t>
            </a:r>
            <a:endParaRPr kumimoji="1" lang="ja-JP" altLang="en-US" sz="2800" dirty="0"/>
          </a:p>
        </p:txBody>
      </p:sp>
      <p:sp>
        <p:nvSpPr>
          <p:cNvPr id="27" name="コンテンツ プレースホルダー 26"/>
          <p:cNvSpPr>
            <a:spLocks noGrp="1"/>
          </p:cNvSpPr>
          <p:nvPr>
            <p:ph idx="1"/>
          </p:nvPr>
        </p:nvSpPr>
        <p:spPr>
          <a:xfrm>
            <a:off x="457200" y="1124744"/>
            <a:ext cx="8229600" cy="5449792"/>
          </a:xfrm>
        </p:spPr>
        <p:txBody>
          <a:bodyPr>
            <a:normAutofit/>
          </a:bodyPr>
          <a:lstStyle/>
          <a:p>
            <a:r>
              <a:rPr kumimoji="1" lang="ja-JP" altLang="en-US" sz="2000" dirty="0" smtClean="0"/>
              <a:t>方法</a:t>
            </a:r>
            <a:endParaRPr kumimoji="1" lang="en-US" altLang="ja-JP" sz="2000" dirty="0" smtClean="0"/>
          </a:p>
          <a:p>
            <a:endParaRPr lang="en-US" altLang="ja-JP" sz="2000" dirty="0"/>
          </a:p>
          <a:p>
            <a:endParaRPr kumimoji="1" lang="en-US" altLang="ja-JP" sz="2000" dirty="0" smtClean="0"/>
          </a:p>
          <a:p>
            <a:endParaRPr lang="en-US" altLang="ja-JP" sz="2000" dirty="0"/>
          </a:p>
          <a:p>
            <a:endParaRPr kumimoji="1" lang="en-US" altLang="ja-JP" sz="2000" dirty="0" smtClean="0"/>
          </a:p>
          <a:p>
            <a:endParaRPr lang="en-US" altLang="ja-JP" sz="2000" dirty="0"/>
          </a:p>
          <a:p>
            <a:endParaRPr kumimoji="1" lang="en-US" altLang="ja-JP" sz="2000" dirty="0" smtClean="0"/>
          </a:p>
          <a:p>
            <a:endParaRPr lang="en-US" altLang="ja-JP" sz="2000" dirty="0"/>
          </a:p>
          <a:p>
            <a:endParaRPr kumimoji="1" lang="en-US" altLang="ja-JP" sz="2000" dirty="0" smtClean="0"/>
          </a:p>
          <a:p>
            <a:endParaRPr lang="en-US" altLang="ja-JP" sz="2000" dirty="0"/>
          </a:p>
          <a:p>
            <a:r>
              <a:rPr kumimoji="1" lang="ja-JP" altLang="en-US" sz="2000" dirty="0" smtClean="0"/>
              <a:t>運動量分解能 </a:t>
            </a:r>
            <a:endParaRPr lang="en-US" altLang="ja-JP" sz="2000" dirty="0"/>
          </a:p>
          <a:p>
            <a:pPr lvl="1"/>
            <a:r>
              <a:rPr kumimoji="1" lang="en-US" altLang="ja-JP" sz="1800" dirty="0" smtClean="0"/>
              <a:t>1.3 GeV/c </a:t>
            </a:r>
            <a:r>
              <a:rPr kumimoji="1" lang="ja-JP" altLang="en-US" sz="1800" dirty="0" smtClean="0"/>
              <a:t>の</a:t>
            </a:r>
            <a:r>
              <a:rPr kumimoji="1" lang="en-US" altLang="ja-JP" sz="1800" dirty="0" smtClean="0"/>
              <a:t>K+</a:t>
            </a:r>
            <a:r>
              <a:rPr kumimoji="1" lang="ja-JP" altLang="en-US" sz="1800" dirty="0" smtClean="0"/>
              <a:t>に対し　</a:t>
            </a:r>
            <a:r>
              <a:rPr kumimoji="1" lang="en-US" altLang="ja-JP" sz="1800" dirty="0" smtClean="0"/>
              <a:t>5.3×10</a:t>
            </a:r>
            <a:r>
              <a:rPr kumimoji="1" lang="en-US" altLang="ja-JP" sz="1800" baseline="30000" dirty="0" smtClean="0"/>
              <a:t>-4</a:t>
            </a:r>
            <a:r>
              <a:rPr kumimoji="1" lang="ja-JP" altLang="en-US" sz="1800" dirty="0" smtClean="0"/>
              <a:t>→</a:t>
            </a:r>
            <a:r>
              <a:rPr kumimoji="1" lang="en-US" altLang="ja-JP" sz="1800" b="1" u="sng" dirty="0" smtClean="0"/>
              <a:t>6.3×10</a:t>
            </a:r>
            <a:r>
              <a:rPr kumimoji="1" lang="en-US" altLang="ja-JP" sz="1800" b="1" u="sng" baseline="30000" dirty="0" smtClean="0"/>
              <a:t>-4</a:t>
            </a:r>
            <a:r>
              <a:rPr kumimoji="1" lang="ja-JP" altLang="en-US" sz="1800" dirty="0" err="1" smtClean="0"/>
              <a:t>へと</a:t>
            </a:r>
            <a:r>
              <a:rPr kumimoji="1" lang="ja-JP" altLang="en-US" sz="1800" dirty="0" smtClean="0"/>
              <a:t>悪化</a:t>
            </a:r>
            <a:endParaRPr kumimoji="1" lang="en-US" altLang="ja-JP" sz="1800" dirty="0" smtClean="0"/>
          </a:p>
          <a:p>
            <a:pPr lvl="2"/>
            <a:r>
              <a:rPr lang="ja-JP" altLang="en-US" sz="1600" dirty="0" smtClean="0"/>
              <a:t>チェンバーの位置分解能 </a:t>
            </a:r>
            <a:r>
              <a:rPr lang="en-US" altLang="ja-JP" sz="1600" dirty="0" smtClean="0"/>
              <a:t>300 </a:t>
            </a:r>
            <a:r>
              <a:rPr lang="en-US" altLang="ja-JP" sz="1600" dirty="0" err="1" smtClean="0"/>
              <a:t>μm</a:t>
            </a:r>
            <a:r>
              <a:rPr lang="en-US" altLang="ja-JP" sz="1600" dirty="0" smtClean="0"/>
              <a:t>, </a:t>
            </a:r>
            <a:r>
              <a:rPr lang="ja-JP" altLang="en-US" sz="1600" dirty="0" smtClean="0"/>
              <a:t>空間中の気体</a:t>
            </a:r>
            <a:r>
              <a:rPr lang="en-US" altLang="ja-JP" sz="1600" dirty="0" smtClean="0"/>
              <a:t>(He)</a:t>
            </a:r>
            <a:r>
              <a:rPr lang="ja-JP" altLang="en-US" sz="1600" dirty="0" smtClean="0"/>
              <a:t>との多重散乱を考慮</a:t>
            </a:r>
            <a:r>
              <a:rPr lang="en-US" altLang="ja-JP" sz="1600" dirty="0" smtClean="0"/>
              <a:t> </a:t>
            </a:r>
          </a:p>
          <a:p>
            <a:pPr lvl="2"/>
            <a:r>
              <a:rPr lang="ja-JP" altLang="en-US" sz="1600" dirty="0"/>
              <a:t>磁場</a:t>
            </a:r>
            <a:r>
              <a:rPr lang="ja-JP" altLang="en-US" sz="1600" dirty="0" smtClean="0"/>
              <a:t>の測定誤差のみを磁場のばらつきとした場合</a:t>
            </a:r>
            <a:r>
              <a:rPr lang="en-US" altLang="ja-JP" sz="1600" dirty="0" smtClean="0"/>
              <a:t>:5.9×10</a:t>
            </a:r>
            <a:r>
              <a:rPr lang="en-US" altLang="ja-JP" sz="1600" baseline="30000" dirty="0" smtClean="0"/>
              <a:t>-4</a:t>
            </a:r>
            <a:endParaRPr lang="en-US" altLang="ja-JP" sz="1600" dirty="0" smtClean="0"/>
          </a:p>
          <a:p>
            <a:pPr marL="704088" lvl="2" indent="0">
              <a:buNone/>
            </a:pPr>
            <a:r>
              <a:rPr kumimoji="1" lang="ja-JP" altLang="en-US" sz="1600" dirty="0" smtClean="0"/>
              <a:t>→最適化により多少改善の余地あり</a:t>
            </a:r>
            <a:endParaRPr kumimoji="1" lang="ja-JP" altLang="en-US" sz="16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7" y="1484784"/>
            <a:ext cx="7192599" cy="3096344"/>
          </a:xfrm>
          <a:prstGeom prst="rect">
            <a:avLst/>
          </a:prstGeom>
        </p:spPr>
      </p:pic>
    </p:spTree>
    <p:extLst>
      <p:ext uri="{BB962C8B-B14F-4D97-AF65-F5344CB8AC3E}">
        <p14:creationId xmlns:p14="http://schemas.microsoft.com/office/powerpoint/2010/main" val="34949980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2956</TotalTime>
  <Words>2518</Words>
  <Application>Microsoft Office PowerPoint</Application>
  <PresentationFormat>画面に合わせる (4:3)</PresentationFormat>
  <Paragraphs>447</Paragraphs>
  <Slides>27</Slides>
  <Notes>9</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アーバン</vt:lpstr>
      <vt:lpstr>S-2S スペクトロメータ開発の現状</vt:lpstr>
      <vt:lpstr>J-PARC E05 with S-2S の特色</vt:lpstr>
      <vt:lpstr>Yield estimation</vt:lpstr>
      <vt:lpstr>PowerPoint プレゼンテーション</vt:lpstr>
      <vt:lpstr>S-2S Q1, Q2 電磁石</vt:lpstr>
      <vt:lpstr>S-2S D1 電磁石</vt:lpstr>
      <vt:lpstr>S-2S電磁石の磁場測定</vt:lpstr>
      <vt:lpstr>S-2S D1測定の概要</vt:lpstr>
      <vt:lpstr>磁場の再現度込みの運動量分解能の評価</vt:lpstr>
      <vt:lpstr>PowerPoint プレゼンテーション</vt:lpstr>
      <vt:lpstr>ミッシングマス分解能と標的中でのEnergy Straggling</vt:lpstr>
      <vt:lpstr>Fiber Active Target</vt:lpstr>
      <vt:lpstr>RCNP E492実験</vt:lpstr>
      <vt:lpstr>PowerPoint プレゼンテーション</vt:lpstr>
      <vt:lpstr>チェレンコフ検出器</vt:lpstr>
      <vt:lpstr>Drift Chambers</vt:lpstr>
      <vt:lpstr>Time Line</vt:lpstr>
      <vt:lpstr>まとめ</vt:lpstr>
      <vt:lpstr>backup</vt:lpstr>
      <vt:lpstr>高エネルギー分解能での分光実験の必要性</vt:lpstr>
      <vt:lpstr>測定データの較正</vt:lpstr>
      <vt:lpstr>測定結果の一例</vt:lpstr>
      <vt:lpstr>測定誤差ΔBの評価</vt:lpstr>
      <vt:lpstr>計算磁場</vt:lpstr>
      <vt:lpstr>計算磁場の精度</vt:lpstr>
      <vt:lpstr>水チェレンコフ検出器テスト</vt:lpstr>
      <vt:lpstr>ファイバーアクティブ標的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Windows ユーザー</cp:lastModifiedBy>
  <cp:revision>93</cp:revision>
  <dcterms:created xsi:type="dcterms:W3CDTF">2017-06-13T02:30:25Z</dcterms:created>
  <dcterms:modified xsi:type="dcterms:W3CDTF">2017-06-17T07:28:38Z</dcterms:modified>
</cp:coreProperties>
</file>