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4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EE1"/>
    <a:srgbClr val="FF0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16" autoAdjust="0"/>
  </p:normalViewPr>
  <p:slideViewPr>
    <p:cSldViewPr snapToGrid="0" snapToObjects="1">
      <p:cViewPr>
        <p:scale>
          <a:sx n="32" d="100"/>
          <a:sy n="32" d="100"/>
        </p:scale>
        <p:origin x="-712" y="-10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C36ED-16AF-924A-9E21-73E072884DDE}" type="datetimeFigureOut">
              <a:rPr kumimoji="1" lang="ja-JP" altLang="en-US" smtClean="0"/>
              <a:t>2016/09/29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A7E18-BB3B-C04E-A5F1-6AA90A0634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560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031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68472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75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520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542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8444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4099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34539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511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1468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2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1687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8233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240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86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2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69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84401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433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021056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4376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600"/>
            </a:lvl1pPr>
          </a:lstStyle>
          <a:p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/>
          <a:lstStyle>
            <a:lvl1pPr>
              <a:defRPr sz="8800"/>
            </a:lvl1pPr>
          </a:lstStyle>
          <a:p>
            <a:r>
              <a:t>マスター タイトルの書式設定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1pPr>
          </a:lstStyle>
          <a:p>
            <a:r>
              <a:t>マスター サブタイトルの書式設定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マスター タイトルの書式設定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マスター テキストの書式設定</a:t>
            </a:r>
          </a:p>
          <a:p>
            <a:pPr lvl="1"/>
            <a:r>
              <a:t>第 2 レベル</a:t>
            </a:r>
          </a:p>
          <a:p>
            <a:pPr lvl="2"/>
            <a:r>
              <a:t>第 3 レベル</a:t>
            </a:r>
          </a:p>
          <a:p>
            <a:pPr lvl="3"/>
            <a:r>
              <a:t>第 4 レベル</a:t>
            </a:r>
          </a:p>
          <a:p>
            <a:pPr lvl="4"/>
            <a:r>
              <a:t>第 5 レベル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23654232" y="89925"/>
            <a:ext cx="596088" cy="48768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962400" y="20076"/>
            <a:ext cx="16459200" cy="16997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マスター タイトルの書式設定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962400" y="2115540"/>
            <a:ext cx="16459200" cy="9051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マスター テキストの書式設定</a:t>
            </a:r>
          </a:p>
          <a:p>
            <a:pPr lvl="1"/>
            <a:r>
              <a:t>第 2 レベル</a:t>
            </a:r>
          </a:p>
          <a:p>
            <a:pPr lvl="2"/>
            <a:r>
              <a:t>第 3 レベル</a:t>
            </a:r>
          </a:p>
          <a:p>
            <a:pPr lvl="3"/>
            <a:r>
              <a:t>第 4 レベル</a:t>
            </a:r>
          </a:p>
          <a:p>
            <a:pPr lvl="4"/>
            <a:r>
              <a:t>第 5 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8331200" y="12712700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INPC 2016, Adelaide,  S. Kanatsuki</a:t>
            </a:r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>
          <a:xfrm>
            <a:off x="82920" y="12746123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2016/9/12</a:t>
            </a:r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hf hdr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9pPr>
    </p:titleStyle>
    <p:bodyStyle>
      <a:lvl1pPr marL="685800" marR="0" indent="-68580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1pPr>
      <a:lvl2pPr marL="1143000" marR="0" indent="-68580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2pPr>
      <a:lvl3pPr marL="1463039" marR="0" indent="-54863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3pPr>
      <a:lvl4pPr marL="1920239" marR="0" indent="-54863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4pPr>
      <a:lvl5pPr marL="2377439" marR="0" indent="-54863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5pPr>
      <a:lvl6pPr marL="2834639" marR="0" indent="-54863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6pPr>
      <a:lvl7pPr marL="3291840" marR="0" indent="-54864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7pPr>
      <a:lvl8pPr marL="3749040" marR="0" indent="-54864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8pPr>
      <a:lvl9pPr marL="4206240" marR="0" indent="-54864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ヒラギノ角ゴ Pro W3"/>
          <a:ea typeface="ヒラギノ角ゴ Pro W3"/>
          <a:cs typeface="ヒラギノ角ゴ Pro W3"/>
          <a:sym typeface="ヒラギノ角ゴ Pro W3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Relationship Id="rId3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33" name="Shape 33"/>
          <p:cNvSpPr>
            <a:spLocks noGrp="1"/>
          </p:cNvSpPr>
          <p:nvPr>
            <p:ph type="ctrTitle"/>
          </p:nvPr>
        </p:nvSpPr>
        <p:spPr>
          <a:xfrm>
            <a:off x="1935483" y="1416402"/>
            <a:ext cx="20513035" cy="237812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 sz="5400"/>
            </a:pPr>
            <a:r>
              <a:rPr sz="6000" dirty="0"/>
              <a:t>The New Stage of S=−2 Hypernuclear Study</a:t>
            </a:r>
            <a:br>
              <a:rPr sz="6000" dirty="0"/>
            </a:br>
            <a:r>
              <a:rPr sz="6000" dirty="0"/>
              <a:t>Opened with a New High-resolution Spectrometer</a:t>
            </a:r>
          </a:p>
        </p:txBody>
      </p:sp>
      <p:sp>
        <p:nvSpPr>
          <p:cNvPr id="34" name="Shape 34"/>
          <p:cNvSpPr>
            <a:spLocks noGrp="1"/>
          </p:cNvSpPr>
          <p:nvPr>
            <p:ph type="subTitle" sz="half" idx="1"/>
          </p:nvPr>
        </p:nvSpPr>
        <p:spPr>
          <a:xfrm>
            <a:off x="3036440" y="5613410"/>
            <a:ext cx="18284664" cy="729326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800"/>
              </a:spcBef>
              <a:defRPr sz="3600" u="sng">
                <a:solidFill>
                  <a:srgbClr val="000000"/>
                </a:solidFill>
              </a:defRPr>
            </a:pPr>
            <a:r>
              <a:rPr dirty="0" smtClean="0"/>
              <a:t>S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dirty="0"/>
              <a:t>Kanatsuki</a:t>
            </a:r>
            <a:r>
              <a:rPr u="none" baseline="31000" dirty="0"/>
              <a:t>1</a:t>
            </a:r>
            <a:r>
              <a:rPr u="none" dirty="0"/>
              <a:t>, N. Amano</a:t>
            </a:r>
            <a:r>
              <a:rPr u="none" baseline="31000" dirty="0"/>
              <a:t>1</a:t>
            </a:r>
            <a:r>
              <a:rPr u="none" dirty="0"/>
              <a:t>, H. Ekawa</a:t>
            </a:r>
            <a:r>
              <a:rPr u="none" baseline="31000" dirty="0"/>
              <a:t>1,2</a:t>
            </a:r>
            <a:r>
              <a:rPr u="none" dirty="0"/>
              <a:t>, T. </a:t>
            </a:r>
            <a:r>
              <a:rPr u="none" dirty="0" smtClean="0"/>
              <a:t>Gogami</a:t>
            </a:r>
            <a:r>
              <a:rPr u="none" baseline="31000" dirty="0" smtClean="0"/>
              <a:t>3</a:t>
            </a:r>
            <a:r>
              <a:rPr lang="en-US" u="none" dirty="0" smtClean="0"/>
              <a:t>, E. Hirose</a:t>
            </a:r>
            <a:r>
              <a:rPr lang="en-US" u="none" baseline="30000" dirty="0" smtClean="0"/>
              <a:t>4</a:t>
            </a:r>
            <a:r>
              <a:rPr lang="en-US" u="none" dirty="0" smtClean="0"/>
              <a:t>,</a:t>
            </a:r>
          </a:p>
          <a:p>
            <a:pPr>
              <a:spcBef>
                <a:spcPts val="800"/>
              </a:spcBef>
              <a:defRPr sz="3600" u="sng">
                <a:solidFill>
                  <a:srgbClr val="000000"/>
                </a:solidFill>
              </a:defRPr>
            </a:pPr>
            <a:r>
              <a:rPr lang="en-US" u="none" dirty="0" smtClean="0"/>
              <a:t>Y. Ichikawa</a:t>
            </a:r>
            <a:r>
              <a:rPr lang="en-US" u="none" baseline="30000" dirty="0" smtClean="0"/>
              <a:t>2</a:t>
            </a:r>
            <a:r>
              <a:rPr lang="en-US" u="none" dirty="0" smtClean="0"/>
              <a:t>, S. Kato</a:t>
            </a:r>
            <a:r>
              <a:rPr lang="en-US" u="none" baseline="30000" dirty="0" smtClean="0"/>
              <a:t>5</a:t>
            </a:r>
            <a:r>
              <a:rPr lang="en-US" u="none" dirty="0" smtClean="0"/>
              <a:t>, M. Moritsu</a:t>
            </a:r>
            <a:r>
              <a:rPr lang="en-US" u="none" baseline="30000" dirty="0" smtClean="0"/>
              <a:t>6</a:t>
            </a:r>
            <a:r>
              <a:rPr lang="en-US" u="none" dirty="0" smtClean="0"/>
              <a:t>, T. Nanamura</a:t>
            </a:r>
            <a:r>
              <a:rPr lang="en-US" u="none" baseline="30000" dirty="0" smtClean="0"/>
              <a:t>1</a:t>
            </a:r>
            <a:r>
              <a:rPr lang="en-US" u="none" dirty="0" smtClean="0"/>
              <a:t>, T. Nagae</a:t>
            </a:r>
            <a:r>
              <a:rPr lang="en-US" u="none" baseline="30000" dirty="0" smtClean="0"/>
              <a:t>1</a:t>
            </a:r>
            <a:r>
              <a:rPr lang="en-US" u="none" dirty="0" smtClean="0"/>
              <a:t>,</a:t>
            </a:r>
          </a:p>
          <a:p>
            <a:pPr>
              <a:spcBef>
                <a:spcPts val="800"/>
              </a:spcBef>
              <a:defRPr sz="3600" u="sng">
                <a:solidFill>
                  <a:srgbClr val="000000"/>
                </a:solidFill>
              </a:defRPr>
            </a:pPr>
            <a:r>
              <a:rPr lang="en-US" u="none" dirty="0" smtClean="0"/>
              <a:t>H. Takahashi</a:t>
            </a:r>
            <a:r>
              <a:rPr lang="en-US" u="none" baseline="30000" dirty="0" smtClean="0"/>
              <a:t>4</a:t>
            </a:r>
            <a:r>
              <a:rPr lang="en-US" u="none" dirty="0" smtClean="0"/>
              <a:t>, T. Takahashi</a:t>
            </a:r>
            <a:r>
              <a:rPr lang="en-US" u="none" baseline="30000" dirty="0" smtClean="0"/>
              <a:t>4</a:t>
            </a:r>
            <a:r>
              <a:rPr lang="en-US" u="none" dirty="0" smtClean="0"/>
              <a:t>, K. Takenaka</a:t>
            </a:r>
            <a:r>
              <a:rPr lang="en-US" u="none" baseline="30000" dirty="0" smtClean="0"/>
              <a:t>1</a:t>
            </a:r>
            <a:r>
              <a:rPr lang="en-US" u="none" dirty="0" smtClean="0"/>
              <a:t>, and the J-PARC E05 collaboration</a:t>
            </a:r>
          </a:p>
          <a:p>
            <a:pPr>
              <a:spcBef>
                <a:spcPts val="800"/>
              </a:spcBef>
              <a:defRPr sz="3600" u="sng">
                <a:solidFill>
                  <a:srgbClr val="000000"/>
                </a:solidFill>
              </a:defRPr>
            </a:pPr>
            <a:endParaRPr dirty="0"/>
          </a:p>
          <a:p>
            <a:pPr>
              <a:spcBef>
                <a:spcPts val="700"/>
              </a:spcBef>
              <a:defRPr sz="3200" baseline="31000">
                <a:solidFill>
                  <a:srgbClr val="000000"/>
                </a:solidFill>
              </a:defRPr>
            </a:pPr>
            <a:r>
              <a:rPr dirty="0"/>
              <a:t>1</a:t>
            </a:r>
            <a:r>
              <a:rPr baseline="0" dirty="0"/>
              <a:t>Kyoto University, </a:t>
            </a:r>
            <a:r>
              <a:rPr dirty="0"/>
              <a:t>2</a:t>
            </a:r>
            <a:r>
              <a:rPr baseline="0" dirty="0"/>
              <a:t>JAEA, </a:t>
            </a:r>
            <a:r>
              <a:rPr dirty="0"/>
              <a:t>3</a:t>
            </a:r>
            <a:r>
              <a:rPr baseline="0" dirty="0"/>
              <a:t>RCNP, </a:t>
            </a:r>
            <a:r>
              <a:rPr dirty="0"/>
              <a:t>4</a:t>
            </a:r>
            <a:r>
              <a:rPr baseline="0" dirty="0"/>
              <a:t>KEK, </a:t>
            </a:r>
            <a:r>
              <a:rPr dirty="0"/>
              <a:t>5</a:t>
            </a:r>
            <a:r>
              <a:rPr baseline="0" dirty="0"/>
              <a:t>Yamagata University, </a:t>
            </a:r>
            <a:r>
              <a:rPr dirty="0"/>
              <a:t>6</a:t>
            </a:r>
            <a:r>
              <a:rPr baseline="0" dirty="0"/>
              <a:t>Osaka University</a:t>
            </a:r>
          </a:p>
          <a:p>
            <a:pPr>
              <a:defRPr sz="3600">
                <a:solidFill>
                  <a:srgbClr val="000000"/>
                </a:solidFill>
              </a:defRPr>
            </a:pPr>
            <a:endParaRPr baseline="0" dirty="0"/>
          </a:p>
          <a:p>
            <a:pPr>
              <a:spcBef>
                <a:spcPts val="900"/>
              </a:spcBef>
              <a:defRPr sz="4000">
                <a:solidFill>
                  <a:srgbClr val="000000"/>
                </a:solidFill>
              </a:defRPr>
            </a:pPr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 Adelaide</a:t>
            </a:r>
          </a:p>
          <a:p>
            <a:pPr>
              <a:spcBef>
                <a:spcPts val="900"/>
              </a:spcBef>
              <a:defRPr sz="4000">
                <a:solidFill>
                  <a:srgbClr val="000000"/>
                </a:solidFill>
              </a:defRPr>
            </a:pPr>
            <a:r>
              <a:rPr dirty="0" smtClean="0"/>
              <a:t>12</a:t>
            </a:r>
            <a:r>
              <a:rPr lang="en-US" dirty="0" smtClean="0"/>
              <a:t> September 2016</a:t>
            </a:r>
            <a:endParaRPr dirty="0"/>
          </a:p>
        </p:txBody>
      </p:sp>
      <p:sp>
        <p:nvSpPr>
          <p:cNvPr id="35" name="Shape 35"/>
          <p:cNvSpPr/>
          <p:nvPr/>
        </p:nvSpPr>
        <p:spPr>
          <a:xfrm>
            <a:off x="3070349" y="13090723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/>
              <a:t>2016/9/12</a:t>
            </a:r>
          </a:p>
        </p:txBody>
      </p:sp>
      <p:sp>
        <p:nvSpPr>
          <p:cNvPr id="36" name="Shape 36"/>
          <p:cNvSpPr/>
          <p:nvPr/>
        </p:nvSpPr>
        <p:spPr>
          <a:xfrm>
            <a:off x="20382586" y="13132906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/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PKK_CH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563" y="6049638"/>
            <a:ext cx="3777333" cy="2558194"/>
          </a:xfrm>
          <a:prstGeom prst="rect">
            <a:avLst/>
          </a:prstGeom>
        </p:spPr>
      </p:pic>
      <p:pic>
        <p:nvPicPr>
          <p:cNvPr id="2" name="図 1" descr="CKK_thres_notext_2.3MeV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608" y="8531980"/>
            <a:ext cx="5944018" cy="4958591"/>
          </a:xfrm>
          <a:prstGeom prst="rect">
            <a:avLst/>
          </a:prstGeom>
        </p:spPr>
      </p:pic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3962400" y="20076"/>
            <a:ext cx="16459200" cy="14400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Progress of Mass Resolution</a:t>
            </a:r>
          </a:p>
        </p:txBody>
      </p:sp>
      <p:graphicFrame>
        <p:nvGraphicFramePr>
          <p:cNvPr id="173" name="Table 173"/>
          <p:cNvGraphicFramePr/>
          <p:nvPr>
            <p:extLst>
              <p:ext uri="{D42A27DB-BD31-4B8C-83A1-F6EECF244321}">
                <p14:modId xmlns:p14="http://schemas.microsoft.com/office/powerpoint/2010/main" val="3101729218"/>
              </p:ext>
            </p:extLst>
          </p:nvPr>
        </p:nvGraphicFramePr>
        <p:xfrm>
          <a:off x="367621" y="1422415"/>
          <a:ext cx="23648759" cy="412511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976967"/>
                <a:gridCol w="4917948"/>
                <a:gridCol w="4917948"/>
                <a:gridCol w="4917948"/>
                <a:gridCol w="4917948"/>
              </a:tblGrid>
              <a:tr h="985306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000" baseline="30000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12</a:t>
                      </a:r>
                      <a:r>
                        <a:rPr lang="en-US" sz="4000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C(</a:t>
                      </a:r>
                      <a:r>
                        <a:rPr lang="en-US" sz="4000" i="1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K</a:t>
                      </a:r>
                      <a:r>
                        <a:rPr lang="en-US" sz="4000" baseline="30000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−</a:t>
                      </a:r>
                      <a:r>
                        <a:rPr lang="en-US" sz="4000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,</a:t>
                      </a:r>
                      <a:r>
                        <a:rPr lang="en-US" sz="4000" i="1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K</a:t>
                      </a:r>
                      <a:r>
                        <a:rPr lang="en-US" sz="4000" baseline="30000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+</a:t>
                      </a:r>
                      <a:r>
                        <a:rPr lang="en-US" sz="4000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)</a:t>
                      </a:r>
                    </a:p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000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experiments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000" dirty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KEK-E224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000" dirty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BNL-E885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000" dirty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J-PARC E05 </a:t>
                      </a:r>
                      <a:r>
                        <a:rPr sz="3900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(</a:t>
                      </a:r>
                      <a:r>
                        <a:rPr lang="en-US" sz="3900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pilot run w/ SKS</a:t>
                      </a:r>
                      <a:r>
                        <a:rPr sz="3900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)</a:t>
                      </a:r>
                      <a:endParaRPr sz="3900" dirty="0">
                        <a:solidFill>
                          <a:srgbClr val="FFFFFF"/>
                        </a:solidFill>
                        <a:latin typeface="ヒラギノ角ゴ Pro W6"/>
                        <a:ea typeface="ヒラギノ角ゴ Pro W6"/>
                        <a:cs typeface="ヒラギノ角ゴ Pro W6"/>
                        <a:sym typeface="ヒラギノ角ゴ Pro W6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000" dirty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J-PARC </a:t>
                      </a:r>
                      <a:r>
                        <a:rPr sz="4000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E05</a:t>
                      </a:r>
                      <a:endParaRPr lang="en-US" sz="4000" dirty="0" smtClean="0">
                        <a:solidFill>
                          <a:srgbClr val="FFFFFF"/>
                        </a:solidFill>
                        <a:latin typeface="ヒラギノ角ゴ Pro W6"/>
                        <a:ea typeface="ヒラギノ角ゴ Pro W6"/>
                        <a:cs typeface="ヒラギノ角ゴ Pro W6"/>
                        <a:sym typeface="ヒラギノ角ゴ Pro W6"/>
                      </a:endParaRPr>
                    </a:p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000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(S</a:t>
                      </a:r>
                      <a:r>
                        <a:rPr lang="en-US" sz="4000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−</a:t>
                      </a:r>
                      <a:r>
                        <a:rPr sz="4000" dirty="0" smtClean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2S</a:t>
                      </a:r>
                      <a:r>
                        <a:rPr sz="4000" dirty="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</a:tcPr>
                </a:tc>
              </a:tr>
              <a:tr h="66193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ΔΩ</a:t>
                      </a:r>
                      <a:r>
                        <a:rPr lang="en-US" sz="40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(</a:t>
                      </a:r>
                      <a:r>
                        <a:rPr sz="40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msr</a:t>
                      </a:r>
                      <a:r>
                        <a:rPr lang="en-US" sz="40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)</a:t>
                      </a:r>
                      <a:endParaRPr sz="40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90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50</a:t>
                      </a:r>
                      <a:endParaRPr sz="40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 dirty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110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40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60</a:t>
                      </a:r>
                      <a:endParaRPr sz="40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63927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 dirty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θ </a:t>
                      </a:r>
                      <a:r>
                        <a:rPr lang="en-US" sz="40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(</a:t>
                      </a:r>
                      <a:r>
                        <a:rPr sz="40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deg</a:t>
                      </a:r>
                      <a:r>
                        <a:rPr lang="en-US" sz="4000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)</a:t>
                      </a:r>
                      <a:endParaRPr sz="4000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 dirty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&lt;12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&lt;14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&lt;16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 dirty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&lt;8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639270">
                <a:tc>
                  <a:txBody>
                    <a:bodyPr/>
                    <a:lstStyle/>
                    <a:p>
                      <a:pPr algn="ctr">
                        <a:defRPr sz="4000">
                          <a:latin typeface="ヒラギノ角ゴ Pro W3"/>
                          <a:ea typeface="ヒラギノ角ゴ Pro W3"/>
                          <a:cs typeface="ヒラギノ角ゴ Pro W3"/>
                        </a:defRPr>
                      </a:pPr>
                      <a:r>
                        <a:rPr i="1" dirty="0"/>
                        <a:t>pK</a:t>
                      </a:r>
                      <a:r>
                        <a:rPr baseline="31000" dirty="0"/>
                        <a:t>+</a:t>
                      </a:r>
                      <a:r>
                        <a:rPr dirty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dirty="0" smtClean="0"/>
                        <a:t>GeV</a:t>
                      </a:r>
                      <a:r>
                        <a:rPr lang="en-US" dirty="0" smtClean="0"/>
                        <a:t>)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0.9 – 1.7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1.0 – ?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1.1 – 2.4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 dirty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1.2 – 1.6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711358">
                <a:tc>
                  <a:txBody>
                    <a:bodyPr/>
                    <a:lstStyle/>
                    <a:p>
                      <a:pPr algn="ctr">
                        <a:defRPr sz="4000">
                          <a:latin typeface="ヒラギノ角ゴ Pro W3"/>
                          <a:ea typeface="ヒラギノ角ゴ Pro W3"/>
                          <a:cs typeface="ヒラギノ角ゴ Pro W3"/>
                        </a:defRPr>
                      </a:pPr>
                      <a:r>
                        <a:rPr dirty="0"/>
                        <a:t>ΔM </a:t>
                      </a:r>
                      <a:r>
                        <a:rPr lang="en-US" dirty="0" smtClean="0"/>
                        <a:t>(</a:t>
                      </a:r>
                      <a:r>
                        <a:rPr dirty="0" smtClean="0"/>
                        <a:t>MeV</a:t>
                      </a:r>
                      <a:r>
                        <a:rPr sz="3600" baseline="-15500" dirty="0" smtClean="0"/>
                        <a:t>FWHM</a:t>
                      </a:r>
                      <a:r>
                        <a:rPr lang="en-US" dirty="0" smtClean="0"/>
                        <a:t>)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 dirty="0">
                          <a:solidFill>
                            <a:srgbClr val="FF0000"/>
                          </a:solidFill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22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>
                          <a:solidFill>
                            <a:srgbClr val="FF0000"/>
                          </a:solidFill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14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7</a:t>
                      </a:r>
                      <a:endParaRPr sz="4000" dirty="0">
                        <a:solidFill>
                          <a:srgbClr val="FF0000"/>
                        </a:solidFill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&lt;</a:t>
                      </a:r>
                      <a:r>
                        <a:rPr sz="4000" dirty="0" smtClean="0">
                          <a:solidFill>
                            <a:srgbClr val="FF0000"/>
                          </a:solidFill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2</a:t>
                      </a:r>
                      <a:endParaRPr sz="4000" dirty="0">
                        <a:solidFill>
                          <a:srgbClr val="FF0000"/>
                        </a:solidFill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74" name="image8.png" descr="kek22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65162" y="8738232"/>
            <a:ext cx="5502163" cy="4239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9.png" descr="bnl88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66221" y="8738232"/>
            <a:ext cx="4523404" cy="442213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8596022" y="5199522"/>
            <a:ext cx="1602459" cy="1"/>
          </a:xfrm>
          <a:prstGeom prst="line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txBody>
          <a:bodyPr tIns="91439" bIns="91439"/>
          <a:lstStyle/>
          <a:p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13522511" y="5239667"/>
            <a:ext cx="1602459" cy="1"/>
          </a:xfrm>
          <a:prstGeom prst="line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txBody>
          <a:bodyPr tIns="91439" bIns="91439"/>
          <a:lstStyle/>
          <a:p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18432121" y="5226748"/>
            <a:ext cx="1602459" cy="1"/>
          </a:xfrm>
          <a:prstGeom prst="line">
            <a:avLst/>
          </a:prstGeom>
          <a:ln w="50800">
            <a:solidFill>
              <a:srgbClr val="FF0000"/>
            </a:solidFill>
            <a:prstDash val="sysDash"/>
            <a:tailEnd type="arrow"/>
          </a:ln>
          <a:effectLst/>
        </p:spPr>
        <p:txBody>
          <a:bodyPr tIns="91439" bIns="91439"/>
          <a:lstStyle/>
          <a:p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2379914" y="13070238"/>
            <a:ext cx="5600129" cy="553996"/>
          </a:xfrm>
          <a:prstGeom prst="rect">
            <a:avLst/>
          </a:prstGeom>
          <a:solidFill>
            <a:schemeClr val="bg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2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i="1" dirty="0"/>
              <a:t>T. Fukuda et al., PRC 58 (</a:t>
            </a:r>
            <a:r>
              <a:rPr sz="2400" i="1" dirty="0">
                <a:solidFill>
                  <a:srgbClr val="FF0000"/>
                </a:solidFill>
              </a:rPr>
              <a:t>1998</a:t>
            </a:r>
            <a:r>
              <a:rPr i="1" dirty="0"/>
              <a:t>) </a:t>
            </a:r>
            <a:r>
              <a:rPr i="1" dirty="0" smtClean="0"/>
              <a:t>1306</a:t>
            </a:r>
            <a:endParaRPr i="1" dirty="0"/>
          </a:p>
        </p:txBody>
      </p:sp>
      <p:sp>
        <p:nvSpPr>
          <p:cNvPr id="186" name="Shape 186"/>
          <p:cNvSpPr/>
          <p:nvPr/>
        </p:nvSpPr>
        <p:spPr>
          <a:xfrm>
            <a:off x="14651859" y="5427402"/>
            <a:ext cx="9271599" cy="6155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/>
              <a:t>First </a:t>
            </a:r>
            <a:r>
              <a:rPr dirty="0" smtClean="0"/>
              <a:t>measurement optimized</a:t>
            </a:r>
            <a:r>
              <a:rPr lang="en-US" dirty="0"/>
              <a:t> </a:t>
            </a:r>
            <a:r>
              <a:rPr dirty="0" smtClean="0"/>
              <a:t>for </a:t>
            </a:r>
            <a:r>
              <a:rPr dirty="0"/>
              <a:t>MM spectroscopy</a:t>
            </a:r>
          </a:p>
        </p:txBody>
      </p:sp>
      <p:sp>
        <p:nvSpPr>
          <p:cNvPr id="187" name="Shape 187"/>
          <p:cNvSpPr/>
          <p:nvPr/>
        </p:nvSpPr>
        <p:spPr>
          <a:xfrm flipH="1">
            <a:off x="14163978" y="1577309"/>
            <a:ext cx="1" cy="11399992"/>
          </a:xfrm>
          <a:prstGeom prst="line">
            <a:avLst/>
          </a:prstGeom>
          <a:ln w="50800">
            <a:solidFill>
              <a:srgbClr val="1F497D"/>
            </a:solidFill>
            <a:prstDash val="sysDash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3" name="Shape 117"/>
          <p:cNvSpPr/>
          <p:nvPr/>
        </p:nvSpPr>
        <p:spPr>
          <a:xfrm>
            <a:off x="8742385" y="13101044"/>
            <a:ext cx="5993556" cy="523218"/>
          </a:xfrm>
          <a:prstGeom prst="rect">
            <a:avLst/>
          </a:prstGeom>
          <a:solidFill>
            <a:schemeClr val="bg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2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i="1" dirty="0"/>
              <a:t>P. Khaustov et al.</a:t>
            </a:r>
            <a:r>
              <a:rPr i="1" dirty="0" smtClean="0"/>
              <a:t>,PRC </a:t>
            </a:r>
            <a:r>
              <a:rPr i="1" dirty="0"/>
              <a:t>61 (</a:t>
            </a:r>
            <a:r>
              <a:rPr i="1" dirty="0">
                <a:solidFill>
                  <a:srgbClr val="FF0000"/>
                </a:solidFill>
              </a:rPr>
              <a:t>2000</a:t>
            </a:r>
            <a:r>
              <a:rPr i="1" dirty="0"/>
              <a:t>) 054603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 rot="19939054">
            <a:off x="16357319" y="10385494"/>
            <a:ext cx="4834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alpha val="30000"/>
                  </a:schemeClr>
                </a:solidFill>
                <a:latin typeface="ヒラギノ角ゴ StdN W8"/>
                <a:ea typeface="ヒラギノ角ゴ StdN W8"/>
                <a:cs typeface="ヒラギノ角ゴ StdN W8"/>
              </a:rPr>
              <a:t>PRELIMINARY</a:t>
            </a:r>
            <a:endParaRPr kumimoji="1" lang="ja-JP" altLang="en-US" sz="4400" dirty="0">
              <a:solidFill>
                <a:schemeClr val="accent1">
                  <a:alpha val="30000"/>
                </a:schemeClr>
              </a:solidFill>
              <a:latin typeface="ヒラギノ角ゴ StdN W8"/>
              <a:ea typeface="ヒラギノ角ゴ StdN W8"/>
              <a:cs typeface="ヒラギノ角ゴ StdN W8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15915636" y="10788559"/>
            <a:ext cx="5610916" cy="2154434"/>
          </a:xfrm>
          <a:prstGeom prst="rect">
            <a:avLst/>
          </a:prstGeom>
          <a:solidFill>
            <a:schemeClr val="accent6">
              <a:alpha val="55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3000">
                <a:solidFill>
                  <a:srgbClr val="0000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sz="3200" b="1" i="1" dirty="0">
                <a:solidFill>
                  <a:schemeClr val="tx1"/>
                </a:solidFill>
              </a:rPr>
              <a:t>The analysis status of </a:t>
            </a:r>
            <a:endParaRPr lang="en-US" sz="3200" b="1" i="1" dirty="0" smtClean="0">
              <a:solidFill>
                <a:schemeClr val="tx1"/>
              </a:solidFill>
            </a:endParaRPr>
          </a:p>
          <a:p>
            <a:pPr>
              <a:defRPr sz="3000">
                <a:solidFill>
                  <a:srgbClr val="0000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sz="3200" b="1" i="1" dirty="0" smtClean="0">
                <a:solidFill>
                  <a:schemeClr val="tx1"/>
                </a:solidFill>
              </a:rPr>
              <a:t>J</a:t>
            </a:r>
            <a:r>
              <a:rPr sz="3200" b="1" i="1" dirty="0">
                <a:solidFill>
                  <a:schemeClr val="tx1"/>
                </a:solidFill>
              </a:rPr>
              <a:t>-PARC E05 pilot </a:t>
            </a:r>
            <a:r>
              <a:rPr sz="3200" b="1" i="1" dirty="0" smtClean="0">
                <a:solidFill>
                  <a:schemeClr val="tx1"/>
                </a:solidFill>
              </a:rPr>
              <a:t>run</a:t>
            </a:r>
            <a:endParaRPr lang="en-US" sz="3200" b="1" i="1" dirty="0" smtClean="0">
              <a:solidFill>
                <a:schemeClr val="tx1"/>
              </a:solidFill>
            </a:endParaRPr>
          </a:p>
          <a:p>
            <a:pPr>
              <a:defRPr sz="3000">
                <a:solidFill>
                  <a:srgbClr val="0000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sz="3200" b="1" i="1" dirty="0" smtClean="0">
                <a:solidFill>
                  <a:schemeClr val="tx1"/>
                </a:solidFill>
              </a:rPr>
              <a:t> </a:t>
            </a:r>
            <a:r>
              <a:rPr sz="3200" b="1" i="1" dirty="0">
                <a:solidFill>
                  <a:schemeClr val="tx1"/>
                </a:solidFill>
              </a:rPr>
              <a:t>w/ SKS will be </a:t>
            </a:r>
            <a:r>
              <a:rPr sz="3200" b="1" i="1" dirty="0" smtClean="0">
                <a:solidFill>
                  <a:schemeClr val="tx1"/>
                </a:solidFill>
              </a:rPr>
              <a:t>reported</a:t>
            </a:r>
            <a:endParaRPr lang="en-US" sz="3200" b="1" i="1" dirty="0" smtClean="0">
              <a:solidFill>
                <a:schemeClr val="tx1"/>
              </a:solidFill>
            </a:endParaRPr>
          </a:p>
          <a:p>
            <a:pPr>
              <a:defRPr sz="3000">
                <a:solidFill>
                  <a:srgbClr val="0000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sz="3200" b="1" i="1" dirty="0" smtClean="0">
                <a:solidFill>
                  <a:schemeClr val="tx1"/>
                </a:solidFill>
              </a:rPr>
              <a:t>by </a:t>
            </a:r>
            <a:r>
              <a:rPr sz="3200" b="1" i="1" dirty="0">
                <a:solidFill>
                  <a:schemeClr val="tx1"/>
                </a:solidFill>
              </a:rPr>
              <a:t>T. Nagae on 16 Sep.</a:t>
            </a:r>
          </a:p>
        </p:txBody>
      </p:sp>
      <p:pic>
        <p:nvPicPr>
          <p:cNvPr id="3" name="図 2" descr="スクリーンショット 2016-09-09 12.52.5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76" y="5980994"/>
            <a:ext cx="2851912" cy="2823464"/>
          </a:xfrm>
          <a:prstGeom prst="rect">
            <a:avLst/>
          </a:prstGeom>
        </p:spPr>
      </p:pic>
      <p:sp>
        <p:nvSpPr>
          <p:cNvPr id="25" name="Shape 180"/>
          <p:cNvSpPr/>
          <p:nvPr/>
        </p:nvSpPr>
        <p:spPr>
          <a:xfrm rot="16200000">
            <a:off x="-540339" y="10210220"/>
            <a:ext cx="2916183" cy="1169549"/>
          </a:xfrm>
          <a:prstGeom prst="rect">
            <a:avLst/>
          </a:prstGeom>
          <a:solidFill>
            <a:schemeClr val="bg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2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sz="3200" dirty="0" err="1" smtClean="0"/>
              <a:t>Hypernuclear</a:t>
            </a:r>
            <a:endParaRPr lang="en-US" sz="3200" dirty="0"/>
          </a:p>
          <a:p>
            <a:r>
              <a:rPr lang="en-US" sz="3200" dirty="0" smtClean="0"/>
              <a:t>Spectrum</a:t>
            </a:r>
            <a:endParaRPr sz="3200" dirty="0"/>
          </a:p>
        </p:txBody>
      </p:sp>
      <p:pic>
        <p:nvPicPr>
          <p:cNvPr id="4" name="図 3" descr="スクリーンショット 2016-09-09 13.02.3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519" y="5936026"/>
            <a:ext cx="2771119" cy="2777263"/>
          </a:xfrm>
          <a:prstGeom prst="rect">
            <a:avLst/>
          </a:prstGeom>
        </p:spPr>
      </p:pic>
      <p:sp>
        <p:nvSpPr>
          <p:cNvPr id="26" name="Shape 180"/>
          <p:cNvSpPr/>
          <p:nvPr/>
        </p:nvSpPr>
        <p:spPr>
          <a:xfrm rot="16200000">
            <a:off x="-335452" y="6595566"/>
            <a:ext cx="2467342" cy="1169549"/>
          </a:xfrm>
          <a:prstGeom prst="rect">
            <a:avLst/>
          </a:prstGeom>
          <a:solidFill>
            <a:schemeClr val="bg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2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sz="3200" dirty="0" smtClean="0"/>
              <a:t>Elementary</a:t>
            </a:r>
            <a:endParaRPr lang="en-US" sz="3200" dirty="0"/>
          </a:p>
          <a:p>
            <a:r>
              <a:rPr lang="en-US" sz="3200" dirty="0" err="1" smtClean="0"/>
              <a:t>Ξ</a:t>
            </a:r>
            <a:r>
              <a:rPr lang="en-US" altLang="ja-JP" sz="3200" baseline="30000" dirty="0" smtClean="0"/>
              <a:t>−</a:t>
            </a:r>
            <a:r>
              <a:rPr lang="en-US" sz="3200" dirty="0" smtClean="0"/>
              <a:t> peak</a:t>
            </a:r>
            <a:endParaRPr sz="3200" dirty="0"/>
          </a:p>
        </p:txBody>
      </p:sp>
      <p:sp>
        <p:nvSpPr>
          <p:cNvPr id="6" name="右矢印 5"/>
          <p:cNvSpPr/>
          <p:nvPr/>
        </p:nvSpPr>
        <p:spPr>
          <a:xfrm>
            <a:off x="7815117" y="7306192"/>
            <a:ext cx="1080000" cy="4320000"/>
          </a:xfrm>
          <a:prstGeom prst="rightArrow">
            <a:avLst/>
          </a:prstGeom>
          <a:solidFill>
            <a:srgbClr val="FFFFFF"/>
          </a:solidFill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14030404" y="7306192"/>
            <a:ext cx="1080000" cy="4320000"/>
          </a:xfrm>
          <a:prstGeom prst="rightArrow">
            <a:avLst/>
          </a:prstGeom>
          <a:solidFill>
            <a:srgbClr val="FFFFFF"/>
          </a:solidFill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21988159" y="7283932"/>
            <a:ext cx="1080000" cy="4320000"/>
          </a:xfrm>
          <a:prstGeom prst="rightArrow">
            <a:avLst/>
          </a:prstGeom>
          <a:solidFill>
            <a:srgbClr val="FFFFFF"/>
          </a:solidFill>
          <a:ln w="50800" cap="flat">
            <a:solidFill>
              <a:srgbClr val="FF0000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" name="Shape 180"/>
          <p:cNvSpPr/>
          <p:nvPr/>
        </p:nvSpPr>
        <p:spPr>
          <a:xfrm>
            <a:off x="5022330" y="7044583"/>
            <a:ext cx="884843" cy="523218"/>
          </a:xfrm>
          <a:prstGeom prst="rect">
            <a:avLst/>
          </a:prstGeom>
          <a:solidFill>
            <a:schemeClr val="bg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2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/>
              <a:t> </a:t>
            </a:r>
            <a:r>
              <a:rPr lang="en-US" dirty="0" smtClean="0"/>
              <a:t>    </a:t>
            </a:r>
            <a:endParaRPr dirty="0"/>
          </a:p>
        </p:txBody>
      </p:sp>
      <p:sp>
        <p:nvSpPr>
          <p:cNvPr id="32" name="Shape 186"/>
          <p:cNvSpPr/>
          <p:nvPr/>
        </p:nvSpPr>
        <p:spPr>
          <a:xfrm>
            <a:off x="5171146" y="6688626"/>
            <a:ext cx="2829815" cy="6155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 smtClean="0"/>
              <a:t>13.2 </a:t>
            </a:r>
            <a:r>
              <a:rPr lang="en-US" dirty="0" err="1" smtClean="0"/>
              <a:t>MeV</a:t>
            </a:r>
            <a:r>
              <a:rPr lang="en-US" baseline="-25000" dirty="0" err="1" smtClean="0"/>
              <a:t>FWHM</a:t>
            </a:r>
            <a:endParaRPr baseline="-25000" dirty="0"/>
          </a:p>
        </p:txBody>
      </p:sp>
      <p:sp>
        <p:nvSpPr>
          <p:cNvPr id="33" name="Shape 186"/>
          <p:cNvSpPr/>
          <p:nvPr/>
        </p:nvSpPr>
        <p:spPr>
          <a:xfrm>
            <a:off x="11396112" y="6673439"/>
            <a:ext cx="2829815" cy="6155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 smtClean="0"/>
              <a:t>9.9 </a:t>
            </a:r>
            <a:r>
              <a:rPr lang="en-US" dirty="0" err="1" smtClean="0"/>
              <a:t>MeV</a:t>
            </a:r>
            <a:r>
              <a:rPr lang="en-US" baseline="-25000" dirty="0" err="1" smtClean="0"/>
              <a:t>FWHM</a:t>
            </a:r>
            <a:endParaRPr baseline="-25000" dirty="0"/>
          </a:p>
        </p:txBody>
      </p:sp>
      <p:sp>
        <p:nvSpPr>
          <p:cNvPr id="34" name="Shape 186"/>
          <p:cNvSpPr/>
          <p:nvPr/>
        </p:nvSpPr>
        <p:spPr>
          <a:xfrm>
            <a:off x="18217010" y="6730041"/>
            <a:ext cx="2829815" cy="6155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 smtClean="0"/>
              <a:t>5.4 </a:t>
            </a:r>
            <a:r>
              <a:rPr lang="en-US" dirty="0" err="1" smtClean="0"/>
              <a:t>MeV</a:t>
            </a:r>
            <a:r>
              <a:rPr lang="en-US" baseline="-25000" dirty="0" err="1" smtClean="0"/>
              <a:t>FWHM</a:t>
            </a:r>
            <a:endParaRPr baseline="-25000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931426" y="7345592"/>
            <a:ext cx="6120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直線矢印コネクタ 36"/>
          <p:cNvCxnSpPr/>
          <p:nvPr/>
        </p:nvCxnSpPr>
        <p:spPr>
          <a:xfrm>
            <a:off x="10433423" y="7306192"/>
            <a:ext cx="6120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直線矢印コネクタ 37"/>
          <p:cNvCxnSpPr/>
          <p:nvPr/>
        </p:nvCxnSpPr>
        <p:spPr>
          <a:xfrm>
            <a:off x="16909047" y="7458592"/>
            <a:ext cx="6120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直線矢印コネクタ 38"/>
          <p:cNvCxnSpPr/>
          <p:nvPr/>
        </p:nvCxnSpPr>
        <p:spPr>
          <a:xfrm flipH="1">
            <a:off x="17809843" y="7459640"/>
            <a:ext cx="6120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直線矢印コネクタ 40"/>
          <p:cNvCxnSpPr/>
          <p:nvPr/>
        </p:nvCxnSpPr>
        <p:spPr>
          <a:xfrm flipH="1">
            <a:off x="11303190" y="7304177"/>
            <a:ext cx="6120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直線矢印コネクタ 41"/>
          <p:cNvCxnSpPr/>
          <p:nvPr/>
        </p:nvCxnSpPr>
        <p:spPr>
          <a:xfrm flipH="1">
            <a:off x="4763830" y="7366135"/>
            <a:ext cx="6120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Shape 186"/>
          <p:cNvSpPr/>
          <p:nvPr/>
        </p:nvSpPr>
        <p:spPr>
          <a:xfrm>
            <a:off x="2977234" y="8893697"/>
            <a:ext cx="4559117" cy="6155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altLang="ja-JP" dirty="0">
                <a:sym typeface="ヒラギノ角ゴ Pro W6"/>
              </a:rPr>
              <a:t>(</a:t>
            </a:r>
            <a:r>
              <a:rPr lang="en-US" altLang="ja-JP" dirty="0" smtClean="0">
                <a:sym typeface="ヒラギノ角ゴ Pro W6"/>
              </a:rPr>
              <a:t>1.65 </a:t>
            </a:r>
            <a:r>
              <a:rPr lang="en-US" altLang="ja-JP" dirty="0" err="1" smtClean="0">
                <a:sym typeface="ヒラギノ角ゴ Pro W6"/>
              </a:rPr>
              <a:t>GeV</a:t>
            </a:r>
            <a:r>
              <a:rPr lang="en-US" altLang="ja-JP" dirty="0" smtClean="0">
                <a:sym typeface="ヒラギノ角ゴ Pro W6"/>
              </a:rPr>
              <a:t>/c)</a:t>
            </a:r>
            <a:endParaRPr lang="en-US" altLang="ja-JP" dirty="0">
              <a:sym typeface="ヒラギノ角ゴ Pro W6"/>
            </a:endParaRPr>
          </a:p>
        </p:txBody>
      </p:sp>
      <p:sp>
        <p:nvSpPr>
          <p:cNvPr id="44" name="Shape 186"/>
          <p:cNvSpPr/>
          <p:nvPr/>
        </p:nvSpPr>
        <p:spPr>
          <a:xfrm>
            <a:off x="10379213" y="8765947"/>
            <a:ext cx="2217406" cy="6193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altLang="ja-JP" dirty="0" smtClean="0">
                <a:sym typeface="ヒラギノ角ゴ Pro W6"/>
              </a:rPr>
              <a:t>(1.8 </a:t>
            </a:r>
            <a:r>
              <a:rPr lang="en-US" altLang="ja-JP" dirty="0" err="1" smtClean="0">
                <a:sym typeface="ヒラギノ角ゴ Pro W6"/>
              </a:rPr>
              <a:t>GeV</a:t>
            </a:r>
            <a:r>
              <a:rPr lang="en-US" altLang="ja-JP" dirty="0" smtClean="0">
                <a:sym typeface="ヒラギノ角ゴ Pro W6"/>
              </a:rPr>
              <a:t>/c)</a:t>
            </a:r>
            <a:endParaRPr lang="en-US" altLang="ja-JP" dirty="0">
              <a:sym typeface="ヒラギノ角ゴ Pro W6"/>
            </a:endParaRPr>
          </a:p>
        </p:txBody>
      </p:sp>
      <p:sp>
        <p:nvSpPr>
          <p:cNvPr id="45" name="Shape 186"/>
          <p:cNvSpPr/>
          <p:nvPr/>
        </p:nvSpPr>
        <p:spPr>
          <a:xfrm>
            <a:off x="16703091" y="9089316"/>
            <a:ext cx="2217406" cy="6193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altLang="ja-JP" dirty="0" smtClean="0">
                <a:sym typeface="ヒラギノ角ゴ Pro W6"/>
              </a:rPr>
              <a:t>(1.8 </a:t>
            </a:r>
            <a:r>
              <a:rPr lang="en-US" altLang="ja-JP" dirty="0" err="1" smtClean="0">
                <a:sym typeface="ヒラギノ角ゴ Pro W6"/>
              </a:rPr>
              <a:t>GeV</a:t>
            </a:r>
            <a:r>
              <a:rPr lang="en-US" altLang="ja-JP" dirty="0" smtClean="0">
                <a:sym typeface="ヒラギノ角ゴ Pro W6"/>
              </a:rPr>
              <a:t>/c)</a:t>
            </a:r>
            <a:endParaRPr lang="en-US" altLang="ja-JP" dirty="0">
              <a:sym typeface="ヒラギノ角ゴ Pro W6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xfrm>
            <a:off x="3314728" y="1871694"/>
            <a:ext cx="15348054" cy="16711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900"/>
              </a:spcBef>
              <a:defRPr sz="4000"/>
            </a:pPr>
            <a:r>
              <a:t>DWIA spectrum for ESC08a interaction</a:t>
            </a:r>
          </a:p>
          <a:p>
            <a:pPr>
              <a:spcBef>
                <a:spcPts val="900"/>
              </a:spcBef>
              <a:defRPr sz="4000"/>
            </a:pPr>
            <a:r>
              <a:t>Nuclear core excitations are taken into account.</a:t>
            </a:r>
          </a:p>
        </p:txBody>
      </p:sp>
      <p:sp>
        <p:nvSpPr>
          <p:cNvPr id="194" name="Shape 194"/>
          <p:cNvSpPr/>
          <p:nvPr/>
        </p:nvSpPr>
        <p:spPr>
          <a:xfrm>
            <a:off x="20421599" y="13091887"/>
            <a:ext cx="899506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1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195" name="image10.png" descr="C:\Users\kanatsuki\Dropbox\think2mac\MyArticle\master\masters_thesis\chapter2\resde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6544" y="3922538"/>
            <a:ext cx="12765897" cy="874457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14085495" y="4060761"/>
            <a:ext cx="10298506" cy="273921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sz="3800" dirty="0"/>
              <a:t>Black line: </a:t>
            </a:r>
            <a:r>
              <a:rPr lang="en-US" sz="3800" dirty="0" smtClean="0"/>
              <a:t>Theoretical calculation</a:t>
            </a:r>
          </a:p>
          <a:p>
            <a:r>
              <a:rPr sz="3200" i="1" dirty="0" smtClean="0"/>
              <a:t>T</a:t>
            </a:r>
            <a:r>
              <a:rPr sz="3200" i="1" dirty="0"/>
              <a:t>. Motoba and S. Sugimoto, NPA </a:t>
            </a:r>
            <a:r>
              <a:rPr sz="3200" i="1" dirty="0" smtClean="0"/>
              <a:t>835 </a:t>
            </a:r>
            <a:r>
              <a:rPr sz="3200" i="1" dirty="0"/>
              <a:t>(2010</a:t>
            </a:r>
            <a:r>
              <a:rPr sz="3200" i="1" dirty="0" smtClean="0"/>
              <a:t>)</a:t>
            </a:r>
            <a:r>
              <a:rPr lang="en-US" sz="3200" i="1" dirty="0" smtClean="0"/>
              <a:t> 223</a:t>
            </a:r>
          </a:p>
          <a:p>
            <a:endParaRPr lang="en-US" sz="3200" i="1" dirty="0" smtClean="0"/>
          </a:p>
          <a:p>
            <a:pPr lvl="1" indent="0"/>
            <a:r>
              <a:rPr lang="en-US" altLang="ja-JP" sz="3800" dirty="0">
                <a:solidFill>
                  <a:srgbClr val="FF01CF"/>
                </a:solidFill>
                <a:latin typeface="ヒラギノ角ゴ Pro W3"/>
                <a:ea typeface="ヒラギノ角ゴ Pro W3"/>
                <a:cs typeface="ヒラギノ角ゴ Pro W3"/>
              </a:rPr>
              <a:t>Colored line : calculation convoluted with </a:t>
            </a:r>
            <a:endParaRPr lang="en-US" altLang="ja-JP" sz="3800" dirty="0" smtClean="0">
              <a:solidFill>
                <a:srgbClr val="FF01CF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pPr lvl="1" indent="0"/>
            <a:r>
              <a:rPr lang="en-US" altLang="ja-JP" sz="3800" dirty="0" smtClean="0">
                <a:solidFill>
                  <a:srgbClr val="FF01CF"/>
                </a:solidFill>
                <a:latin typeface="ヒラギノ角ゴ Pro W3"/>
                <a:ea typeface="ヒラギノ角ゴ Pro W3"/>
                <a:cs typeface="ヒラギノ角ゴ Pro W3"/>
              </a:rPr>
              <a:t>experimental resolution</a:t>
            </a:r>
            <a:endParaRPr lang="en-US" altLang="ja-JP" sz="3800" dirty="0">
              <a:solidFill>
                <a:srgbClr val="FF01CF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2102170" y="4033903"/>
            <a:ext cx="5499726" cy="80021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1" indent="0">
              <a:defRPr sz="5200" baseline="310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12</a:t>
            </a:r>
            <a:r>
              <a:rPr baseline="0" dirty="0"/>
              <a:t>C(</a:t>
            </a:r>
            <a:r>
              <a:rPr i="1" baseline="0" dirty="0"/>
              <a:t>K</a:t>
            </a:r>
            <a:r>
              <a:rPr dirty="0"/>
              <a:t>ー</a:t>
            </a:r>
            <a:r>
              <a:rPr baseline="0" dirty="0"/>
              <a:t>,</a:t>
            </a:r>
            <a:r>
              <a:rPr i="1" baseline="0" dirty="0"/>
              <a:t>K</a:t>
            </a:r>
            <a:r>
              <a:rPr dirty="0"/>
              <a:t>＋</a:t>
            </a:r>
            <a:r>
              <a:rPr baseline="0" dirty="0"/>
              <a:t>)</a:t>
            </a:r>
            <a:r>
              <a:rPr baseline="-15500" dirty="0">
                <a:solidFill>
                  <a:srgbClr val="CC0066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rPr>
              <a:t>Ξ</a:t>
            </a:r>
            <a:r>
              <a:rPr dirty="0">
                <a:solidFill>
                  <a:srgbClr val="CC0066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rPr>
              <a:t>12</a:t>
            </a:r>
            <a:r>
              <a:rPr baseline="0" dirty="0">
                <a:solidFill>
                  <a:srgbClr val="CC0066"/>
                </a:solidFill>
              </a:rPr>
              <a:t>Be</a:t>
            </a:r>
          </a:p>
        </p:txBody>
      </p:sp>
      <p:sp>
        <p:nvSpPr>
          <p:cNvPr id="198" name="Shape 198"/>
          <p:cNvSpPr/>
          <p:nvPr/>
        </p:nvSpPr>
        <p:spPr>
          <a:xfrm>
            <a:off x="2301460" y="5308386"/>
            <a:ext cx="1602803" cy="457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(T=1)</a:t>
            </a:r>
          </a:p>
        </p:txBody>
      </p:sp>
      <p:sp>
        <p:nvSpPr>
          <p:cNvPr id="199" name="Shape 199"/>
          <p:cNvSpPr/>
          <p:nvPr/>
        </p:nvSpPr>
        <p:spPr>
          <a:xfrm>
            <a:off x="13832629" y="4094499"/>
            <a:ext cx="0" cy="43088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1" indent="0"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dirty="0"/>
          </a:p>
        </p:txBody>
      </p:sp>
      <p:sp>
        <p:nvSpPr>
          <p:cNvPr id="200" name="Shape 200"/>
          <p:cNvSpPr/>
          <p:nvPr/>
        </p:nvSpPr>
        <p:spPr>
          <a:xfrm>
            <a:off x="14085495" y="8259037"/>
            <a:ext cx="8190025" cy="22231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lnSpc>
                <a:spcPct val="110000"/>
              </a:lnSpc>
              <a:defRPr sz="4400">
                <a:solidFill>
                  <a:srgbClr val="1403F7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b="1" dirty="0" smtClean="0">
                <a:solidFill>
                  <a:srgbClr val="FF0000"/>
                </a:solidFill>
              </a:rPr>
              <a:t>To resolve these peaks,</a:t>
            </a:r>
          </a:p>
          <a:p>
            <a:pPr lvl="1" indent="0">
              <a:lnSpc>
                <a:spcPct val="110000"/>
              </a:lnSpc>
              <a:defRPr sz="4400">
                <a:solidFill>
                  <a:srgbClr val="1403F7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altLang="ja-JP" b="1" dirty="0" smtClean="0">
                <a:solidFill>
                  <a:srgbClr val="FF0000"/>
                </a:solidFill>
              </a:rPr>
              <a:t>h</a:t>
            </a:r>
            <a:r>
              <a:rPr b="1" dirty="0" smtClean="0">
                <a:solidFill>
                  <a:srgbClr val="FF0000"/>
                </a:solidFill>
              </a:rPr>
              <a:t>igh </a:t>
            </a:r>
            <a:r>
              <a:rPr lang="en-US" b="1" dirty="0" smtClean="0">
                <a:solidFill>
                  <a:srgbClr val="FF0000"/>
                </a:solidFill>
              </a:rPr>
              <a:t>energy </a:t>
            </a:r>
            <a:r>
              <a:rPr b="1" dirty="0" smtClean="0">
                <a:solidFill>
                  <a:srgbClr val="FF0000"/>
                </a:solidFill>
              </a:rPr>
              <a:t>resolution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</a:p>
          <a:p>
            <a:pPr lvl="1" indent="0">
              <a:lnSpc>
                <a:spcPct val="110000"/>
              </a:lnSpc>
              <a:defRPr sz="4400">
                <a:solidFill>
                  <a:srgbClr val="1403F7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l-GR" altLang="ja-JP" b="1" dirty="0" smtClean="0">
                <a:solidFill>
                  <a:srgbClr val="FF0000"/>
                </a:solidFill>
              </a:rPr>
              <a:t>ΔE </a:t>
            </a:r>
            <a:r>
              <a:rPr lang="en-US" altLang="ja-JP" b="1" dirty="0">
                <a:solidFill>
                  <a:srgbClr val="FF0000"/>
                </a:solidFill>
              </a:rPr>
              <a:t>&lt;</a:t>
            </a:r>
            <a:r>
              <a:rPr lang="el-GR" altLang="ja-JP" b="1" dirty="0" smtClean="0">
                <a:solidFill>
                  <a:srgbClr val="FF0000"/>
                </a:solidFill>
              </a:rPr>
              <a:t> </a:t>
            </a:r>
            <a:r>
              <a:rPr lang="el-GR" altLang="ja-JP" b="1" dirty="0">
                <a:solidFill>
                  <a:srgbClr val="FF0000"/>
                </a:solidFill>
              </a:rPr>
              <a:t>2 </a:t>
            </a:r>
            <a:r>
              <a:rPr lang="el-GR" altLang="ja-JP" b="1" dirty="0" smtClean="0">
                <a:solidFill>
                  <a:srgbClr val="FF0000"/>
                </a:solidFill>
              </a:rPr>
              <a:t>MeV</a:t>
            </a:r>
            <a:r>
              <a:rPr lang="en-US" altLang="ja-JP" b="1" dirty="0" smtClean="0">
                <a:solidFill>
                  <a:srgbClr val="FF0000"/>
                </a:solidFill>
              </a:rPr>
              <a:t>,</a:t>
            </a:r>
            <a:r>
              <a:rPr b="1" dirty="0" smtClean="0">
                <a:solidFill>
                  <a:srgbClr val="FF0000"/>
                </a:solidFill>
              </a:rPr>
              <a:t> </a:t>
            </a:r>
            <a:r>
              <a:rPr b="1" dirty="0">
                <a:solidFill>
                  <a:srgbClr val="FF0000"/>
                </a:solidFill>
              </a:rPr>
              <a:t>is </a:t>
            </a:r>
            <a:r>
              <a:rPr b="1" dirty="0" smtClean="0">
                <a:solidFill>
                  <a:srgbClr val="FF0000"/>
                </a:solidFill>
              </a:rPr>
              <a:t>essential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202" name="Shape 202"/>
          <p:cNvSpPr/>
          <p:nvPr/>
        </p:nvSpPr>
        <p:spPr>
          <a:xfrm>
            <a:off x="5346247" y="5131677"/>
            <a:ext cx="837427" cy="4924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sz="3200" dirty="0" smtClean="0"/>
              <a:t>1</a:t>
            </a:r>
            <a:r>
              <a:rPr lang="en-US" altLang="ja-JP" sz="3200" baseline="30000" dirty="0" smtClean="0"/>
              <a:t>−</a:t>
            </a:r>
            <a:r>
              <a:rPr sz="3200" baseline="-15500" dirty="0" smtClean="0"/>
              <a:t>2</a:t>
            </a:r>
            <a:endParaRPr sz="3200" baseline="-15500" dirty="0"/>
          </a:p>
        </p:txBody>
      </p:sp>
      <p:sp>
        <p:nvSpPr>
          <p:cNvPr id="203" name="Shape 203"/>
          <p:cNvSpPr/>
          <p:nvPr/>
        </p:nvSpPr>
        <p:spPr>
          <a:xfrm>
            <a:off x="4104474" y="9274700"/>
            <a:ext cx="837427" cy="4924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sz="3200" dirty="0" smtClean="0"/>
              <a:t>1</a:t>
            </a:r>
            <a:r>
              <a:rPr lang="en-US" sz="3200" baseline="31000" dirty="0" smtClean="0"/>
              <a:t>ー</a:t>
            </a:r>
            <a:r>
              <a:rPr sz="3200" baseline="-15500" dirty="0" smtClean="0"/>
              <a:t>1</a:t>
            </a:r>
            <a:endParaRPr sz="3200" baseline="-15500" dirty="0"/>
          </a:p>
        </p:txBody>
      </p:sp>
      <p:sp>
        <p:nvSpPr>
          <p:cNvPr id="204" name="Shape 204"/>
          <p:cNvSpPr/>
          <p:nvPr/>
        </p:nvSpPr>
        <p:spPr>
          <a:xfrm>
            <a:off x="8052974" y="4329328"/>
            <a:ext cx="837427" cy="4924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sz="3200" dirty="0" smtClean="0"/>
              <a:t>1</a:t>
            </a:r>
            <a:r>
              <a:rPr lang="en-US" altLang="ja-JP" sz="3200" baseline="30000" dirty="0" smtClean="0"/>
              <a:t>−</a:t>
            </a:r>
            <a:r>
              <a:rPr sz="3200" baseline="-15500" dirty="0" smtClean="0"/>
              <a:t>3</a:t>
            </a:r>
            <a:endParaRPr sz="3200" baseline="-15500" dirty="0"/>
          </a:p>
        </p:txBody>
      </p:sp>
      <p:sp>
        <p:nvSpPr>
          <p:cNvPr id="205" name="Shape 205"/>
          <p:cNvSpPr/>
          <p:nvPr/>
        </p:nvSpPr>
        <p:spPr>
          <a:xfrm>
            <a:off x="12376851" y="7265277"/>
            <a:ext cx="837427" cy="4924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sz="3200" dirty="0"/>
              <a:t>2</a:t>
            </a:r>
            <a:r>
              <a:rPr sz="3200" baseline="31000" dirty="0"/>
              <a:t>+</a:t>
            </a:r>
          </a:p>
        </p:txBody>
      </p:sp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6863407" y="0"/>
            <a:ext cx="10657185" cy="14400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rPr dirty="0"/>
              <a:t>Expected </a:t>
            </a:r>
            <a:r>
              <a:rPr lang="en-US" dirty="0" smtClean="0"/>
              <a:t>S</a:t>
            </a:r>
            <a:r>
              <a:rPr dirty="0" smtClean="0"/>
              <a:t>pectrum</a:t>
            </a:r>
            <a:endParaRPr dirty="0"/>
          </a:p>
        </p:txBody>
      </p:sp>
      <p:sp>
        <p:nvSpPr>
          <p:cNvPr id="18" name="Shape 203"/>
          <p:cNvSpPr/>
          <p:nvPr/>
        </p:nvSpPr>
        <p:spPr>
          <a:xfrm>
            <a:off x="4245462" y="11988796"/>
            <a:ext cx="837427" cy="430887"/>
          </a:xfrm>
          <a:prstGeom prst="rect">
            <a:avLst/>
          </a:prstGeom>
          <a:solidFill>
            <a:schemeClr val="bg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dirty="0" smtClean="0"/>
              <a:t>−5</a:t>
            </a:r>
            <a:endParaRPr baseline="-15500" dirty="0"/>
          </a:p>
        </p:txBody>
      </p:sp>
      <p:sp>
        <p:nvSpPr>
          <p:cNvPr id="19" name="Shape 203"/>
          <p:cNvSpPr/>
          <p:nvPr/>
        </p:nvSpPr>
        <p:spPr>
          <a:xfrm>
            <a:off x="1610202" y="11986301"/>
            <a:ext cx="837427" cy="430887"/>
          </a:xfrm>
          <a:prstGeom prst="rect">
            <a:avLst/>
          </a:prstGeom>
          <a:solidFill>
            <a:schemeClr val="bg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dirty="0" smtClean="0"/>
              <a:t>-10</a:t>
            </a:r>
            <a:endParaRPr baseline="-15500" dirty="0"/>
          </a:p>
        </p:txBody>
      </p:sp>
      <p:sp>
        <p:nvSpPr>
          <p:cNvPr id="22" name="Shape 203"/>
          <p:cNvSpPr/>
          <p:nvPr/>
        </p:nvSpPr>
        <p:spPr>
          <a:xfrm>
            <a:off x="7043235" y="11984750"/>
            <a:ext cx="837427" cy="430887"/>
          </a:xfrm>
          <a:prstGeom prst="rect">
            <a:avLst/>
          </a:prstGeom>
          <a:solidFill>
            <a:schemeClr val="bg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dirty="0"/>
              <a:t>0</a:t>
            </a:r>
            <a:endParaRPr baseline="-15500" dirty="0"/>
          </a:p>
        </p:txBody>
      </p:sp>
      <p:sp>
        <p:nvSpPr>
          <p:cNvPr id="23" name="Shape 203"/>
          <p:cNvSpPr/>
          <p:nvPr/>
        </p:nvSpPr>
        <p:spPr>
          <a:xfrm>
            <a:off x="9658503" y="12291101"/>
            <a:ext cx="4174126" cy="430887"/>
          </a:xfrm>
          <a:prstGeom prst="rect">
            <a:avLst/>
          </a:prstGeom>
          <a:solidFill>
            <a:schemeClr val="bg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0"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altLang="ja-JP" dirty="0" smtClean="0"/>
              <a:t>−Binding Energy (MeV)</a:t>
            </a:r>
            <a:endParaRPr baseline="-15500" dirty="0"/>
          </a:p>
        </p:txBody>
      </p:sp>
      <p:sp>
        <p:nvSpPr>
          <p:cNvPr id="20" name="Shape 203"/>
          <p:cNvSpPr/>
          <p:nvPr/>
        </p:nvSpPr>
        <p:spPr>
          <a:xfrm>
            <a:off x="12262788" y="11952827"/>
            <a:ext cx="837427" cy="430887"/>
          </a:xfrm>
          <a:prstGeom prst="rect">
            <a:avLst/>
          </a:prstGeom>
          <a:solidFill>
            <a:schemeClr val="bg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dirty="0" smtClean="0"/>
              <a:t>10</a:t>
            </a:r>
            <a:endParaRPr baseline="-15500" dirty="0"/>
          </a:p>
        </p:txBody>
      </p:sp>
      <p:sp>
        <p:nvSpPr>
          <p:cNvPr id="21" name="Shape 203"/>
          <p:cNvSpPr/>
          <p:nvPr/>
        </p:nvSpPr>
        <p:spPr>
          <a:xfrm>
            <a:off x="9658502" y="11981311"/>
            <a:ext cx="837427" cy="430887"/>
          </a:xfrm>
          <a:prstGeom prst="rect">
            <a:avLst/>
          </a:prstGeom>
          <a:solidFill>
            <a:schemeClr val="bg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dirty="0" smtClean="0"/>
              <a:t>5</a:t>
            </a:r>
            <a:endParaRPr baseline="-155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210" name="image11.gif" descr="C:\Users\kanatsuki\Dropbox\think2mac\s-2s\figures\riron\fig4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0964" y="6473932"/>
            <a:ext cx="8011031" cy="6297045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8220278" y="63718"/>
            <a:ext cx="9095573" cy="14400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rPr dirty="0"/>
              <a:t>Future Extension</a:t>
            </a:r>
          </a:p>
        </p:txBody>
      </p:sp>
      <p:sp>
        <p:nvSpPr>
          <p:cNvPr id="212" name="Shape 212"/>
          <p:cNvSpPr/>
          <p:nvPr/>
        </p:nvSpPr>
        <p:spPr>
          <a:xfrm>
            <a:off x="15329951" y="12733312"/>
            <a:ext cx="6700301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24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i="1" dirty="0"/>
              <a:t>T. Harada et al., PLB 690 (2010) 363–368 </a:t>
            </a:r>
          </a:p>
        </p:txBody>
      </p:sp>
      <p:sp>
        <p:nvSpPr>
          <p:cNvPr id="213" name="Shape 213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214" name="Shape 214"/>
          <p:cNvSpPr/>
          <p:nvPr/>
        </p:nvSpPr>
        <p:spPr>
          <a:xfrm>
            <a:off x="20421599" y="13091887"/>
            <a:ext cx="899506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1</a:t>
            </a:r>
            <a:r>
              <a:rPr lang="en-US" dirty="0" smtClean="0"/>
              <a:t>2</a:t>
            </a:r>
            <a:endParaRPr dirty="0"/>
          </a:p>
        </p:txBody>
      </p:sp>
      <p:pic>
        <p:nvPicPr>
          <p:cNvPr id="215" name="image12.png" descr="スクリーンショット 2016-06-09 15.53.4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20965" y="4429864"/>
            <a:ext cx="9469121" cy="52832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1670995" y="1876459"/>
            <a:ext cx="18414437" cy="1063960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0"/>
              </a:spcBef>
              <a:buSzTx/>
              <a:buNone/>
              <a:defRPr sz="4400"/>
            </a:pPr>
            <a:r>
              <a:rPr dirty="0"/>
              <a:t>Systematic studies on S=−2 hypernuclei</a:t>
            </a:r>
          </a:p>
          <a:p>
            <a:pPr>
              <a:spcBef>
                <a:spcPts val="1000"/>
              </a:spcBef>
              <a:defRPr sz="4400"/>
            </a:pPr>
            <a:r>
              <a:rPr dirty="0" smtClean="0"/>
              <a:t>Various </a:t>
            </a:r>
            <a:r>
              <a:rPr dirty="0"/>
              <a:t>targets</a:t>
            </a:r>
          </a:p>
          <a:p>
            <a:pPr marL="1028700" lvl="1" indent="-571500">
              <a:spcBef>
                <a:spcPts val="900"/>
              </a:spcBef>
              <a:defRPr sz="4000"/>
            </a:pPr>
            <a:r>
              <a:rPr lang="en-US" dirty="0"/>
              <a:t>l</a:t>
            </a:r>
            <a:r>
              <a:rPr dirty="0" smtClean="0"/>
              <a:t>ight</a:t>
            </a:r>
            <a:r>
              <a:rPr dirty="0"/>
              <a:t>: </a:t>
            </a:r>
            <a:r>
              <a:rPr baseline="31000" dirty="0"/>
              <a:t>7</a:t>
            </a:r>
            <a:r>
              <a:rPr dirty="0"/>
              <a:t>Li </a:t>
            </a:r>
            <a:r>
              <a:rPr dirty="0" smtClean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 sz="15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baseline="-15500" dirty="0" smtClean="0"/>
              <a:t>Ξ</a:t>
            </a:r>
            <a:r>
              <a:rPr baseline="31000" dirty="0" smtClean="0"/>
              <a:t>7</a:t>
            </a:r>
            <a:r>
              <a:rPr dirty="0" smtClean="0"/>
              <a:t>H</a:t>
            </a:r>
            <a:r>
              <a:rPr dirty="0"/>
              <a:t>(α</a:t>
            </a:r>
            <a:r>
              <a:rPr i="1" dirty="0"/>
              <a:t>nn</a:t>
            </a:r>
            <a:r>
              <a:rPr dirty="0"/>
              <a:t>Ξ),   </a:t>
            </a:r>
            <a:r>
              <a:rPr baseline="31000" dirty="0"/>
              <a:t>10</a:t>
            </a:r>
            <a:r>
              <a:rPr dirty="0"/>
              <a:t>B </a:t>
            </a:r>
            <a:r>
              <a:rPr dirty="0" smtClean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 sz="15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baseline="-15500" dirty="0" smtClean="0"/>
              <a:t>Ξ</a:t>
            </a:r>
            <a:r>
              <a:rPr baseline="31000" dirty="0" smtClean="0"/>
              <a:t>10</a:t>
            </a:r>
            <a:r>
              <a:rPr dirty="0" smtClean="0"/>
              <a:t>Li</a:t>
            </a:r>
            <a:r>
              <a:rPr dirty="0"/>
              <a:t>(αα</a:t>
            </a:r>
            <a:r>
              <a:rPr i="1" dirty="0"/>
              <a:t>n</a:t>
            </a:r>
            <a:r>
              <a:rPr dirty="0"/>
              <a:t>Ξ)</a:t>
            </a:r>
          </a:p>
          <a:p>
            <a:pPr marL="1371600" lvl="2" indent="-457200">
              <a:spcBef>
                <a:spcPts val="900"/>
              </a:spcBef>
              <a:defRPr sz="4000"/>
            </a:pPr>
            <a:r>
              <a:rPr lang="en-US" dirty="0"/>
              <a:t>s</a:t>
            </a:r>
            <a:r>
              <a:rPr dirty="0" smtClean="0"/>
              <a:t>pin</a:t>
            </a:r>
            <a:r>
              <a:rPr dirty="0"/>
              <a:t>-isospin dependence of ΞN potential</a:t>
            </a:r>
          </a:p>
          <a:p>
            <a:pPr marL="1028700" lvl="1" indent="-571500">
              <a:spcBef>
                <a:spcPts val="900"/>
              </a:spcBef>
              <a:defRPr sz="4000"/>
            </a:pPr>
            <a:r>
              <a:rPr lang="en-US" dirty="0"/>
              <a:t>h</a:t>
            </a:r>
            <a:r>
              <a:rPr dirty="0" smtClean="0"/>
              <a:t>eavy</a:t>
            </a:r>
            <a:r>
              <a:rPr dirty="0"/>
              <a:t>: </a:t>
            </a:r>
            <a:r>
              <a:rPr baseline="31000" dirty="0"/>
              <a:t>89</a:t>
            </a:r>
            <a:r>
              <a:rPr dirty="0"/>
              <a:t>Y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baseline="-15500" dirty="0"/>
              <a:t>Ξ</a:t>
            </a:r>
            <a:r>
              <a:rPr baseline="31000" dirty="0"/>
              <a:t>89</a:t>
            </a:r>
            <a:r>
              <a:rPr dirty="0"/>
              <a:t>Rb, etc.</a:t>
            </a:r>
          </a:p>
          <a:p>
            <a:pPr marL="1371600" lvl="2" indent="-457200">
              <a:spcBef>
                <a:spcPts val="900"/>
              </a:spcBef>
              <a:defRPr sz="4000"/>
            </a:pPr>
            <a:r>
              <a:rPr lang="en-US" dirty="0"/>
              <a:t>m</a:t>
            </a:r>
            <a:r>
              <a:rPr dirty="0" smtClean="0"/>
              <a:t>ass </a:t>
            </a:r>
            <a:r>
              <a:rPr dirty="0"/>
              <a:t>dependence</a:t>
            </a:r>
          </a:p>
          <a:p>
            <a:pPr marL="1028700" lvl="1" indent="-571500">
              <a:spcBef>
                <a:spcPts val="900"/>
              </a:spcBef>
              <a:defRPr sz="4000"/>
            </a:pPr>
            <a:endParaRPr dirty="0"/>
          </a:p>
          <a:p>
            <a:pPr>
              <a:spcBef>
                <a:spcPts val="1000"/>
              </a:spcBef>
              <a:defRPr sz="4400"/>
            </a:pPr>
            <a:r>
              <a:rPr dirty="0"/>
              <a:t>Double Λ-hypernuclei</a:t>
            </a:r>
          </a:p>
          <a:p>
            <a:pPr marL="1028700" lvl="1" indent="-571500">
              <a:spcBef>
                <a:spcPts val="800"/>
              </a:spcBef>
              <a:defRPr sz="3600"/>
            </a:pPr>
            <a:r>
              <a:rPr dirty="0"/>
              <a:t>via Ξ doorway</a:t>
            </a:r>
            <a:endParaRPr sz="4000" dirty="0"/>
          </a:p>
          <a:p>
            <a:pPr marL="1028700" lvl="1" indent="-571500">
              <a:spcBef>
                <a:spcPts val="800"/>
              </a:spcBef>
              <a:defRPr sz="3600"/>
            </a:pPr>
            <a:r>
              <a:rPr lang="en-US" dirty="0"/>
              <a:t>s</a:t>
            </a:r>
            <a:r>
              <a:rPr dirty="0" smtClean="0"/>
              <a:t>ensitive </a:t>
            </a:r>
            <a:r>
              <a:rPr dirty="0"/>
              <a:t>to ΞN-ΛΛ coupling strength</a:t>
            </a:r>
            <a:endParaRPr sz="4000" dirty="0"/>
          </a:p>
          <a:p>
            <a:pPr marL="1028700" lvl="1" indent="-571500">
              <a:spcBef>
                <a:spcPts val="800"/>
              </a:spcBef>
              <a:defRPr sz="3600"/>
            </a:pPr>
            <a:r>
              <a:rPr dirty="0"/>
              <a:t>dσ/dΩ is expected to be several nb/sr</a:t>
            </a:r>
          </a:p>
          <a:p>
            <a:pPr marL="1028700" lvl="1" indent="-571500">
              <a:spcBef>
                <a:spcPts val="800"/>
              </a:spcBef>
              <a:defRPr sz="3600"/>
            </a:pPr>
            <a:r>
              <a:rPr lang="en-US" dirty="0"/>
              <a:t>f</a:t>
            </a:r>
            <a:r>
              <a:rPr dirty="0" smtClean="0"/>
              <a:t>irst </a:t>
            </a:r>
            <a:r>
              <a:rPr dirty="0"/>
              <a:t>measurements of excited </a:t>
            </a:r>
            <a:r>
              <a:rPr dirty="0" smtClean="0"/>
              <a:t>states</a:t>
            </a:r>
            <a:endParaRPr lang="en-US" dirty="0" smtClean="0"/>
          </a:p>
        </p:txBody>
      </p:sp>
      <p:sp>
        <p:nvSpPr>
          <p:cNvPr id="217" name="Shape 217"/>
          <p:cNvSpPr/>
          <p:nvPr/>
        </p:nvSpPr>
        <p:spPr>
          <a:xfrm>
            <a:off x="15802015" y="5896542"/>
            <a:ext cx="5846206" cy="6155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2400" baseline="310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sz="2800" dirty="0"/>
              <a:t>16</a:t>
            </a:r>
            <a:r>
              <a:rPr sz="2800" baseline="0" dirty="0"/>
              <a:t>O(K</a:t>
            </a:r>
            <a:r>
              <a:rPr sz="2800" dirty="0"/>
              <a:t>−</a:t>
            </a:r>
            <a:r>
              <a:rPr sz="2800" baseline="0" dirty="0"/>
              <a:t>, K</a:t>
            </a:r>
            <a:r>
              <a:rPr sz="2800" dirty="0"/>
              <a:t>＋</a:t>
            </a:r>
            <a:r>
              <a:rPr sz="2800" baseline="0" dirty="0"/>
              <a:t>) at </a:t>
            </a:r>
            <a:r>
              <a:rPr sz="2800" baseline="0" dirty="0" smtClean="0"/>
              <a:t>0</a:t>
            </a:r>
            <a:r>
              <a:rPr lang="en-US" sz="2800" baseline="0" dirty="0" smtClean="0"/>
              <a:t> </a:t>
            </a:r>
            <a:r>
              <a:rPr sz="2800" baseline="0" dirty="0" smtClean="0"/>
              <a:t>deg</a:t>
            </a:r>
            <a:r>
              <a:rPr sz="2800" baseline="0" dirty="0"/>
              <a:t>, 1.8 GeV/</a:t>
            </a:r>
            <a:r>
              <a:rPr sz="2800" i="1" baseline="0" dirty="0"/>
              <a:t>c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20785593" y="89925"/>
            <a:ext cx="59730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xfrm>
            <a:off x="3962400" y="6138000"/>
            <a:ext cx="16459200" cy="1440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rPr dirty="0" smtClean="0"/>
              <a:t>S</a:t>
            </a:r>
            <a:r>
              <a:rPr lang="en-US" altLang="ja-JP" dirty="0" smtClean="0"/>
              <a:t>−</a:t>
            </a:r>
            <a:r>
              <a:rPr dirty="0" smtClean="0"/>
              <a:t>2S spectrometer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223" name="Shape 223"/>
          <p:cNvSpPr/>
          <p:nvPr/>
        </p:nvSpPr>
        <p:spPr>
          <a:xfrm>
            <a:off x="20421599" y="13091887"/>
            <a:ext cx="899506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1</a:t>
            </a:r>
            <a:r>
              <a:rPr lang="en-US" dirty="0" smtClean="0"/>
              <a:t>3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6"/>
          <p:cNvSpPr txBox="1">
            <a:spLocks/>
          </p:cNvSpPr>
          <p:nvPr/>
        </p:nvSpPr>
        <p:spPr>
          <a:xfrm>
            <a:off x="13724836" y="5156804"/>
            <a:ext cx="9255162" cy="3212693"/>
          </a:xfrm>
          <a:prstGeom prst="rect">
            <a:avLst/>
          </a:prstGeom>
          <a:ln w="12700">
            <a:solidFill>
              <a:srgbClr val="940EE1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2000" tIns="180000" rIns="180000" bIns="91439">
            <a:normAutofit/>
          </a:bodyPr>
          <a:lstStyle>
            <a:lvl1pPr marL="685800" marR="0" indent="-6858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  <a:lvl2pPr marL="1143000" marR="0" indent="-6858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2pPr>
            <a:lvl3pPr marL="1463039" marR="0" indent="-54863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3pPr>
            <a:lvl4pPr marL="1920239" marR="0" indent="-54863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4pPr>
            <a:lvl5pPr marL="2377439" marR="0" indent="-54863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5pPr>
            <a:lvl6pPr marL="2834639" marR="0" indent="-54863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6pPr>
            <a:lvl7pPr marL="3291840" marR="0" indent="-54864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7pPr>
            <a:lvl8pPr marL="3749040" marR="0" indent="-54864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8pPr>
            <a:lvl9pPr marL="4206240" marR="0" indent="-54864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9pPr>
          </a:lstStyle>
          <a:p>
            <a:pPr marL="0" indent="0" defTabSz="886968">
              <a:spcBef>
                <a:spcPts val="900"/>
              </a:spcBef>
              <a:buSzTx/>
              <a:buNone/>
              <a:defRPr sz="3880"/>
            </a:pPr>
            <a:r>
              <a:rPr lang="en-US" sz="4000" i="1" dirty="0"/>
              <a:t>K</a:t>
            </a:r>
            <a:r>
              <a:rPr lang="en-US" sz="4000" baseline="30000" dirty="0"/>
              <a:t>+</a:t>
            </a:r>
            <a:r>
              <a:rPr lang="en-US" sz="4000" dirty="0"/>
              <a:t> trigger = TOF ∧ AC ∧ WC</a:t>
            </a:r>
          </a:p>
          <a:p>
            <a:pPr marL="0" indent="0" defTabSz="886968">
              <a:spcBef>
                <a:spcPts val="900"/>
              </a:spcBef>
              <a:buSzTx/>
              <a:buNone/>
              <a:defRPr sz="3880"/>
            </a:pPr>
            <a:r>
              <a:rPr lang="en-US" sz="4000" dirty="0"/>
              <a:t>TOF: off-line </a:t>
            </a:r>
            <a:r>
              <a:rPr lang="en-US" sz="4000" dirty="0" smtClean="0"/>
              <a:t>particle identification</a:t>
            </a:r>
            <a:endParaRPr lang="en-US" sz="4000" dirty="0"/>
          </a:p>
          <a:p>
            <a:pPr marL="0" indent="0" defTabSz="886968">
              <a:spcBef>
                <a:spcPts val="900"/>
              </a:spcBef>
              <a:buSzTx/>
              <a:buNone/>
              <a:defRPr sz="3880"/>
            </a:pPr>
            <a:r>
              <a:rPr lang="en-US" sz="4000" dirty="0"/>
              <a:t>Aerogel: n=</a:t>
            </a:r>
            <a:r>
              <a:rPr lang="en-US" sz="4000" dirty="0" smtClean="0"/>
              <a:t>1.06 </a:t>
            </a:r>
            <a:r>
              <a:rPr lang="en-US" sz="4000" dirty="0" smtClean="0">
                <a:sym typeface="Wingdings"/>
              </a:rPr>
              <a:t> </a:t>
            </a:r>
            <a:r>
              <a:rPr lang="en-US" sz="4000" dirty="0" smtClean="0"/>
              <a:t>Pion </a:t>
            </a:r>
            <a:r>
              <a:rPr lang="en-US" sz="4000" dirty="0"/>
              <a:t>veto</a:t>
            </a:r>
          </a:p>
          <a:p>
            <a:pPr marL="0" indent="0" defTabSz="886968">
              <a:spcBef>
                <a:spcPts val="900"/>
              </a:spcBef>
              <a:buSzTx/>
              <a:buNone/>
              <a:defRPr sz="3880"/>
            </a:pPr>
            <a:r>
              <a:rPr lang="en-US" sz="4000" dirty="0"/>
              <a:t>Water: n=</a:t>
            </a:r>
            <a:r>
              <a:rPr lang="en-US" sz="4000" dirty="0" smtClean="0"/>
              <a:t>1.33 </a:t>
            </a:r>
            <a:r>
              <a:rPr lang="en-US" sz="4000" dirty="0" smtClean="0">
                <a:sym typeface="Wingdings"/>
              </a:rPr>
              <a:t> </a:t>
            </a:r>
            <a:r>
              <a:rPr lang="en-US" sz="4000" dirty="0" smtClean="0"/>
              <a:t>Proton </a:t>
            </a:r>
            <a:r>
              <a:rPr lang="en-US" sz="4000" dirty="0"/>
              <a:t>veto</a:t>
            </a:r>
          </a:p>
          <a:p>
            <a:pPr marL="0" indent="0" defTabSz="886968">
              <a:spcBef>
                <a:spcPts val="900"/>
              </a:spcBef>
              <a:buSzTx/>
              <a:buFont typeface="Arial"/>
              <a:buNone/>
              <a:defRPr sz="3880"/>
            </a:pPr>
            <a:endParaRPr lang="en-US" sz="4000" dirty="0"/>
          </a:p>
        </p:txBody>
      </p:sp>
      <p:sp>
        <p:nvSpPr>
          <p:cNvPr id="225" name="Shape 225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27" name="image13.png" descr="schemati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7356" y="2538494"/>
            <a:ext cx="11028323" cy="11206405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3962400" y="20075"/>
            <a:ext cx="16459200" cy="1699792"/>
          </a:xfrm>
          <a:prstGeom prst="rect">
            <a:avLst/>
          </a:prstGeom>
        </p:spPr>
        <p:txBody>
          <a:bodyPr/>
          <a:lstStyle/>
          <a:p>
            <a:r>
              <a:t>Configuration</a:t>
            </a:r>
          </a:p>
        </p:txBody>
      </p:sp>
      <p:sp>
        <p:nvSpPr>
          <p:cNvPr id="229" name="Shape 229"/>
          <p:cNvSpPr/>
          <p:nvPr/>
        </p:nvSpPr>
        <p:spPr>
          <a:xfrm>
            <a:off x="20421599" y="13091887"/>
            <a:ext cx="899506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1</a:t>
            </a:r>
            <a:r>
              <a:rPr lang="en-US" dirty="0" smtClean="0"/>
              <a:t>4</a:t>
            </a:r>
            <a:endParaRPr dirty="0"/>
          </a:p>
        </p:txBody>
      </p:sp>
      <p:sp>
        <p:nvSpPr>
          <p:cNvPr id="230" name="Shape 230"/>
          <p:cNvSpPr/>
          <p:nvPr/>
        </p:nvSpPr>
        <p:spPr>
          <a:xfrm>
            <a:off x="9706583" y="3138007"/>
            <a:ext cx="360041" cy="590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29"/>
                  <a:pt x="10800" y="289"/>
                </a:cubicBezTo>
                <a:lnTo>
                  <a:pt x="10800" y="10511"/>
                </a:lnTo>
                <a:cubicBezTo>
                  <a:pt x="10800" y="10671"/>
                  <a:pt x="15635" y="10800"/>
                  <a:pt x="21600" y="10800"/>
                </a:cubicBezTo>
                <a:cubicBezTo>
                  <a:pt x="15635" y="10800"/>
                  <a:pt x="10800" y="10929"/>
                  <a:pt x="10800" y="11089"/>
                </a:cubicBezTo>
                <a:lnTo>
                  <a:pt x="10800" y="21311"/>
                </a:lnTo>
                <a:cubicBezTo>
                  <a:pt x="10800" y="21471"/>
                  <a:pt x="5965" y="21600"/>
                  <a:pt x="0" y="21600"/>
                </a:cubicBezTo>
              </a:path>
            </a:pathLst>
          </a:custGeom>
          <a:ln w="38100">
            <a:solidFill>
              <a:srgbClr val="000000"/>
            </a:solidFill>
          </a:ln>
        </p:spPr>
        <p:txBody>
          <a:bodyPr tIns="91439" bIns="91439" anchor="ctr"/>
          <a:lstStyle/>
          <a:p>
            <a:pPr algn="ctr"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 rot="18295062">
            <a:off x="11644657" y="8629677"/>
            <a:ext cx="538377" cy="2989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382"/>
                  <a:pt x="10800" y="854"/>
                </a:cubicBezTo>
                <a:lnTo>
                  <a:pt x="10800" y="9946"/>
                </a:lnTo>
                <a:cubicBezTo>
                  <a:pt x="10800" y="10418"/>
                  <a:pt x="15635" y="10800"/>
                  <a:pt x="21600" y="10800"/>
                </a:cubicBezTo>
                <a:cubicBezTo>
                  <a:pt x="15635" y="10800"/>
                  <a:pt x="10800" y="11182"/>
                  <a:pt x="10800" y="11654"/>
                </a:cubicBezTo>
                <a:lnTo>
                  <a:pt x="10800" y="20746"/>
                </a:lnTo>
                <a:cubicBezTo>
                  <a:pt x="10800" y="21218"/>
                  <a:pt x="5965" y="21600"/>
                  <a:pt x="0" y="21600"/>
                </a:cubicBezTo>
              </a:path>
            </a:pathLst>
          </a:custGeom>
          <a:ln w="38100">
            <a:solidFill>
              <a:srgbClr val="000000"/>
            </a:solidFill>
          </a:ln>
        </p:spPr>
        <p:txBody>
          <a:bodyPr tIns="91439" bIns="91439" anchor="ctr"/>
          <a:lstStyle/>
          <a:p>
            <a:pPr algn="ctr"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 rot="2112025">
            <a:off x="10903584" y="9684099"/>
            <a:ext cx="4780281" cy="6908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Trigger counters</a:t>
            </a:r>
          </a:p>
        </p:txBody>
      </p:sp>
      <p:sp>
        <p:nvSpPr>
          <p:cNvPr id="233" name="Shape 233"/>
          <p:cNvSpPr/>
          <p:nvPr/>
        </p:nvSpPr>
        <p:spPr>
          <a:xfrm rot="5400000">
            <a:off x="7779120" y="5614254"/>
            <a:ext cx="5643373" cy="6908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rPr dirty="0"/>
              <a:t>Momentum analysis</a:t>
            </a:r>
          </a:p>
        </p:txBody>
      </p:sp>
      <p:sp>
        <p:nvSpPr>
          <p:cNvPr id="234" name="Shape 234"/>
          <p:cNvSpPr/>
          <p:nvPr/>
        </p:nvSpPr>
        <p:spPr>
          <a:xfrm>
            <a:off x="12395679" y="11689581"/>
            <a:ext cx="6907573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4000">
                <a:solidFill>
                  <a:srgbClr val="1403F7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Path Length ～9 m</a:t>
            </a:r>
          </a:p>
          <a:p>
            <a:pPr>
              <a:defRPr sz="4000">
                <a:solidFill>
                  <a:srgbClr val="1403F7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i="1" dirty="0"/>
              <a:t>K</a:t>
            </a:r>
            <a:r>
              <a:rPr baseline="31000" dirty="0"/>
              <a:t>＋</a:t>
            </a:r>
            <a:r>
              <a:rPr dirty="0"/>
              <a:t>: survival rate 40%</a:t>
            </a:r>
          </a:p>
        </p:txBody>
      </p:sp>
      <p:sp>
        <p:nvSpPr>
          <p:cNvPr id="235" name="Shape 235"/>
          <p:cNvSpPr/>
          <p:nvPr/>
        </p:nvSpPr>
        <p:spPr>
          <a:xfrm flipH="1">
            <a:off x="7451002" y="12037200"/>
            <a:ext cx="4608511" cy="1"/>
          </a:xfrm>
          <a:prstGeom prst="line">
            <a:avLst/>
          </a:prstGeom>
          <a:ln w="38100">
            <a:solidFill>
              <a:srgbClr val="1403F7"/>
            </a:solidFill>
            <a:tailEnd type="arrow" w="lg" len="med"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236" name="Shape 236"/>
          <p:cNvSpPr>
            <a:spLocks noGrp="1"/>
          </p:cNvSpPr>
          <p:nvPr>
            <p:ph type="body" sz="quarter" idx="1"/>
          </p:nvPr>
        </p:nvSpPr>
        <p:spPr>
          <a:xfrm>
            <a:off x="13675415" y="2232787"/>
            <a:ext cx="8567530" cy="2483149"/>
          </a:xfrm>
          <a:prstGeom prst="rect">
            <a:avLst/>
          </a:prstGeom>
          <a:ln w="12700">
            <a:solidFill>
              <a:srgbClr val="FF0000"/>
            </a:solidFill>
            <a:round/>
          </a:ln>
        </p:spPr>
        <p:txBody>
          <a:bodyPr lIns="216000" tIns="216000" rIns="180000">
            <a:noAutofit/>
          </a:bodyPr>
          <a:lstStyle/>
          <a:p>
            <a:pPr marL="0" indent="0" defTabSz="886968">
              <a:spcBef>
                <a:spcPts val="900"/>
              </a:spcBef>
              <a:buSzTx/>
              <a:buNone/>
              <a:defRPr sz="3880"/>
            </a:pPr>
            <a:r>
              <a:rPr sz="4000" dirty="0"/>
              <a:t>Normal conducting magnets</a:t>
            </a:r>
          </a:p>
          <a:p>
            <a:pPr marL="0" indent="0" defTabSz="886968">
              <a:spcBef>
                <a:spcPts val="900"/>
              </a:spcBef>
              <a:buSzTx/>
              <a:buNone/>
              <a:defRPr sz="3880"/>
            </a:pPr>
            <a:r>
              <a:rPr sz="4000" dirty="0"/>
              <a:t>Four sets of wire chambers</a:t>
            </a:r>
          </a:p>
          <a:p>
            <a:pPr marL="0" indent="0" defTabSz="886968">
              <a:spcBef>
                <a:spcPts val="900"/>
              </a:spcBef>
              <a:buSzTx/>
              <a:buNone/>
              <a:defRPr sz="3880"/>
            </a:pPr>
            <a:r>
              <a:rPr sz="4000" dirty="0"/>
              <a:t>dp/p </a:t>
            </a:r>
            <a:r>
              <a:rPr sz="4000" dirty="0" smtClean="0"/>
              <a:t>~</a:t>
            </a:r>
            <a:r>
              <a:rPr lang="en-US" sz="4000" dirty="0" smtClean="0"/>
              <a:t>6</a:t>
            </a:r>
            <a:r>
              <a:rPr sz="4000" dirty="0" smtClean="0"/>
              <a:t>×</a:t>
            </a:r>
            <a:r>
              <a:rPr sz="4000" dirty="0"/>
              <a:t>10</a:t>
            </a:r>
            <a:r>
              <a:rPr sz="4000" baseline="30969" dirty="0"/>
              <a:t>−4</a:t>
            </a:r>
            <a:r>
              <a:rPr sz="4000" baseline="-15793" dirty="0"/>
              <a:t>FWHM</a:t>
            </a:r>
            <a:r>
              <a:rPr sz="4000" dirty="0"/>
              <a:t>, ΔΩ </a:t>
            </a:r>
            <a:r>
              <a:rPr lang="en-US" sz="4000" dirty="0" smtClean="0"/>
              <a:t>60 </a:t>
            </a:r>
            <a:r>
              <a:rPr sz="4000" dirty="0" smtClean="0"/>
              <a:t>msr</a:t>
            </a:r>
            <a:endParaRPr sz="4000" dirty="0"/>
          </a:p>
        </p:txBody>
      </p:sp>
      <p:sp>
        <p:nvSpPr>
          <p:cNvPr id="240" name="Shape 240"/>
          <p:cNvSpPr/>
          <p:nvPr/>
        </p:nvSpPr>
        <p:spPr>
          <a:xfrm>
            <a:off x="16725074" y="9042665"/>
            <a:ext cx="4896542" cy="24394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defTabSz="1828800">
              <a:spcBef>
                <a:spcPts val="900"/>
              </a:spcBef>
              <a:defRPr sz="40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Beam = 10</a:t>
            </a:r>
            <a:r>
              <a:rPr baseline="31000" dirty="0"/>
              <a:t>6</a:t>
            </a:r>
            <a:r>
              <a:rPr dirty="0"/>
              <a:t> </a:t>
            </a:r>
            <a:r>
              <a:rPr i="1" dirty="0"/>
              <a:t>K</a:t>
            </a:r>
            <a:r>
              <a:rPr baseline="31000" dirty="0"/>
              <a:t>−</a:t>
            </a:r>
            <a:endParaRPr sz="4800" dirty="0">
              <a:latin typeface="+mj-lt"/>
              <a:ea typeface="+mj-ea"/>
              <a:cs typeface="+mj-cs"/>
              <a:sym typeface="Helvetica"/>
            </a:endParaRPr>
          </a:p>
          <a:p>
            <a:pPr marL="640080" lvl="1" indent="-365760" defTabSz="1828800">
              <a:spcBef>
                <a:spcPts val="900"/>
              </a:spcBef>
              <a:buClr>
                <a:schemeClr val="accent1"/>
              </a:buClr>
              <a:buSzPct val="85000"/>
              <a:buFont typeface="Arial"/>
              <a:buChar char="•"/>
              <a:defRPr sz="40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π</a:t>
            </a:r>
            <a:r>
              <a:rPr baseline="31000" dirty="0"/>
              <a:t>＋</a:t>
            </a:r>
            <a:r>
              <a:rPr dirty="0"/>
              <a:t>, </a:t>
            </a:r>
            <a:r>
              <a:rPr i="1" dirty="0"/>
              <a:t>p</a:t>
            </a:r>
            <a:r>
              <a:rPr dirty="0"/>
              <a:t> :  1000</a:t>
            </a:r>
            <a:endParaRPr baseline="31000" dirty="0"/>
          </a:p>
          <a:p>
            <a:pPr marL="640080" lvl="1" indent="-365760" defTabSz="1828800">
              <a:spcBef>
                <a:spcPts val="900"/>
              </a:spcBef>
              <a:buClr>
                <a:schemeClr val="accent1"/>
              </a:buClr>
              <a:buSzPct val="85000"/>
              <a:buFont typeface="Arial"/>
              <a:buChar char="•"/>
              <a:defRPr sz="40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i="1" dirty="0"/>
              <a:t>K</a:t>
            </a:r>
            <a:r>
              <a:rPr baseline="31000" dirty="0"/>
              <a:t>＋ </a:t>
            </a:r>
            <a:r>
              <a:rPr dirty="0"/>
              <a:t>:  1</a:t>
            </a:r>
            <a:endParaRPr baseline="31000" dirty="0"/>
          </a:p>
        </p:txBody>
      </p:sp>
      <p:sp>
        <p:nvSpPr>
          <p:cNvPr id="241" name="Shape 241"/>
          <p:cNvSpPr/>
          <p:nvPr/>
        </p:nvSpPr>
        <p:spPr>
          <a:xfrm>
            <a:off x="18831826" y="5346340"/>
            <a:ext cx="792001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243" name="Shape 243"/>
          <p:cNvSpPr/>
          <p:nvPr/>
        </p:nvSpPr>
        <p:spPr>
          <a:xfrm flipH="1">
            <a:off x="3962083" y="2650538"/>
            <a:ext cx="896427" cy="2326835"/>
          </a:xfrm>
          <a:prstGeom prst="line">
            <a:avLst/>
          </a:prstGeom>
          <a:ln w="63500">
            <a:solidFill>
              <a:srgbClr val="0000FF"/>
            </a:solidFill>
            <a:tailEnd type="arrow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5052988" y="10508218"/>
            <a:ext cx="3764731" cy="2495543"/>
          </a:xfrm>
          <a:prstGeom prst="line">
            <a:avLst/>
          </a:prstGeom>
          <a:ln w="63500">
            <a:solidFill>
              <a:srgbClr val="0000FF"/>
            </a:solidFill>
            <a:tailEnd type="arrow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1404721" y="1769052"/>
            <a:ext cx="6907574" cy="741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4400">
                <a:solidFill>
                  <a:srgbClr val="1403F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dirty="0"/>
              <a:t>Scattered K</a:t>
            </a:r>
            <a:r>
              <a:rPr baseline="31000" dirty="0"/>
              <a:t>+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399" name="Shape 399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402" name="Shape 402"/>
          <p:cNvSpPr/>
          <p:nvPr/>
        </p:nvSpPr>
        <p:spPr>
          <a:xfrm>
            <a:off x="4443595" y="11278542"/>
            <a:ext cx="4464497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Momentum [GeV/c]</a:t>
            </a:r>
          </a:p>
        </p:txBody>
      </p:sp>
      <p:pic>
        <p:nvPicPr>
          <p:cNvPr id="404" name="image36.pdf" descr="res.eps"/>
          <p:cNvPicPr>
            <a:picLocks noChangeAspect="1"/>
          </p:cNvPicPr>
          <p:nvPr/>
        </p:nvPicPr>
        <p:blipFill>
          <a:blip r:embed="rId3">
            <a:extLst/>
          </a:blip>
          <a:srcRect r="3931"/>
          <a:stretch>
            <a:fillRect/>
          </a:stretch>
        </p:blipFill>
        <p:spPr>
          <a:xfrm>
            <a:off x="1313675" y="4688862"/>
            <a:ext cx="9110184" cy="6422308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Shape 410"/>
          <p:cNvSpPr/>
          <p:nvPr/>
        </p:nvSpPr>
        <p:spPr>
          <a:xfrm>
            <a:off x="3613643" y="4410051"/>
            <a:ext cx="5040562" cy="7013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Momentum resolution</a:t>
            </a:r>
          </a:p>
        </p:txBody>
      </p:sp>
      <p:sp>
        <p:nvSpPr>
          <p:cNvPr id="413" name="Shape 413"/>
          <p:cNvSpPr/>
          <p:nvPr/>
        </p:nvSpPr>
        <p:spPr>
          <a:xfrm rot="16200000">
            <a:off x="-672915" y="5621327"/>
            <a:ext cx="3212827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b="1" i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dp/p</a:t>
            </a:r>
            <a:r>
              <a:rPr i="0" dirty="0"/>
              <a:t> [×10</a:t>
            </a:r>
            <a:r>
              <a:rPr i="0" baseline="31000" dirty="0"/>
              <a:t>4</a:t>
            </a:r>
            <a:r>
              <a:rPr i="0" dirty="0"/>
              <a:t>]</a:t>
            </a:r>
          </a:p>
        </p:txBody>
      </p:sp>
      <p:sp>
        <p:nvSpPr>
          <p:cNvPr id="415" name="Shape 415"/>
          <p:cNvSpPr/>
          <p:nvPr/>
        </p:nvSpPr>
        <p:spPr>
          <a:xfrm>
            <a:off x="2425992" y="2878414"/>
            <a:ext cx="7997867" cy="861772"/>
          </a:xfrm>
          <a:prstGeom prst="rect">
            <a:avLst/>
          </a:prstGeom>
          <a:ln w="12700"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1828800">
              <a:defRPr sz="4800" b="1" i="1">
                <a:solidFill>
                  <a:srgbClr val="1403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 dp/p</a:t>
            </a:r>
            <a:r>
              <a:rPr sz="4400" i="1" dirty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4400" i="0" dirty="0" smtClean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〜6×</a:t>
            </a:r>
            <a:r>
              <a:rPr sz="4400" i="0" dirty="0" smtClean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10</a:t>
            </a:r>
            <a:r>
              <a:rPr sz="4400" b="0" i="0" baseline="31000" dirty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  <a:sym typeface="ＭＳ Ｐゴシック"/>
              </a:rPr>
              <a:t>－</a:t>
            </a:r>
            <a:r>
              <a:rPr sz="4400" i="0" baseline="31000" dirty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4</a:t>
            </a:r>
            <a:r>
              <a:rPr sz="4400" i="0" dirty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 (FWHM</a:t>
            </a:r>
            <a:r>
              <a:rPr sz="4400" i="0" dirty="0" smtClean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)</a:t>
            </a:r>
            <a:endParaRPr sz="4400" i="0" dirty="0">
              <a:solidFill>
                <a:schemeClr val="tx1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2602662" y="5439603"/>
            <a:ext cx="4534277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defRPr sz="3200" b="1" i="1">
                <a:ln w="6350">
                  <a:solidFill>
                    <a:srgbClr val="292934"/>
                  </a:solidFill>
                </a:ln>
                <a:solidFill>
                  <a:srgbClr val="292934">
                    <a:alpha val="5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000" dirty="0" smtClean="0"/>
              <a:t>Simulation</a:t>
            </a:r>
          </a:p>
          <a:p>
            <a:r>
              <a:rPr sz="4000" dirty="0" smtClean="0"/>
              <a:t>σx </a:t>
            </a:r>
            <a:r>
              <a:rPr sz="4000" dirty="0"/>
              <a:t>= 250um (rms)</a:t>
            </a:r>
          </a:p>
        </p:txBody>
      </p:sp>
      <p:sp>
        <p:nvSpPr>
          <p:cNvPr id="418" name="Shape 418"/>
          <p:cNvSpPr/>
          <p:nvPr/>
        </p:nvSpPr>
        <p:spPr>
          <a:xfrm>
            <a:off x="20421599" y="13091887"/>
            <a:ext cx="899506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 smtClean="0"/>
              <a:t>15</a:t>
            </a:r>
            <a:endParaRPr dirty="0"/>
          </a:p>
        </p:txBody>
      </p:sp>
      <p:sp>
        <p:nvSpPr>
          <p:cNvPr id="419" name="Shape 419"/>
          <p:cNvSpPr/>
          <p:nvPr/>
        </p:nvSpPr>
        <p:spPr>
          <a:xfrm>
            <a:off x="3962400" y="242236"/>
            <a:ext cx="16459200" cy="995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Autofit/>
          </a:bodyPr>
          <a:lstStyle>
            <a:lvl1pPr algn="ctr">
              <a:defRPr sz="64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 smtClean="0"/>
              <a:t>Performance Estimation</a:t>
            </a:r>
            <a:endParaRPr dirty="0"/>
          </a:p>
        </p:txBody>
      </p:sp>
      <p:sp>
        <p:nvSpPr>
          <p:cNvPr id="25" name="Shape 434"/>
          <p:cNvSpPr/>
          <p:nvPr/>
        </p:nvSpPr>
        <p:spPr>
          <a:xfrm>
            <a:off x="14130455" y="2622524"/>
            <a:ext cx="4330546" cy="8617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1828800">
              <a:defRPr sz="4800" b="1">
                <a:solidFill>
                  <a:srgbClr val="017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400" b="0" dirty="0" err="1" smtClean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  <a:sym typeface="ＭＳ Ｐゴシック"/>
              </a:rPr>
              <a:t>dΩ</a:t>
            </a:r>
            <a:r>
              <a:rPr lang="en-US" sz="4400" b="0" dirty="0" smtClean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  <a:sym typeface="ＭＳ Ｐゴシック"/>
              </a:rPr>
              <a:t> </a:t>
            </a:r>
            <a:r>
              <a:rPr sz="4400" b="0" dirty="0" smtClean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  <a:sym typeface="ＭＳ Ｐゴシック"/>
              </a:rPr>
              <a:t>～</a:t>
            </a:r>
            <a:r>
              <a:rPr lang="en-US" sz="4400" b="1" dirty="0" smtClean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  <a:sym typeface="Arial"/>
              </a:rPr>
              <a:t>60</a:t>
            </a:r>
            <a:r>
              <a:rPr sz="4400" dirty="0" smtClean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sz="4400" dirty="0" err="1" smtClean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msr</a:t>
            </a:r>
            <a:endParaRPr sz="4400" i="1" dirty="0">
              <a:solidFill>
                <a:schemeClr val="tx1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pic>
        <p:nvPicPr>
          <p:cNvPr id="3" name="図 2" descr="スクリーンショット 2016-09-09 10.56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18" y="4137677"/>
            <a:ext cx="10594363" cy="7490375"/>
          </a:xfrm>
          <a:prstGeom prst="rect">
            <a:avLst/>
          </a:prstGeom>
        </p:spPr>
      </p:pic>
      <p:sp>
        <p:nvSpPr>
          <p:cNvPr id="29" name="Shape 402"/>
          <p:cNvSpPr/>
          <p:nvPr/>
        </p:nvSpPr>
        <p:spPr>
          <a:xfrm>
            <a:off x="15113808" y="3635802"/>
            <a:ext cx="2835649" cy="738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Solid Angle</a:t>
            </a:r>
            <a:endParaRPr dirty="0"/>
          </a:p>
        </p:txBody>
      </p:sp>
      <p:sp>
        <p:nvSpPr>
          <p:cNvPr id="2" name="正方形/長方形 1"/>
          <p:cNvSpPr/>
          <p:nvPr/>
        </p:nvSpPr>
        <p:spPr>
          <a:xfrm>
            <a:off x="14929992" y="9183938"/>
            <a:ext cx="3314180" cy="842249"/>
          </a:xfrm>
          <a:prstGeom prst="rect">
            <a:avLst/>
          </a:prstGeom>
          <a:solidFill>
            <a:srgbClr val="FFFFFF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4369999" y="8648984"/>
            <a:ext cx="4320000" cy="468000"/>
          </a:xfrm>
          <a:prstGeom prst="rect">
            <a:avLst/>
          </a:prstGeom>
          <a:solidFill>
            <a:srgbClr val="FFFFFF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Shape 417"/>
          <p:cNvSpPr/>
          <p:nvPr/>
        </p:nvSpPr>
        <p:spPr>
          <a:xfrm>
            <a:off x="17439684" y="4641424"/>
            <a:ext cx="3523977" cy="1224000"/>
          </a:xfrm>
          <a:prstGeom prst="rect">
            <a:avLst/>
          </a:prstGeom>
          <a:solidFill>
            <a:schemeClr val="bg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defRPr sz="3200" b="1" i="1">
                <a:ln w="6350">
                  <a:solidFill>
                    <a:srgbClr val="292934"/>
                  </a:solidFill>
                </a:ln>
                <a:solidFill>
                  <a:srgbClr val="292934">
                    <a:alpha val="5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800" dirty="0" smtClean="0"/>
              <a:t>Simulation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6020779" y="4538458"/>
            <a:ext cx="540000" cy="5823372"/>
          </a:xfrm>
          <a:prstGeom prst="rect">
            <a:avLst/>
          </a:prstGeom>
          <a:solidFill>
            <a:schemeClr val="accent3">
              <a:alpha val="25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4130455" y="4553570"/>
            <a:ext cx="1459178" cy="5823372"/>
          </a:xfrm>
          <a:prstGeom prst="rect">
            <a:avLst/>
          </a:prstGeom>
          <a:solidFill>
            <a:schemeClr val="accent3">
              <a:alpha val="25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Shape 410"/>
          <p:cNvSpPr/>
          <p:nvPr/>
        </p:nvSpPr>
        <p:spPr>
          <a:xfrm rot="16200000">
            <a:off x="13606093" y="7237642"/>
            <a:ext cx="5241275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 err="1" smtClean="0"/>
              <a:t>hypernuclear</a:t>
            </a:r>
            <a:r>
              <a:rPr lang="en-US" sz="3200" dirty="0" smtClean="0"/>
              <a:t> production</a:t>
            </a:r>
            <a:endParaRPr sz="3200" dirty="0"/>
          </a:p>
        </p:txBody>
      </p:sp>
      <p:sp>
        <p:nvSpPr>
          <p:cNvPr id="23" name="Shape 410"/>
          <p:cNvSpPr/>
          <p:nvPr/>
        </p:nvSpPr>
        <p:spPr>
          <a:xfrm rot="16200000">
            <a:off x="13649714" y="8619370"/>
            <a:ext cx="2477818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i="1" dirty="0" smtClean="0"/>
              <a:t>p</a:t>
            </a:r>
            <a:r>
              <a:rPr lang="en-US" sz="3200" dirty="0" smtClean="0"/>
              <a:t>(</a:t>
            </a:r>
            <a:r>
              <a:rPr lang="en-US" sz="3200" i="1" dirty="0" smtClean="0"/>
              <a:t>K</a:t>
            </a:r>
            <a:r>
              <a:rPr lang="en-US" altLang="ja-JP" sz="3200" baseline="30000" dirty="0" smtClean="0"/>
              <a:t>−</a:t>
            </a:r>
            <a:r>
              <a:rPr lang="en-US" sz="3200" dirty="0" smtClean="0"/>
              <a:t>,</a:t>
            </a:r>
            <a:r>
              <a:rPr lang="en-US" sz="3200" i="1" dirty="0" smtClean="0"/>
              <a:t>K</a:t>
            </a:r>
            <a:r>
              <a:rPr lang="ja-JP" altLang="en-US" sz="3200" baseline="30000" dirty="0" smtClean="0"/>
              <a:t>＋</a:t>
            </a:r>
            <a:r>
              <a:rPr lang="en-US" sz="3200" dirty="0" smtClean="0"/>
              <a:t>)</a:t>
            </a:r>
            <a:r>
              <a:rPr lang="en-US" altLang="ja-JP" sz="3200" dirty="0" err="1" smtClean="0"/>
              <a:t>Ξ</a:t>
            </a:r>
            <a:r>
              <a:rPr lang="en-US" altLang="ja-JP" sz="3200" baseline="30000" dirty="0" smtClean="0"/>
              <a:t>−</a:t>
            </a:r>
            <a:endParaRPr sz="3200" baseline="30000" dirty="0"/>
          </a:p>
        </p:txBody>
      </p:sp>
      <p:pic>
        <p:nvPicPr>
          <p:cNvPr id="24" name="Picture 2" descr="C:\Users\kanatsuki\OperaWork\S-2S\track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9" t="20834" r="30816" b="26656"/>
          <a:stretch/>
        </p:blipFill>
        <p:spPr bwMode="auto">
          <a:xfrm>
            <a:off x="18167734" y="23165"/>
            <a:ext cx="6237314" cy="27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7026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249" name="image14.png" descr="GeantHori_rev.eps"/>
          <p:cNvPicPr>
            <a:picLocks noChangeAspect="1"/>
          </p:cNvPicPr>
          <p:nvPr/>
        </p:nvPicPr>
        <p:blipFill>
          <a:blip r:embed="rId3">
            <a:extLst/>
          </a:blip>
          <a:srcRect r="14949"/>
          <a:stretch>
            <a:fillRect/>
          </a:stretch>
        </p:blipFill>
        <p:spPr>
          <a:xfrm>
            <a:off x="1324050" y="2649923"/>
            <a:ext cx="6174910" cy="1073505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251" name="Shape 251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16</a:t>
            </a:r>
          </a:p>
        </p:txBody>
      </p:sp>
      <p:sp>
        <p:nvSpPr>
          <p:cNvPr id="252" name="Shape 252"/>
          <p:cNvSpPr/>
          <p:nvPr/>
        </p:nvSpPr>
        <p:spPr>
          <a:xfrm>
            <a:off x="2720413" y="12562579"/>
            <a:ext cx="1296001" cy="1"/>
          </a:xfrm>
          <a:prstGeom prst="line">
            <a:avLst/>
          </a:prstGeom>
          <a:ln w="38100">
            <a:solidFill>
              <a:srgbClr val="93A299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2827882" y="11823916"/>
            <a:ext cx="1081063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1m</a:t>
            </a:r>
          </a:p>
        </p:txBody>
      </p:sp>
      <p:sp>
        <p:nvSpPr>
          <p:cNvPr id="254" name="Shape 254"/>
          <p:cNvSpPr/>
          <p:nvPr/>
        </p:nvSpPr>
        <p:spPr>
          <a:xfrm>
            <a:off x="20112879" y="74448"/>
            <a:ext cx="1187865" cy="57764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16</a:t>
            </a:r>
          </a:p>
        </p:txBody>
      </p:sp>
      <p:pic>
        <p:nvPicPr>
          <p:cNvPr id="255" name="image15.jpg" descr="C:\Users\kanatsuki\Dropbox\think_mac\S-2S\Pictures\IMG_1473.jpg"/>
          <p:cNvPicPr>
            <a:picLocks noChangeAspect="1"/>
          </p:cNvPicPr>
          <p:nvPr/>
        </p:nvPicPr>
        <p:blipFill>
          <a:blip r:embed="rId4">
            <a:extLst/>
          </a:blip>
          <a:srcRect l="3793" r="17414" b="3319"/>
          <a:stretch>
            <a:fillRect/>
          </a:stretch>
        </p:blipFill>
        <p:spPr>
          <a:xfrm>
            <a:off x="16430330" y="69850"/>
            <a:ext cx="5159820" cy="474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16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507591" y="4876522"/>
            <a:ext cx="5150839" cy="4386403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8179307" y="1398166"/>
            <a:ext cx="5080059" cy="40093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normAutofit/>
          </a:bodyPr>
          <a:lstStyle/>
          <a:p>
            <a:pPr marL="621791" indent="-512063" defTabSz="1828800">
              <a:spcBef>
                <a:spcPts val="600"/>
              </a:spcBef>
              <a:buClr>
                <a:srgbClr val="726056"/>
              </a:buClr>
              <a:buSzPct val="100000"/>
              <a:buFont typeface="Georgia"/>
              <a:buChar char="•"/>
              <a:defRPr sz="40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200" dirty="0"/>
              <a:t>Q1 (vertical focus)</a:t>
            </a:r>
          </a:p>
          <a:p>
            <a:pPr marL="905255" lvl="1" indent="-493775" defTabSz="1828800">
              <a:spcBef>
                <a:spcPts val="600"/>
              </a:spcBef>
              <a:buClr>
                <a:srgbClr val="AD8F67"/>
              </a:buClr>
              <a:buSzPct val="100000"/>
              <a:buFont typeface="Georgia"/>
              <a:buChar char="▫"/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800" dirty="0" smtClean="0"/>
              <a:t>8.7 </a:t>
            </a:r>
            <a:r>
              <a:rPr sz="3800" dirty="0"/>
              <a:t>T/m</a:t>
            </a:r>
            <a:endParaRPr sz="3800" dirty="0">
              <a:solidFill>
                <a:schemeClr val="accent2"/>
              </a:solidFill>
            </a:endParaRPr>
          </a:p>
          <a:p>
            <a:pPr marL="905255" lvl="1" indent="-493775" defTabSz="1828800">
              <a:spcBef>
                <a:spcPts val="600"/>
              </a:spcBef>
              <a:buClr>
                <a:srgbClr val="AD8F67"/>
              </a:buClr>
              <a:buSzPct val="100000"/>
              <a:buFont typeface="Georgia"/>
              <a:buChar char="▫"/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800" dirty="0"/>
              <a:t>aperture 31 cm </a:t>
            </a:r>
            <a:endParaRPr sz="3800" dirty="0">
              <a:solidFill>
                <a:schemeClr val="accent2"/>
              </a:solidFill>
            </a:endParaRPr>
          </a:p>
          <a:p>
            <a:pPr marL="905255" lvl="1" indent="-493775" defTabSz="1828800">
              <a:spcBef>
                <a:spcPts val="600"/>
              </a:spcBef>
              <a:buClr>
                <a:srgbClr val="AD8F67"/>
              </a:buClr>
              <a:buSzPct val="100000"/>
              <a:buFont typeface="Georgia"/>
              <a:buChar char="▫"/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800" dirty="0"/>
              <a:t>37 ton</a:t>
            </a:r>
            <a:endParaRPr sz="3800" dirty="0">
              <a:solidFill>
                <a:schemeClr val="accent2"/>
              </a:solidFill>
            </a:endParaRPr>
          </a:p>
          <a:p>
            <a:pPr marL="905255" lvl="1" indent="-493775" defTabSz="1828800">
              <a:spcBef>
                <a:spcPts val="600"/>
              </a:spcBef>
              <a:buClr>
                <a:srgbClr val="AD8F67"/>
              </a:buClr>
              <a:buSzPct val="100000"/>
              <a:buFont typeface="Georgia"/>
              <a:buChar char="▫"/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800" dirty="0"/>
              <a:t>2.4×2.4×0.88 m</a:t>
            </a:r>
            <a:r>
              <a:rPr sz="3800" baseline="31000" dirty="0"/>
              <a:t>3</a:t>
            </a:r>
            <a:endParaRPr sz="3800" dirty="0">
              <a:solidFill>
                <a:schemeClr val="accent2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8196861" y="4865901"/>
            <a:ext cx="6742681" cy="43970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noAutofit/>
          </a:bodyPr>
          <a:lstStyle/>
          <a:p>
            <a:pPr marL="621791" indent="-512063" defTabSz="1828800">
              <a:spcBef>
                <a:spcPts val="600"/>
              </a:spcBef>
              <a:buClr>
                <a:srgbClr val="726056"/>
              </a:buClr>
              <a:buSzPct val="100000"/>
              <a:buFont typeface="Georgia"/>
              <a:buChar char="•"/>
              <a:defRPr sz="40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200" dirty="0"/>
              <a:t>Q2 (horizontal focus)</a:t>
            </a:r>
          </a:p>
          <a:p>
            <a:pPr marL="905255" lvl="1" indent="-493775" defTabSz="1828800">
              <a:spcBef>
                <a:spcPts val="600"/>
              </a:spcBef>
              <a:buClr>
                <a:srgbClr val="AD8F67"/>
              </a:buClr>
              <a:buSzPct val="100000"/>
              <a:buFont typeface="Georgia"/>
              <a:buChar char="▫"/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800" dirty="0"/>
              <a:t>5.0 T/m </a:t>
            </a:r>
            <a:endParaRPr sz="3800" dirty="0">
              <a:solidFill>
                <a:schemeClr val="accent2"/>
              </a:solidFill>
            </a:endParaRPr>
          </a:p>
          <a:p>
            <a:pPr marL="905255" lvl="1" indent="-493775" defTabSz="1828800">
              <a:spcBef>
                <a:spcPts val="600"/>
              </a:spcBef>
              <a:buClr>
                <a:srgbClr val="AD8F67"/>
              </a:buClr>
              <a:buSzPct val="100000"/>
              <a:buFont typeface="Georgia"/>
              <a:buChar char="▫"/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800" dirty="0"/>
              <a:t>aperture 36 cm </a:t>
            </a:r>
            <a:endParaRPr sz="3800" dirty="0">
              <a:solidFill>
                <a:schemeClr val="accent2"/>
              </a:solidFill>
            </a:endParaRPr>
          </a:p>
          <a:p>
            <a:pPr marL="905255" lvl="1" indent="-493775" defTabSz="1828800">
              <a:spcBef>
                <a:spcPts val="600"/>
              </a:spcBef>
              <a:buClr>
                <a:srgbClr val="AD8F67"/>
              </a:buClr>
              <a:buSzPct val="100000"/>
              <a:buFont typeface="Georgia"/>
              <a:buChar char="▫"/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800" dirty="0"/>
              <a:t>12 ton</a:t>
            </a:r>
            <a:endParaRPr sz="3800" dirty="0">
              <a:solidFill>
                <a:schemeClr val="accent2"/>
              </a:solidFill>
            </a:endParaRPr>
          </a:p>
          <a:p>
            <a:pPr marL="905255" lvl="1" indent="-493775" defTabSz="1828800">
              <a:spcBef>
                <a:spcPts val="600"/>
              </a:spcBef>
              <a:buClr>
                <a:srgbClr val="AD8F67"/>
              </a:buClr>
              <a:buSzPct val="100000"/>
              <a:buFont typeface="Georgia"/>
              <a:buChar char="▫"/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800" dirty="0"/>
              <a:t>2.1×1.54×0.5 m</a:t>
            </a:r>
            <a:r>
              <a:rPr sz="3800" baseline="31000" dirty="0"/>
              <a:t>3</a:t>
            </a:r>
            <a:endParaRPr sz="3800" dirty="0">
              <a:solidFill>
                <a:schemeClr val="accent2"/>
              </a:solidFill>
            </a:endParaRPr>
          </a:p>
          <a:p>
            <a:pPr marL="905255" lvl="1" indent="-493775" defTabSz="1828800">
              <a:spcBef>
                <a:spcPts val="600"/>
              </a:spcBef>
              <a:buClr>
                <a:srgbClr val="AD8F67"/>
              </a:buClr>
              <a:buSzPct val="100000"/>
              <a:buFont typeface="Georgia"/>
              <a:buChar char="▫"/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800" dirty="0"/>
              <a:t>r</a:t>
            </a:r>
            <a:r>
              <a:rPr sz="3800" dirty="0" smtClean="0"/>
              <a:t>enewal </a:t>
            </a:r>
            <a:r>
              <a:rPr sz="3800" dirty="0"/>
              <a:t>one </a:t>
            </a:r>
            <a:r>
              <a:rPr sz="3800" dirty="0" smtClean="0"/>
              <a:t>with</a:t>
            </a:r>
            <a:r>
              <a:rPr lang="en-US" sz="3800" dirty="0">
                <a:solidFill>
                  <a:schemeClr val="accent2"/>
                </a:solidFill>
              </a:rPr>
              <a:t> </a:t>
            </a:r>
            <a:r>
              <a:rPr sz="3800" dirty="0" smtClean="0"/>
              <a:t>modification</a:t>
            </a:r>
            <a:endParaRPr lang="en-US" sz="3800" dirty="0" smtClean="0"/>
          </a:p>
          <a:p>
            <a:pPr marL="411480" lvl="1" indent="0" defTabSz="1828800">
              <a:spcBef>
                <a:spcPts val="600"/>
              </a:spcBef>
              <a:buClr>
                <a:srgbClr val="AD8F67"/>
              </a:buClr>
              <a:buSzPct val="100000"/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800" dirty="0"/>
              <a:t> </a:t>
            </a:r>
            <a:r>
              <a:rPr lang="en-US" sz="3800" dirty="0" smtClean="0"/>
              <a:t>  </a:t>
            </a:r>
            <a:r>
              <a:rPr sz="3800" dirty="0" smtClean="0"/>
              <a:t> </a:t>
            </a:r>
            <a:r>
              <a:rPr sz="3800" dirty="0"/>
              <a:t>of </a:t>
            </a:r>
            <a:r>
              <a:rPr sz="3800" dirty="0" smtClean="0"/>
              <a:t>pole</a:t>
            </a:r>
            <a:r>
              <a:rPr lang="en-US" sz="3800" dirty="0" smtClean="0"/>
              <a:t>s</a:t>
            </a:r>
            <a:r>
              <a:rPr sz="3800" dirty="0" smtClean="0"/>
              <a:t> </a:t>
            </a:r>
            <a:r>
              <a:rPr sz="3800" dirty="0"/>
              <a:t>and </a:t>
            </a:r>
            <a:r>
              <a:rPr sz="3800" dirty="0" smtClean="0"/>
              <a:t>coil</a:t>
            </a:r>
            <a:r>
              <a:rPr lang="en-US" sz="3800" dirty="0" smtClean="0"/>
              <a:t>s</a:t>
            </a:r>
            <a:endParaRPr sz="3800" dirty="0"/>
          </a:p>
        </p:txBody>
      </p:sp>
      <p:sp>
        <p:nvSpPr>
          <p:cNvPr id="265" name="Shape 265"/>
          <p:cNvSpPr/>
          <p:nvPr/>
        </p:nvSpPr>
        <p:spPr>
          <a:xfrm flipV="1">
            <a:off x="5619149" y="1943259"/>
            <a:ext cx="2292637" cy="1700428"/>
          </a:xfrm>
          <a:prstGeom prst="line">
            <a:avLst/>
          </a:prstGeom>
          <a:ln w="63500">
            <a:solidFill>
              <a:srgbClr val="008000"/>
            </a:solidFill>
            <a:tailEnd type="arrow" w="med" len="lg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66" name="Shape 266"/>
          <p:cNvSpPr/>
          <p:nvPr/>
        </p:nvSpPr>
        <p:spPr>
          <a:xfrm flipV="1">
            <a:off x="5400948" y="5407544"/>
            <a:ext cx="2109393" cy="289036"/>
          </a:xfrm>
          <a:prstGeom prst="line">
            <a:avLst/>
          </a:prstGeom>
          <a:ln w="63500">
            <a:solidFill>
              <a:srgbClr val="008000"/>
            </a:solidFill>
            <a:tailEnd type="arrow" w="med" len="lg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5953112" y="8830875"/>
            <a:ext cx="1557229" cy="864097"/>
          </a:xfrm>
          <a:prstGeom prst="line">
            <a:avLst/>
          </a:prstGeom>
          <a:ln w="63500">
            <a:solidFill>
              <a:srgbClr val="0000FF"/>
            </a:solidFill>
            <a:tailEnd type="arrow" w="med" len="lg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9145991" y="-27544"/>
            <a:ext cx="6092018" cy="14400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rPr dirty="0"/>
              <a:t>Magnets</a:t>
            </a:r>
          </a:p>
        </p:txBody>
      </p:sp>
      <p:pic>
        <p:nvPicPr>
          <p:cNvPr id="269" name="image17.png" descr="スクリーンショット 2015-12-24 9.09.3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166878" y="9294283"/>
            <a:ext cx="5730308" cy="445592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8280000" y="9720000"/>
            <a:ext cx="6891224" cy="36336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noAutofit/>
          </a:bodyPr>
          <a:lstStyle/>
          <a:p>
            <a:pPr marL="621791" indent="-512063" defTabSz="1828800">
              <a:spcBef>
                <a:spcPts val="600"/>
              </a:spcBef>
              <a:buClr>
                <a:srgbClr val="726056"/>
              </a:buClr>
              <a:buSzPct val="100000"/>
              <a:buFont typeface="Georgia"/>
              <a:buChar char="•"/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200" dirty="0"/>
              <a:t>D1</a:t>
            </a:r>
          </a:p>
          <a:p>
            <a:pPr marL="905255" lvl="1" indent="-493775" defTabSz="1828800">
              <a:spcBef>
                <a:spcPts val="600"/>
              </a:spcBef>
              <a:buClr>
                <a:srgbClr val="AD8F67"/>
              </a:buClr>
              <a:buSzPct val="100000"/>
              <a:buFont typeface="Georgia"/>
              <a:buChar char="▫"/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800" dirty="0"/>
              <a:t>1.5 T (70</a:t>
            </a:r>
            <a:r>
              <a:rPr sz="3800" dirty="0" smtClean="0"/>
              <a:t>°</a:t>
            </a:r>
            <a:r>
              <a:rPr lang="en-US" sz="3800" dirty="0" smtClean="0"/>
              <a:t> </a:t>
            </a:r>
            <a:r>
              <a:rPr sz="3800" dirty="0" smtClean="0"/>
              <a:t>bend</a:t>
            </a:r>
            <a:r>
              <a:rPr lang="en-US" sz="3800" dirty="0" smtClean="0"/>
              <a:t> </a:t>
            </a:r>
            <a:r>
              <a:rPr sz="3800" dirty="0" smtClean="0"/>
              <a:t>@</a:t>
            </a:r>
            <a:r>
              <a:rPr lang="en-US" sz="3800" dirty="0" smtClean="0"/>
              <a:t> </a:t>
            </a:r>
            <a:r>
              <a:rPr sz="3800" dirty="0" smtClean="0"/>
              <a:t>1.37GeV</a:t>
            </a:r>
            <a:r>
              <a:rPr sz="3800" dirty="0"/>
              <a:t>/c)</a:t>
            </a:r>
            <a:endParaRPr sz="3800" dirty="0">
              <a:solidFill>
                <a:schemeClr val="accent2"/>
              </a:solidFill>
            </a:endParaRPr>
          </a:p>
          <a:p>
            <a:pPr marL="905255" lvl="1" indent="-493775" defTabSz="1828800">
              <a:spcBef>
                <a:spcPts val="600"/>
              </a:spcBef>
              <a:buClr>
                <a:srgbClr val="AD8F67"/>
              </a:buClr>
              <a:buSzPct val="100000"/>
              <a:buFont typeface="Georgia"/>
              <a:buChar char="▫"/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800" dirty="0"/>
              <a:t>pole gap 32×80 cm</a:t>
            </a:r>
            <a:r>
              <a:rPr sz="3800" baseline="31000" dirty="0"/>
              <a:t>2</a:t>
            </a:r>
          </a:p>
          <a:p>
            <a:pPr marL="905255" lvl="1" indent="-493775" defTabSz="1828800">
              <a:spcBef>
                <a:spcPts val="600"/>
              </a:spcBef>
              <a:buClr>
                <a:srgbClr val="AD8F67"/>
              </a:buClr>
              <a:buSzPct val="100000"/>
              <a:buFont typeface="Georgia"/>
              <a:buChar char="▫"/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800" dirty="0"/>
              <a:t>86 ton</a:t>
            </a:r>
            <a:endParaRPr sz="3800" dirty="0">
              <a:solidFill>
                <a:schemeClr val="accent2"/>
              </a:solidFill>
            </a:endParaRPr>
          </a:p>
          <a:p>
            <a:pPr marL="905255" lvl="1" indent="-493775" defTabSz="1828800">
              <a:spcBef>
                <a:spcPts val="600"/>
              </a:spcBef>
              <a:buClr>
                <a:srgbClr val="AD8F67"/>
              </a:buClr>
              <a:buSzPct val="100000"/>
              <a:buFont typeface="Georgia"/>
              <a:buChar char="▫"/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800" dirty="0"/>
              <a:t>c</a:t>
            </a:r>
            <a:r>
              <a:rPr sz="3800" dirty="0" smtClean="0"/>
              <a:t>entral </a:t>
            </a:r>
            <a:r>
              <a:rPr sz="3800" dirty="0"/>
              <a:t>trajectory 3.7 m</a:t>
            </a:r>
          </a:p>
        </p:txBody>
      </p:sp>
      <p:sp>
        <p:nvSpPr>
          <p:cNvPr id="29" name="Shape 243"/>
          <p:cNvSpPr/>
          <p:nvPr/>
        </p:nvSpPr>
        <p:spPr>
          <a:xfrm flipH="1">
            <a:off x="3750229" y="2898370"/>
            <a:ext cx="896427" cy="2326835"/>
          </a:xfrm>
          <a:prstGeom prst="line">
            <a:avLst/>
          </a:prstGeom>
          <a:ln w="63500">
            <a:solidFill>
              <a:srgbClr val="0000FF"/>
            </a:solidFill>
            <a:tailEnd type="arrow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0" name="Shape 245"/>
          <p:cNvSpPr/>
          <p:nvPr/>
        </p:nvSpPr>
        <p:spPr>
          <a:xfrm>
            <a:off x="821179" y="1769052"/>
            <a:ext cx="4527030" cy="8617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4400">
                <a:solidFill>
                  <a:srgbClr val="1403F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dirty="0"/>
              <a:t>Scattered K</a:t>
            </a:r>
            <a:r>
              <a:rPr baseline="31000" dirty="0"/>
              <a:t>+</a:t>
            </a:r>
          </a:p>
        </p:txBody>
      </p:sp>
      <p:sp>
        <p:nvSpPr>
          <p:cNvPr id="31" name="Shape 253"/>
          <p:cNvSpPr/>
          <p:nvPr/>
        </p:nvSpPr>
        <p:spPr>
          <a:xfrm>
            <a:off x="21897186" y="3766764"/>
            <a:ext cx="2486814" cy="738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2013 Mar</a:t>
            </a:r>
            <a:endParaRPr dirty="0"/>
          </a:p>
        </p:txBody>
      </p:sp>
      <p:sp>
        <p:nvSpPr>
          <p:cNvPr id="32" name="Shape 253"/>
          <p:cNvSpPr/>
          <p:nvPr/>
        </p:nvSpPr>
        <p:spPr>
          <a:xfrm>
            <a:off x="21897186" y="8134152"/>
            <a:ext cx="2486814" cy="738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2014 Mar</a:t>
            </a:r>
            <a:endParaRPr dirty="0"/>
          </a:p>
        </p:txBody>
      </p:sp>
      <p:sp>
        <p:nvSpPr>
          <p:cNvPr id="33" name="Shape 253"/>
          <p:cNvSpPr/>
          <p:nvPr/>
        </p:nvSpPr>
        <p:spPr>
          <a:xfrm>
            <a:off x="21897186" y="12432077"/>
            <a:ext cx="2486814" cy="738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2015 May</a:t>
            </a:r>
            <a:endParaRPr dirty="0"/>
          </a:p>
        </p:txBody>
      </p:sp>
      <p:pic>
        <p:nvPicPr>
          <p:cNvPr id="25" name="コンテンツ プレースホルダー 3"/>
          <p:cNvPicPr>
            <a:picLocks noGrp="1"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3" r="81889"/>
          <a:stretch/>
        </p:blipFill>
        <p:spPr>
          <a:xfrm>
            <a:off x="20855225" y="1623633"/>
            <a:ext cx="734926" cy="30768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277" name="image18.pdf" descr="field.e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62680" y="2112487"/>
            <a:ext cx="8991601" cy="1094740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8375575" y="-1"/>
            <a:ext cx="7632849" cy="1440162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rPr dirty="0" smtClean="0"/>
              <a:t>Q1, Q2 </a:t>
            </a:r>
            <a:r>
              <a:rPr lang="en-US" dirty="0"/>
              <a:t>M</a:t>
            </a:r>
            <a:r>
              <a:rPr dirty="0" smtClean="0"/>
              <a:t>agnet</a:t>
            </a:r>
            <a:endParaRPr dirty="0"/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xfrm>
            <a:off x="1703106" y="1925747"/>
            <a:ext cx="10104654" cy="4087257"/>
          </a:xfrm>
          <a:prstGeom prst="rect">
            <a:avLst/>
          </a:prstGeom>
        </p:spPr>
        <p:txBody>
          <a:bodyPr/>
          <a:lstStyle/>
          <a:p>
            <a:pPr marL="665226" indent="-665226" defTabSz="886968">
              <a:spcBef>
                <a:spcPts val="1000"/>
              </a:spcBef>
              <a:defRPr sz="4268"/>
            </a:pPr>
            <a:r>
              <a:rPr dirty="0"/>
              <a:t>Field Measurement</a:t>
            </a:r>
          </a:p>
          <a:p>
            <a:pPr marL="997838" lvl="1" indent="-554355" defTabSz="886968">
              <a:spcBef>
                <a:spcPts val="900"/>
              </a:spcBef>
              <a:defRPr sz="3880"/>
            </a:pPr>
            <a:r>
              <a:rPr dirty="0"/>
              <a:t>with Hall probe</a:t>
            </a:r>
            <a:endParaRPr baseline="30969" dirty="0"/>
          </a:p>
          <a:p>
            <a:pPr marL="997838" lvl="1" indent="-554355" defTabSz="886968">
              <a:spcBef>
                <a:spcPts val="900"/>
              </a:spcBef>
              <a:defRPr sz="3880"/>
            </a:pPr>
            <a:r>
              <a:rPr lang="en-US" dirty="0" smtClean="0"/>
              <a:t>field gradient</a:t>
            </a:r>
          </a:p>
          <a:p>
            <a:pPr marL="1317877" lvl="2" indent="-554355" defTabSz="886968">
              <a:spcBef>
                <a:spcPts val="900"/>
              </a:spcBef>
              <a:defRPr sz="3880"/>
            </a:pPr>
            <a:r>
              <a:rPr lang="en-US" dirty="0" smtClean="0"/>
              <a:t>Q1: </a:t>
            </a:r>
            <a:r>
              <a:rPr dirty="0" smtClean="0"/>
              <a:t>8.7 </a:t>
            </a:r>
            <a:r>
              <a:rPr dirty="0"/>
              <a:t>T/</a:t>
            </a:r>
            <a:r>
              <a:rPr dirty="0" smtClean="0"/>
              <a:t>m, </a:t>
            </a:r>
            <a:r>
              <a:rPr lang="en-US" dirty="0"/>
              <a:t> </a:t>
            </a:r>
            <a:r>
              <a:rPr lang="en-US" dirty="0" smtClean="0"/>
              <a:t>Q2: </a:t>
            </a:r>
            <a:r>
              <a:rPr dirty="0" smtClean="0"/>
              <a:t>5.0 </a:t>
            </a:r>
            <a:r>
              <a:rPr dirty="0"/>
              <a:t>T/</a:t>
            </a:r>
            <a:r>
              <a:rPr dirty="0" smtClean="0"/>
              <a:t>m</a:t>
            </a:r>
            <a:endParaRPr dirty="0"/>
          </a:p>
          <a:p>
            <a:pPr marL="997838" lvl="1" indent="-554355" defTabSz="886968">
              <a:spcBef>
                <a:spcPts val="900"/>
              </a:spcBef>
              <a:defRPr sz="3880"/>
            </a:pPr>
            <a:r>
              <a:rPr dirty="0"/>
              <a:t>enough to achieve large </a:t>
            </a:r>
            <a:r>
              <a:rPr dirty="0" smtClean="0"/>
              <a:t>acceptance</a:t>
            </a:r>
            <a:endParaRPr dirty="0"/>
          </a:p>
        </p:txBody>
      </p:sp>
      <p:pic>
        <p:nvPicPr>
          <p:cNvPr id="280" name="image19.jpg" descr="C:\Users\kanatsuki\Dropbox\think_mac\S-2S\figures\Q1figure1.jpg"/>
          <p:cNvPicPr>
            <a:picLocks noChangeAspect="1"/>
          </p:cNvPicPr>
          <p:nvPr/>
        </p:nvPicPr>
        <p:blipFill>
          <a:blip r:embed="rId4">
            <a:extLst/>
          </a:blip>
          <a:srcRect t="7286" r="92395" b="8770"/>
          <a:stretch>
            <a:fillRect/>
          </a:stretch>
        </p:blipFill>
        <p:spPr>
          <a:xfrm>
            <a:off x="4517740" y="8770722"/>
            <a:ext cx="725090" cy="3769281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17347431" y="10999929"/>
            <a:ext cx="4262955" cy="6155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i="1" dirty="0"/>
              <a:t>well reconstructed</a:t>
            </a:r>
          </a:p>
        </p:txBody>
      </p:sp>
      <p:sp>
        <p:nvSpPr>
          <p:cNvPr id="282" name="Shape 282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283" name="Shape 283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17</a:t>
            </a:r>
          </a:p>
        </p:txBody>
      </p:sp>
      <p:sp>
        <p:nvSpPr>
          <p:cNvPr id="284" name="Shape 284"/>
          <p:cNvSpPr/>
          <p:nvPr/>
        </p:nvSpPr>
        <p:spPr>
          <a:xfrm>
            <a:off x="1786141" y="6031160"/>
            <a:ext cx="10468074" cy="32969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marL="685800" indent="-685800">
              <a:spcBef>
                <a:spcPts val="1000"/>
              </a:spcBef>
              <a:buSzPct val="100000"/>
              <a:buFont typeface="Arial"/>
              <a:buChar char="•"/>
              <a:defRPr sz="44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Field Calculation</a:t>
            </a:r>
          </a:p>
          <a:p>
            <a:pPr marL="1028700" lvl="1" indent="-571500">
              <a:spcBef>
                <a:spcPts val="900"/>
              </a:spcBef>
              <a:buSzPct val="100000"/>
              <a:buFont typeface="Arial"/>
              <a:buChar char="–"/>
              <a:defRPr sz="40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3D electromagnetic field calculation </a:t>
            </a:r>
            <a:r>
              <a:rPr dirty="0" smtClean="0"/>
              <a:t>software Opera</a:t>
            </a:r>
            <a:r>
              <a:rPr dirty="0"/>
              <a:t>-3d/</a:t>
            </a:r>
            <a:r>
              <a:rPr dirty="0" smtClean="0"/>
              <a:t>TOSCA</a:t>
            </a:r>
            <a:endParaRPr lang="en-US" dirty="0" smtClean="0"/>
          </a:p>
          <a:p>
            <a:pPr marL="1028700" lvl="1" indent="-571500">
              <a:spcBef>
                <a:spcPts val="900"/>
              </a:spcBef>
              <a:buSzPct val="100000"/>
              <a:buFont typeface="Arial"/>
              <a:buChar char="–"/>
              <a:defRPr sz="40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dirty="0"/>
          </a:p>
        </p:txBody>
      </p:sp>
      <p:pic>
        <p:nvPicPr>
          <p:cNvPr id="285" name="image20.jpg" descr="C:\Users\kanatsuki\Dropbox\think_mac\S-2S\figures\Q1figure1.jpg"/>
          <p:cNvPicPr>
            <a:picLocks noChangeAspect="1"/>
          </p:cNvPicPr>
          <p:nvPr/>
        </p:nvPicPr>
        <p:blipFill>
          <a:blip r:embed="rId5">
            <a:extLst/>
          </a:blip>
          <a:srcRect l="21580" t="6248" r="38755" b="8938"/>
          <a:stretch>
            <a:fillRect/>
          </a:stretch>
        </p:blipFill>
        <p:spPr>
          <a:xfrm>
            <a:off x="5242829" y="8706339"/>
            <a:ext cx="3807203" cy="3833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21.jpg" descr="C:\Users\kanatsuki\Dropbox\think_mac\S-2S\figures\Q1figure1.jpg"/>
          <p:cNvPicPr>
            <a:picLocks noChangeAspect="1"/>
          </p:cNvPicPr>
          <p:nvPr/>
        </p:nvPicPr>
        <p:blipFill>
          <a:blip r:embed="rId6">
            <a:extLst/>
          </a:blip>
          <a:srcRect l="73658" t="94941" r="18691" b="14"/>
          <a:stretch>
            <a:fillRect/>
          </a:stretch>
        </p:blipFill>
        <p:spPr>
          <a:xfrm>
            <a:off x="9294561" y="12048036"/>
            <a:ext cx="1584177" cy="49196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298"/>
          <p:cNvSpPr/>
          <p:nvPr/>
        </p:nvSpPr>
        <p:spPr>
          <a:xfrm>
            <a:off x="17479991" y="7674736"/>
            <a:ext cx="4792153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sz="3200" dirty="0" smtClean="0">
                <a:latin typeface="Arial"/>
                <a:cs typeface="Arial"/>
              </a:rPr>
              <a:t>Vertical position  [mm]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3962400" y="20077"/>
            <a:ext cx="16459200" cy="1422478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rPr dirty="0"/>
              <a:t>D1 </a:t>
            </a:r>
            <a:r>
              <a:rPr lang="en-US" dirty="0" smtClean="0"/>
              <a:t>M</a:t>
            </a:r>
            <a:r>
              <a:rPr dirty="0" smtClean="0"/>
              <a:t>agnet</a:t>
            </a:r>
            <a:endParaRPr dirty="0"/>
          </a:p>
        </p:txBody>
      </p:sp>
      <p:pic>
        <p:nvPicPr>
          <p:cNvPr id="292" name="image22.png" descr="D1leakfie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0124" y="8610827"/>
            <a:ext cx="6742082" cy="4591234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18</a:t>
            </a:r>
          </a:p>
        </p:txBody>
      </p:sp>
      <p:pic>
        <p:nvPicPr>
          <p:cNvPr id="294" name="image23.pdf" descr="ExcitationCurveD1.eps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9771" y="3117621"/>
            <a:ext cx="6103965" cy="5236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17.png" descr="スクリーンショット 2015-12-24 9.09.3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36155" y="1653334"/>
            <a:ext cx="8222605" cy="6393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24.png" descr="スクリーンショット 2015-12-24 12.57.3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745966" y="6758774"/>
            <a:ext cx="6804949" cy="4494682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>
            <a:spLocks noGrp="1"/>
          </p:cNvSpPr>
          <p:nvPr>
            <p:ph type="body" sz="quarter" idx="1"/>
          </p:nvPr>
        </p:nvSpPr>
        <p:spPr>
          <a:xfrm>
            <a:off x="823815" y="1442554"/>
            <a:ext cx="10400634" cy="1675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4400"/>
            </a:lvl1pPr>
            <a:lvl2pPr marL="1028700" indent="-571500">
              <a:spcBef>
                <a:spcPts val="700"/>
              </a:spcBef>
              <a:defRPr sz="3200"/>
            </a:lvl2pPr>
          </a:lstStyle>
          <a:p>
            <a:r>
              <a:rPr dirty="0"/>
              <a:t>Field Measurement</a:t>
            </a:r>
          </a:p>
          <a:p>
            <a:pPr lvl="1"/>
            <a:r>
              <a:rPr lang="en-US" dirty="0" smtClean="0"/>
              <a:t>Excitation curve is measured by using NMR</a:t>
            </a:r>
          </a:p>
        </p:txBody>
      </p:sp>
      <p:sp>
        <p:nvSpPr>
          <p:cNvPr id="298" name="Shape 298"/>
          <p:cNvSpPr/>
          <p:nvPr/>
        </p:nvSpPr>
        <p:spPr>
          <a:xfrm>
            <a:off x="5395952" y="5641854"/>
            <a:ext cx="4792153" cy="13258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By ~1.5 T at the </a:t>
            </a:r>
          </a:p>
          <a:p>
            <a: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center of the gap</a:t>
            </a:r>
          </a:p>
        </p:txBody>
      </p:sp>
      <p:sp>
        <p:nvSpPr>
          <p:cNvPr id="14" name="Shape 267"/>
          <p:cNvSpPr/>
          <p:nvPr/>
        </p:nvSpPr>
        <p:spPr>
          <a:xfrm flipV="1">
            <a:off x="6943052" y="4050018"/>
            <a:ext cx="0" cy="1591836"/>
          </a:xfrm>
          <a:prstGeom prst="line">
            <a:avLst/>
          </a:prstGeom>
          <a:ln w="63500">
            <a:solidFill>
              <a:srgbClr val="0000FF"/>
            </a:solidFill>
            <a:tailEnd type="arrow" w="med" len="lg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5" name="Shape 297"/>
          <p:cNvSpPr txBox="1">
            <a:spLocks/>
          </p:cNvSpPr>
          <p:nvPr/>
        </p:nvSpPr>
        <p:spPr>
          <a:xfrm>
            <a:off x="8991246" y="8552940"/>
            <a:ext cx="12668155" cy="47515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marL="685800" marR="0" indent="-6858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  <a:lvl2pPr marL="1028700" marR="0" indent="-5715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2pPr>
            <a:lvl3pPr marL="1463039" marR="0" indent="-54863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3pPr>
            <a:lvl4pPr marL="1920239" marR="0" indent="-54863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4pPr>
            <a:lvl5pPr marL="2377439" marR="0" indent="-54863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5pPr>
            <a:lvl6pPr marL="2834639" marR="0" indent="-54863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6pPr>
            <a:lvl7pPr marL="3291840" marR="0" indent="-54864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7pPr>
            <a:lvl8pPr marL="3749040" marR="0" indent="-54864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8pPr>
            <a:lvl9pPr marL="4206240" marR="0" indent="-54864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9pPr>
          </a:lstStyle>
          <a:p>
            <a:r>
              <a:rPr lang="en-US" dirty="0" smtClean="0"/>
              <a:t>Field distribution</a:t>
            </a:r>
          </a:p>
          <a:p>
            <a:pPr lvl="1"/>
            <a:r>
              <a:rPr lang="en-US" dirty="0" smtClean="0"/>
              <a:t>will be measured by using Hall probe</a:t>
            </a:r>
          </a:p>
          <a:p>
            <a:pPr lvl="1"/>
            <a:r>
              <a:rPr lang="en-US" dirty="0" smtClean="0"/>
              <a:t>study is ongoing at KEK</a:t>
            </a:r>
          </a:p>
          <a:p>
            <a:r>
              <a:rPr lang="en-US" dirty="0" smtClean="0"/>
              <a:t>Leak field</a:t>
            </a:r>
          </a:p>
          <a:p>
            <a:pPr lvl="1"/>
            <a:r>
              <a:rPr lang="en-US" altLang="ja-JP" dirty="0" smtClean="0"/>
              <a:t>measured by using </a:t>
            </a:r>
            <a:r>
              <a:rPr lang="en-US" altLang="ja-JP" dirty="0" err="1" smtClean="0"/>
              <a:t>gaussmeter</a:t>
            </a:r>
            <a:r>
              <a:rPr lang="en-US" altLang="ja-JP" dirty="0" smtClean="0"/>
              <a:t> : </a:t>
            </a:r>
            <a:r>
              <a:rPr lang="en-US" altLang="ja-JP" dirty="0"/>
              <a:t>〜5 </a:t>
            </a:r>
            <a:r>
              <a:rPr lang="en-US" altLang="ja-JP" dirty="0" smtClean="0"/>
              <a:t>Gauss</a:t>
            </a:r>
          </a:p>
          <a:p>
            <a:pPr lvl="1"/>
            <a:r>
              <a:rPr lang="en-US" dirty="0" smtClean="0"/>
              <a:t>active cancellation of leak field by using a bucking coil for PMT on the trigger counters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3962400" y="0"/>
            <a:ext cx="16459200" cy="14400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Summary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xfrm>
            <a:off x="3570913" y="2172501"/>
            <a:ext cx="17765088" cy="10580711"/>
          </a:xfrm>
          <a:prstGeom prst="rect">
            <a:avLst/>
          </a:prstGeom>
        </p:spPr>
        <p:txBody>
          <a:bodyPr/>
          <a:lstStyle/>
          <a:p>
            <a:pPr marL="624078" indent="-624078" defTabSz="832104">
              <a:spcBef>
                <a:spcPts val="800"/>
              </a:spcBef>
              <a:defRPr sz="3640"/>
            </a:pPr>
            <a:r>
              <a:rPr sz="4000" dirty="0"/>
              <a:t>Ξ hypernuclei</a:t>
            </a:r>
          </a:p>
          <a:p>
            <a:pPr marL="936116" lvl="1" indent="-520065" defTabSz="832104">
              <a:spcBef>
                <a:spcPts val="700"/>
              </a:spcBef>
              <a:defRPr sz="3094"/>
            </a:pPr>
            <a:r>
              <a:rPr lang="en-US" sz="3200" dirty="0"/>
              <a:t>t</a:t>
            </a:r>
            <a:r>
              <a:rPr sz="3200" dirty="0" smtClean="0"/>
              <a:t>he </a:t>
            </a:r>
            <a:r>
              <a:rPr sz="3200" dirty="0"/>
              <a:t>last piece of baryon-baryon interaction in SU</a:t>
            </a:r>
            <a:r>
              <a:rPr sz="3200" baseline="-16439" dirty="0"/>
              <a:t>f</a:t>
            </a:r>
            <a:r>
              <a:rPr sz="3200" dirty="0"/>
              <a:t>(3)</a:t>
            </a:r>
          </a:p>
          <a:p>
            <a:pPr marL="936116" lvl="1" indent="-520065" defTabSz="832104">
              <a:spcBef>
                <a:spcPts val="700"/>
              </a:spcBef>
              <a:defRPr sz="3094"/>
            </a:pPr>
            <a:r>
              <a:rPr sz="3200" dirty="0"/>
              <a:t>Ξ in neutron star?</a:t>
            </a:r>
          </a:p>
          <a:p>
            <a:pPr marL="624078" indent="-624078" defTabSz="832104">
              <a:spcBef>
                <a:spcPts val="1000"/>
              </a:spcBef>
              <a:defRPr sz="3094"/>
            </a:pPr>
            <a:endParaRPr sz="3640" dirty="0"/>
          </a:p>
          <a:p>
            <a:pPr marL="624078" indent="-624078" defTabSz="832104">
              <a:spcBef>
                <a:spcPts val="800"/>
              </a:spcBef>
              <a:defRPr sz="3640"/>
            </a:pPr>
            <a:r>
              <a:rPr sz="4000" dirty="0" smtClean="0"/>
              <a:t>J-PARC E05 experiment</a:t>
            </a:r>
          </a:p>
          <a:p>
            <a:pPr marL="936116" lvl="1" indent="-520065" defTabSz="832104">
              <a:spcBef>
                <a:spcPts val="700"/>
              </a:spcBef>
              <a:defRPr sz="3094"/>
            </a:pPr>
            <a:r>
              <a:rPr sz="3200" dirty="0" smtClean="0"/>
              <a:t>missing-mass spectroscopy via the </a:t>
            </a:r>
            <a:r>
              <a:rPr sz="3200" baseline="30901" dirty="0" smtClean="0"/>
              <a:t>12</a:t>
            </a:r>
            <a:r>
              <a:rPr sz="3200" dirty="0" smtClean="0"/>
              <a:t>C(</a:t>
            </a:r>
            <a:r>
              <a:rPr sz="3200" i="1" dirty="0" smtClean="0"/>
              <a:t>K</a:t>
            </a:r>
            <a:r>
              <a:rPr sz="3200" baseline="30901" dirty="0" smtClean="0"/>
              <a:t>−</a:t>
            </a:r>
            <a:r>
              <a:rPr sz="3200" dirty="0" smtClean="0"/>
              <a:t>, </a:t>
            </a:r>
            <a:r>
              <a:rPr sz="3200" i="1" dirty="0" smtClean="0"/>
              <a:t>K</a:t>
            </a:r>
            <a:r>
              <a:rPr sz="3200" baseline="30901" dirty="0" smtClean="0"/>
              <a:t>+</a:t>
            </a:r>
            <a:r>
              <a:rPr sz="3200" dirty="0" smtClean="0"/>
              <a:t>)</a:t>
            </a:r>
            <a:r>
              <a:rPr sz="3200" baseline="30901" dirty="0" smtClean="0"/>
              <a:t>12</a:t>
            </a:r>
            <a:r>
              <a:rPr sz="3200" baseline="-16439" dirty="0" smtClean="0"/>
              <a:t>Ξ</a:t>
            </a:r>
            <a:r>
              <a:rPr sz="3200" dirty="0" smtClean="0"/>
              <a:t>Be reaction</a:t>
            </a:r>
          </a:p>
          <a:p>
            <a:pPr marL="936116" lvl="1" indent="-520065" defTabSz="832104">
              <a:spcBef>
                <a:spcPts val="700"/>
              </a:spcBef>
              <a:defRPr sz="3094"/>
            </a:pPr>
            <a:r>
              <a:rPr sz="3200" dirty="0" smtClean="0"/>
              <a:t>with a new magnetic spectrometer S</a:t>
            </a:r>
            <a:r>
              <a:rPr lang="en-US" sz="3200" dirty="0" smtClean="0"/>
              <a:t>−</a:t>
            </a:r>
            <a:r>
              <a:rPr sz="3200" dirty="0" smtClean="0"/>
              <a:t>2S</a:t>
            </a:r>
          </a:p>
          <a:p>
            <a:pPr marL="1248156" lvl="2" indent="-416052" defTabSz="832104">
              <a:spcBef>
                <a:spcPts val="700"/>
              </a:spcBef>
              <a:defRPr sz="3094"/>
            </a:pPr>
            <a:r>
              <a:rPr lang="en-US" sz="3200" dirty="0"/>
              <a:t>m</a:t>
            </a:r>
            <a:r>
              <a:rPr sz="3200" dirty="0" smtClean="0"/>
              <a:t>agnets and detectors are almost completed</a:t>
            </a:r>
          </a:p>
          <a:p>
            <a:pPr marL="1248156" lvl="2" indent="-416052" defTabSz="832104">
              <a:spcBef>
                <a:spcPts val="700"/>
              </a:spcBef>
              <a:defRPr sz="3094"/>
            </a:pPr>
            <a:r>
              <a:rPr lang="en-US" sz="3200" dirty="0" smtClean="0"/>
              <a:t>to</a:t>
            </a:r>
            <a:r>
              <a:rPr sz="3200" dirty="0" smtClean="0"/>
              <a:t> be installed in J-PARC in 2018 </a:t>
            </a:r>
            <a:r>
              <a:rPr sz="3200" dirty="0" smtClean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 dirty="0" smtClean="0"/>
              <a:t>E05 Run starts !</a:t>
            </a:r>
          </a:p>
          <a:p>
            <a:pPr marL="936116" lvl="1" indent="-520065" defTabSz="832104">
              <a:spcBef>
                <a:spcPts val="700"/>
              </a:spcBef>
              <a:defRPr sz="3094"/>
            </a:pPr>
            <a:r>
              <a:rPr sz="3200" dirty="0" smtClean="0"/>
              <a:t>mass resolution of ＜2 MeV and dΩ ~</a:t>
            </a:r>
            <a:r>
              <a:rPr lang="en-US" sz="3200" dirty="0" smtClean="0"/>
              <a:t>60</a:t>
            </a:r>
            <a:r>
              <a:rPr sz="3200" dirty="0" smtClean="0"/>
              <a:t> msr </a:t>
            </a:r>
            <a:r>
              <a:rPr sz="3200" dirty="0" smtClean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lang="en-US" sz="3200" dirty="0" smtClean="0"/>
              <a:t>250</a:t>
            </a:r>
            <a:r>
              <a:rPr sz="3200" dirty="0" smtClean="0"/>
              <a:t> events in 20 days</a:t>
            </a:r>
            <a:endParaRPr sz="3200" baseline="30901" dirty="0" smtClean="0"/>
          </a:p>
          <a:p>
            <a:pPr marL="936116" lvl="1" indent="-520065" defTabSz="832104">
              <a:spcBef>
                <a:spcPts val="800"/>
              </a:spcBef>
              <a:defRPr sz="2912"/>
            </a:pPr>
            <a:endParaRPr baseline="30901" dirty="0"/>
          </a:p>
          <a:p>
            <a:pPr marL="624078" indent="-624078" defTabSz="832104">
              <a:spcBef>
                <a:spcPts val="800"/>
              </a:spcBef>
              <a:defRPr sz="3640"/>
            </a:pPr>
            <a:r>
              <a:rPr sz="4000" dirty="0"/>
              <a:t>Systematic study of S=−2 </a:t>
            </a:r>
            <a:r>
              <a:rPr sz="4000" dirty="0" smtClean="0"/>
              <a:t>hypernuclei</a:t>
            </a:r>
          </a:p>
          <a:p>
            <a:pPr marL="936116" lvl="1" indent="-520065" defTabSz="832104">
              <a:spcBef>
                <a:spcPts val="700"/>
              </a:spcBef>
              <a:defRPr sz="3094"/>
            </a:pPr>
            <a:r>
              <a:rPr lang="en-US" sz="3200" dirty="0"/>
              <a:t>h</a:t>
            </a:r>
            <a:r>
              <a:rPr sz="3200" dirty="0" smtClean="0"/>
              <a:t>igh-resolution measurement</a:t>
            </a:r>
            <a:r>
              <a:rPr lang="en-US" sz="3200" dirty="0" smtClean="0"/>
              <a:t> of </a:t>
            </a:r>
            <a:r>
              <a:rPr lang="en-US" altLang="ja-JP" sz="3200" dirty="0" err="1"/>
              <a:t>Ξ</a:t>
            </a:r>
            <a:r>
              <a:rPr lang="en-US" altLang="ja-JP" sz="3200" dirty="0"/>
              <a:t>- &amp;ΛΛ-</a:t>
            </a:r>
            <a:r>
              <a:rPr lang="en-US" altLang="ja-JP" sz="3200" dirty="0" err="1" smtClean="0"/>
              <a:t>hypernuclei</a:t>
            </a:r>
            <a:r>
              <a:rPr lang="en-US" sz="3200" dirty="0" smtClean="0"/>
              <a:t> </a:t>
            </a:r>
            <a:r>
              <a:rPr lang="en-US" altLang="ja-JP" sz="3200" dirty="0" smtClean="0"/>
              <a:t>with intense </a:t>
            </a:r>
            <a:r>
              <a:rPr lang="en-US" altLang="ja-JP" sz="3200" i="1" dirty="0" smtClean="0"/>
              <a:t>K</a:t>
            </a:r>
            <a:r>
              <a:rPr lang="en-US" altLang="ja-JP" sz="3200" baseline="30901" dirty="0" smtClean="0"/>
              <a:t>−</a:t>
            </a:r>
            <a:r>
              <a:rPr lang="en-US" altLang="ja-JP" sz="3200" dirty="0" smtClean="0"/>
              <a:t> beam</a:t>
            </a:r>
            <a:endParaRPr sz="3200" dirty="0" smtClean="0"/>
          </a:p>
          <a:p>
            <a:pPr marL="936116" lvl="1" indent="-520065" defTabSz="832104">
              <a:spcBef>
                <a:spcPts val="700"/>
              </a:spcBef>
              <a:defRPr sz="3094"/>
            </a:pPr>
            <a:r>
              <a:rPr lang="en-US" sz="3200" dirty="0"/>
              <a:t>s</a:t>
            </a:r>
            <a:r>
              <a:rPr sz="3200" dirty="0" smtClean="0"/>
              <a:t>o </a:t>
            </a:r>
            <a:r>
              <a:rPr sz="3200" dirty="0"/>
              <a:t>far, only confirmation of the </a:t>
            </a:r>
            <a:r>
              <a:rPr sz="3200" dirty="0" smtClean="0"/>
              <a:t>exi</a:t>
            </a:r>
            <a:r>
              <a:rPr lang="en-US" sz="3200" dirty="0" smtClean="0"/>
              <a:t>s</a:t>
            </a:r>
            <a:r>
              <a:rPr sz="3200" dirty="0" smtClean="0"/>
              <a:t>tence </a:t>
            </a:r>
            <a:r>
              <a:rPr sz="3200" dirty="0"/>
              <a:t>of bound states</a:t>
            </a:r>
          </a:p>
          <a:p>
            <a:pPr marL="0" lvl="1" indent="416052" defTabSz="832104">
              <a:spcBef>
                <a:spcPts val="700"/>
              </a:spcBef>
              <a:buSzTx/>
              <a:buNone/>
              <a:defRPr sz="3094"/>
            </a:pPr>
            <a:r>
              <a:rPr sz="3200" dirty="0"/>
              <a:t>	</a:t>
            </a:r>
            <a:r>
              <a:rPr sz="3200" dirty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lang="en-US" sz="3200" dirty="0" smtClean="0"/>
              <a:t>i</a:t>
            </a:r>
            <a:r>
              <a:rPr sz="3200" dirty="0" smtClean="0"/>
              <a:t>nvestigat</a:t>
            </a:r>
            <a:r>
              <a:rPr lang="en-US" sz="3200" dirty="0" smtClean="0"/>
              <a:t>ion of</a:t>
            </a:r>
            <a:r>
              <a:rPr sz="3200" dirty="0" smtClean="0"/>
              <a:t> </a:t>
            </a:r>
            <a:r>
              <a:rPr sz="3200" dirty="0"/>
              <a:t>the details of </a:t>
            </a:r>
            <a:r>
              <a:rPr lang="en-US" sz="3200" dirty="0" smtClean="0"/>
              <a:t>the </a:t>
            </a:r>
            <a:r>
              <a:rPr sz="3200" dirty="0" smtClean="0"/>
              <a:t>ΞN</a:t>
            </a:r>
            <a:r>
              <a:rPr sz="3200" dirty="0"/>
              <a:t>, ΛΛ interaction</a:t>
            </a:r>
          </a:p>
        </p:txBody>
      </p:sp>
      <p:sp>
        <p:nvSpPr>
          <p:cNvPr id="305" name="Shape 305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306" name="Shape 306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19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41" name="Shape 41"/>
          <p:cNvSpPr>
            <a:spLocks noGrp="1"/>
          </p:cNvSpPr>
          <p:nvPr>
            <p:ph type="subTitle" sz="half" idx="1"/>
          </p:nvPr>
        </p:nvSpPr>
        <p:spPr>
          <a:xfrm>
            <a:off x="6268483" y="4484456"/>
            <a:ext cx="11847034" cy="8422221"/>
          </a:xfrm>
          <a:prstGeom prst="rect">
            <a:avLst/>
          </a:prstGeom>
        </p:spPr>
        <p:txBody>
          <a:bodyPr/>
          <a:lstStyle/>
          <a:p>
            <a:pPr defTabSz="832104">
              <a:spcBef>
                <a:spcPts val="800"/>
              </a:spcBef>
              <a:defRPr sz="3640">
                <a:solidFill>
                  <a:srgbClr val="000000"/>
                </a:solidFill>
              </a:defRPr>
            </a:pPr>
            <a:r>
              <a:rPr sz="4000" dirty="0" smtClean="0"/>
              <a:t>Contents</a:t>
            </a:r>
            <a:endParaRPr sz="4000" dirty="0"/>
          </a:p>
          <a:p>
            <a:pPr marL="624078" indent="-624078" algn="l" defTabSz="832104">
              <a:spcBef>
                <a:spcPts val="800"/>
              </a:spcBef>
              <a:buSzPct val="100000"/>
              <a:buFont typeface="Arial"/>
              <a:buChar char="•"/>
              <a:defRPr sz="3640">
                <a:solidFill>
                  <a:srgbClr val="000000"/>
                </a:solidFill>
              </a:defRPr>
            </a:pPr>
            <a:r>
              <a:rPr lang="en-US" sz="4000" dirty="0" smtClean="0"/>
              <a:t>Introduction</a:t>
            </a:r>
            <a:endParaRPr sz="4000" dirty="0"/>
          </a:p>
          <a:p>
            <a:pPr marL="1040130" lvl="1" indent="-624078" defTabSz="832104">
              <a:spcBef>
                <a:spcPts val="600"/>
              </a:spcBef>
              <a:buChar char="•"/>
              <a:defRPr sz="2912"/>
            </a:pPr>
            <a:r>
              <a:rPr lang="en-US" sz="3400" dirty="0" smtClean="0"/>
              <a:t>Motivation of </a:t>
            </a:r>
            <a:r>
              <a:rPr lang="en-US" sz="3400" dirty="0" err="1" smtClean="0"/>
              <a:t>hypernuclear</a:t>
            </a:r>
            <a:r>
              <a:rPr lang="en-US" sz="3400" dirty="0" smtClean="0"/>
              <a:t> physics</a:t>
            </a:r>
            <a:endParaRPr sz="3400" dirty="0" smtClean="0"/>
          </a:p>
          <a:p>
            <a:pPr marL="1040130" lvl="1" indent="-624078" defTabSz="832104">
              <a:spcBef>
                <a:spcPts val="600"/>
              </a:spcBef>
              <a:buChar char="•"/>
              <a:defRPr sz="2912"/>
            </a:pPr>
            <a:r>
              <a:rPr lang="en-US" sz="3400" dirty="0" smtClean="0"/>
              <a:t>Previous experiments</a:t>
            </a:r>
            <a:endParaRPr sz="3400" dirty="0" smtClean="0"/>
          </a:p>
          <a:p>
            <a:pPr marL="624078" indent="-624078" algn="l" defTabSz="832104">
              <a:spcBef>
                <a:spcPts val="800"/>
              </a:spcBef>
              <a:buSzPct val="100000"/>
              <a:buFont typeface="Arial"/>
              <a:buChar char="•"/>
              <a:defRPr sz="3640">
                <a:solidFill>
                  <a:srgbClr val="000000"/>
                </a:solidFill>
              </a:defRPr>
            </a:pPr>
            <a:r>
              <a:rPr lang="en-US" sz="4000" dirty="0" smtClean="0"/>
              <a:t>Spectroscopy of </a:t>
            </a:r>
            <a:r>
              <a:rPr lang="en-US" altLang="ja-JP" sz="4000" dirty="0" err="1" smtClean="0"/>
              <a:t>Ξ-hypernuclei</a:t>
            </a:r>
            <a:r>
              <a:rPr lang="en-US" altLang="ja-JP" sz="4000" dirty="0" smtClean="0"/>
              <a:t> at J-PARC</a:t>
            </a:r>
            <a:endParaRPr sz="4000" dirty="0"/>
          </a:p>
          <a:p>
            <a:pPr marL="1040130" lvl="1" indent="-624078" defTabSz="832104">
              <a:spcBef>
                <a:spcPts val="600"/>
              </a:spcBef>
              <a:buChar char="•"/>
              <a:defRPr sz="2912"/>
            </a:pPr>
            <a:r>
              <a:rPr lang="en-US" sz="3400" dirty="0" smtClean="0"/>
              <a:t>Experimental setup</a:t>
            </a:r>
            <a:endParaRPr sz="3400" dirty="0"/>
          </a:p>
          <a:p>
            <a:pPr marL="1040130" lvl="1" indent="-624078" defTabSz="832104">
              <a:spcBef>
                <a:spcPts val="600"/>
              </a:spcBef>
              <a:buChar char="•"/>
              <a:defRPr sz="2912"/>
            </a:pPr>
            <a:r>
              <a:rPr sz="3400" dirty="0" smtClean="0"/>
              <a:t>Future </a:t>
            </a:r>
            <a:r>
              <a:rPr lang="en-US" sz="3400" dirty="0"/>
              <a:t>e</a:t>
            </a:r>
            <a:r>
              <a:rPr sz="3400" dirty="0" smtClean="0"/>
              <a:t>xtension</a:t>
            </a:r>
            <a:endParaRPr sz="3400" dirty="0"/>
          </a:p>
          <a:p>
            <a:pPr marL="624078" indent="-624078" algn="l" defTabSz="832104">
              <a:spcBef>
                <a:spcPts val="800"/>
              </a:spcBef>
              <a:buSzPct val="100000"/>
              <a:buFont typeface="Arial"/>
              <a:buChar char="•"/>
              <a:defRPr sz="3640">
                <a:solidFill>
                  <a:srgbClr val="000000"/>
                </a:solidFill>
              </a:defRPr>
            </a:pPr>
            <a:r>
              <a:rPr sz="4000" dirty="0"/>
              <a:t>Status of </a:t>
            </a:r>
            <a:r>
              <a:rPr lang="en-US" sz="4000" dirty="0" smtClean="0"/>
              <a:t>n</a:t>
            </a:r>
            <a:r>
              <a:rPr sz="4000" dirty="0" smtClean="0"/>
              <a:t>ew </a:t>
            </a:r>
            <a:r>
              <a:rPr lang="en-US" sz="4000" dirty="0"/>
              <a:t>s</a:t>
            </a:r>
            <a:r>
              <a:rPr sz="4000" dirty="0" smtClean="0"/>
              <a:t>pectrometer</a:t>
            </a:r>
            <a:endParaRPr sz="4000" dirty="0"/>
          </a:p>
          <a:p>
            <a:pPr marL="1040130" lvl="1" indent="-624078" defTabSz="832104">
              <a:spcBef>
                <a:spcPts val="600"/>
              </a:spcBef>
              <a:buChar char="•"/>
              <a:defRPr sz="2912"/>
            </a:pPr>
            <a:r>
              <a:rPr sz="3400" dirty="0" smtClean="0"/>
              <a:t>Design</a:t>
            </a:r>
            <a:endParaRPr sz="3400" dirty="0"/>
          </a:p>
          <a:p>
            <a:pPr marL="1040130" lvl="1" indent="-624078" defTabSz="832104">
              <a:spcBef>
                <a:spcPts val="600"/>
              </a:spcBef>
              <a:buChar char="•"/>
              <a:defRPr sz="2912"/>
            </a:pPr>
            <a:r>
              <a:rPr lang="en-US" sz="3400" dirty="0" smtClean="0"/>
              <a:t>Magnet c</a:t>
            </a:r>
            <a:r>
              <a:rPr sz="3400" dirty="0" smtClean="0"/>
              <a:t>onstruction </a:t>
            </a:r>
            <a:r>
              <a:rPr sz="3400" dirty="0"/>
              <a:t>and </a:t>
            </a:r>
            <a:r>
              <a:rPr lang="en-US" sz="3400" dirty="0" smtClean="0"/>
              <a:t>f</a:t>
            </a:r>
            <a:r>
              <a:rPr sz="3400" dirty="0" smtClean="0"/>
              <a:t>ield </a:t>
            </a:r>
            <a:r>
              <a:rPr lang="en-US" sz="3400" dirty="0"/>
              <a:t>m</a:t>
            </a:r>
            <a:r>
              <a:rPr sz="3400" dirty="0" smtClean="0"/>
              <a:t>easurement</a:t>
            </a:r>
            <a:endParaRPr sz="3400" dirty="0"/>
          </a:p>
          <a:p>
            <a:pPr marL="624078" indent="-624078" algn="l" defTabSz="832104">
              <a:spcBef>
                <a:spcPts val="800"/>
              </a:spcBef>
              <a:buSzPct val="100000"/>
              <a:buFont typeface="Arial"/>
              <a:buChar char="•"/>
              <a:defRPr sz="3640">
                <a:solidFill>
                  <a:srgbClr val="000000"/>
                </a:solidFill>
              </a:defRPr>
            </a:pPr>
            <a:r>
              <a:rPr sz="4000" dirty="0"/>
              <a:t>Summary</a:t>
            </a:r>
          </a:p>
        </p:txBody>
      </p:sp>
      <p:sp>
        <p:nvSpPr>
          <p:cNvPr id="42" name="Shape 42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43" name="Shape 43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</a:t>
            </a:r>
          </a:p>
        </p:txBody>
      </p:sp>
      <p:sp>
        <p:nvSpPr>
          <p:cNvPr id="8" name="Shape 33"/>
          <p:cNvSpPr txBox="1">
            <a:spLocks/>
          </p:cNvSpPr>
          <p:nvPr/>
        </p:nvSpPr>
        <p:spPr>
          <a:xfrm>
            <a:off x="1935483" y="1416402"/>
            <a:ext cx="20513035" cy="2378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9pPr>
          </a:lstStyle>
          <a:p>
            <a:pPr>
              <a:defRPr sz="5400"/>
            </a:pPr>
            <a:r>
              <a:rPr lang="en-US" sz="6000" smtClean="0"/>
              <a:t>The New Stage of S=−2 Hypernuclear Study</a:t>
            </a:r>
            <a:br>
              <a:rPr lang="en-US" sz="6000" smtClean="0"/>
            </a:br>
            <a:r>
              <a:rPr lang="en-US" sz="6000" smtClean="0"/>
              <a:t>Opened with a New High-resolution Spectrometer</a:t>
            </a:r>
            <a:endParaRPr lang="en-US" sz="60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309" name="Shape 309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xfrm>
            <a:off x="3962400" y="6386483"/>
            <a:ext cx="16459200" cy="1440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Backup</a:t>
            </a:r>
          </a:p>
        </p:txBody>
      </p:sp>
      <p:sp>
        <p:nvSpPr>
          <p:cNvPr id="311" name="Shape 311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312" name="Shape 312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315" name="Shape 315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4775175" y="51047"/>
            <a:ext cx="14833649" cy="99568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defRPr sz="64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Interaction Model Dependence</a:t>
            </a:r>
          </a:p>
        </p:txBody>
      </p:sp>
      <p:pic>
        <p:nvPicPr>
          <p:cNvPr id="317" name="image25.png"/>
          <p:cNvPicPr>
            <a:picLocks noChangeAspect="1"/>
          </p:cNvPicPr>
          <p:nvPr/>
        </p:nvPicPr>
        <p:blipFill>
          <a:blip r:embed="rId2">
            <a:extLst/>
          </a:blip>
          <a:srcRect l="19737" t="29197" r="7776" b="1780"/>
          <a:stretch>
            <a:fillRect/>
          </a:stretch>
        </p:blipFill>
        <p:spPr>
          <a:xfrm>
            <a:off x="4775175" y="2248928"/>
            <a:ext cx="15245938" cy="7923974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319" name="Shape 319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21</a:t>
            </a:r>
          </a:p>
        </p:txBody>
      </p:sp>
      <p:sp>
        <p:nvSpPr>
          <p:cNvPr id="320" name="Shape 320"/>
          <p:cNvSpPr/>
          <p:nvPr/>
        </p:nvSpPr>
        <p:spPr>
          <a:xfrm>
            <a:off x="4102041" y="10956634"/>
            <a:ext cx="15919072" cy="13258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The shapes of spectra depend on the properties of spin-dependent term of interaction models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323" name="Shape 323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324" name="image26.png" descr="C:\Users\kanatsuki\Dropbox\think2mac\MyArticle\master\masters_thesis\chapter1\harad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1460" y="3687386"/>
            <a:ext cx="9914539" cy="7635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27.png"/>
          <p:cNvPicPr>
            <a:picLocks noChangeAspect="1"/>
          </p:cNvPicPr>
          <p:nvPr/>
        </p:nvPicPr>
        <p:blipFill>
          <a:blip r:embed="rId3">
            <a:extLst/>
          </a:blip>
          <a:srcRect l="32875" t="20464" r="31475" b="4339"/>
          <a:stretch>
            <a:fillRect/>
          </a:stretch>
        </p:blipFill>
        <p:spPr>
          <a:xfrm>
            <a:off x="2695061" y="3036651"/>
            <a:ext cx="6674071" cy="7566721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4764250" y="10580817"/>
            <a:ext cx="4460865" cy="741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44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7～12 nb/sr</a:t>
            </a:r>
          </a:p>
        </p:txBody>
      </p:sp>
      <p:sp>
        <p:nvSpPr>
          <p:cNvPr id="327" name="Shape 327"/>
          <p:cNvSpPr/>
          <p:nvPr/>
        </p:nvSpPr>
        <p:spPr>
          <a:xfrm>
            <a:off x="4107142" y="2955350"/>
            <a:ext cx="5377236" cy="640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two-step process</a:t>
            </a:r>
          </a:p>
        </p:txBody>
      </p:sp>
      <p:sp>
        <p:nvSpPr>
          <p:cNvPr id="328" name="Shape 328"/>
          <p:cNvSpPr/>
          <p:nvPr/>
        </p:nvSpPr>
        <p:spPr>
          <a:xfrm>
            <a:off x="4018274" y="6820011"/>
            <a:ext cx="5521943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r>
              <a:rPr dirty="0">
                <a:latin typeface="ヒラギノ角ゴ Pro W3"/>
                <a:ea typeface="ヒラギノ角ゴ Pro W3"/>
                <a:cs typeface="ヒラギノ角ゴ Pro W3"/>
              </a:rPr>
              <a:t>one-step process</a:t>
            </a:r>
          </a:p>
        </p:txBody>
      </p:sp>
      <p:sp>
        <p:nvSpPr>
          <p:cNvPr id="329" name="Shape 329"/>
          <p:cNvSpPr/>
          <p:nvPr/>
        </p:nvSpPr>
        <p:spPr>
          <a:xfrm>
            <a:off x="6265682" y="5977911"/>
            <a:ext cx="3672409" cy="6400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～0.1 nb/sr</a:t>
            </a:r>
          </a:p>
        </p:txBody>
      </p:sp>
      <p:sp>
        <p:nvSpPr>
          <p:cNvPr id="330" name="Shape 330"/>
          <p:cNvSpPr/>
          <p:nvPr/>
        </p:nvSpPr>
        <p:spPr>
          <a:xfrm>
            <a:off x="11796354" y="3113583"/>
            <a:ext cx="9462827" cy="640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Sensitive to ΞN-ΛΛ coupling strength</a:t>
            </a:r>
          </a:p>
        </p:txBody>
      </p:sp>
      <p:sp>
        <p:nvSpPr>
          <p:cNvPr id="331" name="Shape 331"/>
          <p:cNvSpPr/>
          <p:nvPr/>
        </p:nvSpPr>
        <p:spPr>
          <a:xfrm>
            <a:off x="13279686" y="11322495"/>
            <a:ext cx="8203236" cy="35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T. Harada et al.,  Phys. Lett. B 690, 363 (2010)</a:t>
            </a:r>
          </a:p>
        </p:txBody>
      </p:sp>
      <p:sp>
        <p:nvSpPr>
          <p:cNvPr id="332" name="Shape 332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333" name="Shape 333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22</a:t>
            </a:r>
          </a:p>
        </p:txBody>
      </p:sp>
      <p:sp>
        <p:nvSpPr>
          <p:cNvPr id="334" name="Shape 334"/>
          <p:cNvSpPr/>
          <p:nvPr/>
        </p:nvSpPr>
        <p:spPr>
          <a:xfrm>
            <a:off x="7079431" y="235536"/>
            <a:ext cx="10225137" cy="9702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92500" lnSpcReduction="10000"/>
          </a:bodyPr>
          <a:lstStyle/>
          <a:p>
            <a:pPr algn="ctr">
              <a:defRPr sz="6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Double Λ </a:t>
            </a:r>
            <a:r>
              <a:rPr lang="en-US" dirty="0" smtClean="0"/>
              <a:t>H</a:t>
            </a:r>
            <a:r>
              <a:rPr dirty="0" smtClean="0"/>
              <a:t>ypernuclei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pic>
        <p:nvPicPr>
          <p:cNvPr id="339" name="image28.gif" descr="C:\Users\kanatsuki\Dropbox\think2mac\s-2s\figures\riron\fig4_fwhm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45240" y="7502566"/>
            <a:ext cx="6500293" cy="5097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11.gif" descr="C:\Users\kanatsuki\Dropbox\think2mac\s-2s\figures\riron\fig4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84707" y="2277591"/>
            <a:ext cx="6460825" cy="5078509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14914033" y="3527235"/>
            <a:ext cx="3628873" cy="795558"/>
          </a:xfrm>
          <a:prstGeom prst="rect">
            <a:avLst/>
          </a:prstGeom>
          <a:ln w="508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1828800"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ΔE</a:t>
            </a:r>
            <a:r>
              <a:rPr baseline="-15500"/>
              <a:t>exp</a:t>
            </a:r>
            <a:r>
              <a:t> = 1.5 MeV</a:t>
            </a:r>
          </a:p>
        </p:txBody>
      </p:sp>
      <p:sp>
        <p:nvSpPr>
          <p:cNvPr id="342" name="Shape 342"/>
          <p:cNvSpPr/>
          <p:nvPr/>
        </p:nvSpPr>
        <p:spPr>
          <a:xfrm>
            <a:off x="15075936" y="8711811"/>
            <a:ext cx="3247574" cy="795558"/>
          </a:xfrm>
          <a:prstGeom prst="rect">
            <a:avLst/>
          </a:prstGeom>
          <a:ln w="508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1828800">
              <a:defRPr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ΔE</a:t>
            </a:r>
            <a:r>
              <a:rPr baseline="-15500"/>
              <a:t>exp</a:t>
            </a:r>
            <a:r>
              <a:t> = 3 MeV</a:t>
            </a:r>
          </a:p>
        </p:txBody>
      </p:sp>
      <p:sp>
        <p:nvSpPr>
          <p:cNvPr id="343" name="Shape 343"/>
          <p:cNvSpPr/>
          <p:nvPr/>
        </p:nvSpPr>
        <p:spPr>
          <a:xfrm flipV="1">
            <a:off x="16066161" y="5599893"/>
            <a:ext cx="1" cy="1095695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44" name="Shape 344"/>
          <p:cNvSpPr/>
          <p:nvPr/>
        </p:nvSpPr>
        <p:spPr>
          <a:xfrm flipV="1">
            <a:off x="16642226" y="5021636"/>
            <a:ext cx="1" cy="1080001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45" name="Shape 345"/>
          <p:cNvSpPr/>
          <p:nvPr/>
        </p:nvSpPr>
        <p:spPr>
          <a:xfrm flipV="1">
            <a:off x="16037063" y="11335770"/>
            <a:ext cx="29099" cy="600829"/>
          </a:xfrm>
          <a:prstGeom prst="line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46" name="Shape 346"/>
          <p:cNvSpPr/>
          <p:nvPr/>
        </p:nvSpPr>
        <p:spPr>
          <a:xfrm flipV="1">
            <a:off x="16644766" y="10450772"/>
            <a:ext cx="1" cy="565297"/>
          </a:xfrm>
          <a:prstGeom prst="line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13279686" y="12509845"/>
            <a:ext cx="7353028" cy="3947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defRPr sz="28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T. Harada et al.,  Phys. Lett. B 690, 363 (2010)</a:t>
            </a:r>
          </a:p>
        </p:txBody>
      </p:sp>
      <p:sp>
        <p:nvSpPr>
          <p:cNvPr id="348" name="Shape 348"/>
          <p:cNvSpPr/>
          <p:nvPr/>
        </p:nvSpPr>
        <p:spPr>
          <a:xfrm>
            <a:off x="2078819" y="4121696"/>
            <a:ext cx="9970998" cy="297883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marL="621791" indent="-512063" defTabSz="1828800">
              <a:spcBef>
                <a:spcPts val="600"/>
              </a:spcBef>
              <a:buClr>
                <a:srgbClr val="A04DA3"/>
              </a:buClr>
              <a:buSzPct val="100000"/>
              <a:buFont typeface="Georgia"/>
              <a:buChar char="•"/>
              <a:defRPr sz="4000" baseline="31000">
                <a:latin typeface="Arial"/>
                <a:ea typeface="Arial"/>
                <a:cs typeface="Arial"/>
                <a:sym typeface="Arial"/>
              </a:defRPr>
            </a:pPr>
            <a:r>
              <a:t>16</a:t>
            </a:r>
            <a:r>
              <a:rPr baseline="0"/>
              <a:t>O (K</a:t>
            </a:r>
            <a:r>
              <a:rPr>
                <a:latin typeface="HGPｺﾞｼｯｸM"/>
                <a:ea typeface="HGPｺﾞｼｯｸM"/>
                <a:cs typeface="HGPｺﾞｼｯｸM"/>
                <a:sym typeface="HGPｺﾞｼｯｸM"/>
              </a:rPr>
              <a:t>－</a:t>
            </a:r>
            <a:r>
              <a:rPr baseline="0"/>
              <a:t>,K</a:t>
            </a:r>
            <a:r>
              <a:rPr>
                <a:latin typeface="HGPｺﾞｼｯｸM"/>
                <a:ea typeface="HGPｺﾞｼｯｸM"/>
                <a:cs typeface="HGPｺﾞｼｯｸM"/>
                <a:sym typeface="HGPｺﾞｼｯｸM"/>
              </a:rPr>
              <a:t>＋</a:t>
            </a:r>
            <a:r>
              <a:rPr baseline="0"/>
              <a:t>)</a:t>
            </a:r>
            <a:r>
              <a:rPr b="1" baseline="0"/>
              <a:t> </a:t>
            </a:r>
            <a:r>
              <a:rPr b="1" baseline="-15500">
                <a:solidFill>
                  <a:srgbClr val="CC0066"/>
                </a:solidFill>
              </a:rPr>
              <a:t>ΛΛ</a:t>
            </a:r>
            <a:r>
              <a:rPr b="1">
                <a:solidFill>
                  <a:srgbClr val="CC0066"/>
                </a:solidFill>
              </a:rPr>
              <a:t>16</a:t>
            </a:r>
            <a:r>
              <a:rPr b="1" baseline="0">
                <a:solidFill>
                  <a:srgbClr val="CC0066"/>
                </a:solidFill>
              </a:rPr>
              <a:t>C</a:t>
            </a:r>
            <a:endParaRPr sz="5600" baseline="31285"/>
          </a:p>
          <a:p>
            <a:pPr indent="109728" defTabSz="1828800">
              <a:spcBef>
                <a:spcPts val="600"/>
              </a:spcBef>
              <a:defRPr sz="4000" b="1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5600" baseline="31285"/>
          </a:p>
          <a:p>
            <a:pPr marL="621791" indent="-512063" defTabSz="1828800">
              <a:spcBef>
                <a:spcPts val="600"/>
              </a:spcBef>
              <a:buClr>
                <a:srgbClr val="A04DA3"/>
              </a:buClr>
              <a:buSzPct val="100000"/>
              <a:buFont typeface="Georgia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[</a:t>
            </a:r>
            <a:r>
              <a:rPr baseline="31000"/>
              <a:t>15</a:t>
            </a:r>
            <a:r>
              <a:t>N(1/2</a:t>
            </a:r>
            <a:r>
              <a:rPr baseline="31000"/>
              <a:t>-</a:t>
            </a:r>
            <a:r>
              <a:t>,3/2</a:t>
            </a:r>
            <a:r>
              <a:rPr baseline="31000"/>
              <a:t>-</a:t>
            </a:r>
            <a:r>
              <a:t>)×s</a:t>
            </a:r>
            <a:r>
              <a:rPr baseline="-15500"/>
              <a:t>Ξ</a:t>
            </a:r>
            <a:r>
              <a:t>]</a:t>
            </a:r>
            <a:r>
              <a:rPr baseline="-15500"/>
              <a:t>1</a:t>
            </a:r>
            <a:r>
              <a:t>-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[</a:t>
            </a:r>
            <a:r>
              <a:rPr baseline="31000"/>
              <a:t>14</a:t>
            </a:r>
            <a:r>
              <a:t>C(0</a:t>
            </a:r>
            <a:r>
              <a:rPr baseline="31000"/>
              <a:t>+</a:t>
            </a:r>
            <a:r>
              <a:t>,2</a:t>
            </a:r>
            <a:r>
              <a:rPr baseline="31000"/>
              <a:t>+</a:t>
            </a:r>
            <a:r>
              <a:t>)]×s</a:t>
            </a:r>
            <a:r>
              <a:rPr baseline="-15500"/>
              <a:t>Λ</a:t>
            </a:r>
            <a:r>
              <a:t>p</a:t>
            </a:r>
            <a:r>
              <a:rPr baseline="-15500"/>
              <a:t>Λ</a:t>
            </a:r>
            <a:r>
              <a:t>]</a:t>
            </a:r>
            <a:r>
              <a:rPr baseline="-15500"/>
              <a:t>1</a:t>
            </a:r>
            <a:r>
              <a:t>-</a:t>
            </a:r>
          </a:p>
          <a:p>
            <a:pPr marL="621791" indent="-512063" defTabSz="1828800">
              <a:spcBef>
                <a:spcPts val="600"/>
              </a:spcBef>
              <a:buClr>
                <a:srgbClr val="A04DA3"/>
              </a:buClr>
              <a:buSzPct val="100000"/>
              <a:buFont typeface="Georgia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[</a:t>
            </a:r>
            <a:r>
              <a:rPr baseline="31000"/>
              <a:t>15</a:t>
            </a:r>
            <a:r>
              <a:t>N(1/2</a:t>
            </a:r>
            <a:r>
              <a:rPr baseline="31000"/>
              <a:t>-</a:t>
            </a:r>
            <a:r>
              <a:t>,3/2</a:t>
            </a:r>
            <a:r>
              <a:rPr baseline="31000"/>
              <a:t>-</a:t>
            </a:r>
            <a:r>
              <a:t>)×p</a:t>
            </a:r>
            <a:r>
              <a:rPr baseline="-15500"/>
              <a:t>Ξ</a:t>
            </a:r>
            <a:r>
              <a:t>]</a:t>
            </a:r>
            <a:r>
              <a:rPr baseline="-15500"/>
              <a:t>2</a:t>
            </a:r>
            <a:r>
              <a:t>+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[</a:t>
            </a:r>
            <a:r>
              <a:rPr baseline="31000"/>
              <a:t>14</a:t>
            </a:r>
            <a:r>
              <a:t>C(0</a:t>
            </a:r>
            <a:r>
              <a:rPr baseline="31000"/>
              <a:t>+</a:t>
            </a:r>
            <a:r>
              <a:t>,2</a:t>
            </a:r>
            <a:r>
              <a:rPr baseline="31000"/>
              <a:t>+</a:t>
            </a:r>
            <a:r>
              <a:t>)×p</a:t>
            </a:r>
            <a:r>
              <a:rPr baseline="-15500"/>
              <a:t>Λ</a:t>
            </a:r>
            <a:r>
              <a:rPr baseline="31000"/>
              <a:t>2</a:t>
            </a:r>
            <a:r>
              <a:t>]</a:t>
            </a:r>
            <a:r>
              <a:rPr baseline="-15500"/>
              <a:t>2</a:t>
            </a:r>
            <a:r>
              <a:t>+</a:t>
            </a:r>
          </a:p>
        </p:txBody>
      </p:sp>
      <p:sp>
        <p:nvSpPr>
          <p:cNvPr id="349" name="Shape 349"/>
          <p:cNvSpPr/>
          <p:nvPr/>
        </p:nvSpPr>
        <p:spPr>
          <a:xfrm>
            <a:off x="7079431" y="235536"/>
            <a:ext cx="10225137" cy="9702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92500" lnSpcReduction="10000"/>
          </a:bodyPr>
          <a:lstStyle/>
          <a:p>
            <a:pPr algn="ctr">
              <a:defRPr sz="6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Double Λ </a:t>
            </a:r>
            <a:r>
              <a:rPr lang="en-US" dirty="0" smtClean="0"/>
              <a:t>H</a:t>
            </a:r>
            <a:r>
              <a:rPr dirty="0" smtClean="0"/>
              <a:t>ypernuclei</a:t>
            </a:r>
            <a:endParaRPr dirty="0"/>
          </a:p>
        </p:txBody>
      </p:sp>
      <p:sp>
        <p:nvSpPr>
          <p:cNvPr id="350" name="Shape 350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23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353" name="Shape 353"/>
          <p:cNvSpPr>
            <a:spLocks noGrp="1"/>
          </p:cNvSpPr>
          <p:nvPr>
            <p:ph type="sldNum" sz="quarter" idx="2"/>
          </p:nvPr>
        </p:nvSpPr>
        <p:spPr>
          <a:xfrm>
            <a:off x="20785593" y="89925"/>
            <a:ext cx="59730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title"/>
          </p:nvPr>
        </p:nvSpPr>
        <p:spPr>
          <a:xfrm>
            <a:off x="3962400" y="20076"/>
            <a:ext cx="16459200" cy="1440000"/>
          </a:xfrm>
          <a:prstGeom prst="rect">
            <a:avLst/>
          </a:prstGeom>
        </p:spPr>
        <p:txBody>
          <a:bodyPr/>
          <a:lstStyle/>
          <a:p>
            <a:pPr>
              <a:defRPr sz="6400"/>
            </a:pPr>
            <a:r>
              <a:t>Cross section of p(K</a:t>
            </a:r>
            <a:r>
              <a:rPr baseline="31000"/>
              <a:t>−</a:t>
            </a:r>
            <a:r>
              <a:t>, K</a:t>
            </a:r>
            <a:r>
              <a:rPr baseline="31000"/>
              <a:t>+</a:t>
            </a:r>
            <a:r>
              <a:t>)Ξ</a:t>
            </a:r>
            <a:r>
              <a:rPr baseline="31000"/>
              <a:t>−</a:t>
            </a:r>
          </a:p>
        </p:txBody>
      </p:sp>
      <p:sp>
        <p:nvSpPr>
          <p:cNvPr id="355" name="Shape 355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pic>
        <p:nvPicPr>
          <p:cNvPr id="356" name="image29.png" descr="sokate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6682" y="2181412"/>
            <a:ext cx="9375585" cy="9171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30.png" descr="スクリーンショット 2015-12-23 15.17.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32266" y="1942351"/>
            <a:ext cx="7517221" cy="10882888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9143999" y="4870822"/>
            <a:ext cx="2719296" cy="69685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θ&lt;18degree</a:t>
            </a:r>
          </a:p>
        </p:txBody>
      </p:sp>
      <p:sp>
        <p:nvSpPr>
          <p:cNvPr id="359" name="Shape 359"/>
          <p:cNvSpPr/>
          <p:nvPr/>
        </p:nvSpPr>
        <p:spPr>
          <a:xfrm>
            <a:off x="3962399" y="11737120"/>
            <a:ext cx="10024904" cy="5384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C.B. Dover and A. Gal, Ann. Phys. 146, 309 (1983)</a:t>
            </a:r>
          </a:p>
        </p:txBody>
      </p:sp>
      <p:sp>
        <p:nvSpPr>
          <p:cNvPr id="360" name="Shape 360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24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363" name="Shape 363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364" name="Shape 364"/>
          <p:cNvSpPr>
            <a:spLocks noGrp="1"/>
          </p:cNvSpPr>
          <p:nvPr>
            <p:ph type="title"/>
          </p:nvPr>
        </p:nvSpPr>
        <p:spPr>
          <a:xfrm>
            <a:off x="3962400" y="20075"/>
            <a:ext cx="16459200" cy="1699792"/>
          </a:xfrm>
          <a:prstGeom prst="rect">
            <a:avLst/>
          </a:prstGeom>
        </p:spPr>
        <p:txBody>
          <a:bodyPr/>
          <a:lstStyle/>
          <a:p>
            <a:r>
              <a:t>Mass Resolution</a:t>
            </a:r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"/>
          </p:nvPr>
        </p:nvSpPr>
        <p:spPr>
          <a:xfrm>
            <a:off x="4064547" y="9797452"/>
            <a:ext cx="17256556" cy="3179849"/>
          </a:xfrm>
          <a:prstGeom prst="rect">
            <a:avLst/>
          </a:prstGeom>
        </p:spPr>
        <p:txBody>
          <a:bodyPr/>
          <a:lstStyle/>
          <a:p>
            <a:pPr marL="617219" indent="-617219" defTabSz="822959">
              <a:spcBef>
                <a:spcPts val="700"/>
              </a:spcBef>
              <a:defRPr sz="3239"/>
            </a:pPr>
            <a:r>
              <a:t>Momentum resolution dp/p (FWHM)</a:t>
            </a:r>
          </a:p>
          <a:p>
            <a:pPr marL="925830" lvl="1" indent="-514350" defTabSz="822959">
              <a:spcBef>
                <a:spcPts val="600"/>
              </a:spcBef>
              <a:defRPr sz="2880"/>
            </a:pPr>
            <a:r>
              <a:t>Beam: (design) ＜5×10</a:t>
            </a:r>
            <a:r>
              <a:rPr baseline="30888"/>
              <a:t>−4</a:t>
            </a:r>
          </a:p>
          <a:p>
            <a:pPr marL="925830" lvl="1" indent="-514350" defTabSz="822959">
              <a:spcBef>
                <a:spcPts val="600"/>
              </a:spcBef>
              <a:defRPr sz="2880"/>
            </a:pPr>
            <a:r>
              <a:t>          (realistic?) 1×10</a:t>
            </a:r>
            <a:r>
              <a:rPr baseline="30888"/>
              <a:t>−3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  </a:t>
            </a:r>
            <a:r>
              <a:t>evaluation in other experiments at J-PARC</a:t>
            </a:r>
            <a:endParaRPr sz="3600"/>
          </a:p>
          <a:p>
            <a:pPr marL="925830" lvl="1" indent="-514350" defTabSz="822959">
              <a:spcBef>
                <a:spcPts val="600"/>
              </a:spcBef>
              <a:defRPr sz="2880"/>
            </a:pPr>
            <a:r>
              <a:t>Scat: SKS (used in pilot run)  3×10</a:t>
            </a:r>
            <a:r>
              <a:rPr baseline="30888"/>
              <a:t>−3</a:t>
            </a:r>
          </a:p>
          <a:p>
            <a:pPr marL="925830" lvl="1" indent="-514350" defTabSz="822959">
              <a:spcBef>
                <a:spcPts val="600"/>
              </a:spcBef>
              <a:defRPr sz="2880" baseline="30888"/>
            </a:pPr>
            <a:r>
              <a:t> </a:t>
            </a:r>
            <a:r>
              <a:rPr baseline="0"/>
              <a:t>        S-2S  5×10</a:t>
            </a:r>
            <a:r>
              <a:t>−4</a:t>
            </a:r>
          </a:p>
        </p:txBody>
      </p:sp>
      <p:sp>
        <p:nvSpPr>
          <p:cNvPr id="366" name="Shape 366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pic>
        <p:nvPicPr>
          <p:cNvPr id="367" name="image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3167" y="2361521"/>
            <a:ext cx="8350831" cy="755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32.png"/>
          <p:cNvPicPr>
            <a:picLocks noChangeAspect="1"/>
          </p:cNvPicPr>
          <p:nvPr/>
        </p:nvPicPr>
        <p:blipFill>
          <a:blip r:embed="rId3">
            <a:extLst/>
          </a:blip>
          <a:srcRect l="21982" t="36755" r="5000" b="49757"/>
          <a:stretch>
            <a:fillRect/>
          </a:stretch>
        </p:blipFill>
        <p:spPr>
          <a:xfrm>
            <a:off x="4127104" y="3355206"/>
            <a:ext cx="13353536" cy="134633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69" name="Table 369"/>
          <p:cNvGraphicFramePr/>
          <p:nvPr/>
        </p:nvGraphicFramePr>
        <p:xfrm>
          <a:off x="4559152" y="6346623"/>
          <a:ext cx="10797668" cy="277649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867822"/>
                <a:gridCol w="1933909"/>
                <a:gridCol w="1673575"/>
                <a:gridCol w="1549609"/>
                <a:gridCol w="1772753"/>
              </a:tblGrid>
              <a:tr h="760153">
                <a:tc>
                  <a:txBody>
                    <a:bodyPr/>
                    <a:lstStyle/>
                    <a:p>
                      <a:pPr algn="ctr">
                        <a:defRPr sz="3800" b="0" baseline="-15500">
                          <a:latin typeface="ヒラギノ角ゴ Pro W3"/>
                          <a:ea typeface="ヒラギノ角ゴ Pro W3"/>
                          <a:cs typeface="ヒラギノ角ゴ Pro W3"/>
                        </a:defRPr>
                      </a:pPr>
                      <a:endParaRPr/>
                    </a:p>
                  </a:txBody>
                  <a:tcPr marL="45720" marR="4572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Beam</a:t>
                      </a:r>
                    </a:p>
                  </a:txBody>
                  <a:tcPr marL="45720" marR="4572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Scat</a:t>
                      </a:r>
                    </a:p>
                  </a:txBody>
                  <a:tcPr marL="45720" marR="4572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θ</a:t>
                      </a:r>
                    </a:p>
                  </a:txBody>
                  <a:tcPr marL="45720" marR="4572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  <a:sym typeface="ヒラギノ角ゴ Pro W6"/>
                        </a:rPr>
                        <a:t>ΔM </a:t>
                      </a:r>
                    </a:p>
                  </a:txBody>
                  <a:tcPr marL="45720" marR="45720" horzOverflow="overflow">
                    <a:solidFill>
                      <a:schemeClr val="accent1"/>
                    </a:solidFill>
                  </a:tcPr>
                </a:tc>
              </a:tr>
              <a:tr h="67522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8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Design value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8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0.84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8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0.62</a:t>
                      </a:r>
                    </a:p>
                  </a:txBody>
                  <a:tcPr marL="45720" marR="45720" anchor="ctr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8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0.04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8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1.0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</a:tr>
              <a:tr h="65169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8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Realistic?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8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1.67</a:t>
                      </a:r>
                    </a:p>
                  </a:txBody>
                  <a:tcPr marL="45720" marR="45720" anchor="ctr" horzOverflow="overflow"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8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0.04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8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1.8</a:t>
                      </a:r>
                    </a:p>
                  </a:txBody>
                  <a:tcPr marL="45720" marR="45720" horzOverflow="overflow">
                    <a:solidFill>
                      <a:srgbClr val="E8ECF4"/>
                    </a:solidFill>
                  </a:tcPr>
                </a:tc>
              </a:tr>
              <a:tr h="65169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8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Pilot run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8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3.74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80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0.04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800" dirty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4.1</a:t>
                      </a:r>
                    </a:p>
                  </a:txBody>
                  <a:tcPr marL="45720" marR="45720" horzOverflow="overflow"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  <p:sp>
        <p:nvSpPr>
          <p:cNvPr id="370" name="Shape 370"/>
          <p:cNvSpPr/>
          <p:nvPr/>
        </p:nvSpPr>
        <p:spPr>
          <a:xfrm>
            <a:off x="15483192" y="6999994"/>
            <a:ext cx="5899709" cy="8002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1828800">
              <a:defRPr sz="40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 MeV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 </a:t>
            </a:r>
            <a:r>
              <a:rPr dirty="0"/>
              <a:t>3 g/cm</a:t>
            </a:r>
            <a:r>
              <a:rPr baseline="31000" dirty="0"/>
              <a:t>2</a:t>
            </a:r>
          </a:p>
        </p:txBody>
      </p:sp>
      <p:sp>
        <p:nvSpPr>
          <p:cNvPr id="371" name="Shape 371"/>
          <p:cNvSpPr/>
          <p:nvPr/>
        </p:nvSpPr>
        <p:spPr>
          <a:xfrm>
            <a:off x="15483192" y="7659029"/>
            <a:ext cx="5899709" cy="8002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1828800">
              <a:defRPr sz="40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 MeV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 </a:t>
            </a:r>
            <a:r>
              <a:rPr dirty="0"/>
              <a:t>6 g/cm</a:t>
            </a:r>
            <a:r>
              <a:rPr baseline="31000" dirty="0"/>
              <a:t>2</a:t>
            </a:r>
          </a:p>
        </p:txBody>
      </p:sp>
      <p:sp>
        <p:nvSpPr>
          <p:cNvPr id="372" name="Shape 372"/>
          <p:cNvSpPr/>
          <p:nvPr/>
        </p:nvSpPr>
        <p:spPr>
          <a:xfrm>
            <a:off x="15487543" y="8356010"/>
            <a:ext cx="6201977" cy="8002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1828800">
              <a:defRPr sz="40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3 MeV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 </a:t>
            </a:r>
            <a:r>
              <a:rPr dirty="0"/>
              <a:t>10 g/cm</a:t>
            </a:r>
            <a:r>
              <a:rPr baseline="31000" dirty="0"/>
              <a:t>2</a:t>
            </a:r>
          </a:p>
        </p:txBody>
      </p:sp>
      <p:sp>
        <p:nvSpPr>
          <p:cNvPr id="373" name="Shape 373"/>
          <p:cNvSpPr/>
          <p:nvPr/>
        </p:nvSpPr>
        <p:spPr>
          <a:xfrm>
            <a:off x="15487546" y="6141699"/>
            <a:ext cx="8274008" cy="8002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1828800">
              <a:defRPr sz="40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ΔE</a:t>
            </a:r>
            <a:r>
              <a:rPr baseline="-15500" dirty="0"/>
              <a:t>strag</a:t>
            </a:r>
            <a:r>
              <a:rPr dirty="0"/>
              <a:t>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 </a:t>
            </a:r>
            <a:r>
              <a:rPr sz="3600" dirty="0"/>
              <a:t>Target thickness</a:t>
            </a:r>
          </a:p>
        </p:txBody>
      </p:sp>
      <p:sp>
        <p:nvSpPr>
          <p:cNvPr id="374" name="Shape 374"/>
          <p:cNvSpPr/>
          <p:nvPr/>
        </p:nvSpPr>
        <p:spPr>
          <a:xfrm flipH="1">
            <a:off x="12047984" y="3405395"/>
            <a:ext cx="4320481" cy="5184578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14960359" y="2349486"/>
            <a:ext cx="5040561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sz="48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SKS limits ΔMM</a:t>
            </a:r>
          </a:p>
        </p:txBody>
      </p:sp>
      <p:sp>
        <p:nvSpPr>
          <p:cNvPr id="376" name="Shape 376"/>
          <p:cNvSpPr/>
          <p:nvPr/>
        </p:nvSpPr>
        <p:spPr>
          <a:xfrm>
            <a:off x="4169848" y="5595151"/>
            <a:ext cx="11469248" cy="74475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baseline="310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12</a:t>
            </a:r>
            <a:r>
              <a:rPr baseline="0"/>
              <a:t>C(</a:t>
            </a:r>
            <a:r>
              <a:rPr i="1" baseline="0"/>
              <a:t>K</a:t>
            </a:r>
            <a:r>
              <a:rPr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－</a:t>
            </a:r>
            <a:r>
              <a:rPr baseline="0"/>
              <a:t>,</a:t>
            </a:r>
            <a:r>
              <a:rPr i="1" baseline="0"/>
              <a:t>K</a:t>
            </a:r>
            <a:r>
              <a:rPr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＋</a:t>
            </a:r>
            <a:r>
              <a:rPr baseline="0"/>
              <a:t>) </a:t>
            </a:r>
            <a:r>
              <a:rPr baseline="-15500"/>
              <a:t>Ξ</a:t>
            </a:r>
            <a:r>
              <a:t>12</a:t>
            </a:r>
            <a:r>
              <a:rPr baseline="0"/>
              <a:t>Be, θ=5°, E</a:t>
            </a:r>
            <a:r>
              <a:rPr baseline="-15500"/>
              <a:t>hyp</a:t>
            </a:r>
            <a:r>
              <a:rPr baseline="0"/>
              <a:t>=0 MeV, Δθ=2mrad</a:t>
            </a:r>
          </a:p>
        </p:txBody>
      </p:sp>
      <p:sp>
        <p:nvSpPr>
          <p:cNvPr id="377" name="Shape 377"/>
          <p:cNvSpPr/>
          <p:nvPr/>
        </p:nvSpPr>
        <p:spPr>
          <a:xfrm>
            <a:off x="14405247" y="5670162"/>
            <a:ext cx="1509993" cy="5776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28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[MeV]</a:t>
            </a:r>
          </a:p>
        </p:txBody>
      </p:sp>
      <p:sp>
        <p:nvSpPr>
          <p:cNvPr id="378" name="Shape 378"/>
          <p:cNvSpPr/>
          <p:nvPr/>
        </p:nvSpPr>
        <p:spPr>
          <a:xfrm>
            <a:off x="4559151" y="2338049"/>
            <a:ext cx="8496946" cy="985115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defRPr sz="56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High-Res Spec. “S-2S”</a:t>
            </a:r>
          </a:p>
        </p:txBody>
      </p:sp>
      <p:sp>
        <p:nvSpPr>
          <p:cNvPr id="379" name="Shape 379"/>
          <p:cNvSpPr/>
          <p:nvPr/>
        </p:nvSpPr>
        <p:spPr>
          <a:xfrm>
            <a:off x="12912080" y="2541299"/>
            <a:ext cx="1872209" cy="72008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25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xfrm>
            <a:off x="3962400" y="20076"/>
            <a:ext cx="16459200" cy="14400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Kinematics</a:t>
            </a:r>
          </a:p>
        </p:txBody>
      </p:sp>
      <p:sp>
        <p:nvSpPr>
          <p:cNvPr id="385" name="Shape 385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grpSp>
        <p:nvGrpSpPr>
          <p:cNvPr id="388" name="Group 388"/>
          <p:cNvGrpSpPr/>
          <p:nvPr/>
        </p:nvGrpSpPr>
        <p:grpSpPr>
          <a:xfrm>
            <a:off x="12480029" y="2986944"/>
            <a:ext cx="7941571" cy="3363468"/>
            <a:chOff x="0" y="0"/>
            <a:chExt cx="7941570" cy="3363467"/>
          </a:xfrm>
        </p:grpSpPr>
        <p:sp>
          <p:nvSpPr>
            <p:cNvPr id="386" name="Shape 386"/>
            <p:cNvSpPr/>
            <p:nvPr/>
          </p:nvSpPr>
          <p:spPr>
            <a:xfrm>
              <a:off x="0" y="0"/>
              <a:ext cx="7941571" cy="1008113"/>
            </a:xfrm>
            <a:prstGeom prst="rect">
              <a:avLst/>
            </a:prstGeom>
            <a:noFill/>
            <a:ln w="12700" cap="flat">
              <a:solidFill>
                <a:srgbClr val="1403F7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spcBef>
                  <a:spcPts val="1100"/>
                </a:spcBef>
                <a:defRPr sz="5600">
                  <a:solidFill>
                    <a:srgbClr val="292934"/>
                  </a:solidFill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0" y="0"/>
              <a:ext cx="7941571" cy="33634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>
                <a:spcBef>
                  <a:spcPts val="1300"/>
                </a:spcBef>
                <a:defRPr sz="5600">
                  <a:solidFill>
                    <a:srgbClr val="292934"/>
                  </a:solidFill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r>
                <a:t>p</a:t>
              </a:r>
              <a:r>
                <a:rPr baseline="-15500"/>
                <a:t>K＋</a:t>
              </a:r>
              <a:r>
                <a:rPr baseline="31000"/>
                <a:t> </a:t>
              </a:r>
              <a:r>
                <a:t>=</a:t>
              </a:r>
              <a:r>
                <a:rPr baseline="31000"/>
                <a:t> </a:t>
              </a:r>
              <a:r>
                <a:t>1.2～1.4 GeV/c</a:t>
              </a:r>
            </a:p>
            <a:p>
              <a:pPr marL="1028700" lvl="1" indent="-571500">
                <a:spcBef>
                  <a:spcPts val="900"/>
                </a:spcBef>
                <a:buSzPct val="100000"/>
                <a:buFont typeface="Arial"/>
                <a:buChar char="–"/>
                <a:defRPr sz="5600">
                  <a:solidFill>
                    <a:srgbClr val="292934"/>
                  </a:solidFill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/>
            </a:p>
          </p:txBody>
        </p:sp>
      </p:grpSp>
      <p:pic>
        <p:nvPicPr>
          <p:cNvPr id="389" name="image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6744" y="5435215"/>
            <a:ext cx="9022624" cy="5904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34.png" descr="C:\Users\kanatsuki\Dropbox\figure\kinema_sca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59669" y="5147183"/>
            <a:ext cx="8705339" cy="5904657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hape 391"/>
          <p:cNvSpPr/>
          <p:nvPr/>
        </p:nvSpPr>
        <p:spPr>
          <a:xfrm>
            <a:off x="6684743" y="7221580"/>
            <a:ext cx="1427329" cy="661909"/>
          </a:xfrm>
          <a:prstGeom prst="ellipse">
            <a:avLst/>
          </a:prstGeom>
          <a:ln w="50800">
            <a:solidFill>
              <a:srgbClr val="1403F7"/>
            </a:solidFill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4127106" y="5003167"/>
            <a:ext cx="5048416" cy="7377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40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Recoil Momentum</a:t>
            </a:r>
          </a:p>
        </p:txBody>
      </p:sp>
      <p:sp>
        <p:nvSpPr>
          <p:cNvPr id="393" name="Shape 393"/>
          <p:cNvSpPr/>
          <p:nvPr/>
        </p:nvSpPr>
        <p:spPr>
          <a:xfrm>
            <a:off x="13056097" y="4859151"/>
            <a:ext cx="5328593" cy="855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defTabSz="1828800">
              <a:spcBef>
                <a:spcPts val="1000"/>
              </a:spcBef>
              <a:defRPr sz="4400">
                <a:solidFill>
                  <a:srgbClr val="29293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Momentum of </a:t>
            </a:r>
            <a:r>
              <a:rPr i="1"/>
              <a:t>K</a:t>
            </a:r>
            <a:r>
              <a:rPr baseline="310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＋</a:t>
            </a:r>
          </a:p>
        </p:txBody>
      </p:sp>
      <p:sp>
        <p:nvSpPr>
          <p:cNvPr id="394" name="Shape 394"/>
          <p:cNvSpPr/>
          <p:nvPr/>
        </p:nvSpPr>
        <p:spPr>
          <a:xfrm>
            <a:off x="4986355" y="3092631"/>
            <a:ext cx="5621469" cy="10526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sz="5600" i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</a:t>
            </a:r>
            <a:r>
              <a:rPr baseline="-15500"/>
              <a:t>K</a:t>
            </a:r>
            <a:r>
              <a:rPr i="0" baseline="-155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－</a:t>
            </a:r>
            <a:r>
              <a:rPr i="0" baseline="-15500"/>
              <a:t> </a:t>
            </a:r>
            <a:r>
              <a:rPr i="0"/>
              <a:t>= 1.8 GeV/</a:t>
            </a:r>
            <a:r>
              <a:t>c</a:t>
            </a:r>
          </a:p>
        </p:txBody>
      </p:sp>
      <p:sp>
        <p:nvSpPr>
          <p:cNvPr id="395" name="Shape 395"/>
          <p:cNvSpPr/>
          <p:nvPr/>
        </p:nvSpPr>
        <p:spPr>
          <a:xfrm>
            <a:off x="10607823" y="3274976"/>
            <a:ext cx="1584177" cy="720081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F80CE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 w="12700">
            <a:solidFill>
              <a:srgbClr val="4A7EBB"/>
            </a:solidFill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26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399" name="Shape 399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pic>
        <p:nvPicPr>
          <p:cNvPr id="401" name="image35.pdf" descr="res2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5608" y="4653607"/>
            <a:ext cx="9254774" cy="6267785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Shape 402"/>
          <p:cNvSpPr/>
          <p:nvPr/>
        </p:nvSpPr>
        <p:spPr>
          <a:xfrm>
            <a:off x="16368461" y="9982199"/>
            <a:ext cx="4464497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Momentum [GeV/c]</a:t>
            </a:r>
          </a:p>
        </p:txBody>
      </p:sp>
      <p:sp>
        <p:nvSpPr>
          <p:cNvPr id="403" name="Shape 403"/>
          <p:cNvSpPr/>
          <p:nvPr/>
        </p:nvSpPr>
        <p:spPr>
          <a:xfrm>
            <a:off x="5514232" y="10702280"/>
            <a:ext cx="6552339" cy="7013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Position resolution (rms) [um]</a:t>
            </a:r>
          </a:p>
        </p:txBody>
      </p:sp>
      <p:pic>
        <p:nvPicPr>
          <p:cNvPr id="404" name="image36.pdf" descr="res.eps"/>
          <p:cNvPicPr>
            <a:picLocks noChangeAspect="1"/>
          </p:cNvPicPr>
          <p:nvPr/>
        </p:nvPicPr>
        <p:blipFill>
          <a:blip r:embed="rId3">
            <a:extLst/>
          </a:blip>
          <a:srcRect r="3931"/>
          <a:stretch>
            <a:fillRect/>
          </a:stretch>
        </p:blipFill>
        <p:spPr>
          <a:xfrm>
            <a:off x="12912080" y="4536220"/>
            <a:ext cx="7920881" cy="5583898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hape 405"/>
          <p:cNvSpPr/>
          <p:nvPr/>
        </p:nvSpPr>
        <p:spPr>
          <a:xfrm rot="16200000">
            <a:off x="3223228" y="7807577"/>
            <a:ext cx="3043209" cy="864097"/>
          </a:xfrm>
          <a:prstGeom prst="rightArrow">
            <a:avLst>
              <a:gd name="adj1" fmla="val 37680"/>
              <a:gd name="adj2" fmla="val 50000"/>
            </a:avLst>
          </a:prstGeom>
          <a:solidFill>
            <a:srgbClr val="C00000">
              <a:alpha val="70000"/>
            </a:srgbClr>
          </a:solidFill>
          <a:ln w="50800">
            <a:solidFill>
              <a:srgbClr val="C00000"/>
            </a:solidFill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6" name="Shape 406"/>
          <p:cNvSpPr/>
          <p:nvPr/>
        </p:nvSpPr>
        <p:spPr>
          <a:xfrm rot="21387200">
            <a:off x="4683156" y="4942013"/>
            <a:ext cx="6735809" cy="7377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w/ Multiple Scattering</a:t>
            </a:r>
          </a:p>
        </p:txBody>
      </p:sp>
      <p:sp>
        <p:nvSpPr>
          <p:cNvPr id="407" name="Shape 407"/>
          <p:cNvSpPr/>
          <p:nvPr/>
        </p:nvSpPr>
        <p:spPr>
          <a:xfrm rot="20781368">
            <a:off x="5518133" y="7844973"/>
            <a:ext cx="5890575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40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position resolution only</a:t>
            </a:r>
          </a:p>
        </p:txBody>
      </p:sp>
      <p:sp>
        <p:nvSpPr>
          <p:cNvPr id="408" name="Shape 408"/>
          <p:cNvSpPr/>
          <p:nvPr/>
        </p:nvSpPr>
        <p:spPr>
          <a:xfrm rot="21397969">
            <a:off x="3734294" y="5761178"/>
            <a:ext cx="8315036" cy="831441"/>
          </a:xfrm>
          <a:prstGeom prst="ellipse">
            <a:avLst/>
          </a:prstGeom>
          <a:ln w="50800">
            <a:solidFill>
              <a:srgbClr val="C00000">
                <a:alpha val="70000"/>
              </a:srgbClr>
            </a:solidFill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9" name="Shape 409"/>
          <p:cNvSpPr/>
          <p:nvPr/>
        </p:nvSpPr>
        <p:spPr>
          <a:xfrm rot="20652133">
            <a:off x="3795192" y="8867775"/>
            <a:ext cx="8055996" cy="864097"/>
          </a:xfrm>
          <a:prstGeom prst="ellipse">
            <a:avLst/>
          </a:prstGeom>
          <a:ln w="50800">
            <a:solidFill>
              <a:srgbClr val="000000">
                <a:alpha val="70000"/>
              </a:srgbClr>
            </a:solidFill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14640269" y="4365576"/>
            <a:ext cx="5040562" cy="7013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Momentum resolution</a:t>
            </a:r>
          </a:p>
        </p:txBody>
      </p:sp>
      <p:sp>
        <p:nvSpPr>
          <p:cNvPr id="411" name="Shape 411"/>
          <p:cNvSpPr/>
          <p:nvPr/>
        </p:nvSpPr>
        <p:spPr>
          <a:xfrm>
            <a:off x="5572534" y="4488915"/>
            <a:ext cx="5040561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Momentum resolution</a:t>
            </a:r>
          </a:p>
        </p:txBody>
      </p:sp>
      <p:sp>
        <p:nvSpPr>
          <p:cNvPr id="412" name="Shape 412"/>
          <p:cNvSpPr/>
          <p:nvPr/>
        </p:nvSpPr>
        <p:spPr>
          <a:xfrm rot="16200000">
            <a:off x="2007257" y="5909360"/>
            <a:ext cx="3212827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b="1" i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dp/p</a:t>
            </a:r>
            <a:r>
              <a:rPr i="0"/>
              <a:t> [×10</a:t>
            </a:r>
            <a:r>
              <a:rPr i="0" baseline="31000"/>
              <a:t>4</a:t>
            </a:r>
            <a:r>
              <a:rPr i="0"/>
              <a:t>]</a:t>
            </a:r>
          </a:p>
        </p:txBody>
      </p:sp>
      <p:sp>
        <p:nvSpPr>
          <p:cNvPr id="413" name="Shape 413"/>
          <p:cNvSpPr/>
          <p:nvPr/>
        </p:nvSpPr>
        <p:spPr>
          <a:xfrm rot="16200000">
            <a:off x="11128061" y="5576852"/>
            <a:ext cx="3212827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b="1" i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dp/p</a:t>
            </a:r>
            <a:r>
              <a:rPr i="0"/>
              <a:t> [×10</a:t>
            </a:r>
            <a:r>
              <a:rPr i="0" baseline="31000"/>
              <a:t>4</a:t>
            </a:r>
            <a:r>
              <a:rPr i="0"/>
              <a:t>]</a:t>
            </a:r>
          </a:p>
        </p:txBody>
      </p:sp>
      <p:sp>
        <p:nvSpPr>
          <p:cNvPr id="414" name="Shape 414"/>
          <p:cNvSpPr/>
          <p:nvPr/>
        </p:nvSpPr>
        <p:spPr>
          <a:xfrm>
            <a:off x="8178137" y="9531567"/>
            <a:ext cx="4032450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b="1" i="1">
                <a:ln w="6349">
                  <a:solidFill>
                    <a:srgbClr val="292934"/>
                  </a:solidFill>
                </a:ln>
                <a:solidFill>
                  <a:srgbClr val="292934">
                    <a:alpha val="5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 = 1.375 GeV/c</a:t>
            </a:r>
          </a:p>
        </p:txBody>
      </p:sp>
      <p:sp>
        <p:nvSpPr>
          <p:cNvPr id="415" name="Shape 415"/>
          <p:cNvSpPr/>
          <p:nvPr/>
        </p:nvSpPr>
        <p:spPr>
          <a:xfrm>
            <a:off x="8375967" y="2940372"/>
            <a:ext cx="7930833" cy="874138"/>
          </a:xfrm>
          <a:prstGeom prst="rect">
            <a:avLst/>
          </a:prstGeom>
          <a:ln w="12700">
            <a:solidFill>
              <a:srgbClr val="1403F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sz="4800" b="1" i="1">
                <a:solidFill>
                  <a:srgbClr val="1403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dp/p</a:t>
            </a:r>
            <a:r>
              <a:rPr i="0"/>
              <a:t> 5</a:t>
            </a:r>
            <a:r>
              <a:rPr b="0" i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～</a:t>
            </a:r>
            <a:r>
              <a:rPr i="0"/>
              <a:t>6×10</a:t>
            </a:r>
            <a:r>
              <a:rPr b="0" i="0" baseline="310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－</a:t>
            </a:r>
            <a:r>
              <a:rPr i="0" baseline="31000"/>
              <a:t>4</a:t>
            </a:r>
            <a:r>
              <a:rPr i="0"/>
              <a:t> (FWHM)</a:t>
            </a:r>
          </a:p>
        </p:txBody>
      </p:sp>
      <p:sp>
        <p:nvSpPr>
          <p:cNvPr id="416" name="Shape 416"/>
          <p:cNvSpPr/>
          <p:nvPr/>
        </p:nvSpPr>
        <p:spPr>
          <a:xfrm>
            <a:off x="13934274" y="10968690"/>
            <a:ext cx="6322623" cy="1321962"/>
          </a:xfrm>
          <a:prstGeom prst="rect">
            <a:avLst/>
          </a:prstGeom>
          <a:ln w="127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sz="40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Magnet condition</a:t>
            </a:r>
          </a:p>
          <a:p>
            <a:pPr defTabSz="1828800">
              <a:defRPr sz="40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Q1,Q2,D1 = 2500A (max)</a:t>
            </a:r>
          </a:p>
        </p:txBody>
      </p:sp>
      <p:sp>
        <p:nvSpPr>
          <p:cNvPr id="417" name="Shape 417"/>
          <p:cNvSpPr/>
          <p:nvPr/>
        </p:nvSpPr>
        <p:spPr>
          <a:xfrm>
            <a:off x="16584485" y="8720629"/>
            <a:ext cx="4032449" cy="6394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3200" b="1" i="1">
                <a:ln w="6350">
                  <a:solidFill>
                    <a:srgbClr val="292934"/>
                  </a:solidFill>
                </a:ln>
                <a:solidFill>
                  <a:srgbClr val="292934">
                    <a:alpha val="5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σx = 250um (rms)</a:t>
            </a:r>
          </a:p>
        </p:txBody>
      </p:sp>
      <p:sp>
        <p:nvSpPr>
          <p:cNvPr id="418" name="Shape 418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27</a:t>
            </a:r>
          </a:p>
        </p:txBody>
      </p:sp>
      <p:sp>
        <p:nvSpPr>
          <p:cNvPr id="419" name="Shape 419"/>
          <p:cNvSpPr/>
          <p:nvPr/>
        </p:nvSpPr>
        <p:spPr>
          <a:xfrm>
            <a:off x="3962400" y="242236"/>
            <a:ext cx="16459200" cy="995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92500" lnSpcReduction="10000"/>
          </a:bodyPr>
          <a:lstStyle>
            <a:lvl1pPr algn="ctr">
              <a:defRPr sz="64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Momentum Resolution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423" name="Shape 423"/>
          <p:cNvSpPr>
            <a:spLocks noGrp="1"/>
          </p:cNvSpPr>
          <p:nvPr>
            <p:ph type="title"/>
          </p:nvPr>
        </p:nvSpPr>
        <p:spPr>
          <a:xfrm>
            <a:off x="3962400" y="20076"/>
            <a:ext cx="16459200" cy="14400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Solid Angle</a:t>
            </a:r>
          </a:p>
        </p:txBody>
      </p:sp>
      <p:sp>
        <p:nvSpPr>
          <p:cNvPr id="424" name="Shape 424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pic>
        <p:nvPicPr>
          <p:cNvPr id="425" name="image37.png"/>
          <p:cNvPicPr>
            <a:picLocks noChangeAspect="1"/>
          </p:cNvPicPr>
          <p:nvPr/>
        </p:nvPicPr>
        <p:blipFill>
          <a:blip r:embed="rId2">
            <a:extLst/>
          </a:blip>
          <a:srcRect l="15837" t="12778" r="20119" b="1586"/>
          <a:stretch>
            <a:fillRect/>
          </a:stretch>
        </p:blipFill>
        <p:spPr>
          <a:xfrm>
            <a:off x="14790848" y="1817439"/>
            <a:ext cx="5898097" cy="4608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age38.png"/>
          <p:cNvPicPr>
            <a:picLocks noChangeAspect="1"/>
          </p:cNvPicPr>
          <p:nvPr/>
        </p:nvPicPr>
        <p:blipFill>
          <a:blip r:embed="rId3">
            <a:extLst/>
          </a:blip>
          <a:srcRect l="15999" t="12331" r="19255" b="1997"/>
          <a:stretch>
            <a:fillRect/>
          </a:stretch>
        </p:blipFill>
        <p:spPr>
          <a:xfrm>
            <a:off x="14860268" y="6680831"/>
            <a:ext cx="5828677" cy="4209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image39.png"/>
          <p:cNvPicPr>
            <a:picLocks noChangeAspect="1"/>
          </p:cNvPicPr>
          <p:nvPr/>
        </p:nvPicPr>
        <p:blipFill>
          <a:blip r:embed="rId4">
            <a:extLst/>
          </a:blip>
          <a:srcRect l="15762" t="12263" r="20194" b="1575"/>
          <a:stretch>
            <a:fillRect/>
          </a:stretch>
        </p:blipFill>
        <p:spPr>
          <a:xfrm>
            <a:off x="3695055" y="3367906"/>
            <a:ext cx="10239219" cy="7519173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Shape 428"/>
          <p:cNvSpPr/>
          <p:nvPr/>
        </p:nvSpPr>
        <p:spPr>
          <a:xfrm>
            <a:off x="3983087" y="11465782"/>
            <a:ext cx="7056785" cy="1123078"/>
          </a:xfrm>
          <a:prstGeom prst="rect">
            <a:avLst/>
          </a:prstGeom>
          <a:ln w="127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sz="32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Magnetic field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</a:t>
            </a:r>
            <a:r>
              <a:t> TOSCA calculation</a:t>
            </a:r>
          </a:p>
          <a:p>
            <a:pPr defTabSz="1828800">
              <a:defRPr sz="32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Q1,Q2,D1 = 2500A (max)</a:t>
            </a:r>
          </a:p>
        </p:txBody>
      </p:sp>
      <p:sp>
        <p:nvSpPr>
          <p:cNvPr id="429" name="Shape 429"/>
          <p:cNvSpPr/>
          <p:nvPr/>
        </p:nvSpPr>
        <p:spPr>
          <a:xfrm>
            <a:off x="15504368" y="7400911"/>
            <a:ext cx="989385" cy="1"/>
          </a:xfrm>
          <a:prstGeom prst="line">
            <a:avLst/>
          </a:prstGeom>
          <a:ln w="38100">
            <a:solidFill>
              <a:srgbClr val="1403F7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15504368" y="7400911"/>
            <a:ext cx="1407715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>
                <a:solidFill>
                  <a:srgbClr val="1403F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4°</a:t>
            </a:r>
          </a:p>
        </p:txBody>
      </p:sp>
      <p:sp>
        <p:nvSpPr>
          <p:cNvPr id="431" name="Shape 431"/>
          <p:cNvSpPr/>
          <p:nvPr/>
        </p:nvSpPr>
        <p:spPr>
          <a:xfrm>
            <a:off x="15591143" y="9849184"/>
            <a:ext cx="1929447" cy="1"/>
          </a:xfrm>
          <a:prstGeom prst="line">
            <a:avLst/>
          </a:prstGeom>
          <a:ln w="38100">
            <a:solidFill>
              <a:srgbClr val="1403F7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16224448" y="9254535"/>
            <a:ext cx="1407715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>
                <a:solidFill>
                  <a:srgbClr val="1403F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8°</a:t>
            </a:r>
          </a:p>
        </p:txBody>
      </p:sp>
      <p:sp>
        <p:nvSpPr>
          <p:cNvPr id="433" name="Shape 433"/>
          <p:cNvSpPr/>
          <p:nvPr/>
        </p:nvSpPr>
        <p:spPr>
          <a:xfrm>
            <a:off x="17520592" y="7093136"/>
            <a:ext cx="2980949" cy="11093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sz="3200" b="1" i="1">
                <a:ln w="6350">
                  <a:solidFill>
                    <a:srgbClr val="292934"/>
                  </a:solidFill>
                </a:ln>
                <a:solidFill>
                  <a:srgbClr val="292934">
                    <a:alpha val="5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p=1.35 GeV/c</a:t>
            </a:r>
          </a:p>
          <a:p>
            <a:pPr defTabSz="1828800">
              <a:defRPr sz="3200" b="1" i="1">
                <a:ln w="6350">
                  <a:solidFill>
                    <a:srgbClr val="292934"/>
                  </a:solidFill>
                </a:ln>
                <a:solidFill>
                  <a:srgbClr val="292934">
                    <a:alpha val="5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T2-Q1=55cm</a:t>
            </a:r>
          </a:p>
        </p:txBody>
      </p:sp>
      <p:sp>
        <p:nvSpPr>
          <p:cNvPr id="434" name="Shape 434"/>
          <p:cNvSpPr/>
          <p:nvPr/>
        </p:nvSpPr>
        <p:spPr>
          <a:xfrm>
            <a:off x="10607823" y="6499700"/>
            <a:ext cx="3168353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sz="4800" b="1">
                <a:solidFill>
                  <a:srgbClr val="017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～</a:t>
            </a:r>
            <a:r>
              <a:rPr dirty="0"/>
              <a:t>55 msr</a:t>
            </a:r>
          </a:p>
        </p:txBody>
      </p:sp>
      <p:sp>
        <p:nvSpPr>
          <p:cNvPr id="435" name="Shape 435"/>
          <p:cNvSpPr/>
          <p:nvPr/>
        </p:nvSpPr>
        <p:spPr>
          <a:xfrm>
            <a:off x="12047983" y="11465783"/>
            <a:ext cx="8455244" cy="1122086"/>
          </a:xfrm>
          <a:prstGeom prst="rect">
            <a:avLst/>
          </a:prstGeom>
          <a:ln w="127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sz="32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Particles just passing through the magnets</a:t>
            </a:r>
          </a:p>
          <a:p>
            <a:pPr defTabSz="1828800">
              <a:defRPr sz="32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= not including detector configuration</a:t>
            </a:r>
          </a:p>
        </p:txBody>
      </p:sp>
      <p:sp>
        <p:nvSpPr>
          <p:cNvPr id="436" name="Shape 436"/>
          <p:cNvSpPr/>
          <p:nvPr/>
        </p:nvSpPr>
        <p:spPr>
          <a:xfrm>
            <a:off x="19975790" y="9849184"/>
            <a:ext cx="1" cy="609217"/>
          </a:xfrm>
          <a:prstGeom prst="line">
            <a:avLst/>
          </a:prstGeom>
          <a:ln w="38100">
            <a:solidFill>
              <a:srgbClr val="1403F7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19569261" y="9162256"/>
            <a:ext cx="1407715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>
                <a:solidFill>
                  <a:srgbClr val="1403F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18°</a:t>
            </a:r>
          </a:p>
        </p:txBody>
      </p:sp>
      <p:sp>
        <p:nvSpPr>
          <p:cNvPr id="438" name="Shape 438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28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441" name="Shape 441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442" name="Shape 442"/>
          <p:cNvSpPr>
            <a:spLocks noGrp="1"/>
          </p:cNvSpPr>
          <p:nvPr>
            <p:ph type="title"/>
          </p:nvPr>
        </p:nvSpPr>
        <p:spPr>
          <a:xfrm>
            <a:off x="3962400" y="20075"/>
            <a:ext cx="16459200" cy="1699792"/>
          </a:xfrm>
          <a:prstGeom prst="rect">
            <a:avLst/>
          </a:prstGeom>
        </p:spPr>
        <p:txBody>
          <a:bodyPr/>
          <a:lstStyle/>
          <a:p>
            <a:r>
              <a:t>Backgrounds</a:t>
            </a:r>
          </a:p>
        </p:txBody>
      </p:sp>
      <p:sp>
        <p:nvSpPr>
          <p:cNvPr id="443" name="Shape 443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29</a:t>
            </a:r>
          </a:p>
        </p:txBody>
      </p:sp>
      <p:sp>
        <p:nvSpPr>
          <p:cNvPr id="444" name="Shape 444"/>
          <p:cNvSpPr/>
          <p:nvPr/>
        </p:nvSpPr>
        <p:spPr>
          <a:xfrm>
            <a:off x="3089401" y="13174853"/>
            <a:ext cx="8229601" cy="436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 defTabSz="1828800">
              <a:defRPr sz="2000">
                <a:solidFill>
                  <a:srgbClr val="0F253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研究会「ストレンジネスを含む原子核の最近の展開」</a:t>
            </a:r>
          </a:p>
        </p:txBody>
      </p:sp>
      <p:sp>
        <p:nvSpPr>
          <p:cNvPr id="445" name="Shape 445"/>
          <p:cNvSpPr/>
          <p:nvPr/>
        </p:nvSpPr>
        <p:spPr>
          <a:xfrm>
            <a:off x="12192000" y="13130341"/>
            <a:ext cx="8229600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 defTabSz="1828800">
              <a:defRPr sz="2000">
                <a:solidFill>
                  <a:srgbClr val="0F253F"/>
                </a:solidFill>
              </a:defRPr>
            </a:lvl1pPr>
          </a:lstStyle>
          <a:p>
            <a:r>
              <a:t>2014.9.26</a:t>
            </a:r>
          </a:p>
        </p:txBody>
      </p:sp>
      <p:sp>
        <p:nvSpPr>
          <p:cNvPr id="446" name="Shape 446"/>
          <p:cNvSpPr>
            <a:spLocks noGrp="1"/>
          </p:cNvSpPr>
          <p:nvPr>
            <p:ph type="body" sz="quarter" idx="1"/>
          </p:nvPr>
        </p:nvSpPr>
        <p:spPr>
          <a:xfrm>
            <a:off x="3839072" y="8874224"/>
            <a:ext cx="8435280" cy="259228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4400"/>
            </a:pPr>
            <a:r>
              <a:t>2. Decay of beam K</a:t>
            </a:r>
            <a:r>
              <a:rPr baseline="31000"/>
              <a:t>－</a:t>
            </a:r>
          </a:p>
          <a:p>
            <a:pPr marL="1028700" lvl="1" indent="-571500">
              <a:lnSpc>
                <a:spcPct val="90000"/>
              </a:lnSpc>
              <a:spcBef>
                <a:spcPts val="800"/>
              </a:spcBef>
              <a:defRPr sz="3600"/>
            </a:pPr>
            <a:r>
              <a:t>K</a:t>
            </a:r>
            <a:r>
              <a:rPr baseline="31000"/>
              <a:t>－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π</a:t>
            </a:r>
            <a:r>
              <a:rPr baseline="31000"/>
              <a:t>－</a:t>
            </a:r>
            <a:r>
              <a:t>π</a:t>
            </a:r>
            <a:r>
              <a:rPr baseline="31000"/>
              <a:t>－</a:t>
            </a:r>
            <a:r>
              <a:rPr>
                <a:latin typeface="ヒラギノ角ゴ Pro W6"/>
                <a:ea typeface="ヒラギノ角ゴ Pro W6"/>
                <a:cs typeface="ヒラギノ角ゴ Pro W6"/>
                <a:sym typeface="ヒラギノ角ゴ Pro W6"/>
              </a:rPr>
              <a:t>π</a:t>
            </a:r>
            <a:r>
              <a:rPr baseline="31000">
                <a:latin typeface="ヒラギノ角ゴ Pro W6"/>
                <a:ea typeface="ヒラギノ角ゴ Pro W6"/>
                <a:cs typeface="ヒラギノ角ゴ Pro W6"/>
                <a:sym typeface="ヒラギノ角ゴ Pro W6"/>
              </a:rPr>
              <a:t>＋</a:t>
            </a:r>
            <a:r>
              <a:t> (B.R. 5.6%)</a:t>
            </a:r>
          </a:p>
          <a:p>
            <a:pPr marL="0" lvl="1" indent="274320">
              <a:lnSpc>
                <a:spcPct val="90000"/>
              </a:lnSpc>
              <a:spcBef>
                <a:spcPts val="800"/>
              </a:spcBef>
              <a:buSzTx/>
              <a:buNone/>
              <a:defRPr sz="3600"/>
            </a:pPr>
            <a:r>
              <a:t> K</a:t>
            </a:r>
            <a:r>
              <a:rPr baseline="31000"/>
              <a:t>－</a:t>
            </a:r>
            <a:r>
              <a:t>@1.8 GeV/c: βγcτ 〜13.5 m</a:t>
            </a:r>
          </a:p>
        </p:txBody>
      </p:sp>
      <p:pic>
        <p:nvPicPr>
          <p:cNvPr id="447" name="image40.png" descr="BeamBG.eps"/>
          <p:cNvPicPr>
            <a:picLocks noChangeAspect="1"/>
          </p:cNvPicPr>
          <p:nvPr/>
        </p:nvPicPr>
        <p:blipFill>
          <a:blip r:embed="rId2">
            <a:extLst/>
          </a:blip>
          <a:srcRect l="8711" t="20964" r="12323" b="31955"/>
          <a:stretch>
            <a:fillRect/>
          </a:stretch>
        </p:blipFill>
        <p:spPr>
          <a:xfrm>
            <a:off x="10751839" y="1703102"/>
            <a:ext cx="9389549" cy="8467267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 448"/>
          <p:cNvSpPr/>
          <p:nvPr/>
        </p:nvSpPr>
        <p:spPr>
          <a:xfrm>
            <a:off x="12677554" y="10180724"/>
            <a:ext cx="8352929" cy="1651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defTabSz="1828800">
              <a:spcBef>
                <a:spcPts val="1100"/>
              </a:spcBef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t>3. Reactions on the D1 yoke</a:t>
            </a:r>
          </a:p>
          <a:p>
            <a:pPr marL="640080" lvl="1" indent="-365760" defTabSz="1828800">
              <a:spcBef>
                <a:spcPts val="900"/>
              </a:spcBef>
              <a:buClr>
                <a:schemeClr val="accent1"/>
              </a:buClr>
              <a:buSzPct val="85000"/>
              <a:buFont typeface="Arial"/>
              <a:buChar char="•"/>
              <a:defRPr sz="4000" i="1">
                <a:latin typeface="+mj-lt"/>
                <a:ea typeface="+mj-ea"/>
                <a:cs typeface="+mj-cs"/>
                <a:sym typeface="Helvetica"/>
              </a:defRPr>
            </a:pPr>
            <a:r>
              <a:t>K</a:t>
            </a:r>
            <a:r>
              <a:rPr i="0" baseline="31000"/>
              <a:t>－ </a:t>
            </a:r>
            <a:r>
              <a:rPr i="0"/>
              <a:t>+ Fe </a:t>
            </a:r>
            <a:r>
              <a:rPr i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many particles</a:t>
            </a:r>
          </a:p>
        </p:txBody>
      </p:sp>
      <p:sp>
        <p:nvSpPr>
          <p:cNvPr id="449" name="Shape 449"/>
          <p:cNvSpPr/>
          <p:nvPr/>
        </p:nvSpPr>
        <p:spPr>
          <a:xfrm>
            <a:off x="3647808" y="3937208"/>
            <a:ext cx="8553200" cy="1651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defTabSz="1828800">
              <a:spcBef>
                <a:spcPts val="1100"/>
              </a:spcBef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t>1. Various products off targets</a:t>
            </a:r>
          </a:p>
          <a:p>
            <a:pPr marL="640080" lvl="1" indent="-365760" defTabSz="1828800">
              <a:spcBef>
                <a:spcPts val="900"/>
              </a:spcBef>
              <a:buClr>
                <a:schemeClr val="accent1"/>
              </a:buClr>
              <a:buSzPct val="85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Reaction rate: ～10%</a:t>
            </a:r>
          </a:p>
        </p:txBody>
      </p:sp>
      <p:sp>
        <p:nvSpPr>
          <p:cNvPr id="450" name="Shape 450"/>
          <p:cNvSpPr/>
          <p:nvPr/>
        </p:nvSpPr>
        <p:spPr>
          <a:xfrm>
            <a:off x="10751839" y="7913616"/>
            <a:ext cx="91439" cy="14401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1" name="Shape 451"/>
          <p:cNvSpPr/>
          <p:nvPr/>
        </p:nvSpPr>
        <p:spPr>
          <a:xfrm flipH="1">
            <a:off x="10751839" y="4895999"/>
            <a:ext cx="4547" cy="2880002"/>
          </a:xfrm>
          <a:prstGeom prst="line">
            <a:avLst/>
          </a:prstGeom>
          <a:ln w="25400">
            <a:solidFill>
              <a:srgbClr val="C0000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15504368" y="7913616"/>
            <a:ext cx="720081" cy="702257"/>
          </a:xfrm>
          <a:prstGeom prst="ellipse">
            <a:avLst/>
          </a:prstGeom>
          <a:ln w="50800">
            <a:solidFill>
              <a:srgbClr val="C00000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3" name="Shape 453"/>
          <p:cNvSpPr/>
          <p:nvPr/>
        </p:nvSpPr>
        <p:spPr>
          <a:xfrm flipV="1">
            <a:off x="16008423" y="8679567"/>
            <a:ext cx="1" cy="1490801"/>
          </a:xfrm>
          <a:prstGeom prst="line">
            <a:avLst/>
          </a:prstGeom>
          <a:ln w="25400">
            <a:solidFill>
              <a:srgbClr val="C0000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54" name="Shape 454"/>
          <p:cNvSpPr/>
          <p:nvPr/>
        </p:nvSpPr>
        <p:spPr>
          <a:xfrm rot="5622360">
            <a:off x="12335336" y="5713832"/>
            <a:ext cx="770761" cy="5975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380"/>
                  <a:pt x="10800" y="849"/>
                </a:cubicBezTo>
                <a:lnTo>
                  <a:pt x="10800" y="19054"/>
                </a:lnTo>
                <a:cubicBezTo>
                  <a:pt x="10800" y="19523"/>
                  <a:pt x="15635" y="19903"/>
                  <a:pt x="21600" y="19903"/>
                </a:cubicBezTo>
                <a:cubicBezTo>
                  <a:pt x="15635" y="19903"/>
                  <a:pt x="10800" y="20283"/>
                  <a:pt x="10800" y="20751"/>
                </a:cubicBezTo>
                <a:lnTo>
                  <a:pt x="10800" y="20751"/>
                </a:lnTo>
                <a:cubicBezTo>
                  <a:pt x="10800" y="21220"/>
                  <a:pt x="5965" y="21600"/>
                  <a:pt x="0" y="21600"/>
                </a:cubicBezTo>
              </a:path>
            </a:pathLst>
          </a:custGeom>
          <a:ln w="25400">
            <a:solidFill>
              <a:srgbClr val="C00000"/>
            </a:solidFill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17808624" y="8623565"/>
            <a:ext cx="3312369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i="1">
                <a:solidFill>
                  <a:srgbClr val="C00000"/>
                </a:solidFill>
              </a:defRPr>
            </a:lvl1pPr>
          </a:lstStyle>
          <a:p>
            <a:r>
              <a:t>“D1Hit event”</a:t>
            </a:r>
          </a:p>
        </p:txBody>
      </p:sp>
      <p:sp>
        <p:nvSpPr>
          <p:cNvPr id="456" name="Shape 456"/>
          <p:cNvSpPr/>
          <p:nvPr/>
        </p:nvSpPr>
        <p:spPr>
          <a:xfrm>
            <a:off x="10837954" y="6137919"/>
            <a:ext cx="3679199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12191999" y="5604828"/>
            <a:ext cx="1440162" cy="678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/>
            </a:lvl1pPr>
          </a:lstStyle>
          <a:p>
            <a:r>
              <a:t>3 m</a:t>
            </a:r>
          </a:p>
        </p:txBody>
      </p:sp>
      <p:sp>
        <p:nvSpPr>
          <p:cNvPr id="458" name="Shape 458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20987066" y="89925"/>
            <a:ext cx="395835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3962400" y="6138000"/>
            <a:ext cx="16459200" cy="1440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Introduction</a:t>
            </a:r>
          </a:p>
        </p:txBody>
      </p:sp>
      <p:sp>
        <p:nvSpPr>
          <p:cNvPr id="48" name="Shape 48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49" name="Shape 49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pic>
        <p:nvPicPr>
          <p:cNvPr id="462" name="image40.tif" descr="BeamBG.eps"/>
          <p:cNvPicPr>
            <a:picLocks noChangeAspect="1"/>
          </p:cNvPicPr>
          <p:nvPr/>
        </p:nvPicPr>
        <p:blipFill>
          <a:blip r:embed="rId2">
            <a:extLst/>
          </a:blip>
          <a:srcRect l="8711" t="20964" r="12323" b="31955"/>
          <a:stretch>
            <a:fillRect/>
          </a:stretch>
        </p:blipFill>
        <p:spPr>
          <a:xfrm>
            <a:off x="13200112" y="4805588"/>
            <a:ext cx="8025264" cy="7236988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Shape 463"/>
          <p:cNvSpPr>
            <a:spLocks noGrp="1"/>
          </p:cNvSpPr>
          <p:nvPr>
            <p:ph type="title"/>
          </p:nvPr>
        </p:nvSpPr>
        <p:spPr>
          <a:xfrm>
            <a:off x="3962400" y="20075"/>
            <a:ext cx="16459200" cy="1699792"/>
          </a:xfrm>
          <a:prstGeom prst="rect">
            <a:avLst/>
          </a:prstGeom>
        </p:spPr>
        <p:txBody>
          <a:bodyPr/>
          <a:lstStyle/>
          <a:p>
            <a:r>
              <a:t>Backgrounds not from the Target</a:t>
            </a:r>
          </a:p>
        </p:txBody>
      </p:sp>
      <p:sp>
        <p:nvSpPr>
          <p:cNvPr id="464" name="Shape 464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30</a:t>
            </a:r>
          </a:p>
        </p:txBody>
      </p:sp>
      <p:sp>
        <p:nvSpPr>
          <p:cNvPr id="465" name="Shape 465"/>
          <p:cNvSpPr/>
          <p:nvPr/>
        </p:nvSpPr>
        <p:spPr>
          <a:xfrm>
            <a:off x="3089401" y="13174853"/>
            <a:ext cx="8229601" cy="436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 defTabSz="1828800">
              <a:defRPr sz="2000">
                <a:solidFill>
                  <a:srgbClr val="0F253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研究会「ストレンジネスを含む原子核の最近の展開」</a:t>
            </a:r>
          </a:p>
        </p:txBody>
      </p:sp>
      <p:sp>
        <p:nvSpPr>
          <p:cNvPr id="466" name="Shape 466"/>
          <p:cNvSpPr/>
          <p:nvPr/>
        </p:nvSpPr>
        <p:spPr>
          <a:xfrm>
            <a:off x="12192000" y="13130341"/>
            <a:ext cx="8229600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 defTabSz="1828800">
              <a:defRPr sz="2000">
                <a:solidFill>
                  <a:srgbClr val="0F253F"/>
                </a:solidFill>
              </a:defRPr>
            </a:lvl1pPr>
          </a:lstStyle>
          <a:p>
            <a:r>
              <a:t>2014.9.26</a:t>
            </a:r>
          </a:p>
        </p:txBody>
      </p:sp>
      <p:sp>
        <p:nvSpPr>
          <p:cNvPr id="467" name="Shape 467"/>
          <p:cNvSpPr>
            <a:spLocks noGrp="1"/>
          </p:cNvSpPr>
          <p:nvPr>
            <p:ph type="body" sz="quarter" idx="1"/>
          </p:nvPr>
        </p:nvSpPr>
        <p:spPr>
          <a:xfrm>
            <a:off x="3962398" y="3200399"/>
            <a:ext cx="16827342" cy="2073426"/>
          </a:xfrm>
          <a:prstGeom prst="rect">
            <a:avLst/>
          </a:prstGeom>
        </p:spPr>
        <p:txBody>
          <a:bodyPr/>
          <a:lstStyle/>
          <a:p>
            <a:r>
              <a:t>Decay of beam K</a:t>
            </a:r>
            <a:r>
              <a:rPr baseline="31000"/>
              <a:t>－ </a:t>
            </a:r>
            <a:r>
              <a:t>&amp; Reactions on the D1yoke</a:t>
            </a:r>
          </a:p>
        </p:txBody>
      </p:sp>
      <p:pic>
        <p:nvPicPr>
          <p:cNvPr id="468" name="image41.pdf" descr="background.e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8992" y="4841776"/>
            <a:ext cx="10632432" cy="7200801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Shape 469"/>
          <p:cNvSpPr/>
          <p:nvPr/>
        </p:nvSpPr>
        <p:spPr>
          <a:xfrm>
            <a:off x="5999311" y="9018240"/>
            <a:ext cx="432049" cy="989529"/>
          </a:xfrm>
          <a:prstGeom prst="line">
            <a:avLst/>
          </a:prstGeom>
          <a:ln w="50800">
            <a:solidFill>
              <a:srgbClr val="0000FF"/>
            </a:solidFill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4847183" y="7722096"/>
            <a:ext cx="4320482" cy="11988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a few tens of </a:t>
            </a:r>
            <a:r>
              <a:rPr>
                <a:solidFill>
                  <a:srgbClr val="1403F7"/>
                </a:solidFill>
              </a:rPr>
              <a:t>π</a:t>
            </a:r>
            <a:r>
              <a:rPr baseline="31000">
                <a:solidFill>
                  <a:srgbClr val="1403F7"/>
                </a:solidFill>
              </a:rPr>
              <a:t>＋</a:t>
            </a:r>
            <a:r>
              <a:t> from K</a:t>
            </a:r>
            <a:r>
              <a:rPr baseline="31000"/>
              <a:t>−</a:t>
            </a:r>
            <a:r>
              <a:t> decay</a:t>
            </a:r>
          </a:p>
        </p:txBody>
      </p:sp>
      <p:sp>
        <p:nvSpPr>
          <p:cNvPr id="471" name="Shape 471"/>
          <p:cNvSpPr/>
          <p:nvPr/>
        </p:nvSpPr>
        <p:spPr>
          <a:xfrm>
            <a:off x="7007423" y="6285417"/>
            <a:ext cx="5760641" cy="119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Only </a:t>
            </a:r>
            <a:r>
              <a:rPr>
                <a:solidFill>
                  <a:srgbClr val="00B050"/>
                </a:solidFill>
              </a:rPr>
              <a:t>neutrons</a:t>
            </a:r>
            <a:r>
              <a:t> can reach the counters at the exit</a:t>
            </a:r>
          </a:p>
        </p:txBody>
      </p:sp>
      <p:sp>
        <p:nvSpPr>
          <p:cNvPr id="472" name="Shape 472"/>
          <p:cNvSpPr/>
          <p:nvPr/>
        </p:nvSpPr>
        <p:spPr>
          <a:xfrm>
            <a:off x="9599711" y="7578080"/>
            <a:ext cx="2304257" cy="576065"/>
          </a:xfrm>
          <a:prstGeom prst="line">
            <a:avLst/>
          </a:prstGeom>
          <a:ln w="50800">
            <a:solidFill>
              <a:srgbClr val="00B050"/>
            </a:solidFill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sp>
        <p:nvSpPr>
          <p:cNvPr id="473" name="Shape 473"/>
          <p:cNvSpPr/>
          <p:nvPr/>
        </p:nvSpPr>
        <p:spPr>
          <a:xfrm>
            <a:off x="13880559" y="7146032"/>
            <a:ext cx="5760641" cy="13258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solidFill>
                  <a:srgbClr val="C0000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Most charged particles stop inside of the D1</a:t>
            </a:r>
          </a:p>
        </p:txBody>
      </p:sp>
      <p:sp>
        <p:nvSpPr>
          <p:cNvPr id="474" name="Shape 474"/>
          <p:cNvSpPr/>
          <p:nvPr/>
        </p:nvSpPr>
        <p:spPr>
          <a:xfrm>
            <a:off x="6309600" y="10079952"/>
            <a:ext cx="705601" cy="1245601"/>
          </a:xfrm>
          <a:prstGeom prst="rect">
            <a:avLst/>
          </a:prstGeom>
          <a:solidFill>
            <a:srgbClr val="0544F5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200"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11997600" y="7274935"/>
            <a:ext cx="698401" cy="4046401"/>
          </a:xfrm>
          <a:prstGeom prst="rect">
            <a:avLst/>
          </a:prstGeom>
          <a:solidFill>
            <a:srgbClr val="00B05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200"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4748741" y="11735959"/>
            <a:ext cx="8163340" cy="589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Particles passing through the magnets</a:t>
            </a:r>
          </a:p>
        </p:txBody>
      </p:sp>
      <p:sp>
        <p:nvSpPr>
          <p:cNvPr id="477" name="Shape 477"/>
          <p:cNvSpPr/>
          <p:nvPr/>
        </p:nvSpPr>
        <p:spPr>
          <a:xfrm>
            <a:off x="15032687" y="4967208"/>
            <a:ext cx="4608513" cy="13258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ln w="6349">
                  <a:solidFill>
                    <a:srgbClr val="000000"/>
                  </a:solidFill>
                </a:ln>
                <a:solidFill>
                  <a:srgbClr val="000000">
                    <a:alpha val="50000"/>
                  </a:srgbClr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Geant4 simulation</a:t>
            </a:r>
          </a:p>
        </p:txBody>
      </p:sp>
      <p:sp>
        <p:nvSpPr>
          <p:cNvPr id="478" name="Shape 478"/>
          <p:cNvSpPr/>
          <p:nvPr/>
        </p:nvSpPr>
        <p:spPr>
          <a:xfrm>
            <a:off x="4863951" y="5417839"/>
            <a:ext cx="3583633" cy="589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Beam K</a:t>
            </a:r>
            <a:r>
              <a:rPr baseline="31000"/>
              <a:t>−</a:t>
            </a:r>
            <a:r>
              <a:t> =10</a:t>
            </a:r>
            <a:r>
              <a:rPr baseline="31000"/>
              <a:t>6</a:t>
            </a:r>
          </a:p>
        </p:txBody>
      </p:sp>
      <p:sp>
        <p:nvSpPr>
          <p:cNvPr id="479" name="Shape 479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482" name="Shape 482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pic>
        <p:nvPicPr>
          <p:cNvPr id="483" name="image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8384" y="2967509"/>
            <a:ext cx="5691975" cy="6784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age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3211" y="2967509"/>
            <a:ext cx="5615173" cy="670748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hape 485"/>
          <p:cNvSpPr/>
          <p:nvPr/>
        </p:nvSpPr>
        <p:spPr>
          <a:xfrm>
            <a:off x="5279232" y="5293424"/>
            <a:ext cx="1141124" cy="955061"/>
          </a:xfrm>
          <a:prstGeom prst="rightArrow">
            <a:avLst>
              <a:gd name="adj1" fmla="val 62212"/>
              <a:gd name="adj2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6" name="Shape 486"/>
          <p:cNvSpPr>
            <a:spLocks noGrp="1"/>
          </p:cNvSpPr>
          <p:nvPr>
            <p:ph type="title"/>
          </p:nvPr>
        </p:nvSpPr>
        <p:spPr>
          <a:xfrm>
            <a:off x="3962400" y="20075"/>
            <a:ext cx="16459200" cy="1699792"/>
          </a:xfrm>
          <a:prstGeom prst="rect">
            <a:avLst/>
          </a:prstGeom>
        </p:spPr>
        <p:txBody>
          <a:bodyPr/>
          <a:lstStyle/>
          <a:p>
            <a:r>
              <a:rPr dirty="0"/>
              <a:t>Reactions in </a:t>
            </a:r>
            <a:r>
              <a:rPr lang="en-US" dirty="0" smtClean="0"/>
              <a:t>T</a:t>
            </a:r>
            <a:r>
              <a:rPr dirty="0" smtClean="0"/>
              <a:t>arget</a:t>
            </a:r>
            <a:endParaRPr dirty="0"/>
          </a:p>
        </p:txBody>
      </p:sp>
      <p:sp>
        <p:nvSpPr>
          <p:cNvPr id="487" name="Shape 487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31</a:t>
            </a:r>
          </a:p>
        </p:txBody>
      </p:sp>
      <p:sp>
        <p:nvSpPr>
          <p:cNvPr id="490" name="Shape 490"/>
          <p:cNvSpPr/>
          <p:nvPr/>
        </p:nvSpPr>
        <p:spPr>
          <a:xfrm>
            <a:off x="6575376" y="5007669"/>
            <a:ext cx="1440161" cy="1526573"/>
          </a:xfrm>
          <a:prstGeom prst="ellipse">
            <a:avLst/>
          </a:prstGeom>
          <a:solidFill>
            <a:srgbClr val="92D050"/>
          </a:solidFill>
          <a:ln w="50800">
            <a:solidFill>
              <a:srgbClr val="00B050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6729422" y="5401621"/>
            <a:ext cx="748328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aseline="31000"/>
            </a:pPr>
            <a:r>
              <a:t>12</a:t>
            </a:r>
            <a:r>
              <a:rPr baseline="0"/>
              <a:t>C</a:t>
            </a:r>
          </a:p>
        </p:txBody>
      </p:sp>
      <p:sp>
        <p:nvSpPr>
          <p:cNvPr id="492" name="Shape 492"/>
          <p:cNvSpPr/>
          <p:nvPr/>
        </p:nvSpPr>
        <p:spPr>
          <a:xfrm rot="19468391">
            <a:off x="7823449" y="4530649"/>
            <a:ext cx="2126538" cy="175303"/>
          </a:xfrm>
          <a:prstGeom prst="rightArrow">
            <a:avLst>
              <a:gd name="adj1" fmla="val 16971"/>
              <a:gd name="adj2" fmla="val 50000"/>
            </a:avLst>
          </a:prstGeom>
          <a:solidFill>
            <a:srgbClr val="0544F5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11327903" y="3061354"/>
            <a:ext cx="4464497" cy="21544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4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i="1" dirty="0"/>
              <a:t>K</a:t>
            </a:r>
            <a:r>
              <a:rPr baseline="31000" dirty="0"/>
              <a:t>－</a:t>
            </a:r>
            <a:r>
              <a:rPr i="1" dirty="0"/>
              <a:t>p</a:t>
            </a:r>
            <a:r>
              <a:rPr dirty="0"/>
              <a:t>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Ξ</a:t>
            </a:r>
            <a:r>
              <a:rPr baseline="31000" dirty="0"/>
              <a:t>－</a:t>
            </a:r>
            <a:r>
              <a:rPr i="1" dirty="0"/>
              <a:t>K</a:t>
            </a:r>
            <a:r>
              <a:rPr baseline="31000" dirty="0"/>
              <a:t>＋</a:t>
            </a:r>
          </a:p>
          <a:p>
            <a:pPr>
              <a:defRPr sz="4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i="1" dirty="0"/>
              <a:t>K</a:t>
            </a:r>
            <a:r>
              <a:rPr baseline="31000" dirty="0"/>
              <a:t>－</a:t>
            </a:r>
            <a:r>
              <a:rPr i="1" dirty="0"/>
              <a:t>p</a:t>
            </a:r>
            <a:r>
              <a:rPr dirty="0"/>
              <a:t>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Ξ</a:t>
            </a:r>
            <a:r>
              <a:rPr baseline="31000" dirty="0"/>
              <a:t>*－ </a:t>
            </a:r>
            <a:r>
              <a:rPr i="1" dirty="0"/>
              <a:t>K</a:t>
            </a:r>
            <a:r>
              <a:rPr baseline="31000" dirty="0"/>
              <a:t>＋</a:t>
            </a:r>
          </a:p>
        </p:txBody>
      </p:sp>
      <p:grpSp>
        <p:nvGrpSpPr>
          <p:cNvPr id="496" name="Group 496"/>
          <p:cNvGrpSpPr/>
          <p:nvPr/>
        </p:nvGrpSpPr>
        <p:grpSpPr>
          <a:xfrm>
            <a:off x="10154762" y="3342049"/>
            <a:ext cx="1029129" cy="1100609"/>
            <a:chOff x="0" y="0"/>
            <a:chExt cx="1029127" cy="1100608"/>
          </a:xfrm>
        </p:grpSpPr>
        <p:sp>
          <p:nvSpPr>
            <p:cNvPr id="494" name="Shape 494"/>
            <p:cNvSpPr/>
            <p:nvPr/>
          </p:nvSpPr>
          <p:spPr>
            <a:xfrm>
              <a:off x="0" y="-1"/>
              <a:ext cx="1029128" cy="1100610"/>
            </a:xfrm>
            <a:prstGeom prst="ellipse">
              <a:avLst/>
            </a:prstGeom>
            <a:noFill/>
            <a:ln w="50800" cap="flat">
              <a:solidFill>
                <a:srgbClr val="0544F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aseline="31000">
                  <a:solidFill>
                    <a:srgbClr val="0544F5"/>
                  </a:solidFill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50712" y="245503"/>
              <a:ext cx="727702" cy="6096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4800">
                  <a:solidFill>
                    <a:srgbClr val="0544F5"/>
                  </a:solidFill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r>
                <a:t>K</a:t>
              </a:r>
              <a:r>
                <a:rPr baseline="31000"/>
                <a:t>+</a:t>
              </a:r>
            </a:p>
          </p:txBody>
        </p:sp>
      </p:grpSp>
      <p:grpSp>
        <p:nvGrpSpPr>
          <p:cNvPr id="499" name="Group 499"/>
          <p:cNvGrpSpPr/>
          <p:nvPr/>
        </p:nvGrpSpPr>
        <p:grpSpPr>
          <a:xfrm>
            <a:off x="4127104" y="5220649"/>
            <a:ext cx="1029128" cy="1100609"/>
            <a:chOff x="0" y="0"/>
            <a:chExt cx="1029127" cy="1100608"/>
          </a:xfrm>
        </p:grpSpPr>
        <p:sp>
          <p:nvSpPr>
            <p:cNvPr id="497" name="Shape 497"/>
            <p:cNvSpPr/>
            <p:nvPr/>
          </p:nvSpPr>
          <p:spPr>
            <a:xfrm>
              <a:off x="0" y="-1"/>
              <a:ext cx="1029128" cy="1100610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 baseline="31000">
                  <a:solidFill>
                    <a:srgbClr val="FF0000"/>
                  </a:solidFill>
                </a:defRPr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150712" y="239153"/>
              <a:ext cx="727702" cy="62230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4000" i="1">
                  <a:solidFill>
                    <a:srgbClr val="FF0000"/>
                  </a:solidFill>
                </a:defRPr>
              </a:pPr>
              <a:r>
                <a:t>K</a:t>
              </a:r>
              <a:r>
                <a:rPr baseline="31000">
                  <a:latin typeface="+mj-lt"/>
                  <a:ea typeface="+mj-ea"/>
                  <a:cs typeface="+mj-cs"/>
                  <a:sym typeface="Helvetica"/>
                </a:rPr>
                <a:t>－</a:t>
              </a:r>
            </a:p>
          </p:txBody>
        </p:sp>
      </p:grpSp>
      <p:sp>
        <p:nvSpPr>
          <p:cNvPr id="500" name="Shape 500"/>
          <p:cNvSpPr/>
          <p:nvPr/>
        </p:nvSpPr>
        <p:spPr>
          <a:xfrm>
            <a:off x="8159551" y="5346505"/>
            <a:ext cx="1810707" cy="848891"/>
          </a:xfrm>
          <a:prstGeom prst="rightArrow">
            <a:avLst>
              <a:gd name="adj1" fmla="val 40261"/>
              <a:gd name="adj2" fmla="val 50000"/>
            </a:avLst>
          </a:prstGeom>
          <a:solidFill>
            <a:srgbClr val="0544F5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03" name="Group 503"/>
          <p:cNvGrpSpPr/>
          <p:nvPr/>
        </p:nvGrpSpPr>
        <p:grpSpPr>
          <a:xfrm>
            <a:off x="10463807" y="5220646"/>
            <a:ext cx="1029129" cy="1100609"/>
            <a:chOff x="0" y="0"/>
            <a:chExt cx="1029127" cy="1100608"/>
          </a:xfrm>
        </p:grpSpPr>
        <p:sp>
          <p:nvSpPr>
            <p:cNvPr id="501" name="Shape 501"/>
            <p:cNvSpPr/>
            <p:nvPr/>
          </p:nvSpPr>
          <p:spPr>
            <a:xfrm>
              <a:off x="0" y="-1"/>
              <a:ext cx="1029128" cy="1100610"/>
            </a:xfrm>
            <a:prstGeom prst="ellipse">
              <a:avLst/>
            </a:prstGeom>
            <a:noFill/>
            <a:ln w="50800" cap="flat">
              <a:solidFill>
                <a:srgbClr val="0544F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aseline="31000">
                  <a:solidFill>
                    <a:srgbClr val="0544F5"/>
                  </a:solidFill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50712" y="245503"/>
              <a:ext cx="727702" cy="6096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4800">
                  <a:solidFill>
                    <a:srgbClr val="0544F5"/>
                  </a:solidFill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lvl1pPr>
            </a:lstStyle>
            <a:p>
              <a:r>
                <a:t>p</a:t>
              </a:r>
            </a:p>
          </p:txBody>
        </p:sp>
      </p:grpSp>
      <p:sp>
        <p:nvSpPr>
          <p:cNvPr id="504" name="Shape 504"/>
          <p:cNvSpPr/>
          <p:nvPr/>
        </p:nvSpPr>
        <p:spPr>
          <a:xfrm>
            <a:off x="11615935" y="4841776"/>
            <a:ext cx="6269728" cy="313931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4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i="1" dirty="0"/>
              <a:t>K</a:t>
            </a:r>
            <a:r>
              <a:rPr baseline="31000" dirty="0"/>
              <a:t>－</a:t>
            </a:r>
            <a:r>
              <a:rPr i="1" dirty="0"/>
              <a:t>p</a:t>
            </a:r>
            <a:r>
              <a:rPr dirty="0"/>
              <a:t>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</a:t>
            </a:r>
            <a:r>
              <a:rPr i="1" dirty="0"/>
              <a:t>p</a:t>
            </a:r>
            <a:r>
              <a:rPr dirty="0"/>
              <a:t> </a:t>
            </a:r>
            <a:r>
              <a:rPr i="1" dirty="0"/>
              <a:t>K</a:t>
            </a:r>
            <a:r>
              <a:rPr baseline="31000" dirty="0"/>
              <a:t>－</a:t>
            </a:r>
          </a:p>
          <a:p>
            <a:pPr>
              <a:defRPr sz="4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i="1" dirty="0"/>
              <a:t>K</a:t>
            </a:r>
            <a:r>
              <a:rPr baseline="31000" dirty="0"/>
              <a:t>－</a:t>
            </a:r>
            <a:r>
              <a:rPr i="1" dirty="0"/>
              <a:t>p</a:t>
            </a:r>
            <a:r>
              <a:rPr dirty="0"/>
              <a:t>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</a:t>
            </a:r>
            <a:r>
              <a:rPr i="1" dirty="0"/>
              <a:t>p</a:t>
            </a:r>
            <a:r>
              <a:rPr dirty="0"/>
              <a:t> π</a:t>
            </a:r>
            <a:r>
              <a:rPr i="1" dirty="0"/>
              <a:t>K</a:t>
            </a:r>
            <a:endParaRPr i="1" baseline="31000" dirty="0"/>
          </a:p>
          <a:p>
            <a:pPr>
              <a:defRPr sz="4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i="1" dirty="0"/>
              <a:t>K</a:t>
            </a:r>
            <a:r>
              <a:rPr baseline="31000" dirty="0"/>
              <a:t>－</a:t>
            </a:r>
            <a:r>
              <a:rPr i="1" dirty="0"/>
              <a:t>n</a:t>
            </a:r>
            <a:r>
              <a:rPr dirty="0"/>
              <a:t> </a:t>
            </a:r>
            <a:r>
              <a:rPr dirty="0" smtClean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i="1" dirty="0" smtClean="0"/>
              <a:t>p</a:t>
            </a:r>
            <a:r>
              <a:rPr dirty="0" smtClean="0"/>
              <a:t> </a:t>
            </a:r>
            <a:r>
              <a:rPr dirty="0"/>
              <a:t>π</a:t>
            </a:r>
            <a:r>
              <a:rPr baseline="31000" dirty="0"/>
              <a:t>－</a:t>
            </a:r>
            <a:r>
              <a:rPr i="1" dirty="0"/>
              <a:t>K</a:t>
            </a:r>
            <a:r>
              <a:rPr baseline="31000" dirty="0"/>
              <a:t>－</a:t>
            </a:r>
          </a:p>
          <a:p>
            <a:pPr>
              <a:defRPr sz="4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Decay of hyperons</a:t>
            </a:r>
          </a:p>
        </p:txBody>
      </p:sp>
      <p:sp>
        <p:nvSpPr>
          <p:cNvPr id="505" name="Shape 505"/>
          <p:cNvSpPr/>
          <p:nvPr/>
        </p:nvSpPr>
        <p:spPr>
          <a:xfrm rot="2667146">
            <a:off x="7608856" y="7178746"/>
            <a:ext cx="2709827" cy="421227"/>
          </a:xfrm>
          <a:prstGeom prst="rightArrow">
            <a:avLst>
              <a:gd name="adj1" fmla="val 40261"/>
              <a:gd name="adj2" fmla="val 50000"/>
            </a:avLst>
          </a:prstGeom>
          <a:solidFill>
            <a:srgbClr val="0544F5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08" name="Group 508"/>
          <p:cNvGrpSpPr/>
          <p:nvPr/>
        </p:nvGrpSpPr>
        <p:grpSpPr>
          <a:xfrm>
            <a:off x="10298778" y="8098863"/>
            <a:ext cx="1029129" cy="1524000"/>
            <a:chOff x="0" y="0"/>
            <a:chExt cx="1029127" cy="1523999"/>
          </a:xfrm>
        </p:grpSpPr>
        <p:sp>
          <p:nvSpPr>
            <p:cNvPr id="506" name="Shape 506"/>
            <p:cNvSpPr/>
            <p:nvPr/>
          </p:nvSpPr>
          <p:spPr>
            <a:xfrm>
              <a:off x="0" y="211696"/>
              <a:ext cx="1029128" cy="1100609"/>
            </a:xfrm>
            <a:prstGeom prst="ellipse">
              <a:avLst/>
            </a:prstGeom>
            <a:noFill/>
            <a:ln w="50800" cap="flat">
              <a:solidFill>
                <a:srgbClr val="0544F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aseline="31000">
                  <a:solidFill>
                    <a:srgbClr val="0544F5"/>
                  </a:solidFill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150711" y="0"/>
              <a:ext cx="727703" cy="15240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4800">
                  <a:solidFill>
                    <a:srgbClr val="0544F5"/>
                  </a:solidFill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r>
                <a:t>π</a:t>
              </a:r>
              <a:r>
                <a:rPr baseline="31000"/>
                <a:t>+</a:t>
              </a:r>
            </a:p>
          </p:txBody>
        </p:sp>
      </p:grpSp>
      <p:sp>
        <p:nvSpPr>
          <p:cNvPr id="509" name="Shape 509"/>
          <p:cNvSpPr/>
          <p:nvPr/>
        </p:nvSpPr>
        <p:spPr>
          <a:xfrm>
            <a:off x="11471918" y="8220341"/>
            <a:ext cx="6413743" cy="16619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4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i="1" dirty="0"/>
              <a:t>K</a:t>
            </a:r>
            <a:r>
              <a:rPr baseline="31000" dirty="0"/>
              <a:t>－</a:t>
            </a:r>
            <a:r>
              <a:rPr i="1" dirty="0"/>
              <a:t>p</a:t>
            </a:r>
            <a:r>
              <a:rPr dirty="0"/>
              <a:t>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Λπ</a:t>
            </a:r>
            <a:r>
              <a:rPr baseline="31000" dirty="0"/>
              <a:t>＋</a:t>
            </a:r>
            <a:r>
              <a:rPr dirty="0"/>
              <a:t>π</a:t>
            </a:r>
            <a:r>
              <a:rPr baseline="31000" dirty="0"/>
              <a:t>－</a:t>
            </a:r>
          </a:p>
          <a:p>
            <a:pPr>
              <a:defRPr sz="4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i="1" dirty="0"/>
              <a:t>K</a:t>
            </a:r>
            <a:r>
              <a:rPr baseline="31000" dirty="0"/>
              <a:t>－</a:t>
            </a:r>
            <a:r>
              <a:rPr i="1" dirty="0"/>
              <a:t>p</a:t>
            </a:r>
            <a:r>
              <a:rPr dirty="0"/>
              <a:t>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Σ</a:t>
            </a:r>
            <a:r>
              <a:rPr baseline="31000" dirty="0"/>
              <a:t>－</a:t>
            </a:r>
            <a:r>
              <a:rPr dirty="0"/>
              <a:t>π</a:t>
            </a:r>
            <a:r>
              <a:rPr baseline="31000" dirty="0"/>
              <a:t>＋</a:t>
            </a:r>
          </a:p>
        </p:txBody>
      </p:sp>
      <p:sp>
        <p:nvSpPr>
          <p:cNvPr id="510" name="Shape 510"/>
          <p:cNvSpPr>
            <a:spLocks noGrp="1"/>
          </p:cNvSpPr>
          <p:nvPr>
            <p:ph type="body" sz="quarter" idx="1"/>
          </p:nvPr>
        </p:nvSpPr>
        <p:spPr>
          <a:xfrm>
            <a:off x="3974349" y="10192433"/>
            <a:ext cx="13114198" cy="2207571"/>
          </a:xfrm>
          <a:prstGeom prst="rect">
            <a:avLst/>
          </a:prstGeom>
        </p:spPr>
        <p:txBody>
          <a:bodyPr/>
          <a:lstStyle>
            <a:lvl1pPr marL="644651" indent="-644651" defTabSz="859536">
              <a:lnSpc>
                <a:spcPct val="90000"/>
              </a:lnSpc>
              <a:spcBef>
                <a:spcPts val="1000"/>
              </a:spcBef>
              <a:defRPr sz="4512"/>
            </a:lvl1pPr>
            <a:lvl2pPr marL="966977" indent="-537209" defTabSz="859536">
              <a:lnSpc>
                <a:spcPct val="90000"/>
              </a:lnSpc>
              <a:spcBef>
                <a:spcPts val="900"/>
              </a:spcBef>
              <a:defRPr sz="3759"/>
            </a:lvl2pPr>
          </a:lstStyle>
          <a:p>
            <a:r>
              <a:t>Background estimation</a:t>
            </a:r>
          </a:p>
          <a:p>
            <a:pPr lvl="1"/>
            <a:r>
              <a:t>JAM v1.210 : Jet AA Microscopic transport model</a:t>
            </a:r>
          </a:p>
        </p:txBody>
      </p:sp>
      <p:sp>
        <p:nvSpPr>
          <p:cNvPr id="511" name="Shape 511"/>
          <p:cNvSpPr/>
          <p:nvPr/>
        </p:nvSpPr>
        <p:spPr>
          <a:xfrm>
            <a:off x="15792399" y="3977680"/>
            <a:ext cx="267545" cy="1584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36"/>
                  <a:pt x="10800" y="304"/>
                </a:cubicBezTo>
                <a:lnTo>
                  <a:pt x="10800" y="10496"/>
                </a:lnTo>
                <a:cubicBezTo>
                  <a:pt x="10800" y="10664"/>
                  <a:pt x="15635" y="10800"/>
                  <a:pt x="21600" y="10800"/>
                </a:cubicBezTo>
                <a:cubicBezTo>
                  <a:pt x="15635" y="10800"/>
                  <a:pt x="10800" y="10936"/>
                  <a:pt x="10800" y="11104"/>
                </a:cubicBezTo>
                <a:lnTo>
                  <a:pt x="10800" y="21296"/>
                </a:lnTo>
                <a:cubicBezTo>
                  <a:pt x="10800" y="21464"/>
                  <a:pt x="5965" y="21600"/>
                  <a:pt x="0" y="21600"/>
                </a:cubicBezTo>
              </a:path>
            </a:pathLst>
          </a:cu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ctr"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10086751" y="4799110"/>
            <a:ext cx="5561633" cy="1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13" name="Shape 513"/>
          <p:cNvSpPr/>
          <p:nvPr/>
        </p:nvSpPr>
        <p:spPr>
          <a:xfrm>
            <a:off x="10463807" y="7981095"/>
            <a:ext cx="6357719" cy="29033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4975938" y="11920625"/>
            <a:ext cx="6639998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2400"/>
            </a:lvl1pPr>
          </a:lstStyle>
          <a:p>
            <a:r>
              <a:t>Y. Nara et.al., Phys. Rev. C61 (2000) 024901</a:t>
            </a:r>
          </a:p>
        </p:txBody>
      </p:sp>
      <p:sp>
        <p:nvSpPr>
          <p:cNvPr id="515" name="Shape 515"/>
          <p:cNvSpPr/>
          <p:nvPr/>
        </p:nvSpPr>
        <p:spPr>
          <a:xfrm>
            <a:off x="16512480" y="2810947"/>
            <a:ext cx="3825593" cy="1452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400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S-2S: θ＜18°</a:t>
            </a:r>
          </a:p>
          <a:p>
            <a:pPr>
              <a:defRPr sz="400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1.2~1.4 GeV/c</a:t>
            </a:r>
          </a:p>
        </p:txBody>
      </p:sp>
      <p:sp>
        <p:nvSpPr>
          <p:cNvPr id="516" name="Shape 516"/>
          <p:cNvSpPr/>
          <p:nvPr/>
        </p:nvSpPr>
        <p:spPr>
          <a:xfrm>
            <a:off x="16080432" y="4399000"/>
            <a:ext cx="4893037" cy="14528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400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Out of Acceptance!</a:t>
            </a:r>
          </a:p>
        </p:txBody>
      </p:sp>
      <p:sp>
        <p:nvSpPr>
          <p:cNvPr id="517" name="Shape 517"/>
          <p:cNvSpPr/>
          <p:nvPr/>
        </p:nvSpPr>
        <p:spPr>
          <a:xfrm>
            <a:off x="12869382" y="9946812"/>
            <a:ext cx="8434104" cy="7543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lvl="1" indent="0">
              <a:defRPr sz="1800">
                <a:solidFill>
                  <a:srgbClr val="40404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“Compilation of Cross-Sections : K</a:t>
            </a:r>
            <a:r>
              <a:rPr baseline="31000"/>
              <a:t>± </a:t>
            </a:r>
            <a:r>
              <a:t>induced reactions”, CERN-Library(1983)</a:t>
            </a:r>
          </a:p>
        </p:txBody>
      </p:sp>
      <p:sp>
        <p:nvSpPr>
          <p:cNvPr id="518" name="Shape 518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image45.pdf" descr="BGMomDistDSts1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254" y="4263182"/>
            <a:ext cx="11569746" cy="7835594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Shape 520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521" name="Shape 521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pic>
        <p:nvPicPr>
          <p:cNvPr id="522" name="image44.pdf" descr="BGMomDistDSts2.e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09961" y="4263182"/>
            <a:ext cx="11572479" cy="7837445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Shape 523"/>
          <p:cNvSpPr/>
          <p:nvPr/>
        </p:nvSpPr>
        <p:spPr>
          <a:xfrm>
            <a:off x="13731783" y="5026691"/>
            <a:ext cx="3312369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solidFill>
                  <a:srgbClr val="1403F7"/>
                </a:solidFill>
              </a:defRPr>
            </a:lvl1pPr>
          </a:lstStyle>
          <a:p>
            <a:r>
              <a:rPr b="1" i="1" dirty="0">
                <a:latin typeface="ヒラギノ角ゴ Pro W3"/>
                <a:ea typeface="ヒラギノ角ゴ Pro W3"/>
                <a:cs typeface="ヒラギノ角ゴ Pro W3"/>
              </a:rPr>
              <a:t>+DetectorCut</a:t>
            </a:r>
          </a:p>
        </p:txBody>
      </p:sp>
      <p:sp>
        <p:nvSpPr>
          <p:cNvPr id="526" name="Shape 526"/>
          <p:cNvSpPr>
            <a:spLocks noGrp="1"/>
          </p:cNvSpPr>
          <p:nvPr>
            <p:ph type="title"/>
          </p:nvPr>
        </p:nvSpPr>
        <p:spPr>
          <a:xfrm>
            <a:off x="3962400" y="20075"/>
            <a:ext cx="16459200" cy="1699792"/>
          </a:xfrm>
          <a:prstGeom prst="rect">
            <a:avLst/>
          </a:prstGeom>
        </p:spPr>
        <p:txBody>
          <a:bodyPr/>
          <a:lstStyle/>
          <a:p>
            <a:r>
              <a:t>Background Distributions</a:t>
            </a:r>
          </a:p>
        </p:txBody>
      </p:sp>
      <p:sp>
        <p:nvSpPr>
          <p:cNvPr id="527" name="Shape 527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32</a:t>
            </a:r>
          </a:p>
        </p:txBody>
      </p:sp>
      <p:sp>
        <p:nvSpPr>
          <p:cNvPr id="530" name="Shape 530"/>
          <p:cNvSpPr/>
          <p:nvPr/>
        </p:nvSpPr>
        <p:spPr>
          <a:xfrm>
            <a:off x="6710487" y="2324643"/>
            <a:ext cx="10333665" cy="12926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>
                <a:ln w="19049">
                  <a:solidFill>
                    <a:srgbClr val="000000"/>
                  </a:solidFill>
                </a:ln>
                <a:solidFill>
                  <a:srgbClr val="000000">
                    <a:alpha val="50000"/>
                  </a:srgbClr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dirty="0"/>
              <a:t>JAM simulation</a:t>
            </a:r>
          </a:p>
          <a:p>
            <a:pPr>
              <a:defRPr>
                <a:ln w="19049">
                  <a:solidFill>
                    <a:srgbClr val="000000"/>
                  </a:solidFill>
                </a:ln>
                <a:solidFill>
                  <a:srgbClr val="000000">
                    <a:alpha val="50000"/>
                  </a:srgbClr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dirty="0"/>
              <a:t>10</a:t>
            </a:r>
            <a:r>
              <a:rPr baseline="31000" dirty="0"/>
              <a:t>6</a:t>
            </a:r>
            <a:r>
              <a:rPr dirty="0"/>
              <a:t>K</a:t>
            </a:r>
            <a:r>
              <a:rPr baseline="31000" dirty="0"/>
              <a:t>－</a:t>
            </a:r>
            <a:r>
              <a:rPr dirty="0"/>
              <a:t>@1.8GeV/</a:t>
            </a:r>
            <a:r>
              <a:rPr dirty="0" smtClean="0"/>
              <a:t>c</a:t>
            </a:r>
            <a:r>
              <a:rPr lang="en-US" dirty="0" smtClean="0"/>
              <a:t>, </a:t>
            </a:r>
            <a:r>
              <a:rPr dirty="0" smtClean="0"/>
              <a:t>3 </a:t>
            </a:r>
            <a:r>
              <a:rPr dirty="0"/>
              <a:t>g/cm</a:t>
            </a:r>
            <a:r>
              <a:rPr baseline="31000" dirty="0"/>
              <a:t>2</a:t>
            </a:r>
            <a:r>
              <a:rPr dirty="0"/>
              <a:t>, </a:t>
            </a:r>
            <a:r>
              <a:rPr baseline="31000" dirty="0"/>
              <a:t>12</a:t>
            </a:r>
            <a:r>
              <a:rPr dirty="0"/>
              <a:t>C target</a:t>
            </a:r>
          </a:p>
        </p:txBody>
      </p:sp>
      <p:sp>
        <p:nvSpPr>
          <p:cNvPr id="533" name="Shape 533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536" name="Shape 536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pic>
        <p:nvPicPr>
          <p:cNvPr id="538" name="image46.png" descr="C:\Users\kanatsuki\Pictures\d1b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8746" y="5129807"/>
            <a:ext cx="9628107" cy="6802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image47.png" descr="leakfield.e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21443" y="4919748"/>
            <a:ext cx="8957276" cy="7012423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Shape 540"/>
          <p:cNvSpPr>
            <a:spLocks noGrp="1"/>
          </p:cNvSpPr>
          <p:nvPr>
            <p:ph type="body" idx="1"/>
          </p:nvPr>
        </p:nvSpPr>
        <p:spPr>
          <a:xfrm>
            <a:off x="3962397" y="1975669"/>
            <a:ext cx="17216320" cy="9922893"/>
          </a:xfrm>
          <a:prstGeom prst="rect">
            <a:avLst/>
          </a:prstGeom>
        </p:spPr>
        <p:txBody>
          <a:bodyPr/>
          <a:lstStyle>
            <a:lvl2pPr marL="1028700" indent="-571500">
              <a:spcBef>
                <a:spcPts val="900"/>
              </a:spcBef>
              <a:defRPr sz="4000"/>
            </a:lvl2pPr>
          </a:lstStyle>
          <a:p>
            <a:r>
              <a:t>Calculation by Opera/TOSCA-3d</a:t>
            </a:r>
          </a:p>
          <a:p>
            <a:pPr lvl="1"/>
            <a:r>
              <a:t>Input model will be tuned after field measurement</a:t>
            </a:r>
          </a:p>
        </p:txBody>
      </p:sp>
      <p:sp>
        <p:nvSpPr>
          <p:cNvPr id="541" name="Shape 541"/>
          <p:cNvSpPr/>
          <p:nvPr/>
        </p:nvSpPr>
        <p:spPr>
          <a:xfrm>
            <a:off x="6633035" y="7165350"/>
            <a:ext cx="3030937" cy="703580"/>
          </a:xfrm>
          <a:prstGeom prst="rect">
            <a:avLst/>
          </a:prstGeom>
          <a:ln w="127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4000">
                <a:solidFill>
                  <a:srgbClr val="FF0000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1.49 Tesla </a:t>
            </a:r>
          </a:p>
        </p:txBody>
      </p:sp>
      <p:sp>
        <p:nvSpPr>
          <p:cNvPr id="542" name="Shape 542"/>
          <p:cNvSpPr/>
          <p:nvPr/>
        </p:nvSpPr>
        <p:spPr>
          <a:xfrm>
            <a:off x="16558012" y="7965570"/>
            <a:ext cx="3863587" cy="1465580"/>
          </a:xfrm>
          <a:prstGeom prst="rect">
            <a:avLst/>
          </a:prstGeom>
          <a:ln w="127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4000">
                <a:solidFill>
                  <a:srgbClr val="FF0000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20~50 Gauss @Counters</a:t>
            </a:r>
          </a:p>
        </p:txBody>
      </p:sp>
      <p:sp>
        <p:nvSpPr>
          <p:cNvPr id="543" name="Shape 543"/>
          <p:cNvSpPr/>
          <p:nvPr/>
        </p:nvSpPr>
        <p:spPr>
          <a:xfrm>
            <a:off x="4267200" y="406611"/>
            <a:ext cx="16459200" cy="10972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92500" lnSpcReduction="20000"/>
          </a:bodyPr>
          <a:lstStyle>
            <a:lvl1pPr algn="ctr">
              <a:defRPr sz="7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Field Calculation of D1</a:t>
            </a:r>
          </a:p>
        </p:txBody>
      </p:sp>
      <p:sp>
        <p:nvSpPr>
          <p:cNvPr id="544" name="Shape 544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33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image14.tif" descr="GeantHori_rev.eps"/>
          <p:cNvPicPr>
            <a:picLocks noChangeAspect="1"/>
          </p:cNvPicPr>
          <p:nvPr/>
        </p:nvPicPr>
        <p:blipFill>
          <a:blip r:embed="rId2">
            <a:extLst/>
          </a:blip>
          <a:srcRect r="14949"/>
          <a:stretch>
            <a:fillRect/>
          </a:stretch>
        </p:blipFill>
        <p:spPr>
          <a:xfrm>
            <a:off x="2298608" y="1824956"/>
            <a:ext cx="6780440" cy="11787769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Shape 546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547" name="Shape 547"/>
          <p:cNvSpPr>
            <a:spLocks noGrp="1"/>
          </p:cNvSpPr>
          <p:nvPr>
            <p:ph type="sldNum" sz="quarter" idx="2"/>
          </p:nvPr>
        </p:nvSpPr>
        <p:spPr>
          <a:xfrm>
            <a:off x="20785593" y="89925"/>
            <a:ext cx="59730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7424117" y="1908152"/>
            <a:ext cx="3484919" cy="1325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/>
              <a:t>Drift chamber 1,2</a:t>
            </a:r>
          </a:p>
        </p:txBody>
      </p:sp>
      <p:sp>
        <p:nvSpPr>
          <p:cNvPr id="550" name="Shape 550"/>
          <p:cNvSpPr/>
          <p:nvPr/>
        </p:nvSpPr>
        <p:spPr>
          <a:xfrm flipH="1">
            <a:off x="5463871" y="2093006"/>
            <a:ext cx="505071" cy="1440161"/>
          </a:xfrm>
          <a:prstGeom prst="line">
            <a:avLst/>
          </a:prstGeom>
          <a:ln w="76200">
            <a:solidFill>
              <a:srgbClr val="0070C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6049795" y="9861532"/>
            <a:ext cx="3029253" cy="2356339"/>
          </a:xfrm>
          <a:prstGeom prst="line">
            <a:avLst/>
          </a:prstGeom>
          <a:ln w="76200">
            <a:solidFill>
              <a:srgbClr val="0070C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5073943" y="13377940"/>
            <a:ext cx="1296001" cy="1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5181411" y="12639275"/>
            <a:ext cx="1081064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r>
              <a:t>1m</a:t>
            </a:r>
          </a:p>
        </p:txBody>
      </p:sp>
      <p:sp>
        <p:nvSpPr>
          <p:cNvPr id="554" name="Shape 554"/>
          <p:cNvSpPr/>
          <p:nvPr/>
        </p:nvSpPr>
        <p:spPr>
          <a:xfrm flipH="1">
            <a:off x="9029974" y="12045026"/>
            <a:ext cx="411365" cy="407327"/>
          </a:xfrm>
          <a:prstGeom prst="line">
            <a:avLst/>
          </a:prstGeom>
          <a:ln w="25400">
            <a:solidFill>
              <a:schemeClr val="accent3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10467488" y="9641488"/>
            <a:ext cx="1807561" cy="640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/>
              <a:t>TOF</a:t>
            </a:r>
          </a:p>
        </p:txBody>
      </p:sp>
      <p:sp>
        <p:nvSpPr>
          <p:cNvPr id="556" name="Shape 556"/>
          <p:cNvSpPr/>
          <p:nvPr/>
        </p:nvSpPr>
        <p:spPr>
          <a:xfrm>
            <a:off x="7473537" y="3706858"/>
            <a:ext cx="1261461" cy="640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/>
              <a:t>Q1</a:t>
            </a:r>
          </a:p>
        </p:txBody>
      </p:sp>
      <p:sp>
        <p:nvSpPr>
          <p:cNvPr id="557" name="Shape 557"/>
          <p:cNvSpPr/>
          <p:nvPr/>
        </p:nvSpPr>
        <p:spPr>
          <a:xfrm>
            <a:off x="6833316" y="4976362"/>
            <a:ext cx="1717627" cy="640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Q2</a:t>
            </a:r>
          </a:p>
        </p:txBody>
      </p:sp>
      <p:sp>
        <p:nvSpPr>
          <p:cNvPr id="558" name="Shape 558"/>
          <p:cNvSpPr/>
          <p:nvPr/>
        </p:nvSpPr>
        <p:spPr>
          <a:xfrm>
            <a:off x="7402449" y="6682624"/>
            <a:ext cx="1703250" cy="738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/>
              <a:t>D1</a:t>
            </a:r>
          </a:p>
        </p:txBody>
      </p:sp>
      <p:sp>
        <p:nvSpPr>
          <p:cNvPr id="559" name="Shape 559"/>
          <p:cNvSpPr/>
          <p:nvPr/>
        </p:nvSpPr>
        <p:spPr>
          <a:xfrm>
            <a:off x="9290862" y="8140557"/>
            <a:ext cx="3769857" cy="13258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/>
              <a:t>Drift chamber 3,4</a:t>
            </a:r>
          </a:p>
        </p:txBody>
      </p:sp>
      <p:sp>
        <p:nvSpPr>
          <p:cNvPr id="560" name="Shape 560"/>
          <p:cNvSpPr/>
          <p:nvPr/>
        </p:nvSpPr>
        <p:spPr>
          <a:xfrm flipH="1" flipV="1">
            <a:off x="6563118" y="2373877"/>
            <a:ext cx="860999" cy="151187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61" name="Shape 561"/>
          <p:cNvSpPr/>
          <p:nvPr/>
        </p:nvSpPr>
        <p:spPr>
          <a:xfrm flipH="1">
            <a:off x="6563118" y="2525062"/>
            <a:ext cx="860999" cy="46031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62" name="Shape 562"/>
          <p:cNvSpPr/>
          <p:nvPr/>
        </p:nvSpPr>
        <p:spPr>
          <a:xfrm flipH="1">
            <a:off x="7129099" y="8798340"/>
            <a:ext cx="1976599" cy="619421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63" name="Shape 563"/>
          <p:cNvSpPr/>
          <p:nvPr/>
        </p:nvSpPr>
        <p:spPr>
          <a:xfrm flipH="1">
            <a:off x="7993181" y="8798340"/>
            <a:ext cx="1112518" cy="1447373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64" name="Shape 564"/>
          <p:cNvSpPr/>
          <p:nvPr/>
        </p:nvSpPr>
        <p:spPr>
          <a:xfrm flipH="1" flipV="1">
            <a:off x="8734998" y="10771800"/>
            <a:ext cx="1197311" cy="90704"/>
          </a:xfrm>
          <a:prstGeom prst="line">
            <a:avLst/>
          </a:prstGeom>
          <a:ln w="25400">
            <a:solidFill>
              <a:schemeClr val="accent3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65" name="Shape 565"/>
          <p:cNvSpPr/>
          <p:nvPr/>
        </p:nvSpPr>
        <p:spPr>
          <a:xfrm flipH="1">
            <a:off x="8281228" y="10050025"/>
            <a:ext cx="2043425" cy="369270"/>
          </a:xfrm>
          <a:prstGeom prst="line">
            <a:avLst/>
          </a:prstGeom>
          <a:ln w="25400">
            <a:solidFill>
              <a:schemeClr val="accent3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66" name="Shape 566"/>
          <p:cNvSpPr>
            <a:spLocks noGrp="1"/>
          </p:cNvSpPr>
          <p:nvPr>
            <p:ph type="title"/>
          </p:nvPr>
        </p:nvSpPr>
        <p:spPr>
          <a:xfrm>
            <a:off x="7636586" y="19643"/>
            <a:ext cx="9110828" cy="122173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rPr dirty="0"/>
              <a:t>Status </a:t>
            </a:r>
            <a:r>
              <a:rPr lang="en-US" dirty="0" smtClean="0"/>
              <a:t>S</a:t>
            </a:r>
            <a:r>
              <a:rPr dirty="0" smtClean="0"/>
              <a:t>ummary</a:t>
            </a:r>
            <a:endParaRPr dirty="0"/>
          </a:p>
        </p:txBody>
      </p:sp>
      <p:sp>
        <p:nvSpPr>
          <p:cNvPr id="567" name="Shape 567"/>
          <p:cNvSpPr>
            <a:spLocks noGrp="1"/>
          </p:cNvSpPr>
          <p:nvPr>
            <p:ph type="body" sz="quarter" idx="1"/>
          </p:nvPr>
        </p:nvSpPr>
        <p:spPr>
          <a:xfrm>
            <a:off x="13158767" y="2462801"/>
            <a:ext cx="8496946" cy="174850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 sz="3600"/>
            </a:pPr>
            <a:r>
              <a:rPr dirty="0"/>
              <a:t>Q1,Q2 : </a:t>
            </a:r>
            <a:r>
              <a:rPr sz="3200" dirty="0">
                <a:solidFill>
                  <a:schemeClr val="accent2"/>
                </a:solidFill>
              </a:rPr>
              <a:t>Ready</a:t>
            </a:r>
          </a:p>
          <a:p>
            <a:pPr>
              <a:spcBef>
                <a:spcPts val="800"/>
              </a:spcBef>
              <a:defRPr sz="3600"/>
            </a:pPr>
            <a:r>
              <a:rPr dirty="0"/>
              <a:t>D1</a:t>
            </a:r>
            <a:r>
              <a:rPr sz="3200" dirty="0"/>
              <a:t> : Field measurement is ongoing</a:t>
            </a:r>
          </a:p>
        </p:txBody>
      </p:sp>
      <p:sp>
        <p:nvSpPr>
          <p:cNvPr id="568" name="Shape 568"/>
          <p:cNvSpPr/>
          <p:nvPr/>
        </p:nvSpPr>
        <p:spPr>
          <a:xfrm>
            <a:off x="9932310" y="10534998"/>
            <a:ext cx="1424191" cy="640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AC</a:t>
            </a:r>
          </a:p>
        </p:txBody>
      </p:sp>
      <p:sp>
        <p:nvSpPr>
          <p:cNvPr id="569" name="Shape 569"/>
          <p:cNvSpPr/>
          <p:nvPr/>
        </p:nvSpPr>
        <p:spPr>
          <a:xfrm>
            <a:off x="9419892" y="11575673"/>
            <a:ext cx="1610333" cy="6400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WC</a:t>
            </a:r>
          </a:p>
        </p:txBody>
      </p:sp>
      <p:sp>
        <p:nvSpPr>
          <p:cNvPr id="570" name="Shape 570"/>
          <p:cNvSpPr/>
          <p:nvPr/>
        </p:nvSpPr>
        <p:spPr>
          <a:xfrm>
            <a:off x="9287763" y="8140557"/>
            <a:ext cx="3484923" cy="1248799"/>
          </a:xfrm>
          <a:prstGeom prst="rect">
            <a:avLst/>
          </a:prstGeom>
          <a:ln w="50800">
            <a:solidFill>
              <a:srgbClr val="C70303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9932310" y="10586464"/>
            <a:ext cx="1138647" cy="687199"/>
          </a:xfrm>
          <a:prstGeom prst="rect">
            <a:avLst/>
          </a:prstGeom>
          <a:ln w="50800">
            <a:solidFill>
              <a:srgbClr val="C70303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/>
          </a:p>
        </p:txBody>
      </p:sp>
      <p:grpSp>
        <p:nvGrpSpPr>
          <p:cNvPr id="574" name="Group 574"/>
          <p:cNvGrpSpPr/>
          <p:nvPr/>
        </p:nvGrpSpPr>
        <p:grpSpPr>
          <a:xfrm>
            <a:off x="13590816" y="4060323"/>
            <a:ext cx="5040561" cy="720081"/>
            <a:chOff x="0" y="0"/>
            <a:chExt cx="5040560" cy="720080"/>
          </a:xfrm>
        </p:grpSpPr>
        <p:sp>
          <p:nvSpPr>
            <p:cNvPr id="572" name="Shape 572"/>
            <p:cNvSpPr/>
            <p:nvPr/>
          </p:nvSpPr>
          <p:spPr>
            <a:xfrm>
              <a:off x="-1" y="-1"/>
              <a:ext cx="5040562" cy="720082"/>
            </a:xfrm>
            <a:prstGeom prst="rect">
              <a:avLst/>
            </a:prstGeom>
            <a:noFill/>
            <a:ln w="50800" cap="flat">
              <a:solidFill>
                <a:srgbClr val="C7030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>
                  <a:solidFill>
                    <a:srgbClr val="C70303"/>
                  </a:solidFill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-1" y="14600"/>
              <a:ext cx="5040562" cy="6908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4000">
                  <a:solidFill>
                    <a:srgbClr val="C70303"/>
                  </a:solidFill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lvl1pPr>
            </a:lstStyle>
            <a:p>
              <a:r>
                <a:t>Existing Detectors</a:t>
              </a:r>
            </a:p>
          </p:txBody>
        </p:sp>
      </p:grpSp>
      <p:sp>
        <p:nvSpPr>
          <p:cNvPr id="575" name="Shape 575"/>
          <p:cNvSpPr/>
          <p:nvPr/>
        </p:nvSpPr>
        <p:spPr>
          <a:xfrm>
            <a:off x="7393074" y="3670771"/>
            <a:ext cx="973431" cy="738665"/>
          </a:xfrm>
          <a:prstGeom prst="rect">
            <a:avLst/>
          </a:prstGeom>
          <a:ln w="50800">
            <a:solidFill>
              <a:srgbClr val="FF6600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6771617" y="4932947"/>
            <a:ext cx="1063871" cy="782079"/>
          </a:xfrm>
          <a:prstGeom prst="rect">
            <a:avLst/>
          </a:prstGeom>
          <a:ln w="50800">
            <a:solidFill>
              <a:srgbClr val="FF6600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/>
          </a:p>
        </p:txBody>
      </p:sp>
      <p:grpSp>
        <p:nvGrpSpPr>
          <p:cNvPr id="579" name="Group 579"/>
          <p:cNvGrpSpPr/>
          <p:nvPr/>
        </p:nvGrpSpPr>
        <p:grpSpPr>
          <a:xfrm>
            <a:off x="13590816" y="8630621"/>
            <a:ext cx="5040561" cy="720081"/>
            <a:chOff x="0" y="0"/>
            <a:chExt cx="5040560" cy="720080"/>
          </a:xfrm>
        </p:grpSpPr>
        <p:sp>
          <p:nvSpPr>
            <p:cNvPr id="577" name="Shape 577"/>
            <p:cNvSpPr/>
            <p:nvPr/>
          </p:nvSpPr>
          <p:spPr>
            <a:xfrm>
              <a:off x="-1" y="-1"/>
              <a:ext cx="5040562" cy="720082"/>
            </a:xfrm>
            <a:prstGeom prst="rect">
              <a:avLst/>
            </a:prstGeom>
            <a:noFill/>
            <a:ln w="50800" cap="flat">
              <a:solidFill>
                <a:srgbClr val="0070C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0070C0"/>
                  </a:solidFill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-1" y="14600"/>
              <a:ext cx="5040562" cy="6908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4000">
                  <a:solidFill>
                    <a:srgbClr val="0070C0"/>
                  </a:solidFill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lvl1pPr>
            </a:lstStyle>
            <a:p>
              <a:r>
                <a:t>New Detectors</a:t>
              </a:r>
            </a:p>
          </p:txBody>
        </p:sp>
      </p:grpSp>
      <p:sp>
        <p:nvSpPr>
          <p:cNvPr id="580" name="Shape 580"/>
          <p:cNvSpPr/>
          <p:nvPr/>
        </p:nvSpPr>
        <p:spPr>
          <a:xfrm>
            <a:off x="9448537" y="11585515"/>
            <a:ext cx="1149641" cy="718981"/>
          </a:xfrm>
          <a:prstGeom prst="rect">
            <a:avLst/>
          </a:prstGeom>
          <a:ln w="50800">
            <a:solidFill>
              <a:srgbClr val="0070C0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0070C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10455404" y="9659384"/>
            <a:ext cx="1149641" cy="718981"/>
          </a:xfrm>
          <a:prstGeom prst="rect">
            <a:avLst/>
          </a:prstGeom>
          <a:ln w="50800">
            <a:solidFill>
              <a:srgbClr val="C70303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0070C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7278713" y="6682624"/>
            <a:ext cx="1084461" cy="718981"/>
          </a:xfrm>
          <a:prstGeom prst="rect">
            <a:avLst/>
          </a:prstGeom>
          <a:ln w="50800">
            <a:solidFill>
              <a:srgbClr val="FF6600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0070C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7393074" y="1878729"/>
            <a:ext cx="3371947" cy="1292663"/>
          </a:xfrm>
          <a:prstGeom prst="rect">
            <a:avLst/>
          </a:prstGeom>
          <a:ln w="50800">
            <a:solidFill>
              <a:srgbClr val="0070C0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0070C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13252351" y="9389356"/>
            <a:ext cx="9220165" cy="42214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marL="621791" indent="-512063">
              <a:spcBef>
                <a:spcPts val="600"/>
              </a:spcBef>
              <a:buClr>
                <a:schemeClr val="accent3"/>
              </a:buClr>
              <a:buSzPct val="100000"/>
              <a:buFont typeface="Georgia"/>
              <a:buChar char="•"/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TOF</a:t>
            </a:r>
            <a:endParaRPr sz="5600" dirty="0"/>
          </a:p>
          <a:p>
            <a:pPr marL="905255" lvl="1" indent="-493775">
              <a:spcBef>
                <a:spcPts val="600"/>
              </a:spcBef>
              <a:buClr>
                <a:schemeClr val="accent2"/>
              </a:buClr>
              <a:buSzPct val="100000"/>
              <a:buFont typeface="Georgia"/>
              <a:buChar char="▫"/>
              <a:defRPr sz="3200">
                <a:solidFill>
                  <a:schemeClr val="accent2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plastic scintillator</a:t>
            </a:r>
            <a:endParaRPr sz="5200" dirty="0"/>
          </a:p>
          <a:p>
            <a:pPr marL="621791" indent="-512063">
              <a:spcBef>
                <a:spcPts val="600"/>
              </a:spcBef>
              <a:buClr>
                <a:schemeClr val="accent3"/>
              </a:buClr>
              <a:buSzPct val="100000"/>
              <a:buFont typeface="Georgia"/>
              <a:buChar char="•"/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DC 2</a:t>
            </a:r>
            <a:endParaRPr sz="5600" dirty="0"/>
          </a:p>
          <a:p>
            <a:pPr marL="905255" lvl="1" indent="-493775">
              <a:spcBef>
                <a:spcPts val="600"/>
              </a:spcBef>
              <a:buClr>
                <a:schemeClr val="accent2"/>
              </a:buClr>
              <a:buSzPct val="100000"/>
              <a:buFont typeface="Georgia"/>
              <a:buChar char="▫"/>
              <a:defRPr sz="3200">
                <a:solidFill>
                  <a:schemeClr val="accent2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2.5mm-pitch, vertically large size</a:t>
            </a:r>
            <a:endParaRPr sz="5200" dirty="0"/>
          </a:p>
          <a:p>
            <a:pPr marL="621791" indent="-512063">
              <a:spcBef>
                <a:spcPts val="600"/>
              </a:spcBef>
              <a:buClr>
                <a:schemeClr val="accent3"/>
              </a:buClr>
              <a:buSzPct val="100000"/>
              <a:buFont typeface="Georgia"/>
              <a:buChar char="•"/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Water Cherenkov</a:t>
            </a:r>
            <a:endParaRPr sz="5600" dirty="0"/>
          </a:p>
          <a:p>
            <a:pPr marL="905255" lvl="1" indent="-493775">
              <a:spcBef>
                <a:spcPts val="600"/>
              </a:spcBef>
              <a:buClr>
                <a:schemeClr val="accent2"/>
              </a:buClr>
              <a:buSzPct val="100000"/>
              <a:buFont typeface="Georgia"/>
              <a:buChar char="▫"/>
              <a:defRPr sz="3000">
                <a:solidFill>
                  <a:schemeClr val="accent2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T. Gogami, et al., NIM A, 817 (2016) 70</a:t>
            </a:r>
          </a:p>
        </p:txBody>
      </p:sp>
      <p:grpSp>
        <p:nvGrpSpPr>
          <p:cNvPr id="587" name="Group 587"/>
          <p:cNvGrpSpPr/>
          <p:nvPr/>
        </p:nvGrpSpPr>
        <p:grpSpPr>
          <a:xfrm>
            <a:off x="13590816" y="1742720"/>
            <a:ext cx="3853751" cy="738665"/>
            <a:chOff x="0" y="0"/>
            <a:chExt cx="3853750" cy="738664"/>
          </a:xfrm>
        </p:grpSpPr>
        <p:sp>
          <p:nvSpPr>
            <p:cNvPr id="585" name="Shape 585"/>
            <p:cNvSpPr/>
            <p:nvPr/>
          </p:nvSpPr>
          <p:spPr>
            <a:xfrm>
              <a:off x="-1" y="-1"/>
              <a:ext cx="3853752" cy="738666"/>
            </a:xfrm>
            <a:prstGeom prst="rect">
              <a:avLst/>
            </a:prstGeom>
            <a:noFill/>
            <a:ln w="50800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>
                  <a:solidFill>
                    <a:srgbClr val="FF6600"/>
                  </a:solidFill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-1" y="23892"/>
              <a:ext cx="3853752" cy="6908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4000">
                  <a:solidFill>
                    <a:srgbClr val="FF6600"/>
                  </a:solidFill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lvl1pPr>
            </a:lstStyle>
            <a:p>
              <a:r>
                <a:t>Magnets</a:t>
              </a:r>
            </a:p>
          </p:txBody>
        </p:sp>
      </p:grpSp>
      <p:sp>
        <p:nvSpPr>
          <p:cNvPr id="588" name="Shape 588"/>
          <p:cNvSpPr/>
          <p:nvPr/>
        </p:nvSpPr>
        <p:spPr>
          <a:xfrm>
            <a:off x="13196586" y="4806837"/>
            <a:ext cx="8494912" cy="4246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marL="621791" indent="-512063">
              <a:spcBef>
                <a:spcPts val="600"/>
              </a:spcBef>
              <a:buClr>
                <a:schemeClr val="accent3"/>
              </a:buClr>
              <a:buSzPct val="100000"/>
              <a:buFont typeface="Georgia"/>
              <a:buChar char="•"/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DC 1</a:t>
            </a:r>
            <a:endParaRPr sz="3200"/>
          </a:p>
          <a:p>
            <a:pPr marL="621791" indent="-512063">
              <a:spcBef>
                <a:spcPts val="600"/>
              </a:spcBef>
              <a:buClr>
                <a:schemeClr val="accent3"/>
              </a:buClr>
              <a:buSzPct val="100000"/>
              <a:buFont typeface="Georgia"/>
              <a:buChar char="•"/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DC 3,4</a:t>
            </a:r>
            <a:endParaRPr sz="5600"/>
          </a:p>
          <a:p>
            <a:pPr marL="905255" lvl="1" indent="-493775">
              <a:spcBef>
                <a:spcPts val="600"/>
              </a:spcBef>
              <a:buClr>
                <a:schemeClr val="accent2"/>
              </a:buClr>
              <a:buSzPct val="100000"/>
              <a:buFont typeface="Georgia"/>
              <a:buChar char="▫"/>
              <a:defRPr sz="3200">
                <a:solidFill>
                  <a:schemeClr val="accent2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1 m×1 m Drift chambers</a:t>
            </a:r>
            <a:endParaRPr sz="5200"/>
          </a:p>
          <a:p>
            <a:pPr marL="905255" lvl="1" indent="-493775">
              <a:spcBef>
                <a:spcPts val="600"/>
              </a:spcBef>
              <a:buClr>
                <a:schemeClr val="accent2"/>
              </a:buClr>
              <a:buSzPct val="100000"/>
              <a:buFont typeface="Georgia"/>
              <a:buChar char="▫"/>
              <a:defRPr sz="3200">
                <a:solidFill>
                  <a:schemeClr val="accent2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Need some repairments</a:t>
            </a:r>
          </a:p>
          <a:p>
            <a:pPr marL="621791" indent="-512063">
              <a:spcBef>
                <a:spcPts val="600"/>
              </a:spcBef>
              <a:buClr>
                <a:schemeClr val="accent3"/>
              </a:buClr>
              <a:buSzPct val="100000"/>
              <a:buFont typeface="Georgia"/>
              <a:buChar char="•"/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AC</a:t>
            </a:r>
          </a:p>
          <a:p>
            <a:pPr marL="905255" lvl="1" indent="-493775">
              <a:spcBef>
                <a:spcPts val="600"/>
              </a:spcBef>
              <a:buClr>
                <a:schemeClr val="accent2"/>
              </a:buClr>
              <a:buSzPct val="100000"/>
              <a:buFont typeface="Georgia"/>
              <a:buChar char="▫"/>
              <a:defRPr sz="3200">
                <a:solidFill>
                  <a:schemeClr val="accent2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Ready</a:t>
            </a:r>
          </a:p>
        </p:txBody>
      </p:sp>
      <p:sp>
        <p:nvSpPr>
          <p:cNvPr id="589" name="Shape 589"/>
          <p:cNvSpPr/>
          <p:nvPr/>
        </p:nvSpPr>
        <p:spPr>
          <a:xfrm>
            <a:off x="256855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590" name="Shape 590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34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593" name="Shape 593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4234747" y="9005826"/>
            <a:ext cx="16000586" cy="3606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Energy losses of</a:t>
            </a:r>
          </a:p>
          <a:p>
            <a:pPr marL="685800" indent="-685800">
              <a:buSzPct val="100000"/>
              <a:buFont typeface="Arial"/>
              <a:buChar char="•"/>
              <a:defRPr sz="400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Beam K</a:t>
            </a:r>
            <a:r>
              <a:rPr baseline="31000" dirty="0"/>
              <a:t>−</a:t>
            </a:r>
          </a:p>
          <a:p>
            <a:pPr marL="685800" indent="-685800">
              <a:buSzPct val="100000"/>
              <a:buFont typeface="Arial"/>
              <a:buChar char="•"/>
              <a:defRPr sz="4000">
                <a:solidFill>
                  <a:srgbClr val="00800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Scat. K</a:t>
            </a:r>
            <a:r>
              <a:rPr baseline="31000" dirty="0"/>
              <a:t>+</a:t>
            </a:r>
          </a:p>
          <a:p>
            <a:pPr marL="685800" indent="-685800">
              <a:buSzPct val="100000"/>
              <a:buFont typeface="Arial"/>
              <a:buChar char="•"/>
              <a:defRPr sz="40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Decay particles from hypernucleus</a:t>
            </a:r>
          </a:p>
          <a:p>
            <a:pPr>
              <a:defRPr sz="40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/>
              <a:t>should be measured separately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dirty="0"/>
              <a:t>Target must be segmented</a:t>
            </a:r>
          </a:p>
        </p:txBody>
      </p:sp>
      <p:sp>
        <p:nvSpPr>
          <p:cNvPr id="595" name="Shape 595"/>
          <p:cNvSpPr>
            <a:spLocks noGrp="1"/>
          </p:cNvSpPr>
          <p:nvPr>
            <p:ph type="title"/>
          </p:nvPr>
        </p:nvSpPr>
        <p:spPr>
          <a:xfrm>
            <a:off x="3962400" y="20075"/>
            <a:ext cx="16459200" cy="1699792"/>
          </a:xfrm>
          <a:prstGeom prst="rect">
            <a:avLst/>
          </a:prstGeom>
        </p:spPr>
        <p:txBody>
          <a:bodyPr/>
          <a:lstStyle/>
          <a:p>
            <a:r>
              <a:t>Active Fiber Target</a:t>
            </a:r>
          </a:p>
        </p:txBody>
      </p:sp>
      <p:sp>
        <p:nvSpPr>
          <p:cNvPr id="596" name="Shape 596"/>
          <p:cNvSpPr>
            <a:spLocks noGrp="1"/>
          </p:cNvSpPr>
          <p:nvPr>
            <p:ph type="body" idx="1"/>
          </p:nvPr>
        </p:nvSpPr>
        <p:spPr>
          <a:xfrm>
            <a:off x="3047998" y="1719865"/>
            <a:ext cx="21336002" cy="1079166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  <a:defRPr sz="4400"/>
            </a:pPr>
            <a:r>
              <a:rPr dirty="0"/>
              <a:t>Scintillating fiber</a:t>
            </a:r>
          </a:p>
          <a:p>
            <a:pPr marL="1028700" lvl="1" indent="-571500">
              <a:spcBef>
                <a:spcPts val="900"/>
              </a:spcBef>
              <a:defRPr sz="4000"/>
            </a:pPr>
            <a:r>
              <a:rPr dirty="0"/>
              <a:t>scintillation light yield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dirty="0"/>
              <a:t>correction of the energy of kaons event-by-event</a:t>
            </a:r>
          </a:p>
        </p:txBody>
      </p:sp>
      <p:sp>
        <p:nvSpPr>
          <p:cNvPr id="597" name="Shape 597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598" name="Shape 598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35</a:t>
            </a:r>
          </a:p>
        </p:txBody>
      </p:sp>
      <p:sp>
        <p:nvSpPr>
          <p:cNvPr id="599" name="Shape 599"/>
          <p:cNvSpPr/>
          <p:nvPr/>
        </p:nvSpPr>
        <p:spPr>
          <a:xfrm>
            <a:off x="4150794" y="4909699"/>
            <a:ext cx="4043579" cy="701887"/>
          </a:xfrm>
          <a:prstGeom prst="line">
            <a:avLst/>
          </a:prstGeom>
          <a:ln w="76200">
            <a:solidFill>
              <a:srgbClr val="0000FF"/>
            </a:solidFill>
            <a:prstDash val="sysDash"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00" name="Shape 600"/>
          <p:cNvSpPr/>
          <p:nvPr/>
        </p:nvSpPr>
        <p:spPr>
          <a:xfrm>
            <a:off x="8194371" y="5611586"/>
            <a:ext cx="3843071" cy="735309"/>
          </a:xfrm>
          <a:prstGeom prst="line">
            <a:avLst/>
          </a:prstGeom>
          <a:ln w="762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01" name="Shape 601"/>
          <p:cNvSpPr/>
          <p:nvPr/>
        </p:nvSpPr>
        <p:spPr>
          <a:xfrm flipV="1">
            <a:off x="12037441" y="5611586"/>
            <a:ext cx="3843072" cy="735309"/>
          </a:xfrm>
          <a:prstGeom prst="line">
            <a:avLst/>
          </a:prstGeom>
          <a:ln w="76200">
            <a:solidFill>
              <a:srgbClr val="00800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02" name="Shape 602"/>
          <p:cNvSpPr/>
          <p:nvPr/>
        </p:nvSpPr>
        <p:spPr>
          <a:xfrm flipV="1">
            <a:off x="15831542" y="4642315"/>
            <a:ext cx="4326475" cy="1002693"/>
          </a:xfrm>
          <a:prstGeom prst="line">
            <a:avLst/>
          </a:prstGeom>
          <a:ln w="76200">
            <a:solidFill>
              <a:srgbClr val="008000"/>
            </a:solidFill>
            <a:prstDash val="sysDash"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03" name="Shape 603"/>
          <p:cNvSpPr/>
          <p:nvPr/>
        </p:nvSpPr>
        <p:spPr>
          <a:xfrm>
            <a:off x="15968095" y="4620848"/>
            <a:ext cx="1553939" cy="609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800">
                <a:solidFill>
                  <a:srgbClr val="008000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K</a:t>
            </a:r>
            <a:r>
              <a:rPr baseline="31000"/>
              <a:t>+</a:t>
            </a:r>
          </a:p>
        </p:txBody>
      </p:sp>
      <p:sp>
        <p:nvSpPr>
          <p:cNvPr id="604" name="Shape 604"/>
          <p:cNvSpPr/>
          <p:nvPr/>
        </p:nvSpPr>
        <p:spPr>
          <a:xfrm>
            <a:off x="6998522" y="4347769"/>
            <a:ext cx="1553939" cy="609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800">
                <a:solidFill>
                  <a:srgbClr val="0000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K</a:t>
            </a:r>
            <a:r>
              <a:rPr baseline="31000"/>
              <a:t>−</a:t>
            </a:r>
          </a:p>
        </p:txBody>
      </p:sp>
      <p:sp>
        <p:nvSpPr>
          <p:cNvPr id="605" name="Shape 605"/>
          <p:cNvSpPr/>
          <p:nvPr/>
        </p:nvSpPr>
        <p:spPr>
          <a:xfrm>
            <a:off x="8179720" y="4809435"/>
            <a:ext cx="7651823" cy="3600001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12307545" y="6713566"/>
            <a:ext cx="1267125" cy="139371"/>
          </a:xfrm>
          <a:prstGeom prst="line">
            <a:avLst/>
          </a:prstGeom>
          <a:ln w="76200">
            <a:solidFill>
              <a:srgbClr val="000000"/>
            </a:solidFill>
            <a:prstDash val="sysDash"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07" name="Shape 607"/>
          <p:cNvSpPr/>
          <p:nvPr/>
        </p:nvSpPr>
        <p:spPr>
          <a:xfrm flipH="1">
            <a:off x="11017867" y="6713563"/>
            <a:ext cx="1286921" cy="269437"/>
          </a:xfrm>
          <a:prstGeom prst="line">
            <a:avLst/>
          </a:prstGeom>
          <a:ln w="76200">
            <a:solidFill>
              <a:srgbClr val="000000"/>
            </a:solidFill>
            <a:prstDash val="sysDash"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08" name="Shape 608"/>
          <p:cNvSpPr/>
          <p:nvPr/>
        </p:nvSpPr>
        <p:spPr>
          <a:xfrm>
            <a:off x="12041479" y="6399526"/>
            <a:ext cx="263307" cy="361149"/>
          </a:xfrm>
          <a:prstGeom prst="line">
            <a:avLst/>
          </a:prstGeom>
          <a:ln w="76200">
            <a:solidFill>
              <a:srgbClr val="000000"/>
            </a:solidFill>
            <a:prstDash val="sysDash"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11359302" y="6805183"/>
            <a:ext cx="835450" cy="508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Λ</a:t>
            </a:r>
          </a:p>
        </p:txBody>
      </p:sp>
      <p:sp>
        <p:nvSpPr>
          <p:cNvPr id="610" name="Shape 610"/>
          <p:cNvSpPr/>
          <p:nvPr/>
        </p:nvSpPr>
        <p:spPr>
          <a:xfrm>
            <a:off x="12717323" y="6844859"/>
            <a:ext cx="835451" cy="508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Λ</a:t>
            </a:r>
          </a:p>
        </p:txBody>
      </p:sp>
      <p:sp>
        <p:nvSpPr>
          <p:cNvPr id="611" name="Shape 611"/>
          <p:cNvSpPr/>
          <p:nvPr/>
        </p:nvSpPr>
        <p:spPr>
          <a:xfrm>
            <a:off x="13612125" y="6888505"/>
            <a:ext cx="835451" cy="766801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12" name="Shape 612"/>
          <p:cNvSpPr/>
          <p:nvPr/>
        </p:nvSpPr>
        <p:spPr>
          <a:xfrm flipV="1">
            <a:off x="13576630" y="6697405"/>
            <a:ext cx="1403557" cy="155531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13" name="Shape 613"/>
          <p:cNvSpPr/>
          <p:nvPr/>
        </p:nvSpPr>
        <p:spPr>
          <a:xfrm flipH="1">
            <a:off x="10032582" y="6983000"/>
            <a:ext cx="985287" cy="1"/>
          </a:xfrm>
          <a:prstGeom prst="line">
            <a:avLst/>
          </a:prstGeom>
          <a:ln w="76200">
            <a:solidFill>
              <a:srgbClr val="000000"/>
            </a:solidFill>
            <a:prstDash val="sysDash"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14" name="Shape 614"/>
          <p:cNvSpPr/>
          <p:nvPr/>
        </p:nvSpPr>
        <p:spPr>
          <a:xfrm flipH="1">
            <a:off x="10407718" y="7004091"/>
            <a:ext cx="610151" cy="651215"/>
          </a:xfrm>
          <a:prstGeom prst="line">
            <a:avLst/>
          </a:prstGeom>
          <a:ln w="76200">
            <a:solidFill>
              <a:srgbClr val="000000"/>
            </a:solidFill>
            <a:prstDash val="sysDash"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9335744" y="6463617"/>
            <a:ext cx="835451" cy="508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dirty="0"/>
              <a:t>π</a:t>
            </a:r>
            <a:r>
              <a:rPr baseline="31000" dirty="0"/>
              <a:t>0</a:t>
            </a:r>
          </a:p>
        </p:txBody>
      </p:sp>
      <p:sp>
        <p:nvSpPr>
          <p:cNvPr id="616" name="Shape 616"/>
          <p:cNvSpPr/>
          <p:nvPr/>
        </p:nvSpPr>
        <p:spPr>
          <a:xfrm>
            <a:off x="9965191" y="7329531"/>
            <a:ext cx="835451" cy="508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n</a:t>
            </a:r>
          </a:p>
        </p:txBody>
      </p:sp>
      <p:sp>
        <p:nvSpPr>
          <p:cNvPr id="617" name="Shape 617"/>
          <p:cNvSpPr/>
          <p:nvPr/>
        </p:nvSpPr>
        <p:spPr>
          <a:xfrm>
            <a:off x="15020697" y="6203872"/>
            <a:ext cx="835451" cy="508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p</a:t>
            </a:r>
          </a:p>
        </p:txBody>
      </p:sp>
      <p:sp>
        <p:nvSpPr>
          <p:cNvPr id="618" name="Shape 618"/>
          <p:cNvSpPr/>
          <p:nvPr/>
        </p:nvSpPr>
        <p:spPr>
          <a:xfrm>
            <a:off x="14403784" y="7307633"/>
            <a:ext cx="835451" cy="508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π</a:t>
            </a:r>
            <a:r>
              <a:rPr baseline="31000"/>
              <a:t>−</a:t>
            </a:r>
          </a:p>
        </p:txBody>
      </p:sp>
      <p:sp>
        <p:nvSpPr>
          <p:cNvPr id="619" name="Shape 619"/>
          <p:cNvSpPr/>
          <p:nvPr/>
        </p:nvSpPr>
        <p:spPr>
          <a:xfrm rot="663246">
            <a:off x="8378170" y="5494094"/>
            <a:ext cx="3475472" cy="942133"/>
          </a:xfrm>
          <a:prstGeom prst="ellipse">
            <a:avLst/>
          </a:prstGeom>
          <a:ln w="12700">
            <a:solidFill>
              <a:srgbClr val="0000FF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0" name="Shape 620"/>
          <p:cNvSpPr/>
          <p:nvPr/>
        </p:nvSpPr>
        <p:spPr>
          <a:xfrm rot="20932537">
            <a:off x="12297832" y="5466810"/>
            <a:ext cx="3475473" cy="942133"/>
          </a:xfrm>
          <a:prstGeom prst="ellipse">
            <a:avLst/>
          </a:prstGeom>
          <a:ln w="12700">
            <a:solidFill>
              <a:srgbClr val="008000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13474799" y="6309845"/>
            <a:ext cx="1545902" cy="147074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10357783" y="3947659"/>
            <a:ext cx="4319682" cy="508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Target volume</a:t>
            </a:r>
          </a:p>
        </p:txBody>
      </p:sp>
      <p:sp>
        <p:nvSpPr>
          <p:cNvPr id="623" name="Shape 623"/>
          <p:cNvSpPr/>
          <p:nvPr/>
        </p:nvSpPr>
        <p:spPr>
          <a:xfrm>
            <a:off x="11243167" y="5288693"/>
            <a:ext cx="1553939" cy="556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 baseline="310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12</a:t>
            </a:r>
            <a:r>
              <a:rPr baseline="-15500"/>
              <a:t>Ξ</a:t>
            </a:r>
            <a:r>
              <a:rPr baseline="0"/>
              <a:t>Be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626" name="Shape 626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627" name="Shape 627"/>
          <p:cNvSpPr>
            <a:spLocks noGrp="1"/>
          </p:cNvSpPr>
          <p:nvPr>
            <p:ph type="title"/>
          </p:nvPr>
        </p:nvSpPr>
        <p:spPr>
          <a:xfrm>
            <a:off x="3962400" y="20075"/>
            <a:ext cx="16459200" cy="1699792"/>
          </a:xfrm>
          <a:prstGeom prst="rect">
            <a:avLst/>
          </a:prstGeom>
        </p:spPr>
        <p:txBody>
          <a:bodyPr/>
          <a:lstStyle/>
          <a:p>
            <a:r>
              <a:t>Active Fiber Target</a:t>
            </a:r>
          </a:p>
        </p:txBody>
      </p:sp>
      <p:sp>
        <p:nvSpPr>
          <p:cNvPr id="628" name="Shape 628"/>
          <p:cNvSpPr>
            <a:spLocks noGrp="1"/>
          </p:cNvSpPr>
          <p:nvPr>
            <p:ph type="body" idx="1"/>
          </p:nvPr>
        </p:nvSpPr>
        <p:spPr>
          <a:xfrm>
            <a:off x="3612443" y="1719865"/>
            <a:ext cx="17708662" cy="1079166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  <a:defRPr sz="4400"/>
            </a:pPr>
            <a:r>
              <a:t>Scintillating fiber bundle</a:t>
            </a:r>
          </a:p>
          <a:p>
            <a:pPr marL="1028700" lvl="1" indent="-571500">
              <a:spcBef>
                <a:spcPts val="900"/>
              </a:spcBef>
              <a:defRPr sz="4000"/>
            </a:pPr>
            <a:r>
              <a:t>3x3 mm square or 3 mm Φ  (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50×18+16×18 ≒ 1000)</a:t>
            </a:r>
          </a:p>
          <a:p>
            <a:pPr marL="1028700" lvl="1" indent="-571500">
              <a:spcBef>
                <a:spcPts val="900"/>
              </a:spcBef>
              <a:defRPr sz="4000"/>
            </a:pPr>
            <a:r>
              <a:t>MPPCs attached on the both ends of each fiber</a:t>
            </a:r>
          </a:p>
        </p:txBody>
      </p:sp>
      <p:sp>
        <p:nvSpPr>
          <p:cNvPr id="629" name="Shape 629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630" name="Shape 630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36</a:t>
            </a:r>
          </a:p>
        </p:txBody>
      </p:sp>
      <p:pic>
        <p:nvPicPr>
          <p:cNvPr id="631" name="image48.png" descr="スクリーンショット 2016-08-23 12.56.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9041" y="5828288"/>
            <a:ext cx="10583238" cy="5898542"/>
          </a:xfrm>
          <a:prstGeom prst="rect">
            <a:avLst/>
          </a:prstGeom>
          <a:ln w="12700">
            <a:miter lim="400000"/>
          </a:ln>
        </p:spPr>
      </p:pic>
      <p:sp>
        <p:nvSpPr>
          <p:cNvPr id="632" name="Shape 632"/>
          <p:cNvSpPr/>
          <p:nvPr/>
        </p:nvSpPr>
        <p:spPr>
          <a:xfrm>
            <a:off x="10290479" y="10139874"/>
            <a:ext cx="3843071" cy="1586957"/>
          </a:xfrm>
          <a:prstGeom prst="line">
            <a:avLst/>
          </a:prstGeom>
          <a:ln w="50800">
            <a:solidFill>
              <a:srgbClr val="1F497D"/>
            </a:solidFill>
            <a:headEnd type="triangle"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33" name="Shape 633"/>
          <p:cNvSpPr/>
          <p:nvPr/>
        </p:nvSpPr>
        <p:spPr>
          <a:xfrm>
            <a:off x="9425649" y="7575561"/>
            <a:ext cx="1" cy="2075635"/>
          </a:xfrm>
          <a:prstGeom prst="line">
            <a:avLst/>
          </a:prstGeom>
          <a:ln w="50800">
            <a:solidFill>
              <a:srgbClr val="1F497D"/>
            </a:solidFill>
            <a:headEnd type="triangle"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34" name="Shape 634"/>
          <p:cNvSpPr/>
          <p:nvPr/>
        </p:nvSpPr>
        <p:spPr>
          <a:xfrm flipH="1">
            <a:off x="15545184" y="10039601"/>
            <a:ext cx="2063839" cy="1586957"/>
          </a:xfrm>
          <a:prstGeom prst="line">
            <a:avLst/>
          </a:prstGeom>
          <a:ln w="50800">
            <a:solidFill>
              <a:srgbClr val="1F497D"/>
            </a:solidFill>
            <a:headEnd type="triangle"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35" name="Shape 635"/>
          <p:cNvSpPr/>
          <p:nvPr/>
        </p:nvSpPr>
        <p:spPr>
          <a:xfrm rot="19325251">
            <a:off x="15849645" y="10654071"/>
            <a:ext cx="2349525" cy="6400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10.8 cm</a:t>
            </a:r>
          </a:p>
        </p:txBody>
      </p:sp>
      <p:sp>
        <p:nvSpPr>
          <p:cNvPr id="636" name="Shape 636"/>
          <p:cNvSpPr/>
          <p:nvPr/>
        </p:nvSpPr>
        <p:spPr>
          <a:xfrm rot="1300732">
            <a:off x="11727844" y="11360984"/>
            <a:ext cx="1983485" cy="6400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15 cm</a:t>
            </a:r>
          </a:p>
        </p:txBody>
      </p:sp>
      <p:sp>
        <p:nvSpPr>
          <p:cNvPr id="637" name="Shape 637"/>
          <p:cNvSpPr/>
          <p:nvPr/>
        </p:nvSpPr>
        <p:spPr>
          <a:xfrm rot="16200000">
            <a:off x="7948448" y="7411669"/>
            <a:ext cx="1983485" cy="6400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5 cm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8093883" y="13098585"/>
            <a:ext cx="8196233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INPC2016, Adelaide, S. Kanatsuki</a:t>
            </a:r>
          </a:p>
        </p:txBody>
      </p:sp>
      <p:sp>
        <p:nvSpPr>
          <p:cNvPr id="315" name="Shape 315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4775175" y="51047"/>
            <a:ext cx="14833649" cy="1169549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defRPr sz="64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 smtClean="0"/>
              <a:t>Expected </a:t>
            </a:r>
            <a:r>
              <a:rPr lang="en-US" dirty="0" smtClean="0"/>
              <a:t>Spectrum</a:t>
            </a:r>
            <a:endParaRPr dirty="0"/>
          </a:p>
        </p:txBody>
      </p:sp>
      <p:pic>
        <p:nvPicPr>
          <p:cNvPr id="317" name="image25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54908" t="38751" r="7776" b="8089"/>
          <a:stretch/>
        </p:blipFill>
        <p:spPr>
          <a:xfrm>
            <a:off x="45257" y="2953733"/>
            <a:ext cx="8113568" cy="6309020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319" name="Shape 319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21</a:t>
            </a:r>
          </a:p>
        </p:txBody>
      </p:sp>
      <p:sp>
        <p:nvSpPr>
          <p:cNvPr id="320" name="Shape 320"/>
          <p:cNvSpPr/>
          <p:nvPr/>
        </p:nvSpPr>
        <p:spPr>
          <a:xfrm>
            <a:off x="4102041" y="10293694"/>
            <a:ext cx="15919072" cy="738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 smtClean="0"/>
              <a:t>Three 1</a:t>
            </a:r>
            <a:r>
              <a:rPr lang="en-US" baseline="30000" dirty="0" smtClean="0"/>
              <a:t>−</a:t>
            </a:r>
            <a:r>
              <a:rPr lang="en-US" dirty="0" smtClean="0"/>
              <a:t> states with widths of 2.5 </a:t>
            </a:r>
            <a:r>
              <a:rPr lang="en-US" dirty="0" err="1" smtClean="0"/>
              <a:t>MeV</a:t>
            </a:r>
            <a:r>
              <a:rPr lang="en-US" baseline="-25000" dirty="0" err="1" smtClean="0"/>
              <a:t>FWHM</a:t>
            </a:r>
            <a:endParaRPr baseline="-25000" dirty="0"/>
          </a:p>
        </p:txBody>
      </p:sp>
      <p:pic>
        <p:nvPicPr>
          <p:cNvPr id="2" name="図 1" descr="256event2p5MeV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79" y="3137839"/>
            <a:ext cx="8411097" cy="5696404"/>
          </a:xfrm>
          <a:prstGeom prst="rect">
            <a:avLst/>
          </a:prstGeom>
        </p:spPr>
      </p:pic>
      <p:pic>
        <p:nvPicPr>
          <p:cNvPr id="3" name="図 2" descr="750event2p5MeV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609" y="3199796"/>
            <a:ext cx="8300937" cy="5621799"/>
          </a:xfrm>
          <a:prstGeom prst="rect">
            <a:avLst/>
          </a:prstGeom>
        </p:spPr>
      </p:pic>
      <p:sp>
        <p:nvSpPr>
          <p:cNvPr id="11" name="Shape 615"/>
          <p:cNvSpPr/>
          <p:nvPr/>
        </p:nvSpPr>
        <p:spPr>
          <a:xfrm>
            <a:off x="9378558" y="8754752"/>
            <a:ext cx="2329479" cy="61555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40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en-US" dirty="0" smtClean="0">
                <a:latin typeface="ヒラギノ角ゴ Pro W3"/>
                <a:ea typeface="ヒラギノ角ゴ Pro W3"/>
                <a:cs typeface="ヒラギノ角ゴ Pro W3"/>
              </a:rPr>
              <a:t>20 days</a:t>
            </a:r>
            <a:endParaRPr baseline="310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2" name="Shape 615"/>
          <p:cNvSpPr/>
          <p:nvPr/>
        </p:nvSpPr>
        <p:spPr>
          <a:xfrm>
            <a:off x="17026580" y="8754752"/>
            <a:ext cx="2329479" cy="61555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40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en-US" dirty="0">
                <a:latin typeface="ヒラギノ角ゴ Pro W3"/>
                <a:ea typeface="ヒラギノ角ゴ Pro W3"/>
                <a:cs typeface="ヒラギノ角ゴ Pro W3"/>
              </a:rPr>
              <a:t>6</a:t>
            </a:r>
            <a:r>
              <a:rPr lang="en-US" dirty="0" smtClean="0">
                <a:latin typeface="ヒラギノ角ゴ Pro W3"/>
                <a:ea typeface="ヒラギノ角ゴ Pro W3"/>
                <a:cs typeface="ヒラギノ角ゴ Pro W3"/>
              </a:rPr>
              <a:t>0 days</a:t>
            </a:r>
            <a:endParaRPr baseline="310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98347309"/>
      </p:ext>
    </p:extLst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20985847" y="89925"/>
            <a:ext cx="397054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939733" y="49696"/>
            <a:ext cx="10504535" cy="14400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rPr dirty="0" smtClean="0"/>
              <a:t>Motivation</a:t>
            </a:r>
            <a:endParaRPr dirty="0"/>
          </a:p>
        </p:txBody>
      </p:sp>
      <p:sp>
        <p:nvSpPr>
          <p:cNvPr id="62" name="Shape 62"/>
          <p:cNvSpPr/>
          <p:nvPr/>
        </p:nvSpPr>
        <p:spPr>
          <a:xfrm>
            <a:off x="20421599" y="13125044"/>
            <a:ext cx="899506" cy="48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4</a:t>
            </a:r>
          </a:p>
        </p:txBody>
      </p:sp>
      <p:sp>
        <p:nvSpPr>
          <p:cNvPr id="24" name="Shape 79"/>
          <p:cNvSpPr/>
          <p:nvPr/>
        </p:nvSpPr>
        <p:spPr>
          <a:xfrm>
            <a:off x="3057275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pic>
        <p:nvPicPr>
          <p:cNvPr id="25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35491" y="7216917"/>
            <a:ext cx="9814884" cy="6262429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82"/>
          <p:cNvSpPr/>
          <p:nvPr/>
        </p:nvSpPr>
        <p:spPr>
          <a:xfrm>
            <a:off x="17634556" y="13135584"/>
            <a:ext cx="2496179" cy="512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000" tIns="72000" rIns="72000" bIns="72000">
            <a:spAutoFit/>
          </a:bodyPr>
          <a:lstStyle>
            <a:lvl1pPr>
              <a:defRPr sz="2400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Neutron Number</a:t>
            </a:r>
          </a:p>
        </p:txBody>
      </p:sp>
      <p:sp>
        <p:nvSpPr>
          <p:cNvPr id="27" name="Shape 83"/>
          <p:cNvSpPr/>
          <p:nvPr/>
        </p:nvSpPr>
        <p:spPr>
          <a:xfrm rot="18391430">
            <a:off x="15841222" y="11703936"/>
            <a:ext cx="1558491" cy="2841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>
              <a:defRPr sz="2800" i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" name="Shape 84"/>
          <p:cNvSpPr/>
          <p:nvPr/>
        </p:nvSpPr>
        <p:spPr>
          <a:xfrm rot="18444069">
            <a:off x="15552667" y="11650592"/>
            <a:ext cx="2334795" cy="512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000" tIns="72000" rIns="72000" bIns="72000">
            <a:spAutoFit/>
          </a:bodyPr>
          <a:lstStyle>
            <a:lvl1pPr>
              <a:defRPr sz="2400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Proton Number</a:t>
            </a:r>
          </a:p>
        </p:txBody>
      </p:sp>
      <p:sp>
        <p:nvSpPr>
          <p:cNvPr id="29" name="Shape 85"/>
          <p:cNvSpPr/>
          <p:nvPr/>
        </p:nvSpPr>
        <p:spPr>
          <a:xfrm>
            <a:off x="18334922" y="12299412"/>
            <a:ext cx="2496179" cy="512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000" tIns="72000" rIns="72000" bIns="72000">
            <a:spAutoFit/>
          </a:bodyPr>
          <a:lstStyle>
            <a:lvl1pPr>
              <a:defRPr sz="2400">
                <a:solidFill>
                  <a:srgbClr val="0000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Ordinary nuclei</a:t>
            </a:r>
          </a:p>
        </p:txBody>
      </p:sp>
      <p:pic>
        <p:nvPicPr>
          <p:cNvPr id="30" name="image2.png" descr="スクリーンショット 2016-08-24 9.20.0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02300" y="36351"/>
            <a:ext cx="8490388" cy="650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87"/>
          <p:cNvSpPr/>
          <p:nvPr/>
        </p:nvSpPr>
        <p:spPr>
          <a:xfrm flipV="1">
            <a:off x="15115805" y="5506078"/>
            <a:ext cx="1" cy="2382707"/>
          </a:xfrm>
          <a:prstGeom prst="line">
            <a:avLst/>
          </a:prstGeom>
          <a:ln w="101600">
            <a:solidFill>
              <a:srgbClr val="FF0000"/>
            </a:solidFill>
            <a:tailEnd type="arrow" w="med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sp>
        <p:nvSpPr>
          <p:cNvPr id="32" name="Shape 88"/>
          <p:cNvSpPr/>
          <p:nvPr/>
        </p:nvSpPr>
        <p:spPr>
          <a:xfrm>
            <a:off x="13847805" y="3314018"/>
            <a:ext cx="3090552" cy="19920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2000" tIns="72000" rIns="72000" bIns="72000">
            <a:spAutoFit/>
          </a:bodyPr>
          <a:lstStyle/>
          <a:p>
            <a:pPr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800" dirty="0"/>
              <a:t>Core of </a:t>
            </a:r>
            <a:endParaRPr lang="en-US" sz="3800" dirty="0" smtClean="0"/>
          </a:p>
          <a:p>
            <a:pPr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3800" dirty="0"/>
              <a:t>n</a:t>
            </a:r>
            <a:r>
              <a:rPr sz="3800" dirty="0" smtClean="0"/>
              <a:t>eutron </a:t>
            </a:r>
            <a:r>
              <a:rPr sz="3800" dirty="0"/>
              <a:t>star</a:t>
            </a:r>
          </a:p>
          <a:p>
            <a:pPr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800" dirty="0"/>
              <a:t>S=−</a:t>
            </a:r>
            <a:r>
              <a:rPr sz="4400" dirty="0"/>
              <a:t>∞</a:t>
            </a:r>
            <a:r>
              <a:rPr sz="3800" dirty="0"/>
              <a:t> ??</a:t>
            </a:r>
          </a:p>
        </p:txBody>
      </p:sp>
      <p:sp>
        <p:nvSpPr>
          <p:cNvPr id="51" name="Shape 51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33" name="Shape 82"/>
          <p:cNvSpPr/>
          <p:nvPr/>
        </p:nvSpPr>
        <p:spPr>
          <a:xfrm>
            <a:off x="15117635" y="12815879"/>
            <a:ext cx="807465" cy="512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2000" tIns="72000" rIns="72000" bIns="72000">
            <a:spAutoFit/>
          </a:bodyPr>
          <a:lstStyle>
            <a:lvl1pPr>
              <a:defRPr sz="2400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S=0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6" name="Shape 82"/>
          <p:cNvSpPr/>
          <p:nvPr/>
        </p:nvSpPr>
        <p:spPr>
          <a:xfrm rot="16200000">
            <a:off x="13288171" y="10377254"/>
            <a:ext cx="3101586" cy="688256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2400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</a:rPr>
              <a:t>Strangeness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34" name="Shape 82"/>
          <p:cNvSpPr/>
          <p:nvPr/>
        </p:nvSpPr>
        <p:spPr>
          <a:xfrm>
            <a:off x="15117635" y="10848841"/>
            <a:ext cx="828000" cy="442035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2400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S=−</a:t>
            </a:r>
            <a:r>
              <a:rPr lang="en-US" dirty="0">
                <a:solidFill>
                  <a:srgbClr val="FF0000"/>
                </a:solidFill>
              </a:rPr>
              <a:t>1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0" name="Shape 56"/>
          <p:cNvSpPr/>
          <p:nvPr/>
        </p:nvSpPr>
        <p:spPr>
          <a:xfrm>
            <a:off x="3581006" y="3941550"/>
            <a:ext cx="7571637" cy="232371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365759" indent="-365759" defTabSz="1828800">
              <a:spcBef>
                <a:spcPts val="1000"/>
              </a:spcBef>
              <a:buClr>
                <a:schemeClr val="accent1"/>
              </a:buClr>
              <a:buSzPct val="85000"/>
              <a:buFont typeface="Arial"/>
              <a:buChar char="•"/>
              <a:defRPr sz="44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S</a:t>
            </a:r>
            <a:r>
              <a:rPr dirty="0" smtClean="0"/>
              <a:t>=</a:t>
            </a:r>
            <a:r>
              <a:rPr lang="en-US" altLang="ja-JP" dirty="0" smtClean="0"/>
              <a:t>−</a:t>
            </a:r>
            <a:r>
              <a:rPr dirty="0" smtClean="0"/>
              <a:t>2  </a:t>
            </a:r>
            <a:r>
              <a:rPr dirty="0">
                <a:solidFill>
                  <a:srgbClr val="CC0099"/>
                </a:solidFill>
              </a:rPr>
              <a:t>Ξ, ΛΛ</a:t>
            </a:r>
          </a:p>
          <a:p>
            <a:pPr marL="640080" lvl="1" indent="-365760" defTabSz="1828800">
              <a:spcBef>
                <a:spcPts val="900"/>
              </a:spcBef>
              <a:buClr>
                <a:schemeClr val="accent1"/>
              </a:buClr>
              <a:buSzPct val="85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a</a:t>
            </a:r>
            <a:r>
              <a:rPr dirty="0" smtClean="0"/>
              <a:t> </a:t>
            </a:r>
            <a:r>
              <a:rPr dirty="0"/>
              <a:t>few emulsion events</a:t>
            </a:r>
          </a:p>
          <a:p>
            <a:pPr marL="640080" lvl="1" indent="-365760" defTabSz="1828800">
              <a:spcBef>
                <a:spcPts val="900"/>
              </a:spcBef>
              <a:buClr>
                <a:schemeClr val="accent1"/>
              </a:buClr>
              <a:buSzPct val="85000"/>
              <a:buFont typeface="Arial"/>
              <a:buChar char="•"/>
              <a:defRPr sz="4000">
                <a:solidFill>
                  <a:srgbClr val="8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l</a:t>
            </a:r>
            <a:r>
              <a:rPr dirty="0" smtClean="0"/>
              <a:t>imited </a:t>
            </a:r>
            <a:r>
              <a:rPr dirty="0"/>
              <a:t>information</a:t>
            </a:r>
          </a:p>
        </p:txBody>
      </p:sp>
      <p:sp>
        <p:nvSpPr>
          <p:cNvPr id="41" name="Shape 57"/>
          <p:cNvSpPr/>
          <p:nvPr/>
        </p:nvSpPr>
        <p:spPr>
          <a:xfrm>
            <a:off x="3581006" y="6533838"/>
            <a:ext cx="7943405" cy="35753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365759" indent="-365759" defTabSz="1828800">
              <a:spcBef>
                <a:spcPts val="900"/>
              </a:spcBef>
              <a:buClr>
                <a:schemeClr val="accent1"/>
              </a:buClr>
              <a:buSzPct val="85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S</a:t>
            </a:r>
            <a:r>
              <a:rPr dirty="0" smtClean="0"/>
              <a:t>=</a:t>
            </a:r>
            <a:r>
              <a:rPr lang="en-US" dirty="0" smtClean="0"/>
              <a:t>−</a:t>
            </a:r>
            <a:r>
              <a:rPr dirty="0" smtClean="0"/>
              <a:t>1  </a:t>
            </a:r>
            <a:r>
              <a:rPr dirty="0">
                <a:solidFill>
                  <a:srgbClr val="0D81C9"/>
                </a:solidFill>
              </a:rPr>
              <a:t>Λ, Σ</a:t>
            </a:r>
          </a:p>
          <a:p>
            <a:pPr marL="640080" lvl="1" indent="-365760" defTabSz="1828800">
              <a:spcBef>
                <a:spcPts val="900"/>
              </a:spcBef>
              <a:buClr>
                <a:schemeClr val="accent1"/>
              </a:buClr>
              <a:buSzPct val="85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 err="1"/>
              <a:t>h</a:t>
            </a:r>
            <a:r>
              <a:rPr dirty="0" err="1" smtClean="0"/>
              <a:t>ypernuclear</a:t>
            </a:r>
            <a:r>
              <a:rPr dirty="0" smtClean="0"/>
              <a:t> </a:t>
            </a:r>
            <a:r>
              <a:rPr dirty="0"/>
              <a:t>structure</a:t>
            </a:r>
          </a:p>
          <a:p>
            <a:pPr marL="914400" lvl="2" indent="-365760" defTabSz="1828800">
              <a:spcBef>
                <a:spcPts val="800"/>
              </a:spcBef>
              <a:buClr>
                <a:schemeClr val="accent1"/>
              </a:buClr>
              <a:buSzPct val="90000"/>
              <a:buFont typeface="Arial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(</a:t>
            </a:r>
            <a:r>
              <a:rPr i="1" dirty="0"/>
              <a:t>K</a:t>
            </a:r>
            <a:r>
              <a:rPr baseline="31000" dirty="0"/>
              <a:t>−</a:t>
            </a:r>
            <a:r>
              <a:rPr dirty="0"/>
              <a:t>, </a:t>
            </a:r>
            <a:r>
              <a:rPr i="1" dirty="0"/>
              <a:t>π</a:t>
            </a:r>
            <a:r>
              <a:rPr baseline="31000" dirty="0"/>
              <a:t>−</a:t>
            </a:r>
            <a:r>
              <a:rPr dirty="0"/>
              <a:t>), (</a:t>
            </a:r>
            <a:r>
              <a:rPr i="1" dirty="0"/>
              <a:t>π</a:t>
            </a:r>
            <a:r>
              <a:rPr baseline="31000" dirty="0"/>
              <a:t>＋</a:t>
            </a:r>
            <a:r>
              <a:rPr dirty="0"/>
              <a:t>, </a:t>
            </a:r>
            <a:r>
              <a:rPr i="1" dirty="0"/>
              <a:t>K</a:t>
            </a:r>
            <a:r>
              <a:rPr baseline="31000" dirty="0"/>
              <a:t>＋</a:t>
            </a:r>
            <a:r>
              <a:rPr dirty="0"/>
              <a:t>), (e,e’</a:t>
            </a:r>
            <a:r>
              <a:rPr i="1" dirty="0"/>
              <a:t>K</a:t>
            </a:r>
            <a:r>
              <a:rPr baseline="31000" dirty="0"/>
              <a:t>＋</a:t>
            </a:r>
            <a:r>
              <a:rPr dirty="0"/>
              <a:t>) etc</a:t>
            </a:r>
          </a:p>
          <a:p>
            <a:pPr marL="914400" lvl="2" indent="-365760" defTabSz="1828800">
              <a:spcBef>
                <a:spcPts val="800"/>
              </a:spcBef>
              <a:buClr>
                <a:schemeClr val="accent1"/>
              </a:buClr>
              <a:buSzPct val="90000"/>
              <a:buFont typeface="Arial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γ-ray spectroscopy</a:t>
            </a:r>
          </a:p>
          <a:p>
            <a:pPr lvl="1" indent="274320" defTabSz="1828800">
              <a:spcBef>
                <a:spcPts val="900"/>
              </a:spcBef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dirty="0" smtClean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 sz="15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latin typeface="+mj-lt"/>
                <a:ea typeface="+mj-ea"/>
                <a:cs typeface="+mj-cs"/>
                <a:sym typeface="Helvetica"/>
              </a:rPr>
              <a:t>e</a:t>
            </a:r>
            <a:r>
              <a:rPr dirty="0" smtClean="0"/>
              <a:t>ffective </a:t>
            </a:r>
            <a:r>
              <a:rPr dirty="0"/>
              <a:t>Λ</a:t>
            </a:r>
            <a:r>
              <a:rPr i="1" dirty="0"/>
              <a:t>N</a:t>
            </a:r>
            <a:r>
              <a:rPr dirty="0"/>
              <a:t>, Σ</a:t>
            </a:r>
            <a:r>
              <a:rPr i="1" dirty="0"/>
              <a:t>N</a:t>
            </a:r>
            <a:r>
              <a:rPr dirty="0"/>
              <a:t> interactions</a:t>
            </a:r>
          </a:p>
        </p:txBody>
      </p:sp>
      <p:sp>
        <p:nvSpPr>
          <p:cNvPr id="42" name="Shape 60"/>
          <p:cNvSpPr/>
          <p:nvPr/>
        </p:nvSpPr>
        <p:spPr>
          <a:xfrm>
            <a:off x="3725022" y="10278253"/>
            <a:ext cx="7291277" cy="2255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365759" indent="-365759" defTabSz="1828800">
              <a:spcBef>
                <a:spcPts val="900"/>
              </a:spcBef>
              <a:buClr>
                <a:schemeClr val="accent1"/>
              </a:buClr>
              <a:buSzPct val="85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S= 0  </a:t>
            </a:r>
            <a:r>
              <a:rPr i="1" dirty="0"/>
              <a:t>p</a:t>
            </a:r>
            <a:r>
              <a:rPr dirty="0"/>
              <a:t>, </a:t>
            </a:r>
            <a:r>
              <a:rPr i="1" dirty="0"/>
              <a:t>n</a:t>
            </a:r>
            <a:endParaRPr sz="4800" i="1" dirty="0"/>
          </a:p>
          <a:p>
            <a:pPr marL="640080" lvl="1" indent="-365760" defTabSz="1828800">
              <a:spcBef>
                <a:spcPts val="900"/>
              </a:spcBef>
              <a:buClr>
                <a:schemeClr val="accent1"/>
              </a:buClr>
              <a:buSzPct val="85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 smtClean="0"/>
              <a:t>a</a:t>
            </a:r>
            <a:r>
              <a:rPr dirty="0" smtClean="0"/>
              <a:t> </a:t>
            </a:r>
            <a:r>
              <a:rPr dirty="0"/>
              <a:t>lot of </a:t>
            </a:r>
            <a:r>
              <a:rPr i="1" dirty="0"/>
              <a:t>NN</a:t>
            </a:r>
            <a:r>
              <a:rPr dirty="0"/>
              <a:t> scattering data</a:t>
            </a:r>
          </a:p>
          <a:p>
            <a:pPr lvl="1" indent="274320" defTabSz="1828800">
              <a:spcBef>
                <a:spcPts val="900"/>
              </a:spcBef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500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latin typeface="+mj-lt"/>
                <a:ea typeface="+mj-ea"/>
                <a:cs typeface="+mj-cs"/>
                <a:sym typeface="Helvetica"/>
              </a:rPr>
              <a:t>r</a:t>
            </a:r>
            <a:r>
              <a:rPr dirty="0" smtClean="0"/>
              <a:t>ealistic </a:t>
            </a:r>
            <a:r>
              <a:rPr lang="en-US" dirty="0" smtClean="0"/>
              <a:t>n</a:t>
            </a:r>
            <a:r>
              <a:rPr dirty="0" smtClean="0"/>
              <a:t>uclear </a:t>
            </a:r>
            <a:r>
              <a:rPr dirty="0"/>
              <a:t>force</a:t>
            </a:r>
          </a:p>
        </p:txBody>
      </p:sp>
      <p:sp>
        <p:nvSpPr>
          <p:cNvPr id="43" name="Shape 68"/>
          <p:cNvSpPr/>
          <p:nvPr/>
        </p:nvSpPr>
        <p:spPr>
          <a:xfrm>
            <a:off x="3148958" y="3797533"/>
            <a:ext cx="4752529" cy="1152129"/>
          </a:xfrm>
          <a:prstGeom prst="ellipse">
            <a:avLst/>
          </a:prstGeom>
          <a:ln w="50800">
            <a:solidFill>
              <a:srgbClr val="C70303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 82"/>
          <p:cNvSpPr/>
          <p:nvPr/>
        </p:nvSpPr>
        <p:spPr>
          <a:xfrm>
            <a:off x="15117635" y="9155002"/>
            <a:ext cx="828000" cy="442035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 sz="2400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S=−2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4" name="Shape 75"/>
          <p:cNvSpPr>
            <a:spLocks noGrp="1"/>
          </p:cNvSpPr>
          <p:nvPr>
            <p:ph type="body" sz="quarter" idx="1"/>
          </p:nvPr>
        </p:nvSpPr>
        <p:spPr>
          <a:xfrm>
            <a:off x="667422" y="1554353"/>
            <a:ext cx="13779671" cy="212113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  <a:defRPr sz="4400"/>
            </a:pPr>
            <a:r>
              <a:rPr dirty="0"/>
              <a:t>Baryon-baryon </a:t>
            </a:r>
            <a:r>
              <a:rPr dirty="0" smtClean="0"/>
              <a:t>interaction</a:t>
            </a:r>
            <a:r>
              <a:rPr lang="en-US" dirty="0" smtClean="0"/>
              <a:t> in SU</a:t>
            </a:r>
            <a:r>
              <a:rPr lang="en-US" baseline="-25000" dirty="0" smtClean="0"/>
              <a:t>f</a:t>
            </a:r>
            <a:r>
              <a:rPr lang="en-US" dirty="0" smtClean="0"/>
              <a:t>(3)</a:t>
            </a:r>
            <a:endParaRPr dirty="0"/>
          </a:p>
          <a:p>
            <a:pPr>
              <a:spcBef>
                <a:spcPts val="1000"/>
              </a:spcBef>
              <a:defRPr sz="4400"/>
            </a:pPr>
            <a:r>
              <a:rPr dirty="0" smtClean="0"/>
              <a:t>Role of </a:t>
            </a:r>
            <a:r>
              <a:rPr dirty="0"/>
              <a:t>strangeness in dense nuclear matter</a:t>
            </a:r>
          </a:p>
        </p:txBody>
      </p:sp>
      <p:sp>
        <p:nvSpPr>
          <p:cNvPr id="45" name="Shape 77"/>
          <p:cNvSpPr/>
          <p:nvPr/>
        </p:nvSpPr>
        <p:spPr>
          <a:xfrm flipH="1" flipV="1">
            <a:off x="2133728" y="6997491"/>
            <a:ext cx="0" cy="3111683"/>
          </a:xfrm>
          <a:prstGeom prst="line">
            <a:avLst/>
          </a:prstGeom>
          <a:ln w="50800">
            <a:solidFill>
              <a:srgbClr val="1403F7"/>
            </a:solidFill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sp>
        <p:nvSpPr>
          <p:cNvPr id="46" name="Shape 78"/>
          <p:cNvSpPr/>
          <p:nvPr/>
        </p:nvSpPr>
        <p:spPr>
          <a:xfrm rot="16200000">
            <a:off x="-141383" y="8071640"/>
            <a:ext cx="3600401" cy="738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solidFill>
                  <a:srgbClr val="1403F7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/>
              <a:t>g</a:t>
            </a:r>
            <a:r>
              <a:rPr dirty="0" smtClean="0"/>
              <a:t>eneralization</a:t>
            </a:r>
            <a:endParaRPr dirty="0"/>
          </a:p>
        </p:txBody>
      </p:sp>
      <p:sp>
        <p:nvSpPr>
          <p:cNvPr id="47" name="Shape 78"/>
          <p:cNvSpPr/>
          <p:nvPr/>
        </p:nvSpPr>
        <p:spPr>
          <a:xfrm rot="16200000">
            <a:off x="528906" y="10980560"/>
            <a:ext cx="2409035" cy="738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>
                <a:solidFill>
                  <a:srgbClr val="1403F7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i="1" dirty="0" smtClean="0">
                <a:solidFill>
                  <a:schemeClr val="tx1"/>
                </a:solidFill>
              </a:rPr>
              <a:t>NN</a:t>
            </a:r>
            <a:r>
              <a:rPr lang="en-US" dirty="0" smtClean="0">
                <a:solidFill>
                  <a:schemeClr val="tx1"/>
                </a:solidFill>
              </a:rPr>
              <a:t> force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8" name="Shape 78"/>
          <p:cNvSpPr/>
          <p:nvPr/>
        </p:nvSpPr>
        <p:spPr>
          <a:xfrm rot="16200000">
            <a:off x="525452" y="5195770"/>
            <a:ext cx="2409035" cy="738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>
                <a:solidFill>
                  <a:srgbClr val="1403F7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i="1" dirty="0" smtClean="0">
                <a:solidFill>
                  <a:schemeClr val="tx1"/>
                </a:solidFill>
              </a:rPr>
              <a:t>BB</a:t>
            </a:r>
            <a:r>
              <a:rPr lang="en-US" dirty="0" smtClean="0">
                <a:solidFill>
                  <a:schemeClr val="tx1"/>
                </a:solidFill>
              </a:rPr>
              <a:t> force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9488552" y="6258787"/>
            <a:ext cx="4833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ヒラギノ角ゴ Pro W3"/>
                <a:ea typeface="ヒラギノ角ゴ Pro W3"/>
                <a:cs typeface="ヒラギノ角ゴ Pro W3"/>
              </a:rPr>
              <a:t>F. </a:t>
            </a:r>
            <a:r>
              <a:rPr lang="en-US" altLang="ja-JP" sz="2400" i="1" dirty="0">
                <a:latin typeface="ヒラギノ角ゴ Pro W3"/>
                <a:ea typeface="ヒラギノ角ゴ Pro W3"/>
                <a:cs typeface="ヒラギノ角ゴ Pro W3"/>
              </a:rPr>
              <a:t>Weber, PPNP 54(2005)193</a:t>
            </a:r>
            <a:endParaRPr lang="ja-JP" altLang="en-US" sz="2400" i="1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20987066" y="89925"/>
            <a:ext cx="395835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3962400" y="20076"/>
            <a:ext cx="16459200" cy="14400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rPr dirty="0"/>
              <a:t>Emulsion </a:t>
            </a:r>
            <a:r>
              <a:rPr lang="en-US" dirty="0"/>
              <a:t>E</a:t>
            </a:r>
            <a:r>
              <a:rPr dirty="0" smtClean="0"/>
              <a:t>xp</a:t>
            </a:r>
            <a:r>
              <a:rPr lang="en-US" dirty="0" smtClean="0"/>
              <a:t>eriment</a:t>
            </a:r>
            <a:endParaRPr dirty="0"/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2020796" y="1719867"/>
            <a:ext cx="16459200" cy="1085849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KEK-E373</a:t>
            </a:r>
          </a:p>
          <a:p>
            <a:r>
              <a:rPr dirty="0" smtClean="0"/>
              <a:t>“</a:t>
            </a:r>
            <a:r>
              <a:rPr dirty="0"/>
              <a:t>NAGARA” event</a:t>
            </a:r>
          </a:p>
          <a:p>
            <a:pPr marL="1028700" lvl="1" indent="-571500">
              <a:spcBef>
                <a:spcPts val="900"/>
              </a:spcBef>
              <a:defRPr sz="4000"/>
            </a:pPr>
            <a:r>
              <a:rPr lang="en-US" dirty="0"/>
              <a:t>u</a:t>
            </a:r>
            <a:r>
              <a:rPr dirty="0" smtClean="0"/>
              <a:t>niquely </a:t>
            </a:r>
            <a:r>
              <a:rPr dirty="0"/>
              <a:t>identified as </a:t>
            </a:r>
            <a:r>
              <a:rPr baseline="-15500" dirty="0"/>
              <a:t>ΛΛ</a:t>
            </a:r>
            <a:r>
              <a:rPr baseline="31000" dirty="0"/>
              <a:t>6</a:t>
            </a:r>
            <a:r>
              <a:rPr dirty="0"/>
              <a:t>He</a:t>
            </a:r>
          </a:p>
          <a:p>
            <a:pPr marL="1028700" lvl="1" indent="-571500">
              <a:spcBef>
                <a:spcPts val="900"/>
              </a:spcBef>
              <a:defRPr sz="4000"/>
            </a:pPr>
            <a:r>
              <a:rPr dirty="0"/>
              <a:t>ΔB</a:t>
            </a:r>
            <a:r>
              <a:rPr baseline="-15500" dirty="0"/>
              <a:t>ΛΛ </a:t>
            </a:r>
            <a:r>
              <a:rPr dirty="0"/>
              <a:t>= 0.67 ± 0.17 </a:t>
            </a:r>
            <a:r>
              <a:rPr dirty="0" smtClean="0"/>
              <a:t>MeV</a:t>
            </a:r>
            <a:endParaRPr lang="en-US" dirty="0" smtClean="0"/>
          </a:p>
          <a:p>
            <a:pPr marL="1028700" lvl="1" indent="-571500">
              <a:spcBef>
                <a:spcPts val="900"/>
              </a:spcBef>
              <a:defRPr sz="4000"/>
            </a:pPr>
            <a:endParaRPr lang="en-US" dirty="0"/>
          </a:p>
          <a:p>
            <a:pPr marL="1028700" lvl="1" indent="-571500">
              <a:spcBef>
                <a:spcPts val="900"/>
              </a:spcBef>
              <a:defRPr sz="4000"/>
            </a:pPr>
            <a:endParaRPr dirty="0"/>
          </a:p>
          <a:p>
            <a:r>
              <a:rPr dirty="0"/>
              <a:t>“KISO” event</a:t>
            </a:r>
          </a:p>
          <a:p>
            <a:pPr marL="1028700" lvl="1" indent="-571500">
              <a:spcBef>
                <a:spcPts val="900"/>
              </a:spcBef>
              <a:defRPr sz="4000"/>
            </a:pPr>
            <a:r>
              <a:rPr dirty="0"/>
              <a:t>Ξ-</a:t>
            </a:r>
            <a:r>
              <a:rPr baseline="31000" dirty="0"/>
              <a:t>14</a:t>
            </a:r>
            <a:r>
              <a:rPr dirty="0"/>
              <a:t>N system</a:t>
            </a:r>
          </a:p>
          <a:p>
            <a:pPr marL="1028700" lvl="1" indent="-571500">
              <a:spcBef>
                <a:spcPts val="900"/>
              </a:spcBef>
              <a:defRPr sz="4000"/>
            </a:pPr>
            <a:r>
              <a:rPr dirty="0"/>
              <a:t>Ξ</a:t>
            </a:r>
            <a:r>
              <a:rPr baseline="31000" dirty="0"/>
              <a:t>ー</a:t>
            </a:r>
            <a:r>
              <a:rPr dirty="0"/>
              <a:t>+</a:t>
            </a:r>
            <a:r>
              <a:rPr baseline="31000" dirty="0"/>
              <a:t>14</a:t>
            </a:r>
            <a:r>
              <a:rPr dirty="0"/>
              <a:t>N→</a:t>
            </a:r>
            <a:r>
              <a:rPr baseline="31000" dirty="0"/>
              <a:t>10</a:t>
            </a:r>
            <a:r>
              <a:rPr sz="2400" dirty="0"/>
              <a:t>Λ</a:t>
            </a:r>
            <a:r>
              <a:rPr dirty="0"/>
              <a:t>Be+</a:t>
            </a:r>
            <a:r>
              <a:rPr baseline="31000" dirty="0"/>
              <a:t>5</a:t>
            </a:r>
            <a:r>
              <a:rPr sz="2400" dirty="0"/>
              <a:t>Λ</a:t>
            </a:r>
            <a:r>
              <a:rPr dirty="0"/>
              <a:t>He </a:t>
            </a:r>
          </a:p>
          <a:p>
            <a:pPr marL="1028700" lvl="1" indent="-571500">
              <a:spcBef>
                <a:spcPts val="900"/>
              </a:spcBef>
              <a:defRPr sz="4000"/>
            </a:pPr>
            <a:r>
              <a:rPr dirty="0"/>
              <a:t>B</a:t>
            </a:r>
            <a:r>
              <a:rPr sz="2400" dirty="0"/>
              <a:t>Ξ</a:t>
            </a:r>
            <a:r>
              <a:rPr dirty="0"/>
              <a:t>=1.11 or 4.38 (±0.25) MeV</a:t>
            </a:r>
            <a:r>
              <a:rPr dirty="0">
                <a:latin typeface="ヒラギノ角ゴ Pro W6"/>
                <a:ea typeface="ヒラギノ角ゴ Pro W6"/>
                <a:cs typeface="ヒラギノ角ゴ Pro W6"/>
                <a:sym typeface="ヒラギノ角ゴ Pro W6"/>
              </a:rPr>
              <a:t> </a:t>
            </a:r>
            <a:r>
              <a:rPr dirty="0">
                <a:solidFill>
                  <a:srgbClr val="0000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rPr>
              <a:t>±Γ</a:t>
            </a:r>
            <a:r>
              <a:rPr baseline="-15500" dirty="0">
                <a:solidFill>
                  <a:srgbClr val="0000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rPr>
              <a:t>conv.</a:t>
            </a:r>
            <a:r>
              <a:rPr dirty="0">
                <a:solidFill>
                  <a:srgbClr val="0000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rPr>
              <a:t>/2 </a:t>
            </a:r>
          </a:p>
        </p:txBody>
      </p:sp>
      <p:sp>
        <p:nvSpPr>
          <p:cNvPr id="97" name="Shape 97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98" name="Shape 98"/>
          <p:cNvSpPr/>
          <p:nvPr/>
        </p:nvSpPr>
        <p:spPr>
          <a:xfrm>
            <a:off x="20421599" y="13091887"/>
            <a:ext cx="899506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 smtClean="0"/>
              <a:t>5</a:t>
            </a:r>
            <a:endParaRPr dirty="0"/>
          </a:p>
        </p:txBody>
      </p:sp>
      <p:pic>
        <p:nvPicPr>
          <p:cNvPr id="99" name="image3.png" descr="C:\Users\kanatsuki\Dropbox\スクリーンショット\スクリーンショット 2014-07-09 21.40.22.png"/>
          <p:cNvPicPr>
            <a:picLocks noChangeAspect="1"/>
          </p:cNvPicPr>
          <p:nvPr/>
        </p:nvPicPr>
        <p:blipFill>
          <a:blip r:embed="rId3">
            <a:extLst/>
          </a:blip>
          <a:srcRect l="52348" t="16714" r="9623" b="17558"/>
          <a:stretch>
            <a:fillRect/>
          </a:stretch>
        </p:blipFill>
        <p:spPr>
          <a:xfrm>
            <a:off x="14995792" y="2259292"/>
            <a:ext cx="5928484" cy="5593024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5130945" y="4744060"/>
            <a:ext cx="5118446" cy="690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spcBef>
                <a:spcPts val="600"/>
              </a:spcBef>
              <a:defRPr sz="40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/>
              <a:t>weakly attractive</a:t>
            </a:r>
          </a:p>
        </p:txBody>
      </p:sp>
      <p:sp>
        <p:nvSpPr>
          <p:cNvPr id="101" name="Shape 101"/>
          <p:cNvSpPr/>
          <p:nvPr/>
        </p:nvSpPr>
        <p:spPr>
          <a:xfrm>
            <a:off x="13223217" y="1738268"/>
            <a:ext cx="8477806" cy="6155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r"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i="1" dirty="0"/>
              <a:t>H. Takahashi et al., PRL 87 (2001) 212502</a:t>
            </a:r>
          </a:p>
        </p:txBody>
      </p:sp>
      <p:pic>
        <p:nvPicPr>
          <p:cNvPr id="102" name="image4.png" descr="スクリーンショット 2015-12-24 7.07.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08944" y="9382476"/>
            <a:ext cx="13984480" cy="283939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9625546" y="12161100"/>
            <a:ext cx="8460214" cy="6155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r">
              <a:defRPr sz="28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i="1" dirty="0"/>
              <a:t>K. Nakazawa et al., PTEP (2015) 3, 033D02</a:t>
            </a:r>
          </a:p>
        </p:txBody>
      </p:sp>
      <p:sp>
        <p:nvSpPr>
          <p:cNvPr id="104" name="Shape 104"/>
          <p:cNvSpPr/>
          <p:nvPr/>
        </p:nvSpPr>
        <p:spPr>
          <a:xfrm>
            <a:off x="4215638" y="5482725"/>
            <a:ext cx="6983760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r">
              <a:defRPr sz="24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i="1" dirty="0"/>
              <a:t>J.K. Ahn et al., PRC 88 (2013) 014003</a:t>
            </a:r>
          </a:p>
        </p:txBody>
      </p:sp>
      <p:sp>
        <p:nvSpPr>
          <p:cNvPr id="105" name="Shape 105"/>
          <p:cNvSpPr/>
          <p:nvPr/>
        </p:nvSpPr>
        <p:spPr>
          <a:xfrm>
            <a:off x="13597428" y="7546445"/>
            <a:ext cx="10804010" cy="1908213"/>
          </a:xfrm>
          <a:prstGeom prst="rect">
            <a:avLst/>
          </a:prstGeom>
          <a:solidFill>
            <a:srgbClr val="FFFFFF">
              <a:alpha val="60000"/>
            </a:srgb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5600">
                <a:solidFill>
                  <a:srgbClr val="FF0000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dirty="0"/>
              <a:t>S=−2 hypernuclei do </a:t>
            </a:r>
            <a:r>
              <a:rPr dirty="0" smtClean="0"/>
              <a:t>exist</a:t>
            </a:r>
            <a:r>
              <a:rPr lang="en-US" dirty="0" smtClean="0"/>
              <a:t> </a:t>
            </a:r>
            <a:r>
              <a:rPr dirty="0" smtClean="0"/>
              <a:t>!</a:t>
            </a:r>
            <a:endParaRPr dirty="0"/>
          </a:p>
          <a:p>
            <a:pPr>
              <a:defRPr sz="5600">
                <a:solidFill>
                  <a:srgbClr val="FF0000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dirty="0">
                <a:latin typeface="Wingdings"/>
                <a:ea typeface="Wingdings"/>
                <a:cs typeface="Wingdings"/>
                <a:sym typeface="Wingdings"/>
              </a:rPr>
              <a:t>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dirty="0" smtClean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 dirty="0" smtClean="0"/>
              <a:t>  s</a:t>
            </a:r>
            <a:r>
              <a:rPr dirty="0" smtClean="0"/>
              <a:t>ystematic </a:t>
            </a:r>
            <a:r>
              <a:rPr dirty="0"/>
              <a:t>study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20987066" y="89925"/>
            <a:ext cx="395835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9966585" y="2084303"/>
            <a:ext cx="12086647" cy="990436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900"/>
              </a:spcBef>
              <a:buSzTx/>
              <a:buNone/>
              <a:defRPr sz="4000"/>
            </a:pPr>
            <a:r>
              <a:rPr dirty="0"/>
              <a:t>BNL-E885：</a:t>
            </a:r>
            <a:r>
              <a:rPr baseline="31000" dirty="0"/>
              <a:t>12</a:t>
            </a:r>
            <a:r>
              <a:rPr dirty="0"/>
              <a:t>C(</a:t>
            </a:r>
            <a:r>
              <a:rPr i="1" dirty="0"/>
              <a:t>K</a:t>
            </a:r>
            <a:r>
              <a:rPr baseline="31000" dirty="0"/>
              <a:t>－</a:t>
            </a:r>
            <a:r>
              <a:rPr dirty="0"/>
              <a:t>,</a:t>
            </a:r>
            <a:r>
              <a:rPr i="1" dirty="0"/>
              <a:t>K</a:t>
            </a:r>
            <a:r>
              <a:rPr baseline="31000" dirty="0"/>
              <a:t>＋</a:t>
            </a:r>
            <a:r>
              <a:rPr dirty="0"/>
              <a:t>) at 1.8 GeV/</a:t>
            </a:r>
            <a:r>
              <a:rPr i="1" dirty="0"/>
              <a:t>c</a:t>
            </a:r>
          </a:p>
          <a:p>
            <a:pPr>
              <a:defRPr sz="4000"/>
            </a:pPr>
            <a:endParaRPr dirty="0"/>
          </a:p>
          <a:p>
            <a:pPr>
              <a:spcBef>
                <a:spcPts val="900"/>
              </a:spcBef>
              <a:defRPr sz="4000"/>
            </a:pPr>
            <a:r>
              <a:rPr dirty="0"/>
              <a:t>missing-mass spectroscopy</a:t>
            </a:r>
          </a:p>
          <a:p>
            <a:pPr>
              <a:spcBef>
                <a:spcPts val="900"/>
              </a:spcBef>
              <a:defRPr sz="4000"/>
            </a:pPr>
            <a:r>
              <a:rPr lang="en-US" altLang="ja-JP" dirty="0" err="1"/>
              <a:t>dσ</a:t>
            </a:r>
            <a:r>
              <a:rPr lang="en-US" altLang="ja-JP" dirty="0"/>
              <a:t>/</a:t>
            </a:r>
            <a:r>
              <a:rPr lang="en-US" altLang="ja-JP" dirty="0" err="1"/>
              <a:t>dΩ</a:t>
            </a:r>
            <a:r>
              <a:rPr lang="en-US" altLang="ja-JP" dirty="0"/>
              <a:t>  ( –20 &lt; E &lt; 0 MeV)</a:t>
            </a:r>
          </a:p>
          <a:p>
            <a:pPr marL="1028700" lvl="1" indent="-571500">
              <a:spcBef>
                <a:spcPts val="900"/>
              </a:spcBef>
              <a:defRPr sz="3800"/>
            </a:pPr>
            <a:r>
              <a:rPr lang="en-US" altLang="ja-JP" dirty="0" err="1"/>
              <a:t>θ</a:t>
            </a:r>
            <a:r>
              <a:rPr lang="en-US" altLang="ja-JP" dirty="0"/>
              <a:t>&lt;14°: 67 events,   42±5 </a:t>
            </a:r>
            <a:r>
              <a:rPr lang="en-US" altLang="ja-JP" dirty="0" err="1"/>
              <a:t>nb</a:t>
            </a:r>
            <a:r>
              <a:rPr lang="en-US" altLang="ja-JP" dirty="0"/>
              <a:t>/</a:t>
            </a:r>
            <a:r>
              <a:rPr lang="en-US" altLang="ja-JP" dirty="0" err="1"/>
              <a:t>sr</a:t>
            </a:r>
            <a:endParaRPr lang="en-US" altLang="ja-JP" dirty="0"/>
          </a:p>
          <a:p>
            <a:pPr marL="1028700" lvl="1" indent="-571500">
              <a:spcBef>
                <a:spcPts val="900"/>
              </a:spcBef>
              <a:defRPr sz="3800"/>
            </a:pPr>
            <a:r>
              <a:rPr lang="en-US" altLang="ja-JP" dirty="0" err="1"/>
              <a:t>θ</a:t>
            </a:r>
            <a:r>
              <a:rPr lang="en-US" altLang="ja-JP" dirty="0"/>
              <a:t>&lt;8°: 42 events,   89±14 </a:t>
            </a:r>
            <a:r>
              <a:rPr lang="en-US" altLang="ja-JP" dirty="0" err="1"/>
              <a:t>nb</a:t>
            </a:r>
            <a:r>
              <a:rPr lang="en-US" altLang="ja-JP" dirty="0"/>
              <a:t>/</a:t>
            </a:r>
            <a:r>
              <a:rPr lang="en-US" altLang="ja-JP" dirty="0" err="1"/>
              <a:t>sr</a:t>
            </a:r>
            <a:endParaRPr lang="en-US" altLang="ja-JP" dirty="0"/>
          </a:p>
          <a:p>
            <a:pPr marL="1028700" lvl="1" indent="-571500">
              <a:spcBef>
                <a:spcPts val="900"/>
              </a:spcBef>
              <a:defRPr sz="3800"/>
            </a:pPr>
            <a:r>
              <a:rPr lang="en-US" altLang="ja-JP" dirty="0"/>
              <a:t>“evidence” of existence of </a:t>
            </a:r>
            <a:r>
              <a:rPr lang="en-US" altLang="ja-JP" dirty="0" err="1"/>
              <a:t>Ξ</a:t>
            </a:r>
            <a:r>
              <a:rPr lang="en-US" altLang="ja-JP" dirty="0"/>
              <a:t> bound state</a:t>
            </a:r>
            <a:endParaRPr lang="en-US" dirty="0" smtClean="0"/>
          </a:p>
          <a:p>
            <a:pPr>
              <a:spcBef>
                <a:spcPts val="900"/>
              </a:spcBef>
              <a:defRPr sz="4000"/>
            </a:pPr>
            <a:r>
              <a:rPr dirty="0" smtClean="0"/>
              <a:t>mass resolution 14 MeV</a:t>
            </a:r>
            <a:r>
              <a:rPr baseline="-15500" dirty="0" smtClean="0"/>
              <a:t>FWHM</a:t>
            </a:r>
          </a:p>
          <a:p>
            <a:pPr marL="1028700" lvl="1" indent="-571500">
              <a:spcBef>
                <a:spcPts val="900"/>
              </a:spcBef>
              <a:defRPr sz="3800"/>
            </a:pPr>
            <a:r>
              <a:rPr lang="en-US" dirty="0"/>
              <a:t>n</a:t>
            </a:r>
            <a:r>
              <a:rPr dirty="0" smtClean="0"/>
              <a:t>o </a:t>
            </a:r>
            <a:r>
              <a:rPr dirty="0"/>
              <a:t>clear </a:t>
            </a:r>
            <a:r>
              <a:rPr dirty="0" smtClean="0"/>
              <a:t>peak</a:t>
            </a:r>
            <a:endParaRPr sz="4000" dirty="0"/>
          </a:p>
          <a:p>
            <a:pPr marL="1028700" lvl="1" indent="-571500">
              <a:spcBef>
                <a:spcPts val="900"/>
              </a:spcBef>
              <a:defRPr sz="3800"/>
            </a:pPr>
            <a:r>
              <a:rPr lang="en-US" dirty="0"/>
              <a:t>s</a:t>
            </a:r>
            <a:r>
              <a:rPr lang="en-US" dirty="0" smtClean="0"/>
              <a:t>hape analysis </a:t>
            </a:r>
            <a:r>
              <a:rPr lang="en-US" dirty="0" smtClean="0">
                <a:sym typeface="Wingdings"/>
              </a:rPr>
              <a:t></a:t>
            </a:r>
            <a:r>
              <a:rPr dirty="0" smtClean="0"/>
              <a:t> V</a:t>
            </a:r>
            <a:r>
              <a:rPr baseline="-15500" dirty="0" smtClean="0"/>
              <a:t>Ξ </a:t>
            </a:r>
            <a:r>
              <a:rPr lang="en-US" dirty="0" smtClean="0"/>
              <a:t>~ </a:t>
            </a:r>
            <a:r>
              <a:rPr dirty="0" smtClean="0"/>
              <a:t>−</a:t>
            </a:r>
            <a:r>
              <a:rPr dirty="0"/>
              <a:t>14 MeV ?</a:t>
            </a:r>
          </a:p>
          <a:p>
            <a:pPr>
              <a:spcBef>
                <a:spcPts val="900"/>
              </a:spcBef>
              <a:defRPr sz="4000"/>
            </a:pPr>
            <a:endParaRPr dirty="0"/>
          </a:p>
        </p:txBody>
      </p:sp>
      <p:sp>
        <p:nvSpPr>
          <p:cNvPr id="110" name="Shape 110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111" name="Shape 111"/>
          <p:cNvSpPr/>
          <p:nvPr/>
        </p:nvSpPr>
        <p:spPr>
          <a:xfrm>
            <a:off x="20421599" y="13091887"/>
            <a:ext cx="899506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 smtClean="0"/>
              <a:t>6</a:t>
            </a:r>
            <a:endParaRPr dirty="0"/>
          </a:p>
        </p:txBody>
      </p:sp>
      <p:sp>
        <p:nvSpPr>
          <p:cNvPr id="112" name="Shape 112"/>
          <p:cNvSpPr/>
          <p:nvPr/>
        </p:nvSpPr>
        <p:spPr>
          <a:xfrm>
            <a:off x="3962400" y="273596"/>
            <a:ext cx="16459200" cy="995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92500" lnSpcReduction="10000"/>
          </a:bodyPr>
          <a:lstStyle>
            <a:lvl1pPr algn="ctr">
              <a:defRPr sz="64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Spectroscopic Study</a:t>
            </a:r>
          </a:p>
        </p:txBody>
      </p:sp>
      <p:pic>
        <p:nvPicPr>
          <p:cNvPr id="113" name="image5.png" descr="bnl88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5897" y="1788573"/>
            <a:ext cx="5798234" cy="10498317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 flipV="1">
            <a:off x="7715980" y="1788574"/>
            <a:ext cx="305" cy="9920951"/>
          </a:xfrm>
          <a:prstGeom prst="line">
            <a:avLst/>
          </a:prstGeom>
          <a:ln w="88900">
            <a:solidFill>
              <a:srgbClr val="008000"/>
            </a:solidFill>
            <a:prstDash val="sysDot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15" name="Shape 115"/>
          <p:cNvSpPr/>
          <p:nvPr/>
        </p:nvSpPr>
        <p:spPr>
          <a:xfrm flipH="1" flipV="1">
            <a:off x="5001046" y="3163629"/>
            <a:ext cx="2737015" cy="1"/>
          </a:xfrm>
          <a:prstGeom prst="line">
            <a:avLst/>
          </a:prstGeom>
          <a:ln w="76200">
            <a:solidFill>
              <a:srgbClr val="00800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732339" y="3277021"/>
            <a:ext cx="3614507" cy="589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/>
              <a:t>Bound region</a:t>
            </a:r>
          </a:p>
        </p:txBody>
      </p:sp>
      <p:sp>
        <p:nvSpPr>
          <p:cNvPr id="117" name="Shape 117"/>
          <p:cNvSpPr/>
          <p:nvPr/>
        </p:nvSpPr>
        <p:spPr>
          <a:xfrm>
            <a:off x="2893841" y="12363911"/>
            <a:ext cx="7809210" cy="6155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2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sz="2800" i="1" dirty="0"/>
              <a:t>P. Khaustov et al., PRC 61 (2000) 054603</a:t>
            </a:r>
          </a:p>
        </p:txBody>
      </p:sp>
      <p:sp>
        <p:nvSpPr>
          <p:cNvPr id="118" name="Shape 118"/>
          <p:cNvSpPr/>
          <p:nvPr/>
        </p:nvSpPr>
        <p:spPr>
          <a:xfrm>
            <a:off x="10784313" y="9671512"/>
            <a:ext cx="12389536" cy="19082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5600">
                <a:solidFill>
                  <a:srgbClr val="FF0000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dirty="0"/>
              <a:t>Better resolution and </a:t>
            </a:r>
            <a:endParaRPr lang="en-US" dirty="0" smtClean="0"/>
          </a:p>
          <a:p>
            <a:pPr>
              <a:defRPr sz="5600">
                <a:solidFill>
                  <a:srgbClr val="FF0000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dirty="0" smtClean="0"/>
              <a:t>more statistics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 </a:t>
            </a:r>
            <a:r>
              <a:rPr dirty="0" smtClean="0"/>
              <a:t>J</a:t>
            </a:r>
            <a:r>
              <a:rPr dirty="0"/>
              <a:t>-PARC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439333" y="8890000"/>
            <a:ext cx="184664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20987066" y="89925"/>
            <a:ext cx="395835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3962400" y="6138000"/>
            <a:ext cx="16459200" cy="1440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Spectroscopy Experiment at J-PARC</a:t>
            </a:r>
          </a:p>
        </p:txBody>
      </p:sp>
      <p:sp>
        <p:nvSpPr>
          <p:cNvPr id="123" name="Shape 123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124" name="Shape 124"/>
          <p:cNvSpPr/>
          <p:nvPr/>
        </p:nvSpPr>
        <p:spPr>
          <a:xfrm>
            <a:off x="20421599" y="13091887"/>
            <a:ext cx="899506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 smtClean="0"/>
              <a:t>7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jparc-be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8" y="2122636"/>
            <a:ext cx="22742397" cy="10936726"/>
          </a:xfrm>
          <a:prstGeom prst="rect">
            <a:avLst/>
          </a:prstGeom>
        </p:spPr>
      </p:pic>
      <p:sp>
        <p:nvSpPr>
          <p:cNvPr id="126" name="Shape 126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20987066" y="89925"/>
            <a:ext cx="395835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1490607" y="20076"/>
            <a:ext cx="21402787" cy="1440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Beam Intensity at J-PARC</a:t>
            </a: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131" name="Shape 131"/>
          <p:cNvSpPr/>
          <p:nvPr/>
        </p:nvSpPr>
        <p:spPr>
          <a:xfrm>
            <a:off x="20421599" y="13091887"/>
            <a:ext cx="899506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 smtClean="0"/>
              <a:t>8</a:t>
            </a:r>
            <a:endParaRPr dirty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16341024" y="6317287"/>
            <a:ext cx="3575028" cy="960352"/>
          </a:xfrm>
          <a:prstGeom prst="straightConnector1">
            <a:avLst/>
          </a:prstGeom>
          <a:noFill/>
          <a:ln w="101600" cap="flat">
            <a:solidFill>
              <a:srgbClr val="FF000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直線矢印コネクタ 13"/>
          <p:cNvCxnSpPr/>
          <p:nvPr/>
        </p:nvCxnSpPr>
        <p:spPr>
          <a:xfrm flipV="1">
            <a:off x="19916052" y="4458541"/>
            <a:ext cx="557525" cy="1734830"/>
          </a:xfrm>
          <a:prstGeom prst="straightConnector1">
            <a:avLst/>
          </a:prstGeom>
          <a:noFill/>
          <a:ln w="101600" cap="flat">
            <a:solidFill>
              <a:srgbClr val="FF000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直線コネクタ 12"/>
          <p:cNvCxnSpPr/>
          <p:nvPr/>
        </p:nvCxnSpPr>
        <p:spPr>
          <a:xfrm>
            <a:off x="3036439" y="5480850"/>
            <a:ext cx="18284666" cy="0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テキスト ボックス 14"/>
          <p:cNvSpPr txBox="1"/>
          <p:nvPr/>
        </p:nvSpPr>
        <p:spPr>
          <a:xfrm>
            <a:off x="3252225" y="4737352"/>
            <a:ext cx="11708043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ヒラギノ角ゴ Pro W3"/>
                <a:ea typeface="ヒラギノ角ゴ Pro W3"/>
                <a:cs typeface="ヒラギノ角ゴ Pro W3"/>
                <a:sym typeface="Calibri"/>
              </a:rPr>
              <a:t>BNL-AGS D-line 1×10</a:t>
            </a:r>
            <a:r>
              <a:rPr kumimoji="0" lang="en-US" altLang="ja-JP" sz="3200" b="0" i="0" u="none" strike="noStrike" cap="none" spc="0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ヒラギノ角ゴ Pro W3"/>
                <a:ea typeface="ヒラギノ角ゴ Pro W3"/>
                <a:cs typeface="ヒラギノ角ゴ Pro W3"/>
                <a:sym typeface="Calibri"/>
              </a:rPr>
              <a:t>6 </a:t>
            </a:r>
            <a:r>
              <a:rPr kumimoji="0" lang="en-US" altLang="ja-JP" sz="3200" b="0" i="1" u="none" strike="noStrike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ヒラギノ角ゴ Pro W3"/>
                <a:ea typeface="ヒラギノ角ゴ Pro W3"/>
                <a:cs typeface="ヒラギノ角ゴ Pro W3"/>
                <a:sym typeface="Calibri"/>
              </a:rPr>
              <a:t>K</a:t>
            </a:r>
            <a:r>
              <a:rPr kumimoji="0" lang="en-US" altLang="ja-JP" sz="32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ヒラギノ角ゴ Pro W3"/>
                <a:ea typeface="ヒラギノ角ゴ Pro W3"/>
                <a:cs typeface="ヒラギノ角ゴ Pro W3"/>
                <a:sym typeface="Calibri"/>
              </a:rPr>
              <a:t>/spill, K/π~1, spill duration 3.6s</a:t>
            </a:r>
          </a:p>
        </p:txBody>
      </p:sp>
      <p:sp>
        <p:nvSpPr>
          <p:cNvPr id="31" name="Shape 161"/>
          <p:cNvSpPr/>
          <p:nvPr/>
        </p:nvSpPr>
        <p:spPr>
          <a:xfrm>
            <a:off x="14960269" y="2068266"/>
            <a:ext cx="6639602" cy="18466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sz="4000" b="1" dirty="0" smtClean="0"/>
              <a:t>80kW</a:t>
            </a:r>
            <a:r>
              <a:rPr lang="en-US" sz="4000" b="1" dirty="0" smtClean="0"/>
              <a:t> &amp; 1.2M</a:t>
            </a:r>
            <a:r>
              <a:rPr lang="en-US" sz="4000" b="1" i="1" dirty="0" smtClean="0"/>
              <a:t>K</a:t>
            </a:r>
            <a:r>
              <a:rPr lang="en-US" sz="4000" b="1" baseline="30000" dirty="0" smtClean="0"/>
              <a:t>−</a:t>
            </a:r>
            <a:r>
              <a:rPr lang="en-US" sz="4000" b="1" dirty="0" smtClean="0"/>
              <a:t>/spill</a:t>
            </a:r>
          </a:p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sz="4000" b="1" dirty="0" smtClean="0"/>
              <a:t>expected</a:t>
            </a:r>
            <a:r>
              <a:rPr sz="4000" b="1" dirty="0" smtClean="0"/>
              <a:t> in</a:t>
            </a:r>
            <a:r>
              <a:rPr lang="en-US" sz="4000" b="1" dirty="0" smtClean="0"/>
              <a:t> late</a:t>
            </a:r>
            <a:r>
              <a:rPr sz="4000" b="1" dirty="0" smtClean="0"/>
              <a:t> 2018</a:t>
            </a:r>
            <a:endParaRPr lang="en-US" sz="4000" b="1" dirty="0" smtClean="0"/>
          </a:p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sz="4000" b="1" dirty="0" smtClean="0"/>
              <a:t> </a:t>
            </a:r>
            <a:r>
              <a:rPr lang="en-US" sz="4000" b="1" dirty="0" smtClean="0">
                <a:sym typeface="Wingdings"/>
              </a:rPr>
              <a:t> </a:t>
            </a:r>
            <a:r>
              <a:rPr lang="en-US" sz="4000" b="1" dirty="0">
                <a:sym typeface="ヒラギノ角ゴ Pro W3"/>
              </a:rPr>
              <a:t>e</a:t>
            </a:r>
            <a:r>
              <a:rPr lang="en-US" sz="4000" b="1" dirty="0" smtClean="0"/>
              <a:t>xceed BNL intensity</a:t>
            </a:r>
            <a:endParaRPr sz="4000" b="1" dirty="0"/>
          </a:p>
        </p:txBody>
      </p:sp>
      <p:sp>
        <p:nvSpPr>
          <p:cNvPr id="32" name="Shape 161"/>
          <p:cNvSpPr/>
          <p:nvPr/>
        </p:nvSpPr>
        <p:spPr>
          <a:xfrm>
            <a:off x="13366978" y="9469778"/>
            <a:ext cx="4195077" cy="9848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i="1" dirty="0" smtClean="0"/>
              <a:t>K</a:t>
            </a:r>
            <a:r>
              <a:rPr lang="en-US" dirty="0" smtClean="0"/>
              <a:t>-beam experiment</a:t>
            </a:r>
          </a:p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dirty="0" smtClean="0"/>
              <a:t>2015</a:t>
            </a:r>
            <a:r>
              <a:rPr lang="en-US" dirty="0"/>
              <a:t> </a:t>
            </a:r>
            <a:r>
              <a:rPr lang="en-US" dirty="0" smtClean="0"/>
              <a:t>Apr.</a:t>
            </a:r>
            <a:endParaRPr dirty="0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13428926" y="9469777"/>
            <a:ext cx="2489502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直線矢印コネクタ 37"/>
          <p:cNvCxnSpPr/>
          <p:nvPr/>
        </p:nvCxnSpPr>
        <p:spPr>
          <a:xfrm>
            <a:off x="14470128" y="6988952"/>
            <a:ext cx="2489502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Shape 161"/>
          <p:cNvSpPr/>
          <p:nvPr/>
        </p:nvSpPr>
        <p:spPr>
          <a:xfrm>
            <a:off x="14346232" y="5482867"/>
            <a:ext cx="4857426" cy="14773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dirty="0" smtClean="0"/>
              <a:t>6</a:t>
            </a:r>
            <a:r>
              <a:rPr lang="en-US" altLang="ja-JP" dirty="0" smtClean="0"/>
              <a:t>×10</a:t>
            </a:r>
            <a:r>
              <a:rPr lang="en-US" altLang="ja-JP" baseline="30000" dirty="0" smtClean="0"/>
              <a:t>5</a:t>
            </a:r>
            <a:r>
              <a:rPr lang="en-US" i="1" dirty="0" smtClean="0"/>
              <a:t>K</a:t>
            </a:r>
            <a:r>
              <a:rPr lang="en-US" altLang="ja-JP" baseline="30000" dirty="0" smtClean="0"/>
              <a:t>−</a:t>
            </a:r>
            <a:r>
              <a:rPr lang="en-US" altLang="ja-JP" dirty="0" smtClean="0"/>
              <a:t>/spill, </a:t>
            </a:r>
            <a:r>
              <a:rPr lang="en-US" altLang="ja-JP" i="1" dirty="0" smtClean="0"/>
              <a:t>K</a:t>
            </a:r>
            <a:r>
              <a:rPr lang="en-US" altLang="ja-JP" dirty="0" smtClean="0"/>
              <a:t>/π~0.8</a:t>
            </a:r>
          </a:p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altLang="ja-JP" dirty="0" smtClean="0"/>
              <a:t>S=−2 exp. started</a:t>
            </a:r>
            <a:endParaRPr lang="en-US" altLang="ja-JP" dirty="0"/>
          </a:p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altLang="ja-JP" dirty="0" smtClean="0"/>
              <a:t>2015 Nov.</a:t>
            </a:r>
            <a:endParaRPr lang="en-US" altLang="ja-JP" dirty="0"/>
          </a:p>
        </p:txBody>
      </p:sp>
      <p:sp>
        <p:nvSpPr>
          <p:cNvPr id="40" name="Shape 161"/>
          <p:cNvSpPr/>
          <p:nvPr/>
        </p:nvSpPr>
        <p:spPr>
          <a:xfrm>
            <a:off x="4382154" y="8937412"/>
            <a:ext cx="4662150" cy="4924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sz="3200" dirty="0" smtClean="0"/>
              <a:t>pi-beam experiment</a:t>
            </a:r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4382154" y="9623531"/>
            <a:ext cx="2489502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Shape 161"/>
          <p:cNvSpPr/>
          <p:nvPr/>
        </p:nvSpPr>
        <p:spPr>
          <a:xfrm>
            <a:off x="8704828" y="9946625"/>
            <a:ext cx="2848341" cy="4924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sz="3200" dirty="0" smtClean="0"/>
              <a:t>10M</a:t>
            </a:r>
            <a:r>
              <a:rPr lang="en-US" altLang="ja-JP" sz="3200" dirty="0" smtClean="0"/>
              <a:t>π/spill</a:t>
            </a:r>
            <a:endParaRPr lang="en-US" sz="3200" dirty="0" smtClean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0205199" y="9265085"/>
            <a:ext cx="2489502" cy="0"/>
          </a:xfrm>
          <a:prstGeom prst="straightConnector1">
            <a:avLst/>
          </a:prstGeom>
          <a:noFill/>
          <a:ln w="101600" cap="flat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Shape 161"/>
          <p:cNvSpPr/>
          <p:nvPr/>
        </p:nvSpPr>
        <p:spPr>
          <a:xfrm>
            <a:off x="10128998" y="8444969"/>
            <a:ext cx="2848341" cy="4924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sz="3200" dirty="0" smtClean="0"/>
              <a:t>Down period</a:t>
            </a:r>
          </a:p>
        </p:txBody>
      </p:sp>
      <p:sp>
        <p:nvSpPr>
          <p:cNvPr id="46" name="Shape 161"/>
          <p:cNvSpPr/>
          <p:nvPr/>
        </p:nvSpPr>
        <p:spPr>
          <a:xfrm>
            <a:off x="3036438" y="1662783"/>
            <a:ext cx="11309794" cy="9848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altLang="ja-JP" dirty="0" smtClean="0"/>
              <a:t>Summary of the </a:t>
            </a:r>
            <a:r>
              <a:rPr lang="en-US" altLang="ja-JP" dirty="0"/>
              <a:t>K beam intensity </a:t>
            </a:r>
            <a:endParaRPr lang="en-US" altLang="ja-JP" dirty="0" smtClean="0"/>
          </a:p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altLang="ja-JP" dirty="0" smtClean="0"/>
              <a:t>at </a:t>
            </a:r>
            <a:r>
              <a:rPr lang="en-US" altLang="ja-JP" dirty="0"/>
              <a:t>K1.8 </a:t>
            </a:r>
            <a:r>
              <a:rPr lang="en-US" altLang="ja-JP" dirty="0" smtClean="0"/>
              <a:t>beam </a:t>
            </a:r>
            <a:r>
              <a:rPr lang="en-US" altLang="ja-JP" dirty="0"/>
              <a:t>l</a:t>
            </a:r>
            <a:r>
              <a:rPr lang="en-US" altLang="ja-JP" dirty="0" smtClean="0"/>
              <a:t>ine and </a:t>
            </a:r>
            <a:r>
              <a:rPr lang="en-US" altLang="ja-JP" dirty="0"/>
              <a:t>accelerator </a:t>
            </a:r>
            <a:r>
              <a:rPr lang="en-US" altLang="ja-JP" dirty="0" smtClean="0"/>
              <a:t>power</a:t>
            </a:r>
            <a:endParaRPr lang="en-US" altLang="ja-JP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72882"/>
              </p:ext>
            </p:extLst>
          </p:nvPr>
        </p:nvGraphicFramePr>
        <p:xfrm>
          <a:off x="3578801" y="5742978"/>
          <a:ext cx="6528987" cy="13716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176329"/>
                <a:gridCol w="2176329"/>
                <a:gridCol w="2176329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Acceptance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Path length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AGS D-line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6.17 </a:t>
                      </a:r>
                      <a:r>
                        <a:rPr kumimoji="1" lang="en-US" altLang="ja-JP" dirty="0" err="1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msr</a:t>
                      </a:r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%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31.4 m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J-PARC K1.8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1.5 </a:t>
                      </a:r>
                      <a:r>
                        <a:rPr kumimoji="1" lang="en-US" altLang="ja-JP" dirty="0" err="1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msr</a:t>
                      </a:r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%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ヒラギノ角ゴ Pro W3"/>
                          <a:ea typeface="ヒラギノ角ゴ Pro W3"/>
                          <a:cs typeface="ヒラギノ角ゴ Pro W3"/>
                        </a:rPr>
                        <a:t>46 m</a:t>
                      </a:r>
                      <a:endParaRPr kumimoji="1" lang="ja-JP" altLang="en-US" dirty="0"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Shape 161"/>
          <p:cNvSpPr/>
          <p:nvPr/>
        </p:nvSpPr>
        <p:spPr>
          <a:xfrm rot="16200000">
            <a:off x="900981" y="9284438"/>
            <a:ext cx="973295" cy="646331"/>
          </a:xfrm>
          <a:prstGeom prst="rect">
            <a:avLst/>
          </a:prstGeom>
          <a:solidFill>
            <a:schemeClr val="bg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sz="4200" b="1" i="1" dirty="0" smtClean="0">
                <a:solidFill>
                  <a:srgbClr val="0000FF"/>
                </a:solidFill>
              </a:rPr>
              <a:t>K</a:t>
            </a:r>
            <a:r>
              <a:rPr lang="en-US" sz="4200" b="1" baseline="30000" dirty="0" smtClean="0">
                <a:solidFill>
                  <a:srgbClr val="0000FF"/>
                </a:solidFill>
              </a:rPr>
              <a:t>−</a:t>
            </a:r>
          </a:p>
        </p:txBody>
      </p:sp>
      <p:sp>
        <p:nvSpPr>
          <p:cNvPr id="25" name="Shape 161"/>
          <p:cNvSpPr/>
          <p:nvPr/>
        </p:nvSpPr>
        <p:spPr>
          <a:xfrm>
            <a:off x="19971709" y="12105654"/>
            <a:ext cx="1591992" cy="5847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sz="3800" dirty="0"/>
              <a:t>(</a:t>
            </a:r>
            <a:r>
              <a:rPr lang="en-US" sz="3800" dirty="0" smtClean="0"/>
              <a:t>year)</a:t>
            </a:r>
            <a:endParaRPr sz="3800" dirty="0"/>
          </a:p>
        </p:txBody>
      </p:sp>
      <p:sp>
        <p:nvSpPr>
          <p:cNvPr id="26" name="Shape 161"/>
          <p:cNvSpPr/>
          <p:nvPr/>
        </p:nvSpPr>
        <p:spPr>
          <a:xfrm>
            <a:off x="4390320" y="9700402"/>
            <a:ext cx="1856927" cy="4924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sz="3200" dirty="0" smtClean="0"/>
              <a:t>1spill 6s</a:t>
            </a:r>
          </a:p>
        </p:txBody>
      </p:sp>
      <p:sp>
        <p:nvSpPr>
          <p:cNvPr id="27" name="Shape 161"/>
          <p:cNvSpPr/>
          <p:nvPr/>
        </p:nvSpPr>
        <p:spPr>
          <a:xfrm>
            <a:off x="14440590" y="7952526"/>
            <a:ext cx="2275944" cy="4924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sz="3200" dirty="0" smtClean="0"/>
              <a:t>1spill 5.5s</a:t>
            </a:r>
          </a:p>
        </p:txBody>
      </p:sp>
      <p:sp>
        <p:nvSpPr>
          <p:cNvPr id="28" name="Shape 161"/>
          <p:cNvSpPr/>
          <p:nvPr/>
        </p:nvSpPr>
        <p:spPr>
          <a:xfrm>
            <a:off x="19530208" y="7918204"/>
            <a:ext cx="1943884" cy="4924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lang="en-US" sz="3200" dirty="0" smtClean="0"/>
              <a:t>1spill 4s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578801" y="7277639"/>
            <a:ext cx="4620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latin typeface="ヒラギノ角ゴ Pro W3"/>
                <a:ea typeface="ヒラギノ角ゴ Pro W3"/>
                <a:cs typeface="ヒラギノ角ゴ Pro W3"/>
              </a:rPr>
              <a:t>P.H. Pile et al., NIM A321</a:t>
            </a:r>
            <a:r>
              <a:rPr lang="en-US" altLang="ja-JP" sz="2000" i="1" dirty="0">
                <a:latin typeface="ヒラギノ角ゴ Pro W3"/>
                <a:ea typeface="ヒラギノ角ゴ Pro W3"/>
                <a:cs typeface="ヒラギノ角ゴ Pro W3"/>
              </a:rPr>
              <a:t>(1992)</a:t>
            </a:r>
            <a:r>
              <a:rPr lang="en-US" altLang="ja-JP" sz="2000" i="1" dirty="0" smtClean="0">
                <a:latin typeface="ヒラギノ角ゴ Pro W3"/>
                <a:ea typeface="ヒラギノ角ゴ Pro W3"/>
                <a:cs typeface="ヒラギノ角ゴ Pro W3"/>
              </a:rPr>
              <a:t>48</a:t>
            </a:r>
            <a:endParaRPr lang="ja-JP" altLang="en-US" sz="2000" i="1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8093883" y="13065427"/>
            <a:ext cx="8196233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smtClean="0"/>
              <a:t>INPC</a:t>
            </a:r>
            <a:r>
              <a:rPr lang="en-US" dirty="0" smtClean="0"/>
              <a:t> </a:t>
            </a:r>
            <a:r>
              <a:rPr dirty="0" smtClean="0"/>
              <a:t>2016</a:t>
            </a:r>
            <a:r>
              <a:rPr dirty="0"/>
              <a:t>, Adelaide, S. Kanatsuki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20786813" y="89925"/>
            <a:ext cx="596088" cy="487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35" name="image6.pdf" descr="e05.pdf.pdf"/>
          <p:cNvPicPr>
            <a:picLocks noChangeAspect="1"/>
          </p:cNvPicPr>
          <p:nvPr/>
        </p:nvPicPr>
        <p:blipFill>
          <a:blip r:embed="rId3">
            <a:extLst/>
          </a:blip>
          <a:srcRect l="23024" t="45201" r="35356" b="11231"/>
          <a:stretch>
            <a:fillRect/>
          </a:stretch>
        </p:blipFill>
        <p:spPr>
          <a:xfrm>
            <a:off x="3169444" y="5267321"/>
            <a:ext cx="5051079" cy="748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7.png" descr="sts.pdf.pdf"/>
          <p:cNvPicPr>
            <a:picLocks noChangeAspect="1"/>
          </p:cNvPicPr>
          <p:nvPr/>
        </p:nvPicPr>
        <p:blipFill>
          <a:blip r:embed="rId4">
            <a:extLst/>
          </a:blip>
          <a:srcRect t="27774" b="24847"/>
          <a:stretch>
            <a:fillRect/>
          </a:stretch>
        </p:blipFill>
        <p:spPr>
          <a:xfrm rot="14400000">
            <a:off x="2512204" y="2253812"/>
            <a:ext cx="5138421" cy="344517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1516275" y="4718456"/>
            <a:ext cx="3272630" cy="1219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4000" b="1" i="1">
                <a:solidFill>
                  <a:srgbClr val="008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Scat. K</a:t>
            </a:r>
            <a:r>
              <a:rPr baseline="31000" dirty="0"/>
              <a:t>+</a:t>
            </a:r>
          </a:p>
          <a:p>
            <a:pPr>
              <a:defRPr sz="4000" b="1" i="1">
                <a:solidFill>
                  <a:srgbClr val="008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~</a:t>
            </a:r>
            <a:r>
              <a:rPr dirty="0" smtClean="0"/>
              <a:t>1.</a:t>
            </a:r>
            <a:r>
              <a:rPr lang="en-US" dirty="0" smtClean="0"/>
              <a:t>4</a:t>
            </a:r>
            <a:r>
              <a:rPr dirty="0" smtClean="0"/>
              <a:t> </a:t>
            </a:r>
            <a:r>
              <a:rPr dirty="0"/>
              <a:t>GeV/c</a:t>
            </a:r>
          </a:p>
        </p:txBody>
      </p:sp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3962400" y="20076"/>
            <a:ext cx="16459200" cy="1440000"/>
          </a:xfrm>
          <a:prstGeom prst="rect">
            <a:avLst/>
          </a:prstGeom>
        </p:spPr>
        <p:txBody>
          <a:bodyPr/>
          <a:lstStyle/>
          <a:p>
            <a:r>
              <a:rPr dirty="0"/>
              <a:t>J-PARC E05 </a:t>
            </a:r>
            <a:r>
              <a:rPr lang="en-US" dirty="0" smtClean="0"/>
              <a:t>E</a:t>
            </a:r>
            <a:r>
              <a:rPr dirty="0" smtClean="0"/>
              <a:t>xperiment</a:t>
            </a: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>
          <a:xfrm>
            <a:off x="9495400" y="1867391"/>
            <a:ext cx="14154891" cy="117188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 defTabSz="832104">
              <a:spcBef>
                <a:spcPts val="800"/>
              </a:spcBef>
              <a:buSzTx/>
              <a:buNone/>
              <a:defRPr sz="3458"/>
            </a:pPr>
            <a:r>
              <a:rPr sz="3600" dirty="0"/>
              <a:t>Missing-mass spectroscopy of Ξ-hypernucleus </a:t>
            </a:r>
            <a:endParaRPr lang="en-US" sz="3600" dirty="0" smtClean="0"/>
          </a:p>
          <a:p>
            <a:pPr marL="0" lvl="1" indent="0" defTabSz="832104">
              <a:spcBef>
                <a:spcPts val="800"/>
              </a:spcBef>
              <a:buSzTx/>
              <a:buNone/>
              <a:defRPr sz="3458"/>
            </a:pPr>
            <a:r>
              <a:rPr sz="3600" dirty="0" smtClean="0"/>
              <a:t>via </a:t>
            </a:r>
            <a:r>
              <a:rPr sz="3600" dirty="0"/>
              <a:t>the </a:t>
            </a:r>
            <a:r>
              <a:rPr sz="3600" baseline="30901" dirty="0"/>
              <a:t>12</a:t>
            </a:r>
            <a:r>
              <a:rPr sz="3600" dirty="0"/>
              <a:t>C(</a:t>
            </a:r>
            <a:r>
              <a:rPr sz="3600" i="1" dirty="0"/>
              <a:t>K</a:t>
            </a:r>
            <a:r>
              <a:rPr sz="3600" baseline="30901" dirty="0"/>
              <a:t>−</a:t>
            </a:r>
            <a:r>
              <a:rPr sz="3600" dirty="0"/>
              <a:t>, </a:t>
            </a:r>
            <a:r>
              <a:rPr sz="3600" i="1" dirty="0"/>
              <a:t>K</a:t>
            </a:r>
            <a:r>
              <a:rPr sz="3600" baseline="30901" dirty="0"/>
              <a:t>+</a:t>
            </a:r>
            <a:r>
              <a:rPr sz="3600" dirty="0"/>
              <a:t>)</a:t>
            </a:r>
            <a:r>
              <a:rPr sz="3600" baseline="30901" dirty="0"/>
              <a:t>12</a:t>
            </a:r>
            <a:r>
              <a:rPr sz="3600" baseline="-16439" dirty="0"/>
              <a:t>Ξ</a:t>
            </a:r>
            <a:r>
              <a:rPr sz="3600" dirty="0"/>
              <a:t>Be reaction (Nagae et al.)</a:t>
            </a:r>
          </a:p>
          <a:p>
            <a:pPr marL="624078" indent="-624078" defTabSz="832104">
              <a:spcBef>
                <a:spcPts val="700"/>
              </a:spcBef>
              <a:defRPr sz="3276"/>
            </a:pPr>
            <a:r>
              <a:rPr sz="3200" dirty="0" smtClean="0"/>
              <a:t>observe</a:t>
            </a:r>
            <a:r>
              <a:rPr lang="en-US" sz="3200" dirty="0" smtClean="0"/>
              <a:t> peaks of the bound state</a:t>
            </a:r>
            <a:endParaRPr sz="3200" dirty="0"/>
          </a:p>
          <a:p>
            <a:pPr marL="936116" lvl="1" indent="-520065" defTabSz="832104">
              <a:spcBef>
                <a:spcPts val="700"/>
              </a:spcBef>
              <a:defRPr sz="3094"/>
            </a:pPr>
            <a:r>
              <a:rPr sz="3200" dirty="0"/>
              <a:t>much improved mass resolution of ＜2 MeV</a:t>
            </a:r>
          </a:p>
          <a:p>
            <a:pPr marL="936116" lvl="1" indent="-520065" defTabSz="832104">
              <a:spcBef>
                <a:spcPts val="700"/>
              </a:spcBef>
              <a:defRPr sz="3094"/>
            </a:pPr>
            <a:r>
              <a:rPr sz="3200" dirty="0"/>
              <a:t>deduce the information of ΞN </a:t>
            </a:r>
            <a:r>
              <a:rPr sz="3200" dirty="0" smtClean="0"/>
              <a:t>potential</a:t>
            </a:r>
            <a:r>
              <a:rPr lang="en-US" sz="3200" dirty="0" smtClean="0"/>
              <a:t>s</a:t>
            </a:r>
          </a:p>
          <a:p>
            <a:pPr marL="936116" lvl="1" indent="-520065" defTabSz="832104">
              <a:spcBef>
                <a:spcPts val="700"/>
              </a:spcBef>
              <a:defRPr sz="3094"/>
            </a:pPr>
            <a:endParaRPr sz="2600" dirty="0" smtClean="0"/>
          </a:p>
          <a:p>
            <a:pPr marL="0" indent="0" defTabSz="832104">
              <a:spcBef>
                <a:spcPts val="800"/>
              </a:spcBef>
              <a:buSzTx/>
              <a:buNone/>
              <a:defRPr sz="3640"/>
            </a:pPr>
            <a:r>
              <a:rPr lang="en-US" dirty="0" smtClean="0"/>
              <a:t>Pilot measurement: Nov. 2015</a:t>
            </a:r>
            <a:endParaRPr dirty="0" smtClean="0"/>
          </a:p>
          <a:p>
            <a:pPr marL="624078" indent="-624078" defTabSz="832104">
              <a:spcBef>
                <a:spcPts val="700"/>
              </a:spcBef>
              <a:defRPr sz="3276"/>
            </a:pPr>
            <a:r>
              <a:rPr lang="en-US" dirty="0"/>
              <a:t>m</a:t>
            </a:r>
            <a:r>
              <a:rPr lang="en-US" dirty="0" smtClean="0"/>
              <a:t>ass resolution </a:t>
            </a:r>
            <a:r>
              <a:rPr lang="en-US" altLang="ja-JP" dirty="0" smtClean="0"/>
              <a:t>〜</a:t>
            </a:r>
            <a:r>
              <a:rPr lang="en-US" dirty="0" smtClean="0"/>
              <a:t>7 MeV, w/ existing SKS spectrometer</a:t>
            </a:r>
          </a:p>
          <a:p>
            <a:pPr marL="624078" indent="-624078" defTabSz="832104">
              <a:spcBef>
                <a:spcPts val="700"/>
              </a:spcBef>
              <a:defRPr sz="3276"/>
            </a:pPr>
            <a:r>
              <a:rPr lang="nb-NO" altLang="ja-JP" dirty="0" smtClean="0"/>
              <a:t>beam</a:t>
            </a:r>
            <a:r>
              <a:rPr lang="nb-NO" altLang="ja-JP" dirty="0"/>
              <a:t>: 6×10</a:t>
            </a:r>
            <a:r>
              <a:rPr lang="nb-NO" altLang="ja-JP" baseline="30901" dirty="0"/>
              <a:t>5</a:t>
            </a:r>
            <a:r>
              <a:rPr lang="nb-NO" altLang="ja-JP" dirty="0"/>
              <a:t> </a:t>
            </a:r>
            <a:r>
              <a:rPr lang="nb-NO" altLang="ja-JP" i="1" dirty="0"/>
              <a:t>K</a:t>
            </a:r>
            <a:r>
              <a:rPr lang="nb-NO" altLang="ja-JP" baseline="30901" dirty="0"/>
              <a:t>−</a:t>
            </a:r>
            <a:r>
              <a:rPr lang="nb-NO" altLang="ja-JP" dirty="0"/>
              <a:t>/spill (</a:t>
            </a:r>
            <a:r>
              <a:rPr lang="nb-NO" altLang="ja-JP" dirty="0" err="1"/>
              <a:t>Acc</a:t>
            </a:r>
            <a:r>
              <a:rPr lang="nb-NO" altLang="ja-JP" dirty="0"/>
              <a:t>. 39kW)  </a:t>
            </a:r>
            <a:r>
              <a:rPr lang="nb-NO" altLang="ja-JP" i="1" dirty="0"/>
              <a:t>K</a:t>
            </a:r>
            <a:r>
              <a:rPr lang="nb-NO" altLang="ja-JP" dirty="0"/>
              <a:t>/π ~</a:t>
            </a:r>
            <a:r>
              <a:rPr lang="nb-NO" altLang="ja-JP" dirty="0" smtClean="0"/>
              <a:t>0.8</a:t>
            </a:r>
            <a:endParaRPr lang="en-US" dirty="0" smtClean="0"/>
          </a:p>
          <a:p>
            <a:pPr marL="0" indent="0" defTabSz="832104">
              <a:spcBef>
                <a:spcPts val="700"/>
              </a:spcBef>
              <a:buNone/>
              <a:defRPr sz="3276"/>
            </a:pPr>
            <a:endParaRPr lang="en-US" sz="2600" dirty="0" smtClean="0"/>
          </a:p>
          <a:p>
            <a:pPr marL="0" indent="0" defTabSz="832104">
              <a:spcBef>
                <a:spcPts val="800"/>
              </a:spcBef>
              <a:buSzTx/>
              <a:buNone/>
              <a:defRPr sz="3640"/>
            </a:pPr>
            <a:r>
              <a:rPr sz="3600" dirty="0" smtClean="0"/>
              <a:t>Spectrometers</a:t>
            </a:r>
            <a:endParaRPr sz="3600" dirty="0">
              <a:solidFill>
                <a:srgbClr val="008000"/>
              </a:solidFill>
            </a:endParaRPr>
          </a:p>
          <a:p>
            <a:pPr marL="624078" indent="-624078" defTabSz="832104">
              <a:spcBef>
                <a:spcPts val="700"/>
              </a:spcBef>
              <a:defRPr sz="3276">
                <a:solidFill>
                  <a:srgbClr val="0000FF"/>
                </a:solidFill>
              </a:defRPr>
            </a:pPr>
            <a:r>
              <a:rPr i="1" dirty="0"/>
              <a:t>K</a:t>
            </a:r>
            <a:r>
              <a:rPr baseline="30901" dirty="0"/>
              <a:t>−</a:t>
            </a:r>
            <a:r>
              <a:rPr dirty="0"/>
              <a:t> : Beam spectrometer</a:t>
            </a:r>
            <a:r>
              <a:rPr dirty="0">
                <a:solidFill>
                  <a:srgbClr val="000000"/>
                </a:solidFill>
              </a:rPr>
              <a:t>, dp/p＜1×10</a:t>
            </a:r>
            <a:r>
              <a:rPr baseline="30901" dirty="0">
                <a:solidFill>
                  <a:srgbClr val="000000"/>
                </a:solidFill>
              </a:rPr>
              <a:t>−</a:t>
            </a:r>
            <a:r>
              <a:rPr baseline="30901" dirty="0" smtClean="0">
                <a:solidFill>
                  <a:srgbClr val="000000"/>
                </a:solidFill>
              </a:rPr>
              <a:t>3</a:t>
            </a:r>
            <a:endParaRPr lang="en-US" dirty="0" smtClean="0">
              <a:solidFill>
                <a:srgbClr val="000000"/>
              </a:solidFill>
            </a:endParaRPr>
          </a:p>
          <a:p>
            <a:pPr marL="1081278" lvl="1" indent="-624078" defTabSz="832104">
              <a:spcBef>
                <a:spcPts val="700"/>
              </a:spcBef>
              <a:defRPr sz="3276">
                <a:solidFill>
                  <a:srgbClr val="0000FF"/>
                </a:solidFill>
              </a:defRPr>
            </a:pPr>
            <a:r>
              <a:rPr lang="en-US" dirty="0" smtClean="0">
                <a:solidFill>
                  <a:schemeClr val="tx1"/>
                </a:solidFill>
              </a:rPr>
              <a:t>already working at K1.8BL</a:t>
            </a:r>
            <a:endParaRPr sz="2548" baseline="30901" dirty="0">
              <a:solidFill>
                <a:schemeClr val="tx1"/>
              </a:solidFill>
            </a:endParaRPr>
          </a:p>
          <a:p>
            <a:pPr marL="624078" indent="-624078" defTabSz="832104">
              <a:spcBef>
                <a:spcPts val="700"/>
              </a:spcBef>
              <a:defRPr sz="3276">
                <a:solidFill>
                  <a:srgbClr val="008000"/>
                </a:solidFill>
              </a:defRPr>
            </a:pPr>
            <a:r>
              <a:rPr i="1" dirty="0"/>
              <a:t>K</a:t>
            </a:r>
            <a:r>
              <a:rPr baseline="30901" dirty="0"/>
              <a:t>+</a:t>
            </a:r>
            <a:r>
              <a:rPr dirty="0"/>
              <a:t> : S-2S </a:t>
            </a:r>
            <a:r>
              <a:rPr dirty="0" smtClean="0"/>
              <a:t>spectrometer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altLang="ja-JP" dirty="0">
                <a:solidFill>
                  <a:schemeClr val="tx1"/>
                </a:solidFill>
              </a:rPr>
              <a:t>dp/</a:t>
            </a:r>
            <a:r>
              <a:rPr lang="en-US" altLang="ja-JP" dirty="0" smtClean="0">
                <a:solidFill>
                  <a:schemeClr val="tx1"/>
                </a:solidFill>
              </a:rPr>
              <a:t>p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 6×</a:t>
            </a:r>
            <a:r>
              <a:rPr lang="en-US" altLang="ja-JP" dirty="0">
                <a:solidFill>
                  <a:schemeClr val="tx1"/>
                </a:solidFill>
              </a:rPr>
              <a:t>10</a:t>
            </a:r>
            <a:r>
              <a:rPr lang="en-US" altLang="ja-JP" baseline="30901" dirty="0">
                <a:solidFill>
                  <a:schemeClr val="tx1"/>
                </a:solidFill>
              </a:rPr>
              <a:t>−4</a:t>
            </a:r>
            <a:endParaRPr dirty="0">
              <a:solidFill>
                <a:schemeClr val="tx1"/>
              </a:solidFill>
            </a:endParaRPr>
          </a:p>
          <a:p>
            <a:pPr marL="936116" lvl="1" indent="-520065" defTabSz="832104">
              <a:spcBef>
                <a:spcPts val="700"/>
              </a:spcBef>
              <a:defRPr sz="3276"/>
            </a:pPr>
            <a:r>
              <a:rPr dirty="0"/>
              <a:t>newly </a:t>
            </a:r>
            <a:r>
              <a:rPr dirty="0" smtClean="0"/>
              <a:t>developed</a:t>
            </a:r>
            <a:r>
              <a:rPr lang="en-US" dirty="0" smtClean="0"/>
              <a:t> for (</a:t>
            </a:r>
            <a:r>
              <a:rPr lang="en-US" altLang="ja-JP" i="1" dirty="0" smtClean="0"/>
              <a:t>K</a:t>
            </a:r>
            <a:r>
              <a:rPr lang="en-US" altLang="ja-JP" baseline="30000" dirty="0" smtClean="0"/>
              <a:t>−</a:t>
            </a:r>
            <a:r>
              <a:rPr lang="en-US" altLang="ja-JP" dirty="0" smtClean="0"/>
              <a:t>, </a:t>
            </a:r>
            <a:r>
              <a:rPr lang="en-US" altLang="ja-JP" i="1" dirty="0" smtClean="0"/>
              <a:t>K</a:t>
            </a:r>
            <a:r>
              <a:rPr lang="ja-JP" altLang="en-US" baseline="30000" dirty="0" smtClean="0"/>
              <a:t>＋</a:t>
            </a:r>
            <a:r>
              <a:rPr lang="en-US" dirty="0" smtClean="0"/>
              <a:t>) reaction spectroscopy</a:t>
            </a:r>
            <a:endParaRPr sz="3640" dirty="0"/>
          </a:p>
          <a:p>
            <a:pPr marL="936116" lvl="1" indent="-520065" defTabSz="832104">
              <a:spcBef>
                <a:spcPts val="700"/>
              </a:spcBef>
              <a:defRPr sz="3276"/>
            </a:pPr>
            <a:r>
              <a:rPr dirty="0"/>
              <a:t>magnet construction completed in </a:t>
            </a:r>
            <a:r>
              <a:rPr dirty="0" smtClean="0"/>
              <a:t>2015</a:t>
            </a:r>
            <a:endParaRPr lang="en-US" dirty="0" smtClean="0"/>
          </a:p>
          <a:p>
            <a:pPr marL="416051" lvl="1" indent="0" defTabSz="832104">
              <a:spcBef>
                <a:spcPts val="700"/>
              </a:spcBef>
              <a:buNone/>
              <a:defRPr sz="3276"/>
            </a:pPr>
            <a:endParaRPr lang="en-US" sz="6000" dirty="0" smtClean="0"/>
          </a:p>
          <a:p>
            <a:pPr marL="0" indent="0" defTabSz="832104">
              <a:spcBef>
                <a:spcPts val="700"/>
              </a:spcBef>
              <a:buNone/>
              <a:defRPr sz="3276"/>
            </a:pPr>
            <a:r>
              <a:rPr lang="en-US" sz="3600" dirty="0" smtClean="0"/>
              <a:t>Accelerator power:</a:t>
            </a:r>
            <a:r>
              <a:rPr lang="en-US" sz="3600" dirty="0" smtClean="0">
                <a:sym typeface="Wingdings"/>
              </a:rPr>
              <a:t> 80kW in 2018?</a:t>
            </a:r>
            <a:endParaRPr sz="3600" dirty="0"/>
          </a:p>
        </p:txBody>
      </p:sp>
      <p:sp>
        <p:nvSpPr>
          <p:cNvPr id="140" name="Shape 140"/>
          <p:cNvSpPr/>
          <p:nvPr/>
        </p:nvSpPr>
        <p:spPr>
          <a:xfrm>
            <a:off x="3036439" y="13098585"/>
            <a:ext cx="2895312" cy="487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2016/9/12</a:t>
            </a:r>
          </a:p>
        </p:txBody>
      </p:sp>
      <p:sp>
        <p:nvSpPr>
          <p:cNvPr id="141" name="Shape 141"/>
          <p:cNvSpPr/>
          <p:nvPr/>
        </p:nvSpPr>
        <p:spPr>
          <a:xfrm>
            <a:off x="20421599" y="13091887"/>
            <a:ext cx="899506" cy="5539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/>
              <a:t>9</a:t>
            </a:r>
            <a:endParaRPr dirty="0"/>
          </a:p>
        </p:txBody>
      </p:sp>
      <p:sp>
        <p:nvSpPr>
          <p:cNvPr id="142" name="Shape 142"/>
          <p:cNvSpPr/>
          <p:nvPr/>
        </p:nvSpPr>
        <p:spPr>
          <a:xfrm>
            <a:off x="5314923" y="2846650"/>
            <a:ext cx="903111" cy="5012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D1</a:t>
            </a:r>
          </a:p>
        </p:txBody>
      </p:sp>
      <p:sp>
        <p:nvSpPr>
          <p:cNvPr id="143" name="Shape 143"/>
          <p:cNvSpPr/>
          <p:nvPr/>
        </p:nvSpPr>
        <p:spPr>
          <a:xfrm>
            <a:off x="6545411" y="4111004"/>
            <a:ext cx="903111" cy="5012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Q2</a:t>
            </a:r>
          </a:p>
        </p:txBody>
      </p:sp>
      <p:sp>
        <p:nvSpPr>
          <p:cNvPr id="144" name="Shape 144"/>
          <p:cNvSpPr/>
          <p:nvPr/>
        </p:nvSpPr>
        <p:spPr>
          <a:xfrm>
            <a:off x="6765545" y="4698024"/>
            <a:ext cx="903111" cy="5012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Q1</a:t>
            </a:r>
          </a:p>
        </p:txBody>
      </p:sp>
      <p:sp>
        <p:nvSpPr>
          <p:cNvPr id="145" name="Shape 145"/>
          <p:cNvSpPr/>
          <p:nvPr/>
        </p:nvSpPr>
        <p:spPr>
          <a:xfrm>
            <a:off x="4649145" y="5513542"/>
            <a:ext cx="936001" cy="318332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SDC1,2</a:t>
            </a:r>
          </a:p>
        </p:txBody>
      </p:sp>
      <p:sp>
        <p:nvSpPr>
          <p:cNvPr id="146" name="Shape 146"/>
          <p:cNvSpPr/>
          <p:nvPr/>
        </p:nvSpPr>
        <p:spPr>
          <a:xfrm>
            <a:off x="2314249" y="3542312"/>
            <a:ext cx="960148" cy="5012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WC</a:t>
            </a:r>
          </a:p>
        </p:txBody>
      </p:sp>
      <p:sp>
        <p:nvSpPr>
          <p:cNvPr id="147" name="Shape 147"/>
          <p:cNvSpPr/>
          <p:nvPr/>
        </p:nvSpPr>
        <p:spPr>
          <a:xfrm>
            <a:off x="2619049" y="3847112"/>
            <a:ext cx="960148" cy="5012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AC</a:t>
            </a:r>
          </a:p>
        </p:txBody>
      </p:sp>
      <p:sp>
        <p:nvSpPr>
          <p:cNvPr id="148" name="Shape 148"/>
          <p:cNvSpPr/>
          <p:nvPr/>
        </p:nvSpPr>
        <p:spPr>
          <a:xfrm>
            <a:off x="2923850" y="4151912"/>
            <a:ext cx="1375072" cy="5012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TOF</a:t>
            </a:r>
          </a:p>
        </p:txBody>
      </p:sp>
      <p:sp>
        <p:nvSpPr>
          <p:cNvPr id="149" name="Shape 149"/>
          <p:cNvSpPr/>
          <p:nvPr/>
        </p:nvSpPr>
        <p:spPr>
          <a:xfrm>
            <a:off x="3413832" y="3626136"/>
            <a:ext cx="1375073" cy="50121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SDC3,4</a:t>
            </a:r>
          </a:p>
        </p:txBody>
      </p:sp>
      <p:sp>
        <p:nvSpPr>
          <p:cNvPr id="150" name="Shape 150"/>
          <p:cNvSpPr/>
          <p:nvPr/>
        </p:nvSpPr>
        <p:spPr>
          <a:xfrm flipH="1" flipV="1">
            <a:off x="6123533" y="4370332"/>
            <a:ext cx="235613" cy="1358781"/>
          </a:xfrm>
          <a:prstGeom prst="line">
            <a:avLst/>
          </a:prstGeom>
          <a:ln w="101600">
            <a:solidFill>
              <a:srgbClr val="00800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51" name="Shape 151"/>
          <p:cNvSpPr/>
          <p:nvPr/>
        </p:nvSpPr>
        <p:spPr>
          <a:xfrm flipH="1">
            <a:off x="2584954" y="2846650"/>
            <a:ext cx="1770413" cy="143935"/>
          </a:xfrm>
          <a:prstGeom prst="line">
            <a:avLst/>
          </a:prstGeom>
          <a:ln w="101600">
            <a:solidFill>
              <a:srgbClr val="00800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52" name="Shape 152"/>
          <p:cNvSpPr/>
          <p:nvPr/>
        </p:nvSpPr>
        <p:spPr>
          <a:xfrm flipH="1" flipV="1">
            <a:off x="6376078" y="5785562"/>
            <a:ext cx="632621" cy="2374822"/>
          </a:xfrm>
          <a:prstGeom prst="line">
            <a:avLst/>
          </a:prstGeom>
          <a:ln w="1016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53" name="Shape 153"/>
          <p:cNvSpPr/>
          <p:nvPr/>
        </p:nvSpPr>
        <p:spPr>
          <a:xfrm flipV="1">
            <a:off x="3700973" y="9990666"/>
            <a:ext cx="2844440" cy="2520869"/>
          </a:xfrm>
          <a:prstGeom prst="line">
            <a:avLst/>
          </a:prstGeom>
          <a:ln w="1016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2538112" y="8720367"/>
            <a:ext cx="2776811" cy="1219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 b="1" i="1">
                <a:solidFill>
                  <a:srgbClr val="0000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Beam K</a:t>
            </a:r>
            <a:r>
              <a:rPr baseline="31000"/>
              <a:t>−</a:t>
            </a:r>
          </a:p>
          <a:p>
            <a:pPr>
              <a:defRPr sz="4000" b="1" i="1">
                <a:solidFill>
                  <a:srgbClr val="0000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1.8 GeV/c</a:t>
            </a:r>
          </a:p>
        </p:txBody>
      </p:sp>
      <p:sp>
        <p:nvSpPr>
          <p:cNvPr id="155" name="Shape 155"/>
          <p:cNvSpPr/>
          <p:nvPr/>
        </p:nvSpPr>
        <p:spPr>
          <a:xfrm>
            <a:off x="3197665" y="6485163"/>
            <a:ext cx="1851501" cy="6096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Target</a:t>
            </a:r>
          </a:p>
        </p:txBody>
      </p:sp>
      <p:sp>
        <p:nvSpPr>
          <p:cNvPr id="156" name="Shape 156"/>
          <p:cNvSpPr/>
          <p:nvPr/>
        </p:nvSpPr>
        <p:spPr>
          <a:xfrm flipV="1">
            <a:off x="4649145" y="5785565"/>
            <a:ext cx="1710001" cy="931323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703035" y="12586230"/>
            <a:ext cx="4889095" cy="5892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00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[Beam spectrometer]</a:t>
            </a:r>
          </a:p>
        </p:txBody>
      </p:sp>
      <p:sp>
        <p:nvSpPr>
          <p:cNvPr id="158" name="Shape 158"/>
          <p:cNvSpPr/>
          <p:nvPr/>
        </p:nvSpPr>
        <p:spPr>
          <a:xfrm>
            <a:off x="1516275" y="1460075"/>
            <a:ext cx="4967922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8000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rPr dirty="0"/>
              <a:t>[</a:t>
            </a:r>
            <a:r>
              <a:rPr dirty="0" smtClean="0"/>
              <a:t>S</a:t>
            </a:r>
            <a:r>
              <a:rPr lang="en-US" dirty="0" smtClean="0"/>
              <a:t>−</a:t>
            </a:r>
            <a:r>
              <a:rPr dirty="0" smtClean="0"/>
              <a:t>2S </a:t>
            </a:r>
            <a:r>
              <a:rPr dirty="0"/>
              <a:t>spectrometer]</a:t>
            </a:r>
          </a:p>
        </p:txBody>
      </p:sp>
      <p:sp>
        <p:nvSpPr>
          <p:cNvPr id="162" name="Shape 162"/>
          <p:cNvSpPr/>
          <p:nvPr/>
        </p:nvSpPr>
        <p:spPr>
          <a:xfrm flipV="1">
            <a:off x="10592907" y="11922934"/>
            <a:ext cx="6576463" cy="12657"/>
          </a:xfrm>
          <a:prstGeom prst="line">
            <a:avLst/>
          </a:prstGeom>
          <a:ln w="50800">
            <a:solidFill>
              <a:srgbClr val="000000"/>
            </a:solidFill>
            <a:tailEnd type="arrow" w="med" len="lg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17562698" y="11446106"/>
            <a:ext cx="4668493" cy="61555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/>
              <a:t>h</a:t>
            </a:r>
            <a:r>
              <a:rPr dirty="0" smtClean="0"/>
              <a:t>igh </a:t>
            </a:r>
            <a:r>
              <a:rPr dirty="0"/>
              <a:t>resolution</a:t>
            </a:r>
          </a:p>
        </p:txBody>
      </p:sp>
      <p:sp>
        <p:nvSpPr>
          <p:cNvPr id="164" name="Shape 164"/>
          <p:cNvSpPr/>
          <p:nvPr/>
        </p:nvSpPr>
        <p:spPr>
          <a:xfrm>
            <a:off x="11490383" y="11413377"/>
            <a:ext cx="5286349" cy="406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/>
              <a:t>to be installed in 2018</a:t>
            </a:r>
          </a:p>
        </p:txBody>
      </p:sp>
      <p:sp>
        <p:nvSpPr>
          <p:cNvPr id="34" name="Shape 159"/>
          <p:cNvSpPr/>
          <p:nvPr/>
        </p:nvSpPr>
        <p:spPr>
          <a:xfrm>
            <a:off x="17798874" y="12671355"/>
            <a:ext cx="1002784" cy="0"/>
          </a:xfrm>
          <a:prstGeom prst="line">
            <a:avLst/>
          </a:prstGeom>
          <a:ln w="50800">
            <a:solidFill>
              <a:srgbClr val="000000"/>
            </a:solidFill>
            <a:tailEnd type="arrow" w="med" len="lg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5" name="Shape 160"/>
          <p:cNvSpPr/>
          <p:nvPr/>
        </p:nvSpPr>
        <p:spPr>
          <a:xfrm>
            <a:off x="19058764" y="12313036"/>
            <a:ext cx="4668493" cy="61555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en-US" dirty="0"/>
              <a:t>e</a:t>
            </a:r>
            <a:r>
              <a:rPr dirty="0" smtClean="0"/>
              <a:t>nough </a:t>
            </a:r>
            <a:r>
              <a:rPr dirty="0"/>
              <a:t>statistics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ホワイト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ホワイ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ホワイト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3200</Words>
  <Application>Microsoft Macintosh PowerPoint</Application>
  <PresentationFormat>ユーザー設定</PresentationFormat>
  <Paragraphs>657</Paragraphs>
  <Slides>37</Slides>
  <Notes>18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ホワイト</vt:lpstr>
      <vt:lpstr>The New Stage of S=−2 Hypernuclear Study Opened with a New High-resolution Spectrometer</vt:lpstr>
      <vt:lpstr>PowerPoint プレゼンテーション</vt:lpstr>
      <vt:lpstr>Introduction</vt:lpstr>
      <vt:lpstr>Motivation</vt:lpstr>
      <vt:lpstr>Emulsion Experiment</vt:lpstr>
      <vt:lpstr>PowerPoint プレゼンテーション</vt:lpstr>
      <vt:lpstr>Spectroscopy Experiment at J-PARC</vt:lpstr>
      <vt:lpstr>Beam Intensity at J-PARC</vt:lpstr>
      <vt:lpstr>J-PARC E05 Experiment</vt:lpstr>
      <vt:lpstr>Progress of Mass Resolution</vt:lpstr>
      <vt:lpstr>Expected Spectrum</vt:lpstr>
      <vt:lpstr>Future Extension</vt:lpstr>
      <vt:lpstr>S−2S spectrometer</vt:lpstr>
      <vt:lpstr>Configuration</vt:lpstr>
      <vt:lpstr>PowerPoint プレゼンテーション</vt:lpstr>
      <vt:lpstr>Magnets</vt:lpstr>
      <vt:lpstr>Q1, Q2 Magnet</vt:lpstr>
      <vt:lpstr>D1 Magnet</vt:lpstr>
      <vt:lpstr>Summary</vt:lpstr>
      <vt:lpstr>Backup</vt:lpstr>
      <vt:lpstr>PowerPoint プレゼンテーション</vt:lpstr>
      <vt:lpstr>PowerPoint プレゼンテーション</vt:lpstr>
      <vt:lpstr>PowerPoint プレゼンテーション</vt:lpstr>
      <vt:lpstr>Cross section of p(K−, K+)Ξ−</vt:lpstr>
      <vt:lpstr>Mass Resolution</vt:lpstr>
      <vt:lpstr>Kinematics</vt:lpstr>
      <vt:lpstr>PowerPoint プレゼンテーション</vt:lpstr>
      <vt:lpstr>Solid Angle</vt:lpstr>
      <vt:lpstr>Backgrounds</vt:lpstr>
      <vt:lpstr>Backgrounds not from the Target</vt:lpstr>
      <vt:lpstr>Reactions in Target</vt:lpstr>
      <vt:lpstr>Background Distributions</vt:lpstr>
      <vt:lpstr>PowerPoint プレゼンテーション</vt:lpstr>
      <vt:lpstr>Status Summary</vt:lpstr>
      <vt:lpstr>Active Fiber Target</vt:lpstr>
      <vt:lpstr>Active Fiber Target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Stage of S=−2 Hypernuclear Study Opened with a New High-resolution Spectrometer</dc:title>
  <cp:lastModifiedBy>Kanatsuki Shunsuke</cp:lastModifiedBy>
  <cp:revision>821</cp:revision>
  <dcterms:modified xsi:type="dcterms:W3CDTF">2016-09-29T04:54:03Z</dcterms:modified>
</cp:coreProperties>
</file>