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0" r:id="rId3"/>
    <p:sldId id="307" r:id="rId4"/>
    <p:sldId id="308" r:id="rId5"/>
    <p:sldId id="309" r:id="rId6"/>
    <p:sldId id="311" r:id="rId7"/>
    <p:sldId id="312" r:id="rId8"/>
    <p:sldId id="261" r:id="rId9"/>
    <p:sldId id="317" r:id="rId10"/>
    <p:sldId id="264" r:id="rId11"/>
    <p:sldId id="314" r:id="rId12"/>
    <p:sldId id="315" r:id="rId13"/>
    <p:sldId id="259" r:id="rId14"/>
    <p:sldId id="291" r:id="rId15"/>
    <p:sldId id="299" r:id="rId16"/>
    <p:sldId id="320" r:id="rId17"/>
    <p:sldId id="316" r:id="rId18"/>
    <p:sldId id="304" r:id="rId19"/>
    <p:sldId id="321" r:id="rId20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70303"/>
    <a:srgbClr val="009999"/>
    <a:srgbClr val="FF5353"/>
    <a:srgbClr val="FFFFCC"/>
    <a:srgbClr val="FFCC99"/>
    <a:srgbClr val="FF3300"/>
    <a:srgbClr val="CC00CC"/>
    <a:srgbClr val="030FF7"/>
    <a:srgbClr val="5A0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57885" autoAdjust="0"/>
  </p:normalViewPr>
  <p:slideViewPr>
    <p:cSldViewPr>
      <p:cViewPr varScale="1">
        <p:scale>
          <a:sx n="55" d="100"/>
          <a:sy n="55" d="100"/>
        </p:scale>
        <p:origin x="-27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atsuki\Dropbox\think_mac\S-2S\Q1TOS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368703578658"/>
          <c:y val="0.229639968151386"/>
          <c:w val="0.799336012212028"/>
          <c:h val="0.480853654380579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Y方向2!$E$55:$E$106</c:f>
              <c:numCache>
                <c:formatCode>General</c:formatCode>
                <c:ptCount val="52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</c:numCache>
            </c:numRef>
          </c:xVal>
          <c:yVal>
            <c:numRef>
              <c:f>Y方向2!$U$55:$U$103</c:f>
              <c:numCache>
                <c:formatCode>General</c:formatCode>
                <c:ptCount val="49"/>
                <c:pt idx="0">
                  <c:v>-0.0002782752512</c:v>
                </c:pt>
                <c:pt idx="1">
                  <c:v>-0.000970150347400007</c:v>
                </c:pt>
                <c:pt idx="2">
                  <c:v>-0.0013547548414</c:v>
                </c:pt>
                <c:pt idx="3">
                  <c:v>-0.00141042167369998</c:v>
                </c:pt>
                <c:pt idx="4">
                  <c:v>-0.00134309341060002</c:v>
                </c:pt>
                <c:pt idx="5">
                  <c:v>-0.00203849626330002</c:v>
                </c:pt>
                <c:pt idx="6">
                  <c:v>-0.00193479533570001</c:v>
                </c:pt>
                <c:pt idx="7">
                  <c:v>-0.00169528588790002</c:v>
                </c:pt>
                <c:pt idx="8">
                  <c:v>-0.00111384964740002</c:v>
                </c:pt>
                <c:pt idx="9">
                  <c:v>-0.00136991673819997</c:v>
                </c:pt>
                <c:pt idx="10">
                  <c:v>-0.00121411801530003</c:v>
                </c:pt>
                <c:pt idx="11">
                  <c:v>-0.000511719593500048</c:v>
                </c:pt>
                <c:pt idx="12">
                  <c:v>-0.000885111671900085</c:v>
                </c:pt>
                <c:pt idx="13">
                  <c:v>-0.000272674752900048</c:v>
                </c:pt>
                <c:pt idx="14">
                  <c:v>-0.000343112132200063</c:v>
                </c:pt>
                <c:pt idx="15">
                  <c:v>-0.000755417629400013</c:v>
                </c:pt>
                <c:pt idx="16">
                  <c:v>-0.000338861278500024</c:v>
                </c:pt>
                <c:pt idx="17">
                  <c:v>0.000207905115499951</c:v>
                </c:pt>
                <c:pt idx="18">
                  <c:v>0.000268707668899859</c:v>
                </c:pt>
                <c:pt idx="19">
                  <c:v>-0.000170436328999934</c:v>
                </c:pt>
                <c:pt idx="20">
                  <c:v>-1.59873338999583E-5</c:v>
                </c:pt>
                <c:pt idx="21">
                  <c:v>0.000185010864299895</c:v>
                </c:pt>
                <c:pt idx="22">
                  <c:v>0.000347257602899997</c:v>
                </c:pt>
                <c:pt idx="23">
                  <c:v>0.00062266917999998</c:v>
                </c:pt>
                <c:pt idx="24">
                  <c:v>0.00100180761179991</c:v>
                </c:pt>
                <c:pt idx="25">
                  <c:v>0.000835147451199836</c:v>
                </c:pt>
                <c:pt idx="26">
                  <c:v>0.000788007334900032</c:v>
                </c:pt>
                <c:pt idx="27">
                  <c:v>0.00137393950579989</c:v>
                </c:pt>
                <c:pt idx="28">
                  <c:v>0.000828323132100017</c:v>
                </c:pt>
                <c:pt idx="29">
                  <c:v>0.000901235570800019</c:v>
                </c:pt>
                <c:pt idx="30">
                  <c:v>0.00119311802179967</c:v>
                </c:pt>
                <c:pt idx="31">
                  <c:v>0.00055220027069991</c:v>
                </c:pt>
                <c:pt idx="32">
                  <c:v>0.00026521772370014</c:v>
                </c:pt>
                <c:pt idx="33">
                  <c:v>0.000333122580899792</c:v>
                </c:pt>
                <c:pt idx="34">
                  <c:v>8.13104421999445E-5</c:v>
                </c:pt>
                <c:pt idx="35">
                  <c:v>-0.00012452135599994</c:v>
                </c:pt>
                <c:pt idx="36">
                  <c:v>-0.000680298305200111</c:v>
                </c:pt>
                <c:pt idx="37">
                  <c:v>-0.000452745638100049</c:v>
                </c:pt>
                <c:pt idx="38">
                  <c:v>-0.0012750995355999</c:v>
                </c:pt>
                <c:pt idx="39">
                  <c:v>-0.00144800894630004</c:v>
                </c:pt>
                <c:pt idx="40">
                  <c:v>-0.00144688473440002</c:v>
                </c:pt>
                <c:pt idx="41">
                  <c:v>-0.00159229285810003</c:v>
                </c:pt>
                <c:pt idx="42">
                  <c:v>-0.00217484526120004</c:v>
                </c:pt>
                <c:pt idx="43">
                  <c:v>0.000920477231699967</c:v>
                </c:pt>
                <c:pt idx="44">
                  <c:v>0.00132668981290007</c:v>
                </c:pt>
                <c:pt idx="45">
                  <c:v>0.00157076587059946</c:v>
                </c:pt>
                <c:pt idx="46">
                  <c:v>5.99377102998844E-5</c:v>
                </c:pt>
                <c:pt idx="47">
                  <c:v>7.90043731000445E-5</c:v>
                </c:pt>
                <c:pt idx="48">
                  <c:v>0.00111690019069988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0828360"/>
        <c:axId val="2116931816"/>
      </c:scatterChart>
      <c:valAx>
        <c:axId val="2110828360"/>
        <c:scaling>
          <c:orientation val="minMax"/>
          <c:max val="3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altLang="ja-JP" sz="1600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vertical</a:t>
                </a:r>
                <a:r>
                  <a:rPr lang="en-US" altLang="ja-JP" sz="1600" b="0" baseline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position</a:t>
                </a:r>
                <a:r>
                  <a:rPr lang="ja-JP" altLang="en-US" sz="1600" b="0" dirty="0" smtClean="0"/>
                  <a:t> </a:t>
                </a:r>
                <a:r>
                  <a:rPr lang="en-US" altLang="ja-JP" sz="1600" b="0" dirty="0"/>
                  <a:t>[</a:t>
                </a:r>
                <a:r>
                  <a:rPr lang="en-US" altLang="ja-JP" sz="1600" b="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mm</a:t>
                </a:r>
                <a:r>
                  <a:rPr lang="en-US" altLang="ja-JP" sz="1600" b="0" dirty="0"/>
                  <a:t>]</a:t>
                </a:r>
                <a:endParaRPr lang="en-US" altLang="en-US" sz="1600" b="0" dirty="0"/>
              </a:p>
            </c:rich>
          </c:tx>
          <c:layout>
            <c:manualLayout>
              <c:xMode val="edge"/>
              <c:yMode val="edge"/>
              <c:x val="0.533736946681208"/>
              <c:y val="0.8561414737658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pPr>
            <a:endParaRPr lang="ja-JP"/>
          </a:p>
        </c:txPr>
        <c:crossAx val="2116931816"/>
        <c:crosses val="autoZero"/>
        <c:crossBetween val="midCat"/>
      </c:valAx>
      <c:valAx>
        <c:axId val="2116931816"/>
        <c:scaling>
          <c:orientation val="minMax"/>
          <c:max val="0.004"/>
          <c:min val="-0.00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defRPr>
            </a:pPr>
            <a:endParaRPr lang="ja-JP"/>
          </a:p>
        </c:txPr>
        <c:crossAx val="2110828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B4DA-CEBC-404E-8BCA-8E65EE991A7B}" type="datetimeFigureOut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1947-F7BB-49F7-8CDF-42A839BE2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46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EFE5-9838-4E48-8BF3-B6C833B2197C}" type="datetimeFigureOut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1AC9-B10D-43E8-B908-4E19ECAC19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17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99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2280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572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7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60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6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 smtClean="0">
              <a:effectLst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1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0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1AC9-B10D-43E8-B908-4E19ECAC19F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10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E3A10C-7230-844E-839C-CB8A905C1B62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A0F0-8F7B-F94A-A95F-9B77D08B8DE6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738B-FEBF-044E-992F-79301389A945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3A1B4-713B-CA42-A9E9-5486CBE55DC0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9954-B8E6-0E42-AB0E-67E2826C81D9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06DD-2639-9645-BD31-FEF9EE27B01C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45E55F-3C83-1944-9855-C1015959944C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80577A-3077-CC41-A02F-04C97CEFD86C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A62D-3F94-5F4D-AEE2-110017AA0CAB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4479-B542-B348-8C90-22B1F5CD5B1B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6759-45CC-E44C-80B7-77A98C13AD97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15E4AA4-BA33-9F4E-9BA5-70517824522C}" type="datetime1">
              <a:rPr kumimoji="1" lang="ja-JP" altLang="en-US" smtClean="0"/>
              <a:t>2014/08/23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F90FB1-636B-4514-B9B4-129A3DD5AE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hart" Target="../charts/chart1.xm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476521"/>
            <a:ext cx="8676456" cy="1974081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Spectroscopic study of S=-2 </a:t>
            </a:r>
            <a:r>
              <a:rPr kumimoji="1" lang="en-US" altLang="ja-JP" sz="3600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hypernuclei</a:t>
            </a:r>
            <a:r>
              <a:rPr kumimoji="1"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/>
            </a:r>
            <a:br>
              <a:rPr kumimoji="1"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</a:br>
            <a:r>
              <a:rPr lang="en-US" altLang="ja-JP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with a new spectrometer S-2S</a:t>
            </a:r>
            <a:endParaRPr kumimoji="1" lang="ja-JP" altLang="en-US" sz="3600" b="1" dirty="0">
              <a:latin typeface="+mn-ea"/>
              <a:ea typeface="+mn-ea"/>
              <a:cs typeface="Arial Unicode MS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920880" cy="2088232"/>
          </a:xfrm>
        </p:spPr>
        <p:txBody>
          <a:bodyPr>
            <a:normAutofit/>
          </a:bodyPr>
          <a:lstStyle/>
          <a:p>
            <a:r>
              <a:rPr lang="en-US" altLang="ja-JP" sz="1800" u="sng" dirty="0" smtClean="0"/>
              <a:t>S. </a:t>
            </a:r>
            <a:r>
              <a:rPr lang="en-US" altLang="ja-JP" sz="1800" u="sng" dirty="0" err="1" smtClean="0"/>
              <a:t>Kanatsuki</a:t>
            </a:r>
            <a:r>
              <a:rPr lang="en-US" altLang="ja-JP" sz="1800" u="sng" dirty="0" smtClean="0"/>
              <a:t> (Kyoto University)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N. </a:t>
            </a:r>
            <a:r>
              <a:rPr lang="en-US" altLang="ja-JP" sz="1800" dirty="0" smtClean="0"/>
              <a:t>Amano, </a:t>
            </a:r>
            <a:r>
              <a:rPr lang="en-US" altLang="ja-JP" sz="1800" dirty="0"/>
              <a:t>H. </a:t>
            </a:r>
            <a:r>
              <a:rPr lang="en-US" altLang="ja-JP" sz="1800" dirty="0" err="1" smtClean="0"/>
              <a:t>Ekawa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H. </a:t>
            </a:r>
            <a:r>
              <a:rPr lang="en-US" altLang="ja-JP" sz="1800" dirty="0" smtClean="0"/>
              <a:t>Fujioka, </a:t>
            </a:r>
            <a:r>
              <a:rPr lang="en-US" altLang="ja-JP" sz="1800" dirty="0"/>
              <a:t>E. </a:t>
            </a:r>
            <a:r>
              <a:rPr lang="en-US" altLang="ja-JP" sz="1800" dirty="0" smtClean="0"/>
              <a:t>Hirose, Y. Ichikawa, </a:t>
            </a:r>
            <a:r>
              <a:rPr lang="en-US" altLang="ja-JP" sz="1800" dirty="0"/>
              <a:t>S. </a:t>
            </a:r>
            <a:r>
              <a:rPr lang="en-US" altLang="ja-JP" sz="1800" dirty="0" smtClean="0"/>
              <a:t>Kato, </a:t>
            </a:r>
            <a:r>
              <a:rPr lang="en-US" altLang="ja-JP" sz="1800" dirty="0"/>
              <a:t>M. </a:t>
            </a:r>
            <a:r>
              <a:rPr lang="en-US" altLang="ja-JP" sz="1800" dirty="0" err="1" smtClean="0"/>
              <a:t>Moritsu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T. </a:t>
            </a:r>
            <a:r>
              <a:rPr lang="en-US" altLang="ja-JP" sz="1800" dirty="0" err="1" smtClean="0"/>
              <a:t>Nagae</a:t>
            </a:r>
            <a:r>
              <a:rPr lang="en-US" altLang="ja-JP" sz="1800" dirty="0" smtClean="0"/>
              <a:t>, </a:t>
            </a:r>
            <a:r>
              <a:rPr lang="en-US" altLang="ja-JP" sz="1800" dirty="0"/>
              <a:t>H. </a:t>
            </a:r>
            <a:r>
              <a:rPr lang="en-US" altLang="ja-JP" sz="1800" dirty="0" smtClean="0"/>
              <a:t>Takahashi, </a:t>
            </a:r>
            <a:r>
              <a:rPr lang="en-US" altLang="ja-JP" sz="1800" dirty="0"/>
              <a:t>T. </a:t>
            </a:r>
            <a:r>
              <a:rPr lang="en-US" altLang="ja-JP" sz="1800" dirty="0" smtClean="0"/>
              <a:t>Takahashi, </a:t>
            </a:r>
            <a:r>
              <a:rPr lang="en-US" altLang="ja-JP" sz="1800" dirty="0" err="1" smtClean="0"/>
              <a:t>K.Takenaka</a:t>
            </a:r>
            <a:r>
              <a:rPr lang="en-US" altLang="ja-JP" sz="1800" dirty="0" smtClean="0"/>
              <a:t>, and </a:t>
            </a:r>
            <a:r>
              <a:rPr lang="en-US" altLang="ja-JP" sz="1800" dirty="0"/>
              <a:t>the J-PARC E05 </a:t>
            </a:r>
            <a:r>
              <a:rPr lang="en-US" altLang="ja-JP" sz="1800" dirty="0" smtClean="0"/>
              <a:t>Collaboration</a:t>
            </a:r>
          </a:p>
          <a:p>
            <a:endParaRPr lang="en-US" altLang="ja-JP" sz="1800" dirty="0"/>
          </a:p>
          <a:p>
            <a:r>
              <a:rPr lang="en-US" altLang="ja-JP" sz="1800" dirty="0" smtClean="0"/>
              <a:t>The 2</a:t>
            </a:r>
            <a:r>
              <a:rPr lang="en-US" altLang="ja-JP" sz="1800" baseline="30000" dirty="0" smtClean="0"/>
              <a:t>nd</a:t>
            </a:r>
            <a:r>
              <a:rPr lang="en-US" altLang="ja-JP" sz="1800" dirty="0" smtClean="0"/>
              <a:t> International Symposium on Science at J-PARC</a:t>
            </a:r>
          </a:p>
          <a:p>
            <a:r>
              <a:rPr lang="en-US" altLang="ja-JP" sz="1800" dirty="0" smtClean="0"/>
              <a:t>2014.7.14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00630" y="29361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94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anatsuki\Pictures\Q1Measure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48680"/>
            <a:ext cx="42005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51520" y="3573016"/>
            <a:ext cx="4884174" cy="11789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sym typeface="Wingdings" panose="05000000000000000000" pitchFamily="2" charset="2"/>
              </a:rPr>
              <a:t>Field Calculation </a:t>
            </a:r>
            <a:r>
              <a:rPr lang="en-US" altLang="ja-JP" sz="1800" dirty="0" smtClean="0">
                <a:sym typeface="Wingdings" panose="05000000000000000000" pitchFamily="2" charset="2"/>
              </a:rPr>
              <a:t>(Q1 only)</a:t>
            </a:r>
          </a:p>
          <a:p>
            <a:pPr lvl="1"/>
            <a:r>
              <a:rPr lang="en-US" altLang="ja-JP" sz="2000" dirty="0"/>
              <a:t>3D electromagnetic </a:t>
            </a:r>
            <a:r>
              <a:rPr lang="en-US" altLang="ja-JP" sz="2000" dirty="0" smtClean="0"/>
              <a:t>field calculation software Opera-3d/TOSCA</a:t>
            </a:r>
            <a:endParaRPr lang="en-US" altLang="ja-JP" sz="2000" dirty="0">
              <a:sym typeface="Wingdings" panose="05000000000000000000" pitchFamily="2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Q1, Q2 magnet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4752528" cy="2430756"/>
          </a:xfrm>
        </p:spPr>
        <p:txBody>
          <a:bodyPr>
            <a:normAutofit/>
          </a:bodyPr>
          <a:lstStyle/>
          <a:p>
            <a:r>
              <a:rPr lang="en-US" altLang="ja-JP" sz="2200" dirty="0">
                <a:sym typeface="Wingdings" panose="05000000000000000000" pitchFamily="2" charset="2"/>
              </a:rPr>
              <a:t>Measurement of Magnetic field </a:t>
            </a:r>
            <a:endParaRPr lang="en-US" altLang="ja-JP" sz="22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Using hole probe</a:t>
            </a:r>
            <a:endParaRPr lang="en-US" altLang="ja-JP" sz="2000" baseline="300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000" dirty="0" err="1">
                <a:sym typeface="Wingdings" panose="05000000000000000000" pitchFamily="2" charset="2"/>
              </a:rPr>
              <a:t>B/r</a:t>
            </a:r>
            <a:r>
              <a:rPr lang="en-US" altLang="ja-JP" sz="2000" dirty="0">
                <a:sym typeface="Wingdings" panose="05000000000000000000" pitchFamily="2" charset="2"/>
              </a:rPr>
              <a:t> = 8.7 </a:t>
            </a:r>
            <a:r>
              <a:rPr lang="en-US" altLang="ja-JP" sz="2000" dirty="0" smtClean="0">
                <a:sym typeface="Wingdings" panose="05000000000000000000" pitchFamily="2" charset="2"/>
              </a:rPr>
              <a:t>T/m (Q1), 5.0 T/m(Q2)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pPr lvl="1"/>
            <a:r>
              <a:rPr lang="en-US" altLang="ja-JP" sz="2000" b="1" dirty="0" smtClean="0">
                <a:sym typeface="Wingdings" panose="05000000000000000000" pitchFamily="2" charset="2"/>
              </a:rPr>
              <a:t>Enough to achieve large acceptance</a:t>
            </a:r>
            <a:endParaRPr lang="en-US" altLang="ja-JP" sz="2000" b="1" dirty="0">
              <a:sym typeface="Wingdings" panose="05000000000000000000" pitchFamily="2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36627"/>
              </p:ext>
            </p:extLst>
          </p:nvPr>
        </p:nvGraphicFramePr>
        <p:xfrm>
          <a:off x="4574013" y="4163268"/>
          <a:ext cx="4405961" cy="258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012160" y="400506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Residual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43007" y="443532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[T]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16416" y="5256697"/>
            <a:ext cx="91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±0.1%</a:t>
            </a:r>
            <a:endParaRPr kumimoji="1" lang="ja-JP" altLang="en-US" sz="1600" dirty="0"/>
          </a:p>
        </p:txBody>
      </p:sp>
      <p:sp>
        <p:nvSpPr>
          <p:cNvPr id="5" name="左中かっこ 4"/>
          <p:cNvSpPr/>
          <p:nvPr/>
        </p:nvSpPr>
        <p:spPr>
          <a:xfrm flipH="1">
            <a:off x="8102406" y="5087916"/>
            <a:ext cx="214010" cy="645340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7" t="7286" r="92395" b="8770"/>
          <a:stretch/>
        </p:blipFill>
        <p:spPr bwMode="auto">
          <a:xfrm>
            <a:off x="1067048" y="4826660"/>
            <a:ext cx="392911" cy="18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6248" r="38755" b="8938"/>
          <a:stretch/>
        </p:blipFill>
        <p:spPr bwMode="auto">
          <a:xfrm>
            <a:off x="1459959" y="4794468"/>
            <a:ext cx="190360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atsuki\Dropbox\think_mac\S-2S\figures\Q1figure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8" t="94941" r="18692" b="14"/>
          <a:stretch/>
        </p:blipFill>
        <p:spPr bwMode="auto">
          <a:xfrm>
            <a:off x="3363560" y="6456742"/>
            <a:ext cx="792088" cy="2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333450" y="1484784"/>
            <a:ext cx="1780716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1800" i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Measurement</a:t>
            </a:r>
          </a:p>
        </p:txBody>
      </p:sp>
      <p:sp>
        <p:nvSpPr>
          <p:cNvPr id="7" name="下矢印 6"/>
          <p:cNvSpPr/>
          <p:nvPr/>
        </p:nvSpPr>
        <p:spPr>
          <a:xfrm>
            <a:off x="5868144" y="3757431"/>
            <a:ext cx="275932" cy="908817"/>
          </a:xfrm>
          <a:prstGeom prst="downArrow">
            <a:avLst>
              <a:gd name="adj1" fmla="val 43504"/>
              <a:gd name="adj2" fmla="val 597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976845" y="2348880"/>
            <a:ext cx="159807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ja-JP" sz="1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Calculation</a:t>
            </a:r>
            <a:endParaRPr lang="en-US" altLang="ja-JP" sz="18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444208" y="4365104"/>
            <a:ext cx="2627784" cy="66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i="1" dirty="0" smtClean="0"/>
              <a:t>Field distribution is well reconstructed</a:t>
            </a:r>
            <a:endParaRPr kumimoji="1" lang="ja-JP" altLang="en-US" b="1" i="1" dirty="0"/>
          </a:p>
        </p:txBody>
      </p:sp>
      <p:pic>
        <p:nvPicPr>
          <p:cNvPr id="1029" name="Picture 5" descr="C:\Users\kanatsuki\Pictures\Q1MeasureAndCal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200525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1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2" grpId="0">
        <p:bldAsOne/>
      </p:bldGraphic>
      <p:bldP spid="6" grpId="0"/>
      <p:bldP spid="14" grpId="0"/>
      <p:bldP spid="15" grpId="0"/>
      <p:bldP spid="5" grpId="0" animBg="1"/>
      <p:bldP spid="7" grpId="0" animBg="1"/>
      <p:bldP spid="20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9750" r="9455" b="32941"/>
          <a:stretch/>
        </p:blipFill>
        <p:spPr>
          <a:xfrm rot="5639663">
            <a:off x="-473100" y="1558717"/>
            <a:ext cx="5638236" cy="456666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901548" y="1338123"/>
            <a:ext cx="167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Tracking Detector 1,2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1966992" y="1406544"/>
            <a:ext cx="252536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252566" y="5366785"/>
            <a:ext cx="1514626" cy="11781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46912" y="6688970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300646" y="6319638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3859907" y="5805264"/>
            <a:ext cx="205682" cy="20366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13699" y="4763324"/>
            <a:ext cx="9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TOF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9142" y="2224474"/>
            <a:ext cx="63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Q1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61058" y="2872546"/>
            <a:ext cx="85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Q2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62074" y="3491716"/>
            <a:ext cx="20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D1</a:t>
            </a:r>
            <a:endParaRPr kumimoji="1"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03096" y="4048347"/>
            <a:ext cx="15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Tracking Detector 3,4</a:t>
            </a:r>
            <a:endParaRPr kumimoji="1" lang="ja-JP" altLang="en-US" dirty="0"/>
          </a:p>
        </p:txBody>
      </p:sp>
      <p:cxnSp>
        <p:nvCxnSpPr>
          <p:cNvPr id="18" name="直線コネクタ 17"/>
          <p:cNvCxnSpPr>
            <a:stCxn id="16" idx="1"/>
          </p:cNvCxnSpPr>
          <p:nvPr/>
        </p:nvCxnSpPr>
        <p:spPr>
          <a:xfrm flipH="1" flipV="1">
            <a:off x="2471048" y="1585695"/>
            <a:ext cx="430500" cy="75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6" idx="1"/>
          </p:cNvCxnSpPr>
          <p:nvPr/>
        </p:nvCxnSpPr>
        <p:spPr>
          <a:xfrm flipH="1">
            <a:off x="2471048" y="1661289"/>
            <a:ext cx="430500" cy="23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759080" y="4672746"/>
            <a:ext cx="36004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119120" y="4672746"/>
            <a:ext cx="72000" cy="91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3613699" y="5424348"/>
            <a:ext cx="297509" cy="347585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335145" y="5124829"/>
            <a:ext cx="375400" cy="46594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Status summary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8024" y="980728"/>
            <a:ext cx="4248472" cy="1655497"/>
          </a:xfrm>
        </p:spPr>
        <p:txBody>
          <a:bodyPr>
            <a:normAutofit/>
          </a:bodyPr>
          <a:lstStyle/>
          <a:p>
            <a:r>
              <a:rPr lang="en-US" altLang="ja-JP" sz="1800" dirty="0" smtClean="0">
                <a:sym typeface="Wingdings" panose="05000000000000000000" pitchFamily="2" charset="2"/>
              </a:rPr>
              <a:t>Q1,Q2 : </a:t>
            </a:r>
            <a:r>
              <a:rPr lang="en-US" altLang="ja-JP" sz="1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Ready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D1</a:t>
            </a:r>
            <a:r>
              <a:rPr lang="en-US" altLang="ja-JP" sz="1600" dirty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ym typeface="Wingdings" panose="05000000000000000000" pitchFamily="2" charset="2"/>
              </a:rPr>
              <a:t> </a:t>
            </a:r>
            <a:r>
              <a:rPr lang="en-US" altLang="ja-JP" sz="1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will </a:t>
            </a:r>
            <a:r>
              <a:rPr lang="en-US" altLang="ja-JP" sz="1600" dirty="0">
                <a:solidFill>
                  <a:schemeClr val="accent2"/>
                </a:solidFill>
                <a:sym typeface="Wingdings" panose="05000000000000000000" pitchFamily="2" charset="2"/>
              </a:rPr>
              <a:t>be completed in </a:t>
            </a:r>
            <a:r>
              <a:rPr lang="en-US" altLang="ja-JP" sz="1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JFY2014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59905" y="5150519"/>
            <a:ext cx="7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054866" y="5570587"/>
            <a:ext cx="805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WC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901548" y="4048347"/>
            <a:ext cx="1454428" cy="624399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859905" y="5176252"/>
            <a:ext cx="569323" cy="343599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004048" y="1946604"/>
            <a:ext cx="2520280" cy="360040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C70303"/>
                </a:solidFill>
              </a:rPr>
              <a:t>Existing Detectors</a:t>
            </a:r>
            <a:endParaRPr kumimoji="1" lang="ja-JP" altLang="en-US" sz="2000" dirty="0">
              <a:solidFill>
                <a:srgbClr val="C70303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789141" y="2224475"/>
            <a:ext cx="486716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530209" y="2850838"/>
            <a:ext cx="531935" cy="391039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004048" y="4694678"/>
            <a:ext cx="2520280" cy="3600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rgbClr val="0070C0"/>
                </a:solidFill>
              </a:rPr>
              <a:t>R&amp;D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069189" y="5575508"/>
            <a:ext cx="574820" cy="35949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653342" y="4772272"/>
            <a:ext cx="574820" cy="359490"/>
          </a:xfrm>
          <a:prstGeom prst="rect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733627" y="3491716"/>
            <a:ext cx="542230" cy="359490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2886027" y="1338122"/>
            <a:ext cx="1543201" cy="646331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4914437" y="5124828"/>
            <a:ext cx="4139952" cy="16885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ym typeface="Wingdings" panose="05000000000000000000" pitchFamily="2" charset="2"/>
              </a:rPr>
              <a:t>Tracker 1,2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Under design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Water Cherenkov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Test experiments of prototype has been done</a:t>
            </a:r>
            <a:r>
              <a:rPr lang="en-US" altLang="ja-JP" sz="1600" dirty="0">
                <a:sym typeface="Wingdings" panose="05000000000000000000" pitchFamily="2" charset="2"/>
              </a:rPr>
              <a:t>.</a:t>
            </a:r>
            <a:endParaRPr lang="en-US" altLang="ja-JP" sz="1600" dirty="0" smtClean="0">
              <a:sym typeface="Wingdings" panose="05000000000000000000" pitchFamily="2" charset="2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004048" y="620688"/>
            <a:ext cx="1926875" cy="369332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6600"/>
                </a:solidFill>
              </a:rPr>
              <a:t>Magnets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4806933" y="2403419"/>
            <a:ext cx="4247456" cy="25485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sym typeface="Wingdings" panose="05000000000000000000" pitchFamily="2" charset="2"/>
              </a:rPr>
              <a:t>Tracker 3,4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1 m×1 m Drift chambers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Need some </a:t>
            </a:r>
            <a:r>
              <a:rPr lang="en-US" altLang="ja-JP" sz="1600" dirty="0" err="1" smtClean="0">
                <a:sym typeface="Wingdings" panose="05000000000000000000" pitchFamily="2" charset="2"/>
              </a:rPr>
              <a:t>repairments</a:t>
            </a:r>
            <a:endParaRPr lang="en-US" altLang="ja-JP" sz="1600" dirty="0" smtClean="0">
              <a:sym typeface="Wingdings" panose="05000000000000000000" pitchFamily="2" charset="2"/>
            </a:endParaRPr>
          </a:p>
          <a:p>
            <a:r>
              <a:rPr lang="en-US" altLang="ja-JP" sz="1800" dirty="0">
                <a:sym typeface="Wingdings" panose="05000000000000000000" pitchFamily="2" charset="2"/>
              </a:rPr>
              <a:t>TOF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Almost ready</a:t>
            </a:r>
          </a:p>
          <a:p>
            <a:r>
              <a:rPr lang="en-US" altLang="ja-JP" sz="1800" dirty="0" smtClean="0">
                <a:sym typeface="Wingdings" panose="05000000000000000000" pitchFamily="2" charset="2"/>
              </a:rPr>
              <a:t>Aerogel Cherenkov</a:t>
            </a:r>
          </a:p>
          <a:p>
            <a:pPr lvl="1"/>
            <a:r>
              <a:rPr lang="en-US" altLang="ja-JP" sz="1600" dirty="0" smtClean="0">
                <a:sym typeface="Wingdings" panose="05000000000000000000" pitchFamily="2" charset="2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385201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816424" cy="72008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Yield estimation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608" y="1844824"/>
            <a:ext cx="7560840" cy="1728192"/>
          </a:xfrm>
        </p:spPr>
        <p:txBody>
          <a:bodyPr>
            <a:normAutofit/>
          </a:bodyPr>
          <a:lstStyle/>
          <a:p>
            <a:r>
              <a:rPr lang="en-US" altLang="ja-JP" sz="2200" dirty="0" smtClean="0">
                <a:sym typeface="Wingdings" panose="05000000000000000000" pitchFamily="2" charset="2"/>
              </a:rPr>
              <a:t>Assumption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1.5×10</a:t>
            </a:r>
            <a:r>
              <a:rPr lang="en-US" altLang="ja-JP" sz="2000" baseline="30000" dirty="0">
                <a:sym typeface="Wingdings" panose="05000000000000000000" pitchFamily="2" charset="2"/>
              </a:rPr>
              <a:t>6</a:t>
            </a:r>
            <a:r>
              <a:rPr lang="en-US" altLang="ja-JP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i="1" dirty="0" smtClean="0">
                <a:sym typeface="Wingdings" panose="05000000000000000000" pitchFamily="2" charset="2"/>
              </a:rPr>
              <a:t>K</a:t>
            </a:r>
            <a:r>
              <a:rPr lang="ja-JP" altLang="en-US" sz="2000" baseline="30000" dirty="0" smtClean="0">
                <a:sym typeface="Wingdings" panose="05000000000000000000" pitchFamily="2" charset="2"/>
              </a:rPr>
              <a:t>－</a:t>
            </a:r>
            <a:r>
              <a:rPr lang="en-US" altLang="ja-JP" sz="2000" dirty="0" smtClean="0">
                <a:sym typeface="Wingdings" panose="05000000000000000000" pitchFamily="2" charset="2"/>
              </a:rPr>
              <a:t>/spill @ 100 kW</a:t>
            </a:r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3 g/cm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 </a:t>
            </a:r>
            <a:r>
              <a:rPr lang="en-US" altLang="ja-JP" sz="2000" dirty="0" smtClean="0">
                <a:sym typeface="Wingdings" panose="05000000000000000000" pitchFamily="2" charset="2"/>
              </a:rPr>
              <a:t> target, 60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nb</a:t>
            </a:r>
            <a:r>
              <a:rPr lang="en-US" altLang="ja-JP" sz="2000" dirty="0" smtClean="0">
                <a:sym typeface="Wingdings" panose="05000000000000000000" pitchFamily="2" charset="2"/>
              </a:rPr>
              <a:t>/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sr</a:t>
            </a:r>
            <a:r>
              <a:rPr lang="en-US" altLang="ja-JP" sz="2000" dirty="0" smtClean="0">
                <a:sym typeface="Wingdings" panose="05000000000000000000" pitchFamily="2" charset="2"/>
              </a:rPr>
              <a:t> cross-section</a:t>
            </a:r>
          </a:p>
          <a:p>
            <a:pPr lvl="1"/>
            <a:r>
              <a:rPr lang="en-US" altLang="ja-JP" sz="2000" dirty="0" err="1" smtClean="0">
                <a:sym typeface="Wingdings" panose="05000000000000000000" pitchFamily="2" charset="2"/>
              </a:rPr>
              <a:t>dΩ</a:t>
            </a:r>
            <a:r>
              <a:rPr lang="en-US" altLang="ja-JP" sz="2000" dirty="0" smtClean="0">
                <a:sym typeface="Wingdings" panose="05000000000000000000" pitchFamily="2" charset="2"/>
              </a:rPr>
              <a:t> 60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msr</a:t>
            </a:r>
            <a:r>
              <a:rPr lang="en-US" altLang="ja-JP" sz="2000" dirty="0" smtClean="0">
                <a:sym typeface="Wingdings" panose="05000000000000000000" pitchFamily="2" charset="2"/>
              </a:rPr>
              <a:t>, </a:t>
            </a:r>
            <a:r>
              <a:rPr lang="en-US" altLang="ja-JP" sz="2000" i="1" dirty="0" smtClean="0">
                <a:sym typeface="Wingdings" panose="05000000000000000000" pitchFamily="2" charset="2"/>
              </a:rPr>
              <a:t>K</a:t>
            </a:r>
            <a:r>
              <a:rPr lang="ja-JP" altLang="en-US" sz="2000" baseline="30000" dirty="0" smtClean="0">
                <a:sym typeface="Wingdings" panose="05000000000000000000" pitchFamily="2" charset="2"/>
              </a:rPr>
              <a:t>＋ </a:t>
            </a:r>
            <a:r>
              <a:rPr lang="en-US" altLang="ja-JP" sz="2000" dirty="0" smtClean="0">
                <a:sym typeface="Wingdings" panose="05000000000000000000" pitchFamily="2" charset="2"/>
              </a:rPr>
              <a:t>decay 40%, analysis efficiency 70%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15616" y="5013176"/>
            <a:ext cx="6984776" cy="864096"/>
          </a:xfrm>
          <a:prstGeom prst="rect">
            <a:avLst/>
          </a:prstGeom>
          <a:solidFill>
            <a:srgbClr val="FFFFCC"/>
          </a:solidFill>
          <a:ln w="19050">
            <a:solidFill>
              <a:srgbClr val="FF3300"/>
            </a:solidFill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altLang="ja-JP" sz="2200" b="1" i="1" dirty="0" smtClean="0">
                <a:sym typeface="Wingdings" panose="05000000000000000000" pitchFamily="2" charset="2"/>
              </a:rPr>
              <a:t>Enough statistics with ΔE</a:t>
            </a:r>
            <a:r>
              <a:rPr lang="ja-JP" altLang="en-US" sz="2200" b="1" i="1" dirty="0" smtClean="0">
                <a:sym typeface="Wingdings" panose="05000000000000000000" pitchFamily="2" charset="2"/>
              </a:rPr>
              <a:t> ～</a:t>
            </a:r>
            <a:r>
              <a:rPr lang="en-US" altLang="ja-JP" sz="2200" b="1" i="1" dirty="0" smtClean="0">
                <a:sym typeface="Wingdings" panose="05000000000000000000" pitchFamily="2" charset="2"/>
              </a:rPr>
              <a:t>1.5 MeV</a:t>
            </a:r>
          </a:p>
          <a:p>
            <a:pPr marL="109728" indent="0" algn="ctr">
              <a:buNone/>
            </a:pPr>
            <a:r>
              <a:rPr lang="en-US" altLang="ja-JP" sz="2200" b="1" i="1" dirty="0">
                <a:sym typeface="Wingdings" panose="05000000000000000000" pitchFamily="2" charset="2"/>
              </a:rPr>
              <a:t>T</a:t>
            </a:r>
            <a:r>
              <a:rPr lang="en-US" altLang="ja-JP" sz="2200" b="1" i="1" dirty="0" smtClean="0">
                <a:sym typeface="Wingdings" panose="05000000000000000000" pitchFamily="2" charset="2"/>
              </a:rPr>
              <a:t>he first step to S=-2 world</a:t>
            </a: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43608" y="3501008"/>
            <a:ext cx="7560840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>
                <a:sym typeface="Wingdings" panose="05000000000000000000" pitchFamily="2" charset="2"/>
              </a:rPr>
              <a:t>Yield (</a:t>
            </a:r>
            <a:r>
              <a:rPr lang="en-US" altLang="ja-JP" sz="2200" baseline="-25000" dirty="0" smtClean="0">
                <a:sym typeface="Wingdings" panose="05000000000000000000" pitchFamily="2" charset="2"/>
              </a:rPr>
              <a:t>Ξ</a:t>
            </a:r>
            <a:r>
              <a:rPr lang="en-US" altLang="ja-JP" sz="2200" baseline="30000" dirty="0" smtClean="0">
                <a:sym typeface="Wingdings" panose="05000000000000000000" pitchFamily="2" charset="2"/>
              </a:rPr>
              <a:t>12</a:t>
            </a:r>
            <a:r>
              <a:rPr lang="en-US" altLang="ja-JP" sz="2200" dirty="0" smtClean="0">
                <a:sym typeface="Wingdings" panose="05000000000000000000" pitchFamily="2" charset="2"/>
              </a:rPr>
              <a:t>Be) = 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N</a:t>
            </a:r>
            <a:r>
              <a:rPr lang="en-US" altLang="ja-JP" sz="2200" baseline="-25000" dirty="0" err="1" smtClean="0">
                <a:sym typeface="Wingdings" panose="05000000000000000000" pitchFamily="2" charset="2"/>
              </a:rPr>
              <a:t>beam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×N</a:t>
            </a:r>
            <a:r>
              <a:rPr lang="en-US" altLang="ja-JP" sz="2200" baseline="-25000" dirty="0" err="1" smtClean="0">
                <a:sym typeface="Wingdings" panose="05000000000000000000" pitchFamily="2" charset="2"/>
              </a:rPr>
              <a:t>target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×</a:t>
            </a:r>
            <a:r>
              <a:rPr lang="en-US" altLang="ja-JP" sz="2400" dirty="0" err="1" smtClean="0"/>
              <a:t>d</a:t>
            </a:r>
            <a:r>
              <a:rPr lang="el-GR" altLang="ja-JP" sz="2400" dirty="0" smtClean="0"/>
              <a:t>σ/</a:t>
            </a:r>
            <a:r>
              <a:rPr lang="en-US" altLang="ja-JP" sz="2400" dirty="0" smtClean="0"/>
              <a:t>d</a:t>
            </a:r>
            <a:r>
              <a:rPr lang="el-GR" altLang="ja-JP" sz="2400" dirty="0" smtClean="0"/>
              <a:t>Ω</a:t>
            </a:r>
            <a:r>
              <a:rPr lang="en-US" altLang="ja-JP" sz="2400" dirty="0" smtClean="0"/>
              <a:t>×</a:t>
            </a:r>
            <a:r>
              <a:rPr lang="el-GR" altLang="ja-JP" sz="2400" dirty="0" smtClean="0"/>
              <a:t>ΔΩ</a:t>
            </a:r>
            <a:r>
              <a:rPr lang="en-US" altLang="ja-JP" sz="2400" dirty="0" smtClean="0"/>
              <a:t>×</a:t>
            </a:r>
            <a:r>
              <a:rPr lang="en-US" altLang="ja-JP" sz="2400" i="1" dirty="0" err="1" smtClean="0"/>
              <a:t>f</a:t>
            </a:r>
            <a:r>
              <a:rPr lang="en-US" altLang="ja-JP" sz="2400" i="1" baseline="-25000" dirty="0" err="1" smtClean="0"/>
              <a:t>decay</a:t>
            </a:r>
            <a:r>
              <a:rPr lang="en-US" altLang="ja-JP" sz="2400" dirty="0" err="1" smtClean="0"/>
              <a:t>×</a:t>
            </a:r>
            <a:r>
              <a:rPr lang="en-US" altLang="ja-JP" sz="2400" i="1" dirty="0" err="1" smtClean="0"/>
              <a:t>f</a:t>
            </a:r>
            <a:r>
              <a:rPr lang="en-US" altLang="ja-JP" sz="2400" i="1" baseline="-25000" dirty="0" err="1" smtClean="0"/>
              <a:t>analysis</a:t>
            </a:r>
            <a:endParaRPr lang="en-US" altLang="ja-JP" sz="2400" i="1" baseline="-25000" dirty="0" smtClean="0"/>
          </a:p>
          <a:p>
            <a:pPr marL="109728" indent="0">
              <a:buFont typeface="Georgia"/>
              <a:buNone/>
            </a:pPr>
            <a:r>
              <a:rPr lang="ja-JP" altLang="en-US" sz="2400" dirty="0" smtClean="0">
                <a:sym typeface="Wingdings" panose="05000000000000000000" pitchFamily="2" charset="2"/>
              </a:rPr>
              <a:t>　　　　　　　　　</a:t>
            </a:r>
            <a:r>
              <a:rPr lang="en-US" altLang="ja-JP" sz="2400" dirty="0" smtClean="0">
                <a:sym typeface="Wingdings" panose="05000000000000000000" pitchFamily="2" charset="2"/>
              </a:rPr>
              <a:t>= </a:t>
            </a:r>
            <a:r>
              <a:rPr lang="en-US" altLang="ja-JP" sz="2200" dirty="0" smtClean="0">
                <a:sym typeface="Wingdings" panose="05000000000000000000" pitchFamily="2" charset="2"/>
              </a:rPr>
              <a:t>4.6 [/day]</a:t>
            </a:r>
          </a:p>
          <a:p>
            <a:pPr marL="109728" indent="0">
              <a:buFont typeface="Georgia"/>
              <a:buNone/>
            </a:pPr>
            <a:r>
              <a:rPr lang="en-US" altLang="ja-JP" sz="2200" dirty="0" smtClean="0">
                <a:sym typeface="Wingdings" panose="05000000000000000000" pitchFamily="2" charset="2"/>
              </a:rPr>
              <a:t>                        = 90 [/month]</a:t>
            </a:r>
          </a:p>
        </p:txBody>
      </p:sp>
    </p:spTree>
    <p:extLst>
      <p:ext uri="{BB962C8B-B14F-4D97-AF65-F5344CB8AC3E}">
        <p14:creationId xmlns:p14="http://schemas.microsoft.com/office/powerpoint/2010/main" val="70565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16832"/>
            <a:ext cx="7992888" cy="3744416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spectroscopy of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Ξ-</a:t>
            </a:r>
            <a:r>
              <a:rPr lang="en-US" altLang="ja-JP" sz="2400" dirty="0" err="1" smtClean="0"/>
              <a:t>hypernuclei</a:t>
            </a:r>
            <a:r>
              <a:rPr lang="en-US" altLang="ja-JP" sz="2400" dirty="0" smtClean="0"/>
              <a:t> will be performed at K1.8 beam line.</a:t>
            </a:r>
          </a:p>
          <a:p>
            <a:pPr lvl="1"/>
            <a:r>
              <a:rPr lang="en-US" altLang="ja-JP" sz="2200" dirty="0" smtClean="0"/>
              <a:t>New spectrometer S-2S will play an indispensable role </a:t>
            </a:r>
            <a:r>
              <a:rPr lang="en-US" altLang="ja-JP" sz="2400" dirty="0" smtClean="0"/>
              <a:t>to observe peaks of </a:t>
            </a:r>
            <a:r>
              <a:rPr lang="en-US" altLang="ja-JP" sz="2400" dirty="0" err="1" smtClean="0"/>
              <a:t>hypernuclei</a:t>
            </a:r>
            <a:r>
              <a:rPr lang="en-US" altLang="ja-JP" sz="2400" dirty="0" smtClean="0"/>
              <a:t> with S=-2.</a:t>
            </a:r>
          </a:p>
          <a:p>
            <a:pPr marL="109728" indent="0">
              <a:buNone/>
            </a:pPr>
            <a:endParaRPr kumimoji="1" lang="en-US" altLang="ja-JP" sz="2400" dirty="0"/>
          </a:p>
          <a:p>
            <a:r>
              <a:rPr lang="en-US" altLang="ja-JP" sz="2400" dirty="0" smtClean="0"/>
              <a:t>Construction of S-2S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is in progress.</a:t>
            </a:r>
          </a:p>
          <a:p>
            <a:pPr lvl="1"/>
            <a:r>
              <a:rPr lang="en-US" altLang="ja-JP" sz="2200" dirty="0" smtClean="0"/>
              <a:t>Q1 and Q2 construction is finished.</a:t>
            </a:r>
          </a:p>
          <a:p>
            <a:pPr lvl="1"/>
            <a:r>
              <a:rPr kumimoji="1" lang="en-US" altLang="ja-JP" sz="2200" dirty="0" smtClean="0"/>
              <a:t>D1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will be completed in JFY2014.</a:t>
            </a:r>
          </a:p>
          <a:p>
            <a:pPr lvl="1"/>
            <a:r>
              <a:rPr lang="en-US" altLang="ja-JP" sz="2200" dirty="0" smtClean="0"/>
              <a:t>Detectors are under development.</a:t>
            </a:r>
            <a:endParaRPr lang="en-US" altLang="ja-JP" sz="2200" dirty="0"/>
          </a:p>
          <a:p>
            <a:pPr lvl="1"/>
            <a:endParaRPr lang="en-US" altLang="ja-JP" sz="2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2483768" y="5517232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877272"/>
            <a:ext cx="7992888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200" dirty="0" smtClean="0"/>
              <a:t>S-2S will be ready for installation in JFY2015</a:t>
            </a:r>
          </a:p>
          <a:p>
            <a:pPr lvl="1"/>
            <a:endParaRPr lang="en-US" altLang="ja-JP" sz="2200" dirty="0" smtClean="0"/>
          </a:p>
        </p:txBody>
      </p:sp>
    </p:spTree>
    <p:extLst>
      <p:ext uri="{BB962C8B-B14F-4D97-AF65-F5344CB8AC3E}">
        <p14:creationId xmlns:p14="http://schemas.microsoft.com/office/powerpoint/2010/main" val="5853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7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547786" cy="648072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Expected spectra</a:t>
            </a:r>
            <a:endParaRPr kumimoji="1" lang="ja-JP" altLang="en-US" sz="3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1556792"/>
            <a:ext cx="74168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shapes of spectrum </a:t>
            </a:r>
            <a:r>
              <a:rPr kumimoji="1" lang="en-US" altLang="ja-JP" sz="2000" dirty="0" smtClean="0"/>
              <a:t>depends on the interaction models</a:t>
            </a:r>
            <a:endParaRPr kumimoji="1" lang="ja-JP" alt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29197" r="7776" b="1780"/>
          <a:stretch/>
        </p:blipFill>
        <p:spPr bwMode="auto">
          <a:xfrm>
            <a:off x="827584" y="2132856"/>
            <a:ext cx="7622968" cy="39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anatsuki\Dropbox\think2mac\MyArticle\master\masters_thesis\chapter1\har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30" y="1843693"/>
            <a:ext cx="4957269" cy="38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5" t="20464" r="31476" b="4339"/>
          <a:stretch/>
        </p:blipFill>
        <p:spPr bwMode="auto">
          <a:xfrm>
            <a:off x="611560" y="1700808"/>
            <a:ext cx="3337035" cy="378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040383" y="5472891"/>
            <a:ext cx="1836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7</a:t>
            </a:r>
            <a:r>
              <a:rPr lang="ja-JP" altLang="en-US" sz="2200" dirty="0" smtClean="0"/>
              <a:t>～</a:t>
            </a:r>
            <a:r>
              <a:rPr lang="en-US" altLang="ja-JP" sz="2200" dirty="0" smtClean="0"/>
              <a:t>12 </a:t>
            </a:r>
            <a:r>
              <a:rPr lang="en-US" altLang="ja-JP" sz="2200" dirty="0" err="1" smtClean="0"/>
              <a:t>nb</a:t>
            </a:r>
            <a:r>
              <a:rPr lang="en-US" altLang="ja-JP" sz="2200" dirty="0" smtClean="0"/>
              <a:t>/</a:t>
            </a:r>
            <a:r>
              <a:rPr lang="en-US" altLang="ja-JP" sz="2200" dirty="0" err="1" smtClean="0"/>
              <a:t>sr</a:t>
            </a:r>
            <a:endParaRPr lang="en-US" altLang="ja-JP" sz="22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7601" y="1660158"/>
            <a:ext cx="268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two-step process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73167" y="3592488"/>
            <a:ext cx="276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one</a:t>
            </a:r>
            <a:r>
              <a:rPr kumimoji="1" lang="en-US" altLang="ja-JP" dirty="0" smtClean="0"/>
              <a:t>-step process</a:t>
            </a:r>
            <a:endParaRPr kumimoji="1"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/>
          </p:nvPr>
        </p:nvSpPr>
        <p:spPr>
          <a:xfrm>
            <a:off x="24215" y="764704"/>
            <a:ext cx="7788146" cy="648072"/>
          </a:xfrm>
          <a:ln w="25400">
            <a:noFill/>
          </a:ln>
        </p:spPr>
        <p:txBody>
          <a:bodyPr>
            <a:normAutofit/>
          </a:bodyPr>
          <a:lstStyle/>
          <a:p>
            <a:r>
              <a:rPr lang="en-US" altLang="ja-JP" sz="3600" dirty="0" smtClean="0"/>
              <a:t>Double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Λ </a:t>
            </a:r>
            <a:r>
              <a:rPr lang="en-US" altLang="ja-JP" sz="3600" dirty="0" err="1" smtClean="0"/>
              <a:t>hypernuclei</a:t>
            </a:r>
            <a:endParaRPr kumimoji="1" lang="ja-JP" altLang="en-US" sz="3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96871" y="3171438"/>
            <a:ext cx="1836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～</a:t>
            </a:r>
            <a:r>
              <a:rPr lang="en-US" altLang="ja-JP" dirty="0"/>
              <a:t>0.1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nb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sr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8024" y="15567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Sensitive to</a:t>
            </a:r>
            <a:r>
              <a:rPr lang="ja-JP" altLang="en-US" dirty="0" smtClean="0"/>
              <a:t> </a:t>
            </a:r>
            <a:r>
              <a:rPr lang="en-US" altLang="ja-JP" dirty="0" smtClean="0"/>
              <a:t>ΞN-ΛΛ coupling strength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5843" y="5661248"/>
            <a:ext cx="382461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1400" i="1" dirty="0" smtClean="0">
                <a:solidFill>
                  <a:prstClr val="black"/>
                </a:solidFill>
              </a:rPr>
              <a:t>T. Harada et al.,  Phys. </a:t>
            </a:r>
            <a:r>
              <a:rPr lang="en-US" altLang="ja-JP" sz="1400" i="1" dirty="0" err="1" smtClean="0">
                <a:solidFill>
                  <a:prstClr val="black"/>
                </a:solidFill>
              </a:rPr>
              <a:t>Lett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 B 690, 363 (2010)</a:t>
            </a:r>
            <a:endParaRPr lang="en-US" altLang="ja-JP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24215" y="764704"/>
            <a:ext cx="7788146" cy="648072"/>
          </a:xfrm>
          <a:prstGeom prst="rect">
            <a:avLst/>
          </a:prstGeom>
          <a:ln w="25400"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Picture 3" descr="C:\Users\kanatsuki\Dropbox\think2mac\s-2s\figures\riron\fig4_fwh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0" y="3751283"/>
            <a:ext cx="3250146" cy="25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natsuki\Dropbox\think2mac\s-2s\figures\riron\fig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54" y="1138796"/>
            <a:ext cx="3230412" cy="25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33017" y="1763618"/>
            <a:ext cx="1891865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</a:rPr>
              <a:t>ΔE</a:t>
            </a:r>
            <a:r>
              <a:rPr lang="en-US" altLang="ja-JP" b="1" baseline="-25000" dirty="0" err="1" smtClean="0">
                <a:solidFill>
                  <a:srgbClr val="FF0000"/>
                </a:solidFill>
              </a:rPr>
              <a:t>exp</a:t>
            </a:r>
            <a:r>
              <a:rPr lang="en-US" altLang="ja-JP" b="1" dirty="0" smtClean="0">
                <a:solidFill>
                  <a:srgbClr val="FF0000"/>
                </a:solidFill>
              </a:rPr>
              <a:t> = 1.5 MeV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3968" y="4355906"/>
            <a:ext cx="169950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err="1" smtClean="0">
                <a:solidFill>
                  <a:srgbClr val="0070C0"/>
                </a:solidFill>
              </a:rPr>
              <a:t>ΔE</a:t>
            </a:r>
            <a:r>
              <a:rPr lang="en-US" altLang="ja-JP" b="1" baseline="-25000" dirty="0" err="1" smtClean="0">
                <a:solidFill>
                  <a:srgbClr val="0070C0"/>
                </a:solidFill>
              </a:rPr>
              <a:t>exp</a:t>
            </a:r>
            <a:r>
              <a:rPr lang="en-US" altLang="ja-JP" b="1" dirty="0" smtClean="0">
                <a:solidFill>
                  <a:srgbClr val="0070C0"/>
                </a:solidFill>
              </a:rPr>
              <a:t> = 3 MeV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6509081" y="2799947"/>
            <a:ext cx="0" cy="54784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797113" y="2510818"/>
            <a:ext cx="0" cy="540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6494532" y="5667885"/>
            <a:ext cx="14549" cy="300414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6797113" y="5225386"/>
            <a:ext cx="0" cy="282648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115843" y="6254923"/>
            <a:ext cx="382461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1400" i="1" dirty="0" smtClean="0">
                <a:solidFill>
                  <a:prstClr val="black"/>
                </a:solidFill>
              </a:rPr>
              <a:t>T. Harada et al.,  Phys. </a:t>
            </a:r>
            <a:r>
              <a:rPr lang="en-US" altLang="ja-JP" sz="1400" i="1" dirty="0" err="1" smtClean="0">
                <a:solidFill>
                  <a:prstClr val="black"/>
                </a:solidFill>
              </a:rPr>
              <a:t>Lett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. B 690, 363 (2010)</a:t>
            </a:r>
            <a:endParaRPr lang="en-US" altLang="ja-JP" sz="1400" i="1" dirty="0">
              <a:solidFill>
                <a:prstClr val="black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0" y="2060848"/>
            <a:ext cx="5400600" cy="28625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aseline="30000" dirty="0">
                <a:solidFill>
                  <a:prstClr val="black"/>
                </a:solidFill>
              </a:rPr>
              <a:t>16</a:t>
            </a:r>
            <a:r>
              <a:rPr lang="en-US" altLang="ja-JP" sz="2000" dirty="0">
                <a:solidFill>
                  <a:prstClr val="black"/>
                </a:solidFill>
              </a:rPr>
              <a:t>O (K</a:t>
            </a:r>
            <a:r>
              <a:rPr lang="ja-JP" altLang="en-US" sz="2000" baseline="30000" dirty="0">
                <a:solidFill>
                  <a:prstClr val="black"/>
                </a:solidFill>
              </a:rPr>
              <a:t>－</a:t>
            </a:r>
            <a:r>
              <a:rPr lang="en-US" altLang="ja-JP" sz="2000" dirty="0">
                <a:solidFill>
                  <a:prstClr val="black"/>
                </a:solidFill>
              </a:rPr>
              <a:t>,K</a:t>
            </a:r>
            <a:r>
              <a:rPr lang="ja-JP" altLang="en-US" sz="2000" baseline="30000" dirty="0">
                <a:solidFill>
                  <a:prstClr val="black"/>
                </a:solidFill>
              </a:rPr>
              <a:t>＋</a:t>
            </a:r>
            <a:r>
              <a:rPr lang="en-US" altLang="ja-JP" sz="2000" dirty="0">
                <a:solidFill>
                  <a:prstClr val="black"/>
                </a:solidFill>
              </a:rPr>
              <a:t>)</a:t>
            </a:r>
            <a:r>
              <a:rPr lang="en-US" altLang="ja-JP" sz="2000" b="1" dirty="0">
                <a:solidFill>
                  <a:prstClr val="black"/>
                </a:solidFill>
              </a:rPr>
              <a:t> </a:t>
            </a:r>
            <a:r>
              <a:rPr lang="en-US" altLang="ja-JP" sz="2000" b="1" baseline="-25000" dirty="0" smtClean="0">
                <a:solidFill>
                  <a:srgbClr val="CC0066"/>
                </a:solidFill>
              </a:rPr>
              <a:t>ΛΛ</a:t>
            </a:r>
            <a:r>
              <a:rPr lang="en-US" altLang="ja-JP" sz="2000" b="1" baseline="30000" dirty="0" smtClean="0">
                <a:solidFill>
                  <a:srgbClr val="CC0066"/>
                </a:solidFill>
              </a:rPr>
              <a:t>16</a:t>
            </a:r>
            <a:r>
              <a:rPr lang="en-US" altLang="ja-JP" sz="2000" b="1" dirty="0" smtClean="0">
                <a:solidFill>
                  <a:srgbClr val="CC0066"/>
                </a:solidFill>
              </a:rPr>
              <a:t>C</a:t>
            </a:r>
          </a:p>
          <a:p>
            <a:pPr marL="109728" indent="0">
              <a:buNone/>
            </a:pPr>
            <a:endParaRPr lang="en-US" altLang="ja-JP" sz="2000" b="1" dirty="0" smtClean="0">
              <a:solidFill>
                <a:srgbClr val="CC0066"/>
              </a:solidFill>
            </a:endParaRPr>
          </a:p>
          <a:p>
            <a:r>
              <a:rPr lang="en-US" altLang="ja-JP" sz="1800" dirty="0" smtClean="0"/>
              <a:t>[</a:t>
            </a:r>
            <a:r>
              <a:rPr lang="en-US" altLang="ja-JP" sz="1800" baseline="30000" dirty="0" smtClean="0"/>
              <a:t>15</a:t>
            </a:r>
            <a:r>
              <a:rPr lang="en-US" altLang="ja-JP" sz="1800" dirty="0" smtClean="0"/>
              <a:t>N(1/2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,3/2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)×</a:t>
            </a:r>
            <a:r>
              <a:rPr lang="en-US" altLang="ja-JP" sz="1800" dirty="0" err="1" smtClean="0"/>
              <a:t>s</a:t>
            </a:r>
            <a:r>
              <a:rPr lang="en-US" altLang="ja-JP" sz="1800" baseline="-25000" dirty="0" err="1" smtClean="0"/>
              <a:t>Ξ</a:t>
            </a:r>
            <a:r>
              <a:rPr lang="en-US" altLang="ja-JP" sz="1800" dirty="0" smtClean="0"/>
              <a:t>]</a:t>
            </a:r>
            <a:r>
              <a:rPr lang="en-US" altLang="ja-JP" sz="1800" baseline="-25000" dirty="0" smtClean="0"/>
              <a:t>1</a:t>
            </a:r>
            <a:r>
              <a:rPr lang="en-US" altLang="ja-JP" sz="1800" dirty="0" smtClean="0"/>
              <a:t>-</a:t>
            </a:r>
            <a:r>
              <a:rPr lang="en-US" altLang="ja-JP" sz="1800" dirty="0" smtClean="0">
                <a:sym typeface="Wingdings" panose="05000000000000000000" pitchFamily="2" charset="2"/>
              </a:rPr>
              <a:t>[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14</a:t>
            </a:r>
            <a:r>
              <a:rPr lang="en-US" altLang="ja-JP" sz="1800" dirty="0" smtClean="0">
                <a:sym typeface="Wingdings" panose="05000000000000000000" pitchFamily="2" charset="2"/>
              </a:rPr>
              <a:t>C(0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,2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)]×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s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Λ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p</a:t>
            </a:r>
            <a:r>
              <a:rPr lang="en-US" altLang="ja-JP" sz="1800" baseline="-25000" dirty="0" err="1" smtClean="0">
                <a:sym typeface="Wingdings" panose="05000000000000000000" pitchFamily="2" charset="2"/>
              </a:rPr>
              <a:t>Λ</a:t>
            </a:r>
            <a:r>
              <a:rPr lang="en-US" altLang="ja-JP" sz="1800" dirty="0" smtClean="0">
                <a:sym typeface="Wingdings" panose="05000000000000000000" pitchFamily="2" charset="2"/>
              </a:rPr>
              <a:t>]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1</a:t>
            </a:r>
            <a:r>
              <a:rPr lang="en-US" altLang="ja-JP" sz="1800" dirty="0" smtClean="0">
                <a:sym typeface="Wingdings" panose="05000000000000000000" pitchFamily="2" charset="2"/>
              </a:rPr>
              <a:t>-</a:t>
            </a:r>
            <a:endParaRPr lang="en-US" altLang="ja-JP" sz="1800" dirty="0" smtClean="0"/>
          </a:p>
          <a:p>
            <a:r>
              <a:rPr lang="en-US" altLang="ja-JP" sz="1800" dirty="0"/>
              <a:t>[</a:t>
            </a:r>
            <a:r>
              <a:rPr lang="en-US" altLang="ja-JP" sz="1800" baseline="30000" dirty="0"/>
              <a:t>15</a:t>
            </a:r>
            <a:r>
              <a:rPr lang="en-US" altLang="ja-JP" sz="1800" dirty="0"/>
              <a:t>N(1/2</a:t>
            </a:r>
            <a:r>
              <a:rPr lang="en-US" altLang="ja-JP" sz="1800" baseline="30000" dirty="0"/>
              <a:t>-</a:t>
            </a:r>
            <a:r>
              <a:rPr lang="en-US" altLang="ja-JP" sz="1800" dirty="0"/>
              <a:t>,3/2</a:t>
            </a:r>
            <a:r>
              <a:rPr lang="en-US" altLang="ja-JP" sz="1800" baseline="30000" dirty="0"/>
              <a:t>-</a:t>
            </a:r>
            <a:r>
              <a:rPr lang="en-US" altLang="ja-JP" sz="1800" dirty="0" smtClean="0"/>
              <a:t>)×</a:t>
            </a:r>
            <a:r>
              <a:rPr lang="en-US" altLang="ja-JP" sz="1800" dirty="0" err="1" smtClean="0"/>
              <a:t>p</a:t>
            </a:r>
            <a:r>
              <a:rPr lang="en-US" altLang="ja-JP" sz="1800" baseline="-25000" dirty="0" err="1" smtClean="0"/>
              <a:t>Ξ</a:t>
            </a:r>
            <a:r>
              <a:rPr lang="en-US" altLang="ja-JP" sz="1800" dirty="0" smtClean="0"/>
              <a:t>]</a:t>
            </a:r>
            <a:r>
              <a:rPr lang="en-US" altLang="ja-JP" sz="1800" baseline="-25000" dirty="0" smtClean="0"/>
              <a:t>2</a:t>
            </a:r>
            <a:r>
              <a:rPr lang="en-US" altLang="ja-JP" sz="1800" dirty="0" smtClean="0"/>
              <a:t>+ </a:t>
            </a:r>
            <a:r>
              <a:rPr lang="en-US" altLang="ja-JP" sz="1800" dirty="0">
                <a:sym typeface="Wingdings" panose="05000000000000000000" pitchFamily="2" charset="2"/>
              </a:rPr>
              <a:t> [</a:t>
            </a:r>
            <a:r>
              <a:rPr lang="en-US" altLang="ja-JP" sz="1800" baseline="30000" dirty="0">
                <a:sym typeface="Wingdings" panose="05000000000000000000" pitchFamily="2" charset="2"/>
              </a:rPr>
              <a:t>14</a:t>
            </a:r>
            <a:r>
              <a:rPr lang="en-US" altLang="ja-JP" sz="1800" dirty="0">
                <a:sym typeface="Wingdings" panose="05000000000000000000" pitchFamily="2" charset="2"/>
              </a:rPr>
              <a:t>C(0</a:t>
            </a:r>
            <a:r>
              <a:rPr lang="en-US" altLang="ja-JP" sz="1800" baseline="30000" dirty="0">
                <a:sym typeface="Wingdings" panose="05000000000000000000" pitchFamily="2" charset="2"/>
              </a:rPr>
              <a:t>+</a:t>
            </a:r>
            <a:r>
              <a:rPr lang="en-US" altLang="ja-JP" sz="1800" dirty="0">
                <a:sym typeface="Wingdings" panose="05000000000000000000" pitchFamily="2" charset="2"/>
              </a:rPr>
              <a:t>,2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1800" dirty="0" smtClean="0">
                <a:sym typeface="Wingdings" panose="05000000000000000000" pitchFamily="2" charset="2"/>
              </a:rPr>
              <a:t>)×p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Λ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1800" dirty="0" smtClean="0">
                <a:sym typeface="Wingdings" panose="05000000000000000000" pitchFamily="2" charset="2"/>
              </a:rPr>
              <a:t>]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ja-JP" sz="1800" dirty="0" smtClean="0">
                <a:sym typeface="Wingdings" panose="05000000000000000000" pitchFamily="2" charset="2"/>
              </a:rPr>
              <a:t>+</a:t>
            </a:r>
            <a:endParaRPr lang="en-US" altLang="ja-JP" sz="1800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112568" cy="62061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Double</a:t>
            </a:r>
            <a:r>
              <a:rPr lang="ja-JP" altLang="en-US" dirty="0"/>
              <a:t> </a:t>
            </a:r>
            <a:r>
              <a:rPr lang="en-US" altLang="ja-JP" dirty="0"/>
              <a:t>Λ </a:t>
            </a:r>
            <a:r>
              <a:rPr lang="en-US" altLang="ja-JP" dirty="0" err="1" smtClean="0"/>
              <a:t>hypernuclei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341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3259365" cy="562074"/>
          </a:xfrm>
          <a:ln w="25400">
            <a:noFill/>
          </a:ln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Momentum region</a:t>
            </a:r>
            <a:endParaRPr kumimoji="1" lang="ja-JP" altLang="en-US" sz="2800" dirty="0"/>
          </a:p>
        </p:txBody>
      </p:sp>
      <p:pic>
        <p:nvPicPr>
          <p:cNvPr id="7" name="Picture 2" descr="C:\Users\kanatsuki\Dropbox\think2mac\MyArticle\master\masters_thesis\chapter1\sokate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692483" cy="3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natsuki\Dropbox\think2mac\MyArticle\master\masters_thesis\chapter2\PBvsP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19" y="2292899"/>
            <a:ext cx="4234176" cy="32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835696" y="2346682"/>
            <a:ext cx="216024" cy="2759846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052736"/>
            <a:ext cx="4570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Production cross section of elementally process </a:t>
            </a:r>
            <a:r>
              <a:rPr kumimoji="1" lang="en-US" altLang="ja-JP" sz="2000" i="1" dirty="0" smtClean="0"/>
              <a:t>p</a:t>
            </a:r>
            <a:r>
              <a:rPr kumimoji="1" lang="en-US" altLang="ja-JP" sz="2000" dirty="0" smtClean="0"/>
              <a:t>(</a:t>
            </a:r>
            <a:r>
              <a:rPr kumimoji="1" lang="en-US" altLang="ja-JP" sz="2000" i="1" dirty="0" smtClean="0"/>
              <a:t>K</a:t>
            </a:r>
            <a:r>
              <a:rPr lang="ja-JP" altLang="en-US" sz="2000" baseline="30000" dirty="0" smtClean="0"/>
              <a:t>－</a:t>
            </a:r>
            <a:r>
              <a:rPr lang="en-US" altLang="ja-JP" sz="2000" dirty="0" smtClean="0"/>
              <a:t>,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/>
              <a:t>＋</a:t>
            </a:r>
            <a:r>
              <a:rPr kumimoji="1" lang="en-US" altLang="ja-JP" sz="2000" dirty="0" smtClean="0"/>
              <a:t>)</a:t>
            </a:r>
            <a:r>
              <a:rPr kumimoji="1" lang="en-US" altLang="ja-JP" sz="2000" dirty="0" smtClean="0">
                <a:latin typeface="Arial" pitchFamily="34" charset="0"/>
                <a:cs typeface="Arial" pitchFamily="34" charset="0"/>
              </a:rPr>
              <a:t>Ξ</a:t>
            </a:r>
            <a:r>
              <a:rPr lang="ja-JP" altLang="en-US" sz="2000" baseline="30000" dirty="0" smtClean="0"/>
              <a:t>－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5257522"/>
            <a:ext cx="25890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Momentum </a:t>
            </a:r>
            <a:r>
              <a:rPr kumimoji="1" lang="en-US" altLang="ja-JP" i="1" dirty="0" smtClean="0"/>
              <a:t>K</a:t>
            </a:r>
            <a:r>
              <a:rPr lang="ja-JP" altLang="en-US" baseline="30000" dirty="0" smtClean="0"/>
              <a:t>－</a:t>
            </a:r>
            <a:r>
              <a:rPr lang="ja-JP" altLang="en-US" dirty="0" smtClean="0"/>
              <a:t> </a:t>
            </a:r>
            <a:r>
              <a:rPr lang="en-US" altLang="ja-JP" dirty="0" smtClean="0"/>
              <a:t>[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/c]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27784" y="3091628"/>
            <a:ext cx="240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Peak@1.8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</a:t>
            </a:r>
            <a:endParaRPr kumimoji="1" lang="ja-JP" altLang="en-US" sz="2000" dirty="0"/>
          </a:p>
        </p:txBody>
      </p:sp>
      <p:sp>
        <p:nvSpPr>
          <p:cNvPr id="2" name="右矢印 1"/>
          <p:cNvSpPr/>
          <p:nvPr/>
        </p:nvSpPr>
        <p:spPr>
          <a:xfrm rot="21436210">
            <a:off x="3978202" y="3500031"/>
            <a:ext cx="936104" cy="746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433499" y="2743824"/>
            <a:ext cx="720080" cy="2197343"/>
          </a:xfrm>
          <a:prstGeom prst="rect">
            <a:avLst/>
          </a:prstGeom>
          <a:solidFill>
            <a:srgbClr val="FF000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436096" y="3568620"/>
            <a:ext cx="3096344" cy="724476"/>
          </a:xfrm>
          <a:prstGeom prst="rect">
            <a:avLst/>
          </a:prstGeom>
          <a:solidFill>
            <a:schemeClr val="accent1">
              <a:lumMod val="5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63160" y="2204864"/>
            <a:ext cx="39808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Momentum of 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smtClean="0"/>
              <a:t>＋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/c]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1" y="5226744"/>
            <a:ext cx="32038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Momentum</a:t>
            </a:r>
            <a:r>
              <a:rPr lang="en-US" altLang="ja-JP" sz="2000" dirty="0" smtClean="0"/>
              <a:t> of 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err="1" smtClean="0"/>
              <a:t>ー</a:t>
            </a:r>
            <a:r>
              <a:rPr lang="ja-JP" altLang="en-US" sz="2000" baseline="30000" dirty="0" smtClean="0"/>
              <a:t> </a:t>
            </a:r>
            <a:r>
              <a:rPr lang="en-US" altLang="ja-JP" sz="2000" dirty="0" smtClean="0"/>
              <a:t>[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/c]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964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4202" y="548680"/>
            <a:ext cx="4215790" cy="562074"/>
          </a:xfrm>
          <a:ln w="25400">
            <a:noFill/>
          </a:ln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Acceptance of S-2S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12778" r="20119" b="1586"/>
          <a:stretch/>
        </p:blipFill>
        <p:spPr bwMode="auto">
          <a:xfrm>
            <a:off x="5871424" y="908720"/>
            <a:ext cx="31570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2331" r="20683" b="1997"/>
          <a:stretch/>
        </p:blipFill>
        <p:spPr bwMode="auto">
          <a:xfrm>
            <a:off x="5806056" y="3212976"/>
            <a:ext cx="321757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2" t="12263" r="20194" b="1150"/>
          <a:stretch/>
        </p:blipFill>
        <p:spPr bwMode="auto">
          <a:xfrm>
            <a:off x="251520" y="1412776"/>
            <a:ext cx="5089601" cy="37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0" y="5363623"/>
            <a:ext cx="5400600" cy="149437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 smtClean="0">
                <a:solidFill>
                  <a:schemeClr val="accent2"/>
                </a:solidFill>
              </a:rPr>
              <a:t>Q1,Q2,D1=2500 A (maximum current)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940152" y="5661248"/>
            <a:ext cx="3096344" cy="10081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b="1" dirty="0" smtClean="0">
                <a:solidFill>
                  <a:schemeClr val="accent2"/>
                </a:solidFill>
              </a:rPr>
              <a:t>p = 1.35 </a:t>
            </a:r>
            <a:r>
              <a:rPr lang="en-US" altLang="ja-JP" sz="1800" b="1" dirty="0" err="1" smtClean="0">
                <a:solidFill>
                  <a:schemeClr val="accent2"/>
                </a:solidFill>
              </a:rPr>
              <a:t>GeV</a:t>
            </a:r>
            <a:r>
              <a:rPr lang="en-US" altLang="ja-JP" sz="1800" b="1" dirty="0" smtClean="0">
                <a:solidFill>
                  <a:schemeClr val="accent2"/>
                </a:solidFill>
              </a:rPr>
              <a:t>/c</a:t>
            </a:r>
          </a:p>
          <a:p>
            <a:r>
              <a:rPr lang="en-US" altLang="ja-JP" sz="1800" b="1" dirty="0" smtClean="0">
                <a:solidFill>
                  <a:schemeClr val="accent2"/>
                </a:solidFill>
              </a:rPr>
              <a:t>T2-Q1 = 50 cm</a:t>
            </a:r>
          </a:p>
        </p:txBody>
      </p:sp>
    </p:spTree>
    <p:extLst>
      <p:ext uri="{BB962C8B-B14F-4D97-AF65-F5344CB8AC3E}">
        <p14:creationId xmlns:p14="http://schemas.microsoft.com/office/powerpoint/2010/main" val="15678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5328592" cy="557808"/>
          </a:xfrm>
        </p:spPr>
        <p:txBody>
          <a:bodyPr wrap="none">
            <a:noAutofit/>
          </a:bodyPr>
          <a:lstStyle/>
          <a:p>
            <a:r>
              <a:rPr lang="en-US" altLang="ja-JP" sz="3200" dirty="0" smtClean="0"/>
              <a:t>Contents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7776864" cy="4176464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Introduction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Baryon-baryon interaction</a:t>
            </a:r>
            <a:endParaRPr lang="en-US" altLang="ja-JP" sz="2200" dirty="0" smtClean="0"/>
          </a:p>
          <a:p>
            <a:r>
              <a:rPr lang="en-US" altLang="ja-JP" sz="2200" dirty="0" smtClean="0"/>
              <a:t>Previous experiments</a:t>
            </a:r>
          </a:p>
          <a:p>
            <a:pPr marL="109728" indent="0">
              <a:buNone/>
            </a:pPr>
            <a:endParaRPr lang="ja-JP" altLang="en-US" sz="1800" dirty="0"/>
          </a:p>
          <a:p>
            <a:r>
              <a:rPr lang="en-US" altLang="ja-JP" sz="2200" dirty="0" smtClean="0"/>
              <a:t>J-PARC E05 experiment at K1.8 </a:t>
            </a:r>
            <a:r>
              <a:rPr lang="en-US" altLang="ja-JP" sz="2200" dirty="0"/>
              <a:t>beam </a:t>
            </a:r>
            <a:r>
              <a:rPr lang="en-US" altLang="ja-JP" sz="2200" dirty="0" smtClean="0"/>
              <a:t>line</a:t>
            </a:r>
          </a:p>
          <a:p>
            <a:pPr lvl="1"/>
            <a:r>
              <a:rPr lang="en-US" altLang="ja-JP" sz="2000" dirty="0" smtClean="0"/>
              <a:t>Missing mass spectroscopy 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 </a:t>
            </a:r>
            <a:r>
              <a:rPr lang="en-US" altLang="ja-JP" sz="2000" dirty="0"/>
              <a:t>(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smtClean="0"/>
              <a:t>ー</a:t>
            </a:r>
            <a:r>
              <a:rPr lang="en-US" altLang="ja-JP" sz="2000" dirty="0" smtClean="0"/>
              <a:t>, 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smtClean="0"/>
              <a:t>＋</a:t>
            </a:r>
            <a:r>
              <a:rPr lang="en-US" altLang="ja-JP" sz="2000" dirty="0" smtClean="0"/>
              <a:t>) </a:t>
            </a:r>
            <a:r>
              <a:rPr lang="el-GR" altLang="ja-JP" sz="2000" baseline="-25000" dirty="0"/>
              <a:t>Ξ</a:t>
            </a:r>
            <a:r>
              <a:rPr lang="el-GR" altLang="ja-JP" sz="2000" baseline="30000" dirty="0"/>
              <a:t>12</a:t>
            </a:r>
            <a:r>
              <a:rPr lang="en-US" altLang="ja-JP" sz="2000" dirty="0" smtClean="0"/>
              <a:t>Be reaction</a:t>
            </a:r>
          </a:p>
          <a:p>
            <a:pPr lvl="1"/>
            <a:r>
              <a:rPr lang="en-US" altLang="ja-JP" sz="2000" dirty="0" smtClean="0"/>
              <a:t>Future plans</a:t>
            </a:r>
          </a:p>
          <a:p>
            <a:pPr lvl="1"/>
            <a:endParaRPr lang="en-US" altLang="ja-JP" sz="2000" dirty="0" smtClean="0"/>
          </a:p>
          <a:p>
            <a:r>
              <a:rPr lang="en-US" altLang="ja-JP" sz="2200" dirty="0" smtClean="0"/>
              <a:t>New spectrometer S-2S</a:t>
            </a:r>
          </a:p>
          <a:p>
            <a:pPr lvl="1"/>
            <a:r>
              <a:rPr lang="en-US" altLang="ja-JP" sz="2000" dirty="0" smtClean="0"/>
              <a:t>Design and performance</a:t>
            </a:r>
          </a:p>
          <a:p>
            <a:pPr lvl="1"/>
            <a:r>
              <a:rPr lang="en-US" altLang="ja-JP" sz="2000" dirty="0" smtClean="0"/>
              <a:t>Preparation status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59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242" y="620688"/>
            <a:ext cx="5328592" cy="557808"/>
          </a:xfrm>
        </p:spPr>
        <p:txBody>
          <a:bodyPr wrap="none">
            <a:noAutofit/>
          </a:bodyPr>
          <a:lstStyle/>
          <a:p>
            <a:r>
              <a:rPr lang="en-US" altLang="ja-JP" sz="3200" dirty="0" smtClean="0"/>
              <a:t>Introduction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996" y="1412776"/>
            <a:ext cx="4632020" cy="1512168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Study of </a:t>
            </a:r>
            <a:r>
              <a:rPr lang="en-US" altLang="ja-JP" sz="2200" dirty="0" err="1" smtClean="0"/>
              <a:t>hypernuclei</a:t>
            </a:r>
            <a:endParaRPr lang="en-US" altLang="ja-JP" sz="2200" dirty="0" smtClean="0"/>
          </a:p>
          <a:p>
            <a:pPr lvl="1"/>
            <a:r>
              <a:rPr lang="en-US" altLang="ja-JP" sz="2000" dirty="0" smtClean="0">
                <a:sym typeface="Wingdings" panose="05000000000000000000" pitchFamily="2" charset="2"/>
              </a:rPr>
              <a:t>Baryon-baryon interaction</a:t>
            </a:r>
          </a:p>
          <a:p>
            <a:pPr lvl="1"/>
            <a:r>
              <a:rPr lang="en-US" altLang="ja-JP" sz="2000" dirty="0" smtClean="0"/>
              <a:t>A </a:t>
            </a:r>
            <a:r>
              <a:rPr lang="en-US" altLang="ja-JP" sz="2000" dirty="0"/>
              <a:t>role of strangeness in dense nuclear matter in neutron stars</a:t>
            </a:r>
          </a:p>
          <a:p>
            <a:pPr lvl="1"/>
            <a:endParaRPr lang="en-US" altLang="ja-JP" sz="2000" dirty="0" smtClean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19" name="Picture 2" descr="C:\Users\kanatsuki\Dropbox\think2mac\MyArticle\master\masters_thesis\chapter1\neutrons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26" y="3573016"/>
            <a:ext cx="3128964" cy="260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760640" y="6165304"/>
            <a:ext cx="338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ja-JP" sz="1200" i="1" dirty="0"/>
              <a:t>J. Schaffner-</a:t>
            </a:r>
            <a:r>
              <a:rPr lang="de-DE" altLang="ja-JP" sz="1200" i="1" dirty="0" err="1"/>
              <a:t>Bielich</a:t>
            </a:r>
            <a:r>
              <a:rPr lang="de-DE" altLang="ja-JP" sz="1200" i="1" dirty="0"/>
              <a:t>, </a:t>
            </a:r>
            <a:r>
              <a:rPr lang="de-DE" altLang="ja-JP" sz="1200" i="1" dirty="0" smtClean="0"/>
              <a:t>NPA </a:t>
            </a:r>
            <a:r>
              <a:rPr lang="de-DE" altLang="ja-JP" sz="1200" i="1" dirty="0"/>
              <a:t>804, 309 (2008) </a:t>
            </a:r>
          </a:p>
          <a:p>
            <a:r>
              <a:rPr lang="en-US" altLang="ja-JP" sz="1200" dirty="0" smtClean="0"/>
              <a:t>Baryon fraction in neutron star matter for RMF calculation</a:t>
            </a:r>
            <a:endParaRPr kumimoji="1" lang="ja-JP" altLang="en-US" sz="1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4364539" cy="2784813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6307" y="3147674"/>
            <a:ext cx="5605813" cy="2297550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S=-1</a:t>
            </a:r>
          </a:p>
          <a:p>
            <a:pPr lvl="1"/>
            <a:r>
              <a:rPr lang="en-US" altLang="ja-JP" sz="2000" dirty="0" smtClean="0"/>
              <a:t>Detail information of ΛN interaction was obtained from various experiment.</a:t>
            </a:r>
          </a:p>
          <a:p>
            <a:pPr lvl="2"/>
            <a:r>
              <a:rPr lang="en-US" altLang="ja-JP" sz="1800" dirty="0" smtClean="0"/>
              <a:t>(K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,π</a:t>
            </a:r>
            <a:r>
              <a:rPr lang="en-US" altLang="ja-JP" sz="1800" baseline="30000" dirty="0" smtClean="0"/>
              <a:t>-</a:t>
            </a:r>
            <a:r>
              <a:rPr lang="en-US" altLang="ja-JP" sz="1800" dirty="0" smtClean="0"/>
              <a:t>),(π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, 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),(</a:t>
            </a:r>
            <a:r>
              <a:rPr lang="en-US" altLang="ja-JP" sz="1800" dirty="0" err="1" smtClean="0"/>
              <a:t>e,e’K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) …</a:t>
            </a:r>
          </a:p>
          <a:p>
            <a:pPr lvl="2"/>
            <a:r>
              <a:rPr lang="el-GR" altLang="ja-JP" sz="1800" dirty="0" smtClean="0"/>
              <a:t>γ</a:t>
            </a:r>
            <a:r>
              <a:rPr lang="en-US" altLang="ja-JP" sz="1800" dirty="0" smtClean="0"/>
              <a:t>-ray spectroscopy</a:t>
            </a:r>
          </a:p>
          <a:p>
            <a:pPr lvl="1"/>
            <a:r>
              <a:rPr lang="en-US" altLang="ja-JP" sz="2000" dirty="0" smtClean="0"/>
              <a:t>ΣN is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strongly repulsive.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7460" y="5799463"/>
            <a:ext cx="4919161" cy="756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sz="2000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5496" y="5373216"/>
            <a:ext cx="6552728" cy="1296144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S=-2</a:t>
            </a:r>
          </a:p>
          <a:p>
            <a:pPr lvl="1"/>
            <a:r>
              <a:rPr lang="en-US" altLang="ja-JP" sz="2000" dirty="0" smtClean="0"/>
              <a:t>Doorway to the multi-strangeness systems</a:t>
            </a:r>
          </a:p>
          <a:p>
            <a:pPr lvl="1"/>
            <a:r>
              <a:rPr lang="en-US" altLang="ja-JP" sz="2000" dirty="0" smtClean="0"/>
              <a:t>Experimental information is </a:t>
            </a:r>
            <a:r>
              <a:rPr lang="en-US" altLang="ja-JP" sz="2000" dirty="0" smtClean="0">
                <a:solidFill>
                  <a:srgbClr val="C70303"/>
                </a:solidFill>
              </a:rPr>
              <a:t>very limited</a:t>
            </a:r>
            <a:r>
              <a:rPr lang="en-US" altLang="ja-JP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15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328592" cy="55780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Previous experiments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6474" y="1390629"/>
            <a:ext cx="5227507" cy="1750339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Emulsion experiment KEK-E373 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Discovery of </a:t>
            </a:r>
            <a:r>
              <a:rPr lang="en-US" altLang="ja-JP" sz="2000" baseline="-25000" dirty="0" smtClean="0"/>
              <a:t>ΛΛ</a:t>
            </a:r>
            <a:r>
              <a:rPr lang="en-US" altLang="ja-JP" sz="2000" baseline="30000" dirty="0" smtClean="0"/>
              <a:t>6</a:t>
            </a:r>
            <a:r>
              <a:rPr lang="en-US" altLang="ja-JP" sz="2000" dirty="0" smtClean="0"/>
              <a:t>He</a:t>
            </a:r>
          </a:p>
          <a:p>
            <a:pPr lvl="2"/>
            <a:r>
              <a:rPr lang="en-US" altLang="ja-JP" sz="1800" dirty="0" smtClean="0"/>
              <a:t>ΔB</a:t>
            </a:r>
            <a:r>
              <a:rPr lang="en-US" altLang="ja-JP" sz="1800" baseline="-25000" dirty="0" smtClean="0"/>
              <a:t>ΛΛ </a:t>
            </a:r>
            <a:r>
              <a:rPr lang="en-US" altLang="ja-JP" sz="1800" dirty="0" smtClean="0"/>
              <a:t>= 0.67 MeV</a:t>
            </a:r>
            <a:r>
              <a:rPr lang="ja-JP" altLang="en-US" sz="1800" baseline="-25000" dirty="0"/>
              <a:t> </a:t>
            </a:r>
            <a:r>
              <a:rPr lang="ja-JP" altLang="en-US" sz="1800" dirty="0" smtClean="0"/>
              <a:t>： </a:t>
            </a:r>
            <a:r>
              <a:rPr lang="en-US" altLang="ja-JP" sz="1800" dirty="0" smtClean="0"/>
              <a:t>weakly attractive</a:t>
            </a:r>
          </a:p>
          <a:p>
            <a:pPr lvl="1"/>
            <a:r>
              <a:rPr lang="en-US" altLang="ja-JP" sz="2000" dirty="0"/>
              <a:t>C</a:t>
            </a:r>
            <a:r>
              <a:rPr lang="en-US" altLang="ja-JP" sz="2000" dirty="0" smtClean="0"/>
              <a:t>andidate of Ξ-</a:t>
            </a:r>
            <a:r>
              <a:rPr lang="en-US" altLang="ja-JP" sz="2000" dirty="0" err="1" smtClean="0"/>
              <a:t>hypernuclear</a:t>
            </a:r>
            <a:r>
              <a:rPr lang="en-US" altLang="ja-JP" sz="2000" dirty="0" smtClean="0"/>
              <a:t> state?</a:t>
            </a:r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1" name="Picture 2" descr="C:\Users\kanatsuki\Dropbox\think2mac\MyArticle\master\masters_thesis\chapter1\bnl88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0"/>
          <a:stretch/>
        </p:blipFill>
        <p:spPr bwMode="auto">
          <a:xfrm>
            <a:off x="5450731" y="5789412"/>
            <a:ext cx="3379942" cy="71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kanatsuki\Dropbox\think2mac\MyArticle\master\masters_thesis\chapter1\bnl88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06"/>
          <a:stretch/>
        </p:blipFill>
        <p:spPr bwMode="auto">
          <a:xfrm>
            <a:off x="5450731" y="3245970"/>
            <a:ext cx="3379942" cy="291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コネクタ 13"/>
          <p:cNvCxnSpPr/>
          <p:nvPr/>
        </p:nvCxnSpPr>
        <p:spPr>
          <a:xfrm flipV="1">
            <a:off x="8199406" y="3568204"/>
            <a:ext cx="0" cy="256675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831254" y="4598708"/>
            <a:ext cx="136815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5"/>
          <p:cNvSpPr txBox="1">
            <a:spLocks/>
          </p:cNvSpPr>
          <p:nvPr/>
        </p:nvSpPr>
        <p:spPr>
          <a:xfrm>
            <a:off x="6833864" y="4293096"/>
            <a:ext cx="1554560" cy="35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 smtClean="0">
                <a:cs typeface="Tahoma" pitchFamily="34" charset="0"/>
              </a:rPr>
              <a:t>Bound region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56169" y="3229650"/>
            <a:ext cx="2175923" cy="338554"/>
          </a:xfrm>
          <a:prstGeom prst="rect">
            <a:avLst/>
          </a:prstGeom>
          <a:noFill/>
          <a:ln w="31750">
            <a:noFill/>
          </a:ln>
        </p:spPr>
        <p:txBody>
          <a:bodyPr wrap="none" lIns="36000" rIns="36000" rtlCol="0">
            <a:spAutoFit/>
          </a:bodyPr>
          <a:lstStyle/>
          <a:p>
            <a:r>
              <a:rPr lang="en-US" altLang="ja-JP" sz="1600" dirty="0" smtClean="0"/>
              <a:t>BNL-E885</a:t>
            </a:r>
            <a:r>
              <a:rPr lang="ja-JP" altLang="en-US" sz="1600" dirty="0" smtClean="0"/>
              <a:t>：</a:t>
            </a:r>
            <a:r>
              <a:rPr lang="en-US" altLang="ja-JP" sz="1600" baseline="30000" dirty="0" smtClean="0"/>
              <a:t>12</a:t>
            </a:r>
            <a:r>
              <a:rPr lang="en-US" altLang="ja-JP" sz="1600" dirty="0" smtClean="0"/>
              <a:t>C(K</a:t>
            </a:r>
            <a:r>
              <a:rPr lang="ja-JP" altLang="en-US" sz="1600" baseline="30000" dirty="0" smtClean="0"/>
              <a:t>－</a:t>
            </a:r>
            <a:r>
              <a:rPr lang="en-US" altLang="ja-JP" sz="1600" dirty="0" smtClean="0"/>
              <a:t>,K</a:t>
            </a:r>
            <a:r>
              <a:rPr lang="ja-JP" altLang="en-US" sz="1600" baseline="30000" dirty="0" smtClean="0"/>
              <a:t>＋</a:t>
            </a:r>
            <a:r>
              <a:rPr lang="en-US" altLang="ja-JP" sz="1600" dirty="0" smtClean="0"/>
              <a:t>)</a:t>
            </a:r>
            <a:endParaRPr kumimoji="1" lang="ja-JP" altLang="en-US" sz="16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11492" y="656953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i="1" dirty="0" smtClean="0"/>
              <a:t>P. </a:t>
            </a:r>
            <a:r>
              <a:rPr kumimoji="1" lang="en-US" altLang="ja-JP" sz="1200" i="1" dirty="0" err="1" smtClean="0"/>
              <a:t>Khaustov</a:t>
            </a:r>
            <a:r>
              <a:rPr kumimoji="1" lang="en-US" altLang="ja-JP" sz="1200" i="1" dirty="0" smtClean="0"/>
              <a:t> et al., PRC 61 (2000) 054603</a:t>
            </a:r>
            <a:endParaRPr kumimoji="1" lang="ja-JP" altLang="en-US" sz="1200" i="1" dirty="0"/>
          </a:p>
        </p:txBody>
      </p:sp>
      <p:pic>
        <p:nvPicPr>
          <p:cNvPr id="1026" name="Picture 2" descr="C:\Users\kanatsuki\Dropbox\スクリーンショット\スクリーンショット 2014-07-09 21.40.2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8" t="16714" r="9624" b="17558"/>
          <a:stretch/>
        </p:blipFill>
        <p:spPr bwMode="auto">
          <a:xfrm>
            <a:off x="6293065" y="1052736"/>
            <a:ext cx="221348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971630" y="561911"/>
            <a:ext cx="2534916" cy="369332"/>
          </a:xfrm>
          <a:prstGeom prst="rect">
            <a:avLst/>
          </a:prstGeom>
        </p:spPr>
        <p:txBody>
          <a:bodyPr wrap="none" lIns="0" rIns="0">
            <a:normAutofit/>
          </a:bodyPr>
          <a:lstStyle/>
          <a:p>
            <a:pPr lvl="1"/>
            <a:r>
              <a:rPr lang="ja-JP" altLang="en-US" sz="1600" dirty="0" smtClean="0"/>
              <a:t>“</a:t>
            </a:r>
            <a:r>
              <a:rPr lang="en-US" altLang="ja-JP" sz="1600" i="1" dirty="0"/>
              <a:t>NAGARA</a:t>
            </a:r>
            <a:r>
              <a:rPr lang="ja-JP" altLang="en-US" sz="1600" dirty="0" smtClean="0"/>
              <a:t>”</a:t>
            </a:r>
            <a:r>
              <a:rPr lang="en-US" altLang="ja-JP" sz="1600" dirty="0" smtClean="0"/>
              <a:t> event</a:t>
            </a:r>
            <a:endParaRPr lang="en-US" altLang="ja-JP" sz="1600" dirty="0"/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84794" y="4840374"/>
            <a:ext cx="3941964" cy="111078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dirty="0"/>
              <a:t>Poor</a:t>
            </a:r>
            <a:r>
              <a:rPr lang="en-US" altLang="ja-JP" sz="2200" dirty="0" smtClean="0"/>
              <a:t> </a:t>
            </a:r>
            <a:r>
              <a:rPr lang="en-US" altLang="ja-JP" sz="2200" dirty="0"/>
              <a:t>e</a:t>
            </a:r>
            <a:r>
              <a:rPr lang="en-US" altLang="ja-JP" sz="2200" dirty="0" smtClean="0"/>
              <a:t>nergy resolution</a:t>
            </a:r>
            <a:r>
              <a:rPr lang="en-US" altLang="ja-JP" sz="2200" dirty="0"/>
              <a:t> </a:t>
            </a:r>
          </a:p>
          <a:p>
            <a:pPr marL="109728" indent="0">
              <a:buNone/>
            </a:pPr>
            <a:r>
              <a:rPr lang="en-US" altLang="ja-JP" sz="2200" dirty="0" smtClean="0"/>
              <a:t>of ΔE </a:t>
            </a:r>
            <a:r>
              <a:rPr lang="ja-JP" altLang="en-US" sz="2200" dirty="0"/>
              <a:t>～</a:t>
            </a:r>
            <a:r>
              <a:rPr lang="en-US" altLang="ja-JP" sz="2200" dirty="0"/>
              <a:t>14 </a:t>
            </a:r>
            <a:r>
              <a:rPr lang="en-US" altLang="ja-JP" sz="2200" dirty="0" smtClean="0"/>
              <a:t>MeV (FWHM)</a:t>
            </a:r>
            <a:endParaRPr lang="en-US" altLang="ja-JP" sz="2200" baseline="-25000" dirty="0"/>
          </a:p>
        </p:txBody>
      </p:sp>
      <p:sp>
        <p:nvSpPr>
          <p:cNvPr id="6" name="右矢印 5"/>
          <p:cNvSpPr/>
          <p:nvPr/>
        </p:nvSpPr>
        <p:spPr>
          <a:xfrm>
            <a:off x="1619672" y="5789412"/>
            <a:ext cx="792088" cy="44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567987" y="5793704"/>
            <a:ext cx="2234571" cy="4720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b="1" i="1" dirty="0" smtClean="0">
                <a:solidFill>
                  <a:srgbClr val="C70303"/>
                </a:solidFill>
              </a:rPr>
              <a:t>No clear peak</a:t>
            </a:r>
            <a:endParaRPr lang="en-US" altLang="ja-JP" sz="2200" b="1" i="1" dirty="0">
              <a:solidFill>
                <a:srgbClr val="C70303"/>
              </a:solidFill>
            </a:endParaRPr>
          </a:p>
        </p:txBody>
      </p:sp>
      <p:cxnSp>
        <p:nvCxnSpPr>
          <p:cNvPr id="7" name="直線矢印コネクタ 6"/>
          <p:cNvCxnSpPr>
            <a:stCxn id="20" idx="3"/>
          </p:cNvCxnSpPr>
          <p:nvPr/>
        </p:nvCxnSpPr>
        <p:spPr>
          <a:xfrm flipV="1">
            <a:off x="4802558" y="5951159"/>
            <a:ext cx="2338144" cy="78581"/>
          </a:xfrm>
          <a:prstGeom prst="straightConnector1">
            <a:avLst/>
          </a:prstGeom>
          <a:ln w="25400">
            <a:solidFill>
              <a:srgbClr val="C703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7020272" y="5425095"/>
            <a:ext cx="1296144" cy="739936"/>
          </a:xfrm>
          <a:prstGeom prst="ellipse">
            <a:avLst/>
          </a:prstGeom>
          <a:noFill/>
          <a:ln w="25400"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76788" y="3284984"/>
            <a:ext cx="5207193" cy="1763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BNL-E885</a:t>
            </a:r>
          </a:p>
          <a:p>
            <a:pPr lvl="1"/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C(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smtClean="0"/>
              <a:t>－</a:t>
            </a:r>
            <a:r>
              <a:rPr lang="en-US" altLang="ja-JP" sz="2000" dirty="0" smtClean="0"/>
              <a:t>,</a:t>
            </a:r>
            <a:r>
              <a:rPr lang="en-US" altLang="ja-JP" sz="2000" i="1" dirty="0" smtClean="0"/>
              <a:t>K</a:t>
            </a:r>
            <a:r>
              <a:rPr lang="ja-JP" altLang="en-US" sz="2000" baseline="30000" dirty="0" smtClean="0"/>
              <a:t>＋</a:t>
            </a:r>
            <a:r>
              <a:rPr lang="en-US" altLang="ja-JP" sz="2000" dirty="0" smtClean="0"/>
              <a:t>) reaction</a:t>
            </a:r>
          </a:p>
          <a:p>
            <a:pPr lvl="1"/>
            <a:r>
              <a:rPr lang="en-US" altLang="ja-JP" sz="2000" dirty="0" smtClean="0"/>
              <a:t>Small cross section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60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sr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V</a:t>
            </a:r>
            <a:r>
              <a:rPr lang="en-US" altLang="ja-JP" sz="2000" baseline="-25000" dirty="0" smtClean="0"/>
              <a:t>Ξ</a:t>
            </a:r>
            <a:r>
              <a:rPr lang="ja-JP" altLang="en-US" sz="2000" dirty="0" smtClean="0"/>
              <a:t> ～－</a:t>
            </a:r>
            <a:r>
              <a:rPr lang="en-US" altLang="ja-JP" sz="2000" dirty="0" smtClean="0"/>
              <a:t>14 MeV</a:t>
            </a:r>
            <a:endParaRPr lang="en-US" altLang="ja-JP" sz="2000" baseline="-250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83981" y="788551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i="1" dirty="0" smtClean="0"/>
              <a:t>H</a:t>
            </a:r>
            <a:r>
              <a:rPr kumimoji="1" lang="en-US" altLang="ja-JP" sz="1200" i="1" dirty="0" smtClean="0"/>
              <a:t>. Takahashi et al., PRL 87 (2001) 212502</a:t>
            </a:r>
            <a:endParaRPr kumimoji="1" lang="ja-JP" altLang="en-US" sz="1200" i="1" dirty="0"/>
          </a:p>
        </p:txBody>
      </p:sp>
      <p:sp>
        <p:nvSpPr>
          <p:cNvPr id="5" name="正方形/長方形 4"/>
          <p:cNvSpPr/>
          <p:nvPr/>
        </p:nvSpPr>
        <p:spPr>
          <a:xfrm rot="21364958">
            <a:off x="1710374" y="4273157"/>
            <a:ext cx="6129271" cy="756859"/>
          </a:xfrm>
          <a:prstGeom prst="rect">
            <a:avLst/>
          </a:prstGeom>
          <a:solidFill>
            <a:srgbClr val="C70303"/>
          </a:solidFill>
          <a:ln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600" b="1" i="1" dirty="0" smtClean="0"/>
              <a:t>High resolution is strongly required</a:t>
            </a:r>
            <a:endParaRPr kumimoji="1" lang="ja-JP" alt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368477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6" grpId="0" animBg="1"/>
      <p:bldP spid="20" grpId="0"/>
      <p:bldP spid="9" grpId="0" animBg="1"/>
      <p:bldP spid="21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328592" cy="55780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J-PARC E05 experiment</a:t>
            </a:r>
            <a:endParaRPr kumimoji="1" lang="ja-JP" altLang="en-US" sz="32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5" y="3284984"/>
            <a:ext cx="35740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1" y="1340768"/>
            <a:ext cx="8928993" cy="2880320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S</a:t>
            </a:r>
            <a:r>
              <a:rPr lang="en-US" altLang="ja-JP" sz="2400" dirty="0" smtClean="0"/>
              <a:t>pectroscopy of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Ξ-</a:t>
            </a:r>
            <a:r>
              <a:rPr lang="en-US" altLang="ja-JP" sz="2400" dirty="0" err="1" smtClean="0"/>
              <a:t>hypernucleus</a:t>
            </a:r>
            <a:r>
              <a:rPr lang="en-US" altLang="ja-JP" sz="2400" dirty="0" smtClean="0"/>
              <a:t> using </a:t>
            </a:r>
            <a:r>
              <a:rPr lang="en-US" altLang="ja-JP" sz="2400" baseline="30000" dirty="0">
                <a:solidFill>
                  <a:prstClr val="black"/>
                </a:solidFill>
              </a:rPr>
              <a:t>12</a:t>
            </a:r>
            <a:r>
              <a:rPr lang="en-US" altLang="ja-JP" sz="2400" dirty="0">
                <a:solidFill>
                  <a:prstClr val="black"/>
                </a:solidFill>
              </a:rPr>
              <a:t>C (</a:t>
            </a:r>
            <a:r>
              <a:rPr lang="en-US" altLang="ja-JP" sz="2400" i="1" dirty="0">
                <a:solidFill>
                  <a:prstClr val="black"/>
                </a:solidFill>
              </a:rPr>
              <a:t>K</a:t>
            </a:r>
            <a:r>
              <a:rPr lang="ja-JP" altLang="en-US" sz="2400" baseline="30000" dirty="0">
                <a:solidFill>
                  <a:prstClr val="black"/>
                </a:solidFill>
              </a:rPr>
              <a:t>－</a:t>
            </a:r>
            <a:r>
              <a:rPr lang="en-US" altLang="ja-JP" sz="2400" dirty="0">
                <a:solidFill>
                  <a:prstClr val="black"/>
                </a:solidFill>
              </a:rPr>
              <a:t>,</a:t>
            </a:r>
            <a:r>
              <a:rPr lang="en-US" altLang="ja-JP" sz="2400" i="1" dirty="0">
                <a:solidFill>
                  <a:prstClr val="black"/>
                </a:solidFill>
              </a:rPr>
              <a:t>K</a:t>
            </a:r>
            <a:r>
              <a:rPr lang="ja-JP" altLang="en-US" sz="2400" baseline="30000" dirty="0">
                <a:solidFill>
                  <a:prstClr val="black"/>
                </a:solidFill>
              </a:rPr>
              <a:t>＋</a:t>
            </a:r>
            <a:r>
              <a:rPr lang="en-US" altLang="ja-JP" sz="2400" dirty="0" smtClean="0">
                <a:solidFill>
                  <a:prstClr val="black"/>
                </a:solidFill>
              </a:rPr>
              <a:t>) reaction</a:t>
            </a:r>
          </a:p>
          <a:p>
            <a:pPr lvl="1"/>
            <a:r>
              <a:rPr lang="en-US" altLang="ja-JP" sz="2000" dirty="0"/>
              <a:t>K1.8 beam line at Hadron Facility</a:t>
            </a:r>
          </a:p>
          <a:p>
            <a:pPr lvl="2"/>
            <a:r>
              <a:rPr lang="en-US" altLang="ja-JP" sz="2000" dirty="0" smtClean="0"/>
              <a:t>Intense and pure </a:t>
            </a:r>
            <a:r>
              <a:rPr lang="en-US" altLang="ja-JP" sz="2000" i="1" dirty="0"/>
              <a:t>K</a:t>
            </a:r>
            <a:r>
              <a:rPr lang="ja-JP" altLang="en-US" sz="2000" baseline="30000" dirty="0"/>
              <a:t>－</a:t>
            </a:r>
            <a:r>
              <a:rPr lang="ja-JP" altLang="en-US" sz="2000" dirty="0"/>
              <a:t> </a:t>
            </a:r>
            <a:r>
              <a:rPr lang="en-US" altLang="ja-JP" sz="2000" dirty="0"/>
              <a:t>beam at 1.8 </a:t>
            </a:r>
            <a:r>
              <a:rPr lang="en-US" altLang="ja-JP" sz="2000" dirty="0" err="1"/>
              <a:t>GeV</a:t>
            </a:r>
            <a:r>
              <a:rPr lang="en-US" altLang="ja-JP" sz="2000" dirty="0"/>
              <a:t>/c</a:t>
            </a:r>
          </a:p>
          <a:p>
            <a:pPr lvl="2"/>
            <a:r>
              <a:rPr lang="en-US" altLang="ja-JP" sz="2000" dirty="0"/>
              <a:t>1.5×10</a:t>
            </a:r>
            <a:r>
              <a:rPr lang="en-US" altLang="ja-JP" sz="2000" baseline="30000" dirty="0"/>
              <a:t>6 </a:t>
            </a:r>
            <a:r>
              <a:rPr lang="en-US" altLang="ja-JP" sz="2000" i="1" dirty="0"/>
              <a:t>K</a:t>
            </a:r>
            <a:r>
              <a:rPr lang="en-US" altLang="ja-JP" sz="2000" dirty="0"/>
              <a:t>/spill @100kW</a:t>
            </a:r>
            <a:endParaRPr lang="en-US" altLang="ja-JP" sz="2200" dirty="0"/>
          </a:p>
          <a:p>
            <a:pPr lvl="1"/>
            <a:r>
              <a:rPr lang="en-US" altLang="ja-JP" sz="2200" dirty="0"/>
              <a:t>First observation of </a:t>
            </a:r>
            <a:r>
              <a:rPr lang="en-US" altLang="ja-JP" sz="2200" b="1" baseline="-25000" dirty="0"/>
              <a:t>Ξ</a:t>
            </a:r>
            <a:r>
              <a:rPr lang="en-US" altLang="ja-JP" sz="2200" b="1" baseline="30000" dirty="0"/>
              <a:t>12</a:t>
            </a:r>
            <a:r>
              <a:rPr lang="en-US" altLang="ja-JP" sz="2200" dirty="0"/>
              <a:t>Be</a:t>
            </a:r>
          </a:p>
          <a:p>
            <a:pPr lvl="2"/>
            <a:r>
              <a:rPr lang="en-US" altLang="ja-JP" sz="2000" dirty="0" smtClean="0"/>
              <a:t>With much improved energy resolution of a few MeV</a:t>
            </a:r>
          </a:p>
          <a:p>
            <a:pPr lvl="2"/>
            <a:r>
              <a:rPr lang="en-US" altLang="ja-JP" sz="2000" dirty="0" smtClean="0"/>
              <a:t>The depth </a:t>
            </a:r>
            <a:r>
              <a:rPr lang="en-US" altLang="ja-JP" sz="2000" dirty="0"/>
              <a:t>and width </a:t>
            </a:r>
            <a:r>
              <a:rPr lang="en-US" altLang="ja-JP" sz="2000" dirty="0" smtClean="0"/>
              <a:t>of </a:t>
            </a:r>
            <a:r>
              <a:rPr lang="en-US" altLang="ja-JP" sz="2000" dirty="0" err="1" smtClean="0"/>
              <a:t>Ξ</a:t>
            </a:r>
            <a:r>
              <a:rPr lang="en-US" altLang="ja-JP" sz="2000" dirty="0"/>
              <a:t>-nucleus potential </a:t>
            </a:r>
            <a:endParaRPr lang="en-US" altLang="ja-JP" sz="2000" dirty="0" smtClean="0"/>
          </a:p>
        </p:txBody>
      </p:sp>
      <p:sp>
        <p:nvSpPr>
          <p:cNvPr id="4" name="円/楕円 3"/>
          <p:cNvSpPr/>
          <p:nvPr/>
        </p:nvSpPr>
        <p:spPr>
          <a:xfrm rot="1407367">
            <a:off x="7282339" y="4269752"/>
            <a:ext cx="648072" cy="2304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6688" y="3068960"/>
            <a:ext cx="5479199" cy="15459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altLang="ja-JP" sz="2200" baseline="30000" dirty="0" smtClean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66688" y="4149080"/>
            <a:ext cx="5845472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Future Plan</a:t>
            </a:r>
          </a:p>
          <a:p>
            <a:pPr lvl="1"/>
            <a:r>
              <a:rPr lang="en-US" altLang="ja-JP" sz="2200" dirty="0"/>
              <a:t>Various </a:t>
            </a:r>
            <a:r>
              <a:rPr lang="en-US" altLang="ja-JP" sz="2200" dirty="0" smtClean="0"/>
              <a:t>targets</a:t>
            </a:r>
          </a:p>
          <a:p>
            <a:pPr lvl="2"/>
            <a:r>
              <a:rPr lang="en-US" altLang="ja-JP" sz="1800" baseline="30000" dirty="0" smtClean="0"/>
              <a:t>7</a:t>
            </a:r>
            <a:r>
              <a:rPr lang="en-US" altLang="ja-JP" sz="1800" dirty="0" smtClean="0"/>
              <a:t>Li</a:t>
            </a:r>
            <a:r>
              <a:rPr lang="en-US" altLang="ja-JP" sz="1800" dirty="0" smtClean="0">
                <a:sym typeface="Wingdings" panose="05000000000000000000" pitchFamily="2" charset="2"/>
              </a:rPr>
              <a:t>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Ξ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7</a:t>
            </a:r>
            <a:r>
              <a:rPr lang="en-US" altLang="ja-JP" sz="1800" dirty="0" smtClean="0">
                <a:sym typeface="Wingdings" panose="05000000000000000000" pitchFamily="2" charset="2"/>
              </a:rPr>
              <a:t>H(α</a:t>
            </a:r>
            <a:r>
              <a:rPr lang="en-US" altLang="ja-JP" sz="1800" dirty="0" err="1" smtClean="0">
                <a:sym typeface="Wingdings" panose="05000000000000000000" pitchFamily="2" charset="2"/>
              </a:rPr>
              <a:t>nnΞ</a:t>
            </a:r>
            <a:r>
              <a:rPr lang="en-US" altLang="ja-JP" sz="1800" dirty="0" smtClean="0">
                <a:sym typeface="Wingdings" panose="05000000000000000000" pitchFamily="2" charset="2"/>
              </a:rPr>
              <a:t>), 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89</a:t>
            </a:r>
            <a:r>
              <a:rPr lang="en-US" altLang="ja-JP" sz="1800" dirty="0" smtClean="0">
                <a:sym typeface="Wingdings" panose="05000000000000000000" pitchFamily="2" charset="2"/>
              </a:rPr>
              <a:t>Y</a:t>
            </a:r>
            <a:r>
              <a:rPr lang="en-US" altLang="ja-JP" sz="1800" baseline="-25000" dirty="0" smtClean="0">
                <a:sym typeface="Wingdings" panose="05000000000000000000" pitchFamily="2" charset="2"/>
              </a:rPr>
              <a:t>Ξ</a:t>
            </a:r>
            <a:r>
              <a:rPr lang="en-US" altLang="ja-JP" sz="1800" baseline="30000" dirty="0" smtClean="0">
                <a:sym typeface="Wingdings" panose="05000000000000000000" pitchFamily="2" charset="2"/>
              </a:rPr>
              <a:t>89</a:t>
            </a:r>
            <a:r>
              <a:rPr lang="en-US" altLang="ja-JP" sz="1800" dirty="0" smtClean="0">
                <a:sym typeface="Wingdings" panose="05000000000000000000" pitchFamily="2" charset="2"/>
              </a:rPr>
              <a:t>Rb, etc.</a:t>
            </a:r>
            <a:endParaRPr lang="en-US" altLang="ja-JP" sz="1800" dirty="0"/>
          </a:p>
          <a:p>
            <a:pPr lvl="2"/>
            <a:r>
              <a:rPr lang="en-US" altLang="ja-JP" sz="1800" dirty="0"/>
              <a:t>Spin and mass dependence of</a:t>
            </a:r>
            <a:r>
              <a:rPr lang="ja-JP" altLang="en-US" sz="1800" dirty="0"/>
              <a:t> </a:t>
            </a:r>
            <a:r>
              <a:rPr lang="en-US" altLang="ja-JP" sz="1800" dirty="0"/>
              <a:t>ΞN potential</a:t>
            </a:r>
          </a:p>
          <a:p>
            <a:pPr lvl="1"/>
            <a:r>
              <a:rPr lang="en-US" altLang="ja-JP" sz="2200" dirty="0" smtClean="0"/>
              <a:t>Double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Λ-</a:t>
            </a:r>
            <a:r>
              <a:rPr lang="en-US" altLang="ja-JP" sz="2200" dirty="0" err="1" smtClean="0"/>
              <a:t>hypernuclei</a:t>
            </a:r>
            <a:endParaRPr lang="en-US" altLang="ja-JP" sz="2200" dirty="0"/>
          </a:p>
          <a:p>
            <a:pPr lvl="2"/>
            <a:r>
              <a:rPr lang="en-US" altLang="ja-JP" sz="2000" dirty="0" smtClean="0"/>
              <a:t>Excited </a:t>
            </a:r>
            <a:r>
              <a:rPr lang="en-US" altLang="ja-JP" sz="1800" dirty="0"/>
              <a:t>states</a:t>
            </a:r>
          </a:p>
          <a:p>
            <a:pPr lvl="2"/>
            <a:r>
              <a:rPr lang="en-US" altLang="ja-JP" sz="2000" dirty="0" smtClean="0"/>
              <a:t>Sensitive to </a:t>
            </a:r>
            <a:r>
              <a:rPr lang="en-US" altLang="ja-JP" sz="2000" dirty="0"/>
              <a:t>ΞN-ΛΛ coupling </a:t>
            </a:r>
            <a:r>
              <a:rPr lang="en-US" altLang="ja-JP" sz="2000" dirty="0" smtClean="0"/>
              <a:t>strength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22689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natsuki\OperaWork\S-2S\trac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20834" r="30816" b="26656"/>
          <a:stretch/>
        </p:blipFill>
        <p:spPr bwMode="auto">
          <a:xfrm>
            <a:off x="4685480" y="3630064"/>
            <a:ext cx="4474005" cy="195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344295" y="2348880"/>
            <a:ext cx="6572719" cy="1668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100" dirty="0" smtClean="0"/>
              <a:t>Beam </a:t>
            </a:r>
            <a:r>
              <a:rPr lang="en-US" altLang="ja-JP" sz="2100" i="1" dirty="0" smtClean="0"/>
              <a:t>K</a:t>
            </a:r>
            <a:r>
              <a:rPr lang="ja-JP" altLang="en-US" sz="2100" baseline="30000" dirty="0" smtClean="0"/>
              <a:t>－</a:t>
            </a:r>
            <a:endParaRPr lang="en-US" altLang="ja-JP" sz="2100" dirty="0" smtClean="0"/>
          </a:p>
          <a:p>
            <a:pPr lvl="1"/>
            <a:r>
              <a:rPr lang="en-US" altLang="ja-JP" sz="1900" dirty="0" smtClean="0"/>
              <a:t>K1.8 </a:t>
            </a:r>
            <a:r>
              <a:rPr lang="en-US" altLang="ja-JP" sz="1900" dirty="0"/>
              <a:t>Beam </a:t>
            </a:r>
            <a:r>
              <a:rPr lang="en-US" altLang="ja-JP" sz="1900" dirty="0" smtClean="0"/>
              <a:t>Spectrometer: </a:t>
            </a:r>
            <a:r>
              <a:rPr lang="en-US" altLang="ja-JP" sz="1900" dirty="0" err="1" smtClean="0"/>
              <a:t>dp</a:t>
            </a:r>
            <a:r>
              <a:rPr lang="en-US" altLang="ja-JP" sz="1900" dirty="0" smtClean="0"/>
              <a:t>/p</a:t>
            </a:r>
            <a:r>
              <a:rPr lang="ja-JP" altLang="en-US" sz="1900" dirty="0" smtClean="0"/>
              <a:t>～</a:t>
            </a:r>
            <a:r>
              <a:rPr lang="en-US" altLang="ja-JP" sz="1900" dirty="0" smtClean="0"/>
              <a:t>1×10</a:t>
            </a:r>
            <a:r>
              <a:rPr lang="ja-JP" altLang="en-US" sz="1900" baseline="30000" dirty="0" err="1" smtClean="0"/>
              <a:t>ー</a:t>
            </a:r>
            <a:r>
              <a:rPr lang="en-US" altLang="ja-JP" sz="1900" baseline="30000" dirty="0" smtClean="0"/>
              <a:t>3</a:t>
            </a:r>
          </a:p>
          <a:p>
            <a:r>
              <a:rPr lang="en-US" altLang="ja-JP" sz="2200" dirty="0" smtClean="0"/>
              <a:t>Scattered 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＋</a:t>
            </a:r>
            <a:endParaRPr lang="en-US" altLang="ja-JP" sz="2200" dirty="0" smtClean="0"/>
          </a:p>
          <a:p>
            <a:pPr lvl="1"/>
            <a:r>
              <a:rPr lang="en-US" altLang="ja-JP" sz="1800" u="sng" dirty="0" smtClean="0"/>
              <a:t>Momentum of </a:t>
            </a:r>
            <a:r>
              <a:rPr lang="en-US" altLang="ja-JP" sz="1800" i="1" u="sng" dirty="0" smtClean="0"/>
              <a:t>K</a:t>
            </a:r>
            <a:r>
              <a:rPr lang="ja-JP" altLang="en-US" sz="1800" u="sng" baseline="30000" dirty="0" smtClean="0"/>
              <a:t>＋</a:t>
            </a:r>
            <a:r>
              <a:rPr lang="en-US" altLang="ja-JP" sz="1800" u="sng" dirty="0" smtClean="0"/>
              <a:t> is 1.3 </a:t>
            </a:r>
            <a:r>
              <a:rPr lang="en-US" altLang="ja-JP" sz="1800" u="sng" dirty="0" err="1" smtClean="0"/>
              <a:t>GeV</a:t>
            </a:r>
            <a:r>
              <a:rPr lang="en-US" altLang="ja-JP" sz="1800" u="sng" dirty="0" smtClean="0"/>
              <a:t>/c</a:t>
            </a:r>
            <a:r>
              <a:rPr lang="ja-JP" altLang="en-US" sz="1800" u="sng" dirty="0" smtClean="0"/>
              <a:t>～</a:t>
            </a:r>
            <a:r>
              <a:rPr lang="en-US" altLang="ja-JP" sz="1800" u="sng" dirty="0" smtClean="0"/>
              <a:t>1.4 </a:t>
            </a:r>
            <a:r>
              <a:rPr lang="en-US" altLang="ja-JP" sz="1800" u="sng" dirty="0" err="1" smtClean="0"/>
              <a:t>GeV</a:t>
            </a:r>
            <a:r>
              <a:rPr lang="en-US" altLang="ja-JP" sz="1800" u="sng" dirty="0" smtClean="0"/>
              <a:t>/c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52271" r="73968" b="38898"/>
          <a:stretch/>
        </p:blipFill>
        <p:spPr bwMode="auto">
          <a:xfrm>
            <a:off x="4644008" y="1056928"/>
            <a:ext cx="399263" cy="36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2" t="52071" r="20751" b="38898"/>
          <a:stretch/>
        </p:blipFill>
        <p:spPr bwMode="auto">
          <a:xfrm>
            <a:off x="5388864" y="1052736"/>
            <a:ext cx="3431608" cy="3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53048" r="67767" b="38898"/>
          <a:stretch/>
        </p:blipFill>
        <p:spPr bwMode="auto">
          <a:xfrm>
            <a:off x="5076056" y="1093712"/>
            <a:ext cx="298312" cy="3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3960440" cy="55780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Spectrometer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35404"/>
            <a:ext cx="3839041" cy="8414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ja-JP" sz="2200" dirty="0" smtClean="0"/>
              <a:t>Missing mass spectroscopy</a:t>
            </a:r>
          </a:p>
          <a:p>
            <a:pPr marL="109728" indent="0">
              <a:buNone/>
            </a:pPr>
            <a:r>
              <a:rPr lang="en-US" altLang="ja-JP" sz="2200" dirty="0"/>
              <a:t> </a:t>
            </a:r>
            <a:r>
              <a:rPr lang="en-US" altLang="ja-JP" sz="2200" dirty="0" smtClean="0"/>
              <a:t>   via the (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err="1" smtClean="0"/>
              <a:t>ー</a:t>
            </a:r>
            <a:r>
              <a:rPr lang="en-US" altLang="ja-JP" sz="2200" dirty="0" smtClean="0"/>
              <a:t>,</a:t>
            </a:r>
            <a:r>
              <a:rPr lang="en-US" altLang="ja-JP" sz="2200" i="1" dirty="0" smtClean="0"/>
              <a:t>K</a:t>
            </a:r>
            <a:r>
              <a:rPr lang="ja-JP" altLang="en-US" sz="2200" baseline="30000" dirty="0" smtClean="0"/>
              <a:t>＋</a:t>
            </a:r>
            <a:r>
              <a:rPr lang="en-US" altLang="ja-JP" sz="2200" dirty="0" smtClean="0"/>
              <a:t>) reaction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44294" y="4552516"/>
            <a:ext cx="7036018" cy="20448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sym typeface="Wingdings" panose="05000000000000000000" pitchFamily="2" charset="2"/>
              </a:rPr>
              <a:t>N</a:t>
            </a:r>
            <a:r>
              <a:rPr lang="en-US" altLang="ja-JP" sz="2400" dirty="0" smtClean="0">
                <a:sym typeface="Wingdings" panose="05000000000000000000" pitchFamily="2" charset="2"/>
              </a:rPr>
              <a:t>ew spectrometer S-2S</a:t>
            </a:r>
          </a:p>
          <a:p>
            <a:pPr lvl="1"/>
            <a:r>
              <a:rPr lang="en-US" altLang="ja-JP" sz="2200" b="1" dirty="0" smtClean="0">
                <a:solidFill>
                  <a:srgbClr val="C70303"/>
                </a:solidFill>
                <a:sym typeface="Wingdings" panose="05000000000000000000" pitchFamily="2" charset="2"/>
              </a:rPr>
              <a:t>S</a:t>
            </a:r>
            <a:r>
              <a:rPr lang="en-US" altLang="ja-JP" sz="2200" dirty="0" smtClean="0">
                <a:sym typeface="Wingdings" panose="05000000000000000000" pitchFamily="2" charset="2"/>
              </a:rPr>
              <a:t>trangeness </a:t>
            </a:r>
            <a:r>
              <a:rPr lang="en-US" altLang="ja-JP" sz="2200" b="1" dirty="0" smtClean="0">
                <a:solidFill>
                  <a:srgbClr val="C70303"/>
                </a:solidFill>
                <a:sym typeface="Wingdings" panose="05000000000000000000" pitchFamily="2" charset="2"/>
              </a:rPr>
              <a:t>-2</a:t>
            </a:r>
            <a:r>
              <a:rPr lang="en-US" altLang="ja-JP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b="1" dirty="0" smtClean="0">
                <a:solidFill>
                  <a:srgbClr val="C70303"/>
                </a:solidFill>
                <a:sym typeface="Wingdings" panose="05000000000000000000" pitchFamily="2" charset="2"/>
              </a:rPr>
              <a:t>S</a:t>
            </a:r>
            <a:r>
              <a:rPr lang="en-US" altLang="ja-JP" sz="2200" dirty="0" smtClean="0">
                <a:sym typeface="Wingdings" panose="05000000000000000000" pitchFamily="2" charset="2"/>
              </a:rPr>
              <a:t>pectrometer</a:t>
            </a:r>
          </a:p>
          <a:p>
            <a:pPr lvl="1"/>
            <a:r>
              <a:rPr lang="en-US" altLang="ja-JP" sz="2200" dirty="0" err="1" smtClean="0">
                <a:sym typeface="Wingdings" panose="05000000000000000000" pitchFamily="2" charset="2"/>
              </a:rPr>
              <a:t>dΩ</a:t>
            </a:r>
            <a:r>
              <a:rPr lang="en-US" altLang="ja-JP" sz="2200" dirty="0" smtClean="0">
                <a:sym typeface="Wingdings" panose="05000000000000000000" pitchFamily="2" charset="2"/>
              </a:rPr>
              <a:t> = 60 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msr</a:t>
            </a:r>
            <a:r>
              <a:rPr lang="en-US" altLang="ja-JP" sz="2200" dirty="0" smtClean="0">
                <a:sym typeface="Wingdings" panose="05000000000000000000" pitchFamily="2" charset="2"/>
              </a:rPr>
              <a:t>, </a:t>
            </a:r>
            <a:r>
              <a:rPr lang="en-US" altLang="ja-JP" sz="2200" dirty="0" err="1" smtClean="0">
                <a:sym typeface="Wingdings" panose="05000000000000000000" pitchFamily="2" charset="2"/>
              </a:rPr>
              <a:t>dp</a:t>
            </a:r>
            <a:r>
              <a:rPr lang="en-US" altLang="ja-JP" sz="2200" dirty="0" smtClean="0">
                <a:sym typeface="Wingdings" panose="05000000000000000000" pitchFamily="2" charset="2"/>
              </a:rPr>
              <a:t>/p =</a:t>
            </a:r>
            <a:r>
              <a:rPr lang="ja-JP" altLang="en-US" sz="2200" dirty="0" smtClean="0">
                <a:sym typeface="Wingdings" panose="05000000000000000000" pitchFamily="2" charset="2"/>
              </a:rPr>
              <a:t> </a:t>
            </a:r>
            <a:r>
              <a:rPr lang="en-US" altLang="ja-JP" sz="2200" dirty="0" smtClean="0">
                <a:sym typeface="Wingdings" panose="05000000000000000000" pitchFamily="2" charset="2"/>
              </a:rPr>
              <a:t>5×10</a:t>
            </a:r>
            <a:r>
              <a:rPr lang="ja-JP" altLang="en-US" sz="2200" baseline="30000" dirty="0" err="1" smtClean="0">
                <a:sym typeface="Wingdings" panose="05000000000000000000" pitchFamily="2" charset="2"/>
              </a:rPr>
              <a:t>ー</a:t>
            </a:r>
            <a:r>
              <a:rPr lang="en-US" altLang="ja-JP" sz="2200" baseline="30000" dirty="0" smtClean="0">
                <a:sym typeface="Wingdings" panose="05000000000000000000" pitchFamily="2" charset="2"/>
              </a:rPr>
              <a:t>4</a:t>
            </a:r>
            <a:r>
              <a:rPr lang="en-US" altLang="ja-JP" sz="2200" dirty="0" smtClean="0">
                <a:sym typeface="Wingdings" panose="05000000000000000000" pitchFamily="2" charset="2"/>
              </a:rPr>
              <a:t> </a:t>
            </a:r>
            <a:r>
              <a:rPr lang="ja-JP" altLang="en-US" sz="2200" dirty="0" smtClean="0">
                <a:sym typeface="Wingdings" panose="05000000000000000000" pitchFamily="2" charset="2"/>
              </a:rPr>
              <a:t>→ </a:t>
            </a:r>
            <a:r>
              <a:rPr lang="en-US" altLang="ja-JP" sz="2200" dirty="0" smtClean="0">
                <a:sym typeface="Wingdings" panose="05000000000000000000" pitchFamily="2" charset="2"/>
              </a:rPr>
              <a:t>ΔE = 1.5 MeV</a:t>
            </a:r>
          </a:p>
          <a:p>
            <a:pPr lvl="2"/>
            <a:r>
              <a:rPr lang="en-US" altLang="ja-JP" sz="1900" dirty="0"/>
              <a:t>SKS: 110 </a:t>
            </a:r>
            <a:r>
              <a:rPr lang="en-US" altLang="ja-JP" sz="1900" dirty="0" err="1"/>
              <a:t>msr</a:t>
            </a:r>
            <a:r>
              <a:rPr lang="en-US" altLang="ja-JP" sz="1900" dirty="0"/>
              <a:t>, </a:t>
            </a:r>
            <a:r>
              <a:rPr lang="en-US" altLang="ja-JP" sz="1900" dirty="0" err="1"/>
              <a:t>dp</a:t>
            </a:r>
            <a:r>
              <a:rPr lang="en-US" altLang="ja-JP" sz="1900" dirty="0"/>
              <a:t>/p</a:t>
            </a:r>
            <a:r>
              <a:rPr lang="ja-JP" altLang="en-US" sz="1900" dirty="0"/>
              <a:t>～</a:t>
            </a:r>
            <a:r>
              <a:rPr lang="en-US" altLang="ja-JP" sz="1900" dirty="0"/>
              <a:t>3×10</a:t>
            </a:r>
            <a:r>
              <a:rPr lang="ja-JP" altLang="en-US" sz="1900" baseline="30000" dirty="0" err="1"/>
              <a:t>ー</a:t>
            </a:r>
            <a:r>
              <a:rPr lang="en-US" altLang="ja-JP" sz="1900" baseline="30000" dirty="0"/>
              <a:t>3</a:t>
            </a:r>
            <a:r>
              <a:rPr lang="ja-JP" altLang="en-US" sz="1900" baseline="30000" dirty="0"/>
              <a:t> </a:t>
            </a:r>
            <a:r>
              <a:rPr lang="ja-JP" altLang="en-US" sz="1900" dirty="0"/>
              <a:t>→ </a:t>
            </a:r>
            <a:r>
              <a:rPr lang="en-US" altLang="ja-JP" sz="1900" dirty="0"/>
              <a:t>ΔE</a:t>
            </a:r>
            <a:r>
              <a:rPr lang="ja-JP" altLang="en-US" sz="1900" dirty="0"/>
              <a:t>～</a:t>
            </a:r>
            <a:r>
              <a:rPr lang="en-US" altLang="ja-JP" sz="1900" dirty="0"/>
              <a:t>4 </a:t>
            </a:r>
            <a:r>
              <a:rPr lang="en-US" altLang="ja-JP" sz="1900" dirty="0" smtClean="0"/>
              <a:t>MeV</a:t>
            </a:r>
            <a:endParaRPr lang="en-US" altLang="ja-JP" sz="19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ja-JP" sz="2200" dirty="0" smtClean="0">
                <a:sym typeface="Wingdings" panose="05000000000000000000" pitchFamily="2" charset="2"/>
              </a:rPr>
              <a:t>Will be ready for installation in JFY2015</a:t>
            </a:r>
            <a:endParaRPr lang="en-US" altLang="ja-JP" sz="2200" dirty="0"/>
          </a:p>
        </p:txBody>
      </p:sp>
      <p:sp>
        <p:nvSpPr>
          <p:cNvPr id="7" name="右矢印 6"/>
          <p:cNvSpPr/>
          <p:nvPr/>
        </p:nvSpPr>
        <p:spPr>
          <a:xfrm>
            <a:off x="4290407" y="1628800"/>
            <a:ext cx="92966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5400000">
            <a:off x="1357546" y="3886954"/>
            <a:ext cx="524251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835696" y="4005064"/>
            <a:ext cx="3455876" cy="4098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1800" i="1" dirty="0"/>
              <a:t>f</a:t>
            </a:r>
            <a:r>
              <a:rPr lang="en-US" altLang="ja-JP" sz="1800" i="1" dirty="0" smtClean="0"/>
              <a:t>or high momentum resolution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7668344" y="1412776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5292080" y="1489737"/>
            <a:ext cx="3528392" cy="8239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wrap="square" tIns="72000" bIns="7200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200" dirty="0" smtClean="0"/>
              <a:t>Two good spectrometers</a:t>
            </a:r>
          </a:p>
          <a:p>
            <a:pPr lvl="1"/>
            <a:r>
              <a:rPr lang="en-US" altLang="ja-JP" sz="1500" dirty="0" smtClean="0"/>
              <a:t>Beam and Scattered particles</a:t>
            </a:r>
          </a:p>
        </p:txBody>
      </p:sp>
      <p:sp>
        <p:nvSpPr>
          <p:cNvPr id="16" name="正方形/長方形 15"/>
          <p:cNvSpPr/>
          <p:nvPr/>
        </p:nvSpPr>
        <p:spPr>
          <a:xfrm rot="21364958">
            <a:off x="4804129" y="4693338"/>
            <a:ext cx="3304955" cy="584494"/>
          </a:xfrm>
          <a:prstGeom prst="rect">
            <a:avLst/>
          </a:prstGeom>
          <a:solidFill>
            <a:srgbClr val="C70303"/>
          </a:solidFill>
          <a:ln>
            <a:solidFill>
              <a:srgbClr val="C70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200" b="1" i="1" dirty="0" smtClean="0"/>
              <a:t>×10 higher resolution</a:t>
            </a:r>
            <a:endParaRPr kumimoji="1" lang="ja-JP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07997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328592" cy="557808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Expected spectrum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3" y="1268760"/>
            <a:ext cx="8352929" cy="144016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DWIA spectrum for ESC08 interaction</a:t>
            </a:r>
          </a:p>
          <a:p>
            <a:pPr lvl="1"/>
            <a:r>
              <a:rPr lang="en-US" altLang="ja-JP" sz="1800" dirty="0" smtClean="0"/>
              <a:t>Nuclear </a:t>
            </a:r>
            <a:r>
              <a:rPr lang="en-US" altLang="ja-JP" sz="1800" dirty="0"/>
              <a:t>core </a:t>
            </a:r>
            <a:r>
              <a:rPr lang="en-US" altLang="ja-JP" sz="1800" dirty="0" smtClean="0"/>
              <a:t>excitation is </a:t>
            </a:r>
            <a:r>
              <a:rPr lang="en-US" altLang="ja-JP" sz="1800" dirty="0"/>
              <a:t>taken into account</a:t>
            </a:r>
            <a:r>
              <a:rPr lang="en-US" altLang="ja-JP" sz="1800" dirty="0" smtClean="0"/>
              <a:t>.</a:t>
            </a:r>
          </a:p>
          <a:p>
            <a:pPr lvl="1"/>
            <a:r>
              <a:rPr lang="en-US" altLang="ja-JP" sz="1800" dirty="0" smtClean="0"/>
              <a:t>Colored line : calculation convoluted with experimental resolution</a:t>
            </a:r>
          </a:p>
          <a:p>
            <a:pPr lvl="2"/>
            <a:r>
              <a:rPr lang="en-US" altLang="ja-JP" sz="1800" dirty="0"/>
              <a:t>ΔE &gt; 2 MeV</a:t>
            </a:r>
            <a:r>
              <a:rPr lang="ja-JP" altLang="en-US" sz="1800" dirty="0"/>
              <a:t> </a:t>
            </a:r>
            <a:r>
              <a:rPr lang="en-US" altLang="ja-JP" sz="1800" dirty="0">
                <a:sym typeface="Wingdings" panose="05000000000000000000" pitchFamily="2" charset="2"/>
              </a:rPr>
              <a:t> 1 </a:t>
            </a:r>
            <a:r>
              <a:rPr lang="en-US" altLang="ja-JP" sz="1800" dirty="0" smtClean="0">
                <a:sym typeface="Wingdings" panose="05000000000000000000" pitchFamily="2" charset="2"/>
              </a:rPr>
              <a:t>peak</a:t>
            </a:r>
            <a:endParaRPr lang="en-US" altLang="ja-JP" sz="18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Picture 2" descr="C:\Users\kanatsuki\Dropbox\think2mac\MyArticle\master\masters_thesis\chapter2\resd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9" y="2708920"/>
            <a:ext cx="5275300" cy="361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236056" y="6322474"/>
            <a:ext cx="550429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Black line: </a:t>
            </a:r>
            <a:r>
              <a:rPr lang="en-US" altLang="ja-JP" sz="1400" i="1" dirty="0" smtClean="0">
                <a:solidFill>
                  <a:prstClr val="black"/>
                </a:solidFill>
              </a:rPr>
              <a:t>T</a:t>
            </a:r>
            <a:r>
              <a:rPr lang="en-US" altLang="ja-JP" sz="1400" i="1" dirty="0">
                <a:solidFill>
                  <a:prstClr val="black"/>
                </a:solidFill>
              </a:rPr>
              <a:t>. </a:t>
            </a:r>
            <a:r>
              <a:rPr lang="en-US" altLang="ja-JP" sz="1400" i="1" dirty="0" err="1">
                <a:solidFill>
                  <a:prstClr val="black"/>
                </a:solidFill>
              </a:rPr>
              <a:t>Motoba</a:t>
            </a:r>
            <a:r>
              <a:rPr lang="en-US" altLang="ja-JP" sz="1400" i="1" dirty="0">
                <a:solidFill>
                  <a:prstClr val="black"/>
                </a:solidFill>
              </a:rPr>
              <a:t> and S. Sugimoto, </a:t>
            </a:r>
            <a:r>
              <a:rPr lang="en-US" altLang="ja-JP" sz="1400" i="1" dirty="0" err="1">
                <a:solidFill>
                  <a:prstClr val="black"/>
                </a:solidFill>
              </a:rPr>
              <a:t>Nucl</a:t>
            </a:r>
            <a:r>
              <a:rPr lang="en-US" altLang="ja-JP" sz="1400" i="1" dirty="0">
                <a:solidFill>
                  <a:prstClr val="black"/>
                </a:solidFill>
              </a:rPr>
              <a:t>. Phys. A 835, 223 (2010) 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575497" y="4476598"/>
            <a:ext cx="8223065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vert="horz" wrap="square">
            <a:sp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altLang="ja-JP" sz="2400" b="1" i="1" dirty="0" smtClean="0"/>
              <a:t>S-2S will be a powerful tool to explore the S=-2 world.</a:t>
            </a:r>
            <a:endParaRPr lang="en-US" altLang="ja-JP" sz="2400" b="1" i="1" dirty="0"/>
          </a:p>
        </p:txBody>
      </p:sp>
      <p:sp>
        <p:nvSpPr>
          <p:cNvPr id="4" name="正方形/長方形 3"/>
          <p:cNvSpPr/>
          <p:nvPr/>
        </p:nvSpPr>
        <p:spPr>
          <a:xfrm>
            <a:off x="2627784" y="2780928"/>
            <a:ext cx="1713611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0" lvl="1"/>
            <a:r>
              <a:rPr lang="en-US" altLang="ja-JP" baseline="30000" dirty="0"/>
              <a:t>12</a:t>
            </a:r>
            <a:r>
              <a:rPr lang="en-US" altLang="ja-JP" dirty="0"/>
              <a:t>C(</a:t>
            </a:r>
            <a:r>
              <a:rPr lang="en-US" altLang="ja-JP" i="1" dirty="0"/>
              <a:t>K</a:t>
            </a:r>
            <a:r>
              <a:rPr lang="ja-JP" altLang="en-US" baseline="30000" dirty="0" err="1"/>
              <a:t>ー</a:t>
            </a:r>
            <a:r>
              <a:rPr lang="en-US" altLang="ja-JP" dirty="0"/>
              <a:t>,</a:t>
            </a:r>
            <a:r>
              <a:rPr lang="en-US" altLang="ja-JP" i="1" dirty="0"/>
              <a:t>K</a:t>
            </a:r>
            <a:r>
              <a:rPr lang="ja-JP" altLang="en-US" baseline="30000" dirty="0"/>
              <a:t>＋</a:t>
            </a:r>
            <a:r>
              <a:rPr lang="en-US" altLang="ja-JP" dirty="0"/>
              <a:t>)</a:t>
            </a:r>
            <a:r>
              <a:rPr lang="en-US" altLang="ja-JP" b="1" baseline="-25000" dirty="0">
                <a:solidFill>
                  <a:srgbClr val="CC0066"/>
                </a:solidFill>
              </a:rPr>
              <a:t>Ξ</a:t>
            </a:r>
            <a:r>
              <a:rPr lang="en-US" altLang="ja-JP" b="1" baseline="30000" dirty="0">
                <a:solidFill>
                  <a:srgbClr val="CC0066"/>
                </a:solidFill>
              </a:rPr>
              <a:t>12</a:t>
            </a:r>
            <a:r>
              <a:rPr lang="en-US" altLang="ja-JP" dirty="0">
                <a:solidFill>
                  <a:srgbClr val="CC0066"/>
                </a:solidFill>
              </a:rPr>
              <a:t>Be</a:t>
            </a:r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2635043" y="3139881"/>
            <a:ext cx="801401" cy="36933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lvl="1"/>
            <a:r>
              <a:rPr lang="en-US" altLang="ja-JP" dirty="0" smtClean="0"/>
              <a:t>(T=1)</a:t>
            </a:r>
            <a:endParaRPr lang="en-US" altLang="ja-JP" baseline="30000" dirty="0"/>
          </a:p>
        </p:txBody>
      </p:sp>
    </p:spTree>
    <p:extLst>
      <p:ext uri="{BB962C8B-B14F-4D97-AF65-F5344CB8AC3E}">
        <p14:creationId xmlns:p14="http://schemas.microsoft.com/office/powerpoint/2010/main" val="39086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9750" r="9455" b="32941"/>
          <a:stretch/>
        </p:blipFill>
        <p:spPr>
          <a:xfrm rot="5639663">
            <a:off x="-473100" y="1558717"/>
            <a:ext cx="5638236" cy="45666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112568" cy="72008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Schematic view of S-2S</a:t>
            </a:r>
            <a:endParaRPr kumimoji="1" lang="ja-JP" altLang="en-US" sz="32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1966992" y="1406544"/>
            <a:ext cx="252536" cy="72008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252566" y="5366785"/>
            <a:ext cx="1514626" cy="11781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246912" y="6688970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00646" y="6319638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3859907" y="5805264"/>
            <a:ext cx="205682" cy="20366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613699" y="4763324"/>
            <a:ext cx="90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C00CC"/>
                </a:solidFill>
              </a:rPr>
              <a:t>TOF</a:t>
            </a:r>
            <a:endParaRPr kumimoji="1" lang="ja-JP" altLang="en-US" dirty="0">
              <a:solidFill>
                <a:srgbClr val="CC00CC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4824" y="1216362"/>
            <a:ext cx="16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Scattered K</a:t>
            </a:r>
            <a:r>
              <a:rPr lang="ja-JP" altLang="en-US" b="1" baseline="30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＋</a:t>
            </a:r>
            <a:endParaRPr lang="en-US" altLang="ja-JP" b="1" baseline="30000" dirty="0">
              <a:solidFill>
                <a:srgbClr val="0070C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789141" y="2224474"/>
            <a:ext cx="203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Q1: vertical focus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561058" y="2872546"/>
            <a:ext cx="22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Q2: horizontal focus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62074" y="3491716"/>
            <a:ext cx="209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30FF7"/>
                </a:solidFill>
              </a:rPr>
              <a:t>D1: 70 deg. bend</a:t>
            </a:r>
            <a:endParaRPr kumimoji="1" lang="en-US" altLang="ja-JP" dirty="0" smtClean="0">
              <a:solidFill>
                <a:srgbClr val="030FF7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01548" y="1338123"/>
            <a:ext cx="152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3300"/>
                </a:solidFill>
              </a:rPr>
              <a:t>Tracking Detector 1,2</a:t>
            </a:r>
            <a:endParaRPr kumimoji="1" lang="ja-JP" altLang="en-US" dirty="0">
              <a:solidFill>
                <a:srgbClr val="FF33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03096" y="4048347"/>
            <a:ext cx="15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3300"/>
                </a:solidFill>
              </a:rPr>
              <a:t>Tracking Detector 3,4</a:t>
            </a:r>
            <a:endParaRPr kumimoji="1" lang="ja-JP" altLang="en-US" dirty="0">
              <a:solidFill>
                <a:srgbClr val="FF3300"/>
              </a:solidFill>
            </a:endParaRPr>
          </a:p>
        </p:txBody>
      </p:sp>
      <p:cxnSp>
        <p:nvCxnSpPr>
          <p:cNvPr id="16" name="直線コネクタ 15"/>
          <p:cNvCxnSpPr>
            <a:stCxn id="29" idx="1"/>
          </p:cNvCxnSpPr>
          <p:nvPr/>
        </p:nvCxnSpPr>
        <p:spPr>
          <a:xfrm flipH="1" flipV="1">
            <a:off x="2471048" y="1585695"/>
            <a:ext cx="430500" cy="75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9" idx="1"/>
          </p:cNvCxnSpPr>
          <p:nvPr/>
        </p:nvCxnSpPr>
        <p:spPr>
          <a:xfrm flipH="1">
            <a:off x="2471048" y="1661289"/>
            <a:ext cx="430500" cy="23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2759080" y="4672746"/>
            <a:ext cx="360040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119120" y="4672746"/>
            <a:ext cx="72000" cy="918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859905" y="5150519"/>
            <a:ext cx="261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C00CC"/>
                </a:solidFill>
              </a:rPr>
              <a:t>A</a:t>
            </a:r>
            <a:r>
              <a:rPr lang="en-US" altLang="ja-JP" dirty="0" smtClean="0">
                <a:solidFill>
                  <a:srgbClr val="CC00CC"/>
                </a:solidFill>
              </a:rPr>
              <a:t>erogel </a:t>
            </a:r>
            <a:r>
              <a:rPr lang="en-US" altLang="ja-JP" b="1" dirty="0" smtClean="0">
                <a:solidFill>
                  <a:srgbClr val="CC00CC"/>
                </a:solidFill>
              </a:rPr>
              <a:t>C</a:t>
            </a:r>
            <a:r>
              <a:rPr lang="en-US" altLang="ja-JP" dirty="0" smtClean="0">
                <a:solidFill>
                  <a:srgbClr val="CC00CC"/>
                </a:solidFill>
              </a:rPr>
              <a:t>herenkov</a:t>
            </a:r>
            <a:endParaRPr kumimoji="1" lang="ja-JP" altLang="en-US" dirty="0">
              <a:solidFill>
                <a:srgbClr val="CC00CC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54866" y="5570587"/>
            <a:ext cx="267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C00CC"/>
                </a:solidFill>
              </a:rPr>
              <a:t>W</a:t>
            </a:r>
            <a:r>
              <a:rPr lang="en-US" altLang="ja-JP" dirty="0" smtClean="0">
                <a:solidFill>
                  <a:srgbClr val="CC00CC"/>
                </a:solidFill>
              </a:rPr>
              <a:t>ater </a:t>
            </a:r>
            <a:r>
              <a:rPr lang="en-US" altLang="ja-JP" b="1" dirty="0" smtClean="0">
                <a:solidFill>
                  <a:srgbClr val="CC00CC"/>
                </a:solidFill>
              </a:rPr>
              <a:t>C</a:t>
            </a:r>
            <a:r>
              <a:rPr lang="en-US" altLang="ja-JP" dirty="0" smtClean="0">
                <a:solidFill>
                  <a:srgbClr val="CC00CC"/>
                </a:solidFill>
              </a:rPr>
              <a:t>herenkov</a:t>
            </a:r>
            <a:endParaRPr kumimoji="1" lang="ja-JP" altLang="en-US" dirty="0">
              <a:solidFill>
                <a:srgbClr val="CC00CC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flipH="1">
            <a:off x="3613699" y="5424348"/>
            <a:ext cx="297509" cy="347585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3335145" y="5124829"/>
            <a:ext cx="375400" cy="465949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コンテンツ プレースホルダー 2"/>
          <p:cNvSpPr txBox="1">
            <a:spLocks/>
          </p:cNvSpPr>
          <p:nvPr/>
        </p:nvSpPr>
        <p:spPr>
          <a:xfrm>
            <a:off x="4608512" y="980728"/>
            <a:ext cx="4644008" cy="1656183"/>
          </a:xfrm>
          <a:prstGeom prst="rect">
            <a:avLst/>
          </a:prstGeom>
        </p:spPr>
        <p:txBody>
          <a:bodyPr vert="horz" wrap="none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Momentum reconstruction</a:t>
            </a:r>
          </a:p>
          <a:p>
            <a:pPr lvl="1"/>
            <a:r>
              <a:rPr lang="en-US" altLang="ja-JP" sz="1800" dirty="0" smtClean="0"/>
              <a:t>QQD-type magnets</a:t>
            </a:r>
          </a:p>
          <a:p>
            <a:pPr marL="411480" lvl="1" indent="0">
              <a:buNone/>
            </a:pPr>
            <a:r>
              <a:rPr lang="en-US" altLang="ja-JP" sz="1800" dirty="0" smtClean="0">
                <a:sym typeface="Wingdings" panose="05000000000000000000" pitchFamily="2" charset="2"/>
              </a:rPr>
              <a:t></a:t>
            </a:r>
            <a:r>
              <a:rPr lang="en-US" altLang="ja-JP" sz="1800" dirty="0" smtClean="0"/>
              <a:t>high resolution and large solid angle</a:t>
            </a:r>
          </a:p>
          <a:p>
            <a:pPr lvl="1"/>
            <a:r>
              <a:rPr lang="en-US" altLang="ja-JP" sz="1800" dirty="0" err="1" smtClean="0"/>
              <a:t>dp</a:t>
            </a:r>
            <a:r>
              <a:rPr lang="en-US" altLang="ja-JP" sz="1800" dirty="0" smtClean="0"/>
              <a:t>/p &lt; 5×10</a:t>
            </a:r>
            <a:r>
              <a:rPr lang="en-US" altLang="ja-JP" sz="1800" baseline="30000" dirty="0" smtClean="0"/>
              <a:t>−4 </a:t>
            </a:r>
            <a:r>
              <a:rPr lang="en-US" altLang="ja-JP" sz="1800" dirty="0" smtClean="0"/>
              <a:t>for p&lt;1.4 </a:t>
            </a:r>
            <a:r>
              <a:rPr lang="en-US" altLang="ja-JP" sz="1800" dirty="0" err="1" smtClean="0"/>
              <a:t>GeV</a:t>
            </a:r>
            <a:r>
              <a:rPr lang="en-US" altLang="ja-JP" sz="1800" dirty="0" smtClean="0"/>
              <a:t>/c</a:t>
            </a:r>
          </a:p>
          <a:p>
            <a:pPr lvl="1"/>
            <a:r>
              <a:rPr lang="en-US" altLang="ja-JP" sz="1800" dirty="0"/>
              <a:t>Tracking detectors (</a:t>
            </a:r>
            <a:r>
              <a:rPr lang="en-US" altLang="en-US" sz="1600" dirty="0" err="1"/>
              <a:t>σ</a:t>
            </a:r>
            <a:r>
              <a:rPr lang="en-US" altLang="en-US" sz="1600" dirty="0"/>
              <a:t>=0.2mm</a:t>
            </a:r>
            <a:r>
              <a:rPr lang="en-US" altLang="en-US" sz="1600" dirty="0" smtClean="0"/>
              <a:t>)</a:t>
            </a:r>
            <a:endParaRPr lang="en-US" altLang="ja-JP" sz="1600" dirty="0"/>
          </a:p>
        </p:txBody>
      </p:sp>
      <p:sp>
        <p:nvSpPr>
          <p:cNvPr id="68" name="コンテンツ プレースホルダー 2"/>
          <p:cNvSpPr txBox="1">
            <a:spLocks/>
          </p:cNvSpPr>
          <p:nvPr/>
        </p:nvSpPr>
        <p:spPr>
          <a:xfrm>
            <a:off x="4860032" y="2708920"/>
            <a:ext cx="3995936" cy="3384376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 smtClean="0"/>
              <a:t>Trigger Counters</a:t>
            </a:r>
          </a:p>
          <a:p>
            <a:pPr lvl="1"/>
            <a:r>
              <a:rPr lang="en-US" altLang="ja-JP" sz="1800" i="1" dirty="0" smtClean="0"/>
              <a:t>K</a:t>
            </a:r>
            <a:r>
              <a:rPr lang="ja-JP" altLang="en-US" sz="1800" baseline="30000" dirty="0" smtClean="0"/>
              <a:t>＋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= TOF</a:t>
            </a:r>
            <a:r>
              <a:rPr lang="ja-JP" altLang="en-US" sz="1800" dirty="0" smtClean="0"/>
              <a:t>∧</a:t>
            </a:r>
            <a:r>
              <a:rPr lang="en-US" altLang="ja-JP" sz="1800" dirty="0" smtClean="0"/>
              <a:t>AC</a:t>
            </a:r>
            <a:r>
              <a:rPr lang="ja-JP" altLang="en-US" sz="1800" dirty="0" smtClean="0"/>
              <a:t>∧</a:t>
            </a:r>
            <a:r>
              <a:rPr lang="en-US" altLang="ja-JP" sz="1800" dirty="0" smtClean="0"/>
              <a:t>WC</a:t>
            </a:r>
          </a:p>
          <a:p>
            <a:pPr lvl="1"/>
            <a:r>
              <a:rPr lang="en-US" altLang="ja-JP" sz="1800" dirty="0" smtClean="0"/>
              <a:t>TOF </a:t>
            </a:r>
            <a:r>
              <a:rPr lang="en-US" altLang="ja-JP" sz="1800" dirty="0" smtClean="0">
                <a:sym typeface="Wingdings" panose="05000000000000000000" pitchFamily="2" charset="2"/>
              </a:rPr>
              <a:t> offline analysis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AC: pion rejection</a:t>
            </a:r>
          </a:p>
          <a:p>
            <a:pPr lvl="1"/>
            <a:r>
              <a:rPr lang="en-US" altLang="ja-JP" sz="1800" dirty="0" smtClean="0"/>
              <a:t>WC: proton rejection</a:t>
            </a: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6858001" y="3140968"/>
            <a:ext cx="279694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コンテンツ プレースホルダー 2"/>
          <p:cNvSpPr txBox="1">
            <a:spLocks/>
          </p:cNvSpPr>
          <p:nvPr/>
        </p:nvSpPr>
        <p:spPr>
          <a:xfrm>
            <a:off x="5940152" y="4672746"/>
            <a:ext cx="3203848" cy="1843071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altLang="ja-JP" sz="1800" dirty="0" smtClean="0"/>
          </a:p>
        </p:txBody>
      </p:sp>
      <p:sp>
        <p:nvSpPr>
          <p:cNvPr id="78" name="コンテンツ プレースホルダー 2"/>
          <p:cNvSpPr txBox="1">
            <a:spLocks/>
          </p:cNvSpPr>
          <p:nvPr/>
        </p:nvSpPr>
        <p:spPr>
          <a:xfrm>
            <a:off x="5724128" y="4695447"/>
            <a:ext cx="3744416" cy="1849507"/>
          </a:xfrm>
          <a:prstGeom prst="rect">
            <a:avLst/>
          </a:prstGeom>
        </p:spPr>
        <p:txBody>
          <a:bodyPr vert="horz" wrap="square" lIns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sz="2000" dirty="0" smtClean="0"/>
              <a:t>Momentum Acceptance</a:t>
            </a:r>
          </a:p>
          <a:p>
            <a:pPr lvl="2"/>
            <a:r>
              <a:rPr lang="en-US" altLang="ja-JP" sz="1800" dirty="0" smtClean="0"/>
              <a:t>1.2</a:t>
            </a:r>
            <a:r>
              <a:rPr lang="ja-JP" altLang="en-US" sz="1800" dirty="0"/>
              <a:t>～</a:t>
            </a:r>
            <a:r>
              <a:rPr lang="en-US" altLang="ja-JP" sz="1800" dirty="0"/>
              <a:t>1.4 </a:t>
            </a:r>
            <a:r>
              <a:rPr lang="en-US" altLang="ja-JP" sz="1800" dirty="0" err="1" smtClean="0"/>
              <a:t>GeV</a:t>
            </a:r>
            <a:r>
              <a:rPr lang="en-US" altLang="ja-JP" sz="1800" dirty="0" smtClean="0"/>
              <a:t>/c</a:t>
            </a:r>
          </a:p>
          <a:p>
            <a:pPr lvl="1"/>
            <a:r>
              <a:rPr lang="en-US" altLang="ja-JP" sz="2000" dirty="0" err="1" smtClean="0"/>
              <a:t>Pathlength</a:t>
            </a:r>
            <a:r>
              <a:rPr lang="en-US" altLang="ja-JP" sz="2000" dirty="0" smtClean="0"/>
              <a:t>: 9 m</a:t>
            </a:r>
          </a:p>
          <a:p>
            <a:pPr lvl="2"/>
            <a:r>
              <a:rPr lang="en-US" altLang="ja-JP" sz="1800" dirty="0" smtClean="0"/>
              <a:t>β</a:t>
            </a:r>
            <a:r>
              <a:rPr lang="en-US" altLang="ja-JP" sz="1800" dirty="0" err="1" smtClean="0"/>
              <a:t>γcτ</a:t>
            </a:r>
            <a:r>
              <a:rPr lang="en-US" altLang="ja-JP" sz="1800" dirty="0" smtClean="0"/>
              <a:t>: </a:t>
            </a:r>
            <a:r>
              <a:rPr lang="ja-JP" altLang="en-US" sz="1800" dirty="0" smtClean="0"/>
              <a:t> </a:t>
            </a:r>
            <a:r>
              <a:rPr lang="ja-JP" altLang="en-US" sz="1800" dirty="0"/>
              <a:t>～</a:t>
            </a:r>
            <a:r>
              <a:rPr lang="en-US" altLang="ja-JP" sz="1800" dirty="0" smtClean="0"/>
              <a:t>9.5 m</a:t>
            </a:r>
          </a:p>
          <a:p>
            <a:pPr marL="704088" lvl="2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(</a:t>
            </a:r>
            <a:r>
              <a:rPr lang="en-US" altLang="ja-JP" sz="1800" i="1" dirty="0" smtClean="0"/>
              <a:t>K</a:t>
            </a:r>
            <a:r>
              <a:rPr lang="ja-JP" altLang="en-US" sz="1800" baseline="30000" dirty="0" smtClean="0"/>
              <a:t>＋</a:t>
            </a:r>
            <a:r>
              <a:rPr lang="en-US" altLang="ja-JP" sz="1800" dirty="0" smtClean="0"/>
              <a:t>@1.3 </a:t>
            </a:r>
            <a:r>
              <a:rPr lang="en-US" altLang="ja-JP" sz="1800" dirty="0" err="1" smtClean="0"/>
              <a:t>GeV</a:t>
            </a:r>
            <a:r>
              <a:rPr lang="en-US" altLang="ja-JP" sz="1800" dirty="0" smtClean="0"/>
              <a:t>/c)</a:t>
            </a:r>
            <a:endParaRPr lang="en-US" altLang="ja-JP" sz="1800" dirty="0"/>
          </a:p>
        </p:txBody>
      </p:sp>
      <p:sp>
        <p:nvSpPr>
          <p:cNvPr id="5" name="右中かっこ 4"/>
          <p:cNvSpPr/>
          <p:nvPr/>
        </p:nvSpPr>
        <p:spPr>
          <a:xfrm>
            <a:off x="7740352" y="3782632"/>
            <a:ext cx="216024" cy="582472"/>
          </a:xfrm>
          <a:prstGeom prst="rightBrac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971983" y="3754777"/>
            <a:ext cx="118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on-line trigger</a:t>
            </a:r>
            <a:endParaRPr kumimoji="1" lang="en-US" altLang="ja-JP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4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9" grpId="0"/>
      <p:bldP spid="32" grpId="0"/>
      <p:bldP spid="54" grpId="0"/>
      <p:bldP spid="55" grpId="0"/>
      <p:bldP spid="67" grpId="0"/>
      <p:bldP spid="68" grpId="0"/>
      <p:bldP spid="78" grpId="0"/>
      <p:bldP spid="5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19750" r="9455" b="32941"/>
          <a:stretch/>
        </p:blipFill>
        <p:spPr>
          <a:xfrm rot="5639663">
            <a:off x="-473100" y="1558717"/>
            <a:ext cx="5638236" cy="4566669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1246912" y="6688970"/>
            <a:ext cx="648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00646" y="6319638"/>
            <a:ext cx="54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90FB1-636B-4514-B9B4-129A3DD5AEB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5" name="コンテンツ プレースホルダー 2"/>
          <p:cNvSpPr txBox="1">
            <a:spLocks/>
          </p:cNvSpPr>
          <p:nvPr/>
        </p:nvSpPr>
        <p:spPr>
          <a:xfrm>
            <a:off x="5940152" y="4672746"/>
            <a:ext cx="3203848" cy="1843071"/>
          </a:xfrm>
          <a:prstGeom prst="rect">
            <a:avLst/>
          </a:prstGeom>
        </p:spPr>
        <p:txBody>
          <a:bodyPr vert="horz" wrap="squar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endParaRPr lang="en-US" altLang="ja-JP" sz="1800" dirty="0" smtClean="0"/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79512" y="476672"/>
            <a:ext cx="3988234" cy="5578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00" dirty="0" smtClean="0"/>
              <a:t>Magnet Status</a:t>
            </a:r>
            <a:endParaRPr lang="ja-JP" altLang="en-US" sz="3400" dirty="0"/>
          </a:p>
        </p:txBody>
      </p:sp>
      <p:pic>
        <p:nvPicPr>
          <p:cNvPr id="34" name="Picture 4" descr="C:\Users\kanatsuki\Dropbox\think_mac\S-2S\Pictures\IMG_14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17414" b="3319"/>
          <a:stretch/>
        </p:blipFill>
        <p:spPr bwMode="auto">
          <a:xfrm>
            <a:off x="5953997" y="34925"/>
            <a:ext cx="2579910" cy="23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37" y="2438261"/>
            <a:ext cx="2575419" cy="2193201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t="20834" r="14844" b="5307"/>
          <a:stretch/>
        </p:blipFill>
        <p:spPr>
          <a:xfrm>
            <a:off x="6248961" y="4699892"/>
            <a:ext cx="2571511" cy="2158108"/>
          </a:xfrm>
          <a:prstGeom prst="rect">
            <a:avLst/>
          </a:prstGeom>
        </p:spPr>
      </p:pic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970994" y="548680"/>
            <a:ext cx="2825552" cy="1714507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Q1 (vertical focus)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8.72 T/m</a:t>
            </a:r>
          </a:p>
          <a:p>
            <a:pPr lvl="1"/>
            <a:r>
              <a:rPr lang="en-US" altLang="ja-JP" sz="1800" dirty="0" smtClean="0"/>
              <a:t>aperture 31 cm </a:t>
            </a:r>
          </a:p>
          <a:p>
            <a:pPr lvl="1"/>
            <a:r>
              <a:rPr lang="en-US" altLang="ja-JP" sz="1800" dirty="0" smtClean="0"/>
              <a:t>37 ton</a:t>
            </a:r>
          </a:p>
          <a:p>
            <a:pPr lvl="1"/>
            <a:r>
              <a:rPr lang="en-US" altLang="ja-JP" sz="1800" dirty="0" smtClean="0"/>
              <a:t>2.4×2.4×0.88 m</a:t>
            </a:r>
            <a:r>
              <a:rPr lang="en-US" altLang="ja-JP" sz="1800" baseline="30000" dirty="0" smtClean="0"/>
              <a:t>3</a:t>
            </a:r>
          </a:p>
          <a:p>
            <a:pPr lvl="1"/>
            <a:endParaRPr lang="en-US" altLang="ja-JP" sz="1800" dirty="0" smtClean="0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3059832" y="2632266"/>
            <a:ext cx="3084890" cy="2088232"/>
          </a:xfrm>
          <a:prstGeom prst="rect">
            <a:avLst/>
          </a:prstGeom>
        </p:spPr>
        <p:txBody>
          <a:bodyPr vert="horz" wrap="none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Q2 (horizontal focus)</a:t>
            </a:r>
          </a:p>
          <a:p>
            <a:pPr lvl="1"/>
            <a:r>
              <a:rPr lang="en-US" altLang="ja-JP" sz="1800" dirty="0"/>
              <a:t>5</a:t>
            </a:r>
            <a:r>
              <a:rPr lang="en-US" altLang="ja-JP" sz="1800" dirty="0" smtClean="0"/>
              <a:t>.0 T/m </a:t>
            </a:r>
          </a:p>
          <a:p>
            <a:pPr lvl="1"/>
            <a:r>
              <a:rPr lang="en-US" altLang="ja-JP" sz="1800" dirty="0" smtClean="0"/>
              <a:t>aperture 36 cm </a:t>
            </a:r>
          </a:p>
          <a:p>
            <a:pPr lvl="1"/>
            <a:r>
              <a:rPr lang="en-US" altLang="ja-JP" sz="1800" dirty="0" smtClean="0"/>
              <a:t>12 ton</a:t>
            </a:r>
          </a:p>
          <a:p>
            <a:pPr lvl="1"/>
            <a:r>
              <a:rPr lang="en-US" altLang="ja-JP" sz="1800" dirty="0" smtClean="0"/>
              <a:t>2.1×1.54×0.5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m</a:t>
            </a:r>
            <a:r>
              <a:rPr lang="en-US" altLang="ja-JP" sz="1800" baseline="30000" dirty="0" smtClean="0"/>
              <a:t>3</a:t>
            </a:r>
          </a:p>
          <a:p>
            <a:pPr lvl="1"/>
            <a:r>
              <a:rPr lang="en-US" altLang="ja-JP" sz="1800" dirty="0" smtClean="0"/>
              <a:t>Pole was modified.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3131840" y="4632201"/>
            <a:ext cx="3312368" cy="2448272"/>
          </a:xfrm>
          <a:prstGeom prst="rect">
            <a:avLst/>
          </a:prstGeom>
          <a:effectLst>
            <a:glow rad="101600">
              <a:schemeClr val="bg1">
                <a:alpha val="50000"/>
              </a:schemeClr>
            </a:glow>
          </a:effectLst>
        </p:spPr>
        <p:txBody>
          <a:bodyPr vert="horz" wrap="none" lIns="0" rIns="0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1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1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D1</a:t>
            </a:r>
          </a:p>
          <a:p>
            <a:pPr lvl="1"/>
            <a:r>
              <a:rPr lang="en-US" altLang="ja-JP" sz="1800" dirty="0"/>
              <a:t>1.5 </a:t>
            </a:r>
            <a:r>
              <a:rPr lang="en-US" altLang="ja-JP" sz="1800" dirty="0" smtClean="0"/>
              <a:t>T (70°bend@</a:t>
            </a:r>
            <a:r>
              <a:rPr lang="en-US" altLang="ja-JP" sz="1800" dirty="0" smtClean="0">
                <a:effectLst>
                  <a:glow rad="76200">
                    <a:schemeClr val="bg1">
                      <a:alpha val="70000"/>
                    </a:schemeClr>
                  </a:glow>
                </a:effectLst>
              </a:rPr>
              <a:t>1.37GeV/c)</a:t>
            </a:r>
          </a:p>
          <a:p>
            <a:pPr lvl="1"/>
            <a:r>
              <a:rPr lang="en-US" altLang="ja-JP" sz="1800" dirty="0" smtClean="0"/>
              <a:t>pole gap 30×80 cm</a:t>
            </a:r>
            <a:r>
              <a:rPr lang="en-US" altLang="ja-JP" sz="1800" baseline="30000" dirty="0" smtClean="0"/>
              <a:t>2</a:t>
            </a:r>
            <a:endParaRPr lang="en-US" altLang="ja-JP" sz="1800" dirty="0" smtClean="0"/>
          </a:p>
          <a:p>
            <a:pPr lvl="1"/>
            <a:r>
              <a:rPr lang="en-US" altLang="ja-JP" sz="1800" dirty="0"/>
              <a:t>86 </a:t>
            </a:r>
            <a:r>
              <a:rPr lang="en-US" altLang="ja-JP" sz="1800" dirty="0" smtClean="0"/>
              <a:t>ton</a:t>
            </a:r>
          </a:p>
          <a:p>
            <a:pPr lvl="1"/>
            <a:r>
              <a:rPr lang="en-US" altLang="ja-JP" sz="1800" dirty="0" smtClean="0"/>
              <a:t>Central trajectory 3.7 m</a:t>
            </a:r>
          </a:p>
          <a:p>
            <a:pPr lvl="1"/>
            <a:r>
              <a:rPr lang="en-US" altLang="ja-JP" sz="1800" dirty="0" smtClean="0"/>
              <a:t>Coil will be mounted.</a:t>
            </a:r>
            <a:endParaRPr lang="en-US" altLang="ja-JP" sz="1800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2555776" y="1664804"/>
            <a:ext cx="648072" cy="21602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431831" y="2924944"/>
            <a:ext cx="648072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469831" y="4509120"/>
            <a:ext cx="734017" cy="43204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 rot="21337804">
            <a:off x="5734512" y="1059486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 rot="21337804">
            <a:off x="5964381" y="3337585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Completed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 rot="21337804">
            <a:off x="6073785" y="5471437"/>
            <a:ext cx="2592288" cy="371453"/>
          </a:xfrm>
          <a:prstGeom prst="rect">
            <a:avLst/>
          </a:prstGeom>
          <a:solidFill>
            <a:srgbClr val="FFFFCC">
              <a:alpha val="69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Wait until next spring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3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7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ユーザー定義 2">
      <a:majorFont>
        <a:latin typeface="Arial Unicode MS"/>
        <a:ea typeface="HGｺﾞｼｯｸM"/>
        <a:cs typeface=""/>
      </a:majorFont>
      <a:minorFont>
        <a:latin typeface="Arial"/>
        <a:ea typeface="HGPｺﾞｼｯｸM"/>
        <a:cs typeface="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11351</TotalTime>
  <Words>1401</Words>
  <Application>Microsoft Macintosh PowerPoint</Application>
  <PresentationFormat>画面に合わせる (4:3)</PresentationFormat>
  <Paragraphs>256</Paragraphs>
  <Slides>19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アーバン</vt:lpstr>
      <vt:lpstr>Spectroscopic study of S=-2 hypernuclei with a new spectrometer S-2S</vt:lpstr>
      <vt:lpstr>Contents</vt:lpstr>
      <vt:lpstr>Introduction</vt:lpstr>
      <vt:lpstr>Previous experiments</vt:lpstr>
      <vt:lpstr>J-PARC E05 experiment</vt:lpstr>
      <vt:lpstr>Spectrometer</vt:lpstr>
      <vt:lpstr>Expected spectrum</vt:lpstr>
      <vt:lpstr>Schematic view of S-2S</vt:lpstr>
      <vt:lpstr>PowerPoint プレゼンテーション</vt:lpstr>
      <vt:lpstr>Q1, Q2 magnet</vt:lpstr>
      <vt:lpstr>Status summary</vt:lpstr>
      <vt:lpstr>Yield estimation</vt:lpstr>
      <vt:lpstr>Summary</vt:lpstr>
      <vt:lpstr>Back up</vt:lpstr>
      <vt:lpstr>Expected spectra</vt:lpstr>
      <vt:lpstr>Double Λ hypernuclei</vt:lpstr>
      <vt:lpstr>Double Λ hypernuclei</vt:lpstr>
      <vt:lpstr>Momentum region</vt:lpstr>
      <vt:lpstr>Acceptance of S-2S</vt:lpstr>
    </vt:vector>
  </TitlesOfParts>
  <Company>Kyoto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 K1.8ビームラインで用いる 新規スペクトロメータS-2Sの準備状況</dc:title>
  <dc:creator>kanatsuki shunsuke</dc:creator>
  <cp:lastModifiedBy>Kanatsuki Shunsuke</cp:lastModifiedBy>
  <cp:revision>2384</cp:revision>
  <cp:lastPrinted>2014-07-10T10:59:30Z</cp:lastPrinted>
  <dcterms:created xsi:type="dcterms:W3CDTF">2013-06-26T07:26:35Z</dcterms:created>
  <dcterms:modified xsi:type="dcterms:W3CDTF">2014-08-23T14:55:49Z</dcterms:modified>
</cp:coreProperties>
</file>