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9" r:id="rId4"/>
    <p:sldId id="264" r:id="rId5"/>
    <p:sldId id="266" r:id="rId6"/>
    <p:sldId id="267" r:id="rId7"/>
    <p:sldId id="269" r:id="rId8"/>
    <p:sldId id="268" r:id="rId9"/>
    <p:sldId id="298" r:id="rId10"/>
    <p:sldId id="272" r:id="rId11"/>
    <p:sldId id="273" r:id="rId12"/>
    <p:sldId id="281" r:id="rId13"/>
    <p:sldId id="300" r:id="rId14"/>
    <p:sldId id="301" r:id="rId15"/>
    <p:sldId id="297" r:id="rId16"/>
    <p:sldId id="275" r:id="rId17"/>
    <p:sldId id="276" r:id="rId18"/>
    <p:sldId id="277" r:id="rId19"/>
    <p:sldId id="279" r:id="rId20"/>
    <p:sldId id="280" r:id="rId21"/>
    <p:sldId id="302" r:id="rId22"/>
    <p:sldId id="283" r:id="rId23"/>
    <p:sldId id="285" r:id="rId24"/>
    <p:sldId id="286" r:id="rId25"/>
    <p:sldId id="292" r:id="rId26"/>
    <p:sldId id="287" r:id="rId27"/>
    <p:sldId id="294" r:id="rId28"/>
    <p:sldId id="290" r:id="rId29"/>
    <p:sldId id="291" r:id="rId3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625C"/>
    <a:srgbClr val="1403F7"/>
    <a:srgbClr val="7CACE0"/>
    <a:srgbClr val="89B4E3"/>
    <a:srgbClr val="E1F2FD"/>
    <a:srgbClr val="FF6161"/>
    <a:srgbClr val="CAD0CD"/>
    <a:srgbClr val="017324"/>
    <a:srgbClr val="01952F"/>
    <a:srgbClr val="01B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029" autoAdjust="0"/>
  </p:normalViewPr>
  <p:slideViewPr>
    <p:cSldViewPr>
      <p:cViewPr varScale="1">
        <p:scale>
          <a:sx n="98" d="100"/>
          <a:sy n="98" d="100"/>
        </p:scale>
        <p:origin x="-139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1699C-7C22-4B33-91D9-82F164C46571}" type="datetimeFigureOut">
              <a:rPr kumimoji="1" lang="ja-JP" altLang="en-US" smtClean="0"/>
              <a:t>2014/09/27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B88D3-7AE2-40BA-9FE0-9FE12F6C02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1364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14D52-6AE7-4705-8A89-B60B5BB2370C}" type="datetimeFigureOut">
              <a:rPr kumimoji="1" lang="ja-JP" altLang="en-US" smtClean="0"/>
              <a:t>2014/09/27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6B5E3-D1DD-40FF-BD45-65FCA4CD3F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266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6B5E3-D1DD-40FF-BD45-65FCA4CD3FF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980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6B5E3-D1DD-40FF-BD45-65FCA4CD3FF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78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none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authors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Title of this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altLang="ja-JP" smtClean="0"/>
              <a:t>Section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28816"/>
            <a:ext cx="4114800" cy="329184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altLang="ja-JP" smtClean="0"/>
              <a:t>footer1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440" y="17044"/>
            <a:ext cx="593932" cy="329184"/>
          </a:xfrm>
        </p:spPr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 smtClean="0"/>
              <a:t>Section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kumimoji="1" lang="en-US" altLang="ja-JP" smtClean="0"/>
              <a:t>footer1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DCC4817-B1CC-402C-AE5A-DA54115F87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990656" cy="1927225"/>
          </a:xfrm>
        </p:spPr>
        <p:txBody>
          <a:bodyPr/>
          <a:lstStyle/>
          <a:p>
            <a:r>
              <a:rPr lang="en-US" altLang="ja-JP" sz="3400" dirty="0" smtClean="0"/>
              <a:t>(</a:t>
            </a:r>
            <a:r>
              <a:rPr lang="en-US" altLang="ja-JP" sz="3400" i="1" dirty="0" smtClean="0"/>
              <a:t>K</a:t>
            </a:r>
            <a:r>
              <a:rPr lang="ja-JP" altLang="en-US" sz="3400" baseline="30000" dirty="0" smtClean="0"/>
              <a:t>－</a:t>
            </a:r>
            <a:r>
              <a:rPr lang="en-US" altLang="ja-JP" sz="3400" dirty="0" smtClean="0"/>
              <a:t>, </a:t>
            </a:r>
            <a:r>
              <a:rPr lang="en-US" altLang="ja-JP" sz="3400" i="1" dirty="0" smtClean="0"/>
              <a:t>K</a:t>
            </a:r>
            <a:r>
              <a:rPr lang="ja-JP" altLang="en-US" sz="3400" baseline="30000" dirty="0" smtClean="0"/>
              <a:t>＋</a:t>
            </a:r>
            <a:r>
              <a:rPr lang="en-US" altLang="ja-JP" sz="3400" dirty="0" smtClean="0"/>
              <a:t>)</a:t>
            </a:r>
            <a:r>
              <a:rPr lang="ja-JP" altLang="en-US" sz="3400" dirty="0" smtClean="0"/>
              <a:t>反応用新規磁気スペクトロメータの設計と現状</a:t>
            </a:r>
            <a:r>
              <a:rPr lang="en-US" altLang="ja-JP" sz="3400" dirty="0" smtClean="0"/>
              <a:t/>
            </a:r>
            <a:br>
              <a:rPr lang="en-US" altLang="ja-JP" sz="3400" dirty="0" smtClean="0"/>
            </a:br>
            <a:r>
              <a:rPr lang="en-US" altLang="ja-JP" sz="3600" dirty="0" smtClean="0"/>
              <a:t>Design and Status of S-2S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6640" cy="2228056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金築俊輔</a:t>
            </a:r>
            <a:r>
              <a:rPr lang="ja-JP" altLang="ja-JP" dirty="0"/>
              <a:t>　</a:t>
            </a:r>
            <a:r>
              <a:rPr lang="ja-JP" altLang="en-US" dirty="0" smtClean="0"/>
              <a:t>（京大理）</a:t>
            </a:r>
            <a:endParaRPr lang="en-US" altLang="ja-JP" dirty="0" smtClean="0"/>
          </a:p>
          <a:p>
            <a:r>
              <a:rPr lang="en-US" altLang="ja-JP" dirty="0" smtClean="0"/>
              <a:t>S. Kanatsuki  (Kyoto University)</a:t>
            </a:r>
          </a:p>
          <a:p>
            <a:endParaRPr kumimoji="1" lang="en-US" altLang="ja-JP" dirty="0" smtClean="0"/>
          </a:p>
          <a:p>
            <a:r>
              <a:rPr lang="ja-JP" altLang="en-US" dirty="0" smtClean="0"/>
              <a:t>「</a:t>
            </a:r>
            <a:r>
              <a:rPr lang="ja-JP" altLang="en-US" dirty="0"/>
              <a:t>ストレンジネスを含む原子核の最近の展開</a:t>
            </a:r>
            <a:r>
              <a:rPr lang="ja-JP" altLang="en-US" dirty="0" smtClean="0"/>
              <a:t>」研究会</a:t>
            </a:r>
            <a:r>
              <a:rPr lang="en-US" altLang="ja-JP" dirty="0" smtClean="0"/>
              <a:t>@</a:t>
            </a:r>
            <a:r>
              <a:rPr lang="ja-JP" altLang="en-US" dirty="0" smtClean="0"/>
              <a:t>熱川</a:t>
            </a:r>
            <a:endParaRPr lang="en-US" altLang="ja-JP" dirty="0" smtClean="0"/>
          </a:p>
          <a:p>
            <a:r>
              <a:rPr kumimoji="1" lang="en-US" altLang="ja-JP" dirty="0" smtClean="0"/>
              <a:t>2014.9.26  </a:t>
            </a:r>
          </a:p>
        </p:txBody>
      </p:sp>
    </p:spTree>
    <p:extLst>
      <p:ext uri="{BB962C8B-B14F-4D97-AF65-F5344CB8AC3E}">
        <p14:creationId xmlns:p14="http://schemas.microsoft.com/office/powerpoint/2010/main" val="412491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natsuki\Pictures\sts_sche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r="8057"/>
          <a:stretch/>
        </p:blipFill>
        <p:spPr bwMode="auto">
          <a:xfrm>
            <a:off x="539552" y="1273453"/>
            <a:ext cx="5100186" cy="521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Configuration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4" name="右中かっこ 3"/>
          <p:cNvSpPr/>
          <p:nvPr/>
        </p:nvSpPr>
        <p:spPr>
          <a:xfrm>
            <a:off x="4499992" y="1700808"/>
            <a:ext cx="180020" cy="2952328"/>
          </a:xfrm>
          <a:prstGeom prst="rightBrace">
            <a:avLst>
              <a:gd name="adj1" fmla="val 2194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中かっこ 10"/>
          <p:cNvSpPr/>
          <p:nvPr/>
        </p:nvSpPr>
        <p:spPr>
          <a:xfrm rot="18812226">
            <a:off x="5573965" y="4345150"/>
            <a:ext cx="230905" cy="1591791"/>
          </a:xfrm>
          <a:prstGeom prst="rightBrace">
            <a:avLst>
              <a:gd name="adj1" fmla="val 2194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2613073">
            <a:off x="4848868" y="4796878"/>
            <a:ext cx="2208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/>
              <a:t>Trigger counters</a:t>
            </a:r>
          </a:p>
        </p:txBody>
      </p:sp>
      <p:sp>
        <p:nvSpPr>
          <p:cNvPr id="12" name="正方形/長方形 11"/>
          <p:cNvSpPr/>
          <p:nvPr/>
        </p:nvSpPr>
        <p:spPr>
          <a:xfrm rot="5400000">
            <a:off x="3155002" y="2976918"/>
            <a:ext cx="3419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Momentum reconstruction</a:t>
            </a:r>
            <a:endParaRPr lang="en-US" altLang="ja-JP" sz="2000" b="1" dirty="0"/>
          </a:p>
        </p:txBody>
      </p:sp>
      <p:pic>
        <p:nvPicPr>
          <p:cNvPr id="14" name="Picture 3" descr="C:\Users\kanatsuki\Dropbox\think2mac\MyArticle\master\masters_thesis\chapter3\srat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/>
          <a:stretch/>
        </p:blipFill>
        <p:spPr bwMode="auto">
          <a:xfrm>
            <a:off x="5392569" y="1273453"/>
            <a:ext cx="3639929" cy="258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6175541" y="4279839"/>
            <a:ext cx="298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1403F7"/>
                </a:solidFill>
              </a:rPr>
              <a:t>Path Length</a:t>
            </a:r>
            <a:r>
              <a:rPr lang="ja-JP" altLang="en-US" b="1" dirty="0" smtClean="0">
                <a:solidFill>
                  <a:srgbClr val="1403F7"/>
                </a:solidFill>
              </a:rPr>
              <a:t> ～</a:t>
            </a:r>
            <a:r>
              <a:rPr lang="en-US" altLang="ja-JP" b="1" dirty="0" smtClean="0">
                <a:solidFill>
                  <a:srgbClr val="1403F7"/>
                </a:solidFill>
              </a:rPr>
              <a:t>9 m</a:t>
            </a:r>
          </a:p>
          <a:p>
            <a:r>
              <a:rPr lang="en-US" altLang="ja-JP" b="1" dirty="0" smtClean="0">
                <a:solidFill>
                  <a:srgbClr val="1403F7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i="1" dirty="0" smtClean="0">
                <a:solidFill>
                  <a:srgbClr val="1403F7"/>
                </a:solidFill>
                <a:sym typeface="Wingdings" panose="05000000000000000000" pitchFamily="2" charset="2"/>
              </a:rPr>
              <a:t>K</a:t>
            </a:r>
            <a:r>
              <a:rPr lang="ja-JP" altLang="en-US" b="1" baseline="30000" dirty="0" smtClean="0">
                <a:solidFill>
                  <a:srgbClr val="1403F7"/>
                </a:solidFill>
                <a:sym typeface="Wingdings" panose="05000000000000000000" pitchFamily="2" charset="2"/>
              </a:rPr>
              <a:t>＋</a:t>
            </a:r>
            <a:r>
              <a:rPr lang="en-US" altLang="ja-JP" b="1" dirty="0" smtClean="0">
                <a:solidFill>
                  <a:srgbClr val="1403F7"/>
                </a:solidFill>
                <a:sym typeface="Wingdings" panose="05000000000000000000" pitchFamily="2" charset="2"/>
              </a:rPr>
              <a:t>: survival rate 40%</a:t>
            </a:r>
            <a:endParaRPr lang="en-US" altLang="ja-JP" b="1" dirty="0">
              <a:solidFill>
                <a:srgbClr val="1403F7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8334000" y="3882268"/>
            <a:ext cx="0" cy="432048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 noChangeAspect="1"/>
          </p:cNvCxnSpPr>
          <p:nvPr/>
        </p:nvCxnSpPr>
        <p:spPr>
          <a:xfrm flipH="1">
            <a:off x="3707907" y="4522081"/>
            <a:ext cx="2424057" cy="1283183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83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GeantHori_rev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/>
          <a:stretch/>
        </p:blipFill>
        <p:spPr>
          <a:xfrm rot="10800000">
            <a:off x="4735015" y="3212975"/>
            <a:ext cx="4247407" cy="2952328"/>
          </a:xfrm>
          <a:prstGeom prst="rect">
            <a:avLst/>
          </a:prstGeom>
        </p:spPr>
      </p:pic>
      <p:pic>
        <p:nvPicPr>
          <p:cNvPr id="7" name="Picture 2" descr="C:\Users\kanatsuki\OperaWork\S-2S\tra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20834" r="30816" b="26656"/>
          <a:stretch/>
        </p:blipFill>
        <p:spPr bwMode="auto">
          <a:xfrm>
            <a:off x="251520" y="3521295"/>
            <a:ext cx="4491241" cy="19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Magnets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Three normal conducting magnets</a:t>
            </a:r>
          </a:p>
          <a:p>
            <a:r>
              <a:rPr lang="en-US" altLang="ja-JP" dirty="0" smtClean="0"/>
              <a:t>Q1,D1 </a:t>
            </a:r>
            <a:r>
              <a:rPr lang="en-US" altLang="ja-JP" dirty="0" smtClean="0">
                <a:sym typeface="Wingdings" panose="05000000000000000000" pitchFamily="2" charset="2"/>
              </a:rPr>
              <a:t> Newly constructed</a:t>
            </a:r>
          </a:p>
          <a:p>
            <a:r>
              <a:rPr kumimoji="1" lang="en-US" altLang="ja-JP" dirty="0" smtClean="0">
                <a:sym typeface="Wingdings" panose="05000000000000000000" pitchFamily="2" charset="2"/>
              </a:rPr>
              <a:t>Q2  Modification of pole and coil from old magnet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558002" y="5254552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Q1</a:t>
            </a:r>
            <a:endParaRPr lang="en-US" altLang="ja-JP" dirty="0"/>
          </a:p>
        </p:txBody>
      </p:sp>
      <p:sp>
        <p:nvSpPr>
          <p:cNvPr id="11" name="正方形/長方形 10"/>
          <p:cNvSpPr/>
          <p:nvPr/>
        </p:nvSpPr>
        <p:spPr>
          <a:xfrm>
            <a:off x="3059832" y="496641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Q2</a:t>
            </a:r>
            <a:endParaRPr lang="en-US" altLang="ja-JP" dirty="0"/>
          </a:p>
        </p:txBody>
      </p:sp>
      <p:sp>
        <p:nvSpPr>
          <p:cNvPr id="12" name="正方形/長方形 11"/>
          <p:cNvSpPr/>
          <p:nvPr/>
        </p:nvSpPr>
        <p:spPr>
          <a:xfrm>
            <a:off x="2257331" y="4894289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D</a:t>
            </a:r>
            <a:r>
              <a:rPr lang="en-US" altLang="ja-JP" dirty="0" smtClean="0"/>
              <a:t>1</a:t>
            </a:r>
            <a:endParaRPr lang="en-US" altLang="ja-JP" dirty="0"/>
          </a:p>
        </p:txBody>
      </p:sp>
      <p:sp>
        <p:nvSpPr>
          <p:cNvPr id="13" name="正方形/長方形 12"/>
          <p:cNvSpPr/>
          <p:nvPr/>
        </p:nvSpPr>
        <p:spPr>
          <a:xfrm>
            <a:off x="607743" y="5304536"/>
            <a:ext cx="2452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Horizontal focus</a:t>
            </a:r>
          </a:p>
          <a:p>
            <a:r>
              <a:rPr lang="ja-JP" altLang="en-US" dirty="0" smtClean="0"/>
              <a:t>～</a:t>
            </a:r>
            <a:r>
              <a:rPr lang="en-US" altLang="ja-JP" dirty="0" smtClean="0"/>
              <a:t>8.5 m @1.37GeV/c</a:t>
            </a:r>
            <a:endParaRPr lang="en-US" altLang="ja-JP" dirty="0"/>
          </a:p>
        </p:txBody>
      </p:sp>
      <p:sp>
        <p:nvSpPr>
          <p:cNvPr id="16" name="正方形/長方形 15"/>
          <p:cNvSpPr/>
          <p:nvPr/>
        </p:nvSpPr>
        <p:spPr>
          <a:xfrm>
            <a:off x="6444208" y="5069886"/>
            <a:ext cx="2452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1.37GeV/c±7.5%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103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Acceptance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t="12778" r="20119" b="1586"/>
          <a:stretch/>
        </p:blipFill>
        <p:spPr bwMode="auto">
          <a:xfrm>
            <a:off x="5871424" y="908720"/>
            <a:ext cx="294904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t="12331" r="19255" b="1997"/>
          <a:stretch/>
        </p:blipFill>
        <p:spPr bwMode="auto">
          <a:xfrm>
            <a:off x="5906134" y="3340416"/>
            <a:ext cx="2914338" cy="21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t="12263" r="20194" b="1575"/>
          <a:stretch/>
        </p:blipFill>
        <p:spPr bwMode="auto">
          <a:xfrm>
            <a:off x="323528" y="1683953"/>
            <a:ext cx="5119609" cy="375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467544" y="5732891"/>
            <a:ext cx="352839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Magnetic field </a:t>
            </a:r>
            <a:r>
              <a:rPr lang="en-US" altLang="ja-JP" sz="1600" dirty="0" smtClean="0">
                <a:sym typeface="Wingdings" panose="05000000000000000000" pitchFamily="2" charset="2"/>
              </a:rPr>
              <a:t></a:t>
            </a:r>
            <a:r>
              <a:rPr lang="en-US" altLang="ja-JP" sz="1600" dirty="0" smtClean="0"/>
              <a:t> TOSCA calculation</a:t>
            </a:r>
          </a:p>
          <a:p>
            <a:r>
              <a:rPr lang="en-US" altLang="ja-JP" sz="1600" dirty="0" smtClean="0"/>
              <a:t>Q1,Q2,D1 = 2500A (max)</a:t>
            </a:r>
            <a:endParaRPr kumimoji="1" lang="ja-JP" altLang="en-US" sz="1600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228184" y="3700456"/>
            <a:ext cx="494692" cy="0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228184" y="3700456"/>
            <a:ext cx="70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1403F7"/>
                </a:solidFill>
              </a:rPr>
              <a:t>4°</a:t>
            </a:r>
            <a:endParaRPr kumimoji="1" lang="ja-JP" altLang="en-US" dirty="0">
              <a:solidFill>
                <a:srgbClr val="1403F7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271572" y="4924592"/>
            <a:ext cx="964724" cy="0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588224" y="4627268"/>
            <a:ext cx="70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1403F7"/>
                </a:solidFill>
              </a:rPr>
              <a:t>8°</a:t>
            </a:r>
            <a:endParaRPr kumimoji="1" lang="ja-JP" altLang="en-US" dirty="0">
              <a:solidFill>
                <a:srgbClr val="1403F7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36296" y="3546568"/>
            <a:ext cx="149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p=1.35 </a:t>
            </a:r>
            <a:r>
              <a:rPr lang="en-US" altLang="ja-JP" sz="1600" b="1" i="1" dirty="0" err="1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GeV</a:t>
            </a:r>
            <a:r>
              <a:rPr lang="en-US" altLang="ja-JP" sz="1600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/c</a:t>
            </a:r>
          </a:p>
          <a:p>
            <a:r>
              <a:rPr lang="en-US" altLang="ja-JP" sz="1600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T2-Q1=55cm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779912" y="3249850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017324"/>
                </a:solidFill>
              </a:rPr>
              <a:t>～</a:t>
            </a:r>
            <a:r>
              <a:rPr lang="en-US" altLang="ja-JP" sz="2400" b="1" dirty="0" smtClean="0">
                <a:solidFill>
                  <a:srgbClr val="017324"/>
                </a:solidFill>
              </a:rPr>
              <a:t>55 </a:t>
            </a:r>
            <a:r>
              <a:rPr lang="en-US" altLang="ja-JP" sz="2400" b="1" dirty="0" err="1" smtClean="0">
                <a:solidFill>
                  <a:srgbClr val="017324"/>
                </a:solidFill>
              </a:rPr>
              <a:t>msr</a:t>
            </a:r>
            <a:endParaRPr lang="en-US" altLang="ja-JP" sz="2400" b="1" dirty="0">
              <a:solidFill>
                <a:srgbClr val="017324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99992" y="5732892"/>
            <a:ext cx="422762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Particles just passing through the magnets</a:t>
            </a:r>
          </a:p>
          <a:p>
            <a:r>
              <a:rPr kumimoji="1" lang="en-US" altLang="ja-JP" sz="1600" dirty="0" smtClean="0"/>
              <a:t>= not including detector configuration</a:t>
            </a:r>
            <a:endParaRPr kumimoji="1" lang="ja-JP" altLang="en-US" sz="1600" dirty="0"/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8463895" y="4924592"/>
            <a:ext cx="0" cy="304608"/>
          </a:xfrm>
          <a:prstGeom prst="straightConnector1">
            <a:avLst/>
          </a:prstGeom>
          <a:ln w="1905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8260631" y="4581128"/>
            <a:ext cx="70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1403F7"/>
                </a:solidFill>
              </a:rPr>
              <a:t>18°</a:t>
            </a:r>
            <a:endParaRPr kumimoji="1" lang="ja-JP" altLang="en-US" dirty="0">
              <a:solidFill>
                <a:srgbClr val="1403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Momentum Resolution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pic>
        <p:nvPicPr>
          <p:cNvPr id="4" name="図 3" descr="res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4" y="2483604"/>
            <a:ext cx="4627387" cy="313389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660231" y="51479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Momentum [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/c]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33116" y="5507940"/>
            <a:ext cx="327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Position resolution (</a:t>
            </a:r>
            <a:r>
              <a:rPr lang="en-US" altLang="ja-JP" dirty="0" err="1" smtClean="0"/>
              <a:t>rms</a:t>
            </a:r>
            <a:r>
              <a:rPr lang="en-US" altLang="ja-JP" dirty="0" smtClean="0"/>
              <a:t>) [um]</a:t>
            </a:r>
            <a:endParaRPr kumimoji="1" lang="ja-JP" altLang="en-US" dirty="0"/>
          </a:p>
        </p:txBody>
      </p:sp>
      <p:pic>
        <p:nvPicPr>
          <p:cNvPr id="13" name="図 12" descr="re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/>
          <a:stretch/>
        </p:blipFill>
        <p:spPr>
          <a:xfrm>
            <a:off x="4932040" y="2424910"/>
            <a:ext cx="3960440" cy="2791949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 rot="16200000">
            <a:off x="87614" y="4060589"/>
            <a:ext cx="1521604" cy="432048"/>
          </a:xfrm>
          <a:prstGeom prst="rightArrow">
            <a:avLst>
              <a:gd name="adj1" fmla="val 37680"/>
              <a:gd name="adj2" fmla="val 50000"/>
            </a:avLst>
          </a:prstGeom>
          <a:solidFill>
            <a:srgbClr val="C0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 rot="21387201">
            <a:off x="818544" y="2627777"/>
            <a:ext cx="336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</a:rPr>
              <a:t>w/ Multiple Scattering</a:t>
            </a:r>
            <a:endParaRPr kumimoji="1" lang="ja-JP" alt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20781368">
            <a:off x="1238750" y="4078846"/>
            <a:ext cx="2945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position resolution only</a:t>
            </a:r>
            <a:endParaRPr kumimoji="1" lang="ja-JP" altLang="en-US" sz="2000" dirty="0"/>
          </a:p>
        </p:txBody>
      </p:sp>
      <p:sp>
        <p:nvSpPr>
          <p:cNvPr id="8" name="円/楕円 7"/>
          <p:cNvSpPr/>
          <p:nvPr/>
        </p:nvSpPr>
        <p:spPr>
          <a:xfrm rot="21397969">
            <a:off x="343147" y="3037389"/>
            <a:ext cx="4157517" cy="415720"/>
          </a:xfrm>
          <a:prstGeom prst="ellipse">
            <a:avLst/>
          </a:prstGeom>
          <a:noFill/>
          <a:ln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 rot="20652132">
            <a:off x="373596" y="4590688"/>
            <a:ext cx="4027997" cy="432048"/>
          </a:xfrm>
          <a:prstGeom prst="ellipse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96135" y="23395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Momentum resolution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262267" y="240125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Momentum resolution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 rot="16200000">
            <a:off x="-511036" y="3102145"/>
            <a:ext cx="160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err="1" smtClean="0"/>
              <a:t>dp</a:t>
            </a:r>
            <a:r>
              <a:rPr lang="en-US" altLang="ja-JP" b="1" i="1" dirty="0" smtClean="0"/>
              <a:t>/p</a:t>
            </a:r>
            <a:r>
              <a:rPr lang="en-US" altLang="ja-JP" b="1" dirty="0" smtClean="0"/>
              <a:t> [×10</a:t>
            </a:r>
            <a:r>
              <a:rPr lang="en-US" altLang="ja-JP" b="1" baseline="30000" dirty="0" smtClean="0"/>
              <a:t>4</a:t>
            </a:r>
            <a:r>
              <a:rPr lang="en-US" altLang="ja-JP" b="1" dirty="0" smtClean="0"/>
              <a:t>]</a:t>
            </a:r>
            <a:endParaRPr kumimoji="1"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4049366" y="2935891"/>
            <a:ext cx="160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err="1" smtClean="0"/>
              <a:t>dp</a:t>
            </a:r>
            <a:r>
              <a:rPr lang="en-US" altLang="ja-JP" b="1" i="1" dirty="0" smtClean="0"/>
              <a:t>/p</a:t>
            </a:r>
            <a:r>
              <a:rPr lang="en-US" altLang="ja-JP" b="1" dirty="0" smtClean="0"/>
              <a:t> [×10</a:t>
            </a:r>
            <a:r>
              <a:rPr lang="en-US" altLang="ja-JP" b="1" baseline="30000" dirty="0" smtClean="0"/>
              <a:t>4</a:t>
            </a:r>
            <a:r>
              <a:rPr lang="en-US" altLang="ja-JP" b="1" dirty="0" smtClean="0"/>
              <a:t>]</a:t>
            </a:r>
            <a:endParaRPr kumimoji="1" lang="ja-JP" altLang="en-US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65069" y="49225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p = 1.375 </a:t>
            </a:r>
            <a:r>
              <a:rPr kumimoji="1" lang="en-US" altLang="ja-JP" b="1" i="1" dirty="0" err="1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GeV</a:t>
            </a:r>
            <a:r>
              <a:rPr kumimoji="1" lang="en-US" altLang="ja-JP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/c</a:t>
            </a:r>
            <a:endParaRPr kumimoji="1" lang="ja-JP" altLang="en-US" b="1" i="1" dirty="0">
              <a:ln w="3175">
                <a:solidFill>
                  <a:schemeClr val="tx1"/>
                </a:solidFill>
              </a:ln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63984" y="1626986"/>
            <a:ext cx="3965416" cy="461665"/>
          </a:xfrm>
          <a:prstGeom prst="rect">
            <a:avLst/>
          </a:prstGeom>
          <a:noFill/>
          <a:ln>
            <a:solidFill>
              <a:srgbClr val="1403F7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1403F7"/>
                </a:solidFill>
              </a:rPr>
              <a:t> </a:t>
            </a:r>
            <a:r>
              <a:rPr kumimoji="1" lang="en-US" altLang="ja-JP" sz="2400" b="1" i="1" dirty="0" err="1" smtClean="0">
                <a:solidFill>
                  <a:srgbClr val="1403F7"/>
                </a:solidFill>
              </a:rPr>
              <a:t>dp</a:t>
            </a:r>
            <a:r>
              <a:rPr kumimoji="1" lang="en-US" altLang="ja-JP" sz="2400" b="1" i="1" dirty="0" smtClean="0">
                <a:solidFill>
                  <a:srgbClr val="1403F7"/>
                </a:solidFill>
              </a:rPr>
              <a:t>/p</a:t>
            </a:r>
            <a:r>
              <a:rPr kumimoji="1" lang="en-US" altLang="ja-JP" sz="2400" b="1" dirty="0" smtClean="0">
                <a:solidFill>
                  <a:srgbClr val="1403F7"/>
                </a:solidFill>
              </a:rPr>
              <a:t> 5</a:t>
            </a:r>
            <a:r>
              <a:rPr kumimoji="1" lang="ja-JP" altLang="en-US" sz="2400" b="1" dirty="0" smtClean="0">
                <a:solidFill>
                  <a:srgbClr val="1403F7"/>
                </a:solidFill>
              </a:rPr>
              <a:t>～</a:t>
            </a:r>
            <a:r>
              <a:rPr kumimoji="1" lang="en-US" altLang="ja-JP" sz="2400" b="1" dirty="0" smtClean="0">
                <a:solidFill>
                  <a:srgbClr val="1403F7"/>
                </a:solidFill>
              </a:rPr>
              <a:t>6×10</a:t>
            </a:r>
            <a:r>
              <a:rPr kumimoji="1" lang="ja-JP" altLang="en-US" sz="2400" b="1" baseline="30000" dirty="0" smtClean="0">
                <a:solidFill>
                  <a:srgbClr val="1403F7"/>
                </a:solidFill>
              </a:rPr>
              <a:t>－</a:t>
            </a:r>
            <a:r>
              <a:rPr kumimoji="1" lang="en-US" altLang="ja-JP" sz="2400" b="1" baseline="30000" dirty="0" smtClean="0">
                <a:solidFill>
                  <a:srgbClr val="1403F7"/>
                </a:solidFill>
              </a:rPr>
              <a:t>4</a:t>
            </a:r>
            <a:r>
              <a:rPr kumimoji="1" lang="en-US" altLang="ja-JP" sz="2400" b="1" dirty="0" smtClean="0">
                <a:solidFill>
                  <a:srgbClr val="1403F7"/>
                </a:solidFill>
              </a:rPr>
              <a:t> (FWHM)</a:t>
            </a:r>
            <a:endParaRPr kumimoji="1" lang="ja-JP" altLang="en-US" sz="2400" b="1" dirty="0">
              <a:solidFill>
                <a:srgbClr val="1403F7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443137" y="5641145"/>
            <a:ext cx="3161311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Magnet condition</a:t>
            </a:r>
          </a:p>
          <a:p>
            <a:r>
              <a:rPr lang="en-US" altLang="ja-JP" sz="2000" dirty="0" smtClean="0"/>
              <a:t>Q1,Q2,D1 = 2500A (max)</a:t>
            </a:r>
            <a:endParaRPr kumimoji="1" lang="ja-JP" altLang="en-US" sz="20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68243" y="451711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i="1" dirty="0" err="1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σx</a:t>
            </a:r>
            <a:r>
              <a:rPr lang="en-US" altLang="ja-JP" sz="1600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 = 250um (</a:t>
            </a:r>
            <a:r>
              <a:rPr lang="en-US" altLang="ja-JP" sz="1600" b="1" i="1" dirty="0" err="1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rms</a:t>
            </a:r>
            <a:r>
              <a:rPr lang="en-US" altLang="ja-JP" sz="1600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)</a:t>
            </a:r>
            <a:endParaRPr kumimoji="1" lang="ja-JP" altLang="en-US" sz="1600" b="1" i="1" dirty="0">
              <a:ln w="3175">
                <a:solidFill>
                  <a:schemeClr val="tx1"/>
                </a:solidFill>
              </a:ln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2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7" grpId="0"/>
      <p:bldP spid="8" grpId="0" animBg="1"/>
      <p:bldP spid="18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8498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ja-JP" sz="5400" dirty="0" smtClean="0"/>
              <a:t>Magnets</a:t>
            </a:r>
            <a:endParaRPr kumimoji="1" lang="ja-JP" altLang="en-US" sz="5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400233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Q1 magnet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Vertical focus</a:t>
            </a:r>
          </a:p>
          <a:p>
            <a:r>
              <a:rPr kumimoji="1" lang="en-US" altLang="ja-JP" dirty="0" smtClean="0"/>
              <a:t>2.4×2.4×0.88 m</a:t>
            </a:r>
            <a:r>
              <a:rPr kumimoji="1" lang="en-US" altLang="ja-JP" baseline="30000" dirty="0" smtClean="0"/>
              <a:t>3</a:t>
            </a:r>
          </a:p>
          <a:p>
            <a:r>
              <a:rPr lang="en-US" altLang="ja-JP" dirty="0" smtClean="0"/>
              <a:t>Aperture 31 cm</a:t>
            </a:r>
            <a:endParaRPr kumimoji="1" lang="en-US" altLang="ja-JP" dirty="0" smtClean="0"/>
          </a:p>
          <a:p>
            <a:r>
              <a:rPr lang="en-US" altLang="ja-JP" dirty="0" smtClean="0"/>
              <a:t>Total weight 37 ton</a:t>
            </a:r>
          </a:p>
          <a:p>
            <a:r>
              <a:rPr lang="en-US" altLang="ja-JP" dirty="0" smtClean="0"/>
              <a:t>8.7 T/m</a:t>
            </a:r>
          </a:p>
        </p:txBody>
      </p:sp>
      <p:pic>
        <p:nvPicPr>
          <p:cNvPr id="7" name="Picture 2" descr="C:\Users\kanatsuki\Dropbox\think2mac\MyArticle\master\masters_thesis\chapter3\Q1yoke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20692"/>
          <a:stretch/>
        </p:blipFill>
        <p:spPr bwMode="auto">
          <a:xfrm>
            <a:off x="4788024" y="1321216"/>
            <a:ext cx="4183117" cy="42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natsuki\Dropbox\think_mac\S-2S\Pictures\2013-02-15 13.34.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6552" r="6092" b="3448"/>
          <a:stretch/>
        </p:blipFill>
        <p:spPr bwMode="auto">
          <a:xfrm>
            <a:off x="539552" y="4077072"/>
            <a:ext cx="3383648" cy="22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natsuki\Dropbox\think_mac\S-2S\Pictures\IMG_14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17414" b="3319"/>
          <a:stretch/>
        </p:blipFill>
        <p:spPr bwMode="auto">
          <a:xfrm>
            <a:off x="4788024" y="2276872"/>
            <a:ext cx="4171111" cy="38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コンテンツ プレースホルダー 3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3" r="80047"/>
          <a:stretch/>
        </p:blipFill>
        <p:spPr>
          <a:xfrm>
            <a:off x="8349398" y="3501008"/>
            <a:ext cx="621744" cy="236236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860032" y="1772816"/>
            <a:ext cx="2880320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1403F7"/>
                </a:solidFill>
              </a:rPr>
              <a:t>Completed 2013.3</a:t>
            </a:r>
            <a:endParaRPr kumimoji="1" lang="ja-JP" altLang="en-US" sz="2400" b="1" i="1" dirty="0">
              <a:solidFill>
                <a:srgbClr val="1403F7"/>
              </a:solidFill>
            </a:endParaRPr>
          </a:p>
        </p:txBody>
      </p:sp>
      <p:sp>
        <p:nvSpPr>
          <p:cNvPr id="3" name="左矢印 2"/>
          <p:cNvSpPr/>
          <p:nvPr/>
        </p:nvSpPr>
        <p:spPr>
          <a:xfrm rot="19862272">
            <a:off x="3493619" y="3525571"/>
            <a:ext cx="1512168" cy="6951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Painted</a:t>
            </a:r>
            <a:endParaRPr kumimoji="1" lang="ja-JP" altLang="en-US" sz="2000" dirty="0"/>
          </a:p>
        </p:txBody>
      </p:sp>
      <p:sp>
        <p:nvSpPr>
          <p:cNvPr id="4" name="右矢印 3"/>
          <p:cNvSpPr/>
          <p:nvPr/>
        </p:nvSpPr>
        <p:spPr>
          <a:xfrm rot="21120025">
            <a:off x="3815916" y="4612168"/>
            <a:ext cx="1512168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Build up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898287" y="20991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372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Measurement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Excitation curves (at center)</a:t>
            </a:r>
          </a:p>
          <a:p>
            <a:r>
              <a:rPr lang="en-US" altLang="ja-JP" dirty="0" smtClean="0"/>
              <a:t>Distributions (500,2000,2500 A)</a:t>
            </a:r>
          </a:p>
        </p:txBody>
      </p:sp>
      <p:pic>
        <p:nvPicPr>
          <p:cNvPr id="7" name="Picture 2" descr="C:\Users\kanatsuki\Dropbox\think_mac\S-2S\Pictures\IMG_14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t="25287" r="7905" b="12031"/>
          <a:stretch/>
        </p:blipFill>
        <p:spPr bwMode="auto">
          <a:xfrm>
            <a:off x="5152362" y="1628800"/>
            <a:ext cx="3668110" cy="429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273898" y="1649221"/>
            <a:ext cx="1546574" cy="4001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bg2">
                    <a:lumMod val="10000"/>
                  </a:schemeClr>
                </a:solidFill>
              </a:rPr>
              <a:t>Hall probe</a:t>
            </a:r>
            <a:endParaRPr kumimoji="1" lang="ja-JP" alt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6986417" y="2090465"/>
            <a:ext cx="792639" cy="1482551"/>
          </a:xfrm>
          <a:prstGeom prst="straightConnector1">
            <a:avLst/>
          </a:prstGeom>
          <a:ln w="3810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C:\Users\kanatsuki\Pictures\Q1Measure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6" y="2828029"/>
            <a:ext cx="4200525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699792" y="4581128"/>
            <a:ext cx="1584176" cy="584776"/>
          </a:xfrm>
          <a:prstGeom prst="rect">
            <a:avLst/>
          </a:prstGeom>
          <a:ln>
            <a:solidFill>
              <a:srgbClr val="1403F7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1403F7"/>
                </a:solidFill>
              </a:rPr>
              <a:t>8.7 T/m</a:t>
            </a:r>
            <a:endParaRPr lang="en-US" altLang="ja-JP" sz="3200" b="1" dirty="0">
              <a:solidFill>
                <a:srgbClr val="1403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Calculation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51427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3D electromagnetic analysis with Opera-3d/TOSCA 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52"/>
          <a:stretch/>
        </p:blipFill>
        <p:spPr>
          <a:xfrm>
            <a:off x="394701" y="2301452"/>
            <a:ext cx="522264" cy="3071764"/>
          </a:xfrm>
          <a:prstGeom prst="rect">
            <a:avLst/>
          </a:prstGeom>
        </p:spPr>
      </p:pic>
      <p:pic>
        <p:nvPicPr>
          <p:cNvPr id="14" name="Picture 3" descr="C:\Users\kanatsuki\Dropbox\think_mac\S-2S\figures\Q1fig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8" t="94941" r="18692" b="14"/>
          <a:stretch/>
        </p:blipFill>
        <p:spPr bwMode="auto">
          <a:xfrm>
            <a:off x="394701" y="5445224"/>
            <a:ext cx="792088" cy="24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kanatsuki\Dropbox\think_mac\S-2S\figures\Q1figur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0" t="6248" r="38755" b="8938"/>
          <a:stretch/>
        </p:blipFill>
        <p:spPr bwMode="auto">
          <a:xfrm>
            <a:off x="822321" y="2396069"/>
            <a:ext cx="2813575" cy="283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29" y="3366000"/>
            <a:ext cx="3136240" cy="30872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テキスト ボックス 15"/>
          <p:cNvSpPr txBox="1"/>
          <p:nvPr/>
        </p:nvSpPr>
        <p:spPr>
          <a:xfrm rot="20859938">
            <a:off x="1597899" y="4517659"/>
            <a:ext cx="2819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err="1" smtClean="0">
                <a:solidFill>
                  <a:srgbClr val="1403F7"/>
                </a:solidFill>
              </a:rPr>
              <a:t>BHcurve</a:t>
            </a:r>
            <a:r>
              <a:rPr lang="en-US" altLang="ja-JP" sz="2000" b="1" dirty="0" smtClean="0">
                <a:solidFill>
                  <a:srgbClr val="1403F7"/>
                </a:solidFill>
              </a:rPr>
              <a:t> adjustment</a:t>
            </a:r>
            <a:endParaRPr kumimoji="1" lang="ja-JP" altLang="en-US" sz="2000" b="1" dirty="0">
              <a:solidFill>
                <a:srgbClr val="1403F7"/>
              </a:solidFill>
            </a:endParaRPr>
          </a:p>
        </p:txBody>
      </p:sp>
      <p:pic>
        <p:nvPicPr>
          <p:cNvPr id="17" name="Picture 5" descr="C:\Users\kanatsuki\Pictures\Q1MeasureAndCal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81" y="2114475"/>
            <a:ext cx="3408437" cy="27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56" y="4482281"/>
            <a:ext cx="3651468" cy="2114220"/>
          </a:xfrm>
          <a:prstGeom prst="rect">
            <a:avLst/>
          </a:prstGeom>
        </p:spPr>
      </p:pic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5333451" y="2852936"/>
            <a:ext cx="1542806" cy="33855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square">
            <a:sp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ja-JP" sz="1600" i="1" dirty="0" smtClean="0">
                <a:solidFill>
                  <a:srgbClr val="00B0F0"/>
                </a:solidFill>
                <a:sym typeface="Wingdings" panose="05000000000000000000" pitchFamily="2" charset="2"/>
              </a:rPr>
              <a:t>Measurement</a:t>
            </a: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6732240" y="3573016"/>
            <a:ext cx="1431764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>
            <a:sp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1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1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1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1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ja-JP" sz="16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Calculation</a:t>
            </a:r>
            <a:endParaRPr lang="en-US" altLang="ja-JP" sz="1600" i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56166" y="468571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Residual</a:t>
            </a:r>
            <a:endParaRPr kumimoji="1" lang="ja-JP" altLang="en-US" b="1" dirty="0"/>
          </a:p>
        </p:txBody>
      </p:sp>
      <p:sp>
        <p:nvSpPr>
          <p:cNvPr id="24" name="下矢印 23"/>
          <p:cNvSpPr/>
          <p:nvPr/>
        </p:nvSpPr>
        <p:spPr>
          <a:xfrm>
            <a:off x="5828922" y="4174727"/>
            <a:ext cx="275932" cy="908817"/>
          </a:xfrm>
          <a:prstGeom prst="downArrow">
            <a:avLst>
              <a:gd name="adj1" fmla="val 43504"/>
              <a:gd name="adj2" fmla="val 5974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7740352" y="5271249"/>
            <a:ext cx="0" cy="46200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7704856" y="5321875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±20 Gauss</a:t>
            </a:r>
            <a:endParaRPr kumimoji="1" lang="en-US" altLang="ja-JP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9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/>
      <p:bldP spid="24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Q2 magnet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Horizontal </a:t>
            </a:r>
            <a:r>
              <a:rPr lang="en-US" altLang="ja-JP" dirty="0"/>
              <a:t>focus</a:t>
            </a:r>
          </a:p>
          <a:p>
            <a:r>
              <a:rPr lang="en-US" altLang="ja-JP" dirty="0" smtClean="0"/>
              <a:t>2.1×1.54×0.5 m</a:t>
            </a:r>
            <a:r>
              <a:rPr lang="en-US" altLang="ja-JP" baseline="30000" dirty="0" smtClean="0"/>
              <a:t>3</a:t>
            </a:r>
            <a:endParaRPr lang="en-US" altLang="ja-JP" baseline="30000" dirty="0"/>
          </a:p>
          <a:p>
            <a:r>
              <a:rPr lang="en-US" altLang="ja-JP" dirty="0"/>
              <a:t>Aperture </a:t>
            </a:r>
            <a:r>
              <a:rPr lang="en-US" altLang="ja-JP" dirty="0" smtClean="0"/>
              <a:t>36 </a:t>
            </a:r>
            <a:r>
              <a:rPr lang="en-US" altLang="ja-JP" dirty="0"/>
              <a:t>cm</a:t>
            </a:r>
          </a:p>
          <a:p>
            <a:r>
              <a:rPr lang="en-US" altLang="ja-JP" dirty="0"/>
              <a:t>Total weight </a:t>
            </a:r>
            <a:r>
              <a:rPr lang="en-US" altLang="ja-JP" dirty="0" smtClean="0"/>
              <a:t>12 </a:t>
            </a:r>
            <a:r>
              <a:rPr lang="en-US" altLang="ja-JP" dirty="0"/>
              <a:t>ton</a:t>
            </a:r>
          </a:p>
          <a:p>
            <a:r>
              <a:rPr lang="en-US" altLang="ja-JP" dirty="0" smtClean="0"/>
              <a:t>5.0 T/m (measurement)</a:t>
            </a:r>
            <a:endParaRPr lang="en-US" altLang="ja-JP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23890" r="21733" b="10446"/>
          <a:stretch/>
        </p:blipFill>
        <p:spPr bwMode="auto">
          <a:xfrm>
            <a:off x="467544" y="3933056"/>
            <a:ext cx="37840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8" t="17004" r="19315" b="6100"/>
          <a:stretch/>
        </p:blipFill>
        <p:spPr bwMode="auto">
          <a:xfrm>
            <a:off x="3563888" y="3711647"/>
            <a:ext cx="3672408" cy="25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kanatsuki\Dropbox\スクリーンショット\スクリーンショット 2014-09-24 21.38.36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5" t="27606" r="33424" b="24432"/>
          <a:stretch/>
        </p:blipFill>
        <p:spPr bwMode="auto">
          <a:xfrm>
            <a:off x="5508104" y="4487520"/>
            <a:ext cx="2785145" cy="198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"/>
          <a:stretch/>
        </p:blipFill>
        <p:spPr>
          <a:xfrm>
            <a:off x="4427984" y="1263055"/>
            <a:ext cx="4175956" cy="3381589"/>
          </a:xfrm>
          <a:prstGeom prst="rect">
            <a:avLst/>
          </a:prstGeom>
        </p:spPr>
      </p:pic>
      <p:sp useBgFill="1">
        <p:nvSpPr>
          <p:cNvPr id="4" name="右矢印 3"/>
          <p:cNvSpPr/>
          <p:nvPr/>
        </p:nvSpPr>
        <p:spPr>
          <a:xfrm rot="21052982">
            <a:off x="2410480" y="5266502"/>
            <a:ext cx="1440160" cy="757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solidFill>
                  <a:schemeClr val="bg2">
                    <a:lumMod val="10000"/>
                  </a:schemeClr>
                </a:solidFill>
              </a:rPr>
              <a:t>Pole Cut</a:t>
            </a:r>
            <a:endParaRPr kumimoji="1" lang="ja-JP" altLang="en-US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 useBgFill="1">
        <p:nvSpPr>
          <p:cNvPr id="8" name="正方形/長方形 7"/>
          <p:cNvSpPr/>
          <p:nvPr/>
        </p:nvSpPr>
        <p:spPr>
          <a:xfrm>
            <a:off x="6515962" y="6121729"/>
            <a:ext cx="1919796" cy="337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Coil modification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99992" y="1340768"/>
            <a:ext cx="3266158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1403F7"/>
                </a:solidFill>
              </a:rPr>
              <a:t>Completed in 2014.3</a:t>
            </a:r>
            <a:endParaRPr kumimoji="1" lang="ja-JP" altLang="en-US" sz="2400" b="1" i="1" dirty="0">
              <a:solidFill>
                <a:srgbClr val="1403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0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kanatsuki\Dropbox\スクリーンショット\スクリーンショット 2014-03-07 21.47.4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9052" r="17999" b="7198"/>
          <a:stretch/>
        </p:blipFill>
        <p:spPr bwMode="auto">
          <a:xfrm>
            <a:off x="3275855" y="2143157"/>
            <a:ext cx="5750697" cy="41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D1 magnet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/>
              <a:t>1.5 T </a:t>
            </a:r>
            <a:r>
              <a:rPr lang="en-US" altLang="ja-JP" dirty="0" smtClean="0"/>
              <a:t> = 70 deg. bend @1.37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/c</a:t>
            </a:r>
          </a:p>
          <a:p>
            <a:r>
              <a:rPr lang="en-US" altLang="ja-JP" dirty="0" smtClean="0"/>
              <a:t>Pole length 3.67 m</a:t>
            </a:r>
          </a:p>
          <a:p>
            <a:r>
              <a:rPr lang="en-US" altLang="ja-JP" dirty="0" smtClean="0"/>
              <a:t>Gap 80×32 cm</a:t>
            </a:r>
            <a:r>
              <a:rPr lang="en-US" altLang="ja-JP" baseline="30000" dirty="0" smtClean="0"/>
              <a:t>2</a:t>
            </a:r>
          </a:p>
          <a:p>
            <a:r>
              <a:rPr lang="en-US" altLang="ja-JP" dirty="0" smtClean="0"/>
              <a:t>Weight 86 ton</a:t>
            </a:r>
          </a:p>
          <a:p>
            <a:endParaRPr lang="en-US" altLang="ja-JP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2534"/>
            <a:ext cx="4392488" cy="25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左矢印 2"/>
          <p:cNvSpPr/>
          <p:nvPr/>
        </p:nvSpPr>
        <p:spPr>
          <a:xfrm>
            <a:off x="3995936" y="5229200"/>
            <a:ext cx="1440160" cy="720080"/>
          </a:xfrm>
          <a:prstGeom prst="leftArrow">
            <a:avLst/>
          </a:prstGeom>
          <a:ln>
            <a:solidFill>
              <a:srgbClr val="5862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Painted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812359" y="2152198"/>
            <a:ext cx="1219163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i="1" dirty="0" smtClean="0">
                <a:solidFill>
                  <a:srgbClr val="1403F7"/>
                </a:solidFill>
              </a:rPr>
              <a:t>2014.3</a:t>
            </a:r>
            <a:endParaRPr kumimoji="1" lang="ja-JP" altLang="en-US" sz="2400" b="1" i="1" dirty="0">
              <a:solidFill>
                <a:srgbClr val="1403F7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52" y="3286145"/>
            <a:ext cx="244827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200" dirty="0" smtClean="0"/>
              <a:t>Magnets in KEK</a:t>
            </a:r>
            <a:endParaRPr kumimoji="1" lang="en-US" altLang="ja-JP" sz="2200" dirty="0" smtClean="0"/>
          </a:p>
        </p:txBody>
      </p:sp>
    </p:spTree>
    <p:extLst>
      <p:ext uri="{BB962C8B-B14F-4D97-AF65-F5344CB8AC3E}">
        <p14:creationId xmlns:p14="http://schemas.microsoft.com/office/powerpoint/2010/main" val="3982700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(</a:t>
            </a:r>
            <a:r>
              <a:rPr kumimoji="1" lang="en-US" altLang="ja-JP" i="1" dirty="0" smtClean="0"/>
              <a:t>K</a:t>
            </a:r>
            <a:r>
              <a:rPr kumimoji="1" lang="ja-JP" altLang="en-US" baseline="30000" dirty="0" smtClean="0"/>
              <a:t>－</a:t>
            </a:r>
            <a:r>
              <a:rPr kumimoji="1" lang="en-US" altLang="ja-JP" dirty="0" smtClean="0"/>
              <a:t>,</a:t>
            </a:r>
            <a:r>
              <a:rPr kumimoji="1" lang="en-US" altLang="ja-JP" i="1" dirty="0" smtClean="0"/>
              <a:t>K</a:t>
            </a:r>
            <a:r>
              <a:rPr kumimoji="1" lang="ja-JP" altLang="en-US" baseline="30000" dirty="0" smtClean="0"/>
              <a:t>＋</a:t>
            </a:r>
            <a:r>
              <a:rPr kumimoji="1" lang="en-US" altLang="ja-JP" dirty="0" smtClean="0"/>
              <a:t>) reaction</a:t>
            </a:r>
          </a:p>
          <a:p>
            <a:r>
              <a:rPr lang="en-US" altLang="ja-JP" dirty="0" smtClean="0"/>
              <a:t>Plan of J-PARC E05</a:t>
            </a:r>
          </a:p>
          <a:p>
            <a:r>
              <a:rPr kumimoji="1" lang="en-US" altLang="ja-JP" dirty="0" smtClean="0"/>
              <a:t>S-2S spectrometer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Magnets</a:t>
            </a:r>
          </a:p>
          <a:p>
            <a:pPr lvl="2"/>
            <a:r>
              <a:rPr kumimoji="1" lang="en-US" altLang="ja-JP" dirty="0" smtClean="0"/>
              <a:t>Field measurements, calculation</a:t>
            </a:r>
          </a:p>
          <a:p>
            <a:pPr lvl="1"/>
            <a:r>
              <a:rPr lang="en-US" altLang="ja-JP" dirty="0" smtClean="0"/>
              <a:t>Detectors</a:t>
            </a:r>
          </a:p>
          <a:p>
            <a:pPr lvl="2"/>
            <a:r>
              <a:rPr lang="en-US" altLang="ja-JP" dirty="0" smtClean="0"/>
              <a:t>Resolutions</a:t>
            </a:r>
          </a:p>
          <a:p>
            <a:pPr lvl="2"/>
            <a:r>
              <a:rPr kumimoji="1" lang="en-US" altLang="ja-JP" dirty="0" smtClean="0"/>
              <a:t>Backgrounds</a:t>
            </a:r>
          </a:p>
          <a:p>
            <a:r>
              <a:rPr lang="en-US" altLang="ja-JP" dirty="0" smtClean="0"/>
              <a:t>Timeline</a:t>
            </a:r>
          </a:p>
          <a:p>
            <a:r>
              <a:rPr lang="en-US" altLang="ja-JP" dirty="0" smtClean="0"/>
              <a:t>Summary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z="1000" dirty="0"/>
              <a:t>研究会「ストレンジネスを含む原子核の最近の展開</a:t>
            </a:r>
            <a:r>
              <a:rPr lang="ja-JP" altLang="en-US" sz="1000" dirty="0" smtClean="0"/>
              <a:t>」</a:t>
            </a:r>
            <a:endParaRPr lang="en-US" altLang="ja-JP" sz="10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フッター プレースホルダー 3"/>
          <p:cNvSpPr txBox="1">
            <a:spLocks/>
          </p:cNvSpPr>
          <p:nvPr/>
        </p:nvSpPr>
        <p:spPr>
          <a:xfrm>
            <a:off x="4572000" y="651236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pic>
        <p:nvPicPr>
          <p:cNvPr id="7" name="コンテンツ プレースホルダー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58" y="1412776"/>
            <a:ext cx="3696542" cy="4320480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516216" y="2132856"/>
            <a:ext cx="360040" cy="576064"/>
          </a:xfrm>
          <a:prstGeom prst="downArrow">
            <a:avLst/>
          </a:prstGeom>
          <a:solidFill>
            <a:schemeClr val="bg1"/>
          </a:solidFill>
          <a:ln w="29591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898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natsuki\Pictures\d1b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3" y="2564904"/>
            <a:ext cx="4814053" cy="34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図 24" descr="leakfiel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22" y="2459874"/>
            <a:ext cx="4478637" cy="35062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D1 magnet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Calculation by </a:t>
            </a:r>
            <a:r>
              <a:rPr lang="en-US" altLang="ja-JP" dirty="0" smtClean="0"/>
              <a:t>Opera-3d/TOSCA</a:t>
            </a:r>
            <a:endParaRPr lang="en-US" altLang="ja-JP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86586" y="3582675"/>
            <a:ext cx="138927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1.49 Tesla 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55007" y="3982785"/>
            <a:ext cx="175902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20~50 Gauss @Counters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84984"/>
            <a:ext cx="8229600" cy="990600"/>
          </a:xfrm>
        </p:spPr>
        <p:txBody>
          <a:bodyPr>
            <a:normAutofit/>
          </a:bodyPr>
          <a:lstStyle/>
          <a:p>
            <a:r>
              <a:rPr lang="en-US" altLang="ja-JP" sz="5400" dirty="0" smtClean="0"/>
              <a:t>Detectors</a:t>
            </a:r>
            <a:endParaRPr kumimoji="1" lang="ja-JP" altLang="en-US" sz="5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5085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Tracking Detectors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4 sets: entrance=SDC1,2, exit=SDC3,4</a:t>
            </a:r>
          </a:p>
          <a:p>
            <a:r>
              <a:rPr lang="en-US" altLang="ja-JP" dirty="0" smtClean="0"/>
              <a:t>Required size</a:t>
            </a:r>
          </a:p>
          <a:p>
            <a:pPr lvl="1"/>
            <a:r>
              <a:rPr lang="en-US" altLang="ja-JP" dirty="0" smtClean="0"/>
              <a:t>15</a:t>
            </a:r>
            <a:r>
              <a:rPr lang="en-US" altLang="ja-JP" i="1" baseline="30000" dirty="0" smtClean="0"/>
              <a:t>W</a:t>
            </a:r>
            <a:r>
              <a:rPr lang="en-US" altLang="ja-JP" dirty="0" smtClean="0"/>
              <a:t>×28</a:t>
            </a:r>
            <a:r>
              <a:rPr lang="en-US" altLang="ja-JP" i="1" baseline="30000" dirty="0"/>
              <a:t>H</a:t>
            </a:r>
            <a:r>
              <a:rPr lang="en-US" altLang="ja-JP" dirty="0" smtClean="0"/>
              <a:t> cm</a:t>
            </a:r>
            <a:r>
              <a:rPr lang="en-US" altLang="ja-JP" baseline="30000" dirty="0" smtClean="0"/>
              <a:t>2 </a:t>
            </a:r>
            <a:r>
              <a:rPr lang="en-US" altLang="ja-JP" dirty="0" smtClean="0"/>
              <a:t>at SDC2</a:t>
            </a:r>
          </a:p>
          <a:p>
            <a:pPr lvl="1"/>
            <a:r>
              <a:rPr lang="en-US" altLang="ja-JP" dirty="0" smtClean="0"/>
              <a:t>90</a:t>
            </a:r>
            <a:r>
              <a:rPr lang="en-US" altLang="ja-JP" i="1" baseline="30000" dirty="0" smtClean="0"/>
              <a:t>W</a:t>
            </a:r>
            <a:r>
              <a:rPr lang="en-US" altLang="ja-JP" dirty="0" smtClean="0"/>
              <a:t>×50</a:t>
            </a:r>
            <a:r>
              <a:rPr lang="en-US" altLang="ja-JP" i="1" baseline="30000" dirty="0" smtClean="0"/>
              <a:t>H</a:t>
            </a:r>
            <a:r>
              <a:rPr lang="en-US" altLang="ja-JP" dirty="0" smtClean="0"/>
              <a:t> 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at SDC4</a:t>
            </a:r>
          </a:p>
          <a:p>
            <a:r>
              <a:rPr lang="en-US" altLang="ja-JP" dirty="0" smtClean="0"/>
              <a:t>Future works</a:t>
            </a:r>
          </a:p>
          <a:p>
            <a:pPr lvl="1"/>
            <a:r>
              <a:rPr lang="en-US" altLang="ja-JP" dirty="0" smtClean="0"/>
              <a:t>Existing = SDC1,3,4</a:t>
            </a:r>
          </a:p>
          <a:p>
            <a:pPr lvl="1"/>
            <a:r>
              <a:rPr lang="en-US" altLang="ja-JP" dirty="0" smtClean="0"/>
              <a:t>SDC3,4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err="1" smtClean="0">
                <a:sym typeface="Wingdings" panose="05000000000000000000" pitchFamily="2" charset="2"/>
              </a:rPr>
              <a:t>Repairment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SDC2  New</a:t>
            </a:r>
            <a:endParaRPr lang="en-US" altLang="ja-JP" dirty="0" smtClean="0"/>
          </a:p>
        </p:txBody>
      </p:sp>
      <p:pic>
        <p:nvPicPr>
          <p:cNvPr id="7" name="図 6" descr="CA3K05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64904"/>
            <a:ext cx="4114800" cy="3086101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>
            <a:off x="1403648" y="5085184"/>
            <a:ext cx="2731853" cy="648072"/>
          </a:xfrm>
          <a:prstGeom prst="rightArrow">
            <a:avLst>
              <a:gd name="adj1" fmla="val 6779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altLang="ja-JP" dirty="0" smtClean="0"/>
              <a:t> Old </a:t>
            </a:r>
            <a:r>
              <a:rPr lang="en-US" altLang="ja-JP" dirty="0"/>
              <a:t>SKS SDC3 in KEK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4128" y="5666188"/>
            <a:ext cx="273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1×1 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 drift chambers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29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indexthreshold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3356901" cy="24273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Trigger Counters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13305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Backgrounds</a:t>
            </a:r>
            <a:endParaRPr lang="en-US" altLang="ja-JP" i="1" dirty="0" smtClean="0"/>
          </a:p>
          <a:p>
            <a:pPr lvl="1"/>
            <a:endParaRPr lang="en-US" altLang="ja-JP" i="1" dirty="0" smtClean="0"/>
          </a:p>
          <a:p>
            <a:pPr lvl="1"/>
            <a:r>
              <a:rPr lang="en-US" altLang="ja-JP" i="1" dirty="0" smtClean="0"/>
              <a:t>π</a:t>
            </a:r>
            <a:r>
              <a:rPr lang="ja-JP" altLang="en-US" baseline="30000" dirty="0" smtClean="0"/>
              <a:t>＋</a:t>
            </a:r>
            <a:r>
              <a:rPr lang="en-US" altLang="ja-JP" i="1" dirty="0" smtClean="0"/>
              <a:t>,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p </a:t>
            </a:r>
            <a:r>
              <a:rPr lang="en-US" altLang="ja-JP" dirty="0" smtClean="0"/>
              <a:t>:</a:t>
            </a:r>
            <a:r>
              <a:rPr lang="en-US" altLang="ja-JP" i="1" dirty="0" smtClean="0"/>
              <a:t>  </a:t>
            </a:r>
            <a:r>
              <a:rPr lang="en-US" altLang="ja-JP" dirty="0" smtClean="0"/>
              <a:t>1000</a:t>
            </a:r>
            <a:endParaRPr lang="en-US" altLang="ja-JP" baseline="30000" dirty="0" smtClean="0"/>
          </a:p>
          <a:p>
            <a:pPr lvl="1"/>
            <a:r>
              <a:rPr lang="en-US" altLang="ja-JP" i="1" dirty="0" smtClean="0"/>
              <a:t>K</a:t>
            </a:r>
            <a:r>
              <a:rPr lang="ja-JP" altLang="en-US" baseline="30000" dirty="0" smtClean="0"/>
              <a:t>＋ </a:t>
            </a:r>
            <a:r>
              <a:rPr lang="en-US" altLang="ja-JP" dirty="0" smtClean="0"/>
              <a:t>:  1</a:t>
            </a:r>
            <a:endParaRPr lang="en-US" altLang="ja-JP" baseline="30000" dirty="0" smtClean="0"/>
          </a:p>
        </p:txBody>
      </p:sp>
      <p:sp>
        <p:nvSpPr>
          <p:cNvPr id="7" name="コンテンツ プレースホルダー 5"/>
          <p:cNvSpPr txBox="1">
            <a:spLocks/>
          </p:cNvSpPr>
          <p:nvPr/>
        </p:nvSpPr>
        <p:spPr>
          <a:xfrm>
            <a:off x="2321750" y="3738992"/>
            <a:ext cx="462651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200" i="1" dirty="0" smtClean="0"/>
              <a:t>K</a:t>
            </a:r>
            <a:r>
              <a:rPr lang="ja-JP" altLang="en-US" sz="3200" baseline="30000" dirty="0" smtClean="0"/>
              <a:t>＋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= TOF</a:t>
            </a:r>
            <a:r>
              <a:rPr lang="ja-JP" altLang="en-US" sz="3200" dirty="0" smtClean="0"/>
              <a:t> ∧ </a:t>
            </a:r>
            <a:r>
              <a:rPr lang="en-US" altLang="ja-JP" sz="3200" dirty="0" smtClean="0"/>
              <a:t>AC</a:t>
            </a:r>
            <a:r>
              <a:rPr lang="ja-JP" altLang="en-US" sz="3200" dirty="0" smtClean="0"/>
              <a:t> ∧ </a:t>
            </a:r>
            <a:r>
              <a:rPr lang="en-US" altLang="ja-JP" sz="3200" dirty="0" smtClean="0"/>
              <a:t>WC</a:t>
            </a:r>
            <a:endParaRPr lang="ja-JP" altLang="en-US" sz="3200" dirty="0"/>
          </a:p>
        </p:txBody>
      </p:sp>
      <p:sp>
        <p:nvSpPr>
          <p:cNvPr id="3" name="角丸四角形 2"/>
          <p:cNvSpPr/>
          <p:nvPr/>
        </p:nvSpPr>
        <p:spPr>
          <a:xfrm>
            <a:off x="2195736" y="3666893"/>
            <a:ext cx="4824536" cy="693056"/>
          </a:xfrm>
          <a:prstGeom prst="roundRect">
            <a:avLst>
              <a:gd name="adj" fmla="val 13101"/>
            </a:avLst>
          </a:prstGeom>
          <a:noFill/>
          <a:ln>
            <a:solidFill>
              <a:srgbClr val="140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9769" y="3573016"/>
            <a:ext cx="1739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>
                <a:solidFill>
                  <a:srgbClr val="1403F7"/>
                </a:solidFill>
              </a:rPr>
              <a:t>K+ Trigger </a:t>
            </a:r>
            <a:endParaRPr kumimoji="1" lang="ja-JP" altLang="en-US" sz="2000" b="1" i="1" dirty="0">
              <a:solidFill>
                <a:srgbClr val="1403F7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4844178" y="3810893"/>
            <a:ext cx="62640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4283968" y="4243048"/>
            <a:ext cx="784161" cy="6209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 flipV="1">
            <a:off x="6304644" y="4243048"/>
            <a:ext cx="211572" cy="62095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763688" y="4265494"/>
            <a:ext cx="1956434" cy="6705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左中かっこ 16"/>
          <p:cNvSpPr/>
          <p:nvPr/>
        </p:nvSpPr>
        <p:spPr>
          <a:xfrm rot="5400000">
            <a:off x="5622389" y="2522627"/>
            <a:ext cx="314458" cy="2127204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コンテンツ プレースホルダー 5"/>
          <p:cNvSpPr txBox="1">
            <a:spLocks/>
          </p:cNvSpPr>
          <p:nvPr/>
        </p:nvSpPr>
        <p:spPr>
          <a:xfrm>
            <a:off x="4716016" y="3060513"/>
            <a:ext cx="2664296" cy="525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Cherenkov counters</a:t>
            </a:r>
          </a:p>
        </p:txBody>
      </p:sp>
      <p:sp>
        <p:nvSpPr>
          <p:cNvPr id="23" name="コンテンツ プレースホルダー 5"/>
          <p:cNvSpPr txBox="1">
            <a:spLocks/>
          </p:cNvSpPr>
          <p:nvPr/>
        </p:nvSpPr>
        <p:spPr>
          <a:xfrm>
            <a:off x="6130017" y="4869160"/>
            <a:ext cx="2556783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Proton veto</a:t>
            </a:r>
          </a:p>
          <a:p>
            <a:pPr marL="0" indent="0">
              <a:buNone/>
            </a:pPr>
            <a:r>
              <a:rPr lang="en-US" altLang="ja-JP" sz="2000" dirty="0" smtClean="0"/>
              <a:t>Water: n=1.33</a:t>
            </a:r>
          </a:p>
          <a:p>
            <a:pPr marL="0" indent="0">
              <a:buNone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 (Talk by </a:t>
            </a:r>
            <a:r>
              <a:rPr lang="en-US" altLang="ja-JP" sz="2000" dirty="0" err="1" smtClean="0"/>
              <a:t>Takenaka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  <p:sp>
        <p:nvSpPr>
          <p:cNvPr id="27" name="コンテンツ プレースホルダー 5"/>
          <p:cNvSpPr txBox="1">
            <a:spLocks/>
          </p:cNvSpPr>
          <p:nvPr/>
        </p:nvSpPr>
        <p:spPr>
          <a:xfrm>
            <a:off x="3438157" y="4869160"/>
            <a:ext cx="2195678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Pion veto</a:t>
            </a:r>
          </a:p>
          <a:p>
            <a:pPr marL="0" indent="0">
              <a:buNone/>
            </a:pPr>
            <a:r>
              <a:rPr lang="en-US" altLang="ja-JP" sz="2000" dirty="0" smtClean="0"/>
              <a:t>Aerogel: n=1.06</a:t>
            </a:r>
          </a:p>
        </p:txBody>
      </p:sp>
      <p:sp>
        <p:nvSpPr>
          <p:cNvPr id="29" name="コンテンツ プレースホルダー 5"/>
          <p:cNvSpPr txBox="1">
            <a:spLocks/>
          </p:cNvSpPr>
          <p:nvPr/>
        </p:nvSpPr>
        <p:spPr>
          <a:xfrm>
            <a:off x="467543" y="4869160"/>
            <a:ext cx="2274361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Offline PID</a:t>
            </a:r>
          </a:p>
          <a:p>
            <a:pPr marL="0" indent="0">
              <a:buNone/>
            </a:pPr>
            <a:r>
              <a:rPr lang="en-US" altLang="ja-JP" sz="2000" dirty="0" smtClean="0"/>
              <a:t>Plastic Scintillator</a:t>
            </a:r>
          </a:p>
        </p:txBody>
      </p:sp>
      <p:sp>
        <p:nvSpPr>
          <p:cNvPr id="20" name="コンテンツ プレースホルダー 5"/>
          <p:cNvSpPr txBox="1">
            <a:spLocks/>
          </p:cNvSpPr>
          <p:nvPr/>
        </p:nvSpPr>
        <p:spPr>
          <a:xfrm>
            <a:off x="611560" y="2023200"/>
            <a:ext cx="288032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 smtClean="0"/>
              <a:t>(Beam = 10</a:t>
            </a:r>
            <a:r>
              <a:rPr lang="en-US" altLang="ja-JP" sz="2000" baseline="30000" dirty="0" smtClean="0"/>
              <a:t>6</a:t>
            </a:r>
            <a:r>
              <a:rPr lang="en-US" altLang="ja-JP" sz="2000" dirty="0" smtClean="0"/>
              <a:t> </a:t>
            </a:r>
            <a:r>
              <a:rPr lang="en-US" altLang="ja-JP" sz="2000" i="1" dirty="0" smtClean="0"/>
              <a:t>K</a:t>
            </a:r>
            <a:r>
              <a:rPr lang="en-US" altLang="ja-JP" sz="2000" baseline="30000" dirty="0" smtClean="0"/>
              <a:t>−</a:t>
            </a:r>
            <a:r>
              <a:rPr lang="en-US" altLang="ja-JP" sz="2000" dirty="0" smtClean="0"/>
              <a:t>)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3491880" y="5229200"/>
            <a:ext cx="1080120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6228184" y="5229200"/>
            <a:ext cx="1296144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539552" y="5229200"/>
            <a:ext cx="1296144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ー 5"/>
          <p:cNvSpPr txBox="1">
            <a:spLocks/>
          </p:cNvSpPr>
          <p:nvPr/>
        </p:nvSpPr>
        <p:spPr>
          <a:xfrm>
            <a:off x="2732086" y="2145941"/>
            <a:ext cx="2806829" cy="57600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dirty="0"/>
              <a:t>R</a:t>
            </a:r>
            <a:r>
              <a:rPr lang="en-US" altLang="ja-JP" sz="1400" dirty="0" smtClean="0"/>
              <a:t>oughly estimated from previous </a:t>
            </a:r>
          </a:p>
          <a:p>
            <a:pPr marL="0" indent="0">
              <a:buNone/>
            </a:pPr>
            <a:r>
              <a:rPr lang="en-US" altLang="ja-JP" sz="1400" dirty="0" smtClean="0"/>
              <a:t>experiment at BNL, KEK</a:t>
            </a:r>
          </a:p>
        </p:txBody>
      </p:sp>
      <p:sp>
        <p:nvSpPr>
          <p:cNvPr id="32" name="コンテンツ プレースホルダー 5"/>
          <p:cNvSpPr txBox="1">
            <a:spLocks/>
          </p:cNvSpPr>
          <p:nvPr/>
        </p:nvSpPr>
        <p:spPr>
          <a:xfrm>
            <a:off x="6084168" y="2348816"/>
            <a:ext cx="799996" cy="37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dirty="0" smtClean="0">
                <a:solidFill>
                  <a:srgbClr val="1403F7"/>
                </a:solidFill>
              </a:rPr>
              <a:t>pion</a:t>
            </a:r>
          </a:p>
        </p:txBody>
      </p:sp>
      <p:sp>
        <p:nvSpPr>
          <p:cNvPr id="33" name="コンテンツ プレースホルダー 5"/>
          <p:cNvSpPr txBox="1">
            <a:spLocks/>
          </p:cNvSpPr>
          <p:nvPr/>
        </p:nvSpPr>
        <p:spPr>
          <a:xfrm>
            <a:off x="7886804" y="2119771"/>
            <a:ext cx="799996" cy="37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dirty="0" err="1" smtClean="0">
                <a:solidFill>
                  <a:srgbClr val="FF0000"/>
                </a:solidFill>
              </a:rPr>
              <a:t>kaon</a:t>
            </a:r>
            <a:endParaRPr lang="en-US" altLang="ja-JP" sz="1400" dirty="0" smtClean="0">
              <a:solidFill>
                <a:srgbClr val="FF0000"/>
              </a:solidFill>
            </a:endParaRPr>
          </a:p>
        </p:txBody>
      </p:sp>
      <p:sp>
        <p:nvSpPr>
          <p:cNvPr id="34" name="コンテンツ プレースホルダー 5"/>
          <p:cNvSpPr txBox="1">
            <a:spLocks/>
          </p:cNvSpPr>
          <p:nvPr/>
        </p:nvSpPr>
        <p:spPr>
          <a:xfrm>
            <a:off x="7596336" y="1412776"/>
            <a:ext cx="799996" cy="37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dirty="0" smtClean="0">
                <a:solidFill>
                  <a:srgbClr val="017324"/>
                </a:solidFill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89799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395536" y="4437112"/>
            <a:ext cx="4217640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2</a:t>
            </a:r>
            <a:r>
              <a:rPr lang="en-US" altLang="ja-JP" dirty="0" smtClean="0"/>
              <a:t>. Decay </a:t>
            </a:r>
            <a:r>
              <a:rPr lang="en-US" altLang="ja-JP" dirty="0"/>
              <a:t>of beam </a:t>
            </a:r>
            <a:r>
              <a:rPr lang="en-US" altLang="ja-JP" i="1" dirty="0"/>
              <a:t>K</a:t>
            </a:r>
            <a:r>
              <a:rPr lang="ja-JP" altLang="en-US" baseline="30000" dirty="0" smtClean="0"/>
              <a:t>－</a:t>
            </a:r>
            <a:endParaRPr lang="en-US" altLang="ja-JP" baseline="30000" dirty="0" smtClean="0"/>
          </a:p>
          <a:p>
            <a:pPr lvl="1"/>
            <a:r>
              <a:rPr lang="en-US" altLang="ja-JP" i="1" dirty="0" smtClean="0"/>
              <a:t>K</a:t>
            </a:r>
            <a:r>
              <a:rPr lang="ja-JP" altLang="en-US" baseline="30000" dirty="0" smtClean="0"/>
              <a:t>－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i="1" dirty="0" smtClean="0">
                <a:sym typeface="Wingdings" panose="05000000000000000000" pitchFamily="2" charset="2"/>
              </a:rPr>
              <a:t>π</a:t>
            </a:r>
            <a:r>
              <a:rPr lang="ja-JP" altLang="en-US" baseline="30000" dirty="0" smtClean="0">
                <a:sym typeface="Wingdings" panose="05000000000000000000" pitchFamily="2" charset="2"/>
              </a:rPr>
              <a:t>－</a:t>
            </a:r>
            <a:r>
              <a:rPr lang="en-US" altLang="ja-JP" i="1" dirty="0" smtClean="0">
                <a:sym typeface="Wingdings" panose="05000000000000000000" pitchFamily="2" charset="2"/>
              </a:rPr>
              <a:t>π</a:t>
            </a:r>
            <a:r>
              <a:rPr lang="ja-JP" altLang="en-US" baseline="30000" dirty="0" smtClean="0">
                <a:sym typeface="Wingdings" panose="05000000000000000000" pitchFamily="2" charset="2"/>
              </a:rPr>
              <a:t>－</a:t>
            </a:r>
            <a:r>
              <a:rPr lang="en-US" altLang="ja-JP" b="1" i="1" dirty="0" smtClean="0">
                <a:sym typeface="Wingdings" panose="05000000000000000000" pitchFamily="2" charset="2"/>
              </a:rPr>
              <a:t>π</a:t>
            </a:r>
            <a:r>
              <a:rPr lang="ja-JP" altLang="en-US" b="1" baseline="30000" dirty="0" smtClean="0">
                <a:sym typeface="Wingdings" panose="05000000000000000000" pitchFamily="2" charset="2"/>
              </a:rPr>
              <a:t>＋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(B.R. 5.6%)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274320" lvl="1" indent="0">
              <a:buNone/>
            </a:pPr>
            <a:r>
              <a:rPr lang="en-US" altLang="ja-JP" dirty="0"/>
              <a:t> </a:t>
            </a:r>
            <a:r>
              <a:rPr lang="en-US" altLang="ja-JP" i="1" dirty="0"/>
              <a:t>K</a:t>
            </a:r>
            <a:r>
              <a:rPr lang="ja-JP" altLang="en-US" baseline="30000" dirty="0" smtClean="0"/>
              <a:t>－</a:t>
            </a:r>
            <a:r>
              <a:rPr lang="en-US" altLang="ja-JP" dirty="0" smtClean="0"/>
              <a:t>@1.8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/c: β</a:t>
            </a:r>
            <a:r>
              <a:rPr lang="en-US" altLang="ja-JP" dirty="0" err="1" smtClean="0"/>
              <a:t>γcτ</a:t>
            </a:r>
            <a:r>
              <a:rPr lang="en-US" altLang="ja-JP" dirty="0" smtClean="0"/>
              <a:t> 〜13.5 m</a:t>
            </a:r>
          </a:p>
        </p:txBody>
      </p:sp>
      <p:pic>
        <p:nvPicPr>
          <p:cNvPr id="4" name="図 3" descr="BeamBG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20964" r="12323" b="31955"/>
          <a:stretch/>
        </p:blipFill>
        <p:spPr>
          <a:xfrm>
            <a:off x="3851920" y="851551"/>
            <a:ext cx="4694774" cy="4233633"/>
          </a:xfrm>
          <a:prstGeom prst="rect">
            <a:avLst/>
          </a:prstGeom>
        </p:spPr>
      </p:pic>
      <p:sp>
        <p:nvSpPr>
          <p:cNvPr id="8" name="コンテンツ プレースホルダー 5"/>
          <p:cNvSpPr txBox="1">
            <a:spLocks/>
          </p:cNvSpPr>
          <p:nvPr/>
        </p:nvSpPr>
        <p:spPr>
          <a:xfrm>
            <a:off x="4814777" y="5090362"/>
            <a:ext cx="4176464" cy="935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3. Reactions on the D1 yoke</a:t>
            </a:r>
          </a:p>
          <a:p>
            <a:pPr lvl="1"/>
            <a:r>
              <a:rPr lang="en-US" altLang="ja-JP" i="1" dirty="0" smtClean="0"/>
              <a:t>K</a:t>
            </a:r>
            <a:r>
              <a:rPr lang="ja-JP" altLang="en-US" baseline="30000" dirty="0" smtClean="0"/>
              <a:t>－ </a:t>
            </a:r>
            <a:r>
              <a:rPr lang="en-US" altLang="ja-JP" dirty="0" smtClean="0"/>
              <a:t>+ Fe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i="1" dirty="0" smtClean="0">
                <a:sym typeface="Wingdings" panose="05000000000000000000" pitchFamily="2" charset="2"/>
              </a:rPr>
              <a:t>many particles</a:t>
            </a:r>
          </a:p>
        </p:txBody>
      </p:sp>
      <p:sp>
        <p:nvSpPr>
          <p:cNvPr id="11" name="コンテンツ プレースホルダー 5"/>
          <p:cNvSpPr txBox="1">
            <a:spLocks/>
          </p:cNvSpPr>
          <p:nvPr/>
        </p:nvSpPr>
        <p:spPr>
          <a:xfrm>
            <a:off x="299904" y="1968604"/>
            <a:ext cx="4276600" cy="1388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1. Various products off targets</a:t>
            </a:r>
          </a:p>
          <a:p>
            <a:pPr lvl="1"/>
            <a:r>
              <a:rPr lang="en-US" altLang="ja-JP" dirty="0" smtClean="0"/>
              <a:t>Reaction rate: 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10%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3851920" y="3956808"/>
            <a:ext cx="45719" cy="7200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851920" y="2448000"/>
            <a:ext cx="2273" cy="144000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6228184" y="3956808"/>
            <a:ext cx="360040" cy="351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6480212" y="4339784"/>
            <a:ext cx="0" cy="74540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中かっこ 23"/>
          <p:cNvSpPr/>
          <p:nvPr/>
        </p:nvSpPr>
        <p:spPr>
          <a:xfrm rot="5622360">
            <a:off x="4643669" y="2856916"/>
            <a:ext cx="385379" cy="2987516"/>
          </a:xfrm>
          <a:prstGeom prst="rightBrace">
            <a:avLst>
              <a:gd name="adj1" fmla="val 32143"/>
              <a:gd name="adj2" fmla="val 92142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380312" y="431178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>
                <a:solidFill>
                  <a:srgbClr val="C00000"/>
                </a:solidFill>
              </a:rPr>
              <a:t>“D1Hit event”</a:t>
            </a:r>
            <a:endParaRPr kumimoji="1" lang="ja-JP" altLang="en-US" i="1" dirty="0">
              <a:solidFill>
                <a:srgbClr val="C00000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3894977" y="3068960"/>
            <a:ext cx="1839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572000" y="280241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3 m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6484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BeamBG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20964" r="12323" b="31955"/>
          <a:stretch/>
        </p:blipFill>
        <p:spPr>
          <a:xfrm>
            <a:off x="5076056" y="2402794"/>
            <a:ext cx="4012632" cy="36184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Backgrounds not from the Target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7067128" cy="103671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Decay </a:t>
            </a:r>
            <a:r>
              <a:rPr lang="en-US" altLang="ja-JP" dirty="0"/>
              <a:t>of beam </a:t>
            </a:r>
            <a:r>
              <a:rPr lang="en-US" altLang="ja-JP" i="1" dirty="0"/>
              <a:t>K</a:t>
            </a:r>
            <a:r>
              <a:rPr lang="ja-JP" altLang="en-US" baseline="30000" dirty="0" smtClean="0"/>
              <a:t>－</a:t>
            </a:r>
            <a:r>
              <a:rPr lang="en-US" altLang="ja-JP" baseline="30000" dirty="0" smtClean="0"/>
              <a:t> </a:t>
            </a:r>
            <a:r>
              <a:rPr lang="en-US" altLang="ja-JP" dirty="0" smtClean="0"/>
              <a:t>&amp;</a:t>
            </a:r>
            <a:r>
              <a:rPr lang="en-US" altLang="ja-JP" dirty="0"/>
              <a:t> </a:t>
            </a:r>
            <a:r>
              <a:rPr lang="en-US" altLang="ja-JP" dirty="0" smtClean="0"/>
              <a:t>Reactions on the D1yoke</a:t>
            </a:r>
          </a:p>
        </p:txBody>
      </p:sp>
      <p:pic>
        <p:nvPicPr>
          <p:cNvPr id="3" name="図 2" descr="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20888"/>
            <a:ext cx="5316216" cy="360040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1475656" y="4509120"/>
            <a:ext cx="216024" cy="4947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99592" y="386104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 few tens of </a:t>
            </a:r>
            <a:r>
              <a:rPr kumimoji="1" lang="en-US" altLang="ja-JP" i="1" dirty="0" smtClean="0">
                <a:solidFill>
                  <a:srgbClr val="1403F7"/>
                </a:solidFill>
              </a:rPr>
              <a:t>π</a:t>
            </a:r>
            <a:r>
              <a:rPr kumimoji="1" lang="ja-JP" altLang="en-US" baseline="30000" dirty="0" smtClean="0">
                <a:solidFill>
                  <a:srgbClr val="1403F7"/>
                </a:solidFill>
              </a:rPr>
              <a:t>＋</a:t>
            </a:r>
            <a:r>
              <a:rPr kumimoji="1" lang="en-US" altLang="ja-JP" dirty="0" smtClean="0"/>
              <a:t> from </a:t>
            </a:r>
            <a:r>
              <a:rPr kumimoji="1" lang="en-US" altLang="ja-JP" i="1" dirty="0" smtClean="0"/>
              <a:t>K</a:t>
            </a:r>
            <a:r>
              <a:rPr kumimoji="1" lang="en-US" altLang="ja-JP" baseline="30000" dirty="0" smtClean="0"/>
              <a:t>−</a:t>
            </a:r>
            <a:r>
              <a:rPr kumimoji="1" lang="en-US" altLang="ja-JP" dirty="0" smtClean="0"/>
              <a:t> decay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79712" y="3142709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</a:t>
            </a:r>
            <a:r>
              <a:rPr lang="en-US" altLang="ja-JP" dirty="0" smtClean="0"/>
              <a:t>nly </a:t>
            </a:r>
            <a:r>
              <a:rPr lang="en-US" altLang="ja-JP" dirty="0" smtClean="0">
                <a:solidFill>
                  <a:srgbClr val="00B050"/>
                </a:solidFill>
              </a:rPr>
              <a:t>neutrons</a:t>
            </a:r>
            <a:r>
              <a:rPr lang="en-US" altLang="ja-JP" dirty="0" smtClean="0"/>
              <a:t> can reach the counters at the exit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275856" y="3789040"/>
            <a:ext cx="1152128" cy="2880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416280" y="357301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Most charged particles stop inside of the D1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30800" y="5039976"/>
            <a:ext cx="352800" cy="622800"/>
          </a:xfrm>
          <a:prstGeom prst="rect">
            <a:avLst/>
          </a:prstGeom>
          <a:solidFill>
            <a:srgbClr val="054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474800" y="3637468"/>
            <a:ext cx="349200" cy="2023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50371" y="5867980"/>
            <a:ext cx="408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Particles passing through the magnets</a:t>
            </a:r>
            <a:endParaRPr kumimoji="1" lang="en-US" altLang="ja-JP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992344" y="24836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n w="3175"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Geant4 simulation</a:t>
            </a:r>
            <a:endParaRPr kumimoji="1" lang="ja-JP" altLang="en-US" b="1" i="1" dirty="0">
              <a:ln w="3175">
                <a:solidFill>
                  <a:schemeClr val="tx1"/>
                </a:solidFill>
              </a:ln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07976" y="2708920"/>
            <a:ext cx="179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Beam </a:t>
            </a:r>
            <a:r>
              <a:rPr lang="en-US" altLang="ja-JP" i="1" dirty="0" smtClean="0"/>
              <a:t>K</a:t>
            </a:r>
            <a:r>
              <a:rPr lang="en-US" altLang="ja-JP" baseline="30000" dirty="0" smtClean="0"/>
              <a:t>−</a:t>
            </a:r>
            <a:r>
              <a:rPr lang="en-US" altLang="ja-JP" dirty="0" smtClean="0"/>
              <a:t> =10</a:t>
            </a:r>
            <a:r>
              <a:rPr lang="en-US" altLang="ja-JP" baseline="30000" dirty="0" smtClean="0"/>
              <a:t>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190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83755"/>
            <a:ext cx="2845987" cy="3392144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06" y="1483755"/>
            <a:ext cx="2807586" cy="3353742"/>
          </a:xfrm>
          <a:prstGeom prst="rect">
            <a:avLst/>
          </a:prstGeom>
        </p:spPr>
      </p:pic>
      <p:sp>
        <p:nvSpPr>
          <p:cNvPr id="16" name="右矢印 15"/>
          <p:cNvSpPr/>
          <p:nvPr/>
        </p:nvSpPr>
        <p:spPr>
          <a:xfrm>
            <a:off x="1115616" y="2646712"/>
            <a:ext cx="570562" cy="477530"/>
          </a:xfrm>
          <a:prstGeom prst="rightArrow">
            <a:avLst>
              <a:gd name="adj1" fmla="val 6221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Reactions </a:t>
            </a:r>
            <a:r>
              <a:rPr lang="en-US" altLang="ja-JP" dirty="0" smtClean="0"/>
              <a:t>in</a:t>
            </a:r>
            <a:r>
              <a:rPr kumimoji="1" lang="en-US" altLang="ja-JP" dirty="0" smtClean="0"/>
              <a:t> target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17" name="円/楕円 16"/>
          <p:cNvSpPr/>
          <p:nvPr/>
        </p:nvSpPr>
        <p:spPr>
          <a:xfrm>
            <a:off x="1763688" y="2503835"/>
            <a:ext cx="720080" cy="763285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840711" y="2700811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 smtClean="0"/>
              <a:t>12</a:t>
            </a:r>
            <a:r>
              <a:rPr lang="en-US" altLang="ja-JP" dirty="0" smtClean="0"/>
              <a:t>C</a:t>
            </a:r>
            <a:endParaRPr lang="ja-JP" altLang="en-US" dirty="0"/>
          </a:p>
        </p:txBody>
      </p:sp>
      <p:sp>
        <p:nvSpPr>
          <p:cNvPr id="20" name="右矢印 19"/>
          <p:cNvSpPr>
            <a:spLocks noChangeAspect="1"/>
          </p:cNvSpPr>
          <p:nvPr/>
        </p:nvSpPr>
        <p:spPr>
          <a:xfrm rot="19468391">
            <a:off x="2387725" y="2265325"/>
            <a:ext cx="1063268" cy="87651"/>
          </a:xfrm>
          <a:prstGeom prst="rightArrow">
            <a:avLst>
              <a:gd name="adj1" fmla="val 16971"/>
              <a:gd name="adj2" fmla="val 50000"/>
            </a:avLst>
          </a:prstGeom>
          <a:solidFill>
            <a:srgbClr val="054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139952" y="1530677"/>
            <a:ext cx="223224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 smtClean="0"/>
              <a:t>p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smtClean="0"/>
              <a:t> Ξ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＋</a:t>
            </a:r>
            <a:endParaRPr lang="en-US" altLang="ja-JP" sz="2400" baseline="30000" dirty="0" smtClean="0"/>
          </a:p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/>
              <a:t>p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smtClean="0"/>
              <a:t> Ξ</a:t>
            </a:r>
            <a:r>
              <a:rPr lang="en-US" altLang="ja-JP" sz="2400" baseline="30000" dirty="0"/>
              <a:t>*</a:t>
            </a:r>
            <a:r>
              <a:rPr lang="ja-JP" altLang="en-US" sz="2400" baseline="30000" dirty="0" smtClean="0"/>
              <a:t>－ </a:t>
            </a:r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＋</a:t>
            </a:r>
            <a:endParaRPr lang="ja-JP" altLang="en-US" sz="2400" baseline="30000" dirty="0"/>
          </a:p>
        </p:txBody>
      </p:sp>
      <p:sp>
        <p:nvSpPr>
          <p:cNvPr id="23" name="円/楕円 22"/>
          <p:cNvSpPr/>
          <p:nvPr/>
        </p:nvSpPr>
        <p:spPr>
          <a:xfrm>
            <a:off x="3553381" y="1671025"/>
            <a:ext cx="514563" cy="550303"/>
          </a:xfrm>
          <a:prstGeom prst="ellipse">
            <a:avLst/>
          </a:prstGeom>
          <a:noFill/>
          <a:ln>
            <a:solidFill>
              <a:srgbClr val="054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2400" i="1" dirty="0" smtClean="0">
                <a:solidFill>
                  <a:srgbClr val="0544F5"/>
                </a:solidFill>
              </a:rPr>
              <a:t>K</a:t>
            </a:r>
            <a:r>
              <a:rPr kumimoji="1" lang="en-US" altLang="ja-JP" sz="2400" baseline="30000" dirty="0" smtClean="0">
                <a:solidFill>
                  <a:srgbClr val="0544F5"/>
                </a:solidFill>
              </a:rPr>
              <a:t>+</a:t>
            </a:r>
            <a:endParaRPr kumimoji="1" lang="ja-JP" altLang="en-US" sz="2400" baseline="30000" dirty="0">
              <a:solidFill>
                <a:srgbClr val="0544F5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539552" y="2610325"/>
            <a:ext cx="514563" cy="5503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ja-JP" sz="2000" i="1" dirty="0" smtClean="0">
                <a:solidFill>
                  <a:srgbClr val="FF0000"/>
                </a:solidFill>
              </a:rPr>
              <a:t>K</a:t>
            </a:r>
            <a:r>
              <a:rPr lang="ja-JP" altLang="en-US" sz="2000" i="1" baseline="30000" dirty="0" smtClean="0">
                <a:solidFill>
                  <a:srgbClr val="FF0000"/>
                </a:solidFill>
              </a:rPr>
              <a:t>－</a:t>
            </a:r>
            <a:endParaRPr kumimoji="1" lang="ja-JP" alt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2555776" y="2673253"/>
            <a:ext cx="905353" cy="424445"/>
          </a:xfrm>
          <a:prstGeom prst="rightArrow">
            <a:avLst>
              <a:gd name="adj1" fmla="val 40261"/>
              <a:gd name="adj2" fmla="val 50000"/>
            </a:avLst>
          </a:prstGeom>
          <a:solidFill>
            <a:srgbClr val="054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3707904" y="2610323"/>
            <a:ext cx="514563" cy="550303"/>
          </a:xfrm>
          <a:prstGeom prst="ellipse">
            <a:avLst/>
          </a:prstGeom>
          <a:noFill/>
          <a:ln>
            <a:solidFill>
              <a:srgbClr val="054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i="1" dirty="0">
                <a:solidFill>
                  <a:srgbClr val="0544F5"/>
                </a:solidFill>
              </a:rPr>
              <a:t>p</a:t>
            </a:r>
            <a:endParaRPr kumimoji="1" lang="ja-JP" altLang="en-US" sz="2400" baseline="30000" dirty="0">
              <a:solidFill>
                <a:srgbClr val="0544F5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283968" y="2420888"/>
            <a:ext cx="3134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 smtClean="0"/>
              <a:t>p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smtClean="0"/>
              <a:t> </a:t>
            </a:r>
            <a:r>
              <a:rPr lang="en-US" altLang="ja-JP" sz="2400" i="1" dirty="0" smtClean="0"/>
              <a:t>p K</a:t>
            </a:r>
            <a:r>
              <a:rPr lang="ja-JP" altLang="en-US" sz="2400" i="1" baseline="30000" dirty="0" smtClean="0"/>
              <a:t>－</a:t>
            </a:r>
            <a:endParaRPr lang="en-US" altLang="ja-JP" sz="2400" baseline="30000" dirty="0" smtClean="0"/>
          </a:p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/>
              <a:t>p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smtClean="0"/>
              <a:t> </a:t>
            </a:r>
            <a:r>
              <a:rPr lang="en-US" altLang="ja-JP" sz="2400" i="1" dirty="0" smtClean="0"/>
              <a:t>p πK</a:t>
            </a:r>
            <a:endParaRPr lang="en-US" altLang="ja-JP" sz="2400" i="1" baseline="30000" dirty="0" smtClean="0"/>
          </a:p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/>
              <a:t>n</a:t>
            </a:r>
            <a:r>
              <a:rPr lang="en-US" altLang="ja-JP" sz="2400" i="1" dirty="0" smtClean="0"/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 </a:t>
            </a:r>
            <a:r>
              <a:rPr lang="en-US" altLang="ja-JP" sz="2400" i="1" dirty="0" smtClean="0">
                <a:sym typeface="Wingdings" panose="05000000000000000000" pitchFamily="2" charset="2"/>
              </a:rPr>
              <a:t>p π</a:t>
            </a:r>
            <a:r>
              <a:rPr lang="ja-JP" altLang="en-US" sz="2400" i="1" baseline="30000" dirty="0" smtClean="0">
                <a:sym typeface="Wingdings" panose="05000000000000000000" pitchFamily="2" charset="2"/>
              </a:rPr>
              <a:t>－</a:t>
            </a:r>
            <a:r>
              <a:rPr lang="en-US" altLang="ja-JP" sz="2400" i="1" dirty="0" smtClean="0">
                <a:sym typeface="Wingdings" panose="05000000000000000000" pitchFamily="2" charset="2"/>
              </a:rPr>
              <a:t>K</a:t>
            </a:r>
            <a:r>
              <a:rPr lang="ja-JP" altLang="en-US" sz="2400" baseline="30000" dirty="0" smtClean="0">
                <a:sym typeface="Wingdings" panose="05000000000000000000" pitchFamily="2" charset="2"/>
              </a:rPr>
              <a:t>－</a:t>
            </a:r>
            <a:endParaRPr lang="en-US" altLang="ja-JP" sz="2400" baseline="30000" dirty="0" smtClean="0">
              <a:sym typeface="Wingdings" panose="05000000000000000000" pitchFamily="2" charset="2"/>
            </a:endParaRPr>
          </a:p>
          <a:p>
            <a:r>
              <a:rPr lang="en-US" altLang="ja-JP" sz="2400" i="1" dirty="0" smtClean="0">
                <a:sym typeface="Wingdings" panose="05000000000000000000" pitchFamily="2" charset="2"/>
              </a:rPr>
              <a:t>Decay of hyperons</a:t>
            </a:r>
            <a:endParaRPr lang="ja-JP" altLang="en-US" sz="2400" i="1" dirty="0"/>
          </a:p>
        </p:txBody>
      </p:sp>
      <p:sp>
        <p:nvSpPr>
          <p:cNvPr id="29" name="右矢印 28"/>
          <p:cNvSpPr/>
          <p:nvPr/>
        </p:nvSpPr>
        <p:spPr>
          <a:xfrm rot="2667146">
            <a:off x="2280428" y="3589373"/>
            <a:ext cx="1354913" cy="210613"/>
          </a:xfrm>
          <a:prstGeom prst="rightArrow">
            <a:avLst>
              <a:gd name="adj1" fmla="val 40261"/>
              <a:gd name="adj2" fmla="val 50000"/>
            </a:avLst>
          </a:prstGeom>
          <a:solidFill>
            <a:srgbClr val="054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3625389" y="4155280"/>
            <a:ext cx="514563" cy="550303"/>
          </a:xfrm>
          <a:prstGeom prst="ellipse">
            <a:avLst/>
          </a:prstGeom>
          <a:noFill/>
          <a:ln>
            <a:solidFill>
              <a:srgbClr val="0544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i="1" dirty="0" smtClean="0">
                <a:solidFill>
                  <a:srgbClr val="0544F5"/>
                </a:solidFill>
              </a:rPr>
              <a:t>π</a:t>
            </a:r>
            <a:r>
              <a:rPr lang="en-US" altLang="ja-JP" sz="2400" baseline="30000" dirty="0">
                <a:solidFill>
                  <a:srgbClr val="0544F5"/>
                </a:solidFill>
              </a:rPr>
              <a:t>+</a:t>
            </a:r>
            <a:endParaRPr kumimoji="1" lang="ja-JP" altLang="en-US" sz="2400" baseline="30000" dirty="0">
              <a:solidFill>
                <a:srgbClr val="0544F5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211960" y="4110171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 smtClean="0"/>
              <a:t>p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smtClean="0"/>
              <a:t> Λ</a:t>
            </a:r>
            <a:r>
              <a:rPr lang="en-US" altLang="ja-JP" sz="2400" i="1" dirty="0" smtClean="0"/>
              <a:t>π</a:t>
            </a:r>
            <a:r>
              <a:rPr lang="ja-JP" altLang="en-US" sz="2400" baseline="30000" dirty="0" smtClean="0"/>
              <a:t>＋</a:t>
            </a:r>
            <a:r>
              <a:rPr lang="en-US" altLang="ja-JP" sz="2400" i="1" dirty="0" smtClean="0"/>
              <a:t>π</a:t>
            </a:r>
            <a:r>
              <a:rPr lang="ja-JP" altLang="en-US" sz="2400" baseline="30000" dirty="0" smtClean="0"/>
              <a:t>－</a:t>
            </a:r>
            <a:endParaRPr lang="en-US" altLang="ja-JP" sz="2400" baseline="30000" dirty="0" smtClean="0"/>
          </a:p>
          <a:p>
            <a:r>
              <a:rPr lang="en-US" altLang="ja-JP" sz="2400" i="1" dirty="0" smtClean="0"/>
              <a:t>K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/>
              <a:t>p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smtClean="0"/>
              <a:t> Σ</a:t>
            </a:r>
            <a:r>
              <a:rPr lang="ja-JP" altLang="en-US" sz="2400" baseline="30000" dirty="0" smtClean="0"/>
              <a:t>－</a:t>
            </a:r>
            <a:r>
              <a:rPr lang="en-US" altLang="ja-JP" sz="2400" i="1" dirty="0" smtClean="0"/>
              <a:t>π</a:t>
            </a:r>
            <a:r>
              <a:rPr lang="ja-JP" altLang="en-US" sz="2400" baseline="30000" dirty="0" smtClean="0"/>
              <a:t>＋</a:t>
            </a:r>
            <a:endParaRPr lang="ja-JP" altLang="en-US" sz="2400" baseline="30000" dirty="0"/>
          </a:p>
        </p:txBody>
      </p:sp>
      <p:sp>
        <p:nvSpPr>
          <p:cNvPr id="32" name="コンテンツ プレースホルダー 31"/>
          <p:cNvSpPr>
            <a:spLocks noGrp="1"/>
          </p:cNvSpPr>
          <p:nvPr>
            <p:ph idx="1"/>
          </p:nvPr>
        </p:nvSpPr>
        <p:spPr>
          <a:xfrm>
            <a:off x="463175" y="5096217"/>
            <a:ext cx="6557098" cy="1103785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Background estimation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JAM v1.210 : Jet AA Microscopic transport model</a:t>
            </a:r>
          </a:p>
        </p:txBody>
      </p:sp>
      <p:sp>
        <p:nvSpPr>
          <p:cNvPr id="34" name="右中かっこ 33"/>
          <p:cNvSpPr/>
          <p:nvPr/>
        </p:nvSpPr>
        <p:spPr>
          <a:xfrm>
            <a:off x="6372200" y="1988840"/>
            <a:ext cx="133772" cy="79208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>
            <a:off x="3519376" y="2399555"/>
            <a:ext cx="278081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707904" y="3990548"/>
            <a:ext cx="3178859" cy="1451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963969" y="5960313"/>
            <a:ext cx="3319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Y. Nara </a:t>
            </a:r>
            <a:r>
              <a:rPr lang="en-US" altLang="ja-JP" sz="1200" dirty="0" smtClean="0"/>
              <a:t>et.al., Phys</a:t>
            </a:r>
            <a:r>
              <a:rPr lang="en-US" altLang="ja-JP" sz="1200" dirty="0"/>
              <a:t>. Rev. C61 (2000) 024901</a:t>
            </a:r>
            <a:endParaRPr lang="ja-JP" altLang="en-US" sz="12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732240" y="1405474"/>
            <a:ext cx="1912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S-2S: θ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＜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18</a:t>
            </a:r>
            <a:r>
              <a:rPr lang="en-US" altLang="ja-JP" sz="2000" dirty="0" smtClean="0">
                <a:solidFill>
                  <a:srgbClr val="FF0000"/>
                </a:solidFill>
              </a:rPr>
              <a:t>°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1.2~1.4 </a:t>
            </a:r>
            <a:r>
              <a:rPr lang="en-US" altLang="ja-JP" sz="2000" dirty="0" err="1">
                <a:solidFill>
                  <a:srgbClr val="FF0000"/>
                </a:solidFill>
              </a:rPr>
              <a:t>GeV</a:t>
            </a:r>
            <a:r>
              <a:rPr lang="en-US" altLang="ja-JP" sz="2000" dirty="0">
                <a:solidFill>
                  <a:srgbClr val="FF0000"/>
                </a:solidFill>
              </a:rPr>
              <a:t>/c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516216" y="2199500"/>
            <a:ext cx="2446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Out of Acceptance!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910691" y="4973406"/>
            <a:ext cx="42170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ja-JP" alt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“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Compilation of Cross-Sections : K</a:t>
            </a:r>
            <a:r>
              <a:rPr lang="en-US" altLang="ja-JP" sz="9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± 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induced reactions</a:t>
            </a:r>
            <a:r>
              <a:rPr lang="ja-JP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”</a:t>
            </a:r>
            <a:r>
              <a:rPr lang="en-US" altLang="ja-JP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, CERN-Library(1983</a:t>
            </a:r>
            <a:r>
              <a:rPr lang="en-US" altLang="ja-JP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/>
                <a:cs typeface="Arial Unicode MS"/>
                <a:sym typeface="Wingdings"/>
              </a:rPr>
              <a:t>)</a:t>
            </a:r>
            <a:endParaRPr lang="en-US" altLang="ja-JP" sz="900" dirty="0">
              <a:solidFill>
                <a:schemeClr val="tx1">
                  <a:lumMod val="75000"/>
                  <a:lumOff val="25000"/>
                </a:schemeClr>
              </a:solidFill>
              <a:latin typeface="Arial Unicode MS"/>
              <a:cs typeface="Arial Unicode M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8535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2" grpId="1"/>
      <p:bldP spid="23" grpId="0" animBg="1"/>
      <p:bldP spid="23" grpId="1" animBg="1"/>
      <p:bldP spid="25" grpId="0" animBg="1"/>
      <p:bldP spid="26" grpId="0" animBg="1"/>
      <p:bldP spid="26" grpId="1" animBg="1"/>
      <p:bldP spid="27" grpId="0"/>
      <p:bldP spid="27" grpId="1"/>
      <p:bldP spid="29" grpId="0" animBg="1"/>
      <p:bldP spid="30" grpId="0" animBg="1"/>
      <p:bldP spid="30" grpId="1" animBg="1"/>
      <p:bldP spid="31" grpId="0"/>
      <p:bldP spid="31" grpId="1"/>
      <p:bldP spid="32" grpId="0" build="p"/>
      <p:bldP spid="34" grpId="0" animBg="1"/>
      <p:bldP spid="34" grpId="1" animBg="1"/>
      <p:bldP spid="39" grpId="0"/>
      <p:bldP spid="40" grpId="0"/>
      <p:bldP spid="40" grpId="1"/>
      <p:bldP spid="41" grpId="0"/>
      <p:bldP spid="41" grpId="1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BGMomDistDSts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0" y="1620175"/>
            <a:ext cx="7075781" cy="47920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508104" y="2454757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1403F7"/>
                </a:solidFill>
              </a:rPr>
              <a:t>+</a:t>
            </a:r>
            <a:r>
              <a:rPr lang="en-US" altLang="ja-JP" dirty="0" err="1" smtClean="0">
                <a:solidFill>
                  <a:srgbClr val="1403F7"/>
                </a:solidFill>
              </a:rPr>
              <a:t>DetectorCut</a:t>
            </a:r>
            <a:endParaRPr kumimoji="1" lang="ja-JP" altLang="en-US" dirty="0">
              <a:solidFill>
                <a:srgbClr val="1403F7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846440" y="2824089"/>
            <a:ext cx="0" cy="3125191"/>
          </a:xfrm>
          <a:prstGeom prst="straightConnector1">
            <a:avLst/>
          </a:prstGeom>
          <a:ln w="19050">
            <a:solidFill>
              <a:srgbClr val="1403F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BGMomDistDSts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10" y="1620175"/>
            <a:ext cx="7075781" cy="47920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</a:t>
            </a:r>
            <a:r>
              <a:rPr kumimoji="1" lang="en-US" altLang="ja-JP" dirty="0" smtClean="0"/>
              <a:t> Distributions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31245" y="21315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JAM simulation</a:t>
            </a:r>
          </a:p>
          <a:p>
            <a:r>
              <a:rPr lang="en-US" altLang="ja-JP" b="1" i="1" dirty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10</a:t>
            </a:r>
            <a:r>
              <a:rPr lang="en-US" altLang="ja-JP" b="1" i="1" baseline="30000" dirty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6</a:t>
            </a:r>
            <a:r>
              <a:rPr lang="en-US" altLang="ja-JP" b="1" i="1" dirty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K</a:t>
            </a:r>
            <a:r>
              <a:rPr lang="ja-JP" altLang="en-US" b="1" i="1" baseline="30000" dirty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－</a:t>
            </a:r>
            <a:r>
              <a:rPr lang="en-US" altLang="ja-JP" b="1" i="1" dirty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@1.8GeV/</a:t>
            </a:r>
            <a:r>
              <a:rPr lang="en-US" altLang="ja-JP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c</a:t>
            </a:r>
          </a:p>
          <a:p>
            <a:r>
              <a:rPr kumimoji="1" lang="en-US" altLang="ja-JP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3 g/cm</a:t>
            </a:r>
            <a:r>
              <a:rPr kumimoji="1" lang="en-US" altLang="ja-JP" b="1" i="1" baseline="30000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2</a:t>
            </a:r>
            <a:r>
              <a:rPr kumimoji="1" lang="en-US" altLang="ja-JP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, </a:t>
            </a:r>
            <a:r>
              <a:rPr kumimoji="1" lang="en-US" altLang="ja-JP" b="1" i="1" baseline="30000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12</a:t>
            </a:r>
            <a:r>
              <a:rPr kumimoji="1" lang="en-US" altLang="ja-JP" b="1" i="1" dirty="0" smtClean="0">
                <a:ln>
                  <a:solidFill>
                    <a:schemeClr val="tx1"/>
                  </a:solidFill>
                </a:ln>
                <a:solidFill>
                  <a:schemeClr val="tx1">
                    <a:alpha val="50000"/>
                  </a:schemeClr>
                </a:solidFill>
              </a:rPr>
              <a:t>C target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46206" y="5085184"/>
            <a:ext cx="5040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1403F7"/>
                </a:solidFill>
              </a:rPr>
              <a:t>Λ</a:t>
            </a:r>
            <a:endParaRPr kumimoji="1" lang="ja-JP" altLang="en-US" sz="2200" b="1" dirty="0">
              <a:solidFill>
                <a:srgbClr val="1403F7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66344" y="5363579"/>
            <a:ext cx="711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1403F7"/>
                </a:solidFill>
              </a:rPr>
              <a:t>Σ</a:t>
            </a:r>
            <a:r>
              <a:rPr lang="ja-JP" altLang="en-US" sz="2200" b="1" baseline="30000" dirty="0" smtClean="0">
                <a:solidFill>
                  <a:srgbClr val="1403F7"/>
                </a:solidFill>
              </a:rPr>
              <a:t>－</a:t>
            </a:r>
            <a:endParaRPr kumimoji="1" lang="ja-JP" altLang="en-US" sz="2200" b="1" dirty="0">
              <a:solidFill>
                <a:srgbClr val="1403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5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Timeline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8" name="正方形/長方形 7"/>
          <p:cNvSpPr/>
          <p:nvPr/>
        </p:nvSpPr>
        <p:spPr>
          <a:xfrm>
            <a:off x="395537" y="1607314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Magnet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99044" y="2719372"/>
            <a:ext cx="2228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Drift Chamber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95536" y="4087524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Trigger Counters</a:t>
            </a:r>
            <a:endParaRPr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547937" y="195806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Q1,Q2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57550" y="231810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D1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39552" y="303818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SDC1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539552" y="447834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TOF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539552" y="483838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AC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539552" y="5198422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WC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3851920" y="1751330"/>
            <a:ext cx="0" cy="432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539552" y="3335506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SDC2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539552" y="3686254"/>
            <a:ext cx="108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SDC3,4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1835696" y="196735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Completed (’13/’14)</a:t>
            </a:r>
            <a:endParaRPr lang="ja-JP" altLang="en-US" sz="1600" dirty="0"/>
          </a:p>
        </p:txBody>
      </p:sp>
      <p:sp>
        <p:nvSpPr>
          <p:cNvPr id="24" name="正方形/長方形 23"/>
          <p:cNvSpPr/>
          <p:nvPr/>
        </p:nvSpPr>
        <p:spPr>
          <a:xfrm>
            <a:off x="1835696" y="232739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Yoke only</a:t>
            </a:r>
            <a:endParaRPr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1835696" y="304747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Ready</a:t>
            </a:r>
            <a:endParaRPr lang="ja-JP" altLang="en-US" sz="1600" dirty="0"/>
          </a:p>
        </p:txBody>
      </p:sp>
      <p:sp>
        <p:nvSpPr>
          <p:cNvPr id="27" name="正方形/長方形 26"/>
          <p:cNvSpPr/>
          <p:nvPr/>
        </p:nvSpPr>
        <p:spPr>
          <a:xfrm>
            <a:off x="1835696" y="3695546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Almost ready</a:t>
            </a:r>
            <a:endParaRPr lang="ja-JP" altLang="en-US" sz="1600" dirty="0"/>
          </a:p>
        </p:txBody>
      </p:sp>
      <p:sp>
        <p:nvSpPr>
          <p:cNvPr id="28" name="正方形/長方形 27"/>
          <p:cNvSpPr/>
          <p:nvPr/>
        </p:nvSpPr>
        <p:spPr>
          <a:xfrm>
            <a:off x="1835696" y="448763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Materials are ready</a:t>
            </a:r>
            <a:endParaRPr lang="ja-JP" altLang="en-US" sz="1600" dirty="0"/>
          </a:p>
        </p:txBody>
      </p:sp>
      <p:sp>
        <p:nvSpPr>
          <p:cNvPr id="29" name="正方形/長方形 28"/>
          <p:cNvSpPr/>
          <p:nvPr/>
        </p:nvSpPr>
        <p:spPr>
          <a:xfrm>
            <a:off x="1835696" y="484767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Ready</a:t>
            </a:r>
            <a:endParaRPr lang="ja-JP" altLang="en-US" sz="1600" dirty="0"/>
          </a:p>
        </p:txBody>
      </p:sp>
      <p:sp>
        <p:nvSpPr>
          <p:cNvPr id="30" name="正方形/長方形 29"/>
          <p:cNvSpPr/>
          <p:nvPr/>
        </p:nvSpPr>
        <p:spPr>
          <a:xfrm>
            <a:off x="1835696" y="5207714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Prototypes</a:t>
            </a:r>
          </a:p>
          <a:p>
            <a:r>
              <a:rPr lang="en-US" altLang="ja-JP" sz="1600" dirty="0" smtClean="0"/>
              <a:t>Test experiments</a:t>
            </a:r>
          </a:p>
          <a:p>
            <a:r>
              <a:rPr lang="en-US" altLang="ja-JP" sz="1600" dirty="0" smtClean="0"/>
              <a:t>@J-PARC&amp;ELPH</a:t>
            </a:r>
            <a:endParaRPr lang="ja-JP" altLang="en-US" sz="1600" dirty="0"/>
          </a:p>
        </p:txBody>
      </p:sp>
      <p:sp>
        <p:nvSpPr>
          <p:cNvPr id="32" name="正方形/長方形 31"/>
          <p:cNvSpPr/>
          <p:nvPr/>
        </p:nvSpPr>
        <p:spPr>
          <a:xfrm>
            <a:off x="3923928" y="1967354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Magnet Table</a:t>
            </a:r>
            <a:endParaRPr lang="ja-JP" altLang="en-US" sz="1600" dirty="0"/>
          </a:p>
        </p:txBody>
      </p:sp>
      <p:sp>
        <p:nvSpPr>
          <p:cNvPr id="33" name="正方形/長方形 32"/>
          <p:cNvSpPr/>
          <p:nvPr/>
        </p:nvSpPr>
        <p:spPr>
          <a:xfrm>
            <a:off x="3923928" y="2327394"/>
            <a:ext cx="1584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Coil Mount</a:t>
            </a:r>
            <a:endParaRPr lang="ja-JP" altLang="en-US" sz="1600" dirty="0"/>
          </a:p>
        </p:txBody>
      </p:sp>
      <p:sp>
        <p:nvSpPr>
          <p:cNvPr id="34" name="正方形/長方形 33"/>
          <p:cNvSpPr/>
          <p:nvPr/>
        </p:nvSpPr>
        <p:spPr>
          <a:xfrm>
            <a:off x="3419872" y="1412776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2014.9</a:t>
            </a:r>
            <a:endParaRPr lang="ja-JP" altLang="en-US" sz="1600" dirty="0"/>
          </a:p>
        </p:txBody>
      </p:sp>
      <p:cxnSp>
        <p:nvCxnSpPr>
          <p:cNvPr id="35" name="直線コネクタ 34"/>
          <p:cNvCxnSpPr/>
          <p:nvPr/>
        </p:nvCxnSpPr>
        <p:spPr>
          <a:xfrm>
            <a:off x="6444208" y="1751330"/>
            <a:ext cx="0" cy="4320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6084168" y="1412776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2015.4</a:t>
            </a:r>
            <a:endParaRPr lang="ja-JP" altLang="en-US" sz="1600" dirty="0"/>
          </a:p>
        </p:txBody>
      </p:sp>
      <p:sp>
        <p:nvSpPr>
          <p:cNvPr id="37" name="正方形/長方形 36"/>
          <p:cNvSpPr/>
          <p:nvPr/>
        </p:nvSpPr>
        <p:spPr>
          <a:xfrm>
            <a:off x="3923928" y="4487634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Design of support frame</a:t>
            </a:r>
            <a:endParaRPr lang="ja-JP" altLang="en-US" sz="1600" dirty="0"/>
          </a:p>
        </p:txBody>
      </p:sp>
      <p:sp>
        <p:nvSpPr>
          <p:cNvPr id="38" name="正方形/長方形 37"/>
          <p:cNvSpPr/>
          <p:nvPr/>
        </p:nvSpPr>
        <p:spPr>
          <a:xfrm>
            <a:off x="3923928" y="4725144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Performance check</a:t>
            </a:r>
            <a:endParaRPr lang="ja-JP" altLang="en-US" sz="1600" dirty="0"/>
          </a:p>
        </p:txBody>
      </p:sp>
      <p:sp>
        <p:nvSpPr>
          <p:cNvPr id="39" name="正方形/長方形 38"/>
          <p:cNvSpPr/>
          <p:nvPr/>
        </p:nvSpPr>
        <p:spPr>
          <a:xfrm>
            <a:off x="3923928" y="3284984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Design</a:t>
            </a:r>
            <a:endParaRPr lang="ja-JP" altLang="en-US" sz="1600" dirty="0"/>
          </a:p>
        </p:txBody>
      </p:sp>
      <p:sp>
        <p:nvSpPr>
          <p:cNvPr id="40" name="正方形/長方形 39"/>
          <p:cNvSpPr/>
          <p:nvPr/>
        </p:nvSpPr>
        <p:spPr>
          <a:xfrm>
            <a:off x="5076056" y="3284984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Production</a:t>
            </a:r>
            <a:endParaRPr lang="ja-JP" altLang="en-US" sz="1600" dirty="0"/>
          </a:p>
        </p:txBody>
      </p:sp>
      <p:sp>
        <p:nvSpPr>
          <p:cNvPr id="41" name="正方形/長方形 40"/>
          <p:cNvSpPr/>
          <p:nvPr/>
        </p:nvSpPr>
        <p:spPr>
          <a:xfrm>
            <a:off x="3923928" y="5229200"/>
            <a:ext cx="2448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Performance check</a:t>
            </a:r>
            <a:endParaRPr lang="ja-JP" altLang="en-US" sz="1600" dirty="0"/>
          </a:p>
        </p:txBody>
      </p:sp>
      <p:sp>
        <p:nvSpPr>
          <p:cNvPr id="42" name="正方形/長方形 41"/>
          <p:cNvSpPr/>
          <p:nvPr/>
        </p:nvSpPr>
        <p:spPr>
          <a:xfrm>
            <a:off x="3923928" y="5445224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Design actual version</a:t>
            </a:r>
            <a:endParaRPr lang="ja-JP" altLang="en-US" sz="1600" dirty="0"/>
          </a:p>
        </p:txBody>
      </p:sp>
      <p:sp>
        <p:nvSpPr>
          <p:cNvPr id="43" name="正方形/長方形 42"/>
          <p:cNvSpPr/>
          <p:nvPr/>
        </p:nvSpPr>
        <p:spPr>
          <a:xfrm>
            <a:off x="6660232" y="2276872"/>
            <a:ext cx="237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Field measurement</a:t>
            </a:r>
          </a:p>
          <a:p>
            <a:r>
              <a:rPr lang="en-US" altLang="ja-JP" sz="1600" dirty="0" smtClean="0"/>
              <a:t>/calculation</a:t>
            </a:r>
            <a:endParaRPr lang="ja-JP" altLang="en-US" sz="1600" dirty="0"/>
          </a:p>
        </p:txBody>
      </p:sp>
      <p:sp>
        <p:nvSpPr>
          <p:cNvPr id="44" name="正方形/長方形 43"/>
          <p:cNvSpPr/>
          <p:nvPr/>
        </p:nvSpPr>
        <p:spPr>
          <a:xfrm>
            <a:off x="3923928" y="3701643"/>
            <a:ext cx="3924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Design/production </a:t>
            </a:r>
            <a:r>
              <a:rPr lang="en-US" altLang="ja-JP" sz="1600" dirty="0" err="1" smtClean="0"/>
              <a:t>PreAmpBoard</a:t>
            </a:r>
            <a:endParaRPr lang="ja-JP" altLang="en-US" sz="1600" dirty="0"/>
          </a:p>
        </p:txBody>
      </p:sp>
      <p:sp>
        <p:nvSpPr>
          <p:cNvPr id="45" name="正方形/長方形 44"/>
          <p:cNvSpPr/>
          <p:nvPr/>
        </p:nvSpPr>
        <p:spPr>
          <a:xfrm>
            <a:off x="5508104" y="3911570"/>
            <a:ext cx="3466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 smtClean="0"/>
              <a:t>Repairment</a:t>
            </a:r>
            <a:r>
              <a:rPr lang="en-US" altLang="ja-JP" sz="1600" dirty="0" smtClean="0"/>
              <a:t> on some parts/check</a:t>
            </a:r>
            <a:endParaRPr lang="ja-JP" altLang="en-US" sz="1600" dirty="0"/>
          </a:p>
        </p:txBody>
      </p:sp>
      <p:sp>
        <p:nvSpPr>
          <p:cNvPr id="47" name="正方形/長方形 46"/>
          <p:cNvSpPr/>
          <p:nvPr/>
        </p:nvSpPr>
        <p:spPr>
          <a:xfrm>
            <a:off x="6660232" y="5229200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Fabrication</a:t>
            </a:r>
            <a:endParaRPr lang="ja-JP" altLang="en-US" sz="1600" dirty="0"/>
          </a:p>
        </p:txBody>
      </p:sp>
      <p:sp>
        <p:nvSpPr>
          <p:cNvPr id="48" name="正方形/長方形 47"/>
          <p:cNvSpPr/>
          <p:nvPr/>
        </p:nvSpPr>
        <p:spPr>
          <a:xfrm>
            <a:off x="6660232" y="3284984"/>
            <a:ext cx="216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Performance check</a:t>
            </a:r>
            <a:endParaRPr lang="ja-JP" altLang="en-US" sz="1600" dirty="0"/>
          </a:p>
        </p:txBody>
      </p:sp>
      <p:sp>
        <p:nvSpPr>
          <p:cNvPr id="50" name="正方形/長方形 49"/>
          <p:cNvSpPr/>
          <p:nvPr/>
        </p:nvSpPr>
        <p:spPr>
          <a:xfrm>
            <a:off x="6646311" y="4487634"/>
            <a:ext cx="1958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Setup</a:t>
            </a:r>
            <a:endParaRPr lang="ja-JP" altLang="en-US" sz="1600" dirty="0"/>
          </a:p>
        </p:txBody>
      </p:sp>
      <p:sp>
        <p:nvSpPr>
          <p:cNvPr id="52" name="正方形/長方形 51"/>
          <p:cNvSpPr/>
          <p:nvPr/>
        </p:nvSpPr>
        <p:spPr>
          <a:xfrm>
            <a:off x="6646311" y="5754742"/>
            <a:ext cx="22461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Others: </a:t>
            </a:r>
            <a:r>
              <a:rPr lang="en-US" altLang="ja-JP" sz="1600" dirty="0" err="1" smtClean="0"/>
              <a:t>HeBag</a:t>
            </a:r>
            <a:endParaRPr lang="ja-JP" altLang="en-US" sz="1600" dirty="0"/>
          </a:p>
        </p:txBody>
      </p:sp>
      <p:sp>
        <p:nvSpPr>
          <p:cNvPr id="54" name="右中かっこ 53"/>
          <p:cNvSpPr/>
          <p:nvPr/>
        </p:nvSpPr>
        <p:spPr>
          <a:xfrm>
            <a:off x="3779912" y="3704838"/>
            <a:ext cx="214455" cy="1862916"/>
          </a:xfrm>
          <a:prstGeom prst="rightBrace">
            <a:avLst/>
          </a:prstGeom>
          <a:ln w="19050">
            <a:solidFill>
              <a:srgbClr val="1403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649563" y="993028"/>
            <a:ext cx="4258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>
                <a:solidFill>
                  <a:srgbClr val="1403F7"/>
                </a:solidFill>
              </a:rPr>
              <a:t>Ready for installation in JFY2015</a:t>
            </a:r>
            <a:endParaRPr kumimoji="1" lang="ja-JP" altLang="en-US" sz="2000" b="1" i="1" dirty="0">
              <a:solidFill>
                <a:srgbClr val="1403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8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4" grpId="0" animBg="1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876800"/>
          </a:xfrm>
        </p:spPr>
        <p:txBody>
          <a:bodyPr/>
          <a:lstStyle/>
          <a:p>
            <a:r>
              <a:rPr lang="en-US" altLang="ja-JP" dirty="0" err="1" smtClean="0"/>
              <a:t>Ξ-hypernuclear</a:t>
            </a:r>
            <a:r>
              <a:rPr lang="en-US" altLang="ja-JP" dirty="0" smtClean="0"/>
              <a:t> spectroscopy (J-PARC E05)</a:t>
            </a:r>
          </a:p>
          <a:p>
            <a:pPr lvl="1"/>
            <a:r>
              <a:rPr lang="en-US" altLang="ja-JP" dirty="0" smtClean="0"/>
              <a:t>Phase0: with SKS </a:t>
            </a:r>
            <a:r>
              <a:rPr lang="en-US" altLang="ja-JP" dirty="0" smtClean="0">
                <a:sym typeface="Wingdings" panose="05000000000000000000" pitchFamily="2" charset="2"/>
              </a:rPr>
              <a:t> medium resolution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Phase1: with S-2S  high resolution</a:t>
            </a:r>
            <a:endParaRPr lang="en-US" altLang="ja-JP" dirty="0"/>
          </a:p>
          <a:p>
            <a:r>
              <a:rPr lang="en-US" altLang="ja-JP" dirty="0" smtClean="0"/>
              <a:t>Construction of S-2S is in progress</a:t>
            </a:r>
          </a:p>
          <a:p>
            <a:pPr lvl="1"/>
            <a:r>
              <a:rPr lang="en-US" altLang="ja-JP" dirty="0" smtClean="0"/>
              <a:t>Performance</a:t>
            </a:r>
          </a:p>
          <a:p>
            <a:pPr lvl="2"/>
            <a:r>
              <a:rPr kumimoji="1" lang="en-US" altLang="ja-JP" i="1" dirty="0" err="1" smtClean="0"/>
              <a:t>dp</a:t>
            </a:r>
            <a:r>
              <a:rPr kumimoji="1" lang="en-US" altLang="ja-JP" i="1" dirty="0" smtClean="0"/>
              <a:t>/p </a:t>
            </a:r>
            <a:r>
              <a:rPr kumimoji="1" lang="ja-JP" altLang="en-US" dirty="0" smtClean="0"/>
              <a:t>＜ </a:t>
            </a:r>
            <a:r>
              <a:rPr kumimoji="1" lang="en-US" altLang="ja-JP" dirty="0" smtClean="0"/>
              <a:t>6×10</a:t>
            </a:r>
            <a:r>
              <a:rPr kumimoji="1" lang="ja-JP" altLang="en-US" baseline="30000" dirty="0" smtClean="0"/>
              <a:t>－</a:t>
            </a:r>
            <a:r>
              <a:rPr kumimoji="1" lang="en-US" altLang="ja-JP" baseline="30000" dirty="0" smtClean="0"/>
              <a:t>4</a:t>
            </a:r>
            <a:r>
              <a:rPr kumimoji="1" lang="ja-JP" altLang="en-US" baseline="30000" dirty="0" smtClean="0"/>
              <a:t> </a:t>
            </a:r>
            <a:endParaRPr lang="en-US" altLang="ja-JP" dirty="0"/>
          </a:p>
          <a:p>
            <a:pPr lvl="2"/>
            <a:r>
              <a:rPr lang="en-US" altLang="ja-JP" dirty="0" err="1" smtClean="0"/>
              <a:t>dΩ</a:t>
            </a:r>
            <a:r>
              <a:rPr lang="en-US" altLang="ja-JP" dirty="0" smtClean="0"/>
              <a:t>  55 </a:t>
            </a:r>
            <a:r>
              <a:rPr lang="en-US" altLang="ja-JP" dirty="0" err="1" smtClean="0"/>
              <a:t>msr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Magnets</a:t>
            </a:r>
          </a:p>
          <a:p>
            <a:pPr lvl="2"/>
            <a:r>
              <a:rPr kumimoji="1" lang="en-US" altLang="ja-JP" dirty="0" smtClean="0"/>
              <a:t>Q1 and Q2 are completed.</a:t>
            </a:r>
          </a:p>
          <a:p>
            <a:pPr lvl="2"/>
            <a:r>
              <a:rPr lang="en-US" altLang="ja-JP" dirty="0" smtClean="0"/>
              <a:t>D1 will be completed in JFY2014</a:t>
            </a:r>
          </a:p>
          <a:p>
            <a:pPr lvl="1"/>
            <a:r>
              <a:rPr kumimoji="1" lang="en-US" altLang="ja-JP" dirty="0" smtClean="0"/>
              <a:t>Detectors</a:t>
            </a:r>
          </a:p>
          <a:p>
            <a:pPr lvl="2"/>
            <a:r>
              <a:rPr lang="en-US" altLang="ja-JP" dirty="0" smtClean="0"/>
              <a:t>Many materials are ready.</a:t>
            </a:r>
          </a:p>
          <a:p>
            <a:pPr lvl="2"/>
            <a:r>
              <a:rPr kumimoji="1" lang="en-US" altLang="ja-JP" dirty="0" smtClean="0"/>
              <a:t>1DC, WC will be newly fabricated.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275856" y="3717032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(1.3</a:t>
            </a:r>
            <a:r>
              <a:rPr lang="ja-JP" altLang="en-US" sz="1600" dirty="0" smtClean="0"/>
              <a:t>～</a:t>
            </a:r>
            <a:r>
              <a:rPr lang="en-US" altLang="ja-JP" sz="1600" dirty="0" smtClean="0"/>
              <a:t>1.4 </a:t>
            </a:r>
            <a:r>
              <a:rPr lang="en-US" altLang="ja-JP" sz="1600" dirty="0" err="1" smtClean="0"/>
              <a:t>GeV</a:t>
            </a:r>
            <a:r>
              <a:rPr lang="en-US" altLang="ja-JP" sz="1600" dirty="0" smtClean="0"/>
              <a:t>/c)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2234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スクリーンショット 2014-09-22 2.03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29"/>
          <a:stretch/>
        </p:blipFill>
        <p:spPr>
          <a:xfrm>
            <a:off x="4355976" y="1412776"/>
            <a:ext cx="4771008" cy="49377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Doorway to Strangeness -2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 </a:t>
            </a:r>
            <a:r>
              <a:rPr lang="en-US" altLang="ja-JP" i="1" dirty="0" smtClean="0"/>
              <a:t>K</a:t>
            </a:r>
            <a:r>
              <a:rPr lang="ja-JP" altLang="en-US" baseline="30000" dirty="0" smtClean="0"/>
              <a:t>－</a:t>
            </a:r>
            <a:r>
              <a:rPr lang="en-US" altLang="ja-JP" i="1" dirty="0" smtClean="0"/>
              <a:t>p </a:t>
            </a:r>
            <a:r>
              <a:rPr lang="en-US" altLang="ja-JP" dirty="0" smtClean="0">
                <a:sym typeface="Wingdings" panose="05000000000000000000" pitchFamily="2" charset="2"/>
              </a:rPr>
              <a:t></a:t>
            </a:r>
            <a:r>
              <a:rPr lang="en-US" altLang="ja-JP" dirty="0" err="1" smtClean="0">
                <a:sym typeface="Wingdings" panose="05000000000000000000" pitchFamily="2" charset="2"/>
              </a:rPr>
              <a:t>Ξ</a:t>
            </a:r>
            <a:r>
              <a:rPr lang="ja-JP" altLang="en-US" baseline="30000" dirty="0" smtClean="0">
                <a:sym typeface="Wingdings" panose="05000000000000000000" pitchFamily="2" charset="2"/>
              </a:rPr>
              <a:t>－</a:t>
            </a:r>
            <a:r>
              <a:rPr lang="en-US" altLang="ja-JP" i="1" dirty="0" smtClean="0">
                <a:sym typeface="Wingdings" panose="05000000000000000000" pitchFamily="2" charset="2"/>
              </a:rPr>
              <a:t>K</a:t>
            </a:r>
            <a:r>
              <a:rPr lang="ja-JP" altLang="en-US" baseline="30000" dirty="0" smtClean="0">
                <a:sym typeface="Wingdings" panose="05000000000000000000" pitchFamily="2" charset="2"/>
              </a:rPr>
              <a:t>＋</a:t>
            </a:r>
            <a:endParaRPr lang="en-US" altLang="ja-JP" dirty="0" smtClean="0">
              <a:sym typeface="Wingdings" panose="05000000000000000000" pitchFamily="2" charset="2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pic>
        <p:nvPicPr>
          <p:cNvPr id="7" name="Picture 2" descr="C:\Users\kanatsuki\Dropbox\think2mac\MyArticle\master\masters_thesis\chapter1\sokate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5897"/>
            <a:ext cx="4176464" cy="408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64989" y="6176337"/>
            <a:ext cx="3774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C.B. Dover and A. Gal, Ann. Phys. 146, 309 (1983)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7704" y="4437112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1403F7"/>
                </a:solidFill>
              </a:rPr>
              <a:t>Elementary process</a:t>
            </a:r>
          </a:p>
          <a:p>
            <a:r>
              <a:rPr lang="en-US" altLang="ja-JP" sz="2400" dirty="0" smtClean="0">
                <a:solidFill>
                  <a:srgbClr val="1403F7"/>
                </a:solidFill>
              </a:rPr>
              <a:t>〜35 </a:t>
            </a:r>
            <a:r>
              <a:rPr lang="en-US" altLang="ja-JP" sz="2400" dirty="0" err="1" smtClean="0">
                <a:solidFill>
                  <a:srgbClr val="1403F7"/>
                </a:solidFill>
              </a:rPr>
              <a:t>ub</a:t>
            </a:r>
            <a:r>
              <a:rPr lang="en-US" altLang="ja-JP" sz="2400" dirty="0" smtClean="0">
                <a:solidFill>
                  <a:srgbClr val="1403F7"/>
                </a:solidFill>
              </a:rPr>
              <a:t>/</a:t>
            </a:r>
            <a:r>
              <a:rPr lang="en-US" altLang="ja-JP" sz="2400" dirty="0" err="1" smtClean="0">
                <a:solidFill>
                  <a:srgbClr val="1403F7"/>
                </a:solidFill>
              </a:rPr>
              <a:t>sr</a:t>
            </a:r>
            <a:r>
              <a:rPr lang="en-US" altLang="ja-JP" sz="2400" dirty="0">
                <a:solidFill>
                  <a:srgbClr val="1403F7"/>
                </a:solidFill>
              </a:rPr>
              <a:t> </a:t>
            </a:r>
            <a:r>
              <a:rPr lang="en-US" altLang="ja-JP" sz="2400" dirty="0" smtClean="0">
                <a:solidFill>
                  <a:srgbClr val="1403F7"/>
                </a:solidFill>
              </a:rPr>
              <a:t>around 1.8 </a:t>
            </a:r>
            <a:r>
              <a:rPr lang="en-US" altLang="ja-JP" sz="2400" dirty="0" err="1" smtClean="0">
                <a:solidFill>
                  <a:srgbClr val="1403F7"/>
                </a:solidFill>
              </a:rPr>
              <a:t>GeV</a:t>
            </a:r>
            <a:r>
              <a:rPr lang="en-US" altLang="ja-JP" sz="2400" dirty="0" smtClean="0">
                <a:solidFill>
                  <a:srgbClr val="1403F7"/>
                </a:solidFill>
              </a:rPr>
              <a:t>/</a:t>
            </a:r>
            <a:r>
              <a:rPr lang="en-US" altLang="ja-JP" sz="2400" i="1" dirty="0" smtClean="0">
                <a:solidFill>
                  <a:srgbClr val="1403F7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0901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Kinematics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716016" y="1916832"/>
            <a:ext cx="3600400" cy="504056"/>
          </a:xfrm>
          <a:ln>
            <a:solidFill>
              <a:srgbClr val="1403F7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i="1" dirty="0" err="1" smtClean="0">
                <a:solidFill>
                  <a:srgbClr val="292934"/>
                </a:solidFill>
                <a:sym typeface="Wingdings" panose="05000000000000000000" pitchFamily="2" charset="2"/>
              </a:rPr>
              <a:t>p</a:t>
            </a:r>
            <a:r>
              <a:rPr lang="en-US" altLang="ja-JP" sz="2800" i="1" baseline="-25000" dirty="0" err="1" smtClean="0">
                <a:solidFill>
                  <a:srgbClr val="292934"/>
                </a:solidFill>
                <a:sym typeface="Wingdings" panose="05000000000000000000" pitchFamily="2" charset="2"/>
              </a:rPr>
              <a:t>K</a:t>
            </a:r>
            <a:r>
              <a:rPr lang="ja-JP" altLang="en-US" sz="2800" baseline="-25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＋</a:t>
            </a:r>
            <a:r>
              <a:rPr lang="en-US" altLang="ja-JP" sz="28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=</a:t>
            </a:r>
            <a:r>
              <a:rPr lang="en-US" altLang="ja-JP" sz="28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1.2</a:t>
            </a:r>
            <a:r>
              <a:rPr lang="ja-JP" altLang="en-US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～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1.4 </a:t>
            </a:r>
            <a:r>
              <a:rPr lang="en-US" altLang="ja-JP" sz="2800" dirty="0" err="1" smtClean="0">
                <a:solidFill>
                  <a:srgbClr val="292934"/>
                </a:solidFill>
                <a:sym typeface="Wingdings" panose="05000000000000000000" pitchFamily="2" charset="2"/>
              </a:rPr>
              <a:t>GeV</a:t>
            </a:r>
            <a:r>
              <a:rPr lang="en-US" altLang="ja-JP" sz="2800" dirty="0" smtClean="0">
                <a:solidFill>
                  <a:srgbClr val="292934"/>
                </a:solidFill>
                <a:sym typeface="Wingdings" panose="05000000000000000000" pitchFamily="2" charset="2"/>
              </a:rPr>
              <a:t>/</a:t>
            </a:r>
            <a:r>
              <a:rPr lang="en-US" altLang="ja-JP" sz="2800" i="1" dirty="0" smtClean="0">
                <a:solidFill>
                  <a:srgbClr val="292934"/>
                </a:solidFill>
                <a:sym typeface="Wingdings" panose="05000000000000000000" pitchFamily="2" charset="2"/>
              </a:rPr>
              <a:t>c</a:t>
            </a:r>
            <a:endParaRPr lang="en-US" altLang="ja-JP" sz="2800" i="1" dirty="0" smtClean="0">
              <a:solidFill>
                <a:srgbClr val="292934"/>
              </a:solidFill>
            </a:endParaRPr>
          </a:p>
          <a:p>
            <a:pPr lvl="1"/>
            <a:endParaRPr lang="en-US" altLang="ja-JP" sz="2800" dirty="0">
              <a:solidFill>
                <a:srgbClr val="292934"/>
              </a:solidFill>
            </a:endParaRPr>
          </a:p>
          <a:p>
            <a:endParaRPr kumimoji="1" lang="ja-JP" altLang="en-US" sz="2800" dirty="0">
              <a:solidFill>
                <a:srgbClr val="292934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2" y="3140968"/>
            <a:ext cx="45113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anatsuki\Dropbox\figure\kinema_sc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35" y="2996952"/>
            <a:ext cx="435266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円/楕円 11"/>
          <p:cNvSpPr/>
          <p:nvPr/>
        </p:nvSpPr>
        <p:spPr>
          <a:xfrm>
            <a:off x="1818372" y="4034150"/>
            <a:ext cx="713664" cy="330954"/>
          </a:xfrm>
          <a:prstGeom prst="ellipse">
            <a:avLst/>
          </a:prstGeom>
          <a:noFill/>
          <a:ln>
            <a:solidFill>
              <a:srgbClr val="1403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9553" y="2924944"/>
            <a:ext cx="252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Recoil Momentum</a:t>
            </a:r>
            <a:endParaRPr kumimoji="1" lang="ja-JP" altLang="en-US" sz="2000" dirty="0"/>
          </a:p>
        </p:txBody>
      </p:sp>
      <p:sp>
        <p:nvSpPr>
          <p:cNvPr id="15" name="コンテンツ プレースホルダー 5"/>
          <p:cNvSpPr txBox="1">
            <a:spLocks/>
          </p:cNvSpPr>
          <p:nvPr/>
        </p:nvSpPr>
        <p:spPr>
          <a:xfrm>
            <a:off x="5004049" y="2852936"/>
            <a:ext cx="266429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1" sz="1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kumimoji="1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200" dirty="0" smtClean="0"/>
              <a:t>Momentum of </a:t>
            </a:r>
            <a:r>
              <a:rPr lang="en-US" altLang="ja-JP" sz="2200" i="1" dirty="0" smtClean="0"/>
              <a:t>K</a:t>
            </a:r>
            <a:r>
              <a:rPr lang="ja-JP" altLang="en-US" sz="2200" baseline="30000" dirty="0" smtClean="0"/>
              <a:t>＋</a:t>
            </a:r>
            <a:endParaRPr lang="en-US" altLang="ja-JP" sz="2200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969178" y="1969676"/>
            <a:ext cx="28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i="1" dirty="0" err="1"/>
              <a:t>p</a:t>
            </a:r>
            <a:r>
              <a:rPr lang="en-US" altLang="ja-JP" sz="2800" i="1" baseline="-25000" dirty="0" err="1"/>
              <a:t>K</a:t>
            </a:r>
            <a:r>
              <a:rPr lang="ja-JP" altLang="en-US" sz="2800" baseline="-25000" dirty="0" smtClean="0"/>
              <a:t>－</a:t>
            </a:r>
            <a:r>
              <a:rPr lang="en-US" altLang="ja-JP" sz="2800" baseline="-25000" dirty="0" smtClean="0"/>
              <a:t> </a:t>
            </a:r>
            <a:r>
              <a:rPr lang="en-US" altLang="ja-JP" sz="2800" dirty="0" smtClean="0"/>
              <a:t>= 1.8 </a:t>
            </a:r>
            <a:r>
              <a:rPr lang="en-US" altLang="ja-JP" sz="2800" dirty="0" err="1" smtClean="0"/>
              <a:t>GeV</a:t>
            </a:r>
            <a:r>
              <a:rPr lang="en-US" altLang="ja-JP" sz="2800" dirty="0"/>
              <a:t>/</a:t>
            </a:r>
            <a:r>
              <a:rPr lang="en-US" altLang="ja-JP" sz="2800" i="1" dirty="0"/>
              <a:t>c</a:t>
            </a:r>
          </a:p>
        </p:txBody>
      </p:sp>
      <p:sp>
        <p:nvSpPr>
          <p:cNvPr id="7" name="左右矢印 6"/>
          <p:cNvSpPr/>
          <p:nvPr/>
        </p:nvSpPr>
        <p:spPr>
          <a:xfrm>
            <a:off x="3707904" y="2060848"/>
            <a:ext cx="864096" cy="360040"/>
          </a:xfrm>
          <a:prstGeom prst="left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739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表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686086"/>
              </p:ext>
            </p:extLst>
          </p:nvPr>
        </p:nvGraphicFramePr>
        <p:xfrm>
          <a:off x="1187624" y="4550432"/>
          <a:ext cx="4824535" cy="43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339"/>
                <a:gridCol w="842379"/>
                <a:gridCol w="708650"/>
                <a:gridCol w="720080"/>
                <a:gridCol w="792087"/>
              </a:tblGrid>
              <a:tr h="43776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i="1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kumimoji="1" lang="en-US" altLang="ja-JP" sz="2000" b="0" i="1" dirty="0" err="1" smtClean="0">
                          <a:solidFill>
                            <a:schemeClr val="tx1"/>
                          </a:solidFill>
                        </a:rPr>
                        <a:t>p’</a:t>
                      </a:r>
                      <a:r>
                        <a:rPr kumimoji="1" lang="en-US" altLang="ja-JP" sz="2000" b="0" i="1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kumimoji="1" lang="en-US" altLang="ja-JP" sz="2000" b="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b="0" i="0" baseline="0" dirty="0" smtClean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kumimoji="1" lang="ja-JP" altLang="en-US" sz="2000" b="0" i="0" baseline="30000" dirty="0" smtClean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kumimoji="1" lang="en-US" altLang="ja-JP" sz="2000" b="0" i="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2000" b="0" i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i="0" baseline="0" dirty="0" smtClean="0">
                          <a:solidFill>
                            <a:schemeClr val="tx1"/>
                          </a:solidFill>
                        </a:rPr>
                        <a:t>1.67</a:t>
                      </a:r>
                      <a:endParaRPr kumimoji="1" lang="ja-JP" altLang="en-US" sz="20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1.8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表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555183"/>
              </p:ext>
            </p:extLst>
          </p:nvPr>
        </p:nvGraphicFramePr>
        <p:xfrm>
          <a:off x="1187624" y="5013176"/>
          <a:ext cx="4824535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339"/>
                <a:gridCol w="842379"/>
                <a:gridCol w="708650"/>
                <a:gridCol w="720080"/>
                <a:gridCol w="792087"/>
              </a:tblGrid>
              <a:tr h="43204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i="1" baseline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kumimoji="1" lang="en-US" altLang="ja-JP" sz="2000" b="0" i="1" baseline="0" dirty="0" err="1" smtClean="0">
                          <a:solidFill>
                            <a:schemeClr val="tx1"/>
                          </a:solidFill>
                        </a:rPr>
                        <a:t>p'</a:t>
                      </a:r>
                      <a:r>
                        <a:rPr kumimoji="1" lang="en-US" altLang="ja-JP" sz="2000" b="0" i="1" baseline="-25000" dirty="0" err="1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kumimoji="1" lang="en-US" altLang="ja-JP" sz="2000" b="0" baseline="0" dirty="0" smtClean="0">
                          <a:solidFill>
                            <a:schemeClr val="tx1"/>
                          </a:solidFill>
                        </a:rPr>
                        <a:t> 3×10</a:t>
                      </a:r>
                      <a:r>
                        <a:rPr kumimoji="1" lang="ja-JP" altLang="en-US" sz="2000" b="0" baseline="30000" dirty="0" smtClean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kumimoji="1" lang="en-US" altLang="ja-JP" sz="2000" b="0" baseline="30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20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3.74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3.8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43692"/>
              </p:ext>
            </p:extLst>
          </p:nvPr>
        </p:nvGraphicFramePr>
        <p:xfrm>
          <a:off x="1187624" y="5445224"/>
          <a:ext cx="4824536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052"/>
                <a:gridCol w="842458"/>
                <a:gridCol w="708858"/>
                <a:gridCol w="720080"/>
                <a:gridCol w="792088"/>
              </a:tblGrid>
              <a:tr h="43204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i="1" baseline="0" dirty="0" err="1" smtClean="0">
                          <a:solidFill>
                            <a:schemeClr val="tx1"/>
                          </a:solidFill>
                        </a:rPr>
                        <a:t>p’</a:t>
                      </a:r>
                      <a:r>
                        <a:rPr kumimoji="1" lang="en-US" altLang="ja-JP" sz="2000" b="0" i="1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kumimoji="1" lang="en-US" altLang="ja-JP" sz="2000" b="0" i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kumimoji="1" lang="en-US" altLang="ja-JP" sz="2000" b="0" i="1" baseline="0" dirty="0" err="1" smtClean="0">
                          <a:solidFill>
                            <a:schemeClr val="tx1"/>
                          </a:solidFill>
                        </a:rPr>
                        <a:t>p’</a:t>
                      </a:r>
                      <a:r>
                        <a:rPr kumimoji="1" lang="en-US" altLang="ja-JP" sz="2000" b="0" i="1" baseline="-25000" dirty="0" err="1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kumimoji="1" lang="ja-JP" altLang="en-US" sz="2000" b="0" i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1.67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3.74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0.04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4.1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Missing Mass </a:t>
            </a:r>
            <a:r>
              <a:rPr lang="en-US" altLang="ja-JP" dirty="0"/>
              <a:t>R</a:t>
            </a:r>
            <a:r>
              <a:rPr lang="en-US" altLang="ja-JP" dirty="0" smtClean="0"/>
              <a:t>esolution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26943"/>
            <a:ext cx="4175415" cy="37792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t="36755" r="5000" b="49758"/>
          <a:stretch/>
        </p:blipFill>
        <p:spPr>
          <a:xfrm>
            <a:off x="539552" y="2323785"/>
            <a:ext cx="6676768" cy="673167"/>
          </a:xfrm>
          <a:prstGeom prst="rect">
            <a:avLst/>
          </a:prstGeom>
        </p:spPr>
      </p:pic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247742"/>
              </p:ext>
            </p:extLst>
          </p:nvPr>
        </p:nvGraphicFramePr>
        <p:xfrm>
          <a:off x="1187623" y="3717032"/>
          <a:ext cx="482453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3"/>
                <a:gridCol w="864096"/>
                <a:gridCol w="747775"/>
                <a:gridCol w="692385"/>
                <a:gridCol w="792089"/>
              </a:tblGrid>
              <a:tr h="335813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baseline="0" dirty="0" err="1" smtClean="0"/>
                        <a:t>dp</a:t>
                      </a:r>
                      <a:r>
                        <a:rPr kumimoji="1" lang="en-US" altLang="ja-JP" sz="2000" b="0" baseline="0" dirty="0" smtClean="0"/>
                        <a:t>/p</a:t>
                      </a:r>
                      <a:endParaRPr kumimoji="1" lang="ja-JP" altLang="en-US" sz="2000" b="0" baseline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baseline="0" dirty="0" smtClean="0"/>
                        <a:t>Beam</a:t>
                      </a:r>
                      <a:endParaRPr kumimoji="1" lang="ja-JP" altLang="en-US" sz="2000" b="0" baseline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000" b="0" baseline="0" dirty="0" smtClean="0"/>
                        <a:t>Scat</a:t>
                      </a:r>
                      <a:endParaRPr kumimoji="1" lang="ja-JP" altLang="en-US" sz="2000" b="0" baseline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baseline="0" dirty="0" smtClean="0"/>
                        <a:t>θ</a:t>
                      </a:r>
                      <a:endParaRPr kumimoji="1" lang="ja-JP" altLang="en-US" sz="2000" b="0" baseline="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0" baseline="0" dirty="0" smtClean="0"/>
                        <a:t>ΔM 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35813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i="1" baseline="0" dirty="0" err="1" smtClean="0"/>
                        <a:t>p</a:t>
                      </a:r>
                      <a:r>
                        <a:rPr kumimoji="1" lang="en-US" altLang="ja-JP" sz="2000" i="1" baseline="-25000" dirty="0" err="1" smtClean="0"/>
                        <a:t>B</a:t>
                      </a:r>
                      <a:r>
                        <a:rPr kumimoji="1" lang="en-US" altLang="ja-JP" sz="2000" i="1" baseline="0" dirty="0" err="1" smtClean="0"/>
                        <a:t>,p</a:t>
                      </a:r>
                      <a:r>
                        <a:rPr kumimoji="1" lang="en-US" altLang="ja-JP" sz="2000" i="1" baseline="-25000" dirty="0" err="1" smtClean="0"/>
                        <a:t>S</a:t>
                      </a:r>
                      <a:r>
                        <a:rPr kumimoji="1" lang="en-US" altLang="ja-JP" sz="2000" i="1" baseline="-25000" dirty="0" smtClean="0"/>
                        <a:t> </a:t>
                      </a:r>
                      <a:r>
                        <a:rPr kumimoji="1" lang="en-US" altLang="ja-JP" sz="2000" baseline="0" dirty="0" smtClean="0"/>
                        <a:t> 5×10</a:t>
                      </a:r>
                      <a:r>
                        <a:rPr kumimoji="1" lang="ja-JP" altLang="en-US" sz="2000" baseline="30000" dirty="0" smtClean="0"/>
                        <a:t>－</a:t>
                      </a:r>
                      <a:r>
                        <a:rPr kumimoji="1" lang="en-US" altLang="ja-JP" sz="2000" baseline="30000" dirty="0" smtClean="0"/>
                        <a:t>4</a:t>
                      </a:r>
                      <a:endParaRPr kumimoji="1" lang="ja-JP" altLang="en-US" sz="2000" baseline="30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0.84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0.62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0.04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1.0</a:t>
                      </a:r>
                      <a:endParaRPr kumimoji="1" lang="ja-JP" alt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6012160" y="4112756"/>
            <a:ext cx="22322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1 MeV </a:t>
            </a:r>
            <a:r>
              <a:rPr lang="en-US" altLang="ja-JP" sz="2000" dirty="0" smtClean="0">
                <a:sym typeface="Wingdings" panose="05000000000000000000" pitchFamily="2" charset="2"/>
              </a:rPr>
              <a:t> </a:t>
            </a:r>
            <a:r>
              <a:rPr lang="en-US" altLang="ja-JP" sz="2000" dirty="0" smtClean="0"/>
              <a:t>3 g/cm</a:t>
            </a:r>
            <a:r>
              <a:rPr lang="en-US" altLang="ja-JP" sz="2000" baseline="30000" dirty="0" smtClean="0"/>
              <a:t>2</a:t>
            </a:r>
            <a:endParaRPr kumimoji="1" lang="ja-JP" altLang="en-US" sz="2000" b="1" baseline="30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12160" y="4509120"/>
            <a:ext cx="244827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2</a:t>
            </a:r>
            <a:r>
              <a:rPr lang="en-US" altLang="ja-JP" sz="2000" dirty="0" smtClean="0"/>
              <a:t> MeV </a:t>
            </a:r>
            <a:r>
              <a:rPr lang="en-US" altLang="ja-JP" sz="2000" dirty="0" smtClean="0">
                <a:sym typeface="Wingdings" panose="05000000000000000000" pitchFamily="2" charset="2"/>
              </a:rPr>
              <a:t> </a:t>
            </a:r>
            <a:r>
              <a:rPr lang="en-US" altLang="ja-JP" sz="2000" dirty="0">
                <a:sym typeface="Wingdings" panose="05000000000000000000" pitchFamily="2" charset="2"/>
              </a:rPr>
              <a:t>6</a:t>
            </a:r>
            <a:r>
              <a:rPr lang="en-US" altLang="ja-JP" sz="2000" dirty="0" smtClean="0"/>
              <a:t> g/cm</a:t>
            </a:r>
            <a:r>
              <a:rPr lang="en-US" altLang="ja-JP" sz="2000" baseline="30000" dirty="0" smtClean="0"/>
              <a:t>2</a:t>
            </a:r>
            <a:endParaRPr kumimoji="1" lang="ja-JP" altLang="en-US" sz="2000" b="1" baseline="30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14336" y="4941168"/>
            <a:ext cx="25181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3 MeV </a:t>
            </a:r>
            <a:r>
              <a:rPr lang="en-US" altLang="ja-JP" sz="2000" dirty="0" smtClean="0">
                <a:sym typeface="Wingdings" panose="05000000000000000000" pitchFamily="2" charset="2"/>
              </a:rPr>
              <a:t> 10</a:t>
            </a:r>
            <a:r>
              <a:rPr lang="en-US" altLang="ja-JP" sz="2000" dirty="0" smtClean="0"/>
              <a:t> g/cm</a:t>
            </a:r>
            <a:r>
              <a:rPr lang="en-US" altLang="ja-JP" sz="2000" baseline="30000" dirty="0" smtClean="0"/>
              <a:t>2</a:t>
            </a:r>
            <a:endParaRPr kumimoji="1" lang="ja-JP" altLang="en-US" sz="2000" b="1" baseline="300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14336" y="3717032"/>
            <a:ext cx="312966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err="1" smtClean="0">
                <a:sym typeface="Wingdings" panose="05000000000000000000" pitchFamily="2" charset="2"/>
              </a:rPr>
              <a:t>ΔE</a:t>
            </a:r>
            <a:r>
              <a:rPr lang="en-US" altLang="ja-JP" sz="2000" baseline="-25000" dirty="0" err="1" smtClean="0">
                <a:sym typeface="Wingdings" panose="05000000000000000000" pitchFamily="2" charset="2"/>
              </a:rPr>
              <a:t>strag</a:t>
            </a:r>
            <a:r>
              <a:rPr lang="ja-JP" altLang="en-US" sz="2000" dirty="0" smtClean="0"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sym typeface="Wingdings" panose="05000000000000000000" pitchFamily="2" charset="2"/>
              </a:rPr>
              <a:t> Target thickness</a:t>
            </a:r>
            <a:endParaRPr kumimoji="1" lang="ja-JP" altLang="en-US" sz="2000" b="1" baseline="30000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4499992" y="2348880"/>
            <a:ext cx="2160240" cy="295232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956180" y="1820925"/>
            <a:ext cx="25202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i="1" dirty="0" smtClean="0">
                <a:solidFill>
                  <a:srgbClr val="FF0000"/>
                </a:solidFill>
              </a:rPr>
              <a:t>SKS limits</a:t>
            </a:r>
            <a:r>
              <a:rPr lang="ja-JP" altLang="en-US" sz="2400" i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i="1" dirty="0" smtClean="0">
                <a:solidFill>
                  <a:srgbClr val="FF0000"/>
                </a:solidFill>
              </a:rPr>
              <a:t>ΔMM</a:t>
            </a:r>
            <a:endParaRPr kumimoji="1" lang="ja-JP" altLang="en-US" sz="2400" b="1" i="1" baseline="300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67544" y="3275692"/>
            <a:ext cx="57346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altLang="ja-JP" baseline="30000" dirty="0"/>
              <a:t>12</a:t>
            </a:r>
            <a:r>
              <a:rPr lang="el-GR" altLang="ja-JP" dirty="0"/>
              <a:t>C(</a:t>
            </a:r>
            <a:r>
              <a:rPr lang="el-GR" altLang="ja-JP" i="1" dirty="0"/>
              <a:t>K</a:t>
            </a:r>
            <a:r>
              <a:rPr lang="ja-JP" altLang="el-GR" baseline="30000" dirty="0"/>
              <a:t>－</a:t>
            </a:r>
            <a:r>
              <a:rPr lang="el-GR" altLang="ja-JP" dirty="0"/>
              <a:t>,</a:t>
            </a:r>
            <a:r>
              <a:rPr lang="el-GR" altLang="ja-JP" i="1" dirty="0"/>
              <a:t>K</a:t>
            </a:r>
            <a:r>
              <a:rPr lang="ja-JP" altLang="el-GR" baseline="30000" dirty="0"/>
              <a:t>＋</a:t>
            </a:r>
            <a:r>
              <a:rPr lang="el-GR" altLang="ja-JP" dirty="0"/>
              <a:t>) </a:t>
            </a:r>
            <a:r>
              <a:rPr lang="el-GR" altLang="ja-JP" baseline="-25000" dirty="0" smtClean="0"/>
              <a:t>Ξ</a:t>
            </a:r>
            <a:r>
              <a:rPr lang="el-GR" altLang="ja-JP" baseline="30000" dirty="0" smtClean="0"/>
              <a:t>12</a:t>
            </a:r>
            <a:r>
              <a:rPr lang="el-GR" altLang="ja-JP" dirty="0" smtClean="0"/>
              <a:t>Be</a:t>
            </a:r>
            <a:r>
              <a:rPr lang="en-US" altLang="ja-JP" dirty="0" smtClean="0"/>
              <a:t>, </a:t>
            </a:r>
            <a:r>
              <a:rPr kumimoji="1" lang="en-US" altLang="ja-JP" dirty="0" err="1" smtClean="0"/>
              <a:t>θ</a:t>
            </a:r>
            <a:r>
              <a:rPr kumimoji="1" lang="en-US" altLang="ja-JP" dirty="0" smtClean="0"/>
              <a:t>=5°, </a:t>
            </a:r>
            <a:r>
              <a:rPr lang="en-US" altLang="ja-JP" dirty="0" err="1" smtClean="0"/>
              <a:t>E</a:t>
            </a:r>
            <a:r>
              <a:rPr lang="en-US" altLang="ja-JP" baseline="-25000" dirty="0" err="1" smtClean="0"/>
              <a:t>hyp</a:t>
            </a:r>
            <a:r>
              <a:rPr lang="en-US" altLang="ja-JP" dirty="0" smtClean="0"/>
              <a:t>=0 MeV, </a:t>
            </a:r>
            <a:r>
              <a:rPr lang="en-US" altLang="ja-JP" dirty="0" err="1" smtClean="0"/>
              <a:t>Δθ</a:t>
            </a:r>
            <a:r>
              <a:rPr lang="en-US" altLang="ja-JP" dirty="0"/>
              <a:t>=2mrad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473188" y="3481263"/>
            <a:ext cx="7549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ym typeface="Wingdings" panose="05000000000000000000" pitchFamily="2" charset="2"/>
              </a:rPr>
              <a:t>[MeV]</a:t>
            </a:r>
            <a:endParaRPr kumimoji="1" lang="ja-JP" altLang="en-US" sz="1400" b="1" baseline="30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67544" y="4170566"/>
            <a:ext cx="107539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i="1" dirty="0" smtClean="0">
                <a:sym typeface="Wingdings" panose="05000000000000000000" pitchFamily="2" charset="2"/>
              </a:rPr>
              <a:t>Good!</a:t>
            </a:r>
            <a:endParaRPr kumimoji="1" lang="ja-JP" altLang="en-US" sz="1600" b="1" i="1" baseline="30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7504" y="4489956"/>
            <a:ext cx="1384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400" i="1" dirty="0" smtClean="0">
                <a:sym typeface="Wingdings" panose="05000000000000000000" pitchFamily="2" charset="2"/>
              </a:rPr>
              <a:t>Current B.L. Performance</a:t>
            </a:r>
            <a:endParaRPr kumimoji="1" lang="ja-JP" altLang="en-US" sz="1400" b="1" i="1" baseline="300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7504" y="5106670"/>
            <a:ext cx="15121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i="1" dirty="0" err="1" smtClean="0">
                <a:sym typeface="Wingdings" panose="05000000000000000000" pitchFamily="2" charset="2"/>
              </a:rPr>
              <a:t>SKSminus</a:t>
            </a:r>
            <a:endParaRPr kumimoji="1" lang="ja-JP" altLang="en-US" sz="1600" b="1" i="1" baseline="30000" dirty="0"/>
          </a:p>
        </p:txBody>
      </p:sp>
      <p:sp useBgFill="1">
        <p:nvSpPr>
          <p:cNvPr id="28" name="テキスト ボックス 27"/>
          <p:cNvSpPr txBox="1"/>
          <p:nvPr/>
        </p:nvSpPr>
        <p:spPr>
          <a:xfrm>
            <a:off x="755576" y="1815207"/>
            <a:ext cx="4248472" cy="523220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i="1" dirty="0" smtClean="0">
                <a:solidFill>
                  <a:srgbClr val="FF0000"/>
                </a:solidFill>
              </a:rPr>
              <a:t>High-Res Spec. “S-2S”</a:t>
            </a:r>
            <a:endParaRPr kumimoji="1" lang="ja-JP" altLang="en-US" sz="2800" b="1" i="1" baseline="30000" dirty="0">
              <a:solidFill>
                <a:srgbClr val="FF0000"/>
              </a:solidFill>
            </a:endParaRPr>
          </a:p>
        </p:txBody>
      </p:sp>
      <p:sp>
        <p:nvSpPr>
          <p:cNvPr id="3" name="左矢印 2"/>
          <p:cNvSpPr/>
          <p:nvPr/>
        </p:nvSpPr>
        <p:spPr>
          <a:xfrm>
            <a:off x="4932040" y="1916832"/>
            <a:ext cx="936104" cy="3600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406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34" grpId="0"/>
      <p:bldP spid="38" grpId="0"/>
      <p:bldP spid="44" grpId="0"/>
      <p:bldP spid="45" grpId="0"/>
      <p:bldP spid="46" grpId="0"/>
      <p:bldP spid="2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J-PARC E05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199"/>
            <a:ext cx="8147248" cy="4931855"/>
          </a:xfrm>
        </p:spPr>
        <p:txBody>
          <a:bodyPr>
            <a:norm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pectroscopy: 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C(</a:t>
            </a:r>
            <a:r>
              <a:rPr lang="en-US" altLang="ja-JP" i="1" dirty="0" smtClean="0"/>
              <a:t>K</a:t>
            </a:r>
            <a:r>
              <a:rPr lang="ja-JP" altLang="en-US" baseline="30000" dirty="0" smtClean="0"/>
              <a:t>－</a:t>
            </a:r>
            <a:r>
              <a:rPr lang="en-US" altLang="ja-JP" dirty="0" smtClean="0"/>
              <a:t>,</a:t>
            </a:r>
            <a:r>
              <a:rPr lang="en-US" altLang="ja-JP" i="1" dirty="0" smtClean="0"/>
              <a:t>K</a:t>
            </a:r>
            <a:r>
              <a:rPr lang="ja-JP" altLang="en-US" baseline="30000" dirty="0" smtClean="0"/>
              <a:t>＋</a:t>
            </a:r>
            <a:r>
              <a:rPr lang="en-US" altLang="ja-JP" dirty="0" smtClean="0"/>
              <a:t>)</a:t>
            </a:r>
            <a:r>
              <a:rPr lang="en-US" altLang="ja-JP" baseline="-25000" dirty="0"/>
              <a:t> </a:t>
            </a:r>
            <a:r>
              <a:rPr lang="en-US" altLang="ja-JP" baseline="-25000" dirty="0" smtClean="0"/>
              <a:t>Ξ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Be</a:t>
            </a:r>
          </a:p>
          <a:p>
            <a:r>
              <a:rPr lang="en-US" altLang="ja-JP" dirty="0" smtClean="0"/>
              <a:t>Spectrometers</a:t>
            </a:r>
          </a:p>
          <a:p>
            <a:pPr lvl="1"/>
            <a:r>
              <a:rPr lang="en-US" altLang="ja-JP" i="1" dirty="0" smtClean="0"/>
              <a:t>K</a:t>
            </a:r>
            <a:r>
              <a:rPr lang="ja-JP" altLang="en-US" baseline="30000" dirty="0" smtClean="0"/>
              <a:t>－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Beam spectrometer at K1.8BL</a:t>
            </a:r>
            <a:endParaRPr lang="en-US" altLang="ja-JP" dirty="0" smtClean="0"/>
          </a:p>
          <a:p>
            <a:pPr lvl="1"/>
            <a:r>
              <a:rPr lang="en-US" altLang="ja-JP" i="1" dirty="0" smtClean="0"/>
              <a:t>K</a:t>
            </a:r>
            <a:r>
              <a:rPr lang="ja-JP" altLang="en-US" baseline="30000" dirty="0" smtClean="0"/>
              <a:t>＋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smtClean="0"/>
              <a:t>SKS or S-2S</a:t>
            </a:r>
          </a:p>
          <a:p>
            <a:pPr marL="274320" lvl="1" indent="0">
              <a:buNone/>
            </a:pPr>
            <a:endParaRPr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i="1" dirty="0" smtClean="0">
                <a:sym typeface="Wingdings" panose="05000000000000000000" pitchFamily="2" charset="2"/>
              </a:rPr>
              <a:t>K</a:t>
            </a:r>
            <a:r>
              <a:rPr lang="ja-JP" altLang="en-US" baseline="30000" dirty="0" smtClean="0">
                <a:sym typeface="Wingdings" panose="05000000000000000000" pitchFamily="2" charset="2"/>
              </a:rPr>
              <a:t>－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dirty="0" smtClean="0">
                <a:sym typeface="Wingdings" panose="05000000000000000000" pitchFamily="2" charset="2"/>
              </a:rPr>
              <a:t>beam intensity</a:t>
            </a:r>
          </a:p>
          <a:p>
            <a:pPr lvl="1"/>
            <a:r>
              <a:rPr lang="en-US" altLang="ja-JP" dirty="0" smtClean="0">
                <a:sym typeface="Wingdings" panose="05000000000000000000" pitchFamily="2" charset="2"/>
              </a:rPr>
              <a:t>Factors</a:t>
            </a: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Main Ring power: 30 kW  100 kW </a:t>
            </a:r>
            <a:r>
              <a:rPr lang="en-US" altLang="ja-JP" dirty="0" smtClean="0">
                <a:solidFill>
                  <a:srgbClr val="1403F7"/>
                </a:solidFill>
                <a:sym typeface="Wingdings" panose="05000000000000000000" pitchFamily="2" charset="2"/>
              </a:rPr>
              <a:t>×10/3</a:t>
            </a:r>
          </a:p>
          <a:p>
            <a:pPr lvl="2"/>
            <a:r>
              <a:rPr kumimoji="1" lang="en-US" altLang="ja-JP" dirty="0" smtClean="0"/>
              <a:t>Primary target: Au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Ni  </a:t>
            </a:r>
            <a:r>
              <a:rPr kumimoji="1" lang="en-US" altLang="ja-JP" dirty="0" smtClean="0">
                <a:solidFill>
                  <a:srgbClr val="C00000"/>
                </a:solidFill>
                <a:sym typeface="Wingdings" panose="05000000000000000000" pitchFamily="2" charset="2"/>
              </a:rPr>
              <a:t>×1/2</a:t>
            </a:r>
          </a:p>
          <a:p>
            <a:pPr lvl="2"/>
            <a:r>
              <a:rPr lang="en-US" altLang="ja-JP" dirty="0" smtClean="0">
                <a:sym typeface="Wingdings" panose="05000000000000000000" pitchFamily="2" charset="2"/>
              </a:rPr>
              <a:t>Spill cycle: 6s  4s  </a:t>
            </a:r>
            <a:r>
              <a:rPr lang="en-US" altLang="ja-JP" dirty="0" smtClean="0">
                <a:solidFill>
                  <a:srgbClr val="1403F7"/>
                </a:solidFill>
                <a:sym typeface="Wingdings" panose="05000000000000000000" pitchFamily="2" charset="2"/>
              </a:rPr>
              <a:t>×3/2</a:t>
            </a:r>
          </a:p>
          <a:p>
            <a:pPr lvl="2"/>
            <a:r>
              <a:rPr lang="en-US" altLang="ja-JP" dirty="0" err="1" smtClean="0">
                <a:sym typeface="Wingdings" panose="05000000000000000000" pitchFamily="2" charset="2"/>
              </a:rPr>
              <a:t>Beamline</a:t>
            </a:r>
            <a:r>
              <a:rPr lang="en-US" altLang="ja-JP" dirty="0" smtClean="0">
                <a:sym typeface="Wingdings" panose="05000000000000000000" pitchFamily="2" charset="2"/>
              </a:rPr>
              <a:t> fine tuning: </a:t>
            </a:r>
            <a:r>
              <a:rPr lang="en-US" altLang="ja-JP" dirty="0" smtClean="0">
                <a:solidFill>
                  <a:srgbClr val="1403F7"/>
                </a:solidFill>
                <a:sym typeface="Wingdings" panose="05000000000000000000" pitchFamily="2" charset="2"/>
              </a:rPr>
              <a:t>×1.2</a:t>
            </a:r>
          </a:p>
          <a:p>
            <a:pPr lvl="2"/>
            <a:endParaRPr lang="en-US" altLang="ja-JP" dirty="0" smtClean="0">
              <a:solidFill>
                <a:srgbClr val="1403F7"/>
              </a:solidFill>
              <a:sym typeface="Wingdings" panose="05000000000000000000" pitchFamily="2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51559" y="4830575"/>
            <a:ext cx="90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1403F7"/>
                </a:solidFill>
              </a:rPr>
              <a:t>×3 </a:t>
            </a:r>
            <a:endParaRPr kumimoji="1" lang="ja-JP" altLang="en-US" sz="2000" b="1" dirty="0">
              <a:solidFill>
                <a:srgbClr val="1403F7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06218" y="2914351"/>
            <a:ext cx="4182206" cy="707886"/>
          </a:xfrm>
          <a:prstGeom prst="rect">
            <a:avLst/>
          </a:prstGeom>
          <a:noFill/>
          <a:ln>
            <a:solidFill>
              <a:srgbClr val="1403F7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1403F7"/>
                </a:solidFill>
              </a:rPr>
              <a:t>SKS: Existing in K1.8Area (</a:t>
            </a:r>
            <a:r>
              <a:rPr lang="ja-JP" altLang="en-US" sz="2000" dirty="0" smtClean="0">
                <a:solidFill>
                  <a:srgbClr val="1403F7"/>
                </a:solidFill>
              </a:rPr>
              <a:t>～</a:t>
            </a:r>
            <a:r>
              <a:rPr lang="en-US" altLang="ja-JP" sz="2000" dirty="0" smtClean="0">
                <a:solidFill>
                  <a:srgbClr val="1403F7"/>
                </a:solidFill>
              </a:rPr>
              <a:t>2015)</a:t>
            </a:r>
          </a:p>
          <a:p>
            <a:r>
              <a:rPr kumimoji="1" lang="en-US" altLang="ja-JP" sz="2000" dirty="0" smtClean="0">
                <a:solidFill>
                  <a:srgbClr val="1403F7"/>
                </a:solidFill>
              </a:rPr>
              <a:t>S-2S: Now under construction</a:t>
            </a:r>
            <a:endParaRPr kumimoji="1" lang="ja-JP" altLang="en-US" sz="2000" dirty="0">
              <a:solidFill>
                <a:srgbClr val="1403F7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4206218" y="5013176"/>
            <a:ext cx="1" cy="80818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800200" y="5733256"/>
            <a:ext cx="3203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(T1 is always troublesome…)</a:t>
            </a:r>
            <a:endParaRPr kumimoji="1" lang="ja-JP" altLang="en-US" sz="1600" b="1" dirty="0">
              <a:solidFill>
                <a:srgbClr val="1403F7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52120" y="5301208"/>
            <a:ext cx="33843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292934"/>
                </a:solidFill>
              </a:rPr>
              <a:t>100 kW </a:t>
            </a:r>
            <a:r>
              <a:rPr lang="en-US" altLang="ja-JP" sz="2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 13.5×10</a:t>
            </a:r>
            <a:r>
              <a:rPr lang="en-US" altLang="ja-JP" sz="20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6</a:t>
            </a:r>
            <a:r>
              <a:rPr lang="en-US" altLang="ja-JP" sz="2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000" i="1" dirty="0" smtClean="0">
                <a:solidFill>
                  <a:srgbClr val="292934"/>
                </a:solidFill>
                <a:sym typeface="Wingdings" panose="05000000000000000000" pitchFamily="2" charset="2"/>
              </a:rPr>
              <a:t>K</a:t>
            </a:r>
            <a:r>
              <a:rPr lang="ja-JP" altLang="en-US" sz="20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－</a:t>
            </a:r>
            <a:r>
              <a:rPr lang="en-US" altLang="ja-JP" sz="2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/min</a:t>
            </a:r>
            <a:endParaRPr kumimoji="1" lang="ja-JP" altLang="en-US" sz="2000" b="1" dirty="0">
              <a:solidFill>
                <a:srgbClr val="292934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95661" y="4365104"/>
            <a:ext cx="30688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292934"/>
                </a:solidFill>
              </a:rPr>
              <a:t>30 kW </a:t>
            </a:r>
            <a:r>
              <a:rPr lang="en-US" altLang="ja-JP" sz="2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 4.5×10</a:t>
            </a:r>
            <a:r>
              <a:rPr lang="en-US" altLang="ja-JP" sz="20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6</a:t>
            </a:r>
            <a:r>
              <a:rPr lang="en-US" altLang="ja-JP" sz="2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2000" i="1" dirty="0" smtClean="0">
                <a:solidFill>
                  <a:srgbClr val="292934"/>
                </a:solidFill>
                <a:sym typeface="Wingdings" panose="05000000000000000000" pitchFamily="2" charset="2"/>
              </a:rPr>
              <a:t>K</a:t>
            </a:r>
            <a:r>
              <a:rPr lang="ja-JP" altLang="en-US" sz="2000" baseline="30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－</a:t>
            </a:r>
            <a:r>
              <a:rPr lang="en-US" altLang="ja-JP" sz="2000" dirty="0" smtClean="0">
                <a:solidFill>
                  <a:srgbClr val="292934"/>
                </a:solidFill>
                <a:sym typeface="Wingdings" panose="05000000000000000000" pitchFamily="2" charset="2"/>
              </a:rPr>
              <a:t>/min</a:t>
            </a:r>
            <a:endParaRPr kumimoji="1" lang="ja-JP" altLang="en-US" sz="2000" b="1" dirty="0">
              <a:solidFill>
                <a:srgbClr val="292934"/>
              </a:solidFill>
            </a:endParaRPr>
          </a:p>
        </p:txBody>
      </p:sp>
      <p:sp>
        <p:nvSpPr>
          <p:cNvPr id="30" name="左中かっこ 29"/>
          <p:cNvSpPr/>
          <p:nvPr/>
        </p:nvSpPr>
        <p:spPr>
          <a:xfrm flipH="1">
            <a:off x="5508104" y="4377912"/>
            <a:ext cx="216024" cy="1305436"/>
          </a:xfrm>
          <a:prstGeom prst="leftBrace">
            <a:avLst/>
          </a:prstGeom>
          <a:ln>
            <a:solidFill>
              <a:srgbClr val="1403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下矢印 30"/>
          <p:cNvSpPr/>
          <p:nvPr/>
        </p:nvSpPr>
        <p:spPr>
          <a:xfrm>
            <a:off x="6804248" y="4869160"/>
            <a:ext cx="792088" cy="360040"/>
          </a:xfrm>
          <a:prstGeom prst="downArrow">
            <a:avLst>
              <a:gd name="adj1" fmla="val 50000"/>
              <a:gd name="adj2" fmla="val 591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87624" y="6093296"/>
            <a:ext cx="44728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2"/>
            <a:r>
              <a:rPr lang="en-US" altLang="ja-JP" sz="1600" dirty="0" smtClean="0">
                <a:sym typeface="Wingdings" panose="05000000000000000000" pitchFamily="2" charset="2"/>
              </a:rPr>
              <a:t>If </a:t>
            </a:r>
            <a:r>
              <a:rPr lang="en-US" altLang="ja-JP" sz="1600" dirty="0">
                <a:sym typeface="Wingdings" panose="05000000000000000000" pitchFamily="2" charset="2"/>
              </a:rPr>
              <a:t>lower momentum, </a:t>
            </a:r>
            <a:r>
              <a:rPr lang="en-US" altLang="ja-JP" sz="1600" i="1" dirty="0" err="1">
                <a:sym typeface="Wingdings" panose="05000000000000000000" pitchFamily="2" charset="2"/>
              </a:rPr>
              <a:t>p</a:t>
            </a:r>
            <a:r>
              <a:rPr lang="en-US" altLang="ja-JP" sz="1600" i="1" baseline="-25000" dirty="0" err="1">
                <a:sym typeface="Wingdings" panose="05000000000000000000" pitchFamily="2" charset="2"/>
              </a:rPr>
              <a:t>K</a:t>
            </a:r>
            <a:r>
              <a:rPr lang="ja-JP" altLang="en-US" sz="1600" i="1" baseline="-25000" dirty="0">
                <a:sym typeface="Wingdings" panose="05000000000000000000" pitchFamily="2" charset="2"/>
              </a:rPr>
              <a:t>－</a:t>
            </a:r>
            <a:r>
              <a:rPr lang="en-US" altLang="ja-JP" sz="1600" dirty="0">
                <a:sym typeface="Wingdings" panose="05000000000000000000" pitchFamily="2" charset="2"/>
              </a:rPr>
              <a:t>=1.7 </a:t>
            </a:r>
            <a:r>
              <a:rPr lang="en-US" altLang="ja-JP" sz="1600" dirty="0" err="1">
                <a:sym typeface="Wingdings" panose="05000000000000000000" pitchFamily="2" charset="2"/>
              </a:rPr>
              <a:t>GeV</a:t>
            </a:r>
            <a:r>
              <a:rPr lang="en-US" altLang="ja-JP" sz="1600" dirty="0">
                <a:sym typeface="Wingdings" panose="05000000000000000000" pitchFamily="2" charset="2"/>
              </a:rPr>
              <a:t>/c </a:t>
            </a:r>
            <a:r>
              <a:rPr lang="en-US" altLang="ja-JP" sz="1600" dirty="0">
                <a:sym typeface="Wingdings"/>
              </a:rPr>
              <a:t></a:t>
            </a:r>
            <a:r>
              <a:rPr lang="en-US" altLang="ja-JP" sz="1600" dirty="0">
                <a:sym typeface="Wingdings" panose="05000000000000000000" pitchFamily="2" charset="2"/>
              </a:rPr>
              <a:t> ×0.7</a:t>
            </a:r>
            <a:r>
              <a:rPr lang="en-US" altLang="ja-JP" sz="1600" dirty="0" smtClean="0">
                <a:sym typeface="Wingdings" panose="05000000000000000000" pitchFamily="2" charset="2"/>
              </a:rPr>
              <a:t>?</a:t>
            </a:r>
            <a:endParaRPr lang="en-US" altLang="ja-JP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3135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Yield Estimation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187624" y="4941168"/>
            <a:ext cx="7355160" cy="1152128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Notes</a:t>
            </a:r>
          </a:p>
          <a:p>
            <a:pPr lvl="1"/>
            <a:r>
              <a:rPr lang="en-US" altLang="ja-JP" sz="1600" dirty="0"/>
              <a:t>E</a:t>
            </a:r>
            <a:r>
              <a:rPr kumimoji="1" lang="en-US" altLang="ja-JP" sz="1600" dirty="0" smtClean="0"/>
              <a:t>fficiency = 0.7</a:t>
            </a:r>
          </a:p>
          <a:p>
            <a:pPr lvl="1"/>
            <a:r>
              <a:rPr lang="en-US" altLang="ja-JP" sz="1600" dirty="0" err="1" smtClean="0"/>
              <a:t>Differencial</a:t>
            </a:r>
            <a:r>
              <a:rPr lang="en-US" altLang="ja-JP" sz="1600" dirty="0" smtClean="0"/>
              <a:t> cross section </a:t>
            </a:r>
            <a:r>
              <a:rPr lang="en-US" altLang="ja-JP" sz="1600" dirty="0" smtClean="0">
                <a:sym typeface="Wingdings" panose="05000000000000000000" pitchFamily="2" charset="2"/>
              </a:rPr>
              <a:t> Result of the BNL-E885 (</a:t>
            </a:r>
            <a:r>
              <a:rPr lang="en-US" altLang="ja-JP" sz="1600" i="1" dirty="0" err="1" smtClean="0">
                <a:sym typeface="Wingdings" panose="05000000000000000000" pitchFamily="2" charset="2"/>
              </a:rPr>
              <a:t>Khaustov</a:t>
            </a:r>
            <a:r>
              <a:rPr lang="en-US" altLang="ja-JP" sz="1600" i="1" dirty="0" smtClean="0">
                <a:sym typeface="Wingdings" panose="05000000000000000000" pitchFamily="2" charset="2"/>
              </a:rPr>
              <a:t> et al.</a:t>
            </a:r>
            <a:r>
              <a:rPr lang="en-US" altLang="ja-JP" sz="1600" dirty="0" smtClean="0">
                <a:sym typeface="Wingdings" panose="05000000000000000000" pitchFamily="2" charset="2"/>
              </a:rPr>
              <a:t>)</a:t>
            </a:r>
            <a:endParaRPr kumimoji="1" lang="ja-JP" altLang="en-US" sz="1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08663"/>
              </p:ext>
            </p:extLst>
          </p:nvPr>
        </p:nvGraphicFramePr>
        <p:xfrm>
          <a:off x="1187624" y="1772816"/>
          <a:ext cx="7056783" cy="3027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261"/>
                <a:gridCol w="2352261"/>
                <a:gridCol w="2352261"/>
              </a:tblGrid>
              <a:tr h="432561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SKSminus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S-2S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256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Acceptance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110 </a:t>
                      </a:r>
                      <a:r>
                        <a:rPr kumimoji="1" lang="en-US" altLang="ja-JP" dirty="0" err="1" smtClean="0"/>
                        <a:t>msr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55 </a:t>
                      </a:r>
                      <a:r>
                        <a:rPr kumimoji="1" lang="en-US" altLang="ja-JP" dirty="0" err="1" smtClean="0"/>
                        <a:t>msr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2561">
                <a:tc>
                  <a:txBody>
                    <a:bodyPr/>
                    <a:lstStyle/>
                    <a:p>
                      <a:r>
                        <a:rPr kumimoji="1" lang="en-US" altLang="ja-JP" i="1" dirty="0" smtClean="0"/>
                        <a:t>K</a:t>
                      </a:r>
                      <a:r>
                        <a:rPr kumimoji="1" lang="ja-JP" altLang="en-US" baseline="30000" dirty="0" smtClean="0"/>
                        <a:t>＋</a:t>
                      </a:r>
                      <a:r>
                        <a:rPr kumimoji="1" lang="ja-JP" altLang="en-US" dirty="0" smtClean="0"/>
                        <a:t> </a:t>
                      </a:r>
                      <a:r>
                        <a:rPr kumimoji="1" lang="en-US" altLang="ja-JP" dirty="0" smtClean="0"/>
                        <a:t>survival rate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0.4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256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Cross section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42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sr</a:t>
                      </a:r>
                      <a:r>
                        <a:rPr kumimoji="1" lang="en-US" altLang="ja-JP" dirty="0" smtClean="0"/>
                        <a:t> (θ&lt;14deg)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89 </a:t>
                      </a:r>
                      <a:r>
                        <a:rPr kumimoji="1" lang="en-US" altLang="ja-JP" dirty="0" err="1" smtClean="0"/>
                        <a:t>nb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dirty="0" err="1" smtClean="0"/>
                        <a:t>sr</a:t>
                      </a:r>
                      <a:r>
                        <a:rPr kumimoji="1" lang="en-US" altLang="ja-JP" dirty="0" smtClean="0"/>
                        <a:t> (θ&lt;8deg)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256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intensity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4.5×10</a:t>
                      </a:r>
                      <a:r>
                        <a:rPr kumimoji="1" lang="en-US" altLang="ja-JP" baseline="30000" dirty="0" smtClean="0"/>
                        <a:t>5</a:t>
                      </a:r>
                      <a:r>
                        <a:rPr kumimoji="1" lang="en-US" altLang="ja-JP" baseline="0" dirty="0" smtClean="0"/>
                        <a:t> /6s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9×10</a:t>
                      </a:r>
                      <a:r>
                        <a:rPr kumimoji="1" lang="en-US" altLang="ja-JP" baseline="30000" dirty="0" smtClean="0"/>
                        <a:t>5</a:t>
                      </a:r>
                      <a:r>
                        <a:rPr kumimoji="1" lang="en-US" altLang="ja-JP" dirty="0" smtClean="0"/>
                        <a:t> /4s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256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aseline="0" dirty="0" smtClean="0"/>
                        <a:t>9.3 g/cm</a:t>
                      </a:r>
                      <a:r>
                        <a:rPr kumimoji="1" lang="en-US" altLang="ja-JP" baseline="30000" dirty="0" smtClean="0"/>
                        <a:t>2 </a:t>
                      </a:r>
                      <a:r>
                        <a:rPr kumimoji="1" lang="en-US" altLang="ja-JP" baseline="0" dirty="0" smtClean="0"/>
                        <a:t>CH</a:t>
                      </a:r>
                      <a:r>
                        <a:rPr kumimoji="1" lang="en-US" altLang="ja-JP" baseline="-25000" dirty="0" smtClean="0"/>
                        <a:t>2</a:t>
                      </a:r>
                      <a:endParaRPr kumimoji="1" lang="ja-JP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r>
                        <a:rPr kumimoji="1" lang="en-US" altLang="ja-JP" baseline="0" dirty="0" smtClean="0"/>
                        <a:t> g/cm</a:t>
                      </a:r>
                      <a:r>
                        <a:rPr kumimoji="1" lang="en-US" altLang="ja-JP" baseline="30000" dirty="0" smtClean="0"/>
                        <a:t>2  12</a:t>
                      </a:r>
                      <a:r>
                        <a:rPr kumimoji="1" lang="en-US" altLang="ja-JP" baseline="0" dirty="0" smtClean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</a:tr>
              <a:tr h="4325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Yield</a:t>
                      </a:r>
                      <a:r>
                        <a:rPr kumimoji="1" lang="en-US" altLang="ja-JP" baseline="0" dirty="0" smtClean="0"/>
                        <a:t> [/month]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140 events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110 events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04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57200" y="328498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 spc="-100" baseline="0">
                <a:solidFill>
                  <a:schemeClr val="tx2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altLang="ja-JP" sz="5400" dirty="0"/>
              <a:t>S-2S spectrometer</a:t>
            </a:r>
            <a:endParaRPr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64700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kanatsuki\Dropbox\think2mac\MyArticle\master\masters_thesis\chapter3\K18Are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5"/>
          <a:stretch/>
        </p:blipFill>
        <p:spPr bwMode="auto">
          <a:xfrm>
            <a:off x="5076056" y="774854"/>
            <a:ext cx="3856138" cy="56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S-2S spectrometer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4817-B1CC-402C-AE5A-DA54115F8763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>
          <a:xfrm>
            <a:off x="20701" y="6532055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000" dirty="0" smtClean="0"/>
              <a:t>研究会「ストレンジネスを含む原子核の最近の展開」</a:t>
            </a:r>
            <a:endParaRPr lang="en-US" altLang="ja-JP" sz="1000" dirty="0"/>
          </a:p>
        </p:txBody>
      </p:sp>
      <p:sp>
        <p:nvSpPr>
          <p:cNvPr id="10" name="フッター プレースホルダー 3"/>
          <p:cNvSpPr txBox="1">
            <a:spLocks/>
          </p:cNvSpPr>
          <p:nvPr/>
        </p:nvSpPr>
        <p:spPr>
          <a:xfrm>
            <a:off x="4572000" y="6522499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dirty="0" smtClean="0"/>
              <a:t>2014.9.26</a:t>
            </a:r>
            <a:endParaRPr lang="ja-JP" altLang="en-US" sz="10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3490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New spectrometer for </a:t>
            </a:r>
            <a:r>
              <a:rPr lang="en-US" altLang="ja-JP" i="1" dirty="0" smtClean="0"/>
              <a:t>K</a:t>
            </a:r>
            <a:r>
              <a:rPr lang="ja-JP" altLang="en-US" baseline="30000" dirty="0" smtClean="0"/>
              <a:t>＋</a:t>
            </a:r>
            <a:endParaRPr lang="en-US" altLang="ja-JP" baseline="30000" dirty="0" smtClean="0"/>
          </a:p>
          <a:p>
            <a:pPr lvl="1"/>
            <a:r>
              <a:rPr lang="en-US" altLang="ja-JP" dirty="0"/>
              <a:t>C</a:t>
            </a:r>
            <a:r>
              <a:rPr lang="en-US" altLang="ja-JP" dirty="0" smtClean="0"/>
              <a:t>onstruction has started since 2012</a:t>
            </a:r>
          </a:p>
          <a:p>
            <a:r>
              <a:rPr lang="en-US" altLang="ja-JP" dirty="0"/>
              <a:t>Requirement</a:t>
            </a:r>
          </a:p>
          <a:p>
            <a:pPr lvl="1"/>
            <a:r>
              <a:rPr lang="en-US" altLang="ja-JP" dirty="0"/>
              <a:t>1.2</a:t>
            </a:r>
            <a:r>
              <a:rPr lang="ja-JP" altLang="en-US" dirty="0"/>
              <a:t>～</a:t>
            </a:r>
            <a:r>
              <a:rPr lang="en-US" altLang="ja-JP" dirty="0"/>
              <a:t>1.4 </a:t>
            </a:r>
            <a:r>
              <a:rPr lang="en-US" altLang="ja-JP" dirty="0" err="1"/>
              <a:t>GeV</a:t>
            </a:r>
            <a:r>
              <a:rPr lang="en-US" altLang="ja-JP" dirty="0"/>
              <a:t>/</a:t>
            </a:r>
            <a:r>
              <a:rPr lang="en-US" altLang="ja-JP" i="1" dirty="0"/>
              <a:t>c</a:t>
            </a:r>
          </a:p>
          <a:p>
            <a:pPr lvl="1"/>
            <a:r>
              <a:rPr lang="en-US" altLang="ja-JP" i="1" dirty="0" err="1" smtClean="0"/>
              <a:t>dp</a:t>
            </a:r>
            <a:r>
              <a:rPr lang="en-US" altLang="ja-JP" i="1" dirty="0"/>
              <a:t>/p</a:t>
            </a:r>
            <a:r>
              <a:rPr lang="en-US" altLang="ja-JP" dirty="0"/>
              <a:t> </a:t>
            </a:r>
            <a:r>
              <a:rPr lang="ja-JP" altLang="en-US" dirty="0"/>
              <a:t>～</a:t>
            </a:r>
            <a:r>
              <a:rPr lang="en-US" altLang="ja-JP" dirty="0"/>
              <a:t>5×10</a:t>
            </a:r>
            <a:r>
              <a:rPr lang="ja-JP" altLang="en-US" baseline="30000" dirty="0"/>
              <a:t>－</a:t>
            </a:r>
            <a:r>
              <a:rPr lang="en-US" altLang="ja-JP" baseline="30000" dirty="0"/>
              <a:t>4</a:t>
            </a:r>
            <a:r>
              <a:rPr lang="en-US" altLang="ja-JP" dirty="0"/>
              <a:t> (FWHM)</a:t>
            </a:r>
            <a:endParaRPr lang="en-US" altLang="ja-JP" baseline="30000" dirty="0"/>
          </a:p>
          <a:p>
            <a:r>
              <a:rPr lang="en-US" altLang="ja-JP" dirty="0" smtClean="0"/>
              <a:t>K1.8 </a:t>
            </a:r>
            <a:r>
              <a:rPr lang="en-US" altLang="ja-JP" dirty="0"/>
              <a:t>area</a:t>
            </a:r>
          </a:p>
          <a:p>
            <a:pPr lvl="1"/>
            <a:r>
              <a:rPr lang="en-US" altLang="ja-JP" dirty="0"/>
              <a:t>Narrow </a:t>
            </a:r>
            <a:r>
              <a:rPr lang="en-US" altLang="ja-JP" dirty="0" smtClean="0"/>
              <a:t>space</a:t>
            </a:r>
            <a:endParaRPr lang="en-US" altLang="ja-JP" dirty="0"/>
          </a:p>
          <a:p>
            <a:pPr lvl="1"/>
            <a:r>
              <a:rPr lang="en-US" altLang="ja-JP" dirty="0"/>
              <a:t>Available power </a:t>
            </a:r>
            <a:r>
              <a:rPr lang="en-US" altLang="ja-JP" dirty="0" smtClean="0"/>
              <a:t>supply</a:t>
            </a: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60232" y="4005064"/>
            <a:ext cx="118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1403F7"/>
                </a:solidFill>
              </a:rPr>
              <a:t>Target</a:t>
            </a:r>
            <a:endParaRPr kumimoji="1" lang="ja-JP" altLang="en-US" sz="2000" dirty="0">
              <a:solidFill>
                <a:srgbClr val="1403F7"/>
              </a:solidFill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7524328" y="4509120"/>
            <a:ext cx="144016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771184" y="3629055"/>
            <a:ext cx="144016" cy="576064"/>
          </a:xfrm>
          <a:prstGeom prst="straightConnector1">
            <a:avLst/>
          </a:prstGeom>
          <a:ln w="38100">
            <a:solidFill>
              <a:srgbClr val="1403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059568" y="4416627"/>
            <a:ext cx="69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K</a:t>
            </a:r>
            <a:r>
              <a:rPr kumimoji="1" lang="ja-JP" altLang="en-US" sz="2000" b="1" baseline="30000" dirty="0" smtClean="0">
                <a:solidFill>
                  <a:srgbClr val="FF0000"/>
                </a:solidFill>
              </a:rPr>
              <a:t>－</a:t>
            </a:r>
            <a:endParaRPr kumimoji="1" lang="ja-JP" alt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92240" y="3566492"/>
            <a:ext cx="69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1403F7"/>
                </a:solidFill>
              </a:rPr>
              <a:t>K</a:t>
            </a:r>
            <a:r>
              <a:rPr kumimoji="1" lang="ja-JP" altLang="en-US" sz="2000" b="1" baseline="30000" dirty="0" smtClean="0">
                <a:solidFill>
                  <a:srgbClr val="1403F7"/>
                </a:solidFill>
              </a:rPr>
              <a:t>＋</a:t>
            </a:r>
            <a:endParaRPr kumimoji="1" lang="ja-JP" altLang="en-US" sz="2000" b="1" baseline="30000" dirty="0">
              <a:solidFill>
                <a:srgbClr val="1403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8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クラリティ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5649</TotalTime>
  <Words>1756</Words>
  <Application>Microsoft Macintosh PowerPoint</Application>
  <PresentationFormat>画面に合わせる (4:3)</PresentationFormat>
  <Paragraphs>419</Paragraphs>
  <Slides>29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クラリティ</vt:lpstr>
      <vt:lpstr>(K－, K＋)反応用新規磁気スペクトロメータの設計と現状 Design and Status of S-2S</vt:lpstr>
      <vt:lpstr>Outline</vt:lpstr>
      <vt:lpstr>Doorway to Strangeness -2</vt:lpstr>
      <vt:lpstr>Kinematics</vt:lpstr>
      <vt:lpstr>Missing Mass Resolution</vt:lpstr>
      <vt:lpstr>J-PARC E05</vt:lpstr>
      <vt:lpstr>Yield Estimation</vt:lpstr>
      <vt:lpstr>PowerPoint プレゼンテーション</vt:lpstr>
      <vt:lpstr>S-2S spectrometer</vt:lpstr>
      <vt:lpstr>Configuration</vt:lpstr>
      <vt:lpstr>Magnets</vt:lpstr>
      <vt:lpstr>Acceptance</vt:lpstr>
      <vt:lpstr>Momentum Resolution</vt:lpstr>
      <vt:lpstr>Magnets</vt:lpstr>
      <vt:lpstr>Q1 magnet</vt:lpstr>
      <vt:lpstr>Field Measurement</vt:lpstr>
      <vt:lpstr>Field Calculation</vt:lpstr>
      <vt:lpstr>Q2 magnet</vt:lpstr>
      <vt:lpstr>D1 magnet</vt:lpstr>
      <vt:lpstr>D1 magnet</vt:lpstr>
      <vt:lpstr>Detectors</vt:lpstr>
      <vt:lpstr>Tracking Detectors</vt:lpstr>
      <vt:lpstr>Trigger Counters</vt:lpstr>
      <vt:lpstr>Backgrounds</vt:lpstr>
      <vt:lpstr>Backgrounds not from the Target</vt:lpstr>
      <vt:lpstr>Reactions in target</vt:lpstr>
      <vt:lpstr>Background Distributions</vt:lpstr>
      <vt:lpstr>Timeline</vt:lpstr>
      <vt:lpstr>Summary</vt:lpstr>
    </vt:vector>
  </TitlesOfParts>
  <Company>Kyoto Univ.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kanatsuki shunsuke</dc:creator>
  <cp:lastModifiedBy>Kanatsuki Shunsuke</cp:lastModifiedBy>
  <cp:revision>1259</cp:revision>
  <dcterms:created xsi:type="dcterms:W3CDTF">2014-09-11T13:24:36Z</dcterms:created>
  <dcterms:modified xsi:type="dcterms:W3CDTF">2014-09-27T01:26:53Z</dcterms:modified>
</cp:coreProperties>
</file>