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5" r:id="rId3"/>
    <p:sldId id="299" r:id="rId4"/>
    <p:sldId id="304" r:id="rId5"/>
    <p:sldId id="300" r:id="rId6"/>
    <p:sldId id="301" r:id="rId7"/>
    <p:sldId id="302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25" autoAdjust="0"/>
  </p:normalViewPr>
  <p:slideViewPr>
    <p:cSldViewPr>
      <p:cViewPr varScale="1">
        <p:scale>
          <a:sx n="69" d="100"/>
          <a:sy n="69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699C-7C22-4B33-91D9-82F164C46571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88D3-7AE2-40BA-9FE0-9FE12F6C02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136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14D52-6AE7-4705-8A89-B60B5BB2370C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B5E3-D1DD-40FF-BD45-65FCA4CD3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49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9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9520-B42B-4F94-9D97-906AD02058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42A4-C879-49C3-B084-0DFFFC2C79D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9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7CCF-B840-4D30-879B-3F941DD6BE2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4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A5DA-E5FB-4F37-BB8A-9428B28D21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0"/>
            <a:ext cx="2133600" cy="365125"/>
          </a:xfrm>
        </p:spPr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7942-9487-4703-81D9-5CC6AA084B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EC0D-8997-4D25-BC0F-4430BDDDF6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BE2D-AB2A-4A14-B81E-13512395BB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C30E-312F-468B-90C7-5C11F1D0A0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9ABA-5F60-4C77-BDD5-5801CA98715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7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B1EB-4449-49CC-9A1E-D7DA2F2CD74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9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B4D8-FFB6-4469-8F7A-BBEE613E92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3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C9CFCF-F051-4144-9336-D2E4F1FDF0A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2014/11/11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7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S-2S Meeting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/>
                <a:cs typeface="Arial Unicode MS"/>
              </a:rPr>
              <a:t>2014.11.11</a:t>
            </a:r>
          </a:p>
          <a:p>
            <a:r>
              <a:rPr kumimoji="1" lang="en-US" altLang="ja-JP" dirty="0" smtClean="0">
                <a:latin typeface="Arial Unicode MS"/>
                <a:cs typeface="Arial Unicode MS"/>
              </a:rPr>
              <a:t>S. Kanatsuki</a:t>
            </a:r>
            <a:endParaRPr kumimoji="1" lang="ja-JP" altLang="en-US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Chamber design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219257" cy="536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Arial Unicode MS"/>
                <a:cs typeface="Arial Unicode MS"/>
              </a:rPr>
              <a:t>概要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r>
              <a:rPr lang="ja-JP" altLang="en-US" sz="2400" dirty="0" smtClean="0">
                <a:latin typeface="Arial Unicode MS"/>
                <a:cs typeface="Arial Unicode MS"/>
              </a:rPr>
              <a:t>設計が固まりつつある。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>
                <a:latin typeface="Arial Unicode MS"/>
                <a:cs typeface="Arial Unicode MS"/>
              </a:rPr>
              <a:t>林</a:t>
            </a:r>
            <a:r>
              <a:rPr lang="ja-JP" altLang="en-US" sz="2000" dirty="0" smtClean="0">
                <a:latin typeface="Arial Unicode MS"/>
                <a:cs typeface="Arial Unicode MS"/>
              </a:rPr>
              <a:t>栄の佐伯さんと相談して図面を書いてもらっている。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r>
              <a:rPr lang="ja-JP" altLang="en-US" sz="2400" dirty="0" smtClean="0">
                <a:latin typeface="Arial Unicode MS"/>
                <a:cs typeface="Arial Unicode MS"/>
              </a:rPr>
              <a:t>ピンアサインとコネクタを調べ、</a:t>
            </a:r>
            <a:r>
              <a:rPr lang="en-US" altLang="ja-JP" sz="2400" dirty="0" smtClean="0">
                <a:latin typeface="Arial Unicode MS"/>
                <a:cs typeface="Arial Unicode MS"/>
              </a:rPr>
              <a:t>ASD</a:t>
            </a:r>
            <a:r>
              <a:rPr lang="ja-JP" altLang="en-US" sz="2400" dirty="0" smtClean="0">
                <a:latin typeface="Arial Unicode MS"/>
                <a:cs typeface="Arial Unicode MS"/>
              </a:rPr>
              <a:t>カードと適合することを確認した。</a:t>
            </a:r>
            <a:endParaRPr lang="en-US" altLang="ja-JP" sz="24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7801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1" t="16939" r="8990" b="6938"/>
          <a:stretch/>
        </p:blipFill>
        <p:spPr bwMode="auto">
          <a:xfrm>
            <a:off x="3563888" y="903849"/>
            <a:ext cx="4104456" cy="591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Arial Unicode MS"/>
                <a:cs typeface="Arial Unicode MS"/>
              </a:rPr>
              <a:t>ASD</a:t>
            </a:r>
            <a:r>
              <a:rPr kumimoji="1" lang="ja-JP" altLang="en-US" sz="4000" dirty="0" smtClean="0">
                <a:latin typeface="Arial Unicode MS"/>
                <a:cs typeface="Arial Unicode MS"/>
              </a:rPr>
              <a:t>カードと林栄読み出しコネクタの比較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7462" r="53907" b="7252"/>
          <a:stretch/>
        </p:blipFill>
        <p:spPr bwMode="auto">
          <a:xfrm>
            <a:off x="0" y="1052736"/>
            <a:ext cx="4567458" cy="56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44489" r="19295" b="10409"/>
          <a:stretch/>
        </p:blipFill>
        <p:spPr bwMode="auto">
          <a:xfrm>
            <a:off x="6228184" y="3123454"/>
            <a:ext cx="2915816" cy="18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452320" y="4509120"/>
            <a:ext cx="1656184" cy="5040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39552" y="1340768"/>
            <a:ext cx="2448272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4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Arial Unicode MS"/>
                <a:cs typeface="Arial Unicode MS"/>
              </a:rPr>
              <a:t>その他の仕様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219257" cy="5368199"/>
          </a:xfrm>
        </p:spPr>
        <p:txBody>
          <a:bodyPr>
            <a:normAutofit/>
          </a:bodyPr>
          <a:lstStyle/>
          <a:p>
            <a:endParaRPr lang="en-US" altLang="ja-JP" sz="2400" dirty="0" smtClean="0">
              <a:latin typeface="Arial Unicode MS"/>
              <a:cs typeface="Arial Unicode MS"/>
            </a:endParaRPr>
          </a:p>
          <a:p>
            <a:pPr lvl="1"/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pic>
        <p:nvPicPr>
          <p:cNvPr id="3" name="図 2" descr="スクリーンショット 2014-11-11 10.39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6876256" cy="2379095"/>
          </a:xfrm>
          <a:prstGeom prst="rect">
            <a:avLst/>
          </a:prstGeom>
        </p:spPr>
      </p:pic>
      <p:pic>
        <p:nvPicPr>
          <p:cNvPr id="5" name="図 4" descr="スクリーンショット 2014-11-11 10.39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6" y="1412776"/>
            <a:ext cx="6894972" cy="2089884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572000" y="4869160"/>
            <a:ext cx="180020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979712" y="4077072"/>
            <a:ext cx="2736304" cy="5760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800000"/>
                </a:solidFill>
              </a:rPr>
              <a:t>中央</a:t>
            </a:r>
            <a:r>
              <a:rPr kumimoji="1" lang="en-US" altLang="ja-JP" sz="2400" dirty="0" smtClean="0">
                <a:solidFill>
                  <a:srgbClr val="800000"/>
                </a:solidFill>
              </a:rPr>
              <a:t>HV</a:t>
            </a:r>
            <a:r>
              <a:rPr kumimoji="1" lang="ja-JP" altLang="en-US" sz="2400" dirty="0" smtClean="0">
                <a:solidFill>
                  <a:srgbClr val="800000"/>
                </a:solidFill>
              </a:rPr>
              <a:t>別系統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79712" y="1124744"/>
            <a:ext cx="2736304" cy="5760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800000"/>
                </a:solidFill>
              </a:rPr>
              <a:t>コネクタの位置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Arial Unicode MS"/>
                <a:cs typeface="Arial Unicode MS"/>
              </a:rPr>
              <a:t>E05 with SKS</a:t>
            </a:r>
            <a:r>
              <a:rPr kumimoji="1" lang="ja-JP" altLang="en-US" sz="4000" dirty="0" smtClean="0">
                <a:latin typeface="Arial Unicode MS"/>
                <a:cs typeface="Arial Unicode MS"/>
              </a:rPr>
              <a:t> シミュレーション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219257" cy="536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Arial Unicode MS"/>
                <a:cs typeface="Arial Unicode MS"/>
              </a:rPr>
              <a:t>概要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r>
              <a:rPr lang="en-US" altLang="ja-JP" sz="2400" dirty="0" smtClean="0">
                <a:latin typeface="Arial Unicode MS"/>
                <a:cs typeface="Arial Unicode MS"/>
              </a:rPr>
              <a:t>Geant4 </a:t>
            </a:r>
            <a:r>
              <a:rPr lang="ja-JP" altLang="en-US" sz="2400" dirty="0" smtClean="0">
                <a:latin typeface="Arial Unicode MS"/>
                <a:cs typeface="Arial Unicode MS"/>
              </a:rPr>
              <a:t>でビーム起因</a:t>
            </a:r>
            <a:r>
              <a:rPr lang="en-US" altLang="ja-JP" sz="2400" dirty="0" smtClean="0">
                <a:latin typeface="Arial Unicode MS"/>
                <a:cs typeface="Arial Unicode MS"/>
              </a:rPr>
              <a:t>BG</a:t>
            </a:r>
            <a:r>
              <a:rPr lang="ja-JP" altLang="en-US" sz="2400" dirty="0" smtClean="0">
                <a:latin typeface="Arial Unicode MS"/>
                <a:cs typeface="Arial Unicode MS"/>
              </a:rPr>
              <a:t> の見積もりを</a:t>
            </a:r>
            <a:r>
              <a:rPr lang="ja-JP" altLang="en-US" sz="2400" dirty="0" smtClean="0">
                <a:latin typeface="Arial Unicode MS"/>
                <a:cs typeface="Arial Unicode MS"/>
              </a:rPr>
              <a:t>やっ</a:t>
            </a:r>
            <a:r>
              <a:rPr lang="ja-JP" altLang="en-US" sz="2400" dirty="0" smtClean="0">
                <a:latin typeface="Arial Unicode MS"/>
                <a:cs typeface="Arial Unicode MS"/>
              </a:rPr>
              <a:t>ている</a:t>
            </a:r>
            <a:r>
              <a:rPr lang="ja-JP" altLang="en-US" sz="2400" dirty="0" smtClean="0">
                <a:latin typeface="Arial Unicode MS"/>
                <a:cs typeface="Arial Unicode MS"/>
              </a:rPr>
              <a:t>。</a:t>
            </a:r>
            <a:endParaRPr lang="en-US" altLang="ja-JP" sz="20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91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Geant4 SKS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507290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SKS</a:t>
            </a:r>
            <a:r>
              <a:rPr lang="ja-JP" altLang="en-US" sz="2400" dirty="0" smtClean="0">
                <a:latin typeface="Arial Unicode MS"/>
                <a:cs typeface="Arial Unicode MS"/>
              </a:rPr>
              <a:t> 磁場マップでシミュレーションをやった</a:t>
            </a:r>
            <a:r>
              <a:rPr lang="ja-JP" altLang="en-US" sz="2400" dirty="0" smtClean="0">
                <a:latin typeface="Arial Unicode MS"/>
                <a:cs typeface="Arial Unicode MS"/>
              </a:rPr>
              <a:t>。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r>
              <a:rPr lang="ja-JP" altLang="en-US" sz="2400" dirty="0" smtClean="0">
                <a:latin typeface="Arial Unicode MS"/>
                <a:cs typeface="Arial Unicode MS"/>
              </a:rPr>
              <a:t>コードは市川さんから引き継ぎ（ジオメトリは</a:t>
            </a:r>
            <a:r>
              <a:rPr lang="en-US" altLang="ja-JP" sz="2400" dirty="0" smtClean="0">
                <a:latin typeface="Arial Unicode MS"/>
                <a:cs typeface="Arial Unicode MS"/>
              </a:rPr>
              <a:t>E13</a:t>
            </a:r>
            <a:r>
              <a:rPr lang="ja-JP" altLang="en-US" sz="2400" dirty="0" smtClean="0">
                <a:latin typeface="Arial Unicode MS"/>
                <a:cs typeface="Arial Unicode MS"/>
              </a:rPr>
              <a:t>からもらった）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pic>
        <p:nvPicPr>
          <p:cNvPr id="1026" name="Picture 2" descr="C:\Users\kanatsuki\Dropbox\スクリーンショット\スクリーンショット 2014-11-06 17.57.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94116"/>
            <a:ext cx="2385202" cy="2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natsuki\Dropbox\スクリーンショット\スクリーンショット 2014-11-06 18.13.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94116"/>
            <a:ext cx="2385202" cy="2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atsuki\Dropbox\スクリーンショット\スクリーンショット 2014-11-07 22.22.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94116"/>
            <a:ext cx="2385202" cy="2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natsuki\Dropbox\スクリーンショット\スクリーンショット 2014-11-06 18.21.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94116"/>
            <a:ext cx="2385202" cy="24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9552" y="5364504"/>
            <a:ext cx="10531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mtClean="0"/>
              <a:t>π</a:t>
            </a:r>
            <a:r>
              <a:rPr kumimoji="1" lang="en-US" altLang="ja-JP" sz="3200" smtClean="0"/>
              <a:t>+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>8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5816" y="5364504"/>
            <a:ext cx="90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π</a:t>
            </a:r>
            <a:r>
              <a:rPr kumimoji="1" lang="en-US" altLang="ja-JP" sz="3200" dirty="0" smtClean="0"/>
              <a:t>-:0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5342388"/>
            <a:ext cx="90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μ</a:t>
            </a:r>
            <a:r>
              <a:rPr lang="en-US" altLang="ja-JP" sz="3200" dirty="0" smtClean="0"/>
              <a:t>-:0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39313" y="5323224"/>
            <a:ext cx="90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γ</a:t>
            </a:r>
            <a:endParaRPr kumimoji="1" lang="ja-JP" altLang="en-US" sz="3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47664" y="2132856"/>
            <a:ext cx="2736304" cy="5760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800000"/>
                </a:solidFill>
              </a:rPr>
              <a:t>beam= 10000evt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664" y="6021288"/>
            <a:ext cx="4680520" cy="5760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800000"/>
                </a:solidFill>
              </a:rPr>
              <a:t>BG= 800evt /10^6beam </a:t>
            </a:r>
            <a:r>
              <a:rPr lang="en-US" altLang="ja-JP" sz="2400" dirty="0">
                <a:solidFill>
                  <a:srgbClr val="800000"/>
                </a:solidFill>
              </a:rPr>
              <a:t>?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Geant4 SKS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図 4" descr="スクリーンショット 2014-11-11 10.5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19" y="2060848"/>
            <a:ext cx="6482965" cy="4464496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6372200" y="2204864"/>
            <a:ext cx="180020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219257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10^6</a:t>
            </a:r>
            <a:r>
              <a:rPr lang="en-US" altLang="en-US" sz="2400" dirty="0" smtClean="0">
                <a:latin typeface="ＭＳ Ｐゴシック"/>
                <a:ea typeface="ＭＳ Ｐゴシック"/>
                <a:cs typeface="ＭＳ Ｐゴシック"/>
              </a:rPr>
              <a:t>走らせた</a:t>
            </a:r>
            <a:r>
              <a:rPr lang="ja-JP" altLang="en-US" sz="2400" dirty="0" smtClean="0">
                <a:latin typeface="ＭＳ Ｐゴシック"/>
                <a:ea typeface="ＭＳ Ｐゴシック"/>
                <a:cs typeface="ＭＳ Ｐゴシック"/>
              </a:rPr>
              <a:t>。</a:t>
            </a:r>
            <a:endParaRPr lang="en-US" altLang="ja-JP" sz="2400" dirty="0" smtClean="0">
              <a:latin typeface="ＭＳ Ｐゴシック"/>
              <a:ea typeface="ＭＳ Ｐゴシック"/>
              <a:cs typeface="ＭＳ Ｐゴシック"/>
            </a:endParaRPr>
          </a:p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4000 </a:t>
            </a:r>
            <a:r>
              <a:rPr lang="ja-JP" altLang="en-US" sz="2400" dirty="0" smtClean="0">
                <a:latin typeface="ＭＳ Ｐゴシック"/>
                <a:ea typeface="ＭＳ Ｐゴシック"/>
                <a:cs typeface="ＭＳ Ｐゴシック"/>
              </a:rPr>
              <a:t>もいる。</a:t>
            </a:r>
            <a:endParaRPr lang="en-US" altLang="ja-JP" sz="2400" dirty="0" smtClean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412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Geant4 SKS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8219257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flag 1=pi+</a:t>
            </a:r>
          </a:p>
          <a:p>
            <a:r>
              <a:rPr lang="en-US" altLang="ja-JP" sz="2400" dirty="0" smtClean="0">
                <a:latin typeface="Arial Unicode MS"/>
                <a:ea typeface="ＭＳ Ｐゴシック"/>
                <a:cs typeface="Arial Unicode MS"/>
              </a:rPr>
              <a:t>(2,3,4,5,6)=(</a:t>
            </a:r>
            <a:r>
              <a:rPr lang="en-US" altLang="ja-JP" sz="2400" dirty="0" err="1" smtClean="0">
                <a:latin typeface="Arial Unicode MS"/>
                <a:ea typeface="ＭＳ Ｐゴシック"/>
                <a:cs typeface="Arial Unicode MS"/>
              </a:rPr>
              <a:t>pi-,mu+,mu-,e+,e</a:t>
            </a:r>
            <a:r>
              <a:rPr lang="en-US" altLang="ja-JP" sz="2400" dirty="0" smtClean="0">
                <a:latin typeface="Arial Unicode MS"/>
                <a:ea typeface="ＭＳ Ｐゴシック"/>
                <a:cs typeface="Arial Unicode MS"/>
              </a:rPr>
              <a:t>-)</a:t>
            </a:r>
          </a:p>
          <a:p>
            <a:r>
              <a:rPr lang="en-US" altLang="ja-JP" sz="2400" dirty="0" smtClean="0">
                <a:latin typeface="Arial Unicode MS"/>
                <a:ea typeface="ＭＳ Ｐゴシック"/>
                <a:cs typeface="Arial Unicode MS"/>
              </a:rPr>
              <a:t>flag 8=</a:t>
            </a:r>
            <a:r>
              <a:rPr lang="ja-JP" altLang="en-US" sz="2400" dirty="0" smtClean="0">
                <a:latin typeface="Arial Unicode MS"/>
                <a:ea typeface="ＭＳ Ｐゴシック"/>
                <a:cs typeface="Arial Unicode MS"/>
              </a:rPr>
              <a:t>上記以外</a:t>
            </a:r>
            <a:endParaRPr lang="en-US" altLang="ja-JP" sz="2400" dirty="0" smtClean="0"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" name="図 2" descr="スクリーンショット 2014-11-11 10.53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3696" y="3001814"/>
            <a:ext cx="4166739" cy="2880321"/>
          </a:xfrm>
          <a:prstGeom prst="rect">
            <a:avLst/>
          </a:prstGeom>
        </p:spPr>
      </p:pic>
      <p:pic>
        <p:nvPicPr>
          <p:cNvPr id="6" name="図 5" descr="スクリーンショット 2014-11-11 10.52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18" y="2336683"/>
            <a:ext cx="5896581" cy="411665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740352" y="6237312"/>
            <a:ext cx="1152128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800000"/>
                </a:solidFill>
              </a:rPr>
              <a:t>[MeV]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235916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latin typeface="Arial Unicode MS"/>
                <a:cs typeface="Arial Unicode MS"/>
              </a:rPr>
              <a:t>Contents</a:t>
            </a:r>
            <a:endParaRPr kumimoji="1" lang="ja-JP" altLang="en-US" sz="3200" dirty="0">
              <a:latin typeface="Arial Unicode MS"/>
              <a:cs typeface="Arial Unicode M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7601054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Q2 field calculation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Q2</a:t>
            </a:r>
            <a:r>
              <a:rPr lang="ja-JP" altLang="en-US" sz="2000" dirty="0" smtClean="0">
                <a:latin typeface="Arial Unicode MS"/>
                <a:cs typeface="Arial Unicode MS"/>
              </a:rPr>
              <a:t>レポート</a:t>
            </a:r>
            <a:r>
              <a:rPr lang="en-US" altLang="ja-JP" sz="2000" dirty="0" smtClean="0">
                <a:latin typeface="Arial Unicode MS"/>
                <a:cs typeface="Arial Unicode MS"/>
              </a:rPr>
              <a:t>1</a:t>
            </a:r>
            <a:r>
              <a:rPr lang="ja-JP" altLang="en-US" sz="2000" dirty="0" smtClean="0">
                <a:latin typeface="Arial Unicode MS"/>
                <a:cs typeface="Arial Unicode MS"/>
              </a:rPr>
              <a:t>について説明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 smtClean="0">
                <a:latin typeface="Arial Unicode MS"/>
                <a:cs typeface="Arial Unicode MS"/>
              </a:rPr>
              <a:t>追加計算含む（</a:t>
            </a:r>
            <a:r>
              <a:rPr lang="en-US" altLang="ja-JP" sz="2000" dirty="0" smtClean="0">
                <a:latin typeface="Arial Unicode MS"/>
                <a:cs typeface="Arial Unicode MS"/>
              </a:rPr>
              <a:t>2900A</a:t>
            </a:r>
            <a:r>
              <a:rPr lang="ja-JP" altLang="en-US" sz="2000" dirty="0" smtClean="0">
                <a:latin typeface="Arial Unicode MS"/>
                <a:cs typeface="Arial Unicode MS"/>
              </a:rPr>
              <a:t>）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r>
              <a:rPr lang="en-US" altLang="ja-JP" sz="2400" dirty="0" smtClean="0">
                <a:latin typeface="Arial Unicode MS"/>
                <a:cs typeface="Arial Unicode MS"/>
              </a:rPr>
              <a:t>Chamber design</a:t>
            </a:r>
          </a:p>
          <a:p>
            <a:pPr lvl="1"/>
            <a:r>
              <a:rPr lang="ja-JP" altLang="en-US" sz="2000" dirty="0" smtClean="0">
                <a:latin typeface="Arial Unicode MS"/>
                <a:cs typeface="Arial Unicode MS"/>
              </a:rPr>
              <a:t>ピンアサインの確認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 smtClean="0">
                <a:latin typeface="Arial Unicode MS"/>
                <a:cs typeface="Arial Unicode MS"/>
              </a:rPr>
              <a:t>コネクタの確認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r>
              <a:rPr lang="en-US" altLang="ja-JP" sz="2400" dirty="0" smtClean="0">
                <a:latin typeface="Arial Unicode MS"/>
                <a:cs typeface="Arial Unicode MS"/>
              </a:rPr>
              <a:t>E05 with SKS</a:t>
            </a:r>
            <a:r>
              <a:rPr lang="ja-JP" altLang="en-US" sz="2400" dirty="0" smtClean="0">
                <a:latin typeface="Arial Unicode MS"/>
                <a:cs typeface="Arial Unicode MS"/>
              </a:rPr>
              <a:t> について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pPr lvl="1"/>
            <a:r>
              <a:rPr lang="en-US" altLang="ja-JP" sz="2000" dirty="0">
                <a:latin typeface="Arial Unicode MS"/>
                <a:cs typeface="Arial Unicode MS"/>
              </a:rPr>
              <a:t>(K-, K+)</a:t>
            </a:r>
            <a:r>
              <a:rPr lang="ja-JP" altLang="en-US" sz="2000" dirty="0">
                <a:latin typeface="Arial Unicode MS"/>
                <a:cs typeface="Arial Unicode MS"/>
              </a:rPr>
              <a:t> のビーム</a:t>
            </a:r>
            <a:r>
              <a:rPr lang="ja-JP" altLang="en-US" sz="2000" dirty="0" smtClean="0">
                <a:latin typeface="Arial Unicode MS"/>
                <a:cs typeface="Arial Unicode MS"/>
              </a:rPr>
              <a:t>起因</a:t>
            </a:r>
            <a:r>
              <a:rPr lang="en-US" altLang="ja-JP" sz="2000" dirty="0" smtClean="0">
                <a:latin typeface="Arial Unicode MS"/>
                <a:cs typeface="Arial Unicode MS"/>
              </a:rPr>
              <a:t>BG</a:t>
            </a:r>
          </a:p>
          <a:p>
            <a:pPr lvl="1"/>
            <a:r>
              <a:rPr lang="en-US" altLang="ja-JP" sz="2000" strike="sngStrike" dirty="0" smtClean="0">
                <a:latin typeface="Arial Unicode MS"/>
                <a:cs typeface="Arial Unicode MS"/>
              </a:rPr>
              <a:t>E13 </a:t>
            </a:r>
            <a:r>
              <a:rPr lang="ja-JP" altLang="en-US" sz="2000" strike="sngStrike" dirty="0" smtClean="0">
                <a:latin typeface="Arial Unicode MS"/>
                <a:cs typeface="Arial Unicode MS"/>
              </a:rPr>
              <a:t>からの転換スケジュール</a:t>
            </a:r>
            <a:endParaRPr lang="en-US" altLang="ja-JP" sz="2000" strike="sngStrike" dirty="0" smtClean="0">
              <a:latin typeface="Arial Unicode MS"/>
              <a:cs typeface="Arial Unicode MS"/>
            </a:endParaRPr>
          </a:p>
          <a:p>
            <a:pPr lvl="1"/>
            <a:endParaRPr lang="en-US" altLang="ja-JP" sz="2000" dirty="0">
              <a:latin typeface="Arial Unicode MS"/>
              <a:cs typeface="Arial Unicode MS"/>
            </a:endParaRPr>
          </a:p>
          <a:p>
            <a:pPr lvl="1"/>
            <a:endParaRPr lang="en-US" altLang="ja-JP" sz="2000" dirty="0" smtClean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5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Q2 field calculation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8" y="1271498"/>
            <a:ext cx="8219257" cy="536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Arial Unicode MS"/>
                <a:cs typeface="Arial Unicode MS"/>
              </a:rPr>
              <a:t>概要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r>
              <a:rPr lang="ja-JP" altLang="en-US" sz="2400" dirty="0" smtClean="0">
                <a:latin typeface="Arial Unicode MS"/>
                <a:cs typeface="Arial Unicode MS"/>
              </a:rPr>
              <a:t>測定ラインに沿って</a:t>
            </a:r>
            <a:r>
              <a:rPr lang="en-US" altLang="ja-JP" sz="2400" dirty="0" smtClean="0">
                <a:latin typeface="Arial Unicode MS"/>
                <a:cs typeface="Arial Unicode MS"/>
              </a:rPr>
              <a:t>3</a:t>
            </a:r>
            <a:r>
              <a:rPr lang="ja-JP" altLang="en-US" sz="2400" dirty="0" smtClean="0">
                <a:latin typeface="Arial Unicode MS"/>
                <a:cs typeface="Arial Unicode MS"/>
              </a:rPr>
              <a:t>方向すべてについて比較してまとめた。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2500A</a:t>
            </a:r>
            <a:r>
              <a:rPr lang="ja-JP" altLang="en-US" sz="2000" dirty="0" smtClean="0">
                <a:latin typeface="Arial Unicode MS"/>
                <a:cs typeface="Arial Unicode MS"/>
              </a:rPr>
              <a:t> での計算結果が数</a:t>
            </a:r>
            <a:r>
              <a:rPr lang="en-US" altLang="ja-JP" sz="2000" dirty="0" smtClean="0">
                <a:latin typeface="Arial Unicode MS"/>
                <a:cs typeface="Arial Unicode MS"/>
              </a:rPr>
              <a:t>%</a:t>
            </a:r>
            <a:r>
              <a:rPr lang="ja-JP" altLang="en-US" sz="2000" dirty="0" smtClean="0">
                <a:latin typeface="Arial Unicode MS"/>
                <a:cs typeface="Arial Unicode MS"/>
              </a:rPr>
              <a:t>小さかったため </a:t>
            </a:r>
            <a:r>
              <a:rPr lang="en-US" altLang="ja-JP" sz="2000" dirty="0" smtClean="0">
                <a:latin typeface="Arial Unicode MS"/>
                <a:cs typeface="Arial Unicode MS"/>
              </a:rPr>
              <a:t>2700A </a:t>
            </a:r>
            <a:r>
              <a:rPr lang="ja-JP" altLang="en-US" sz="2000" dirty="0" smtClean="0">
                <a:latin typeface="Arial Unicode MS"/>
                <a:cs typeface="Arial Unicode MS"/>
              </a:rPr>
              <a:t>でも計算した。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 smtClean="0">
                <a:latin typeface="Arial Unicode MS"/>
                <a:cs typeface="Arial Unicode MS"/>
              </a:rPr>
              <a:t>サチッ</a:t>
            </a:r>
            <a:r>
              <a:rPr lang="ja-JP" altLang="en-US" sz="2000" dirty="0" err="1" smtClean="0">
                <a:latin typeface="Arial Unicode MS"/>
                <a:cs typeface="Arial Unicode MS"/>
              </a:rPr>
              <a:t>て</a:t>
            </a:r>
            <a:r>
              <a:rPr lang="ja-JP" altLang="en-US" sz="2000" dirty="0" smtClean="0">
                <a:latin typeface="Arial Unicode MS"/>
                <a:cs typeface="Arial Unicode MS"/>
              </a:rPr>
              <a:t>いない領域として</a:t>
            </a:r>
            <a:r>
              <a:rPr lang="en-US" altLang="ja-JP" sz="2000" dirty="0" smtClean="0">
                <a:latin typeface="Arial Unicode MS"/>
                <a:cs typeface="Arial Unicode MS"/>
              </a:rPr>
              <a:t>1000A</a:t>
            </a:r>
            <a:r>
              <a:rPr lang="ja-JP" altLang="en-US" sz="2000" dirty="0" smtClean="0">
                <a:latin typeface="Arial Unicode MS"/>
                <a:cs typeface="Arial Unicode MS"/>
              </a:rPr>
              <a:t>でも計算した。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r>
              <a:rPr lang="ja-JP" altLang="en-US" sz="2400" dirty="0" smtClean="0">
                <a:latin typeface="Arial Unicode MS"/>
                <a:cs typeface="Arial Unicode MS"/>
              </a:rPr>
              <a:t>結果として</a:t>
            </a:r>
            <a:r>
              <a:rPr lang="en-US" altLang="ja-JP" sz="2400" dirty="0" smtClean="0">
                <a:latin typeface="Arial Unicode MS"/>
                <a:cs typeface="Arial Unicode MS"/>
              </a:rPr>
              <a:t>1%</a:t>
            </a:r>
            <a:r>
              <a:rPr lang="ja-JP" altLang="en-US" sz="2400" dirty="0" smtClean="0">
                <a:latin typeface="Arial Unicode MS"/>
                <a:cs typeface="Arial Unicode MS"/>
              </a:rPr>
              <a:t>以下の一致は得られなかった。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 smtClean="0">
                <a:latin typeface="Arial Unicode MS"/>
                <a:cs typeface="Arial Unicode MS"/>
              </a:rPr>
              <a:t>分布の</a:t>
            </a:r>
            <a:r>
              <a:rPr lang="en-US" altLang="ja-JP" sz="2000" dirty="0" smtClean="0">
                <a:latin typeface="Arial Unicode MS"/>
                <a:cs typeface="Arial Unicode MS"/>
              </a:rPr>
              <a:t>”</a:t>
            </a:r>
            <a:r>
              <a:rPr lang="ja-JP" altLang="en-US" sz="2000" dirty="0" smtClean="0">
                <a:latin typeface="Arial Unicode MS"/>
                <a:cs typeface="Arial Unicode MS"/>
              </a:rPr>
              <a:t>形</a:t>
            </a:r>
            <a:r>
              <a:rPr lang="en-US" altLang="ja-JP" sz="2000" dirty="0" smtClean="0">
                <a:latin typeface="Arial Unicode MS"/>
                <a:cs typeface="Arial Unicode MS"/>
              </a:rPr>
              <a:t>”</a:t>
            </a:r>
            <a:r>
              <a:rPr lang="ja-JP" altLang="en-US" sz="2000" dirty="0" smtClean="0">
                <a:latin typeface="Arial Unicode MS"/>
                <a:cs typeface="Arial Unicode MS"/>
              </a:rPr>
              <a:t>で気になる点がいくつかあった。</a:t>
            </a:r>
            <a:endParaRPr lang="en-US" altLang="ja-JP" sz="2000" dirty="0" smtClean="0">
              <a:latin typeface="Arial Unicode MS"/>
              <a:cs typeface="Arial Unicode MS"/>
            </a:endParaRPr>
          </a:p>
          <a:p>
            <a:pPr lvl="1"/>
            <a:r>
              <a:rPr lang="ja-JP" altLang="en-US" sz="2000" dirty="0">
                <a:latin typeface="Arial Unicode MS"/>
                <a:cs typeface="Arial Unicode MS"/>
              </a:rPr>
              <a:t>特</a:t>
            </a:r>
            <a:r>
              <a:rPr lang="ja-JP" altLang="en-US" sz="2000" dirty="0" smtClean="0">
                <a:latin typeface="Arial Unicode MS"/>
                <a:cs typeface="Arial Unicode MS"/>
              </a:rPr>
              <a:t>に</a:t>
            </a:r>
            <a:r>
              <a:rPr lang="en-US" altLang="ja-JP" sz="2000" dirty="0" smtClean="0">
                <a:latin typeface="Arial Unicode MS"/>
                <a:cs typeface="Arial Unicode MS"/>
              </a:rPr>
              <a:t>Y</a:t>
            </a:r>
            <a:r>
              <a:rPr lang="ja-JP" altLang="en-US" sz="2000" dirty="0" smtClean="0">
                <a:latin typeface="Arial Unicode MS"/>
                <a:cs typeface="Arial Unicode MS"/>
              </a:rPr>
              <a:t>方向については明らかに非対称だった。</a:t>
            </a:r>
            <a:endParaRPr lang="en-US" altLang="ja-JP" sz="20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4522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Results (Z)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" y="3861048"/>
            <a:ext cx="4346435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7601054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Def. axis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X=horizontal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Y=vertical</a:t>
            </a:r>
          </a:p>
          <a:p>
            <a:pPr lvl="1"/>
            <a:r>
              <a:rPr lang="en-US" altLang="ja-JP" sz="2000" dirty="0" smtClean="0">
                <a:latin typeface="Arial Unicode MS"/>
                <a:cs typeface="Arial Unicode MS"/>
              </a:rPr>
              <a:t>Z=beam</a:t>
            </a:r>
          </a:p>
          <a:p>
            <a:r>
              <a:rPr lang="en-US" altLang="ja-JP" sz="2400" dirty="0" smtClean="0">
                <a:latin typeface="Arial Unicode MS"/>
                <a:cs typeface="Arial Unicode MS"/>
              </a:rPr>
              <a:t>Calc. 2500A &amp; 2700A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65" y="1052736"/>
            <a:ext cx="41412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4022"/>
            <a:ext cx="4124241" cy="28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771800" y="3284984"/>
            <a:ext cx="3960440" cy="79208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電流値を上げると全体として一致する方向に向かう。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23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Results (X)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4258816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X</a:t>
            </a:r>
            <a:r>
              <a:rPr lang="ja-JP" altLang="en-US" sz="2400" dirty="0" smtClean="0">
                <a:latin typeface="Arial Unicode MS"/>
                <a:cs typeface="Arial Unicode MS"/>
              </a:rPr>
              <a:t>方向も同じく</a:t>
            </a:r>
            <a:r>
              <a:rPr lang="en-US" altLang="ja-JP" sz="2400" dirty="0" smtClean="0">
                <a:latin typeface="Arial Unicode MS"/>
                <a:cs typeface="Arial Unicode MS"/>
              </a:rPr>
              <a:t>2700A</a:t>
            </a:r>
            <a:r>
              <a:rPr lang="ja-JP" altLang="en-US" sz="2400" dirty="0" smtClean="0">
                <a:latin typeface="Arial Unicode MS"/>
                <a:cs typeface="Arial Unicode MS"/>
              </a:rPr>
              <a:t>にすると</a:t>
            </a:r>
            <a:r>
              <a:rPr lang="en-US" altLang="ja-JP" sz="2400" dirty="0" smtClean="0">
                <a:latin typeface="Arial Unicode MS"/>
                <a:cs typeface="Arial Unicode MS"/>
              </a:rPr>
              <a:t>2</a:t>
            </a:r>
            <a:r>
              <a:rPr lang="ja-JP" altLang="en-US" sz="2400" dirty="0" smtClean="0">
                <a:latin typeface="Arial Unicode MS"/>
                <a:cs typeface="Arial Unicode MS"/>
              </a:rPr>
              <a:t>倍良くなる。</a:t>
            </a:r>
            <a:endParaRPr lang="en-US" altLang="ja-JP" sz="2400" dirty="0" smtClean="0">
              <a:latin typeface="Arial Unicode MS"/>
              <a:cs typeface="Arial Unicode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409271" cy="29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8250"/>
            <a:ext cx="4077915" cy="27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85456"/>
            <a:ext cx="4077915" cy="27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0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Results (Y)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4258817" cy="536819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Arial Unicode MS"/>
                <a:cs typeface="Arial Unicode MS"/>
              </a:rPr>
              <a:t>電流による変化はこれも同様だが、上下の非対称性が少し気になる。</a:t>
            </a:r>
            <a:endParaRPr lang="en-US" altLang="ja-JP" sz="2400" dirty="0" smtClean="0">
              <a:latin typeface="Arial Unicode MS"/>
              <a:cs typeface="Arial Unicode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320480" cy="29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5"/>
            <a:ext cx="4139049" cy="28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16263" cy="280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49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Asymmetry in Y axis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4186809" cy="536819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Arial Unicode MS"/>
                <a:cs typeface="Arial Unicode MS"/>
              </a:rPr>
              <a:t>実測値を</a:t>
            </a:r>
            <a:r>
              <a:rPr lang="en-US" altLang="ja-JP" sz="2400" dirty="0" smtClean="0">
                <a:latin typeface="Arial Unicode MS"/>
                <a:cs typeface="Arial Unicode MS"/>
              </a:rPr>
              <a:t>Y=0</a:t>
            </a:r>
            <a:r>
              <a:rPr lang="ja-JP" altLang="en-US" sz="2400" dirty="0" smtClean="0">
                <a:latin typeface="Arial Unicode MS"/>
                <a:cs typeface="Arial Unicode MS"/>
              </a:rPr>
              <a:t>で折り返して差を取った。</a:t>
            </a:r>
            <a:endParaRPr lang="en-US" altLang="ja-JP" sz="2400" dirty="0" smtClean="0">
              <a:latin typeface="Arial Unicode MS"/>
              <a:cs typeface="Arial Unicode MS"/>
            </a:endParaRPr>
          </a:p>
          <a:p>
            <a:r>
              <a:rPr lang="ja-JP" altLang="en-US" sz="2400" dirty="0">
                <a:latin typeface="Arial Unicode MS"/>
                <a:cs typeface="Arial Unicode MS"/>
              </a:rPr>
              <a:t>測定</a:t>
            </a:r>
            <a:r>
              <a:rPr lang="ja-JP" altLang="en-US" sz="2400" dirty="0" smtClean="0">
                <a:latin typeface="Arial Unicode MS"/>
                <a:cs typeface="Arial Unicode MS"/>
              </a:rPr>
              <a:t>台の影響か</a:t>
            </a:r>
            <a:r>
              <a:rPr lang="en-US" altLang="ja-JP" sz="2400" dirty="0" smtClean="0">
                <a:latin typeface="Arial Unicode MS"/>
                <a:cs typeface="Arial Unicode MS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7" y="3252192"/>
            <a:ext cx="4196547" cy="28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7144"/>
            <a:ext cx="4104456" cy="27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74" y="3861048"/>
            <a:ext cx="4119990" cy="27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7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 Unicode MS"/>
                <a:cs typeface="Arial Unicode MS"/>
              </a:rPr>
              <a:t>Asymmetry in Y axis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7601054" cy="5368199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Arial Unicode MS"/>
                <a:cs typeface="Arial Unicode MS"/>
              </a:rPr>
              <a:t>Q1</a:t>
            </a:r>
            <a:r>
              <a:rPr lang="ja-JP" altLang="en-US" sz="2400" dirty="0" smtClean="0">
                <a:latin typeface="Arial Unicode MS"/>
                <a:cs typeface="Arial Unicode MS"/>
              </a:rPr>
              <a:t>の場合はこの程度である。</a:t>
            </a:r>
            <a:endParaRPr lang="en-US" altLang="ja-JP" sz="2400" dirty="0" smtClean="0">
              <a:latin typeface="Arial Unicode MS"/>
              <a:cs typeface="Arial Unicode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7" y="2528015"/>
            <a:ext cx="6700043" cy="43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7144"/>
            <a:ext cx="4104456" cy="27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5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Arial Unicode MS"/>
                <a:cs typeface="Arial Unicode MS"/>
              </a:rPr>
              <a:t>Results</a:t>
            </a:r>
            <a:endParaRPr kumimoji="1" lang="ja-JP" altLang="en-US" sz="4000" dirty="0">
              <a:latin typeface="Arial Unicode MS"/>
              <a:cs typeface="Arial Unicode M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C669-53C0-DF4A-8C05-60F58B1B1B9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71498"/>
            <a:ext cx="7601054" cy="5368199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latin typeface="Arial Unicode MS"/>
                <a:cs typeface="Arial Unicode MS"/>
              </a:rPr>
              <a:t>電流値をさらに </a:t>
            </a:r>
            <a:r>
              <a:rPr lang="en-US" altLang="ja-JP" sz="2400" dirty="0" smtClean="0">
                <a:latin typeface="Arial Unicode MS"/>
                <a:cs typeface="Arial Unicode MS"/>
              </a:rPr>
              <a:t>2900A</a:t>
            </a:r>
            <a:r>
              <a:rPr lang="ja-JP" altLang="en-US" sz="2400" dirty="0" smtClean="0">
                <a:latin typeface="Arial Unicode MS"/>
                <a:cs typeface="Arial Unicode MS"/>
              </a:rPr>
              <a:t> とするとどうか？</a:t>
            </a:r>
            <a:endParaRPr lang="en-US" altLang="ja-JP" sz="24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959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3875</TotalTime>
  <Words>451</Words>
  <Application>Microsoft Macintosh PowerPoint</Application>
  <PresentationFormat>画面に合わせる (4:3)</PresentationFormat>
  <Paragraphs>99</Paragraphs>
  <Slides>16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ホワイト</vt:lpstr>
      <vt:lpstr>S-2S Meeting </vt:lpstr>
      <vt:lpstr>Contents</vt:lpstr>
      <vt:lpstr>Q2 field calculation</vt:lpstr>
      <vt:lpstr>Results (Z)</vt:lpstr>
      <vt:lpstr>Results (X)</vt:lpstr>
      <vt:lpstr>Results (Y)</vt:lpstr>
      <vt:lpstr>Asymmetry in Y axis</vt:lpstr>
      <vt:lpstr>Asymmetry in Y axis</vt:lpstr>
      <vt:lpstr>Results</vt:lpstr>
      <vt:lpstr>Chamber design</vt:lpstr>
      <vt:lpstr>ASDカードと林栄読み出しコネクタの比較</vt:lpstr>
      <vt:lpstr>その他の仕様</vt:lpstr>
      <vt:lpstr>E05 with SKS シミュレーション</vt:lpstr>
      <vt:lpstr>Geant4 SKS</vt:lpstr>
      <vt:lpstr>Geant4 SKS</vt:lpstr>
      <vt:lpstr>Geant4 SKS</vt:lpstr>
    </vt:vector>
  </TitlesOfParts>
  <Company>Kyoto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kanatsuki shunsuke</dc:creator>
  <cp:lastModifiedBy>Kanatsuki Shunsuke</cp:lastModifiedBy>
  <cp:revision>403</cp:revision>
  <dcterms:created xsi:type="dcterms:W3CDTF">2014-09-11T13:24:36Z</dcterms:created>
  <dcterms:modified xsi:type="dcterms:W3CDTF">2014-11-11T02:15:52Z</dcterms:modified>
</cp:coreProperties>
</file>