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68" r:id="rId4"/>
    <p:sldMasterId id="2147483673" r:id="rId5"/>
    <p:sldMasterId id="2147483675" r:id="rId6"/>
    <p:sldMasterId id="2147483678" r:id="rId7"/>
    <p:sldMasterId id="2147483682" r:id="rId8"/>
  </p:sldMasterIdLst>
  <p:notesMasterIdLst>
    <p:notesMasterId r:id="rId131"/>
  </p:notesMasterIdLst>
  <p:sldIdLst>
    <p:sldId id="256" r:id="rId9"/>
    <p:sldId id="257" r:id="rId10"/>
    <p:sldId id="258" r:id="rId11"/>
    <p:sldId id="259" r:id="rId12"/>
    <p:sldId id="260" r:id="rId13"/>
    <p:sldId id="261" r:id="rId14"/>
    <p:sldId id="262" r:id="rId15"/>
    <p:sldId id="263" r:id="rId16"/>
    <p:sldId id="264" r:id="rId17"/>
    <p:sldId id="296" r:id="rId18"/>
    <p:sldId id="326" r:id="rId19"/>
    <p:sldId id="327" r:id="rId20"/>
    <p:sldId id="306" r:id="rId21"/>
    <p:sldId id="295" r:id="rId22"/>
    <p:sldId id="312" r:id="rId23"/>
    <p:sldId id="334" r:id="rId24"/>
    <p:sldId id="305" r:id="rId25"/>
    <p:sldId id="352" r:id="rId26"/>
    <p:sldId id="308" r:id="rId27"/>
    <p:sldId id="314" r:id="rId28"/>
    <p:sldId id="322" r:id="rId29"/>
    <p:sldId id="342" r:id="rId30"/>
    <p:sldId id="310" r:id="rId31"/>
    <p:sldId id="335" r:id="rId32"/>
    <p:sldId id="324" r:id="rId33"/>
    <p:sldId id="313" r:id="rId34"/>
    <p:sldId id="336" r:id="rId35"/>
    <p:sldId id="340" r:id="rId36"/>
    <p:sldId id="344" r:id="rId37"/>
    <p:sldId id="350" r:id="rId38"/>
    <p:sldId id="351" r:id="rId39"/>
    <p:sldId id="328" r:id="rId40"/>
    <p:sldId id="329" r:id="rId41"/>
    <p:sldId id="330" r:id="rId42"/>
    <p:sldId id="337" r:id="rId43"/>
    <p:sldId id="331" r:id="rId44"/>
    <p:sldId id="332" r:id="rId45"/>
    <p:sldId id="316" r:id="rId46"/>
    <p:sldId id="319" r:id="rId47"/>
    <p:sldId id="346" r:id="rId48"/>
    <p:sldId id="345" r:id="rId49"/>
    <p:sldId id="349" r:id="rId50"/>
    <p:sldId id="354" r:id="rId51"/>
    <p:sldId id="353" r:id="rId52"/>
    <p:sldId id="339" r:id="rId53"/>
    <p:sldId id="355" r:id="rId54"/>
    <p:sldId id="356" r:id="rId55"/>
    <p:sldId id="357" r:id="rId56"/>
    <p:sldId id="307" r:id="rId57"/>
    <p:sldId id="358" r:id="rId58"/>
    <p:sldId id="359" r:id="rId59"/>
    <p:sldId id="309" r:id="rId60"/>
    <p:sldId id="317" r:id="rId61"/>
    <p:sldId id="311" r:id="rId62"/>
    <p:sldId id="360" r:id="rId63"/>
    <p:sldId id="361" r:id="rId64"/>
    <p:sldId id="362" r:id="rId65"/>
    <p:sldId id="363" r:id="rId66"/>
    <p:sldId id="315" r:id="rId67"/>
    <p:sldId id="318" r:id="rId68"/>
    <p:sldId id="364" r:id="rId69"/>
    <p:sldId id="365" r:id="rId70"/>
    <p:sldId id="366" r:id="rId71"/>
    <p:sldId id="367" r:id="rId72"/>
    <p:sldId id="320" r:id="rId73"/>
    <p:sldId id="321" r:id="rId74"/>
    <p:sldId id="368" r:id="rId75"/>
    <p:sldId id="323" r:id="rId76"/>
    <p:sldId id="369" r:id="rId77"/>
    <p:sldId id="325" r:id="rId78"/>
    <p:sldId id="274" r:id="rId79"/>
    <p:sldId id="275" r:id="rId80"/>
    <p:sldId id="370" r:id="rId81"/>
    <p:sldId id="371" r:id="rId82"/>
    <p:sldId id="372" r:id="rId83"/>
    <p:sldId id="272" r:id="rId84"/>
    <p:sldId id="273" r:id="rId85"/>
    <p:sldId id="373" r:id="rId86"/>
    <p:sldId id="265" r:id="rId87"/>
    <p:sldId id="374" r:id="rId88"/>
    <p:sldId id="266" r:id="rId89"/>
    <p:sldId id="267" r:id="rId90"/>
    <p:sldId id="268" r:id="rId91"/>
    <p:sldId id="270" r:id="rId92"/>
    <p:sldId id="271" r:id="rId93"/>
    <p:sldId id="269" r:id="rId94"/>
    <p:sldId id="375" r:id="rId95"/>
    <p:sldId id="376" r:id="rId96"/>
    <p:sldId id="377" r:id="rId97"/>
    <p:sldId id="304" r:id="rId98"/>
    <p:sldId id="378" r:id="rId99"/>
    <p:sldId id="379" r:id="rId100"/>
    <p:sldId id="380" r:id="rId101"/>
    <p:sldId id="381" r:id="rId102"/>
    <p:sldId id="382" r:id="rId103"/>
    <p:sldId id="383" r:id="rId104"/>
    <p:sldId id="384" r:id="rId105"/>
    <p:sldId id="385" r:id="rId106"/>
    <p:sldId id="277" r:id="rId107"/>
    <p:sldId id="386" r:id="rId108"/>
    <p:sldId id="278" r:id="rId109"/>
    <p:sldId id="387" r:id="rId110"/>
    <p:sldId id="388" r:id="rId111"/>
    <p:sldId id="389" r:id="rId112"/>
    <p:sldId id="390" r:id="rId113"/>
    <p:sldId id="391" r:id="rId114"/>
    <p:sldId id="392" r:id="rId115"/>
    <p:sldId id="393" r:id="rId116"/>
    <p:sldId id="394" r:id="rId117"/>
    <p:sldId id="395" r:id="rId118"/>
    <p:sldId id="396" r:id="rId119"/>
    <p:sldId id="397" r:id="rId120"/>
    <p:sldId id="398" r:id="rId121"/>
    <p:sldId id="399" r:id="rId122"/>
    <p:sldId id="400" r:id="rId123"/>
    <p:sldId id="401" r:id="rId124"/>
    <p:sldId id="402" r:id="rId125"/>
    <p:sldId id="276" r:id="rId126"/>
    <p:sldId id="403" r:id="rId127"/>
    <p:sldId id="404" r:id="rId128"/>
    <p:sldId id="297" r:id="rId129"/>
    <p:sldId id="405" r:id="rId1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p:scale>
          <a:sx n="65" d="100"/>
          <a:sy n="65" d="100"/>
        </p:scale>
        <p:origin x="710"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theme" Target="theme/theme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tableStyles" Target="tableStyle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notesMaster" Target="notesMasters/notesMaster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presProps" Target="presProp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chikk\Downloads\figure_4_2%20(1).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chikk\Desktop\23-03-13-V.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chikk\Desktop\23-03-13-V.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altLang="en-US"/>
              <a:t>比較項目</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384374999999998"/>
          <c:y val="0.13076555544011101"/>
          <c:w val="0.48299040354330708"/>
          <c:h val="0.72448556074768944"/>
        </c:manualLayout>
      </c:layout>
      <c:radarChart>
        <c:radarStyle val="marker"/>
        <c:varyColors val="0"/>
        <c:ser>
          <c:idx val="0"/>
          <c:order val="0"/>
          <c:tx>
            <c:strRef>
              <c:f>Sheet1!$B$1</c:f>
              <c:strCache>
                <c:ptCount val="1"/>
                <c:pt idx="0">
                  <c:v>1(テンプレート)</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Sheet1!$A$2:$A$9</c:f>
              <c:strCache>
                <c:ptCount val="8"/>
                <c:pt idx="0">
                  <c:v>輪郭の複雑さ</c:v>
                </c:pt>
                <c:pt idx="1">
                  <c:v>輪郭の長さ</c:v>
                </c:pt>
                <c:pt idx="2">
                  <c:v>重心と外心の距離</c:v>
                </c:pt>
                <c:pt idx="3">
                  <c:v>外接円の半径</c:v>
                </c:pt>
                <c:pt idx="4">
                  <c:v>外心の位置角度</c:v>
                </c:pt>
                <c:pt idx="5">
                  <c:v>外接長方形の角度</c:v>
                </c:pt>
                <c:pt idx="6">
                  <c:v>直線fitの角度</c:v>
                </c:pt>
                <c:pt idx="7">
                  <c:v>中心付近の色の濃さ</c:v>
                </c:pt>
              </c:strCache>
            </c:strRef>
          </c:cat>
          <c:val>
            <c:numRef>
              <c:f>Sheet1!$B$2:$B$9</c:f>
              <c:numCache>
                <c:formatCode>General</c:formatCode>
                <c:ptCount val="8"/>
                <c:pt idx="0">
                  <c:v>-1.4142135600000001</c:v>
                </c:pt>
                <c:pt idx="1">
                  <c:v>-1.59509542</c:v>
                </c:pt>
                <c:pt idx="2">
                  <c:v>-1.27480192</c:v>
                </c:pt>
                <c:pt idx="3">
                  <c:v>-1.2537272800000001</c:v>
                </c:pt>
                <c:pt idx="4">
                  <c:v>-2.98874906</c:v>
                </c:pt>
                <c:pt idx="5">
                  <c:v>0.50173595000000004</c:v>
                </c:pt>
                <c:pt idx="6">
                  <c:v>3.7025299999999997E-2</c:v>
                </c:pt>
                <c:pt idx="7">
                  <c:v>1.2289587099999999</c:v>
                </c:pt>
              </c:numCache>
            </c:numRef>
          </c:val>
          <c:extLst>
            <c:ext xmlns:c16="http://schemas.microsoft.com/office/drawing/2014/chart" uri="{C3380CC4-5D6E-409C-BE32-E72D297353CC}">
              <c16:uniqueId val="{00000000-68DF-924D-B7BC-4BDBBACBB2C1}"/>
            </c:ext>
          </c:extLst>
        </c:ser>
        <c:ser>
          <c:idx val="1"/>
          <c:order val="1"/>
          <c:tx>
            <c:strRef>
              <c:f>Sheet1!$C$1</c:f>
              <c:strCache>
                <c:ptCount val="1"/>
                <c:pt idx="0">
                  <c:v>1(対象)</c:v>
                </c:pt>
              </c:strCache>
            </c:strRef>
          </c:tx>
          <c:spPr>
            <a:ln w="28575" cap="rnd">
              <a:solidFill>
                <a:srgbClr val="0070C0"/>
              </a:solidFill>
              <a:round/>
            </a:ln>
            <a:effectLst/>
          </c:spPr>
          <c:marker>
            <c:symbol val="circle"/>
            <c:size val="5"/>
            <c:spPr>
              <a:solidFill>
                <a:schemeClr val="accent4"/>
              </a:solidFill>
              <a:ln w="9525">
                <a:solidFill>
                  <a:srgbClr val="0070C0"/>
                </a:solidFill>
              </a:ln>
              <a:effectLst/>
            </c:spPr>
          </c:marker>
          <c:cat>
            <c:strRef>
              <c:f>Sheet1!$A$2:$A$9</c:f>
              <c:strCache>
                <c:ptCount val="8"/>
                <c:pt idx="0">
                  <c:v>輪郭の複雑さ</c:v>
                </c:pt>
                <c:pt idx="1">
                  <c:v>輪郭の長さ</c:v>
                </c:pt>
                <c:pt idx="2">
                  <c:v>重心と外心の距離</c:v>
                </c:pt>
                <c:pt idx="3">
                  <c:v>外接円の半径</c:v>
                </c:pt>
                <c:pt idx="4">
                  <c:v>外心の位置角度</c:v>
                </c:pt>
                <c:pt idx="5">
                  <c:v>外接長方形の角度</c:v>
                </c:pt>
                <c:pt idx="6">
                  <c:v>直線fitの角度</c:v>
                </c:pt>
                <c:pt idx="7">
                  <c:v>中心付近の色の濃さ</c:v>
                </c:pt>
              </c:strCache>
            </c:strRef>
          </c:cat>
          <c:val>
            <c:numRef>
              <c:f>Sheet1!$C$2:$C$9</c:f>
              <c:numCache>
                <c:formatCode>General</c:formatCode>
                <c:ptCount val="8"/>
                <c:pt idx="0">
                  <c:v>-1.4142135600000001</c:v>
                </c:pt>
                <c:pt idx="1">
                  <c:v>-1.3537258400000001</c:v>
                </c:pt>
                <c:pt idx="2">
                  <c:v>-0.26843454999999999</c:v>
                </c:pt>
                <c:pt idx="3">
                  <c:v>-0.13665919000000001</c:v>
                </c:pt>
                <c:pt idx="4">
                  <c:v>-2.8635167699999999</c:v>
                </c:pt>
                <c:pt idx="5">
                  <c:v>0.21231296</c:v>
                </c:pt>
                <c:pt idx="6">
                  <c:v>-0.16056328</c:v>
                </c:pt>
                <c:pt idx="7">
                  <c:v>1.3438693399999999</c:v>
                </c:pt>
              </c:numCache>
            </c:numRef>
          </c:val>
          <c:extLst>
            <c:ext xmlns:c16="http://schemas.microsoft.com/office/drawing/2014/chart" uri="{C3380CC4-5D6E-409C-BE32-E72D297353CC}">
              <c16:uniqueId val="{00000001-68DF-924D-B7BC-4BDBBACBB2C1}"/>
            </c:ext>
          </c:extLst>
        </c:ser>
        <c:ser>
          <c:idx val="2"/>
          <c:order val="2"/>
          <c:tx>
            <c:strRef>
              <c:f>Sheet1!$D$1</c:f>
              <c:strCache>
                <c:ptCount val="1"/>
                <c:pt idx="0">
                  <c:v>7(テンプレート)</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Sheet1!$A$2:$A$9</c:f>
              <c:strCache>
                <c:ptCount val="8"/>
                <c:pt idx="0">
                  <c:v>輪郭の複雑さ</c:v>
                </c:pt>
                <c:pt idx="1">
                  <c:v>輪郭の長さ</c:v>
                </c:pt>
                <c:pt idx="2">
                  <c:v>重心と外心の距離</c:v>
                </c:pt>
                <c:pt idx="3">
                  <c:v>外接円の半径</c:v>
                </c:pt>
                <c:pt idx="4">
                  <c:v>外心の位置角度</c:v>
                </c:pt>
                <c:pt idx="5">
                  <c:v>外接長方形の角度</c:v>
                </c:pt>
                <c:pt idx="6">
                  <c:v>直線fitの角度</c:v>
                </c:pt>
                <c:pt idx="7">
                  <c:v>中心付近の色の濃さ</c:v>
                </c:pt>
              </c:strCache>
            </c:strRef>
          </c:cat>
          <c:val>
            <c:numRef>
              <c:f>Sheet1!$D$2:$D$9</c:f>
              <c:numCache>
                <c:formatCode>General</c:formatCode>
                <c:ptCount val="8"/>
                <c:pt idx="0">
                  <c:v>-0.70710678000000005</c:v>
                </c:pt>
                <c:pt idx="1">
                  <c:v>-0.98108382000000005</c:v>
                </c:pt>
                <c:pt idx="2">
                  <c:v>1.86683193</c:v>
                </c:pt>
                <c:pt idx="3">
                  <c:v>-1.0812414800000001</c:v>
                </c:pt>
                <c:pt idx="4">
                  <c:v>0.22049212000000001</c:v>
                </c:pt>
                <c:pt idx="5">
                  <c:v>0.27442680000000003</c:v>
                </c:pt>
                <c:pt idx="6">
                  <c:v>0.69916252999999995</c:v>
                </c:pt>
                <c:pt idx="7">
                  <c:v>-0.58662919999999996</c:v>
                </c:pt>
              </c:numCache>
            </c:numRef>
          </c:val>
          <c:extLst>
            <c:ext xmlns:c16="http://schemas.microsoft.com/office/drawing/2014/chart" uri="{C3380CC4-5D6E-409C-BE32-E72D297353CC}">
              <c16:uniqueId val="{00000002-68DF-924D-B7BC-4BDBBACBB2C1}"/>
            </c:ext>
          </c:extLst>
        </c:ser>
        <c:dLbls>
          <c:showLegendKey val="0"/>
          <c:showVal val="0"/>
          <c:showCatName val="0"/>
          <c:showSerName val="0"/>
          <c:showPercent val="0"/>
          <c:showBubbleSize val="0"/>
        </c:dLbls>
        <c:axId val="444113488"/>
        <c:axId val="479314144"/>
      </c:radarChart>
      <c:catAx>
        <c:axId val="444113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endParaRPr lang="en-US"/>
          </a:p>
        </c:txPr>
        <c:crossAx val="479314144"/>
        <c:crosses val="autoZero"/>
        <c:auto val="1"/>
        <c:lblAlgn val="ctr"/>
        <c:lblOffset val="100"/>
        <c:noMultiLvlLbl val="0"/>
      </c:catAx>
      <c:valAx>
        <c:axId val="479314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44113488"/>
        <c:crosses val="autoZero"/>
        <c:crossBetween val="between"/>
      </c:valAx>
      <c:spPr>
        <a:noFill/>
        <a:ln>
          <a:noFill/>
        </a:ln>
        <a:effectLst/>
      </c:spPr>
    </c:plotArea>
    <c:legend>
      <c:legendPos val="t"/>
      <c:layout>
        <c:manualLayout>
          <c:xMode val="edge"/>
          <c:yMode val="edge"/>
          <c:x val="0.11845514924743826"/>
          <c:y val="0.90632509906188174"/>
          <c:w val="0.71608387902109316"/>
          <c:h val="8.8352891189120555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ja-JP"/>
              <a:t>NbTi</a:t>
            </a:r>
            <a:r>
              <a:rPr lang="ja-JP" altLang="en-US"/>
              <a:t>の電気抵抗</a:t>
            </a:r>
            <a:endParaRPr lang="en-US" altLang="ja-JP"/>
          </a:p>
        </c:rich>
      </c:tx>
      <c:overlay val="0"/>
    </c:title>
    <c:autoTitleDeleted val="0"/>
    <c:plotArea>
      <c:layout>
        <c:manualLayout>
          <c:layoutTarget val="inner"/>
          <c:xMode val="edge"/>
          <c:yMode val="edge"/>
          <c:x val="0.10152381881748833"/>
          <c:y val="0.15757871167681403"/>
          <c:w val="0.80496162271477656"/>
          <c:h val="0.6813618691463087"/>
        </c:manualLayout>
      </c:layout>
      <c:scatterChart>
        <c:scatterStyle val="lineMarker"/>
        <c:varyColors val="0"/>
        <c:ser>
          <c:idx val="0"/>
          <c:order val="0"/>
          <c:tx>
            <c:v>Nb+47wt%Ti(フィラメント径10μm×7350本)</c:v>
          </c:tx>
          <c:xVal>
            <c:numRef>
              <c:f>Sheet1!$A$6:$A$12</c:f>
              <c:numCache>
                <c:formatCode>General</c:formatCode>
                <c:ptCount val="7"/>
                <c:pt idx="0">
                  <c:v>9.0369127516778498</c:v>
                </c:pt>
                <c:pt idx="1">
                  <c:v>9.0637583892617393</c:v>
                </c:pt>
                <c:pt idx="2">
                  <c:v>9.1353467561521295</c:v>
                </c:pt>
                <c:pt idx="3">
                  <c:v>9.2382550335570492</c:v>
                </c:pt>
                <c:pt idx="4">
                  <c:v>9.3008948545861294</c:v>
                </c:pt>
                <c:pt idx="5">
                  <c:v>9.4440715883668904</c:v>
                </c:pt>
                <c:pt idx="6">
                  <c:v>10.3210290827741</c:v>
                </c:pt>
              </c:numCache>
            </c:numRef>
          </c:xVal>
          <c:yVal>
            <c:numRef>
              <c:f>Sheet1!$B$6:$B$12</c:f>
              <c:numCache>
                <c:formatCode>General</c:formatCode>
                <c:ptCount val="7"/>
                <c:pt idx="0">
                  <c:v>0.76850393700787401</c:v>
                </c:pt>
                <c:pt idx="1">
                  <c:v>1.29763779527559</c:v>
                </c:pt>
                <c:pt idx="2">
                  <c:v>2.1795275590551202</c:v>
                </c:pt>
                <c:pt idx="3">
                  <c:v>5.25354330708661</c:v>
                </c:pt>
                <c:pt idx="4">
                  <c:v>5.6566929133858297</c:v>
                </c:pt>
                <c:pt idx="5">
                  <c:v>5.6818897637795303</c:v>
                </c:pt>
                <c:pt idx="6">
                  <c:v>5.6566929133858297</c:v>
                </c:pt>
              </c:numCache>
            </c:numRef>
          </c:yVal>
          <c:smooth val="0"/>
          <c:extLst>
            <c:ext xmlns:c16="http://schemas.microsoft.com/office/drawing/2014/chart" uri="{C3380CC4-5D6E-409C-BE32-E72D297353CC}">
              <c16:uniqueId val="{00000000-35DA-40F6-A4BF-95D5DF57A7C5}"/>
            </c:ext>
          </c:extLst>
        </c:ser>
        <c:dLbls>
          <c:showLegendKey val="0"/>
          <c:showVal val="0"/>
          <c:showCatName val="0"/>
          <c:showSerName val="0"/>
          <c:showPercent val="0"/>
          <c:showBubbleSize val="0"/>
        </c:dLbls>
        <c:axId val="-1009580528"/>
        <c:axId val="-1009575088"/>
      </c:scatterChart>
      <c:valAx>
        <c:axId val="-1009580528"/>
        <c:scaling>
          <c:orientation val="minMax"/>
        </c:scaling>
        <c:delete val="0"/>
        <c:axPos val="b"/>
        <c:title>
          <c:tx>
            <c:rich>
              <a:bodyPr/>
              <a:lstStyle/>
              <a:p>
                <a:pPr>
                  <a:defRPr/>
                </a:pPr>
                <a:r>
                  <a:rPr lang="ja-JP" altLang="en-US"/>
                  <a:t>温度</a:t>
                </a:r>
                <a:r>
                  <a:rPr lang="en-US" altLang="ja-JP"/>
                  <a:t>T[K]</a:t>
                </a:r>
                <a:endParaRPr lang="ja-JP" altLang="en-US"/>
              </a:p>
            </c:rich>
          </c:tx>
          <c:overlay val="0"/>
        </c:title>
        <c:numFmt formatCode="#,##0.0_ " sourceLinked="0"/>
        <c:majorTickMark val="out"/>
        <c:minorTickMark val="none"/>
        <c:tickLblPos val="nextTo"/>
        <c:crossAx val="-1009575088"/>
        <c:crosses val="autoZero"/>
        <c:crossBetween val="midCat"/>
      </c:valAx>
      <c:valAx>
        <c:axId val="-1009575088"/>
        <c:scaling>
          <c:orientation val="minMax"/>
          <c:max val="8"/>
          <c:min val="0"/>
        </c:scaling>
        <c:delete val="0"/>
        <c:axPos val="l"/>
        <c:title>
          <c:tx>
            <c:rich>
              <a:bodyPr/>
              <a:lstStyle/>
              <a:p>
                <a:pPr>
                  <a:defRPr/>
                </a:pPr>
                <a:r>
                  <a:rPr lang="ja-JP" altLang="en-US"/>
                  <a:t>電気抵抗率</a:t>
                </a:r>
                <a:r>
                  <a:rPr lang="en-US" altLang="ja-JP"/>
                  <a:t>[×10-7</a:t>
                </a:r>
                <a:r>
                  <a:rPr lang="el-GR" altLang="ja-JP"/>
                  <a:t>Ω</a:t>
                </a:r>
                <a:r>
                  <a:rPr lang="ja-JP" altLang="el-GR"/>
                  <a:t>・</a:t>
                </a:r>
                <a:r>
                  <a:rPr lang="en-US" altLang="ja-JP"/>
                  <a:t>m]</a:t>
                </a:r>
                <a:endParaRPr lang="ja-JP" altLang="en-US"/>
              </a:p>
            </c:rich>
          </c:tx>
          <c:overlay val="0"/>
        </c:title>
        <c:numFmt formatCode="General" sourceLinked="1"/>
        <c:majorTickMark val="in"/>
        <c:minorTickMark val="none"/>
        <c:tickLblPos val="nextTo"/>
        <c:spPr>
          <a:ln/>
        </c:spPr>
        <c:crossAx val="-1009580528"/>
        <c:crosses val="autoZero"/>
        <c:crossBetween val="midCat"/>
        <c:majorUnit val="1"/>
      </c:valAx>
    </c:plotArea>
    <c:legend>
      <c:legendPos val="r"/>
      <c:layout>
        <c:manualLayout>
          <c:xMode val="edge"/>
          <c:yMode val="edge"/>
          <c:x val="0.45094208161562704"/>
          <c:y val="0.61164611056339013"/>
          <c:w val="0.39882633350268859"/>
          <c:h val="0.16046989305819498"/>
        </c:manualLayou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dirty="0"/>
              <a:t>I=</a:t>
            </a:r>
            <a:r>
              <a:rPr lang="en-US" altLang="ja-JP" dirty="0" err="1"/>
              <a:t>60,70,80mA</a:t>
            </a:r>
            <a:r>
              <a:rPr lang="ja-JP" altLang="en-US" dirty="0"/>
              <a:t>での底面での抵抗</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70mA</c:v>
          </c:tx>
          <c:spPr>
            <a:ln w="19050" cap="rnd">
              <a:noFill/>
              <a:round/>
            </a:ln>
            <a:effectLst/>
          </c:spPr>
          <c:marker>
            <c:symbol val="circle"/>
            <c:size val="5"/>
            <c:spPr>
              <a:solidFill>
                <a:schemeClr val="accent1"/>
              </a:solidFill>
              <a:ln w="9525">
                <a:solidFill>
                  <a:schemeClr val="accent1"/>
                </a:solidFill>
              </a:ln>
              <a:effectLst/>
            </c:spPr>
          </c:marker>
          <c:xVal>
            <c:numRef>
              <c:f>'I&gt;60mA'!$G$2:$G$3</c:f>
              <c:numCache>
                <c:formatCode>General</c:formatCode>
                <c:ptCount val="2"/>
                <c:pt idx="0">
                  <c:v>70</c:v>
                </c:pt>
                <c:pt idx="1">
                  <c:v>70</c:v>
                </c:pt>
              </c:numCache>
            </c:numRef>
          </c:xVal>
          <c:yVal>
            <c:numRef>
              <c:f>'I&gt;60mA'!$H$2:$H$3</c:f>
              <c:numCache>
                <c:formatCode>General</c:formatCode>
                <c:ptCount val="2"/>
                <c:pt idx="0">
                  <c:v>0.49666852040816323</c:v>
                </c:pt>
                <c:pt idx="1">
                  <c:v>18.033714285714286</c:v>
                </c:pt>
              </c:numCache>
            </c:numRef>
          </c:yVal>
          <c:smooth val="0"/>
          <c:extLst>
            <c:ext xmlns:c16="http://schemas.microsoft.com/office/drawing/2014/chart" uri="{C3380CC4-5D6E-409C-BE32-E72D297353CC}">
              <c16:uniqueId val="{00000000-785B-48E8-9E4D-B59E8A0B2A61}"/>
            </c:ext>
          </c:extLst>
        </c:ser>
        <c:ser>
          <c:idx val="1"/>
          <c:order val="1"/>
          <c:tx>
            <c:v>80mA</c:v>
          </c:tx>
          <c:spPr>
            <a:ln w="25400" cap="rnd">
              <a:noFill/>
              <a:round/>
            </a:ln>
            <a:effectLst/>
          </c:spPr>
          <c:marker>
            <c:symbol val="circle"/>
            <c:size val="5"/>
            <c:spPr>
              <a:solidFill>
                <a:schemeClr val="accent2"/>
              </a:solidFill>
              <a:ln w="9525">
                <a:solidFill>
                  <a:schemeClr val="accent2"/>
                </a:solidFill>
              </a:ln>
              <a:effectLst/>
            </c:spPr>
          </c:marker>
          <c:xVal>
            <c:numRef>
              <c:f>'I&gt;60mA'!$G$4</c:f>
              <c:numCache>
                <c:formatCode>General</c:formatCode>
                <c:ptCount val="1"/>
                <c:pt idx="0">
                  <c:v>80</c:v>
                </c:pt>
              </c:numCache>
            </c:numRef>
          </c:xVal>
          <c:yVal>
            <c:numRef>
              <c:f>'I&gt;60mA'!$H$4</c:f>
              <c:numCache>
                <c:formatCode>General</c:formatCode>
                <c:ptCount val="1"/>
                <c:pt idx="0">
                  <c:v>23.819354166666667</c:v>
                </c:pt>
              </c:numCache>
            </c:numRef>
          </c:yVal>
          <c:smooth val="0"/>
          <c:extLst>
            <c:ext xmlns:c16="http://schemas.microsoft.com/office/drawing/2014/chart" uri="{C3380CC4-5D6E-409C-BE32-E72D297353CC}">
              <c16:uniqueId val="{00000001-785B-48E8-9E4D-B59E8A0B2A61}"/>
            </c:ext>
          </c:extLst>
        </c:ser>
        <c:ser>
          <c:idx val="2"/>
          <c:order val="2"/>
          <c:tx>
            <c:v>60mA</c:v>
          </c:tx>
          <c:spPr>
            <a:ln w="25400" cap="rnd">
              <a:noFill/>
              <a:round/>
            </a:ln>
            <a:effectLst/>
          </c:spPr>
          <c:marker>
            <c:symbol val="circle"/>
            <c:size val="5"/>
            <c:spPr>
              <a:solidFill>
                <a:schemeClr val="accent3"/>
              </a:solidFill>
              <a:ln w="9525">
                <a:solidFill>
                  <a:schemeClr val="accent3"/>
                </a:solidFill>
              </a:ln>
              <a:effectLst/>
            </c:spPr>
          </c:marker>
          <c:xVal>
            <c:numRef>
              <c:f>'I&gt;60mA'!$G$5</c:f>
              <c:numCache>
                <c:formatCode>General</c:formatCode>
                <c:ptCount val="1"/>
                <c:pt idx="0">
                  <c:v>60</c:v>
                </c:pt>
              </c:numCache>
            </c:numRef>
          </c:xVal>
          <c:yVal>
            <c:numRef>
              <c:f>'I&gt;60mA'!$H$5</c:f>
              <c:numCache>
                <c:formatCode>General</c:formatCode>
                <c:ptCount val="1"/>
                <c:pt idx="0">
                  <c:v>0.46951866666666664</c:v>
                </c:pt>
              </c:numCache>
            </c:numRef>
          </c:yVal>
          <c:smooth val="0"/>
          <c:extLst>
            <c:ext xmlns:c16="http://schemas.microsoft.com/office/drawing/2014/chart" uri="{C3380CC4-5D6E-409C-BE32-E72D297353CC}">
              <c16:uniqueId val="{00000002-785B-48E8-9E4D-B59E8A0B2A61}"/>
            </c:ext>
          </c:extLst>
        </c:ser>
        <c:dLbls>
          <c:showLegendKey val="0"/>
          <c:showVal val="0"/>
          <c:showCatName val="0"/>
          <c:showSerName val="0"/>
          <c:showPercent val="0"/>
          <c:showBubbleSize val="0"/>
        </c:dLbls>
        <c:axId val="754611680"/>
        <c:axId val="753230912"/>
      </c:scatterChart>
      <c:valAx>
        <c:axId val="754611680"/>
        <c:scaling>
          <c:orientation val="minMax"/>
          <c:min val="5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電流</a:t>
                </a:r>
                <a:r>
                  <a:rPr lang="en-US" altLang="ja-JP"/>
                  <a:t>(mA)</a:t>
                </a:r>
                <a:endParaRPr lang="ja-JP" alt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3230912"/>
        <c:crosses val="autoZero"/>
        <c:crossBetween val="midCat"/>
      </c:valAx>
      <c:valAx>
        <c:axId val="753230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抵抗</a:t>
                </a:r>
                <a:r>
                  <a:rPr lang="en-US" altLang="ja-JP"/>
                  <a:t>(Ω)</a:t>
                </a:r>
                <a:endParaRPr lang="ja-JP" alt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46116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低電流での抵抗値</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6772358669705609E-2"/>
          <c:y val="0.18246645902654843"/>
          <c:w val="0.81872462817147862"/>
          <c:h val="0.63317876932050154"/>
        </c:manualLayout>
      </c:layout>
      <c:scatterChart>
        <c:scatterStyle val="lineMarker"/>
        <c:varyColors val="0"/>
        <c:ser>
          <c:idx val="0"/>
          <c:order val="0"/>
          <c:tx>
            <c:v>10mA</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'10,30グラフ用'!$F$2:$F$3</c:f>
              <c:numCache>
                <c:formatCode>General</c:formatCode>
                <c:ptCount val="2"/>
                <c:pt idx="0">
                  <c:v>0</c:v>
                </c:pt>
                <c:pt idx="1">
                  <c:v>2</c:v>
                </c:pt>
              </c:numCache>
            </c:numRef>
          </c:xVal>
          <c:yVal>
            <c:numRef>
              <c:f>'10,30グラフ用'!$G$2:$G$3</c:f>
              <c:numCache>
                <c:formatCode>General</c:formatCode>
                <c:ptCount val="2"/>
                <c:pt idx="0">
                  <c:v>0.84108054545454536</c:v>
                </c:pt>
                <c:pt idx="1">
                  <c:v>1.7152727272727272E-3</c:v>
                </c:pt>
              </c:numCache>
            </c:numRef>
          </c:yVal>
          <c:smooth val="0"/>
          <c:extLst>
            <c:ext xmlns:c16="http://schemas.microsoft.com/office/drawing/2014/chart" uri="{C3380CC4-5D6E-409C-BE32-E72D297353CC}">
              <c16:uniqueId val="{00000000-EE8D-459C-AF88-C218519C5427}"/>
            </c:ext>
          </c:extLst>
        </c:ser>
        <c:ser>
          <c:idx val="1"/>
          <c:order val="1"/>
          <c:tx>
            <c:v>30mA</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'10,30グラフ用'!$I$2:$I$5</c:f>
              <c:numCache>
                <c:formatCode>General</c:formatCode>
                <c:ptCount val="4"/>
                <c:pt idx="0">
                  <c:v>0</c:v>
                </c:pt>
                <c:pt idx="1">
                  <c:v>2</c:v>
                </c:pt>
                <c:pt idx="2">
                  <c:v>7</c:v>
                </c:pt>
                <c:pt idx="3">
                  <c:v>12</c:v>
                </c:pt>
              </c:numCache>
            </c:numRef>
          </c:xVal>
          <c:yVal>
            <c:numRef>
              <c:f>'10,30グラフ用'!$J$2:$J$5</c:f>
              <c:numCache>
                <c:formatCode>General</c:formatCode>
                <c:ptCount val="4"/>
                <c:pt idx="0">
                  <c:v>27.531211111111116</c:v>
                </c:pt>
                <c:pt idx="1">
                  <c:v>23.542286666666662</c:v>
                </c:pt>
                <c:pt idx="2">
                  <c:v>5.0413833333333331</c:v>
                </c:pt>
                <c:pt idx="3">
                  <c:v>6.2056500000000001E-3</c:v>
                </c:pt>
              </c:numCache>
            </c:numRef>
          </c:yVal>
          <c:smooth val="0"/>
          <c:extLst>
            <c:ext xmlns:c16="http://schemas.microsoft.com/office/drawing/2014/chart" uri="{C3380CC4-5D6E-409C-BE32-E72D297353CC}">
              <c16:uniqueId val="{00000001-EE8D-459C-AF88-C218519C5427}"/>
            </c:ext>
          </c:extLst>
        </c:ser>
        <c:dLbls>
          <c:showLegendKey val="0"/>
          <c:showVal val="0"/>
          <c:showCatName val="0"/>
          <c:showSerName val="0"/>
          <c:showPercent val="0"/>
          <c:showBubbleSize val="0"/>
        </c:dLbls>
        <c:axId val="754593120"/>
        <c:axId val="753112832"/>
      </c:scatterChart>
      <c:valAx>
        <c:axId val="75459312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漬かった長さ</a:t>
                </a:r>
                <a:r>
                  <a:rPr lang="en-US" altLang="ja-JP"/>
                  <a:t>(cm)</a:t>
                </a:r>
                <a:endParaRPr lang="ja-JP" alt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3112832"/>
        <c:crosses val="autoZero"/>
        <c:crossBetween val="midCat"/>
      </c:valAx>
      <c:valAx>
        <c:axId val="753112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抵抗</a:t>
                </a:r>
                <a:r>
                  <a:rPr lang="en-US" altLang="ja-JP"/>
                  <a:t>(ohm)</a:t>
                </a:r>
                <a:endParaRPr lang="ja-JP" alt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4593120"/>
        <c:crosses val="autoZero"/>
        <c:crossBetween val="midCat"/>
      </c:valAx>
      <c:spPr>
        <a:noFill/>
        <a:ln>
          <a:noFill/>
        </a:ln>
        <a:effectLst/>
      </c:spPr>
    </c:plotArea>
    <c:legend>
      <c:legendPos val="b"/>
      <c:layout>
        <c:manualLayout>
          <c:xMode val="edge"/>
          <c:yMode val="edge"/>
          <c:x val="0.5649332895888014"/>
          <c:y val="0.3292818606007582"/>
          <c:w val="0.30346653543307084"/>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B15B6D-0F99-4243-B47F-B9809F4896AD}" type="datetimeFigureOut">
              <a:rPr lang="en-US" smtClean="0"/>
              <a:t>3/20/2023</a:t>
            </a:fld>
            <a:endParaRPr 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5C2449-D132-4A14-AD4C-9C1777BAF18B}" type="slidenum">
              <a:rPr lang="en-US" smtClean="0"/>
              <a:t>‹#›</a:t>
            </a:fld>
            <a:endParaRPr lang="en-US"/>
          </a:p>
        </p:txBody>
      </p:sp>
    </p:spTree>
    <p:extLst>
      <p:ext uri="{BB962C8B-B14F-4D97-AF65-F5344CB8AC3E}">
        <p14:creationId xmlns:p14="http://schemas.microsoft.com/office/powerpoint/2010/main" val="2643541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107" name="Google Shape;10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7841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5" name="Google Shape;715;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463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8" name="Google Shape;728;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4549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4" name="Google Shape;734;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5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9" name="Google Shape;759;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0867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1028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8" name="Google Shape;778;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7598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5" name="Google Shape;785;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884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4" name="Google Shape;804;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2877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1" name="Google Shape;811;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1646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0" name="Google Shape;820;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4664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9151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8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6" name="Google Shape;1036;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8287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はんだがつかないとかの裏話をしてもいいかも</a:t>
            </a:r>
            <a:endParaRPr 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A420A-BDF0-4775-9670-07D3BFB5E94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29127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spcBef>
                <a:spcPts val="0"/>
              </a:spcBef>
              <a:spcAft>
                <a:spcPts val="0"/>
              </a:spcAft>
            </a:pPr>
            <a:endParaRPr lang="en-US" altLang="ja-JP" dirty="0"/>
          </a:p>
        </p:txBody>
      </p:sp>
      <p:sp>
        <p:nvSpPr>
          <p:cNvPr id="31" name="Google Shape;3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7866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altLang="ja-JP" dirty="0"/>
          </a:p>
        </p:txBody>
      </p:sp>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7119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4" name="Google Shape;6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0096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spcBef>
                <a:spcPts val="0"/>
              </a:spcBef>
              <a:spcAft>
                <a:spcPts val="0"/>
              </a:spcAft>
            </a:pPr>
            <a:endParaRPr lang="ja-JP" altLang="en-US" dirty="0"/>
          </a:p>
        </p:txBody>
      </p:sp>
      <p:sp>
        <p:nvSpPr>
          <p:cNvPr id="75" name="Google Shape;7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8467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spcBef>
                <a:spcPts val="0"/>
              </a:spcBef>
              <a:spcAft>
                <a:spcPts val="0"/>
              </a:spcAft>
            </a:pPr>
            <a:endParaRPr lang="ja-JP" altLang="en-US" dirty="0"/>
          </a:p>
        </p:txBody>
      </p:sp>
      <p:sp>
        <p:nvSpPr>
          <p:cNvPr id="82" name="Google Shape;8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1939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d143f72b15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d143f72b15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ja-JP" altLang="en-US" dirty="0"/>
          </a:p>
        </p:txBody>
      </p:sp>
      <p:sp>
        <p:nvSpPr>
          <p:cNvPr id="91" name="Google Shape;91;g1d143f72b15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84543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1976e39332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1976e39332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a:spcBef>
                <a:spcPts val="0"/>
              </a:spcBef>
              <a:spcAft>
                <a:spcPts val="0"/>
              </a:spcAft>
            </a:pPr>
            <a:endParaRPr lang="ja-JP" altLang="en-US" dirty="0"/>
          </a:p>
        </p:txBody>
      </p:sp>
      <p:sp>
        <p:nvSpPr>
          <p:cNvPr id="123" name="Google Shape;123;g21976e39332_0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17656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d143f72b15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d143f72b15_0_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a:spcBef>
                <a:spcPts val="0"/>
              </a:spcBef>
              <a:spcAft>
                <a:spcPts val="0"/>
              </a:spcAft>
            </a:pPr>
            <a:endParaRPr lang="ja-JP" altLang="en-US" dirty="0"/>
          </a:p>
        </p:txBody>
      </p:sp>
      <p:sp>
        <p:nvSpPr>
          <p:cNvPr id="157" name="Google Shape;157;g1d143f72b15_0_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70866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126" name="Google Shape;12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78749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d143f72b15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d143f72b15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a:spcBef>
                <a:spcPts val="0"/>
              </a:spcBef>
              <a:spcAft>
                <a:spcPts val="0"/>
              </a:spcAft>
            </a:pPr>
            <a:endParaRPr lang="ja-JP" altLang="en-US" dirty="0"/>
          </a:p>
        </p:txBody>
      </p:sp>
      <p:sp>
        <p:nvSpPr>
          <p:cNvPr id="185" name="Google Shape;185;g1d143f72b15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75126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spcBef>
                <a:spcPts val="0"/>
              </a:spcBef>
              <a:spcAft>
                <a:spcPts val="0"/>
              </a:spcAft>
            </a:pPr>
            <a:endParaRPr lang="ja-JP" altLang="en-US" dirty="0"/>
          </a:p>
        </p:txBody>
      </p:sp>
      <p:sp>
        <p:nvSpPr>
          <p:cNvPr id="193" name="Google Shape;19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13471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d143f72b15_0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d143f72b15_0_1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1" name="Google Shape;211;g1d143f72b15_0_1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0285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d143f72b15_0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d143f72b15_0_1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0" name="Google Shape;220;g1d143f72b15_0_1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215055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1976e39332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1976e39332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9" name="Google Shape;229;g21976e39332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254143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1976e39332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1976e39332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a:spcBef>
                <a:spcPts val="0"/>
              </a:spcBef>
              <a:spcAft>
                <a:spcPts val="0"/>
              </a:spcAft>
            </a:pPr>
            <a:endParaRPr lang="ja-JP" altLang="en-US" dirty="0"/>
          </a:p>
        </p:txBody>
      </p:sp>
      <p:sp>
        <p:nvSpPr>
          <p:cNvPr id="249" name="Google Shape;249;g21976e39332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94838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1976e39332_0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1976e39332_0_1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a:spcBef>
                <a:spcPts val="0"/>
              </a:spcBef>
              <a:spcAft>
                <a:spcPts val="0"/>
              </a:spcAft>
            </a:pPr>
            <a:endParaRPr lang="ja-JP" altLang="en-US" dirty="0"/>
          </a:p>
        </p:txBody>
      </p:sp>
      <p:sp>
        <p:nvSpPr>
          <p:cNvPr id="267" name="Google Shape;267;g21976e39332_0_1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08515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1976e39332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1976e39332_0_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a:spcBef>
                <a:spcPts val="0"/>
              </a:spcBef>
              <a:spcAft>
                <a:spcPts val="0"/>
              </a:spcAft>
            </a:pPr>
            <a:endParaRPr lang="en-US" altLang="ja-JP" dirty="0"/>
          </a:p>
        </p:txBody>
      </p:sp>
      <p:sp>
        <p:nvSpPr>
          <p:cNvPr id="275" name="Google Shape;275;g21976e39332_0_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171124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1976e39332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1976e39332_0_1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a:spcBef>
                <a:spcPts val="0"/>
              </a:spcBef>
              <a:spcAft>
                <a:spcPts val="0"/>
              </a:spcAft>
            </a:pPr>
            <a:endParaRPr lang="ja-JP" altLang="en-US" dirty="0"/>
          </a:p>
        </p:txBody>
      </p:sp>
      <p:sp>
        <p:nvSpPr>
          <p:cNvPr id="286" name="Google Shape;286;g21976e39332_0_1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355722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1976e39332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1976e39332_0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altLang="ja-JP" dirty="0"/>
          </a:p>
        </p:txBody>
      </p:sp>
      <p:sp>
        <p:nvSpPr>
          <p:cNvPr id="297" name="Google Shape;297;g21976e39332_0_1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72394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
        <p:nvSpPr>
          <p:cNvPr id="136" name="Google Shape;13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04386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01f1d685f5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01f1d685f5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5" name="Google Shape;305;g201f1d685f5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156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1976e39332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1976e39332_0_1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a:spcBef>
                <a:spcPts val="0"/>
              </a:spcBef>
              <a:spcAft>
                <a:spcPts val="0"/>
              </a:spcAft>
            </a:pPr>
            <a:endParaRPr lang="ja-JP" altLang="en-US" dirty="0"/>
          </a:p>
        </p:txBody>
      </p:sp>
      <p:sp>
        <p:nvSpPr>
          <p:cNvPr id="313" name="Google Shape;313;g21976e39332_0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25589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
        <p:nvSpPr>
          <p:cNvPr id="147" name="Google Shape;14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20622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158" name="Google Shape;15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22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386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8421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9502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D0A655-26D8-3D80-49CE-92FF66A290FB}"/>
              </a:ext>
            </a:extLst>
          </p:cNvPr>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a:p>
        </p:txBody>
      </p:sp>
      <p:sp>
        <p:nvSpPr>
          <p:cNvPr id="3" name="字幕 2">
            <a:extLst>
              <a:ext uri="{FF2B5EF4-FFF2-40B4-BE49-F238E27FC236}">
                <a16:creationId xmlns:a16="http://schemas.microsoft.com/office/drawing/2014/main" id="{F10A3C8B-793F-2A85-3807-9B7CB5A193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日付プレースホルダー 3">
            <a:extLst>
              <a:ext uri="{FF2B5EF4-FFF2-40B4-BE49-F238E27FC236}">
                <a16:creationId xmlns:a16="http://schemas.microsoft.com/office/drawing/2014/main" id="{C308F4FF-1A41-8117-9337-19AD95E753BB}"/>
              </a:ext>
            </a:extLst>
          </p:cNvPr>
          <p:cNvSpPr>
            <a:spLocks noGrp="1"/>
          </p:cNvSpPr>
          <p:nvPr>
            <p:ph type="dt" sz="half" idx="10"/>
          </p:nvPr>
        </p:nvSpPr>
        <p:spPr/>
        <p:txBody>
          <a:bodyPr/>
          <a:lstStyle/>
          <a:p>
            <a:fld id="{E4F9E8A3-B571-419E-A9D0-47F25CDA5645}" type="datetimeFigureOut">
              <a:rPr lang="en-US" smtClean="0"/>
              <a:t>3/20/2023</a:t>
            </a:fld>
            <a:endParaRPr lang="en-US"/>
          </a:p>
        </p:txBody>
      </p:sp>
      <p:sp>
        <p:nvSpPr>
          <p:cNvPr id="5" name="フッター プレースホルダー 4">
            <a:extLst>
              <a:ext uri="{FF2B5EF4-FFF2-40B4-BE49-F238E27FC236}">
                <a16:creationId xmlns:a16="http://schemas.microsoft.com/office/drawing/2014/main" id="{12781B2D-CBDB-F1B0-048A-4070C55202B9}"/>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616AD8F5-5EA3-4A63-175A-26D03C9F9040}"/>
              </a:ext>
            </a:extLst>
          </p:cNvPr>
          <p:cNvSpPr>
            <a:spLocks noGrp="1"/>
          </p:cNvSpPr>
          <p:nvPr>
            <p:ph type="sldNum" sz="quarter" idx="12"/>
          </p:nvPr>
        </p:nvSpPr>
        <p:spPr/>
        <p:txBody>
          <a:bodyPr/>
          <a:lstStyle/>
          <a:p>
            <a:fld id="{6D0119A8-ACCC-410C-B698-AF8A67FD566B}" type="slidenum">
              <a:rPr lang="en-US" smtClean="0"/>
              <a:t>‹#›</a:t>
            </a:fld>
            <a:endParaRPr lang="en-US"/>
          </a:p>
        </p:txBody>
      </p:sp>
    </p:spTree>
    <p:extLst>
      <p:ext uri="{BB962C8B-B14F-4D97-AF65-F5344CB8AC3E}">
        <p14:creationId xmlns:p14="http://schemas.microsoft.com/office/powerpoint/2010/main" val="1726414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B58520-82D1-9C7B-C973-14BC45BF4FF4}"/>
              </a:ext>
            </a:extLst>
          </p:cNvPr>
          <p:cNvSpPr>
            <a:spLocks noGrp="1"/>
          </p:cNvSpPr>
          <p:nvPr>
            <p:ph type="title"/>
          </p:nvPr>
        </p:nvSpPr>
        <p:spPr/>
        <p:txBody>
          <a:bodyPr/>
          <a:lstStyle/>
          <a:p>
            <a:r>
              <a:rPr lang="ja-JP" altLang="en-US"/>
              <a:t>マスター タイトルの書式設定</a:t>
            </a:r>
            <a:endParaRPr lang="en-US"/>
          </a:p>
        </p:txBody>
      </p:sp>
      <p:sp>
        <p:nvSpPr>
          <p:cNvPr id="3" name="縦書きテキスト プレースホルダー 2">
            <a:extLst>
              <a:ext uri="{FF2B5EF4-FFF2-40B4-BE49-F238E27FC236}">
                <a16:creationId xmlns:a16="http://schemas.microsoft.com/office/drawing/2014/main" id="{C3A420C3-D0EC-8466-4197-88A3104BADA6}"/>
              </a:ext>
            </a:extLst>
          </p:cNvPr>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3">
            <a:extLst>
              <a:ext uri="{FF2B5EF4-FFF2-40B4-BE49-F238E27FC236}">
                <a16:creationId xmlns:a16="http://schemas.microsoft.com/office/drawing/2014/main" id="{FFF78AE2-FB74-49B2-1312-375D92067A04}"/>
              </a:ext>
            </a:extLst>
          </p:cNvPr>
          <p:cNvSpPr>
            <a:spLocks noGrp="1"/>
          </p:cNvSpPr>
          <p:nvPr>
            <p:ph type="dt" sz="half" idx="10"/>
          </p:nvPr>
        </p:nvSpPr>
        <p:spPr/>
        <p:txBody>
          <a:bodyPr/>
          <a:lstStyle/>
          <a:p>
            <a:fld id="{E4F9E8A3-B571-419E-A9D0-47F25CDA5645}" type="datetimeFigureOut">
              <a:rPr lang="en-US" smtClean="0"/>
              <a:t>3/20/2023</a:t>
            </a:fld>
            <a:endParaRPr lang="en-US"/>
          </a:p>
        </p:txBody>
      </p:sp>
      <p:sp>
        <p:nvSpPr>
          <p:cNvPr id="5" name="フッター プレースホルダー 4">
            <a:extLst>
              <a:ext uri="{FF2B5EF4-FFF2-40B4-BE49-F238E27FC236}">
                <a16:creationId xmlns:a16="http://schemas.microsoft.com/office/drawing/2014/main" id="{E18D2FF7-313C-44E4-1454-FB398D08D588}"/>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BA3C9150-7B24-48C5-5CB1-3C537783C34D}"/>
              </a:ext>
            </a:extLst>
          </p:cNvPr>
          <p:cNvSpPr>
            <a:spLocks noGrp="1"/>
          </p:cNvSpPr>
          <p:nvPr>
            <p:ph type="sldNum" sz="quarter" idx="12"/>
          </p:nvPr>
        </p:nvSpPr>
        <p:spPr/>
        <p:txBody>
          <a:bodyPr/>
          <a:lstStyle/>
          <a:p>
            <a:fld id="{6D0119A8-ACCC-410C-B698-AF8A67FD566B}" type="slidenum">
              <a:rPr lang="en-US" smtClean="0"/>
              <a:t>‹#›</a:t>
            </a:fld>
            <a:endParaRPr lang="en-US"/>
          </a:p>
        </p:txBody>
      </p:sp>
    </p:spTree>
    <p:extLst>
      <p:ext uri="{BB962C8B-B14F-4D97-AF65-F5344CB8AC3E}">
        <p14:creationId xmlns:p14="http://schemas.microsoft.com/office/powerpoint/2010/main" val="4060877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0F15A86-689D-D8E0-EC43-31289E1B29C5}"/>
              </a:ext>
            </a:extLst>
          </p:cNvPr>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a:p>
        </p:txBody>
      </p:sp>
      <p:sp>
        <p:nvSpPr>
          <p:cNvPr id="3" name="縦書きテキスト プレースホルダー 2">
            <a:extLst>
              <a:ext uri="{FF2B5EF4-FFF2-40B4-BE49-F238E27FC236}">
                <a16:creationId xmlns:a16="http://schemas.microsoft.com/office/drawing/2014/main" id="{57F23746-AD39-E553-1B49-FF1D39959887}"/>
              </a:ext>
            </a:extLst>
          </p:cNvPr>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3">
            <a:extLst>
              <a:ext uri="{FF2B5EF4-FFF2-40B4-BE49-F238E27FC236}">
                <a16:creationId xmlns:a16="http://schemas.microsoft.com/office/drawing/2014/main" id="{B24B23DE-62B2-44D4-71D9-D9D2C8E6DC5F}"/>
              </a:ext>
            </a:extLst>
          </p:cNvPr>
          <p:cNvSpPr>
            <a:spLocks noGrp="1"/>
          </p:cNvSpPr>
          <p:nvPr>
            <p:ph type="dt" sz="half" idx="10"/>
          </p:nvPr>
        </p:nvSpPr>
        <p:spPr/>
        <p:txBody>
          <a:bodyPr/>
          <a:lstStyle/>
          <a:p>
            <a:fld id="{E4F9E8A3-B571-419E-A9D0-47F25CDA5645}" type="datetimeFigureOut">
              <a:rPr lang="en-US" smtClean="0"/>
              <a:t>3/20/2023</a:t>
            </a:fld>
            <a:endParaRPr lang="en-US"/>
          </a:p>
        </p:txBody>
      </p:sp>
      <p:sp>
        <p:nvSpPr>
          <p:cNvPr id="5" name="フッター プレースホルダー 4">
            <a:extLst>
              <a:ext uri="{FF2B5EF4-FFF2-40B4-BE49-F238E27FC236}">
                <a16:creationId xmlns:a16="http://schemas.microsoft.com/office/drawing/2014/main" id="{98D13044-2FA9-4F44-0665-E7B4E9942C54}"/>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D4A63845-3DBA-0E53-6E15-987F3C1CF134}"/>
              </a:ext>
            </a:extLst>
          </p:cNvPr>
          <p:cNvSpPr>
            <a:spLocks noGrp="1"/>
          </p:cNvSpPr>
          <p:nvPr>
            <p:ph type="sldNum" sz="quarter" idx="12"/>
          </p:nvPr>
        </p:nvSpPr>
        <p:spPr/>
        <p:txBody>
          <a:bodyPr/>
          <a:lstStyle/>
          <a:p>
            <a:fld id="{6D0119A8-ACCC-410C-B698-AF8A67FD566B}" type="slidenum">
              <a:rPr lang="en-US" smtClean="0"/>
              <a:t>‹#›</a:t>
            </a:fld>
            <a:endParaRPr lang="en-US"/>
          </a:p>
        </p:txBody>
      </p:sp>
    </p:spTree>
    <p:extLst>
      <p:ext uri="{BB962C8B-B14F-4D97-AF65-F5344CB8AC3E}">
        <p14:creationId xmlns:p14="http://schemas.microsoft.com/office/powerpoint/2010/main" val="2522063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タイトル スライド" type="title">
  <p:cSld name="タイトル スライド">
    <p:spTree>
      <p:nvGrpSpPr>
        <p:cNvPr id="1" name="Shape 15"/>
        <p:cNvGrpSpPr/>
        <p:nvPr/>
      </p:nvGrpSpPr>
      <p:grpSpPr>
        <a:xfrm>
          <a:off x="0" y="0"/>
          <a:ext cx="0" cy="0"/>
          <a:chOff x="0" y="0"/>
          <a:chExt cx="0" cy="0"/>
        </a:xfrm>
      </p:grpSpPr>
      <p:sp>
        <p:nvSpPr>
          <p:cNvPr id="16" name="Google Shape;16;p1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19" name="Google Shape;19;p1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20" name="Google Shape;20;p1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888888"/>
              </a:buClr>
              <a:buSzPts val="1200"/>
              <a:buFont typeface="Arial"/>
              <a:buNone/>
              <a:tabLst/>
              <a:defRPr/>
            </a:pPr>
            <a:fld id="{00000000-1234-1234-1234-123412341234}" type="slidenum">
              <a:rPr kumimoji="0" lang="en-US" altLang="ja-JP"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88888"/>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1926132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白紙" type="blank">
  <p:cSld name="白紙">
    <p:spTree>
      <p:nvGrpSpPr>
        <p:cNvPr id="1" name="Shape 21"/>
        <p:cNvGrpSpPr/>
        <p:nvPr/>
      </p:nvGrpSpPr>
      <p:grpSpPr>
        <a:xfrm>
          <a:off x="0" y="0"/>
          <a:ext cx="0" cy="0"/>
          <a:chOff x="0" y="0"/>
          <a:chExt cx="0" cy="0"/>
        </a:xfrm>
      </p:grpSpPr>
      <p:sp>
        <p:nvSpPr>
          <p:cNvPr id="22" name="Google Shape;22;p1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pPr marL="0" marR="0" lvl="0" indent="0" algn="l" defTabSz="914400" rtl="0" eaLnBrk="1" fontAlgn="auto" latinLnBrk="0" hangingPunct="1">
              <a:lnSpc>
                <a:spcPct val="100000"/>
              </a:lnSpc>
              <a:spcBef>
                <a:spcPts val="0"/>
              </a:spcBef>
              <a:spcAft>
                <a:spcPts val="0"/>
              </a:spcAft>
              <a:buClr>
                <a:srgbClr val="888888"/>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23" name="Google Shape;23;p1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pPr marL="0" marR="0" lvl="0" indent="0" algn="ctr" defTabSz="914400" rtl="0" eaLnBrk="1" fontAlgn="auto" latinLnBrk="0" hangingPunct="1">
              <a:lnSpc>
                <a:spcPct val="100000"/>
              </a:lnSpc>
              <a:spcBef>
                <a:spcPts val="0"/>
              </a:spcBef>
              <a:spcAft>
                <a:spcPts val="0"/>
              </a:spcAft>
              <a:buClr>
                <a:srgbClr val="888888"/>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24" name="Google Shape;24;p1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altLang="ja-JP"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2119712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タイトルのみ" type="titleOnly">
  <p:cSld name="タイトルのみ">
    <p:spTree>
      <p:nvGrpSpPr>
        <p:cNvPr id="1" name="Shape 31"/>
        <p:cNvGrpSpPr/>
        <p:nvPr/>
      </p:nvGrpSpPr>
      <p:grpSpPr>
        <a:xfrm>
          <a:off x="0" y="0"/>
          <a:ext cx="0" cy="0"/>
          <a:chOff x="0" y="0"/>
          <a:chExt cx="0" cy="0"/>
        </a:xfrm>
      </p:grpSpPr>
      <p:sp>
        <p:nvSpPr>
          <p:cNvPr id="32" name="Google Shape;32;p1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34" name="Google Shape;34;p1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35" name="Google Shape;35;p1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282314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白紙" type="blank">
  <p:cSld name="白紙">
    <p:spTree>
      <p:nvGrpSpPr>
        <p:cNvPr id="1" name="Shape 61"/>
        <p:cNvGrpSpPr/>
        <p:nvPr/>
      </p:nvGrpSpPr>
      <p:grpSpPr>
        <a:xfrm>
          <a:off x="0" y="0"/>
          <a:ext cx="0" cy="0"/>
          <a:chOff x="0" y="0"/>
          <a:chExt cx="0" cy="0"/>
        </a:xfrm>
      </p:grpSpPr>
      <p:sp>
        <p:nvSpPr>
          <p:cNvPr id="62" name="Google Shape;62;p1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49494"/>
              </a:buClr>
              <a:buSzPts val="1400"/>
              <a:buFont typeface="Quattrocento Sans"/>
              <a:buNone/>
              <a:defRPr/>
            </a:lvl1pPr>
            <a:lvl2pPr lvl="1" algn="l">
              <a:lnSpc>
                <a:spcPct val="100000"/>
              </a:lnSpc>
              <a:spcBef>
                <a:spcPts val="0"/>
              </a:spcBef>
              <a:spcAft>
                <a:spcPts val="0"/>
              </a:spcAft>
              <a:buClr>
                <a:schemeClr val="dk1"/>
              </a:buClr>
              <a:buSzPts val="1400"/>
              <a:buFont typeface="Quattrocento Sans"/>
              <a:buNone/>
              <a:defRPr/>
            </a:lvl2pPr>
            <a:lvl3pPr lvl="2" algn="l">
              <a:lnSpc>
                <a:spcPct val="100000"/>
              </a:lnSpc>
              <a:spcBef>
                <a:spcPts val="0"/>
              </a:spcBef>
              <a:spcAft>
                <a:spcPts val="0"/>
              </a:spcAft>
              <a:buClr>
                <a:schemeClr val="dk1"/>
              </a:buClr>
              <a:buSzPts val="1400"/>
              <a:buFont typeface="Quattrocento Sans"/>
              <a:buNone/>
              <a:defRPr/>
            </a:lvl3pPr>
            <a:lvl4pPr lvl="3" algn="l">
              <a:lnSpc>
                <a:spcPct val="100000"/>
              </a:lnSpc>
              <a:spcBef>
                <a:spcPts val="0"/>
              </a:spcBef>
              <a:spcAft>
                <a:spcPts val="0"/>
              </a:spcAft>
              <a:buClr>
                <a:schemeClr val="dk1"/>
              </a:buClr>
              <a:buSzPts val="1400"/>
              <a:buFont typeface="Quattrocento Sans"/>
              <a:buNone/>
              <a:defRPr/>
            </a:lvl4pPr>
            <a:lvl5pPr lvl="4" algn="l">
              <a:lnSpc>
                <a:spcPct val="100000"/>
              </a:lnSpc>
              <a:spcBef>
                <a:spcPts val="0"/>
              </a:spcBef>
              <a:spcAft>
                <a:spcPts val="0"/>
              </a:spcAft>
              <a:buClr>
                <a:schemeClr val="dk1"/>
              </a:buClr>
              <a:buSzPts val="1400"/>
              <a:buFont typeface="Quattrocento Sans"/>
              <a:buNone/>
              <a:defRPr/>
            </a:lvl5pPr>
            <a:lvl6pPr lvl="5" algn="l">
              <a:lnSpc>
                <a:spcPct val="100000"/>
              </a:lnSpc>
              <a:spcBef>
                <a:spcPts val="0"/>
              </a:spcBef>
              <a:spcAft>
                <a:spcPts val="0"/>
              </a:spcAft>
              <a:buClr>
                <a:schemeClr val="dk1"/>
              </a:buClr>
              <a:buSzPts val="1400"/>
              <a:buFont typeface="Quattrocento Sans"/>
              <a:buNone/>
              <a:defRPr/>
            </a:lvl6pPr>
            <a:lvl7pPr lvl="6" algn="l">
              <a:lnSpc>
                <a:spcPct val="100000"/>
              </a:lnSpc>
              <a:spcBef>
                <a:spcPts val="0"/>
              </a:spcBef>
              <a:spcAft>
                <a:spcPts val="0"/>
              </a:spcAft>
              <a:buClr>
                <a:schemeClr val="dk1"/>
              </a:buClr>
              <a:buSzPts val="1400"/>
              <a:buFont typeface="Quattrocento Sans"/>
              <a:buNone/>
              <a:defRPr/>
            </a:lvl7pPr>
            <a:lvl8pPr lvl="7" algn="l">
              <a:lnSpc>
                <a:spcPct val="100000"/>
              </a:lnSpc>
              <a:spcBef>
                <a:spcPts val="0"/>
              </a:spcBef>
              <a:spcAft>
                <a:spcPts val="0"/>
              </a:spcAft>
              <a:buClr>
                <a:schemeClr val="dk1"/>
              </a:buClr>
              <a:buSzPts val="1400"/>
              <a:buFont typeface="Quattrocento Sans"/>
              <a:buNone/>
              <a:defRPr/>
            </a:lvl8pPr>
            <a:lvl9pPr lvl="8" algn="l">
              <a:lnSpc>
                <a:spcPct val="100000"/>
              </a:lnSpc>
              <a:spcBef>
                <a:spcPts val="0"/>
              </a:spcBef>
              <a:spcAft>
                <a:spcPts val="0"/>
              </a:spcAft>
              <a:buClr>
                <a:schemeClr val="dk1"/>
              </a:buClr>
              <a:buSzPts val="1400"/>
              <a:buFont typeface="Quattrocento Sans"/>
              <a:buNone/>
              <a:defRPr/>
            </a:lvl9pPr>
          </a:lstStyle>
          <a:p>
            <a:pPr marL="0" marR="0" lvl="0" indent="0" algn="l" defTabSz="914400" rtl="0" eaLnBrk="1" fontAlgn="auto" latinLnBrk="0" hangingPunct="1">
              <a:lnSpc>
                <a:spcPct val="100000"/>
              </a:lnSpc>
              <a:spcBef>
                <a:spcPts val="0"/>
              </a:spcBef>
              <a:spcAft>
                <a:spcPts val="0"/>
              </a:spcAft>
              <a:buClr>
                <a:srgbClr val="949494"/>
              </a:buClr>
              <a:buSzPts val="1400"/>
              <a:buFont typeface="Quattrocento Sans"/>
              <a:buNone/>
              <a:tabLst/>
              <a:defRPr/>
            </a:pPr>
            <a:endParaRPr kumimoji="0" sz="1200" b="0" i="0" u="none" strike="noStrike" kern="0" cap="none" spc="0" normalizeH="0" baseline="0" noProof="0">
              <a:ln>
                <a:noFill/>
              </a:ln>
              <a:solidFill>
                <a:srgbClr val="949494"/>
              </a:solidFill>
              <a:effectLst/>
              <a:uLnTx/>
              <a:uFillTx/>
              <a:latin typeface="Quattrocento Sans"/>
              <a:sym typeface="Quattrocento Sans"/>
            </a:endParaRPr>
          </a:p>
        </p:txBody>
      </p:sp>
      <p:sp>
        <p:nvSpPr>
          <p:cNvPr id="63" name="Google Shape;63;p1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949494"/>
              </a:buClr>
              <a:buSzPts val="1400"/>
              <a:buFont typeface="Quattrocento Sans"/>
              <a:buNone/>
              <a:defRPr/>
            </a:lvl1pPr>
            <a:lvl2pPr lvl="1" algn="l">
              <a:lnSpc>
                <a:spcPct val="100000"/>
              </a:lnSpc>
              <a:spcBef>
                <a:spcPts val="0"/>
              </a:spcBef>
              <a:spcAft>
                <a:spcPts val="0"/>
              </a:spcAft>
              <a:buClr>
                <a:schemeClr val="dk1"/>
              </a:buClr>
              <a:buSzPts val="1400"/>
              <a:buFont typeface="Quattrocento Sans"/>
              <a:buNone/>
              <a:defRPr/>
            </a:lvl2pPr>
            <a:lvl3pPr lvl="2" algn="l">
              <a:lnSpc>
                <a:spcPct val="100000"/>
              </a:lnSpc>
              <a:spcBef>
                <a:spcPts val="0"/>
              </a:spcBef>
              <a:spcAft>
                <a:spcPts val="0"/>
              </a:spcAft>
              <a:buClr>
                <a:schemeClr val="dk1"/>
              </a:buClr>
              <a:buSzPts val="1400"/>
              <a:buFont typeface="Quattrocento Sans"/>
              <a:buNone/>
              <a:defRPr/>
            </a:lvl3pPr>
            <a:lvl4pPr lvl="3" algn="l">
              <a:lnSpc>
                <a:spcPct val="100000"/>
              </a:lnSpc>
              <a:spcBef>
                <a:spcPts val="0"/>
              </a:spcBef>
              <a:spcAft>
                <a:spcPts val="0"/>
              </a:spcAft>
              <a:buClr>
                <a:schemeClr val="dk1"/>
              </a:buClr>
              <a:buSzPts val="1400"/>
              <a:buFont typeface="Quattrocento Sans"/>
              <a:buNone/>
              <a:defRPr/>
            </a:lvl4pPr>
            <a:lvl5pPr lvl="4" algn="l">
              <a:lnSpc>
                <a:spcPct val="100000"/>
              </a:lnSpc>
              <a:spcBef>
                <a:spcPts val="0"/>
              </a:spcBef>
              <a:spcAft>
                <a:spcPts val="0"/>
              </a:spcAft>
              <a:buClr>
                <a:schemeClr val="dk1"/>
              </a:buClr>
              <a:buSzPts val="1400"/>
              <a:buFont typeface="Quattrocento Sans"/>
              <a:buNone/>
              <a:defRPr/>
            </a:lvl5pPr>
            <a:lvl6pPr lvl="5" algn="l">
              <a:lnSpc>
                <a:spcPct val="100000"/>
              </a:lnSpc>
              <a:spcBef>
                <a:spcPts val="0"/>
              </a:spcBef>
              <a:spcAft>
                <a:spcPts val="0"/>
              </a:spcAft>
              <a:buClr>
                <a:schemeClr val="dk1"/>
              </a:buClr>
              <a:buSzPts val="1400"/>
              <a:buFont typeface="Quattrocento Sans"/>
              <a:buNone/>
              <a:defRPr/>
            </a:lvl6pPr>
            <a:lvl7pPr lvl="6" algn="l">
              <a:lnSpc>
                <a:spcPct val="100000"/>
              </a:lnSpc>
              <a:spcBef>
                <a:spcPts val="0"/>
              </a:spcBef>
              <a:spcAft>
                <a:spcPts val="0"/>
              </a:spcAft>
              <a:buClr>
                <a:schemeClr val="dk1"/>
              </a:buClr>
              <a:buSzPts val="1400"/>
              <a:buFont typeface="Quattrocento Sans"/>
              <a:buNone/>
              <a:defRPr/>
            </a:lvl7pPr>
            <a:lvl8pPr lvl="7" algn="l">
              <a:lnSpc>
                <a:spcPct val="100000"/>
              </a:lnSpc>
              <a:spcBef>
                <a:spcPts val="0"/>
              </a:spcBef>
              <a:spcAft>
                <a:spcPts val="0"/>
              </a:spcAft>
              <a:buClr>
                <a:schemeClr val="dk1"/>
              </a:buClr>
              <a:buSzPts val="1400"/>
              <a:buFont typeface="Quattrocento Sans"/>
              <a:buNone/>
              <a:defRPr/>
            </a:lvl8pPr>
            <a:lvl9pPr lvl="8" algn="l">
              <a:lnSpc>
                <a:spcPct val="100000"/>
              </a:lnSpc>
              <a:spcBef>
                <a:spcPts val="0"/>
              </a:spcBef>
              <a:spcAft>
                <a:spcPts val="0"/>
              </a:spcAft>
              <a:buClr>
                <a:schemeClr val="dk1"/>
              </a:buClr>
              <a:buSzPts val="1400"/>
              <a:buFont typeface="Quattrocento Sans"/>
              <a:buNone/>
              <a:defRPr/>
            </a:lvl9pPr>
          </a:lstStyle>
          <a:p>
            <a:pPr marL="0" marR="0" lvl="0" indent="0" algn="ctr" defTabSz="914400" rtl="0" eaLnBrk="1" fontAlgn="auto" latinLnBrk="0" hangingPunct="1">
              <a:lnSpc>
                <a:spcPct val="100000"/>
              </a:lnSpc>
              <a:spcBef>
                <a:spcPts val="0"/>
              </a:spcBef>
              <a:spcAft>
                <a:spcPts val="0"/>
              </a:spcAft>
              <a:buClr>
                <a:srgbClr val="949494"/>
              </a:buClr>
              <a:buSzPts val="1400"/>
              <a:buFont typeface="Quattrocento Sans"/>
              <a:buNone/>
              <a:tabLst/>
              <a:defRPr/>
            </a:pPr>
            <a:endParaRPr kumimoji="0" sz="1200" b="0" i="0" u="none" strike="noStrike" kern="0" cap="none" spc="0" normalizeH="0" baseline="0" noProof="0">
              <a:ln>
                <a:noFill/>
              </a:ln>
              <a:solidFill>
                <a:srgbClr val="949494"/>
              </a:solidFill>
              <a:effectLst/>
              <a:uLnTx/>
              <a:uFillTx/>
              <a:latin typeface="Quattrocento Sans"/>
              <a:sym typeface="Quattrocento Sans"/>
            </a:endParaRPr>
          </a:p>
        </p:txBody>
      </p:sp>
      <p:sp>
        <p:nvSpPr>
          <p:cNvPr id="64" name="Google Shape;64;p1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altLang="ja-JP"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1002776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パラグラフスライド">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558800" y="1015999"/>
            <a:ext cx="11099800" cy="938159"/>
          </a:xfrm>
        </p:spPr>
        <p:txBody>
          <a:bodyPr>
            <a:noAutofit/>
          </a:bodyPr>
          <a:lstStyle>
            <a:lvl1pPr>
              <a:defRPr sz="3600" b="1">
                <a:solidFill>
                  <a:schemeClr val="tx1"/>
                </a:solidFill>
                <a:latin typeface="游ゴシック" panose="020B0400000000000000" pitchFamily="50" charset="-128"/>
                <a:ea typeface="游ゴシック" panose="020B0400000000000000" pitchFamily="50" charset="-128"/>
              </a:defRPr>
            </a:lvl1pPr>
          </a:lstStyle>
          <a:p>
            <a:r>
              <a:rPr kumimoji="1" lang="ja-JP" altLang="en-US" dirty="0"/>
              <a:t>話題について伝えるべきメッセージ（問いの答え）</a:t>
            </a:r>
          </a:p>
        </p:txBody>
      </p:sp>
      <p:sp>
        <p:nvSpPr>
          <p:cNvPr id="3" name="コンテンツ プレースホルダー 2"/>
          <p:cNvSpPr>
            <a:spLocks noGrp="1"/>
          </p:cNvSpPr>
          <p:nvPr>
            <p:ph idx="1" hasCustomPrompt="1"/>
          </p:nvPr>
        </p:nvSpPr>
        <p:spPr>
          <a:xfrm>
            <a:off x="558800" y="2013155"/>
            <a:ext cx="11099800" cy="4572000"/>
          </a:xfrm>
        </p:spPr>
        <p:txBody>
          <a:bodyPr/>
          <a:lstStyle>
            <a:lvl1pPr marL="457200" indent="-457200">
              <a:buFont typeface="Wingdings" panose="05000000000000000000" pitchFamily="2" charset="2"/>
              <a:buChar char="l"/>
              <a:defRPr>
                <a:solidFill>
                  <a:schemeClr val="tx1"/>
                </a:solidFill>
                <a:latin typeface="游ゴシック" panose="020B0400000000000000" pitchFamily="50" charset="-128"/>
                <a:ea typeface="游ゴシック" panose="020B0400000000000000" pitchFamily="50" charset="-128"/>
              </a:defRPr>
            </a:lvl1pPr>
            <a:lvl2pPr marL="800100" marR="0" indent="-342900" algn="l" defTabSz="914400" rtl="0" eaLnBrk="1" fontAlgn="auto" latinLnBrk="0" hangingPunct="1">
              <a:lnSpc>
                <a:spcPct val="110000"/>
              </a:lnSpc>
              <a:spcBef>
                <a:spcPts val="0"/>
              </a:spcBef>
              <a:spcAft>
                <a:spcPts val="0"/>
              </a:spcAft>
              <a:buClrTx/>
              <a:buSzTx/>
              <a:buFont typeface="Wingdings" panose="05000000000000000000" pitchFamily="2" charset="2"/>
              <a:buChar char="l"/>
              <a:tabLst/>
              <a:defRPr>
                <a:latin typeface="游ゴシック Medium" panose="020B0500000000000000" pitchFamily="50" charset="-128"/>
                <a:ea typeface="游ゴシック Medium" panose="020B0500000000000000" pitchFamily="50" charset="-128"/>
              </a:defRPr>
            </a:lvl2pPr>
          </a:lstStyle>
          <a:p>
            <a:pPr lvl="0"/>
            <a:r>
              <a:rPr kumimoji="1" lang="ja-JP" altLang="en-US" dirty="0"/>
              <a:t>メッセージの補足説明（根拠／解説／具体例）</a:t>
            </a:r>
            <a:endParaRPr kumimoji="1" lang="en-US" altLang="ja-JP" dirty="0"/>
          </a:p>
          <a:p>
            <a:pPr lvl="1"/>
            <a:r>
              <a:rPr kumimoji="1" lang="ja-JP" altLang="en-US" dirty="0"/>
              <a:t>第２段</a:t>
            </a:r>
            <a:endParaRPr kumimoji="1" lang="en-US" altLang="ja-JP" dirty="0"/>
          </a:p>
          <a:p>
            <a:pPr lvl="2"/>
            <a:r>
              <a:rPr kumimoji="1" lang="ja-JP" altLang="en-US" dirty="0"/>
              <a:t>第３段</a:t>
            </a:r>
            <a:endParaRPr kumimoji="1" lang="en-US" altLang="ja-JP" dirty="0"/>
          </a:p>
          <a:p>
            <a:pPr lvl="3"/>
            <a:r>
              <a:rPr kumimoji="1" lang="ja-JP" altLang="en-US" dirty="0"/>
              <a:t>第４段</a:t>
            </a:r>
            <a:endParaRPr kumimoji="1" lang="en-US" altLang="ja-JP" dirty="0"/>
          </a:p>
          <a:p>
            <a:pPr lvl="4"/>
            <a:r>
              <a:rPr kumimoji="1" lang="ja-JP" altLang="en-US" dirty="0"/>
              <a:t>第５弾</a:t>
            </a:r>
            <a:endParaRPr kumimoji="1" lang="en-US" altLang="ja-JP" dirty="0"/>
          </a:p>
          <a:p>
            <a:pPr lvl="3"/>
            <a:endParaRPr kumimoji="1" lang="en-US" altLang="ja-JP" dirty="0"/>
          </a:p>
          <a:p>
            <a:pPr lvl="3"/>
            <a:endParaRPr kumimoji="1" lang="en-US" altLang="ja-JP" dirty="0"/>
          </a:p>
          <a:p>
            <a:pPr lvl="1"/>
            <a:endParaRPr kumimoji="1" lang="en-US" altLang="ja-JP" dirty="0"/>
          </a:p>
          <a:p>
            <a:pPr lvl="0"/>
            <a:endParaRPr kumimoji="1" lang="en-US" altLang="ja-JP" dirty="0"/>
          </a:p>
          <a:p>
            <a:pPr lvl="0"/>
            <a:endParaRPr kumimoji="1" lang="en-US" altLang="ja-JP" dirty="0"/>
          </a:p>
          <a:p>
            <a:pPr lvl="1"/>
            <a:endParaRPr kumimoji="1" lang="en-US" altLang="ja-JP" dirty="0"/>
          </a:p>
        </p:txBody>
      </p:sp>
      <p:sp>
        <p:nvSpPr>
          <p:cNvPr id="18" name="テキスト プレースホルダー 17"/>
          <p:cNvSpPr>
            <a:spLocks noGrp="1"/>
          </p:cNvSpPr>
          <p:nvPr>
            <p:ph type="body" sz="quarter" idx="11" hasCustomPrompt="1"/>
          </p:nvPr>
        </p:nvSpPr>
        <p:spPr>
          <a:xfrm>
            <a:off x="210574" y="348226"/>
            <a:ext cx="11455400" cy="469900"/>
          </a:xfrm>
        </p:spPr>
        <p:txBody>
          <a:bodyPr/>
          <a:lstStyle>
            <a:lvl1pPr marL="0" indent="0">
              <a:buNone/>
              <a:defRPr b="0">
                <a:latin typeface="游ゴシック Medium" panose="020B0500000000000000" pitchFamily="50" charset="-128"/>
                <a:ea typeface="游ゴシック Medium" panose="020B0500000000000000"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dirty="0"/>
              <a:t>スライドの話題＝問い</a:t>
            </a:r>
            <a:r>
              <a:rPr kumimoji="1" lang="en-US" altLang="ja-JP" dirty="0"/>
              <a:t>=</a:t>
            </a:r>
            <a:r>
              <a:rPr kumimoji="1" lang="ja-JP" altLang="en-US" dirty="0"/>
              <a:t>論点</a:t>
            </a:r>
            <a:endParaRPr kumimoji="1" lang="en-US" altLang="ja-JP" dirty="0"/>
          </a:p>
        </p:txBody>
      </p:sp>
      <p:sp>
        <p:nvSpPr>
          <p:cNvPr id="23" name="テキスト ボックス 22"/>
          <p:cNvSpPr txBox="1"/>
          <p:nvPr userDrawn="1"/>
        </p:nvSpPr>
        <p:spPr>
          <a:xfrm>
            <a:off x="11493500" y="315648"/>
            <a:ext cx="5613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695743-78A6-41C5-8EC9-B94E39B9B94D}" type="slidenum">
              <a:rPr kumimoji="1" lang="ja-JP" altLang="en-US" sz="2400" b="0" i="0" u="none" strike="noStrike" kern="1200" cap="none" spc="0" normalizeH="0" baseline="0" noProof="0" smtClean="0">
                <a:ln>
                  <a:noFill/>
                </a:ln>
                <a:solidFill>
                  <a:srgbClr val="4D4D4D"/>
                </a:solidFill>
                <a:effectLst/>
                <a:uLnTx/>
                <a:uFillTx/>
                <a:latin typeface="Segoe UI"/>
                <a:ea typeface="游ゴシック Medium" panose="020B05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1" lang="ja-JP" altLang="en-US" sz="2400" b="0" i="0" u="none" strike="noStrike" kern="1200" cap="none" spc="0" normalizeH="0" baseline="0" noProof="0" dirty="0">
              <a:ln>
                <a:noFill/>
              </a:ln>
              <a:solidFill>
                <a:srgbClr val="4D4D4D"/>
              </a:solidFill>
              <a:effectLst/>
              <a:uLnTx/>
              <a:uFillTx/>
              <a:latin typeface="Segoe UI"/>
              <a:ea typeface="游ゴシック Medium" panose="020B0500000000000000" pitchFamily="50" charset="-128"/>
              <a:cs typeface="+mn-cs"/>
            </a:endParaRPr>
          </a:p>
        </p:txBody>
      </p:sp>
      <p:cxnSp>
        <p:nvCxnSpPr>
          <p:cNvPr id="26" name="直線コネクタ 25"/>
          <p:cNvCxnSpPr/>
          <p:nvPr userDrawn="1"/>
        </p:nvCxnSpPr>
        <p:spPr>
          <a:xfrm>
            <a:off x="0" y="825500"/>
            <a:ext cx="1219200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239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白紙" type="blank">
  <p:cSld name="白紙">
    <p:spTree>
      <p:nvGrpSpPr>
        <p:cNvPr id="1" name="Shape 21"/>
        <p:cNvGrpSpPr/>
        <p:nvPr/>
      </p:nvGrpSpPr>
      <p:grpSpPr>
        <a:xfrm>
          <a:off x="0" y="0"/>
          <a:ext cx="0" cy="0"/>
          <a:chOff x="0" y="0"/>
          <a:chExt cx="0" cy="0"/>
        </a:xfrm>
      </p:grpSpPr>
      <p:sp>
        <p:nvSpPr>
          <p:cNvPr id="22" name="Google Shape;22;p1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23" name="Google Shape;23;p1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24" name="Google Shape;24;p1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extLst>
      <p:ext uri="{BB962C8B-B14F-4D97-AF65-F5344CB8AC3E}">
        <p14:creationId xmlns:p14="http://schemas.microsoft.com/office/powerpoint/2010/main" val="4123399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タイトルのみ" type="titleOnly">
  <p:cSld name="タイトルのみ">
    <p:spTree>
      <p:nvGrpSpPr>
        <p:cNvPr id="1" name="Shape 31"/>
        <p:cNvGrpSpPr/>
        <p:nvPr/>
      </p:nvGrpSpPr>
      <p:grpSpPr>
        <a:xfrm>
          <a:off x="0" y="0"/>
          <a:ext cx="0" cy="0"/>
          <a:chOff x="0" y="0"/>
          <a:chExt cx="0" cy="0"/>
        </a:xfrm>
      </p:grpSpPr>
      <p:sp>
        <p:nvSpPr>
          <p:cNvPr id="32" name="Google Shape;32;p1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extLst>
      <p:ext uri="{BB962C8B-B14F-4D97-AF65-F5344CB8AC3E}">
        <p14:creationId xmlns:p14="http://schemas.microsoft.com/office/powerpoint/2010/main" val="2827690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4CC79F-76C1-DCD5-542A-3A4BD016B7D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1B711E2-BD0D-A3AF-797A-D732EF44D8E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79DBFBC-4E20-3B57-789E-6B7385FD30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AD67EC-24EA-4848-9125-9EB66453F5F0}"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2023/3/20</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a:extLst>
              <a:ext uri="{FF2B5EF4-FFF2-40B4-BE49-F238E27FC236}">
                <a16:creationId xmlns:a16="http://schemas.microsoft.com/office/drawing/2014/main" id="{23E81613-DD42-49AD-921B-EC61AAE329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D7C3F35F-7267-66A7-5D2E-F9B6C53995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E26E1-9D40-438C-9EAD-39C57344EA54}"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20872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742EAA-8726-8D11-9A81-AEF53FE197DA}"/>
              </a:ext>
            </a:extLst>
          </p:cNvPr>
          <p:cNvSpPr>
            <a:spLocks noGrp="1"/>
          </p:cNvSpPr>
          <p:nvPr>
            <p:ph type="title"/>
          </p:nvPr>
        </p:nvSpPr>
        <p:spPr/>
        <p:txBody>
          <a:bodyPr/>
          <a:lstStyle/>
          <a:p>
            <a:r>
              <a:rPr lang="ja-JP" altLang="en-US"/>
              <a:t>マスター タイトルの書式設定</a:t>
            </a:r>
            <a:endParaRPr lang="en-US"/>
          </a:p>
        </p:txBody>
      </p:sp>
      <p:sp>
        <p:nvSpPr>
          <p:cNvPr id="3" name="コンテンツ プレースホルダー 2">
            <a:extLst>
              <a:ext uri="{FF2B5EF4-FFF2-40B4-BE49-F238E27FC236}">
                <a16:creationId xmlns:a16="http://schemas.microsoft.com/office/drawing/2014/main" id="{1C40B628-2483-E321-312C-EA0C9945AD69}"/>
              </a:ext>
            </a:extLst>
          </p:cNvPr>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3">
            <a:extLst>
              <a:ext uri="{FF2B5EF4-FFF2-40B4-BE49-F238E27FC236}">
                <a16:creationId xmlns:a16="http://schemas.microsoft.com/office/drawing/2014/main" id="{3F805E1C-E75B-09D9-A761-09AA42A99BC2}"/>
              </a:ext>
            </a:extLst>
          </p:cNvPr>
          <p:cNvSpPr>
            <a:spLocks noGrp="1"/>
          </p:cNvSpPr>
          <p:nvPr>
            <p:ph type="dt" sz="half" idx="10"/>
          </p:nvPr>
        </p:nvSpPr>
        <p:spPr/>
        <p:txBody>
          <a:bodyPr/>
          <a:lstStyle/>
          <a:p>
            <a:fld id="{E4F9E8A3-B571-419E-A9D0-47F25CDA5645}" type="datetimeFigureOut">
              <a:rPr lang="en-US" smtClean="0"/>
              <a:t>3/20/2023</a:t>
            </a:fld>
            <a:endParaRPr lang="en-US"/>
          </a:p>
        </p:txBody>
      </p:sp>
      <p:sp>
        <p:nvSpPr>
          <p:cNvPr id="5" name="フッター プレースホルダー 4">
            <a:extLst>
              <a:ext uri="{FF2B5EF4-FFF2-40B4-BE49-F238E27FC236}">
                <a16:creationId xmlns:a16="http://schemas.microsoft.com/office/drawing/2014/main" id="{A3548F7B-021B-41A1-F9F7-3BA44E61001C}"/>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1885FC01-C7FF-D5D5-96BC-521770B52197}"/>
              </a:ext>
            </a:extLst>
          </p:cNvPr>
          <p:cNvSpPr>
            <a:spLocks noGrp="1"/>
          </p:cNvSpPr>
          <p:nvPr>
            <p:ph type="sldNum" sz="quarter" idx="12"/>
          </p:nvPr>
        </p:nvSpPr>
        <p:spPr/>
        <p:txBody>
          <a:bodyPr/>
          <a:lstStyle/>
          <a:p>
            <a:fld id="{6D0119A8-ACCC-410C-B698-AF8A67FD566B}" type="slidenum">
              <a:rPr lang="en-US" smtClean="0"/>
              <a:t>‹#›</a:t>
            </a:fld>
            <a:endParaRPr lang="en-US"/>
          </a:p>
        </p:txBody>
      </p:sp>
    </p:spTree>
    <p:extLst>
      <p:ext uri="{BB962C8B-B14F-4D97-AF65-F5344CB8AC3E}">
        <p14:creationId xmlns:p14="http://schemas.microsoft.com/office/powerpoint/2010/main" val="4123089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21"/>
        <p:cNvGrpSpPr/>
        <p:nvPr/>
      </p:nvGrpSpPr>
      <p:grpSpPr>
        <a:xfrm>
          <a:off x="0" y="0"/>
          <a:ext cx="0" cy="0"/>
          <a:chOff x="0" y="0"/>
          <a:chExt cx="0" cy="0"/>
        </a:xfrm>
      </p:grpSpPr>
      <p:sp>
        <p:nvSpPr>
          <p:cNvPr id="22" name="Google Shape;22;p12"/>
          <p:cNvSpPr txBox="1">
            <a:spLocks noGrp="1"/>
          </p:cNvSpPr>
          <p:nvPr>
            <p:ph type="ctrTitle"/>
          </p:nvPr>
        </p:nvSpPr>
        <p:spPr>
          <a:xfrm>
            <a:off x="1524000" y="2570163"/>
            <a:ext cx="9144000" cy="2387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800"/>
              <a:buFont typeface="Arial"/>
              <a:buNone/>
              <a:defRPr sz="4800" b="1">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2"/>
          <p:cNvSpPr txBox="1">
            <a:spLocks noGrp="1"/>
          </p:cNvSpPr>
          <p:nvPr>
            <p:ph type="subTitle" idx="1"/>
          </p:nvPr>
        </p:nvSpPr>
        <p:spPr>
          <a:xfrm>
            <a:off x="1524000" y="5110163"/>
            <a:ext cx="9144000" cy="561975"/>
          </a:xfrm>
          <a:prstGeom prst="rect">
            <a:avLst/>
          </a:prstGeom>
          <a:noFill/>
          <a:ln>
            <a:noFill/>
          </a:ln>
        </p:spPr>
        <p:txBody>
          <a:bodyPr spcFirstLastPara="1" wrap="square" lIns="91425" tIns="45700" rIns="91425" bIns="45700" anchor="t" anchorCtr="0">
            <a:noAutofit/>
          </a:bodyPr>
          <a:lstStyle>
            <a:lvl1pPr lvl="0" algn="l">
              <a:lnSpc>
                <a:spcPct val="110000"/>
              </a:lnSpc>
              <a:spcBef>
                <a:spcPts val="1800"/>
              </a:spcBef>
              <a:spcAft>
                <a:spcPts val="0"/>
              </a:spcAft>
              <a:buSzPts val="3600"/>
              <a:buNone/>
              <a:defRPr sz="3600">
                <a:latin typeface="Arial"/>
                <a:ea typeface="Arial"/>
                <a:cs typeface="Arial"/>
                <a:sym typeface="Arial"/>
              </a:defRPr>
            </a:lvl1pPr>
            <a:lvl2pPr lvl="1" algn="ctr">
              <a:lnSpc>
                <a:spcPct val="110000"/>
              </a:lnSpc>
              <a:spcBef>
                <a:spcPts val="0"/>
              </a:spcBef>
              <a:spcAft>
                <a:spcPts val="0"/>
              </a:spcAft>
              <a:buClr>
                <a:schemeClr val="dk2"/>
              </a:buClr>
              <a:buSzPts val="2000"/>
              <a:buNone/>
              <a:defRPr sz="2000"/>
            </a:lvl2pPr>
            <a:lvl3pPr lvl="2" algn="ctr">
              <a:lnSpc>
                <a:spcPct val="110000"/>
              </a:lnSpc>
              <a:spcBef>
                <a:spcPts val="0"/>
              </a:spcBef>
              <a:spcAft>
                <a:spcPts val="0"/>
              </a:spcAft>
              <a:buClr>
                <a:schemeClr val="dk2"/>
              </a:buClr>
              <a:buSzPts val="1800"/>
              <a:buNone/>
              <a:defRPr sz="1800"/>
            </a:lvl3pPr>
            <a:lvl4pPr lvl="3" algn="ctr">
              <a:lnSpc>
                <a:spcPct val="110000"/>
              </a:lnSpc>
              <a:spcBef>
                <a:spcPts val="0"/>
              </a:spcBef>
              <a:spcAft>
                <a:spcPts val="0"/>
              </a:spcAft>
              <a:buClr>
                <a:schemeClr val="dk2"/>
              </a:buClr>
              <a:buSzPts val="1600"/>
              <a:buNone/>
              <a:defRPr sz="1600"/>
            </a:lvl4pPr>
            <a:lvl5pPr lvl="4" algn="ctr">
              <a:lnSpc>
                <a:spcPct val="110000"/>
              </a:lnSpc>
              <a:spcBef>
                <a:spcPts val="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12"/>
          <p:cNvSpPr txBox="1">
            <a:spLocks noGrp="1"/>
          </p:cNvSpPr>
          <p:nvPr>
            <p:ph type="body" idx="2"/>
          </p:nvPr>
        </p:nvSpPr>
        <p:spPr>
          <a:xfrm>
            <a:off x="1524000" y="5740400"/>
            <a:ext cx="9144000" cy="4699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800"/>
              </a:spcBef>
              <a:spcAft>
                <a:spcPts val="0"/>
              </a:spcAft>
              <a:buSzPts val="2800"/>
              <a:buNone/>
              <a:defRPr>
                <a:latin typeface="Arial"/>
                <a:ea typeface="Arial"/>
                <a:cs typeface="Arial"/>
                <a:sym typeface="Arial"/>
              </a:defRPr>
            </a:lvl1pPr>
            <a:lvl2pPr marL="914400" lvl="1" indent="-342900" algn="l">
              <a:lnSpc>
                <a:spcPct val="110000"/>
              </a:lnSpc>
              <a:spcBef>
                <a:spcPts val="0"/>
              </a:spcBef>
              <a:spcAft>
                <a:spcPts val="0"/>
              </a:spcAft>
              <a:buClr>
                <a:schemeClr val="dk2"/>
              </a:buClr>
              <a:buSzPts val="1800"/>
              <a:buChar char="●"/>
              <a:defRPr/>
            </a:lvl2pPr>
            <a:lvl3pPr marL="1371600" lvl="2" indent="-342900" algn="l">
              <a:lnSpc>
                <a:spcPct val="110000"/>
              </a:lnSpc>
              <a:spcBef>
                <a:spcPts val="0"/>
              </a:spcBef>
              <a:spcAft>
                <a:spcPts val="0"/>
              </a:spcAft>
              <a:buClr>
                <a:schemeClr val="dk2"/>
              </a:buClr>
              <a:buSzPts val="1800"/>
              <a:buChar char="●"/>
              <a:defRPr/>
            </a:lvl3pPr>
            <a:lvl4pPr marL="1828800" lvl="3" indent="-342900" algn="l">
              <a:lnSpc>
                <a:spcPct val="110000"/>
              </a:lnSpc>
              <a:spcBef>
                <a:spcPts val="0"/>
              </a:spcBef>
              <a:spcAft>
                <a:spcPts val="0"/>
              </a:spcAft>
              <a:buClr>
                <a:schemeClr val="dk2"/>
              </a:buClr>
              <a:buSzPts val="1800"/>
              <a:buChar char="●"/>
              <a:defRPr/>
            </a:lvl4pPr>
            <a:lvl5pPr marL="2286000" lvl="4" indent="-342900" algn="l">
              <a:lnSpc>
                <a:spcPct val="11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5" name="Google Shape;25;p12"/>
          <p:cNvCxnSpPr/>
          <p:nvPr/>
        </p:nvCxnSpPr>
        <p:spPr>
          <a:xfrm>
            <a:off x="0" y="5029200"/>
            <a:ext cx="12192000" cy="0"/>
          </a:xfrm>
          <a:prstGeom prst="straightConnector1">
            <a:avLst/>
          </a:prstGeom>
          <a:noFill/>
          <a:ln w="9525" cap="flat" cmpd="sng">
            <a:solidFill>
              <a:srgbClr val="858585"/>
            </a:solidFill>
            <a:prstDash val="solid"/>
            <a:miter lim="800000"/>
            <a:headEnd type="none" w="sm" len="sm"/>
            <a:tailEnd type="none" w="sm" len="sm"/>
          </a:ln>
        </p:spPr>
      </p:cxnSp>
      <p:sp>
        <p:nvSpPr>
          <p:cNvPr id="26" name="Google Shape;26;p12"/>
          <p:cNvSpPr txBox="1">
            <a:spLocks noGrp="1"/>
          </p:cNvSpPr>
          <p:nvPr>
            <p:ph type="body" idx="3"/>
          </p:nvPr>
        </p:nvSpPr>
        <p:spPr>
          <a:xfrm>
            <a:off x="8420098" y="152399"/>
            <a:ext cx="3594101" cy="378541"/>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800"/>
              </a:spcBef>
              <a:spcAft>
                <a:spcPts val="0"/>
              </a:spcAft>
              <a:buSzPts val="2000"/>
              <a:buNone/>
              <a:defRPr sz="2000">
                <a:solidFill>
                  <a:schemeClr val="dk2"/>
                </a:solidFill>
                <a:latin typeface="Arial"/>
                <a:ea typeface="Arial"/>
                <a:cs typeface="Arial"/>
                <a:sym typeface="Arial"/>
              </a:defRPr>
            </a:lvl1pPr>
            <a:lvl2pPr marL="914400" lvl="1" indent="-342900" algn="l">
              <a:lnSpc>
                <a:spcPct val="110000"/>
              </a:lnSpc>
              <a:spcBef>
                <a:spcPts val="0"/>
              </a:spcBef>
              <a:spcAft>
                <a:spcPts val="0"/>
              </a:spcAft>
              <a:buClr>
                <a:schemeClr val="dk2"/>
              </a:buClr>
              <a:buSzPts val="1800"/>
              <a:buChar char="●"/>
              <a:defRPr/>
            </a:lvl2pPr>
            <a:lvl3pPr marL="1371600" lvl="2" indent="-342900" algn="l">
              <a:lnSpc>
                <a:spcPct val="110000"/>
              </a:lnSpc>
              <a:spcBef>
                <a:spcPts val="0"/>
              </a:spcBef>
              <a:spcAft>
                <a:spcPts val="0"/>
              </a:spcAft>
              <a:buClr>
                <a:schemeClr val="dk2"/>
              </a:buClr>
              <a:buSzPts val="1800"/>
              <a:buChar char="●"/>
              <a:defRPr/>
            </a:lvl3pPr>
            <a:lvl4pPr marL="1828800" lvl="3" indent="-342900" algn="l">
              <a:lnSpc>
                <a:spcPct val="110000"/>
              </a:lnSpc>
              <a:spcBef>
                <a:spcPts val="0"/>
              </a:spcBef>
              <a:spcAft>
                <a:spcPts val="0"/>
              </a:spcAft>
              <a:buClr>
                <a:schemeClr val="dk2"/>
              </a:buClr>
              <a:buSzPts val="1800"/>
              <a:buChar char="●"/>
              <a:defRPr/>
            </a:lvl4pPr>
            <a:lvl5pPr marL="2286000" lvl="4" indent="-342900" algn="l">
              <a:lnSpc>
                <a:spcPct val="11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2"/>
          <p:cNvSpPr>
            <a:spLocks noGrp="1"/>
          </p:cNvSpPr>
          <p:nvPr>
            <p:ph type="pic" idx="4"/>
          </p:nvPr>
        </p:nvSpPr>
        <p:spPr>
          <a:xfrm>
            <a:off x="1523999" y="647700"/>
            <a:ext cx="9144000" cy="1841500"/>
          </a:xfrm>
          <a:prstGeom prst="rect">
            <a:avLst/>
          </a:prstGeom>
          <a:noFill/>
          <a:ln>
            <a:noFill/>
          </a:ln>
        </p:spPr>
      </p:sp>
    </p:spTree>
    <p:extLst>
      <p:ext uri="{BB962C8B-B14F-4D97-AF65-F5344CB8AC3E}">
        <p14:creationId xmlns:p14="http://schemas.microsoft.com/office/powerpoint/2010/main" val="1284382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558800" y="1015999"/>
            <a:ext cx="11099800" cy="938159"/>
          </a:xfrm>
        </p:spPr>
        <p:txBody>
          <a:bodyPr>
            <a:noAutofit/>
          </a:bodyPr>
          <a:lstStyle>
            <a:lvl1pPr>
              <a:defRPr sz="3600" b="1">
                <a:solidFill>
                  <a:schemeClr val="tx1"/>
                </a:solidFill>
                <a:latin typeface="游ゴシック" panose="020B0400000000000000" pitchFamily="50" charset="-128"/>
                <a:ea typeface="游ゴシック" panose="020B0400000000000000" pitchFamily="50" charset="-128"/>
              </a:defRPr>
            </a:lvl1pPr>
          </a:lstStyle>
          <a:p>
            <a:r>
              <a:rPr kumimoji="1" lang="ja-JP" altLang="en-US" dirty="0"/>
              <a:t>話題について一番伝えたいメッセージ（要点）</a:t>
            </a:r>
          </a:p>
        </p:txBody>
      </p:sp>
      <p:sp>
        <p:nvSpPr>
          <p:cNvPr id="3" name="コンテンツ プレースホルダー 2"/>
          <p:cNvSpPr>
            <a:spLocks noGrp="1"/>
          </p:cNvSpPr>
          <p:nvPr>
            <p:ph idx="1" hasCustomPrompt="1"/>
          </p:nvPr>
        </p:nvSpPr>
        <p:spPr>
          <a:xfrm>
            <a:off x="558800" y="2013155"/>
            <a:ext cx="11099800" cy="4572000"/>
          </a:xfrm>
        </p:spPr>
        <p:txBody>
          <a:bodyPr/>
          <a:lstStyle>
            <a:lvl1pPr marL="457200" indent="-457200">
              <a:buFont typeface="Wingdings" panose="05000000000000000000" pitchFamily="2" charset="2"/>
              <a:buChar char="l"/>
              <a:defRPr>
                <a:solidFill>
                  <a:schemeClr val="tx1"/>
                </a:solidFill>
                <a:latin typeface="游ゴシック" panose="020B0400000000000000" pitchFamily="50" charset="-128"/>
                <a:ea typeface="游ゴシック" panose="020B0400000000000000" pitchFamily="50" charset="-128"/>
              </a:defRPr>
            </a:lvl1pPr>
            <a:lvl2pPr marL="800100" marR="0" indent="-342900" algn="l" defTabSz="914400" rtl="0" eaLnBrk="1" fontAlgn="auto" latinLnBrk="0" hangingPunct="1">
              <a:lnSpc>
                <a:spcPct val="110000"/>
              </a:lnSpc>
              <a:spcBef>
                <a:spcPts val="0"/>
              </a:spcBef>
              <a:spcAft>
                <a:spcPts val="0"/>
              </a:spcAft>
              <a:buClrTx/>
              <a:buSzTx/>
              <a:buFont typeface="Wingdings" panose="05000000000000000000" pitchFamily="2" charset="2"/>
              <a:buChar char="l"/>
              <a:tabLst/>
              <a:defRPr>
                <a:latin typeface="游ゴシック Medium" panose="020B0500000000000000" pitchFamily="50" charset="-128"/>
                <a:ea typeface="游ゴシック Medium" panose="020B0500000000000000" pitchFamily="50" charset="-128"/>
              </a:defRPr>
            </a:lvl2pPr>
          </a:lstStyle>
          <a:p>
            <a:pPr lvl="0"/>
            <a:r>
              <a:rPr kumimoji="1" lang="ja-JP" altLang="en-US" dirty="0"/>
              <a:t>メッセージの補足説明</a:t>
            </a:r>
            <a:endParaRPr kumimoji="1" lang="en-US" altLang="ja-JP" dirty="0"/>
          </a:p>
          <a:p>
            <a:pPr lvl="1"/>
            <a:r>
              <a:rPr kumimoji="1" lang="ja-JP" altLang="en-US" dirty="0"/>
              <a:t>第２段</a:t>
            </a:r>
            <a:endParaRPr kumimoji="1" lang="en-US" altLang="ja-JP" dirty="0"/>
          </a:p>
          <a:p>
            <a:pPr lvl="2"/>
            <a:r>
              <a:rPr kumimoji="1" lang="ja-JP" altLang="en-US" dirty="0"/>
              <a:t>第３段</a:t>
            </a:r>
            <a:endParaRPr kumimoji="1" lang="en-US" altLang="ja-JP" dirty="0"/>
          </a:p>
          <a:p>
            <a:pPr lvl="3"/>
            <a:r>
              <a:rPr kumimoji="1" lang="ja-JP" altLang="en-US" dirty="0"/>
              <a:t>第４段</a:t>
            </a:r>
            <a:endParaRPr kumimoji="1" lang="en-US" altLang="ja-JP" dirty="0"/>
          </a:p>
          <a:p>
            <a:pPr lvl="4"/>
            <a:r>
              <a:rPr kumimoji="1" lang="ja-JP" altLang="en-US" dirty="0"/>
              <a:t>第５弾</a:t>
            </a:r>
            <a:endParaRPr kumimoji="1" lang="en-US" altLang="ja-JP" dirty="0"/>
          </a:p>
          <a:p>
            <a:pPr lvl="3"/>
            <a:endParaRPr kumimoji="1" lang="en-US" altLang="ja-JP" dirty="0"/>
          </a:p>
          <a:p>
            <a:pPr lvl="3"/>
            <a:endParaRPr kumimoji="1" lang="en-US" altLang="ja-JP" dirty="0"/>
          </a:p>
          <a:p>
            <a:pPr lvl="1"/>
            <a:endParaRPr kumimoji="1" lang="en-US" altLang="ja-JP" dirty="0"/>
          </a:p>
          <a:p>
            <a:pPr lvl="0"/>
            <a:endParaRPr kumimoji="1" lang="en-US" altLang="ja-JP" dirty="0"/>
          </a:p>
          <a:p>
            <a:pPr lvl="0"/>
            <a:endParaRPr kumimoji="1" lang="en-US" altLang="ja-JP" dirty="0"/>
          </a:p>
          <a:p>
            <a:pPr lvl="1"/>
            <a:endParaRPr kumimoji="1" lang="en-US" altLang="ja-JP" dirty="0"/>
          </a:p>
        </p:txBody>
      </p:sp>
      <p:sp>
        <p:nvSpPr>
          <p:cNvPr id="18" name="テキスト プレースホルダー 17"/>
          <p:cNvSpPr>
            <a:spLocks noGrp="1"/>
          </p:cNvSpPr>
          <p:nvPr>
            <p:ph type="body" sz="quarter" idx="11" hasCustomPrompt="1"/>
          </p:nvPr>
        </p:nvSpPr>
        <p:spPr>
          <a:xfrm>
            <a:off x="210574" y="348226"/>
            <a:ext cx="11455400" cy="469900"/>
          </a:xfrm>
        </p:spPr>
        <p:txBody>
          <a:bodyPr/>
          <a:lstStyle>
            <a:lvl1pPr marL="0" indent="0">
              <a:buNone/>
              <a:defRPr b="0">
                <a:latin typeface="游ゴシック Medium" panose="020B0500000000000000" pitchFamily="50" charset="-128"/>
                <a:ea typeface="游ゴシック Medium" panose="020B0500000000000000"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dirty="0"/>
              <a:t>スライドの話題＝問い（論点）</a:t>
            </a:r>
            <a:endParaRPr kumimoji="1" lang="en-US" altLang="ja-JP" dirty="0"/>
          </a:p>
        </p:txBody>
      </p:sp>
      <p:sp>
        <p:nvSpPr>
          <p:cNvPr id="23" name="テキスト ボックス 22"/>
          <p:cNvSpPr txBox="1"/>
          <p:nvPr userDrawn="1"/>
        </p:nvSpPr>
        <p:spPr>
          <a:xfrm>
            <a:off x="11493500" y="315648"/>
            <a:ext cx="5613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695743-78A6-41C5-8EC9-B94E39B9B94D}" type="slidenum">
              <a:rPr kumimoji="1" lang="ja-JP" altLang="en-US" sz="2400" b="0" i="0" u="none" strike="noStrike" kern="1200" cap="none" spc="0" normalizeH="0" baseline="0" noProof="0" smtClean="0">
                <a:ln>
                  <a:noFill/>
                </a:ln>
                <a:solidFill>
                  <a:srgbClr val="4D4D4D"/>
                </a:solidFill>
                <a:effectLst/>
                <a:uLnTx/>
                <a:uFillTx/>
                <a:latin typeface="Segoe UI"/>
                <a:ea typeface="游ゴシック Medium" panose="020B05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1" lang="ja-JP" altLang="en-US" sz="2400" b="0" i="0" u="none" strike="noStrike" kern="1200" cap="none" spc="0" normalizeH="0" baseline="0" noProof="0" dirty="0">
              <a:ln>
                <a:noFill/>
              </a:ln>
              <a:solidFill>
                <a:srgbClr val="4D4D4D"/>
              </a:solidFill>
              <a:effectLst/>
              <a:uLnTx/>
              <a:uFillTx/>
              <a:latin typeface="Segoe UI"/>
              <a:ea typeface="游ゴシック Medium" panose="020B0500000000000000" pitchFamily="50" charset="-128"/>
              <a:cs typeface="+mn-cs"/>
            </a:endParaRPr>
          </a:p>
        </p:txBody>
      </p:sp>
      <p:cxnSp>
        <p:nvCxnSpPr>
          <p:cNvPr id="26" name="直線コネクタ 25"/>
          <p:cNvCxnSpPr/>
          <p:nvPr userDrawn="1"/>
        </p:nvCxnSpPr>
        <p:spPr>
          <a:xfrm>
            <a:off x="0" y="825500"/>
            <a:ext cx="1219200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9248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パラグラフスライド">
  <p:cSld name="パラグラフスライド">
    <p:spTree>
      <p:nvGrpSpPr>
        <p:cNvPr id="1" name="Shape 15"/>
        <p:cNvGrpSpPr/>
        <p:nvPr/>
      </p:nvGrpSpPr>
      <p:grpSpPr>
        <a:xfrm>
          <a:off x="0" y="0"/>
          <a:ext cx="0" cy="0"/>
          <a:chOff x="0" y="0"/>
          <a:chExt cx="0" cy="0"/>
        </a:xfrm>
      </p:grpSpPr>
      <p:sp>
        <p:nvSpPr>
          <p:cNvPr id="16" name="Google Shape;16;p9"/>
          <p:cNvSpPr txBox="1">
            <a:spLocks noGrp="1"/>
          </p:cNvSpPr>
          <p:nvPr>
            <p:ph type="title"/>
          </p:nvPr>
        </p:nvSpPr>
        <p:spPr>
          <a:xfrm>
            <a:off x="558800" y="1015999"/>
            <a:ext cx="11099800" cy="93815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600"/>
              <a:buFont typeface="Arial"/>
              <a:buNone/>
              <a:defRPr sz="3600" b="1">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
          <p:cNvSpPr txBox="1">
            <a:spLocks noGrp="1"/>
          </p:cNvSpPr>
          <p:nvPr>
            <p:ph type="body" idx="1"/>
          </p:nvPr>
        </p:nvSpPr>
        <p:spPr>
          <a:xfrm>
            <a:off x="558800" y="2013155"/>
            <a:ext cx="11099800" cy="4572000"/>
          </a:xfrm>
          <a:prstGeom prst="rect">
            <a:avLst/>
          </a:prstGeom>
          <a:noFill/>
          <a:ln>
            <a:noFill/>
          </a:ln>
        </p:spPr>
        <p:txBody>
          <a:bodyPr spcFirstLastPara="1" wrap="square" lIns="91425" tIns="45700" rIns="91425" bIns="45700" anchor="t" anchorCtr="0">
            <a:normAutofit/>
          </a:bodyPr>
          <a:lstStyle>
            <a:lvl1pPr marL="457200" lvl="0" indent="-406400" algn="l">
              <a:lnSpc>
                <a:spcPct val="110000"/>
              </a:lnSpc>
              <a:spcBef>
                <a:spcPts val="1800"/>
              </a:spcBef>
              <a:spcAft>
                <a:spcPts val="0"/>
              </a:spcAft>
              <a:buSzPts val="2800"/>
              <a:buFont typeface="Noto Sans Symbols"/>
              <a:buChar char="●"/>
              <a:defRPr>
                <a:solidFill>
                  <a:schemeClr val="dk1"/>
                </a:solidFill>
                <a:latin typeface="Arial"/>
                <a:ea typeface="Arial"/>
                <a:cs typeface="Arial"/>
                <a:sym typeface="Arial"/>
              </a:defRPr>
            </a:lvl1pPr>
            <a:lvl2pPr marL="914400" marR="0" lvl="1" indent="-381000" algn="l">
              <a:lnSpc>
                <a:spcPct val="110000"/>
              </a:lnSpc>
              <a:spcBef>
                <a:spcPts val="0"/>
              </a:spcBef>
              <a:spcAft>
                <a:spcPts val="0"/>
              </a:spcAft>
              <a:buClr>
                <a:schemeClr val="dk2"/>
              </a:buClr>
              <a:buSzPts val="2400"/>
              <a:buFont typeface="Noto Sans Symbols"/>
              <a:buChar char="●"/>
              <a:defRPr>
                <a:latin typeface="Arial"/>
                <a:ea typeface="Arial"/>
                <a:cs typeface="Arial"/>
                <a:sym typeface="Arial"/>
              </a:defRPr>
            </a:lvl2pPr>
            <a:lvl3pPr marL="1371600" lvl="2" indent="-342900" algn="l">
              <a:lnSpc>
                <a:spcPct val="110000"/>
              </a:lnSpc>
              <a:spcBef>
                <a:spcPts val="0"/>
              </a:spcBef>
              <a:spcAft>
                <a:spcPts val="0"/>
              </a:spcAft>
              <a:buClr>
                <a:schemeClr val="dk2"/>
              </a:buClr>
              <a:buSzPts val="1800"/>
              <a:buChar char="●"/>
              <a:defRPr/>
            </a:lvl3pPr>
            <a:lvl4pPr marL="1828800" lvl="3" indent="-342900" algn="l">
              <a:lnSpc>
                <a:spcPct val="110000"/>
              </a:lnSpc>
              <a:spcBef>
                <a:spcPts val="0"/>
              </a:spcBef>
              <a:spcAft>
                <a:spcPts val="0"/>
              </a:spcAft>
              <a:buClr>
                <a:schemeClr val="dk2"/>
              </a:buClr>
              <a:buSzPts val="1800"/>
              <a:buChar char="●"/>
              <a:defRPr/>
            </a:lvl4pPr>
            <a:lvl5pPr marL="2286000" lvl="4" indent="-342900" algn="l">
              <a:lnSpc>
                <a:spcPct val="11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9"/>
          <p:cNvSpPr txBox="1">
            <a:spLocks noGrp="1"/>
          </p:cNvSpPr>
          <p:nvPr>
            <p:ph type="body" idx="2"/>
          </p:nvPr>
        </p:nvSpPr>
        <p:spPr>
          <a:xfrm>
            <a:off x="210574" y="348226"/>
            <a:ext cx="11455400" cy="4699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800"/>
              </a:spcBef>
              <a:spcAft>
                <a:spcPts val="0"/>
              </a:spcAft>
              <a:buSzPts val="2800"/>
              <a:buNone/>
              <a:defRPr b="0">
                <a:latin typeface="Arial"/>
                <a:ea typeface="Arial"/>
                <a:cs typeface="Arial"/>
                <a:sym typeface="Arial"/>
              </a:defRPr>
            </a:lvl1pPr>
            <a:lvl2pPr marL="914400" lvl="1" indent="-228600" algn="l">
              <a:lnSpc>
                <a:spcPct val="110000"/>
              </a:lnSpc>
              <a:spcBef>
                <a:spcPts val="0"/>
              </a:spcBef>
              <a:spcAft>
                <a:spcPts val="0"/>
              </a:spcAft>
              <a:buClr>
                <a:schemeClr val="dk2"/>
              </a:buClr>
              <a:buSzPts val="2400"/>
              <a:buNone/>
              <a:defRPr/>
            </a:lvl2pPr>
            <a:lvl3pPr marL="1371600" lvl="2" indent="-228600" algn="l">
              <a:lnSpc>
                <a:spcPct val="110000"/>
              </a:lnSpc>
              <a:spcBef>
                <a:spcPts val="0"/>
              </a:spcBef>
              <a:spcAft>
                <a:spcPts val="0"/>
              </a:spcAft>
              <a:buClr>
                <a:schemeClr val="dk2"/>
              </a:buClr>
              <a:buSzPts val="2000"/>
              <a:buNone/>
              <a:defRPr/>
            </a:lvl3pPr>
            <a:lvl4pPr marL="1828800" lvl="3" indent="-228600" algn="l">
              <a:lnSpc>
                <a:spcPct val="110000"/>
              </a:lnSpc>
              <a:spcBef>
                <a:spcPts val="0"/>
              </a:spcBef>
              <a:spcAft>
                <a:spcPts val="0"/>
              </a:spcAft>
              <a:buClr>
                <a:schemeClr val="dk2"/>
              </a:buClr>
              <a:buSzPts val="1800"/>
              <a:buNone/>
              <a:defRPr/>
            </a:lvl4pPr>
            <a:lvl5pPr marL="2286000" lvl="4" indent="-228600" algn="l">
              <a:lnSpc>
                <a:spcPct val="110000"/>
              </a:lnSpc>
              <a:spcBef>
                <a:spcPts val="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9"/>
          <p:cNvSpPr txBox="1"/>
          <p:nvPr/>
        </p:nvSpPr>
        <p:spPr>
          <a:xfrm>
            <a:off x="11493500" y="315648"/>
            <a:ext cx="56137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2400" b="0"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2400" b="0"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endParaRPr>
          </a:p>
        </p:txBody>
      </p:sp>
      <p:cxnSp>
        <p:nvCxnSpPr>
          <p:cNvPr id="20" name="Google Shape;20;p9"/>
          <p:cNvCxnSpPr/>
          <p:nvPr/>
        </p:nvCxnSpPr>
        <p:spPr>
          <a:xfrm>
            <a:off x="0" y="825500"/>
            <a:ext cx="12192000" cy="0"/>
          </a:xfrm>
          <a:prstGeom prst="straightConnector1">
            <a:avLst/>
          </a:prstGeom>
          <a:noFill/>
          <a:ln w="12700" cap="flat" cmpd="sng">
            <a:solidFill>
              <a:srgbClr val="858585"/>
            </a:solidFill>
            <a:prstDash val="solid"/>
            <a:miter lim="800000"/>
            <a:headEnd type="none" w="sm" len="sm"/>
            <a:tailEnd type="none" w="sm" len="sm"/>
          </a:ln>
        </p:spPr>
      </p:cxnSp>
    </p:spTree>
    <p:extLst>
      <p:ext uri="{BB962C8B-B14F-4D97-AF65-F5344CB8AC3E}">
        <p14:creationId xmlns:p14="http://schemas.microsoft.com/office/powerpoint/2010/main" val="1977981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1524000" y="2570163"/>
            <a:ext cx="9144000" cy="2387600"/>
          </a:xfrm>
        </p:spPr>
        <p:txBody>
          <a:bodyPr anchor="b">
            <a:noAutofit/>
          </a:bodyPr>
          <a:lstStyle>
            <a:lvl1pPr algn="l">
              <a:defRPr sz="4800" b="1">
                <a:solidFill>
                  <a:schemeClr val="tx1"/>
                </a:solidFill>
                <a:latin typeface="游ゴシック" panose="020B0400000000000000" pitchFamily="50" charset="-128"/>
                <a:ea typeface="游ゴシック" panose="020B0400000000000000" pitchFamily="50" charset="-128"/>
              </a:defRPr>
            </a:lvl1pPr>
          </a:lstStyle>
          <a:p>
            <a:r>
              <a:rPr kumimoji="1" lang="ja-JP" altLang="en-US" dirty="0"/>
              <a:t>発表の内容と構成が想像できる</a:t>
            </a:r>
            <a:br>
              <a:rPr kumimoji="1" lang="en-US" altLang="ja-JP" dirty="0"/>
            </a:br>
            <a:r>
              <a:rPr kumimoji="1" lang="ja-JP" altLang="en-US" dirty="0"/>
              <a:t>発表題目をここに書く．</a:t>
            </a:r>
            <a:br>
              <a:rPr kumimoji="1" lang="en-US" altLang="ja-JP" dirty="0"/>
            </a:br>
            <a:r>
              <a:rPr kumimoji="1" lang="ja-JP" altLang="en-US" dirty="0"/>
              <a:t>単語の途中で改行しない．</a:t>
            </a:r>
          </a:p>
        </p:txBody>
      </p:sp>
      <p:sp>
        <p:nvSpPr>
          <p:cNvPr id="3" name="サブタイトル 2"/>
          <p:cNvSpPr>
            <a:spLocks noGrp="1"/>
          </p:cNvSpPr>
          <p:nvPr>
            <p:ph type="subTitle" idx="1" hasCustomPrompt="1"/>
          </p:nvPr>
        </p:nvSpPr>
        <p:spPr>
          <a:xfrm>
            <a:off x="1524000" y="5110163"/>
            <a:ext cx="9144000" cy="561975"/>
          </a:xfrm>
        </p:spPr>
        <p:txBody>
          <a:bodyPr>
            <a:noAutofit/>
          </a:bodyPr>
          <a:lstStyle>
            <a:lvl1pPr marL="0" indent="0" algn="l">
              <a:buNone/>
              <a:defRPr sz="3600">
                <a:latin typeface="游ゴシック" panose="020B0400000000000000" pitchFamily="50" charset="-128"/>
                <a:ea typeface="游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発表者名</a:t>
            </a:r>
            <a:endParaRPr kumimoji="1" lang="en-US" altLang="ja-JP" dirty="0"/>
          </a:p>
        </p:txBody>
      </p:sp>
      <p:sp>
        <p:nvSpPr>
          <p:cNvPr id="11" name="テキスト プレースホルダー 10"/>
          <p:cNvSpPr>
            <a:spLocks noGrp="1"/>
          </p:cNvSpPr>
          <p:nvPr>
            <p:ph type="body" sz="quarter" idx="11" hasCustomPrompt="1"/>
          </p:nvPr>
        </p:nvSpPr>
        <p:spPr>
          <a:xfrm>
            <a:off x="1524000" y="5740400"/>
            <a:ext cx="9144000" cy="469900"/>
          </a:xfrm>
        </p:spPr>
        <p:txBody>
          <a:bodyPr/>
          <a:lstStyle>
            <a:lvl1pPr marL="0" indent="0" algn="l">
              <a:buNone/>
              <a:defRPr>
                <a:latin typeface="游ゴシック Medium" panose="020B0500000000000000" pitchFamily="50" charset="-128"/>
                <a:ea typeface="游ゴシック Medium" panose="020B0500000000000000" pitchFamily="50" charset="-128"/>
              </a:defRPr>
            </a:lvl1pPr>
          </a:lstStyle>
          <a:p>
            <a:pPr lvl="0"/>
            <a:r>
              <a:rPr kumimoji="1" lang="ja-JP" altLang="en-US" dirty="0"/>
              <a:t>身分や所属など．関連する</a:t>
            </a:r>
            <a:r>
              <a:rPr kumimoji="1" lang="en-US" altLang="ja-JP" dirty="0"/>
              <a:t>SNS</a:t>
            </a:r>
            <a:r>
              <a:rPr kumimoji="1" lang="ja-JP" altLang="en-US" dirty="0"/>
              <a:t>アカウントなども．</a:t>
            </a:r>
          </a:p>
        </p:txBody>
      </p:sp>
      <p:cxnSp>
        <p:nvCxnSpPr>
          <p:cNvPr id="13" name="直線コネクタ 12"/>
          <p:cNvCxnSpPr/>
          <p:nvPr userDrawn="1"/>
        </p:nvCxnSpPr>
        <p:spPr>
          <a:xfrm flipV="1">
            <a:off x="0" y="5029200"/>
            <a:ext cx="121920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テキスト プレースホルダー 14"/>
          <p:cNvSpPr>
            <a:spLocks noGrp="1"/>
          </p:cNvSpPr>
          <p:nvPr>
            <p:ph type="body" sz="quarter" idx="12" hasCustomPrompt="1"/>
          </p:nvPr>
        </p:nvSpPr>
        <p:spPr>
          <a:xfrm>
            <a:off x="8420098" y="152399"/>
            <a:ext cx="3594101" cy="378541"/>
          </a:xfrm>
          <a:ln>
            <a:noFill/>
          </a:ln>
        </p:spPr>
        <p:txBody>
          <a:bodyPr>
            <a:noAutofit/>
          </a:bodyPr>
          <a:lstStyle>
            <a:lvl1pPr marL="0" indent="0">
              <a:buNone/>
              <a:defRPr sz="2000">
                <a:solidFill>
                  <a:schemeClr val="tx2"/>
                </a:solidFill>
                <a:latin typeface="游ゴシック Medium" panose="020B0500000000000000" pitchFamily="50" charset="-128"/>
                <a:ea typeface="游ゴシック Medium" panose="020B0500000000000000" pitchFamily="50" charset="-128"/>
              </a:defRPr>
            </a:lvl1pPr>
          </a:lstStyle>
          <a:p>
            <a:pPr lvl="0"/>
            <a:r>
              <a:rPr kumimoji="1" lang="ja-JP" altLang="en-US" dirty="0"/>
              <a:t>会議名と日程を書いておく</a:t>
            </a:r>
          </a:p>
        </p:txBody>
      </p:sp>
      <p:sp>
        <p:nvSpPr>
          <p:cNvPr id="17" name="図プレースホルダー 16"/>
          <p:cNvSpPr>
            <a:spLocks noGrp="1"/>
          </p:cNvSpPr>
          <p:nvPr>
            <p:ph type="pic" sz="quarter" idx="13" hasCustomPrompt="1"/>
          </p:nvPr>
        </p:nvSpPr>
        <p:spPr>
          <a:xfrm>
            <a:off x="1523999" y="647700"/>
            <a:ext cx="9144000" cy="1841500"/>
          </a:xfrm>
        </p:spPr>
        <p:txBody>
          <a:bodyPr/>
          <a:lstStyle>
            <a:lvl1pPr marL="0" indent="0">
              <a:buNone/>
              <a:defRPr>
                <a:solidFill>
                  <a:schemeClr val="bg2"/>
                </a:solidFill>
                <a:latin typeface="游ゴシック Medium" panose="020B0500000000000000" pitchFamily="50" charset="-128"/>
                <a:ea typeface="游ゴシック Medium" panose="020B0500000000000000" pitchFamily="50" charset="-128"/>
              </a:defRPr>
            </a:lvl1pPr>
          </a:lstStyle>
          <a:p>
            <a:r>
              <a:rPr kumimoji="1" lang="ja-JP" altLang="en-US" dirty="0"/>
              <a:t>題目の説明の助けになる図や動画があれば載せる．</a:t>
            </a:r>
            <a:endParaRPr kumimoji="1" lang="en-US" altLang="ja-JP" dirty="0"/>
          </a:p>
        </p:txBody>
      </p:sp>
    </p:spTree>
    <p:extLst>
      <p:ext uri="{BB962C8B-B14F-4D97-AF65-F5344CB8AC3E}">
        <p14:creationId xmlns:p14="http://schemas.microsoft.com/office/powerpoint/2010/main" val="1928608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パラグラフスライド">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558800" y="1015999"/>
            <a:ext cx="11099800" cy="938159"/>
          </a:xfrm>
        </p:spPr>
        <p:txBody>
          <a:bodyPr>
            <a:noAutofit/>
          </a:bodyPr>
          <a:lstStyle>
            <a:lvl1pPr>
              <a:defRPr sz="3600" b="1">
                <a:solidFill>
                  <a:schemeClr val="tx1"/>
                </a:solidFill>
                <a:latin typeface="游ゴシック" panose="020B0400000000000000" pitchFamily="50" charset="-128"/>
                <a:ea typeface="游ゴシック" panose="020B0400000000000000" pitchFamily="50" charset="-128"/>
              </a:defRPr>
            </a:lvl1pPr>
          </a:lstStyle>
          <a:p>
            <a:r>
              <a:rPr kumimoji="1" lang="ja-JP" altLang="en-US" dirty="0"/>
              <a:t>話題について伝えるべきメッセージ（問いの答え）</a:t>
            </a:r>
          </a:p>
        </p:txBody>
      </p:sp>
      <p:sp>
        <p:nvSpPr>
          <p:cNvPr id="3" name="コンテンツ プレースホルダー 2"/>
          <p:cNvSpPr>
            <a:spLocks noGrp="1"/>
          </p:cNvSpPr>
          <p:nvPr>
            <p:ph idx="1" hasCustomPrompt="1"/>
          </p:nvPr>
        </p:nvSpPr>
        <p:spPr>
          <a:xfrm>
            <a:off x="558800" y="2013155"/>
            <a:ext cx="11099800" cy="4572000"/>
          </a:xfrm>
        </p:spPr>
        <p:txBody>
          <a:bodyPr/>
          <a:lstStyle>
            <a:lvl1pPr marL="457200" indent="-457200">
              <a:buFont typeface="Wingdings" panose="05000000000000000000" pitchFamily="2" charset="2"/>
              <a:buChar char="l"/>
              <a:defRPr>
                <a:solidFill>
                  <a:schemeClr val="tx1"/>
                </a:solidFill>
                <a:latin typeface="游ゴシック" panose="020B0400000000000000" pitchFamily="50" charset="-128"/>
                <a:ea typeface="游ゴシック" panose="020B0400000000000000" pitchFamily="50" charset="-128"/>
              </a:defRPr>
            </a:lvl1pPr>
            <a:lvl2pPr marL="800100" marR="0" indent="-342900" algn="l" defTabSz="914400" rtl="0" eaLnBrk="1" fontAlgn="auto" latinLnBrk="0" hangingPunct="1">
              <a:lnSpc>
                <a:spcPct val="110000"/>
              </a:lnSpc>
              <a:spcBef>
                <a:spcPts val="0"/>
              </a:spcBef>
              <a:spcAft>
                <a:spcPts val="0"/>
              </a:spcAft>
              <a:buClrTx/>
              <a:buSzTx/>
              <a:buFont typeface="Wingdings" panose="05000000000000000000" pitchFamily="2" charset="2"/>
              <a:buChar char="l"/>
              <a:tabLst/>
              <a:defRPr>
                <a:latin typeface="游ゴシック Medium" panose="020B0500000000000000" pitchFamily="50" charset="-128"/>
                <a:ea typeface="游ゴシック Medium" panose="020B0500000000000000" pitchFamily="50" charset="-128"/>
              </a:defRPr>
            </a:lvl2pPr>
          </a:lstStyle>
          <a:p>
            <a:pPr lvl="0"/>
            <a:r>
              <a:rPr kumimoji="1" lang="ja-JP" altLang="en-US" dirty="0"/>
              <a:t>メッセージの補足説明（根拠／解説／具体例）</a:t>
            </a:r>
            <a:endParaRPr kumimoji="1" lang="en-US" altLang="ja-JP" dirty="0"/>
          </a:p>
          <a:p>
            <a:pPr lvl="1"/>
            <a:r>
              <a:rPr kumimoji="1" lang="ja-JP" altLang="en-US" dirty="0"/>
              <a:t>第２段</a:t>
            </a:r>
            <a:endParaRPr kumimoji="1" lang="en-US" altLang="ja-JP" dirty="0"/>
          </a:p>
          <a:p>
            <a:pPr lvl="2"/>
            <a:r>
              <a:rPr kumimoji="1" lang="ja-JP" altLang="en-US" dirty="0"/>
              <a:t>第３段</a:t>
            </a:r>
            <a:endParaRPr kumimoji="1" lang="en-US" altLang="ja-JP" dirty="0"/>
          </a:p>
          <a:p>
            <a:pPr lvl="3"/>
            <a:r>
              <a:rPr kumimoji="1" lang="ja-JP" altLang="en-US" dirty="0"/>
              <a:t>第４段</a:t>
            </a:r>
            <a:endParaRPr kumimoji="1" lang="en-US" altLang="ja-JP" dirty="0"/>
          </a:p>
          <a:p>
            <a:pPr lvl="4"/>
            <a:r>
              <a:rPr kumimoji="1" lang="ja-JP" altLang="en-US" dirty="0"/>
              <a:t>第５弾</a:t>
            </a:r>
            <a:endParaRPr kumimoji="1" lang="en-US" altLang="ja-JP" dirty="0"/>
          </a:p>
          <a:p>
            <a:pPr lvl="3"/>
            <a:endParaRPr kumimoji="1" lang="en-US" altLang="ja-JP" dirty="0"/>
          </a:p>
          <a:p>
            <a:pPr lvl="3"/>
            <a:endParaRPr kumimoji="1" lang="en-US" altLang="ja-JP" dirty="0"/>
          </a:p>
          <a:p>
            <a:pPr lvl="1"/>
            <a:endParaRPr kumimoji="1" lang="en-US" altLang="ja-JP" dirty="0"/>
          </a:p>
          <a:p>
            <a:pPr lvl="0"/>
            <a:endParaRPr kumimoji="1" lang="en-US" altLang="ja-JP" dirty="0"/>
          </a:p>
          <a:p>
            <a:pPr lvl="0"/>
            <a:endParaRPr kumimoji="1" lang="en-US" altLang="ja-JP" dirty="0"/>
          </a:p>
          <a:p>
            <a:pPr lvl="1"/>
            <a:endParaRPr kumimoji="1" lang="en-US" altLang="ja-JP" dirty="0"/>
          </a:p>
        </p:txBody>
      </p:sp>
      <p:sp>
        <p:nvSpPr>
          <p:cNvPr id="18" name="テキスト プレースホルダー 17"/>
          <p:cNvSpPr>
            <a:spLocks noGrp="1"/>
          </p:cNvSpPr>
          <p:nvPr>
            <p:ph type="body" sz="quarter" idx="11" hasCustomPrompt="1"/>
          </p:nvPr>
        </p:nvSpPr>
        <p:spPr>
          <a:xfrm>
            <a:off x="210574" y="348226"/>
            <a:ext cx="11455400" cy="469900"/>
          </a:xfrm>
        </p:spPr>
        <p:txBody>
          <a:bodyPr/>
          <a:lstStyle>
            <a:lvl1pPr marL="0" indent="0">
              <a:buNone/>
              <a:defRPr b="0">
                <a:latin typeface="游ゴシック Medium" panose="020B0500000000000000" pitchFamily="50" charset="-128"/>
                <a:ea typeface="游ゴシック Medium" panose="020B0500000000000000"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dirty="0"/>
              <a:t>スライドの話題＝問い</a:t>
            </a:r>
            <a:r>
              <a:rPr kumimoji="1" lang="en-US" altLang="ja-JP" dirty="0"/>
              <a:t>=</a:t>
            </a:r>
            <a:r>
              <a:rPr kumimoji="1" lang="ja-JP" altLang="en-US" dirty="0"/>
              <a:t>論点</a:t>
            </a:r>
            <a:endParaRPr kumimoji="1" lang="en-US" altLang="ja-JP" dirty="0"/>
          </a:p>
        </p:txBody>
      </p:sp>
      <p:sp>
        <p:nvSpPr>
          <p:cNvPr id="23" name="テキスト ボックス 22"/>
          <p:cNvSpPr txBox="1"/>
          <p:nvPr userDrawn="1"/>
        </p:nvSpPr>
        <p:spPr>
          <a:xfrm>
            <a:off x="11493500" y="315648"/>
            <a:ext cx="5613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6695743-78A6-41C5-8EC9-B94E39B9B94D}" type="slidenum">
              <a:rPr kumimoji="1" lang="ja-JP" altLang="en-US" sz="2400" b="0" i="0" u="none" strike="noStrike" kern="0" cap="none" spc="0" normalizeH="0" baseline="0" noProof="0" smtClean="0">
                <a:ln>
                  <a:noFill/>
                </a:ln>
                <a:solidFill>
                  <a:srgbClr val="4D4D4D"/>
                </a:solidFill>
                <a:effectLst/>
                <a:uLnTx/>
                <a:uFillTx/>
                <a:latin typeface="Arial"/>
                <a:ea typeface="游ゴシック Medium" panose="020B0500000000000000" pitchFamily="50" charset="-128"/>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1" lang="ja-JP" altLang="en-US" sz="2400" b="0" i="0" u="none" strike="noStrike" kern="0" cap="none" spc="0" normalizeH="0" baseline="0" noProof="0" dirty="0">
              <a:ln>
                <a:noFill/>
              </a:ln>
              <a:solidFill>
                <a:srgbClr val="4D4D4D"/>
              </a:solidFill>
              <a:effectLst/>
              <a:uLnTx/>
              <a:uFillTx/>
              <a:latin typeface="Arial"/>
              <a:ea typeface="游ゴシック Medium" panose="020B0500000000000000" pitchFamily="50" charset="-128"/>
              <a:cs typeface="Arial"/>
              <a:sym typeface="Arial"/>
            </a:endParaRPr>
          </a:p>
        </p:txBody>
      </p:sp>
      <p:cxnSp>
        <p:nvCxnSpPr>
          <p:cNvPr id="26" name="直線コネクタ 25"/>
          <p:cNvCxnSpPr/>
          <p:nvPr userDrawn="1"/>
        </p:nvCxnSpPr>
        <p:spPr>
          <a:xfrm>
            <a:off x="0" y="825500"/>
            <a:ext cx="1219200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580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1524000" y="2570163"/>
            <a:ext cx="9144000" cy="2387600"/>
          </a:xfrm>
        </p:spPr>
        <p:txBody>
          <a:bodyPr anchor="b">
            <a:noAutofit/>
          </a:bodyPr>
          <a:lstStyle>
            <a:lvl1pPr algn="l">
              <a:defRPr sz="4800" b="1">
                <a:solidFill>
                  <a:schemeClr val="tx1"/>
                </a:solidFill>
                <a:latin typeface="游ゴシック" panose="020B0400000000000000" pitchFamily="50" charset="-128"/>
                <a:ea typeface="游ゴシック" panose="020B0400000000000000" pitchFamily="50" charset="-128"/>
              </a:defRPr>
            </a:lvl1pPr>
          </a:lstStyle>
          <a:p>
            <a:r>
              <a:rPr kumimoji="1" lang="ja-JP" altLang="en-US" dirty="0"/>
              <a:t>発表の内容と構成が想像できる</a:t>
            </a:r>
            <a:br>
              <a:rPr kumimoji="1" lang="en-US" altLang="ja-JP" dirty="0"/>
            </a:br>
            <a:r>
              <a:rPr kumimoji="1" lang="ja-JP" altLang="en-US" dirty="0"/>
              <a:t>発表題目をここに書く．</a:t>
            </a:r>
            <a:br>
              <a:rPr kumimoji="1" lang="en-US" altLang="ja-JP" dirty="0"/>
            </a:br>
            <a:r>
              <a:rPr kumimoji="1" lang="ja-JP" altLang="en-US" dirty="0"/>
              <a:t>単語の途中で改行しない．</a:t>
            </a:r>
          </a:p>
        </p:txBody>
      </p:sp>
      <p:sp>
        <p:nvSpPr>
          <p:cNvPr id="3" name="サブタイトル 2"/>
          <p:cNvSpPr>
            <a:spLocks noGrp="1"/>
          </p:cNvSpPr>
          <p:nvPr>
            <p:ph type="subTitle" idx="1" hasCustomPrompt="1"/>
          </p:nvPr>
        </p:nvSpPr>
        <p:spPr>
          <a:xfrm>
            <a:off x="1524000" y="5110163"/>
            <a:ext cx="9144000" cy="561975"/>
          </a:xfrm>
        </p:spPr>
        <p:txBody>
          <a:bodyPr>
            <a:noAutofit/>
          </a:bodyPr>
          <a:lstStyle>
            <a:lvl1pPr marL="0" indent="0" algn="l">
              <a:buNone/>
              <a:defRPr sz="3600">
                <a:latin typeface="游ゴシック" panose="020B0400000000000000" pitchFamily="50" charset="-128"/>
                <a:ea typeface="游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発表者名</a:t>
            </a:r>
            <a:endParaRPr kumimoji="1" lang="en-US" altLang="ja-JP" dirty="0"/>
          </a:p>
        </p:txBody>
      </p:sp>
      <p:sp>
        <p:nvSpPr>
          <p:cNvPr id="11" name="テキスト プレースホルダー 10"/>
          <p:cNvSpPr>
            <a:spLocks noGrp="1"/>
          </p:cNvSpPr>
          <p:nvPr>
            <p:ph type="body" sz="quarter" idx="11" hasCustomPrompt="1"/>
          </p:nvPr>
        </p:nvSpPr>
        <p:spPr>
          <a:xfrm>
            <a:off x="1524000" y="5740400"/>
            <a:ext cx="9144000" cy="469900"/>
          </a:xfrm>
        </p:spPr>
        <p:txBody>
          <a:bodyPr/>
          <a:lstStyle>
            <a:lvl1pPr marL="0" indent="0" algn="l">
              <a:buNone/>
              <a:defRPr>
                <a:latin typeface="游ゴシック Medium" panose="020B0500000000000000" pitchFamily="50" charset="-128"/>
                <a:ea typeface="游ゴシック Medium" panose="020B0500000000000000" pitchFamily="50" charset="-128"/>
              </a:defRPr>
            </a:lvl1pPr>
          </a:lstStyle>
          <a:p>
            <a:pPr lvl="0"/>
            <a:r>
              <a:rPr kumimoji="1" lang="ja-JP" altLang="en-US" dirty="0"/>
              <a:t>身分や所属など．関連する</a:t>
            </a:r>
            <a:r>
              <a:rPr kumimoji="1" lang="en-US" altLang="ja-JP" dirty="0"/>
              <a:t>SNS</a:t>
            </a:r>
            <a:r>
              <a:rPr kumimoji="1" lang="ja-JP" altLang="en-US" dirty="0"/>
              <a:t>アカウントなども．</a:t>
            </a:r>
          </a:p>
        </p:txBody>
      </p:sp>
      <p:cxnSp>
        <p:nvCxnSpPr>
          <p:cNvPr id="13" name="直線コネクタ 12"/>
          <p:cNvCxnSpPr/>
          <p:nvPr userDrawn="1"/>
        </p:nvCxnSpPr>
        <p:spPr>
          <a:xfrm flipV="1">
            <a:off x="0" y="5029200"/>
            <a:ext cx="121920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テキスト プレースホルダー 14"/>
          <p:cNvSpPr>
            <a:spLocks noGrp="1"/>
          </p:cNvSpPr>
          <p:nvPr>
            <p:ph type="body" sz="quarter" idx="12" hasCustomPrompt="1"/>
          </p:nvPr>
        </p:nvSpPr>
        <p:spPr>
          <a:xfrm>
            <a:off x="8420098" y="152399"/>
            <a:ext cx="3594101" cy="378541"/>
          </a:xfrm>
          <a:ln>
            <a:noFill/>
          </a:ln>
        </p:spPr>
        <p:txBody>
          <a:bodyPr>
            <a:noAutofit/>
          </a:bodyPr>
          <a:lstStyle>
            <a:lvl1pPr marL="0" indent="0">
              <a:buNone/>
              <a:defRPr sz="2000">
                <a:solidFill>
                  <a:schemeClr val="tx2"/>
                </a:solidFill>
                <a:latin typeface="游ゴシック Medium" panose="020B0500000000000000" pitchFamily="50" charset="-128"/>
                <a:ea typeface="游ゴシック Medium" panose="020B0500000000000000" pitchFamily="50" charset="-128"/>
              </a:defRPr>
            </a:lvl1pPr>
          </a:lstStyle>
          <a:p>
            <a:pPr lvl="0"/>
            <a:r>
              <a:rPr kumimoji="1" lang="ja-JP" altLang="en-US" dirty="0"/>
              <a:t>会議名と日程を書いておく</a:t>
            </a:r>
          </a:p>
        </p:txBody>
      </p:sp>
      <p:sp>
        <p:nvSpPr>
          <p:cNvPr id="17" name="図プレースホルダー 16"/>
          <p:cNvSpPr>
            <a:spLocks noGrp="1"/>
          </p:cNvSpPr>
          <p:nvPr>
            <p:ph type="pic" sz="quarter" idx="13" hasCustomPrompt="1"/>
          </p:nvPr>
        </p:nvSpPr>
        <p:spPr>
          <a:xfrm>
            <a:off x="1523999" y="647700"/>
            <a:ext cx="9144000" cy="1841500"/>
          </a:xfrm>
        </p:spPr>
        <p:txBody>
          <a:bodyPr/>
          <a:lstStyle>
            <a:lvl1pPr marL="0" indent="0">
              <a:buNone/>
              <a:defRPr>
                <a:solidFill>
                  <a:schemeClr val="bg2"/>
                </a:solidFill>
                <a:latin typeface="游ゴシック Medium" panose="020B0500000000000000" pitchFamily="50" charset="-128"/>
                <a:ea typeface="游ゴシック Medium" panose="020B0500000000000000" pitchFamily="50" charset="-128"/>
              </a:defRPr>
            </a:lvl1pPr>
          </a:lstStyle>
          <a:p>
            <a:r>
              <a:rPr kumimoji="1" lang="ja-JP" altLang="en-US" dirty="0"/>
              <a:t>題目の説明の助けになる図や動画があれば載せる．</a:t>
            </a:r>
            <a:endParaRPr kumimoji="1" lang="en-US" altLang="ja-JP" dirty="0"/>
          </a:p>
        </p:txBody>
      </p:sp>
    </p:spTree>
    <p:extLst>
      <p:ext uri="{BB962C8B-B14F-4D97-AF65-F5344CB8AC3E}">
        <p14:creationId xmlns:p14="http://schemas.microsoft.com/office/powerpoint/2010/main" val="39878527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パラグラフスライド">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558800" y="1015999"/>
            <a:ext cx="11099800" cy="938159"/>
          </a:xfrm>
        </p:spPr>
        <p:txBody>
          <a:bodyPr>
            <a:noAutofit/>
          </a:bodyPr>
          <a:lstStyle>
            <a:lvl1pPr>
              <a:defRPr sz="3600" b="1">
                <a:solidFill>
                  <a:schemeClr val="tx1"/>
                </a:solidFill>
                <a:latin typeface="游ゴシック" panose="020B0400000000000000" pitchFamily="50" charset="-128"/>
                <a:ea typeface="游ゴシック" panose="020B0400000000000000" pitchFamily="50" charset="-128"/>
              </a:defRPr>
            </a:lvl1pPr>
          </a:lstStyle>
          <a:p>
            <a:r>
              <a:rPr kumimoji="1" lang="ja-JP" altLang="en-US" dirty="0"/>
              <a:t>話題について伝えるべきメッセージ（問いの答え）</a:t>
            </a:r>
          </a:p>
        </p:txBody>
      </p:sp>
      <p:sp>
        <p:nvSpPr>
          <p:cNvPr id="3" name="コンテンツ プレースホルダー 2"/>
          <p:cNvSpPr>
            <a:spLocks noGrp="1"/>
          </p:cNvSpPr>
          <p:nvPr>
            <p:ph idx="1" hasCustomPrompt="1"/>
          </p:nvPr>
        </p:nvSpPr>
        <p:spPr>
          <a:xfrm>
            <a:off x="558800" y="2013155"/>
            <a:ext cx="11099800" cy="4572000"/>
          </a:xfrm>
        </p:spPr>
        <p:txBody>
          <a:bodyPr/>
          <a:lstStyle>
            <a:lvl1pPr marL="457200" indent="-457200">
              <a:buFont typeface="Wingdings" panose="05000000000000000000" pitchFamily="2" charset="2"/>
              <a:buChar char="l"/>
              <a:defRPr>
                <a:solidFill>
                  <a:schemeClr val="tx1"/>
                </a:solidFill>
                <a:latin typeface="游ゴシック" panose="020B0400000000000000" pitchFamily="50" charset="-128"/>
                <a:ea typeface="游ゴシック" panose="020B0400000000000000" pitchFamily="50" charset="-128"/>
              </a:defRPr>
            </a:lvl1pPr>
            <a:lvl2pPr marL="800100" marR="0" indent="-342900" algn="l" defTabSz="914400" rtl="0" eaLnBrk="1" fontAlgn="auto" latinLnBrk="0" hangingPunct="1">
              <a:lnSpc>
                <a:spcPct val="110000"/>
              </a:lnSpc>
              <a:spcBef>
                <a:spcPts val="0"/>
              </a:spcBef>
              <a:spcAft>
                <a:spcPts val="0"/>
              </a:spcAft>
              <a:buClrTx/>
              <a:buSzTx/>
              <a:buFont typeface="Wingdings" panose="05000000000000000000" pitchFamily="2" charset="2"/>
              <a:buChar char="l"/>
              <a:tabLst/>
              <a:defRPr>
                <a:latin typeface="游ゴシック Medium" panose="020B0500000000000000" pitchFamily="50" charset="-128"/>
                <a:ea typeface="游ゴシック Medium" panose="020B0500000000000000" pitchFamily="50" charset="-128"/>
              </a:defRPr>
            </a:lvl2pPr>
          </a:lstStyle>
          <a:p>
            <a:pPr lvl="0"/>
            <a:r>
              <a:rPr kumimoji="1" lang="ja-JP" altLang="en-US" dirty="0"/>
              <a:t>メッセージの補足説明（根拠／解説／具体例）</a:t>
            </a:r>
            <a:endParaRPr kumimoji="1" lang="en-US" altLang="ja-JP" dirty="0"/>
          </a:p>
          <a:p>
            <a:pPr lvl="1"/>
            <a:r>
              <a:rPr kumimoji="1" lang="ja-JP" altLang="en-US" dirty="0"/>
              <a:t>第２段</a:t>
            </a:r>
            <a:endParaRPr kumimoji="1" lang="en-US" altLang="ja-JP" dirty="0"/>
          </a:p>
          <a:p>
            <a:pPr lvl="2"/>
            <a:r>
              <a:rPr kumimoji="1" lang="ja-JP" altLang="en-US" dirty="0"/>
              <a:t>第３段</a:t>
            </a:r>
            <a:endParaRPr kumimoji="1" lang="en-US" altLang="ja-JP" dirty="0"/>
          </a:p>
          <a:p>
            <a:pPr lvl="3"/>
            <a:r>
              <a:rPr kumimoji="1" lang="ja-JP" altLang="en-US" dirty="0"/>
              <a:t>第４段</a:t>
            </a:r>
            <a:endParaRPr kumimoji="1" lang="en-US" altLang="ja-JP" dirty="0"/>
          </a:p>
          <a:p>
            <a:pPr lvl="4"/>
            <a:r>
              <a:rPr kumimoji="1" lang="ja-JP" altLang="en-US" dirty="0"/>
              <a:t>第５弾</a:t>
            </a:r>
            <a:endParaRPr kumimoji="1" lang="en-US" altLang="ja-JP" dirty="0"/>
          </a:p>
          <a:p>
            <a:pPr lvl="3"/>
            <a:endParaRPr kumimoji="1" lang="en-US" altLang="ja-JP" dirty="0"/>
          </a:p>
          <a:p>
            <a:pPr lvl="3"/>
            <a:endParaRPr kumimoji="1" lang="en-US" altLang="ja-JP" dirty="0"/>
          </a:p>
          <a:p>
            <a:pPr lvl="1"/>
            <a:endParaRPr kumimoji="1" lang="en-US" altLang="ja-JP" dirty="0"/>
          </a:p>
          <a:p>
            <a:pPr lvl="0"/>
            <a:endParaRPr kumimoji="1" lang="en-US" altLang="ja-JP" dirty="0"/>
          </a:p>
          <a:p>
            <a:pPr lvl="0"/>
            <a:endParaRPr kumimoji="1" lang="en-US" altLang="ja-JP" dirty="0"/>
          </a:p>
          <a:p>
            <a:pPr lvl="1"/>
            <a:endParaRPr kumimoji="1" lang="en-US" altLang="ja-JP" dirty="0"/>
          </a:p>
        </p:txBody>
      </p:sp>
      <p:sp>
        <p:nvSpPr>
          <p:cNvPr id="18" name="テキスト プレースホルダー 17"/>
          <p:cNvSpPr>
            <a:spLocks noGrp="1"/>
          </p:cNvSpPr>
          <p:nvPr>
            <p:ph type="body" sz="quarter" idx="11" hasCustomPrompt="1"/>
          </p:nvPr>
        </p:nvSpPr>
        <p:spPr>
          <a:xfrm>
            <a:off x="210574" y="348226"/>
            <a:ext cx="11455400" cy="469900"/>
          </a:xfrm>
        </p:spPr>
        <p:txBody>
          <a:bodyPr/>
          <a:lstStyle>
            <a:lvl1pPr marL="0" indent="0">
              <a:buNone/>
              <a:defRPr b="0">
                <a:latin typeface="游ゴシック Medium" panose="020B0500000000000000" pitchFamily="50" charset="-128"/>
                <a:ea typeface="游ゴシック Medium" panose="020B0500000000000000"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dirty="0"/>
              <a:t>スライドの話題＝問い</a:t>
            </a:r>
            <a:r>
              <a:rPr kumimoji="1" lang="en-US" altLang="ja-JP" dirty="0"/>
              <a:t>=</a:t>
            </a:r>
            <a:r>
              <a:rPr kumimoji="1" lang="ja-JP" altLang="en-US" dirty="0"/>
              <a:t>論点</a:t>
            </a:r>
            <a:endParaRPr kumimoji="1" lang="en-US" altLang="ja-JP" dirty="0"/>
          </a:p>
        </p:txBody>
      </p:sp>
      <p:sp>
        <p:nvSpPr>
          <p:cNvPr id="23" name="テキスト ボックス 22"/>
          <p:cNvSpPr txBox="1"/>
          <p:nvPr userDrawn="1"/>
        </p:nvSpPr>
        <p:spPr>
          <a:xfrm>
            <a:off x="11493500" y="315648"/>
            <a:ext cx="5613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695743-78A6-41C5-8EC9-B94E39B9B94D}" type="slidenum">
              <a:rPr kumimoji="1" lang="ja-JP" altLang="en-US" sz="2400" b="0" i="0" u="none" strike="noStrike" kern="1200" cap="none" spc="0" normalizeH="0" baseline="0" noProof="0" smtClean="0">
                <a:ln>
                  <a:noFill/>
                </a:ln>
                <a:solidFill>
                  <a:srgbClr val="4D4D4D"/>
                </a:solidFill>
                <a:effectLst/>
                <a:uLnTx/>
                <a:uFillTx/>
                <a:latin typeface="Segoe UI"/>
                <a:ea typeface="游ゴシック Medium" panose="020B05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1" lang="ja-JP" altLang="en-US" sz="2400" b="0" i="0" u="none" strike="noStrike" kern="1200" cap="none" spc="0" normalizeH="0" baseline="0" noProof="0" dirty="0">
              <a:ln>
                <a:noFill/>
              </a:ln>
              <a:solidFill>
                <a:srgbClr val="4D4D4D"/>
              </a:solidFill>
              <a:effectLst/>
              <a:uLnTx/>
              <a:uFillTx/>
              <a:latin typeface="Segoe UI"/>
              <a:ea typeface="游ゴシック Medium" panose="020B0500000000000000" pitchFamily="50" charset="-128"/>
              <a:cs typeface="+mn-cs"/>
            </a:endParaRPr>
          </a:p>
        </p:txBody>
      </p:sp>
      <p:cxnSp>
        <p:nvCxnSpPr>
          <p:cNvPr id="26" name="直線コネクタ 25"/>
          <p:cNvCxnSpPr/>
          <p:nvPr userDrawn="1"/>
        </p:nvCxnSpPr>
        <p:spPr>
          <a:xfrm>
            <a:off x="0" y="825500"/>
            <a:ext cx="1219200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379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35C878-0A2F-FF14-8291-F28E0DA5138B}"/>
              </a:ext>
            </a:extLst>
          </p:cNvPr>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a:p>
        </p:txBody>
      </p:sp>
      <p:sp>
        <p:nvSpPr>
          <p:cNvPr id="3" name="テキスト プレースホルダー 2">
            <a:extLst>
              <a:ext uri="{FF2B5EF4-FFF2-40B4-BE49-F238E27FC236}">
                <a16:creationId xmlns:a16="http://schemas.microsoft.com/office/drawing/2014/main" id="{F5127CC2-1DEC-12F8-2F4C-3FB3A0DD9A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A1ED0706-8681-AC36-048F-2215D46DAEA7}"/>
              </a:ext>
            </a:extLst>
          </p:cNvPr>
          <p:cNvSpPr>
            <a:spLocks noGrp="1"/>
          </p:cNvSpPr>
          <p:nvPr>
            <p:ph type="dt" sz="half" idx="10"/>
          </p:nvPr>
        </p:nvSpPr>
        <p:spPr/>
        <p:txBody>
          <a:bodyPr/>
          <a:lstStyle/>
          <a:p>
            <a:fld id="{E4F9E8A3-B571-419E-A9D0-47F25CDA5645}" type="datetimeFigureOut">
              <a:rPr lang="en-US" smtClean="0"/>
              <a:t>3/20/2023</a:t>
            </a:fld>
            <a:endParaRPr lang="en-US"/>
          </a:p>
        </p:txBody>
      </p:sp>
      <p:sp>
        <p:nvSpPr>
          <p:cNvPr id="5" name="フッター プレースホルダー 4">
            <a:extLst>
              <a:ext uri="{FF2B5EF4-FFF2-40B4-BE49-F238E27FC236}">
                <a16:creationId xmlns:a16="http://schemas.microsoft.com/office/drawing/2014/main" id="{06DB4226-ECA4-7989-1DE7-63056DEB9259}"/>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125B48AF-6416-7892-2F76-E40A7BD72A66}"/>
              </a:ext>
            </a:extLst>
          </p:cNvPr>
          <p:cNvSpPr>
            <a:spLocks noGrp="1"/>
          </p:cNvSpPr>
          <p:nvPr>
            <p:ph type="sldNum" sz="quarter" idx="12"/>
          </p:nvPr>
        </p:nvSpPr>
        <p:spPr/>
        <p:txBody>
          <a:bodyPr/>
          <a:lstStyle/>
          <a:p>
            <a:fld id="{6D0119A8-ACCC-410C-B698-AF8A67FD566B}" type="slidenum">
              <a:rPr lang="en-US" smtClean="0"/>
              <a:t>‹#›</a:t>
            </a:fld>
            <a:endParaRPr lang="en-US"/>
          </a:p>
        </p:txBody>
      </p:sp>
    </p:spTree>
    <p:extLst>
      <p:ext uri="{BB962C8B-B14F-4D97-AF65-F5344CB8AC3E}">
        <p14:creationId xmlns:p14="http://schemas.microsoft.com/office/powerpoint/2010/main" val="168972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2D4D20-64DA-E53B-6816-EC300BBA7CFA}"/>
              </a:ext>
            </a:extLst>
          </p:cNvPr>
          <p:cNvSpPr>
            <a:spLocks noGrp="1"/>
          </p:cNvSpPr>
          <p:nvPr>
            <p:ph type="title"/>
          </p:nvPr>
        </p:nvSpPr>
        <p:spPr/>
        <p:txBody>
          <a:bodyPr/>
          <a:lstStyle/>
          <a:p>
            <a:r>
              <a:rPr lang="ja-JP" altLang="en-US"/>
              <a:t>マスター タイトルの書式設定</a:t>
            </a:r>
            <a:endParaRPr lang="en-US"/>
          </a:p>
        </p:txBody>
      </p:sp>
      <p:sp>
        <p:nvSpPr>
          <p:cNvPr id="3" name="コンテンツ プレースホルダー 2">
            <a:extLst>
              <a:ext uri="{FF2B5EF4-FFF2-40B4-BE49-F238E27FC236}">
                <a16:creationId xmlns:a16="http://schemas.microsoft.com/office/drawing/2014/main" id="{282CB442-B427-82C2-AECE-18A56B3BA2CE}"/>
              </a:ext>
            </a:extLst>
          </p:cNvPr>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コンテンツ プレースホルダー 3">
            <a:extLst>
              <a:ext uri="{FF2B5EF4-FFF2-40B4-BE49-F238E27FC236}">
                <a16:creationId xmlns:a16="http://schemas.microsoft.com/office/drawing/2014/main" id="{E5336A16-5698-0C08-E31D-83755E9D34FA}"/>
              </a:ext>
            </a:extLst>
          </p:cNvPr>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日付プレースホルダー 4">
            <a:extLst>
              <a:ext uri="{FF2B5EF4-FFF2-40B4-BE49-F238E27FC236}">
                <a16:creationId xmlns:a16="http://schemas.microsoft.com/office/drawing/2014/main" id="{1B36EC81-F00F-5D28-244B-8B99EA1B6AD5}"/>
              </a:ext>
            </a:extLst>
          </p:cNvPr>
          <p:cNvSpPr>
            <a:spLocks noGrp="1"/>
          </p:cNvSpPr>
          <p:nvPr>
            <p:ph type="dt" sz="half" idx="10"/>
          </p:nvPr>
        </p:nvSpPr>
        <p:spPr/>
        <p:txBody>
          <a:bodyPr/>
          <a:lstStyle/>
          <a:p>
            <a:fld id="{E4F9E8A3-B571-419E-A9D0-47F25CDA5645}" type="datetimeFigureOut">
              <a:rPr lang="en-US" smtClean="0"/>
              <a:t>3/20/2023</a:t>
            </a:fld>
            <a:endParaRPr lang="en-US"/>
          </a:p>
        </p:txBody>
      </p:sp>
      <p:sp>
        <p:nvSpPr>
          <p:cNvPr id="6" name="フッター プレースホルダー 5">
            <a:extLst>
              <a:ext uri="{FF2B5EF4-FFF2-40B4-BE49-F238E27FC236}">
                <a16:creationId xmlns:a16="http://schemas.microsoft.com/office/drawing/2014/main" id="{EE51CE9E-E107-4C8C-ECA6-C336307820D7}"/>
              </a:ext>
            </a:extLst>
          </p:cNvPr>
          <p:cNvSpPr>
            <a:spLocks noGrp="1"/>
          </p:cNvSpPr>
          <p:nvPr>
            <p:ph type="ftr" sz="quarter" idx="11"/>
          </p:nvPr>
        </p:nvSpPr>
        <p:spPr/>
        <p:txBody>
          <a:bodyPr/>
          <a:lstStyle/>
          <a:p>
            <a:endParaRPr lang="en-US"/>
          </a:p>
        </p:txBody>
      </p:sp>
      <p:sp>
        <p:nvSpPr>
          <p:cNvPr id="7" name="スライド番号プレースホルダー 6">
            <a:extLst>
              <a:ext uri="{FF2B5EF4-FFF2-40B4-BE49-F238E27FC236}">
                <a16:creationId xmlns:a16="http://schemas.microsoft.com/office/drawing/2014/main" id="{E3FC3EA1-E353-DB11-D2FD-4CF804D8340D}"/>
              </a:ext>
            </a:extLst>
          </p:cNvPr>
          <p:cNvSpPr>
            <a:spLocks noGrp="1"/>
          </p:cNvSpPr>
          <p:nvPr>
            <p:ph type="sldNum" sz="quarter" idx="12"/>
          </p:nvPr>
        </p:nvSpPr>
        <p:spPr/>
        <p:txBody>
          <a:bodyPr/>
          <a:lstStyle/>
          <a:p>
            <a:fld id="{6D0119A8-ACCC-410C-B698-AF8A67FD566B}" type="slidenum">
              <a:rPr lang="en-US" smtClean="0"/>
              <a:t>‹#›</a:t>
            </a:fld>
            <a:endParaRPr lang="en-US"/>
          </a:p>
        </p:txBody>
      </p:sp>
    </p:spTree>
    <p:extLst>
      <p:ext uri="{BB962C8B-B14F-4D97-AF65-F5344CB8AC3E}">
        <p14:creationId xmlns:p14="http://schemas.microsoft.com/office/powerpoint/2010/main" val="3486338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94F1E8-0575-BC32-94C3-CFD4DD6FE3D9}"/>
              </a:ext>
            </a:extLst>
          </p:cNvPr>
          <p:cNvSpPr>
            <a:spLocks noGrp="1"/>
          </p:cNvSpPr>
          <p:nvPr>
            <p:ph type="title"/>
          </p:nvPr>
        </p:nvSpPr>
        <p:spPr>
          <a:xfrm>
            <a:off x="839788" y="365125"/>
            <a:ext cx="10515600" cy="1325563"/>
          </a:xfrm>
        </p:spPr>
        <p:txBody>
          <a:bodyPr/>
          <a:lstStyle/>
          <a:p>
            <a:r>
              <a:rPr lang="ja-JP" altLang="en-US"/>
              <a:t>マスター タイトルの書式設定</a:t>
            </a:r>
            <a:endParaRPr lang="en-US"/>
          </a:p>
        </p:txBody>
      </p:sp>
      <p:sp>
        <p:nvSpPr>
          <p:cNvPr id="3" name="テキスト プレースホルダー 2">
            <a:extLst>
              <a:ext uri="{FF2B5EF4-FFF2-40B4-BE49-F238E27FC236}">
                <a16:creationId xmlns:a16="http://schemas.microsoft.com/office/drawing/2014/main" id="{E07085A9-EAE3-91C1-B973-E6FEC36F30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a:extLst>
              <a:ext uri="{FF2B5EF4-FFF2-40B4-BE49-F238E27FC236}">
                <a16:creationId xmlns:a16="http://schemas.microsoft.com/office/drawing/2014/main" id="{7999FA1A-FEBE-4B78-373A-88C442B9FC87}"/>
              </a:ext>
            </a:extLst>
          </p:cNvPr>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テキスト プレースホルダー 4">
            <a:extLst>
              <a:ext uri="{FF2B5EF4-FFF2-40B4-BE49-F238E27FC236}">
                <a16:creationId xmlns:a16="http://schemas.microsoft.com/office/drawing/2014/main" id="{96582C93-1CB5-491E-227B-4151172D05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a:extLst>
              <a:ext uri="{FF2B5EF4-FFF2-40B4-BE49-F238E27FC236}">
                <a16:creationId xmlns:a16="http://schemas.microsoft.com/office/drawing/2014/main" id="{9F2BAF3D-0128-8908-81C1-B1F28A18965A}"/>
              </a:ext>
            </a:extLst>
          </p:cNvPr>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日付プレースホルダー 6">
            <a:extLst>
              <a:ext uri="{FF2B5EF4-FFF2-40B4-BE49-F238E27FC236}">
                <a16:creationId xmlns:a16="http://schemas.microsoft.com/office/drawing/2014/main" id="{B56B12F5-E7E2-2FD6-DACD-CF4DF8F20FAD}"/>
              </a:ext>
            </a:extLst>
          </p:cNvPr>
          <p:cNvSpPr>
            <a:spLocks noGrp="1"/>
          </p:cNvSpPr>
          <p:nvPr>
            <p:ph type="dt" sz="half" idx="10"/>
          </p:nvPr>
        </p:nvSpPr>
        <p:spPr/>
        <p:txBody>
          <a:bodyPr/>
          <a:lstStyle/>
          <a:p>
            <a:fld id="{E4F9E8A3-B571-419E-A9D0-47F25CDA5645}" type="datetimeFigureOut">
              <a:rPr lang="en-US" smtClean="0"/>
              <a:t>3/20/2023</a:t>
            </a:fld>
            <a:endParaRPr lang="en-US"/>
          </a:p>
        </p:txBody>
      </p:sp>
      <p:sp>
        <p:nvSpPr>
          <p:cNvPr id="8" name="フッター プレースホルダー 7">
            <a:extLst>
              <a:ext uri="{FF2B5EF4-FFF2-40B4-BE49-F238E27FC236}">
                <a16:creationId xmlns:a16="http://schemas.microsoft.com/office/drawing/2014/main" id="{7EFFEA76-8244-7ECE-3EC5-ECE11D9282A0}"/>
              </a:ext>
            </a:extLst>
          </p:cNvPr>
          <p:cNvSpPr>
            <a:spLocks noGrp="1"/>
          </p:cNvSpPr>
          <p:nvPr>
            <p:ph type="ftr" sz="quarter" idx="11"/>
          </p:nvPr>
        </p:nvSpPr>
        <p:spPr/>
        <p:txBody>
          <a:bodyPr/>
          <a:lstStyle/>
          <a:p>
            <a:endParaRPr lang="en-US"/>
          </a:p>
        </p:txBody>
      </p:sp>
      <p:sp>
        <p:nvSpPr>
          <p:cNvPr id="9" name="スライド番号プレースホルダー 8">
            <a:extLst>
              <a:ext uri="{FF2B5EF4-FFF2-40B4-BE49-F238E27FC236}">
                <a16:creationId xmlns:a16="http://schemas.microsoft.com/office/drawing/2014/main" id="{BA5BE94C-DC2A-8E7C-DF73-9892E1325203}"/>
              </a:ext>
            </a:extLst>
          </p:cNvPr>
          <p:cNvSpPr>
            <a:spLocks noGrp="1"/>
          </p:cNvSpPr>
          <p:nvPr>
            <p:ph type="sldNum" sz="quarter" idx="12"/>
          </p:nvPr>
        </p:nvSpPr>
        <p:spPr/>
        <p:txBody>
          <a:bodyPr/>
          <a:lstStyle/>
          <a:p>
            <a:fld id="{6D0119A8-ACCC-410C-B698-AF8A67FD566B}" type="slidenum">
              <a:rPr lang="en-US" smtClean="0"/>
              <a:t>‹#›</a:t>
            </a:fld>
            <a:endParaRPr lang="en-US"/>
          </a:p>
        </p:txBody>
      </p:sp>
    </p:spTree>
    <p:extLst>
      <p:ext uri="{BB962C8B-B14F-4D97-AF65-F5344CB8AC3E}">
        <p14:creationId xmlns:p14="http://schemas.microsoft.com/office/powerpoint/2010/main" val="1526750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19BCEC-D578-13A0-E99B-7F38142E92F7}"/>
              </a:ext>
            </a:extLst>
          </p:cNvPr>
          <p:cNvSpPr>
            <a:spLocks noGrp="1"/>
          </p:cNvSpPr>
          <p:nvPr>
            <p:ph type="title"/>
          </p:nvPr>
        </p:nvSpPr>
        <p:spPr/>
        <p:txBody>
          <a:bodyPr/>
          <a:lstStyle/>
          <a:p>
            <a:r>
              <a:rPr lang="ja-JP" altLang="en-US"/>
              <a:t>マスター タイトルの書式設定</a:t>
            </a:r>
            <a:endParaRPr lang="en-US"/>
          </a:p>
        </p:txBody>
      </p:sp>
      <p:sp>
        <p:nvSpPr>
          <p:cNvPr id="3" name="日付プレースホルダー 2">
            <a:extLst>
              <a:ext uri="{FF2B5EF4-FFF2-40B4-BE49-F238E27FC236}">
                <a16:creationId xmlns:a16="http://schemas.microsoft.com/office/drawing/2014/main" id="{18A4DD05-BFE5-2A09-4B40-58E1117EB4FD}"/>
              </a:ext>
            </a:extLst>
          </p:cNvPr>
          <p:cNvSpPr>
            <a:spLocks noGrp="1"/>
          </p:cNvSpPr>
          <p:nvPr>
            <p:ph type="dt" sz="half" idx="10"/>
          </p:nvPr>
        </p:nvSpPr>
        <p:spPr/>
        <p:txBody>
          <a:bodyPr/>
          <a:lstStyle/>
          <a:p>
            <a:fld id="{E4F9E8A3-B571-419E-A9D0-47F25CDA5645}" type="datetimeFigureOut">
              <a:rPr lang="en-US" smtClean="0"/>
              <a:t>3/20/2023</a:t>
            </a:fld>
            <a:endParaRPr lang="en-US"/>
          </a:p>
        </p:txBody>
      </p:sp>
      <p:sp>
        <p:nvSpPr>
          <p:cNvPr id="4" name="フッター プレースホルダー 3">
            <a:extLst>
              <a:ext uri="{FF2B5EF4-FFF2-40B4-BE49-F238E27FC236}">
                <a16:creationId xmlns:a16="http://schemas.microsoft.com/office/drawing/2014/main" id="{D3C25A6B-CB81-987A-49FB-E6097B07DDF1}"/>
              </a:ext>
            </a:extLst>
          </p:cNvPr>
          <p:cNvSpPr>
            <a:spLocks noGrp="1"/>
          </p:cNvSpPr>
          <p:nvPr>
            <p:ph type="ftr" sz="quarter" idx="11"/>
          </p:nvPr>
        </p:nvSpPr>
        <p:spPr/>
        <p:txBody>
          <a:bodyPr/>
          <a:lstStyle/>
          <a:p>
            <a:endParaRPr lang="en-US"/>
          </a:p>
        </p:txBody>
      </p:sp>
      <p:sp>
        <p:nvSpPr>
          <p:cNvPr id="5" name="スライド番号プレースホルダー 4">
            <a:extLst>
              <a:ext uri="{FF2B5EF4-FFF2-40B4-BE49-F238E27FC236}">
                <a16:creationId xmlns:a16="http://schemas.microsoft.com/office/drawing/2014/main" id="{880AACE1-9113-212C-0BC6-0C4C7E9AB3D3}"/>
              </a:ext>
            </a:extLst>
          </p:cNvPr>
          <p:cNvSpPr>
            <a:spLocks noGrp="1"/>
          </p:cNvSpPr>
          <p:nvPr>
            <p:ph type="sldNum" sz="quarter" idx="12"/>
          </p:nvPr>
        </p:nvSpPr>
        <p:spPr/>
        <p:txBody>
          <a:bodyPr/>
          <a:lstStyle/>
          <a:p>
            <a:fld id="{6D0119A8-ACCC-410C-B698-AF8A67FD566B}" type="slidenum">
              <a:rPr lang="en-US" smtClean="0"/>
              <a:t>‹#›</a:t>
            </a:fld>
            <a:endParaRPr lang="en-US"/>
          </a:p>
        </p:txBody>
      </p:sp>
    </p:spTree>
    <p:extLst>
      <p:ext uri="{BB962C8B-B14F-4D97-AF65-F5344CB8AC3E}">
        <p14:creationId xmlns:p14="http://schemas.microsoft.com/office/powerpoint/2010/main" val="2759032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8EFD0D3-8F8C-8F97-61FE-A45214AA80A6}"/>
              </a:ext>
            </a:extLst>
          </p:cNvPr>
          <p:cNvSpPr>
            <a:spLocks noGrp="1"/>
          </p:cNvSpPr>
          <p:nvPr>
            <p:ph type="dt" sz="half" idx="10"/>
          </p:nvPr>
        </p:nvSpPr>
        <p:spPr/>
        <p:txBody>
          <a:bodyPr/>
          <a:lstStyle/>
          <a:p>
            <a:fld id="{E4F9E8A3-B571-419E-A9D0-47F25CDA5645}" type="datetimeFigureOut">
              <a:rPr lang="en-US" smtClean="0"/>
              <a:t>3/20/2023</a:t>
            </a:fld>
            <a:endParaRPr lang="en-US"/>
          </a:p>
        </p:txBody>
      </p:sp>
      <p:sp>
        <p:nvSpPr>
          <p:cNvPr id="3" name="フッター プレースホルダー 2">
            <a:extLst>
              <a:ext uri="{FF2B5EF4-FFF2-40B4-BE49-F238E27FC236}">
                <a16:creationId xmlns:a16="http://schemas.microsoft.com/office/drawing/2014/main" id="{CFC5FEBB-E9FB-60B7-1988-0C4058191C0E}"/>
              </a:ext>
            </a:extLst>
          </p:cNvPr>
          <p:cNvSpPr>
            <a:spLocks noGrp="1"/>
          </p:cNvSpPr>
          <p:nvPr>
            <p:ph type="ftr" sz="quarter" idx="11"/>
          </p:nvPr>
        </p:nvSpPr>
        <p:spPr/>
        <p:txBody>
          <a:bodyPr/>
          <a:lstStyle/>
          <a:p>
            <a:endParaRPr lang="en-US"/>
          </a:p>
        </p:txBody>
      </p:sp>
      <p:sp>
        <p:nvSpPr>
          <p:cNvPr id="4" name="スライド番号プレースホルダー 3">
            <a:extLst>
              <a:ext uri="{FF2B5EF4-FFF2-40B4-BE49-F238E27FC236}">
                <a16:creationId xmlns:a16="http://schemas.microsoft.com/office/drawing/2014/main" id="{824FE662-8D74-B201-C194-D83AFCD49201}"/>
              </a:ext>
            </a:extLst>
          </p:cNvPr>
          <p:cNvSpPr>
            <a:spLocks noGrp="1"/>
          </p:cNvSpPr>
          <p:nvPr>
            <p:ph type="sldNum" sz="quarter" idx="12"/>
          </p:nvPr>
        </p:nvSpPr>
        <p:spPr/>
        <p:txBody>
          <a:bodyPr/>
          <a:lstStyle/>
          <a:p>
            <a:fld id="{6D0119A8-ACCC-410C-B698-AF8A67FD566B}" type="slidenum">
              <a:rPr lang="en-US" smtClean="0"/>
              <a:t>‹#›</a:t>
            </a:fld>
            <a:endParaRPr lang="en-US"/>
          </a:p>
        </p:txBody>
      </p:sp>
    </p:spTree>
    <p:extLst>
      <p:ext uri="{BB962C8B-B14F-4D97-AF65-F5344CB8AC3E}">
        <p14:creationId xmlns:p14="http://schemas.microsoft.com/office/powerpoint/2010/main" val="134206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AF2E2C-3D2E-9A34-4A66-1D51F6082C26}"/>
              </a:ext>
            </a:extLst>
          </p:cNvPr>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コンテンツ プレースホルダー 2">
            <a:extLst>
              <a:ext uri="{FF2B5EF4-FFF2-40B4-BE49-F238E27FC236}">
                <a16:creationId xmlns:a16="http://schemas.microsoft.com/office/drawing/2014/main" id="{C9944BB4-FA45-3D06-184D-5AAC9ED001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テキスト プレースホルダー 3">
            <a:extLst>
              <a:ext uri="{FF2B5EF4-FFF2-40B4-BE49-F238E27FC236}">
                <a16:creationId xmlns:a16="http://schemas.microsoft.com/office/drawing/2014/main" id="{081AACE3-D3E3-6628-337A-F92E112BA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C3427162-A4F3-0285-A09F-5FF3A1BFD673}"/>
              </a:ext>
            </a:extLst>
          </p:cNvPr>
          <p:cNvSpPr>
            <a:spLocks noGrp="1"/>
          </p:cNvSpPr>
          <p:nvPr>
            <p:ph type="dt" sz="half" idx="10"/>
          </p:nvPr>
        </p:nvSpPr>
        <p:spPr/>
        <p:txBody>
          <a:bodyPr/>
          <a:lstStyle/>
          <a:p>
            <a:fld id="{E4F9E8A3-B571-419E-A9D0-47F25CDA5645}" type="datetimeFigureOut">
              <a:rPr lang="en-US" smtClean="0"/>
              <a:t>3/20/2023</a:t>
            </a:fld>
            <a:endParaRPr lang="en-US"/>
          </a:p>
        </p:txBody>
      </p:sp>
      <p:sp>
        <p:nvSpPr>
          <p:cNvPr id="6" name="フッター プレースホルダー 5">
            <a:extLst>
              <a:ext uri="{FF2B5EF4-FFF2-40B4-BE49-F238E27FC236}">
                <a16:creationId xmlns:a16="http://schemas.microsoft.com/office/drawing/2014/main" id="{D1A886AF-09D0-5190-A80A-64AACEE8A3E0}"/>
              </a:ext>
            </a:extLst>
          </p:cNvPr>
          <p:cNvSpPr>
            <a:spLocks noGrp="1"/>
          </p:cNvSpPr>
          <p:nvPr>
            <p:ph type="ftr" sz="quarter" idx="11"/>
          </p:nvPr>
        </p:nvSpPr>
        <p:spPr/>
        <p:txBody>
          <a:bodyPr/>
          <a:lstStyle/>
          <a:p>
            <a:endParaRPr lang="en-US"/>
          </a:p>
        </p:txBody>
      </p:sp>
      <p:sp>
        <p:nvSpPr>
          <p:cNvPr id="7" name="スライド番号プレースホルダー 6">
            <a:extLst>
              <a:ext uri="{FF2B5EF4-FFF2-40B4-BE49-F238E27FC236}">
                <a16:creationId xmlns:a16="http://schemas.microsoft.com/office/drawing/2014/main" id="{61BDFA03-142D-69FD-AF8B-B1D318B69F9D}"/>
              </a:ext>
            </a:extLst>
          </p:cNvPr>
          <p:cNvSpPr>
            <a:spLocks noGrp="1"/>
          </p:cNvSpPr>
          <p:nvPr>
            <p:ph type="sldNum" sz="quarter" idx="12"/>
          </p:nvPr>
        </p:nvSpPr>
        <p:spPr/>
        <p:txBody>
          <a:bodyPr/>
          <a:lstStyle/>
          <a:p>
            <a:fld id="{6D0119A8-ACCC-410C-B698-AF8A67FD566B}" type="slidenum">
              <a:rPr lang="en-US" smtClean="0"/>
              <a:t>‹#›</a:t>
            </a:fld>
            <a:endParaRPr lang="en-US"/>
          </a:p>
        </p:txBody>
      </p:sp>
    </p:spTree>
    <p:extLst>
      <p:ext uri="{BB962C8B-B14F-4D97-AF65-F5344CB8AC3E}">
        <p14:creationId xmlns:p14="http://schemas.microsoft.com/office/powerpoint/2010/main" val="3201731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64C485-CE16-4B3B-BDE5-E28A2EFC4CB4}"/>
              </a:ext>
            </a:extLst>
          </p:cNvPr>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図プレースホルダー 2">
            <a:extLst>
              <a:ext uri="{FF2B5EF4-FFF2-40B4-BE49-F238E27FC236}">
                <a16:creationId xmlns:a16="http://schemas.microsoft.com/office/drawing/2014/main" id="{AECEC4B0-1078-B8EC-04E0-B5C287EBE2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テキスト プレースホルダー 3">
            <a:extLst>
              <a:ext uri="{FF2B5EF4-FFF2-40B4-BE49-F238E27FC236}">
                <a16:creationId xmlns:a16="http://schemas.microsoft.com/office/drawing/2014/main" id="{516B049F-226E-F48E-0E8A-A7934B88EE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EB7431AC-FE09-5827-1F01-7D379BE0DA6F}"/>
              </a:ext>
            </a:extLst>
          </p:cNvPr>
          <p:cNvSpPr>
            <a:spLocks noGrp="1"/>
          </p:cNvSpPr>
          <p:nvPr>
            <p:ph type="dt" sz="half" idx="10"/>
          </p:nvPr>
        </p:nvSpPr>
        <p:spPr/>
        <p:txBody>
          <a:bodyPr/>
          <a:lstStyle/>
          <a:p>
            <a:fld id="{E4F9E8A3-B571-419E-A9D0-47F25CDA5645}" type="datetimeFigureOut">
              <a:rPr lang="en-US" smtClean="0"/>
              <a:t>3/20/2023</a:t>
            </a:fld>
            <a:endParaRPr lang="en-US"/>
          </a:p>
        </p:txBody>
      </p:sp>
      <p:sp>
        <p:nvSpPr>
          <p:cNvPr id="6" name="フッター プレースホルダー 5">
            <a:extLst>
              <a:ext uri="{FF2B5EF4-FFF2-40B4-BE49-F238E27FC236}">
                <a16:creationId xmlns:a16="http://schemas.microsoft.com/office/drawing/2014/main" id="{E59D1A8C-D37B-8406-3C6F-53C07F2FF7AA}"/>
              </a:ext>
            </a:extLst>
          </p:cNvPr>
          <p:cNvSpPr>
            <a:spLocks noGrp="1"/>
          </p:cNvSpPr>
          <p:nvPr>
            <p:ph type="ftr" sz="quarter" idx="11"/>
          </p:nvPr>
        </p:nvSpPr>
        <p:spPr/>
        <p:txBody>
          <a:bodyPr/>
          <a:lstStyle/>
          <a:p>
            <a:endParaRPr lang="en-US"/>
          </a:p>
        </p:txBody>
      </p:sp>
      <p:sp>
        <p:nvSpPr>
          <p:cNvPr id="7" name="スライド番号プレースホルダー 6">
            <a:extLst>
              <a:ext uri="{FF2B5EF4-FFF2-40B4-BE49-F238E27FC236}">
                <a16:creationId xmlns:a16="http://schemas.microsoft.com/office/drawing/2014/main" id="{302BD8E7-53C3-55CD-4599-C48FAC2DBCAB}"/>
              </a:ext>
            </a:extLst>
          </p:cNvPr>
          <p:cNvSpPr>
            <a:spLocks noGrp="1"/>
          </p:cNvSpPr>
          <p:nvPr>
            <p:ph type="sldNum" sz="quarter" idx="12"/>
          </p:nvPr>
        </p:nvSpPr>
        <p:spPr/>
        <p:txBody>
          <a:bodyPr/>
          <a:lstStyle/>
          <a:p>
            <a:fld id="{6D0119A8-ACCC-410C-B698-AF8A67FD566B}" type="slidenum">
              <a:rPr lang="en-US" smtClean="0"/>
              <a:t>‹#›</a:t>
            </a:fld>
            <a:endParaRPr lang="en-US"/>
          </a:p>
        </p:txBody>
      </p:sp>
    </p:spTree>
    <p:extLst>
      <p:ext uri="{BB962C8B-B14F-4D97-AF65-F5344CB8AC3E}">
        <p14:creationId xmlns:p14="http://schemas.microsoft.com/office/powerpoint/2010/main" val="3247923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C26745D-6038-39E5-ADD5-BA3557B01A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テキスト プレースホルダー 2">
            <a:extLst>
              <a:ext uri="{FF2B5EF4-FFF2-40B4-BE49-F238E27FC236}">
                <a16:creationId xmlns:a16="http://schemas.microsoft.com/office/drawing/2014/main" id="{D74E8392-21C8-9518-8143-E5C92279E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3">
            <a:extLst>
              <a:ext uri="{FF2B5EF4-FFF2-40B4-BE49-F238E27FC236}">
                <a16:creationId xmlns:a16="http://schemas.microsoft.com/office/drawing/2014/main" id="{EA18B505-ED3D-0AE1-4EEB-996FA4EF71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F9E8A3-B571-419E-A9D0-47F25CDA5645}" type="datetimeFigureOut">
              <a:rPr lang="en-US" smtClean="0"/>
              <a:t>3/20/2023</a:t>
            </a:fld>
            <a:endParaRPr lang="en-US"/>
          </a:p>
        </p:txBody>
      </p:sp>
      <p:sp>
        <p:nvSpPr>
          <p:cNvPr id="5" name="フッター プレースホルダー 4">
            <a:extLst>
              <a:ext uri="{FF2B5EF4-FFF2-40B4-BE49-F238E27FC236}">
                <a16:creationId xmlns:a16="http://schemas.microsoft.com/office/drawing/2014/main" id="{9DB4C022-9C1E-6690-7054-25C4062BD0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スライド番号プレースホルダー 5">
            <a:extLst>
              <a:ext uri="{FF2B5EF4-FFF2-40B4-BE49-F238E27FC236}">
                <a16:creationId xmlns:a16="http://schemas.microsoft.com/office/drawing/2014/main" id="{1A319164-1693-F6B3-20F3-CACCFE22AF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0119A8-ACCC-410C-B698-AF8A67FD566B}" type="slidenum">
              <a:rPr lang="en-US" smtClean="0"/>
              <a:t>‹#›</a:t>
            </a:fld>
            <a:endParaRPr lang="en-US"/>
          </a:p>
        </p:txBody>
      </p:sp>
    </p:spTree>
    <p:extLst>
      <p:ext uri="{BB962C8B-B14F-4D97-AF65-F5344CB8AC3E}">
        <p14:creationId xmlns:p14="http://schemas.microsoft.com/office/powerpoint/2010/main" val="3075074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extLst>
      <p:ext uri="{BB962C8B-B14F-4D97-AF65-F5344CB8AC3E}">
        <p14:creationId xmlns:p14="http://schemas.microsoft.com/office/powerpoint/2010/main" val="259735905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7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p1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Google Shape;57;p1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10000"/>
              </a:lnSpc>
              <a:spcBef>
                <a:spcPts val="1800"/>
              </a:spcBef>
              <a:spcAft>
                <a:spcPts val="0"/>
              </a:spcAft>
              <a:buClr>
                <a:schemeClr val="accent4"/>
              </a:buClr>
              <a:buSzPts val="2800"/>
              <a:buFont typeface="Noto Sans Symbols"/>
              <a:buChar char="●"/>
              <a:defRPr sz="2800" b="1" i="0" u="none" strike="noStrike" cap="none">
                <a:solidFill>
                  <a:schemeClr val="dk1"/>
                </a:solidFill>
                <a:latin typeface="Arial"/>
                <a:ea typeface="Arial"/>
                <a:cs typeface="Arial"/>
                <a:sym typeface="Arial"/>
              </a:defRPr>
            </a:lvl1pPr>
            <a:lvl2pPr marL="914400" marR="0" lvl="1" indent="-381000" algn="l" rtl="0">
              <a:lnSpc>
                <a:spcPct val="110000"/>
              </a:lnSpc>
              <a:spcBef>
                <a:spcPts val="0"/>
              </a:spcBef>
              <a:spcAft>
                <a:spcPts val="0"/>
              </a:spcAft>
              <a:buClr>
                <a:schemeClr val="dk2"/>
              </a:buClr>
              <a:buSzPts val="2400"/>
              <a:buFont typeface="Noto Sans Symbols"/>
              <a:buChar char="●"/>
              <a:defRPr sz="2400" b="0" i="0" u="none" strike="noStrike" cap="none">
                <a:solidFill>
                  <a:schemeClr val="dk2"/>
                </a:solidFill>
                <a:latin typeface="Quattrocento Sans"/>
                <a:ea typeface="Quattrocento Sans"/>
                <a:cs typeface="Quattrocento Sans"/>
                <a:sym typeface="Quattrocento Sans"/>
              </a:defRPr>
            </a:lvl2pPr>
            <a:lvl3pPr marL="1371600" marR="0" lvl="2" indent="-355600" algn="l" rtl="0">
              <a:lnSpc>
                <a:spcPct val="110000"/>
              </a:lnSpc>
              <a:spcBef>
                <a:spcPts val="0"/>
              </a:spcBef>
              <a:spcAft>
                <a:spcPts val="0"/>
              </a:spcAft>
              <a:buClr>
                <a:schemeClr val="dk2"/>
              </a:buClr>
              <a:buSzPts val="2000"/>
              <a:buFont typeface="Noto Sans Symbols"/>
              <a:buChar char="●"/>
              <a:defRPr sz="2000" b="0" i="0" u="none" strike="noStrike" cap="none">
                <a:solidFill>
                  <a:schemeClr val="dk2"/>
                </a:solidFill>
                <a:latin typeface="Quattrocento Sans"/>
                <a:ea typeface="Quattrocento Sans"/>
                <a:cs typeface="Quattrocento Sans"/>
                <a:sym typeface="Quattrocento Sans"/>
              </a:defRPr>
            </a:lvl3pPr>
            <a:lvl4pPr marL="1828800" marR="0" lvl="3" indent="-342900" algn="l" rtl="0">
              <a:lnSpc>
                <a:spcPct val="110000"/>
              </a:lnSpc>
              <a:spcBef>
                <a:spcPts val="0"/>
              </a:spcBef>
              <a:spcAft>
                <a:spcPts val="0"/>
              </a:spcAft>
              <a:buClr>
                <a:schemeClr val="dk2"/>
              </a:buClr>
              <a:buSzPts val="1800"/>
              <a:buFont typeface="Noto Sans Symbols"/>
              <a:buChar char="●"/>
              <a:defRPr sz="1800" b="0" i="0" u="none" strike="noStrike" cap="none">
                <a:solidFill>
                  <a:schemeClr val="dk2"/>
                </a:solidFill>
                <a:latin typeface="Quattrocento Sans"/>
                <a:ea typeface="Quattrocento Sans"/>
                <a:cs typeface="Quattrocento Sans"/>
                <a:sym typeface="Quattrocento Sans"/>
              </a:defRPr>
            </a:lvl4pPr>
            <a:lvl5pPr marL="2286000" marR="0" lvl="4" indent="-342900" algn="l" rtl="0">
              <a:lnSpc>
                <a:spcPct val="110000"/>
              </a:lnSpc>
              <a:spcBef>
                <a:spcPts val="0"/>
              </a:spcBef>
              <a:spcAft>
                <a:spcPts val="0"/>
              </a:spcAft>
              <a:buClr>
                <a:schemeClr val="dk2"/>
              </a:buClr>
              <a:buSzPts val="1800"/>
              <a:buFont typeface="Noto Sans Symbols"/>
              <a:buChar char="●"/>
              <a:defRPr sz="1800" b="0" i="0" u="none" strike="noStrike" cap="none">
                <a:solidFill>
                  <a:schemeClr val="dk2"/>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58" name="Google Shape;58;p1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949494"/>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59" name="Google Shape;59;p1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949494"/>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60" name="Google Shape;60;p1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49494"/>
                </a:solidFill>
                <a:latin typeface="Quattrocento Sans"/>
                <a:ea typeface="Quattrocento Sans"/>
                <a:cs typeface="Quattrocento Sans"/>
                <a:sym typeface="Quattrocento Sans"/>
              </a:defRPr>
            </a:lvl1pPr>
            <a:lvl2pPr marL="0" marR="0" lvl="1" indent="0" algn="r" rtl="0">
              <a:spcBef>
                <a:spcPts val="0"/>
              </a:spcBef>
              <a:buNone/>
              <a:defRPr sz="1200">
                <a:solidFill>
                  <a:srgbClr val="949494"/>
                </a:solidFill>
                <a:latin typeface="Quattrocento Sans"/>
                <a:ea typeface="Quattrocento Sans"/>
                <a:cs typeface="Quattrocento Sans"/>
                <a:sym typeface="Quattrocento Sans"/>
              </a:defRPr>
            </a:lvl2pPr>
            <a:lvl3pPr marL="0" marR="0" lvl="2" indent="0" algn="r" rtl="0">
              <a:spcBef>
                <a:spcPts val="0"/>
              </a:spcBef>
              <a:buNone/>
              <a:defRPr sz="1200">
                <a:solidFill>
                  <a:srgbClr val="949494"/>
                </a:solidFill>
                <a:latin typeface="Quattrocento Sans"/>
                <a:ea typeface="Quattrocento Sans"/>
                <a:cs typeface="Quattrocento Sans"/>
                <a:sym typeface="Quattrocento Sans"/>
              </a:defRPr>
            </a:lvl3pPr>
            <a:lvl4pPr marL="0" marR="0" lvl="3" indent="0" algn="r" rtl="0">
              <a:spcBef>
                <a:spcPts val="0"/>
              </a:spcBef>
              <a:buNone/>
              <a:defRPr sz="1200">
                <a:solidFill>
                  <a:srgbClr val="949494"/>
                </a:solidFill>
                <a:latin typeface="Quattrocento Sans"/>
                <a:ea typeface="Quattrocento Sans"/>
                <a:cs typeface="Quattrocento Sans"/>
                <a:sym typeface="Quattrocento Sans"/>
              </a:defRPr>
            </a:lvl4pPr>
            <a:lvl5pPr marL="0" marR="0" lvl="4" indent="0" algn="r" rtl="0">
              <a:spcBef>
                <a:spcPts val="0"/>
              </a:spcBef>
              <a:buNone/>
              <a:defRPr sz="1200">
                <a:solidFill>
                  <a:srgbClr val="949494"/>
                </a:solidFill>
                <a:latin typeface="Quattrocento Sans"/>
                <a:ea typeface="Quattrocento Sans"/>
                <a:cs typeface="Quattrocento Sans"/>
                <a:sym typeface="Quattrocento Sans"/>
              </a:defRPr>
            </a:lvl5pPr>
            <a:lvl6pPr marL="0" marR="0" lvl="5" indent="0" algn="r" rtl="0">
              <a:spcBef>
                <a:spcPts val="0"/>
              </a:spcBef>
              <a:buNone/>
              <a:defRPr sz="1200">
                <a:solidFill>
                  <a:srgbClr val="949494"/>
                </a:solidFill>
                <a:latin typeface="Quattrocento Sans"/>
                <a:ea typeface="Quattrocento Sans"/>
                <a:cs typeface="Quattrocento Sans"/>
                <a:sym typeface="Quattrocento Sans"/>
              </a:defRPr>
            </a:lvl6pPr>
            <a:lvl7pPr marL="0" marR="0" lvl="6" indent="0" algn="r" rtl="0">
              <a:spcBef>
                <a:spcPts val="0"/>
              </a:spcBef>
              <a:buNone/>
              <a:defRPr sz="1200">
                <a:solidFill>
                  <a:srgbClr val="949494"/>
                </a:solidFill>
                <a:latin typeface="Quattrocento Sans"/>
                <a:ea typeface="Quattrocento Sans"/>
                <a:cs typeface="Quattrocento Sans"/>
                <a:sym typeface="Quattrocento Sans"/>
              </a:defRPr>
            </a:lvl7pPr>
            <a:lvl8pPr marL="0" marR="0" lvl="7" indent="0" algn="r" rtl="0">
              <a:spcBef>
                <a:spcPts val="0"/>
              </a:spcBef>
              <a:buNone/>
              <a:defRPr sz="1200">
                <a:solidFill>
                  <a:srgbClr val="949494"/>
                </a:solidFill>
                <a:latin typeface="Quattrocento Sans"/>
                <a:ea typeface="Quattrocento Sans"/>
                <a:cs typeface="Quattrocento Sans"/>
                <a:sym typeface="Quattrocento Sans"/>
              </a:defRPr>
            </a:lvl8pPr>
            <a:lvl9pPr marL="0" marR="0" lvl="8" indent="0" algn="r" rtl="0">
              <a:spcBef>
                <a:spcPts val="0"/>
              </a:spcBef>
              <a:buNone/>
              <a:defRPr sz="1200">
                <a:solidFill>
                  <a:srgbClr val="949494"/>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ja-JP"/>
              <a:t>‹#›</a:t>
            </a:fld>
            <a:endParaRPr/>
          </a:p>
        </p:txBody>
      </p:sp>
    </p:spTree>
    <p:extLst>
      <p:ext uri="{BB962C8B-B14F-4D97-AF65-F5344CB8AC3E}">
        <p14:creationId xmlns:p14="http://schemas.microsoft.com/office/powerpoint/2010/main" val="630759940"/>
      </p:ext>
    </p:extLst>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BAF030-86AC-4BA0-B9C6-3243C593BCFC}" type="datetimeFigureOut">
              <a:rPr kumimoji="1" lang="ja-JP" altLang="en-US" smtClean="0"/>
              <a:t>2023/3/20</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1B92D0-3845-473E-8E13-C70357A36CF6}" type="slidenum">
              <a:rPr kumimoji="1" lang="ja-JP" altLang="en-US" smtClean="0"/>
              <a:t>‹#›</a:t>
            </a:fld>
            <a:endParaRPr kumimoji="1" lang="ja-JP" altLang="en-US"/>
          </a:p>
        </p:txBody>
      </p:sp>
    </p:spTree>
    <p:extLst>
      <p:ext uri="{BB962C8B-B14F-4D97-AF65-F5344CB8AC3E}">
        <p14:creationId xmlns:p14="http://schemas.microsoft.com/office/powerpoint/2010/main" val="308063298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446088" indent="-446088" algn="l" defTabSz="914400" rtl="0" eaLnBrk="1" latinLnBrk="0" hangingPunct="1">
        <a:lnSpc>
          <a:spcPct val="110000"/>
        </a:lnSpc>
        <a:spcBef>
          <a:spcPts val="1800"/>
        </a:spcBef>
        <a:buClr>
          <a:schemeClr val="accent4"/>
        </a:buClr>
        <a:buFont typeface="Wingdings" panose="05000000000000000000" pitchFamily="2" charset="2"/>
        <a:buChar char="l"/>
        <a:defRPr kumimoji="1" sz="2800" b="1" kern="1200">
          <a:solidFill>
            <a:schemeClr val="tx1"/>
          </a:solidFill>
          <a:latin typeface="游ゴシック" panose="020B0400000000000000" pitchFamily="50" charset="-128"/>
          <a:ea typeface="游ゴシック" panose="020B0400000000000000" pitchFamily="50" charset="-128"/>
          <a:cs typeface="+mn-cs"/>
        </a:defRPr>
      </a:lvl1pPr>
      <a:lvl2pPr marL="898525" indent="-441325" algn="l" defTabSz="914400" rtl="0" eaLnBrk="1" latinLnBrk="0" hangingPunct="1">
        <a:lnSpc>
          <a:spcPct val="110000"/>
        </a:lnSpc>
        <a:spcBef>
          <a:spcPts val="0"/>
        </a:spcBef>
        <a:buFont typeface="Wingdings" panose="05000000000000000000" pitchFamily="2" charset="2"/>
        <a:buChar char="l"/>
        <a:defRPr kumimoji="1" sz="2400" kern="1200">
          <a:solidFill>
            <a:schemeClr val="tx2"/>
          </a:solidFill>
          <a:latin typeface="+mn-lt"/>
          <a:ea typeface="+mn-ea"/>
          <a:cs typeface="+mn-cs"/>
        </a:defRPr>
      </a:lvl2pPr>
      <a:lvl3pPr marL="1252538" indent="-338138" algn="l" defTabSz="914400" rtl="0" eaLnBrk="1" latinLnBrk="0" hangingPunct="1">
        <a:lnSpc>
          <a:spcPct val="110000"/>
        </a:lnSpc>
        <a:spcBef>
          <a:spcPts val="0"/>
        </a:spcBef>
        <a:buFont typeface="Wingdings" panose="05000000000000000000" pitchFamily="2" charset="2"/>
        <a:buChar char="l"/>
        <a:defRPr kumimoji="1" sz="2000" kern="1200">
          <a:solidFill>
            <a:schemeClr val="tx2"/>
          </a:solidFill>
          <a:latin typeface="+mn-lt"/>
          <a:ea typeface="+mn-ea"/>
          <a:cs typeface="+mn-cs"/>
        </a:defRPr>
      </a:lvl3pPr>
      <a:lvl4pPr marL="1706563" indent="-334963" algn="l" defTabSz="914400" rtl="0" eaLnBrk="1" latinLnBrk="0" hangingPunct="1">
        <a:lnSpc>
          <a:spcPct val="110000"/>
        </a:lnSpc>
        <a:spcBef>
          <a:spcPts val="0"/>
        </a:spcBef>
        <a:buFont typeface="Wingdings" panose="05000000000000000000" pitchFamily="2" charset="2"/>
        <a:buChar char="l"/>
        <a:defRPr kumimoji="1" sz="1800" kern="1200">
          <a:solidFill>
            <a:schemeClr val="tx2"/>
          </a:solidFill>
          <a:latin typeface="+mn-lt"/>
          <a:ea typeface="+mn-ea"/>
          <a:cs typeface="+mn-cs"/>
        </a:defRPr>
      </a:lvl4pPr>
      <a:lvl5pPr marL="2151063" indent="-322263" algn="l" defTabSz="914400" rtl="0" eaLnBrk="1" latinLnBrk="0" hangingPunct="1">
        <a:lnSpc>
          <a:spcPct val="110000"/>
        </a:lnSpc>
        <a:spcBef>
          <a:spcPts val="0"/>
        </a:spcBef>
        <a:buFont typeface="Wingdings" panose="05000000000000000000" pitchFamily="2" charset="2"/>
        <a:buChar char="l"/>
        <a:defRPr kumimoji="1"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F26ED7F-E12E-B0C2-98F7-7A71348536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2BA8D93-9AF7-B01D-506C-905CA4E369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4762ED2-70F4-0D32-D9BF-6EFC0D2BB3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D67EC-24EA-4848-9125-9EB66453F5F0}" type="datetimeFigureOut">
              <a:rPr kumimoji="1" lang="ja-JP" altLang="en-US" smtClean="0"/>
              <a:t>2023/3/20</a:t>
            </a:fld>
            <a:endParaRPr kumimoji="1" lang="ja-JP" altLang="en-US"/>
          </a:p>
        </p:txBody>
      </p:sp>
      <p:sp>
        <p:nvSpPr>
          <p:cNvPr id="5" name="フッター プレースホルダー 4">
            <a:extLst>
              <a:ext uri="{FF2B5EF4-FFF2-40B4-BE49-F238E27FC236}">
                <a16:creationId xmlns:a16="http://schemas.microsoft.com/office/drawing/2014/main" id="{3F597DA3-F163-1BB7-4734-691A3C2B4C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76E96D9-FB05-306C-CAB7-D4CD9790ED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E26E1-9D40-438C-9EAD-39C57344EA54}" type="slidenum">
              <a:rPr kumimoji="1" lang="ja-JP" altLang="en-US" smtClean="0"/>
              <a:t>‹#›</a:t>
            </a:fld>
            <a:endParaRPr kumimoji="1" lang="ja-JP" altLang="en-US"/>
          </a:p>
        </p:txBody>
      </p:sp>
    </p:spTree>
    <p:extLst>
      <p:ext uri="{BB962C8B-B14F-4D97-AF65-F5344CB8AC3E}">
        <p14:creationId xmlns:p14="http://schemas.microsoft.com/office/powerpoint/2010/main" val="2540594882"/>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BAF030-86AC-4BA0-B9C6-3243C593BCFC}" type="datetimeFigureOut">
              <a:rPr kumimoji="1" lang="ja-JP" altLang="en-US" smtClean="0"/>
              <a:t>2023/3/20</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1B92D0-3845-473E-8E13-C70357A36CF6}" type="slidenum">
              <a:rPr kumimoji="1" lang="ja-JP" altLang="en-US" smtClean="0"/>
              <a:t>‹#›</a:t>
            </a:fld>
            <a:endParaRPr kumimoji="1" lang="ja-JP" altLang="en-US"/>
          </a:p>
        </p:txBody>
      </p:sp>
    </p:spTree>
    <p:extLst>
      <p:ext uri="{BB962C8B-B14F-4D97-AF65-F5344CB8AC3E}">
        <p14:creationId xmlns:p14="http://schemas.microsoft.com/office/powerpoint/2010/main" val="4002207115"/>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446088" indent="-446088" algn="l" defTabSz="914400" rtl="0" eaLnBrk="1" latinLnBrk="0" hangingPunct="1">
        <a:lnSpc>
          <a:spcPct val="110000"/>
        </a:lnSpc>
        <a:spcBef>
          <a:spcPts val="1800"/>
        </a:spcBef>
        <a:buClr>
          <a:schemeClr val="accent4"/>
        </a:buClr>
        <a:buFont typeface="Wingdings" panose="05000000000000000000" pitchFamily="2" charset="2"/>
        <a:buChar char="l"/>
        <a:defRPr kumimoji="1" sz="2800" b="1" kern="1200">
          <a:solidFill>
            <a:schemeClr val="tx1"/>
          </a:solidFill>
          <a:latin typeface="游ゴシック" panose="020B0400000000000000" pitchFamily="50" charset="-128"/>
          <a:ea typeface="游ゴシック" panose="020B0400000000000000" pitchFamily="50" charset="-128"/>
          <a:cs typeface="+mn-cs"/>
        </a:defRPr>
      </a:lvl1pPr>
      <a:lvl2pPr marL="898525" indent="-441325" algn="l" defTabSz="914400" rtl="0" eaLnBrk="1" latinLnBrk="0" hangingPunct="1">
        <a:lnSpc>
          <a:spcPct val="110000"/>
        </a:lnSpc>
        <a:spcBef>
          <a:spcPts val="0"/>
        </a:spcBef>
        <a:buFont typeface="Wingdings" panose="05000000000000000000" pitchFamily="2" charset="2"/>
        <a:buChar char="l"/>
        <a:defRPr kumimoji="1" sz="2400" kern="1200">
          <a:solidFill>
            <a:schemeClr val="tx2"/>
          </a:solidFill>
          <a:latin typeface="+mn-lt"/>
          <a:ea typeface="+mn-ea"/>
          <a:cs typeface="+mn-cs"/>
        </a:defRPr>
      </a:lvl2pPr>
      <a:lvl3pPr marL="1252538" indent="-338138" algn="l" defTabSz="914400" rtl="0" eaLnBrk="1" latinLnBrk="0" hangingPunct="1">
        <a:lnSpc>
          <a:spcPct val="110000"/>
        </a:lnSpc>
        <a:spcBef>
          <a:spcPts val="0"/>
        </a:spcBef>
        <a:buFont typeface="Wingdings" panose="05000000000000000000" pitchFamily="2" charset="2"/>
        <a:buChar char="l"/>
        <a:defRPr kumimoji="1" sz="2000" kern="1200">
          <a:solidFill>
            <a:schemeClr val="tx2"/>
          </a:solidFill>
          <a:latin typeface="+mn-lt"/>
          <a:ea typeface="+mn-ea"/>
          <a:cs typeface="+mn-cs"/>
        </a:defRPr>
      </a:lvl3pPr>
      <a:lvl4pPr marL="1706563" indent="-334963" algn="l" defTabSz="914400" rtl="0" eaLnBrk="1" latinLnBrk="0" hangingPunct="1">
        <a:lnSpc>
          <a:spcPct val="110000"/>
        </a:lnSpc>
        <a:spcBef>
          <a:spcPts val="0"/>
        </a:spcBef>
        <a:buFont typeface="Wingdings" panose="05000000000000000000" pitchFamily="2" charset="2"/>
        <a:buChar char="l"/>
        <a:defRPr kumimoji="1" sz="1800" kern="1200">
          <a:solidFill>
            <a:schemeClr val="tx2"/>
          </a:solidFill>
          <a:latin typeface="+mn-lt"/>
          <a:ea typeface="+mn-ea"/>
          <a:cs typeface="+mn-cs"/>
        </a:defRPr>
      </a:lvl4pPr>
      <a:lvl5pPr marL="2151063" indent="-322263" algn="l" defTabSz="914400" rtl="0" eaLnBrk="1" latinLnBrk="0" hangingPunct="1">
        <a:lnSpc>
          <a:spcPct val="110000"/>
        </a:lnSpc>
        <a:spcBef>
          <a:spcPts val="0"/>
        </a:spcBef>
        <a:buFont typeface="Wingdings" panose="05000000000000000000" pitchFamily="2" charset="2"/>
        <a:buChar char="l"/>
        <a:defRPr kumimoji="1"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10000"/>
              </a:lnSpc>
              <a:spcBef>
                <a:spcPts val="1800"/>
              </a:spcBef>
              <a:spcAft>
                <a:spcPts val="0"/>
              </a:spcAft>
              <a:buClr>
                <a:schemeClr val="accent4"/>
              </a:buClr>
              <a:buSzPts val="2800"/>
              <a:buFont typeface="Noto Sans Symbols"/>
              <a:buChar char="●"/>
              <a:defRPr sz="2800" b="1" i="0" u="none" strike="noStrike" cap="none">
                <a:solidFill>
                  <a:schemeClr val="dk1"/>
                </a:solidFill>
                <a:latin typeface="Arial"/>
                <a:ea typeface="Arial"/>
                <a:cs typeface="Arial"/>
                <a:sym typeface="Arial"/>
              </a:defRPr>
            </a:lvl1pPr>
            <a:lvl2pPr marL="914400" marR="0" lvl="1" indent="-381000" algn="l" rtl="0">
              <a:lnSpc>
                <a:spcPct val="110000"/>
              </a:lnSpc>
              <a:spcBef>
                <a:spcPts val="0"/>
              </a:spcBef>
              <a:spcAft>
                <a:spcPts val="0"/>
              </a:spcAft>
              <a:buClr>
                <a:schemeClr val="dk2"/>
              </a:buClr>
              <a:buSzPts val="2400"/>
              <a:buFont typeface="Noto Sans Symbols"/>
              <a:buChar char="●"/>
              <a:defRPr sz="2400" b="0" i="0" u="none" strike="noStrike" cap="none">
                <a:solidFill>
                  <a:schemeClr val="dk2"/>
                </a:solidFill>
                <a:latin typeface="Quattrocento Sans"/>
                <a:ea typeface="Quattrocento Sans"/>
                <a:cs typeface="Quattrocento Sans"/>
                <a:sym typeface="Quattrocento Sans"/>
              </a:defRPr>
            </a:lvl2pPr>
            <a:lvl3pPr marL="1371600" marR="0" lvl="2" indent="-355600" algn="l" rtl="0">
              <a:lnSpc>
                <a:spcPct val="110000"/>
              </a:lnSpc>
              <a:spcBef>
                <a:spcPts val="0"/>
              </a:spcBef>
              <a:spcAft>
                <a:spcPts val="0"/>
              </a:spcAft>
              <a:buClr>
                <a:schemeClr val="dk2"/>
              </a:buClr>
              <a:buSzPts val="2000"/>
              <a:buFont typeface="Noto Sans Symbols"/>
              <a:buChar char="●"/>
              <a:defRPr sz="2000" b="0" i="0" u="none" strike="noStrike" cap="none">
                <a:solidFill>
                  <a:schemeClr val="dk2"/>
                </a:solidFill>
                <a:latin typeface="Quattrocento Sans"/>
                <a:ea typeface="Quattrocento Sans"/>
                <a:cs typeface="Quattrocento Sans"/>
                <a:sym typeface="Quattrocento Sans"/>
              </a:defRPr>
            </a:lvl3pPr>
            <a:lvl4pPr marL="1828800" marR="0" lvl="3" indent="-342900" algn="l" rtl="0">
              <a:lnSpc>
                <a:spcPct val="110000"/>
              </a:lnSpc>
              <a:spcBef>
                <a:spcPts val="0"/>
              </a:spcBef>
              <a:spcAft>
                <a:spcPts val="0"/>
              </a:spcAft>
              <a:buClr>
                <a:schemeClr val="dk2"/>
              </a:buClr>
              <a:buSzPts val="1800"/>
              <a:buFont typeface="Noto Sans Symbols"/>
              <a:buChar char="●"/>
              <a:defRPr sz="1800" b="0" i="0" u="none" strike="noStrike" cap="none">
                <a:solidFill>
                  <a:schemeClr val="dk2"/>
                </a:solidFill>
                <a:latin typeface="Quattrocento Sans"/>
                <a:ea typeface="Quattrocento Sans"/>
                <a:cs typeface="Quattrocento Sans"/>
                <a:sym typeface="Quattrocento Sans"/>
              </a:defRPr>
            </a:lvl4pPr>
            <a:lvl5pPr marL="2286000" marR="0" lvl="4" indent="-342900" algn="l" rtl="0">
              <a:lnSpc>
                <a:spcPct val="110000"/>
              </a:lnSpc>
              <a:spcBef>
                <a:spcPts val="0"/>
              </a:spcBef>
              <a:spcAft>
                <a:spcPts val="0"/>
              </a:spcAft>
              <a:buClr>
                <a:schemeClr val="dk2"/>
              </a:buClr>
              <a:buSzPts val="1800"/>
              <a:buFont typeface="Noto Sans Symbols"/>
              <a:buChar char="●"/>
              <a:defRPr sz="1800" b="0" i="0" u="none" strike="noStrike" cap="none">
                <a:solidFill>
                  <a:schemeClr val="dk2"/>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 name="Google Shape;1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949494"/>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3" name="Google Shape;1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949494"/>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 name="Google Shape;1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949494"/>
                </a:solidFill>
                <a:latin typeface="Quattrocento Sans"/>
                <a:ea typeface="Quattrocento Sans"/>
                <a:cs typeface="Quattrocento Sans"/>
                <a:sym typeface="Quattrocento Sans"/>
              </a:defRPr>
            </a:lvl1pPr>
            <a:lvl2pPr marL="0" marR="0" lvl="1" indent="0" algn="r" rtl="0">
              <a:spcBef>
                <a:spcPts val="0"/>
              </a:spcBef>
              <a:buNone/>
              <a:defRPr sz="1200" b="0" i="0" u="none" strike="noStrike" cap="none">
                <a:solidFill>
                  <a:srgbClr val="949494"/>
                </a:solidFill>
                <a:latin typeface="Quattrocento Sans"/>
                <a:ea typeface="Quattrocento Sans"/>
                <a:cs typeface="Quattrocento Sans"/>
                <a:sym typeface="Quattrocento Sans"/>
              </a:defRPr>
            </a:lvl2pPr>
            <a:lvl3pPr marL="0" marR="0" lvl="2" indent="0" algn="r" rtl="0">
              <a:spcBef>
                <a:spcPts val="0"/>
              </a:spcBef>
              <a:buNone/>
              <a:defRPr sz="1200" b="0" i="0" u="none" strike="noStrike" cap="none">
                <a:solidFill>
                  <a:srgbClr val="949494"/>
                </a:solidFill>
                <a:latin typeface="Quattrocento Sans"/>
                <a:ea typeface="Quattrocento Sans"/>
                <a:cs typeface="Quattrocento Sans"/>
                <a:sym typeface="Quattrocento Sans"/>
              </a:defRPr>
            </a:lvl3pPr>
            <a:lvl4pPr marL="0" marR="0" lvl="3" indent="0" algn="r" rtl="0">
              <a:spcBef>
                <a:spcPts val="0"/>
              </a:spcBef>
              <a:buNone/>
              <a:defRPr sz="1200" b="0" i="0" u="none" strike="noStrike" cap="none">
                <a:solidFill>
                  <a:srgbClr val="949494"/>
                </a:solidFill>
                <a:latin typeface="Quattrocento Sans"/>
                <a:ea typeface="Quattrocento Sans"/>
                <a:cs typeface="Quattrocento Sans"/>
                <a:sym typeface="Quattrocento Sans"/>
              </a:defRPr>
            </a:lvl4pPr>
            <a:lvl5pPr marL="0" marR="0" lvl="4" indent="0" algn="r" rtl="0">
              <a:spcBef>
                <a:spcPts val="0"/>
              </a:spcBef>
              <a:buNone/>
              <a:defRPr sz="1200" b="0" i="0" u="none" strike="noStrike" cap="none">
                <a:solidFill>
                  <a:srgbClr val="949494"/>
                </a:solidFill>
                <a:latin typeface="Quattrocento Sans"/>
                <a:ea typeface="Quattrocento Sans"/>
                <a:cs typeface="Quattrocento Sans"/>
                <a:sym typeface="Quattrocento Sans"/>
              </a:defRPr>
            </a:lvl5pPr>
            <a:lvl6pPr marL="0" marR="0" lvl="5" indent="0" algn="r" rtl="0">
              <a:spcBef>
                <a:spcPts val="0"/>
              </a:spcBef>
              <a:buNone/>
              <a:defRPr sz="1200" b="0" i="0" u="none" strike="noStrike" cap="none">
                <a:solidFill>
                  <a:srgbClr val="949494"/>
                </a:solidFill>
                <a:latin typeface="Quattrocento Sans"/>
                <a:ea typeface="Quattrocento Sans"/>
                <a:cs typeface="Quattrocento Sans"/>
                <a:sym typeface="Quattrocento Sans"/>
              </a:defRPr>
            </a:lvl6pPr>
            <a:lvl7pPr marL="0" marR="0" lvl="6" indent="0" algn="r" rtl="0">
              <a:spcBef>
                <a:spcPts val="0"/>
              </a:spcBef>
              <a:buNone/>
              <a:defRPr sz="1200" b="0" i="0" u="none" strike="noStrike" cap="none">
                <a:solidFill>
                  <a:srgbClr val="949494"/>
                </a:solidFill>
                <a:latin typeface="Quattrocento Sans"/>
                <a:ea typeface="Quattrocento Sans"/>
                <a:cs typeface="Quattrocento Sans"/>
                <a:sym typeface="Quattrocento Sans"/>
              </a:defRPr>
            </a:lvl7pPr>
            <a:lvl8pPr marL="0" marR="0" lvl="7" indent="0" algn="r" rtl="0">
              <a:spcBef>
                <a:spcPts val="0"/>
              </a:spcBef>
              <a:buNone/>
              <a:defRPr sz="1200" b="0" i="0" u="none" strike="noStrike" cap="none">
                <a:solidFill>
                  <a:srgbClr val="949494"/>
                </a:solidFill>
                <a:latin typeface="Quattrocento Sans"/>
                <a:ea typeface="Quattrocento Sans"/>
                <a:cs typeface="Quattrocento Sans"/>
                <a:sym typeface="Quattrocento Sans"/>
              </a:defRPr>
            </a:lvl8pPr>
            <a:lvl9pPr marL="0" marR="0" lvl="8" indent="0" algn="r" rtl="0">
              <a:spcBef>
                <a:spcPts val="0"/>
              </a:spcBef>
              <a:buNone/>
              <a:defRPr sz="1200" b="0" i="0" u="none" strike="noStrike" cap="none">
                <a:solidFill>
                  <a:srgbClr val="949494"/>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ja-JP"/>
              <a:t>‹#›</a:t>
            </a:fld>
            <a:endParaRPr/>
          </a:p>
        </p:txBody>
      </p:sp>
    </p:spTree>
    <p:extLst>
      <p:ext uri="{BB962C8B-B14F-4D97-AF65-F5344CB8AC3E}">
        <p14:creationId xmlns:p14="http://schemas.microsoft.com/office/powerpoint/2010/main" val="237741401"/>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BAF030-86AC-4BA0-B9C6-3243C593BCFC}" type="datetimeFigureOut">
              <a:rPr kumimoji="1" lang="ja-JP" altLang="en-US" smtClean="0"/>
              <a:t>2023/3/20</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1B92D0-3845-473E-8E13-C70357A36CF6}" type="slidenum">
              <a:rPr kumimoji="1" lang="ja-JP" altLang="en-US" smtClean="0"/>
              <a:t>‹#›</a:t>
            </a:fld>
            <a:endParaRPr kumimoji="1" lang="ja-JP" altLang="en-US"/>
          </a:p>
        </p:txBody>
      </p:sp>
    </p:spTree>
    <p:extLst>
      <p:ext uri="{BB962C8B-B14F-4D97-AF65-F5344CB8AC3E}">
        <p14:creationId xmlns:p14="http://schemas.microsoft.com/office/powerpoint/2010/main" val="4284716166"/>
      </p:ext>
    </p:extLst>
  </p:cSld>
  <p:clrMap bg1="lt1" tx1="dk1" bg2="lt2" tx2="dk2" accent1="accent1" accent2="accent2" accent3="accent3" accent4="accent4" accent5="accent5" accent6="accent6" hlink="hlink" folHlink="folHlink"/>
  <p:sldLayoutIdLst>
    <p:sldLayoutId id="2147483683" r:id="rId1"/>
    <p:sldLayoutId id="2147483684"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446088" indent="-446088" algn="l" defTabSz="914400" rtl="0" eaLnBrk="1" latinLnBrk="0" hangingPunct="1">
        <a:lnSpc>
          <a:spcPct val="110000"/>
        </a:lnSpc>
        <a:spcBef>
          <a:spcPts val="1800"/>
        </a:spcBef>
        <a:buClr>
          <a:schemeClr val="accent4"/>
        </a:buClr>
        <a:buFont typeface="Wingdings" panose="05000000000000000000" pitchFamily="2" charset="2"/>
        <a:buChar char="l"/>
        <a:defRPr kumimoji="1" sz="2800" b="1" kern="1200">
          <a:solidFill>
            <a:schemeClr val="tx1"/>
          </a:solidFill>
          <a:latin typeface="游ゴシック" panose="020B0400000000000000" pitchFamily="50" charset="-128"/>
          <a:ea typeface="游ゴシック" panose="020B0400000000000000" pitchFamily="50" charset="-128"/>
          <a:cs typeface="+mn-cs"/>
        </a:defRPr>
      </a:lvl1pPr>
      <a:lvl2pPr marL="898525" indent="-441325" algn="l" defTabSz="914400" rtl="0" eaLnBrk="1" latinLnBrk="0" hangingPunct="1">
        <a:lnSpc>
          <a:spcPct val="110000"/>
        </a:lnSpc>
        <a:spcBef>
          <a:spcPts val="0"/>
        </a:spcBef>
        <a:buFont typeface="Wingdings" panose="05000000000000000000" pitchFamily="2" charset="2"/>
        <a:buChar char="l"/>
        <a:defRPr kumimoji="1" sz="2400" kern="1200">
          <a:solidFill>
            <a:schemeClr val="tx2"/>
          </a:solidFill>
          <a:latin typeface="+mn-lt"/>
          <a:ea typeface="+mn-ea"/>
          <a:cs typeface="+mn-cs"/>
        </a:defRPr>
      </a:lvl2pPr>
      <a:lvl3pPr marL="1252538" indent="-338138" algn="l" defTabSz="914400" rtl="0" eaLnBrk="1" latinLnBrk="0" hangingPunct="1">
        <a:lnSpc>
          <a:spcPct val="110000"/>
        </a:lnSpc>
        <a:spcBef>
          <a:spcPts val="0"/>
        </a:spcBef>
        <a:buFont typeface="Wingdings" panose="05000000000000000000" pitchFamily="2" charset="2"/>
        <a:buChar char="l"/>
        <a:defRPr kumimoji="1" sz="2000" kern="1200">
          <a:solidFill>
            <a:schemeClr val="tx2"/>
          </a:solidFill>
          <a:latin typeface="+mn-lt"/>
          <a:ea typeface="+mn-ea"/>
          <a:cs typeface="+mn-cs"/>
        </a:defRPr>
      </a:lvl3pPr>
      <a:lvl4pPr marL="1706563" indent="-334963" algn="l" defTabSz="914400" rtl="0" eaLnBrk="1" latinLnBrk="0" hangingPunct="1">
        <a:lnSpc>
          <a:spcPct val="110000"/>
        </a:lnSpc>
        <a:spcBef>
          <a:spcPts val="0"/>
        </a:spcBef>
        <a:buFont typeface="Wingdings" panose="05000000000000000000" pitchFamily="2" charset="2"/>
        <a:buChar char="l"/>
        <a:defRPr kumimoji="1" sz="1800" kern="1200">
          <a:solidFill>
            <a:schemeClr val="tx2"/>
          </a:solidFill>
          <a:latin typeface="+mn-lt"/>
          <a:ea typeface="+mn-ea"/>
          <a:cs typeface="+mn-cs"/>
        </a:defRPr>
      </a:lvl4pPr>
      <a:lvl5pPr marL="2151063" indent="-322263" algn="l" defTabSz="914400" rtl="0" eaLnBrk="1" latinLnBrk="0" hangingPunct="1">
        <a:lnSpc>
          <a:spcPct val="110000"/>
        </a:lnSpc>
        <a:spcBef>
          <a:spcPts val="0"/>
        </a:spcBef>
        <a:buFont typeface="Wingdings" panose="05000000000000000000" pitchFamily="2" charset="2"/>
        <a:buChar char="l"/>
        <a:defRPr kumimoji="1"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10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10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10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10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10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6.xml"/></Relationships>
</file>

<file path=ppt/slides/_rels/slide11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1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1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0.png"/><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45.jpg"/></Relationships>
</file>

<file path=ppt/slides/_rels/slide6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7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1.png"/><Relationship Id="rId1" Type="http://schemas.openxmlformats.org/officeDocument/2006/relationships/slideLayout" Target="../slideLayouts/slideLayout19.xml"/><Relationship Id="rId4" Type="http://schemas.openxmlformats.org/officeDocument/2006/relationships/hyperlink" Target="https://doi.org/10.1007/s10909-008-9721-x" TargetMode="External"/></Relationships>
</file>

<file path=ppt/slides/_rels/slide8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26.png"/><Relationship Id="rId1" Type="http://schemas.openxmlformats.org/officeDocument/2006/relationships/slideLayout" Target="../slideLayouts/slideLayout21.xml"/><Relationship Id="rId5" Type="http://schemas.openxmlformats.org/officeDocument/2006/relationships/image" Target="../media/image52.png"/><Relationship Id="rId4" Type="http://schemas.openxmlformats.org/officeDocument/2006/relationships/image" Target="../media/image44.png"/></Relationships>
</file>

<file path=ppt/slides/_rels/slide92.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64.png"/><Relationship Id="rId1" Type="http://schemas.openxmlformats.org/officeDocument/2006/relationships/slideLayout" Target="../slideLayouts/slideLayout21.xml"/><Relationship Id="rId6" Type="http://schemas.openxmlformats.org/officeDocument/2006/relationships/image" Target="../media/image83.png"/><Relationship Id="rId5" Type="http://schemas.openxmlformats.org/officeDocument/2006/relationships/image" Target="../media/image72.png"/><Relationship Id="rId4" Type="http://schemas.openxmlformats.org/officeDocument/2006/relationships/image" Target="../media/image44.png"/></Relationships>
</file>

<file path=ppt/slides/_rels/slide9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1.xml"/><Relationship Id="rId4" Type="http://schemas.openxmlformats.org/officeDocument/2006/relationships/image" Target="../media/image71.jpg"/></Relationships>
</file>

<file path=ppt/slides/_rels/slide9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openxmlformats.org/officeDocument/2006/relationships/image" Target="../media/image73.jpg"/><Relationship Id="rId4" Type="http://schemas.openxmlformats.org/officeDocument/2006/relationships/image" Target="../media/image72.jpg"/></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fontScale="90000"/>
          </a:bodyPr>
          <a:lstStyle/>
          <a:p>
            <a:pPr marL="0" marR="0" lvl="0" indent="0" algn="l" rtl="0">
              <a:lnSpc>
                <a:spcPct val="100000"/>
              </a:lnSpc>
              <a:spcBef>
                <a:spcPts val="0"/>
              </a:spcBef>
              <a:spcAft>
                <a:spcPts val="0"/>
              </a:spcAft>
              <a:buClr>
                <a:srgbClr val="000000"/>
              </a:buClr>
              <a:buSzPct val="74074"/>
              <a:buFont typeface="Arial"/>
              <a:buNone/>
            </a:pPr>
            <a:r>
              <a:rPr lang="ja-JP" sz="6000">
                <a:solidFill>
                  <a:schemeClr val="dk1"/>
                </a:solidFill>
              </a:rPr>
              <a:t>La核を用いた</a:t>
            </a:r>
            <a:br>
              <a:rPr lang="ja-JP"/>
            </a:br>
            <a:r>
              <a:rPr lang="ja-JP" sz="6000">
                <a:solidFill>
                  <a:schemeClr val="dk1"/>
                </a:solidFill>
              </a:rPr>
              <a:t>T-violation探索実験</a:t>
            </a:r>
            <a:br>
              <a:rPr lang="ja-JP" sz="6000">
                <a:solidFill>
                  <a:schemeClr val="dk1"/>
                </a:solidFill>
              </a:rPr>
            </a:br>
            <a:r>
              <a:rPr lang="ja-JP" sz="4000">
                <a:solidFill>
                  <a:schemeClr val="dk1"/>
                </a:solidFill>
              </a:rPr>
              <a:t>のための冷却システムモニター開発</a:t>
            </a:r>
            <a:endParaRPr sz="2400" b="0" i="0" u="none" strike="noStrike" cap="none">
              <a:solidFill>
                <a:srgbClr val="000000"/>
              </a:solidFill>
              <a:latin typeface="Arial"/>
              <a:ea typeface="Arial"/>
              <a:cs typeface="Arial"/>
              <a:sym typeface="Arial"/>
            </a:endParaRPr>
          </a:p>
        </p:txBody>
      </p:sp>
      <p:sp>
        <p:nvSpPr>
          <p:cNvPr id="110" name="Google Shape;110;p1"/>
          <p:cNvSpPr txBox="1">
            <a:spLocks noGrp="1"/>
          </p:cNvSpPr>
          <p:nvPr>
            <p:ph type="subTitle" idx="1"/>
          </p:nvPr>
        </p:nvSpPr>
        <p:spPr>
          <a:xfrm>
            <a:off x="1524000" y="3873045"/>
            <a:ext cx="10134601" cy="193992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ja-JP"/>
              <a:t>令和4年度 P3</a:t>
            </a:r>
            <a:endParaRPr/>
          </a:p>
          <a:p>
            <a:pPr marL="0" lvl="0" indent="0" algn="ctr" rtl="0">
              <a:lnSpc>
                <a:spcPct val="90000"/>
              </a:lnSpc>
              <a:spcBef>
                <a:spcPts val="0"/>
              </a:spcBef>
              <a:spcAft>
                <a:spcPts val="0"/>
              </a:spcAft>
              <a:buClr>
                <a:schemeClr val="dk1"/>
              </a:buClr>
              <a:buSzPts val="2400"/>
              <a:buNone/>
            </a:pPr>
            <a:r>
              <a:rPr lang="ja-JP"/>
              <a:t>池水玄, 笠井優太郎, 小池諒太郎, 中川昂星, 坂本遊野, 徳竹温也, 横山怜</a:t>
            </a:r>
            <a:endParaRPr/>
          </a:p>
        </p:txBody>
      </p:sp>
    </p:spTree>
    <p:extLst>
      <p:ext uri="{BB962C8B-B14F-4D97-AF65-F5344CB8AC3E}">
        <p14:creationId xmlns:p14="http://schemas.microsoft.com/office/powerpoint/2010/main" val="1695532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6F0535-4030-4C35-945F-92B453107136}"/>
              </a:ext>
            </a:extLst>
          </p:cNvPr>
          <p:cNvSpPr>
            <a:spLocks noGrp="1"/>
          </p:cNvSpPr>
          <p:nvPr>
            <p:ph type="ctrTitle"/>
          </p:nvPr>
        </p:nvSpPr>
        <p:spPr/>
        <p:txBody>
          <a:bodyPr/>
          <a:lstStyle/>
          <a:p>
            <a:r>
              <a:rPr kumimoji="1" lang="en-US" altLang="ja-JP" dirty="0"/>
              <a:t>He </a:t>
            </a:r>
            <a:r>
              <a:rPr kumimoji="1" lang="ja-JP" altLang="en-US" dirty="0"/>
              <a:t>回収メーターの画像認識</a:t>
            </a:r>
          </a:p>
        </p:txBody>
      </p:sp>
      <p:sp>
        <p:nvSpPr>
          <p:cNvPr id="3" name="字幕 2">
            <a:extLst>
              <a:ext uri="{FF2B5EF4-FFF2-40B4-BE49-F238E27FC236}">
                <a16:creationId xmlns:a16="http://schemas.microsoft.com/office/drawing/2014/main" id="{42FD679A-CDD2-4005-984B-113143E13B1F}"/>
              </a:ext>
            </a:extLst>
          </p:cNvPr>
          <p:cNvSpPr>
            <a:spLocks noGrp="1"/>
          </p:cNvSpPr>
          <p:nvPr>
            <p:ph type="subTitle" idx="1"/>
          </p:nvPr>
        </p:nvSpPr>
        <p:spPr/>
        <p:txBody>
          <a:bodyPr/>
          <a:lstStyle/>
          <a:p>
            <a:r>
              <a:rPr kumimoji="1" lang="ja-JP" altLang="en-US" dirty="0"/>
              <a:t>小池 諒太郎、横山怜</a:t>
            </a:r>
          </a:p>
        </p:txBody>
      </p:sp>
      <p:sp>
        <p:nvSpPr>
          <p:cNvPr id="4" name="テキスト プレースホルダー 3">
            <a:extLst>
              <a:ext uri="{FF2B5EF4-FFF2-40B4-BE49-F238E27FC236}">
                <a16:creationId xmlns:a16="http://schemas.microsoft.com/office/drawing/2014/main" id="{47B2A5E6-B11B-4CED-B03E-250BCC27035B}"/>
              </a:ext>
            </a:extLst>
          </p:cNvPr>
          <p:cNvSpPr>
            <a:spLocks noGrp="1"/>
          </p:cNvSpPr>
          <p:nvPr>
            <p:ph type="body" sz="quarter" idx="11"/>
          </p:nvPr>
        </p:nvSpPr>
        <p:spPr/>
        <p:txBody>
          <a:bodyPr>
            <a:normAutofit fontScale="92500" lnSpcReduction="20000"/>
          </a:bodyPr>
          <a:lstStyle/>
          <a:p>
            <a:r>
              <a:rPr kumimoji="1" lang="ja-JP" altLang="en-US" dirty="0"/>
              <a:t>京都大学理学部物理科学系 課題研究</a:t>
            </a:r>
            <a:r>
              <a:rPr kumimoji="1" lang="en-US" altLang="ja-JP" dirty="0"/>
              <a:t>P3 </a:t>
            </a:r>
            <a:endParaRPr kumimoji="1" lang="ja-JP" altLang="en-US" dirty="0"/>
          </a:p>
        </p:txBody>
      </p:sp>
      <p:sp>
        <p:nvSpPr>
          <p:cNvPr id="5" name="テキスト プレースホルダー 4">
            <a:extLst>
              <a:ext uri="{FF2B5EF4-FFF2-40B4-BE49-F238E27FC236}">
                <a16:creationId xmlns:a16="http://schemas.microsoft.com/office/drawing/2014/main" id="{1F08FD74-8A95-4CC4-8A3E-A416E77C6F43}"/>
              </a:ext>
            </a:extLst>
          </p:cNvPr>
          <p:cNvSpPr>
            <a:spLocks noGrp="1"/>
          </p:cNvSpPr>
          <p:nvPr>
            <p:ph type="body" sz="quarter" idx="12"/>
          </p:nvPr>
        </p:nvSpPr>
        <p:spPr/>
        <p:txBody>
          <a:bodyPr/>
          <a:lstStyle/>
          <a:p>
            <a:endParaRPr kumimoji="1" lang="ja-JP" altLang="en-US" dirty="0"/>
          </a:p>
        </p:txBody>
      </p:sp>
      <p:sp>
        <p:nvSpPr>
          <p:cNvPr id="6" name="図プレースホルダー 5">
            <a:extLst>
              <a:ext uri="{FF2B5EF4-FFF2-40B4-BE49-F238E27FC236}">
                <a16:creationId xmlns:a16="http://schemas.microsoft.com/office/drawing/2014/main" id="{0AFE5A35-E172-4CE5-9706-822A8837189E}"/>
              </a:ext>
            </a:extLst>
          </p:cNvPr>
          <p:cNvSpPr>
            <a:spLocks noGrp="1"/>
          </p:cNvSpPr>
          <p:nvPr>
            <p:ph type="pic" sz="quarter" idx="13"/>
          </p:nvPr>
        </p:nvSpPr>
        <p:spPr/>
      </p:sp>
    </p:spTree>
    <p:extLst>
      <p:ext uri="{BB962C8B-B14F-4D97-AF65-F5344CB8AC3E}">
        <p14:creationId xmlns:p14="http://schemas.microsoft.com/office/powerpoint/2010/main" val="14148666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2"/>
          <p:cNvSpPr txBox="1">
            <a:spLocks noGrp="1"/>
          </p:cNvSpPr>
          <p:nvPr>
            <p:ph type="title"/>
          </p:nvPr>
        </p:nvSpPr>
        <p:spPr>
          <a:xfrm>
            <a:off x="558800" y="1015999"/>
            <a:ext cx="11099800" cy="9381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ja-JP" dirty="0"/>
              <a:t>沈んでいる長さと静電容量</a:t>
            </a:r>
            <a:endParaRPr dirty="0"/>
          </a:p>
        </p:txBody>
      </p:sp>
      <p:pic>
        <p:nvPicPr>
          <p:cNvPr id="51" name="Google Shape;51;p2" descr="グラフ, 折れ線グラフ&#10;&#10;自動的に生成された説明"/>
          <p:cNvPicPr preferRelativeResize="0">
            <a:picLocks noGrp="1"/>
          </p:cNvPicPr>
          <p:nvPr>
            <p:ph type="body" idx="1"/>
          </p:nvPr>
        </p:nvPicPr>
        <p:blipFill rotWithShape="1">
          <a:blip r:embed="rId3">
            <a:alphaModFix/>
          </a:blip>
          <a:srcRect/>
          <a:stretch/>
        </p:blipFill>
        <p:spPr>
          <a:xfrm>
            <a:off x="93382" y="1770903"/>
            <a:ext cx="6701865" cy="5026399"/>
          </a:xfrm>
          <a:prstGeom prst="rect">
            <a:avLst/>
          </a:prstGeom>
          <a:noFill/>
          <a:ln>
            <a:noFill/>
          </a:ln>
        </p:spPr>
      </p:pic>
      <p:sp>
        <p:nvSpPr>
          <p:cNvPr id="52" name="Google Shape;52;p2"/>
          <p:cNvSpPr txBox="1">
            <a:spLocks noGrp="1"/>
          </p:cNvSpPr>
          <p:nvPr>
            <p:ph type="body" idx="2"/>
          </p:nvPr>
        </p:nvSpPr>
        <p:spPr>
          <a:xfrm>
            <a:off x="210574" y="348226"/>
            <a:ext cx="11455400" cy="469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SzPct val="100000"/>
              <a:buNone/>
            </a:pPr>
            <a:r>
              <a:rPr lang="ja-JP" altLang="en-US" dirty="0"/>
              <a:t>結果：窒素</a:t>
            </a:r>
            <a:endParaRPr dirty="0"/>
          </a:p>
        </p:txBody>
      </p:sp>
      <p:sp>
        <p:nvSpPr>
          <p:cNvPr id="53" name="Google Shape;53;p2"/>
          <p:cNvSpPr txBox="1"/>
          <p:nvPr/>
        </p:nvSpPr>
        <p:spPr>
          <a:xfrm>
            <a:off x="6795250" y="1503925"/>
            <a:ext cx="5241300" cy="488746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0000"/>
              </a:lnSpc>
              <a:spcBef>
                <a:spcPts val="1800"/>
              </a:spcBef>
              <a:spcAft>
                <a:spcPts val="0"/>
              </a:spcAft>
              <a:buClr>
                <a:srgbClr val="000000"/>
              </a:buClr>
              <a:buSzTx/>
              <a:buFont typeface="Arial"/>
              <a:buNone/>
              <a:tabLst/>
              <a:defRPr/>
            </a:pPr>
            <a:r>
              <a:rPr kumimoji="0" lang="ja-JP" altLang="en-US"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良い線形性</a:t>
            </a:r>
            <a:endParaRPr kumimoji="0"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10000"/>
              </a:lnSpc>
              <a:spcBef>
                <a:spcPts val="1800"/>
              </a:spcBef>
              <a:spcAft>
                <a:spcPts val="0"/>
              </a:spcAft>
              <a:buClr>
                <a:srgbClr val="000000"/>
              </a:buClr>
              <a:buSzTx/>
              <a:buFont typeface="Arial"/>
              <a:buNone/>
              <a:tabLst/>
              <a:defRPr/>
            </a:pPr>
            <a:r>
              <a:rPr kumimoji="0" lang="ja-JP" altLang="en-US"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傾き：</a:t>
            </a:r>
            <a:r>
              <a:rPr kumimoji="0" lang="en-US" altLang="ja-JP"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1.648±0.03pF pF/cm</a:t>
            </a:r>
            <a:endParaRPr kumimoji="0"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10000"/>
              </a:lnSpc>
              <a:spcBef>
                <a:spcPts val="1800"/>
              </a:spcBef>
              <a:spcAft>
                <a:spcPts val="0"/>
              </a:spcAft>
              <a:buClr>
                <a:srgbClr val="000000"/>
              </a:buClr>
              <a:buSzTx/>
              <a:buFont typeface="Arial"/>
              <a:buNone/>
              <a:tabLst/>
              <a:defRPr/>
            </a:pPr>
            <a:endParaRPr kumimoji="0"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10000"/>
              </a:lnSpc>
              <a:spcBef>
                <a:spcPts val="1800"/>
              </a:spcBef>
              <a:spcAft>
                <a:spcPts val="0"/>
              </a:spcAft>
              <a:buClr>
                <a:srgbClr val="000000"/>
              </a:buClr>
              <a:buSzTx/>
              <a:buFont typeface="Arial"/>
              <a:buNone/>
              <a:tabLst/>
              <a:defRPr/>
            </a:pPr>
            <a:r>
              <a:rPr kumimoji="0" lang="ja-JP" altLang="en-US"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実際にはノイズによって</a:t>
            </a:r>
            <a:r>
              <a:rPr kumimoji="0" lang="en-US" altLang="ja-JP"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LC</a:t>
            </a:r>
            <a:r>
              <a:rPr kumimoji="0" lang="ja-JP" altLang="en-US"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メーターの表示が振れる</a:t>
            </a:r>
            <a:endParaRPr kumimoji="0"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10000"/>
              </a:lnSpc>
              <a:spcBef>
                <a:spcPts val="1800"/>
              </a:spcBef>
              <a:spcAft>
                <a:spcPts val="0"/>
              </a:spcAft>
              <a:buClr>
                <a:srgbClr val="000000"/>
              </a:buClr>
              <a:buSzTx/>
              <a:buFont typeface="Arial"/>
              <a:buNone/>
              <a:tabLst/>
              <a:defRPr/>
            </a:pPr>
            <a:r>
              <a:rPr kumimoji="0" lang="ja-JP" altLang="en-US"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肉眼で平均値をとって記録</a:t>
            </a:r>
            <a:endParaRPr kumimoji="0"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10000"/>
              </a:lnSpc>
              <a:spcBef>
                <a:spcPts val="1800"/>
              </a:spcBef>
              <a:spcAft>
                <a:spcPts val="0"/>
              </a:spcAft>
              <a:buClr>
                <a:srgbClr val="000000"/>
              </a:buClr>
              <a:buSzTx/>
              <a:buFont typeface="Arial"/>
              <a:buNone/>
              <a:tabLst/>
              <a:defRPr/>
            </a:pPr>
            <a:r>
              <a:rPr kumimoji="0" lang="en-US" altLang="ja-JP"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LCR</a:t>
            </a:r>
            <a:r>
              <a:rPr kumimoji="0" lang="ja-JP" altLang="en-US"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メーターの振れ～ </a:t>
            </a:r>
            <a:r>
              <a:rPr kumimoji="0" lang="en-US" altLang="ja-JP"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0.5pF</a:t>
            </a:r>
            <a:endParaRPr kumimoji="0"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9867261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4"/>
          <p:cNvSpPr txBox="1">
            <a:spLocks noGrp="1"/>
          </p:cNvSpPr>
          <p:nvPr>
            <p:ph type="title"/>
          </p:nvPr>
        </p:nvSpPr>
        <p:spPr>
          <a:xfrm>
            <a:off x="558800" y="1015999"/>
            <a:ext cx="11099800" cy="9381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ja-JP" dirty="0"/>
              <a:t>窒素→ヘリウム</a:t>
            </a:r>
            <a:endParaRPr dirty="0"/>
          </a:p>
        </p:txBody>
      </p:sp>
      <p:sp>
        <p:nvSpPr>
          <p:cNvPr id="68" name="Google Shape;68;p4"/>
          <p:cNvSpPr txBox="1">
            <a:spLocks noGrp="1"/>
          </p:cNvSpPr>
          <p:nvPr>
            <p:ph type="body" idx="2"/>
          </p:nvPr>
        </p:nvSpPr>
        <p:spPr>
          <a:xfrm>
            <a:off x="210574" y="348226"/>
            <a:ext cx="11455400" cy="469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SzPct val="100000"/>
              <a:buNone/>
            </a:pPr>
            <a:r>
              <a:rPr lang="ja-JP" dirty="0"/>
              <a:t>性能評価</a:t>
            </a:r>
            <a:r>
              <a:rPr lang="ja-JP" altLang="en-US" dirty="0"/>
              <a:t>：ヘリウム</a:t>
            </a:r>
            <a:endParaRPr dirty="0"/>
          </a:p>
        </p:txBody>
      </p:sp>
      <p:sp>
        <p:nvSpPr>
          <p:cNvPr id="69" name="Google Shape;69;p4"/>
          <p:cNvSpPr/>
          <p:nvPr/>
        </p:nvSpPr>
        <p:spPr>
          <a:xfrm>
            <a:off x="936382" y="5488322"/>
            <a:ext cx="1797864" cy="1126627"/>
          </a:xfrm>
          <a:custGeom>
            <a:avLst/>
            <a:gdLst/>
            <a:ahLst/>
            <a:cxnLst/>
            <a:rect l="l" t="t" r="r" b="b"/>
            <a:pathLst>
              <a:path w="1797864" h="1126627" fill="none" extrusionOk="0">
                <a:moveTo>
                  <a:pt x="0" y="281657"/>
                </a:moveTo>
                <a:cubicBezTo>
                  <a:pt x="441140" y="341876"/>
                  <a:pt x="815292" y="313239"/>
                  <a:pt x="1234551" y="281657"/>
                </a:cubicBezTo>
                <a:cubicBezTo>
                  <a:pt x="1258466" y="194755"/>
                  <a:pt x="1214082" y="130057"/>
                  <a:pt x="1234551" y="0"/>
                </a:cubicBezTo>
                <a:cubicBezTo>
                  <a:pt x="1321461" y="170749"/>
                  <a:pt x="1683272" y="515097"/>
                  <a:pt x="1797864" y="563314"/>
                </a:cubicBezTo>
                <a:cubicBezTo>
                  <a:pt x="1683170" y="648249"/>
                  <a:pt x="1372263" y="1063564"/>
                  <a:pt x="1234551" y="1126627"/>
                </a:cubicBezTo>
                <a:cubicBezTo>
                  <a:pt x="1228919" y="1080683"/>
                  <a:pt x="1223293" y="925170"/>
                  <a:pt x="1234551" y="844970"/>
                </a:cubicBezTo>
                <a:cubicBezTo>
                  <a:pt x="625859" y="796345"/>
                  <a:pt x="503036" y="798970"/>
                  <a:pt x="0" y="844970"/>
                </a:cubicBezTo>
                <a:cubicBezTo>
                  <a:pt x="12149" y="711576"/>
                  <a:pt x="-34350" y="429484"/>
                  <a:pt x="0" y="281657"/>
                </a:cubicBezTo>
                <a:close/>
              </a:path>
              <a:path w="1797864" h="1126627" extrusionOk="0">
                <a:moveTo>
                  <a:pt x="0" y="281657"/>
                </a:moveTo>
                <a:cubicBezTo>
                  <a:pt x="501690" y="291445"/>
                  <a:pt x="664348" y="302673"/>
                  <a:pt x="1234551" y="281657"/>
                </a:cubicBezTo>
                <a:cubicBezTo>
                  <a:pt x="1244995" y="149561"/>
                  <a:pt x="1246456" y="46048"/>
                  <a:pt x="1234551" y="0"/>
                </a:cubicBezTo>
                <a:cubicBezTo>
                  <a:pt x="1416517" y="201720"/>
                  <a:pt x="1516224" y="323140"/>
                  <a:pt x="1797864" y="563314"/>
                </a:cubicBezTo>
                <a:cubicBezTo>
                  <a:pt x="1604474" y="781173"/>
                  <a:pt x="1263864" y="996785"/>
                  <a:pt x="1234551" y="1126627"/>
                </a:cubicBezTo>
                <a:cubicBezTo>
                  <a:pt x="1244859" y="1090226"/>
                  <a:pt x="1246547" y="961132"/>
                  <a:pt x="1234551" y="844970"/>
                </a:cubicBezTo>
                <a:cubicBezTo>
                  <a:pt x="826782" y="735023"/>
                  <a:pt x="170652" y="758181"/>
                  <a:pt x="0" y="844970"/>
                </a:cubicBezTo>
                <a:cubicBezTo>
                  <a:pt x="-923" y="604596"/>
                  <a:pt x="-16096" y="399535"/>
                  <a:pt x="0" y="281657"/>
                </a:cubicBezTo>
                <a:close/>
              </a:path>
            </a:pathLst>
          </a:cu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8F8F8"/>
              </a:solidFill>
              <a:effectLst/>
              <a:uLnTx/>
              <a:uFillTx/>
              <a:latin typeface="Quattrocento Sans"/>
              <a:ea typeface="Quattrocento Sans"/>
              <a:cs typeface="Quattrocento Sans"/>
              <a:sym typeface="Quattrocento Sans"/>
            </a:endParaRPr>
          </a:p>
        </p:txBody>
      </p:sp>
      <p:grpSp>
        <p:nvGrpSpPr>
          <p:cNvPr id="70" name="Google Shape;70;p4"/>
          <p:cNvGrpSpPr/>
          <p:nvPr/>
        </p:nvGrpSpPr>
        <p:grpSpPr>
          <a:xfrm rot="5152201">
            <a:off x="2339460" y="3942128"/>
            <a:ext cx="648937" cy="1210874"/>
            <a:chOff x="2664127" y="3364357"/>
            <a:chExt cx="1207560" cy="1577747"/>
          </a:xfrm>
        </p:grpSpPr>
        <p:sp>
          <p:nvSpPr>
            <p:cNvPr id="71" name="Google Shape;71;p4"/>
            <p:cNvSpPr/>
            <p:nvPr/>
          </p:nvSpPr>
          <p:spPr>
            <a:xfrm rot="-83158">
              <a:off x="3025444" y="3374455"/>
              <a:ext cx="840658" cy="471949"/>
            </a:xfrm>
            <a:prstGeom prst="triangle">
              <a:avLst>
                <a:gd name="adj" fmla="val 50000"/>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8F8F8"/>
                </a:solidFill>
                <a:effectLst/>
                <a:uLnTx/>
                <a:uFillTx/>
                <a:latin typeface="Quattrocento Sans"/>
                <a:ea typeface="Quattrocento Sans"/>
                <a:cs typeface="Quattrocento Sans"/>
                <a:sym typeface="Quattrocento Sans"/>
              </a:endParaRPr>
            </a:p>
          </p:txBody>
        </p:sp>
        <p:sp>
          <p:nvSpPr>
            <p:cNvPr id="72" name="Google Shape;72;p4"/>
            <p:cNvSpPr/>
            <p:nvPr/>
          </p:nvSpPr>
          <p:spPr>
            <a:xfrm>
              <a:off x="2664127" y="3827205"/>
              <a:ext cx="956601" cy="1114899"/>
            </a:xfrm>
            <a:custGeom>
              <a:avLst/>
              <a:gdLst/>
              <a:ahLst/>
              <a:cxnLst/>
              <a:rect l="l" t="t" r="r" b="b"/>
              <a:pathLst>
                <a:path w="956601" h="1114899" extrusionOk="0">
                  <a:moveTo>
                    <a:pt x="649311" y="0"/>
                  </a:moveTo>
                  <a:lnTo>
                    <a:pt x="956601" y="0"/>
                  </a:lnTo>
                  <a:lnTo>
                    <a:pt x="951973" y="97117"/>
                  </a:lnTo>
                  <a:cubicBezTo>
                    <a:pt x="906000" y="577465"/>
                    <a:pt x="522068" y="975272"/>
                    <a:pt x="5472" y="1113687"/>
                  </a:cubicBezTo>
                  <a:lnTo>
                    <a:pt x="0" y="1114899"/>
                  </a:lnTo>
                  <a:lnTo>
                    <a:pt x="40056" y="1089636"/>
                  </a:lnTo>
                  <a:cubicBezTo>
                    <a:pt x="365632" y="863013"/>
                    <a:pt x="587911" y="534591"/>
                    <a:pt x="638394" y="162145"/>
                  </a:cubicBezTo>
                  <a:close/>
                </a:path>
              </a:pathLst>
            </a:cu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8F8F8"/>
                </a:solidFill>
                <a:effectLst/>
                <a:uLnTx/>
                <a:uFillTx/>
                <a:latin typeface="Quattrocento Sans"/>
                <a:ea typeface="Quattrocento Sans"/>
                <a:cs typeface="Quattrocento Sans"/>
                <a:sym typeface="Quattrocento Sans"/>
              </a:endParaRPr>
            </a:p>
          </p:txBody>
        </p:sp>
      </p:grpSp>
      <mc:AlternateContent xmlns:mc="http://schemas.openxmlformats.org/markup-compatibility/2006" xmlns:a14="http://schemas.microsoft.com/office/drawing/2010/main">
        <mc:Choice Requires="a14">
          <p:sp>
            <p:nvSpPr>
              <p:cNvPr id="3" name="テキスト プレースホルダー 2">
                <a:extLst>
                  <a:ext uri="{FF2B5EF4-FFF2-40B4-BE49-F238E27FC236}">
                    <a16:creationId xmlns:a16="http://schemas.microsoft.com/office/drawing/2014/main" id="{32515545-7C4A-B6F5-2D27-8BC723979DA2}"/>
                  </a:ext>
                </a:extLst>
              </p:cNvPr>
              <p:cNvSpPr>
                <a:spLocks noGrp="1"/>
              </p:cNvSpPr>
              <p:nvPr>
                <p:ph type="body" idx="1"/>
              </p:nvPr>
            </p:nvSpPr>
            <p:spPr/>
            <p:txBody>
              <a:bodyPr/>
              <a:lstStyle/>
              <a:p>
                <a:r>
                  <a:rPr lang="ja-JP" altLang="en-US" dirty="0"/>
                  <a:t>液体窒素のとき</a:t>
                </a:r>
                <a:endParaRPr lang="en-US" altLang="ja-JP" dirty="0"/>
              </a:p>
              <a:p>
                <a:pPr marL="50800" indent="0">
                  <a:buNone/>
                </a:pPr>
                <a:r>
                  <a:rPr lang="en-US" altLang="ja-JP" dirty="0"/>
                  <a:t>	</a:t>
                </a:r>
                <a:r>
                  <a:rPr lang="ja-JP" altLang="en-US" dirty="0"/>
                  <a:t>傾き </a:t>
                </a:r>
                <a:r>
                  <a:rPr lang="en-US" altLang="ja-JP" dirty="0"/>
                  <a:t>1.65</a:t>
                </a:r>
                <a14:m>
                  <m:oMath xmlns:m="http://schemas.openxmlformats.org/officeDocument/2006/math">
                    <m:r>
                      <a:rPr lang="en-US" altLang="ja-JP" i="0" smtClean="0">
                        <a:latin typeface="Cambria Math" panose="02040503050406030204" pitchFamily="18" charset="0"/>
                        <a:ea typeface="Cambria Math" panose="02040503050406030204" pitchFamily="18" charset="0"/>
                      </a:rPr>
                      <m:t>±</m:t>
                    </m:r>
                  </m:oMath>
                </a14:m>
                <a:r>
                  <a:rPr lang="en-US" altLang="ja-JP" dirty="0">
                    <a:latin typeface="+mn-lt"/>
                  </a:rPr>
                  <a:t>0.03 pF/cm</a:t>
                </a:r>
              </a:p>
              <a:p>
                <a:pPr marL="50800" indent="0">
                  <a:buNone/>
                </a:pPr>
                <a:r>
                  <a:rPr lang="en-US" altLang="ja-JP" dirty="0">
                    <a:latin typeface="+mn-lt"/>
                  </a:rPr>
                  <a:t>	</a:t>
                </a:r>
                <a:r>
                  <a:rPr lang="ja-JP" altLang="en-US" u="sng" dirty="0">
                    <a:uFill>
                      <a:solidFill>
                        <a:srgbClr val="FF0000"/>
                      </a:solidFill>
                    </a:uFill>
                    <a:latin typeface="+mn-lt"/>
                  </a:rPr>
                  <a:t>ノイズ</a:t>
                </a:r>
                <a:r>
                  <a:rPr lang="ja-JP" altLang="en-US" dirty="0">
                    <a:latin typeface="+mn-lt"/>
                  </a:rPr>
                  <a:t>による表示値の揺れ：</a:t>
                </a:r>
                <a14:m>
                  <m:oMath xmlns:m="http://schemas.openxmlformats.org/officeDocument/2006/math">
                    <m:r>
                      <a:rPr lang="en-US" altLang="ja-JP" i="0" smtClean="0">
                        <a:latin typeface="Cambria Math" panose="02040503050406030204" pitchFamily="18" charset="0"/>
                        <a:ea typeface="Cambria Math" panose="02040503050406030204" pitchFamily="18" charset="0"/>
                      </a:rPr>
                      <m:t>±</m:t>
                    </m:r>
                  </m:oMath>
                </a14:m>
                <a:r>
                  <a:rPr lang="en-US" altLang="ja-JP" dirty="0">
                    <a:latin typeface="+mn-lt"/>
                  </a:rPr>
                  <a:t>0.5pF</a:t>
                </a:r>
              </a:p>
              <a:p>
                <a:pPr marL="50800" indent="0">
                  <a:buNone/>
                </a:pPr>
                <a:r>
                  <a:rPr lang="en-US" altLang="ja-JP" dirty="0">
                    <a:latin typeface="+mn-lt"/>
                  </a:rPr>
                  <a:t>			</a:t>
                </a:r>
                <a:r>
                  <a:rPr lang="ja-JP" altLang="en-US" dirty="0">
                    <a:latin typeface="+mn-lt"/>
                  </a:rPr>
                  <a:t>沸騰による液面の揺れ</a:t>
                </a:r>
                <a:endParaRPr lang="en-US" altLang="ja-JP" dirty="0">
                  <a:latin typeface="+mn-lt"/>
                </a:endParaRPr>
              </a:p>
              <a:p>
                <a:pPr marL="50800" indent="0">
                  <a:buNone/>
                </a:pPr>
                <a:r>
                  <a:rPr lang="en-US" altLang="ja-JP" dirty="0" err="1">
                    <a:latin typeface="+mn-lt"/>
                  </a:rPr>
                  <a:t>1cm</a:t>
                </a:r>
                <a:r>
                  <a:rPr lang="ja-JP" altLang="en-US" dirty="0">
                    <a:latin typeface="+mn-lt"/>
                  </a:rPr>
                  <a:t>の変化は十分見れる</a:t>
                </a:r>
                <a:endParaRPr lang="en-US" altLang="ja-JP" dirty="0">
                  <a:latin typeface="+mn-lt"/>
                </a:endParaRPr>
              </a:p>
              <a:p>
                <a:pPr marL="50800" indent="0">
                  <a:buNone/>
                </a:pPr>
                <a:r>
                  <a:rPr lang="en-US" altLang="ja-JP" dirty="0">
                    <a:latin typeface="+mn-lt"/>
                  </a:rPr>
                  <a:t>		</a:t>
                </a:r>
                <a:r>
                  <a:rPr lang="ja-JP" altLang="en-US" dirty="0">
                    <a:latin typeface="+mn-lt"/>
                  </a:rPr>
                  <a:t>　　ヘリウムではどうか？</a:t>
                </a:r>
              </a:p>
            </p:txBody>
          </p:sp>
        </mc:Choice>
        <mc:Fallback xmlns="">
          <p:sp>
            <p:nvSpPr>
              <p:cNvPr id="3" name="テキスト プレースホルダー 2">
                <a:extLst>
                  <a:ext uri="{FF2B5EF4-FFF2-40B4-BE49-F238E27FC236}">
                    <a16:creationId xmlns:a16="http://schemas.microsoft.com/office/drawing/2014/main" id="{32515545-7C4A-B6F5-2D27-8BC723979DA2}"/>
                  </a:ext>
                </a:extLst>
              </p:cNvPr>
              <p:cNvSpPr>
                <a:spLocks noGrp="1" noRot="1" noChangeAspect="1" noMove="1" noResize="1" noEditPoints="1" noAdjustHandles="1" noChangeArrowheads="1" noChangeShapeType="1" noTextEdit="1"/>
              </p:cNvSpPr>
              <p:nvPr>
                <p:ph type="body" idx="1"/>
              </p:nvPr>
            </p:nvSpPr>
            <p:spPr>
              <a:blipFill>
                <a:blip r:embed="rId3"/>
                <a:stretch>
                  <a:fillRect l="-71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2485581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5"/>
          <p:cNvSpPr txBox="1">
            <a:spLocks noGrp="1"/>
          </p:cNvSpPr>
          <p:nvPr>
            <p:ph type="title"/>
          </p:nvPr>
        </p:nvSpPr>
        <p:spPr>
          <a:xfrm>
            <a:off x="558800" y="1015999"/>
            <a:ext cx="11099800" cy="9381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ja-JP" dirty="0"/>
              <a:t>液体ヘリウムの場合の予想値</a:t>
            </a:r>
            <a:endParaRPr dirty="0"/>
          </a:p>
        </p:txBody>
      </p:sp>
      <p:sp>
        <p:nvSpPr>
          <p:cNvPr id="78" name="Google Shape;78;p5"/>
          <p:cNvSpPr txBox="1">
            <a:spLocks noGrp="1"/>
          </p:cNvSpPr>
          <p:nvPr>
            <p:ph type="body" idx="1"/>
          </p:nvPr>
        </p:nvSpPr>
        <p:spPr>
          <a:xfrm>
            <a:off x="558800" y="2013155"/>
            <a:ext cx="11099800" cy="4572000"/>
          </a:xfrm>
          <a:prstGeom prst="rect">
            <a:avLst/>
          </a:prstGeom>
          <a:blipFill rotWithShape="1">
            <a:blip r:embed="rId3">
              <a:alphaModFix/>
            </a:blip>
            <a:stretch>
              <a:fillRect l="-1152" t="-399"/>
            </a:stretch>
          </a:blipFill>
          <a:ln>
            <a:noFill/>
          </a:ln>
        </p:spPr>
        <p:txBody>
          <a:bodyPr spcFirstLastPara="1" wrap="square" lIns="91425" tIns="45700" rIns="91425" bIns="45700" anchor="t" anchorCtr="0">
            <a:normAutofit/>
          </a:bodyPr>
          <a:lstStyle/>
          <a:p>
            <a:pPr marL="457200" lvl="0" indent="-457200" algn="l" rtl="0">
              <a:lnSpc>
                <a:spcPct val="110000"/>
              </a:lnSpc>
              <a:spcBef>
                <a:spcPts val="0"/>
              </a:spcBef>
              <a:spcAft>
                <a:spcPts val="0"/>
              </a:spcAft>
              <a:buSzPts val="2800"/>
              <a:buFont typeface="Noto Sans Symbols"/>
              <a:buChar char="●"/>
            </a:pPr>
            <a:r>
              <a:rPr lang="ja-JP" dirty="0"/>
              <a:t> </a:t>
            </a:r>
            <a:endParaRPr dirty="0"/>
          </a:p>
        </p:txBody>
      </p:sp>
      <p:sp>
        <p:nvSpPr>
          <p:cNvPr id="79" name="Google Shape;79;p5"/>
          <p:cNvSpPr txBox="1">
            <a:spLocks noGrp="1"/>
          </p:cNvSpPr>
          <p:nvPr>
            <p:ph type="body" idx="2"/>
          </p:nvPr>
        </p:nvSpPr>
        <p:spPr>
          <a:xfrm>
            <a:off x="210574" y="348226"/>
            <a:ext cx="11455400" cy="469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SzPct val="100000"/>
              <a:buNone/>
            </a:pPr>
            <a:r>
              <a:rPr lang="ja-JP" dirty="0"/>
              <a:t>性能評価</a:t>
            </a:r>
            <a:r>
              <a:rPr lang="ja-JP" altLang="en-US" dirty="0"/>
              <a:t>：ヘリウム</a:t>
            </a:r>
            <a:endParaRPr dirty="0"/>
          </a:p>
        </p:txBody>
      </p:sp>
    </p:spTree>
    <p:extLst>
      <p:ext uri="{BB962C8B-B14F-4D97-AF65-F5344CB8AC3E}">
        <p14:creationId xmlns:p14="http://schemas.microsoft.com/office/powerpoint/2010/main" val="5621526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6"/>
          <p:cNvSpPr txBox="1">
            <a:spLocks noGrp="1"/>
          </p:cNvSpPr>
          <p:nvPr>
            <p:ph type="title"/>
          </p:nvPr>
        </p:nvSpPr>
        <p:spPr>
          <a:xfrm>
            <a:off x="558800" y="1015999"/>
            <a:ext cx="11099800" cy="9381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ja-JP"/>
              <a:t>液体ヘリウムで測定</a:t>
            </a:r>
            <a:endParaRPr/>
          </a:p>
        </p:txBody>
      </p:sp>
      <p:sp>
        <p:nvSpPr>
          <p:cNvPr id="85" name="Google Shape;85;p6"/>
          <p:cNvSpPr txBox="1">
            <a:spLocks noGrp="1"/>
          </p:cNvSpPr>
          <p:nvPr>
            <p:ph type="body" idx="1"/>
          </p:nvPr>
        </p:nvSpPr>
        <p:spPr>
          <a:xfrm>
            <a:off x="558800" y="2013155"/>
            <a:ext cx="11099800" cy="457200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110000"/>
              </a:lnSpc>
              <a:spcBef>
                <a:spcPts val="0"/>
              </a:spcBef>
              <a:spcAft>
                <a:spcPts val="0"/>
              </a:spcAft>
              <a:buClr>
                <a:srgbClr val="3E9288"/>
              </a:buClr>
              <a:buSzPts val="2800"/>
              <a:buFont typeface="Noto Sans Symbols"/>
              <a:buChar char="●"/>
            </a:pPr>
            <a:r>
              <a:rPr lang="ja-JP" sz="2800" b="1" i="0" u="none" strike="noStrike" cap="none" dirty="0">
                <a:solidFill>
                  <a:srgbClr val="4D4D4D"/>
                </a:solidFill>
                <a:latin typeface="Quattrocento Sans"/>
                <a:ea typeface="Quattrocento Sans"/>
                <a:cs typeface="Quattrocento Sans"/>
                <a:sym typeface="Quattrocento Sans"/>
              </a:rPr>
              <a:t>冷凍機に入れて測定</a:t>
            </a:r>
            <a:endParaRPr b="0" dirty="0">
              <a:solidFill>
                <a:srgbClr val="4D4D4D"/>
              </a:solidFill>
              <a:latin typeface="Quattrocento Sans"/>
              <a:ea typeface="Quattrocento Sans"/>
              <a:cs typeface="Quattrocento Sans"/>
              <a:sym typeface="Quattrocento Sans"/>
            </a:endParaRPr>
          </a:p>
          <a:p>
            <a:pPr marL="0" marR="0" lvl="0" indent="0" algn="l" rtl="0">
              <a:lnSpc>
                <a:spcPct val="110000"/>
              </a:lnSpc>
              <a:spcBef>
                <a:spcPts val="1800"/>
              </a:spcBef>
              <a:spcAft>
                <a:spcPts val="0"/>
              </a:spcAft>
              <a:buClr>
                <a:srgbClr val="3E9288"/>
              </a:buClr>
              <a:buSzPts val="2800"/>
              <a:buNone/>
            </a:pPr>
            <a:endParaRPr b="1" i="0" u="none" strike="noStrike" cap="none" dirty="0">
              <a:solidFill>
                <a:srgbClr val="4D4D4D"/>
              </a:solidFill>
              <a:latin typeface="Quattrocento Sans"/>
              <a:ea typeface="Quattrocento Sans"/>
              <a:cs typeface="Quattrocento Sans"/>
              <a:sym typeface="Quattrocento Sans"/>
            </a:endParaRPr>
          </a:p>
          <a:p>
            <a:pPr marL="0" marR="0" lvl="0" indent="0" algn="l" rtl="0">
              <a:lnSpc>
                <a:spcPct val="110000"/>
              </a:lnSpc>
              <a:spcBef>
                <a:spcPts val="1800"/>
              </a:spcBef>
              <a:spcAft>
                <a:spcPts val="0"/>
              </a:spcAft>
              <a:buClr>
                <a:srgbClr val="3E9288"/>
              </a:buClr>
              <a:buSzPts val="2800"/>
              <a:buNone/>
            </a:pPr>
            <a:r>
              <a:rPr lang="ja-JP" b="1" i="0" u="none" strike="noStrike" cap="none" dirty="0">
                <a:solidFill>
                  <a:srgbClr val="4D4D4D"/>
                </a:solidFill>
                <a:latin typeface="Quattrocento Sans"/>
                <a:ea typeface="Quattrocento Sans"/>
                <a:cs typeface="Quattrocento Sans"/>
                <a:sym typeface="Quattrocento Sans"/>
              </a:rPr>
              <a:t>液面を図る装置が内部にない</a:t>
            </a:r>
            <a:endParaRPr b="1" i="0" u="none" strike="noStrike" cap="none" dirty="0">
              <a:solidFill>
                <a:srgbClr val="4D4D4D"/>
              </a:solidFill>
              <a:latin typeface="Quattrocento Sans"/>
              <a:ea typeface="Quattrocento Sans"/>
              <a:cs typeface="Quattrocento Sans"/>
              <a:sym typeface="Quattrocento Sans"/>
            </a:endParaRPr>
          </a:p>
          <a:p>
            <a:pPr marL="0" marR="0" lvl="0" indent="0" algn="l" rtl="0">
              <a:lnSpc>
                <a:spcPct val="110000"/>
              </a:lnSpc>
              <a:spcBef>
                <a:spcPts val="1800"/>
              </a:spcBef>
              <a:spcAft>
                <a:spcPts val="0"/>
              </a:spcAft>
              <a:buClr>
                <a:srgbClr val="3E9288"/>
              </a:buClr>
              <a:buSzPts val="2800"/>
              <a:buNone/>
            </a:pPr>
            <a:r>
              <a:rPr lang="ja-JP" dirty="0">
                <a:solidFill>
                  <a:srgbClr val="4D4D4D"/>
                </a:solidFill>
                <a:latin typeface="Quattrocento Sans"/>
                <a:ea typeface="Quattrocento Sans"/>
                <a:cs typeface="Quattrocento Sans"/>
                <a:sym typeface="Quattrocento Sans"/>
              </a:rPr>
              <a:t>→液面を変化させてCの図形の変化から判断</a:t>
            </a:r>
            <a:endParaRPr dirty="0"/>
          </a:p>
          <a:p>
            <a:pPr marL="0" lvl="0" indent="0" algn="l" rtl="0">
              <a:lnSpc>
                <a:spcPct val="110000"/>
              </a:lnSpc>
              <a:spcBef>
                <a:spcPts val="1800"/>
              </a:spcBef>
              <a:spcAft>
                <a:spcPts val="0"/>
              </a:spcAft>
              <a:buSzPts val="2800"/>
              <a:buNone/>
            </a:pPr>
            <a:endParaRPr dirty="0"/>
          </a:p>
        </p:txBody>
      </p:sp>
      <p:sp>
        <p:nvSpPr>
          <p:cNvPr id="86" name="Google Shape;86;p6"/>
          <p:cNvSpPr txBox="1">
            <a:spLocks noGrp="1"/>
          </p:cNvSpPr>
          <p:nvPr>
            <p:ph type="body" idx="2"/>
          </p:nvPr>
        </p:nvSpPr>
        <p:spPr>
          <a:xfrm>
            <a:off x="210574" y="348226"/>
            <a:ext cx="11455400" cy="469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SzPct val="100000"/>
              <a:buNone/>
            </a:pPr>
            <a:r>
              <a:rPr lang="ja-JP" dirty="0"/>
              <a:t>性能評価</a:t>
            </a:r>
            <a:r>
              <a:rPr lang="ja-JP" altLang="en-US" dirty="0"/>
              <a:t>：ヘリウム</a:t>
            </a:r>
            <a:endParaRPr dirty="0"/>
          </a:p>
        </p:txBody>
      </p:sp>
      <p:pic>
        <p:nvPicPr>
          <p:cNvPr id="87" name="Google Shape;87;p6" descr="屋内, 座る, 部屋, テーブル が含まれている画像&#10;&#10;自動的に生成された説明"/>
          <p:cNvPicPr preferRelativeResize="0"/>
          <p:nvPr/>
        </p:nvPicPr>
        <p:blipFill rotWithShape="1">
          <a:blip r:embed="rId3">
            <a:alphaModFix/>
          </a:blip>
          <a:srcRect/>
          <a:stretch/>
        </p:blipFill>
        <p:spPr>
          <a:xfrm>
            <a:off x="7691718" y="853986"/>
            <a:ext cx="4494211" cy="5992282"/>
          </a:xfrm>
          <a:prstGeom prst="rect">
            <a:avLst/>
          </a:prstGeom>
          <a:noFill/>
          <a:ln>
            <a:noFill/>
          </a:ln>
        </p:spPr>
      </p:pic>
    </p:spTree>
    <p:extLst>
      <p:ext uri="{BB962C8B-B14F-4D97-AF65-F5344CB8AC3E}">
        <p14:creationId xmlns:p14="http://schemas.microsoft.com/office/powerpoint/2010/main" val="7225129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g1d143f72b15_0_45"/>
          <p:cNvSpPr txBox="1">
            <a:spLocks noGrp="1"/>
          </p:cNvSpPr>
          <p:nvPr>
            <p:ph type="title"/>
          </p:nvPr>
        </p:nvSpPr>
        <p:spPr>
          <a:xfrm>
            <a:off x="558800" y="1015999"/>
            <a:ext cx="11099700" cy="938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ja-JP"/>
              <a:t>冷凍機の構造</a:t>
            </a:r>
            <a:endParaRPr/>
          </a:p>
        </p:txBody>
      </p:sp>
      <p:sp>
        <p:nvSpPr>
          <p:cNvPr id="95" name="Google Shape;95;g1d143f72b15_0_45"/>
          <p:cNvSpPr/>
          <p:nvPr/>
        </p:nvSpPr>
        <p:spPr>
          <a:xfrm rot="-5400000">
            <a:off x="6062022" y="4768457"/>
            <a:ext cx="1098600" cy="1465200"/>
          </a:xfrm>
          <a:prstGeom prst="corner">
            <a:avLst>
              <a:gd name="adj1" fmla="val 16485"/>
              <a:gd name="adj2" fmla="val 16483"/>
            </a:avLst>
          </a:prstGeom>
          <a:solidFill>
            <a:srgbClr val="00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6" name="Google Shape;96;g1d143f72b15_0_45"/>
          <p:cNvGrpSpPr/>
          <p:nvPr/>
        </p:nvGrpSpPr>
        <p:grpSpPr>
          <a:xfrm>
            <a:off x="1848936" y="2229186"/>
            <a:ext cx="3595856" cy="1059415"/>
            <a:chOff x="1964650" y="2825775"/>
            <a:chExt cx="2325759" cy="643200"/>
          </a:xfrm>
        </p:grpSpPr>
        <p:sp>
          <p:nvSpPr>
            <p:cNvPr id="97" name="Google Shape;97;g1d143f72b15_0_45"/>
            <p:cNvSpPr/>
            <p:nvPr/>
          </p:nvSpPr>
          <p:spPr>
            <a:xfrm rot="5400000">
              <a:off x="2740000" y="2050425"/>
              <a:ext cx="643200" cy="2193900"/>
            </a:xfrm>
            <a:prstGeom prst="corner">
              <a:avLst>
                <a:gd name="adj1" fmla="val 16485"/>
                <a:gd name="adj2" fmla="val 16483"/>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g1d143f72b15_0_45"/>
            <p:cNvSpPr/>
            <p:nvPr/>
          </p:nvSpPr>
          <p:spPr>
            <a:xfrm rot="10800000">
              <a:off x="3597109" y="2825788"/>
              <a:ext cx="693300" cy="374100"/>
            </a:xfrm>
            <a:prstGeom prst="corner">
              <a:avLst>
                <a:gd name="adj1" fmla="val 29045"/>
                <a:gd name="adj2" fmla="val 28671"/>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9" name="Google Shape;99;g1d143f72b15_0_45"/>
          <p:cNvSpPr/>
          <p:nvPr/>
        </p:nvSpPr>
        <p:spPr>
          <a:xfrm>
            <a:off x="4764000" y="5231625"/>
            <a:ext cx="1133400" cy="1363800"/>
          </a:xfrm>
          <a:prstGeom prst="rect">
            <a:avLst/>
          </a:prstGeom>
          <a:solidFill>
            <a:srgbClr val="00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g1d143f72b15_0_45"/>
          <p:cNvSpPr/>
          <p:nvPr/>
        </p:nvSpPr>
        <p:spPr>
          <a:xfrm>
            <a:off x="6981525" y="3939150"/>
            <a:ext cx="625500" cy="1059300"/>
          </a:xfrm>
          <a:prstGeom prst="rect">
            <a:avLst/>
          </a:prstGeom>
          <a:solidFill>
            <a:srgbClr val="00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g1d143f72b15_0_45"/>
          <p:cNvSpPr/>
          <p:nvPr/>
        </p:nvSpPr>
        <p:spPr>
          <a:xfrm rot="5400000">
            <a:off x="7445088" y="2020046"/>
            <a:ext cx="572700" cy="1054800"/>
          </a:xfrm>
          <a:prstGeom prst="corner">
            <a:avLst>
              <a:gd name="adj1" fmla="val 35620"/>
              <a:gd name="adj2" fmla="val 31543"/>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g1d143f72b15_0_45"/>
          <p:cNvSpPr/>
          <p:nvPr/>
        </p:nvSpPr>
        <p:spPr>
          <a:xfrm>
            <a:off x="6241168" y="2377347"/>
            <a:ext cx="117000" cy="36729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g1d143f72b15_0_45"/>
          <p:cNvSpPr/>
          <p:nvPr/>
        </p:nvSpPr>
        <p:spPr>
          <a:xfrm>
            <a:off x="1122975" y="3288949"/>
            <a:ext cx="1551600" cy="3306300"/>
          </a:xfrm>
          <a:prstGeom prst="snip2Same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10000"/>
              </a:lnSpc>
              <a:spcBef>
                <a:spcPts val="1800"/>
              </a:spcBef>
              <a:spcAft>
                <a:spcPts val="0"/>
              </a:spcAft>
              <a:buClr>
                <a:srgbClr val="000000"/>
              </a:buClr>
              <a:buSzTx/>
              <a:buFont typeface="Arial"/>
              <a:buNone/>
              <a:tabLst/>
              <a:defRPr/>
            </a:pPr>
            <a:r>
              <a:rPr kumimoji="0" lang="en-US" altLang="ja-JP"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He</a:t>
            </a:r>
            <a:endParaRPr kumimoji="0"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endParaRPr>
          </a:p>
          <a:p>
            <a:pPr marL="0" marR="0" lvl="0" indent="0" algn="ctr" defTabSz="914400" rtl="0" eaLnBrk="1" fontAlgn="auto" latinLnBrk="0" hangingPunct="1">
              <a:lnSpc>
                <a:spcPct val="110000"/>
              </a:lnSpc>
              <a:spcBef>
                <a:spcPts val="1800"/>
              </a:spcBef>
              <a:spcAft>
                <a:spcPts val="0"/>
              </a:spcAft>
              <a:buClr>
                <a:srgbClr val="3E9288"/>
              </a:buClr>
              <a:buSzPts val="2800"/>
              <a:buFont typeface="Arial"/>
              <a:buNone/>
              <a:tabLst/>
              <a:defRPr/>
            </a:pPr>
            <a:r>
              <a:rPr kumimoji="0" lang="ja-JP" altLang="en-US"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タンク</a:t>
            </a:r>
            <a:endParaRPr kumimoji="0" sz="17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g1d143f72b15_0_45"/>
          <p:cNvSpPr/>
          <p:nvPr/>
        </p:nvSpPr>
        <p:spPr>
          <a:xfrm>
            <a:off x="5827900" y="2048950"/>
            <a:ext cx="943500" cy="5727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g1d143f72b15_0_45"/>
          <p:cNvSpPr/>
          <p:nvPr/>
        </p:nvSpPr>
        <p:spPr>
          <a:xfrm>
            <a:off x="6241026" y="5874257"/>
            <a:ext cx="117000" cy="164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g1d143f72b15_0_45"/>
          <p:cNvSpPr/>
          <p:nvPr/>
        </p:nvSpPr>
        <p:spPr>
          <a:xfrm>
            <a:off x="6981500" y="2833725"/>
            <a:ext cx="625500" cy="2161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g1d143f72b15_0_45"/>
          <p:cNvSpPr/>
          <p:nvPr/>
        </p:nvSpPr>
        <p:spPr>
          <a:xfrm>
            <a:off x="4763515" y="2843711"/>
            <a:ext cx="1134000" cy="3751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08" name="Google Shape;108;g1d143f72b15_0_45"/>
          <p:cNvCxnSpPr/>
          <p:nvPr/>
        </p:nvCxnSpPr>
        <p:spPr>
          <a:xfrm>
            <a:off x="6985625" y="4675250"/>
            <a:ext cx="702000" cy="0"/>
          </a:xfrm>
          <a:prstGeom prst="straightConnector1">
            <a:avLst/>
          </a:prstGeom>
          <a:noFill/>
          <a:ln w="38100" cap="flat" cmpd="sng">
            <a:solidFill>
              <a:schemeClr val="dk2"/>
            </a:solidFill>
            <a:prstDash val="dot"/>
            <a:round/>
            <a:headEnd type="none" w="med" len="med"/>
            <a:tailEnd type="none" w="med" len="med"/>
          </a:ln>
        </p:spPr>
      </p:cxnSp>
      <p:sp>
        <p:nvSpPr>
          <p:cNvPr id="109" name="Google Shape;109;g1d143f72b15_0_45"/>
          <p:cNvSpPr/>
          <p:nvPr/>
        </p:nvSpPr>
        <p:spPr>
          <a:xfrm flipH="1">
            <a:off x="7343925" y="3520350"/>
            <a:ext cx="117000" cy="11550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g1d143f72b15_0_45"/>
          <p:cNvSpPr txBox="1"/>
          <p:nvPr/>
        </p:nvSpPr>
        <p:spPr>
          <a:xfrm>
            <a:off x="7903625" y="3654163"/>
            <a:ext cx="1903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0000"/>
              </a:lnSpc>
              <a:spcBef>
                <a:spcPts val="1800"/>
              </a:spcBef>
              <a:spcAft>
                <a:spcPts val="0"/>
              </a:spcAft>
              <a:buClr>
                <a:srgbClr val="3E9288"/>
              </a:buClr>
              <a:buSzPts val="2800"/>
              <a:buFont typeface="Arial"/>
              <a:buNone/>
              <a:tabLst/>
              <a:defRPr/>
            </a:pPr>
            <a:r>
              <a:rPr kumimoji="0" lang="ja-JP" altLang="en-US" sz="22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コンデンサー</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g1d143f72b15_0_45"/>
          <p:cNvSpPr/>
          <p:nvPr/>
        </p:nvSpPr>
        <p:spPr>
          <a:xfrm>
            <a:off x="7087048" y="4505752"/>
            <a:ext cx="117000" cy="1644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g1d143f72b15_0_45"/>
          <p:cNvSpPr txBox="1"/>
          <p:nvPr/>
        </p:nvSpPr>
        <p:spPr>
          <a:xfrm>
            <a:off x="5702825" y="1550525"/>
            <a:ext cx="13842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0000"/>
              </a:lnSpc>
              <a:spcBef>
                <a:spcPts val="1800"/>
              </a:spcBef>
              <a:spcAft>
                <a:spcPts val="0"/>
              </a:spcAft>
              <a:buClr>
                <a:srgbClr val="000000"/>
              </a:buClr>
              <a:buSzTx/>
              <a:buFont typeface="Arial"/>
              <a:buNone/>
              <a:tabLst/>
              <a:defRPr/>
            </a:pPr>
            <a:r>
              <a:rPr kumimoji="0" lang="en-US" altLang="ja-JP"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Needle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4" name="Google Shape;114;g1d143f72b15_0_45"/>
          <p:cNvSpPr txBox="1"/>
          <p:nvPr/>
        </p:nvSpPr>
        <p:spPr>
          <a:xfrm>
            <a:off x="6540000" y="6103800"/>
            <a:ext cx="50424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0000"/>
              </a:lnSpc>
              <a:spcBef>
                <a:spcPts val="1800"/>
              </a:spcBef>
              <a:spcAft>
                <a:spcPts val="0"/>
              </a:spcAft>
              <a:buClr>
                <a:srgbClr val="000000"/>
              </a:buClr>
              <a:buSzTx/>
              <a:buFont typeface="Arial"/>
              <a:buNone/>
              <a:tabLst/>
              <a:defRPr/>
            </a:pPr>
            <a:r>
              <a:rPr kumimoji="0" lang="en-US" altLang="ja-JP"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Needle</a:t>
            </a:r>
            <a:r>
              <a:rPr kumimoji="0" lang="ja-JP" altLang="en-US"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で開閉具合を調整</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g1d143f72b15_0_45"/>
          <p:cNvSpPr txBox="1"/>
          <p:nvPr/>
        </p:nvSpPr>
        <p:spPr>
          <a:xfrm>
            <a:off x="6258725" y="4978000"/>
            <a:ext cx="1123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0000"/>
              </a:lnSpc>
              <a:spcBef>
                <a:spcPts val="1800"/>
              </a:spcBef>
              <a:spcAft>
                <a:spcPts val="0"/>
              </a:spcAft>
              <a:buClr>
                <a:srgbClr val="000000"/>
              </a:buClr>
              <a:buSzTx/>
              <a:buFont typeface="Arial"/>
              <a:buNone/>
              <a:tabLst/>
              <a:defRPr/>
            </a:pPr>
            <a:r>
              <a:rPr kumimoji="0" lang="ja-JP" altLang="en-US" sz="22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温度計</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cxnSp>
        <p:nvCxnSpPr>
          <p:cNvPr id="116" name="Google Shape;116;g1d143f72b15_0_45"/>
          <p:cNvCxnSpPr/>
          <p:nvPr/>
        </p:nvCxnSpPr>
        <p:spPr>
          <a:xfrm rot="10800000">
            <a:off x="7469100" y="3914463"/>
            <a:ext cx="524700" cy="0"/>
          </a:xfrm>
          <a:prstGeom prst="straightConnector1">
            <a:avLst/>
          </a:prstGeom>
          <a:noFill/>
          <a:ln w="28575" cap="flat" cmpd="sng">
            <a:solidFill>
              <a:srgbClr val="000000"/>
            </a:solidFill>
            <a:prstDash val="solid"/>
            <a:round/>
            <a:headEnd type="none" w="med" len="med"/>
            <a:tailEnd type="triangle" w="med" len="med"/>
          </a:ln>
        </p:spPr>
      </p:cxnSp>
      <p:cxnSp>
        <p:nvCxnSpPr>
          <p:cNvPr id="117" name="Google Shape;117;g1d143f72b15_0_45"/>
          <p:cNvCxnSpPr/>
          <p:nvPr/>
        </p:nvCxnSpPr>
        <p:spPr>
          <a:xfrm rot="10800000" flipH="1">
            <a:off x="6783375" y="4606800"/>
            <a:ext cx="281100" cy="483300"/>
          </a:xfrm>
          <a:prstGeom prst="straightConnector1">
            <a:avLst/>
          </a:prstGeom>
          <a:noFill/>
          <a:ln w="28575" cap="flat" cmpd="sng">
            <a:solidFill>
              <a:srgbClr val="000000"/>
            </a:solidFill>
            <a:prstDash val="solid"/>
            <a:round/>
            <a:headEnd type="none" w="med" len="med"/>
            <a:tailEnd type="triangle" w="med" len="med"/>
          </a:ln>
        </p:spPr>
      </p:cxnSp>
      <p:sp>
        <p:nvSpPr>
          <p:cNvPr id="118" name="Google Shape;118;g1d143f72b15_0_45"/>
          <p:cNvSpPr txBox="1"/>
          <p:nvPr/>
        </p:nvSpPr>
        <p:spPr>
          <a:xfrm>
            <a:off x="4964575" y="5605725"/>
            <a:ext cx="10554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0000"/>
              </a:lnSpc>
              <a:spcBef>
                <a:spcPts val="1800"/>
              </a:spcBef>
              <a:spcAft>
                <a:spcPts val="0"/>
              </a:spcAft>
              <a:buClr>
                <a:srgbClr val="000000"/>
              </a:buClr>
              <a:buSzTx/>
              <a:buFont typeface="Arial"/>
              <a:buNone/>
              <a:tabLst/>
              <a:defRPr/>
            </a:pPr>
            <a:r>
              <a:rPr kumimoji="0" lang="en-US" altLang="ja-JP"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LHe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19" name="Google Shape;119;g1d143f72b15_0_45"/>
          <p:cNvCxnSpPr>
            <a:endCxn id="105" idx="2"/>
          </p:cNvCxnSpPr>
          <p:nvPr/>
        </p:nvCxnSpPr>
        <p:spPr>
          <a:xfrm rot="10800000">
            <a:off x="6299526" y="6038657"/>
            <a:ext cx="255300" cy="420000"/>
          </a:xfrm>
          <a:prstGeom prst="straightConnector1">
            <a:avLst/>
          </a:prstGeom>
          <a:noFill/>
          <a:ln w="28575" cap="flat" cmpd="sng">
            <a:solidFill>
              <a:srgbClr val="000000"/>
            </a:solidFill>
            <a:prstDash val="solid"/>
            <a:round/>
            <a:headEnd type="none" w="med" len="med"/>
            <a:tailEnd type="triangle" w="med" len="med"/>
          </a:ln>
        </p:spPr>
      </p:cxnSp>
      <p:sp>
        <p:nvSpPr>
          <p:cNvPr id="6" name="Google Shape;86;p6">
            <a:extLst>
              <a:ext uri="{FF2B5EF4-FFF2-40B4-BE49-F238E27FC236}">
                <a16:creationId xmlns:a16="http://schemas.microsoft.com/office/drawing/2014/main" id="{7D596E5C-5C33-3F00-58B3-E70F086EEE1A}"/>
              </a:ext>
            </a:extLst>
          </p:cNvPr>
          <p:cNvSpPr txBox="1">
            <a:spLocks/>
          </p:cNvSpPr>
          <p:nvPr/>
        </p:nvSpPr>
        <p:spPr>
          <a:xfrm>
            <a:off x="210574" y="348226"/>
            <a:ext cx="11455400" cy="469900"/>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228600" algn="l" rtl="0">
              <a:lnSpc>
                <a:spcPct val="110000"/>
              </a:lnSpc>
              <a:spcBef>
                <a:spcPts val="1800"/>
              </a:spcBef>
              <a:spcAft>
                <a:spcPts val="0"/>
              </a:spcAft>
              <a:buClr>
                <a:schemeClr val="accent4"/>
              </a:buClr>
              <a:buSzPts val="2800"/>
              <a:buFont typeface="Noto Sans Symbols"/>
              <a:buNone/>
              <a:defRPr sz="2800" b="0" i="0" u="none" strike="noStrike" cap="none">
                <a:solidFill>
                  <a:schemeClr val="dk1"/>
                </a:solidFill>
                <a:latin typeface="Arial"/>
                <a:ea typeface="Arial"/>
                <a:cs typeface="Arial"/>
                <a:sym typeface="Arial"/>
              </a:defRPr>
            </a:lvl1pPr>
            <a:lvl2pPr marL="914400" marR="0" lvl="1" indent="-228600" algn="l" rtl="0">
              <a:lnSpc>
                <a:spcPct val="110000"/>
              </a:lnSpc>
              <a:spcBef>
                <a:spcPts val="0"/>
              </a:spcBef>
              <a:spcAft>
                <a:spcPts val="0"/>
              </a:spcAft>
              <a:buClr>
                <a:schemeClr val="dk2"/>
              </a:buClr>
              <a:buSzPts val="2400"/>
              <a:buFont typeface="Noto Sans Symbols"/>
              <a:buNone/>
              <a:defRPr sz="2400" b="0" i="0" u="none" strike="noStrike" cap="none">
                <a:solidFill>
                  <a:schemeClr val="dk2"/>
                </a:solidFill>
                <a:latin typeface="Quattrocento Sans"/>
                <a:ea typeface="Quattrocento Sans"/>
                <a:cs typeface="Quattrocento Sans"/>
                <a:sym typeface="Quattrocento Sans"/>
              </a:defRPr>
            </a:lvl2pPr>
            <a:lvl3pPr marL="1371600" marR="0" lvl="2" indent="-228600" algn="l" rtl="0">
              <a:lnSpc>
                <a:spcPct val="110000"/>
              </a:lnSpc>
              <a:spcBef>
                <a:spcPts val="0"/>
              </a:spcBef>
              <a:spcAft>
                <a:spcPts val="0"/>
              </a:spcAft>
              <a:buClr>
                <a:schemeClr val="dk2"/>
              </a:buClr>
              <a:buSzPts val="2000"/>
              <a:buFont typeface="Noto Sans Symbols"/>
              <a:buNone/>
              <a:defRPr sz="2000" b="0" i="0" u="none" strike="noStrike" cap="none">
                <a:solidFill>
                  <a:schemeClr val="dk2"/>
                </a:solidFill>
                <a:latin typeface="Quattrocento Sans"/>
                <a:ea typeface="Quattrocento Sans"/>
                <a:cs typeface="Quattrocento Sans"/>
                <a:sym typeface="Quattrocento Sans"/>
              </a:defRPr>
            </a:lvl3pPr>
            <a:lvl4pPr marL="1828800" marR="0" lvl="3" indent="-228600" algn="l" rtl="0">
              <a:lnSpc>
                <a:spcPct val="110000"/>
              </a:lnSpc>
              <a:spcBef>
                <a:spcPts val="0"/>
              </a:spcBef>
              <a:spcAft>
                <a:spcPts val="0"/>
              </a:spcAft>
              <a:buClr>
                <a:schemeClr val="dk2"/>
              </a:buClr>
              <a:buSzPts val="1800"/>
              <a:buFont typeface="Noto Sans Symbols"/>
              <a:buNone/>
              <a:defRPr sz="1800" b="0" i="0" u="none" strike="noStrike" cap="none">
                <a:solidFill>
                  <a:schemeClr val="dk2"/>
                </a:solidFill>
                <a:latin typeface="Quattrocento Sans"/>
                <a:ea typeface="Quattrocento Sans"/>
                <a:cs typeface="Quattrocento Sans"/>
                <a:sym typeface="Quattrocento Sans"/>
              </a:defRPr>
            </a:lvl4pPr>
            <a:lvl5pPr marL="2286000" marR="0" lvl="4" indent="-228600" algn="l" rtl="0">
              <a:lnSpc>
                <a:spcPct val="110000"/>
              </a:lnSpc>
              <a:spcBef>
                <a:spcPts val="0"/>
              </a:spcBef>
              <a:spcAft>
                <a:spcPts val="0"/>
              </a:spcAft>
              <a:buClr>
                <a:schemeClr val="dk2"/>
              </a:buClr>
              <a:buSzPts val="1800"/>
              <a:buFont typeface="Noto Sans Symbols"/>
              <a:buNone/>
              <a:defRPr sz="1800" b="0" i="0" u="none" strike="noStrike" cap="none">
                <a:solidFill>
                  <a:schemeClr val="dk2"/>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pPr marL="0" marR="0" lvl="0" indent="0" algn="l" defTabSz="914400" rtl="0" eaLnBrk="1" fontAlgn="auto" latinLnBrk="0" hangingPunct="1">
              <a:lnSpc>
                <a:spcPct val="110000"/>
              </a:lnSpc>
              <a:spcBef>
                <a:spcPts val="0"/>
              </a:spcBef>
              <a:spcAft>
                <a:spcPts val="0"/>
              </a:spcAft>
              <a:buClr>
                <a:srgbClr val="3E9288"/>
              </a:buClr>
              <a:buSzPct val="100000"/>
              <a:buFont typeface="Noto Sans Symbols"/>
              <a:buNone/>
              <a:tabLst/>
              <a:defRPr/>
            </a:pPr>
            <a:r>
              <a:rPr kumimoji="0" lang="ja-JP" altLang="en-US" sz="2800" b="0" i="0" u="none" strike="noStrike" kern="0" cap="none" spc="0" normalizeH="0" baseline="0" noProof="0" dirty="0">
                <a:ln>
                  <a:noFill/>
                </a:ln>
                <a:solidFill>
                  <a:srgbClr val="4D4D4D"/>
                </a:solidFill>
                <a:effectLst/>
                <a:uLnTx/>
                <a:uFillTx/>
                <a:latin typeface="Arial"/>
                <a:cs typeface="Arial"/>
                <a:sym typeface="Arial"/>
              </a:rPr>
              <a:t>性能評価：ヘリウム</a:t>
            </a:r>
          </a:p>
        </p:txBody>
      </p:sp>
      <p:sp>
        <p:nvSpPr>
          <p:cNvPr id="2" name="テキスト ボックス 1">
            <a:extLst>
              <a:ext uri="{FF2B5EF4-FFF2-40B4-BE49-F238E27FC236}">
                <a16:creationId xmlns:a16="http://schemas.microsoft.com/office/drawing/2014/main" id="{C99EF78E-2548-3517-8FCE-109395412F91}"/>
              </a:ext>
            </a:extLst>
          </p:cNvPr>
          <p:cNvSpPr txBox="1"/>
          <p:nvPr/>
        </p:nvSpPr>
        <p:spPr>
          <a:xfrm>
            <a:off x="4682474" y="4468800"/>
            <a:ext cx="1551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1" i="0" u="none" strike="noStrike" kern="0" cap="none" spc="0" normalizeH="0" baseline="0" noProof="0" dirty="0">
                <a:ln>
                  <a:noFill/>
                </a:ln>
                <a:solidFill>
                  <a:srgbClr val="4D4D4D"/>
                </a:solidFill>
                <a:effectLst/>
                <a:uLnTx/>
                <a:uFillTx/>
                <a:latin typeface="Quattrocento Sans"/>
                <a:cs typeface="Arial"/>
                <a:sym typeface="Quattrocento Sans"/>
              </a:rPr>
              <a:t>液だまり</a:t>
            </a:r>
            <a:endParaRPr kumimoji="1" lang="ja-JP" alt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112;g1d143f72b15_0_45">
            <a:extLst>
              <a:ext uri="{FF2B5EF4-FFF2-40B4-BE49-F238E27FC236}">
                <a16:creationId xmlns:a16="http://schemas.microsoft.com/office/drawing/2014/main" id="{AA1D7E87-1172-F5A4-B787-8D3E506603AA}"/>
              </a:ext>
            </a:extLst>
          </p:cNvPr>
          <p:cNvSpPr txBox="1"/>
          <p:nvPr/>
        </p:nvSpPr>
        <p:spPr>
          <a:xfrm>
            <a:off x="6769625" y="2598216"/>
            <a:ext cx="11340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0000"/>
              </a:lnSpc>
              <a:spcBef>
                <a:spcPts val="1800"/>
              </a:spcBef>
              <a:spcAft>
                <a:spcPts val="0"/>
              </a:spcAft>
              <a:buClr>
                <a:srgbClr val="000000"/>
              </a:buClr>
              <a:buSzTx/>
              <a:buFont typeface="Arial"/>
              <a:buNone/>
              <a:tabLst/>
              <a:defRPr/>
            </a:pPr>
            <a:r>
              <a:rPr kumimoji="0" lang="en-US" altLang="ja-JP"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insert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3976912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21976e39332_0_33"/>
          <p:cNvSpPr txBox="1">
            <a:spLocks noGrp="1"/>
          </p:cNvSpPr>
          <p:nvPr>
            <p:ph type="title"/>
          </p:nvPr>
        </p:nvSpPr>
        <p:spPr>
          <a:xfrm>
            <a:off x="558800" y="1015999"/>
            <a:ext cx="11099700" cy="938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ja-JP" dirty="0"/>
              <a:t>準備</a:t>
            </a:r>
            <a:endParaRPr dirty="0"/>
          </a:p>
        </p:txBody>
      </p:sp>
      <p:cxnSp>
        <p:nvCxnSpPr>
          <p:cNvPr id="127" name="Google Shape;127;g21976e39332_0_33"/>
          <p:cNvCxnSpPr/>
          <p:nvPr/>
        </p:nvCxnSpPr>
        <p:spPr>
          <a:xfrm>
            <a:off x="8363277" y="2348495"/>
            <a:ext cx="1055400" cy="7800"/>
          </a:xfrm>
          <a:prstGeom prst="straightConnector1">
            <a:avLst/>
          </a:prstGeom>
          <a:noFill/>
          <a:ln w="76200" cap="flat" cmpd="sng">
            <a:solidFill>
              <a:srgbClr val="FF0000"/>
            </a:solidFill>
            <a:prstDash val="solid"/>
            <a:round/>
            <a:headEnd type="none" w="med" len="med"/>
            <a:tailEnd type="triangle" w="med" len="med"/>
          </a:ln>
        </p:spPr>
      </p:cxnSp>
      <p:sp>
        <p:nvSpPr>
          <p:cNvPr id="128" name="Google Shape;128;g21976e39332_0_33"/>
          <p:cNvSpPr txBox="1"/>
          <p:nvPr/>
        </p:nvSpPr>
        <p:spPr>
          <a:xfrm>
            <a:off x="9418674" y="2027500"/>
            <a:ext cx="16221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0000"/>
              </a:lnSpc>
              <a:spcBef>
                <a:spcPts val="1800"/>
              </a:spcBef>
              <a:spcAft>
                <a:spcPts val="0"/>
              </a:spcAft>
              <a:buClr>
                <a:srgbClr val="000000"/>
              </a:buClr>
              <a:buSzTx/>
              <a:buFont typeface="Arial"/>
              <a:buNone/>
              <a:tabLst/>
              <a:defRPr/>
            </a:pPr>
            <a:r>
              <a:rPr kumimoji="0" lang="ja-JP" altLang="en-US"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真空引き</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g21976e39332_0_33"/>
          <p:cNvSpPr/>
          <p:nvPr/>
        </p:nvSpPr>
        <p:spPr>
          <a:xfrm rot="-5400000">
            <a:off x="6062022" y="4768457"/>
            <a:ext cx="1098600" cy="1465200"/>
          </a:xfrm>
          <a:prstGeom prst="corner">
            <a:avLst>
              <a:gd name="adj1" fmla="val 16485"/>
              <a:gd name="adj2" fmla="val 16483"/>
            </a:avLst>
          </a:prstGeom>
          <a:solidFill>
            <a:srgbClr val="00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0" name="Google Shape;130;g21976e39332_0_33"/>
          <p:cNvGrpSpPr/>
          <p:nvPr/>
        </p:nvGrpSpPr>
        <p:grpSpPr>
          <a:xfrm>
            <a:off x="1848936" y="2229186"/>
            <a:ext cx="3595856" cy="1059415"/>
            <a:chOff x="1964650" y="2825775"/>
            <a:chExt cx="2325759" cy="643200"/>
          </a:xfrm>
        </p:grpSpPr>
        <p:sp>
          <p:nvSpPr>
            <p:cNvPr id="131" name="Google Shape;131;g21976e39332_0_33"/>
            <p:cNvSpPr/>
            <p:nvPr/>
          </p:nvSpPr>
          <p:spPr>
            <a:xfrm rot="5400000">
              <a:off x="2740000" y="2050425"/>
              <a:ext cx="643200" cy="2193900"/>
            </a:xfrm>
            <a:prstGeom prst="corner">
              <a:avLst>
                <a:gd name="adj1" fmla="val 16485"/>
                <a:gd name="adj2" fmla="val 16483"/>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g21976e39332_0_33"/>
            <p:cNvSpPr/>
            <p:nvPr/>
          </p:nvSpPr>
          <p:spPr>
            <a:xfrm rot="10800000">
              <a:off x="3597109" y="2825788"/>
              <a:ext cx="693300" cy="374100"/>
            </a:xfrm>
            <a:prstGeom prst="corner">
              <a:avLst>
                <a:gd name="adj1" fmla="val 29045"/>
                <a:gd name="adj2" fmla="val 28671"/>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3" name="Google Shape;133;g21976e39332_0_33"/>
          <p:cNvSpPr/>
          <p:nvPr/>
        </p:nvSpPr>
        <p:spPr>
          <a:xfrm>
            <a:off x="4764000" y="5231625"/>
            <a:ext cx="1133400" cy="1363800"/>
          </a:xfrm>
          <a:prstGeom prst="rect">
            <a:avLst/>
          </a:prstGeom>
          <a:solidFill>
            <a:srgbClr val="00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g21976e39332_0_33"/>
          <p:cNvSpPr/>
          <p:nvPr/>
        </p:nvSpPr>
        <p:spPr>
          <a:xfrm>
            <a:off x="6981525" y="3939150"/>
            <a:ext cx="625500" cy="1059300"/>
          </a:xfrm>
          <a:prstGeom prst="rect">
            <a:avLst/>
          </a:prstGeom>
          <a:solidFill>
            <a:srgbClr val="00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g21976e39332_0_33"/>
          <p:cNvSpPr/>
          <p:nvPr/>
        </p:nvSpPr>
        <p:spPr>
          <a:xfrm rot="5400000">
            <a:off x="7445088" y="2020046"/>
            <a:ext cx="572700" cy="1054800"/>
          </a:xfrm>
          <a:prstGeom prst="corner">
            <a:avLst>
              <a:gd name="adj1" fmla="val 35620"/>
              <a:gd name="adj2" fmla="val 31543"/>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g21976e39332_0_33"/>
          <p:cNvSpPr/>
          <p:nvPr/>
        </p:nvSpPr>
        <p:spPr>
          <a:xfrm>
            <a:off x="6241168" y="2377347"/>
            <a:ext cx="117000" cy="36729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g21976e39332_0_33"/>
          <p:cNvSpPr/>
          <p:nvPr/>
        </p:nvSpPr>
        <p:spPr>
          <a:xfrm>
            <a:off x="1122975" y="3288949"/>
            <a:ext cx="1551600" cy="3306300"/>
          </a:xfrm>
          <a:prstGeom prst="snip2Same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10000"/>
              </a:lnSpc>
              <a:spcBef>
                <a:spcPts val="1800"/>
              </a:spcBef>
              <a:spcAft>
                <a:spcPts val="0"/>
              </a:spcAft>
              <a:buClr>
                <a:srgbClr val="000000"/>
              </a:buClr>
              <a:buSzTx/>
              <a:buFont typeface="Arial"/>
              <a:buNone/>
              <a:tabLst/>
              <a:defRPr/>
            </a:pPr>
            <a:r>
              <a:rPr kumimoji="0" lang="en-US" altLang="ja-JP"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He</a:t>
            </a:r>
            <a:endParaRPr kumimoji="0"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endParaRPr>
          </a:p>
          <a:p>
            <a:pPr marL="0" marR="0" lvl="0" indent="0" algn="ctr" defTabSz="914400" rtl="0" eaLnBrk="1" fontAlgn="auto" latinLnBrk="0" hangingPunct="1">
              <a:lnSpc>
                <a:spcPct val="110000"/>
              </a:lnSpc>
              <a:spcBef>
                <a:spcPts val="1800"/>
              </a:spcBef>
              <a:spcAft>
                <a:spcPts val="0"/>
              </a:spcAft>
              <a:buClr>
                <a:srgbClr val="000000"/>
              </a:buClr>
              <a:buSzTx/>
              <a:buFont typeface="Arial"/>
              <a:buNone/>
              <a:tabLst/>
              <a:defRPr/>
            </a:pPr>
            <a:r>
              <a:rPr kumimoji="0" lang="ja-JP" altLang="en-US"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タンク</a:t>
            </a:r>
            <a:endParaRPr kumimoji="0" sz="17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g21976e39332_0_33"/>
          <p:cNvSpPr/>
          <p:nvPr/>
        </p:nvSpPr>
        <p:spPr>
          <a:xfrm>
            <a:off x="5827900" y="2048950"/>
            <a:ext cx="943500" cy="5727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g21976e39332_0_33"/>
          <p:cNvSpPr/>
          <p:nvPr/>
        </p:nvSpPr>
        <p:spPr>
          <a:xfrm>
            <a:off x="6241026" y="5874257"/>
            <a:ext cx="117000" cy="164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g21976e39332_0_33"/>
          <p:cNvSpPr/>
          <p:nvPr/>
        </p:nvSpPr>
        <p:spPr>
          <a:xfrm>
            <a:off x="6981500" y="2833725"/>
            <a:ext cx="625500" cy="2161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g21976e39332_0_33"/>
          <p:cNvSpPr/>
          <p:nvPr/>
        </p:nvSpPr>
        <p:spPr>
          <a:xfrm>
            <a:off x="4763515" y="2843711"/>
            <a:ext cx="1134000" cy="3751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42" name="Google Shape;142;g21976e39332_0_33"/>
          <p:cNvCxnSpPr/>
          <p:nvPr/>
        </p:nvCxnSpPr>
        <p:spPr>
          <a:xfrm>
            <a:off x="6985625" y="4675250"/>
            <a:ext cx="702000" cy="0"/>
          </a:xfrm>
          <a:prstGeom prst="straightConnector1">
            <a:avLst/>
          </a:prstGeom>
          <a:noFill/>
          <a:ln w="38100" cap="flat" cmpd="sng">
            <a:solidFill>
              <a:schemeClr val="dk2"/>
            </a:solidFill>
            <a:prstDash val="dot"/>
            <a:round/>
            <a:headEnd type="none" w="med" len="med"/>
            <a:tailEnd type="none" w="med" len="med"/>
          </a:ln>
        </p:spPr>
      </p:cxnSp>
      <p:sp>
        <p:nvSpPr>
          <p:cNvPr id="143" name="Google Shape;143;g21976e39332_0_33"/>
          <p:cNvSpPr/>
          <p:nvPr/>
        </p:nvSpPr>
        <p:spPr>
          <a:xfrm flipH="1">
            <a:off x="7343925" y="3520350"/>
            <a:ext cx="117000" cy="11550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g21976e39332_0_33"/>
          <p:cNvSpPr/>
          <p:nvPr/>
        </p:nvSpPr>
        <p:spPr>
          <a:xfrm>
            <a:off x="7087048" y="4505752"/>
            <a:ext cx="117000" cy="1644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g21976e39332_0_33"/>
          <p:cNvSpPr/>
          <p:nvPr/>
        </p:nvSpPr>
        <p:spPr>
          <a:xfrm rot="10800000">
            <a:off x="4773600" y="4942218"/>
            <a:ext cx="1123800" cy="2928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g21976e39332_0_33"/>
          <p:cNvSpPr/>
          <p:nvPr/>
        </p:nvSpPr>
        <p:spPr>
          <a:xfrm>
            <a:off x="7005100" y="3949500"/>
            <a:ext cx="356100" cy="296700"/>
          </a:xfrm>
          <a:prstGeom prst="upArrow">
            <a:avLst>
              <a:gd name="adj1" fmla="val 50000"/>
              <a:gd name="adj2" fmla="val 6683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g21976e39332_0_33"/>
          <p:cNvSpPr txBox="1"/>
          <p:nvPr/>
        </p:nvSpPr>
        <p:spPr>
          <a:xfrm>
            <a:off x="7867075" y="2750700"/>
            <a:ext cx="15516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0000"/>
              </a:lnSpc>
              <a:spcBef>
                <a:spcPts val="1800"/>
              </a:spcBef>
              <a:spcAft>
                <a:spcPts val="0"/>
              </a:spcAft>
              <a:buClr>
                <a:srgbClr val="000000"/>
              </a:buClr>
              <a:buSzTx/>
              <a:buFont typeface="Arial"/>
              <a:buNone/>
              <a:tabLst/>
              <a:defRPr/>
            </a:pPr>
            <a:r>
              <a:rPr kumimoji="0" lang="en-US" altLang="ja-JP"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T &lt; 4.21K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0" name="Google Shape;150;g21976e39332_0_33"/>
          <p:cNvSpPr txBox="1"/>
          <p:nvPr/>
        </p:nvSpPr>
        <p:spPr>
          <a:xfrm>
            <a:off x="5665926" y="1296344"/>
            <a:ext cx="13842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0000"/>
              </a:lnSpc>
              <a:spcBef>
                <a:spcPts val="1800"/>
              </a:spcBef>
              <a:spcAft>
                <a:spcPts val="0"/>
              </a:spcAft>
              <a:buClr>
                <a:srgbClr val="000000"/>
              </a:buClr>
              <a:buSzTx/>
              <a:buFont typeface="Arial"/>
              <a:buNone/>
              <a:tabLst/>
              <a:defRPr/>
            </a:pPr>
            <a:r>
              <a:rPr kumimoji="0" lang="en-US" altLang="ja-JP"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Needle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1" name="Google Shape;151;g21976e39332_0_33"/>
          <p:cNvSpPr txBox="1"/>
          <p:nvPr/>
        </p:nvSpPr>
        <p:spPr>
          <a:xfrm>
            <a:off x="6540000" y="6103800"/>
            <a:ext cx="50424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0000"/>
              </a:lnSpc>
              <a:spcBef>
                <a:spcPts val="1800"/>
              </a:spcBef>
              <a:spcAft>
                <a:spcPts val="0"/>
              </a:spcAft>
              <a:buClr>
                <a:srgbClr val="000000"/>
              </a:buClr>
              <a:buSzTx/>
              <a:buFont typeface="Arial"/>
              <a:buNone/>
              <a:tabLst/>
              <a:defRPr/>
            </a:pPr>
            <a:r>
              <a:rPr kumimoji="0" lang="en-US" altLang="ja-JP"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Needle</a:t>
            </a:r>
            <a:r>
              <a:rPr kumimoji="0" lang="ja-JP" altLang="en-US"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で開閉具合を調整</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g21976e39332_0_33"/>
          <p:cNvSpPr txBox="1"/>
          <p:nvPr/>
        </p:nvSpPr>
        <p:spPr>
          <a:xfrm>
            <a:off x="4964575" y="5605725"/>
            <a:ext cx="10554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0000"/>
              </a:lnSpc>
              <a:spcBef>
                <a:spcPts val="1800"/>
              </a:spcBef>
              <a:spcAft>
                <a:spcPts val="0"/>
              </a:spcAft>
              <a:buClr>
                <a:srgbClr val="000000"/>
              </a:buClr>
              <a:buSzTx/>
              <a:buFont typeface="Arial"/>
              <a:buNone/>
              <a:tabLst/>
              <a:defRPr/>
            </a:pPr>
            <a:r>
              <a:rPr kumimoji="0" lang="en-US" altLang="ja-JP"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LHe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53" name="Google Shape;153;g21976e39332_0_33"/>
          <p:cNvCxnSpPr>
            <a:endCxn id="139" idx="2"/>
          </p:cNvCxnSpPr>
          <p:nvPr/>
        </p:nvCxnSpPr>
        <p:spPr>
          <a:xfrm rot="10800000">
            <a:off x="6299526" y="6038657"/>
            <a:ext cx="255300" cy="420000"/>
          </a:xfrm>
          <a:prstGeom prst="straightConnector1">
            <a:avLst/>
          </a:prstGeom>
          <a:noFill/>
          <a:ln w="28575" cap="flat" cmpd="sng">
            <a:solidFill>
              <a:srgbClr val="000000"/>
            </a:solidFill>
            <a:prstDash val="solid"/>
            <a:round/>
            <a:headEnd type="none" w="med" len="med"/>
            <a:tailEnd type="triangle" w="med" len="med"/>
          </a:ln>
        </p:spPr>
      </p:cxnSp>
      <p:sp>
        <p:nvSpPr>
          <p:cNvPr id="5" name="テキスト ボックス 4">
            <a:extLst>
              <a:ext uri="{FF2B5EF4-FFF2-40B4-BE49-F238E27FC236}">
                <a16:creationId xmlns:a16="http://schemas.microsoft.com/office/drawing/2014/main" id="{05377FA3-5169-1BC4-4F4B-89D279E70CAF}"/>
              </a:ext>
            </a:extLst>
          </p:cNvPr>
          <p:cNvSpPr txBox="1"/>
          <p:nvPr/>
        </p:nvSpPr>
        <p:spPr>
          <a:xfrm>
            <a:off x="8069344" y="3789575"/>
            <a:ext cx="3403077" cy="1245021"/>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10000"/>
              </a:lnSpc>
              <a:spcBef>
                <a:spcPts val="1800"/>
              </a:spcBef>
              <a:spcAft>
                <a:spcPts val="0"/>
              </a:spcAft>
              <a:buClr>
                <a:srgbClr val="3E9288"/>
              </a:buClr>
              <a:buSzPts val="2800"/>
              <a:buFont typeface="Arial"/>
              <a:buNone/>
              <a:tabLst/>
              <a:defRPr/>
            </a:pPr>
            <a:r>
              <a:rPr kumimoji="0" lang="en-US" altLang="ja-JP"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insert</a:t>
            </a:r>
            <a:r>
              <a:rPr kumimoji="0" lang="ja-JP" altLang="en-US"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内を減圧して</a:t>
            </a:r>
          </a:p>
          <a:p>
            <a:pPr marL="0" marR="0" lvl="0" indent="0" algn="l" defTabSz="914400" rtl="0" eaLnBrk="1" fontAlgn="auto" latinLnBrk="0" hangingPunct="1">
              <a:lnSpc>
                <a:spcPct val="110000"/>
              </a:lnSpc>
              <a:spcBef>
                <a:spcPts val="1800"/>
              </a:spcBef>
              <a:spcAft>
                <a:spcPts val="0"/>
              </a:spcAft>
              <a:buClr>
                <a:srgbClr val="3E9288"/>
              </a:buClr>
              <a:buSzPts val="2800"/>
              <a:buFont typeface="Arial"/>
              <a:buNone/>
              <a:tabLst/>
              <a:defRPr/>
            </a:pPr>
            <a:r>
              <a:rPr kumimoji="0" lang="ja-JP" altLang="en-US"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水面を上げる</a:t>
            </a:r>
          </a:p>
        </p:txBody>
      </p:sp>
      <p:sp>
        <p:nvSpPr>
          <p:cNvPr id="6" name="テキスト ボックス 5">
            <a:extLst>
              <a:ext uri="{FF2B5EF4-FFF2-40B4-BE49-F238E27FC236}">
                <a16:creationId xmlns:a16="http://schemas.microsoft.com/office/drawing/2014/main" id="{4190D69B-9C26-680D-429E-A4F2FA2FFC9A}"/>
              </a:ext>
            </a:extLst>
          </p:cNvPr>
          <p:cNvSpPr txBox="1"/>
          <p:nvPr/>
        </p:nvSpPr>
        <p:spPr>
          <a:xfrm>
            <a:off x="6787641" y="2898057"/>
            <a:ext cx="11973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insert</a:t>
            </a:r>
            <a:endParaRPr kumimoji="1" lang="ja-JP" altLang="en-US" sz="2800" b="0" i="0" u="none" strike="noStrike" kern="0" cap="none" spc="0" normalizeH="0" baseline="0" noProof="0" dirty="0">
              <a:ln>
                <a:noFill/>
              </a:ln>
              <a:solidFill>
                <a:srgbClr val="4D4D4D"/>
              </a:solidFill>
              <a:effectLst/>
              <a:uLnTx/>
              <a:uFillTx/>
              <a:latin typeface="Arial"/>
              <a:cs typeface="Arial"/>
              <a:sym typeface="Arial"/>
            </a:endParaRPr>
          </a:p>
        </p:txBody>
      </p:sp>
      <p:sp>
        <p:nvSpPr>
          <p:cNvPr id="9" name="Google Shape;86;p6">
            <a:extLst>
              <a:ext uri="{FF2B5EF4-FFF2-40B4-BE49-F238E27FC236}">
                <a16:creationId xmlns:a16="http://schemas.microsoft.com/office/drawing/2014/main" id="{BDDDDCE4-B9E8-8DB6-8EC0-B6368DFE98D9}"/>
              </a:ext>
            </a:extLst>
          </p:cNvPr>
          <p:cNvSpPr txBox="1">
            <a:spLocks/>
          </p:cNvSpPr>
          <p:nvPr/>
        </p:nvSpPr>
        <p:spPr>
          <a:xfrm>
            <a:off x="210574" y="348226"/>
            <a:ext cx="11455400" cy="469900"/>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228600" algn="l" rtl="0">
              <a:lnSpc>
                <a:spcPct val="110000"/>
              </a:lnSpc>
              <a:spcBef>
                <a:spcPts val="1800"/>
              </a:spcBef>
              <a:spcAft>
                <a:spcPts val="0"/>
              </a:spcAft>
              <a:buClr>
                <a:schemeClr val="accent4"/>
              </a:buClr>
              <a:buSzPts val="2800"/>
              <a:buFont typeface="Noto Sans Symbols"/>
              <a:buNone/>
              <a:defRPr sz="2800" b="0" i="0" u="none" strike="noStrike" cap="none">
                <a:solidFill>
                  <a:schemeClr val="dk1"/>
                </a:solidFill>
                <a:latin typeface="Arial"/>
                <a:ea typeface="Arial"/>
                <a:cs typeface="Arial"/>
                <a:sym typeface="Arial"/>
              </a:defRPr>
            </a:lvl1pPr>
            <a:lvl2pPr marL="914400" marR="0" lvl="1" indent="-228600" algn="l" rtl="0">
              <a:lnSpc>
                <a:spcPct val="110000"/>
              </a:lnSpc>
              <a:spcBef>
                <a:spcPts val="0"/>
              </a:spcBef>
              <a:spcAft>
                <a:spcPts val="0"/>
              </a:spcAft>
              <a:buClr>
                <a:schemeClr val="dk2"/>
              </a:buClr>
              <a:buSzPts val="2400"/>
              <a:buFont typeface="Noto Sans Symbols"/>
              <a:buNone/>
              <a:defRPr sz="2400" b="0" i="0" u="none" strike="noStrike" cap="none">
                <a:solidFill>
                  <a:schemeClr val="dk2"/>
                </a:solidFill>
                <a:latin typeface="Quattrocento Sans"/>
                <a:ea typeface="Quattrocento Sans"/>
                <a:cs typeface="Quattrocento Sans"/>
                <a:sym typeface="Quattrocento Sans"/>
              </a:defRPr>
            </a:lvl2pPr>
            <a:lvl3pPr marL="1371600" marR="0" lvl="2" indent="-228600" algn="l" rtl="0">
              <a:lnSpc>
                <a:spcPct val="110000"/>
              </a:lnSpc>
              <a:spcBef>
                <a:spcPts val="0"/>
              </a:spcBef>
              <a:spcAft>
                <a:spcPts val="0"/>
              </a:spcAft>
              <a:buClr>
                <a:schemeClr val="dk2"/>
              </a:buClr>
              <a:buSzPts val="2000"/>
              <a:buFont typeface="Noto Sans Symbols"/>
              <a:buNone/>
              <a:defRPr sz="2000" b="0" i="0" u="none" strike="noStrike" cap="none">
                <a:solidFill>
                  <a:schemeClr val="dk2"/>
                </a:solidFill>
                <a:latin typeface="Quattrocento Sans"/>
                <a:ea typeface="Quattrocento Sans"/>
                <a:cs typeface="Quattrocento Sans"/>
                <a:sym typeface="Quattrocento Sans"/>
              </a:defRPr>
            </a:lvl3pPr>
            <a:lvl4pPr marL="1828800" marR="0" lvl="3" indent="-228600" algn="l" rtl="0">
              <a:lnSpc>
                <a:spcPct val="110000"/>
              </a:lnSpc>
              <a:spcBef>
                <a:spcPts val="0"/>
              </a:spcBef>
              <a:spcAft>
                <a:spcPts val="0"/>
              </a:spcAft>
              <a:buClr>
                <a:schemeClr val="dk2"/>
              </a:buClr>
              <a:buSzPts val="1800"/>
              <a:buFont typeface="Noto Sans Symbols"/>
              <a:buNone/>
              <a:defRPr sz="1800" b="0" i="0" u="none" strike="noStrike" cap="none">
                <a:solidFill>
                  <a:schemeClr val="dk2"/>
                </a:solidFill>
                <a:latin typeface="Quattrocento Sans"/>
                <a:ea typeface="Quattrocento Sans"/>
                <a:cs typeface="Quattrocento Sans"/>
                <a:sym typeface="Quattrocento Sans"/>
              </a:defRPr>
            </a:lvl4pPr>
            <a:lvl5pPr marL="2286000" marR="0" lvl="4" indent="-228600" algn="l" rtl="0">
              <a:lnSpc>
                <a:spcPct val="110000"/>
              </a:lnSpc>
              <a:spcBef>
                <a:spcPts val="0"/>
              </a:spcBef>
              <a:spcAft>
                <a:spcPts val="0"/>
              </a:spcAft>
              <a:buClr>
                <a:schemeClr val="dk2"/>
              </a:buClr>
              <a:buSzPts val="1800"/>
              <a:buFont typeface="Noto Sans Symbols"/>
              <a:buNone/>
              <a:defRPr sz="1800" b="0" i="0" u="none" strike="noStrike" cap="none">
                <a:solidFill>
                  <a:schemeClr val="dk2"/>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pPr marL="0" marR="0" lvl="0" indent="0" algn="l" defTabSz="914400" rtl="0" eaLnBrk="1" fontAlgn="auto" latinLnBrk="0" hangingPunct="1">
              <a:lnSpc>
                <a:spcPct val="110000"/>
              </a:lnSpc>
              <a:spcBef>
                <a:spcPts val="0"/>
              </a:spcBef>
              <a:spcAft>
                <a:spcPts val="0"/>
              </a:spcAft>
              <a:buClr>
                <a:srgbClr val="3E9288"/>
              </a:buClr>
              <a:buSzPct val="100000"/>
              <a:buFont typeface="Noto Sans Symbols"/>
              <a:buNone/>
              <a:tabLst/>
              <a:defRPr/>
            </a:pPr>
            <a:r>
              <a:rPr kumimoji="0" lang="ja-JP" altLang="en-US" sz="2800" b="0" i="0" u="none" strike="noStrike" kern="0" cap="none" spc="0" normalizeH="0" baseline="0" noProof="0" dirty="0">
                <a:ln>
                  <a:noFill/>
                </a:ln>
                <a:solidFill>
                  <a:srgbClr val="4D4D4D"/>
                </a:solidFill>
                <a:effectLst/>
                <a:uLnTx/>
                <a:uFillTx/>
                <a:latin typeface="Arial"/>
                <a:cs typeface="Arial"/>
                <a:sym typeface="Arial"/>
              </a:rPr>
              <a:t>性能評価：ヘリウム</a:t>
            </a:r>
          </a:p>
        </p:txBody>
      </p:sp>
      <p:sp>
        <p:nvSpPr>
          <p:cNvPr id="2" name="テキスト ボックス 1">
            <a:extLst>
              <a:ext uri="{FF2B5EF4-FFF2-40B4-BE49-F238E27FC236}">
                <a16:creationId xmlns:a16="http://schemas.microsoft.com/office/drawing/2014/main" id="{1F5D5AEC-DB27-B275-88D4-19EEED69CCD2}"/>
              </a:ext>
            </a:extLst>
          </p:cNvPr>
          <p:cNvSpPr txBox="1"/>
          <p:nvPr/>
        </p:nvSpPr>
        <p:spPr>
          <a:xfrm>
            <a:off x="4682474" y="4468800"/>
            <a:ext cx="1551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1" i="0" u="none" strike="noStrike" kern="0" cap="none" spc="0" normalizeH="0" baseline="0" noProof="0" dirty="0">
                <a:ln>
                  <a:noFill/>
                </a:ln>
                <a:solidFill>
                  <a:srgbClr val="4D4D4D"/>
                </a:solidFill>
                <a:effectLst/>
                <a:uLnTx/>
                <a:uFillTx/>
                <a:latin typeface="Quattrocento Sans"/>
                <a:cs typeface="Arial"/>
                <a:sym typeface="Quattrocento Sans"/>
              </a:rPr>
              <a:t>液だまり</a:t>
            </a:r>
            <a:endParaRPr kumimoji="1" lang="ja-JP" altLang="en-US" sz="2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131066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1d143f72b15_0_89"/>
          <p:cNvSpPr/>
          <p:nvPr/>
        </p:nvSpPr>
        <p:spPr>
          <a:xfrm rot="-5400000">
            <a:off x="6062022" y="4768457"/>
            <a:ext cx="1098600" cy="1465200"/>
          </a:xfrm>
          <a:prstGeom prst="corner">
            <a:avLst>
              <a:gd name="adj1" fmla="val 16485"/>
              <a:gd name="adj2" fmla="val 16483"/>
            </a:avLst>
          </a:prstGeom>
          <a:solidFill>
            <a:srgbClr val="00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0" name="Google Shape;160;g1d143f72b15_0_89"/>
          <p:cNvGrpSpPr/>
          <p:nvPr/>
        </p:nvGrpSpPr>
        <p:grpSpPr>
          <a:xfrm>
            <a:off x="1848936" y="2229186"/>
            <a:ext cx="3595856" cy="1059415"/>
            <a:chOff x="1964650" y="2825775"/>
            <a:chExt cx="2325759" cy="643200"/>
          </a:xfrm>
        </p:grpSpPr>
        <p:sp>
          <p:nvSpPr>
            <p:cNvPr id="161" name="Google Shape;161;g1d143f72b15_0_89"/>
            <p:cNvSpPr/>
            <p:nvPr/>
          </p:nvSpPr>
          <p:spPr>
            <a:xfrm rot="5400000">
              <a:off x="2740000" y="2050425"/>
              <a:ext cx="643200" cy="2193900"/>
            </a:xfrm>
            <a:prstGeom prst="corner">
              <a:avLst>
                <a:gd name="adj1" fmla="val 16485"/>
                <a:gd name="adj2" fmla="val 16483"/>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g1d143f72b15_0_89"/>
            <p:cNvSpPr/>
            <p:nvPr/>
          </p:nvSpPr>
          <p:spPr>
            <a:xfrm rot="10800000">
              <a:off x="3597109" y="2825788"/>
              <a:ext cx="693300" cy="374100"/>
            </a:xfrm>
            <a:prstGeom prst="corner">
              <a:avLst>
                <a:gd name="adj1" fmla="val 29045"/>
                <a:gd name="adj2" fmla="val 28671"/>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g1d143f72b15_0_89"/>
          <p:cNvSpPr/>
          <p:nvPr/>
        </p:nvSpPr>
        <p:spPr>
          <a:xfrm>
            <a:off x="4764000" y="4773575"/>
            <a:ext cx="1133400" cy="1821900"/>
          </a:xfrm>
          <a:prstGeom prst="rect">
            <a:avLst/>
          </a:prstGeom>
          <a:solidFill>
            <a:srgbClr val="00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g1d143f72b15_0_89"/>
          <p:cNvSpPr/>
          <p:nvPr/>
        </p:nvSpPr>
        <p:spPr>
          <a:xfrm>
            <a:off x="6981525" y="4773575"/>
            <a:ext cx="625500" cy="225000"/>
          </a:xfrm>
          <a:prstGeom prst="rect">
            <a:avLst/>
          </a:prstGeom>
          <a:solidFill>
            <a:srgbClr val="00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g1d143f72b15_0_89"/>
          <p:cNvSpPr/>
          <p:nvPr/>
        </p:nvSpPr>
        <p:spPr>
          <a:xfrm rot="5400000">
            <a:off x="7445088" y="2020046"/>
            <a:ext cx="572700" cy="1054800"/>
          </a:xfrm>
          <a:prstGeom prst="corner">
            <a:avLst>
              <a:gd name="adj1" fmla="val 35620"/>
              <a:gd name="adj2" fmla="val 31543"/>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g1d143f72b15_0_89"/>
          <p:cNvSpPr/>
          <p:nvPr/>
        </p:nvSpPr>
        <p:spPr>
          <a:xfrm>
            <a:off x="6241174" y="2377350"/>
            <a:ext cx="117000" cy="36729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g1d143f72b15_0_89"/>
          <p:cNvSpPr txBox="1">
            <a:spLocks noGrp="1"/>
          </p:cNvSpPr>
          <p:nvPr>
            <p:ph type="title"/>
          </p:nvPr>
        </p:nvSpPr>
        <p:spPr>
          <a:xfrm>
            <a:off x="558800" y="1015999"/>
            <a:ext cx="11099700" cy="938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ja-JP"/>
              <a:t>計測時</a:t>
            </a:r>
            <a:endParaRPr/>
          </a:p>
        </p:txBody>
      </p:sp>
      <p:sp>
        <p:nvSpPr>
          <p:cNvPr id="169" name="Google Shape;169;g1d143f72b15_0_89"/>
          <p:cNvSpPr/>
          <p:nvPr/>
        </p:nvSpPr>
        <p:spPr>
          <a:xfrm>
            <a:off x="1122975" y="3288949"/>
            <a:ext cx="1551600" cy="3306300"/>
          </a:xfrm>
          <a:prstGeom prst="snip2Same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700" b="0" i="0" u="none" strike="noStrike" kern="0" cap="none" spc="0" normalizeH="0" baseline="0" noProof="0">
                <a:ln>
                  <a:noFill/>
                </a:ln>
                <a:solidFill>
                  <a:srgbClr val="000000"/>
                </a:solidFill>
                <a:effectLst/>
                <a:uLnTx/>
                <a:uFillTx/>
                <a:latin typeface="Arial"/>
                <a:cs typeface="Arial"/>
                <a:sym typeface="Arial"/>
              </a:rPr>
              <a:t>He</a:t>
            </a:r>
            <a:endParaRPr kumimoji="0" sz="17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700" b="0" i="0" u="none" strike="noStrike" kern="0" cap="none" spc="0" normalizeH="0" baseline="0" noProof="0">
                <a:ln>
                  <a:noFill/>
                </a:ln>
                <a:solidFill>
                  <a:srgbClr val="000000"/>
                </a:solidFill>
                <a:effectLst/>
                <a:uLnTx/>
                <a:uFillTx/>
                <a:latin typeface="Arial"/>
                <a:cs typeface="Arial"/>
                <a:sym typeface="Arial"/>
              </a:rPr>
              <a:t>タンク</a:t>
            </a:r>
            <a:endParaRPr kumimoji="0" sz="17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g1d143f72b15_0_89"/>
          <p:cNvSpPr/>
          <p:nvPr/>
        </p:nvSpPr>
        <p:spPr>
          <a:xfrm>
            <a:off x="5827900" y="1954100"/>
            <a:ext cx="943500" cy="6675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g1d143f72b15_0_89"/>
          <p:cNvSpPr/>
          <p:nvPr/>
        </p:nvSpPr>
        <p:spPr>
          <a:xfrm>
            <a:off x="6241026" y="5874257"/>
            <a:ext cx="117000" cy="164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g1d143f72b15_0_89"/>
          <p:cNvSpPr/>
          <p:nvPr/>
        </p:nvSpPr>
        <p:spPr>
          <a:xfrm>
            <a:off x="6981500" y="2833725"/>
            <a:ext cx="625500" cy="2161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g1d143f72b15_0_89"/>
          <p:cNvSpPr/>
          <p:nvPr/>
        </p:nvSpPr>
        <p:spPr>
          <a:xfrm>
            <a:off x="4763515" y="2843711"/>
            <a:ext cx="1134000" cy="3751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74" name="Google Shape;174;g1d143f72b15_0_89"/>
          <p:cNvCxnSpPr/>
          <p:nvPr/>
        </p:nvCxnSpPr>
        <p:spPr>
          <a:xfrm>
            <a:off x="6985725" y="4675225"/>
            <a:ext cx="646800" cy="0"/>
          </a:xfrm>
          <a:prstGeom prst="straightConnector1">
            <a:avLst/>
          </a:prstGeom>
          <a:noFill/>
          <a:ln w="38100" cap="flat" cmpd="sng">
            <a:solidFill>
              <a:schemeClr val="dk2"/>
            </a:solidFill>
            <a:prstDash val="dot"/>
            <a:round/>
            <a:headEnd type="none" w="med" len="med"/>
            <a:tailEnd type="none" w="med" len="med"/>
          </a:ln>
        </p:spPr>
      </p:cxnSp>
      <p:sp>
        <p:nvSpPr>
          <p:cNvPr id="175" name="Google Shape;175;g1d143f72b15_0_89"/>
          <p:cNvSpPr/>
          <p:nvPr/>
        </p:nvSpPr>
        <p:spPr>
          <a:xfrm>
            <a:off x="7087048" y="4505752"/>
            <a:ext cx="117000" cy="1644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g1d143f72b15_0_89"/>
          <p:cNvSpPr/>
          <p:nvPr/>
        </p:nvSpPr>
        <p:spPr>
          <a:xfrm>
            <a:off x="4763700" y="4773575"/>
            <a:ext cx="1134000" cy="2928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g1d143f72b15_0_89"/>
          <p:cNvSpPr/>
          <p:nvPr/>
        </p:nvSpPr>
        <p:spPr>
          <a:xfrm flipH="1">
            <a:off x="7343925" y="3520350"/>
            <a:ext cx="117000" cy="11550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g1d143f72b15_0_89"/>
          <p:cNvSpPr/>
          <p:nvPr/>
        </p:nvSpPr>
        <p:spPr>
          <a:xfrm>
            <a:off x="8258850" y="1954100"/>
            <a:ext cx="646800" cy="754500"/>
          </a:xfrm>
          <a:prstGeom prst="mathMultiply">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g1d143f72b15_0_89"/>
          <p:cNvSpPr/>
          <p:nvPr/>
        </p:nvSpPr>
        <p:spPr>
          <a:xfrm rot="10800000">
            <a:off x="6967500" y="4439600"/>
            <a:ext cx="356100" cy="296700"/>
          </a:xfrm>
          <a:prstGeom prst="upArrow">
            <a:avLst>
              <a:gd name="adj1" fmla="val 50000"/>
              <a:gd name="adj2" fmla="val 6683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80" name="Google Shape;180;g1d143f72b15_0_89"/>
          <p:cNvCxnSpPr/>
          <p:nvPr/>
        </p:nvCxnSpPr>
        <p:spPr>
          <a:xfrm>
            <a:off x="4763525" y="4773575"/>
            <a:ext cx="2817900" cy="0"/>
          </a:xfrm>
          <a:prstGeom prst="straightConnector1">
            <a:avLst/>
          </a:prstGeom>
          <a:noFill/>
          <a:ln w="38100" cap="flat" cmpd="sng">
            <a:solidFill>
              <a:srgbClr val="0000FF"/>
            </a:solidFill>
            <a:prstDash val="dash"/>
            <a:round/>
            <a:headEnd type="none" w="med" len="med"/>
            <a:tailEnd type="none" w="med" len="med"/>
          </a:ln>
        </p:spPr>
      </p:cxnSp>
      <p:sp>
        <p:nvSpPr>
          <p:cNvPr id="181" name="Google Shape;181;g1d143f72b15_0_89"/>
          <p:cNvSpPr txBox="1"/>
          <p:nvPr/>
        </p:nvSpPr>
        <p:spPr>
          <a:xfrm>
            <a:off x="7760175" y="3084825"/>
            <a:ext cx="4259100" cy="2268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0000"/>
              </a:lnSpc>
              <a:spcBef>
                <a:spcPts val="1800"/>
              </a:spcBef>
              <a:spcAft>
                <a:spcPts val="0"/>
              </a:spcAft>
              <a:buClr>
                <a:srgbClr val="000000"/>
              </a:buClr>
              <a:buSzTx/>
              <a:buFont typeface="Arial"/>
              <a:buNone/>
              <a:tabLst/>
              <a:defRPr/>
            </a:pPr>
            <a:r>
              <a:rPr kumimoji="0" lang="ja-JP" altLang="en-US"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減圧をやめるとゆっくりと液面が下がる</a:t>
            </a:r>
            <a:endParaRPr kumimoji="0"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10000"/>
              </a:lnSpc>
              <a:spcBef>
                <a:spcPts val="1800"/>
              </a:spcBef>
              <a:spcAft>
                <a:spcPts val="0"/>
              </a:spcAft>
              <a:buClr>
                <a:srgbClr val="000000"/>
              </a:buClr>
              <a:buSzTx/>
              <a:buFont typeface="Arial"/>
              <a:buNone/>
              <a:tabLst/>
              <a:defRPr/>
            </a:pPr>
            <a:r>
              <a:rPr kumimoji="0" lang="en-US" altLang="ja-JP"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T=4.21K</a:t>
            </a:r>
            <a:r>
              <a:rPr kumimoji="0" lang="ja-JP" altLang="en-US"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で落ち着いてから液面の平衡まで観測</a:t>
            </a:r>
            <a:endParaRPr kumimoji="0"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endParaRPr>
          </a:p>
        </p:txBody>
      </p:sp>
      <p:sp>
        <p:nvSpPr>
          <p:cNvPr id="4" name="Google Shape;86;p6">
            <a:extLst>
              <a:ext uri="{FF2B5EF4-FFF2-40B4-BE49-F238E27FC236}">
                <a16:creationId xmlns:a16="http://schemas.microsoft.com/office/drawing/2014/main" id="{581BC6EA-64E1-BAE0-84F3-7D270F445AFD}"/>
              </a:ext>
            </a:extLst>
          </p:cNvPr>
          <p:cNvSpPr txBox="1">
            <a:spLocks/>
          </p:cNvSpPr>
          <p:nvPr/>
        </p:nvSpPr>
        <p:spPr>
          <a:xfrm>
            <a:off x="210574" y="348226"/>
            <a:ext cx="11455400" cy="469900"/>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228600" algn="l" rtl="0">
              <a:lnSpc>
                <a:spcPct val="110000"/>
              </a:lnSpc>
              <a:spcBef>
                <a:spcPts val="1800"/>
              </a:spcBef>
              <a:spcAft>
                <a:spcPts val="0"/>
              </a:spcAft>
              <a:buClr>
                <a:schemeClr val="accent4"/>
              </a:buClr>
              <a:buSzPts val="2800"/>
              <a:buFont typeface="Noto Sans Symbols"/>
              <a:buNone/>
              <a:defRPr sz="2800" b="0" i="0" u="none" strike="noStrike" cap="none">
                <a:solidFill>
                  <a:schemeClr val="dk1"/>
                </a:solidFill>
                <a:latin typeface="Arial"/>
                <a:ea typeface="Arial"/>
                <a:cs typeface="Arial"/>
                <a:sym typeface="Arial"/>
              </a:defRPr>
            </a:lvl1pPr>
            <a:lvl2pPr marL="914400" marR="0" lvl="1" indent="-228600" algn="l" rtl="0">
              <a:lnSpc>
                <a:spcPct val="110000"/>
              </a:lnSpc>
              <a:spcBef>
                <a:spcPts val="0"/>
              </a:spcBef>
              <a:spcAft>
                <a:spcPts val="0"/>
              </a:spcAft>
              <a:buClr>
                <a:schemeClr val="dk2"/>
              </a:buClr>
              <a:buSzPts val="2400"/>
              <a:buFont typeface="Noto Sans Symbols"/>
              <a:buNone/>
              <a:defRPr sz="2400" b="0" i="0" u="none" strike="noStrike" cap="none">
                <a:solidFill>
                  <a:schemeClr val="dk2"/>
                </a:solidFill>
                <a:latin typeface="Quattrocento Sans"/>
                <a:ea typeface="Quattrocento Sans"/>
                <a:cs typeface="Quattrocento Sans"/>
                <a:sym typeface="Quattrocento Sans"/>
              </a:defRPr>
            </a:lvl2pPr>
            <a:lvl3pPr marL="1371600" marR="0" lvl="2" indent="-228600" algn="l" rtl="0">
              <a:lnSpc>
                <a:spcPct val="110000"/>
              </a:lnSpc>
              <a:spcBef>
                <a:spcPts val="0"/>
              </a:spcBef>
              <a:spcAft>
                <a:spcPts val="0"/>
              </a:spcAft>
              <a:buClr>
                <a:schemeClr val="dk2"/>
              </a:buClr>
              <a:buSzPts val="2000"/>
              <a:buFont typeface="Noto Sans Symbols"/>
              <a:buNone/>
              <a:defRPr sz="2000" b="0" i="0" u="none" strike="noStrike" cap="none">
                <a:solidFill>
                  <a:schemeClr val="dk2"/>
                </a:solidFill>
                <a:latin typeface="Quattrocento Sans"/>
                <a:ea typeface="Quattrocento Sans"/>
                <a:cs typeface="Quattrocento Sans"/>
                <a:sym typeface="Quattrocento Sans"/>
              </a:defRPr>
            </a:lvl3pPr>
            <a:lvl4pPr marL="1828800" marR="0" lvl="3" indent="-228600" algn="l" rtl="0">
              <a:lnSpc>
                <a:spcPct val="110000"/>
              </a:lnSpc>
              <a:spcBef>
                <a:spcPts val="0"/>
              </a:spcBef>
              <a:spcAft>
                <a:spcPts val="0"/>
              </a:spcAft>
              <a:buClr>
                <a:schemeClr val="dk2"/>
              </a:buClr>
              <a:buSzPts val="1800"/>
              <a:buFont typeface="Noto Sans Symbols"/>
              <a:buNone/>
              <a:defRPr sz="1800" b="0" i="0" u="none" strike="noStrike" cap="none">
                <a:solidFill>
                  <a:schemeClr val="dk2"/>
                </a:solidFill>
                <a:latin typeface="Quattrocento Sans"/>
                <a:ea typeface="Quattrocento Sans"/>
                <a:cs typeface="Quattrocento Sans"/>
                <a:sym typeface="Quattrocento Sans"/>
              </a:defRPr>
            </a:lvl4pPr>
            <a:lvl5pPr marL="2286000" marR="0" lvl="4" indent="-228600" algn="l" rtl="0">
              <a:lnSpc>
                <a:spcPct val="110000"/>
              </a:lnSpc>
              <a:spcBef>
                <a:spcPts val="0"/>
              </a:spcBef>
              <a:spcAft>
                <a:spcPts val="0"/>
              </a:spcAft>
              <a:buClr>
                <a:schemeClr val="dk2"/>
              </a:buClr>
              <a:buSzPts val="1800"/>
              <a:buFont typeface="Noto Sans Symbols"/>
              <a:buNone/>
              <a:defRPr sz="1800" b="0" i="0" u="none" strike="noStrike" cap="none">
                <a:solidFill>
                  <a:schemeClr val="dk2"/>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pPr marL="0" marR="0" lvl="0" indent="0" algn="l" defTabSz="914400" rtl="0" eaLnBrk="1" fontAlgn="auto" latinLnBrk="0" hangingPunct="1">
              <a:lnSpc>
                <a:spcPct val="110000"/>
              </a:lnSpc>
              <a:spcBef>
                <a:spcPts val="0"/>
              </a:spcBef>
              <a:spcAft>
                <a:spcPts val="0"/>
              </a:spcAft>
              <a:buClr>
                <a:srgbClr val="3E9288"/>
              </a:buClr>
              <a:buSzPct val="100000"/>
              <a:buFont typeface="Noto Sans Symbols"/>
              <a:buNone/>
              <a:tabLst/>
              <a:defRPr/>
            </a:pPr>
            <a:r>
              <a:rPr kumimoji="0" lang="ja-JP" altLang="en-US" sz="2800" b="0" i="0" u="none" strike="noStrike" kern="0" cap="none" spc="0" normalizeH="0" baseline="0" noProof="0" dirty="0">
                <a:ln>
                  <a:noFill/>
                </a:ln>
                <a:solidFill>
                  <a:srgbClr val="4D4D4D"/>
                </a:solidFill>
                <a:effectLst/>
                <a:uLnTx/>
                <a:uFillTx/>
                <a:latin typeface="Arial"/>
                <a:cs typeface="Arial"/>
                <a:sym typeface="Arial"/>
              </a:rPr>
              <a:t>性能評価：ヘリウム</a:t>
            </a:r>
          </a:p>
        </p:txBody>
      </p:sp>
      <p:sp>
        <p:nvSpPr>
          <p:cNvPr id="2" name="テキスト ボックス 1">
            <a:extLst>
              <a:ext uri="{FF2B5EF4-FFF2-40B4-BE49-F238E27FC236}">
                <a16:creationId xmlns:a16="http://schemas.microsoft.com/office/drawing/2014/main" id="{6F0FBECD-11B4-95FF-89E1-FFBC803BDDDF}"/>
              </a:ext>
            </a:extLst>
          </p:cNvPr>
          <p:cNvSpPr txBox="1"/>
          <p:nvPr/>
        </p:nvSpPr>
        <p:spPr>
          <a:xfrm>
            <a:off x="4682474" y="3800206"/>
            <a:ext cx="1551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1" i="0" u="none" strike="noStrike" kern="0" cap="none" spc="0" normalizeH="0" baseline="0" noProof="0" dirty="0">
                <a:ln>
                  <a:noFill/>
                </a:ln>
                <a:solidFill>
                  <a:srgbClr val="4D4D4D"/>
                </a:solidFill>
                <a:effectLst/>
                <a:uLnTx/>
                <a:uFillTx/>
                <a:latin typeface="Quattrocento Sans"/>
                <a:cs typeface="Arial"/>
                <a:sym typeface="Quattrocento Sans"/>
              </a:rPr>
              <a:t>液だまり</a:t>
            </a:r>
            <a:endParaRPr kumimoji="1" lang="ja-JP" alt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テキスト ボックス 2">
            <a:extLst>
              <a:ext uri="{FF2B5EF4-FFF2-40B4-BE49-F238E27FC236}">
                <a16:creationId xmlns:a16="http://schemas.microsoft.com/office/drawing/2014/main" id="{4E2D8B86-E3BF-EEA8-671E-E02B0F4FAD36}"/>
              </a:ext>
            </a:extLst>
          </p:cNvPr>
          <p:cNvSpPr txBox="1"/>
          <p:nvPr/>
        </p:nvSpPr>
        <p:spPr>
          <a:xfrm>
            <a:off x="6787641" y="2898057"/>
            <a:ext cx="11973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insert</a:t>
            </a:r>
            <a:endParaRPr kumimoji="1" lang="ja-JP" altLang="en-US" sz="2800" b="0" i="0" u="none" strike="noStrike" kern="0" cap="none" spc="0" normalizeH="0" baseline="0" noProof="0" dirty="0">
              <a:ln>
                <a:noFill/>
              </a:ln>
              <a:solidFill>
                <a:srgbClr val="4D4D4D"/>
              </a:solidFill>
              <a:effectLst/>
              <a:uLnTx/>
              <a:uFillTx/>
              <a:latin typeface="Arial"/>
              <a:cs typeface="Arial"/>
              <a:sym typeface="Arial"/>
            </a:endParaRPr>
          </a:p>
        </p:txBody>
      </p:sp>
    </p:spTree>
    <p:extLst>
      <p:ext uri="{BB962C8B-B14F-4D97-AF65-F5344CB8AC3E}">
        <p14:creationId xmlns:p14="http://schemas.microsoft.com/office/powerpoint/2010/main" val="4520993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1d143f72b15_0_37"/>
          <p:cNvSpPr txBox="1">
            <a:spLocks noGrp="1"/>
          </p:cNvSpPr>
          <p:nvPr>
            <p:ph type="title"/>
          </p:nvPr>
        </p:nvSpPr>
        <p:spPr>
          <a:xfrm>
            <a:off x="558800" y="1015999"/>
            <a:ext cx="11099700" cy="938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88" name="Google Shape;188;g1d143f72b15_0_37"/>
          <p:cNvSpPr txBox="1">
            <a:spLocks noGrp="1"/>
          </p:cNvSpPr>
          <p:nvPr>
            <p:ph type="body" idx="1"/>
          </p:nvPr>
        </p:nvSpPr>
        <p:spPr>
          <a:xfrm>
            <a:off x="558800" y="2013155"/>
            <a:ext cx="11099700" cy="4572000"/>
          </a:xfrm>
          <a:prstGeom prst="rect">
            <a:avLst/>
          </a:prstGeom>
        </p:spPr>
        <p:txBody>
          <a:bodyPr spcFirstLastPara="1" wrap="square" lIns="91425" tIns="45700" rIns="91425" bIns="45700" anchor="t" anchorCtr="0">
            <a:normAutofit/>
          </a:bodyPr>
          <a:lstStyle/>
          <a:p>
            <a:pPr marL="0" lvl="0" indent="0" algn="l" rtl="0">
              <a:spcBef>
                <a:spcPts val="1800"/>
              </a:spcBef>
              <a:spcAft>
                <a:spcPts val="0"/>
              </a:spcAft>
              <a:buNone/>
            </a:pPr>
            <a:endParaRPr/>
          </a:p>
        </p:txBody>
      </p:sp>
      <p:pic>
        <p:nvPicPr>
          <p:cNvPr id="190" name="Google Shape;190;g1d143f72b15_0_37"/>
          <p:cNvPicPr preferRelativeResize="0"/>
          <p:nvPr/>
        </p:nvPicPr>
        <p:blipFill>
          <a:blip r:embed="rId3">
            <a:alphaModFix/>
          </a:blip>
          <a:stretch>
            <a:fillRect/>
          </a:stretch>
        </p:blipFill>
        <p:spPr>
          <a:xfrm>
            <a:off x="368125" y="886074"/>
            <a:ext cx="11455501" cy="5968262"/>
          </a:xfrm>
          <a:prstGeom prst="rect">
            <a:avLst/>
          </a:prstGeom>
          <a:noFill/>
          <a:ln>
            <a:noFill/>
          </a:ln>
        </p:spPr>
      </p:pic>
      <p:sp>
        <p:nvSpPr>
          <p:cNvPr id="4" name="Google Shape;86;p6">
            <a:extLst>
              <a:ext uri="{FF2B5EF4-FFF2-40B4-BE49-F238E27FC236}">
                <a16:creationId xmlns:a16="http://schemas.microsoft.com/office/drawing/2014/main" id="{F8071276-320E-33BF-0D7B-2F04C6FEFB65}"/>
              </a:ext>
            </a:extLst>
          </p:cNvPr>
          <p:cNvSpPr txBox="1">
            <a:spLocks noGrp="1"/>
          </p:cNvSpPr>
          <p:nvPr>
            <p:ph type="body" idx="2"/>
          </p:nvPr>
        </p:nvSpPr>
        <p:spPr>
          <a:xfrm>
            <a:off x="210574" y="348226"/>
            <a:ext cx="11455400" cy="469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SzPct val="100000"/>
              <a:buNone/>
            </a:pPr>
            <a:r>
              <a:rPr lang="ja-JP" altLang="en-US" dirty="0"/>
              <a:t>結果：ヘリウム</a:t>
            </a:r>
            <a:endParaRPr dirty="0"/>
          </a:p>
        </p:txBody>
      </p:sp>
    </p:spTree>
    <p:extLst>
      <p:ext uri="{BB962C8B-B14F-4D97-AF65-F5344CB8AC3E}">
        <p14:creationId xmlns:p14="http://schemas.microsoft.com/office/powerpoint/2010/main" val="33379406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7"/>
          <p:cNvSpPr txBox="1">
            <a:spLocks noGrp="1"/>
          </p:cNvSpPr>
          <p:nvPr>
            <p:ph type="title"/>
          </p:nvPr>
        </p:nvSpPr>
        <p:spPr>
          <a:xfrm>
            <a:off x="313523" y="818025"/>
            <a:ext cx="11564700" cy="101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endParaRPr/>
          </a:p>
        </p:txBody>
      </p:sp>
      <p:sp>
        <p:nvSpPr>
          <p:cNvPr id="196" name="Google Shape;196;p7"/>
          <p:cNvSpPr txBox="1">
            <a:spLocks noGrp="1"/>
          </p:cNvSpPr>
          <p:nvPr>
            <p:ph type="body" idx="1"/>
          </p:nvPr>
        </p:nvSpPr>
        <p:spPr>
          <a:xfrm>
            <a:off x="313523" y="1899467"/>
            <a:ext cx="11564700" cy="4958400"/>
          </a:xfrm>
          <a:prstGeom prst="rect">
            <a:avLst/>
          </a:prstGeom>
          <a:noFill/>
          <a:ln>
            <a:noFill/>
          </a:ln>
        </p:spPr>
        <p:txBody>
          <a:bodyPr spcFirstLastPara="1" wrap="square" lIns="91425" tIns="45700" rIns="91425" bIns="45700" anchor="t" anchorCtr="0">
            <a:normAutofit/>
          </a:bodyPr>
          <a:lstStyle/>
          <a:p>
            <a:pPr marL="457200" lvl="0" indent="-279400" algn="l" rtl="0">
              <a:lnSpc>
                <a:spcPct val="110000"/>
              </a:lnSpc>
              <a:spcBef>
                <a:spcPts val="0"/>
              </a:spcBef>
              <a:spcAft>
                <a:spcPts val="0"/>
              </a:spcAft>
              <a:buSzPts val="2800"/>
              <a:buFont typeface="Noto Sans Symbols"/>
              <a:buNone/>
            </a:pPr>
            <a:endParaRPr/>
          </a:p>
        </p:txBody>
      </p:sp>
      <p:sp>
        <p:nvSpPr>
          <p:cNvPr id="197" name="Google Shape;197;p7"/>
          <p:cNvSpPr txBox="1">
            <a:spLocks noGrp="1"/>
          </p:cNvSpPr>
          <p:nvPr>
            <p:ph type="body" idx="2"/>
          </p:nvPr>
        </p:nvSpPr>
        <p:spPr>
          <a:xfrm>
            <a:off x="210574" y="348226"/>
            <a:ext cx="11455500" cy="4698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SzPct val="100000"/>
              <a:buNone/>
            </a:pPr>
            <a:r>
              <a:rPr lang="ja-JP" altLang="en-US" dirty="0"/>
              <a:t>結果：ヘリウム</a:t>
            </a:r>
            <a:endParaRPr dirty="0"/>
          </a:p>
        </p:txBody>
      </p:sp>
      <p:pic>
        <p:nvPicPr>
          <p:cNvPr id="198" name="Google Shape;198;p7"/>
          <p:cNvPicPr preferRelativeResize="0"/>
          <p:nvPr/>
        </p:nvPicPr>
        <p:blipFill>
          <a:blip r:embed="rId3">
            <a:alphaModFix/>
          </a:blip>
          <a:stretch>
            <a:fillRect/>
          </a:stretch>
        </p:blipFill>
        <p:spPr>
          <a:xfrm>
            <a:off x="368125" y="886074"/>
            <a:ext cx="11455501" cy="5968262"/>
          </a:xfrm>
          <a:prstGeom prst="rect">
            <a:avLst/>
          </a:prstGeom>
          <a:noFill/>
          <a:ln>
            <a:noFill/>
          </a:ln>
        </p:spPr>
      </p:pic>
      <p:sp>
        <p:nvSpPr>
          <p:cNvPr id="199" name="Google Shape;199;p7"/>
          <p:cNvSpPr/>
          <p:nvPr/>
        </p:nvSpPr>
        <p:spPr>
          <a:xfrm rot="-1810337">
            <a:off x="2755918" y="2468557"/>
            <a:ext cx="558693" cy="2401384"/>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7"/>
          <p:cNvSpPr txBox="1"/>
          <p:nvPr/>
        </p:nvSpPr>
        <p:spPr>
          <a:xfrm>
            <a:off x="3169957" y="2949025"/>
            <a:ext cx="809700" cy="415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500" b="0" i="0" u="none" strike="noStrike" kern="0" cap="none" spc="0" normalizeH="0" baseline="0" noProof="0">
                <a:ln>
                  <a:noFill/>
                </a:ln>
                <a:solidFill>
                  <a:srgbClr val="000000"/>
                </a:solidFill>
                <a:effectLst/>
                <a:uLnTx/>
                <a:uFillTx/>
                <a:latin typeface="Arial"/>
                <a:cs typeface="Arial"/>
                <a:sym typeface="Arial"/>
              </a:rPr>
              <a:t>１回目</a:t>
            </a:r>
            <a:endParaRPr kumimoji="0" sz="15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7"/>
          <p:cNvSpPr txBox="1"/>
          <p:nvPr/>
        </p:nvSpPr>
        <p:spPr>
          <a:xfrm>
            <a:off x="2597331" y="4966663"/>
            <a:ext cx="747000" cy="415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500" b="0" i="0" u="none" strike="noStrike" kern="0" cap="none" spc="0" normalizeH="0" baseline="0" noProof="0">
                <a:ln>
                  <a:noFill/>
                </a:ln>
                <a:solidFill>
                  <a:srgbClr val="000000"/>
                </a:solidFill>
                <a:effectLst/>
                <a:uLnTx/>
                <a:uFillTx/>
                <a:latin typeface="Arial"/>
                <a:cs typeface="Arial"/>
                <a:sym typeface="Arial"/>
              </a:rPr>
              <a:t>4.21K</a:t>
            </a:r>
            <a:endParaRPr kumimoji="0" sz="15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7"/>
          <p:cNvSpPr/>
          <p:nvPr/>
        </p:nvSpPr>
        <p:spPr>
          <a:xfrm rot="5400000">
            <a:off x="2770485" y="4650159"/>
            <a:ext cx="400800" cy="17766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7"/>
          <p:cNvSpPr/>
          <p:nvPr/>
        </p:nvSpPr>
        <p:spPr>
          <a:xfrm rot="-1397501">
            <a:off x="10125567" y="2572462"/>
            <a:ext cx="533367" cy="2621221"/>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7"/>
          <p:cNvSpPr txBox="1"/>
          <p:nvPr/>
        </p:nvSpPr>
        <p:spPr>
          <a:xfrm>
            <a:off x="10491386" y="3088576"/>
            <a:ext cx="809700" cy="415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500" b="0" i="0" u="none" strike="noStrike" kern="0" cap="none" spc="0" normalizeH="0" baseline="0" noProof="0">
                <a:ln>
                  <a:noFill/>
                </a:ln>
                <a:solidFill>
                  <a:srgbClr val="000000"/>
                </a:solidFill>
                <a:effectLst/>
                <a:uLnTx/>
                <a:uFillTx/>
                <a:latin typeface="Arial"/>
                <a:cs typeface="Arial"/>
                <a:sym typeface="Arial"/>
              </a:rPr>
              <a:t>2</a:t>
            </a:r>
            <a:r>
              <a:rPr kumimoji="0" lang="ja-JP" altLang="en-US" sz="1500" b="0" i="0" u="none" strike="noStrike" kern="0" cap="none" spc="0" normalizeH="0" baseline="0" noProof="0">
                <a:ln>
                  <a:noFill/>
                </a:ln>
                <a:solidFill>
                  <a:srgbClr val="000000"/>
                </a:solidFill>
                <a:effectLst/>
                <a:uLnTx/>
                <a:uFillTx/>
                <a:latin typeface="Arial"/>
                <a:cs typeface="Arial"/>
                <a:sym typeface="Arial"/>
              </a:rPr>
              <a:t>回目</a:t>
            </a:r>
            <a:endParaRPr kumimoji="0" sz="15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7"/>
          <p:cNvSpPr txBox="1"/>
          <p:nvPr/>
        </p:nvSpPr>
        <p:spPr>
          <a:xfrm>
            <a:off x="10139696" y="4966663"/>
            <a:ext cx="747000" cy="415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500" b="0" i="0" u="none" strike="noStrike" kern="0" cap="none" spc="0" normalizeH="0" baseline="0" noProof="0">
                <a:ln>
                  <a:noFill/>
                </a:ln>
                <a:solidFill>
                  <a:srgbClr val="000000"/>
                </a:solidFill>
                <a:effectLst/>
                <a:uLnTx/>
                <a:uFillTx/>
                <a:latin typeface="Arial"/>
                <a:cs typeface="Arial"/>
                <a:sym typeface="Arial"/>
              </a:rPr>
              <a:t>4.21K</a:t>
            </a:r>
            <a:endParaRPr kumimoji="0" sz="15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7"/>
          <p:cNvSpPr/>
          <p:nvPr/>
        </p:nvSpPr>
        <p:spPr>
          <a:xfrm rot="5400000">
            <a:off x="10239076" y="4781250"/>
            <a:ext cx="400800" cy="15144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7"/>
          <p:cNvSpPr txBox="1"/>
          <p:nvPr/>
        </p:nvSpPr>
        <p:spPr>
          <a:xfrm>
            <a:off x="930525" y="1384850"/>
            <a:ext cx="51195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0000"/>
              </a:lnSpc>
              <a:spcBef>
                <a:spcPts val="1800"/>
              </a:spcBef>
              <a:spcAft>
                <a:spcPts val="0"/>
              </a:spcAft>
              <a:buClr>
                <a:srgbClr val="000000"/>
              </a:buClr>
              <a:buSzTx/>
              <a:buFont typeface="Arial"/>
              <a:buNone/>
              <a:tabLst/>
              <a:defRPr/>
            </a:pPr>
            <a:r>
              <a:rPr kumimoji="0" lang="en-US" altLang="ja-JP"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4.21K</a:t>
            </a:r>
            <a:r>
              <a:rPr kumimoji="0" lang="ja-JP" altLang="en-US"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で安定している間に計測</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159804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1d143f72b15_0_173"/>
          <p:cNvSpPr txBox="1">
            <a:spLocks noGrp="1"/>
          </p:cNvSpPr>
          <p:nvPr>
            <p:ph type="title"/>
          </p:nvPr>
        </p:nvSpPr>
        <p:spPr>
          <a:xfrm>
            <a:off x="558800" y="1015999"/>
            <a:ext cx="11099700" cy="938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14" name="Google Shape;214;g1d143f72b15_0_173"/>
          <p:cNvSpPr txBox="1">
            <a:spLocks noGrp="1"/>
          </p:cNvSpPr>
          <p:nvPr>
            <p:ph type="body" idx="1"/>
          </p:nvPr>
        </p:nvSpPr>
        <p:spPr>
          <a:xfrm>
            <a:off x="558800" y="2013155"/>
            <a:ext cx="11099700" cy="4572000"/>
          </a:xfrm>
          <a:prstGeom prst="rect">
            <a:avLst/>
          </a:prstGeom>
        </p:spPr>
        <p:txBody>
          <a:bodyPr spcFirstLastPara="1" wrap="square" lIns="91425" tIns="45700" rIns="91425" bIns="45700" anchor="t" anchorCtr="0">
            <a:normAutofit/>
          </a:bodyPr>
          <a:lstStyle/>
          <a:p>
            <a:pPr marL="0" lvl="0" indent="0" algn="l" rtl="0">
              <a:spcBef>
                <a:spcPts val="1800"/>
              </a:spcBef>
              <a:spcAft>
                <a:spcPts val="0"/>
              </a:spcAft>
              <a:buNone/>
            </a:pPr>
            <a:endParaRPr/>
          </a:p>
        </p:txBody>
      </p:sp>
      <p:pic>
        <p:nvPicPr>
          <p:cNvPr id="216" name="Google Shape;216;g1d143f72b15_0_173"/>
          <p:cNvPicPr preferRelativeResize="0"/>
          <p:nvPr/>
        </p:nvPicPr>
        <p:blipFill>
          <a:blip r:embed="rId3">
            <a:alphaModFix/>
          </a:blip>
          <a:stretch>
            <a:fillRect/>
          </a:stretch>
        </p:blipFill>
        <p:spPr>
          <a:xfrm>
            <a:off x="12650" y="755643"/>
            <a:ext cx="12192001" cy="6102364"/>
          </a:xfrm>
          <a:prstGeom prst="rect">
            <a:avLst/>
          </a:prstGeom>
          <a:noFill/>
          <a:ln>
            <a:noFill/>
          </a:ln>
        </p:spPr>
      </p:pic>
      <p:sp>
        <p:nvSpPr>
          <p:cNvPr id="6" name="Google Shape;86;p6">
            <a:extLst>
              <a:ext uri="{FF2B5EF4-FFF2-40B4-BE49-F238E27FC236}">
                <a16:creationId xmlns:a16="http://schemas.microsoft.com/office/drawing/2014/main" id="{F1F0978F-7AFF-662A-FFCB-FB4E4D71F7D8}"/>
              </a:ext>
            </a:extLst>
          </p:cNvPr>
          <p:cNvSpPr txBox="1">
            <a:spLocks noGrp="1"/>
          </p:cNvSpPr>
          <p:nvPr>
            <p:ph type="body" idx="2"/>
          </p:nvPr>
        </p:nvSpPr>
        <p:spPr>
          <a:xfrm>
            <a:off x="210574" y="348226"/>
            <a:ext cx="11455400" cy="469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SzPct val="100000"/>
              <a:buNone/>
            </a:pPr>
            <a:r>
              <a:rPr lang="ja-JP" altLang="en-US" dirty="0"/>
              <a:t>結果：ヘリウム</a:t>
            </a:r>
            <a:endParaRPr dirty="0"/>
          </a:p>
        </p:txBody>
      </p:sp>
    </p:spTree>
    <p:extLst>
      <p:ext uri="{BB962C8B-B14F-4D97-AF65-F5344CB8AC3E}">
        <p14:creationId xmlns:p14="http://schemas.microsoft.com/office/powerpoint/2010/main" val="4120250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99B9B2-A722-6F8A-A509-6B9FC507C52B}"/>
              </a:ext>
            </a:extLst>
          </p:cNvPr>
          <p:cNvSpPr>
            <a:spLocks noGrp="1"/>
          </p:cNvSpPr>
          <p:nvPr>
            <p:ph type="title"/>
          </p:nvPr>
        </p:nvSpPr>
        <p:spPr/>
        <p:txBody>
          <a:bodyPr/>
          <a:lstStyle/>
          <a:p>
            <a:r>
              <a:rPr kumimoji="1" lang="ja-JP" altLang="en-US" dirty="0"/>
              <a:t>画像認識をやりました</a:t>
            </a:r>
          </a:p>
        </p:txBody>
      </p:sp>
      <p:sp>
        <p:nvSpPr>
          <p:cNvPr id="4" name="テキスト プレースホルダー 3">
            <a:extLst>
              <a:ext uri="{FF2B5EF4-FFF2-40B4-BE49-F238E27FC236}">
                <a16:creationId xmlns:a16="http://schemas.microsoft.com/office/drawing/2014/main" id="{AC617D94-DB93-9C0A-9BAE-383F70A8B885}"/>
              </a:ext>
            </a:extLst>
          </p:cNvPr>
          <p:cNvSpPr>
            <a:spLocks noGrp="1"/>
          </p:cNvSpPr>
          <p:nvPr>
            <p:ph type="body" sz="quarter" idx="11"/>
          </p:nvPr>
        </p:nvSpPr>
        <p:spPr/>
        <p:txBody>
          <a:bodyPr>
            <a:normAutofit fontScale="92500" lnSpcReduction="20000"/>
          </a:bodyPr>
          <a:lstStyle/>
          <a:p>
            <a:endParaRPr kumimoji="1" lang="ja-JP" altLang="en-US"/>
          </a:p>
        </p:txBody>
      </p:sp>
      <p:pic>
        <p:nvPicPr>
          <p:cNvPr id="1026" name="Picture 2">
            <a:extLst>
              <a:ext uri="{FF2B5EF4-FFF2-40B4-BE49-F238E27FC236}">
                <a16:creationId xmlns:a16="http://schemas.microsoft.com/office/drawing/2014/main" id="{CEA2D6F7-99E0-3FF3-FD31-88C301FF02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78414" y="1951538"/>
            <a:ext cx="6719719" cy="4906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9757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1d143f72b15_0_166"/>
          <p:cNvSpPr txBox="1">
            <a:spLocks noGrp="1"/>
          </p:cNvSpPr>
          <p:nvPr>
            <p:ph type="title"/>
          </p:nvPr>
        </p:nvSpPr>
        <p:spPr>
          <a:xfrm>
            <a:off x="558800" y="1015999"/>
            <a:ext cx="11099700" cy="938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23" name="Google Shape;223;g1d143f72b15_0_166"/>
          <p:cNvSpPr txBox="1">
            <a:spLocks noGrp="1"/>
          </p:cNvSpPr>
          <p:nvPr>
            <p:ph type="body" idx="1"/>
          </p:nvPr>
        </p:nvSpPr>
        <p:spPr>
          <a:xfrm>
            <a:off x="558800" y="2013155"/>
            <a:ext cx="11099700" cy="4572000"/>
          </a:xfrm>
          <a:prstGeom prst="rect">
            <a:avLst/>
          </a:prstGeom>
        </p:spPr>
        <p:txBody>
          <a:bodyPr spcFirstLastPara="1" wrap="square" lIns="91425" tIns="45700" rIns="91425" bIns="45700" anchor="t" anchorCtr="0">
            <a:normAutofit/>
          </a:bodyPr>
          <a:lstStyle/>
          <a:p>
            <a:pPr marL="0" lvl="0" indent="0" algn="l" rtl="0">
              <a:spcBef>
                <a:spcPts val="1800"/>
              </a:spcBef>
              <a:spcAft>
                <a:spcPts val="0"/>
              </a:spcAft>
              <a:buNone/>
            </a:pPr>
            <a:endParaRPr/>
          </a:p>
        </p:txBody>
      </p:sp>
      <p:pic>
        <p:nvPicPr>
          <p:cNvPr id="225" name="Google Shape;225;g1d143f72b15_0_166"/>
          <p:cNvPicPr preferRelativeResize="0"/>
          <p:nvPr/>
        </p:nvPicPr>
        <p:blipFill>
          <a:blip r:embed="rId3">
            <a:alphaModFix/>
          </a:blip>
          <a:stretch>
            <a:fillRect/>
          </a:stretch>
        </p:blipFill>
        <p:spPr>
          <a:xfrm>
            <a:off x="12649" y="755650"/>
            <a:ext cx="12192001" cy="6102347"/>
          </a:xfrm>
          <a:prstGeom prst="rect">
            <a:avLst/>
          </a:prstGeom>
          <a:noFill/>
          <a:ln>
            <a:noFill/>
          </a:ln>
        </p:spPr>
      </p:pic>
      <p:sp>
        <p:nvSpPr>
          <p:cNvPr id="4" name="Google Shape;86;p6">
            <a:extLst>
              <a:ext uri="{FF2B5EF4-FFF2-40B4-BE49-F238E27FC236}">
                <a16:creationId xmlns:a16="http://schemas.microsoft.com/office/drawing/2014/main" id="{028A572F-5768-804A-FE02-C7A806CDA37E}"/>
              </a:ext>
            </a:extLst>
          </p:cNvPr>
          <p:cNvSpPr txBox="1">
            <a:spLocks noGrp="1"/>
          </p:cNvSpPr>
          <p:nvPr>
            <p:ph type="body" idx="2"/>
          </p:nvPr>
        </p:nvSpPr>
        <p:spPr>
          <a:xfrm>
            <a:off x="210574" y="348226"/>
            <a:ext cx="11455400" cy="469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SzPct val="100000"/>
              <a:buNone/>
            </a:pPr>
            <a:r>
              <a:rPr lang="ja-JP" altLang="en-US" dirty="0"/>
              <a:t>結果：ヘリウム</a:t>
            </a:r>
            <a:endParaRPr dirty="0"/>
          </a:p>
        </p:txBody>
      </p:sp>
    </p:spTree>
    <p:extLst>
      <p:ext uri="{BB962C8B-B14F-4D97-AF65-F5344CB8AC3E}">
        <p14:creationId xmlns:p14="http://schemas.microsoft.com/office/powerpoint/2010/main" val="29312692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1976e39332_0_2"/>
          <p:cNvSpPr txBox="1">
            <a:spLocks noGrp="1"/>
          </p:cNvSpPr>
          <p:nvPr>
            <p:ph type="title"/>
          </p:nvPr>
        </p:nvSpPr>
        <p:spPr>
          <a:xfrm>
            <a:off x="558800" y="1015999"/>
            <a:ext cx="11099700" cy="938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32" name="Google Shape;232;g21976e39332_0_2"/>
          <p:cNvSpPr txBox="1">
            <a:spLocks noGrp="1"/>
          </p:cNvSpPr>
          <p:nvPr>
            <p:ph type="body" idx="1"/>
          </p:nvPr>
        </p:nvSpPr>
        <p:spPr>
          <a:xfrm>
            <a:off x="558800" y="2013155"/>
            <a:ext cx="11099700" cy="4572000"/>
          </a:xfrm>
          <a:prstGeom prst="rect">
            <a:avLst/>
          </a:prstGeom>
        </p:spPr>
        <p:txBody>
          <a:bodyPr spcFirstLastPara="1" wrap="square" lIns="91425" tIns="45700" rIns="91425" bIns="45700" anchor="t" anchorCtr="0">
            <a:normAutofit/>
          </a:bodyPr>
          <a:lstStyle/>
          <a:p>
            <a:pPr marL="0" lvl="0" indent="0" algn="l" rtl="0">
              <a:spcBef>
                <a:spcPts val="1800"/>
              </a:spcBef>
              <a:spcAft>
                <a:spcPts val="0"/>
              </a:spcAft>
              <a:buNone/>
            </a:pPr>
            <a:endParaRPr/>
          </a:p>
        </p:txBody>
      </p:sp>
      <p:sp>
        <p:nvSpPr>
          <p:cNvPr id="234" name="Google Shape;234;g21976e39332_0_2"/>
          <p:cNvSpPr txBox="1">
            <a:spLocks noGrp="1"/>
          </p:cNvSpPr>
          <p:nvPr>
            <p:ph type="title"/>
          </p:nvPr>
        </p:nvSpPr>
        <p:spPr>
          <a:xfrm>
            <a:off x="313523" y="818025"/>
            <a:ext cx="11564700" cy="101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endParaRPr/>
          </a:p>
        </p:txBody>
      </p:sp>
      <p:sp>
        <p:nvSpPr>
          <p:cNvPr id="235" name="Google Shape;235;g21976e39332_0_2"/>
          <p:cNvSpPr txBox="1">
            <a:spLocks noGrp="1"/>
          </p:cNvSpPr>
          <p:nvPr>
            <p:ph type="body" idx="1"/>
          </p:nvPr>
        </p:nvSpPr>
        <p:spPr>
          <a:xfrm>
            <a:off x="313523" y="1899467"/>
            <a:ext cx="11564700" cy="4958400"/>
          </a:xfrm>
          <a:prstGeom prst="rect">
            <a:avLst/>
          </a:prstGeom>
          <a:noFill/>
          <a:ln>
            <a:noFill/>
          </a:ln>
        </p:spPr>
        <p:txBody>
          <a:bodyPr spcFirstLastPara="1" wrap="square" lIns="91425" tIns="45700" rIns="91425" bIns="45700" anchor="t" anchorCtr="0">
            <a:normAutofit/>
          </a:bodyPr>
          <a:lstStyle/>
          <a:p>
            <a:pPr marL="457200" lvl="0" indent="-279400" algn="l" rtl="0">
              <a:lnSpc>
                <a:spcPct val="110000"/>
              </a:lnSpc>
              <a:spcBef>
                <a:spcPts val="0"/>
              </a:spcBef>
              <a:spcAft>
                <a:spcPts val="0"/>
              </a:spcAft>
              <a:buSzPts val="2800"/>
              <a:buFont typeface="Noto Sans Symbols"/>
              <a:buNone/>
            </a:pPr>
            <a:endParaRPr/>
          </a:p>
        </p:txBody>
      </p:sp>
      <p:pic>
        <p:nvPicPr>
          <p:cNvPr id="236" name="Google Shape;236;g21976e39332_0_2"/>
          <p:cNvPicPr preferRelativeResize="0"/>
          <p:nvPr/>
        </p:nvPicPr>
        <p:blipFill>
          <a:blip r:embed="rId3">
            <a:alphaModFix/>
          </a:blip>
          <a:stretch>
            <a:fillRect/>
          </a:stretch>
        </p:blipFill>
        <p:spPr>
          <a:xfrm>
            <a:off x="368125" y="886074"/>
            <a:ext cx="11455501" cy="5968262"/>
          </a:xfrm>
          <a:prstGeom prst="rect">
            <a:avLst/>
          </a:prstGeom>
          <a:noFill/>
          <a:ln>
            <a:noFill/>
          </a:ln>
        </p:spPr>
      </p:pic>
      <p:sp>
        <p:nvSpPr>
          <p:cNvPr id="237" name="Google Shape;237;g21976e39332_0_2"/>
          <p:cNvSpPr txBox="1"/>
          <p:nvPr/>
        </p:nvSpPr>
        <p:spPr>
          <a:xfrm>
            <a:off x="3169956" y="2949025"/>
            <a:ext cx="1336055" cy="61552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0" i="0" u="none" strike="noStrike" kern="0" cap="none" spc="0" normalizeH="0" baseline="0" noProof="0" dirty="0">
                <a:ln>
                  <a:noFill/>
                </a:ln>
                <a:solidFill>
                  <a:srgbClr val="4D4D4D"/>
                </a:solidFill>
                <a:effectLst/>
                <a:uLnTx/>
                <a:uFillTx/>
                <a:latin typeface="Arial"/>
                <a:cs typeface="Arial"/>
                <a:sym typeface="Arial"/>
              </a:rPr>
              <a:t>１回目</a:t>
            </a:r>
            <a:endParaRPr kumimoji="0" sz="2800" b="0" i="0" u="none" strike="noStrike" kern="0" cap="none" spc="0" normalizeH="0" baseline="0" noProof="0" dirty="0">
              <a:ln>
                <a:noFill/>
              </a:ln>
              <a:solidFill>
                <a:srgbClr val="4D4D4D"/>
              </a:solidFill>
              <a:effectLst/>
              <a:uLnTx/>
              <a:uFillTx/>
              <a:latin typeface="Arial"/>
              <a:cs typeface="Arial"/>
              <a:sym typeface="Arial"/>
            </a:endParaRPr>
          </a:p>
        </p:txBody>
      </p:sp>
      <p:sp>
        <p:nvSpPr>
          <p:cNvPr id="238" name="Google Shape;238;g21976e39332_0_2"/>
          <p:cNvSpPr txBox="1"/>
          <p:nvPr/>
        </p:nvSpPr>
        <p:spPr>
          <a:xfrm>
            <a:off x="10491385" y="3088576"/>
            <a:ext cx="1336055" cy="61552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0" i="0" u="none" strike="noStrike" kern="0" cap="none" spc="0" normalizeH="0" baseline="0" noProof="0">
                <a:ln>
                  <a:noFill/>
                </a:ln>
                <a:solidFill>
                  <a:srgbClr val="4D4D4D"/>
                </a:solidFill>
                <a:effectLst/>
                <a:uLnTx/>
                <a:uFillTx/>
                <a:latin typeface="Arial"/>
                <a:cs typeface="Arial"/>
                <a:sym typeface="Arial"/>
              </a:rPr>
              <a:t>2</a:t>
            </a:r>
            <a:r>
              <a:rPr kumimoji="0" lang="ja-JP" altLang="en-US" sz="2800" b="0" i="0" u="none" strike="noStrike" kern="0" cap="none" spc="0" normalizeH="0" baseline="0" noProof="0">
                <a:ln>
                  <a:noFill/>
                </a:ln>
                <a:solidFill>
                  <a:srgbClr val="4D4D4D"/>
                </a:solidFill>
                <a:effectLst/>
                <a:uLnTx/>
                <a:uFillTx/>
                <a:latin typeface="Arial"/>
                <a:cs typeface="Arial"/>
                <a:sym typeface="Arial"/>
              </a:rPr>
              <a:t>回目</a:t>
            </a:r>
            <a:endParaRPr kumimoji="0" sz="2800" b="0" i="0" u="none" strike="noStrike" kern="0" cap="none" spc="0" normalizeH="0" baseline="0" noProof="0">
              <a:ln>
                <a:noFill/>
              </a:ln>
              <a:solidFill>
                <a:srgbClr val="4D4D4D"/>
              </a:solidFill>
              <a:effectLst/>
              <a:uLnTx/>
              <a:uFillTx/>
              <a:latin typeface="Arial"/>
              <a:cs typeface="Arial"/>
              <a:sym typeface="Arial"/>
            </a:endParaRPr>
          </a:p>
        </p:txBody>
      </p:sp>
      <p:cxnSp>
        <p:nvCxnSpPr>
          <p:cNvPr id="240" name="Google Shape;240;g21976e39332_0_2"/>
          <p:cNvCxnSpPr>
            <a:cxnSpLocks/>
            <a:endCxn id="241" idx="5"/>
          </p:cNvCxnSpPr>
          <p:nvPr/>
        </p:nvCxnSpPr>
        <p:spPr>
          <a:xfrm rot="10800000">
            <a:off x="3677325" y="4622850"/>
            <a:ext cx="648000" cy="1420800"/>
          </a:xfrm>
          <a:prstGeom prst="straightConnector1">
            <a:avLst/>
          </a:prstGeom>
          <a:noFill/>
          <a:ln w="38100" cap="flat" cmpd="sng">
            <a:solidFill>
              <a:srgbClr val="000000"/>
            </a:solidFill>
            <a:prstDash val="solid"/>
            <a:round/>
            <a:headEnd type="none" w="med" len="med"/>
            <a:tailEnd type="triangle" w="med" len="med"/>
          </a:ln>
        </p:spPr>
      </p:cxnSp>
      <p:cxnSp>
        <p:nvCxnSpPr>
          <p:cNvPr id="242" name="Google Shape;242;g21976e39332_0_2"/>
          <p:cNvCxnSpPr>
            <a:endCxn id="243" idx="3"/>
          </p:cNvCxnSpPr>
          <p:nvPr/>
        </p:nvCxnSpPr>
        <p:spPr>
          <a:xfrm rot="10800000" flipH="1">
            <a:off x="10537374" y="4977737"/>
            <a:ext cx="291000" cy="933600"/>
          </a:xfrm>
          <a:prstGeom prst="straightConnector1">
            <a:avLst/>
          </a:prstGeom>
          <a:noFill/>
          <a:ln w="38100" cap="flat" cmpd="sng">
            <a:solidFill>
              <a:srgbClr val="000000"/>
            </a:solidFill>
            <a:prstDash val="solid"/>
            <a:round/>
            <a:headEnd type="none" w="med" len="med"/>
            <a:tailEnd type="triangle" w="med" len="med"/>
          </a:ln>
        </p:spPr>
      </p:cxnSp>
      <p:sp>
        <p:nvSpPr>
          <p:cNvPr id="244" name="Google Shape;244;g21976e39332_0_2"/>
          <p:cNvSpPr/>
          <p:nvPr/>
        </p:nvSpPr>
        <p:spPr>
          <a:xfrm>
            <a:off x="3516200" y="5389034"/>
            <a:ext cx="321600" cy="3216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g21976e39332_0_2"/>
          <p:cNvSpPr/>
          <p:nvPr/>
        </p:nvSpPr>
        <p:spPr>
          <a:xfrm>
            <a:off x="10958067" y="5388033"/>
            <a:ext cx="321600" cy="3216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g21976e39332_0_2"/>
          <p:cNvSpPr/>
          <p:nvPr/>
        </p:nvSpPr>
        <p:spPr>
          <a:xfrm>
            <a:off x="3402914" y="4348310"/>
            <a:ext cx="321600" cy="3216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g21976e39332_0_2"/>
          <p:cNvSpPr/>
          <p:nvPr/>
        </p:nvSpPr>
        <p:spPr>
          <a:xfrm>
            <a:off x="10781276" y="4703234"/>
            <a:ext cx="321600" cy="3216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テキスト ボックス 1">
            <a:extLst>
              <a:ext uri="{FF2B5EF4-FFF2-40B4-BE49-F238E27FC236}">
                <a16:creationId xmlns:a16="http://schemas.microsoft.com/office/drawing/2014/main" id="{271BB1B6-83E1-794D-168F-3210FF8259EF}"/>
              </a:ext>
            </a:extLst>
          </p:cNvPr>
          <p:cNvSpPr txBox="1"/>
          <p:nvPr/>
        </p:nvSpPr>
        <p:spPr>
          <a:xfrm>
            <a:off x="4259336" y="5898591"/>
            <a:ext cx="6954342" cy="523220"/>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下端：温度上がり始めているところ</a:t>
            </a:r>
            <a:r>
              <a:rPr kumimoji="0" lang="en-US" altLang="ja-JP"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 </a:t>
            </a:r>
            <a:r>
              <a:rPr kumimoji="0" lang="en-US" altLang="ja-JP" sz="2800" b="1" i="0" u="none" strike="noStrike" kern="0" cap="none" spc="0" normalizeH="0" baseline="0" noProof="0" dirty="0" err="1">
                <a:ln>
                  <a:noFill/>
                </a:ln>
                <a:solidFill>
                  <a:srgbClr val="4D4D4D"/>
                </a:solidFill>
                <a:effectLst/>
                <a:uLnTx/>
                <a:uFillTx/>
                <a:latin typeface="Quattrocento Sans"/>
                <a:ea typeface="Quattrocento Sans"/>
                <a:cs typeface="Quattrocento Sans"/>
                <a:sym typeface="Quattrocento Sans"/>
              </a:rPr>
              <a:t>0cm</a:t>
            </a:r>
            <a:endParaRPr kumimoji="0" lang="ja-JP" alt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86;p6">
            <a:extLst>
              <a:ext uri="{FF2B5EF4-FFF2-40B4-BE49-F238E27FC236}">
                <a16:creationId xmlns:a16="http://schemas.microsoft.com/office/drawing/2014/main" id="{CC59B3F4-BF75-EA72-EA2B-34128F801736}"/>
              </a:ext>
            </a:extLst>
          </p:cNvPr>
          <p:cNvSpPr txBox="1">
            <a:spLocks noGrp="1"/>
          </p:cNvSpPr>
          <p:nvPr>
            <p:ph type="body" idx="2"/>
          </p:nvPr>
        </p:nvSpPr>
        <p:spPr>
          <a:xfrm>
            <a:off x="210574" y="348226"/>
            <a:ext cx="11455400" cy="469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SzPct val="100000"/>
              <a:buNone/>
            </a:pPr>
            <a:r>
              <a:rPr lang="ja-JP" altLang="en-US" dirty="0"/>
              <a:t>結果：ヘリウム</a:t>
            </a:r>
            <a:endParaRPr dirty="0"/>
          </a:p>
        </p:txBody>
      </p:sp>
    </p:spTree>
    <p:extLst>
      <p:ext uri="{BB962C8B-B14F-4D97-AF65-F5344CB8AC3E}">
        <p14:creationId xmlns:p14="http://schemas.microsoft.com/office/powerpoint/2010/main" val="15355029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21976e39332_0_72"/>
          <p:cNvSpPr txBox="1">
            <a:spLocks noGrp="1"/>
          </p:cNvSpPr>
          <p:nvPr>
            <p:ph type="title"/>
          </p:nvPr>
        </p:nvSpPr>
        <p:spPr>
          <a:xfrm>
            <a:off x="558800" y="1015999"/>
            <a:ext cx="11099700" cy="938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52" name="Google Shape;252;g21976e39332_0_72"/>
          <p:cNvSpPr txBox="1">
            <a:spLocks noGrp="1"/>
          </p:cNvSpPr>
          <p:nvPr>
            <p:ph type="body" idx="1"/>
          </p:nvPr>
        </p:nvSpPr>
        <p:spPr>
          <a:xfrm>
            <a:off x="558800" y="2013155"/>
            <a:ext cx="11099700" cy="4572000"/>
          </a:xfrm>
          <a:prstGeom prst="rect">
            <a:avLst/>
          </a:prstGeom>
        </p:spPr>
        <p:txBody>
          <a:bodyPr spcFirstLastPara="1" wrap="square" lIns="91425" tIns="45700" rIns="91425" bIns="45700" anchor="t" anchorCtr="0">
            <a:normAutofit/>
          </a:bodyPr>
          <a:lstStyle/>
          <a:p>
            <a:pPr marL="0" lvl="0" indent="0" algn="l" rtl="0">
              <a:spcBef>
                <a:spcPts val="1800"/>
              </a:spcBef>
              <a:spcAft>
                <a:spcPts val="0"/>
              </a:spcAft>
              <a:buNone/>
            </a:pPr>
            <a:endParaRPr/>
          </a:p>
        </p:txBody>
      </p:sp>
      <p:sp>
        <p:nvSpPr>
          <p:cNvPr id="254" name="Google Shape;254;g21976e39332_0_72"/>
          <p:cNvSpPr txBox="1">
            <a:spLocks noGrp="1"/>
          </p:cNvSpPr>
          <p:nvPr>
            <p:ph type="title"/>
          </p:nvPr>
        </p:nvSpPr>
        <p:spPr>
          <a:xfrm>
            <a:off x="313523" y="818025"/>
            <a:ext cx="11564700" cy="101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endParaRPr/>
          </a:p>
        </p:txBody>
      </p:sp>
      <p:sp>
        <p:nvSpPr>
          <p:cNvPr id="255" name="Google Shape;255;g21976e39332_0_72"/>
          <p:cNvSpPr txBox="1">
            <a:spLocks noGrp="1"/>
          </p:cNvSpPr>
          <p:nvPr>
            <p:ph type="body" idx="1"/>
          </p:nvPr>
        </p:nvSpPr>
        <p:spPr>
          <a:xfrm>
            <a:off x="313523" y="1899467"/>
            <a:ext cx="11564700" cy="4958400"/>
          </a:xfrm>
          <a:prstGeom prst="rect">
            <a:avLst/>
          </a:prstGeom>
          <a:noFill/>
          <a:ln>
            <a:noFill/>
          </a:ln>
        </p:spPr>
        <p:txBody>
          <a:bodyPr spcFirstLastPara="1" wrap="square" lIns="91425" tIns="45700" rIns="91425" bIns="45700" anchor="t" anchorCtr="0">
            <a:normAutofit/>
          </a:bodyPr>
          <a:lstStyle/>
          <a:p>
            <a:pPr marL="457200" lvl="0" indent="-279400" algn="l" rtl="0">
              <a:lnSpc>
                <a:spcPct val="110000"/>
              </a:lnSpc>
              <a:spcBef>
                <a:spcPts val="0"/>
              </a:spcBef>
              <a:spcAft>
                <a:spcPts val="0"/>
              </a:spcAft>
              <a:buSzPts val="2800"/>
              <a:buFont typeface="Noto Sans Symbols"/>
              <a:buNone/>
            </a:pPr>
            <a:endParaRPr/>
          </a:p>
        </p:txBody>
      </p:sp>
      <p:pic>
        <p:nvPicPr>
          <p:cNvPr id="256" name="Google Shape;256;g21976e39332_0_72"/>
          <p:cNvPicPr preferRelativeResize="0"/>
          <p:nvPr/>
        </p:nvPicPr>
        <p:blipFill>
          <a:blip r:embed="rId3">
            <a:alphaModFix/>
          </a:blip>
          <a:stretch>
            <a:fillRect/>
          </a:stretch>
        </p:blipFill>
        <p:spPr>
          <a:xfrm>
            <a:off x="368125" y="886074"/>
            <a:ext cx="11455501" cy="5968262"/>
          </a:xfrm>
          <a:prstGeom prst="rect">
            <a:avLst/>
          </a:prstGeom>
          <a:noFill/>
          <a:ln>
            <a:noFill/>
          </a:ln>
        </p:spPr>
      </p:pic>
      <p:sp>
        <p:nvSpPr>
          <p:cNvPr id="257" name="Google Shape;257;g21976e39332_0_72"/>
          <p:cNvSpPr txBox="1"/>
          <p:nvPr/>
        </p:nvSpPr>
        <p:spPr>
          <a:xfrm>
            <a:off x="2692867" y="2447857"/>
            <a:ext cx="1562299" cy="61552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0" i="0" u="none" strike="noStrike" kern="0" cap="none" spc="0" normalizeH="0" baseline="0" noProof="0" dirty="0">
                <a:ln>
                  <a:noFill/>
                </a:ln>
                <a:solidFill>
                  <a:srgbClr val="4D4D4D"/>
                </a:solidFill>
                <a:effectLst/>
                <a:uLnTx/>
                <a:uFillTx/>
                <a:latin typeface="Arial"/>
                <a:cs typeface="Arial"/>
                <a:sym typeface="Arial"/>
              </a:rPr>
              <a:t>１回目</a:t>
            </a:r>
            <a:endParaRPr kumimoji="0" sz="2800" b="0" i="0" u="none" strike="noStrike" kern="0" cap="none" spc="0" normalizeH="0" baseline="0" noProof="0" dirty="0">
              <a:ln>
                <a:noFill/>
              </a:ln>
              <a:solidFill>
                <a:srgbClr val="4D4D4D"/>
              </a:solidFill>
              <a:effectLst/>
              <a:uLnTx/>
              <a:uFillTx/>
              <a:latin typeface="Arial"/>
              <a:cs typeface="Arial"/>
              <a:sym typeface="Arial"/>
            </a:endParaRPr>
          </a:p>
        </p:txBody>
      </p:sp>
      <p:sp>
        <p:nvSpPr>
          <p:cNvPr id="258" name="Google Shape;258;g21976e39332_0_72"/>
          <p:cNvSpPr txBox="1"/>
          <p:nvPr/>
        </p:nvSpPr>
        <p:spPr>
          <a:xfrm>
            <a:off x="10077469" y="2641464"/>
            <a:ext cx="1332240" cy="61552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0" i="0" u="none" strike="noStrike" kern="0" cap="none" spc="0" normalizeH="0" baseline="0" noProof="0" dirty="0">
                <a:ln>
                  <a:noFill/>
                </a:ln>
                <a:solidFill>
                  <a:srgbClr val="4D4D4D"/>
                </a:solidFill>
                <a:effectLst/>
                <a:uLnTx/>
                <a:uFillTx/>
                <a:latin typeface="Arial"/>
                <a:cs typeface="Arial"/>
                <a:sym typeface="Arial"/>
              </a:rPr>
              <a:t>2</a:t>
            </a:r>
            <a:r>
              <a:rPr kumimoji="0" lang="ja-JP" altLang="en-US" sz="2800" b="0" i="0" u="none" strike="noStrike" kern="0" cap="none" spc="0" normalizeH="0" baseline="0" noProof="0" dirty="0">
                <a:ln>
                  <a:noFill/>
                </a:ln>
                <a:solidFill>
                  <a:srgbClr val="4D4D4D"/>
                </a:solidFill>
                <a:effectLst/>
                <a:uLnTx/>
                <a:uFillTx/>
                <a:latin typeface="Arial"/>
                <a:cs typeface="Arial"/>
                <a:sym typeface="Arial"/>
              </a:rPr>
              <a:t>回目</a:t>
            </a:r>
            <a:endParaRPr kumimoji="0" sz="2800" b="0" i="0" u="none" strike="noStrike" kern="0" cap="none" spc="0" normalizeH="0" baseline="0" noProof="0" dirty="0">
              <a:ln>
                <a:noFill/>
              </a:ln>
              <a:solidFill>
                <a:srgbClr val="4D4D4D"/>
              </a:solidFill>
              <a:effectLst/>
              <a:uLnTx/>
              <a:uFillTx/>
              <a:latin typeface="Arial"/>
              <a:cs typeface="Arial"/>
              <a:sym typeface="Arial"/>
            </a:endParaRPr>
          </a:p>
        </p:txBody>
      </p:sp>
      <p:sp>
        <p:nvSpPr>
          <p:cNvPr id="260" name="Google Shape;260;g21976e39332_0_72"/>
          <p:cNvSpPr/>
          <p:nvPr/>
        </p:nvSpPr>
        <p:spPr>
          <a:xfrm>
            <a:off x="2334600" y="2594367"/>
            <a:ext cx="321600" cy="3216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g21976e39332_0_72"/>
          <p:cNvSpPr/>
          <p:nvPr/>
        </p:nvSpPr>
        <p:spPr>
          <a:xfrm>
            <a:off x="9701267" y="2759634"/>
            <a:ext cx="321600" cy="3216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62" name="Google Shape;262;g21976e39332_0_72"/>
          <p:cNvCxnSpPr>
            <a:endCxn id="260" idx="7"/>
          </p:cNvCxnSpPr>
          <p:nvPr/>
        </p:nvCxnSpPr>
        <p:spPr>
          <a:xfrm flipH="1">
            <a:off x="2609103" y="2156664"/>
            <a:ext cx="404400" cy="484800"/>
          </a:xfrm>
          <a:prstGeom prst="straightConnector1">
            <a:avLst/>
          </a:prstGeom>
          <a:noFill/>
          <a:ln w="38100" cap="flat" cmpd="sng">
            <a:solidFill>
              <a:srgbClr val="000000"/>
            </a:solidFill>
            <a:prstDash val="solid"/>
            <a:round/>
            <a:headEnd type="none" w="med" len="med"/>
            <a:tailEnd type="triangle" w="med" len="med"/>
          </a:ln>
        </p:spPr>
      </p:cxnSp>
      <p:cxnSp>
        <p:nvCxnSpPr>
          <p:cNvPr id="263" name="Google Shape;263;g21976e39332_0_72"/>
          <p:cNvCxnSpPr>
            <a:endCxn id="261" idx="1"/>
          </p:cNvCxnSpPr>
          <p:nvPr/>
        </p:nvCxnSpPr>
        <p:spPr>
          <a:xfrm>
            <a:off x="9163664" y="2195031"/>
            <a:ext cx="584700" cy="611700"/>
          </a:xfrm>
          <a:prstGeom prst="straightConnector1">
            <a:avLst/>
          </a:prstGeom>
          <a:noFill/>
          <a:ln w="38100" cap="flat" cmpd="sng">
            <a:solidFill>
              <a:srgbClr val="000000"/>
            </a:solidFill>
            <a:prstDash val="solid"/>
            <a:round/>
            <a:headEnd type="none" w="med" len="med"/>
            <a:tailEnd type="triangle" w="med" len="med"/>
          </a:ln>
        </p:spPr>
      </p:cxnSp>
      <p:sp>
        <p:nvSpPr>
          <p:cNvPr id="2" name="テキスト ボックス 1">
            <a:extLst>
              <a:ext uri="{FF2B5EF4-FFF2-40B4-BE49-F238E27FC236}">
                <a16:creationId xmlns:a16="http://schemas.microsoft.com/office/drawing/2014/main" id="{35FD7A1C-EDD3-3053-0D8E-1F6F50085411}"/>
              </a:ext>
            </a:extLst>
          </p:cNvPr>
          <p:cNvSpPr txBox="1"/>
          <p:nvPr/>
        </p:nvSpPr>
        <p:spPr>
          <a:xfrm>
            <a:off x="2434665" y="1611984"/>
            <a:ext cx="7661441" cy="523220"/>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グラフの上端</a:t>
            </a:r>
            <a:r>
              <a:rPr kumimoji="0" lang="en-US" altLang="ja-JP"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a:t>
            </a:r>
            <a:r>
              <a:rPr kumimoji="0" lang="ja-JP" altLang="en-US"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コンデンサーの一番上ではない</a:t>
            </a:r>
            <a:r>
              <a:rPr kumimoji="0" lang="en-US" altLang="ja-JP"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a:t>
            </a:r>
            <a:endParaRPr kumimoji="0" lang="ja-JP" altLang="en-US"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endParaRPr>
          </a:p>
        </p:txBody>
      </p:sp>
      <p:sp>
        <p:nvSpPr>
          <p:cNvPr id="5" name="Google Shape;86;p6">
            <a:extLst>
              <a:ext uri="{FF2B5EF4-FFF2-40B4-BE49-F238E27FC236}">
                <a16:creationId xmlns:a16="http://schemas.microsoft.com/office/drawing/2014/main" id="{F26E32AB-1B64-D1C0-0D2E-DA31B7BFE670}"/>
              </a:ext>
            </a:extLst>
          </p:cNvPr>
          <p:cNvSpPr txBox="1">
            <a:spLocks noGrp="1"/>
          </p:cNvSpPr>
          <p:nvPr>
            <p:ph type="body" idx="2"/>
          </p:nvPr>
        </p:nvSpPr>
        <p:spPr>
          <a:xfrm>
            <a:off x="210574" y="348226"/>
            <a:ext cx="11455400" cy="469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SzPct val="100000"/>
              <a:buNone/>
            </a:pPr>
            <a:r>
              <a:rPr lang="ja-JP" altLang="en-US" dirty="0"/>
              <a:t>結果：ヘリウム</a:t>
            </a:r>
            <a:endParaRPr dirty="0"/>
          </a:p>
        </p:txBody>
      </p:sp>
    </p:spTree>
    <p:extLst>
      <p:ext uri="{BB962C8B-B14F-4D97-AF65-F5344CB8AC3E}">
        <p14:creationId xmlns:p14="http://schemas.microsoft.com/office/powerpoint/2010/main" val="22836427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21976e39332_0_139"/>
          <p:cNvSpPr txBox="1">
            <a:spLocks noGrp="1"/>
          </p:cNvSpPr>
          <p:nvPr>
            <p:ph type="title"/>
          </p:nvPr>
        </p:nvSpPr>
        <p:spPr>
          <a:xfrm>
            <a:off x="558800" y="1015999"/>
            <a:ext cx="11099700" cy="938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ja-JP" altLang="en-US" dirty="0"/>
              <a:t>安定性</a:t>
            </a:r>
            <a:endParaRPr dirty="0"/>
          </a:p>
        </p:txBody>
      </p:sp>
      <p:sp>
        <p:nvSpPr>
          <p:cNvPr id="270" name="Google Shape;270;g21976e39332_0_139"/>
          <p:cNvSpPr txBox="1">
            <a:spLocks noGrp="1"/>
          </p:cNvSpPr>
          <p:nvPr>
            <p:ph type="body" idx="1"/>
          </p:nvPr>
        </p:nvSpPr>
        <p:spPr>
          <a:xfrm>
            <a:off x="558800" y="2013155"/>
            <a:ext cx="11099700" cy="4572000"/>
          </a:xfrm>
          <a:prstGeom prst="rect">
            <a:avLst/>
          </a:prstGeom>
        </p:spPr>
        <p:txBody>
          <a:bodyPr spcFirstLastPara="1" wrap="square" lIns="91425" tIns="45700" rIns="91425" bIns="45700" anchor="t" anchorCtr="0">
            <a:normAutofit/>
          </a:bodyPr>
          <a:lstStyle/>
          <a:p>
            <a:pPr marL="457200" lvl="0" indent="-406400" algn="l" rtl="0">
              <a:spcBef>
                <a:spcPts val="1800"/>
              </a:spcBef>
              <a:spcAft>
                <a:spcPts val="0"/>
              </a:spcAft>
              <a:buSzPts val="2800"/>
              <a:buChar char="●"/>
            </a:pPr>
            <a:r>
              <a:rPr lang="ja-JP" dirty="0"/>
              <a:t>窒素のときのような沸騰由来？の液面の揺れはほとんどない</a:t>
            </a:r>
            <a:endParaRPr dirty="0"/>
          </a:p>
          <a:p>
            <a:pPr marL="0" lvl="0" indent="0" algn="l" rtl="0">
              <a:spcBef>
                <a:spcPts val="1800"/>
              </a:spcBef>
              <a:spcAft>
                <a:spcPts val="0"/>
              </a:spcAft>
              <a:buNone/>
            </a:pPr>
            <a:endParaRPr dirty="0"/>
          </a:p>
          <a:p>
            <a:pPr marL="0" lvl="0" indent="0" algn="l" rtl="0">
              <a:spcBef>
                <a:spcPts val="1800"/>
              </a:spcBef>
              <a:spcAft>
                <a:spcPts val="0"/>
              </a:spcAft>
              <a:buNone/>
            </a:pPr>
            <a:endParaRPr dirty="0"/>
          </a:p>
          <a:p>
            <a:pPr marL="457200" lvl="0" indent="-406400" algn="l" rtl="0">
              <a:spcBef>
                <a:spcPts val="1800"/>
              </a:spcBef>
              <a:spcAft>
                <a:spcPts val="0"/>
              </a:spcAft>
              <a:buSzPts val="2800"/>
              <a:buChar char="●"/>
            </a:pPr>
            <a:r>
              <a:rPr lang="ja-JP" dirty="0"/>
              <a:t>長期周期(～min)で0.1pF程上下する</a:t>
            </a:r>
            <a:endParaRPr dirty="0"/>
          </a:p>
          <a:p>
            <a:pPr marL="457200" lvl="0" indent="0" algn="l" rtl="0">
              <a:spcBef>
                <a:spcPts val="1800"/>
              </a:spcBef>
              <a:spcAft>
                <a:spcPts val="0"/>
              </a:spcAft>
              <a:buNone/>
            </a:pPr>
            <a:r>
              <a:rPr lang="ja-JP" dirty="0"/>
              <a:t>原因不明</a:t>
            </a:r>
            <a:endParaRPr dirty="0"/>
          </a:p>
        </p:txBody>
      </p:sp>
      <p:sp>
        <p:nvSpPr>
          <p:cNvPr id="4" name="Google Shape;86;p6">
            <a:extLst>
              <a:ext uri="{FF2B5EF4-FFF2-40B4-BE49-F238E27FC236}">
                <a16:creationId xmlns:a16="http://schemas.microsoft.com/office/drawing/2014/main" id="{4E5138D6-DB21-8161-9010-5F3C4FDAEFE9}"/>
              </a:ext>
            </a:extLst>
          </p:cNvPr>
          <p:cNvSpPr txBox="1">
            <a:spLocks noGrp="1"/>
          </p:cNvSpPr>
          <p:nvPr>
            <p:ph type="body" idx="2"/>
          </p:nvPr>
        </p:nvSpPr>
        <p:spPr>
          <a:xfrm>
            <a:off x="210574" y="348226"/>
            <a:ext cx="11455400" cy="469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SzPct val="100000"/>
              <a:buNone/>
            </a:pPr>
            <a:r>
              <a:rPr lang="ja-JP" altLang="en-US" dirty="0"/>
              <a:t>結果</a:t>
            </a:r>
            <a:endParaRPr dirty="0"/>
          </a:p>
        </p:txBody>
      </p:sp>
    </p:spTree>
    <p:extLst>
      <p:ext uri="{BB962C8B-B14F-4D97-AF65-F5344CB8AC3E}">
        <p14:creationId xmlns:p14="http://schemas.microsoft.com/office/powerpoint/2010/main" val="33307138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21976e39332_0_96"/>
          <p:cNvSpPr txBox="1">
            <a:spLocks noGrp="1"/>
          </p:cNvSpPr>
          <p:nvPr>
            <p:ph type="title"/>
          </p:nvPr>
        </p:nvSpPr>
        <p:spPr>
          <a:xfrm>
            <a:off x="558800" y="1015999"/>
            <a:ext cx="11099700" cy="938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ja-JP"/>
              <a:t>実測値</a:t>
            </a:r>
            <a:endParaRPr/>
          </a:p>
        </p:txBody>
      </p:sp>
      <p:sp>
        <p:nvSpPr>
          <p:cNvPr id="278" name="Google Shape;278;g21976e39332_0_96"/>
          <p:cNvSpPr txBox="1">
            <a:spLocks noGrp="1"/>
          </p:cNvSpPr>
          <p:nvPr>
            <p:ph type="body" idx="1"/>
          </p:nvPr>
        </p:nvSpPr>
        <p:spPr>
          <a:xfrm>
            <a:off x="558800" y="2013155"/>
            <a:ext cx="11099700" cy="4572000"/>
          </a:xfrm>
          <a:prstGeom prst="rect">
            <a:avLst/>
          </a:prstGeom>
        </p:spPr>
        <p:txBody>
          <a:bodyPr spcFirstLastPara="1" wrap="square" lIns="91425" tIns="45700" rIns="91425" bIns="45700" anchor="t" anchorCtr="0">
            <a:normAutofit/>
          </a:bodyPr>
          <a:lstStyle/>
          <a:p>
            <a:pPr marL="0" lvl="0" indent="0" algn="l" rtl="0">
              <a:spcBef>
                <a:spcPts val="1800"/>
              </a:spcBef>
              <a:spcAft>
                <a:spcPts val="0"/>
              </a:spcAft>
              <a:buNone/>
            </a:pPr>
            <a:r>
              <a:rPr lang="ja-JP">
                <a:latin typeface="Quattrocento Sans"/>
                <a:ea typeface="Quattrocento Sans"/>
                <a:cs typeface="Quattrocento Sans"/>
                <a:sym typeface="Quattrocento Sans"/>
              </a:rPr>
              <a:t>0cmの値(グラフ下端)</a:t>
            </a:r>
            <a:endParaRPr>
              <a:latin typeface="Quattrocento Sans"/>
              <a:ea typeface="Quattrocento Sans"/>
              <a:cs typeface="Quattrocento Sans"/>
              <a:sym typeface="Quattrocento Sans"/>
            </a:endParaRPr>
          </a:p>
          <a:p>
            <a:pPr marL="0" lvl="0" indent="457200" algn="l" rtl="0">
              <a:spcBef>
                <a:spcPts val="1800"/>
              </a:spcBef>
              <a:spcAft>
                <a:spcPts val="0"/>
              </a:spcAft>
              <a:buNone/>
            </a:pPr>
            <a:r>
              <a:rPr lang="ja-JP">
                <a:latin typeface="Quattrocento Sans"/>
                <a:ea typeface="Quattrocento Sans"/>
                <a:cs typeface="Quattrocento Sans"/>
                <a:sym typeface="Quattrocento Sans"/>
              </a:rPr>
              <a:t>一回目：365.7pF</a:t>
            </a:r>
            <a:endParaRPr>
              <a:latin typeface="Quattrocento Sans"/>
              <a:ea typeface="Quattrocento Sans"/>
              <a:cs typeface="Quattrocento Sans"/>
              <a:sym typeface="Quattrocento Sans"/>
            </a:endParaRPr>
          </a:p>
          <a:p>
            <a:pPr marL="0" lvl="0" indent="457200" algn="l" rtl="0">
              <a:spcBef>
                <a:spcPts val="1800"/>
              </a:spcBef>
              <a:spcAft>
                <a:spcPts val="0"/>
              </a:spcAft>
              <a:buNone/>
            </a:pPr>
            <a:r>
              <a:rPr lang="ja-JP">
                <a:latin typeface="Quattrocento Sans"/>
                <a:ea typeface="Quattrocento Sans"/>
                <a:cs typeface="Quattrocento Sans"/>
                <a:sym typeface="Quattrocento Sans"/>
              </a:rPr>
              <a:t>二回目：365.0pF</a:t>
            </a:r>
            <a:endParaRPr>
              <a:latin typeface="Quattrocento Sans"/>
              <a:ea typeface="Quattrocento Sans"/>
              <a:cs typeface="Quattrocento Sans"/>
              <a:sym typeface="Quattrocento Sans"/>
            </a:endParaRPr>
          </a:p>
        </p:txBody>
      </p:sp>
      <p:sp>
        <p:nvSpPr>
          <p:cNvPr id="280" name="Google Shape;280;g21976e39332_0_96"/>
          <p:cNvSpPr/>
          <p:nvPr/>
        </p:nvSpPr>
        <p:spPr>
          <a:xfrm>
            <a:off x="1270932" y="4556186"/>
            <a:ext cx="1797864" cy="1126627"/>
          </a:xfrm>
          <a:custGeom>
            <a:avLst/>
            <a:gdLst/>
            <a:ahLst/>
            <a:cxnLst/>
            <a:rect l="l" t="t" r="r" b="b"/>
            <a:pathLst>
              <a:path w="1797864" h="1126627" fill="none" extrusionOk="0">
                <a:moveTo>
                  <a:pt x="0" y="281657"/>
                </a:moveTo>
                <a:cubicBezTo>
                  <a:pt x="441140" y="341876"/>
                  <a:pt x="815292" y="313239"/>
                  <a:pt x="1234551" y="281657"/>
                </a:cubicBezTo>
                <a:cubicBezTo>
                  <a:pt x="1258466" y="194755"/>
                  <a:pt x="1214082" y="130057"/>
                  <a:pt x="1234551" y="0"/>
                </a:cubicBezTo>
                <a:cubicBezTo>
                  <a:pt x="1321461" y="170749"/>
                  <a:pt x="1683272" y="515097"/>
                  <a:pt x="1797864" y="563314"/>
                </a:cubicBezTo>
                <a:cubicBezTo>
                  <a:pt x="1683170" y="648249"/>
                  <a:pt x="1372263" y="1063564"/>
                  <a:pt x="1234551" y="1126627"/>
                </a:cubicBezTo>
                <a:cubicBezTo>
                  <a:pt x="1228919" y="1080683"/>
                  <a:pt x="1223293" y="925170"/>
                  <a:pt x="1234551" y="844970"/>
                </a:cubicBezTo>
                <a:cubicBezTo>
                  <a:pt x="625859" y="796345"/>
                  <a:pt x="503036" y="798970"/>
                  <a:pt x="0" y="844970"/>
                </a:cubicBezTo>
                <a:cubicBezTo>
                  <a:pt x="12149" y="711576"/>
                  <a:pt x="-34350" y="429484"/>
                  <a:pt x="0" y="281657"/>
                </a:cubicBezTo>
                <a:close/>
              </a:path>
              <a:path w="1797864" h="1126627" extrusionOk="0">
                <a:moveTo>
                  <a:pt x="0" y="281657"/>
                </a:moveTo>
                <a:cubicBezTo>
                  <a:pt x="501690" y="291445"/>
                  <a:pt x="664348" y="302673"/>
                  <a:pt x="1234551" y="281657"/>
                </a:cubicBezTo>
                <a:cubicBezTo>
                  <a:pt x="1244995" y="149561"/>
                  <a:pt x="1246456" y="46048"/>
                  <a:pt x="1234551" y="0"/>
                </a:cubicBezTo>
                <a:cubicBezTo>
                  <a:pt x="1416517" y="201720"/>
                  <a:pt x="1516224" y="323140"/>
                  <a:pt x="1797864" y="563314"/>
                </a:cubicBezTo>
                <a:cubicBezTo>
                  <a:pt x="1604474" y="781173"/>
                  <a:pt x="1263864" y="996785"/>
                  <a:pt x="1234551" y="1126627"/>
                </a:cubicBezTo>
                <a:cubicBezTo>
                  <a:pt x="1244859" y="1090226"/>
                  <a:pt x="1246547" y="961132"/>
                  <a:pt x="1234551" y="844970"/>
                </a:cubicBezTo>
                <a:cubicBezTo>
                  <a:pt x="826782" y="735023"/>
                  <a:pt x="170652" y="758181"/>
                  <a:pt x="0" y="844970"/>
                </a:cubicBezTo>
                <a:cubicBezTo>
                  <a:pt x="-923" y="604596"/>
                  <a:pt x="-16096" y="399535"/>
                  <a:pt x="0" y="281657"/>
                </a:cubicBezTo>
                <a:close/>
              </a:path>
            </a:pathLst>
          </a:cu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8F8F8"/>
              </a:solidFill>
              <a:effectLst/>
              <a:uLnTx/>
              <a:uFillTx/>
              <a:latin typeface="Quattrocento Sans"/>
              <a:ea typeface="Quattrocento Sans"/>
              <a:cs typeface="Quattrocento Sans"/>
              <a:sym typeface="Quattrocento Sans"/>
            </a:endParaRPr>
          </a:p>
        </p:txBody>
      </p:sp>
      <p:sp>
        <p:nvSpPr>
          <p:cNvPr id="281" name="Google Shape;281;g21976e39332_0_96"/>
          <p:cNvSpPr txBox="1"/>
          <p:nvPr/>
        </p:nvSpPr>
        <p:spPr>
          <a:xfrm>
            <a:off x="6084000" y="2867275"/>
            <a:ext cx="34785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0000"/>
              </a:lnSpc>
              <a:spcBef>
                <a:spcPts val="1800"/>
              </a:spcBef>
              <a:spcAft>
                <a:spcPts val="0"/>
              </a:spcAft>
              <a:buClr>
                <a:srgbClr val="000000"/>
              </a:buClr>
              <a:buSzTx/>
              <a:buFont typeface="Arial"/>
              <a:buNone/>
              <a:tabLst/>
              <a:defRPr/>
            </a:pPr>
            <a:r>
              <a:rPr kumimoji="0" lang="en-US" altLang="ja-JP"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0cm</a:t>
            </a:r>
            <a:r>
              <a:rPr kumimoji="0" lang="ja-JP" altLang="en-US"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の値が違う</a:t>
            </a:r>
            <a:endParaRPr kumimoji="0"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endParaRPr>
          </a:p>
        </p:txBody>
      </p:sp>
      <p:sp>
        <p:nvSpPr>
          <p:cNvPr id="282" name="Google Shape;282;g21976e39332_0_96"/>
          <p:cNvSpPr txBox="1"/>
          <p:nvPr/>
        </p:nvSpPr>
        <p:spPr>
          <a:xfrm>
            <a:off x="3793750" y="4459200"/>
            <a:ext cx="6785400" cy="1320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0000"/>
              </a:lnSpc>
              <a:spcBef>
                <a:spcPts val="1800"/>
              </a:spcBef>
              <a:spcAft>
                <a:spcPts val="0"/>
              </a:spcAft>
              <a:buClr>
                <a:srgbClr val="000000"/>
              </a:buClr>
              <a:buSzTx/>
              <a:buFont typeface="Arial"/>
              <a:buNone/>
              <a:tabLst/>
              <a:defRPr/>
            </a:pPr>
            <a:r>
              <a:rPr kumimoji="0" lang="ja-JP" altLang="en-US"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ケーブルが </a:t>
            </a:r>
            <a:r>
              <a:rPr kumimoji="0" lang="en-US" altLang="ja-JP"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insert </a:t>
            </a:r>
            <a:r>
              <a:rPr kumimoji="0" lang="ja-JP" altLang="en-US"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内で固定できていない</a:t>
            </a:r>
            <a:endParaRPr kumimoji="0" sz="28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10000"/>
              </a:lnSpc>
              <a:spcBef>
                <a:spcPts val="1800"/>
              </a:spcBef>
              <a:spcAft>
                <a:spcPts val="0"/>
              </a:spcAft>
              <a:buClr>
                <a:srgbClr val="000000"/>
              </a:buClr>
              <a:buSzTx/>
              <a:buFont typeface="Arial"/>
              <a:buNone/>
              <a:tabLst/>
              <a:defRPr/>
            </a:pPr>
            <a:r>
              <a:rPr kumimoji="0" lang="ja-JP" altLang="en-US" sz="2800" b="1" i="0" u="sng"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線間容量の変化</a:t>
            </a:r>
            <a:endParaRPr kumimoji="0" sz="2800" b="1" i="0" u="sng" strike="noStrike" kern="0" cap="none" spc="0" normalizeH="0" baseline="0" noProof="0">
              <a:ln>
                <a:noFill/>
              </a:ln>
              <a:solidFill>
                <a:srgbClr val="4D4D4D"/>
              </a:solidFill>
              <a:effectLst/>
              <a:uLnTx/>
              <a:uFillTx/>
              <a:latin typeface="Quattrocento Sans"/>
              <a:ea typeface="Quattrocento Sans"/>
              <a:cs typeface="Quattrocento Sans"/>
              <a:sym typeface="Quattrocento Sans"/>
            </a:endParaRPr>
          </a:p>
        </p:txBody>
      </p:sp>
      <p:sp>
        <p:nvSpPr>
          <p:cNvPr id="4" name="Google Shape;86;p6">
            <a:extLst>
              <a:ext uri="{FF2B5EF4-FFF2-40B4-BE49-F238E27FC236}">
                <a16:creationId xmlns:a16="http://schemas.microsoft.com/office/drawing/2014/main" id="{1006A6B3-5EB9-F4AE-0406-3B9741876F45}"/>
              </a:ext>
            </a:extLst>
          </p:cNvPr>
          <p:cNvSpPr txBox="1">
            <a:spLocks noGrp="1"/>
          </p:cNvSpPr>
          <p:nvPr>
            <p:ph type="body" idx="2"/>
          </p:nvPr>
        </p:nvSpPr>
        <p:spPr>
          <a:xfrm>
            <a:off x="210574" y="348226"/>
            <a:ext cx="11455400" cy="469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SzPct val="100000"/>
              <a:buNone/>
            </a:pPr>
            <a:r>
              <a:rPr lang="ja-JP" altLang="en-US" dirty="0"/>
              <a:t>結果</a:t>
            </a:r>
            <a:endParaRPr dirty="0"/>
          </a:p>
        </p:txBody>
      </p:sp>
    </p:spTree>
    <p:extLst>
      <p:ext uri="{BB962C8B-B14F-4D97-AF65-F5344CB8AC3E}">
        <p14:creationId xmlns:p14="http://schemas.microsoft.com/office/powerpoint/2010/main" val="7665105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21976e39332_0_117"/>
          <p:cNvSpPr txBox="1">
            <a:spLocks noGrp="1"/>
          </p:cNvSpPr>
          <p:nvPr>
            <p:ph type="title"/>
          </p:nvPr>
        </p:nvSpPr>
        <p:spPr>
          <a:xfrm>
            <a:off x="558800" y="1015999"/>
            <a:ext cx="11099700" cy="938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ja-JP"/>
              <a:t>実測値</a:t>
            </a:r>
            <a:endParaRPr/>
          </a:p>
        </p:txBody>
      </p:sp>
      <p:sp>
        <p:nvSpPr>
          <p:cNvPr id="289" name="Google Shape;289;g21976e39332_0_117"/>
          <p:cNvSpPr txBox="1">
            <a:spLocks noGrp="1"/>
          </p:cNvSpPr>
          <p:nvPr>
            <p:ph type="body" idx="1"/>
          </p:nvPr>
        </p:nvSpPr>
        <p:spPr>
          <a:xfrm>
            <a:off x="558800" y="2013155"/>
            <a:ext cx="11099700" cy="4572000"/>
          </a:xfrm>
          <a:prstGeom prst="rect">
            <a:avLst/>
          </a:prstGeom>
        </p:spPr>
        <p:txBody>
          <a:bodyPr spcFirstLastPara="1" wrap="square" lIns="91425" tIns="45700" rIns="91425" bIns="45700" anchor="t" anchorCtr="0">
            <a:normAutofit/>
          </a:bodyPr>
          <a:lstStyle/>
          <a:p>
            <a:pPr marL="0" lvl="0" indent="0" algn="l" rtl="0">
              <a:spcBef>
                <a:spcPts val="1800"/>
              </a:spcBef>
              <a:spcAft>
                <a:spcPts val="0"/>
              </a:spcAft>
              <a:buNone/>
            </a:pPr>
            <a:r>
              <a:rPr lang="ja-JP" dirty="0">
                <a:latin typeface="Quattrocento Sans"/>
                <a:ea typeface="Quattrocento Sans"/>
                <a:cs typeface="Quattrocento Sans"/>
                <a:sym typeface="Quattrocento Sans"/>
              </a:rPr>
              <a:t>グラフ上端の値</a:t>
            </a:r>
            <a:endParaRPr dirty="0">
              <a:latin typeface="Quattrocento Sans"/>
              <a:ea typeface="Quattrocento Sans"/>
              <a:cs typeface="Quattrocento Sans"/>
              <a:sym typeface="Quattrocento Sans"/>
            </a:endParaRPr>
          </a:p>
          <a:p>
            <a:pPr marL="0" lvl="0" indent="0" algn="l" rtl="0">
              <a:spcBef>
                <a:spcPts val="1800"/>
              </a:spcBef>
              <a:spcAft>
                <a:spcPts val="0"/>
              </a:spcAft>
              <a:buNone/>
            </a:pPr>
            <a:r>
              <a:rPr lang="ja-JP" dirty="0">
                <a:latin typeface="Quattrocento Sans"/>
                <a:ea typeface="Quattrocento Sans"/>
                <a:cs typeface="Quattrocento Sans"/>
                <a:sym typeface="Quattrocento Sans"/>
              </a:rPr>
              <a:t>	一回目：369.2pF　　差～3.5pF</a:t>
            </a:r>
            <a:endParaRPr dirty="0">
              <a:latin typeface="Quattrocento Sans"/>
              <a:ea typeface="Quattrocento Sans"/>
              <a:cs typeface="Quattrocento Sans"/>
              <a:sym typeface="Quattrocento Sans"/>
            </a:endParaRPr>
          </a:p>
          <a:p>
            <a:pPr marL="0" lvl="0" indent="0" algn="l" rtl="0">
              <a:spcBef>
                <a:spcPts val="1800"/>
              </a:spcBef>
              <a:spcAft>
                <a:spcPts val="0"/>
              </a:spcAft>
              <a:buNone/>
            </a:pPr>
            <a:r>
              <a:rPr lang="ja-JP" dirty="0">
                <a:latin typeface="Quattrocento Sans"/>
                <a:ea typeface="Quattrocento Sans"/>
                <a:cs typeface="Quattrocento Sans"/>
                <a:sym typeface="Quattrocento Sans"/>
              </a:rPr>
              <a:t>	二回目：368.9pF　　差～3.9pF</a:t>
            </a:r>
            <a:endParaRPr dirty="0"/>
          </a:p>
        </p:txBody>
      </p:sp>
      <p:sp>
        <p:nvSpPr>
          <p:cNvPr id="291" name="Google Shape;291;g21976e39332_0_117"/>
          <p:cNvSpPr/>
          <p:nvPr/>
        </p:nvSpPr>
        <p:spPr>
          <a:xfrm>
            <a:off x="1271807" y="4671861"/>
            <a:ext cx="1797864" cy="1126627"/>
          </a:xfrm>
          <a:custGeom>
            <a:avLst/>
            <a:gdLst/>
            <a:ahLst/>
            <a:cxnLst/>
            <a:rect l="l" t="t" r="r" b="b"/>
            <a:pathLst>
              <a:path w="1797864" h="1126627" fill="none" extrusionOk="0">
                <a:moveTo>
                  <a:pt x="0" y="281657"/>
                </a:moveTo>
                <a:cubicBezTo>
                  <a:pt x="441140" y="341876"/>
                  <a:pt x="815292" y="313239"/>
                  <a:pt x="1234551" y="281657"/>
                </a:cubicBezTo>
                <a:cubicBezTo>
                  <a:pt x="1258466" y="194755"/>
                  <a:pt x="1214082" y="130057"/>
                  <a:pt x="1234551" y="0"/>
                </a:cubicBezTo>
                <a:cubicBezTo>
                  <a:pt x="1321461" y="170749"/>
                  <a:pt x="1683272" y="515097"/>
                  <a:pt x="1797864" y="563314"/>
                </a:cubicBezTo>
                <a:cubicBezTo>
                  <a:pt x="1683170" y="648249"/>
                  <a:pt x="1372263" y="1063564"/>
                  <a:pt x="1234551" y="1126627"/>
                </a:cubicBezTo>
                <a:cubicBezTo>
                  <a:pt x="1228919" y="1080683"/>
                  <a:pt x="1223293" y="925170"/>
                  <a:pt x="1234551" y="844970"/>
                </a:cubicBezTo>
                <a:cubicBezTo>
                  <a:pt x="625859" y="796345"/>
                  <a:pt x="503036" y="798970"/>
                  <a:pt x="0" y="844970"/>
                </a:cubicBezTo>
                <a:cubicBezTo>
                  <a:pt x="12149" y="711576"/>
                  <a:pt x="-34350" y="429484"/>
                  <a:pt x="0" y="281657"/>
                </a:cubicBezTo>
                <a:close/>
              </a:path>
              <a:path w="1797864" h="1126627" extrusionOk="0">
                <a:moveTo>
                  <a:pt x="0" y="281657"/>
                </a:moveTo>
                <a:cubicBezTo>
                  <a:pt x="501690" y="291445"/>
                  <a:pt x="664348" y="302673"/>
                  <a:pt x="1234551" y="281657"/>
                </a:cubicBezTo>
                <a:cubicBezTo>
                  <a:pt x="1244995" y="149561"/>
                  <a:pt x="1246456" y="46048"/>
                  <a:pt x="1234551" y="0"/>
                </a:cubicBezTo>
                <a:cubicBezTo>
                  <a:pt x="1416517" y="201720"/>
                  <a:pt x="1516224" y="323140"/>
                  <a:pt x="1797864" y="563314"/>
                </a:cubicBezTo>
                <a:cubicBezTo>
                  <a:pt x="1604474" y="781173"/>
                  <a:pt x="1263864" y="996785"/>
                  <a:pt x="1234551" y="1126627"/>
                </a:cubicBezTo>
                <a:cubicBezTo>
                  <a:pt x="1244859" y="1090226"/>
                  <a:pt x="1246547" y="961132"/>
                  <a:pt x="1234551" y="844970"/>
                </a:cubicBezTo>
                <a:cubicBezTo>
                  <a:pt x="826782" y="735023"/>
                  <a:pt x="170652" y="758181"/>
                  <a:pt x="0" y="844970"/>
                </a:cubicBezTo>
                <a:cubicBezTo>
                  <a:pt x="-923" y="604596"/>
                  <a:pt x="-16096" y="399535"/>
                  <a:pt x="0" y="281657"/>
                </a:cubicBezTo>
                <a:close/>
              </a:path>
            </a:pathLst>
          </a:cu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8F8F8"/>
              </a:solidFill>
              <a:effectLst/>
              <a:uLnTx/>
              <a:uFillTx/>
              <a:latin typeface="Quattrocento Sans"/>
              <a:ea typeface="Quattrocento Sans"/>
              <a:cs typeface="Quattrocento Sans"/>
              <a:sym typeface="Quattrocento Sans"/>
            </a:endParaRPr>
          </a:p>
        </p:txBody>
      </p:sp>
      <p:sp>
        <p:nvSpPr>
          <p:cNvPr id="293" name="Google Shape;293;g21976e39332_0_117"/>
          <p:cNvSpPr txBox="1"/>
          <p:nvPr/>
        </p:nvSpPr>
        <p:spPr>
          <a:xfrm>
            <a:off x="3333475" y="4991700"/>
            <a:ext cx="69270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0000"/>
              </a:lnSpc>
              <a:spcBef>
                <a:spcPts val="1800"/>
              </a:spcBef>
              <a:spcAft>
                <a:spcPts val="0"/>
              </a:spcAft>
              <a:buClr>
                <a:srgbClr val="000000"/>
              </a:buClr>
              <a:buSzTx/>
              <a:buFont typeface="Arial"/>
              <a:buNone/>
              <a:tabLst/>
              <a:defRPr/>
            </a:pPr>
            <a:r>
              <a:rPr kumimoji="0" lang="ja-JP" altLang="en-US" sz="2800" b="1" i="0" u="sng"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コンデンサーの上端</a:t>
            </a:r>
            <a:r>
              <a:rPr kumimoji="0" lang="en-US" altLang="ja-JP" sz="2800" b="1" i="0" u="sng"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(35cm)</a:t>
            </a:r>
            <a:r>
              <a:rPr kumimoji="0" lang="ja-JP" altLang="en-US" sz="2800" b="1" i="0" u="sng"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は見えてない</a:t>
            </a:r>
            <a:endParaRPr kumimoji="0" sz="2800" b="1" i="0" u="sng" strike="noStrike" kern="0" cap="none" spc="0" normalizeH="0" baseline="0" noProof="0">
              <a:ln>
                <a:noFill/>
              </a:ln>
              <a:solidFill>
                <a:srgbClr val="4D4D4D"/>
              </a:solidFill>
              <a:effectLst/>
              <a:uLnTx/>
              <a:uFillTx/>
              <a:latin typeface="Quattrocento Sans"/>
              <a:ea typeface="Quattrocento Sans"/>
              <a:cs typeface="Quattrocento Sans"/>
              <a:sym typeface="Quattrocento Sans"/>
            </a:endParaRPr>
          </a:p>
        </p:txBody>
      </p:sp>
      <p:sp>
        <p:nvSpPr>
          <p:cNvPr id="4" name="テキスト ボックス 3">
            <a:extLst>
              <a:ext uri="{FF2B5EF4-FFF2-40B4-BE49-F238E27FC236}">
                <a16:creationId xmlns:a16="http://schemas.microsoft.com/office/drawing/2014/main" id="{9459FD39-81BF-D80E-9ACA-9B8480976EC8}"/>
              </a:ext>
            </a:extLst>
          </p:cNvPr>
          <p:cNvSpPr txBox="1"/>
          <p:nvPr/>
        </p:nvSpPr>
        <p:spPr>
          <a:xfrm>
            <a:off x="7296345" y="2601798"/>
            <a:ext cx="3996965" cy="1815882"/>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窒素のときの値から</a:t>
            </a:r>
            <a:r>
              <a:rPr kumimoji="0" lang="en-US" altLang="ja-JP" sz="2800" b="1" i="0" u="none" strike="noStrike" kern="0" cap="none" spc="0" normalizeH="0" baseline="0" noProof="0" dirty="0" err="1">
                <a:ln>
                  <a:noFill/>
                </a:ln>
                <a:solidFill>
                  <a:srgbClr val="4D4D4D"/>
                </a:solidFill>
                <a:effectLst/>
                <a:uLnTx/>
                <a:uFillTx/>
                <a:latin typeface="Quattrocento Sans"/>
                <a:ea typeface="Quattrocento Sans"/>
                <a:cs typeface="Quattrocento Sans"/>
                <a:sym typeface="Quattrocento Sans"/>
              </a:rPr>
              <a:t>5.4pF</a:t>
            </a:r>
            <a:r>
              <a:rPr kumimoji="0" lang="ja-JP" altLang="en-US" sz="2800" b="1" i="0" u="none" strike="noStrike" kern="0" cap="none" spc="0" normalizeH="0" baseline="0" noProof="0" dirty="0">
                <a:ln>
                  <a:noFill/>
                </a:ln>
                <a:solidFill>
                  <a:srgbClr val="4D4D4D"/>
                </a:solidFill>
                <a:effectLst/>
                <a:uLnTx/>
                <a:uFillTx/>
                <a:latin typeface="Quattrocento Sans"/>
                <a:ea typeface="Quattrocento Sans"/>
                <a:cs typeface="Quattrocento Sans"/>
                <a:sym typeface="Quattrocento Sans"/>
              </a:rPr>
              <a:t>以上の差があればコンデンサーの上端が見えてる</a:t>
            </a:r>
            <a:endParaRPr kumimoji="0" lang="ja-JP" alt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86;p6">
            <a:extLst>
              <a:ext uri="{FF2B5EF4-FFF2-40B4-BE49-F238E27FC236}">
                <a16:creationId xmlns:a16="http://schemas.microsoft.com/office/drawing/2014/main" id="{E32279A8-EC20-1854-7F77-DE9A5B7FE208}"/>
              </a:ext>
            </a:extLst>
          </p:cNvPr>
          <p:cNvSpPr txBox="1">
            <a:spLocks noGrp="1"/>
          </p:cNvSpPr>
          <p:nvPr>
            <p:ph type="body" idx="2"/>
          </p:nvPr>
        </p:nvSpPr>
        <p:spPr>
          <a:xfrm>
            <a:off x="210574" y="348226"/>
            <a:ext cx="11455400" cy="469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SzPct val="100000"/>
              <a:buNone/>
            </a:pPr>
            <a:r>
              <a:rPr lang="ja-JP" altLang="en-US" dirty="0"/>
              <a:t>結果</a:t>
            </a:r>
            <a:endParaRPr dirty="0"/>
          </a:p>
        </p:txBody>
      </p:sp>
    </p:spTree>
    <p:extLst>
      <p:ext uri="{BB962C8B-B14F-4D97-AF65-F5344CB8AC3E}">
        <p14:creationId xmlns:p14="http://schemas.microsoft.com/office/powerpoint/2010/main" val="39091669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21976e39332_0_103"/>
          <p:cNvSpPr txBox="1">
            <a:spLocks noGrp="1"/>
          </p:cNvSpPr>
          <p:nvPr>
            <p:ph type="title"/>
          </p:nvPr>
        </p:nvSpPr>
        <p:spPr>
          <a:xfrm>
            <a:off x="558800" y="1015999"/>
            <a:ext cx="11099700" cy="938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ja-JP"/>
              <a:t>傾き</a:t>
            </a:r>
            <a:endParaRPr/>
          </a:p>
        </p:txBody>
      </p:sp>
      <p:sp>
        <p:nvSpPr>
          <p:cNvPr id="300" name="Google Shape;300;g21976e39332_0_103"/>
          <p:cNvSpPr txBox="1">
            <a:spLocks noGrp="1"/>
          </p:cNvSpPr>
          <p:nvPr>
            <p:ph type="body" idx="1"/>
          </p:nvPr>
        </p:nvSpPr>
        <p:spPr>
          <a:xfrm>
            <a:off x="558800" y="2013155"/>
            <a:ext cx="11099700" cy="4572000"/>
          </a:xfrm>
          <a:prstGeom prst="rect">
            <a:avLst/>
          </a:prstGeom>
        </p:spPr>
        <p:txBody>
          <a:bodyPr spcFirstLastPara="1" wrap="square" lIns="91425" tIns="45700" rIns="91425" bIns="45700" anchor="t" anchorCtr="0">
            <a:normAutofit/>
          </a:bodyPr>
          <a:lstStyle/>
          <a:p>
            <a:pPr marL="0" lvl="0" indent="457200" algn="l" rtl="0">
              <a:spcBef>
                <a:spcPts val="1800"/>
              </a:spcBef>
              <a:spcAft>
                <a:spcPts val="0"/>
              </a:spcAft>
              <a:buNone/>
            </a:pPr>
            <a:r>
              <a:rPr lang="ja-JP" dirty="0"/>
              <a:t>一回目：-0.001862 (±0.36%)</a:t>
            </a:r>
            <a:r>
              <a:rPr lang="ja-JP" altLang="en-US" dirty="0"/>
              <a:t> </a:t>
            </a:r>
            <a:r>
              <a:rPr lang="en-US" altLang="ja-JP" dirty="0"/>
              <a:t>pF/s</a:t>
            </a:r>
            <a:endParaRPr dirty="0"/>
          </a:p>
          <a:p>
            <a:pPr marL="0" lvl="0" indent="457200" algn="l" rtl="0">
              <a:spcBef>
                <a:spcPts val="1800"/>
              </a:spcBef>
              <a:spcAft>
                <a:spcPts val="0"/>
              </a:spcAft>
              <a:buNone/>
            </a:pPr>
            <a:r>
              <a:rPr lang="ja-JP" dirty="0"/>
              <a:t>二回目：-0.002005 (±0.75%)</a:t>
            </a:r>
            <a:r>
              <a:rPr lang="en-US" altLang="ja-JP" dirty="0"/>
              <a:t> pF/s</a:t>
            </a:r>
            <a:endParaRPr dirty="0"/>
          </a:p>
          <a:p>
            <a:pPr marL="0" lvl="0" indent="0" algn="l" rtl="0">
              <a:spcBef>
                <a:spcPts val="1800"/>
              </a:spcBef>
              <a:spcAft>
                <a:spcPts val="0"/>
              </a:spcAft>
              <a:buNone/>
            </a:pPr>
            <a:endParaRPr dirty="0"/>
          </a:p>
          <a:p>
            <a:pPr marL="457200" lvl="0" indent="-406400" algn="l" rtl="0">
              <a:spcBef>
                <a:spcPts val="1800"/>
              </a:spcBef>
              <a:spcAft>
                <a:spcPts val="0"/>
              </a:spcAft>
              <a:buSzPts val="2800"/>
              <a:buChar char="●"/>
            </a:pPr>
            <a:r>
              <a:rPr lang="ja-JP" dirty="0"/>
              <a:t>そもそも一定の速度で液面が減っているという仮定</a:t>
            </a:r>
            <a:endParaRPr dirty="0"/>
          </a:p>
          <a:p>
            <a:pPr marL="457200" lvl="0" indent="0" algn="l" rtl="0">
              <a:spcBef>
                <a:spcPts val="1800"/>
              </a:spcBef>
              <a:spcAft>
                <a:spcPts val="0"/>
              </a:spcAft>
              <a:buNone/>
            </a:pPr>
            <a:r>
              <a:rPr lang="ja-JP" dirty="0"/>
              <a:t>→液だまりとinsertの初期</a:t>
            </a:r>
            <a:r>
              <a:rPr lang="ja-JP" altLang="en-US" dirty="0"/>
              <a:t>条件</a:t>
            </a:r>
            <a:r>
              <a:rPr lang="en-US" altLang="ja-JP" dirty="0"/>
              <a:t>(</a:t>
            </a:r>
            <a:r>
              <a:rPr lang="ja-JP" altLang="en-US" dirty="0"/>
              <a:t>水位、圧力</a:t>
            </a:r>
            <a:r>
              <a:rPr lang="en-US" altLang="ja-JP" dirty="0"/>
              <a:t>)</a:t>
            </a:r>
            <a:r>
              <a:rPr lang="ja-JP" dirty="0"/>
              <a:t>など、条件によって変わる</a:t>
            </a:r>
            <a:endParaRPr dirty="0"/>
          </a:p>
        </p:txBody>
      </p:sp>
      <p:sp>
        <p:nvSpPr>
          <p:cNvPr id="4" name="Google Shape;86;p6">
            <a:extLst>
              <a:ext uri="{FF2B5EF4-FFF2-40B4-BE49-F238E27FC236}">
                <a16:creationId xmlns:a16="http://schemas.microsoft.com/office/drawing/2014/main" id="{A28448DD-8EB7-C2D3-7458-921F01925273}"/>
              </a:ext>
            </a:extLst>
          </p:cNvPr>
          <p:cNvSpPr txBox="1">
            <a:spLocks noGrp="1"/>
          </p:cNvSpPr>
          <p:nvPr>
            <p:ph type="body" idx="2"/>
          </p:nvPr>
        </p:nvSpPr>
        <p:spPr>
          <a:xfrm>
            <a:off x="210574" y="348226"/>
            <a:ext cx="11455400" cy="469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SzPct val="100000"/>
              <a:buNone/>
            </a:pPr>
            <a:r>
              <a:rPr lang="ja-JP" altLang="en-US" dirty="0"/>
              <a:t>考察</a:t>
            </a:r>
            <a:endParaRPr dirty="0"/>
          </a:p>
        </p:txBody>
      </p:sp>
    </p:spTree>
    <p:extLst>
      <p:ext uri="{BB962C8B-B14F-4D97-AF65-F5344CB8AC3E}">
        <p14:creationId xmlns:p14="http://schemas.microsoft.com/office/powerpoint/2010/main" val="40350391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201f1d685f5_0_2"/>
          <p:cNvSpPr txBox="1">
            <a:spLocks noGrp="1"/>
          </p:cNvSpPr>
          <p:nvPr>
            <p:ph type="title"/>
          </p:nvPr>
        </p:nvSpPr>
        <p:spPr>
          <a:xfrm>
            <a:off x="558800" y="1015999"/>
            <a:ext cx="11099700" cy="938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ja-JP"/>
              <a:t>傾き</a:t>
            </a:r>
            <a:endParaRPr/>
          </a:p>
        </p:txBody>
      </p:sp>
      <p:sp>
        <p:nvSpPr>
          <p:cNvPr id="308" name="Google Shape;308;g201f1d685f5_0_2"/>
          <p:cNvSpPr txBox="1">
            <a:spLocks noGrp="1"/>
          </p:cNvSpPr>
          <p:nvPr>
            <p:ph type="body" idx="1"/>
          </p:nvPr>
        </p:nvSpPr>
        <p:spPr>
          <a:xfrm>
            <a:off x="558800" y="2013155"/>
            <a:ext cx="11099700" cy="4572000"/>
          </a:xfrm>
          <a:prstGeom prst="rect">
            <a:avLst/>
          </a:prstGeom>
        </p:spPr>
        <p:txBody>
          <a:bodyPr spcFirstLastPara="1" wrap="square" lIns="91425" tIns="45700" rIns="91425" bIns="45700" anchor="t" anchorCtr="0">
            <a:normAutofit/>
          </a:bodyPr>
          <a:lstStyle/>
          <a:p>
            <a:pPr marL="0" lvl="0" indent="0" algn="l" rtl="0">
              <a:spcBef>
                <a:spcPts val="1800"/>
              </a:spcBef>
              <a:spcAft>
                <a:spcPts val="0"/>
              </a:spcAft>
              <a:buNone/>
            </a:pPr>
            <a:r>
              <a:rPr lang="ja-JP"/>
              <a:t>窒素のときの傾き(1.65 ± 0.003 pF/cm)から</a:t>
            </a:r>
            <a:endParaRPr/>
          </a:p>
          <a:p>
            <a:pPr marL="0" lvl="0" indent="0" algn="l" rtl="0">
              <a:spcBef>
                <a:spcPts val="1800"/>
              </a:spcBef>
              <a:spcAft>
                <a:spcPts val="0"/>
              </a:spcAft>
              <a:buNone/>
            </a:pPr>
            <a:r>
              <a:rPr lang="ja-JP"/>
              <a:t>ヘリウムでの線形性の誤差は最大で</a:t>
            </a:r>
            <a:endParaRPr/>
          </a:p>
          <a:p>
            <a:pPr marL="0" lvl="0" indent="0" algn="l" rtl="0">
              <a:spcBef>
                <a:spcPts val="1800"/>
              </a:spcBef>
              <a:spcAft>
                <a:spcPts val="0"/>
              </a:spcAft>
              <a:buNone/>
            </a:pPr>
            <a:endParaRPr/>
          </a:p>
          <a:p>
            <a:pPr marL="0" lvl="0" indent="0" algn="l" rtl="0">
              <a:spcBef>
                <a:spcPts val="1800"/>
              </a:spcBef>
              <a:spcAft>
                <a:spcPts val="0"/>
              </a:spcAft>
              <a:buNone/>
            </a:pPr>
            <a:r>
              <a:rPr lang="ja-JP"/>
              <a:t>		0.179 ± 0.005 pF/cm (±2.6%)</a:t>
            </a:r>
            <a:endParaRPr/>
          </a:p>
          <a:p>
            <a:pPr marL="0" lvl="0" indent="0" algn="l" rtl="0">
              <a:spcBef>
                <a:spcPts val="1800"/>
              </a:spcBef>
              <a:spcAft>
                <a:spcPts val="0"/>
              </a:spcAft>
              <a:buNone/>
            </a:pPr>
            <a:endParaRPr/>
          </a:p>
          <a:p>
            <a:pPr marL="0" lvl="0" indent="0" algn="l" rtl="0">
              <a:spcBef>
                <a:spcPts val="1800"/>
              </a:spcBef>
              <a:spcAft>
                <a:spcPts val="0"/>
              </a:spcAft>
              <a:buNone/>
            </a:pPr>
            <a:r>
              <a:rPr lang="ja-JP" u="sng"/>
              <a:t>1cmは十分に判別できる線形性</a:t>
            </a:r>
            <a:endParaRPr u="sng"/>
          </a:p>
        </p:txBody>
      </p:sp>
      <p:sp>
        <p:nvSpPr>
          <p:cNvPr id="4" name="Google Shape;86;p6">
            <a:extLst>
              <a:ext uri="{FF2B5EF4-FFF2-40B4-BE49-F238E27FC236}">
                <a16:creationId xmlns:a16="http://schemas.microsoft.com/office/drawing/2014/main" id="{F7A10760-9E8B-902C-DC73-297BFEB0C255}"/>
              </a:ext>
            </a:extLst>
          </p:cNvPr>
          <p:cNvSpPr txBox="1">
            <a:spLocks noGrp="1"/>
          </p:cNvSpPr>
          <p:nvPr>
            <p:ph type="body" idx="2"/>
          </p:nvPr>
        </p:nvSpPr>
        <p:spPr>
          <a:xfrm>
            <a:off x="210574" y="348226"/>
            <a:ext cx="11455400" cy="469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SzPct val="100000"/>
              <a:buNone/>
            </a:pPr>
            <a:r>
              <a:rPr lang="ja-JP" altLang="en-US" dirty="0"/>
              <a:t>考察</a:t>
            </a:r>
            <a:endParaRPr dirty="0"/>
          </a:p>
        </p:txBody>
      </p:sp>
    </p:spTree>
    <p:extLst>
      <p:ext uri="{BB962C8B-B14F-4D97-AF65-F5344CB8AC3E}">
        <p14:creationId xmlns:p14="http://schemas.microsoft.com/office/powerpoint/2010/main" val="39265122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21976e39332_0_132"/>
          <p:cNvSpPr txBox="1">
            <a:spLocks noGrp="1"/>
          </p:cNvSpPr>
          <p:nvPr>
            <p:ph type="title"/>
          </p:nvPr>
        </p:nvSpPr>
        <p:spPr>
          <a:xfrm>
            <a:off x="558800" y="1015999"/>
            <a:ext cx="11099700" cy="938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ja-JP" altLang="en-US" dirty="0"/>
              <a:t>まとめと</a:t>
            </a:r>
            <a:r>
              <a:rPr lang="ja-JP" dirty="0"/>
              <a:t>課題点</a:t>
            </a:r>
            <a:endParaRPr dirty="0"/>
          </a:p>
        </p:txBody>
      </p:sp>
      <p:sp>
        <p:nvSpPr>
          <p:cNvPr id="316" name="Google Shape;316;g21976e39332_0_132"/>
          <p:cNvSpPr txBox="1">
            <a:spLocks noGrp="1"/>
          </p:cNvSpPr>
          <p:nvPr>
            <p:ph type="body" idx="1"/>
          </p:nvPr>
        </p:nvSpPr>
        <p:spPr>
          <a:xfrm>
            <a:off x="558800" y="2013155"/>
            <a:ext cx="11099700" cy="4572000"/>
          </a:xfrm>
          <a:prstGeom prst="rect">
            <a:avLst/>
          </a:prstGeom>
        </p:spPr>
        <p:txBody>
          <a:bodyPr spcFirstLastPara="1" wrap="square" lIns="91425" tIns="45700" rIns="91425" bIns="45700" anchor="t" anchorCtr="0">
            <a:normAutofit lnSpcReduction="10000"/>
          </a:bodyPr>
          <a:lstStyle/>
          <a:p>
            <a:pPr marL="0" lvl="0" indent="0" algn="l" rtl="0">
              <a:spcBef>
                <a:spcPts val="1800"/>
              </a:spcBef>
              <a:spcAft>
                <a:spcPts val="0"/>
              </a:spcAft>
              <a:buNone/>
            </a:pPr>
            <a:r>
              <a:rPr lang="ja-JP" dirty="0"/>
              <a:t>液面の変化については十分測定できることが確かめられた</a:t>
            </a:r>
            <a:endParaRPr dirty="0"/>
          </a:p>
          <a:p>
            <a:pPr marL="0" lvl="0" indent="0" algn="l" rtl="0">
              <a:spcBef>
                <a:spcPts val="1800"/>
              </a:spcBef>
              <a:spcAft>
                <a:spcPts val="0"/>
              </a:spcAft>
              <a:buNone/>
            </a:pPr>
            <a:r>
              <a:rPr lang="ja-JP" dirty="0"/>
              <a:t>窒素の測定値を信用するなら、</a:t>
            </a:r>
            <a:endParaRPr dirty="0"/>
          </a:p>
          <a:p>
            <a:pPr marL="914400" lvl="0" indent="-406400" algn="l" rtl="0">
              <a:spcBef>
                <a:spcPts val="1800"/>
              </a:spcBef>
              <a:spcAft>
                <a:spcPts val="0"/>
              </a:spcAft>
              <a:buSzPts val="2800"/>
              <a:buChar char="●"/>
            </a:pPr>
            <a:r>
              <a:rPr lang="ja-JP" dirty="0"/>
              <a:t>ケーブルの固定</a:t>
            </a:r>
            <a:endParaRPr dirty="0"/>
          </a:p>
          <a:p>
            <a:pPr marL="914400" lvl="0" indent="-406400" algn="l" rtl="0">
              <a:spcBef>
                <a:spcPts val="0"/>
              </a:spcBef>
              <a:spcAft>
                <a:spcPts val="0"/>
              </a:spcAft>
              <a:buSzPts val="2800"/>
              <a:buChar char="●"/>
            </a:pPr>
            <a:r>
              <a:rPr lang="ja-JP" altLang="en-US" dirty="0"/>
              <a:t>実験</a:t>
            </a:r>
            <a:r>
              <a:rPr lang="ja-JP" dirty="0"/>
              <a:t>ごとに0cmでの値の測定</a:t>
            </a:r>
            <a:endParaRPr dirty="0"/>
          </a:p>
          <a:p>
            <a:pPr marL="0" lvl="0" indent="0" algn="l" rtl="0">
              <a:spcBef>
                <a:spcPts val="1800"/>
              </a:spcBef>
              <a:spcAft>
                <a:spcPts val="0"/>
              </a:spcAft>
              <a:buNone/>
            </a:pPr>
            <a:r>
              <a:rPr lang="ja-JP" dirty="0"/>
              <a:t>ができれば、1cm単位で液面を測定</a:t>
            </a:r>
            <a:r>
              <a:rPr lang="ja-JP" altLang="en-US" dirty="0"/>
              <a:t>可能</a:t>
            </a:r>
            <a:endParaRPr dirty="0"/>
          </a:p>
          <a:p>
            <a:pPr marL="0" lvl="0" indent="0" algn="l" rtl="0">
              <a:spcBef>
                <a:spcPts val="1800"/>
              </a:spcBef>
              <a:spcAft>
                <a:spcPts val="0"/>
              </a:spcAft>
              <a:buNone/>
            </a:pPr>
            <a:endParaRPr dirty="0"/>
          </a:p>
          <a:p>
            <a:pPr marL="0" lvl="0" indent="0" algn="l" rtl="0">
              <a:spcBef>
                <a:spcPts val="1800"/>
              </a:spcBef>
              <a:spcAft>
                <a:spcPts val="0"/>
              </a:spcAft>
              <a:buNone/>
            </a:pPr>
            <a:r>
              <a:rPr lang="ja-JP" dirty="0"/>
              <a:t>ただしHeで全体の静電容量を測定、計算値と比較するべき</a:t>
            </a:r>
            <a:endParaRPr lang="en-US" altLang="ja-JP" dirty="0"/>
          </a:p>
        </p:txBody>
      </p:sp>
      <p:sp>
        <p:nvSpPr>
          <p:cNvPr id="4" name="Google Shape;86;p6">
            <a:extLst>
              <a:ext uri="{FF2B5EF4-FFF2-40B4-BE49-F238E27FC236}">
                <a16:creationId xmlns:a16="http://schemas.microsoft.com/office/drawing/2014/main" id="{A7B3FE01-4F04-5EE8-FD4A-F46D099F6686}"/>
              </a:ext>
            </a:extLst>
          </p:cNvPr>
          <p:cNvSpPr txBox="1">
            <a:spLocks noGrp="1"/>
          </p:cNvSpPr>
          <p:nvPr>
            <p:ph type="body" idx="2"/>
          </p:nvPr>
        </p:nvSpPr>
        <p:spPr>
          <a:xfrm>
            <a:off x="210574" y="348226"/>
            <a:ext cx="11455400" cy="469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SzPct val="100000"/>
              <a:buNone/>
            </a:pPr>
            <a:r>
              <a:rPr lang="ja-JP" altLang="en-US" dirty="0"/>
              <a:t>コンデンサー型液面計　まとめ</a:t>
            </a:r>
            <a:endParaRPr dirty="0"/>
          </a:p>
        </p:txBody>
      </p:sp>
    </p:spTree>
    <p:extLst>
      <p:ext uri="{BB962C8B-B14F-4D97-AF65-F5344CB8AC3E}">
        <p14:creationId xmlns:p14="http://schemas.microsoft.com/office/powerpoint/2010/main" val="59835949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6F0535-4030-4C35-945F-92B453107136}"/>
              </a:ext>
            </a:extLst>
          </p:cNvPr>
          <p:cNvSpPr>
            <a:spLocks noGrp="1"/>
          </p:cNvSpPr>
          <p:nvPr>
            <p:ph type="ctrTitle"/>
          </p:nvPr>
        </p:nvSpPr>
        <p:spPr/>
        <p:txBody>
          <a:bodyPr/>
          <a:lstStyle/>
          <a:p>
            <a:r>
              <a:rPr kumimoji="1" lang="ja-JP" altLang="en-US" dirty="0"/>
              <a:t>全体のまとめ</a:t>
            </a:r>
          </a:p>
        </p:txBody>
      </p:sp>
      <p:sp>
        <p:nvSpPr>
          <p:cNvPr id="3" name="字幕 2">
            <a:extLst>
              <a:ext uri="{FF2B5EF4-FFF2-40B4-BE49-F238E27FC236}">
                <a16:creationId xmlns:a16="http://schemas.microsoft.com/office/drawing/2014/main" id="{42FD679A-CDD2-4005-984B-113143E13B1F}"/>
              </a:ext>
            </a:extLst>
          </p:cNvPr>
          <p:cNvSpPr>
            <a:spLocks noGrp="1"/>
          </p:cNvSpPr>
          <p:nvPr>
            <p:ph type="subTitle" idx="1"/>
          </p:nvPr>
        </p:nvSpPr>
        <p:spPr/>
        <p:txBody>
          <a:bodyPr/>
          <a:lstStyle/>
          <a:p>
            <a:endParaRPr kumimoji="1" lang="ja-JP" altLang="en-US" dirty="0"/>
          </a:p>
        </p:txBody>
      </p:sp>
      <p:sp>
        <p:nvSpPr>
          <p:cNvPr id="4" name="テキスト プレースホルダー 3">
            <a:extLst>
              <a:ext uri="{FF2B5EF4-FFF2-40B4-BE49-F238E27FC236}">
                <a16:creationId xmlns:a16="http://schemas.microsoft.com/office/drawing/2014/main" id="{47B2A5E6-B11B-4CED-B03E-250BCC27035B}"/>
              </a:ext>
            </a:extLst>
          </p:cNvPr>
          <p:cNvSpPr>
            <a:spLocks noGrp="1"/>
          </p:cNvSpPr>
          <p:nvPr>
            <p:ph type="body" sz="quarter" idx="11"/>
          </p:nvPr>
        </p:nvSpPr>
        <p:spPr/>
        <p:txBody>
          <a:bodyPr>
            <a:normAutofit fontScale="32500" lnSpcReduction="20000"/>
          </a:bodyPr>
          <a:lstStyle/>
          <a:p>
            <a:endParaRPr kumimoji="1" lang="ja-JP" altLang="en-US" dirty="0"/>
          </a:p>
        </p:txBody>
      </p:sp>
      <p:sp>
        <p:nvSpPr>
          <p:cNvPr id="5" name="テキスト プレースホルダー 4">
            <a:extLst>
              <a:ext uri="{FF2B5EF4-FFF2-40B4-BE49-F238E27FC236}">
                <a16:creationId xmlns:a16="http://schemas.microsoft.com/office/drawing/2014/main" id="{1F08FD74-8A95-4CC4-8A3E-A416E77C6F43}"/>
              </a:ext>
            </a:extLst>
          </p:cNvPr>
          <p:cNvSpPr>
            <a:spLocks noGrp="1"/>
          </p:cNvSpPr>
          <p:nvPr>
            <p:ph type="body" sz="quarter" idx="12"/>
          </p:nvPr>
        </p:nvSpPr>
        <p:spPr/>
        <p:txBody>
          <a:bodyPr/>
          <a:lstStyle/>
          <a:p>
            <a:endParaRPr kumimoji="1" lang="ja-JP" altLang="en-US" dirty="0"/>
          </a:p>
        </p:txBody>
      </p:sp>
      <p:sp>
        <p:nvSpPr>
          <p:cNvPr id="6" name="図プレースホルダー 5">
            <a:extLst>
              <a:ext uri="{FF2B5EF4-FFF2-40B4-BE49-F238E27FC236}">
                <a16:creationId xmlns:a16="http://schemas.microsoft.com/office/drawing/2014/main" id="{0AFE5A35-E172-4CE5-9706-822A8837189E}"/>
              </a:ext>
            </a:extLst>
          </p:cNvPr>
          <p:cNvSpPr>
            <a:spLocks noGrp="1"/>
          </p:cNvSpPr>
          <p:nvPr>
            <p:ph type="pic" sz="quarter" idx="13"/>
          </p:nvPr>
        </p:nvSpPr>
        <p:spPr/>
      </p:sp>
    </p:spTree>
    <p:extLst>
      <p:ext uri="{BB962C8B-B14F-4D97-AF65-F5344CB8AC3E}">
        <p14:creationId xmlns:p14="http://schemas.microsoft.com/office/powerpoint/2010/main" val="3519478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AF6F92-5AB3-FD14-18C6-225CD6A5632F}"/>
              </a:ext>
            </a:extLst>
          </p:cNvPr>
          <p:cNvSpPr>
            <a:spLocks noGrp="1"/>
          </p:cNvSpPr>
          <p:nvPr>
            <p:ph type="title"/>
          </p:nvPr>
        </p:nvSpPr>
        <p:spPr/>
        <p:txBody>
          <a:bodyPr/>
          <a:lstStyle/>
          <a:p>
            <a:r>
              <a:rPr kumimoji="1" lang="ja-JP" altLang="en-US" dirty="0"/>
              <a:t>目次</a:t>
            </a:r>
            <a:r>
              <a:rPr lang="ja-JP" altLang="en-US" dirty="0"/>
              <a:t>（画像認識班）</a:t>
            </a:r>
            <a:endParaRPr kumimoji="1" lang="ja-JP" altLang="en-US" dirty="0"/>
          </a:p>
        </p:txBody>
      </p:sp>
      <p:sp>
        <p:nvSpPr>
          <p:cNvPr id="3" name="コンテンツ プレースホルダー 2">
            <a:extLst>
              <a:ext uri="{FF2B5EF4-FFF2-40B4-BE49-F238E27FC236}">
                <a16:creationId xmlns:a16="http://schemas.microsoft.com/office/drawing/2014/main" id="{0FB23D67-93F6-6FFF-5E1E-44F22BDEEF7B}"/>
              </a:ext>
            </a:extLst>
          </p:cNvPr>
          <p:cNvSpPr>
            <a:spLocks noGrp="1"/>
          </p:cNvSpPr>
          <p:nvPr>
            <p:ph idx="1"/>
          </p:nvPr>
        </p:nvSpPr>
        <p:spPr/>
        <p:txBody>
          <a:bodyPr>
            <a:normAutofit lnSpcReduction="10000"/>
          </a:bodyPr>
          <a:lstStyle/>
          <a:p>
            <a:r>
              <a:rPr kumimoji="1" lang="ja-JP" altLang="en-US" dirty="0"/>
              <a:t>背景</a:t>
            </a:r>
            <a:endParaRPr kumimoji="1" lang="en-US" altLang="ja-JP" dirty="0"/>
          </a:p>
          <a:p>
            <a:r>
              <a:rPr lang="ja-JP" altLang="en-US" dirty="0"/>
              <a:t>目的</a:t>
            </a:r>
            <a:endParaRPr lang="en-US" altLang="ja-JP" dirty="0"/>
          </a:p>
          <a:p>
            <a:r>
              <a:rPr kumimoji="1" lang="ja-JP" altLang="en-US" dirty="0"/>
              <a:t>目標</a:t>
            </a:r>
            <a:endParaRPr kumimoji="1" lang="en-US" altLang="ja-JP" dirty="0"/>
          </a:p>
          <a:p>
            <a:r>
              <a:rPr lang="ja-JP" altLang="en-US" dirty="0"/>
              <a:t>手法１</a:t>
            </a:r>
            <a:endParaRPr lang="en-US" altLang="ja-JP" dirty="0"/>
          </a:p>
          <a:p>
            <a:r>
              <a:rPr lang="ja-JP" altLang="en-US" dirty="0"/>
              <a:t>結果１</a:t>
            </a:r>
            <a:endParaRPr lang="en-US" altLang="ja-JP" dirty="0"/>
          </a:p>
          <a:p>
            <a:r>
              <a:rPr lang="ja-JP" altLang="en-US" dirty="0"/>
              <a:t>手法２</a:t>
            </a:r>
            <a:endParaRPr lang="en-US" altLang="ja-JP" dirty="0"/>
          </a:p>
          <a:p>
            <a:r>
              <a:rPr lang="ja-JP" altLang="en-US" dirty="0"/>
              <a:t>結果２</a:t>
            </a:r>
            <a:endParaRPr lang="en-US" altLang="ja-JP" dirty="0"/>
          </a:p>
          <a:p>
            <a:endParaRPr kumimoji="1" lang="ja-JP" altLang="en-US" dirty="0"/>
          </a:p>
        </p:txBody>
      </p:sp>
      <p:sp>
        <p:nvSpPr>
          <p:cNvPr id="4" name="テキスト プレースホルダー 3">
            <a:extLst>
              <a:ext uri="{FF2B5EF4-FFF2-40B4-BE49-F238E27FC236}">
                <a16:creationId xmlns:a16="http://schemas.microsoft.com/office/drawing/2014/main" id="{56EDC399-C989-41CD-3508-B96E2B0DE24B}"/>
              </a:ext>
            </a:extLst>
          </p:cNvPr>
          <p:cNvSpPr>
            <a:spLocks noGrp="1"/>
          </p:cNvSpPr>
          <p:nvPr>
            <p:ph type="body" sz="quarter" idx="11"/>
          </p:nvPr>
        </p:nvSpPr>
        <p:spPr/>
        <p:txBody>
          <a:bodyPr>
            <a:normAutofit fontScale="92500" lnSpcReduction="20000"/>
          </a:bodyPr>
          <a:lstStyle/>
          <a:p>
            <a:r>
              <a:rPr kumimoji="1" lang="ja-JP" altLang="en-US" dirty="0"/>
              <a:t>画像認識</a:t>
            </a:r>
          </a:p>
        </p:txBody>
      </p:sp>
    </p:spTree>
    <p:extLst>
      <p:ext uri="{BB962C8B-B14F-4D97-AF65-F5344CB8AC3E}">
        <p14:creationId xmlns:p14="http://schemas.microsoft.com/office/powerpoint/2010/main" val="26006746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FD98EC-8D25-482F-8132-04421A268D61}"/>
              </a:ext>
            </a:extLst>
          </p:cNvPr>
          <p:cNvSpPr>
            <a:spLocks noGrp="1"/>
          </p:cNvSpPr>
          <p:nvPr>
            <p:ph type="title"/>
          </p:nvPr>
        </p:nvSpPr>
        <p:spPr/>
        <p:txBody>
          <a:bodyPr/>
          <a:lstStyle/>
          <a:p>
            <a:r>
              <a:rPr kumimoji="1" lang="ja-JP" altLang="en-US" dirty="0"/>
              <a:t>全体のまとめ</a:t>
            </a:r>
          </a:p>
        </p:txBody>
      </p:sp>
      <p:sp>
        <p:nvSpPr>
          <p:cNvPr id="3" name="コンテンツ プレースホルダー 2">
            <a:extLst>
              <a:ext uri="{FF2B5EF4-FFF2-40B4-BE49-F238E27FC236}">
                <a16:creationId xmlns:a16="http://schemas.microsoft.com/office/drawing/2014/main" id="{51CDB890-8D30-437B-8CC3-08166F8C7210}"/>
              </a:ext>
            </a:extLst>
          </p:cNvPr>
          <p:cNvSpPr>
            <a:spLocks noGrp="1"/>
          </p:cNvSpPr>
          <p:nvPr>
            <p:ph idx="1"/>
          </p:nvPr>
        </p:nvSpPr>
        <p:spPr/>
        <p:txBody>
          <a:bodyPr/>
          <a:lstStyle/>
          <a:p>
            <a:pPr marL="514350" indent="-514350">
              <a:buFont typeface="+mj-lt"/>
              <a:buAutoNum type="arabicPeriod"/>
            </a:pPr>
            <a:r>
              <a:rPr kumimoji="1" lang="ja-JP" altLang="en-US" dirty="0"/>
              <a:t>画像認識を用いた回収量のデジタルデータ化</a:t>
            </a:r>
            <a:endParaRPr kumimoji="1" lang="en-US" altLang="ja-JP" dirty="0"/>
          </a:p>
          <a:p>
            <a:pPr marL="342900" lvl="1" indent="0">
              <a:buNone/>
            </a:pPr>
            <a:endParaRPr kumimoji="1" lang="en-US" altLang="ja-JP" dirty="0"/>
          </a:p>
          <a:p>
            <a:pPr marL="342900" lvl="1" indent="0">
              <a:buNone/>
            </a:pPr>
            <a:r>
              <a:rPr kumimoji="1" lang="ja-JP" altLang="en-US" sz="2800" dirty="0"/>
              <a:t>必要不可欠な精度は達成</a:t>
            </a:r>
            <a:endParaRPr kumimoji="1" lang="en-US" altLang="ja-JP" sz="2800" dirty="0"/>
          </a:p>
          <a:p>
            <a:pPr marL="342900" lvl="1" indent="0">
              <a:buNone/>
            </a:pPr>
            <a:endParaRPr kumimoji="1" lang="en-US" altLang="ja-JP" dirty="0"/>
          </a:p>
          <a:p>
            <a:pPr marL="514350" indent="-514350">
              <a:buFont typeface="+mj-lt"/>
              <a:buAutoNum type="arabicPeriod"/>
            </a:pPr>
            <a:r>
              <a:rPr kumimoji="1" lang="ja-JP" altLang="en-US" dirty="0"/>
              <a:t>圧力調整の自動化</a:t>
            </a:r>
            <a:endParaRPr kumimoji="1" lang="en-US" altLang="ja-JP" dirty="0"/>
          </a:p>
          <a:p>
            <a:pPr marL="342900" lvl="1" indent="0">
              <a:buNone/>
            </a:pPr>
            <a:endParaRPr kumimoji="1" lang="en-US" altLang="ja-JP" dirty="0"/>
          </a:p>
          <a:p>
            <a:pPr marL="342900" marR="0" lvl="1" indent="0" algn="l" defTabSz="914400" rtl="0" eaLnBrk="1" fontAlgn="auto" latinLnBrk="0" hangingPunct="1">
              <a:lnSpc>
                <a:spcPct val="110000"/>
              </a:lnSpc>
              <a:spcBef>
                <a:spcPts val="0"/>
              </a:spcBef>
              <a:spcAft>
                <a:spcPts val="0"/>
              </a:spcAft>
              <a:buClrTx/>
              <a:buSzTx/>
              <a:buFont typeface="Wingdings" panose="05000000000000000000" pitchFamily="2" charset="2"/>
              <a:buNone/>
              <a:tabLst/>
              <a:defRPr/>
            </a:pPr>
            <a:r>
              <a:rPr kumimoji="1" lang="ja-JP" altLang="en-US" sz="2800" b="0" i="0" u="none" strike="noStrike" kern="0" cap="none" spc="0" normalizeH="0" baseline="0" noProof="0" dirty="0">
                <a:ln>
                  <a:noFill/>
                </a:ln>
                <a:solidFill>
                  <a:srgbClr val="4D4D4D"/>
                </a:solidFill>
                <a:effectLst/>
                <a:uLnTx/>
                <a:uFillTx/>
                <a:latin typeface="游ゴシック Medium" panose="020B0500000000000000" pitchFamily="50" charset="-128"/>
                <a:ea typeface="游ゴシック Medium" panose="020B0500000000000000" pitchFamily="50" charset="-128"/>
                <a:sym typeface="Quattrocento Sans"/>
              </a:rPr>
              <a:t>実験の要求性能を満たす圧力制御システムを開発できた</a:t>
            </a:r>
            <a:endParaRPr kumimoji="1" lang="en-US" altLang="ja-JP" sz="2800" b="0" i="0" u="none" strike="noStrike" kern="0" cap="none" spc="0" normalizeH="0" baseline="0" noProof="0" dirty="0">
              <a:ln>
                <a:noFill/>
              </a:ln>
              <a:solidFill>
                <a:srgbClr val="4D4D4D"/>
              </a:solidFill>
              <a:effectLst/>
              <a:uLnTx/>
              <a:uFillTx/>
              <a:latin typeface="游ゴシック Medium" panose="020B0500000000000000" pitchFamily="50" charset="-128"/>
              <a:ea typeface="游ゴシック Medium" panose="020B0500000000000000" pitchFamily="50" charset="-128"/>
              <a:sym typeface="Quattrocento Sans"/>
            </a:endParaRPr>
          </a:p>
          <a:p>
            <a:pPr marL="342900" lvl="1" indent="0">
              <a:buNone/>
            </a:pPr>
            <a:endParaRPr kumimoji="1" lang="en-US" altLang="ja-JP" dirty="0"/>
          </a:p>
        </p:txBody>
      </p:sp>
      <p:sp>
        <p:nvSpPr>
          <p:cNvPr id="4" name="テキスト プレースホルダー 3">
            <a:extLst>
              <a:ext uri="{FF2B5EF4-FFF2-40B4-BE49-F238E27FC236}">
                <a16:creationId xmlns:a16="http://schemas.microsoft.com/office/drawing/2014/main" id="{7573968E-BF17-4017-AA59-5326CD607CE0}"/>
              </a:ext>
            </a:extLst>
          </p:cNvPr>
          <p:cNvSpPr>
            <a:spLocks noGrp="1"/>
          </p:cNvSpPr>
          <p:nvPr>
            <p:ph type="body" sz="quarter" idx="11"/>
          </p:nvPr>
        </p:nvSpPr>
        <p:spPr/>
        <p:txBody>
          <a:bodyPr>
            <a:noAutofit/>
          </a:bodyPr>
          <a:lstStyle/>
          <a:p>
            <a:endParaRPr kumimoji="1" lang="ja-JP" altLang="en-US" sz="2400" dirty="0"/>
          </a:p>
        </p:txBody>
      </p:sp>
    </p:spTree>
    <p:extLst>
      <p:ext uri="{BB962C8B-B14F-4D97-AF65-F5344CB8AC3E}">
        <p14:creationId xmlns:p14="http://schemas.microsoft.com/office/powerpoint/2010/main" val="5092855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FD98EC-8D25-482F-8132-04421A268D61}"/>
              </a:ext>
            </a:extLst>
          </p:cNvPr>
          <p:cNvSpPr>
            <a:spLocks noGrp="1"/>
          </p:cNvSpPr>
          <p:nvPr>
            <p:ph type="title"/>
          </p:nvPr>
        </p:nvSpPr>
        <p:spPr/>
        <p:txBody>
          <a:bodyPr/>
          <a:lstStyle/>
          <a:p>
            <a:r>
              <a:rPr kumimoji="1" lang="ja-JP" altLang="en-US" dirty="0"/>
              <a:t>全体のまとめ</a:t>
            </a:r>
          </a:p>
        </p:txBody>
      </p:sp>
      <p:sp>
        <p:nvSpPr>
          <p:cNvPr id="3" name="コンテンツ プレースホルダー 2">
            <a:extLst>
              <a:ext uri="{FF2B5EF4-FFF2-40B4-BE49-F238E27FC236}">
                <a16:creationId xmlns:a16="http://schemas.microsoft.com/office/drawing/2014/main" id="{51CDB890-8D30-437B-8CC3-08166F8C7210}"/>
              </a:ext>
            </a:extLst>
          </p:cNvPr>
          <p:cNvSpPr>
            <a:spLocks noGrp="1"/>
          </p:cNvSpPr>
          <p:nvPr>
            <p:ph idx="1"/>
          </p:nvPr>
        </p:nvSpPr>
        <p:spPr/>
        <p:txBody>
          <a:bodyPr/>
          <a:lstStyle/>
          <a:p>
            <a:pPr marL="514350" indent="-514350">
              <a:buFont typeface="+mj-lt"/>
              <a:buAutoNum type="arabicPeriod" startAt="3"/>
            </a:pPr>
            <a:r>
              <a:rPr kumimoji="1" lang="ja-JP" altLang="en-US" dirty="0"/>
              <a:t>超電導型液面計</a:t>
            </a:r>
            <a:endParaRPr kumimoji="1" lang="en-US" altLang="ja-JP" dirty="0"/>
          </a:p>
          <a:p>
            <a:pPr marL="342900" lvl="1" indent="0">
              <a:buNone/>
            </a:pPr>
            <a:endParaRPr kumimoji="1" lang="en-US" altLang="ja-JP" sz="2800" dirty="0">
              <a:solidFill>
                <a:schemeClr val="tx1"/>
              </a:solidFill>
              <a:latin typeface="+mn-lt"/>
            </a:endParaRPr>
          </a:p>
          <a:p>
            <a:pPr marL="342900" lvl="1" indent="0">
              <a:buNone/>
            </a:pPr>
            <a:r>
              <a:rPr kumimoji="1" lang="ja-JP" altLang="en-US" sz="2800" dirty="0">
                <a:solidFill>
                  <a:schemeClr val="tx1"/>
                </a:solidFill>
                <a:latin typeface="+mn-lt"/>
              </a:rPr>
              <a:t>液面からの長さと抵抗の一次関数的関係を確かめられた</a:t>
            </a:r>
            <a:endParaRPr kumimoji="1" lang="en-US" altLang="ja-JP" sz="2800" dirty="0">
              <a:solidFill>
                <a:schemeClr val="tx1"/>
              </a:solidFill>
              <a:latin typeface="+mn-lt"/>
            </a:endParaRPr>
          </a:p>
          <a:p>
            <a:pPr marL="342900" lvl="1" indent="0">
              <a:buNone/>
            </a:pPr>
            <a:endParaRPr kumimoji="1" lang="en-US" altLang="ja-JP" dirty="0"/>
          </a:p>
          <a:p>
            <a:pPr marL="342900" lvl="1" indent="0">
              <a:buNone/>
            </a:pPr>
            <a:endParaRPr kumimoji="1" lang="en-US" altLang="ja-JP" dirty="0"/>
          </a:p>
          <a:p>
            <a:pPr marL="514350" indent="-514350">
              <a:buFont typeface="+mj-lt"/>
              <a:buAutoNum type="arabicPeriod" startAt="3"/>
            </a:pPr>
            <a:r>
              <a:rPr kumimoji="1" lang="ja-JP" altLang="en-US" dirty="0"/>
              <a:t>コンデンサー型液面計</a:t>
            </a:r>
            <a:endParaRPr kumimoji="1" lang="en-US" altLang="ja-JP" dirty="0"/>
          </a:p>
          <a:p>
            <a:pPr marL="342900" lvl="1" indent="0">
              <a:buNone/>
            </a:pPr>
            <a:endParaRPr kumimoji="1" lang="en-US" altLang="ja-JP" dirty="0"/>
          </a:p>
          <a:p>
            <a:pPr marL="342900" lvl="1" indent="0">
              <a:buNone/>
            </a:pPr>
            <a:r>
              <a:rPr kumimoji="1" lang="ja-JP" altLang="en-US" sz="2800" dirty="0">
                <a:solidFill>
                  <a:schemeClr val="tx1"/>
                </a:solidFill>
              </a:rPr>
              <a:t>ゼロ点調整に問題はあるが、</a:t>
            </a:r>
            <a:r>
              <a:rPr kumimoji="1" lang="en-US" altLang="ja-JP" sz="2800" dirty="0" err="1">
                <a:solidFill>
                  <a:schemeClr val="tx1"/>
                </a:solidFill>
              </a:rPr>
              <a:t>1cm</a:t>
            </a:r>
            <a:r>
              <a:rPr kumimoji="1" lang="ja-JP" altLang="en-US" sz="2800" dirty="0">
                <a:solidFill>
                  <a:schemeClr val="tx1"/>
                </a:solidFill>
              </a:rPr>
              <a:t>の液面変化を計測できることを確かめられた</a:t>
            </a:r>
            <a:endParaRPr kumimoji="1" lang="en-US" altLang="ja-JP" sz="2800" dirty="0">
              <a:solidFill>
                <a:schemeClr val="tx1"/>
              </a:solidFill>
            </a:endParaRPr>
          </a:p>
        </p:txBody>
      </p:sp>
      <p:sp>
        <p:nvSpPr>
          <p:cNvPr id="4" name="テキスト プレースホルダー 3">
            <a:extLst>
              <a:ext uri="{FF2B5EF4-FFF2-40B4-BE49-F238E27FC236}">
                <a16:creationId xmlns:a16="http://schemas.microsoft.com/office/drawing/2014/main" id="{7573968E-BF17-4017-AA59-5326CD607CE0}"/>
              </a:ext>
            </a:extLst>
          </p:cNvPr>
          <p:cNvSpPr>
            <a:spLocks noGrp="1"/>
          </p:cNvSpPr>
          <p:nvPr>
            <p:ph type="body" sz="quarter" idx="11"/>
          </p:nvPr>
        </p:nvSpPr>
        <p:spPr/>
        <p:txBody>
          <a:bodyPr>
            <a:noAutofit/>
          </a:bodyPr>
          <a:lstStyle/>
          <a:p>
            <a:endParaRPr kumimoji="1" lang="ja-JP" altLang="en-US" sz="2400" dirty="0"/>
          </a:p>
        </p:txBody>
      </p:sp>
    </p:spTree>
    <p:extLst>
      <p:ext uri="{BB962C8B-B14F-4D97-AF65-F5344CB8AC3E}">
        <p14:creationId xmlns:p14="http://schemas.microsoft.com/office/powerpoint/2010/main" val="11269769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8EEE72-949D-AC24-0BEC-C0E0BFDE31D7}"/>
              </a:ext>
            </a:extLst>
          </p:cNvPr>
          <p:cNvSpPr>
            <a:spLocks noGrp="1"/>
          </p:cNvSpPr>
          <p:nvPr>
            <p:ph type="title"/>
          </p:nvPr>
        </p:nvSpPr>
        <p:spPr/>
        <p:txBody>
          <a:bodyPr/>
          <a:lstStyle/>
          <a:p>
            <a:r>
              <a:rPr kumimoji="1" lang="ja-JP" altLang="en-US" dirty="0"/>
              <a:t>超電導型液面計</a:t>
            </a:r>
            <a:endParaRPr lang="en-US" dirty="0"/>
          </a:p>
        </p:txBody>
      </p:sp>
      <p:sp>
        <p:nvSpPr>
          <p:cNvPr id="3" name="コンテンツ プレースホルダー 2">
            <a:extLst>
              <a:ext uri="{FF2B5EF4-FFF2-40B4-BE49-F238E27FC236}">
                <a16:creationId xmlns:a16="http://schemas.microsoft.com/office/drawing/2014/main" id="{74D555BA-C3A0-478C-9ADE-3677EC5D9BF2}"/>
              </a:ext>
            </a:extLst>
          </p:cNvPr>
          <p:cNvSpPr>
            <a:spLocks noGrp="1"/>
          </p:cNvSpPr>
          <p:nvPr>
            <p:ph idx="1"/>
          </p:nvPr>
        </p:nvSpPr>
        <p:spPr/>
        <p:txBody>
          <a:bodyPr/>
          <a:lstStyle/>
          <a:p>
            <a:r>
              <a:rPr kumimoji="1" lang="ja-JP" altLang="en-US" sz="2800" dirty="0">
                <a:solidFill>
                  <a:schemeClr val="tx1"/>
                </a:solidFill>
                <a:latin typeface="+mn-lt"/>
              </a:rPr>
              <a:t>液面からの長さと抵抗の一次関数的関係を確かめられた</a:t>
            </a:r>
            <a:endParaRPr kumimoji="1" lang="en-US" altLang="ja-JP" sz="2800" dirty="0">
              <a:solidFill>
                <a:schemeClr val="tx1"/>
              </a:solidFill>
              <a:latin typeface="+mn-lt"/>
            </a:endParaRPr>
          </a:p>
          <a:p>
            <a:endParaRPr lang="en-US" dirty="0"/>
          </a:p>
        </p:txBody>
      </p:sp>
      <p:sp>
        <p:nvSpPr>
          <p:cNvPr id="4" name="テキスト プレースホルダー 3">
            <a:extLst>
              <a:ext uri="{FF2B5EF4-FFF2-40B4-BE49-F238E27FC236}">
                <a16:creationId xmlns:a16="http://schemas.microsoft.com/office/drawing/2014/main" id="{6E1A4AAE-D53A-A28B-3384-9B7A8657EA8D}"/>
              </a:ext>
            </a:extLst>
          </p:cNvPr>
          <p:cNvSpPr>
            <a:spLocks noGrp="1"/>
          </p:cNvSpPr>
          <p:nvPr>
            <p:ph type="body" sz="quarter" idx="11"/>
          </p:nvPr>
        </p:nvSpPr>
        <p:spPr/>
        <p:txBody>
          <a:bodyPr>
            <a:normAutofit fontScale="32500" lnSpcReduction="20000"/>
          </a:bodyPr>
          <a:lstStyle/>
          <a:p>
            <a:endParaRPr lang="en-US"/>
          </a:p>
        </p:txBody>
      </p:sp>
      <p:pic>
        <p:nvPicPr>
          <p:cNvPr id="5" name="図 4">
            <a:extLst>
              <a:ext uri="{FF2B5EF4-FFF2-40B4-BE49-F238E27FC236}">
                <a16:creationId xmlns:a16="http://schemas.microsoft.com/office/drawing/2014/main" id="{883DD9A4-BDD9-8B87-90C9-BA992BA7ABEF}"/>
              </a:ext>
            </a:extLst>
          </p:cNvPr>
          <p:cNvPicPr>
            <a:picLocks noChangeAspect="1"/>
          </p:cNvPicPr>
          <p:nvPr/>
        </p:nvPicPr>
        <p:blipFill rotWithShape="1">
          <a:blip r:embed="rId2"/>
          <a:srcRect l="15294" t="14372" r="28456" b="10076"/>
          <a:stretch/>
        </p:blipFill>
        <p:spPr>
          <a:xfrm>
            <a:off x="2193249" y="2854569"/>
            <a:ext cx="7490049" cy="4003431"/>
          </a:xfrm>
          <a:prstGeom prst="rect">
            <a:avLst/>
          </a:prstGeom>
        </p:spPr>
      </p:pic>
    </p:spTree>
    <p:extLst>
      <p:ext uri="{BB962C8B-B14F-4D97-AF65-F5344CB8AC3E}">
        <p14:creationId xmlns:p14="http://schemas.microsoft.com/office/powerpoint/2010/main" val="810758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263EA-E737-4E8B-7BB9-F3E0504DBE20}"/>
              </a:ext>
            </a:extLst>
          </p:cNvPr>
          <p:cNvSpPr>
            <a:spLocks noGrp="1"/>
          </p:cNvSpPr>
          <p:nvPr>
            <p:ph type="title"/>
          </p:nvPr>
        </p:nvSpPr>
        <p:spPr/>
        <p:txBody>
          <a:bodyPr/>
          <a:lstStyle/>
          <a:p>
            <a:r>
              <a:rPr kumimoji="1" lang="en-US" altLang="ja-JP" dirty="0" err="1"/>
              <a:t>LHe</a:t>
            </a:r>
            <a:r>
              <a:rPr kumimoji="1" lang="en-US" altLang="ja-JP" dirty="0"/>
              <a:t> </a:t>
            </a:r>
            <a:r>
              <a:rPr kumimoji="1" lang="ja-JP" altLang="en-US" dirty="0"/>
              <a:t>の使用・回収</a:t>
            </a:r>
            <a:r>
              <a:rPr kumimoji="1" lang="en-US" altLang="ja-JP" dirty="0"/>
              <a:t> </a:t>
            </a:r>
            <a:endParaRPr kumimoji="1" lang="ja-JP" altLang="en-US" dirty="0"/>
          </a:p>
        </p:txBody>
      </p:sp>
      <p:sp>
        <p:nvSpPr>
          <p:cNvPr id="3" name="コンテンツ プレースホルダー 2">
            <a:extLst>
              <a:ext uri="{FF2B5EF4-FFF2-40B4-BE49-F238E27FC236}">
                <a16:creationId xmlns:a16="http://schemas.microsoft.com/office/drawing/2014/main" id="{B2565BA0-1856-FCF2-36E5-4E5B25B71390}"/>
              </a:ext>
            </a:extLst>
          </p:cNvPr>
          <p:cNvSpPr>
            <a:spLocks noGrp="1"/>
          </p:cNvSpPr>
          <p:nvPr>
            <p:ph idx="1"/>
          </p:nvPr>
        </p:nvSpPr>
        <p:spPr/>
        <p:txBody>
          <a:bodyPr/>
          <a:lstStyle/>
          <a:p>
            <a:pPr marL="0" indent="0">
              <a:buNone/>
            </a:pPr>
            <a:endParaRPr kumimoji="1" lang="en-US" altLang="ja-JP" dirty="0"/>
          </a:p>
          <a:p>
            <a:pPr marL="0" indent="0">
              <a:buNone/>
            </a:pPr>
            <a:endParaRPr lang="en-US" altLang="ja-JP" dirty="0"/>
          </a:p>
          <a:p>
            <a:pPr marL="0" indent="0">
              <a:buNone/>
            </a:pPr>
            <a:endParaRPr lang="en-US" altLang="ja-JP" dirty="0"/>
          </a:p>
        </p:txBody>
      </p:sp>
      <p:sp>
        <p:nvSpPr>
          <p:cNvPr id="4" name="テキスト プレースホルダー 3">
            <a:extLst>
              <a:ext uri="{FF2B5EF4-FFF2-40B4-BE49-F238E27FC236}">
                <a16:creationId xmlns:a16="http://schemas.microsoft.com/office/drawing/2014/main" id="{C5A1746A-E737-EFF4-064A-B48C02C2D80F}"/>
              </a:ext>
            </a:extLst>
          </p:cNvPr>
          <p:cNvSpPr>
            <a:spLocks noGrp="1"/>
          </p:cNvSpPr>
          <p:nvPr>
            <p:ph type="body" sz="quarter" idx="11"/>
          </p:nvPr>
        </p:nvSpPr>
        <p:spPr/>
        <p:txBody>
          <a:bodyPr>
            <a:normAutofit fontScale="92500" lnSpcReduction="20000"/>
          </a:bodyPr>
          <a:lstStyle/>
          <a:p>
            <a:r>
              <a:rPr kumimoji="1" lang="ja-JP" altLang="en-US" dirty="0"/>
              <a:t>背景</a:t>
            </a:r>
          </a:p>
        </p:txBody>
      </p:sp>
      <p:pic>
        <p:nvPicPr>
          <p:cNvPr id="6" name="図 5">
            <a:extLst>
              <a:ext uri="{FF2B5EF4-FFF2-40B4-BE49-F238E27FC236}">
                <a16:creationId xmlns:a16="http://schemas.microsoft.com/office/drawing/2014/main" id="{89DB3AAB-C231-C585-6346-209948C9F9D3}"/>
              </a:ext>
            </a:extLst>
          </p:cNvPr>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1524000" y="2584655"/>
            <a:ext cx="9144000" cy="3429000"/>
          </a:xfrm>
          <a:prstGeom prst="rect">
            <a:avLst/>
          </a:prstGeom>
        </p:spPr>
      </p:pic>
    </p:spTree>
    <p:extLst>
      <p:ext uri="{BB962C8B-B14F-4D97-AF65-F5344CB8AC3E}">
        <p14:creationId xmlns:p14="http://schemas.microsoft.com/office/powerpoint/2010/main" val="1005317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FD98EC-8D25-482F-8132-04421A268D61}"/>
              </a:ext>
            </a:extLst>
          </p:cNvPr>
          <p:cNvSpPr>
            <a:spLocks noGrp="1"/>
          </p:cNvSpPr>
          <p:nvPr>
            <p:ph type="title"/>
          </p:nvPr>
        </p:nvSpPr>
        <p:spPr/>
        <p:txBody>
          <a:bodyPr/>
          <a:lstStyle/>
          <a:p>
            <a:r>
              <a:rPr lang="en-US" altLang="ja-JP" dirty="0"/>
              <a:t>1,2</a:t>
            </a:r>
            <a:r>
              <a:rPr lang="ja-JP" altLang="en-US" dirty="0"/>
              <a:t>班で共同し</a:t>
            </a:r>
            <a:endParaRPr kumimoji="1" lang="ja-JP" altLang="en-US" dirty="0"/>
          </a:p>
        </p:txBody>
      </p:sp>
      <p:sp>
        <p:nvSpPr>
          <p:cNvPr id="3" name="コンテンツ プレースホルダー 2">
            <a:extLst>
              <a:ext uri="{FF2B5EF4-FFF2-40B4-BE49-F238E27FC236}">
                <a16:creationId xmlns:a16="http://schemas.microsoft.com/office/drawing/2014/main" id="{51CDB890-8D30-437B-8CC3-08166F8C7210}"/>
              </a:ext>
            </a:extLst>
          </p:cNvPr>
          <p:cNvSpPr>
            <a:spLocks noGrp="1"/>
          </p:cNvSpPr>
          <p:nvPr>
            <p:ph idx="1"/>
          </p:nvPr>
        </p:nvSpPr>
        <p:spPr/>
        <p:txBody>
          <a:bodyPr/>
          <a:lstStyle/>
          <a:p>
            <a:pPr marL="0" indent="0">
              <a:buNone/>
            </a:pPr>
            <a:r>
              <a:rPr kumimoji="1" lang="ja-JP" altLang="en-US" dirty="0"/>
              <a:t>メーター読み取り→圧力自動調整</a:t>
            </a:r>
            <a:endParaRPr kumimoji="1" lang="en-US" altLang="ja-JP" dirty="0"/>
          </a:p>
          <a:p>
            <a:r>
              <a:rPr lang="ja-JP" altLang="en-US" dirty="0"/>
              <a:t>作業</a:t>
            </a:r>
            <a:r>
              <a:rPr kumimoji="1" lang="ja-JP" altLang="en-US" dirty="0"/>
              <a:t>の自動化</a:t>
            </a:r>
            <a:endParaRPr kumimoji="1" lang="en-US" altLang="ja-JP" dirty="0"/>
          </a:p>
          <a:p>
            <a:r>
              <a:rPr lang="en-US" altLang="ja-JP" dirty="0" err="1"/>
              <a:t>LHe</a:t>
            </a:r>
            <a:r>
              <a:rPr lang="ja-JP" altLang="en-US" dirty="0"/>
              <a:t>の使用量の把握が容易に</a:t>
            </a:r>
            <a:endParaRPr kumimoji="1" lang="en-US" altLang="ja-JP" dirty="0"/>
          </a:p>
          <a:p>
            <a:r>
              <a:rPr lang="ja-JP" altLang="en-US" dirty="0"/>
              <a:t>ログが残る</a:t>
            </a:r>
            <a:endParaRPr lang="en-US" altLang="ja-JP" dirty="0"/>
          </a:p>
        </p:txBody>
      </p:sp>
      <p:sp>
        <p:nvSpPr>
          <p:cNvPr id="4" name="テキスト プレースホルダー 3">
            <a:extLst>
              <a:ext uri="{FF2B5EF4-FFF2-40B4-BE49-F238E27FC236}">
                <a16:creationId xmlns:a16="http://schemas.microsoft.com/office/drawing/2014/main" id="{7573968E-BF17-4017-AA59-5326CD607CE0}"/>
              </a:ext>
            </a:extLst>
          </p:cNvPr>
          <p:cNvSpPr>
            <a:spLocks noGrp="1"/>
          </p:cNvSpPr>
          <p:nvPr>
            <p:ph type="body" sz="quarter" idx="11"/>
          </p:nvPr>
        </p:nvSpPr>
        <p:spPr/>
        <p:txBody>
          <a:bodyPr>
            <a:normAutofit fontScale="92500" lnSpcReduction="20000"/>
          </a:bodyPr>
          <a:lstStyle/>
          <a:p>
            <a:r>
              <a:rPr kumimoji="1" lang="ja-JP" altLang="en-US" dirty="0"/>
              <a:t>目的</a:t>
            </a:r>
          </a:p>
        </p:txBody>
      </p:sp>
    </p:spTree>
    <p:extLst>
      <p:ext uri="{BB962C8B-B14F-4D97-AF65-F5344CB8AC3E}">
        <p14:creationId xmlns:p14="http://schemas.microsoft.com/office/powerpoint/2010/main" val="762757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375194BF-A7B1-9FDB-7CEA-ACA9438DC7EC}"/>
              </a:ext>
            </a:extLst>
          </p:cNvPr>
          <p:cNvSpPr>
            <a:spLocks noGrp="1"/>
          </p:cNvSpPr>
          <p:nvPr>
            <p:ph type="body" sz="quarter" idx="11"/>
          </p:nvPr>
        </p:nvSpPr>
        <p:spPr/>
        <p:txBody>
          <a:bodyPr>
            <a:normAutofit fontScale="92500" lnSpcReduction="20000"/>
          </a:bodyPr>
          <a:lstStyle/>
          <a:p>
            <a:r>
              <a:rPr lang="ja-JP" altLang="en-US" dirty="0"/>
              <a:t>目標</a:t>
            </a:r>
          </a:p>
        </p:txBody>
      </p:sp>
      <p:grpSp>
        <p:nvGrpSpPr>
          <p:cNvPr id="9" name="グループ化 8">
            <a:extLst>
              <a:ext uri="{FF2B5EF4-FFF2-40B4-BE49-F238E27FC236}">
                <a16:creationId xmlns:a16="http://schemas.microsoft.com/office/drawing/2014/main" id="{6D859977-9DBD-99E8-BCCB-072E74272B3C}"/>
              </a:ext>
            </a:extLst>
          </p:cNvPr>
          <p:cNvGrpSpPr/>
          <p:nvPr/>
        </p:nvGrpSpPr>
        <p:grpSpPr>
          <a:xfrm>
            <a:off x="957631" y="1015999"/>
            <a:ext cx="10302138" cy="5842001"/>
            <a:chOff x="759562" y="398297"/>
            <a:chExt cx="10672876" cy="6155192"/>
          </a:xfrm>
        </p:grpSpPr>
        <p:pic>
          <p:nvPicPr>
            <p:cNvPr id="5" name="図 4">
              <a:extLst>
                <a:ext uri="{FF2B5EF4-FFF2-40B4-BE49-F238E27FC236}">
                  <a16:creationId xmlns:a16="http://schemas.microsoft.com/office/drawing/2014/main" id="{02E6DEF4-D6BB-4C2F-10FB-6EAC538D05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871" r="14847"/>
            <a:stretch/>
          </p:blipFill>
          <p:spPr>
            <a:xfrm>
              <a:off x="759562" y="398297"/>
              <a:ext cx="5267618" cy="5785860"/>
            </a:xfrm>
            <a:prstGeom prst="rect">
              <a:avLst/>
            </a:prstGeom>
          </p:spPr>
        </p:pic>
        <p:pic>
          <p:nvPicPr>
            <p:cNvPr id="3" name="図 2">
              <a:extLst>
                <a:ext uri="{FF2B5EF4-FFF2-40B4-BE49-F238E27FC236}">
                  <a16:creationId xmlns:a16="http://schemas.microsoft.com/office/drawing/2014/main" id="{AE04DC7D-B238-B21F-E284-D30B276DC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3043" y="398298"/>
              <a:ext cx="4339395" cy="5785860"/>
            </a:xfrm>
            <a:prstGeom prst="rect">
              <a:avLst/>
            </a:prstGeom>
          </p:spPr>
        </p:pic>
        <p:sp>
          <p:nvSpPr>
            <p:cNvPr id="7" name="テキスト ボックス 6">
              <a:extLst>
                <a:ext uri="{FF2B5EF4-FFF2-40B4-BE49-F238E27FC236}">
                  <a16:creationId xmlns:a16="http://schemas.microsoft.com/office/drawing/2014/main" id="{6157E0FE-C723-C7FC-F9A8-2448468B4C33}"/>
                </a:ext>
              </a:extLst>
            </p:cNvPr>
            <p:cNvSpPr txBox="1"/>
            <p:nvPr/>
          </p:nvSpPr>
          <p:spPr>
            <a:xfrm>
              <a:off x="2332086" y="6184157"/>
              <a:ext cx="21225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4D4D4D"/>
                  </a:solidFill>
                  <a:effectLst/>
                  <a:uLnTx/>
                  <a:uFillTx/>
                  <a:latin typeface="Segoe UI"/>
                  <a:ea typeface="游ゴシック Medium"/>
                  <a:cs typeface="+mn-cs"/>
                </a:rPr>
                <a:t>He recovery meter</a:t>
              </a:r>
              <a:endParaRPr kumimoji="1" lang="ja-JP" altLang="en-US" sz="1800" b="0" i="0" u="none" strike="noStrike" kern="1200" cap="none" spc="0" normalizeH="0" baseline="0" noProof="0" dirty="0">
                <a:ln>
                  <a:noFill/>
                </a:ln>
                <a:solidFill>
                  <a:srgbClr val="4D4D4D"/>
                </a:solidFill>
                <a:effectLst/>
                <a:uLnTx/>
                <a:uFillTx/>
                <a:latin typeface="Segoe UI"/>
                <a:ea typeface="游ゴシック Medium"/>
                <a:cs typeface="+mn-cs"/>
              </a:endParaRPr>
            </a:p>
          </p:txBody>
        </p:sp>
        <p:sp>
          <p:nvSpPr>
            <p:cNvPr id="8" name="テキスト ボックス 7">
              <a:extLst>
                <a:ext uri="{FF2B5EF4-FFF2-40B4-BE49-F238E27FC236}">
                  <a16:creationId xmlns:a16="http://schemas.microsoft.com/office/drawing/2014/main" id="{0B68EEA3-076D-E235-8262-1079D1B9B1AA}"/>
                </a:ext>
              </a:extLst>
            </p:cNvPr>
            <p:cNvSpPr txBox="1"/>
            <p:nvPr/>
          </p:nvSpPr>
          <p:spPr>
            <a:xfrm>
              <a:off x="8824158" y="6184157"/>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D4D4D"/>
                  </a:solidFill>
                  <a:effectLst/>
                  <a:uLnTx/>
                  <a:uFillTx/>
                  <a:latin typeface="Segoe UI"/>
                  <a:ea typeface="游ゴシック Medium"/>
                  <a:cs typeface="+mn-cs"/>
                </a:rPr>
                <a:t>カメラ</a:t>
              </a:r>
            </a:p>
          </p:txBody>
        </p:sp>
      </p:grpSp>
    </p:spTree>
    <p:extLst>
      <p:ext uri="{BB962C8B-B14F-4D97-AF65-F5344CB8AC3E}">
        <p14:creationId xmlns:p14="http://schemas.microsoft.com/office/powerpoint/2010/main" val="3651397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9">
            <a:extLst>
              <a:ext uri="{FF2B5EF4-FFF2-40B4-BE49-F238E27FC236}">
                <a16:creationId xmlns:a16="http://schemas.microsoft.com/office/drawing/2014/main" id="{B49FA11B-6E36-ED56-3BC8-01E0FC334AAB}"/>
              </a:ext>
            </a:extLst>
          </p:cNvPr>
          <p:cNvSpPr>
            <a:spLocks noGrp="1"/>
          </p:cNvSpPr>
          <p:nvPr>
            <p:ph type="body" sz="quarter" idx="11"/>
          </p:nvPr>
        </p:nvSpPr>
        <p:spPr/>
        <p:txBody>
          <a:bodyPr>
            <a:normAutofit fontScale="92500" lnSpcReduction="20000"/>
          </a:bodyPr>
          <a:lstStyle/>
          <a:p>
            <a:r>
              <a:rPr lang="ja-JP" altLang="en-US" dirty="0"/>
              <a:t>目標</a:t>
            </a:r>
          </a:p>
        </p:txBody>
      </p:sp>
      <p:grpSp>
        <p:nvGrpSpPr>
          <p:cNvPr id="8" name="グループ化 7">
            <a:extLst>
              <a:ext uri="{FF2B5EF4-FFF2-40B4-BE49-F238E27FC236}">
                <a16:creationId xmlns:a16="http://schemas.microsoft.com/office/drawing/2014/main" id="{73DD14A1-176B-6B39-628A-32B09F8E9F18}"/>
              </a:ext>
            </a:extLst>
          </p:cNvPr>
          <p:cNvGrpSpPr/>
          <p:nvPr/>
        </p:nvGrpSpPr>
        <p:grpSpPr>
          <a:xfrm>
            <a:off x="714374" y="1015999"/>
            <a:ext cx="10659694" cy="5842001"/>
            <a:chOff x="759561" y="423874"/>
            <a:chExt cx="10672876" cy="6155192"/>
          </a:xfrm>
        </p:grpSpPr>
        <p:pic>
          <p:nvPicPr>
            <p:cNvPr id="3" name="図 2">
              <a:extLst>
                <a:ext uri="{FF2B5EF4-FFF2-40B4-BE49-F238E27FC236}">
                  <a16:creationId xmlns:a16="http://schemas.microsoft.com/office/drawing/2014/main" id="{D3C4C1F9-154C-CE43-D631-534B1199DE2C}"/>
                </a:ext>
              </a:extLst>
            </p:cNvPr>
            <p:cNvPicPr>
              <a:picLocks noChangeAspect="1"/>
            </p:cNvPicPr>
            <p:nvPr/>
          </p:nvPicPr>
          <p:blipFill rotWithShape="1">
            <a:blip r:embed="rId2">
              <a:extLst>
                <a:ext uri="{28A0092B-C50C-407E-A947-70E740481C1C}">
                  <a14:useLocalDpi xmlns:a14="http://schemas.microsoft.com/office/drawing/2010/main" val="0"/>
                </a:ext>
              </a:extLst>
            </a:blip>
            <a:srcRect t="7443" b="7149"/>
            <a:stretch/>
          </p:blipFill>
          <p:spPr>
            <a:xfrm>
              <a:off x="759561" y="423874"/>
              <a:ext cx="10672876" cy="5785861"/>
            </a:xfrm>
            <a:prstGeom prst="rect">
              <a:avLst/>
            </a:prstGeom>
          </p:spPr>
        </p:pic>
        <p:sp>
          <p:nvSpPr>
            <p:cNvPr id="7" name="テキスト ボックス 6">
              <a:extLst>
                <a:ext uri="{FF2B5EF4-FFF2-40B4-BE49-F238E27FC236}">
                  <a16:creationId xmlns:a16="http://schemas.microsoft.com/office/drawing/2014/main" id="{CAE17CC6-B85D-44F5-FC09-BC4967C7D57B}"/>
                </a:ext>
              </a:extLst>
            </p:cNvPr>
            <p:cNvSpPr txBox="1"/>
            <p:nvPr/>
          </p:nvSpPr>
          <p:spPr>
            <a:xfrm>
              <a:off x="4298424" y="6209734"/>
              <a:ext cx="35951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4D4D4D"/>
                  </a:solidFill>
                  <a:effectLst/>
                  <a:uLnTx/>
                  <a:uFillTx/>
                  <a:latin typeface="Segoe UI"/>
                  <a:ea typeface="游ゴシック Medium"/>
                  <a:cs typeface="+mn-cs"/>
                </a:rPr>
                <a:t>Web camera </a:t>
              </a:r>
              <a:r>
                <a:rPr kumimoji="1" lang="ja-JP" altLang="en-US" sz="1800" b="0" i="0" u="none" strike="noStrike" kern="1200" cap="none" spc="0" normalizeH="0" baseline="0" noProof="0" dirty="0">
                  <a:ln>
                    <a:noFill/>
                  </a:ln>
                  <a:solidFill>
                    <a:srgbClr val="4D4D4D"/>
                  </a:solidFill>
                  <a:effectLst/>
                  <a:uLnTx/>
                  <a:uFillTx/>
                  <a:latin typeface="Segoe UI"/>
                  <a:ea typeface="游ゴシック Medium"/>
                  <a:cs typeface="+mn-cs"/>
                </a:rPr>
                <a:t>にアクセスした様子</a:t>
              </a:r>
            </a:p>
          </p:txBody>
        </p:sp>
      </p:grpSp>
    </p:spTree>
    <p:extLst>
      <p:ext uri="{BB962C8B-B14F-4D97-AF65-F5344CB8AC3E}">
        <p14:creationId xmlns:p14="http://schemas.microsoft.com/office/powerpoint/2010/main" val="3300468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7A897DC2-DFB5-47BA-C5CB-7DA4E7D39F61}"/>
              </a:ext>
            </a:extLst>
          </p:cNvPr>
          <p:cNvSpPr/>
          <p:nvPr/>
        </p:nvSpPr>
        <p:spPr>
          <a:xfrm>
            <a:off x="471271" y="2014558"/>
            <a:ext cx="5744405" cy="4189898"/>
          </a:xfrm>
          <a:prstGeom prst="rect">
            <a:avLst/>
          </a:prstGeom>
          <a:solidFill>
            <a:srgbClr val="FFFFFF"/>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8F8F8"/>
              </a:solidFill>
              <a:effectLst/>
              <a:uLnTx/>
              <a:uFillTx/>
              <a:latin typeface="Segoe UI"/>
              <a:ea typeface="游ゴシック Medium"/>
              <a:cs typeface="+mn-cs"/>
            </a:endParaRPr>
          </a:p>
        </p:txBody>
      </p:sp>
      <p:pic>
        <p:nvPicPr>
          <p:cNvPr id="5" name="Picture 2">
            <a:extLst>
              <a:ext uri="{FF2B5EF4-FFF2-40B4-BE49-F238E27FC236}">
                <a16:creationId xmlns:a16="http://schemas.microsoft.com/office/drawing/2014/main" id="{9E47F75A-9641-EA55-5038-DA16703FE8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29" y="2080564"/>
            <a:ext cx="5532694" cy="4039745"/>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4D2A793A-500C-BA4B-6EA8-1BFB53249671}"/>
              </a:ext>
            </a:extLst>
          </p:cNvPr>
          <p:cNvSpPr/>
          <p:nvPr/>
        </p:nvSpPr>
        <p:spPr>
          <a:xfrm>
            <a:off x="5592795" y="2598368"/>
            <a:ext cx="5744405" cy="4189899"/>
          </a:xfrm>
          <a:prstGeom prst="rect">
            <a:avLst/>
          </a:prstGeom>
          <a:solidFill>
            <a:srgbClr val="FFFFFF"/>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8F8F8"/>
              </a:solidFill>
              <a:effectLst/>
              <a:uLnTx/>
              <a:uFillTx/>
              <a:latin typeface="Segoe UI"/>
              <a:ea typeface="游ゴシック Medium"/>
              <a:cs typeface="+mn-cs"/>
            </a:endParaRPr>
          </a:p>
        </p:txBody>
      </p:sp>
      <p:grpSp>
        <p:nvGrpSpPr>
          <p:cNvPr id="10" name="グループ化 9">
            <a:extLst>
              <a:ext uri="{FF2B5EF4-FFF2-40B4-BE49-F238E27FC236}">
                <a16:creationId xmlns:a16="http://schemas.microsoft.com/office/drawing/2014/main" id="{76107665-4EE4-EC78-FA33-AE0EDC41EF87}"/>
              </a:ext>
            </a:extLst>
          </p:cNvPr>
          <p:cNvGrpSpPr/>
          <p:nvPr/>
        </p:nvGrpSpPr>
        <p:grpSpPr>
          <a:xfrm rot="19356426" flipV="1">
            <a:off x="6620724" y="1901850"/>
            <a:ext cx="932943" cy="1153294"/>
            <a:chOff x="2664127" y="3374455"/>
            <a:chExt cx="1201975" cy="1567649"/>
          </a:xfrm>
        </p:grpSpPr>
        <p:sp>
          <p:nvSpPr>
            <p:cNvPr id="14" name="二等辺三角形 13">
              <a:extLst>
                <a:ext uri="{FF2B5EF4-FFF2-40B4-BE49-F238E27FC236}">
                  <a16:creationId xmlns:a16="http://schemas.microsoft.com/office/drawing/2014/main" id="{A03976FA-9574-F0CD-2707-48D4169D3801}"/>
                </a:ext>
              </a:extLst>
            </p:cNvPr>
            <p:cNvSpPr/>
            <p:nvPr/>
          </p:nvSpPr>
          <p:spPr>
            <a:xfrm rot="21516842">
              <a:off x="3025444" y="3374455"/>
              <a:ext cx="840658" cy="471949"/>
            </a:xfrm>
            <a:prstGeom prst="triangl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8F8F8"/>
                </a:solidFill>
                <a:effectLst/>
                <a:uLnTx/>
                <a:uFillTx/>
                <a:latin typeface="Segoe UI"/>
                <a:ea typeface="游ゴシック Medium"/>
                <a:cs typeface="+mn-cs"/>
              </a:endParaRPr>
            </a:p>
          </p:txBody>
        </p:sp>
        <p:sp>
          <p:nvSpPr>
            <p:cNvPr id="15" name="フリーフォーム: 図形 14">
              <a:extLst>
                <a:ext uri="{FF2B5EF4-FFF2-40B4-BE49-F238E27FC236}">
                  <a16:creationId xmlns:a16="http://schemas.microsoft.com/office/drawing/2014/main" id="{3DBC88BD-60C2-D3FF-27B0-6AB251B579A8}"/>
                </a:ext>
              </a:extLst>
            </p:cNvPr>
            <p:cNvSpPr/>
            <p:nvPr/>
          </p:nvSpPr>
          <p:spPr>
            <a:xfrm>
              <a:off x="2664127" y="3827205"/>
              <a:ext cx="956601" cy="1114899"/>
            </a:xfrm>
            <a:custGeom>
              <a:avLst/>
              <a:gdLst>
                <a:gd name="connsiteX0" fmla="*/ 649311 w 956601"/>
                <a:gd name="connsiteY0" fmla="*/ 0 h 1114899"/>
                <a:gd name="connsiteX1" fmla="*/ 956601 w 956601"/>
                <a:gd name="connsiteY1" fmla="*/ 0 h 1114899"/>
                <a:gd name="connsiteX2" fmla="*/ 951973 w 956601"/>
                <a:gd name="connsiteY2" fmla="*/ 97117 h 1114899"/>
                <a:gd name="connsiteX3" fmla="*/ 5472 w 956601"/>
                <a:gd name="connsiteY3" fmla="*/ 1113687 h 1114899"/>
                <a:gd name="connsiteX4" fmla="*/ 0 w 956601"/>
                <a:gd name="connsiteY4" fmla="*/ 1114899 h 1114899"/>
                <a:gd name="connsiteX5" fmla="*/ 40056 w 956601"/>
                <a:gd name="connsiteY5" fmla="*/ 1089636 h 1114899"/>
                <a:gd name="connsiteX6" fmla="*/ 638394 w 956601"/>
                <a:gd name="connsiteY6" fmla="*/ 162145 h 111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6601" h="1114899">
                  <a:moveTo>
                    <a:pt x="649311" y="0"/>
                  </a:moveTo>
                  <a:lnTo>
                    <a:pt x="956601" y="0"/>
                  </a:lnTo>
                  <a:lnTo>
                    <a:pt x="951973" y="97117"/>
                  </a:lnTo>
                  <a:cubicBezTo>
                    <a:pt x="906000" y="577465"/>
                    <a:pt x="522068" y="975272"/>
                    <a:pt x="5472" y="1113687"/>
                  </a:cubicBezTo>
                  <a:lnTo>
                    <a:pt x="0" y="1114899"/>
                  </a:lnTo>
                  <a:lnTo>
                    <a:pt x="40056" y="1089636"/>
                  </a:lnTo>
                  <a:cubicBezTo>
                    <a:pt x="365632" y="863013"/>
                    <a:pt x="587911" y="534591"/>
                    <a:pt x="638394" y="162145"/>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8F8F8"/>
                </a:solidFill>
                <a:effectLst/>
                <a:uLnTx/>
                <a:uFillTx/>
                <a:latin typeface="Segoe UI"/>
                <a:ea typeface="游ゴシック Medium"/>
                <a:cs typeface="+mn-cs"/>
              </a:endParaRPr>
            </a:p>
          </p:txBody>
        </p:sp>
      </p:grpSp>
      <p:sp>
        <p:nvSpPr>
          <p:cNvPr id="2" name="タイトル 1">
            <a:extLst>
              <a:ext uri="{FF2B5EF4-FFF2-40B4-BE49-F238E27FC236}">
                <a16:creationId xmlns:a16="http://schemas.microsoft.com/office/drawing/2014/main" id="{DA40A7FC-322C-2AFD-7340-511957707508}"/>
              </a:ext>
            </a:extLst>
          </p:cNvPr>
          <p:cNvSpPr>
            <a:spLocks noGrp="1"/>
          </p:cNvSpPr>
          <p:nvPr>
            <p:ph type="title"/>
          </p:nvPr>
        </p:nvSpPr>
        <p:spPr/>
        <p:txBody>
          <a:bodyPr/>
          <a:lstStyle/>
          <a:p>
            <a:r>
              <a:rPr kumimoji="1" lang="ja-JP" altLang="en-US" dirty="0"/>
              <a:t>メーターの表示を読み取り、</a:t>
            </a:r>
            <a:r>
              <a:rPr kumimoji="1" lang="en-US" altLang="ja-JP" dirty="0"/>
              <a:t>PC</a:t>
            </a:r>
            <a:r>
              <a:rPr kumimoji="1" lang="ja-JP" altLang="en-US" dirty="0"/>
              <a:t>が扱える形に</a:t>
            </a:r>
          </a:p>
        </p:txBody>
      </p:sp>
      <p:sp>
        <p:nvSpPr>
          <p:cNvPr id="3" name="コンテンツ プレースホルダー 2">
            <a:extLst>
              <a:ext uri="{FF2B5EF4-FFF2-40B4-BE49-F238E27FC236}">
                <a16:creationId xmlns:a16="http://schemas.microsoft.com/office/drawing/2014/main" id="{283A5F68-B076-95F6-34C9-6769CBA4D23D}"/>
              </a:ext>
            </a:extLst>
          </p:cNvPr>
          <p:cNvSpPr>
            <a:spLocks noGrp="1"/>
          </p:cNvSpPr>
          <p:nvPr>
            <p:ph idx="1"/>
          </p:nvPr>
        </p:nvSpPr>
        <p:spPr/>
        <p:txBody>
          <a:bodyPr/>
          <a:lstStyle/>
          <a:p>
            <a:pPr marL="0" indent="0">
              <a:buNone/>
            </a:pPr>
            <a:endParaRPr kumimoji="1" lang="en-US" altLang="ja-JP" dirty="0"/>
          </a:p>
          <a:p>
            <a:pPr marL="0" indent="0">
              <a:buNone/>
            </a:pPr>
            <a:endParaRPr kumimoji="1" lang="ja-JP" altLang="en-US" dirty="0"/>
          </a:p>
        </p:txBody>
      </p:sp>
      <p:sp>
        <p:nvSpPr>
          <p:cNvPr id="4" name="テキスト プレースホルダー 3">
            <a:extLst>
              <a:ext uri="{FF2B5EF4-FFF2-40B4-BE49-F238E27FC236}">
                <a16:creationId xmlns:a16="http://schemas.microsoft.com/office/drawing/2014/main" id="{B0ADB205-43C6-466A-A066-A2CC7B6941D2}"/>
              </a:ext>
            </a:extLst>
          </p:cNvPr>
          <p:cNvSpPr>
            <a:spLocks noGrp="1"/>
          </p:cNvSpPr>
          <p:nvPr>
            <p:ph type="body" sz="quarter" idx="11"/>
          </p:nvPr>
        </p:nvSpPr>
        <p:spPr/>
        <p:txBody>
          <a:bodyPr>
            <a:normAutofit fontScale="92500" lnSpcReduction="20000"/>
          </a:bodyPr>
          <a:lstStyle/>
          <a:p>
            <a:r>
              <a:rPr kumimoji="1" lang="ja-JP" altLang="en-US" dirty="0"/>
              <a:t>目標</a:t>
            </a:r>
          </a:p>
        </p:txBody>
      </p:sp>
      <p:pic>
        <p:nvPicPr>
          <p:cNvPr id="9" name="図 8">
            <a:extLst>
              <a:ext uri="{FF2B5EF4-FFF2-40B4-BE49-F238E27FC236}">
                <a16:creationId xmlns:a16="http://schemas.microsoft.com/office/drawing/2014/main" id="{9AA8E375-CC83-5446-03CD-1674CEC884E7}"/>
              </a:ext>
            </a:extLst>
          </p:cNvPr>
          <p:cNvPicPr>
            <a:picLocks noChangeAspect="1"/>
          </p:cNvPicPr>
          <p:nvPr/>
        </p:nvPicPr>
        <p:blipFill rotWithShape="1">
          <a:blip r:embed="rId3"/>
          <a:srcRect l="24701" t="11930" r="53288" b="57229"/>
          <a:stretch/>
        </p:blipFill>
        <p:spPr>
          <a:xfrm>
            <a:off x="6303205" y="2912008"/>
            <a:ext cx="4900356" cy="3862286"/>
          </a:xfrm>
          <a:prstGeom prst="rect">
            <a:avLst/>
          </a:prstGeom>
        </p:spPr>
      </p:pic>
    </p:spTree>
    <p:extLst>
      <p:ext uri="{BB962C8B-B14F-4D97-AF65-F5344CB8AC3E}">
        <p14:creationId xmlns:p14="http://schemas.microsoft.com/office/powerpoint/2010/main" val="1782132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F5D638-E389-6738-D8D3-3A9B04A79B0D}"/>
              </a:ext>
            </a:extLst>
          </p:cNvPr>
          <p:cNvSpPr>
            <a:spLocks noGrp="1"/>
          </p:cNvSpPr>
          <p:nvPr>
            <p:ph type="title"/>
          </p:nvPr>
        </p:nvSpPr>
        <p:spPr/>
        <p:txBody>
          <a:bodyPr/>
          <a:lstStyle/>
          <a:p>
            <a:r>
              <a:rPr lang="ja-JP" altLang="en-US" dirty="0"/>
              <a:t>要求精度</a:t>
            </a:r>
            <a:endParaRPr lang="en-US" dirty="0"/>
          </a:p>
        </p:txBody>
      </p:sp>
      <p:sp>
        <p:nvSpPr>
          <p:cNvPr id="3" name="コンテンツ プレースホルダー 2">
            <a:extLst>
              <a:ext uri="{FF2B5EF4-FFF2-40B4-BE49-F238E27FC236}">
                <a16:creationId xmlns:a16="http://schemas.microsoft.com/office/drawing/2014/main" id="{831044D6-769B-BB5D-1564-5E1A64CD1571}"/>
              </a:ext>
            </a:extLst>
          </p:cNvPr>
          <p:cNvSpPr>
            <a:spLocks noGrp="1"/>
          </p:cNvSpPr>
          <p:nvPr>
            <p:ph idx="1"/>
          </p:nvPr>
        </p:nvSpPr>
        <p:spPr/>
        <p:txBody>
          <a:bodyPr/>
          <a:lstStyle/>
          <a:p>
            <a:r>
              <a:rPr lang="ja-JP" altLang="en-US" dirty="0"/>
              <a:t>最小の桁が</a:t>
            </a:r>
            <a:r>
              <a:rPr lang="en-US" altLang="ja-JP" dirty="0"/>
              <a:t>1</a:t>
            </a:r>
            <a:r>
              <a:rPr lang="ja-JP" altLang="en-US" dirty="0"/>
              <a:t>秒に約</a:t>
            </a:r>
            <a:r>
              <a:rPr lang="en-US" altLang="ja-JP" dirty="0"/>
              <a:t>1</a:t>
            </a:r>
            <a:r>
              <a:rPr lang="ja-JP" altLang="en-US" dirty="0"/>
              <a:t>回転</a:t>
            </a:r>
            <a:endParaRPr lang="en-US" altLang="ja-JP" dirty="0"/>
          </a:p>
          <a:p>
            <a:r>
              <a:rPr lang="ja-JP" altLang="en-US" dirty="0"/>
              <a:t>圧力制御プログラムが</a:t>
            </a:r>
            <a:r>
              <a:rPr lang="en-US" altLang="ja-JP" dirty="0"/>
              <a:t>20</a:t>
            </a:r>
            <a:r>
              <a:rPr lang="ja-JP" altLang="en-US" dirty="0"/>
              <a:t>秒に一度アクセスしてくる</a:t>
            </a:r>
            <a:endParaRPr lang="en-US" altLang="ja-JP" dirty="0"/>
          </a:p>
          <a:p>
            <a:pPr marL="0" indent="0">
              <a:buNone/>
            </a:pPr>
            <a:r>
              <a:rPr lang="ja-JP" altLang="en-US" dirty="0"/>
              <a:t>→　小数点以下第１位までを正確に読む必要</a:t>
            </a:r>
            <a:endParaRPr lang="en-US" dirty="0"/>
          </a:p>
        </p:txBody>
      </p:sp>
      <p:sp>
        <p:nvSpPr>
          <p:cNvPr id="4" name="テキスト プレースホルダー 3">
            <a:extLst>
              <a:ext uri="{FF2B5EF4-FFF2-40B4-BE49-F238E27FC236}">
                <a16:creationId xmlns:a16="http://schemas.microsoft.com/office/drawing/2014/main" id="{AE6FA440-8C4A-7216-F218-622EE82DA6AB}"/>
              </a:ext>
            </a:extLst>
          </p:cNvPr>
          <p:cNvSpPr>
            <a:spLocks noGrp="1"/>
          </p:cNvSpPr>
          <p:nvPr>
            <p:ph type="body" sz="quarter" idx="11"/>
          </p:nvPr>
        </p:nvSpPr>
        <p:spPr/>
        <p:txBody>
          <a:bodyPr>
            <a:normAutofit fontScale="92500" lnSpcReduction="20000"/>
          </a:bodyPr>
          <a:lstStyle/>
          <a:p>
            <a:r>
              <a:rPr lang="ja-JP" altLang="en-US" dirty="0"/>
              <a:t>目標</a:t>
            </a:r>
            <a:endParaRPr lang="en-US" dirty="0"/>
          </a:p>
        </p:txBody>
      </p:sp>
      <p:pic>
        <p:nvPicPr>
          <p:cNvPr id="5" name="Picture 2">
            <a:extLst>
              <a:ext uri="{FF2B5EF4-FFF2-40B4-BE49-F238E27FC236}">
                <a16:creationId xmlns:a16="http://schemas.microsoft.com/office/drawing/2014/main" id="{A03D0D02-6011-C493-BC9E-068E831436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189" b="18644"/>
          <a:stretch/>
        </p:blipFill>
        <p:spPr bwMode="auto">
          <a:xfrm>
            <a:off x="1392003" y="4025348"/>
            <a:ext cx="9407994" cy="2484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621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106D16-7509-6C76-C6F7-A0657003F0B9}"/>
              </a:ext>
            </a:extLst>
          </p:cNvPr>
          <p:cNvSpPr>
            <a:spLocks noGrp="1"/>
          </p:cNvSpPr>
          <p:nvPr>
            <p:ph type="title"/>
          </p:nvPr>
        </p:nvSpPr>
        <p:spPr/>
        <p:txBody>
          <a:bodyPr/>
          <a:lstStyle/>
          <a:p>
            <a:r>
              <a:rPr kumimoji="1" lang="ja-JP" altLang="en-US" dirty="0"/>
              <a:t>手法１</a:t>
            </a:r>
          </a:p>
        </p:txBody>
      </p:sp>
      <p:sp>
        <p:nvSpPr>
          <p:cNvPr id="3" name="コンテンツ プレースホルダー 2">
            <a:extLst>
              <a:ext uri="{FF2B5EF4-FFF2-40B4-BE49-F238E27FC236}">
                <a16:creationId xmlns:a16="http://schemas.microsoft.com/office/drawing/2014/main" id="{EF1877AE-B4B0-6D81-4F9E-FD077A4DE906}"/>
              </a:ext>
            </a:extLst>
          </p:cNvPr>
          <p:cNvSpPr>
            <a:spLocks noGrp="1"/>
          </p:cNvSpPr>
          <p:nvPr>
            <p:ph idx="1"/>
          </p:nvPr>
        </p:nvSpPr>
        <p:spPr/>
        <p:txBody>
          <a:bodyPr>
            <a:normAutofit/>
          </a:bodyPr>
          <a:lstStyle/>
          <a:p>
            <a:pPr marL="0" indent="0">
              <a:buNone/>
            </a:pPr>
            <a:endParaRPr kumimoji="1" lang="en-US" altLang="ja-JP" dirty="0"/>
          </a:p>
          <a:p>
            <a:pPr marL="0" indent="0">
              <a:buNone/>
            </a:pPr>
            <a:r>
              <a:rPr kumimoji="1" lang="en-US" altLang="ja-JP" dirty="0"/>
              <a:t>Python </a:t>
            </a:r>
            <a:r>
              <a:rPr kumimoji="1" lang="ja-JP" altLang="en-US" dirty="0"/>
              <a:t>を用いて </a:t>
            </a:r>
            <a:r>
              <a:rPr kumimoji="1" lang="en-US" altLang="ja-JP" sz="3600" dirty="0"/>
              <a:t>Template Matching</a:t>
            </a:r>
          </a:p>
          <a:p>
            <a:pPr marL="0" indent="0">
              <a:buNone/>
            </a:pPr>
            <a:r>
              <a:rPr lang="ja-JP" altLang="en-US" dirty="0"/>
              <a:t>ある画像の中から見本画像</a:t>
            </a:r>
            <a:r>
              <a:rPr lang="en-US" altLang="ja-JP" dirty="0"/>
              <a:t>(</a:t>
            </a:r>
            <a:r>
              <a:rPr lang="ja-JP" altLang="en-US" dirty="0"/>
              <a:t>テンプレート</a:t>
            </a:r>
            <a:r>
              <a:rPr lang="en-US" altLang="ja-JP" dirty="0"/>
              <a:t>)</a:t>
            </a:r>
            <a:r>
              <a:rPr lang="ja-JP" altLang="en-US" dirty="0"/>
              <a:t>を探す手法</a:t>
            </a:r>
            <a:endParaRPr lang="en-US" altLang="ja-JP" dirty="0"/>
          </a:p>
          <a:p>
            <a:pPr marL="0" indent="0">
              <a:buNone/>
            </a:pPr>
            <a:endParaRPr kumimoji="1" lang="en-US" altLang="ja-JP" dirty="0"/>
          </a:p>
          <a:p>
            <a:pPr marL="0" indent="0">
              <a:buNone/>
            </a:pPr>
            <a:r>
              <a:rPr kumimoji="1" lang="ja-JP" altLang="en-US" sz="2000" b="0" dirty="0"/>
              <a:t>既成のツールを活用 </a:t>
            </a:r>
            <a:r>
              <a:rPr kumimoji="1" lang="en-US" altLang="ja-JP" sz="2000" b="0" dirty="0"/>
              <a:t>…  </a:t>
            </a:r>
            <a:r>
              <a:rPr lang="en-US" altLang="ja-JP" sz="2000" b="0" dirty="0"/>
              <a:t>OpenCV </a:t>
            </a:r>
            <a:r>
              <a:rPr lang="ja-JP" altLang="en-US" sz="2000" b="0" dirty="0"/>
              <a:t>の </a:t>
            </a:r>
            <a:r>
              <a:rPr lang="en-US" altLang="ja-JP" sz="2000" b="0" dirty="0"/>
              <a:t>cv2 (</a:t>
            </a:r>
            <a:r>
              <a:rPr lang="ja-JP" altLang="en-US" sz="2000" b="0" dirty="0"/>
              <a:t>テンプレートとの類似度算出</a:t>
            </a:r>
            <a:r>
              <a:rPr lang="en-US" altLang="ja-JP" sz="2000" b="0" dirty="0"/>
              <a:t>)</a:t>
            </a:r>
          </a:p>
          <a:p>
            <a:pPr marL="0" indent="0">
              <a:buNone/>
            </a:pPr>
            <a:r>
              <a:rPr kumimoji="1" lang="en-US" altLang="ja-JP" sz="2000" b="0" dirty="0"/>
              <a:t>			Sele</a:t>
            </a:r>
            <a:r>
              <a:rPr lang="en-US" altLang="ja-JP" sz="2000" b="0" dirty="0"/>
              <a:t>nium </a:t>
            </a:r>
            <a:r>
              <a:rPr lang="ja-JP" altLang="en-US" sz="2000" b="0" dirty="0"/>
              <a:t>の </a:t>
            </a:r>
            <a:r>
              <a:rPr lang="en-US" altLang="ja-JP" sz="2000" b="0" dirty="0" err="1"/>
              <a:t>webdriver</a:t>
            </a:r>
            <a:r>
              <a:rPr lang="en-US" altLang="ja-JP" sz="2000" b="0" dirty="0"/>
              <a:t> (</a:t>
            </a:r>
            <a:r>
              <a:rPr lang="ja-JP" altLang="en-US" sz="2000" b="0" dirty="0"/>
              <a:t>リアルタイム画像の取得</a:t>
            </a:r>
            <a:r>
              <a:rPr lang="en-US" altLang="ja-JP" sz="2000" b="0" dirty="0"/>
              <a:t>)</a:t>
            </a:r>
          </a:p>
          <a:p>
            <a:pPr marL="0" indent="0">
              <a:buNone/>
            </a:pPr>
            <a:r>
              <a:rPr kumimoji="1" lang="ja-JP" altLang="en-US" sz="2000" b="0" dirty="0"/>
              <a:t>実行環境：</a:t>
            </a:r>
            <a:r>
              <a:rPr kumimoji="1" lang="en-US" altLang="ja-JP" sz="2000" b="0" dirty="0"/>
              <a:t>python3.8, </a:t>
            </a:r>
            <a:r>
              <a:rPr lang="ja-JP" altLang="en-US" sz="2000" b="0" dirty="0"/>
              <a:t> </a:t>
            </a:r>
            <a:r>
              <a:rPr kumimoji="1" lang="en-US" altLang="ja-JP" sz="2000" b="0" dirty="0" err="1"/>
              <a:t>JupyterLab</a:t>
            </a:r>
            <a:r>
              <a:rPr kumimoji="1" lang="en-US" altLang="ja-JP" sz="2000" b="0" dirty="0"/>
              <a:t> Desktop app 3.6.1-1</a:t>
            </a:r>
            <a:endParaRPr kumimoji="1" lang="ja-JP" altLang="en-US" sz="2000" b="0" dirty="0"/>
          </a:p>
        </p:txBody>
      </p:sp>
      <p:sp>
        <p:nvSpPr>
          <p:cNvPr id="4" name="テキスト プレースホルダー 3">
            <a:extLst>
              <a:ext uri="{FF2B5EF4-FFF2-40B4-BE49-F238E27FC236}">
                <a16:creationId xmlns:a16="http://schemas.microsoft.com/office/drawing/2014/main" id="{8C10D893-6EC3-A5BF-FD6A-677C1DDD8B03}"/>
              </a:ext>
            </a:extLst>
          </p:cNvPr>
          <p:cNvSpPr>
            <a:spLocks noGrp="1"/>
          </p:cNvSpPr>
          <p:nvPr>
            <p:ph type="body" sz="quarter" idx="11"/>
          </p:nvPr>
        </p:nvSpPr>
        <p:spPr/>
        <p:txBody>
          <a:bodyPr>
            <a:normAutofit fontScale="92500" lnSpcReduction="20000"/>
          </a:bodyPr>
          <a:lstStyle/>
          <a:p>
            <a:endParaRPr kumimoji="1" lang="ja-JP" altLang="en-US" dirty="0"/>
          </a:p>
        </p:txBody>
      </p:sp>
    </p:spTree>
    <p:extLst>
      <p:ext uri="{BB962C8B-B14F-4D97-AF65-F5344CB8AC3E}">
        <p14:creationId xmlns:p14="http://schemas.microsoft.com/office/powerpoint/2010/main" val="890077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
          <p:cNvSpPr txBox="1"/>
          <p:nvPr/>
        </p:nvSpPr>
        <p:spPr>
          <a:xfrm>
            <a:off x="375920" y="284480"/>
            <a:ext cx="1158966" cy="461624"/>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ja-JP" altLang="en-US" sz="2400" b="0" i="0" u="none" strike="noStrike" kern="0" cap="none" spc="0" normalizeH="0" baseline="0" noProof="0">
                <a:ln>
                  <a:noFill/>
                </a:ln>
                <a:solidFill>
                  <a:srgbClr val="3F3F3F"/>
                </a:solidFill>
                <a:effectLst/>
                <a:uLnTx/>
                <a:uFillTx/>
                <a:latin typeface="Arial"/>
                <a:ea typeface="Arial"/>
                <a:cs typeface="Arial"/>
                <a:sym typeface="Arial"/>
              </a:rPr>
              <a:t>目次録</a:t>
            </a:r>
            <a:endParaRPr kumimoji="0" sz="1400" b="0"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116" name="Google Shape;116;p2"/>
          <p:cNvSpPr txBox="1"/>
          <p:nvPr/>
        </p:nvSpPr>
        <p:spPr>
          <a:xfrm>
            <a:off x="1349829" y="1166298"/>
            <a:ext cx="1741182"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1" i="0" u="none" strike="noStrike" kern="0" cap="none" spc="0" normalizeH="0" baseline="0" noProof="0">
                <a:ln>
                  <a:noFill/>
                </a:ln>
                <a:solidFill>
                  <a:srgbClr val="000000"/>
                </a:solidFill>
                <a:effectLst/>
                <a:uLnTx/>
                <a:uFillTx/>
                <a:latin typeface="Arial"/>
                <a:ea typeface="Arial"/>
                <a:cs typeface="Arial"/>
                <a:sym typeface="Arial"/>
              </a:rPr>
              <a:t>§1 </a:t>
            </a:r>
            <a:r>
              <a:rPr kumimoji="0" lang="ja-JP" altLang="en-US" sz="3200" b="1" i="0" u="none" strike="noStrike" kern="0" cap="none" spc="0" normalizeH="0" baseline="0" noProof="0">
                <a:ln>
                  <a:noFill/>
                </a:ln>
                <a:solidFill>
                  <a:srgbClr val="000000"/>
                </a:solidFill>
                <a:effectLst/>
                <a:uLnTx/>
                <a:uFillTx/>
                <a:latin typeface="Arial"/>
                <a:ea typeface="Arial"/>
                <a:cs typeface="Arial"/>
                <a:sym typeface="Arial"/>
              </a:rPr>
              <a:t>動機</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txBox="1"/>
          <p:nvPr/>
        </p:nvSpPr>
        <p:spPr>
          <a:xfrm>
            <a:off x="2013858" y="2496169"/>
            <a:ext cx="5586786"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0" i="0" u="none" strike="noStrike" kern="0" cap="none" spc="0" normalizeH="0" baseline="0" noProof="0">
                <a:ln>
                  <a:noFill/>
                </a:ln>
                <a:solidFill>
                  <a:srgbClr val="000000"/>
                </a:solidFill>
                <a:effectLst/>
                <a:uLnTx/>
                <a:uFillTx/>
                <a:latin typeface="Arial"/>
                <a:ea typeface="Arial"/>
                <a:cs typeface="Arial"/>
                <a:sym typeface="Arial"/>
              </a:rPr>
              <a:t>1) </a:t>
            </a: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回収量のデジタルデータ化</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txBox="1"/>
          <p:nvPr/>
        </p:nvSpPr>
        <p:spPr>
          <a:xfrm>
            <a:off x="2013858" y="3126681"/>
            <a:ext cx="3945311"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0" i="0" u="none" strike="noStrike" kern="0" cap="none" spc="0" normalizeH="0" baseline="0" noProof="0">
                <a:ln>
                  <a:noFill/>
                </a:ln>
                <a:solidFill>
                  <a:srgbClr val="000000"/>
                </a:solidFill>
                <a:effectLst/>
                <a:uLnTx/>
                <a:uFillTx/>
                <a:latin typeface="Arial"/>
                <a:ea typeface="Arial"/>
                <a:cs typeface="Arial"/>
                <a:sym typeface="Arial"/>
              </a:rPr>
              <a:t>2) </a:t>
            </a: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圧力調整の自動化</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txBox="1"/>
          <p:nvPr/>
        </p:nvSpPr>
        <p:spPr>
          <a:xfrm>
            <a:off x="2013858" y="3757193"/>
            <a:ext cx="353494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0" i="0" u="none" strike="noStrike" kern="0" cap="none" spc="0" normalizeH="0" baseline="0" noProof="0">
                <a:ln>
                  <a:noFill/>
                </a:ln>
                <a:solidFill>
                  <a:srgbClr val="000000"/>
                </a:solidFill>
                <a:effectLst/>
                <a:uLnTx/>
                <a:uFillTx/>
                <a:latin typeface="Arial"/>
                <a:ea typeface="Arial"/>
                <a:cs typeface="Arial"/>
                <a:sym typeface="Arial"/>
              </a:rPr>
              <a:t>3) </a:t>
            </a: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超伝道型液面計</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txBox="1"/>
          <p:nvPr/>
        </p:nvSpPr>
        <p:spPr>
          <a:xfrm>
            <a:off x="2013858" y="4387705"/>
            <a:ext cx="4355680"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0" i="0" u="none" strike="noStrike" kern="0" cap="none" spc="0" normalizeH="0" baseline="0" noProof="0">
                <a:ln>
                  <a:noFill/>
                </a:ln>
                <a:solidFill>
                  <a:srgbClr val="000000"/>
                </a:solidFill>
                <a:effectLst/>
                <a:uLnTx/>
                <a:uFillTx/>
                <a:latin typeface="Arial"/>
                <a:ea typeface="Arial"/>
                <a:cs typeface="Arial"/>
                <a:sym typeface="Arial"/>
              </a:rPr>
              <a:t>4) </a:t>
            </a: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コンデンサ型液面計</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txBox="1"/>
          <p:nvPr/>
        </p:nvSpPr>
        <p:spPr>
          <a:xfrm>
            <a:off x="1349829" y="1794615"/>
            <a:ext cx="1574470"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0" i="0" u="none" strike="noStrike" kern="0" cap="none" spc="0" normalizeH="0" baseline="0" noProof="0">
                <a:ln>
                  <a:noFill/>
                </a:ln>
                <a:solidFill>
                  <a:srgbClr val="000000"/>
                </a:solidFill>
                <a:effectLst/>
                <a:uLnTx/>
                <a:uFillTx/>
                <a:latin typeface="Arial"/>
                <a:ea typeface="Arial"/>
                <a:cs typeface="Arial"/>
                <a:sym typeface="Arial"/>
              </a:rPr>
              <a:t>§2 </a:t>
            </a: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内容</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txBox="1"/>
          <p:nvPr/>
        </p:nvSpPr>
        <p:spPr>
          <a:xfrm>
            <a:off x="1349829" y="5106927"/>
            <a:ext cx="1574470"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0" i="0" u="none" strike="noStrike" kern="0" cap="none" spc="0" normalizeH="0" baseline="0" noProof="0">
                <a:ln>
                  <a:noFill/>
                </a:ln>
                <a:solidFill>
                  <a:srgbClr val="000000"/>
                </a:solidFill>
                <a:effectLst/>
                <a:uLnTx/>
                <a:uFillTx/>
                <a:latin typeface="Arial"/>
                <a:ea typeface="Arial"/>
                <a:cs typeface="Arial"/>
                <a:sym typeface="Arial"/>
              </a:rPr>
              <a:t>§3 </a:t>
            </a: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纏め</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rot="5400000">
            <a:off x="1187269" y="1321712"/>
            <a:ext cx="144272" cy="180848"/>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661155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085425-9AD4-BF02-478E-2CA0F16B2EE9}"/>
              </a:ext>
            </a:extLst>
          </p:cNvPr>
          <p:cNvSpPr>
            <a:spLocks noGrp="1"/>
          </p:cNvSpPr>
          <p:nvPr>
            <p:ph type="title"/>
          </p:nvPr>
        </p:nvSpPr>
        <p:spPr/>
        <p:txBody>
          <a:bodyPr/>
          <a:lstStyle/>
          <a:p>
            <a:r>
              <a:rPr kumimoji="1" lang="en-US" altLang="ja-JP" dirty="0"/>
              <a:t>Template Matching</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34272705-259D-E699-A750-39625494E81C}"/>
                  </a:ext>
                </a:extLst>
              </p:cNvPr>
              <p:cNvSpPr>
                <a:spLocks noGrp="1"/>
              </p:cNvSpPr>
              <p:nvPr>
                <p:ph idx="1"/>
              </p:nvPr>
            </p:nvSpPr>
            <p:spPr/>
            <p:txBody>
              <a:bodyPr>
                <a:normAutofit/>
              </a:bodyPr>
              <a:lstStyle/>
              <a:p>
                <a:pPr marL="0" indent="0">
                  <a:buNone/>
                </a:pPr>
                <a:r>
                  <a:rPr lang="en-US" altLang="ja-JP" dirty="0"/>
                  <a:t>c</a:t>
                </a:r>
                <a:r>
                  <a:rPr kumimoji="1" lang="en-US" altLang="ja-JP" dirty="0"/>
                  <a:t>v2.matchTemplate(</a:t>
                </a:r>
                <a:r>
                  <a:rPr kumimoji="1" lang="ja-JP" altLang="en-US" dirty="0"/>
                  <a:t>画像、テンプレート、メソッド</a:t>
                </a:r>
                <a:r>
                  <a:rPr kumimoji="1" lang="en-US" altLang="ja-JP" dirty="0"/>
                  <a:t>)</a:t>
                </a:r>
              </a:p>
              <a:p>
                <a:pPr marL="0" indent="0">
                  <a:buNone/>
                </a:pPr>
                <a:r>
                  <a:rPr lang="ja-JP" altLang="en-US" dirty="0"/>
                  <a:t>出力：</a:t>
                </a:r>
                <a:r>
                  <a:rPr lang="en-US" altLang="ja-JP" dirty="0"/>
                  <a:t>top-left </a:t>
                </a:r>
                <a:r>
                  <a:rPr lang="ja-JP" altLang="en-US" dirty="0"/>
                  <a:t>ピクセルの座標ごとに類似度 </a:t>
                </a:r>
                <a:r>
                  <a:rPr lang="en-US" altLang="ja-JP" dirty="0"/>
                  <a:t>-1</a:t>
                </a:r>
                <a14:m>
                  <m:oMath xmlns:m="http://schemas.openxmlformats.org/officeDocument/2006/math">
                    <m:r>
                      <a:rPr lang="en-US" altLang="ja-JP" b="1" i="1" smtClean="0">
                        <a:latin typeface="Cambria Math" panose="02040503050406030204" pitchFamily="18" charset="0"/>
                      </a:rPr>
                      <m:t>≤</m:t>
                    </m:r>
                    <m:r>
                      <a:rPr lang="en-US" altLang="ja-JP" b="1" i="1" smtClean="0">
                        <a:latin typeface="Cambria Math" panose="02040503050406030204" pitchFamily="18" charset="0"/>
                      </a:rPr>
                      <m:t>𝑹</m:t>
                    </m:r>
                    <m:r>
                      <a:rPr lang="en-US" altLang="ja-JP" b="1" i="1" smtClean="0">
                        <a:latin typeface="Cambria Math" panose="02040503050406030204" pitchFamily="18" charset="0"/>
                      </a:rPr>
                      <m:t>≤</m:t>
                    </m:r>
                    <m:r>
                      <a:rPr lang="en-US" altLang="ja-JP" b="1" i="1" smtClean="0">
                        <a:latin typeface="Cambria Math" panose="02040503050406030204" pitchFamily="18" charset="0"/>
                      </a:rPr>
                      <m:t>𝟏</m:t>
                    </m:r>
                  </m:oMath>
                </a14:m>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p:txBody>
          </p:sp>
        </mc:Choice>
        <mc:Fallback xmlns="">
          <p:sp>
            <p:nvSpPr>
              <p:cNvPr id="3" name="コンテンツ プレースホルダー 2">
                <a:extLst>
                  <a:ext uri="{FF2B5EF4-FFF2-40B4-BE49-F238E27FC236}">
                    <a16:creationId xmlns:a16="http://schemas.microsoft.com/office/drawing/2014/main" id="{34272705-259D-E699-A750-39625494E81C}"/>
                  </a:ext>
                </a:extLst>
              </p:cNvPr>
              <p:cNvSpPr>
                <a:spLocks noGrp="1" noRot="1" noChangeAspect="1" noMove="1" noResize="1" noEditPoints="1" noAdjustHandles="1" noChangeArrowheads="1" noChangeShapeType="1" noTextEdit="1"/>
              </p:cNvSpPr>
              <p:nvPr>
                <p:ph idx="1"/>
              </p:nvPr>
            </p:nvSpPr>
            <p:spPr>
              <a:blipFill>
                <a:blip r:embed="rId2"/>
                <a:stretch>
                  <a:fillRect l="-1153" t="-800"/>
                </a:stretch>
              </a:blipFill>
            </p:spPr>
            <p:txBody>
              <a:bodyPr/>
              <a:lstStyle/>
              <a:p>
                <a:r>
                  <a:rPr lang="ja-JP" altLang="en-US">
                    <a:noFill/>
                  </a:rPr>
                  <a:t> </a:t>
                </a:r>
              </a:p>
            </p:txBody>
          </p:sp>
        </mc:Fallback>
      </mc:AlternateContent>
      <p:sp>
        <p:nvSpPr>
          <p:cNvPr id="4" name="テキスト プレースホルダー 3">
            <a:extLst>
              <a:ext uri="{FF2B5EF4-FFF2-40B4-BE49-F238E27FC236}">
                <a16:creationId xmlns:a16="http://schemas.microsoft.com/office/drawing/2014/main" id="{D08098EC-6E83-1636-1766-15AE76019516}"/>
              </a:ext>
            </a:extLst>
          </p:cNvPr>
          <p:cNvSpPr>
            <a:spLocks noGrp="1"/>
          </p:cNvSpPr>
          <p:nvPr>
            <p:ph type="body" sz="quarter" idx="11"/>
          </p:nvPr>
        </p:nvSpPr>
        <p:spPr/>
        <p:txBody>
          <a:bodyPr>
            <a:normAutofit fontScale="92500" lnSpcReduction="20000"/>
          </a:bodyPr>
          <a:lstStyle/>
          <a:p>
            <a:r>
              <a:rPr kumimoji="1" lang="ja-JP" altLang="en-US" dirty="0"/>
              <a:t>手法</a:t>
            </a:r>
          </a:p>
        </p:txBody>
      </p:sp>
      <p:grpSp>
        <p:nvGrpSpPr>
          <p:cNvPr id="1045" name="グループ化 1044">
            <a:extLst>
              <a:ext uri="{FF2B5EF4-FFF2-40B4-BE49-F238E27FC236}">
                <a16:creationId xmlns:a16="http://schemas.microsoft.com/office/drawing/2014/main" id="{5BC06E4B-6F16-8890-7468-854332931CD5}"/>
              </a:ext>
            </a:extLst>
          </p:cNvPr>
          <p:cNvGrpSpPr/>
          <p:nvPr/>
        </p:nvGrpSpPr>
        <p:grpSpPr>
          <a:xfrm>
            <a:off x="1112593" y="3350183"/>
            <a:ext cx="9651362" cy="3507817"/>
            <a:chOff x="2014612" y="3372622"/>
            <a:chExt cx="9651362" cy="3507817"/>
          </a:xfrm>
        </p:grpSpPr>
        <p:pic>
          <p:nvPicPr>
            <p:cNvPr id="1033" name="Picture 4">
              <a:extLst>
                <a:ext uri="{FF2B5EF4-FFF2-40B4-BE49-F238E27FC236}">
                  <a16:creationId xmlns:a16="http://schemas.microsoft.com/office/drawing/2014/main" id="{33A63660-6CA5-8DE9-CFDF-D164BE4DC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612" y="3372622"/>
              <a:ext cx="4804184" cy="3507817"/>
            </a:xfrm>
            <a:prstGeom prst="rect">
              <a:avLst/>
            </a:prstGeom>
            <a:noFill/>
            <a:extLst>
              <a:ext uri="{909E8E84-426E-40DD-AFC4-6F175D3DCCD1}">
                <a14:hiddenFill xmlns:a14="http://schemas.microsoft.com/office/drawing/2010/main">
                  <a:solidFill>
                    <a:srgbClr val="FFFFFF"/>
                  </a:solidFill>
                </a14:hiddenFill>
              </a:ext>
            </a:extLst>
          </p:spPr>
        </p:pic>
        <p:grpSp>
          <p:nvGrpSpPr>
            <p:cNvPr id="1034" name="グループ化 1033">
              <a:extLst>
                <a:ext uri="{FF2B5EF4-FFF2-40B4-BE49-F238E27FC236}">
                  <a16:creationId xmlns:a16="http://schemas.microsoft.com/office/drawing/2014/main" id="{E9407CFA-B498-AE2C-55E8-1B6DD4B2C954}"/>
                </a:ext>
              </a:extLst>
            </p:cNvPr>
            <p:cNvGrpSpPr/>
            <p:nvPr/>
          </p:nvGrpSpPr>
          <p:grpSpPr>
            <a:xfrm>
              <a:off x="7437520" y="4048498"/>
              <a:ext cx="4228454" cy="2156063"/>
              <a:chOff x="7355816" y="4304389"/>
              <a:chExt cx="2821572" cy="1280674"/>
            </a:xfrm>
          </p:grpSpPr>
          <p:pic>
            <p:nvPicPr>
              <p:cNvPr id="1035" name="図 1034">
                <a:extLst>
                  <a:ext uri="{FF2B5EF4-FFF2-40B4-BE49-F238E27FC236}">
                    <a16:creationId xmlns:a16="http://schemas.microsoft.com/office/drawing/2014/main" id="{E4D1A4B1-5E83-ECC3-507E-9E1A57804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4013" y="4304392"/>
                <a:ext cx="333375" cy="561975"/>
              </a:xfrm>
              <a:prstGeom prst="rect">
                <a:avLst/>
              </a:prstGeom>
            </p:spPr>
          </p:pic>
          <p:pic>
            <p:nvPicPr>
              <p:cNvPr id="1036" name="図 1035">
                <a:extLst>
                  <a:ext uri="{FF2B5EF4-FFF2-40B4-BE49-F238E27FC236}">
                    <a16:creationId xmlns:a16="http://schemas.microsoft.com/office/drawing/2014/main" id="{C01F86D0-D7C0-A901-4938-4A95D70B7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5937" y="4304389"/>
                <a:ext cx="333375" cy="561975"/>
              </a:xfrm>
              <a:prstGeom prst="rect">
                <a:avLst/>
              </a:prstGeom>
            </p:spPr>
          </p:pic>
          <p:pic>
            <p:nvPicPr>
              <p:cNvPr id="1037" name="図 1036">
                <a:extLst>
                  <a:ext uri="{FF2B5EF4-FFF2-40B4-BE49-F238E27FC236}">
                    <a16:creationId xmlns:a16="http://schemas.microsoft.com/office/drawing/2014/main" id="{7B4F969E-748E-D1ED-B7B3-382DBBA299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7956" y="4304390"/>
                <a:ext cx="333375" cy="561975"/>
              </a:xfrm>
              <a:prstGeom prst="rect">
                <a:avLst/>
              </a:prstGeom>
            </p:spPr>
          </p:pic>
          <p:pic>
            <p:nvPicPr>
              <p:cNvPr id="1038" name="図 1037">
                <a:extLst>
                  <a:ext uri="{FF2B5EF4-FFF2-40B4-BE49-F238E27FC236}">
                    <a16:creationId xmlns:a16="http://schemas.microsoft.com/office/drawing/2014/main" id="{57EDF239-026C-C24D-9356-A3674B646D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9975" y="4304390"/>
                <a:ext cx="333375" cy="561975"/>
              </a:xfrm>
              <a:prstGeom prst="rect">
                <a:avLst/>
              </a:prstGeom>
            </p:spPr>
          </p:pic>
          <p:pic>
            <p:nvPicPr>
              <p:cNvPr id="1039" name="図 1038">
                <a:extLst>
                  <a:ext uri="{FF2B5EF4-FFF2-40B4-BE49-F238E27FC236}">
                    <a16:creationId xmlns:a16="http://schemas.microsoft.com/office/drawing/2014/main" id="{8B1D8651-5FAF-0152-CE8A-9932AAF256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21994" y="4304391"/>
                <a:ext cx="333375" cy="561975"/>
              </a:xfrm>
              <a:prstGeom prst="rect">
                <a:avLst/>
              </a:prstGeom>
            </p:spPr>
          </p:pic>
          <p:pic>
            <p:nvPicPr>
              <p:cNvPr id="1040" name="図 1039">
                <a:extLst>
                  <a:ext uri="{FF2B5EF4-FFF2-40B4-BE49-F238E27FC236}">
                    <a16:creationId xmlns:a16="http://schemas.microsoft.com/office/drawing/2014/main" id="{5F5F3DC0-2D5B-69FB-B17D-DBEE7B55EC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55816" y="5023088"/>
                <a:ext cx="333375" cy="561975"/>
              </a:xfrm>
              <a:prstGeom prst="rect">
                <a:avLst/>
              </a:prstGeom>
            </p:spPr>
          </p:pic>
          <p:pic>
            <p:nvPicPr>
              <p:cNvPr id="1041" name="図 1040">
                <a:extLst>
                  <a:ext uri="{FF2B5EF4-FFF2-40B4-BE49-F238E27FC236}">
                    <a16:creationId xmlns:a16="http://schemas.microsoft.com/office/drawing/2014/main" id="{6A479461-4258-99D6-0594-64AC73A1BC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77956" y="4988030"/>
                <a:ext cx="333375" cy="561975"/>
              </a:xfrm>
              <a:prstGeom prst="rect">
                <a:avLst/>
              </a:prstGeom>
            </p:spPr>
          </p:pic>
          <p:pic>
            <p:nvPicPr>
              <p:cNvPr id="1042" name="図 1041">
                <a:extLst>
                  <a:ext uri="{FF2B5EF4-FFF2-40B4-BE49-F238E27FC236}">
                    <a16:creationId xmlns:a16="http://schemas.microsoft.com/office/drawing/2014/main" id="{7022B9ED-B23F-5656-1B68-0350FC6CB1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99975" y="4988030"/>
                <a:ext cx="333375" cy="561975"/>
              </a:xfrm>
              <a:prstGeom prst="rect">
                <a:avLst/>
              </a:prstGeom>
            </p:spPr>
          </p:pic>
          <p:pic>
            <p:nvPicPr>
              <p:cNvPr id="1043" name="図 1042">
                <a:extLst>
                  <a:ext uri="{FF2B5EF4-FFF2-40B4-BE49-F238E27FC236}">
                    <a16:creationId xmlns:a16="http://schemas.microsoft.com/office/drawing/2014/main" id="{3EED4764-56AA-00DE-0F62-9103EC6C58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22115" y="4988030"/>
                <a:ext cx="333375" cy="561975"/>
              </a:xfrm>
              <a:prstGeom prst="rect">
                <a:avLst/>
              </a:prstGeom>
            </p:spPr>
          </p:pic>
          <p:pic>
            <p:nvPicPr>
              <p:cNvPr id="1044" name="図 1043">
                <a:extLst>
                  <a:ext uri="{FF2B5EF4-FFF2-40B4-BE49-F238E27FC236}">
                    <a16:creationId xmlns:a16="http://schemas.microsoft.com/office/drawing/2014/main" id="{4D389D55-DE72-2915-DFAB-30A66B2121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44012" y="4988030"/>
                <a:ext cx="333375" cy="561975"/>
              </a:xfrm>
              <a:prstGeom prst="rect">
                <a:avLst/>
              </a:prstGeom>
            </p:spPr>
          </p:pic>
        </p:grpSp>
      </p:grpSp>
    </p:spTree>
    <p:extLst>
      <p:ext uri="{BB962C8B-B14F-4D97-AF65-F5344CB8AC3E}">
        <p14:creationId xmlns:p14="http://schemas.microsoft.com/office/powerpoint/2010/main" val="1288327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5AA30E-D9BE-95E1-3349-E756B492C866}"/>
              </a:ext>
            </a:extLst>
          </p:cNvPr>
          <p:cNvSpPr>
            <a:spLocks noGrp="1"/>
          </p:cNvSpPr>
          <p:nvPr>
            <p:ph type="title"/>
          </p:nvPr>
        </p:nvSpPr>
        <p:spPr/>
        <p:txBody>
          <a:bodyPr/>
          <a:lstStyle/>
          <a:p>
            <a:r>
              <a:rPr kumimoji="1" lang="en-US" altLang="ja-JP" dirty="0"/>
              <a:t>Template Matching</a:t>
            </a:r>
            <a:endParaRPr kumimoji="1" lang="ja-JP" altLang="en-US" dirty="0"/>
          </a:p>
        </p:txBody>
      </p:sp>
      <p:sp>
        <p:nvSpPr>
          <p:cNvPr id="3" name="コンテンツ プレースホルダー 2">
            <a:extLst>
              <a:ext uri="{FF2B5EF4-FFF2-40B4-BE49-F238E27FC236}">
                <a16:creationId xmlns:a16="http://schemas.microsoft.com/office/drawing/2014/main" id="{85D13B93-6C7D-DE8F-1E2F-51FEDF8E900C}"/>
              </a:ext>
            </a:extLst>
          </p:cNvPr>
          <p:cNvSpPr>
            <a:spLocks noGrp="1"/>
          </p:cNvSpPr>
          <p:nvPr>
            <p:ph idx="1"/>
          </p:nvPr>
        </p:nvSpPr>
        <p:spPr/>
        <p:txBody>
          <a:bodyPr/>
          <a:lstStyle/>
          <a:p>
            <a:pPr marL="0" indent="0">
              <a:buNone/>
            </a:pPr>
            <a:r>
              <a:rPr lang="ja-JP" altLang="en-US" dirty="0"/>
              <a:t>グレースケール化</a:t>
            </a:r>
            <a:endParaRPr lang="en-US" altLang="ja-JP" dirty="0"/>
          </a:p>
          <a:p>
            <a:pPr marL="0" indent="0">
              <a:buNone/>
            </a:pPr>
            <a:r>
              <a:rPr lang="ja-JP" altLang="en-US" dirty="0"/>
              <a:t>類似度を計算してはスライドさせる</a:t>
            </a:r>
            <a:endParaRPr lang="en-US" altLang="ja-JP"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テキスト プレースホルダー 3">
            <a:extLst>
              <a:ext uri="{FF2B5EF4-FFF2-40B4-BE49-F238E27FC236}">
                <a16:creationId xmlns:a16="http://schemas.microsoft.com/office/drawing/2014/main" id="{8065D469-8792-3669-DABA-6E007B900C73}"/>
              </a:ext>
            </a:extLst>
          </p:cNvPr>
          <p:cNvSpPr>
            <a:spLocks noGrp="1"/>
          </p:cNvSpPr>
          <p:nvPr>
            <p:ph type="body" sz="quarter" idx="11"/>
          </p:nvPr>
        </p:nvSpPr>
        <p:spPr/>
        <p:txBody>
          <a:bodyPr>
            <a:normAutofit fontScale="92500" lnSpcReduction="20000"/>
          </a:bodyPr>
          <a:lstStyle/>
          <a:p>
            <a:r>
              <a:rPr kumimoji="1" lang="ja-JP" altLang="en-US" dirty="0"/>
              <a:t>手法</a:t>
            </a:r>
          </a:p>
        </p:txBody>
      </p:sp>
      <p:pic>
        <p:nvPicPr>
          <p:cNvPr id="6" name="Picture 4">
            <a:extLst>
              <a:ext uri="{FF2B5EF4-FFF2-40B4-BE49-F238E27FC236}">
                <a16:creationId xmlns:a16="http://schemas.microsoft.com/office/drawing/2014/main" id="{76440479-1F92-C55E-A9A3-7BFA731B182C}"/>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112593" y="3350183"/>
            <a:ext cx="4804184" cy="3507817"/>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E6EE9B07-A656-262A-EEC0-03747C1FC8CB}"/>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0264354" y="4026064"/>
            <a:ext cx="499601" cy="946106"/>
          </a:xfrm>
          <a:prstGeom prst="rect">
            <a:avLst/>
          </a:prstGeom>
        </p:spPr>
      </p:pic>
      <p:pic>
        <p:nvPicPr>
          <p:cNvPr id="9" name="図 8">
            <a:extLst>
              <a:ext uri="{FF2B5EF4-FFF2-40B4-BE49-F238E27FC236}">
                <a16:creationId xmlns:a16="http://schemas.microsoft.com/office/drawing/2014/main" id="{3DE84D46-7BAA-A253-3484-CA59FB64C7B0}"/>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112593" y="3358659"/>
            <a:ext cx="499601" cy="946106"/>
          </a:xfrm>
          <a:prstGeom prst="rect">
            <a:avLst/>
          </a:prstGeom>
        </p:spPr>
      </p:pic>
      <p:pic>
        <p:nvPicPr>
          <p:cNvPr id="10" name="図 9">
            <a:extLst>
              <a:ext uri="{FF2B5EF4-FFF2-40B4-BE49-F238E27FC236}">
                <a16:creationId xmlns:a16="http://schemas.microsoft.com/office/drawing/2014/main" id="{2E9A113F-CEB7-3FC2-ED72-80232F01AAEA}"/>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7467850" y="4026061"/>
            <a:ext cx="499601" cy="946106"/>
          </a:xfrm>
          <a:prstGeom prst="rect">
            <a:avLst/>
          </a:prstGeom>
        </p:spPr>
      </p:pic>
      <p:pic>
        <p:nvPicPr>
          <p:cNvPr id="11" name="図 10">
            <a:extLst>
              <a:ext uri="{FF2B5EF4-FFF2-40B4-BE49-F238E27FC236}">
                <a16:creationId xmlns:a16="http://schemas.microsoft.com/office/drawing/2014/main" id="{85BA5E92-5B4A-DA53-1E2F-2055FF7D9854}"/>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8400018" y="4026061"/>
            <a:ext cx="499601" cy="946106"/>
          </a:xfrm>
          <a:prstGeom prst="rect">
            <a:avLst/>
          </a:prstGeom>
        </p:spPr>
      </p:pic>
      <p:pic>
        <p:nvPicPr>
          <p:cNvPr id="12" name="図 11">
            <a:extLst>
              <a:ext uri="{FF2B5EF4-FFF2-40B4-BE49-F238E27FC236}">
                <a16:creationId xmlns:a16="http://schemas.microsoft.com/office/drawing/2014/main" id="{C5B13442-AF83-4303-9908-EEB914034792}"/>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9332186" y="4026062"/>
            <a:ext cx="499601" cy="946106"/>
          </a:xfrm>
          <a:prstGeom prst="rect">
            <a:avLst/>
          </a:prstGeom>
        </p:spPr>
      </p:pic>
      <p:pic>
        <p:nvPicPr>
          <p:cNvPr id="13" name="図 12">
            <a:extLst>
              <a:ext uri="{FF2B5EF4-FFF2-40B4-BE49-F238E27FC236}">
                <a16:creationId xmlns:a16="http://schemas.microsoft.com/office/drawing/2014/main" id="{C9644A9C-4824-4B52-84DF-D4973130B9CE}"/>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6535501" y="5236016"/>
            <a:ext cx="499601" cy="946106"/>
          </a:xfrm>
          <a:prstGeom prst="rect">
            <a:avLst/>
          </a:prstGeom>
        </p:spPr>
      </p:pic>
      <p:pic>
        <p:nvPicPr>
          <p:cNvPr id="14" name="図 13">
            <a:extLst>
              <a:ext uri="{FF2B5EF4-FFF2-40B4-BE49-F238E27FC236}">
                <a16:creationId xmlns:a16="http://schemas.microsoft.com/office/drawing/2014/main" id="{594BE5A8-E8E4-2182-64A7-4FA8B8B12F0E}"/>
              </a:ext>
            </a:extLst>
          </p:cNvPr>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7467850" y="5176994"/>
            <a:ext cx="499601" cy="946106"/>
          </a:xfrm>
          <a:prstGeom prst="rect">
            <a:avLst/>
          </a:prstGeom>
        </p:spPr>
      </p:pic>
      <p:pic>
        <p:nvPicPr>
          <p:cNvPr id="15" name="図 14">
            <a:extLst>
              <a:ext uri="{FF2B5EF4-FFF2-40B4-BE49-F238E27FC236}">
                <a16:creationId xmlns:a16="http://schemas.microsoft.com/office/drawing/2014/main" id="{7D3C789A-99F2-CD5D-4AB3-32D849F39A37}"/>
              </a:ext>
            </a:extLst>
          </p:cNvPr>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8400018" y="5176994"/>
            <a:ext cx="499601" cy="946106"/>
          </a:xfrm>
          <a:prstGeom prst="rect">
            <a:avLst/>
          </a:prstGeom>
        </p:spPr>
      </p:pic>
      <p:pic>
        <p:nvPicPr>
          <p:cNvPr id="16" name="図 15">
            <a:extLst>
              <a:ext uri="{FF2B5EF4-FFF2-40B4-BE49-F238E27FC236}">
                <a16:creationId xmlns:a16="http://schemas.microsoft.com/office/drawing/2014/main" id="{41563EA2-64D5-39D7-341B-30AC16C99A00}"/>
              </a:ext>
            </a:extLst>
          </p:cNvPr>
          <p:cNvPicPr>
            <a:picLocks noChangeAspect="1"/>
          </p:cNvPicPr>
          <p:nvPr/>
        </p:nvPicPr>
        <p:blipFill>
          <a:blip r:embed="rId11">
            <a:grayscl/>
            <a:extLst>
              <a:ext uri="{28A0092B-C50C-407E-A947-70E740481C1C}">
                <a14:useLocalDpi xmlns:a14="http://schemas.microsoft.com/office/drawing/2010/main" val="0"/>
              </a:ext>
            </a:extLst>
          </a:blip>
          <a:stretch>
            <a:fillRect/>
          </a:stretch>
        </p:blipFill>
        <p:spPr>
          <a:xfrm>
            <a:off x="9332367" y="5176994"/>
            <a:ext cx="499601" cy="946106"/>
          </a:xfrm>
          <a:prstGeom prst="rect">
            <a:avLst/>
          </a:prstGeom>
        </p:spPr>
      </p:pic>
      <p:pic>
        <p:nvPicPr>
          <p:cNvPr id="17" name="図 16">
            <a:extLst>
              <a:ext uri="{FF2B5EF4-FFF2-40B4-BE49-F238E27FC236}">
                <a16:creationId xmlns:a16="http://schemas.microsoft.com/office/drawing/2014/main" id="{C19838FF-2C0B-2E30-72A3-B0CCF431CBC5}"/>
              </a:ext>
            </a:extLst>
          </p:cNvPr>
          <p:cNvPicPr>
            <a:picLocks noChangeAspect="1"/>
          </p:cNvPicPr>
          <p:nvPr/>
        </p:nvPicPr>
        <p:blipFill>
          <a:blip r:embed="rId12">
            <a:grayscl/>
            <a:extLst>
              <a:ext uri="{28A0092B-C50C-407E-A947-70E740481C1C}">
                <a14:useLocalDpi xmlns:a14="http://schemas.microsoft.com/office/drawing/2010/main" val="0"/>
              </a:ext>
            </a:extLst>
          </a:blip>
          <a:stretch>
            <a:fillRect/>
          </a:stretch>
        </p:blipFill>
        <p:spPr>
          <a:xfrm>
            <a:off x="10264352" y="5176994"/>
            <a:ext cx="499601" cy="946106"/>
          </a:xfrm>
          <a:prstGeom prst="rect">
            <a:avLst/>
          </a:prstGeom>
        </p:spPr>
      </p:pic>
    </p:spTree>
    <p:extLst>
      <p:ext uri="{BB962C8B-B14F-4D97-AF65-F5344CB8AC3E}">
        <p14:creationId xmlns:p14="http://schemas.microsoft.com/office/powerpoint/2010/main" val="407099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3.7037E-6 L 0.35351 0.00254 " pathEditMode="relative" rAng="0" ptsTypes="AA">
                                      <p:cBhvr>
                                        <p:cTn id="6" dur="3000" fill="hold"/>
                                        <p:tgtEl>
                                          <p:spTgt spid="9"/>
                                        </p:tgtEl>
                                        <p:attrNameLst>
                                          <p:attrName>ppt_x</p:attrName>
                                          <p:attrName>ppt_y</p:attrName>
                                        </p:attrNameLst>
                                      </p:cBhvr>
                                      <p:rCtr x="17669" y="116"/>
                                    </p:animMotion>
                                  </p:childTnLst>
                                </p:cTn>
                              </p:par>
                            </p:childTnLst>
                          </p:cTn>
                        </p:par>
                        <p:par>
                          <p:cTn id="7" fill="hold">
                            <p:stCondLst>
                              <p:cond delay="3000"/>
                            </p:stCondLst>
                            <p:childTnLst>
                              <p:par>
                                <p:cTn id="8" presetID="1" presetClass="exit" presetSubtype="0" fill="hold" nodeType="afterEffect">
                                  <p:stCondLst>
                                    <p:cond delay="0"/>
                                  </p:stCondLst>
                                  <p:childTnLst>
                                    <p:set>
                                      <p:cBhvr>
                                        <p:cTn id="9" dur="1" fill="hold">
                                          <p:stCondLst>
                                            <p:cond delay="0"/>
                                          </p:stCondLst>
                                        </p:cTn>
                                        <p:tgtEl>
                                          <p:spTgt spid="9"/>
                                        </p:tgtEl>
                                        <p:attrNameLst>
                                          <p:attrName>style.visibility</p:attrName>
                                        </p:attrNameLst>
                                      </p:cBhvr>
                                      <p:to>
                                        <p:strVal val="hidden"/>
                                      </p:to>
                                    </p:set>
                                  </p:childTnLst>
                                </p:cTn>
                              </p:par>
                            </p:childTnLst>
                          </p:cTn>
                        </p:par>
                        <p:par>
                          <p:cTn id="10" fill="hold">
                            <p:stCondLst>
                              <p:cond delay="3000"/>
                            </p:stCondLst>
                            <p:childTnLst>
                              <p:par>
                                <p:cTn id="11" presetID="42" presetClass="path" presetSubtype="0" accel="50000" decel="50000" fill="hold" nodeType="afterEffect">
                                  <p:stCondLst>
                                    <p:cond delay="0"/>
                                  </p:stCondLst>
                                  <p:childTnLst>
                                    <p:animMotion origin="layout" path="M 0.35351 0.00254 L 1.25E-6 0.11643 " pathEditMode="relative" rAng="0" ptsTypes="AA">
                                      <p:cBhvr>
                                        <p:cTn id="12" dur="100" fill="hold"/>
                                        <p:tgtEl>
                                          <p:spTgt spid="9"/>
                                        </p:tgtEl>
                                        <p:attrNameLst>
                                          <p:attrName>ppt_x</p:attrName>
                                          <p:attrName>ppt_y</p:attrName>
                                        </p:attrNameLst>
                                      </p:cBhvr>
                                      <p:rCtr x="-17682" y="5694"/>
                                    </p:animMotion>
                                  </p:childTnLst>
                                </p:cTn>
                              </p:par>
                            </p:childTnLst>
                          </p:cTn>
                        </p:par>
                        <p:par>
                          <p:cTn id="13" fill="hold">
                            <p:stCondLst>
                              <p:cond delay="3100"/>
                            </p:stCondLst>
                            <p:childTnLst>
                              <p:par>
                                <p:cTn id="14" presetID="1"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3100"/>
                            </p:stCondLst>
                            <p:childTnLst>
                              <p:par>
                                <p:cTn id="17" presetID="42" presetClass="path" presetSubtype="0" accel="50000" decel="50000" fill="hold" nodeType="afterEffect">
                                  <p:stCondLst>
                                    <p:cond delay="0"/>
                                  </p:stCondLst>
                                  <p:childTnLst>
                                    <p:animMotion origin="layout" path="M 1.25E-6 0.11643 L 0.35482 0.10949 " pathEditMode="relative" rAng="0" ptsTypes="AA">
                                      <p:cBhvr>
                                        <p:cTn id="18" dur="3000" fill="hold"/>
                                        <p:tgtEl>
                                          <p:spTgt spid="9"/>
                                        </p:tgtEl>
                                        <p:attrNameLst>
                                          <p:attrName>ppt_x</p:attrName>
                                          <p:attrName>ppt_y</p:attrName>
                                        </p:attrNameLst>
                                      </p:cBhvr>
                                      <p:rCtr x="17734"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E0B24E-8266-C76D-D0AD-13F7940E73C7}"/>
              </a:ext>
            </a:extLst>
          </p:cNvPr>
          <p:cNvSpPr>
            <a:spLocks noGrp="1"/>
          </p:cNvSpPr>
          <p:nvPr>
            <p:ph type="title"/>
          </p:nvPr>
        </p:nvSpPr>
        <p:spPr/>
        <p:txBody>
          <a:bodyPr/>
          <a:lstStyle/>
          <a:p>
            <a:r>
              <a:rPr kumimoji="1" lang="ja-JP" altLang="en-US" dirty="0"/>
              <a:t>類似度の算出メソッド～正規化相互相関</a:t>
            </a:r>
          </a:p>
        </p:txBody>
      </p:sp>
      <p:sp>
        <p:nvSpPr>
          <p:cNvPr id="4" name="テキスト プレースホルダー 3">
            <a:extLst>
              <a:ext uri="{FF2B5EF4-FFF2-40B4-BE49-F238E27FC236}">
                <a16:creationId xmlns:a16="http://schemas.microsoft.com/office/drawing/2014/main" id="{AC4BAA3D-CC9E-473B-4A93-BF16F3BE5A6A}"/>
              </a:ext>
            </a:extLst>
          </p:cNvPr>
          <p:cNvSpPr>
            <a:spLocks noGrp="1"/>
          </p:cNvSpPr>
          <p:nvPr>
            <p:ph type="body" sz="quarter" idx="11"/>
          </p:nvPr>
        </p:nvSpPr>
        <p:spPr/>
        <p:txBody>
          <a:bodyPr>
            <a:normAutofit fontScale="92500" lnSpcReduction="20000"/>
          </a:bodyPr>
          <a:lstStyle/>
          <a:p>
            <a:r>
              <a:rPr kumimoji="1" lang="ja-JP" altLang="en-US" dirty="0"/>
              <a:t>手法</a:t>
            </a:r>
          </a:p>
        </p:txBody>
      </p:sp>
      <mc:AlternateContent xmlns:mc="http://schemas.openxmlformats.org/markup-compatibility/2006" xmlns:a14="http://schemas.microsoft.com/office/drawing/2010/main">
        <mc:Choice Requires="a14">
          <p:sp>
            <p:nvSpPr>
              <p:cNvPr id="13" name="コンテンツ プレースホルダー 12">
                <a:extLst>
                  <a:ext uri="{FF2B5EF4-FFF2-40B4-BE49-F238E27FC236}">
                    <a16:creationId xmlns:a16="http://schemas.microsoft.com/office/drawing/2014/main" id="{54270DB4-9D4A-56DB-F5DD-87F2B77BB866}"/>
                  </a:ext>
                </a:extLst>
              </p:cNvPr>
              <p:cNvSpPr>
                <a:spLocks noGrp="1"/>
              </p:cNvSpPr>
              <p:nvPr>
                <p:ph idx="1"/>
              </p:nvPr>
            </p:nvSpPr>
            <p:spPr/>
            <p:txBody>
              <a:bodyPr>
                <a:normAutofit lnSpcReduction="10000"/>
              </a:bodyPr>
              <a:lstStyle/>
              <a:p>
                <a:pPr marL="0" indent="0">
                  <a:buNone/>
                </a:pPr>
                <a14:m>
                  <m:oMathPara xmlns:m="http://schemas.openxmlformats.org/officeDocument/2006/math">
                    <m:oMathParaPr>
                      <m:jc m:val="centerGroup"/>
                    </m:oMathParaPr>
                    <m:oMath xmlns:m="http://schemas.openxmlformats.org/officeDocument/2006/math">
                      <m:r>
                        <a:rPr lang="en-US" altLang="ja-JP" sz="4000" b="1" i="1" smtClean="0">
                          <a:latin typeface="Cambria Math" panose="02040503050406030204" pitchFamily="18" charset="0"/>
                        </a:rPr>
                        <m:t>𝑹</m:t>
                      </m:r>
                      <m:r>
                        <a:rPr lang="en-US" altLang="ja-JP" sz="4000" b="1" i="1" smtClean="0">
                          <a:latin typeface="Cambria Math" panose="02040503050406030204" pitchFamily="18" charset="0"/>
                        </a:rPr>
                        <m:t>=</m:t>
                      </m:r>
                      <m:f>
                        <m:fPr>
                          <m:ctrlPr>
                            <a:rPr lang="en-US" altLang="ja-JP" sz="4000" b="1" i="1" smtClean="0">
                              <a:latin typeface="Cambria Math" panose="02040503050406030204" pitchFamily="18" charset="0"/>
                            </a:rPr>
                          </m:ctrlPr>
                        </m:fPr>
                        <m:num>
                          <m:nary>
                            <m:naryPr>
                              <m:chr m:val="∑"/>
                              <m:supHide m:val="on"/>
                              <m:ctrlPr>
                                <a:rPr lang="en-US" altLang="ja-JP" sz="4000" b="1" i="1" smtClean="0">
                                  <a:latin typeface="Cambria Math" panose="02040503050406030204" pitchFamily="18" charset="0"/>
                                </a:rPr>
                              </m:ctrlPr>
                            </m:naryPr>
                            <m:sub>
                              <m:r>
                                <m:rPr>
                                  <m:brk m:alnAt="7"/>
                                </m:rPr>
                                <a:rPr lang="en-US" altLang="ja-JP" sz="4000" b="1" i="1" smtClean="0">
                                  <a:latin typeface="Cambria Math" panose="02040503050406030204" pitchFamily="18" charset="0"/>
                                </a:rPr>
                                <m:t>(</m:t>
                              </m:r>
                              <m:r>
                                <a:rPr lang="en-US" altLang="ja-JP" sz="4000" b="1" i="1" smtClean="0">
                                  <a:latin typeface="Cambria Math" panose="02040503050406030204" pitchFamily="18" charset="0"/>
                                </a:rPr>
                                <m:t>𝒙</m:t>
                              </m:r>
                              <m:r>
                                <a:rPr lang="en-US" altLang="ja-JP" sz="4000" b="1" i="1" smtClean="0">
                                  <a:latin typeface="Cambria Math" panose="02040503050406030204" pitchFamily="18" charset="0"/>
                                </a:rPr>
                                <m:t>,</m:t>
                              </m:r>
                              <m:r>
                                <a:rPr lang="en-US" altLang="ja-JP" sz="4000" b="1" i="1" smtClean="0">
                                  <a:latin typeface="Cambria Math" panose="02040503050406030204" pitchFamily="18" charset="0"/>
                                </a:rPr>
                                <m:t>𝒚</m:t>
                              </m:r>
                              <m:r>
                                <a:rPr lang="en-US" altLang="ja-JP" sz="4000" b="1" i="1" smtClean="0">
                                  <a:latin typeface="Cambria Math" panose="02040503050406030204" pitchFamily="18" charset="0"/>
                                </a:rPr>
                                <m:t>)</m:t>
                              </m:r>
                            </m:sub>
                            <m:sup/>
                            <m:e>
                              <m:r>
                                <a:rPr lang="en-US" altLang="ja-JP" sz="4000" b="1" i="1" smtClean="0">
                                  <a:latin typeface="Cambria Math" panose="02040503050406030204" pitchFamily="18" charset="0"/>
                                </a:rPr>
                                <m:t>(</m:t>
                              </m:r>
                              <m:r>
                                <a:rPr lang="en-US" altLang="ja-JP" sz="4000" b="1" i="1" smtClean="0">
                                  <a:latin typeface="Cambria Math" panose="02040503050406030204" pitchFamily="18" charset="0"/>
                                </a:rPr>
                                <m:t>𝑻</m:t>
                              </m:r>
                              <m:d>
                                <m:dPr>
                                  <m:ctrlPr>
                                    <a:rPr lang="en-US" altLang="ja-JP" sz="4000" b="1" i="1" smtClean="0">
                                      <a:latin typeface="Cambria Math" panose="02040503050406030204" pitchFamily="18" charset="0"/>
                                    </a:rPr>
                                  </m:ctrlPr>
                                </m:dPr>
                                <m:e>
                                  <m:r>
                                    <a:rPr lang="en-US" altLang="ja-JP" sz="4000" b="1" i="1" smtClean="0">
                                      <a:latin typeface="Cambria Math" panose="02040503050406030204" pitchFamily="18" charset="0"/>
                                    </a:rPr>
                                    <m:t>𝒙</m:t>
                                  </m:r>
                                  <m:r>
                                    <a:rPr lang="en-US" altLang="ja-JP" sz="4000" b="1" i="1" smtClean="0">
                                      <a:latin typeface="Cambria Math" panose="02040503050406030204" pitchFamily="18" charset="0"/>
                                    </a:rPr>
                                    <m:t>,</m:t>
                                  </m:r>
                                  <m:r>
                                    <a:rPr lang="en-US" altLang="ja-JP" sz="4000" b="1" i="1" smtClean="0">
                                      <a:latin typeface="Cambria Math" panose="02040503050406030204" pitchFamily="18" charset="0"/>
                                    </a:rPr>
                                    <m:t>𝒚</m:t>
                                  </m:r>
                                </m:e>
                              </m:d>
                              <m:r>
                                <a:rPr lang="en-US" altLang="ja-JP" sz="4000" b="1" i="1" smtClean="0">
                                  <a:latin typeface="Cambria Math" panose="02040503050406030204" pitchFamily="18" charset="0"/>
                                </a:rPr>
                                <m:t>−</m:t>
                              </m:r>
                              <m:acc>
                                <m:accPr>
                                  <m:chr m:val="̃"/>
                                  <m:ctrlPr>
                                    <a:rPr lang="en-US" altLang="ja-JP" sz="4000" b="1" i="1" smtClean="0">
                                      <a:latin typeface="Cambria Math" panose="02040503050406030204" pitchFamily="18" charset="0"/>
                                    </a:rPr>
                                  </m:ctrlPr>
                                </m:accPr>
                                <m:e>
                                  <m:r>
                                    <a:rPr lang="en-US" altLang="ja-JP" sz="4000" b="1" i="1" smtClean="0">
                                      <a:latin typeface="Cambria Math" panose="02040503050406030204" pitchFamily="18" charset="0"/>
                                    </a:rPr>
                                    <m:t>𝑻</m:t>
                                  </m:r>
                                </m:e>
                              </m:acc>
                              <m:r>
                                <a:rPr lang="en-US" altLang="ja-JP" sz="4000" b="1" i="1" smtClean="0">
                                  <a:latin typeface="Cambria Math" panose="02040503050406030204" pitchFamily="18" charset="0"/>
                                </a:rPr>
                                <m:t>)(</m:t>
                              </m:r>
                              <m:r>
                                <a:rPr lang="en-US" altLang="ja-JP" sz="4000" b="1" i="1" smtClean="0">
                                  <a:latin typeface="Cambria Math" panose="02040503050406030204" pitchFamily="18" charset="0"/>
                                </a:rPr>
                                <m:t>𝑰</m:t>
                              </m:r>
                              <m:d>
                                <m:dPr>
                                  <m:ctrlPr>
                                    <a:rPr lang="en-US" altLang="ja-JP" sz="4000" b="1" i="1" smtClean="0">
                                      <a:latin typeface="Cambria Math" panose="02040503050406030204" pitchFamily="18" charset="0"/>
                                    </a:rPr>
                                  </m:ctrlPr>
                                </m:dPr>
                                <m:e>
                                  <m:r>
                                    <a:rPr lang="en-US" altLang="ja-JP" sz="4000" b="1" i="1" smtClean="0">
                                      <a:latin typeface="Cambria Math" panose="02040503050406030204" pitchFamily="18" charset="0"/>
                                    </a:rPr>
                                    <m:t>𝒙</m:t>
                                  </m:r>
                                  <m:r>
                                    <a:rPr lang="en-US" altLang="ja-JP" sz="4000" b="1" i="1" smtClean="0">
                                      <a:latin typeface="Cambria Math" panose="02040503050406030204" pitchFamily="18" charset="0"/>
                                    </a:rPr>
                                    <m:t>,</m:t>
                                  </m:r>
                                  <m:r>
                                    <a:rPr lang="en-US" altLang="ja-JP" sz="4000" b="1" i="1" smtClean="0">
                                      <a:latin typeface="Cambria Math" panose="02040503050406030204" pitchFamily="18" charset="0"/>
                                    </a:rPr>
                                    <m:t>𝒚</m:t>
                                  </m:r>
                                </m:e>
                              </m:d>
                              <m:r>
                                <a:rPr lang="en-US" altLang="ja-JP" sz="4000" b="1" i="1" smtClean="0">
                                  <a:latin typeface="Cambria Math" panose="02040503050406030204" pitchFamily="18" charset="0"/>
                                </a:rPr>
                                <m:t>−</m:t>
                              </m:r>
                              <m:acc>
                                <m:accPr>
                                  <m:chr m:val="̃"/>
                                  <m:ctrlPr>
                                    <a:rPr lang="en-US" altLang="ja-JP" sz="4000" b="1" i="1" smtClean="0">
                                      <a:latin typeface="Cambria Math" panose="02040503050406030204" pitchFamily="18" charset="0"/>
                                    </a:rPr>
                                  </m:ctrlPr>
                                </m:accPr>
                                <m:e>
                                  <m:r>
                                    <a:rPr lang="en-US" altLang="ja-JP" sz="4000" b="1" i="1" smtClean="0">
                                      <a:latin typeface="Cambria Math" panose="02040503050406030204" pitchFamily="18" charset="0"/>
                                    </a:rPr>
                                    <m:t>𝑰</m:t>
                                  </m:r>
                                </m:e>
                              </m:acc>
                              <m:r>
                                <a:rPr lang="en-US" altLang="ja-JP" sz="4000" b="1" i="1" smtClean="0">
                                  <a:latin typeface="Cambria Math" panose="02040503050406030204" pitchFamily="18" charset="0"/>
                                </a:rPr>
                                <m:t>)</m:t>
                              </m:r>
                            </m:e>
                          </m:nary>
                        </m:num>
                        <m:den>
                          <m:nary>
                            <m:naryPr>
                              <m:chr m:val="∑"/>
                              <m:supHide m:val="on"/>
                              <m:ctrlPr>
                                <a:rPr lang="en-US" altLang="ja-JP" sz="4000" b="1" i="1" smtClean="0">
                                  <a:latin typeface="Cambria Math" panose="02040503050406030204" pitchFamily="18" charset="0"/>
                                </a:rPr>
                              </m:ctrlPr>
                            </m:naryPr>
                            <m:sub>
                              <m:r>
                                <m:rPr>
                                  <m:brk m:alnAt="7"/>
                                </m:rPr>
                                <a:rPr lang="en-US" altLang="ja-JP" sz="4000" b="1" i="1" smtClean="0">
                                  <a:latin typeface="Cambria Math" panose="02040503050406030204" pitchFamily="18" charset="0"/>
                                </a:rPr>
                                <m:t>(</m:t>
                              </m:r>
                              <m:r>
                                <a:rPr lang="en-US" altLang="ja-JP" sz="4000" b="1" i="1" smtClean="0">
                                  <a:latin typeface="Cambria Math" panose="02040503050406030204" pitchFamily="18" charset="0"/>
                                </a:rPr>
                                <m:t>𝒙</m:t>
                              </m:r>
                              <m:r>
                                <a:rPr lang="en-US" altLang="ja-JP" sz="4000" b="1" i="1" smtClean="0">
                                  <a:latin typeface="Cambria Math" panose="02040503050406030204" pitchFamily="18" charset="0"/>
                                </a:rPr>
                                <m:t>,</m:t>
                              </m:r>
                              <m:r>
                                <a:rPr lang="en-US" altLang="ja-JP" sz="4000" b="1" i="1" smtClean="0">
                                  <a:latin typeface="Cambria Math" panose="02040503050406030204" pitchFamily="18" charset="0"/>
                                </a:rPr>
                                <m:t>𝒚</m:t>
                              </m:r>
                              <m:r>
                                <a:rPr lang="en-US" altLang="ja-JP" sz="4000" b="1" i="1" smtClean="0">
                                  <a:latin typeface="Cambria Math" panose="02040503050406030204" pitchFamily="18" charset="0"/>
                                </a:rPr>
                                <m:t>)</m:t>
                              </m:r>
                            </m:sub>
                            <m:sup/>
                            <m:e>
                              <m:sSup>
                                <m:sSupPr>
                                  <m:ctrlPr>
                                    <a:rPr lang="en-US" altLang="ja-JP" sz="4000" b="1" i="1" smtClean="0">
                                      <a:latin typeface="Cambria Math" panose="02040503050406030204" pitchFamily="18" charset="0"/>
                                    </a:rPr>
                                  </m:ctrlPr>
                                </m:sSupPr>
                                <m:e>
                                  <m:r>
                                    <a:rPr lang="en-US" altLang="ja-JP" sz="4000" b="1" i="1" smtClean="0">
                                      <a:latin typeface="Cambria Math" panose="02040503050406030204" pitchFamily="18" charset="0"/>
                                    </a:rPr>
                                    <m:t>(</m:t>
                                  </m:r>
                                  <m:r>
                                    <a:rPr lang="en-US" altLang="ja-JP" sz="4000" b="1" i="1" smtClean="0">
                                      <a:latin typeface="Cambria Math" panose="02040503050406030204" pitchFamily="18" charset="0"/>
                                    </a:rPr>
                                    <m:t>𝑻</m:t>
                                  </m:r>
                                  <m:d>
                                    <m:dPr>
                                      <m:ctrlPr>
                                        <a:rPr lang="en-US" altLang="ja-JP" sz="4000" b="1" i="1" smtClean="0">
                                          <a:latin typeface="Cambria Math" panose="02040503050406030204" pitchFamily="18" charset="0"/>
                                        </a:rPr>
                                      </m:ctrlPr>
                                    </m:dPr>
                                    <m:e>
                                      <m:r>
                                        <a:rPr lang="en-US" altLang="ja-JP" sz="4000" b="1" i="1" smtClean="0">
                                          <a:latin typeface="Cambria Math" panose="02040503050406030204" pitchFamily="18" charset="0"/>
                                        </a:rPr>
                                        <m:t>𝒙</m:t>
                                      </m:r>
                                      <m:r>
                                        <a:rPr lang="en-US" altLang="ja-JP" sz="4000" b="1" i="1" smtClean="0">
                                          <a:latin typeface="Cambria Math" panose="02040503050406030204" pitchFamily="18" charset="0"/>
                                        </a:rPr>
                                        <m:t>,</m:t>
                                      </m:r>
                                      <m:r>
                                        <a:rPr lang="en-US" altLang="ja-JP" sz="4000" b="1" i="1" smtClean="0">
                                          <a:latin typeface="Cambria Math" panose="02040503050406030204" pitchFamily="18" charset="0"/>
                                        </a:rPr>
                                        <m:t>𝒚</m:t>
                                      </m:r>
                                    </m:e>
                                  </m:d>
                                  <m:r>
                                    <a:rPr lang="en-US" altLang="ja-JP" sz="4000" b="1" i="1" smtClean="0">
                                      <a:latin typeface="Cambria Math" panose="02040503050406030204" pitchFamily="18" charset="0"/>
                                    </a:rPr>
                                    <m:t>−</m:t>
                                  </m:r>
                                  <m:acc>
                                    <m:accPr>
                                      <m:chr m:val="̃"/>
                                      <m:ctrlPr>
                                        <a:rPr lang="en-US" altLang="ja-JP" sz="4000" b="1" i="1" smtClean="0">
                                          <a:latin typeface="Cambria Math" panose="02040503050406030204" pitchFamily="18" charset="0"/>
                                        </a:rPr>
                                      </m:ctrlPr>
                                    </m:accPr>
                                    <m:e>
                                      <m:r>
                                        <a:rPr lang="en-US" altLang="ja-JP" sz="4000" b="1" i="1" smtClean="0">
                                          <a:latin typeface="Cambria Math" panose="02040503050406030204" pitchFamily="18" charset="0"/>
                                        </a:rPr>
                                        <m:t>𝑻</m:t>
                                      </m:r>
                                    </m:e>
                                  </m:acc>
                                  <m:r>
                                    <a:rPr lang="en-US" altLang="ja-JP" sz="4000" b="1" i="1" smtClean="0">
                                      <a:latin typeface="Cambria Math" panose="02040503050406030204" pitchFamily="18" charset="0"/>
                                    </a:rPr>
                                    <m:t>)</m:t>
                                  </m:r>
                                </m:e>
                                <m:sup>
                                  <m:r>
                                    <a:rPr lang="en-US" altLang="ja-JP" sz="4000" b="1" i="1" smtClean="0">
                                      <a:latin typeface="Cambria Math" panose="02040503050406030204" pitchFamily="18" charset="0"/>
                                    </a:rPr>
                                    <m:t>𝟐</m:t>
                                  </m:r>
                                </m:sup>
                              </m:sSup>
                            </m:e>
                          </m:nary>
                          <m:nary>
                            <m:naryPr>
                              <m:chr m:val="∑"/>
                              <m:supHide m:val="on"/>
                              <m:ctrlPr>
                                <a:rPr lang="en-US" altLang="ja-JP" sz="4000" i="1">
                                  <a:latin typeface="Cambria Math" panose="02040503050406030204" pitchFamily="18" charset="0"/>
                                </a:rPr>
                              </m:ctrlPr>
                            </m:naryPr>
                            <m:sub>
                              <m:r>
                                <m:rPr>
                                  <m:brk m:alnAt="7"/>
                                </m:rPr>
                                <a:rPr lang="en-US" altLang="ja-JP" sz="4000" i="1">
                                  <a:latin typeface="Cambria Math" panose="02040503050406030204" pitchFamily="18" charset="0"/>
                                </a:rPr>
                                <m:t>(</m:t>
                              </m:r>
                              <m:r>
                                <a:rPr lang="en-US" altLang="ja-JP" sz="4000" i="1">
                                  <a:latin typeface="Cambria Math" panose="02040503050406030204" pitchFamily="18" charset="0"/>
                                </a:rPr>
                                <m:t>𝒙</m:t>
                              </m:r>
                              <m:r>
                                <a:rPr lang="en-US" altLang="ja-JP" sz="4000" i="1">
                                  <a:latin typeface="Cambria Math" panose="02040503050406030204" pitchFamily="18" charset="0"/>
                                </a:rPr>
                                <m:t>,</m:t>
                              </m:r>
                              <m:r>
                                <a:rPr lang="en-US" altLang="ja-JP" sz="4000" i="1">
                                  <a:latin typeface="Cambria Math" panose="02040503050406030204" pitchFamily="18" charset="0"/>
                                </a:rPr>
                                <m:t>𝒚</m:t>
                              </m:r>
                              <m:r>
                                <a:rPr lang="en-US" altLang="ja-JP" sz="4000" i="1">
                                  <a:latin typeface="Cambria Math" panose="02040503050406030204" pitchFamily="18" charset="0"/>
                                </a:rPr>
                                <m:t>)</m:t>
                              </m:r>
                            </m:sub>
                            <m:sup/>
                            <m:e>
                              <m:sSup>
                                <m:sSupPr>
                                  <m:ctrlPr>
                                    <a:rPr lang="en-US" altLang="ja-JP" sz="4000" i="1">
                                      <a:latin typeface="Cambria Math" panose="02040503050406030204" pitchFamily="18" charset="0"/>
                                    </a:rPr>
                                  </m:ctrlPr>
                                </m:sSupPr>
                                <m:e>
                                  <m:r>
                                    <a:rPr lang="en-US" altLang="ja-JP" sz="4000" i="1">
                                      <a:latin typeface="Cambria Math" panose="02040503050406030204" pitchFamily="18" charset="0"/>
                                    </a:rPr>
                                    <m:t>(</m:t>
                                  </m:r>
                                  <m:r>
                                    <a:rPr lang="en-US" altLang="ja-JP" sz="4000" b="1" i="1" smtClean="0">
                                      <a:latin typeface="Cambria Math" panose="02040503050406030204" pitchFamily="18" charset="0"/>
                                    </a:rPr>
                                    <m:t>𝑰</m:t>
                                  </m:r>
                                  <m:d>
                                    <m:dPr>
                                      <m:ctrlPr>
                                        <a:rPr lang="en-US" altLang="ja-JP" sz="4000" i="1">
                                          <a:latin typeface="Cambria Math" panose="02040503050406030204" pitchFamily="18" charset="0"/>
                                        </a:rPr>
                                      </m:ctrlPr>
                                    </m:dPr>
                                    <m:e>
                                      <m:r>
                                        <a:rPr lang="en-US" altLang="ja-JP" sz="4000" i="1">
                                          <a:latin typeface="Cambria Math" panose="02040503050406030204" pitchFamily="18" charset="0"/>
                                        </a:rPr>
                                        <m:t>𝒙</m:t>
                                      </m:r>
                                      <m:r>
                                        <a:rPr lang="en-US" altLang="ja-JP" sz="4000" i="1">
                                          <a:latin typeface="Cambria Math" panose="02040503050406030204" pitchFamily="18" charset="0"/>
                                        </a:rPr>
                                        <m:t>,</m:t>
                                      </m:r>
                                      <m:r>
                                        <a:rPr lang="en-US" altLang="ja-JP" sz="4000" i="1">
                                          <a:latin typeface="Cambria Math" panose="02040503050406030204" pitchFamily="18" charset="0"/>
                                        </a:rPr>
                                        <m:t>𝒚</m:t>
                                      </m:r>
                                    </m:e>
                                  </m:d>
                                  <m:r>
                                    <a:rPr lang="en-US" altLang="ja-JP" sz="4000" i="1">
                                      <a:latin typeface="Cambria Math" panose="02040503050406030204" pitchFamily="18" charset="0"/>
                                    </a:rPr>
                                    <m:t>−</m:t>
                                  </m:r>
                                  <m:acc>
                                    <m:accPr>
                                      <m:chr m:val="̃"/>
                                      <m:ctrlPr>
                                        <a:rPr lang="en-US" altLang="ja-JP" sz="4000" i="1">
                                          <a:latin typeface="Cambria Math" panose="02040503050406030204" pitchFamily="18" charset="0"/>
                                        </a:rPr>
                                      </m:ctrlPr>
                                    </m:accPr>
                                    <m:e>
                                      <m:r>
                                        <a:rPr lang="en-US" altLang="ja-JP" sz="4000" b="1" i="1" smtClean="0">
                                          <a:latin typeface="Cambria Math" panose="02040503050406030204" pitchFamily="18" charset="0"/>
                                        </a:rPr>
                                        <m:t>𝑰</m:t>
                                      </m:r>
                                    </m:e>
                                  </m:acc>
                                  <m:r>
                                    <a:rPr lang="en-US" altLang="ja-JP" sz="4000" i="1">
                                      <a:latin typeface="Cambria Math" panose="02040503050406030204" pitchFamily="18" charset="0"/>
                                    </a:rPr>
                                    <m:t>)</m:t>
                                  </m:r>
                                </m:e>
                                <m:sup>
                                  <m:r>
                                    <a:rPr lang="en-US" altLang="ja-JP" sz="4000" i="1">
                                      <a:latin typeface="Cambria Math" panose="02040503050406030204" pitchFamily="18" charset="0"/>
                                    </a:rPr>
                                    <m:t>𝟐</m:t>
                                  </m:r>
                                </m:sup>
                              </m:sSup>
                            </m:e>
                          </m:nary>
                        </m:den>
                      </m:f>
                    </m:oMath>
                  </m:oMathPara>
                </a14:m>
                <a:endParaRPr lang="en-US" altLang="ja-JP" b="1" dirty="0"/>
              </a:p>
              <a:p>
                <a:pPr marL="0" indent="0">
                  <a:buNone/>
                </a:pPr>
                <a14:m>
                  <m:oMath xmlns:m="http://schemas.openxmlformats.org/officeDocument/2006/math">
                    <m:nary>
                      <m:naryPr>
                        <m:chr m:val="∑"/>
                        <m:supHide m:val="on"/>
                        <m:ctrlPr>
                          <a:rPr lang="en-US" altLang="ja-JP" sz="2000" i="1" smtClean="0">
                            <a:latin typeface="Cambria Math" panose="02040503050406030204" pitchFamily="18" charset="0"/>
                          </a:rPr>
                        </m:ctrlPr>
                      </m:naryPr>
                      <m:sub>
                        <m:r>
                          <m:rPr>
                            <m:brk m:alnAt="7"/>
                          </m:rPr>
                          <a:rPr lang="en-US" altLang="ja-JP" sz="2000" b="1" i="1" smtClean="0">
                            <a:latin typeface="Cambria Math" panose="02040503050406030204" pitchFamily="18" charset="0"/>
                          </a:rPr>
                          <m:t>(</m:t>
                        </m:r>
                        <m:r>
                          <a:rPr lang="en-US" altLang="ja-JP" sz="2000" b="1" i="1" smtClean="0">
                            <a:latin typeface="Cambria Math" panose="02040503050406030204" pitchFamily="18" charset="0"/>
                          </a:rPr>
                          <m:t>𝒙</m:t>
                        </m:r>
                        <m:r>
                          <a:rPr lang="en-US" altLang="ja-JP" sz="2000" b="1" i="1" smtClean="0">
                            <a:latin typeface="Cambria Math" panose="02040503050406030204" pitchFamily="18" charset="0"/>
                          </a:rPr>
                          <m:t>,</m:t>
                        </m:r>
                        <m:r>
                          <a:rPr lang="en-US" altLang="ja-JP" sz="2000" b="1" i="1" smtClean="0">
                            <a:latin typeface="Cambria Math" panose="02040503050406030204" pitchFamily="18" charset="0"/>
                          </a:rPr>
                          <m:t>𝒚</m:t>
                        </m:r>
                        <m:r>
                          <a:rPr lang="en-US" altLang="ja-JP" sz="2000" b="1" i="1" smtClean="0">
                            <a:latin typeface="Cambria Math" panose="02040503050406030204" pitchFamily="18" charset="0"/>
                          </a:rPr>
                          <m:t>)</m:t>
                        </m:r>
                      </m:sub>
                      <m:sup/>
                      <m:e/>
                    </m:nary>
                  </m:oMath>
                </a14:m>
                <a:r>
                  <a:rPr lang="en-US" altLang="ja-JP" sz="2000" dirty="0"/>
                  <a:t>: </a:t>
                </a:r>
                <a:r>
                  <a:rPr lang="ja-JP" altLang="en-US" sz="2000" dirty="0"/>
                  <a:t>テンプレート内のピクセルに関する和</a:t>
                </a:r>
                <a:endParaRPr lang="en-US" altLang="ja-JP" sz="2000" dirty="0"/>
              </a:p>
              <a:p>
                <a:pPr marL="0" indent="0">
                  <a:buNone/>
                </a:pPr>
                <a14:m>
                  <m:oMath xmlns:m="http://schemas.openxmlformats.org/officeDocument/2006/math">
                    <m:r>
                      <a:rPr lang="en-US" altLang="ja-JP" sz="2000" b="1" i="1" smtClean="0">
                        <a:latin typeface="Cambria Math" panose="02040503050406030204" pitchFamily="18" charset="0"/>
                      </a:rPr>
                      <m:t>𝑻</m:t>
                    </m:r>
                    <m:d>
                      <m:dPr>
                        <m:ctrlPr>
                          <a:rPr lang="en-US" altLang="ja-JP" sz="2000" b="1" i="1" smtClean="0">
                            <a:latin typeface="Cambria Math" panose="02040503050406030204" pitchFamily="18" charset="0"/>
                          </a:rPr>
                        </m:ctrlPr>
                      </m:dPr>
                      <m:e>
                        <m:r>
                          <a:rPr lang="en-US" altLang="ja-JP" sz="2000" b="1" i="1" smtClean="0">
                            <a:latin typeface="Cambria Math" panose="02040503050406030204" pitchFamily="18" charset="0"/>
                          </a:rPr>
                          <m:t>𝒙</m:t>
                        </m:r>
                        <m:r>
                          <a:rPr lang="en-US" altLang="ja-JP" sz="2000" b="1" i="1" smtClean="0">
                            <a:latin typeface="Cambria Math" panose="02040503050406030204" pitchFamily="18" charset="0"/>
                          </a:rPr>
                          <m:t>,</m:t>
                        </m:r>
                        <m:r>
                          <a:rPr lang="en-US" altLang="ja-JP" sz="2000" b="1" i="1" smtClean="0">
                            <a:latin typeface="Cambria Math" panose="02040503050406030204" pitchFamily="18" charset="0"/>
                          </a:rPr>
                          <m:t>𝒚</m:t>
                        </m:r>
                      </m:e>
                    </m:d>
                    <m:r>
                      <a:rPr lang="en-US" altLang="ja-JP" sz="2000" b="1" i="1" smtClean="0">
                        <a:latin typeface="Cambria Math" panose="02040503050406030204" pitchFamily="18" charset="0"/>
                      </a:rPr>
                      <m:t>, </m:t>
                    </m:r>
                    <m:r>
                      <a:rPr lang="en-US" altLang="ja-JP" sz="2000" b="1" i="1" smtClean="0">
                        <a:latin typeface="Cambria Math" panose="02040503050406030204" pitchFamily="18" charset="0"/>
                      </a:rPr>
                      <m:t>𝑰</m:t>
                    </m:r>
                    <m:r>
                      <a:rPr lang="en-US" altLang="ja-JP" sz="2000" b="1" i="1" smtClean="0">
                        <a:latin typeface="Cambria Math" panose="02040503050406030204" pitchFamily="18" charset="0"/>
                      </a:rPr>
                      <m:t>(</m:t>
                    </m:r>
                    <m:r>
                      <a:rPr lang="en-US" altLang="ja-JP" sz="2000" b="1" i="1" smtClean="0">
                        <a:latin typeface="Cambria Math" panose="02040503050406030204" pitchFamily="18" charset="0"/>
                      </a:rPr>
                      <m:t>𝒙</m:t>
                    </m:r>
                    <m:r>
                      <a:rPr lang="en-US" altLang="ja-JP" sz="2000" b="1" i="1" smtClean="0">
                        <a:latin typeface="Cambria Math" panose="02040503050406030204" pitchFamily="18" charset="0"/>
                      </a:rPr>
                      <m:t>,</m:t>
                    </m:r>
                    <m:r>
                      <a:rPr lang="en-US" altLang="ja-JP" sz="2000" b="1" i="1" smtClean="0">
                        <a:latin typeface="Cambria Math" panose="02040503050406030204" pitchFamily="18" charset="0"/>
                      </a:rPr>
                      <m:t>𝒚</m:t>
                    </m:r>
                    <m:r>
                      <a:rPr lang="en-US" altLang="ja-JP" sz="2000" b="1" i="1" smtClean="0">
                        <a:latin typeface="Cambria Math" panose="02040503050406030204" pitchFamily="18" charset="0"/>
                      </a:rPr>
                      <m:t>)</m:t>
                    </m:r>
                  </m:oMath>
                </a14:m>
                <a:r>
                  <a:rPr lang="en-US" altLang="ja-JP" sz="2000" dirty="0"/>
                  <a:t> : </a:t>
                </a:r>
                <a:r>
                  <a:rPr lang="ja-JP" altLang="en-US" sz="2000" dirty="0"/>
                  <a:t>テンプレート、画像それぞれのあるピクセルにおける明るさ</a:t>
                </a:r>
                <a:endParaRPr lang="en-US" altLang="ja-JP" sz="2000" dirty="0"/>
              </a:p>
              <a:p>
                <a:pPr marL="0" indent="0">
                  <a:buNone/>
                </a:pPr>
                <a14:m>
                  <m:oMath xmlns:m="http://schemas.openxmlformats.org/officeDocument/2006/math">
                    <m:acc>
                      <m:accPr>
                        <m:chr m:val="̃"/>
                        <m:ctrlPr>
                          <a:rPr lang="ja-JP" altLang="en-US" sz="2000" i="1" smtClean="0">
                            <a:latin typeface="Cambria Math" panose="02040503050406030204" pitchFamily="18" charset="0"/>
                          </a:rPr>
                        </m:ctrlPr>
                      </m:accPr>
                      <m:e>
                        <m:r>
                          <a:rPr lang="en-US" altLang="ja-JP" sz="2000" b="1" i="1" smtClean="0">
                            <a:latin typeface="Cambria Math" panose="02040503050406030204" pitchFamily="18" charset="0"/>
                          </a:rPr>
                          <m:t>𝑻</m:t>
                        </m:r>
                      </m:e>
                    </m:acc>
                    <m:r>
                      <a:rPr lang="en-US" altLang="ja-JP" sz="2000" b="1" i="1" smtClean="0">
                        <a:latin typeface="Cambria Math" panose="02040503050406030204" pitchFamily="18" charset="0"/>
                      </a:rPr>
                      <m:t>, </m:t>
                    </m:r>
                    <m:acc>
                      <m:accPr>
                        <m:chr m:val="̃"/>
                        <m:ctrlPr>
                          <a:rPr lang="en-US" altLang="ja-JP" sz="2000" b="1" i="1" smtClean="0">
                            <a:latin typeface="Cambria Math" panose="02040503050406030204" pitchFamily="18" charset="0"/>
                          </a:rPr>
                        </m:ctrlPr>
                      </m:accPr>
                      <m:e>
                        <m:r>
                          <a:rPr lang="en-US" altLang="ja-JP" sz="2000" b="1" i="1" smtClean="0">
                            <a:latin typeface="Cambria Math" panose="02040503050406030204" pitchFamily="18" charset="0"/>
                          </a:rPr>
                          <m:t>𝑰</m:t>
                        </m:r>
                      </m:e>
                    </m:acc>
                  </m:oMath>
                </a14:m>
                <a:r>
                  <a:rPr lang="ja-JP" altLang="en-US" sz="2000" dirty="0"/>
                  <a:t> </a:t>
                </a:r>
                <a:r>
                  <a:rPr lang="en-US" altLang="ja-JP" sz="2000" dirty="0"/>
                  <a:t>: </a:t>
                </a:r>
                <a:r>
                  <a:rPr lang="ja-JP" altLang="en-US" sz="2000" dirty="0"/>
                  <a:t>明るさの平均値</a:t>
                </a:r>
                <a:endParaRPr lang="en-US" altLang="ja-JP" sz="2000" dirty="0"/>
              </a:p>
              <a:p>
                <a:pPr marL="0" indent="0">
                  <a:buNone/>
                </a:pPr>
                <a:endParaRPr lang="en-US" altLang="ja-JP" sz="2000" dirty="0"/>
              </a:p>
              <a:p>
                <a:r>
                  <a:rPr lang="ja-JP" altLang="en-US" sz="2000" dirty="0"/>
                  <a:t>明るさの変動に強い</a:t>
                </a:r>
              </a:p>
            </p:txBody>
          </p:sp>
        </mc:Choice>
        <mc:Fallback xmlns="">
          <p:sp>
            <p:nvSpPr>
              <p:cNvPr id="13" name="コンテンツ プレースホルダー 12">
                <a:extLst>
                  <a:ext uri="{FF2B5EF4-FFF2-40B4-BE49-F238E27FC236}">
                    <a16:creationId xmlns:a16="http://schemas.microsoft.com/office/drawing/2014/main" id="{54270DB4-9D4A-56DB-F5DD-87F2B77BB866}"/>
                  </a:ext>
                </a:extLst>
              </p:cNvPr>
              <p:cNvSpPr>
                <a:spLocks noGrp="1" noRot="1" noChangeAspect="1" noMove="1" noResize="1" noEditPoints="1" noAdjustHandles="1" noChangeArrowheads="1" noChangeShapeType="1" noTextEdit="1"/>
              </p:cNvSpPr>
              <p:nvPr>
                <p:ph idx="1"/>
              </p:nvPr>
            </p:nvSpPr>
            <p:spPr>
              <a:blipFill>
                <a:blip r:embed="rId2"/>
                <a:stretch>
                  <a:fillRect l="-3405" b="-1067"/>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552258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A5124B3-1561-39DC-0668-74E5618671D8}"/>
              </a:ext>
            </a:extLst>
          </p:cNvPr>
          <p:cNvSpPr>
            <a:spLocks noGrp="1"/>
          </p:cNvSpPr>
          <p:nvPr>
            <p:ph idx="1"/>
          </p:nvPr>
        </p:nvSpPr>
        <p:spPr/>
        <p:txBody>
          <a:bodyPr>
            <a:normAutofit lnSpcReduction="10000"/>
          </a:bodyPr>
          <a:lstStyle/>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r>
              <a:rPr kumimoji="1" lang="en-US" altLang="ja-JP" dirty="0"/>
              <a:t>0</a:t>
            </a:r>
            <a:r>
              <a:rPr kumimoji="1" lang="ja-JP" altLang="en-US" dirty="0"/>
              <a:t>～</a:t>
            </a:r>
            <a:r>
              <a:rPr kumimoji="1" lang="en-US" altLang="ja-JP" dirty="0"/>
              <a:t>9</a:t>
            </a:r>
            <a:r>
              <a:rPr kumimoji="1" lang="ja-JP" altLang="en-US" dirty="0"/>
              <a:t>のテンプレートのうち、類似度が最大かつ閾値以上</a:t>
            </a:r>
          </a:p>
          <a:p>
            <a:endParaRPr kumimoji="1" lang="ja-JP" altLang="en-US" dirty="0"/>
          </a:p>
        </p:txBody>
      </p:sp>
      <p:sp>
        <p:nvSpPr>
          <p:cNvPr id="9" name="正方形/長方形 8">
            <a:extLst>
              <a:ext uri="{FF2B5EF4-FFF2-40B4-BE49-F238E27FC236}">
                <a16:creationId xmlns:a16="http://schemas.microsoft.com/office/drawing/2014/main" id="{5701E080-BF4D-006D-BEE1-2A75EAF5C7BE}"/>
              </a:ext>
            </a:extLst>
          </p:cNvPr>
          <p:cNvSpPr/>
          <p:nvPr/>
        </p:nvSpPr>
        <p:spPr>
          <a:xfrm>
            <a:off x="8534400" y="2013155"/>
            <a:ext cx="3124200" cy="3543815"/>
          </a:xfrm>
          <a:prstGeom prst="rect">
            <a:avLst/>
          </a:prstGeom>
          <a:solidFill>
            <a:srgbClr val="FFFFFF"/>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8F8F8"/>
              </a:solidFill>
              <a:effectLst/>
              <a:uLnTx/>
              <a:uFillTx/>
              <a:latin typeface="Segoe UI"/>
              <a:ea typeface="游ゴシック Medium"/>
              <a:cs typeface="+mn-cs"/>
            </a:endParaRPr>
          </a:p>
        </p:txBody>
      </p:sp>
      <p:sp>
        <p:nvSpPr>
          <p:cNvPr id="7" name="正方形/長方形 6">
            <a:extLst>
              <a:ext uri="{FF2B5EF4-FFF2-40B4-BE49-F238E27FC236}">
                <a16:creationId xmlns:a16="http://schemas.microsoft.com/office/drawing/2014/main" id="{25997B46-EABF-8DFC-058B-79C12EBD7DD1}"/>
              </a:ext>
            </a:extLst>
          </p:cNvPr>
          <p:cNvSpPr/>
          <p:nvPr/>
        </p:nvSpPr>
        <p:spPr>
          <a:xfrm>
            <a:off x="4533900" y="1994509"/>
            <a:ext cx="3124200" cy="3543815"/>
          </a:xfrm>
          <a:prstGeom prst="rect">
            <a:avLst/>
          </a:prstGeom>
          <a:solidFill>
            <a:srgbClr val="FFFFFF"/>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8F8F8"/>
              </a:solidFill>
              <a:effectLst/>
              <a:uLnTx/>
              <a:uFillTx/>
              <a:latin typeface="Segoe UI"/>
              <a:ea typeface="游ゴシック Medium"/>
              <a:cs typeface="+mn-cs"/>
            </a:endParaRPr>
          </a:p>
        </p:txBody>
      </p:sp>
      <p:sp>
        <p:nvSpPr>
          <p:cNvPr id="5" name="正方形/長方形 4">
            <a:extLst>
              <a:ext uri="{FF2B5EF4-FFF2-40B4-BE49-F238E27FC236}">
                <a16:creationId xmlns:a16="http://schemas.microsoft.com/office/drawing/2014/main" id="{7420F975-8FCE-D84F-C240-CC85713C259D}"/>
              </a:ext>
            </a:extLst>
          </p:cNvPr>
          <p:cNvSpPr/>
          <p:nvPr/>
        </p:nvSpPr>
        <p:spPr>
          <a:xfrm>
            <a:off x="558800" y="2013155"/>
            <a:ext cx="3124200" cy="3543815"/>
          </a:xfrm>
          <a:prstGeom prst="rect">
            <a:avLst/>
          </a:prstGeom>
          <a:solidFill>
            <a:srgbClr val="FFFFFF"/>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8F8F8"/>
              </a:solidFill>
              <a:effectLst/>
              <a:uLnTx/>
              <a:uFillTx/>
              <a:latin typeface="Segoe UI"/>
              <a:ea typeface="游ゴシック Medium"/>
              <a:cs typeface="+mn-cs"/>
            </a:endParaRPr>
          </a:p>
        </p:txBody>
      </p:sp>
      <p:sp>
        <p:nvSpPr>
          <p:cNvPr id="2" name="タイトル 1">
            <a:extLst>
              <a:ext uri="{FF2B5EF4-FFF2-40B4-BE49-F238E27FC236}">
                <a16:creationId xmlns:a16="http://schemas.microsoft.com/office/drawing/2014/main" id="{F9DBAEBE-72F9-A10A-DDC8-FA7C1060CF31}"/>
              </a:ext>
            </a:extLst>
          </p:cNvPr>
          <p:cNvSpPr>
            <a:spLocks noGrp="1"/>
          </p:cNvSpPr>
          <p:nvPr>
            <p:ph type="title"/>
          </p:nvPr>
        </p:nvSpPr>
        <p:spPr/>
        <p:txBody>
          <a:bodyPr/>
          <a:lstStyle/>
          <a:p>
            <a:r>
              <a:rPr kumimoji="1" lang="ja-JP" altLang="en-US" dirty="0"/>
              <a:t>数字読み取りの判断</a:t>
            </a:r>
          </a:p>
        </p:txBody>
      </p:sp>
      <p:sp>
        <p:nvSpPr>
          <p:cNvPr id="4" name="テキスト プレースホルダー 3">
            <a:extLst>
              <a:ext uri="{FF2B5EF4-FFF2-40B4-BE49-F238E27FC236}">
                <a16:creationId xmlns:a16="http://schemas.microsoft.com/office/drawing/2014/main" id="{A4636DE2-4E30-3064-44C6-484D1BD0C6AA}"/>
              </a:ext>
            </a:extLst>
          </p:cNvPr>
          <p:cNvSpPr>
            <a:spLocks noGrp="1"/>
          </p:cNvSpPr>
          <p:nvPr>
            <p:ph type="body" sz="quarter" idx="11"/>
          </p:nvPr>
        </p:nvSpPr>
        <p:spPr/>
        <p:txBody>
          <a:bodyPr>
            <a:normAutofit fontScale="92500" lnSpcReduction="20000"/>
          </a:bodyPr>
          <a:lstStyle/>
          <a:p>
            <a:r>
              <a:rPr kumimoji="1" lang="ja-JP" altLang="en-US" dirty="0"/>
              <a:t>手法</a:t>
            </a:r>
          </a:p>
        </p:txBody>
      </p:sp>
      <p:pic>
        <p:nvPicPr>
          <p:cNvPr id="6" name="図 5">
            <a:extLst>
              <a:ext uri="{FF2B5EF4-FFF2-40B4-BE49-F238E27FC236}">
                <a16:creationId xmlns:a16="http://schemas.microsoft.com/office/drawing/2014/main" id="{D1C03461-6576-2D5D-373A-405B62EE6380}"/>
              </a:ext>
            </a:extLst>
          </p:cNvPr>
          <p:cNvPicPr>
            <a:picLocks noChangeAspect="1"/>
          </p:cNvPicPr>
          <p:nvPr/>
        </p:nvPicPr>
        <p:blipFill rotWithShape="1">
          <a:blip r:embed="rId2">
            <a:extLst>
              <a:ext uri="{28A0092B-C50C-407E-A947-70E740481C1C}">
                <a14:useLocalDpi xmlns:a14="http://schemas.microsoft.com/office/drawing/2010/main" val="0"/>
              </a:ext>
            </a:extLst>
          </a:blip>
          <a:srcRect l="78918" t="46127" r="2104" b="21353"/>
          <a:stretch/>
        </p:blipFill>
        <p:spPr>
          <a:xfrm>
            <a:off x="8996976" y="2308538"/>
            <a:ext cx="2199047" cy="2751517"/>
          </a:xfrm>
          <a:prstGeom prst="rect">
            <a:avLst/>
          </a:prstGeom>
        </p:spPr>
      </p:pic>
      <p:pic>
        <p:nvPicPr>
          <p:cNvPr id="8" name="図 7">
            <a:extLst>
              <a:ext uri="{FF2B5EF4-FFF2-40B4-BE49-F238E27FC236}">
                <a16:creationId xmlns:a16="http://schemas.microsoft.com/office/drawing/2014/main" id="{589EBE79-3A25-E57D-7A97-959E7B58D3B8}"/>
              </a:ext>
            </a:extLst>
          </p:cNvPr>
          <p:cNvPicPr>
            <a:picLocks noChangeAspect="1"/>
          </p:cNvPicPr>
          <p:nvPr/>
        </p:nvPicPr>
        <p:blipFill rotWithShape="1">
          <a:blip r:embed="rId3">
            <a:extLst>
              <a:ext uri="{28A0092B-C50C-407E-A947-70E740481C1C}">
                <a14:useLocalDpi xmlns:a14="http://schemas.microsoft.com/office/drawing/2010/main" val="0"/>
              </a:ext>
            </a:extLst>
          </a:blip>
          <a:srcRect l="79292" t="47535" r="2011" b="21736"/>
          <a:stretch/>
        </p:blipFill>
        <p:spPr>
          <a:xfrm>
            <a:off x="886162" y="2306759"/>
            <a:ext cx="2294415" cy="2753296"/>
          </a:xfrm>
          <a:prstGeom prst="rect">
            <a:avLst/>
          </a:prstGeom>
        </p:spPr>
      </p:pic>
      <p:pic>
        <p:nvPicPr>
          <p:cNvPr id="10" name="図 9">
            <a:extLst>
              <a:ext uri="{FF2B5EF4-FFF2-40B4-BE49-F238E27FC236}">
                <a16:creationId xmlns:a16="http://schemas.microsoft.com/office/drawing/2014/main" id="{99B4C427-EA11-88FC-9DA4-6BCFE6541EC4}"/>
              </a:ext>
            </a:extLst>
          </p:cNvPr>
          <p:cNvPicPr>
            <a:picLocks noChangeAspect="1"/>
          </p:cNvPicPr>
          <p:nvPr/>
        </p:nvPicPr>
        <p:blipFill rotWithShape="1">
          <a:blip r:embed="rId4">
            <a:extLst>
              <a:ext uri="{28A0092B-C50C-407E-A947-70E740481C1C}">
                <a14:useLocalDpi xmlns:a14="http://schemas.microsoft.com/office/drawing/2010/main" val="0"/>
              </a:ext>
            </a:extLst>
          </a:blip>
          <a:srcRect l="79572" t="47152" r="3038" b="22120"/>
          <a:stretch/>
        </p:blipFill>
        <p:spPr>
          <a:xfrm>
            <a:off x="5029096" y="2306759"/>
            <a:ext cx="2133808" cy="2753296"/>
          </a:xfrm>
          <a:prstGeom prst="rect">
            <a:avLst/>
          </a:prstGeom>
        </p:spPr>
      </p:pic>
      <p:sp>
        <p:nvSpPr>
          <p:cNvPr id="12" name="テキスト ボックス 11">
            <a:extLst>
              <a:ext uri="{FF2B5EF4-FFF2-40B4-BE49-F238E27FC236}">
                <a16:creationId xmlns:a16="http://schemas.microsoft.com/office/drawing/2014/main" id="{BE524591-2EBB-CAA4-C6D3-3A7B21E0ADDE}"/>
              </a:ext>
            </a:extLst>
          </p:cNvPr>
          <p:cNvSpPr txBox="1"/>
          <p:nvPr/>
        </p:nvSpPr>
        <p:spPr>
          <a:xfrm>
            <a:off x="955189" y="5168992"/>
            <a:ext cx="21563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4D4D4D"/>
                </a:solidFill>
                <a:effectLst/>
                <a:uLnTx/>
                <a:uFillTx/>
                <a:latin typeface="Segoe UI"/>
                <a:ea typeface="游ゴシック Medium"/>
                <a:cs typeface="+mn-cs"/>
              </a:rPr>
              <a:t>5</a:t>
            </a:r>
            <a:r>
              <a:rPr kumimoji="1" lang="ja-JP" altLang="en-US" sz="1800" b="0" i="0" u="none" strike="noStrike" kern="1200" cap="none" spc="0" normalizeH="0" baseline="0" noProof="0" dirty="0">
                <a:ln>
                  <a:noFill/>
                </a:ln>
                <a:solidFill>
                  <a:srgbClr val="4D4D4D"/>
                </a:solidFill>
                <a:effectLst/>
                <a:uLnTx/>
                <a:uFillTx/>
                <a:latin typeface="Segoe UI"/>
                <a:ea typeface="游ゴシック Medium"/>
                <a:cs typeface="+mn-cs"/>
              </a:rPr>
              <a:t>が最大・閾値以上</a:t>
            </a:r>
          </a:p>
        </p:txBody>
      </p:sp>
      <p:sp>
        <p:nvSpPr>
          <p:cNvPr id="13" name="テキスト ボックス 12">
            <a:extLst>
              <a:ext uri="{FF2B5EF4-FFF2-40B4-BE49-F238E27FC236}">
                <a16:creationId xmlns:a16="http://schemas.microsoft.com/office/drawing/2014/main" id="{22EB0D12-2A14-776E-3A66-F81E54057A87}"/>
              </a:ext>
            </a:extLst>
          </p:cNvPr>
          <p:cNvSpPr txBox="1"/>
          <p:nvPr/>
        </p:nvSpPr>
        <p:spPr>
          <a:xfrm>
            <a:off x="5017820" y="5168992"/>
            <a:ext cx="21563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4D4D4D"/>
                </a:solidFill>
                <a:effectLst/>
                <a:uLnTx/>
                <a:uFillTx/>
                <a:latin typeface="Segoe UI"/>
                <a:ea typeface="游ゴシック Medium"/>
                <a:cs typeface="+mn-cs"/>
              </a:rPr>
              <a:t>5</a:t>
            </a:r>
            <a:r>
              <a:rPr kumimoji="1" lang="ja-JP" altLang="en-US" sz="1800" b="0" i="0" u="none" strike="noStrike" kern="1200" cap="none" spc="0" normalizeH="0" baseline="0" noProof="0" dirty="0">
                <a:ln>
                  <a:noFill/>
                </a:ln>
                <a:solidFill>
                  <a:srgbClr val="4D4D4D"/>
                </a:solidFill>
                <a:effectLst/>
                <a:uLnTx/>
                <a:uFillTx/>
                <a:latin typeface="Segoe UI"/>
                <a:ea typeface="游ゴシック Medium"/>
                <a:cs typeface="+mn-cs"/>
              </a:rPr>
              <a:t>が最大・閾値未満</a:t>
            </a:r>
          </a:p>
        </p:txBody>
      </p:sp>
      <p:sp>
        <p:nvSpPr>
          <p:cNvPr id="14" name="テキスト ボックス 13">
            <a:extLst>
              <a:ext uri="{FF2B5EF4-FFF2-40B4-BE49-F238E27FC236}">
                <a16:creationId xmlns:a16="http://schemas.microsoft.com/office/drawing/2014/main" id="{832B5ACB-7C99-8915-4296-D9507AAEAB86}"/>
              </a:ext>
            </a:extLst>
          </p:cNvPr>
          <p:cNvSpPr txBox="1"/>
          <p:nvPr/>
        </p:nvSpPr>
        <p:spPr>
          <a:xfrm>
            <a:off x="9018320" y="5168992"/>
            <a:ext cx="21935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4D4D4D"/>
                </a:solidFill>
                <a:effectLst/>
                <a:uLnTx/>
                <a:uFillTx/>
                <a:latin typeface="Segoe UI"/>
                <a:ea typeface="游ゴシック Medium"/>
                <a:cs typeface="+mn-cs"/>
              </a:rPr>
              <a:t>6</a:t>
            </a:r>
            <a:r>
              <a:rPr kumimoji="1" lang="ja-JP" altLang="en-US" sz="1800" b="0" i="0" u="none" strike="noStrike" kern="1200" cap="none" spc="0" normalizeH="0" baseline="0" noProof="0" dirty="0">
                <a:ln>
                  <a:noFill/>
                </a:ln>
                <a:solidFill>
                  <a:srgbClr val="4D4D4D"/>
                </a:solidFill>
                <a:effectLst/>
                <a:uLnTx/>
                <a:uFillTx/>
                <a:latin typeface="Segoe UI"/>
                <a:ea typeface="游ゴシック Medium"/>
                <a:cs typeface="+mn-cs"/>
              </a:rPr>
              <a:t>が最大・閾値未満</a:t>
            </a:r>
          </a:p>
        </p:txBody>
      </p:sp>
    </p:spTree>
    <p:extLst>
      <p:ext uri="{BB962C8B-B14F-4D97-AF65-F5344CB8AC3E}">
        <p14:creationId xmlns:p14="http://schemas.microsoft.com/office/powerpoint/2010/main" val="3882827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7BD43F-F355-CECF-8F44-BC94EE420BB0}"/>
              </a:ext>
            </a:extLst>
          </p:cNvPr>
          <p:cNvSpPr>
            <a:spLocks noGrp="1"/>
          </p:cNvSpPr>
          <p:nvPr>
            <p:ph type="title"/>
          </p:nvPr>
        </p:nvSpPr>
        <p:spPr/>
        <p:txBody>
          <a:bodyPr/>
          <a:lstStyle/>
          <a:p>
            <a:r>
              <a:rPr kumimoji="1" lang="ja-JP" altLang="en-US" dirty="0"/>
              <a:t>閾値の設定</a:t>
            </a:r>
          </a:p>
        </p:txBody>
      </p:sp>
      <p:sp>
        <p:nvSpPr>
          <p:cNvPr id="3" name="コンテンツ プレースホルダー 2">
            <a:extLst>
              <a:ext uri="{FF2B5EF4-FFF2-40B4-BE49-F238E27FC236}">
                <a16:creationId xmlns:a16="http://schemas.microsoft.com/office/drawing/2014/main" id="{CAB9A86D-2C71-D761-03DD-C2544B774B58}"/>
              </a:ext>
            </a:extLst>
          </p:cNvPr>
          <p:cNvSpPr>
            <a:spLocks noGrp="1"/>
          </p:cNvSpPr>
          <p:nvPr>
            <p:ph idx="1"/>
          </p:nvPr>
        </p:nvSpPr>
        <p:spPr/>
        <p:txBody>
          <a:bodyPr/>
          <a:lstStyle/>
          <a:p>
            <a:pPr marL="0" indent="0">
              <a:buNone/>
            </a:pPr>
            <a:r>
              <a:rPr kumimoji="1" lang="ja-JP" altLang="en-US" dirty="0"/>
              <a:t>読み取りの正確性・</a:t>
            </a:r>
            <a:r>
              <a:rPr lang="ja-JP" altLang="en-US" dirty="0"/>
              <a:t>頻度</a:t>
            </a:r>
            <a:r>
              <a:rPr kumimoji="1" lang="ja-JP" altLang="en-US" dirty="0"/>
              <a:t>に影響</a:t>
            </a:r>
            <a:endParaRPr kumimoji="1" lang="en-US" altLang="ja-JP" dirty="0"/>
          </a:p>
          <a:p>
            <a:pPr marL="0" indent="0">
              <a:buNone/>
            </a:pPr>
            <a:endParaRPr lang="en-US" altLang="ja-JP" dirty="0"/>
          </a:p>
          <a:p>
            <a:pPr marL="0" indent="0">
              <a:buNone/>
            </a:pPr>
            <a:r>
              <a:rPr kumimoji="1" lang="ja-JP" altLang="en-US" dirty="0"/>
              <a:t>高い閾値</a:t>
            </a:r>
            <a:r>
              <a:rPr kumimoji="1" lang="en-US" altLang="ja-JP" dirty="0"/>
              <a:t>(~0.9)…</a:t>
            </a:r>
            <a:r>
              <a:rPr lang="ja-JP" altLang="en-US" dirty="0"/>
              <a:t>読み取った結果の正確性は高い</a:t>
            </a:r>
            <a:endParaRPr lang="en-US" altLang="ja-JP" dirty="0"/>
          </a:p>
          <a:p>
            <a:pPr marL="0" indent="0">
              <a:buNone/>
            </a:pPr>
            <a:r>
              <a:rPr lang="en-US" altLang="ja-JP" dirty="0"/>
              <a:t>			</a:t>
            </a:r>
            <a:r>
              <a:rPr lang="ja-JP" altLang="en-US" dirty="0"/>
              <a:t>永遠に読み取れないことも</a:t>
            </a:r>
            <a:endParaRPr lang="en-US" altLang="ja-JP" dirty="0"/>
          </a:p>
          <a:p>
            <a:pPr marL="0" indent="0">
              <a:buNone/>
            </a:pPr>
            <a:r>
              <a:rPr lang="ja-JP" altLang="en-US" dirty="0"/>
              <a:t>低い閾値</a:t>
            </a:r>
            <a:r>
              <a:rPr lang="en-US" altLang="ja-JP" dirty="0"/>
              <a:t>(&lt;0.8)…</a:t>
            </a:r>
            <a:r>
              <a:rPr lang="ja-JP" altLang="en-US" dirty="0"/>
              <a:t>誤読の可能性</a:t>
            </a:r>
            <a:endParaRPr lang="en-US" altLang="ja-JP" dirty="0"/>
          </a:p>
          <a:p>
            <a:pPr marL="0" indent="0">
              <a:buNone/>
            </a:pPr>
            <a:r>
              <a:rPr lang="en-US" altLang="ja-JP" dirty="0"/>
              <a:t>			</a:t>
            </a:r>
            <a:r>
              <a:rPr lang="ja-JP" altLang="en-US" dirty="0"/>
              <a:t>何かを読み取る頻度は高い</a:t>
            </a:r>
            <a:endParaRPr lang="en-US" altLang="ja-JP" dirty="0"/>
          </a:p>
        </p:txBody>
      </p:sp>
      <p:sp>
        <p:nvSpPr>
          <p:cNvPr id="4" name="テキスト プレースホルダー 3">
            <a:extLst>
              <a:ext uri="{FF2B5EF4-FFF2-40B4-BE49-F238E27FC236}">
                <a16:creationId xmlns:a16="http://schemas.microsoft.com/office/drawing/2014/main" id="{AA3EAEEF-51F0-68AA-D9B1-BAC45A2368B7}"/>
              </a:ext>
            </a:extLst>
          </p:cNvPr>
          <p:cNvSpPr>
            <a:spLocks noGrp="1"/>
          </p:cNvSpPr>
          <p:nvPr>
            <p:ph type="body" sz="quarter" idx="11"/>
          </p:nvPr>
        </p:nvSpPr>
        <p:spPr/>
        <p:txBody>
          <a:bodyPr>
            <a:normAutofit fontScale="92500" lnSpcReduction="20000"/>
          </a:bodyPr>
          <a:lstStyle/>
          <a:p>
            <a:r>
              <a:rPr kumimoji="1" lang="ja-JP" altLang="en-US" dirty="0"/>
              <a:t>手法</a:t>
            </a:r>
          </a:p>
        </p:txBody>
      </p:sp>
    </p:spTree>
    <p:extLst>
      <p:ext uri="{BB962C8B-B14F-4D97-AF65-F5344CB8AC3E}">
        <p14:creationId xmlns:p14="http://schemas.microsoft.com/office/powerpoint/2010/main" val="65045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14FB758E-18BA-9968-05E5-CE05658BC53D}"/>
              </a:ext>
            </a:extLst>
          </p:cNvPr>
          <p:cNvSpPr>
            <a:spLocks noGrp="1"/>
          </p:cNvSpPr>
          <p:nvPr>
            <p:ph type="body" sz="quarter" idx="11"/>
          </p:nvPr>
        </p:nvSpPr>
        <p:spPr/>
        <p:txBody>
          <a:bodyPr>
            <a:normAutofit fontScale="92500" lnSpcReduction="20000"/>
          </a:bodyPr>
          <a:lstStyle/>
          <a:p>
            <a:r>
              <a:rPr kumimoji="1" lang="ja-JP" altLang="en-US" dirty="0"/>
              <a:t>手法</a:t>
            </a:r>
          </a:p>
        </p:txBody>
      </p:sp>
      <p:pic>
        <p:nvPicPr>
          <p:cNvPr id="16" name="図 15">
            <a:extLst>
              <a:ext uri="{FF2B5EF4-FFF2-40B4-BE49-F238E27FC236}">
                <a16:creationId xmlns:a16="http://schemas.microsoft.com/office/drawing/2014/main" id="{A4A1248F-C2E5-10E3-92F1-5684067200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16366" y="818126"/>
            <a:ext cx="8053165" cy="6039874"/>
          </a:xfrm>
          <a:prstGeom prst="rect">
            <a:avLst/>
          </a:prstGeom>
        </p:spPr>
      </p:pic>
    </p:spTree>
    <p:extLst>
      <p:ext uri="{BB962C8B-B14F-4D97-AF65-F5344CB8AC3E}">
        <p14:creationId xmlns:p14="http://schemas.microsoft.com/office/powerpoint/2010/main" val="2079774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9">
            <a:extLst>
              <a:ext uri="{FF2B5EF4-FFF2-40B4-BE49-F238E27FC236}">
                <a16:creationId xmlns:a16="http://schemas.microsoft.com/office/drawing/2014/main" id="{B49FA11B-6E36-ED56-3BC8-01E0FC334AAB}"/>
              </a:ext>
            </a:extLst>
          </p:cNvPr>
          <p:cNvSpPr>
            <a:spLocks noGrp="1"/>
          </p:cNvSpPr>
          <p:nvPr>
            <p:ph type="body" sz="quarter" idx="11"/>
          </p:nvPr>
        </p:nvSpPr>
        <p:spPr/>
        <p:txBody>
          <a:bodyPr>
            <a:normAutofit fontScale="92500" lnSpcReduction="20000"/>
          </a:bodyPr>
          <a:lstStyle/>
          <a:p>
            <a:r>
              <a:rPr lang="ja-JP" altLang="en-US" dirty="0"/>
              <a:t>手法</a:t>
            </a:r>
          </a:p>
        </p:txBody>
      </p:sp>
      <p:grpSp>
        <p:nvGrpSpPr>
          <p:cNvPr id="8" name="グループ化 7">
            <a:extLst>
              <a:ext uri="{FF2B5EF4-FFF2-40B4-BE49-F238E27FC236}">
                <a16:creationId xmlns:a16="http://schemas.microsoft.com/office/drawing/2014/main" id="{73DD14A1-176B-6B39-628A-32B09F8E9F18}"/>
              </a:ext>
            </a:extLst>
          </p:cNvPr>
          <p:cNvGrpSpPr/>
          <p:nvPr/>
        </p:nvGrpSpPr>
        <p:grpSpPr>
          <a:xfrm>
            <a:off x="714374" y="1015999"/>
            <a:ext cx="10659694" cy="5842001"/>
            <a:chOff x="759561" y="423874"/>
            <a:chExt cx="10672876" cy="6155192"/>
          </a:xfrm>
        </p:grpSpPr>
        <p:pic>
          <p:nvPicPr>
            <p:cNvPr id="3" name="図 2">
              <a:extLst>
                <a:ext uri="{FF2B5EF4-FFF2-40B4-BE49-F238E27FC236}">
                  <a16:creationId xmlns:a16="http://schemas.microsoft.com/office/drawing/2014/main" id="{D3C4C1F9-154C-CE43-D631-534B1199DE2C}"/>
                </a:ext>
              </a:extLst>
            </p:cNvPr>
            <p:cNvPicPr>
              <a:picLocks noChangeAspect="1"/>
            </p:cNvPicPr>
            <p:nvPr/>
          </p:nvPicPr>
          <p:blipFill rotWithShape="1">
            <a:blip r:embed="rId2">
              <a:extLst>
                <a:ext uri="{28A0092B-C50C-407E-A947-70E740481C1C}">
                  <a14:useLocalDpi xmlns:a14="http://schemas.microsoft.com/office/drawing/2010/main" val="0"/>
                </a:ext>
              </a:extLst>
            </a:blip>
            <a:srcRect t="7443" b="7149"/>
            <a:stretch/>
          </p:blipFill>
          <p:spPr>
            <a:xfrm>
              <a:off x="759561" y="423874"/>
              <a:ext cx="10672876" cy="5785861"/>
            </a:xfrm>
            <a:prstGeom prst="rect">
              <a:avLst/>
            </a:prstGeom>
          </p:spPr>
        </p:pic>
        <p:sp>
          <p:nvSpPr>
            <p:cNvPr id="7" name="テキスト ボックス 6">
              <a:extLst>
                <a:ext uri="{FF2B5EF4-FFF2-40B4-BE49-F238E27FC236}">
                  <a16:creationId xmlns:a16="http://schemas.microsoft.com/office/drawing/2014/main" id="{CAE17CC6-B85D-44F5-FC09-BC4967C7D57B}"/>
                </a:ext>
              </a:extLst>
            </p:cNvPr>
            <p:cNvSpPr txBox="1"/>
            <p:nvPr/>
          </p:nvSpPr>
          <p:spPr>
            <a:xfrm>
              <a:off x="4298424" y="6209734"/>
              <a:ext cx="35951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4D4D4D"/>
                  </a:solidFill>
                  <a:effectLst/>
                  <a:uLnTx/>
                  <a:uFillTx/>
                  <a:latin typeface="Segoe UI"/>
                  <a:ea typeface="游ゴシック Medium"/>
                  <a:cs typeface="+mn-cs"/>
                </a:rPr>
                <a:t>Web camera </a:t>
              </a:r>
              <a:r>
                <a:rPr kumimoji="1" lang="ja-JP" altLang="en-US" sz="1800" b="0" i="0" u="none" strike="noStrike" kern="1200" cap="none" spc="0" normalizeH="0" baseline="0" noProof="0" dirty="0">
                  <a:ln>
                    <a:noFill/>
                  </a:ln>
                  <a:solidFill>
                    <a:srgbClr val="4D4D4D"/>
                  </a:solidFill>
                  <a:effectLst/>
                  <a:uLnTx/>
                  <a:uFillTx/>
                  <a:latin typeface="Segoe UI"/>
                  <a:ea typeface="游ゴシック Medium"/>
                  <a:cs typeface="+mn-cs"/>
                </a:rPr>
                <a:t>にアクセスした様子</a:t>
              </a:r>
            </a:p>
          </p:txBody>
        </p:sp>
      </p:grpSp>
    </p:spTree>
    <p:extLst>
      <p:ext uri="{BB962C8B-B14F-4D97-AF65-F5344CB8AC3E}">
        <p14:creationId xmlns:p14="http://schemas.microsoft.com/office/powerpoint/2010/main" val="2063718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AE6D8C-08B4-C20B-2132-F88BEFC34BB7}"/>
              </a:ext>
            </a:extLst>
          </p:cNvPr>
          <p:cNvSpPr>
            <a:spLocks noGrp="1"/>
          </p:cNvSpPr>
          <p:nvPr>
            <p:ph type="title"/>
          </p:nvPr>
        </p:nvSpPr>
        <p:spPr/>
        <p:txBody>
          <a:bodyPr/>
          <a:lstStyle/>
          <a:p>
            <a:r>
              <a:rPr kumimoji="1" lang="ja-JP" altLang="en-US" dirty="0"/>
              <a:t>結果１</a:t>
            </a:r>
          </a:p>
        </p:txBody>
      </p:sp>
      <p:sp>
        <p:nvSpPr>
          <p:cNvPr id="3" name="コンテンツ プレースホルダー 2">
            <a:extLst>
              <a:ext uri="{FF2B5EF4-FFF2-40B4-BE49-F238E27FC236}">
                <a16:creationId xmlns:a16="http://schemas.microsoft.com/office/drawing/2014/main" id="{39B75E6B-6D32-2BAF-5552-7D86EEDDFC8F}"/>
              </a:ext>
            </a:extLst>
          </p:cNvPr>
          <p:cNvSpPr>
            <a:spLocks noGrp="1"/>
          </p:cNvSpPr>
          <p:nvPr>
            <p:ph idx="1"/>
          </p:nvPr>
        </p:nvSpPr>
        <p:spPr/>
        <p:txBody>
          <a:bodyPr/>
          <a:lstStyle/>
          <a:p>
            <a:pPr marL="0" indent="0">
              <a:buNone/>
            </a:pPr>
            <a:r>
              <a:rPr kumimoji="1" lang="ja-JP" altLang="en-US" dirty="0"/>
              <a:t>テスト（</a:t>
            </a:r>
            <a:r>
              <a:rPr kumimoji="1" lang="en-US" altLang="ja-JP" dirty="0"/>
              <a:t>RCNP</a:t>
            </a:r>
            <a:r>
              <a:rPr kumimoji="1" lang="ja-JP" altLang="en-US" dirty="0"/>
              <a:t>訪問前に実施、読み取るだけ）</a:t>
            </a:r>
            <a:endParaRPr kumimoji="1" lang="en-US" altLang="ja-JP" dirty="0"/>
          </a:p>
          <a:p>
            <a:pPr marL="0" indent="0">
              <a:buNone/>
            </a:pPr>
            <a:r>
              <a:rPr lang="en-US" altLang="ja-JP" dirty="0"/>
              <a:t>	</a:t>
            </a:r>
            <a:r>
              <a:rPr lang="ja-JP" altLang="en-US" dirty="0"/>
              <a:t>カメラ位置にテンプレートが最適化</a:t>
            </a:r>
            <a:endParaRPr kumimoji="1" lang="en-US" altLang="ja-JP" dirty="0"/>
          </a:p>
          <a:p>
            <a:pPr marL="0" indent="0">
              <a:buNone/>
            </a:pPr>
            <a:r>
              <a:rPr lang="ja-JP" altLang="en-US" dirty="0"/>
              <a:t>本番（</a:t>
            </a:r>
            <a:r>
              <a:rPr lang="en-US" altLang="ja-JP" dirty="0"/>
              <a:t>2</a:t>
            </a:r>
            <a:r>
              <a:rPr lang="ja-JP" altLang="en-US" dirty="0"/>
              <a:t>班、圧力調整と同時）</a:t>
            </a:r>
            <a:endParaRPr lang="en-US" altLang="ja-JP" dirty="0"/>
          </a:p>
          <a:p>
            <a:pPr marL="0" indent="0">
              <a:buNone/>
            </a:pPr>
            <a:r>
              <a:rPr kumimoji="1" lang="en-US" altLang="ja-JP" dirty="0"/>
              <a:t>	</a:t>
            </a:r>
            <a:r>
              <a:rPr lang="ja-JP" altLang="en-US" dirty="0"/>
              <a:t>カメラ位置にズレ、古いテンプレート使用、</a:t>
            </a:r>
            <a:endParaRPr lang="en-US" altLang="ja-JP" dirty="0"/>
          </a:p>
          <a:p>
            <a:pPr marL="0" indent="0">
              <a:buNone/>
            </a:pPr>
            <a:r>
              <a:rPr lang="en-US" altLang="ja-JP" dirty="0"/>
              <a:t>	</a:t>
            </a:r>
            <a:r>
              <a:rPr lang="ja-JP" altLang="en-US" dirty="0"/>
              <a:t>右端の桁に誤ってぼかし処理</a:t>
            </a:r>
            <a:endParaRPr lang="en-US" altLang="ja-JP" dirty="0"/>
          </a:p>
        </p:txBody>
      </p:sp>
      <p:sp>
        <p:nvSpPr>
          <p:cNvPr id="4" name="テキスト プレースホルダー 3">
            <a:extLst>
              <a:ext uri="{FF2B5EF4-FFF2-40B4-BE49-F238E27FC236}">
                <a16:creationId xmlns:a16="http://schemas.microsoft.com/office/drawing/2014/main" id="{541427C3-ECF4-C704-31C0-D41BA2BA79F0}"/>
              </a:ext>
            </a:extLst>
          </p:cNvPr>
          <p:cNvSpPr>
            <a:spLocks noGrp="1"/>
          </p:cNvSpPr>
          <p:nvPr>
            <p:ph type="body" sz="quarter" idx="11"/>
          </p:nvPr>
        </p:nvSpPr>
        <p:spPr/>
        <p:txBody>
          <a:bodyPr>
            <a:normAutofit fontScale="92500" lnSpcReduction="20000"/>
          </a:bodyPr>
          <a:lstStyle/>
          <a:p>
            <a:endParaRPr kumimoji="1" lang="ja-JP" altLang="en-US" dirty="0"/>
          </a:p>
        </p:txBody>
      </p:sp>
    </p:spTree>
    <p:extLst>
      <p:ext uri="{BB962C8B-B14F-4D97-AF65-F5344CB8AC3E}">
        <p14:creationId xmlns:p14="http://schemas.microsoft.com/office/powerpoint/2010/main" val="789648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 name="Picture 20">
            <a:extLst>
              <a:ext uri="{FF2B5EF4-FFF2-40B4-BE49-F238E27FC236}">
                <a16:creationId xmlns:a16="http://schemas.microsoft.com/office/drawing/2014/main" id="{C9966A6C-E9CB-3CCE-732F-7C54200D20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3475"/>
            <a:ext cx="12192001" cy="572452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プレースホルダー 3">
            <a:extLst>
              <a:ext uri="{FF2B5EF4-FFF2-40B4-BE49-F238E27FC236}">
                <a16:creationId xmlns:a16="http://schemas.microsoft.com/office/drawing/2014/main" id="{1DCA56F2-92DD-7C19-BB33-8D33E3D53FD2}"/>
              </a:ext>
            </a:extLst>
          </p:cNvPr>
          <p:cNvSpPr>
            <a:spLocks noGrp="1"/>
          </p:cNvSpPr>
          <p:nvPr>
            <p:ph type="body" sz="quarter" idx="11"/>
          </p:nvPr>
        </p:nvSpPr>
        <p:spPr/>
        <p:txBody>
          <a:bodyPr>
            <a:normAutofit fontScale="92500" lnSpcReduction="20000"/>
          </a:bodyPr>
          <a:lstStyle/>
          <a:p>
            <a:r>
              <a:rPr kumimoji="1" lang="ja-JP" altLang="en-US" dirty="0"/>
              <a:t>結果１（テスト時）　</a:t>
            </a:r>
          </a:p>
        </p:txBody>
      </p:sp>
      <p:sp>
        <p:nvSpPr>
          <p:cNvPr id="9" name="テキスト ボックス 8">
            <a:extLst>
              <a:ext uri="{FF2B5EF4-FFF2-40B4-BE49-F238E27FC236}">
                <a16:creationId xmlns:a16="http://schemas.microsoft.com/office/drawing/2014/main" id="{F916E324-8192-6389-14CB-06B815EE08C9}"/>
              </a:ext>
            </a:extLst>
          </p:cNvPr>
          <p:cNvSpPr txBox="1"/>
          <p:nvPr/>
        </p:nvSpPr>
        <p:spPr>
          <a:xfrm>
            <a:off x="965200" y="1412297"/>
            <a:ext cx="29546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D4D4D"/>
                </a:solidFill>
                <a:effectLst/>
                <a:uLnTx/>
                <a:uFillTx/>
                <a:latin typeface="Segoe UI"/>
                <a:ea typeface="游ゴシック Medium"/>
                <a:cs typeface="+mn-cs"/>
              </a:rPr>
              <a:t>角度変化前・圧力調整なし</a:t>
            </a:r>
          </a:p>
        </p:txBody>
      </p:sp>
      <p:sp>
        <p:nvSpPr>
          <p:cNvPr id="10" name="テキスト ボックス 9">
            <a:extLst>
              <a:ext uri="{FF2B5EF4-FFF2-40B4-BE49-F238E27FC236}">
                <a16:creationId xmlns:a16="http://schemas.microsoft.com/office/drawing/2014/main" id="{5D042097-3624-26E0-4D51-B94AAD578929}"/>
              </a:ext>
            </a:extLst>
          </p:cNvPr>
          <p:cNvSpPr txBox="1"/>
          <p:nvPr/>
        </p:nvSpPr>
        <p:spPr>
          <a:xfrm>
            <a:off x="965200" y="1773174"/>
            <a:ext cx="10294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D4D4D"/>
                </a:solidFill>
                <a:effectLst/>
                <a:uLnTx/>
                <a:uFillTx/>
                <a:latin typeface="Segoe UI"/>
                <a:ea typeface="游ゴシック Medium"/>
                <a:cs typeface="+mn-cs"/>
              </a:rPr>
              <a:t>閾値 </a:t>
            </a:r>
            <a:r>
              <a:rPr kumimoji="1" lang="en-US" altLang="ja-JP" sz="1800" b="1" i="0" u="none" strike="noStrike" kern="1200" cap="none" spc="0" normalizeH="0" baseline="0" noProof="0" dirty="0">
                <a:ln>
                  <a:noFill/>
                </a:ln>
                <a:solidFill>
                  <a:srgbClr val="4D4D4D"/>
                </a:solidFill>
                <a:effectLst/>
                <a:uLnTx/>
                <a:uFillTx/>
                <a:latin typeface="Segoe UI"/>
                <a:ea typeface="游ゴシック Medium"/>
                <a:cs typeface="+mn-cs"/>
              </a:rPr>
              <a:t>0.9</a:t>
            </a:r>
            <a:endParaRPr kumimoji="1" lang="ja-JP" altLang="en-US" sz="1800" b="1" i="0" u="none" strike="noStrike" kern="1200" cap="none" spc="0" normalizeH="0" baseline="0" noProof="0" dirty="0">
              <a:ln>
                <a:noFill/>
              </a:ln>
              <a:solidFill>
                <a:srgbClr val="4D4D4D"/>
              </a:solidFill>
              <a:effectLst/>
              <a:uLnTx/>
              <a:uFillTx/>
              <a:latin typeface="Segoe UI"/>
              <a:ea typeface="游ゴシック Medium"/>
              <a:cs typeface="+mn-cs"/>
            </a:endParaRPr>
          </a:p>
        </p:txBody>
      </p:sp>
      <p:sp>
        <p:nvSpPr>
          <p:cNvPr id="11" name="テキスト ボックス 10">
            <a:extLst>
              <a:ext uri="{FF2B5EF4-FFF2-40B4-BE49-F238E27FC236}">
                <a16:creationId xmlns:a16="http://schemas.microsoft.com/office/drawing/2014/main" id="{460A61CA-5A3A-C589-B3AD-9C804ECA3F86}"/>
              </a:ext>
            </a:extLst>
          </p:cNvPr>
          <p:cNvSpPr txBox="1"/>
          <p:nvPr/>
        </p:nvSpPr>
        <p:spPr>
          <a:xfrm>
            <a:off x="10777826" y="5559737"/>
            <a:ext cx="13147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D4D4D"/>
                </a:solidFill>
                <a:effectLst/>
                <a:uLnTx/>
                <a:uFillTx/>
                <a:latin typeface="Segoe UI"/>
                <a:ea typeface="游ゴシック Medium"/>
                <a:cs typeface="+mn-cs"/>
              </a:rPr>
              <a:t>誤読はなし</a:t>
            </a:r>
          </a:p>
        </p:txBody>
      </p:sp>
    </p:spTree>
    <p:extLst>
      <p:ext uri="{BB962C8B-B14F-4D97-AF65-F5344CB8AC3E}">
        <p14:creationId xmlns:p14="http://schemas.microsoft.com/office/powerpoint/2010/main" val="3382492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FB02D8-9EEA-A5AC-1C26-C862EA7EE594}"/>
              </a:ext>
            </a:extLst>
          </p:cNvPr>
          <p:cNvSpPr>
            <a:spLocks noGrp="1"/>
          </p:cNvSpPr>
          <p:nvPr>
            <p:ph type="title"/>
          </p:nvPr>
        </p:nvSpPr>
        <p:spPr/>
        <p:txBody>
          <a:bodyPr/>
          <a:lstStyle/>
          <a:p>
            <a:endParaRPr lang="en-US"/>
          </a:p>
        </p:txBody>
      </p:sp>
      <p:sp>
        <p:nvSpPr>
          <p:cNvPr id="4" name="テキスト プレースホルダー 3">
            <a:extLst>
              <a:ext uri="{FF2B5EF4-FFF2-40B4-BE49-F238E27FC236}">
                <a16:creationId xmlns:a16="http://schemas.microsoft.com/office/drawing/2014/main" id="{98DF9B83-A10D-34DE-53F1-99775568E23A}"/>
              </a:ext>
            </a:extLst>
          </p:cNvPr>
          <p:cNvSpPr>
            <a:spLocks noGrp="1"/>
          </p:cNvSpPr>
          <p:nvPr>
            <p:ph type="body" sz="quarter" idx="11"/>
          </p:nvPr>
        </p:nvSpPr>
        <p:spPr/>
        <p:txBody>
          <a:bodyPr>
            <a:normAutofit fontScale="92500" lnSpcReduction="20000"/>
          </a:bodyPr>
          <a:lstStyle/>
          <a:p>
            <a:r>
              <a:rPr lang="ja-JP" altLang="en-US" dirty="0"/>
              <a:t>結果１（テスト時）</a:t>
            </a:r>
            <a:endParaRPr lang="en-US" dirty="0"/>
          </a:p>
        </p:txBody>
      </p:sp>
      <p:sp>
        <p:nvSpPr>
          <p:cNvPr id="5" name="コンテンツ プレースホルダー 4">
            <a:extLst>
              <a:ext uri="{FF2B5EF4-FFF2-40B4-BE49-F238E27FC236}">
                <a16:creationId xmlns:a16="http://schemas.microsoft.com/office/drawing/2014/main" id="{2CDFAA42-568C-C5C7-0190-54530A429E14}"/>
              </a:ext>
            </a:extLst>
          </p:cNvPr>
          <p:cNvSpPr>
            <a:spLocks noGrp="1"/>
          </p:cNvSpPr>
          <p:nvPr>
            <p:ph idx="1"/>
          </p:nvPr>
        </p:nvSpPr>
        <p:spPr/>
        <p:txBody>
          <a:bodyPr/>
          <a:lstStyle/>
          <a:p>
            <a:endParaRPr lang="en-US"/>
          </a:p>
        </p:txBody>
      </p:sp>
      <p:pic>
        <p:nvPicPr>
          <p:cNvPr id="4098" name="Picture 2">
            <a:extLst>
              <a:ext uri="{FF2B5EF4-FFF2-40B4-BE49-F238E27FC236}">
                <a16:creationId xmlns:a16="http://schemas.microsoft.com/office/drawing/2014/main" id="{C4EE4295-7E5E-A4D4-1465-F703EAFFC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 y="877123"/>
            <a:ext cx="11763375" cy="560070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4C261903-DF85-3DE0-4BD3-3146E1768600}"/>
              </a:ext>
            </a:extLst>
          </p:cNvPr>
          <p:cNvSpPr txBox="1"/>
          <p:nvPr/>
        </p:nvSpPr>
        <p:spPr>
          <a:xfrm>
            <a:off x="10106805" y="5906184"/>
            <a:ext cx="15591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D4D4D"/>
                </a:solidFill>
                <a:effectLst/>
                <a:uLnTx/>
                <a:uFillTx/>
                <a:latin typeface="Segoe UI"/>
                <a:ea typeface="游ゴシック Medium"/>
                <a:cs typeface="+mn-cs"/>
              </a:rPr>
              <a:t>誤読はなし</a:t>
            </a:r>
            <a:endParaRPr kumimoji="1" lang="en-US" altLang="ja-JP" sz="1800" b="0"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D4D4D"/>
                </a:solidFill>
                <a:effectLst/>
                <a:uLnTx/>
                <a:uFillTx/>
                <a:latin typeface="Segoe UI"/>
                <a:ea typeface="游ゴシック Medium"/>
                <a:cs typeface="+mn-cs"/>
              </a:rPr>
              <a:t>一部欠落あり</a:t>
            </a:r>
            <a:endParaRPr kumimoji="1" lang="en-US" sz="1800" b="0" i="0" u="none" strike="noStrike" kern="1200" cap="none" spc="0" normalizeH="0" baseline="0" noProof="0" dirty="0">
              <a:ln>
                <a:noFill/>
              </a:ln>
              <a:solidFill>
                <a:srgbClr val="4D4D4D"/>
              </a:solidFill>
              <a:effectLst/>
              <a:uLnTx/>
              <a:uFillTx/>
              <a:latin typeface="Segoe UI"/>
              <a:ea typeface="游ゴシック Medium"/>
              <a:cs typeface="+mn-cs"/>
            </a:endParaRPr>
          </a:p>
        </p:txBody>
      </p:sp>
    </p:spTree>
    <p:extLst>
      <p:ext uri="{BB962C8B-B14F-4D97-AF65-F5344CB8AC3E}">
        <p14:creationId xmlns:p14="http://schemas.microsoft.com/office/powerpoint/2010/main" val="1381639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p:cNvSpPr txBox="1"/>
          <p:nvPr/>
        </p:nvSpPr>
        <p:spPr>
          <a:xfrm>
            <a:off x="1098772" y="1121672"/>
            <a:ext cx="9994456"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altLang="ja-JP" sz="4000" b="0" i="0" u="none" strike="noStrike" kern="0" cap="none" spc="0" normalizeH="0" baseline="0" noProof="0">
                <a:ln>
                  <a:noFill/>
                </a:ln>
                <a:solidFill>
                  <a:srgbClr val="3F3F3F"/>
                </a:solidFill>
                <a:effectLst/>
                <a:uLnTx/>
                <a:uFillTx/>
                <a:latin typeface="Arial"/>
                <a:ea typeface="Arial"/>
                <a:cs typeface="Arial"/>
                <a:sym typeface="Arial"/>
              </a:rPr>
              <a:t>La</a:t>
            </a:r>
            <a:r>
              <a:rPr kumimoji="0" lang="ja-JP" altLang="en-US" sz="4000" b="0" i="0" u="none" strike="noStrike" kern="0" cap="none" spc="0" normalizeH="0" baseline="0" noProof="0">
                <a:ln>
                  <a:noFill/>
                </a:ln>
                <a:solidFill>
                  <a:srgbClr val="3F3F3F"/>
                </a:solidFill>
                <a:effectLst/>
                <a:uLnTx/>
                <a:uFillTx/>
                <a:latin typeface="Arial"/>
                <a:ea typeface="Arial"/>
                <a:cs typeface="Arial"/>
                <a:sym typeface="Arial"/>
              </a:rPr>
              <a:t>核を用いた</a:t>
            </a:r>
            <a:r>
              <a:rPr kumimoji="0" lang="en-US" altLang="ja-JP" sz="4000" b="0" i="0" u="none" strike="noStrike" kern="0" cap="none" spc="0" normalizeH="0" baseline="0" noProof="0">
                <a:ln>
                  <a:noFill/>
                </a:ln>
                <a:solidFill>
                  <a:srgbClr val="3F3F3F"/>
                </a:solidFill>
                <a:effectLst/>
                <a:uLnTx/>
                <a:uFillTx/>
                <a:latin typeface="Arial"/>
                <a:ea typeface="Arial"/>
                <a:cs typeface="Arial"/>
                <a:sym typeface="Arial"/>
              </a:rPr>
              <a:t>T-Violation</a:t>
            </a:r>
            <a:r>
              <a:rPr kumimoji="0" lang="ja-JP" altLang="en-US" sz="4000" b="0" i="0" u="none" strike="noStrike" kern="0" cap="none" spc="0" normalizeH="0" baseline="0" noProof="0">
                <a:ln>
                  <a:noFill/>
                </a:ln>
                <a:solidFill>
                  <a:srgbClr val="3F3F3F"/>
                </a:solidFill>
                <a:effectLst/>
                <a:uLnTx/>
                <a:uFillTx/>
                <a:latin typeface="Arial"/>
                <a:ea typeface="Arial"/>
                <a:cs typeface="Arial"/>
                <a:sym typeface="Arial"/>
              </a:rPr>
              <a:t>探索実験のための冷却システムモニター開発</a:t>
            </a:r>
            <a:endParaRPr kumimoji="0" sz="1400" b="0"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129" name="Google Shape;129;p3"/>
          <p:cNvSpPr txBox="1"/>
          <p:nvPr/>
        </p:nvSpPr>
        <p:spPr>
          <a:xfrm>
            <a:off x="375920" y="284480"/>
            <a:ext cx="2723605" cy="461665"/>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ja-JP" altLang="en-US" sz="2400" b="0" i="0" u="none" strike="noStrike" kern="0" cap="none" spc="0" normalizeH="0" baseline="0" noProof="0">
                <a:ln>
                  <a:noFill/>
                </a:ln>
                <a:solidFill>
                  <a:srgbClr val="3F3F3F"/>
                </a:solidFill>
                <a:effectLst/>
                <a:uLnTx/>
                <a:uFillTx/>
                <a:latin typeface="Arial"/>
                <a:ea typeface="Arial"/>
                <a:cs typeface="Arial"/>
                <a:sym typeface="Arial"/>
              </a:rPr>
              <a:t>我々がやったこと</a:t>
            </a:r>
            <a:endParaRPr kumimoji="0" sz="1400" b="0"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130" name="Google Shape;130;p3"/>
          <p:cNvSpPr txBox="1"/>
          <p:nvPr/>
        </p:nvSpPr>
        <p:spPr>
          <a:xfrm>
            <a:off x="1348458" y="2820598"/>
            <a:ext cx="962123"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0" i="1" u="none" strike="noStrike" kern="0" cap="none" spc="0" normalizeH="0" baseline="0" noProof="0">
                <a:ln>
                  <a:noFill/>
                </a:ln>
                <a:solidFill>
                  <a:srgbClr val="FFFFFF"/>
                </a:solidFill>
                <a:effectLst/>
                <a:uLnTx/>
                <a:uFillTx/>
                <a:latin typeface="Arial"/>
                <a:ea typeface="Arial"/>
                <a:cs typeface="Arial"/>
                <a:sym typeface="Arial"/>
              </a:rPr>
              <a:t>t.b.s.</a:t>
            </a:r>
            <a:endParaRPr kumimoji="0" sz="2800" b="0"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 name="Google Shape;131;p3"/>
          <p:cNvSpPr txBox="1"/>
          <p:nvPr/>
        </p:nvSpPr>
        <p:spPr>
          <a:xfrm>
            <a:off x="2665267" y="2689478"/>
            <a:ext cx="3810000"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ja-JP" altLang="en-US" sz="3600" b="0" i="0" u="none" strike="noStrike" kern="0" cap="none" spc="0" normalizeH="0" baseline="0" noProof="0">
                <a:ln>
                  <a:noFill/>
                </a:ln>
                <a:solidFill>
                  <a:srgbClr val="3F3F3F"/>
                </a:solidFill>
                <a:effectLst/>
                <a:uLnTx/>
                <a:uFillTx/>
                <a:latin typeface="Arial"/>
                <a:ea typeface="Arial"/>
                <a:cs typeface="Arial"/>
                <a:sym typeface="Arial"/>
              </a:rPr>
              <a:t>・</a:t>
            </a:r>
            <a:r>
              <a:rPr kumimoji="0" lang="ja-JP" altLang="en-US" sz="3600" b="1" i="0" u="none" strike="noStrike" kern="0" cap="none" spc="0" normalizeH="0" baseline="0" noProof="0">
                <a:ln>
                  <a:noFill/>
                </a:ln>
                <a:solidFill>
                  <a:srgbClr val="3F3F3F"/>
                </a:solidFill>
                <a:effectLst/>
                <a:uLnTx/>
                <a:uFillTx/>
                <a:latin typeface="Arial"/>
                <a:ea typeface="Arial"/>
                <a:cs typeface="Arial"/>
                <a:sym typeface="Arial"/>
              </a:rPr>
              <a:t>液面計</a:t>
            </a:r>
            <a:r>
              <a:rPr kumimoji="0" lang="ja-JP" altLang="en-US" sz="3600" b="0" i="0" u="none" strike="noStrike" kern="0" cap="none" spc="0" normalizeH="0" baseline="0" noProof="0">
                <a:ln>
                  <a:noFill/>
                </a:ln>
                <a:solidFill>
                  <a:srgbClr val="3F3F3F"/>
                </a:solidFill>
                <a:effectLst/>
                <a:uLnTx/>
                <a:uFillTx/>
                <a:latin typeface="Arial"/>
                <a:ea typeface="Arial"/>
                <a:cs typeface="Arial"/>
                <a:sym typeface="Arial"/>
              </a:rPr>
              <a:t>の開発</a:t>
            </a:r>
            <a:endParaRPr kumimoji="0" sz="1800" b="0"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132" name="Google Shape;132;p3"/>
          <p:cNvSpPr txBox="1"/>
          <p:nvPr/>
        </p:nvSpPr>
        <p:spPr>
          <a:xfrm>
            <a:off x="2665267" y="3715320"/>
            <a:ext cx="6108619"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ja-JP" altLang="en-US" sz="3600" b="0" i="0" u="none" strike="noStrike" kern="0" cap="none" spc="0" normalizeH="0" baseline="0" noProof="0">
                <a:ln>
                  <a:noFill/>
                </a:ln>
                <a:solidFill>
                  <a:srgbClr val="3F3F3F"/>
                </a:solidFill>
                <a:effectLst/>
                <a:uLnTx/>
                <a:uFillTx/>
                <a:latin typeface="Arial"/>
                <a:ea typeface="Arial"/>
                <a:cs typeface="Arial"/>
                <a:sym typeface="Arial"/>
              </a:rPr>
              <a:t>・</a:t>
            </a:r>
            <a:r>
              <a:rPr kumimoji="0" lang="ja-JP" altLang="en-US" sz="3600" b="1" i="0" u="none" strike="noStrike" kern="0" cap="none" spc="0" normalizeH="0" baseline="0" noProof="0">
                <a:ln>
                  <a:noFill/>
                </a:ln>
                <a:solidFill>
                  <a:srgbClr val="3F3F3F"/>
                </a:solidFill>
                <a:effectLst/>
                <a:uLnTx/>
                <a:uFillTx/>
                <a:latin typeface="Arial"/>
                <a:ea typeface="Arial"/>
                <a:cs typeface="Arial"/>
                <a:sym typeface="Arial"/>
              </a:rPr>
              <a:t>圧力調整</a:t>
            </a:r>
            <a:r>
              <a:rPr kumimoji="0" lang="ja-JP" altLang="en-US" sz="3600" b="0" i="0" u="none" strike="noStrike" kern="0" cap="none" spc="0" normalizeH="0" baseline="0" noProof="0">
                <a:ln>
                  <a:noFill/>
                </a:ln>
                <a:solidFill>
                  <a:srgbClr val="3F3F3F"/>
                </a:solidFill>
                <a:effectLst/>
                <a:uLnTx/>
                <a:uFillTx/>
                <a:latin typeface="Arial"/>
                <a:ea typeface="Arial"/>
                <a:cs typeface="Arial"/>
                <a:sym typeface="Arial"/>
              </a:rPr>
              <a:t>の自動化</a:t>
            </a:r>
            <a:endParaRPr kumimoji="0" sz="1800" b="0"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133" name="Google Shape;133;p3"/>
          <p:cNvSpPr txBox="1"/>
          <p:nvPr/>
        </p:nvSpPr>
        <p:spPr>
          <a:xfrm>
            <a:off x="2665267" y="4741162"/>
            <a:ext cx="8089819"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ja-JP" altLang="en-US" sz="3600" b="0" i="0" u="none" strike="noStrike" kern="0" cap="none" spc="0" normalizeH="0" baseline="0" noProof="0">
                <a:ln>
                  <a:noFill/>
                </a:ln>
                <a:solidFill>
                  <a:srgbClr val="3F3F3F"/>
                </a:solidFill>
                <a:effectLst/>
                <a:uLnTx/>
                <a:uFillTx/>
                <a:latin typeface="Arial"/>
                <a:ea typeface="Arial"/>
                <a:cs typeface="Arial"/>
                <a:sym typeface="Arial"/>
              </a:rPr>
              <a:t>・</a:t>
            </a:r>
            <a:r>
              <a:rPr kumimoji="0" lang="ja-JP" altLang="en-US" sz="3600" b="1" i="0" u="none" strike="noStrike" kern="0" cap="none" spc="0" normalizeH="0" baseline="0" noProof="0">
                <a:ln>
                  <a:noFill/>
                </a:ln>
                <a:solidFill>
                  <a:srgbClr val="3F3F3F"/>
                </a:solidFill>
                <a:effectLst/>
                <a:uLnTx/>
                <a:uFillTx/>
                <a:latin typeface="Arial"/>
                <a:ea typeface="Arial"/>
                <a:cs typeface="Arial"/>
                <a:sym typeface="Arial"/>
              </a:rPr>
              <a:t>回収量</a:t>
            </a:r>
            <a:r>
              <a:rPr kumimoji="0" lang="ja-JP" altLang="en-US" sz="3600" b="0" i="0" u="none" strike="noStrike" kern="0" cap="none" spc="0" normalizeH="0" baseline="0" noProof="0">
                <a:ln>
                  <a:noFill/>
                </a:ln>
                <a:solidFill>
                  <a:srgbClr val="3F3F3F"/>
                </a:solidFill>
                <a:effectLst/>
                <a:uLnTx/>
                <a:uFillTx/>
                <a:latin typeface="Arial"/>
                <a:ea typeface="Arial"/>
                <a:cs typeface="Arial"/>
                <a:sym typeface="Arial"/>
              </a:rPr>
              <a:t>のデジタルデータ化</a:t>
            </a:r>
            <a:endParaRPr kumimoji="0" sz="1800" b="0" i="0" u="none" strike="noStrike" kern="0" cap="none" spc="0" normalizeH="0" baseline="0" noProof="0">
              <a:ln>
                <a:noFill/>
              </a:ln>
              <a:solidFill>
                <a:srgbClr val="3F3F3F"/>
              </a:solidFill>
              <a:effectLst/>
              <a:uLnTx/>
              <a:uFillTx/>
              <a:latin typeface="Arial"/>
              <a:ea typeface="Arial"/>
              <a:cs typeface="Arial"/>
              <a:sym typeface="Arial"/>
            </a:endParaRPr>
          </a:p>
        </p:txBody>
      </p:sp>
    </p:spTree>
    <p:extLst>
      <p:ext uri="{BB962C8B-B14F-4D97-AF65-F5344CB8AC3E}">
        <p14:creationId xmlns:p14="http://schemas.microsoft.com/office/powerpoint/2010/main" val="161773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BDC9A3-F7E3-4701-F2E2-8CE95AAC15B5}"/>
              </a:ext>
            </a:extLst>
          </p:cNvPr>
          <p:cNvSpPr>
            <a:spLocks noGrp="1"/>
          </p:cNvSpPr>
          <p:nvPr>
            <p:ph type="title"/>
          </p:nvPr>
        </p:nvSpPr>
        <p:spPr/>
        <p:txBody>
          <a:bodyPr/>
          <a:lstStyle/>
          <a:p>
            <a:endParaRPr lang="en-US"/>
          </a:p>
        </p:txBody>
      </p:sp>
      <p:sp>
        <p:nvSpPr>
          <p:cNvPr id="3" name="コンテンツ プレースホルダー 2">
            <a:extLst>
              <a:ext uri="{FF2B5EF4-FFF2-40B4-BE49-F238E27FC236}">
                <a16:creationId xmlns:a16="http://schemas.microsoft.com/office/drawing/2014/main" id="{F6485732-D52C-3F29-D88B-25CD37D30451}"/>
              </a:ext>
            </a:extLst>
          </p:cNvPr>
          <p:cNvSpPr>
            <a:spLocks noGrp="1"/>
          </p:cNvSpPr>
          <p:nvPr>
            <p:ph idx="1"/>
          </p:nvPr>
        </p:nvSpPr>
        <p:spPr/>
        <p:txBody>
          <a:bodyPr/>
          <a:lstStyle/>
          <a:p>
            <a:endParaRPr lang="en-US"/>
          </a:p>
        </p:txBody>
      </p:sp>
      <p:sp>
        <p:nvSpPr>
          <p:cNvPr id="4" name="テキスト プレースホルダー 3">
            <a:extLst>
              <a:ext uri="{FF2B5EF4-FFF2-40B4-BE49-F238E27FC236}">
                <a16:creationId xmlns:a16="http://schemas.microsoft.com/office/drawing/2014/main" id="{DD298785-BBF5-0236-17AF-8A75230778E4}"/>
              </a:ext>
            </a:extLst>
          </p:cNvPr>
          <p:cNvSpPr>
            <a:spLocks noGrp="1"/>
          </p:cNvSpPr>
          <p:nvPr>
            <p:ph type="body" sz="quarter" idx="11"/>
          </p:nvPr>
        </p:nvSpPr>
        <p:spPr/>
        <p:txBody>
          <a:bodyPr>
            <a:normAutofit fontScale="92500" lnSpcReduction="20000"/>
          </a:bodyPr>
          <a:lstStyle/>
          <a:p>
            <a:r>
              <a:rPr lang="ja-JP" altLang="en-US" dirty="0"/>
              <a:t>結果１（テスト時）</a:t>
            </a:r>
            <a:endParaRPr lang="en-US" dirty="0"/>
          </a:p>
        </p:txBody>
      </p:sp>
      <p:pic>
        <p:nvPicPr>
          <p:cNvPr id="5122" name="Picture 2">
            <a:extLst>
              <a:ext uri="{FF2B5EF4-FFF2-40B4-BE49-F238E27FC236}">
                <a16:creationId xmlns:a16="http://schemas.microsoft.com/office/drawing/2014/main" id="{772FECBC-AE6D-FE94-2859-469FDBAA6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74" y="914936"/>
            <a:ext cx="11763375" cy="560070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85D5CBE9-6B84-80B8-1472-3F63D1B33E91}"/>
              </a:ext>
            </a:extLst>
          </p:cNvPr>
          <p:cNvSpPr txBox="1"/>
          <p:nvPr/>
        </p:nvSpPr>
        <p:spPr>
          <a:xfrm>
            <a:off x="10106805" y="5906184"/>
            <a:ext cx="15591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D4D4D"/>
                </a:solidFill>
                <a:effectLst/>
                <a:uLnTx/>
                <a:uFillTx/>
                <a:latin typeface="Segoe UI"/>
                <a:ea typeface="游ゴシック Medium"/>
                <a:cs typeface="+mn-cs"/>
              </a:rPr>
              <a:t>誤読はなし</a:t>
            </a:r>
            <a:endParaRPr kumimoji="1" lang="en-US" altLang="ja-JP" sz="1800" b="0"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D4D4D"/>
                </a:solidFill>
                <a:effectLst/>
                <a:uLnTx/>
                <a:uFillTx/>
                <a:latin typeface="Segoe UI"/>
                <a:ea typeface="游ゴシック Medium"/>
                <a:cs typeface="+mn-cs"/>
              </a:rPr>
              <a:t>一部欠落あり</a:t>
            </a:r>
            <a:endParaRPr kumimoji="1" lang="en-US" sz="1800" b="0" i="0" u="none" strike="noStrike" kern="1200" cap="none" spc="0" normalizeH="0" baseline="0" noProof="0" dirty="0">
              <a:ln>
                <a:noFill/>
              </a:ln>
              <a:solidFill>
                <a:srgbClr val="4D4D4D"/>
              </a:solidFill>
              <a:effectLst/>
              <a:uLnTx/>
              <a:uFillTx/>
              <a:latin typeface="Segoe UI"/>
              <a:ea typeface="游ゴシック Medium"/>
              <a:cs typeface="+mn-cs"/>
            </a:endParaRPr>
          </a:p>
        </p:txBody>
      </p:sp>
    </p:spTree>
    <p:extLst>
      <p:ext uri="{BB962C8B-B14F-4D97-AF65-F5344CB8AC3E}">
        <p14:creationId xmlns:p14="http://schemas.microsoft.com/office/powerpoint/2010/main" val="179809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09606D-8504-6914-2BAC-9FF2585CAD17}"/>
              </a:ext>
            </a:extLst>
          </p:cNvPr>
          <p:cNvSpPr>
            <a:spLocks noGrp="1"/>
          </p:cNvSpPr>
          <p:nvPr>
            <p:ph type="title"/>
          </p:nvPr>
        </p:nvSpPr>
        <p:spPr/>
        <p:txBody>
          <a:bodyPr/>
          <a:lstStyle/>
          <a:p>
            <a:r>
              <a:rPr lang="ja-JP" altLang="en-US" dirty="0"/>
              <a:t>一部欠落の原因</a:t>
            </a:r>
            <a:endParaRPr lang="en-US" dirty="0"/>
          </a:p>
        </p:txBody>
      </p:sp>
      <p:sp>
        <p:nvSpPr>
          <p:cNvPr id="3" name="コンテンツ プレースホルダー 2">
            <a:extLst>
              <a:ext uri="{FF2B5EF4-FFF2-40B4-BE49-F238E27FC236}">
                <a16:creationId xmlns:a16="http://schemas.microsoft.com/office/drawing/2014/main" id="{72093781-D59A-3464-4DC4-9542405C009F}"/>
              </a:ext>
            </a:extLst>
          </p:cNvPr>
          <p:cNvSpPr>
            <a:spLocks noGrp="1"/>
          </p:cNvSpPr>
          <p:nvPr>
            <p:ph idx="1"/>
          </p:nvPr>
        </p:nvSpPr>
        <p:spPr/>
        <p:txBody>
          <a:bodyPr/>
          <a:lstStyle/>
          <a:p>
            <a:pPr marL="0" indent="0">
              <a:buNone/>
            </a:pPr>
            <a:endParaRPr lang="en-US" altLang="ja-JP" dirty="0"/>
          </a:p>
          <a:p>
            <a:r>
              <a:rPr lang="ja-JP" altLang="en-US" dirty="0"/>
              <a:t>テンプレートが不適切（回転途中のもの）</a:t>
            </a:r>
            <a:endParaRPr lang="en-US" altLang="ja-JP" dirty="0"/>
          </a:p>
          <a:p>
            <a:pPr marL="0" indent="0">
              <a:buNone/>
            </a:pPr>
            <a:r>
              <a:rPr lang="ja-JP" altLang="en-US" dirty="0"/>
              <a:t>本番前に改善</a:t>
            </a:r>
            <a:endParaRPr lang="en-US" altLang="ja-JP" dirty="0"/>
          </a:p>
          <a:p>
            <a:pPr marL="0" indent="0">
              <a:buNone/>
            </a:pPr>
            <a:endParaRPr lang="en-US" altLang="ja-JP" dirty="0"/>
          </a:p>
          <a:p>
            <a:pPr marL="0" indent="0">
              <a:buNone/>
            </a:pPr>
            <a:r>
              <a:rPr lang="ja-JP" altLang="en-US" dirty="0"/>
              <a:t>ベストパフォーマンスを出せれば全ての桁を誤読なく読めると示唆</a:t>
            </a:r>
            <a:endParaRPr lang="en-US" altLang="ja-JP" dirty="0"/>
          </a:p>
        </p:txBody>
      </p:sp>
      <p:sp>
        <p:nvSpPr>
          <p:cNvPr id="4" name="テキスト プレースホルダー 3">
            <a:extLst>
              <a:ext uri="{FF2B5EF4-FFF2-40B4-BE49-F238E27FC236}">
                <a16:creationId xmlns:a16="http://schemas.microsoft.com/office/drawing/2014/main" id="{2F42F9BD-9C71-BC64-C71F-6F8AD46CBF45}"/>
              </a:ext>
            </a:extLst>
          </p:cNvPr>
          <p:cNvSpPr>
            <a:spLocks noGrp="1"/>
          </p:cNvSpPr>
          <p:nvPr>
            <p:ph type="body" sz="quarter" idx="11"/>
          </p:nvPr>
        </p:nvSpPr>
        <p:spPr/>
        <p:txBody>
          <a:bodyPr>
            <a:normAutofit fontScale="92500" lnSpcReduction="20000"/>
          </a:bodyPr>
          <a:lstStyle/>
          <a:p>
            <a:r>
              <a:rPr lang="ja-JP" altLang="en-US" dirty="0"/>
              <a:t>結果１（テスト時）</a:t>
            </a:r>
            <a:endParaRPr lang="en-US" dirty="0"/>
          </a:p>
        </p:txBody>
      </p:sp>
    </p:spTree>
    <p:extLst>
      <p:ext uri="{BB962C8B-B14F-4D97-AF65-F5344CB8AC3E}">
        <p14:creationId xmlns:p14="http://schemas.microsoft.com/office/powerpoint/2010/main" val="3679687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FE9D24C-B14C-72CC-B2D4-1CEABFBF746D}"/>
              </a:ext>
            </a:extLst>
          </p:cNvPr>
          <p:cNvSpPr>
            <a:spLocks noGrp="1"/>
          </p:cNvSpPr>
          <p:nvPr>
            <p:ph idx="1"/>
          </p:nvPr>
        </p:nvSpPr>
        <p:spPr/>
        <p:txBody>
          <a:bodyPr/>
          <a:lstStyle/>
          <a:p>
            <a:pPr marL="0" indent="0">
              <a:buNone/>
            </a:pPr>
            <a:r>
              <a:rPr kumimoji="1" lang="ja-JP" altLang="en-US" dirty="0"/>
              <a:t>カメラの固定が</a:t>
            </a:r>
            <a:r>
              <a:rPr lang="ja-JP" altLang="en-US" dirty="0"/>
              <a:t>不安定→</a:t>
            </a:r>
            <a:r>
              <a:rPr kumimoji="1" lang="ja-JP" altLang="en-US" dirty="0"/>
              <a:t>三脚を導入→カメラの角度が変化</a:t>
            </a:r>
            <a:endParaRPr kumimoji="1" lang="en-US" altLang="ja-JP" dirty="0"/>
          </a:p>
        </p:txBody>
      </p:sp>
      <p:grpSp>
        <p:nvGrpSpPr>
          <p:cNvPr id="9" name="グループ化 8">
            <a:extLst>
              <a:ext uri="{FF2B5EF4-FFF2-40B4-BE49-F238E27FC236}">
                <a16:creationId xmlns:a16="http://schemas.microsoft.com/office/drawing/2014/main" id="{76AA1870-F0D0-21BB-BAB1-A7962326FACF}"/>
              </a:ext>
            </a:extLst>
          </p:cNvPr>
          <p:cNvGrpSpPr/>
          <p:nvPr/>
        </p:nvGrpSpPr>
        <p:grpSpPr>
          <a:xfrm>
            <a:off x="827657" y="2515585"/>
            <a:ext cx="10536685" cy="3994189"/>
            <a:chOff x="872229" y="2712595"/>
            <a:chExt cx="10536685" cy="3994189"/>
          </a:xfrm>
        </p:grpSpPr>
        <p:pic>
          <p:nvPicPr>
            <p:cNvPr id="8" name="図 7">
              <a:extLst>
                <a:ext uri="{FF2B5EF4-FFF2-40B4-BE49-F238E27FC236}">
                  <a16:creationId xmlns:a16="http://schemas.microsoft.com/office/drawing/2014/main" id="{16FF5121-CBD0-4881-481C-09D799E9D8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681" b="13078"/>
            <a:stretch/>
          </p:blipFill>
          <p:spPr>
            <a:xfrm>
              <a:off x="6265414" y="2712595"/>
              <a:ext cx="5143500" cy="3994189"/>
            </a:xfrm>
            <a:prstGeom prst="rect">
              <a:avLst/>
            </a:prstGeom>
          </p:spPr>
        </p:pic>
        <p:pic>
          <p:nvPicPr>
            <p:cNvPr id="6" name="図 5">
              <a:extLst>
                <a:ext uri="{FF2B5EF4-FFF2-40B4-BE49-F238E27FC236}">
                  <a16:creationId xmlns:a16="http://schemas.microsoft.com/office/drawing/2014/main" id="{1E1D73DF-084C-75E5-9E65-9185A8BF90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986" b="18773"/>
            <a:stretch/>
          </p:blipFill>
          <p:spPr>
            <a:xfrm>
              <a:off x="872229" y="2712595"/>
              <a:ext cx="5143500" cy="3994189"/>
            </a:xfrm>
            <a:prstGeom prst="rect">
              <a:avLst/>
            </a:prstGeom>
          </p:spPr>
        </p:pic>
      </p:grpSp>
      <p:sp>
        <p:nvSpPr>
          <p:cNvPr id="2" name="タイトル 1">
            <a:extLst>
              <a:ext uri="{FF2B5EF4-FFF2-40B4-BE49-F238E27FC236}">
                <a16:creationId xmlns:a16="http://schemas.microsoft.com/office/drawing/2014/main" id="{F56DEB81-4EEE-F259-89FB-1DD7361873A9}"/>
              </a:ext>
            </a:extLst>
          </p:cNvPr>
          <p:cNvSpPr>
            <a:spLocks noGrp="1"/>
          </p:cNvSpPr>
          <p:nvPr>
            <p:ph type="title"/>
          </p:nvPr>
        </p:nvSpPr>
        <p:spPr/>
        <p:txBody>
          <a:bodyPr/>
          <a:lstStyle/>
          <a:p>
            <a:r>
              <a:rPr kumimoji="1" lang="ja-JP" altLang="en-US" dirty="0"/>
              <a:t>アクシデント</a:t>
            </a:r>
          </a:p>
        </p:txBody>
      </p:sp>
      <p:sp>
        <p:nvSpPr>
          <p:cNvPr id="4" name="テキスト プレースホルダー 3">
            <a:extLst>
              <a:ext uri="{FF2B5EF4-FFF2-40B4-BE49-F238E27FC236}">
                <a16:creationId xmlns:a16="http://schemas.microsoft.com/office/drawing/2014/main" id="{925E7E52-020A-AB33-8D31-BF7F334742AF}"/>
              </a:ext>
            </a:extLst>
          </p:cNvPr>
          <p:cNvSpPr>
            <a:spLocks noGrp="1"/>
          </p:cNvSpPr>
          <p:nvPr>
            <p:ph type="body" sz="quarter" idx="11"/>
          </p:nvPr>
        </p:nvSpPr>
        <p:spPr/>
        <p:txBody>
          <a:bodyPr>
            <a:normAutofit fontScale="92500" lnSpcReduction="20000"/>
          </a:bodyPr>
          <a:lstStyle/>
          <a:p>
            <a:r>
              <a:rPr kumimoji="1" lang="ja-JP" altLang="en-US" dirty="0"/>
              <a:t>結果１</a:t>
            </a:r>
          </a:p>
        </p:txBody>
      </p:sp>
    </p:spTree>
    <p:extLst>
      <p:ext uri="{BB962C8B-B14F-4D97-AF65-F5344CB8AC3E}">
        <p14:creationId xmlns:p14="http://schemas.microsoft.com/office/powerpoint/2010/main" val="3778563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0B9E05-FF40-49BC-5465-7A7A8FE27E1D}"/>
              </a:ext>
            </a:extLst>
          </p:cNvPr>
          <p:cNvSpPr>
            <a:spLocks noGrp="1"/>
          </p:cNvSpPr>
          <p:nvPr>
            <p:ph type="title"/>
          </p:nvPr>
        </p:nvSpPr>
        <p:spPr/>
        <p:txBody>
          <a:bodyPr/>
          <a:lstStyle/>
          <a:p>
            <a:r>
              <a:rPr kumimoji="1" lang="ja-JP" altLang="en-US" dirty="0"/>
              <a:t>アクシデント</a:t>
            </a:r>
          </a:p>
        </p:txBody>
      </p:sp>
      <p:sp>
        <p:nvSpPr>
          <p:cNvPr id="3" name="コンテンツ プレースホルダー 2">
            <a:extLst>
              <a:ext uri="{FF2B5EF4-FFF2-40B4-BE49-F238E27FC236}">
                <a16:creationId xmlns:a16="http://schemas.microsoft.com/office/drawing/2014/main" id="{C735BFCE-A04E-C2A6-0D7D-601389785EC7}"/>
              </a:ext>
            </a:extLst>
          </p:cNvPr>
          <p:cNvSpPr>
            <a:spLocks noGrp="1"/>
          </p:cNvSpPr>
          <p:nvPr>
            <p:ph idx="1"/>
          </p:nvPr>
        </p:nvSpPr>
        <p:spPr/>
        <p:txBody>
          <a:bodyPr/>
          <a:lstStyle/>
          <a:p>
            <a:pPr marL="0" indent="0">
              <a:buNone/>
            </a:pPr>
            <a:r>
              <a:rPr kumimoji="1" lang="ja-JP" altLang="en-US" dirty="0"/>
              <a:t>カメラの固定が</a:t>
            </a:r>
            <a:r>
              <a:rPr lang="ja-JP" altLang="en-US" dirty="0"/>
              <a:t>不安定→</a:t>
            </a:r>
            <a:r>
              <a:rPr kumimoji="1" lang="ja-JP" altLang="en-US" dirty="0"/>
              <a:t>三脚を導入→カメラの角度が変化</a:t>
            </a:r>
            <a:endParaRPr kumimoji="1" lang="en-US" altLang="ja-JP" dirty="0"/>
          </a:p>
          <a:p>
            <a:pPr marL="0" indent="0">
              <a:buNone/>
            </a:pPr>
            <a:endParaRPr kumimoji="1" lang="ja-JP" altLang="en-US" dirty="0"/>
          </a:p>
        </p:txBody>
      </p:sp>
      <p:sp>
        <p:nvSpPr>
          <p:cNvPr id="4" name="テキスト プレースホルダー 3">
            <a:extLst>
              <a:ext uri="{FF2B5EF4-FFF2-40B4-BE49-F238E27FC236}">
                <a16:creationId xmlns:a16="http://schemas.microsoft.com/office/drawing/2014/main" id="{E24444FC-D2E8-7CDF-8257-5AD53A8B9A93}"/>
              </a:ext>
            </a:extLst>
          </p:cNvPr>
          <p:cNvSpPr>
            <a:spLocks noGrp="1"/>
          </p:cNvSpPr>
          <p:nvPr>
            <p:ph type="body" sz="quarter" idx="11"/>
          </p:nvPr>
        </p:nvSpPr>
        <p:spPr/>
        <p:txBody>
          <a:bodyPr>
            <a:normAutofit fontScale="92500" lnSpcReduction="20000"/>
          </a:bodyPr>
          <a:lstStyle/>
          <a:p>
            <a:r>
              <a:rPr kumimoji="1" lang="ja-JP" altLang="en-US" dirty="0"/>
              <a:t>結果１</a:t>
            </a:r>
          </a:p>
        </p:txBody>
      </p:sp>
      <p:grpSp>
        <p:nvGrpSpPr>
          <p:cNvPr id="15" name="グループ化 14">
            <a:extLst>
              <a:ext uri="{FF2B5EF4-FFF2-40B4-BE49-F238E27FC236}">
                <a16:creationId xmlns:a16="http://schemas.microsoft.com/office/drawing/2014/main" id="{7736B5E3-100F-0376-F5A1-60DBC01C4A39}"/>
              </a:ext>
            </a:extLst>
          </p:cNvPr>
          <p:cNvGrpSpPr/>
          <p:nvPr/>
        </p:nvGrpSpPr>
        <p:grpSpPr>
          <a:xfrm>
            <a:off x="827658" y="2515586"/>
            <a:ext cx="10536684" cy="3994188"/>
            <a:chOff x="827658" y="2712595"/>
            <a:chExt cx="10536684" cy="3994188"/>
          </a:xfrm>
        </p:grpSpPr>
        <p:pic>
          <p:nvPicPr>
            <p:cNvPr id="13" name="図 12">
              <a:extLst>
                <a:ext uri="{FF2B5EF4-FFF2-40B4-BE49-F238E27FC236}">
                  <a16:creationId xmlns:a16="http://schemas.microsoft.com/office/drawing/2014/main" id="{C2033A5F-BAD4-CB35-FD3A-93221E0484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4107" b="50000"/>
            <a:stretch/>
          </p:blipFill>
          <p:spPr>
            <a:xfrm>
              <a:off x="827658" y="2712595"/>
              <a:ext cx="5143500" cy="3992179"/>
            </a:xfrm>
            <a:prstGeom prst="rect">
              <a:avLst/>
            </a:prstGeom>
          </p:spPr>
        </p:pic>
        <p:pic>
          <p:nvPicPr>
            <p:cNvPr id="14" name="図 13">
              <a:extLst>
                <a:ext uri="{FF2B5EF4-FFF2-40B4-BE49-F238E27FC236}">
                  <a16:creationId xmlns:a16="http://schemas.microsoft.com/office/drawing/2014/main" id="{223DE3D4-9ABD-45E1-A926-7ADE1A2698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99" r="14150" b="1"/>
            <a:stretch/>
          </p:blipFill>
          <p:spPr>
            <a:xfrm>
              <a:off x="6220842" y="2712595"/>
              <a:ext cx="5143500" cy="3994188"/>
            </a:xfrm>
            <a:prstGeom prst="rect">
              <a:avLst/>
            </a:prstGeom>
          </p:spPr>
        </p:pic>
      </p:grpSp>
    </p:spTree>
    <p:extLst>
      <p:ext uri="{BB962C8B-B14F-4D97-AF65-F5344CB8AC3E}">
        <p14:creationId xmlns:p14="http://schemas.microsoft.com/office/powerpoint/2010/main" val="1415102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473855-CF93-34B8-D9CF-CB5671A12252}"/>
              </a:ext>
            </a:extLst>
          </p:cNvPr>
          <p:cNvSpPr>
            <a:spLocks noGrp="1"/>
          </p:cNvSpPr>
          <p:nvPr>
            <p:ph type="title"/>
          </p:nvPr>
        </p:nvSpPr>
        <p:spPr/>
        <p:txBody>
          <a:bodyPr/>
          <a:lstStyle/>
          <a:p>
            <a:r>
              <a:rPr kumimoji="1" lang="ja-JP" altLang="en-US" dirty="0"/>
              <a:t>アクシデント～角度が変化</a:t>
            </a:r>
          </a:p>
        </p:txBody>
      </p:sp>
      <p:sp>
        <p:nvSpPr>
          <p:cNvPr id="4" name="テキスト プレースホルダー 3">
            <a:extLst>
              <a:ext uri="{FF2B5EF4-FFF2-40B4-BE49-F238E27FC236}">
                <a16:creationId xmlns:a16="http://schemas.microsoft.com/office/drawing/2014/main" id="{2734E56E-CD6B-2317-5685-72A53C1EDE64}"/>
              </a:ext>
            </a:extLst>
          </p:cNvPr>
          <p:cNvSpPr>
            <a:spLocks noGrp="1"/>
          </p:cNvSpPr>
          <p:nvPr>
            <p:ph type="body" sz="quarter" idx="11"/>
          </p:nvPr>
        </p:nvSpPr>
        <p:spPr/>
        <p:txBody>
          <a:bodyPr>
            <a:normAutofit fontScale="92500" lnSpcReduction="20000"/>
          </a:bodyPr>
          <a:lstStyle/>
          <a:p>
            <a:r>
              <a:rPr kumimoji="1" lang="ja-JP" altLang="en-US" dirty="0"/>
              <a:t>結果１</a:t>
            </a:r>
          </a:p>
        </p:txBody>
      </p:sp>
      <p:grpSp>
        <p:nvGrpSpPr>
          <p:cNvPr id="15" name="グループ化 14">
            <a:extLst>
              <a:ext uri="{FF2B5EF4-FFF2-40B4-BE49-F238E27FC236}">
                <a16:creationId xmlns:a16="http://schemas.microsoft.com/office/drawing/2014/main" id="{66D6AA93-19F1-586A-F354-F43F00533A75}"/>
              </a:ext>
            </a:extLst>
          </p:cNvPr>
          <p:cNvGrpSpPr/>
          <p:nvPr/>
        </p:nvGrpSpPr>
        <p:grpSpPr>
          <a:xfrm>
            <a:off x="432960" y="2375896"/>
            <a:ext cx="11326080" cy="4018173"/>
            <a:chOff x="487049" y="2152030"/>
            <a:chExt cx="11326080" cy="4018173"/>
          </a:xfrm>
        </p:grpSpPr>
        <p:pic>
          <p:nvPicPr>
            <p:cNvPr id="14" name="図 13">
              <a:extLst>
                <a:ext uri="{FF2B5EF4-FFF2-40B4-BE49-F238E27FC236}">
                  <a16:creationId xmlns:a16="http://schemas.microsoft.com/office/drawing/2014/main" id="{6AB37FBE-B423-D6D4-8BCF-0381DF5F94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049" y="2178024"/>
              <a:ext cx="5467550" cy="3992179"/>
            </a:xfrm>
            <a:prstGeom prst="rect">
              <a:avLst/>
            </a:prstGeom>
          </p:spPr>
        </p:pic>
        <p:pic>
          <p:nvPicPr>
            <p:cNvPr id="10" name="図 9">
              <a:extLst>
                <a:ext uri="{FF2B5EF4-FFF2-40B4-BE49-F238E27FC236}">
                  <a16:creationId xmlns:a16="http://schemas.microsoft.com/office/drawing/2014/main" id="{7B536D62-AA81-D813-A0BE-3EEA98990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5579" y="2152030"/>
              <a:ext cx="5467550" cy="3992179"/>
            </a:xfrm>
            <a:prstGeom prst="rect">
              <a:avLst/>
            </a:prstGeom>
          </p:spPr>
        </p:pic>
      </p:grpSp>
      <p:sp>
        <p:nvSpPr>
          <p:cNvPr id="12" name="テキスト ボックス 11">
            <a:extLst>
              <a:ext uri="{FF2B5EF4-FFF2-40B4-BE49-F238E27FC236}">
                <a16:creationId xmlns:a16="http://schemas.microsoft.com/office/drawing/2014/main" id="{54E8A3B5-07DA-8A81-E5AF-3C7190F7B86E}"/>
              </a:ext>
            </a:extLst>
          </p:cNvPr>
          <p:cNvSpPr txBox="1"/>
          <p:nvPr/>
        </p:nvSpPr>
        <p:spPr>
          <a:xfrm>
            <a:off x="2958986" y="6394069"/>
            <a:ext cx="415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D4D4D"/>
                </a:solidFill>
                <a:effectLst/>
                <a:uLnTx/>
                <a:uFillTx/>
                <a:latin typeface="Segoe UI"/>
                <a:ea typeface="游ゴシック Medium"/>
                <a:cs typeface="+mn-cs"/>
              </a:rPr>
              <a:t>前</a:t>
            </a:r>
          </a:p>
        </p:txBody>
      </p:sp>
      <p:sp>
        <p:nvSpPr>
          <p:cNvPr id="13" name="テキスト ボックス 12">
            <a:extLst>
              <a:ext uri="{FF2B5EF4-FFF2-40B4-BE49-F238E27FC236}">
                <a16:creationId xmlns:a16="http://schemas.microsoft.com/office/drawing/2014/main" id="{CA787BB7-EADC-F460-7C49-DB1FCD1DF499}"/>
              </a:ext>
            </a:extLst>
          </p:cNvPr>
          <p:cNvSpPr txBox="1"/>
          <p:nvPr/>
        </p:nvSpPr>
        <p:spPr>
          <a:xfrm>
            <a:off x="8817518" y="6394069"/>
            <a:ext cx="415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D4D4D"/>
                </a:solidFill>
                <a:effectLst/>
                <a:uLnTx/>
                <a:uFillTx/>
                <a:latin typeface="Segoe UI"/>
                <a:ea typeface="游ゴシック Medium"/>
                <a:cs typeface="+mn-cs"/>
              </a:rPr>
              <a:t>後</a:t>
            </a:r>
          </a:p>
        </p:txBody>
      </p:sp>
    </p:spTree>
    <p:extLst>
      <p:ext uri="{BB962C8B-B14F-4D97-AF65-F5344CB8AC3E}">
        <p14:creationId xmlns:p14="http://schemas.microsoft.com/office/powerpoint/2010/main" val="202591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DB90AA-9CDF-EF5C-AD65-75168A91161B}"/>
              </a:ext>
            </a:extLst>
          </p:cNvPr>
          <p:cNvSpPr>
            <a:spLocks noGrp="1"/>
          </p:cNvSpPr>
          <p:nvPr>
            <p:ph type="title"/>
          </p:nvPr>
        </p:nvSpPr>
        <p:spPr/>
        <p:txBody>
          <a:bodyPr/>
          <a:lstStyle/>
          <a:p>
            <a:r>
              <a:rPr kumimoji="1" lang="ja-JP" altLang="en-US" dirty="0"/>
              <a:t>アクシデント</a:t>
            </a:r>
          </a:p>
        </p:txBody>
      </p:sp>
      <p:sp>
        <p:nvSpPr>
          <p:cNvPr id="3" name="コンテンツ プレースホルダー 2">
            <a:extLst>
              <a:ext uri="{FF2B5EF4-FFF2-40B4-BE49-F238E27FC236}">
                <a16:creationId xmlns:a16="http://schemas.microsoft.com/office/drawing/2014/main" id="{C27A3B78-EF8F-0877-1CFF-1C46F2C89B16}"/>
              </a:ext>
            </a:extLst>
          </p:cNvPr>
          <p:cNvSpPr>
            <a:spLocks noGrp="1"/>
          </p:cNvSpPr>
          <p:nvPr>
            <p:ph idx="1"/>
          </p:nvPr>
        </p:nvSpPr>
        <p:spPr/>
        <p:txBody>
          <a:bodyPr/>
          <a:lstStyle/>
          <a:p>
            <a:pPr marL="0" indent="0">
              <a:buNone/>
            </a:pPr>
            <a:endParaRPr kumimoji="1" lang="en-US" altLang="ja-JP" dirty="0"/>
          </a:p>
          <a:p>
            <a:pPr marL="0" indent="0">
              <a:buNone/>
            </a:pPr>
            <a:endParaRPr lang="en-US" altLang="ja-JP" dirty="0"/>
          </a:p>
          <a:p>
            <a:pPr marL="0" indent="0">
              <a:buNone/>
            </a:pPr>
            <a:r>
              <a:rPr kumimoji="1" lang="ja-JP" altLang="en-US" dirty="0"/>
              <a:t>角度が変化すると</a:t>
            </a:r>
            <a:r>
              <a:rPr kumimoji="1" lang="en-US" altLang="ja-JP" dirty="0"/>
              <a:t>…</a:t>
            </a:r>
          </a:p>
          <a:p>
            <a:pPr marL="0" indent="0">
              <a:buNone/>
            </a:pPr>
            <a:r>
              <a:rPr lang="en-US" altLang="ja-JP" dirty="0"/>
              <a:t>	</a:t>
            </a:r>
            <a:r>
              <a:rPr lang="ja-JP" altLang="en-US" dirty="0"/>
              <a:t>理想的な位置に来て、類似度がピークに達しても閾値以下</a:t>
            </a:r>
            <a:endParaRPr kumimoji="1" lang="ja-JP" altLang="en-US" dirty="0"/>
          </a:p>
        </p:txBody>
      </p:sp>
      <p:sp>
        <p:nvSpPr>
          <p:cNvPr id="4" name="テキスト プレースホルダー 3">
            <a:extLst>
              <a:ext uri="{FF2B5EF4-FFF2-40B4-BE49-F238E27FC236}">
                <a16:creationId xmlns:a16="http://schemas.microsoft.com/office/drawing/2014/main" id="{631D7FFC-B4D7-D83D-B2B3-4EE55DBB8CF0}"/>
              </a:ext>
            </a:extLst>
          </p:cNvPr>
          <p:cNvSpPr>
            <a:spLocks noGrp="1"/>
          </p:cNvSpPr>
          <p:nvPr>
            <p:ph type="body" sz="quarter" idx="11"/>
          </p:nvPr>
        </p:nvSpPr>
        <p:spPr/>
        <p:txBody>
          <a:bodyPr>
            <a:normAutofit fontScale="92500" lnSpcReduction="20000"/>
          </a:bodyPr>
          <a:lstStyle/>
          <a:p>
            <a:r>
              <a:rPr kumimoji="1" lang="ja-JP" altLang="en-US" dirty="0"/>
              <a:t>結果１</a:t>
            </a:r>
          </a:p>
        </p:txBody>
      </p:sp>
    </p:spTree>
    <p:extLst>
      <p:ext uri="{BB962C8B-B14F-4D97-AF65-F5344CB8AC3E}">
        <p14:creationId xmlns:p14="http://schemas.microsoft.com/office/powerpoint/2010/main" val="139319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D7CD47-75ED-615B-8DCB-8F13625288E7}"/>
              </a:ext>
            </a:extLst>
          </p:cNvPr>
          <p:cNvSpPr>
            <a:spLocks noGrp="1"/>
          </p:cNvSpPr>
          <p:nvPr>
            <p:ph type="title"/>
          </p:nvPr>
        </p:nvSpPr>
        <p:spPr/>
        <p:txBody>
          <a:bodyPr/>
          <a:lstStyle/>
          <a:p>
            <a:r>
              <a:rPr kumimoji="1" lang="ja-JP" altLang="en-US" dirty="0"/>
              <a:t>角度調整</a:t>
            </a:r>
          </a:p>
        </p:txBody>
      </p:sp>
      <p:sp>
        <p:nvSpPr>
          <p:cNvPr id="3" name="コンテンツ プレースホルダー 2">
            <a:extLst>
              <a:ext uri="{FF2B5EF4-FFF2-40B4-BE49-F238E27FC236}">
                <a16:creationId xmlns:a16="http://schemas.microsoft.com/office/drawing/2014/main" id="{F63609BC-0A5A-C107-365D-BB88D65A30AE}"/>
              </a:ext>
            </a:extLst>
          </p:cNvPr>
          <p:cNvSpPr>
            <a:spLocks noGrp="1"/>
          </p:cNvSpPr>
          <p:nvPr>
            <p:ph idx="1"/>
          </p:nvPr>
        </p:nvSpPr>
        <p:spPr/>
        <p:txBody>
          <a:bodyPr>
            <a:normAutofit lnSpcReduction="10000"/>
          </a:bodyPr>
          <a:lstStyle/>
          <a:p>
            <a:pPr marL="0" indent="0">
              <a:buNone/>
            </a:pPr>
            <a:r>
              <a:rPr lang="ja-JP" altLang="en-US" dirty="0"/>
              <a:t>最初に角度の補正をしてから無限ループに入るように</a:t>
            </a:r>
            <a:endParaRPr lang="en-US" altLang="ja-JP" dirty="0"/>
          </a:p>
          <a:p>
            <a:pPr marL="0" indent="0">
              <a:buNone/>
            </a:pPr>
            <a:r>
              <a:rPr lang="ja-JP" altLang="en-US" dirty="0"/>
              <a:t>角度の検出：</a:t>
            </a:r>
            <a:r>
              <a:rPr lang="en-US" altLang="ja-JP" dirty="0"/>
              <a:t>-5°</a:t>
            </a:r>
            <a:r>
              <a:rPr lang="ja-JP" altLang="en-US" dirty="0"/>
              <a:t>～</a:t>
            </a:r>
            <a:r>
              <a:rPr lang="en-US" altLang="ja-JP" dirty="0"/>
              <a:t>5°</a:t>
            </a:r>
            <a:r>
              <a:rPr lang="ja-JP" altLang="en-US" dirty="0"/>
              <a:t>を</a:t>
            </a:r>
            <a:r>
              <a:rPr lang="en-US" altLang="ja-JP" dirty="0"/>
              <a:t>1000</a:t>
            </a:r>
            <a:r>
              <a:rPr lang="ja-JP" altLang="en-US" dirty="0"/>
              <a:t>分割し最大の類似度を達成する角度</a:t>
            </a:r>
            <a:endParaRPr lang="en-US" altLang="ja-JP" dirty="0"/>
          </a:p>
          <a:p>
            <a:pPr marL="0" indent="0">
              <a:buNone/>
            </a:pPr>
            <a:r>
              <a:rPr lang="ja-JP" altLang="en-US" dirty="0"/>
              <a:t>テンプレートをその分回転させ対応</a:t>
            </a:r>
            <a:endParaRPr lang="en-US" altLang="ja-JP" dirty="0"/>
          </a:p>
          <a:p>
            <a:pPr marL="0" indent="0">
              <a:buNone/>
            </a:pPr>
            <a:endParaRPr lang="en-US" altLang="ja-JP" dirty="0"/>
          </a:p>
          <a:p>
            <a:pPr marL="0" indent="0">
              <a:buNone/>
            </a:pPr>
            <a:r>
              <a:rPr lang="ja-JP" altLang="en-US" dirty="0"/>
              <a:t>しかし</a:t>
            </a:r>
            <a:r>
              <a:rPr lang="en-US" altLang="ja-JP" dirty="0"/>
              <a:t>…</a:t>
            </a:r>
          </a:p>
          <a:p>
            <a:pPr marL="0" indent="0">
              <a:buNone/>
            </a:pPr>
            <a:r>
              <a:rPr lang="ja-JP" altLang="en-US" dirty="0"/>
              <a:t>理想的な位置に来ても類似度が低い</a:t>
            </a:r>
            <a:endParaRPr lang="en-US" altLang="ja-JP" dirty="0"/>
          </a:p>
          <a:p>
            <a:pPr marL="0" indent="0">
              <a:buNone/>
            </a:pPr>
            <a:r>
              <a:rPr lang="ja-JP" altLang="en-US" dirty="0"/>
              <a:t>閾値の調整が必要に</a:t>
            </a:r>
            <a:endParaRPr lang="en-US" altLang="ja-JP" dirty="0"/>
          </a:p>
        </p:txBody>
      </p:sp>
      <p:sp>
        <p:nvSpPr>
          <p:cNvPr id="4" name="テキスト プレースホルダー 3">
            <a:extLst>
              <a:ext uri="{FF2B5EF4-FFF2-40B4-BE49-F238E27FC236}">
                <a16:creationId xmlns:a16="http://schemas.microsoft.com/office/drawing/2014/main" id="{6E0D18F1-872A-F50A-7409-2CA7D8C29E1D}"/>
              </a:ext>
            </a:extLst>
          </p:cNvPr>
          <p:cNvSpPr>
            <a:spLocks noGrp="1"/>
          </p:cNvSpPr>
          <p:nvPr>
            <p:ph type="body" sz="quarter" idx="11"/>
          </p:nvPr>
        </p:nvSpPr>
        <p:spPr/>
        <p:txBody>
          <a:bodyPr>
            <a:normAutofit fontScale="92500" lnSpcReduction="20000"/>
          </a:bodyPr>
          <a:lstStyle/>
          <a:p>
            <a:r>
              <a:rPr kumimoji="1" lang="ja-JP" altLang="en-US" dirty="0"/>
              <a:t>結果１</a:t>
            </a:r>
          </a:p>
        </p:txBody>
      </p:sp>
    </p:spTree>
    <p:extLst>
      <p:ext uri="{BB962C8B-B14F-4D97-AF65-F5344CB8AC3E}">
        <p14:creationId xmlns:p14="http://schemas.microsoft.com/office/powerpoint/2010/main" val="822360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A1DC62-FAE6-7A02-8BF7-1589F00D4FAE}"/>
              </a:ext>
            </a:extLst>
          </p:cNvPr>
          <p:cNvSpPr>
            <a:spLocks noGrp="1"/>
          </p:cNvSpPr>
          <p:nvPr>
            <p:ph type="title"/>
          </p:nvPr>
        </p:nvSpPr>
        <p:spPr/>
        <p:txBody>
          <a:bodyPr/>
          <a:lstStyle/>
          <a:p>
            <a:r>
              <a:rPr lang="ja-JP" altLang="en-US" dirty="0"/>
              <a:t>角度調整</a:t>
            </a:r>
            <a:endParaRPr kumimoji="1" lang="ja-JP" altLang="en-US" dirty="0"/>
          </a:p>
        </p:txBody>
      </p:sp>
      <p:sp>
        <p:nvSpPr>
          <p:cNvPr id="3" name="コンテンツ プレースホルダー 2">
            <a:extLst>
              <a:ext uri="{FF2B5EF4-FFF2-40B4-BE49-F238E27FC236}">
                <a16:creationId xmlns:a16="http://schemas.microsoft.com/office/drawing/2014/main" id="{2503FE6E-FACE-3EF8-F36A-453B8FE222D4}"/>
              </a:ext>
            </a:extLst>
          </p:cNvPr>
          <p:cNvSpPr>
            <a:spLocks noGrp="1"/>
          </p:cNvSpPr>
          <p:nvPr>
            <p:ph idx="1"/>
          </p:nvPr>
        </p:nvSpPr>
        <p:spPr/>
        <p:txBody>
          <a:bodyPr/>
          <a:lstStyle/>
          <a:p>
            <a:pPr marL="0" indent="0">
              <a:buNone/>
            </a:pPr>
            <a:r>
              <a:rPr kumimoji="1" lang="ja-JP" altLang="en-US" dirty="0"/>
              <a:t>最終的に</a:t>
            </a:r>
            <a:r>
              <a:rPr kumimoji="1" lang="en-US" altLang="ja-JP" dirty="0"/>
              <a:t>…</a:t>
            </a:r>
          </a:p>
          <a:p>
            <a:r>
              <a:rPr kumimoji="1" lang="en-US" altLang="ja-JP" dirty="0"/>
              <a:t>0.99°</a:t>
            </a:r>
            <a:r>
              <a:rPr kumimoji="1" lang="ja-JP" altLang="en-US" dirty="0"/>
              <a:t>回転</a:t>
            </a:r>
            <a:endParaRPr kumimoji="1" lang="en-US" altLang="ja-JP" dirty="0"/>
          </a:p>
          <a:p>
            <a:r>
              <a:rPr lang="ja-JP" altLang="en-US" dirty="0"/>
              <a:t>閾値 </a:t>
            </a:r>
            <a:r>
              <a:rPr lang="en-US" altLang="ja-JP" dirty="0"/>
              <a:t>0.777</a:t>
            </a:r>
          </a:p>
          <a:p>
            <a:pPr marL="0" indent="0">
              <a:buNone/>
            </a:pPr>
            <a:r>
              <a:rPr kumimoji="1" lang="ja-JP" altLang="en-US" dirty="0"/>
              <a:t>で本番を迎えることに</a:t>
            </a:r>
          </a:p>
        </p:txBody>
      </p:sp>
      <p:sp>
        <p:nvSpPr>
          <p:cNvPr id="4" name="テキスト プレースホルダー 3">
            <a:extLst>
              <a:ext uri="{FF2B5EF4-FFF2-40B4-BE49-F238E27FC236}">
                <a16:creationId xmlns:a16="http://schemas.microsoft.com/office/drawing/2014/main" id="{7D563CC4-F3E1-0568-D795-537F001DAE88}"/>
              </a:ext>
            </a:extLst>
          </p:cNvPr>
          <p:cNvSpPr>
            <a:spLocks noGrp="1"/>
          </p:cNvSpPr>
          <p:nvPr>
            <p:ph type="body" sz="quarter" idx="11"/>
          </p:nvPr>
        </p:nvSpPr>
        <p:spPr/>
        <p:txBody>
          <a:bodyPr>
            <a:normAutofit fontScale="92500" lnSpcReduction="20000"/>
          </a:bodyPr>
          <a:lstStyle/>
          <a:p>
            <a:r>
              <a:rPr kumimoji="1" lang="ja-JP" altLang="en-US" dirty="0"/>
              <a:t>結果１</a:t>
            </a:r>
          </a:p>
        </p:txBody>
      </p:sp>
    </p:spTree>
    <p:extLst>
      <p:ext uri="{BB962C8B-B14F-4D97-AF65-F5344CB8AC3E}">
        <p14:creationId xmlns:p14="http://schemas.microsoft.com/office/powerpoint/2010/main" val="2821805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B0A86DA2-DFD2-8B0F-CFA7-8749433CC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9" y="1133474"/>
            <a:ext cx="12201939" cy="572452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プレースホルダー 3">
            <a:extLst>
              <a:ext uri="{FF2B5EF4-FFF2-40B4-BE49-F238E27FC236}">
                <a16:creationId xmlns:a16="http://schemas.microsoft.com/office/drawing/2014/main" id="{B99C9BF3-4FFE-BD8E-7B91-72F646429EA8}"/>
              </a:ext>
            </a:extLst>
          </p:cNvPr>
          <p:cNvSpPr>
            <a:spLocks noGrp="1"/>
          </p:cNvSpPr>
          <p:nvPr>
            <p:ph type="body" sz="quarter" idx="11"/>
          </p:nvPr>
        </p:nvSpPr>
        <p:spPr/>
        <p:txBody>
          <a:bodyPr>
            <a:normAutofit fontScale="92500" lnSpcReduction="20000"/>
          </a:bodyPr>
          <a:lstStyle/>
          <a:p>
            <a:r>
              <a:rPr kumimoji="1" lang="ja-JP" altLang="en-US" dirty="0"/>
              <a:t>結果１（本番）</a:t>
            </a:r>
          </a:p>
        </p:txBody>
      </p:sp>
      <p:sp>
        <p:nvSpPr>
          <p:cNvPr id="6" name="テキスト ボックス 5">
            <a:extLst>
              <a:ext uri="{FF2B5EF4-FFF2-40B4-BE49-F238E27FC236}">
                <a16:creationId xmlns:a16="http://schemas.microsoft.com/office/drawing/2014/main" id="{266546FC-191B-F01E-6DF2-3002F9C58281}"/>
              </a:ext>
            </a:extLst>
          </p:cNvPr>
          <p:cNvSpPr txBox="1"/>
          <p:nvPr/>
        </p:nvSpPr>
        <p:spPr>
          <a:xfrm>
            <a:off x="939800" y="1424237"/>
            <a:ext cx="31854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D4D4D"/>
                </a:solidFill>
                <a:effectLst/>
                <a:uLnTx/>
                <a:uFillTx/>
                <a:latin typeface="Segoe UI"/>
                <a:ea typeface="游ゴシック Medium"/>
                <a:cs typeface="+mn-cs"/>
              </a:rPr>
              <a:t>角度変化後・圧力調整と同時</a:t>
            </a:r>
          </a:p>
        </p:txBody>
      </p:sp>
      <p:sp>
        <p:nvSpPr>
          <p:cNvPr id="2" name="テキスト ボックス 1">
            <a:extLst>
              <a:ext uri="{FF2B5EF4-FFF2-40B4-BE49-F238E27FC236}">
                <a16:creationId xmlns:a16="http://schemas.microsoft.com/office/drawing/2014/main" id="{0D9050C5-D090-C432-1AB7-40C3FAEF9988}"/>
              </a:ext>
            </a:extLst>
          </p:cNvPr>
          <p:cNvSpPr txBox="1"/>
          <p:nvPr/>
        </p:nvSpPr>
        <p:spPr>
          <a:xfrm>
            <a:off x="939800" y="1787935"/>
            <a:ext cx="12955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D4D4D"/>
                </a:solidFill>
                <a:effectLst/>
                <a:uLnTx/>
                <a:uFillTx/>
                <a:latin typeface="Segoe UI"/>
                <a:ea typeface="游ゴシック Medium"/>
                <a:cs typeface="+mn-cs"/>
              </a:rPr>
              <a:t>閾値 </a:t>
            </a:r>
            <a:r>
              <a:rPr kumimoji="1" lang="en-US" altLang="ja-JP" sz="1800" b="1" i="0" u="none" strike="noStrike" kern="1200" cap="none" spc="0" normalizeH="0" baseline="0" noProof="0" dirty="0">
                <a:ln>
                  <a:noFill/>
                </a:ln>
                <a:solidFill>
                  <a:srgbClr val="4D4D4D"/>
                </a:solidFill>
                <a:effectLst/>
                <a:uLnTx/>
                <a:uFillTx/>
                <a:latin typeface="Segoe UI"/>
                <a:ea typeface="游ゴシック Medium"/>
                <a:cs typeface="+mn-cs"/>
              </a:rPr>
              <a:t>0.777</a:t>
            </a:r>
            <a:endParaRPr kumimoji="1" lang="ja-JP" altLang="en-US" sz="1800" b="1" i="0" u="none" strike="noStrike" kern="1200" cap="none" spc="0" normalizeH="0" baseline="0" noProof="0" dirty="0">
              <a:ln>
                <a:noFill/>
              </a:ln>
              <a:solidFill>
                <a:srgbClr val="4D4D4D"/>
              </a:solidFill>
              <a:effectLst/>
              <a:uLnTx/>
              <a:uFillTx/>
              <a:latin typeface="Segoe UI"/>
              <a:ea typeface="游ゴシック Medium"/>
              <a:cs typeface="+mn-cs"/>
            </a:endParaRPr>
          </a:p>
        </p:txBody>
      </p:sp>
      <p:sp>
        <p:nvSpPr>
          <p:cNvPr id="3" name="テキスト ボックス 2">
            <a:extLst>
              <a:ext uri="{FF2B5EF4-FFF2-40B4-BE49-F238E27FC236}">
                <a16:creationId xmlns:a16="http://schemas.microsoft.com/office/drawing/2014/main" id="{06399CD0-DA37-C539-D1C6-DA23FF47646F}"/>
              </a:ext>
            </a:extLst>
          </p:cNvPr>
          <p:cNvSpPr txBox="1"/>
          <p:nvPr/>
        </p:nvSpPr>
        <p:spPr>
          <a:xfrm>
            <a:off x="11010900" y="5562600"/>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D4D4D"/>
                </a:solidFill>
                <a:effectLst/>
                <a:uLnTx/>
                <a:uFillTx/>
                <a:latin typeface="Segoe UI"/>
                <a:ea typeface="游ゴシック Medium"/>
                <a:cs typeface="+mn-cs"/>
              </a:rPr>
              <a:t>誤読あり</a:t>
            </a:r>
          </a:p>
        </p:txBody>
      </p:sp>
    </p:spTree>
    <p:extLst>
      <p:ext uri="{BB962C8B-B14F-4D97-AF65-F5344CB8AC3E}">
        <p14:creationId xmlns:p14="http://schemas.microsoft.com/office/powerpoint/2010/main" val="2307399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213892-BBB6-B81D-9393-513013AEB11B}"/>
              </a:ext>
            </a:extLst>
          </p:cNvPr>
          <p:cNvSpPr>
            <a:spLocks noGrp="1"/>
          </p:cNvSpPr>
          <p:nvPr>
            <p:ph type="title"/>
          </p:nvPr>
        </p:nvSpPr>
        <p:spPr/>
        <p:txBody>
          <a:bodyPr/>
          <a:lstStyle/>
          <a:p>
            <a:r>
              <a:rPr kumimoji="1" lang="ja-JP" altLang="en-US" dirty="0"/>
              <a:t>ログの様子</a:t>
            </a:r>
          </a:p>
        </p:txBody>
      </p:sp>
      <p:sp>
        <p:nvSpPr>
          <p:cNvPr id="4" name="テキスト プレースホルダー 3">
            <a:extLst>
              <a:ext uri="{FF2B5EF4-FFF2-40B4-BE49-F238E27FC236}">
                <a16:creationId xmlns:a16="http://schemas.microsoft.com/office/drawing/2014/main" id="{4AE5067B-87EC-18F6-A09A-0215EE3A4C20}"/>
              </a:ext>
            </a:extLst>
          </p:cNvPr>
          <p:cNvSpPr>
            <a:spLocks noGrp="1"/>
          </p:cNvSpPr>
          <p:nvPr>
            <p:ph type="body" sz="quarter" idx="11"/>
          </p:nvPr>
        </p:nvSpPr>
        <p:spPr/>
        <p:txBody>
          <a:bodyPr>
            <a:normAutofit fontScale="92500" lnSpcReduction="20000"/>
          </a:bodyPr>
          <a:lstStyle/>
          <a:p>
            <a:r>
              <a:rPr kumimoji="1" lang="ja-JP" altLang="en-US" dirty="0"/>
              <a:t>結果１（本番）</a:t>
            </a:r>
          </a:p>
        </p:txBody>
      </p:sp>
      <p:grpSp>
        <p:nvGrpSpPr>
          <p:cNvPr id="5" name="グループ化 4">
            <a:extLst>
              <a:ext uri="{FF2B5EF4-FFF2-40B4-BE49-F238E27FC236}">
                <a16:creationId xmlns:a16="http://schemas.microsoft.com/office/drawing/2014/main" id="{ACC54781-615F-CF00-99A6-91491A3E7080}"/>
              </a:ext>
            </a:extLst>
          </p:cNvPr>
          <p:cNvGrpSpPr/>
          <p:nvPr/>
        </p:nvGrpSpPr>
        <p:grpSpPr>
          <a:xfrm>
            <a:off x="424906" y="2013155"/>
            <a:ext cx="11342187" cy="4522133"/>
            <a:chOff x="471270" y="1901851"/>
            <a:chExt cx="11342187" cy="4522133"/>
          </a:xfrm>
        </p:grpSpPr>
        <p:sp>
          <p:nvSpPr>
            <p:cNvPr id="6" name="正方形/長方形 5">
              <a:extLst>
                <a:ext uri="{FF2B5EF4-FFF2-40B4-BE49-F238E27FC236}">
                  <a16:creationId xmlns:a16="http://schemas.microsoft.com/office/drawing/2014/main" id="{EC789900-4C80-9F26-4593-07D18D90CF64}"/>
                </a:ext>
              </a:extLst>
            </p:cNvPr>
            <p:cNvSpPr/>
            <p:nvPr/>
          </p:nvSpPr>
          <p:spPr>
            <a:xfrm>
              <a:off x="471270" y="1994510"/>
              <a:ext cx="4333735" cy="3452668"/>
            </a:xfrm>
            <a:prstGeom prst="rect">
              <a:avLst/>
            </a:prstGeom>
            <a:solidFill>
              <a:srgbClr val="FFFFFF"/>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8F8F8"/>
                </a:solidFill>
                <a:effectLst/>
                <a:uLnTx/>
                <a:uFillTx/>
                <a:latin typeface="Segoe UI"/>
                <a:ea typeface="游ゴシック Medium"/>
                <a:cs typeface="+mn-cs"/>
              </a:endParaRPr>
            </a:p>
          </p:txBody>
        </p:sp>
        <p:sp>
          <p:nvSpPr>
            <p:cNvPr id="7" name="正方形/長方形 6">
              <a:extLst>
                <a:ext uri="{FF2B5EF4-FFF2-40B4-BE49-F238E27FC236}">
                  <a16:creationId xmlns:a16="http://schemas.microsoft.com/office/drawing/2014/main" id="{7D9E58A3-A566-03C1-1D32-6F727EAF7DDD}"/>
                </a:ext>
              </a:extLst>
            </p:cNvPr>
            <p:cNvSpPr/>
            <p:nvPr/>
          </p:nvSpPr>
          <p:spPr>
            <a:xfrm>
              <a:off x="3975496" y="2474477"/>
              <a:ext cx="4333735" cy="3461104"/>
            </a:xfrm>
            <a:prstGeom prst="rect">
              <a:avLst/>
            </a:prstGeom>
            <a:solidFill>
              <a:srgbClr val="FFFFFF"/>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8F8F8"/>
                </a:solidFill>
                <a:effectLst/>
                <a:uLnTx/>
                <a:uFillTx/>
                <a:latin typeface="Segoe UI"/>
                <a:ea typeface="游ゴシック Medium"/>
                <a:cs typeface="+mn-cs"/>
              </a:endParaRPr>
            </a:p>
          </p:txBody>
        </p:sp>
        <p:sp>
          <p:nvSpPr>
            <p:cNvPr id="8" name="正方形/長方形 7">
              <a:extLst>
                <a:ext uri="{FF2B5EF4-FFF2-40B4-BE49-F238E27FC236}">
                  <a16:creationId xmlns:a16="http://schemas.microsoft.com/office/drawing/2014/main" id="{233CAE3A-1024-19AD-3186-DF05FCDF6479}"/>
                </a:ext>
              </a:extLst>
            </p:cNvPr>
            <p:cNvSpPr/>
            <p:nvPr/>
          </p:nvSpPr>
          <p:spPr>
            <a:xfrm>
              <a:off x="7479722" y="2962880"/>
              <a:ext cx="4333735" cy="3461104"/>
            </a:xfrm>
            <a:prstGeom prst="rect">
              <a:avLst/>
            </a:prstGeom>
            <a:solidFill>
              <a:srgbClr val="FFFFFF"/>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8F8F8"/>
                </a:solidFill>
                <a:effectLst/>
                <a:uLnTx/>
                <a:uFillTx/>
                <a:latin typeface="Segoe UI"/>
                <a:ea typeface="游ゴシック Medium"/>
                <a:cs typeface="+mn-cs"/>
              </a:endParaRPr>
            </a:p>
          </p:txBody>
        </p:sp>
        <p:grpSp>
          <p:nvGrpSpPr>
            <p:cNvPr id="9" name="グループ化 8">
              <a:extLst>
                <a:ext uri="{FF2B5EF4-FFF2-40B4-BE49-F238E27FC236}">
                  <a16:creationId xmlns:a16="http://schemas.microsoft.com/office/drawing/2014/main" id="{B0200CF9-F405-515C-F87C-9E7741974C9C}"/>
                </a:ext>
              </a:extLst>
            </p:cNvPr>
            <p:cNvGrpSpPr/>
            <p:nvPr/>
          </p:nvGrpSpPr>
          <p:grpSpPr>
            <a:xfrm rot="19356426" flipV="1">
              <a:off x="4678821" y="1901851"/>
              <a:ext cx="638334" cy="948153"/>
              <a:chOff x="2664127" y="3374455"/>
              <a:chExt cx="1201975" cy="1567649"/>
            </a:xfrm>
          </p:grpSpPr>
          <p:sp>
            <p:nvSpPr>
              <p:cNvPr id="13" name="二等辺三角形 12">
                <a:extLst>
                  <a:ext uri="{FF2B5EF4-FFF2-40B4-BE49-F238E27FC236}">
                    <a16:creationId xmlns:a16="http://schemas.microsoft.com/office/drawing/2014/main" id="{20BD4BAB-D035-FBDD-DDA5-19F57CC9EAA4}"/>
                  </a:ext>
                </a:extLst>
              </p:cNvPr>
              <p:cNvSpPr/>
              <p:nvPr/>
            </p:nvSpPr>
            <p:spPr>
              <a:xfrm rot="21516842">
                <a:off x="3025444" y="3374455"/>
                <a:ext cx="840658" cy="471949"/>
              </a:xfrm>
              <a:prstGeom prst="triangl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8F8F8"/>
                  </a:solidFill>
                  <a:effectLst/>
                  <a:uLnTx/>
                  <a:uFillTx/>
                  <a:latin typeface="Segoe UI"/>
                  <a:ea typeface="游ゴシック Medium"/>
                  <a:cs typeface="+mn-cs"/>
                </a:endParaRPr>
              </a:p>
            </p:txBody>
          </p:sp>
          <p:sp>
            <p:nvSpPr>
              <p:cNvPr id="14" name="フリーフォーム: 図形 13">
                <a:extLst>
                  <a:ext uri="{FF2B5EF4-FFF2-40B4-BE49-F238E27FC236}">
                    <a16:creationId xmlns:a16="http://schemas.microsoft.com/office/drawing/2014/main" id="{BA5359C0-BC96-2327-EE42-57DB00FC5E1A}"/>
                  </a:ext>
                </a:extLst>
              </p:cNvPr>
              <p:cNvSpPr/>
              <p:nvPr/>
            </p:nvSpPr>
            <p:spPr>
              <a:xfrm>
                <a:off x="2664127" y="3827205"/>
                <a:ext cx="956601" cy="1114899"/>
              </a:xfrm>
              <a:custGeom>
                <a:avLst/>
                <a:gdLst>
                  <a:gd name="connsiteX0" fmla="*/ 649311 w 956601"/>
                  <a:gd name="connsiteY0" fmla="*/ 0 h 1114899"/>
                  <a:gd name="connsiteX1" fmla="*/ 956601 w 956601"/>
                  <a:gd name="connsiteY1" fmla="*/ 0 h 1114899"/>
                  <a:gd name="connsiteX2" fmla="*/ 951973 w 956601"/>
                  <a:gd name="connsiteY2" fmla="*/ 97117 h 1114899"/>
                  <a:gd name="connsiteX3" fmla="*/ 5472 w 956601"/>
                  <a:gd name="connsiteY3" fmla="*/ 1113687 h 1114899"/>
                  <a:gd name="connsiteX4" fmla="*/ 0 w 956601"/>
                  <a:gd name="connsiteY4" fmla="*/ 1114899 h 1114899"/>
                  <a:gd name="connsiteX5" fmla="*/ 40056 w 956601"/>
                  <a:gd name="connsiteY5" fmla="*/ 1089636 h 1114899"/>
                  <a:gd name="connsiteX6" fmla="*/ 638394 w 956601"/>
                  <a:gd name="connsiteY6" fmla="*/ 162145 h 111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6601" h="1114899">
                    <a:moveTo>
                      <a:pt x="649311" y="0"/>
                    </a:moveTo>
                    <a:lnTo>
                      <a:pt x="956601" y="0"/>
                    </a:lnTo>
                    <a:lnTo>
                      <a:pt x="951973" y="97117"/>
                    </a:lnTo>
                    <a:cubicBezTo>
                      <a:pt x="906000" y="577465"/>
                      <a:pt x="522068" y="975272"/>
                      <a:pt x="5472" y="1113687"/>
                    </a:cubicBezTo>
                    <a:lnTo>
                      <a:pt x="0" y="1114899"/>
                    </a:lnTo>
                    <a:lnTo>
                      <a:pt x="40056" y="1089636"/>
                    </a:lnTo>
                    <a:cubicBezTo>
                      <a:pt x="365632" y="863013"/>
                      <a:pt x="587911" y="534591"/>
                      <a:pt x="638394" y="162145"/>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8F8F8"/>
                  </a:solidFill>
                  <a:effectLst/>
                  <a:uLnTx/>
                  <a:uFillTx/>
                  <a:latin typeface="Segoe UI"/>
                  <a:ea typeface="游ゴシック Medium"/>
                  <a:cs typeface="+mn-cs"/>
                </a:endParaRPr>
              </a:p>
            </p:txBody>
          </p:sp>
        </p:grpSp>
        <p:grpSp>
          <p:nvGrpSpPr>
            <p:cNvPr id="10" name="グループ化 9">
              <a:extLst>
                <a:ext uri="{FF2B5EF4-FFF2-40B4-BE49-F238E27FC236}">
                  <a16:creationId xmlns:a16="http://schemas.microsoft.com/office/drawing/2014/main" id="{D1C1F605-F9E2-F21E-DE54-E922EADAE875}"/>
                </a:ext>
              </a:extLst>
            </p:cNvPr>
            <p:cNvGrpSpPr/>
            <p:nvPr/>
          </p:nvGrpSpPr>
          <p:grpSpPr>
            <a:xfrm rot="19356426" flipV="1">
              <a:off x="8176087" y="2353531"/>
              <a:ext cx="638334" cy="948153"/>
              <a:chOff x="2664127" y="3374455"/>
              <a:chExt cx="1201975" cy="1567649"/>
            </a:xfrm>
          </p:grpSpPr>
          <p:sp>
            <p:nvSpPr>
              <p:cNvPr id="11" name="二等辺三角形 10">
                <a:extLst>
                  <a:ext uri="{FF2B5EF4-FFF2-40B4-BE49-F238E27FC236}">
                    <a16:creationId xmlns:a16="http://schemas.microsoft.com/office/drawing/2014/main" id="{7F208014-811D-2219-82D7-16B17653A27E}"/>
                  </a:ext>
                </a:extLst>
              </p:cNvPr>
              <p:cNvSpPr/>
              <p:nvPr/>
            </p:nvSpPr>
            <p:spPr>
              <a:xfrm rot="21516842">
                <a:off x="3025444" y="3374455"/>
                <a:ext cx="840658" cy="471949"/>
              </a:xfrm>
              <a:prstGeom prst="triangl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8F8F8"/>
                  </a:solidFill>
                  <a:effectLst/>
                  <a:uLnTx/>
                  <a:uFillTx/>
                  <a:latin typeface="Segoe UI"/>
                  <a:ea typeface="游ゴシック Medium"/>
                  <a:cs typeface="+mn-cs"/>
                </a:endParaRPr>
              </a:p>
            </p:txBody>
          </p:sp>
          <p:sp>
            <p:nvSpPr>
              <p:cNvPr id="12" name="フリーフォーム: 図形 11">
                <a:extLst>
                  <a:ext uri="{FF2B5EF4-FFF2-40B4-BE49-F238E27FC236}">
                    <a16:creationId xmlns:a16="http://schemas.microsoft.com/office/drawing/2014/main" id="{514D3BE4-3C1A-AE86-BC05-A62E88E1C752}"/>
                  </a:ext>
                </a:extLst>
              </p:cNvPr>
              <p:cNvSpPr/>
              <p:nvPr/>
            </p:nvSpPr>
            <p:spPr>
              <a:xfrm>
                <a:off x="2664127" y="3827205"/>
                <a:ext cx="956601" cy="1114899"/>
              </a:xfrm>
              <a:custGeom>
                <a:avLst/>
                <a:gdLst>
                  <a:gd name="connsiteX0" fmla="*/ 649311 w 956601"/>
                  <a:gd name="connsiteY0" fmla="*/ 0 h 1114899"/>
                  <a:gd name="connsiteX1" fmla="*/ 956601 w 956601"/>
                  <a:gd name="connsiteY1" fmla="*/ 0 h 1114899"/>
                  <a:gd name="connsiteX2" fmla="*/ 951973 w 956601"/>
                  <a:gd name="connsiteY2" fmla="*/ 97117 h 1114899"/>
                  <a:gd name="connsiteX3" fmla="*/ 5472 w 956601"/>
                  <a:gd name="connsiteY3" fmla="*/ 1113687 h 1114899"/>
                  <a:gd name="connsiteX4" fmla="*/ 0 w 956601"/>
                  <a:gd name="connsiteY4" fmla="*/ 1114899 h 1114899"/>
                  <a:gd name="connsiteX5" fmla="*/ 40056 w 956601"/>
                  <a:gd name="connsiteY5" fmla="*/ 1089636 h 1114899"/>
                  <a:gd name="connsiteX6" fmla="*/ 638394 w 956601"/>
                  <a:gd name="connsiteY6" fmla="*/ 162145 h 111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6601" h="1114899">
                    <a:moveTo>
                      <a:pt x="649311" y="0"/>
                    </a:moveTo>
                    <a:lnTo>
                      <a:pt x="956601" y="0"/>
                    </a:lnTo>
                    <a:lnTo>
                      <a:pt x="951973" y="97117"/>
                    </a:lnTo>
                    <a:cubicBezTo>
                      <a:pt x="906000" y="577465"/>
                      <a:pt x="522068" y="975272"/>
                      <a:pt x="5472" y="1113687"/>
                    </a:cubicBezTo>
                    <a:lnTo>
                      <a:pt x="0" y="1114899"/>
                    </a:lnTo>
                    <a:lnTo>
                      <a:pt x="40056" y="1089636"/>
                    </a:lnTo>
                    <a:cubicBezTo>
                      <a:pt x="365632" y="863013"/>
                      <a:pt x="587911" y="534591"/>
                      <a:pt x="638394" y="162145"/>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8F8F8"/>
                  </a:solidFill>
                  <a:effectLst/>
                  <a:uLnTx/>
                  <a:uFillTx/>
                  <a:latin typeface="Segoe UI"/>
                  <a:ea typeface="游ゴシック Medium"/>
                  <a:cs typeface="+mn-cs"/>
                </a:endParaRPr>
              </a:p>
            </p:txBody>
          </p:sp>
        </p:grpSp>
      </p:grpSp>
      <p:pic>
        <p:nvPicPr>
          <p:cNvPr id="15" name="コンテンツ プレースホルダー 5">
            <a:extLst>
              <a:ext uri="{FF2B5EF4-FFF2-40B4-BE49-F238E27FC236}">
                <a16:creationId xmlns:a16="http://schemas.microsoft.com/office/drawing/2014/main" id="{9F141E22-928C-F184-C38A-F467EBDEB6DD}"/>
              </a:ext>
            </a:extLst>
          </p:cNvPr>
          <p:cNvPicPr>
            <a:picLocks noChangeAspect="1"/>
          </p:cNvPicPr>
          <p:nvPr/>
        </p:nvPicPr>
        <p:blipFill rotWithShape="1">
          <a:blip r:embed="rId2"/>
          <a:srcRect t="5764" r="78633" b="60535"/>
          <a:stretch/>
        </p:blipFill>
        <p:spPr>
          <a:xfrm>
            <a:off x="454222" y="2374439"/>
            <a:ext cx="3286124" cy="2915418"/>
          </a:xfrm>
          <a:prstGeom prst="rect">
            <a:avLst/>
          </a:prstGeom>
        </p:spPr>
      </p:pic>
      <p:pic>
        <p:nvPicPr>
          <p:cNvPr id="16" name="図 15">
            <a:extLst>
              <a:ext uri="{FF2B5EF4-FFF2-40B4-BE49-F238E27FC236}">
                <a16:creationId xmlns:a16="http://schemas.microsoft.com/office/drawing/2014/main" id="{E9B43243-FB0E-FD32-1EED-F44327A0E538}"/>
              </a:ext>
            </a:extLst>
          </p:cNvPr>
          <p:cNvPicPr>
            <a:picLocks noChangeAspect="1"/>
          </p:cNvPicPr>
          <p:nvPr/>
        </p:nvPicPr>
        <p:blipFill rotWithShape="1">
          <a:blip r:embed="rId2"/>
          <a:srcRect t="34862" r="79662" b="36582"/>
          <a:stretch/>
        </p:blipFill>
        <p:spPr>
          <a:xfrm>
            <a:off x="3962485" y="3020307"/>
            <a:ext cx="3282087" cy="2592051"/>
          </a:xfrm>
          <a:prstGeom prst="rect">
            <a:avLst/>
          </a:prstGeom>
        </p:spPr>
      </p:pic>
      <p:pic>
        <p:nvPicPr>
          <p:cNvPr id="17" name="図 16">
            <a:extLst>
              <a:ext uri="{FF2B5EF4-FFF2-40B4-BE49-F238E27FC236}">
                <a16:creationId xmlns:a16="http://schemas.microsoft.com/office/drawing/2014/main" id="{01B59B7D-6C84-7CB4-7178-194ACC468197}"/>
              </a:ext>
            </a:extLst>
          </p:cNvPr>
          <p:cNvPicPr>
            <a:picLocks noChangeAspect="1"/>
          </p:cNvPicPr>
          <p:nvPr/>
        </p:nvPicPr>
        <p:blipFill rotWithShape="1">
          <a:blip r:embed="rId3"/>
          <a:srcRect t="61528" r="79662" b="9583"/>
          <a:stretch/>
        </p:blipFill>
        <p:spPr>
          <a:xfrm>
            <a:off x="7461933" y="3474036"/>
            <a:ext cx="3331014" cy="2661399"/>
          </a:xfrm>
          <a:prstGeom prst="rect">
            <a:avLst/>
          </a:prstGeom>
        </p:spPr>
      </p:pic>
      <p:sp>
        <p:nvSpPr>
          <p:cNvPr id="3" name="テキスト ボックス 2">
            <a:extLst>
              <a:ext uri="{FF2B5EF4-FFF2-40B4-BE49-F238E27FC236}">
                <a16:creationId xmlns:a16="http://schemas.microsoft.com/office/drawing/2014/main" id="{8514E00B-D414-7333-1794-6C53C72681D2}"/>
              </a:ext>
            </a:extLst>
          </p:cNvPr>
          <p:cNvSpPr txBox="1"/>
          <p:nvPr/>
        </p:nvSpPr>
        <p:spPr>
          <a:xfrm>
            <a:off x="4922611" y="6227047"/>
            <a:ext cx="20313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D4D4D"/>
                </a:solidFill>
                <a:effectLst/>
                <a:uLnTx/>
                <a:uFillTx/>
                <a:latin typeface="Segoe UI"/>
                <a:ea typeface="游ゴシック Medium"/>
                <a:cs typeface="+mn-cs"/>
              </a:rPr>
              <a:t>一番下の桁で誤読</a:t>
            </a:r>
          </a:p>
        </p:txBody>
      </p:sp>
    </p:spTree>
    <p:extLst>
      <p:ext uri="{BB962C8B-B14F-4D97-AF65-F5344CB8AC3E}">
        <p14:creationId xmlns:p14="http://schemas.microsoft.com/office/powerpoint/2010/main" val="3340351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4"/>
          <p:cNvSpPr txBox="1"/>
          <p:nvPr/>
        </p:nvSpPr>
        <p:spPr>
          <a:xfrm>
            <a:off x="2786743" y="886576"/>
            <a:ext cx="7380513"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3F3F3F"/>
              </a:buClr>
              <a:buSzPts val="4000"/>
              <a:buFont typeface="Arial"/>
              <a:buNone/>
              <a:tabLst/>
              <a:defRPr/>
            </a:pPr>
            <a:r>
              <a:rPr kumimoji="0" lang="ja-JP" altLang="en-US" sz="4000" b="0" i="0" u="none" strike="noStrike" kern="0" cap="none" spc="0" normalizeH="0" baseline="0" noProof="0">
                <a:ln>
                  <a:noFill/>
                </a:ln>
                <a:solidFill>
                  <a:srgbClr val="3F3F3F"/>
                </a:solidFill>
                <a:effectLst/>
                <a:uLnTx/>
                <a:uFillTx/>
                <a:latin typeface="Arial"/>
                <a:ea typeface="Arial"/>
                <a:cs typeface="Arial"/>
                <a:sym typeface="Arial"/>
              </a:rPr>
              <a:t>時間反転対称性の破れの測定</a:t>
            </a:r>
            <a:endParaRPr kumimoji="0" sz="1200" b="0"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139" name="Google Shape;139;p4"/>
          <p:cNvSpPr txBox="1"/>
          <p:nvPr/>
        </p:nvSpPr>
        <p:spPr>
          <a:xfrm>
            <a:off x="6917869" y="2883155"/>
            <a:ext cx="5029382"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3F3F3F"/>
              </a:buClr>
              <a:buSzPts val="3600"/>
              <a:buFont typeface="Arial"/>
              <a:buNone/>
              <a:tabLst/>
              <a:defRPr/>
            </a:pPr>
            <a:r>
              <a:rPr kumimoji="0" lang="ja-JP" altLang="en-US" sz="3600" b="0" i="0" u="none" strike="noStrike" kern="0" cap="none" spc="0" normalizeH="0" baseline="0" noProof="0">
                <a:ln>
                  <a:noFill/>
                </a:ln>
                <a:solidFill>
                  <a:srgbClr val="3F3F3F"/>
                </a:solidFill>
                <a:effectLst/>
                <a:uLnTx/>
                <a:uFillTx/>
                <a:latin typeface="Arial"/>
                <a:ea typeface="Arial"/>
                <a:cs typeface="Arial"/>
                <a:sym typeface="Arial"/>
              </a:rPr>
              <a:t>・散乱のスピン依存性の測定</a:t>
            </a:r>
            <a:endParaRPr kumimoji="0" sz="3600" b="0" i="0" u="none" strike="noStrike" kern="0" cap="none" spc="0" normalizeH="0" baseline="0" noProof="0">
              <a:ln>
                <a:noFill/>
              </a:ln>
              <a:solidFill>
                <a:srgbClr val="3F3F3F"/>
              </a:solidFill>
              <a:effectLst/>
              <a:uLnTx/>
              <a:uFillTx/>
              <a:latin typeface="Arial"/>
              <a:ea typeface="Arial"/>
              <a:cs typeface="Arial"/>
              <a:sym typeface="Arial"/>
            </a:endParaRPr>
          </a:p>
        </p:txBody>
      </p:sp>
      <p:pic>
        <p:nvPicPr>
          <p:cNvPr id="140" name="Google Shape;140;p4"/>
          <p:cNvPicPr preferRelativeResize="0"/>
          <p:nvPr/>
        </p:nvPicPr>
        <p:blipFill rotWithShape="1">
          <a:blip r:embed="rId3">
            <a:alphaModFix/>
          </a:blip>
          <a:srcRect l="23163" t="41270" r="44473" b="42699"/>
          <a:stretch/>
        </p:blipFill>
        <p:spPr>
          <a:xfrm>
            <a:off x="-1" y="2084535"/>
            <a:ext cx="6917871" cy="1975560"/>
          </a:xfrm>
          <a:prstGeom prst="rect">
            <a:avLst/>
          </a:prstGeom>
          <a:noFill/>
          <a:ln>
            <a:noFill/>
          </a:ln>
        </p:spPr>
      </p:pic>
      <p:sp>
        <p:nvSpPr>
          <p:cNvPr id="141" name="Google Shape;141;p4"/>
          <p:cNvSpPr txBox="1"/>
          <p:nvPr/>
        </p:nvSpPr>
        <p:spPr>
          <a:xfrm>
            <a:off x="375921" y="6471781"/>
            <a:ext cx="8294914"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3F3F3F"/>
              </a:buClr>
              <a:buSzPts val="1800"/>
              <a:buFont typeface="Arial"/>
              <a:buNone/>
              <a:tabLst/>
              <a:defRPr/>
            </a:pPr>
            <a:r>
              <a:rPr kumimoji="0" lang="ja-JP" altLang="en-US" sz="1800" b="0" i="0" u="none" strike="noStrike" kern="0" cap="none" spc="0" normalizeH="0" baseline="0" noProof="0">
                <a:ln>
                  <a:noFill/>
                </a:ln>
                <a:solidFill>
                  <a:srgbClr val="3F3F3F"/>
                </a:solidFill>
                <a:effectLst/>
                <a:uLnTx/>
                <a:uFillTx/>
                <a:latin typeface="Arial"/>
                <a:ea typeface="Arial"/>
                <a:cs typeface="Arial"/>
                <a:sym typeface="Arial"/>
              </a:rPr>
              <a:t>広島大学大学院先進理工系科学研究科 飯沼昌隆さんのスライドより</a:t>
            </a:r>
            <a:endParaRPr kumimoji="0" sz="1800" b="0"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142" name="Google Shape;142;p4"/>
          <p:cNvSpPr txBox="1"/>
          <p:nvPr/>
        </p:nvSpPr>
        <p:spPr>
          <a:xfrm>
            <a:off x="375921" y="284480"/>
            <a:ext cx="1757680" cy="461665"/>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ja-JP" altLang="en-US" sz="2400" b="0" i="0" u="none" strike="noStrike" kern="0" cap="none" spc="0" normalizeH="0" baseline="0" noProof="0">
                <a:ln>
                  <a:noFill/>
                </a:ln>
                <a:solidFill>
                  <a:srgbClr val="3F3F3F"/>
                </a:solidFill>
                <a:effectLst/>
                <a:uLnTx/>
                <a:uFillTx/>
                <a:latin typeface="Arial"/>
                <a:ea typeface="Arial"/>
                <a:cs typeface="Arial"/>
                <a:sym typeface="Arial"/>
              </a:rPr>
              <a:t>当初の目的</a:t>
            </a:r>
            <a:endParaRPr kumimoji="0" sz="1400" b="0" i="0" u="none" strike="noStrike" kern="0" cap="none" spc="0" normalizeH="0" baseline="0" noProof="0">
              <a:ln>
                <a:noFill/>
              </a:ln>
              <a:solidFill>
                <a:srgbClr val="3F3F3F"/>
              </a:solidFill>
              <a:effectLst/>
              <a:uLnTx/>
              <a:uFillTx/>
              <a:latin typeface="Arial"/>
              <a:ea typeface="Arial"/>
              <a:cs typeface="Arial"/>
              <a:sym typeface="Arial"/>
            </a:endParaRPr>
          </a:p>
        </p:txBody>
      </p:sp>
      <p:pic>
        <p:nvPicPr>
          <p:cNvPr id="143" name="Google Shape;143;p4"/>
          <p:cNvPicPr preferRelativeResize="0"/>
          <p:nvPr/>
        </p:nvPicPr>
        <p:blipFill rotWithShape="1">
          <a:blip r:embed="rId3">
            <a:alphaModFix/>
          </a:blip>
          <a:srcRect l="55424" t="44712" r="21275" b="42699"/>
          <a:stretch/>
        </p:blipFill>
        <p:spPr>
          <a:xfrm>
            <a:off x="663845" y="4060095"/>
            <a:ext cx="5590178" cy="1762034"/>
          </a:xfrm>
          <a:prstGeom prst="rect">
            <a:avLst/>
          </a:prstGeom>
          <a:noFill/>
          <a:ln>
            <a:noFill/>
          </a:ln>
        </p:spPr>
      </p:pic>
      <p:sp>
        <p:nvSpPr>
          <p:cNvPr id="144" name="Google Shape;144;p4"/>
          <p:cNvSpPr txBox="1"/>
          <p:nvPr/>
        </p:nvSpPr>
        <p:spPr>
          <a:xfrm>
            <a:off x="6917869" y="4355824"/>
            <a:ext cx="5290548" cy="120032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3F3F3F"/>
              </a:buClr>
              <a:buSzPts val="3600"/>
              <a:buFont typeface="Arial"/>
              <a:buNone/>
              <a:tabLst/>
              <a:defRPr/>
            </a:pPr>
            <a:r>
              <a:rPr kumimoji="0" lang="ja-JP" altLang="en-US" sz="3600" b="0" i="0" u="none" strike="noStrike" kern="0" cap="none" spc="0" normalizeH="0" baseline="0" noProof="0">
                <a:ln>
                  <a:noFill/>
                </a:ln>
                <a:solidFill>
                  <a:srgbClr val="3F3F3F"/>
                </a:solidFill>
                <a:effectLst/>
                <a:uLnTx/>
                <a:uFillTx/>
                <a:latin typeface="Arial"/>
                <a:ea typeface="Arial"/>
                <a:cs typeface="Arial"/>
                <a:sym typeface="Arial"/>
              </a:rPr>
              <a:t>・偏極ビームと偏極標的の実験</a:t>
            </a:r>
            <a:endParaRPr kumimoji="0" sz="1600" b="0" i="0" u="none" strike="noStrike" kern="0" cap="none" spc="0" normalizeH="0" baseline="0" noProof="0">
              <a:ln>
                <a:noFill/>
              </a:ln>
              <a:solidFill>
                <a:srgbClr val="3F3F3F"/>
              </a:solidFill>
              <a:effectLst/>
              <a:uLnTx/>
              <a:uFillTx/>
              <a:latin typeface="Arial"/>
              <a:ea typeface="Arial"/>
              <a:cs typeface="Arial"/>
              <a:sym typeface="Arial"/>
            </a:endParaRPr>
          </a:p>
        </p:txBody>
      </p:sp>
    </p:spTree>
    <p:extLst>
      <p:ext uri="{BB962C8B-B14F-4D97-AF65-F5344CB8AC3E}">
        <p14:creationId xmlns:p14="http://schemas.microsoft.com/office/powerpoint/2010/main" val="2110550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EF403F-2C9D-9643-C5CF-C3B8EC2A1DA4}"/>
              </a:ext>
            </a:extLst>
          </p:cNvPr>
          <p:cNvSpPr>
            <a:spLocks noGrp="1"/>
          </p:cNvSpPr>
          <p:nvPr>
            <p:ph type="title"/>
          </p:nvPr>
        </p:nvSpPr>
        <p:spPr/>
        <p:txBody>
          <a:bodyPr/>
          <a:lstStyle/>
          <a:p>
            <a:endParaRPr lang="en-US"/>
          </a:p>
        </p:txBody>
      </p:sp>
      <p:sp>
        <p:nvSpPr>
          <p:cNvPr id="4" name="テキスト プレースホルダー 3">
            <a:extLst>
              <a:ext uri="{FF2B5EF4-FFF2-40B4-BE49-F238E27FC236}">
                <a16:creationId xmlns:a16="http://schemas.microsoft.com/office/drawing/2014/main" id="{23CBD594-80A4-6A87-DDDB-CA3807668653}"/>
              </a:ext>
            </a:extLst>
          </p:cNvPr>
          <p:cNvSpPr>
            <a:spLocks noGrp="1"/>
          </p:cNvSpPr>
          <p:nvPr>
            <p:ph type="body" sz="quarter" idx="11"/>
          </p:nvPr>
        </p:nvSpPr>
        <p:spPr/>
        <p:txBody>
          <a:bodyPr>
            <a:normAutofit fontScale="92500" lnSpcReduction="20000"/>
          </a:bodyPr>
          <a:lstStyle/>
          <a:p>
            <a:r>
              <a:rPr lang="ja-JP" altLang="en-US" dirty="0"/>
              <a:t>結果１（本番）</a:t>
            </a:r>
            <a:endParaRPr lang="en-US" dirty="0"/>
          </a:p>
        </p:txBody>
      </p:sp>
      <p:pic>
        <p:nvPicPr>
          <p:cNvPr id="2052" name="Picture 4">
            <a:extLst>
              <a:ext uri="{FF2B5EF4-FFF2-40B4-BE49-F238E27FC236}">
                <a16:creationId xmlns:a16="http://schemas.microsoft.com/office/drawing/2014/main" id="{664534E7-7495-BA29-44AD-512567C51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74" y="847943"/>
            <a:ext cx="11763375" cy="560070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C8D94036-918D-59A7-01B9-53F5A4FB063E}"/>
              </a:ext>
            </a:extLst>
          </p:cNvPr>
          <p:cNvSpPr txBox="1"/>
          <p:nvPr/>
        </p:nvSpPr>
        <p:spPr>
          <a:xfrm>
            <a:off x="8943952" y="6418826"/>
            <a:ext cx="30299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D4D4D"/>
                </a:solidFill>
                <a:effectLst/>
                <a:uLnTx/>
                <a:uFillTx/>
                <a:latin typeface="Segoe UI"/>
                <a:ea typeface="游ゴシック Medium"/>
                <a:cs typeface="+mn-cs"/>
              </a:rPr>
              <a:t>小数点以下第</a:t>
            </a:r>
            <a:r>
              <a:rPr kumimoji="1" lang="en-US" altLang="ja-JP" sz="1800" b="1" i="0" u="none" strike="noStrike" kern="1200" cap="none" spc="0" normalizeH="0" baseline="0" noProof="0" dirty="0">
                <a:ln>
                  <a:noFill/>
                </a:ln>
                <a:solidFill>
                  <a:srgbClr val="4D4D4D"/>
                </a:solidFill>
                <a:effectLst/>
                <a:uLnTx/>
                <a:uFillTx/>
                <a:latin typeface="Segoe UI"/>
                <a:ea typeface="游ゴシック Medium"/>
                <a:cs typeface="+mn-cs"/>
              </a:rPr>
              <a:t>1</a:t>
            </a:r>
            <a:r>
              <a:rPr kumimoji="1" lang="ja-JP" altLang="en-US" sz="1800" b="1" i="0" u="none" strike="noStrike" kern="1200" cap="none" spc="0" normalizeH="0" baseline="0" noProof="0" dirty="0">
                <a:ln>
                  <a:noFill/>
                </a:ln>
                <a:solidFill>
                  <a:srgbClr val="4D4D4D"/>
                </a:solidFill>
                <a:effectLst/>
                <a:uLnTx/>
                <a:uFillTx/>
                <a:latin typeface="Segoe UI"/>
                <a:ea typeface="游ゴシック Medium"/>
                <a:cs typeface="+mn-cs"/>
              </a:rPr>
              <a:t>位に誤読なし</a:t>
            </a:r>
          </a:p>
        </p:txBody>
      </p:sp>
    </p:spTree>
    <p:extLst>
      <p:ext uri="{BB962C8B-B14F-4D97-AF65-F5344CB8AC3E}">
        <p14:creationId xmlns:p14="http://schemas.microsoft.com/office/powerpoint/2010/main" val="30132805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D209D1-E195-44D7-0014-CDEEDC5F5C1C}"/>
              </a:ext>
            </a:extLst>
          </p:cNvPr>
          <p:cNvSpPr>
            <a:spLocks noGrp="1"/>
          </p:cNvSpPr>
          <p:nvPr>
            <p:ph type="title"/>
          </p:nvPr>
        </p:nvSpPr>
        <p:spPr/>
        <p:txBody>
          <a:bodyPr/>
          <a:lstStyle/>
          <a:p>
            <a:endParaRPr lang="en-US"/>
          </a:p>
        </p:txBody>
      </p:sp>
      <p:sp>
        <p:nvSpPr>
          <p:cNvPr id="4" name="テキスト プレースホルダー 3">
            <a:extLst>
              <a:ext uri="{FF2B5EF4-FFF2-40B4-BE49-F238E27FC236}">
                <a16:creationId xmlns:a16="http://schemas.microsoft.com/office/drawing/2014/main" id="{D294BAB4-486A-3900-B716-038DC191BAB9}"/>
              </a:ext>
            </a:extLst>
          </p:cNvPr>
          <p:cNvSpPr>
            <a:spLocks noGrp="1"/>
          </p:cNvSpPr>
          <p:nvPr>
            <p:ph type="body" sz="quarter" idx="11"/>
          </p:nvPr>
        </p:nvSpPr>
        <p:spPr/>
        <p:txBody>
          <a:bodyPr>
            <a:normAutofit fontScale="92500" lnSpcReduction="20000"/>
          </a:bodyPr>
          <a:lstStyle/>
          <a:p>
            <a:r>
              <a:rPr lang="ja-JP" altLang="en-US" dirty="0"/>
              <a:t>結果１（本番）</a:t>
            </a:r>
            <a:endParaRPr lang="en-US" dirty="0"/>
          </a:p>
        </p:txBody>
      </p:sp>
      <p:pic>
        <p:nvPicPr>
          <p:cNvPr id="1028" name="Picture 4">
            <a:extLst>
              <a:ext uri="{FF2B5EF4-FFF2-40B4-BE49-F238E27FC236}">
                <a16:creationId xmlns:a16="http://schemas.microsoft.com/office/drawing/2014/main" id="{6FE0821E-8288-C6D4-E25A-B470767958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74" y="847943"/>
            <a:ext cx="11763375" cy="56007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3E936929-A330-ED5C-546D-7AE0A68CA431}"/>
              </a:ext>
            </a:extLst>
          </p:cNvPr>
          <p:cNvSpPr txBox="1"/>
          <p:nvPr/>
        </p:nvSpPr>
        <p:spPr>
          <a:xfrm>
            <a:off x="9395999" y="6418826"/>
            <a:ext cx="2577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D4D4D"/>
                </a:solidFill>
                <a:effectLst/>
                <a:uLnTx/>
                <a:uFillTx/>
                <a:latin typeface="Segoe UI"/>
                <a:ea typeface="游ゴシック Medium"/>
                <a:cs typeface="+mn-cs"/>
              </a:rPr>
              <a:t>小数点以下第</a:t>
            </a:r>
            <a:r>
              <a:rPr kumimoji="1" lang="en-US" altLang="ja-JP" sz="1800" b="1" i="0" u="none" strike="noStrike" kern="1200" cap="none" spc="0" normalizeH="0" baseline="0" noProof="0" dirty="0">
                <a:ln>
                  <a:noFill/>
                </a:ln>
                <a:solidFill>
                  <a:srgbClr val="4D4D4D"/>
                </a:solidFill>
                <a:effectLst/>
                <a:uLnTx/>
                <a:uFillTx/>
                <a:latin typeface="Segoe UI"/>
                <a:ea typeface="游ゴシック Medium"/>
                <a:cs typeface="+mn-cs"/>
              </a:rPr>
              <a:t>2</a:t>
            </a:r>
            <a:r>
              <a:rPr kumimoji="1" lang="ja-JP" altLang="en-US" sz="1800" b="1" i="0" u="none" strike="noStrike" kern="1200" cap="none" spc="0" normalizeH="0" baseline="0" noProof="0" dirty="0">
                <a:ln>
                  <a:noFill/>
                </a:ln>
                <a:solidFill>
                  <a:srgbClr val="4D4D4D"/>
                </a:solidFill>
                <a:effectLst/>
                <a:uLnTx/>
                <a:uFillTx/>
                <a:latin typeface="Segoe UI"/>
                <a:ea typeface="游ゴシック Medium"/>
                <a:cs typeface="+mn-cs"/>
              </a:rPr>
              <a:t>位に誤読</a:t>
            </a:r>
          </a:p>
        </p:txBody>
      </p:sp>
    </p:spTree>
    <p:extLst>
      <p:ext uri="{BB962C8B-B14F-4D97-AF65-F5344CB8AC3E}">
        <p14:creationId xmlns:p14="http://schemas.microsoft.com/office/powerpoint/2010/main" val="3694998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6D1B02-FC7E-0265-9C92-37C340E9ABAE}"/>
              </a:ext>
            </a:extLst>
          </p:cNvPr>
          <p:cNvSpPr>
            <a:spLocks noGrp="1"/>
          </p:cNvSpPr>
          <p:nvPr>
            <p:ph type="title"/>
          </p:nvPr>
        </p:nvSpPr>
        <p:spPr/>
        <p:txBody>
          <a:bodyPr/>
          <a:lstStyle/>
          <a:p>
            <a:r>
              <a:rPr lang="ja-JP" altLang="en-US" dirty="0"/>
              <a:t>誤読の詳細</a:t>
            </a:r>
            <a:endParaRPr lang="en-US" dirty="0"/>
          </a:p>
        </p:txBody>
      </p:sp>
      <p:sp>
        <p:nvSpPr>
          <p:cNvPr id="4" name="テキスト プレースホルダー 3">
            <a:extLst>
              <a:ext uri="{FF2B5EF4-FFF2-40B4-BE49-F238E27FC236}">
                <a16:creationId xmlns:a16="http://schemas.microsoft.com/office/drawing/2014/main" id="{A713D9B9-2014-B647-ED97-0BD2206BF79E}"/>
              </a:ext>
            </a:extLst>
          </p:cNvPr>
          <p:cNvSpPr>
            <a:spLocks noGrp="1"/>
          </p:cNvSpPr>
          <p:nvPr>
            <p:ph type="body" sz="quarter" idx="11"/>
          </p:nvPr>
        </p:nvSpPr>
        <p:spPr/>
        <p:txBody>
          <a:bodyPr>
            <a:normAutofit fontScale="92500" lnSpcReduction="20000"/>
          </a:bodyPr>
          <a:lstStyle/>
          <a:p>
            <a:r>
              <a:rPr lang="ja-JP" altLang="en-US" dirty="0"/>
              <a:t>結果１（本番）</a:t>
            </a:r>
            <a:endParaRPr lang="en-US" dirty="0"/>
          </a:p>
        </p:txBody>
      </p:sp>
      <p:graphicFrame>
        <p:nvGraphicFramePr>
          <p:cNvPr id="17" name="コンテンツ プレースホルダー 16">
            <a:extLst>
              <a:ext uri="{FF2B5EF4-FFF2-40B4-BE49-F238E27FC236}">
                <a16:creationId xmlns:a16="http://schemas.microsoft.com/office/drawing/2014/main" id="{D3A374D1-C304-3D4D-9A81-48D4951B7760}"/>
              </a:ext>
            </a:extLst>
          </p:cNvPr>
          <p:cNvGraphicFramePr>
            <a:graphicFrameLocks noGrp="1"/>
          </p:cNvGraphicFramePr>
          <p:nvPr>
            <p:ph idx="1"/>
          </p:nvPr>
        </p:nvGraphicFramePr>
        <p:xfrm>
          <a:off x="3234290" y="1954158"/>
          <a:ext cx="8317524" cy="4864750"/>
        </p:xfrm>
        <a:graphic>
          <a:graphicData uri="http://schemas.openxmlformats.org/drawingml/2006/table">
            <a:tbl>
              <a:tblPr>
                <a:tableStyleId>{5C22544A-7EE6-4342-B048-85BDC9FD1C3A}</a:tableStyleId>
              </a:tblPr>
              <a:tblGrid>
                <a:gridCol w="1979361">
                  <a:extLst>
                    <a:ext uri="{9D8B030D-6E8A-4147-A177-3AD203B41FA5}">
                      <a16:colId xmlns:a16="http://schemas.microsoft.com/office/drawing/2014/main" val="4249766159"/>
                    </a:ext>
                  </a:extLst>
                </a:gridCol>
                <a:gridCol w="1368706">
                  <a:extLst>
                    <a:ext uri="{9D8B030D-6E8A-4147-A177-3AD203B41FA5}">
                      <a16:colId xmlns:a16="http://schemas.microsoft.com/office/drawing/2014/main" val="2105477466"/>
                    </a:ext>
                  </a:extLst>
                </a:gridCol>
                <a:gridCol w="2653185">
                  <a:extLst>
                    <a:ext uri="{9D8B030D-6E8A-4147-A177-3AD203B41FA5}">
                      <a16:colId xmlns:a16="http://schemas.microsoft.com/office/drawing/2014/main" val="777841857"/>
                    </a:ext>
                  </a:extLst>
                </a:gridCol>
                <a:gridCol w="2316272">
                  <a:extLst>
                    <a:ext uri="{9D8B030D-6E8A-4147-A177-3AD203B41FA5}">
                      <a16:colId xmlns:a16="http://schemas.microsoft.com/office/drawing/2014/main" val="2488805877"/>
                    </a:ext>
                  </a:extLst>
                </a:gridCol>
              </a:tblGrid>
              <a:tr h="221125">
                <a:tc>
                  <a:txBody>
                    <a:bodyPr/>
                    <a:lstStyle/>
                    <a:p>
                      <a:pPr algn="ctr" fontAlgn="b"/>
                      <a:r>
                        <a:rPr lang="en-US" sz="1400" b="1" u="none" strike="noStrike" baseline="0" dirty="0">
                          <a:effectLst/>
                        </a:rPr>
                        <a:t>True Value</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a:txBody>
                    <a:bodyPr/>
                    <a:lstStyle/>
                    <a:p>
                      <a:pPr algn="ctr" fontAlgn="b"/>
                      <a:r>
                        <a:rPr lang="en-US" sz="1400" b="1" u="none" strike="noStrike" baseline="0">
                          <a:effectLst/>
                        </a:rPr>
                        <a:t>display</a:t>
                      </a:r>
                      <a:endParaRPr lang="en-US" sz="1400" b="1" i="0" u="none" strike="noStrike" baseline="0">
                        <a:solidFill>
                          <a:srgbClr val="000000"/>
                        </a:solidFill>
                        <a:effectLst/>
                        <a:latin typeface="Calibri" panose="020F0502020204030204" pitchFamily="34" charset="0"/>
                      </a:endParaRPr>
                    </a:p>
                  </a:txBody>
                  <a:tcPr marL="2416" marR="2416" marT="2416" marB="0" anchor="b"/>
                </a:tc>
                <a:tc>
                  <a:txBody>
                    <a:bodyPr/>
                    <a:lstStyle/>
                    <a:p>
                      <a:pPr algn="ctr" fontAlgn="b"/>
                      <a:r>
                        <a:rPr lang="en-US" sz="1400" b="1" u="none" strike="noStrike" baseline="0">
                          <a:effectLst/>
                        </a:rPr>
                        <a:t>count(%)</a:t>
                      </a:r>
                      <a:endParaRPr lang="en-US" sz="1400" b="1" i="0" u="none" strike="noStrike" baseline="0">
                        <a:solidFill>
                          <a:srgbClr val="000000"/>
                        </a:solidFill>
                        <a:effectLst/>
                        <a:latin typeface="Calibri" panose="020F0502020204030204" pitchFamily="34" charset="0"/>
                      </a:endParaRPr>
                    </a:p>
                  </a:txBody>
                  <a:tcPr marL="2416" marR="2416" marT="2416" marB="0" anchor="b"/>
                </a:tc>
                <a:tc>
                  <a:txBody>
                    <a:bodyPr/>
                    <a:lstStyle/>
                    <a:p>
                      <a:pPr algn="ctr" fontAlgn="b"/>
                      <a:r>
                        <a:rPr lang="en-US" sz="1400" b="1" u="none" strike="noStrike" baseline="0">
                          <a:effectLst/>
                        </a:rPr>
                        <a:t>total count</a:t>
                      </a:r>
                      <a:endParaRPr lang="en-US" sz="1400" b="1" i="0" u="none" strike="noStrike" baseline="0">
                        <a:solidFill>
                          <a:srgbClr val="000000"/>
                        </a:solidFill>
                        <a:effectLst/>
                        <a:latin typeface="Calibri" panose="020F0502020204030204" pitchFamily="34" charset="0"/>
                      </a:endParaRPr>
                    </a:p>
                  </a:txBody>
                  <a:tcPr marL="2416" marR="2416" marT="2416" marB="0" anchor="b"/>
                </a:tc>
                <a:extLst>
                  <a:ext uri="{0D108BD9-81ED-4DB2-BD59-A6C34878D82A}">
                    <a16:rowId xmlns:a16="http://schemas.microsoft.com/office/drawing/2014/main" val="2426118026"/>
                  </a:ext>
                </a:extLst>
              </a:tr>
              <a:tr h="221125">
                <a:tc rowSpan="2">
                  <a:txBody>
                    <a:bodyPr/>
                    <a:lstStyle/>
                    <a:p>
                      <a:pPr algn="ctr" fontAlgn="ctr"/>
                      <a:r>
                        <a:rPr lang="en-US" sz="1400" b="1" u="none" strike="noStrike" baseline="0" dirty="0">
                          <a:effectLst/>
                        </a:rPr>
                        <a:t>0</a:t>
                      </a:r>
                      <a:endParaRPr lang="en-US" sz="1400" b="1" i="0" u="none" strike="noStrike" baseline="0" dirty="0">
                        <a:solidFill>
                          <a:srgbClr val="000000"/>
                        </a:solidFill>
                        <a:effectLst/>
                        <a:latin typeface="Calibri" panose="020F0502020204030204" pitchFamily="34" charset="0"/>
                      </a:endParaRPr>
                    </a:p>
                  </a:txBody>
                  <a:tcPr marL="2416" marR="2416" marT="2416" marB="0" anchor="ctr"/>
                </a:tc>
                <a:tc>
                  <a:txBody>
                    <a:bodyPr/>
                    <a:lstStyle/>
                    <a:p>
                      <a:pPr algn="ctr" fontAlgn="b"/>
                      <a:r>
                        <a:rPr lang="en-US" sz="1400" b="1" u="none" strike="noStrike" baseline="0">
                          <a:effectLst/>
                        </a:rPr>
                        <a:t>0</a:t>
                      </a:r>
                      <a:endParaRPr lang="en-US" sz="1400" b="1" i="0" u="none" strike="noStrike" baseline="0">
                        <a:solidFill>
                          <a:srgbClr val="000000"/>
                        </a:solidFill>
                        <a:effectLst/>
                        <a:latin typeface="Calibri" panose="020F0502020204030204" pitchFamily="34" charset="0"/>
                      </a:endParaRPr>
                    </a:p>
                  </a:txBody>
                  <a:tcPr marL="2416" marR="2416" marT="2416" marB="0" anchor="b"/>
                </a:tc>
                <a:tc>
                  <a:txBody>
                    <a:bodyPr/>
                    <a:lstStyle/>
                    <a:p>
                      <a:pPr algn="r" fontAlgn="b"/>
                      <a:r>
                        <a:rPr lang="en-US" sz="1400" b="1" u="none" strike="noStrike" baseline="0" dirty="0">
                          <a:effectLst/>
                        </a:rPr>
                        <a:t>199</a:t>
                      </a:r>
                      <a:r>
                        <a:rPr lang="ja-JP" altLang="en-US" sz="1400" b="1" u="none" strike="noStrike" baseline="0" dirty="0">
                          <a:effectLst/>
                        </a:rPr>
                        <a:t>  </a:t>
                      </a:r>
                      <a:r>
                        <a:rPr lang="en-US" sz="1400" b="1" u="none" strike="noStrike" baseline="0" dirty="0">
                          <a:effectLst/>
                        </a:rPr>
                        <a:t>(83.3%)</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rowSpan="2">
                  <a:txBody>
                    <a:bodyPr/>
                    <a:lstStyle/>
                    <a:p>
                      <a:pPr algn="ctr" fontAlgn="ctr"/>
                      <a:r>
                        <a:rPr lang="en-US" sz="1400" b="1" u="none" strike="noStrike" baseline="0">
                          <a:effectLst/>
                        </a:rPr>
                        <a:t>239</a:t>
                      </a:r>
                      <a:endParaRPr lang="en-US" sz="1400" b="1" i="0" u="none" strike="noStrike" baseline="0">
                        <a:solidFill>
                          <a:srgbClr val="000000"/>
                        </a:solidFill>
                        <a:effectLst/>
                        <a:latin typeface="Calibri" panose="020F0502020204030204" pitchFamily="34" charset="0"/>
                      </a:endParaRPr>
                    </a:p>
                  </a:txBody>
                  <a:tcPr marL="2416" marR="2416" marT="2416" marB="0" anchor="ctr"/>
                </a:tc>
                <a:extLst>
                  <a:ext uri="{0D108BD9-81ED-4DB2-BD59-A6C34878D82A}">
                    <a16:rowId xmlns:a16="http://schemas.microsoft.com/office/drawing/2014/main" val="3995027087"/>
                  </a:ext>
                </a:extLst>
              </a:tr>
              <a:tr h="221125">
                <a:tc vMerge="1">
                  <a:txBody>
                    <a:bodyPr/>
                    <a:lstStyle/>
                    <a:p>
                      <a:endParaRPr lang="en-US"/>
                    </a:p>
                  </a:txBody>
                  <a:tcPr/>
                </a:tc>
                <a:tc>
                  <a:txBody>
                    <a:bodyPr/>
                    <a:lstStyle/>
                    <a:p>
                      <a:pPr algn="ctr" fontAlgn="b"/>
                      <a:r>
                        <a:rPr lang="en-US" sz="1400" b="1" u="none" strike="noStrike" baseline="0">
                          <a:effectLst/>
                        </a:rPr>
                        <a:t>9</a:t>
                      </a:r>
                      <a:endParaRPr lang="en-US" sz="1400" b="1" i="0" u="none" strike="noStrike" baseline="0">
                        <a:solidFill>
                          <a:srgbClr val="000000"/>
                        </a:solidFill>
                        <a:effectLst/>
                        <a:latin typeface="Calibri" panose="020F0502020204030204" pitchFamily="34" charset="0"/>
                      </a:endParaRPr>
                    </a:p>
                  </a:txBody>
                  <a:tcPr marL="2416" marR="2416" marT="2416" marB="0" anchor="b"/>
                </a:tc>
                <a:tc>
                  <a:txBody>
                    <a:bodyPr/>
                    <a:lstStyle/>
                    <a:p>
                      <a:pPr algn="r" fontAlgn="b"/>
                      <a:r>
                        <a:rPr lang="en-US" sz="1400" b="1" u="none" strike="noStrike" baseline="0" dirty="0">
                          <a:effectLst/>
                        </a:rPr>
                        <a:t>40</a:t>
                      </a:r>
                      <a:r>
                        <a:rPr lang="ja-JP" altLang="en-US" sz="1400" b="1" u="none" strike="noStrike" baseline="0" dirty="0">
                          <a:effectLst/>
                        </a:rPr>
                        <a:t>  </a:t>
                      </a:r>
                      <a:r>
                        <a:rPr lang="en-US" sz="1400" b="1" u="none" strike="noStrike" baseline="0" dirty="0">
                          <a:effectLst/>
                        </a:rPr>
                        <a:t>(16.7%)</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vMerge="1">
                  <a:txBody>
                    <a:bodyPr/>
                    <a:lstStyle/>
                    <a:p>
                      <a:endParaRPr lang="en-US"/>
                    </a:p>
                  </a:txBody>
                  <a:tcPr/>
                </a:tc>
                <a:extLst>
                  <a:ext uri="{0D108BD9-81ED-4DB2-BD59-A6C34878D82A}">
                    <a16:rowId xmlns:a16="http://schemas.microsoft.com/office/drawing/2014/main" val="2896069604"/>
                  </a:ext>
                </a:extLst>
              </a:tr>
              <a:tr h="221125">
                <a:tc>
                  <a:txBody>
                    <a:bodyPr/>
                    <a:lstStyle/>
                    <a:p>
                      <a:pPr algn="ctr" fontAlgn="ctr"/>
                      <a:r>
                        <a:rPr lang="en-US" sz="1400" b="1" u="none" strike="noStrike" baseline="0" dirty="0">
                          <a:effectLst/>
                        </a:rPr>
                        <a:t>1</a:t>
                      </a:r>
                      <a:endParaRPr lang="en-US" sz="1400" b="1" i="0" u="none" strike="noStrike" baseline="0" dirty="0">
                        <a:solidFill>
                          <a:srgbClr val="000000"/>
                        </a:solidFill>
                        <a:effectLst/>
                        <a:latin typeface="Calibri" panose="020F0502020204030204" pitchFamily="34" charset="0"/>
                      </a:endParaRPr>
                    </a:p>
                  </a:txBody>
                  <a:tcPr marL="2416" marR="2416" marT="2416" marB="0" anchor="ctr"/>
                </a:tc>
                <a:tc>
                  <a:txBody>
                    <a:bodyPr/>
                    <a:lstStyle/>
                    <a:p>
                      <a:pPr algn="ctr" fontAlgn="b"/>
                      <a:r>
                        <a:rPr lang="en-US" sz="1400" b="1" u="none" strike="noStrike" baseline="0">
                          <a:effectLst/>
                        </a:rPr>
                        <a:t>1</a:t>
                      </a:r>
                      <a:endParaRPr lang="en-US" sz="1400" b="1" i="0" u="none" strike="noStrike" baseline="0">
                        <a:solidFill>
                          <a:srgbClr val="000000"/>
                        </a:solidFill>
                        <a:effectLst/>
                        <a:latin typeface="Calibri" panose="020F0502020204030204" pitchFamily="34" charset="0"/>
                      </a:endParaRPr>
                    </a:p>
                  </a:txBody>
                  <a:tcPr marL="2416" marR="2416" marT="2416" marB="0" anchor="b"/>
                </a:tc>
                <a:tc>
                  <a:txBody>
                    <a:bodyPr/>
                    <a:lstStyle/>
                    <a:p>
                      <a:pPr algn="r" fontAlgn="b"/>
                      <a:r>
                        <a:rPr lang="en-US" sz="1400" b="1" u="none" strike="noStrike" baseline="0" dirty="0">
                          <a:effectLst/>
                        </a:rPr>
                        <a:t>217</a:t>
                      </a:r>
                      <a:r>
                        <a:rPr lang="ja-JP" altLang="en-US" sz="1400" b="1" u="none" strike="noStrike" baseline="0" dirty="0">
                          <a:effectLst/>
                        </a:rPr>
                        <a:t>  </a:t>
                      </a:r>
                      <a:r>
                        <a:rPr lang="en-US" sz="1400" b="1" u="none" strike="noStrike" baseline="0" dirty="0">
                          <a:effectLst/>
                        </a:rPr>
                        <a:t>(100%)</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a:txBody>
                    <a:bodyPr/>
                    <a:lstStyle/>
                    <a:p>
                      <a:pPr algn="ctr" fontAlgn="ctr"/>
                      <a:r>
                        <a:rPr lang="en-US" sz="1400" b="1" u="none" strike="noStrike" baseline="0">
                          <a:effectLst/>
                        </a:rPr>
                        <a:t>217</a:t>
                      </a:r>
                      <a:endParaRPr lang="en-US" sz="1400" b="1" i="0" u="none" strike="noStrike" baseline="0">
                        <a:solidFill>
                          <a:srgbClr val="000000"/>
                        </a:solidFill>
                        <a:effectLst/>
                        <a:latin typeface="Calibri" panose="020F0502020204030204" pitchFamily="34" charset="0"/>
                      </a:endParaRPr>
                    </a:p>
                  </a:txBody>
                  <a:tcPr marL="2416" marR="2416" marT="2416" marB="0" anchor="ctr"/>
                </a:tc>
                <a:extLst>
                  <a:ext uri="{0D108BD9-81ED-4DB2-BD59-A6C34878D82A}">
                    <a16:rowId xmlns:a16="http://schemas.microsoft.com/office/drawing/2014/main" val="4130592231"/>
                  </a:ext>
                </a:extLst>
              </a:tr>
              <a:tr h="221125">
                <a:tc>
                  <a:txBody>
                    <a:bodyPr/>
                    <a:lstStyle/>
                    <a:p>
                      <a:pPr algn="ctr" fontAlgn="ctr"/>
                      <a:r>
                        <a:rPr lang="en-US" sz="1400" b="1" u="none" strike="noStrike" baseline="0" dirty="0">
                          <a:effectLst/>
                        </a:rPr>
                        <a:t>2</a:t>
                      </a:r>
                      <a:endParaRPr lang="en-US" sz="1400" b="1" i="0" u="none" strike="noStrike" baseline="0" dirty="0">
                        <a:solidFill>
                          <a:srgbClr val="000000"/>
                        </a:solidFill>
                        <a:effectLst/>
                        <a:latin typeface="Calibri" panose="020F0502020204030204" pitchFamily="34" charset="0"/>
                      </a:endParaRPr>
                    </a:p>
                  </a:txBody>
                  <a:tcPr marL="2416" marR="2416" marT="2416" marB="0" anchor="ctr"/>
                </a:tc>
                <a:tc>
                  <a:txBody>
                    <a:bodyPr/>
                    <a:lstStyle/>
                    <a:p>
                      <a:pPr algn="ctr" fontAlgn="b"/>
                      <a:r>
                        <a:rPr lang="en-US" sz="1400" b="1" u="none" strike="noStrike" baseline="0">
                          <a:effectLst/>
                        </a:rPr>
                        <a:t>2</a:t>
                      </a:r>
                      <a:endParaRPr lang="en-US" sz="1400" b="1" i="0" u="none" strike="noStrike" baseline="0">
                        <a:solidFill>
                          <a:srgbClr val="000000"/>
                        </a:solidFill>
                        <a:effectLst/>
                        <a:latin typeface="Calibri" panose="020F0502020204030204" pitchFamily="34" charset="0"/>
                      </a:endParaRPr>
                    </a:p>
                  </a:txBody>
                  <a:tcPr marL="2416" marR="2416" marT="2416" marB="0" anchor="b"/>
                </a:tc>
                <a:tc>
                  <a:txBody>
                    <a:bodyPr/>
                    <a:lstStyle/>
                    <a:p>
                      <a:pPr algn="r" fontAlgn="b"/>
                      <a:r>
                        <a:rPr lang="en-US" sz="1400" b="1" u="none" strike="noStrike" baseline="0" dirty="0">
                          <a:effectLst/>
                        </a:rPr>
                        <a:t>206</a:t>
                      </a:r>
                      <a:r>
                        <a:rPr lang="ja-JP" altLang="en-US" sz="1400" b="1" u="none" strike="noStrike" baseline="0" dirty="0">
                          <a:effectLst/>
                        </a:rPr>
                        <a:t>  </a:t>
                      </a:r>
                      <a:r>
                        <a:rPr lang="en-US" sz="1400" b="1" u="none" strike="noStrike" baseline="0" dirty="0">
                          <a:effectLst/>
                        </a:rPr>
                        <a:t>(100%)</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a:txBody>
                    <a:bodyPr/>
                    <a:lstStyle/>
                    <a:p>
                      <a:pPr algn="ctr" fontAlgn="b"/>
                      <a:r>
                        <a:rPr lang="en-US" sz="1400" b="1" u="none" strike="noStrike" baseline="0">
                          <a:effectLst/>
                        </a:rPr>
                        <a:t>206</a:t>
                      </a:r>
                      <a:endParaRPr lang="en-US" sz="1400" b="1" i="0" u="none" strike="noStrike" baseline="0">
                        <a:solidFill>
                          <a:srgbClr val="000000"/>
                        </a:solidFill>
                        <a:effectLst/>
                        <a:latin typeface="Calibri" panose="020F0502020204030204" pitchFamily="34" charset="0"/>
                      </a:endParaRPr>
                    </a:p>
                  </a:txBody>
                  <a:tcPr marL="2416" marR="2416" marT="2416" marB="0" anchor="b"/>
                </a:tc>
                <a:extLst>
                  <a:ext uri="{0D108BD9-81ED-4DB2-BD59-A6C34878D82A}">
                    <a16:rowId xmlns:a16="http://schemas.microsoft.com/office/drawing/2014/main" val="1002151307"/>
                  </a:ext>
                </a:extLst>
              </a:tr>
              <a:tr h="221125">
                <a:tc rowSpan="2">
                  <a:txBody>
                    <a:bodyPr/>
                    <a:lstStyle/>
                    <a:p>
                      <a:pPr algn="ctr" fontAlgn="ctr"/>
                      <a:r>
                        <a:rPr lang="en-US" sz="1400" b="1" u="none" strike="noStrike" baseline="0" dirty="0">
                          <a:effectLst/>
                        </a:rPr>
                        <a:t>3</a:t>
                      </a:r>
                      <a:endParaRPr lang="en-US" sz="1400" b="1" i="0" u="none" strike="noStrike" baseline="0" dirty="0">
                        <a:solidFill>
                          <a:srgbClr val="000000"/>
                        </a:solidFill>
                        <a:effectLst/>
                        <a:latin typeface="Calibri" panose="020F0502020204030204" pitchFamily="34" charset="0"/>
                      </a:endParaRPr>
                    </a:p>
                  </a:txBody>
                  <a:tcPr marL="2416" marR="2416" marT="2416" marB="0" anchor="ctr"/>
                </a:tc>
                <a:tc>
                  <a:txBody>
                    <a:bodyPr/>
                    <a:lstStyle/>
                    <a:p>
                      <a:pPr algn="ctr" fontAlgn="b"/>
                      <a:r>
                        <a:rPr lang="en-US" sz="1400" b="1" u="none" strike="noStrike" baseline="0" dirty="0">
                          <a:effectLst/>
                        </a:rPr>
                        <a:t>3</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a:txBody>
                    <a:bodyPr/>
                    <a:lstStyle/>
                    <a:p>
                      <a:pPr algn="r" fontAlgn="b"/>
                      <a:r>
                        <a:rPr lang="en-US" sz="1400" b="1" u="none" strike="noStrike" baseline="0" dirty="0">
                          <a:effectLst/>
                        </a:rPr>
                        <a:t>239</a:t>
                      </a:r>
                      <a:r>
                        <a:rPr lang="ja-JP" altLang="en-US" sz="1400" b="1" u="none" strike="noStrike" baseline="0" dirty="0">
                          <a:effectLst/>
                        </a:rPr>
                        <a:t> </a:t>
                      </a:r>
                      <a:r>
                        <a:rPr lang="en-US" sz="1400" b="1" u="none" strike="noStrike" baseline="0" dirty="0">
                          <a:effectLst/>
                        </a:rPr>
                        <a:t>(94.5%)</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rowSpan="2">
                  <a:txBody>
                    <a:bodyPr/>
                    <a:lstStyle/>
                    <a:p>
                      <a:pPr algn="ctr" fontAlgn="ctr"/>
                      <a:r>
                        <a:rPr lang="en-US" sz="1400" b="1" u="none" strike="noStrike" baseline="0">
                          <a:effectLst/>
                        </a:rPr>
                        <a:t>253</a:t>
                      </a:r>
                      <a:endParaRPr lang="en-US" sz="1400" b="1" i="0" u="none" strike="noStrike" baseline="0">
                        <a:solidFill>
                          <a:srgbClr val="000000"/>
                        </a:solidFill>
                        <a:effectLst/>
                        <a:latin typeface="Calibri" panose="020F0502020204030204" pitchFamily="34" charset="0"/>
                      </a:endParaRPr>
                    </a:p>
                  </a:txBody>
                  <a:tcPr marL="2416" marR="2416" marT="2416" marB="0" anchor="ctr"/>
                </a:tc>
                <a:extLst>
                  <a:ext uri="{0D108BD9-81ED-4DB2-BD59-A6C34878D82A}">
                    <a16:rowId xmlns:a16="http://schemas.microsoft.com/office/drawing/2014/main" val="4043512996"/>
                  </a:ext>
                </a:extLst>
              </a:tr>
              <a:tr h="221125">
                <a:tc vMerge="1">
                  <a:txBody>
                    <a:bodyPr/>
                    <a:lstStyle/>
                    <a:p>
                      <a:endParaRPr lang="en-US"/>
                    </a:p>
                  </a:txBody>
                  <a:tcPr/>
                </a:tc>
                <a:tc>
                  <a:txBody>
                    <a:bodyPr/>
                    <a:lstStyle/>
                    <a:p>
                      <a:pPr algn="ctr" fontAlgn="b"/>
                      <a:r>
                        <a:rPr lang="en-US" sz="1400" b="1" u="none" strike="noStrike" baseline="0" dirty="0">
                          <a:effectLst/>
                        </a:rPr>
                        <a:t>5</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a:txBody>
                    <a:bodyPr/>
                    <a:lstStyle/>
                    <a:p>
                      <a:pPr algn="r" fontAlgn="b"/>
                      <a:r>
                        <a:rPr lang="en-US" sz="1400" b="1" u="none" strike="noStrike" baseline="0" dirty="0">
                          <a:effectLst/>
                        </a:rPr>
                        <a:t>14</a:t>
                      </a:r>
                      <a:r>
                        <a:rPr lang="ja-JP" altLang="en-US" sz="1400" b="1" u="none" strike="noStrike" baseline="0" dirty="0">
                          <a:effectLst/>
                        </a:rPr>
                        <a:t>   </a:t>
                      </a:r>
                      <a:r>
                        <a:rPr lang="en-US" sz="1400" b="1" u="none" strike="noStrike" baseline="0" dirty="0">
                          <a:effectLst/>
                        </a:rPr>
                        <a:t>(5.5%)</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vMerge="1">
                  <a:txBody>
                    <a:bodyPr/>
                    <a:lstStyle/>
                    <a:p>
                      <a:endParaRPr lang="en-US"/>
                    </a:p>
                  </a:txBody>
                  <a:tcPr/>
                </a:tc>
                <a:extLst>
                  <a:ext uri="{0D108BD9-81ED-4DB2-BD59-A6C34878D82A}">
                    <a16:rowId xmlns:a16="http://schemas.microsoft.com/office/drawing/2014/main" val="3428945233"/>
                  </a:ext>
                </a:extLst>
              </a:tr>
              <a:tr h="221125">
                <a:tc rowSpan="2">
                  <a:txBody>
                    <a:bodyPr/>
                    <a:lstStyle/>
                    <a:p>
                      <a:pPr algn="ctr" fontAlgn="ctr"/>
                      <a:r>
                        <a:rPr lang="en-US" sz="1400" b="1" u="none" strike="noStrike" baseline="0" dirty="0">
                          <a:effectLst/>
                        </a:rPr>
                        <a:t>4</a:t>
                      </a:r>
                      <a:endParaRPr lang="en-US" sz="1400" b="1" i="0" u="none" strike="noStrike" baseline="0" dirty="0">
                        <a:solidFill>
                          <a:srgbClr val="000000"/>
                        </a:solidFill>
                        <a:effectLst/>
                        <a:latin typeface="Calibri" panose="020F0502020204030204" pitchFamily="34" charset="0"/>
                      </a:endParaRPr>
                    </a:p>
                  </a:txBody>
                  <a:tcPr marL="2416" marR="2416" marT="2416" marB="0" anchor="ctr"/>
                </a:tc>
                <a:tc>
                  <a:txBody>
                    <a:bodyPr/>
                    <a:lstStyle/>
                    <a:p>
                      <a:pPr algn="ctr" fontAlgn="b"/>
                      <a:r>
                        <a:rPr lang="en-US" sz="1400" b="1" u="none" strike="noStrike" baseline="0" dirty="0">
                          <a:effectLst/>
                        </a:rPr>
                        <a:t>4</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a:txBody>
                    <a:bodyPr/>
                    <a:lstStyle/>
                    <a:p>
                      <a:pPr algn="r" fontAlgn="b"/>
                      <a:r>
                        <a:rPr lang="en-US" sz="1400" b="1" u="none" strike="noStrike" baseline="0" dirty="0">
                          <a:effectLst/>
                        </a:rPr>
                        <a:t>141</a:t>
                      </a:r>
                      <a:r>
                        <a:rPr lang="ja-JP" altLang="en-US" sz="1400" b="1" u="none" strike="noStrike" baseline="0" dirty="0">
                          <a:effectLst/>
                        </a:rPr>
                        <a:t> </a:t>
                      </a:r>
                      <a:r>
                        <a:rPr lang="en-US" sz="1400" b="1" u="none" strike="noStrike" baseline="0" dirty="0">
                          <a:effectLst/>
                        </a:rPr>
                        <a:t>(99.3%)</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rowSpan="2">
                  <a:txBody>
                    <a:bodyPr/>
                    <a:lstStyle/>
                    <a:p>
                      <a:pPr algn="ctr" fontAlgn="ctr"/>
                      <a:r>
                        <a:rPr lang="en-US" sz="1400" b="1" u="none" strike="noStrike" baseline="0" dirty="0">
                          <a:effectLst/>
                        </a:rPr>
                        <a:t>142</a:t>
                      </a:r>
                      <a:endParaRPr lang="en-US" sz="1400" b="1" i="0" u="none" strike="noStrike" baseline="0" dirty="0">
                        <a:solidFill>
                          <a:srgbClr val="000000"/>
                        </a:solidFill>
                        <a:effectLst/>
                        <a:latin typeface="Calibri" panose="020F0502020204030204" pitchFamily="34" charset="0"/>
                      </a:endParaRPr>
                    </a:p>
                  </a:txBody>
                  <a:tcPr marL="2416" marR="2416" marT="2416" marB="0" anchor="ctr"/>
                </a:tc>
                <a:extLst>
                  <a:ext uri="{0D108BD9-81ED-4DB2-BD59-A6C34878D82A}">
                    <a16:rowId xmlns:a16="http://schemas.microsoft.com/office/drawing/2014/main" val="3838107335"/>
                  </a:ext>
                </a:extLst>
              </a:tr>
              <a:tr h="221125">
                <a:tc vMerge="1">
                  <a:txBody>
                    <a:bodyPr/>
                    <a:lstStyle/>
                    <a:p>
                      <a:endParaRPr lang="en-US"/>
                    </a:p>
                  </a:txBody>
                  <a:tcPr/>
                </a:tc>
                <a:tc>
                  <a:txBody>
                    <a:bodyPr/>
                    <a:lstStyle/>
                    <a:p>
                      <a:pPr algn="ctr" fontAlgn="b"/>
                      <a:r>
                        <a:rPr lang="en-US" sz="1400" b="1" u="none" strike="noStrike" baseline="0" dirty="0">
                          <a:effectLst/>
                        </a:rPr>
                        <a:t>5</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a:txBody>
                    <a:bodyPr/>
                    <a:lstStyle/>
                    <a:p>
                      <a:pPr algn="r" fontAlgn="b"/>
                      <a:r>
                        <a:rPr lang="en-US" sz="1400" b="1" u="none" strike="noStrike" baseline="0" dirty="0">
                          <a:effectLst/>
                        </a:rPr>
                        <a:t>1   (0.7%)</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vMerge="1">
                  <a:txBody>
                    <a:bodyPr/>
                    <a:lstStyle/>
                    <a:p>
                      <a:endParaRPr lang="en-US"/>
                    </a:p>
                  </a:txBody>
                  <a:tcPr/>
                </a:tc>
                <a:extLst>
                  <a:ext uri="{0D108BD9-81ED-4DB2-BD59-A6C34878D82A}">
                    <a16:rowId xmlns:a16="http://schemas.microsoft.com/office/drawing/2014/main" val="3072075077"/>
                  </a:ext>
                </a:extLst>
              </a:tr>
              <a:tr h="221125">
                <a:tc rowSpan="2">
                  <a:txBody>
                    <a:bodyPr/>
                    <a:lstStyle/>
                    <a:p>
                      <a:pPr algn="ctr" fontAlgn="ctr"/>
                      <a:r>
                        <a:rPr lang="en-US" sz="1400" b="1" u="none" strike="noStrike" baseline="0" dirty="0">
                          <a:effectLst/>
                        </a:rPr>
                        <a:t>5</a:t>
                      </a:r>
                      <a:endParaRPr lang="en-US" sz="1400" b="1" i="0" u="none" strike="noStrike" baseline="0" dirty="0">
                        <a:solidFill>
                          <a:srgbClr val="000000"/>
                        </a:solidFill>
                        <a:effectLst/>
                        <a:latin typeface="Calibri" panose="020F0502020204030204" pitchFamily="34" charset="0"/>
                      </a:endParaRPr>
                    </a:p>
                  </a:txBody>
                  <a:tcPr marL="2416" marR="2416" marT="2416" marB="0" anchor="ctr"/>
                </a:tc>
                <a:tc>
                  <a:txBody>
                    <a:bodyPr/>
                    <a:lstStyle/>
                    <a:p>
                      <a:pPr algn="ctr" fontAlgn="b"/>
                      <a:r>
                        <a:rPr lang="en-US" sz="1400" b="1" u="none" strike="noStrike" baseline="0" dirty="0">
                          <a:effectLst/>
                        </a:rPr>
                        <a:t>5</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a:txBody>
                    <a:bodyPr/>
                    <a:lstStyle/>
                    <a:p>
                      <a:pPr algn="r" fontAlgn="b"/>
                      <a:r>
                        <a:rPr lang="en-US" sz="1400" b="1" u="none" strike="noStrike" baseline="0" dirty="0">
                          <a:effectLst/>
                        </a:rPr>
                        <a:t>328</a:t>
                      </a:r>
                      <a:r>
                        <a:rPr lang="ja-JP" altLang="en-US" sz="1400" b="1" u="none" strike="noStrike" baseline="0" dirty="0">
                          <a:effectLst/>
                        </a:rPr>
                        <a:t> </a:t>
                      </a:r>
                      <a:r>
                        <a:rPr lang="en-US" altLang="ja-JP" sz="1400" b="1" u="none" strike="noStrike" baseline="0" dirty="0">
                          <a:effectLst/>
                        </a:rPr>
                        <a:t>(</a:t>
                      </a:r>
                      <a:r>
                        <a:rPr lang="en-US" sz="1400" b="1" u="none" strike="noStrike" baseline="0" dirty="0">
                          <a:effectLst/>
                        </a:rPr>
                        <a:t>99.7%)</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rowSpan="2">
                  <a:txBody>
                    <a:bodyPr/>
                    <a:lstStyle/>
                    <a:p>
                      <a:pPr algn="ctr" fontAlgn="ctr"/>
                      <a:r>
                        <a:rPr lang="en-US" sz="1400" b="1" u="none" strike="noStrike" baseline="0" dirty="0">
                          <a:effectLst/>
                        </a:rPr>
                        <a:t>329</a:t>
                      </a:r>
                      <a:endParaRPr lang="en-US" sz="1400" b="1" i="0" u="none" strike="noStrike" baseline="0" dirty="0">
                        <a:solidFill>
                          <a:srgbClr val="000000"/>
                        </a:solidFill>
                        <a:effectLst/>
                        <a:latin typeface="Calibri" panose="020F0502020204030204" pitchFamily="34" charset="0"/>
                      </a:endParaRPr>
                    </a:p>
                  </a:txBody>
                  <a:tcPr marL="2416" marR="2416" marT="2416" marB="0" anchor="ctr"/>
                </a:tc>
                <a:extLst>
                  <a:ext uri="{0D108BD9-81ED-4DB2-BD59-A6C34878D82A}">
                    <a16:rowId xmlns:a16="http://schemas.microsoft.com/office/drawing/2014/main" val="462496019"/>
                  </a:ext>
                </a:extLst>
              </a:tr>
              <a:tr h="221125">
                <a:tc vMerge="1">
                  <a:txBody>
                    <a:bodyPr/>
                    <a:lstStyle/>
                    <a:p>
                      <a:endParaRPr lang="en-US"/>
                    </a:p>
                  </a:txBody>
                  <a:tcPr/>
                </a:tc>
                <a:tc>
                  <a:txBody>
                    <a:bodyPr/>
                    <a:lstStyle/>
                    <a:p>
                      <a:pPr algn="ctr" fontAlgn="b"/>
                      <a:r>
                        <a:rPr lang="en-US" sz="1400" b="1" u="none" strike="noStrike" baseline="0">
                          <a:effectLst/>
                        </a:rPr>
                        <a:t>4</a:t>
                      </a:r>
                      <a:endParaRPr lang="en-US" sz="1400" b="1" i="0" u="none" strike="noStrike" baseline="0">
                        <a:solidFill>
                          <a:srgbClr val="000000"/>
                        </a:solidFill>
                        <a:effectLst/>
                        <a:latin typeface="Calibri" panose="020F0502020204030204" pitchFamily="34" charset="0"/>
                      </a:endParaRPr>
                    </a:p>
                  </a:txBody>
                  <a:tcPr marL="2416" marR="2416" marT="2416" marB="0" anchor="b"/>
                </a:tc>
                <a:tc>
                  <a:txBody>
                    <a:bodyPr/>
                    <a:lstStyle/>
                    <a:p>
                      <a:pPr algn="r" fontAlgn="b"/>
                      <a:r>
                        <a:rPr lang="en-US" sz="1400" b="1" u="none" strike="noStrike" baseline="0" dirty="0">
                          <a:effectLst/>
                        </a:rPr>
                        <a:t>1   (0.3%)</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vMerge="1">
                  <a:txBody>
                    <a:bodyPr/>
                    <a:lstStyle/>
                    <a:p>
                      <a:endParaRPr lang="en-US"/>
                    </a:p>
                  </a:txBody>
                  <a:tcPr/>
                </a:tc>
                <a:extLst>
                  <a:ext uri="{0D108BD9-81ED-4DB2-BD59-A6C34878D82A}">
                    <a16:rowId xmlns:a16="http://schemas.microsoft.com/office/drawing/2014/main" val="3237358012"/>
                  </a:ext>
                </a:extLst>
              </a:tr>
              <a:tr h="221125">
                <a:tc rowSpan="3">
                  <a:txBody>
                    <a:bodyPr/>
                    <a:lstStyle/>
                    <a:p>
                      <a:pPr algn="ctr" fontAlgn="ctr"/>
                      <a:r>
                        <a:rPr lang="en-US" sz="1400" b="1" u="none" strike="noStrike" baseline="0">
                          <a:effectLst/>
                        </a:rPr>
                        <a:t>6</a:t>
                      </a:r>
                      <a:endParaRPr lang="en-US" sz="1400" b="1" i="0" u="none" strike="noStrike" baseline="0">
                        <a:solidFill>
                          <a:srgbClr val="000000"/>
                        </a:solidFill>
                        <a:effectLst/>
                        <a:latin typeface="Calibri" panose="020F0502020204030204" pitchFamily="34" charset="0"/>
                      </a:endParaRPr>
                    </a:p>
                  </a:txBody>
                  <a:tcPr marL="2416" marR="2416" marT="2416" marB="0" anchor="ctr"/>
                </a:tc>
                <a:tc>
                  <a:txBody>
                    <a:bodyPr/>
                    <a:lstStyle/>
                    <a:p>
                      <a:pPr algn="ctr" fontAlgn="b"/>
                      <a:r>
                        <a:rPr lang="en-US" sz="1400" b="1" u="none" strike="noStrike" baseline="0">
                          <a:effectLst/>
                        </a:rPr>
                        <a:t>6</a:t>
                      </a:r>
                      <a:endParaRPr lang="en-US" sz="1400" b="1" i="0" u="none" strike="noStrike" baseline="0">
                        <a:solidFill>
                          <a:srgbClr val="000000"/>
                        </a:solidFill>
                        <a:effectLst/>
                        <a:latin typeface="Calibri" panose="020F0502020204030204" pitchFamily="34" charset="0"/>
                      </a:endParaRPr>
                    </a:p>
                  </a:txBody>
                  <a:tcPr marL="2416" marR="2416" marT="2416" marB="0" anchor="b"/>
                </a:tc>
                <a:tc>
                  <a:txBody>
                    <a:bodyPr/>
                    <a:lstStyle/>
                    <a:p>
                      <a:pPr algn="r" fontAlgn="b"/>
                      <a:r>
                        <a:rPr lang="en-US" sz="1400" b="1" u="none" strike="noStrike" baseline="0" dirty="0">
                          <a:effectLst/>
                        </a:rPr>
                        <a:t>277</a:t>
                      </a:r>
                      <a:r>
                        <a:rPr lang="ja-JP" altLang="en-US" sz="1400" b="1" u="none" strike="noStrike" baseline="0" dirty="0">
                          <a:effectLst/>
                        </a:rPr>
                        <a:t> </a:t>
                      </a:r>
                      <a:r>
                        <a:rPr lang="en-US" sz="1400" b="1" u="none" strike="noStrike" baseline="0" dirty="0">
                          <a:effectLst/>
                        </a:rPr>
                        <a:t>(98.2%)</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rowSpan="3">
                  <a:txBody>
                    <a:bodyPr/>
                    <a:lstStyle/>
                    <a:p>
                      <a:pPr algn="ctr" fontAlgn="ctr"/>
                      <a:r>
                        <a:rPr lang="en-US" sz="1400" b="1" u="none" strike="noStrike" baseline="0" dirty="0">
                          <a:effectLst/>
                        </a:rPr>
                        <a:t>282</a:t>
                      </a:r>
                      <a:endParaRPr lang="en-US" sz="1400" b="1" i="0" u="none" strike="noStrike" baseline="0" dirty="0">
                        <a:solidFill>
                          <a:srgbClr val="000000"/>
                        </a:solidFill>
                        <a:effectLst/>
                        <a:latin typeface="Calibri" panose="020F0502020204030204" pitchFamily="34" charset="0"/>
                      </a:endParaRPr>
                    </a:p>
                  </a:txBody>
                  <a:tcPr marL="2416" marR="2416" marT="2416" marB="0" anchor="ctr"/>
                </a:tc>
                <a:extLst>
                  <a:ext uri="{0D108BD9-81ED-4DB2-BD59-A6C34878D82A}">
                    <a16:rowId xmlns:a16="http://schemas.microsoft.com/office/drawing/2014/main" val="1807474292"/>
                  </a:ext>
                </a:extLst>
              </a:tr>
              <a:tr h="221125">
                <a:tc vMerge="1">
                  <a:txBody>
                    <a:bodyPr/>
                    <a:lstStyle/>
                    <a:p>
                      <a:endParaRPr lang="en-US"/>
                    </a:p>
                  </a:txBody>
                  <a:tcPr/>
                </a:tc>
                <a:tc>
                  <a:txBody>
                    <a:bodyPr/>
                    <a:lstStyle/>
                    <a:p>
                      <a:pPr algn="ctr" fontAlgn="b"/>
                      <a:r>
                        <a:rPr lang="en-US" sz="1400" b="1" u="none" strike="noStrike" baseline="0">
                          <a:effectLst/>
                        </a:rPr>
                        <a:t>9</a:t>
                      </a:r>
                      <a:endParaRPr lang="en-US" sz="1400" b="1" i="0" u="none" strike="noStrike" baseline="0">
                        <a:solidFill>
                          <a:srgbClr val="000000"/>
                        </a:solidFill>
                        <a:effectLst/>
                        <a:latin typeface="Calibri" panose="020F0502020204030204" pitchFamily="34" charset="0"/>
                      </a:endParaRPr>
                    </a:p>
                  </a:txBody>
                  <a:tcPr marL="2416" marR="2416" marT="2416" marB="0" anchor="b"/>
                </a:tc>
                <a:tc>
                  <a:txBody>
                    <a:bodyPr/>
                    <a:lstStyle/>
                    <a:p>
                      <a:pPr algn="r" fontAlgn="b"/>
                      <a:r>
                        <a:rPr lang="en-US" sz="1400" b="1" u="none" strike="noStrike" baseline="0" dirty="0">
                          <a:effectLst/>
                        </a:rPr>
                        <a:t>4   (1.4%)</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vMerge="1">
                  <a:txBody>
                    <a:bodyPr/>
                    <a:lstStyle/>
                    <a:p>
                      <a:endParaRPr lang="en-US"/>
                    </a:p>
                  </a:txBody>
                  <a:tcPr/>
                </a:tc>
                <a:extLst>
                  <a:ext uri="{0D108BD9-81ED-4DB2-BD59-A6C34878D82A}">
                    <a16:rowId xmlns:a16="http://schemas.microsoft.com/office/drawing/2014/main" val="2725663207"/>
                  </a:ext>
                </a:extLst>
              </a:tr>
              <a:tr h="221125">
                <a:tc vMerge="1">
                  <a:txBody>
                    <a:bodyPr/>
                    <a:lstStyle/>
                    <a:p>
                      <a:endParaRPr lang="en-US"/>
                    </a:p>
                  </a:txBody>
                  <a:tcPr/>
                </a:tc>
                <a:tc>
                  <a:txBody>
                    <a:bodyPr/>
                    <a:lstStyle/>
                    <a:p>
                      <a:pPr algn="ctr" fontAlgn="b"/>
                      <a:r>
                        <a:rPr lang="en-US" sz="1400" b="1" u="none" strike="noStrike" baseline="0">
                          <a:effectLst/>
                        </a:rPr>
                        <a:t>5</a:t>
                      </a:r>
                      <a:endParaRPr lang="en-US" sz="1400" b="1" i="0" u="none" strike="noStrike" baseline="0">
                        <a:solidFill>
                          <a:srgbClr val="000000"/>
                        </a:solidFill>
                        <a:effectLst/>
                        <a:latin typeface="Calibri" panose="020F0502020204030204" pitchFamily="34" charset="0"/>
                      </a:endParaRPr>
                    </a:p>
                  </a:txBody>
                  <a:tcPr marL="2416" marR="2416" marT="2416" marB="0" anchor="b"/>
                </a:tc>
                <a:tc>
                  <a:txBody>
                    <a:bodyPr/>
                    <a:lstStyle/>
                    <a:p>
                      <a:pPr algn="r" fontAlgn="b"/>
                      <a:r>
                        <a:rPr lang="en-US" sz="1400" b="1" u="none" strike="noStrike" baseline="0" dirty="0">
                          <a:effectLst/>
                        </a:rPr>
                        <a:t>1   (0.4%)</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vMerge="1">
                  <a:txBody>
                    <a:bodyPr/>
                    <a:lstStyle/>
                    <a:p>
                      <a:endParaRPr lang="en-US"/>
                    </a:p>
                  </a:txBody>
                  <a:tcPr/>
                </a:tc>
                <a:extLst>
                  <a:ext uri="{0D108BD9-81ED-4DB2-BD59-A6C34878D82A}">
                    <a16:rowId xmlns:a16="http://schemas.microsoft.com/office/drawing/2014/main" val="851533035"/>
                  </a:ext>
                </a:extLst>
              </a:tr>
              <a:tr h="221125">
                <a:tc rowSpan="2">
                  <a:txBody>
                    <a:bodyPr/>
                    <a:lstStyle/>
                    <a:p>
                      <a:pPr algn="ctr" fontAlgn="ctr"/>
                      <a:r>
                        <a:rPr lang="en-US" sz="1400" b="1" u="none" strike="noStrike" baseline="0">
                          <a:effectLst/>
                        </a:rPr>
                        <a:t>7</a:t>
                      </a:r>
                      <a:endParaRPr lang="en-US" sz="1400" b="1" i="0" u="none" strike="noStrike" baseline="0">
                        <a:solidFill>
                          <a:srgbClr val="000000"/>
                        </a:solidFill>
                        <a:effectLst/>
                        <a:latin typeface="Calibri" panose="020F0502020204030204" pitchFamily="34" charset="0"/>
                      </a:endParaRPr>
                    </a:p>
                  </a:txBody>
                  <a:tcPr marL="2416" marR="2416" marT="2416" marB="0" anchor="ctr"/>
                </a:tc>
                <a:tc>
                  <a:txBody>
                    <a:bodyPr/>
                    <a:lstStyle/>
                    <a:p>
                      <a:pPr algn="ctr" fontAlgn="b"/>
                      <a:r>
                        <a:rPr lang="en-US" sz="1400" b="1" u="none" strike="noStrike" baseline="0">
                          <a:effectLst/>
                        </a:rPr>
                        <a:t>7</a:t>
                      </a:r>
                      <a:endParaRPr lang="en-US" sz="1400" b="1" i="0" u="none" strike="noStrike" baseline="0">
                        <a:solidFill>
                          <a:srgbClr val="000000"/>
                        </a:solidFill>
                        <a:effectLst/>
                        <a:latin typeface="Calibri" panose="020F0502020204030204" pitchFamily="34" charset="0"/>
                      </a:endParaRPr>
                    </a:p>
                  </a:txBody>
                  <a:tcPr marL="2416" marR="2416" marT="2416" marB="0" anchor="b"/>
                </a:tc>
                <a:tc>
                  <a:txBody>
                    <a:bodyPr/>
                    <a:lstStyle/>
                    <a:p>
                      <a:pPr algn="r" fontAlgn="b"/>
                      <a:r>
                        <a:rPr lang="en-US" sz="1400" b="1" u="none" strike="noStrike" baseline="0" dirty="0">
                          <a:effectLst/>
                        </a:rPr>
                        <a:t>281</a:t>
                      </a:r>
                      <a:r>
                        <a:rPr lang="ja-JP" altLang="en-US" sz="1400" b="1" u="none" strike="noStrike" baseline="0" dirty="0">
                          <a:effectLst/>
                        </a:rPr>
                        <a:t> </a:t>
                      </a:r>
                      <a:r>
                        <a:rPr lang="en-US" sz="1400" b="1" u="none" strike="noStrike" baseline="0" dirty="0">
                          <a:effectLst/>
                        </a:rPr>
                        <a:t>(99.6%)</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rowSpan="2">
                  <a:txBody>
                    <a:bodyPr/>
                    <a:lstStyle/>
                    <a:p>
                      <a:pPr algn="ctr" fontAlgn="ctr"/>
                      <a:r>
                        <a:rPr lang="en-US" sz="1400" b="1" u="none" strike="noStrike" baseline="0" dirty="0">
                          <a:effectLst/>
                        </a:rPr>
                        <a:t>282</a:t>
                      </a:r>
                      <a:endParaRPr lang="en-US" sz="1400" b="1" i="0" u="none" strike="noStrike" baseline="0" dirty="0">
                        <a:solidFill>
                          <a:srgbClr val="000000"/>
                        </a:solidFill>
                        <a:effectLst/>
                        <a:latin typeface="Calibri" panose="020F0502020204030204" pitchFamily="34" charset="0"/>
                      </a:endParaRPr>
                    </a:p>
                  </a:txBody>
                  <a:tcPr marL="2416" marR="2416" marT="2416" marB="0" anchor="ctr"/>
                </a:tc>
                <a:extLst>
                  <a:ext uri="{0D108BD9-81ED-4DB2-BD59-A6C34878D82A}">
                    <a16:rowId xmlns:a16="http://schemas.microsoft.com/office/drawing/2014/main" val="3123366274"/>
                  </a:ext>
                </a:extLst>
              </a:tr>
              <a:tr h="221125">
                <a:tc vMerge="1">
                  <a:txBody>
                    <a:bodyPr/>
                    <a:lstStyle/>
                    <a:p>
                      <a:endParaRPr lang="en-US"/>
                    </a:p>
                  </a:txBody>
                  <a:tcPr/>
                </a:tc>
                <a:tc>
                  <a:txBody>
                    <a:bodyPr/>
                    <a:lstStyle/>
                    <a:p>
                      <a:pPr algn="ctr" fontAlgn="b"/>
                      <a:r>
                        <a:rPr lang="en-US" sz="1400" b="1" u="none" strike="noStrike" baseline="0">
                          <a:effectLst/>
                        </a:rPr>
                        <a:t>8</a:t>
                      </a:r>
                      <a:endParaRPr lang="en-US" sz="1400" b="1" i="0" u="none" strike="noStrike" baseline="0">
                        <a:solidFill>
                          <a:srgbClr val="000000"/>
                        </a:solidFill>
                        <a:effectLst/>
                        <a:latin typeface="Calibri" panose="020F0502020204030204" pitchFamily="34" charset="0"/>
                      </a:endParaRPr>
                    </a:p>
                  </a:txBody>
                  <a:tcPr marL="2416" marR="2416" marT="2416" marB="0" anchor="b"/>
                </a:tc>
                <a:tc>
                  <a:txBody>
                    <a:bodyPr/>
                    <a:lstStyle/>
                    <a:p>
                      <a:pPr algn="r" fontAlgn="b"/>
                      <a:r>
                        <a:rPr lang="en-US" sz="1400" b="1" u="none" strike="noStrike" baseline="0" dirty="0">
                          <a:effectLst/>
                        </a:rPr>
                        <a:t>1   (0.4%)</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vMerge="1">
                  <a:txBody>
                    <a:bodyPr/>
                    <a:lstStyle/>
                    <a:p>
                      <a:endParaRPr lang="en-US"/>
                    </a:p>
                  </a:txBody>
                  <a:tcPr/>
                </a:tc>
                <a:extLst>
                  <a:ext uri="{0D108BD9-81ED-4DB2-BD59-A6C34878D82A}">
                    <a16:rowId xmlns:a16="http://schemas.microsoft.com/office/drawing/2014/main" val="2281816442"/>
                  </a:ext>
                </a:extLst>
              </a:tr>
              <a:tr h="221125">
                <a:tc rowSpan="3">
                  <a:txBody>
                    <a:bodyPr/>
                    <a:lstStyle/>
                    <a:p>
                      <a:pPr algn="ctr" fontAlgn="ctr"/>
                      <a:r>
                        <a:rPr lang="en-US" sz="1400" b="1" u="none" strike="noStrike" baseline="0">
                          <a:effectLst/>
                        </a:rPr>
                        <a:t>8</a:t>
                      </a:r>
                      <a:endParaRPr lang="en-US" sz="1400" b="1" i="0" u="none" strike="noStrike" baseline="0">
                        <a:solidFill>
                          <a:srgbClr val="000000"/>
                        </a:solidFill>
                        <a:effectLst/>
                        <a:latin typeface="Calibri" panose="020F0502020204030204" pitchFamily="34" charset="0"/>
                      </a:endParaRPr>
                    </a:p>
                  </a:txBody>
                  <a:tcPr marL="2416" marR="2416" marT="2416" marB="0" anchor="ctr"/>
                </a:tc>
                <a:tc>
                  <a:txBody>
                    <a:bodyPr/>
                    <a:lstStyle/>
                    <a:p>
                      <a:pPr algn="ctr" fontAlgn="b"/>
                      <a:r>
                        <a:rPr lang="en-US" sz="1400" b="1" u="none" strike="noStrike" baseline="0">
                          <a:effectLst/>
                        </a:rPr>
                        <a:t>8</a:t>
                      </a:r>
                      <a:endParaRPr lang="en-US" sz="1400" b="1" i="0" u="none" strike="noStrike" baseline="0">
                        <a:solidFill>
                          <a:srgbClr val="000000"/>
                        </a:solidFill>
                        <a:effectLst/>
                        <a:latin typeface="Calibri" panose="020F0502020204030204" pitchFamily="34" charset="0"/>
                      </a:endParaRPr>
                    </a:p>
                  </a:txBody>
                  <a:tcPr marL="2416" marR="2416" marT="2416" marB="0" anchor="b"/>
                </a:tc>
                <a:tc>
                  <a:txBody>
                    <a:bodyPr/>
                    <a:lstStyle/>
                    <a:p>
                      <a:pPr algn="r" fontAlgn="b"/>
                      <a:r>
                        <a:rPr lang="en-US" sz="1400" b="1" u="none" strike="noStrike" baseline="0" dirty="0">
                          <a:effectLst/>
                        </a:rPr>
                        <a:t>219</a:t>
                      </a:r>
                      <a:r>
                        <a:rPr lang="ja-JP" altLang="en-US" sz="1400" b="1" u="none" strike="noStrike" baseline="0" dirty="0">
                          <a:effectLst/>
                        </a:rPr>
                        <a:t> </a:t>
                      </a:r>
                      <a:r>
                        <a:rPr lang="en-US" sz="1400" b="1" u="none" strike="noStrike" baseline="0" dirty="0">
                          <a:effectLst/>
                        </a:rPr>
                        <a:t>(70.9%)</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rowSpan="3">
                  <a:txBody>
                    <a:bodyPr/>
                    <a:lstStyle/>
                    <a:p>
                      <a:pPr algn="ctr" fontAlgn="ctr"/>
                      <a:r>
                        <a:rPr lang="en-US" sz="1400" b="1" u="none" strike="noStrike" baseline="0" dirty="0">
                          <a:effectLst/>
                        </a:rPr>
                        <a:t>390</a:t>
                      </a:r>
                      <a:endParaRPr lang="en-US" sz="1400" b="1" i="0" u="none" strike="noStrike" baseline="0" dirty="0">
                        <a:solidFill>
                          <a:srgbClr val="000000"/>
                        </a:solidFill>
                        <a:effectLst/>
                        <a:latin typeface="Calibri" panose="020F0502020204030204" pitchFamily="34" charset="0"/>
                      </a:endParaRPr>
                    </a:p>
                  </a:txBody>
                  <a:tcPr marL="2416" marR="2416" marT="2416" marB="0" anchor="ctr"/>
                </a:tc>
                <a:extLst>
                  <a:ext uri="{0D108BD9-81ED-4DB2-BD59-A6C34878D82A}">
                    <a16:rowId xmlns:a16="http://schemas.microsoft.com/office/drawing/2014/main" val="3757229096"/>
                  </a:ext>
                </a:extLst>
              </a:tr>
              <a:tr h="221125">
                <a:tc vMerge="1">
                  <a:txBody>
                    <a:bodyPr/>
                    <a:lstStyle/>
                    <a:p>
                      <a:endParaRPr lang="en-US"/>
                    </a:p>
                  </a:txBody>
                  <a:tcPr/>
                </a:tc>
                <a:tc>
                  <a:txBody>
                    <a:bodyPr/>
                    <a:lstStyle/>
                    <a:p>
                      <a:pPr algn="ctr" fontAlgn="b"/>
                      <a:r>
                        <a:rPr lang="en-US" sz="1400" b="1" u="none" strike="noStrike" baseline="0">
                          <a:effectLst/>
                        </a:rPr>
                        <a:t>6</a:t>
                      </a:r>
                      <a:endParaRPr lang="en-US" sz="1400" b="1" i="0" u="none" strike="noStrike" baseline="0">
                        <a:solidFill>
                          <a:srgbClr val="000000"/>
                        </a:solidFill>
                        <a:effectLst/>
                        <a:latin typeface="Calibri" panose="020F0502020204030204" pitchFamily="34" charset="0"/>
                      </a:endParaRPr>
                    </a:p>
                  </a:txBody>
                  <a:tcPr marL="2416" marR="2416" marT="2416" marB="0" anchor="b"/>
                </a:tc>
                <a:tc>
                  <a:txBody>
                    <a:bodyPr/>
                    <a:lstStyle/>
                    <a:p>
                      <a:pPr algn="r" fontAlgn="b"/>
                      <a:r>
                        <a:rPr lang="en-US" sz="1400" b="1" u="none" strike="noStrike" baseline="0" dirty="0">
                          <a:effectLst/>
                        </a:rPr>
                        <a:t>64</a:t>
                      </a:r>
                      <a:r>
                        <a:rPr lang="ja-JP" altLang="en-US" sz="1400" b="1" u="none" strike="noStrike" baseline="0" dirty="0">
                          <a:effectLst/>
                        </a:rPr>
                        <a:t> </a:t>
                      </a:r>
                      <a:r>
                        <a:rPr lang="en-US" sz="1400" b="1" u="none" strike="noStrike" baseline="0" dirty="0">
                          <a:effectLst/>
                        </a:rPr>
                        <a:t>(16.4%)</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vMerge="1">
                  <a:txBody>
                    <a:bodyPr/>
                    <a:lstStyle/>
                    <a:p>
                      <a:endParaRPr lang="en-US"/>
                    </a:p>
                  </a:txBody>
                  <a:tcPr/>
                </a:tc>
                <a:extLst>
                  <a:ext uri="{0D108BD9-81ED-4DB2-BD59-A6C34878D82A}">
                    <a16:rowId xmlns:a16="http://schemas.microsoft.com/office/drawing/2014/main" val="2966628572"/>
                  </a:ext>
                </a:extLst>
              </a:tr>
              <a:tr h="221125">
                <a:tc vMerge="1">
                  <a:txBody>
                    <a:bodyPr/>
                    <a:lstStyle/>
                    <a:p>
                      <a:endParaRPr lang="en-US"/>
                    </a:p>
                  </a:txBody>
                  <a:tcPr/>
                </a:tc>
                <a:tc>
                  <a:txBody>
                    <a:bodyPr/>
                    <a:lstStyle/>
                    <a:p>
                      <a:pPr algn="ctr" fontAlgn="b"/>
                      <a:r>
                        <a:rPr lang="en-US" sz="1400" b="1" u="none" strike="noStrike" baseline="0">
                          <a:effectLst/>
                        </a:rPr>
                        <a:t>5</a:t>
                      </a:r>
                      <a:endParaRPr lang="en-US" sz="1400" b="1" i="0" u="none" strike="noStrike" baseline="0">
                        <a:solidFill>
                          <a:srgbClr val="000000"/>
                        </a:solidFill>
                        <a:effectLst/>
                        <a:latin typeface="Calibri" panose="020F0502020204030204" pitchFamily="34" charset="0"/>
                      </a:endParaRPr>
                    </a:p>
                  </a:txBody>
                  <a:tcPr marL="2416" marR="2416" marT="2416" marB="0" anchor="b"/>
                </a:tc>
                <a:tc>
                  <a:txBody>
                    <a:bodyPr/>
                    <a:lstStyle/>
                    <a:p>
                      <a:pPr algn="r" fontAlgn="b"/>
                      <a:r>
                        <a:rPr lang="en-US" sz="1400" b="1" u="none" strike="noStrike" baseline="0" dirty="0">
                          <a:effectLst/>
                        </a:rPr>
                        <a:t>26</a:t>
                      </a:r>
                      <a:r>
                        <a:rPr lang="ja-JP" altLang="en-US" sz="1400" b="1" u="none" strike="noStrike" baseline="0" dirty="0">
                          <a:effectLst/>
                        </a:rPr>
                        <a:t>   </a:t>
                      </a:r>
                      <a:r>
                        <a:rPr lang="en-US" sz="1400" b="1" u="none" strike="noStrike" baseline="0" dirty="0">
                          <a:effectLst/>
                        </a:rPr>
                        <a:t>(6.7%)</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vMerge="1">
                  <a:txBody>
                    <a:bodyPr/>
                    <a:lstStyle/>
                    <a:p>
                      <a:endParaRPr lang="en-US"/>
                    </a:p>
                  </a:txBody>
                  <a:tcPr/>
                </a:tc>
                <a:extLst>
                  <a:ext uri="{0D108BD9-81ED-4DB2-BD59-A6C34878D82A}">
                    <a16:rowId xmlns:a16="http://schemas.microsoft.com/office/drawing/2014/main" val="37433697"/>
                  </a:ext>
                </a:extLst>
              </a:tr>
              <a:tr h="221125">
                <a:tc rowSpan="3">
                  <a:txBody>
                    <a:bodyPr/>
                    <a:lstStyle/>
                    <a:p>
                      <a:pPr algn="ctr" fontAlgn="ctr"/>
                      <a:r>
                        <a:rPr lang="en-US" sz="1400" b="1" u="none" strike="noStrike" baseline="0">
                          <a:effectLst/>
                        </a:rPr>
                        <a:t>9</a:t>
                      </a:r>
                      <a:endParaRPr lang="en-US" sz="1400" b="1" i="0" u="none" strike="noStrike" baseline="0">
                        <a:solidFill>
                          <a:srgbClr val="000000"/>
                        </a:solidFill>
                        <a:effectLst/>
                        <a:latin typeface="Calibri" panose="020F0502020204030204" pitchFamily="34" charset="0"/>
                      </a:endParaRPr>
                    </a:p>
                  </a:txBody>
                  <a:tcPr marL="2416" marR="2416" marT="2416" marB="0" anchor="ctr"/>
                </a:tc>
                <a:tc>
                  <a:txBody>
                    <a:bodyPr/>
                    <a:lstStyle/>
                    <a:p>
                      <a:pPr algn="ctr" fontAlgn="b"/>
                      <a:r>
                        <a:rPr lang="en-US" sz="1400" b="1" u="none" strike="noStrike" baseline="0">
                          <a:effectLst/>
                        </a:rPr>
                        <a:t>6</a:t>
                      </a:r>
                      <a:endParaRPr lang="en-US" sz="1400" b="1" i="0" u="none" strike="noStrike" baseline="0">
                        <a:solidFill>
                          <a:srgbClr val="000000"/>
                        </a:solidFill>
                        <a:effectLst/>
                        <a:latin typeface="Calibri" panose="020F0502020204030204" pitchFamily="34" charset="0"/>
                      </a:endParaRPr>
                    </a:p>
                  </a:txBody>
                  <a:tcPr marL="2416" marR="2416" marT="2416" marB="0" anchor="b"/>
                </a:tc>
                <a:tc>
                  <a:txBody>
                    <a:bodyPr/>
                    <a:lstStyle/>
                    <a:p>
                      <a:pPr algn="r" fontAlgn="b"/>
                      <a:r>
                        <a:rPr lang="en-US" sz="1400" b="1" u="none" strike="noStrike" baseline="0" dirty="0">
                          <a:effectLst/>
                        </a:rPr>
                        <a:t>118</a:t>
                      </a:r>
                      <a:r>
                        <a:rPr lang="ja-JP" altLang="en-US" sz="1400" b="1" u="none" strike="noStrike" baseline="0" dirty="0">
                          <a:effectLst/>
                        </a:rPr>
                        <a:t> </a:t>
                      </a:r>
                      <a:r>
                        <a:rPr lang="en-US" sz="1400" b="1" u="none" strike="noStrike" baseline="0" dirty="0">
                          <a:effectLst/>
                        </a:rPr>
                        <a:t>(50.5%)</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rowSpan="3">
                  <a:txBody>
                    <a:bodyPr/>
                    <a:lstStyle/>
                    <a:p>
                      <a:pPr algn="ctr" fontAlgn="ctr"/>
                      <a:r>
                        <a:rPr lang="en-US" sz="1400" b="1" u="none" strike="noStrike" baseline="0" dirty="0">
                          <a:effectLst/>
                        </a:rPr>
                        <a:t>226</a:t>
                      </a:r>
                      <a:endParaRPr lang="en-US" sz="1400" b="1" i="0" u="none" strike="noStrike" baseline="0" dirty="0">
                        <a:solidFill>
                          <a:srgbClr val="000000"/>
                        </a:solidFill>
                        <a:effectLst/>
                        <a:latin typeface="Calibri" panose="020F0502020204030204" pitchFamily="34" charset="0"/>
                      </a:endParaRPr>
                    </a:p>
                  </a:txBody>
                  <a:tcPr marL="2416" marR="2416" marT="2416" marB="0" anchor="ctr"/>
                </a:tc>
                <a:extLst>
                  <a:ext uri="{0D108BD9-81ED-4DB2-BD59-A6C34878D82A}">
                    <a16:rowId xmlns:a16="http://schemas.microsoft.com/office/drawing/2014/main" val="289920486"/>
                  </a:ext>
                </a:extLst>
              </a:tr>
              <a:tr h="221125">
                <a:tc vMerge="1">
                  <a:txBody>
                    <a:bodyPr/>
                    <a:lstStyle/>
                    <a:p>
                      <a:endParaRPr lang="en-US"/>
                    </a:p>
                  </a:txBody>
                  <a:tcPr/>
                </a:tc>
                <a:tc>
                  <a:txBody>
                    <a:bodyPr/>
                    <a:lstStyle/>
                    <a:p>
                      <a:pPr algn="ctr" fontAlgn="b"/>
                      <a:r>
                        <a:rPr lang="en-US" sz="1400" b="1" u="none" strike="noStrike" baseline="0">
                          <a:effectLst/>
                        </a:rPr>
                        <a:t>9</a:t>
                      </a:r>
                      <a:endParaRPr lang="en-US" sz="1400" b="1" i="0" u="none" strike="noStrike" baseline="0">
                        <a:solidFill>
                          <a:srgbClr val="000000"/>
                        </a:solidFill>
                        <a:effectLst/>
                        <a:latin typeface="Calibri" panose="020F0502020204030204" pitchFamily="34" charset="0"/>
                      </a:endParaRPr>
                    </a:p>
                  </a:txBody>
                  <a:tcPr marL="2416" marR="2416" marT="2416" marB="0" anchor="b"/>
                </a:tc>
                <a:tc>
                  <a:txBody>
                    <a:bodyPr/>
                    <a:lstStyle/>
                    <a:p>
                      <a:pPr algn="r" fontAlgn="b"/>
                      <a:r>
                        <a:rPr lang="en-US" sz="1400" b="1" u="none" strike="noStrike" baseline="0" dirty="0">
                          <a:effectLst/>
                        </a:rPr>
                        <a:t>104    (46%)</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vMerge="1">
                  <a:txBody>
                    <a:bodyPr/>
                    <a:lstStyle/>
                    <a:p>
                      <a:endParaRPr lang="en-US"/>
                    </a:p>
                  </a:txBody>
                  <a:tcPr/>
                </a:tc>
                <a:extLst>
                  <a:ext uri="{0D108BD9-81ED-4DB2-BD59-A6C34878D82A}">
                    <a16:rowId xmlns:a16="http://schemas.microsoft.com/office/drawing/2014/main" val="3391642281"/>
                  </a:ext>
                </a:extLst>
              </a:tr>
              <a:tr h="221125">
                <a:tc vMerge="1">
                  <a:txBody>
                    <a:bodyPr/>
                    <a:lstStyle/>
                    <a:p>
                      <a:endParaRPr lang="en-US"/>
                    </a:p>
                  </a:txBody>
                  <a:tcPr/>
                </a:tc>
                <a:tc>
                  <a:txBody>
                    <a:bodyPr/>
                    <a:lstStyle/>
                    <a:p>
                      <a:pPr algn="ctr" fontAlgn="b"/>
                      <a:r>
                        <a:rPr lang="en-US" sz="1400" b="1" u="none" strike="noStrike" baseline="0" dirty="0">
                          <a:effectLst/>
                        </a:rPr>
                        <a:t>0</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a:txBody>
                    <a:bodyPr/>
                    <a:lstStyle/>
                    <a:p>
                      <a:pPr algn="r" fontAlgn="b"/>
                      <a:r>
                        <a:rPr lang="en-US" sz="1400" b="1" u="none" strike="noStrike" baseline="0" dirty="0">
                          <a:effectLst/>
                        </a:rPr>
                        <a:t>4</a:t>
                      </a:r>
                      <a:r>
                        <a:rPr lang="ja-JP" altLang="en-US" sz="1400" b="1" u="none" strike="noStrike" baseline="0" dirty="0">
                          <a:effectLst/>
                        </a:rPr>
                        <a:t>   </a:t>
                      </a:r>
                      <a:r>
                        <a:rPr lang="en-US" sz="1400" b="1" u="none" strike="noStrike" baseline="0" dirty="0">
                          <a:effectLst/>
                        </a:rPr>
                        <a:t>(1.8%)</a:t>
                      </a:r>
                      <a:endParaRPr lang="en-US" sz="1400" b="1" i="0" u="none" strike="noStrike" baseline="0" dirty="0">
                        <a:solidFill>
                          <a:srgbClr val="000000"/>
                        </a:solidFill>
                        <a:effectLst/>
                        <a:latin typeface="Calibri" panose="020F0502020204030204" pitchFamily="34" charset="0"/>
                      </a:endParaRPr>
                    </a:p>
                  </a:txBody>
                  <a:tcPr marL="2416" marR="2416" marT="2416" marB="0" anchor="b"/>
                </a:tc>
                <a:tc vMerge="1">
                  <a:txBody>
                    <a:bodyPr/>
                    <a:lstStyle/>
                    <a:p>
                      <a:endParaRPr lang="en-US"/>
                    </a:p>
                  </a:txBody>
                  <a:tcPr/>
                </a:tc>
                <a:extLst>
                  <a:ext uri="{0D108BD9-81ED-4DB2-BD59-A6C34878D82A}">
                    <a16:rowId xmlns:a16="http://schemas.microsoft.com/office/drawing/2014/main" val="1047955097"/>
                  </a:ext>
                </a:extLst>
              </a:tr>
            </a:tbl>
          </a:graphicData>
        </a:graphic>
      </p:graphicFrame>
      <p:pic>
        <p:nvPicPr>
          <p:cNvPr id="3" name="図 2">
            <a:extLst>
              <a:ext uri="{FF2B5EF4-FFF2-40B4-BE49-F238E27FC236}">
                <a16:creationId xmlns:a16="http://schemas.microsoft.com/office/drawing/2014/main" id="{BA5242A7-F0E7-98CF-31F8-C131486D4323}"/>
              </a:ext>
            </a:extLst>
          </p:cNvPr>
          <p:cNvPicPr>
            <a:picLocks noChangeAspect="1"/>
          </p:cNvPicPr>
          <p:nvPr/>
        </p:nvPicPr>
        <p:blipFill rotWithShape="1">
          <a:blip r:embed="rId2"/>
          <a:srcRect l="16202" t="42308" r="76731" b="17436"/>
          <a:stretch/>
        </p:blipFill>
        <p:spPr>
          <a:xfrm>
            <a:off x="730399" y="1954156"/>
            <a:ext cx="1518300" cy="4864751"/>
          </a:xfrm>
          <a:prstGeom prst="rect">
            <a:avLst/>
          </a:prstGeom>
        </p:spPr>
      </p:pic>
    </p:spTree>
    <p:extLst>
      <p:ext uri="{BB962C8B-B14F-4D97-AF65-F5344CB8AC3E}">
        <p14:creationId xmlns:p14="http://schemas.microsoft.com/office/powerpoint/2010/main" val="974301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EE189F-C79F-899E-36DA-668940E6343D}"/>
              </a:ext>
            </a:extLst>
          </p:cNvPr>
          <p:cNvSpPr>
            <a:spLocks noGrp="1"/>
          </p:cNvSpPr>
          <p:nvPr>
            <p:ph type="title"/>
          </p:nvPr>
        </p:nvSpPr>
        <p:spPr/>
        <p:txBody>
          <a:bodyPr/>
          <a:lstStyle/>
          <a:p>
            <a:r>
              <a:rPr lang="ja-JP" altLang="en-US" dirty="0"/>
              <a:t>誤読の原因</a:t>
            </a:r>
            <a:endParaRPr lang="en-US" dirty="0"/>
          </a:p>
        </p:txBody>
      </p:sp>
      <p:sp>
        <p:nvSpPr>
          <p:cNvPr id="3" name="コンテンツ プレースホルダー 2">
            <a:extLst>
              <a:ext uri="{FF2B5EF4-FFF2-40B4-BE49-F238E27FC236}">
                <a16:creationId xmlns:a16="http://schemas.microsoft.com/office/drawing/2014/main" id="{C9994C0D-9B37-5D86-9873-3A089D4B6669}"/>
              </a:ext>
            </a:extLst>
          </p:cNvPr>
          <p:cNvSpPr>
            <a:spLocks noGrp="1"/>
          </p:cNvSpPr>
          <p:nvPr>
            <p:ph idx="1"/>
          </p:nvPr>
        </p:nvSpPr>
        <p:spPr/>
        <p:txBody>
          <a:bodyPr/>
          <a:lstStyle/>
          <a:p>
            <a:r>
              <a:rPr lang="ja-JP" altLang="en-US" dirty="0"/>
              <a:t>最小の桁のテンプレートに誤ってぼかし処理</a:t>
            </a:r>
            <a:endParaRPr lang="en-US" altLang="ja-JP" dirty="0"/>
          </a:p>
          <a:p>
            <a:r>
              <a:rPr lang="en-US" altLang="ja-JP" dirty="0"/>
              <a:t>0,6,8,9 </a:t>
            </a:r>
            <a:r>
              <a:rPr lang="ja-JP" altLang="en-US" dirty="0"/>
              <a:t>がぼやけて似た形になった</a:t>
            </a:r>
            <a:endParaRPr lang="en-US" altLang="ja-JP" dirty="0"/>
          </a:p>
          <a:p>
            <a:pPr marL="0" indent="0">
              <a:buNone/>
            </a:pPr>
            <a:r>
              <a:rPr lang="ja-JP" altLang="en-US" dirty="0"/>
              <a:t>誤読の原因は明確</a:t>
            </a:r>
            <a:endParaRPr lang="en-US" altLang="ja-JP" dirty="0"/>
          </a:p>
          <a:p>
            <a:pPr marL="0" indent="0">
              <a:buNone/>
            </a:pPr>
            <a:r>
              <a:rPr lang="ja-JP" altLang="en-US" dirty="0"/>
              <a:t>ただし</a:t>
            </a:r>
            <a:r>
              <a:rPr lang="en-US" altLang="ja-JP" dirty="0"/>
              <a:t>...</a:t>
            </a:r>
          </a:p>
          <a:p>
            <a:pPr marL="0" indent="0">
              <a:buNone/>
            </a:pPr>
            <a:r>
              <a:rPr lang="ja-JP" altLang="en-US" dirty="0"/>
              <a:t>カメラが傾いた時点でどのみち閾値は下げる必要はあった</a:t>
            </a:r>
            <a:endParaRPr lang="en-US" altLang="ja-JP" dirty="0"/>
          </a:p>
          <a:p>
            <a:pPr marL="0" indent="0">
              <a:buNone/>
            </a:pPr>
            <a:r>
              <a:rPr lang="ja-JP" altLang="en-US" dirty="0"/>
              <a:t>誤読の可能性は高くなる</a:t>
            </a:r>
            <a:endParaRPr lang="en-US" altLang="ja-JP" dirty="0"/>
          </a:p>
        </p:txBody>
      </p:sp>
      <p:sp>
        <p:nvSpPr>
          <p:cNvPr id="4" name="テキスト プレースホルダー 3">
            <a:extLst>
              <a:ext uri="{FF2B5EF4-FFF2-40B4-BE49-F238E27FC236}">
                <a16:creationId xmlns:a16="http://schemas.microsoft.com/office/drawing/2014/main" id="{79774E80-6E56-0AEC-04DC-ED92710E4D22}"/>
              </a:ext>
            </a:extLst>
          </p:cNvPr>
          <p:cNvSpPr>
            <a:spLocks noGrp="1"/>
          </p:cNvSpPr>
          <p:nvPr>
            <p:ph type="body" sz="quarter" idx="11"/>
          </p:nvPr>
        </p:nvSpPr>
        <p:spPr/>
        <p:txBody>
          <a:bodyPr>
            <a:normAutofit fontScale="92500" lnSpcReduction="20000"/>
          </a:bodyPr>
          <a:lstStyle/>
          <a:p>
            <a:r>
              <a:rPr lang="ja-JP" altLang="en-US" dirty="0"/>
              <a:t>結果１（本番）</a:t>
            </a:r>
            <a:endParaRPr lang="en-US" dirty="0"/>
          </a:p>
        </p:txBody>
      </p:sp>
    </p:spTree>
    <p:extLst>
      <p:ext uri="{BB962C8B-B14F-4D97-AF65-F5344CB8AC3E}">
        <p14:creationId xmlns:p14="http://schemas.microsoft.com/office/powerpoint/2010/main" val="3294043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36CA6C-2E48-D41E-49FC-B11DB4B3E890}"/>
              </a:ext>
            </a:extLst>
          </p:cNvPr>
          <p:cNvSpPr>
            <a:spLocks noGrp="1"/>
          </p:cNvSpPr>
          <p:nvPr>
            <p:ph type="title"/>
          </p:nvPr>
        </p:nvSpPr>
        <p:spPr/>
        <p:txBody>
          <a:bodyPr/>
          <a:lstStyle/>
          <a:p>
            <a:r>
              <a:rPr lang="ja-JP" altLang="en-US" dirty="0"/>
              <a:t>最低限の目標は達成</a:t>
            </a:r>
            <a:endParaRPr lang="en-US" dirty="0"/>
          </a:p>
        </p:txBody>
      </p:sp>
      <p:sp>
        <p:nvSpPr>
          <p:cNvPr id="3" name="コンテンツ プレースホルダー 2">
            <a:extLst>
              <a:ext uri="{FF2B5EF4-FFF2-40B4-BE49-F238E27FC236}">
                <a16:creationId xmlns:a16="http://schemas.microsoft.com/office/drawing/2014/main" id="{13E7B124-9F56-3EFB-0228-7D169D891B87}"/>
              </a:ext>
            </a:extLst>
          </p:cNvPr>
          <p:cNvSpPr>
            <a:spLocks noGrp="1"/>
          </p:cNvSpPr>
          <p:nvPr>
            <p:ph idx="1"/>
          </p:nvPr>
        </p:nvSpPr>
        <p:spPr/>
        <p:txBody>
          <a:bodyPr/>
          <a:lstStyle/>
          <a:p>
            <a:r>
              <a:rPr lang="ja-JP" altLang="en-US" dirty="0"/>
              <a:t>小数点以下第１位まで正確に読めた</a:t>
            </a:r>
            <a:endParaRPr lang="en-US" altLang="ja-JP" dirty="0"/>
          </a:p>
          <a:p>
            <a:pPr marL="0" indent="0">
              <a:buNone/>
            </a:pPr>
            <a:endParaRPr lang="en-US" dirty="0"/>
          </a:p>
          <a:p>
            <a:pPr marL="0" indent="0">
              <a:buNone/>
            </a:pPr>
            <a:r>
              <a:rPr lang="ja-JP" altLang="en-US" sz="3600" dirty="0"/>
              <a:t>さらに発展させるとしたら</a:t>
            </a:r>
            <a:endParaRPr lang="en-US" altLang="ja-JP" sz="3600" dirty="0"/>
          </a:p>
          <a:p>
            <a:r>
              <a:rPr lang="ja-JP" altLang="en-US" dirty="0"/>
              <a:t>角度変化への対応（補正角度・閾値）を自動化</a:t>
            </a:r>
            <a:endParaRPr lang="en-US" altLang="ja-JP" dirty="0"/>
          </a:p>
          <a:p>
            <a:endParaRPr lang="en-US" dirty="0"/>
          </a:p>
          <a:p>
            <a:pPr marL="0" indent="0">
              <a:buNone/>
            </a:pPr>
            <a:endParaRPr lang="en-US" dirty="0"/>
          </a:p>
        </p:txBody>
      </p:sp>
      <p:sp>
        <p:nvSpPr>
          <p:cNvPr id="4" name="テキスト プレースホルダー 3">
            <a:extLst>
              <a:ext uri="{FF2B5EF4-FFF2-40B4-BE49-F238E27FC236}">
                <a16:creationId xmlns:a16="http://schemas.microsoft.com/office/drawing/2014/main" id="{E2A15670-ABEB-A309-0984-F95C92E3082E}"/>
              </a:ext>
            </a:extLst>
          </p:cNvPr>
          <p:cNvSpPr>
            <a:spLocks noGrp="1"/>
          </p:cNvSpPr>
          <p:nvPr>
            <p:ph type="body" sz="quarter" idx="11"/>
          </p:nvPr>
        </p:nvSpPr>
        <p:spPr/>
        <p:txBody>
          <a:bodyPr>
            <a:normAutofit fontScale="92500" lnSpcReduction="20000"/>
          </a:bodyPr>
          <a:lstStyle/>
          <a:p>
            <a:r>
              <a:rPr lang="ja-JP" altLang="en-US" dirty="0"/>
              <a:t>結果１</a:t>
            </a:r>
            <a:endParaRPr lang="en-US" dirty="0"/>
          </a:p>
        </p:txBody>
      </p:sp>
    </p:spTree>
    <p:extLst>
      <p:ext uri="{BB962C8B-B14F-4D97-AF65-F5344CB8AC3E}">
        <p14:creationId xmlns:p14="http://schemas.microsoft.com/office/powerpoint/2010/main" val="2790517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D8B93F-0696-A6A9-9E55-FBF121D23CB4}"/>
              </a:ext>
            </a:extLst>
          </p:cNvPr>
          <p:cNvSpPr>
            <a:spLocks noGrp="1"/>
          </p:cNvSpPr>
          <p:nvPr>
            <p:ph type="title"/>
          </p:nvPr>
        </p:nvSpPr>
        <p:spPr/>
        <p:txBody>
          <a:bodyPr/>
          <a:lstStyle/>
          <a:p>
            <a:r>
              <a:rPr kumimoji="1" lang="ja-JP" altLang="en-US" dirty="0"/>
              <a:t>まとめ</a:t>
            </a:r>
            <a:r>
              <a:rPr lang="ja-JP" altLang="en-US" dirty="0"/>
              <a:t>（手法１）</a:t>
            </a:r>
            <a:endParaRPr kumimoji="1" lang="ja-JP" altLang="en-US" dirty="0"/>
          </a:p>
        </p:txBody>
      </p:sp>
      <p:sp>
        <p:nvSpPr>
          <p:cNvPr id="3" name="コンテンツ プレースホルダー 2">
            <a:extLst>
              <a:ext uri="{FF2B5EF4-FFF2-40B4-BE49-F238E27FC236}">
                <a16:creationId xmlns:a16="http://schemas.microsoft.com/office/drawing/2014/main" id="{00FB53AE-2692-D1D8-A59E-60969BF1A485}"/>
              </a:ext>
            </a:extLst>
          </p:cNvPr>
          <p:cNvSpPr>
            <a:spLocks noGrp="1"/>
          </p:cNvSpPr>
          <p:nvPr>
            <p:ph idx="1"/>
          </p:nvPr>
        </p:nvSpPr>
        <p:spPr/>
        <p:txBody>
          <a:bodyPr>
            <a:normAutofit lnSpcReduction="10000"/>
          </a:bodyPr>
          <a:lstStyle/>
          <a:p>
            <a:pPr marL="0" indent="0">
              <a:buNone/>
            </a:pPr>
            <a:r>
              <a:rPr kumimoji="1" lang="ja-JP" altLang="en-US" dirty="0"/>
              <a:t>テスト</a:t>
            </a:r>
            <a:endParaRPr kumimoji="1" lang="en-US" altLang="ja-JP" dirty="0"/>
          </a:p>
          <a:p>
            <a:r>
              <a:rPr lang="ja-JP" altLang="en-US" dirty="0"/>
              <a:t>誤読なし</a:t>
            </a:r>
            <a:endParaRPr lang="en-US" altLang="ja-JP" dirty="0"/>
          </a:p>
          <a:p>
            <a:r>
              <a:rPr kumimoji="1" lang="ja-JP" altLang="en-US" dirty="0"/>
              <a:t>一部欠落あり（改善可能）</a:t>
            </a:r>
            <a:endParaRPr kumimoji="1" lang="en-US" altLang="ja-JP" dirty="0"/>
          </a:p>
          <a:p>
            <a:pPr marL="0" indent="0">
              <a:buNone/>
            </a:pPr>
            <a:r>
              <a:rPr lang="ja-JP" altLang="en-US" dirty="0"/>
              <a:t>本番</a:t>
            </a:r>
            <a:endParaRPr lang="en-US" altLang="ja-JP" dirty="0"/>
          </a:p>
          <a:p>
            <a:r>
              <a:rPr kumimoji="1" lang="ja-JP" altLang="en-US" dirty="0"/>
              <a:t>誤読あり</a:t>
            </a:r>
            <a:r>
              <a:rPr kumimoji="1" lang="en-US" altLang="ja-JP" dirty="0"/>
              <a:t>(</a:t>
            </a:r>
            <a:r>
              <a:rPr kumimoji="1" lang="ja-JP" altLang="en-US"/>
              <a:t>完璧な改善ができるかは不明瞭</a:t>
            </a:r>
            <a:r>
              <a:rPr kumimoji="1" lang="en-US" altLang="ja-JP"/>
              <a:t>)</a:t>
            </a:r>
            <a:endParaRPr kumimoji="1" lang="en-US" altLang="ja-JP" dirty="0"/>
          </a:p>
          <a:p>
            <a:pPr marL="0" indent="0">
              <a:buNone/>
            </a:pPr>
            <a:r>
              <a:rPr kumimoji="1" lang="ja-JP" altLang="en-US" dirty="0"/>
              <a:t>いずれも実用には耐える</a:t>
            </a:r>
            <a:endParaRPr kumimoji="1" lang="en-US" altLang="ja-JP" dirty="0"/>
          </a:p>
          <a:p>
            <a:pPr marL="0" indent="0">
              <a:buNone/>
            </a:pPr>
            <a:r>
              <a:rPr kumimoji="1" lang="ja-JP" altLang="en-US" dirty="0"/>
              <a:t>角度変化への対応は不十分</a:t>
            </a:r>
            <a:endParaRPr kumimoji="1" lang="en-US" altLang="ja-JP" dirty="0"/>
          </a:p>
          <a:p>
            <a:endParaRPr kumimoji="1" lang="ja-JP" altLang="en-US" dirty="0"/>
          </a:p>
        </p:txBody>
      </p:sp>
      <p:sp>
        <p:nvSpPr>
          <p:cNvPr id="4" name="テキスト プレースホルダー 3">
            <a:extLst>
              <a:ext uri="{FF2B5EF4-FFF2-40B4-BE49-F238E27FC236}">
                <a16:creationId xmlns:a16="http://schemas.microsoft.com/office/drawing/2014/main" id="{F19B74AD-6434-AADD-3218-275DED057361}"/>
              </a:ext>
            </a:extLst>
          </p:cNvPr>
          <p:cNvSpPr>
            <a:spLocks noGrp="1"/>
          </p:cNvSpPr>
          <p:nvPr>
            <p:ph type="body" sz="quarter" idx="11"/>
          </p:nvPr>
        </p:nvSpPr>
        <p:spPr/>
        <p:txBody>
          <a:bodyPr>
            <a:normAutofit fontScale="92500" lnSpcReduction="20000"/>
          </a:bodyPr>
          <a:lstStyle/>
          <a:p>
            <a:r>
              <a:rPr lang="ja-JP" altLang="en-US" dirty="0"/>
              <a:t>結果１</a:t>
            </a:r>
            <a:endParaRPr kumimoji="1" lang="ja-JP" altLang="en-US" dirty="0"/>
          </a:p>
        </p:txBody>
      </p:sp>
    </p:spTree>
    <p:extLst>
      <p:ext uri="{BB962C8B-B14F-4D97-AF65-F5344CB8AC3E}">
        <p14:creationId xmlns:p14="http://schemas.microsoft.com/office/powerpoint/2010/main" val="530285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FD98EC-8D25-482F-8132-04421A268D61}"/>
              </a:ext>
            </a:extLst>
          </p:cNvPr>
          <p:cNvSpPr>
            <a:spLocks noGrp="1"/>
          </p:cNvSpPr>
          <p:nvPr>
            <p:ph type="title"/>
          </p:nvPr>
        </p:nvSpPr>
        <p:spPr/>
        <p:txBody>
          <a:bodyPr/>
          <a:lstStyle/>
          <a:p>
            <a:r>
              <a:rPr lang="ja-JP" altLang="en-US"/>
              <a:t>目標</a:t>
            </a:r>
            <a:endParaRPr kumimoji="1" lang="ja-JP" altLang="en-US" dirty="0"/>
          </a:p>
        </p:txBody>
      </p:sp>
      <p:sp>
        <p:nvSpPr>
          <p:cNvPr id="3" name="コンテンツ プレースホルダー 2">
            <a:extLst>
              <a:ext uri="{FF2B5EF4-FFF2-40B4-BE49-F238E27FC236}">
                <a16:creationId xmlns:a16="http://schemas.microsoft.com/office/drawing/2014/main" id="{51CDB890-8D30-437B-8CC3-08166F8C7210}"/>
              </a:ext>
            </a:extLst>
          </p:cNvPr>
          <p:cNvSpPr>
            <a:spLocks noGrp="1"/>
          </p:cNvSpPr>
          <p:nvPr>
            <p:ph idx="1"/>
          </p:nvPr>
        </p:nvSpPr>
        <p:spPr>
          <a:xfrm>
            <a:off x="558800" y="2013155"/>
            <a:ext cx="11099800" cy="1623180"/>
          </a:xfrm>
        </p:spPr>
        <p:txBody>
          <a:bodyPr/>
          <a:lstStyle/>
          <a:p>
            <a:r>
              <a:rPr kumimoji="1" lang="en-US" altLang="ja-JP" dirty="0"/>
              <a:t>Template Matching</a:t>
            </a:r>
          </a:p>
          <a:p>
            <a:pPr marL="0" indent="0">
              <a:buNone/>
            </a:pPr>
            <a:r>
              <a:rPr lang="en-US" altLang="ja-JP" dirty="0"/>
              <a:t>	</a:t>
            </a:r>
            <a:r>
              <a:rPr lang="ja-JP" altLang="en-US"/>
              <a:t>カメラの角度の変化に閾値の調整などで対応する必要</a:t>
            </a:r>
            <a:endParaRPr lang="en-US" altLang="ja-JP" dirty="0"/>
          </a:p>
          <a:p>
            <a:pPr marL="0" indent="0">
              <a:buNone/>
            </a:pPr>
            <a:endParaRPr kumimoji="1" lang="en-US" altLang="ja-JP" dirty="0"/>
          </a:p>
          <a:p>
            <a:pPr marL="0" indent="0">
              <a:buNone/>
            </a:pPr>
            <a:endParaRPr kumimoji="1" lang="ja-JP" altLang="en-US" dirty="0"/>
          </a:p>
        </p:txBody>
      </p:sp>
      <p:sp>
        <p:nvSpPr>
          <p:cNvPr id="4" name="テキスト プレースホルダー 3">
            <a:extLst>
              <a:ext uri="{FF2B5EF4-FFF2-40B4-BE49-F238E27FC236}">
                <a16:creationId xmlns:a16="http://schemas.microsoft.com/office/drawing/2014/main" id="{7573968E-BF17-4017-AA59-5326CD607CE0}"/>
              </a:ext>
            </a:extLst>
          </p:cNvPr>
          <p:cNvSpPr>
            <a:spLocks noGrp="1"/>
          </p:cNvSpPr>
          <p:nvPr>
            <p:ph type="body" sz="quarter" idx="11"/>
          </p:nvPr>
        </p:nvSpPr>
        <p:spPr/>
        <p:txBody>
          <a:bodyPr>
            <a:normAutofit fontScale="92500" lnSpcReduction="20000"/>
          </a:bodyPr>
          <a:lstStyle/>
          <a:p>
            <a:r>
              <a:rPr kumimoji="1" lang="ja-JP" altLang="en-US"/>
              <a:t>手法２</a:t>
            </a:r>
          </a:p>
        </p:txBody>
      </p:sp>
      <p:sp>
        <p:nvSpPr>
          <p:cNvPr id="5" name="右カーブ矢印 4">
            <a:extLst>
              <a:ext uri="{FF2B5EF4-FFF2-40B4-BE49-F238E27FC236}">
                <a16:creationId xmlns:a16="http://schemas.microsoft.com/office/drawing/2014/main" id="{E65D69F4-0E7B-D352-FF38-F6B365465C43}"/>
              </a:ext>
            </a:extLst>
          </p:cNvPr>
          <p:cNvSpPr/>
          <p:nvPr/>
        </p:nvSpPr>
        <p:spPr>
          <a:xfrm>
            <a:off x="533400" y="3223260"/>
            <a:ext cx="769620" cy="141732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4D4D4D"/>
              </a:solidFill>
              <a:effectLst/>
              <a:uLnTx/>
              <a:uFillTx/>
              <a:latin typeface="Segoe UI"/>
              <a:ea typeface="游ゴシック Medium"/>
              <a:cs typeface="+mn-cs"/>
            </a:endParaRPr>
          </a:p>
        </p:txBody>
      </p:sp>
      <p:sp>
        <p:nvSpPr>
          <p:cNvPr id="6" name="テキスト ボックス 5">
            <a:extLst>
              <a:ext uri="{FF2B5EF4-FFF2-40B4-BE49-F238E27FC236}">
                <a16:creationId xmlns:a16="http://schemas.microsoft.com/office/drawing/2014/main" id="{EB915636-932E-978F-D9FA-6D8B2DD95E13}"/>
              </a:ext>
            </a:extLst>
          </p:cNvPr>
          <p:cNvSpPr txBox="1"/>
          <p:nvPr/>
        </p:nvSpPr>
        <p:spPr>
          <a:xfrm>
            <a:off x="1440701" y="4378970"/>
            <a:ext cx="89951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4D4D4D"/>
                </a:solidFill>
                <a:effectLst/>
                <a:uLnTx/>
                <a:uFillTx/>
                <a:latin typeface="Segoe UI"/>
                <a:ea typeface="游ゴシック Medium"/>
                <a:cs typeface="+mn-cs"/>
              </a:rPr>
              <a:t>ある程度角度のずれに影響されない判定を目指した</a:t>
            </a:r>
            <a:endParaRPr kumimoji="1" lang="en-US" altLang="ja-JP" sz="2800" b="1" i="0" u="none" strike="noStrike" kern="1200" cap="none" spc="0" normalizeH="0" baseline="0" noProof="0" dirty="0">
              <a:ln>
                <a:noFill/>
              </a:ln>
              <a:solidFill>
                <a:srgbClr val="4D4D4D"/>
              </a:solidFill>
              <a:effectLst/>
              <a:uLnTx/>
              <a:uFillTx/>
              <a:latin typeface="Segoe UI"/>
              <a:ea typeface="游ゴシック Medium"/>
              <a:cs typeface="+mn-cs"/>
            </a:endParaRPr>
          </a:p>
        </p:txBody>
      </p:sp>
      <p:sp>
        <p:nvSpPr>
          <p:cNvPr id="7" name="テキスト ボックス 6">
            <a:extLst>
              <a:ext uri="{FF2B5EF4-FFF2-40B4-BE49-F238E27FC236}">
                <a16:creationId xmlns:a16="http://schemas.microsoft.com/office/drawing/2014/main" id="{391FCB4D-AE58-49D5-ABCF-943DD0E297AC}"/>
              </a:ext>
            </a:extLst>
          </p:cNvPr>
          <p:cNvSpPr txBox="1"/>
          <p:nvPr/>
        </p:nvSpPr>
        <p:spPr>
          <a:xfrm>
            <a:off x="2743200" y="5039833"/>
            <a:ext cx="7889358"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4D4D4D"/>
                </a:solidFill>
                <a:effectLst/>
                <a:uLnTx/>
                <a:uFillTx/>
                <a:latin typeface="Segoe UI"/>
                <a:ea typeface="游ゴシック Medium"/>
                <a:cs typeface="+mn-cs"/>
              </a:rPr>
              <a:t>ある程度とは、</a:t>
            </a:r>
            <a:endPar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4D4D4D"/>
                </a:solidFill>
                <a:effectLst/>
                <a:uLnTx/>
                <a:uFillTx/>
                <a:latin typeface="Segoe UI"/>
                <a:ea typeface="游ゴシック Medium"/>
                <a:cs typeface="+mn-cs"/>
              </a:rPr>
              <a:t>手でカメラを調整して修正できる程度</a:t>
            </a:r>
            <a:endPar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rPr>
              <a:t>	</a:t>
            </a:r>
            <a:r>
              <a:rPr kumimoji="1" lang="en-US" altLang="ja-JP" sz="2800" b="0" i="0" u="none" strike="noStrike" kern="1200" cap="none" spc="0" normalizeH="0" baseline="0" noProof="0" dirty="0">
                <a:ln>
                  <a:noFill/>
                </a:ln>
                <a:solidFill>
                  <a:srgbClr val="4D4D4D"/>
                </a:solidFill>
                <a:effectLst/>
                <a:uLnTx/>
                <a:uFillTx/>
                <a:latin typeface="Segoe UI"/>
                <a:ea typeface="游ゴシック Medium"/>
                <a:cs typeface="+mn-cs"/>
              </a:rPr>
              <a:t>〜2°</a:t>
            </a:r>
            <a:endPar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endParaRPr>
          </a:p>
        </p:txBody>
      </p:sp>
    </p:spTree>
    <p:extLst>
      <p:ext uri="{BB962C8B-B14F-4D97-AF65-F5344CB8AC3E}">
        <p14:creationId xmlns:p14="http://schemas.microsoft.com/office/powerpoint/2010/main" val="182936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4108BB-B205-4C38-A9C7-A612C59F912D}"/>
              </a:ext>
            </a:extLst>
          </p:cNvPr>
          <p:cNvSpPr>
            <a:spLocks noGrp="1"/>
          </p:cNvSpPr>
          <p:nvPr>
            <p:ph type="title"/>
          </p:nvPr>
        </p:nvSpPr>
        <p:spPr/>
        <p:txBody>
          <a:bodyPr/>
          <a:lstStyle/>
          <a:p>
            <a:r>
              <a:rPr kumimoji="1" lang="ja-JP" altLang="en-US"/>
              <a:t>輪郭の解析による</a:t>
            </a:r>
            <a:r>
              <a:rPr lang="ja-JP" altLang="en-US"/>
              <a:t>数字の</a:t>
            </a:r>
            <a:r>
              <a:rPr kumimoji="1" lang="ja-JP" altLang="en-US"/>
              <a:t>判定</a:t>
            </a:r>
          </a:p>
        </p:txBody>
      </p:sp>
      <p:sp>
        <p:nvSpPr>
          <p:cNvPr id="3" name="コンテンツ プレースホルダー 2">
            <a:extLst>
              <a:ext uri="{FF2B5EF4-FFF2-40B4-BE49-F238E27FC236}">
                <a16:creationId xmlns:a16="http://schemas.microsoft.com/office/drawing/2014/main" id="{68F9FA48-3DD3-49EF-1E8C-4A899585AB91}"/>
              </a:ext>
            </a:extLst>
          </p:cNvPr>
          <p:cNvSpPr>
            <a:spLocks noGrp="1"/>
          </p:cNvSpPr>
          <p:nvPr>
            <p:ph idx="1"/>
          </p:nvPr>
        </p:nvSpPr>
        <p:spPr>
          <a:xfrm>
            <a:off x="1190846" y="2013155"/>
            <a:ext cx="10467753" cy="1415845"/>
          </a:xfrm>
        </p:spPr>
        <p:txBody>
          <a:bodyPr/>
          <a:lstStyle/>
          <a:p>
            <a:pPr marL="0" indent="0">
              <a:buNone/>
            </a:pPr>
            <a:r>
              <a:rPr kumimoji="1" lang="ja-JP" altLang="en-US"/>
              <a:t>数字の輪郭を解析、結果を</a:t>
            </a:r>
            <a:r>
              <a:rPr kumimoji="1" lang="en-US" altLang="ja-JP" dirty="0"/>
              <a:t>0-9</a:t>
            </a:r>
            <a:r>
              <a:rPr kumimoji="1" lang="ja-JP" altLang="en-US"/>
              <a:t>のテンプレートと比較して数字を判定する</a:t>
            </a:r>
          </a:p>
        </p:txBody>
      </p:sp>
      <p:sp>
        <p:nvSpPr>
          <p:cNvPr id="4" name="テキスト プレースホルダー 3">
            <a:extLst>
              <a:ext uri="{FF2B5EF4-FFF2-40B4-BE49-F238E27FC236}">
                <a16:creationId xmlns:a16="http://schemas.microsoft.com/office/drawing/2014/main" id="{1BF61448-924E-66D0-A9D6-911055863A42}"/>
              </a:ext>
            </a:extLst>
          </p:cNvPr>
          <p:cNvSpPr>
            <a:spLocks noGrp="1"/>
          </p:cNvSpPr>
          <p:nvPr>
            <p:ph type="body" sz="quarter" idx="11"/>
          </p:nvPr>
        </p:nvSpPr>
        <p:spPr/>
        <p:txBody>
          <a:bodyPr>
            <a:normAutofit fontScale="92500" lnSpcReduction="20000"/>
          </a:bodyPr>
          <a:lstStyle/>
          <a:p>
            <a:r>
              <a:rPr kumimoji="1" lang="ja-JP" altLang="en-US"/>
              <a:t>手法２</a:t>
            </a:r>
          </a:p>
        </p:txBody>
      </p:sp>
      <p:pic>
        <p:nvPicPr>
          <p:cNvPr id="5" name="図 4">
            <a:extLst>
              <a:ext uri="{FF2B5EF4-FFF2-40B4-BE49-F238E27FC236}">
                <a16:creationId xmlns:a16="http://schemas.microsoft.com/office/drawing/2014/main" id="{753A34FE-CE04-AD1D-8408-5B505FA3A3E7}"/>
              </a:ext>
            </a:extLst>
          </p:cNvPr>
          <p:cNvPicPr>
            <a:picLocks noChangeAspect="1"/>
          </p:cNvPicPr>
          <p:nvPr/>
        </p:nvPicPr>
        <p:blipFill rotWithShape="1">
          <a:blip r:embed="rId2"/>
          <a:srcRect l="36442" t="26354" r="35251" b="39442"/>
          <a:stretch/>
        </p:blipFill>
        <p:spPr>
          <a:xfrm>
            <a:off x="4666085" y="3965882"/>
            <a:ext cx="1302705" cy="1851879"/>
          </a:xfrm>
          <a:prstGeom prst="rect">
            <a:avLst/>
          </a:prstGeom>
        </p:spPr>
      </p:pic>
      <p:pic>
        <p:nvPicPr>
          <p:cNvPr id="6" name="図 5">
            <a:extLst>
              <a:ext uri="{FF2B5EF4-FFF2-40B4-BE49-F238E27FC236}">
                <a16:creationId xmlns:a16="http://schemas.microsoft.com/office/drawing/2014/main" id="{ACC3D176-43FD-2E99-0005-514B8B8CCC9B}"/>
              </a:ext>
            </a:extLst>
          </p:cNvPr>
          <p:cNvPicPr>
            <a:picLocks noChangeAspect="1"/>
          </p:cNvPicPr>
          <p:nvPr/>
        </p:nvPicPr>
        <p:blipFill rotWithShape="1">
          <a:blip r:embed="rId3"/>
          <a:srcRect l="32789" t="23037" r="31471" b="39537"/>
          <a:stretch/>
        </p:blipFill>
        <p:spPr>
          <a:xfrm>
            <a:off x="567808" y="3965882"/>
            <a:ext cx="1435100" cy="1803400"/>
          </a:xfrm>
          <a:prstGeom prst="rect">
            <a:avLst/>
          </a:prstGeom>
        </p:spPr>
      </p:pic>
      <p:sp>
        <p:nvSpPr>
          <p:cNvPr id="7" name="上カーブ矢印 6">
            <a:extLst>
              <a:ext uri="{FF2B5EF4-FFF2-40B4-BE49-F238E27FC236}">
                <a16:creationId xmlns:a16="http://schemas.microsoft.com/office/drawing/2014/main" id="{65009F30-67E4-85C4-A670-39E471F2E8FF}"/>
              </a:ext>
            </a:extLst>
          </p:cNvPr>
          <p:cNvSpPr/>
          <p:nvPr/>
        </p:nvSpPr>
        <p:spPr>
          <a:xfrm>
            <a:off x="1625771" y="5933379"/>
            <a:ext cx="1435100" cy="39507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4D4D4D"/>
              </a:solidFill>
              <a:effectLst/>
              <a:uLnTx/>
              <a:uFillTx/>
              <a:latin typeface="Segoe UI"/>
              <a:ea typeface="游ゴシック Medium"/>
              <a:cs typeface="+mn-cs"/>
            </a:endParaRPr>
          </a:p>
        </p:txBody>
      </p:sp>
      <p:sp>
        <p:nvSpPr>
          <p:cNvPr id="8" name="テキスト ボックス 7">
            <a:extLst>
              <a:ext uri="{FF2B5EF4-FFF2-40B4-BE49-F238E27FC236}">
                <a16:creationId xmlns:a16="http://schemas.microsoft.com/office/drawing/2014/main" id="{A6D723F7-0EA1-EF11-1853-6D13FF95BF9A}"/>
              </a:ext>
            </a:extLst>
          </p:cNvPr>
          <p:cNvSpPr txBox="1"/>
          <p:nvPr/>
        </p:nvSpPr>
        <p:spPr>
          <a:xfrm>
            <a:off x="6524844" y="4408526"/>
            <a:ext cx="2268619"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4D4D4D"/>
                </a:solidFill>
                <a:effectLst/>
                <a:uLnTx/>
                <a:uFillTx/>
                <a:latin typeface="Segoe UI"/>
                <a:ea typeface="游ゴシック Medium"/>
                <a:cs typeface="+mn-cs"/>
              </a:rPr>
              <a:t>解析</a:t>
            </a:r>
            <a:endParaRPr kumimoji="1" lang="en-US" altLang="ja-JP" sz="2800" b="1"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rgbClr val="4D4D4D"/>
                </a:solidFill>
                <a:effectLst/>
                <a:uLnTx/>
                <a:uFillTx/>
                <a:latin typeface="Segoe UI"/>
                <a:ea typeface="游ゴシック Medium"/>
                <a:cs typeface="+mn-cs"/>
              </a:rPr>
              <a:t>→比較項目を抽出</a:t>
            </a:r>
            <a:endParaRPr kumimoji="1" lang="en-US" altLang="ja-JP" sz="2800" b="0" i="0" u="none" strike="noStrike" kern="1200" cap="none" spc="0" normalizeH="0" baseline="0" noProof="0" dirty="0">
              <a:ln>
                <a:noFill/>
              </a:ln>
              <a:solidFill>
                <a:srgbClr val="4D4D4D"/>
              </a:solidFill>
              <a:effectLst/>
              <a:uLnTx/>
              <a:uFillTx/>
              <a:latin typeface="Segoe UI"/>
              <a:ea typeface="游ゴシック Medium"/>
              <a:cs typeface="+mn-cs"/>
            </a:endParaRPr>
          </a:p>
        </p:txBody>
      </p:sp>
      <p:sp>
        <p:nvSpPr>
          <p:cNvPr id="9" name="テキスト ボックス 8">
            <a:extLst>
              <a:ext uri="{FF2B5EF4-FFF2-40B4-BE49-F238E27FC236}">
                <a16:creationId xmlns:a16="http://schemas.microsoft.com/office/drawing/2014/main" id="{6EE4EC15-8DB1-3C48-5976-F05F96B37949}"/>
              </a:ext>
            </a:extLst>
          </p:cNvPr>
          <p:cNvSpPr txBox="1"/>
          <p:nvPr/>
        </p:nvSpPr>
        <p:spPr>
          <a:xfrm>
            <a:off x="9349517" y="4408527"/>
            <a:ext cx="2842483"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4D4D4D"/>
                </a:solidFill>
                <a:effectLst/>
                <a:uLnTx/>
                <a:uFillTx/>
                <a:latin typeface="Segoe UI"/>
                <a:ea typeface="游ゴシック Medium"/>
                <a:cs typeface="+mn-cs"/>
              </a:rPr>
              <a:t>判定</a:t>
            </a:r>
            <a:endParaRPr kumimoji="1" lang="en-US" altLang="ja-JP" sz="2800" b="1"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4D4D4D"/>
                </a:solidFill>
                <a:effectLst/>
                <a:uLnTx/>
                <a:uFillTx/>
                <a:latin typeface="Segoe UI"/>
                <a:ea typeface="游ゴシック Medium"/>
                <a:cs typeface="+mn-cs"/>
              </a:rPr>
              <a:t>　</a:t>
            </a:r>
            <a:r>
              <a:rPr kumimoji="1" lang="ja-JP" altLang="en-US" sz="2800" b="0" i="0" u="none" strike="noStrike" kern="1200" cap="none" spc="0" normalizeH="0" baseline="0" noProof="0">
                <a:ln>
                  <a:noFill/>
                </a:ln>
                <a:solidFill>
                  <a:srgbClr val="4D4D4D"/>
                </a:solidFill>
                <a:effectLst/>
                <a:uLnTx/>
                <a:uFillTx/>
                <a:latin typeface="Segoe UI"/>
                <a:ea typeface="游ゴシック Medium"/>
                <a:cs typeface="+mn-cs"/>
              </a:rPr>
              <a:t>テンプレートと比較</a:t>
            </a:r>
          </a:p>
        </p:txBody>
      </p:sp>
      <p:sp>
        <p:nvSpPr>
          <p:cNvPr id="10" name="上カーブ矢印 9">
            <a:extLst>
              <a:ext uri="{FF2B5EF4-FFF2-40B4-BE49-F238E27FC236}">
                <a16:creationId xmlns:a16="http://schemas.microsoft.com/office/drawing/2014/main" id="{46D98EC9-9008-96F9-F904-C5C975726749}"/>
              </a:ext>
            </a:extLst>
          </p:cNvPr>
          <p:cNvSpPr/>
          <p:nvPr/>
        </p:nvSpPr>
        <p:spPr>
          <a:xfrm>
            <a:off x="5452679" y="5933378"/>
            <a:ext cx="1435100" cy="44355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4D4D4D"/>
              </a:solidFill>
              <a:effectLst/>
              <a:uLnTx/>
              <a:uFillTx/>
              <a:latin typeface="Segoe UI"/>
              <a:ea typeface="游ゴシック Medium"/>
              <a:cs typeface="+mn-cs"/>
            </a:endParaRPr>
          </a:p>
        </p:txBody>
      </p:sp>
      <p:sp>
        <p:nvSpPr>
          <p:cNvPr id="11" name="上カーブ矢印 10">
            <a:extLst>
              <a:ext uri="{FF2B5EF4-FFF2-40B4-BE49-F238E27FC236}">
                <a16:creationId xmlns:a16="http://schemas.microsoft.com/office/drawing/2014/main" id="{B12A240A-8018-06EC-5AD3-F874626CF019}"/>
              </a:ext>
            </a:extLst>
          </p:cNvPr>
          <p:cNvSpPr/>
          <p:nvPr/>
        </p:nvSpPr>
        <p:spPr>
          <a:xfrm>
            <a:off x="8311013" y="5933378"/>
            <a:ext cx="1435100" cy="44355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4D4D4D"/>
              </a:solidFill>
              <a:effectLst/>
              <a:uLnTx/>
              <a:uFillTx/>
              <a:latin typeface="Segoe UI"/>
              <a:ea typeface="游ゴシック Medium"/>
              <a:cs typeface="+mn-cs"/>
            </a:endParaRPr>
          </a:p>
        </p:txBody>
      </p:sp>
      <p:pic>
        <p:nvPicPr>
          <p:cNvPr id="12" name="図 11">
            <a:extLst>
              <a:ext uri="{FF2B5EF4-FFF2-40B4-BE49-F238E27FC236}">
                <a16:creationId xmlns:a16="http://schemas.microsoft.com/office/drawing/2014/main" id="{A1A11877-5ACC-F6F5-CFFE-EA1ED28CD1BB}"/>
              </a:ext>
            </a:extLst>
          </p:cNvPr>
          <p:cNvPicPr>
            <a:picLocks noChangeAspect="1"/>
          </p:cNvPicPr>
          <p:nvPr/>
        </p:nvPicPr>
        <p:blipFill rotWithShape="1">
          <a:blip r:embed="rId4"/>
          <a:srcRect l="37395" t="26437" r="33730" b="39092"/>
          <a:stretch/>
        </p:blipFill>
        <p:spPr>
          <a:xfrm>
            <a:off x="2660542" y="3988172"/>
            <a:ext cx="1302705" cy="1829589"/>
          </a:xfrm>
          <a:prstGeom prst="rect">
            <a:avLst/>
          </a:prstGeom>
        </p:spPr>
      </p:pic>
      <p:sp>
        <p:nvSpPr>
          <p:cNvPr id="13" name="上カーブ矢印 12">
            <a:extLst>
              <a:ext uri="{FF2B5EF4-FFF2-40B4-BE49-F238E27FC236}">
                <a16:creationId xmlns:a16="http://schemas.microsoft.com/office/drawing/2014/main" id="{9B6D25D1-E309-61BB-1AC0-4951985E02B0}"/>
              </a:ext>
            </a:extLst>
          </p:cNvPr>
          <p:cNvSpPr/>
          <p:nvPr/>
        </p:nvSpPr>
        <p:spPr>
          <a:xfrm>
            <a:off x="3539225" y="5933378"/>
            <a:ext cx="1435100" cy="44355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4D4D4D"/>
              </a:solidFill>
              <a:effectLst/>
              <a:uLnTx/>
              <a:uFillTx/>
              <a:latin typeface="Segoe UI"/>
              <a:ea typeface="游ゴシック Medium"/>
              <a:cs typeface="+mn-cs"/>
            </a:endParaRPr>
          </a:p>
        </p:txBody>
      </p:sp>
      <p:sp>
        <p:nvSpPr>
          <p:cNvPr id="14" name="テキスト ボックス 13">
            <a:extLst>
              <a:ext uri="{FF2B5EF4-FFF2-40B4-BE49-F238E27FC236}">
                <a16:creationId xmlns:a16="http://schemas.microsoft.com/office/drawing/2014/main" id="{5A5A354E-36BD-7D73-B372-C5CAEA64120C}"/>
              </a:ext>
            </a:extLst>
          </p:cNvPr>
          <p:cNvSpPr txBox="1"/>
          <p:nvPr/>
        </p:nvSpPr>
        <p:spPr>
          <a:xfrm>
            <a:off x="1495647" y="6376933"/>
            <a:ext cx="14351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rPr>
              <a:t>2</a:t>
            </a: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値化</a:t>
            </a:r>
            <a:r>
              <a:rPr kumimoji="1" lang="en-US" altLang="ja-JP" sz="2200" b="0" i="0" u="none" strike="noStrike" kern="1200" cap="none" spc="0" normalizeH="0" baseline="0" noProof="0" dirty="0" err="1">
                <a:ln>
                  <a:noFill/>
                </a:ln>
                <a:solidFill>
                  <a:srgbClr val="4D4D4D"/>
                </a:solidFill>
                <a:effectLst/>
                <a:uLnTx/>
                <a:uFillTx/>
                <a:latin typeface="Segoe UI"/>
                <a:ea typeface="游ゴシック Medium"/>
                <a:cs typeface="+mn-cs"/>
              </a:rPr>
              <a:t>etc</a:t>
            </a:r>
            <a:endPar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endParaRPr>
          </a:p>
        </p:txBody>
      </p:sp>
      <p:sp>
        <p:nvSpPr>
          <p:cNvPr id="15" name="テキスト ボックス 14">
            <a:extLst>
              <a:ext uri="{FF2B5EF4-FFF2-40B4-BE49-F238E27FC236}">
                <a16:creationId xmlns:a16="http://schemas.microsoft.com/office/drawing/2014/main" id="{9B18D152-4618-E3B1-7365-223EA7CA95DA}"/>
              </a:ext>
            </a:extLst>
          </p:cNvPr>
          <p:cNvSpPr txBox="1"/>
          <p:nvPr/>
        </p:nvSpPr>
        <p:spPr>
          <a:xfrm>
            <a:off x="3657706" y="6427113"/>
            <a:ext cx="1435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輪郭抽出</a:t>
            </a:r>
          </a:p>
        </p:txBody>
      </p:sp>
    </p:spTree>
    <p:extLst>
      <p:ext uri="{BB962C8B-B14F-4D97-AF65-F5344CB8AC3E}">
        <p14:creationId xmlns:p14="http://schemas.microsoft.com/office/powerpoint/2010/main" val="10456543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4EB130-AFC1-0B18-7E62-124408D480AD}"/>
              </a:ext>
            </a:extLst>
          </p:cNvPr>
          <p:cNvSpPr>
            <a:spLocks noGrp="1"/>
          </p:cNvSpPr>
          <p:nvPr>
            <p:ph type="title"/>
          </p:nvPr>
        </p:nvSpPr>
        <p:spPr/>
        <p:txBody>
          <a:bodyPr/>
          <a:lstStyle/>
          <a:p>
            <a:r>
              <a:rPr kumimoji="1" lang="ja-JP" altLang="en-US"/>
              <a:t>比較項目</a:t>
            </a:r>
          </a:p>
        </p:txBody>
      </p:sp>
      <p:sp>
        <p:nvSpPr>
          <p:cNvPr id="3" name="コンテンツ プレースホルダー 2">
            <a:extLst>
              <a:ext uri="{FF2B5EF4-FFF2-40B4-BE49-F238E27FC236}">
                <a16:creationId xmlns:a16="http://schemas.microsoft.com/office/drawing/2014/main" id="{AA0E6AA7-AC9D-177F-0A58-CAAF4681AF74}"/>
              </a:ext>
            </a:extLst>
          </p:cNvPr>
          <p:cNvSpPr>
            <a:spLocks noGrp="1"/>
          </p:cNvSpPr>
          <p:nvPr>
            <p:ph idx="1"/>
          </p:nvPr>
        </p:nvSpPr>
        <p:spPr/>
        <p:txBody>
          <a:bodyPr/>
          <a:lstStyle/>
          <a:p>
            <a:pPr marL="0" indent="0">
              <a:buNone/>
            </a:pPr>
            <a:r>
              <a:rPr lang="ja-JP" altLang="en-US"/>
              <a:t>角度に依存しない判定のために、、</a:t>
            </a:r>
            <a:endParaRPr lang="en-US" altLang="ja-JP" dirty="0"/>
          </a:p>
          <a:p>
            <a:pPr marL="0" indent="0">
              <a:buNone/>
            </a:pPr>
            <a:r>
              <a:rPr lang="ja-JP" altLang="en-US"/>
              <a:t>基準軸が必要</a:t>
            </a:r>
            <a:endParaRPr lang="en-US" altLang="ja-JP" dirty="0"/>
          </a:p>
          <a:p>
            <a:pPr marL="0" indent="0">
              <a:buNone/>
            </a:pPr>
            <a:endParaRPr lang="en-US" altLang="ja-JP" dirty="0"/>
          </a:p>
          <a:p>
            <a:pPr marL="0" indent="0">
              <a:buNone/>
            </a:pPr>
            <a:r>
              <a:rPr kumimoji="1" lang="ja-JP" altLang="en-US"/>
              <a:t>輪郭に楕円をフィッティング</a:t>
            </a:r>
            <a:endParaRPr kumimoji="1" lang="en-US" altLang="ja-JP" dirty="0"/>
          </a:p>
          <a:p>
            <a:pPr marL="0" indent="0">
              <a:buNone/>
            </a:pPr>
            <a:r>
              <a:rPr lang="en-US" altLang="ja-JP" dirty="0"/>
              <a:t>	</a:t>
            </a:r>
            <a:r>
              <a:rPr lang="ja-JP" altLang="en-US"/>
              <a:t>→</a:t>
            </a:r>
            <a:r>
              <a:rPr kumimoji="1" lang="ja-JP" altLang="en-US" sz="2800"/>
              <a:t>長軸、短軸を基準の軸として比較項目を抽出</a:t>
            </a:r>
            <a:endParaRPr kumimoji="1" lang="ja-JP" altLang="en-US"/>
          </a:p>
        </p:txBody>
      </p:sp>
      <p:sp>
        <p:nvSpPr>
          <p:cNvPr id="4" name="テキスト プレースホルダー 3">
            <a:extLst>
              <a:ext uri="{FF2B5EF4-FFF2-40B4-BE49-F238E27FC236}">
                <a16:creationId xmlns:a16="http://schemas.microsoft.com/office/drawing/2014/main" id="{983AB083-1454-657B-BA79-A304F513556F}"/>
              </a:ext>
            </a:extLst>
          </p:cNvPr>
          <p:cNvSpPr>
            <a:spLocks noGrp="1"/>
          </p:cNvSpPr>
          <p:nvPr>
            <p:ph type="body" sz="quarter" idx="11"/>
          </p:nvPr>
        </p:nvSpPr>
        <p:spPr/>
        <p:txBody>
          <a:bodyPr>
            <a:normAutofit fontScale="92500" lnSpcReduction="20000"/>
          </a:bodyPr>
          <a:lstStyle/>
          <a:p>
            <a:r>
              <a:rPr kumimoji="1" lang="ja-JP" altLang="en-US"/>
              <a:t>手法２</a:t>
            </a:r>
          </a:p>
          <a:p>
            <a:endParaRPr kumimoji="1" lang="ja-JP" altLang="en-US"/>
          </a:p>
        </p:txBody>
      </p:sp>
      <p:pic>
        <p:nvPicPr>
          <p:cNvPr id="5" name="図 4">
            <a:extLst>
              <a:ext uri="{FF2B5EF4-FFF2-40B4-BE49-F238E27FC236}">
                <a16:creationId xmlns:a16="http://schemas.microsoft.com/office/drawing/2014/main" id="{1EAD8E40-9A9E-0960-722F-78EC61D50962}"/>
              </a:ext>
            </a:extLst>
          </p:cNvPr>
          <p:cNvPicPr>
            <a:picLocks noChangeAspect="1"/>
          </p:cNvPicPr>
          <p:nvPr/>
        </p:nvPicPr>
        <p:blipFill rotWithShape="1">
          <a:blip r:embed="rId2"/>
          <a:srcRect l="27790" t="20452" r="25178" b="37402"/>
          <a:stretch/>
        </p:blipFill>
        <p:spPr>
          <a:xfrm>
            <a:off x="8036637" y="876301"/>
            <a:ext cx="3071726" cy="3238500"/>
          </a:xfrm>
          <a:prstGeom prst="rect">
            <a:avLst/>
          </a:prstGeom>
        </p:spPr>
      </p:pic>
    </p:spTree>
    <p:extLst>
      <p:ext uri="{BB962C8B-B14F-4D97-AF65-F5344CB8AC3E}">
        <p14:creationId xmlns:p14="http://schemas.microsoft.com/office/powerpoint/2010/main" val="3379961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16301E-32CF-875D-A03A-59BB11221495}"/>
              </a:ext>
            </a:extLst>
          </p:cNvPr>
          <p:cNvSpPr>
            <a:spLocks noGrp="1"/>
          </p:cNvSpPr>
          <p:nvPr>
            <p:ph type="title"/>
          </p:nvPr>
        </p:nvSpPr>
        <p:spPr/>
        <p:txBody>
          <a:bodyPr/>
          <a:lstStyle/>
          <a:p>
            <a:r>
              <a:rPr kumimoji="1" lang="ja-JP" altLang="en-US"/>
              <a:t>比較項目</a:t>
            </a:r>
          </a:p>
        </p:txBody>
      </p:sp>
      <p:sp>
        <p:nvSpPr>
          <p:cNvPr id="4" name="テキスト プレースホルダー 3">
            <a:extLst>
              <a:ext uri="{FF2B5EF4-FFF2-40B4-BE49-F238E27FC236}">
                <a16:creationId xmlns:a16="http://schemas.microsoft.com/office/drawing/2014/main" id="{2CFBC92A-B550-623C-2B18-46C3C1ADD724}"/>
              </a:ext>
            </a:extLst>
          </p:cNvPr>
          <p:cNvSpPr>
            <a:spLocks noGrp="1"/>
          </p:cNvSpPr>
          <p:nvPr>
            <p:ph type="body" sz="quarter" idx="11"/>
          </p:nvPr>
        </p:nvSpPr>
        <p:spPr/>
        <p:txBody>
          <a:bodyPr>
            <a:normAutofit fontScale="92500" lnSpcReduction="20000"/>
          </a:bodyPr>
          <a:lstStyle/>
          <a:p>
            <a:r>
              <a:rPr kumimoji="1" lang="ja-JP" altLang="en-US"/>
              <a:t>手法２</a:t>
            </a:r>
          </a:p>
          <a:p>
            <a:endParaRPr kumimoji="1" lang="ja-JP" altLang="en-US"/>
          </a:p>
        </p:txBody>
      </p:sp>
      <p:sp>
        <p:nvSpPr>
          <p:cNvPr id="5" name="テキスト ボックス 4">
            <a:extLst>
              <a:ext uri="{FF2B5EF4-FFF2-40B4-BE49-F238E27FC236}">
                <a16:creationId xmlns:a16="http://schemas.microsoft.com/office/drawing/2014/main" id="{6C7C8B96-3DAF-CDE0-6FAF-88F1D96B4BAC}"/>
              </a:ext>
            </a:extLst>
          </p:cNvPr>
          <p:cNvSpPr txBox="1"/>
          <p:nvPr/>
        </p:nvSpPr>
        <p:spPr>
          <a:xfrm>
            <a:off x="5585638" y="2013155"/>
            <a:ext cx="3771014" cy="307776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慣性モーメント</a:t>
            </a:r>
            <a:r>
              <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rPr>
              <a:t>/(</a:t>
            </a: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長径</a:t>
            </a:r>
            <a:r>
              <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rPr>
              <a:t>)^2</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外接長方形の短辺</a:t>
            </a:r>
            <a:r>
              <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rPr>
              <a:t>/</a:t>
            </a: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長辺</a:t>
            </a:r>
            <a:endPar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外接長方形の角度</a:t>
            </a:r>
            <a:endPar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直線</a:t>
            </a:r>
            <a:r>
              <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rPr>
              <a:t>fit</a:t>
            </a: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の角度</a:t>
            </a:r>
            <a:endPar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重心近くの色の濃さ</a:t>
            </a:r>
            <a:endPar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長軸と輪郭の交差数</a:t>
            </a:r>
            <a:endPar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短軸と輪郭の交差数</a:t>
            </a:r>
            <a:endPar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rPr>
              <a:t>Hu</a:t>
            </a: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変数（回転不変な量</a:t>
            </a:r>
            <a:r>
              <a:rPr kumimoji="1" lang="ja-JP" altLang="en-US" sz="1800" b="0" i="0" u="none" strike="noStrike" kern="1200" cap="none" spc="0" normalizeH="0" baseline="0" noProof="0">
                <a:ln>
                  <a:noFill/>
                </a:ln>
                <a:solidFill>
                  <a:srgbClr val="4D4D4D"/>
                </a:solidFill>
                <a:effectLst/>
                <a:uLnTx/>
                <a:uFillTx/>
                <a:latin typeface="Segoe UI"/>
                <a:ea typeface="游ゴシック Medium"/>
                <a:cs typeface="+mn-cs"/>
              </a:rPr>
              <a:t>）</a:t>
            </a:r>
            <a:endParaRPr kumimoji="1" lang="en-US" altLang="ja-JP" sz="1800" b="0"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4D4D4D"/>
              </a:solidFill>
              <a:effectLst/>
              <a:uLnTx/>
              <a:uFillTx/>
              <a:latin typeface="Segoe UI"/>
              <a:ea typeface="游ゴシック Medium"/>
              <a:cs typeface="+mn-cs"/>
            </a:endParaRPr>
          </a:p>
        </p:txBody>
      </p:sp>
      <p:sp>
        <p:nvSpPr>
          <p:cNvPr id="8" name="テキスト ボックス 7">
            <a:extLst>
              <a:ext uri="{FF2B5EF4-FFF2-40B4-BE49-F238E27FC236}">
                <a16:creationId xmlns:a16="http://schemas.microsoft.com/office/drawing/2014/main" id="{908534F0-A87F-A38B-5F2E-B1B71E6134CB}"/>
              </a:ext>
            </a:extLst>
          </p:cNvPr>
          <p:cNvSpPr txBox="1"/>
          <p:nvPr/>
        </p:nvSpPr>
        <p:spPr>
          <a:xfrm>
            <a:off x="558799" y="2013155"/>
            <a:ext cx="4544829"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輪郭の複雑さ（輪郭を大雑把に近似したときの、点の数）</a:t>
            </a:r>
            <a:endPar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輪郭の長さ</a:t>
            </a:r>
            <a:endPar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楕円の中心と重心の距離</a:t>
            </a:r>
            <a:r>
              <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rPr>
              <a:t>/</a:t>
            </a: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長径</a:t>
            </a:r>
            <a:endPar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楕円の中心から見た重心の角度</a:t>
            </a:r>
            <a:endPar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短径</a:t>
            </a:r>
            <a:r>
              <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rPr>
              <a:t>/</a:t>
            </a: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長径</a:t>
            </a:r>
            <a:endPar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外心と重心の距離</a:t>
            </a:r>
            <a:r>
              <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rPr>
              <a:t>/</a:t>
            </a: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長径</a:t>
            </a:r>
            <a:endPar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外心から見た重心の角度</a:t>
            </a:r>
            <a:endPar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外接円</a:t>
            </a:r>
            <a:r>
              <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rPr>
              <a:t>/</a:t>
            </a: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長径</a:t>
            </a:r>
            <a:endPar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4D4D4D"/>
              </a:solidFill>
              <a:effectLst/>
              <a:uLnTx/>
              <a:uFillTx/>
              <a:latin typeface="Segoe UI"/>
              <a:ea typeface="游ゴシック Medium"/>
              <a:cs typeface="+mn-cs"/>
            </a:endParaRPr>
          </a:p>
        </p:txBody>
      </p:sp>
      <p:sp>
        <p:nvSpPr>
          <p:cNvPr id="9" name="テキスト ボックス 8">
            <a:extLst>
              <a:ext uri="{FF2B5EF4-FFF2-40B4-BE49-F238E27FC236}">
                <a16:creationId xmlns:a16="http://schemas.microsoft.com/office/drawing/2014/main" id="{8D0D3719-9A5C-2E55-DB45-EA38B9306F69}"/>
              </a:ext>
            </a:extLst>
          </p:cNvPr>
          <p:cNvSpPr txBox="1"/>
          <p:nvPr/>
        </p:nvSpPr>
        <p:spPr>
          <a:xfrm>
            <a:off x="3125972" y="1424763"/>
            <a:ext cx="51036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4D4D4D"/>
                </a:solidFill>
                <a:effectLst/>
                <a:uLnTx/>
                <a:uFillTx/>
                <a:latin typeface="Segoe UI"/>
                <a:ea typeface="游ゴシック Medium"/>
                <a:cs typeface="+mn-cs"/>
              </a:rPr>
              <a:t>多いので詳述は避ける</a:t>
            </a:r>
            <a:endParaRPr kumimoji="1" lang="en-US" altLang="ja-JP" sz="1800" b="0" i="0" u="none" strike="noStrike" kern="1200" cap="none" spc="0" normalizeH="0" baseline="0" noProof="0" dirty="0">
              <a:ln>
                <a:noFill/>
              </a:ln>
              <a:solidFill>
                <a:srgbClr val="4D4D4D"/>
              </a:solidFill>
              <a:effectLst/>
              <a:uLnTx/>
              <a:uFillTx/>
              <a:latin typeface="Segoe UI"/>
              <a:ea typeface="游ゴシック Medium"/>
              <a:cs typeface="+mn-cs"/>
            </a:endParaRPr>
          </a:p>
        </p:txBody>
      </p:sp>
      <p:sp>
        <p:nvSpPr>
          <p:cNvPr id="10" name="テキスト ボックス 9">
            <a:extLst>
              <a:ext uri="{FF2B5EF4-FFF2-40B4-BE49-F238E27FC236}">
                <a16:creationId xmlns:a16="http://schemas.microsoft.com/office/drawing/2014/main" id="{C578411E-E55D-7998-E88B-FDB462106E7C}"/>
              </a:ext>
            </a:extLst>
          </p:cNvPr>
          <p:cNvSpPr txBox="1"/>
          <p:nvPr/>
        </p:nvSpPr>
        <p:spPr>
          <a:xfrm>
            <a:off x="1254642" y="5932967"/>
            <a:ext cx="52524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4D4D4D"/>
                </a:solidFill>
                <a:effectLst/>
                <a:uLnTx/>
                <a:uFillTx/>
                <a:latin typeface="Segoe UI"/>
                <a:ea typeface="游ゴシック Medium"/>
                <a:cs typeface="+mn-cs"/>
              </a:rPr>
              <a:t>桁によって、不安定な項目も</a:t>
            </a:r>
            <a:r>
              <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4D4D4D"/>
                </a:solidFill>
                <a:effectLst/>
                <a:uLnTx/>
                <a:uFillTx/>
                <a:latin typeface="Segoe UI"/>
                <a:ea typeface="游ゴシック Medium"/>
                <a:cs typeface="+mn-cs"/>
              </a:rPr>
              <a:t>→安定な項目で比較</a:t>
            </a:r>
          </a:p>
        </p:txBody>
      </p:sp>
    </p:spTree>
    <p:extLst>
      <p:ext uri="{BB962C8B-B14F-4D97-AF65-F5344CB8AC3E}">
        <p14:creationId xmlns:p14="http://schemas.microsoft.com/office/powerpoint/2010/main" val="2166233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5"/>
          <p:cNvSpPr txBox="1"/>
          <p:nvPr/>
        </p:nvSpPr>
        <p:spPr>
          <a:xfrm>
            <a:off x="1537098" y="915833"/>
            <a:ext cx="9117803"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ja-JP" altLang="en-US" sz="4000" b="1" i="0" u="none" strike="noStrike" kern="0" cap="none" spc="0" normalizeH="0" baseline="0" noProof="0">
                <a:ln>
                  <a:noFill/>
                </a:ln>
                <a:solidFill>
                  <a:srgbClr val="3F3F3F"/>
                </a:solidFill>
                <a:effectLst/>
                <a:uLnTx/>
                <a:uFillTx/>
                <a:latin typeface="Arial"/>
                <a:ea typeface="Arial"/>
                <a:cs typeface="Arial"/>
                <a:sym typeface="Arial"/>
              </a:rPr>
              <a:t>そのために：</a:t>
            </a:r>
            <a:r>
              <a:rPr kumimoji="0" lang="en-US" altLang="ja-JP" sz="4000" b="1" i="0" u="none" strike="noStrike" kern="0" cap="none" spc="0" normalizeH="0" baseline="0" noProof="0">
                <a:ln>
                  <a:noFill/>
                </a:ln>
                <a:solidFill>
                  <a:srgbClr val="3F3F3F"/>
                </a:solidFill>
                <a:effectLst/>
                <a:uLnTx/>
                <a:uFillTx/>
                <a:latin typeface="Arial"/>
                <a:ea typeface="Arial"/>
                <a:cs typeface="Arial"/>
                <a:sym typeface="Arial"/>
              </a:rPr>
              <a:t>La</a:t>
            </a:r>
            <a:r>
              <a:rPr kumimoji="0" lang="ja-JP" altLang="en-US" sz="4000" b="1" i="0" u="none" strike="noStrike" kern="0" cap="none" spc="0" normalizeH="0" baseline="0" noProof="0">
                <a:ln>
                  <a:noFill/>
                </a:ln>
                <a:solidFill>
                  <a:srgbClr val="3F3F3F"/>
                </a:solidFill>
                <a:effectLst/>
                <a:uLnTx/>
                <a:uFillTx/>
                <a:latin typeface="Arial"/>
                <a:ea typeface="Arial"/>
                <a:cs typeface="Arial"/>
                <a:sym typeface="Arial"/>
              </a:rPr>
              <a:t>核偏極標的</a:t>
            </a:r>
            <a:endParaRPr kumimoji="0" sz="1600" b="0"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150" name="Google Shape;150;p5"/>
          <p:cNvSpPr txBox="1"/>
          <p:nvPr/>
        </p:nvSpPr>
        <p:spPr>
          <a:xfrm>
            <a:off x="1537098" y="1977642"/>
            <a:ext cx="10961914"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3F3F3F"/>
              </a:buClr>
              <a:buSzPts val="4000"/>
              <a:buFont typeface="Arial"/>
              <a:buNone/>
              <a:tabLst/>
              <a:defRPr/>
            </a:pPr>
            <a:r>
              <a:rPr kumimoji="0" lang="ja-JP" altLang="en-US" sz="4000" b="0" i="0" u="none" strike="noStrike" kern="0" cap="none" spc="0" normalizeH="0" baseline="0" noProof="0">
                <a:ln>
                  <a:noFill/>
                </a:ln>
                <a:solidFill>
                  <a:srgbClr val="3F3F3F"/>
                </a:solidFill>
                <a:effectLst/>
                <a:uLnTx/>
                <a:uFillTx/>
                <a:latin typeface="Arial"/>
                <a:ea typeface="Arial"/>
                <a:cs typeface="Arial"/>
                <a:sym typeface="Arial"/>
              </a:rPr>
              <a:t>散乱実験･･･弱磁場</a:t>
            </a:r>
            <a:r>
              <a:rPr kumimoji="0" lang="en-US" altLang="ja-JP" sz="4000" b="0" i="0" u="none" strike="noStrike" kern="0" cap="none" spc="0" normalizeH="0" baseline="0" noProof="0">
                <a:ln>
                  <a:noFill/>
                </a:ln>
                <a:solidFill>
                  <a:srgbClr val="3F3F3F"/>
                </a:solidFill>
                <a:effectLst/>
                <a:uLnTx/>
                <a:uFillTx/>
                <a:latin typeface="Arial"/>
                <a:ea typeface="Arial"/>
                <a:cs typeface="Arial"/>
                <a:sym typeface="Arial"/>
              </a:rPr>
              <a:t>(0.1T)</a:t>
            </a:r>
            <a:r>
              <a:rPr kumimoji="0" lang="ja-JP" altLang="en-US" sz="4000" b="0" i="0" u="none" strike="noStrike" kern="0" cap="none" spc="0" normalizeH="0" baseline="0" noProof="0">
                <a:ln>
                  <a:noFill/>
                </a:ln>
                <a:solidFill>
                  <a:srgbClr val="3F3F3F"/>
                </a:solidFill>
                <a:effectLst/>
                <a:uLnTx/>
                <a:uFillTx/>
                <a:latin typeface="Arial"/>
                <a:ea typeface="Arial"/>
                <a:cs typeface="Arial"/>
                <a:sym typeface="Arial"/>
              </a:rPr>
              <a:t>＆長時間</a:t>
            </a:r>
            <a:r>
              <a:rPr kumimoji="0" lang="en-US" altLang="ja-JP" sz="4000" b="0" i="0" u="none" strike="noStrike" kern="0" cap="none" spc="0" normalizeH="0" baseline="0" noProof="0">
                <a:ln>
                  <a:noFill/>
                </a:ln>
                <a:solidFill>
                  <a:srgbClr val="3F3F3F"/>
                </a:solidFill>
                <a:effectLst/>
                <a:uLnTx/>
                <a:uFillTx/>
                <a:latin typeface="Arial"/>
                <a:ea typeface="Arial"/>
                <a:cs typeface="Arial"/>
                <a:sym typeface="Arial"/>
              </a:rPr>
              <a:t>(</a:t>
            </a:r>
            <a:r>
              <a:rPr kumimoji="0" lang="ja-JP" altLang="en-US" sz="4000" b="0" i="0" u="none" strike="noStrike" kern="0" cap="none" spc="0" normalizeH="0" baseline="0" noProof="0">
                <a:ln>
                  <a:noFill/>
                </a:ln>
                <a:solidFill>
                  <a:srgbClr val="3F3F3F"/>
                </a:solidFill>
                <a:effectLst/>
                <a:uLnTx/>
                <a:uFillTx/>
                <a:latin typeface="Arial"/>
                <a:ea typeface="Arial"/>
                <a:cs typeface="Arial"/>
                <a:sym typeface="Arial"/>
              </a:rPr>
              <a:t>数</a:t>
            </a:r>
            <a:r>
              <a:rPr kumimoji="0" lang="en-US" altLang="ja-JP" sz="4000" b="0" i="0" u="none" strike="noStrike" kern="0" cap="none" spc="0" normalizeH="0" baseline="0" noProof="0">
                <a:ln>
                  <a:noFill/>
                </a:ln>
                <a:solidFill>
                  <a:srgbClr val="3F3F3F"/>
                </a:solidFill>
                <a:effectLst/>
                <a:uLnTx/>
                <a:uFillTx/>
                <a:latin typeface="Arial"/>
                <a:ea typeface="Arial"/>
                <a:cs typeface="Arial"/>
                <a:sym typeface="Arial"/>
              </a:rPr>
              <a:t>h)</a:t>
            </a:r>
            <a:endParaRPr kumimoji="0" sz="4000" b="0"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151" name="Google Shape;151;p5"/>
          <p:cNvSpPr txBox="1"/>
          <p:nvPr/>
        </p:nvSpPr>
        <p:spPr>
          <a:xfrm>
            <a:off x="2238672" y="4147184"/>
            <a:ext cx="771465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4000" b="0" i="0" u="sng" strike="noStrike" kern="0" cap="none" spc="0" normalizeH="0" baseline="0" noProof="0">
                <a:ln>
                  <a:noFill/>
                </a:ln>
                <a:solidFill>
                  <a:srgbClr val="3F3F3F"/>
                </a:solidFill>
                <a:effectLst/>
                <a:uLnTx/>
                <a:uFillTx/>
                <a:latin typeface="Arial"/>
                <a:ea typeface="Arial"/>
                <a:cs typeface="Arial"/>
                <a:sym typeface="Arial"/>
              </a:rPr>
              <a:t>長時間持続</a:t>
            </a:r>
            <a:r>
              <a:rPr kumimoji="0" lang="ja-JP" altLang="en-US" sz="4000" b="0" i="0" u="none" strike="noStrike" kern="0" cap="none" spc="0" normalizeH="0" baseline="0" noProof="0">
                <a:ln>
                  <a:noFill/>
                </a:ln>
                <a:solidFill>
                  <a:srgbClr val="3F3F3F"/>
                </a:solidFill>
                <a:effectLst/>
                <a:uLnTx/>
                <a:uFillTx/>
                <a:latin typeface="Arial"/>
                <a:ea typeface="Arial"/>
                <a:cs typeface="Arial"/>
                <a:sym typeface="Arial"/>
              </a:rPr>
              <a:t>する偏極標的が必要</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5"/>
          <p:cNvSpPr txBox="1"/>
          <p:nvPr/>
        </p:nvSpPr>
        <p:spPr>
          <a:xfrm>
            <a:off x="1760806" y="4855070"/>
            <a:ext cx="422744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a:ln>
                  <a:noFill/>
                </a:ln>
                <a:solidFill>
                  <a:srgbClr val="7F7F7F"/>
                </a:solidFill>
                <a:effectLst/>
                <a:uLnTx/>
                <a:uFillTx/>
                <a:latin typeface="Arial"/>
                <a:ea typeface="Arial"/>
                <a:cs typeface="Arial"/>
                <a:sym typeface="Arial"/>
              </a:rPr>
              <a:t>（緩和時間の長い）</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5"/>
          <p:cNvSpPr/>
          <p:nvPr/>
        </p:nvSpPr>
        <p:spPr>
          <a:xfrm>
            <a:off x="5282128" y="3076512"/>
            <a:ext cx="1412240" cy="800854"/>
          </a:xfrm>
          <a:prstGeom prst="downArrow">
            <a:avLst>
              <a:gd name="adj1" fmla="val 50000"/>
              <a:gd name="adj2" fmla="val 50000"/>
            </a:avLst>
          </a:prstGeom>
          <a:solidFill>
            <a:srgbClr val="3F3F3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4" name="Google Shape;154;p5"/>
          <p:cNvSpPr/>
          <p:nvPr/>
        </p:nvSpPr>
        <p:spPr>
          <a:xfrm>
            <a:off x="5282128" y="5490583"/>
            <a:ext cx="1412240" cy="800854"/>
          </a:xfrm>
          <a:prstGeom prst="downArrow">
            <a:avLst>
              <a:gd name="adj1" fmla="val 50000"/>
              <a:gd name="adj2" fmla="val 50000"/>
            </a:avLst>
          </a:prstGeom>
          <a:solidFill>
            <a:srgbClr val="3F3F3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5" name="Google Shape;155;p5"/>
          <p:cNvSpPr txBox="1"/>
          <p:nvPr/>
        </p:nvSpPr>
        <p:spPr>
          <a:xfrm>
            <a:off x="375921" y="284480"/>
            <a:ext cx="886822" cy="461665"/>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ja-JP" altLang="en-US" sz="2400" b="0" i="0" u="none" strike="noStrike" kern="0" cap="none" spc="0" normalizeH="0" baseline="0" noProof="0">
                <a:ln>
                  <a:noFill/>
                </a:ln>
                <a:solidFill>
                  <a:srgbClr val="3F3F3F"/>
                </a:solidFill>
                <a:effectLst/>
                <a:uLnTx/>
                <a:uFillTx/>
                <a:latin typeface="Arial"/>
                <a:ea typeface="Arial"/>
                <a:cs typeface="Arial"/>
                <a:sym typeface="Arial"/>
              </a:rPr>
              <a:t>経緯</a:t>
            </a:r>
            <a:endParaRPr kumimoji="0" sz="1400" b="0" i="0" u="none" strike="noStrike" kern="0" cap="none" spc="0" normalizeH="0" baseline="0" noProof="0">
              <a:ln>
                <a:noFill/>
              </a:ln>
              <a:solidFill>
                <a:srgbClr val="3F3F3F"/>
              </a:solidFill>
              <a:effectLst/>
              <a:uLnTx/>
              <a:uFillTx/>
              <a:latin typeface="Arial"/>
              <a:ea typeface="Arial"/>
              <a:cs typeface="Arial"/>
              <a:sym typeface="Arial"/>
            </a:endParaRPr>
          </a:p>
        </p:txBody>
      </p:sp>
    </p:spTree>
    <p:extLst>
      <p:ext uri="{BB962C8B-B14F-4D97-AF65-F5344CB8AC3E}">
        <p14:creationId xmlns:p14="http://schemas.microsoft.com/office/powerpoint/2010/main" val="28908432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233785-B3AA-3F1B-BBA7-33E6B4B9826C}"/>
              </a:ext>
            </a:extLst>
          </p:cNvPr>
          <p:cNvSpPr>
            <a:spLocks noGrp="1"/>
          </p:cNvSpPr>
          <p:nvPr>
            <p:ph type="title"/>
          </p:nvPr>
        </p:nvSpPr>
        <p:spPr/>
        <p:txBody>
          <a:bodyPr/>
          <a:lstStyle/>
          <a:p>
            <a:r>
              <a:rPr kumimoji="1" lang="ja-JP" altLang="en-US"/>
              <a:t>比較計算</a:t>
            </a:r>
          </a:p>
        </p:txBody>
      </p:sp>
      <p:graphicFrame>
        <p:nvGraphicFramePr>
          <p:cNvPr id="5" name="グラフ 4">
            <a:extLst>
              <a:ext uri="{FF2B5EF4-FFF2-40B4-BE49-F238E27FC236}">
                <a16:creationId xmlns:a16="http://schemas.microsoft.com/office/drawing/2014/main" id="{C3170954-D596-C0D8-0D5B-9F63B4EA429C}"/>
              </a:ext>
            </a:extLst>
          </p:cNvPr>
          <p:cNvGraphicFramePr/>
          <p:nvPr/>
        </p:nvGraphicFramePr>
        <p:xfrm>
          <a:off x="2895600" y="348226"/>
          <a:ext cx="9735879" cy="6587549"/>
        </p:xfrm>
        <a:graphic>
          <a:graphicData uri="http://schemas.openxmlformats.org/drawingml/2006/chart">
            <c:chart xmlns:c="http://schemas.openxmlformats.org/drawingml/2006/chart" xmlns:r="http://schemas.openxmlformats.org/officeDocument/2006/relationships" r:id="rId2"/>
          </a:graphicData>
        </a:graphic>
      </p:graphicFrame>
      <p:sp>
        <p:nvSpPr>
          <p:cNvPr id="4" name="テキスト プレースホルダー 3">
            <a:extLst>
              <a:ext uri="{FF2B5EF4-FFF2-40B4-BE49-F238E27FC236}">
                <a16:creationId xmlns:a16="http://schemas.microsoft.com/office/drawing/2014/main" id="{99EE0DCD-98D0-7657-DA73-A4B3299851CD}"/>
              </a:ext>
            </a:extLst>
          </p:cNvPr>
          <p:cNvSpPr>
            <a:spLocks noGrp="1"/>
          </p:cNvSpPr>
          <p:nvPr>
            <p:ph type="body" sz="quarter" idx="11"/>
          </p:nvPr>
        </p:nvSpPr>
        <p:spPr>
          <a:xfrm>
            <a:off x="210574" y="348226"/>
            <a:ext cx="10914626" cy="469900"/>
          </a:xfrm>
          <a:solidFill>
            <a:schemeClr val="bg1"/>
          </a:solidFill>
        </p:spPr>
        <p:txBody>
          <a:bodyPr>
            <a:normAutofit fontScale="92500" lnSpcReduction="20000"/>
          </a:bodyPr>
          <a:lstStyle/>
          <a:p>
            <a:r>
              <a:rPr kumimoji="1" lang="ja-JP" altLang="en-US"/>
              <a:t>手法２</a:t>
            </a:r>
          </a:p>
        </p:txBody>
      </p:sp>
      <p:sp>
        <p:nvSpPr>
          <p:cNvPr id="8" name="コンテンツ プレースホルダー 2">
            <a:extLst>
              <a:ext uri="{FF2B5EF4-FFF2-40B4-BE49-F238E27FC236}">
                <a16:creationId xmlns:a16="http://schemas.microsoft.com/office/drawing/2014/main" id="{1C1C59ED-3372-FE00-3564-3942B4690542}"/>
              </a:ext>
            </a:extLst>
          </p:cNvPr>
          <p:cNvSpPr>
            <a:spLocks noGrp="1"/>
          </p:cNvSpPr>
          <p:nvPr>
            <p:ph idx="1"/>
          </p:nvPr>
        </p:nvSpPr>
        <p:spPr>
          <a:xfrm>
            <a:off x="558800" y="2013155"/>
            <a:ext cx="3120065" cy="4572000"/>
          </a:xfrm>
        </p:spPr>
        <p:txBody>
          <a:bodyPr/>
          <a:lstStyle/>
          <a:p>
            <a:pPr marL="0" indent="0">
              <a:buNone/>
            </a:pPr>
            <a:r>
              <a:rPr kumimoji="1" lang="ja-JP" altLang="en-US"/>
              <a:t>各項目</a:t>
            </a:r>
            <a:r>
              <a:rPr lang="ja-JP" altLang="en-US"/>
              <a:t>の差を合計</a:t>
            </a:r>
            <a:endParaRPr lang="en-US" altLang="ja-JP" dirty="0"/>
          </a:p>
          <a:p>
            <a:pPr marL="0" indent="0">
              <a:buNone/>
            </a:pPr>
            <a:r>
              <a:rPr lang="ja-JP" altLang="en-US"/>
              <a:t>↓</a:t>
            </a:r>
            <a:endParaRPr lang="en-US" altLang="ja-JP" dirty="0"/>
          </a:p>
          <a:p>
            <a:pPr marL="0" indent="0">
              <a:buNone/>
            </a:pPr>
            <a:r>
              <a:rPr kumimoji="1" lang="ja-JP" altLang="en-US"/>
              <a:t>類似度の高い（差の合計が小さい）ものを判定</a:t>
            </a:r>
            <a:endParaRPr kumimoji="1" lang="en-US" altLang="ja-JP" dirty="0"/>
          </a:p>
        </p:txBody>
      </p:sp>
    </p:spTree>
    <p:extLst>
      <p:ext uri="{BB962C8B-B14F-4D97-AF65-F5344CB8AC3E}">
        <p14:creationId xmlns:p14="http://schemas.microsoft.com/office/powerpoint/2010/main" val="19862997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BB3A34-D96F-DC1B-6158-CCD6DBE03623}"/>
              </a:ext>
            </a:extLst>
          </p:cNvPr>
          <p:cNvSpPr>
            <a:spLocks noGrp="1"/>
          </p:cNvSpPr>
          <p:nvPr>
            <p:ph type="title"/>
          </p:nvPr>
        </p:nvSpPr>
        <p:spPr/>
        <p:txBody>
          <a:bodyPr/>
          <a:lstStyle/>
          <a:p>
            <a:r>
              <a:rPr kumimoji="1" lang="ja-JP" altLang="en-US"/>
              <a:t>比較計算</a:t>
            </a:r>
          </a:p>
        </p:txBody>
      </p:sp>
      <p:sp>
        <p:nvSpPr>
          <p:cNvPr id="4" name="テキスト プレースホルダー 3">
            <a:extLst>
              <a:ext uri="{FF2B5EF4-FFF2-40B4-BE49-F238E27FC236}">
                <a16:creationId xmlns:a16="http://schemas.microsoft.com/office/drawing/2014/main" id="{050C2C0D-BA0B-AC37-3C84-D82086F6B6DA}"/>
              </a:ext>
            </a:extLst>
          </p:cNvPr>
          <p:cNvSpPr>
            <a:spLocks noGrp="1"/>
          </p:cNvSpPr>
          <p:nvPr>
            <p:ph type="body" sz="quarter" idx="11"/>
          </p:nvPr>
        </p:nvSpPr>
        <p:spPr/>
        <p:txBody>
          <a:bodyPr>
            <a:normAutofit fontScale="92500" lnSpcReduction="20000"/>
          </a:bodyPr>
          <a:lstStyle/>
          <a:p>
            <a:r>
              <a:rPr kumimoji="1" lang="ja-JP" altLang="en-US"/>
              <a:t>手法２</a:t>
            </a:r>
          </a:p>
          <a:p>
            <a:endParaRPr kumimoji="1" lang="ja-JP" altLang="en-US"/>
          </a:p>
        </p:txBody>
      </p:sp>
      <mc:AlternateContent xmlns:mc="http://schemas.openxmlformats.org/markup-compatibility/2006" xmlns:a14="http://schemas.microsoft.com/office/drawing/2010/main">
        <mc:Choice Requires="a14">
          <p:sp>
            <p:nvSpPr>
              <p:cNvPr id="5" name="コンテンツ プレースホルダー 2">
                <a:extLst>
                  <a:ext uri="{FF2B5EF4-FFF2-40B4-BE49-F238E27FC236}">
                    <a16:creationId xmlns:a16="http://schemas.microsoft.com/office/drawing/2014/main" id="{EE64B463-AFF3-8822-C4EE-8B47A892569C}"/>
                  </a:ext>
                </a:extLst>
              </p:cNvPr>
              <p:cNvSpPr>
                <a:spLocks noGrp="1"/>
              </p:cNvSpPr>
              <p:nvPr>
                <p:ph idx="1"/>
              </p:nvPr>
            </p:nvSpPr>
            <p:spPr>
              <a:xfrm>
                <a:off x="533400" y="1954158"/>
                <a:ext cx="8153400" cy="4903842"/>
              </a:xfrm>
            </p:spPr>
            <p:txBody>
              <a:bodyPr>
                <a:noAutofit/>
              </a:bodyPr>
              <a:lstStyle/>
              <a:p>
                <a:pPr marL="0" indent="0">
                  <a:buNone/>
                </a:pPr>
                <a:r>
                  <a:rPr kumimoji="1" lang="ja-JP" altLang="en-US" sz="1800" b="0">
                    <a:latin typeface="Cambria Math" panose="02040503050406030204" pitchFamily="18" charset="0"/>
                  </a:rPr>
                  <a:t>安定な</a:t>
                </a:r>
                <a:r>
                  <a:rPr kumimoji="1" lang="en-US" altLang="ja-JP" sz="1800" b="0" dirty="0">
                    <a:latin typeface="Cambria Math" panose="02040503050406030204" pitchFamily="18" charset="0"/>
                  </a:rPr>
                  <a:t>n</a:t>
                </a:r>
                <a:r>
                  <a:rPr kumimoji="1" lang="ja-JP" altLang="en-US" sz="1800" b="0">
                    <a:latin typeface="Cambria Math" panose="02040503050406030204" pitchFamily="18" charset="0"/>
                  </a:rPr>
                  <a:t>項目：</a:t>
                </a:r>
                <a14:m>
                  <m:oMath xmlns:m="http://schemas.openxmlformats.org/officeDocument/2006/math">
                    <m:acc>
                      <m:accPr>
                        <m:chr m:val="̃"/>
                        <m:ctrlPr>
                          <a:rPr lang="en-US" altLang="ja-JP" sz="1800" b="0" i="1" smtClean="0">
                            <a:latin typeface="Cambria Math" panose="02040503050406030204" pitchFamily="18" charset="0"/>
                          </a:rPr>
                        </m:ctrlPr>
                      </m:accPr>
                      <m:e>
                        <m:sSub>
                          <m:sSubPr>
                            <m:ctrlPr>
                              <a:rPr lang="en-US" altLang="ja-JP" sz="1800" b="0" i="1">
                                <a:latin typeface="Cambria Math" panose="02040503050406030204" pitchFamily="18" charset="0"/>
                              </a:rPr>
                            </m:ctrlPr>
                          </m:sSubPr>
                          <m:e>
                            <m:r>
                              <a:rPr lang="en-US" altLang="ja-JP" sz="1800" b="0" i="1">
                                <a:latin typeface="Cambria Math" panose="02040503050406030204" pitchFamily="18" charset="0"/>
                              </a:rPr>
                              <m:t>𝐼</m:t>
                            </m:r>
                          </m:e>
                          <m:sub>
                            <m:r>
                              <a:rPr lang="en-US" altLang="ja-JP" sz="1800" b="0" i="1">
                                <a:latin typeface="Cambria Math" panose="02040503050406030204" pitchFamily="18" charset="0"/>
                              </a:rPr>
                              <m:t>𝑘</m:t>
                            </m:r>
                          </m:sub>
                        </m:sSub>
                      </m:e>
                    </m:acc>
                  </m:oMath>
                </a14:m>
                <a:r>
                  <a:rPr lang="ja-JP" altLang="en-US" sz="1800" b="0">
                    <a:latin typeface="Cambria Math" panose="02040503050406030204" pitchFamily="18" charset="0"/>
                  </a:rPr>
                  <a:t>（</a:t>
                </a:r>
                <a:r>
                  <a:rPr lang="en-US" altLang="ja-JP" sz="1800" b="0" dirty="0">
                    <a:latin typeface="Cambria Math" panose="02040503050406030204" pitchFamily="18" charset="0"/>
                  </a:rPr>
                  <a:t>k=1-n</a:t>
                </a:r>
                <a:r>
                  <a:rPr lang="ja-JP" altLang="en-US" sz="1800" b="0">
                    <a:latin typeface="Cambria Math" panose="02040503050406030204" pitchFamily="18" charset="0"/>
                  </a:rPr>
                  <a:t>）</a:t>
                </a:r>
                <a:endParaRPr lang="en-US" altLang="ja-JP" sz="1800" b="0" dirty="0">
                  <a:latin typeface="Cambria Math" panose="02040503050406030204" pitchFamily="18" charset="0"/>
                </a:endParaRPr>
              </a:p>
              <a:p>
                <a:pPr marL="0" indent="0">
                  <a:buNone/>
                </a:pPr>
                <a:r>
                  <a:rPr lang="ja-JP" altLang="en-US" sz="1800" b="0">
                    <a:latin typeface="Cambria Math" panose="02040503050406030204" pitchFamily="18" charset="0"/>
                  </a:rPr>
                  <a:t>数字</a:t>
                </a:r>
                <a:r>
                  <a:rPr lang="en-US" altLang="ja-JP" sz="1800" b="0" dirty="0" err="1">
                    <a:latin typeface="Cambria Math" panose="02040503050406030204" pitchFamily="18" charset="0"/>
                  </a:rPr>
                  <a:t>i</a:t>
                </a:r>
                <a:r>
                  <a:rPr lang="en-US" altLang="ja-JP" sz="1800" b="0" dirty="0">
                    <a:latin typeface="Cambria Math" panose="02040503050406030204" pitchFamily="18" charset="0"/>
                  </a:rPr>
                  <a:t>(=</a:t>
                </a:r>
                <a:r>
                  <a:rPr kumimoji="1" lang="en-US" altLang="ja-JP" sz="1800" b="0" dirty="0">
                    <a:latin typeface="Cambria Math" panose="02040503050406030204" pitchFamily="18" charset="0"/>
                  </a:rPr>
                  <a:t>0-9)</a:t>
                </a:r>
                <a:r>
                  <a:rPr kumimoji="1" lang="ja-JP" altLang="en-US" sz="1800" b="0">
                    <a:latin typeface="Cambria Math" panose="02040503050406030204" pitchFamily="18" charset="0"/>
                  </a:rPr>
                  <a:t>のテンプレート画像について同じ項目</a:t>
                </a:r>
                <a:r>
                  <a:rPr lang="ja-JP" altLang="en-US" sz="1800" b="0" dirty="0">
                    <a:latin typeface="Cambria Math" panose="02040503050406030204" pitchFamily="18" charset="0"/>
                  </a:rPr>
                  <a:t>：</a:t>
                </a:r>
                <a14:m>
                  <m:oMath xmlns:m="http://schemas.openxmlformats.org/officeDocument/2006/math">
                    <m:acc>
                      <m:accPr>
                        <m:chr m:val="̃"/>
                        <m:ctrlPr>
                          <a:rPr lang="en-US" altLang="ja-JP" sz="1800" b="0" i="1" smtClean="0">
                            <a:latin typeface="Cambria Math" panose="02040503050406030204" pitchFamily="18" charset="0"/>
                          </a:rPr>
                        </m:ctrlPr>
                      </m:accPr>
                      <m:e>
                        <m:sSub>
                          <m:sSubPr>
                            <m:ctrlPr>
                              <a:rPr lang="en-US" altLang="ja-JP" sz="1800" b="0" i="1">
                                <a:latin typeface="Cambria Math" panose="02040503050406030204" pitchFamily="18" charset="0"/>
                              </a:rPr>
                            </m:ctrlPr>
                          </m:sSubPr>
                          <m:e>
                            <m:r>
                              <a:rPr lang="en-US" altLang="ja-JP" sz="1800" b="0" i="1">
                                <a:latin typeface="Cambria Math" panose="02040503050406030204" pitchFamily="18" charset="0"/>
                              </a:rPr>
                              <m:t>𝑇</m:t>
                            </m:r>
                          </m:e>
                          <m:sub>
                            <m:r>
                              <a:rPr lang="en-US" altLang="ja-JP" sz="1800" b="0" i="1">
                                <a:latin typeface="Cambria Math" panose="02040503050406030204" pitchFamily="18" charset="0"/>
                              </a:rPr>
                              <m:t>𝑖</m:t>
                            </m:r>
                            <m:r>
                              <a:rPr lang="en-US" altLang="ja-JP" sz="1800" b="0" i="1">
                                <a:latin typeface="Cambria Math" panose="02040503050406030204" pitchFamily="18" charset="0"/>
                              </a:rPr>
                              <m:t>,</m:t>
                            </m:r>
                            <m:r>
                              <a:rPr lang="en-US" altLang="ja-JP" sz="1800" b="0" i="1">
                                <a:latin typeface="Cambria Math" panose="02040503050406030204" pitchFamily="18" charset="0"/>
                              </a:rPr>
                              <m:t>𝑘</m:t>
                            </m:r>
                          </m:sub>
                        </m:sSub>
                      </m:e>
                    </m:acc>
                  </m:oMath>
                </a14:m>
                <a:r>
                  <a:rPr kumimoji="1" lang="ja-JP" altLang="en-US" sz="1800" b="0">
                    <a:latin typeface="Cambria Math" panose="02040503050406030204" pitchFamily="18" charset="0"/>
                  </a:rPr>
                  <a:t>（</a:t>
                </a:r>
                <a:r>
                  <a:rPr kumimoji="1" lang="en-US" altLang="ja-JP" sz="1800" b="0" dirty="0" err="1">
                    <a:latin typeface="Cambria Math" panose="02040503050406030204" pitchFamily="18" charset="0"/>
                  </a:rPr>
                  <a:t>i</a:t>
                </a:r>
                <a:r>
                  <a:rPr kumimoji="1" lang="en-US" altLang="ja-JP" sz="1800" b="0" dirty="0">
                    <a:latin typeface="Cambria Math" panose="02040503050406030204" pitchFamily="18" charset="0"/>
                  </a:rPr>
                  <a:t>=0-9</a:t>
                </a:r>
                <a:r>
                  <a:rPr lang="ja-JP" altLang="en-US" sz="1800" b="0">
                    <a:latin typeface="Cambria Math" panose="02040503050406030204" pitchFamily="18" charset="0"/>
                  </a:rPr>
                  <a:t>）（</a:t>
                </a:r>
                <a:r>
                  <a:rPr lang="en-US" altLang="ja-JP" sz="1800" b="0" dirty="0">
                    <a:latin typeface="Cambria Math" panose="02040503050406030204" pitchFamily="18" charset="0"/>
                  </a:rPr>
                  <a:t>k=1-n</a:t>
                </a:r>
                <a:r>
                  <a:rPr lang="ja-JP" altLang="en-US" sz="1800" b="0">
                    <a:latin typeface="Cambria Math" panose="02040503050406030204" pitchFamily="18" charset="0"/>
                  </a:rPr>
                  <a:t>）</a:t>
                </a:r>
                <a:endParaRPr lang="en-US" altLang="ja-JP" sz="1800" b="0" dirty="0">
                  <a:latin typeface="Cambria Math" panose="02040503050406030204" pitchFamily="18" charset="0"/>
                </a:endParaRPr>
              </a:p>
              <a:p>
                <a:pPr marL="0" indent="0">
                  <a:buNone/>
                </a:pPr>
                <a:r>
                  <a:rPr lang="ja-JP" altLang="en-US" sz="1800" b="0">
                    <a:latin typeface="Cambria Math" panose="02040503050406030204" pitchFamily="18" charset="0"/>
                  </a:rPr>
                  <a:t>なお、これらの値は以下のように標準化されている。</a:t>
                </a:r>
                <a:endParaRPr lang="en-US" altLang="ja-JP" sz="1800" b="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acc>
                        <m:accPr>
                          <m:chr m:val="̃"/>
                          <m:ctrlPr>
                            <a:rPr lang="en-US" altLang="ja-JP" sz="1800" b="0" i="1" smtClean="0">
                              <a:latin typeface="Cambria Math" panose="02040503050406030204" pitchFamily="18" charset="0"/>
                            </a:rPr>
                          </m:ctrlPr>
                        </m:accPr>
                        <m:e>
                          <m:sSub>
                            <m:sSubPr>
                              <m:ctrlPr>
                                <a:rPr lang="en-US" altLang="ja-JP" sz="1800" b="0" i="1">
                                  <a:latin typeface="Cambria Math" panose="02040503050406030204" pitchFamily="18" charset="0"/>
                                </a:rPr>
                              </m:ctrlPr>
                            </m:sSubPr>
                            <m:e>
                              <m:r>
                                <a:rPr lang="en-US" altLang="ja-JP" sz="1800" b="0" i="1">
                                  <a:latin typeface="Cambria Math" panose="02040503050406030204" pitchFamily="18" charset="0"/>
                                </a:rPr>
                                <m:t>𝑇</m:t>
                              </m:r>
                            </m:e>
                            <m:sub>
                              <m:r>
                                <a:rPr lang="en-US" altLang="ja-JP" sz="1800" b="0" i="1">
                                  <a:latin typeface="Cambria Math" panose="02040503050406030204" pitchFamily="18" charset="0"/>
                                </a:rPr>
                                <m:t>𝑖</m:t>
                              </m:r>
                              <m:r>
                                <a:rPr lang="en-US" altLang="ja-JP" sz="1800" b="0" i="1">
                                  <a:latin typeface="Cambria Math" panose="02040503050406030204" pitchFamily="18" charset="0"/>
                                </a:rPr>
                                <m:t>,</m:t>
                              </m:r>
                              <m:r>
                                <a:rPr lang="en-US" altLang="ja-JP" sz="1800" b="0" i="1">
                                  <a:latin typeface="Cambria Math" panose="02040503050406030204" pitchFamily="18" charset="0"/>
                                </a:rPr>
                                <m:t>𝑘</m:t>
                              </m:r>
                            </m:sub>
                          </m:sSub>
                        </m:e>
                      </m:acc>
                      <m:r>
                        <a:rPr lang="en-US" altLang="ja-JP" sz="1800" b="0" i="1" smtClean="0">
                          <a:latin typeface="Cambria Math" panose="02040503050406030204" pitchFamily="18" charset="0"/>
                        </a:rPr>
                        <m:t>=</m:t>
                      </m:r>
                      <m:sSub>
                        <m:sSubPr>
                          <m:ctrlPr>
                            <a:rPr lang="en-US" altLang="ja-JP" sz="1800" b="0" i="1">
                              <a:latin typeface="Cambria Math" panose="02040503050406030204" pitchFamily="18" charset="0"/>
                            </a:rPr>
                          </m:ctrlPr>
                        </m:sSubPr>
                        <m:e>
                          <m:r>
                            <a:rPr lang="en-US" altLang="ja-JP" sz="1800" b="0" i="1" smtClean="0">
                              <a:latin typeface="Cambria Math" panose="02040503050406030204" pitchFamily="18" charset="0"/>
                            </a:rPr>
                            <m:t>(</m:t>
                          </m:r>
                          <m:r>
                            <a:rPr lang="en-US" altLang="ja-JP" sz="1800" b="0" i="1">
                              <a:latin typeface="Cambria Math" panose="02040503050406030204" pitchFamily="18" charset="0"/>
                            </a:rPr>
                            <m:t>𝑇</m:t>
                          </m:r>
                        </m:e>
                        <m:sub>
                          <m:r>
                            <a:rPr lang="en-US" altLang="ja-JP" sz="1800" b="0" i="1">
                              <a:latin typeface="Cambria Math" panose="02040503050406030204" pitchFamily="18" charset="0"/>
                            </a:rPr>
                            <m:t>𝑖</m:t>
                          </m:r>
                          <m:r>
                            <a:rPr lang="en-US" altLang="ja-JP" sz="1800" b="0" i="1">
                              <a:latin typeface="Cambria Math" panose="02040503050406030204" pitchFamily="18" charset="0"/>
                            </a:rPr>
                            <m:t>,</m:t>
                          </m:r>
                          <m:r>
                            <a:rPr lang="en-US" altLang="ja-JP" sz="1800" b="0" i="1">
                              <a:latin typeface="Cambria Math" panose="02040503050406030204" pitchFamily="18" charset="0"/>
                            </a:rPr>
                            <m:t>𝑘</m:t>
                          </m:r>
                        </m:sub>
                      </m:sSub>
                      <m:r>
                        <a:rPr lang="en-US" altLang="ja-JP" sz="1800" b="0" i="1" smtClean="0">
                          <a:latin typeface="Cambria Math" panose="02040503050406030204" pitchFamily="18" charset="0"/>
                        </a:rPr>
                        <m:t> −</m:t>
                      </m:r>
                      <m:sSub>
                        <m:sSubPr>
                          <m:ctrlPr>
                            <a:rPr lang="en-US" altLang="ja-JP" sz="1800" b="0" i="1" smtClean="0">
                              <a:latin typeface="Cambria Math" panose="02040503050406030204" pitchFamily="18" charset="0"/>
                            </a:rPr>
                          </m:ctrlPr>
                        </m:sSubPr>
                        <m:e>
                          <m:r>
                            <a:rPr lang="en-US" altLang="ja-JP" sz="1800" b="0" i="1">
                              <a:latin typeface="Cambria Math" panose="02040503050406030204" pitchFamily="18" charset="0"/>
                            </a:rPr>
                            <m:t>𝑚𝑒𝑎𝑛</m:t>
                          </m:r>
                          <m:r>
                            <m:rPr>
                              <m:nor/>
                            </m:rPr>
                            <a:rPr lang="en-US" altLang="ja-JP" sz="1800" b="0" dirty="0">
                              <a:latin typeface="Cambria Math" panose="02040503050406030204" pitchFamily="18" charset="0"/>
                            </a:rPr>
                            <m:t> </m:t>
                          </m:r>
                        </m:e>
                        <m:sub>
                          <m:r>
                            <a:rPr lang="en-US" altLang="ja-JP" sz="1800" b="0" i="1" smtClean="0">
                              <a:latin typeface="Cambria Math" panose="02040503050406030204" pitchFamily="18" charset="0"/>
                            </a:rPr>
                            <m:t>𝑘</m:t>
                          </m:r>
                        </m:sub>
                      </m:sSub>
                      <m:r>
                        <a:rPr lang="en-US" altLang="ja-JP" sz="1800" b="0" i="1" smtClean="0">
                          <a:latin typeface="Cambria Math" panose="02040503050406030204" pitchFamily="18" charset="0"/>
                        </a:rPr>
                        <m:t>)/</m:t>
                      </m:r>
                      <m:sSub>
                        <m:sSubPr>
                          <m:ctrlPr>
                            <a:rPr lang="en-US" altLang="ja-JP" sz="1800" b="0" i="1" smtClean="0">
                              <a:latin typeface="Cambria Math" panose="02040503050406030204" pitchFamily="18" charset="0"/>
                            </a:rPr>
                          </m:ctrlPr>
                        </m:sSubPr>
                        <m:e>
                          <m:r>
                            <a:rPr lang="en-US" altLang="ja-JP" sz="1800" b="0" i="1" smtClean="0">
                              <a:latin typeface="Cambria Math" panose="02040503050406030204" pitchFamily="18" charset="0"/>
                              <a:ea typeface="Cambria Math" panose="02040503050406030204" pitchFamily="18" charset="0"/>
                            </a:rPr>
                            <m:t>𝜎</m:t>
                          </m:r>
                        </m:e>
                        <m:sub>
                          <m:r>
                            <a:rPr lang="en-US" altLang="ja-JP" sz="1800" b="0" i="1" smtClean="0">
                              <a:latin typeface="Cambria Math" panose="02040503050406030204" pitchFamily="18" charset="0"/>
                            </a:rPr>
                            <m:t>𝑘</m:t>
                          </m:r>
                        </m:sub>
                      </m:sSub>
                    </m:oMath>
                  </m:oMathPara>
                </a14:m>
                <a:endParaRPr lang="en-US" altLang="ja-JP" sz="1800" b="0" dirty="0">
                  <a:latin typeface="Cambria Math" panose="02040503050406030204" pitchFamily="18" charset="0"/>
                </a:endParaRPr>
              </a:p>
              <a:p>
                <a:pPr marL="0" indent="0">
                  <a:buNone/>
                </a:pPr>
                <a14:m>
                  <m:oMath xmlns:m="http://schemas.openxmlformats.org/officeDocument/2006/math">
                    <m:sSub>
                      <m:sSubPr>
                        <m:ctrlPr>
                          <a:rPr lang="en-US" altLang="ja-JP" sz="1800" b="0" i="1" smtClean="0">
                            <a:latin typeface="Cambria Math" panose="02040503050406030204" pitchFamily="18" charset="0"/>
                          </a:rPr>
                        </m:ctrlPr>
                      </m:sSubPr>
                      <m:e>
                        <m:r>
                          <a:rPr lang="en-US" altLang="ja-JP" sz="1800" b="0" i="1">
                            <a:latin typeface="Cambria Math" panose="02040503050406030204" pitchFamily="18" charset="0"/>
                          </a:rPr>
                          <m:t>𝑇</m:t>
                        </m:r>
                      </m:e>
                      <m:sub>
                        <m:r>
                          <a:rPr lang="en-US" altLang="ja-JP" sz="1800" b="0" i="1">
                            <a:latin typeface="Cambria Math" panose="02040503050406030204" pitchFamily="18" charset="0"/>
                          </a:rPr>
                          <m:t>𝑖</m:t>
                        </m:r>
                        <m:r>
                          <a:rPr lang="en-US" altLang="ja-JP" sz="1800" b="0" i="1">
                            <a:latin typeface="Cambria Math" panose="02040503050406030204" pitchFamily="18" charset="0"/>
                          </a:rPr>
                          <m:t>,</m:t>
                        </m:r>
                        <m:r>
                          <a:rPr lang="en-US" altLang="ja-JP" sz="1800" b="0" i="1">
                            <a:latin typeface="Cambria Math" panose="02040503050406030204" pitchFamily="18" charset="0"/>
                          </a:rPr>
                          <m:t>𝑘</m:t>
                        </m:r>
                      </m:sub>
                    </m:sSub>
                  </m:oMath>
                </a14:m>
                <a:r>
                  <a:rPr lang="ja-JP" altLang="en-US" sz="1800" b="0">
                    <a:latin typeface="Cambria Math" panose="02040503050406030204" pitchFamily="18" charset="0"/>
                  </a:rPr>
                  <a:t>：標準化される前の値。</a:t>
                </a:r>
                <a:endParaRPr lang="en-US" altLang="ja-JP" sz="1800" b="0" dirty="0">
                  <a:latin typeface="Cambria Math" panose="02040503050406030204" pitchFamily="18" charset="0"/>
                </a:endParaRPr>
              </a:p>
              <a:p>
                <a:pPr marL="0" indent="0">
                  <a:buNone/>
                </a:pPr>
                <a:r>
                  <a:rPr lang="ja-JP" altLang="en-US" sz="1800" b="0"/>
                  <a:t>また、</a:t>
                </a:r>
                <a14:m>
                  <m:oMath xmlns:m="http://schemas.openxmlformats.org/officeDocument/2006/math">
                    <m:sSub>
                      <m:sSubPr>
                        <m:ctrlPr>
                          <a:rPr lang="en-US" altLang="ja-JP" sz="1800" b="0" i="1" smtClean="0">
                            <a:latin typeface="Cambria Math" panose="02040503050406030204" pitchFamily="18" charset="0"/>
                          </a:rPr>
                        </m:ctrlPr>
                      </m:sSubPr>
                      <m:e>
                        <m:r>
                          <a:rPr lang="en-US" altLang="ja-JP" sz="1800" b="0" i="1">
                            <a:latin typeface="Cambria Math" panose="02040503050406030204" pitchFamily="18" charset="0"/>
                          </a:rPr>
                          <m:t>𝑚𝑒𝑎𝑛</m:t>
                        </m:r>
                        <m:r>
                          <m:rPr>
                            <m:nor/>
                          </m:rPr>
                          <a:rPr lang="en-US" altLang="ja-JP" sz="1800" b="0" dirty="0">
                            <a:latin typeface="Cambria Math" panose="02040503050406030204" pitchFamily="18" charset="0"/>
                          </a:rPr>
                          <m:t> </m:t>
                        </m:r>
                      </m:e>
                      <m:sub>
                        <m:r>
                          <a:rPr lang="en-US" altLang="ja-JP" sz="1800" b="0" i="1">
                            <a:latin typeface="Cambria Math" panose="02040503050406030204" pitchFamily="18" charset="0"/>
                          </a:rPr>
                          <m:t>𝑘</m:t>
                        </m:r>
                      </m:sub>
                    </m:sSub>
                    <m:r>
                      <a:rPr lang="en-US" altLang="ja-JP" sz="1800" b="0" i="1" smtClean="0">
                        <a:latin typeface="Cambria Math" panose="02040503050406030204" pitchFamily="18" charset="0"/>
                      </a:rPr>
                      <m:t>=</m:t>
                    </m:r>
                    <m:f>
                      <m:fPr>
                        <m:ctrlPr>
                          <a:rPr lang="en-US" altLang="ja-JP" sz="1800" b="0" i="1" smtClean="0">
                            <a:latin typeface="Cambria Math" panose="02040503050406030204" pitchFamily="18" charset="0"/>
                          </a:rPr>
                        </m:ctrlPr>
                      </m:fPr>
                      <m:num>
                        <m:d>
                          <m:dPr>
                            <m:ctrlPr>
                              <a:rPr lang="en-US" altLang="ja-JP" sz="1800" b="0" i="1" smtClean="0">
                                <a:latin typeface="Cambria Math" panose="02040503050406030204" pitchFamily="18" charset="0"/>
                              </a:rPr>
                            </m:ctrlPr>
                          </m:dPr>
                          <m:e>
                            <m:nary>
                              <m:naryPr>
                                <m:chr m:val="∑"/>
                                <m:limLoc m:val="subSup"/>
                                <m:supHide m:val="on"/>
                                <m:ctrlPr>
                                  <a:rPr lang="en-US" altLang="ja-JP" sz="1800" b="0" i="1">
                                    <a:latin typeface="Cambria Math" panose="02040503050406030204" pitchFamily="18" charset="0"/>
                                  </a:rPr>
                                </m:ctrlPr>
                              </m:naryPr>
                              <m:sub>
                                <m:r>
                                  <m:rPr>
                                    <m:brk m:alnAt="9"/>
                                  </m:rPr>
                                  <a:rPr lang="en-US" altLang="ja-JP" sz="1800" b="0" i="1">
                                    <a:latin typeface="Cambria Math" panose="02040503050406030204" pitchFamily="18" charset="0"/>
                                  </a:rPr>
                                  <m:t>𝑖</m:t>
                                </m:r>
                                <m:r>
                                  <a:rPr lang="en-US" altLang="ja-JP" sz="1800" b="0" i="1">
                                    <a:latin typeface="Cambria Math" panose="02040503050406030204" pitchFamily="18" charset="0"/>
                                  </a:rPr>
                                  <m:t>=0,1,…,9</m:t>
                                </m:r>
                              </m:sub>
                              <m:sup/>
                              <m:e>
                                <m:sSub>
                                  <m:sSubPr>
                                    <m:ctrlPr>
                                      <a:rPr lang="en-US" altLang="ja-JP" sz="1800" b="0" i="1">
                                        <a:latin typeface="Cambria Math" panose="02040503050406030204" pitchFamily="18" charset="0"/>
                                      </a:rPr>
                                    </m:ctrlPr>
                                  </m:sSubPr>
                                  <m:e>
                                    <m:r>
                                      <a:rPr lang="en-US" altLang="ja-JP" sz="1800" b="0" i="1">
                                        <a:latin typeface="Cambria Math" panose="02040503050406030204" pitchFamily="18" charset="0"/>
                                      </a:rPr>
                                      <m:t>𝑇</m:t>
                                    </m:r>
                                  </m:e>
                                  <m:sub>
                                    <m:r>
                                      <a:rPr lang="en-US" altLang="ja-JP" sz="1800" b="0" i="1">
                                        <a:latin typeface="Cambria Math" panose="02040503050406030204" pitchFamily="18" charset="0"/>
                                      </a:rPr>
                                      <m:t>𝑖</m:t>
                                    </m:r>
                                    <m:r>
                                      <a:rPr lang="en-US" altLang="ja-JP" sz="1800" b="0" i="1">
                                        <a:latin typeface="Cambria Math" panose="02040503050406030204" pitchFamily="18" charset="0"/>
                                      </a:rPr>
                                      <m:t>,</m:t>
                                    </m:r>
                                    <m:r>
                                      <a:rPr lang="en-US" altLang="ja-JP" sz="1800" b="0" i="1">
                                        <a:latin typeface="Cambria Math" panose="02040503050406030204" pitchFamily="18" charset="0"/>
                                      </a:rPr>
                                      <m:t>𝑘</m:t>
                                    </m:r>
                                  </m:sub>
                                </m:sSub>
                              </m:e>
                            </m:nary>
                          </m:e>
                        </m:d>
                      </m:num>
                      <m:den>
                        <m:r>
                          <a:rPr lang="en-US" altLang="ja-JP" sz="1800" b="0" i="1" smtClean="0">
                            <a:latin typeface="Cambria Math" panose="02040503050406030204" pitchFamily="18" charset="0"/>
                          </a:rPr>
                          <m:t>10</m:t>
                        </m:r>
                      </m:den>
                    </m:f>
                  </m:oMath>
                </a14:m>
                <a:r>
                  <a:rPr lang="ja-JP" altLang="en-US" sz="1800" b="0" dirty="0"/>
                  <a:t>。</a:t>
                </a:r>
                <a14:m>
                  <m:oMath xmlns:m="http://schemas.openxmlformats.org/officeDocument/2006/math">
                    <m:sSub>
                      <m:sSubPr>
                        <m:ctrlPr>
                          <a:rPr lang="en-US" altLang="ja-JP" sz="1800" b="0" i="1" smtClean="0">
                            <a:latin typeface="Cambria Math" panose="02040503050406030204" pitchFamily="18" charset="0"/>
                          </a:rPr>
                        </m:ctrlPr>
                      </m:sSubPr>
                      <m:e>
                        <m:r>
                          <a:rPr lang="en-US" altLang="ja-JP" sz="1800" b="0" i="1" smtClean="0">
                            <a:latin typeface="Cambria Math" panose="02040503050406030204" pitchFamily="18" charset="0"/>
                            <a:ea typeface="Cambria Math" panose="02040503050406030204" pitchFamily="18" charset="0"/>
                          </a:rPr>
                          <m:t>𝜎</m:t>
                        </m:r>
                      </m:e>
                      <m:sub>
                        <m:r>
                          <a:rPr lang="en-US" altLang="ja-JP" sz="1800" b="0" i="1" smtClean="0">
                            <a:latin typeface="Cambria Math" panose="02040503050406030204" pitchFamily="18" charset="0"/>
                          </a:rPr>
                          <m:t>𝑘</m:t>
                        </m:r>
                      </m:sub>
                    </m:sSub>
                    <m:r>
                      <a:rPr lang="en-US" altLang="ja-JP" sz="1800" b="0" i="1" smtClean="0">
                        <a:latin typeface="Cambria Math" panose="02040503050406030204" pitchFamily="18" charset="0"/>
                      </a:rPr>
                      <m:t>=</m:t>
                    </m:r>
                    <m:rad>
                      <m:radPr>
                        <m:degHide m:val="on"/>
                        <m:ctrlPr>
                          <a:rPr lang="en-US" altLang="ja-JP" sz="1800" b="0" i="1" smtClean="0">
                            <a:latin typeface="Cambria Math" panose="02040503050406030204" pitchFamily="18" charset="0"/>
                          </a:rPr>
                        </m:ctrlPr>
                      </m:radPr>
                      <m:deg/>
                      <m:e>
                        <m:nary>
                          <m:naryPr>
                            <m:chr m:val="∑"/>
                            <m:limLoc m:val="subSup"/>
                            <m:supHide m:val="on"/>
                            <m:ctrlPr>
                              <a:rPr lang="en-US" altLang="ja-JP" sz="1800" b="0" i="1">
                                <a:latin typeface="Cambria Math" panose="02040503050406030204" pitchFamily="18" charset="0"/>
                              </a:rPr>
                            </m:ctrlPr>
                          </m:naryPr>
                          <m:sub>
                            <m:r>
                              <m:rPr>
                                <m:brk m:alnAt="9"/>
                              </m:rPr>
                              <a:rPr lang="en-US" altLang="ja-JP" sz="1800" b="0" i="1">
                                <a:latin typeface="Cambria Math" panose="02040503050406030204" pitchFamily="18" charset="0"/>
                              </a:rPr>
                              <m:t>𝑖</m:t>
                            </m:r>
                            <m:r>
                              <a:rPr lang="en-US" altLang="ja-JP" sz="1800" b="0" i="1">
                                <a:latin typeface="Cambria Math" panose="02040503050406030204" pitchFamily="18" charset="0"/>
                              </a:rPr>
                              <m:t>=0,1,…,9</m:t>
                            </m:r>
                          </m:sub>
                          <m:sup/>
                          <m:e>
                            <m:sSup>
                              <m:sSupPr>
                                <m:ctrlPr>
                                  <a:rPr lang="en-US" altLang="ja-JP" sz="1800" b="0" i="1">
                                    <a:latin typeface="Cambria Math" panose="02040503050406030204" pitchFamily="18" charset="0"/>
                                  </a:rPr>
                                </m:ctrlPr>
                              </m:sSupPr>
                              <m:e>
                                <m:sSub>
                                  <m:sSubPr>
                                    <m:ctrlPr>
                                      <a:rPr lang="en-US" altLang="ja-JP" sz="1800" b="0" i="1">
                                        <a:latin typeface="Cambria Math" panose="02040503050406030204" pitchFamily="18" charset="0"/>
                                      </a:rPr>
                                    </m:ctrlPr>
                                  </m:sSubPr>
                                  <m:e>
                                    <m:r>
                                      <a:rPr lang="en-US" altLang="ja-JP" sz="1800" b="0" i="1">
                                        <a:latin typeface="Cambria Math" panose="02040503050406030204" pitchFamily="18" charset="0"/>
                                      </a:rPr>
                                      <m:t>(</m:t>
                                    </m:r>
                                    <m:r>
                                      <a:rPr lang="en-US" altLang="ja-JP" sz="1800" b="0" i="1">
                                        <a:latin typeface="Cambria Math" panose="02040503050406030204" pitchFamily="18" charset="0"/>
                                      </a:rPr>
                                      <m:t>𝑇</m:t>
                                    </m:r>
                                  </m:e>
                                  <m:sub>
                                    <m:r>
                                      <a:rPr lang="en-US" altLang="ja-JP" sz="1800" b="0" i="1">
                                        <a:latin typeface="Cambria Math" panose="02040503050406030204" pitchFamily="18" charset="0"/>
                                      </a:rPr>
                                      <m:t>𝑖</m:t>
                                    </m:r>
                                    <m:r>
                                      <a:rPr lang="en-US" altLang="ja-JP" sz="1800" b="0" i="1">
                                        <a:latin typeface="Cambria Math" panose="02040503050406030204" pitchFamily="18" charset="0"/>
                                      </a:rPr>
                                      <m:t>,</m:t>
                                    </m:r>
                                    <m:r>
                                      <a:rPr lang="en-US" altLang="ja-JP" sz="1800" b="0" i="1">
                                        <a:latin typeface="Cambria Math" panose="02040503050406030204" pitchFamily="18" charset="0"/>
                                      </a:rPr>
                                      <m:t>𝑘</m:t>
                                    </m:r>
                                  </m:sub>
                                </m:sSub>
                                <m:r>
                                  <a:rPr lang="en-US" altLang="ja-JP" sz="1800" b="0" i="1">
                                    <a:latin typeface="Cambria Math" panose="02040503050406030204" pitchFamily="18" charset="0"/>
                                  </a:rPr>
                                  <m:t> −</m:t>
                                </m:r>
                                <m:sSub>
                                  <m:sSubPr>
                                    <m:ctrlPr>
                                      <a:rPr lang="en-US" altLang="ja-JP" sz="1800" b="0" i="1">
                                        <a:latin typeface="Cambria Math" panose="02040503050406030204" pitchFamily="18" charset="0"/>
                                      </a:rPr>
                                    </m:ctrlPr>
                                  </m:sSubPr>
                                  <m:e>
                                    <m:r>
                                      <a:rPr lang="en-US" altLang="ja-JP" sz="1800" b="0" i="1">
                                        <a:latin typeface="Cambria Math" panose="02040503050406030204" pitchFamily="18" charset="0"/>
                                      </a:rPr>
                                      <m:t>𝑚𝑒𝑎𝑛</m:t>
                                    </m:r>
                                    <m:r>
                                      <m:rPr>
                                        <m:nor/>
                                      </m:rPr>
                                      <a:rPr lang="en-US" altLang="ja-JP" sz="1800" b="0" dirty="0">
                                        <a:latin typeface="Cambria Math" panose="02040503050406030204" pitchFamily="18" charset="0"/>
                                      </a:rPr>
                                      <m:t> </m:t>
                                    </m:r>
                                  </m:e>
                                  <m:sub>
                                    <m:r>
                                      <a:rPr lang="en-US" altLang="ja-JP" sz="1800" b="0" i="1">
                                        <a:latin typeface="Cambria Math" panose="02040503050406030204" pitchFamily="18" charset="0"/>
                                      </a:rPr>
                                      <m:t>𝑘</m:t>
                                    </m:r>
                                  </m:sub>
                                </m:sSub>
                                <m:r>
                                  <a:rPr lang="en-US" altLang="ja-JP" sz="1800" b="0" i="1">
                                    <a:latin typeface="Cambria Math" panose="02040503050406030204" pitchFamily="18" charset="0"/>
                                  </a:rPr>
                                  <m:t>)</m:t>
                                </m:r>
                              </m:e>
                              <m:sup>
                                <m:r>
                                  <a:rPr lang="en-US" altLang="ja-JP" sz="1800" b="0" i="1">
                                    <a:latin typeface="Cambria Math" panose="02040503050406030204" pitchFamily="18" charset="0"/>
                                  </a:rPr>
                                  <m:t>2</m:t>
                                </m:r>
                              </m:sup>
                            </m:sSup>
                          </m:e>
                        </m:nary>
                        <m:r>
                          <a:rPr lang="en-US" altLang="ja-JP" sz="1800" b="0" i="1">
                            <a:latin typeface="Cambria Math" panose="02040503050406030204" pitchFamily="18" charset="0"/>
                          </a:rPr>
                          <m:t>/10</m:t>
                        </m:r>
                      </m:e>
                    </m:rad>
                  </m:oMath>
                </a14:m>
                <a:r>
                  <a:rPr lang="ja-JP" altLang="en-US" sz="1800" b="0" dirty="0"/>
                  <a:t>。</a:t>
                </a:r>
                <a:endParaRPr lang="en-US" altLang="ja-JP" sz="1800" b="0" dirty="0"/>
              </a:p>
              <a:p>
                <a:pPr marL="0" indent="0">
                  <a:buNone/>
                </a:pPr>
                <a:endParaRPr lang="en-US" altLang="ja-JP" sz="1800" b="0" dirty="0">
                  <a:latin typeface="Cambria Math" panose="02040503050406030204" pitchFamily="18" charset="0"/>
                </a:endParaRPr>
              </a:p>
              <a:p>
                <a:pPr marL="0" indent="0">
                  <a:buNone/>
                </a:pPr>
                <a:r>
                  <a:rPr lang="ja-JP" altLang="en-US" sz="1800" b="0">
                    <a:latin typeface="Cambria Math" panose="02040503050406030204" pitchFamily="18" charset="0"/>
                  </a:rPr>
                  <a:t>画像と数字</a:t>
                </a:r>
                <a:r>
                  <a:rPr lang="en-US" altLang="ja-JP" sz="1800" b="0" dirty="0" err="1">
                    <a:latin typeface="Cambria Math" panose="02040503050406030204" pitchFamily="18" charset="0"/>
                  </a:rPr>
                  <a:t>i</a:t>
                </a:r>
                <a:r>
                  <a:rPr lang="en-US" altLang="ja-JP" sz="1800" b="0" dirty="0">
                    <a:latin typeface="Cambria Math" panose="02040503050406030204" pitchFamily="18" charset="0"/>
                  </a:rPr>
                  <a:t> </a:t>
                </a:r>
                <a:r>
                  <a:rPr lang="ja-JP" altLang="en-US" sz="1800" b="0">
                    <a:latin typeface="Cambria Math" panose="02040503050406030204" pitchFamily="18" charset="0"/>
                  </a:rPr>
                  <a:t>のテンプレート画像の相違</a:t>
                </a:r>
                <a:endParaRPr lang="en-US" altLang="ja-JP" sz="1800" b="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ja-JP" sz="1800" b="0" i="1" smtClean="0">
                              <a:latin typeface="Cambria Math" panose="02040503050406030204" pitchFamily="18" charset="0"/>
                            </a:rPr>
                          </m:ctrlPr>
                        </m:sSubPr>
                        <m:e>
                          <m:r>
                            <a:rPr lang="en-US" altLang="ja-JP" sz="1800" b="0" i="1" smtClean="0">
                              <a:latin typeface="Cambria Math" panose="02040503050406030204" pitchFamily="18" charset="0"/>
                            </a:rPr>
                            <m:t>𝐷</m:t>
                          </m:r>
                        </m:e>
                        <m:sub>
                          <m:r>
                            <a:rPr lang="en-US" altLang="ja-JP" sz="1800" b="0" i="1" smtClean="0">
                              <a:latin typeface="Cambria Math" panose="02040503050406030204" pitchFamily="18" charset="0"/>
                            </a:rPr>
                            <m:t>𝑖</m:t>
                          </m:r>
                        </m:sub>
                      </m:sSub>
                      <m:r>
                        <a:rPr kumimoji="1" lang="en-US" altLang="ja-JP" sz="1800" b="0" i="1" smtClean="0">
                          <a:latin typeface="Cambria Math" panose="02040503050406030204" pitchFamily="18" charset="0"/>
                        </a:rPr>
                        <m:t>=</m:t>
                      </m:r>
                      <m:nary>
                        <m:naryPr>
                          <m:chr m:val="∑"/>
                          <m:limLoc m:val="subSup"/>
                          <m:supHide m:val="on"/>
                          <m:ctrlPr>
                            <a:rPr lang="en-US" altLang="ja-JP" sz="1800" i="1">
                              <a:latin typeface="Cambria Math" panose="02040503050406030204" pitchFamily="18" charset="0"/>
                            </a:rPr>
                          </m:ctrlPr>
                        </m:naryPr>
                        <m:sub>
                          <m:r>
                            <m:rPr>
                              <m:brk m:alnAt="9"/>
                            </m:rPr>
                            <a:rPr lang="en-US" altLang="ja-JP" sz="1800" i="1">
                              <a:latin typeface="Cambria Math" panose="02040503050406030204" pitchFamily="18" charset="0"/>
                            </a:rPr>
                            <m:t>𝑘</m:t>
                          </m:r>
                        </m:sub>
                        <m:sup/>
                        <m:e>
                          <m:d>
                            <m:dPr>
                              <m:begChr m:val="|"/>
                              <m:endChr m:val="|"/>
                              <m:ctrlPr>
                                <a:rPr lang="en-US" altLang="ja-JP" sz="1800" i="1">
                                  <a:latin typeface="Cambria Math" panose="02040503050406030204" pitchFamily="18" charset="0"/>
                                </a:rPr>
                              </m:ctrlPr>
                            </m:dPr>
                            <m:e>
                              <m:acc>
                                <m:accPr>
                                  <m:chr m:val="̃"/>
                                  <m:ctrlPr>
                                    <a:rPr lang="en-US" altLang="ja-JP" sz="1800" i="1">
                                      <a:latin typeface="Cambria Math" panose="02040503050406030204" pitchFamily="18" charset="0"/>
                                    </a:rPr>
                                  </m:ctrlPr>
                                </m:accPr>
                                <m:e>
                                  <m:sSub>
                                    <m:sSubPr>
                                      <m:ctrlPr>
                                        <a:rPr lang="en-US" altLang="ja-JP" sz="1800" i="1">
                                          <a:latin typeface="Cambria Math" panose="02040503050406030204" pitchFamily="18" charset="0"/>
                                        </a:rPr>
                                      </m:ctrlPr>
                                    </m:sSubPr>
                                    <m:e>
                                      <m:r>
                                        <a:rPr lang="en-US" altLang="ja-JP" sz="1800" i="1">
                                          <a:latin typeface="Cambria Math" panose="02040503050406030204" pitchFamily="18" charset="0"/>
                                        </a:rPr>
                                        <m:t>𝐼</m:t>
                                      </m:r>
                                    </m:e>
                                    <m:sub>
                                      <m:r>
                                        <a:rPr lang="en-US" altLang="ja-JP" sz="1800" i="1">
                                          <a:latin typeface="Cambria Math" panose="02040503050406030204" pitchFamily="18" charset="0"/>
                                        </a:rPr>
                                        <m:t>𝑘</m:t>
                                      </m:r>
                                    </m:sub>
                                  </m:sSub>
                                </m:e>
                              </m:acc>
                              <m:r>
                                <a:rPr lang="en-US" altLang="ja-JP" sz="1800" i="1">
                                  <a:latin typeface="Cambria Math" panose="02040503050406030204" pitchFamily="18" charset="0"/>
                                </a:rPr>
                                <m:t>−</m:t>
                              </m:r>
                              <m:acc>
                                <m:accPr>
                                  <m:chr m:val="̃"/>
                                  <m:ctrlPr>
                                    <a:rPr lang="en-US" altLang="ja-JP" sz="1800" i="1">
                                      <a:latin typeface="Cambria Math" panose="02040503050406030204" pitchFamily="18" charset="0"/>
                                    </a:rPr>
                                  </m:ctrlPr>
                                </m:accPr>
                                <m:e>
                                  <m:sSub>
                                    <m:sSubPr>
                                      <m:ctrlPr>
                                        <a:rPr lang="en-US" altLang="ja-JP" sz="1800" i="1">
                                          <a:latin typeface="Cambria Math" panose="02040503050406030204" pitchFamily="18" charset="0"/>
                                        </a:rPr>
                                      </m:ctrlPr>
                                    </m:sSubPr>
                                    <m:e>
                                      <m:r>
                                        <a:rPr lang="en-US" altLang="ja-JP" sz="1800" i="1">
                                          <a:latin typeface="Cambria Math" panose="02040503050406030204" pitchFamily="18" charset="0"/>
                                        </a:rPr>
                                        <m:t>𝑇</m:t>
                                      </m:r>
                                    </m:e>
                                    <m:sub>
                                      <m:r>
                                        <a:rPr lang="en-US" altLang="ja-JP" sz="1800" i="1">
                                          <a:latin typeface="Cambria Math" panose="02040503050406030204" pitchFamily="18" charset="0"/>
                                        </a:rPr>
                                        <m:t>𝑖</m:t>
                                      </m:r>
                                      <m:r>
                                        <a:rPr lang="en-US" altLang="ja-JP" sz="1800" i="1">
                                          <a:latin typeface="Cambria Math" panose="02040503050406030204" pitchFamily="18" charset="0"/>
                                        </a:rPr>
                                        <m:t>,</m:t>
                                      </m:r>
                                      <m:r>
                                        <a:rPr lang="en-US" altLang="ja-JP" sz="1800" i="1">
                                          <a:latin typeface="Cambria Math" panose="02040503050406030204" pitchFamily="18" charset="0"/>
                                        </a:rPr>
                                        <m:t>𝑘</m:t>
                                      </m:r>
                                    </m:sub>
                                  </m:sSub>
                                </m:e>
                              </m:acc>
                            </m:e>
                          </m:d>
                        </m:e>
                      </m:nary>
                    </m:oMath>
                  </m:oMathPara>
                </a14:m>
                <a:endParaRPr kumimoji="1" lang="en-US" altLang="ja-JP" sz="1800" dirty="0"/>
              </a:p>
            </p:txBody>
          </p:sp>
        </mc:Choice>
        <mc:Fallback xmlns="">
          <p:sp>
            <p:nvSpPr>
              <p:cNvPr id="5" name="コンテンツ プレースホルダー 2">
                <a:extLst>
                  <a:ext uri="{FF2B5EF4-FFF2-40B4-BE49-F238E27FC236}">
                    <a16:creationId xmlns:a16="http://schemas.microsoft.com/office/drawing/2014/main" id="{EE64B463-AFF3-8822-C4EE-8B47A892569C}"/>
                  </a:ext>
                </a:extLst>
              </p:cNvPr>
              <p:cNvSpPr>
                <a:spLocks noGrp="1" noRot="1" noChangeAspect="1" noMove="1" noResize="1" noEditPoints="1" noAdjustHandles="1" noChangeArrowheads="1" noChangeShapeType="1" noTextEdit="1"/>
              </p:cNvSpPr>
              <p:nvPr>
                <p:ph idx="1"/>
              </p:nvPr>
            </p:nvSpPr>
            <p:spPr>
              <a:xfrm>
                <a:off x="533400" y="1954158"/>
                <a:ext cx="8153400" cy="4903842"/>
              </a:xfrm>
              <a:blipFill>
                <a:blip r:embed="rId2"/>
                <a:stretch>
                  <a:fillRect l="-779" t="-518" b="-27720"/>
                </a:stretch>
              </a:blipFill>
            </p:spPr>
            <p:txBody>
              <a:bodyPr/>
              <a:lstStyle/>
              <a:p>
                <a:r>
                  <a:rPr lang="ja-JP" altLang="en-US">
                    <a:noFill/>
                  </a:rPr>
                  <a:t> </a:t>
                </a:r>
              </a:p>
            </p:txBody>
          </p:sp>
        </mc:Fallback>
      </mc:AlternateContent>
      <p:sp>
        <p:nvSpPr>
          <p:cNvPr id="6" name="右矢印 5">
            <a:extLst>
              <a:ext uri="{FF2B5EF4-FFF2-40B4-BE49-F238E27FC236}">
                <a16:creationId xmlns:a16="http://schemas.microsoft.com/office/drawing/2014/main" id="{152B653E-A185-3E52-61B4-C5F2807578FF}"/>
              </a:ext>
            </a:extLst>
          </p:cNvPr>
          <p:cNvSpPr/>
          <p:nvPr/>
        </p:nvSpPr>
        <p:spPr>
          <a:xfrm>
            <a:off x="5938274" y="6248742"/>
            <a:ext cx="1569720" cy="4594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8F8F8"/>
              </a:solidFill>
              <a:effectLst/>
              <a:uLnTx/>
              <a:uFillTx/>
              <a:latin typeface="Segoe UI"/>
              <a:ea typeface="游ゴシック Medium"/>
              <a:cs typeface="+mn-cs"/>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1899A751-2357-370C-7F5D-45B25056F44D}"/>
                  </a:ext>
                </a:extLst>
              </p:cNvPr>
              <p:cNvSpPr txBox="1"/>
              <p:nvPr/>
            </p:nvSpPr>
            <p:spPr>
              <a:xfrm>
                <a:off x="7507994" y="5914312"/>
                <a:ext cx="45316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4D4D4D"/>
                    </a:solidFill>
                    <a:effectLst/>
                    <a:uLnTx/>
                    <a:uFillTx/>
                    <a:latin typeface="Segoe UI"/>
                    <a:ea typeface="游ゴシック Medium"/>
                    <a:cs typeface="+mn-cs"/>
                  </a:rPr>
                  <a:t>最も小さな</a:t>
                </a:r>
                <a14:m>
                  <m:oMath xmlns:m="http://schemas.openxmlformats.org/officeDocument/2006/math">
                    <m:sSub>
                      <m:sSubPr>
                        <m:ctrlPr>
                          <a:rPr kumimoji="1" lang="en-US" altLang="ja-JP" sz="2400" b="0" i="1" u="none" strike="noStrike" kern="1200" cap="none" spc="0" normalizeH="0" baseline="0" noProof="0" smtClean="0">
                            <a:ln>
                              <a:noFill/>
                            </a:ln>
                            <a:solidFill>
                              <a:srgbClr val="4D4D4D"/>
                            </a:solidFill>
                            <a:effectLst/>
                            <a:uLnTx/>
                            <a:uFillTx/>
                            <a:latin typeface="Cambria Math" panose="02040503050406030204" pitchFamily="18" charset="0"/>
                            <a:cs typeface="+mn-cs"/>
                          </a:rPr>
                        </m:ctrlPr>
                      </m:sSubPr>
                      <m:e>
                        <m:r>
                          <a:rPr kumimoji="1" lang="en-US" altLang="ja-JP" sz="2400" b="0" i="1" u="none" strike="noStrike" kern="1200" cap="none" spc="0" normalizeH="0" baseline="0" noProof="0" smtClean="0">
                            <a:ln>
                              <a:noFill/>
                            </a:ln>
                            <a:solidFill>
                              <a:srgbClr val="4D4D4D"/>
                            </a:solidFill>
                            <a:effectLst/>
                            <a:uLnTx/>
                            <a:uFillTx/>
                            <a:latin typeface="Cambria Math" panose="02040503050406030204" pitchFamily="18" charset="0"/>
                            <a:cs typeface="+mn-cs"/>
                          </a:rPr>
                          <m:t>𝐷</m:t>
                        </m:r>
                      </m:e>
                      <m:sub>
                        <m:r>
                          <a:rPr kumimoji="1" lang="en-US" altLang="ja-JP" sz="2400" b="0" i="1" u="none" strike="noStrike" kern="1200" cap="none" spc="0" normalizeH="0" baseline="0" noProof="0" smtClean="0">
                            <a:ln>
                              <a:noFill/>
                            </a:ln>
                            <a:solidFill>
                              <a:srgbClr val="4D4D4D"/>
                            </a:solidFill>
                            <a:effectLst/>
                            <a:uLnTx/>
                            <a:uFillTx/>
                            <a:latin typeface="Cambria Math" panose="02040503050406030204" pitchFamily="18" charset="0"/>
                            <a:cs typeface="+mn-cs"/>
                          </a:rPr>
                          <m:t>𝑖</m:t>
                        </m:r>
                      </m:sub>
                    </m:sSub>
                  </m:oMath>
                </a14:m>
                <a:r>
                  <a:rPr kumimoji="1" lang="ja-JP" altLang="en-US" sz="2400" b="0" i="0" u="none" strike="noStrike" kern="1200" cap="none" spc="0" normalizeH="0" baseline="0" noProof="0">
                    <a:ln>
                      <a:noFill/>
                    </a:ln>
                    <a:solidFill>
                      <a:srgbClr val="4D4D4D"/>
                    </a:solidFill>
                    <a:effectLst/>
                    <a:uLnTx/>
                    <a:uFillTx/>
                    <a:latin typeface="Segoe UI"/>
                    <a:ea typeface="游ゴシック Medium"/>
                    <a:cs typeface="+mn-cs"/>
                  </a:rPr>
                  <a:t>を与える「</a:t>
                </a:r>
                <a:r>
                  <a:rPr kumimoji="1" lang="en-US" altLang="ja-JP" sz="2400" b="0" i="0" u="none" strike="noStrike" kern="1200" cap="none" spc="0" normalizeH="0" baseline="0" noProof="0" dirty="0" err="1">
                    <a:ln>
                      <a:noFill/>
                    </a:ln>
                    <a:solidFill>
                      <a:srgbClr val="4D4D4D"/>
                    </a:solidFill>
                    <a:effectLst/>
                    <a:uLnTx/>
                    <a:uFillTx/>
                    <a:latin typeface="Segoe UI"/>
                    <a:ea typeface="游ゴシック Medium"/>
                    <a:cs typeface="+mn-cs"/>
                  </a:rPr>
                  <a:t>i</a:t>
                </a:r>
                <a:r>
                  <a:rPr kumimoji="1" lang="ja-JP" altLang="en-US" sz="2400" b="0" i="0" u="none" strike="noStrike" kern="1200" cap="none" spc="0" normalizeH="0" baseline="0" noProof="0">
                    <a:ln>
                      <a:noFill/>
                    </a:ln>
                    <a:solidFill>
                      <a:srgbClr val="4D4D4D"/>
                    </a:solidFill>
                    <a:effectLst/>
                    <a:uLnTx/>
                    <a:uFillTx/>
                    <a:latin typeface="Segoe UI"/>
                    <a:ea typeface="游ゴシック Medium"/>
                    <a:cs typeface="+mn-cs"/>
                  </a:rPr>
                  <a:t>」が対象の数字！、のはず</a:t>
                </a:r>
              </a:p>
            </p:txBody>
          </p:sp>
        </mc:Choice>
        <mc:Fallback xmlns="">
          <p:sp>
            <p:nvSpPr>
              <p:cNvPr id="7" name="テキスト ボックス 6">
                <a:extLst>
                  <a:ext uri="{FF2B5EF4-FFF2-40B4-BE49-F238E27FC236}">
                    <a16:creationId xmlns:a16="http://schemas.microsoft.com/office/drawing/2014/main" id="{1899A751-2357-370C-7F5D-45B25056F44D}"/>
                  </a:ext>
                </a:extLst>
              </p:cNvPr>
              <p:cNvSpPr txBox="1">
                <a:spLocks noRot="1" noChangeAspect="1" noMove="1" noResize="1" noEditPoints="1" noAdjustHandles="1" noChangeArrowheads="1" noChangeShapeType="1" noTextEdit="1"/>
              </p:cNvSpPr>
              <p:nvPr/>
            </p:nvSpPr>
            <p:spPr>
              <a:xfrm>
                <a:off x="7507994" y="5914312"/>
                <a:ext cx="4531606" cy="830997"/>
              </a:xfrm>
              <a:prstGeom prst="rect">
                <a:avLst/>
              </a:prstGeom>
              <a:blipFill>
                <a:blip r:embed="rId3"/>
                <a:stretch>
                  <a:fillRect l="-2235" t="-7463" r="-1397" b="-14925"/>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4990842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A51D54-9046-249D-B7C0-CC72F54C0A7F}"/>
              </a:ext>
            </a:extLst>
          </p:cNvPr>
          <p:cNvSpPr>
            <a:spLocks noGrp="1"/>
          </p:cNvSpPr>
          <p:nvPr>
            <p:ph type="title"/>
          </p:nvPr>
        </p:nvSpPr>
        <p:spPr/>
        <p:txBody>
          <a:bodyPr/>
          <a:lstStyle/>
          <a:p>
            <a:r>
              <a:rPr kumimoji="1" lang="ja-JP" altLang="en-US"/>
              <a:t>閾値の設定（誤読を避ける）</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C7CC862B-288A-24D3-E438-42606D984DDC}"/>
                  </a:ext>
                </a:extLst>
              </p:cNvPr>
              <p:cNvSpPr>
                <a:spLocks noGrp="1"/>
              </p:cNvSpPr>
              <p:nvPr>
                <p:ph idx="1"/>
              </p:nvPr>
            </p:nvSpPr>
            <p:spPr/>
            <p:txBody>
              <a:bodyPr>
                <a:noAutofit/>
              </a:bodyPr>
              <a:lstStyle/>
              <a:p>
                <a:pPr marL="0" indent="0">
                  <a:buNone/>
                </a:pPr>
                <a14:m>
                  <m:oMathPara xmlns:m="http://schemas.openxmlformats.org/officeDocument/2006/math">
                    <m:oMathParaPr>
                      <m:jc m:val="centerGroup"/>
                    </m:oMathParaPr>
                    <m:oMath xmlns:m="http://schemas.openxmlformats.org/officeDocument/2006/math">
                      <m:r>
                        <a:rPr lang="en-US" altLang="ja-JP" sz="2000" b="1" i="1" smtClean="0">
                          <a:latin typeface="Cambria Math" panose="02040503050406030204" pitchFamily="18" charset="0"/>
                        </a:rPr>
                        <m:t>𝒎</m:t>
                      </m:r>
                      <m:r>
                        <a:rPr lang="en-US" altLang="ja-JP" sz="2000" b="1" i="1" smtClean="0">
                          <a:latin typeface="Cambria Math" panose="02040503050406030204" pitchFamily="18" charset="0"/>
                        </a:rPr>
                        <m:t>=</m:t>
                      </m:r>
                      <m:func>
                        <m:funcPr>
                          <m:ctrlPr>
                            <a:rPr lang="en-US" altLang="ja-JP" sz="2000" i="1" smtClean="0">
                              <a:latin typeface="Cambria Math" panose="02040503050406030204" pitchFamily="18" charset="0"/>
                            </a:rPr>
                          </m:ctrlPr>
                        </m:funcPr>
                        <m:fName>
                          <m:limLow>
                            <m:limLowPr>
                              <m:ctrlPr>
                                <a:rPr lang="en-US" altLang="ja-JP" sz="2000" i="1" smtClean="0">
                                  <a:latin typeface="Cambria Math" panose="02040503050406030204" pitchFamily="18" charset="0"/>
                                </a:rPr>
                              </m:ctrlPr>
                            </m:limLowPr>
                            <m:e>
                              <m:r>
                                <a:rPr lang="en-US" altLang="ja-JP" sz="2000" b="1" i="0" smtClean="0">
                                  <a:latin typeface="Cambria Math" panose="02040503050406030204" pitchFamily="18" charset="0"/>
                                </a:rPr>
                                <m:t>𝐦𝐢𝐧</m:t>
                              </m:r>
                            </m:e>
                            <m:lim>
                              <m:r>
                                <a:rPr lang="en-US" altLang="ja-JP" sz="2000" b="1" i="1" smtClean="0">
                                  <a:latin typeface="Cambria Math" panose="02040503050406030204" pitchFamily="18" charset="0"/>
                                </a:rPr>
                                <m:t>𝒊</m:t>
                              </m:r>
                            </m:lim>
                          </m:limLow>
                        </m:fName>
                        <m:e>
                          <m:sSub>
                            <m:sSubPr>
                              <m:ctrlPr>
                                <a:rPr lang="en-US" altLang="ja-JP" sz="2000" i="1" smtClean="0">
                                  <a:latin typeface="Cambria Math" panose="02040503050406030204" pitchFamily="18" charset="0"/>
                                </a:rPr>
                              </m:ctrlPr>
                            </m:sSubPr>
                            <m:e>
                              <m:r>
                                <a:rPr lang="en-US" altLang="ja-JP" sz="2000" b="1" i="1" smtClean="0">
                                  <a:latin typeface="Cambria Math" panose="02040503050406030204" pitchFamily="18" charset="0"/>
                                </a:rPr>
                                <m:t>𝑫</m:t>
                              </m:r>
                            </m:e>
                            <m:sub>
                              <m:r>
                                <a:rPr lang="en-US" altLang="ja-JP" sz="2000" b="1" i="1" smtClean="0">
                                  <a:latin typeface="Cambria Math" panose="02040503050406030204" pitchFamily="18" charset="0"/>
                                </a:rPr>
                                <m:t>𝒊</m:t>
                              </m:r>
                            </m:sub>
                          </m:sSub>
                        </m:e>
                      </m:func>
                    </m:oMath>
                  </m:oMathPara>
                </a14:m>
                <a:endParaRPr lang="en-US" altLang="ja-JP" sz="20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ja-JP" sz="2000" b="1" i="1" smtClean="0">
                          <a:latin typeface="Cambria Math" panose="02040503050406030204" pitchFamily="18" charset="0"/>
                        </a:rPr>
                        <m:t>𝒓</m:t>
                      </m:r>
                      <m:r>
                        <a:rPr lang="en-US" altLang="ja-JP" sz="2000" b="1" i="1" smtClean="0">
                          <a:latin typeface="Cambria Math" panose="02040503050406030204" pitchFamily="18" charset="0"/>
                        </a:rPr>
                        <m:t>=</m:t>
                      </m:r>
                      <m:f>
                        <m:fPr>
                          <m:ctrlPr>
                            <a:rPr lang="en-US" altLang="ja-JP" sz="2000" i="1" smtClean="0">
                              <a:latin typeface="Cambria Math" panose="02040503050406030204" pitchFamily="18" charset="0"/>
                            </a:rPr>
                          </m:ctrlPr>
                        </m:fPr>
                        <m:num>
                          <m:r>
                            <a:rPr lang="en-US" altLang="ja-JP" sz="2000" b="1" i="1" smtClean="0">
                              <a:latin typeface="Cambria Math" panose="02040503050406030204" pitchFamily="18" charset="0"/>
                            </a:rPr>
                            <m:t>𝒎</m:t>
                          </m:r>
                        </m:num>
                        <m:den>
                          <m:sSub>
                            <m:sSubPr>
                              <m:ctrlPr>
                                <a:rPr lang="en-US" altLang="ja-JP" sz="2000" i="1">
                                  <a:latin typeface="Cambria Math" panose="02040503050406030204" pitchFamily="18" charset="0"/>
                                </a:rPr>
                              </m:ctrlPr>
                            </m:sSubPr>
                            <m:e>
                              <m:r>
                                <a:rPr lang="en-US" altLang="ja-JP" sz="2000" b="1" i="1">
                                  <a:latin typeface="Cambria Math" panose="02040503050406030204" pitchFamily="18" charset="0"/>
                                </a:rPr>
                                <m:t>𝑫</m:t>
                              </m:r>
                            </m:e>
                            <m:sub>
                              <m:r>
                                <a:rPr lang="en-US" altLang="ja-JP" sz="2000" b="1" i="1">
                                  <a:latin typeface="Cambria Math" panose="02040503050406030204" pitchFamily="18" charset="0"/>
                                </a:rPr>
                                <m:t>𝒊</m:t>
                              </m:r>
                            </m:sub>
                          </m:sSub>
                          <m:r>
                            <a:rPr lang="ja-JP" altLang="en-US" sz="2000" b="1" i="1" smtClean="0">
                              <a:latin typeface="Cambria Math" panose="02040503050406030204" pitchFamily="18" charset="0"/>
                            </a:rPr>
                            <m:t>で</m:t>
                          </m:r>
                          <m:r>
                            <m:rPr>
                              <m:nor/>
                            </m:rPr>
                            <a:rPr lang="ja-JP" altLang="en-US" sz="2000"/>
                            <m:t>２番目に小さな</m:t>
                          </m:r>
                          <m:r>
                            <a:rPr lang="ja-JP" altLang="en-US" sz="2000" b="1" i="1">
                              <a:latin typeface="Cambria Math" panose="02040503050406030204" pitchFamily="18" charset="0"/>
                            </a:rPr>
                            <m:t>値</m:t>
                          </m:r>
                        </m:den>
                      </m:f>
                    </m:oMath>
                  </m:oMathPara>
                </a14:m>
                <a:endParaRPr kumimoji="1" lang="en-US" altLang="ja-JP" sz="2000" dirty="0"/>
              </a:p>
              <a:p>
                <a:pPr marL="0" indent="0">
                  <a:buNone/>
                </a:pPr>
                <a14:m>
                  <m:oMath xmlns:m="http://schemas.openxmlformats.org/officeDocument/2006/math">
                    <m:r>
                      <a:rPr lang="en-US" altLang="ja-JP" sz="2000" b="0" i="1" smtClean="0">
                        <a:latin typeface="Cambria Math" panose="02040503050406030204" pitchFamily="18" charset="0"/>
                      </a:rPr>
                      <m:t>𝑟</m:t>
                    </m:r>
                  </m:oMath>
                </a14:m>
                <a:r>
                  <a:rPr kumimoji="1" lang="ja-JP" altLang="en-US" sz="2000"/>
                  <a:t> が十分小さいとき、最小の</a:t>
                </a:r>
                <a14:m>
                  <m:oMath xmlns:m="http://schemas.openxmlformats.org/officeDocument/2006/math">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𝐷</m:t>
                        </m:r>
                      </m:e>
                      <m:sub>
                        <m:r>
                          <a:rPr lang="en-US" altLang="ja-JP" sz="2000" i="1">
                            <a:latin typeface="Cambria Math" panose="02040503050406030204" pitchFamily="18" charset="0"/>
                          </a:rPr>
                          <m:t>𝑖</m:t>
                        </m:r>
                      </m:sub>
                    </m:sSub>
                  </m:oMath>
                </a14:m>
                <a:r>
                  <a:rPr kumimoji="1" lang="ja-JP" altLang="en-US" sz="2000"/>
                  <a:t>の信頼性が比較的高いと判断できる。</a:t>
                </a:r>
                <a:endParaRPr kumimoji="1" lang="en-US" altLang="ja-JP" sz="2000" dirty="0"/>
              </a:p>
              <a:p>
                <a:pPr marL="0" indent="0">
                  <a:buNone/>
                </a:pPr>
                <a:r>
                  <a:rPr lang="en-US" altLang="ja-JP" sz="2000" dirty="0"/>
                  <a:t>	</a:t>
                </a:r>
                <a:r>
                  <a:rPr lang="ja-JP" altLang="en-US" sz="2000"/>
                  <a:t>十の位</a:t>
                </a:r>
                <a:r>
                  <a:rPr lang="en-US" altLang="ja-JP" sz="2000" dirty="0"/>
                  <a:t>〜</a:t>
                </a:r>
                <a:r>
                  <a:rPr lang="ja-JP" altLang="en-US" sz="2000"/>
                  <a:t>万の位：</a:t>
                </a:r>
                <a:r>
                  <a:rPr lang="en-US" altLang="ja-JP" sz="2000" dirty="0"/>
                  <a:t>	</a:t>
                </a:r>
                <a:r>
                  <a:rPr lang="en-US" altLang="ja-JP" sz="2000" b="1" dirty="0"/>
                  <a:t> </a:t>
                </a:r>
                <a14:m>
                  <m:oMath xmlns:m="http://schemas.openxmlformats.org/officeDocument/2006/math">
                    <m:r>
                      <a:rPr lang="en-US" altLang="ja-JP" sz="2000" b="1" i="1" smtClean="0">
                        <a:latin typeface="Cambria Math" panose="02040503050406030204" pitchFamily="18" charset="0"/>
                      </a:rPr>
                      <m:t>𝒎</m:t>
                    </m:r>
                    <m:r>
                      <a:rPr lang="en-US" altLang="ja-JP" sz="2000" b="1" i="1" smtClean="0">
                        <a:latin typeface="Cambria Math" panose="02040503050406030204" pitchFamily="18" charset="0"/>
                      </a:rPr>
                      <m:t> </m:t>
                    </m:r>
                  </m:oMath>
                </a14:m>
                <a:r>
                  <a:rPr lang="en-US" altLang="ja-JP" sz="2000" dirty="0"/>
                  <a:t>&lt;5 </a:t>
                </a:r>
                <a:r>
                  <a:rPr lang="ja-JP" altLang="en-US" sz="2000"/>
                  <a:t>　かつ</a:t>
                </a:r>
                <a:r>
                  <a:rPr lang="en-US" altLang="ja-JP" sz="2000" dirty="0"/>
                  <a:t>,</a:t>
                </a:r>
                <a:r>
                  <a:rPr lang="ja-JP" altLang="en-US" sz="2000"/>
                  <a:t>　</a:t>
                </a:r>
                <a:r>
                  <a:rPr lang="en-US" altLang="ja-JP" sz="2000" dirty="0"/>
                  <a:t> </a:t>
                </a:r>
                <a14:m>
                  <m:oMath xmlns:m="http://schemas.openxmlformats.org/officeDocument/2006/math">
                    <m:r>
                      <a:rPr lang="en-US" altLang="ja-JP" sz="2000" i="1">
                        <a:latin typeface="Cambria Math" panose="02040503050406030204" pitchFamily="18" charset="0"/>
                      </a:rPr>
                      <m:t>𝒓</m:t>
                    </m:r>
                    <m:r>
                      <a:rPr lang="en-US" altLang="ja-JP" sz="2000" i="1">
                        <a:latin typeface="Cambria Math" panose="02040503050406030204" pitchFamily="18" charset="0"/>
                      </a:rPr>
                      <m:t> </m:t>
                    </m:r>
                  </m:oMath>
                </a14:m>
                <a:r>
                  <a:rPr lang="en-US" altLang="ja-JP" sz="2000" dirty="0"/>
                  <a:t>&lt;0.5</a:t>
                </a:r>
              </a:p>
              <a:p>
                <a:pPr marL="0" indent="0">
                  <a:buNone/>
                </a:pPr>
                <a:r>
                  <a:rPr lang="en-US" altLang="ja-JP" sz="2000" dirty="0"/>
                  <a:t>	</a:t>
                </a:r>
                <a:r>
                  <a:rPr lang="ja-JP" altLang="en-US" sz="2000"/>
                  <a:t>一の位：</a:t>
                </a:r>
                <a:r>
                  <a:rPr lang="en-US" altLang="ja-JP" sz="2000" dirty="0"/>
                  <a:t>		</a:t>
                </a:r>
                <a:r>
                  <a:rPr lang="en-US" altLang="ja-JP" sz="2000" b="1" dirty="0"/>
                  <a:t> </a:t>
                </a:r>
                <a14:m>
                  <m:oMath xmlns:m="http://schemas.openxmlformats.org/officeDocument/2006/math">
                    <m:r>
                      <a:rPr lang="en-US" altLang="ja-JP" sz="2000" b="1" i="1" smtClean="0">
                        <a:latin typeface="Cambria Math" panose="02040503050406030204" pitchFamily="18" charset="0"/>
                      </a:rPr>
                      <m:t>𝒎</m:t>
                    </m:r>
                    <m:r>
                      <a:rPr lang="en-US" altLang="ja-JP" sz="2000" b="1" i="1" smtClean="0">
                        <a:latin typeface="Cambria Math" panose="02040503050406030204" pitchFamily="18" charset="0"/>
                      </a:rPr>
                      <m:t> </m:t>
                    </m:r>
                  </m:oMath>
                </a14:m>
                <a:r>
                  <a:rPr lang="en-US" altLang="ja-JP" sz="2000" dirty="0"/>
                  <a:t>&lt;2 </a:t>
                </a:r>
                <a:r>
                  <a:rPr lang="ja-JP" altLang="en-US" sz="2000"/>
                  <a:t>　かつ</a:t>
                </a:r>
                <a:r>
                  <a:rPr lang="en-US" altLang="ja-JP" sz="2000" dirty="0"/>
                  <a:t>,</a:t>
                </a:r>
                <a:r>
                  <a:rPr lang="ja-JP" altLang="en-US" sz="2000"/>
                  <a:t>　</a:t>
                </a:r>
                <a:r>
                  <a:rPr lang="en-US" altLang="ja-JP" sz="2000" dirty="0"/>
                  <a:t> </a:t>
                </a:r>
                <a14:m>
                  <m:oMath xmlns:m="http://schemas.openxmlformats.org/officeDocument/2006/math">
                    <m:r>
                      <a:rPr lang="en-US" altLang="ja-JP" sz="2000" i="1">
                        <a:latin typeface="Cambria Math" panose="02040503050406030204" pitchFamily="18" charset="0"/>
                      </a:rPr>
                      <m:t>𝒓</m:t>
                    </m:r>
                    <m:r>
                      <a:rPr lang="en-US" altLang="ja-JP" sz="2000" i="1">
                        <a:latin typeface="Cambria Math" panose="02040503050406030204" pitchFamily="18" charset="0"/>
                      </a:rPr>
                      <m:t> </m:t>
                    </m:r>
                  </m:oMath>
                </a14:m>
                <a:r>
                  <a:rPr lang="en-US" altLang="ja-JP" sz="2000" dirty="0"/>
                  <a:t>&lt;0.4</a:t>
                </a:r>
              </a:p>
              <a:p>
                <a:pPr marL="0" indent="0">
                  <a:buNone/>
                </a:pPr>
                <a:r>
                  <a:rPr lang="en-US" altLang="ja-JP" sz="2000" dirty="0"/>
                  <a:t>	</a:t>
                </a:r>
                <a:r>
                  <a:rPr lang="ja-JP" altLang="en-US" sz="2000"/>
                  <a:t>小数点第一位：</a:t>
                </a:r>
                <a:r>
                  <a:rPr lang="en-US" altLang="ja-JP" sz="2000" dirty="0"/>
                  <a:t>		</a:t>
                </a:r>
                <a:r>
                  <a:rPr lang="en-US" altLang="ja-JP" sz="2000" b="1" dirty="0"/>
                  <a:t> </a:t>
                </a:r>
                <a14:m>
                  <m:oMath xmlns:m="http://schemas.openxmlformats.org/officeDocument/2006/math">
                    <m:r>
                      <a:rPr lang="en-US" altLang="ja-JP" sz="2000" b="1" i="1" smtClean="0">
                        <a:latin typeface="Cambria Math" panose="02040503050406030204" pitchFamily="18" charset="0"/>
                      </a:rPr>
                      <m:t>𝒎</m:t>
                    </m:r>
                    <m:r>
                      <a:rPr lang="en-US" altLang="ja-JP" sz="2000" b="1" i="1" smtClean="0">
                        <a:latin typeface="Cambria Math" panose="02040503050406030204" pitchFamily="18" charset="0"/>
                      </a:rPr>
                      <m:t> </m:t>
                    </m:r>
                  </m:oMath>
                </a14:m>
                <a:r>
                  <a:rPr lang="en-US" altLang="ja-JP" sz="2000" dirty="0"/>
                  <a:t>&lt;2.5 </a:t>
                </a:r>
                <a:r>
                  <a:rPr lang="ja-JP" altLang="en-US" sz="2000"/>
                  <a:t>　かつ</a:t>
                </a:r>
                <a:r>
                  <a:rPr lang="en-US" altLang="ja-JP" sz="2000" dirty="0"/>
                  <a:t>,	</a:t>
                </a:r>
                <a:r>
                  <a:rPr lang="ja-JP" altLang="en-US" sz="2000" dirty="0"/>
                  <a:t>　</a:t>
                </a:r>
                <a14:m>
                  <m:oMath xmlns:m="http://schemas.openxmlformats.org/officeDocument/2006/math">
                    <m:r>
                      <a:rPr lang="en-US" altLang="ja-JP" sz="2000" i="1">
                        <a:latin typeface="Cambria Math" panose="02040503050406030204" pitchFamily="18" charset="0"/>
                      </a:rPr>
                      <m:t>𝒓</m:t>
                    </m:r>
                    <m:r>
                      <a:rPr lang="en-US" altLang="ja-JP" sz="2000" i="1">
                        <a:latin typeface="Cambria Math" panose="02040503050406030204" pitchFamily="18" charset="0"/>
                      </a:rPr>
                      <m:t> </m:t>
                    </m:r>
                  </m:oMath>
                </a14:m>
                <a:r>
                  <a:rPr lang="en-US" altLang="ja-JP" sz="2000" dirty="0"/>
                  <a:t>&lt;0.4</a:t>
                </a:r>
              </a:p>
              <a:p>
                <a:pPr marL="0" indent="0">
                  <a:buNone/>
                </a:pPr>
                <a:r>
                  <a:rPr lang="ja-JP" altLang="en-US" sz="2000"/>
                  <a:t>を満たすとき、画像を数字「</a:t>
                </a:r>
                <a:r>
                  <a:rPr lang="en-US" altLang="ja-JP" sz="2000" dirty="0"/>
                  <a:t> </a:t>
                </a:r>
                <a:r>
                  <a:rPr lang="en-US" altLang="ja-JP" sz="2000" dirty="0" err="1"/>
                  <a:t>i</a:t>
                </a:r>
                <a:r>
                  <a:rPr lang="ja-JP" altLang="en-US" sz="2000"/>
                  <a:t>」</a:t>
                </a:r>
                <a:r>
                  <a:rPr lang="en-US" altLang="ja-JP" sz="2000" dirty="0"/>
                  <a:t> </a:t>
                </a:r>
                <a:r>
                  <a:rPr lang="ja-JP" altLang="en-US" sz="2000"/>
                  <a:t>として読む。</a:t>
                </a:r>
                <a:endParaRPr lang="en-US" altLang="ja-JP" sz="2000" dirty="0"/>
              </a:p>
              <a:p>
                <a:pPr marL="0" indent="0">
                  <a:buNone/>
                </a:pPr>
                <a:r>
                  <a:rPr lang="ja-JP" altLang="en-US" sz="2000"/>
                  <a:t>（桁によって異なるのは、安定な比較項目が異なるため）</a:t>
                </a:r>
                <a:endParaRPr lang="en-US" altLang="ja-JP" sz="2000" dirty="0"/>
              </a:p>
            </p:txBody>
          </p:sp>
        </mc:Choice>
        <mc:Fallback xmlns="">
          <p:sp>
            <p:nvSpPr>
              <p:cNvPr id="3" name="コンテンツ プレースホルダー 2">
                <a:extLst>
                  <a:ext uri="{FF2B5EF4-FFF2-40B4-BE49-F238E27FC236}">
                    <a16:creationId xmlns:a16="http://schemas.microsoft.com/office/drawing/2014/main" id="{C7CC862B-288A-24D3-E438-42606D984DDC}"/>
                  </a:ext>
                </a:extLst>
              </p:cNvPr>
              <p:cNvSpPr>
                <a:spLocks noGrp="1" noRot="1" noChangeAspect="1" noMove="1" noResize="1" noEditPoints="1" noAdjustHandles="1" noChangeArrowheads="1" noChangeShapeType="1" noTextEdit="1"/>
              </p:cNvSpPr>
              <p:nvPr>
                <p:ph idx="1"/>
              </p:nvPr>
            </p:nvSpPr>
            <p:spPr>
              <a:blipFill>
                <a:blip r:embed="rId2"/>
                <a:stretch>
                  <a:fillRect l="-686" b="-1939"/>
                </a:stretch>
              </a:blipFill>
            </p:spPr>
            <p:txBody>
              <a:bodyPr/>
              <a:lstStyle/>
              <a:p>
                <a:r>
                  <a:rPr lang="ja-JP" altLang="en-US">
                    <a:noFill/>
                  </a:rPr>
                  <a:t> </a:t>
                </a:r>
              </a:p>
            </p:txBody>
          </p:sp>
        </mc:Fallback>
      </mc:AlternateContent>
      <p:sp>
        <p:nvSpPr>
          <p:cNvPr id="4" name="テキスト プレースホルダー 3">
            <a:extLst>
              <a:ext uri="{FF2B5EF4-FFF2-40B4-BE49-F238E27FC236}">
                <a16:creationId xmlns:a16="http://schemas.microsoft.com/office/drawing/2014/main" id="{1AB21C1B-1813-AFB2-FE4A-B9702113EE6B}"/>
              </a:ext>
            </a:extLst>
          </p:cNvPr>
          <p:cNvSpPr>
            <a:spLocks noGrp="1"/>
          </p:cNvSpPr>
          <p:nvPr>
            <p:ph type="body" sz="quarter" idx="11"/>
          </p:nvPr>
        </p:nvSpPr>
        <p:spPr/>
        <p:txBody>
          <a:bodyPr>
            <a:normAutofit fontScale="92500" lnSpcReduction="20000"/>
          </a:bodyPr>
          <a:lstStyle/>
          <a:p>
            <a:r>
              <a:rPr kumimoji="1" lang="ja-JP" altLang="en-US"/>
              <a:t>手法２</a:t>
            </a:r>
            <a:endParaRPr kumimoji="1" lang="en-US" altLang="ja-JP" dirty="0"/>
          </a:p>
        </p:txBody>
      </p:sp>
    </p:spTree>
    <p:extLst>
      <p:ext uri="{BB962C8B-B14F-4D97-AF65-F5344CB8AC3E}">
        <p14:creationId xmlns:p14="http://schemas.microsoft.com/office/powerpoint/2010/main" val="30261020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B56702-295B-C83C-E1EB-42F9EDC8CB94}"/>
              </a:ext>
            </a:extLst>
          </p:cNvPr>
          <p:cNvSpPr>
            <a:spLocks noGrp="1"/>
          </p:cNvSpPr>
          <p:nvPr>
            <p:ph type="title"/>
          </p:nvPr>
        </p:nvSpPr>
        <p:spPr/>
        <p:txBody>
          <a:bodyPr/>
          <a:lstStyle/>
          <a:p>
            <a:r>
              <a:rPr kumimoji="1" lang="ja-JP" altLang="en-US"/>
              <a:t>手法の評価</a:t>
            </a:r>
            <a:r>
              <a:rPr kumimoji="1" lang="en-US" altLang="ja-JP" dirty="0"/>
              <a:t> :</a:t>
            </a:r>
            <a:r>
              <a:rPr lang="en-US" altLang="ja-JP" dirty="0"/>
              <a:t> </a:t>
            </a:r>
            <a:r>
              <a:rPr kumimoji="1" lang="ja-JP" altLang="en-US"/>
              <a:t>角度変化</a:t>
            </a:r>
          </a:p>
        </p:txBody>
      </p:sp>
      <p:sp>
        <p:nvSpPr>
          <p:cNvPr id="3" name="コンテンツ プレースホルダー 2">
            <a:extLst>
              <a:ext uri="{FF2B5EF4-FFF2-40B4-BE49-F238E27FC236}">
                <a16:creationId xmlns:a16="http://schemas.microsoft.com/office/drawing/2014/main" id="{3CC3E392-3514-DD5F-650E-594386A74F9E}"/>
              </a:ext>
            </a:extLst>
          </p:cNvPr>
          <p:cNvSpPr>
            <a:spLocks noGrp="1"/>
          </p:cNvSpPr>
          <p:nvPr>
            <p:ph idx="1"/>
          </p:nvPr>
        </p:nvSpPr>
        <p:spPr>
          <a:xfrm>
            <a:off x="566174" y="1954159"/>
            <a:ext cx="6261346" cy="1474842"/>
          </a:xfrm>
        </p:spPr>
        <p:txBody>
          <a:bodyPr>
            <a:normAutofit/>
          </a:bodyPr>
          <a:lstStyle/>
          <a:p>
            <a:r>
              <a:rPr kumimoji="1" lang="ja-JP" altLang="en-US"/>
              <a:t>以前の画像データ（１</a:t>
            </a:r>
            <a:r>
              <a:rPr kumimoji="1" lang="en-US" altLang="ja-JP" dirty="0"/>
              <a:t>°</a:t>
            </a:r>
            <a:r>
              <a:rPr kumimoji="1" lang="ja-JP" altLang="en-US"/>
              <a:t>の傾き）</a:t>
            </a:r>
            <a:endParaRPr kumimoji="1" lang="en-US" altLang="ja-JP" dirty="0"/>
          </a:p>
          <a:p>
            <a:r>
              <a:rPr lang="ja-JP" altLang="en-US"/>
              <a:t>回転させた現在の画像データ</a:t>
            </a:r>
            <a:endParaRPr kumimoji="1" lang="ja-JP" altLang="en-US"/>
          </a:p>
        </p:txBody>
      </p:sp>
      <p:sp>
        <p:nvSpPr>
          <p:cNvPr id="4" name="テキスト プレースホルダー 3">
            <a:extLst>
              <a:ext uri="{FF2B5EF4-FFF2-40B4-BE49-F238E27FC236}">
                <a16:creationId xmlns:a16="http://schemas.microsoft.com/office/drawing/2014/main" id="{ABC64BD7-E13C-5506-812C-0A4F94240140}"/>
              </a:ext>
            </a:extLst>
          </p:cNvPr>
          <p:cNvSpPr>
            <a:spLocks noGrp="1"/>
          </p:cNvSpPr>
          <p:nvPr>
            <p:ph type="body" sz="quarter" idx="11"/>
          </p:nvPr>
        </p:nvSpPr>
        <p:spPr/>
        <p:txBody>
          <a:bodyPr>
            <a:normAutofit fontScale="92500" lnSpcReduction="20000"/>
          </a:bodyPr>
          <a:lstStyle/>
          <a:p>
            <a:r>
              <a:rPr kumimoji="1" lang="ja-JP" altLang="en-US"/>
              <a:t>手法２：</a:t>
            </a:r>
            <a:r>
              <a:rPr lang="ja-JP" altLang="en-US"/>
              <a:t>結果</a:t>
            </a:r>
            <a:endParaRPr kumimoji="1" lang="ja-JP" altLang="en-US"/>
          </a:p>
        </p:txBody>
      </p:sp>
      <p:sp>
        <p:nvSpPr>
          <p:cNvPr id="5" name="テキスト ボックス 4">
            <a:extLst>
              <a:ext uri="{FF2B5EF4-FFF2-40B4-BE49-F238E27FC236}">
                <a16:creationId xmlns:a16="http://schemas.microsoft.com/office/drawing/2014/main" id="{8908D3E1-F42D-ED3B-016A-6D0E8247CD6A}"/>
              </a:ext>
            </a:extLst>
          </p:cNvPr>
          <p:cNvSpPr txBox="1"/>
          <p:nvPr/>
        </p:nvSpPr>
        <p:spPr>
          <a:xfrm>
            <a:off x="1310640" y="3429000"/>
            <a:ext cx="868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rgbClr val="4D4D4D"/>
                </a:solidFill>
                <a:effectLst/>
                <a:uLnTx/>
                <a:uFillTx/>
                <a:latin typeface="Segoe UI"/>
                <a:ea typeface="游ゴシック Medium"/>
                <a:cs typeface="+mn-cs"/>
              </a:rPr>
              <a:t>を判定することで、角度変化に対応できるか調べる</a:t>
            </a:r>
          </a:p>
        </p:txBody>
      </p:sp>
      <p:sp>
        <p:nvSpPr>
          <p:cNvPr id="6" name="テキスト ボックス 5">
            <a:extLst>
              <a:ext uri="{FF2B5EF4-FFF2-40B4-BE49-F238E27FC236}">
                <a16:creationId xmlns:a16="http://schemas.microsoft.com/office/drawing/2014/main" id="{384F716B-C1CE-29E4-797D-CDEA77EF0002}"/>
              </a:ext>
            </a:extLst>
          </p:cNvPr>
          <p:cNvSpPr txBox="1"/>
          <p:nvPr/>
        </p:nvSpPr>
        <p:spPr>
          <a:xfrm>
            <a:off x="4936697" y="4919008"/>
            <a:ext cx="7141750" cy="193899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4D4D4D"/>
                </a:solidFill>
                <a:effectLst/>
                <a:uLnTx/>
                <a:uFillTx/>
                <a:latin typeface="Segoe UI"/>
                <a:ea typeface="游ゴシック Medium"/>
                <a:cs typeface="+mn-cs"/>
              </a:rPr>
              <a:t>ただし、</a:t>
            </a:r>
            <a:endPar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4D4D4D"/>
                </a:solidFill>
                <a:effectLst/>
                <a:uLnTx/>
                <a:uFillTx/>
                <a:latin typeface="Segoe UI"/>
                <a:ea typeface="游ゴシック Medium"/>
                <a:cs typeface="+mn-cs"/>
              </a:rPr>
              <a:t>　実験の場合と比べて各数字の画像データの数が少ない</a:t>
            </a:r>
            <a:endPar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4D4D4D"/>
                </a:solidFill>
                <a:effectLst/>
                <a:uLnTx/>
                <a:uFillTx/>
                <a:latin typeface="Segoe UI"/>
                <a:ea typeface="游ゴシック Medium"/>
                <a:cs typeface="+mn-cs"/>
              </a:rPr>
              <a:t>→　暫定的な評価</a:t>
            </a:r>
            <a:endPar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endParaRPr>
          </a:p>
        </p:txBody>
      </p:sp>
      <p:sp>
        <p:nvSpPr>
          <p:cNvPr id="7" name="テキスト ボックス 6">
            <a:extLst>
              <a:ext uri="{FF2B5EF4-FFF2-40B4-BE49-F238E27FC236}">
                <a16:creationId xmlns:a16="http://schemas.microsoft.com/office/drawing/2014/main" id="{18D1195E-EC44-8C81-A87B-00BF93B1B55E}"/>
              </a:ext>
            </a:extLst>
          </p:cNvPr>
          <p:cNvSpPr txBox="1"/>
          <p:nvPr/>
        </p:nvSpPr>
        <p:spPr>
          <a:xfrm>
            <a:off x="357654" y="3986006"/>
            <a:ext cx="4126424" cy="252376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sng" strike="noStrike" kern="1200" cap="none" spc="0" normalizeH="0" baseline="0" noProof="0">
                <a:ln>
                  <a:noFill/>
                </a:ln>
                <a:solidFill>
                  <a:srgbClr val="4D4D4D"/>
                </a:solidFill>
                <a:effectLst/>
                <a:uLnTx/>
                <a:uFillTx/>
                <a:latin typeface="Segoe UI"/>
                <a:ea typeface="游ゴシック Medium"/>
                <a:cs typeface="+mn-cs"/>
              </a:rPr>
              <a:t>基準</a:t>
            </a:r>
            <a:r>
              <a:rPr kumimoji="1" lang="en-US" altLang="ja-JP" sz="2400" b="0" i="0" u="sng" strike="noStrike" kern="1200" cap="none" spc="0" normalizeH="0" baseline="0" noProof="0" dirty="0">
                <a:ln>
                  <a:noFill/>
                </a:ln>
                <a:solidFill>
                  <a:srgbClr val="4D4D4D"/>
                </a:solidFill>
                <a:effectLst/>
                <a:uLnTx/>
                <a:uFillTx/>
                <a:latin typeface="Segoe UI"/>
                <a:ea typeface="游ゴシック Medium"/>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rgbClr val="4D4D4D"/>
                </a:solidFill>
                <a:effectLst/>
                <a:uLnTx/>
                <a:uFillTx/>
                <a:latin typeface="Segoe UI"/>
                <a:ea typeface="游ゴシック Medium"/>
                <a:cs typeface="+mn-cs"/>
              </a:rPr>
              <a:t>　誤読の有無</a:t>
            </a:r>
            <a:endParaRPr kumimoji="1" lang="en-US" altLang="ja-JP" sz="2800" b="0"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0" i="0" u="sng" strike="noStrike" kern="1200" cap="none" spc="0" normalizeH="0" baseline="0" noProof="0">
                <a:ln>
                  <a:noFill/>
                </a:ln>
                <a:solidFill>
                  <a:srgbClr val="4D4D4D"/>
                </a:solidFill>
                <a:effectLst/>
                <a:uLnTx/>
                <a:uFillTx/>
                <a:latin typeface="Segoe UI"/>
                <a:ea typeface="游ゴシック Medium"/>
                <a:cs typeface="+mn-cs"/>
              </a:rPr>
              <a:t>基準２</a:t>
            </a:r>
            <a:endParaRPr kumimoji="1" lang="en-US" altLang="ja-JP" sz="2200" b="0" i="0" u="sng"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rgbClr val="4D4D4D"/>
                </a:solidFill>
                <a:effectLst/>
                <a:uLnTx/>
                <a:uFillTx/>
                <a:latin typeface="Segoe UI"/>
                <a:ea typeface="游ゴシック Medium"/>
                <a:cs typeface="+mn-cs"/>
              </a:rPr>
              <a:t>　全ての数字を読み取れているか</a:t>
            </a:r>
          </a:p>
        </p:txBody>
      </p:sp>
    </p:spTree>
    <p:extLst>
      <p:ext uri="{BB962C8B-B14F-4D97-AF65-F5344CB8AC3E}">
        <p14:creationId xmlns:p14="http://schemas.microsoft.com/office/powerpoint/2010/main" val="16295995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8BCD79-D5E2-DCE2-FF99-4853AF5214EA}"/>
              </a:ext>
            </a:extLst>
          </p:cNvPr>
          <p:cNvSpPr>
            <a:spLocks noGrp="1"/>
          </p:cNvSpPr>
          <p:nvPr>
            <p:ph type="title"/>
          </p:nvPr>
        </p:nvSpPr>
        <p:spPr/>
        <p:txBody>
          <a:bodyPr/>
          <a:lstStyle/>
          <a:p>
            <a:r>
              <a:rPr lang="ja-JP" altLang="en-US"/>
              <a:t>以前の画像データ</a:t>
            </a:r>
            <a:endParaRPr kumimoji="1" lang="ja-JP" altLang="en-US"/>
          </a:p>
        </p:txBody>
      </p:sp>
      <p:sp>
        <p:nvSpPr>
          <p:cNvPr id="3" name="コンテンツ プレースホルダー 2">
            <a:extLst>
              <a:ext uri="{FF2B5EF4-FFF2-40B4-BE49-F238E27FC236}">
                <a16:creationId xmlns:a16="http://schemas.microsoft.com/office/drawing/2014/main" id="{46514B8F-EF3B-4E70-4B29-FDE25562A8F1}"/>
              </a:ext>
            </a:extLst>
          </p:cNvPr>
          <p:cNvSpPr>
            <a:spLocks noGrp="1"/>
          </p:cNvSpPr>
          <p:nvPr>
            <p:ph idx="1"/>
          </p:nvPr>
        </p:nvSpPr>
        <p:spPr>
          <a:xfrm>
            <a:off x="566174" y="1750851"/>
            <a:ext cx="11099800" cy="606738"/>
          </a:xfrm>
        </p:spPr>
        <p:txBody>
          <a:bodyPr/>
          <a:lstStyle/>
          <a:p>
            <a:pPr marL="0" indent="0">
              <a:buNone/>
            </a:pPr>
            <a:r>
              <a:rPr lang="ja-JP" altLang="en-US"/>
              <a:t>（現在と比べて約</a:t>
            </a:r>
            <a:r>
              <a:rPr lang="en-US" altLang="ja-JP" dirty="0"/>
              <a:t>1°</a:t>
            </a:r>
            <a:r>
              <a:rPr lang="ja-JP" altLang="en-US"/>
              <a:t>傾いている。）</a:t>
            </a:r>
            <a:endParaRPr lang="en-US" altLang="ja-JP" dirty="0"/>
          </a:p>
        </p:txBody>
      </p:sp>
      <p:sp>
        <p:nvSpPr>
          <p:cNvPr id="4" name="テキスト プレースホルダー 3">
            <a:extLst>
              <a:ext uri="{FF2B5EF4-FFF2-40B4-BE49-F238E27FC236}">
                <a16:creationId xmlns:a16="http://schemas.microsoft.com/office/drawing/2014/main" id="{6F83A49F-180A-7F66-FF09-D691B8AE6465}"/>
              </a:ext>
            </a:extLst>
          </p:cNvPr>
          <p:cNvSpPr>
            <a:spLocks noGrp="1"/>
          </p:cNvSpPr>
          <p:nvPr>
            <p:ph type="body" sz="quarter" idx="11"/>
          </p:nvPr>
        </p:nvSpPr>
        <p:spPr/>
        <p:txBody>
          <a:bodyPr>
            <a:normAutofit fontScale="92500" lnSpcReduction="20000"/>
          </a:bodyPr>
          <a:lstStyle/>
          <a:p>
            <a:r>
              <a:rPr kumimoji="1" lang="ja-JP" altLang="en-US"/>
              <a:t>手法２：結果</a:t>
            </a:r>
          </a:p>
        </p:txBody>
      </p:sp>
      <p:pic>
        <p:nvPicPr>
          <p:cNvPr id="5" name="図 4">
            <a:extLst>
              <a:ext uri="{FF2B5EF4-FFF2-40B4-BE49-F238E27FC236}">
                <a16:creationId xmlns:a16="http://schemas.microsoft.com/office/drawing/2014/main" id="{5323FF3B-C343-399F-7CF5-EDA6BFC831A7}"/>
              </a:ext>
            </a:extLst>
          </p:cNvPr>
          <p:cNvPicPr>
            <a:picLocks noChangeAspect="1"/>
          </p:cNvPicPr>
          <p:nvPr/>
        </p:nvPicPr>
        <p:blipFill rotWithShape="1">
          <a:blip r:embed="rId2"/>
          <a:srcRect t="32717" b="17065"/>
          <a:stretch/>
        </p:blipFill>
        <p:spPr>
          <a:xfrm>
            <a:off x="7399020" y="546303"/>
            <a:ext cx="4000500" cy="1466852"/>
          </a:xfrm>
          <a:prstGeom prst="rect">
            <a:avLst/>
          </a:prstGeom>
        </p:spPr>
      </p:pic>
      <p:sp>
        <p:nvSpPr>
          <p:cNvPr id="6" name="テキスト ボックス 5">
            <a:extLst>
              <a:ext uri="{FF2B5EF4-FFF2-40B4-BE49-F238E27FC236}">
                <a16:creationId xmlns:a16="http://schemas.microsoft.com/office/drawing/2014/main" id="{2D42381C-00E3-6506-36B6-07DC2738208D}"/>
              </a:ext>
            </a:extLst>
          </p:cNvPr>
          <p:cNvSpPr txBox="1"/>
          <p:nvPr/>
        </p:nvSpPr>
        <p:spPr>
          <a:xfrm>
            <a:off x="558800" y="2895377"/>
            <a:ext cx="553720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rPr>
              <a:t>10</a:t>
            </a:r>
            <a:r>
              <a:rPr kumimoji="1" lang="ja-JP" altLang="en-US" sz="2400" b="0" i="0" u="none" strike="noStrike" kern="1200" cap="none" spc="0" normalizeH="0" baseline="0" noProof="0">
                <a:ln>
                  <a:noFill/>
                </a:ln>
                <a:solidFill>
                  <a:srgbClr val="4D4D4D"/>
                </a:solidFill>
                <a:effectLst/>
                <a:uLnTx/>
                <a:uFillTx/>
                <a:latin typeface="Segoe UI"/>
                <a:ea typeface="游ゴシック Medium"/>
                <a:cs typeface="+mn-cs"/>
              </a:rPr>
              <a:t>の位以降</a:t>
            </a:r>
            <a:endPar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rPr>
              <a:t>	15050···</a:t>
            </a:r>
            <a:r>
              <a:rPr kumimoji="1" lang="ja-JP" altLang="en-US" sz="2400" b="0" i="0" u="none" strike="noStrike" kern="1200" cap="none" spc="0" normalizeH="0" baseline="0" noProof="0">
                <a:ln>
                  <a:noFill/>
                </a:ln>
                <a:solidFill>
                  <a:srgbClr val="4D4D4D"/>
                </a:solidFill>
                <a:effectLst/>
                <a:uLnTx/>
                <a:uFillTx/>
                <a:latin typeface="Segoe UI"/>
                <a:ea typeface="游ゴシック Medium"/>
                <a:cs typeface="+mn-cs"/>
              </a:rPr>
              <a:t>誤読無し。読み込めた</a:t>
            </a:r>
            <a:endPar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rPr>
              <a:t>1</a:t>
            </a:r>
            <a:r>
              <a:rPr kumimoji="1" lang="ja-JP" altLang="en-US" sz="2400" b="0" i="0" u="none" strike="noStrike" kern="1200" cap="none" spc="0" normalizeH="0" baseline="0" noProof="0">
                <a:ln>
                  <a:noFill/>
                </a:ln>
                <a:solidFill>
                  <a:srgbClr val="4D4D4D"/>
                </a:solidFill>
                <a:effectLst/>
                <a:uLnTx/>
                <a:uFillTx/>
                <a:latin typeface="Segoe UI"/>
                <a:ea typeface="游ゴシック Medium"/>
                <a:cs typeface="+mn-cs"/>
              </a:rPr>
              <a:t>の位</a:t>
            </a:r>
            <a:endPar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rPr>
              <a:t>	6···</a:t>
            </a:r>
            <a:r>
              <a:rPr kumimoji="1" lang="ja-JP" altLang="en-US" sz="2400" b="0" i="0" u="none" strike="noStrike" kern="1200" cap="none" spc="0" normalizeH="0" baseline="0" noProof="0">
                <a:ln>
                  <a:noFill/>
                </a:ln>
                <a:solidFill>
                  <a:srgbClr val="4D4D4D"/>
                </a:solidFill>
                <a:effectLst/>
                <a:uLnTx/>
                <a:uFillTx/>
                <a:latin typeface="Segoe UI"/>
                <a:ea typeface="游ゴシック Medium"/>
                <a:cs typeface="+mn-cs"/>
              </a:rPr>
              <a:t>誤読無し。読み込めた</a:t>
            </a:r>
            <a:endPar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4D4D4D"/>
                </a:solidFill>
                <a:effectLst/>
                <a:uLnTx/>
                <a:uFillTx/>
                <a:latin typeface="Segoe UI"/>
                <a:ea typeface="游ゴシック Medium"/>
                <a:cs typeface="+mn-cs"/>
              </a:rPr>
              <a:t>小数点第一位</a:t>
            </a:r>
            <a:endPar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rPr>
              <a:t>	0.9 ···</a:t>
            </a:r>
            <a:r>
              <a:rPr kumimoji="1" lang="ja-JP" altLang="en-US" sz="2400" b="0" i="0" u="none" strike="noStrike" kern="1200" cap="none" spc="0" normalizeH="0" baseline="0" noProof="0">
                <a:ln>
                  <a:noFill/>
                </a:ln>
                <a:solidFill>
                  <a:srgbClr val="4D4D4D"/>
                </a:solidFill>
                <a:effectLst/>
                <a:uLnTx/>
                <a:uFillTx/>
                <a:latin typeface="Segoe UI"/>
                <a:ea typeface="游ゴシック Medium"/>
                <a:cs typeface="+mn-cs"/>
              </a:rPr>
              <a:t>誤読無し。読み込めた</a:t>
            </a:r>
            <a:endPar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rPr>
              <a:t>	0.3 ···</a:t>
            </a:r>
            <a:r>
              <a:rPr kumimoji="1" lang="en-US" altLang="ja-JP" sz="2400" b="0" i="0" u="sng" strike="noStrike" kern="1200" cap="none" spc="0" normalizeH="0" baseline="0" noProof="0" dirty="0">
                <a:ln>
                  <a:noFill/>
                </a:ln>
                <a:solidFill>
                  <a:srgbClr val="4D4D4D"/>
                </a:solidFill>
                <a:effectLst/>
                <a:uLnTx/>
                <a:uFillTx/>
                <a:latin typeface="Segoe UI"/>
                <a:ea typeface="游ゴシック Medium"/>
                <a:cs typeface="+mn-cs"/>
              </a:rPr>
              <a:t>0.8</a:t>
            </a:r>
            <a:r>
              <a:rPr kumimoji="1" lang="ja-JP" altLang="en-US" sz="2400" b="0" i="0" u="sng" strike="noStrike" kern="1200" cap="none" spc="0" normalizeH="0" baseline="0" noProof="0">
                <a:ln>
                  <a:noFill/>
                </a:ln>
                <a:solidFill>
                  <a:srgbClr val="4D4D4D"/>
                </a:solidFill>
                <a:effectLst/>
                <a:uLnTx/>
                <a:uFillTx/>
                <a:latin typeface="Segoe UI"/>
                <a:ea typeface="游ゴシック Medium"/>
                <a:cs typeface="+mn-cs"/>
              </a:rPr>
              <a:t>と誤読</a:t>
            </a:r>
          </a:p>
        </p:txBody>
      </p:sp>
      <p:sp>
        <p:nvSpPr>
          <p:cNvPr id="7" name="テキスト ボックス 6">
            <a:extLst>
              <a:ext uri="{FF2B5EF4-FFF2-40B4-BE49-F238E27FC236}">
                <a16:creationId xmlns:a16="http://schemas.microsoft.com/office/drawing/2014/main" id="{A4E50655-3108-5CC8-819D-351A3E40B278}"/>
              </a:ext>
            </a:extLst>
          </p:cNvPr>
          <p:cNvSpPr txBox="1"/>
          <p:nvPr/>
        </p:nvSpPr>
        <p:spPr>
          <a:xfrm>
            <a:off x="8362961" y="2101261"/>
            <a:ext cx="20986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4D4D4D"/>
                </a:solidFill>
                <a:effectLst/>
                <a:uLnTx/>
                <a:uFillTx/>
                <a:latin typeface="Segoe UI"/>
                <a:ea typeface="游ゴシック Medium"/>
                <a:cs typeface="+mn-cs"/>
              </a:rPr>
              <a:t>画像の数</a:t>
            </a:r>
            <a:r>
              <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rPr>
              <a:t>200</a:t>
            </a:r>
            <a:endParaRPr kumimoji="1" lang="ja-JP" altLang="en-US" sz="2400" b="0" i="0" u="none" strike="noStrike" kern="1200" cap="none" spc="0" normalizeH="0" baseline="0" noProof="0">
              <a:ln>
                <a:noFill/>
              </a:ln>
              <a:solidFill>
                <a:srgbClr val="4D4D4D"/>
              </a:solidFill>
              <a:effectLst/>
              <a:uLnTx/>
              <a:uFillTx/>
              <a:latin typeface="Segoe UI"/>
              <a:ea typeface="游ゴシック Medium"/>
              <a:cs typeface="+mn-cs"/>
            </a:endParaRPr>
          </a:p>
        </p:txBody>
      </p:sp>
      <p:pic>
        <p:nvPicPr>
          <p:cNvPr id="10" name="図 9">
            <a:extLst>
              <a:ext uri="{FF2B5EF4-FFF2-40B4-BE49-F238E27FC236}">
                <a16:creationId xmlns:a16="http://schemas.microsoft.com/office/drawing/2014/main" id="{7CEEC44E-CF6F-0E74-B874-383B368C879D}"/>
              </a:ext>
            </a:extLst>
          </p:cNvPr>
          <p:cNvPicPr>
            <a:picLocks noChangeAspect="1"/>
          </p:cNvPicPr>
          <p:nvPr/>
        </p:nvPicPr>
        <p:blipFill>
          <a:blip r:embed="rId3"/>
          <a:stretch>
            <a:fillRect/>
          </a:stretch>
        </p:blipFill>
        <p:spPr>
          <a:xfrm>
            <a:off x="7943850" y="5001896"/>
            <a:ext cx="622300" cy="840105"/>
          </a:xfrm>
          <a:prstGeom prst="rect">
            <a:avLst/>
          </a:prstGeom>
        </p:spPr>
      </p:pic>
      <p:pic>
        <p:nvPicPr>
          <p:cNvPr id="11" name="図 10">
            <a:extLst>
              <a:ext uri="{FF2B5EF4-FFF2-40B4-BE49-F238E27FC236}">
                <a16:creationId xmlns:a16="http://schemas.microsoft.com/office/drawing/2014/main" id="{50D5DFEE-BE2E-104A-F362-9D99DE04A84F}"/>
              </a:ext>
            </a:extLst>
          </p:cNvPr>
          <p:cNvPicPr>
            <a:picLocks noChangeAspect="1"/>
          </p:cNvPicPr>
          <p:nvPr/>
        </p:nvPicPr>
        <p:blipFill>
          <a:blip r:embed="rId4"/>
          <a:stretch>
            <a:fillRect/>
          </a:stretch>
        </p:blipFill>
        <p:spPr>
          <a:xfrm>
            <a:off x="9119235" y="5001895"/>
            <a:ext cx="560070" cy="840105"/>
          </a:xfrm>
          <a:prstGeom prst="rect">
            <a:avLst/>
          </a:prstGeom>
        </p:spPr>
      </p:pic>
      <p:sp>
        <p:nvSpPr>
          <p:cNvPr id="12" name="テキスト ボックス 11">
            <a:extLst>
              <a:ext uri="{FF2B5EF4-FFF2-40B4-BE49-F238E27FC236}">
                <a16:creationId xmlns:a16="http://schemas.microsoft.com/office/drawing/2014/main" id="{02FAC117-D36C-3757-00B6-492DD1EE488C}"/>
              </a:ext>
            </a:extLst>
          </p:cNvPr>
          <p:cNvSpPr txBox="1"/>
          <p:nvPr/>
        </p:nvSpPr>
        <p:spPr>
          <a:xfrm>
            <a:off x="6935471" y="3727131"/>
            <a:ext cx="457072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誤読の原因：</a:t>
            </a:r>
            <a:endPar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　おそらく</a:t>
            </a:r>
            <a:r>
              <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rPr>
              <a:t>…</a:t>
            </a: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照明環境を変えたことによる、</a:t>
            </a:r>
            <a:r>
              <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rPr>
              <a:t>2</a:t>
            </a: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値化画像の形の変化</a:t>
            </a:r>
            <a:endPar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endParaRPr>
          </a:p>
        </p:txBody>
      </p:sp>
      <p:cxnSp>
        <p:nvCxnSpPr>
          <p:cNvPr id="14" name="曲線コネクタ 13">
            <a:extLst>
              <a:ext uri="{FF2B5EF4-FFF2-40B4-BE49-F238E27FC236}">
                <a16:creationId xmlns:a16="http://schemas.microsoft.com/office/drawing/2014/main" id="{199CC1BE-E512-E82D-AF6A-82BE3D6CBE3A}"/>
              </a:ext>
            </a:extLst>
          </p:cNvPr>
          <p:cNvCxnSpPr>
            <a:cxnSpLocks/>
          </p:cNvCxnSpPr>
          <p:nvPr/>
        </p:nvCxnSpPr>
        <p:spPr>
          <a:xfrm flipV="1">
            <a:off x="3875089" y="3962400"/>
            <a:ext cx="3060382" cy="2148840"/>
          </a:xfrm>
          <a:prstGeom prst="curvedConnector3">
            <a:avLst>
              <a:gd name="adj1" fmla="val 79879"/>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9A2BBCA5-F5F5-2107-7BF2-707811D032CE}"/>
              </a:ext>
            </a:extLst>
          </p:cNvPr>
          <p:cNvSpPr txBox="1"/>
          <p:nvPr/>
        </p:nvSpPr>
        <p:spPr>
          <a:xfrm>
            <a:off x="7874317" y="5926574"/>
            <a:ext cx="66865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4D4D4D"/>
                </a:solidFill>
                <a:effectLst/>
                <a:uLnTx/>
                <a:uFillTx/>
                <a:latin typeface="Segoe UI"/>
                <a:ea typeface="游ゴシック Medium"/>
                <a:cs typeface="+mn-cs"/>
              </a:rPr>
              <a:t>現在</a:t>
            </a:r>
          </a:p>
        </p:txBody>
      </p:sp>
      <p:sp>
        <p:nvSpPr>
          <p:cNvPr id="23" name="テキスト ボックス 22">
            <a:extLst>
              <a:ext uri="{FF2B5EF4-FFF2-40B4-BE49-F238E27FC236}">
                <a16:creationId xmlns:a16="http://schemas.microsoft.com/office/drawing/2014/main" id="{BEE41042-A888-A704-2DF6-ACD75AEE12EE}"/>
              </a:ext>
            </a:extLst>
          </p:cNvPr>
          <p:cNvSpPr txBox="1"/>
          <p:nvPr/>
        </p:nvSpPr>
        <p:spPr>
          <a:xfrm>
            <a:off x="9077961" y="5942365"/>
            <a:ext cx="66865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4D4D4D"/>
                </a:solidFill>
                <a:effectLst/>
                <a:uLnTx/>
                <a:uFillTx/>
                <a:latin typeface="Segoe UI"/>
                <a:ea typeface="游ゴシック Medium"/>
                <a:cs typeface="+mn-cs"/>
              </a:rPr>
              <a:t>以前</a:t>
            </a:r>
          </a:p>
        </p:txBody>
      </p:sp>
      <p:sp>
        <p:nvSpPr>
          <p:cNvPr id="24" name="テキスト ボックス 23">
            <a:extLst>
              <a:ext uri="{FF2B5EF4-FFF2-40B4-BE49-F238E27FC236}">
                <a16:creationId xmlns:a16="http://schemas.microsoft.com/office/drawing/2014/main" id="{3904F981-D9C7-49CF-13D7-3BA0E03D3A7A}"/>
              </a:ext>
            </a:extLst>
          </p:cNvPr>
          <p:cNvSpPr txBox="1"/>
          <p:nvPr/>
        </p:nvSpPr>
        <p:spPr>
          <a:xfrm>
            <a:off x="7254240" y="6396335"/>
            <a:ext cx="4145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4D4D4D"/>
                </a:solidFill>
                <a:effectLst/>
                <a:uLnTx/>
                <a:uFillTx/>
                <a:latin typeface="Segoe UI"/>
                <a:ea typeface="游ゴシック Medium"/>
                <a:cs typeface="+mn-cs"/>
              </a:rPr>
              <a:t>照明環境の変化に弱い。</a:t>
            </a:r>
          </a:p>
        </p:txBody>
      </p:sp>
    </p:spTree>
    <p:extLst>
      <p:ext uri="{BB962C8B-B14F-4D97-AF65-F5344CB8AC3E}">
        <p14:creationId xmlns:p14="http://schemas.microsoft.com/office/powerpoint/2010/main" val="18384323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8CAD06-FE2A-F9F7-D197-9FD7C1DE9437}"/>
              </a:ext>
            </a:extLst>
          </p:cNvPr>
          <p:cNvSpPr>
            <a:spLocks noGrp="1"/>
          </p:cNvSpPr>
          <p:nvPr>
            <p:ph type="title"/>
          </p:nvPr>
        </p:nvSpPr>
        <p:spPr/>
        <p:txBody>
          <a:bodyPr/>
          <a:lstStyle/>
          <a:p>
            <a:r>
              <a:rPr kumimoji="1" lang="ja-JP" altLang="en-US"/>
              <a:t>回転させた現在の画像データ：</a:t>
            </a:r>
            <a:r>
              <a:rPr kumimoji="1" lang="en-US" altLang="ja-JP" dirty="0"/>
              <a:t>10</a:t>
            </a:r>
            <a:r>
              <a:rPr kumimoji="1" lang="ja-JP" altLang="en-US"/>
              <a:t>の位以降</a:t>
            </a:r>
          </a:p>
        </p:txBody>
      </p:sp>
      <p:sp>
        <p:nvSpPr>
          <p:cNvPr id="4" name="テキスト プレースホルダー 3">
            <a:extLst>
              <a:ext uri="{FF2B5EF4-FFF2-40B4-BE49-F238E27FC236}">
                <a16:creationId xmlns:a16="http://schemas.microsoft.com/office/drawing/2014/main" id="{82FEBBD5-176A-0260-99BA-D7F0A0A9E351}"/>
              </a:ext>
            </a:extLst>
          </p:cNvPr>
          <p:cNvSpPr>
            <a:spLocks noGrp="1"/>
          </p:cNvSpPr>
          <p:nvPr>
            <p:ph type="body" sz="quarter" idx="11"/>
          </p:nvPr>
        </p:nvSpPr>
        <p:spPr/>
        <p:txBody>
          <a:bodyPr>
            <a:normAutofit fontScale="92500" lnSpcReduction="20000"/>
          </a:bodyPr>
          <a:lstStyle/>
          <a:p>
            <a:r>
              <a:rPr kumimoji="1" lang="ja-JP" altLang="en-US"/>
              <a:t>手法２：結果</a:t>
            </a:r>
          </a:p>
          <a:p>
            <a:endParaRPr kumimoji="1" lang="ja-JP" altLang="en-US"/>
          </a:p>
        </p:txBody>
      </p:sp>
      <p:graphicFrame>
        <p:nvGraphicFramePr>
          <p:cNvPr id="5" name="表 4">
            <a:extLst>
              <a:ext uri="{FF2B5EF4-FFF2-40B4-BE49-F238E27FC236}">
                <a16:creationId xmlns:a16="http://schemas.microsoft.com/office/drawing/2014/main" id="{279A71E7-677F-FFFF-0EB7-5E89480A7A87}"/>
              </a:ext>
            </a:extLst>
          </p:cNvPr>
          <p:cNvGraphicFramePr>
            <a:graphicFrameLocks/>
          </p:cNvGraphicFramePr>
          <p:nvPr/>
        </p:nvGraphicFramePr>
        <p:xfrm>
          <a:off x="533400" y="1954158"/>
          <a:ext cx="10195559" cy="3413760"/>
        </p:xfrm>
        <a:graphic>
          <a:graphicData uri="http://schemas.openxmlformats.org/drawingml/2006/table">
            <a:tbl>
              <a:tblPr firstRow="1" bandRow="1">
                <a:tableStyleId>{5C22544A-7EE6-4342-B048-85BDC9FD1C3A}</a:tableStyleId>
              </a:tblPr>
              <a:tblGrid>
                <a:gridCol w="1655720">
                  <a:extLst>
                    <a:ext uri="{9D8B030D-6E8A-4147-A177-3AD203B41FA5}">
                      <a16:colId xmlns:a16="http://schemas.microsoft.com/office/drawing/2014/main" val="3905423142"/>
                    </a:ext>
                  </a:extLst>
                </a:gridCol>
                <a:gridCol w="598436">
                  <a:extLst>
                    <a:ext uri="{9D8B030D-6E8A-4147-A177-3AD203B41FA5}">
                      <a16:colId xmlns:a16="http://schemas.microsoft.com/office/drawing/2014/main" val="2751929392"/>
                    </a:ext>
                  </a:extLst>
                </a:gridCol>
                <a:gridCol w="598436">
                  <a:extLst>
                    <a:ext uri="{9D8B030D-6E8A-4147-A177-3AD203B41FA5}">
                      <a16:colId xmlns:a16="http://schemas.microsoft.com/office/drawing/2014/main" val="3039097864"/>
                    </a:ext>
                  </a:extLst>
                </a:gridCol>
                <a:gridCol w="598436">
                  <a:extLst>
                    <a:ext uri="{9D8B030D-6E8A-4147-A177-3AD203B41FA5}">
                      <a16:colId xmlns:a16="http://schemas.microsoft.com/office/drawing/2014/main" val="192628163"/>
                    </a:ext>
                  </a:extLst>
                </a:gridCol>
                <a:gridCol w="598436">
                  <a:extLst>
                    <a:ext uri="{9D8B030D-6E8A-4147-A177-3AD203B41FA5}">
                      <a16:colId xmlns:a16="http://schemas.microsoft.com/office/drawing/2014/main" val="2949312805"/>
                    </a:ext>
                  </a:extLst>
                </a:gridCol>
                <a:gridCol w="598436">
                  <a:extLst>
                    <a:ext uri="{9D8B030D-6E8A-4147-A177-3AD203B41FA5}">
                      <a16:colId xmlns:a16="http://schemas.microsoft.com/office/drawing/2014/main" val="1703974623"/>
                    </a:ext>
                  </a:extLst>
                </a:gridCol>
                <a:gridCol w="598436">
                  <a:extLst>
                    <a:ext uri="{9D8B030D-6E8A-4147-A177-3AD203B41FA5}">
                      <a16:colId xmlns:a16="http://schemas.microsoft.com/office/drawing/2014/main" val="262833377"/>
                    </a:ext>
                  </a:extLst>
                </a:gridCol>
                <a:gridCol w="598436">
                  <a:extLst>
                    <a:ext uri="{9D8B030D-6E8A-4147-A177-3AD203B41FA5}">
                      <a16:colId xmlns:a16="http://schemas.microsoft.com/office/drawing/2014/main" val="279697877"/>
                    </a:ext>
                  </a:extLst>
                </a:gridCol>
                <a:gridCol w="598436">
                  <a:extLst>
                    <a:ext uri="{9D8B030D-6E8A-4147-A177-3AD203B41FA5}">
                      <a16:colId xmlns:a16="http://schemas.microsoft.com/office/drawing/2014/main" val="1955949111"/>
                    </a:ext>
                  </a:extLst>
                </a:gridCol>
                <a:gridCol w="598436">
                  <a:extLst>
                    <a:ext uri="{9D8B030D-6E8A-4147-A177-3AD203B41FA5}">
                      <a16:colId xmlns:a16="http://schemas.microsoft.com/office/drawing/2014/main" val="2657746353"/>
                    </a:ext>
                  </a:extLst>
                </a:gridCol>
                <a:gridCol w="591940">
                  <a:extLst>
                    <a:ext uri="{9D8B030D-6E8A-4147-A177-3AD203B41FA5}">
                      <a16:colId xmlns:a16="http://schemas.microsoft.com/office/drawing/2014/main" val="4182063563"/>
                    </a:ext>
                  </a:extLst>
                </a:gridCol>
                <a:gridCol w="761535">
                  <a:extLst>
                    <a:ext uri="{9D8B030D-6E8A-4147-A177-3AD203B41FA5}">
                      <a16:colId xmlns:a16="http://schemas.microsoft.com/office/drawing/2014/main" val="2431395076"/>
                    </a:ext>
                  </a:extLst>
                </a:gridCol>
                <a:gridCol w="1800440">
                  <a:extLst>
                    <a:ext uri="{9D8B030D-6E8A-4147-A177-3AD203B41FA5}">
                      <a16:colId xmlns:a16="http://schemas.microsoft.com/office/drawing/2014/main" val="1680906439"/>
                    </a:ext>
                  </a:extLst>
                </a:gridCol>
              </a:tblGrid>
              <a:tr h="384810">
                <a:tc>
                  <a:txBody>
                    <a:bodyPr/>
                    <a:lstStyle/>
                    <a:p>
                      <a:pPr algn="ctr"/>
                      <a:r>
                        <a:rPr kumimoji="1" lang="ja-JP" altLang="en-US" sz="2200"/>
                        <a:t>角度（</a:t>
                      </a:r>
                      <a:r>
                        <a:rPr kumimoji="1" lang="en-US" altLang="ja-JP" sz="2200" dirty="0"/>
                        <a:t>°</a:t>
                      </a:r>
                      <a:r>
                        <a:rPr kumimoji="1" lang="ja-JP" altLang="en-US" sz="2200"/>
                        <a:t>）</a:t>
                      </a:r>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1</a:t>
                      </a:r>
                      <a:endParaRPr kumimoji="1" lang="ja-JP" altLang="en-US" sz="2200"/>
                    </a:p>
                  </a:txBody>
                  <a:tcPr/>
                </a:tc>
                <a:tc>
                  <a:txBody>
                    <a:bodyPr/>
                    <a:lstStyle/>
                    <a:p>
                      <a:pPr algn="ctr"/>
                      <a:r>
                        <a:rPr kumimoji="1" lang="en-US" altLang="ja-JP" sz="2200" dirty="0"/>
                        <a:t>2</a:t>
                      </a:r>
                      <a:endParaRPr kumimoji="1" lang="ja-JP" altLang="en-US" sz="2200"/>
                    </a:p>
                  </a:txBody>
                  <a:tcPr/>
                </a:tc>
                <a:tc>
                  <a:txBody>
                    <a:bodyPr/>
                    <a:lstStyle/>
                    <a:p>
                      <a:pPr algn="ctr"/>
                      <a:r>
                        <a:rPr kumimoji="1" lang="en-US" altLang="ja-JP" sz="2200" dirty="0"/>
                        <a:t>3</a:t>
                      </a:r>
                      <a:endParaRPr kumimoji="1" lang="ja-JP" altLang="en-US" sz="2200"/>
                    </a:p>
                  </a:txBody>
                  <a:tcPr/>
                </a:tc>
                <a:tc>
                  <a:txBody>
                    <a:bodyPr/>
                    <a:lstStyle/>
                    <a:p>
                      <a:pPr algn="ctr"/>
                      <a:r>
                        <a:rPr kumimoji="1" lang="en-US" altLang="ja-JP" sz="2200" dirty="0"/>
                        <a:t>4</a:t>
                      </a:r>
                      <a:endParaRPr kumimoji="1" lang="ja-JP" altLang="en-US" sz="2200"/>
                    </a:p>
                  </a:txBody>
                  <a:tcPr/>
                </a:tc>
                <a:tc>
                  <a:txBody>
                    <a:bodyPr/>
                    <a:lstStyle/>
                    <a:p>
                      <a:pPr algn="ctr"/>
                      <a:r>
                        <a:rPr kumimoji="1" lang="en-US" altLang="ja-JP" sz="2200" dirty="0"/>
                        <a:t>5</a:t>
                      </a:r>
                      <a:endParaRPr kumimoji="1" lang="ja-JP" altLang="en-US" sz="2200"/>
                    </a:p>
                  </a:txBody>
                  <a:tcPr/>
                </a:tc>
                <a:tc>
                  <a:txBody>
                    <a:bodyPr/>
                    <a:lstStyle/>
                    <a:p>
                      <a:pPr algn="ctr"/>
                      <a:r>
                        <a:rPr kumimoji="1" lang="en-US" altLang="ja-JP" sz="2200" dirty="0"/>
                        <a:t>6</a:t>
                      </a:r>
                      <a:endParaRPr kumimoji="1" lang="ja-JP" altLang="en-US" sz="2200"/>
                    </a:p>
                  </a:txBody>
                  <a:tcPr/>
                </a:tc>
                <a:tc>
                  <a:txBody>
                    <a:bodyPr/>
                    <a:lstStyle/>
                    <a:p>
                      <a:pPr algn="ctr"/>
                      <a:r>
                        <a:rPr kumimoji="1" lang="en-US" altLang="ja-JP" sz="2200" dirty="0"/>
                        <a:t>7</a:t>
                      </a:r>
                      <a:endParaRPr kumimoji="1" lang="ja-JP" altLang="en-US" sz="2200"/>
                    </a:p>
                  </a:txBody>
                  <a:tcPr/>
                </a:tc>
                <a:tc>
                  <a:txBody>
                    <a:bodyPr/>
                    <a:lstStyle/>
                    <a:p>
                      <a:pPr algn="ctr"/>
                      <a:r>
                        <a:rPr kumimoji="1" lang="en-US" altLang="ja-JP" sz="2200" dirty="0"/>
                        <a:t>8</a:t>
                      </a:r>
                      <a:endParaRPr kumimoji="1" lang="ja-JP" altLang="en-US" sz="2200"/>
                    </a:p>
                  </a:txBody>
                  <a:tcPr/>
                </a:tc>
                <a:tc>
                  <a:txBody>
                    <a:bodyPr/>
                    <a:lstStyle/>
                    <a:p>
                      <a:pPr algn="ctr"/>
                      <a:r>
                        <a:rPr kumimoji="1" lang="en-US" altLang="ja-JP" sz="2200" dirty="0"/>
                        <a:t>9</a:t>
                      </a:r>
                      <a:endParaRPr kumimoji="1" lang="ja-JP" altLang="en-US" sz="2200"/>
                    </a:p>
                  </a:txBody>
                  <a:tcPr/>
                </a:tc>
                <a:tc>
                  <a:txBody>
                    <a:bodyPr/>
                    <a:lstStyle/>
                    <a:p>
                      <a:pPr algn="ctr"/>
                      <a:r>
                        <a:rPr kumimoji="1" lang="ja-JP" altLang="en-US" sz="2200"/>
                        <a:t>誤読</a:t>
                      </a:r>
                    </a:p>
                  </a:txBody>
                  <a:tcPr/>
                </a:tc>
                <a:tc>
                  <a:txBody>
                    <a:bodyPr/>
                    <a:lstStyle/>
                    <a:p>
                      <a:pPr algn="ctr"/>
                      <a:r>
                        <a:rPr kumimoji="1" lang="ja-JP" altLang="en-US" sz="2200"/>
                        <a:t>利用可能性</a:t>
                      </a:r>
                    </a:p>
                  </a:txBody>
                  <a:tcPr/>
                </a:tc>
                <a:extLst>
                  <a:ext uri="{0D108BD9-81ED-4DB2-BD59-A6C34878D82A}">
                    <a16:rowId xmlns:a16="http://schemas.microsoft.com/office/drawing/2014/main" val="891277835"/>
                  </a:ext>
                </a:extLst>
              </a:tr>
              <a:tr h="384810">
                <a:tc>
                  <a:txBody>
                    <a:bodyPr/>
                    <a:lstStyle/>
                    <a:p>
                      <a:pPr algn="ctr"/>
                      <a:r>
                        <a:rPr kumimoji="1" lang="en-US" altLang="ja-JP" sz="2200" dirty="0"/>
                        <a:t>-4</a:t>
                      </a:r>
                      <a:endParaRPr kumimoji="1" lang="ja-JP" altLang="en-US" sz="22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a:t>○</a:t>
                      </a:r>
                    </a:p>
                  </a:txBody>
                  <a:tcPr/>
                </a:tc>
                <a:tc>
                  <a:txBody>
                    <a:bodyPr/>
                    <a:lstStyle/>
                    <a:p>
                      <a:pPr algn="ctr"/>
                      <a:r>
                        <a:rPr kumimoji="1" lang="ja-JP" altLang="en-US" sz="2200"/>
                        <a:t>○</a:t>
                      </a:r>
                    </a:p>
                  </a:txBody>
                  <a:tcPr/>
                </a:tc>
                <a:tc>
                  <a:txBody>
                    <a:bodyPr/>
                    <a:lstStyle/>
                    <a:p>
                      <a:pPr algn="ctr"/>
                      <a:r>
                        <a:rPr kumimoji="1" lang="ja-JP" altLang="en-US" sz="2200"/>
                        <a:t>○</a:t>
                      </a:r>
                    </a:p>
                  </a:txBody>
                  <a:tcPr/>
                </a:tc>
                <a:tc>
                  <a:txBody>
                    <a:bodyPr/>
                    <a:lstStyle/>
                    <a:p>
                      <a:pPr algn="ctr"/>
                      <a:endParaRPr kumimoji="1" lang="ja-JP" altLang="en-US" sz="2200"/>
                    </a:p>
                  </a:txBody>
                  <a:tcPr/>
                </a:tc>
                <a:tc>
                  <a:txBody>
                    <a:bodyPr/>
                    <a:lstStyle/>
                    <a:p>
                      <a:pPr algn="ctr"/>
                      <a:endParaRPr kumimoji="1" lang="ja-JP" altLang="en-US" sz="2200"/>
                    </a:p>
                  </a:txBody>
                  <a:tcPr/>
                </a:tc>
                <a:tc>
                  <a:txBody>
                    <a:bodyPr/>
                    <a:lstStyle/>
                    <a:p>
                      <a:pPr algn="ctr"/>
                      <a:r>
                        <a:rPr kumimoji="1" lang="ja-JP" altLang="en-US" sz="2200"/>
                        <a:t>○</a:t>
                      </a:r>
                    </a:p>
                  </a:txBody>
                  <a:tcPr/>
                </a:tc>
                <a:tc>
                  <a:txBody>
                    <a:bodyPr/>
                    <a:lstStyle/>
                    <a:p>
                      <a:pPr algn="ctr"/>
                      <a:endParaRPr kumimoji="1" lang="ja-JP" altLang="en-US" sz="2200"/>
                    </a:p>
                  </a:txBody>
                  <a:tcPr/>
                </a:tc>
                <a:tc>
                  <a:txBody>
                    <a:bodyPr/>
                    <a:lstStyle/>
                    <a:p>
                      <a:pPr algn="ctr"/>
                      <a:endParaRPr kumimoji="1" lang="ja-JP" altLang="en-US" sz="2200"/>
                    </a:p>
                  </a:txBody>
                  <a:tcPr/>
                </a:tc>
                <a:tc>
                  <a:txBody>
                    <a:bodyPr/>
                    <a:lstStyle/>
                    <a:p>
                      <a:pPr algn="ctr"/>
                      <a:endParaRPr kumimoji="1" lang="ja-JP" altLang="en-US" sz="2200"/>
                    </a:p>
                  </a:txBody>
                  <a:tcPr/>
                </a:tc>
                <a:tc>
                  <a:txBody>
                    <a:bodyPr/>
                    <a:lstStyle/>
                    <a:p>
                      <a:pPr algn="ctr"/>
                      <a:r>
                        <a:rPr kumimoji="1" lang="ja-JP" altLang="en-US" sz="2200"/>
                        <a:t>○</a:t>
                      </a:r>
                    </a:p>
                  </a:txBody>
                  <a:tcPr/>
                </a:tc>
                <a:tc>
                  <a:txBody>
                    <a:bodyPr/>
                    <a:lstStyle/>
                    <a:p>
                      <a:pPr algn="ctr"/>
                      <a:r>
                        <a:rPr kumimoji="1" lang="ja-JP" altLang="en-US" sz="2200"/>
                        <a:t>無し</a:t>
                      </a:r>
                    </a:p>
                  </a:txBody>
                  <a:tcPr/>
                </a:tc>
                <a:tc>
                  <a:txBody>
                    <a:bodyPr/>
                    <a:lstStyle/>
                    <a:p>
                      <a:pPr algn="ctr"/>
                      <a:r>
                        <a:rPr kumimoji="1" lang="ja-JP" altLang="en-US" sz="2200"/>
                        <a:t>△</a:t>
                      </a:r>
                    </a:p>
                  </a:txBody>
                  <a:tcPr/>
                </a:tc>
                <a:extLst>
                  <a:ext uri="{0D108BD9-81ED-4DB2-BD59-A6C34878D82A}">
                    <a16:rowId xmlns:a16="http://schemas.microsoft.com/office/drawing/2014/main" val="4283021166"/>
                  </a:ext>
                </a:extLst>
              </a:tr>
              <a:tr h="384810">
                <a:tc>
                  <a:txBody>
                    <a:bodyPr/>
                    <a:lstStyle/>
                    <a:p>
                      <a:pPr algn="ctr"/>
                      <a:r>
                        <a:rPr kumimoji="1" lang="en-US" altLang="ja-JP" sz="2200" dirty="0"/>
                        <a:t>-2</a:t>
                      </a:r>
                      <a:endParaRPr kumimoji="1" lang="ja-JP" altLang="en-US" sz="22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a:t>○</a:t>
                      </a:r>
                    </a:p>
                  </a:txBody>
                  <a:tcPr/>
                </a:tc>
                <a:tc>
                  <a:txBody>
                    <a:bodyPr/>
                    <a:lstStyle/>
                    <a:p>
                      <a:pPr algn="ctr"/>
                      <a:r>
                        <a:rPr kumimoji="1" lang="ja-JP" altLang="en-US" sz="220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a:t>○</a:t>
                      </a:r>
                    </a:p>
                  </a:txBody>
                  <a:tcPr/>
                </a:tc>
                <a:tc>
                  <a:txBody>
                    <a:bodyPr/>
                    <a:lstStyle/>
                    <a:p>
                      <a:pPr algn="ctr"/>
                      <a:endParaRPr kumimoji="1" lang="ja-JP" altLang="en-US" sz="2200"/>
                    </a:p>
                  </a:txBody>
                  <a:tcPr/>
                </a:tc>
                <a:tc>
                  <a:txBody>
                    <a:bodyPr/>
                    <a:lstStyle/>
                    <a:p>
                      <a:pPr algn="ctr"/>
                      <a:endParaRPr kumimoji="1" lang="ja-JP" altLang="en-US" sz="2200"/>
                    </a:p>
                  </a:txBody>
                  <a:tcPr/>
                </a:tc>
                <a:tc>
                  <a:txBody>
                    <a:bodyPr/>
                    <a:lstStyle/>
                    <a:p>
                      <a:pPr algn="ctr"/>
                      <a:r>
                        <a:rPr kumimoji="1" lang="ja-JP" altLang="en-US" sz="2200"/>
                        <a:t>○</a:t>
                      </a:r>
                    </a:p>
                  </a:txBody>
                  <a:tcPr/>
                </a:tc>
                <a:tc>
                  <a:txBody>
                    <a:bodyPr/>
                    <a:lstStyle/>
                    <a:p>
                      <a:pPr algn="ctr"/>
                      <a:endParaRPr kumimoji="1" lang="ja-JP" altLang="en-US" sz="2200"/>
                    </a:p>
                  </a:txBody>
                  <a:tcPr/>
                </a:tc>
                <a:tc>
                  <a:txBody>
                    <a:bodyPr/>
                    <a:lstStyle/>
                    <a:p>
                      <a:pPr algn="ctr"/>
                      <a:endParaRPr kumimoji="1" lang="ja-JP" altLang="en-US" sz="2200"/>
                    </a:p>
                  </a:txBody>
                  <a:tcPr/>
                </a:tc>
                <a:tc>
                  <a:txBody>
                    <a:bodyPr/>
                    <a:lstStyle/>
                    <a:p>
                      <a:pPr algn="ctr"/>
                      <a:endParaRPr kumimoji="1" lang="ja-JP" altLang="en-US" sz="2200"/>
                    </a:p>
                  </a:txBody>
                  <a:tcPr/>
                </a:tc>
                <a:tc>
                  <a:txBody>
                    <a:bodyPr/>
                    <a:lstStyle/>
                    <a:p>
                      <a:pPr algn="ctr"/>
                      <a:r>
                        <a:rPr kumimoji="1" lang="ja-JP" altLang="en-US" sz="2200"/>
                        <a:t>○</a:t>
                      </a:r>
                    </a:p>
                  </a:txBody>
                  <a:tcPr/>
                </a:tc>
                <a:tc>
                  <a:txBody>
                    <a:bodyPr/>
                    <a:lstStyle/>
                    <a:p>
                      <a:pPr algn="ctr"/>
                      <a:r>
                        <a:rPr kumimoji="1" lang="ja-JP" altLang="en-US" sz="2200"/>
                        <a:t>無し</a:t>
                      </a:r>
                    </a:p>
                  </a:txBody>
                  <a:tcPr/>
                </a:tc>
                <a:tc>
                  <a:txBody>
                    <a:bodyPr/>
                    <a:lstStyle/>
                    <a:p>
                      <a:pPr algn="ctr"/>
                      <a:r>
                        <a:rPr kumimoji="1" lang="ja-JP" altLang="en-US" sz="2200"/>
                        <a:t>△</a:t>
                      </a:r>
                    </a:p>
                  </a:txBody>
                  <a:tcPr/>
                </a:tc>
                <a:extLst>
                  <a:ext uri="{0D108BD9-81ED-4DB2-BD59-A6C34878D82A}">
                    <a16:rowId xmlns:a16="http://schemas.microsoft.com/office/drawing/2014/main" val="915160645"/>
                  </a:ext>
                </a:extLst>
              </a:tr>
              <a:tr h="384810">
                <a:tc>
                  <a:txBody>
                    <a:bodyPr/>
                    <a:lstStyle/>
                    <a:p>
                      <a:pPr algn="ctr"/>
                      <a:r>
                        <a:rPr kumimoji="1" lang="en-US" altLang="ja-JP" sz="2200" dirty="0"/>
                        <a:t>-1</a:t>
                      </a:r>
                      <a:endParaRPr kumimoji="1" lang="ja-JP" altLang="en-US" sz="22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a:t>○</a:t>
                      </a:r>
                    </a:p>
                  </a:txBody>
                  <a:tcPr/>
                </a:tc>
                <a:tc>
                  <a:txBody>
                    <a:bodyPr/>
                    <a:lstStyle/>
                    <a:p>
                      <a:pPr algn="ctr"/>
                      <a:r>
                        <a:rPr kumimoji="1" lang="ja-JP" altLang="en-US" sz="220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a:t>○</a:t>
                      </a:r>
                    </a:p>
                  </a:txBody>
                  <a:tcPr/>
                </a:tc>
                <a:tc>
                  <a:txBody>
                    <a:bodyPr/>
                    <a:lstStyle/>
                    <a:p>
                      <a:pPr algn="ctr"/>
                      <a:endParaRPr kumimoji="1" lang="ja-JP" altLang="en-US" sz="2200"/>
                    </a:p>
                  </a:txBody>
                  <a:tcPr/>
                </a:tc>
                <a:tc>
                  <a:txBody>
                    <a:bodyPr/>
                    <a:lstStyle/>
                    <a:p>
                      <a:pPr algn="ctr"/>
                      <a:endParaRPr kumimoji="1" lang="ja-JP" altLang="en-US" sz="2200"/>
                    </a:p>
                  </a:txBody>
                  <a:tcPr/>
                </a:tc>
                <a:tc>
                  <a:txBody>
                    <a:bodyPr/>
                    <a:lstStyle/>
                    <a:p>
                      <a:pPr algn="ctr"/>
                      <a:r>
                        <a:rPr kumimoji="1" lang="ja-JP" altLang="en-US" sz="2200"/>
                        <a:t>○</a:t>
                      </a:r>
                    </a:p>
                  </a:txBody>
                  <a:tcPr/>
                </a:tc>
                <a:tc>
                  <a:txBody>
                    <a:bodyPr/>
                    <a:lstStyle/>
                    <a:p>
                      <a:pPr algn="ctr"/>
                      <a:endParaRPr kumimoji="1" lang="ja-JP" altLang="en-US" sz="2200"/>
                    </a:p>
                  </a:txBody>
                  <a:tcPr/>
                </a:tc>
                <a:tc>
                  <a:txBody>
                    <a:bodyPr/>
                    <a:lstStyle/>
                    <a:p>
                      <a:pPr algn="ctr"/>
                      <a:endParaRPr kumimoji="1" lang="ja-JP" altLang="en-US" sz="2200"/>
                    </a:p>
                  </a:txBody>
                  <a:tcPr/>
                </a:tc>
                <a:tc>
                  <a:txBody>
                    <a:bodyPr/>
                    <a:lstStyle/>
                    <a:p>
                      <a:pPr algn="ctr"/>
                      <a:endParaRPr kumimoji="1" lang="ja-JP" altLang="en-US" sz="2200"/>
                    </a:p>
                  </a:txBody>
                  <a:tcPr/>
                </a:tc>
                <a:tc>
                  <a:txBody>
                    <a:bodyPr/>
                    <a:lstStyle/>
                    <a:p>
                      <a:pPr algn="ctr"/>
                      <a:r>
                        <a:rPr kumimoji="1" lang="ja-JP" altLang="en-US" sz="2200"/>
                        <a:t>○</a:t>
                      </a:r>
                    </a:p>
                  </a:txBody>
                  <a:tcPr/>
                </a:tc>
                <a:tc>
                  <a:txBody>
                    <a:bodyPr/>
                    <a:lstStyle/>
                    <a:p>
                      <a:pPr algn="ctr"/>
                      <a:r>
                        <a:rPr kumimoji="1" lang="ja-JP" altLang="en-US" sz="2200"/>
                        <a:t>無し</a:t>
                      </a:r>
                    </a:p>
                  </a:txBody>
                  <a:tcPr/>
                </a:tc>
                <a:tc>
                  <a:txBody>
                    <a:bodyPr/>
                    <a:lstStyle/>
                    <a:p>
                      <a:pPr algn="ctr"/>
                      <a:r>
                        <a:rPr kumimoji="1" lang="ja-JP" altLang="en-US" sz="2200"/>
                        <a:t>△</a:t>
                      </a:r>
                    </a:p>
                  </a:txBody>
                  <a:tcPr/>
                </a:tc>
                <a:extLst>
                  <a:ext uri="{0D108BD9-81ED-4DB2-BD59-A6C34878D82A}">
                    <a16:rowId xmlns:a16="http://schemas.microsoft.com/office/drawing/2014/main" val="1263677122"/>
                  </a:ext>
                </a:extLst>
              </a:tr>
              <a:tr h="384810">
                <a:tc>
                  <a:txBody>
                    <a:bodyPr/>
                    <a:lstStyle/>
                    <a:p>
                      <a:pPr algn="ctr"/>
                      <a:r>
                        <a:rPr kumimoji="1" lang="en-US" altLang="ja-JP" sz="2200" dirty="0"/>
                        <a:t>0</a:t>
                      </a:r>
                      <a:endParaRPr kumimoji="1" lang="ja-JP" altLang="en-US" sz="22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a:t>○</a:t>
                      </a:r>
                    </a:p>
                  </a:txBody>
                  <a:tcPr/>
                </a:tc>
                <a:tc>
                  <a:txBody>
                    <a:bodyPr/>
                    <a:lstStyle/>
                    <a:p>
                      <a:pPr algn="ctr"/>
                      <a:r>
                        <a:rPr kumimoji="1" lang="ja-JP" altLang="en-US" sz="220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a:t>○</a:t>
                      </a:r>
                    </a:p>
                  </a:txBody>
                  <a:tcPr/>
                </a:tc>
                <a:tc>
                  <a:txBody>
                    <a:bodyPr/>
                    <a:lstStyle/>
                    <a:p>
                      <a:pPr algn="ctr"/>
                      <a:endParaRPr kumimoji="1" lang="ja-JP" altLang="en-US" sz="2200"/>
                    </a:p>
                  </a:txBody>
                  <a:tcPr/>
                </a:tc>
                <a:tc>
                  <a:txBody>
                    <a:bodyPr/>
                    <a:lstStyle/>
                    <a:p>
                      <a:pPr algn="ctr"/>
                      <a:endParaRPr kumimoji="1" lang="ja-JP" altLang="en-US" sz="2200"/>
                    </a:p>
                  </a:txBody>
                  <a:tcPr/>
                </a:tc>
                <a:tc>
                  <a:txBody>
                    <a:bodyPr/>
                    <a:lstStyle/>
                    <a:p>
                      <a:pPr algn="ctr"/>
                      <a:r>
                        <a:rPr kumimoji="1" lang="ja-JP" altLang="en-US" sz="2200"/>
                        <a:t>○</a:t>
                      </a:r>
                    </a:p>
                  </a:txBody>
                  <a:tcPr/>
                </a:tc>
                <a:tc>
                  <a:txBody>
                    <a:bodyPr/>
                    <a:lstStyle/>
                    <a:p>
                      <a:pPr algn="ctr"/>
                      <a:endParaRPr kumimoji="1" lang="ja-JP" altLang="en-US" sz="2200"/>
                    </a:p>
                  </a:txBody>
                  <a:tcPr/>
                </a:tc>
                <a:tc>
                  <a:txBody>
                    <a:bodyPr/>
                    <a:lstStyle/>
                    <a:p>
                      <a:pPr algn="ctr"/>
                      <a:endParaRPr kumimoji="1" lang="ja-JP" altLang="en-US" sz="2200"/>
                    </a:p>
                  </a:txBody>
                  <a:tcPr/>
                </a:tc>
                <a:tc>
                  <a:txBody>
                    <a:bodyPr/>
                    <a:lstStyle/>
                    <a:p>
                      <a:pPr algn="ctr"/>
                      <a:endParaRPr kumimoji="1" lang="ja-JP" altLang="en-US" sz="2200"/>
                    </a:p>
                  </a:txBody>
                  <a:tcPr/>
                </a:tc>
                <a:tc>
                  <a:txBody>
                    <a:bodyPr/>
                    <a:lstStyle/>
                    <a:p>
                      <a:pPr algn="ctr"/>
                      <a:r>
                        <a:rPr kumimoji="1" lang="ja-JP" altLang="en-US" sz="2200"/>
                        <a:t>○</a:t>
                      </a:r>
                    </a:p>
                  </a:txBody>
                  <a:tcPr/>
                </a:tc>
                <a:tc>
                  <a:txBody>
                    <a:bodyPr/>
                    <a:lstStyle/>
                    <a:p>
                      <a:pPr algn="ctr"/>
                      <a:r>
                        <a:rPr kumimoji="1" lang="ja-JP" altLang="en-US" sz="2200"/>
                        <a:t>無し</a:t>
                      </a:r>
                    </a:p>
                  </a:txBody>
                  <a:tcPr/>
                </a:tc>
                <a:tc>
                  <a:txBody>
                    <a:bodyPr/>
                    <a:lstStyle/>
                    <a:p>
                      <a:pPr algn="ctr"/>
                      <a:r>
                        <a:rPr kumimoji="1" lang="ja-JP" altLang="en-US" sz="2200"/>
                        <a:t>△</a:t>
                      </a:r>
                    </a:p>
                  </a:txBody>
                  <a:tcPr/>
                </a:tc>
                <a:extLst>
                  <a:ext uri="{0D108BD9-81ED-4DB2-BD59-A6C34878D82A}">
                    <a16:rowId xmlns:a16="http://schemas.microsoft.com/office/drawing/2014/main" val="4170583482"/>
                  </a:ext>
                </a:extLst>
              </a:tr>
              <a:tr h="384810">
                <a:tc>
                  <a:txBody>
                    <a:bodyPr/>
                    <a:lstStyle/>
                    <a:p>
                      <a:pPr algn="ctr"/>
                      <a:r>
                        <a:rPr kumimoji="1" lang="en-US" altLang="ja-JP" sz="2200" dirty="0"/>
                        <a:t>1</a:t>
                      </a:r>
                      <a:endParaRPr kumimoji="1" lang="ja-JP" altLang="en-US" sz="22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a:t>○</a:t>
                      </a:r>
                    </a:p>
                  </a:txBody>
                  <a:tcPr/>
                </a:tc>
                <a:tc>
                  <a:txBody>
                    <a:bodyPr/>
                    <a:lstStyle/>
                    <a:p>
                      <a:pPr algn="ctr"/>
                      <a:r>
                        <a:rPr kumimoji="1" lang="ja-JP" altLang="en-US" sz="220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a:t>○</a:t>
                      </a:r>
                    </a:p>
                  </a:txBody>
                  <a:tcPr/>
                </a:tc>
                <a:tc>
                  <a:txBody>
                    <a:bodyPr/>
                    <a:lstStyle/>
                    <a:p>
                      <a:pPr algn="ctr"/>
                      <a:endParaRPr kumimoji="1" lang="ja-JP" altLang="en-US" sz="2200"/>
                    </a:p>
                  </a:txBody>
                  <a:tcPr/>
                </a:tc>
                <a:tc>
                  <a:txBody>
                    <a:bodyPr/>
                    <a:lstStyle/>
                    <a:p>
                      <a:pPr algn="ctr"/>
                      <a:endParaRPr kumimoji="1" lang="ja-JP" altLang="en-US" sz="2200"/>
                    </a:p>
                  </a:txBody>
                  <a:tcPr/>
                </a:tc>
                <a:tc>
                  <a:txBody>
                    <a:bodyPr/>
                    <a:lstStyle/>
                    <a:p>
                      <a:pPr algn="ctr"/>
                      <a:r>
                        <a:rPr kumimoji="1" lang="ja-JP" altLang="en-US" sz="2200"/>
                        <a:t>○</a:t>
                      </a:r>
                    </a:p>
                  </a:txBody>
                  <a:tcPr/>
                </a:tc>
                <a:tc>
                  <a:txBody>
                    <a:bodyPr/>
                    <a:lstStyle/>
                    <a:p>
                      <a:pPr algn="ctr"/>
                      <a:endParaRPr kumimoji="1" lang="ja-JP" altLang="en-US" sz="2200"/>
                    </a:p>
                  </a:txBody>
                  <a:tcPr/>
                </a:tc>
                <a:tc>
                  <a:txBody>
                    <a:bodyPr/>
                    <a:lstStyle/>
                    <a:p>
                      <a:pPr algn="ctr"/>
                      <a:endParaRPr kumimoji="1" lang="ja-JP" altLang="en-US" sz="2200"/>
                    </a:p>
                  </a:txBody>
                  <a:tcPr/>
                </a:tc>
                <a:tc>
                  <a:txBody>
                    <a:bodyPr/>
                    <a:lstStyle/>
                    <a:p>
                      <a:pPr algn="ctr"/>
                      <a:endParaRPr kumimoji="1" lang="ja-JP" altLang="en-US" sz="2200"/>
                    </a:p>
                  </a:txBody>
                  <a:tcPr/>
                </a:tc>
                <a:tc>
                  <a:txBody>
                    <a:bodyPr/>
                    <a:lstStyle/>
                    <a:p>
                      <a:pPr algn="ctr"/>
                      <a:r>
                        <a:rPr kumimoji="1" lang="ja-JP" altLang="en-US" sz="2200"/>
                        <a:t>○</a:t>
                      </a:r>
                    </a:p>
                  </a:txBody>
                  <a:tcPr/>
                </a:tc>
                <a:tc>
                  <a:txBody>
                    <a:bodyPr/>
                    <a:lstStyle/>
                    <a:p>
                      <a:pPr algn="ctr"/>
                      <a:r>
                        <a:rPr kumimoji="1" lang="ja-JP" altLang="en-US" sz="2200"/>
                        <a:t>無し</a:t>
                      </a:r>
                    </a:p>
                  </a:txBody>
                  <a:tcPr/>
                </a:tc>
                <a:tc>
                  <a:txBody>
                    <a:bodyPr/>
                    <a:lstStyle/>
                    <a:p>
                      <a:pPr algn="ctr"/>
                      <a:r>
                        <a:rPr kumimoji="1" lang="ja-JP" altLang="en-US" sz="2200"/>
                        <a:t>△</a:t>
                      </a:r>
                    </a:p>
                  </a:txBody>
                  <a:tcPr/>
                </a:tc>
                <a:extLst>
                  <a:ext uri="{0D108BD9-81ED-4DB2-BD59-A6C34878D82A}">
                    <a16:rowId xmlns:a16="http://schemas.microsoft.com/office/drawing/2014/main" val="3170939884"/>
                  </a:ext>
                </a:extLst>
              </a:tr>
              <a:tr h="384810">
                <a:tc>
                  <a:txBody>
                    <a:bodyPr/>
                    <a:lstStyle/>
                    <a:p>
                      <a:pPr algn="ctr"/>
                      <a:r>
                        <a:rPr kumimoji="1" lang="en-US" altLang="ja-JP" sz="2200" dirty="0"/>
                        <a:t>2</a:t>
                      </a:r>
                      <a:endParaRPr kumimoji="1" lang="ja-JP" altLang="en-US" sz="22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a:t>○</a:t>
                      </a:r>
                    </a:p>
                  </a:txBody>
                  <a:tcPr/>
                </a:tc>
                <a:tc>
                  <a:txBody>
                    <a:bodyPr/>
                    <a:lstStyle/>
                    <a:p>
                      <a:pPr algn="ctr"/>
                      <a:r>
                        <a:rPr kumimoji="1" lang="ja-JP" altLang="en-US" sz="220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a:t>○</a:t>
                      </a:r>
                    </a:p>
                  </a:txBody>
                  <a:tcPr/>
                </a:tc>
                <a:tc>
                  <a:txBody>
                    <a:bodyPr/>
                    <a:lstStyle/>
                    <a:p>
                      <a:pPr algn="ctr"/>
                      <a:endParaRPr kumimoji="1" lang="ja-JP" altLang="en-US" sz="2200"/>
                    </a:p>
                  </a:txBody>
                  <a:tcPr/>
                </a:tc>
                <a:tc>
                  <a:txBody>
                    <a:bodyPr/>
                    <a:lstStyle/>
                    <a:p>
                      <a:pPr algn="ctr"/>
                      <a:endParaRPr kumimoji="1" lang="ja-JP" altLang="en-US" sz="2200"/>
                    </a:p>
                  </a:txBody>
                  <a:tcPr/>
                </a:tc>
                <a:tc>
                  <a:txBody>
                    <a:bodyPr/>
                    <a:lstStyle/>
                    <a:p>
                      <a:pPr algn="ctr"/>
                      <a:r>
                        <a:rPr kumimoji="1" lang="ja-JP" altLang="en-US" sz="2200"/>
                        <a:t>○</a:t>
                      </a:r>
                    </a:p>
                  </a:txBody>
                  <a:tcPr/>
                </a:tc>
                <a:tc>
                  <a:txBody>
                    <a:bodyPr/>
                    <a:lstStyle/>
                    <a:p>
                      <a:pPr algn="ctr"/>
                      <a:endParaRPr kumimoji="1" lang="ja-JP" altLang="en-US" sz="2200"/>
                    </a:p>
                  </a:txBody>
                  <a:tcPr/>
                </a:tc>
                <a:tc>
                  <a:txBody>
                    <a:bodyPr/>
                    <a:lstStyle/>
                    <a:p>
                      <a:pPr algn="ctr"/>
                      <a:endParaRPr kumimoji="1" lang="ja-JP" altLang="en-US" sz="2200"/>
                    </a:p>
                  </a:txBody>
                  <a:tcPr/>
                </a:tc>
                <a:tc>
                  <a:txBody>
                    <a:bodyPr/>
                    <a:lstStyle/>
                    <a:p>
                      <a:pPr algn="ctr"/>
                      <a:endParaRPr kumimoji="1" lang="ja-JP" altLang="en-US" sz="2200"/>
                    </a:p>
                  </a:txBody>
                  <a:tcPr/>
                </a:tc>
                <a:tc>
                  <a:txBody>
                    <a:bodyPr/>
                    <a:lstStyle/>
                    <a:p>
                      <a:pPr algn="ctr"/>
                      <a:r>
                        <a:rPr kumimoji="1" lang="ja-JP" altLang="en-US" sz="2200"/>
                        <a:t>○</a:t>
                      </a:r>
                    </a:p>
                  </a:txBody>
                  <a:tcPr/>
                </a:tc>
                <a:tc>
                  <a:txBody>
                    <a:bodyPr/>
                    <a:lstStyle/>
                    <a:p>
                      <a:pPr algn="ctr"/>
                      <a:r>
                        <a:rPr kumimoji="1" lang="ja-JP" altLang="en-US" sz="2200"/>
                        <a:t>無し</a:t>
                      </a:r>
                    </a:p>
                  </a:txBody>
                  <a:tcPr/>
                </a:tc>
                <a:tc>
                  <a:txBody>
                    <a:bodyPr/>
                    <a:lstStyle/>
                    <a:p>
                      <a:pPr algn="ctr"/>
                      <a:r>
                        <a:rPr kumimoji="1" lang="ja-JP" altLang="en-US" sz="2200"/>
                        <a:t>△</a:t>
                      </a:r>
                    </a:p>
                  </a:txBody>
                  <a:tcPr/>
                </a:tc>
                <a:extLst>
                  <a:ext uri="{0D108BD9-81ED-4DB2-BD59-A6C34878D82A}">
                    <a16:rowId xmlns:a16="http://schemas.microsoft.com/office/drawing/2014/main" val="1823589561"/>
                  </a:ext>
                </a:extLst>
              </a:tr>
              <a:tr h="384810">
                <a:tc>
                  <a:txBody>
                    <a:bodyPr/>
                    <a:lstStyle/>
                    <a:p>
                      <a:pPr algn="ctr"/>
                      <a:r>
                        <a:rPr kumimoji="1" lang="en-US" altLang="ja-JP" sz="2200" dirty="0"/>
                        <a:t>4</a:t>
                      </a:r>
                      <a:endParaRPr kumimoji="1" lang="ja-JP" altLang="en-US" sz="22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a:t>○</a:t>
                      </a:r>
                    </a:p>
                  </a:txBody>
                  <a:tcPr/>
                </a:tc>
                <a:tc>
                  <a:txBody>
                    <a:bodyPr/>
                    <a:lstStyle/>
                    <a:p>
                      <a:pPr algn="ctr"/>
                      <a:r>
                        <a:rPr kumimoji="1" lang="ja-JP" altLang="en-US" sz="2200"/>
                        <a:t>○</a:t>
                      </a:r>
                    </a:p>
                  </a:txBody>
                  <a:tcPr/>
                </a:tc>
                <a:tc>
                  <a:txBody>
                    <a:bodyPr/>
                    <a:lstStyle/>
                    <a:p>
                      <a:pPr algn="ctr"/>
                      <a:r>
                        <a:rPr kumimoji="1" lang="ja-JP" altLang="en-US" sz="2200"/>
                        <a:t>○</a:t>
                      </a:r>
                    </a:p>
                  </a:txBody>
                  <a:tcPr/>
                </a:tc>
                <a:tc>
                  <a:txBody>
                    <a:bodyPr/>
                    <a:lstStyle/>
                    <a:p>
                      <a:pPr algn="ctr"/>
                      <a:endParaRPr kumimoji="1" lang="ja-JP" altLang="en-US" sz="2200"/>
                    </a:p>
                  </a:txBody>
                  <a:tcPr/>
                </a:tc>
                <a:tc>
                  <a:txBody>
                    <a:bodyPr/>
                    <a:lstStyle/>
                    <a:p>
                      <a:pPr algn="ctr"/>
                      <a:endParaRPr kumimoji="1" lang="ja-JP" altLang="en-US" sz="2200"/>
                    </a:p>
                  </a:txBody>
                  <a:tcPr/>
                </a:tc>
                <a:tc>
                  <a:txBody>
                    <a:bodyPr/>
                    <a:lstStyle/>
                    <a:p>
                      <a:pPr algn="ctr"/>
                      <a:r>
                        <a:rPr kumimoji="1" lang="ja-JP" altLang="en-US" sz="2200"/>
                        <a:t>○</a:t>
                      </a:r>
                    </a:p>
                  </a:txBody>
                  <a:tcPr/>
                </a:tc>
                <a:tc>
                  <a:txBody>
                    <a:bodyPr/>
                    <a:lstStyle/>
                    <a:p>
                      <a:pPr algn="ctr"/>
                      <a:endParaRPr kumimoji="1" lang="ja-JP" altLang="en-US" sz="2200"/>
                    </a:p>
                  </a:txBody>
                  <a:tcPr/>
                </a:tc>
                <a:tc>
                  <a:txBody>
                    <a:bodyPr/>
                    <a:lstStyle/>
                    <a:p>
                      <a:pPr algn="ctr"/>
                      <a:endParaRPr kumimoji="1" lang="ja-JP" altLang="en-US" sz="2200"/>
                    </a:p>
                  </a:txBody>
                  <a:tcPr/>
                </a:tc>
                <a:tc>
                  <a:txBody>
                    <a:bodyPr/>
                    <a:lstStyle/>
                    <a:p>
                      <a:pPr algn="ctr"/>
                      <a:endParaRPr kumimoji="1" lang="ja-JP" altLang="en-US" sz="2200"/>
                    </a:p>
                  </a:txBody>
                  <a:tcPr/>
                </a:tc>
                <a:tc>
                  <a:txBody>
                    <a:bodyPr/>
                    <a:lstStyle/>
                    <a:p>
                      <a:pPr algn="ctr"/>
                      <a:r>
                        <a:rPr kumimoji="1" lang="ja-JP" altLang="en-US" sz="2200"/>
                        <a:t>○</a:t>
                      </a:r>
                    </a:p>
                  </a:txBody>
                  <a:tcPr/>
                </a:tc>
                <a:tc>
                  <a:txBody>
                    <a:bodyPr/>
                    <a:lstStyle/>
                    <a:p>
                      <a:pPr algn="ctr"/>
                      <a:r>
                        <a:rPr kumimoji="1" lang="ja-JP" altLang="en-US" sz="2200"/>
                        <a:t>無し</a:t>
                      </a:r>
                    </a:p>
                  </a:txBody>
                  <a:tcPr/>
                </a:tc>
                <a:tc>
                  <a:txBody>
                    <a:bodyPr/>
                    <a:lstStyle/>
                    <a:p>
                      <a:pPr algn="ctr"/>
                      <a:r>
                        <a:rPr kumimoji="1" lang="ja-JP" altLang="en-US" sz="2200"/>
                        <a:t>△</a:t>
                      </a:r>
                    </a:p>
                  </a:txBody>
                  <a:tcPr/>
                </a:tc>
                <a:extLst>
                  <a:ext uri="{0D108BD9-81ED-4DB2-BD59-A6C34878D82A}">
                    <a16:rowId xmlns:a16="http://schemas.microsoft.com/office/drawing/2014/main" val="1240119985"/>
                  </a:ext>
                </a:extLst>
              </a:tr>
            </a:tbl>
          </a:graphicData>
        </a:graphic>
      </p:graphicFrame>
      <p:sp>
        <p:nvSpPr>
          <p:cNvPr id="6" name="テキスト ボックス 5">
            <a:extLst>
              <a:ext uri="{FF2B5EF4-FFF2-40B4-BE49-F238E27FC236}">
                <a16:creationId xmlns:a16="http://schemas.microsoft.com/office/drawing/2014/main" id="{FCBFBDBC-F179-70E6-9FCD-26A29ED06C8D}"/>
              </a:ext>
            </a:extLst>
          </p:cNvPr>
          <p:cNvSpPr txBox="1"/>
          <p:nvPr/>
        </p:nvSpPr>
        <p:spPr>
          <a:xfrm>
            <a:off x="558800" y="5626557"/>
            <a:ext cx="653796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rPr>
              <a:t>±4°</a:t>
            </a: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まで読み取れている</a:t>
            </a:r>
            <a:endPar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endParaRPr>
          </a:p>
        </p:txBody>
      </p:sp>
    </p:spTree>
    <p:extLst>
      <p:ext uri="{BB962C8B-B14F-4D97-AF65-F5344CB8AC3E}">
        <p14:creationId xmlns:p14="http://schemas.microsoft.com/office/powerpoint/2010/main" val="17726694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943EBD-CDD7-6832-75B5-24389DC78819}"/>
              </a:ext>
            </a:extLst>
          </p:cNvPr>
          <p:cNvSpPr>
            <a:spLocks noGrp="1"/>
          </p:cNvSpPr>
          <p:nvPr>
            <p:ph type="title"/>
          </p:nvPr>
        </p:nvSpPr>
        <p:spPr/>
        <p:txBody>
          <a:bodyPr/>
          <a:lstStyle/>
          <a:p>
            <a:r>
              <a:rPr kumimoji="1" lang="ja-JP" altLang="en-US"/>
              <a:t>回転させた現在の画像データ：</a:t>
            </a:r>
            <a:r>
              <a:rPr kumimoji="1" lang="en-US" altLang="ja-JP" dirty="0"/>
              <a:t>1</a:t>
            </a:r>
            <a:r>
              <a:rPr kumimoji="1" lang="ja-JP" altLang="en-US"/>
              <a:t>の位</a:t>
            </a:r>
          </a:p>
        </p:txBody>
      </p:sp>
      <p:sp>
        <p:nvSpPr>
          <p:cNvPr id="4" name="テキスト プレースホルダー 3">
            <a:extLst>
              <a:ext uri="{FF2B5EF4-FFF2-40B4-BE49-F238E27FC236}">
                <a16:creationId xmlns:a16="http://schemas.microsoft.com/office/drawing/2014/main" id="{025EB888-55C1-CBB3-9740-6F36D06F8BCB}"/>
              </a:ext>
            </a:extLst>
          </p:cNvPr>
          <p:cNvSpPr>
            <a:spLocks noGrp="1"/>
          </p:cNvSpPr>
          <p:nvPr>
            <p:ph type="body" sz="quarter" idx="11"/>
          </p:nvPr>
        </p:nvSpPr>
        <p:spPr/>
        <p:txBody>
          <a:bodyPr>
            <a:normAutofit fontScale="92500" lnSpcReduction="20000"/>
          </a:bodyPr>
          <a:lstStyle/>
          <a:p>
            <a:r>
              <a:rPr kumimoji="1" lang="ja-JP" altLang="en-US"/>
              <a:t>手法２：結果</a:t>
            </a:r>
          </a:p>
        </p:txBody>
      </p:sp>
      <p:sp>
        <p:nvSpPr>
          <p:cNvPr id="7" name="テキスト ボックス 6">
            <a:extLst>
              <a:ext uri="{FF2B5EF4-FFF2-40B4-BE49-F238E27FC236}">
                <a16:creationId xmlns:a16="http://schemas.microsoft.com/office/drawing/2014/main" id="{111DFEE3-A972-BDBE-7CE4-BC143D08DFB9}"/>
              </a:ext>
            </a:extLst>
          </p:cNvPr>
          <p:cNvSpPr txBox="1"/>
          <p:nvPr/>
        </p:nvSpPr>
        <p:spPr>
          <a:xfrm>
            <a:off x="533400" y="5705912"/>
            <a:ext cx="610633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a:ln>
                  <a:noFill/>
                </a:ln>
                <a:solidFill>
                  <a:srgbClr val="000000"/>
                </a:solidFill>
                <a:effectLst/>
                <a:uLnTx/>
                <a:uFillTx/>
                <a:latin typeface="Menlo" panose="020B0609030804020204" pitchFamily="49" charset="0"/>
                <a:ea typeface="游ゴシック Medium"/>
                <a:cs typeface="+mn-cs"/>
              </a:rPr>
              <a:t>問題なく判定できているのは、</a:t>
            </a:r>
            <a:r>
              <a:rPr kumimoji="1" lang="en-US" altLang="ja-JP" sz="2200" b="0" i="0" u="none" strike="noStrike" kern="1200" cap="none" spc="0" normalizeH="0" baseline="0" noProof="0" dirty="0">
                <a:ln>
                  <a:noFill/>
                </a:ln>
                <a:solidFill>
                  <a:srgbClr val="000000"/>
                </a:solidFill>
                <a:effectLst/>
                <a:uLnTx/>
                <a:uFillTx/>
                <a:latin typeface="Menlo" panose="020B0609030804020204" pitchFamily="49" charset="0"/>
                <a:ea typeface="游ゴシック Medium"/>
                <a:cs typeface="+mn-cs"/>
              </a:rPr>
              <a:t>±1°</a:t>
            </a:r>
          </a:p>
        </p:txBody>
      </p:sp>
      <p:graphicFrame>
        <p:nvGraphicFramePr>
          <p:cNvPr id="15" name="表 14">
            <a:extLst>
              <a:ext uri="{FF2B5EF4-FFF2-40B4-BE49-F238E27FC236}">
                <a16:creationId xmlns:a16="http://schemas.microsoft.com/office/drawing/2014/main" id="{B5AE2403-F240-AFB3-94CE-D90E7C2C6587}"/>
              </a:ext>
            </a:extLst>
          </p:cNvPr>
          <p:cNvGraphicFramePr>
            <a:graphicFrameLocks/>
          </p:cNvGraphicFramePr>
          <p:nvPr/>
        </p:nvGraphicFramePr>
        <p:xfrm>
          <a:off x="533400" y="1954158"/>
          <a:ext cx="10195559" cy="3413760"/>
        </p:xfrm>
        <a:graphic>
          <a:graphicData uri="http://schemas.openxmlformats.org/drawingml/2006/table">
            <a:tbl>
              <a:tblPr firstRow="1" bandRow="1">
                <a:tableStyleId>{5C22544A-7EE6-4342-B048-85BDC9FD1C3A}</a:tableStyleId>
              </a:tblPr>
              <a:tblGrid>
                <a:gridCol w="1655720">
                  <a:extLst>
                    <a:ext uri="{9D8B030D-6E8A-4147-A177-3AD203B41FA5}">
                      <a16:colId xmlns:a16="http://schemas.microsoft.com/office/drawing/2014/main" val="3905423142"/>
                    </a:ext>
                  </a:extLst>
                </a:gridCol>
                <a:gridCol w="598436">
                  <a:extLst>
                    <a:ext uri="{9D8B030D-6E8A-4147-A177-3AD203B41FA5}">
                      <a16:colId xmlns:a16="http://schemas.microsoft.com/office/drawing/2014/main" val="2751929392"/>
                    </a:ext>
                  </a:extLst>
                </a:gridCol>
                <a:gridCol w="598436">
                  <a:extLst>
                    <a:ext uri="{9D8B030D-6E8A-4147-A177-3AD203B41FA5}">
                      <a16:colId xmlns:a16="http://schemas.microsoft.com/office/drawing/2014/main" val="3039097864"/>
                    </a:ext>
                  </a:extLst>
                </a:gridCol>
                <a:gridCol w="598436">
                  <a:extLst>
                    <a:ext uri="{9D8B030D-6E8A-4147-A177-3AD203B41FA5}">
                      <a16:colId xmlns:a16="http://schemas.microsoft.com/office/drawing/2014/main" val="192628163"/>
                    </a:ext>
                  </a:extLst>
                </a:gridCol>
                <a:gridCol w="598436">
                  <a:extLst>
                    <a:ext uri="{9D8B030D-6E8A-4147-A177-3AD203B41FA5}">
                      <a16:colId xmlns:a16="http://schemas.microsoft.com/office/drawing/2014/main" val="2949312805"/>
                    </a:ext>
                  </a:extLst>
                </a:gridCol>
                <a:gridCol w="598436">
                  <a:extLst>
                    <a:ext uri="{9D8B030D-6E8A-4147-A177-3AD203B41FA5}">
                      <a16:colId xmlns:a16="http://schemas.microsoft.com/office/drawing/2014/main" val="1703974623"/>
                    </a:ext>
                  </a:extLst>
                </a:gridCol>
                <a:gridCol w="598436">
                  <a:extLst>
                    <a:ext uri="{9D8B030D-6E8A-4147-A177-3AD203B41FA5}">
                      <a16:colId xmlns:a16="http://schemas.microsoft.com/office/drawing/2014/main" val="262833377"/>
                    </a:ext>
                  </a:extLst>
                </a:gridCol>
                <a:gridCol w="598436">
                  <a:extLst>
                    <a:ext uri="{9D8B030D-6E8A-4147-A177-3AD203B41FA5}">
                      <a16:colId xmlns:a16="http://schemas.microsoft.com/office/drawing/2014/main" val="279697877"/>
                    </a:ext>
                  </a:extLst>
                </a:gridCol>
                <a:gridCol w="598436">
                  <a:extLst>
                    <a:ext uri="{9D8B030D-6E8A-4147-A177-3AD203B41FA5}">
                      <a16:colId xmlns:a16="http://schemas.microsoft.com/office/drawing/2014/main" val="1955949111"/>
                    </a:ext>
                  </a:extLst>
                </a:gridCol>
                <a:gridCol w="598436">
                  <a:extLst>
                    <a:ext uri="{9D8B030D-6E8A-4147-A177-3AD203B41FA5}">
                      <a16:colId xmlns:a16="http://schemas.microsoft.com/office/drawing/2014/main" val="2657746353"/>
                    </a:ext>
                  </a:extLst>
                </a:gridCol>
                <a:gridCol w="591940">
                  <a:extLst>
                    <a:ext uri="{9D8B030D-6E8A-4147-A177-3AD203B41FA5}">
                      <a16:colId xmlns:a16="http://schemas.microsoft.com/office/drawing/2014/main" val="4182063563"/>
                    </a:ext>
                  </a:extLst>
                </a:gridCol>
                <a:gridCol w="761535">
                  <a:extLst>
                    <a:ext uri="{9D8B030D-6E8A-4147-A177-3AD203B41FA5}">
                      <a16:colId xmlns:a16="http://schemas.microsoft.com/office/drawing/2014/main" val="2431395076"/>
                    </a:ext>
                  </a:extLst>
                </a:gridCol>
                <a:gridCol w="1800440">
                  <a:extLst>
                    <a:ext uri="{9D8B030D-6E8A-4147-A177-3AD203B41FA5}">
                      <a16:colId xmlns:a16="http://schemas.microsoft.com/office/drawing/2014/main" val="1680906439"/>
                    </a:ext>
                  </a:extLst>
                </a:gridCol>
              </a:tblGrid>
              <a:tr h="384810">
                <a:tc>
                  <a:txBody>
                    <a:bodyPr/>
                    <a:lstStyle/>
                    <a:p>
                      <a:pPr algn="ctr"/>
                      <a:r>
                        <a:rPr kumimoji="1" lang="ja-JP" altLang="en-US" sz="2200"/>
                        <a:t>角度（</a:t>
                      </a:r>
                      <a:r>
                        <a:rPr kumimoji="1" lang="en-US" altLang="ja-JP" sz="2200" dirty="0"/>
                        <a:t>°</a:t>
                      </a:r>
                      <a:r>
                        <a:rPr kumimoji="1" lang="ja-JP" altLang="en-US" sz="2200"/>
                        <a:t>）</a:t>
                      </a:r>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1</a:t>
                      </a:r>
                      <a:endParaRPr kumimoji="1" lang="ja-JP" altLang="en-US" sz="2200"/>
                    </a:p>
                  </a:txBody>
                  <a:tcPr/>
                </a:tc>
                <a:tc>
                  <a:txBody>
                    <a:bodyPr/>
                    <a:lstStyle/>
                    <a:p>
                      <a:pPr algn="ctr"/>
                      <a:r>
                        <a:rPr kumimoji="1" lang="en-US" altLang="ja-JP" sz="2200" dirty="0"/>
                        <a:t>2</a:t>
                      </a:r>
                      <a:endParaRPr kumimoji="1" lang="ja-JP" altLang="en-US" sz="2200"/>
                    </a:p>
                  </a:txBody>
                  <a:tcPr/>
                </a:tc>
                <a:tc>
                  <a:txBody>
                    <a:bodyPr/>
                    <a:lstStyle/>
                    <a:p>
                      <a:pPr algn="ctr"/>
                      <a:r>
                        <a:rPr kumimoji="1" lang="en-US" altLang="ja-JP" sz="2200" dirty="0"/>
                        <a:t>3</a:t>
                      </a:r>
                      <a:endParaRPr kumimoji="1" lang="ja-JP" altLang="en-US" sz="2200"/>
                    </a:p>
                  </a:txBody>
                  <a:tcPr/>
                </a:tc>
                <a:tc>
                  <a:txBody>
                    <a:bodyPr/>
                    <a:lstStyle/>
                    <a:p>
                      <a:pPr algn="ctr"/>
                      <a:r>
                        <a:rPr kumimoji="1" lang="en-US" altLang="ja-JP" sz="2200" dirty="0"/>
                        <a:t>4</a:t>
                      </a:r>
                      <a:endParaRPr kumimoji="1" lang="ja-JP" altLang="en-US" sz="2200"/>
                    </a:p>
                  </a:txBody>
                  <a:tcPr/>
                </a:tc>
                <a:tc>
                  <a:txBody>
                    <a:bodyPr/>
                    <a:lstStyle/>
                    <a:p>
                      <a:pPr algn="ctr"/>
                      <a:r>
                        <a:rPr kumimoji="1" lang="en-US" altLang="ja-JP" sz="2200" dirty="0"/>
                        <a:t>5</a:t>
                      </a:r>
                      <a:endParaRPr kumimoji="1" lang="ja-JP" altLang="en-US" sz="2200"/>
                    </a:p>
                  </a:txBody>
                  <a:tcPr/>
                </a:tc>
                <a:tc>
                  <a:txBody>
                    <a:bodyPr/>
                    <a:lstStyle/>
                    <a:p>
                      <a:pPr algn="ctr"/>
                      <a:r>
                        <a:rPr kumimoji="1" lang="en-US" altLang="ja-JP" sz="2200" dirty="0"/>
                        <a:t>6</a:t>
                      </a:r>
                      <a:endParaRPr kumimoji="1" lang="ja-JP" altLang="en-US" sz="2200"/>
                    </a:p>
                  </a:txBody>
                  <a:tcPr/>
                </a:tc>
                <a:tc>
                  <a:txBody>
                    <a:bodyPr/>
                    <a:lstStyle/>
                    <a:p>
                      <a:pPr algn="ctr"/>
                      <a:r>
                        <a:rPr kumimoji="1" lang="en-US" altLang="ja-JP" sz="2200" dirty="0"/>
                        <a:t>7</a:t>
                      </a:r>
                      <a:endParaRPr kumimoji="1" lang="ja-JP" altLang="en-US" sz="2200"/>
                    </a:p>
                  </a:txBody>
                  <a:tcPr/>
                </a:tc>
                <a:tc>
                  <a:txBody>
                    <a:bodyPr/>
                    <a:lstStyle/>
                    <a:p>
                      <a:pPr algn="ctr"/>
                      <a:r>
                        <a:rPr kumimoji="1" lang="en-US" altLang="ja-JP" sz="2200" dirty="0"/>
                        <a:t>8</a:t>
                      </a:r>
                      <a:endParaRPr kumimoji="1" lang="ja-JP" altLang="en-US" sz="2200"/>
                    </a:p>
                  </a:txBody>
                  <a:tcPr/>
                </a:tc>
                <a:tc>
                  <a:txBody>
                    <a:bodyPr/>
                    <a:lstStyle/>
                    <a:p>
                      <a:pPr algn="ctr"/>
                      <a:r>
                        <a:rPr kumimoji="1" lang="en-US" altLang="ja-JP" sz="2200" dirty="0"/>
                        <a:t>9</a:t>
                      </a:r>
                      <a:endParaRPr kumimoji="1" lang="ja-JP" altLang="en-US" sz="2200"/>
                    </a:p>
                  </a:txBody>
                  <a:tcPr/>
                </a:tc>
                <a:tc>
                  <a:txBody>
                    <a:bodyPr/>
                    <a:lstStyle/>
                    <a:p>
                      <a:pPr algn="ctr"/>
                      <a:r>
                        <a:rPr kumimoji="1" lang="ja-JP" altLang="en-US" sz="2200"/>
                        <a:t>誤読</a:t>
                      </a:r>
                    </a:p>
                  </a:txBody>
                  <a:tcPr/>
                </a:tc>
                <a:tc>
                  <a:txBody>
                    <a:bodyPr/>
                    <a:lstStyle/>
                    <a:p>
                      <a:pPr algn="ctr"/>
                      <a:r>
                        <a:rPr kumimoji="1" lang="ja-JP" altLang="en-US" sz="2200"/>
                        <a:t>利用可能性</a:t>
                      </a:r>
                    </a:p>
                  </a:txBody>
                  <a:tcPr/>
                </a:tc>
                <a:extLst>
                  <a:ext uri="{0D108BD9-81ED-4DB2-BD59-A6C34878D82A}">
                    <a16:rowId xmlns:a16="http://schemas.microsoft.com/office/drawing/2014/main" val="891277835"/>
                  </a:ext>
                </a:extLst>
              </a:tr>
              <a:tr h="384810">
                <a:tc>
                  <a:txBody>
                    <a:bodyPr/>
                    <a:lstStyle/>
                    <a:p>
                      <a:pPr algn="ctr"/>
                      <a:r>
                        <a:rPr kumimoji="1" lang="en-US" altLang="ja-JP" sz="2200" dirty="0"/>
                        <a:t>-4</a:t>
                      </a:r>
                      <a:endParaRPr kumimoji="1" lang="ja-JP" altLang="en-US" sz="22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2</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6</a:t>
                      </a:r>
                      <a:endParaRPr kumimoji="1" lang="ja-JP" altLang="en-US" sz="2200"/>
                    </a:p>
                  </a:txBody>
                  <a:tcPr/>
                </a:tc>
                <a:tc>
                  <a:txBody>
                    <a:bodyPr/>
                    <a:lstStyle/>
                    <a:p>
                      <a:pPr algn="ctr"/>
                      <a:r>
                        <a:rPr kumimoji="1" lang="en-US" altLang="ja-JP" sz="2200" dirty="0"/>
                        <a:t>3</a:t>
                      </a:r>
                      <a:endParaRPr kumimoji="1" lang="ja-JP" altLang="en-US" sz="2200"/>
                    </a:p>
                  </a:txBody>
                  <a:tcPr/>
                </a:tc>
                <a:tc>
                  <a:txBody>
                    <a:bodyPr/>
                    <a:lstStyle/>
                    <a:p>
                      <a:pPr algn="ctr"/>
                      <a:r>
                        <a:rPr kumimoji="1" lang="ja-JP" altLang="en-US" sz="2200"/>
                        <a:t>無し</a:t>
                      </a:r>
                    </a:p>
                  </a:txBody>
                  <a:tcPr/>
                </a:tc>
                <a:tc>
                  <a:txBody>
                    <a:bodyPr/>
                    <a:lstStyle/>
                    <a:p>
                      <a:pPr algn="ctr"/>
                      <a:r>
                        <a:rPr kumimoji="1" lang="en-US" altLang="ja-JP" sz="2200" dirty="0"/>
                        <a:t>×</a:t>
                      </a:r>
                      <a:endParaRPr kumimoji="1" lang="ja-JP" altLang="en-US" sz="2200"/>
                    </a:p>
                  </a:txBody>
                  <a:tcPr/>
                </a:tc>
                <a:extLst>
                  <a:ext uri="{0D108BD9-81ED-4DB2-BD59-A6C34878D82A}">
                    <a16:rowId xmlns:a16="http://schemas.microsoft.com/office/drawing/2014/main" val="4283021166"/>
                  </a:ext>
                </a:extLst>
              </a:tr>
              <a:tr h="384810">
                <a:tc>
                  <a:txBody>
                    <a:bodyPr/>
                    <a:lstStyle/>
                    <a:p>
                      <a:pPr algn="ctr"/>
                      <a:r>
                        <a:rPr kumimoji="1" lang="en-US" altLang="ja-JP" sz="2200" dirty="0"/>
                        <a:t>-2</a:t>
                      </a:r>
                      <a:endParaRPr kumimoji="1" lang="ja-JP" altLang="en-US" sz="22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dirty="0"/>
                        <a:t>25</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dirty="0"/>
                        <a:t>8</a:t>
                      </a:r>
                      <a:endParaRPr kumimoji="1" lang="ja-JP" altLang="en-US" sz="2200"/>
                    </a:p>
                  </a:txBody>
                  <a:tcPr/>
                </a:tc>
                <a:tc>
                  <a:txBody>
                    <a:bodyPr/>
                    <a:lstStyle/>
                    <a:p>
                      <a:pPr algn="ctr"/>
                      <a:r>
                        <a:rPr kumimoji="1" lang="en-US" altLang="ja-JP" sz="2200" dirty="0"/>
                        <a:t>12</a:t>
                      </a:r>
                      <a:endParaRPr kumimoji="1" lang="ja-JP" altLang="en-US" sz="2200"/>
                    </a:p>
                  </a:txBody>
                  <a:tcPr/>
                </a:tc>
                <a:tc>
                  <a:txBody>
                    <a:bodyPr/>
                    <a:lstStyle/>
                    <a:p>
                      <a:pPr algn="ctr"/>
                      <a:r>
                        <a:rPr kumimoji="1" lang="en-US" altLang="ja-JP" sz="2200" dirty="0"/>
                        <a:t>24</a:t>
                      </a:r>
                      <a:endParaRPr kumimoji="1" lang="ja-JP" altLang="en-US" sz="2200"/>
                    </a:p>
                  </a:txBody>
                  <a:tcPr/>
                </a:tc>
                <a:tc>
                  <a:txBody>
                    <a:bodyPr/>
                    <a:lstStyle/>
                    <a:p>
                      <a:pPr algn="ctr"/>
                      <a:r>
                        <a:rPr kumimoji="1" lang="en-US" altLang="ja-JP" sz="2200" dirty="0"/>
                        <a:t>8</a:t>
                      </a:r>
                      <a:endParaRPr kumimoji="1" lang="ja-JP" altLang="en-US" sz="2200"/>
                    </a:p>
                  </a:txBody>
                  <a:tcPr/>
                </a:tc>
                <a:tc>
                  <a:txBody>
                    <a:bodyPr/>
                    <a:lstStyle/>
                    <a:p>
                      <a:pPr algn="ctr"/>
                      <a:r>
                        <a:rPr kumimoji="1" lang="en-US" altLang="ja-JP" sz="2200" dirty="0"/>
                        <a:t>58</a:t>
                      </a:r>
                      <a:endParaRPr kumimoji="1" lang="ja-JP" altLang="en-US" sz="2200"/>
                    </a:p>
                  </a:txBody>
                  <a:tcPr/>
                </a:tc>
                <a:tc>
                  <a:txBody>
                    <a:bodyPr/>
                    <a:lstStyle/>
                    <a:p>
                      <a:pPr algn="ctr"/>
                      <a:r>
                        <a:rPr kumimoji="1" lang="en-US" altLang="ja-JP" sz="2200" dirty="0"/>
                        <a:t>8</a:t>
                      </a:r>
                      <a:endParaRPr kumimoji="1" lang="ja-JP" altLang="en-US" sz="2200"/>
                    </a:p>
                  </a:txBody>
                  <a:tcPr/>
                </a:tc>
                <a:tc>
                  <a:txBody>
                    <a:bodyPr/>
                    <a:lstStyle/>
                    <a:p>
                      <a:pPr algn="ctr"/>
                      <a:r>
                        <a:rPr kumimoji="1" lang="en-US" altLang="ja-JP" sz="2200" dirty="0"/>
                        <a:t>23</a:t>
                      </a:r>
                      <a:endParaRPr kumimoji="1" lang="ja-JP" altLang="en-US" sz="2200"/>
                    </a:p>
                  </a:txBody>
                  <a:tcPr/>
                </a:tc>
                <a:tc>
                  <a:txBody>
                    <a:bodyPr/>
                    <a:lstStyle/>
                    <a:p>
                      <a:pPr algn="ctr"/>
                      <a:r>
                        <a:rPr kumimoji="1" lang="en-US" altLang="ja-JP" sz="2200" dirty="0"/>
                        <a:t>2</a:t>
                      </a:r>
                      <a:endParaRPr kumimoji="1" lang="ja-JP" altLang="en-US" sz="2200"/>
                    </a:p>
                  </a:txBody>
                  <a:tcPr/>
                </a:tc>
                <a:tc>
                  <a:txBody>
                    <a:bodyPr/>
                    <a:lstStyle/>
                    <a:p>
                      <a:pPr algn="ctr"/>
                      <a:r>
                        <a:rPr kumimoji="1" lang="ja-JP" altLang="en-US" sz="2200"/>
                        <a:t>有り</a:t>
                      </a:r>
                    </a:p>
                  </a:txBody>
                  <a:tcPr/>
                </a:tc>
                <a:tc>
                  <a:txBody>
                    <a:bodyPr/>
                    <a:lstStyle/>
                    <a:p>
                      <a:pPr algn="ctr"/>
                      <a:r>
                        <a:rPr kumimoji="1" lang="en-US" altLang="ja-JP" sz="2200" dirty="0"/>
                        <a:t>×</a:t>
                      </a:r>
                      <a:endParaRPr kumimoji="1" lang="ja-JP" altLang="en-US" sz="2200"/>
                    </a:p>
                  </a:txBody>
                  <a:tcPr/>
                </a:tc>
                <a:extLst>
                  <a:ext uri="{0D108BD9-81ED-4DB2-BD59-A6C34878D82A}">
                    <a16:rowId xmlns:a16="http://schemas.microsoft.com/office/drawing/2014/main" val="915160645"/>
                  </a:ext>
                </a:extLst>
              </a:tr>
              <a:tr h="384810">
                <a:tc>
                  <a:txBody>
                    <a:bodyPr/>
                    <a:lstStyle/>
                    <a:p>
                      <a:pPr algn="ctr"/>
                      <a:r>
                        <a:rPr kumimoji="1" lang="en-US" altLang="ja-JP" sz="2200" dirty="0"/>
                        <a:t>-1</a:t>
                      </a:r>
                      <a:endParaRPr kumimoji="1" lang="ja-JP" altLang="en-US" sz="22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dirty="0"/>
                        <a:t>24</a:t>
                      </a:r>
                      <a:endParaRPr kumimoji="1" lang="ja-JP" altLang="en-US" sz="2200"/>
                    </a:p>
                  </a:txBody>
                  <a:tcPr/>
                </a:tc>
                <a:tc>
                  <a:txBody>
                    <a:bodyPr/>
                    <a:lstStyle/>
                    <a:p>
                      <a:pPr algn="ctr"/>
                      <a:r>
                        <a:rPr kumimoji="1" lang="en-US" altLang="ja-JP" sz="2200" dirty="0"/>
                        <a:t>2</a:t>
                      </a:r>
                      <a:endParaRPr kumimoji="1" lang="ja-JP" altLang="en-US" sz="22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dirty="0"/>
                        <a:t>8</a:t>
                      </a:r>
                      <a:endParaRPr kumimoji="1" lang="ja-JP" altLang="en-US" sz="2200"/>
                    </a:p>
                  </a:txBody>
                  <a:tcPr/>
                </a:tc>
                <a:tc>
                  <a:txBody>
                    <a:bodyPr/>
                    <a:lstStyle/>
                    <a:p>
                      <a:pPr algn="ctr"/>
                      <a:r>
                        <a:rPr kumimoji="1" lang="en-US" altLang="ja-JP" sz="2200" dirty="0"/>
                        <a:t>12</a:t>
                      </a:r>
                      <a:endParaRPr kumimoji="1" lang="ja-JP" altLang="en-US" sz="2200"/>
                    </a:p>
                  </a:txBody>
                  <a:tcPr/>
                </a:tc>
                <a:tc>
                  <a:txBody>
                    <a:bodyPr/>
                    <a:lstStyle/>
                    <a:p>
                      <a:pPr algn="ctr"/>
                      <a:r>
                        <a:rPr kumimoji="1" lang="en-US" altLang="ja-JP" sz="2200" dirty="0"/>
                        <a:t>26</a:t>
                      </a:r>
                      <a:endParaRPr kumimoji="1" lang="ja-JP" altLang="en-US" sz="2200"/>
                    </a:p>
                  </a:txBody>
                  <a:tcPr/>
                </a:tc>
                <a:tc>
                  <a:txBody>
                    <a:bodyPr/>
                    <a:lstStyle/>
                    <a:p>
                      <a:pPr algn="ctr"/>
                      <a:r>
                        <a:rPr kumimoji="1" lang="en-US" altLang="ja-JP" sz="2200" dirty="0"/>
                        <a:t>28</a:t>
                      </a:r>
                      <a:endParaRPr kumimoji="1" lang="ja-JP" altLang="en-US" sz="2200"/>
                    </a:p>
                  </a:txBody>
                  <a:tcPr/>
                </a:tc>
                <a:tc>
                  <a:txBody>
                    <a:bodyPr/>
                    <a:lstStyle/>
                    <a:p>
                      <a:pPr algn="ctr"/>
                      <a:r>
                        <a:rPr kumimoji="1" lang="en-US" altLang="ja-JP" sz="2200" dirty="0"/>
                        <a:t>60</a:t>
                      </a:r>
                      <a:endParaRPr kumimoji="1" lang="ja-JP" altLang="en-US" sz="2200"/>
                    </a:p>
                  </a:txBody>
                  <a:tcPr/>
                </a:tc>
                <a:tc>
                  <a:txBody>
                    <a:bodyPr/>
                    <a:lstStyle/>
                    <a:p>
                      <a:pPr algn="ctr"/>
                      <a:r>
                        <a:rPr kumimoji="1" lang="en-US" altLang="ja-JP" sz="2200" dirty="0"/>
                        <a:t>9</a:t>
                      </a:r>
                      <a:endParaRPr kumimoji="1" lang="ja-JP" altLang="en-US" sz="2200"/>
                    </a:p>
                  </a:txBody>
                  <a:tcPr/>
                </a:tc>
                <a:tc>
                  <a:txBody>
                    <a:bodyPr/>
                    <a:lstStyle/>
                    <a:p>
                      <a:pPr algn="ctr"/>
                      <a:r>
                        <a:rPr kumimoji="1" lang="en-US" altLang="ja-JP" sz="2200" dirty="0"/>
                        <a:t>23</a:t>
                      </a:r>
                      <a:endParaRPr kumimoji="1" lang="ja-JP" altLang="en-US" sz="2200"/>
                    </a:p>
                  </a:txBody>
                  <a:tcPr/>
                </a:tc>
                <a:tc>
                  <a:txBody>
                    <a:bodyPr/>
                    <a:lstStyle/>
                    <a:p>
                      <a:pPr algn="ctr"/>
                      <a:r>
                        <a:rPr kumimoji="1" lang="en-US" altLang="ja-JP" sz="2200" dirty="0"/>
                        <a:t>2</a:t>
                      </a:r>
                      <a:endParaRPr kumimoji="1" lang="ja-JP" altLang="en-US" sz="2200"/>
                    </a:p>
                  </a:txBody>
                  <a:tcPr/>
                </a:tc>
                <a:tc>
                  <a:txBody>
                    <a:bodyPr/>
                    <a:lstStyle/>
                    <a:p>
                      <a:pPr algn="ctr"/>
                      <a:r>
                        <a:rPr kumimoji="1" lang="ja-JP" altLang="en-US" sz="2200"/>
                        <a:t>無し</a:t>
                      </a:r>
                    </a:p>
                  </a:txBody>
                  <a:tcPr/>
                </a:tc>
                <a:tc>
                  <a:txBody>
                    <a:bodyPr/>
                    <a:lstStyle/>
                    <a:p>
                      <a:pPr algn="ctr"/>
                      <a:r>
                        <a:rPr kumimoji="1" lang="ja-JP" altLang="en-US" sz="2200"/>
                        <a:t>△</a:t>
                      </a:r>
                    </a:p>
                  </a:txBody>
                  <a:tcPr/>
                </a:tc>
                <a:extLst>
                  <a:ext uri="{0D108BD9-81ED-4DB2-BD59-A6C34878D82A}">
                    <a16:rowId xmlns:a16="http://schemas.microsoft.com/office/drawing/2014/main" val="1263677122"/>
                  </a:ext>
                </a:extLst>
              </a:tr>
              <a:tr h="384810">
                <a:tc>
                  <a:txBody>
                    <a:bodyPr/>
                    <a:lstStyle/>
                    <a:p>
                      <a:pPr algn="ctr"/>
                      <a:r>
                        <a:rPr kumimoji="1" lang="en-US" altLang="ja-JP" sz="2200" dirty="0"/>
                        <a:t>0</a:t>
                      </a:r>
                      <a:endParaRPr kumimoji="1" lang="ja-JP" altLang="en-US" sz="22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dirty="0"/>
                        <a:t>26</a:t>
                      </a:r>
                    </a:p>
                  </a:txBody>
                  <a:tcPr/>
                </a:tc>
                <a:tc>
                  <a:txBody>
                    <a:bodyPr/>
                    <a:lstStyle/>
                    <a:p>
                      <a:pPr algn="ctr"/>
                      <a:r>
                        <a:rPr kumimoji="1" lang="en-US" altLang="ja-JP" sz="2200" dirty="0"/>
                        <a:t>9</a:t>
                      </a:r>
                      <a:endParaRPr kumimoji="1" lang="ja-JP" altLang="en-US" sz="22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dirty="0"/>
                        <a:t>8</a:t>
                      </a:r>
                      <a:endParaRPr kumimoji="1" lang="ja-JP" altLang="en-US" sz="2200"/>
                    </a:p>
                  </a:txBody>
                  <a:tcPr/>
                </a:tc>
                <a:tc>
                  <a:txBody>
                    <a:bodyPr/>
                    <a:lstStyle/>
                    <a:p>
                      <a:pPr algn="ctr"/>
                      <a:r>
                        <a:rPr kumimoji="1" lang="en-US" altLang="ja-JP" sz="2200" dirty="0"/>
                        <a:t>17</a:t>
                      </a:r>
                      <a:endParaRPr kumimoji="1" lang="ja-JP" altLang="en-US" sz="2200"/>
                    </a:p>
                  </a:txBody>
                  <a:tcPr/>
                </a:tc>
                <a:tc>
                  <a:txBody>
                    <a:bodyPr/>
                    <a:lstStyle/>
                    <a:p>
                      <a:pPr algn="ctr"/>
                      <a:r>
                        <a:rPr kumimoji="1" lang="en-US" altLang="ja-JP" sz="2200" dirty="0"/>
                        <a:t>29</a:t>
                      </a:r>
                      <a:endParaRPr kumimoji="1" lang="ja-JP" altLang="en-US" sz="2200"/>
                    </a:p>
                  </a:txBody>
                  <a:tcPr/>
                </a:tc>
                <a:tc>
                  <a:txBody>
                    <a:bodyPr/>
                    <a:lstStyle/>
                    <a:p>
                      <a:pPr algn="ctr"/>
                      <a:r>
                        <a:rPr kumimoji="1" lang="en-US" altLang="ja-JP" sz="2200" dirty="0"/>
                        <a:t>29</a:t>
                      </a:r>
                      <a:endParaRPr kumimoji="1" lang="ja-JP" altLang="en-US" sz="2200"/>
                    </a:p>
                  </a:txBody>
                  <a:tcPr/>
                </a:tc>
                <a:tc>
                  <a:txBody>
                    <a:bodyPr/>
                    <a:lstStyle/>
                    <a:p>
                      <a:pPr algn="ctr"/>
                      <a:r>
                        <a:rPr kumimoji="1" lang="en-US" altLang="ja-JP" sz="2200" dirty="0"/>
                        <a:t>47</a:t>
                      </a:r>
                      <a:endParaRPr kumimoji="1" lang="ja-JP" altLang="en-US" sz="2200"/>
                    </a:p>
                  </a:txBody>
                  <a:tcPr/>
                </a:tc>
                <a:tc>
                  <a:txBody>
                    <a:bodyPr/>
                    <a:lstStyle/>
                    <a:p>
                      <a:pPr algn="ctr"/>
                      <a:r>
                        <a:rPr kumimoji="1" lang="en-US" altLang="ja-JP" sz="2200" dirty="0"/>
                        <a:t>8</a:t>
                      </a:r>
                      <a:endParaRPr kumimoji="1" lang="ja-JP" altLang="en-US" sz="2200"/>
                    </a:p>
                  </a:txBody>
                  <a:tcPr/>
                </a:tc>
                <a:tc>
                  <a:txBody>
                    <a:bodyPr/>
                    <a:lstStyle/>
                    <a:p>
                      <a:pPr algn="ctr"/>
                      <a:r>
                        <a:rPr kumimoji="1" lang="en-US" altLang="ja-JP" sz="2200" dirty="0"/>
                        <a:t>23</a:t>
                      </a:r>
                      <a:endParaRPr kumimoji="1" lang="ja-JP" altLang="en-US" sz="2200"/>
                    </a:p>
                  </a:txBody>
                  <a:tcPr/>
                </a:tc>
                <a:tc>
                  <a:txBody>
                    <a:bodyPr/>
                    <a:lstStyle/>
                    <a:p>
                      <a:pPr algn="ctr"/>
                      <a:r>
                        <a:rPr kumimoji="1" lang="en-US" altLang="ja-JP" sz="2200" dirty="0"/>
                        <a:t>11</a:t>
                      </a:r>
                      <a:endParaRPr kumimoji="1" lang="ja-JP" altLang="en-US" sz="2200"/>
                    </a:p>
                  </a:txBody>
                  <a:tcPr/>
                </a:tc>
                <a:tc>
                  <a:txBody>
                    <a:bodyPr/>
                    <a:lstStyle/>
                    <a:p>
                      <a:pPr algn="ctr"/>
                      <a:r>
                        <a:rPr kumimoji="1" lang="ja-JP" altLang="en-US" sz="2200"/>
                        <a:t>無し</a:t>
                      </a:r>
                    </a:p>
                  </a:txBody>
                  <a:tcPr/>
                </a:tc>
                <a:tc>
                  <a:txBody>
                    <a:bodyPr/>
                    <a:lstStyle/>
                    <a:p>
                      <a:pPr algn="ctr"/>
                      <a:r>
                        <a:rPr kumimoji="1" lang="ja-JP" altLang="en-US" sz="2200"/>
                        <a:t>△</a:t>
                      </a:r>
                    </a:p>
                  </a:txBody>
                  <a:tcPr/>
                </a:tc>
                <a:extLst>
                  <a:ext uri="{0D108BD9-81ED-4DB2-BD59-A6C34878D82A}">
                    <a16:rowId xmlns:a16="http://schemas.microsoft.com/office/drawing/2014/main" val="4170583482"/>
                  </a:ext>
                </a:extLst>
              </a:tr>
              <a:tr h="384810">
                <a:tc>
                  <a:txBody>
                    <a:bodyPr/>
                    <a:lstStyle/>
                    <a:p>
                      <a:pPr algn="ctr"/>
                      <a:r>
                        <a:rPr kumimoji="1" lang="en-US" altLang="ja-JP" sz="2200" dirty="0"/>
                        <a:t>1</a:t>
                      </a:r>
                      <a:endParaRPr kumimoji="1" lang="ja-JP" altLang="en-US" sz="22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dirty="0"/>
                        <a:t>26</a:t>
                      </a:r>
                      <a:endParaRPr kumimoji="1" lang="ja-JP" altLang="en-US" sz="2200"/>
                    </a:p>
                  </a:txBody>
                  <a:tcPr/>
                </a:tc>
                <a:tc>
                  <a:txBody>
                    <a:bodyPr/>
                    <a:lstStyle/>
                    <a:p>
                      <a:pPr algn="ctr"/>
                      <a:r>
                        <a:rPr kumimoji="1" lang="en-US" altLang="ja-JP" sz="2200" dirty="0"/>
                        <a:t>3</a:t>
                      </a:r>
                      <a:endParaRPr kumimoji="1" lang="ja-JP" altLang="en-US" sz="22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dirty="0"/>
                        <a:t>2</a:t>
                      </a:r>
                      <a:endParaRPr kumimoji="1" lang="ja-JP" altLang="en-US" sz="2200"/>
                    </a:p>
                  </a:txBody>
                  <a:tcPr/>
                </a:tc>
                <a:tc>
                  <a:txBody>
                    <a:bodyPr/>
                    <a:lstStyle/>
                    <a:p>
                      <a:pPr algn="ctr"/>
                      <a:r>
                        <a:rPr kumimoji="1" lang="en-US" altLang="ja-JP" sz="2200" dirty="0"/>
                        <a:t>7</a:t>
                      </a:r>
                      <a:endParaRPr kumimoji="1" lang="ja-JP" altLang="en-US" sz="2200"/>
                    </a:p>
                  </a:txBody>
                  <a:tcPr/>
                </a:tc>
                <a:tc>
                  <a:txBody>
                    <a:bodyPr/>
                    <a:lstStyle/>
                    <a:p>
                      <a:pPr algn="ctr"/>
                      <a:r>
                        <a:rPr kumimoji="1" lang="en-US" altLang="ja-JP" sz="2200" dirty="0"/>
                        <a:t>20</a:t>
                      </a:r>
                      <a:endParaRPr kumimoji="1" lang="ja-JP" altLang="en-US" sz="2200"/>
                    </a:p>
                  </a:txBody>
                  <a:tcPr/>
                </a:tc>
                <a:tc>
                  <a:txBody>
                    <a:bodyPr/>
                    <a:lstStyle/>
                    <a:p>
                      <a:pPr algn="ctr"/>
                      <a:r>
                        <a:rPr kumimoji="1" lang="en-US" altLang="ja-JP" sz="2200" dirty="0"/>
                        <a:t>7</a:t>
                      </a:r>
                      <a:endParaRPr kumimoji="1" lang="ja-JP" altLang="en-US" sz="2200"/>
                    </a:p>
                  </a:txBody>
                  <a:tcPr/>
                </a:tc>
                <a:tc>
                  <a:txBody>
                    <a:bodyPr/>
                    <a:lstStyle/>
                    <a:p>
                      <a:pPr algn="ctr"/>
                      <a:r>
                        <a:rPr kumimoji="1" lang="en-US" altLang="ja-JP" sz="2200" dirty="0"/>
                        <a:t>52</a:t>
                      </a:r>
                      <a:endParaRPr kumimoji="1" lang="ja-JP" altLang="en-US" sz="2200"/>
                    </a:p>
                  </a:txBody>
                  <a:tcPr/>
                </a:tc>
                <a:tc>
                  <a:txBody>
                    <a:bodyPr/>
                    <a:lstStyle/>
                    <a:p>
                      <a:pPr algn="ctr"/>
                      <a:r>
                        <a:rPr kumimoji="1" lang="en-US" altLang="ja-JP" sz="2200" dirty="0"/>
                        <a:t>9</a:t>
                      </a:r>
                      <a:endParaRPr kumimoji="1" lang="ja-JP" altLang="en-US" sz="2200"/>
                    </a:p>
                  </a:txBody>
                  <a:tcPr/>
                </a:tc>
                <a:tc>
                  <a:txBody>
                    <a:bodyPr/>
                    <a:lstStyle/>
                    <a:p>
                      <a:pPr algn="ctr"/>
                      <a:r>
                        <a:rPr kumimoji="1" lang="en-US" altLang="ja-JP" sz="2200" dirty="0"/>
                        <a:t>24</a:t>
                      </a:r>
                      <a:endParaRPr kumimoji="1" lang="ja-JP" altLang="en-US" sz="2200"/>
                    </a:p>
                  </a:txBody>
                  <a:tcPr/>
                </a:tc>
                <a:tc>
                  <a:txBody>
                    <a:bodyPr/>
                    <a:lstStyle/>
                    <a:p>
                      <a:pPr algn="ctr"/>
                      <a:r>
                        <a:rPr kumimoji="1" lang="en-US" altLang="ja-JP" sz="2200" dirty="0"/>
                        <a:t>2</a:t>
                      </a:r>
                      <a:endParaRPr kumimoji="1" lang="ja-JP" altLang="en-US" sz="2200"/>
                    </a:p>
                  </a:txBody>
                  <a:tcPr/>
                </a:tc>
                <a:tc>
                  <a:txBody>
                    <a:bodyPr/>
                    <a:lstStyle/>
                    <a:p>
                      <a:pPr algn="ctr"/>
                      <a:r>
                        <a:rPr kumimoji="1" lang="ja-JP" altLang="en-US" sz="2200"/>
                        <a:t>無し</a:t>
                      </a:r>
                    </a:p>
                  </a:txBody>
                  <a:tcPr/>
                </a:tc>
                <a:tc>
                  <a:txBody>
                    <a:bodyPr/>
                    <a:lstStyle/>
                    <a:p>
                      <a:pPr algn="ctr"/>
                      <a:r>
                        <a:rPr kumimoji="1" lang="ja-JP" altLang="en-US" sz="2200"/>
                        <a:t>△</a:t>
                      </a:r>
                    </a:p>
                  </a:txBody>
                  <a:tcPr/>
                </a:tc>
                <a:extLst>
                  <a:ext uri="{0D108BD9-81ED-4DB2-BD59-A6C34878D82A}">
                    <a16:rowId xmlns:a16="http://schemas.microsoft.com/office/drawing/2014/main" val="3170939884"/>
                  </a:ext>
                </a:extLst>
              </a:tr>
              <a:tr h="384810">
                <a:tc>
                  <a:txBody>
                    <a:bodyPr/>
                    <a:lstStyle/>
                    <a:p>
                      <a:pPr algn="ctr"/>
                      <a:r>
                        <a:rPr kumimoji="1" lang="en-US" altLang="ja-JP" sz="2200" dirty="0"/>
                        <a:t>2</a:t>
                      </a:r>
                      <a:endParaRPr kumimoji="1" lang="ja-JP" altLang="en-US" sz="22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dirty="0"/>
                        <a:t>26</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dirty="0"/>
                        <a:t>4</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26</a:t>
                      </a:r>
                    </a:p>
                  </a:txBody>
                  <a:tcPr/>
                </a:tc>
                <a:tc>
                  <a:txBody>
                    <a:bodyPr/>
                    <a:lstStyle/>
                    <a:p>
                      <a:pPr algn="ctr"/>
                      <a:r>
                        <a:rPr kumimoji="1" lang="en-US" altLang="ja-JP" sz="2200" dirty="0"/>
                        <a:t>6</a:t>
                      </a:r>
                      <a:endParaRPr kumimoji="1" lang="ja-JP" altLang="en-US" sz="2200"/>
                    </a:p>
                  </a:txBody>
                  <a:tcPr/>
                </a:tc>
                <a:tc>
                  <a:txBody>
                    <a:bodyPr/>
                    <a:lstStyle/>
                    <a:p>
                      <a:pPr algn="ctr"/>
                      <a:r>
                        <a:rPr kumimoji="1" lang="en-US" altLang="ja-JP" sz="2200" dirty="0"/>
                        <a:t>5</a:t>
                      </a:r>
                      <a:endParaRPr kumimoji="1" lang="ja-JP" altLang="en-US" sz="2200"/>
                    </a:p>
                  </a:txBody>
                  <a:tcPr/>
                </a:tc>
                <a:tc>
                  <a:txBody>
                    <a:bodyPr/>
                    <a:lstStyle/>
                    <a:p>
                      <a:pPr algn="ctr"/>
                      <a:r>
                        <a:rPr kumimoji="1" lang="en-US" altLang="ja-JP" sz="2200" dirty="0"/>
                        <a:t>9</a:t>
                      </a:r>
                      <a:endParaRPr kumimoji="1" lang="ja-JP" altLang="en-US" sz="2200"/>
                    </a:p>
                  </a:txBody>
                  <a:tcPr/>
                </a:tc>
                <a:tc>
                  <a:txBody>
                    <a:bodyPr/>
                    <a:lstStyle/>
                    <a:p>
                      <a:pPr algn="ctr"/>
                      <a:r>
                        <a:rPr kumimoji="1" lang="en-US" altLang="ja-JP" sz="2200" dirty="0"/>
                        <a:t>24</a:t>
                      </a:r>
                      <a:endParaRPr kumimoji="1" lang="ja-JP" altLang="en-US" sz="2200"/>
                    </a:p>
                  </a:txBody>
                  <a:tcPr/>
                </a:tc>
                <a:tc>
                  <a:txBody>
                    <a:bodyPr/>
                    <a:lstStyle/>
                    <a:p>
                      <a:pPr algn="ctr"/>
                      <a:r>
                        <a:rPr kumimoji="1" lang="en-US" altLang="ja-JP" sz="2200" dirty="0"/>
                        <a:t>8</a:t>
                      </a:r>
                      <a:endParaRPr kumimoji="1" lang="ja-JP" altLang="en-US" sz="2200"/>
                    </a:p>
                  </a:txBody>
                  <a:tcPr/>
                </a:tc>
                <a:tc>
                  <a:txBody>
                    <a:bodyPr/>
                    <a:lstStyle/>
                    <a:p>
                      <a:pPr algn="ctr"/>
                      <a:r>
                        <a:rPr kumimoji="1" lang="ja-JP" altLang="en-US" sz="2200"/>
                        <a:t>有り</a:t>
                      </a:r>
                    </a:p>
                  </a:txBody>
                  <a:tcPr/>
                </a:tc>
                <a:tc>
                  <a:txBody>
                    <a:bodyPr/>
                    <a:lstStyle/>
                    <a:p>
                      <a:pPr algn="ctr"/>
                      <a:r>
                        <a:rPr kumimoji="1" lang="en-US" altLang="ja-JP" sz="2200" dirty="0"/>
                        <a:t>×</a:t>
                      </a:r>
                      <a:endParaRPr kumimoji="1" lang="ja-JP" altLang="en-US" sz="2200"/>
                    </a:p>
                  </a:txBody>
                  <a:tcPr/>
                </a:tc>
                <a:extLst>
                  <a:ext uri="{0D108BD9-81ED-4DB2-BD59-A6C34878D82A}">
                    <a16:rowId xmlns:a16="http://schemas.microsoft.com/office/drawing/2014/main" val="1823589561"/>
                  </a:ext>
                </a:extLst>
              </a:tr>
              <a:tr h="384810">
                <a:tc>
                  <a:txBody>
                    <a:bodyPr/>
                    <a:lstStyle/>
                    <a:p>
                      <a:pPr algn="ctr"/>
                      <a:r>
                        <a:rPr kumimoji="1" lang="en-US" altLang="ja-JP" sz="2200" dirty="0"/>
                        <a:t>4</a:t>
                      </a:r>
                      <a:endParaRPr kumimoji="1" lang="ja-JP" altLang="en-US" sz="22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dirty="0"/>
                        <a:t>26</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5</a:t>
                      </a:r>
                      <a:endParaRPr kumimoji="1" lang="ja-JP" altLang="en-US" sz="2200"/>
                    </a:p>
                  </a:txBody>
                  <a:tcPr/>
                </a:tc>
                <a:tc>
                  <a:txBody>
                    <a:bodyPr/>
                    <a:lstStyle/>
                    <a:p>
                      <a:pPr algn="ctr"/>
                      <a:r>
                        <a:rPr kumimoji="1" lang="en-US" altLang="ja-JP" sz="2200" dirty="0"/>
                        <a:t>1</a:t>
                      </a:r>
                      <a:endParaRPr kumimoji="1" lang="ja-JP" altLang="en-US" sz="2200"/>
                    </a:p>
                  </a:txBody>
                  <a:tcPr/>
                </a:tc>
                <a:tc>
                  <a:txBody>
                    <a:bodyPr/>
                    <a:lstStyle/>
                    <a:p>
                      <a:pPr algn="ctr"/>
                      <a:r>
                        <a:rPr kumimoji="1" lang="en-US" altLang="ja-JP" sz="2200" dirty="0"/>
                        <a:t>13</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3</a:t>
                      </a:r>
                      <a:endParaRPr kumimoji="1" lang="ja-JP" altLang="en-US" sz="2200"/>
                    </a:p>
                  </a:txBody>
                  <a:tcPr/>
                </a:tc>
                <a:tc>
                  <a:txBody>
                    <a:bodyPr/>
                    <a:lstStyle/>
                    <a:p>
                      <a:pPr algn="ctr"/>
                      <a:r>
                        <a:rPr kumimoji="1" lang="en-US" altLang="ja-JP" sz="2200" dirty="0"/>
                        <a:t>5</a:t>
                      </a:r>
                      <a:endParaRPr kumimoji="1" lang="ja-JP" altLang="en-US" sz="2200"/>
                    </a:p>
                  </a:txBody>
                  <a:tcPr/>
                </a:tc>
                <a:tc>
                  <a:txBody>
                    <a:bodyPr/>
                    <a:lstStyle/>
                    <a:p>
                      <a:pPr algn="ctr"/>
                      <a:r>
                        <a:rPr kumimoji="1" lang="en-US" altLang="ja-JP" sz="2200" dirty="0"/>
                        <a:t>24</a:t>
                      </a:r>
                      <a:endParaRPr kumimoji="1" lang="ja-JP" altLang="en-US" sz="2200"/>
                    </a:p>
                  </a:txBody>
                  <a:tcPr/>
                </a:tc>
                <a:tc>
                  <a:txBody>
                    <a:bodyPr/>
                    <a:lstStyle/>
                    <a:p>
                      <a:pPr algn="ctr"/>
                      <a:r>
                        <a:rPr kumimoji="1" lang="en-US" altLang="ja-JP" sz="2200" dirty="0"/>
                        <a:t>7</a:t>
                      </a:r>
                      <a:endParaRPr kumimoji="1" lang="ja-JP" altLang="en-US" sz="2200"/>
                    </a:p>
                  </a:txBody>
                  <a:tcPr/>
                </a:tc>
                <a:tc>
                  <a:txBody>
                    <a:bodyPr/>
                    <a:lstStyle/>
                    <a:p>
                      <a:pPr algn="ctr"/>
                      <a:r>
                        <a:rPr kumimoji="1" lang="ja-JP" altLang="en-US" sz="2200"/>
                        <a:t>無し</a:t>
                      </a:r>
                    </a:p>
                  </a:txBody>
                  <a:tcPr/>
                </a:tc>
                <a:tc>
                  <a:txBody>
                    <a:bodyPr/>
                    <a:lstStyle/>
                    <a:p>
                      <a:pPr algn="ctr"/>
                      <a:r>
                        <a:rPr kumimoji="1" lang="ja-JP" altLang="en-US" sz="2200"/>
                        <a:t>△</a:t>
                      </a:r>
                    </a:p>
                  </a:txBody>
                  <a:tcPr/>
                </a:tc>
                <a:extLst>
                  <a:ext uri="{0D108BD9-81ED-4DB2-BD59-A6C34878D82A}">
                    <a16:rowId xmlns:a16="http://schemas.microsoft.com/office/drawing/2014/main" val="1240119985"/>
                  </a:ext>
                </a:extLst>
              </a:tr>
            </a:tbl>
          </a:graphicData>
        </a:graphic>
      </p:graphicFrame>
    </p:spTree>
    <p:extLst>
      <p:ext uri="{BB962C8B-B14F-4D97-AF65-F5344CB8AC3E}">
        <p14:creationId xmlns:p14="http://schemas.microsoft.com/office/powerpoint/2010/main" val="20777758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618842FF-1A6D-DB52-5007-F4405842411A}"/>
              </a:ext>
            </a:extLst>
          </p:cNvPr>
          <p:cNvSpPr>
            <a:spLocks noGrp="1"/>
          </p:cNvSpPr>
          <p:nvPr>
            <p:ph type="body" sz="quarter" idx="11"/>
          </p:nvPr>
        </p:nvSpPr>
        <p:spPr/>
        <p:txBody>
          <a:bodyPr>
            <a:normAutofit fontScale="92500" lnSpcReduction="20000"/>
          </a:bodyPr>
          <a:lstStyle/>
          <a:p>
            <a:r>
              <a:rPr kumimoji="1" lang="ja-JP" altLang="en-US"/>
              <a:t>手法２：結果</a:t>
            </a:r>
          </a:p>
        </p:txBody>
      </p:sp>
      <p:sp>
        <p:nvSpPr>
          <p:cNvPr id="5" name="タイトル 1">
            <a:extLst>
              <a:ext uri="{FF2B5EF4-FFF2-40B4-BE49-F238E27FC236}">
                <a16:creationId xmlns:a16="http://schemas.microsoft.com/office/drawing/2014/main" id="{C2B49BF0-325C-B60F-2665-C6B68AFEE7A3}"/>
              </a:ext>
            </a:extLst>
          </p:cNvPr>
          <p:cNvSpPr>
            <a:spLocks noGrp="1"/>
          </p:cNvSpPr>
          <p:nvPr>
            <p:ph type="title"/>
          </p:nvPr>
        </p:nvSpPr>
        <p:spPr>
          <a:xfrm>
            <a:off x="558800" y="1015999"/>
            <a:ext cx="11099800" cy="938159"/>
          </a:xfrm>
        </p:spPr>
        <p:txBody>
          <a:bodyPr/>
          <a:lstStyle/>
          <a:p>
            <a:r>
              <a:rPr kumimoji="1" lang="ja-JP" altLang="en-US"/>
              <a:t>回転させた現在の画像データ：</a:t>
            </a:r>
            <a:r>
              <a:rPr lang="ja-JP" altLang="en-US"/>
              <a:t>小数点第一</a:t>
            </a:r>
            <a:r>
              <a:rPr kumimoji="1" lang="ja-JP" altLang="en-US"/>
              <a:t>位</a:t>
            </a:r>
          </a:p>
        </p:txBody>
      </p:sp>
      <p:graphicFrame>
        <p:nvGraphicFramePr>
          <p:cNvPr id="9" name="表 8">
            <a:extLst>
              <a:ext uri="{FF2B5EF4-FFF2-40B4-BE49-F238E27FC236}">
                <a16:creationId xmlns:a16="http://schemas.microsoft.com/office/drawing/2014/main" id="{1BD19D07-A260-AA70-8745-43C6DD2B3BE6}"/>
              </a:ext>
            </a:extLst>
          </p:cNvPr>
          <p:cNvGraphicFramePr>
            <a:graphicFrameLocks/>
          </p:cNvGraphicFramePr>
          <p:nvPr/>
        </p:nvGraphicFramePr>
        <p:xfrm>
          <a:off x="533400" y="1954158"/>
          <a:ext cx="10195559" cy="3413760"/>
        </p:xfrm>
        <a:graphic>
          <a:graphicData uri="http://schemas.openxmlformats.org/drawingml/2006/table">
            <a:tbl>
              <a:tblPr firstRow="1" bandRow="1">
                <a:tableStyleId>{5C22544A-7EE6-4342-B048-85BDC9FD1C3A}</a:tableStyleId>
              </a:tblPr>
              <a:tblGrid>
                <a:gridCol w="1655720">
                  <a:extLst>
                    <a:ext uri="{9D8B030D-6E8A-4147-A177-3AD203B41FA5}">
                      <a16:colId xmlns:a16="http://schemas.microsoft.com/office/drawing/2014/main" val="3905423142"/>
                    </a:ext>
                  </a:extLst>
                </a:gridCol>
                <a:gridCol w="598436">
                  <a:extLst>
                    <a:ext uri="{9D8B030D-6E8A-4147-A177-3AD203B41FA5}">
                      <a16:colId xmlns:a16="http://schemas.microsoft.com/office/drawing/2014/main" val="2751929392"/>
                    </a:ext>
                  </a:extLst>
                </a:gridCol>
                <a:gridCol w="598436">
                  <a:extLst>
                    <a:ext uri="{9D8B030D-6E8A-4147-A177-3AD203B41FA5}">
                      <a16:colId xmlns:a16="http://schemas.microsoft.com/office/drawing/2014/main" val="3039097864"/>
                    </a:ext>
                  </a:extLst>
                </a:gridCol>
                <a:gridCol w="598436">
                  <a:extLst>
                    <a:ext uri="{9D8B030D-6E8A-4147-A177-3AD203B41FA5}">
                      <a16:colId xmlns:a16="http://schemas.microsoft.com/office/drawing/2014/main" val="192628163"/>
                    </a:ext>
                  </a:extLst>
                </a:gridCol>
                <a:gridCol w="598436">
                  <a:extLst>
                    <a:ext uri="{9D8B030D-6E8A-4147-A177-3AD203B41FA5}">
                      <a16:colId xmlns:a16="http://schemas.microsoft.com/office/drawing/2014/main" val="2949312805"/>
                    </a:ext>
                  </a:extLst>
                </a:gridCol>
                <a:gridCol w="598436">
                  <a:extLst>
                    <a:ext uri="{9D8B030D-6E8A-4147-A177-3AD203B41FA5}">
                      <a16:colId xmlns:a16="http://schemas.microsoft.com/office/drawing/2014/main" val="1703974623"/>
                    </a:ext>
                  </a:extLst>
                </a:gridCol>
                <a:gridCol w="598436">
                  <a:extLst>
                    <a:ext uri="{9D8B030D-6E8A-4147-A177-3AD203B41FA5}">
                      <a16:colId xmlns:a16="http://schemas.microsoft.com/office/drawing/2014/main" val="262833377"/>
                    </a:ext>
                  </a:extLst>
                </a:gridCol>
                <a:gridCol w="598436">
                  <a:extLst>
                    <a:ext uri="{9D8B030D-6E8A-4147-A177-3AD203B41FA5}">
                      <a16:colId xmlns:a16="http://schemas.microsoft.com/office/drawing/2014/main" val="279697877"/>
                    </a:ext>
                  </a:extLst>
                </a:gridCol>
                <a:gridCol w="598436">
                  <a:extLst>
                    <a:ext uri="{9D8B030D-6E8A-4147-A177-3AD203B41FA5}">
                      <a16:colId xmlns:a16="http://schemas.microsoft.com/office/drawing/2014/main" val="1955949111"/>
                    </a:ext>
                  </a:extLst>
                </a:gridCol>
                <a:gridCol w="598436">
                  <a:extLst>
                    <a:ext uri="{9D8B030D-6E8A-4147-A177-3AD203B41FA5}">
                      <a16:colId xmlns:a16="http://schemas.microsoft.com/office/drawing/2014/main" val="2657746353"/>
                    </a:ext>
                  </a:extLst>
                </a:gridCol>
                <a:gridCol w="591940">
                  <a:extLst>
                    <a:ext uri="{9D8B030D-6E8A-4147-A177-3AD203B41FA5}">
                      <a16:colId xmlns:a16="http://schemas.microsoft.com/office/drawing/2014/main" val="4182063563"/>
                    </a:ext>
                  </a:extLst>
                </a:gridCol>
                <a:gridCol w="761535">
                  <a:extLst>
                    <a:ext uri="{9D8B030D-6E8A-4147-A177-3AD203B41FA5}">
                      <a16:colId xmlns:a16="http://schemas.microsoft.com/office/drawing/2014/main" val="2431395076"/>
                    </a:ext>
                  </a:extLst>
                </a:gridCol>
                <a:gridCol w="1800440">
                  <a:extLst>
                    <a:ext uri="{9D8B030D-6E8A-4147-A177-3AD203B41FA5}">
                      <a16:colId xmlns:a16="http://schemas.microsoft.com/office/drawing/2014/main" val="1680906439"/>
                    </a:ext>
                  </a:extLst>
                </a:gridCol>
              </a:tblGrid>
              <a:tr h="384810">
                <a:tc>
                  <a:txBody>
                    <a:bodyPr/>
                    <a:lstStyle/>
                    <a:p>
                      <a:pPr algn="ctr"/>
                      <a:r>
                        <a:rPr kumimoji="1" lang="ja-JP" altLang="en-US" sz="2200"/>
                        <a:t>角度（</a:t>
                      </a:r>
                      <a:r>
                        <a:rPr kumimoji="1" lang="en-US" altLang="ja-JP" sz="2200" dirty="0"/>
                        <a:t>°</a:t>
                      </a:r>
                      <a:r>
                        <a:rPr kumimoji="1" lang="ja-JP" altLang="en-US" sz="2200"/>
                        <a:t>）</a:t>
                      </a:r>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1</a:t>
                      </a:r>
                      <a:endParaRPr kumimoji="1" lang="ja-JP" altLang="en-US" sz="2200"/>
                    </a:p>
                  </a:txBody>
                  <a:tcPr/>
                </a:tc>
                <a:tc>
                  <a:txBody>
                    <a:bodyPr/>
                    <a:lstStyle/>
                    <a:p>
                      <a:pPr algn="ctr"/>
                      <a:r>
                        <a:rPr kumimoji="1" lang="en-US" altLang="ja-JP" sz="2200" dirty="0"/>
                        <a:t>2</a:t>
                      </a:r>
                      <a:endParaRPr kumimoji="1" lang="ja-JP" altLang="en-US" sz="2200"/>
                    </a:p>
                  </a:txBody>
                  <a:tcPr/>
                </a:tc>
                <a:tc>
                  <a:txBody>
                    <a:bodyPr/>
                    <a:lstStyle/>
                    <a:p>
                      <a:pPr algn="ctr"/>
                      <a:r>
                        <a:rPr kumimoji="1" lang="en-US" altLang="ja-JP" sz="2200" dirty="0"/>
                        <a:t>3</a:t>
                      </a:r>
                      <a:endParaRPr kumimoji="1" lang="ja-JP" altLang="en-US" sz="2200"/>
                    </a:p>
                  </a:txBody>
                  <a:tcPr/>
                </a:tc>
                <a:tc>
                  <a:txBody>
                    <a:bodyPr/>
                    <a:lstStyle/>
                    <a:p>
                      <a:pPr algn="ctr"/>
                      <a:r>
                        <a:rPr kumimoji="1" lang="en-US" altLang="ja-JP" sz="2200" dirty="0"/>
                        <a:t>4</a:t>
                      </a:r>
                      <a:endParaRPr kumimoji="1" lang="ja-JP" altLang="en-US" sz="2200"/>
                    </a:p>
                  </a:txBody>
                  <a:tcPr/>
                </a:tc>
                <a:tc>
                  <a:txBody>
                    <a:bodyPr/>
                    <a:lstStyle/>
                    <a:p>
                      <a:pPr algn="ctr"/>
                      <a:r>
                        <a:rPr kumimoji="1" lang="en-US" altLang="ja-JP" sz="2200" dirty="0"/>
                        <a:t>5</a:t>
                      </a:r>
                      <a:endParaRPr kumimoji="1" lang="ja-JP" altLang="en-US" sz="2200"/>
                    </a:p>
                  </a:txBody>
                  <a:tcPr/>
                </a:tc>
                <a:tc>
                  <a:txBody>
                    <a:bodyPr/>
                    <a:lstStyle/>
                    <a:p>
                      <a:pPr algn="ctr"/>
                      <a:r>
                        <a:rPr kumimoji="1" lang="en-US" altLang="ja-JP" sz="2200" dirty="0"/>
                        <a:t>6</a:t>
                      </a:r>
                      <a:endParaRPr kumimoji="1" lang="ja-JP" altLang="en-US" sz="2200"/>
                    </a:p>
                  </a:txBody>
                  <a:tcPr/>
                </a:tc>
                <a:tc>
                  <a:txBody>
                    <a:bodyPr/>
                    <a:lstStyle/>
                    <a:p>
                      <a:pPr algn="ctr"/>
                      <a:r>
                        <a:rPr kumimoji="1" lang="en-US" altLang="ja-JP" sz="2200" dirty="0"/>
                        <a:t>7</a:t>
                      </a:r>
                      <a:endParaRPr kumimoji="1" lang="ja-JP" altLang="en-US" sz="2200"/>
                    </a:p>
                  </a:txBody>
                  <a:tcPr/>
                </a:tc>
                <a:tc>
                  <a:txBody>
                    <a:bodyPr/>
                    <a:lstStyle/>
                    <a:p>
                      <a:pPr algn="ctr"/>
                      <a:r>
                        <a:rPr kumimoji="1" lang="en-US" altLang="ja-JP" sz="2200" dirty="0"/>
                        <a:t>8</a:t>
                      </a:r>
                      <a:endParaRPr kumimoji="1" lang="ja-JP" altLang="en-US" sz="2200"/>
                    </a:p>
                  </a:txBody>
                  <a:tcPr/>
                </a:tc>
                <a:tc>
                  <a:txBody>
                    <a:bodyPr/>
                    <a:lstStyle/>
                    <a:p>
                      <a:pPr algn="ctr"/>
                      <a:r>
                        <a:rPr kumimoji="1" lang="en-US" altLang="ja-JP" sz="2200" dirty="0"/>
                        <a:t>9</a:t>
                      </a:r>
                      <a:endParaRPr kumimoji="1" lang="ja-JP" altLang="en-US" sz="2200"/>
                    </a:p>
                  </a:txBody>
                  <a:tcPr/>
                </a:tc>
                <a:tc>
                  <a:txBody>
                    <a:bodyPr/>
                    <a:lstStyle/>
                    <a:p>
                      <a:pPr algn="ctr"/>
                      <a:r>
                        <a:rPr kumimoji="1" lang="ja-JP" altLang="en-US" sz="2200"/>
                        <a:t>誤読</a:t>
                      </a:r>
                    </a:p>
                  </a:txBody>
                  <a:tcPr/>
                </a:tc>
                <a:tc>
                  <a:txBody>
                    <a:bodyPr/>
                    <a:lstStyle/>
                    <a:p>
                      <a:pPr algn="ctr"/>
                      <a:r>
                        <a:rPr kumimoji="1" lang="ja-JP" altLang="en-US" sz="2200"/>
                        <a:t>利用可能性</a:t>
                      </a:r>
                    </a:p>
                  </a:txBody>
                  <a:tcPr/>
                </a:tc>
                <a:extLst>
                  <a:ext uri="{0D108BD9-81ED-4DB2-BD59-A6C34878D82A}">
                    <a16:rowId xmlns:a16="http://schemas.microsoft.com/office/drawing/2014/main" val="891277835"/>
                  </a:ext>
                </a:extLst>
              </a:tr>
              <a:tr h="384810">
                <a:tc>
                  <a:txBody>
                    <a:bodyPr/>
                    <a:lstStyle/>
                    <a:p>
                      <a:pPr algn="ctr"/>
                      <a:r>
                        <a:rPr kumimoji="1" lang="en-US" altLang="ja-JP" sz="2200" dirty="0"/>
                        <a:t>-4</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ja-JP" altLang="en-US" sz="2200"/>
                        <a:t>無し</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dirty="0"/>
                        <a:t>×</a:t>
                      </a:r>
                      <a:endParaRPr kumimoji="1" lang="ja-JP" altLang="en-US" sz="2200"/>
                    </a:p>
                  </a:txBody>
                  <a:tcPr/>
                </a:tc>
                <a:extLst>
                  <a:ext uri="{0D108BD9-81ED-4DB2-BD59-A6C34878D82A}">
                    <a16:rowId xmlns:a16="http://schemas.microsoft.com/office/drawing/2014/main" val="4283021166"/>
                  </a:ext>
                </a:extLst>
              </a:tr>
              <a:tr h="384810">
                <a:tc>
                  <a:txBody>
                    <a:bodyPr/>
                    <a:lstStyle/>
                    <a:p>
                      <a:pPr algn="ctr"/>
                      <a:r>
                        <a:rPr kumimoji="1" lang="en-US" altLang="ja-JP" sz="2200" dirty="0"/>
                        <a:t>-2</a:t>
                      </a:r>
                      <a:endParaRPr kumimoji="1" lang="ja-JP" altLang="en-US" sz="2200"/>
                    </a:p>
                  </a:txBody>
                  <a:tcPr/>
                </a:tc>
                <a:tc>
                  <a:txBody>
                    <a:bodyPr/>
                    <a:lstStyle/>
                    <a:p>
                      <a:pPr algn="ctr"/>
                      <a:r>
                        <a:rPr kumimoji="1" lang="en-US" altLang="ja-JP" sz="2200" dirty="0"/>
                        <a:t>7</a:t>
                      </a:r>
                      <a:endParaRPr kumimoji="1" lang="ja-JP" altLang="en-US" sz="2200"/>
                    </a:p>
                  </a:txBody>
                  <a:tcPr/>
                </a:tc>
                <a:tc>
                  <a:txBody>
                    <a:bodyPr/>
                    <a:lstStyle/>
                    <a:p>
                      <a:pPr algn="ctr"/>
                      <a:r>
                        <a:rPr kumimoji="1" lang="en-US" altLang="ja-JP" sz="2200" dirty="0"/>
                        <a:t>2</a:t>
                      </a:r>
                      <a:endParaRPr kumimoji="1" lang="ja-JP" altLang="en-US" sz="2200"/>
                    </a:p>
                  </a:txBody>
                  <a:tcPr/>
                </a:tc>
                <a:tc>
                  <a:txBody>
                    <a:bodyPr/>
                    <a:lstStyle/>
                    <a:p>
                      <a:pPr algn="ctr"/>
                      <a:r>
                        <a:rPr kumimoji="1" lang="en-US" altLang="ja-JP" sz="2200" dirty="0"/>
                        <a:t>1</a:t>
                      </a:r>
                      <a:endParaRPr kumimoji="1" lang="ja-JP" altLang="en-US" sz="2200"/>
                    </a:p>
                  </a:txBody>
                  <a:tcPr/>
                </a:tc>
                <a:tc>
                  <a:txBody>
                    <a:bodyPr/>
                    <a:lstStyle/>
                    <a:p>
                      <a:pPr algn="ctr"/>
                      <a:r>
                        <a:rPr kumimoji="1" lang="en-US" altLang="ja-JP" sz="2200" dirty="0"/>
                        <a:t>1</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6</a:t>
                      </a:r>
                      <a:endParaRPr kumimoji="1" lang="ja-JP" altLang="en-US" sz="2200"/>
                    </a:p>
                  </a:txBody>
                  <a:tcPr/>
                </a:tc>
                <a:tc>
                  <a:txBody>
                    <a:bodyPr/>
                    <a:lstStyle/>
                    <a:p>
                      <a:pPr algn="ctr"/>
                      <a:r>
                        <a:rPr kumimoji="1" lang="en-US" altLang="ja-JP" sz="2200" dirty="0"/>
                        <a:t>3</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ja-JP" altLang="en-US" sz="2200"/>
                        <a:t>無し</a:t>
                      </a:r>
                    </a:p>
                  </a:txBody>
                  <a:tcPr/>
                </a:tc>
                <a:tc>
                  <a:txBody>
                    <a:bodyPr/>
                    <a:lstStyle/>
                    <a:p>
                      <a:pPr algn="ctr"/>
                      <a:r>
                        <a:rPr kumimoji="1" lang="ja-JP" altLang="en-US" sz="2200"/>
                        <a:t>△</a:t>
                      </a:r>
                    </a:p>
                  </a:txBody>
                  <a:tcPr/>
                </a:tc>
                <a:extLst>
                  <a:ext uri="{0D108BD9-81ED-4DB2-BD59-A6C34878D82A}">
                    <a16:rowId xmlns:a16="http://schemas.microsoft.com/office/drawing/2014/main" val="915160645"/>
                  </a:ext>
                </a:extLst>
              </a:tr>
              <a:tr h="384810">
                <a:tc>
                  <a:txBody>
                    <a:bodyPr/>
                    <a:lstStyle/>
                    <a:p>
                      <a:pPr algn="ctr"/>
                      <a:r>
                        <a:rPr kumimoji="1" lang="en-US" altLang="ja-JP" sz="2200" dirty="0"/>
                        <a:t>-1</a:t>
                      </a:r>
                      <a:endParaRPr kumimoji="1" lang="ja-JP" altLang="en-US" sz="2200"/>
                    </a:p>
                  </a:txBody>
                  <a:tcPr/>
                </a:tc>
                <a:tc>
                  <a:txBody>
                    <a:bodyPr/>
                    <a:lstStyle/>
                    <a:p>
                      <a:pPr algn="ctr"/>
                      <a:r>
                        <a:rPr kumimoji="1" lang="en-US" altLang="ja-JP" sz="2200" dirty="0"/>
                        <a:t>22</a:t>
                      </a:r>
                      <a:endParaRPr kumimoji="1" lang="ja-JP" altLang="en-US" sz="2200"/>
                    </a:p>
                  </a:txBody>
                  <a:tcPr/>
                </a:tc>
                <a:tc>
                  <a:txBody>
                    <a:bodyPr/>
                    <a:lstStyle/>
                    <a:p>
                      <a:pPr algn="ctr"/>
                      <a:r>
                        <a:rPr kumimoji="1" lang="en-US" altLang="ja-JP" sz="2200" dirty="0"/>
                        <a:t>19</a:t>
                      </a:r>
                      <a:endParaRPr kumimoji="1" lang="ja-JP" altLang="en-US" sz="2200"/>
                    </a:p>
                  </a:txBody>
                  <a:tcPr/>
                </a:tc>
                <a:tc>
                  <a:txBody>
                    <a:bodyPr/>
                    <a:lstStyle/>
                    <a:p>
                      <a:pPr algn="ctr"/>
                      <a:r>
                        <a:rPr kumimoji="1" lang="en-US" altLang="ja-JP" sz="2200" dirty="0"/>
                        <a:t>14</a:t>
                      </a:r>
                      <a:endParaRPr kumimoji="1" lang="ja-JP" altLang="en-US" sz="2200"/>
                    </a:p>
                  </a:txBody>
                  <a:tcPr/>
                </a:tc>
                <a:tc>
                  <a:txBody>
                    <a:bodyPr/>
                    <a:lstStyle/>
                    <a:p>
                      <a:pPr algn="ctr"/>
                      <a:r>
                        <a:rPr kumimoji="1" lang="en-US" altLang="ja-JP" sz="2200" dirty="0"/>
                        <a:t>5</a:t>
                      </a:r>
                      <a:endParaRPr kumimoji="1" lang="ja-JP" altLang="en-US" sz="2200"/>
                    </a:p>
                  </a:txBody>
                  <a:tcPr/>
                </a:tc>
                <a:tc>
                  <a:txBody>
                    <a:bodyPr/>
                    <a:lstStyle/>
                    <a:p>
                      <a:pPr algn="ctr"/>
                      <a:r>
                        <a:rPr kumimoji="1" lang="en-US" altLang="ja-JP" sz="2200" dirty="0"/>
                        <a:t>6</a:t>
                      </a:r>
                      <a:endParaRPr kumimoji="1" lang="ja-JP" altLang="en-US" sz="2200"/>
                    </a:p>
                  </a:txBody>
                  <a:tcPr/>
                </a:tc>
                <a:tc>
                  <a:txBody>
                    <a:bodyPr/>
                    <a:lstStyle/>
                    <a:p>
                      <a:pPr algn="ctr"/>
                      <a:r>
                        <a:rPr kumimoji="1" lang="en-US" altLang="ja-JP" sz="2200" dirty="0"/>
                        <a:t>1</a:t>
                      </a:r>
                      <a:endParaRPr kumimoji="1" lang="ja-JP" altLang="en-US" sz="2200"/>
                    </a:p>
                  </a:txBody>
                  <a:tcPr/>
                </a:tc>
                <a:tc>
                  <a:txBody>
                    <a:bodyPr/>
                    <a:lstStyle/>
                    <a:p>
                      <a:pPr algn="ctr"/>
                      <a:r>
                        <a:rPr kumimoji="1" lang="en-US" altLang="ja-JP" sz="2200" dirty="0"/>
                        <a:t>4</a:t>
                      </a:r>
                      <a:endParaRPr kumimoji="1" lang="ja-JP" altLang="en-US" sz="2200"/>
                    </a:p>
                  </a:txBody>
                  <a:tcPr/>
                </a:tc>
                <a:tc>
                  <a:txBody>
                    <a:bodyPr/>
                    <a:lstStyle/>
                    <a:p>
                      <a:pPr algn="ctr"/>
                      <a:r>
                        <a:rPr kumimoji="1" lang="en-US" altLang="ja-JP" sz="2200" dirty="0"/>
                        <a:t>14</a:t>
                      </a:r>
                      <a:endParaRPr kumimoji="1" lang="ja-JP" altLang="en-US" sz="2200"/>
                    </a:p>
                  </a:txBody>
                  <a:tcPr/>
                </a:tc>
                <a:tc>
                  <a:txBody>
                    <a:bodyPr/>
                    <a:lstStyle/>
                    <a:p>
                      <a:pPr algn="ctr"/>
                      <a:r>
                        <a:rPr kumimoji="1" lang="en-US" altLang="ja-JP" sz="2200" dirty="0"/>
                        <a:t>3</a:t>
                      </a:r>
                      <a:endParaRPr kumimoji="1" lang="ja-JP" altLang="en-US" sz="2200"/>
                    </a:p>
                  </a:txBody>
                  <a:tcPr/>
                </a:tc>
                <a:tc>
                  <a:txBody>
                    <a:bodyPr/>
                    <a:lstStyle/>
                    <a:p>
                      <a:pPr algn="ctr"/>
                      <a:r>
                        <a:rPr kumimoji="1" lang="en-US" altLang="ja-JP" sz="2200" dirty="0"/>
                        <a:t>0</a:t>
                      </a:r>
                      <a:endParaRPr kumimoji="1" lang="ja-JP" altLang="en-US" sz="2200"/>
                    </a:p>
                  </a:txBody>
                  <a:tcP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a:t>無し</a:t>
                      </a:r>
                    </a:p>
                  </a:txBody>
                  <a:tcPr/>
                </a:tc>
                <a:tc>
                  <a:txBody>
                    <a:bodyPr/>
                    <a:lstStyle/>
                    <a:p>
                      <a:pPr algn="ctr"/>
                      <a:r>
                        <a:rPr kumimoji="1" lang="ja-JP" altLang="en-US" sz="2200"/>
                        <a:t>△</a:t>
                      </a:r>
                    </a:p>
                  </a:txBody>
                  <a:tcPr/>
                </a:tc>
                <a:extLst>
                  <a:ext uri="{0D108BD9-81ED-4DB2-BD59-A6C34878D82A}">
                    <a16:rowId xmlns:a16="http://schemas.microsoft.com/office/drawing/2014/main" val="1263677122"/>
                  </a:ext>
                </a:extLst>
              </a:tr>
              <a:tr h="384810">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11</a:t>
                      </a:r>
                      <a:endParaRPr kumimoji="1" lang="ja-JP" altLang="en-US" sz="2200"/>
                    </a:p>
                  </a:txBody>
                  <a:tcPr/>
                </a:tc>
                <a:tc>
                  <a:txBody>
                    <a:bodyPr/>
                    <a:lstStyle/>
                    <a:p>
                      <a:pPr algn="ctr"/>
                      <a:r>
                        <a:rPr kumimoji="1" lang="en-US" altLang="ja-JP" sz="2200" dirty="0"/>
                        <a:t>2</a:t>
                      </a:r>
                      <a:endParaRPr kumimoji="1" lang="ja-JP" altLang="en-US" sz="2200"/>
                    </a:p>
                  </a:txBody>
                  <a:tcPr/>
                </a:tc>
                <a:tc>
                  <a:txBody>
                    <a:bodyPr/>
                    <a:lstStyle/>
                    <a:p>
                      <a:pPr algn="ctr"/>
                      <a:r>
                        <a:rPr kumimoji="1" lang="en-US" altLang="ja-JP" sz="2200" dirty="0"/>
                        <a:t>2</a:t>
                      </a:r>
                      <a:endParaRPr kumimoji="1" lang="ja-JP" altLang="en-US" sz="2200"/>
                    </a:p>
                  </a:txBody>
                  <a:tcPr/>
                </a:tc>
                <a:tc>
                  <a:txBody>
                    <a:bodyPr/>
                    <a:lstStyle/>
                    <a:p>
                      <a:pPr algn="ctr"/>
                      <a:r>
                        <a:rPr kumimoji="1" lang="en-US" altLang="ja-JP" sz="2200" dirty="0"/>
                        <a:t>6</a:t>
                      </a:r>
                      <a:endParaRPr kumimoji="1" lang="ja-JP" altLang="en-US" sz="2200"/>
                    </a:p>
                  </a:txBody>
                  <a:tcPr/>
                </a:tc>
                <a:tc>
                  <a:txBody>
                    <a:bodyPr/>
                    <a:lstStyle/>
                    <a:p>
                      <a:pPr algn="ctr"/>
                      <a:r>
                        <a:rPr kumimoji="1" lang="en-US" altLang="ja-JP" sz="2200" dirty="0"/>
                        <a:t>2</a:t>
                      </a:r>
                      <a:endParaRPr kumimoji="1" lang="ja-JP" altLang="en-US" sz="2200"/>
                    </a:p>
                  </a:txBody>
                  <a:tcPr/>
                </a:tc>
                <a:tc>
                  <a:txBody>
                    <a:bodyPr/>
                    <a:lstStyle/>
                    <a:p>
                      <a:pPr algn="ctr"/>
                      <a:r>
                        <a:rPr kumimoji="1" lang="en-US" altLang="ja-JP" sz="2200" dirty="0"/>
                        <a:t>2</a:t>
                      </a:r>
                      <a:endParaRPr kumimoji="1" lang="ja-JP" altLang="en-US" sz="2200"/>
                    </a:p>
                  </a:txBody>
                  <a:tcPr/>
                </a:tc>
                <a:tc>
                  <a:txBody>
                    <a:bodyPr/>
                    <a:lstStyle/>
                    <a:p>
                      <a:pPr algn="ctr"/>
                      <a:r>
                        <a:rPr kumimoji="1" lang="en-US" altLang="ja-JP" sz="2200" dirty="0"/>
                        <a:t>5</a:t>
                      </a:r>
                      <a:endParaRPr kumimoji="1" lang="ja-JP" altLang="en-US" sz="2200"/>
                    </a:p>
                  </a:txBody>
                  <a:tcPr/>
                </a:tc>
                <a:tc>
                  <a:txBody>
                    <a:bodyPr/>
                    <a:lstStyle/>
                    <a:p>
                      <a:pPr algn="ctr"/>
                      <a:r>
                        <a:rPr kumimoji="1" lang="en-US" altLang="ja-JP" sz="2200" dirty="0"/>
                        <a:t>4</a:t>
                      </a:r>
                      <a:endParaRPr kumimoji="1" lang="ja-JP" altLang="en-US" sz="2200"/>
                    </a:p>
                  </a:txBody>
                  <a:tcPr/>
                </a:tc>
                <a:tc>
                  <a:txBody>
                    <a:bodyPr/>
                    <a:lstStyle/>
                    <a:p>
                      <a:pPr algn="ctr"/>
                      <a:r>
                        <a:rPr kumimoji="1" lang="en-US" altLang="ja-JP" sz="2200" dirty="0"/>
                        <a:t>3</a:t>
                      </a:r>
                      <a:endParaRPr kumimoji="1" lang="ja-JP" altLang="en-US" sz="2200"/>
                    </a:p>
                  </a:txBody>
                  <a:tcPr/>
                </a:tc>
                <a:tc>
                  <a:txBody>
                    <a:bodyPr/>
                    <a:lstStyle/>
                    <a:p>
                      <a:pPr algn="ctr"/>
                      <a:r>
                        <a:rPr kumimoji="1" lang="en-US" altLang="ja-JP" sz="2200" dirty="0"/>
                        <a:t>12</a:t>
                      </a:r>
                      <a:endParaRPr kumimoji="1" lang="ja-JP" altLang="en-US" sz="2200"/>
                    </a:p>
                  </a:txBody>
                  <a:tcPr/>
                </a:tc>
                <a:tc>
                  <a:txBody>
                    <a:bodyPr/>
                    <a:lstStyle/>
                    <a:p>
                      <a:pPr algn="ctr"/>
                      <a:r>
                        <a:rPr kumimoji="1" lang="ja-JP" altLang="en-US" sz="2200"/>
                        <a:t>無し</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a:t>△</a:t>
                      </a:r>
                    </a:p>
                  </a:txBody>
                  <a:tcPr/>
                </a:tc>
                <a:extLst>
                  <a:ext uri="{0D108BD9-81ED-4DB2-BD59-A6C34878D82A}">
                    <a16:rowId xmlns:a16="http://schemas.microsoft.com/office/drawing/2014/main" val="4170583482"/>
                  </a:ext>
                </a:extLst>
              </a:tr>
              <a:tr h="384810">
                <a:tc>
                  <a:txBody>
                    <a:bodyPr/>
                    <a:lstStyle/>
                    <a:p>
                      <a:pPr algn="ctr"/>
                      <a:r>
                        <a:rPr kumimoji="1" lang="en-US" altLang="ja-JP" sz="2200" dirty="0"/>
                        <a:t>1</a:t>
                      </a:r>
                      <a:endParaRPr kumimoji="1" lang="ja-JP" altLang="en-US" sz="2200"/>
                    </a:p>
                  </a:txBody>
                  <a:tcPr/>
                </a:tc>
                <a:tc>
                  <a:txBody>
                    <a:bodyPr/>
                    <a:lstStyle/>
                    <a:p>
                      <a:pPr algn="ctr"/>
                      <a:r>
                        <a:rPr kumimoji="1" lang="en-US" altLang="ja-JP" sz="2200" dirty="0"/>
                        <a:t>25</a:t>
                      </a:r>
                      <a:endParaRPr kumimoji="1" lang="ja-JP" altLang="en-US" sz="2200"/>
                    </a:p>
                  </a:txBody>
                  <a:tcPr/>
                </a:tc>
                <a:tc>
                  <a:txBody>
                    <a:bodyPr/>
                    <a:lstStyle/>
                    <a:p>
                      <a:pPr algn="ctr"/>
                      <a:r>
                        <a:rPr kumimoji="1" lang="en-US" altLang="ja-JP" sz="2200" dirty="0"/>
                        <a:t>22</a:t>
                      </a:r>
                      <a:endParaRPr kumimoji="1" lang="ja-JP" altLang="en-US" sz="2200"/>
                    </a:p>
                  </a:txBody>
                  <a:tcPr/>
                </a:tc>
                <a:tc>
                  <a:txBody>
                    <a:bodyPr/>
                    <a:lstStyle/>
                    <a:p>
                      <a:pPr algn="ctr"/>
                      <a:r>
                        <a:rPr kumimoji="1" lang="en-US" altLang="ja-JP" sz="2200" dirty="0"/>
                        <a:t>0</a:t>
                      </a:r>
                      <a:endParaRPr kumimoji="1" lang="ja-JP" altLang="en-US" sz="2200"/>
                    </a:p>
                  </a:txBody>
                  <a:tcPr>
                    <a:solidFill>
                      <a:schemeClr val="accent2">
                        <a:lumMod val="60000"/>
                        <a:lumOff val="40000"/>
                      </a:schemeClr>
                    </a:solidFill>
                  </a:tcPr>
                </a:tc>
                <a:tc>
                  <a:txBody>
                    <a:bodyPr/>
                    <a:lstStyle/>
                    <a:p>
                      <a:pPr algn="ctr"/>
                      <a:r>
                        <a:rPr kumimoji="1" lang="en-US" altLang="ja-JP" sz="2200" dirty="0"/>
                        <a:t>4</a:t>
                      </a:r>
                      <a:endParaRPr kumimoji="1" lang="ja-JP" altLang="en-US" sz="2200"/>
                    </a:p>
                  </a:txBody>
                  <a:tcPr/>
                </a:tc>
                <a:tc>
                  <a:txBody>
                    <a:bodyPr/>
                    <a:lstStyle/>
                    <a:p>
                      <a:pPr algn="ctr"/>
                      <a:r>
                        <a:rPr kumimoji="1" lang="en-US" altLang="ja-JP" sz="2200" dirty="0"/>
                        <a:t>2</a:t>
                      </a:r>
                      <a:endParaRPr kumimoji="1" lang="ja-JP" altLang="en-US" sz="2200"/>
                    </a:p>
                  </a:txBody>
                  <a:tcPr/>
                </a:tc>
                <a:tc>
                  <a:txBody>
                    <a:bodyPr/>
                    <a:lstStyle/>
                    <a:p>
                      <a:pPr algn="ctr"/>
                      <a:r>
                        <a:rPr kumimoji="1" lang="en-US" altLang="ja-JP" sz="2200" dirty="0"/>
                        <a:t>0</a:t>
                      </a:r>
                      <a:endParaRPr kumimoji="1" lang="ja-JP" altLang="en-US" sz="2200"/>
                    </a:p>
                  </a:txBody>
                  <a:tcPr>
                    <a:solidFill>
                      <a:schemeClr val="accent2">
                        <a:lumMod val="60000"/>
                        <a:lumOff val="40000"/>
                      </a:schemeClr>
                    </a:solidFill>
                  </a:tcPr>
                </a:tc>
                <a:tc>
                  <a:txBody>
                    <a:bodyPr/>
                    <a:lstStyle/>
                    <a:p>
                      <a:pPr algn="ctr"/>
                      <a:r>
                        <a:rPr kumimoji="1" lang="en-US" altLang="ja-JP" sz="2200" dirty="0"/>
                        <a:t>5</a:t>
                      </a:r>
                      <a:endParaRPr kumimoji="1" lang="ja-JP" altLang="en-US" sz="2200"/>
                    </a:p>
                  </a:txBody>
                  <a:tcPr/>
                </a:tc>
                <a:tc>
                  <a:txBody>
                    <a:bodyPr/>
                    <a:lstStyle/>
                    <a:p>
                      <a:pPr algn="ctr"/>
                      <a:r>
                        <a:rPr kumimoji="1" lang="en-US" altLang="ja-JP" sz="2200" dirty="0"/>
                        <a:t>14</a:t>
                      </a:r>
                      <a:endParaRPr kumimoji="1" lang="ja-JP" altLang="en-US" sz="2200"/>
                    </a:p>
                  </a:txBody>
                  <a:tcPr/>
                </a:tc>
                <a:tc>
                  <a:txBody>
                    <a:bodyPr/>
                    <a:lstStyle/>
                    <a:p>
                      <a:pPr algn="ctr"/>
                      <a:r>
                        <a:rPr kumimoji="1" lang="en-US" altLang="ja-JP" sz="2200" dirty="0"/>
                        <a:t>3</a:t>
                      </a:r>
                      <a:endParaRPr kumimoji="1" lang="ja-JP" altLang="en-US" sz="2200"/>
                    </a:p>
                  </a:txBody>
                  <a:tcPr/>
                </a:tc>
                <a:tc>
                  <a:txBody>
                    <a:bodyPr/>
                    <a:lstStyle/>
                    <a:p>
                      <a:pPr algn="ctr"/>
                      <a:r>
                        <a:rPr kumimoji="1" lang="en-US" altLang="ja-JP" sz="2200" dirty="0"/>
                        <a:t>9</a:t>
                      </a:r>
                      <a:endParaRPr kumimoji="1" lang="ja-JP" altLang="en-US" sz="2200"/>
                    </a:p>
                  </a:txBody>
                  <a:tcPr/>
                </a:tc>
                <a:tc>
                  <a:txBody>
                    <a:bodyPr/>
                    <a:lstStyle/>
                    <a:p>
                      <a:pPr algn="ctr"/>
                      <a:r>
                        <a:rPr kumimoji="1" lang="ja-JP" altLang="en-US" sz="2200"/>
                        <a:t>無し</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a:t>△</a:t>
                      </a:r>
                    </a:p>
                  </a:txBody>
                  <a:tcPr/>
                </a:tc>
                <a:extLst>
                  <a:ext uri="{0D108BD9-81ED-4DB2-BD59-A6C34878D82A}">
                    <a16:rowId xmlns:a16="http://schemas.microsoft.com/office/drawing/2014/main" val="3170939884"/>
                  </a:ext>
                </a:extLst>
              </a:tr>
              <a:tr h="384810">
                <a:tc>
                  <a:txBody>
                    <a:bodyPr/>
                    <a:lstStyle/>
                    <a:p>
                      <a:pPr algn="ctr"/>
                      <a:r>
                        <a:rPr kumimoji="1" lang="en-US" altLang="ja-JP" sz="2200" dirty="0"/>
                        <a:t>2</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2</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ja-JP" altLang="en-US" sz="2200"/>
                        <a:t>有り</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dirty="0"/>
                        <a:t>×</a:t>
                      </a:r>
                      <a:endParaRPr kumimoji="1" lang="ja-JP" altLang="en-US" sz="2200"/>
                    </a:p>
                  </a:txBody>
                  <a:tcPr/>
                </a:tc>
                <a:extLst>
                  <a:ext uri="{0D108BD9-81ED-4DB2-BD59-A6C34878D82A}">
                    <a16:rowId xmlns:a16="http://schemas.microsoft.com/office/drawing/2014/main" val="1823589561"/>
                  </a:ext>
                </a:extLst>
              </a:tr>
              <a:tr h="384810">
                <a:tc>
                  <a:txBody>
                    <a:bodyPr/>
                    <a:lstStyle/>
                    <a:p>
                      <a:pPr algn="ctr"/>
                      <a:r>
                        <a:rPr kumimoji="1" lang="en-US" altLang="ja-JP" sz="2200" dirty="0"/>
                        <a:t>4</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en-US" altLang="ja-JP" sz="2200" dirty="0"/>
                        <a:t>0</a:t>
                      </a:r>
                      <a:endParaRPr kumimoji="1" lang="ja-JP" altLang="en-US" sz="2200"/>
                    </a:p>
                  </a:txBody>
                  <a:tcPr/>
                </a:tc>
                <a:tc>
                  <a:txBody>
                    <a:bodyPr/>
                    <a:lstStyle/>
                    <a:p>
                      <a:pPr algn="ctr"/>
                      <a:r>
                        <a:rPr kumimoji="1" lang="ja-JP" altLang="en-US" sz="2200"/>
                        <a:t>無し</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dirty="0"/>
                        <a:t>×</a:t>
                      </a:r>
                      <a:endParaRPr kumimoji="1" lang="ja-JP" altLang="en-US" sz="2200"/>
                    </a:p>
                  </a:txBody>
                  <a:tcPr/>
                </a:tc>
                <a:extLst>
                  <a:ext uri="{0D108BD9-81ED-4DB2-BD59-A6C34878D82A}">
                    <a16:rowId xmlns:a16="http://schemas.microsoft.com/office/drawing/2014/main" val="1240119985"/>
                  </a:ext>
                </a:extLst>
              </a:tr>
            </a:tbl>
          </a:graphicData>
        </a:graphic>
      </p:graphicFrame>
      <p:sp>
        <p:nvSpPr>
          <p:cNvPr id="11" name="テキスト ボックス 10">
            <a:extLst>
              <a:ext uri="{FF2B5EF4-FFF2-40B4-BE49-F238E27FC236}">
                <a16:creationId xmlns:a16="http://schemas.microsoft.com/office/drawing/2014/main" id="{50E64E37-C735-65DE-FB63-EC149EA7158D}"/>
              </a:ext>
            </a:extLst>
          </p:cNvPr>
          <p:cNvSpPr txBox="1"/>
          <p:nvPr/>
        </p:nvSpPr>
        <p:spPr>
          <a:xfrm>
            <a:off x="558800" y="5657335"/>
            <a:ext cx="610496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200" b="0" i="0" u="none" strike="noStrike" kern="1200" cap="none" spc="0" normalizeH="0" baseline="0" noProof="0" dirty="0">
                <a:ln>
                  <a:noFill/>
                </a:ln>
                <a:solidFill>
                  <a:srgbClr val="000000"/>
                </a:solidFill>
                <a:effectLst/>
                <a:uLnTx/>
                <a:uFillTx/>
                <a:latin typeface="Menlo" panose="020B0609030804020204" pitchFamily="49" charset="0"/>
                <a:ea typeface="游ゴシック Medium"/>
                <a:cs typeface="+mn-cs"/>
              </a:rPr>
              <a:t>±1°</a:t>
            </a:r>
            <a:r>
              <a:rPr kumimoji="1" lang="ja-JP" altLang="en-US" sz="2200" b="0" i="0" u="none" strike="noStrike" kern="1200" cap="none" spc="0" normalizeH="0" baseline="0" noProof="0">
                <a:ln>
                  <a:noFill/>
                </a:ln>
                <a:solidFill>
                  <a:srgbClr val="000000"/>
                </a:solidFill>
                <a:effectLst/>
                <a:uLnTx/>
                <a:uFillTx/>
                <a:latin typeface="Menlo" panose="020B0609030804020204" pitchFamily="49" charset="0"/>
                <a:ea typeface="游ゴシック Medium"/>
                <a:cs typeface="+mn-cs"/>
              </a:rPr>
              <a:t>まで読み取れる可能性あり</a:t>
            </a:r>
            <a:endPar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endParaRPr>
          </a:p>
        </p:txBody>
      </p:sp>
    </p:spTree>
    <p:extLst>
      <p:ext uri="{BB962C8B-B14F-4D97-AF65-F5344CB8AC3E}">
        <p14:creationId xmlns:p14="http://schemas.microsoft.com/office/powerpoint/2010/main" val="27245987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137241-E1A0-C950-DF58-5CC5D8799128}"/>
              </a:ext>
            </a:extLst>
          </p:cNvPr>
          <p:cNvSpPr>
            <a:spLocks noGrp="1"/>
          </p:cNvSpPr>
          <p:nvPr>
            <p:ph type="title"/>
          </p:nvPr>
        </p:nvSpPr>
        <p:spPr/>
        <p:txBody>
          <a:bodyPr/>
          <a:lstStyle/>
          <a:p>
            <a:r>
              <a:rPr kumimoji="1" lang="ja-JP" altLang="en-US"/>
              <a:t>今後の展望</a:t>
            </a:r>
          </a:p>
        </p:txBody>
      </p:sp>
      <p:sp>
        <p:nvSpPr>
          <p:cNvPr id="3" name="コンテンツ プレースホルダー 2">
            <a:extLst>
              <a:ext uri="{FF2B5EF4-FFF2-40B4-BE49-F238E27FC236}">
                <a16:creationId xmlns:a16="http://schemas.microsoft.com/office/drawing/2014/main" id="{3FCD12A3-E477-9A4E-C51E-C0D96A6472EB}"/>
              </a:ext>
            </a:extLst>
          </p:cNvPr>
          <p:cNvSpPr>
            <a:spLocks noGrp="1"/>
          </p:cNvSpPr>
          <p:nvPr>
            <p:ph idx="1"/>
          </p:nvPr>
        </p:nvSpPr>
        <p:spPr>
          <a:xfrm>
            <a:off x="558800" y="2013155"/>
            <a:ext cx="11099800" cy="4142716"/>
          </a:xfrm>
        </p:spPr>
        <p:txBody>
          <a:bodyPr>
            <a:normAutofit/>
          </a:bodyPr>
          <a:lstStyle/>
          <a:p>
            <a:r>
              <a:rPr kumimoji="1" lang="ja-JP" altLang="en-US"/>
              <a:t>実験と同じ条件で閾値</a:t>
            </a:r>
            <a:r>
              <a:rPr lang="en-US" altLang="ja-JP" dirty="0"/>
              <a:t>,</a:t>
            </a:r>
            <a:r>
              <a:rPr lang="ja-JP" altLang="en-US"/>
              <a:t>比較項目</a:t>
            </a:r>
            <a:r>
              <a:rPr kumimoji="1" lang="ja-JP" altLang="en-US"/>
              <a:t>を再評価</a:t>
            </a:r>
            <a:endParaRPr kumimoji="1" lang="en-US" altLang="ja-JP" dirty="0"/>
          </a:p>
          <a:p>
            <a:pPr marL="0" indent="0">
              <a:buNone/>
            </a:pPr>
            <a:r>
              <a:rPr kumimoji="1" lang="ja-JP" altLang="en-US" b="0"/>
              <a:t>閾値の設定の際に参照した画像データ</a:t>
            </a:r>
            <a:endParaRPr kumimoji="1" lang="en-US" altLang="ja-JP" b="0" dirty="0"/>
          </a:p>
          <a:p>
            <a:pPr marL="0" indent="0">
              <a:buNone/>
            </a:pPr>
            <a:r>
              <a:rPr kumimoji="1" lang="en-US" altLang="ja-JP" b="0" dirty="0"/>
              <a:t>	300</a:t>
            </a:r>
            <a:r>
              <a:rPr kumimoji="1" lang="ja-JP" altLang="en-US" b="0"/>
              <a:t>個</a:t>
            </a:r>
            <a:endParaRPr kumimoji="1" lang="en-US" altLang="ja-JP" b="0" dirty="0"/>
          </a:p>
          <a:p>
            <a:pPr marL="0" indent="0">
              <a:buNone/>
            </a:pPr>
            <a:endParaRPr lang="en-US" altLang="ja-JP" b="0" dirty="0"/>
          </a:p>
          <a:p>
            <a:pPr marL="0" indent="0">
              <a:buNone/>
            </a:pPr>
            <a:r>
              <a:rPr kumimoji="1" lang="ja-JP" altLang="en-US" b="0"/>
              <a:t>実験</a:t>
            </a:r>
            <a:r>
              <a:rPr lang="en-US" altLang="ja-JP" b="0" dirty="0"/>
              <a:t>:</a:t>
            </a:r>
            <a:r>
              <a:rPr kumimoji="1" lang="en-US" altLang="ja-JP" b="0" dirty="0"/>
              <a:t>0.01</a:t>
            </a:r>
            <a:r>
              <a:rPr kumimoji="1" lang="ja-JP" altLang="en-US" b="0"/>
              <a:t>秒毎に数時間</a:t>
            </a:r>
            <a:r>
              <a:rPr lang="ja-JP" altLang="en-US" b="0"/>
              <a:t>の判定</a:t>
            </a:r>
            <a:endParaRPr lang="en-US" altLang="ja-JP" b="0" dirty="0"/>
          </a:p>
          <a:p>
            <a:pPr marL="0" indent="0">
              <a:buNone/>
            </a:pPr>
            <a:r>
              <a:rPr lang="en-US" altLang="ja-JP" b="0" dirty="0"/>
              <a:t>	〜360000</a:t>
            </a:r>
            <a:r>
              <a:rPr lang="ja-JP" altLang="en-US" b="0"/>
              <a:t>個の画像</a:t>
            </a:r>
            <a:endParaRPr kumimoji="1" lang="en-US" altLang="ja-JP" b="0" dirty="0"/>
          </a:p>
          <a:p>
            <a:pPr marL="0" indent="0">
              <a:buNone/>
            </a:pPr>
            <a:endParaRPr kumimoji="1" lang="ja-JP" altLang="en-US"/>
          </a:p>
        </p:txBody>
      </p:sp>
      <p:sp>
        <p:nvSpPr>
          <p:cNvPr id="4" name="テキスト プレースホルダー 3">
            <a:extLst>
              <a:ext uri="{FF2B5EF4-FFF2-40B4-BE49-F238E27FC236}">
                <a16:creationId xmlns:a16="http://schemas.microsoft.com/office/drawing/2014/main" id="{A7BE6F86-972E-C36D-9C09-7CD24B3FC1D3}"/>
              </a:ext>
            </a:extLst>
          </p:cNvPr>
          <p:cNvSpPr>
            <a:spLocks noGrp="1"/>
          </p:cNvSpPr>
          <p:nvPr>
            <p:ph type="body" sz="quarter" idx="11"/>
          </p:nvPr>
        </p:nvSpPr>
        <p:spPr/>
        <p:txBody>
          <a:bodyPr>
            <a:normAutofit fontScale="92500" lnSpcReduction="20000"/>
          </a:bodyPr>
          <a:lstStyle/>
          <a:p>
            <a:r>
              <a:rPr kumimoji="1" lang="ja-JP" altLang="en-US"/>
              <a:t>手法２：結果</a:t>
            </a:r>
          </a:p>
        </p:txBody>
      </p:sp>
      <p:sp>
        <p:nvSpPr>
          <p:cNvPr id="6" name="テキスト ボックス 5">
            <a:extLst>
              <a:ext uri="{FF2B5EF4-FFF2-40B4-BE49-F238E27FC236}">
                <a16:creationId xmlns:a16="http://schemas.microsoft.com/office/drawing/2014/main" id="{44432735-6D33-D5C4-4105-F9144C898ADD}"/>
              </a:ext>
            </a:extLst>
          </p:cNvPr>
          <p:cNvSpPr txBox="1"/>
          <p:nvPr/>
        </p:nvSpPr>
        <p:spPr>
          <a:xfrm>
            <a:off x="3817374" y="6155871"/>
            <a:ext cx="784860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a:ln>
                  <a:noFill/>
                </a:ln>
                <a:solidFill>
                  <a:srgbClr val="4D4D4D"/>
                </a:solidFill>
                <a:effectLst/>
                <a:uLnTx/>
                <a:uFillTx/>
                <a:latin typeface="Segoe UI"/>
                <a:ea typeface="游ゴシック Medium"/>
                <a:cs typeface="+mn-cs"/>
              </a:rPr>
              <a:t>誤った数字だが閾値を満たすものがある可能性が予測される。</a:t>
            </a:r>
            <a:endParaRPr kumimoji="1" lang="en-US" altLang="ja-JP" sz="2200" b="0" i="0" u="none" strike="noStrike" kern="1200" cap="none" spc="0" normalizeH="0" baseline="0" noProof="0" dirty="0">
              <a:ln>
                <a:noFill/>
              </a:ln>
              <a:solidFill>
                <a:srgbClr val="4D4D4D"/>
              </a:solidFill>
              <a:effectLst/>
              <a:uLnTx/>
              <a:uFillTx/>
              <a:latin typeface="Segoe UI"/>
              <a:ea typeface="游ゴシック Medium"/>
              <a:cs typeface="+mn-cs"/>
            </a:endParaRPr>
          </a:p>
        </p:txBody>
      </p:sp>
      <p:cxnSp>
        <p:nvCxnSpPr>
          <p:cNvPr id="8" name="直線矢印コネクタ 7">
            <a:extLst>
              <a:ext uri="{FF2B5EF4-FFF2-40B4-BE49-F238E27FC236}">
                <a16:creationId xmlns:a16="http://schemas.microsoft.com/office/drawing/2014/main" id="{DCC5F6DB-624D-C5FA-9AD9-91FD13969EC8}"/>
              </a:ext>
            </a:extLst>
          </p:cNvPr>
          <p:cNvCxnSpPr>
            <a:cxnSpLocks/>
          </p:cNvCxnSpPr>
          <p:nvPr/>
        </p:nvCxnSpPr>
        <p:spPr>
          <a:xfrm>
            <a:off x="607786" y="3249386"/>
            <a:ext cx="0" cy="1469571"/>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822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A4436E-ECB7-D9EC-E07D-94230E70F5A7}"/>
              </a:ext>
            </a:extLst>
          </p:cNvPr>
          <p:cNvSpPr>
            <a:spLocks noGrp="1"/>
          </p:cNvSpPr>
          <p:nvPr>
            <p:ph type="title"/>
          </p:nvPr>
        </p:nvSpPr>
        <p:spPr/>
        <p:txBody>
          <a:bodyPr/>
          <a:lstStyle/>
          <a:p>
            <a:r>
              <a:rPr kumimoji="1" lang="ja-JP" altLang="en-US"/>
              <a:t>手法２</a:t>
            </a:r>
            <a:r>
              <a:rPr kumimoji="1" lang="en-US" altLang="ja-JP" dirty="0"/>
              <a:t> : </a:t>
            </a:r>
            <a:r>
              <a:rPr kumimoji="1" lang="ja-JP" altLang="en-US"/>
              <a:t>まとめ</a:t>
            </a:r>
          </a:p>
        </p:txBody>
      </p:sp>
      <p:sp>
        <p:nvSpPr>
          <p:cNvPr id="3" name="コンテンツ プレースホルダー 2">
            <a:extLst>
              <a:ext uri="{FF2B5EF4-FFF2-40B4-BE49-F238E27FC236}">
                <a16:creationId xmlns:a16="http://schemas.microsoft.com/office/drawing/2014/main" id="{D645DB53-72ED-8824-518B-7A6ECEDB15B1}"/>
              </a:ext>
            </a:extLst>
          </p:cNvPr>
          <p:cNvSpPr>
            <a:spLocks noGrp="1"/>
          </p:cNvSpPr>
          <p:nvPr>
            <p:ph idx="1"/>
          </p:nvPr>
        </p:nvSpPr>
        <p:spPr>
          <a:xfrm>
            <a:off x="558800" y="2013155"/>
            <a:ext cx="4820920" cy="4632574"/>
          </a:xfrm>
        </p:spPr>
        <p:txBody>
          <a:bodyPr>
            <a:normAutofit lnSpcReduction="10000"/>
          </a:bodyPr>
          <a:lstStyle/>
          <a:p>
            <a:r>
              <a:rPr kumimoji="1" lang="ja-JP" altLang="en-US"/>
              <a:t>おそらく判定できる</a:t>
            </a:r>
            <a:r>
              <a:rPr lang="ja-JP" altLang="en-US"/>
              <a:t>限界：</a:t>
            </a:r>
            <a:r>
              <a:rPr lang="en-US" altLang="ja-JP" dirty="0"/>
              <a:t>±1°</a:t>
            </a:r>
            <a:r>
              <a:rPr lang="ja-JP" altLang="en-US"/>
              <a:t>程度</a:t>
            </a:r>
            <a:endParaRPr lang="en-US" altLang="ja-JP" dirty="0"/>
          </a:p>
          <a:p>
            <a:endParaRPr kumimoji="1" lang="en-US" altLang="ja-JP" dirty="0"/>
          </a:p>
          <a:p>
            <a:r>
              <a:rPr kumimoji="1" lang="ja-JP" altLang="en-US"/>
              <a:t>傾きが</a:t>
            </a:r>
            <a:r>
              <a:rPr kumimoji="1" lang="en-US" altLang="ja-JP" dirty="0"/>
              <a:t>±1</a:t>
            </a:r>
            <a:r>
              <a:rPr lang="en-US" altLang="ja-JP" dirty="0"/>
              <a:t>°</a:t>
            </a:r>
            <a:r>
              <a:rPr lang="ja-JP" altLang="en-US"/>
              <a:t>以内に収まるようにカメラを手で調整する必要あり</a:t>
            </a:r>
            <a:endParaRPr lang="en-US" altLang="ja-JP" dirty="0"/>
          </a:p>
          <a:p>
            <a:endParaRPr lang="en-US" altLang="ja-JP" dirty="0"/>
          </a:p>
          <a:p>
            <a:r>
              <a:rPr lang="ja-JP" altLang="en-US"/>
              <a:t>まだ実用段階にない</a:t>
            </a:r>
            <a:endParaRPr lang="en-US" altLang="ja-JP" dirty="0"/>
          </a:p>
          <a:p>
            <a:pPr marL="0" indent="0">
              <a:buNone/>
            </a:pPr>
            <a:endParaRPr lang="en-US" altLang="ja-JP" dirty="0"/>
          </a:p>
        </p:txBody>
      </p:sp>
      <p:sp>
        <p:nvSpPr>
          <p:cNvPr id="4" name="テキスト プレースホルダー 3">
            <a:extLst>
              <a:ext uri="{FF2B5EF4-FFF2-40B4-BE49-F238E27FC236}">
                <a16:creationId xmlns:a16="http://schemas.microsoft.com/office/drawing/2014/main" id="{C46CB439-6399-21BC-C399-6F2A6BEC6206}"/>
              </a:ext>
            </a:extLst>
          </p:cNvPr>
          <p:cNvSpPr>
            <a:spLocks noGrp="1"/>
          </p:cNvSpPr>
          <p:nvPr>
            <p:ph type="body" sz="quarter" idx="11"/>
          </p:nvPr>
        </p:nvSpPr>
        <p:spPr/>
        <p:txBody>
          <a:bodyPr>
            <a:normAutofit fontScale="92500" lnSpcReduction="20000"/>
          </a:bodyPr>
          <a:lstStyle/>
          <a:p>
            <a:r>
              <a:rPr kumimoji="1" lang="ja-JP" altLang="en-US"/>
              <a:t>手法２：結果</a:t>
            </a:r>
          </a:p>
        </p:txBody>
      </p:sp>
      <p:pic>
        <p:nvPicPr>
          <p:cNvPr id="5" name="図 4">
            <a:extLst>
              <a:ext uri="{FF2B5EF4-FFF2-40B4-BE49-F238E27FC236}">
                <a16:creationId xmlns:a16="http://schemas.microsoft.com/office/drawing/2014/main" id="{097A27A4-2D95-CEDC-47C8-D6908BFB0C43}"/>
              </a:ext>
            </a:extLst>
          </p:cNvPr>
          <p:cNvPicPr>
            <a:picLocks noChangeAspect="1"/>
          </p:cNvPicPr>
          <p:nvPr/>
        </p:nvPicPr>
        <p:blipFill>
          <a:blip r:embed="rId2"/>
          <a:stretch>
            <a:fillRect/>
          </a:stretch>
        </p:blipFill>
        <p:spPr>
          <a:xfrm>
            <a:off x="6400800" y="1271941"/>
            <a:ext cx="5378450" cy="3927122"/>
          </a:xfrm>
          <a:prstGeom prst="rect">
            <a:avLst/>
          </a:prstGeom>
        </p:spPr>
      </p:pic>
      <p:sp>
        <p:nvSpPr>
          <p:cNvPr id="7" name="テキスト ボックス 6">
            <a:extLst>
              <a:ext uri="{FF2B5EF4-FFF2-40B4-BE49-F238E27FC236}">
                <a16:creationId xmlns:a16="http://schemas.microsoft.com/office/drawing/2014/main" id="{D9A44CD3-C8D9-9AA1-14C8-9C07A2021E3D}"/>
              </a:ext>
            </a:extLst>
          </p:cNvPr>
          <p:cNvSpPr txBox="1"/>
          <p:nvPr/>
        </p:nvSpPr>
        <p:spPr>
          <a:xfrm>
            <a:off x="7909560" y="5245101"/>
            <a:ext cx="29492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4D4D4D"/>
                </a:solidFill>
                <a:effectLst/>
                <a:uLnTx/>
                <a:uFillTx/>
                <a:latin typeface="Segoe UI"/>
                <a:ea typeface="游ゴシック Medium"/>
                <a:cs typeface="+mn-cs"/>
              </a:rPr>
              <a:t>-1°</a:t>
            </a:r>
            <a:r>
              <a:rPr kumimoji="1" lang="ja-JP" altLang="en-US" sz="2400" b="0" i="0" u="none" strike="noStrike" kern="1200" cap="none" spc="0" normalizeH="0" baseline="0" noProof="0">
                <a:ln>
                  <a:noFill/>
                </a:ln>
                <a:solidFill>
                  <a:srgbClr val="4D4D4D"/>
                </a:solidFill>
                <a:effectLst/>
                <a:uLnTx/>
                <a:uFillTx/>
                <a:latin typeface="Segoe UI"/>
                <a:ea typeface="游ゴシック Medium"/>
                <a:cs typeface="+mn-cs"/>
              </a:rPr>
              <a:t>程度傾いた画像</a:t>
            </a:r>
          </a:p>
        </p:txBody>
      </p:sp>
    </p:spTree>
    <p:extLst>
      <p:ext uri="{BB962C8B-B14F-4D97-AF65-F5344CB8AC3E}">
        <p14:creationId xmlns:p14="http://schemas.microsoft.com/office/powerpoint/2010/main" val="2225157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6"/>
          <p:cNvSpPr txBox="1"/>
          <p:nvPr/>
        </p:nvSpPr>
        <p:spPr>
          <a:xfrm>
            <a:off x="1664102" y="924731"/>
            <a:ext cx="10136011"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4000" b="1" i="0" u="none" strike="noStrike" kern="0" cap="none" spc="0" normalizeH="0" baseline="0" noProof="0">
                <a:ln>
                  <a:noFill/>
                </a:ln>
                <a:solidFill>
                  <a:srgbClr val="3F3F3F"/>
                </a:solidFill>
                <a:effectLst/>
                <a:uLnTx/>
                <a:uFillTx/>
                <a:latin typeface="Arial"/>
                <a:ea typeface="Arial"/>
                <a:cs typeface="Arial"/>
                <a:sym typeface="Arial"/>
              </a:rPr>
              <a:t>La</a:t>
            </a:r>
            <a:r>
              <a:rPr kumimoji="0" lang="ja-JP" altLang="en-US" sz="4000" b="1" i="0" u="none" strike="noStrike" kern="0" cap="none" spc="0" normalizeH="0" baseline="0" noProof="0">
                <a:ln>
                  <a:noFill/>
                </a:ln>
                <a:solidFill>
                  <a:srgbClr val="3F3F3F"/>
                </a:solidFill>
                <a:effectLst/>
                <a:uLnTx/>
                <a:uFillTx/>
                <a:latin typeface="Arial"/>
                <a:ea typeface="Arial"/>
                <a:cs typeface="Arial"/>
                <a:sym typeface="Arial"/>
              </a:rPr>
              <a:t>核標的の偏極緩和時間測定</a:t>
            </a:r>
            <a:r>
              <a:rPr kumimoji="0" lang="ja-JP" altLang="en-US" sz="4000" b="0" i="0" u="none" strike="noStrike" kern="0" cap="none" spc="0" normalizeH="0" baseline="0" noProof="0">
                <a:ln>
                  <a:noFill/>
                </a:ln>
                <a:solidFill>
                  <a:srgbClr val="3F3F3F"/>
                </a:solidFill>
                <a:effectLst/>
                <a:uLnTx/>
                <a:uFillTx/>
                <a:latin typeface="Arial"/>
                <a:ea typeface="Arial"/>
                <a:cs typeface="Arial"/>
                <a:sym typeface="Arial"/>
              </a:rPr>
              <a:t>（</a:t>
            </a:r>
            <a:r>
              <a:rPr kumimoji="0" lang="en-US" altLang="ja-JP" sz="4000" b="0" i="0" u="none" strike="noStrike" kern="0" cap="none" spc="0" normalizeH="0" baseline="0" noProof="0">
                <a:ln>
                  <a:noFill/>
                </a:ln>
                <a:solidFill>
                  <a:srgbClr val="3F3F3F"/>
                </a:solidFill>
                <a:effectLst/>
                <a:uLnTx/>
                <a:uFillTx/>
                <a:latin typeface="Arial"/>
                <a:ea typeface="Arial"/>
                <a:cs typeface="Arial"/>
                <a:sym typeface="Arial"/>
              </a:rPr>
              <a:t>it </a:t>
            </a:r>
            <a:r>
              <a:rPr kumimoji="0" lang="ja-JP" altLang="en-US" sz="4000" b="0" i="0" u="none" strike="noStrike" kern="0" cap="none" spc="0" normalizeH="0" baseline="0" noProof="0">
                <a:ln>
                  <a:noFill/>
                </a:ln>
                <a:solidFill>
                  <a:srgbClr val="3F3F3F"/>
                </a:solidFill>
                <a:effectLst/>
                <a:uLnTx/>
                <a:uFillTx/>
                <a:latin typeface="Arial"/>
                <a:ea typeface="Arial"/>
                <a:cs typeface="Arial"/>
                <a:sym typeface="Arial"/>
              </a:rPr>
              <a:t>実験）</a:t>
            </a:r>
            <a:endParaRPr kumimoji="0" sz="1600" b="0"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161" name="Google Shape;161;p6"/>
          <p:cNvSpPr/>
          <p:nvPr/>
        </p:nvSpPr>
        <p:spPr>
          <a:xfrm>
            <a:off x="5240282" y="1912594"/>
            <a:ext cx="1412240" cy="800854"/>
          </a:xfrm>
          <a:prstGeom prst="downArrow">
            <a:avLst>
              <a:gd name="adj1" fmla="val 50000"/>
              <a:gd name="adj2" fmla="val 50000"/>
            </a:avLst>
          </a:prstGeom>
          <a:solidFill>
            <a:srgbClr val="3F3F3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2" name="Google Shape;162;p6"/>
          <p:cNvSpPr txBox="1"/>
          <p:nvPr/>
        </p:nvSpPr>
        <p:spPr>
          <a:xfrm>
            <a:off x="2693282" y="2933563"/>
            <a:ext cx="6506235"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ja-JP" altLang="en-US" sz="4000" b="0" i="0" u="none" strike="noStrike" kern="0" cap="none" spc="0" normalizeH="0" baseline="0" noProof="0">
                <a:ln>
                  <a:noFill/>
                </a:ln>
                <a:solidFill>
                  <a:srgbClr val="3F3F3F"/>
                </a:solidFill>
                <a:effectLst/>
                <a:uLnTx/>
                <a:uFillTx/>
                <a:latin typeface="Arial"/>
                <a:ea typeface="Arial"/>
                <a:cs typeface="Arial"/>
                <a:sym typeface="Arial"/>
              </a:rPr>
              <a:t>低温環境が必要</a:t>
            </a:r>
            <a:r>
              <a:rPr kumimoji="0" lang="ja-JP" altLang="en-US" sz="4000" b="0" i="0" u="none" strike="noStrike" kern="0" cap="none" spc="0" normalizeH="0" baseline="0" noProof="0">
                <a:ln>
                  <a:noFill/>
                </a:ln>
                <a:solidFill>
                  <a:srgbClr val="7F7F7F"/>
                </a:solidFill>
                <a:effectLst/>
                <a:uLnTx/>
                <a:uFillTx/>
                <a:latin typeface="Arial"/>
                <a:ea typeface="Arial"/>
                <a:cs typeface="Arial"/>
                <a:sym typeface="Arial"/>
              </a:rPr>
              <a:t>（長時間）</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 name="Google Shape;163;p6"/>
          <p:cNvSpPr/>
          <p:nvPr/>
        </p:nvSpPr>
        <p:spPr>
          <a:xfrm>
            <a:off x="5098041" y="3998025"/>
            <a:ext cx="1696720" cy="800854"/>
          </a:xfrm>
          <a:prstGeom prst="downArrow">
            <a:avLst>
              <a:gd name="adj1" fmla="val 50000"/>
              <a:gd name="adj2" fmla="val 50000"/>
            </a:avLst>
          </a:prstGeom>
          <a:solidFill>
            <a:srgbClr val="3F3F3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4" name="Google Shape;164;p6"/>
          <p:cNvSpPr txBox="1"/>
          <p:nvPr/>
        </p:nvSpPr>
        <p:spPr>
          <a:xfrm>
            <a:off x="1226735" y="5155495"/>
            <a:ext cx="9439327"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altLang="ja-JP" sz="4000" b="0" i="0" u="none" strike="noStrike" kern="0" cap="none" spc="0" normalizeH="0" baseline="0" noProof="0">
                <a:ln>
                  <a:noFill/>
                </a:ln>
                <a:solidFill>
                  <a:srgbClr val="3F3F3F"/>
                </a:solidFill>
                <a:effectLst/>
                <a:uLnTx/>
                <a:uFillTx/>
                <a:latin typeface="Arial"/>
                <a:ea typeface="Arial"/>
                <a:cs typeface="Arial"/>
                <a:sym typeface="Arial"/>
              </a:rPr>
              <a:t>【</a:t>
            </a:r>
            <a:r>
              <a:rPr kumimoji="0" lang="ja-JP" altLang="en-US" sz="4000" b="0" i="0" u="none" strike="noStrike" kern="0" cap="none" spc="0" normalizeH="0" baseline="0" noProof="0">
                <a:ln>
                  <a:noFill/>
                </a:ln>
                <a:solidFill>
                  <a:srgbClr val="3F3F3F"/>
                </a:solidFill>
                <a:effectLst/>
                <a:uLnTx/>
                <a:uFillTx/>
                <a:latin typeface="Arial"/>
                <a:ea typeface="Arial"/>
                <a:cs typeface="Arial"/>
                <a:sym typeface="Arial"/>
              </a:rPr>
              <a:t>やったこと</a:t>
            </a:r>
            <a:r>
              <a:rPr kumimoji="0" lang="en-US" altLang="ja-JP" sz="4000" b="0" i="0" u="none" strike="noStrike" kern="0" cap="none" spc="0" normalizeH="0" baseline="0" noProof="0">
                <a:ln>
                  <a:noFill/>
                </a:ln>
                <a:solidFill>
                  <a:srgbClr val="3F3F3F"/>
                </a:solidFill>
                <a:effectLst/>
                <a:uLnTx/>
                <a:uFillTx/>
                <a:latin typeface="Arial"/>
                <a:ea typeface="Arial"/>
                <a:cs typeface="Arial"/>
                <a:sym typeface="Arial"/>
              </a:rPr>
              <a:t>】</a:t>
            </a:r>
            <a:r>
              <a:rPr kumimoji="0" lang="ja-JP" altLang="en-US" sz="4000" b="0" i="0" u="none" strike="noStrike" kern="0" cap="none" spc="0" normalizeH="0" baseline="0" noProof="0">
                <a:ln>
                  <a:noFill/>
                </a:ln>
                <a:solidFill>
                  <a:srgbClr val="3F3F3F"/>
                </a:solidFill>
                <a:effectLst/>
                <a:uLnTx/>
                <a:uFillTx/>
                <a:latin typeface="Arial"/>
                <a:ea typeface="Arial"/>
                <a:cs typeface="Arial"/>
                <a:sym typeface="Arial"/>
              </a:rPr>
              <a:t>冷凍器システムの改良</a:t>
            </a:r>
            <a:endParaRPr kumimoji="0" sz="1600" b="0"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165" name="Google Shape;165;p6"/>
          <p:cNvSpPr txBox="1"/>
          <p:nvPr/>
        </p:nvSpPr>
        <p:spPr>
          <a:xfrm>
            <a:off x="375921" y="284480"/>
            <a:ext cx="886822" cy="461665"/>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ja-JP" altLang="en-US" sz="2400" b="0" i="0" u="none" strike="noStrike" kern="0" cap="none" spc="0" normalizeH="0" baseline="0" noProof="0">
                <a:ln>
                  <a:noFill/>
                </a:ln>
                <a:solidFill>
                  <a:srgbClr val="3F3F3F"/>
                </a:solidFill>
                <a:effectLst/>
                <a:uLnTx/>
                <a:uFillTx/>
                <a:latin typeface="Arial"/>
                <a:ea typeface="Arial"/>
                <a:cs typeface="Arial"/>
                <a:sym typeface="Arial"/>
              </a:rPr>
              <a:t>経緯</a:t>
            </a:r>
            <a:endParaRPr kumimoji="0" sz="1400" b="0" i="0" u="none" strike="noStrike" kern="0" cap="none" spc="0" normalizeH="0" baseline="0" noProof="0">
              <a:ln>
                <a:noFill/>
              </a:ln>
              <a:solidFill>
                <a:srgbClr val="3F3F3F"/>
              </a:solidFill>
              <a:effectLst/>
              <a:uLnTx/>
              <a:uFillTx/>
              <a:latin typeface="Arial"/>
              <a:ea typeface="Arial"/>
              <a:cs typeface="Arial"/>
              <a:sym typeface="Arial"/>
            </a:endParaRPr>
          </a:p>
        </p:txBody>
      </p:sp>
    </p:spTree>
    <p:extLst>
      <p:ext uri="{BB962C8B-B14F-4D97-AF65-F5344CB8AC3E}">
        <p14:creationId xmlns:p14="http://schemas.microsoft.com/office/powerpoint/2010/main" val="3111323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087E37-BF86-D1CA-1E91-6B8FEE6DBB79}"/>
              </a:ext>
            </a:extLst>
          </p:cNvPr>
          <p:cNvSpPr>
            <a:spLocks noGrp="1"/>
          </p:cNvSpPr>
          <p:nvPr>
            <p:ph type="title"/>
          </p:nvPr>
        </p:nvSpPr>
        <p:spPr/>
        <p:txBody>
          <a:bodyPr/>
          <a:lstStyle/>
          <a:p>
            <a:r>
              <a:rPr lang="ja-JP" altLang="en-US"/>
              <a:t>画像認識のまとめ</a:t>
            </a:r>
            <a:endParaRPr kumimoji="1" lang="ja-JP" altLang="en-US"/>
          </a:p>
        </p:txBody>
      </p:sp>
      <p:sp>
        <p:nvSpPr>
          <p:cNvPr id="3" name="コンテンツ プレースホルダー 2">
            <a:extLst>
              <a:ext uri="{FF2B5EF4-FFF2-40B4-BE49-F238E27FC236}">
                <a16:creationId xmlns:a16="http://schemas.microsoft.com/office/drawing/2014/main" id="{F62218F3-F713-7A25-5530-D3562C683FA3}"/>
              </a:ext>
            </a:extLst>
          </p:cNvPr>
          <p:cNvSpPr>
            <a:spLocks noGrp="1"/>
          </p:cNvSpPr>
          <p:nvPr>
            <p:ph idx="1"/>
          </p:nvPr>
        </p:nvSpPr>
        <p:spPr/>
        <p:txBody>
          <a:bodyPr/>
          <a:lstStyle/>
          <a:p>
            <a:r>
              <a:rPr lang="ja-JP" altLang="en-US">
                <a:solidFill>
                  <a:schemeClr val="tx1">
                    <a:lumMod val="50000"/>
                  </a:schemeClr>
                </a:solidFill>
              </a:rPr>
              <a:t>手法</a:t>
            </a:r>
            <a:r>
              <a:rPr lang="en-US" altLang="ja-JP" dirty="0">
                <a:solidFill>
                  <a:schemeClr val="tx1">
                    <a:lumMod val="50000"/>
                  </a:schemeClr>
                </a:solidFill>
              </a:rPr>
              <a:t>1</a:t>
            </a:r>
            <a:r>
              <a:rPr lang="ja-JP" altLang="en-US">
                <a:solidFill>
                  <a:schemeClr val="tx1">
                    <a:lumMod val="50000"/>
                  </a:schemeClr>
                </a:solidFill>
              </a:rPr>
              <a:t>　</a:t>
            </a:r>
            <a:r>
              <a:rPr lang="en-US" altLang="ja-JP" dirty="0">
                <a:solidFill>
                  <a:schemeClr val="tx1">
                    <a:lumMod val="50000"/>
                  </a:schemeClr>
                </a:solidFill>
              </a:rPr>
              <a:t>Template Matching</a:t>
            </a:r>
          </a:p>
          <a:p>
            <a:pPr lvl="1"/>
            <a:r>
              <a:rPr lang="ja-JP" altLang="en-US">
                <a:solidFill>
                  <a:schemeClr val="tx1">
                    <a:lumMod val="50000"/>
                  </a:schemeClr>
                </a:solidFill>
              </a:rPr>
              <a:t>実用に耐える</a:t>
            </a:r>
            <a:endParaRPr lang="en-US" altLang="ja-JP" dirty="0">
              <a:solidFill>
                <a:schemeClr val="tx1">
                  <a:lumMod val="50000"/>
                </a:schemeClr>
              </a:solidFill>
            </a:endParaRPr>
          </a:p>
          <a:p>
            <a:pPr lvl="1"/>
            <a:r>
              <a:rPr lang="ja-JP" altLang="en-US">
                <a:solidFill>
                  <a:schemeClr val="tx1">
                    <a:lumMod val="50000"/>
                  </a:schemeClr>
                </a:solidFill>
              </a:rPr>
              <a:t>角度変化への対応は不十分</a:t>
            </a:r>
            <a:endParaRPr lang="en-US" altLang="ja-JP" dirty="0">
              <a:solidFill>
                <a:schemeClr val="tx1">
                  <a:lumMod val="50000"/>
                </a:schemeClr>
              </a:solidFill>
            </a:endParaRPr>
          </a:p>
          <a:p>
            <a:pPr marL="0" indent="0">
              <a:buNone/>
            </a:pPr>
            <a:endParaRPr lang="en-US" altLang="ja-JP" dirty="0">
              <a:solidFill>
                <a:schemeClr val="tx1">
                  <a:lumMod val="50000"/>
                </a:schemeClr>
              </a:solidFill>
            </a:endParaRPr>
          </a:p>
          <a:p>
            <a:r>
              <a:rPr kumimoji="1" lang="ja-JP" altLang="en-US">
                <a:solidFill>
                  <a:schemeClr val="tx1">
                    <a:lumMod val="50000"/>
                  </a:schemeClr>
                </a:solidFill>
              </a:rPr>
              <a:t>手法</a:t>
            </a:r>
            <a:r>
              <a:rPr kumimoji="1" lang="en-US" altLang="ja-JP" dirty="0">
                <a:solidFill>
                  <a:schemeClr val="tx1">
                    <a:lumMod val="50000"/>
                  </a:schemeClr>
                </a:solidFill>
              </a:rPr>
              <a:t>2</a:t>
            </a:r>
            <a:r>
              <a:rPr kumimoji="1" lang="ja-JP" altLang="en-US">
                <a:solidFill>
                  <a:schemeClr val="tx1">
                    <a:lumMod val="50000"/>
                  </a:schemeClr>
                </a:solidFill>
              </a:rPr>
              <a:t>　輪郭解析</a:t>
            </a:r>
            <a:endParaRPr kumimoji="1" lang="en-US" altLang="ja-JP" dirty="0">
              <a:solidFill>
                <a:schemeClr val="tx1">
                  <a:lumMod val="50000"/>
                </a:schemeClr>
              </a:solidFill>
            </a:endParaRPr>
          </a:p>
          <a:p>
            <a:pPr lvl="1"/>
            <a:r>
              <a:rPr lang="ja-JP" altLang="en-US">
                <a:solidFill>
                  <a:schemeClr val="tx1">
                    <a:lumMod val="50000"/>
                  </a:schemeClr>
                </a:solidFill>
              </a:rPr>
              <a:t>実用段階にない</a:t>
            </a:r>
            <a:endParaRPr lang="en-US" altLang="ja-JP" dirty="0">
              <a:solidFill>
                <a:schemeClr val="tx1">
                  <a:lumMod val="50000"/>
                </a:schemeClr>
              </a:solidFill>
            </a:endParaRPr>
          </a:p>
          <a:p>
            <a:pPr lvl="1"/>
            <a:r>
              <a:rPr kumimoji="1" lang="en-US" altLang="ja-JP" dirty="0">
                <a:solidFill>
                  <a:schemeClr val="tx1">
                    <a:lumMod val="50000"/>
                  </a:schemeClr>
                </a:solidFill>
              </a:rPr>
              <a:t>±1°</a:t>
            </a:r>
            <a:r>
              <a:rPr kumimoji="1" lang="ja-JP" altLang="en-US">
                <a:solidFill>
                  <a:schemeClr val="tx1">
                    <a:lumMod val="50000"/>
                  </a:schemeClr>
                </a:solidFill>
              </a:rPr>
              <a:t>まで対応できる可能性</a:t>
            </a:r>
          </a:p>
        </p:txBody>
      </p:sp>
      <p:sp>
        <p:nvSpPr>
          <p:cNvPr id="4" name="テキスト プレースホルダー 3">
            <a:extLst>
              <a:ext uri="{FF2B5EF4-FFF2-40B4-BE49-F238E27FC236}">
                <a16:creationId xmlns:a16="http://schemas.microsoft.com/office/drawing/2014/main" id="{BD499A20-ED3C-6F4D-CDBA-C700B7E7229A}"/>
              </a:ext>
            </a:extLst>
          </p:cNvPr>
          <p:cNvSpPr>
            <a:spLocks noGrp="1"/>
          </p:cNvSpPr>
          <p:nvPr>
            <p:ph type="body" sz="quarter" idx="11"/>
          </p:nvPr>
        </p:nvSpPr>
        <p:spPr/>
        <p:txBody>
          <a:bodyPr>
            <a:normAutofit fontScale="92500" lnSpcReduction="20000"/>
          </a:bodyPr>
          <a:lstStyle/>
          <a:p>
            <a:endParaRPr kumimoji="1" lang="ja-JP" altLang="en-US"/>
          </a:p>
        </p:txBody>
      </p:sp>
    </p:spTree>
    <p:extLst>
      <p:ext uri="{BB962C8B-B14F-4D97-AF65-F5344CB8AC3E}">
        <p14:creationId xmlns:p14="http://schemas.microsoft.com/office/powerpoint/2010/main" val="6757309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61"/>
          <p:cNvSpPr txBox="1"/>
          <p:nvPr/>
        </p:nvSpPr>
        <p:spPr>
          <a:xfrm>
            <a:off x="375920" y="284480"/>
            <a:ext cx="1158966" cy="461624"/>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0" i="0" u="none" strike="noStrike" cap="none">
                <a:solidFill>
                  <a:schemeClr val="dk1"/>
                </a:solidFill>
                <a:latin typeface="Arial"/>
                <a:ea typeface="Arial"/>
                <a:cs typeface="Arial"/>
                <a:sym typeface="Arial"/>
              </a:rPr>
              <a:t>目次録</a:t>
            </a:r>
            <a:endParaRPr sz="1400" b="0" i="0" u="none" strike="noStrike" cap="none">
              <a:solidFill>
                <a:srgbClr val="000000"/>
              </a:solidFill>
              <a:latin typeface="Arial"/>
              <a:ea typeface="Arial"/>
              <a:cs typeface="Arial"/>
              <a:sym typeface="Arial"/>
            </a:endParaRPr>
          </a:p>
        </p:txBody>
      </p:sp>
      <p:sp>
        <p:nvSpPr>
          <p:cNvPr id="718" name="Google Shape;718;p61"/>
          <p:cNvSpPr txBox="1"/>
          <p:nvPr/>
        </p:nvSpPr>
        <p:spPr>
          <a:xfrm>
            <a:off x="1349829" y="1166298"/>
            <a:ext cx="174118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a:solidFill>
                  <a:schemeClr val="dk1"/>
                </a:solidFill>
                <a:latin typeface="Arial"/>
                <a:ea typeface="Arial"/>
                <a:cs typeface="Arial"/>
                <a:sym typeface="Arial"/>
              </a:rPr>
              <a:t>§1 動機</a:t>
            </a:r>
            <a:endParaRPr/>
          </a:p>
        </p:txBody>
      </p:sp>
      <p:sp>
        <p:nvSpPr>
          <p:cNvPr id="719" name="Google Shape;719;p61"/>
          <p:cNvSpPr txBox="1"/>
          <p:nvPr/>
        </p:nvSpPr>
        <p:spPr>
          <a:xfrm>
            <a:off x="2013858" y="2496169"/>
            <a:ext cx="558678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a:solidFill>
                  <a:schemeClr val="dk1"/>
                </a:solidFill>
                <a:latin typeface="Arial"/>
                <a:ea typeface="Arial"/>
                <a:cs typeface="Arial"/>
                <a:sym typeface="Arial"/>
              </a:rPr>
              <a:t>1) 回収量のデジタルデータ化</a:t>
            </a:r>
            <a:endParaRPr/>
          </a:p>
        </p:txBody>
      </p:sp>
      <p:sp>
        <p:nvSpPr>
          <p:cNvPr id="720" name="Google Shape;720;p61"/>
          <p:cNvSpPr txBox="1"/>
          <p:nvPr/>
        </p:nvSpPr>
        <p:spPr>
          <a:xfrm>
            <a:off x="2013858" y="3126681"/>
            <a:ext cx="398538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1">
                <a:solidFill>
                  <a:schemeClr val="dk1"/>
                </a:solidFill>
                <a:latin typeface="Arial"/>
                <a:ea typeface="Arial"/>
                <a:cs typeface="Arial"/>
                <a:sym typeface="Arial"/>
              </a:rPr>
              <a:t>2) 圧力調整の自動化</a:t>
            </a:r>
            <a:endParaRPr/>
          </a:p>
        </p:txBody>
      </p:sp>
      <p:sp>
        <p:nvSpPr>
          <p:cNvPr id="721" name="Google Shape;721;p61"/>
          <p:cNvSpPr txBox="1"/>
          <p:nvPr/>
        </p:nvSpPr>
        <p:spPr>
          <a:xfrm>
            <a:off x="2013858" y="3757193"/>
            <a:ext cx="353494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a:solidFill>
                  <a:schemeClr val="dk1"/>
                </a:solidFill>
                <a:latin typeface="Arial"/>
                <a:ea typeface="Arial"/>
                <a:cs typeface="Arial"/>
                <a:sym typeface="Arial"/>
              </a:rPr>
              <a:t>3) 超伝道型液面計</a:t>
            </a:r>
            <a:endParaRPr/>
          </a:p>
        </p:txBody>
      </p:sp>
      <p:sp>
        <p:nvSpPr>
          <p:cNvPr id="722" name="Google Shape;722;p61"/>
          <p:cNvSpPr txBox="1"/>
          <p:nvPr/>
        </p:nvSpPr>
        <p:spPr>
          <a:xfrm>
            <a:off x="2013858" y="4387705"/>
            <a:ext cx="435568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a:solidFill>
                  <a:schemeClr val="dk1"/>
                </a:solidFill>
                <a:latin typeface="Arial"/>
                <a:ea typeface="Arial"/>
                <a:cs typeface="Arial"/>
                <a:sym typeface="Arial"/>
              </a:rPr>
              <a:t>4) コンデンサ型液面計</a:t>
            </a:r>
            <a:endParaRPr/>
          </a:p>
        </p:txBody>
      </p:sp>
      <p:sp>
        <p:nvSpPr>
          <p:cNvPr id="723" name="Google Shape;723;p61"/>
          <p:cNvSpPr txBox="1"/>
          <p:nvPr/>
        </p:nvSpPr>
        <p:spPr>
          <a:xfrm>
            <a:off x="1349829" y="1794615"/>
            <a:ext cx="174118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1">
                <a:solidFill>
                  <a:schemeClr val="dk1"/>
                </a:solidFill>
                <a:latin typeface="Arial"/>
                <a:ea typeface="Arial"/>
                <a:cs typeface="Arial"/>
                <a:sym typeface="Arial"/>
              </a:rPr>
              <a:t>§2 内容</a:t>
            </a:r>
            <a:endParaRPr/>
          </a:p>
        </p:txBody>
      </p:sp>
      <p:sp>
        <p:nvSpPr>
          <p:cNvPr id="724" name="Google Shape;724;p61"/>
          <p:cNvSpPr txBox="1"/>
          <p:nvPr/>
        </p:nvSpPr>
        <p:spPr>
          <a:xfrm>
            <a:off x="1349829" y="5106927"/>
            <a:ext cx="157447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a:solidFill>
                  <a:schemeClr val="dk1"/>
                </a:solidFill>
                <a:latin typeface="Arial"/>
                <a:ea typeface="Arial"/>
                <a:cs typeface="Arial"/>
                <a:sym typeface="Arial"/>
              </a:rPr>
              <a:t>§3 纏め</a:t>
            </a:r>
            <a:endParaRPr/>
          </a:p>
        </p:txBody>
      </p:sp>
      <p:sp>
        <p:nvSpPr>
          <p:cNvPr id="725" name="Google Shape;725;p61"/>
          <p:cNvSpPr/>
          <p:nvPr/>
        </p:nvSpPr>
        <p:spPr>
          <a:xfrm rot="5400000">
            <a:off x="1735909" y="3328644"/>
            <a:ext cx="144272" cy="180848"/>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31209668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ja-JP"/>
              <a:t>ヘリウム圧力調整の自動化</a:t>
            </a:r>
            <a:endParaRPr/>
          </a:p>
        </p:txBody>
      </p:sp>
      <p:sp>
        <p:nvSpPr>
          <p:cNvPr id="731" name="Google Shape;731;p62"/>
          <p:cNvSpPr txBox="1"/>
          <p:nvPr/>
        </p:nvSpPr>
        <p:spPr>
          <a:xfrm>
            <a:off x="833120" y="2072640"/>
            <a:ext cx="1057656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a:solidFill>
                  <a:schemeClr val="dk1"/>
                </a:solidFill>
                <a:latin typeface="Arial"/>
                <a:ea typeface="Arial"/>
                <a:cs typeface="Arial"/>
                <a:sym typeface="Arial"/>
              </a:rPr>
              <a:t>それまで手動で行われていた</a:t>
            </a:r>
            <a:endParaRPr sz="3600">
              <a:solidFill>
                <a:schemeClr val="dk1"/>
              </a:solidFill>
              <a:latin typeface="Arial"/>
              <a:ea typeface="Arial"/>
              <a:cs typeface="Arial"/>
              <a:sym typeface="Arial"/>
            </a:endParaRPr>
          </a:p>
          <a:p>
            <a:pPr marL="0" marR="0" lvl="0" indent="0" algn="l" rtl="0">
              <a:spcBef>
                <a:spcPts val="0"/>
              </a:spcBef>
              <a:spcAft>
                <a:spcPts val="0"/>
              </a:spcAft>
              <a:buNone/>
            </a:pPr>
            <a:r>
              <a:rPr lang="ja-JP" sz="3600">
                <a:solidFill>
                  <a:schemeClr val="dk1"/>
                </a:solidFill>
                <a:latin typeface="Arial"/>
                <a:ea typeface="Arial"/>
                <a:cs typeface="Arial"/>
                <a:sym typeface="Arial"/>
              </a:rPr>
              <a:t>デュワー内の圧力を一定に保つ機構を</a:t>
            </a:r>
            <a:endParaRPr sz="3600">
              <a:solidFill>
                <a:schemeClr val="dk1"/>
              </a:solidFill>
              <a:latin typeface="Arial"/>
              <a:ea typeface="Arial"/>
              <a:cs typeface="Arial"/>
              <a:sym typeface="Arial"/>
            </a:endParaRPr>
          </a:p>
          <a:p>
            <a:pPr marL="0" marR="0" lvl="0" indent="0" algn="l" rtl="0">
              <a:spcBef>
                <a:spcPts val="0"/>
              </a:spcBef>
              <a:spcAft>
                <a:spcPts val="0"/>
              </a:spcAft>
              <a:buNone/>
            </a:pPr>
            <a:r>
              <a:rPr lang="ja-JP" sz="3600">
                <a:solidFill>
                  <a:schemeClr val="dk1"/>
                </a:solidFill>
                <a:latin typeface="Arial"/>
                <a:ea typeface="Arial"/>
                <a:cs typeface="Arial"/>
                <a:sym typeface="Arial"/>
              </a:rPr>
              <a:t>自動化するプログラムをLabVIEW上で組んだ。</a:t>
            </a:r>
            <a:endParaRPr sz="3600">
              <a:solidFill>
                <a:schemeClr val="dk1"/>
              </a:solidFill>
              <a:latin typeface="Arial"/>
              <a:ea typeface="Arial"/>
              <a:cs typeface="Arial"/>
              <a:sym typeface="Arial"/>
            </a:endParaRPr>
          </a:p>
        </p:txBody>
      </p:sp>
    </p:spTree>
    <p:extLst>
      <p:ext uri="{BB962C8B-B14F-4D97-AF65-F5344CB8AC3E}">
        <p14:creationId xmlns:p14="http://schemas.microsoft.com/office/powerpoint/2010/main" val="10154082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ja-JP"/>
              <a:t>ヘリウム圧力調整の自動化</a:t>
            </a:r>
            <a:endParaRPr/>
          </a:p>
        </p:txBody>
      </p:sp>
      <p:sp>
        <p:nvSpPr>
          <p:cNvPr id="737" name="Google Shape;737;p63"/>
          <p:cNvSpPr txBox="1"/>
          <p:nvPr/>
        </p:nvSpPr>
        <p:spPr>
          <a:xfrm>
            <a:off x="420128" y="5278884"/>
            <a:ext cx="11357731"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a:solidFill>
                  <a:schemeClr val="dk1"/>
                </a:solidFill>
                <a:latin typeface="Arial"/>
                <a:ea typeface="Arial"/>
                <a:cs typeface="Arial"/>
                <a:sym typeface="Arial"/>
              </a:rPr>
              <a:t>Valveでデュワー内圧力を調整し、</a:t>
            </a:r>
            <a:endParaRPr sz="3200">
              <a:solidFill>
                <a:schemeClr val="dk1"/>
              </a:solidFill>
              <a:latin typeface="Arial"/>
              <a:ea typeface="Arial"/>
              <a:cs typeface="Arial"/>
              <a:sym typeface="Arial"/>
            </a:endParaRPr>
          </a:p>
          <a:p>
            <a:pPr marL="0" marR="0" lvl="0" indent="0" algn="l" rtl="0">
              <a:spcBef>
                <a:spcPts val="0"/>
              </a:spcBef>
              <a:spcAft>
                <a:spcPts val="0"/>
              </a:spcAft>
              <a:buNone/>
            </a:pPr>
            <a:r>
              <a:rPr lang="ja-JP" sz="3200">
                <a:solidFill>
                  <a:schemeClr val="dk1"/>
                </a:solidFill>
                <a:latin typeface="Arial"/>
                <a:ea typeface="Arial"/>
                <a:cs typeface="Arial"/>
                <a:sym typeface="Arial"/>
              </a:rPr>
              <a:t>液体Heの流入量が過剰にならないようにする。(1.2±0.2bar)</a:t>
            </a:r>
            <a:endParaRPr/>
          </a:p>
        </p:txBody>
      </p:sp>
      <p:grpSp>
        <p:nvGrpSpPr>
          <p:cNvPr id="738" name="Google Shape;738;p63"/>
          <p:cNvGrpSpPr/>
          <p:nvPr/>
        </p:nvGrpSpPr>
        <p:grpSpPr>
          <a:xfrm>
            <a:off x="732669" y="1869440"/>
            <a:ext cx="11045190" cy="3416320"/>
            <a:chOff x="732669" y="1869440"/>
            <a:chExt cx="11045190" cy="3416320"/>
          </a:xfrm>
        </p:grpSpPr>
        <p:grpSp>
          <p:nvGrpSpPr>
            <p:cNvPr id="739" name="Google Shape;739;p63"/>
            <p:cNvGrpSpPr/>
            <p:nvPr/>
          </p:nvGrpSpPr>
          <p:grpSpPr>
            <a:xfrm>
              <a:off x="732669" y="1869440"/>
              <a:ext cx="11045190" cy="3416320"/>
              <a:chOff x="732669" y="1869440"/>
              <a:chExt cx="11045190" cy="3416320"/>
            </a:xfrm>
          </p:grpSpPr>
          <p:sp>
            <p:nvSpPr>
              <p:cNvPr id="740" name="Google Shape;740;p63"/>
              <p:cNvSpPr txBox="1"/>
              <p:nvPr/>
            </p:nvSpPr>
            <p:spPr>
              <a:xfrm>
                <a:off x="732669" y="1869440"/>
                <a:ext cx="2397760" cy="3416320"/>
              </a:xfrm>
              <a:prstGeom prst="rect">
                <a:avLst/>
              </a:prstGeom>
              <a:solidFill>
                <a:srgbClr val="DDEAF6"/>
              </a:solid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 </a:t>
                </a:r>
                <a:r>
                  <a:rPr lang="ja-JP" sz="1800" b="1">
                    <a:solidFill>
                      <a:schemeClr val="dk1"/>
                    </a:solidFill>
                    <a:latin typeface="Arial"/>
                    <a:ea typeface="Arial"/>
                    <a:cs typeface="Arial"/>
                    <a:sym typeface="Arial"/>
                  </a:rPr>
                  <a:t>ヘリウムガスボンベ</a:t>
                </a:r>
                <a:endParaRPr sz="1800" b="1">
                  <a:solidFill>
                    <a:schemeClr val="dk1"/>
                  </a:solidFill>
                  <a:latin typeface="Arial"/>
                  <a:ea typeface="Arial"/>
                  <a:cs typeface="Arial"/>
                  <a:sym typeface="Arial"/>
                </a:endParaRPr>
              </a:p>
              <a:p>
                <a:pPr marL="0" marR="0" lvl="0" indent="0" algn="l" rtl="0">
                  <a:spcBef>
                    <a:spcPts val="0"/>
                  </a:spcBef>
                  <a:spcAft>
                    <a:spcPts val="0"/>
                  </a:spcAft>
                  <a:buNone/>
                </a:pPr>
                <a:r>
                  <a:rPr lang="ja-JP" sz="1800" b="1">
                    <a:solidFill>
                      <a:schemeClr val="dk1"/>
                    </a:solidFill>
                    <a:latin typeface="Arial"/>
                    <a:ea typeface="Arial"/>
                    <a:cs typeface="Arial"/>
                    <a:sym typeface="Arial"/>
                  </a:rPr>
                  <a:t>         (140気圧)</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41" name="Google Shape;741;p63"/>
              <p:cNvSpPr txBox="1"/>
              <p:nvPr/>
            </p:nvSpPr>
            <p:spPr>
              <a:xfrm>
                <a:off x="7097637" y="1869440"/>
                <a:ext cx="2397760" cy="3416320"/>
              </a:xfrm>
              <a:prstGeom prst="rect">
                <a:avLst/>
              </a:prstGeom>
              <a:solidFill>
                <a:srgbClr val="DDEAF6"/>
              </a:solid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ja-JP" sz="1800">
                    <a:solidFill>
                      <a:schemeClr val="dk1"/>
                    </a:solidFill>
                    <a:latin typeface="Arial"/>
                    <a:ea typeface="Arial"/>
                    <a:cs typeface="Arial"/>
                    <a:sym typeface="Arial"/>
                  </a:rPr>
                  <a:t>   </a:t>
                </a:r>
                <a:r>
                  <a:rPr lang="ja-JP" sz="1800" b="1">
                    <a:solidFill>
                      <a:schemeClr val="dk1"/>
                    </a:solidFill>
                    <a:latin typeface="Arial"/>
                    <a:ea typeface="Arial"/>
                    <a:cs typeface="Arial"/>
                    <a:sym typeface="Arial"/>
                  </a:rPr>
                  <a:t>ヘリウムデュワー</a:t>
                </a:r>
                <a:endParaRPr sz="1800" b="1">
                  <a:solidFill>
                    <a:schemeClr val="dk1"/>
                  </a:solidFill>
                  <a:latin typeface="Arial"/>
                  <a:ea typeface="Arial"/>
                  <a:cs typeface="Arial"/>
                  <a:sym typeface="Arial"/>
                </a:endParaRPr>
              </a:p>
              <a:p>
                <a:pPr marL="0" marR="0" lvl="0" indent="0" algn="l" rtl="0">
                  <a:spcBef>
                    <a:spcPts val="0"/>
                  </a:spcBef>
                  <a:spcAft>
                    <a:spcPts val="0"/>
                  </a:spcAft>
                  <a:buNone/>
                </a:pPr>
                <a:r>
                  <a:rPr lang="ja-JP" sz="1800">
                    <a:solidFill>
                      <a:schemeClr val="dk1"/>
                    </a:solidFill>
                    <a:latin typeface="Arial"/>
                    <a:ea typeface="Arial"/>
                    <a:cs typeface="Arial"/>
                    <a:sym typeface="Arial"/>
                  </a:rPr>
                  <a:t> </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742" name="Google Shape;742;p63"/>
              <p:cNvCxnSpPr>
                <a:stCxn id="740" idx="3"/>
                <a:endCxn id="741" idx="1"/>
              </p:cNvCxnSpPr>
              <p:nvPr/>
            </p:nvCxnSpPr>
            <p:spPr>
              <a:xfrm>
                <a:off x="3130429" y="3577600"/>
                <a:ext cx="3967200" cy="0"/>
              </a:xfrm>
              <a:prstGeom prst="straightConnector1">
                <a:avLst/>
              </a:prstGeom>
              <a:noFill/>
              <a:ln w="114300" cap="flat" cmpd="sng">
                <a:solidFill>
                  <a:srgbClr val="F4B081"/>
                </a:solidFill>
                <a:prstDash val="solid"/>
                <a:miter lim="800000"/>
                <a:headEnd type="none" w="sm" len="sm"/>
                <a:tailEnd type="triangle" w="med" len="med"/>
              </a:ln>
            </p:spPr>
          </p:cxnSp>
          <p:grpSp>
            <p:nvGrpSpPr>
              <p:cNvPr id="743" name="Google Shape;743;p63"/>
              <p:cNvGrpSpPr/>
              <p:nvPr/>
            </p:nvGrpSpPr>
            <p:grpSpPr>
              <a:xfrm rot="1800000">
                <a:off x="3907626" y="3248117"/>
                <a:ext cx="690406" cy="671887"/>
                <a:chOff x="8773048" y="3889211"/>
                <a:chExt cx="3531478" cy="3531477"/>
              </a:xfrm>
            </p:grpSpPr>
            <p:sp>
              <p:nvSpPr>
                <p:cNvPr id="744" name="Google Shape;744;p63"/>
                <p:cNvSpPr/>
                <p:nvPr/>
              </p:nvSpPr>
              <p:spPr>
                <a:xfrm>
                  <a:off x="8773048" y="3889211"/>
                  <a:ext cx="3531478" cy="3531477"/>
                </a:xfrm>
                <a:prstGeom prst="ellipse">
                  <a:avLst/>
                </a:prstGeom>
                <a:solidFill>
                  <a:srgbClr val="757070"/>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5" name="Google Shape;745;p63"/>
                <p:cNvSpPr/>
                <p:nvPr/>
              </p:nvSpPr>
              <p:spPr>
                <a:xfrm>
                  <a:off x="9084413" y="5161988"/>
                  <a:ext cx="2908742" cy="924909"/>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746" name="Google Shape;746;p63"/>
              <p:cNvSpPr txBox="1"/>
              <p:nvPr/>
            </p:nvSpPr>
            <p:spPr>
              <a:xfrm>
                <a:off x="3752499" y="2844224"/>
                <a:ext cx="100065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a:solidFill>
                      <a:schemeClr val="dk1"/>
                    </a:solidFill>
                    <a:latin typeface="Arial"/>
                    <a:ea typeface="Arial"/>
                    <a:cs typeface="Arial"/>
                    <a:sym typeface="Arial"/>
                  </a:rPr>
                  <a:t>Valve</a:t>
                </a:r>
                <a:endParaRPr sz="2400">
                  <a:solidFill>
                    <a:schemeClr val="dk1"/>
                  </a:solidFill>
                  <a:latin typeface="Arial"/>
                  <a:ea typeface="Arial"/>
                  <a:cs typeface="Arial"/>
                  <a:sym typeface="Arial"/>
                </a:endParaRPr>
              </a:p>
            </p:txBody>
          </p:sp>
          <p:grpSp>
            <p:nvGrpSpPr>
              <p:cNvPr id="747" name="Google Shape;747;p63"/>
              <p:cNvGrpSpPr/>
              <p:nvPr/>
            </p:nvGrpSpPr>
            <p:grpSpPr>
              <a:xfrm>
                <a:off x="5075741" y="3220376"/>
                <a:ext cx="712869" cy="1633991"/>
                <a:chOff x="8718297" y="2175047"/>
                <a:chExt cx="1870841" cy="4288220"/>
              </a:xfrm>
            </p:grpSpPr>
            <p:cxnSp>
              <p:nvCxnSpPr>
                <p:cNvPr id="748" name="Google Shape;748;p63"/>
                <p:cNvCxnSpPr>
                  <a:stCxn id="749" idx="4"/>
                </p:cNvCxnSpPr>
                <p:nvPr/>
              </p:nvCxnSpPr>
              <p:spPr>
                <a:xfrm>
                  <a:off x="9653718" y="4045889"/>
                  <a:ext cx="0" cy="2228100"/>
                </a:xfrm>
                <a:prstGeom prst="straightConnector1">
                  <a:avLst/>
                </a:prstGeom>
                <a:noFill/>
                <a:ln w="203200" cap="flat" cmpd="sng">
                  <a:solidFill>
                    <a:srgbClr val="AEABAB"/>
                  </a:solidFill>
                  <a:prstDash val="solid"/>
                  <a:miter lim="800000"/>
                  <a:headEnd type="none" w="sm" len="sm"/>
                  <a:tailEnd type="none" w="sm" len="sm"/>
                </a:ln>
              </p:spPr>
            </p:cxnSp>
            <p:sp>
              <p:nvSpPr>
                <p:cNvPr id="750" name="Google Shape;750;p63"/>
                <p:cNvSpPr/>
                <p:nvPr/>
              </p:nvSpPr>
              <p:spPr>
                <a:xfrm>
                  <a:off x="9002074" y="5159985"/>
                  <a:ext cx="1303284" cy="1303282"/>
                </a:xfrm>
                <a:prstGeom prst="octagon">
                  <a:avLst>
                    <a:gd name="adj" fmla="val 29289"/>
                  </a:avLst>
                </a:prstGeom>
                <a:solidFill>
                  <a:schemeClr val="lt1"/>
                </a:solidFill>
                <a:ln w="28575"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9" name="Google Shape;749;p63"/>
                <p:cNvSpPr/>
                <p:nvPr/>
              </p:nvSpPr>
              <p:spPr>
                <a:xfrm>
                  <a:off x="8718297" y="2175047"/>
                  <a:ext cx="1870841" cy="1870842"/>
                </a:xfrm>
                <a:prstGeom prst="ellipse">
                  <a:avLst/>
                </a:prstGeom>
                <a:solidFill>
                  <a:srgbClr val="FBE4D4"/>
                </a:solidFill>
                <a:ln w="28575"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751" name="Google Shape;751;p63"/>
              <p:cNvSpPr/>
              <p:nvPr/>
            </p:nvSpPr>
            <p:spPr>
              <a:xfrm rot="1917569" flipH="1">
                <a:off x="5483576" y="4406673"/>
                <a:ext cx="45719" cy="20730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2" name="Google Shape;752;p63"/>
              <p:cNvSpPr txBox="1"/>
              <p:nvPr/>
            </p:nvSpPr>
            <p:spPr>
              <a:xfrm>
                <a:off x="4685824" y="2444233"/>
                <a:ext cx="178974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a:solidFill>
                      <a:schemeClr val="dk1"/>
                    </a:solidFill>
                    <a:latin typeface="Arial"/>
                    <a:ea typeface="Arial"/>
                    <a:cs typeface="Arial"/>
                    <a:sym typeface="Arial"/>
                  </a:rPr>
                  <a:t>Pressure</a:t>
                </a:r>
                <a:endParaRPr/>
              </a:p>
              <a:p>
                <a:pPr marL="0" marR="0" lvl="0" indent="0" algn="l" rtl="0">
                  <a:spcBef>
                    <a:spcPts val="0"/>
                  </a:spcBef>
                  <a:spcAft>
                    <a:spcPts val="0"/>
                  </a:spcAft>
                  <a:buNone/>
                </a:pPr>
                <a:r>
                  <a:rPr lang="ja-JP" sz="2400">
                    <a:solidFill>
                      <a:schemeClr val="dk1"/>
                    </a:solidFill>
                    <a:latin typeface="Arial"/>
                    <a:ea typeface="Arial"/>
                    <a:cs typeface="Arial"/>
                    <a:sym typeface="Arial"/>
                  </a:rPr>
                  <a:t>Transducer</a:t>
                </a:r>
                <a:endParaRPr sz="2400">
                  <a:solidFill>
                    <a:schemeClr val="dk1"/>
                  </a:solidFill>
                  <a:latin typeface="Arial"/>
                  <a:ea typeface="Arial"/>
                  <a:cs typeface="Arial"/>
                  <a:sym typeface="Arial"/>
                </a:endParaRPr>
              </a:p>
            </p:txBody>
          </p:sp>
          <p:cxnSp>
            <p:nvCxnSpPr>
              <p:cNvPr id="753" name="Google Shape;753;p63"/>
              <p:cNvCxnSpPr/>
              <p:nvPr/>
            </p:nvCxnSpPr>
            <p:spPr>
              <a:xfrm>
                <a:off x="9495397" y="3579706"/>
                <a:ext cx="1730606" cy="0"/>
              </a:xfrm>
              <a:prstGeom prst="straightConnector1">
                <a:avLst/>
              </a:prstGeom>
              <a:noFill/>
              <a:ln w="114300" cap="flat" cmpd="sng">
                <a:solidFill>
                  <a:srgbClr val="F4B081"/>
                </a:solidFill>
                <a:prstDash val="solid"/>
                <a:miter lim="800000"/>
                <a:headEnd type="none" w="sm" len="sm"/>
                <a:tailEnd type="triangle" w="med" len="med"/>
              </a:ln>
            </p:spPr>
          </p:cxnSp>
          <p:sp>
            <p:nvSpPr>
              <p:cNvPr id="754" name="Google Shape;754;p63"/>
              <p:cNvSpPr txBox="1"/>
              <p:nvPr/>
            </p:nvSpPr>
            <p:spPr>
              <a:xfrm>
                <a:off x="10047253" y="2905779"/>
                <a:ext cx="173060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000">
                    <a:solidFill>
                      <a:schemeClr val="dk1"/>
                    </a:solidFill>
                    <a:latin typeface="Arial"/>
                    <a:ea typeface="Arial"/>
                    <a:cs typeface="Arial"/>
                    <a:sym typeface="Arial"/>
                  </a:rPr>
                  <a:t>ヘリウム回収</a:t>
                </a:r>
                <a:endParaRPr sz="2000">
                  <a:solidFill>
                    <a:schemeClr val="dk1"/>
                  </a:solidFill>
                  <a:latin typeface="Arial"/>
                  <a:ea typeface="Arial"/>
                  <a:cs typeface="Arial"/>
                  <a:sym typeface="Arial"/>
                </a:endParaRPr>
              </a:p>
            </p:txBody>
          </p:sp>
        </p:grpSp>
        <p:pic>
          <p:nvPicPr>
            <p:cNvPr id="755" name="Google Shape;755;p63"/>
            <p:cNvPicPr preferRelativeResize="0"/>
            <p:nvPr/>
          </p:nvPicPr>
          <p:blipFill rotWithShape="1">
            <a:blip r:embed="rId3">
              <a:alphaModFix/>
            </a:blip>
            <a:srcRect/>
            <a:stretch/>
          </p:blipFill>
          <p:spPr>
            <a:xfrm>
              <a:off x="7272571" y="2484873"/>
              <a:ext cx="2047892" cy="2729907"/>
            </a:xfrm>
            <a:prstGeom prst="rect">
              <a:avLst/>
            </a:prstGeom>
            <a:noFill/>
            <a:ln>
              <a:noFill/>
            </a:ln>
          </p:spPr>
        </p:pic>
        <p:pic>
          <p:nvPicPr>
            <p:cNvPr id="756" name="Google Shape;756;p63"/>
            <p:cNvPicPr preferRelativeResize="0"/>
            <p:nvPr/>
          </p:nvPicPr>
          <p:blipFill rotWithShape="1">
            <a:blip r:embed="rId4">
              <a:alphaModFix/>
            </a:blip>
            <a:srcRect/>
            <a:stretch/>
          </p:blipFill>
          <p:spPr>
            <a:xfrm>
              <a:off x="880434" y="2496982"/>
              <a:ext cx="2047892" cy="2729907"/>
            </a:xfrm>
            <a:prstGeom prst="rect">
              <a:avLst/>
            </a:prstGeom>
            <a:noFill/>
            <a:ln>
              <a:noFill/>
            </a:ln>
          </p:spPr>
        </p:pic>
      </p:grpSp>
    </p:spTree>
    <p:extLst>
      <p:ext uri="{BB962C8B-B14F-4D97-AF65-F5344CB8AC3E}">
        <p14:creationId xmlns:p14="http://schemas.microsoft.com/office/powerpoint/2010/main" val="1759784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ja-JP"/>
              <a:t>ヘリウム圧力調整の自動化</a:t>
            </a:r>
            <a:endParaRPr/>
          </a:p>
        </p:txBody>
      </p:sp>
      <p:pic>
        <p:nvPicPr>
          <p:cNvPr id="762" name="Google Shape;762;p64"/>
          <p:cNvPicPr preferRelativeResize="0"/>
          <p:nvPr/>
        </p:nvPicPr>
        <p:blipFill rotWithShape="1">
          <a:blip r:embed="rId3">
            <a:alphaModFix/>
          </a:blip>
          <a:srcRect l="21904" r="21903"/>
          <a:stretch/>
        </p:blipFill>
        <p:spPr>
          <a:xfrm rot="5400000">
            <a:off x="4289132" y="-753744"/>
            <a:ext cx="3871032" cy="9189262"/>
          </a:xfrm>
          <a:prstGeom prst="rect">
            <a:avLst/>
          </a:prstGeom>
          <a:noFill/>
          <a:ln>
            <a:noFill/>
          </a:ln>
        </p:spPr>
      </p:pic>
      <p:sp>
        <p:nvSpPr>
          <p:cNvPr id="763" name="Google Shape;763;p64"/>
          <p:cNvSpPr txBox="1"/>
          <p:nvPr/>
        </p:nvSpPr>
        <p:spPr>
          <a:xfrm>
            <a:off x="6250167" y="5098915"/>
            <a:ext cx="3423919" cy="523220"/>
          </a:xfrm>
          <a:prstGeom prst="rect">
            <a:avLst/>
          </a:prstGeom>
          <a:solidFill>
            <a:srgbClr val="F2F2F2"/>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0" i="0" u="none" strike="noStrike" kern="0" cap="none" spc="0" normalizeH="0" baseline="0" noProof="0">
                <a:ln>
                  <a:noFill/>
                </a:ln>
                <a:solidFill>
                  <a:srgbClr val="000000"/>
                </a:solidFill>
                <a:effectLst/>
                <a:uLnTx/>
                <a:uFillTx/>
                <a:latin typeface="Arial"/>
                <a:ea typeface="Arial"/>
                <a:cs typeface="Arial"/>
                <a:sym typeface="Arial"/>
              </a:rPr>
              <a:t>ここに圧力計がつく</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764" name="Google Shape;764;p64"/>
          <p:cNvCxnSpPr/>
          <p:nvPr/>
        </p:nvCxnSpPr>
        <p:spPr>
          <a:xfrm rot="10800000">
            <a:off x="7962239" y="4517235"/>
            <a:ext cx="0" cy="581680"/>
          </a:xfrm>
          <a:prstGeom prst="straightConnector1">
            <a:avLst/>
          </a:prstGeom>
          <a:noFill/>
          <a:ln w="114300" cap="flat" cmpd="sng">
            <a:solidFill>
              <a:srgbClr val="FF0000"/>
            </a:solidFill>
            <a:prstDash val="solid"/>
            <a:miter lim="800000"/>
            <a:headEnd type="none" w="sm" len="sm"/>
            <a:tailEnd type="triangle" w="med" len="med"/>
          </a:ln>
        </p:spPr>
      </p:cxnSp>
      <p:sp>
        <p:nvSpPr>
          <p:cNvPr id="765" name="Google Shape;765;p64"/>
          <p:cNvSpPr txBox="1"/>
          <p:nvPr/>
        </p:nvSpPr>
        <p:spPr>
          <a:xfrm>
            <a:off x="306235" y="2366549"/>
            <a:ext cx="2647564" cy="584775"/>
          </a:xfrm>
          <a:prstGeom prst="rect">
            <a:avLst/>
          </a:prstGeom>
          <a:solidFill>
            <a:srgbClr val="F2F2F2"/>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⇦ガスボンベ</a:t>
            </a:r>
            <a:endParaRPr kumimoji="0" sz="3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6" name="Google Shape;766;p64"/>
          <p:cNvSpPr txBox="1"/>
          <p:nvPr/>
        </p:nvSpPr>
        <p:spPr>
          <a:xfrm>
            <a:off x="9398663" y="2366549"/>
            <a:ext cx="2326640" cy="584775"/>
          </a:xfrm>
          <a:prstGeom prst="rect">
            <a:avLst/>
          </a:prstGeom>
          <a:solidFill>
            <a:srgbClr val="F2F2F2"/>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デュワー➡</a:t>
            </a:r>
            <a:endParaRPr kumimoji="0" sz="3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881766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ja-JP"/>
              <a:t>ヘリウム圧力調整の自動化</a:t>
            </a:r>
            <a:endParaRPr/>
          </a:p>
        </p:txBody>
      </p:sp>
      <p:pic>
        <p:nvPicPr>
          <p:cNvPr id="772" name="Google Shape;772;p65"/>
          <p:cNvPicPr preferRelativeResize="0"/>
          <p:nvPr/>
        </p:nvPicPr>
        <p:blipFill rotWithShape="1">
          <a:blip r:embed="rId3">
            <a:alphaModFix/>
          </a:blip>
          <a:srcRect t="25121" r="1955" b="9565"/>
          <a:stretch/>
        </p:blipFill>
        <p:spPr>
          <a:xfrm>
            <a:off x="119269" y="1690688"/>
            <a:ext cx="11953461" cy="4479235"/>
          </a:xfrm>
          <a:prstGeom prst="rect">
            <a:avLst/>
          </a:prstGeom>
          <a:noFill/>
          <a:ln>
            <a:noFill/>
          </a:ln>
        </p:spPr>
      </p:pic>
      <p:sp>
        <p:nvSpPr>
          <p:cNvPr id="773" name="Google Shape;773;p65"/>
          <p:cNvSpPr txBox="1"/>
          <p:nvPr/>
        </p:nvSpPr>
        <p:spPr>
          <a:xfrm>
            <a:off x="629920" y="5283200"/>
            <a:ext cx="2326640" cy="707886"/>
          </a:xfrm>
          <a:prstGeom prst="rect">
            <a:avLst/>
          </a:prstGeom>
          <a:solidFill>
            <a:srgbClr val="F2F2F2"/>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000" b="0" i="0" u="none" strike="noStrike" kern="0" cap="none" spc="0" normalizeH="0" baseline="0" noProof="0">
                <a:ln>
                  <a:noFill/>
                </a:ln>
                <a:solidFill>
                  <a:srgbClr val="000000"/>
                </a:solidFill>
                <a:effectLst/>
                <a:uLnTx/>
                <a:uFillTx/>
                <a:latin typeface="Arial"/>
                <a:ea typeface="Arial"/>
                <a:cs typeface="Arial"/>
                <a:sym typeface="Arial"/>
              </a:rPr>
              <a:t>20V</a:t>
            </a:r>
            <a:r>
              <a:rPr kumimoji="0" lang="ja-JP" altLang="en-US" sz="2000" b="0" i="0" u="none" strike="noStrike" kern="0" cap="none" spc="0" normalizeH="0" baseline="0" noProof="0">
                <a:ln>
                  <a:noFill/>
                </a:ln>
                <a:solidFill>
                  <a:srgbClr val="000000"/>
                </a:solidFill>
                <a:effectLst/>
                <a:uLnTx/>
                <a:uFillTx/>
                <a:latin typeface="Arial"/>
                <a:ea typeface="Arial"/>
                <a:cs typeface="Arial"/>
                <a:sym typeface="Arial"/>
              </a:rPr>
              <a:t>印加で開き、</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000" b="0" i="0" u="none" strike="noStrike" kern="0" cap="none" spc="0" normalizeH="0" baseline="0" noProof="0">
                <a:ln>
                  <a:noFill/>
                </a:ln>
                <a:solidFill>
                  <a:srgbClr val="000000"/>
                </a:solidFill>
                <a:effectLst/>
                <a:uLnTx/>
                <a:uFillTx/>
                <a:latin typeface="Arial"/>
                <a:ea typeface="Arial"/>
                <a:cs typeface="Arial"/>
                <a:sym typeface="Arial"/>
              </a:rPr>
              <a:t>0V</a:t>
            </a:r>
            <a:r>
              <a:rPr kumimoji="0" lang="ja-JP" altLang="en-US" sz="2000" b="0" i="0" u="none" strike="noStrike" kern="0" cap="none" spc="0" normalizeH="0" baseline="0" noProof="0">
                <a:ln>
                  <a:noFill/>
                </a:ln>
                <a:solidFill>
                  <a:srgbClr val="000000"/>
                </a:solidFill>
                <a:effectLst/>
                <a:uLnTx/>
                <a:uFillTx/>
                <a:latin typeface="Arial"/>
                <a:ea typeface="Arial"/>
                <a:cs typeface="Arial"/>
                <a:sym typeface="Arial"/>
              </a:rPr>
              <a:t>にすると閉じる。</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4" name="Google Shape;774;p65"/>
          <p:cNvSpPr txBox="1"/>
          <p:nvPr/>
        </p:nvSpPr>
        <p:spPr>
          <a:xfrm>
            <a:off x="3281680" y="5991086"/>
            <a:ext cx="2225040" cy="707886"/>
          </a:xfrm>
          <a:prstGeom prst="rect">
            <a:avLst/>
          </a:prstGeom>
          <a:solidFill>
            <a:srgbClr val="F2F2F2"/>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a:ln>
                  <a:noFill/>
                </a:ln>
                <a:solidFill>
                  <a:srgbClr val="000000"/>
                </a:solidFill>
                <a:effectLst/>
                <a:uLnTx/>
                <a:uFillTx/>
                <a:latin typeface="Arial"/>
                <a:ea typeface="Arial"/>
                <a:cs typeface="Arial"/>
                <a:sym typeface="Arial"/>
              </a:rPr>
              <a:t>デュワー内圧力の</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a:ln>
                  <a:noFill/>
                </a:ln>
                <a:solidFill>
                  <a:srgbClr val="000000"/>
                </a:solidFill>
                <a:effectLst/>
                <a:uLnTx/>
                <a:uFillTx/>
                <a:latin typeface="Arial"/>
                <a:ea typeface="Arial"/>
                <a:cs typeface="Arial"/>
                <a:sym typeface="Arial"/>
              </a:rPr>
              <a:t>読み出し</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65"/>
          <p:cNvSpPr txBox="1"/>
          <p:nvPr/>
        </p:nvSpPr>
        <p:spPr>
          <a:xfrm>
            <a:off x="9235440" y="6381075"/>
            <a:ext cx="2956560"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Arial"/>
                <a:ea typeface="Arial"/>
                <a:cs typeface="Arial"/>
                <a:sym typeface="Arial"/>
              </a:rPr>
              <a:t>郡さんの説明スライドより</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317594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ja-JP"/>
              <a:t>ヘリウム圧力調整の自動化</a:t>
            </a:r>
            <a:endParaRPr/>
          </a:p>
        </p:txBody>
      </p:sp>
      <p:pic>
        <p:nvPicPr>
          <p:cNvPr id="781" name="Google Shape;781;p66"/>
          <p:cNvPicPr preferRelativeResize="0"/>
          <p:nvPr/>
        </p:nvPicPr>
        <p:blipFill rotWithShape="1">
          <a:blip r:embed="rId3">
            <a:alphaModFix/>
          </a:blip>
          <a:srcRect l="60917" t="55978" r="18555" b="1974"/>
          <a:stretch/>
        </p:blipFill>
        <p:spPr>
          <a:xfrm>
            <a:off x="7274560" y="1446997"/>
            <a:ext cx="4511041" cy="5197643"/>
          </a:xfrm>
          <a:prstGeom prst="rect">
            <a:avLst/>
          </a:prstGeom>
          <a:noFill/>
          <a:ln>
            <a:noFill/>
          </a:ln>
        </p:spPr>
      </p:pic>
      <p:sp>
        <p:nvSpPr>
          <p:cNvPr id="782" name="Google Shape;782;p66"/>
          <p:cNvSpPr txBox="1"/>
          <p:nvPr/>
        </p:nvSpPr>
        <p:spPr>
          <a:xfrm>
            <a:off x="660400" y="2151727"/>
            <a:ext cx="5974080" cy="255454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圧力が下限値を下回ると</a:t>
            </a:r>
            <a:endParaRPr kumimoji="0" sz="32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電動バルブを開け、</a:t>
            </a:r>
            <a:endParaRPr kumimoji="0" sz="32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上限値を上回ると</a:t>
            </a:r>
            <a:endParaRPr kumimoji="0" sz="32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電動バルブを閉じる、</a:t>
            </a:r>
            <a:endParaRPr kumimoji="0" sz="32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簡単なプログラムを導入した。</a:t>
            </a:r>
            <a:endParaRPr kumimoji="0" sz="3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2697917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ja-JP"/>
              <a:t>ヘリウム圧力調整の自動化</a:t>
            </a:r>
            <a:endParaRPr/>
          </a:p>
        </p:txBody>
      </p:sp>
      <p:sp>
        <p:nvSpPr>
          <p:cNvPr id="788" name="Google Shape;788;p67"/>
          <p:cNvSpPr txBox="1"/>
          <p:nvPr/>
        </p:nvSpPr>
        <p:spPr>
          <a:xfrm>
            <a:off x="1083310" y="5717559"/>
            <a:ext cx="567436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400" b="0" i="0" u="none" strike="noStrike" kern="0" cap="none" spc="0" normalizeH="0" baseline="0" noProof="0">
                <a:ln>
                  <a:noFill/>
                </a:ln>
                <a:solidFill>
                  <a:srgbClr val="000000"/>
                </a:solidFill>
                <a:effectLst/>
                <a:uLnTx/>
                <a:uFillTx/>
                <a:latin typeface="Arial"/>
                <a:ea typeface="Arial"/>
                <a:cs typeface="Arial"/>
                <a:sym typeface="Arial"/>
              </a:rPr>
              <a:t>実際に稼働させ圧力を制御した際の様子</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89" name="Google Shape;789;p67"/>
          <p:cNvGrpSpPr/>
          <p:nvPr/>
        </p:nvGrpSpPr>
        <p:grpSpPr>
          <a:xfrm>
            <a:off x="688340" y="1510249"/>
            <a:ext cx="6464300" cy="3837502"/>
            <a:chOff x="2273300" y="1416368"/>
            <a:chExt cx="7645400" cy="4538657"/>
          </a:xfrm>
        </p:grpSpPr>
        <p:pic>
          <p:nvPicPr>
            <p:cNvPr id="790" name="Google Shape;790;p67"/>
            <p:cNvPicPr preferRelativeResize="0"/>
            <p:nvPr/>
          </p:nvPicPr>
          <p:blipFill rotWithShape="1">
            <a:blip r:embed="rId3">
              <a:alphaModFix/>
            </a:blip>
            <a:srcRect/>
            <a:stretch/>
          </p:blipFill>
          <p:spPr>
            <a:xfrm>
              <a:off x="2273300" y="1416368"/>
              <a:ext cx="7645400" cy="4538657"/>
            </a:xfrm>
            <a:prstGeom prst="rect">
              <a:avLst/>
            </a:prstGeom>
            <a:noFill/>
            <a:ln>
              <a:noFill/>
            </a:ln>
          </p:spPr>
        </p:pic>
        <p:cxnSp>
          <p:nvCxnSpPr>
            <p:cNvPr id="791" name="Google Shape;791;p67"/>
            <p:cNvCxnSpPr/>
            <p:nvPr/>
          </p:nvCxnSpPr>
          <p:spPr>
            <a:xfrm>
              <a:off x="4607559" y="4892565"/>
              <a:ext cx="2350289" cy="0"/>
            </a:xfrm>
            <a:prstGeom prst="straightConnector1">
              <a:avLst/>
            </a:prstGeom>
            <a:noFill/>
            <a:ln w="50800" cap="flat" cmpd="sng">
              <a:solidFill>
                <a:srgbClr val="FF0000"/>
              </a:solidFill>
              <a:prstDash val="solid"/>
              <a:miter lim="800000"/>
              <a:headEnd type="none" w="sm" len="sm"/>
              <a:tailEnd type="triangle" w="med" len="med"/>
            </a:ln>
          </p:spPr>
        </p:cxnSp>
      </p:grpSp>
      <p:sp>
        <p:nvSpPr>
          <p:cNvPr id="792" name="Google Shape;792;p67"/>
          <p:cNvSpPr/>
          <p:nvPr/>
        </p:nvSpPr>
        <p:spPr>
          <a:xfrm rot="5400000" flipH="1">
            <a:off x="4009651" y="579630"/>
            <a:ext cx="36000" cy="5184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93" name="Google Shape;793;p67"/>
          <p:cNvSpPr txBox="1"/>
          <p:nvPr/>
        </p:nvSpPr>
        <p:spPr>
          <a:xfrm>
            <a:off x="7437120" y="1510249"/>
            <a:ext cx="4541520" cy="26776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0" i="0" u="none" strike="noStrike" kern="0" cap="none" spc="0" normalizeH="0" baseline="0" noProof="0">
                <a:ln>
                  <a:noFill/>
                </a:ln>
                <a:solidFill>
                  <a:srgbClr val="000000"/>
                </a:solidFill>
                <a:effectLst/>
                <a:uLnTx/>
                <a:uFillTx/>
                <a:latin typeface="Arial"/>
                <a:ea typeface="Arial"/>
                <a:cs typeface="Arial"/>
                <a:sym typeface="Arial"/>
              </a:rPr>
              <a:t>圧力の安定性</a:t>
            </a: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0" i="0" u="none" strike="noStrike" kern="0" cap="none" spc="0" normalizeH="0" baseline="0" noProof="0">
                <a:ln>
                  <a:noFill/>
                </a:ln>
                <a:solidFill>
                  <a:srgbClr val="000000"/>
                </a:solidFill>
                <a:effectLst/>
                <a:uLnTx/>
                <a:uFillTx/>
                <a:latin typeface="Arial"/>
                <a:ea typeface="Arial"/>
                <a:cs typeface="Arial"/>
                <a:sym typeface="Arial"/>
              </a:rPr>
              <a:t>（上限</a:t>
            </a:r>
            <a:r>
              <a:rPr kumimoji="0" lang="en-US" altLang="ja-JP" sz="2800" b="0" i="0" u="none" strike="noStrike" kern="0" cap="none" spc="0" normalizeH="0" baseline="0" noProof="0">
                <a:ln>
                  <a:noFill/>
                </a:ln>
                <a:solidFill>
                  <a:srgbClr val="000000"/>
                </a:solidFill>
                <a:effectLst/>
                <a:uLnTx/>
                <a:uFillTx/>
                <a:latin typeface="Arial"/>
                <a:ea typeface="Arial"/>
                <a:cs typeface="Arial"/>
                <a:sym typeface="Arial"/>
              </a:rPr>
              <a:t>1.3bar</a:t>
            </a:r>
            <a:r>
              <a:rPr kumimoji="0" lang="ja-JP" altLang="en-US" sz="2800" b="0" i="0" u="none" strike="noStrike" kern="0" cap="none" spc="0" normalizeH="0" baseline="0" noProof="0">
                <a:ln>
                  <a:noFill/>
                </a:ln>
                <a:solidFill>
                  <a:srgbClr val="000000"/>
                </a:solidFill>
                <a:effectLst/>
                <a:uLnTx/>
                <a:uFillTx/>
                <a:latin typeface="Arial"/>
                <a:ea typeface="Arial"/>
                <a:cs typeface="Arial"/>
                <a:sym typeface="Arial"/>
              </a:rPr>
              <a:t>下限</a:t>
            </a:r>
            <a:r>
              <a:rPr kumimoji="0" lang="en-US" altLang="ja-JP" sz="2800" b="0" i="0" u="none" strike="noStrike" kern="0" cap="none" spc="0" normalizeH="0" baseline="0" noProof="0">
                <a:ln>
                  <a:noFill/>
                </a:ln>
                <a:solidFill>
                  <a:srgbClr val="000000"/>
                </a:solidFill>
                <a:effectLst/>
                <a:uLnTx/>
                <a:uFillTx/>
                <a:latin typeface="Arial"/>
                <a:ea typeface="Arial"/>
                <a:cs typeface="Arial"/>
                <a:sym typeface="Arial"/>
              </a:rPr>
              <a:t>1.2bar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0" i="0" u="none" strike="noStrike" kern="0" cap="none" spc="0" normalizeH="0" baseline="0" noProof="0">
                <a:ln>
                  <a:noFill/>
                </a:ln>
                <a:solidFill>
                  <a:srgbClr val="000000"/>
                </a:solidFill>
                <a:effectLst/>
                <a:uLnTx/>
                <a:uFillTx/>
                <a:latin typeface="Arial"/>
                <a:ea typeface="Arial"/>
                <a:cs typeface="Arial"/>
                <a:sym typeface="Arial"/>
              </a:rPr>
              <a:t>                 </a:t>
            </a:r>
            <a:r>
              <a:rPr kumimoji="0" lang="en-US" altLang="ja-JP" sz="2800" b="0" i="0" u="none" strike="noStrike" kern="0" cap="none" spc="0" normalizeH="0" baseline="0" noProof="0">
                <a:ln>
                  <a:noFill/>
                </a:ln>
                <a:solidFill>
                  <a:srgbClr val="000000"/>
                </a:solidFill>
                <a:effectLst/>
                <a:uLnTx/>
                <a:uFillTx/>
                <a:latin typeface="Arial"/>
                <a:ea typeface="Arial"/>
                <a:cs typeface="Arial"/>
                <a:sym typeface="Arial"/>
              </a:rPr>
              <a:t>,Waittime 20s</a:t>
            </a:r>
            <a:r>
              <a:rPr kumimoji="0" lang="ja-JP" altLang="en-US" sz="2800" b="0" i="0" u="none" strike="noStrike" kern="0" cap="none" spc="0" normalizeH="0" baseline="0" noProof="0">
                <a:ln>
                  <a:noFill/>
                </a:ln>
                <a:solidFill>
                  <a:srgbClr val="000000"/>
                </a:solidFill>
                <a:effectLst/>
                <a:uLnTx/>
                <a:uFillTx/>
                <a:latin typeface="Arial"/>
                <a:ea typeface="Arial"/>
                <a:cs typeface="Arial"/>
                <a:sym typeface="Arial"/>
              </a:rPr>
              <a:t>）</a:t>
            </a: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0" i="0" u="none" strike="noStrike" kern="0" cap="none" spc="0" normalizeH="0" baseline="0" noProof="0">
                <a:ln>
                  <a:noFill/>
                </a:ln>
                <a:solidFill>
                  <a:srgbClr val="000000"/>
                </a:solidFill>
                <a:effectLst/>
                <a:uLnTx/>
                <a:uFillTx/>
                <a:latin typeface="Arial"/>
                <a:ea typeface="Arial"/>
                <a:cs typeface="Arial"/>
                <a:sym typeface="Arial"/>
              </a:rPr>
              <a:t>およそ</a:t>
            </a:r>
            <a:r>
              <a:rPr kumimoji="0" lang="en-US" altLang="ja-JP" sz="2800" b="0" i="0" u="none" strike="noStrike" kern="0" cap="none" spc="0" normalizeH="0" baseline="0" noProof="0">
                <a:ln>
                  <a:noFill/>
                </a:ln>
                <a:solidFill>
                  <a:srgbClr val="000000"/>
                </a:solidFill>
                <a:effectLst/>
                <a:uLnTx/>
                <a:uFillTx/>
                <a:latin typeface="Arial"/>
                <a:ea typeface="Arial"/>
                <a:cs typeface="Arial"/>
                <a:sym typeface="Arial"/>
              </a:rPr>
              <a:t>1.17bar</a:t>
            </a:r>
            <a:r>
              <a:rPr kumimoji="0" lang="ja-JP" altLang="en-US" sz="2800" b="0" i="0" u="none" strike="noStrike" kern="0" cap="none" spc="0" normalizeH="0" baseline="0" noProof="0">
                <a:ln>
                  <a:noFill/>
                </a:ln>
                <a:solidFill>
                  <a:srgbClr val="000000"/>
                </a:solidFill>
                <a:effectLst/>
                <a:uLnTx/>
                <a:uFillTx/>
                <a:latin typeface="Arial"/>
                <a:ea typeface="Arial"/>
                <a:cs typeface="Arial"/>
                <a:sym typeface="Arial"/>
              </a:rPr>
              <a:t>～</a:t>
            </a:r>
            <a:r>
              <a:rPr kumimoji="0" lang="en-US" altLang="ja-JP" sz="2800" b="0" i="0" u="none" strike="noStrike" kern="0" cap="none" spc="0" normalizeH="0" baseline="0" noProof="0">
                <a:ln>
                  <a:noFill/>
                </a:ln>
                <a:solidFill>
                  <a:srgbClr val="000000"/>
                </a:solidFill>
                <a:effectLst/>
                <a:uLnTx/>
                <a:uFillTx/>
                <a:latin typeface="Arial"/>
                <a:ea typeface="Arial"/>
                <a:cs typeface="Arial"/>
                <a:sym typeface="Arial"/>
              </a:rPr>
              <a:t>1.37bar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0" i="0" u="none" strike="noStrike" kern="0" cap="none" spc="0" normalizeH="0" baseline="0" noProof="0">
                <a:ln>
                  <a:noFill/>
                </a:ln>
                <a:solidFill>
                  <a:srgbClr val="000000"/>
                </a:solidFill>
                <a:effectLst/>
                <a:uLnTx/>
                <a:uFillTx/>
                <a:latin typeface="Arial"/>
                <a:ea typeface="Arial"/>
                <a:cs typeface="Arial"/>
                <a:sym typeface="Arial"/>
              </a:rPr>
              <a:t>の間に圧力を調整</a:t>
            </a: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4" name="Google Shape;794;p67"/>
          <p:cNvSpPr/>
          <p:nvPr/>
        </p:nvSpPr>
        <p:spPr>
          <a:xfrm rot="5400000" flipH="1">
            <a:off x="4014901" y="1026321"/>
            <a:ext cx="36000" cy="5184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95" name="Google Shape;795;p67"/>
          <p:cNvSpPr/>
          <p:nvPr/>
        </p:nvSpPr>
        <p:spPr>
          <a:xfrm>
            <a:off x="2625991" y="2218901"/>
            <a:ext cx="36000" cy="2834842"/>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96" name="Google Shape;796;p67"/>
          <p:cNvSpPr/>
          <p:nvPr/>
        </p:nvSpPr>
        <p:spPr>
          <a:xfrm rot="5400000">
            <a:off x="2750684" y="4490733"/>
            <a:ext cx="402214" cy="615600"/>
          </a:xfrm>
          <a:prstGeom prst="rect">
            <a:avLst/>
          </a:prstGeom>
          <a:solidFill>
            <a:schemeClr val="accent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97" name="Google Shape;797;p67"/>
          <p:cNvSpPr/>
          <p:nvPr/>
        </p:nvSpPr>
        <p:spPr>
          <a:xfrm rot="5400000">
            <a:off x="3101684" y="4755014"/>
            <a:ext cx="402214" cy="86400"/>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98" name="Google Shape;798;p67"/>
          <p:cNvSpPr/>
          <p:nvPr/>
        </p:nvSpPr>
        <p:spPr>
          <a:xfrm rot="5400000">
            <a:off x="3742484" y="4192930"/>
            <a:ext cx="402214" cy="1210568"/>
          </a:xfrm>
          <a:prstGeom prst="rect">
            <a:avLst/>
          </a:prstGeom>
          <a:solidFill>
            <a:schemeClr val="accent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99" name="Google Shape;799;p67"/>
          <p:cNvSpPr txBox="1"/>
          <p:nvPr/>
        </p:nvSpPr>
        <p:spPr>
          <a:xfrm>
            <a:off x="2673989" y="4649198"/>
            <a:ext cx="542828"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800" b="1" i="0" u="none" strike="noStrike" kern="0" cap="none" spc="0" normalizeH="0" baseline="0" noProof="0">
                <a:ln>
                  <a:noFill/>
                </a:ln>
                <a:solidFill>
                  <a:srgbClr val="000000"/>
                </a:solidFill>
                <a:effectLst/>
                <a:uLnTx/>
                <a:uFillTx/>
                <a:latin typeface="Arial"/>
                <a:ea typeface="Arial"/>
                <a:cs typeface="Arial"/>
                <a:sym typeface="Arial"/>
              </a:rPr>
              <a:t>7m</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0" name="Google Shape;800;p67"/>
          <p:cNvSpPr txBox="1"/>
          <p:nvPr/>
        </p:nvSpPr>
        <p:spPr>
          <a:xfrm>
            <a:off x="3031377" y="4958364"/>
            <a:ext cx="542828"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800" b="1" i="0" u="none" strike="noStrike" kern="0" cap="none" spc="0" normalizeH="0" baseline="0" noProof="0">
                <a:ln>
                  <a:noFill/>
                </a:ln>
                <a:solidFill>
                  <a:srgbClr val="000000"/>
                </a:solidFill>
                <a:effectLst/>
                <a:uLnTx/>
                <a:uFillTx/>
                <a:latin typeface="Arial"/>
                <a:ea typeface="Arial"/>
                <a:cs typeface="Arial"/>
                <a:sym typeface="Arial"/>
              </a:rPr>
              <a:t>1m</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1" name="Google Shape;801;p67"/>
          <p:cNvSpPr txBox="1"/>
          <p:nvPr/>
        </p:nvSpPr>
        <p:spPr>
          <a:xfrm>
            <a:off x="3561023" y="4625698"/>
            <a:ext cx="741140"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800" b="1" i="0" u="none" strike="noStrike" kern="0" cap="none" spc="0" normalizeH="0" baseline="0" noProof="0">
                <a:ln>
                  <a:noFill/>
                </a:ln>
                <a:solidFill>
                  <a:srgbClr val="000000"/>
                </a:solidFill>
                <a:effectLst/>
                <a:uLnTx/>
                <a:uFillTx/>
                <a:latin typeface="Arial"/>
                <a:ea typeface="Arial"/>
                <a:cs typeface="Arial"/>
                <a:sym typeface="Arial"/>
              </a:rPr>
              <a:t>14m</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668058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ja-JP"/>
              <a:t>ヘリウム圧力調整の自動化</a:t>
            </a:r>
            <a:endParaRPr/>
          </a:p>
        </p:txBody>
      </p:sp>
      <p:pic>
        <p:nvPicPr>
          <p:cNvPr id="807" name="Google Shape;807;p68"/>
          <p:cNvPicPr preferRelativeResize="0"/>
          <p:nvPr/>
        </p:nvPicPr>
        <p:blipFill rotWithShape="1">
          <a:blip r:embed="rId3">
            <a:alphaModFix/>
          </a:blip>
          <a:srcRect l="74605" t="32217" r="2166" b="3779"/>
          <a:stretch/>
        </p:blipFill>
        <p:spPr>
          <a:xfrm>
            <a:off x="7711440" y="165652"/>
            <a:ext cx="4318000" cy="6692348"/>
          </a:xfrm>
          <a:prstGeom prst="rect">
            <a:avLst/>
          </a:prstGeom>
          <a:noFill/>
          <a:ln>
            <a:noFill/>
          </a:ln>
        </p:spPr>
      </p:pic>
      <p:sp>
        <p:nvSpPr>
          <p:cNvPr id="808" name="Google Shape;808;p68"/>
          <p:cNvSpPr txBox="1"/>
          <p:nvPr/>
        </p:nvSpPr>
        <p:spPr>
          <a:xfrm>
            <a:off x="660400" y="2151727"/>
            <a:ext cx="7152640" cy="403187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更に、画像認識班によって</a:t>
            </a:r>
            <a:endParaRPr kumimoji="0" sz="32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テキストデータになった</a:t>
            </a:r>
            <a:endParaRPr kumimoji="0" sz="32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ヘリウム回収メーターの</a:t>
            </a:r>
            <a:endParaRPr kumimoji="0" sz="32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回り具合に応じ、</a:t>
            </a:r>
            <a:endParaRPr kumimoji="0" sz="32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下限値を自動調整することも</a:t>
            </a:r>
            <a:endParaRPr kumimoji="0" sz="32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できるようにした。</a:t>
            </a:r>
            <a:endParaRPr kumimoji="0" sz="32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メーターの回転が遅ければ</a:t>
            </a:r>
            <a:endParaRPr kumimoji="0" sz="32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自動で下限を別の設定値に変更する。</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103272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ja-JP"/>
              <a:t>ヘリウム圧力調整の自動化</a:t>
            </a:r>
            <a:endParaRPr/>
          </a:p>
        </p:txBody>
      </p:sp>
      <p:sp>
        <p:nvSpPr>
          <p:cNvPr id="814" name="Google Shape;814;p69"/>
          <p:cNvSpPr txBox="1"/>
          <p:nvPr/>
        </p:nvSpPr>
        <p:spPr>
          <a:xfrm>
            <a:off x="4396740" y="6031210"/>
            <a:ext cx="339852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400" b="0" i="0" u="none" strike="noStrike" kern="0" cap="none" spc="0" normalizeH="0" baseline="0" noProof="0">
                <a:ln>
                  <a:noFill/>
                </a:ln>
                <a:solidFill>
                  <a:srgbClr val="000000"/>
                </a:solidFill>
                <a:effectLst/>
                <a:uLnTx/>
                <a:uFillTx/>
                <a:latin typeface="Arial"/>
                <a:ea typeface="Arial"/>
                <a:cs typeface="Arial"/>
                <a:sym typeface="Arial"/>
              </a:rPr>
              <a:t>LabVIEW</a:t>
            </a:r>
            <a:r>
              <a:rPr kumimoji="0" lang="ja-JP" altLang="en-US" sz="2400" b="0" i="0" u="none" strike="noStrike" kern="0" cap="none" spc="0" normalizeH="0" baseline="0" noProof="0">
                <a:ln>
                  <a:noFill/>
                </a:ln>
                <a:solidFill>
                  <a:srgbClr val="000000"/>
                </a:solidFill>
                <a:effectLst/>
                <a:uLnTx/>
                <a:uFillTx/>
                <a:latin typeface="Arial"/>
                <a:ea typeface="Arial"/>
                <a:cs typeface="Arial"/>
                <a:sym typeface="Arial"/>
              </a:rPr>
              <a:t>上の制御画面</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15" name="Google Shape;815;p69"/>
          <p:cNvGrpSpPr/>
          <p:nvPr/>
        </p:nvGrpSpPr>
        <p:grpSpPr>
          <a:xfrm>
            <a:off x="1853530" y="1487488"/>
            <a:ext cx="8484940" cy="4323080"/>
            <a:chOff x="1853530" y="1487488"/>
            <a:chExt cx="8484940" cy="4323080"/>
          </a:xfrm>
        </p:grpSpPr>
        <p:pic>
          <p:nvPicPr>
            <p:cNvPr id="816" name="Google Shape;816;p69"/>
            <p:cNvPicPr preferRelativeResize="0"/>
            <p:nvPr/>
          </p:nvPicPr>
          <p:blipFill rotWithShape="1">
            <a:blip r:embed="rId3">
              <a:alphaModFix/>
            </a:blip>
            <a:srcRect l="6876" t="9038" r="33915" b="37333"/>
            <a:stretch/>
          </p:blipFill>
          <p:spPr>
            <a:xfrm>
              <a:off x="1853530" y="1487488"/>
              <a:ext cx="8484940" cy="4323080"/>
            </a:xfrm>
            <a:prstGeom prst="rect">
              <a:avLst/>
            </a:prstGeom>
            <a:noFill/>
            <a:ln>
              <a:noFill/>
            </a:ln>
          </p:spPr>
        </p:pic>
        <p:sp>
          <p:nvSpPr>
            <p:cNvPr id="817" name="Google Shape;817;p69"/>
            <p:cNvSpPr/>
            <p:nvPr/>
          </p:nvSpPr>
          <p:spPr>
            <a:xfrm>
              <a:off x="9209191" y="2419109"/>
              <a:ext cx="918657" cy="1279432"/>
            </a:xfrm>
            <a:prstGeom prst="rect">
              <a:avLst/>
            </a:prstGeom>
            <a:solidFill>
              <a:srgbClr val="B5B5B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573833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7"/>
          <p:cNvSpPr/>
          <p:nvPr/>
        </p:nvSpPr>
        <p:spPr>
          <a:xfrm rot="-5400000">
            <a:off x="7946086" y="4581217"/>
            <a:ext cx="1098600" cy="1465200"/>
          </a:xfrm>
          <a:prstGeom prst="corner">
            <a:avLst>
              <a:gd name="adj1" fmla="val 16485"/>
              <a:gd name="adj2" fmla="val 16483"/>
            </a:avLst>
          </a:prstGeom>
          <a:solidFill>
            <a:srgbClr val="00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71" name="Google Shape;171;p7"/>
          <p:cNvGrpSpPr/>
          <p:nvPr/>
        </p:nvGrpSpPr>
        <p:grpSpPr>
          <a:xfrm>
            <a:off x="3733000" y="2041946"/>
            <a:ext cx="3595856" cy="1059415"/>
            <a:chOff x="1964650" y="2825775"/>
            <a:chExt cx="2325759" cy="643200"/>
          </a:xfrm>
        </p:grpSpPr>
        <p:sp>
          <p:nvSpPr>
            <p:cNvPr id="172" name="Google Shape;172;p7"/>
            <p:cNvSpPr/>
            <p:nvPr/>
          </p:nvSpPr>
          <p:spPr>
            <a:xfrm rot="5400000">
              <a:off x="2740000" y="2050425"/>
              <a:ext cx="643200" cy="2193900"/>
            </a:xfrm>
            <a:prstGeom prst="corner">
              <a:avLst>
                <a:gd name="adj1" fmla="val 16485"/>
                <a:gd name="adj2" fmla="val 16483"/>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 name="Google Shape;173;p7"/>
            <p:cNvSpPr/>
            <p:nvPr/>
          </p:nvSpPr>
          <p:spPr>
            <a:xfrm rot="10800000">
              <a:off x="3597109" y="2825788"/>
              <a:ext cx="693300" cy="374100"/>
            </a:xfrm>
            <a:prstGeom prst="corner">
              <a:avLst>
                <a:gd name="adj1" fmla="val 29045"/>
                <a:gd name="adj2" fmla="val 28671"/>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74" name="Google Shape;174;p7"/>
          <p:cNvSpPr/>
          <p:nvPr/>
        </p:nvSpPr>
        <p:spPr>
          <a:xfrm>
            <a:off x="6648064" y="5044385"/>
            <a:ext cx="1133400" cy="1363800"/>
          </a:xfrm>
          <a:prstGeom prst="rect">
            <a:avLst/>
          </a:prstGeom>
          <a:solidFill>
            <a:srgbClr val="00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 name="Google Shape;175;p7"/>
          <p:cNvSpPr/>
          <p:nvPr/>
        </p:nvSpPr>
        <p:spPr>
          <a:xfrm>
            <a:off x="8865589" y="3751910"/>
            <a:ext cx="795036" cy="1059300"/>
          </a:xfrm>
          <a:prstGeom prst="rect">
            <a:avLst/>
          </a:prstGeom>
          <a:solidFill>
            <a:srgbClr val="00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 name="Google Shape;176;p7"/>
          <p:cNvSpPr/>
          <p:nvPr/>
        </p:nvSpPr>
        <p:spPr>
          <a:xfrm rot="5400000">
            <a:off x="9329152" y="1832806"/>
            <a:ext cx="572700" cy="1054800"/>
          </a:xfrm>
          <a:prstGeom prst="corner">
            <a:avLst>
              <a:gd name="adj1" fmla="val 35620"/>
              <a:gd name="adj2" fmla="val 31543"/>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 name="Google Shape;177;p7"/>
          <p:cNvSpPr/>
          <p:nvPr/>
        </p:nvSpPr>
        <p:spPr>
          <a:xfrm>
            <a:off x="8125232" y="2190107"/>
            <a:ext cx="117000" cy="36729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p7"/>
          <p:cNvSpPr/>
          <p:nvPr/>
        </p:nvSpPr>
        <p:spPr>
          <a:xfrm>
            <a:off x="3007039" y="3101709"/>
            <a:ext cx="1551600" cy="3306300"/>
          </a:xfrm>
          <a:prstGeom prst="snip2Same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10000"/>
              </a:lnSpc>
              <a:spcBef>
                <a:spcPts val="1800"/>
              </a:spcBef>
              <a:spcAft>
                <a:spcPts val="0"/>
              </a:spcAft>
              <a:buClr>
                <a:srgbClr val="000000"/>
              </a:buClr>
              <a:buSzPts val="2800"/>
              <a:buFont typeface="Arial"/>
              <a:buNone/>
              <a:tabLst/>
              <a:defRPr/>
            </a:pPr>
            <a:r>
              <a:rPr kumimoji="0" lang="en-US" altLang="ja-JP" sz="2800" b="1"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He</a:t>
            </a:r>
            <a:endParaRPr kumimoji="0" sz="2800" b="1"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ctr" defTabSz="914400" rtl="0" eaLnBrk="1" fontAlgn="auto" latinLnBrk="0" hangingPunct="1">
              <a:lnSpc>
                <a:spcPct val="110000"/>
              </a:lnSpc>
              <a:spcBef>
                <a:spcPts val="1800"/>
              </a:spcBef>
              <a:spcAft>
                <a:spcPts val="0"/>
              </a:spcAft>
              <a:buClr>
                <a:srgbClr val="000000"/>
              </a:buClr>
              <a:buSzPts val="2800"/>
              <a:buFont typeface="Arial"/>
              <a:buNone/>
              <a:tabLst/>
              <a:defRPr/>
            </a:pPr>
            <a:r>
              <a:rPr kumimoji="0" lang="ja-JP" altLang="en-US" sz="2800" b="1"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タンク</a:t>
            </a:r>
            <a:endParaRPr kumimoji="0" sz="1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 name="Google Shape;179;p7"/>
          <p:cNvSpPr/>
          <p:nvPr/>
        </p:nvSpPr>
        <p:spPr>
          <a:xfrm>
            <a:off x="7711964" y="1861710"/>
            <a:ext cx="943500" cy="5727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 name="Google Shape;180;p7"/>
          <p:cNvSpPr/>
          <p:nvPr/>
        </p:nvSpPr>
        <p:spPr>
          <a:xfrm>
            <a:off x="8125090" y="5687017"/>
            <a:ext cx="117000" cy="164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 name="Google Shape;181;p7"/>
          <p:cNvSpPr/>
          <p:nvPr/>
        </p:nvSpPr>
        <p:spPr>
          <a:xfrm>
            <a:off x="8865563" y="2646485"/>
            <a:ext cx="795061" cy="2161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 name="Google Shape;182;p7"/>
          <p:cNvSpPr/>
          <p:nvPr/>
        </p:nvSpPr>
        <p:spPr>
          <a:xfrm>
            <a:off x="6647579" y="2656471"/>
            <a:ext cx="1134000" cy="3751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83" name="Google Shape;183;p7"/>
          <p:cNvCxnSpPr/>
          <p:nvPr/>
        </p:nvCxnSpPr>
        <p:spPr>
          <a:xfrm>
            <a:off x="8869689" y="4488010"/>
            <a:ext cx="702000" cy="0"/>
          </a:xfrm>
          <a:prstGeom prst="straightConnector1">
            <a:avLst/>
          </a:prstGeom>
          <a:noFill/>
          <a:ln w="38100" cap="flat" cmpd="sng">
            <a:solidFill>
              <a:schemeClr val="dk2"/>
            </a:solidFill>
            <a:prstDash val="dot"/>
            <a:round/>
            <a:headEnd type="none" w="sm" len="sm"/>
            <a:tailEnd type="none" w="sm" len="sm"/>
          </a:ln>
        </p:spPr>
      </p:cxnSp>
      <p:sp>
        <p:nvSpPr>
          <p:cNvPr id="184" name="Google Shape;184;p7"/>
          <p:cNvSpPr/>
          <p:nvPr/>
        </p:nvSpPr>
        <p:spPr>
          <a:xfrm flipH="1">
            <a:off x="9227989" y="3333110"/>
            <a:ext cx="117000" cy="11550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 name="Google Shape;185;p7"/>
          <p:cNvSpPr/>
          <p:nvPr/>
        </p:nvSpPr>
        <p:spPr>
          <a:xfrm>
            <a:off x="8971112" y="4318512"/>
            <a:ext cx="117000" cy="1644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 name="Google Shape;186;p7"/>
          <p:cNvSpPr txBox="1"/>
          <p:nvPr/>
        </p:nvSpPr>
        <p:spPr>
          <a:xfrm>
            <a:off x="8653689" y="2734885"/>
            <a:ext cx="11340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0000"/>
              </a:lnSpc>
              <a:spcBef>
                <a:spcPts val="1800"/>
              </a:spcBef>
              <a:spcAft>
                <a:spcPts val="0"/>
              </a:spcAft>
              <a:buClr>
                <a:srgbClr val="000000"/>
              </a:buClr>
              <a:buSzPts val="2800"/>
              <a:buFont typeface="Arial"/>
              <a:buNone/>
              <a:tabLst/>
              <a:defRPr/>
            </a:pPr>
            <a:r>
              <a:rPr kumimoji="0" lang="en-US" altLang="ja-JP" sz="2800" b="1"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insert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 name="Google Shape;187;p7"/>
          <p:cNvSpPr txBox="1"/>
          <p:nvPr/>
        </p:nvSpPr>
        <p:spPr>
          <a:xfrm>
            <a:off x="7586889" y="1363285"/>
            <a:ext cx="13842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0000"/>
              </a:lnSpc>
              <a:spcBef>
                <a:spcPts val="1800"/>
              </a:spcBef>
              <a:spcAft>
                <a:spcPts val="0"/>
              </a:spcAft>
              <a:buClr>
                <a:srgbClr val="000000"/>
              </a:buClr>
              <a:buSzPts val="2800"/>
              <a:buFont typeface="Arial"/>
              <a:buNone/>
              <a:tabLst/>
              <a:defRPr/>
            </a:pPr>
            <a:r>
              <a:rPr kumimoji="0" lang="en-US" altLang="ja-JP" sz="2800" b="1"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Needle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 name="Google Shape;188;p7"/>
          <p:cNvSpPr txBox="1"/>
          <p:nvPr/>
        </p:nvSpPr>
        <p:spPr>
          <a:xfrm>
            <a:off x="6848639" y="5418485"/>
            <a:ext cx="10554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0000"/>
              </a:lnSpc>
              <a:spcBef>
                <a:spcPts val="1800"/>
              </a:spcBef>
              <a:spcAft>
                <a:spcPts val="0"/>
              </a:spcAft>
              <a:buClr>
                <a:srgbClr val="000000"/>
              </a:buClr>
              <a:buSzPts val="2800"/>
              <a:buFont typeface="Arial"/>
              <a:buNone/>
              <a:tabLst/>
              <a:defRPr/>
            </a:pPr>
            <a:r>
              <a:rPr kumimoji="0" lang="en-US" altLang="ja-JP" sz="2800" b="1"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LHe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 name="Google Shape;189;p7"/>
          <p:cNvSpPr txBox="1"/>
          <p:nvPr/>
        </p:nvSpPr>
        <p:spPr>
          <a:xfrm>
            <a:off x="375921" y="284480"/>
            <a:ext cx="3057248" cy="461624"/>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ja-JP" altLang="en-US" sz="2400" b="0" i="0" u="none" strike="noStrike" kern="0" cap="none" spc="0" normalizeH="0" baseline="0" noProof="0">
                <a:ln>
                  <a:noFill/>
                </a:ln>
                <a:solidFill>
                  <a:srgbClr val="3F3F3F"/>
                </a:solidFill>
                <a:effectLst/>
                <a:uLnTx/>
                <a:uFillTx/>
                <a:latin typeface="Arial"/>
                <a:ea typeface="Arial"/>
                <a:cs typeface="Arial"/>
                <a:sym typeface="Arial"/>
              </a:rPr>
              <a:t>液体ヘリウム冷凍器</a:t>
            </a:r>
            <a:endParaRPr kumimoji="0" sz="1400" b="0"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190" name="Google Shape;190;p7"/>
          <p:cNvSpPr/>
          <p:nvPr/>
        </p:nvSpPr>
        <p:spPr>
          <a:xfrm>
            <a:off x="3774526" y="1176276"/>
            <a:ext cx="3613500" cy="864595"/>
          </a:xfrm>
          <a:prstGeom prst="rightArrow">
            <a:avLst>
              <a:gd name="adj1" fmla="val 50000"/>
              <a:gd name="adj2" fmla="val 50000"/>
            </a:avLst>
          </a:prstGeom>
          <a:solidFill>
            <a:srgbClr val="FFF2CC"/>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ja-JP" altLang="en-US" sz="1800" b="1" i="0" u="none" strike="noStrike" kern="0" cap="none" spc="0" normalizeH="0" baseline="0" noProof="0">
                <a:ln>
                  <a:noFill/>
                </a:ln>
                <a:solidFill>
                  <a:srgbClr val="000000"/>
                </a:solidFill>
                <a:effectLst/>
                <a:uLnTx/>
                <a:uFillTx/>
                <a:latin typeface="Arial"/>
                <a:ea typeface="Arial"/>
                <a:cs typeface="Arial"/>
                <a:sym typeface="Arial"/>
              </a:rPr>
              <a:t>ヘリウム</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1" name="Google Shape;191;p7"/>
          <p:cNvSpPr txBox="1"/>
          <p:nvPr/>
        </p:nvSpPr>
        <p:spPr>
          <a:xfrm>
            <a:off x="6022623" y="1320998"/>
            <a:ext cx="500458"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altLang="ja-JP" sz="1800" b="1" i="0" u="none" strike="noStrike" kern="0" cap="none" spc="0" normalizeH="0" baseline="0" noProof="0">
                <a:ln>
                  <a:noFill/>
                </a:ln>
                <a:solidFill>
                  <a:srgbClr val="C55A11"/>
                </a:solidFill>
                <a:effectLst/>
                <a:uLnTx/>
                <a:uFillTx/>
                <a:latin typeface="Arial"/>
                <a:ea typeface="Arial"/>
                <a:cs typeface="Arial"/>
                <a:sym typeface="Arial"/>
              </a:rPr>
              <a:t>He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2" name="Google Shape;192;p7"/>
          <p:cNvSpPr txBox="1"/>
          <p:nvPr/>
        </p:nvSpPr>
        <p:spPr>
          <a:xfrm>
            <a:off x="6357806" y="1528087"/>
            <a:ext cx="500458"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altLang="ja-JP" sz="1800" b="1" i="0" u="none" strike="noStrike" kern="0" cap="none" spc="0" normalizeH="0" baseline="0" noProof="0">
                <a:ln>
                  <a:noFill/>
                </a:ln>
                <a:solidFill>
                  <a:srgbClr val="C55A11"/>
                </a:solidFill>
                <a:effectLst/>
                <a:uLnTx/>
                <a:uFillTx/>
                <a:latin typeface="Arial"/>
                <a:ea typeface="Arial"/>
                <a:cs typeface="Arial"/>
                <a:sym typeface="Arial"/>
              </a:rPr>
              <a:t>He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 name="Google Shape;193;p7"/>
          <p:cNvSpPr txBox="1"/>
          <p:nvPr/>
        </p:nvSpPr>
        <p:spPr>
          <a:xfrm>
            <a:off x="4388659" y="1528087"/>
            <a:ext cx="500458"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altLang="ja-JP" sz="1800" b="1" i="0" u="none" strike="noStrike" kern="0" cap="none" spc="0" normalizeH="0" baseline="0" noProof="0">
                <a:ln>
                  <a:noFill/>
                </a:ln>
                <a:solidFill>
                  <a:srgbClr val="C55A11"/>
                </a:solidFill>
                <a:effectLst/>
                <a:uLnTx/>
                <a:uFillTx/>
                <a:latin typeface="Arial"/>
                <a:ea typeface="Arial"/>
                <a:cs typeface="Arial"/>
                <a:sym typeface="Arial"/>
              </a:rPr>
              <a:t>He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4" name="Google Shape;194;p7"/>
          <p:cNvSpPr txBox="1"/>
          <p:nvPr/>
        </p:nvSpPr>
        <p:spPr>
          <a:xfrm>
            <a:off x="3873549" y="1363285"/>
            <a:ext cx="500458"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altLang="ja-JP" sz="1800" b="1" i="0" u="none" strike="noStrike" kern="0" cap="none" spc="0" normalizeH="0" baseline="0" noProof="0">
                <a:ln>
                  <a:noFill/>
                </a:ln>
                <a:solidFill>
                  <a:srgbClr val="C55A11"/>
                </a:solidFill>
                <a:effectLst/>
                <a:uLnTx/>
                <a:uFillTx/>
                <a:latin typeface="Arial"/>
                <a:ea typeface="Arial"/>
                <a:cs typeface="Arial"/>
                <a:sym typeface="Arial"/>
              </a:rPr>
              <a:t>He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 name="Google Shape;195;p7"/>
          <p:cNvSpPr txBox="1"/>
          <p:nvPr/>
        </p:nvSpPr>
        <p:spPr>
          <a:xfrm>
            <a:off x="6769427" y="1433682"/>
            <a:ext cx="500458"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altLang="ja-JP" sz="1800" b="1" i="0" u="none" strike="noStrike" kern="0" cap="none" spc="0" normalizeH="0" baseline="0" noProof="0">
                <a:ln>
                  <a:noFill/>
                </a:ln>
                <a:solidFill>
                  <a:srgbClr val="C55A11"/>
                </a:solidFill>
                <a:effectLst/>
                <a:uLnTx/>
                <a:uFillTx/>
                <a:latin typeface="Arial"/>
                <a:ea typeface="Arial"/>
                <a:cs typeface="Arial"/>
                <a:sym typeface="Arial"/>
              </a:rPr>
              <a:t>He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96" name="Google Shape;196;p7"/>
          <p:cNvCxnSpPr/>
          <p:nvPr/>
        </p:nvCxnSpPr>
        <p:spPr>
          <a:xfrm flipH="1">
            <a:off x="5428994" y="907801"/>
            <a:ext cx="152282" cy="455484"/>
          </a:xfrm>
          <a:prstGeom prst="straightConnector1">
            <a:avLst/>
          </a:prstGeom>
          <a:noFill/>
          <a:ln w="38100" cap="flat" cmpd="sng">
            <a:solidFill>
              <a:schemeClr val="dk1"/>
            </a:solidFill>
            <a:prstDash val="solid"/>
            <a:miter lim="800000"/>
            <a:headEnd type="none" w="sm" len="sm"/>
            <a:tailEnd type="triangle" w="med" len="med"/>
          </a:ln>
        </p:spPr>
      </p:cxnSp>
      <p:sp>
        <p:nvSpPr>
          <p:cNvPr id="197" name="Google Shape;197;p7"/>
          <p:cNvSpPr txBox="1"/>
          <p:nvPr/>
        </p:nvSpPr>
        <p:spPr>
          <a:xfrm>
            <a:off x="4374007" y="397809"/>
            <a:ext cx="3057247"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ja-JP" altLang="en-US" sz="2800" b="0" i="0" u="none" strike="noStrike" kern="0" cap="none" spc="0" normalizeH="0" baseline="0" noProof="0">
                <a:ln>
                  <a:noFill/>
                </a:ln>
                <a:solidFill>
                  <a:srgbClr val="3F3F3F"/>
                </a:solidFill>
                <a:effectLst/>
                <a:uLnTx/>
                <a:uFillTx/>
                <a:latin typeface="Arial"/>
                <a:ea typeface="Arial"/>
                <a:cs typeface="Arial"/>
                <a:sym typeface="Arial"/>
              </a:rPr>
              <a:t>手動調整めんどい</a:t>
            </a:r>
            <a:endParaRPr kumimoji="0" sz="1400" b="0"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198" name="Google Shape;198;p7"/>
          <p:cNvSpPr txBox="1"/>
          <p:nvPr/>
        </p:nvSpPr>
        <p:spPr>
          <a:xfrm>
            <a:off x="9787689" y="5884789"/>
            <a:ext cx="2460172"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ja-JP" altLang="en-US" sz="2800" b="0" i="0" u="none" strike="noStrike" kern="0" cap="none" spc="0" normalizeH="0" baseline="0" noProof="0">
                <a:ln>
                  <a:noFill/>
                </a:ln>
                <a:solidFill>
                  <a:srgbClr val="3F3F3F"/>
                </a:solidFill>
                <a:effectLst/>
                <a:uLnTx/>
                <a:uFillTx/>
                <a:latin typeface="Arial"/>
                <a:ea typeface="Arial"/>
                <a:cs typeface="Arial"/>
                <a:sym typeface="Arial"/>
              </a:rPr>
              <a:t>液面どこ～？</a:t>
            </a:r>
            <a:endParaRPr kumimoji="0" sz="1400" b="0" i="0" u="none" strike="noStrike" kern="0" cap="none" spc="0" normalizeH="0" baseline="0" noProof="0">
              <a:ln>
                <a:noFill/>
              </a:ln>
              <a:solidFill>
                <a:srgbClr val="3F3F3F"/>
              </a:solidFill>
              <a:effectLst/>
              <a:uLnTx/>
              <a:uFillTx/>
              <a:latin typeface="Arial"/>
              <a:ea typeface="Arial"/>
              <a:cs typeface="Arial"/>
              <a:sym typeface="Arial"/>
            </a:endParaRPr>
          </a:p>
        </p:txBody>
      </p:sp>
      <p:cxnSp>
        <p:nvCxnSpPr>
          <p:cNvPr id="199" name="Google Shape;199;p7"/>
          <p:cNvCxnSpPr>
            <a:endCxn id="174" idx="0"/>
          </p:cNvCxnSpPr>
          <p:nvPr/>
        </p:nvCxnSpPr>
        <p:spPr>
          <a:xfrm rot="10800000">
            <a:off x="7214764" y="5044385"/>
            <a:ext cx="2618400" cy="1068000"/>
          </a:xfrm>
          <a:prstGeom prst="straightConnector1">
            <a:avLst/>
          </a:prstGeom>
          <a:noFill/>
          <a:ln w="38100" cap="flat" cmpd="sng">
            <a:solidFill>
              <a:schemeClr val="dk1"/>
            </a:solidFill>
            <a:prstDash val="solid"/>
            <a:miter lim="800000"/>
            <a:headEnd type="none" w="sm" len="sm"/>
            <a:tailEnd type="triangle" w="med" len="med"/>
          </a:ln>
        </p:spPr>
      </p:cxnSp>
      <p:cxnSp>
        <p:nvCxnSpPr>
          <p:cNvPr id="200" name="Google Shape;200;p7"/>
          <p:cNvCxnSpPr/>
          <p:nvPr/>
        </p:nvCxnSpPr>
        <p:spPr>
          <a:xfrm rot="10800000">
            <a:off x="9459686" y="3751910"/>
            <a:ext cx="587828" cy="2132879"/>
          </a:xfrm>
          <a:prstGeom prst="straightConnector1">
            <a:avLst/>
          </a:prstGeom>
          <a:noFill/>
          <a:ln w="38100" cap="flat" cmpd="sng">
            <a:solidFill>
              <a:schemeClr val="dk1"/>
            </a:solidFill>
            <a:prstDash val="solid"/>
            <a:miter lim="800000"/>
            <a:headEnd type="none" w="sm" len="sm"/>
            <a:tailEnd type="triangle" w="med" len="med"/>
          </a:ln>
        </p:spPr>
      </p:cxnSp>
      <p:sp>
        <p:nvSpPr>
          <p:cNvPr id="201" name="Google Shape;201;p7"/>
          <p:cNvSpPr txBox="1"/>
          <p:nvPr/>
        </p:nvSpPr>
        <p:spPr>
          <a:xfrm>
            <a:off x="6422018" y="3612779"/>
            <a:ext cx="1633276" cy="889444"/>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0000"/>
              </a:lnSpc>
              <a:spcBef>
                <a:spcPts val="1800"/>
              </a:spcBef>
              <a:spcAft>
                <a:spcPts val="0"/>
              </a:spcAft>
              <a:buClr>
                <a:srgbClr val="000000"/>
              </a:buClr>
              <a:buSzPts val="2800"/>
              <a:buFont typeface="Arial"/>
              <a:buNone/>
              <a:tabLst/>
              <a:defRPr/>
            </a:pPr>
            <a:r>
              <a:rPr kumimoji="0" lang="en-US" altLang="ja-JP" sz="2800" b="1"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reservoir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 name="Google Shape;202;p7"/>
          <p:cNvSpPr/>
          <p:nvPr/>
        </p:nvSpPr>
        <p:spPr>
          <a:xfrm>
            <a:off x="4604260" y="1177338"/>
            <a:ext cx="1507200" cy="1368744"/>
          </a:xfrm>
          <a:prstGeom prst="ellipse">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0" i="0" u="none" strike="noStrike" kern="0" cap="none" spc="0" normalizeH="0" baseline="0" noProof="0">
                <a:ln>
                  <a:noFill/>
                </a:ln>
                <a:solidFill>
                  <a:srgbClr val="3F3F3F"/>
                </a:solidFill>
                <a:effectLst/>
                <a:uLnTx/>
                <a:uFillTx/>
                <a:latin typeface="Arial"/>
                <a:ea typeface="Arial"/>
                <a:cs typeface="Arial"/>
                <a:sym typeface="Arial"/>
              </a:rPr>
              <a:t>auto</a:t>
            </a:r>
            <a:r>
              <a:rPr kumimoji="0" lang="ja-JP" altLang="en-US" sz="3200" b="0" i="0" u="none" strike="noStrike" kern="0" cap="none" spc="0" normalizeH="0" baseline="0" noProof="0">
                <a:ln>
                  <a:noFill/>
                </a:ln>
                <a:solidFill>
                  <a:srgbClr val="3F3F3F"/>
                </a:solidFill>
                <a:effectLst/>
                <a:uLnTx/>
                <a:uFillTx/>
                <a:latin typeface="Arial"/>
                <a:ea typeface="Arial"/>
                <a:cs typeface="Arial"/>
                <a:sym typeface="Arial"/>
              </a:rPr>
              <a:t>圧力</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7"/>
          <p:cNvSpPr/>
          <p:nvPr/>
        </p:nvSpPr>
        <p:spPr>
          <a:xfrm>
            <a:off x="6498455" y="4370978"/>
            <a:ext cx="1432248" cy="1368744"/>
          </a:xfrm>
          <a:prstGeom prst="ellipse">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a:ln>
                  <a:noFill/>
                </a:ln>
                <a:solidFill>
                  <a:srgbClr val="3F3F3F"/>
                </a:solidFill>
                <a:effectLst/>
                <a:uLnTx/>
                <a:uFillTx/>
                <a:latin typeface="Arial"/>
                <a:ea typeface="Arial"/>
                <a:cs typeface="Arial"/>
                <a:sym typeface="Arial"/>
              </a:rPr>
              <a:t>液面計</a:t>
            </a:r>
            <a:r>
              <a:rPr kumimoji="0" lang="en-US" altLang="ja-JP" sz="3200" b="0" i="0" u="none" strike="noStrike" kern="0" cap="none" spc="0" normalizeH="0" baseline="0" noProof="0">
                <a:ln>
                  <a:noFill/>
                </a:ln>
                <a:solidFill>
                  <a:srgbClr val="3F3F3F"/>
                </a:solidFill>
                <a:effectLst/>
                <a:uLnTx/>
                <a:uFillTx/>
                <a:latin typeface="Arial"/>
                <a:ea typeface="Arial"/>
                <a:cs typeface="Arial"/>
                <a:sym typeface="Arial"/>
              </a:rPr>
              <a:t>1</a:t>
            </a:r>
            <a:endParaRPr kumimoji="0" sz="3200" b="0"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204" name="Google Shape;204;p7"/>
          <p:cNvSpPr/>
          <p:nvPr/>
        </p:nvSpPr>
        <p:spPr>
          <a:xfrm>
            <a:off x="8568826" y="2932835"/>
            <a:ext cx="1432248" cy="1368744"/>
          </a:xfrm>
          <a:prstGeom prst="ellipse">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a:ln>
                  <a:noFill/>
                </a:ln>
                <a:solidFill>
                  <a:srgbClr val="3F3F3F"/>
                </a:solidFill>
                <a:effectLst/>
                <a:uLnTx/>
                <a:uFillTx/>
                <a:latin typeface="Arial"/>
                <a:ea typeface="Arial"/>
                <a:cs typeface="Arial"/>
                <a:sym typeface="Arial"/>
              </a:rPr>
              <a:t>液面計</a:t>
            </a:r>
            <a:r>
              <a:rPr kumimoji="0" lang="en-US" altLang="ja-JP" sz="3200" b="0" i="0" u="none" strike="noStrike" kern="0" cap="none" spc="0" normalizeH="0" baseline="0" noProof="0">
                <a:ln>
                  <a:noFill/>
                </a:ln>
                <a:solidFill>
                  <a:srgbClr val="3F3F3F"/>
                </a:solidFill>
                <a:effectLst/>
                <a:uLnTx/>
                <a:uFillTx/>
                <a:latin typeface="Arial"/>
                <a:ea typeface="Arial"/>
                <a:cs typeface="Arial"/>
                <a:sym typeface="Arial"/>
              </a:rPr>
              <a:t>2</a:t>
            </a:r>
            <a:endParaRPr kumimoji="0" sz="3200" b="0"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205" name="Google Shape;205;p7"/>
          <p:cNvSpPr/>
          <p:nvPr/>
        </p:nvSpPr>
        <p:spPr>
          <a:xfrm>
            <a:off x="9816958" y="1431454"/>
            <a:ext cx="1521601" cy="1368744"/>
          </a:xfrm>
          <a:prstGeom prst="ellipse">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a:ln>
                  <a:noFill/>
                </a:ln>
                <a:solidFill>
                  <a:srgbClr val="3F3F3F"/>
                </a:solidFill>
                <a:effectLst/>
                <a:uLnTx/>
                <a:uFillTx/>
                <a:latin typeface="Arial"/>
                <a:ea typeface="Arial"/>
                <a:cs typeface="Arial"/>
                <a:sym typeface="Arial"/>
              </a:rPr>
              <a:t>回収量</a:t>
            </a:r>
            <a:r>
              <a:rPr kumimoji="0" lang="ja-JP" altLang="en-US" sz="900" b="0" i="0" u="none" strike="noStrike" kern="0" cap="none" spc="0" normalizeH="0" baseline="0" noProof="0">
                <a:ln>
                  <a:noFill/>
                </a:ln>
                <a:solidFill>
                  <a:srgbClr val="3F3F3F"/>
                </a:solidFill>
                <a:effectLst/>
                <a:uLnTx/>
                <a:uFillTx/>
                <a:latin typeface="Arial"/>
                <a:ea typeface="Arial"/>
                <a:cs typeface="Arial"/>
                <a:sym typeface="Arial"/>
              </a:rPr>
              <a:t>モニター</a:t>
            </a:r>
            <a:endParaRPr kumimoji="0" sz="3200" b="0" i="0" u="none" strike="noStrike" kern="0" cap="none" spc="0" normalizeH="0" baseline="0" noProof="0">
              <a:ln>
                <a:noFill/>
              </a:ln>
              <a:solidFill>
                <a:srgbClr val="3F3F3F"/>
              </a:solidFill>
              <a:effectLst/>
              <a:uLnTx/>
              <a:uFillTx/>
              <a:latin typeface="Arial"/>
              <a:ea typeface="Arial"/>
              <a:cs typeface="Arial"/>
              <a:sym typeface="Arial"/>
            </a:endParaRPr>
          </a:p>
        </p:txBody>
      </p:sp>
    </p:spTree>
    <p:extLst>
      <p:ext uri="{BB962C8B-B14F-4D97-AF65-F5344CB8AC3E}">
        <p14:creationId xmlns:p14="http://schemas.microsoft.com/office/powerpoint/2010/main" val="379447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500"/>
                                        <p:tgtEl>
                                          <p:spTgt spid="197"/>
                                        </p:tgtEl>
                                      </p:cBhvr>
                                    </p:animEffect>
                                  </p:childTnLst>
                                </p:cTn>
                              </p:par>
                              <p:par>
                                <p:cTn id="8" presetID="10" presetClass="entr" presetSubtype="0" fill="hold" nodeType="withEffect">
                                  <p:stCondLst>
                                    <p:cond delay="0"/>
                                  </p:stCondLst>
                                  <p:childTnLst>
                                    <p:set>
                                      <p:cBhvr>
                                        <p:cTn id="9" dur="1" fill="hold">
                                          <p:stCondLst>
                                            <p:cond delay="0"/>
                                          </p:stCondLst>
                                        </p:cTn>
                                        <p:tgtEl>
                                          <p:spTgt spid="196"/>
                                        </p:tgtEl>
                                        <p:attrNameLst>
                                          <p:attrName>style.visibility</p:attrName>
                                        </p:attrNameLst>
                                      </p:cBhvr>
                                      <p:to>
                                        <p:strVal val="visible"/>
                                      </p:to>
                                    </p:set>
                                    <p:animEffect transition="in" filter="fade">
                                      <p:cBhvr>
                                        <p:cTn id="10" dur="500"/>
                                        <p:tgtEl>
                                          <p:spTgt spid="196"/>
                                        </p:tgtEl>
                                      </p:cBhvr>
                                    </p:animEffect>
                                  </p:childTnLst>
                                </p:cTn>
                              </p:par>
                              <p:par>
                                <p:cTn id="11" presetID="10" presetClass="entr" presetSubtype="0" fill="hold" nodeType="withEffect">
                                  <p:stCondLst>
                                    <p:cond delay="0"/>
                                  </p:stCondLst>
                                  <p:childTnLst>
                                    <p:set>
                                      <p:cBhvr>
                                        <p:cTn id="12" dur="1" fill="hold">
                                          <p:stCondLst>
                                            <p:cond delay="0"/>
                                          </p:stCondLst>
                                        </p:cTn>
                                        <p:tgtEl>
                                          <p:spTgt spid="198"/>
                                        </p:tgtEl>
                                        <p:attrNameLst>
                                          <p:attrName>style.visibility</p:attrName>
                                        </p:attrNameLst>
                                      </p:cBhvr>
                                      <p:to>
                                        <p:strVal val="visible"/>
                                      </p:to>
                                    </p:set>
                                    <p:animEffect transition="in" filter="fade">
                                      <p:cBhvr>
                                        <p:cTn id="13" dur="500"/>
                                        <p:tgtEl>
                                          <p:spTgt spid="198"/>
                                        </p:tgtEl>
                                      </p:cBhvr>
                                    </p:animEffect>
                                  </p:childTnLst>
                                </p:cTn>
                              </p:par>
                              <p:par>
                                <p:cTn id="14" presetID="10" presetClass="entr" presetSubtype="0" fill="hold" nodeType="withEffect">
                                  <p:stCondLst>
                                    <p:cond delay="0"/>
                                  </p:stCondLst>
                                  <p:childTnLst>
                                    <p:set>
                                      <p:cBhvr>
                                        <p:cTn id="15" dur="1" fill="hold">
                                          <p:stCondLst>
                                            <p:cond delay="0"/>
                                          </p:stCondLst>
                                        </p:cTn>
                                        <p:tgtEl>
                                          <p:spTgt spid="199"/>
                                        </p:tgtEl>
                                        <p:attrNameLst>
                                          <p:attrName>style.visibility</p:attrName>
                                        </p:attrNameLst>
                                      </p:cBhvr>
                                      <p:to>
                                        <p:strVal val="visible"/>
                                      </p:to>
                                    </p:set>
                                    <p:animEffect transition="in" filter="fade">
                                      <p:cBhvr>
                                        <p:cTn id="16" dur="500"/>
                                        <p:tgtEl>
                                          <p:spTgt spid="199"/>
                                        </p:tgtEl>
                                      </p:cBhvr>
                                    </p:animEffect>
                                  </p:childTnLst>
                                </p:cTn>
                              </p:par>
                              <p:par>
                                <p:cTn id="17" presetID="10" presetClass="entr" presetSubtype="0" fill="hold" nodeType="withEffect">
                                  <p:stCondLst>
                                    <p:cond delay="0"/>
                                  </p:stCondLst>
                                  <p:childTnLst>
                                    <p:set>
                                      <p:cBhvr>
                                        <p:cTn id="18" dur="1" fill="hold">
                                          <p:stCondLst>
                                            <p:cond delay="0"/>
                                          </p:stCondLst>
                                        </p:cTn>
                                        <p:tgtEl>
                                          <p:spTgt spid="200"/>
                                        </p:tgtEl>
                                        <p:attrNameLst>
                                          <p:attrName>style.visibility</p:attrName>
                                        </p:attrNameLst>
                                      </p:cBhvr>
                                      <p:to>
                                        <p:strVal val="visible"/>
                                      </p:to>
                                    </p:set>
                                    <p:animEffect transition="in" filter="fade">
                                      <p:cBhvr>
                                        <p:cTn id="19" dur="500"/>
                                        <p:tgtEl>
                                          <p:spTgt spid="20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2"/>
                                        </p:tgtEl>
                                        <p:attrNameLst>
                                          <p:attrName>style.visibility</p:attrName>
                                        </p:attrNameLst>
                                      </p:cBhvr>
                                      <p:to>
                                        <p:strVal val="visible"/>
                                      </p:to>
                                    </p:set>
                                    <p:animEffect transition="in" filter="fade">
                                      <p:cBhvr>
                                        <p:cTn id="24" dur="500"/>
                                        <p:tgtEl>
                                          <p:spTgt spid="202"/>
                                        </p:tgtEl>
                                      </p:cBhvr>
                                    </p:animEffect>
                                  </p:childTnLst>
                                </p:cTn>
                              </p:par>
                              <p:par>
                                <p:cTn id="25" presetID="10" presetClass="entr" presetSubtype="0" fill="hold" nodeType="withEffect">
                                  <p:stCondLst>
                                    <p:cond delay="0"/>
                                  </p:stCondLst>
                                  <p:childTnLst>
                                    <p:set>
                                      <p:cBhvr>
                                        <p:cTn id="26" dur="1" fill="hold">
                                          <p:stCondLst>
                                            <p:cond delay="0"/>
                                          </p:stCondLst>
                                        </p:cTn>
                                        <p:tgtEl>
                                          <p:spTgt spid="203"/>
                                        </p:tgtEl>
                                        <p:attrNameLst>
                                          <p:attrName>style.visibility</p:attrName>
                                        </p:attrNameLst>
                                      </p:cBhvr>
                                      <p:to>
                                        <p:strVal val="visible"/>
                                      </p:to>
                                    </p:set>
                                    <p:animEffect transition="in" filter="fade">
                                      <p:cBhvr>
                                        <p:cTn id="27" dur="500"/>
                                        <p:tgtEl>
                                          <p:spTgt spid="203"/>
                                        </p:tgtEl>
                                      </p:cBhvr>
                                    </p:animEffect>
                                  </p:childTnLst>
                                </p:cTn>
                              </p:par>
                              <p:par>
                                <p:cTn id="28" presetID="10" presetClass="entr" presetSubtype="0" fill="hold" nodeType="withEffect">
                                  <p:stCondLst>
                                    <p:cond delay="0"/>
                                  </p:stCondLst>
                                  <p:childTnLst>
                                    <p:set>
                                      <p:cBhvr>
                                        <p:cTn id="29" dur="1" fill="hold">
                                          <p:stCondLst>
                                            <p:cond delay="0"/>
                                          </p:stCondLst>
                                        </p:cTn>
                                        <p:tgtEl>
                                          <p:spTgt spid="204"/>
                                        </p:tgtEl>
                                        <p:attrNameLst>
                                          <p:attrName>style.visibility</p:attrName>
                                        </p:attrNameLst>
                                      </p:cBhvr>
                                      <p:to>
                                        <p:strVal val="visible"/>
                                      </p:to>
                                    </p:set>
                                    <p:animEffect transition="in" filter="fade">
                                      <p:cBhvr>
                                        <p:cTn id="30" dur="500"/>
                                        <p:tgtEl>
                                          <p:spTgt spid="204"/>
                                        </p:tgtEl>
                                      </p:cBhvr>
                                    </p:animEffect>
                                  </p:childTnLst>
                                </p:cTn>
                              </p:par>
                              <p:par>
                                <p:cTn id="31" presetID="10" presetClass="entr" presetSubtype="0" fill="hold" nodeType="withEffect">
                                  <p:stCondLst>
                                    <p:cond delay="0"/>
                                  </p:stCondLst>
                                  <p:childTnLst>
                                    <p:set>
                                      <p:cBhvr>
                                        <p:cTn id="32" dur="1" fill="hold">
                                          <p:stCondLst>
                                            <p:cond delay="0"/>
                                          </p:stCondLst>
                                        </p:cTn>
                                        <p:tgtEl>
                                          <p:spTgt spid="205"/>
                                        </p:tgtEl>
                                        <p:attrNameLst>
                                          <p:attrName>style.visibility</p:attrName>
                                        </p:attrNameLst>
                                      </p:cBhvr>
                                      <p:to>
                                        <p:strVal val="visible"/>
                                      </p:to>
                                    </p:set>
                                    <p:animEffect transition="in" filter="fade">
                                      <p:cBhvr>
                                        <p:cTn id="33"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70"/>
          <p:cNvSpPr txBox="1"/>
          <p:nvPr/>
        </p:nvSpPr>
        <p:spPr>
          <a:xfrm>
            <a:off x="375920" y="284480"/>
            <a:ext cx="1158966" cy="461624"/>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ja-JP" altLang="en-US" sz="2400" b="0" i="0" u="none" strike="noStrike" kern="0" cap="none" spc="0" normalizeH="0" baseline="0" noProof="0">
                <a:ln>
                  <a:noFill/>
                </a:ln>
                <a:solidFill>
                  <a:srgbClr val="000000"/>
                </a:solidFill>
                <a:effectLst/>
                <a:uLnTx/>
                <a:uFillTx/>
                <a:latin typeface="Arial"/>
                <a:ea typeface="Arial"/>
                <a:cs typeface="Arial"/>
                <a:sym typeface="Arial"/>
              </a:rPr>
              <a:t>目次録</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3" name="Google Shape;823;p70"/>
          <p:cNvSpPr txBox="1"/>
          <p:nvPr/>
        </p:nvSpPr>
        <p:spPr>
          <a:xfrm>
            <a:off x="1349829" y="1166298"/>
            <a:ext cx="174118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0" i="0" u="none" strike="noStrike" kern="0" cap="none" spc="0" normalizeH="0" baseline="0" noProof="0">
                <a:ln>
                  <a:noFill/>
                </a:ln>
                <a:solidFill>
                  <a:srgbClr val="000000"/>
                </a:solidFill>
                <a:effectLst/>
                <a:uLnTx/>
                <a:uFillTx/>
                <a:latin typeface="Arial"/>
                <a:ea typeface="Arial"/>
                <a:cs typeface="Arial"/>
                <a:sym typeface="Arial"/>
              </a:rPr>
              <a:t>§1 </a:t>
            </a: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動機</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70"/>
          <p:cNvSpPr txBox="1"/>
          <p:nvPr/>
        </p:nvSpPr>
        <p:spPr>
          <a:xfrm>
            <a:off x="2013858" y="2496169"/>
            <a:ext cx="5586786"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0" i="0" u="none" strike="noStrike" kern="0" cap="none" spc="0" normalizeH="0" baseline="0" noProof="0">
                <a:ln>
                  <a:noFill/>
                </a:ln>
                <a:solidFill>
                  <a:srgbClr val="000000"/>
                </a:solidFill>
                <a:effectLst/>
                <a:uLnTx/>
                <a:uFillTx/>
                <a:latin typeface="Arial"/>
                <a:ea typeface="Arial"/>
                <a:cs typeface="Arial"/>
                <a:sym typeface="Arial"/>
              </a:rPr>
              <a:t>1) </a:t>
            </a: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回収量のデジタルデータ化</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70"/>
          <p:cNvSpPr txBox="1"/>
          <p:nvPr/>
        </p:nvSpPr>
        <p:spPr>
          <a:xfrm>
            <a:off x="2013858" y="3126681"/>
            <a:ext cx="3985386"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0" i="0" u="none" strike="noStrike" kern="0" cap="none" spc="0" normalizeH="0" baseline="0" noProof="0">
                <a:ln>
                  <a:noFill/>
                </a:ln>
                <a:solidFill>
                  <a:srgbClr val="000000"/>
                </a:solidFill>
                <a:effectLst/>
                <a:uLnTx/>
                <a:uFillTx/>
                <a:latin typeface="Arial"/>
                <a:ea typeface="Arial"/>
                <a:cs typeface="Arial"/>
                <a:sym typeface="Arial"/>
              </a:rPr>
              <a:t>2) </a:t>
            </a: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圧力調整の自動化</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70"/>
          <p:cNvSpPr txBox="1"/>
          <p:nvPr/>
        </p:nvSpPr>
        <p:spPr>
          <a:xfrm>
            <a:off x="2013858" y="3757193"/>
            <a:ext cx="3575018"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1" i="0" u="none" strike="noStrike" kern="0" cap="none" spc="0" normalizeH="0" baseline="0" noProof="0">
                <a:ln>
                  <a:noFill/>
                </a:ln>
                <a:solidFill>
                  <a:srgbClr val="000000"/>
                </a:solidFill>
                <a:effectLst/>
                <a:uLnTx/>
                <a:uFillTx/>
                <a:latin typeface="Arial"/>
                <a:ea typeface="Arial"/>
                <a:cs typeface="Arial"/>
                <a:sym typeface="Arial"/>
              </a:rPr>
              <a:t>3) </a:t>
            </a:r>
            <a:r>
              <a:rPr kumimoji="0" lang="ja-JP" altLang="en-US" sz="3200" b="1" i="0" u="none" strike="noStrike" kern="0" cap="none" spc="0" normalizeH="0" baseline="0" noProof="0">
                <a:ln>
                  <a:noFill/>
                </a:ln>
                <a:solidFill>
                  <a:srgbClr val="000000"/>
                </a:solidFill>
                <a:effectLst/>
                <a:uLnTx/>
                <a:uFillTx/>
                <a:latin typeface="Arial"/>
                <a:ea typeface="Arial"/>
                <a:cs typeface="Arial"/>
                <a:sym typeface="Arial"/>
              </a:rPr>
              <a:t>超電導型液面計</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70"/>
          <p:cNvSpPr txBox="1"/>
          <p:nvPr/>
        </p:nvSpPr>
        <p:spPr>
          <a:xfrm>
            <a:off x="2013858" y="4387705"/>
            <a:ext cx="4355680"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0" i="0" u="none" strike="noStrike" kern="0" cap="none" spc="0" normalizeH="0" baseline="0" noProof="0">
                <a:ln>
                  <a:noFill/>
                </a:ln>
                <a:solidFill>
                  <a:srgbClr val="000000"/>
                </a:solidFill>
                <a:effectLst/>
                <a:uLnTx/>
                <a:uFillTx/>
                <a:latin typeface="Arial"/>
                <a:ea typeface="Arial"/>
                <a:cs typeface="Arial"/>
                <a:sym typeface="Arial"/>
              </a:rPr>
              <a:t>4) </a:t>
            </a: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コンデンサ型液面計</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70"/>
          <p:cNvSpPr txBox="1"/>
          <p:nvPr/>
        </p:nvSpPr>
        <p:spPr>
          <a:xfrm>
            <a:off x="1349829" y="1794615"/>
            <a:ext cx="174118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1" i="0" u="none" strike="noStrike" kern="0" cap="none" spc="0" normalizeH="0" baseline="0" noProof="0">
                <a:ln>
                  <a:noFill/>
                </a:ln>
                <a:solidFill>
                  <a:srgbClr val="000000"/>
                </a:solidFill>
                <a:effectLst/>
                <a:uLnTx/>
                <a:uFillTx/>
                <a:latin typeface="Arial"/>
                <a:ea typeface="Arial"/>
                <a:cs typeface="Arial"/>
                <a:sym typeface="Arial"/>
              </a:rPr>
              <a:t>§2 </a:t>
            </a:r>
            <a:r>
              <a:rPr kumimoji="0" lang="ja-JP" altLang="en-US" sz="3200" b="1" i="0" u="none" strike="noStrike" kern="0" cap="none" spc="0" normalizeH="0" baseline="0" noProof="0">
                <a:ln>
                  <a:noFill/>
                </a:ln>
                <a:solidFill>
                  <a:srgbClr val="000000"/>
                </a:solidFill>
                <a:effectLst/>
                <a:uLnTx/>
                <a:uFillTx/>
                <a:latin typeface="Arial"/>
                <a:ea typeface="Arial"/>
                <a:cs typeface="Arial"/>
                <a:sym typeface="Arial"/>
              </a:rPr>
              <a:t>内容</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70"/>
          <p:cNvSpPr txBox="1"/>
          <p:nvPr/>
        </p:nvSpPr>
        <p:spPr>
          <a:xfrm>
            <a:off x="1349829" y="5106927"/>
            <a:ext cx="1574470"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0" i="0" u="none" strike="noStrike" kern="0" cap="none" spc="0" normalizeH="0" baseline="0" noProof="0">
                <a:ln>
                  <a:noFill/>
                </a:ln>
                <a:solidFill>
                  <a:srgbClr val="000000"/>
                </a:solidFill>
                <a:effectLst/>
                <a:uLnTx/>
                <a:uFillTx/>
                <a:latin typeface="Arial"/>
                <a:ea typeface="Arial"/>
                <a:cs typeface="Arial"/>
                <a:sym typeface="Arial"/>
              </a:rPr>
              <a:t>§3 </a:t>
            </a: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纏め</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70"/>
          <p:cNvSpPr/>
          <p:nvPr/>
        </p:nvSpPr>
        <p:spPr>
          <a:xfrm rot="5400000">
            <a:off x="1776549" y="3959156"/>
            <a:ext cx="144272" cy="180848"/>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8012446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CCBDB7-8D3B-2606-B420-DACE78D6BF77}"/>
              </a:ext>
            </a:extLst>
          </p:cNvPr>
          <p:cNvSpPr>
            <a:spLocks noGrp="1"/>
          </p:cNvSpPr>
          <p:nvPr>
            <p:ph type="title"/>
          </p:nvPr>
        </p:nvSpPr>
        <p:spPr>
          <a:xfrm>
            <a:off x="838200" y="2446337"/>
            <a:ext cx="10515600" cy="1325563"/>
          </a:xfrm>
        </p:spPr>
        <p:txBody>
          <a:bodyPr>
            <a:normAutofit/>
          </a:bodyPr>
          <a:lstStyle/>
          <a:p>
            <a:pPr algn="ctr"/>
            <a:r>
              <a:rPr kumimoji="1" lang="en-US" altLang="ja-JP" sz="6000" dirty="0" err="1"/>
              <a:t>NbTi</a:t>
            </a:r>
            <a:r>
              <a:rPr kumimoji="1" lang="ja-JP" altLang="en-US" sz="6000" dirty="0"/>
              <a:t>抵抗液面計の制作</a:t>
            </a:r>
          </a:p>
        </p:txBody>
      </p:sp>
      <p:sp>
        <p:nvSpPr>
          <p:cNvPr id="3" name="コンテンツ プレースホルダー 2">
            <a:extLst>
              <a:ext uri="{FF2B5EF4-FFF2-40B4-BE49-F238E27FC236}">
                <a16:creationId xmlns:a16="http://schemas.microsoft.com/office/drawing/2014/main" id="{E62AB388-6E72-BF21-0B04-F69578DF32D1}"/>
              </a:ext>
            </a:extLst>
          </p:cNvPr>
          <p:cNvSpPr>
            <a:spLocks noGrp="1"/>
          </p:cNvSpPr>
          <p:nvPr>
            <p:ph idx="1"/>
          </p:nvPr>
        </p:nvSpPr>
        <p:spPr>
          <a:xfrm>
            <a:off x="3257550" y="5176155"/>
            <a:ext cx="5676900" cy="625249"/>
          </a:xfrm>
        </p:spPr>
        <p:txBody>
          <a:bodyPr/>
          <a:lstStyle/>
          <a:p>
            <a:pPr marL="0" indent="0" algn="ctr">
              <a:buNone/>
            </a:pPr>
            <a:r>
              <a:rPr kumimoji="1" lang="ja-JP" altLang="en-US" dirty="0"/>
              <a:t>中川昂星</a:t>
            </a:r>
          </a:p>
        </p:txBody>
      </p:sp>
    </p:spTree>
    <p:extLst>
      <p:ext uri="{BB962C8B-B14F-4D97-AF65-F5344CB8AC3E}">
        <p14:creationId xmlns:p14="http://schemas.microsoft.com/office/powerpoint/2010/main" val="27740863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28502C-7814-14B8-70F5-AA60C72287A2}"/>
              </a:ext>
            </a:extLst>
          </p:cNvPr>
          <p:cNvSpPr>
            <a:spLocks noGrp="1"/>
          </p:cNvSpPr>
          <p:nvPr>
            <p:ph type="title"/>
          </p:nvPr>
        </p:nvSpPr>
        <p:spPr/>
        <p:txBody>
          <a:bodyPr/>
          <a:lstStyle/>
          <a:p>
            <a:r>
              <a:rPr kumimoji="1" lang="ja-JP" altLang="en-US" dirty="0"/>
              <a:t>背景</a:t>
            </a:r>
          </a:p>
        </p:txBody>
      </p:sp>
      <p:sp>
        <p:nvSpPr>
          <p:cNvPr id="3" name="コンテンツ プレースホルダー 2">
            <a:extLst>
              <a:ext uri="{FF2B5EF4-FFF2-40B4-BE49-F238E27FC236}">
                <a16:creationId xmlns:a16="http://schemas.microsoft.com/office/drawing/2014/main" id="{DA9AABCF-56D6-D05B-3A07-036A7169E096}"/>
              </a:ext>
            </a:extLst>
          </p:cNvPr>
          <p:cNvSpPr>
            <a:spLocks noGrp="1"/>
          </p:cNvSpPr>
          <p:nvPr>
            <p:ph idx="1"/>
          </p:nvPr>
        </p:nvSpPr>
        <p:spPr>
          <a:xfrm>
            <a:off x="755110" y="2572681"/>
            <a:ext cx="5588285" cy="2868895"/>
          </a:xfrm>
        </p:spPr>
        <p:txBody>
          <a:bodyPr>
            <a:normAutofit/>
          </a:bodyPr>
          <a:lstStyle/>
          <a:p>
            <a:pPr marL="0" indent="0">
              <a:buNone/>
            </a:pPr>
            <a:r>
              <a:rPr lang="ja-JP" altLang="en-US" sz="2400" dirty="0"/>
              <a:t>液体ヘリウムの溜まり場（通称）の</a:t>
            </a:r>
            <a:endParaRPr lang="en-US" altLang="ja-JP" sz="2400" dirty="0"/>
          </a:p>
          <a:p>
            <a:pPr marL="0" indent="0">
              <a:buNone/>
            </a:pPr>
            <a:r>
              <a:rPr lang="ja-JP" altLang="en-US" sz="2400" dirty="0"/>
              <a:t>液面計</a:t>
            </a:r>
            <a:endParaRPr lang="en-US" altLang="ja-JP" sz="2400" dirty="0"/>
          </a:p>
          <a:p>
            <a:pPr marL="0" indent="0">
              <a:buNone/>
            </a:pPr>
            <a:endParaRPr kumimoji="1" lang="en-US" altLang="ja-JP" sz="2400" dirty="0"/>
          </a:p>
          <a:p>
            <a:pPr marL="0" indent="0">
              <a:buNone/>
            </a:pPr>
            <a:endParaRPr lang="en-US" altLang="ja-JP" sz="2400" dirty="0"/>
          </a:p>
          <a:p>
            <a:pPr marL="0" indent="0">
              <a:buNone/>
            </a:pPr>
            <a:r>
              <a:rPr lang="ja-JP" altLang="en-US" sz="2400" dirty="0"/>
              <a:t>液体ヘリウムがなくなっていないかを見ることが目的</a:t>
            </a:r>
            <a:endParaRPr kumimoji="1" lang="ja-JP" altLang="en-US" sz="2400" dirty="0"/>
          </a:p>
        </p:txBody>
      </p:sp>
      <p:sp>
        <p:nvSpPr>
          <p:cNvPr id="31" name="矢印: 右 30">
            <a:extLst>
              <a:ext uri="{FF2B5EF4-FFF2-40B4-BE49-F238E27FC236}">
                <a16:creationId xmlns:a16="http://schemas.microsoft.com/office/drawing/2014/main" id="{A439EAAC-C31E-C01E-EAFD-27A9EA5655FA}"/>
              </a:ext>
            </a:extLst>
          </p:cNvPr>
          <p:cNvSpPr/>
          <p:nvPr/>
        </p:nvSpPr>
        <p:spPr>
          <a:xfrm rot="18866844">
            <a:off x="7979506" y="5369999"/>
            <a:ext cx="1174376" cy="10668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34" name="グループ化 33">
            <a:extLst>
              <a:ext uri="{FF2B5EF4-FFF2-40B4-BE49-F238E27FC236}">
                <a16:creationId xmlns:a16="http://schemas.microsoft.com/office/drawing/2014/main" id="{63F76404-E3A2-9C79-C7E8-77B92271D589}"/>
              </a:ext>
            </a:extLst>
          </p:cNvPr>
          <p:cNvGrpSpPr/>
          <p:nvPr/>
        </p:nvGrpSpPr>
        <p:grpSpPr>
          <a:xfrm>
            <a:off x="6624461" y="211058"/>
            <a:ext cx="5101374" cy="4969180"/>
            <a:chOff x="6624461" y="211058"/>
            <a:chExt cx="5101374" cy="4969180"/>
          </a:xfrm>
        </p:grpSpPr>
        <p:grpSp>
          <p:nvGrpSpPr>
            <p:cNvPr id="30" name="グループ化 29">
              <a:extLst>
                <a:ext uri="{FF2B5EF4-FFF2-40B4-BE49-F238E27FC236}">
                  <a16:creationId xmlns:a16="http://schemas.microsoft.com/office/drawing/2014/main" id="{EFA597FB-5642-CD8E-C36E-A541E3F030CC}"/>
                </a:ext>
              </a:extLst>
            </p:cNvPr>
            <p:cNvGrpSpPr/>
            <p:nvPr/>
          </p:nvGrpSpPr>
          <p:grpSpPr>
            <a:xfrm>
              <a:off x="6624461" y="633677"/>
              <a:ext cx="5101374" cy="4546561"/>
              <a:chOff x="3997802" y="1762079"/>
              <a:chExt cx="5101374" cy="4546561"/>
            </a:xfrm>
          </p:grpSpPr>
          <p:sp>
            <p:nvSpPr>
              <p:cNvPr id="6" name="Google Shape;95;g1d143f72b15_0_45">
                <a:extLst>
                  <a:ext uri="{FF2B5EF4-FFF2-40B4-BE49-F238E27FC236}">
                    <a16:creationId xmlns:a16="http://schemas.microsoft.com/office/drawing/2014/main" id="{84018838-80D1-E8AA-097F-CB881C9B5580}"/>
                  </a:ext>
                </a:extLst>
              </p:cNvPr>
              <p:cNvSpPr/>
              <p:nvPr/>
            </p:nvSpPr>
            <p:spPr>
              <a:xfrm rot="16200000">
                <a:off x="7608396" y="4481586"/>
                <a:ext cx="1098600" cy="1465200"/>
              </a:xfrm>
              <a:prstGeom prst="corner">
                <a:avLst>
                  <a:gd name="adj1" fmla="val 16485"/>
                  <a:gd name="adj2" fmla="val 16483"/>
                </a:avLst>
              </a:prstGeom>
              <a:solidFill>
                <a:srgbClr val="00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1"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 name="Google Shape;96;g1d143f72b15_0_45">
                <a:extLst>
                  <a:ext uri="{FF2B5EF4-FFF2-40B4-BE49-F238E27FC236}">
                    <a16:creationId xmlns:a16="http://schemas.microsoft.com/office/drawing/2014/main" id="{972F295A-161D-C9B7-584F-121F9E6DADC8}"/>
                  </a:ext>
                </a:extLst>
              </p:cNvPr>
              <p:cNvGrpSpPr/>
              <p:nvPr/>
            </p:nvGrpSpPr>
            <p:grpSpPr>
              <a:xfrm>
                <a:off x="4679575" y="1942315"/>
                <a:ext cx="2311591" cy="1059415"/>
                <a:chOff x="2795298" y="2825775"/>
                <a:chExt cx="1495111" cy="643200"/>
              </a:xfrm>
            </p:grpSpPr>
            <p:sp>
              <p:nvSpPr>
                <p:cNvPr id="27" name="Google Shape;97;g1d143f72b15_0_45">
                  <a:extLst>
                    <a:ext uri="{FF2B5EF4-FFF2-40B4-BE49-F238E27FC236}">
                      <a16:creationId xmlns:a16="http://schemas.microsoft.com/office/drawing/2014/main" id="{FBE7D0CA-919F-6672-4DC6-F83594F4BA2F}"/>
                    </a:ext>
                  </a:extLst>
                </p:cNvPr>
                <p:cNvSpPr/>
                <p:nvPr/>
              </p:nvSpPr>
              <p:spPr>
                <a:xfrm rot="5400000">
                  <a:off x="3155324" y="2465749"/>
                  <a:ext cx="643200" cy="1363251"/>
                </a:xfrm>
                <a:prstGeom prst="corner">
                  <a:avLst>
                    <a:gd name="adj1" fmla="val 16485"/>
                    <a:gd name="adj2" fmla="val 16483"/>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1"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98;g1d143f72b15_0_45">
                  <a:extLst>
                    <a:ext uri="{FF2B5EF4-FFF2-40B4-BE49-F238E27FC236}">
                      <a16:creationId xmlns:a16="http://schemas.microsoft.com/office/drawing/2014/main" id="{2BE6199F-A9D9-71E7-1935-8D129A49286C}"/>
                    </a:ext>
                  </a:extLst>
                </p:cNvPr>
                <p:cNvSpPr/>
                <p:nvPr/>
              </p:nvSpPr>
              <p:spPr>
                <a:xfrm rot="10800000">
                  <a:off x="3597109" y="2825788"/>
                  <a:ext cx="693300" cy="374100"/>
                </a:xfrm>
                <a:prstGeom prst="corner">
                  <a:avLst>
                    <a:gd name="adj1" fmla="val 29045"/>
                    <a:gd name="adj2" fmla="val 28671"/>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1"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8" name="Google Shape;99;g1d143f72b15_0_45">
                <a:extLst>
                  <a:ext uri="{FF2B5EF4-FFF2-40B4-BE49-F238E27FC236}">
                    <a16:creationId xmlns:a16="http://schemas.microsoft.com/office/drawing/2014/main" id="{A7E31DC7-6DF8-00C6-9787-2BAB7A96ACB4}"/>
                  </a:ext>
                </a:extLst>
              </p:cNvPr>
              <p:cNvSpPr/>
              <p:nvPr/>
            </p:nvSpPr>
            <p:spPr>
              <a:xfrm>
                <a:off x="6310374" y="4944754"/>
                <a:ext cx="1133400" cy="1363800"/>
              </a:xfrm>
              <a:prstGeom prst="rect">
                <a:avLst/>
              </a:prstGeom>
              <a:solidFill>
                <a:srgbClr val="00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1"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02;g1d143f72b15_0_45">
                <a:extLst>
                  <a:ext uri="{FF2B5EF4-FFF2-40B4-BE49-F238E27FC236}">
                    <a16:creationId xmlns:a16="http://schemas.microsoft.com/office/drawing/2014/main" id="{C1C99698-07F3-26BA-BEB5-C2C87E8F7287}"/>
                  </a:ext>
                </a:extLst>
              </p:cNvPr>
              <p:cNvSpPr/>
              <p:nvPr/>
            </p:nvSpPr>
            <p:spPr>
              <a:xfrm>
                <a:off x="7787542" y="2090476"/>
                <a:ext cx="117000" cy="36729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1"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03;g1d143f72b15_0_45">
                <a:extLst>
                  <a:ext uri="{FF2B5EF4-FFF2-40B4-BE49-F238E27FC236}">
                    <a16:creationId xmlns:a16="http://schemas.microsoft.com/office/drawing/2014/main" id="{24E444DF-CCEA-9076-A96A-5D785C35127B}"/>
                  </a:ext>
                </a:extLst>
              </p:cNvPr>
              <p:cNvSpPr/>
              <p:nvPr/>
            </p:nvSpPr>
            <p:spPr>
              <a:xfrm>
                <a:off x="3997802" y="3001730"/>
                <a:ext cx="1551600" cy="3306300"/>
              </a:xfrm>
              <a:prstGeom prst="snip2Same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10000"/>
                  </a:lnSpc>
                  <a:spcBef>
                    <a:spcPts val="1800"/>
                  </a:spcBef>
                  <a:spcAft>
                    <a:spcPts val="0"/>
                  </a:spcAft>
                  <a:buClr>
                    <a:srgbClr val="000000"/>
                  </a:buClr>
                  <a:buSzPts val="2800"/>
                  <a:buFont typeface="Arial"/>
                  <a:buNone/>
                  <a:tabLst/>
                  <a:defRPr/>
                </a:pPr>
                <a:r>
                  <a:rPr kumimoji="1" lang="en-US" altLang="ja-JP" sz="2800" b="1"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He</a:t>
                </a:r>
                <a:endParaRPr kumimoji="1" sz="2800" b="1"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endParaRPr>
              </a:p>
              <a:p>
                <a:pPr marL="0" marR="0" lvl="0" indent="0" algn="ctr" defTabSz="914400" rtl="0" eaLnBrk="1" fontAlgn="auto" latinLnBrk="0" hangingPunct="1">
                  <a:lnSpc>
                    <a:spcPct val="110000"/>
                  </a:lnSpc>
                  <a:spcBef>
                    <a:spcPts val="1800"/>
                  </a:spcBef>
                  <a:spcAft>
                    <a:spcPts val="0"/>
                  </a:spcAft>
                  <a:buClr>
                    <a:srgbClr val="FFC000"/>
                  </a:buClr>
                  <a:buSzPts val="2800"/>
                  <a:buFont typeface="Arial"/>
                  <a:buNone/>
                  <a:tabLst/>
                  <a:defRPr/>
                </a:pPr>
                <a:r>
                  <a:rPr kumimoji="1" lang="ja-JP" altLang="en-US" sz="2800" b="1"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タンク</a:t>
                </a:r>
                <a:endParaRPr kumimoji="1" sz="17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3" name="Google Shape;104;g1d143f72b15_0_45">
                <a:extLst>
                  <a:ext uri="{FF2B5EF4-FFF2-40B4-BE49-F238E27FC236}">
                    <a16:creationId xmlns:a16="http://schemas.microsoft.com/office/drawing/2014/main" id="{07336734-1EB6-DD92-1CC2-BCB3D51A8453}"/>
                  </a:ext>
                </a:extLst>
              </p:cNvPr>
              <p:cNvSpPr/>
              <p:nvPr/>
            </p:nvSpPr>
            <p:spPr>
              <a:xfrm>
                <a:off x="7374274" y="1762079"/>
                <a:ext cx="943500" cy="5727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1"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05;g1d143f72b15_0_45">
                <a:extLst>
                  <a:ext uri="{FF2B5EF4-FFF2-40B4-BE49-F238E27FC236}">
                    <a16:creationId xmlns:a16="http://schemas.microsoft.com/office/drawing/2014/main" id="{D3683077-FA1A-DFCE-F6ED-27B5A5B93102}"/>
                  </a:ext>
                </a:extLst>
              </p:cNvPr>
              <p:cNvSpPr/>
              <p:nvPr/>
            </p:nvSpPr>
            <p:spPr>
              <a:xfrm>
                <a:off x="7787400" y="5587386"/>
                <a:ext cx="117000" cy="164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1"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07;g1d143f72b15_0_45">
                <a:extLst>
                  <a:ext uri="{FF2B5EF4-FFF2-40B4-BE49-F238E27FC236}">
                    <a16:creationId xmlns:a16="http://schemas.microsoft.com/office/drawing/2014/main" id="{F65FEB01-4398-D00A-B550-AA3A941D1CDA}"/>
                  </a:ext>
                </a:extLst>
              </p:cNvPr>
              <p:cNvSpPr/>
              <p:nvPr/>
            </p:nvSpPr>
            <p:spPr>
              <a:xfrm>
                <a:off x="6309889" y="2556840"/>
                <a:ext cx="1134000" cy="3751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1"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 name="Google Shape;118;g1d143f72b15_0_45">
                <a:extLst>
                  <a:ext uri="{FF2B5EF4-FFF2-40B4-BE49-F238E27FC236}">
                    <a16:creationId xmlns:a16="http://schemas.microsoft.com/office/drawing/2014/main" id="{252502C9-6EC1-F65C-31C6-CD5CB1FA73F6}"/>
                  </a:ext>
                </a:extLst>
              </p:cNvPr>
              <p:cNvSpPr txBox="1"/>
              <p:nvPr/>
            </p:nvSpPr>
            <p:spPr>
              <a:xfrm>
                <a:off x="6510949" y="5318854"/>
                <a:ext cx="1055400" cy="889444"/>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0000"/>
                  </a:lnSpc>
                  <a:spcBef>
                    <a:spcPts val="1800"/>
                  </a:spcBef>
                  <a:spcAft>
                    <a:spcPts val="0"/>
                  </a:spcAft>
                  <a:buClr>
                    <a:srgbClr val="000000"/>
                  </a:buClr>
                  <a:buSzPts val="2800"/>
                  <a:buFont typeface="Arial"/>
                  <a:buNone/>
                  <a:tabLst/>
                  <a:defRPr/>
                </a:pPr>
                <a:r>
                  <a:rPr kumimoji="1" lang="en-US" altLang="ja-JP" sz="2800" b="1" i="0" u="none" strike="noStrike" kern="1200" cap="none" spc="0" normalizeH="0" baseline="0" noProof="0" dirty="0" err="1">
                    <a:ln>
                      <a:noFill/>
                    </a:ln>
                    <a:solidFill>
                      <a:prstClr val="black"/>
                    </a:solidFill>
                    <a:effectLst/>
                    <a:uLnTx/>
                    <a:uFillTx/>
                    <a:latin typeface="Quattrocento Sans"/>
                    <a:ea typeface="Quattrocento Sans"/>
                    <a:cs typeface="Quattrocento Sans"/>
                    <a:sym typeface="Quattrocento Sans"/>
                  </a:rPr>
                  <a:t>LHe</a:t>
                </a:r>
                <a:endParaRPr kumimoji="1" lang="en-US" altLang="ja-JP"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9" name="正方形/長方形 28">
                <a:extLst>
                  <a:ext uri="{FF2B5EF4-FFF2-40B4-BE49-F238E27FC236}">
                    <a16:creationId xmlns:a16="http://schemas.microsoft.com/office/drawing/2014/main" id="{194D359C-862D-6AC7-FDE6-47CE0530CB67}"/>
                  </a:ext>
                </a:extLst>
              </p:cNvPr>
              <p:cNvSpPr/>
              <p:nvPr/>
            </p:nvSpPr>
            <p:spPr>
              <a:xfrm>
                <a:off x="8581797" y="4582504"/>
                <a:ext cx="517379" cy="1432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33" name="テキスト ボックス 32">
              <a:extLst>
                <a:ext uri="{FF2B5EF4-FFF2-40B4-BE49-F238E27FC236}">
                  <a16:creationId xmlns:a16="http://schemas.microsoft.com/office/drawing/2014/main" id="{9992A54C-A6A1-0116-6F57-BBB41FD6E752}"/>
                </a:ext>
              </a:extLst>
            </p:cNvPr>
            <p:cNvSpPr txBox="1"/>
            <p:nvPr/>
          </p:nvSpPr>
          <p:spPr>
            <a:xfrm>
              <a:off x="10000933" y="211058"/>
              <a:ext cx="1317812" cy="480003"/>
            </a:xfrm>
            <a:prstGeom prst="rect">
              <a:avLst/>
            </a:prstGeom>
            <a:noFill/>
          </p:spPr>
          <p:txBody>
            <a:bodyPr wrap="square">
              <a:spAutoFit/>
            </a:bodyPr>
            <a:lstStyle/>
            <a:p>
              <a:pPr marL="0" marR="0" lvl="0" indent="0" algn="l" defTabSz="914400" rtl="0" eaLnBrk="1" fontAlgn="auto" latinLnBrk="0" hangingPunct="1">
                <a:lnSpc>
                  <a:spcPct val="110000"/>
                </a:lnSpc>
                <a:spcBef>
                  <a:spcPts val="1800"/>
                </a:spcBef>
                <a:spcAft>
                  <a:spcPts val="0"/>
                </a:spcAft>
                <a:buClr>
                  <a:srgbClr val="000000"/>
                </a:buClr>
                <a:buSzPts val="2800"/>
                <a:buFont typeface="Arial"/>
                <a:buNone/>
                <a:tabLst/>
                <a:defRPr/>
              </a:pPr>
              <a:r>
                <a:rPr kumimoji="1" lang="en-US" altLang="ja-JP" sz="2400" b="1"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Needle</a:t>
              </a:r>
              <a:endParaRPr kumimoji="1" lang="en-US" altLang="ja-JP" sz="24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sp>
        <p:nvSpPr>
          <p:cNvPr id="37" name="テキスト ボックス 36">
            <a:extLst>
              <a:ext uri="{FF2B5EF4-FFF2-40B4-BE49-F238E27FC236}">
                <a16:creationId xmlns:a16="http://schemas.microsoft.com/office/drawing/2014/main" id="{0526644E-A216-D3DD-D842-F6FA4A8545CD}"/>
              </a:ext>
            </a:extLst>
          </p:cNvPr>
          <p:cNvSpPr txBox="1"/>
          <p:nvPr/>
        </p:nvSpPr>
        <p:spPr>
          <a:xfrm>
            <a:off x="11135232" y="4989479"/>
            <a:ext cx="1583944" cy="380297"/>
          </a:xfrm>
          <a:prstGeom prst="rect">
            <a:avLst/>
          </a:prstGeom>
          <a:noFill/>
        </p:spPr>
        <p:txBody>
          <a:bodyPr wrap="square">
            <a:spAutoFit/>
          </a:bodyPr>
          <a:lstStyle/>
          <a:p>
            <a:pPr marL="0" marR="0" lvl="0" indent="0" algn="l" defTabSz="914400" rtl="0" eaLnBrk="1" fontAlgn="auto" latinLnBrk="0" hangingPunct="1">
              <a:lnSpc>
                <a:spcPct val="110000"/>
              </a:lnSpc>
              <a:spcBef>
                <a:spcPts val="1800"/>
              </a:spcBef>
              <a:spcAft>
                <a:spcPts val="0"/>
              </a:spcAft>
              <a:buClr>
                <a:srgbClr val="000000"/>
              </a:buClr>
              <a:buSzPts val="2800"/>
              <a:buFont typeface="Arial"/>
              <a:buNone/>
              <a:tabLst/>
              <a:defRPr/>
            </a:pPr>
            <a:r>
              <a:rPr kumimoji="1" lang="en-US" altLang="ja-JP" sz="1800" b="1"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insert</a:t>
            </a:r>
            <a:r>
              <a:rPr kumimoji="1" lang="ja-JP" altLang="en-US" sz="1800" b="1"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　</a:t>
            </a:r>
            <a:endParaRPr kumimoji="1" lang="en-US" altLang="ja-JP" sz="1800" b="0" i="0" u="none" strike="noStrike" kern="1200" cap="none" spc="0" normalizeH="0" baseline="0" noProof="0" dirty="0">
              <a:ln>
                <a:noFill/>
              </a:ln>
              <a:solidFill>
                <a:prstClr val="black"/>
              </a:solidFill>
              <a:effectLst/>
              <a:uLnTx/>
              <a:uFillTx/>
              <a:latin typeface="Arial"/>
              <a:ea typeface="Arial"/>
              <a:cs typeface="Arial"/>
              <a:sym typeface="Arial"/>
            </a:endParaRPr>
          </a:p>
        </p:txBody>
      </p:sp>
      <p:sp>
        <p:nvSpPr>
          <p:cNvPr id="39" name="テキスト ボックス 38">
            <a:extLst>
              <a:ext uri="{FF2B5EF4-FFF2-40B4-BE49-F238E27FC236}">
                <a16:creationId xmlns:a16="http://schemas.microsoft.com/office/drawing/2014/main" id="{41DAD3C2-F9E8-76AC-CEE5-8F70712F9BB5}"/>
              </a:ext>
            </a:extLst>
          </p:cNvPr>
          <p:cNvSpPr txBox="1"/>
          <p:nvPr/>
        </p:nvSpPr>
        <p:spPr>
          <a:xfrm>
            <a:off x="11353800" y="4741361"/>
            <a:ext cx="59167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429225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13D0D2-02BD-44CF-73EA-FD7A63D7F068}"/>
              </a:ext>
            </a:extLst>
          </p:cNvPr>
          <p:cNvSpPr>
            <a:spLocks noGrp="1"/>
          </p:cNvSpPr>
          <p:nvPr>
            <p:ph type="title"/>
          </p:nvPr>
        </p:nvSpPr>
        <p:spPr/>
        <p:txBody>
          <a:bodyPr/>
          <a:lstStyle/>
          <a:p>
            <a:r>
              <a:rPr kumimoji="1" lang="ja-JP" altLang="en-US" dirty="0"/>
              <a:t>抵抗液面計の原理</a:t>
            </a:r>
          </a:p>
        </p:txBody>
      </p:sp>
      <p:sp>
        <p:nvSpPr>
          <p:cNvPr id="3" name="コンテンツ プレースホルダー 2">
            <a:extLst>
              <a:ext uri="{FF2B5EF4-FFF2-40B4-BE49-F238E27FC236}">
                <a16:creationId xmlns:a16="http://schemas.microsoft.com/office/drawing/2014/main" id="{EE544F53-D5DD-B5B3-0A41-1D090E26FA79}"/>
              </a:ext>
            </a:extLst>
          </p:cNvPr>
          <p:cNvSpPr>
            <a:spLocks noGrp="1"/>
          </p:cNvSpPr>
          <p:nvPr>
            <p:ph idx="1"/>
          </p:nvPr>
        </p:nvSpPr>
        <p:spPr/>
        <p:txBody>
          <a:bodyPr>
            <a:normAutofit/>
          </a:bodyPr>
          <a:lstStyle/>
          <a:p>
            <a:r>
              <a:rPr kumimoji="1" lang="ja-JP" altLang="en-US" sz="2400" dirty="0"/>
              <a:t>液面より上は常伝導状態下は超伝導状態</a:t>
            </a:r>
          </a:p>
        </p:txBody>
      </p:sp>
      <p:pic>
        <p:nvPicPr>
          <p:cNvPr id="4" name="図 3">
            <a:extLst>
              <a:ext uri="{FF2B5EF4-FFF2-40B4-BE49-F238E27FC236}">
                <a16:creationId xmlns:a16="http://schemas.microsoft.com/office/drawing/2014/main" id="{6D088B54-4413-E62B-8FEA-5258DD6F58EC}"/>
              </a:ext>
            </a:extLst>
          </p:cNvPr>
          <p:cNvPicPr>
            <a:picLocks noChangeAspect="1"/>
          </p:cNvPicPr>
          <p:nvPr/>
        </p:nvPicPr>
        <p:blipFill>
          <a:blip r:embed="rId2"/>
          <a:stretch>
            <a:fillRect/>
          </a:stretch>
        </p:blipFill>
        <p:spPr>
          <a:xfrm>
            <a:off x="7100045" y="2814918"/>
            <a:ext cx="4406367" cy="3002188"/>
          </a:xfrm>
          <a:prstGeom prst="rect">
            <a:avLst/>
          </a:prstGeom>
        </p:spPr>
      </p:pic>
      <p:sp>
        <p:nvSpPr>
          <p:cNvPr id="10" name="矢印: 右 9">
            <a:extLst>
              <a:ext uri="{FF2B5EF4-FFF2-40B4-BE49-F238E27FC236}">
                <a16:creationId xmlns:a16="http://schemas.microsoft.com/office/drawing/2014/main" id="{67B933E4-5E8D-DDF2-11E2-CFDC4A24F74F}"/>
              </a:ext>
            </a:extLst>
          </p:cNvPr>
          <p:cNvSpPr/>
          <p:nvPr/>
        </p:nvSpPr>
        <p:spPr>
          <a:xfrm>
            <a:off x="5728447" y="3567953"/>
            <a:ext cx="1147482" cy="1102659"/>
          </a:xfrm>
          <a:prstGeom prst="rightArrow">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DBCCE463-0305-AD31-E99D-B7CEAB1FA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770" y="2464306"/>
            <a:ext cx="4010025" cy="3352800"/>
          </a:xfrm>
          <a:prstGeom prst="rect">
            <a:avLst/>
          </a:prstGeom>
        </p:spPr>
      </p:pic>
    </p:spTree>
    <p:extLst>
      <p:ext uri="{BB962C8B-B14F-4D97-AF65-F5344CB8AC3E}">
        <p14:creationId xmlns:p14="http://schemas.microsoft.com/office/powerpoint/2010/main" val="21529585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274CF6-712C-EDCA-1BCE-2D3EF637DA85}"/>
              </a:ext>
            </a:extLst>
          </p:cNvPr>
          <p:cNvSpPr>
            <a:spLocks noGrp="1"/>
          </p:cNvSpPr>
          <p:nvPr>
            <p:ph type="title"/>
          </p:nvPr>
        </p:nvSpPr>
        <p:spPr/>
        <p:txBody>
          <a:bodyPr/>
          <a:lstStyle/>
          <a:p>
            <a:r>
              <a:rPr kumimoji="1" lang="ja-JP" altLang="en-US" dirty="0"/>
              <a:t>液面計の図</a:t>
            </a:r>
          </a:p>
        </p:txBody>
      </p:sp>
      <p:sp>
        <p:nvSpPr>
          <p:cNvPr id="3" name="コンテンツ プレースホルダー 2">
            <a:extLst>
              <a:ext uri="{FF2B5EF4-FFF2-40B4-BE49-F238E27FC236}">
                <a16:creationId xmlns:a16="http://schemas.microsoft.com/office/drawing/2014/main" id="{2160A5C9-6F06-33D0-FB64-48CBA47A9B0B}"/>
              </a:ext>
            </a:extLst>
          </p:cNvPr>
          <p:cNvSpPr>
            <a:spLocks noGrp="1"/>
          </p:cNvSpPr>
          <p:nvPr>
            <p:ph idx="1"/>
          </p:nvPr>
        </p:nvSpPr>
        <p:spPr>
          <a:xfrm>
            <a:off x="838200" y="5724227"/>
            <a:ext cx="10515600" cy="452736"/>
          </a:xfrm>
        </p:spPr>
        <p:txBody>
          <a:bodyPr>
            <a:normAutofit/>
          </a:bodyPr>
          <a:lstStyle/>
          <a:p>
            <a:r>
              <a:rPr kumimoji="1" lang="ja-JP" altLang="en-US" sz="2400" dirty="0"/>
              <a:t>マンガニン線はヒーターとしての役割</a:t>
            </a:r>
            <a:endParaRPr kumimoji="1" lang="en-US" altLang="ja-JP" sz="2400" dirty="0"/>
          </a:p>
          <a:p>
            <a:pPr marL="0" indent="0">
              <a:buNone/>
            </a:pPr>
            <a:endParaRPr kumimoji="1" lang="ja-JP" altLang="en-US" dirty="0"/>
          </a:p>
        </p:txBody>
      </p:sp>
      <p:sp>
        <p:nvSpPr>
          <p:cNvPr id="27" name="フリーフォーム: 図形 26">
            <a:extLst>
              <a:ext uri="{FF2B5EF4-FFF2-40B4-BE49-F238E27FC236}">
                <a16:creationId xmlns:a16="http://schemas.microsoft.com/office/drawing/2014/main" id="{474E7599-A1BE-250D-5E47-F07740CA7D5B}"/>
              </a:ext>
            </a:extLst>
          </p:cNvPr>
          <p:cNvSpPr/>
          <p:nvPr/>
        </p:nvSpPr>
        <p:spPr>
          <a:xfrm>
            <a:off x="3324858" y="3053387"/>
            <a:ext cx="777916" cy="682913"/>
          </a:xfrm>
          <a:custGeom>
            <a:avLst/>
            <a:gdLst>
              <a:gd name="connsiteX0" fmla="*/ 699247 w 699247"/>
              <a:gd name="connsiteY0" fmla="*/ 21860 h 581059"/>
              <a:gd name="connsiteX1" fmla="*/ 609600 w 699247"/>
              <a:gd name="connsiteY1" fmla="*/ 3931 h 581059"/>
              <a:gd name="connsiteX2" fmla="*/ 564776 w 699247"/>
              <a:gd name="connsiteY2" fmla="*/ 12895 h 581059"/>
              <a:gd name="connsiteX3" fmla="*/ 448235 w 699247"/>
              <a:gd name="connsiteY3" fmla="*/ 129437 h 581059"/>
              <a:gd name="connsiteX4" fmla="*/ 313764 w 699247"/>
              <a:gd name="connsiteY4" fmla="*/ 416307 h 581059"/>
              <a:gd name="connsiteX5" fmla="*/ 188258 w 699247"/>
              <a:gd name="connsiteY5" fmla="*/ 568707 h 581059"/>
              <a:gd name="connsiteX6" fmla="*/ 89647 w 699247"/>
              <a:gd name="connsiteY6" fmla="*/ 568707 h 581059"/>
              <a:gd name="connsiteX7" fmla="*/ 0 w 699247"/>
              <a:gd name="connsiteY7" fmla="*/ 541813 h 58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9247" h="581059">
                <a:moveTo>
                  <a:pt x="699247" y="21860"/>
                </a:moveTo>
                <a:cubicBezTo>
                  <a:pt x="669365" y="15884"/>
                  <a:pt x="632012" y="5425"/>
                  <a:pt x="609600" y="3931"/>
                </a:cubicBezTo>
                <a:cubicBezTo>
                  <a:pt x="587188" y="2437"/>
                  <a:pt x="591670" y="-8023"/>
                  <a:pt x="564776" y="12895"/>
                </a:cubicBezTo>
                <a:cubicBezTo>
                  <a:pt x="537882" y="33813"/>
                  <a:pt x="490070" y="62202"/>
                  <a:pt x="448235" y="129437"/>
                </a:cubicBezTo>
                <a:cubicBezTo>
                  <a:pt x="406400" y="196672"/>
                  <a:pt x="357093" y="343095"/>
                  <a:pt x="313764" y="416307"/>
                </a:cubicBezTo>
                <a:cubicBezTo>
                  <a:pt x="270434" y="489519"/>
                  <a:pt x="225611" y="543307"/>
                  <a:pt x="188258" y="568707"/>
                </a:cubicBezTo>
                <a:cubicBezTo>
                  <a:pt x="150905" y="594107"/>
                  <a:pt x="121023" y="573189"/>
                  <a:pt x="89647" y="568707"/>
                </a:cubicBezTo>
                <a:cubicBezTo>
                  <a:pt x="58271" y="564225"/>
                  <a:pt x="29135" y="553019"/>
                  <a:pt x="0" y="541813"/>
                </a:cubicBez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grpSp>
        <p:nvGrpSpPr>
          <p:cNvPr id="66" name="グループ化 65">
            <a:extLst>
              <a:ext uri="{FF2B5EF4-FFF2-40B4-BE49-F238E27FC236}">
                <a16:creationId xmlns:a16="http://schemas.microsoft.com/office/drawing/2014/main" id="{C3C0BD47-A8A6-FC2C-87FF-FC1548F7CA0D}"/>
              </a:ext>
            </a:extLst>
          </p:cNvPr>
          <p:cNvGrpSpPr/>
          <p:nvPr/>
        </p:nvGrpSpPr>
        <p:grpSpPr>
          <a:xfrm>
            <a:off x="2400563" y="1468879"/>
            <a:ext cx="7657069" cy="3898557"/>
            <a:chOff x="2400563" y="1468879"/>
            <a:chExt cx="7657069" cy="3898557"/>
          </a:xfrm>
        </p:grpSpPr>
        <p:grpSp>
          <p:nvGrpSpPr>
            <p:cNvPr id="55" name="グループ化 54">
              <a:extLst>
                <a:ext uri="{FF2B5EF4-FFF2-40B4-BE49-F238E27FC236}">
                  <a16:creationId xmlns:a16="http://schemas.microsoft.com/office/drawing/2014/main" id="{BBED33EC-245E-96D4-BCF1-400579E28737}"/>
                </a:ext>
              </a:extLst>
            </p:cNvPr>
            <p:cNvGrpSpPr/>
            <p:nvPr/>
          </p:nvGrpSpPr>
          <p:grpSpPr>
            <a:xfrm>
              <a:off x="2400563" y="1468879"/>
              <a:ext cx="6632013" cy="3212900"/>
              <a:chOff x="2983269" y="1593374"/>
              <a:chExt cx="6632013" cy="3212900"/>
            </a:xfrm>
          </p:grpSpPr>
          <p:grpSp>
            <p:nvGrpSpPr>
              <p:cNvPr id="53" name="グループ化 52">
                <a:extLst>
                  <a:ext uri="{FF2B5EF4-FFF2-40B4-BE49-F238E27FC236}">
                    <a16:creationId xmlns:a16="http://schemas.microsoft.com/office/drawing/2014/main" id="{1BCDF5FC-2715-FECC-7905-1B699950F0DD}"/>
                  </a:ext>
                </a:extLst>
              </p:cNvPr>
              <p:cNvGrpSpPr/>
              <p:nvPr/>
            </p:nvGrpSpPr>
            <p:grpSpPr>
              <a:xfrm>
                <a:off x="2983269" y="1593374"/>
                <a:ext cx="6632013" cy="3212900"/>
                <a:chOff x="2911551" y="1583088"/>
                <a:chExt cx="6632013" cy="3212900"/>
              </a:xfrm>
            </p:grpSpPr>
            <p:sp>
              <p:nvSpPr>
                <p:cNvPr id="4" name="フローチャート: 他ページ結合子 3">
                  <a:extLst>
                    <a:ext uri="{FF2B5EF4-FFF2-40B4-BE49-F238E27FC236}">
                      <a16:creationId xmlns:a16="http://schemas.microsoft.com/office/drawing/2014/main" id="{DF1C6111-7F36-68EB-3E4E-FCB49EED139A}"/>
                    </a:ext>
                  </a:extLst>
                </p:cNvPr>
                <p:cNvSpPr/>
                <p:nvPr/>
              </p:nvSpPr>
              <p:spPr>
                <a:xfrm rot="16200000">
                  <a:off x="5915709" y="1184729"/>
                  <a:ext cx="317250" cy="3888463"/>
                </a:xfrm>
                <a:prstGeom prst="flowChartOffpageConnector">
                  <a:avLst/>
                </a:prstGeom>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フリーフォーム: 図形 4">
                  <a:extLst>
                    <a:ext uri="{FF2B5EF4-FFF2-40B4-BE49-F238E27FC236}">
                      <a16:creationId xmlns:a16="http://schemas.microsoft.com/office/drawing/2014/main" id="{352BD00E-889B-8D59-55FD-B110AFBACC5C}"/>
                    </a:ext>
                  </a:extLst>
                </p:cNvPr>
                <p:cNvSpPr/>
                <p:nvPr/>
              </p:nvSpPr>
              <p:spPr>
                <a:xfrm>
                  <a:off x="6925213" y="2756848"/>
                  <a:ext cx="388959" cy="709361"/>
                </a:xfrm>
                <a:custGeom>
                  <a:avLst/>
                  <a:gdLst>
                    <a:gd name="connsiteX0" fmla="*/ 349624 w 349624"/>
                    <a:gd name="connsiteY0" fmla="*/ 596902 h 603563"/>
                    <a:gd name="connsiteX1" fmla="*/ 197224 w 349624"/>
                    <a:gd name="connsiteY1" fmla="*/ 525184 h 603563"/>
                    <a:gd name="connsiteX2" fmla="*/ 125506 w 349624"/>
                    <a:gd name="connsiteY2" fmla="*/ 41090 h 603563"/>
                    <a:gd name="connsiteX3" fmla="*/ 0 w 349624"/>
                    <a:gd name="connsiteY3" fmla="*/ 59019 h 603563"/>
                  </a:gdLst>
                  <a:ahLst/>
                  <a:cxnLst>
                    <a:cxn ang="0">
                      <a:pos x="connsiteX0" y="connsiteY0"/>
                    </a:cxn>
                    <a:cxn ang="0">
                      <a:pos x="connsiteX1" y="connsiteY1"/>
                    </a:cxn>
                    <a:cxn ang="0">
                      <a:pos x="connsiteX2" y="connsiteY2"/>
                    </a:cxn>
                    <a:cxn ang="0">
                      <a:pos x="connsiteX3" y="connsiteY3"/>
                    </a:cxn>
                  </a:cxnLst>
                  <a:rect l="l" t="t" r="r" b="b"/>
                  <a:pathLst>
                    <a:path w="349624" h="603563">
                      <a:moveTo>
                        <a:pt x="349624" y="596902"/>
                      </a:moveTo>
                      <a:cubicBezTo>
                        <a:pt x="292100" y="607360"/>
                        <a:pt x="234577" y="617819"/>
                        <a:pt x="197224" y="525184"/>
                      </a:cubicBezTo>
                      <a:cubicBezTo>
                        <a:pt x="159871" y="432549"/>
                        <a:pt x="158377" y="118784"/>
                        <a:pt x="125506" y="41090"/>
                      </a:cubicBezTo>
                      <a:cubicBezTo>
                        <a:pt x="92635" y="-36604"/>
                        <a:pt x="46317" y="11207"/>
                        <a:pt x="0" y="59019"/>
                      </a:cubicBezTo>
                    </a:path>
                  </a:pathLst>
                </a:custGeom>
                <a:ln w="28575"/>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フリーフォーム: 図形 5">
                  <a:extLst>
                    <a:ext uri="{FF2B5EF4-FFF2-40B4-BE49-F238E27FC236}">
                      <a16:creationId xmlns:a16="http://schemas.microsoft.com/office/drawing/2014/main" id="{619C5D4F-9D1E-D1AD-015C-F18F6B6EA59A}"/>
                    </a:ext>
                  </a:extLst>
                </p:cNvPr>
                <p:cNvSpPr/>
                <p:nvPr/>
              </p:nvSpPr>
              <p:spPr>
                <a:xfrm>
                  <a:off x="6127335" y="2756846"/>
                  <a:ext cx="388959" cy="709361"/>
                </a:xfrm>
                <a:custGeom>
                  <a:avLst/>
                  <a:gdLst>
                    <a:gd name="connsiteX0" fmla="*/ 349624 w 349624"/>
                    <a:gd name="connsiteY0" fmla="*/ 596902 h 603563"/>
                    <a:gd name="connsiteX1" fmla="*/ 197224 w 349624"/>
                    <a:gd name="connsiteY1" fmla="*/ 525184 h 603563"/>
                    <a:gd name="connsiteX2" fmla="*/ 125506 w 349624"/>
                    <a:gd name="connsiteY2" fmla="*/ 41090 h 603563"/>
                    <a:gd name="connsiteX3" fmla="*/ 0 w 349624"/>
                    <a:gd name="connsiteY3" fmla="*/ 59019 h 603563"/>
                  </a:gdLst>
                  <a:ahLst/>
                  <a:cxnLst>
                    <a:cxn ang="0">
                      <a:pos x="connsiteX0" y="connsiteY0"/>
                    </a:cxn>
                    <a:cxn ang="0">
                      <a:pos x="connsiteX1" y="connsiteY1"/>
                    </a:cxn>
                    <a:cxn ang="0">
                      <a:pos x="connsiteX2" y="connsiteY2"/>
                    </a:cxn>
                    <a:cxn ang="0">
                      <a:pos x="connsiteX3" y="connsiteY3"/>
                    </a:cxn>
                  </a:cxnLst>
                  <a:rect l="l" t="t" r="r" b="b"/>
                  <a:pathLst>
                    <a:path w="349624" h="603563">
                      <a:moveTo>
                        <a:pt x="349624" y="596902"/>
                      </a:moveTo>
                      <a:cubicBezTo>
                        <a:pt x="292100" y="607360"/>
                        <a:pt x="234577" y="617819"/>
                        <a:pt x="197224" y="525184"/>
                      </a:cubicBezTo>
                      <a:cubicBezTo>
                        <a:pt x="159871" y="432549"/>
                        <a:pt x="158377" y="118784"/>
                        <a:pt x="125506" y="41090"/>
                      </a:cubicBezTo>
                      <a:cubicBezTo>
                        <a:pt x="92635" y="-36604"/>
                        <a:pt x="46317" y="11207"/>
                        <a:pt x="0" y="59019"/>
                      </a:cubicBezTo>
                    </a:path>
                  </a:pathLst>
                </a:custGeom>
                <a:ln w="28575"/>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フリーフォーム: 図形 6">
                  <a:extLst>
                    <a:ext uri="{FF2B5EF4-FFF2-40B4-BE49-F238E27FC236}">
                      <a16:creationId xmlns:a16="http://schemas.microsoft.com/office/drawing/2014/main" id="{66752EFF-DCA9-0FFA-E8B8-B3651A2803E5}"/>
                    </a:ext>
                  </a:extLst>
                </p:cNvPr>
                <p:cNvSpPr/>
                <p:nvPr/>
              </p:nvSpPr>
              <p:spPr>
                <a:xfrm>
                  <a:off x="5334448" y="2782346"/>
                  <a:ext cx="388959" cy="709361"/>
                </a:xfrm>
                <a:custGeom>
                  <a:avLst/>
                  <a:gdLst>
                    <a:gd name="connsiteX0" fmla="*/ 349624 w 349624"/>
                    <a:gd name="connsiteY0" fmla="*/ 596902 h 603563"/>
                    <a:gd name="connsiteX1" fmla="*/ 197224 w 349624"/>
                    <a:gd name="connsiteY1" fmla="*/ 525184 h 603563"/>
                    <a:gd name="connsiteX2" fmla="*/ 125506 w 349624"/>
                    <a:gd name="connsiteY2" fmla="*/ 41090 h 603563"/>
                    <a:gd name="connsiteX3" fmla="*/ 0 w 349624"/>
                    <a:gd name="connsiteY3" fmla="*/ 59019 h 603563"/>
                  </a:gdLst>
                  <a:ahLst/>
                  <a:cxnLst>
                    <a:cxn ang="0">
                      <a:pos x="connsiteX0" y="connsiteY0"/>
                    </a:cxn>
                    <a:cxn ang="0">
                      <a:pos x="connsiteX1" y="connsiteY1"/>
                    </a:cxn>
                    <a:cxn ang="0">
                      <a:pos x="connsiteX2" y="connsiteY2"/>
                    </a:cxn>
                    <a:cxn ang="0">
                      <a:pos x="connsiteX3" y="connsiteY3"/>
                    </a:cxn>
                  </a:cxnLst>
                  <a:rect l="l" t="t" r="r" b="b"/>
                  <a:pathLst>
                    <a:path w="349624" h="603563">
                      <a:moveTo>
                        <a:pt x="349624" y="596902"/>
                      </a:moveTo>
                      <a:cubicBezTo>
                        <a:pt x="292100" y="607360"/>
                        <a:pt x="234577" y="617819"/>
                        <a:pt x="197224" y="525184"/>
                      </a:cubicBezTo>
                      <a:cubicBezTo>
                        <a:pt x="159871" y="432549"/>
                        <a:pt x="158377" y="118784"/>
                        <a:pt x="125506" y="41090"/>
                      </a:cubicBezTo>
                      <a:cubicBezTo>
                        <a:pt x="92635" y="-36604"/>
                        <a:pt x="46317" y="11207"/>
                        <a:pt x="0" y="59019"/>
                      </a:cubicBezTo>
                    </a:path>
                  </a:pathLst>
                </a:custGeom>
                <a:ln w="28575"/>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 name="フリーフォーム: 図形 7">
                  <a:extLst>
                    <a:ext uri="{FF2B5EF4-FFF2-40B4-BE49-F238E27FC236}">
                      <a16:creationId xmlns:a16="http://schemas.microsoft.com/office/drawing/2014/main" id="{AE663421-DA30-9F40-C98B-80C3A0959105}"/>
                    </a:ext>
                  </a:extLst>
                </p:cNvPr>
                <p:cNvSpPr/>
                <p:nvPr/>
              </p:nvSpPr>
              <p:spPr>
                <a:xfrm>
                  <a:off x="5728396" y="2756845"/>
                  <a:ext cx="388959" cy="709361"/>
                </a:xfrm>
                <a:custGeom>
                  <a:avLst/>
                  <a:gdLst>
                    <a:gd name="connsiteX0" fmla="*/ 349624 w 349624"/>
                    <a:gd name="connsiteY0" fmla="*/ 596902 h 603563"/>
                    <a:gd name="connsiteX1" fmla="*/ 197224 w 349624"/>
                    <a:gd name="connsiteY1" fmla="*/ 525184 h 603563"/>
                    <a:gd name="connsiteX2" fmla="*/ 125506 w 349624"/>
                    <a:gd name="connsiteY2" fmla="*/ 41090 h 603563"/>
                    <a:gd name="connsiteX3" fmla="*/ 0 w 349624"/>
                    <a:gd name="connsiteY3" fmla="*/ 59019 h 603563"/>
                  </a:gdLst>
                  <a:ahLst/>
                  <a:cxnLst>
                    <a:cxn ang="0">
                      <a:pos x="connsiteX0" y="connsiteY0"/>
                    </a:cxn>
                    <a:cxn ang="0">
                      <a:pos x="connsiteX1" y="connsiteY1"/>
                    </a:cxn>
                    <a:cxn ang="0">
                      <a:pos x="connsiteX2" y="connsiteY2"/>
                    </a:cxn>
                    <a:cxn ang="0">
                      <a:pos x="connsiteX3" y="connsiteY3"/>
                    </a:cxn>
                  </a:cxnLst>
                  <a:rect l="l" t="t" r="r" b="b"/>
                  <a:pathLst>
                    <a:path w="349624" h="603563">
                      <a:moveTo>
                        <a:pt x="349624" y="596902"/>
                      </a:moveTo>
                      <a:cubicBezTo>
                        <a:pt x="292100" y="607360"/>
                        <a:pt x="234577" y="617819"/>
                        <a:pt x="197224" y="525184"/>
                      </a:cubicBezTo>
                      <a:cubicBezTo>
                        <a:pt x="159871" y="432549"/>
                        <a:pt x="158377" y="118784"/>
                        <a:pt x="125506" y="41090"/>
                      </a:cubicBezTo>
                      <a:cubicBezTo>
                        <a:pt x="92635" y="-36604"/>
                        <a:pt x="46317" y="11207"/>
                        <a:pt x="0" y="59019"/>
                      </a:cubicBezTo>
                    </a:path>
                  </a:pathLst>
                </a:custGeom>
                <a:ln w="28575"/>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9" name="フリーフォーム: 図形 8">
                  <a:extLst>
                    <a:ext uri="{FF2B5EF4-FFF2-40B4-BE49-F238E27FC236}">
                      <a16:creationId xmlns:a16="http://schemas.microsoft.com/office/drawing/2014/main" id="{967B471E-AAB1-4858-9458-59AF4D791566}"/>
                    </a:ext>
                  </a:extLst>
                </p:cNvPr>
                <p:cNvSpPr/>
                <p:nvPr/>
              </p:nvSpPr>
              <p:spPr>
                <a:xfrm>
                  <a:off x="6526274" y="2766541"/>
                  <a:ext cx="388959" cy="709361"/>
                </a:xfrm>
                <a:custGeom>
                  <a:avLst/>
                  <a:gdLst>
                    <a:gd name="connsiteX0" fmla="*/ 349624 w 349624"/>
                    <a:gd name="connsiteY0" fmla="*/ 596902 h 603563"/>
                    <a:gd name="connsiteX1" fmla="*/ 197224 w 349624"/>
                    <a:gd name="connsiteY1" fmla="*/ 525184 h 603563"/>
                    <a:gd name="connsiteX2" fmla="*/ 125506 w 349624"/>
                    <a:gd name="connsiteY2" fmla="*/ 41090 h 603563"/>
                    <a:gd name="connsiteX3" fmla="*/ 0 w 349624"/>
                    <a:gd name="connsiteY3" fmla="*/ 59019 h 603563"/>
                  </a:gdLst>
                  <a:ahLst/>
                  <a:cxnLst>
                    <a:cxn ang="0">
                      <a:pos x="connsiteX0" y="connsiteY0"/>
                    </a:cxn>
                    <a:cxn ang="0">
                      <a:pos x="connsiteX1" y="connsiteY1"/>
                    </a:cxn>
                    <a:cxn ang="0">
                      <a:pos x="connsiteX2" y="connsiteY2"/>
                    </a:cxn>
                    <a:cxn ang="0">
                      <a:pos x="connsiteX3" y="connsiteY3"/>
                    </a:cxn>
                  </a:cxnLst>
                  <a:rect l="l" t="t" r="r" b="b"/>
                  <a:pathLst>
                    <a:path w="349624" h="603563">
                      <a:moveTo>
                        <a:pt x="349624" y="596902"/>
                      </a:moveTo>
                      <a:cubicBezTo>
                        <a:pt x="292100" y="607360"/>
                        <a:pt x="234577" y="617819"/>
                        <a:pt x="197224" y="525184"/>
                      </a:cubicBezTo>
                      <a:cubicBezTo>
                        <a:pt x="159871" y="432549"/>
                        <a:pt x="158377" y="118784"/>
                        <a:pt x="125506" y="41090"/>
                      </a:cubicBezTo>
                      <a:cubicBezTo>
                        <a:pt x="92635" y="-36604"/>
                        <a:pt x="46317" y="11207"/>
                        <a:pt x="0" y="59019"/>
                      </a:cubicBezTo>
                    </a:path>
                  </a:pathLst>
                </a:custGeom>
                <a:ln w="28575"/>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0" name="フリーフォーム: 図形 9">
                  <a:extLst>
                    <a:ext uri="{FF2B5EF4-FFF2-40B4-BE49-F238E27FC236}">
                      <a16:creationId xmlns:a16="http://schemas.microsoft.com/office/drawing/2014/main" id="{0F3DE507-3606-84C5-36F2-C8B3B70F2A34}"/>
                    </a:ext>
                  </a:extLst>
                </p:cNvPr>
                <p:cNvSpPr/>
                <p:nvPr/>
              </p:nvSpPr>
              <p:spPr>
                <a:xfrm>
                  <a:off x="4132641" y="2775208"/>
                  <a:ext cx="388959" cy="709361"/>
                </a:xfrm>
                <a:custGeom>
                  <a:avLst/>
                  <a:gdLst>
                    <a:gd name="connsiteX0" fmla="*/ 349624 w 349624"/>
                    <a:gd name="connsiteY0" fmla="*/ 596902 h 603563"/>
                    <a:gd name="connsiteX1" fmla="*/ 197224 w 349624"/>
                    <a:gd name="connsiteY1" fmla="*/ 525184 h 603563"/>
                    <a:gd name="connsiteX2" fmla="*/ 125506 w 349624"/>
                    <a:gd name="connsiteY2" fmla="*/ 41090 h 603563"/>
                    <a:gd name="connsiteX3" fmla="*/ 0 w 349624"/>
                    <a:gd name="connsiteY3" fmla="*/ 59019 h 603563"/>
                  </a:gdLst>
                  <a:ahLst/>
                  <a:cxnLst>
                    <a:cxn ang="0">
                      <a:pos x="connsiteX0" y="connsiteY0"/>
                    </a:cxn>
                    <a:cxn ang="0">
                      <a:pos x="connsiteX1" y="connsiteY1"/>
                    </a:cxn>
                    <a:cxn ang="0">
                      <a:pos x="connsiteX2" y="connsiteY2"/>
                    </a:cxn>
                    <a:cxn ang="0">
                      <a:pos x="connsiteX3" y="connsiteY3"/>
                    </a:cxn>
                  </a:cxnLst>
                  <a:rect l="l" t="t" r="r" b="b"/>
                  <a:pathLst>
                    <a:path w="349624" h="603563">
                      <a:moveTo>
                        <a:pt x="349624" y="596902"/>
                      </a:moveTo>
                      <a:cubicBezTo>
                        <a:pt x="292100" y="607360"/>
                        <a:pt x="234577" y="617819"/>
                        <a:pt x="197224" y="525184"/>
                      </a:cubicBezTo>
                      <a:cubicBezTo>
                        <a:pt x="159871" y="432549"/>
                        <a:pt x="158377" y="118784"/>
                        <a:pt x="125506" y="41090"/>
                      </a:cubicBezTo>
                      <a:cubicBezTo>
                        <a:pt x="92635" y="-36604"/>
                        <a:pt x="46317" y="11207"/>
                        <a:pt x="0" y="59019"/>
                      </a:cubicBezTo>
                    </a:path>
                  </a:pathLst>
                </a:custGeom>
                <a:ln w="28575"/>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1" name="フリーフォーム: 図形 10">
                  <a:extLst>
                    <a:ext uri="{FF2B5EF4-FFF2-40B4-BE49-F238E27FC236}">
                      <a16:creationId xmlns:a16="http://schemas.microsoft.com/office/drawing/2014/main" id="{E6798C7F-86D2-DBA4-7FE5-21B4DCC1FC60}"/>
                    </a:ext>
                  </a:extLst>
                </p:cNvPr>
                <p:cNvSpPr/>
                <p:nvPr/>
              </p:nvSpPr>
              <p:spPr>
                <a:xfrm>
                  <a:off x="4521615" y="2756843"/>
                  <a:ext cx="388959" cy="709361"/>
                </a:xfrm>
                <a:custGeom>
                  <a:avLst/>
                  <a:gdLst>
                    <a:gd name="connsiteX0" fmla="*/ 349624 w 349624"/>
                    <a:gd name="connsiteY0" fmla="*/ 596902 h 603563"/>
                    <a:gd name="connsiteX1" fmla="*/ 197224 w 349624"/>
                    <a:gd name="connsiteY1" fmla="*/ 525184 h 603563"/>
                    <a:gd name="connsiteX2" fmla="*/ 125506 w 349624"/>
                    <a:gd name="connsiteY2" fmla="*/ 41090 h 603563"/>
                    <a:gd name="connsiteX3" fmla="*/ 0 w 349624"/>
                    <a:gd name="connsiteY3" fmla="*/ 59019 h 603563"/>
                  </a:gdLst>
                  <a:ahLst/>
                  <a:cxnLst>
                    <a:cxn ang="0">
                      <a:pos x="connsiteX0" y="connsiteY0"/>
                    </a:cxn>
                    <a:cxn ang="0">
                      <a:pos x="connsiteX1" y="connsiteY1"/>
                    </a:cxn>
                    <a:cxn ang="0">
                      <a:pos x="connsiteX2" y="connsiteY2"/>
                    </a:cxn>
                    <a:cxn ang="0">
                      <a:pos x="connsiteX3" y="connsiteY3"/>
                    </a:cxn>
                  </a:cxnLst>
                  <a:rect l="l" t="t" r="r" b="b"/>
                  <a:pathLst>
                    <a:path w="349624" h="603563">
                      <a:moveTo>
                        <a:pt x="349624" y="596902"/>
                      </a:moveTo>
                      <a:cubicBezTo>
                        <a:pt x="292100" y="607360"/>
                        <a:pt x="234577" y="617819"/>
                        <a:pt x="197224" y="525184"/>
                      </a:cubicBezTo>
                      <a:cubicBezTo>
                        <a:pt x="159871" y="432549"/>
                        <a:pt x="158377" y="118784"/>
                        <a:pt x="125506" y="41090"/>
                      </a:cubicBezTo>
                      <a:cubicBezTo>
                        <a:pt x="92635" y="-36604"/>
                        <a:pt x="46317" y="11207"/>
                        <a:pt x="0" y="59019"/>
                      </a:cubicBezTo>
                    </a:path>
                  </a:pathLst>
                </a:custGeom>
                <a:ln w="28575"/>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2" name="フリーフォーム: 図形 11">
                  <a:extLst>
                    <a:ext uri="{FF2B5EF4-FFF2-40B4-BE49-F238E27FC236}">
                      <a16:creationId xmlns:a16="http://schemas.microsoft.com/office/drawing/2014/main" id="{9DD6ADA6-4631-734E-BEB5-ABB372F40651}"/>
                    </a:ext>
                  </a:extLst>
                </p:cNvPr>
                <p:cNvSpPr/>
                <p:nvPr/>
              </p:nvSpPr>
              <p:spPr>
                <a:xfrm>
                  <a:off x="4920538" y="2756844"/>
                  <a:ext cx="388959" cy="709361"/>
                </a:xfrm>
                <a:custGeom>
                  <a:avLst/>
                  <a:gdLst>
                    <a:gd name="connsiteX0" fmla="*/ 349624 w 349624"/>
                    <a:gd name="connsiteY0" fmla="*/ 596902 h 603563"/>
                    <a:gd name="connsiteX1" fmla="*/ 197224 w 349624"/>
                    <a:gd name="connsiteY1" fmla="*/ 525184 h 603563"/>
                    <a:gd name="connsiteX2" fmla="*/ 125506 w 349624"/>
                    <a:gd name="connsiteY2" fmla="*/ 41090 h 603563"/>
                    <a:gd name="connsiteX3" fmla="*/ 0 w 349624"/>
                    <a:gd name="connsiteY3" fmla="*/ 59019 h 603563"/>
                  </a:gdLst>
                  <a:ahLst/>
                  <a:cxnLst>
                    <a:cxn ang="0">
                      <a:pos x="connsiteX0" y="connsiteY0"/>
                    </a:cxn>
                    <a:cxn ang="0">
                      <a:pos x="connsiteX1" y="connsiteY1"/>
                    </a:cxn>
                    <a:cxn ang="0">
                      <a:pos x="connsiteX2" y="connsiteY2"/>
                    </a:cxn>
                    <a:cxn ang="0">
                      <a:pos x="connsiteX3" y="connsiteY3"/>
                    </a:cxn>
                  </a:cxnLst>
                  <a:rect l="l" t="t" r="r" b="b"/>
                  <a:pathLst>
                    <a:path w="349624" h="603563">
                      <a:moveTo>
                        <a:pt x="349624" y="596902"/>
                      </a:moveTo>
                      <a:cubicBezTo>
                        <a:pt x="292100" y="607360"/>
                        <a:pt x="234577" y="617819"/>
                        <a:pt x="197224" y="525184"/>
                      </a:cubicBezTo>
                      <a:cubicBezTo>
                        <a:pt x="159871" y="432549"/>
                        <a:pt x="158377" y="118784"/>
                        <a:pt x="125506" y="41090"/>
                      </a:cubicBezTo>
                      <a:cubicBezTo>
                        <a:pt x="92635" y="-36604"/>
                        <a:pt x="46317" y="11207"/>
                        <a:pt x="0" y="59019"/>
                      </a:cubicBezTo>
                    </a:path>
                  </a:pathLst>
                </a:custGeom>
                <a:ln w="28575"/>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4" name="フリーフォーム: 図形 13">
                  <a:extLst>
                    <a:ext uri="{FF2B5EF4-FFF2-40B4-BE49-F238E27FC236}">
                      <a16:creationId xmlns:a16="http://schemas.microsoft.com/office/drawing/2014/main" id="{D8FA185C-4306-2414-B7DD-507E18D7B07D}"/>
                    </a:ext>
                  </a:extLst>
                </p:cNvPr>
                <p:cNvSpPr/>
                <p:nvPr/>
              </p:nvSpPr>
              <p:spPr>
                <a:xfrm>
                  <a:off x="8035921" y="2918116"/>
                  <a:ext cx="907569" cy="728770"/>
                </a:xfrm>
                <a:custGeom>
                  <a:avLst/>
                  <a:gdLst>
                    <a:gd name="connsiteX0" fmla="*/ 0 w 815788"/>
                    <a:gd name="connsiteY0" fmla="*/ 125530 h 620077"/>
                    <a:gd name="connsiteX1" fmla="*/ 71718 w 815788"/>
                    <a:gd name="connsiteY1" fmla="*/ 25 h 620077"/>
                    <a:gd name="connsiteX2" fmla="*/ 197223 w 815788"/>
                    <a:gd name="connsiteY2" fmla="*/ 134495 h 620077"/>
                    <a:gd name="connsiteX3" fmla="*/ 259976 w 815788"/>
                    <a:gd name="connsiteY3" fmla="*/ 564801 h 620077"/>
                    <a:gd name="connsiteX4" fmla="*/ 591671 w 815788"/>
                    <a:gd name="connsiteY4" fmla="*/ 609625 h 620077"/>
                    <a:gd name="connsiteX5" fmla="*/ 815788 w 815788"/>
                    <a:gd name="connsiteY5" fmla="*/ 519977 h 62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788" h="620077">
                      <a:moveTo>
                        <a:pt x="0" y="125530"/>
                      </a:moveTo>
                      <a:cubicBezTo>
                        <a:pt x="19424" y="62030"/>
                        <a:pt x="38848" y="-1469"/>
                        <a:pt x="71718" y="25"/>
                      </a:cubicBezTo>
                      <a:cubicBezTo>
                        <a:pt x="104589" y="1519"/>
                        <a:pt x="165847" y="40366"/>
                        <a:pt x="197223" y="134495"/>
                      </a:cubicBezTo>
                      <a:cubicBezTo>
                        <a:pt x="228599" y="228624"/>
                        <a:pt x="194235" y="485613"/>
                        <a:pt x="259976" y="564801"/>
                      </a:cubicBezTo>
                      <a:cubicBezTo>
                        <a:pt x="325717" y="643989"/>
                        <a:pt x="499036" y="617096"/>
                        <a:pt x="591671" y="609625"/>
                      </a:cubicBezTo>
                      <a:cubicBezTo>
                        <a:pt x="684306" y="602154"/>
                        <a:pt x="750047" y="561065"/>
                        <a:pt x="815788" y="519977"/>
                      </a:cubicBezTo>
                    </a:path>
                  </a:pathLst>
                </a:custGeom>
                <a:ln w="952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814411ED-9273-407F-718C-1CE4F607CD2E}"/>
                    </a:ext>
                  </a:extLst>
                </p:cNvPr>
                <p:cNvSpPr txBox="1"/>
                <p:nvPr/>
              </p:nvSpPr>
              <p:spPr>
                <a:xfrm>
                  <a:off x="8889539" y="3246625"/>
                  <a:ext cx="390910" cy="4340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V</a:t>
                  </a:r>
                  <a:endParaRPr kumimoji="1"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6" name="フリーフォーム: 図形 15">
                  <a:extLst>
                    <a:ext uri="{FF2B5EF4-FFF2-40B4-BE49-F238E27FC236}">
                      <a16:creationId xmlns:a16="http://schemas.microsoft.com/office/drawing/2014/main" id="{BBE3FB5B-EB3D-2EC5-54AF-FD6166D87FFB}"/>
                    </a:ext>
                  </a:extLst>
                </p:cNvPr>
                <p:cNvSpPr/>
                <p:nvPr/>
              </p:nvSpPr>
              <p:spPr>
                <a:xfrm>
                  <a:off x="7314172" y="2754300"/>
                  <a:ext cx="388959" cy="709361"/>
                </a:xfrm>
                <a:custGeom>
                  <a:avLst/>
                  <a:gdLst>
                    <a:gd name="connsiteX0" fmla="*/ 349624 w 349624"/>
                    <a:gd name="connsiteY0" fmla="*/ 596902 h 603563"/>
                    <a:gd name="connsiteX1" fmla="*/ 197224 w 349624"/>
                    <a:gd name="connsiteY1" fmla="*/ 525184 h 603563"/>
                    <a:gd name="connsiteX2" fmla="*/ 125506 w 349624"/>
                    <a:gd name="connsiteY2" fmla="*/ 41090 h 603563"/>
                    <a:gd name="connsiteX3" fmla="*/ 0 w 349624"/>
                    <a:gd name="connsiteY3" fmla="*/ 59019 h 603563"/>
                  </a:gdLst>
                  <a:ahLst/>
                  <a:cxnLst>
                    <a:cxn ang="0">
                      <a:pos x="connsiteX0" y="connsiteY0"/>
                    </a:cxn>
                    <a:cxn ang="0">
                      <a:pos x="connsiteX1" y="connsiteY1"/>
                    </a:cxn>
                    <a:cxn ang="0">
                      <a:pos x="connsiteX2" y="connsiteY2"/>
                    </a:cxn>
                    <a:cxn ang="0">
                      <a:pos x="connsiteX3" y="connsiteY3"/>
                    </a:cxn>
                  </a:cxnLst>
                  <a:rect l="l" t="t" r="r" b="b"/>
                  <a:pathLst>
                    <a:path w="349624" h="603563">
                      <a:moveTo>
                        <a:pt x="349624" y="596902"/>
                      </a:moveTo>
                      <a:cubicBezTo>
                        <a:pt x="292100" y="607360"/>
                        <a:pt x="234577" y="617819"/>
                        <a:pt x="197224" y="525184"/>
                      </a:cubicBezTo>
                      <a:cubicBezTo>
                        <a:pt x="159871" y="432549"/>
                        <a:pt x="158377" y="118784"/>
                        <a:pt x="125506" y="41090"/>
                      </a:cubicBezTo>
                      <a:cubicBezTo>
                        <a:pt x="92635" y="-36604"/>
                        <a:pt x="46317" y="11207"/>
                        <a:pt x="0" y="59019"/>
                      </a:cubicBezTo>
                    </a:path>
                  </a:pathLst>
                </a:custGeom>
                <a:ln w="28575"/>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7" name="フリーフォーム: 図形 16">
                  <a:extLst>
                    <a:ext uri="{FF2B5EF4-FFF2-40B4-BE49-F238E27FC236}">
                      <a16:creationId xmlns:a16="http://schemas.microsoft.com/office/drawing/2014/main" id="{B8446A2F-C3F2-F068-C167-74D151128570}"/>
                    </a:ext>
                  </a:extLst>
                </p:cNvPr>
                <p:cNvSpPr/>
                <p:nvPr/>
              </p:nvSpPr>
              <p:spPr>
                <a:xfrm>
                  <a:off x="7619634" y="3147944"/>
                  <a:ext cx="398931" cy="316991"/>
                </a:xfrm>
                <a:custGeom>
                  <a:avLst/>
                  <a:gdLst>
                    <a:gd name="connsiteX0" fmla="*/ 0 w 358588"/>
                    <a:gd name="connsiteY0" fmla="*/ 268942 h 269713"/>
                    <a:gd name="connsiteX1" fmla="*/ 161364 w 358588"/>
                    <a:gd name="connsiteY1" fmla="*/ 251012 h 269713"/>
                    <a:gd name="connsiteX2" fmla="*/ 322729 w 358588"/>
                    <a:gd name="connsiteY2" fmla="*/ 143436 h 269713"/>
                    <a:gd name="connsiteX3" fmla="*/ 358588 w 358588"/>
                    <a:gd name="connsiteY3" fmla="*/ 0 h 269713"/>
                    <a:gd name="connsiteX4" fmla="*/ 358588 w 358588"/>
                    <a:gd name="connsiteY4" fmla="*/ 0 h 269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588" h="269713">
                      <a:moveTo>
                        <a:pt x="0" y="268942"/>
                      </a:moveTo>
                      <a:cubicBezTo>
                        <a:pt x="53788" y="270436"/>
                        <a:pt x="107576" y="271930"/>
                        <a:pt x="161364" y="251012"/>
                      </a:cubicBezTo>
                      <a:cubicBezTo>
                        <a:pt x="215152" y="230094"/>
                        <a:pt x="289858" y="185271"/>
                        <a:pt x="322729" y="143436"/>
                      </a:cubicBezTo>
                      <a:cubicBezTo>
                        <a:pt x="355600" y="101601"/>
                        <a:pt x="358588" y="0"/>
                        <a:pt x="358588" y="0"/>
                      </a:cubicBezTo>
                      <a:lnTo>
                        <a:pt x="358588" y="0"/>
                      </a:lnTo>
                    </a:path>
                  </a:pathLst>
                </a:custGeom>
                <a:ln w="28575"/>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452ED7F7-AEAA-2274-1D84-60817DD2FAEA}"/>
                    </a:ext>
                  </a:extLst>
                </p:cNvPr>
                <p:cNvSpPr/>
                <p:nvPr/>
              </p:nvSpPr>
              <p:spPr>
                <a:xfrm>
                  <a:off x="3933228" y="2686609"/>
                  <a:ext cx="4188773" cy="882401"/>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E0B688C5-C95D-0EDF-6D38-59C71AAB85D0}"/>
                    </a:ext>
                  </a:extLst>
                </p:cNvPr>
                <p:cNvSpPr txBox="1"/>
                <p:nvPr/>
              </p:nvSpPr>
              <p:spPr>
                <a:xfrm>
                  <a:off x="3007139" y="3368291"/>
                  <a:ext cx="390910" cy="4340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V</a:t>
                  </a:r>
                  <a:endParaRPr kumimoji="1"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5" name="フリーフォーム: 図形 24">
                  <a:extLst>
                    <a:ext uri="{FF2B5EF4-FFF2-40B4-BE49-F238E27FC236}">
                      <a16:creationId xmlns:a16="http://schemas.microsoft.com/office/drawing/2014/main" id="{928CCED8-79AB-96DA-3333-858E6EDF4B61}"/>
                    </a:ext>
                  </a:extLst>
                </p:cNvPr>
                <p:cNvSpPr/>
                <p:nvPr/>
              </p:nvSpPr>
              <p:spPr>
                <a:xfrm>
                  <a:off x="3411800" y="2509140"/>
                  <a:ext cx="740840" cy="348985"/>
                </a:xfrm>
                <a:custGeom>
                  <a:avLst/>
                  <a:gdLst>
                    <a:gd name="connsiteX0" fmla="*/ 665920 w 665920"/>
                    <a:gd name="connsiteY0" fmla="*/ 287712 h 296935"/>
                    <a:gd name="connsiteX1" fmla="*/ 540414 w 665920"/>
                    <a:gd name="connsiteY1" fmla="*/ 296676 h 296935"/>
                    <a:gd name="connsiteX2" fmla="*/ 450767 w 665920"/>
                    <a:gd name="connsiteY2" fmla="*/ 278747 h 296935"/>
                    <a:gd name="connsiteX3" fmla="*/ 199756 w 665920"/>
                    <a:gd name="connsiteY3" fmla="*/ 180135 h 296935"/>
                    <a:gd name="connsiteX4" fmla="*/ 20461 w 665920"/>
                    <a:gd name="connsiteY4" fmla="*/ 18770 h 296935"/>
                    <a:gd name="connsiteX5" fmla="*/ 11497 w 665920"/>
                    <a:gd name="connsiteY5" fmla="*/ 9806 h 29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5920" h="296935">
                      <a:moveTo>
                        <a:pt x="665920" y="287712"/>
                      </a:moveTo>
                      <a:cubicBezTo>
                        <a:pt x="621096" y="292941"/>
                        <a:pt x="576273" y="298170"/>
                        <a:pt x="540414" y="296676"/>
                      </a:cubicBezTo>
                      <a:cubicBezTo>
                        <a:pt x="504555" y="295182"/>
                        <a:pt x="507543" y="298171"/>
                        <a:pt x="450767" y="278747"/>
                      </a:cubicBezTo>
                      <a:cubicBezTo>
                        <a:pt x="393991" y="259323"/>
                        <a:pt x="271474" y="223464"/>
                        <a:pt x="199756" y="180135"/>
                      </a:cubicBezTo>
                      <a:cubicBezTo>
                        <a:pt x="128038" y="136806"/>
                        <a:pt x="20461" y="18770"/>
                        <a:pt x="20461" y="18770"/>
                      </a:cubicBezTo>
                      <a:cubicBezTo>
                        <a:pt x="-10915" y="-9618"/>
                        <a:pt x="291" y="94"/>
                        <a:pt x="11497" y="9806"/>
                      </a:cubicBez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2DD89C36-89A6-CF17-F022-16869BB33526}"/>
                    </a:ext>
                  </a:extLst>
                </p:cNvPr>
                <p:cNvSpPr txBox="1"/>
                <p:nvPr/>
              </p:nvSpPr>
              <p:spPr>
                <a:xfrm>
                  <a:off x="3120758" y="2082525"/>
                  <a:ext cx="291043" cy="4340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I</a:t>
                  </a:r>
                  <a:endParaRPr kumimoji="1"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8" name="フリーフォーム: 図形 27">
                  <a:extLst>
                    <a:ext uri="{FF2B5EF4-FFF2-40B4-BE49-F238E27FC236}">
                      <a16:creationId xmlns:a16="http://schemas.microsoft.com/office/drawing/2014/main" id="{A678F7ED-3CA4-7BAD-D346-6EF515EF42A6}"/>
                    </a:ext>
                  </a:extLst>
                </p:cNvPr>
                <p:cNvSpPr/>
                <p:nvPr/>
              </p:nvSpPr>
              <p:spPr>
                <a:xfrm>
                  <a:off x="3165285" y="3110687"/>
                  <a:ext cx="947462" cy="941378"/>
                </a:xfrm>
                <a:custGeom>
                  <a:avLst/>
                  <a:gdLst>
                    <a:gd name="connsiteX0" fmla="*/ 851647 w 851647"/>
                    <a:gd name="connsiteY0" fmla="*/ 0 h 800975"/>
                    <a:gd name="connsiteX1" fmla="*/ 806824 w 851647"/>
                    <a:gd name="connsiteY1" fmla="*/ 80683 h 800975"/>
                    <a:gd name="connsiteX2" fmla="*/ 779930 w 851647"/>
                    <a:gd name="connsiteY2" fmla="*/ 188259 h 800975"/>
                    <a:gd name="connsiteX3" fmla="*/ 591671 w 851647"/>
                    <a:gd name="connsiteY3" fmla="*/ 421341 h 800975"/>
                    <a:gd name="connsiteX4" fmla="*/ 385483 w 851647"/>
                    <a:gd name="connsiteY4" fmla="*/ 645459 h 800975"/>
                    <a:gd name="connsiteX5" fmla="*/ 188259 w 851647"/>
                    <a:gd name="connsiteY5" fmla="*/ 788894 h 800975"/>
                    <a:gd name="connsiteX6" fmla="*/ 53789 w 851647"/>
                    <a:gd name="connsiteY6" fmla="*/ 788894 h 800975"/>
                    <a:gd name="connsiteX7" fmla="*/ 0 w 851647"/>
                    <a:gd name="connsiteY7" fmla="*/ 753036 h 80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647" h="800975">
                      <a:moveTo>
                        <a:pt x="851647" y="0"/>
                      </a:moveTo>
                      <a:cubicBezTo>
                        <a:pt x="835212" y="24653"/>
                        <a:pt x="818777" y="49307"/>
                        <a:pt x="806824" y="80683"/>
                      </a:cubicBezTo>
                      <a:cubicBezTo>
                        <a:pt x="794871" y="112060"/>
                        <a:pt x="815789" y="131483"/>
                        <a:pt x="779930" y="188259"/>
                      </a:cubicBezTo>
                      <a:cubicBezTo>
                        <a:pt x="744071" y="245035"/>
                        <a:pt x="657412" y="345141"/>
                        <a:pt x="591671" y="421341"/>
                      </a:cubicBezTo>
                      <a:cubicBezTo>
                        <a:pt x="525930" y="497541"/>
                        <a:pt x="452718" y="584200"/>
                        <a:pt x="385483" y="645459"/>
                      </a:cubicBezTo>
                      <a:cubicBezTo>
                        <a:pt x="318248" y="706718"/>
                        <a:pt x="243541" y="764988"/>
                        <a:pt x="188259" y="788894"/>
                      </a:cubicBezTo>
                      <a:cubicBezTo>
                        <a:pt x="132977" y="812800"/>
                        <a:pt x="85165" y="794870"/>
                        <a:pt x="53789" y="788894"/>
                      </a:cubicBezTo>
                      <a:cubicBezTo>
                        <a:pt x="22413" y="782918"/>
                        <a:pt x="11206" y="767977"/>
                        <a:pt x="0" y="753036"/>
                      </a:cubicBez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A67B9074-F79F-8D67-1084-600507CB8862}"/>
                    </a:ext>
                  </a:extLst>
                </p:cNvPr>
                <p:cNvSpPr txBox="1"/>
                <p:nvPr/>
              </p:nvSpPr>
              <p:spPr>
                <a:xfrm>
                  <a:off x="2911551" y="3699108"/>
                  <a:ext cx="291043" cy="4340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I</a:t>
                  </a:r>
                  <a:endParaRPr kumimoji="1"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cxnSp>
              <p:nvCxnSpPr>
                <p:cNvPr id="31" name="直線矢印コネクタ 30">
                  <a:extLst>
                    <a:ext uri="{FF2B5EF4-FFF2-40B4-BE49-F238E27FC236}">
                      <a16:creationId xmlns:a16="http://schemas.microsoft.com/office/drawing/2014/main" id="{7A8DC5D3-7E9C-9FB6-4662-F6065049CCCE}"/>
                    </a:ext>
                  </a:extLst>
                </p:cNvPr>
                <p:cNvCxnSpPr>
                  <a:cxnSpLocks/>
                </p:cNvCxnSpPr>
                <p:nvPr/>
              </p:nvCxnSpPr>
              <p:spPr>
                <a:xfrm flipH="1">
                  <a:off x="6301801" y="2018434"/>
                  <a:ext cx="603452" cy="8410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テキスト ボックス 34">
                  <a:extLst>
                    <a:ext uri="{FF2B5EF4-FFF2-40B4-BE49-F238E27FC236}">
                      <a16:creationId xmlns:a16="http://schemas.microsoft.com/office/drawing/2014/main" id="{BF156606-9AC5-0727-1581-603D0EF1D854}"/>
                    </a:ext>
                  </a:extLst>
                </p:cNvPr>
                <p:cNvSpPr txBox="1"/>
                <p:nvPr/>
              </p:nvSpPr>
              <p:spPr>
                <a:xfrm>
                  <a:off x="6550224" y="1583088"/>
                  <a:ext cx="26196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マンガニン線</a:t>
                  </a: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a:t>
                  </a:r>
                  <a:r>
                    <a:rPr kumimoji="1" lang="en-US" altLang="ja-JP" sz="1800" b="0"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φ0.08mm</a:t>
                  </a: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a:t>
                  </a:r>
                  <a:endParaRPr kumimoji="1"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cxnSp>
              <p:nvCxnSpPr>
                <p:cNvPr id="37" name="直線矢印コネクタ 36">
                  <a:extLst>
                    <a:ext uri="{FF2B5EF4-FFF2-40B4-BE49-F238E27FC236}">
                      <a16:creationId xmlns:a16="http://schemas.microsoft.com/office/drawing/2014/main" id="{71E4444E-8CC1-4A5F-A60A-B73BCC197DE7}"/>
                    </a:ext>
                  </a:extLst>
                </p:cNvPr>
                <p:cNvCxnSpPr>
                  <a:cxnSpLocks/>
                </p:cNvCxnSpPr>
                <p:nvPr/>
              </p:nvCxnSpPr>
              <p:spPr>
                <a:xfrm>
                  <a:off x="4789862" y="2270484"/>
                  <a:ext cx="567745" cy="8262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テキスト ボックス 38">
                  <a:extLst>
                    <a:ext uri="{FF2B5EF4-FFF2-40B4-BE49-F238E27FC236}">
                      <a16:creationId xmlns:a16="http://schemas.microsoft.com/office/drawing/2014/main" id="{432ECB08-888D-4CC1-0535-F7BB2BD8C5E8}"/>
                    </a:ext>
                  </a:extLst>
                </p:cNvPr>
                <p:cNvSpPr txBox="1"/>
                <p:nvPr/>
              </p:nvSpPr>
              <p:spPr>
                <a:xfrm>
                  <a:off x="4219529" y="1880289"/>
                  <a:ext cx="20600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NbTi</a:t>
                  </a:r>
                  <a:r>
                    <a:rPr kumimoji="1"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線</a:t>
                  </a: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a:t>
                  </a:r>
                  <a:r>
                    <a:rPr kumimoji="1" lang="en-US" altLang="ja-JP" sz="1800" b="0"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φ0.062mm</a:t>
                  </a: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a:t>
                  </a:r>
                  <a:endParaRPr kumimoji="1"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cxnSp>
              <p:nvCxnSpPr>
                <p:cNvPr id="41" name="直線矢印コネクタ 40">
                  <a:extLst>
                    <a:ext uri="{FF2B5EF4-FFF2-40B4-BE49-F238E27FC236}">
                      <a16:creationId xmlns:a16="http://schemas.microsoft.com/office/drawing/2014/main" id="{C491F2AA-F7C0-E36C-F847-1B7AEEAECCCE}"/>
                    </a:ext>
                  </a:extLst>
                </p:cNvPr>
                <p:cNvCxnSpPr>
                  <a:cxnSpLocks/>
                </p:cNvCxnSpPr>
                <p:nvPr/>
              </p:nvCxnSpPr>
              <p:spPr>
                <a:xfrm flipH="1" flipV="1">
                  <a:off x="6654058" y="3330026"/>
                  <a:ext cx="356173" cy="9627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直線矢印コネクタ 42">
                  <a:extLst>
                    <a:ext uri="{FF2B5EF4-FFF2-40B4-BE49-F238E27FC236}">
                      <a16:creationId xmlns:a16="http://schemas.microsoft.com/office/drawing/2014/main" id="{8068D947-1F90-3199-A992-A6BC2B2E3CAF}"/>
                    </a:ext>
                  </a:extLst>
                </p:cNvPr>
                <p:cNvCxnSpPr>
                  <a:cxnSpLocks/>
                </p:cNvCxnSpPr>
                <p:nvPr/>
              </p:nvCxnSpPr>
              <p:spPr>
                <a:xfrm flipH="1" flipV="1">
                  <a:off x="5689548" y="3616681"/>
                  <a:ext cx="660569" cy="7096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7" name="テキスト ボックス 46">
                  <a:extLst>
                    <a:ext uri="{FF2B5EF4-FFF2-40B4-BE49-F238E27FC236}">
                      <a16:creationId xmlns:a16="http://schemas.microsoft.com/office/drawing/2014/main" id="{302795AD-01CF-7BB5-2D8B-A750E84E1BA0}"/>
                    </a:ext>
                  </a:extLst>
                </p:cNvPr>
                <p:cNvSpPr txBox="1"/>
                <p:nvPr/>
              </p:nvSpPr>
              <p:spPr>
                <a:xfrm>
                  <a:off x="5999692" y="4361916"/>
                  <a:ext cx="3543872" cy="4340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熱収縮チューブ（絶縁被覆）</a:t>
                  </a:r>
                </a:p>
              </p:txBody>
            </p:sp>
            <p:sp>
              <p:nvSpPr>
                <p:cNvPr id="48" name="楕円 47">
                  <a:extLst>
                    <a:ext uri="{FF2B5EF4-FFF2-40B4-BE49-F238E27FC236}">
                      <a16:creationId xmlns:a16="http://schemas.microsoft.com/office/drawing/2014/main" id="{D7C20BB8-C71F-D6E6-26DA-7F338BAEDD02}"/>
                    </a:ext>
                  </a:extLst>
                </p:cNvPr>
                <p:cNvSpPr/>
                <p:nvPr/>
              </p:nvSpPr>
              <p:spPr>
                <a:xfrm>
                  <a:off x="4054674" y="3110157"/>
                  <a:ext cx="78059" cy="962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49" name="楕円 48">
                <a:extLst>
                  <a:ext uri="{FF2B5EF4-FFF2-40B4-BE49-F238E27FC236}">
                    <a16:creationId xmlns:a16="http://schemas.microsoft.com/office/drawing/2014/main" id="{0A441478-4D15-AC27-457D-6889B409CA4F}"/>
                  </a:ext>
                </a:extLst>
              </p:cNvPr>
              <p:cNvSpPr/>
              <p:nvPr/>
            </p:nvSpPr>
            <p:spPr>
              <a:xfrm>
                <a:off x="4063772" y="3035035"/>
                <a:ext cx="140575" cy="14513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0" name="楕円 49">
                <a:extLst>
                  <a:ext uri="{FF2B5EF4-FFF2-40B4-BE49-F238E27FC236}">
                    <a16:creationId xmlns:a16="http://schemas.microsoft.com/office/drawing/2014/main" id="{FF209633-307C-1219-41F2-4ED3652C1A3B}"/>
                  </a:ext>
                </a:extLst>
              </p:cNvPr>
              <p:cNvSpPr/>
              <p:nvPr/>
            </p:nvSpPr>
            <p:spPr>
              <a:xfrm>
                <a:off x="7969875" y="3053387"/>
                <a:ext cx="173493" cy="16327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4" name="楕円 53">
                <a:extLst>
                  <a:ext uri="{FF2B5EF4-FFF2-40B4-BE49-F238E27FC236}">
                    <a16:creationId xmlns:a16="http://schemas.microsoft.com/office/drawing/2014/main" id="{705D6FAF-0D0F-28A3-C979-484488BBB2C2}"/>
                  </a:ext>
                </a:extLst>
              </p:cNvPr>
              <p:cNvSpPr/>
              <p:nvPr/>
            </p:nvSpPr>
            <p:spPr>
              <a:xfrm>
                <a:off x="4170767" y="2823617"/>
                <a:ext cx="96327" cy="10515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59" name="矢印: 左右 58">
              <a:extLst>
                <a:ext uri="{FF2B5EF4-FFF2-40B4-BE49-F238E27FC236}">
                  <a16:creationId xmlns:a16="http://schemas.microsoft.com/office/drawing/2014/main" id="{A1E5016F-21B4-6EBD-B552-A17D9A3BA713}"/>
                </a:ext>
              </a:extLst>
            </p:cNvPr>
            <p:cNvSpPr/>
            <p:nvPr/>
          </p:nvSpPr>
          <p:spPr>
            <a:xfrm>
              <a:off x="3394318" y="4702140"/>
              <a:ext cx="4188773" cy="665296"/>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40cm</a:t>
              </a:r>
              <a:endParaRPr kumimoji="1"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60" name="矢印: 上下 59">
              <a:extLst>
                <a:ext uri="{FF2B5EF4-FFF2-40B4-BE49-F238E27FC236}">
                  <a16:creationId xmlns:a16="http://schemas.microsoft.com/office/drawing/2014/main" id="{A6760969-F61B-70D0-5CAC-E5C1E27C0FDF}"/>
                </a:ext>
              </a:extLst>
            </p:cNvPr>
            <p:cNvSpPr/>
            <p:nvPr/>
          </p:nvSpPr>
          <p:spPr>
            <a:xfrm>
              <a:off x="8963730" y="2563184"/>
              <a:ext cx="319284" cy="891617"/>
            </a:xfrm>
            <a:prstGeom prst="upDown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61" name="テキスト ボックス 60">
              <a:extLst>
                <a:ext uri="{FF2B5EF4-FFF2-40B4-BE49-F238E27FC236}">
                  <a16:creationId xmlns:a16="http://schemas.microsoft.com/office/drawing/2014/main" id="{F1C85BE0-1113-3293-9BB6-7081C7D9BEB0}"/>
                </a:ext>
              </a:extLst>
            </p:cNvPr>
            <p:cNvSpPr txBox="1"/>
            <p:nvPr/>
          </p:nvSpPr>
          <p:spPr>
            <a:xfrm>
              <a:off x="9225352" y="2797875"/>
              <a:ext cx="83228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4.0mm</a:t>
              </a:r>
              <a:endParaRPr kumimoji="1"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grpSp>
    </p:spTree>
    <p:extLst>
      <p:ext uri="{BB962C8B-B14F-4D97-AF65-F5344CB8AC3E}">
        <p14:creationId xmlns:p14="http://schemas.microsoft.com/office/powerpoint/2010/main" val="4524431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90D538-29D7-9665-78FD-3BC7E938A118}"/>
              </a:ext>
            </a:extLst>
          </p:cNvPr>
          <p:cNvSpPr>
            <a:spLocks noGrp="1"/>
          </p:cNvSpPr>
          <p:nvPr>
            <p:ph type="title"/>
          </p:nvPr>
        </p:nvSpPr>
        <p:spPr/>
        <p:txBody>
          <a:bodyPr/>
          <a:lstStyle/>
          <a:p>
            <a:r>
              <a:rPr kumimoji="1" lang="ja-JP" altLang="en-US" dirty="0"/>
              <a:t>回路図</a:t>
            </a:r>
          </a:p>
        </p:txBody>
      </p:sp>
      <p:sp>
        <p:nvSpPr>
          <p:cNvPr id="3" name="コンテンツ プレースホルダー 2">
            <a:extLst>
              <a:ext uri="{FF2B5EF4-FFF2-40B4-BE49-F238E27FC236}">
                <a16:creationId xmlns:a16="http://schemas.microsoft.com/office/drawing/2014/main" id="{6FE3DBD1-7039-69BF-87FE-69F2085A35C0}"/>
              </a:ext>
            </a:extLst>
          </p:cNvPr>
          <p:cNvSpPr>
            <a:spLocks noGrp="1"/>
          </p:cNvSpPr>
          <p:nvPr>
            <p:ph idx="1"/>
          </p:nvPr>
        </p:nvSpPr>
        <p:spPr>
          <a:xfrm>
            <a:off x="838200" y="5307107"/>
            <a:ext cx="10515600" cy="869856"/>
          </a:xfrm>
        </p:spPr>
        <p:txBody>
          <a:bodyPr>
            <a:normAutofit/>
          </a:bodyPr>
          <a:lstStyle/>
          <a:p>
            <a:r>
              <a:rPr kumimoji="1" lang="ja-JP" altLang="en-US" sz="2400" dirty="0"/>
              <a:t>四端子法を用いて導線からの寄与を小さくした</a:t>
            </a:r>
            <a:endParaRPr kumimoji="1" lang="en-US" altLang="ja-JP" sz="2400" dirty="0"/>
          </a:p>
        </p:txBody>
      </p:sp>
      <p:pic>
        <p:nvPicPr>
          <p:cNvPr id="5" name="図 4">
            <a:extLst>
              <a:ext uri="{FF2B5EF4-FFF2-40B4-BE49-F238E27FC236}">
                <a16:creationId xmlns:a16="http://schemas.microsoft.com/office/drawing/2014/main" id="{7360732E-CE9C-E63C-45B4-C0C25411EC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252" y="1556218"/>
            <a:ext cx="4733701" cy="3329547"/>
          </a:xfrm>
          <a:prstGeom prst="rect">
            <a:avLst/>
          </a:prstGeom>
        </p:spPr>
      </p:pic>
    </p:spTree>
    <p:extLst>
      <p:ext uri="{BB962C8B-B14F-4D97-AF65-F5344CB8AC3E}">
        <p14:creationId xmlns:p14="http://schemas.microsoft.com/office/powerpoint/2010/main" val="28032215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C2B9F9-1011-794B-8099-91A3C9421353}"/>
              </a:ext>
            </a:extLst>
          </p:cNvPr>
          <p:cNvSpPr>
            <a:spLocks noGrp="1"/>
          </p:cNvSpPr>
          <p:nvPr>
            <p:ph type="title"/>
          </p:nvPr>
        </p:nvSpPr>
        <p:spPr/>
        <p:txBody>
          <a:bodyPr/>
          <a:lstStyle/>
          <a:p>
            <a:r>
              <a:rPr kumimoji="1" lang="ja-JP" altLang="en-US" dirty="0"/>
              <a:t>測定の方法</a:t>
            </a:r>
          </a:p>
        </p:txBody>
      </p:sp>
      <p:sp>
        <p:nvSpPr>
          <p:cNvPr id="7" name="正方形/長方形 6">
            <a:extLst>
              <a:ext uri="{FF2B5EF4-FFF2-40B4-BE49-F238E27FC236}">
                <a16:creationId xmlns:a16="http://schemas.microsoft.com/office/drawing/2014/main" id="{4CD1DB2A-C096-539A-8A8F-EA4F95F6277B}"/>
              </a:ext>
            </a:extLst>
          </p:cNvPr>
          <p:cNvSpPr/>
          <p:nvPr/>
        </p:nvSpPr>
        <p:spPr>
          <a:xfrm>
            <a:off x="8557700" y="3883958"/>
            <a:ext cx="114764" cy="199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25" name="グループ化 24">
            <a:extLst>
              <a:ext uri="{FF2B5EF4-FFF2-40B4-BE49-F238E27FC236}">
                <a16:creationId xmlns:a16="http://schemas.microsoft.com/office/drawing/2014/main" id="{9AEC9104-3961-622D-BBF4-F5C99A79DCCA}"/>
              </a:ext>
            </a:extLst>
          </p:cNvPr>
          <p:cNvGrpSpPr/>
          <p:nvPr/>
        </p:nvGrpSpPr>
        <p:grpSpPr>
          <a:xfrm>
            <a:off x="6306495" y="534848"/>
            <a:ext cx="4731937" cy="5187717"/>
            <a:chOff x="5831712" y="1027906"/>
            <a:chExt cx="4731937" cy="5187717"/>
          </a:xfrm>
        </p:grpSpPr>
        <p:grpSp>
          <p:nvGrpSpPr>
            <p:cNvPr id="18" name="グループ化 17">
              <a:extLst>
                <a:ext uri="{FF2B5EF4-FFF2-40B4-BE49-F238E27FC236}">
                  <a16:creationId xmlns:a16="http://schemas.microsoft.com/office/drawing/2014/main" id="{AAFC9A81-0FCE-7B3B-F6D5-2DDA2679F82D}"/>
                </a:ext>
              </a:extLst>
            </p:cNvPr>
            <p:cNvGrpSpPr/>
            <p:nvPr/>
          </p:nvGrpSpPr>
          <p:grpSpPr>
            <a:xfrm>
              <a:off x="5831712" y="1027906"/>
              <a:ext cx="4731937" cy="5187717"/>
              <a:chOff x="5042818" y="1027906"/>
              <a:chExt cx="4731937" cy="5187717"/>
            </a:xfrm>
          </p:grpSpPr>
          <p:grpSp>
            <p:nvGrpSpPr>
              <p:cNvPr id="9" name="グループ化 8">
                <a:extLst>
                  <a:ext uri="{FF2B5EF4-FFF2-40B4-BE49-F238E27FC236}">
                    <a16:creationId xmlns:a16="http://schemas.microsoft.com/office/drawing/2014/main" id="{29632D5E-D545-539C-8F4B-B3DF9AC7EEBC}"/>
                  </a:ext>
                </a:extLst>
              </p:cNvPr>
              <p:cNvGrpSpPr/>
              <p:nvPr/>
            </p:nvGrpSpPr>
            <p:grpSpPr>
              <a:xfrm>
                <a:off x="6500961" y="2253783"/>
                <a:ext cx="2070093" cy="3961840"/>
                <a:chOff x="6873602" y="2286000"/>
                <a:chExt cx="2070093" cy="3961840"/>
              </a:xfrm>
            </p:grpSpPr>
            <p:pic>
              <p:nvPicPr>
                <p:cNvPr id="2050" name="Picture 2">
                  <a:extLst>
                    <a:ext uri="{FF2B5EF4-FFF2-40B4-BE49-F238E27FC236}">
                      <a16:creationId xmlns:a16="http://schemas.microsoft.com/office/drawing/2014/main" id="{8A5F505F-7BE5-74CA-D454-D4BFC999F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602" y="2286000"/>
                  <a:ext cx="2070093" cy="3961840"/>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65D9AAF0-F916-E0DB-2045-61FDCE2E3215}"/>
                    </a:ext>
                  </a:extLst>
                </p:cNvPr>
                <p:cNvSpPr/>
                <p:nvPr/>
              </p:nvSpPr>
              <p:spPr>
                <a:xfrm>
                  <a:off x="7180729" y="3684494"/>
                  <a:ext cx="1434353" cy="7082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7287325A-005E-4CD0-66F0-B4B3B57FC575}"/>
                    </a:ext>
                  </a:extLst>
                </p:cNvPr>
                <p:cNvSpPr/>
                <p:nvPr/>
              </p:nvSpPr>
              <p:spPr>
                <a:xfrm>
                  <a:off x="7281119" y="3372970"/>
                  <a:ext cx="1255058" cy="311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342E0F2E-3E20-EED3-4155-BEF3BA41E5F2}"/>
                    </a:ext>
                  </a:extLst>
                </p:cNvPr>
                <p:cNvSpPr/>
                <p:nvPr/>
              </p:nvSpPr>
              <p:spPr>
                <a:xfrm>
                  <a:off x="7166355" y="3485030"/>
                  <a:ext cx="114764" cy="199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DE55E584-0E21-D4AD-A9FF-0D1C75150FB5}"/>
                    </a:ext>
                  </a:extLst>
                </p:cNvPr>
                <p:cNvSpPr/>
                <p:nvPr/>
              </p:nvSpPr>
              <p:spPr>
                <a:xfrm>
                  <a:off x="8500318" y="3556747"/>
                  <a:ext cx="114764" cy="199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pic>
            <p:nvPicPr>
              <p:cNvPr id="2052" name="Picture 4">
                <a:extLst>
                  <a:ext uri="{FF2B5EF4-FFF2-40B4-BE49-F238E27FC236}">
                    <a16:creationId xmlns:a16="http://schemas.microsoft.com/office/drawing/2014/main" id="{36F9C1EA-AF5E-6778-6BAA-C30FF4927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7906" y="1027906"/>
                <a:ext cx="2176849" cy="296655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線コネクタ 10">
                <a:extLst>
                  <a:ext uri="{FF2B5EF4-FFF2-40B4-BE49-F238E27FC236}">
                    <a16:creationId xmlns:a16="http://schemas.microsoft.com/office/drawing/2014/main" id="{402E4A6E-2F1B-C5A3-29EB-962A3BECD0BD}"/>
                  </a:ext>
                </a:extLst>
              </p:cNvPr>
              <p:cNvCxnSpPr/>
              <p:nvPr/>
            </p:nvCxnSpPr>
            <p:spPr>
              <a:xfrm>
                <a:off x="7511910" y="2013416"/>
                <a:ext cx="0" cy="2908208"/>
              </a:xfrm>
              <a:prstGeom prst="line">
                <a:avLst/>
              </a:prstGeom>
              <a:ln w="38100">
                <a:solidFill>
                  <a:srgbClr val="FFC000"/>
                </a:solidFill>
              </a:ln>
            </p:spPr>
            <p:style>
              <a:lnRef idx="1">
                <a:schemeClr val="dk1"/>
              </a:lnRef>
              <a:fillRef idx="0">
                <a:schemeClr val="dk1"/>
              </a:fillRef>
              <a:effectRef idx="0">
                <a:schemeClr val="dk1"/>
              </a:effectRef>
              <a:fontRef idx="minor">
                <a:schemeClr val="tx1"/>
              </a:fontRef>
            </p:style>
          </p:cxnSp>
          <p:sp>
            <p:nvSpPr>
              <p:cNvPr id="12" name="正方形/長方形 11">
                <a:extLst>
                  <a:ext uri="{FF2B5EF4-FFF2-40B4-BE49-F238E27FC236}">
                    <a16:creationId xmlns:a16="http://schemas.microsoft.com/office/drawing/2014/main" id="{93FC3442-6740-7928-D7C2-B34AF8D1348D}"/>
                  </a:ext>
                </a:extLst>
              </p:cNvPr>
              <p:cNvSpPr/>
              <p:nvPr/>
            </p:nvSpPr>
            <p:spPr>
              <a:xfrm>
                <a:off x="7214904" y="4088607"/>
                <a:ext cx="270298" cy="8390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液面計</a:t>
                </a:r>
              </a:p>
            </p:txBody>
          </p:sp>
          <p:cxnSp>
            <p:nvCxnSpPr>
              <p:cNvPr id="14" name="直線矢印コネクタ 13">
                <a:extLst>
                  <a:ext uri="{FF2B5EF4-FFF2-40B4-BE49-F238E27FC236}">
                    <a16:creationId xmlns:a16="http://schemas.microsoft.com/office/drawing/2014/main" id="{A4C8D45E-FB07-3057-2647-3DE49A9310D5}"/>
                  </a:ext>
                </a:extLst>
              </p:cNvPr>
              <p:cNvCxnSpPr/>
              <p:nvPr/>
            </p:nvCxnSpPr>
            <p:spPr>
              <a:xfrm>
                <a:off x="7951694" y="1783102"/>
                <a:ext cx="0" cy="50650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5" name="フリーフォーム: 図形 14">
                <a:extLst>
                  <a:ext uri="{FF2B5EF4-FFF2-40B4-BE49-F238E27FC236}">
                    <a16:creationId xmlns:a16="http://schemas.microsoft.com/office/drawing/2014/main" id="{110D6EC1-2305-B984-BC25-AB92781362C4}"/>
                  </a:ext>
                </a:extLst>
              </p:cNvPr>
              <p:cNvSpPr/>
              <p:nvPr/>
            </p:nvSpPr>
            <p:spPr>
              <a:xfrm>
                <a:off x="5548910" y="2154185"/>
                <a:ext cx="2049092" cy="2032333"/>
              </a:xfrm>
              <a:custGeom>
                <a:avLst/>
                <a:gdLst>
                  <a:gd name="connsiteX0" fmla="*/ 1864902 w 2049092"/>
                  <a:gd name="connsiteY0" fmla="*/ 2032333 h 2032333"/>
                  <a:gd name="connsiteX1" fmla="*/ 2017302 w 2049092"/>
                  <a:gd name="connsiteY1" fmla="*/ 1879933 h 2032333"/>
                  <a:gd name="connsiteX2" fmla="*/ 1891796 w 2049092"/>
                  <a:gd name="connsiteY2" fmla="*/ 1691674 h 2032333"/>
                  <a:gd name="connsiteX3" fmla="*/ 2044196 w 2049092"/>
                  <a:gd name="connsiteY3" fmla="*/ 1315156 h 2032333"/>
                  <a:gd name="connsiteX4" fmla="*/ 1829043 w 2049092"/>
                  <a:gd name="connsiteY4" fmla="*/ 822097 h 2032333"/>
                  <a:gd name="connsiteX5" fmla="*/ 2044196 w 2049092"/>
                  <a:gd name="connsiteY5" fmla="*/ 167674 h 2032333"/>
                  <a:gd name="connsiteX6" fmla="*/ 1569066 w 2049092"/>
                  <a:gd name="connsiteY6" fmla="*/ 6309 h 2032333"/>
                  <a:gd name="connsiteX7" fmla="*/ 753278 w 2049092"/>
                  <a:gd name="connsiteY7" fmla="*/ 320074 h 2032333"/>
                  <a:gd name="connsiteX8" fmla="*/ 430549 w 2049092"/>
                  <a:gd name="connsiteY8" fmla="*/ 1566168 h 2032333"/>
                  <a:gd name="connsiteX9" fmla="*/ 27137 w 2049092"/>
                  <a:gd name="connsiteY9" fmla="*/ 1359980 h 2032333"/>
                  <a:gd name="connsiteX10" fmla="*/ 27137 w 2049092"/>
                  <a:gd name="connsiteY10" fmla="*/ 1359980 h 2032333"/>
                  <a:gd name="connsiteX11" fmla="*/ 27137 w 2049092"/>
                  <a:gd name="connsiteY11" fmla="*/ 1359980 h 2032333"/>
                  <a:gd name="connsiteX12" fmla="*/ 243 w 2049092"/>
                  <a:gd name="connsiteY12" fmla="*/ 1153791 h 2032333"/>
                  <a:gd name="connsiteX13" fmla="*/ 45066 w 2049092"/>
                  <a:gd name="connsiteY13" fmla="*/ 1082074 h 20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9092" h="2032333">
                    <a:moveTo>
                      <a:pt x="1864902" y="2032333"/>
                    </a:moveTo>
                    <a:cubicBezTo>
                      <a:pt x="1938861" y="1984521"/>
                      <a:pt x="2012820" y="1936709"/>
                      <a:pt x="2017302" y="1879933"/>
                    </a:cubicBezTo>
                    <a:cubicBezTo>
                      <a:pt x="2021784" y="1823157"/>
                      <a:pt x="1887314" y="1785803"/>
                      <a:pt x="1891796" y="1691674"/>
                    </a:cubicBezTo>
                    <a:cubicBezTo>
                      <a:pt x="1896278" y="1597545"/>
                      <a:pt x="2054655" y="1460085"/>
                      <a:pt x="2044196" y="1315156"/>
                    </a:cubicBezTo>
                    <a:cubicBezTo>
                      <a:pt x="2033737" y="1170227"/>
                      <a:pt x="1829043" y="1013344"/>
                      <a:pt x="1829043" y="822097"/>
                    </a:cubicBezTo>
                    <a:cubicBezTo>
                      <a:pt x="1829043" y="630850"/>
                      <a:pt x="2087525" y="303639"/>
                      <a:pt x="2044196" y="167674"/>
                    </a:cubicBezTo>
                    <a:cubicBezTo>
                      <a:pt x="2000867" y="31709"/>
                      <a:pt x="1784219" y="-19091"/>
                      <a:pt x="1569066" y="6309"/>
                    </a:cubicBezTo>
                    <a:cubicBezTo>
                      <a:pt x="1353913" y="31709"/>
                      <a:pt x="943031" y="60098"/>
                      <a:pt x="753278" y="320074"/>
                    </a:cubicBezTo>
                    <a:cubicBezTo>
                      <a:pt x="563525" y="580050"/>
                      <a:pt x="551572" y="1392850"/>
                      <a:pt x="430549" y="1566168"/>
                    </a:cubicBezTo>
                    <a:cubicBezTo>
                      <a:pt x="309526" y="1739486"/>
                      <a:pt x="27137" y="1359980"/>
                      <a:pt x="27137" y="1359980"/>
                    </a:cubicBezTo>
                    <a:lnTo>
                      <a:pt x="27137" y="1359980"/>
                    </a:lnTo>
                    <a:lnTo>
                      <a:pt x="27137" y="1359980"/>
                    </a:lnTo>
                    <a:cubicBezTo>
                      <a:pt x="22655" y="1325615"/>
                      <a:pt x="-2745" y="1200109"/>
                      <a:pt x="243" y="1153791"/>
                    </a:cubicBezTo>
                    <a:cubicBezTo>
                      <a:pt x="3231" y="1107473"/>
                      <a:pt x="24148" y="1094773"/>
                      <a:pt x="45066" y="1082074"/>
                    </a:cubicBez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2056" name="Picture 8">
                <a:extLst>
                  <a:ext uri="{FF2B5EF4-FFF2-40B4-BE49-F238E27FC236}">
                    <a16:creationId xmlns:a16="http://schemas.microsoft.com/office/drawing/2014/main" id="{95DE327A-FC0C-D8AE-6016-CD5AF373C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2818" y="3088195"/>
                <a:ext cx="1355184" cy="1501308"/>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a:extLst>
                  <a:ext uri="{FF2B5EF4-FFF2-40B4-BE49-F238E27FC236}">
                    <a16:creationId xmlns:a16="http://schemas.microsoft.com/office/drawing/2014/main" id="{7E4CA862-9740-FFE6-EA1B-C8D75BF9662E}"/>
                  </a:ext>
                </a:extLst>
              </p:cNvPr>
              <p:cNvSpPr/>
              <p:nvPr/>
            </p:nvSpPr>
            <p:spPr>
              <a:xfrm>
                <a:off x="7419219" y="1909482"/>
                <a:ext cx="185381" cy="103934"/>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17" name="直線矢印コネクタ 16">
                <a:extLst>
                  <a:ext uri="{FF2B5EF4-FFF2-40B4-BE49-F238E27FC236}">
                    <a16:creationId xmlns:a16="http://schemas.microsoft.com/office/drawing/2014/main" id="{CCB87825-F323-9EAF-EFBB-D26F893B9114}"/>
                  </a:ext>
                </a:extLst>
              </p:cNvPr>
              <p:cNvCxnSpPr/>
              <p:nvPr/>
            </p:nvCxnSpPr>
            <p:spPr>
              <a:xfrm>
                <a:off x="7727577" y="4114801"/>
                <a:ext cx="0" cy="50650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cxnSp>
          <p:nvCxnSpPr>
            <p:cNvPr id="20" name="直線矢印コネクタ 19">
              <a:extLst>
                <a:ext uri="{FF2B5EF4-FFF2-40B4-BE49-F238E27FC236}">
                  <a16:creationId xmlns:a16="http://schemas.microsoft.com/office/drawing/2014/main" id="{BAC7D9A6-4210-F288-62C6-E129D277E949}"/>
                </a:ext>
              </a:extLst>
            </p:cNvPr>
            <p:cNvCxnSpPr>
              <a:cxnSpLocks/>
            </p:cNvCxnSpPr>
            <p:nvPr/>
          </p:nvCxnSpPr>
          <p:spPr>
            <a:xfrm>
              <a:off x="7417962" y="1697686"/>
              <a:ext cx="666875" cy="338669"/>
            </a:xfrm>
            <a:prstGeom prst="straightConnector1">
              <a:avLst/>
            </a:prstGeom>
            <a:ln>
              <a:solidFill>
                <a:srgbClr val="FFC000"/>
              </a:solidFill>
              <a:tailEnd type="triangle"/>
            </a:ln>
          </p:spPr>
          <p:style>
            <a:lnRef idx="1">
              <a:schemeClr val="accent5"/>
            </a:lnRef>
            <a:fillRef idx="0">
              <a:schemeClr val="accent5"/>
            </a:fillRef>
            <a:effectRef idx="0">
              <a:schemeClr val="accent5"/>
            </a:effectRef>
            <a:fontRef idx="minor">
              <a:schemeClr val="tx1"/>
            </a:fontRef>
          </p:style>
        </p:cxnSp>
        <p:sp>
          <p:nvSpPr>
            <p:cNvPr id="22" name="テキスト ボックス 21">
              <a:extLst>
                <a:ext uri="{FF2B5EF4-FFF2-40B4-BE49-F238E27FC236}">
                  <a16:creationId xmlns:a16="http://schemas.microsoft.com/office/drawing/2014/main" id="{C94B59EC-69E4-3E58-F5F7-C0BECFDCE35E}"/>
                </a:ext>
              </a:extLst>
            </p:cNvPr>
            <p:cNvSpPr txBox="1"/>
            <p:nvPr/>
          </p:nvSpPr>
          <p:spPr>
            <a:xfrm>
              <a:off x="6286649" y="1355499"/>
              <a:ext cx="18004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気柱振動液面計</a:t>
              </a:r>
            </a:p>
          </p:txBody>
        </p:sp>
      </p:grpSp>
      <p:sp>
        <p:nvSpPr>
          <p:cNvPr id="26" name="テキスト ボックス 25">
            <a:extLst>
              <a:ext uri="{FF2B5EF4-FFF2-40B4-BE49-F238E27FC236}">
                <a16:creationId xmlns:a16="http://schemas.microsoft.com/office/drawing/2014/main" id="{0B2C72E8-B443-8B82-4DA0-6B44934CCBBA}"/>
              </a:ext>
            </a:extLst>
          </p:cNvPr>
          <p:cNvSpPr txBox="1"/>
          <p:nvPr/>
        </p:nvSpPr>
        <p:spPr>
          <a:xfrm>
            <a:off x="478949" y="2920956"/>
            <a:ext cx="5329948"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気柱振動液面計の先端と合うように抵抗液面計を取り付ける</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液面に合わせた後、数センチ動かすごとに抵抗を測る</a:t>
            </a:r>
          </a:p>
        </p:txBody>
      </p:sp>
    </p:spTree>
    <p:extLst>
      <p:ext uri="{BB962C8B-B14F-4D97-AF65-F5344CB8AC3E}">
        <p14:creationId xmlns:p14="http://schemas.microsoft.com/office/powerpoint/2010/main" val="32005930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3A090D11-8F2D-907F-A9A6-D9308CCC39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747653" y="1613262"/>
            <a:ext cx="4841969" cy="3631476"/>
          </a:xfrm>
        </p:spPr>
      </p:pic>
      <p:pic>
        <p:nvPicPr>
          <p:cNvPr id="7" name="図 6">
            <a:extLst>
              <a:ext uri="{FF2B5EF4-FFF2-40B4-BE49-F238E27FC236}">
                <a16:creationId xmlns:a16="http://schemas.microsoft.com/office/drawing/2014/main" id="{2F1E4502-185A-7902-C5C4-7DA9281A5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54389" y="2168641"/>
            <a:ext cx="4941981" cy="3706486"/>
          </a:xfrm>
          <a:prstGeom prst="rect">
            <a:avLst/>
          </a:prstGeom>
        </p:spPr>
      </p:pic>
    </p:spTree>
    <p:extLst>
      <p:ext uri="{BB962C8B-B14F-4D97-AF65-F5344CB8AC3E}">
        <p14:creationId xmlns:p14="http://schemas.microsoft.com/office/powerpoint/2010/main" val="18372800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C6346B-9ECD-A1C1-8481-D9C8ECA5BF18}"/>
              </a:ext>
            </a:extLst>
          </p:cNvPr>
          <p:cNvSpPr>
            <a:spLocks noGrp="1"/>
          </p:cNvSpPr>
          <p:nvPr>
            <p:ph type="title"/>
          </p:nvPr>
        </p:nvSpPr>
        <p:spPr/>
        <p:txBody>
          <a:bodyPr/>
          <a:lstStyle/>
          <a:p>
            <a:r>
              <a:rPr lang="ja-JP" altLang="en-US" dirty="0"/>
              <a:t>測定結果</a:t>
            </a:r>
            <a:r>
              <a:rPr kumimoji="1" lang="ja-JP" altLang="en-US" dirty="0"/>
              <a:t>：電流を変えた場合</a:t>
            </a:r>
          </a:p>
        </p:txBody>
      </p:sp>
      <p:pic>
        <p:nvPicPr>
          <p:cNvPr id="10" name="図 9">
            <a:extLst>
              <a:ext uri="{FF2B5EF4-FFF2-40B4-BE49-F238E27FC236}">
                <a16:creationId xmlns:a16="http://schemas.microsoft.com/office/drawing/2014/main" id="{B3934DB7-D4F8-2AA1-E5CA-DCE3CCB54CA1}"/>
              </a:ext>
            </a:extLst>
          </p:cNvPr>
          <p:cNvPicPr>
            <a:picLocks noChangeAspect="1"/>
          </p:cNvPicPr>
          <p:nvPr/>
        </p:nvPicPr>
        <p:blipFill rotWithShape="1">
          <a:blip r:embed="rId2"/>
          <a:srcRect l="15294" t="13001" r="29191" b="10225"/>
          <a:stretch/>
        </p:blipFill>
        <p:spPr>
          <a:xfrm>
            <a:off x="54651" y="1490336"/>
            <a:ext cx="7414748" cy="5089758"/>
          </a:xfrm>
          <a:prstGeom prst="rect">
            <a:avLst/>
          </a:prstGeom>
        </p:spPr>
      </p:pic>
      <p:sp>
        <p:nvSpPr>
          <p:cNvPr id="11" name="テキスト ボックス 10">
            <a:extLst>
              <a:ext uri="{FF2B5EF4-FFF2-40B4-BE49-F238E27FC236}">
                <a16:creationId xmlns:a16="http://schemas.microsoft.com/office/drawing/2014/main" id="{5E424944-B91A-E541-390A-15DDAF96DF13}"/>
              </a:ext>
            </a:extLst>
          </p:cNvPr>
          <p:cNvSpPr txBox="1"/>
          <p:nvPr/>
        </p:nvSpPr>
        <p:spPr>
          <a:xfrm>
            <a:off x="7620000" y="1855694"/>
            <a:ext cx="45173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グラフ</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：各電流で</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ｃｍずつ測ったときの抵抗</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縦軸は抵抗</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横軸は液面下にある長さ</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(cm)</a:t>
            </a:r>
            <a:endPar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2" name="四角形: 角を丸くする 11">
            <a:extLst>
              <a:ext uri="{FF2B5EF4-FFF2-40B4-BE49-F238E27FC236}">
                <a16:creationId xmlns:a16="http://schemas.microsoft.com/office/drawing/2014/main" id="{BA0191BE-D465-E7F6-8E97-65B99517EA1B}"/>
              </a:ext>
            </a:extLst>
          </p:cNvPr>
          <p:cNvSpPr/>
          <p:nvPr/>
        </p:nvSpPr>
        <p:spPr>
          <a:xfrm>
            <a:off x="7745505" y="4383831"/>
            <a:ext cx="4222377" cy="219626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電流増</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→右上にシフト</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線型の対応は見える</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傾きは一定でない</a:t>
            </a:r>
          </a:p>
        </p:txBody>
      </p:sp>
    </p:spTree>
    <p:extLst>
      <p:ext uri="{BB962C8B-B14F-4D97-AF65-F5344CB8AC3E}">
        <p14:creationId xmlns:p14="http://schemas.microsoft.com/office/powerpoint/2010/main" val="12034555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9FC5D4-D4F0-C46E-4A16-58BF8C9C1BDF}"/>
              </a:ext>
            </a:extLst>
          </p:cNvPr>
          <p:cNvSpPr>
            <a:spLocks noGrp="1"/>
          </p:cNvSpPr>
          <p:nvPr>
            <p:ph type="title"/>
          </p:nvPr>
        </p:nvSpPr>
        <p:spPr/>
        <p:txBody>
          <a:bodyPr/>
          <a:lstStyle/>
          <a:p>
            <a:r>
              <a:rPr lang="ja-JP" altLang="en-US" dirty="0"/>
              <a:t>測定結果</a:t>
            </a:r>
            <a:r>
              <a:rPr kumimoji="1" lang="ja-JP" altLang="en-US" dirty="0"/>
              <a:t>：</a:t>
            </a:r>
            <a:r>
              <a:rPr kumimoji="1" lang="en-US" altLang="ja-JP" dirty="0"/>
              <a:t>60</a:t>
            </a:r>
            <a:r>
              <a:rPr kumimoji="1" lang="ja-JP" altLang="en-US" dirty="0"/>
              <a:t>ｍ</a:t>
            </a:r>
            <a:r>
              <a:rPr kumimoji="1" lang="en-US" altLang="ja-JP" dirty="0"/>
              <a:t>A</a:t>
            </a:r>
            <a:r>
              <a:rPr kumimoji="1" lang="ja-JP" altLang="en-US" dirty="0"/>
              <a:t>で細かく測った場合</a:t>
            </a:r>
          </a:p>
        </p:txBody>
      </p:sp>
      <p:sp>
        <p:nvSpPr>
          <p:cNvPr id="3" name="コンテンツ プレースホルダー 2">
            <a:extLst>
              <a:ext uri="{FF2B5EF4-FFF2-40B4-BE49-F238E27FC236}">
                <a16:creationId xmlns:a16="http://schemas.microsoft.com/office/drawing/2014/main" id="{7A8975EA-B713-E6D3-341B-B61424E8822E}"/>
              </a:ext>
            </a:extLst>
          </p:cNvPr>
          <p:cNvSpPr>
            <a:spLocks noGrp="1"/>
          </p:cNvSpPr>
          <p:nvPr>
            <p:ph idx="1"/>
          </p:nvPr>
        </p:nvSpPr>
        <p:spPr>
          <a:xfrm>
            <a:off x="7550542" y="1828799"/>
            <a:ext cx="4498023" cy="1882589"/>
          </a:xfrm>
        </p:spPr>
        <p:txBody>
          <a:bodyPr>
            <a:normAutofit/>
          </a:bodyPr>
          <a:lstStyle/>
          <a:p>
            <a:pPr marL="0" indent="0">
              <a:buNone/>
            </a:pPr>
            <a:r>
              <a:rPr kumimoji="1" lang="ja-JP" altLang="en-US" sz="2400" dirty="0"/>
              <a:t>グラフ</a:t>
            </a:r>
            <a:r>
              <a:rPr kumimoji="1" lang="en-US" altLang="ja-JP" sz="2400" dirty="0"/>
              <a:t>2</a:t>
            </a:r>
            <a:r>
              <a:rPr kumimoji="1" lang="ja-JP" altLang="en-US" sz="2400" dirty="0"/>
              <a:t>：</a:t>
            </a:r>
            <a:r>
              <a:rPr kumimoji="1" lang="en-US" altLang="ja-JP" sz="2400" dirty="0"/>
              <a:t>I=</a:t>
            </a:r>
            <a:r>
              <a:rPr kumimoji="1" lang="en-US" altLang="ja-JP" sz="2400" dirty="0" err="1"/>
              <a:t>60mA</a:t>
            </a:r>
            <a:r>
              <a:rPr kumimoji="1" lang="ja-JP" altLang="en-US" sz="2400" dirty="0"/>
              <a:t>で</a:t>
            </a:r>
            <a:r>
              <a:rPr kumimoji="1" lang="en-US" altLang="ja-JP" sz="2400" dirty="0" err="1"/>
              <a:t>2cm</a:t>
            </a:r>
            <a:r>
              <a:rPr kumimoji="1" lang="ja-JP" altLang="en-US" sz="2400" dirty="0"/>
              <a:t>と</a:t>
            </a:r>
            <a:r>
              <a:rPr kumimoji="1" lang="en-US" altLang="ja-JP" sz="2400" dirty="0" err="1"/>
              <a:t>5cm</a:t>
            </a:r>
            <a:r>
              <a:rPr kumimoji="1" lang="ja-JP" altLang="en-US" sz="2400" dirty="0"/>
              <a:t>とで測定した抵抗</a:t>
            </a:r>
            <a:endParaRPr lang="en-US" altLang="ja-JP" sz="2400" dirty="0"/>
          </a:p>
          <a:p>
            <a:pPr marL="0" indent="0">
              <a:buNone/>
            </a:pPr>
            <a:r>
              <a:rPr kumimoji="1" lang="ja-JP" altLang="en-US" sz="2400" dirty="0"/>
              <a:t>縦軸は抵抗</a:t>
            </a:r>
            <a:r>
              <a:rPr kumimoji="1" lang="en-US" altLang="ja-JP" sz="2400" dirty="0"/>
              <a:t>(Ω)</a:t>
            </a:r>
            <a:r>
              <a:rPr kumimoji="1" lang="ja-JP" altLang="en-US" sz="2400" dirty="0"/>
              <a:t>　　　　　　　</a:t>
            </a:r>
            <a:br>
              <a:rPr kumimoji="1" lang="en-US" altLang="ja-JP" sz="2400" dirty="0"/>
            </a:br>
            <a:r>
              <a:rPr kumimoji="1" lang="ja-JP" altLang="en-US" sz="2400" dirty="0"/>
              <a:t>横軸は液面下にある長さ</a:t>
            </a:r>
            <a:r>
              <a:rPr kumimoji="1" lang="en-US" altLang="ja-JP" sz="2400" dirty="0"/>
              <a:t>(cm)</a:t>
            </a:r>
            <a:r>
              <a:rPr kumimoji="1" lang="ja-JP" altLang="en-US" sz="2400" dirty="0"/>
              <a:t>　　</a:t>
            </a:r>
            <a:endParaRPr kumimoji="1" lang="en-US" altLang="ja-JP" sz="2400" dirty="0"/>
          </a:p>
        </p:txBody>
      </p:sp>
      <p:pic>
        <p:nvPicPr>
          <p:cNvPr id="4" name="図 3">
            <a:extLst>
              <a:ext uri="{FF2B5EF4-FFF2-40B4-BE49-F238E27FC236}">
                <a16:creationId xmlns:a16="http://schemas.microsoft.com/office/drawing/2014/main" id="{CBCABF2B-3BF3-B994-D680-537CC4436CDD}"/>
              </a:ext>
            </a:extLst>
          </p:cNvPr>
          <p:cNvPicPr>
            <a:picLocks noChangeAspect="1"/>
          </p:cNvPicPr>
          <p:nvPr/>
        </p:nvPicPr>
        <p:blipFill rotWithShape="1">
          <a:blip r:embed="rId2"/>
          <a:srcRect l="15294" t="14372" r="28456" b="10076"/>
          <a:stretch/>
        </p:blipFill>
        <p:spPr>
          <a:xfrm>
            <a:off x="60493" y="1595692"/>
            <a:ext cx="7490049" cy="4993367"/>
          </a:xfrm>
          <a:prstGeom prst="rect">
            <a:avLst/>
          </a:prstGeom>
        </p:spPr>
      </p:pic>
      <p:sp>
        <p:nvSpPr>
          <p:cNvPr id="7" name="四角形: 角を丸くする 6">
            <a:extLst>
              <a:ext uri="{FF2B5EF4-FFF2-40B4-BE49-F238E27FC236}">
                <a16:creationId xmlns:a16="http://schemas.microsoft.com/office/drawing/2014/main" id="{3E39D581-3E56-2407-A682-2AC9CAAEEE39}"/>
              </a:ext>
            </a:extLst>
          </p:cNvPr>
          <p:cNvSpPr/>
          <p:nvPr/>
        </p:nvSpPr>
        <p:spPr>
          <a:xfrm>
            <a:off x="7897905" y="4527176"/>
            <a:ext cx="3845859" cy="18825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・データが一致しない</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・液体ヘリウムに漬かっていないところでは一致</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急に抵抗が</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0</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になる</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04115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8"/>
          <p:cNvSpPr txBox="1"/>
          <p:nvPr/>
        </p:nvSpPr>
        <p:spPr>
          <a:xfrm>
            <a:off x="375920" y="284480"/>
            <a:ext cx="2031325" cy="461665"/>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ja-JP" altLang="en-US" sz="2400" b="0" i="0" u="none" strike="noStrike" kern="0" cap="none" spc="0" normalizeH="0" baseline="0" noProof="0">
                <a:ln>
                  <a:noFill/>
                </a:ln>
                <a:solidFill>
                  <a:srgbClr val="3F3F3F"/>
                </a:solidFill>
                <a:effectLst/>
                <a:uLnTx/>
                <a:uFillTx/>
                <a:latin typeface="Arial"/>
                <a:ea typeface="Arial"/>
                <a:cs typeface="Arial"/>
                <a:sym typeface="Arial"/>
              </a:rPr>
              <a:t>様々な問題点</a:t>
            </a:r>
            <a:endParaRPr kumimoji="0" sz="1400" b="0"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211" name="Google Shape;211;p8"/>
          <p:cNvSpPr txBox="1"/>
          <p:nvPr/>
        </p:nvSpPr>
        <p:spPr>
          <a:xfrm>
            <a:off x="4907280" y="1070267"/>
            <a:ext cx="6563360" cy="95410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ja-JP" altLang="en-US" sz="2800" b="0" i="0" u="none" strike="noStrike" kern="0" cap="none" spc="0" normalizeH="0" baseline="0" noProof="0">
                <a:ln>
                  <a:noFill/>
                </a:ln>
                <a:solidFill>
                  <a:srgbClr val="3F3F3F"/>
                </a:solidFill>
                <a:effectLst/>
                <a:uLnTx/>
                <a:uFillTx/>
                <a:latin typeface="Arial"/>
                <a:ea typeface="Arial"/>
                <a:cs typeface="Arial"/>
                <a:sym typeface="Arial"/>
              </a:rPr>
              <a:t>・内側でどこまで液体ヘリウムが入っているのか分からない。</a:t>
            </a:r>
            <a:endParaRPr kumimoji="0" sz="1400" b="0"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212" name="Google Shape;212;p8"/>
          <p:cNvSpPr txBox="1"/>
          <p:nvPr/>
        </p:nvSpPr>
        <p:spPr>
          <a:xfrm>
            <a:off x="4907280" y="2121985"/>
            <a:ext cx="6563360"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ja-JP" altLang="en-US" sz="2800" b="0" i="0" u="none" strike="noStrike" kern="0" cap="none" spc="0" normalizeH="0" baseline="0" noProof="0">
                <a:ln>
                  <a:noFill/>
                </a:ln>
                <a:solidFill>
                  <a:srgbClr val="3F3F3F"/>
                </a:solidFill>
                <a:effectLst/>
                <a:uLnTx/>
                <a:uFillTx/>
                <a:latin typeface="Arial"/>
                <a:ea typeface="Arial"/>
                <a:cs typeface="Arial"/>
                <a:sym typeface="Arial"/>
              </a:rPr>
              <a:t>・圧力の調整を手動でやるのはお手間</a:t>
            </a:r>
            <a:endParaRPr kumimoji="0" sz="1400" b="0"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213" name="Google Shape;213;p8"/>
          <p:cNvSpPr/>
          <p:nvPr/>
        </p:nvSpPr>
        <p:spPr>
          <a:xfrm rot="5400000">
            <a:off x="7341097" y="3327627"/>
            <a:ext cx="907138" cy="1005840"/>
          </a:xfrm>
          <a:prstGeom prst="rightArrow">
            <a:avLst>
              <a:gd name="adj1" fmla="val 50000"/>
              <a:gd name="adj2" fmla="val 50000"/>
            </a:avLst>
          </a:prstGeom>
          <a:solidFill>
            <a:srgbClr val="3F3F3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4" name="Google Shape;214;p8"/>
          <p:cNvSpPr txBox="1"/>
          <p:nvPr/>
        </p:nvSpPr>
        <p:spPr>
          <a:xfrm>
            <a:off x="6014720" y="4569016"/>
            <a:ext cx="3810000"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ja-JP" altLang="en-US" sz="2800" b="0" i="0" u="none" strike="noStrike" kern="0" cap="none" spc="0" normalizeH="0" baseline="0" noProof="0">
                <a:ln>
                  <a:noFill/>
                </a:ln>
                <a:solidFill>
                  <a:srgbClr val="3F3F3F"/>
                </a:solidFill>
                <a:effectLst/>
                <a:uLnTx/>
                <a:uFillTx/>
                <a:latin typeface="Arial"/>
                <a:ea typeface="Arial"/>
                <a:cs typeface="Arial"/>
                <a:sym typeface="Arial"/>
              </a:rPr>
              <a:t>・</a:t>
            </a:r>
            <a:r>
              <a:rPr kumimoji="0" lang="ja-JP" altLang="en-US" sz="2800" b="1" i="0" u="none" strike="noStrike" kern="0" cap="none" spc="0" normalizeH="0" baseline="0" noProof="0">
                <a:ln>
                  <a:noFill/>
                </a:ln>
                <a:solidFill>
                  <a:srgbClr val="3F3F3F"/>
                </a:solidFill>
                <a:effectLst/>
                <a:uLnTx/>
                <a:uFillTx/>
                <a:latin typeface="Arial"/>
                <a:ea typeface="Arial"/>
                <a:cs typeface="Arial"/>
                <a:sym typeface="Arial"/>
              </a:rPr>
              <a:t>液面計</a:t>
            </a:r>
            <a:r>
              <a:rPr kumimoji="0" lang="ja-JP" altLang="en-US" sz="2800" b="0" i="0" u="none" strike="noStrike" kern="0" cap="none" spc="0" normalizeH="0" baseline="0" noProof="0">
                <a:ln>
                  <a:noFill/>
                </a:ln>
                <a:solidFill>
                  <a:srgbClr val="3F3F3F"/>
                </a:solidFill>
                <a:effectLst/>
                <a:uLnTx/>
                <a:uFillTx/>
                <a:latin typeface="Arial"/>
                <a:ea typeface="Arial"/>
                <a:cs typeface="Arial"/>
                <a:sym typeface="Arial"/>
              </a:rPr>
              <a:t>の開発</a:t>
            </a:r>
            <a:endParaRPr kumimoji="0" sz="1400" b="0"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215" name="Google Shape;215;p8"/>
          <p:cNvSpPr txBox="1"/>
          <p:nvPr/>
        </p:nvSpPr>
        <p:spPr>
          <a:xfrm>
            <a:off x="6014720" y="5213722"/>
            <a:ext cx="3810000"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ja-JP" altLang="en-US" sz="2800" b="0" i="0" u="none" strike="noStrike" kern="0" cap="none" spc="0" normalizeH="0" baseline="0" noProof="0">
                <a:ln>
                  <a:noFill/>
                </a:ln>
                <a:solidFill>
                  <a:srgbClr val="3F3F3F"/>
                </a:solidFill>
                <a:effectLst/>
                <a:uLnTx/>
                <a:uFillTx/>
                <a:latin typeface="Arial"/>
                <a:ea typeface="Arial"/>
                <a:cs typeface="Arial"/>
                <a:sym typeface="Arial"/>
              </a:rPr>
              <a:t>・</a:t>
            </a:r>
            <a:r>
              <a:rPr kumimoji="0" lang="ja-JP" altLang="en-US" sz="2800" b="1" i="0" u="none" strike="noStrike" kern="0" cap="none" spc="0" normalizeH="0" baseline="0" noProof="0">
                <a:ln>
                  <a:noFill/>
                </a:ln>
                <a:solidFill>
                  <a:srgbClr val="3F3F3F"/>
                </a:solidFill>
                <a:effectLst/>
                <a:uLnTx/>
                <a:uFillTx/>
                <a:latin typeface="Arial"/>
                <a:ea typeface="Arial"/>
                <a:cs typeface="Arial"/>
                <a:sym typeface="Arial"/>
              </a:rPr>
              <a:t>圧力調整</a:t>
            </a:r>
            <a:r>
              <a:rPr kumimoji="0" lang="ja-JP" altLang="en-US" sz="2800" b="0" i="0" u="none" strike="noStrike" kern="0" cap="none" spc="0" normalizeH="0" baseline="0" noProof="0">
                <a:ln>
                  <a:noFill/>
                </a:ln>
                <a:solidFill>
                  <a:srgbClr val="3F3F3F"/>
                </a:solidFill>
                <a:effectLst/>
                <a:uLnTx/>
                <a:uFillTx/>
                <a:latin typeface="Arial"/>
                <a:ea typeface="Arial"/>
                <a:cs typeface="Arial"/>
                <a:sym typeface="Arial"/>
              </a:rPr>
              <a:t>の自動化</a:t>
            </a:r>
            <a:endParaRPr kumimoji="0" sz="1400" b="0"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216" name="Google Shape;216;p8"/>
          <p:cNvSpPr txBox="1"/>
          <p:nvPr/>
        </p:nvSpPr>
        <p:spPr>
          <a:xfrm>
            <a:off x="4907280" y="2732272"/>
            <a:ext cx="6563360"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ja-JP" altLang="en-US" sz="2800" b="0" i="0" u="none" strike="noStrike" kern="0" cap="none" spc="0" normalizeH="0" baseline="0" noProof="0">
                <a:ln>
                  <a:noFill/>
                </a:ln>
                <a:solidFill>
                  <a:srgbClr val="3F3F3F"/>
                </a:solidFill>
                <a:effectLst/>
                <a:uLnTx/>
                <a:uFillTx/>
                <a:latin typeface="Arial"/>
                <a:ea typeface="Arial"/>
                <a:cs typeface="Arial"/>
                <a:sym typeface="Arial"/>
              </a:rPr>
              <a:t>・ヘリウムの回収量は目視→ログ無し</a:t>
            </a:r>
            <a:endParaRPr kumimoji="0" sz="1400" b="0"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217" name="Google Shape;217;p8"/>
          <p:cNvSpPr txBox="1"/>
          <p:nvPr/>
        </p:nvSpPr>
        <p:spPr>
          <a:xfrm>
            <a:off x="6014720" y="5858428"/>
            <a:ext cx="3810000"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ja-JP" altLang="en-US" sz="2800" b="0" i="0" u="none" strike="noStrike" kern="0" cap="none" spc="0" normalizeH="0" baseline="0" noProof="0">
                <a:ln>
                  <a:noFill/>
                </a:ln>
                <a:solidFill>
                  <a:srgbClr val="3F3F3F"/>
                </a:solidFill>
                <a:effectLst/>
                <a:uLnTx/>
                <a:uFillTx/>
                <a:latin typeface="Arial"/>
                <a:ea typeface="Arial"/>
                <a:cs typeface="Arial"/>
                <a:sym typeface="Arial"/>
              </a:rPr>
              <a:t>・</a:t>
            </a:r>
            <a:r>
              <a:rPr kumimoji="0" lang="ja-JP" altLang="en-US" sz="2800" b="1" i="0" u="none" strike="noStrike" kern="0" cap="none" spc="0" normalizeH="0" baseline="0" noProof="0">
                <a:ln>
                  <a:noFill/>
                </a:ln>
                <a:solidFill>
                  <a:srgbClr val="3F3F3F"/>
                </a:solidFill>
                <a:effectLst/>
                <a:uLnTx/>
                <a:uFillTx/>
                <a:latin typeface="Arial"/>
                <a:ea typeface="Arial"/>
                <a:cs typeface="Arial"/>
                <a:sym typeface="Arial"/>
              </a:rPr>
              <a:t>回収量</a:t>
            </a:r>
            <a:r>
              <a:rPr kumimoji="0" lang="ja-JP" altLang="en-US" sz="2800" b="0" i="0" u="none" strike="noStrike" kern="0" cap="none" spc="0" normalizeH="0" baseline="0" noProof="0">
                <a:ln>
                  <a:noFill/>
                </a:ln>
                <a:solidFill>
                  <a:srgbClr val="3F3F3F"/>
                </a:solidFill>
                <a:effectLst/>
                <a:uLnTx/>
                <a:uFillTx/>
                <a:latin typeface="Arial"/>
                <a:ea typeface="Arial"/>
                <a:cs typeface="Arial"/>
                <a:sym typeface="Arial"/>
              </a:rPr>
              <a:t>の</a:t>
            </a:r>
            <a:r>
              <a:rPr kumimoji="0" lang="en-US" altLang="ja-JP" sz="2800" b="0" i="0" u="none" strike="noStrike" kern="0" cap="none" spc="0" normalizeH="0" baseline="0" noProof="0">
                <a:ln>
                  <a:noFill/>
                </a:ln>
                <a:solidFill>
                  <a:srgbClr val="3F3F3F"/>
                </a:solidFill>
                <a:effectLst/>
                <a:uLnTx/>
                <a:uFillTx/>
                <a:latin typeface="Arial"/>
                <a:ea typeface="Arial"/>
                <a:cs typeface="Arial"/>
                <a:sym typeface="Arial"/>
              </a:rPr>
              <a:t>DD</a:t>
            </a:r>
            <a:r>
              <a:rPr kumimoji="0" lang="en-US" altLang="ja-JP" sz="2800" b="0" i="0" u="none" strike="noStrike" kern="0" cap="none" spc="0" normalizeH="0" baseline="30000" noProof="0">
                <a:ln>
                  <a:noFill/>
                </a:ln>
                <a:solidFill>
                  <a:srgbClr val="3F3F3F"/>
                </a:solidFill>
                <a:effectLst/>
                <a:uLnTx/>
                <a:uFillTx/>
                <a:latin typeface="Arial"/>
                <a:ea typeface="Arial"/>
                <a:cs typeface="Arial"/>
                <a:sym typeface="Arial"/>
              </a:rPr>
              <a:t>※</a:t>
            </a:r>
            <a:r>
              <a:rPr kumimoji="0" lang="ja-JP" altLang="en-US" sz="2800" b="0" i="0" u="none" strike="noStrike" kern="0" cap="none" spc="0" normalizeH="0" baseline="0" noProof="0">
                <a:ln>
                  <a:noFill/>
                </a:ln>
                <a:solidFill>
                  <a:srgbClr val="3F3F3F"/>
                </a:solidFill>
                <a:effectLst/>
                <a:uLnTx/>
                <a:uFillTx/>
                <a:latin typeface="Arial"/>
                <a:ea typeface="Arial"/>
                <a:cs typeface="Arial"/>
                <a:sym typeface="Arial"/>
              </a:rPr>
              <a:t>化</a:t>
            </a:r>
            <a:endParaRPr kumimoji="0" sz="1400" b="0"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218" name="Google Shape;218;p8"/>
          <p:cNvSpPr txBox="1"/>
          <p:nvPr/>
        </p:nvSpPr>
        <p:spPr>
          <a:xfrm>
            <a:off x="9997440" y="6381648"/>
            <a:ext cx="168187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altLang="ja-JP" sz="1800" b="0" i="0" u="none" strike="noStrike" kern="0" cap="none" spc="0" normalizeH="0" baseline="0" noProof="0">
                <a:ln>
                  <a:noFill/>
                </a:ln>
                <a:solidFill>
                  <a:srgbClr val="000000"/>
                </a:solidFill>
                <a:effectLst/>
                <a:uLnTx/>
                <a:uFillTx/>
                <a:latin typeface="Arial"/>
                <a:ea typeface="Arial"/>
                <a:cs typeface="Arial"/>
                <a:sym typeface="Arial"/>
              </a:rPr>
              <a:t>※Digital Data</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19" name="Google Shape;219;p8"/>
          <p:cNvPicPr preferRelativeResize="0"/>
          <p:nvPr/>
        </p:nvPicPr>
        <p:blipFill rotWithShape="1">
          <a:blip r:embed="rId3">
            <a:alphaModFix/>
          </a:blip>
          <a:srcRect/>
          <a:stretch/>
        </p:blipFill>
        <p:spPr>
          <a:xfrm>
            <a:off x="303576" y="1311107"/>
            <a:ext cx="4430984" cy="5255207"/>
          </a:xfrm>
          <a:prstGeom prst="rect">
            <a:avLst/>
          </a:prstGeom>
          <a:noFill/>
          <a:ln>
            <a:noFill/>
          </a:ln>
        </p:spPr>
      </p:pic>
    </p:spTree>
    <p:extLst>
      <p:ext uri="{BB962C8B-B14F-4D97-AF65-F5344CB8AC3E}">
        <p14:creationId xmlns:p14="http://schemas.microsoft.com/office/powerpoint/2010/main" val="37940892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54AC6E-09D7-3E11-CADE-9CC39451A788}"/>
              </a:ext>
            </a:extLst>
          </p:cNvPr>
          <p:cNvSpPr>
            <a:spLocks noGrp="1"/>
          </p:cNvSpPr>
          <p:nvPr>
            <p:ph type="title"/>
          </p:nvPr>
        </p:nvSpPr>
        <p:spPr/>
        <p:txBody>
          <a:bodyPr/>
          <a:lstStyle/>
          <a:p>
            <a:r>
              <a:rPr kumimoji="1" lang="ja-JP" altLang="en-US" dirty="0"/>
              <a:t>結果のまとめ</a:t>
            </a:r>
          </a:p>
        </p:txBody>
      </p:sp>
      <p:sp>
        <p:nvSpPr>
          <p:cNvPr id="3" name="コンテンツ プレースホルダー 2">
            <a:extLst>
              <a:ext uri="{FF2B5EF4-FFF2-40B4-BE49-F238E27FC236}">
                <a16:creationId xmlns:a16="http://schemas.microsoft.com/office/drawing/2014/main" id="{B063B632-4B4D-16C4-D203-19C107560FF1}"/>
              </a:ext>
            </a:extLst>
          </p:cNvPr>
          <p:cNvSpPr>
            <a:spLocks noGrp="1"/>
          </p:cNvSpPr>
          <p:nvPr>
            <p:ph idx="1"/>
          </p:nvPr>
        </p:nvSpPr>
        <p:spPr/>
        <p:txBody>
          <a:bodyPr/>
          <a:lstStyle/>
          <a:p>
            <a:r>
              <a:rPr kumimoji="1" lang="ja-JP" altLang="en-US" sz="2400" dirty="0"/>
              <a:t>同じ条件で計測しても一致はしないが線型の対応関係はそれぞれで見える</a:t>
            </a:r>
            <a:endParaRPr kumimoji="1" lang="en-US" altLang="ja-JP" sz="2400" dirty="0"/>
          </a:p>
          <a:p>
            <a:r>
              <a:rPr lang="ja-JP" altLang="en-US" sz="2400" dirty="0"/>
              <a:t>電流を大きくすると抵抗が増える</a:t>
            </a:r>
            <a:endParaRPr lang="en-US" altLang="ja-JP" sz="2400" dirty="0"/>
          </a:p>
          <a:p>
            <a:r>
              <a:rPr kumimoji="1" lang="ja-JP" altLang="en-US" sz="2400" dirty="0"/>
              <a:t>抵抗がそれまでの線型関係から外れて急に</a:t>
            </a:r>
            <a:r>
              <a:rPr kumimoji="1" lang="en-US" altLang="ja-JP" sz="2400" dirty="0"/>
              <a:t>0</a:t>
            </a:r>
            <a:r>
              <a:rPr kumimoji="1" lang="ja-JP" altLang="en-US" sz="2400" dirty="0"/>
              <a:t>になるところがある</a:t>
            </a:r>
            <a:endParaRPr kumimoji="1" lang="en-US" altLang="ja-JP" sz="2400" dirty="0"/>
          </a:p>
          <a:p>
            <a:endParaRPr kumimoji="1" lang="ja-JP" altLang="en-US" dirty="0"/>
          </a:p>
        </p:txBody>
      </p:sp>
    </p:spTree>
    <p:extLst>
      <p:ext uri="{BB962C8B-B14F-4D97-AF65-F5344CB8AC3E}">
        <p14:creationId xmlns:p14="http://schemas.microsoft.com/office/powerpoint/2010/main" val="12360417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AF4111-C357-3334-6BFF-F61AD758214D}"/>
              </a:ext>
            </a:extLst>
          </p:cNvPr>
          <p:cNvSpPr>
            <a:spLocks noGrp="1"/>
          </p:cNvSpPr>
          <p:nvPr>
            <p:ph type="title"/>
          </p:nvPr>
        </p:nvSpPr>
        <p:spPr/>
        <p:txBody>
          <a:bodyPr/>
          <a:lstStyle/>
          <a:p>
            <a:r>
              <a:rPr kumimoji="1" lang="ja-JP" altLang="en-US" dirty="0"/>
              <a:t>考察</a:t>
            </a:r>
          </a:p>
        </p:txBody>
      </p:sp>
      <p:sp>
        <p:nvSpPr>
          <p:cNvPr id="3" name="コンテンツ プレースホルダー 2">
            <a:extLst>
              <a:ext uri="{FF2B5EF4-FFF2-40B4-BE49-F238E27FC236}">
                <a16:creationId xmlns:a16="http://schemas.microsoft.com/office/drawing/2014/main" id="{44322A9D-D2CD-E3F6-D5E0-D6FD554B9B99}"/>
              </a:ext>
            </a:extLst>
          </p:cNvPr>
          <p:cNvSpPr>
            <a:spLocks noGrp="1"/>
          </p:cNvSpPr>
          <p:nvPr>
            <p:ph idx="1"/>
          </p:nvPr>
        </p:nvSpPr>
        <p:spPr>
          <a:xfrm>
            <a:off x="838200" y="5330405"/>
            <a:ext cx="10515600" cy="1154346"/>
          </a:xfrm>
        </p:spPr>
        <p:txBody>
          <a:bodyPr>
            <a:normAutofit lnSpcReduction="10000"/>
          </a:bodyPr>
          <a:lstStyle/>
          <a:p>
            <a:r>
              <a:rPr lang="ja-JP" altLang="en-US" sz="2400" dirty="0"/>
              <a:t>液体</a:t>
            </a:r>
            <a:r>
              <a:rPr kumimoji="1" lang="ja-JP" altLang="en-US" sz="2400" dirty="0"/>
              <a:t>に漬かっている長さに一定の割合の長さを加算した部分が超伝導状態になっている</a:t>
            </a:r>
            <a:endParaRPr kumimoji="1" lang="en-US" altLang="ja-JP" sz="2400" dirty="0"/>
          </a:p>
          <a:p>
            <a:r>
              <a:rPr lang="ja-JP" altLang="en-US" sz="2400" dirty="0"/>
              <a:t>漬かる長さがある一定を超えると全て超伝導状態となる</a:t>
            </a:r>
            <a:endParaRPr kumimoji="1" lang="ja-JP" altLang="en-US" sz="2400" dirty="0"/>
          </a:p>
        </p:txBody>
      </p:sp>
      <p:grpSp>
        <p:nvGrpSpPr>
          <p:cNvPr id="27" name="グループ化 26">
            <a:extLst>
              <a:ext uri="{FF2B5EF4-FFF2-40B4-BE49-F238E27FC236}">
                <a16:creationId xmlns:a16="http://schemas.microsoft.com/office/drawing/2014/main" id="{ABC375D3-3073-E10C-3921-087DA681B5F9}"/>
              </a:ext>
            </a:extLst>
          </p:cNvPr>
          <p:cNvGrpSpPr/>
          <p:nvPr/>
        </p:nvGrpSpPr>
        <p:grpSpPr>
          <a:xfrm>
            <a:off x="1617831" y="840254"/>
            <a:ext cx="8168691" cy="4285131"/>
            <a:chOff x="1617831" y="840254"/>
            <a:chExt cx="8168691" cy="4285131"/>
          </a:xfrm>
        </p:grpSpPr>
        <p:grpSp>
          <p:nvGrpSpPr>
            <p:cNvPr id="18" name="グループ化 17">
              <a:extLst>
                <a:ext uri="{FF2B5EF4-FFF2-40B4-BE49-F238E27FC236}">
                  <a16:creationId xmlns:a16="http://schemas.microsoft.com/office/drawing/2014/main" id="{F864FBD4-C50A-36AF-C145-D9A91A373335}"/>
                </a:ext>
              </a:extLst>
            </p:cNvPr>
            <p:cNvGrpSpPr/>
            <p:nvPr/>
          </p:nvGrpSpPr>
          <p:grpSpPr>
            <a:xfrm>
              <a:off x="3523130" y="840254"/>
              <a:ext cx="5997388" cy="4285131"/>
              <a:chOff x="3496236" y="445807"/>
              <a:chExt cx="5997388" cy="4285131"/>
            </a:xfrm>
          </p:grpSpPr>
          <p:grpSp>
            <p:nvGrpSpPr>
              <p:cNvPr id="13" name="グループ化 12">
                <a:extLst>
                  <a:ext uri="{FF2B5EF4-FFF2-40B4-BE49-F238E27FC236}">
                    <a16:creationId xmlns:a16="http://schemas.microsoft.com/office/drawing/2014/main" id="{EF2C8083-F0E3-4201-AC71-58701B822289}"/>
                  </a:ext>
                </a:extLst>
              </p:cNvPr>
              <p:cNvGrpSpPr/>
              <p:nvPr/>
            </p:nvGrpSpPr>
            <p:grpSpPr>
              <a:xfrm>
                <a:off x="3496236" y="445807"/>
                <a:ext cx="5997388" cy="4285131"/>
                <a:chOff x="3496236" y="445807"/>
                <a:chExt cx="5997388" cy="4285131"/>
              </a:xfrm>
            </p:grpSpPr>
            <p:sp>
              <p:nvSpPr>
                <p:cNvPr id="5" name="矢印: 五方向 4">
                  <a:extLst>
                    <a:ext uri="{FF2B5EF4-FFF2-40B4-BE49-F238E27FC236}">
                      <a16:creationId xmlns:a16="http://schemas.microsoft.com/office/drawing/2014/main" id="{C2F3EAEC-622D-95EF-2960-3CD525A78B91}"/>
                    </a:ext>
                  </a:extLst>
                </p:cNvPr>
                <p:cNvSpPr/>
                <p:nvPr/>
              </p:nvSpPr>
              <p:spPr>
                <a:xfrm rot="5400000">
                  <a:off x="4320988" y="2382184"/>
                  <a:ext cx="2761130" cy="304800"/>
                </a:xfrm>
                <a:prstGeom prst="homePlate">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矢印: 五方向 5">
                  <a:extLst>
                    <a:ext uri="{FF2B5EF4-FFF2-40B4-BE49-F238E27FC236}">
                      <a16:creationId xmlns:a16="http://schemas.microsoft.com/office/drawing/2014/main" id="{65B5B18E-6844-916A-62F7-A7502FF6D6A8}"/>
                    </a:ext>
                  </a:extLst>
                </p:cNvPr>
                <p:cNvSpPr/>
                <p:nvPr/>
              </p:nvSpPr>
              <p:spPr>
                <a:xfrm rot="5400000">
                  <a:off x="5163670" y="2911100"/>
                  <a:ext cx="2761130" cy="304800"/>
                </a:xfrm>
                <a:prstGeom prst="homePlate">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矢印: 五方向 7">
                  <a:extLst>
                    <a:ext uri="{FF2B5EF4-FFF2-40B4-BE49-F238E27FC236}">
                      <a16:creationId xmlns:a16="http://schemas.microsoft.com/office/drawing/2014/main" id="{37E77C7B-5CBE-AF4E-0594-4EC64CEE5F64}"/>
                    </a:ext>
                  </a:extLst>
                </p:cNvPr>
                <p:cNvSpPr/>
                <p:nvPr/>
              </p:nvSpPr>
              <p:spPr>
                <a:xfrm rot="5400000">
                  <a:off x="6056419" y="3197973"/>
                  <a:ext cx="2761130" cy="304800"/>
                </a:xfrm>
                <a:prstGeom prst="homePlate">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矢印: 五方向 8">
                  <a:extLst>
                    <a:ext uri="{FF2B5EF4-FFF2-40B4-BE49-F238E27FC236}">
                      <a16:creationId xmlns:a16="http://schemas.microsoft.com/office/drawing/2014/main" id="{8E73655D-115A-EEB1-9975-CE5E033C92CA}"/>
                    </a:ext>
                  </a:extLst>
                </p:cNvPr>
                <p:cNvSpPr/>
                <p:nvPr/>
              </p:nvSpPr>
              <p:spPr>
                <a:xfrm rot="5400000">
                  <a:off x="5560360" y="3294345"/>
                  <a:ext cx="1967750" cy="304800"/>
                </a:xfrm>
                <a:prstGeom prst="homePlate">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矢印: 五方向 9">
                  <a:extLst>
                    <a:ext uri="{FF2B5EF4-FFF2-40B4-BE49-F238E27FC236}">
                      <a16:creationId xmlns:a16="http://schemas.microsoft.com/office/drawing/2014/main" id="{F6606DE5-A1AD-7989-ED67-651FDB6AF219}"/>
                    </a:ext>
                  </a:extLst>
                </p:cNvPr>
                <p:cNvSpPr/>
                <p:nvPr/>
              </p:nvSpPr>
              <p:spPr>
                <a:xfrm rot="5400000">
                  <a:off x="5221941" y="3283137"/>
                  <a:ext cx="959224" cy="304800"/>
                </a:xfrm>
                <a:prstGeom prst="homePlate">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矢印: 五方向 10">
                  <a:extLst>
                    <a:ext uri="{FF2B5EF4-FFF2-40B4-BE49-F238E27FC236}">
                      <a16:creationId xmlns:a16="http://schemas.microsoft.com/office/drawing/2014/main" id="{27FDF29F-4710-9A17-9492-0F2BEFB4F687}"/>
                    </a:ext>
                  </a:extLst>
                </p:cNvPr>
                <p:cNvSpPr/>
                <p:nvPr/>
              </p:nvSpPr>
              <p:spPr>
                <a:xfrm rot="5400000">
                  <a:off x="3316944" y="1673972"/>
                  <a:ext cx="2761130" cy="304800"/>
                </a:xfrm>
                <a:prstGeom prst="homePlate">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24CD2C9C-0B47-E81E-C027-9A5557478D65}"/>
                    </a:ext>
                  </a:extLst>
                </p:cNvPr>
                <p:cNvSpPr txBox="1"/>
                <p:nvPr/>
              </p:nvSpPr>
              <p:spPr>
                <a:xfrm>
                  <a:off x="3496236" y="3273284"/>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LHe</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7" name="直線コネクタ 6">
                  <a:extLst>
                    <a:ext uri="{FF2B5EF4-FFF2-40B4-BE49-F238E27FC236}">
                      <a16:creationId xmlns:a16="http://schemas.microsoft.com/office/drawing/2014/main" id="{AF6C8CDB-9D17-7F61-4D05-9BA5E6544262}"/>
                    </a:ext>
                  </a:extLst>
                </p:cNvPr>
                <p:cNvCxnSpPr/>
                <p:nvPr/>
              </p:nvCxnSpPr>
              <p:spPr>
                <a:xfrm>
                  <a:off x="3594847" y="3206937"/>
                  <a:ext cx="5898777" cy="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15" name="直線矢印コネクタ 14">
                <a:extLst>
                  <a:ext uri="{FF2B5EF4-FFF2-40B4-BE49-F238E27FC236}">
                    <a16:creationId xmlns:a16="http://schemas.microsoft.com/office/drawing/2014/main" id="{247742CF-3BEE-B3D2-F2BA-EF1A2F6E5266}"/>
                  </a:ext>
                </a:extLst>
              </p:cNvPr>
              <p:cNvCxnSpPr/>
              <p:nvPr/>
            </p:nvCxnSpPr>
            <p:spPr>
              <a:xfrm flipV="1">
                <a:off x="5692588" y="2955925"/>
                <a:ext cx="0" cy="251012"/>
              </a:xfrm>
              <a:prstGeom prst="straightConnector1">
                <a:avLst/>
              </a:prstGeom>
              <a:ln>
                <a:solidFill>
                  <a:schemeClr val="accent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5">
                <a:extLst>
                  <a:ext uri="{FF2B5EF4-FFF2-40B4-BE49-F238E27FC236}">
                    <a16:creationId xmlns:a16="http://schemas.microsoft.com/office/drawing/2014/main" id="{6DFC4F64-3F3F-0870-EA70-7A25ED97FB80}"/>
                  </a:ext>
                </a:extLst>
              </p:cNvPr>
              <p:cNvCxnSpPr>
                <a:cxnSpLocks/>
              </p:cNvCxnSpPr>
              <p:nvPr/>
            </p:nvCxnSpPr>
            <p:spPr>
              <a:xfrm flipV="1">
                <a:off x="6544235" y="2462870"/>
                <a:ext cx="0" cy="744067"/>
              </a:xfrm>
              <a:prstGeom prst="straightConnector1">
                <a:avLst/>
              </a:prstGeom>
              <a:ln>
                <a:solidFill>
                  <a:schemeClr val="accent1"/>
                </a:solidFill>
                <a:headEnd type="triangle"/>
                <a:tailEnd type="triangle"/>
              </a:ln>
            </p:spPr>
            <p:style>
              <a:lnRef idx="1">
                <a:schemeClr val="dk1"/>
              </a:lnRef>
              <a:fillRef idx="0">
                <a:schemeClr val="dk1"/>
              </a:fillRef>
              <a:effectRef idx="0">
                <a:schemeClr val="dk1"/>
              </a:effectRef>
              <a:fontRef idx="minor">
                <a:schemeClr val="tx1"/>
              </a:fontRef>
            </p:style>
          </p:cxnSp>
        </p:grpSp>
        <p:cxnSp>
          <p:nvCxnSpPr>
            <p:cNvPr id="20" name="直線矢印コネクタ 19">
              <a:extLst>
                <a:ext uri="{FF2B5EF4-FFF2-40B4-BE49-F238E27FC236}">
                  <a16:creationId xmlns:a16="http://schemas.microsoft.com/office/drawing/2014/main" id="{632492EE-18E3-6351-68C3-3E88DE18DC2E}"/>
                </a:ext>
              </a:extLst>
            </p:cNvPr>
            <p:cNvCxnSpPr>
              <a:cxnSpLocks/>
            </p:cNvCxnSpPr>
            <p:nvPr/>
          </p:nvCxnSpPr>
          <p:spPr>
            <a:xfrm>
              <a:off x="2956659" y="2314947"/>
              <a:ext cx="1566965" cy="3496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直線矢印コネクタ 21">
              <a:extLst>
                <a:ext uri="{FF2B5EF4-FFF2-40B4-BE49-F238E27FC236}">
                  <a16:creationId xmlns:a16="http://schemas.microsoft.com/office/drawing/2014/main" id="{BE70330C-D5FF-2A82-78B4-6779E013D8FA}"/>
                </a:ext>
              </a:extLst>
            </p:cNvPr>
            <p:cNvCxnSpPr>
              <a:cxnSpLocks/>
            </p:cNvCxnSpPr>
            <p:nvPr/>
          </p:nvCxnSpPr>
          <p:spPr>
            <a:xfrm flipH="1" flipV="1">
              <a:off x="7706476" y="3990371"/>
              <a:ext cx="747241" cy="4670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テキスト ボックス 23">
              <a:extLst>
                <a:ext uri="{FF2B5EF4-FFF2-40B4-BE49-F238E27FC236}">
                  <a16:creationId xmlns:a16="http://schemas.microsoft.com/office/drawing/2014/main" id="{BE480513-E9A5-19CC-C961-24A44196B9AB}"/>
                </a:ext>
              </a:extLst>
            </p:cNvPr>
            <p:cNvSpPr txBox="1"/>
            <p:nvPr/>
          </p:nvSpPr>
          <p:spPr>
            <a:xfrm>
              <a:off x="1617831" y="2151198"/>
              <a:ext cx="1338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常伝導状態</a:t>
              </a:r>
            </a:p>
          </p:txBody>
        </p:sp>
        <p:sp>
          <p:nvSpPr>
            <p:cNvPr id="26" name="テキスト ボックス 25">
              <a:extLst>
                <a:ext uri="{FF2B5EF4-FFF2-40B4-BE49-F238E27FC236}">
                  <a16:creationId xmlns:a16="http://schemas.microsoft.com/office/drawing/2014/main" id="{3213F5ED-E276-76A4-2158-6F2B5C3A1503}"/>
                </a:ext>
              </a:extLst>
            </p:cNvPr>
            <p:cNvSpPr txBox="1"/>
            <p:nvPr/>
          </p:nvSpPr>
          <p:spPr>
            <a:xfrm>
              <a:off x="8447694" y="4334664"/>
              <a:ext cx="1338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超伝導状態</a:t>
              </a:r>
            </a:p>
          </p:txBody>
        </p:sp>
      </p:grpSp>
    </p:spTree>
    <p:extLst>
      <p:ext uri="{BB962C8B-B14F-4D97-AF65-F5344CB8AC3E}">
        <p14:creationId xmlns:p14="http://schemas.microsoft.com/office/powerpoint/2010/main" val="21017332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78A7F9-F28F-16E1-E7FB-5800EA201C45}"/>
              </a:ext>
            </a:extLst>
          </p:cNvPr>
          <p:cNvSpPr>
            <a:spLocks noGrp="1"/>
          </p:cNvSpPr>
          <p:nvPr>
            <p:ph type="title"/>
          </p:nvPr>
        </p:nvSpPr>
        <p:spPr/>
        <p:txBody>
          <a:bodyPr/>
          <a:lstStyle/>
          <a:p>
            <a:r>
              <a:rPr kumimoji="1" lang="ja-JP" altLang="en-US" dirty="0"/>
              <a:t>今後の課題</a:t>
            </a:r>
          </a:p>
        </p:txBody>
      </p:sp>
      <p:sp>
        <p:nvSpPr>
          <p:cNvPr id="3" name="コンテンツ プレースホルダー 2">
            <a:extLst>
              <a:ext uri="{FF2B5EF4-FFF2-40B4-BE49-F238E27FC236}">
                <a16:creationId xmlns:a16="http://schemas.microsoft.com/office/drawing/2014/main" id="{1942FD98-177F-D6EA-1571-30B88378939B}"/>
              </a:ext>
            </a:extLst>
          </p:cNvPr>
          <p:cNvSpPr>
            <a:spLocks noGrp="1"/>
          </p:cNvSpPr>
          <p:nvPr>
            <p:ph idx="1"/>
          </p:nvPr>
        </p:nvSpPr>
        <p:spPr/>
        <p:txBody>
          <a:bodyPr>
            <a:normAutofit/>
          </a:bodyPr>
          <a:lstStyle/>
          <a:p>
            <a:r>
              <a:rPr kumimoji="1" lang="ja-JP" altLang="en-US" sz="2400" dirty="0"/>
              <a:t>抵抗が電流によって変わることを無くしたい</a:t>
            </a:r>
            <a:endParaRPr kumimoji="1" lang="en-US" altLang="ja-JP" sz="2400" dirty="0"/>
          </a:p>
          <a:p>
            <a:pPr marL="0" indent="0">
              <a:buNone/>
            </a:pPr>
            <a:r>
              <a:rPr lang="ja-JP" altLang="en-US" sz="2400" dirty="0"/>
              <a:t>→ヒーターの強化あるいはヒーターの熱が伝わっていない？</a:t>
            </a:r>
            <a:endParaRPr lang="en-US" altLang="ja-JP" sz="2400" dirty="0"/>
          </a:p>
          <a:p>
            <a:pPr marL="0" indent="0">
              <a:buNone/>
            </a:pPr>
            <a:r>
              <a:rPr lang="ja-JP" altLang="en-US" sz="2400" dirty="0"/>
              <a:t>　熱伝導性の低い素材の使用</a:t>
            </a:r>
            <a:endParaRPr lang="en-US" altLang="ja-JP" sz="2400" dirty="0"/>
          </a:p>
          <a:p>
            <a:r>
              <a:rPr kumimoji="1" lang="ja-JP" altLang="en-US" sz="2400" dirty="0"/>
              <a:t>流す電流を小さくしたい</a:t>
            </a:r>
            <a:endParaRPr lang="en-US" altLang="ja-JP" sz="2400" dirty="0"/>
          </a:p>
          <a:p>
            <a:pPr marL="0" indent="0">
              <a:buNone/>
            </a:pPr>
            <a:r>
              <a:rPr lang="ja-JP" altLang="en-US" sz="2400" dirty="0"/>
              <a:t>←</a:t>
            </a:r>
            <a:r>
              <a:rPr kumimoji="1" lang="ja-JP" altLang="en-US" sz="2400" dirty="0"/>
              <a:t>液体ヘリウムの蒸発を防ぐ</a:t>
            </a:r>
          </a:p>
        </p:txBody>
      </p:sp>
    </p:spTree>
    <p:extLst>
      <p:ext uri="{BB962C8B-B14F-4D97-AF65-F5344CB8AC3E}">
        <p14:creationId xmlns:p14="http://schemas.microsoft.com/office/powerpoint/2010/main" val="22786219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7947D8-E244-C76A-0069-F37E7E4E52C3}"/>
              </a:ext>
            </a:extLst>
          </p:cNvPr>
          <p:cNvSpPr>
            <a:spLocks noGrp="1"/>
          </p:cNvSpPr>
          <p:nvPr>
            <p:ph type="title"/>
          </p:nvPr>
        </p:nvSpPr>
        <p:spPr/>
        <p:txBody>
          <a:bodyPr/>
          <a:lstStyle/>
          <a:p>
            <a:r>
              <a:rPr kumimoji="1" lang="ja-JP" altLang="en-US" dirty="0"/>
              <a:t>補足</a:t>
            </a:r>
            <a:r>
              <a:rPr kumimoji="1" lang="en-US" altLang="ja-JP" dirty="0"/>
              <a:t>1</a:t>
            </a:r>
            <a:r>
              <a:rPr kumimoji="1" lang="ja-JP" altLang="en-US" dirty="0"/>
              <a:t>：</a:t>
            </a:r>
            <a:r>
              <a:rPr kumimoji="1" lang="en-US" altLang="ja-JP" dirty="0" err="1"/>
              <a:t>NbTi</a:t>
            </a:r>
            <a:r>
              <a:rPr kumimoji="1" lang="ja-JP" altLang="en-US" dirty="0"/>
              <a:t>の抵抗の温度依存性</a:t>
            </a:r>
          </a:p>
        </p:txBody>
      </p:sp>
      <p:pic>
        <p:nvPicPr>
          <p:cNvPr id="7" name="コンテンツ プレースホルダー 6">
            <a:extLst>
              <a:ext uri="{FF2B5EF4-FFF2-40B4-BE49-F238E27FC236}">
                <a16:creationId xmlns:a16="http://schemas.microsoft.com/office/drawing/2014/main" id="{AE33B97A-4B68-CE8A-7C4E-2A86ED19900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1210" t="22021" r="40031" b="20890"/>
          <a:stretch/>
        </p:blipFill>
        <p:spPr>
          <a:xfrm>
            <a:off x="6938682" y="2537013"/>
            <a:ext cx="4572001" cy="3787881"/>
          </a:xfrm>
        </p:spPr>
      </p:pic>
      <p:graphicFrame>
        <p:nvGraphicFramePr>
          <p:cNvPr id="4" name="グラフ 3">
            <a:extLst>
              <a:ext uri="{FF2B5EF4-FFF2-40B4-BE49-F238E27FC236}">
                <a16:creationId xmlns:a16="http://schemas.microsoft.com/office/drawing/2014/main" id="{00000000-0008-0000-0000-000002000000}"/>
              </a:ext>
            </a:extLst>
          </p:cNvPr>
          <p:cNvGraphicFramePr>
            <a:graphicFrameLocks/>
          </p:cNvGraphicFramePr>
          <p:nvPr/>
        </p:nvGraphicFramePr>
        <p:xfrm>
          <a:off x="995062" y="1733403"/>
          <a:ext cx="5100938" cy="4237091"/>
        </p:xfrm>
        <a:graphic>
          <a:graphicData uri="http://schemas.openxmlformats.org/drawingml/2006/chart">
            <c:chart xmlns:c="http://schemas.openxmlformats.org/drawingml/2006/chart" xmlns:r="http://schemas.openxmlformats.org/officeDocument/2006/relationships" r:id="rId3"/>
          </a:graphicData>
        </a:graphic>
      </p:graphicFrame>
      <p:sp>
        <p:nvSpPr>
          <p:cNvPr id="5" name="テキスト ボックス 4">
            <a:extLst>
              <a:ext uri="{FF2B5EF4-FFF2-40B4-BE49-F238E27FC236}">
                <a16:creationId xmlns:a16="http://schemas.microsoft.com/office/drawing/2014/main" id="{9E4AAE52-288D-5CFA-FCFA-CFD95071867F}"/>
              </a:ext>
            </a:extLst>
          </p:cNvPr>
          <p:cNvSpPr txBox="1"/>
          <p:nvPr/>
        </p:nvSpPr>
        <p:spPr>
          <a:xfrm>
            <a:off x="1192306" y="6221213"/>
            <a:ext cx="420179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2A2A2A"/>
                </a:solidFill>
                <a:effectLst/>
                <a:uLnTx/>
                <a:uFillTx/>
                <a:latin typeface="Arial" panose="020B0604020202020204" pitchFamily="34" charset="0"/>
                <a:ea typeface="游ゴシック" panose="020B0400000000000000" pitchFamily="50" charset="-128"/>
                <a:cs typeface="+mn-cs"/>
              </a:rPr>
              <a:t>超伝導・低温工学ハンドブック（編集</a:t>
            </a:r>
            <a:r>
              <a:rPr kumimoji="1" lang="en-US" altLang="ja-JP" sz="800" b="1" i="0" u="none" strike="noStrike" kern="1200" cap="none" spc="0" normalizeH="0" baseline="0" noProof="0" dirty="0">
                <a:ln>
                  <a:noFill/>
                </a:ln>
                <a:solidFill>
                  <a:srgbClr val="2A2A2A"/>
                </a:solidFill>
                <a:effectLst/>
                <a:uLnTx/>
                <a:uFillTx/>
                <a:latin typeface="Arial" panose="020B0604020202020204" pitchFamily="34" charset="0"/>
                <a:ea typeface="游ゴシック" panose="020B0400000000000000" pitchFamily="50" charset="-128"/>
                <a:cs typeface="+mn-cs"/>
              </a:rPr>
              <a:t>: </a:t>
            </a:r>
            <a:r>
              <a:rPr kumimoji="1" lang="ja-JP" altLang="en-US" sz="800" b="1" i="0" u="none" strike="noStrike" kern="1200" cap="none" spc="0" normalizeH="0" baseline="0" noProof="0" dirty="0">
                <a:ln>
                  <a:noFill/>
                </a:ln>
                <a:solidFill>
                  <a:srgbClr val="2A2A2A"/>
                </a:solidFill>
                <a:effectLst/>
                <a:uLnTx/>
                <a:uFillTx/>
                <a:latin typeface="Arial" panose="020B0604020202020204" pitchFamily="34" charset="0"/>
                <a:ea typeface="游ゴシック" panose="020B0400000000000000" pitchFamily="50" charset="-128"/>
                <a:cs typeface="+mn-cs"/>
              </a:rPr>
              <a:t>低温工学協会 出版</a:t>
            </a:r>
            <a:r>
              <a:rPr kumimoji="1" lang="en-US" altLang="ja-JP" sz="800" b="1" i="0" u="none" strike="noStrike" kern="1200" cap="none" spc="0" normalizeH="0" baseline="0" noProof="0" dirty="0">
                <a:ln>
                  <a:noFill/>
                </a:ln>
                <a:solidFill>
                  <a:srgbClr val="2A2A2A"/>
                </a:solidFill>
                <a:effectLst/>
                <a:uLnTx/>
                <a:uFillTx/>
                <a:latin typeface="Arial" panose="020B0604020202020204" pitchFamily="34" charset="0"/>
                <a:ea typeface="游ゴシック" panose="020B0400000000000000" pitchFamily="50" charset="-128"/>
                <a:cs typeface="+mn-cs"/>
              </a:rPr>
              <a:t>: </a:t>
            </a:r>
            <a:r>
              <a:rPr kumimoji="1" lang="ja-JP" altLang="en-US" sz="800" b="1" i="0" u="none" strike="noStrike" kern="1200" cap="none" spc="0" normalizeH="0" baseline="0" noProof="0" dirty="0">
                <a:ln>
                  <a:noFill/>
                </a:ln>
                <a:solidFill>
                  <a:srgbClr val="2A2A2A"/>
                </a:solidFill>
                <a:effectLst/>
                <a:uLnTx/>
                <a:uFillTx/>
                <a:latin typeface="Arial" panose="020B0604020202020204" pitchFamily="34" charset="0"/>
                <a:ea typeface="游ゴシック" panose="020B0400000000000000" pitchFamily="50" charset="-128"/>
                <a:cs typeface="+mn-cs"/>
              </a:rPr>
              <a:t>オーム社 </a:t>
            </a:r>
            <a:r>
              <a:rPr kumimoji="1" lang="en-US" altLang="ja-JP" sz="800" b="1" i="0" u="none" strike="noStrike" kern="1200" cap="none" spc="0" normalizeH="0" baseline="0" noProof="0" dirty="0">
                <a:ln>
                  <a:noFill/>
                </a:ln>
                <a:solidFill>
                  <a:srgbClr val="2A2A2A"/>
                </a:solidFill>
                <a:effectLst/>
                <a:uLnTx/>
                <a:uFillTx/>
                <a:latin typeface="Arial" panose="020B0604020202020204" pitchFamily="34" charset="0"/>
                <a:ea typeface="游ゴシック" panose="020B0400000000000000" pitchFamily="50" charset="-128"/>
                <a:cs typeface="+mn-cs"/>
              </a:rPr>
              <a:t>1993</a:t>
            </a:r>
            <a:r>
              <a:rPr kumimoji="1" lang="ja-JP" altLang="en-US" sz="800" b="1" i="0" u="none" strike="noStrike" kern="1200" cap="none" spc="0" normalizeH="0" baseline="0" noProof="0" dirty="0">
                <a:ln>
                  <a:noFill/>
                </a:ln>
                <a:solidFill>
                  <a:srgbClr val="2A2A2A"/>
                </a:solidFill>
                <a:effectLst/>
                <a:uLnTx/>
                <a:uFillTx/>
                <a:latin typeface="Arial" panose="020B0604020202020204" pitchFamily="34" charset="0"/>
                <a:ea typeface="游ゴシック" panose="020B0400000000000000" pitchFamily="50" charset="-128"/>
                <a:cs typeface="+mn-cs"/>
              </a:rPr>
              <a:t>年</a:t>
            </a:r>
            <a:r>
              <a:rPr kumimoji="1" lang="en-US" altLang="ja-JP" sz="800" b="1" i="0" u="none" strike="noStrike" kern="1200" cap="none" spc="0" normalizeH="0" baseline="0" noProof="0" dirty="0">
                <a:ln>
                  <a:noFill/>
                </a:ln>
                <a:solidFill>
                  <a:srgbClr val="2A2A2A"/>
                </a:solidFill>
                <a:effectLst/>
                <a:uLnTx/>
                <a:uFillTx/>
                <a:latin typeface="Arial" panose="020B0604020202020204" pitchFamily="34" charset="0"/>
                <a:ea typeface="游ゴシック" panose="020B0400000000000000" pitchFamily="50" charset="-128"/>
                <a:cs typeface="+mn-cs"/>
              </a:rPr>
              <a:t>12</a:t>
            </a:r>
            <a:r>
              <a:rPr kumimoji="1" lang="ja-JP" altLang="en-US" sz="800" b="1" i="0" u="none" strike="noStrike" kern="1200" cap="none" spc="0" normalizeH="0" baseline="0" noProof="0" dirty="0">
                <a:ln>
                  <a:noFill/>
                </a:ln>
                <a:solidFill>
                  <a:srgbClr val="2A2A2A"/>
                </a:solidFill>
                <a:effectLst/>
                <a:uLnTx/>
                <a:uFillTx/>
                <a:latin typeface="Arial" panose="020B0604020202020204" pitchFamily="34" charset="0"/>
                <a:ea typeface="游ゴシック" panose="020B0400000000000000" pitchFamily="50" charset="-128"/>
                <a:cs typeface="+mn-cs"/>
              </a:rPr>
              <a:t>月）より</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8" name="コンテンツ プレースホルダー 6">
            <a:extLst>
              <a:ext uri="{FF2B5EF4-FFF2-40B4-BE49-F238E27FC236}">
                <a16:creationId xmlns:a16="http://schemas.microsoft.com/office/drawing/2014/main" id="{EB48BB13-FAF7-1461-3714-140428FD545F}"/>
              </a:ext>
            </a:extLst>
          </p:cNvPr>
          <p:cNvPicPr>
            <a:picLocks noChangeAspect="1"/>
          </p:cNvPicPr>
          <p:nvPr/>
        </p:nvPicPr>
        <p:blipFill rotWithShape="1">
          <a:blip r:embed="rId2">
            <a:extLst>
              <a:ext uri="{28A0092B-C50C-407E-A947-70E740481C1C}">
                <a14:useLocalDpi xmlns:a14="http://schemas.microsoft.com/office/drawing/2010/main" val="0"/>
              </a:ext>
            </a:extLst>
          </a:blip>
          <a:srcRect l="31130" t="28202" r="55705" b="53434"/>
          <a:stretch/>
        </p:blipFill>
        <p:spPr>
          <a:xfrm>
            <a:off x="7360003" y="2635626"/>
            <a:ext cx="4061031" cy="3172236"/>
          </a:xfrm>
          <a:prstGeom prst="rect">
            <a:avLst/>
          </a:prstGeom>
        </p:spPr>
      </p:pic>
      <p:sp>
        <p:nvSpPr>
          <p:cNvPr id="10" name="テキスト ボックス 9">
            <a:extLst>
              <a:ext uri="{FF2B5EF4-FFF2-40B4-BE49-F238E27FC236}">
                <a16:creationId xmlns:a16="http://schemas.microsoft.com/office/drawing/2014/main" id="{A836750A-28D3-FD04-4E0B-C0EABE508586}"/>
              </a:ext>
            </a:extLst>
          </p:cNvPr>
          <p:cNvSpPr txBox="1"/>
          <p:nvPr/>
        </p:nvSpPr>
        <p:spPr>
          <a:xfrm>
            <a:off x="6544236" y="6154321"/>
            <a:ext cx="552225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err="1">
                <a:ln>
                  <a:noFill/>
                </a:ln>
                <a:solidFill>
                  <a:prstClr val="black"/>
                </a:solidFill>
                <a:effectLst/>
                <a:uLnTx/>
                <a:uFillTx/>
                <a:latin typeface="g_d0_f6"/>
                <a:ea typeface="游ゴシック" panose="020B0400000000000000" pitchFamily="50" charset="-128"/>
                <a:cs typeface="+mn-cs"/>
              </a:rPr>
              <a:t>Kushino</a:t>
            </a:r>
            <a:r>
              <a:rPr kumimoji="1" lang="en-US" altLang="ja-JP" sz="800" b="0" i="0" u="none" strike="noStrike" kern="1200" cap="none" spc="0" normalizeH="0" baseline="0" noProof="0" dirty="0">
                <a:ln>
                  <a:noFill/>
                </a:ln>
                <a:solidFill>
                  <a:prstClr val="black"/>
                </a:solidFill>
                <a:effectLst/>
                <a:uLnTx/>
                <a:uFillTx/>
                <a:latin typeface="g_d0_f6"/>
                <a:ea typeface="游ゴシック" panose="020B0400000000000000" pitchFamily="50" charset="-128"/>
                <a:cs typeface="+mn-cs"/>
              </a:rPr>
              <a:t>, S. Kasai, S. </a:t>
            </a:r>
            <a:r>
              <a:rPr kumimoji="1" lang="en-US" altLang="ja-JP" sz="800" b="0" i="0" u="none" strike="noStrike" kern="1200" cap="none" spc="0" normalizeH="0" baseline="0" noProof="0" dirty="0" err="1">
                <a:ln>
                  <a:noFill/>
                </a:ln>
                <a:solidFill>
                  <a:prstClr val="black"/>
                </a:solidFill>
                <a:effectLst/>
                <a:uLnTx/>
                <a:uFillTx/>
                <a:latin typeface="g_d0_f6"/>
                <a:ea typeface="游ゴシック" panose="020B0400000000000000" pitchFamily="50" charset="-128"/>
                <a:cs typeface="+mn-cs"/>
              </a:rPr>
              <a:t>Kohjiro</a:t>
            </a:r>
            <a:r>
              <a:rPr kumimoji="1" lang="en-US" altLang="ja-JP" sz="800" b="0" i="0" u="none" strike="noStrike" kern="1200" cap="none" spc="0" normalizeH="0" baseline="0" noProof="0" dirty="0">
                <a:ln>
                  <a:noFill/>
                </a:ln>
                <a:solidFill>
                  <a:prstClr val="black"/>
                </a:solidFill>
                <a:effectLst/>
                <a:uLnTx/>
                <a:uFillTx/>
                <a:latin typeface="g_d0_f6"/>
                <a:ea typeface="游ゴシック" panose="020B0400000000000000" pitchFamily="50" charset="-128"/>
                <a:cs typeface="+mn-cs"/>
              </a:rPr>
              <a:t>, S. Shiki, M. Ohkubo, J. Low Temp. Phys. </a:t>
            </a:r>
            <a:r>
              <a:rPr kumimoji="1" lang="en-US" altLang="ja-JP" sz="800" b="0" i="0" u="none" strike="noStrike" kern="1200" cap="none" spc="0" normalizeH="0" baseline="0" noProof="0" dirty="0">
                <a:ln>
                  <a:noFill/>
                </a:ln>
                <a:solidFill>
                  <a:prstClr val="black"/>
                </a:solidFill>
                <a:effectLst/>
                <a:uLnTx/>
                <a:uFillTx/>
                <a:latin typeface="g_d0_f15"/>
                <a:ea typeface="游ゴシック" panose="020B0400000000000000" pitchFamily="50" charset="-128"/>
                <a:cs typeface="+mn-cs"/>
              </a:rPr>
              <a:t>151</a:t>
            </a:r>
            <a:r>
              <a:rPr kumimoji="1" lang="en-US" altLang="ja-JP" sz="800" b="0" i="0" u="none" strike="noStrike" kern="1200" cap="none" spc="0" normalizeH="0" baseline="0" noProof="0" dirty="0">
                <a:ln>
                  <a:noFill/>
                </a:ln>
                <a:solidFill>
                  <a:prstClr val="black"/>
                </a:solidFill>
                <a:effectLst/>
                <a:uLnTx/>
                <a:uFillTx/>
                <a:latin typeface="g_d0_f6"/>
                <a:ea typeface="游ゴシック" panose="020B0400000000000000" pitchFamily="50" charset="-128"/>
                <a:cs typeface="+mn-cs"/>
              </a:rPr>
              <a:t>, 650 (2008). </a:t>
            </a:r>
            <a:r>
              <a:rPr kumimoji="1" lang="en-US" altLang="ja-JP" sz="800" b="0" i="0" u="none" strike="noStrike" kern="1200" cap="none" spc="0" normalizeH="0" baseline="0" noProof="0" dirty="0">
                <a:ln>
                  <a:noFill/>
                </a:ln>
                <a:solidFill>
                  <a:prstClr val="black"/>
                </a:solidFill>
                <a:effectLst/>
                <a:uLnTx/>
                <a:uFillTx/>
                <a:latin typeface="g_d0_f6"/>
                <a:ea typeface="游ゴシック" panose="020B0400000000000000" pitchFamily="50" charset="-128"/>
                <a:cs typeface="+mn-cs"/>
                <a:hlinkClick r:id="rId4"/>
              </a:rPr>
              <a:t>https://doi.org/10.1007/s10909-008-9721-x</a:t>
            </a:r>
            <a:r>
              <a:rPr kumimoji="1" lang="ja-JP" altLang="en-US" sz="800" b="0" i="0" u="none" strike="noStrike" kern="1200" cap="none" spc="0" normalizeH="0" baseline="0" noProof="0" dirty="0">
                <a:ln>
                  <a:noFill/>
                </a:ln>
                <a:solidFill>
                  <a:prstClr val="black"/>
                </a:solidFill>
                <a:effectLst/>
                <a:uLnTx/>
                <a:uFillTx/>
                <a:latin typeface="g_d0_f6"/>
                <a:ea typeface="游ゴシック" panose="020B0400000000000000" pitchFamily="50" charset="-128"/>
                <a:cs typeface="+mn-cs"/>
              </a:rPr>
              <a:t>　</a:t>
            </a:r>
            <a:endParaRPr kumimoji="1" lang="en-US" altLang="ja-JP" sz="800" b="0" i="0" u="none" strike="noStrike" kern="1200" cap="none" spc="0" normalizeH="0" baseline="0" noProof="0" dirty="0">
              <a:ln>
                <a:noFill/>
              </a:ln>
              <a:solidFill>
                <a:prstClr val="black"/>
              </a:solidFill>
              <a:effectLst/>
              <a:uLnTx/>
              <a:uFillTx/>
              <a:latin typeface="g_d0_f6"/>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g_d0_f6"/>
                <a:ea typeface="游ゴシック" panose="020B0400000000000000" pitchFamily="50" charset="-128"/>
                <a:cs typeface="+mn-cs"/>
              </a:rPr>
              <a:t>より一部抜粋</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004539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9BAA6F-7961-FD37-2B32-2706CE9B6DF9}"/>
              </a:ext>
            </a:extLst>
          </p:cNvPr>
          <p:cNvSpPr>
            <a:spLocks noGrp="1"/>
          </p:cNvSpPr>
          <p:nvPr>
            <p:ph type="title"/>
          </p:nvPr>
        </p:nvSpPr>
        <p:spPr/>
        <p:txBody>
          <a:bodyPr/>
          <a:lstStyle/>
          <a:p>
            <a:r>
              <a:rPr kumimoji="1" lang="ja-JP" altLang="en-US" dirty="0"/>
              <a:t>補足</a:t>
            </a:r>
            <a:r>
              <a:rPr kumimoji="1" lang="en-US" altLang="ja-JP" dirty="0"/>
              <a:t>2</a:t>
            </a:r>
            <a:r>
              <a:rPr kumimoji="1" lang="ja-JP" altLang="en-US" dirty="0"/>
              <a:t>：流す電流が大きすぎると</a:t>
            </a:r>
          </a:p>
        </p:txBody>
      </p:sp>
      <p:sp>
        <p:nvSpPr>
          <p:cNvPr id="3" name="コンテンツ プレースホルダー 2">
            <a:extLst>
              <a:ext uri="{FF2B5EF4-FFF2-40B4-BE49-F238E27FC236}">
                <a16:creationId xmlns:a16="http://schemas.microsoft.com/office/drawing/2014/main" id="{4DE17585-763D-56BB-BD98-C445EA35B8D3}"/>
              </a:ext>
            </a:extLst>
          </p:cNvPr>
          <p:cNvSpPr>
            <a:spLocks noGrp="1"/>
          </p:cNvSpPr>
          <p:nvPr>
            <p:ph idx="1"/>
          </p:nvPr>
        </p:nvSpPr>
        <p:spPr>
          <a:xfrm>
            <a:off x="7100048" y="2259105"/>
            <a:ext cx="4253752" cy="3917857"/>
          </a:xfrm>
        </p:spPr>
        <p:txBody>
          <a:bodyPr/>
          <a:lstStyle/>
          <a:p>
            <a:r>
              <a:rPr kumimoji="1" lang="ja-JP" altLang="en-US" dirty="0"/>
              <a:t>電流が大きすぎると液面の下の部分の超伝導性を破ってしまう</a:t>
            </a:r>
          </a:p>
        </p:txBody>
      </p:sp>
      <p:graphicFrame>
        <p:nvGraphicFramePr>
          <p:cNvPr id="6" name="グラフ 5">
            <a:extLst>
              <a:ext uri="{FF2B5EF4-FFF2-40B4-BE49-F238E27FC236}">
                <a16:creationId xmlns:a16="http://schemas.microsoft.com/office/drawing/2014/main" id="{8D0D1A24-41FB-DAC9-6E1B-D13EA4D63B3A}"/>
              </a:ext>
            </a:extLst>
          </p:cNvPr>
          <p:cNvGraphicFramePr>
            <a:graphicFrameLocks/>
          </p:cNvGraphicFramePr>
          <p:nvPr/>
        </p:nvGraphicFramePr>
        <p:xfrm>
          <a:off x="528917" y="1959068"/>
          <a:ext cx="6338047" cy="41461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56319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ADC7CD-0FBA-B177-77A9-5A28A5DBF62E}"/>
              </a:ext>
            </a:extLst>
          </p:cNvPr>
          <p:cNvSpPr>
            <a:spLocks noGrp="1"/>
          </p:cNvSpPr>
          <p:nvPr>
            <p:ph type="title"/>
          </p:nvPr>
        </p:nvSpPr>
        <p:spPr/>
        <p:txBody>
          <a:bodyPr/>
          <a:lstStyle/>
          <a:p>
            <a:r>
              <a:rPr kumimoji="1" lang="ja-JP" altLang="en-US" dirty="0"/>
              <a:t>補足</a:t>
            </a:r>
            <a:r>
              <a:rPr kumimoji="1" lang="en-US" altLang="ja-JP" dirty="0"/>
              <a:t>3</a:t>
            </a:r>
            <a:r>
              <a:rPr kumimoji="1" lang="ja-JP" altLang="en-US" dirty="0"/>
              <a:t>：逆に小さすぎると</a:t>
            </a:r>
          </a:p>
        </p:txBody>
      </p:sp>
      <p:sp>
        <p:nvSpPr>
          <p:cNvPr id="3" name="コンテンツ プレースホルダー 2">
            <a:extLst>
              <a:ext uri="{FF2B5EF4-FFF2-40B4-BE49-F238E27FC236}">
                <a16:creationId xmlns:a16="http://schemas.microsoft.com/office/drawing/2014/main" id="{989217F8-42E2-0781-5270-6687BFCF0448}"/>
              </a:ext>
            </a:extLst>
          </p:cNvPr>
          <p:cNvSpPr>
            <a:spLocks noGrp="1"/>
          </p:cNvSpPr>
          <p:nvPr>
            <p:ph idx="1"/>
          </p:nvPr>
        </p:nvSpPr>
        <p:spPr>
          <a:xfrm>
            <a:off x="7646894" y="2519082"/>
            <a:ext cx="3706906" cy="3657880"/>
          </a:xfrm>
        </p:spPr>
        <p:txBody>
          <a:bodyPr/>
          <a:lstStyle/>
          <a:p>
            <a:r>
              <a:rPr kumimoji="1" lang="ja-JP" altLang="en-US" dirty="0"/>
              <a:t>低電流では超電導状態を十分に破ることができない</a:t>
            </a:r>
          </a:p>
        </p:txBody>
      </p:sp>
      <p:graphicFrame>
        <p:nvGraphicFramePr>
          <p:cNvPr id="4" name="グラフ 3">
            <a:extLst>
              <a:ext uri="{FF2B5EF4-FFF2-40B4-BE49-F238E27FC236}">
                <a16:creationId xmlns:a16="http://schemas.microsoft.com/office/drawing/2014/main" id="{1DD6D5EE-ACDA-FE87-0421-660D3324F21D}"/>
              </a:ext>
            </a:extLst>
          </p:cNvPr>
          <p:cNvGraphicFramePr>
            <a:graphicFrameLocks/>
          </p:cNvGraphicFramePr>
          <p:nvPr/>
        </p:nvGraphicFramePr>
        <p:xfrm>
          <a:off x="941293" y="1971953"/>
          <a:ext cx="7046260" cy="40971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116646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88303E-3A37-9CA3-8118-6579F3589AAB}"/>
              </a:ext>
            </a:extLst>
          </p:cNvPr>
          <p:cNvSpPr>
            <a:spLocks noGrp="1"/>
          </p:cNvSpPr>
          <p:nvPr>
            <p:ph type="title"/>
          </p:nvPr>
        </p:nvSpPr>
        <p:spPr/>
        <p:txBody>
          <a:bodyPr/>
          <a:lstStyle/>
          <a:p>
            <a:r>
              <a:rPr kumimoji="1" lang="ja-JP" altLang="en-US" dirty="0"/>
              <a:t>補足</a:t>
            </a:r>
            <a:r>
              <a:rPr lang="en-US" altLang="ja-JP" dirty="0"/>
              <a:t>4</a:t>
            </a:r>
            <a:r>
              <a:rPr kumimoji="1" lang="ja-JP" altLang="en-US" dirty="0"/>
              <a:t>：抵抗の変化の応答速度</a:t>
            </a:r>
          </a:p>
        </p:txBody>
      </p:sp>
      <p:pic>
        <p:nvPicPr>
          <p:cNvPr id="16" name="コンテンツ プレースホルダー 15">
            <a:extLst>
              <a:ext uri="{FF2B5EF4-FFF2-40B4-BE49-F238E27FC236}">
                <a16:creationId xmlns:a16="http://schemas.microsoft.com/office/drawing/2014/main" id="{046BC4CB-AF03-E579-9A43-2C623EDE28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165" t="24590" r="78624" b="27819"/>
          <a:stretch/>
        </p:blipFill>
        <p:spPr>
          <a:xfrm>
            <a:off x="1818320" y="1477995"/>
            <a:ext cx="2655068" cy="5380005"/>
          </a:xfrm>
        </p:spPr>
      </p:pic>
      <p:sp>
        <p:nvSpPr>
          <p:cNvPr id="17" name="テキスト ボックス 16">
            <a:extLst>
              <a:ext uri="{FF2B5EF4-FFF2-40B4-BE49-F238E27FC236}">
                <a16:creationId xmlns:a16="http://schemas.microsoft.com/office/drawing/2014/main" id="{E27F0C59-C9BE-03B2-A120-15FF22BE4B75}"/>
              </a:ext>
            </a:extLst>
          </p:cNvPr>
          <p:cNvSpPr txBox="1"/>
          <p:nvPr/>
        </p:nvSpPr>
        <p:spPr>
          <a:xfrm>
            <a:off x="5097384" y="2805953"/>
            <a:ext cx="34339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連続した表の間隔は</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秒</a:t>
            </a:r>
          </a:p>
        </p:txBody>
      </p:sp>
    </p:spTree>
    <p:extLst>
      <p:ext uri="{BB962C8B-B14F-4D97-AF65-F5344CB8AC3E}">
        <p14:creationId xmlns:p14="http://schemas.microsoft.com/office/powerpoint/2010/main" val="3586075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87"/>
          <p:cNvSpPr txBox="1"/>
          <p:nvPr/>
        </p:nvSpPr>
        <p:spPr>
          <a:xfrm>
            <a:off x="375920" y="284480"/>
            <a:ext cx="1158966" cy="461624"/>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ja-JP" altLang="en-US" sz="2400" b="0" i="0" u="none" strike="noStrike" kern="0" cap="none" spc="0" normalizeH="0" baseline="0" noProof="0">
                <a:ln>
                  <a:noFill/>
                </a:ln>
                <a:solidFill>
                  <a:srgbClr val="000000"/>
                </a:solidFill>
                <a:effectLst/>
                <a:uLnTx/>
                <a:uFillTx/>
                <a:latin typeface="Arial"/>
                <a:ea typeface="Arial"/>
                <a:cs typeface="Arial"/>
                <a:sym typeface="Arial"/>
              </a:rPr>
              <a:t>目次録</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9" name="Google Shape;1039;p87"/>
          <p:cNvSpPr txBox="1"/>
          <p:nvPr/>
        </p:nvSpPr>
        <p:spPr>
          <a:xfrm>
            <a:off x="1349829" y="1166298"/>
            <a:ext cx="174118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0" i="0" u="none" strike="noStrike" kern="0" cap="none" spc="0" normalizeH="0" baseline="0" noProof="0">
                <a:ln>
                  <a:noFill/>
                </a:ln>
                <a:solidFill>
                  <a:srgbClr val="000000"/>
                </a:solidFill>
                <a:effectLst/>
                <a:uLnTx/>
                <a:uFillTx/>
                <a:latin typeface="Arial"/>
                <a:ea typeface="Arial"/>
                <a:cs typeface="Arial"/>
                <a:sym typeface="Arial"/>
              </a:rPr>
              <a:t>§1 </a:t>
            </a: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動機</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87"/>
          <p:cNvSpPr txBox="1"/>
          <p:nvPr/>
        </p:nvSpPr>
        <p:spPr>
          <a:xfrm>
            <a:off x="2013858" y="2496169"/>
            <a:ext cx="5586786"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0" i="0" u="none" strike="noStrike" kern="0" cap="none" spc="0" normalizeH="0" baseline="0" noProof="0">
                <a:ln>
                  <a:noFill/>
                </a:ln>
                <a:solidFill>
                  <a:srgbClr val="000000"/>
                </a:solidFill>
                <a:effectLst/>
                <a:uLnTx/>
                <a:uFillTx/>
                <a:latin typeface="Arial"/>
                <a:ea typeface="Arial"/>
                <a:cs typeface="Arial"/>
                <a:sym typeface="Arial"/>
              </a:rPr>
              <a:t>1) </a:t>
            </a: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回収量のデジタルデータ化</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87"/>
          <p:cNvSpPr txBox="1"/>
          <p:nvPr/>
        </p:nvSpPr>
        <p:spPr>
          <a:xfrm>
            <a:off x="2013858" y="3126681"/>
            <a:ext cx="3985386"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0" i="0" u="none" strike="noStrike" kern="0" cap="none" spc="0" normalizeH="0" baseline="0" noProof="0">
                <a:ln>
                  <a:noFill/>
                </a:ln>
                <a:solidFill>
                  <a:srgbClr val="000000"/>
                </a:solidFill>
                <a:effectLst/>
                <a:uLnTx/>
                <a:uFillTx/>
                <a:latin typeface="Arial"/>
                <a:ea typeface="Arial"/>
                <a:cs typeface="Arial"/>
                <a:sym typeface="Arial"/>
              </a:rPr>
              <a:t>2) </a:t>
            </a: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圧力調整の自動化</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87"/>
          <p:cNvSpPr txBox="1"/>
          <p:nvPr/>
        </p:nvSpPr>
        <p:spPr>
          <a:xfrm>
            <a:off x="2013858" y="3757193"/>
            <a:ext cx="353494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0" i="0" u="none" strike="noStrike" kern="0" cap="none" spc="0" normalizeH="0" baseline="0" noProof="0">
                <a:ln>
                  <a:noFill/>
                </a:ln>
                <a:solidFill>
                  <a:srgbClr val="000000"/>
                </a:solidFill>
                <a:effectLst/>
                <a:uLnTx/>
                <a:uFillTx/>
                <a:latin typeface="Arial"/>
                <a:ea typeface="Arial"/>
                <a:cs typeface="Arial"/>
                <a:sym typeface="Arial"/>
              </a:rPr>
              <a:t>3) </a:t>
            </a: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超伝道型液面計</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87"/>
          <p:cNvSpPr txBox="1"/>
          <p:nvPr/>
        </p:nvSpPr>
        <p:spPr>
          <a:xfrm>
            <a:off x="2013858" y="4387705"/>
            <a:ext cx="4355680"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1" i="0" u="none" strike="noStrike" kern="0" cap="none" spc="0" normalizeH="0" baseline="0" noProof="0">
                <a:ln>
                  <a:noFill/>
                </a:ln>
                <a:solidFill>
                  <a:srgbClr val="000000"/>
                </a:solidFill>
                <a:effectLst/>
                <a:uLnTx/>
                <a:uFillTx/>
                <a:latin typeface="Arial"/>
                <a:ea typeface="Arial"/>
                <a:cs typeface="Arial"/>
                <a:sym typeface="Arial"/>
              </a:rPr>
              <a:t>4) </a:t>
            </a:r>
            <a:r>
              <a:rPr kumimoji="0" lang="ja-JP" altLang="en-US" sz="3200" b="1" i="0" u="none" strike="noStrike" kern="0" cap="none" spc="0" normalizeH="0" baseline="0" noProof="0">
                <a:ln>
                  <a:noFill/>
                </a:ln>
                <a:solidFill>
                  <a:srgbClr val="000000"/>
                </a:solidFill>
                <a:effectLst/>
                <a:uLnTx/>
                <a:uFillTx/>
                <a:latin typeface="Arial"/>
                <a:ea typeface="Arial"/>
                <a:cs typeface="Arial"/>
                <a:sym typeface="Arial"/>
              </a:rPr>
              <a:t>コンデンサ型液面計</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87"/>
          <p:cNvSpPr txBox="1"/>
          <p:nvPr/>
        </p:nvSpPr>
        <p:spPr>
          <a:xfrm>
            <a:off x="1349829" y="1794615"/>
            <a:ext cx="174118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1" i="0" u="none" strike="noStrike" kern="0" cap="none" spc="0" normalizeH="0" baseline="0" noProof="0">
                <a:ln>
                  <a:noFill/>
                </a:ln>
                <a:solidFill>
                  <a:srgbClr val="000000"/>
                </a:solidFill>
                <a:effectLst/>
                <a:uLnTx/>
                <a:uFillTx/>
                <a:latin typeface="Arial"/>
                <a:ea typeface="Arial"/>
                <a:cs typeface="Arial"/>
                <a:sym typeface="Arial"/>
              </a:rPr>
              <a:t>§2 </a:t>
            </a:r>
            <a:r>
              <a:rPr kumimoji="0" lang="ja-JP" altLang="en-US" sz="3200" b="1" i="0" u="none" strike="noStrike" kern="0" cap="none" spc="0" normalizeH="0" baseline="0" noProof="0">
                <a:ln>
                  <a:noFill/>
                </a:ln>
                <a:solidFill>
                  <a:srgbClr val="000000"/>
                </a:solidFill>
                <a:effectLst/>
                <a:uLnTx/>
                <a:uFillTx/>
                <a:latin typeface="Arial"/>
                <a:ea typeface="Arial"/>
                <a:cs typeface="Arial"/>
                <a:sym typeface="Arial"/>
              </a:rPr>
              <a:t>内容</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87"/>
          <p:cNvSpPr txBox="1"/>
          <p:nvPr/>
        </p:nvSpPr>
        <p:spPr>
          <a:xfrm>
            <a:off x="1349829" y="5106927"/>
            <a:ext cx="1574470"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0" i="0" u="none" strike="noStrike" kern="0" cap="none" spc="0" normalizeH="0" baseline="0" noProof="0">
                <a:ln>
                  <a:noFill/>
                </a:ln>
                <a:solidFill>
                  <a:srgbClr val="000000"/>
                </a:solidFill>
                <a:effectLst/>
                <a:uLnTx/>
                <a:uFillTx/>
                <a:latin typeface="Arial"/>
                <a:ea typeface="Arial"/>
                <a:cs typeface="Arial"/>
                <a:sym typeface="Arial"/>
              </a:rPr>
              <a:t>§3 </a:t>
            </a:r>
            <a:r>
              <a:rPr kumimoji="0" lang="ja-JP" altLang="en-US" sz="3200" b="0" i="0" u="none" strike="noStrike" kern="0" cap="none" spc="0" normalizeH="0" baseline="0" noProof="0">
                <a:ln>
                  <a:noFill/>
                </a:ln>
                <a:solidFill>
                  <a:srgbClr val="000000"/>
                </a:solidFill>
                <a:effectLst/>
                <a:uLnTx/>
                <a:uFillTx/>
                <a:latin typeface="Arial"/>
                <a:ea typeface="Arial"/>
                <a:cs typeface="Arial"/>
                <a:sym typeface="Arial"/>
              </a:rPr>
              <a:t>纏め</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87"/>
          <p:cNvSpPr/>
          <p:nvPr/>
        </p:nvSpPr>
        <p:spPr>
          <a:xfrm rot="5400000">
            <a:off x="1776549" y="4589668"/>
            <a:ext cx="144272" cy="180848"/>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30386895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0C6465-F5AE-2FD9-42E1-1C6CA33FD37A}"/>
              </a:ext>
            </a:extLst>
          </p:cNvPr>
          <p:cNvSpPr>
            <a:spLocks noGrp="1"/>
          </p:cNvSpPr>
          <p:nvPr>
            <p:ph type="ctrTitle"/>
          </p:nvPr>
        </p:nvSpPr>
        <p:spPr/>
        <p:txBody>
          <a:bodyPr/>
          <a:lstStyle/>
          <a:p>
            <a:r>
              <a:rPr lang="ja-JP" altLang="en-US" dirty="0"/>
              <a:t>コンデンサー型液面計の作成</a:t>
            </a:r>
            <a:endParaRPr lang="en-US" dirty="0"/>
          </a:p>
        </p:txBody>
      </p:sp>
      <p:sp>
        <p:nvSpPr>
          <p:cNvPr id="3" name="字幕 2">
            <a:extLst>
              <a:ext uri="{FF2B5EF4-FFF2-40B4-BE49-F238E27FC236}">
                <a16:creationId xmlns:a16="http://schemas.microsoft.com/office/drawing/2014/main" id="{0862CD46-269C-FAE1-A88A-D18067FBA621}"/>
              </a:ext>
            </a:extLst>
          </p:cNvPr>
          <p:cNvSpPr>
            <a:spLocks noGrp="1"/>
          </p:cNvSpPr>
          <p:nvPr>
            <p:ph type="subTitle" idx="1"/>
          </p:nvPr>
        </p:nvSpPr>
        <p:spPr/>
        <p:txBody>
          <a:bodyPr/>
          <a:lstStyle/>
          <a:p>
            <a:r>
              <a:rPr lang="ja-JP" altLang="en-US" dirty="0"/>
              <a:t>笠井優太郎　池水玄</a:t>
            </a:r>
            <a:endParaRPr lang="en-US" dirty="0"/>
          </a:p>
        </p:txBody>
      </p:sp>
      <p:sp>
        <p:nvSpPr>
          <p:cNvPr id="4" name="テキスト プレースホルダー 3">
            <a:extLst>
              <a:ext uri="{FF2B5EF4-FFF2-40B4-BE49-F238E27FC236}">
                <a16:creationId xmlns:a16="http://schemas.microsoft.com/office/drawing/2014/main" id="{4695CD7B-E71B-A93C-FAB6-A9C7B2E5A86E}"/>
              </a:ext>
            </a:extLst>
          </p:cNvPr>
          <p:cNvSpPr>
            <a:spLocks noGrp="1"/>
          </p:cNvSpPr>
          <p:nvPr>
            <p:ph type="body" idx="2"/>
          </p:nvPr>
        </p:nvSpPr>
        <p:spPr/>
        <p:txBody>
          <a:bodyPr>
            <a:normAutofit fontScale="32500" lnSpcReduction="20000"/>
          </a:bodyPr>
          <a:lstStyle/>
          <a:p>
            <a:endParaRPr lang="en-US" dirty="0"/>
          </a:p>
        </p:txBody>
      </p:sp>
      <p:sp>
        <p:nvSpPr>
          <p:cNvPr id="5" name="テキスト プレースホルダー 4">
            <a:extLst>
              <a:ext uri="{FF2B5EF4-FFF2-40B4-BE49-F238E27FC236}">
                <a16:creationId xmlns:a16="http://schemas.microsoft.com/office/drawing/2014/main" id="{88BA1FF9-2D3E-8941-435B-9B0320F68994}"/>
              </a:ext>
            </a:extLst>
          </p:cNvPr>
          <p:cNvSpPr>
            <a:spLocks noGrp="1"/>
          </p:cNvSpPr>
          <p:nvPr>
            <p:ph type="body" idx="3"/>
          </p:nvPr>
        </p:nvSpPr>
        <p:spPr/>
        <p:txBody>
          <a:bodyPr/>
          <a:lstStyle/>
          <a:p>
            <a:endParaRPr lang="en-US"/>
          </a:p>
        </p:txBody>
      </p:sp>
      <p:sp>
        <p:nvSpPr>
          <p:cNvPr id="6" name="図プレースホルダー 5">
            <a:extLst>
              <a:ext uri="{FF2B5EF4-FFF2-40B4-BE49-F238E27FC236}">
                <a16:creationId xmlns:a16="http://schemas.microsoft.com/office/drawing/2014/main" id="{EEA0B572-A4A9-7B65-2C5C-E530A04AA1FD}"/>
              </a:ext>
            </a:extLst>
          </p:cNvPr>
          <p:cNvSpPr>
            <a:spLocks noGrp="1"/>
          </p:cNvSpPr>
          <p:nvPr>
            <p:ph type="pic" idx="4"/>
          </p:nvPr>
        </p:nvSpPr>
        <p:spPr/>
      </p:sp>
    </p:spTree>
    <p:extLst>
      <p:ext uri="{BB962C8B-B14F-4D97-AF65-F5344CB8AC3E}">
        <p14:creationId xmlns:p14="http://schemas.microsoft.com/office/powerpoint/2010/main" val="15635459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FD98EC-8D25-482F-8132-04421A268D61}"/>
              </a:ext>
            </a:extLst>
          </p:cNvPr>
          <p:cNvSpPr>
            <a:spLocks noGrp="1"/>
          </p:cNvSpPr>
          <p:nvPr>
            <p:ph type="title"/>
          </p:nvPr>
        </p:nvSpPr>
        <p:spPr/>
        <p:txBody>
          <a:bodyPr/>
          <a:lstStyle/>
          <a:p>
            <a:r>
              <a:rPr kumimoji="1" lang="ja-JP" altLang="en-US" sz="4000" dirty="0"/>
              <a:t>目次</a:t>
            </a:r>
          </a:p>
        </p:txBody>
      </p:sp>
      <p:sp>
        <p:nvSpPr>
          <p:cNvPr id="3" name="コンテンツ プレースホルダー 2">
            <a:extLst>
              <a:ext uri="{FF2B5EF4-FFF2-40B4-BE49-F238E27FC236}">
                <a16:creationId xmlns:a16="http://schemas.microsoft.com/office/drawing/2014/main" id="{51CDB890-8D30-437B-8CC3-08166F8C7210}"/>
              </a:ext>
            </a:extLst>
          </p:cNvPr>
          <p:cNvSpPr>
            <a:spLocks noGrp="1"/>
          </p:cNvSpPr>
          <p:nvPr>
            <p:ph idx="1"/>
          </p:nvPr>
        </p:nvSpPr>
        <p:spPr/>
        <p:txBody>
          <a:bodyPr>
            <a:normAutofit/>
          </a:bodyPr>
          <a:lstStyle/>
          <a:p>
            <a:r>
              <a:rPr kumimoji="1" lang="ja-JP" altLang="en-US" sz="3200" dirty="0"/>
              <a:t>動機</a:t>
            </a:r>
            <a:endParaRPr kumimoji="1" lang="en-US" altLang="ja-JP" sz="3200" dirty="0"/>
          </a:p>
          <a:p>
            <a:r>
              <a:rPr kumimoji="1" lang="ja-JP" altLang="en-US" sz="3200" dirty="0"/>
              <a:t>原理</a:t>
            </a:r>
            <a:endParaRPr kumimoji="1" lang="en-US" altLang="ja-JP" sz="3200" dirty="0"/>
          </a:p>
          <a:p>
            <a:r>
              <a:rPr kumimoji="1" lang="ja-JP" altLang="en-US" sz="3200" dirty="0"/>
              <a:t>作成方法</a:t>
            </a:r>
            <a:endParaRPr kumimoji="1" lang="en-US" altLang="ja-JP" sz="3200" dirty="0"/>
          </a:p>
          <a:p>
            <a:r>
              <a:rPr kumimoji="1" lang="ja-JP" altLang="en-US" sz="3200" dirty="0"/>
              <a:t>性能評価</a:t>
            </a:r>
            <a:endParaRPr kumimoji="1" lang="en-US" altLang="ja-JP" sz="3200" dirty="0"/>
          </a:p>
        </p:txBody>
      </p:sp>
      <p:sp>
        <p:nvSpPr>
          <p:cNvPr id="4" name="テキスト プレースホルダー 3">
            <a:extLst>
              <a:ext uri="{FF2B5EF4-FFF2-40B4-BE49-F238E27FC236}">
                <a16:creationId xmlns:a16="http://schemas.microsoft.com/office/drawing/2014/main" id="{7573968E-BF17-4017-AA59-5326CD607CE0}"/>
              </a:ext>
            </a:extLst>
          </p:cNvPr>
          <p:cNvSpPr>
            <a:spLocks noGrp="1"/>
          </p:cNvSpPr>
          <p:nvPr>
            <p:ph type="body" sz="quarter" idx="11"/>
          </p:nvPr>
        </p:nvSpPr>
        <p:spPr/>
        <p:txBody>
          <a:bodyPr>
            <a:normAutofit fontScale="92500" lnSpcReduction="20000"/>
          </a:bodyPr>
          <a:lstStyle/>
          <a:p>
            <a:r>
              <a:rPr kumimoji="1" lang="ja-JP" altLang="en-US" dirty="0"/>
              <a:t>コンデンサー型液面計</a:t>
            </a:r>
          </a:p>
        </p:txBody>
      </p:sp>
    </p:spTree>
    <p:extLst>
      <p:ext uri="{BB962C8B-B14F-4D97-AF65-F5344CB8AC3E}">
        <p14:creationId xmlns:p14="http://schemas.microsoft.com/office/powerpoint/2010/main" val="1767061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9"/>
          <p:cNvSpPr txBox="1"/>
          <p:nvPr/>
        </p:nvSpPr>
        <p:spPr>
          <a:xfrm>
            <a:off x="375920" y="284480"/>
            <a:ext cx="1158966" cy="461624"/>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ja-JP" altLang="en-US" sz="2400" b="0" i="0" u="none" strike="noStrike" kern="0" cap="none" spc="0" normalizeH="0" baseline="0" noProof="0">
                <a:ln>
                  <a:noFill/>
                </a:ln>
                <a:solidFill>
                  <a:srgbClr val="4D4D4D"/>
                </a:solidFill>
                <a:effectLst/>
                <a:uLnTx/>
                <a:uFillTx/>
                <a:latin typeface="Arial"/>
                <a:ea typeface="Arial"/>
                <a:cs typeface="Arial"/>
                <a:sym typeface="Arial"/>
              </a:rPr>
              <a:t>目次録</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 name="Google Shape;225;p9"/>
          <p:cNvSpPr txBox="1"/>
          <p:nvPr/>
        </p:nvSpPr>
        <p:spPr>
          <a:xfrm>
            <a:off x="1349829" y="1166298"/>
            <a:ext cx="174118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0"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§1 </a:t>
            </a:r>
            <a:r>
              <a:rPr kumimoji="0" lang="ja-JP" altLang="en-US" sz="3200" b="0"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動機</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9"/>
          <p:cNvSpPr txBox="1"/>
          <p:nvPr/>
        </p:nvSpPr>
        <p:spPr>
          <a:xfrm>
            <a:off x="2013858" y="2496169"/>
            <a:ext cx="5586786"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1) </a:t>
            </a:r>
            <a:r>
              <a:rPr kumimoji="0" lang="ja-JP" altLang="en-US" sz="32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回収量のデジタルデータ化</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9"/>
          <p:cNvSpPr txBox="1"/>
          <p:nvPr/>
        </p:nvSpPr>
        <p:spPr>
          <a:xfrm>
            <a:off x="2013858" y="3126681"/>
            <a:ext cx="3945311"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0"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2) </a:t>
            </a:r>
            <a:r>
              <a:rPr kumimoji="0" lang="ja-JP" altLang="en-US" sz="3200" b="0"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圧力調整の自動化</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9"/>
          <p:cNvSpPr txBox="1"/>
          <p:nvPr/>
        </p:nvSpPr>
        <p:spPr>
          <a:xfrm>
            <a:off x="2013858" y="3757193"/>
            <a:ext cx="353494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0"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3) </a:t>
            </a:r>
            <a:r>
              <a:rPr kumimoji="0" lang="ja-JP" altLang="en-US" sz="3200" b="0"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超伝道型液面計</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9"/>
          <p:cNvSpPr txBox="1"/>
          <p:nvPr/>
        </p:nvSpPr>
        <p:spPr>
          <a:xfrm>
            <a:off x="2013858" y="4387705"/>
            <a:ext cx="4355680"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0"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4) </a:t>
            </a:r>
            <a:r>
              <a:rPr kumimoji="0" lang="ja-JP" altLang="en-US" sz="3200" b="0"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コンデンサ型液面計</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9"/>
          <p:cNvSpPr txBox="1"/>
          <p:nvPr/>
        </p:nvSpPr>
        <p:spPr>
          <a:xfrm>
            <a:off x="1349829" y="1794615"/>
            <a:ext cx="174118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§2 </a:t>
            </a:r>
            <a:r>
              <a:rPr kumimoji="0" lang="ja-JP" altLang="en-US" sz="3200" b="1"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内容</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9"/>
          <p:cNvSpPr txBox="1"/>
          <p:nvPr/>
        </p:nvSpPr>
        <p:spPr>
          <a:xfrm>
            <a:off x="1349829" y="5106927"/>
            <a:ext cx="1574470"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200" b="0"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§3 </a:t>
            </a:r>
            <a:r>
              <a:rPr kumimoji="0" lang="ja-JP" altLang="en-US" sz="3200" b="0" i="0" u="none" strike="noStrike" kern="0" cap="none" spc="0" normalizeH="0" baseline="0" noProof="0">
                <a:ln>
                  <a:noFill/>
                </a:ln>
                <a:solidFill>
                  <a:srgbClr val="4D4D4D"/>
                </a:solidFill>
                <a:effectLst/>
                <a:uLnTx/>
                <a:uFillTx/>
                <a:latin typeface="Quattrocento Sans"/>
                <a:ea typeface="Quattrocento Sans"/>
                <a:cs typeface="Quattrocento Sans"/>
                <a:sym typeface="Quattrocento Sans"/>
              </a:rPr>
              <a:t>纏め</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9"/>
          <p:cNvSpPr/>
          <p:nvPr/>
        </p:nvSpPr>
        <p:spPr>
          <a:xfrm rot="5400000">
            <a:off x="1725749" y="2698132"/>
            <a:ext cx="144272" cy="180848"/>
          </a:xfrm>
          <a:prstGeom prst="triangle">
            <a:avLst>
              <a:gd name="adj" fmla="val 50000"/>
            </a:avLst>
          </a:prstGeom>
          <a:solidFill>
            <a:srgbClr val="3E3E3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8F8F8"/>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5231394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17FF73-177E-FA96-D8CB-75DAF6DF1052}"/>
              </a:ext>
            </a:extLst>
          </p:cNvPr>
          <p:cNvSpPr>
            <a:spLocks noGrp="1"/>
          </p:cNvSpPr>
          <p:nvPr>
            <p:ph type="title"/>
          </p:nvPr>
        </p:nvSpPr>
        <p:spPr>
          <a:xfrm>
            <a:off x="153284" y="914906"/>
            <a:ext cx="11099800" cy="938159"/>
          </a:xfrm>
        </p:spPr>
        <p:txBody>
          <a:bodyPr/>
          <a:lstStyle/>
          <a:p>
            <a:r>
              <a:rPr lang="en-US" dirty="0"/>
              <a:t>NMR</a:t>
            </a:r>
            <a:r>
              <a:rPr lang="ja-JP" altLang="en-US" dirty="0"/>
              <a:t>用</a:t>
            </a:r>
            <a:r>
              <a:rPr lang="en-US" altLang="ja-JP" dirty="0"/>
              <a:t>cryostat</a:t>
            </a:r>
            <a:r>
              <a:rPr lang="ja-JP" altLang="en-US" dirty="0"/>
              <a:t>の</a:t>
            </a:r>
            <a:r>
              <a:rPr lang="en-US" altLang="ja-JP" dirty="0" err="1"/>
              <a:t>LHe</a:t>
            </a:r>
            <a:r>
              <a:rPr lang="ja-JP" altLang="en-US" dirty="0"/>
              <a:t>液量の測定</a:t>
            </a:r>
            <a:endParaRPr lang="en-US" dirty="0"/>
          </a:p>
        </p:txBody>
      </p:sp>
      <p:pic>
        <p:nvPicPr>
          <p:cNvPr id="6" name="コンテンツ プレースホルダー 5" descr="ダイアグラム&#10;&#10;自動的に生成された説明">
            <a:extLst>
              <a:ext uri="{FF2B5EF4-FFF2-40B4-BE49-F238E27FC236}">
                <a16:creationId xmlns:a16="http://schemas.microsoft.com/office/drawing/2014/main" id="{373F7EDF-78CC-6839-0E32-FEAC5CB6F2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3948" y="1596718"/>
            <a:ext cx="7938052" cy="5207470"/>
          </a:xfrm>
        </p:spPr>
      </p:pic>
      <p:sp>
        <p:nvSpPr>
          <p:cNvPr id="4" name="テキスト プレースホルダー 3">
            <a:extLst>
              <a:ext uri="{FF2B5EF4-FFF2-40B4-BE49-F238E27FC236}">
                <a16:creationId xmlns:a16="http://schemas.microsoft.com/office/drawing/2014/main" id="{A25229B3-8C12-33C4-F933-BA79CA0B2872}"/>
              </a:ext>
            </a:extLst>
          </p:cNvPr>
          <p:cNvSpPr>
            <a:spLocks noGrp="1"/>
          </p:cNvSpPr>
          <p:nvPr>
            <p:ph type="body" sz="quarter" idx="11"/>
          </p:nvPr>
        </p:nvSpPr>
        <p:spPr/>
        <p:txBody>
          <a:bodyPr>
            <a:normAutofit fontScale="92500" lnSpcReduction="20000"/>
          </a:bodyPr>
          <a:lstStyle/>
          <a:p>
            <a:r>
              <a:rPr lang="ja-JP" altLang="en-US" dirty="0"/>
              <a:t>動機</a:t>
            </a:r>
            <a:endParaRPr lang="en-US" dirty="0"/>
          </a:p>
        </p:txBody>
      </p:sp>
      <p:sp>
        <p:nvSpPr>
          <p:cNvPr id="7" name="吹き出し: 角を丸めた四角形 6">
            <a:extLst>
              <a:ext uri="{FF2B5EF4-FFF2-40B4-BE49-F238E27FC236}">
                <a16:creationId xmlns:a16="http://schemas.microsoft.com/office/drawing/2014/main" id="{817FBFC6-B4BC-F060-95A7-DDB56986C215}"/>
              </a:ext>
            </a:extLst>
          </p:cNvPr>
          <p:cNvSpPr/>
          <p:nvPr/>
        </p:nvSpPr>
        <p:spPr>
          <a:xfrm>
            <a:off x="7776375" y="4378783"/>
            <a:ext cx="2178657" cy="938159"/>
          </a:xfrm>
          <a:prstGeom prst="wedgeRoundRectCallout">
            <a:avLst>
              <a:gd name="adj1" fmla="val 72655"/>
              <a:gd name="adj2" fmla="val 46788"/>
              <a:gd name="adj3" fmla="val 16667"/>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D4D4D"/>
                </a:solidFill>
                <a:effectLst/>
                <a:uLnTx/>
                <a:uFillTx/>
                <a:latin typeface="Segoe UI"/>
                <a:ea typeface="游ゴシック Medium"/>
                <a:cs typeface="+mn-cs"/>
              </a:rPr>
              <a:t>偏極される</a:t>
            </a:r>
            <a:r>
              <a:rPr kumimoji="1" lang="en-US" altLang="ja-JP" sz="2400" b="1" i="0" u="none" strike="noStrike" kern="1200" cap="none" spc="0" normalizeH="0" baseline="0" noProof="0" dirty="0">
                <a:ln>
                  <a:noFill/>
                </a:ln>
                <a:solidFill>
                  <a:srgbClr val="4D4D4D"/>
                </a:solidFill>
                <a:effectLst/>
                <a:uLnTx/>
                <a:uFillTx/>
                <a:latin typeface="Segoe UI"/>
                <a:ea typeface="游ゴシック Medium"/>
                <a:cs typeface="+mn-cs"/>
              </a:rPr>
              <a:t>La</a:t>
            </a:r>
            <a:endParaRPr kumimoji="1" lang="en-US" sz="2400" b="1" i="0" u="none" strike="noStrike" kern="1200" cap="none" spc="0" normalizeH="0" baseline="0" noProof="0" dirty="0">
              <a:ln>
                <a:noFill/>
              </a:ln>
              <a:solidFill>
                <a:srgbClr val="4D4D4D"/>
              </a:solidFill>
              <a:effectLst/>
              <a:uLnTx/>
              <a:uFillTx/>
              <a:latin typeface="Segoe UI"/>
              <a:ea typeface="游ゴシック Medium"/>
              <a:cs typeface="+mn-cs"/>
            </a:endParaRPr>
          </a:p>
        </p:txBody>
      </p:sp>
      <p:sp>
        <p:nvSpPr>
          <p:cNvPr id="9" name="吹き出し: 角を丸めた四角形 8">
            <a:extLst>
              <a:ext uri="{FF2B5EF4-FFF2-40B4-BE49-F238E27FC236}">
                <a16:creationId xmlns:a16="http://schemas.microsoft.com/office/drawing/2014/main" id="{87F1BED6-CA95-F23A-82E1-FB0C9BBAEDBD}"/>
              </a:ext>
            </a:extLst>
          </p:cNvPr>
          <p:cNvSpPr/>
          <p:nvPr/>
        </p:nvSpPr>
        <p:spPr>
          <a:xfrm>
            <a:off x="1300039" y="4506739"/>
            <a:ext cx="3115587" cy="996394"/>
          </a:xfrm>
          <a:prstGeom prst="wedgeRoundRectCallout">
            <a:avLst>
              <a:gd name="adj1" fmla="val 118423"/>
              <a:gd name="adj2" fmla="val 36939"/>
              <a:gd name="adj3" fmla="val 16667"/>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D4D4D"/>
                </a:solidFill>
                <a:effectLst/>
                <a:uLnTx/>
                <a:uFillTx/>
                <a:latin typeface="Segoe UI"/>
                <a:ea typeface="游ゴシック Medium"/>
                <a:cs typeface="+mn-cs"/>
              </a:rPr>
              <a:t>液面計導入部分</a:t>
            </a:r>
            <a:endParaRPr kumimoji="1" lang="en-US" sz="2400" b="1" i="0" u="none" strike="noStrike" kern="1200" cap="none" spc="0" normalizeH="0" baseline="0" noProof="0" dirty="0">
              <a:ln>
                <a:noFill/>
              </a:ln>
              <a:solidFill>
                <a:srgbClr val="4D4D4D"/>
              </a:solidFill>
              <a:effectLst/>
              <a:uLnTx/>
              <a:uFillTx/>
              <a:latin typeface="Segoe UI"/>
              <a:ea typeface="游ゴシック Medium"/>
              <a:cs typeface="+mn-cs"/>
            </a:endParaRPr>
          </a:p>
        </p:txBody>
      </p:sp>
      <p:sp>
        <p:nvSpPr>
          <p:cNvPr id="10" name="テキスト ボックス 9">
            <a:extLst>
              <a:ext uri="{FF2B5EF4-FFF2-40B4-BE49-F238E27FC236}">
                <a16:creationId xmlns:a16="http://schemas.microsoft.com/office/drawing/2014/main" id="{6FF53E97-AFAF-0E3D-D106-EE1677D5BBC5}"/>
              </a:ext>
            </a:extLst>
          </p:cNvPr>
          <p:cNvSpPr txBox="1"/>
          <p:nvPr/>
        </p:nvSpPr>
        <p:spPr>
          <a:xfrm>
            <a:off x="453224" y="2396681"/>
            <a:ext cx="366555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D4D4D"/>
                </a:solidFill>
                <a:effectLst/>
                <a:uLnTx/>
                <a:uFillTx/>
                <a:latin typeface="Segoe UI"/>
                <a:ea typeface="游ゴシック Medium"/>
                <a:cs typeface="+mn-cs"/>
              </a:rPr>
              <a:t>標的部分の</a:t>
            </a:r>
            <a:r>
              <a:rPr kumimoji="1" lang="en-US" altLang="ja-JP" sz="2800" b="1" i="0" u="none" strike="noStrike" kern="1200" cap="none" spc="0" normalizeH="0" baseline="0" noProof="0" dirty="0" err="1">
                <a:ln>
                  <a:noFill/>
                </a:ln>
                <a:solidFill>
                  <a:srgbClr val="4D4D4D"/>
                </a:solidFill>
                <a:effectLst/>
                <a:uLnTx/>
                <a:uFillTx/>
                <a:latin typeface="Segoe UI"/>
                <a:ea typeface="游ゴシック Medium"/>
                <a:cs typeface="+mn-cs"/>
              </a:rPr>
              <a:t>LHe</a:t>
            </a:r>
            <a:r>
              <a:rPr kumimoji="1" lang="ja-JP" altLang="en-US" sz="2800" b="1" i="0" u="none" strike="noStrike" kern="1200" cap="none" spc="0" normalizeH="0" baseline="0" noProof="0" dirty="0">
                <a:ln>
                  <a:noFill/>
                </a:ln>
                <a:solidFill>
                  <a:srgbClr val="4D4D4D"/>
                </a:solidFill>
                <a:effectLst/>
                <a:uLnTx/>
                <a:uFillTx/>
                <a:latin typeface="Segoe UI"/>
                <a:ea typeface="游ゴシック Medium"/>
                <a:cs typeface="+mn-cs"/>
              </a:rPr>
              <a:t>液面が分からない</a:t>
            </a:r>
            <a:endParaRPr kumimoji="1" lang="en-US" altLang="ja-JP" sz="2800" b="1"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D4D4D"/>
                </a:solidFill>
                <a:effectLst/>
                <a:uLnTx/>
                <a:uFillTx/>
                <a:latin typeface="Segoe UI"/>
                <a:ea typeface="游ゴシック Medium"/>
                <a:cs typeface="+mn-cs"/>
              </a:rPr>
              <a:t>→液面計の開発</a:t>
            </a:r>
            <a:endParaRPr kumimoji="1" lang="en-US" altLang="ja-JP" sz="2800" b="1"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800" b="1" i="0" u="none" strike="noStrike" kern="1200" cap="none" spc="0" normalizeH="0" baseline="0" noProof="0" dirty="0">
                <a:ln>
                  <a:noFill/>
                </a:ln>
                <a:solidFill>
                  <a:srgbClr val="4D4D4D"/>
                </a:solidFill>
                <a:effectLst/>
                <a:uLnTx/>
                <a:uFillTx/>
                <a:latin typeface="Segoe UI"/>
                <a:ea typeface="游ゴシック Medium"/>
                <a:cs typeface="+mn-cs"/>
              </a:rPr>
              <a:t>   (1cm</a:t>
            </a:r>
            <a:r>
              <a:rPr kumimoji="1" lang="ja-JP" altLang="en-US" sz="2800" b="1" i="0" u="none" strike="noStrike" kern="1200" cap="none" spc="0" normalizeH="0" baseline="0" noProof="0" dirty="0">
                <a:ln>
                  <a:noFill/>
                </a:ln>
                <a:solidFill>
                  <a:srgbClr val="4D4D4D"/>
                </a:solidFill>
                <a:effectLst/>
                <a:uLnTx/>
                <a:uFillTx/>
                <a:latin typeface="Segoe UI"/>
                <a:ea typeface="游ゴシック Medium"/>
                <a:cs typeface="+mn-cs"/>
              </a:rPr>
              <a:t>の精度</a:t>
            </a:r>
            <a:r>
              <a:rPr kumimoji="1" lang="en-US" altLang="ja-JP" sz="2800" b="1" i="0" u="none" strike="noStrike" kern="1200" cap="none" spc="0" normalizeH="0" baseline="0" noProof="0" dirty="0">
                <a:ln>
                  <a:noFill/>
                </a:ln>
                <a:solidFill>
                  <a:srgbClr val="4D4D4D"/>
                </a:solidFill>
                <a:effectLst/>
                <a:uLnTx/>
                <a:uFillTx/>
                <a:latin typeface="Segoe UI"/>
                <a:ea typeface="游ゴシック Medium"/>
                <a:cs typeface="+mn-cs"/>
              </a:rPr>
              <a:t>)</a:t>
            </a:r>
            <a:endParaRPr kumimoji="1" lang="en-US" sz="2800" b="1" i="0" u="none" strike="noStrike" kern="1200" cap="none" spc="0" normalizeH="0" baseline="0" noProof="0" dirty="0">
              <a:ln>
                <a:noFill/>
              </a:ln>
              <a:solidFill>
                <a:srgbClr val="4D4D4D"/>
              </a:solidFill>
              <a:effectLst/>
              <a:uLnTx/>
              <a:uFillTx/>
              <a:latin typeface="Segoe UI"/>
              <a:ea typeface="游ゴシック Medium"/>
              <a:cs typeface="+mn-cs"/>
            </a:endParaRPr>
          </a:p>
        </p:txBody>
      </p:sp>
      <p:sp>
        <p:nvSpPr>
          <p:cNvPr id="12" name="四角形: 角を丸くする 11">
            <a:extLst>
              <a:ext uri="{FF2B5EF4-FFF2-40B4-BE49-F238E27FC236}">
                <a16:creationId xmlns:a16="http://schemas.microsoft.com/office/drawing/2014/main" id="{A4928CCE-D291-0D94-4D42-64630C6C6A58}"/>
              </a:ext>
            </a:extLst>
          </p:cNvPr>
          <p:cNvSpPr/>
          <p:nvPr/>
        </p:nvSpPr>
        <p:spPr>
          <a:xfrm>
            <a:off x="7871790" y="1443061"/>
            <a:ext cx="2759103" cy="681812"/>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2400" b="1" i="0" u="none" strike="noStrike" kern="1200" cap="none" spc="0" normalizeH="0" baseline="0" noProof="0" dirty="0">
                <a:ln>
                  <a:noFill/>
                </a:ln>
                <a:solidFill>
                  <a:srgbClr val="4D4D4D"/>
                </a:solidFill>
                <a:effectLst/>
                <a:uLnTx/>
                <a:uFillTx/>
                <a:latin typeface="Segoe UI"/>
                <a:ea typeface="游ゴシック Medium"/>
                <a:cs typeface="+mn-cs"/>
              </a:rPr>
              <a:t>NMR</a:t>
            </a:r>
            <a:r>
              <a:rPr kumimoji="1" lang="ja-JP" altLang="en-US" sz="2400" b="1" i="0" u="none" strike="noStrike" kern="1200" cap="none" spc="0" normalizeH="0" baseline="0" noProof="0" dirty="0">
                <a:ln>
                  <a:noFill/>
                </a:ln>
                <a:solidFill>
                  <a:srgbClr val="4D4D4D"/>
                </a:solidFill>
                <a:effectLst/>
                <a:uLnTx/>
                <a:uFillTx/>
                <a:latin typeface="Segoe UI"/>
                <a:ea typeface="游ゴシック Medium"/>
                <a:cs typeface="+mn-cs"/>
              </a:rPr>
              <a:t>用</a:t>
            </a:r>
            <a:r>
              <a:rPr kumimoji="1" lang="en-US" altLang="ja-JP" sz="2400" b="1" i="0" u="none" strike="noStrike" kern="1200" cap="none" spc="0" normalizeH="0" baseline="0" noProof="0" dirty="0">
                <a:ln>
                  <a:noFill/>
                </a:ln>
                <a:solidFill>
                  <a:srgbClr val="4D4D4D"/>
                </a:solidFill>
                <a:effectLst/>
                <a:uLnTx/>
                <a:uFillTx/>
                <a:latin typeface="Segoe UI"/>
                <a:ea typeface="游ゴシック Medium"/>
                <a:cs typeface="+mn-cs"/>
              </a:rPr>
              <a:t>cryostat</a:t>
            </a:r>
            <a:endParaRPr kumimoji="1" lang="en-US" sz="2400" b="1" i="0" u="none" strike="noStrike" kern="1200" cap="none" spc="0" normalizeH="0" baseline="0" noProof="0" dirty="0">
              <a:ln>
                <a:noFill/>
              </a:ln>
              <a:solidFill>
                <a:srgbClr val="4D4D4D"/>
              </a:solidFill>
              <a:effectLst/>
              <a:uLnTx/>
              <a:uFillTx/>
              <a:latin typeface="Segoe UI"/>
              <a:ea typeface="游ゴシック Medium"/>
              <a:cs typeface="+mn-cs"/>
            </a:endParaRPr>
          </a:p>
        </p:txBody>
      </p:sp>
      <p:sp>
        <p:nvSpPr>
          <p:cNvPr id="3" name="テキスト ボックス 2">
            <a:extLst>
              <a:ext uri="{FF2B5EF4-FFF2-40B4-BE49-F238E27FC236}">
                <a16:creationId xmlns:a16="http://schemas.microsoft.com/office/drawing/2014/main" id="{0B226E1D-311F-09D6-BFE8-2858189D92E8}"/>
              </a:ext>
            </a:extLst>
          </p:cNvPr>
          <p:cNvSpPr txBox="1"/>
          <p:nvPr/>
        </p:nvSpPr>
        <p:spPr>
          <a:xfrm>
            <a:off x="334432" y="6163733"/>
            <a:ext cx="44153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dirty="0">
                <a:ln>
                  <a:noFill/>
                </a:ln>
                <a:solidFill>
                  <a:srgbClr val="F8F8F8">
                    <a:lumMod val="50000"/>
                  </a:srgbClr>
                </a:solidFill>
                <a:effectLst/>
                <a:uLnTx/>
                <a:uFillTx/>
                <a:latin typeface="Arial" panose="020B0604020202020204" pitchFamily="34" charset="0"/>
                <a:ea typeface="游ゴシック Medium"/>
                <a:cs typeface="+mn-cs"/>
              </a:rPr>
              <a:t>K. </a:t>
            </a:r>
            <a:r>
              <a:rPr kumimoji="1" lang="en-US" sz="1800" b="0" i="0" u="none" strike="noStrike" kern="1200" cap="none" spc="0" normalizeH="0" baseline="0" noProof="0" dirty="0" err="1">
                <a:ln>
                  <a:noFill/>
                </a:ln>
                <a:solidFill>
                  <a:srgbClr val="F8F8F8">
                    <a:lumMod val="50000"/>
                  </a:srgbClr>
                </a:solidFill>
                <a:effectLst/>
                <a:uLnTx/>
                <a:uFillTx/>
                <a:latin typeface="Arial" panose="020B0604020202020204" pitchFamily="34" charset="0"/>
                <a:ea typeface="游ゴシック Medium"/>
                <a:cs typeface="+mn-cs"/>
              </a:rPr>
              <a:t>Ishizaki</a:t>
            </a:r>
            <a:r>
              <a:rPr kumimoji="1" lang="en-US" sz="1800" b="0" i="0" u="none" strike="noStrike" kern="1200" cap="none" spc="0" normalizeH="0" baseline="0" noProof="0" dirty="0">
                <a:ln>
                  <a:noFill/>
                </a:ln>
                <a:solidFill>
                  <a:srgbClr val="F8F8F8">
                    <a:lumMod val="50000"/>
                  </a:srgbClr>
                </a:solidFill>
                <a:effectLst/>
                <a:uLnTx/>
                <a:uFillTx/>
                <a:latin typeface="Arial" panose="020B0604020202020204" pitchFamily="34" charset="0"/>
                <a:ea typeface="游ゴシック Medium"/>
                <a:cs typeface="+mn-cs"/>
              </a:rPr>
              <a:t>, et al., </a:t>
            </a:r>
            <a:r>
              <a:rPr kumimoji="1" lang="en-US" sz="1800" b="0" i="0" u="none" strike="noStrike" kern="1200" cap="none" spc="0" normalizeH="0" baseline="0" noProof="0" dirty="0" err="1">
                <a:ln>
                  <a:noFill/>
                </a:ln>
                <a:solidFill>
                  <a:srgbClr val="F8F8F8">
                    <a:lumMod val="50000"/>
                  </a:srgbClr>
                </a:solidFill>
                <a:effectLst/>
                <a:uLnTx/>
                <a:uFillTx/>
                <a:latin typeface="Arial" panose="020B0604020202020204" pitchFamily="34" charset="0"/>
                <a:ea typeface="游ゴシック Medium"/>
                <a:cs typeface="+mn-cs"/>
              </a:rPr>
              <a:t>Nucl</a:t>
            </a:r>
            <a:r>
              <a:rPr kumimoji="1" lang="en-US" sz="1800" b="0" i="0" u="none" strike="noStrike" kern="1200" cap="none" spc="0" normalizeH="0" baseline="0" noProof="0" dirty="0">
                <a:ln>
                  <a:noFill/>
                </a:ln>
                <a:solidFill>
                  <a:srgbClr val="F8F8F8">
                    <a:lumMod val="50000"/>
                  </a:srgbClr>
                </a:solidFill>
                <a:effectLst/>
                <a:uLnTx/>
                <a:uFillTx/>
                <a:latin typeface="Arial" panose="020B0604020202020204" pitchFamily="34" charset="0"/>
                <a:ea typeface="游ゴシック Medium"/>
                <a:cs typeface="+mn-cs"/>
              </a:rPr>
              <a:t>. </a:t>
            </a:r>
            <a:r>
              <a:rPr kumimoji="1" lang="en-US" sz="1800" b="0" i="0" u="none" strike="noStrike" kern="1200" cap="none" spc="0" normalizeH="0" baseline="0" noProof="0" dirty="0" err="1">
                <a:ln>
                  <a:noFill/>
                </a:ln>
                <a:solidFill>
                  <a:srgbClr val="F8F8F8">
                    <a:lumMod val="50000"/>
                  </a:srgbClr>
                </a:solidFill>
                <a:effectLst/>
                <a:uLnTx/>
                <a:uFillTx/>
                <a:latin typeface="Arial" panose="020B0604020202020204" pitchFamily="34" charset="0"/>
                <a:ea typeface="游ゴシック Medium"/>
                <a:cs typeface="+mn-cs"/>
              </a:rPr>
              <a:t>Instrum</a:t>
            </a:r>
            <a:r>
              <a:rPr kumimoji="1" lang="en-US" sz="1800" b="0" i="0" u="none" strike="noStrike" kern="1200" cap="none" spc="0" normalizeH="0" baseline="0" noProof="0" dirty="0">
                <a:ln>
                  <a:noFill/>
                </a:ln>
                <a:solidFill>
                  <a:srgbClr val="F8F8F8">
                    <a:lumMod val="50000"/>
                  </a:srgbClr>
                </a:solidFill>
                <a:effectLst/>
                <a:uLnTx/>
                <a:uFillTx/>
                <a:latin typeface="Arial" panose="020B0604020202020204" pitchFamily="34" charset="0"/>
                <a:ea typeface="游ゴシック Medium"/>
                <a:cs typeface="+mn-cs"/>
              </a:rPr>
              <a:t>. Methods Phys. Res A 1020 (2021) 165845</a:t>
            </a:r>
            <a:endParaRPr kumimoji="1" lang="en-US" sz="1800" b="0" i="0" u="none" strike="noStrike" kern="1200" cap="none" spc="0" normalizeH="0" baseline="0" noProof="0" dirty="0">
              <a:ln>
                <a:noFill/>
              </a:ln>
              <a:solidFill>
                <a:srgbClr val="F8F8F8">
                  <a:lumMod val="50000"/>
                </a:srgbClr>
              </a:solidFill>
              <a:effectLst/>
              <a:uLnTx/>
              <a:uFillTx/>
              <a:latin typeface="Segoe UI"/>
              <a:ea typeface="游ゴシック Medium"/>
              <a:cs typeface="+mn-cs"/>
            </a:endParaRPr>
          </a:p>
        </p:txBody>
      </p:sp>
    </p:spTree>
    <p:extLst>
      <p:ext uri="{BB962C8B-B14F-4D97-AF65-F5344CB8AC3E}">
        <p14:creationId xmlns:p14="http://schemas.microsoft.com/office/powerpoint/2010/main" val="28923094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51FE8E-C4B3-5D62-92CC-0CE86FE8F8A4}"/>
              </a:ext>
            </a:extLst>
          </p:cNvPr>
          <p:cNvSpPr>
            <a:spLocks noGrp="1"/>
          </p:cNvSpPr>
          <p:nvPr>
            <p:ph type="title"/>
          </p:nvPr>
        </p:nvSpPr>
        <p:spPr/>
        <p:txBody>
          <a:bodyPr/>
          <a:lstStyle/>
          <a:p>
            <a:r>
              <a:rPr lang="ja-JP" altLang="en-US" dirty="0"/>
              <a:t>コンデンサーの静電容量で見る！</a:t>
            </a:r>
            <a:endParaRPr lang="en-US" dirty="0"/>
          </a:p>
        </p:txBody>
      </p:sp>
      <p:sp>
        <p:nvSpPr>
          <p:cNvPr id="4" name="テキスト プレースホルダー 3">
            <a:extLst>
              <a:ext uri="{FF2B5EF4-FFF2-40B4-BE49-F238E27FC236}">
                <a16:creationId xmlns:a16="http://schemas.microsoft.com/office/drawing/2014/main" id="{1E4D9F27-81B0-CCFB-E6B7-6417561BF32E}"/>
              </a:ext>
            </a:extLst>
          </p:cNvPr>
          <p:cNvSpPr>
            <a:spLocks noGrp="1"/>
          </p:cNvSpPr>
          <p:nvPr>
            <p:ph type="body" sz="quarter" idx="11"/>
          </p:nvPr>
        </p:nvSpPr>
        <p:spPr/>
        <p:txBody>
          <a:bodyPr>
            <a:normAutofit fontScale="92500" lnSpcReduction="20000"/>
          </a:bodyPr>
          <a:lstStyle/>
          <a:p>
            <a:r>
              <a:rPr lang="ja-JP" altLang="en-US" dirty="0"/>
              <a:t>原理</a:t>
            </a:r>
            <a:endParaRPr lang="en-US" dirty="0"/>
          </a:p>
        </p:txBody>
      </p:sp>
      <mc:AlternateContent xmlns:mc="http://schemas.openxmlformats.org/markup-compatibility/2006" xmlns:a14="http://schemas.microsoft.com/office/drawing/2010/main">
        <mc:Choice Requires="a14">
          <p:sp>
            <p:nvSpPr>
              <p:cNvPr id="8" name="コンテンツ プレースホルダー 7">
                <a:extLst>
                  <a:ext uri="{FF2B5EF4-FFF2-40B4-BE49-F238E27FC236}">
                    <a16:creationId xmlns:a16="http://schemas.microsoft.com/office/drawing/2014/main" id="{2F62FFBF-1CEA-00E7-25DD-6B3F88E80269}"/>
                  </a:ext>
                </a:extLst>
              </p:cNvPr>
              <p:cNvSpPr>
                <a:spLocks noGrp="1"/>
              </p:cNvSpPr>
              <p:nvPr>
                <p:ph idx="1"/>
              </p:nvPr>
            </p:nvSpPr>
            <p:spPr>
              <a:xfrm>
                <a:off x="813241" y="2069478"/>
                <a:ext cx="6334981" cy="4572000"/>
              </a:xfrm>
            </p:spPr>
            <p:txBody>
              <a:bodyPr/>
              <a:lstStyle/>
              <a:p>
                <a:pPr marL="0" indent="0">
                  <a:buNone/>
                </a:pPr>
                <a:r>
                  <a:rPr lang="ja-JP" altLang="en-US" dirty="0"/>
                  <a:t>・真空中のコンデンサーの静電容量</a:t>
                </a:r>
                <a:endParaRPr lang="en-US" altLang="ja-JP" dirty="0"/>
              </a:p>
              <a:p>
                <a:pPr marL="0" indent="0">
                  <a:buNone/>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𝑪</m:t>
                      </m:r>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𝟐</m:t>
                          </m:r>
                          <m:r>
                            <a:rPr lang="en-US" b="1" i="1" smtClean="0">
                              <a:latin typeface="Cambria Math" panose="02040503050406030204" pitchFamily="18" charset="0"/>
                            </a:rPr>
                            <m:t>𝝅</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𝝐</m:t>
                              </m:r>
                            </m:e>
                            <m:sub>
                              <m:r>
                                <a:rPr lang="en-US" b="1" i="1" smtClean="0">
                                  <a:latin typeface="Cambria Math" panose="02040503050406030204" pitchFamily="18" charset="0"/>
                                </a:rPr>
                                <m:t>𝟎</m:t>
                              </m:r>
                            </m:sub>
                          </m:sSub>
                          <m:r>
                            <a:rPr lang="en-US" b="1" i="1" smtClean="0">
                              <a:latin typeface="Cambria Math" panose="02040503050406030204" pitchFamily="18" charset="0"/>
                            </a:rPr>
                            <m:t>𝑳</m:t>
                          </m:r>
                        </m:num>
                        <m:den>
                          <m:r>
                            <a:rPr lang="en-US" b="1" i="0" smtClean="0">
                              <a:latin typeface="Cambria Math" panose="02040503050406030204" pitchFamily="18" charset="0"/>
                            </a:rPr>
                            <m:t>𝐥𝐧</m:t>
                          </m:r>
                          <m:d>
                            <m:dPr>
                              <m:ctrlPr>
                                <a:rPr lang="en-US" b="1" i="1" smtClean="0">
                                  <a:latin typeface="Cambria Math" panose="02040503050406030204" pitchFamily="18" charset="0"/>
                                </a:rPr>
                              </m:ctrlPr>
                            </m:dPr>
                            <m:e>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r>
                                        <a:rPr lang="en-US" b="1" i="1" smtClean="0">
                                          <a:latin typeface="Cambria Math" panose="02040503050406030204" pitchFamily="18" charset="0"/>
                                        </a:rPr>
                                        <m:t>𝒓</m:t>
                                      </m:r>
                                    </m:e>
                                    <m:sub>
                                      <m:r>
                                        <a:rPr lang="en-US" b="1" i="1" smtClean="0">
                                          <a:latin typeface="Cambria Math" panose="02040503050406030204" pitchFamily="18" charset="0"/>
                                        </a:rPr>
                                        <m:t>𝒐</m:t>
                                      </m:r>
                                    </m:sub>
                                  </m:sSub>
                                </m:num>
                                <m:den>
                                  <m:sSub>
                                    <m:sSubPr>
                                      <m:ctrlPr>
                                        <a:rPr lang="en-US" b="1" i="1" smtClean="0">
                                          <a:latin typeface="Cambria Math" panose="02040503050406030204" pitchFamily="18" charset="0"/>
                                        </a:rPr>
                                      </m:ctrlPr>
                                    </m:sSubPr>
                                    <m:e>
                                      <m:r>
                                        <a:rPr lang="en-US" b="1" i="1" smtClean="0">
                                          <a:latin typeface="Cambria Math" panose="02040503050406030204" pitchFamily="18" charset="0"/>
                                        </a:rPr>
                                        <m:t>𝒓</m:t>
                                      </m:r>
                                    </m:e>
                                    <m:sub>
                                      <m:r>
                                        <a:rPr lang="en-US" b="1" i="1" smtClean="0">
                                          <a:latin typeface="Cambria Math" panose="02040503050406030204" pitchFamily="18" charset="0"/>
                                        </a:rPr>
                                        <m:t>𝒊</m:t>
                                      </m:r>
                                    </m:sub>
                                  </m:sSub>
                                </m:den>
                              </m:f>
                            </m:e>
                          </m:d>
                        </m:den>
                      </m:f>
                    </m:oMath>
                  </m:oMathPara>
                </a14:m>
                <a:endParaRPr lang="en-US" b="1" dirty="0"/>
              </a:p>
              <a:p>
                <a:pPr marL="0" indent="0">
                  <a:buNone/>
                </a:pPr>
                <a:endParaRPr lang="en-US" dirty="0"/>
              </a:p>
            </p:txBody>
          </p:sp>
        </mc:Choice>
        <mc:Fallback xmlns="">
          <p:sp>
            <p:nvSpPr>
              <p:cNvPr id="8" name="コンテンツ プレースホルダー 7">
                <a:extLst>
                  <a:ext uri="{FF2B5EF4-FFF2-40B4-BE49-F238E27FC236}">
                    <a16:creationId xmlns:a16="http://schemas.microsoft.com/office/drawing/2014/main" id="{2F62FFBF-1CEA-00E7-25DD-6B3F88E80269}"/>
                  </a:ext>
                </a:extLst>
              </p:cNvPr>
              <p:cNvSpPr>
                <a:spLocks noGrp="1" noRot="1" noChangeAspect="1" noMove="1" noResize="1" noEditPoints="1" noAdjustHandles="1" noChangeArrowheads="1" noChangeShapeType="1" noTextEdit="1"/>
              </p:cNvSpPr>
              <p:nvPr>
                <p:ph idx="1"/>
              </p:nvPr>
            </p:nvSpPr>
            <p:spPr>
              <a:xfrm>
                <a:off x="813241" y="2069478"/>
                <a:ext cx="6334981" cy="4572000"/>
              </a:xfrm>
              <a:blipFill>
                <a:blip r:embed="rId2"/>
                <a:stretch>
                  <a:fillRect l="-1923" t="-800"/>
                </a:stretch>
              </a:blipFill>
            </p:spPr>
            <p:txBody>
              <a:bodyPr/>
              <a:lstStyle/>
              <a:p>
                <a:r>
                  <a:rPr lang="en-US">
                    <a:noFill/>
                  </a:rPr>
                  <a:t> </a:t>
                </a:r>
              </a:p>
            </p:txBody>
          </p:sp>
        </mc:Fallback>
      </mc:AlternateContent>
      <p:sp>
        <p:nvSpPr>
          <p:cNvPr id="3" name="楕円 2">
            <a:extLst>
              <a:ext uri="{FF2B5EF4-FFF2-40B4-BE49-F238E27FC236}">
                <a16:creationId xmlns:a16="http://schemas.microsoft.com/office/drawing/2014/main" id="{ECB51B02-367C-E65B-6C75-1662FC73F61B}"/>
              </a:ext>
            </a:extLst>
          </p:cNvPr>
          <p:cNvSpPr/>
          <p:nvPr/>
        </p:nvSpPr>
        <p:spPr>
          <a:xfrm>
            <a:off x="8426245" y="2152031"/>
            <a:ext cx="2952514" cy="93815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400" b="1" i="0" u="none" strike="noStrike" kern="1200" cap="none" spc="0" normalizeH="0" baseline="0" noProof="0" dirty="0">
              <a:ln>
                <a:noFill/>
              </a:ln>
              <a:solidFill>
                <a:srgbClr val="4D4D4D"/>
              </a:solidFill>
              <a:effectLst/>
              <a:uLnTx/>
              <a:uFillTx/>
              <a:latin typeface="Segoe UI"/>
              <a:ea typeface="游ゴシック Medium"/>
              <a:cs typeface="+mn-cs"/>
            </a:endParaRPr>
          </a:p>
        </p:txBody>
      </p:sp>
      <p:sp>
        <p:nvSpPr>
          <p:cNvPr id="5" name="楕円 4">
            <a:extLst>
              <a:ext uri="{FF2B5EF4-FFF2-40B4-BE49-F238E27FC236}">
                <a16:creationId xmlns:a16="http://schemas.microsoft.com/office/drawing/2014/main" id="{6851421A-5263-5674-47B6-64CA56680149}"/>
              </a:ext>
            </a:extLst>
          </p:cNvPr>
          <p:cNvSpPr/>
          <p:nvPr/>
        </p:nvSpPr>
        <p:spPr>
          <a:xfrm>
            <a:off x="8844115" y="2333927"/>
            <a:ext cx="2128685" cy="56658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400" b="1" i="0" u="none" strike="noStrike" kern="1200" cap="none" spc="0" normalizeH="0" baseline="0" noProof="0" dirty="0">
              <a:ln>
                <a:noFill/>
              </a:ln>
              <a:solidFill>
                <a:srgbClr val="4D4D4D"/>
              </a:solidFill>
              <a:effectLst/>
              <a:uLnTx/>
              <a:uFillTx/>
              <a:latin typeface="Segoe UI"/>
              <a:ea typeface="游ゴシック Medium"/>
              <a:cs typeface="+mn-cs"/>
            </a:endParaRPr>
          </a:p>
        </p:txBody>
      </p:sp>
      <p:cxnSp>
        <p:nvCxnSpPr>
          <p:cNvPr id="6" name="直線矢印コネクタ 5">
            <a:extLst>
              <a:ext uri="{FF2B5EF4-FFF2-40B4-BE49-F238E27FC236}">
                <a16:creationId xmlns:a16="http://schemas.microsoft.com/office/drawing/2014/main" id="{B24FAE60-0897-5A59-62D1-7F3D9D5B66ED}"/>
              </a:ext>
            </a:extLst>
          </p:cNvPr>
          <p:cNvCxnSpPr>
            <a:cxnSpLocks/>
            <a:stCxn id="3" idx="2"/>
          </p:cNvCxnSpPr>
          <p:nvPr/>
        </p:nvCxnSpPr>
        <p:spPr>
          <a:xfrm>
            <a:off x="8426245" y="2621110"/>
            <a:ext cx="11911" cy="3297909"/>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4D358D89-2138-C8E3-6676-84127C3B9617}"/>
              </a:ext>
            </a:extLst>
          </p:cNvPr>
          <p:cNvCxnSpPr>
            <a:cxnSpLocks/>
          </p:cNvCxnSpPr>
          <p:nvPr/>
        </p:nvCxnSpPr>
        <p:spPr>
          <a:xfrm>
            <a:off x="8850070" y="2617221"/>
            <a:ext cx="11911" cy="3297909"/>
          </a:xfrm>
          <a:prstGeom prst="straightConnector1">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0258BFF1-3079-BE1C-359F-180577932C9E}"/>
              </a:ext>
            </a:extLst>
          </p:cNvPr>
          <p:cNvCxnSpPr>
            <a:cxnSpLocks/>
          </p:cNvCxnSpPr>
          <p:nvPr/>
        </p:nvCxnSpPr>
        <p:spPr>
          <a:xfrm flipH="1">
            <a:off x="9908145" y="1236400"/>
            <a:ext cx="9402" cy="4674841"/>
          </a:xfrm>
          <a:prstGeom prst="straightConnector1">
            <a:avLst/>
          </a:prstGeom>
          <a:ln w="381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A5B7B4DA-0349-DDEF-9876-55B4E09ABF0A}"/>
              </a:ext>
            </a:extLst>
          </p:cNvPr>
          <p:cNvCxnSpPr>
            <a:cxnSpLocks/>
          </p:cNvCxnSpPr>
          <p:nvPr/>
        </p:nvCxnSpPr>
        <p:spPr>
          <a:xfrm>
            <a:off x="10972800" y="1962358"/>
            <a:ext cx="0" cy="3935971"/>
          </a:xfrm>
          <a:prstGeom prst="straightConnector1">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5AECBBDC-FDB6-8A96-C5DB-28DB700201F8}"/>
              </a:ext>
            </a:extLst>
          </p:cNvPr>
          <p:cNvCxnSpPr>
            <a:cxnSpLocks/>
          </p:cNvCxnSpPr>
          <p:nvPr/>
        </p:nvCxnSpPr>
        <p:spPr>
          <a:xfrm>
            <a:off x="11378447" y="1244600"/>
            <a:ext cx="12223" cy="4674419"/>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楕円 14">
            <a:extLst>
              <a:ext uri="{FF2B5EF4-FFF2-40B4-BE49-F238E27FC236}">
                <a16:creationId xmlns:a16="http://schemas.microsoft.com/office/drawing/2014/main" id="{BE5E974F-EAB7-38C3-22B4-876715E3F94B}"/>
              </a:ext>
            </a:extLst>
          </p:cNvPr>
          <p:cNvSpPr/>
          <p:nvPr/>
        </p:nvSpPr>
        <p:spPr>
          <a:xfrm>
            <a:off x="8438156" y="5446051"/>
            <a:ext cx="2952514" cy="93815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400" b="1" i="0" u="none" strike="noStrike" kern="1200" cap="none" spc="0" normalizeH="0" baseline="0" noProof="0" dirty="0">
              <a:ln>
                <a:noFill/>
              </a:ln>
              <a:solidFill>
                <a:srgbClr val="4D4D4D"/>
              </a:solidFill>
              <a:effectLst/>
              <a:uLnTx/>
              <a:uFillTx/>
              <a:latin typeface="Segoe UI"/>
              <a:ea typeface="游ゴシック Medium"/>
              <a:cs typeface="+mn-cs"/>
            </a:endParaRPr>
          </a:p>
        </p:txBody>
      </p:sp>
      <p:sp>
        <p:nvSpPr>
          <p:cNvPr id="16" name="楕円 15">
            <a:extLst>
              <a:ext uri="{FF2B5EF4-FFF2-40B4-BE49-F238E27FC236}">
                <a16:creationId xmlns:a16="http://schemas.microsoft.com/office/drawing/2014/main" id="{BDECAD13-B349-16A9-2B92-C87C84971515}"/>
              </a:ext>
            </a:extLst>
          </p:cNvPr>
          <p:cNvSpPr/>
          <p:nvPr/>
        </p:nvSpPr>
        <p:spPr>
          <a:xfrm>
            <a:off x="8856026" y="5627947"/>
            <a:ext cx="2128685" cy="56658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400" b="1" i="0" u="none" strike="noStrike" kern="1200" cap="none" spc="0" normalizeH="0" baseline="0" noProof="0" dirty="0">
              <a:ln>
                <a:noFill/>
              </a:ln>
              <a:solidFill>
                <a:srgbClr val="4D4D4D"/>
              </a:solidFill>
              <a:effectLst/>
              <a:uLnTx/>
              <a:uFillTx/>
              <a:latin typeface="Segoe UI"/>
              <a:ea typeface="游ゴシック Medium"/>
              <a:cs typeface="+mn-cs"/>
            </a:endParaRPr>
          </a:p>
        </p:txBody>
      </p:sp>
      <p:cxnSp>
        <p:nvCxnSpPr>
          <p:cNvPr id="20" name="直線矢印コネクタ 19">
            <a:extLst>
              <a:ext uri="{FF2B5EF4-FFF2-40B4-BE49-F238E27FC236}">
                <a16:creationId xmlns:a16="http://schemas.microsoft.com/office/drawing/2014/main" id="{249A0678-D89B-9F33-DE2A-99DB72574782}"/>
              </a:ext>
            </a:extLst>
          </p:cNvPr>
          <p:cNvCxnSpPr>
            <a:cxnSpLocks/>
          </p:cNvCxnSpPr>
          <p:nvPr/>
        </p:nvCxnSpPr>
        <p:spPr>
          <a:xfrm>
            <a:off x="9896547" y="1954158"/>
            <a:ext cx="1088164" cy="820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2233C20F-2857-E306-6E01-92B34545DDF4}"/>
              </a:ext>
            </a:extLst>
          </p:cNvPr>
          <p:cNvCxnSpPr>
            <a:cxnSpLocks/>
          </p:cNvCxnSpPr>
          <p:nvPr/>
        </p:nvCxnSpPr>
        <p:spPr>
          <a:xfrm>
            <a:off x="9896547" y="1236400"/>
            <a:ext cx="1481900"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54CA8FC1-93C7-13BA-FE69-6577F708EC76}"/>
                  </a:ext>
                </a:extLst>
              </p:cNvPr>
              <p:cNvSpPr txBox="1"/>
              <p:nvPr/>
            </p:nvSpPr>
            <p:spPr>
              <a:xfrm>
                <a:off x="10008409" y="1343540"/>
                <a:ext cx="660483"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sz="3600" b="1" i="1" u="none" strike="noStrike" kern="1200" cap="none" spc="0" normalizeH="0" baseline="0" noProof="0" smtClean="0">
                              <a:ln>
                                <a:noFill/>
                              </a:ln>
                              <a:solidFill>
                                <a:srgbClr val="4D4D4D"/>
                              </a:solidFill>
                              <a:effectLst/>
                              <a:uLnTx/>
                              <a:uFillTx/>
                              <a:latin typeface="Cambria Math" panose="02040503050406030204" pitchFamily="18" charset="0"/>
                              <a:cs typeface="+mn-cs"/>
                            </a:rPr>
                          </m:ctrlPr>
                        </m:sSubPr>
                        <m:e>
                          <m:r>
                            <a:rPr kumimoji="1" lang="en-US" sz="3600" b="1" i="1" u="none" strike="noStrike" kern="1200" cap="none" spc="0" normalizeH="0" baseline="0" noProof="0" smtClean="0">
                              <a:ln>
                                <a:noFill/>
                              </a:ln>
                              <a:solidFill>
                                <a:srgbClr val="4D4D4D"/>
                              </a:solidFill>
                              <a:effectLst/>
                              <a:uLnTx/>
                              <a:uFillTx/>
                              <a:latin typeface="Cambria Math" panose="02040503050406030204" pitchFamily="18" charset="0"/>
                              <a:cs typeface="+mn-cs"/>
                            </a:rPr>
                            <m:t>𝒓</m:t>
                          </m:r>
                        </m:e>
                        <m:sub>
                          <m:r>
                            <a:rPr kumimoji="1" lang="en-US" sz="3600" b="1" i="1" u="none" strike="noStrike" kern="1200" cap="none" spc="0" normalizeH="0" baseline="0" noProof="0" smtClean="0">
                              <a:ln>
                                <a:noFill/>
                              </a:ln>
                              <a:solidFill>
                                <a:srgbClr val="4D4D4D"/>
                              </a:solidFill>
                              <a:effectLst/>
                              <a:uLnTx/>
                              <a:uFillTx/>
                              <a:latin typeface="Cambria Math" panose="02040503050406030204" pitchFamily="18" charset="0"/>
                              <a:cs typeface="+mn-cs"/>
                            </a:rPr>
                            <m:t>𝒊</m:t>
                          </m:r>
                        </m:sub>
                      </m:sSub>
                    </m:oMath>
                  </m:oMathPara>
                </a14:m>
                <a:endParaRPr kumimoji="1" lang="en-US" sz="3600" b="1" i="0" u="none" strike="noStrike" kern="1200" cap="none" spc="0" normalizeH="0" baseline="0" noProof="0" dirty="0">
                  <a:ln>
                    <a:noFill/>
                  </a:ln>
                  <a:solidFill>
                    <a:srgbClr val="4D4D4D"/>
                  </a:solidFill>
                  <a:effectLst/>
                  <a:uLnTx/>
                  <a:uFillTx/>
                  <a:latin typeface="Segoe UI"/>
                  <a:ea typeface="游ゴシック Medium"/>
                  <a:cs typeface="+mn-cs"/>
                </a:endParaRPr>
              </a:p>
            </p:txBody>
          </p:sp>
        </mc:Choice>
        <mc:Fallback xmlns="">
          <p:sp>
            <p:nvSpPr>
              <p:cNvPr id="30" name="テキスト ボックス 29">
                <a:extLst>
                  <a:ext uri="{FF2B5EF4-FFF2-40B4-BE49-F238E27FC236}">
                    <a16:creationId xmlns:a16="http://schemas.microsoft.com/office/drawing/2014/main" id="{54CA8FC1-93C7-13BA-FE69-6577F708EC76}"/>
                  </a:ext>
                </a:extLst>
              </p:cNvPr>
              <p:cNvSpPr txBox="1">
                <a:spLocks noRot="1" noChangeAspect="1" noMove="1" noResize="1" noEditPoints="1" noAdjustHandles="1" noChangeArrowheads="1" noChangeShapeType="1" noTextEdit="1"/>
              </p:cNvSpPr>
              <p:nvPr/>
            </p:nvSpPr>
            <p:spPr>
              <a:xfrm>
                <a:off x="10008409" y="1343540"/>
                <a:ext cx="660483" cy="646331"/>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ADB5EA65-CC7A-CD54-2F12-AC834A5FC172}"/>
                  </a:ext>
                </a:extLst>
              </p:cNvPr>
              <p:cNvSpPr txBox="1"/>
              <p:nvPr/>
            </p:nvSpPr>
            <p:spPr>
              <a:xfrm>
                <a:off x="10185792" y="616129"/>
                <a:ext cx="6604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sz="3600" b="1" i="1" u="none" strike="noStrike" kern="1200" cap="none" spc="0" normalizeH="0" baseline="0" noProof="0" smtClean="0">
                              <a:ln>
                                <a:noFill/>
                              </a:ln>
                              <a:solidFill>
                                <a:srgbClr val="4D4D4D"/>
                              </a:solidFill>
                              <a:effectLst/>
                              <a:uLnTx/>
                              <a:uFillTx/>
                              <a:latin typeface="Cambria Math" panose="02040503050406030204" pitchFamily="18" charset="0"/>
                              <a:cs typeface="+mn-cs"/>
                            </a:rPr>
                          </m:ctrlPr>
                        </m:sSubPr>
                        <m:e>
                          <m:r>
                            <a:rPr kumimoji="1" lang="en-US" sz="3600" b="1" i="1" u="none" strike="noStrike" kern="1200" cap="none" spc="0" normalizeH="0" baseline="0" noProof="0" smtClean="0">
                              <a:ln>
                                <a:noFill/>
                              </a:ln>
                              <a:solidFill>
                                <a:srgbClr val="4D4D4D"/>
                              </a:solidFill>
                              <a:effectLst/>
                              <a:uLnTx/>
                              <a:uFillTx/>
                              <a:latin typeface="Cambria Math" panose="02040503050406030204" pitchFamily="18" charset="0"/>
                              <a:cs typeface="+mn-cs"/>
                            </a:rPr>
                            <m:t>𝒓</m:t>
                          </m:r>
                        </m:e>
                        <m:sub>
                          <m:r>
                            <a:rPr kumimoji="1" lang="en-US" sz="3600" b="1" i="1" u="none" strike="noStrike" kern="1200" cap="none" spc="0" normalizeH="0" baseline="0" noProof="0" smtClean="0">
                              <a:ln>
                                <a:noFill/>
                              </a:ln>
                              <a:solidFill>
                                <a:srgbClr val="4D4D4D"/>
                              </a:solidFill>
                              <a:effectLst/>
                              <a:uLnTx/>
                              <a:uFillTx/>
                              <a:latin typeface="Cambria Math" panose="02040503050406030204" pitchFamily="18" charset="0"/>
                              <a:cs typeface="+mn-cs"/>
                            </a:rPr>
                            <m:t>𝒐</m:t>
                          </m:r>
                        </m:sub>
                      </m:sSub>
                    </m:oMath>
                  </m:oMathPara>
                </a14:m>
                <a:endParaRPr kumimoji="1" lang="en-US" sz="3600" b="1" i="0" u="none" strike="noStrike" kern="1200" cap="none" spc="0" normalizeH="0" baseline="0" noProof="0" dirty="0">
                  <a:ln>
                    <a:noFill/>
                  </a:ln>
                  <a:solidFill>
                    <a:srgbClr val="4D4D4D"/>
                  </a:solidFill>
                  <a:effectLst/>
                  <a:uLnTx/>
                  <a:uFillTx/>
                  <a:latin typeface="Segoe UI"/>
                  <a:ea typeface="游ゴシック Medium"/>
                  <a:cs typeface="+mn-cs"/>
                </a:endParaRPr>
              </a:p>
            </p:txBody>
          </p:sp>
        </mc:Choice>
        <mc:Fallback xmlns="">
          <p:sp>
            <p:nvSpPr>
              <p:cNvPr id="31" name="テキスト ボックス 30">
                <a:extLst>
                  <a:ext uri="{FF2B5EF4-FFF2-40B4-BE49-F238E27FC236}">
                    <a16:creationId xmlns:a16="http://schemas.microsoft.com/office/drawing/2014/main" id="{ADB5EA65-CC7A-CD54-2F12-AC834A5FC172}"/>
                  </a:ext>
                </a:extLst>
              </p:cNvPr>
              <p:cNvSpPr txBox="1">
                <a:spLocks noRot="1" noChangeAspect="1" noMove="1" noResize="1" noEditPoints="1" noAdjustHandles="1" noChangeArrowheads="1" noChangeShapeType="1" noTextEdit="1"/>
              </p:cNvSpPr>
              <p:nvPr/>
            </p:nvSpPr>
            <p:spPr>
              <a:xfrm>
                <a:off x="10185792" y="616129"/>
                <a:ext cx="660483" cy="64633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7826577E-6115-6810-D8F8-E8803AAD7140}"/>
                  </a:ext>
                </a:extLst>
              </p:cNvPr>
              <p:cNvSpPr txBox="1"/>
              <p:nvPr/>
            </p:nvSpPr>
            <p:spPr>
              <a:xfrm>
                <a:off x="7774026" y="3858272"/>
                <a:ext cx="660483" cy="6487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sz="3600" b="1" i="1" u="none" strike="noStrike" kern="1200" cap="none" spc="0" normalizeH="0" baseline="0" noProof="0" smtClean="0">
                          <a:ln>
                            <a:noFill/>
                          </a:ln>
                          <a:solidFill>
                            <a:srgbClr val="4D4D4D"/>
                          </a:solidFill>
                          <a:effectLst/>
                          <a:uLnTx/>
                          <a:uFillTx/>
                          <a:latin typeface="Cambria Math" panose="02040503050406030204" pitchFamily="18" charset="0"/>
                          <a:cs typeface="+mn-cs"/>
                        </a:rPr>
                        <m:t>𝑳</m:t>
                      </m:r>
                    </m:oMath>
                  </m:oMathPara>
                </a14:m>
                <a:endParaRPr kumimoji="1" lang="en-US" sz="3600" b="1" i="0" u="none" strike="noStrike" kern="1200" cap="none" spc="0" normalizeH="0" baseline="0" noProof="0" dirty="0">
                  <a:ln>
                    <a:noFill/>
                  </a:ln>
                  <a:solidFill>
                    <a:srgbClr val="4D4D4D"/>
                  </a:solidFill>
                  <a:effectLst/>
                  <a:uLnTx/>
                  <a:uFillTx/>
                  <a:latin typeface="Segoe UI"/>
                  <a:ea typeface="游ゴシック Medium"/>
                  <a:cs typeface="+mn-cs"/>
                </a:endParaRPr>
              </a:p>
            </p:txBody>
          </p:sp>
        </mc:Choice>
        <mc:Fallback xmlns="">
          <p:sp>
            <p:nvSpPr>
              <p:cNvPr id="32" name="テキスト ボックス 31">
                <a:extLst>
                  <a:ext uri="{FF2B5EF4-FFF2-40B4-BE49-F238E27FC236}">
                    <a16:creationId xmlns:a16="http://schemas.microsoft.com/office/drawing/2014/main" id="{7826577E-6115-6810-D8F8-E8803AAD7140}"/>
                  </a:ext>
                </a:extLst>
              </p:cNvPr>
              <p:cNvSpPr txBox="1">
                <a:spLocks noRot="1" noChangeAspect="1" noMove="1" noResize="1" noEditPoints="1" noAdjustHandles="1" noChangeArrowheads="1" noChangeShapeType="1" noTextEdit="1"/>
              </p:cNvSpPr>
              <p:nvPr/>
            </p:nvSpPr>
            <p:spPr>
              <a:xfrm>
                <a:off x="7774026" y="3858272"/>
                <a:ext cx="660483" cy="648704"/>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36717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2F1B30A0-02A5-08E9-7B0E-143DBD6CD04F}"/>
              </a:ext>
            </a:extLst>
          </p:cNvPr>
          <p:cNvSpPr/>
          <p:nvPr/>
        </p:nvSpPr>
        <p:spPr>
          <a:xfrm>
            <a:off x="8447244" y="4786125"/>
            <a:ext cx="2948041" cy="105587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400" b="1" i="0" u="none" strike="noStrike" kern="1200" cap="none" spc="0" normalizeH="0" baseline="0" noProof="0" dirty="0">
              <a:ln>
                <a:noFill/>
              </a:ln>
              <a:solidFill>
                <a:srgbClr val="4D4D4D"/>
              </a:solidFill>
              <a:effectLst/>
              <a:uLnTx/>
              <a:uFillTx/>
              <a:latin typeface="Segoe UI"/>
              <a:ea typeface="游ゴシック Medium"/>
              <a:cs typeface="+mn-cs"/>
            </a:endParaRPr>
          </a:p>
        </p:txBody>
      </p:sp>
      <p:sp>
        <p:nvSpPr>
          <p:cNvPr id="7" name="楕円 6">
            <a:extLst>
              <a:ext uri="{FF2B5EF4-FFF2-40B4-BE49-F238E27FC236}">
                <a16:creationId xmlns:a16="http://schemas.microsoft.com/office/drawing/2014/main" id="{43C757F3-6796-D077-D06B-631DE8CFFC6B}"/>
              </a:ext>
            </a:extLst>
          </p:cNvPr>
          <p:cNvSpPr/>
          <p:nvPr/>
        </p:nvSpPr>
        <p:spPr>
          <a:xfrm>
            <a:off x="8434509" y="4351993"/>
            <a:ext cx="2952514" cy="790074"/>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400" b="1" i="0" u="none" strike="noStrike" kern="1200" cap="none" spc="0" normalizeH="0" baseline="0" noProof="0" dirty="0">
              <a:ln>
                <a:noFill/>
              </a:ln>
              <a:solidFill>
                <a:srgbClr val="4D4D4D"/>
              </a:solidFill>
              <a:effectLst/>
              <a:uLnTx/>
              <a:uFillTx/>
              <a:latin typeface="Segoe UI"/>
              <a:ea typeface="游ゴシック Medium"/>
              <a:cs typeface="+mn-cs"/>
            </a:endParaRPr>
          </a:p>
        </p:txBody>
      </p:sp>
      <p:sp>
        <p:nvSpPr>
          <p:cNvPr id="2" name="タイトル 1">
            <a:extLst>
              <a:ext uri="{FF2B5EF4-FFF2-40B4-BE49-F238E27FC236}">
                <a16:creationId xmlns:a16="http://schemas.microsoft.com/office/drawing/2014/main" id="{4B51FE8E-C4B3-5D62-92CC-0CE86FE8F8A4}"/>
              </a:ext>
            </a:extLst>
          </p:cNvPr>
          <p:cNvSpPr>
            <a:spLocks noGrp="1"/>
          </p:cNvSpPr>
          <p:nvPr>
            <p:ph type="title"/>
          </p:nvPr>
        </p:nvSpPr>
        <p:spPr/>
        <p:txBody>
          <a:bodyPr/>
          <a:lstStyle/>
          <a:p>
            <a:r>
              <a:rPr lang="ja-JP" altLang="en-US" dirty="0"/>
              <a:t>コンデンサーの静電容量で見る！</a:t>
            </a:r>
            <a:endParaRPr lang="en-US" dirty="0"/>
          </a:p>
        </p:txBody>
      </p:sp>
      <p:sp>
        <p:nvSpPr>
          <p:cNvPr id="4" name="テキスト プレースホルダー 3">
            <a:extLst>
              <a:ext uri="{FF2B5EF4-FFF2-40B4-BE49-F238E27FC236}">
                <a16:creationId xmlns:a16="http://schemas.microsoft.com/office/drawing/2014/main" id="{1E4D9F27-81B0-CCFB-E6B7-6417561BF32E}"/>
              </a:ext>
            </a:extLst>
          </p:cNvPr>
          <p:cNvSpPr>
            <a:spLocks noGrp="1"/>
          </p:cNvSpPr>
          <p:nvPr>
            <p:ph type="body" sz="quarter" idx="11"/>
          </p:nvPr>
        </p:nvSpPr>
        <p:spPr/>
        <p:txBody>
          <a:bodyPr>
            <a:normAutofit fontScale="92500" lnSpcReduction="20000"/>
          </a:bodyPr>
          <a:lstStyle/>
          <a:p>
            <a:r>
              <a:rPr lang="ja-JP" altLang="en-US" dirty="0"/>
              <a:t>原理</a:t>
            </a:r>
            <a:endParaRPr lang="en-US" dirty="0"/>
          </a:p>
        </p:txBody>
      </p:sp>
      <mc:AlternateContent xmlns:mc="http://schemas.openxmlformats.org/markup-compatibility/2006">
        <mc:Choice xmlns:a14="http://schemas.microsoft.com/office/drawing/2010/main" Requires="a14">
          <p:sp>
            <p:nvSpPr>
              <p:cNvPr id="8" name="コンテンツ プレースホルダー 7">
                <a:extLst>
                  <a:ext uri="{FF2B5EF4-FFF2-40B4-BE49-F238E27FC236}">
                    <a16:creationId xmlns:a16="http://schemas.microsoft.com/office/drawing/2014/main" id="{2F62FFBF-1CEA-00E7-25DD-6B3F88E80269}"/>
                  </a:ext>
                </a:extLst>
              </p:cNvPr>
              <p:cNvSpPr>
                <a:spLocks noGrp="1"/>
              </p:cNvSpPr>
              <p:nvPr>
                <p:ph idx="1"/>
              </p:nvPr>
            </p:nvSpPr>
            <p:spPr>
              <a:xfrm>
                <a:off x="321733" y="1794401"/>
                <a:ext cx="7406868" cy="4847077"/>
              </a:xfrm>
            </p:spPr>
            <p:txBody>
              <a:bodyPr>
                <a:normAutofit fontScale="92500"/>
              </a:bodyPr>
              <a:lstStyle/>
              <a:p>
                <a:pPr marL="0" indent="0">
                  <a:buNone/>
                </a:pPr>
                <a:r>
                  <a:rPr lang="ja-JP" altLang="en-US" dirty="0"/>
                  <a:t>・真空中のコンデンサーの静電容量</a:t>
                </a:r>
                <a:endParaRPr lang="en-US" altLang="ja-JP" dirty="0"/>
              </a:p>
              <a:p>
                <a:pPr marL="0" indent="0">
                  <a:buNone/>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𝑪</m:t>
                      </m:r>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𝟐</m:t>
                          </m:r>
                          <m:r>
                            <a:rPr lang="en-US" b="1" i="1" smtClean="0">
                              <a:latin typeface="Cambria Math" panose="02040503050406030204" pitchFamily="18" charset="0"/>
                            </a:rPr>
                            <m:t>𝝅</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𝝐</m:t>
                              </m:r>
                            </m:e>
                            <m:sub>
                              <m:r>
                                <a:rPr lang="en-US" b="1" i="1" smtClean="0">
                                  <a:latin typeface="Cambria Math" panose="02040503050406030204" pitchFamily="18" charset="0"/>
                                </a:rPr>
                                <m:t>𝟎</m:t>
                              </m:r>
                            </m:sub>
                          </m:sSub>
                          <m:r>
                            <a:rPr lang="en-US" b="1" i="1" smtClean="0">
                              <a:latin typeface="Cambria Math" panose="02040503050406030204" pitchFamily="18" charset="0"/>
                            </a:rPr>
                            <m:t>𝑳</m:t>
                          </m:r>
                        </m:num>
                        <m:den>
                          <m:r>
                            <a:rPr lang="en-US" b="1" i="0" smtClean="0">
                              <a:latin typeface="Cambria Math" panose="02040503050406030204" pitchFamily="18" charset="0"/>
                            </a:rPr>
                            <m:t>𝐥𝐧</m:t>
                          </m:r>
                          <m:d>
                            <m:dPr>
                              <m:ctrlPr>
                                <a:rPr lang="en-US" b="1" i="1" smtClean="0">
                                  <a:latin typeface="Cambria Math" panose="02040503050406030204" pitchFamily="18" charset="0"/>
                                </a:rPr>
                              </m:ctrlPr>
                            </m:dPr>
                            <m:e>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r>
                                        <a:rPr lang="en-US" b="1" i="1" smtClean="0">
                                          <a:latin typeface="Cambria Math" panose="02040503050406030204" pitchFamily="18" charset="0"/>
                                        </a:rPr>
                                        <m:t>𝒓</m:t>
                                      </m:r>
                                    </m:e>
                                    <m:sub>
                                      <m:r>
                                        <a:rPr lang="en-US" b="1" i="1" smtClean="0">
                                          <a:latin typeface="Cambria Math" panose="02040503050406030204" pitchFamily="18" charset="0"/>
                                        </a:rPr>
                                        <m:t>𝒐</m:t>
                                      </m:r>
                                    </m:sub>
                                  </m:sSub>
                                </m:num>
                                <m:den>
                                  <m:sSub>
                                    <m:sSubPr>
                                      <m:ctrlPr>
                                        <a:rPr lang="en-US" b="1" i="1" smtClean="0">
                                          <a:latin typeface="Cambria Math" panose="02040503050406030204" pitchFamily="18" charset="0"/>
                                        </a:rPr>
                                      </m:ctrlPr>
                                    </m:sSubPr>
                                    <m:e>
                                      <m:r>
                                        <a:rPr lang="en-US" b="1" i="1" smtClean="0">
                                          <a:latin typeface="Cambria Math" panose="02040503050406030204" pitchFamily="18" charset="0"/>
                                        </a:rPr>
                                        <m:t>𝒓</m:t>
                                      </m:r>
                                    </m:e>
                                    <m:sub>
                                      <m:r>
                                        <a:rPr lang="en-US" b="1" i="1" smtClean="0">
                                          <a:latin typeface="Cambria Math" panose="02040503050406030204" pitchFamily="18" charset="0"/>
                                        </a:rPr>
                                        <m:t>𝒊</m:t>
                                      </m:r>
                                    </m:sub>
                                  </m:sSub>
                                </m:den>
                              </m:f>
                            </m:e>
                          </m:d>
                        </m:den>
                      </m:f>
                    </m:oMath>
                  </m:oMathPara>
                </a14:m>
                <a:endParaRPr lang="en-US" b="1" dirty="0"/>
              </a:p>
              <a:p>
                <a:pPr marL="0" indent="0">
                  <a:buNone/>
                </a:pPr>
                <a:r>
                  <a:rPr lang="ja-JP" altLang="en-US" b="1" dirty="0"/>
                  <a:t>・液面が</a:t>
                </a:r>
                <a14:m>
                  <m:oMath xmlns:m="http://schemas.openxmlformats.org/officeDocument/2006/math">
                    <m:sSub>
                      <m:sSubPr>
                        <m:ctrlPr>
                          <a:rPr lang="en-US" altLang="ja-JP" b="1" i="1" smtClean="0">
                            <a:latin typeface="Cambria Math" panose="02040503050406030204" pitchFamily="18" charset="0"/>
                          </a:rPr>
                        </m:ctrlPr>
                      </m:sSubPr>
                      <m:e>
                        <m:r>
                          <a:rPr lang="en-US" altLang="ja-JP" b="1" i="1" smtClean="0">
                            <a:latin typeface="Cambria Math" panose="02040503050406030204" pitchFamily="18" charset="0"/>
                          </a:rPr>
                          <m:t>𝑳</m:t>
                        </m:r>
                      </m:e>
                      <m:sub>
                        <m:r>
                          <a:rPr lang="en-US" altLang="ja-JP" b="1" i="1" smtClean="0">
                            <a:latin typeface="Cambria Math" panose="02040503050406030204" pitchFamily="18" charset="0"/>
                          </a:rPr>
                          <m:t>𝒍</m:t>
                        </m:r>
                      </m:sub>
                    </m:sSub>
                  </m:oMath>
                </a14:m>
                <a:r>
                  <a:rPr lang="ja-JP" altLang="en-US" b="1" dirty="0"/>
                  <a:t>のときの静電容量</a:t>
                </a:r>
                <a:endParaRPr lang="en-US" altLang="ja-JP" b="1" dirty="0"/>
              </a:p>
              <a:p>
                <a:pPr marL="0" indent="0">
                  <a:buNone/>
                </a:pPr>
                <a14:m>
                  <m:oMathPara xmlns:m="http://schemas.openxmlformats.org/officeDocument/2006/math">
                    <m:oMathParaPr>
                      <m:jc m:val="centerGroup"/>
                    </m:oMathParaPr>
                    <m:oMath xmlns:m="http://schemas.openxmlformats.org/officeDocument/2006/math">
                      <m:r>
                        <a:rPr lang="en-US" b="1" i="1" smtClean="0">
                          <a:solidFill>
                            <a:schemeClr val="accent2"/>
                          </a:solidFill>
                          <a:latin typeface="Cambria Math" panose="02040503050406030204" pitchFamily="18" charset="0"/>
                        </a:rPr>
                        <m:t>𝑪</m:t>
                      </m:r>
                      <m:r>
                        <a:rPr lang="en-US" b="1" i="1" smtClean="0">
                          <a:solidFill>
                            <a:schemeClr val="accent2"/>
                          </a:solidFill>
                          <a:latin typeface="Cambria Math" panose="02040503050406030204" pitchFamily="18" charset="0"/>
                        </a:rPr>
                        <m:t>=</m:t>
                      </m:r>
                      <m:f>
                        <m:fPr>
                          <m:ctrlPr>
                            <a:rPr lang="en-US" b="1" i="1" smtClean="0">
                              <a:solidFill>
                                <a:schemeClr val="accent2"/>
                              </a:solidFill>
                              <a:latin typeface="Cambria Math" panose="02040503050406030204" pitchFamily="18" charset="0"/>
                            </a:rPr>
                          </m:ctrlPr>
                        </m:fPr>
                        <m:num>
                          <m:r>
                            <a:rPr lang="en-US" b="1" i="1" smtClean="0">
                              <a:solidFill>
                                <a:schemeClr val="accent2"/>
                              </a:solidFill>
                              <a:latin typeface="Cambria Math" panose="02040503050406030204" pitchFamily="18" charset="0"/>
                            </a:rPr>
                            <m:t>𝟐</m:t>
                          </m:r>
                          <m:r>
                            <a:rPr lang="en-US" b="1" i="1" smtClean="0">
                              <a:solidFill>
                                <a:schemeClr val="accent2"/>
                              </a:solidFill>
                              <a:latin typeface="Cambria Math" panose="02040503050406030204" pitchFamily="18" charset="0"/>
                            </a:rPr>
                            <m:t>𝝅</m:t>
                          </m:r>
                          <m:sSub>
                            <m:sSubPr>
                              <m:ctrlPr>
                                <a:rPr lang="en-US" b="1" i="1" smtClean="0">
                                  <a:solidFill>
                                    <a:schemeClr val="accent2"/>
                                  </a:solidFill>
                                  <a:latin typeface="Cambria Math" panose="02040503050406030204" pitchFamily="18" charset="0"/>
                                </a:rPr>
                              </m:ctrlPr>
                            </m:sSubPr>
                            <m:e>
                              <m:r>
                                <a:rPr lang="en-US" b="1" i="1" smtClean="0">
                                  <a:solidFill>
                                    <a:schemeClr val="accent2"/>
                                  </a:solidFill>
                                  <a:latin typeface="Cambria Math" panose="02040503050406030204" pitchFamily="18" charset="0"/>
                                </a:rPr>
                                <m:t>𝝐</m:t>
                              </m:r>
                            </m:e>
                            <m:sub>
                              <m:r>
                                <a:rPr lang="en-US" b="1" i="1" smtClean="0">
                                  <a:solidFill>
                                    <a:schemeClr val="accent2"/>
                                  </a:solidFill>
                                  <a:latin typeface="Cambria Math" panose="02040503050406030204" pitchFamily="18" charset="0"/>
                                </a:rPr>
                                <m:t>𝟎</m:t>
                              </m:r>
                            </m:sub>
                          </m:sSub>
                          <m:d>
                            <m:dPr>
                              <m:ctrlPr>
                                <a:rPr lang="en-US" b="1" i="1" smtClean="0">
                                  <a:solidFill>
                                    <a:schemeClr val="accent2"/>
                                  </a:solidFill>
                                  <a:latin typeface="Cambria Math" panose="02040503050406030204" pitchFamily="18" charset="0"/>
                                </a:rPr>
                              </m:ctrlPr>
                            </m:dPr>
                            <m:e>
                              <m:sSub>
                                <m:sSubPr>
                                  <m:ctrlPr>
                                    <a:rPr lang="en-US" b="1" i="1" smtClean="0">
                                      <a:solidFill>
                                        <a:schemeClr val="accent2"/>
                                      </a:solidFill>
                                      <a:latin typeface="Cambria Math" panose="02040503050406030204" pitchFamily="18" charset="0"/>
                                    </a:rPr>
                                  </m:ctrlPr>
                                </m:sSubPr>
                                <m:e>
                                  <m:r>
                                    <a:rPr lang="en-US" b="1" i="1" smtClean="0">
                                      <a:solidFill>
                                        <a:schemeClr val="accent2"/>
                                      </a:solidFill>
                                      <a:latin typeface="Cambria Math" panose="02040503050406030204" pitchFamily="18" charset="0"/>
                                    </a:rPr>
                                    <m:t>𝜿</m:t>
                                  </m:r>
                                </m:e>
                                <m:sub>
                                  <m:r>
                                    <a:rPr lang="en-US" b="1" i="1" smtClean="0">
                                      <a:solidFill>
                                        <a:schemeClr val="accent2"/>
                                      </a:solidFill>
                                      <a:latin typeface="Cambria Math" panose="02040503050406030204" pitchFamily="18" charset="0"/>
                                    </a:rPr>
                                    <m:t>𝒈𝒂𝒔</m:t>
                                  </m:r>
                                </m:sub>
                              </m:sSub>
                              <m:d>
                                <m:dPr>
                                  <m:ctrlPr>
                                    <a:rPr lang="en-US" b="1" i="1" smtClean="0">
                                      <a:solidFill>
                                        <a:schemeClr val="accent2"/>
                                      </a:solidFill>
                                      <a:latin typeface="Cambria Math" panose="02040503050406030204" pitchFamily="18" charset="0"/>
                                    </a:rPr>
                                  </m:ctrlPr>
                                </m:dPr>
                                <m:e>
                                  <m:r>
                                    <a:rPr lang="en-US" b="1" i="1" smtClean="0">
                                      <a:solidFill>
                                        <a:schemeClr val="accent2"/>
                                      </a:solidFill>
                                      <a:latin typeface="Cambria Math" panose="02040503050406030204" pitchFamily="18" charset="0"/>
                                    </a:rPr>
                                    <m:t>𝑳</m:t>
                                  </m:r>
                                  <m:r>
                                    <a:rPr lang="en-US" b="1" i="1" smtClean="0">
                                      <a:solidFill>
                                        <a:schemeClr val="accent2"/>
                                      </a:solidFill>
                                      <a:latin typeface="Cambria Math" panose="02040503050406030204" pitchFamily="18" charset="0"/>
                                    </a:rPr>
                                    <m:t>−</m:t>
                                  </m:r>
                                  <m:sSub>
                                    <m:sSubPr>
                                      <m:ctrlPr>
                                        <a:rPr lang="en-US" b="1" i="1" smtClean="0">
                                          <a:solidFill>
                                            <a:schemeClr val="accent2"/>
                                          </a:solidFill>
                                          <a:latin typeface="Cambria Math" panose="02040503050406030204" pitchFamily="18" charset="0"/>
                                        </a:rPr>
                                      </m:ctrlPr>
                                    </m:sSubPr>
                                    <m:e>
                                      <m:r>
                                        <a:rPr lang="en-US" b="1" i="1" smtClean="0">
                                          <a:solidFill>
                                            <a:schemeClr val="accent2"/>
                                          </a:solidFill>
                                          <a:latin typeface="Cambria Math" panose="02040503050406030204" pitchFamily="18" charset="0"/>
                                        </a:rPr>
                                        <m:t>𝑳</m:t>
                                      </m:r>
                                    </m:e>
                                    <m:sub>
                                      <m:r>
                                        <a:rPr lang="en-US" b="1" i="1" smtClean="0">
                                          <a:solidFill>
                                            <a:schemeClr val="accent2"/>
                                          </a:solidFill>
                                          <a:latin typeface="Cambria Math" panose="02040503050406030204" pitchFamily="18" charset="0"/>
                                        </a:rPr>
                                        <m:t>𝒍</m:t>
                                      </m:r>
                                    </m:sub>
                                  </m:sSub>
                                </m:e>
                              </m:d>
                              <m:r>
                                <a:rPr lang="en-US" b="1" i="1" smtClean="0">
                                  <a:solidFill>
                                    <a:schemeClr val="accent2"/>
                                  </a:solidFill>
                                  <a:latin typeface="Cambria Math" panose="02040503050406030204" pitchFamily="18" charset="0"/>
                                </a:rPr>
                                <m:t>+</m:t>
                              </m:r>
                              <m:sSub>
                                <m:sSubPr>
                                  <m:ctrlPr>
                                    <a:rPr lang="en-US" b="1" i="1" smtClean="0">
                                      <a:solidFill>
                                        <a:schemeClr val="accent2"/>
                                      </a:solidFill>
                                      <a:latin typeface="Cambria Math" panose="02040503050406030204" pitchFamily="18" charset="0"/>
                                    </a:rPr>
                                  </m:ctrlPr>
                                </m:sSubPr>
                                <m:e>
                                  <m:r>
                                    <a:rPr lang="en-US" b="1" i="1" smtClean="0">
                                      <a:solidFill>
                                        <a:schemeClr val="accent2"/>
                                      </a:solidFill>
                                      <a:latin typeface="Cambria Math" panose="02040503050406030204" pitchFamily="18" charset="0"/>
                                    </a:rPr>
                                    <m:t>𝜿</m:t>
                                  </m:r>
                                </m:e>
                                <m:sub>
                                  <m:r>
                                    <a:rPr lang="en-US" b="1" i="1" smtClean="0">
                                      <a:solidFill>
                                        <a:schemeClr val="accent2"/>
                                      </a:solidFill>
                                      <a:latin typeface="Cambria Math" panose="02040503050406030204" pitchFamily="18" charset="0"/>
                                    </a:rPr>
                                    <m:t>𝒍</m:t>
                                  </m:r>
                                </m:sub>
                              </m:sSub>
                              <m:sSub>
                                <m:sSubPr>
                                  <m:ctrlPr>
                                    <a:rPr lang="en-US" b="1" i="1" smtClean="0">
                                      <a:solidFill>
                                        <a:schemeClr val="accent2"/>
                                      </a:solidFill>
                                      <a:latin typeface="Cambria Math" panose="02040503050406030204" pitchFamily="18" charset="0"/>
                                    </a:rPr>
                                  </m:ctrlPr>
                                </m:sSubPr>
                                <m:e>
                                  <m:r>
                                    <a:rPr lang="en-US" b="1" i="1" smtClean="0">
                                      <a:solidFill>
                                        <a:schemeClr val="accent2"/>
                                      </a:solidFill>
                                      <a:latin typeface="Cambria Math" panose="02040503050406030204" pitchFamily="18" charset="0"/>
                                    </a:rPr>
                                    <m:t>𝑳</m:t>
                                  </m:r>
                                </m:e>
                                <m:sub>
                                  <m:r>
                                    <a:rPr lang="en-US" b="1" i="1" smtClean="0">
                                      <a:solidFill>
                                        <a:schemeClr val="accent2"/>
                                      </a:solidFill>
                                      <a:latin typeface="Cambria Math" panose="02040503050406030204" pitchFamily="18" charset="0"/>
                                    </a:rPr>
                                    <m:t>𝒍</m:t>
                                  </m:r>
                                </m:sub>
                              </m:sSub>
                            </m:e>
                          </m:d>
                        </m:num>
                        <m:den>
                          <m:r>
                            <a:rPr lang="en-US">
                              <a:solidFill>
                                <a:schemeClr val="accent2"/>
                              </a:solidFill>
                              <a:latin typeface="Cambria Math" panose="02040503050406030204" pitchFamily="18" charset="0"/>
                            </a:rPr>
                            <m:t>𝐥𝐧</m:t>
                          </m:r>
                          <m:d>
                            <m:dPr>
                              <m:ctrlPr>
                                <a:rPr lang="en-US" i="1">
                                  <a:solidFill>
                                    <a:schemeClr val="accent2"/>
                                  </a:solidFill>
                                  <a:latin typeface="Cambria Math" panose="02040503050406030204" pitchFamily="18" charset="0"/>
                                </a:rPr>
                              </m:ctrlPr>
                            </m:dPr>
                            <m:e>
                              <m:f>
                                <m:fPr>
                                  <m:ctrlPr>
                                    <a:rPr lang="en-US" i="1">
                                      <a:solidFill>
                                        <a:schemeClr val="accent2"/>
                                      </a:solidFill>
                                      <a:latin typeface="Cambria Math" panose="02040503050406030204" pitchFamily="18" charset="0"/>
                                    </a:rPr>
                                  </m:ctrlPr>
                                </m:fPr>
                                <m:num>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𝒓</m:t>
                                      </m:r>
                                    </m:e>
                                    <m:sub>
                                      <m:r>
                                        <a:rPr lang="en-US" i="1">
                                          <a:solidFill>
                                            <a:schemeClr val="accent2"/>
                                          </a:solidFill>
                                          <a:latin typeface="Cambria Math" panose="02040503050406030204" pitchFamily="18" charset="0"/>
                                        </a:rPr>
                                        <m:t>𝒐</m:t>
                                      </m:r>
                                    </m:sub>
                                  </m:sSub>
                                </m:num>
                                <m:den>
                                  <m:sSub>
                                    <m:sSubPr>
                                      <m:ctrlPr>
                                        <a:rPr lang="en-US" i="1">
                                          <a:solidFill>
                                            <a:schemeClr val="accent2"/>
                                          </a:solidFill>
                                          <a:latin typeface="Cambria Math" panose="02040503050406030204" pitchFamily="18" charset="0"/>
                                        </a:rPr>
                                      </m:ctrlPr>
                                    </m:sSubPr>
                                    <m:e>
                                      <m:r>
                                        <a:rPr lang="en-US" i="1">
                                          <a:solidFill>
                                            <a:schemeClr val="accent2"/>
                                          </a:solidFill>
                                          <a:latin typeface="Cambria Math" panose="02040503050406030204" pitchFamily="18" charset="0"/>
                                        </a:rPr>
                                        <m:t>𝒓</m:t>
                                      </m:r>
                                    </m:e>
                                    <m:sub>
                                      <m:r>
                                        <a:rPr lang="en-US" i="1">
                                          <a:solidFill>
                                            <a:schemeClr val="accent2"/>
                                          </a:solidFill>
                                          <a:latin typeface="Cambria Math" panose="02040503050406030204" pitchFamily="18" charset="0"/>
                                        </a:rPr>
                                        <m:t>𝒊</m:t>
                                      </m:r>
                                    </m:sub>
                                  </m:sSub>
                                </m:den>
                              </m:f>
                            </m:e>
                          </m:d>
                        </m:den>
                      </m:f>
                    </m:oMath>
                  </m:oMathPara>
                </a14:m>
                <a:endParaRPr lang="en-US" b="1" dirty="0"/>
              </a:p>
              <a:p>
                <a:pPr marL="0" indent="0">
                  <a:buNone/>
                </a:pPr>
                <a:r>
                  <a:rPr lang="ja-JP" altLang="en-US" b="1" dirty="0"/>
                  <a:t>但し、</a:t>
                </a:r>
                <a14:m>
                  <m:oMath xmlns:m="http://schemas.openxmlformats.org/officeDocument/2006/math">
                    <m:sSub>
                      <m:sSubPr>
                        <m:ctrlPr>
                          <a:rPr lang="en-US" altLang="ja-JP" b="1" i="1" smtClean="0">
                            <a:latin typeface="Cambria Math" panose="02040503050406030204" pitchFamily="18" charset="0"/>
                          </a:rPr>
                        </m:ctrlPr>
                      </m:sSubPr>
                      <m:e>
                        <m:r>
                          <a:rPr lang="en-US" altLang="ja-JP" b="1" i="1" smtClean="0">
                            <a:latin typeface="Cambria Math" panose="02040503050406030204" pitchFamily="18" charset="0"/>
                          </a:rPr>
                          <m:t>𝜿</m:t>
                        </m:r>
                      </m:e>
                      <m:sub>
                        <m:r>
                          <a:rPr lang="en-US" altLang="ja-JP" b="1" i="1" smtClean="0">
                            <a:latin typeface="Cambria Math" panose="02040503050406030204" pitchFamily="18" charset="0"/>
                          </a:rPr>
                          <m:t>𝒈𝒂𝒔</m:t>
                        </m:r>
                      </m:sub>
                    </m:sSub>
                    <m:r>
                      <a:rPr lang="en-US" altLang="ja-JP" b="1" i="1" smtClean="0">
                        <a:latin typeface="Cambria Math" panose="02040503050406030204" pitchFamily="18" charset="0"/>
                      </a:rPr>
                      <m:t>,</m:t>
                    </m:r>
                    <m:sSub>
                      <m:sSubPr>
                        <m:ctrlPr>
                          <a:rPr lang="en-US" altLang="ja-JP" b="1" i="1" smtClean="0">
                            <a:latin typeface="Cambria Math" panose="02040503050406030204" pitchFamily="18" charset="0"/>
                          </a:rPr>
                        </m:ctrlPr>
                      </m:sSubPr>
                      <m:e>
                        <m:r>
                          <a:rPr lang="en-US" altLang="ja-JP" b="1" i="1" smtClean="0">
                            <a:latin typeface="Cambria Math" panose="02040503050406030204" pitchFamily="18" charset="0"/>
                          </a:rPr>
                          <m:t>𝜿</m:t>
                        </m:r>
                      </m:e>
                      <m:sub>
                        <m:r>
                          <a:rPr lang="en-US" altLang="ja-JP" b="1" i="1" smtClean="0">
                            <a:latin typeface="Cambria Math" panose="02040503050406030204" pitchFamily="18" charset="0"/>
                          </a:rPr>
                          <m:t>𝒍</m:t>
                        </m:r>
                      </m:sub>
                    </m:sSub>
                  </m:oMath>
                </a14:m>
                <a:r>
                  <a:rPr lang="ja-JP" altLang="en-US" b="1" dirty="0"/>
                  <a:t>はそれぞれ気体、液体の比誘電率</a:t>
                </a:r>
                <a:endParaRPr lang="en-US" b="1" dirty="0"/>
              </a:p>
              <a:p>
                <a:pPr marL="0" indent="0">
                  <a:buNone/>
                </a:pPr>
                <a:endParaRPr lang="en-US" b="1" dirty="0"/>
              </a:p>
              <a:p>
                <a:pPr marL="0" indent="0">
                  <a:buNone/>
                </a:pPr>
                <a:endParaRPr lang="en-US" dirty="0"/>
              </a:p>
            </p:txBody>
          </p:sp>
        </mc:Choice>
        <mc:Fallback>
          <p:sp>
            <p:nvSpPr>
              <p:cNvPr id="8" name="コンテンツ プレースホルダー 7">
                <a:extLst>
                  <a:ext uri="{FF2B5EF4-FFF2-40B4-BE49-F238E27FC236}">
                    <a16:creationId xmlns:a16="http://schemas.microsoft.com/office/drawing/2014/main" id="{2F62FFBF-1CEA-00E7-25DD-6B3F88E80269}"/>
                  </a:ext>
                </a:extLst>
              </p:cNvPr>
              <p:cNvSpPr>
                <a:spLocks noGrp="1" noRot="1" noChangeAspect="1" noMove="1" noResize="1" noEditPoints="1" noAdjustHandles="1" noChangeArrowheads="1" noChangeShapeType="1" noTextEdit="1"/>
              </p:cNvSpPr>
              <p:nvPr>
                <p:ph idx="1"/>
              </p:nvPr>
            </p:nvSpPr>
            <p:spPr>
              <a:xfrm>
                <a:off x="321733" y="1794401"/>
                <a:ext cx="7406868" cy="4847077"/>
              </a:xfrm>
              <a:blipFill>
                <a:blip r:embed="rId2"/>
                <a:stretch>
                  <a:fillRect l="-1481" t="-629"/>
                </a:stretch>
              </a:blipFill>
            </p:spPr>
            <p:txBody>
              <a:bodyPr/>
              <a:lstStyle/>
              <a:p>
                <a:r>
                  <a:rPr lang="en-US">
                    <a:noFill/>
                  </a:rPr>
                  <a:t> </a:t>
                </a:r>
              </a:p>
            </p:txBody>
          </p:sp>
        </mc:Fallback>
      </mc:AlternateContent>
      <p:sp>
        <p:nvSpPr>
          <p:cNvPr id="3" name="楕円 2">
            <a:extLst>
              <a:ext uri="{FF2B5EF4-FFF2-40B4-BE49-F238E27FC236}">
                <a16:creationId xmlns:a16="http://schemas.microsoft.com/office/drawing/2014/main" id="{ECB51B02-367C-E65B-6C75-1662FC73F61B}"/>
              </a:ext>
            </a:extLst>
          </p:cNvPr>
          <p:cNvSpPr/>
          <p:nvPr/>
        </p:nvSpPr>
        <p:spPr>
          <a:xfrm>
            <a:off x="8426245" y="2152031"/>
            <a:ext cx="2952514" cy="93815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400" b="1" i="0" u="none" strike="noStrike" kern="1200" cap="none" spc="0" normalizeH="0" baseline="0" noProof="0" dirty="0">
              <a:ln>
                <a:noFill/>
              </a:ln>
              <a:solidFill>
                <a:srgbClr val="4D4D4D"/>
              </a:solidFill>
              <a:effectLst/>
              <a:uLnTx/>
              <a:uFillTx/>
              <a:latin typeface="Segoe UI"/>
              <a:ea typeface="游ゴシック Medium"/>
              <a:cs typeface="+mn-cs"/>
            </a:endParaRPr>
          </a:p>
        </p:txBody>
      </p:sp>
      <p:sp>
        <p:nvSpPr>
          <p:cNvPr id="5" name="楕円 4">
            <a:extLst>
              <a:ext uri="{FF2B5EF4-FFF2-40B4-BE49-F238E27FC236}">
                <a16:creationId xmlns:a16="http://schemas.microsoft.com/office/drawing/2014/main" id="{6851421A-5263-5674-47B6-64CA56680149}"/>
              </a:ext>
            </a:extLst>
          </p:cNvPr>
          <p:cNvSpPr/>
          <p:nvPr/>
        </p:nvSpPr>
        <p:spPr>
          <a:xfrm>
            <a:off x="8844115" y="2333927"/>
            <a:ext cx="2128685" cy="56658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400" b="1" i="0" u="none" strike="noStrike" kern="1200" cap="none" spc="0" normalizeH="0" baseline="0" noProof="0" dirty="0">
              <a:ln>
                <a:noFill/>
              </a:ln>
              <a:solidFill>
                <a:srgbClr val="4D4D4D"/>
              </a:solidFill>
              <a:effectLst/>
              <a:uLnTx/>
              <a:uFillTx/>
              <a:latin typeface="Segoe UI"/>
              <a:ea typeface="游ゴシック Medium"/>
              <a:cs typeface="+mn-cs"/>
            </a:endParaRPr>
          </a:p>
        </p:txBody>
      </p:sp>
      <p:cxnSp>
        <p:nvCxnSpPr>
          <p:cNvPr id="6" name="直線矢印コネクタ 5">
            <a:extLst>
              <a:ext uri="{FF2B5EF4-FFF2-40B4-BE49-F238E27FC236}">
                <a16:creationId xmlns:a16="http://schemas.microsoft.com/office/drawing/2014/main" id="{B24FAE60-0897-5A59-62D1-7F3D9D5B66ED}"/>
              </a:ext>
            </a:extLst>
          </p:cNvPr>
          <p:cNvCxnSpPr>
            <a:cxnSpLocks/>
            <a:stCxn id="3" idx="2"/>
          </p:cNvCxnSpPr>
          <p:nvPr/>
        </p:nvCxnSpPr>
        <p:spPr>
          <a:xfrm>
            <a:off x="8426245" y="2621110"/>
            <a:ext cx="11911" cy="3297909"/>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5AECBBDC-FDB6-8A96-C5DB-28DB700201F8}"/>
              </a:ext>
            </a:extLst>
          </p:cNvPr>
          <p:cNvCxnSpPr>
            <a:cxnSpLocks/>
          </p:cNvCxnSpPr>
          <p:nvPr/>
        </p:nvCxnSpPr>
        <p:spPr>
          <a:xfrm>
            <a:off x="11378447" y="1244600"/>
            <a:ext cx="12223" cy="4674419"/>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楕円 14">
            <a:extLst>
              <a:ext uri="{FF2B5EF4-FFF2-40B4-BE49-F238E27FC236}">
                <a16:creationId xmlns:a16="http://schemas.microsoft.com/office/drawing/2014/main" id="{BE5E974F-EAB7-38C3-22B4-876715E3F94B}"/>
              </a:ext>
            </a:extLst>
          </p:cNvPr>
          <p:cNvSpPr/>
          <p:nvPr/>
        </p:nvSpPr>
        <p:spPr>
          <a:xfrm>
            <a:off x="8438156" y="5446051"/>
            <a:ext cx="2952514" cy="938158"/>
          </a:xfrm>
          <a:prstGeom prst="ellipse">
            <a:avLst/>
          </a:pr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400" b="1" i="0" u="none" strike="noStrike" kern="1200" cap="none" spc="0" normalizeH="0" baseline="0" noProof="0" dirty="0">
              <a:ln>
                <a:noFill/>
              </a:ln>
              <a:solidFill>
                <a:srgbClr val="4D4D4D"/>
              </a:solidFill>
              <a:effectLst/>
              <a:uLnTx/>
              <a:uFillTx/>
              <a:latin typeface="Segoe UI"/>
              <a:ea typeface="游ゴシック Medium"/>
              <a:cs typeface="+mn-cs"/>
            </a:endParaRPr>
          </a:p>
        </p:txBody>
      </p:sp>
      <p:sp>
        <p:nvSpPr>
          <p:cNvPr id="16" name="楕円 15">
            <a:extLst>
              <a:ext uri="{FF2B5EF4-FFF2-40B4-BE49-F238E27FC236}">
                <a16:creationId xmlns:a16="http://schemas.microsoft.com/office/drawing/2014/main" id="{BDECAD13-B349-16A9-2B92-C87C84971515}"/>
              </a:ext>
            </a:extLst>
          </p:cNvPr>
          <p:cNvSpPr/>
          <p:nvPr/>
        </p:nvSpPr>
        <p:spPr>
          <a:xfrm>
            <a:off x="8856026" y="5627947"/>
            <a:ext cx="2128685" cy="566589"/>
          </a:xfrm>
          <a:prstGeom prst="ellipse">
            <a:avLst/>
          </a:pr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400" b="1" i="0" u="none" strike="noStrike" kern="1200" cap="none" spc="0" normalizeH="0" baseline="0" noProof="0" dirty="0">
              <a:ln>
                <a:noFill/>
              </a:ln>
              <a:solidFill>
                <a:srgbClr val="4D4D4D"/>
              </a:solidFill>
              <a:effectLst/>
              <a:uLnTx/>
              <a:uFillTx/>
              <a:latin typeface="Segoe UI"/>
              <a:ea typeface="游ゴシック Medium"/>
              <a:cs typeface="+mn-cs"/>
            </a:endParaRPr>
          </a:p>
        </p:txBody>
      </p:sp>
      <p:cxnSp>
        <p:nvCxnSpPr>
          <p:cNvPr id="20" name="直線矢印コネクタ 19">
            <a:extLst>
              <a:ext uri="{FF2B5EF4-FFF2-40B4-BE49-F238E27FC236}">
                <a16:creationId xmlns:a16="http://schemas.microsoft.com/office/drawing/2014/main" id="{249A0678-D89B-9F33-DE2A-99DB72574782}"/>
              </a:ext>
            </a:extLst>
          </p:cNvPr>
          <p:cNvCxnSpPr>
            <a:cxnSpLocks/>
          </p:cNvCxnSpPr>
          <p:nvPr/>
        </p:nvCxnSpPr>
        <p:spPr>
          <a:xfrm>
            <a:off x="9896547" y="1954158"/>
            <a:ext cx="1088164" cy="820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2233C20F-2857-E306-6E01-92B34545DDF4}"/>
              </a:ext>
            </a:extLst>
          </p:cNvPr>
          <p:cNvCxnSpPr>
            <a:cxnSpLocks/>
          </p:cNvCxnSpPr>
          <p:nvPr/>
        </p:nvCxnSpPr>
        <p:spPr>
          <a:xfrm>
            <a:off x="9896547" y="1236400"/>
            <a:ext cx="1481900"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54CA8FC1-93C7-13BA-FE69-6577F708EC76}"/>
                  </a:ext>
                </a:extLst>
              </p:cNvPr>
              <p:cNvSpPr txBox="1"/>
              <p:nvPr/>
            </p:nvSpPr>
            <p:spPr>
              <a:xfrm>
                <a:off x="10008409" y="1343540"/>
                <a:ext cx="660483"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sz="3600" b="1" i="1" u="none" strike="noStrike" kern="1200" cap="none" spc="0" normalizeH="0" baseline="0" noProof="0" smtClean="0">
                              <a:ln>
                                <a:noFill/>
                              </a:ln>
                              <a:solidFill>
                                <a:srgbClr val="4D4D4D"/>
                              </a:solidFill>
                              <a:effectLst/>
                              <a:uLnTx/>
                              <a:uFillTx/>
                              <a:latin typeface="Cambria Math" panose="02040503050406030204" pitchFamily="18" charset="0"/>
                              <a:cs typeface="+mn-cs"/>
                            </a:rPr>
                          </m:ctrlPr>
                        </m:sSubPr>
                        <m:e>
                          <m:r>
                            <a:rPr kumimoji="1" lang="en-US" sz="3600" b="1" i="1" u="none" strike="noStrike" kern="1200" cap="none" spc="0" normalizeH="0" baseline="0" noProof="0" smtClean="0">
                              <a:ln>
                                <a:noFill/>
                              </a:ln>
                              <a:solidFill>
                                <a:srgbClr val="4D4D4D"/>
                              </a:solidFill>
                              <a:effectLst/>
                              <a:uLnTx/>
                              <a:uFillTx/>
                              <a:latin typeface="Cambria Math" panose="02040503050406030204" pitchFamily="18" charset="0"/>
                              <a:cs typeface="+mn-cs"/>
                            </a:rPr>
                            <m:t>𝒓</m:t>
                          </m:r>
                        </m:e>
                        <m:sub>
                          <m:r>
                            <a:rPr kumimoji="1" lang="en-US" sz="3600" b="1" i="1" u="none" strike="noStrike" kern="1200" cap="none" spc="0" normalizeH="0" baseline="0" noProof="0" smtClean="0">
                              <a:ln>
                                <a:noFill/>
                              </a:ln>
                              <a:solidFill>
                                <a:srgbClr val="4D4D4D"/>
                              </a:solidFill>
                              <a:effectLst/>
                              <a:uLnTx/>
                              <a:uFillTx/>
                              <a:latin typeface="Cambria Math" panose="02040503050406030204" pitchFamily="18" charset="0"/>
                              <a:cs typeface="+mn-cs"/>
                            </a:rPr>
                            <m:t>𝒊</m:t>
                          </m:r>
                        </m:sub>
                      </m:sSub>
                    </m:oMath>
                  </m:oMathPara>
                </a14:m>
                <a:endParaRPr kumimoji="1" lang="en-US" sz="3600" b="1" i="0" u="none" strike="noStrike" kern="1200" cap="none" spc="0" normalizeH="0" baseline="0" noProof="0" dirty="0">
                  <a:ln>
                    <a:noFill/>
                  </a:ln>
                  <a:solidFill>
                    <a:srgbClr val="4D4D4D"/>
                  </a:solidFill>
                  <a:effectLst/>
                  <a:uLnTx/>
                  <a:uFillTx/>
                  <a:latin typeface="Segoe UI"/>
                  <a:ea typeface="游ゴシック Medium"/>
                  <a:cs typeface="+mn-cs"/>
                </a:endParaRPr>
              </a:p>
            </p:txBody>
          </p:sp>
        </mc:Choice>
        <mc:Fallback xmlns="">
          <p:sp>
            <p:nvSpPr>
              <p:cNvPr id="30" name="テキスト ボックス 29">
                <a:extLst>
                  <a:ext uri="{FF2B5EF4-FFF2-40B4-BE49-F238E27FC236}">
                    <a16:creationId xmlns:a16="http://schemas.microsoft.com/office/drawing/2014/main" id="{54CA8FC1-93C7-13BA-FE69-6577F708EC76}"/>
                  </a:ext>
                </a:extLst>
              </p:cNvPr>
              <p:cNvSpPr txBox="1">
                <a:spLocks noRot="1" noChangeAspect="1" noMove="1" noResize="1" noEditPoints="1" noAdjustHandles="1" noChangeArrowheads="1" noChangeShapeType="1" noTextEdit="1"/>
              </p:cNvSpPr>
              <p:nvPr/>
            </p:nvSpPr>
            <p:spPr>
              <a:xfrm>
                <a:off x="10008409" y="1343540"/>
                <a:ext cx="660483" cy="646331"/>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ADB5EA65-CC7A-CD54-2F12-AC834A5FC172}"/>
                  </a:ext>
                </a:extLst>
              </p:cNvPr>
              <p:cNvSpPr txBox="1"/>
              <p:nvPr/>
            </p:nvSpPr>
            <p:spPr>
              <a:xfrm>
                <a:off x="10185792" y="616129"/>
                <a:ext cx="6604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sz="3600" b="1" i="1" u="none" strike="noStrike" kern="1200" cap="none" spc="0" normalizeH="0" baseline="0" noProof="0" smtClean="0">
                              <a:ln>
                                <a:noFill/>
                              </a:ln>
                              <a:solidFill>
                                <a:srgbClr val="4D4D4D"/>
                              </a:solidFill>
                              <a:effectLst/>
                              <a:uLnTx/>
                              <a:uFillTx/>
                              <a:latin typeface="Cambria Math" panose="02040503050406030204" pitchFamily="18" charset="0"/>
                              <a:cs typeface="+mn-cs"/>
                            </a:rPr>
                          </m:ctrlPr>
                        </m:sSubPr>
                        <m:e>
                          <m:r>
                            <a:rPr kumimoji="1" lang="en-US" sz="3600" b="1" i="1" u="none" strike="noStrike" kern="1200" cap="none" spc="0" normalizeH="0" baseline="0" noProof="0" smtClean="0">
                              <a:ln>
                                <a:noFill/>
                              </a:ln>
                              <a:solidFill>
                                <a:srgbClr val="4D4D4D"/>
                              </a:solidFill>
                              <a:effectLst/>
                              <a:uLnTx/>
                              <a:uFillTx/>
                              <a:latin typeface="Cambria Math" panose="02040503050406030204" pitchFamily="18" charset="0"/>
                              <a:cs typeface="+mn-cs"/>
                            </a:rPr>
                            <m:t>𝒓</m:t>
                          </m:r>
                        </m:e>
                        <m:sub>
                          <m:r>
                            <a:rPr kumimoji="1" lang="en-US" sz="3600" b="1" i="1" u="none" strike="noStrike" kern="1200" cap="none" spc="0" normalizeH="0" baseline="0" noProof="0" smtClean="0">
                              <a:ln>
                                <a:noFill/>
                              </a:ln>
                              <a:solidFill>
                                <a:srgbClr val="4D4D4D"/>
                              </a:solidFill>
                              <a:effectLst/>
                              <a:uLnTx/>
                              <a:uFillTx/>
                              <a:latin typeface="Cambria Math" panose="02040503050406030204" pitchFamily="18" charset="0"/>
                              <a:cs typeface="+mn-cs"/>
                            </a:rPr>
                            <m:t>𝒐</m:t>
                          </m:r>
                        </m:sub>
                      </m:sSub>
                    </m:oMath>
                  </m:oMathPara>
                </a14:m>
                <a:endParaRPr kumimoji="1" lang="en-US" sz="3600" b="1" i="0" u="none" strike="noStrike" kern="1200" cap="none" spc="0" normalizeH="0" baseline="0" noProof="0" dirty="0">
                  <a:ln>
                    <a:noFill/>
                  </a:ln>
                  <a:solidFill>
                    <a:srgbClr val="4D4D4D"/>
                  </a:solidFill>
                  <a:effectLst/>
                  <a:uLnTx/>
                  <a:uFillTx/>
                  <a:latin typeface="Segoe UI"/>
                  <a:ea typeface="游ゴシック Medium"/>
                  <a:cs typeface="+mn-cs"/>
                </a:endParaRPr>
              </a:p>
            </p:txBody>
          </p:sp>
        </mc:Choice>
        <mc:Fallback xmlns="">
          <p:sp>
            <p:nvSpPr>
              <p:cNvPr id="31" name="テキスト ボックス 30">
                <a:extLst>
                  <a:ext uri="{FF2B5EF4-FFF2-40B4-BE49-F238E27FC236}">
                    <a16:creationId xmlns:a16="http://schemas.microsoft.com/office/drawing/2014/main" id="{ADB5EA65-CC7A-CD54-2F12-AC834A5FC172}"/>
                  </a:ext>
                </a:extLst>
              </p:cNvPr>
              <p:cNvSpPr txBox="1">
                <a:spLocks noRot="1" noChangeAspect="1" noMove="1" noResize="1" noEditPoints="1" noAdjustHandles="1" noChangeArrowheads="1" noChangeShapeType="1" noTextEdit="1"/>
              </p:cNvSpPr>
              <p:nvPr/>
            </p:nvSpPr>
            <p:spPr>
              <a:xfrm>
                <a:off x="10185792" y="616129"/>
                <a:ext cx="660483" cy="64633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7826577E-6115-6810-D8F8-E8803AAD7140}"/>
                  </a:ext>
                </a:extLst>
              </p:cNvPr>
              <p:cNvSpPr txBox="1"/>
              <p:nvPr/>
            </p:nvSpPr>
            <p:spPr>
              <a:xfrm>
                <a:off x="7853547" y="3159247"/>
                <a:ext cx="660483" cy="6487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sz="3600" b="1" i="1" u="none" strike="noStrike" kern="1200" cap="none" spc="0" normalizeH="0" baseline="0" noProof="0" smtClean="0">
                          <a:ln>
                            <a:noFill/>
                          </a:ln>
                          <a:solidFill>
                            <a:srgbClr val="4D4D4D"/>
                          </a:solidFill>
                          <a:effectLst/>
                          <a:uLnTx/>
                          <a:uFillTx/>
                          <a:latin typeface="Cambria Math" panose="02040503050406030204" pitchFamily="18" charset="0"/>
                          <a:cs typeface="+mn-cs"/>
                        </a:rPr>
                        <m:t>𝑳</m:t>
                      </m:r>
                    </m:oMath>
                  </m:oMathPara>
                </a14:m>
                <a:endParaRPr kumimoji="1" lang="en-US" sz="3600" b="1" i="0" u="none" strike="noStrike" kern="1200" cap="none" spc="0" normalizeH="0" baseline="0" noProof="0" dirty="0">
                  <a:ln>
                    <a:noFill/>
                  </a:ln>
                  <a:solidFill>
                    <a:srgbClr val="4D4D4D"/>
                  </a:solidFill>
                  <a:effectLst/>
                  <a:uLnTx/>
                  <a:uFillTx/>
                  <a:latin typeface="Segoe UI"/>
                  <a:ea typeface="游ゴシック Medium"/>
                  <a:cs typeface="+mn-cs"/>
                </a:endParaRPr>
              </a:p>
            </p:txBody>
          </p:sp>
        </mc:Choice>
        <mc:Fallback xmlns="">
          <p:sp>
            <p:nvSpPr>
              <p:cNvPr id="32" name="テキスト ボックス 31">
                <a:extLst>
                  <a:ext uri="{FF2B5EF4-FFF2-40B4-BE49-F238E27FC236}">
                    <a16:creationId xmlns:a16="http://schemas.microsoft.com/office/drawing/2014/main" id="{7826577E-6115-6810-D8F8-E8803AAD7140}"/>
                  </a:ext>
                </a:extLst>
              </p:cNvPr>
              <p:cNvSpPr txBox="1">
                <a:spLocks noRot="1" noChangeAspect="1" noMove="1" noResize="1" noEditPoints="1" noAdjustHandles="1" noChangeArrowheads="1" noChangeShapeType="1" noTextEdit="1"/>
              </p:cNvSpPr>
              <p:nvPr/>
            </p:nvSpPr>
            <p:spPr>
              <a:xfrm>
                <a:off x="7853547" y="3159247"/>
                <a:ext cx="660483" cy="648704"/>
              </a:xfrm>
              <a:prstGeom prst="rect">
                <a:avLst/>
              </a:prstGeom>
              <a:blipFill>
                <a:blip r:embed="rId5"/>
                <a:stretch>
                  <a:fillRect/>
                </a:stretch>
              </a:blipFill>
            </p:spPr>
            <p:txBody>
              <a:bodyPr/>
              <a:lstStyle/>
              <a:p>
                <a:r>
                  <a:rPr lang="en-US">
                    <a:noFill/>
                  </a:rPr>
                  <a:t> </a:t>
                </a:r>
              </a:p>
            </p:txBody>
          </p:sp>
        </mc:Fallback>
      </mc:AlternateContent>
      <p:cxnSp>
        <p:nvCxnSpPr>
          <p:cNvPr id="11" name="直線矢印コネクタ 10">
            <a:extLst>
              <a:ext uri="{FF2B5EF4-FFF2-40B4-BE49-F238E27FC236}">
                <a16:creationId xmlns:a16="http://schemas.microsoft.com/office/drawing/2014/main" id="{4D358D89-2138-C8E3-6676-84127C3B9617}"/>
              </a:ext>
            </a:extLst>
          </p:cNvPr>
          <p:cNvCxnSpPr>
            <a:cxnSpLocks/>
          </p:cNvCxnSpPr>
          <p:nvPr/>
        </p:nvCxnSpPr>
        <p:spPr>
          <a:xfrm>
            <a:off x="8850070" y="2617221"/>
            <a:ext cx="11911" cy="3297909"/>
          </a:xfrm>
          <a:prstGeom prst="straightConnector1">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A5B7B4DA-0349-DDEF-9876-55B4E09ABF0A}"/>
              </a:ext>
            </a:extLst>
          </p:cNvPr>
          <p:cNvCxnSpPr>
            <a:cxnSpLocks/>
          </p:cNvCxnSpPr>
          <p:nvPr/>
        </p:nvCxnSpPr>
        <p:spPr>
          <a:xfrm>
            <a:off x="10972800" y="1962358"/>
            <a:ext cx="0" cy="3935971"/>
          </a:xfrm>
          <a:prstGeom prst="straightConnector1">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0258BFF1-3079-BE1C-359F-180577932C9E}"/>
              </a:ext>
            </a:extLst>
          </p:cNvPr>
          <p:cNvCxnSpPr>
            <a:cxnSpLocks/>
          </p:cNvCxnSpPr>
          <p:nvPr/>
        </p:nvCxnSpPr>
        <p:spPr>
          <a:xfrm flipH="1">
            <a:off x="9908145" y="1236400"/>
            <a:ext cx="9402" cy="4674841"/>
          </a:xfrm>
          <a:prstGeom prst="straightConnector1">
            <a:avLst/>
          </a:prstGeom>
          <a:ln w="38100">
            <a:solidFill>
              <a:schemeClr val="tx1"/>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BE38AFDB-30F4-1D31-3980-226DC8F6B56E}"/>
                  </a:ext>
                </a:extLst>
              </p:cNvPr>
              <p:cNvSpPr txBox="1"/>
              <p:nvPr/>
            </p:nvSpPr>
            <p:spPr>
              <a:xfrm>
                <a:off x="11360689" y="4994902"/>
                <a:ext cx="6604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sz="3600" b="1" i="1" u="none" strike="noStrike" kern="1200" cap="none" spc="0" normalizeH="0" baseline="0" noProof="0" smtClean="0">
                              <a:ln>
                                <a:noFill/>
                              </a:ln>
                              <a:solidFill>
                                <a:srgbClr val="4D4D4D"/>
                              </a:solidFill>
                              <a:effectLst/>
                              <a:uLnTx/>
                              <a:uFillTx/>
                              <a:latin typeface="Cambria Math" panose="02040503050406030204" pitchFamily="18" charset="0"/>
                              <a:cs typeface="+mn-cs"/>
                            </a:rPr>
                          </m:ctrlPr>
                        </m:sSubPr>
                        <m:e>
                          <m:r>
                            <a:rPr kumimoji="1" lang="en-US" sz="3600" b="1" i="1" u="none" strike="noStrike" kern="1200" cap="none" spc="0" normalizeH="0" baseline="0" noProof="0" smtClean="0">
                              <a:ln>
                                <a:noFill/>
                              </a:ln>
                              <a:solidFill>
                                <a:srgbClr val="4D4D4D"/>
                              </a:solidFill>
                              <a:effectLst/>
                              <a:uLnTx/>
                              <a:uFillTx/>
                              <a:latin typeface="Cambria Math" panose="02040503050406030204" pitchFamily="18" charset="0"/>
                              <a:cs typeface="+mn-cs"/>
                            </a:rPr>
                            <m:t>𝑳</m:t>
                          </m:r>
                        </m:e>
                        <m:sub>
                          <m:r>
                            <a:rPr kumimoji="1" lang="en-US" sz="3600" b="1" i="1" u="none" strike="noStrike" kern="1200" cap="none" spc="0" normalizeH="0" baseline="0" noProof="0" smtClean="0">
                              <a:ln>
                                <a:noFill/>
                              </a:ln>
                              <a:solidFill>
                                <a:srgbClr val="4D4D4D"/>
                              </a:solidFill>
                              <a:effectLst/>
                              <a:uLnTx/>
                              <a:uFillTx/>
                              <a:latin typeface="Cambria Math" panose="02040503050406030204" pitchFamily="18" charset="0"/>
                              <a:cs typeface="+mn-cs"/>
                            </a:rPr>
                            <m:t>𝒍</m:t>
                          </m:r>
                        </m:sub>
                      </m:sSub>
                    </m:oMath>
                  </m:oMathPara>
                </a14:m>
                <a:endParaRPr kumimoji="1" lang="en-US" sz="3600" b="1" i="0" u="none" strike="noStrike" kern="1200" cap="none" spc="0" normalizeH="0" baseline="0" noProof="0" dirty="0">
                  <a:ln>
                    <a:noFill/>
                  </a:ln>
                  <a:solidFill>
                    <a:srgbClr val="4D4D4D"/>
                  </a:solidFill>
                  <a:effectLst/>
                  <a:uLnTx/>
                  <a:uFillTx/>
                  <a:latin typeface="Segoe UI"/>
                  <a:ea typeface="游ゴシック Medium"/>
                  <a:cs typeface="+mn-cs"/>
                </a:endParaRPr>
              </a:p>
            </p:txBody>
          </p:sp>
        </mc:Choice>
        <mc:Fallback xmlns="">
          <p:sp>
            <p:nvSpPr>
              <p:cNvPr id="10" name="テキスト ボックス 9">
                <a:extLst>
                  <a:ext uri="{FF2B5EF4-FFF2-40B4-BE49-F238E27FC236}">
                    <a16:creationId xmlns:a16="http://schemas.microsoft.com/office/drawing/2014/main" id="{BE38AFDB-30F4-1D31-3980-226DC8F6B56E}"/>
                  </a:ext>
                </a:extLst>
              </p:cNvPr>
              <p:cNvSpPr txBox="1">
                <a:spLocks noRot="1" noChangeAspect="1" noMove="1" noResize="1" noEditPoints="1" noAdjustHandles="1" noChangeArrowheads="1" noChangeShapeType="1" noTextEdit="1"/>
              </p:cNvSpPr>
              <p:nvPr/>
            </p:nvSpPr>
            <p:spPr>
              <a:xfrm>
                <a:off x="11360689" y="4994902"/>
                <a:ext cx="660483" cy="646331"/>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029575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C25D0E-C60B-F2FD-8411-2C1F5DEDD27C}"/>
              </a:ext>
            </a:extLst>
          </p:cNvPr>
          <p:cNvSpPr>
            <a:spLocks noGrp="1"/>
          </p:cNvSpPr>
          <p:nvPr>
            <p:ph type="title"/>
          </p:nvPr>
        </p:nvSpPr>
        <p:spPr>
          <a:xfrm>
            <a:off x="344115" y="988194"/>
            <a:ext cx="11099800" cy="757142"/>
          </a:xfrm>
        </p:spPr>
        <p:txBody>
          <a:bodyPr/>
          <a:lstStyle/>
          <a:p>
            <a:r>
              <a:rPr lang="ja-JP" altLang="en-US" dirty="0"/>
              <a:t>完成品</a:t>
            </a:r>
            <a:endParaRPr lang="en-US" dirty="0"/>
          </a:p>
        </p:txBody>
      </p:sp>
      <p:pic>
        <p:nvPicPr>
          <p:cNvPr id="6" name="コンテンツ プレースホルダー 5" descr="砂浜, 板 が含まれている画像&#10;&#10;自動的に生成された説明">
            <a:extLst>
              <a:ext uri="{FF2B5EF4-FFF2-40B4-BE49-F238E27FC236}">
                <a16:creationId xmlns:a16="http://schemas.microsoft.com/office/drawing/2014/main" id="{3C28D056-53A4-C236-3F62-5DDB7E0A9A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5153" y="827089"/>
            <a:ext cx="8208397" cy="6156298"/>
          </a:xfrm>
        </p:spPr>
      </p:pic>
      <p:sp>
        <p:nvSpPr>
          <p:cNvPr id="4" name="テキスト プレースホルダー 3">
            <a:extLst>
              <a:ext uri="{FF2B5EF4-FFF2-40B4-BE49-F238E27FC236}">
                <a16:creationId xmlns:a16="http://schemas.microsoft.com/office/drawing/2014/main" id="{D7020F57-715F-82D2-D3B1-0A6D7BA8955B}"/>
              </a:ext>
            </a:extLst>
          </p:cNvPr>
          <p:cNvSpPr>
            <a:spLocks noGrp="1"/>
          </p:cNvSpPr>
          <p:nvPr>
            <p:ph type="body" sz="quarter" idx="11"/>
          </p:nvPr>
        </p:nvSpPr>
        <p:spPr/>
        <p:txBody>
          <a:bodyPr>
            <a:normAutofit fontScale="92500" lnSpcReduction="20000"/>
          </a:bodyPr>
          <a:lstStyle/>
          <a:p>
            <a:r>
              <a:rPr lang="ja-JP" altLang="en-US" dirty="0"/>
              <a:t>作成方法</a:t>
            </a:r>
            <a:endParaRPr lang="en-US" dirty="0"/>
          </a:p>
        </p:txBody>
      </p:sp>
      <p:sp>
        <p:nvSpPr>
          <p:cNvPr id="7" name="吹き出し: 角を丸めた四角形 6">
            <a:extLst>
              <a:ext uri="{FF2B5EF4-FFF2-40B4-BE49-F238E27FC236}">
                <a16:creationId xmlns:a16="http://schemas.microsoft.com/office/drawing/2014/main" id="{531CE426-AFEA-740C-66DA-BFBA9E6E3F86}"/>
              </a:ext>
            </a:extLst>
          </p:cNvPr>
          <p:cNvSpPr/>
          <p:nvPr/>
        </p:nvSpPr>
        <p:spPr>
          <a:xfrm>
            <a:off x="5167714" y="4650165"/>
            <a:ext cx="2781143" cy="925000"/>
          </a:xfrm>
          <a:prstGeom prst="wedgeRoundRectCallout">
            <a:avLst>
              <a:gd name="adj1" fmla="val 51105"/>
              <a:gd name="adj2" fmla="val -92933"/>
              <a:gd name="adj3" fmla="val 16667"/>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D4D4D"/>
                </a:solidFill>
                <a:effectLst/>
                <a:uLnTx/>
                <a:uFillTx/>
                <a:latin typeface="Segoe UI"/>
                <a:ea typeface="游ゴシック Medium"/>
                <a:cs typeface="+mn-cs"/>
              </a:rPr>
              <a:t>液面計本体</a:t>
            </a:r>
            <a:endParaRPr kumimoji="1" lang="en-US" sz="2800" b="1" i="0" u="none" strike="noStrike" kern="1200" cap="none" spc="0" normalizeH="0" baseline="0" noProof="0" dirty="0">
              <a:ln>
                <a:noFill/>
              </a:ln>
              <a:solidFill>
                <a:srgbClr val="4D4D4D"/>
              </a:solidFill>
              <a:effectLst/>
              <a:uLnTx/>
              <a:uFillTx/>
              <a:latin typeface="Segoe UI"/>
              <a:ea typeface="游ゴシック Medium"/>
              <a:cs typeface="+mn-cs"/>
            </a:endParaRPr>
          </a:p>
        </p:txBody>
      </p:sp>
      <p:sp>
        <p:nvSpPr>
          <p:cNvPr id="8" name="吹き出し: 角を丸めた四角形 7">
            <a:extLst>
              <a:ext uri="{FF2B5EF4-FFF2-40B4-BE49-F238E27FC236}">
                <a16:creationId xmlns:a16="http://schemas.microsoft.com/office/drawing/2014/main" id="{5CB1AFD1-8CD4-ECD9-B4DD-333AEB34E9F1}"/>
              </a:ext>
            </a:extLst>
          </p:cNvPr>
          <p:cNvSpPr/>
          <p:nvPr/>
        </p:nvSpPr>
        <p:spPr>
          <a:xfrm>
            <a:off x="4541519" y="988194"/>
            <a:ext cx="3501267" cy="963739"/>
          </a:xfrm>
          <a:prstGeom prst="wedgeRoundRectCallout">
            <a:avLst>
              <a:gd name="adj1" fmla="val -17334"/>
              <a:gd name="adj2" fmla="val 112003"/>
              <a:gd name="adj3" fmla="val 16667"/>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D4D4D"/>
                </a:solidFill>
                <a:effectLst/>
                <a:uLnTx/>
                <a:uFillTx/>
                <a:latin typeface="Segoe UI"/>
                <a:ea typeface="游ゴシック Medium"/>
                <a:cs typeface="+mn-cs"/>
              </a:rPr>
              <a:t>読み出し用ケーブル</a:t>
            </a:r>
            <a:endParaRPr kumimoji="1" lang="en-US" sz="2800" b="1" i="0" u="none" strike="noStrike" kern="1200" cap="none" spc="0" normalizeH="0" baseline="0" noProof="0" dirty="0">
              <a:ln>
                <a:noFill/>
              </a:ln>
              <a:solidFill>
                <a:srgbClr val="4D4D4D"/>
              </a:solidFill>
              <a:effectLst/>
              <a:uLnTx/>
              <a:uFillTx/>
              <a:latin typeface="Segoe UI"/>
              <a:ea typeface="游ゴシック Medium"/>
              <a:cs typeface="+mn-cs"/>
            </a:endParaRPr>
          </a:p>
        </p:txBody>
      </p:sp>
      <p:pic>
        <p:nvPicPr>
          <p:cNvPr id="11" name="コンテンツ プレースホルダー 4" descr="座る, テーブル, 横たわる が含まれている画像&#10;&#10;自動的に生成された説明">
            <a:extLst>
              <a:ext uri="{FF2B5EF4-FFF2-40B4-BE49-F238E27FC236}">
                <a16:creationId xmlns:a16="http://schemas.microsoft.com/office/drawing/2014/main" id="{68C93DD3-A7A8-F1FE-8E29-909E86A48322}"/>
              </a:ext>
            </a:extLst>
          </p:cNvPr>
          <p:cNvPicPr>
            <a:picLocks noChangeAspect="1"/>
          </p:cNvPicPr>
          <p:nvPr/>
        </p:nvPicPr>
        <p:blipFill rotWithShape="1">
          <a:blip r:embed="rId3">
            <a:extLst>
              <a:ext uri="{28A0092B-C50C-407E-A947-70E740481C1C}">
                <a14:useLocalDpi xmlns:a14="http://schemas.microsoft.com/office/drawing/2010/main" val="0"/>
              </a:ext>
            </a:extLst>
          </a:blip>
          <a:srcRect l="27945" t="21681" r="20267" b="37391"/>
          <a:stretch/>
        </p:blipFill>
        <p:spPr>
          <a:xfrm>
            <a:off x="18450" y="2910177"/>
            <a:ext cx="3746515" cy="3947823"/>
          </a:xfrm>
          <a:prstGeom prst="rect">
            <a:avLst/>
          </a:prstGeom>
        </p:spPr>
      </p:pic>
      <p:sp>
        <p:nvSpPr>
          <p:cNvPr id="13" name="四角形: 角を丸くする 12">
            <a:extLst>
              <a:ext uri="{FF2B5EF4-FFF2-40B4-BE49-F238E27FC236}">
                <a16:creationId xmlns:a16="http://schemas.microsoft.com/office/drawing/2014/main" id="{B8D72B86-B9CC-9F3D-0D7A-2C88074DFBD0}"/>
              </a:ext>
            </a:extLst>
          </p:cNvPr>
          <p:cNvSpPr/>
          <p:nvPr/>
        </p:nvSpPr>
        <p:spPr>
          <a:xfrm>
            <a:off x="337864" y="3466245"/>
            <a:ext cx="3107686" cy="536810"/>
          </a:xfrm>
          <a:prstGeom prst="roundRect">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D4D4D"/>
                </a:solidFill>
                <a:effectLst/>
                <a:uLnTx/>
                <a:uFillTx/>
                <a:latin typeface="Segoe UI"/>
                <a:ea typeface="游ゴシック Medium"/>
                <a:cs typeface="+mn-cs"/>
              </a:rPr>
              <a:t>液面計上部</a:t>
            </a:r>
            <a:endParaRPr kumimoji="1" lang="en-US" sz="2800" b="1" i="0" u="none" strike="noStrike" kern="1200" cap="none" spc="0" normalizeH="0" baseline="0" noProof="0" dirty="0">
              <a:ln>
                <a:noFill/>
              </a:ln>
              <a:solidFill>
                <a:srgbClr val="4D4D4D"/>
              </a:solidFill>
              <a:effectLst/>
              <a:uLnTx/>
              <a:uFillTx/>
              <a:latin typeface="Segoe UI"/>
              <a:ea typeface="游ゴシック Medium"/>
              <a:cs typeface="+mn-cs"/>
            </a:endParaRPr>
          </a:p>
        </p:txBody>
      </p:sp>
      <p:grpSp>
        <p:nvGrpSpPr>
          <p:cNvPr id="14" name="グループ化 13">
            <a:extLst>
              <a:ext uri="{FF2B5EF4-FFF2-40B4-BE49-F238E27FC236}">
                <a16:creationId xmlns:a16="http://schemas.microsoft.com/office/drawing/2014/main" id="{B0B765DC-440D-6780-0945-951F34FB0A92}"/>
              </a:ext>
            </a:extLst>
          </p:cNvPr>
          <p:cNvGrpSpPr/>
          <p:nvPr/>
        </p:nvGrpSpPr>
        <p:grpSpPr>
          <a:xfrm rot="15388823">
            <a:off x="2068302" y="2076093"/>
            <a:ext cx="1639068" cy="2086258"/>
            <a:chOff x="2664127" y="3374455"/>
            <a:chExt cx="1201975" cy="1567649"/>
          </a:xfrm>
          <a:solidFill>
            <a:schemeClr val="accent3">
              <a:lumMod val="40000"/>
              <a:lumOff val="60000"/>
            </a:schemeClr>
          </a:solidFill>
        </p:grpSpPr>
        <p:sp>
          <p:nvSpPr>
            <p:cNvPr id="15" name="二等辺三角形 14">
              <a:extLst>
                <a:ext uri="{FF2B5EF4-FFF2-40B4-BE49-F238E27FC236}">
                  <a16:creationId xmlns:a16="http://schemas.microsoft.com/office/drawing/2014/main" id="{5CB7EA7D-27D0-241C-BF5D-A4FA430D4F77}"/>
                </a:ext>
              </a:extLst>
            </p:cNvPr>
            <p:cNvSpPr/>
            <p:nvPr/>
          </p:nvSpPr>
          <p:spPr>
            <a:xfrm rot="21516842">
              <a:off x="3025444" y="3374455"/>
              <a:ext cx="840658" cy="47194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8F8F8"/>
                </a:solidFill>
                <a:effectLst/>
                <a:uLnTx/>
                <a:uFillTx/>
                <a:latin typeface="Segoe UI"/>
                <a:ea typeface="游ゴシック Medium"/>
                <a:cs typeface="+mn-cs"/>
              </a:endParaRPr>
            </a:p>
          </p:txBody>
        </p:sp>
        <p:sp>
          <p:nvSpPr>
            <p:cNvPr id="16" name="フリーフォーム: 図形 15">
              <a:extLst>
                <a:ext uri="{FF2B5EF4-FFF2-40B4-BE49-F238E27FC236}">
                  <a16:creationId xmlns:a16="http://schemas.microsoft.com/office/drawing/2014/main" id="{A38E6547-FD79-CCE1-5701-CBD0769BC64F}"/>
                </a:ext>
              </a:extLst>
            </p:cNvPr>
            <p:cNvSpPr/>
            <p:nvPr/>
          </p:nvSpPr>
          <p:spPr>
            <a:xfrm>
              <a:off x="2664127" y="3827205"/>
              <a:ext cx="956601" cy="1114899"/>
            </a:xfrm>
            <a:custGeom>
              <a:avLst/>
              <a:gdLst>
                <a:gd name="connsiteX0" fmla="*/ 649311 w 956601"/>
                <a:gd name="connsiteY0" fmla="*/ 0 h 1114899"/>
                <a:gd name="connsiteX1" fmla="*/ 956601 w 956601"/>
                <a:gd name="connsiteY1" fmla="*/ 0 h 1114899"/>
                <a:gd name="connsiteX2" fmla="*/ 951973 w 956601"/>
                <a:gd name="connsiteY2" fmla="*/ 97117 h 1114899"/>
                <a:gd name="connsiteX3" fmla="*/ 5472 w 956601"/>
                <a:gd name="connsiteY3" fmla="*/ 1113687 h 1114899"/>
                <a:gd name="connsiteX4" fmla="*/ 0 w 956601"/>
                <a:gd name="connsiteY4" fmla="*/ 1114899 h 1114899"/>
                <a:gd name="connsiteX5" fmla="*/ 40056 w 956601"/>
                <a:gd name="connsiteY5" fmla="*/ 1089636 h 1114899"/>
                <a:gd name="connsiteX6" fmla="*/ 638394 w 956601"/>
                <a:gd name="connsiteY6" fmla="*/ 162145 h 111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6601" h="1114899">
                  <a:moveTo>
                    <a:pt x="649311" y="0"/>
                  </a:moveTo>
                  <a:lnTo>
                    <a:pt x="956601" y="0"/>
                  </a:lnTo>
                  <a:lnTo>
                    <a:pt x="951973" y="97117"/>
                  </a:lnTo>
                  <a:cubicBezTo>
                    <a:pt x="906000" y="577465"/>
                    <a:pt x="522068" y="975272"/>
                    <a:pt x="5472" y="1113687"/>
                  </a:cubicBezTo>
                  <a:lnTo>
                    <a:pt x="0" y="1114899"/>
                  </a:lnTo>
                  <a:lnTo>
                    <a:pt x="40056" y="1089636"/>
                  </a:lnTo>
                  <a:cubicBezTo>
                    <a:pt x="365632" y="863013"/>
                    <a:pt x="587911" y="534591"/>
                    <a:pt x="638394" y="1621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8F8F8"/>
                </a:solidFill>
                <a:effectLst/>
                <a:uLnTx/>
                <a:uFillTx/>
                <a:latin typeface="Segoe UI"/>
                <a:ea typeface="游ゴシック Medium"/>
                <a:cs typeface="+mn-cs"/>
              </a:endParaRPr>
            </a:p>
          </p:txBody>
        </p:sp>
      </p:grpSp>
    </p:spTree>
    <p:extLst>
      <p:ext uri="{BB962C8B-B14F-4D97-AF65-F5344CB8AC3E}">
        <p14:creationId xmlns:p14="http://schemas.microsoft.com/office/powerpoint/2010/main" val="27198929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915B56-99F3-2644-F258-C40B17BAD2DF}"/>
              </a:ext>
            </a:extLst>
          </p:cNvPr>
          <p:cNvSpPr>
            <a:spLocks noGrp="1"/>
          </p:cNvSpPr>
          <p:nvPr>
            <p:ph type="title"/>
          </p:nvPr>
        </p:nvSpPr>
        <p:spPr>
          <a:xfrm>
            <a:off x="526026" y="818126"/>
            <a:ext cx="11099800" cy="938159"/>
          </a:xfrm>
        </p:spPr>
        <p:txBody>
          <a:bodyPr/>
          <a:lstStyle/>
          <a:p>
            <a:r>
              <a:rPr lang="ja-JP" altLang="en-US" dirty="0"/>
              <a:t>材料</a:t>
            </a:r>
            <a:endParaRPr lang="en-US" dirty="0"/>
          </a:p>
        </p:txBody>
      </p:sp>
      <p:sp>
        <p:nvSpPr>
          <p:cNvPr id="4" name="テキスト プレースホルダー 3">
            <a:extLst>
              <a:ext uri="{FF2B5EF4-FFF2-40B4-BE49-F238E27FC236}">
                <a16:creationId xmlns:a16="http://schemas.microsoft.com/office/drawing/2014/main" id="{CAC02D49-EED2-5A19-8B8D-26B5408DB27F}"/>
              </a:ext>
            </a:extLst>
          </p:cNvPr>
          <p:cNvSpPr>
            <a:spLocks noGrp="1"/>
          </p:cNvSpPr>
          <p:nvPr>
            <p:ph type="body" sz="quarter" idx="11"/>
          </p:nvPr>
        </p:nvSpPr>
        <p:spPr/>
        <p:txBody>
          <a:bodyPr>
            <a:normAutofit fontScale="92500" lnSpcReduction="20000"/>
          </a:bodyPr>
          <a:lstStyle/>
          <a:p>
            <a:r>
              <a:rPr lang="ja-JP" altLang="en-US" dirty="0"/>
              <a:t>作成方法</a:t>
            </a:r>
            <a:endParaRPr lang="en-US" dirty="0"/>
          </a:p>
        </p:txBody>
      </p:sp>
      <p:pic>
        <p:nvPicPr>
          <p:cNvPr id="9" name="コンテンツ プレースホルダー 8" descr="屋内, 座る, テーブル, 木製 が含まれている画像&#10;&#10;自動的に生成された説明">
            <a:extLst>
              <a:ext uri="{FF2B5EF4-FFF2-40B4-BE49-F238E27FC236}">
                <a16:creationId xmlns:a16="http://schemas.microsoft.com/office/drawing/2014/main" id="{B32636DA-AA13-AD87-6656-36CDD87E4C9A}"/>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28692" r="20167"/>
          <a:stretch/>
        </p:blipFill>
        <p:spPr>
          <a:xfrm rot="5400000">
            <a:off x="2287883" y="-674843"/>
            <a:ext cx="2836635" cy="7412407"/>
          </a:xfrm>
        </p:spPr>
      </p:pic>
      <p:pic>
        <p:nvPicPr>
          <p:cNvPr id="11" name="図 10" descr="らくがき, 立つ が含まれている画像&#10;&#10;自動的に生成された説明">
            <a:extLst>
              <a:ext uri="{FF2B5EF4-FFF2-40B4-BE49-F238E27FC236}">
                <a16:creationId xmlns:a16="http://schemas.microsoft.com/office/drawing/2014/main" id="{D030A3A4-2F81-9D2B-AD07-C5AAA2C66838}"/>
              </a:ext>
            </a:extLst>
          </p:cNvPr>
          <p:cNvPicPr>
            <a:picLocks/>
          </p:cNvPicPr>
          <p:nvPr/>
        </p:nvPicPr>
        <p:blipFill rotWithShape="1">
          <a:blip r:embed="rId3">
            <a:extLst>
              <a:ext uri="{28A0092B-C50C-407E-A947-70E740481C1C}">
                <a14:useLocalDpi xmlns:a14="http://schemas.microsoft.com/office/drawing/2010/main" val="0"/>
              </a:ext>
            </a:extLst>
          </a:blip>
          <a:srcRect l="28162" r="29986"/>
          <a:stretch/>
        </p:blipFill>
        <p:spPr>
          <a:xfrm rot="5400000">
            <a:off x="2542914" y="1988507"/>
            <a:ext cx="2326578" cy="7412407"/>
          </a:xfrm>
          <a:prstGeom prst="rect">
            <a:avLst/>
          </a:prstGeom>
        </p:spPr>
      </p:pic>
      <p:sp>
        <p:nvSpPr>
          <p:cNvPr id="12" name="四角形: 角を丸くする 11">
            <a:extLst>
              <a:ext uri="{FF2B5EF4-FFF2-40B4-BE49-F238E27FC236}">
                <a16:creationId xmlns:a16="http://schemas.microsoft.com/office/drawing/2014/main" id="{385B1703-2656-8222-6C3A-4CE9EF9EB482}"/>
              </a:ext>
            </a:extLst>
          </p:cNvPr>
          <p:cNvSpPr/>
          <p:nvPr/>
        </p:nvSpPr>
        <p:spPr>
          <a:xfrm>
            <a:off x="7711810" y="2026855"/>
            <a:ext cx="4234384" cy="1566407"/>
          </a:xfrm>
          <a:prstGeom prst="roundRect">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D4D4D"/>
                </a:solidFill>
                <a:effectLst/>
                <a:uLnTx/>
                <a:uFillTx/>
                <a:latin typeface="Segoe UI"/>
                <a:ea typeface="游ゴシック Medium"/>
                <a:cs typeface="+mn-cs"/>
              </a:rPr>
              <a:t>パイプ</a:t>
            </a:r>
            <a:endParaRPr kumimoji="1" lang="en-US" altLang="ja-JP" sz="2800" b="1"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D4D4D"/>
                </a:solidFill>
                <a:effectLst/>
                <a:uLnTx/>
                <a:uFillTx/>
                <a:latin typeface="Segoe UI"/>
                <a:ea typeface="游ゴシック Medium"/>
                <a:cs typeface="+mn-cs"/>
              </a:rPr>
              <a:t>円筒型コンデンサーの</a:t>
            </a:r>
            <a:endParaRPr kumimoji="1" lang="en-US" altLang="ja-JP" sz="2800" b="1"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D4D4D"/>
                </a:solidFill>
                <a:effectLst/>
                <a:uLnTx/>
                <a:uFillTx/>
                <a:latin typeface="Segoe UI"/>
                <a:ea typeface="游ゴシック Medium"/>
                <a:cs typeface="+mn-cs"/>
              </a:rPr>
              <a:t>外側</a:t>
            </a:r>
            <a:endParaRPr kumimoji="1" lang="en-US" sz="2800" b="1" i="0" u="none" strike="noStrike" kern="1200" cap="none" spc="0" normalizeH="0" baseline="0" noProof="0" dirty="0">
              <a:ln>
                <a:noFill/>
              </a:ln>
              <a:solidFill>
                <a:srgbClr val="4D4D4D"/>
              </a:solidFill>
              <a:effectLst/>
              <a:uLnTx/>
              <a:uFillTx/>
              <a:latin typeface="Segoe UI"/>
              <a:ea typeface="游ゴシック Medium"/>
              <a:cs typeface="+mn-cs"/>
            </a:endParaRPr>
          </a:p>
        </p:txBody>
      </p:sp>
      <p:sp>
        <p:nvSpPr>
          <p:cNvPr id="13" name="四角形: 角を丸くする 12">
            <a:extLst>
              <a:ext uri="{FF2B5EF4-FFF2-40B4-BE49-F238E27FC236}">
                <a16:creationId xmlns:a16="http://schemas.microsoft.com/office/drawing/2014/main" id="{2547AA7B-BF3B-89C1-4E22-952E80ADCB66}"/>
              </a:ext>
            </a:extLst>
          </p:cNvPr>
          <p:cNvSpPr/>
          <p:nvPr/>
        </p:nvSpPr>
        <p:spPr>
          <a:xfrm>
            <a:off x="7711809" y="4449679"/>
            <a:ext cx="4234383" cy="2219066"/>
          </a:xfrm>
          <a:prstGeom prst="roundRect">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D4D4D"/>
                </a:solidFill>
                <a:effectLst/>
                <a:uLnTx/>
                <a:uFillTx/>
                <a:latin typeface="Segoe UI"/>
                <a:ea typeface="游ゴシック Medium"/>
                <a:cs typeface="+mn-cs"/>
              </a:rPr>
              <a:t>ロッド</a:t>
            </a:r>
            <a:endParaRPr kumimoji="1" lang="en-US" altLang="ja-JP" sz="2800" b="1"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D4D4D"/>
                </a:solidFill>
                <a:effectLst/>
                <a:uLnTx/>
                <a:uFillTx/>
                <a:latin typeface="Segoe UI"/>
                <a:ea typeface="游ゴシック Medium"/>
                <a:cs typeface="+mn-cs"/>
              </a:rPr>
              <a:t>内側の部品</a:t>
            </a:r>
            <a:endParaRPr kumimoji="1" lang="en-US" altLang="ja-JP" sz="2800" b="1"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D4D4D"/>
                </a:solidFill>
                <a:effectLst/>
                <a:uLnTx/>
                <a:uFillTx/>
                <a:latin typeface="Segoe UI"/>
                <a:ea typeface="游ゴシック Medium"/>
                <a:cs typeface="+mn-cs"/>
              </a:rPr>
              <a:t>外のパイプと接触しないようにカプトンテープを巻いた。</a:t>
            </a:r>
            <a:endParaRPr kumimoji="1" lang="en-US" sz="2800" b="1" i="0" u="none" strike="noStrike" kern="1200" cap="none" spc="0" normalizeH="0" baseline="0" noProof="0" dirty="0">
              <a:ln>
                <a:noFill/>
              </a:ln>
              <a:solidFill>
                <a:srgbClr val="4D4D4D"/>
              </a:solidFill>
              <a:effectLst/>
              <a:uLnTx/>
              <a:uFillTx/>
              <a:latin typeface="Segoe UI"/>
              <a:ea typeface="游ゴシック Medium"/>
              <a:cs typeface="+mn-cs"/>
            </a:endParaRPr>
          </a:p>
        </p:txBody>
      </p:sp>
    </p:spTree>
    <p:extLst>
      <p:ext uri="{BB962C8B-B14F-4D97-AF65-F5344CB8AC3E}">
        <p14:creationId xmlns:p14="http://schemas.microsoft.com/office/powerpoint/2010/main" val="3307886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D882773-17D1-59EB-EA1E-1DFD43E09F11}"/>
              </a:ext>
            </a:extLst>
          </p:cNvPr>
          <p:cNvSpPr>
            <a:spLocks noGrp="1"/>
          </p:cNvSpPr>
          <p:nvPr>
            <p:ph idx="1"/>
          </p:nvPr>
        </p:nvSpPr>
        <p:spPr>
          <a:xfrm>
            <a:off x="5338944" y="818126"/>
            <a:ext cx="6327030" cy="5575339"/>
          </a:xfrm>
        </p:spPr>
        <p:txBody>
          <a:bodyPr/>
          <a:lstStyle/>
          <a:p>
            <a:r>
              <a:rPr lang="ja-JP" altLang="en-US" dirty="0"/>
              <a:t>パイプとロッドはスタイキャスト（接着剤）で固定</a:t>
            </a:r>
            <a:endParaRPr lang="en-US" altLang="ja-JP" dirty="0"/>
          </a:p>
          <a:p>
            <a:endParaRPr lang="en-US" dirty="0"/>
          </a:p>
        </p:txBody>
      </p:sp>
      <p:sp>
        <p:nvSpPr>
          <p:cNvPr id="4" name="テキスト プレースホルダー 3">
            <a:extLst>
              <a:ext uri="{FF2B5EF4-FFF2-40B4-BE49-F238E27FC236}">
                <a16:creationId xmlns:a16="http://schemas.microsoft.com/office/drawing/2014/main" id="{B5BC4EB2-C538-8998-F6AF-647F071B4EB7}"/>
              </a:ext>
            </a:extLst>
          </p:cNvPr>
          <p:cNvSpPr>
            <a:spLocks noGrp="1"/>
          </p:cNvSpPr>
          <p:nvPr>
            <p:ph type="body" sz="quarter" idx="11"/>
          </p:nvPr>
        </p:nvSpPr>
        <p:spPr/>
        <p:txBody>
          <a:bodyPr>
            <a:normAutofit fontScale="92500" lnSpcReduction="20000"/>
          </a:bodyPr>
          <a:lstStyle/>
          <a:p>
            <a:r>
              <a:rPr lang="ja-JP" altLang="en-US" dirty="0"/>
              <a:t>作成方法</a:t>
            </a:r>
            <a:endParaRPr lang="en-US" dirty="0"/>
          </a:p>
        </p:txBody>
      </p:sp>
      <p:pic>
        <p:nvPicPr>
          <p:cNvPr id="6" name="図 5" descr="人, テーブル, 屋内, 切る が含まれている画像&#10;&#10;自動的に生成された説明">
            <a:extLst>
              <a:ext uri="{FF2B5EF4-FFF2-40B4-BE49-F238E27FC236}">
                <a16:creationId xmlns:a16="http://schemas.microsoft.com/office/drawing/2014/main" id="{69E45DF8-BA1D-75D2-7CC4-84FAAF6F6394}"/>
              </a:ext>
            </a:extLst>
          </p:cNvPr>
          <p:cNvPicPr>
            <a:picLocks noChangeAspect="1"/>
          </p:cNvPicPr>
          <p:nvPr/>
        </p:nvPicPr>
        <p:blipFill rotWithShape="1">
          <a:blip r:embed="rId2">
            <a:extLst>
              <a:ext uri="{28A0092B-C50C-407E-A947-70E740481C1C}">
                <a14:useLocalDpi xmlns:a14="http://schemas.microsoft.com/office/drawing/2010/main" val="0"/>
              </a:ext>
            </a:extLst>
          </a:blip>
          <a:srcRect l="25472" t="5078" r="20112" b="34609"/>
          <a:stretch/>
        </p:blipFill>
        <p:spPr>
          <a:xfrm>
            <a:off x="-13915" y="0"/>
            <a:ext cx="4640509" cy="6858000"/>
          </a:xfrm>
          <a:prstGeom prst="rect">
            <a:avLst/>
          </a:prstGeom>
        </p:spPr>
      </p:pic>
      <p:pic>
        <p:nvPicPr>
          <p:cNvPr id="8" name="図 7" descr="座る, テーブル, 食品, 小さい が含まれている画像&#10;&#10;自動的に生成された説明">
            <a:extLst>
              <a:ext uri="{FF2B5EF4-FFF2-40B4-BE49-F238E27FC236}">
                <a16:creationId xmlns:a16="http://schemas.microsoft.com/office/drawing/2014/main" id="{D660B47B-CA46-0AFB-C9B9-4321D6E368FC}"/>
              </a:ext>
            </a:extLst>
          </p:cNvPr>
          <p:cNvPicPr>
            <a:picLocks noChangeAspect="1"/>
          </p:cNvPicPr>
          <p:nvPr/>
        </p:nvPicPr>
        <p:blipFill rotWithShape="1">
          <a:blip r:embed="rId3">
            <a:extLst>
              <a:ext uri="{28A0092B-C50C-407E-A947-70E740481C1C}">
                <a14:useLocalDpi xmlns:a14="http://schemas.microsoft.com/office/drawing/2010/main" val="0"/>
              </a:ext>
            </a:extLst>
          </a:blip>
          <a:srcRect l="21891" t="4870" r="12730" b="32829"/>
          <a:stretch/>
        </p:blipFill>
        <p:spPr>
          <a:xfrm>
            <a:off x="4904999" y="2196005"/>
            <a:ext cx="3673502" cy="4667360"/>
          </a:xfrm>
          <a:prstGeom prst="rect">
            <a:avLst/>
          </a:prstGeom>
        </p:spPr>
      </p:pic>
      <p:sp>
        <p:nvSpPr>
          <p:cNvPr id="9" name="四角形: 角を丸くする 8">
            <a:extLst>
              <a:ext uri="{FF2B5EF4-FFF2-40B4-BE49-F238E27FC236}">
                <a16:creationId xmlns:a16="http://schemas.microsoft.com/office/drawing/2014/main" id="{0142C81A-D320-45DA-4288-F657DEAF8C3E}"/>
              </a:ext>
            </a:extLst>
          </p:cNvPr>
          <p:cNvSpPr/>
          <p:nvPr/>
        </p:nvSpPr>
        <p:spPr>
          <a:xfrm>
            <a:off x="8698681" y="3317253"/>
            <a:ext cx="3389935" cy="1041619"/>
          </a:xfrm>
          <a:prstGeom prst="roundRect">
            <a:avLst>
              <a:gd name="adj" fmla="val 22327"/>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2400" b="1" i="0" u="none" strike="noStrike" kern="1200" cap="none" spc="0" normalizeH="0" baseline="0" noProof="0" dirty="0" err="1">
                <a:ln>
                  <a:noFill/>
                </a:ln>
                <a:solidFill>
                  <a:srgbClr val="4D4D4D"/>
                </a:solidFill>
                <a:effectLst/>
                <a:uLnTx/>
                <a:uFillTx/>
                <a:latin typeface="Segoe UI"/>
                <a:ea typeface="游ゴシック Medium"/>
                <a:cs typeface="+mn-cs"/>
              </a:rPr>
              <a:t>Stycast</a:t>
            </a:r>
            <a:r>
              <a:rPr kumimoji="1" lang="ja-JP" altLang="en-US" sz="2400" b="1" i="0" u="none" strike="noStrike" kern="1200" cap="none" spc="0" normalizeH="0" baseline="0" noProof="0" dirty="0">
                <a:ln>
                  <a:noFill/>
                </a:ln>
                <a:solidFill>
                  <a:srgbClr val="4D4D4D"/>
                </a:solidFill>
                <a:effectLst/>
                <a:uLnTx/>
                <a:uFillTx/>
                <a:latin typeface="Segoe UI"/>
                <a:ea typeface="游ゴシック Medium"/>
                <a:cs typeface="+mn-cs"/>
              </a:rPr>
              <a:t>は</a:t>
            </a:r>
            <a:r>
              <a:rPr kumimoji="1" lang="en-US" altLang="ja-JP" sz="2400" b="1" i="0" u="none" strike="noStrike" kern="1200" cap="none" spc="0" normalizeH="0" baseline="0" noProof="0" dirty="0" err="1">
                <a:ln>
                  <a:noFill/>
                </a:ln>
                <a:solidFill>
                  <a:srgbClr val="4D4D4D"/>
                </a:solidFill>
                <a:effectLst/>
                <a:uLnTx/>
                <a:uFillTx/>
                <a:latin typeface="Segoe UI"/>
                <a:ea typeface="游ゴシック Medium"/>
                <a:cs typeface="+mn-cs"/>
              </a:rPr>
              <a:t>heatgun</a:t>
            </a:r>
            <a:r>
              <a:rPr kumimoji="1" lang="ja-JP" altLang="en-US" sz="2400" b="1" i="0" u="none" strike="noStrike" kern="1200" cap="none" spc="0" normalizeH="0" baseline="0" noProof="0" dirty="0">
                <a:ln>
                  <a:noFill/>
                </a:ln>
                <a:solidFill>
                  <a:srgbClr val="4D4D4D"/>
                </a:solidFill>
                <a:effectLst/>
                <a:uLnTx/>
                <a:uFillTx/>
                <a:latin typeface="Segoe UI"/>
                <a:ea typeface="游ゴシック Medium"/>
                <a:cs typeface="+mn-cs"/>
              </a:rPr>
              <a:t>で</a:t>
            </a:r>
            <a:endParaRPr kumimoji="1" lang="en-US" altLang="ja-JP" sz="2400" b="1"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D4D4D"/>
                </a:solidFill>
                <a:effectLst/>
                <a:uLnTx/>
                <a:uFillTx/>
                <a:latin typeface="Segoe UI"/>
                <a:ea typeface="游ゴシック Medium"/>
                <a:cs typeface="+mn-cs"/>
              </a:rPr>
              <a:t>熱して固める</a:t>
            </a:r>
            <a:endParaRPr kumimoji="1" lang="en-US" sz="2400" b="1" i="0" u="none" strike="noStrike" kern="1200" cap="none" spc="0" normalizeH="0" baseline="0" noProof="0" dirty="0">
              <a:ln>
                <a:noFill/>
              </a:ln>
              <a:solidFill>
                <a:srgbClr val="4D4D4D"/>
              </a:solidFill>
              <a:effectLst/>
              <a:uLnTx/>
              <a:uFillTx/>
              <a:latin typeface="Segoe UI"/>
              <a:ea typeface="游ゴシック Medium"/>
              <a:cs typeface="+mn-cs"/>
            </a:endParaRPr>
          </a:p>
        </p:txBody>
      </p:sp>
      <p:pic>
        <p:nvPicPr>
          <p:cNvPr id="11" name="図 10" descr="テーブル, 座る, グリーン, 食品 が含まれている画像&#10;&#10;自動的に生成された説明">
            <a:extLst>
              <a:ext uri="{FF2B5EF4-FFF2-40B4-BE49-F238E27FC236}">
                <a16:creationId xmlns:a16="http://schemas.microsoft.com/office/drawing/2014/main" id="{B1A98BF6-90FE-1E8E-4851-C114AD50FF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387" t="9461" b="20666"/>
          <a:stretch/>
        </p:blipFill>
        <p:spPr>
          <a:xfrm>
            <a:off x="8856907" y="4478653"/>
            <a:ext cx="3335093" cy="2374238"/>
          </a:xfrm>
          <a:prstGeom prst="rect">
            <a:avLst/>
          </a:prstGeom>
        </p:spPr>
      </p:pic>
      <p:sp>
        <p:nvSpPr>
          <p:cNvPr id="12" name="矢印: 下 11">
            <a:extLst>
              <a:ext uri="{FF2B5EF4-FFF2-40B4-BE49-F238E27FC236}">
                <a16:creationId xmlns:a16="http://schemas.microsoft.com/office/drawing/2014/main" id="{12D7FFD7-8CA6-8606-4704-E3810C748C34}"/>
              </a:ext>
            </a:extLst>
          </p:cNvPr>
          <p:cNvSpPr/>
          <p:nvPr/>
        </p:nvSpPr>
        <p:spPr>
          <a:xfrm rot="3431242">
            <a:off x="4269737" y="920976"/>
            <a:ext cx="795739" cy="2956470"/>
          </a:xfrm>
          <a:prstGeom prst="downArrow">
            <a:avLst/>
          </a:prstGeom>
          <a:solidFill>
            <a:schemeClr val="accent3">
              <a:lumMod val="60000"/>
              <a:lumOff val="4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400" b="1" i="0" u="none" strike="noStrike" kern="1200" cap="none" spc="0" normalizeH="0" baseline="0" noProof="0" dirty="0">
              <a:ln>
                <a:noFill/>
              </a:ln>
              <a:solidFill>
                <a:srgbClr val="4D4D4D"/>
              </a:solidFill>
              <a:effectLst/>
              <a:uLnTx/>
              <a:uFillTx/>
              <a:latin typeface="Segoe UI"/>
              <a:ea typeface="游ゴシック Medium"/>
              <a:cs typeface="+mn-cs"/>
            </a:endParaRPr>
          </a:p>
        </p:txBody>
      </p:sp>
    </p:spTree>
    <p:extLst>
      <p:ext uri="{BB962C8B-B14F-4D97-AF65-F5344CB8AC3E}">
        <p14:creationId xmlns:p14="http://schemas.microsoft.com/office/powerpoint/2010/main" val="28261646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コンテンツ プレースホルダー 13" descr="座る, テーブル, 横たわる が含まれている画像&#10;&#10;自動的に生成された説明">
            <a:extLst>
              <a:ext uri="{FF2B5EF4-FFF2-40B4-BE49-F238E27FC236}">
                <a16:creationId xmlns:a16="http://schemas.microsoft.com/office/drawing/2014/main" id="{6E5EB308-E5FB-35C4-8D3B-838A24E5FF2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3372" t="22311" r="23282" b="36364"/>
          <a:stretch/>
        </p:blipFill>
        <p:spPr>
          <a:xfrm>
            <a:off x="8664790" y="2529888"/>
            <a:ext cx="3410818" cy="4335719"/>
          </a:xfrm>
        </p:spPr>
      </p:pic>
      <p:sp>
        <p:nvSpPr>
          <p:cNvPr id="4" name="テキスト プレースホルダー 3">
            <a:extLst>
              <a:ext uri="{FF2B5EF4-FFF2-40B4-BE49-F238E27FC236}">
                <a16:creationId xmlns:a16="http://schemas.microsoft.com/office/drawing/2014/main" id="{2FC30B58-12CB-8FCA-E09A-AFF48C70CA21}"/>
              </a:ext>
            </a:extLst>
          </p:cNvPr>
          <p:cNvSpPr>
            <a:spLocks noGrp="1"/>
          </p:cNvSpPr>
          <p:nvPr>
            <p:ph type="body" sz="quarter" idx="11"/>
          </p:nvPr>
        </p:nvSpPr>
        <p:spPr/>
        <p:txBody>
          <a:bodyPr>
            <a:normAutofit fontScale="92500" lnSpcReduction="20000"/>
          </a:bodyPr>
          <a:lstStyle/>
          <a:p>
            <a:r>
              <a:rPr lang="ja-JP" altLang="en-US" dirty="0"/>
              <a:t>作成方法</a:t>
            </a:r>
            <a:endParaRPr lang="en-US" dirty="0"/>
          </a:p>
        </p:txBody>
      </p:sp>
      <p:pic>
        <p:nvPicPr>
          <p:cNvPr id="8" name="図 7" descr="人, 屋内, キッチン, テーブル が含まれている画像&#10;&#10;自動的に生成された説明">
            <a:extLst>
              <a:ext uri="{FF2B5EF4-FFF2-40B4-BE49-F238E27FC236}">
                <a16:creationId xmlns:a16="http://schemas.microsoft.com/office/drawing/2014/main" id="{F9FD5E39-596A-EF74-C3BE-BBE62BC60B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442"/>
            <a:ext cx="5143500" cy="6858000"/>
          </a:xfrm>
          <a:prstGeom prst="rect">
            <a:avLst/>
          </a:prstGeom>
        </p:spPr>
      </p:pic>
      <p:pic>
        <p:nvPicPr>
          <p:cNvPr id="10" name="図 9" descr="座る, テーブル, 閉じる, 木製 が含まれている画像&#10;&#10;自動的に生成された説明">
            <a:extLst>
              <a:ext uri="{FF2B5EF4-FFF2-40B4-BE49-F238E27FC236}">
                <a16:creationId xmlns:a16="http://schemas.microsoft.com/office/drawing/2014/main" id="{C979E6AC-10CC-7E64-8358-101ECE80F454}"/>
              </a:ext>
            </a:extLst>
          </p:cNvPr>
          <p:cNvPicPr>
            <a:picLocks noChangeAspect="1"/>
          </p:cNvPicPr>
          <p:nvPr/>
        </p:nvPicPr>
        <p:blipFill rotWithShape="1">
          <a:blip r:embed="rId5">
            <a:extLst>
              <a:ext uri="{28A0092B-C50C-407E-A947-70E740481C1C}">
                <a14:useLocalDpi xmlns:a14="http://schemas.microsoft.com/office/drawing/2010/main" val="0"/>
              </a:ext>
            </a:extLst>
          </a:blip>
          <a:srcRect l="31078" t="28414" r="30438" b="26306"/>
          <a:stretch/>
        </p:blipFill>
        <p:spPr>
          <a:xfrm>
            <a:off x="5474152" y="2378715"/>
            <a:ext cx="2859986" cy="4486727"/>
          </a:xfrm>
          <a:prstGeom prst="rect">
            <a:avLst/>
          </a:prstGeom>
        </p:spPr>
      </p:pic>
      <p:sp>
        <p:nvSpPr>
          <p:cNvPr id="11" name="矢印: 下カーブ 10">
            <a:extLst>
              <a:ext uri="{FF2B5EF4-FFF2-40B4-BE49-F238E27FC236}">
                <a16:creationId xmlns:a16="http://schemas.microsoft.com/office/drawing/2014/main" id="{29F48A80-2954-27D0-9CC7-E95B97CF3FA5}"/>
              </a:ext>
            </a:extLst>
          </p:cNvPr>
          <p:cNvSpPr/>
          <p:nvPr/>
        </p:nvSpPr>
        <p:spPr>
          <a:xfrm rot="1203811">
            <a:off x="2812638" y="2352808"/>
            <a:ext cx="3717306" cy="1393247"/>
          </a:xfrm>
          <a:prstGeom prst="curvedDownArrow">
            <a:avLst/>
          </a:prstGeom>
          <a:solidFill>
            <a:schemeClr val="accent3">
              <a:lumMod val="60000"/>
              <a:lumOff val="4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400" b="1" i="0" u="none" strike="noStrike" kern="1200" cap="none" spc="0" normalizeH="0" baseline="0" noProof="0" dirty="0">
              <a:ln>
                <a:noFill/>
              </a:ln>
              <a:solidFill>
                <a:srgbClr val="4D4D4D"/>
              </a:solidFill>
              <a:effectLst/>
              <a:uLnTx/>
              <a:uFillTx/>
              <a:latin typeface="Segoe UI"/>
              <a:ea typeface="游ゴシック Medium"/>
              <a:cs typeface="+mn-cs"/>
            </a:endParaRPr>
          </a:p>
        </p:txBody>
      </p:sp>
      <p:sp>
        <p:nvSpPr>
          <p:cNvPr id="12" name="四角形: 角を丸くする 11">
            <a:extLst>
              <a:ext uri="{FF2B5EF4-FFF2-40B4-BE49-F238E27FC236}">
                <a16:creationId xmlns:a16="http://schemas.microsoft.com/office/drawing/2014/main" id="{72F5DC87-88FB-22E2-C233-238D78219B51}"/>
              </a:ext>
            </a:extLst>
          </p:cNvPr>
          <p:cNvSpPr/>
          <p:nvPr/>
        </p:nvSpPr>
        <p:spPr>
          <a:xfrm>
            <a:off x="6656133" y="1147372"/>
            <a:ext cx="4267506" cy="1053269"/>
          </a:xfrm>
          <a:prstGeom prst="roundRect">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D4D4D"/>
                </a:solidFill>
                <a:effectLst/>
                <a:uLnTx/>
                <a:uFillTx/>
                <a:latin typeface="Segoe UI"/>
                <a:ea typeface="游ゴシック Medium"/>
                <a:cs typeface="+mn-cs"/>
              </a:rPr>
              <a:t>ロッドにネジ穴</a:t>
            </a:r>
            <a:endParaRPr kumimoji="1" lang="en-US" altLang="ja-JP" sz="2800" b="1" i="0" u="none" strike="noStrike" kern="1200" cap="none" spc="0" normalizeH="0" baseline="0" noProof="0" dirty="0">
              <a:ln>
                <a:noFill/>
              </a:ln>
              <a:solidFill>
                <a:srgbClr val="4D4D4D"/>
              </a:solidFill>
              <a:effectLst/>
              <a:uLnTx/>
              <a:uFillTx/>
              <a:latin typeface="Segoe UI"/>
              <a:ea typeface="游ゴシック Medium"/>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D4D4D"/>
                </a:solidFill>
                <a:effectLst/>
                <a:uLnTx/>
                <a:uFillTx/>
                <a:latin typeface="Segoe UI"/>
                <a:ea typeface="游ゴシック Medium"/>
                <a:cs typeface="+mn-cs"/>
              </a:rPr>
              <a:t>→圧着端子で導線を固定</a:t>
            </a:r>
            <a:endParaRPr kumimoji="1" lang="en-US" sz="2800" b="1" i="0" u="none" strike="noStrike" kern="1200" cap="none" spc="0" normalizeH="0" baseline="0" noProof="0" dirty="0">
              <a:ln>
                <a:noFill/>
              </a:ln>
              <a:solidFill>
                <a:srgbClr val="4D4D4D"/>
              </a:solidFill>
              <a:effectLst/>
              <a:uLnTx/>
              <a:uFillTx/>
              <a:latin typeface="Segoe UI"/>
              <a:ea typeface="游ゴシック Medium"/>
              <a:cs typeface="+mn-cs"/>
            </a:endParaRPr>
          </a:p>
        </p:txBody>
      </p:sp>
      <p:sp>
        <p:nvSpPr>
          <p:cNvPr id="2" name="矢印: 下カーブ 1">
            <a:extLst>
              <a:ext uri="{FF2B5EF4-FFF2-40B4-BE49-F238E27FC236}">
                <a16:creationId xmlns:a16="http://schemas.microsoft.com/office/drawing/2014/main" id="{E3E55AFE-4B72-D589-EAFA-E935096B95F1}"/>
              </a:ext>
            </a:extLst>
          </p:cNvPr>
          <p:cNvSpPr/>
          <p:nvPr/>
        </p:nvSpPr>
        <p:spPr>
          <a:xfrm rot="1203811">
            <a:off x="7444883" y="3373234"/>
            <a:ext cx="2434744" cy="1052413"/>
          </a:xfrm>
          <a:prstGeom prst="curvedDownArrow">
            <a:avLst/>
          </a:prstGeom>
          <a:solidFill>
            <a:schemeClr val="accent3">
              <a:lumMod val="60000"/>
              <a:lumOff val="4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400" b="1" i="0" u="none" strike="noStrike" kern="1200" cap="none" spc="0" normalizeH="0" baseline="0" noProof="0" dirty="0">
              <a:ln>
                <a:noFill/>
              </a:ln>
              <a:solidFill>
                <a:srgbClr val="4D4D4D"/>
              </a:solidFill>
              <a:effectLst/>
              <a:uLnTx/>
              <a:uFillTx/>
              <a:latin typeface="Segoe UI"/>
              <a:ea typeface="游ゴシック Medium"/>
              <a:cs typeface="+mn-cs"/>
            </a:endParaRPr>
          </a:p>
        </p:txBody>
      </p:sp>
    </p:spTree>
    <p:extLst>
      <p:ext uri="{BB962C8B-B14F-4D97-AF65-F5344CB8AC3E}">
        <p14:creationId xmlns:p14="http://schemas.microsoft.com/office/powerpoint/2010/main" val="16706631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272B97-E70A-B153-D59F-75849B2B4237}"/>
              </a:ext>
            </a:extLst>
          </p:cNvPr>
          <p:cNvSpPr>
            <a:spLocks noGrp="1"/>
          </p:cNvSpPr>
          <p:nvPr>
            <p:ph type="title"/>
          </p:nvPr>
        </p:nvSpPr>
        <p:spPr>
          <a:xfrm>
            <a:off x="546100" y="841071"/>
            <a:ext cx="11099800" cy="938159"/>
          </a:xfrm>
        </p:spPr>
        <p:txBody>
          <a:bodyPr/>
          <a:lstStyle/>
          <a:p>
            <a:r>
              <a:rPr lang="ja-JP" altLang="en-US" dirty="0"/>
              <a:t>静電容量は</a:t>
            </a:r>
            <a:r>
              <a:rPr lang="en-US" altLang="ja-JP" dirty="0" err="1"/>
              <a:t>LCRmeter</a:t>
            </a:r>
            <a:r>
              <a:rPr lang="ja-JP" altLang="en-US" dirty="0"/>
              <a:t>で測定する</a:t>
            </a:r>
            <a:endParaRPr lang="en-US" dirty="0"/>
          </a:p>
        </p:txBody>
      </p:sp>
      <p:pic>
        <p:nvPicPr>
          <p:cNvPr id="6" name="コンテンツ プレースホルダー 5" descr="屋内, テーブル, 座る, キッチン が含まれている画像&#10;&#10;自動的に生成された説明">
            <a:extLst>
              <a:ext uri="{FF2B5EF4-FFF2-40B4-BE49-F238E27FC236}">
                <a16:creationId xmlns:a16="http://schemas.microsoft.com/office/drawing/2014/main" id="{D0A86BE4-65FB-D602-84F1-8DA9278CE6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99482"/>
            <a:ext cx="7011357" cy="5258518"/>
          </a:xfrm>
        </p:spPr>
      </p:pic>
      <p:sp>
        <p:nvSpPr>
          <p:cNvPr id="4" name="テキスト プレースホルダー 3">
            <a:extLst>
              <a:ext uri="{FF2B5EF4-FFF2-40B4-BE49-F238E27FC236}">
                <a16:creationId xmlns:a16="http://schemas.microsoft.com/office/drawing/2014/main" id="{96C97777-1C03-DAB8-3BCE-48CE5AAE3F32}"/>
              </a:ext>
            </a:extLst>
          </p:cNvPr>
          <p:cNvSpPr>
            <a:spLocks noGrp="1"/>
          </p:cNvSpPr>
          <p:nvPr>
            <p:ph type="body" sz="quarter" idx="11"/>
          </p:nvPr>
        </p:nvSpPr>
        <p:spPr>
          <a:xfrm>
            <a:off x="203200" y="254358"/>
            <a:ext cx="11455400" cy="469900"/>
          </a:xfrm>
        </p:spPr>
        <p:txBody>
          <a:bodyPr>
            <a:normAutofit fontScale="92500" lnSpcReduction="20000"/>
          </a:bodyPr>
          <a:lstStyle/>
          <a:p>
            <a:r>
              <a:rPr lang="ja-JP" altLang="en-US" dirty="0"/>
              <a:t>作成方法</a:t>
            </a:r>
            <a:endParaRPr lang="en-US" dirty="0"/>
          </a:p>
        </p:txBody>
      </p:sp>
      <p:sp>
        <p:nvSpPr>
          <p:cNvPr id="7" name="四角形: 角を丸くする 6">
            <a:extLst>
              <a:ext uri="{FF2B5EF4-FFF2-40B4-BE49-F238E27FC236}">
                <a16:creationId xmlns:a16="http://schemas.microsoft.com/office/drawing/2014/main" id="{C80C166D-3AC9-F647-9EF1-A012F6EE9DC5}"/>
              </a:ext>
            </a:extLst>
          </p:cNvPr>
          <p:cNvSpPr/>
          <p:nvPr/>
        </p:nvSpPr>
        <p:spPr>
          <a:xfrm>
            <a:off x="7557457" y="1185201"/>
            <a:ext cx="4510083" cy="1339795"/>
          </a:xfrm>
          <a:prstGeom prst="roundRect">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D4D4D"/>
                </a:solidFill>
                <a:effectLst/>
                <a:uLnTx/>
                <a:uFillTx/>
                <a:latin typeface="Segoe UI"/>
                <a:ea typeface="游ゴシック Medium"/>
                <a:cs typeface="+mn-cs"/>
              </a:rPr>
              <a:t>四端子法により静電容量を測定する優れもの！！</a:t>
            </a:r>
            <a:endParaRPr kumimoji="1" lang="en-US" altLang="ja-JP" sz="2400" b="1" i="0" u="none" strike="noStrike" kern="1200" cap="none" spc="0" normalizeH="0" baseline="0" noProof="0" dirty="0">
              <a:ln>
                <a:noFill/>
              </a:ln>
              <a:solidFill>
                <a:srgbClr val="4D4D4D"/>
              </a:solidFill>
              <a:effectLst/>
              <a:uLnTx/>
              <a:uFillTx/>
              <a:latin typeface="Segoe UI"/>
              <a:ea typeface="游ゴシック Medium"/>
              <a:cs typeface="+mn-cs"/>
            </a:endParaRPr>
          </a:p>
        </p:txBody>
      </p:sp>
      <p:pic>
        <p:nvPicPr>
          <p:cNvPr id="9" name="図 8" descr="ダイアグラム&#10;&#10;自動的に生成された説明">
            <a:extLst>
              <a:ext uri="{FF2B5EF4-FFF2-40B4-BE49-F238E27FC236}">
                <a16:creationId xmlns:a16="http://schemas.microsoft.com/office/drawing/2014/main" id="{3CCF3568-F10A-D708-50C3-CB6FDE5959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696" y="2524996"/>
            <a:ext cx="3983603" cy="3947929"/>
          </a:xfrm>
          <a:prstGeom prst="rect">
            <a:avLst/>
          </a:prstGeom>
        </p:spPr>
      </p:pic>
      <p:sp>
        <p:nvSpPr>
          <p:cNvPr id="3" name="テキスト ボックス 2">
            <a:extLst>
              <a:ext uri="{FF2B5EF4-FFF2-40B4-BE49-F238E27FC236}">
                <a16:creationId xmlns:a16="http://schemas.microsoft.com/office/drawing/2014/main" id="{F5A8F37B-9677-900A-AD70-DC7494E622E6}"/>
              </a:ext>
            </a:extLst>
          </p:cNvPr>
          <p:cNvSpPr txBox="1"/>
          <p:nvPr/>
        </p:nvSpPr>
        <p:spPr>
          <a:xfrm>
            <a:off x="7820696" y="6472925"/>
            <a:ext cx="40705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dirty="0">
                <a:ln>
                  <a:noFill/>
                </a:ln>
                <a:solidFill>
                  <a:srgbClr val="F8F8F8">
                    <a:lumMod val="50000"/>
                  </a:srgbClr>
                </a:solidFill>
                <a:effectLst/>
                <a:uLnTx/>
                <a:uFillTx/>
                <a:latin typeface="Segoe UI"/>
                <a:ea typeface="游ゴシック Medium"/>
                <a:cs typeface="+mn-cs"/>
              </a:rPr>
              <a:t>Agilent 4263B</a:t>
            </a:r>
            <a:r>
              <a:rPr kumimoji="1" lang="ja-JP" altLang="en-US" sz="1800" b="0" i="0" u="none" strike="noStrike" kern="1200" cap="none" spc="0" normalizeH="0" baseline="0" noProof="0" dirty="0">
                <a:ln>
                  <a:noFill/>
                </a:ln>
                <a:solidFill>
                  <a:srgbClr val="F8F8F8">
                    <a:lumMod val="50000"/>
                  </a:srgbClr>
                </a:solidFill>
                <a:effectLst/>
                <a:uLnTx/>
                <a:uFillTx/>
                <a:latin typeface="Segoe UI"/>
                <a:ea typeface="游ゴシック Medium"/>
                <a:cs typeface="+mn-cs"/>
              </a:rPr>
              <a:t>　取扱説明書より</a:t>
            </a:r>
            <a:endParaRPr kumimoji="1" lang="en-US" sz="1800" b="0" i="0" u="none" strike="noStrike" kern="1200" cap="none" spc="0" normalizeH="0" baseline="0" noProof="0" dirty="0">
              <a:ln>
                <a:noFill/>
              </a:ln>
              <a:solidFill>
                <a:srgbClr val="F8F8F8">
                  <a:lumMod val="50000"/>
                </a:srgbClr>
              </a:solidFill>
              <a:effectLst/>
              <a:uLnTx/>
              <a:uFillTx/>
              <a:latin typeface="Segoe UI"/>
              <a:ea typeface="游ゴシック Medium"/>
              <a:cs typeface="+mn-cs"/>
            </a:endParaRPr>
          </a:p>
        </p:txBody>
      </p:sp>
    </p:spTree>
    <p:extLst>
      <p:ext uri="{BB962C8B-B14F-4D97-AF65-F5344CB8AC3E}">
        <p14:creationId xmlns:p14="http://schemas.microsoft.com/office/powerpoint/2010/main" val="24233836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C25D0E-C60B-F2FD-8411-2C1F5DEDD27C}"/>
              </a:ext>
            </a:extLst>
          </p:cNvPr>
          <p:cNvSpPr>
            <a:spLocks noGrp="1"/>
          </p:cNvSpPr>
          <p:nvPr>
            <p:ph type="title"/>
          </p:nvPr>
        </p:nvSpPr>
        <p:spPr>
          <a:xfrm>
            <a:off x="344115" y="988194"/>
            <a:ext cx="11099800" cy="757142"/>
          </a:xfrm>
        </p:spPr>
        <p:txBody>
          <a:bodyPr/>
          <a:lstStyle/>
          <a:p>
            <a:r>
              <a:rPr lang="ja-JP" altLang="en-US" dirty="0"/>
              <a:t>完成品</a:t>
            </a:r>
            <a:endParaRPr lang="en-US" dirty="0"/>
          </a:p>
        </p:txBody>
      </p:sp>
      <p:pic>
        <p:nvPicPr>
          <p:cNvPr id="6" name="コンテンツ プレースホルダー 5" descr="砂浜, 板 が含まれている画像&#10;&#10;自動的に生成された説明">
            <a:extLst>
              <a:ext uri="{FF2B5EF4-FFF2-40B4-BE49-F238E27FC236}">
                <a16:creationId xmlns:a16="http://schemas.microsoft.com/office/drawing/2014/main" id="{3C28D056-53A4-C236-3F62-5DDB7E0A9A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5153" y="827089"/>
            <a:ext cx="8208397" cy="6156298"/>
          </a:xfrm>
        </p:spPr>
      </p:pic>
      <p:sp>
        <p:nvSpPr>
          <p:cNvPr id="4" name="テキスト プレースホルダー 3">
            <a:extLst>
              <a:ext uri="{FF2B5EF4-FFF2-40B4-BE49-F238E27FC236}">
                <a16:creationId xmlns:a16="http://schemas.microsoft.com/office/drawing/2014/main" id="{D7020F57-715F-82D2-D3B1-0A6D7BA8955B}"/>
              </a:ext>
            </a:extLst>
          </p:cNvPr>
          <p:cNvSpPr>
            <a:spLocks noGrp="1"/>
          </p:cNvSpPr>
          <p:nvPr>
            <p:ph type="body" sz="quarter" idx="11"/>
          </p:nvPr>
        </p:nvSpPr>
        <p:spPr/>
        <p:txBody>
          <a:bodyPr>
            <a:normAutofit fontScale="92500" lnSpcReduction="20000"/>
          </a:bodyPr>
          <a:lstStyle/>
          <a:p>
            <a:r>
              <a:rPr lang="ja-JP" altLang="en-US" dirty="0"/>
              <a:t>作成方法</a:t>
            </a:r>
            <a:endParaRPr lang="en-US" dirty="0"/>
          </a:p>
        </p:txBody>
      </p:sp>
      <p:sp>
        <p:nvSpPr>
          <p:cNvPr id="7" name="吹き出し: 角を丸めた四角形 6">
            <a:extLst>
              <a:ext uri="{FF2B5EF4-FFF2-40B4-BE49-F238E27FC236}">
                <a16:creationId xmlns:a16="http://schemas.microsoft.com/office/drawing/2014/main" id="{531CE426-AFEA-740C-66DA-BFBA9E6E3F86}"/>
              </a:ext>
            </a:extLst>
          </p:cNvPr>
          <p:cNvSpPr/>
          <p:nvPr/>
        </p:nvSpPr>
        <p:spPr>
          <a:xfrm>
            <a:off x="5167714" y="4650165"/>
            <a:ext cx="2781143" cy="925000"/>
          </a:xfrm>
          <a:prstGeom prst="wedgeRoundRectCallout">
            <a:avLst>
              <a:gd name="adj1" fmla="val 51105"/>
              <a:gd name="adj2" fmla="val -92933"/>
              <a:gd name="adj3" fmla="val 16667"/>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D4D4D"/>
                </a:solidFill>
                <a:effectLst/>
                <a:uLnTx/>
                <a:uFillTx/>
                <a:latin typeface="Segoe UI"/>
                <a:ea typeface="游ゴシック Medium"/>
                <a:cs typeface="+mn-cs"/>
              </a:rPr>
              <a:t>液面計本体</a:t>
            </a:r>
            <a:endParaRPr kumimoji="1" lang="en-US" sz="2400" b="1" i="0" u="none" strike="noStrike" kern="1200" cap="none" spc="0" normalizeH="0" baseline="0" noProof="0" dirty="0">
              <a:ln>
                <a:noFill/>
              </a:ln>
              <a:solidFill>
                <a:srgbClr val="4D4D4D"/>
              </a:solidFill>
              <a:effectLst/>
              <a:uLnTx/>
              <a:uFillTx/>
              <a:latin typeface="Segoe UI"/>
              <a:ea typeface="游ゴシック Medium"/>
              <a:cs typeface="+mn-cs"/>
            </a:endParaRPr>
          </a:p>
        </p:txBody>
      </p:sp>
      <p:sp>
        <p:nvSpPr>
          <p:cNvPr id="8" name="吹き出し: 角を丸めた四角形 7">
            <a:extLst>
              <a:ext uri="{FF2B5EF4-FFF2-40B4-BE49-F238E27FC236}">
                <a16:creationId xmlns:a16="http://schemas.microsoft.com/office/drawing/2014/main" id="{5CB1AFD1-8CD4-ECD9-B4DD-333AEB34E9F1}"/>
              </a:ext>
            </a:extLst>
          </p:cNvPr>
          <p:cNvSpPr/>
          <p:nvPr/>
        </p:nvSpPr>
        <p:spPr>
          <a:xfrm>
            <a:off x="4541520" y="988194"/>
            <a:ext cx="3108960" cy="963739"/>
          </a:xfrm>
          <a:prstGeom prst="wedgeRoundRectCallout">
            <a:avLst>
              <a:gd name="adj1" fmla="val -17334"/>
              <a:gd name="adj2" fmla="val 112003"/>
              <a:gd name="adj3" fmla="val 16667"/>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D4D4D"/>
                </a:solidFill>
                <a:effectLst/>
                <a:uLnTx/>
                <a:uFillTx/>
                <a:latin typeface="Segoe UI"/>
                <a:ea typeface="游ゴシック Medium"/>
                <a:cs typeface="+mn-cs"/>
              </a:rPr>
              <a:t>読み出し用ケーブル</a:t>
            </a:r>
            <a:endParaRPr kumimoji="1" lang="en-US" sz="2400" b="1" i="0" u="none" strike="noStrike" kern="1200" cap="none" spc="0" normalizeH="0" baseline="0" noProof="0" dirty="0">
              <a:ln>
                <a:noFill/>
              </a:ln>
              <a:solidFill>
                <a:srgbClr val="4D4D4D"/>
              </a:solidFill>
              <a:effectLst/>
              <a:uLnTx/>
              <a:uFillTx/>
              <a:latin typeface="Segoe UI"/>
              <a:ea typeface="游ゴシック Medium"/>
              <a:cs typeface="+mn-cs"/>
            </a:endParaRPr>
          </a:p>
        </p:txBody>
      </p:sp>
      <p:pic>
        <p:nvPicPr>
          <p:cNvPr id="11" name="コンテンツ プレースホルダー 4" descr="座る, テーブル, 横たわる が含まれている画像&#10;&#10;自動的に生成された説明">
            <a:extLst>
              <a:ext uri="{FF2B5EF4-FFF2-40B4-BE49-F238E27FC236}">
                <a16:creationId xmlns:a16="http://schemas.microsoft.com/office/drawing/2014/main" id="{68C93DD3-A7A8-F1FE-8E29-909E86A48322}"/>
              </a:ext>
            </a:extLst>
          </p:cNvPr>
          <p:cNvPicPr>
            <a:picLocks noChangeAspect="1"/>
          </p:cNvPicPr>
          <p:nvPr/>
        </p:nvPicPr>
        <p:blipFill rotWithShape="1">
          <a:blip r:embed="rId3">
            <a:extLst>
              <a:ext uri="{28A0092B-C50C-407E-A947-70E740481C1C}">
                <a14:useLocalDpi xmlns:a14="http://schemas.microsoft.com/office/drawing/2010/main" val="0"/>
              </a:ext>
            </a:extLst>
          </a:blip>
          <a:srcRect l="27945" t="21681" r="20267" b="37391"/>
          <a:stretch/>
        </p:blipFill>
        <p:spPr>
          <a:xfrm>
            <a:off x="18450" y="2910177"/>
            <a:ext cx="3746515" cy="3947823"/>
          </a:xfrm>
          <a:prstGeom prst="rect">
            <a:avLst/>
          </a:prstGeom>
        </p:spPr>
      </p:pic>
      <p:sp>
        <p:nvSpPr>
          <p:cNvPr id="13" name="四角形: 角を丸くする 12">
            <a:extLst>
              <a:ext uri="{FF2B5EF4-FFF2-40B4-BE49-F238E27FC236}">
                <a16:creationId xmlns:a16="http://schemas.microsoft.com/office/drawing/2014/main" id="{B8D72B86-B9CC-9F3D-0D7A-2C88074DFBD0}"/>
              </a:ext>
            </a:extLst>
          </p:cNvPr>
          <p:cNvSpPr/>
          <p:nvPr/>
        </p:nvSpPr>
        <p:spPr>
          <a:xfrm>
            <a:off x="337864" y="3466245"/>
            <a:ext cx="3107686" cy="536810"/>
          </a:xfrm>
          <a:prstGeom prst="roundRect">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D4D4D"/>
                </a:solidFill>
                <a:effectLst/>
                <a:uLnTx/>
                <a:uFillTx/>
                <a:latin typeface="Segoe UI"/>
                <a:ea typeface="游ゴシック Medium"/>
                <a:cs typeface="+mn-cs"/>
              </a:rPr>
              <a:t>液面計上部</a:t>
            </a:r>
            <a:endParaRPr kumimoji="1" lang="en-US" sz="2400" b="1" i="0" u="none" strike="noStrike" kern="1200" cap="none" spc="0" normalizeH="0" baseline="0" noProof="0" dirty="0">
              <a:ln>
                <a:noFill/>
              </a:ln>
              <a:solidFill>
                <a:srgbClr val="4D4D4D"/>
              </a:solidFill>
              <a:effectLst/>
              <a:uLnTx/>
              <a:uFillTx/>
              <a:latin typeface="Segoe UI"/>
              <a:ea typeface="游ゴシック Medium"/>
              <a:cs typeface="+mn-cs"/>
            </a:endParaRPr>
          </a:p>
        </p:txBody>
      </p:sp>
      <p:grpSp>
        <p:nvGrpSpPr>
          <p:cNvPr id="14" name="グループ化 13">
            <a:extLst>
              <a:ext uri="{FF2B5EF4-FFF2-40B4-BE49-F238E27FC236}">
                <a16:creationId xmlns:a16="http://schemas.microsoft.com/office/drawing/2014/main" id="{B0B765DC-440D-6780-0945-951F34FB0A92}"/>
              </a:ext>
            </a:extLst>
          </p:cNvPr>
          <p:cNvGrpSpPr/>
          <p:nvPr/>
        </p:nvGrpSpPr>
        <p:grpSpPr>
          <a:xfrm rot="15388823">
            <a:off x="2068302" y="2076093"/>
            <a:ext cx="1639068" cy="2086258"/>
            <a:chOff x="2664127" y="3374455"/>
            <a:chExt cx="1201975" cy="1567649"/>
          </a:xfrm>
          <a:solidFill>
            <a:schemeClr val="accent3">
              <a:lumMod val="40000"/>
              <a:lumOff val="60000"/>
            </a:schemeClr>
          </a:solidFill>
        </p:grpSpPr>
        <p:sp>
          <p:nvSpPr>
            <p:cNvPr id="15" name="二等辺三角形 14">
              <a:extLst>
                <a:ext uri="{FF2B5EF4-FFF2-40B4-BE49-F238E27FC236}">
                  <a16:creationId xmlns:a16="http://schemas.microsoft.com/office/drawing/2014/main" id="{5CB7EA7D-27D0-241C-BF5D-A4FA430D4F77}"/>
                </a:ext>
              </a:extLst>
            </p:cNvPr>
            <p:cNvSpPr/>
            <p:nvPr/>
          </p:nvSpPr>
          <p:spPr>
            <a:xfrm rot="21516842">
              <a:off x="3025444" y="3374455"/>
              <a:ext cx="840658" cy="47194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8F8F8"/>
                </a:solidFill>
                <a:effectLst/>
                <a:uLnTx/>
                <a:uFillTx/>
                <a:latin typeface="Segoe UI"/>
                <a:ea typeface="游ゴシック Medium"/>
                <a:cs typeface="+mn-cs"/>
              </a:endParaRPr>
            </a:p>
          </p:txBody>
        </p:sp>
        <p:sp>
          <p:nvSpPr>
            <p:cNvPr id="16" name="フリーフォーム: 図形 15">
              <a:extLst>
                <a:ext uri="{FF2B5EF4-FFF2-40B4-BE49-F238E27FC236}">
                  <a16:creationId xmlns:a16="http://schemas.microsoft.com/office/drawing/2014/main" id="{A38E6547-FD79-CCE1-5701-CBD0769BC64F}"/>
                </a:ext>
              </a:extLst>
            </p:cNvPr>
            <p:cNvSpPr/>
            <p:nvPr/>
          </p:nvSpPr>
          <p:spPr>
            <a:xfrm>
              <a:off x="2664127" y="3827205"/>
              <a:ext cx="956601" cy="1114899"/>
            </a:xfrm>
            <a:custGeom>
              <a:avLst/>
              <a:gdLst>
                <a:gd name="connsiteX0" fmla="*/ 649311 w 956601"/>
                <a:gd name="connsiteY0" fmla="*/ 0 h 1114899"/>
                <a:gd name="connsiteX1" fmla="*/ 956601 w 956601"/>
                <a:gd name="connsiteY1" fmla="*/ 0 h 1114899"/>
                <a:gd name="connsiteX2" fmla="*/ 951973 w 956601"/>
                <a:gd name="connsiteY2" fmla="*/ 97117 h 1114899"/>
                <a:gd name="connsiteX3" fmla="*/ 5472 w 956601"/>
                <a:gd name="connsiteY3" fmla="*/ 1113687 h 1114899"/>
                <a:gd name="connsiteX4" fmla="*/ 0 w 956601"/>
                <a:gd name="connsiteY4" fmla="*/ 1114899 h 1114899"/>
                <a:gd name="connsiteX5" fmla="*/ 40056 w 956601"/>
                <a:gd name="connsiteY5" fmla="*/ 1089636 h 1114899"/>
                <a:gd name="connsiteX6" fmla="*/ 638394 w 956601"/>
                <a:gd name="connsiteY6" fmla="*/ 162145 h 111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6601" h="1114899">
                  <a:moveTo>
                    <a:pt x="649311" y="0"/>
                  </a:moveTo>
                  <a:lnTo>
                    <a:pt x="956601" y="0"/>
                  </a:lnTo>
                  <a:lnTo>
                    <a:pt x="951973" y="97117"/>
                  </a:lnTo>
                  <a:cubicBezTo>
                    <a:pt x="906000" y="577465"/>
                    <a:pt x="522068" y="975272"/>
                    <a:pt x="5472" y="1113687"/>
                  </a:cubicBezTo>
                  <a:lnTo>
                    <a:pt x="0" y="1114899"/>
                  </a:lnTo>
                  <a:lnTo>
                    <a:pt x="40056" y="1089636"/>
                  </a:lnTo>
                  <a:cubicBezTo>
                    <a:pt x="365632" y="863013"/>
                    <a:pt x="587911" y="534591"/>
                    <a:pt x="638394" y="1621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8F8F8"/>
                </a:solidFill>
                <a:effectLst/>
                <a:uLnTx/>
                <a:uFillTx/>
                <a:latin typeface="Segoe UI"/>
                <a:ea typeface="游ゴシック Medium"/>
                <a:cs typeface="+mn-cs"/>
              </a:endParaRPr>
            </a:p>
          </p:txBody>
        </p:sp>
      </p:grpSp>
    </p:spTree>
    <p:extLst>
      <p:ext uri="{BB962C8B-B14F-4D97-AF65-F5344CB8AC3E}">
        <p14:creationId xmlns:p14="http://schemas.microsoft.com/office/powerpoint/2010/main" val="42668936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1"/>
          <p:cNvSpPr txBox="1">
            <a:spLocks noGrp="1"/>
          </p:cNvSpPr>
          <p:nvPr>
            <p:ph type="title"/>
          </p:nvPr>
        </p:nvSpPr>
        <p:spPr>
          <a:xfrm>
            <a:off x="558800" y="1015999"/>
            <a:ext cx="11099800" cy="9381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ja-JP" dirty="0"/>
              <a:t>液体窒素を用いた性能評価</a:t>
            </a:r>
            <a:endParaRPr dirty="0"/>
          </a:p>
        </p:txBody>
      </p:sp>
      <p:sp>
        <p:nvSpPr>
          <p:cNvPr id="35" name="Google Shape;35;p1"/>
          <p:cNvSpPr txBox="1">
            <a:spLocks noGrp="1"/>
          </p:cNvSpPr>
          <p:nvPr>
            <p:ph type="body" idx="2"/>
          </p:nvPr>
        </p:nvSpPr>
        <p:spPr>
          <a:xfrm>
            <a:off x="210574" y="348226"/>
            <a:ext cx="11455400" cy="469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SzPct val="100000"/>
              <a:buNone/>
            </a:pPr>
            <a:r>
              <a:rPr lang="zh-TW" altLang="en-US" dirty="0"/>
              <a:t>性能評価：</a:t>
            </a:r>
            <a:r>
              <a:rPr lang="ja-JP" altLang="en-US" dirty="0"/>
              <a:t>窒素</a:t>
            </a:r>
            <a:endParaRPr lang="zh-TW" altLang="en-US" dirty="0"/>
          </a:p>
          <a:p>
            <a:pPr marL="0" lvl="0" indent="0" algn="l" rtl="0">
              <a:lnSpc>
                <a:spcPct val="110000"/>
              </a:lnSpc>
              <a:spcBef>
                <a:spcPts val="1800"/>
              </a:spcBef>
              <a:spcAft>
                <a:spcPts val="0"/>
              </a:spcAft>
              <a:buSzPct val="100000"/>
              <a:buNone/>
            </a:pPr>
            <a:endParaRPr dirty="0"/>
          </a:p>
        </p:txBody>
      </p:sp>
      <p:pic>
        <p:nvPicPr>
          <p:cNvPr id="36" name="Google Shape;36;p1" descr="人, 子供, 少年, 男 が含まれている画像&#10;&#10;自動的に生成された説明"/>
          <p:cNvPicPr preferRelativeResize="0"/>
          <p:nvPr/>
        </p:nvPicPr>
        <p:blipFill rotWithShape="1">
          <a:blip r:embed="rId3">
            <a:alphaModFix/>
          </a:blip>
          <a:srcRect/>
          <a:stretch/>
        </p:blipFill>
        <p:spPr>
          <a:xfrm>
            <a:off x="8652063" y="1485078"/>
            <a:ext cx="3539937" cy="4719916"/>
          </a:xfrm>
          <a:prstGeom prst="rect">
            <a:avLst/>
          </a:prstGeom>
          <a:noFill/>
          <a:ln>
            <a:noFill/>
          </a:ln>
        </p:spPr>
      </p:pic>
      <p:grpSp>
        <p:nvGrpSpPr>
          <p:cNvPr id="37" name="Google Shape;37;p1"/>
          <p:cNvGrpSpPr/>
          <p:nvPr/>
        </p:nvGrpSpPr>
        <p:grpSpPr>
          <a:xfrm>
            <a:off x="6776896" y="3713598"/>
            <a:ext cx="1488142" cy="2562278"/>
            <a:chOff x="6727169" y="3845036"/>
            <a:chExt cx="1488142" cy="2562278"/>
          </a:xfrm>
        </p:grpSpPr>
        <p:grpSp>
          <p:nvGrpSpPr>
            <p:cNvPr id="38" name="Google Shape;38;p1"/>
            <p:cNvGrpSpPr/>
            <p:nvPr/>
          </p:nvGrpSpPr>
          <p:grpSpPr>
            <a:xfrm>
              <a:off x="6727169" y="3845036"/>
              <a:ext cx="1488142" cy="2562278"/>
              <a:chOff x="6727169" y="3845036"/>
              <a:chExt cx="1488142" cy="2562278"/>
            </a:xfrm>
          </p:grpSpPr>
          <p:sp>
            <p:nvSpPr>
              <p:cNvPr id="39" name="Google Shape;39;p1"/>
              <p:cNvSpPr/>
              <p:nvPr/>
            </p:nvSpPr>
            <p:spPr>
              <a:xfrm>
                <a:off x="6727170" y="3845036"/>
                <a:ext cx="1488141" cy="1668853"/>
              </a:xfrm>
              <a:prstGeom prst="can">
                <a:avLst>
                  <a:gd name="adj" fmla="val 25000"/>
                </a:avLst>
              </a:prstGeom>
              <a:solidFill>
                <a:schemeClr val="lt2"/>
              </a:solidFill>
              <a:ln w="12700" cap="flat" cmpd="sng">
                <a:solidFill>
                  <a:srgbClr val="21426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8F8F8"/>
                  </a:solidFill>
                  <a:effectLst/>
                  <a:uLnTx/>
                  <a:uFillTx/>
                  <a:latin typeface="Quattrocento Sans"/>
                  <a:ea typeface="Quattrocento Sans"/>
                  <a:cs typeface="Quattrocento Sans"/>
                  <a:sym typeface="Quattrocento Sans"/>
                </a:endParaRPr>
              </a:p>
            </p:txBody>
          </p:sp>
          <p:sp>
            <p:nvSpPr>
              <p:cNvPr id="40" name="Google Shape;40;p1"/>
              <p:cNvSpPr/>
              <p:nvPr/>
            </p:nvSpPr>
            <p:spPr>
              <a:xfrm>
                <a:off x="6727169" y="4738461"/>
                <a:ext cx="1488141" cy="1668853"/>
              </a:xfrm>
              <a:prstGeom prst="can">
                <a:avLst>
                  <a:gd name="adj" fmla="val 25000"/>
                </a:avLst>
              </a:prstGeom>
              <a:solidFill>
                <a:schemeClr val="accent1"/>
              </a:solidFill>
              <a:ln w="12700" cap="flat" cmpd="sng">
                <a:solidFill>
                  <a:srgbClr val="21426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8F8F8"/>
                  </a:solidFill>
                  <a:effectLst/>
                  <a:uLnTx/>
                  <a:uFillTx/>
                  <a:latin typeface="Quattrocento Sans"/>
                  <a:ea typeface="Quattrocento Sans"/>
                  <a:cs typeface="Quattrocento Sans"/>
                  <a:sym typeface="Quattrocento Sans"/>
                </a:endParaRPr>
              </a:p>
            </p:txBody>
          </p:sp>
          <p:sp>
            <p:nvSpPr>
              <p:cNvPr id="41" name="Google Shape;41;p1"/>
              <p:cNvSpPr/>
              <p:nvPr/>
            </p:nvSpPr>
            <p:spPr>
              <a:xfrm>
                <a:off x="7071189" y="4330590"/>
                <a:ext cx="138952" cy="747587"/>
              </a:xfrm>
              <a:prstGeom prst="can">
                <a:avLst>
                  <a:gd name="adj" fmla="val 25000"/>
                </a:avLst>
              </a:prstGeom>
              <a:solidFill>
                <a:srgbClr val="FFFF00"/>
              </a:solidFill>
              <a:ln w="12700" cap="flat" cmpd="sng">
                <a:solidFill>
                  <a:srgbClr val="21426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8F8F8"/>
                  </a:solidFill>
                  <a:effectLst/>
                  <a:uLnTx/>
                  <a:uFillTx/>
                  <a:latin typeface="Quattrocento Sans"/>
                  <a:ea typeface="Quattrocento Sans"/>
                  <a:cs typeface="Quattrocento Sans"/>
                  <a:sym typeface="Quattrocento Sans"/>
                </a:endParaRPr>
              </a:p>
            </p:txBody>
          </p:sp>
          <p:sp>
            <p:nvSpPr>
              <p:cNvPr id="42" name="Google Shape;42;p1"/>
              <p:cNvSpPr/>
              <p:nvPr/>
            </p:nvSpPr>
            <p:spPr>
              <a:xfrm>
                <a:off x="7071188" y="4900538"/>
                <a:ext cx="138953" cy="1255058"/>
              </a:xfrm>
              <a:prstGeom prst="can">
                <a:avLst>
                  <a:gd name="adj" fmla="val 25000"/>
                </a:avLst>
              </a:prstGeom>
              <a:solidFill>
                <a:srgbClr val="FFC000"/>
              </a:solidFill>
              <a:ln w="12700" cap="flat" cmpd="sng">
                <a:solidFill>
                  <a:srgbClr val="21426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8F8F8"/>
                  </a:solidFill>
                  <a:effectLst/>
                  <a:uLnTx/>
                  <a:uFillTx/>
                  <a:latin typeface="Quattrocento Sans"/>
                  <a:ea typeface="Quattrocento Sans"/>
                  <a:cs typeface="Quattrocento Sans"/>
                  <a:sym typeface="Quattrocento Sans"/>
                </a:endParaRPr>
              </a:p>
            </p:txBody>
          </p:sp>
          <p:sp>
            <p:nvSpPr>
              <p:cNvPr id="43" name="Google Shape;43;p1"/>
              <p:cNvSpPr/>
              <p:nvPr/>
            </p:nvSpPr>
            <p:spPr>
              <a:xfrm>
                <a:off x="7643250" y="4007225"/>
                <a:ext cx="138950" cy="1141312"/>
              </a:xfrm>
              <a:prstGeom prst="can">
                <a:avLst>
                  <a:gd name="adj" fmla="val 25000"/>
                </a:avLst>
              </a:prstGeom>
              <a:solidFill>
                <a:srgbClr val="FFFF00"/>
              </a:solidFill>
              <a:ln w="12700" cap="flat" cmpd="sng">
                <a:solidFill>
                  <a:srgbClr val="21426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8F8F8"/>
                  </a:solidFill>
                  <a:effectLst/>
                  <a:uLnTx/>
                  <a:uFillTx/>
                  <a:latin typeface="Quattrocento Sans"/>
                  <a:ea typeface="Quattrocento Sans"/>
                  <a:cs typeface="Quattrocento Sans"/>
                  <a:sym typeface="Quattrocento Sans"/>
                </a:endParaRPr>
              </a:p>
            </p:txBody>
          </p:sp>
          <p:sp>
            <p:nvSpPr>
              <p:cNvPr id="44" name="Google Shape;44;p1"/>
              <p:cNvSpPr/>
              <p:nvPr/>
            </p:nvSpPr>
            <p:spPr>
              <a:xfrm>
                <a:off x="7643249" y="4922220"/>
                <a:ext cx="138952" cy="942752"/>
              </a:xfrm>
              <a:prstGeom prst="can">
                <a:avLst>
                  <a:gd name="adj" fmla="val 25000"/>
                </a:avLst>
              </a:prstGeom>
              <a:solidFill>
                <a:srgbClr val="FFC000"/>
              </a:solidFill>
              <a:ln w="12700" cap="flat" cmpd="sng">
                <a:solidFill>
                  <a:srgbClr val="21426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8F8F8"/>
                  </a:solidFill>
                  <a:effectLst/>
                  <a:uLnTx/>
                  <a:uFillTx/>
                  <a:latin typeface="Quattrocento Sans"/>
                  <a:ea typeface="Quattrocento Sans"/>
                  <a:cs typeface="Quattrocento Sans"/>
                  <a:sym typeface="Quattrocento Sans"/>
                </a:endParaRPr>
              </a:p>
            </p:txBody>
          </p:sp>
        </p:grpSp>
        <p:sp>
          <p:nvSpPr>
            <p:cNvPr id="45" name="Google Shape;45;p1"/>
            <p:cNvSpPr/>
            <p:nvPr/>
          </p:nvSpPr>
          <p:spPr>
            <a:xfrm>
              <a:off x="6727170" y="4738462"/>
              <a:ext cx="1488141" cy="367556"/>
            </a:xfrm>
            <a:prstGeom prst="ellipse">
              <a:avLst/>
            </a:prstGeom>
            <a:noFill/>
            <a:ln w="12700" cap="flat" cmpd="sng">
              <a:solidFill>
                <a:srgbClr val="21426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8F8F8"/>
                </a:solidFill>
                <a:effectLst/>
                <a:uLnTx/>
                <a:uFillTx/>
                <a:latin typeface="Quattrocento Sans"/>
                <a:ea typeface="Quattrocento Sans"/>
                <a:cs typeface="Quattrocento Sans"/>
                <a:sym typeface="Quattrocento Sans"/>
              </a:endParaRPr>
            </a:p>
          </p:txBody>
        </p:sp>
      </p:grpSp>
      <mc:AlternateContent xmlns:mc="http://schemas.openxmlformats.org/markup-compatibility/2006" xmlns:a14="http://schemas.microsoft.com/office/drawing/2010/main">
        <mc:Choice Requires="a14">
          <p:sp>
            <p:nvSpPr>
              <p:cNvPr id="3" name="テキスト プレースホルダー 2">
                <a:extLst>
                  <a:ext uri="{FF2B5EF4-FFF2-40B4-BE49-F238E27FC236}">
                    <a16:creationId xmlns:a16="http://schemas.microsoft.com/office/drawing/2014/main" id="{5FB1DCC2-E6F2-8140-A23B-98EDB0157B33}"/>
                  </a:ext>
                </a:extLst>
              </p:cNvPr>
              <p:cNvSpPr>
                <a:spLocks noGrp="1"/>
              </p:cNvSpPr>
              <p:nvPr>
                <p:ph type="body" idx="1"/>
              </p:nvPr>
            </p:nvSpPr>
            <p:spPr>
              <a:xfrm>
                <a:off x="558800" y="1617229"/>
                <a:ext cx="11099800" cy="5056844"/>
              </a:xfrm>
            </p:spPr>
            <p:txBody>
              <a:bodyPr/>
              <a:lstStyle/>
              <a:p>
                <a:pPr marL="50800" indent="0">
                  <a:buNone/>
                </a:pPr>
                <a:r>
                  <a:rPr lang="ja-JP" altLang="en-US" dirty="0"/>
                  <a:t>偏極標的が数</a:t>
                </a:r>
                <a:r>
                  <a:rPr lang="en-US" altLang="ja-JP" dirty="0"/>
                  <a:t>cm</a:t>
                </a:r>
                <a:r>
                  <a:rPr lang="ja-JP" altLang="en-US" dirty="0"/>
                  <a:t>程度</a:t>
                </a:r>
                <a:endParaRPr lang="en-US" altLang="ja-JP" dirty="0"/>
              </a:p>
              <a:p>
                <a:pPr marL="50800" indent="0">
                  <a:buNone/>
                </a:pPr>
                <a:r>
                  <a:rPr lang="ja-JP" altLang="en-US" dirty="0"/>
                  <a:t>標的がちゃんと液面下にあるかを確かめる</a:t>
                </a:r>
                <a:endParaRPr lang="en-US" altLang="ja-JP" dirty="0"/>
              </a:p>
              <a:p>
                <a:pPr marL="50800" indent="0">
                  <a:buNone/>
                </a:pPr>
                <a:r>
                  <a:rPr lang="en-US" altLang="ja-JP" dirty="0" err="1"/>
                  <a:t>1cm</a:t>
                </a:r>
                <a:r>
                  <a:rPr lang="ja-JP" altLang="en-US" dirty="0"/>
                  <a:t>程度の変化が見れるか</a:t>
                </a:r>
                <a:endParaRPr lang="en-US" altLang="ja-JP" dirty="0"/>
              </a:p>
              <a:p>
                <a:pPr marL="50800" indent="0">
                  <a:buNone/>
                </a:pPr>
                <a:endParaRPr lang="en-US" altLang="ja-JP" dirty="0"/>
              </a:p>
              <a:p>
                <a:pPr marL="50800" indent="0">
                  <a:buNone/>
                </a:pPr>
                <a:r>
                  <a:rPr lang="ja-JP" altLang="en-US" dirty="0"/>
                  <a:t>まずは液体窒素に沈めてみる</a:t>
                </a:r>
                <a:endParaRPr lang="en-US" altLang="ja-JP" dirty="0"/>
              </a:p>
              <a:p>
                <a:pPr marL="50800" indent="0">
                  <a:buNone/>
                </a:pPr>
                <a:r>
                  <a:rPr lang="ja-JP" altLang="en-US" dirty="0"/>
                  <a:t>沈めた長さと</a:t>
                </a:r>
                <a:r>
                  <a:rPr lang="en-US" altLang="ja-JP" dirty="0"/>
                  <a:t>C</a:t>
                </a:r>
                <a:r>
                  <a:rPr lang="ja-JP" altLang="en-US" dirty="0"/>
                  <a:t>から線形性を見る</a:t>
                </a:r>
                <a:endParaRPr lang="en-US" altLang="ja-JP" dirty="0"/>
              </a:p>
              <a:p>
                <a:pPr marL="50800" indent="0">
                  <a:buNone/>
                </a:pPr>
                <a:r>
                  <a:rPr lang="en-US" altLang="ja-JP" dirty="0">
                    <a:ea typeface="Cambria Math" panose="02040503050406030204" pitchFamily="18" charset="0"/>
                  </a:rPr>
                  <a:t>		</a:t>
                </a:r>
                <a14:m>
                  <m:oMath xmlns:m="http://schemas.openxmlformats.org/officeDocument/2006/math">
                    <m:r>
                      <a:rPr lang="en-US" altLang="ja-JP" i="1" smtClean="0">
                        <a:latin typeface="Cambria Math" panose="02040503050406030204" pitchFamily="18" charset="0"/>
                        <a:ea typeface="Cambria Math" panose="02040503050406030204" pitchFamily="18" charset="0"/>
                      </a:rPr>
                      <m:t>∆</m:t>
                    </m:r>
                    <m:r>
                      <a:rPr lang="en-US" altLang="ja-JP" b="1" i="1" smtClean="0">
                        <a:latin typeface="Cambria Math" panose="02040503050406030204" pitchFamily="18" charset="0"/>
                        <a:ea typeface="Cambria Math" panose="02040503050406030204" pitchFamily="18" charset="0"/>
                      </a:rPr>
                      <m:t>𝑪</m:t>
                    </m:r>
                    <m:r>
                      <a:rPr lang="en-US" altLang="ja-JP" b="1" i="1" smtClean="0">
                        <a:latin typeface="Cambria Math" panose="02040503050406030204" pitchFamily="18" charset="0"/>
                        <a:ea typeface="Cambria Math" panose="02040503050406030204" pitchFamily="18" charset="0"/>
                      </a:rPr>
                      <m:t>∝</m:t>
                    </m:r>
                    <m:sSub>
                      <m:sSubPr>
                        <m:ctrlPr>
                          <a:rPr lang="en-US" altLang="ja-JP" b="1" i="1" smtClean="0">
                            <a:latin typeface="Cambria Math" panose="02040503050406030204" pitchFamily="18" charset="0"/>
                            <a:ea typeface="Cambria Math" panose="02040503050406030204" pitchFamily="18" charset="0"/>
                          </a:rPr>
                        </m:ctrlPr>
                      </m:sSubPr>
                      <m:e>
                        <m:r>
                          <a:rPr lang="ja-JP" altLang="en-US" b="1" i="1" smtClean="0">
                            <a:latin typeface="Cambria Math" panose="02040503050406030204" pitchFamily="18" charset="0"/>
                            <a:ea typeface="Cambria Math" panose="02040503050406030204" pitchFamily="18" charset="0"/>
                          </a:rPr>
                          <m:t>𝜺</m:t>
                        </m:r>
                      </m:e>
                      <m:sub>
                        <m:r>
                          <a:rPr lang="en-US" altLang="ja-JP" b="1" i="1" smtClean="0">
                            <a:latin typeface="Cambria Math" panose="02040503050406030204" pitchFamily="18" charset="0"/>
                            <a:ea typeface="Cambria Math" panose="02040503050406030204" pitchFamily="18" charset="0"/>
                          </a:rPr>
                          <m:t>𝒍𝒊𝒒𝒖𝒊𝒅</m:t>
                        </m:r>
                      </m:sub>
                    </m:sSub>
                    <m:r>
                      <a:rPr lang="en-US" altLang="ja-JP" b="1" i="1" smtClean="0">
                        <a:latin typeface="Cambria Math" panose="02040503050406030204" pitchFamily="18" charset="0"/>
                        <a:ea typeface="Cambria Math" panose="02040503050406030204" pitchFamily="18" charset="0"/>
                      </a:rPr>
                      <m:t>−</m:t>
                    </m:r>
                    <m:sSub>
                      <m:sSubPr>
                        <m:ctrlPr>
                          <a:rPr lang="en-US" altLang="ja-JP" b="1" i="1" smtClean="0">
                            <a:latin typeface="Cambria Math" panose="02040503050406030204" pitchFamily="18" charset="0"/>
                            <a:ea typeface="Cambria Math" panose="02040503050406030204" pitchFamily="18" charset="0"/>
                          </a:rPr>
                        </m:ctrlPr>
                      </m:sSubPr>
                      <m:e>
                        <m:r>
                          <a:rPr lang="ja-JP" altLang="en-US" b="1" i="1" smtClean="0">
                            <a:latin typeface="Cambria Math" panose="02040503050406030204" pitchFamily="18" charset="0"/>
                            <a:ea typeface="Cambria Math" panose="02040503050406030204" pitchFamily="18" charset="0"/>
                          </a:rPr>
                          <m:t>𝜺</m:t>
                        </m:r>
                      </m:e>
                      <m:sub>
                        <m:r>
                          <a:rPr lang="en-US" altLang="ja-JP" b="1" i="1" smtClean="0">
                            <a:latin typeface="Cambria Math" panose="02040503050406030204" pitchFamily="18" charset="0"/>
                            <a:ea typeface="Cambria Math" panose="02040503050406030204" pitchFamily="18" charset="0"/>
                          </a:rPr>
                          <m:t>𝒈𝒂𝒔</m:t>
                        </m:r>
                      </m:sub>
                    </m:sSub>
                    <m:r>
                      <a:rPr lang="en-US" altLang="ja-JP" b="1" i="0" smtClean="0">
                        <a:latin typeface="Cambria Math" panose="02040503050406030204" pitchFamily="18" charset="0"/>
                        <a:ea typeface="Cambria Math" panose="02040503050406030204" pitchFamily="18" charset="0"/>
                      </a:rPr>
                      <m:t> (</m:t>
                    </m:r>
                    <m:r>
                      <a:rPr lang="en-US" altLang="ja-JP" b="1" i="0" smtClean="0">
                        <a:latin typeface="Cambria Math" panose="02040503050406030204" pitchFamily="18" charset="0"/>
                        <a:ea typeface="Cambria Math" panose="02040503050406030204" pitchFamily="18" charset="0"/>
                      </a:rPr>
                      <m:t>𝐩𝐅</m:t>
                    </m:r>
                    <m:r>
                      <a:rPr lang="en-US" altLang="ja-JP" b="1" i="0" smtClean="0">
                        <a:latin typeface="Cambria Math" panose="02040503050406030204" pitchFamily="18" charset="0"/>
                        <a:ea typeface="Cambria Math" panose="02040503050406030204" pitchFamily="18" charset="0"/>
                      </a:rPr>
                      <m:t>/</m:t>
                    </m:r>
                    <m:r>
                      <a:rPr lang="en-US" altLang="ja-JP" b="1" i="0" smtClean="0">
                        <a:latin typeface="Cambria Math" panose="02040503050406030204" pitchFamily="18" charset="0"/>
                        <a:ea typeface="Cambria Math" panose="02040503050406030204" pitchFamily="18" charset="0"/>
                      </a:rPr>
                      <m:t>𝐜𝐦</m:t>
                    </m:r>
                    <m:r>
                      <a:rPr lang="en-US" altLang="ja-JP" b="1" i="0" smtClean="0">
                        <a:latin typeface="Cambria Math" panose="02040503050406030204" pitchFamily="18" charset="0"/>
                        <a:ea typeface="Cambria Math" panose="02040503050406030204" pitchFamily="18" charset="0"/>
                      </a:rPr>
                      <m:t>)</m:t>
                    </m:r>
                  </m:oMath>
                </a14:m>
                <a:endParaRPr lang="en-US" altLang="ja-JP" dirty="0"/>
              </a:p>
              <a:p>
                <a:pPr marL="50800" indent="0">
                  <a:buNone/>
                </a:pPr>
                <a:endParaRPr lang="ja-JP" altLang="en-US" dirty="0"/>
              </a:p>
            </p:txBody>
          </p:sp>
        </mc:Choice>
        <mc:Fallback xmlns="">
          <p:sp>
            <p:nvSpPr>
              <p:cNvPr id="3" name="テキスト プレースホルダー 2">
                <a:extLst>
                  <a:ext uri="{FF2B5EF4-FFF2-40B4-BE49-F238E27FC236}">
                    <a16:creationId xmlns:a16="http://schemas.microsoft.com/office/drawing/2014/main" id="{5FB1DCC2-E6F2-8140-A23B-98EDB0157B33}"/>
                  </a:ext>
                </a:extLst>
              </p:cNvPr>
              <p:cNvSpPr>
                <a:spLocks noGrp="1" noRot="1" noChangeAspect="1" noMove="1" noResize="1" noEditPoints="1" noAdjustHandles="1" noChangeArrowheads="1" noChangeShapeType="1" noTextEdit="1"/>
              </p:cNvSpPr>
              <p:nvPr>
                <p:ph type="body" idx="1"/>
              </p:nvPr>
            </p:nvSpPr>
            <p:spPr>
              <a:xfrm>
                <a:off x="558800" y="1617229"/>
                <a:ext cx="11099800" cy="5056844"/>
              </a:xfrm>
              <a:blipFill>
                <a:blip r:embed="rId4"/>
                <a:stretch>
                  <a:fillRect l="-71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25734817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研究発表スライドマスタ">
  <a:themeElements>
    <a:clrScheme name="ユーザー定義 8">
      <a:dk1>
        <a:srgbClr val="4D4D4D"/>
      </a:dk1>
      <a:lt1>
        <a:srgbClr val="F8F8F8"/>
      </a:lt1>
      <a:dk2>
        <a:srgbClr val="7F7F7F"/>
      </a:dk2>
      <a:lt2>
        <a:srgbClr val="B2B2B2"/>
      </a:lt2>
      <a:accent1>
        <a:srgbClr val="2E5B96"/>
      </a:accent1>
      <a:accent2>
        <a:srgbClr val="C03936"/>
      </a:accent2>
      <a:accent3>
        <a:srgbClr val="ED7D31"/>
      </a:accent3>
      <a:accent4>
        <a:srgbClr val="3E9288"/>
      </a:accent4>
      <a:accent5>
        <a:srgbClr val="4747C1"/>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研究発表スライドマスタ">
  <a:themeElements>
    <a:clrScheme name="ユーザー定義 8">
      <a:dk1>
        <a:srgbClr val="4D4D4D"/>
      </a:dk1>
      <a:lt1>
        <a:srgbClr val="F8F8F8"/>
      </a:lt1>
      <a:dk2>
        <a:srgbClr val="7F7F7F"/>
      </a:dk2>
      <a:lt2>
        <a:srgbClr val="B2B2B2"/>
      </a:lt2>
      <a:accent1>
        <a:srgbClr val="2E5B96"/>
      </a:accent1>
      <a:accent2>
        <a:srgbClr val="C03936"/>
      </a:accent2>
      <a:accent3>
        <a:srgbClr val="ED7D31"/>
      </a:accent3>
      <a:accent4>
        <a:srgbClr val="3E9288"/>
      </a:accent4>
      <a:accent5>
        <a:srgbClr val="4747C1"/>
      </a:accent5>
      <a:accent6>
        <a:srgbClr val="70AD47"/>
      </a:accent6>
      <a:hlink>
        <a:srgbClr val="0563C1"/>
      </a:hlink>
      <a:folHlink>
        <a:srgbClr val="954F72"/>
      </a:folHlink>
    </a:clrScheme>
    <a:fontScheme name="ユーザー定義 2">
      <a:majorFont>
        <a:latin typeface="Segoe UI"/>
        <a:ea typeface="游ゴシック Medium"/>
        <a:cs typeface=""/>
      </a:majorFont>
      <a:minorFont>
        <a:latin typeface="Segoe UI"/>
        <a:ea typeface="游ゴシック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研究発表用テンプレート2022版.potx" id="{6306135A-614C-4776-A803-91994B10B76C}" vid="{3B8C9F31-E626-4709-A765-E9EDF381CB24}"/>
    </a:ext>
  </a:extLst>
</a:theme>
</file>

<file path=ppt/theme/theme5.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テーマ">
  <a:themeElements>
    <a:clrScheme name="ユーザー定義 8">
      <a:dk1>
        <a:srgbClr val="4D4D4D"/>
      </a:dk1>
      <a:lt1>
        <a:srgbClr val="F8F8F8"/>
      </a:lt1>
      <a:dk2>
        <a:srgbClr val="7F7F7F"/>
      </a:dk2>
      <a:lt2>
        <a:srgbClr val="B2B2B2"/>
      </a:lt2>
      <a:accent1>
        <a:srgbClr val="2E5B96"/>
      </a:accent1>
      <a:accent2>
        <a:srgbClr val="C03936"/>
      </a:accent2>
      <a:accent3>
        <a:srgbClr val="ED7D31"/>
      </a:accent3>
      <a:accent4>
        <a:srgbClr val="3E9288"/>
      </a:accent4>
      <a:accent5>
        <a:srgbClr val="4747C1"/>
      </a:accent5>
      <a:accent6>
        <a:srgbClr val="70AD47"/>
      </a:accent6>
      <a:hlink>
        <a:srgbClr val="0563C1"/>
      </a:hlink>
      <a:folHlink>
        <a:srgbClr val="954F72"/>
      </a:folHlink>
    </a:clrScheme>
    <a:fontScheme name="ユーザー定義 2">
      <a:majorFont>
        <a:latin typeface="Segoe UI"/>
        <a:ea typeface="游ゴシック Medium"/>
        <a:cs typeface=""/>
      </a:majorFont>
      <a:minorFont>
        <a:latin typeface="Segoe UI"/>
        <a:ea typeface="游ゴシック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20000"/>
            <a:lumOff val="80000"/>
          </a:schemeClr>
        </a:solidFill>
        <a:ln>
          <a:solidFill>
            <a:schemeClr val="accent3">
              <a:lumMod val="40000"/>
              <a:lumOff val="60000"/>
            </a:schemeClr>
          </a:solidFill>
        </a:ln>
      </a:spPr>
      <a:bodyPr rtlCol="0" anchor="ctr"/>
      <a:lstStyle>
        <a:defPPr algn="ctr">
          <a:defRPr sz="2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研究発表用テンプレート2018版.potx" id="{A469081F-64EF-4CF6-91D3-5B6940AC2E8C}" vid="{E103DA89-B06B-4F94-A5A3-B576187FA3F3}"/>
    </a:ext>
  </a:extLst>
</a:theme>
</file>

<file path=ppt/theme/theme7.xml><?xml version="1.0" encoding="utf-8"?>
<a:theme xmlns:a="http://schemas.openxmlformats.org/drawingml/2006/main" name="3_研究発表スライドマスタ">
  <a:themeElements>
    <a:clrScheme name="ユーザー定義 8">
      <a:dk1>
        <a:srgbClr val="4D4D4D"/>
      </a:dk1>
      <a:lt1>
        <a:srgbClr val="F8F8F8"/>
      </a:lt1>
      <a:dk2>
        <a:srgbClr val="7F7F7F"/>
      </a:dk2>
      <a:lt2>
        <a:srgbClr val="B2B2B2"/>
      </a:lt2>
      <a:accent1>
        <a:srgbClr val="2E5B96"/>
      </a:accent1>
      <a:accent2>
        <a:srgbClr val="C03936"/>
      </a:accent2>
      <a:accent3>
        <a:srgbClr val="ED7D31"/>
      </a:accent3>
      <a:accent4>
        <a:srgbClr val="3E9288"/>
      </a:accent4>
      <a:accent5>
        <a:srgbClr val="4747C1"/>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研究発表スライドマスタ">
  <a:themeElements>
    <a:clrScheme name="ユーザー定義 8">
      <a:dk1>
        <a:srgbClr val="4D4D4D"/>
      </a:dk1>
      <a:lt1>
        <a:srgbClr val="F8F8F8"/>
      </a:lt1>
      <a:dk2>
        <a:srgbClr val="7F7F7F"/>
      </a:dk2>
      <a:lt2>
        <a:srgbClr val="B2B2B2"/>
      </a:lt2>
      <a:accent1>
        <a:srgbClr val="2E5B96"/>
      </a:accent1>
      <a:accent2>
        <a:srgbClr val="C03936"/>
      </a:accent2>
      <a:accent3>
        <a:srgbClr val="ED7D31"/>
      </a:accent3>
      <a:accent4>
        <a:srgbClr val="3E9288"/>
      </a:accent4>
      <a:accent5>
        <a:srgbClr val="4747C1"/>
      </a:accent5>
      <a:accent6>
        <a:srgbClr val="70AD47"/>
      </a:accent6>
      <a:hlink>
        <a:srgbClr val="0563C1"/>
      </a:hlink>
      <a:folHlink>
        <a:srgbClr val="954F72"/>
      </a:folHlink>
    </a:clrScheme>
    <a:fontScheme name="ユーザー定義 2">
      <a:majorFont>
        <a:latin typeface="Segoe UI"/>
        <a:ea typeface="游ゴシック Medium"/>
        <a:cs typeface=""/>
      </a:majorFont>
      <a:minorFont>
        <a:latin typeface="Segoe UI"/>
        <a:ea typeface="游ゴシック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研究発表用テンプレート2022版.potx" id="{B6913E2E-026C-4892-88A9-5007252E60F3}" vid="{9C8840E1-F287-49F8-BF05-ACC2FF4AACA7}"/>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4356</Words>
  <Application>Microsoft Office PowerPoint</Application>
  <PresentationFormat>ワイド画面</PresentationFormat>
  <Paragraphs>1126</Paragraphs>
  <Slides>122</Slides>
  <Notes>41</Notes>
  <HiddenSlides>0</HiddenSlides>
  <MMClips>0</MMClips>
  <ScaleCrop>false</ScaleCrop>
  <HeadingPairs>
    <vt:vector size="6" baseType="variant">
      <vt:variant>
        <vt:lpstr>使用されているフォント</vt:lpstr>
      </vt:variant>
      <vt:variant>
        <vt:i4>15</vt:i4>
      </vt:variant>
      <vt:variant>
        <vt:lpstr>テーマ</vt:lpstr>
      </vt:variant>
      <vt:variant>
        <vt:i4>8</vt:i4>
      </vt:variant>
      <vt:variant>
        <vt:lpstr>スライド タイトル</vt:lpstr>
      </vt:variant>
      <vt:variant>
        <vt:i4>122</vt:i4>
      </vt:variant>
    </vt:vector>
  </HeadingPairs>
  <TitlesOfParts>
    <vt:vector size="145" baseType="lpstr">
      <vt:lpstr>g_d0_f15</vt:lpstr>
      <vt:lpstr>g_d0_f6</vt:lpstr>
      <vt:lpstr>Menlo</vt:lpstr>
      <vt:lpstr>Noto Sans Symbols</vt:lpstr>
      <vt:lpstr>游ゴシック</vt:lpstr>
      <vt:lpstr>游ゴシック Light</vt:lpstr>
      <vt:lpstr>游ゴシック Medium</vt:lpstr>
      <vt:lpstr>Arial</vt:lpstr>
      <vt:lpstr>Calibri</vt:lpstr>
      <vt:lpstr>Calibri Light</vt:lpstr>
      <vt:lpstr>Cambria Math</vt:lpstr>
      <vt:lpstr>Quattrocento Sans</vt:lpstr>
      <vt:lpstr>Segoe UI</vt:lpstr>
      <vt:lpstr>Times New Roman</vt:lpstr>
      <vt:lpstr>Wingdings</vt:lpstr>
      <vt:lpstr>Office テーマ</vt:lpstr>
      <vt:lpstr>1_Office テーマ</vt:lpstr>
      <vt:lpstr>研究発表スライドマスタ</vt:lpstr>
      <vt:lpstr>2_研究発表スライドマスタ</vt:lpstr>
      <vt:lpstr>2_Office テーマ</vt:lpstr>
      <vt:lpstr>3_Office テーマ</vt:lpstr>
      <vt:lpstr>3_研究発表スライドマスタ</vt:lpstr>
      <vt:lpstr>1_研究発表スライドマスタ</vt:lpstr>
      <vt:lpstr>La核を用いた T-violation探索実験 のための冷却システムモニター開発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He 回収メーターの画像認識</vt:lpstr>
      <vt:lpstr>画像認識をやりました</vt:lpstr>
      <vt:lpstr>目次（画像認識班）</vt:lpstr>
      <vt:lpstr>LHe の使用・回収 </vt:lpstr>
      <vt:lpstr>1,2班で共同し</vt:lpstr>
      <vt:lpstr>PowerPoint プレゼンテーション</vt:lpstr>
      <vt:lpstr>PowerPoint プレゼンテーション</vt:lpstr>
      <vt:lpstr>メーターの表示を読み取り、PCが扱える形に</vt:lpstr>
      <vt:lpstr>要求精度</vt:lpstr>
      <vt:lpstr>手法１</vt:lpstr>
      <vt:lpstr>Template Matching</vt:lpstr>
      <vt:lpstr>Template Matching</vt:lpstr>
      <vt:lpstr>類似度の算出メソッド～正規化相互相関</vt:lpstr>
      <vt:lpstr>数字読み取りの判断</vt:lpstr>
      <vt:lpstr>閾値の設定</vt:lpstr>
      <vt:lpstr>PowerPoint プレゼンテーション</vt:lpstr>
      <vt:lpstr>PowerPoint プレゼンテーション</vt:lpstr>
      <vt:lpstr>結果１</vt:lpstr>
      <vt:lpstr>PowerPoint プレゼンテーション</vt:lpstr>
      <vt:lpstr>PowerPoint プレゼンテーション</vt:lpstr>
      <vt:lpstr>PowerPoint プレゼンテーション</vt:lpstr>
      <vt:lpstr>一部欠落の原因</vt:lpstr>
      <vt:lpstr>アクシデント</vt:lpstr>
      <vt:lpstr>アクシデント</vt:lpstr>
      <vt:lpstr>アクシデント～角度が変化</vt:lpstr>
      <vt:lpstr>アクシデント</vt:lpstr>
      <vt:lpstr>角度調整</vt:lpstr>
      <vt:lpstr>角度調整</vt:lpstr>
      <vt:lpstr>PowerPoint プレゼンテーション</vt:lpstr>
      <vt:lpstr>ログの様子</vt:lpstr>
      <vt:lpstr>PowerPoint プレゼンテーション</vt:lpstr>
      <vt:lpstr>PowerPoint プレゼンテーション</vt:lpstr>
      <vt:lpstr>誤読の詳細</vt:lpstr>
      <vt:lpstr>誤読の原因</vt:lpstr>
      <vt:lpstr>最低限の目標は達成</vt:lpstr>
      <vt:lpstr>まとめ（手法１）</vt:lpstr>
      <vt:lpstr>目標</vt:lpstr>
      <vt:lpstr>輪郭の解析による数字の判定</vt:lpstr>
      <vt:lpstr>比較項目</vt:lpstr>
      <vt:lpstr>比較項目</vt:lpstr>
      <vt:lpstr>比較計算</vt:lpstr>
      <vt:lpstr>比較計算</vt:lpstr>
      <vt:lpstr>閾値の設定（誤読を避ける）</vt:lpstr>
      <vt:lpstr>手法の評価 : 角度変化</vt:lpstr>
      <vt:lpstr>以前の画像データ</vt:lpstr>
      <vt:lpstr>回転させた現在の画像データ：10の位以降</vt:lpstr>
      <vt:lpstr>回転させた現在の画像データ：1の位</vt:lpstr>
      <vt:lpstr>回転させた現在の画像データ：小数点第一位</vt:lpstr>
      <vt:lpstr>今後の展望</vt:lpstr>
      <vt:lpstr>手法２ : まとめ</vt:lpstr>
      <vt:lpstr>画像認識のまとめ</vt:lpstr>
      <vt:lpstr>PowerPoint プレゼンテーション</vt:lpstr>
      <vt:lpstr>ヘリウム圧力調整の自動化</vt:lpstr>
      <vt:lpstr>ヘリウム圧力調整の自動化</vt:lpstr>
      <vt:lpstr>ヘリウム圧力調整の自動化</vt:lpstr>
      <vt:lpstr>ヘリウム圧力調整の自動化</vt:lpstr>
      <vt:lpstr>ヘリウム圧力調整の自動化</vt:lpstr>
      <vt:lpstr>ヘリウム圧力調整の自動化</vt:lpstr>
      <vt:lpstr>ヘリウム圧力調整の自動化</vt:lpstr>
      <vt:lpstr>ヘリウム圧力調整の自動化</vt:lpstr>
      <vt:lpstr>PowerPoint プレゼンテーション</vt:lpstr>
      <vt:lpstr>NbTi抵抗液面計の制作</vt:lpstr>
      <vt:lpstr>背景</vt:lpstr>
      <vt:lpstr>抵抗液面計の原理</vt:lpstr>
      <vt:lpstr>液面計の図</vt:lpstr>
      <vt:lpstr>回路図</vt:lpstr>
      <vt:lpstr>測定の方法</vt:lpstr>
      <vt:lpstr>PowerPoint プレゼンテーション</vt:lpstr>
      <vt:lpstr>測定結果：電流を変えた場合</vt:lpstr>
      <vt:lpstr>測定結果：60ｍAで細かく測った場合</vt:lpstr>
      <vt:lpstr>結果のまとめ</vt:lpstr>
      <vt:lpstr>考察</vt:lpstr>
      <vt:lpstr>今後の課題</vt:lpstr>
      <vt:lpstr>補足1：NbTiの抵抗の温度依存性</vt:lpstr>
      <vt:lpstr>補足2：流す電流が大きすぎると</vt:lpstr>
      <vt:lpstr>補足3：逆に小さすぎると</vt:lpstr>
      <vt:lpstr>補足4：抵抗の変化の応答速度</vt:lpstr>
      <vt:lpstr>PowerPoint プレゼンテーション</vt:lpstr>
      <vt:lpstr>コンデンサー型液面計の作成</vt:lpstr>
      <vt:lpstr>目次</vt:lpstr>
      <vt:lpstr>NMR用cryostatのLHe液量の測定</vt:lpstr>
      <vt:lpstr>コンデンサーの静電容量で見る！</vt:lpstr>
      <vt:lpstr>コンデンサーの静電容量で見る！</vt:lpstr>
      <vt:lpstr>完成品</vt:lpstr>
      <vt:lpstr>材料</vt:lpstr>
      <vt:lpstr>PowerPoint プレゼンテーション</vt:lpstr>
      <vt:lpstr>PowerPoint プレゼンテーション</vt:lpstr>
      <vt:lpstr>静電容量はLCRmeterで測定する</vt:lpstr>
      <vt:lpstr>完成品</vt:lpstr>
      <vt:lpstr>液体窒素を用いた性能評価</vt:lpstr>
      <vt:lpstr>沈んでいる長さと静電容量</vt:lpstr>
      <vt:lpstr>窒素→ヘリウム</vt:lpstr>
      <vt:lpstr>液体ヘリウムの場合の予想値</vt:lpstr>
      <vt:lpstr>液体ヘリウムで測定</vt:lpstr>
      <vt:lpstr>冷凍機の構造</vt:lpstr>
      <vt:lpstr>準備</vt:lpstr>
      <vt:lpstr>計測時</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安定性</vt:lpstr>
      <vt:lpstr>実測値</vt:lpstr>
      <vt:lpstr>実測値</vt:lpstr>
      <vt:lpstr>傾き</vt:lpstr>
      <vt:lpstr>傾き</vt:lpstr>
      <vt:lpstr>まとめと課題点</vt:lpstr>
      <vt:lpstr>全体のまとめ</vt:lpstr>
      <vt:lpstr>全体のまとめ</vt:lpstr>
      <vt:lpstr>全体のまとめ</vt:lpstr>
      <vt:lpstr>超電導型液面計</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La核を用いた T-violation探索実験 のための冷却システムモニター開発</dc:title>
  <dc:creator>小池 諒太郎</dc:creator>
  <cp:lastModifiedBy>小池 諒太郎</cp:lastModifiedBy>
  <cp:revision>1</cp:revision>
  <dcterms:created xsi:type="dcterms:W3CDTF">2023-03-20T04:00:53Z</dcterms:created>
  <dcterms:modified xsi:type="dcterms:W3CDTF">2023-03-20T04:22:12Z</dcterms:modified>
</cp:coreProperties>
</file>