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78" r:id="rId2"/>
    <p:sldId id="294" r:id="rId3"/>
    <p:sldId id="295" r:id="rId4"/>
    <p:sldId id="296" r:id="rId5"/>
    <p:sldId id="297" r:id="rId6"/>
    <p:sldId id="298" r:id="rId7"/>
    <p:sldId id="299" r:id="rId8"/>
    <p:sldId id="300" r:id="rId9"/>
    <p:sldId id="301" r:id="rId10"/>
    <p:sldId id="302" r:id="rId11"/>
    <p:sldId id="287" r:id="rId12"/>
    <p:sldId id="288" r:id="rId13"/>
    <p:sldId id="289" r:id="rId14"/>
    <p:sldId id="290" r:id="rId15"/>
    <p:sldId id="291" r:id="rId16"/>
    <p:sldId id="292" r:id="rId17"/>
    <p:sldId id="293" r:id="rId18"/>
    <p:sldId id="273" r:id="rId19"/>
    <p:sldId id="274" r:id="rId20"/>
    <p:sldId id="275" r:id="rId21"/>
    <p:sldId id="276" r:id="rId22"/>
    <p:sldId id="277" r:id="rId23"/>
    <p:sldId id="284" r:id="rId24"/>
    <p:sldId id="285" r:id="rId25"/>
    <p:sldId id="286" r:id="rId26"/>
    <p:sldId id="256" r:id="rId27"/>
    <p:sldId id="257" r:id="rId28"/>
    <p:sldId id="304" r:id="rId29"/>
    <p:sldId id="305" r:id="rId30"/>
    <p:sldId id="306" r:id="rId31"/>
    <p:sldId id="307" r:id="rId32"/>
    <p:sldId id="308" r:id="rId33"/>
    <p:sldId id="258" r:id="rId34"/>
    <p:sldId id="269" r:id="rId35"/>
    <p:sldId id="270" r:id="rId36"/>
    <p:sldId id="271" r:id="rId37"/>
    <p:sldId id="272" r:id="rId38"/>
    <p:sldId id="262" r:id="rId39"/>
    <p:sldId id="268" r:id="rId40"/>
    <p:sldId id="266" r:id="rId41"/>
    <p:sldId id="303"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4660"/>
  </p:normalViewPr>
  <p:slideViewPr>
    <p:cSldViewPr snapToGrid="0">
      <p:cViewPr varScale="1">
        <p:scale>
          <a:sx n="81" d="100"/>
          <a:sy n="81" d="100"/>
        </p:scale>
        <p:origin x="-84" y="-6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36FBB-1582-4120-8ED6-7F05B190C2FA}" type="datetimeFigureOut">
              <a:rPr kumimoji="1" lang="ja-JP" altLang="en-US" smtClean="0"/>
              <a:t>2016/11/2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F5F45-4B1F-4581-8DC2-7BBCD67C932F}" type="slidenum">
              <a:rPr kumimoji="1" lang="ja-JP" altLang="en-US" smtClean="0"/>
              <a:t>‹#›</a:t>
            </a:fld>
            <a:endParaRPr kumimoji="1" lang="ja-JP" altLang="en-US"/>
          </a:p>
        </p:txBody>
      </p:sp>
    </p:spTree>
    <p:extLst>
      <p:ext uri="{BB962C8B-B14F-4D97-AF65-F5344CB8AC3E}">
        <p14:creationId xmlns:p14="http://schemas.microsoft.com/office/powerpoint/2010/main" val="29881894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1940421-61F9-404E-94F0-DBE8CE6C8999}" type="slidenum">
              <a:rPr kumimoji="1" lang="ja-JP" altLang="en-US" smtClean="0"/>
              <a:t>14</a:t>
            </a:fld>
            <a:endParaRPr kumimoji="1" lang="ja-JP" altLang="en-US"/>
          </a:p>
        </p:txBody>
      </p:sp>
    </p:spTree>
    <p:extLst>
      <p:ext uri="{BB962C8B-B14F-4D97-AF65-F5344CB8AC3E}">
        <p14:creationId xmlns:p14="http://schemas.microsoft.com/office/powerpoint/2010/main" val="28216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378979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78166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1668014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タイトル &amp; 箇条書き">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タイトルテキスト</a:t>
            </a:r>
          </a:p>
        </p:txBody>
      </p:sp>
      <p:sp>
        <p:nvSpPr>
          <p:cNvPr id="57" name="Shape 57"/>
          <p:cNvSpPr>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 5</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95539"/>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30" name="Shape 30"/>
          <p:cNvSpPr>
            <a:spLocks noGrp="1"/>
          </p:cNvSpPr>
          <p:nvPr>
            <p:ph type="title"/>
          </p:nvPr>
        </p:nvSpPr>
        <p:spPr>
          <a:xfrm>
            <a:off x="1190625" y="2268141"/>
            <a:ext cx="9810750" cy="2321719"/>
          </a:xfrm>
          <a:prstGeom prst="rect">
            <a:avLst/>
          </a:prstGeom>
        </p:spPr>
        <p:txBody>
          <a:bodyPr/>
          <a:lstStyle/>
          <a:p>
            <a:r>
              <a:t>タイトルテキスト</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8545006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タイトルテキスト</a:t>
            </a:r>
          </a:p>
        </p:txBody>
      </p:sp>
      <p:sp>
        <p:nvSpPr>
          <p:cNvPr id="67" name="Shape 67"/>
          <p:cNvSpPr>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本文レベル1</a:t>
            </a:r>
          </a:p>
          <a:p>
            <a:pPr lvl="1"/>
            <a:r>
              <a:t>本文レベル2</a:t>
            </a:r>
          </a:p>
          <a:p>
            <a:pPr lvl="2"/>
            <a:r>
              <a:t>本文レベル3</a:t>
            </a:r>
          </a:p>
          <a:p>
            <a:pPr lvl="3"/>
            <a:r>
              <a:t>本文レベル4</a:t>
            </a:r>
          </a:p>
          <a:p>
            <a:pPr lvl="4"/>
            <a:r>
              <a:t>本文レベル 5</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13240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29137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204644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209949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141113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110116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233611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319481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2599493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0C4A85C-3653-4E10-9899-71CDBA30B96E}" type="datetimeFigureOut">
              <a:rPr kumimoji="1" lang="ja-JP" altLang="en-US" smtClean="0"/>
              <a:t>2016/11/2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64722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4A85C-3653-4E10-9899-71CDBA30B96E}" type="datetimeFigureOut">
              <a:rPr kumimoji="1" lang="ja-JP" altLang="en-US" smtClean="0"/>
              <a:t>2016/11/2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850CA-B825-4EC6-ABB3-716EAD9EDAFD}" type="slidenum">
              <a:rPr kumimoji="1" lang="ja-JP" altLang="en-US" smtClean="0"/>
              <a:t>‹#›</a:t>
            </a:fld>
            <a:endParaRPr kumimoji="1" lang="ja-JP" altLang="en-US"/>
          </a:p>
        </p:txBody>
      </p:sp>
    </p:spTree>
    <p:extLst>
      <p:ext uri="{BB962C8B-B14F-4D97-AF65-F5344CB8AC3E}">
        <p14:creationId xmlns:p14="http://schemas.microsoft.com/office/powerpoint/2010/main" val="1120934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5.png"/><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0.png"/></Relationships>
</file>

<file path=ppt/slides/_rels/slide3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0.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0.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tile tx="0" ty="0" sx="100000" sy="100000" flip="none" algn="tl"/>
        </a:blipFill>
        <a:effectLst/>
      </p:bgPr>
    </p:bg>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3"/>
          <a:stretch>
            <a:fillRect/>
          </a:stretch>
        </p:blipFill>
        <p:spPr>
          <a:xfrm>
            <a:off x="1439140" y="0"/>
            <a:ext cx="9187069" cy="6858000"/>
          </a:xfrm>
          <a:prstGeom prst="rect">
            <a:avLst/>
          </a:prstGeom>
        </p:spPr>
      </p:pic>
    </p:spTree>
    <p:extLst>
      <p:ext uri="{BB962C8B-B14F-4D97-AF65-F5344CB8AC3E}">
        <p14:creationId xmlns:p14="http://schemas.microsoft.com/office/powerpoint/2010/main" val="811359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スクリーンショット 2016-10-21 17.10.48.png"/>
          <p:cNvPicPr>
            <a:picLocks noChangeAspect="1"/>
          </p:cNvPicPr>
          <p:nvPr/>
        </p:nvPicPr>
        <p:blipFill>
          <a:blip r:embed="rId2">
            <a:extLst/>
          </a:blip>
          <a:stretch>
            <a:fillRect/>
          </a:stretch>
        </p:blipFill>
        <p:spPr>
          <a:xfrm>
            <a:off x="3189416" y="758653"/>
            <a:ext cx="5813168" cy="5333610"/>
          </a:xfrm>
          <a:prstGeom prst="rect">
            <a:avLst/>
          </a:prstGeom>
          <a:ln w="12700">
            <a:miter lim="400000"/>
          </a:ln>
        </p:spPr>
      </p:pic>
      <p:sp>
        <p:nvSpPr>
          <p:cNvPr id="220" name="Shape 220"/>
          <p:cNvSpPr/>
          <p:nvPr/>
        </p:nvSpPr>
        <p:spPr>
          <a:xfrm>
            <a:off x="1957552" y="3250890"/>
            <a:ext cx="784254" cy="34913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t>QDCtail</a:t>
            </a:r>
          </a:p>
        </p:txBody>
      </p:sp>
      <p:sp>
        <p:nvSpPr>
          <p:cNvPr id="221" name="Shape 221"/>
          <p:cNvSpPr/>
          <p:nvPr/>
        </p:nvSpPr>
        <p:spPr>
          <a:xfrm>
            <a:off x="5963992" y="6092263"/>
            <a:ext cx="780663" cy="37991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2000"/>
              <a:t>QDCall</a:t>
            </a:r>
          </a:p>
        </p:txBody>
      </p:sp>
    </p:spTree>
    <p:extLst>
      <p:ext uri="{BB962C8B-B14F-4D97-AF65-F5344CB8AC3E}">
        <p14:creationId xmlns:p14="http://schemas.microsoft.com/office/powerpoint/2010/main" val="109570781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u="dbl" dirty="0" smtClean="0">
                <a:uFill>
                  <a:solidFill>
                    <a:srgbClr val="FF0000"/>
                  </a:solidFill>
                </a:uFill>
              </a:rPr>
              <a:t>線源を用いた実験</a:t>
            </a:r>
            <a:endParaRPr kumimoji="1" lang="ja-JP" altLang="en-US" u="dbl" dirty="0">
              <a:uFill>
                <a:solidFill>
                  <a:srgbClr val="FF0000"/>
                </a:solidFill>
              </a:uFill>
            </a:endParaRPr>
          </a:p>
        </p:txBody>
      </p:sp>
    </p:spTree>
    <p:extLst>
      <p:ext uri="{BB962C8B-B14F-4D97-AF65-F5344CB8AC3E}">
        <p14:creationId xmlns:p14="http://schemas.microsoft.com/office/powerpoint/2010/main" val="543154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u="sng" dirty="0" smtClean="0">
                <a:uFill>
                  <a:solidFill>
                    <a:srgbClr val="FF0000"/>
                  </a:solidFill>
                </a:uFill>
              </a:rPr>
              <a:t>◎線源</a:t>
            </a:r>
            <a:r>
              <a:rPr lang="ja-JP" altLang="en-US" sz="3600" u="sng" dirty="0">
                <a:uFill>
                  <a:solidFill>
                    <a:srgbClr val="FF0000"/>
                  </a:solidFill>
                </a:uFill>
              </a:rPr>
              <a:t>を用いた実験について</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pPr marL="0" indent="0">
                  <a:buNone/>
                </a:pPr>
                <a:r>
                  <a:rPr lang="ja-JP" altLang="en-US" sz="2400" dirty="0"/>
                  <a:t>中性子検出器の実際の検出効率と、シミュレーションの検出効率を</a:t>
                </a:r>
                <a14:m>
                  <m:oMath xmlns:m="http://schemas.openxmlformats.org/officeDocument/2006/math">
                    <m:sPre>
                      <m:sPrePr>
                        <m:ctrlPr>
                          <a:rPr lang="en-US" altLang="ja-JP" sz="2400" i="1">
                            <a:latin typeface="Cambria Math"/>
                          </a:rPr>
                        </m:ctrlPr>
                      </m:sPrePr>
                      <m:sub/>
                      <m:sup>
                        <m:r>
                          <a:rPr lang="en-US" altLang="ja-JP" sz="2400">
                            <a:latin typeface="Cambria Math"/>
                          </a:rPr>
                          <m:t>252</m:t>
                        </m:r>
                      </m:sup>
                      <m:e>
                        <m:r>
                          <m:rPr>
                            <m:sty m:val="p"/>
                          </m:rPr>
                          <a:rPr lang="en-US" altLang="ja-JP" sz="2400">
                            <a:latin typeface="Cambria Math"/>
                          </a:rPr>
                          <m:t>Cf</m:t>
                        </m:r>
                      </m:e>
                    </m:sPre>
                    <m:r>
                      <a:rPr lang="ja-JP" altLang="en-US" sz="2400" i="1">
                        <a:latin typeface="Cambria Math"/>
                      </a:rPr>
                      <m:t>　</m:t>
                    </m:r>
                  </m:oMath>
                </a14:m>
                <a:r>
                  <a:rPr lang="ja-JP" altLang="en-US" sz="2400" dirty="0"/>
                  <a:t>線源を用いた実験により比較する。実験で測定された検出数と、シミュレーションで算出した検出効率から求まる検出数が一致するかを見る。</a:t>
                </a:r>
                <a:endParaRPr lang="en-US" altLang="ja-JP" sz="2400" dirty="0"/>
              </a:p>
              <a:p>
                <a:pPr marL="0" indent="0">
                  <a:buNone/>
                </a:pPr>
                <a:endParaRPr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111" t="-1078"/>
                </a:stretch>
              </a:blipFill>
            </p:spPr>
            <p:txBody>
              <a:bodyPr/>
              <a:lstStyle/>
              <a:p>
                <a:r>
                  <a:rPr lang="ja-JP" altLang="en-US">
                    <a:noFill/>
                  </a:rPr>
                  <a:t> </a:t>
                </a:r>
              </a:p>
            </p:txBody>
          </p:sp>
        </mc:Fallback>
      </mc:AlternateContent>
      <p:sp>
        <p:nvSpPr>
          <p:cNvPr id="4" name="正方形/長方形 3"/>
          <p:cNvSpPr/>
          <p:nvPr/>
        </p:nvSpPr>
        <p:spPr>
          <a:xfrm>
            <a:off x="6672064" y="4945221"/>
            <a:ext cx="144016" cy="311561"/>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00"/>
              </a:solidFill>
            </a:endParaRPr>
          </a:p>
        </p:txBody>
      </p:sp>
      <p:cxnSp>
        <p:nvCxnSpPr>
          <p:cNvPr id="5" name="直線矢印コネクタ 4"/>
          <p:cNvCxnSpPr/>
          <p:nvPr/>
        </p:nvCxnSpPr>
        <p:spPr>
          <a:xfrm>
            <a:off x="7032104" y="5073011"/>
            <a:ext cx="864096"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232" y="4621695"/>
            <a:ext cx="1440160" cy="828585"/>
          </a:xfrm>
          <a:prstGeom prst="rect">
            <a:avLst/>
          </a:prstGeom>
        </p:spPr>
      </p:pic>
      <p:sp>
        <p:nvSpPr>
          <p:cNvPr id="12" name="テキスト ボックス 11"/>
          <p:cNvSpPr txBox="1"/>
          <p:nvPr/>
        </p:nvSpPr>
        <p:spPr>
          <a:xfrm>
            <a:off x="6391233" y="5256336"/>
            <a:ext cx="705679" cy="338554"/>
          </a:xfrm>
          <a:prstGeom prst="rect">
            <a:avLst/>
          </a:prstGeom>
          <a:noFill/>
        </p:spPr>
        <p:txBody>
          <a:bodyPr wrap="square" rtlCol="0">
            <a:spAutoFit/>
          </a:bodyPr>
          <a:lstStyle/>
          <a:p>
            <a:r>
              <a:rPr lang="ja-JP" altLang="en-US" sz="1600" dirty="0"/>
              <a:t>線源</a:t>
            </a:r>
          </a:p>
        </p:txBody>
      </p:sp>
      <p:sp>
        <p:nvSpPr>
          <p:cNvPr id="14" name="テキスト ボックス 13"/>
          <p:cNvSpPr txBox="1"/>
          <p:nvPr/>
        </p:nvSpPr>
        <p:spPr>
          <a:xfrm>
            <a:off x="7142590" y="5142557"/>
            <a:ext cx="643125" cy="338554"/>
          </a:xfrm>
          <a:prstGeom prst="rect">
            <a:avLst/>
          </a:prstGeom>
          <a:noFill/>
        </p:spPr>
        <p:txBody>
          <a:bodyPr wrap="none" rtlCol="0">
            <a:spAutoFit/>
          </a:bodyPr>
          <a:lstStyle/>
          <a:p>
            <a:r>
              <a:rPr lang="en-US" altLang="ja-JP" sz="1600" dirty="0"/>
              <a:t>30cm</a:t>
            </a:r>
            <a:endParaRPr lang="ja-JP" altLang="en-US" sz="1600" dirty="0"/>
          </a:p>
        </p:txBody>
      </p:sp>
      <p:sp>
        <p:nvSpPr>
          <p:cNvPr id="15" name="テキスト ボックス 14"/>
          <p:cNvSpPr txBox="1"/>
          <p:nvPr/>
        </p:nvSpPr>
        <p:spPr>
          <a:xfrm>
            <a:off x="8112224" y="5594890"/>
            <a:ext cx="1415772" cy="338554"/>
          </a:xfrm>
          <a:prstGeom prst="rect">
            <a:avLst/>
          </a:prstGeom>
          <a:noFill/>
        </p:spPr>
        <p:txBody>
          <a:bodyPr wrap="none" rtlCol="0">
            <a:spAutoFit/>
          </a:bodyPr>
          <a:lstStyle/>
          <a:p>
            <a:r>
              <a:rPr lang="ja-JP" altLang="en-US" sz="1600" dirty="0"/>
              <a:t>中性子検出器</a:t>
            </a:r>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3115" y="3755303"/>
            <a:ext cx="3554818" cy="2388048"/>
          </a:xfrm>
          <a:prstGeom prst="rect">
            <a:avLst/>
          </a:prstGeom>
        </p:spPr>
      </p:pic>
      <p:sp>
        <p:nvSpPr>
          <p:cNvPr id="6" name="テキスト ボックス 5"/>
          <p:cNvSpPr txBox="1"/>
          <p:nvPr/>
        </p:nvSpPr>
        <p:spPr>
          <a:xfrm>
            <a:off x="1513115" y="6277429"/>
            <a:ext cx="3994940" cy="307777"/>
          </a:xfrm>
          <a:prstGeom prst="rect">
            <a:avLst/>
          </a:prstGeom>
          <a:noFill/>
        </p:spPr>
        <p:txBody>
          <a:bodyPr wrap="none" rtlCol="0">
            <a:spAutoFit/>
          </a:bodyPr>
          <a:lstStyle/>
          <a:p>
            <a:r>
              <a:rPr lang="en-US" altLang="ja-JP" sz="1400" dirty="0"/>
              <a:t>(</a:t>
            </a:r>
            <a:r>
              <a:rPr lang="en-US" altLang="ja-JP" sz="1400" dirty="0" err="1"/>
              <a:t>MeVee</a:t>
            </a:r>
            <a:r>
              <a:rPr lang="ja-JP" altLang="en-US" sz="1400" dirty="0"/>
              <a:t>は</a:t>
            </a:r>
            <a:r>
              <a:rPr lang="en-US" altLang="ja-JP" sz="1400" dirty="0"/>
              <a:t>Threshold</a:t>
            </a:r>
            <a:r>
              <a:rPr lang="ja-JP" altLang="en-US" sz="1400" dirty="0" err="1"/>
              <a:t>、</a:t>
            </a:r>
            <a:r>
              <a:rPr lang="ja-JP" altLang="en-US" sz="1400" dirty="0"/>
              <a:t>それぞれ電圧の設定に対応）</a:t>
            </a:r>
          </a:p>
        </p:txBody>
      </p:sp>
      <p:sp>
        <p:nvSpPr>
          <p:cNvPr id="7" name="テキスト ボックス 6"/>
          <p:cNvSpPr txBox="1"/>
          <p:nvPr/>
        </p:nvSpPr>
        <p:spPr>
          <a:xfrm>
            <a:off x="6943855" y="3789040"/>
            <a:ext cx="1988045" cy="369332"/>
          </a:xfrm>
          <a:prstGeom prst="rect">
            <a:avLst/>
          </a:prstGeom>
          <a:noFill/>
        </p:spPr>
        <p:txBody>
          <a:bodyPr wrap="none" rtlCol="0">
            <a:spAutoFit/>
          </a:bodyPr>
          <a:lstStyle/>
          <a:p>
            <a:r>
              <a:rPr lang="ja-JP" altLang="en-US" dirty="0"/>
              <a:t>実験のセットアップ</a:t>
            </a:r>
          </a:p>
        </p:txBody>
      </p:sp>
    </p:spTree>
    <p:extLst>
      <p:ext uri="{BB962C8B-B14F-4D97-AF65-F5344CB8AC3E}">
        <p14:creationId xmlns:p14="http://schemas.microsoft.com/office/powerpoint/2010/main" val="2822816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528" y="620688"/>
            <a:ext cx="3888432" cy="504056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327" y="808518"/>
            <a:ext cx="3744416" cy="4824536"/>
          </a:xfrm>
          <a:prstGeom prst="rect">
            <a:avLst/>
          </a:prstGeom>
        </p:spPr>
      </p:pic>
      <p:sp>
        <p:nvSpPr>
          <p:cNvPr id="4" name="テキスト ボックス 3"/>
          <p:cNvSpPr txBox="1"/>
          <p:nvPr/>
        </p:nvSpPr>
        <p:spPr>
          <a:xfrm>
            <a:off x="2758577" y="5908630"/>
            <a:ext cx="2066335" cy="369332"/>
          </a:xfrm>
          <a:prstGeom prst="rect">
            <a:avLst/>
          </a:prstGeom>
          <a:noFill/>
        </p:spPr>
        <p:txBody>
          <a:bodyPr wrap="none" rtlCol="0">
            <a:spAutoFit/>
          </a:bodyPr>
          <a:lstStyle/>
          <a:p>
            <a:r>
              <a:rPr lang="en-US" altLang="ja-JP" dirty="0"/>
              <a:t>0.153MeVee</a:t>
            </a:r>
            <a:r>
              <a:rPr lang="ja-JP" altLang="en-US" dirty="0"/>
              <a:t>の場合</a:t>
            </a:r>
          </a:p>
        </p:txBody>
      </p:sp>
      <p:sp>
        <p:nvSpPr>
          <p:cNvPr id="5" name="テキスト ボックス 4"/>
          <p:cNvSpPr txBox="1"/>
          <p:nvPr/>
        </p:nvSpPr>
        <p:spPr>
          <a:xfrm>
            <a:off x="4079776" y="285298"/>
            <a:ext cx="3520516" cy="523220"/>
          </a:xfrm>
          <a:prstGeom prst="rect">
            <a:avLst/>
          </a:prstGeom>
          <a:noFill/>
        </p:spPr>
        <p:txBody>
          <a:bodyPr wrap="none" rtlCol="0">
            <a:spAutoFit/>
          </a:bodyPr>
          <a:lstStyle/>
          <a:p>
            <a:r>
              <a:rPr lang="ja-JP" altLang="en-US" sz="2800" dirty="0"/>
              <a:t>線源実験における</a:t>
            </a:r>
            <a:r>
              <a:rPr lang="en-US" altLang="ja-JP" sz="2800" dirty="0"/>
              <a:t>PSD</a:t>
            </a:r>
            <a:endParaRPr lang="ja-JP" altLang="en-US" sz="2800" dirty="0"/>
          </a:p>
        </p:txBody>
      </p:sp>
      <p:sp>
        <p:nvSpPr>
          <p:cNvPr id="6" name="テキスト ボックス 5"/>
          <p:cNvSpPr txBox="1"/>
          <p:nvPr/>
        </p:nvSpPr>
        <p:spPr>
          <a:xfrm>
            <a:off x="6958368" y="5908630"/>
            <a:ext cx="2066335" cy="369332"/>
          </a:xfrm>
          <a:prstGeom prst="rect">
            <a:avLst/>
          </a:prstGeom>
          <a:noFill/>
        </p:spPr>
        <p:txBody>
          <a:bodyPr wrap="none" rtlCol="0">
            <a:spAutoFit/>
          </a:bodyPr>
          <a:lstStyle/>
          <a:p>
            <a:r>
              <a:rPr lang="en-US" altLang="ja-JP" dirty="0"/>
              <a:t>0.301MeVee</a:t>
            </a:r>
            <a:r>
              <a:rPr lang="ja-JP" altLang="en-US" dirty="0"/>
              <a:t>の場合</a:t>
            </a:r>
          </a:p>
        </p:txBody>
      </p:sp>
    </p:spTree>
    <p:extLst>
      <p:ext uri="{BB962C8B-B14F-4D97-AF65-F5344CB8AC3E}">
        <p14:creationId xmlns:p14="http://schemas.microsoft.com/office/powerpoint/2010/main" val="1998640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uFill>
                  <a:solidFill>
                    <a:srgbClr val="FF0000"/>
                  </a:solidFill>
                </a:uFill>
              </a:rPr>
              <a:t>◎解析結果</a:t>
            </a:r>
            <a:endParaRPr kumimoji="1" lang="ja-JP" altLang="en-US" u="sng" dirty="0">
              <a:uFill>
                <a:solidFill>
                  <a:srgbClr val="FF0000"/>
                </a:solidFill>
              </a:uFill>
            </a:endParaRPr>
          </a:p>
        </p:txBody>
      </p:sp>
      <p:sp>
        <p:nvSpPr>
          <p:cNvPr id="3" name="コンテンツ プレースホルダー 2"/>
          <p:cNvSpPr>
            <a:spLocks noGrp="1"/>
          </p:cNvSpPr>
          <p:nvPr>
            <p:ph idx="1"/>
          </p:nvPr>
        </p:nvSpPr>
        <p:spPr>
          <a:xfrm>
            <a:off x="1847528" y="1556793"/>
            <a:ext cx="8229600" cy="4525963"/>
          </a:xfrm>
        </p:spPr>
        <p:txBody>
          <a:bodyPr>
            <a:normAutofit/>
          </a:bodyPr>
          <a:lstStyle/>
          <a:p>
            <a:pPr marL="0" indent="0">
              <a:buNone/>
            </a:pPr>
            <a:r>
              <a:rPr kumimoji="1" lang="ja-JP" altLang="en-US" dirty="0" smtClean="0"/>
              <a:t>解析の結果、実験における検出数は</a:t>
            </a:r>
            <a:endParaRPr kumimoji="1" lang="en-US" altLang="ja-JP" dirty="0" smtClean="0"/>
          </a:p>
          <a:p>
            <a:pPr marL="0" indent="0">
              <a:buNone/>
            </a:pPr>
            <a:endParaRPr lang="en-US" altLang="ja-JP" dirty="0" smtClean="0"/>
          </a:p>
          <a:p>
            <a:pPr marL="0" indent="0">
              <a:buNone/>
            </a:pPr>
            <a:r>
              <a:rPr lang="en-US" altLang="ja-JP" sz="2400" dirty="0"/>
              <a:t>Threshold</a:t>
            </a:r>
            <a:r>
              <a:rPr lang="ja-JP" altLang="en-US" sz="2400" dirty="0"/>
              <a:t>が</a:t>
            </a:r>
            <a:endParaRPr lang="en-US" altLang="ja-JP" sz="2400" dirty="0"/>
          </a:p>
          <a:p>
            <a:pPr marL="0" indent="0">
              <a:buNone/>
            </a:pPr>
            <a:r>
              <a:rPr lang="en-US" altLang="ja-JP" dirty="0" smtClean="0"/>
              <a:t>0.153MeVee</a:t>
            </a:r>
            <a:r>
              <a:rPr lang="ja-JP" altLang="en-US" dirty="0" smtClean="0"/>
              <a:t>のとき</a:t>
            </a:r>
            <a:r>
              <a:rPr lang="en-US" altLang="ja-JP" dirty="0" smtClean="0"/>
              <a:t>32.1±0.3</a:t>
            </a:r>
            <a:r>
              <a:rPr lang="ja-JP" altLang="en-US" dirty="0" smtClean="0"/>
              <a:t>　個</a:t>
            </a:r>
            <a:r>
              <a:rPr lang="en-US" altLang="ja-JP" dirty="0" smtClean="0"/>
              <a:t>/</a:t>
            </a:r>
            <a:r>
              <a:rPr lang="ja-JP" altLang="en-US" dirty="0" smtClean="0"/>
              <a:t>秒</a:t>
            </a:r>
            <a:endParaRPr lang="en-US" altLang="ja-JP" dirty="0" smtClean="0"/>
          </a:p>
          <a:p>
            <a:pPr marL="0" indent="0">
              <a:buNone/>
            </a:pPr>
            <a:endParaRPr kumimoji="1" lang="en-US" altLang="ja-JP" dirty="0"/>
          </a:p>
          <a:p>
            <a:pPr marL="0" indent="0">
              <a:buNone/>
            </a:pPr>
            <a:r>
              <a:rPr lang="en-US" altLang="ja-JP" dirty="0" smtClean="0"/>
              <a:t>0.301MeVee</a:t>
            </a:r>
            <a:r>
              <a:rPr lang="ja-JP" altLang="en-US" dirty="0" smtClean="0"/>
              <a:t>のとき</a:t>
            </a:r>
            <a:r>
              <a:rPr lang="en-US" altLang="ja-JP" dirty="0" smtClean="0"/>
              <a:t>17.8±0.2 </a:t>
            </a:r>
            <a:r>
              <a:rPr lang="ja-JP" altLang="en-US" dirty="0" smtClean="0"/>
              <a:t>　個</a:t>
            </a:r>
            <a:r>
              <a:rPr lang="en-US" altLang="ja-JP" dirty="0" smtClean="0"/>
              <a:t>/</a:t>
            </a:r>
            <a:r>
              <a:rPr lang="ja-JP" altLang="en-US" dirty="0" smtClean="0"/>
              <a:t>秒</a:t>
            </a:r>
            <a:endParaRPr lang="en-US" altLang="ja-JP" dirty="0" smtClean="0"/>
          </a:p>
          <a:p>
            <a:pPr marL="0" indent="0">
              <a:buNone/>
            </a:pPr>
            <a:endParaRPr kumimoji="1" lang="en-US" altLang="ja-JP" dirty="0"/>
          </a:p>
          <a:p>
            <a:pPr marL="0" indent="0">
              <a:buNone/>
            </a:pPr>
            <a:r>
              <a:rPr lang="ja-JP" altLang="en-US" dirty="0" smtClean="0"/>
              <a:t>となった。</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1277036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u="sng" dirty="0" smtClean="0">
                <a:uFill>
                  <a:solidFill>
                    <a:srgbClr val="FF0000"/>
                  </a:solidFill>
                </a:uFill>
              </a:rPr>
              <a:t>◎シミュレーション</a:t>
            </a:r>
            <a:r>
              <a:rPr lang="ja-JP" altLang="en-US" sz="3600" u="sng" dirty="0">
                <a:uFill>
                  <a:solidFill>
                    <a:srgbClr val="FF0000"/>
                  </a:solidFill>
                </a:uFill>
              </a:rPr>
              <a:t>からの検出数の導出</a:t>
            </a:r>
          </a:p>
        </p:txBody>
      </p:sp>
      <mc:AlternateContent xmlns:mc="http://schemas.openxmlformats.org/markup-compatibility/2006">
        <mc:Choice xmlns:a14="http://schemas.microsoft.com/office/drawing/2010/main" Requires="a14">
          <p:sp>
            <p:nvSpPr>
              <p:cNvPr id="3" name="コンテンツ プレースホルダー 2"/>
              <p:cNvSpPr>
                <a:spLocks noGrp="1"/>
              </p:cNvSpPr>
              <p:nvPr>
                <p:ph idx="1"/>
              </p:nvPr>
            </p:nvSpPr>
            <p:spPr>
              <a:xfrm>
                <a:off x="2063552" y="1556793"/>
                <a:ext cx="8229600" cy="4525963"/>
              </a:xfrm>
            </p:spPr>
            <p:txBody>
              <a:bodyPr>
                <a:normAutofit fontScale="92500" lnSpcReduction="10000"/>
              </a:bodyPr>
              <a:lstStyle/>
              <a:p>
                <a:pPr marL="0" indent="0">
                  <a:buNone/>
                </a:pPr>
                <a:r>
                  <a:rPr lang="ja-JP" altLang="en-US" sz="2400" dirty="0" smtClean="0"/>
                  <a:t>シミュレーションから算出された検出効率から検出数を導出する公式は以下である。この式を数値積分した。</a:t>
                </a:r>
                <a:endParaRPr lang="en-US" altLang="ja-JP" sz="2400" dirty="0"/>
              </a:p>
              <a:p>
                <a:pPr marL="0" indent="0">
                  <a:buNone/>
                </a:pPr>
                <a:endParaRPr lang="en-US" altLang="ja-JP" dirty="0"/>
              </a:p>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r>
                  <a:rPr lang="en-US" altLang="ja-JP" sz="1600" dirty="0"/>
                  <a:t>Y : 1</a:t>
                </a:r>
                <a:r>
                  <a:rPr lang="ja-JP" altLang="en-US" sz="1600" dirty="0"/>
                  <a:t>秒間あたりの検出数</a:t>
                </a:r>
                <a:endParaRPr lang="en-US" altLang="ja-JP" sz="1600" dirty="0"/>
              </a:p>
              <a:p>
                <a:pPr marL="0" indent="0">
                  <a:buNone/>
                </a:pPr>
                <a:r>
                  <a:rPr lang="en-US" altLang="ja-JP" sz="1600" dirty="0"/>
                  <a:t>N : 1</a:t>
                </a:r>
                <a:r>
                  <a:rPr lang="ja-JP" altLang="en-US" sz="1600" dirty="0"/>
                  <a:t>秒間に線源から放出される全中性子数（過去のデータと</a:t>
                </a:r>
                <a14:m>
                  <m:oMath xmlns:m="http://schemas.openxmlformats.org/officeDocument/2006/math">
                    <m:sPre>
                      <m:sPrePr>
                        <m:ctrlPr>
                          <a:rPr lang="en-US" altLang="ja-JP" sz="1600" i="1">
                            <a:latin typeface="Cambria Math"/>
                          </a:rPr>
                        </m:ctrlPr>
                      </m:sPrePr>
                      <m:sub/>
                      <m:sup>
                        <m:r>
                          <a:rPr lang="en-US" altLang="ja-JP" sz="1600">
                            <a:latin typeface="Cambria Math"/>
                          </a:rPr>
                          <m:t>252</m:t>
                        </m:r>
                      </m:sup>
                      <m:e>
                        <m:r>
                          <m:rPr>
                            <m:sty m:val="p"/>
                          </m:rPr>
                          <a:rPr lang="en-US" altLang="ja-JP" sz="1600">
                            <a:latin typeface="Cambria Math"/>
                          </a:rPr>
                          <m:t>Cf</m:t>
                        </m:r>
                      </m:e>
                    </m:sPre>
                  </m:oMath>
                </a14:m>
                <a:r>
                  <a:rPr lang="ja-JP" altLang="en-US" sz="1600" dirty="0"/>
                  <a:t>の半減期より算出）</a:t>
                </a:r>
                <a:endParaRPr lang="en-US" altLang="ja-JP" sz="1600" dirty="0"/>
              </a:p>
              <a:p>
                <a:pPr marL="0" indent="0">
                  <a:buNone/>
                </a:pPr>
                <a:r>
                  <a:rPr lang="en-US" altLang="ja-JP" sz="1600" dirty="0"/>
                  <a:t>ρ</a:t>
                </a:r>
                <a:r>
                  <a:rPr lang="ja-JP" altLang="en-US" sz="1600" dirty="0"/>
                  <a:t> </a:t>
                </a:r>
                <a:r>
                  <a:rPr lang="en-US" altLang="ja-JP" sz="1600" dirty="0"/>
                  <a:t>: </a:t>
                </a:r>
                <a14:m>
                  <m:oMath xmlns:m="http://schemas.openxmlformats.org/officeDocument/2006/math">
                    <m:sPre>
                      <m:sPrePr>
                        <m:ctrlPr>
                          <a:rPr lang="en-US" altLang="ja-JP" sz="1600" i="1">
                            <a:latin typeface="Cambria Math"/>
                          </a:rPr>
                        </m:ctrlPr>
                      </m:sPrePr>
                      <m:sub/>
                      <m:sup>
                        <m:r>
                          <a:rPr lang="en-US" altLang="ja-JP" sz="1600">
                            <a:latin typeface="Cambria Math"/>
                          </a:rPr>
                          <m:t>252</m:t>
                        </m:r>
                      </m:sup>
                      <m:e>
                        <m:r>
                          <m:rPr>
                            <m:sty m:val="p"/>
                          </m:rPr>
                          <a:rPr lang="en-US" altLang="ja-JP" sz="1600">
                            <a:latin typeface="Cambria Math"/>
                          </a:rPr>
                          <m:t>Cf</m:t>
                        </m:r>
                      </m:e>
                    </m:sPre>
                  </m:oMath>
                </a14:m>
                <a:r>
                  <a:rPr lang="ja-JP" altLang="en-US" sz="1600" dirty="0"/>
                  <a:t>より放たれる中性子エネルギーに対する中性子数の分布　表式は</a:t>
                </a:r>
                <a14:m>
                  <m:oMath xmlns:m="http://schemas.openxmlformats.org/officeDocument/2006/math">
                    <m:sSup>
                      <m:sSupPr>
                        <m:ctrlPr>
                          <a:rPr lang="en-US" altLang="ja-JP" sz="1600" i="1">
                            <a:latin typeface="Cambria Math"/>
                          </a:rPr>
                        </m:ctrlPr>
                      </m:sSupPr>
                      <m:e>
                        <m:r>
                          <a:rPr lang="en-US" altLang="ja-JP" sz="1600" i="1">
                            <a:latin typeface="Cambria Math"/>
                          </a:rPr>
                          <m:t>𝐸</m:t>
                        </m:r>
                      </m:e>
                      <m:sup>
                        <m:f>
                          <m:fPr>
                            <m:ctrlPr>
                              <a:rPr lang="en-US" altLang="ja-JP" sz="1600" i="1">
                                <a:latin typeface="Cambria Math"/>
                              </a:rPr>
                            </m:ctrlPr>
                          </m:fPr>
                          <m:num>
                            <m:r>
                              <a:rPr lang="en-US" altLang="ja-JP" sz="1600" i="1">
                                <a:latin typeface="Cambria Math"/>
                              </a:rPr>
                              <m:t>1</m:t>
                            </m:r>
                          </m:num>
                          <m:den>
                            <m:r>
                              <a:rPr lang="en-US" altLang="ja-JP" sz="1600" i="1">
                                <a:latin typeface="Cambria Math"/>
                              </a:rPr>
                              <m:t>2</m:t>
                            </m:r>
                          </m:den>
                        </m:f>
                      </m:sup>
                    </m:sSup>
                    <m:sSup>
                      <m:sSupPr>
                        <m:ctrlPr>
                          <a:rPr lang="en-US" altLang="ja-JP" sz="1600" i="1">
                            <a:latin typeface="Cambria Math"/>
                          </a:rPr>
                        </m:ctrlPr>
                      </m:sSupPr>
                      <m:e>
                        <m:r>
                          <a:rPr lang="en-US" altLang="ja-JP" sz="1600" i="1">
                            <a:latin typeface="Cambria Math"/>
                          </a:rPr>
                          <m:t>𝑒</m:t>
                        </m:r>
                      </m:e>
                      <m:sup>
                        <m:r>
                          <a:rPr lang="ja-JP" altLang="en-US" sz="1600" i="1">
                            <a:latin typeface="Cambria Math"/>
                          </a:rPr>
                          <m:t>−</m:t>
                        </m:r>
                        <m:f>
                          <m:fPr>
                            <m:ctrlPr>
                              <a:rPr lang="en-US" altLang="ja-JP" sz="1600" i="1">
                                <a:latin typeface="Cambria Math"/>
                              </a:rPr>
                            </m:ctrlPr>
                          </m:fPr>
                          <m:num>
                            <m:r>
                              <a:rPr lang="en-US" altLang="ja-JP" sz="1600" i="1">
                                <a:latin typeface="Cambria Math"/>
                              </a:rPr>
                              <m:t>𝐸</m:t>
                            </m:r>
                          </m:num>
                          <m:den>
                            <m:r>
                              <a:rPr lang="en-US" altLang="ja-JP" sz="1600" b="0" i="1" smtClean="0">
                                <a:latin typeface="Cambria Math"/>
                              </a:rPr>
                              <m:t>1.3</m:t>
                            </m:r>
                          </m:den>
                        </m:f>
                      </m:sup>
                    </m:sSup>
                  </m:oMath>
                </a14:m>
                <a:endParaRPr lang="en-US" altLang="ja-JP" sz="1600" dirty="0"/>
              </a:p>
              <a:p>
                <a:pPr marL="0" indent="0">
                  <a:buNone/>
                </a:pPr>
                <a:r>
                  <a:rPr lang="en-US" altLang="ja-JP" sz="1600" dirty="0"/>
                  <a:t>ε</a:t>
                </a:r>
                <a:r>
                  <a:rPr lang="ja-JP" altLang="en-US" sz="1600" dirty="0"/>
                  <a:t> </a:t>
                </a:r>
                <a:r>
                  <a:rPr lang="en-US" altLang="ja-JP" sz="1600" dirty="0"/>
                  <a:t>:</a:t>
                </a:r>
                <a:r>
                  <a:rPr lang="ja-JP" altLang="en-US" sz="1600" dirty="0"/>
                  <a:t>シミュレーションより算出された検出効率</a:t>
                </a:r>
                <a:endParaRPr lang="en-US" altLang="ja-JP" sz="1600" dirty="0"/>
              </a:p>
              <a:p>
                <a:pPr marL="0" indent="0">
                  <a:buNone/>
                </a:pPr>
                <a:endParaRPr lang="en-US" altLang="ja-JP" sz="1800" dirty="0"/>
              </a:p>
              <a:p>
                <a:pPr marL="0" indent="0">
                  <a:buNone/>
                </a:pPr>
                <a:r>
                  <a:rPr lang="ja-JP" altLang="en-US" sz="1800" dirty="0"/>
                  <a:t>この結果、</a:t>
                </a:r>
                <a:r>
                  <a:rPr lang="en-US" altLang="ja-JP" sz="1800" dirty="0"/>
                  <a:t>0.153MeVee</a:t>
                </a:r>
                <a:r>
                  <a:rPr lang="ja-JP" altLang="en-US" sz="1800" dirty="0"/>
                  <a:t>では</a:t>
                </a:r>
                <a:r>
                  <a:rPr lang="en-US" altLang="ja-JP" sz="1800" dirty="0"/>
                  <a:t>29.7</a:t>
                </a:r>
                <a:r>
                  <a:rPr lang="ja-JP" altLang="en-US" sz="1800" dirty="0"/>
                  <a:t>個</a:t>
                </a:r>
                <a:r>
                  <a:rPr lang="en-US" altLang="ja-JP" sz="1800" dirty="0"/>
                  <a:t>/</a:t>
                </a:r>
                <a:r>
                  <a:rPr lang="ja-JP" altLang="en-US" sz="1800" dirty="0"/>
                  <a:t>秒、</a:t>
                </a:r>
                <a:r>
                  <a:rPr lang="en-US" altLang="ja-JP" sz="1800" dirty="0"/>
                  <a:t>0.301MeVee</a:t>
                </a:r>
                <a:r>
                  <a:rPr lang="ja-JP" altLang="en-US" sz="1800" dirty="0"/>
                  <a:t>では</a:t>
                </a:r>
                <a:r>
                  <a:rPr lang="en-US" altLang="ja-JP" sz="1800" dirty="0"/>
                  <a:t>15.5</a:t>
                </a:r>
                <a:r>
                  <a:rPr lang="ja-JP" altLang="en-US" sz="1800" dirty="0"/>
                  <a:t>個</a:t>
                </a:r>
                <a:r>
                  <a:rPr lang="en-US" altLang="ja-JP" sz="1800" dirty="0"/>
                  <a:t>/</a:t>
                </a:r>
                <a:r>
                  <a:rPr lang="ja-JP" altLang="en-US" sz="1800" dirty="0"/>
                  <a:t>秒　と求まった。</a:t>
                </a:r>
                <a:endParaRPr lang="en-US" altLang="ja-JP" sz="1800" dirty="0"/>
              </a:p>
              <a:p>
                <a:pPr marL="0" indent="0">
                  <a:buNone/>
                </a:pPr>
                <a:endParaRPr lang="ja-JP" altLang="en-US" sz="1800" dirty="0"/>
              </a:p>
            </p:txBody>
          </p:sp>
        </mc:Choice>
        <mc:Fallback>
          <p:sp>
            <p:nvSpPr>
              <p:cNvPr id="3" name="コンテンツ プレースホルダー 2"/>
              <p:cNvSpPr>
                <a:spLocks noGrp="1" noRot="1" noChangeAspect="1" noMove="1" noResize="1" noEditPoints="1" noAdjustHandles="1" noChangeArrowheads="1" noChangeShapeType="1" noTextEdit="1"/>
              </p:cNvSpPr>
              <p:nvPr>
                <p:ph idx="1"/>
              </p:nvPr>
            </p:nvSpPr>
            <p:spPr>
              <a:xfrm>
                <a:off x="2063552" y="1556793"/>
                <a:ext cx="8229600" cy="4525963"/>
              </a:xfrm>
              <a:blipFill rotWithShape="1">
                <a:blip r:embed="rId2"/>
                <a:stretch>
                  <a:fillRect l="-963" t="-2423" r="-3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正方形/長方形 3"/>
              <p:cNvSpPr/>
              <p:nvPr/>
            </p:nvSpPr>
            <p:spPr>
              <a:xfrm>
                <a:off x="3575720" y="2564904"/>
                <a:ext cx="4419248" cy="122251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ja-JP" sz="2800" dirty="0">
                          <a:latin typeface="Cambria Math"/>
                        </a:rPr>
                        <m:t>Y</m:t>
                      </m:r>
                      <m:r>
                        <a:rPr lang="en-US" altLang="ja-JP" sz="2800" dirty="0">
                          <a:latin typeface="Cambria Math"/>
                        </a:rPr>
                        <m:t>=</m:t>
                      </m:r>
                      <m:f>
                        <m:fPr>
                          <m:ctrlPr>
                            <a:rPr lang="en-US" altLang="ja-JP" sz="2800" i="1" dirty="0">
                              <a:latin typeface="Cambria Math"/>
                            </a:rPr>
                          </m:ctrlPr>
                        </m:fPr>
                        <m:num>
                          <m:r>
                            <a:rPr lang="en-US" altLang="ja-JP" sz="2800" i="1" dirty="0">
                              <a:latin typeface="Cambria Math"/>
                            </a:rPr>
                            <m:t>1</m:t>
                          </m:r>
                        </m:num>
                        <m:den>
                          <m:r>
                            <a:rPr lang="en-US" altLang="ja-JP" sz="2800" i="1" dirty="0">
                              <a:latin typeface="Cambria Math"/>
                            </a:rPr>
                            <m:t>4</m:t>
                          </m:r>
                          <m:r>
                            <a:rPr lang="en-US" altLang="ja-JP" sz="2800" i="1" dirty="0">
                              <a:latin typeface="Cambria Math"/>
                            </a:rPr>
                            <m:t>𝜋</m:t>
                          </m:r>
                        </m:den>
                      </m:f>
                      <m:nary>
                        <m:naryPr>
                          <m:limLoc m:val="undOvr"/>
                          <m:subHide m:val="on"/>
                          <m:supHide m:val="on"/>
                          <m:ctrlPr>
                            <a:rPr lang="en-US" altLang="ja-JP" sz="2800" i="1" dirty="0">
                              <a:latin typeface="Cambria Math"/>
                            </a:rPr>
                          </m:ctrlPr>
                        </m:naryPr>
                        <m:sub/>
                        <m:sup/>
                        <m:e>
                          <m:r>
                            <a:rPr lang="en-US" altLang="ja-JP" sz="2800" i="1" dirty="0">
                              <a:latin typeface="Cambria Math"/>
                            </a:rPr>
                            <m:t>𝑑𝐸𝑑</m:t>
                          </m:r>
                          <m:r>
                            <m:rPr>
                              <m:sty m:val="p"/>
                            </m:rPr>
                            <a:rPr lang="en-US" altLang="ja-JP" sz="2800" dirty="0">
                              <a:latin typeface="Cambria Math"/>
                            </a:rPr>
                            <m:t>Ω</m:t>
                          </m:r>
                          <m:r>
                            <a:rPr lang="en-US" altLang="ja-JP" sz="2800" i="1" dirty="0">
                              <a:latin typeface="Cambria Math"/>
                            </a:rPr>
                            <m:t>𝑁</m:t>
                          </m:r>
                          <m:r>
                            <a:rPr lang="en-US" altLang="ja-JP" sz="2800" i="1" dirty="0">
                              <a:latin typeface="Cambria Math"/>
                            </a:rPr>
                            <m:t>𝜌</m:t>
                          </m:r>
                          <m:d>
                            <m:dPr>
                              <m:ctrlPr>
                                <a:rPr lang="en-US" altLang="ja-JP" sz="2800" i="1" dirty="0">
                                  <a:latin typeface="Cambria Math"/>
                                </a:rPr>
                              </m:ctrlPr>
                            </m:dPr>
                            <m:e>
                              <m:r>
                                <a:rPr lang="en-US" altLang="ja-JP" sz="2800" i="1" dirty="0">
                                  <a:latin typeface="Cambria Math"/>
                                </a:rPr>
                                <m:t>𝐸</m:t>
                              </m:r>
                            </m:e>
                          </m:d>
                          <m:r>
                            <a:rPr lang="en-US" altLang="ja-JP" sz="2800" i="1" dirty="0">
                              <a:latin typeface="Cambria Math"/>
                            </a:rPr>
                            <m:t>𝜀</m:t>
                          </m:r>
                          <m:r>
                            <a:rPr lang="en-US" altLang="ja-JP" sz="2800" i="1" dirty="0">
                              <a:latin typeface="Cambria Math"/>
                            </a:rPr>
                            <m:t>(</m:t>
                          </m:r>
                          <m:r>
                            <a:rPr lang="en-US" altLang="ja-JP" sz="2800" i="1" dirty="0">
                              <a:latin typeface="Cambria Math"/>
                            </a:rPr>
                            <m:t>𝐸</m:t>
                          </m:r>
                          <m:r>
                            <a:rPr lang="en-US" altLang="ja-JP" sz="2800" i="1" dirty="0">
                              <a:latin typeface="Cambria Math"/>
                            </a:rPr>
                            <m:t>)</m:t>
                          </m:r>
                        </m:e>
                      </m:nary>
                    </m:oMath>
                  </m:oMathPara>
                </a14:m>
                <a:endParaRPr lang="ja-JP" altLang="en-US" sz="2800" dirty="0"/>
              </a:p>
            </p:txBody>
          </p:sp>
        </mc:Choice>
        <mc:Fallback xmlns="">
          <p:sp>
            <p:nvSpPr>
              <p:cNvPr id="4" name="正方形/長方形 3"/>
              <p:cNvSpPr>
                <a:spLocks noRot="1" noChangeAspect="1" noMove="1" noResize="1" noEditPoints="1" noAdjustHandles="1" noChangeArrowheads="1" noChangeShapeType="1" noTextEdit="1"/>
              </p:cNvSpPr>
              <p:nvPr/>
            </p:nvSpPr>
            <p:spPr>
              <a:xfrm>
                <a:off x="2051720" y="2564904"/>
                <a:ext cx="4419248" cy="1222514"/>
              </a:xfrm>
              <a:prstGeom prst="rect">
                <a:avLst/>
              </a:prstGeom>
              <a:blipFill rotWithShape="1">
                <a:blip r:embed="rId3"/>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751831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47528" y="273707"/>
            <a:ext cx="8229600" cy="1143000"/>
          </a:xfrm>
        </p:spPr>
        <p:txBody>
          <a:bodyPr/>
          <a:lstStyle/>
          <a:p>
            <a:r>
              <a:rPr lang="ja-JP" altLang="en-US" u="sng" dirty="0" smtClean="0">
                <a:uFill>
                  <a:solidFill>
                    <a:srgbClr val="FF0000"/>
                  </a:solidFill>
                </a:uFill>
              </a:rPr>
              <a:t>◎</a:t>
            </a:r>
            <a:r>
              <a:rPr lang="en-US" altLang="ja-JP" u="sng" dirty="0" smtClean="0">
                <a:uFill>
                  <a:solidFill>
                    <a:srgbClr val="FF0000"/>
                  </a:solidFill>
                </a:uFill>
              </a:rPr>
              <a:t>ρ</a:t>
            </a:r>
            <a:r>
              <a:rPr lang="ja-JP" altLang="en-US" u="sng" dirty="0" smtClean="0">
                <a:uFill>
                  <a:solidFill>
                    <a:srgbClr val="FF0000"/>
                  </a:solidFill>
                </a:uFill>
              </a:rPr>
              <a:t>　と　</a:t>
            </a:r>
            <a:r>
              <a:rPr lang="en-US" altLang="ja-JP" u="sng" dirty="0" smtClean="0">
                <a:uFill>
                  <a:solidFill>
                    <a:srgbClr val="FF0000"/>
                  </a:solidFill>
                </a:uFill>
              </a:rPr>
              <a:t>ε</a:t>
            </a:r>
            <a:r>
              <a:rPr lang="ja-JP" altLang="en-US" u="sng" dirty="0" smtClean="0">
                <a:uFill>
                  <a:solidFill>
                    <a:srgbClr val="FF0000"/>
                  </a:solidFill>
                </a:uFill>
              </a:rPr>
              <a:t>　について</a:t>
            </a:r>
            <a:endParaRPr kumimoji="1" lang="ja-JP" altLang="en-US" u="sng" dirty="0">
              <a:uFill>
                <a:solidFill>
                  <a:srgbClr val="FF0000"/>
                </a:solidFill>
              </a:u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91544" y="2060848"/>
            <a:ext cx="3677821" cy="3672408"/>
          </a:xfrm>
          <a:prstGeom prst="rect">
            <a:avLst/>
          </a:prstGeom>
        </p:spPr>
      </p:pic>
      <p:sp>
        <p:nvSpPr>
          <p:cNvPr id="5" name="テキスト ボックス 4"/>
          <p:cNvSpPr txBox="1"/>
          <p:nvPr/>
        </p:nvSpPr>
        <p:spPr>
          <a:xfrm>
            <a:off x="3215681" y="6076747"/>
            <a:ext cx="2453685" cy="276999"/>
          </a:xfrm>
          <a:prstGeom prst="rect">
            <a:avLst/>
          </a:prstGeom>
          <a:noFill/>
        </p:spPr>
        <p:txBody>
          <a:bodyPr wrap="none" rtlCol="0">
            <a:spAutoFit/>
          </a:bodyPr>
          <a:lstStyle/>
          <a:p>
            <a:r>
              <a:rPr lang="ja-JP" altLang="en-US" sz="1200" dirty="0"/>
              <a:t>引用：</a:t>
            </a:r>
            <a:r>
              <a:rPr lang="en-US" altLang="ja-JP" sz="1200" dirty="0"/>
              <a:t>Knoll </a:t>
            </a:r>
            <a:r>
              <a:rPr lang="ja-JP" altLang="en-US" sz="1200" dirty="0"/>
              <a:t>放射線計測ハンドブック</a:t>
            </a:r>
          </a:p>
        </p:txBody>
      </p:sp>
      <p:sp>
        <p:nvSpPr>
          <p:cNvPr id="6" name="テキスト ボックス 5"/>
          <p:cNvSpPr txBox="1"/>
          <p:nvPr/>
        </p:nvSpPr>
        <p:spPr>
          <a:xfrm>
            <a:off x="3199581" y="1588150"/>
            <a:ext cx="1319592" cy="369332"/>
          </a:xfrm>
          <a:prstGeom prst="rect">
            <a:avLst/>
          </a:prstGeom>
          <a:noFill/>
        </p:spPr>
        <p:txBody>
          <a:bodyPr wrap="none" rtlCol="0">
            <a:spAutoFit/>
          </a:bodyPr>
          <a:lstStyle/>
          <a:p>
            <a:r>
              <a:rPr lang="en-US" altLang="ja-JP" dirty="0"/>
              <a:t>ρ</a:t>
            </a:r>
            <a:r>
              <a:rPr lang="ja-JP" altLang="en-US" dirty="0"/>
              <a:t>　について</a:t>
            </a: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514" y="2060848"/>
            <a:ext cx="3740967" cy="3672408"/>
          </a:xfrm>
          <a:prstGeom prst="rect">
            <a:avLst/>
          </a:prstGeom>
        </p:spPr>
      </p:pic>
      <p:sp>
        <p:nvSpPr>
          <p:cNvPr id="8" name="テキスト ボックス 7"/>
          <p:cNvSpPr txBox="1"/>
          <p:nvPr/>
        </p:nvSpPr>
        <p:spPr>
          <a:xfrm>
            <a:off x="8008270" y="1403484"/>
            <a:ext cx="1308371" cy="369332"/>
          </a:xfrm>
          <a:prstGeom prst="rect">
            <a:avLst/>
          </a:prstGeom>
          <a:noFill/>
        </p:spPr>
        <p:txBody>
          <a:bodyPr wrap="none" rtlCol="0">
            <a:spAutoFit/>
          </a:bodyPr>
          <a:lstStyle/>
          <a:p>
            <a:r>
              <a:rPr lang="en-US" altLang="ja-JP" dirty="0"/>
              <a:t>ε</a:t>
            </a:r>
            <a:r>
              <a:rPr lang="ja-JP" altLang="en-US" dirty="0"/>
              <a:t>　について</a:t>
            </a:r>
          </a:p>
        </p:txBody>
      </p:sp>
    </p:spTree>
    <p:extLst>
      <p:ext uri="{BB962C8B-B14F-4D97-AF65-F5344CB8AC3E}">
        <p14:creationId xmlns:p14="http://schemas.microsoft.com/office/powerpoint/2010/main" val="4126000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260648"/>
            <a:ext cx="8229600" cy="1143000"/>
          </a:xfrm>
        </p:spPr>
        <p:txBody>
          <a:bodyPr/>
          <a:lstStyle/>
          <a:p>
            <a:r>
              <a:rPr kumimoji="1" lang="ja-JP" altLang="en-US" u="sng" dirty="0" smtClean="0">
                <a:uFill>
                  <a:solidFill>
                    <a:srgbClr val="FF0000"/>
                  </a:solidFill>
                </a:uFill>
              </a:rPr>
              <a:t>◎線源による実験　結果</a:t>
            </a:r>
            <a:endParaRPr kumimoji="1" lang="ja-JP" altLang="en-US" u="sng" dirty="0">
              <a:uFill>
                <a:solidFill>
                  <a:srgbClr val="FF0000"/>
                </a:solidFill>
              </a:uFill>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966231394"/>
              </p:ext>
            </p:extLst>
          </p:nvPr>
        </p:nvGraphicFramePr>
        <p:xfrm>
          <a:off x="1919536" y="2348880"/>
          <a:ext cx="8229600" cy="2164080"/>
        </p:xfrm>
        <a:graphic>
          <a:graphicData uri="http://schemas.openxmlformats.org/drawingml/2006/table">
            <a:tbl>
              <a:tblPr firstRow="1" bandRow="1">
                <a:tableStyleId>{5C22544A-7EE6-4342-B048-85BDC9FD1C3A}</a:tableStyleId>
              </a:tblPr>
              <a:tblGrid>
                <a:gridCol w="1522512"/>
                <a:gridCol w="2160240"/>
                <a:gridCol w="2489448"/>
                <a:gridCol w="2057400"/>
              </a:tblGrid>
              <a:tr h="370840">
                <a:tc>
                  <a:txBody>
                    <a:bodyPr/>
                    <a:lstStyle/>
                    <a:p>
                      <a:endParaRPr kumimoji="1" lang="ja-JP" altLang="en-US" sz="2400" dirty="0"/>
                    </a:p>
                  </a:txBody>
                  <a:tcPr/>
                </a:tc>
                <a:tc>
                  <a:txBody>
                    <a:bodyPr/>
                    <a:lstStyle/>
                    <a:p>
                      <a:pPr algn="ctr"/>
                      <a:r>
                        <a:rPr kumimoji="1" lang="ja-JP" altLang="en-US" sz="2400" dirty="0" smtClean="0"/>
                        <a:t>実際の検出数</a:t>
                      </a:r>
                      <a:endParaRPr kumimoji="1" lang="ja-JP" altLang="en-US" sz="2400" dirty="0"/>
                    </a:p>
                  </a:txBody>
                  <a:tcPr/>
                </a:tc>
                <a:tc>
                  <a:txBody>
                    <a:bodyPr/>
                    <a:lstStyle/>
                    <a:p>
                      <a:pPr algn="ctr"/>
                      <a:r>
                        <a:rPr kumimoji="1" lang="ja-JP" altLang="en-US" sz="1400" dirty="0" smtClean="0"/>
                        <a:t>シミュレーションから求まる検出数</a:t>
                      </a:r>
                      <a:endParaRPr kumimoji="1" lang="ja-JP" altLang="en-US" sz="1400" dirty="0"/>
                    </a:p>
                  </a:txBody>
                  <a:tcPr/>
                </a:tc>
                <a:tc>
                  <a:txBody>
                    <a:bodyPr/>
                    <a:lstStyle/>
                    <a:p>
                      <a:pPr algn="ctr"/>
                      <a:r>
                        <a:rPr kumimoji="1" lang="ja-JP" altLang="en-US" sz="2400" dirty="0" smtClean="0"/>
                        <a:t>ずれ</a:t>
                      </a:r>
                      <a:endParaRPr kumimoji="1" lang="ja-JP" altLang="en-US" sz="2400" dirty="0"/>
                    </a:p>
                  </a:txBody>
                  <a:tcPr/>
                </a:tc>
              </a:tr>
              <a:tr h="665872">
                <a:tc>
                  <a:txBody>
                    <a:bodyPr/>
                    <a:lstStyle/>
                    <a:p>
                      <a:r>
                        <a:rPr kumimoji="1" lang="en-US" altLang="ja-JP" sz="2400" dirty="0" smtClean="0"/>
                        <a:t>0.153MeVee</a:t>
                      </a:r>
                      <a:endParaRPr kumimoji="1" lang="ja-JP" altLang="en-US" sz="2400" dirty="0"/>
                    </a:p>
                  </a:txBody>
                  <a:tcPr/>
                </a:tc>
                <a:tc>
                  <a:txBody>
                    <a:bodyPr/>
                    <a:lstStyle/>
                    <a:p>
                      <a:pPr algn="ctr"/>
                      <a:r>
                        <a:rPr kumimoji="1" lang="en-US" altLang="ja-JP" sz="2400" dirty="0" smtClean="0"/>
                        <a:t>32.1±0.3</a:t>
                      </a:r>
                      <a:endParaRPr kumimoji="1" lang="ja-JP" altLang="en-US" sz="2400" dirty="0"/>
                    </a:p>
                  </a:txBody>
                  <a:tcPr/>
                </a:tc>
                <a:tc>
                  <a:txBody>
                    <a:bodyPr/>
                    <a:lstStyle/>
                    <a:p>
                      <a:pPr algn="ctr"/>
                      <a:r>
                        <a:rPr kumimoji="1" lang="en-US" altLang="ja-JP" sz="2400" dirty="0" smtClean="0"/>
                        <a:t>29.7</a:t>
                      </a:r>
                      <a:endParaRPr kumimoji="1" lang="ja-JP" altLang="en-US" sz="2400" dirty="0"/>
                    </a:p>
                  </a:txBody>
                  <a:tcPr/>
                </a:tc>
                <a:tc>
                  <a:txBody>
                    <a:bodyPr/>
                    <a:lstStyle/>
                    <a:p>
                      <a:pPr algn="ctr"/>
                      <a:r>
                        <a:rPr kumimoji="1" lang="en-US" altLang="ja-JP" sz="2400" dirty="0" smtClean="0"/>
                        <a:t>7</a:t>
                      </a:r>
                      <a:r>
                        <a:rPr kumimoji="1" lang="ja-JP" altLang="en-US" sz="2400" dirty="0" smtClean="0"/>
                        <a:t>～</a:t>
                      </a:r>
                      <a:r>
                        <a:rPr kumimoji="1" lang="en-US" altLang="ja-JP" sz="2400" dirty="0" smtClean="0"/>
                        <a:t>8%</a:t>
                      </a:r>
                      <a:endParaRPr kumimoji="1" lang="ja-JP" altLang="en-US" sz="2400" dirty="0"/>
                    </a:p>
                  </a:txBody>
                  <a:tcPr/>
                </a:tc>
              </a:tr>
              <a:tr h="799088">
                <a:tc>
                  <a:txBody>
                    <a:bodyPr/>
                    <a:lstStyle/>
                    <a:p>
                      <a:r>
                        <a:rPr kumimoji="1" lang="en-US" altLang="ja-JP" sz="2400" dirty="0" smtClean="0"/>
                        <a:t>0.301MeVee</a:t>
                      </a:r>
                      <a:endParaRPr kumimoji="1" lang="ja-JP" altLang="en-US" sz="2400" dirty="0"/>
                    </a:p>
                  </a:txBody>
                  <a:tcPr/>
                </a:tc>
                <a:tc>
                  <a:txBody>
                    <a:bodyPr/>
                    <a:lstStyle/>
                    <a:p>
                      <a:pPr algn="ctr"/>
                      <a:r>
                        <a:rPr kumimoji="1" lang="en-US" altLang="ja-JP" sz="2400" dirty="0" smtClean="0"/>
                        <a:t>17.8±0.2</a:t>
                      </a:r>
                    </a:p>
                  </a:txBody>
                  <a:tcPr/>
                </a:tc>
                <a:tc>
                  <a:txBody>
                    <a:bodyPr/>
                    <a:lstStyle/>
                    <a:p>
                      <a:pPr algn="ctr"/>
                      <a:r>
                        <a:rPr kumimoji="1" lang="en-US" altLang="ja-JP" sz="2400" dirty="0" smtClean="0"/>
                        <a:t>15.5</a:t>
                      </a:r>
                      <a:endParaRPr kumimoji="1" lang="ja-JP" altLang="en-US" sz="2400" dirty="0"/>
                    </a:p>
                  </a:txBody>
                  <a:tcPr/>
                </a:tc>
                <a:tc>
                  <a:txBody>
                    <a:bodyPr/>
                    <a:lstStyle/>
                    <a:p>
                      <a:pPr algn="ctr"/>
                      <a:r>
                        <a:rPr kumimoji="1" lang="en-US" altLang="ja-JP" sz="2400" dirty="0" smtClean="0"/>
                        <a:t>12</a:t>
                      </a:r>
                      <a:r>
                        <a:rPr kumimoji="1" lang="ja-JP" altLang="en-US" sz="2400" dirty="0" smtClean="0"/>
                        <a:t>～</a:t>
                      </a:r>
                      <a:r>
                        <a:rPr kumimoji="1" lang="en-US" altLang="ja-JP" sz="2400" dirty="0" smtClean="0"/>
                        <a:t>14%</a:t>
                      </a:r>
                      <a:endParaRPr kumimoji="1" lang="ja-JP" altLang="en-US" sz="2400" dirty="0"/>
                    </a:p>
                  </a:txBody>
                  <a:tcPr/>
                </a:tc>
              </a:tr>
            </a:tbl>
          </a:graphicData>
        </a:graphic>
      </p:graphicFrame>
      <p:sp>
        <p:nvSpPr>
          <p:cNvPr id="7" name="テキスト ボックス 6"/>
          <p:cNvSpPr txBox="1"/>
          <p:nvPr/>
        </p:nvSpPr>
        <p:spPr>
          <a:xfrm>
            <a:off x="2279577" y="4540955"/>
            <a:ext cx="7272808" cy="646331"/>
          </a:xfrm>
          <a:prstGeom prst="rect">
            <a:avLst/>
          </a:prstGeom>
          <a:noFill/>
        </p:spPr>
        <p:txBody>
          <a:bodyPr wrap="square" rtlCol="0">
            <a:spAutoFit/>
          </a:bodyPr>
          <a:lstStyle/>
          <a:p>
            <a:r>
              <a:rPr lang="ja-JP" altLang="en-US" dirty="0"/>
              <a:t>シミュレーションにより算出された検出効率よりも、実際の検出効率は最大</a:t>
            </a:r>
            <a:r>
              <a:rPr lang="en-US" altLang="ja-JP" dirty="0"/>
              <a:t>14</a:t>
            </a:r>
            <a:r>
              <a:rPr lang="ja-JP" altLang="en-US" dirty="0"/>
              <a:t>％程度高いということが線源を用いた実験よりわかる。</a:t>
            </a:r>
          </a:p>
        </p:txBody>
      </p:sp>
    </p:spTree>
    <p:extLst>
      <p:ext uri="{BB962C8B-B14F-4D97-AF65-F5344CB8AC3E}">
        <p14:creationId xmlns:p14="http://schemas.microsoft.com/office/powerpoint/2010/main" val="2062560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9033" y="2129985"/>
            <a:ext cx="7773936" cy="1470394"/>
          </a:xfrm>
        </p:spPr>
        <p:txBody>
          <a:bodyPr anchor="ctr"/>
          <a:lstStyle/>
          <a:p>
            <a:r>
              <a:rPr lang="ja-JP" altLang="en-US" sz="3992" u="dbl" dirty="0">
                <a:uFill>
                  <a:solidFill>
                    <a:srgbClr val="FF0000"/>
                  </a:solidFill>
                </a:uFill>
                <a:ea typeface="ＭＳ Ｐゴシック" panose="020B0600070205080204" pitchFamily="50" charset="-128"/>
              </a:rPr>
              <a:t>d(</a:t>
            </a:r>
            <a:r>
              <a:rPr lang="ja-JP" altLang="en-US" sz="3992" u="dbl" dirty="0" err="1">
                <a:uFill>
                  <a:solidFill>
                    <a:srgbClr val="FF0000"/>
                  </a:solidFill>
                </a:uFill>
                <a:ea typeface="ＭＳ Ｐゴシック" panose="020B0600070205080204" pitchFamily="50" charset="-128"/>
              </a:rPr>
              <a:t>d</a:t>
            </a:r>
            <a:r>
              <a:rPr lang="ja-JP" altLang="en-US" sz="3992" u="dbl" dirty="0">
                <a:uFill>
                  <a:solidFill>
                    <a:srgbClr val="FF0000"/>
                  </a:solidFill>
                </a:uFill>
                <a:ea typeface="ＭＳ Ｐゴシック" panose="020B0600070205080204" pitchFamily="50" charset="-128"/>
              </a:rPr>
              <a:t>,</a:t>
            </a:r>
            <a:r>
              <a:rPr lang="ja-JP" altLang="en-US" sz="3992" u="dbl" baseline="30000" dirty="0">
                <a:uFill>
                  <a:solidFill>
                    <a:srgbClr val="FF0000"/>
                  </a:solidFill>
                </a:uFill>
                <a:ea typeface="ＭＳ Ｐゴシック" panose="020B0600070205080204" pitchFamily="50" charset="-128"/>
              </a:rPr>
              <a:t>3</a:t>
            </a:r>
            <a:r>
              <a:rPr lang="ja-JP" altLang="en-US" sz="3992" u="dbl" dirty="0">
                <a:uFill>
                  <a:solidFill>
                    <a:srgbClr val="FF0000"/>
                  </a:solidFill>
                </a:uFill>
                <a:ea typeface="ＭＳ Ｐゴシック" panose="020B0600070205080204" pitchFamily="50" charset="-128"/>
              </a:rPr>
              <a:t>He)n反応を用いた</a:t>
            </a:r>
            <a:br>
              <a:rPr lang="ja-JP" altLang="en-US" sz="3992" u="dbl" dirty="0">
                <a:uFill>
                  <a:solidFill>
                    <a:srgbClr val="FF0000"/>
                  </a:solidFill>
                </a:uFill>
                <a:ea typeface="ＭＳ Ｐゴシック" panose="020B0600070205080204" pitchFamily="50" charset="-128"/>
              </a:rPr>
            </a:br>
            <a:r>
              <a:rPr lang="ja-JP" altLang="en-US" sz="3992" u="dbl" dirty="0">
                <a:uFill>
                  <a:solidFill>
                    <a:srgbClr val="FF0000"/>
                  </a:solidFill>
                </a:uFill>
                <a:ea typeface="ＭＳ Ｐゴシック" panose="020B0600070205080204" pitchFamily="50" charset="-128"/>
              </a:rPr>
              <a:t>中性子検出効率測定</a:t>
            </a:r>
          </a:p>
        </p:txBody>
      </p:sp>
    </p:spTree>
    <p:extLst>
      <p:ext uri="{BB962C8B-B14F-4D97-AF65-F5344CB8AC3E}">
        <p14:creationId xmlns:p14="http://schemas.microsoft.com/office/powerpoint/2010/main" val="3123347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645934" y="856891"/>
            <a:ext cx="8859810" cy="578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New Roman" panose="02020603050405020304" pitchFamily="18" charset="0"/>
              <a:buChar char="•"/>
            </a:pPr>
            <a:r>
              <a:rPr lang="ja-JP" altLang="en-US" sz="2177" dirty="0">
                <a:latin typeface="ＭＳ Ｐゴシック" panose="020B0600070205080204" pitchFamily="50" charset="-128"/>
              </a:rPr>
              <a:t> 線源の実験では中性子のエネルギーが平均値しか分からない</a:t>
            </a:r>
          </a:p>
          <a:p>
            <a:endParaRPr lang="ja-JP" altLang="en-US" sz="2177" dirty="0">
              <a:latin typeface="ＭＳ Ｐゴシック" panose="020B0600070205080204" pitchFamily="50" charset="-128"/>
            </a:endParaRPr>
          </a:p>
          <a:p>
            <a:r>
              <a:rPr lang="ja-JP" altLang="en-US" sz="2177" dirty="0">
                <a:latin typeface="ＭＳ Ｐゴシック" panose="020B0600070205080204" pitchFamily="50" charset="-128"/>
              </a:rPr>
              <a:t>　ビームを使って</a:t>
            </a:r>
            <a:r>
              <a:rPr lang="ja-JP" altLang="en-US" sz="2177" u="sng" dirty="0">
                <a:latin typeface="ＭＳ Ｐゴシック" panose="020B0600070205080204" pitchFamily="50" charset="-128"/>
              </a:rPr>
              <a:t>標識付き中性子</a:t>
            </a:r>
            <a:r>
              <a:rPr lang="ja-JP" altLang="en-US" sz="2177" dirty="0">
                <a:latin typeface="ＭＳ Ｐゴシック" panose="020B0600070205080204" pitchFamily="50" charset="-128"/>
              </a:rPr>
              <a:t>（エネルギーの分かった中性子）を作る！</a:t>
            </a:r>
          </a:p>
          <a:p>
            <a:endParaRPr lang="ja-JP" altLang="en-US" sz="2177" dirty="0">
              <a:latin typeface="ＭＳ Ｐゴシック" panose="020B0600070205080204" pitchFamily="50" charset="-128"/>
            </a:endParaRPr>
          </a:p>
          <a:p>
            <a:endParaRPr lang="ja-JP" altLang="en-US" sz="2177" dirty="0">
              <a:latin typeface="ＭＳ Ｐゴシック" panose="020B0600070205080204" pitchFamily="50" charset="-128"/>
            </a:endParaRPr>
          </a:p>
          <a:p>
            <a:endParaRPr lang="ja-JP" altLang="en-US" sz="2177" dirty="0">
              <a:latin typeface="ＭＳ Ｐゴシック" panose="020B0600070205080204" pitchFamily="50" charset="-128"/>
            </a:endParaRPr>
          </a:p>
          <a:p>
            <a:endParaRPr lang="ja-JP" altLang="en-US" sz="2177" dirty="0">
              <a:latin typeface="ＭＳ Ｐゴシック" panose="020B0600070205080204" pitchFamily="50" charset="-128"/>
            </a:endParaRPr>
          </a:p>
          <a:p>
            <a:endParaRPr lang="ja-JP" altLang="en-US" sz="2177" dirty="0">
              <a:latin typeface="ＭＳ Ｐゴシック" panose="020B0600070205080204" pitchFamily="50" charset="-128"/>
            </a:endParaRPr>
          </a:p>
          <a:p>
            <a:endParaRPr lang="ja-JP" altLang="en-US" sz="2177" dirty="0">
              <a:latin typeface="ＭＳ Ｐゴシック" panose="020B0600070205080204" pitchFamily="50" charset="-128"/>
            </a:endParaRPr>
          </a:p>
          <a:p>
            <a:endParaRPr lang="ja-JP" altLang="en-US" sz="2177" dirty="0">
              <a:latin typeface="ＭＳ Ｐゴシック" panose="020B0600070205080204" pitchFamily="50" charset="-128"/>
            </a:endParaRPr>
          </a:p>
          <a:p>
            <a:endParaRPr lang="ja-JP" altLang="en-US" sz="2177" dirty="0">
              <a:latin typeface="ＭＳ Ｐゴシック" panose="020B0600070205080204" pitchFamily="50" charset="-128"/>
            </a:endParaRPr>
          </a:p>
          <a:p>
            <a:pPr>
              <a:buFont typeface="Times New Roman" panose="02020603050405020304" pitchFamily="18" charset="0"/>
              <a:buChar char="•"/>
            </a:pPr>
            <a:r>
              <a:rPr lang="ja-JP" altLang="en-US" sz="2177" dirty="0">
                <a:latin typeface="ＭＳ Ｐゴシック" panose="020B0600070205080204" pitchFamily="50" charset="-128"/>
              </a:rPr>
              <a:t> 二体反応なのである角度で</a:t>
            </a:r>
            <a:r>
              <a:rPr lang="ja-JP" altLang="en-US" sz="2177" baseline="30000" dirty="0"/>
              <a:t>3</a:t>
            </a:r>
            <a:r>
              <a:rPr lang="ja-JP" altLang="en-US" sz="2177" dirty="0"/>
              <a:t>He</a:t>
            </a:r>
            <a:r>
              <a:rPr lang="ja-JP" altLang="en-US" sz="2177" dirty="0">
                <a:latin typeface="ＭＳ Ｐゴシック" panose="020B0600070205080204" pitchFamily="50" charset="-128"/>
              </a:rPr>
              <a:t>のエネルギーを測れば</a:t>
            </a:r>
            <a:r>
              <a:rPr lang="ja-JP" altLang="en-US" sz="2177" dirty="0"/>
              <a:t>n</a:t>
            </a:r>
            <a:r>
              <a:rPr lang="ja-JP" altLang="en-US" sz="2177" dirty="0">
                <a:latin typeface="ＭＳ Ｐゴシック" panose="020B0600070205080204" pitchFamily="50" charset="-128"/>
              </a:rPr>
              <a:t>の角度とエネルギーが</a:t>
            </a:r>
            <a:r>
              <a:rPr lang="ja-JP" altLang="en-US" sz="2177" dirty="0" smtClean="0">
                <a:latin typeface="ＭＳ Ｐゴシック" panose="020B0600070205080204" pitchFamily="50" charset="-128"/>
              </a:rPr>
              <a:t>分かる</a:t>
            </a:r>
            <a:endParaRPr lang="ja-JP" altLang="en-US" sz="2177" dirty="0">
              <a:latin typeface="ＭＳ Ｐゴシック" panose="020B0600070205080204" pitchFamily="50" charset="-128"/>
            </a:endParaRPr>
          </a:p>
          <a:p>
            <a:pPr>
              <a:buFont typeface="Times New Roman" panose="02020603050405020304" pitchFamily="18" charset="0"/>
              <a:buChar char="•"/>
            </a:pPr>
            <a:r>
              <a:rPr lang="ja-JP" altLang="en-US" sz="2177" baseline="30000" dirty="0">
                <a:solidFill>
                  <a:srgbClr val="000000"/>
                </a:solidFill>
              </a:rPr>
              <a:t>  3</a:t>
            </a:r>
            <a:r>
              <a:rPr lang="ja-JP" altLang="en-US" sz="2177" dirty="0">
                <a:solidFill>
                  <a:srgbClr val="000000"/>
                </a:solidFill>
              </a:rPr>
              <a:t>He</a:t>
            </a:r>
            <a:r>
              <a:rPr lang="ja-JP" altLang="en-US" sz="2177" dirty="0">
                <a:solidFill>
                  <a:srgbClr val="000000"/>
                </a:solidFill>
                <a:latin typeface="ＭＳ Ｐゴシック" panose="020B0600070205080204" pitchFamily="50" charset="-128"/>
              </a:rPr>
              <a:t>の検出数を</a:t>
            </a:r>
            <a:r>
              <a:rPr lang="ja-JP" altLang="en-US" sz="2177" dirty="0">
                <a:solidFill>
                  <a:srgbClr val="000000"/>
                </a:solidFill>
              </a:rPr>
              <a:t>N</a:t>
            </a:r>
            <a:r>
              <a:rPr lang="ja-JP" altLang="en-US" sz="2177" baseline="-25000" dirty="0">
                <a:solidFill>
                  <a:srgbClr val="000000"/>
                </a:solidFill>
              </a:rPr>
              <a:t>3</a:t>
            </a:r>
            <a:r>
              <a:rPr lang="ja-JP" altLang="en-US" sz="2177" dirty="0">
                <a:solidFill>
                  <a:srgbClr val="000000"/>
                </a:solidFill>
                <a:latin typeface="ＭＳ Ｐゴシック" panose="020B0600070205080204" pitchFamily="50" charset="-128"/>
              </a:rPr>
              <a:t>、</a:t>
            </a:r>
            <a:r>
              <a:rPr lang="ja-JP" altLang="en-US" sz="2177" baseline="30000" dirty="0">
                <a:solidFill>
                  <a:srgbClr val="000000"/>
                </a:solidFill>
              </a:rPr>
              <a:t>3</a:t>
            </a:r>
            <a:r>
              <a:rPr lang="ja-JP" altLang="en-US" sz="2177" dirty="0">
                <a:solidFill>
                  <a:srgbClr val="000000"/>
                </a:solidFill>
              </a:rPr>
              <a:t>He</a:t>
            </a:r>
            <a:r>
              <a:rPr lang="ja-JP" altLang="en-US" sz="2177" dirty="0">
                <a:solidFill>
                  <a:srgbClr val="000000"/>
                </a:solidFill>
                <a:latin typeface="ＭＳ Ｐゴシック" panose="020B0600070205080204" pitchFamily="50" charset="-128"/>
              </a:rPr>
              <a:t>が検出された時の</a:t>
            </a:r>
            <a:r>
              <a:rPr lang="ja-JP" altLang="en-US" sz="2177" dirty="0">
                <a:solidFill>
                  <a:srgbClr val="000000"/>
                </a:solidFill>
              </a:rPr>
              <a:t>n</a:t>
            </a:r>
            <a:r>
              <a:rPr lang="ja-JP" altLang="en-US" sz="2177" dirty="0">
                <a:solidFill>
                  <a:srgbClr val="000000"/>
                </a:solidFill>
                <a:latin typeface="ＭＳ Ｐゴシック" panose="020B0600070205080204" pitchFamily="50" charset="-128"/>
              </a:rPr>
              <a:t>の検出数を</a:t>
            </a:r>
            <a:r>
              <a:rPr lang="ja-JP" altLang="en-US" sz="2177" dirty="0">
                <a:solidFill>
                  <a:srgbClr val="000000"/>
                </a:solidFill>
              </a:rPr>
              <a:t>N</a:t>
            </a:r>
            <a:r>
              <a:rPr lang="ja-JP" altLang="en-US" sz="2177" baseline="-25000" dirty="0">
                <a:solidFill>
                  <a:srgbClr val="000000"/>
                </a:solidFill>
              </a:rPr>
              <a:t>n</a:t>
            </a:r>
            <a:r>
              <a:rPr lang="ja-JP" altLang="en-US" sz="2177" dirty="0">
                <a:solidFill>
                  <a:srgbClr val="000000"/>
                </a:solidFill>
                <a:latin typeface="ＭＳ Ｐゴシック" panose="020B0600070205080204" pitchFamily="50" charset="-128"/>
              </a:rPr>
              <a:t>として、液体シンチレータの中性子検出効率</a:t>
            </a:r>
            <a:r>
              <a:rPr lang="ja-JP" altLang="en-US" sz="2177" dirty="0">
                <a:solidFill>
                  <a:srgbClr val="000000"/>
                </a:solidFill>
                <a:sym typeface="Arial" panose="020B0604020202020204" pitchFamily="34" charset="0"/>
              </a:rPr>
              <a:t>ε</a:t>
            </a:r>
            <a:r>
              <a:rPr lang="ja-JP" altLang="en-US" sz="2177" dirty="0">
                <a:solidFill>
                  <a:srgbClr val="000000"/>
                </a:solidFill>
                <a:latin typeface="ＭＳ Ｐゴシック" panose="020B0600070205080204" pitchFamily="50" charset="-128"/>
              </a:rPr>
              <a:t>を</a:t>
            </a:r>
          </a:p>
          <a:p>
            <a:pPr algn="ctr"/>
            <a:r>
              <a:rPr lang="ja-JP" altLang="en-US" sz="2177" dirty="0">
                <a:solidFill>
                  <a:srgbClr val="000000"/>
                </a:solidFill>
                <a:cs typeface="Arial" panose="020B0604020202020204" pitchFamily="34" charset="0"/>
                <a:sym typeface="Arial" panose="020B0604020202020204" pitchFamily="34" charset="0"/>
              </a:rPr>
              <a:t>ε</a:t>
            </a:r>
            <a:r>
              <a:rPr lang="ja-JP" altLang="en-US" sz="2177" dirty="0">
                <a:solidFill>
                  <a:srgbClr val="000000"/>
                </a:solidFill>
                <a:cs typeface="Arial" panose="020B0604020202020204" pitchFamily="34" charset="0"/>
              </a:rPr>
              <a:t>=N</a:t>
            </a:r>
            <a:r>
              <a:rPr lang="ja-JP" altLang="en-US" sz="2177" baseline="-25000" dirty="0">
                <a:solidFill>
                  <a:srgbClr val="000000"/>
                </a:solidFill>
                <a:cs typeface="Arial" panose="020B0604020202020204" pitchFamily="34" charset="0"/>
              </a:rPr>
              <a:t>n</a:t>
            </a:r>
            <a:r>
              <a:rPr lang="ja-JP" altLang="en-US" sz="2177" dirty="0">
                <a:solidFill>
                  <a:srgbClr val="000000"/>
                </a:solidFill>
                <a:cs typeface="Arial" panose="020B0604020202020204" pitchFamily="34" charset="0"/>
              </a:rPr>
              <a:t>/N</a:t>
            </a:r>
            <a:r>
              <a:rPr lang="ja-JP" altLang="en-US" sz="2177" baseline="-25000" dirty="0">
                <a:solidFill>
                  <a:srgbClr val="000000"/>
                </a:solidFill>
                <a:cs typeface="Arial" panose="020B0604020202020204" pitchFamily="34" charset="0"/>
              </a:rPr>
              <a:t>3</a:t>
            </a:r>
          </a:p>
          <a:p>
            <a:r>
              <a:rPr lang="ja-JP" altLang="en-US" sz="2177" dirty="0">
                <a:solidFill>
                  <a:srgbClr val="000000"/>
                </a:solidFill>
                <a:latin typeface="ＭＳ Ｐゴシック" panose="020B0600070205080204" pitchFamily="50" charset="-128"/>
              </a:rPr>
              <a:t>とした</a:t>
            </a:r>
            <a:endParaRPr lang="ja-JP" altLang="en-US" sz="2177" dirty="0">
              <a:latin typeface="ＭＳ Ｐゴシック" panose="020B0600070205080204" pitchFamily="50" charset="-128"/>
            </a:endParaRPr>
          </a:p>
        </p:txBody>
      </p:sp>
      <p:sp>
        <p:nvSpPr>
          <p:cNvPr id="4099" name="Text Box 3"/>
          <p:cNvSpPr txBox="1">
            <a:spLocks noChangeArrowheads="1"/>
          </p:cNvSpPr>
          <p:nvPr/>
        </p:nvSpPr>
        <p:spPr bwMode="auto">
          <a:xfrm>
            <a:off x="1768346" y="162738"/>
            <a:ext cx="3675266" cy="636547"/>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01" tIns="72008" rIns="81801" bIns="39172"/>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5pPr>
            <a:lvl6pPr marL="25146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6pPr>
            <a:lvl7pPr marL="29718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7pPr>
            <a:lvl8pPr marL="34290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8pPr>
            <a:lvl9pPr marL="38862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9pPr>
          </a:lstStyle>
          <a:p>
            <a:pPr eaLnBrk="1"/>
            <a:r>
              <a:rPr lang="ja-JP" altLang="en-US" sz="3266">
                <a:ea typeface="ＭＳ Ｐゴシック" panose="020B0600070205080204" pitchFamily="50" charset="-128"/>
              </a:rPr>
              <a:t>ビームを使った反応</a:t>
            </a:r>
          </a:p>
        </p:txBody>
      </p:sp>
      <p:sp>
        <p:nvSpPr>
          <p:cNvPr id="4100" name="AutoShape 4"/>
          <p:cNvSpPr>
            <a:spLocks noChangeArrowheads="1"/>
          </p:cNvSpPr>
          <p:nvPr/>
        </p:nvSpPr>
        <p:spPr bwMode="auto">
          <a:xfrm>
            <a:off x="5524261" y="1224129"/>
            <a:ext cx="244826" cy="286591"/>
          </a:xfrm>
          <a:prstGeom prst="downArrow">
            <a:avLst>
              <a:gd name="adj1" fmla="val 50000"/>
              <a:gd name="adj2" fmla="val 29265"/>
            </a:avLst>
          </a:prstGeom>
          <a:solidFill>
            <a:schemeClr val="hlink"/>
          </a:solidFill>
          <a:ln w="9360" cap="flat" cmpd="sng">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grpSp>
        <p:nvGrpSpPr>
          <p:cNvPr id="4101" name="Group 5"/>
          <p:cNvGrpSpPr>
            <a:grpSpLocks/>
          </p:cNvGrpSpPr>
          <p:nvPr/>
        </p:nvGrpSpPr>
        <p:grpSpPr bwMode="auto">
          <a:xfrm>
            <a:off x="2013172" y="1918282"/>
            <a:ext cx="7959716" cy="2576429"/>
            <a:chOff x="0" y="0"/>
            <a:chExt cx="13817" cy="4472"/>
          </a:xfrm>
        </p:grpSpPr>
        <p:sp>
          <p:nvSpPr>
            <p:cNvPr id="4102" name="Oval 6"/>
            <p:cNvSpPr>
              <a:spLocks noChangeArrowheads="1"/>
            </p:cNvSpPr>
            <p:nvPr/>
          </p:nvSpPr>
          <p:spPr bwMode="auto">
            <a:xfrm>
              <a:off x="1062" y="1913"/>
              <a:ext cx="779" cy="779"/>
            </a:xfrm>
            <a:prstGeom prst="ellipse">
              <a:avLst/>
            </a:prstGeom>
            <a:solidFill>
              <a:srgbClr val="F7F4CB"/>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177" b="1"/>
                <a:t>d</a:t>
              </a:r>
              <a:endParaRPr lang="ja-JP" altLang="en-US" sz="1633">
                <a:solidFill>
                  <a:srgbClr val="000000"/>
                </a:solidFill>
              </a:endParaRPr>
            </a:p>
          </p:txBody>
        </p:sp>
        <p:sp>
          <p:nvSpPr>
            <p:cNvPr id="4103" name="Oval 7"/>
            <p:cNvSpPr>
              <a:spLocks noChangeArrowheads="1"/>
            </p:cNvSpPr>
            <p:nvPr/>
          </p:nvSpPr>
          <p:spPr bwMode="auto">
            <a:xfrm>
              <a:off x="4960" y="1913"/>
              <a:ext cx="779" cy="779"/>
            </a:xfrm>
            <a:prstGeom prst="ellipse">
              <a:avLst/>
            </a:prstGeom>
            <a:solidFill>
              <a:srgbClr val="F7F4CB"/>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177" b="1"/>
                <a:t>d</a:t>
              </a:r>
              <a:endParaRPr lang="ja-JP" altLang="en-US" sz="1633">
                <a:solidFill>
                  <a:srgbClr val="000000"/>
                </a:solidFill>
              </a:endParaRPr>
            </a:p>
          </p:txBody>
        </p:sp>
        <p:sp>
          <p:nvSpPr>
            <p:cNvPr id="4104" name="AutoShape 8"/>
            <p:cNvSpPr>
              <a:spLocks noChangeArrowheads="1"/>
            </p:cNvSpPr>
            <p:nvPr/>
          </p:nvSpPr>
          <p:spPr bwMode="auto">
            <a:xfrm>
              <a:off x="2054" y="2126"/>
              <a:ext cx="2765" cy="425"/>
            </a:xfrm>
            <a:prstGeom prst="rightArrow">
              <a:avLst>
                <a:gd name="adj1" fmla="val 43528"/>
                <a:gd name="adj2" fmla="val 113642"/>
              </a:avLst>
            </a:prstGeom>
            <a:solidFill>
              <a:schemeClr val="folHlink"/>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633"/>
            </a:p>
          </p:txBody>
        </p:sp>
        <p:sp>
          <p:nvSpPr>
            <p:cNvPr id="4105" name="AutoShape 9"/>
            <p:cNvSpPr>
              <a:spLocks noChangeArrowheads="1"/>
            </p:cNvSpPr>
            <p:nvPr/>
          </p:nvSpPr>
          <p:spPr bwMode="auto">
            <a:xfrm rot="20580000">
              <a:off x="5953" y="1630"/>
              <a:ext cx="1844" cy="425"/>
            </a:xfrm>
            <a:prstGeom prst="rightArrow">
              <a:avLst>
                <a:gd name="adj1" fmla="val 43528"/>
                <a:gd name="adj2" fmla="val 75789"/>
              </a:avLst>
            </a:prstGeom>
            <a:solidFill>
              <a:schemeClr val="folHlink"/>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633"/>
            </a:p>
          </p:txBody>
        </p:sp>
        <p:sp>
          <p:nvSpPr>
            <p:cNvPr id="4106" name="AutoShape 10"/>
            <p:cNvSpPr>
              <a:spLocks noChangeArrowheads="1"/>
            </p:cNvSpPr>
            <p:nvPr/>
          </p:nvSpPr>
          <p:spPr bwMode="auto">
            <a:xfrm rot="960000">
              <a:off x="5953" y="2622"/>
              <a:ext cx="1844" cy="425"/>
            </a:xfrm>
            <a:prstGeom prst="rightArrow">
              <a:avLst>
                <a:gd name="adj1" fmla="val 43528"/>
                <a:gd name="adj2" fmla="val 75789"/>
              </a:avLst>
            </a:prstGeom>
            <a:solidFill>
              <a:schemeClr val="folHlink"/>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633"/>
            </a:p>
          </p:txBody>
        </p:sp>
        <p:sp>
          <p:nvSpPr>
            <p:cNvPr id="4107" name="Oval 11"/>
            <p:cNvSpPr>
              <a:spLocks noChangeArrowheads="1"/>
            </p:cNvSpPr>
            <p:nvPr/>
          </p:nvSpPr>
          <p:spPr bwMode="auto">
            <a:xfrm>
              <a:off x="8008" y="779"/>
              <a:ext cx="1134" cy="1134"/>
            </a:xfrm>
            <a:prstGeom prst="ellipse">
              <a:avLst/>
            </a:prstGeom>
            <a:solidFill>
              <a:srgbClr val="5FBDEA"/>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540" b="1" baseline="30000">
                  <a:solidFill>
                    <a:srgbClr val="000000"/>
                  </a:solidFill>
                </a:rPr>
                <a:t>3</a:t>
              </a:r>
              <a:r>
                <a:rPr lang="ja-JP" altLang="en-US" sz="2540" b="1">
                  <a:solidFill>
                    <a:srgbClr val="000000"/>
                  </a:solidFill>
                </a:rPr>
                <a:t>He</a:t>
              </a:r>
              <a:endParaRPr lang="ja-JP" altLang="en-US" sz="1633">
                <a:solidFill>
                  <a:srgbClr val="000000"/>
                </a:solidFill>
              </a:endParaRPr>
            </a:p>
          </p:txBody>
        </p:sp>
        <p:sp>
          <p:nvSpPr>
            <p:cNvPr id="4108" name="Oval 12"/>
            <p:cNvSpPr>
              <a:spLocks noChangeArrowheads="1"/>
            </p:cNvSpPr>
            <p:nvPr/>
          </p:nvSpPr>
          <p:spPr bwMode="auto">
            <a:xfrm>
              <a:off x="8221" y="2976"/>
              <a:ext cx="638" cy="637"/>
            </a:xfrm>
            <a:prstGeom prst="ellipse">
              <a:avLst/>
            </a:prstGeom>
            <a:solidFill>
              <a:srgbClr val="FF8070"/>
            </a:solidFill>
            <a:ln w="9525" cap="flat"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2177" b="1">
                  <a:solidFill>
                    <a:srgbClr val="000000"/>
                  </a:solidFill>
                </a:rPr>
                <a:t>n</a:t>
              </a:r>
              <a:endParaRPr lang="ja-JP" altLang="en-US" sz="1633">
                <a:solidFill>
                  <a:srgbClr val="000000"/>
                </a:solidFill>
              </a:endParaRPr>
            </a:p>
          </p:txBody>
        </p:sp>
        <p:grpSp>
          <p:nvGrpSpPr>
            <p:cNvPr id="4109" name="Group 13"/>
            <p:cNvGrpSpPr>
              <a:grpSpLocks/>
            </p:cNvGrpSpPr>
            <p:nvPr/>
          </p:nvGrpSpPr>
          <p:grpSpPr bwMode="auto">
            <a:xfrm rot="17340000">
              <a:off x="9461" y="3289"/>
              <a:ext cx="1087" cy="881"/>
              <a:chOff x="0" y="0"/>
              <a:chExt cx="1984" cy="1629"/>
            </a:xfrm>
          </p:grpSpPr>
          <p:sp>
            <p:nvSpPr>
              <p:cNvPr id="4110" name="Rectangle 14"/>
              <p:cNvSpPr>
                <a:spLocks noChangeArrowheads="1"/>
              </p:cNvSpPr>
              <p:nvPr/>
            </p:nvSpPr>
            <p:spPr bwMode="auto">
              <a:xfrm>
                <a:off x="0" y="0"/>
                <a:ext cx="1985" cy="213"/>
              </a:xfrm>
              <a:prstGeom prst="rect">
                <a:avLst/>
              </a:prstGeom>
              <a:solidFill>
                <a:schemeClr val="hlink"/>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633"/>
              </a:p>
            </p:txBody>
          </p:sp>
          <p:sp>
            <p:nvSpPr>
              <p:cNvPr id="4111" name="AutoShape 15"/>
              <p:cNvSpPr>
                <a:spLocks noChangeArrowheads="1"/>
              </p:cNvSpPr>
              <p:nvPr/>
            </p:nvSpPr>
            <p:spPr bwMode="auto">
              <a:xfrm>
                <a:off x="282" y="211"/>
                <a:ext cx="1488" cy="1418"/>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hlink"/>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633"/>
              </a:p>
            </p:txBody>
          </p:sp>
        </p:grpSp>
        <p:sp>
          <p:nvSpPr>
            <p:cNvPr id="4112" name="Rectangle 16"/>
            <p:cNvSpPr>
              <a:spLocks noChangeArrowheads="1"/>
            </p:cNvSpPr>
            <p:nvPr/>
          </p:nvSpPr>
          <p:spPr bwMode="auto">
            <a:xfrm rot="20700000">
              <a:off x="9709" y="141"/>
              <a:ext cx="119" cy="1559"/>
            </a:xfrm>
            <a:prstGeom prst="rect">
              <a:avLst/>
            </a:prstGeom>
            <a:solidFill>
              <a:schemeClr val="hlink"/>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633"/>
            </a:p>
          </p:txBody>
        </p:sp>
        <p:sp>
          <p:nvSpPr>
            <p:cNvPr id="4113" name="Text Box 17"/>
            <p:cNvSpPr txBox="1">
              <a:spLocks noChangeArrowheads="1"/>
            </p:cNvSpPr>
            <p:nvPr/>
          </p:nvSpPr>
          <p:spPr bwMode="auto">
            <a:xfrm>
              <a:off x="0" y="2976"/>
              <a:ext cx="3119" cy="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814"/>
                <a:t>ビーム（10MeV）</a:t>
              </a:r>
            </a:p>
          </p:txBody>
        </p:sp>
        <p:sp>
          <p:nvSpPr>
            <p:cNvPr id="4114" name="Text Box 18"/>
            <p:cNvSpPr txBox="1">
              <a:spLocks noChangeArrowheads="1"/>
            </p:cNvSpPr>
            <p:nvPr/>
          </p:nvSpPr>
          <p:spPr bwMode="auto">
            <a:xfrm>
              <a:off x="4181" y="2976"/>
              <a:ext cx="2338" cy="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814"/>
                <a:t>CD</a:t>
              </a:r>
              <a:r>
                <a:rPr lang="ja-JP" altLang="en-US" sz="1814" baseline="-25000"/>
                <a:t>2 </a:t>
              </a:r>
              <a:r>
                <a:rPr lang="ja-JP" altLang="en-US" sz="1814"/>
                <a:t>の薄膜</a:t>
              </a:r>
              <a:endParaRPr lang="ja-JP" altLang="en-US" sz="1814" baseline="-25000"/>
            </a:p>
          </p:txBody>
        </p:sp>
        <p:sp>
          <p:nvSpPr>
            <p:cNvPr id="4115" name="Text Box 19"/>
            <p:cNvSpPr txBox="1">
              <a:spLocks noChangeArrowheads="1"/>
            </p:cNvSpPr>
            <p:nvPr/>
          </p:nvSpPr>
          <p:spPr bwMode="auto">
            <a:xfrm>
              <a:off x="8221" y="0"/>
              <a:ext cx="843" cy="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814"/>
                <a:t>N</a:t>
              </a:r>
              <a:r>
                <a:rPr lang="ja-JP" altLang="en-US" sz="1814" baseline="-25000"/>
                <a:t>3</a:t>
              </a:r>
            </a:p>
          </p:txBody>
        </p:sp>
        <p:sp>
          <p:nvSpPr>
            <p:cNvPr id="4116" name="Text Box 20"/>
            <p:cNvSpPr txBox="1">
              <a:spLocks noChangeArrowheads="1"/>
            </p:cNvSpPr>
            <p:nvPr/>
          </p:nvSpPr>
          <p:spPr bwMode="auto">
            <a:xfrm>
              <a:off x="8221" y="3827"/>
              <a:ext cx="851" cy="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814"/>
                <a:t>N</a:t>
              </a:r>
              <a:r>
                <a:rPr lang="ja-JP" altLang="en-US" sz="1814" baseline="-25000"/>
                <a:t>n</a:t>
              </a:r>
            </a:p>
          </p:txBody>
        </p:sp>
        <p:sp>
          <p:nvSpPr>
            <p:cNvPr id="4117" name="Text Box 21"/>
            <p:cNvSpPr txBox="1">
              <a:spLocks noChangeArrowheads="1"/>
            </p:cNvSpPr>
            <p:nvPr/>
          </p:nvSpPr>
          <p:spPr bwMode="auto">
            <a:xfrm>
              <a:off x="10063" y="283"/>
              <a:ext cx="3207" cy="1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814"/>
                <a:t>Si半導体検出器</a:t>
              </a:r>
            </a:p>
            <a:p>
              <a:r>
                <a:rPr lang="ja-JP" altLang="en-US" sz="1814"/>
                <a:t>（</a:t>
              </a:r>
              <a:r>
                <a:rPr lang="ja-JP" altLang="en-US" sz="1814">
                  <a:cs typeface="Arial" panose="020B0604020202020204" pitchFamily="34" charset="0"/>
                </a:rPr>
                <a:t>500µm</a:t>
              </a:r>
              <a:r>
                <a:rPr lang="ja-JP" altLang="en-US" sz="1814"/>
                <a:t>）</a:t>
              </a:r>
              <a:endParaRPr lang="ja-JP" altLang="en-US" sz="1814">
                <a:ea typeface="IPA Pゴシック" charset="0"/>
                <a:cs typeface="IPA Pゴシック" charset="0"/>
              </a:endParaRPr>
            </a:p>
          </p:txBody>
        </p:sp>
        <p:sp>
          <p:nvSpPr>
            <p:cNvPr id="4118" name="Text Box 22"/>
            <p:cNvSpPr txBox="1">
              <a:spLocks noChangeArrowheads="1"/>
            </p:cNvSpPr>
            <p:nvPr/>
          </p:nvSpPr>
          <p:spPr bwMode="auto">
            <a:xfrm>
              <a:off x="10489" y="3685"/>
              <a:ext cx="3328" cy="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814"/>
                <a:t>液体シンチレータ</a:t>
              </a:r>
            </a:p>
          </p:txBody>
        </p:sp>
      </p:grpSp>
    </p:spTree>
    <p:extLst>
      <p:ext uri="{BB962C8B-B14F-4D97-AF65-F5344CB8AC3E}">
        <p14:creationId xmlns:p14="http://schemas.microsoft.com/office/powerpoint/2010/main" val="2860552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ctrTitle"/>
          </p:nvPr>
        </p:nvSpPr>
        <p:spPr>
          <a:prstGeom prst="rect">
            <a:avLst/>
          </a:prstGeom>
        </p:spPr>
        <p:txBody>
          <a:bodyPr/>
          <a:lstStyle/>
          <a:p>
            <a:r>
              <a:rPr u="dbl" dirty="0" smtClean="0">
                <a:uFill>
                  <a:solidFill>
                    <a:srgbClr val="FF0000"/>
                  </a:solidFill>
                </a:uFill>
              </a:rPr>
              <a:t>実</a:t>
            </a:r>
            <a:r>
              <a:rPr lang="ja-JP" altLang="en-US" u="dbl" dirty="0" smtClean="0">
                <a:uFill>
                  <a:solidFill>
                    <a:srgbClr val="FF0000"/>
                  </a:solidFill>
                </a:uFill>
              </a:rPr>
              <a:t>　</a:t>
            </a:r>
            <a:r>
              <a:rPr u="dbl" dirty="0" smtClean="0">
                <a:uFill>
                  <a:solidFill>
                    <a:srgbClr val="FF0000"/>
                  </a:solidFill>
                </a:uFill>
              </a:rPr>
              <a:t>験</a:t>
            </a:r>
            <a:r>
              <a:rPr lang="ja-JP" altLang="en-US" u="dbl" dirty="0" smtClean="0">
                <a:uFill>
                  <a:solidFill>
                    <a:srgbClr val="FF0000"/>
                  </a:solidFill>
                </a:uFill>
              </a:rPr>
              <a:t>　</a:t>
            </a:r>
            <a:r>
              <a:rPr u="dbl" dirty="0" smtClean="0">
                <a:uFill>
                  <a:solidFill>
                    <a:srgbClr val="FF0000"/>
                  </a:solidFill>
                </a:uFill>
              </a:rPr>
              <a:t>動</a:t>
            </a:r>
            <a:r>
              <a:rPr lang="ja-JP" altLang="en-US" u="dbl" dirty="0" smtClean="0">
                <a:uFill>
                  <a:solidFill>
                    <a:srgbClr val="FF0000"/>
                  </a:solidFill>
                </a:uFill>
              </a:rPr>
              <a:t>　</a:t>
            </a:r>
            <a:r>
              <a:rPr u="dbl" dirty="0" smtClean="0">
                <a:uFill>
                  <a:solidFill>
                    <a:srgbClr val="FF0000"/>
                  </a:solidFill>
                </a:uFill>
              </a:rPr>
              <a:t>機</a:t>
            </a:r>
            <a:endParaRPr u="dbl" dirty="0">
              <a:uFill>
                <a:solidFill>
                  <a:srgbClr val="FF0000"/>
                </a:solidFill>
              </a:uFill>
            </a:endParaRPr>
          </a:p>
        </p:txBody>
      </p:sp>
    </p:spTree>
    <p:extLst>
      <p:ext uri="{BB962C8B-B14F-4D97-AF65-F5344CB8AC3E}">
        <p14:creationId xmlns:p14="http://schemas.microsoft.com/office/powerpoint/2010/main" val="59797454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72848" y="1143480"/>
            <a:ext cx="7710570" cy="555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5pPr>
            <a:lvl6pPr marL="25146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6pPr>
            <a:lvl7pPr marL="29718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7pPr>
            <a:lvl8pPr marL="34290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8pPr>
            <a:lvl9pPr marL="38862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9pPr>
          </a:lstStyle>
          <a:p>
            <a:pPr>
              <a:buFont typeface="Times New Roman" panose="02020603050405020304" pitchFamily="18" charset="0"/>
              <a:buChar char="•"/>
            </a:pPr>
            <a:r>
              <a:rPr lang="ja-JP" altLang="en-US" sz="2540" dirty="0">
                <a:latin typeface="ＭＳ Ｐゴシック" panose="020B0600070205080204" pitchFamily="50" charset="-128"/>
                <a:ea typeface="ＭＳ Ｐゴシック" panose="020B0600070205080204" pitchFamily="50" charset="-128"/>
              </a:rPr>
              <a:t> しかし、</a:t>
            </a:r>
            <a:r>
              <a:rPr lang="ja-JP" altLang="en-US" sz="2540" dirty="0">
                <a:ea typeface="ＭＳ Ｐゴシック" panose="020B0600070205080204" pitchFamily="50" charset="-128"/>
              </a:rPr>
              <a:t>dd</a:t>
            </a:r>
            <a:r>
              <a:rPr lang="ja-JP" altLang="en-US" sz="2540" dirty="0">
                <a:latin typeface="ＭＳ Ｐゴシック" panose="020B0600070205080204" pitchFamily="50" charset="-128"/>
                <a:ea typeface="ＭＳ Ｐゴシック" panose="020B0600070205080204" pitchFamily="50" charset="-128"/>
              </a:rPr>
              <a:t>衝突で常に</a:t>
            </a:r>
            <a:r>
              <a:rPr lang="ja-JP" altLang="en-US" sz="2540" baseline="30000" dirty="0">
                <a:ea typeface="ＭＳ Ｐゴシック" panose="020B0600070205080204" pitchFamily="50" charset="-128"/>
              </a:rPr>
              <a:t>3</a:t>
            </a:r>
            <a:r>
              <a:rPr lang="ja-JP" altLang="en-US" sz="2540" dirty="0">
                <a:ea typeface="ＭＳ Ｐゴシック" panose="020B0600070205080204" pitchFamily="50" charset="-128"/>
              </a:rPr>
              <a:t>He</a:t>
            </a:r>
            <a:r>
              <a:rPr lang="ja-JP" altLang="en-US" sz="2540" dirty="0">
                <a:latin typeface="ＭＳ Ｐゴシック" panose="020B0600070205080204" pitchFamily="50" charset="-128"/>
                <a:ea typeface="ＭＳ Ｐゴシック" panose="020B0600070205080204" pitchFamily="50" charset="-128"/>
              </a:rPr>
              <a:t>と</a:t>
            </a:r>
            <a:r>
              <a:rPr lang="ja-JP" altLang="en-US" sz="2540" dirty="0">
                <a:ea typeface="ＭＳ Ｐゴシック" panose="020B0600070205080204" pitchFamily="50" charset="-128"/>
              </a:rPr>
              <a:t>n</a:t>
            </a:r>
            <a:r>
              <a:rPr lang="ja-JP" altLang="en-US" sz="2540" dirty="0">
                <a:latin typeface="ＭＳ Ｐゴシック" panose="020B0600070205080204" pitchFamily="50" charset="-128"/>
                <a:ea typeface="ＭＳ Ｐゴシック" panose="020B0600070205080204" pitchFamily="50" charset="-128"/>
              </a:rPr>
              <a:t>が生成するわけではない</a:t>
            </a:r>
          </a:p>
          <a:p>
            <a:endParaRPr lang="en-US" altLang="ja-JP" sz="2540" dirty="0">
              <a:cs typeface="Arial" panose="020B0604020202020204" pitchFamily="34" charset="0"/>
            </a:endParaRPr>
          </a:p>
          <a:p>
            <a:r>
              <a:rPr lang="ja-JP" altLang="en-US" sz="2540" dirty="0">
                <a:ea typeface="ＭＳ Ｐゴシック" panose="020B0600070205080204" pitchFamily="50" charset="-128"/>
                <a:cs typeface="Arial" panose="020B0604020202020204" pitchFamily="34" charset="0"/>
              </a:rPr>
              <a:t>　　　　　　　　</a:t>
            </a:r>
            <a:r>
              <a:rPr lang="en-US" altLang="ja-JP" sz="2540" dirty="0">
                <a:cs typeface="Arial" panose="020B0604020202020204" pitchFamily="34" charset="0"/>
              </a:rPr>
              <a:t>d + d →</a:t>
            </a:r>
            <a:r>
              <a:rPr lang="ja-JP" altLang="en-US" sz="2540" dirty="0">
                <a:ea typeface="ＭＳ Ｐゴシック" panose="020B0600070205080204" pitchFamily="50" charset="-128"/>
                <a:cs typeface="Arial" panose="020B0604020202020204" pitchFamily="34" charset="0"/>
              </a:rPr>
              <a:t> </a:t>
            </a:r>
            <a:r>
              <a:rPr lang="en-US" altLang="ja-JP" sz="2540" baseline="33000" dirty="0">
                <a:cs typeface="Arial" panose="020B0604020202020204" pitchFamily="34" charset="0"/>
              </a:rPr>
              <a:t>3</a:t>
            </a:r>
            <a:r>
              <a:rPr lang="en-US" altLang="ja-JP" sz="2540" dirty="0">
                <a:cs typeface="Arial" panose="020B0604020202020204" pitchFamily="34" charset="0"/>
              </a:rPr>
              <a:t>He + n</a:t>
            </a:r>
          </a:p>
          <a:p>
            <a:r>
              <a:rPr lang="ja-JP" altLang="en-US" sz="2540" dirty="0">
                <a:ea typeface="ＭＳ Ｐゴシック" panose="020B0600070205080204" pitchFamily="50" charset="-128"/>
                <a:cs typeface="Arial" panose="020B0604020202020204" pitchFamily="34" charset="0"/>
              </a:rPr>
              <a:t>　　　　　　　　　　　  →     t + p</a:t>
            </a:r>
          </a:p>
          <a:p>
            <a:r>
              <a:rPr lang="ja-JP" altLang="en-US" sz="2540" dirty="0">
                <a:ea typeface="ＭＳ Ｐゴシック" panose="020B0600070205080204" pitchFamily="50" charset="-128"/>
                <a:cs typeface="Arial" panose="020B0604020202020204" pitchFamily="34" charset="0"/>
              </a:rPr>
              <a:t> 　　　　　　　　　　　 →    d + d</a:t>
            </a:r>
          </a:p>
          <a:p>
            <a:r>
              <a:rPr lang="ja-JP" altLang="en-US" sz="2540" dirty="0">
                <a:ea typeface="ＭＳ Ｐゴシック" panose="020B0600070205080204" pitchFamily="50" charset="-128"/>
                <a:cs typeface="Arial" panose="020B0604020202020204" pitchFamily="34" charset="0"/>
              </a:rPr>
              <a:t>  　　　　　　　　　　　→    p + t　　　　　　・・・など</a:t>
            </a:r>
          </a:p>
          <a:p>
            <a:endParaRPr lang="ja-JP" altLang="en-US" sz="2540" dirty="0">
              <a:ea typeface="ＭＳ Ｐゴシック" panose="020B0600070205080204" pitchFamily="50" charset="-128"/>
              <a:cs typeface="Arial" panose="020B0604020202020204" pitchFamily="34" charset="0"/>
            </a:endParaRPr>
          </a:p>
          <a:p>
            <a:endParaRPr lang="ja-JP" altLang="en-US" sz="2540" dirty="0">
              <a:ea typeface="ＭＳ Ｐゴシック" panose="020B0600070205080204" pitchFamily="50" charset="-128"/>
              <a:cs typeface="Arial" panose="020B0604020202020204" pitchFamily="34" charset="0"/>
            </a:endParaRPr>
          </a:p>
          <a:p>
            <a:pPr>
              <a:buFont typeface="Times New Roman" panose="02020603050405020304" pitchFamily="18" charset="0"/>
              <a:buChar char="•"/>
            </a:pPr>
            <a:r>
              <a:rPr lang="ja-JP" altLang="en-US" sz="2540" dirty="0">
                <a:ea typeface="ＭＳ Ｐゴシック" panose="020B0600070205080204" pitchFamily="50" charset="-128"/>
              </a:rPr>
              <a:t> </a:t>
            </a:r>
            <a:r>
              <a:rPr lang="ja-JP" altLang="en-US" sz="2540" baseline="30000" dirty="0">
                <a:ea typeface="ＭＳ Ｐゴシック" panose="020B0600070205080204" pitchFamily="50" charset="-128"/>
              </a:rPr>
              <a:t>3</a:t>
            </a:r>
            <a:r>
              <a:rPr lang="ja-JP" altLang="en-US" sz="2540" dirty="0">
                <a:ea typeface="ＭＳ Ｐゴシック" panose="020B0600070205080204" pitchFamily="50" charset="-128"/>
              </a:rPr>
              <a:t>Heと他の粒子を区別しないといけない</a:t>
            </a:r>
          </a:p>
          <a:p>
            <a:endParaRPr lang="ja-JP" altLang="en-US" sz="2540" dirty="0">
              <a:ea typeface="ＭＳ Ｐゴシック" panose="020B0600070205080204" pitchFamily="50" charset="-128"/>
            </a:endParaRPr>
          </a:p>
          <a:p>
            <a:endParaRPr lang="ja-JP" altLang="en-US" sz="2540" dirty="0">
              <a:ea typeface="ＭＳ Ｐゴシック" panose="020B0600070205080204" pitchFamily="50" charset="-128"/>
            </a:endParaRPr>
          </a:p>
          <a:p>
            <a:endParaRPr lang="ja-JP" altLang="en-US" sz="2540" dirty="0">
              <a:ea typeface="ＭＳ Ｐゴシック" panose="020B0600070205080204" pitchFamily="50" charset="-128"/>
            </a:endParaRPr>
          </a:p>
          <a:p>
            <a:r>
              <a:rPr lang="ja-JP" altLang="en-US" sz="2540" dirty="0">
                <a:ea typeface="ＭＳ Ｐゴシック" panose="020B0600070205080204" pitchFamily="50" charset="-128"/>
              </a:rPr>
              <a:t>　Si半導体検出器で粒子のエネルギーEを測定すれば区別できるだろうか？</a:t>
            </a:r>
            <a:endParaRPr lang="ja-JP" altLang="en-US" sz="2540" dirty="0">
              <a:latin typeface="ＭＳ Ｐゴシック" panose="020B0600070205080204" pitchFamily="50" charset="-128"/>
              <a:ea typeface="ＭＳ Ｐゴシック" panose="020B0600070205080204" pitchFamily="50" charset="-128"/>
            </a:endParaRPr>
          </a:p>
        </p:txBody>
      </p:sp>
      <p:sp>
        <p:nvSpPr>
          <p:cNvPr id="5123" name="Rectangle 3"/>
          <p:cNvSpPr>
            <a:spLocks noChangeArrowheads="1"/>
          </p:cNvSpPr>
          <p:nvPr/>
        </p:nvSpPr>
        <p:spPr bwMode="auto">
          <a:xfrm>
            <a:off x="4964846" y="1954159"/>
            <a:ext cx="570300" cy="1605470"/>
          </a:xfrm>
          <a:prstGeom prst="rect">
            <a:avLst/>
          </a:prstGeom>
          <a:noFill/>
          <a:ln w="28575" cmpd="sng">
            <a:solidFill>
              <a:srgbClr val="FF807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633"/>
          </a:p>
        </p:txBody>
      </p:sp>
      <p:sp>
        <p:nvSpPr>
          <p:cNvPr id="5124" name="Text Box 4"/>
          <p:cNvSpPr txBox="1">
            <a:spLocks noChangeArrowheads="1"/>
          </p:cNvSpPr>
          <p:nvPr/>
        </p:nvSpPr>
        <p:spPr bwMode="auto">
          <a:xfrm>
            <a:off x="1808671" y="204502"/>
            <a:ext cx="3152491" cy="588315"/>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5pPr>
            <a:lvl6pPr marL="25146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6pPr>
            <a:lvl7pPr marL="29718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7pPr>
            <a:lvl8pPr marL="34290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8pPr>
            <a:lvl9pPr marL="38862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9pPr>
          </a:lstStyle>
          <a:p>
            <a:r>
              <a:rPr lang="ja-JP" altLang="en-US" sz="3266">
                <a:ea typeface="ＭＳ Ｐゴシック" panose="020B0600070205080204" pitchFamily="50" charset="-128"/>
              </a:rPr>
              <a:t>反応の副生成物</a:t>
            </a:r>
          </a:p>
        </p:txBody>
      </p:sp>
      <p:sp>
        <p:nvSpPr>
          <p:cNvPr id="5125" name="AutoShape 5"/>
          <p:cNvSpPr>
            <a:spLocks noChangeArrowheads="1"/>
          </p:cNvSpPr>
          <p:nvPr/>
        </p:nvSpPr>
        <p:spPr bwMode="auto">
          <a:xfrm>
            <a:off x="4994285" y="4810765"/>
            <a:ext cx="653829" cy="898654"/>
          </a:xfrm>
          <a:prstGeom prst="downArrow">
            <a:avLst>
              <a:gd name="adj1" fmla="val 50000"/>
              <a:gd name="adj2" fmla="val 34361"/>
            </a:avLst>
          </a:prstGeom>
          <a:solidFill>
            <a:schemeClr val="hlink"/>
          </a:solidFill>
          <a:ln w="9360" cap="flat" cmpd="sng">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Tree>
    <p:extLst>
      <p:ext uri="{BB962C8B-B14F-4D97-AF65-F5344CB8AC3E}">
        <p14:creationId xmlns:p14="http://schemas.microsoft.com/office/powerpoint/2010/main" val="620006910"/>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3361154" y="1633133"/>
          <a:ext cx="5511459" cy="3305147"/>
        </p:xfrm>
        <a:graphic>
          <a:graphicData uri="http://schemas.openxmlformats.org/presentationml/2006/ole">
            <mc:AlternateContent xmlns:mc="http://schemas.openxmlformats.org/markup-compatibility/2006">
              <mc:Choice xmlns:v="urn:schemas-microsoft-com:vml" Requires="v">
                <p:oleObj spid="_x0000_s1034" r:id="rId3" imgW="4019040" imgH="2409480" progId="">
                  <p:embed/>
                </p:oleObj>
              </mc:Choice>
              <mc:Fallback>
                <p:oleObj r:id="rId3" imgW="4019040" imgH="2409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154" y="1633133"/>
                        <a:ext cx="5511459" cy="33051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Text Box 3"/>
          <p:cNvSpPr txBox="1">
            <a:spLocks noChangeArrowheads="1"/>
          </p:cNvSpPr>
          <p:nvPr/>
        </p:nvSpPr>
        <p:spPr bwMode="auto">
          <a:xfrm>
            <a:off x="1769787" y="204502"/>
            <a:ext cx="6695262" cy="588662"/>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801" tIns="42628" rIns="81801" bIns="4262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5pPr>
            <a:lvl6pPr marL="25146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6pPr>
            <a:lvl7pPr marL="29718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7pPr>
            <a:lvl8pPr marL="34290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8pPr>
            <a:lvl9pPr marL="38862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9pPr>
          </a:lstStyle>
          <a:p>
            <a:r>
              <a:rPr lang="ja-JP" altLang="en-US" sz="3266">
                <a:ea typeface="ＭＳ Ｐゴシック" panose="020B0600070205080204" pitchFamily="50" charset="-128"/>
              </a:rPr>
              <a:t>各粒子のエネルギーと散乱角度分布</a:t>
            </a:r>
          </a:p>
        </p:txBody>
      </p:sp>
      <p:sp>
        <p:nvSpPr>
          <p:cNvPr id="6148" name="Text Box 4"/>
          <p:cNvSpPr txBox="1">
            <a:spLocks noChangeArrowheads="1"/>
          </p:cNvSpPr>
          <p:nvPr/>
        </p:nvSpPr>
        <p:spPr bwMode="auto">
          <a:xfrm>
            <a:off x="1972848" y="4817307"/>
            <a:ext cx="8459448"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5pPr>
            <a:lvl6pPr marL="25146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6pPr>
            <a:lvl7pPr marL="29718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7pPr>
            <a:lvl8pPr marL="34290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8pPr>
            <a:lvl9pPr marL="38862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9pPr>
          </a:lstStyle>
          <a:p>
            <a:pPr>
              <a:buFont typeface="Times New Roman" panose="02020603050405020304" pitchFamily="18" charset="0"/>
              <a:buChar char="•"/>
            </a:pPr>
            <a:r>
              <a:rPr lang="ja-JP" altLang="en-US" sz="2540" dirty="0">
                <a:ea typeface="ＭＳ Ｐゴシック" panose="020B0600070205080204" pitchFamily="50" charset="-128"/>
              </a:rPr>
              <a:t> 同じ角度に跳んだ</a:t>
            </a:r>
            <a:r>
              <a:rPr lang="ja-JP" altLang="en-US" sz="2540" baseline="30000" dirty="0">
                <a:ea typeface="ＭＳ Ｐゴシック" panose="020B0600070205080204" pitchFamily="50" charset="-128"/>
              </a:rPr>
              <a:t>3</a:t>
            </a:r>
            <a:r>
              <a:rPr lang="ja-JP" altLang="en-US" sz="2540" dirty="0">
                <a:ea typeface="ＭＳ Ｐゴシック" panose="020B0600070205080204" pitchFamily="50" charset="-128"/>
              </a:rPr>
              <a:t>He,</a:t>
            </a:r>
            <a:r>
              <a:rPr lang="ja-JP" altLang="en-US" sz="2540" dirty="0" err="1">
                <a:ea typeface="ＭＳ Ｐゴシック" panose="020B0600070205080204" pitchFamily="50" charset="-128"/>
              </a:rPr>
              <a:t>t</a:t>
            </a:r>
            <a:r>
              <a:rPr lang="ja-JP" altLang="en-US" sz="2540" dirty="0">
                <a:ea typeface="ＭＳ Ｐゴシック" panose="020B0600070205080204" pitchFamily="50" charset="-128"/>
              </a:rPr>
              <a:t>,</a:t>
            </a:r>
            <a:r>
              <a:rPr lang="ja-JP" altLang="en-US" sz="2540" dirty="0" err="1">
                <a:ea typeface="ＭＳ Ｐゴシック" panose="020B0600070205080204" pitchFamily="50" charset="-128"/>
              </a:rPr>
              <a:t>d</a:t>
            </a:r>
            <a:r>
              <a:rPr lang="ja-JP" altLang="en-US" sz="2540" dirty="0">
                <a:ea typeface="ＭＳ Ｐゴシック" panose="020B0600070205080204" pitchFamily="50" charset="-128"/>
              </a:rPr>
              <a:t>はほぼ同じEを持ち区別できない</a:t>
            </a:r>
          </a:p>
          <a:p>
            <a:endParaRPr lang="ja-JP" altLang="en-US" sz="2540" dirty="0">
              <a:ea typeface="ＭＳ Ｐゴシック" panose="020B0600070205080204" pitchFamily="50" charset="-128"/>
            </a:endParaRPr>
          </a:p>
          <a:p>
            <a:endParaRPr lang="ja-JP" altLang="en-US" sz="2540" dirty="0">
              <a:ea typeface="ＭＳ Ｐゴシック" panose="020B0600070205080204" pitchFamily="50" charset="-128"/>
            </a:endParaRPr>
          </a:p>
          <a:p>
            <a:r>
              <a:rPr lang="ja-JP" altLang="en-US" sz="2540" dirty="0">
                <a:ea typeface="ＭＳ Ｐゴシック" panose="020B0600070205080204" pitchFamily="50" charset="-128"/>
              </a:rPr>
              <a:t>　粒子に薄いSi半導体検出器（SSD）を貫通させてエネルギー損失</a:t>
            </a:r>
            <a:r>
              <a:rPr lang="ja-JP" altLang="en-US" sz="2540" dirty="0">
                <a:ea typeface="ＭＳ Ｐゴシック" panose="020B0600070205080204" pitchFamily="50" charset="-128"/>
                <a:sym typeface="Arial" panose="020B0604020202020204" pitchFamily="34" charset="0"/>
              </a:rPr>
              <a:t>Δ</a:t>
            </a:r>
            <a:r>
              <a:rPr lang="ja-JP" altLang="en-US" sz="2540" dirty="0">
                <a:ea typeface="ＭＳ Ｐゴシック" panose="020B0600070205080204" pitchFamily="50" charset="-128"/>
              </a:rPr>
              <a:t>Eを測定する！</a:t>
            </a:r>
          </a:p>
        </p:txBody>
      </p:sp>
      <p:sp>
        <p:nvSpPr>
          <p:cNvPr id="6149" name="Text Box 5"/>
          <p:cNvSpPr txBox="1">
            <a:spLocks noChangeArrowheads="1"/>
          </p:cNvSpPr>
          <p:nvPr/>
        </p:nvSpPr>
        <p:spPr bwMode="auto">
          <a:xfrm>
            <a:off x="1892199" y="979303"/>
            <a:ext cx="8532896"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5pPr>
            <a:lvl6pPr marL="25146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6pPr>
            <a:lvl7pPr marL="29718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7pPr>
            <a:lvl8pPr marL="34290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8pPr>
            <a:lvl9pPr marL="38862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9pPr>
          </a:lstStyle>
          <a:p>
            <a:pPr>
              <a:buFont typeface="Times New Roman" panose="02020603050405020304" pitchFamily="18" charset="0"/>
              <a:buChar char="•"/>
            </a:pPr>
            <a:r>
              <a:rPr lang="ja-JP" altLang="en-US" sz="2540">
                <a:ea typeface="ＭＳ Ｐゴシック" panose="020B0600070205080204" pitchFamily="50" charset="-128"/>
              </a:rPr>
              <a:t> 二体反応なので粒子のエネルギーと角度の関係が計算できる</a:t>
            </a:r>
          </a:p>
        </p:txBody>
      </p:sp>
      <p:sp>
        <p:nvSpPr>
          <p:cNvPr id="6150" name="Text Box 6"/>
          <p:cNvSpPr txBox="1">
            <a:spLocks noChangeArrowheads="1"/>
          </p:cNvSpPr>
          <p:nvPr/>
        </p:nvSpPr>
        <p:spPr bwMode="auto">
          <a:xfrm>
            <a:off x="5157022" y="4450068"/>
            <a:ext cx="1561124" cy="3157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452"/>
              <a:t>散乱角度（deg）</a:t>
            </a:r>
          </a:p>
        </p:txBody>
      </p:sp>
      <p:sp>
        <p:nvSpPr>
          <p:cNvPr id="6151" name="Text Box 7"/>
          <p:cNvSpPr txBox="1">
            <a:spLocks noChangeArrowheads="1"/>
          </p:cNvSpPr>
          <p:nvPr/>
        </p:nvSpPr>
        <p:spPr bwMode="auto">
          <a:xfrm>
            <a:off x="6912567" y="2000371"/>
            <a:ext cx="338436"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33"/>
              <a:t>p</a:t>
            </a:r>
          </a:p>
        </p:txBody>
      </p:sp>
      <p:sp>
        <p:nvSpPr>
          <p:cNvPr id="6152" name="Text Box 8"/>
          <p:cNvSpPr txBox="1">
            <a:spLocks noChangeArrowheads="1"/>
          </p:cNvSpPr>
          <p:nvPr/>
        </p:nvSpPr>
        <p:spPr bwMode="auto">
          <a:xfrm>
            <a:off x="6872242" y="2490023"/>
            <a:ext cx="280830"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33"/>
              <a:t>n</a:t>
            </a:r>
          </a:p>
        </p:txBody>
      </p:sp>
      <p:sp>
        <p:nvSpPr>
          <p:cNvPr id="6153" name="Text Box 9"/>
          <p:cNvSpPr txBox="1">
            <a:spLocks noChangeArrowheads="1"/>
          </p:cNvSpPr>
          <p:nvPr/>
        </p:nvSpPr>
        <p:spPr bwMode="auto">
          <a:xfrm>
            <a:off x="6300502" y="2776612"/>
            <a:ext cx="280829"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33" b="1"/>
              <a:t>t</a:t>
            </a:r>
          </a:p>
        </p:txBody>
      </p:sp>
      <p:sp>
        <p:nvSpPr>
          <p:cNvPr id="6154" name="Text Box 10"/>
          <p:cNvSpPr txBox="1">
            <a:spLocks noChangeArrowheads="1"/>
          </p:cNvSpPr>
          <p:nvPr/>
        </p:nvSpPr>
        <p:spPr bwMode="auto">
          <a:xfrm>
            <a:off x="6055677" y="3306588"/>
            <a:ext cx="554458"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33" b="1" baseline="30000"/>
              <a:t>3</a:t>
            </a:r>
            <a:r>
              <a:rPr lang="ja-JP" altLang="en-US" sz="1633" b="1"/>
              <a:t>He</a:t>
            </a:r>
            <a:endParaRPr lang="ja-JP" altLang="en-US" sz="1633" b="1" baseline="30000"/>
          </a:p>
        </p:txBody>
      </p:sp>
      <p:sp>
        <p:nvSpPr>
          <p:cNvPr id="6155" name="Text Box 11"/>
          <p:cNvSpPr txBox="1">
            <a:spLocks noChangeArrowheads="1"/>
          </p:cNvSpPr>
          <p:nvPr/>
        </p:nvSpPr>
        <p:spPr bwMode="auto">
          <a:xfrm flipH="1">
            <a:off x="7443983" y="3306588"/>
            <a:ext cx="244826" cy="337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801" tIns="42628" rIns="81801" bIns="42628">
            <a:spAutoFit/>
          </a:bodyPr>
          <a:lstStyle/>
          <a:p>
            <a:r>
              <a:rPr lang="ja-JP" altLang="en-US" sz="1633" b="1"/>
              <a:t>d</a:t>
            </a:r>
          </a:p>
        </p:txBody>
      </p:sp>
      <p:sp>
        <p:nvSpPr>
          <p:cNvPr id="6156" name="Rectangle 12"/>
          <p:cNvSpPr>
            <a:spLocks noChangeArrowheads="1"/>
          </p:cNvSpPr>
          <p:nvPr/>
        </p:nvSpPr>
        <p:spPr bwMode="auto">
          <a:xfrm>
            <a:off x="8056047" y="2694524"/>
            <a:ext cx="694153" cy="118380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ja-JP" altLang="en-US" sz="1633"/>
          </a:p>
        </p:txBody>
      </p:sp>
      <p:sp>
        <p:nvSpPr>
          <p:cNvPr id="6157" name="AutoShape 13"/>
          <p:cNvSpPr>
            <a:spLocks noChangeArrowheads="1"/>
          </p:cNvSpPr>
          <p:nvPr/>
        </p:nvSpPr>
        <p:spPr bwMode="auto">
          <a:xfrm>
            <a:off x="5810851" y="5266634"/>
            <a:ext cx="367238" cy="613504"/>
          </a:xfrm>
          <a:prstGeom prst="downArrow">
            <a:avLst>
              <a:gd name="adj1" fmla="val 50000"/>
              <a:gd name="adj2" fmla="val 41765"/>
            </a:avLst>
          </a:prstGeom>
          <a:solidFill>
            <a:schemeClr val="hlink"/>
          </a:solidFill>
          <a:ln w="9360" cap="flat" cmpd="sng">
            <a:solidFill>
              <a:srgbClr val="3465A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sz="1633"/>
          </a:p>
        </p:txBody>
      </p:sp>
    </p:spTree>
    <p:extLst>
      <p:ext uri="{BB962C8B-B14F-4D97-AF65-F5344CB8AC3E}">
        <p14:creationId xmlns:p14="http://schemas.microsoft.com/office/powerpoint/2010/main" val="274884316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808670" y="122414"/>
            <a:ext cx="5226309" cy="588315"/>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5pPr>
            <a:lvl6pPr marL="25146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6pPr>
            <a:lvl7pPr marL="29718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7pPr>
            <a:lvl8pPr marL="34290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8pPr>
            <a:lvl9pPr marL="38862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9pPr>
          </a:lstStyle>
          <a:p>
            <a:r>
              <a:rPr lang="ja-JP" altLang="en-US" sz="3266">
                <a:ea typeface="ＭＳ Ｐゴシック" panose="020B0600070205080204" pitchFamily="50" charset="-128"/>
                <a:sym typeface="Arial" panose="020B0604020202020204" pitchFamily="34" charset="0"/>
              </a:rPr>
              <a:t>Δ</a:t>
            </a:r>
            <a:r>
              <a:rPr lang="ja-JP" altLang="en-US" sz="3266">
                <a:ea typeface="ＭＳ Ｐゴシック" panose="020B0600070205080204" pitchFamily="50" charset="-128"/>
              </a:rPr>
              <a:t>Eを使って粒子を区別する</a:t>
            </a:r>
          </a:p>
        </p:txBody>
      </p:sp>
      <p:sp>
        <p:nvSpPr>
          <p:cNvPr id="7171" name="Text Box 3"/>
          <p:cNvSpPr txBox="1">
            <a:spLocks noChangeArrowheads="1"/>
          </p:cNvSpPr>
          <p:nvPr/>
        </p:nvSpPr>
        <p:spPr bwMode="auto">
          <a:xfrm>
            <a:off x="2138466" y="774802"/>
            <a:ext cx="3999299" cy="4776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5pPr>
            <a:lvl6pPr marL="25146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6pPr>
            <a:lvl7pPr marL="29718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7pPr>
            <a:lvl8pPr marL="34290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8pPr>
            <a:lvl9pPr marL="3886200" indent="-228600" defTabSz="449263" eaLnBrk="0" fontAlgn="base" hangingPunct="0">
              <a:lnSpc>
                <a:spcPct val="93000"/>
              </a:lnSpc>
              <a:spcBef>
                <a:spcPct val="0"/>
              </a:spcBef>
              <a:spcAft>
                <a:spcPct val="0"/>
              </a:spcAft>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IPA Pゴシック" charset="0"/>
                <a:cs typeface="IPA Pゴシック" charset="0"/>
              </a:defRPr>
            </a:lvl9pPr>
          </a:lstStyle>
          <a:p>
            <a:pPr>
              <a:buFont typeface="Times New Roman" panose="02020603050405020304" pitchFamily="18" charset="0"/>
              <a:buChar char="•"/>
            </a:pPr>
            <a:r>
              <a:rPr lang="ja-JP" altLang="en-US" sz="2540">
                <a:ea typeface="ＭＳ Ｐゴシック" panose="020B0600070205080204" pitchFamily="50" charset="-128"/>
              </a:rPr>
              <a:t> なぜ</a:t>
            </a:r>
            <a:r>
              <a:rPr lang="ja-JP" altLang="en-US" sz="2540">
                <a:ea typeface="ＭＳ Ｐゴシック" panose="020B0600070205080204" pitchFamily="50" charset="-128"/>
                <a:sym typeface="Arial" panose="020B0604020202020204" pitchFamily="34" charset="0"/>
              </a:rPr>
              <a:t>Δ</a:t>
            </a:r>
            <a:r>
              <a:rPr lang="ja-JP" altLang="en-US" sz="2540">
                <a:ea typeface="ＭＳ Ｐゴシック" panose="020B0600070205080204" pitchFamily="50" charset="-128"/>
              </a:rPr>
              <a:t>Eを測定すると粒子を区別できるのか？</a:t>
            </a:r>
          </a:p>
          <a:p>
            <a:endParaRPr lang="en-GB" altLang="en-US" sz="2540">
              <a:ea typeface="ＭＳ Ｐゴシック" panose="020B0600070205080204" pitchFamily="50" charset="-128"/>
            </a:endParaRPr>
          </a:p>
          <a:p>
            <a:r>
              <a:rPr lang="ja-JP" altLang="en-US" sz="2540">
                <a:ea typeface="ＭＳ Ｐゴシック" panose="020B0600070205080204" pitchFamily="50" charset="-128"/>
              </a:rPr>
              <a:t>　Bethe-Blochの公式より</a:t>
            </a:r>
          </a:p>
          <a:p>
            <a:pPr algn="ctr"/>
            <a:r>
              <a:rPr lang="ja-JP" altLang="en-US" sz="2540">
                <a:ea typeface="ＭＳ Ｐゴシック" panose="020B0600070205080204" pitchFamily="50" charset="-128"/>
                <a:cs typeface="Arial" panose="020B0604020202020204" pitchFamily="34" charset="0"/>
                <a:sym typeface="Arial" panose="020B0604020202020204" pitchFamily="34" charset="0"/>
              </a:rPr>
              <a:t>Δ</a:t>
            </a:r>
            <a:r>
              <a:rPr lang="en-GB" altLang="en-US" sz="2540">
                <a:cs typeface="Arial" panose="020B0604020202020204" pitchFamily="34" charset="0"/>
              </a:rPr>
              <a:t>E ∝ z</a:t>
            </a:r>
            <a:r>
              <a:rPr lang="en-GB" altLang="en-US" sz="2540" baseline="33000">
                <a:cs typeface="Arial" panose="020B0604020202020204" pitchFamily="34" charset="0"/>
              </a:rPr>
              <a:t>2</a:t>
            </a:r>
            <a:r>
              <a:rPr lang="en-GB" altLang="en-US" sz="2540">
                <a:cs typeface="Arial" panose="020B0604020202020204" pitchFamily="34" charset="0"/>
              </a:rPr>
              <a:t>/</a:t>
            </a:r>
            <a:r>
              <a:rPr lang="en-GB" altLang="en-US" sz="2540">
                <a:cs typeface="Arial" panose="020B0604020202020204" pitchFamily="34" charset="0"/>
                <a:sym typeface="Arial" panose="020B0604020202020204" pitchFamily="34" charset="0"/>
              </a:rPr>
              <a:t>β</a:t>
            </a:r>
            <a:r>
              <a:rPr lang="en-GB" altLang="en-US" sz="2540" baseline="33000">
                <a:cs typeface="Arial" panose="020B0604020202020204" pitchFamily="34" charset="0"/>
              </a:rPr>
              <a:t>2 </a:t>
            </a:r>
            <a:r>
              <a:rPr lang="en-GB" altLang="en-US" sz="2540">
                <a:cs typeface="Arial" panose="020B0604020202020204" pitchFamily="34" charset="0"/>
              </a:rPr>
              <a:t>∝ AZ</a:t>
            </a:r>
            <a:r>
              <a:rPr lang="en-GB" altLang="en-US" sz="2540" baseline="33000">
                <a:cs typeface="Arial" panose="020B0604020202020204" pitchFamily="34" charset="0"/>
              </a:rPr>
              <a:t>2</a:t>
            </a:r>
            <a:r>
              <a:rPr lang="en-GB" altLang="en-US" sz="2540">
                <a:cs typeface="Arial" panose="020B0604020202020204" pitchFamily="34" charset="0"/>
              </a:rPr>
              <a:t>/E</a:t>
            </a:r>
          </a:p>
          <a:p>
            <a:pPr algn="ctr"/>
            <a:endParaRPr lang="en-GB" altLang="en-US" sz="2540">
              <a:ea typeface="TeX Gyre Termes Math" charset="0"/>
              <a:cs typeface="TeX Gyre Termes Math" charset="0"/>
            </a:endParaRPr>
          </a:p>
          <a:p>
            <a:r>
              <a:rPr lang="ja-JP" altLang="en-US" sz="2540">
                <a:ea typeface="ＭＳ Ｐゴシック" panose="020B0600070205080204" pitchFamily="50" charset="-128"/>
              </a:rPr>
              <a:t>　各粒子のAZ</a:t>
            </a:r>
            <a:r>
              <a:rPr lang="ja-JP" altLang="en-US" sz="2540" baseline="33000">
                <a:ea typeface="ＭＳ Ｐゴシック" panose="020B0600070205080204" pitchFamily="50" charset="-128"/>
              </a:rPr>
              <a:t>2</a:t>
            </a:r>
            <a:r>
              <a:rPr lang="ja-JP" altLang="en-US" sz="2540">
                <a:ea typeface="ＭＳ Ｐゴシック" panose="020B0600070205080204" pitchFamily="50" charset="-128"/>
              </a:rPr>
              <a:t>の値は</a:t>
            </a:r>
          </a:p>
          <a:p>
            <a:pPr algn="ctr"/>
            <a:r>
              <a:rPr lang="ja-JP" altLang="en-US" sz="2540">
                <a:ea typeface="ＭＳ Ｐゴシック" panose="020B0600070205080204" pitchFamily="50" charset="-128"/>
                <a:cs typeface="Arial" panose="020B0604020202020204" pitchFamily="34" charset="0"/>
              </a:rPr>
              <a:t>d</a:t>
            </a:r>
            <a:r>
              <a:rPr lang="en-GB" altLang="en-US" sz="2540">
                <a:cs typeface="Arial" panose="020B0604020202020204" pitchFamily="34" charset="0"/>
              </a:rPr>
              <a:t>：</a:t>
            </a:r>
            <a:r>
              <a:rPr lang="ja-JP" altLang="en-US" sz="2540">
                <a:ea typeface="ＭＳ Ｐゴシック" panose="020B0600070205080204" pitchFamily="50" charset="-128"/>
                <a:cs typeface="Arial" panose="020B0604020202020204" pitchFamily="34" charset="0"/>
              </a:rPr>
              <a:t>2</a:t>
            </a:r>
            <a:r>
              <a:rPr lang="en-GB" altLang="en-US" sz="2540">
                <a:cs typeface="Arial" panose="020B0604020202020204" pitchFamily="34" charset="0"/>
              </a:rPr>
              <a:t>×1=</a:t>
            </a:r>
            <a:r>
              <a:rPr lang="ja-JP" altLang="en-US" sz="2540">
                <a:ea typeface="ＭＳ Ｐゴシック" panose="020B0600070205080204" pitchFamily="50" charset="-128"/>
                <a:cs typeface="Arial" panose="020B0604020202020204" pitchFamily="34" charset="0"/>
              </a:rPr>
              <a:t>2</a:t>
            </a:r>
            <a:r>
              <a:rPr lang="en-GB" altLang="en-US" sz="2540">
                <a:cs typeface="Arial" panose="020B0604020202020204" pitchFamily="34" charset="0"/>
              </a:rPr>
              <a:t>, t：3×1</a:t>
            </a:r>
            <a:r>
              <a:rPr lang="en-GB" altLang="en-US" sz="2540" baseline="33000">
                <a:cs typeface="Arial" panose="020B0604020202020204" pitchFamily="34" charset="0"/>
              </a:rPr>
              <a:t>2</a:t>
            </a:r>
            <a:r>
              <a:rPr lang="en-GB" altLang="en-US" sz="2540">
                <a:cs typeface="Arial" panose="020B0604020202020204" pitchFamily="34" charset="0"/>
              </a:rPr>
              <a:t>=3, </a:t>
            </a:r>
          </a:p>
          <a:p>
            <a:pPr algn="ctr"/>
            <a:r>
              <a:rPr lang="en-GB" altLang="en-US" sz="2540" baseline="30000">
                <a:cs typeface="Arial" panose="020B0604020202020204" pitchFamily="34" charset="0"/>
              </a:rPr>
              <a:t>3</a:t>
            </a:r>
            <a:r>
              <a:rPr lang="en-GB" altLang="en-US" sz="2540">
                <a:cs typeface="Arial" panose="020B0604020202020204" pitchFamily="34" charset="0"/>
              </a:rPr>
              <a:t>He：3×2</a:t>
            </a:r>
            <a:r>
              <a:rPr lang="en-GB" altLang="en-US" sz="2540" baseline="33000">
                <a:cs typeface="Arial" panose="020B0604020202020204" pitchFamily="34" charset="0"/>
              </a:rPr>
              <a:t>2</a:t>
            </a:r>
            <a:r>
              <a:rPr lang="en-GB" altLang="en-US" sz="2540">
                <a:cs typeface="Arial" panose="020B0604020202020204" pitchFamily="34" charset="0"/>
              </a:rPr>
              <a:t>=12</a:t>
            </a:r>
          </a:p>
          <a:p>
            <a:pPr algn="ctr"/>
            <a:endParaRPr lang="en-GB" altLang="en-US" sz="2540">
              <a:ea typeface="ＭＳ Ｐゴシック" panose="020B0600070205080204" pitchFamily="50" charset="-128"/>
            </a:endParaRPr>
          </a:p>
          <a:p>
            <a:r>
              <a:rPr lang="ja-JP" altLang="en-US" sz="2540">
                <a:ea typeface="ＭＳ Ｐゴシック" panose="020B0600070205080204" pitchFamily="50" charset="-128"/>
              </a:rPr>
              <a:t>　よってEと</a:t>
            </a:r>
            <a:r>
              <a:rPr lang="ja-JP" altLang="en-US" sz="2540">
                <a:ea typeface="ＭＳ Ｐゴシック" panose="020B0600070205080204" pitchFamily="50" charset="-128"/>
                <a:sym typeface="Arial" panose="020B0604020202020204" pitchFamily="34" charset="0"/>
              </a:rPr>
              <a:t>Δ</a:t>
            </a:r>
            <a:r>
              <a:rPr lang="ja-JP" altLang="en-US" sz="2540">
                <a:ea typeface="ＭＳ Ｐゴシック" panose="020B0600070205080204" pitchFamily="50" charset="-128"/>
              </a:rPr>
              <a:t>Eを使って</a:t>
            </a:r>
            <a:r>
              <a:rPr lang="ja-JP" altLang="en-US" sz="2540" baseline="30000">
                <a:ea typeface="ＭＳ Ｐゴシック" panose="020B0600070205080204" pitchFamily="50" charset="-128"/>
              </a:rPr>
              <a:t>3</a:t>
            </a:r>
            <a:r>
              <a:rPr lang="ja-JP" altLang="en-US" sz="2540">
                <a:ea typeface="ＭＳ Ｐゴシック" panose="020B0600070205080204" pitchFamily="50" charset="-128"/>
              </a:rPr>
              <a:t>Heを選択できる！</a:t>
            </a:r>
          </a:p>
        </p:txBody>
      </p:sp>
      <p:graphicFrame>
        <p:nvGraphicFramePr>
          <p:cNvPr id="7172" name="Object 4"/>
          <p:cNvGraphicFramePr>
            <a:graphicFrameLocks noChangeAspect="1"/>
          </p:cNvGraphicFramePr>
          <p:nvPr/>
        </p:nvGraphicFramePr>
        <p:xfrm>
          <a:off x="5779168" y="3017118"/>
          <a:ext cx="652388" cy="326914"/>
        </p:xfrm>
        <a:graphic>
          <a:graphicData uri="http://schemas.openxmlformats.org/presentationml/2006/ole">
            <mc:AlternateContent xmlns:mc="http://schemas.openxmlformats.org/markup-compatibility/2006">
              <mc:Choice xmlns:v="urn:schemas-microsoft-com:vml" Requires="v">
                <p:oleObj spid="_x0000_s2058" r:id="rId3" imgW="719640" imgH="359640" progId="">
                  <p:embed/>
                </p:oleObj>
              </mc:Choice>
              <mc:Fallback>
                <p:oleObj r:id="rId3" imgW="719640" imgH="3596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168" y="3017118"/>
                        <a:ext cx="652388" cy="326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3" name="Text Box 5"/>
          <p:cNvSpPr txBox="1">
            <a:spLocks noChangeArrowheads="1"/>
          </p:cNvSpPr>
          <p:nvPr/>
        </p:nvSpPr>
        <p:spPr bwMode="auto">
          <a:xfrm>
            <a:off x="2299762" y="5674196"/>
            <a:ext cx="7713450" cy="87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Times New Roman" panose="02020603050405020304" pitchFamily="18" charset="0"/>
              <a:buChar char="•"/>
            </a:pPr>
            <a:r>
              <a:rPr lang="ja-JP" altLang="en-US" sz="2540">
                <a:solidFill>
                  <a:srgbClr val="000000"/>
                </a:solidFill>
              </a:rPr>
              <a:t> 本実験では500µmのSSDの前に30µmのSSDを設置することにした</a:t>
            </a: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5677" y="1755545"/>
            <a:ext cx="4560958" cy="3420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5" name="Text Box 7"/>
          <p:cNvSpPr txBox="1">
            <a:spLocks noChangeArrowheads="1"/>
          </p:cNvSpPr>
          <p:nvPr/>
        </p:nvSpPr>
        <p:spPr bwMode="auto">
          <a:xfrm>
            <a:off x="8898535" y="2922068"/>
            <a:ext cx="545817"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814" b="1" baseline="30000"/>
              <a:t>3</a:t>
            </a:r>
            <a:r>
              <a:rPr lang="ja-JP" altLang="en-US" sz="1814" b="1"/>
              <a:t>He</a:t>
            </a:r>
            <a:endParaRPr lang="ja-JP" altLang="en-US" sz="1814" b="1" baseline="30000"/>
          </a:p>
        </p:txBody>
      </p:sp>
      <p:sp>
        <p:nvSpPr>
          <p:cNvPr id="7176" name="Text Box 8"/>
          <p:cNvSpPr txBox="1">
            <a:spLocks noChangeArrowheads="1"/>
          </p:cNvSpPr>
          <p:nvPr/>
        </p:nvSpPr>
        <p:spPr bwMode="auto">
          <a:xfrm>
            <a:off x="7526071" y="3878328"/>
            <a:ext cx="279389" cy="371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ja-JP" altLang="en-US" sz="1814" b="1"/>
              <a:t>t</a:t>
            </a:r>
          </a:p>
        </p:txBody>
      </p:sp>
      <p:sp>
        <p:nvSpPr>
          <p:cNvPr id="7177" name="Text Box 9"/>
          <p:cNvSpPr txBox="1">
            <a:spLocks noChangeArrowheads="1"/>
          </p:cNvSpPr>
          <p:nvPr/>
        </p:nvSpPr>
        <p:spPr bwMode="auto">
          <a:xfrm>
            <a:off x="7034979" y="4450067"/>
            <a:ext cx="344196" cy="3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814" b="1"/>
              <a:t>d</a:t>
            </a:r>
          </a:p>
        </p:txBody>
      </p:sp>
      <p:sp>
        <p:nvSpPr>
          <p:cNvPr id="7178" name="Text Box 10"/>
          <p:cNvSpPr txBox="1">
            <a:spLocks noChangeArrowheads="1"/>
          </p:cNvSpPr>
          <p:nvPr/>
        </p:nvSpPr>
        <p:spPr bwMode="auto">
          <a:xfrm>
            <a:off x="9811591" y="5184545"/>
            <a:ext cx="470929"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33">
                <a:cs typeface="Arial" panose="020B0604020202020204" pitchFamily="34" charset="0"/>
                <a:sym typeface="Arial" panose="020B0604020202020204" pitchFamily="34" charset="0"/>
              </a:rPr>
              <a:t>Δ</a:t>
            </a:r>
            <a:r>
              <a:rPr lang="ja-JP" altLang="en-US" sz="1633">
                <a:cs typeface="Arial" panose="020B0604020202020204" pitchFamily="34" charset="0"/>
              </a:rPr>
              <a:t>E</a:t>
            </a:r>
          </a:p>
        </p:txBody>
      </p:sp>
      <p:sp>
        <p:nvSpPr>
          <p:cNvPr id="7179" name="Text Box 11"/>
          <p:cNvSpPr txBox="1">
            <a:spLocks noChangeArrowheads="1"/>
          </p:cNvSpPr>
          <p:nvPr/>
        </p:nvSpPr>
        <p:spPr bwMode="auto">
          <a:xfrm>
            <a:off x="5829573" y="1960047"/>
            <a:ext cx="266428" cy="34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en-US" sz="1633"/>
              <a:t>E</a:t>
            </a:r>
          </a:p>
        </p:txBody>
      </p:sp>
    </p:spTree>
    <p:extLst>
      <p:ext uri="{BB962C8B-B14F-4D97-AF65-F5344CB8AC3E}">
        <p14:creationId xmlns:p14="http://schemas.microsoft.com/office/powerpoint/2010/main" val="243933730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smtClean="0"/>
              <a:t>実験セットアップ</a:t>
            </a:r>
            <a:endParaRPr kumimoji="1" lang="ja-JP" altLang="en-US" dirty="0"/>
          </a:p>
        </p:txBody>
      </p:sp>
      <p:sp>
        <p:nvSpPr>
          <p:cNvPr id="2" name="テキスト ボックス 1"/>
          <p:cNvSpPr txBox="1"/>
          <p:nvPr/>
        </p:nvSpPr>
        <p:spPr>
          <a:xfrm>
            <a:off x="2135560" y="1556793"/>
            <a:ext cx="7920880" cy="1200329"/>
          </a:xfrm>
          <a:prstGeom prst="rect">
            <a:avLst/>
          </a:prstGeom>
          <a:noFill/>
        </p:spPr>
        <p:txBody>
          <a:bodyPr wrap="square" rtlCol="0">
            <a:spAutoFit/>
          </a:bodyPr>
          <a:lstStyle/>
          <a:p>
            <a:r>
              <a:rPr lang="ja-JP" altLang="en-US" sz="3600" dirty="0"/>
              <a:t>大阪大学</a:t>
            </a:r>
            <a:r>
              <a:rPr lang="en-US" altLang="ja-JP" sz="3600" dirty="0"/>
              <a:t>RCNP ENN</a:t>
            </a:r>
            <a:r>
              <a:rPr lang="ja-JP" altLang="en-US" sz="3600" dirty="0"/>
              <a:t>コースの</a:t>
            </a:r>
            <a:endParaRPr lang="en-US" altLang="ja-JP" sz="3600" dirty="0"/>
          </a:p>
          <a:p>
            <a:r>
              <a:rPr lang="ja-JP" altLang="en-US" sz="3600" dirty="0"/>
              <a:t>大型散乱槽で実験を行った。</a:t>
            </a:r>
          </a:p>
        </p:txBody>
      </p:sp>
      <p:pic>
        <p:nvPicPr>
          <p:cNvPr id="1028" name="Picture 4" descr="http://adam.phys.sci.osaka-u.ac.jp/study/picture/rcn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017" y="4004120"/>
            <a:ext cx="4229329"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3573016"/>
            <a:ext cx="42672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直線矢印コネクタ 4"/>
          <p:cNvCxnSpPr/>
          <p:nvPr/>
        </p:nvCxnSpPr>
        <p:spPr>
          <a:xfrm>
            <a:off x="7663933" y="3403740"/>
            <a:ext cx="288032" cy="4203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7128139" y="2926703"/>
            <a:ext cx="2453081" cy="523220"/>
          </a:xfrm>
          <a:prstGeom prst="rect">
            <a:avLst/>
          </a:prstGeom>
          <a:noFill/>
        </p:spPr>
        <p:txBody>
          <a:bodyPr wrap="square" rtlCol="0">
            <a:spAutoFit/>
          </a:bodyPr>
          <a:lstStyle/>
          <a:p>
            <a:r>
              <a:rPr lang="en-US" altLang="ja-JP" sz="2800" dirty="0"/>
              <a:t>ENN</a:t>
            </a:r>
            <a:r>
              <a:rPr lang="ja-JP" altLang="en-US" sz="2800" dirty="0"/>
              <a:t>コース</a:t>
            </a:r>
          </a:p>
        </p:txBody>
      </p:sp>
      <p:sp>
        <p:nvSpPr>
          <p:cNvPr id="8" name="円/楕円 7"/>
          <p:cNvSpPr/>
          <p:nvPr/>
        </p:nvSpPr>
        <p:spPr>
          <a:xfrm>
            <a:off x="7872209" y="3824100"/>
            <a:ext cx="96494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052569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4396968" y="342405"/>
            <a:ext cx="3451522" cy="345222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6113629" y="1599061"/>
            <a:ext cx="45719" cy="7896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 name="直線矢印コネクタ 5"/>
          <p:cNvCxnSpPr/>
          <p:nvPr/>
        </p:nvCxnSpPr>
        <p:spPr>
          <a:xfrm>
            <a:off x="2040137" y="1993888"/>
            <a:ext cx="401541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rot="19582267">
            <a:off x="6892962" y="3432123"/>
            <a:ext cx="546541"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正方形/長方形 8"/>
          <p:cNvSpPr/>
          <p:nvPr/>
        </p:nvSpPr>
        <p:spPr>
          <a:xfrm rot="2308161">
            <a:off x="4761249" y="3329944"/>
            <a:ext cx="500423" cy="5945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正方形/長方形 9"/>
          <p:cNvSpPr/>
          <p:nvPr/>
        </p:nvSpPr>
        <p:spPr>
          <a:xfrm>
            <a:off x="5878314" y="3784167"/>
            <a:ext cx="516347" cy="4571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正方形/長方形 10"/>
          <p:cNvSpPr/>
          <p:nvPr/>
        </p:nvSpPr>
        <p:spPr>
          <a:xfrm rot="3268449">
            <a:off x="6926117" y="1285717"/>
            <a:ext cx="468130" cy="2519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3" name="直線矢印コネクタ 12"/>
          <p:cNvCxnSpPr/>
          <p:nvPr/>
        </p:nvCxnSpPr>
        <p:spPr>
          <a:xfrm flipV="1">
            <a:off x="6147033" y="1454618"/>
            <a:ext cx="898649" cy="53927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6147033" y="1984787"/>
            <a:ext cx="1342303" cy="200560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rot="19908421">
            <a:off x="7289251" y="3957950"/>
            <a:ext cx="626325" cy="40000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a:off x="1919536" y="456325"/>
            <a:ext cx="2880320" cy="523220"/>
          </a:xfrm>
          <a:prstGeom prst="rect">
            <a:avLst/>
          </a:prstGeom>
          <a:noFill/>
        </p:spPr>
        <p:txBody>
          <a:bodyPr wrap="square" rtlCol="0">
            <a:spAutoFit/>
          </a:bodyPr>
          <a:lstStyle/>
          <a:p>
            <a:r>
              <a:rPr lang="ja-JP" altLang="en-US" sz="2800" dirty="0"/>
              <a:t>大型散乱槽内部</a:t>
            </a:r>
          </a:p>
        </p:txBody>
      </p:sp>
      <p:sp>
        <p:nvSpPr>
          <p:cNvPr id="18" name="正方形/長方形 17"/>
          <p:cNvSpPr/>
          <p:nvPr/>
        </p:nvSpPr>
        <p:spPr>
          <a:xfrm>
            <a:off x="1882489" y="384317"/>
            <a:ext cx="2736311" cy="6672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下矢印 18"/>
          <p:cNvSpPr/>
          <p:nvPr/>
        </p:nvSpPr>
        <p:spPr>
          <a:xfrm rot="2805826" flipH="1">
            <a:off x="7847747" y="140316"/>
            <a:ext cx="45719" cy="1388876"/>
          </a:xfrm>
          <a:prstGeom prst="downArrow">
            <a:avLst/>
          </a:prstGeom>
          <a:solidFill>
            <a:schemeClr val="accent5"/>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8592171" y="82997"/>
                <a:ext cx="2016224" cy="2188676"/>
              </a:xfrm>
              <a:prstGeom prst="rect">
                <a:avLst/>
              </a:prstGeom>
              <a:noFill/>
            </p:spPr>
            <p:txBody>
              <a:bodyPr wrap="square" rtlCol="0">
                <a:spAutoFit/>
              </a:bodyPr>
              <a:lstStyle/>
              <a:p>
                <a:r>
                  <a:rPr lang="en-US" altLang="ja-JP" sz="4000" dirty="0"/>
                  <a:t>SSD</a:t>
                </a:r>
                <a:r>
                  <a:rPr lang="en-US" altLang="ja-JP" dirty="0"/>
                  <a:t> </a:t>
                </a:r>
                <a:r>
                  <a:rPr lang="en-US" altLang="ja-JP" sz="3600" dirty="0"/>
                  <a:t>2</a:t>
                </a:r>
                <a:r>
                  <a:rPr lang="ja-JP" altLang="en-US" sz="3600" dirty="0"/>
                  <a:t>枚</a:t>
                </a:r>
                <a:endParaRPr lang="en-US" altLang="ja-JP" sz="3600" dirty="0"/>
              </a:p>
              <a:p>
                <a14:m>
                  <m:oMath xmlns:m="http://schemas.openxmlformats.org/officeDocument/2006/math">
                    <m:sPre>
                      <m:sPrePr>
                        <m:ctrlPr>
                          <a:rPr lang="en-US" altLang="ja-JP" sz="2400" i="1">
                            <a:latin typeface="Cambria Math"/>
                          </a:rPr>
                        </m:ctrlPr>
                      </m:sPrePr>
                      <m:sub/>
                      <m:sup>
                        <m:r>
                          <m:rPr>
                            <m:nor/>
                          </m:rPr>
                          <a:rPr lang="en-US" altLang="ja-JP" sz="2400" dirty="0"/>
                          <m:t>3</m:t>
                        </m:r>
                      </m:sup>
                      <m:e>
                        <m:r>
                          <m:rPr>
                            <m:nor/>
                          </m:rPr>
                          <a:rPr lang="en-US" altLang="ja-JP" sz="2400" dirty="0"/>
                          <m:t>He</m:t>
                        </m:r>
                      </m:e>
                    </m:sPre>
                  </m:oMath>
                </a14:m>
                <a:r>
                  <a:rPr lang="ja-JP" altLang="en-US" sz="2400" dirty="0"/>
                  <a:t>を検出</a:t>
                </a:r>
                <a:endParaRPr lang="en-US" altLang="ja-JP" sz="2400" dirty="0"/>
              </a:p>
              <a:p>
                <a:r>
                  <a:rPr lang="ja-JP" altLang="en-US" sz="2400" dirty="0"/>
                  <a:t>前方</a:t>
                </a:r>
                <a:r>
                  <a:rPr lang="en-US" altLang="ja-JP" sz="2400" dirty="0"/>
                  <a:t>30</a:t>
                </a:r>
                <a:r>
                  <a:rPr lang="el-GR" altLang="ja-JP" sz="2400" dirty="0"/>
                  <a:t>μ</a:t>
                </a:r>
                <a:r>
                  <a:rPr lang="en-US" altLang="ja-JP" sz="2400" dirty="0"/>
                  <a:t>m</a:t>
                </a:r>
              </a:p>
              <a:p>
                <a:r>
                  <a:rPr lang="ja-JP" altLang="en-US" sz="2400" dirty="0"/>
                  <a:t>後方</a:t>
                </a:r>
                <a:r>
                  <a:rPr lang="en-US" altLang="ja-JP" sz="2400" dirty="0"/>
                  <a:t>500</a:t>
                </a:r>
                <a:r>
                  <a:rPr lang="el-GR" altLang="ja-JP" sz="2400" dirty="0"/>
                  <a:t>μ</a:t>
                </a:r>
                <a:r>
                  <a:rPr lang="en-US" altLang="ja-JP" sz="2400" dirty="0"/>
                  <a:t>m</a:t>
                </a:r>
              </a:p>
              <a:p>
                <a:endParaRPr lang="ja-JP" altLang="en-US"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7068171" y="82997"/>
                <a:ext cx="2016224" cy="2160528"/>
              </a:xfrm>
              <a:prstGeom prst="rect">
                <a:avLst/>
              </a:prstGeom>
              <a:blipFill rotWithShape="1">
                <a:blip r:embed="rId2"/>
                <a:stretch>
                  <a:fillRect l="-10574" t="-5085"/>
                </a:stretch>
              </a:blipFill>
            </p:spPr>
            <p:txBody>
              <a:bodyPr/>
              <a:lstStyle/>
              <a:p>
                <a:r>
                  <a:rPr lang="ja-JP" altLang="en-US">
                    <a:noFill/>
                  </a:rPr>
                  <a:t> </a:t>
                </a:r>
              </a:p>
            </p:txBody>
          </p:sp>
        </mc:Fallback>
      </mc:AlternateContent>
      <p:sp>
        <p:nvSpPr>
          <p:cNvPr id="21" name="正方形/長方形 20"/>
          <p:cNvSpPr/>
          <p:nvPr/>
        </p:nvSpPr>
        <p:spPr>
          <a:xfrm>
            <a:off x="8492135" y="109218"/>
            <a:ext cx="1953425" cy="188467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8291736" y="2219868"/>
            <a:ext cx="2376264" cy="1446550"/>
          </a:xfrm>
          <a:prstGeom prst="rect">
            <a:avLst/>
          </a:prstGeom>
          <a:noFill/>
        </p:spPr>
        <p:txBody>
          <a:bodyPr wrap="square" rtlCol="0">
            <a:spAutoFit/>
          </a:bodyPr>
          <a:lstStyle/>
          <a:p>
            <a:r>
              <a:rPr lang="ja-JP" altLang="en-US" sz="3200" dirty="0"/>
              <a:t>液体シンチレータ</a:t>
            </a:r>
            <a:endParaRPr lang="en-US" altLang="ja-JP" sz="3200" dirty="0"/>
          </a:p>
          <a:p>
            <a:r>
              <a:rPr lang="ja-JP" altLang="en-US" sz="2400" dirty="0"/>
              <a:t>中性子を検出</a:t>
            </a:r>
          </a:p>
        </p:txBody>
      </p:sp>
      <p:sp>
        <p:nvSpPr>
          <p:cNvPr id="23" name="正方形/長方形 22"/>
          <p:cNvSpPr/>
          <p:nvPr/>
        </p:nvSpPr>
        <p:spPr>
          <a:xfrm>
            <a:off x="8264215" y="2143448"/>
            <a:ext cx="2181345" cy="15993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下矢印 23"/>
          <p:cNvSpPr/>
          <p:nvPr/>
        </p:nvSpPr>
        <p:spPr>
          <a:xfrm rot="2805826" flipH="1">
            <a:off x="7999926" y="3461414"/>
            <a:ext cx="52240" cy="438313"/>
          </a:xfrm>
          <a:prstGeom prst="downArrow">
            <a:avLst/>
          </a:prstGeom>
          <a:solidFill>
            <a:schemeClr val="accent5"/>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2165435" y="1524295"/>
            <a:ext cx="2556805" cy="461665"/>
          </a:xfrm>
          <a:prstGeom prst="rect">
            <a:avLst/>
          </a:prstGeom>
          <a:noFill/>
        </p:spPr>
        <p:txBody>
          <a:bodyPr wrap="square" rtlCol="0">
            <a:spAutoFit/>
          </a:bodyPr>
          <a:lstStyle/>
          <a:p>
            <a:r>
              <a:rPr lang="en-US" altLang="ja-JP" sz="2400" dirty="0">
                <a:solidFill>
                  <a:srgbClr val="FF0000"/>
                </a:solidFill>
              </a:rPr>
              <a:t>d</a:t>
            </a:r>
            <a:r>
              <a:rPr lang="ja-JP" altLang="en-US" sz="2400" dirty="0">
                <a:solidFill>
                  <a:srgbClr val="FF0000"/>
                </a:solidFill>
              </a:rPr>
              <a:t>ビーム</a:t>
            </a:r>
            <a:r>
              <a:rPr lang="en-US" altLang="ja-JP" sz="2400" dirty="0">
                <a:solidFill>
                  <a:srgbClr val="FF0000"/>
                </a:solidFill>
              </a:rPr>
              <a:t>10MeV</a:t>
            </a:r>
            <a:endParaRPr lang="ja-JP" altLang="en-US" sz="2400" dirty="0">
              <a:solidFill>
                <a:srgbClr val="FF0000"/>
              </a:solidFill>
            </a:endParaRPr>
          </a:p>
        </p:txBody>
      </p:sp>
      <mc:AlternateContent xmlns:mc="http://schemas.openxmlformats.org/markup-compatibility/2006" xmlns:a14="http://schemas.microsoft.com/office/drawing/2010/main">
        <mc:Choice Requires="a14">
          <p:sp>
            <p:nvSpPr>
              <p:cNvPr id="27" name="テキスト ボックス 26"/>
              <p:cNvSpPr txBox="1"/>
              <p:nvPr/>
            </p:nvSpPr>
            <p:spPr>
              <a:xfrm>
                <a:off x="5498420" y="401174"/>
                <a:ext cx="1440349" cy="1183914"/>
              </a:xfrm>
              <a:prstGeom prst="rect">
                <a:avLst/>
              </a:prstGeom>
              <a:noFill/>
            </p:spPr>
            <p:txBody>
              <a:bodyPr wrap="square" rtlCol="0">
                <a:spAutoFit/>
              </a:bodyPr>
              <a:lstStyle/>
              <a:p>
                <a:r>
                  <a:rPr lang="ja-JP" altLang="en-US" sz="2400" dirty="0"/>
                  <a:t>標的</a:t>
                </a:r>
                <a:endParaRPr lang="en-US" altLang="ja-JP" sz="2400" dirty="0"/>
              </a:p>
              <a:p>
                <a:r>
                  <a:rPr lang="en-US" altLang="ja-JP" sz="2400" dirty="0"/>
                  <a:t>CD2 </a:t>
                </a:r>
              </a:p>
              <a:p>
                <a:r>
                  <a:rPr lang="en-US" altLang="ja-JP" sz="2000" dirty="0"/>
                  <a:t>0.6mg/</a:t>
                </a:r>
                <a14:m>
                  <m:oMath xmlns:m="http://schemas.openxmlformats.org/officeDocument/2006/math">
                    <m:sSup>
                      <m:sSupPr>
                        <m:ctrlPr>
                          <a:rPr lang="en-US" altLang="ja-JP" sz="2000" i="1">
                            <a:latin typeface="Cambria Math"/>
                          </a:rPr>
                        </m:ctrlPr>
                      </m:sSupPr>
                      <m:e>
                        <m:r>
                          <m:rPr>
                            <m:nor/>
                          </m:rPr>
                          <a:rPr lang="en-US" altLang="ja-JP" sz="2000" dirty="0"/>
                          <m:t>cm</m:t>
                        </m:r>
                      </m:e>
                      <m:sup>
                        <m:r>
                          <m:rPr>
                            <m:nor/>
                          </m:rPr>
                          <a:rPr lang="en-US" altLang="ja-JP" sz="2000" dirty="0"/>
                          <m:t>2</m:t>
                        </m:r>
                      </m:sup>
                    </m:sSup>
                  </m:oMath>
                </a14:m>
                <a:endParaRPr lang="ja-JP" altLang="en-US" sz="2000" dirty="0"/>
              </a:p>
            </p:txBody>
          </p:sp>
        </mc:Choice>
        <mc:Fallback xmlns="">
          <p:sp>
            <p:nvSpPr>
              <p:cNvPr id="27" name="テキスト ボックス 26"/>
              <p:cNvSpPr txBox="1">
                <a:spLocks noRot="1" noChangeAspect="1" noMove="1" noResize="1" noEditPoints="1" noAdjustHandles="1" noChangeArrowheads="1" noChangeShapeType="1" noTextEdit="1"/>
              </p:cNvSpPr>
              <p:nvPr/>
            </p:nvSpPr>
            <p:spPr>
              <a:xfrm>
                <a:off x="3974419" y="401174"/>
                <a:ext cx="1440349" cy="1183914"/>
              </a:xfrm>
              <a:prstGeom prst="rect">
                <a:avLst/>
              </a:prstGeom>
              <a:blipFill rotWithShape="1">
                <a:blip r:embed="rId3"/>
                <a:stretch>
                  <a:fillRect l="-6780" t="-6186" b="-876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p:cNvSpPr txBox="1"/>
              <p:nvPr/>
            </p:nvSpPr>
            <p:spPr>
              <a:xfrm>
                <a:off x="6797589" y="2943144"/>
                <a:ext cx="944317" cy="475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000" i="1">
                              <a:latin typeface="Cambria Math"/>
                            </a:rPr>
                          </m:ctrlPr>
                        </m:sSupPr>
                        <m:e>
                          <m:r>
                            <a:rPr lang="en-US" altLang="ja-JP" sz="2000" i="1">
                              <a:latin typeface="Cambria Math"/>
                            </a:rPr>
                            <m:t>60</m:t>
                          </m:r>
                          <m:r>
                            <m:rPr>
                              <m:nor/>
                            </m:rPr>
                            <a:rPr lang="ja-JP" altLang="en-US" sz="2000" dirty="0"/>
                            <m:t> </m:t>
                          </m:r>
                        </m:e>
                        <m:sup>
                          <m:r>
                            <m:rPr>
                              <m:nor/>
                            </m:rPr>
                            <a:rPr lang="en-US" altLang="ja-JP" sz="2000">
                              <a:latin typeface="Cambria Math"/>
                              <a:ea typeface="Cambria Math"/>
                            </a:rPr>
                            <m:t>°</m:t>
                          </m:r>
                        </m:sup>
                      </m:sSup>
                    </m:oMath>
                  </m:oMathPara>
                </a14:m>
                <a:endParaRPr lang="ja-JP" altLang="en-US" sz="2000" dirty="0"/>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5273588" y="2943143"/>
                <a:ext cx="944317" cy="475195"/>
              </a:xfrm>
              <a:prstGeom prst="rect">
                <a:avLst/>
              </a:prstGeom>
              <a:blipFill rotWithShape="1">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p:cNvSpPr txBox="1"/>
              <p:nvPr/>
            </p:nvSpPr>
            <p:spPr>
              <a:xfrm>
                <a:off x="5687189" y="3348677"/>
                <a:ext cx="944317" cy="4751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000" i="1">
                              <a:latin typeface="Cambria Math"/>
                            </a:rPr>
                          </m:ctrlPr>
                        </m:sSupPr>
                        <m:e>
                          <m:r>
                            <a:rPr lang="en-US" altLang="ja-JP" sz="2000" i="1">
                              <a:latin typeface="Cambria Math"/>
                            </a:rPr>
                            <m:t>90</m:t>
                          </m:r>
                          <m:r>
                            <m:rPr>
                              <m:nor/>
                            </m:rPr>
                            <a:rPr lang="ja-JP" altLang="en-US" sz="2000" dirty="0"/>
                            <m:t> </m:t>
                          </m:r>
                        </m:e>
                        <m:sup>
                          <m:r>
                            <m:rPr>
                              <m:nor/>
                            </m:rPr>
                            <a:rPr lang="en-US" altLang="ja-JP" sz="2000">
                              <a:latin typeface="Cambria Math"/>
                              <a:ea typeface="Cambria Math"/>
                            </a:rPr>
                            <m:t>°</m:t>
                          </m:r>
                        </m:sup>
                      </m:sSup>
                    </m:oMath>
                  </m:oMathPara>
                </a14:m>
                <a:endParaRPr lang="ja-JP" altLang="en-US" sz="2000" dirty="0"/>
              </a:p>
            </p:txBody>
          </p:sp>
        </mc:Choice>
        <mc:Fallback xmlns="">
          <p:sp>
            <p:nvSpPr>
              <p:cNvPr id="29" name="テキスト ボックス 28"/>
              <p:cNvSpPr txBox="1">
                <a:spLocks noRot="1" noChangeAspect="1" noMove="1" noResize="1" noEditPoints="1" noAdjustHandles="1" noChangeArrowheads="1" noChangeShapeType="1" noTextEdit="1"/>
              </p:cNvSpPr>
              <p:nvPr/>
            </p:nvSpPr>
            <p:spPr>
              <a:xfrm>
                <a:off x="4163188" y="3348676"/>
                <a:ext cx="944317" cy="475195"/>
              </a:xfrm>
              <a:prstGeom prst="rect">
                <a:avLst/>
              </a:prstGeom>
              <a:blipFill rotWithShape="1">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p:cNvSpPr txBox="1"/>
              <p:nvPr/>
            </p:nvSpPr>
            <p:spPr>
              <a:xfrm>
                <a:off x="4645767" y="2773866"/>
                <a:ext cx="944317" cy="4814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altLang="ja-JP" sz="2000" i="1">
                              <a:latin typeface="Cambria Math"/>
                            </a:rPr>
                          </m:ctrlPr>
                        </m:sSupPr>
                        <m:e>
                          <m:r>
                            <a:rPr lang="en-US" altLang="ja-JP" sz="2000" i="1">
                              <a:latin typeface="Cambria Math"/>
                            </a:rPr>
                            <m:t>135</m:t>
                          </m:r>
                          <m:r>
                            <m:rPr>
                              <m:nor/>
                            </m:rPr>
                            <a:rPr lang="ja-JP" altLang="en-US" sz="2000" dirty="0"/>
                            <m:t> </m:t>
                          </m:r>
                        </m:e>
                        <m:sup>
                          <m:r>
                            <m:rPr>
                              <m:nor/>
                            </m:rPr>
                            <a:rPr lang="en-US" altLang="ja-JP" sz="2000">
                              <a:latin typeface="Cambria Math"/>
                              <a:ea typeface="Cambria Math"/>
                            </a:rPr>
                            <m:t>°</m:t>
                          </m:r>
                        </m:sup>
                      </m:sSup>
                    </m:oMath>
                  </m:oMathPara>
                </a14:m>
                <a:endParaRPr lang="ja-JP" altLang="en-US" sz="2000" dirty="0"/>
              </a:p>
            </p:txBody>
          </p:sp>
        </mc:Choice>
        <mc:Fallback xmlns="">
          <p:sp>
            <p:nvSpPr>
              <p:cNvPr id="30" name="テキスト ボックス 29"/>
              <p:cNvSpPr txBox="1">
                <a:spLocks noRot="1" noChangeAspect="1" noMove="1" noResize="1" noEditPoints="1" noAdjustHandles="1" noChangeArrowheads="1" noChangeShapeType="1" noTextEdit="1"/>
              </p:cNvSpPr>
              <p:nvPr/>
            </p:nvSpPr>
            <p:spPr>
              <a:xfrm>
                <a:off x="3121766" y="2773866"/>
                <a:ext cx="944317" cy="481478"/>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p:cNvSpPr txBox="1"/>
              <p:nvPr/>
            </p:nvSpPr>
            <p:spPr>
              <a:xfrm>
                <a:off x="6509555" y="1663507"/>
                <a:ext cx="576066" cy="44108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Pre>
                        <m:sPrePr>
                          <m:ctrlPr>
                            <a:rPr lang="en-US" altLang="ja-JP" i="1">
                              <a:solidFill>
                                <a:srgbClr val="FF0000"/>
                              </a:solidFill>
                              <a:latin typeface="Cambria Math"/>
                            </a:rPr>
                          </m:ctrlPr>
                        </m:sPrePr>
                        <m:sub/>
                        <m:sup>
                          <m:r>
                            <m:rPr>
                              <m:nor/>
                            </m:rPr>
                            <a:rPr lang="en-US" altLang="ja-JP" dirty="0">
                              <a:solidFill>
                                <a:srgbClr val="FF0000"/>
                              </a:solidFill>
                            </a:rPr>
                            <m:t>3</m:t>
                          </m:r>
                        </m:sup>
                        <m:e>
                          <m:r>
                            <m:rPr>
                              <m:nor/>
                            </m:rPr>
                            <a:rPr lang="en-US" altLang="ja-JP" dirty="0">
                              <a:solidFill>
                                <a:srgbClr val="FF0000"/>
                              </a:solidFill>
                            </a:rPr>
                            <m:t>He</m:t>
                          </m:r>
                        </m:e>
                      </m:sPre>
                    </m:oMath>
                  </m:oMathPara>
                </a14:m>
                <a:endParaRPr lang="ja-JP" altLang="en-US"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4985555" y="1663506"/>
                <a:ext cx="576066" cy="420051"/>
              </a:xfrm>
              <a:prstGeom prst="rect">
                <a:avLst/>
              </a:prstGeom>
              <a:blipFill rotWithShape="1">
                <a:blip r:embed="rId7"/>
                <a:stretch>
                  <a:fillRect/>
                </a:stretch>
              </a:blipFill>
            </p:spPr>
            <p:txBody>
              <a:bodyPr/>
              <a:lstStyle/>
              <a:p>
                <a:r>
                  <a:rPr lang="ja-JP" altLang="en-US">
                    <a:noFill/>
                  </a:rPr>
                  <a:t> </a:t>
                </a:r>
              </a:p>
            </p:txBody>
          </p:sp>
        </mc:Fallback>
      </mc:AlternateContent>
      <p:sp>
        <p:nvSpPr>
          <p:cNvPr id="32" name="テキスト ボックス 31"/>
          <p:cNvSpPr txBox="1"/>
          <p:nvPr/>
        </p:nvSpPr>
        <p:spPr>
          <a:xfrm>
            <a:off x="6037842" y="2773866"/>
            <a:ext cx="832161" cy="338554"/>
          </a:xfrm>
          <a:prstGeom prst="rect">
            <a:avLst/>
          </a:prstGeom>
          <a:noFill/>
        </p:spPr>
        <p:txBody>
          <a:bodyPr wrap="square" rtlCol="0">
            <a:spAutoFit/>
          </a:bodyPr>
          <a:lstStyle/>
          <a:p>
            <a:r>
              <a:rPr lang="ja-JP" altLang="en-US" sz="1600" dirty="0">
                <a:solidFill>
                  <a:srgbClr val="FF0000"/>
                </a:solidFill>
              </a:rPr>
              <a:t>中性子</a:t>
            </a:r>
          </a:p>
        </p:txBody>
      </p:sp>
      <p:sp>
        <p:nvSpPr>
          <p:cNvPr id="35" name="正方形/長方形 34"/>
          <p:cNvSpPr/>
          <p:nvPr/>
        </p:nvSpPr>
        <p:spPr>
          <a:xfrm>
            <a:off x="1720928" y="6687624"/>
            <a:ext cx="504056" cy="74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正方形/長方形 35"/>
          <p:cNvSpPr/>
          <p:nvPr/>
        </p:nvSpPr>
        <p:spPr>
          <a:xfrm>
            <a:off x="2423592" y="6581897"/>
            <a:ext cx="1973376" cy="165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テキスト ボックス 36"/>
          <p:cNvSpPr txBox="1"/>
          <p:nvPr/>
        </p:nvSpPr>
        <p:spPr>
          <a:xfrm>
            <a:off x="4928654" y="4311745"/>
            <a:ext cx="2911911" cy="830997"/>
          </a:xfrm>
          <a:prstGeom prst="rect">
            <a:avLst/>
          </a:prstGeom>
          <a:noFill/>
        </p:spPr>
        <p:txBody>
          <a:bodyPr wrap="square" rtlCol="0">
            <a:spAutoFit/>
          </a:bodyPr>
          <a:lstStyle/>
          <a:p>
            <a:r>
              <a:rPr lang="ja-JP" altLang="en-US" sz="2800"/>
              <a:t>　窓</a:t>
            </a:r>
            <a:endParaRPr lang="en-US" altLang="ja-JP" sz="2800" dirty="0"/>
          </a:p>
          <a:p>
            <a:r>
              <a:rPr lang="ja-JP" altLang="en-US" sz="2000" dirty="0"/>
              <a:t>アラミド膜</a:t>
            </a:r>
            <a:r>
              <a:rPr lang="en-US" altLang="ja-JP" sz="2000" dirty="0"/>
              <a:t>60</a:t>
            </a:r>
            <a:r>
              <a:rPr lang="el-GR" altLang="ja-JP" sz="2000" dirty="0"/>
              <a:t>μ</a:t>
            </a:r>
            <a:r>
              <a:rPr lang="en-US" altLang="ja-JP" sz="2000" dirty="0"/>
              <a:t>m</a:t>
            </a:r>
            <a:endParaRPr lang="ja-JP" altLang="en-US" sz="2000" dirty="0"/>
          </a:p>
        </p:txBody>
      </p:sp>
      <p:cxnSp>
        <p:nvCxnSpPr>
          <p:cNvPr id="39" name="直線矢印コネクタ 38"/>
          <p:cNvCxnSpPr/>
          <p:nvPr/>
        </p:nvCxnSpPr>
        <p:spPr>
          <a:xfrm flipH="1" flipV="1">
            <a:off x="5225853" y="3742840"/>
            <a:ext cx="272566" cy="542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6113628" y="3942438"/>
            <a:ext cx="17706" cy="304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V="1">
            <a:off x="6832630" y="3593785"/>
            <a:ext cx="320757" cy="714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正方形/長方形 37"/>
          <p:cNvSpPr/>
          <p:nvPr/>
        </p:nvSpPr>
        <p:spPr>
          <a:xfrm>
            <a:off x="4973148" y="4311745"/>
            <a:ext cx="2296598" cy="8309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テキスト ボックス 43"/>
          <p:cNvSpPr txBox="1"/>
          <p:nvPr/>
        </p:nvSpPr>
        <p:spPr>
          <a:xfrm>
            <a:off x="1524000" y="3511417"/>
            <a:ext cx="3487459" cy="3108543"/>
          </a:xfrm>
          <a:prstGeom prst="rect">
            <a:avLst/>
          </a:prstGeom>
          <a:noFill/>
        </p:spPr>
        <p:txBody>
          <a:bodyPr wrap="square" rtlCol="0">
            <a:spAutoFit/>
          </a:bodyPr>
          <a:lstStyle/>
          <a:p>
            <a:pPr marL="285750" indent="-285750">
              <a:buFont typeface="Arial" panose="020B0604020202020204" pitchFamily="34" charset="0"/>
              <a:buChar char="•"/>
            </a:pPr>
            <a:r>
              <a:rPr lang="ja-JP" altLang="en-US" sz="2800" dirty="0"/>
              <a:t>液体シンチレータの位置は</a:t>
            </a:r>
            <a:r>
              <a:rPr lang="en-US" altLang="ja-JP" sz="2800" dirty="0"/>
              <a:t>3</a:t>
            </a:r>
            <a:r>
              <a:rPr lang="ja-JP" altLang="en-US" sz="2800" dirty="0"/>
              <a:t>か所で実験を行う。</a:t>
            </a:r>
            <a:endParaRPr lang="en-US" altLang="ja-JP" sz="2800" dirty="0"/>
          </a:p>
          <a:p>
            <a:pPr marL="285750" indent="-285750">
              <a:buFont typeface="Arial" panose="020B0604020202020204" pitchFamily="34" charset="0"/>
              <a:buChar char="•"/>
            </a:pPr>
            <a:r>
              <a:rPr lang="ja-JP" altLang="en-US" sz="2800" dirty="0"/>
              <a:t>それぞれの角度で、運動学により</a:t>
            </a:r>
            <a:r>
              <a:rPr lang="en-US" altLang="ja-JP" sz="2800" dirty="0"/>
              <a:t>SSD</a:t>
            </a:r>
            <a:r>
              <a:rPr lang="ja-JP" altLang="en-US" sz="2800" dirty="0"/>
              <a:t>を設置する角度を求めた。</a:t>
            </a:r>
            <a:endParaRPr lang="en-US" altLang="ja-JP" sz="2800" dirty="0"/>
          </a:p>
        </p:txBody>
      </p:sp>
      <mc:AlternateContent xmlns:mc="http://schemas.openxmlformats.org/markup-compatibility/2006" xmlns:a14="http://schemas.microsoft.com/office/drawing/2010/main">
        <mc:Choice Requires="a14">
          <p:graphicFrame>
            <p:nvGraphicFramePr>
              <p:cNvPr id="34" name="表 33"/>
              <p:cNvGraphicFramePr>
                <a:graphicFrameLocks noGrp="1"/>
              </p:cNvGraphicFramePr>
              <p:nvPr>
                <p:extLst/>
              </p:nvPr>
            </p:nvGraphicFramePr>
            <p:xfrm>
              <a:off x="5687188" y="5261014"/>
              <a:ext cx="4897812" cy="1537221"/>
            </p:xfrm>
            <a:graphic>
              <a:graphicData uri="http://schemas.openxmlformats.org/drawingml/2006/table">
                <a:tbl>
                  <a:tblPr firstRow="1" bandRow="1">
                    <a:tableStyleId>{5940675A-B579-460E-94D1-54222C63F5DA}</a:tableStyleId>
                  </a:tblPr>
                  <a:tblGrid>
                    <a:gridCol w="1224453"/>
                    <a:gridCol w="1224453"/>
                    <a:gridCol w="1224453"/>
                    <a:gridCol w="1224453"/>
                  </a:tblGrid>
                  <a:tr h="545510">
                    <a:tc>
                      <a:txBody>
                        <a:bodyPr/>
                        <a:lstStyle/>
                        <a:p>
                          <a:endParaRPr kumimoji="1" lang="ja-JP" altLang="en-US"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a:rPr>
                                    </m:ctrlPr>
                                  </m:sSupPr>
                                  <m:e>
                                    <m:r>
                                      <a:rPr lang="en-US" altLang="ja-JP" sz="2000" i="1">
                                        <a:latin typeface="Cambria Math"/>
                                      </a:rPr>
                                      <m:t>60</m:t>
                                    </m:r>
                                    <m:r>
                                      <m:rPr>
                                        <m:nor/>
                                      </m:rPr>
                                      <a:rPr lang="ja-JP" altLang="en-US" sz="2000" dirty="0"/>
                                      <m:t> </m:t>
                                    </m:r>
                                  </m:e>
                                  <m:sup>
                                    <m:r>
                                      <m:rPr>
                                        <m:nor/>
                                      </m:rPr>
                                      <a:rPr lang="en-US" altLang="ja-JP" sz="2000">
                                        <a:latin typeface="Cambria Math"/>
                                        <a:ea typeface="Cambria Math"/>
                                      </a:rPr>
                                      <m:t>°</m:t>
                                    </m:r>
                                  </m:sup>
                                </m:sSup>
                              </m:oMath>
                            </m:oMathPara>
                          </a14:m>
                          <a:endParaRPr kumimoji="1" lang="ja-JP" altLang="en-US"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a:rPr>
                                    </m:ctrlPr>
                                  </m:sSupPr>
                                  <m:e>
                                    <m:r>
                                      <a:rPr kumimoji="1" lang="en-US" altLang="ja-JP" sz="2000" b="0" i="1" smtClean="0">
                                        <a:latin typeface="Cambria Math"/>
                                      </a:rPr>
                                      <m:t>90</m:t>
                                    </m:r>
                                  </m:e>
                                  <m:sup>
                                    <m:r>
                                      <m:rPr>
                                        <m:nor/>
                                      </m:rPr>
                                      <a:rPr lang="en-US" altLang="ja-JP" sz="2000">
                                        <a:latin typeface="Cambria Math"/>
                                        <a:ea typeface="Cambria Math"/>
                                      </a:rPr>
                                      <m:t>°</m:t>
                                    </m:r>
                                  </m:sup>
                                </m:sSup>
                              </m:oMath>
                            </m:oMathPara>
                          </a14:m>
                          <a:endParaRPr kumimoji="1" lang="ja-JP" altLang="en-US"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a:rPr>
                                    </m:ctrlPr>
                                  </m:sSupPr>
                                  <m:e>
                                    <m:r>
                                      <a:rPr kumimoji="1" lang="en-US" altLang="ja-JP" sz="2000" b="0" i="1" smtClean="0">
                                        <a:latin typeface="Cambria Math"/>
                                      </a:rPr>
                                      <m:t>135</m:t>
                                    </m:r>
                                    <m:r>
                                      <m:rPr>
                                        <m:nor/>
                                      </m:rPr>
                                      <a:rPr lang="ja-JP" altLang="en-US" sz="2000" dirty="0"/>
                                      <m:t> </m:t>
                                    </m:r>
                                  </m:e>
                                  <m:sup>
                                    <m:r>
                                      <m:rPr>
                                        <m:nor/>
                                      </m:rPr>
                                      <a:rPr lang="en-US" altLang="ja-JP" sz="2000">
                                        <a:latin typeface="Cambria Math"/>
                                        <a:ea typeface="Cambria Math"/>
                                      </a:rPr>
                                      <m:t>°</m:t>
                                    </m:r>
                                  </m:sup>
                                </m:sSup>
                              </m:oMath>
                            </m:oMathPara>
                          </a14:m>
                          <a:endParaRPr kumimoji="1" lang="ja-JP" altLang="en-US" sz="2000" dirty="0"/>
                        </a:p>
                      </a:txBody>
                      <a:tcPr/>
                    </a:tc>
                  </a:tr>
                  <a:tr h="453320">
                    <a:tc>
                      <a:txBody>
                        <a:bodyPr/>
                        <a:lstStyle/>
                        <a:p>
                          <a:pPr algn="ctr"/>
                          <a:r>
                            <a:rPr kumimoji="1" lang="ja-JP" altLang="en-US" sz="2000" dirty="0" smtClean="0"/>
                            <a:t>中性子</a:t>
                          </a:r>
                          <a:endParaRPr kumimoji="1" lang="ja-JP" altLang="en-US" sz="2000" dirty="0"/>
                        </a:p>
                      </a:txBody>
                      <a:tcPr/>
                    </a:tc>
                    <a:tc>
                      <a:txBody>
                        <a:bodyPr/>
                        <a:lstStyle/>
                        <a:p>
                          <a:pPr algn="ctr"/>
                          <a:r>
                            <a:rPr kumimoji="1" lang="en-US" altLang="ja-JP" sz="2000" dirty="0" smtClean="0"/>
                            <a:t>8.19MeV</a:t>
                          </a:r>
                          <a:endParaRPr kumimoji="1" lang="ja-JP" altLang="en-US" sz="2000" dirty="0"/>
                        </a:p>
                      </a:txBody>
                      <a:tcPr/>
                    </a:tc>
                    <a:tc>
                      <a:txBody>
                        <a:bodyPr/>
                        <a:lstStyle/>
                        <a:p>
                          <a:pPr algn="ctr"/>
                          <a:r>
                            <a:rPr kumimoji="1" lang="en-US" altLang="ja-JP" sz="2000" dirty="0" smtClean="0"/>
                            <a:t>5.00MeV</a:t>
                          </a:r>
                          <a:endParaRPr kumimoji="1" lang="ja-JP" altLang="en-US" sz="2000" dirty="0"/>
                        </a:p>
                      </a:txBody>
                      <a:tcPr/>
                    </a:tc>
                    <a:tc>
                      <a:txBody>
                        <a:bodyPr/>
                        <a:lstStyle/>
                        <a:p>
                          <a:pPr algn="ctr"/>
                          <a:r>
                            <a:rPr kumimoji="1" lang="en-US" altLang="ja-JP" sz="2000" dirty="0" smtClean="0"/>
                            <a:t>2.46MeV</a:t>
                          </a:r>
                          <a:endParaRPr kumimoji="1" lang="ja-JP" altLang="en-US" sz="2000" dirty="0"/>
                        </a:p>
                      </a:txBody>
                      <a:tcPr/>
                    </a:tc>
                  </a:tr>
                  <a:tr h="538391">
                    <a:tc>
                      <a:txBody>
                        <a:bodyPr/>
                        <a:lstStyle/>
                        <a:p>
                          <a:pPr/>
                          <a14:m>
                            <m:oMathPara xmlns:m="http://schemas.openxmlformats.org/officeDocument/2006/math">
                              <m:oMathParaPr>
                                <m:jc m:val="centerGroup"/>
                              </m:oMathParaPr>
                              <m:oMath xmlns:m="http://schemas.openxmlformats.org/officeDocument/2006/math">
                                <m:sPre>
                                  <m:sPrePr>
                                    <m:ctrlPr>
                                      <a:rPr lang="en-US" altLang="ja-JP" sz="2000" i="1" smtClean="0">
                                        <a:latin typeface="Cambria Math"/>
                                      </a:rPr>
                                    </m:ctrlPr>
                                  </m:sPrePr>
                                  <m:sub/>
                                  <m:sup>
                                    <m:r>
                                      <m:rPr>
                                        <m:nor/>
                                      </m:rPr>
                                      <a:rPr lang="en-US" altLang="ja-JP" sz="2000" dirty="0"/>
                                      <m:t>3</m:t>
                                    </m:r>
                                  </m:sup>
                                  <m:e>
                                    <m:r>
                                      <m:rPr>
                                        <m:nor/>
                                      </m:rPr>
                                      <a:rPr lang="en-US" altLang="ja-JP" sz="2000" dirty="0"/>
                                      <m:t>He</m:t>
                                    </m:r>
                                  </m:e>
                                </m:sPre>
                              </m:oMath>
                            </m:oMathPara>
                          </a14:m>
                          <a:endParaRPr kumimoji="1" lang="ja-JP" altLang="en-US"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a:rPr>
                                    </m:ctrlPr>
                                  </m:sSupPr>
                                  <m:e>
                                    <m:r>
                                      <a:rPr kumimoji="1" lang="en-US" altLang="ja-JP" sz="2000" b="0" i="1" smtClean="0">
                                        <a:latin typeface="Cambria Math"/>
                                      </a:rPr>
                                      <m:t>39.1</m:t>
                                    </m:r>
                                    <m:r>
                                      <m:rPr>
                                        <m:nor/>
                                      </m:rPr>
                                      <a:rPr lang="ja-JP" altLang="en-US" sz="2000" dirty="0"/>
                                      <m:t> </m:t>
                                    </m:r>
                                  </m:e>
                                  <m:sup>
                                    <m:r>
                                      <m:rPr>
                                        <m:nor/>
                                      </m:rPr>
                                      <a:rPr lang="en-US" altLang="ja-JP" sz="2000">
                                        <a:latin typeface="Cambria Math"/>
                                        <a:ea typeface="Cambria Math"/>
                                      </a:rPr>
                                      <m:t>°</m:t>
                                    </m:r>
                                  </m:sup>
                                </m:sSup>
                              </m:oMath>
                            </m:oMathPara>
                          </a14:m>
                          <a:endParaRPr kumimoji="1" lang="ja-JP" altLang="en-US"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a:rPr>
                                    </m:ctrlPr>
                                  </m:sSupPr>
                                  <m:e>
                                    <m:r>
                                      <a:rPr kumimoji="1" lang="en-US" altLang="ja-JP" sz="2000" b="0" i="1" smtClean="0">
                                        <a:latin typeface="Cambria Math"/>
                                      </a:rPr>
                                      <m:t>26.9</m:t>
                                    </m:r>
                                    <m:r>
                                      <m:rPr>
                                        <m:nor/>
                                      </m:rPr>
                                      <a:rPr lang="ja-JP" altLang="en-US" sz="2000" dirty="0"/>
                                      <m:t> </m:t>
                                    </m:r>
                                  </m:e>
                                  <m:sup>
                                    <m:r>
                                      <m:rPr>
                                        <m:nor/>
                                      </m:rPr>
                                      <a:rPr lang="en-US" altLang="ja-JP" sz="2000">
                                        <a:latin typeface="Cambria Math"/>
                                        <a:ea typeface="Cambria Math"/>
                                      </a:rPr>
                                      <m:t>°</m:t>
                                    </m:r>
                                  </m:sup>
                                </m:sSup>
                              </m:oMath>
                            </m:oMathPara>
                          </a14:m>
                          <a:endParaRPr kumimoji="1" lang="ja-JP" altLang="en-US" sz="2000" dirty="0"/>
                        </a:p>
                      </a:txBody>
                      <a:tcPr/>
                    </a:tc>
                    <a:tc>
                      <a:txBody>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a:rPr>
                                    </m:ctrlPr>
                                  </m:sSupPr>
                                  <m:e>
                                    <m:r>
                                      <a:rPr kumimoji="1" lang="en-US" altLang="ja-JP" sz="2000" b="0" i="1" smtClean="0">
                                        <a:latin typeface="Cambria Math"/>
                                      </a:rPr>
                                      <m:t>11.2</m:t>
                                    </m:r>
                                    <m:r>
                                      <m:rPr>
                                        <m:nor/>
                                      </m:rPr>
                                      <a:rPr lang="ja-JP" altLang="en-US" sz="2000" dirty="0"/>
                                      <m:t> </m:t>
                                    </m:r>
                                  </m:e>
                                  <m:sup>
                                    <m:r>
                                      <m:rPr>
                                        <m:nor/>
                                      </m:rPr>
                                      <a:rPr lang="en-US" altLang="ja-JP" sz="2000">
                                        <a:latin typeface="Cambria Math"/>
                                        <a:ea typeface="Cambria Math"/>
                                      </a:rPr>
                                      <m:t>°</m:t>
                                    </m:r>
                                  </m:sup>
                                </m:sSup>
                              </m:oMath>
                            </m:oMathPara>
                          </a14:m>
                          <a:endParaRPr kumimoji="1" lang="ja-JP" altLang="en-US" sz="2000" dirty="0"/>
                        </a:p>
                      </a:txBody>
                      <a:tcPr/>
                    </a:tc>
                  </a:tr>
                </a:tbl>
              </a:graphicData>
            </a:graphic>
          </p:graphicFrame>
        </mc:Choice>
        <mc:Fallback xmlns="">
          <p:graphicFrame>
            <p:nvGraphicFramePr>
              <p:cNvPr id="34" name="表 33"/>
              <p:cNvGraphicFramePr>
                <a:graphicFrameLocks noGrp="1"/>
              </p:cNvGraphicFramePr>
              <p:nvPr>
                <p:extLst>
                  <p:ext uri="{D42A27DB-BD31-4B8C-83A1-F6EECF244321}">
                    <p14:modId xmlns:p14="http://schemas.microsoft.com/office/powerpoint/2010/main" val="1657366056"/>
                  </p:ext>
                </p:extLst>
              </p:nvPr>
            </p:nvGraphicFramePr>
            <p:xfrm>
              <a:off x="4163188" y="5261013"/>
              <a:ext cx="4897812" cy="1537221"/>
            </p:xfrm>
            <a:graphic>
              <a:graphicData uri="http://schemas.openxmlformats.org/drawingml/2006/table">
                <a:tbl>
                  <a:tblPr firstRow="1" bandRow="1">
                    <a:tableStyleId>{5940675A-B579-460E-94D1-54222C63F5DA}</a:tableStyleId>
                  </a:tblPr>
                  <a:tblGrid>
                    <a:gridCol w="1224453"/>
                    <a:gridCol w="1224453"/>
                    <a:gridCol w="1224453"/>
                    <a:gridCol w="1224453"/>
                  </a:tblGrid>
                  <a:tr h="545510">
                    <a:tc>
                      <a:txBody>
                        <a:bodyPr/>
                        <a:lstStyle/>
                        <a:p>
                          <a:endParaRPr kumimoji="1" lang="ja-JP" altLang="en-US" sz="2000" dirty="0"/>
                        </a:p>
                      </a:txBody>
                      <a:tcPr/>
                    </a:tc>
                    <a:tc>
                      <a:txBody>
                        <a:bodyPr/>
                        <a:lstStyle/>
                        <a:p>
                          <a:endParaRPr lang="ja-JP"/>
                        </a:p>
                      </a:txBody>
                      <a:tcPr>
                        <a:blipFill rotWithShape="1">
                          <a:blip r:embed="rId8"/>
                          <a:stretch>
                            <a:fillRect l="-100498" r="-200000" b="-184270"/>
                          </a:stretch>
                        </a:blipFill>
                      </a:tcPr>
                    </a:tc>
                    <a:tc>
                      <a:txBody>
                        <a:bodyPr/>
                        <a:lstStyle/>
                        <a:p>
                          <a:endParaRPr lang="ja-JP"/>
                        </a:p>
                      </a:txBody>
                      <a:tcPr>
                        <a:blipFill rotWithShape="1">
                          <a:blip r:embed="rId8"/>
                          <a:stretch>
                            <a:fillRect l="-201500" r="-101000" b="-184270"/>
                          </a:stretch>
                        </a:blipFill>
                      </a:tcPr>
                    </a:tc>
                    <a:tc>
                      <a:txBody>
                        <a:bodyPr/>
                        <a:lstStyle/>
                        <a:p>
                          <a:endParaRPr lang="ja-JP"/>
                        </a:p>
                      </a:txBody>
                      <a:tcPr>
                        <a:blipFill rotWithShape="1">
                          <a:blip r:embed="rId8"/>
                          <a:stretch>
                            <a:fillRect l="-300000" r="-498" b="-184270"/>
                          </a:stretch>
                        </a:blipFill>
                      </a:tcPr>
                    </a:tc>
                  </a:tr>
                  <a:tr h="453320">
                    <a:tc>
                      <a:txBody>
                        <a:bodyPr/>
                        <a:lstStyle/>
                        <a:p>
                          <a:pPr algn="ctr"/>
                          <a:r>
                            <a:rPr kumimoji="1" lang="ja-JP" altLang="en-US" sz="2000" dirty="0" smtClean="0"/>
                            <a:t>中性子</a:t>
                          </a:r>
                          <a:endParaRPr kumimoji="1" lang="ja-JP" altLang="en-US" sz="2000" dirty="0"/>
                        </a:p>
                      </a:txBody>
                      <a:tcPr/>
                    </a:tc>
                    <a:tc>
                      <a:txBody>
                        <a:bodyPr/>
                        <a:lstStyle/>
                        <a:p>
                          <a:pPr algn="ctr"/>
                          <a:r>
                            <a:rPr kumimoji="1" lang="en-US" altLang="ja-JP" sz="2000" dirty="0" smtClean="0"/>
                            <a:t>8.19MeV</a:t>
                          </a:r>
                          <a:endParaRPr kumimoji="1" lang="ja-JP" altLang="en-US" sz="2000" dirty="0"/>
                        </a:p>
                      </a:txBody>
                      <a:tcPr/>
                    </a:tc>
                    <a:tc>
                      <a:txBody>
                        <a:bodyPr/>
                        <a:lstStyle/>
                        <a:p>
                          <a:pPr algn="ctr"/>
                          <a:r>
                            <a:rPr kumimoji="1" lang="en-US" altLang="ja-JP" sz="2000" dirty="0" smtClean="0"/>
                            <a:t>5.00MeV</a:t>
                          </a:r>
                          <a:endParaRPr kumimoji="1" lang="ja-JP" altLang="en-US" sz="2000" dirty="0"/>
                        </a:p>
                      </a:txBody>
                      <a:tcPr/>
                    </a:tc>
                    <a:tc>
                      <a:txBody>
                        <a:bodyPr/>
                        <a:lstStyle/>
                        <a:p>
                          <a:pPr algn="ctr"/>
                          <a:r>
                            <a:rPr kumimoji="1" lang="en-US" altLang="ja-JP" sz="2000" dirty="0" smtClean="0"/>
                            <a:t>2.46MeV</a:t>
                          </a:r>
                          <a:endParaRPr kumimoji="1" lang="ja-JP" altLang="en-US" sz="2000" dirty="0"/>
                        </a:p>
                      </a:txBody>
                      <a:tcPr/>
                    </a:tc>
                  </a:tr>
                  <a:tr h="538391">
                    <a:tc>
                      <a:txBody>
                        <a:bodyPr/>
                        <a:lstStyle/>
                        <a:p>
                          <a:endParaRPr lang="ja-JP"/>
                        </a:p>
                      </a:txBody>
                      <a:tcPr>
                        <a:blipFill rotWithShape="1">
                          <a:blip r:embed="rId8"/>
                          <a:stretch>
                            <a:fillRect l="-498" t="-186364" r="-300000" b="-1136"/>
                          </a:stretch>
                        </a:blipFill>
                      </a:tcPr>
                    </a:tc>
                    <a:tc>
                      <a:txBody>
                        <a:bodyPr/>
                        <a:lstStyle/>
                        <a:p>
                          <a:endParaRPr lang="ja-JP"/>
                        </a:p>
                      </a:txBody>
                      <a:tcPr>
                        <a:blipFill rotWithShape="1">
                          <a:blip r:embed="rId8"/>
                          <a:stretch>
                            <a:fillRect l="-100498" t="-186364" r="-200000" b="-1136"/>
                          </a:stretch>
                        </a:blipFill>
                      </a:tcPr>
                    </a:tc>
                    <a:tc>
                      <a:txBody>
                        <a:bodyPr/>
                        <a:lstStyle/>
                        <a:p>
                          <a:endParaRPr lang="ja-JP"/>
                        </a:p>
                      </a:txBody>
                      <a:tcPr>
                        <a:blipFill rotWithShape="1">
                          <a:blip r:embed="rId8"/>
                          <a:stretch>
                            <a:fillRect l="-201500" t="-186364" r="-101000" b="-1136"/>
                          </a:stretch>
                        </a:blipFill>
                      </a:tcPr>
                    </a:tc>
                    <a:tc>
                      <a:txBody>
                        <a:bodyPr/>
                        <a:lstStyle/>
                        <a:p>
                          <a:endParaRPr lang="ja-JP"/>
                        </a:p>
                      </a:txBody>
                      <a:tcPr>
                        <a:blipFill rotWithShape="1">
                          <a:blip r:embed="rId8"/>
                          <a:stretch>
                            <a:fillRect l="-300000" t="-186364" r="-498" b="-1136"/>
                          </a:stretch>
                        </a:blipFill>
                      </a:tcPr>
                    </a:tc>
                  </a:tr>
                </a:tbl>
              </a:graphicData>
            </a:graphic>
          </p:graphicFrame>
        </mc:Fallback>
      </mc:AlternateContent>
    </p:spTree>
    <p:extLst>
      <p:ext uri="{BB962C8B-B14F-4D97-AF65-F5344CB8AC3E}">
        <p14:creationId xmlns:p14="http://schemas.microsoft.com/office/powerpoint/2010/main" val="33580865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74387">
            <a:off x="7918479" y="5690379"/>
            <a:ext cx="2236760" cy="131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rot="1140800">
            <a:off x="7361895" y="6553167"/>
            <a:ext cx="803525" cy="2173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正方形/長方形 5"/>
          <p:cNvSpPr/>
          <p:nvPr/>
        </p:nvSpPr>
        <p:spPr>
          <a:xfrm>
            <a:off x="2459596" y="3212976"/>
            <a:ext cx="72008" cy="115212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p:cNvSpPr/>
          <p:nvPr/>
        </p:nvSpPr>
        <p:spPr>
          <a:xfrm rot="3672312">
            <a:off x="4732320" y="2342582"/>
            <a:ext cx="468130" cy="25196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10" name="直線矢印コネクタ 9"/>
          <p:cNvCxnSpPr>
            <a:endCxn id="6" idx="1"/>
          </p:cNvCxnSpPr>
          <p:nvPr/>
        </p:nvCxnSpPr>
        <p:spPr>
          <a:xfrm>
            <a:off x="1631504" y="3789040"/>
            <a:ext cx="8280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2567877" y="2276872"/>
            <a:ext cx="2211634" cy="15121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6" idx="3"/>
          </p:cNvCxnSpPr>
          <p:nvPr/>
        </p:nvCxnSpPr>
        <p:spPr>
          <a:xfrm flipV="1">
            <a:off x="2531605" y="2734368"/>
            <a:ext cx="2434781" cy="10546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a:stCxn id="6" idx="3"/>
          </p:cNvCxnSpPr>
          <p:nvPr/>
        </p:nvCxnSpPr>
        <p:spPr>
          <a:xfrm>
            <a:off x="2531604" y="3789041"/>
            <a:ext cx="5470052" cy="1692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6" idx="3"/>
          </p:cNvCxnSpPr>
          <p:nvPr/>
        </p:nvCxnSpPr>
        <p:spPr>
          <a:xfrm>
            <a:off x="2531605" y="3789041"/>
            <a:ext cx="5232053" cy="2678623"/>
          </a:xfrm>
          <a:prstGeom prst="line">
            <a:avLst/>
          </a:prstGeom>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rot="17434822">
            <a:off x="5526291" y="5123103"/>
            <a:ext cx="603240" cy="5685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正方形/長方形 28"/>
          <p:cNvSpPr/>
          <p:nvPr/>
        </p:nvSpPr>
        <p:spPr>
          <a:xfrm>
            <a:off x="1997084" y="454580"/>
            <a:ext cx="900100" cy="50405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正方形/長方形 29"/>
          <p:cNvSpPr/>
          <p:nvPr/>
        </p:nvSpPr>
        <p:spPr>
          <a:xfrm rot="1224449">
            <a:off x="8221570" y="6929045"/>
            <a:ext cx="1780765" cy="138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正方形/長方形 30"/>
          <p:cNvSpPr/>
          <p:nvPr/>
        </p:nvSpPr>
        <p:spPr>
          <a:xfrm rot="1230208">
            <a:off x="6585016" y="6166379"/>
            <a:ext cx="360040" cy="1080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48" name="テキスト ボックス 2047"/>
          <p:cNvSpPr txBox="1"/>
          <p:nvPr/>
        </p:nvSpPr>
        <p:spPr>
          <a:xfrm>
            <a:off x="5991585" y="1528809"/>
            <a:ext cx="886154" cy="584775"/>
          </a:xfrm>
          <a:prstGeom prst="rect">
            <a:avLst/>
          </a:prstGeom>
          <a:noFill/>
        </p:spPr>
        <p:txBody>
          <a:bodyPr wrap="square" rtlCol="0">
            <a:spAutoFit/>
          </a:bodyPr>
          <a:lstStyle/>
          <a:p>
            <a:r>
              <a:rPr lang="en-US" altLang="ja-JP" sz="3200" dirty="0">
                <a:solidFill>
                  <a:srgbClr val="00B050"/>
                </a:solidFill>
              </a:rPr>
              <a:t>SSD</a:t>
            </a:r>
            <a:endParaRPr lang="ja-JP" altLang="en-US" sz="3200" dirty="0">
              <a:solidFill>
                <a:srgbClr val="00B050"/>
              </a:solidFill>
            </a:endParaRPr>
          </a:p>
        </p:txBody>
      </p:sp>
      <p:sp>
        <p:nvSpPr>
          <p:cNvPr id="2049" name="テキスト ボックス 2048"/>
          <p:cNvSpPr txBox="1"/>
          <p:nvPr/>
        </p:nvSpPr>
        <p:spPr>
          <a:xfrm>
            <a:off x="7909208" y="4666687"/>
            <a:ext cx="3731408" cy="461665"/>
          </a:xfrm>
          <a:prstGeom prst="rect">
            <a:avLst/>
          </a:prstGeom>
          <a:noFill/>
        </p:spPr>
        <p:txBody>
          <a:bodyPr wrap="square" rtlCol="0">
            <a:spAutoFit/>
          </a:bodyPr>
          <a:lstStyle/>
          <a:p>
            <a:r>
              <a:rPr lang="ja-JP" altLang="en-US" sz="2400" dirty="0">
                <a:solidFill>
                  <a:schemeClr val="accent1">
                    <a:lumMod val="75000"/>
                  </a:schemeClr>
                </a:solidFill>
              </a:rPr>
              <a:t>液体シンチレータ</a:t>
            </a:r>
          </a:p>
        </p:txBody>
      </p:sp>
      <p:sp>
        <p:nvSpPr>
          <p:cNvPr id="2051" name="テキスト ボックス 2050"/>
          <p:cNvSpPr txBox="1"/>
          <p:nvPr/>
        </p:nvSpPr>
        <p:spPr>
          <a:xfrm>
            <a:off x="6517750" y="3779835"/>
            <a:ext cx="549659" cy="523220"/>
          </a:xfrm>
          <a:prstGeom prst="rect">
            <a:avLst/>
          </a:prstGeom>
          <a:noFill/>
        </p:spPr>
        <p:txBody>
          <a:bodyPr wrap="square" rtlCol="0">
            <a:spAutoFit/>
          </a:bodyPr>
          <a:lstStyle/>
          <a:p>
            <a:r>
              <a:rPr lang="ja-JP" altLang="en-US" sz="2800" dirty="0">
                <a:solidFill>
                  <a:schemeClr val="accent2">
                    <a:lumMod val="75000"/>
                  </a:schemeClr>
                </a:solidFill>
              </a:rPr>
              <a:t>窓</a:t>
            </a:r>
          </a:p>
        </p:txBody>
      </p:sp>
      <p:cxnSp>
        <p:nvCxnSpPr>
          <p:cNvPr id="2053" name="直線矢印コネクタ 2052"/>
          <p:cNvCxnSpPr/>
          <p:nvPr/>
        </p:nvCxnSpPr>
        <p:spPr>
          <a:xfrm>
            <a:off x="8253265" y="5381012"/>
            <a:ext cx="360040" cy="12577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55" name="テキスト ボックス 2054"/>
          <p:cNvSpPr txBox="1"/>
          <p:nvPr/>
        </p:nvSpPr>
        <p:spPr>
          <a:xfrm>
            <a:off x="8390592" y="5128351"/>
            <a:ext cx="902081" cy="400110"/>
          </a:xfrm>
          <a:prstGeom prst="rect">
            <a:avLst/>
          </a:prstGeom>
          <a:noFill/>
        </p:spPr>
        <p:txBody>
          <a:bodyPr wrap="square" rtlCol="0">
            <a:spAutoFit/>
          </a:bodyPr>
          <a:lstStyle/>
          <a:p>
            <a:r>
              <a:rPr lang="en-US" altLang="ja-JP" sz="2000" dirty="0"/>
              <a:t>50mm</a:t>
            </a:r>
            <a:endParaRPr lang="ja-JP" altLang="en-US" sz="2000" dirty="0"/>
          </a:p>
        </p:txBody>
      </p:sp>
      <p:cxnSp>
        <p:nvCxnSpPr>
          <p:cNvPr id="2057" name="直線矢印コネクタ 2056"/>
          <p:cNvCxnSpPr/>
          <p:nvPr/>
        </p:nvCxnSpPr>
        <p:spPr>
          <a:xfrm flipH="1">
            <a:off x="7763658" y="5459068"/>
            <a:ext cx="397337" cy="108012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058" name="テキスト ボックス 2057"/>
          <p:cNvSpPr txBox="1"/>
          <p:nvPr/>
        </p:nvSpPr>
        <p:spPr>
          <a:xfrm>
            <a:off x="6765036" y="6467663"/>
            <a:ext cx="1183444" cy="400110"/>
          </a:xfrm>
          <a:prstGeom prst="rect">
            <a:avLst/>
          </a:prstGeom>
          <a:noFill/>
        </p:spPr>
        <p:txBody>
          <a:bodyPr wrap="square" rtlCol="0">
            <a:spAutoFit/>
          </a:bodyPr>
          <a:lstStyle/>
          <a:p>
            <a:r>
              <a:rPr lang="en-US" altLang="ja-JP" sz="2000" dirty="0"/>
              <a:t>200mm</a:t>
            </a:r>
            <a:endParaRPr lang="ja-JP" altLang="en-US" sz="2000" dirty="0"/>
          </a:p>
        </p:txBody>
      </p:sp>
      <p:sp>
        <p:nvSpPr>
          <p:cNvPr id="2069" name="テキスト ボックス 2068"/>
          <p:cNvSpPr txBox="1"/>
          <p:nvPr/>
        </p:nvSpPr>
        <p:spPr>
          <a:xfrm>
            <a:off x="6707924" y="1621140"/>
            <a:ext cx="1480432" cy="400110"/>
          </a:xfrm>
          <a:prstGeom prst="rect">
            <a:avLst/>
          </a:prstGeom>
          <a:noFill/>
        </p:spPr>
        <p:txBody>
          <a:bodyPr wrap="square" rtlCol="0">
            <a:spAutoFit/>
          </a:bodyPr>
          <a:lstStyle/>
          <a:p>
            <a:r>
              <a:rPr lang="ja-JP" altLang="en-US" sz="2000" dirty="0"/>
              <a:t>半径</a:t>
            </a:r>
            <a:r>
              <a:rPr lang="en-US" altLang="ja-JP" sz="2000" dirty="0"/>
              <a:t>10mm</a:t>
            </a:r>
            <a:endParaRPr lang="ja-JP" altLang="en-US" sz="2000" dirty="0"/>
          </a:p>
        </p:txBody>
      </p:sp>
      <p:cxnSp>
        <p:nvCxnSpPr>
          <p:cNvPr id="2073" name="直線矢印コネクタ 2072"/>
          <p:cNvCxnSpPr>
            <a:stCxn id="6" idx="3"/>
            <a:endCxn id="7" idx="2"/>
          </p:cNvCxnSpPr>
          <p:nvPr/>
        </p:nvCxnSpPr>
        <p:spPr>
          <a:xfrm flipV="1">
            <a:off x="2531604" y="2529246"/>
            <a:ext cx="2324378" cy="1259795"/>
          </a:xfrm>
          <a:prstGeom prst="straightConnector1">
            <a:avLst/>
          </a:prstGeom>
          <a:ln w="38100">
            <a:solidFill>
              <a:schemeClr val="accent4">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74" name="テキスト ボックス 2073"/>
          <p:cNvSpPr txBox="1"/>
          <p:nvPr/>
        </p:nvSpPr>
        <p:spPr>
          <a:xfrm>
            <a:off x="3265710" y="2663624"/>
            <a:ext cx="1142430" cy="400110"/>
          </a:xfrm>
          <a:prstGeom prst="rect">
            <a:avLst/>
          </a:prstGeom>
          <a:noFill/>
        </p:spPr>
        <p:txBody>
          <a:bodyPr wrap="square" rtlCol="0">
            <a:spAutoFit/>
          </a:bodyPr>
          <a:lstStyle/>
          <a:p>
            <a:r>
              <a:rPr lang="en-US" altLang="ja-JP" sz="2000" dirty="0"/>
              <a:t>420mm</a:t>
            </a:r>
            <a:endParaRPr lang="ja-JP" altLang="en-US" sz="2000" dirty="0"/>
          </a:p>
        </p:txBody>
      </p:sp>
      <p:cxnSp>
        <p:nvCxnSpPr>
          <p:cNvPr id="2076" name="直線矢印コネクタ 2075"/>
          <p:cNvCxnSpPr>
            <a:stCxn id="6" idx="3"/>
            <a:endCxn id="20" idx="0"/>
          </p:cNvCxnSpPr>
          <p:nvPr/>
        </p:nvCxnSpPr>
        <p:spPr>
          <a:xfrm>
            <a:off x="2531604" y="3789041"/>
            <a:ext cx="3269692" cy="1352499"/>
          </a:xfrm>
          <a:prstGeom prst="straightConnector1">
            <a:avLst/>
          </a:prstGeom>
          <a:ln w="38100">
            <a:solidFill>
              <a:schemeClr val="accent4">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77" name="テキスト ボックス 2076"/>
          <p:cNvSpPr txBox="1"/>
          <p:nvPr/>
        </p:nvSpPr>
        <p:spPr>
          <a:xfrm>
            <a:off x="3748995" y="4466631"/>
            <a:ext cx="1116489" cy="400110"/>
          </a:xfrm>
          <a:prstGeom prst="rect">
            <a:avLst/>
          </a:prstGeom>
          <a:noFill/>
        </p:spPr>
        <p:txBody>
          <a:bodyPr wrap="square" rtlCol="0">
            <a:spAutoFit/>
          </a:bodyPr>
          <a:lstStyle/>
          <a:p>
            <a:r>
              <a:rPr lang="en-US" altLang="ja-JP" sz="2000" dirty="0"/>
              <a:t>560mm</a:t>
            </a:r>
            <a:endParaRPr lang="ja-JP" altLang="en-US" sz="2000" dirty="0"/>
          </a:p>
        </p:txBody>
      </p:sp>
      <p:cxnSp>
        <p:nvCxnSpPr>
          <p:cNvPr id="2079" name="直線矢印コネクタ 2078"/>
          <p:cNvCxnSpPr>
            <a:stCxn id="20" idx="2"/>
          </p:cNvCxnSpPr>
          <p:nvPr/>
        </p:nvCxnSpPr>
        <p:spPr>
          <a:xfrm>
            <a:off x="5854526" y="5161526"/>
            <a:ext cx="2001402" cy="751829"/>
          </a:xfrm>
          <a:prstGeom prst="straightConnector1">
            <a:avLst/>
          </a:prstGeom>
          <a:ln w="38100">
            <a:solidFill>
              <a:schemeClr val="accent4">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80" name="テキスト ボックス 2079"/>
          <p:cNvSpPr txBox="1"/>
          <p:nvPr/>
        </p:nvSpPr>
        <p:spPr>
          <a:xfrm>
            <a:off x="6329609" y="5353562"/>
            <a:ext cx="1051236" cy="400110"/>
          </a:xfrm>
          <a:prstGeom prst="rect">
            <a:avLst/>
          </a:prstGeom>
          <a:noFill/>
        </p:spPr>
        <p:txBody>
          <a:bodyPr wrap="square" rtlCol="0">
            <a:spAutoFit/>
          </a:bodyPr>
          <a:lstStyle/>
          <a:p>
            <a:r>
              <a:rPr lang="en-US" altLang="ja-JP" sz="2000" dirty="0"/>
              <a:t>500mm</a:t>
            </a:r>
            <a:endParaRPr lang="ja-JP" altLang="en-US" sz="2000" dirty="0"/>
          </a:p>
        </p:txBody>
      </p:sp>
      <p:sp>
        <p:nvSpPr>
          <p:cNvPr id="2084" name="テキスト ボックス 2083"/>
          <p:cNvSpPr txBox="1"/>
          <p:nvPr/>
        </p:nvSpPr>
        <p:spPr>
          <a:xfrm>
            <a:off x="6908055" y="3841390"/>
            <a:ext cx="1840872" cy="400110"/>
          </a:xfrm>
          <a:prstGeom prst="rect">
            <a:avLst/>
          </a:prstGeom>
          <a:noFill/>
        </p:spPr>
        <p:txBody>
          <a:bodyPr wrap="square" rtlCol="0">
            <a:spAutoFit/>
          </a:bodyPr>
          <a:lstStyle/>
          <a:p>
            <a:r>
              <a:rPr lang="ja-JP" altLang="en-US" sz="2000" dirty="0"/>
              <a:t>半径</a:t>
            </a:r>
            <a:r>
              <a:rPr lang="en-US" altLang="ja-JP" sz="2000" dirty="0"/>
              <a:t>40mm</a:t>
            </a:r>
            <a:endParaRPr lang="ja-JP" altLang="en-US" sz="2000" dirty="0"/>
          </a:p>
        </p:txBody>
      </p:sp>
      <p:sp>
        <p:nvSpPr>
          <p:cNvPr id="2085" name="テキスト ボックス 2084"/>
          <p:cNvSpPr txBox="1"/>
          <p:nvPr/>
        </p:nvSpPr>
        <p:spPr>
          <a:xfrm>
            <a:off x="2083230" y="4510128"/>
            <a:ext cx="1007747" cy="461665"/>
          </a:xfrm>
          <a:prstGeom prst="rect">
            <a:avLst/>
          </a:prstGeom>
          <a:noFill/>
        </p:spPr>
        <p:txBody>
          <a:bodyPr wrap="square" rtlCol="0">
            <a:spAutoFit/>
          </a:bodyPr>
          <a:lstStyle/>
          <a:p>
            <a:r>
              <a:rPr lang="ja-JP" altLang="en-US" sz="2400" dirty="0">
                <a:solidFill>
                  <a:schemeClr val="accent6">
                    <a:lumMod val="75000"/>
                  </a:schemeClr>
                </a:solidFill>
              </a:rPr>
              <a:t>標的</a:t>
            </a:r>
          </a:p>
        </p:txBody>
      </p:sp>
      <p:sp>
        <p:nvSpPr>
          <p:cNvPr id="2086" name="テキスト ボックス 2085"/>
          <p:cNvSpPr txBox="1"/>
          <p:nvPr/>
        </p:nvSpPr>
        <p:spPr>
          <a:xfrm>
            <a:off x="2008191" y="435416"/>
            <a:ext cx="902811" cy="523220"/>
          </a:xfrm>
          <a:prstGeom prst="rect">
            <a:avLst/>
          </a:prstGeom>
          <a:noFill/>
        </p:spPr>
        <p:txBody>
          <a:bodyPr wrap="none" rtlCol="0">
            <a:spAutoFit/>
          </a:bodyPr>
          <a:lstStyle/>
          <a:p>
            <a:r>
              <a:rPr lang="ja-JP" altLang="en-US" sz="2800" dirty="0"/>
              <a:t>注意</a:t>
            </a:r>
          </a:p>
        </p:txBody>
      </p:sp>
      <p:sp>
        <p:nvSpPr>
          <p:cNvPr id="2" name="円/楕円 1"/>
          <p:cNvSpPr/>
          <p:nvPr/>
        </p:nvSpPr>
        <p:spPr>
          <a:xfrm>
            <a:off x="-1113032" y="116632"/>
            <a:ext cx="7217264" cy="7344815"/>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8" name="直線矢印コネクタ 27"/>
          <p:cNvCxnSpPr/>
          <p:nvPr/>
        </p:nvCxnSpPr>
        <p:spPr>
          <a:xfrm flipH="1">
            <a:off x="5147630" y="1920688"/>
            <a:ext cx="812922" cy="369332"/>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054" name="直線矢印コネクタ 2053"/>
          <p:cNvCxnSpPr/>
          <p:nvPr/>
        </p:nvCxnSpPr>
        <p:spPr>
          <a:xfrm flipH="1">
            <a:off x="6104233" y="4218329"/>
            <a:ext cx="473271" cy="48153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63" name="直線コネクタ 2062"/>
          <p:cNvCxnSpPr/>
          <p:nvPr/>
        </p:nvCxnSpPr>
        <p:spPr>
          <a:xfrm flipV="1">
            <a:off x="7302412" y="6264784"/>
            <a:ext cx="553516" cy="24727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テキスト ボックス 3"/>
              <p:cNvSpPr txBox="1"/>
              <p:nvPr/>
            </p:nvSpPr>
            <p:spPr>
              <a:xfrm>
                <a:off x="2903081" y="332657"/>
                <a:ext cx="7272808" cy="1065805"/>
              </a:xfrm>
              <a:prstGeom prst="rect">
                <a:avLst/>
              </a:prstGeom>
              <a:solidFill>
                <a:schemeClr val="bg1"/>
              </a:solidFill>
            </p:spPr>
            <p:txBody>
              <a:bodyPr wrap="square" rtlCol="0">
                <a:spAutoFit/>
              </a:bodyPr>
              <a:lstStyle/>
              <a:p>
                <a14:m>
                  <m:oMath xmlns:m="http://schemas.openxmlformats.org/officeDocument/2006/math">
                    <m:sPre>
                      <m:sPrePr>
                        <m:ctrlPr>
                          <a:rPr lang="en-US" altLang="ja-JP" sz="2800" i="1">
                            <a:latin typeface="Cambria Math"/>
                          </a:rPr>
                        </m:ctrlPr>
                      </m:sPrePr>
                      <m:sub/>
                      <m:sup>
                        <m:r>
                          <m:rPr>
                            <m:nor/>
                          </m:rPr>
                          <a:rPr lang="en-US" altLang="ja-JP" sz="2800" dirty="0"/>
                          <m:t>3</m:t>
                        </m:r>
                      </m:sup>
                      <m:e>
                        <m:r>
                          <m:rPr>
                            <m:nor/>
                          </m:rPr>
                          <a:rPr lang="en-US" altLang="ja-JP" sz="2800" dirty="0"/>
                          <m:t>He</m:t>
                        </m:r>
                      </m:e>
                    </m:sPre>
                    <m:r>
                      <a:rPr lang="en-US" altLang="ja-JP" sz="2800" i="1" dirty="0">
                        <a:latin typeface="Cambria Math"/>
                      </a:rPr>
                      <m:t> </m:t>
                    </m:r>
                  </m:oMath>
                </a14:m>
                <a:r>
                  <a:rPr lang="ja-JP" altLang="en-US" sz="2800" dirty="0"/>
                  <a:t>が</a:t>
                </a:r>
                <a:r>
                  <a:rPr lang="en-US" altLang="ja-JP" sz="2800" dirty="0"/>
                  <a:t>SSD</a:t>
                </a:r>
                <a:r>
                  <a:rPr lang="ja-JP" altLang="en-US" sz="2800" dirty="0"/>
                  <a:t>にあたったら必ず中性子が窓の中を通り液体シンチレータにあたるように設置する</a:t>
                </a:r>
              </a:p>
            </p:txBody>
          </p:sp>
        </mc:Choice>
        <mc:Fallback>
          <p:sp>
            <p:nvSpPr>
              <p:cNvPr id="4" name="テキスト ボックス 3"/>
              <p:cNvSpPr txBox="1">
                <a:spLocks noRot="1" noChangeAspect="1" noMove="1" noResize="1" noEditPoints="1" noAdjustHandles="1" noChangeArrowheads="1" noChangeShapeType="1" noTextEdit="1"/>
              </p:cNvSpPr>
              <p:nvPr/>
            </p:nvSpPr>
            <p:spPr>
              <a:xfrm>
                <a:off x="2903081" y="332657"/>
                <a:ext cx="7272808" cy="1065805"/>
              </a:xfrm>
              <a:prstGeom prst="rect">
                <a:avLst/>
              </a:prstGeom>
              <a:blipFill rotWithShape="1">
                <a:blip r:embed="rId3"/>
                <a:stretch>
                  <a:fillRect l="-1676" t="-1149" b="-1034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32041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0"/>
            <a:ext cx="12192000" cy="6858000"/>
          </a:xfrm>
        </p:spPr>
        <p:txBody>
          <a:bodyPr anchor="ctr"/>
          <a:lstStyle/>
          <a:p>
            <a:r>
              <a:rPr kumimoji="1" lang="ja-JP" altLang="en-US" u="dbl" dirty="0" smtClean="0">
                <a:uFill>
                  <a:solidFill>
                    <a:srgbClr val="FF0000"/>
                  </a:solidFill>
                </a:uFill>
              </a:rPr>
              <a:t>回　　路</a:t>
            </a:r>
            <a:endParaRPr kumimoji="1" lang="ja-JP" altLang="en-US" u="dbl" dirty="0">
              <a:uFill>
                <a:solidFill>
                  <a:srgbClr val="FF0000"/>
                </a:solidFill>
              </a:uFill>
            </a:endParaRPr>
          </a:p>
        </p:txBody>
      </p:sp>
    </p:spTree>
    <p:extLst>
      <p:ext uri="{BB962C8B-B14F-4D97-AF65-F5344CB8AC3E}">
        <p14:creationId xmlns:p14="http://schemas.microsoft.com/office/powerpoint/2010/main" val="12735163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314" y="18124"/>
            <a:ext cx="10515600" cy="886732"/>
          </a:xfrm>
        </p:spPr>
        <p:txBody>
          <a:bodyPr/>
          <a:lstStyle/>
          <a:p>
            <a:r>
              <a:rPr kumimoji="1" lang="ja-JP" altLang="en-US" u="sng" dirty="0" smtClean="0">
                <a:uFill>
                  <a:solidFill>
                    <a:srgbClr val="FF0000"/>
                  </a:solidFill>
                </a:uFill>
              </a:rPr>
              <a:t>◎回路図</a:t>
            </a:r>
            <a:endParaRPr kumimoji="1" lang="ja-JP" altLang="en-US" u="sng" dirty="0">
              <a:uFill>
                <a:solidFill>
                  <a:srgbClr val="FF0000"/>
                </a:solidFill>
              </a:uFill>
            </a:endParaRPr>
          </a:p>
        </p:txBody>
      </p:sp>
      <p:grpSp>
        <p:nvGrpSpPr>
          <p:cNvPr id="25" name="グループ化 24"/>
          <p:cNvGrpSpPr/>
          <p:nvPr/>
        </p:nvGrpSpPr>
        <p:grpSpPr>
          <a:xfrm>
            <a:off x="2677097" y="1638267"/>
            <a:ext cx="731520" cy="378957"/>
            <a:chOff x="2517648" y="1609344"/>
            <a:chExt cx="731520" cy="378957"/>
          </a:xfrm>
        </p:grpSpPr>
        <p:sp>
          <p:nvSpPr>
            <p:cNvPr id="13" name="正方形/長方形 12"/>
            <p:cNvSpPr/>
            <p:nvPr/>
          </p:nvSpPr>
          <p:spPr>
            <a:xfrm>
              <a:off x="2517648" y="1609344"/>
              <a:ext cx="731520" cy="378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615184" y="1609344"/>
              <a:ext cx="579120" cy="369332"/>
            </a:xfrm>
            <a:prstGeom prst="rect">
              <a:avLst/>
            </a:prstGeom>
            <a:noFill/>
          </p:spPr>
          <p:txBody>
            <a:bodyPr wrap="square" rtlCol="0">
              <a:spAutoFit/>
            </a:bodyPr>
            <a:lstStyle/>
            <a:p>
              <a:pPr algn="ctr"/>
              <a:r>
                <a:rPr lang="en-US" altLang="ja-JP" dirty="0" smtClean="0"/>
                <a:t>CFD</a:t>
              </a:r>
              <a:endParaRPr kumimoji="1" lang="ja-JP" altLang="en-US" dirty="0"/>
            </a:p>
          </p:txBody>
        </p:sp>
      </p:grpSp>
      <p:grpSp>
        <p:nvGrpSpPr>
          <p:cNvPr id="26" name="グループ化 25"/>
          <p:cNvGrpSpPr/>
          <p:nvPr/>
        </p:nvGrpSpPr>
        <p:grpSpPr>
          <a:xfrm>
            <a:off x="8439149" y="3454216"/>
            <a:ext cx="731520" cy="378957"/>
            <a:chOff x="2517648" y="1609344"/>
            <a:chExt cx="731520" cy="378957"/>
          </a:xfrm>
        </p:grpSpPr>
        <p:sp>
          <p:nvSpPr>
            <p:cNvPr id="27" name="正方形/長方形 26"/>
            <p:cNvSpPr/>
            <p:nvPr/>
          </p:nvSpPr>
          <p:spPr>
            <a:xfrm>
              <a:off x="2517648" y="1609344"/>
              <a:ext cx="731520" cy="378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615184" y="1609344"/>
              <a:ext cx="579120" cy="369332"/>
            </a:xfrm>
            <a:prstGeom prst="rect">
              <a:avLst/>
            </a:prstGeom>
            <a:noFill/>
          </p:spPr>
          <p:txBody>
            <a:bodyPr wrap="square" rtlCol="0">
              <a:spAutoFit/>
            </a:bodyPr>
            <a:lstStyle/>
            <a:p>
              <a:pPr algn="ctr"/>
              <a:r>
                <a:rPr lang="en-US" altLang="ja-JP" dirty="0" smtClean="0"/>
                <a:t>Disc</a:t>
              </a:r>
              <a:endParaRPr kumimoji="1" lang="ja-JP" altLang="en-US" dirty="0"/>
            </a:p>
          </p:txBody>
        </p:sp>
      </p:grpSp>
      <p:grpSp>
        <p:nvGrpSpPr>
          <p:cNvPr id="29" name="グループ化 28"/>
          <p:cNvGrpSpPr/>
          <p:nvPr/>
        </p:nvGrpSpPr>
        <p:grpSpPr>
          <a:xfrm>
            <a:off x="2671382" y="2750677"/>
            <a:ext cx="731520" cy="378957"/>
            <a:chOff x="2517648" y="1609344"/>
            <a:chExt cx="731520" cy="378957"/>
          </a:xfrm>
        </p:grpSpPr>
        <p:sp>
          <p:nvSpPr>
            <p:cNvPr id="30" name="正方形/長方形 29"/>
            <p:cNvSpPr/>
            <p:nvPr/>
          </p:nvSpPr>
          <p:spPr>
            <a:xfrm>
              <a:off x="2517648" y="1609344"/>
              <a:ext cx="731520" cy="378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615184" y="1609344"/>
              <a:ext cx="579120" cy="369332"/>
            </a:xfrm>
            <a:prstGeom prst="rect">
              <a:avLst/>
            </a:prstGeom>
            <a:noFill/>
          </p:spPr>
          <p:txBody>
            <a:bodyPr wrap="square" rtlCol="0">
              <a:spAutoFit/>
            </a:bodyPr>
            <a:lstStyle/>
            <a:p>
              <a:pPr algn="ctr"/>
              <a:r>
                <a:rPr lang="en-US" altLang="ja-JP" dirty="0" smtClean="0"/>
                <a:t>CFD</a:t>
              </a:r>
              <a:endParaRPr kumimoji="1" lang="ja-JP" altLang="en-US" dirty="0"/>
            </a:p>
          </p:txBody>
        </p:sp>
      </p:grpSp>
      <p:grpSp>
        <p:nvGrpSpPr>
          <p:cNvPr id="33" name="グループ化 32"/>
          <p:cNvGrpSpPr/>
          <p:nvPr/>
        </p:nvGrpSpPr>
        <p:grpSpPr>
          <a:xfrm>
            <a:off x="8007887" y="1186244"/>
            <a:ext cx="2145792" cy="415750"/>
            <a:chOff x="7839456" y="929390"/>
            <a:chExt cx="2145792" cy="415750"/>
          </a:xfrm>
        </p:grpSpPr>
        <p:sp>
          <p:nvSpPr>
            <p:cNvPr id="10" name="正方形/長方形 9"/>
            <p:cNvSpPr/>
            <p:nvPr/>
          </p:nvSpPr>
          <p:spPr>
            <a:xfrm>
              <a:off x="7839456" y="929390"/>
              <a:ext cx="2060448" cy="41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7839456" y="952599"/>
              <a:ext cx="2145792" cy="369332"/>
            </a:xfrm>
            <a:prstGeom prst="rect">
              <a:avLst/>
            </a:prstGeom>
            <a:noFill/>
          </p:spPr>
          <p:txBody>
            <a:bodyPr wrap="square" rtlCol="0">
              <a:spAutoFit/>
            </a:bodyPr>
            <a:lstStyle/>
            <a:p>
              <a:r>
                <a:rPr kumimoji="1" lang="en-US" altLang="ja-JP" dirty="0" smtClean="0"/>
                <a:t>Variable Cable Delay</a:t>
              </a:r>
              <a:endParaRPr kumimoji="1" lang="ja-JP" altLang="en-US" dirty="0"/>
            </a:p>
          </p:txBody>
        </p:sp>
      </p:grpSp>
      <p:grpSp>
        <p:nvGrpSpPr>
          <p:cNvPr id="34" name="グループ化 33"/>
          <p:cNvGrpSpPr/>
          <p:nvPr/>
        </p:nvGrpSpPr>
        <p:grpSpPr>
          <a:xfrm>
            <a:off x="8007887" y="1652783"/>
            <a:ext cx="2145792" cy="415750"/>
            <a:chOff x="7839456" y="929390"/>
            <a:chExt cx="2145792" cy="415750"/>
          </a:xfrm>
        </p:grpSpPr>
        <p:sp>
          <p:nvSpPr>
            <p:cNvPr id="35" name="正方形/長方形 34"/>
            <p:cNvSpPr/>
            <p:nvPr/>
          </p:nvSpPr>
          <p:spPr>
            <a:xfrm>
              <a:off x="7839456" y="929390"/>
              <a:ext cx="2060448" cy="4157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7839456" y="952599"/>
              <a:ext cx="2145792" cy="369332"/>
            </a:xfrm>
            <a:prstGeom prst="rect">
              <a:avLst/>
            </a:prstGeom>
            <a:noFill/>
          </p:spPr>
          <p:txBody>
            <a:bodyPr wrap="square" rtlCol="0">
              <a:spAutoFit/>
            </a:bodyPr>
            <a:lstStyle/>
            <a:p>
              <a:r>
                <a:rPr kumimoji="1" lang="en-US" altLang="ja-JP" dirty="0" smtClean="0"/>
                <a:t>Variable Cable Delay</a:t>
              </a:r>
              <a:endParaRPr kumimoji="1" lang="ja-JP" altLang="en-US" dirty="0"/>
            </a:p>
          </p:txBody>
        </p:sp>
      </p:grpSp>
      <p:grpSp>
        <p:nvGrpSpPr>
          <p:cNvPr id="38" name="グループ化 37"/>
          <p:cNvGrpSpPr/>
          <p:nvPr/>
        </p:nvGrpSpPr>
        <p:grpSpPr>
          <a:xfrm>
            <a:off x="394145" y="1090514"/>
            <a:ext cx="1414272" cy="560832"/>
            <a:chOff x="256032" y="922874"/>
            <a:chExt cx="1414272" cy="560832"/>
          </a:xfrm>
        </p:grpSpPr>
        <p:sp>
          <p:nvSpPr>
            <p:cNvPr id="5" name="正方形/長方形 4"/>
            <p:cNvSpPr/>
            <p:nvPr/>
          </p:nvSpPr>
          <p:spPr>
            <a:xfrm>
              <a:off x="256032" y="922874"/>
              <a:ext cx="1414272" cy="56083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397764" y="941680"/>
              <a:ext cx="1130808" cy="523220"/>
            </a:xfrm>
            <a:prstGeom prst="rect">
              <a:avLst/>
            </a:prstGeom>
            <a:noFill/>
          </p:spPr>
          <p:txBody>
            <a:bodyPr wrap="square" rtlCol="0">
              <a:spAutoFit/>
            </a:bodyPr>
            <a:lstStyle/>
            <a:p>
              <a:r>
                <a:rPr kumimoji="1" lang="en-US" altLang="ja-JP" sz="2800" dirty="0" err="1" smtClean="0"/>
                <a:t>Liq-Sci</a:t>
              </a:r>
              <a:endParaRPr kumimoji="1" lang="ja-JP" altLang="en-US" sz="2800" dirty="0"/>
            </a:p>
          </p:txBody>
        </p:sp>
      </p:grpSp>
      <p:grpSp>
        <p:nvGrpSpPr>
          <p:cNvPr id="40" name="グループ化 39"/>
          <p:cNvGrpSpPr/>
          <p:nvPr/>
        </p:nvGrpSpPr>
        <p:grpSpPr>
          <a:xfrm>
            <a:off x="394145" y="2664136"/>
            <a:ext cx="1441704" cy="560832"/>
            <a:chOff x="256032" y="3500812"/>
            <a:chExt cx="1441704" cy="560832"/>
          </a:xfrm>
        </p:grpSpPr>
        <p:sp>
          <p:nvSpPr>
            <p:cNvPr id="7" name="正方形/長方形 6"/>
            <p:cNvSpPr/>
            <p:nvPr/>
          </p:nvSpPr>
          <p:spPr>
            <a:xfrm>
              <a:off x="256032" y="3500812"/>
              <a:ext cx="1414272" cy="560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83464" y="3519618"/>
              <a:ext cx="1414272" cy="523220"/>
            </a:xfrm>
            <a:prstGeom prst="rect">
              <a:avLst/>
            </a:prstGeom>
            <a:noFill/>
          </p:spPr>
          <p:txBody>
            <a:bodyPr wrap="square" rtlCol="0">
              <a:spAutoFit/>
            </a:bodyPr>
            <a:lstStyle/>
            <a:p>
              <a:r>
                <a:rPr kumimoji="1" lang="en-US" altLang="ja-JP" sz="2800" dirty="0" smtClean="0"/>
                <a:t>SSD 500</a:t>
              </a:r>
              <a:endParaRPr kumimoji="1" lang="ja-JP" altLang="en-US" dirty="0"/>
            </a:p>
          </p:txBody>
        </p:sp>
      </p:grpSp>
      <p:grpSp>
        <p:nvGrpSpPr>
          <p:cNvPr id="42" name="グループ化 41"/>
          <p:cNvGrpSpPr/>
          <p:nvPr/>
        </p:nvGrpSpPr>
        <p:grpSpPr>
          <a:xfrm>
            <a:off x="388050" y="4253280"/>
            <a:ext cx="1414272" cy="560832"/>
            <a:chOff x="256032" y="5517918"/>
            <a:chExt cx="1414272" cy="560832"/>
          </a:xfrm>
        </p:grpSpPr>
        <p:sp>
          <p:nvSpPr>
            <p:cNvPr id="8" name="正方形/長方形 7"/>
            <p:cNvSpPr/>
            <p:nvPr/>
          </p:nvSpPr>
          <p:spPr>
            <a:xfrm>
              <a:off x="256032" y="5517918"/>
              <a:ext cx="1414272" cy="560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68808" y="5542299"/>
              <a:ext cx="1301496" cy="523220"/>
            </a:xfrm>
            <a:prstGeom prst="rect">
              <a:avLst/>
            </a:prstGeom>
            <a:noFill/>
          </p:spPr>
          <p:txBody>
            <a:bodyPr wrap="square" rtlCol="0">
              <a:spAutoFit/>
            </a:bodyPr>
            <a:lstStyle/>
            <a:p>
              <a:r>
                <a:rPr kumimoji="1" lang="en-US" altLang="ja-JP" sz="2800" dirty="0" smtClean="0"/>
                <a:t>SSD 30</a:t>
              </a:r>
              <a:endParaRPr kumimoji="1" lang="ja-JP" altLang="en-US" sz="1600" dirty="0"/>
            </a:p>
          </p:txBody>
        </p:sp>
      </p:grpSp>
      <p:grpSp>
        <p:nvGrpSpPr>
          <p:cNvPr id="44" name="グループ化 43"/>
          <p:cNvGrpSpPr/>
          <p:nvPr/>
        </p:nvGrpSpPr>
        <p:grpSpPr>
          <a:xfrm>
            <a:off x="4108324" y="2177850"/>
            <a:ext cx="914400" cy="461665"/>
            <a:chOff x="3755136" y="2399311"/>
            <a:chExt cx="914400" cy="461665"/>
          </a:xfrm>
        </p:grpSpPr>
        <p:sp>
          <p:nvSpPr>
            <p:cNvPr id="43" name="テキスト ボックス 42"/>
            <p:cNvSpPr txBox="1"/>
            <p:nvPr/>
          </p:nvSpPr>
          <p:spPr>
            <a:xfrm>
              <a:off x="3755136" y="2399311"/>
              <a:ext cx="914400" cy="461665"/>
            </a:xfrm>
            <a:prstGeom prst="rect">
              <a:avLst/>
            </a:prstGeom>
            <a:noFill/>
          </p:spPr>
          <p:txBody>
            <a:bodyPr wrap="square" rtlCol="0">
              <a:spAutoFit/>
            </a:bodyPr>
            <a:lstStyle/>
            <a:p>
              <a:r>
                <a:rPr kumimoji="1" lang="en-US" altLang="ja-JP" sz="2400" dirty="0" smtClean="0"/>
                <a:t>TDC 1</a:t>
              </a:r>
              <a:endParaRPr kumimoji="1" lang="ja-JP" altLang="en-US" dirty="0"/>
            </a:p>
          </p:txBody>
        </p:sp>
        <p:sp>
          <p:nvSpPr>
            <p:cNvPr id="19" name="正方形/長方形 18"/>
            <p:cNvSpPr/>
            <p:nvPr/>
          </p:nvSpPr>
          <p:spPr>
            <a:xfrm>
              <a:off x="3755136" y="2399311"/>
              <a:ext cx="914400" cy="43891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10889549" y="5107129"/>
            <a:ext cx="914400" cy="461665"/>
            <a:chOff x="3755136" y="2399311"/>
            <a:chExt cx="914400" cy="461665"/>
          </a:xfrm>
        </p:grpSpPr>
        <p:sp>
          <p:nvSpPr>
            <p:cNvPr id="46" name="正方形/長方形 45"/>
            <p:cNvSpPr/>
            <p:nvPr/>
          </p:nvSpPr>
          <p:spPr>
            <a:xfrm>
              <a:off x="3755136" y="2399311"/>
              <a:ext cx="914400" cy="43891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3755136" y="2399311"/>
              <a:ext cx="914400" cy="461665"/>
            </a:xfrm>
            <a:prstGeom prst="rect">
              <a:avLst/>
            </a:prstGeom>
            <a:noFill/>
          </p:spPr>
          <p:txBody>
            <a:bodyPr wrap="square" rtlCol="0">
              <a:spAutoFit/>
            </a:bodyPr>
            <a:lstStyle/>
            <a:p>
              <a:r>
                <a:rPr kumimoji="1" lang="en-US" altLang="ja-JP" sz="2400" dirty="0" smtClean="0"/>
                <a:t>  TDC </a:t>
              </a:r>
              <a:endParaRPr kumimoji="1" lang="ja-JP" altLang="en-US" dirty="0"/>
            </a:p>
          </p:txBody>
        </p:sp>
      </p:grpSp>
      <p:grpSp>
        <p:nvGrpSpPr>
          <p:cNvPr id="48" name="グループ化 47"/>
          <p:cNvGrpSpPr/>
          <p:nvPr/>
        </p:nvGrpSpPr>
        <p:grpSpPr>
          <a:xfrm>
            <a:off x="4099656" y="4903917"/>
            <a:ext cx="914400" cy="461665"/>
            <a:chOff x="3755136" y="2399311"/>
            <a:chExt cx="914400" cy="461665"/>
          </a:xfrm>
        </p:grpSpPr>
        <p:sp>
          <p:nvSpPr>
            <p:cNvPr id="49" name="正方形/長方形 48"/>
            <p:cNvSpPr/>
            <p:nvPr/>
          </p:nvSpPr>
          <p:spPr>
            <a:xfrm>
              <a:off x="3755136" y="2399311"/>
              <a:ext cx="914400" cy="43891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3755136" y="2399311"/>
              <a:ext cx="914400" cy="461665"/>
            </a:xfrm>
            <a:prstGeom prst="rect">
              <a:avLst/>
            </a:prstGeom>
            <a:noFill/>
          </p:spPr>
          <p:txBody>
            <a:bodyPr wrap="square" rtlCol="0">
              <a:spAutoFit/>
            </a:bodyPr>
            <a:lstStyle/>
            <a:p>
              <a:r>
                <a:rPr kumimoji="1" lang="en-US" altLang="ja-JP" sz="2400" dirty="0" smtClean="0"/>
                <a:t>TDC 3</a:t>
              </a:r>
              <a:endParaRPr kumimoji="1" lang="ja-JP" altLang="en-US" dirty="0"/>
            </a:p>
          </p:txBody>
        </p:sp>
      </p:grpSp>
      <p:grpSp>
        <p:nvGrpSpPr>
          <p:cNvPr id="51" name="グループ化 50"/>
          <p:cNvGrpSpPr/>
          <p:nvPr/>
        </p:nvGrpSpPr>
        <p:grpSpPr>
          <a:xfrm>
            <a:off x="4105466" y="3305397"/>
            <a:ext cx="914400" cy="461665"/>
            <a:chOff x="3755136" y="2399311"/>
            <a:chExt cx="914400" cy="461665"/>
          </a:xfrm>
        </p:grpSpPr>
        <p:sp>
          <p:nvSpPr>
            <p:cNvPr id="53" name="テキスト ボックス 52"/>
            <p:cNvSpPr txBox="1"/>
            <p:nvPr/>
          </p:nvSpPr>
          <p:spPr>
            <a:xfrm>
              <a:off x="3755136" y="2399311"/>
              <a:ext cx="914400" cy="461665"/>
            </a:xfrm>
            <a:prstGeom prst="rect">
              <a:avLst/>
            </a:prstGeom>
            <a:noFill/>
          </p:spPr>
          <p:txBody>
            <a:bodyPr wrap="square" rtlCol="0">
              <a:spAutoFit/>
            </a:bodyPr>
            <a:lstStyle/>
            <a:p>
              <a:r>
                <a:rPr kumimoji="1" lang="en-US" altLang="ja-JP" sz="2400" dirty="0" smtClean="0"/>
                <a:t>TDC 2</a:t>
              </a:r>
              <a:endParaRPr kumimoji="1" lang="ja-JP" altLang="en-US" dirty="0"/>
            </a:p>
          </p:txBody>
        </p:sp>
        <p:sp>
          <p:nvSpPr>
            <p:cNvPr id="52" name="正方形/長方形 51"/>
            <p:cNvSpPr/>
            <p:nvPr/>
          </p:nvSpPr>
          <p:spPr>
            <a:xfrm>
              <a:off x="3755136" y="2399311"/>
              <a:ext cx="914400" cy="43891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54"/>
          <p:cNvGrpSpPr/>
          <p:nvPr/>
        </p:nvGrpSpPr>
        <p:grpSpPr>
          <a:xfrm>
            <a:off x="2671382" y="3535647"/>
            <a:ext cx="960120" cy="467004"/>
            <a:chOff x="2584704" y="4627666"/>
            <a:chExt cx="960120" cy="467004"/>
          </a:xfrm>
        </p:grpSpPr>
        <p:sp>
          <p:nvSpPr>
            <p:cNvPr id="54" name="テキスト ボックス 53"/>
            <p:cNvSpPr txBox="1"/>
            <p:nvPr/>
          </p:nvSpPr>
          <p:spPr>
            <a:xfrm>
              <a:off x="2584704" y="4633005"/>
              <a:ext cx="960120" cy="461665"/>
            </a:xfrm>
            <a:prstGeom prst="rect">
              <a:avLst/>
            </a:prstGeom>
            <a:noFill/>
          </p:spPr>
          <p:txBody>
            <a:bodyPr wrap="square" rtlCol="0">
              <a:spAutoFit/>
            </a:bodyPr>
            <a:lstStyle/>
            <a:p>
              <a:r>
                <a:rPr kumimoji="1" lang="en-US" altLang="ja-JP" sz="2400" dirty="0" smtClean="0"/>
                <a:t>ADC 1</a:t>
              </a:r>
              <a:endParaRPr kumimoji="1" lang="ja-JP" altLang="en-US" sz="2000" dirty="0"/>
            </a:p>
          </p:txBody>
        </p:sp>
        <p:sp>
          <p:nvSpPr>
            <p:cNvPr id="21" name="正方形/長方形 20"/>
            <p:cNvSpPr/>
            <p:nvPr/>
          </p:nvSpPr>
          <p:spPr>
            <a:xfrm>
              <a:off x="2584704" y="4627666"/>
              <a:ext cx="914400"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55"/>
          <p:cNvGrpSpPr/>
          <p:nvPr/>
        </p:nvGrpSpPr>
        <p:grpSpPr>
          <a:xfrm>
            <a:off x="2648522" y="5134750"/>
            <a:ext cx="960120" cy="467004"/>
            <a:chOff x="2584704" y="4627666"/>
            <a:chExt cx="960120" cy="467004"/>
          </a:xfrm>
        </p:grpSpPr>
        <p:sp>
          <p:nvSpPr>
            <p:cNvPr id="57" name="正方形/長方形 56"/>
            <p:cNvSpPr/>
            <p:nvPr/>
          </p:nvSpPr>
          <p:spPr>
            <a:xfrm>
              <a:off x="2584704" y="4627666"/>
              <a:ext cx="914400" cy="438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2584704" y="4633005"/>
              <a:ext cx="960120" cy="461665"/>
            </a:xfrm>
            <a:prstGeom prst="rect">
              <a:avLst/>
            </a:prstGeom>
            <a:noFill/>
          </p:spPr>
          <p:txBody>
            <a:bodyPr wrap="square" rtlCol="0">
              <a:spAutoFit/>
            </a:bodyPr>
            <a:lstStyle/>
            <a:p>
              <a:r>
                <a:rPr kumimoji="1" lang="en-US" altLang="ja-JP" sz="2400" dirty="0" smtClean="0"/>
                <a:t>ADC 2</a:t>
              </a:r>
              <a:endParaRPr kumimoji="1" lang="ja-JP" altLang="en-US" sz="2000" dirty="0"/>
            </a:p>
          </p:txBody>
        </p:sp>
      </p:grpSp>
      <p:grpSp>
        <p:nvGrpSpPr>
          <p:cNvPr id="60" name="グループ化 59"/>
          <p:cNvGrpSpPr/>
          <p:nvPr/>
        </p:nvGrpSpPr>
        <p:grpSpPr>
          <a:xfrm>
            <a:off x="10809923" y="2763303"/>
            <a:ext cx="914400" cy="461665"/>
            <a:chOff x="10671810" y="2839388"/>
            <a:chExt cx="914400" cy="461665"/>
          </a:xfrm>
        </p:grpSpPr>
        <p:sp>
          <p:nvSpPr>
            <p:cNvPr id="18" name="正方形/長方形 17"/>
            <p:cNvSpPr/>
            <p:nvPr/>
          </p:nvSpPr>
          <p:spPr>
            <a:xfrm>
              <a:off x="10671810" y="2850765"/>
              <a:ext cx="914400" cy="438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10722483" y="2839388"/>
              <a:ext cx="813054" cy="461665"/>
            </a:xfrm>
            <a:prstGeom prst="rect">
              <a:avLst/>
            </a:prstGeom>
            <a:noFill/>
          </p:spPr>
          <p:txBody>
            <a:bodyPr wrap="square" rtlCol="0">
              <a:spAutoFit/>
            </a:bodyPr>
            <a:lstStyle/>
            <a:p>
              <a:r>
                <a:rPr kumimoji="1" lang="en-US" altLang="ja-JP" sz="2400" dirty="0" smtClean="0"/>
                <a:t> ADC</a:t>
              </a:r>
              <a:endParaRPr kumimoji="1" lang="ja-JP" altLang="en-US" dirty="0"/>
            </a:p>
          </p:txBody>
        </p:sp>
      </p:grpSp>
      <p:grpSp>
        <p:nvGrpSpPr>
          <p:cNvPr id="62" name="グループ化 61"/>
          <p:cNvGrpSpPr/>
          <p:nvPr/>
        </p:nvGrpSpPr>
        <p:grpSpPr>
          <a:xfrm>
            <a:off x="10809923" y="1090514"/>
            <a:ext cx="914400" cy="1526248"/>
            <a:chOff x="10671810" y="922874"/>
            <a:chExt cx="914400" cy="1526248"/>
          </a:xfrm>
        </p:grpSpPr>
        <p:sp>
          <p:nvSpPr>
            <p:cNvPr id="11" name="正方形/長方形 10"/>
            <p:cNvSpPr/>
            <p:nvPr/>
          </p:nvSpPr>
          <p:spPr>
            <a:xfrm>
              <a:off x="10671810" y="922874"/>
              <a:ext cx="914400" cy="152624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0722483" y="1455427"/>
              <a:ext cx="813054" cy="461665"/>
            </a:xfrm>
            <a:prstGeom prst="rect">
              <a:avLst/>
            </a:prstGeom>
            <a:noFill/>
          </p:spPr>
          <p:txBody>
            <a:bodyPr wrap="square" rtlCol="0">
              <a:spAutoFit/>
            </a:bodyPr>
            <a:lstStyle/>
            <a:p>
              <a:r>
                <a:rPr kumimoji="1" lang="en-US" altLang="ja-JP" sz="2400" dirty="0" smtClean="0"/>
                <a:t>QDC</a:t>
              </a:r>
              <a:endParaRPr kumimoji="1" lang="ja-JP" altLang="en-US" dirty="0"/>
            </a:p>
          </p:txBody>
        </p:sp>
      </p:grpSp>
      <p:grpSp>
        <p:nvGrpSpPr>
          <p:cNvPr id="65" name="グループ化 64"/>
          <p:cNvGrpSpPr/>
          <p:nvPr/>
        </p:nvGrpSpPr>
        <p:grpSpPr>
          <a:xfrm>
            <a:off x="5654039" y="1623067"/>
            <a:ext cx="1389888" cy="4079355"/>
            <a:chOff x="5639181" y="1464900"/>
            <a:chExt cx="1389888" cy="3181572"/>
          </a:xfrm>
        </p:grpSpPr>
        <p:sp>
          <p:nvSpPr>
            <p:cNvPr id="12" name="正方形/長方形 11"/>
            <p:cNvSpPr/>
            <p:nvPr/>
          </p:nvSpPr>
          <p:spPr>
            <a:xfrm>
              <a:off x="5639181" y="1464900"/>
              <a:ext cx="1389888" cy="3181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5859590" y="2118941"/>
              <a:ext cx="993076" cy="954107"/>
            </a:xfrm>
            <a:prstGeom prst="rect">
              <a:avLst/>
            </a:prstGeom>
            <a:noFill/>
          </p:spPr>
          <p:txBody>
            <a:bodyPr wrap="square" rtlCol="0">
              <a:spAutoFit/>
            </a:bodyPr>
            <a:lstStyle/>
            <a:p>
              <a:r>
                <a:rPr kumimoji="1" lang="en-US" altLang="ja-JP" sz="2800" dirty="0" smtClean="0"/>
                <a:t>Logic</a:t>
              </a:r>
            </a:p>
            <a:p>
              <a:r>
                <a:rPr lang="en-US" altLang="ja-JP" sz="2800" dirty="0" smtClean="0"/>
                <a:t>Unit</a:t>
              </a:r>
              <a:endParaRPr kumimoji="1" lang="ja-JP" altLang="en-US" sz="2800" dirty="0"/>
            </a:p>
          </p:txBody>
        </p:sp>
        <p:sp>
          <p:nvSpPr>
            <p:cNvPr id="64" name="テキスト ボックス 63"/>
            <p:cNvSpPr txBox="1"/>
            <p:nvPr/>
          </p:nvSpPr>
          <p:spPr>
            <a:xfrm>
              <a:off x="5901499" y="3727088"/>
              <a:ext cx="853440" cy="369332"/>
            </a:xfrm>
            <a:prstGeom prst="rect">
              <a:avLst/>
            </a:prstGeom>
            <a:noFill/>
          </p:spPr>
          <p:txBody>
            <a:bodyPr wrap="square" rtlCol="0">
              <a:spAutoFit/>
            </a:bodyPr>
            <a:lstStyle/>
            <a:p>
              <a:r>
                <a:rPr lang="en-US" altLang="ja-JP" dirty="0"/>
                <a:t>c</a:t>
              </a:r>
              <a:r>
                <a:rPr kumimoji="1" lang="en-US" altLang="ja-JP" dirty="0" smtClean="0"/>
                <a:t>oinc.1</a:t>
              </a:r>
              <a:endParaRPr kumimoji="1" lang="ja-JP" altLang="en-US" dirty="0"/>
            </a:p>
          </p:txBody>
        </p:sp>
      </p:grpSp>
      <p:grpSp>
        <p:nvGrpSpPr>
          <p:cNvPr id="66" name="グループ化 65"/>
          <p:cNvGrpSpPr/>
          <p:nvPr/>
        </p:nvGrpSpPr>
        <p:grpSpPr>
          <a:xfrm>
            <a:off x="10809923" y="3371509"/>
            <a:ext cx="914400" cy="461665"/>
            <a:chOff x="3755136" y="2399311"/>
            <a:chExt cx="914400" cy="461665"/>
          </a:xfrm>
        </p:grpSpPr>
        <p:sp>
          <p:nvSpPr>
            <p:cNvPr id="67" name="正方形/長方形 66"/>
            <p:cNvSpPr/>
            <p:nvPr/>
          </p:nvSpPr>
          <p:spPr>
            <a:xfrm>
              <a:off x="3755136" y="2399311"/>
              <a:ext cx="914400" cy="438912"/>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3755136" y="2399311"/>
              <a:ext cx="914400" cy="461665"/>
            </a:xfrm>
            <a:prstGeom prst="rect">
              <a:avLst/>
            </a:prstGeom>
            <a:noFill/>
          </p:spPr>
          <p:txBody>
            <a:bodyPr wrap="square" rtlCol="0">
              <a:spAutoFit/>
            </a:bodyPr>
            <a:lstStyle/>
            <a:p>
              <a:r>
                <a:rPr kumimoji="1" lang="en-US" altLang="ja-JP" sz="2400" dirty="0" smtClean="0"/>
                <a:t>TDC 3</a:t>
              </a:r>
              <a:endParaRPr kumimoji="1" lang="ja-JP" altLang="en-US" dirty="0"/>
            </a:p>
          </p:txBody>
        </p:sp>
      </p:grpSp>
      <p:grpSp>
        <p:nvGrpSpPr>
          <p:cNvPr id="71" name="グループ化 70"/>
          <p:cNvGrpSpPr/>
          <p:nvPr/>
        </p:nvGrpSpPr>
        <p:grpSpPr>
          <a:xfrm>
            <a:off x="7345356" y="3400144"/>
            <a:ext cx="670560" cy="487680"/>
            <a:chOff x="7388352" y="5900928"/>
            <a:chExt cx="670560" cy="487680"/>
          </a:xfrm>
        </p:grpSpPr>
        <p:sp>
          <p:nvSpPr>
            <p:cNvPr id="69" name="正方形/長方形 68"/>
            <p:cNvSpPr/>
            <p:nvPr/>
          </p:nvSpPr>
          <p:spPr>
            <a:xfrm>
              <a:off x="7388352" y="5900928"/>
              <a:ext cx="670560" cy="487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7455408" y="5913935"/>
              <a:ext cx="536448" cy="461665"/>
            </a:xfrm>
            <a:prstGeom prst="rect">
              <a:avLst/>
            </a:prstGeom>
            <a:noFill/>
          </p:spPr>
          <p:txBody>
            <a:bodyPr wrap="square" rtlCol="0">
              <a:spAutoFit/>
            </a:bodyPr>
            <a:lstStyle/>
            <a:p>
              <a:r>
                <a:rPr kumimoji="1" lang="en-US" altLang="ja-JP" sz="2400" dirty="0" smtClean="0"/>
                <a:t>RF</a:t>
              </a:r>
              <a:endParaRPr kumimoji="1" lang="ja-JP" altLang="en-US" dirty="0"/>
            </a:p>
          </p:txBody>
        </p:sp>
      </p:grpSp>
      <p:grpSp>
        <p:nvGrpSpPr>
          <p:cNvPr id="73" name="グループ化 72"/>
          <p:cNvGrpSpPr/>
          <p:nvPr/>
        </p:nvGrpSpPr>
        <p:grpSpPr>
          <a:xfrm>
            <a:off x="2671382" y="4351366"/>
            <a:ext cx="731520" cy="378957"/>
            <a:chOff x="2517648" y="1609344"/>
            <a:chExt cx="731520" cy="378957"/>
          </a:xfrm>
        </p:grpSpPr>
        <p:sp>
          <p:nvSpPr>
            <p:cNvPr id="74" name="正方形/長方形 73"/>
            <p:cNvSpPr/>
            <p:nvPr/>
          </p:nvSpPr>
          <p:spPr>
            <a:xfrm>
              <a:off x="2517648" y="1609344"/>
              <a:ext cx="731520" cy="378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p:cNvSpPr txBox="1"/>
            <p:nvPr/>
          </p:nvSpPr>
          <p:spPr>
            <a:xfrm>
              <a:off x="2615184" y="1609344"/>
              <a:ext cx="579120" cy="369332"/>
            </a:xfrm>
            <a:prstGeom prst="rect">
              <a:avLst/>
            </a:prstGeom>
            <a:noFill/>
          </p:spPr>
          <p:txBody>
            <a:bodyPr wrap="square" rtlCol="0">
              <a:spAutoFit/>
            </a:bodyPr>
            <a:lstStyle/>
            <a:p>
              <a:pPr algn="ctr"/>
              <a:r>
                <a:rPr lang="en-US" altLang="ja-JP" dirty="0" smtClean="0"/>
                <a:t>CFD</a:t>
              </a:r>
              <a:endParaRPr kumimoji="1" lang="ja-JP" altLang="en-US" dirty="0"/>
            </a:p>
          </p:txBody>
        </p:sp>
      </p:grpSp>
      <p:grpSp>
        <p:nvGrpSpPr>
          <p:cNvPr id="76" name="グループ化 75"/>
          <p:cNvGrpSpPr/>
          <p:nvPr/>
        </p:nvGrpSpPr>
        <p:grpSpPr>
          <a:xfrm>
            <a:off x="9584625" y="3375714"/>
            <a:ext cx="985911" cy="758777"/>
            <a:chOff x="5639181" y="1464900"/>
            <a:chExt cx="1389888" cy="3181572"/>
          </a:xfrm>
        </p:grpSpPr>
        <p:sp>
          <p:nvSpPr>
            <p:cNvPr id="77" name="正方形/長方形 76"/>
            <p:cNvSpPr/>
            <p:nvPr/>
          </p:nvSpPr>
          <p:spPr>
            <a:xfrm>
              <a:off x="5639181" y="1464900"/>
              <a:ext cx="1389888" cy="31815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5837586" y="1769343"/>
              <a:ext cx="993076" cy="2710083"/>
            </a:xfrm>
            <a:prstGeom prst="rect">
              <a:avLst/>
            </a:prstGeom>
            <a:noFill/>
          </p:spPr>
          <p:txBody>
            <a:bodyPr wrap="square" rtlCol="0">
              <a:spAutoFit/>
            </a:bodyPr>
            <a:lstStyle/>
            <a:p>
              <a:r>
                <a:rPr kumimoji="1" lang="en-US" altLang="ja-JP" dirty="0" smtClean="0"/>
                <a:t>Logic</a:t>
              </a:r>
            </a:p>
            <a:p>
              <a:r>
                <a:rPr lang="en-US" altLang="ja-JP" dirty="0" smtClean="0"/>
                <a:t>Unit</a:t>
              </a:r>
              <a:endParaRPr kumimoji="1" lang="ja-JP" altLang="en-US" dirty="0"/>
            </a:p>
          </p:txBody>
        </p:sp>
      </p:grpSp>
      <p:grpSp>
        <p:nvGrpSpPr>
          <p:cNvPr id="83" name="グループ化 82"/>
          <p:cNvGrpSpPr/>
          <p:nvPr/>
        </p:nvGrpSpPr>
        <p:grpSpPr>
          <a:xfrm>
            <a:off x="9736394" y="4517439"/>
            <a:ext cx="724912" cy="461665"/>
            <a:chOff x="9599901" y="4228035"/>
            <a:chExt cx="724912" cy="461665"/>
          </a:xfrm>
        </p:grpSpPr>
        <p:sp>
          <p:nvSpPr>
            <p:cNvPr id="80" name="正方形/長方形 79"/>
            <p:cNvSpPr/>
            <p:nvPr/>
          </p:nvSpPr>
          <p:spPr>
            <a:xfrm>
              <a:off x="9599901" y="4228035"/>
              <a:ext cx="679131" cy="457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p:cNvSpPr txBox="1"/>
            <p:nvPr/>
          </p:nvSpPr>
          <p:spPr>
            <a:xfrm>
              <a:off x="9645682" y="4228035"/>
              <a:ext cx="679131" cy="461665"/>
            </a:xfrm>
            <a:prstGeom prst="rect">
              <a:avLst/>
            </a:prstGeom>
            <a:noFill/>
          </p:spPr>
          <p:txBody>
            <a:bodyPr wrap="square" rtlCol="0">
              <a:spAutoFit/>
            </a:bodyPr>
            <a:lstStyle/>
            <a:p>
              <a:r>
                <a:rPr kumimoji="1" lang="en-US" altLang="ja-JP" sz="2400" dirty="0" smtClean="0"/>
                <a:t>F.F.</a:t>
              </a:r>
              <a:endParaRPr kumimoji="1" lang="ja-JP" altLang="en-US" dirty="0"/>
            </a:p>
          </p:txBody>
        </p:sp>
      </p:grpSp>
      <p:grpSp>
        <p:nvGrpSpPr>
          <p:cNvPr id="85" name="グループ化 84"/>
          <p:cNvGrpSpPr/>
          <p:nvPr/>
        </p:nvGrpSpPr>
        <p:grpSpPr>
          <a:xfrm>
            <a:off x="8673396" y="4523604"/>
            <a:ext cx="662432" cy="463661"/>
            <a:chOff x="8398572" y="4355963"/>
            <a:chExt cx="662432" cy="463661"/>
          </a:xfrm>
        </p:grpSpPr>
        <p:sp>
          <p:nvSpPr>
            <p:cNvPr id="81" name="正方形/長方形 80"/>
            <p:cNvSpPr/>
            <p:nvPr/>
          </p:nvSpPr>
          <p:spPr>
            <a:xfrm>
              <a:off x="8398572" y="4355963"/>
              <a:ext cx="633984" cy="46366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テキスト ボックス 83"/>
            <p:cNvSpPr txBox="1"/>
            <p:nvPr/>
          </p:nvSpPr>
          <p:spPr>
            <a:xfrm>
              <a:off x="8481884" y="4394224"/>
              <a:ext cx="579120" cy="400110"/>
            </a:xfrm>
            <a:prstGeom prst="rect">
              <a:avLst/>
            </a:prstGeom>
            <a:noFill/>
          </p:spPr>
          <p:txBody>
            <a:bodyPr wrap="square" rtlCol="0">
              <a:spAutoFit/>
            </a:bodyPr>
            <a:lstStyle/>
            <a:p>
              <a:r>
                <a:rPr kumimoji="1" lang="en-US" altLang="ja-JP" sz="2000" dirty="0" smtClean="0"/>
                <a:t>GG</a:t>
              </a:r>
              <a:endParaRPr kumimoji="1" lang="ja-JP" altLang="en-US" dirty="0"/>
            </a:p>
          </p:txBody>
        </p:sp>
      </p:grpSp>
      <p:grpSp>
        <p:nvGrpSpPr>
          <p:cNvPr id="88" name="グループ化 87"/>
          <p:cNvGrpSpPr/>
          <p:nvPr/>
        </p:nvGrpSpPr>
        <p:grpSpPr>
          <a:xfrm>
            <a:off x="9620344" y="5867415"/>
            <a:ext cx="911229" cy="530719"/>
            <a:chOff x="8535283" y="5718048"/>
            <a:chExt cx="911229" cy="530719"/>
          </a:xfrm>
        </p:grpSpPr>
        <p:sp>
          <p:nvSpPr>
            <p:cNvPr id="86" name="正方形/長方形 85"/>
            <p:cNvSpPr/>
            <p:nvPr/>
          </p:nvSpPr>
          <p:spPr>
            <a:xfrm>
              <a:off x="8535283" y="5718048"/>
              <a:ext cx="911229" cy="53071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8636754" y="5783352"/>
              <a:ext cx="708285" cy="400110"/>
            </a:xfrm>
            <a:prstGeom prst="rect">
              <a:avLst/>
            </a:prstGeom>
            <a:noFill/>
          </p:spPr>
          <p:txBody>
            <a:bodyPr wrap="square" rtlCol="0">
              <a:spAutoFit/>
            </a:bodyPr>
            <a:lstStyle/>
            <a:p>
              <a:r>
                <a:rPr kumimoji="1" lang="en-US" altLang="ja-JP" sz="2000" dirty="0" smtClean="0"/>
                <a:t>latch</a:t>
              </a:r>
              <a:endParaRPr kumimoji="1" lang="ja-JP" altLang="en-US" dirty="0"/>
            </a:p>
          </p:txBody>
        </p:sp>
      </p:grpSp>
      <p:grpSp>
        <p:nvGrpSpPr>
          <p:cNvPr id="91" name="グループ化 90"/>
          <p:cNvGrpSpPr/>
          <p:nvPr/>
        </p:nvGrpSpPr>
        <p:grpSpPr>
          <a:xfrm>
            <a:off x="7361274" y="5923756"/>
            <a:ext cx="828352" cy="435065"/>
            <a:chOff x="7181792" y="5843815"/>
            <a:chExt cx="828352" cy="435065"/>
          </a:xfrm>
        </p:grpSpPr>
        <p:sp>
          <p:nvSpPr>
            <p:cNvPr id="89" name="正方形/長方形 88"/>
            <p:cNvSpPr/>
            <p:nvPr/>
          </p:nvSpPr>
          <p:spPr>
            <a:xfrm>
              <a:off x="7181792" y="5843815"/>
              <a:ext cx="828352" cy="4350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7249552" y="5892070"/>
              <a:ext cx="712528" cy="338554"/>
            </a:xfrm>
            <a:prstGeom prst="rect">
              <a:avLst/>
            </a:prstGeom>
            <a:noFill/>
          </p:spPr>
          <p:txBody>
            <a:bodyPr wrap="square" rtlCol="0">
              <a:spAutoFit/>
            </a:bodyPr>
            <a:lstStyle/>
            <a:p>
              <a:r>
                <a:rPr kumimoji="1" lang="en-US" altLang="ja-JP" sz="1600" dirty="0" err="1" smtClean="0"/>
                <a:t>OPreg</a:t>
              </a:r>
              <a:endParaRPr kumimoji="1" lang="ja-JP" altLang="en-US" sz="1600" dirty="0"/>
            </a:p>
          </p:txBody>
        </p:sp>
      </p:grpSp>
      <p:grpSp>
        <p:nvGrpSpPr>
          <p:cNvPr id="92" name="グループ化 91"/>
          <p:cNvGrpSpPr/>
          <p:nvPr/>
        </p:nvGrpSpPr>
        <p:grpSpPr>
          <a:xfrm>
            <a:off x="8460485" y="5948109"/>
            <a:ext cx="731520" cy="378957"/>
            <a:chOff x="2517648" y="1609344"/>
            <a:chExt cx="731520" cy="378957"/>
          </a:xfrm>
        </p:grpSpPr>
        <p:sp>
          <p:nvSpPr>
            <p:cNvPr id="93" name="正方形/長方形 92"/>
            <p:cNvSpPr/>
            <p:nvPr/>
          </p:nvSpPr>
          <p:spPr>
            <a:xfrm>
              <a:off x="2517648" y="1609344"/>
              <a:ext cx="731520" cy="3789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2615184" y="1609344"/>
              <a:ext cx="579120" cy="369332"/>
            </a:xfrm>
            <a:prstGeom prst="rect">
              <a:avLst/>
            </a:prstGeom>
            <a:noFill/>
          </p:spPr>
          <p:txBody>
            <a:bodyPr wrap="square" rtlCol="0">
              <a:spAutoFit/>
            </a:bodyPr>
            <a:lstStyle/>
            <a:p>
              <a:pPr algn="ctr"/>
              <a:r>
                <a:rPr lang="en-US" altLang="ja-JP" dirty="0" smtClean="0"/>
                <a:t>Disc</a:t>
              </a:r>
              <a:endParaRPr kumimoji="1" lang="ja-JP" altLang="en-US" dirty="0"/>
            </a:p>
          </p:txBody>
        </p:sp>
      </p:grpSp>
      <p:cxnSp>
        <p:nvCxnSpPr>
          <p:cNvPr id="96" name="直線コネクタ 95"/>
          <p:cNvCxnSpPr>
            <a:stCxn id="5" idx="3"/>
          </p:cNvCxnSpPr>
          <p:nvPr/>
        </p:nvCxnSpPr>
        <p:spPr>
          <a:xfrm>
            <a:off x="1808417" y="1370930"/>
            <a:ext cx="61820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カギ線コネクタ 97"/>
          <p:cNvCxnSpPr/>
          <p:nvPr/>
        </p:nvCxnSpPr>
        <p:spPr>
          <a:xfrm>
            <a:off x="2186369" y="1370930"/>
            <a:ext cx="490728" cy="456816"/>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a:stCxn id="13" idx="3"/>
          </p:cNvCxnSpPr>
          <p:nvPr/>
        </p:nvCxnSpPr>
        <p:spPr>
          <a:xfrm flipV="1">
            <a:off x="3408617" y="1822933"/>
            <a:ext cx="2241650" cy="4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カギ線コネクタ 104"/>
          <p:cNvCxnSpPr>
            <a:endCxn id="43" idx="1"/>
          </p:cNvCxnSpPr>
          <p:nvPr/>
        </p:nvCxnSpPr>
        <p:spPr>
          <a:xfrm>
            <a:off x="3412389" y="1955130"/>
            <a:ext cx="695935" cy="45355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a:endCxn id="30" idx="1"/>
          </p:cNvCxnSpPr>
          <p:nvPr/>
        </p:nvCxnSpPr>
        <p:spPr>
          <a:xfrm flipV="1">
            <a:off x="1811465" y="2940156"/>
            <a:ext cx="859917" cy="43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3402902" y="2937563"/>
            <a:ext cx="2245422" cy="25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カギ線コネクタ 114"/>
          <p:cNvCxnSpPr>
            <a:endCxn id="54" idx="1"/>
          </p:cNvCxnSpPr>
          <p:nvPr/>
        </p:nvCxnSpPr>
        <p:spPr>
          <a:xfrm>
            <a:off x="1811465" y="3120009"/>
            <a:ext cx="859917" cy="651810"/>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a:stCxn id="41" idx="3"/>
            <a:endCxn id="74" idx="1"/>
          </p:cNvCxnSpPr>
          <p:nvPr/>
        </p:nvCxnSpPr>
        <p:spPr>
          <a:xfrm>
            <a:off x="1802322" y="4539271"/>
            <a:ext cx="869060" cy="1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カギ線コネクタ 120"/>
          <p:cNvCxnSpPr>
            <a:endCxn id="58" idx="1"/>
          </p:cNvCxnSpPr>
          <p:nvPr/>
        </p:nvCxnSpPr>
        <p:spPr>
          <a:xfrm>
            <a:off x="1802322" y="4720698"/>
            <a:ext cx="846200" cy="650224"/>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74" idx="3"/>
          </p:cNvCxnSpPr>
          <p:nvPr/>
        </p:nvCxnSpPr>
        <p:spPr>
          <a:xfrm flipV="1">
            <a:off x="3402902" y="4540058"/>
            <a:ext cx="2247365" cy="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カギ線コネクタ 124"/>
          <p:cNvCxnSpPr>
            <a:endCxn id="53" idx="1"/>
          </p:cNvCxnSpPr>
          <p:nvPr/>
        </p:nvCxnSpPr>
        <p:spPr>
          <a:xfrm>
            <a:off x="3406674" y="3073336"/>
            <a:ext cx="698792" cy="4628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カギ線コネクタ 126"/>
          <p:cNvCxnSpPr>
            <a:endCxn id="49" idx="1"/>
          </p:cNvCxnSpPr>
          <p:nvPr/>
        </p:nvCxnSpPr>
        <p:spPr>
          <a:xfrm>
            <a:off x="3402902" y="4694929"/>
            <a:ext cx="696754" cy="42844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カギ線コネクタ 137"/>
          <p:cNvCxnSpPr>
            <a:endCxn id="36" idx="1"/>
          </p:cNvCxnSpPr>
          <p:nvPr/>
        </p:nvCxnSpPr>
        <p:spPr>
          <a:xfrm>
            <a:off x="7404383" y="1371543"/>
            <a:ext cx="603504" cy="489115"/>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10077580" y="1394119"/>
            <a:ext cx="7323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コネクタ 147"/>
          <p:cNvCxnSpPr>
            <a:stCxn id="11" idx="1"/>
          </p:cNvCxnSpPr>
          <p:nvPr/>
        </p:nvCxnSpPr>
        <p:spPr>
          <a:xfrm flipH="1">
            <a:off x="10077479" y="1853638"/>
            <a:ext cx="732444" cy="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線コネクタ 151"/>
          <p:cNvCxnSpPr>
            <a:stCxn id="18" idx="1"/>
          </p:cNvCxnSpPr>
          <p:nvPr/>
        </p:nvCxnSpPr>
        <p:spPr>
          <a:xfrm flipH="1" flipV="1">
            <a:off x="7043927" y="2994135"/>
            <a:ext cx="376599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a:stCxn id="69" idx="3"/>
            <a:endCxn id="27" idx="1"/>
          </p:cNvCxnSpPr>
          <p:nvPr/>
        </p:nvCxnSpPr>
        <p:spPr>
          <a:xfrm flipV="1">
            <a:off x="8015916" y="3643695"/>
            <a:ext cx="423233" cy="2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a:stCxn id="27" idx="3"/>
          </p:cNvCxnSpPr>
          <p:nvPr/>
        </p:nvCxnSpPr>
        <p:spPr>
          <a:xfrm flipV="1">
            <a:off x="9170669" y="3635649"/>
            <a:ext cx="423233" cy="8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線コネクタ 158"/>
          <p:cNvCxnSpPr>
            <a:stCxn id="68" idx="1"/>
          </p:cNvCxnSpPr>
          <p:nvPr/>
        </p:nvCxnSpPr>
        <p:spPr>
          <a:xfrm flipH="1" flipV="1">
            <a:off x="10570536" y="3602341"/>
            <a:ext cx="23938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コネクタ 160"/>
          <p:cNvCxnSpPr>
            <a:stCxn id="81" idx="3"/>
            <a:endCxn id="80" idx="1"/>
          </p:cNvCxnSpPr>
          <p:nvPr/>
        </p:nvCxnSpPr>
        <p:spPr>
          <a:xfrm flipV="1">
            <a:off x="9307380" y="4746299"/>
            <a:ext cx="429014" cy="9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フローチャート: 結合子 163"/>
          <p:cNvSpPr/>
          <p:nvPr/>
        </p:nvSpPr>
        <p:spPr>
          <a:xfrm>
            <a:off x="10026197" y="4142875"/>
            <a:ext cx="102766" cy="9808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6" name="直線矢印コネクタ 165"/>
          <p:cNvCxnSpPr>
            <a:stCxn id="80" idx="0"/>
            <a:endCxn id="164" idx="4"/>
          </p:cNvCxnSpPr>
          <p:nvPr/>
        </p:nvCxnSpPr>
        <p:spPr>
          <a:xfrm flipV="1">
            <a:off x="10075960" y="4240961"/>
            <a:ext cx="1620" cy="276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a:stCxn id="47" idx="1"/>
          </p:cNvCxnSpPr>
          <p:nvPr/>
        </p:nvCxnSpPr>
        <p:spPr>
          <a:xfrm flipH="1">
            <a:off x="7043927" y="5337962"/>
            <a:ext cx="3845622" cy="16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カギ線コネクタ 175"/>
          <p:cNvCxnSpPr>
            <a:endCxn id="81" idx="1"/>
          </p:cNvCxnSpPr>
          <p:nvPr/>
        </p:nvCxnSpPr>
        <p:spPr>
          <a:xfrm rot="5400000" flipH="1" flipV="1">
            <a:off x="8251199" y="4943386"/>
            <a:ext cx="610147" cy="23424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a:stCxn id="89" idx="3"/>
            <a:endCxn id="93" idx="1"/>
          </p:cNvCxnSpPr>
          <p:nvPr/>
        </p:nvCxnSpPr>
        <p:spPr>
          <a:xfrm flipV="1">
            <a:off x="8189626" y="6137588"/>
            <a:ext cx="270859" cy="37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直線コネクタ 179"/>
          <p:cNvCxnSpPr>
            <a:stCxn id="93" idx="3"/>
            <a:endCxn id="86" idx="1"/>
          </p:cNvCxnSpPr>
          <p:nvPr/>
        </p:nvCxnSpPr>
        <p:spPr>
          <a:xfrm flipV="1">
            <a:off x="9192005" y="6132775"/>
            <a:ext cx="428339" cy="48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カギ線コネクタ 181"/>
          <p:cNvCxnSpPr>
            <a:endCxn id="86" idx="0"/>
          </p:cNvCxnSpPr>
          <p:nvPr/>
        </p:nvCxnSpPr>
        <p:spPr>
          <a:xfrm>
            <a:off x="7043927" y="5470120"/>
            <a:ext cx="3032032" cy="39729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フローチャート: 結合子 184"/>
          <p:cNvSpPr/>
          <p:nvPr/>
        </p:nvSpPr>
        <p:spPr>
          <a:xfrm>
            <a:off x="6282881" y="5713672"/>
            <a:ext cx="136873" cy="137716"/>
          </a:xfrm>
          <a:prstGeom prst="flowChart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9" name="カギ線コネクタ 188"/>
          <p:cNvCxnSpPr>
            <a:stCxn id="86" idx="2"/>
            <a:endCxn id="185" idx="4"/>
          </p:cNvCxnSpPr>
          <p:nvPr/>
        </p:nvCxnSpPr>
        <p:spPr>
          <a:xfrm rot="5400000" flipH="1">
            <a:off x="7940266" y="4262441"/>
            <a:ext cx="546746" cy="3724641"/>
          </a:xfrm>
          <a:prstGeom prst="bentConnector3">
            <a:avLst>
              <a:gd name="adj1" fmla="val -4181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10133184" y="5487675"/>
            <a:ext cx="656244" cy="369332"/>
          </a:xfrm>
          <a:prstGeom prst="rect">
            <a:avLst/>
          </a:prstGeom>
          <a:noFill/>
        </p:spPr>
        <p:txBody>
          <a:bodyPr wrap="square" rtlCol="0">
            <a:spAutoFit/>
          </a:bodyPr>
          <a:lstStyle/>
          <a:p>
            <a:r>
              <a:rPr kumimoji="1" lang="en-US" altLang="ja-JP" dirty="0" smtClean="0"/>
              <a:t>start</a:t>
            </a:r>
            <a:endParaRPr kumimoji="1" lang="ja-JP" altLang="en-US" dirty="0"/>
          </a:p>
        </p:txBody>
      </p:sp>
      <p:sp>
        <p:nvSpPr>
          <p:cNvPr id="4" name="テキスト ボックス 3"/>
          <p:cNvSpPr txBox="1"/>
          <p:nvPr/>
        </p:nvSpPr>
        <p:spPr>
          <a:xfrm>
            <a:off x="9059887" y="5608266"/>
            <a:ext cx="683703" cy="369332"/>
          </a:xfrm>
          <a:prstGeom prst="rect">
            <a:avLst/>
          </a:prstGeom>
          <a:noFill/>
        </p:spPr>
        <p:txBody>
          <a:bodyPr wrap="square" rtlCol="0">
            <a:spAutoFit/>
          </a:bodyPr>
          <a:lstStyle/>
          <a:p>
            <a:r>
              <a:rPr kumimoji="1" lang="en-US" altLang="ja-JP" dirty="0" smtClean="0"/>
              <a:t>stop</a:t>
            </a:r>
            <a:endParaRPr kumimoji="1" lang="ja-JP" altLang="en-US" dirty="0"/>
          </a:p>
        </p:txBody>
      </p:sp>
      <p:sp>
        <p:nvSpPr>
          <p:cNvPr id="6" name="テキスト ボックス 5"/>
          <p:cNvSpPr txBox="1"/>
          <p:nvPr/>
        </p:nvSpPr>
        <p:spPr>
          <a:xfrm>
            <a:off x="10215322" y="6385579"/>
            <a:ext cx="646959" cy="369332"/>
          </a:xfrm>
          <a:prstGeom prst="rect">
            <a:avLst/>
          </a:prstGeom>
          <a:noFill/>
        </p:spPr>
        <p:txBody>
          <a:bodyPr wrap="square" rtlCol="0">
            <a:spAutoFit/>
          </a:bodyPr>
          <a:lstStyle/>
          <a:p>
            <a:r>
              <a:rPr kumimoji="1" lang="en-US" altLang="ja-JP" dirty="0" smtClean="0"/>
              <a:t>out</a:t>
            </a:r>
            <a:endParaRPr kumimoji="1" lang="ja-JP" altLang="en-US" dirty="0"/>
          </a:p>
        </p:txBody>
      </p:sp>
      <p:cxnSp>
        <p:nvCxnSpPr>
          <p:cNvPr id="14" name="直線コネクタ 13"/>
          <p:cNvCxnSpPr/>
          <p:nvPr/>
        </p:nvCxnSpPr>
        <p:spPr>
          <a:xfrm flipV="1">
            <a:off x="7043927" y="2275114"/>
            <a:ext cx="3765996" cy="326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0273859" y="5014797"/>
            <a:ext cx="730898" cy="369332"/>
          </a:xfrm>
          <a:prstGeom prst="rect">
            <a:avLst/>
          </a:prstGeom>
          <a:noFill/>
        </p:spPr>
        <p:txBody>
          <a:bodyPr wrap="square" rtlCol="0">
            <a:spAutoFit/>
          </a:bodyPr>
          <a:lstStyle/>
          <a:p>
            <a:r>
              <a:rPr kumimoji="1" lang="en-US" altLang="ja-JP" dirty="0" smtClean="0"/>
              <a:t>start</a:t>
            </a:r>
            <a:endParaRPr kumimoji="1" lang="ja-JP" altLang="en-US" dirty="0"/>
          </a:p>
        </p:txBody>
      </p:sp>
      <p:sp>
        <p:nvSpPr>
          <p:cNvPr id="16" name="テキスト ボックス 15"/>
          <p:cNvSpPr txBox="1"/>
          <p:nvPr/>
        </p:nvSpPr>
        <p:spPr>
          <a:xfrm>
            <a:off x="10139854" y="1939177"/>
            <a:ext cx="789435" cy="369332"/>
          </a:xfrm>
          <a:prstGeom prst="rect">
            <a:avLst/>
          </a:prstGeom>
          <a:noFill/>
        </p:spPr>
        <p:txBody>
          <a:bodyPr wrap="square" rtlCol="0">
            <a:spAutoFit/>
          </a:bodyPr>
          <a:lstStyle/>
          <a:p>
            <a:r>
              <a:rPr kumimoji="1" lang="en-US" altLang="ja-JP" dirty="0" smtClean="0"/>
              <a:t>gate</a:t>
            </a:r>
            <a:endParaRPr kumimoji="1" lang="ja-JP" altLang="en-US" dirty="0"/>
          </a:p>
        </p:txBody>
      </p:sp>
      <p:sp>
        <p:nvSpPr>
          <p:cNvPr id="17" name="テキスト ボックス 16"/>
          <p:cNvSpPr txBox="1"/>
          <p:nvPr/>
        </p:nvSpPr>
        <p:spPr>
          <a:xfrm>
            <a:off x="10128425" y="2637358"/>
            <a:ext cx="741588" cy="369332"/>
          </a:xfrm>
          <a:prstGeom prst="rect">
            <a:avLst/>
          </a:prstGeom>
          <a:noFill/>
        </p:spPr>
        <p:txBody>
          <a:bodyPr wrap="square" rtlCol="0">
            <a:spAutoFit/>
          </a:bodyPr>
          <a:lstStyle/>
          <a:p>
            <a:r>
              <a:rPr kumimoji="1" lang="en-US" altLang="ja-JP" dirty="0" smtClean="0"/>
              <a:t>gate</a:t>
            </a:r>
            <a:endParaRPr kumimoji="1" lang="ja-JP" altLang="en-US" dirty="0"/>
          </a:p>
        </p:txBody>
      </p:sp>
    </p:spTree>
    <p:extLst>
      <p:ext uri="{BB962C8B-B14F-4D97-AF65-F5344CB8AC3E}">
        <p14:creationId xmlns:p14="http://schemas.microsoft.com/office/powerpoint/2010/main" val="1221977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879" y="0"/>
            <a:ext cx="9138242" cy="6858000"/>
          </a:xfrm>
          <a:prstGeom prst="rect">
            <a:avLst/>
          </a:prstGeom>
        </p:spPr>
      </p:pic>
    </p:spTree>
    <p:extLst>
      <p:ext uri="{BB962C8B-B14F-4D97-AF65-F5344CB8AC3E}">
        <p14:creationId xmlns:p14="http://schemas.microsoft.com/office/powerpoint/2010/main" val="3498631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879" y="0"/>
            <a:ext cx="9138242" cy="6858000"/>
          </a:xfrm>
          <a:prstGeom prst="rect">
            <a:avLst/>
          </a:prstGeom>
        </p:spPr>
      </p:pic>
    </p:spTree>
    <p:extLst>
      <p:ext uri="{BB962C8B-B14F-4D97-AF65-F5344CB8AC3E}">
        <p14:creationId xmlns:p14="http://schemas.microsoft.com/office/powerpoint/2010/main" val="1323803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prstGeom prst="rect">
            <a:avLst/>
          </a:prstGeom>
        </p:spPr>
        <p:txBody>
          <a:bodyPr/>
          <a:lstStyle/>
          <a:p>
            <a:r>
              <a:rPr lang="ja-JP" altLang="en-US" u="sng" dirty="0" smtClean="0">
                <a:uFill>
                  <a:solidFill>
                    <a:srgbClr val="FF0000"/>
                  </a:solidFill>
                </a:uFill>
              </a:rPr>
              <a:t>◎</a:t>
            </a:r>
            <a:r>
              <a:rPr u="sng" dirty="0" err="1" smtClean="0">
                <a:uFill>
                  <a:solidFill>
                    <a:srgbClr val="FF0000"/>
                  </a:solidFill>
                </a:uFill>
              </a:rPr>
              <a:t>Li</a:t>
            </a:r>
            <a:r>
              <a:rPr u="sng" dirty="0" err="1">
                <a:uFill>
                  <a:solidFill>
                    <a:srgbClr val="FF0000"/>
                  </a:solidFill>
                </a:uFill>
              </a:rPr>
              <a:t>問題</a:t>
            </a:r>
            <a:endParaRPr u="sng" dirty="0">
              <a:uFill>
                <a:solidFill>
                  <a:srgbClr val="FF0000"/>
                </a:solidFill>
              </a:uFill>
            </a:endParaRPr>
          </a:p>
        </p:txBody>
      </p:sp>
      <p:sp>
        <p:nvSpPr>
          <p:cNvPr id="125" name="Shape 125"/>
          <p:cNvSpPr>
            <a:spLocks noGrp="1"/>
          </p:cNvSpPr>
          <p:nvPr>
            <p:ph type="body" sz="half" idx="1"/>
          </p:nvPr>
        </p:nvSpPr>
        <p:spPr>
          <a:xfrm>
            <a:off x="2193727" y="1830586"/>
            <a:ext cx="4725977" cy="4420195"/>
          </a:xfrm>
          <a:prstGeom prst="rect">
            <a:avLst/>
          </a:prstGeom>
        </p:spPr>
        <p:txBody>
          <a:bodyPr/>
          <a:lstStyle/>
          <a:p>
            <a:r>
              <a:rPr dirty="0" err="1"/>
              <a:t>宇宙初期の元素生成により、軽い元素が生成される</a:t>
            </a:r>
            <a:endParaRPr dirty="0"/>
          </a:p>
          <a:p>
            <a:r>
              <a:rPr dirty="0"/>
              <a:t>標準原子核模型により元素の存在量を予測できるが、Liは予測値が観測値より４倍大きい</a:t>
            </a:r>
          </a:p>
        </p:txBody>
      </p:sp>
      <p:pic>
        <p:nvPicPr>
          <p:cNvPr id="126" name="Li7mondai.png"/>
          <p:cNvPicPr>
            <a:picLocks noChangeAspect="1"/>
          </p:cNvPicPr>
          <p:nvPr/>
        </p:nvPicPr>
        <p:blipFill>
          <a:blip r:embed="rId2">
            <a:extLst/>
          </a:blip>
          <a:stretch>
            <a:fillRect/>
          </a:stretch>
        </p:blipFill>
        <p:spPr>
          <a:xfrm>
            <a:off x="7082248" y="1954878"/>
            <a:ext cx="3062884" cy="4500563"/>
          </a:xfrm>
          <a:prstGeom prst="rect">
            <a:avLst/>
          </a:prstGeom>
          <a:ln w="12700">
            <a:miter lim="400000"/>
          </a:ln>
        </p:spPr>
      </p:pic>
      <p:sp>
        <p:nvSpPr>
          <p:cNvPr id="127" name="Shape 127"/>
          <p:cNvSpPr/>
          <p:nvPr/>
        </p:nvSpPr>
        <p:spPr>
          <a:xfrm>
            <a:off x="9448490" y="5175640"/>
            <a:ext cx="130975" cy="116177"/>
          </a:xfrm>
          <a:prstGeom prst="ellipse">
            <a:avLst/>
          </a:prstGeom>
          <a:blipFill>
            <a:blip r:embed="rId3"/>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28" name="Shape 128"/>
          <p:cNvSpPr/>
          <p:nvPr/>
        </p:nvSpPr>
        <p:spPr>
          <a:xfrm>
            <a:off x="9448490" y="4231492"/>
            <a:ext cx="130975" cy="116177"/>
          </a:xfrm>
          <a:prstGeom prst="ellipse">
            <a:avLst/>
          </a:prstGeom>
          <a:blipFill>
            <a:blip r:embed="rId3"/>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29" name="Shape 129"/>
          <p:cNvSpPr/>
          <p:nvPr/>
        </p:nvSpPr>
        <p:spPr>
          <a:xfrm>
            <a:off x="9448490" y="4062427"/>
            <a:ext cx="130975" cy="116177"/>
          </a:xfrm>
          <a:prstGeom prst="ellipse">
            <a:avLst/>
          </a:prstGeom>
          <a:blipFill>
            <a:blip r:embed="rId3"/>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30" name="Shape 130"/>
          <p:cNvSpPr/>
          <p:nvPr/>
        </p:nvSpPr>
        <p:spPr>
          <a:xfrm>
            <a:off x="9448490" y="2765969"/>
            <a:ext cx="130975" cy="116177"/>
          </a:xfrm>
          <a:prstGeom prst="ellipse">
            <a:avLst/>
          </a:prstGeom>
          <a:blipFill>
            <a:blip r:embed="rId3"/>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31" name="Shape 131"/>
          <p:cNvSpPr/>
          <p:nvPr/>
        </p:nvSpPr>
        <p:spPr>
          <a:xfrm>
            <a:off x="7275168" y="6337527"/>
            <a:ext cx="130975" cy="116177"/>
          </a:xfrm>
          <a:prstGeom prst="ellipse">
            <a:avLst/>
          </a:prstGeom>
          <a:blipFill>
            <a:blip r:embed="rId3"/>
          </a:blipFill>
          <a:ln w="12700">
            <a:miter lim="400000"/>
          </a:ln>
          <a:effectLst>
            <a:outerShdw blurRad="38100" dist="25400" dir="5400000" rotWithShape="0">
              <a:srgbClr val="000000">
                <a:alpha val="50000"/>
              </a:srgbClr>
            </a:outerShdw>
          </a:effectLst>
        </p:spPr>
        <p:txBody>
          <a:bodyPr lIns="35719" tIns="35719" rIns="35719" bIns="35719" anchor="ctr"/>
          <a:lstStyle/>
          <a:p>
            <a:pPr>
              <a:defRPr sz="2400">
                <a:solidFill>
                  <a:srgbClr val="FFFFFF"/>
                </a:solidFill>
              </a:defRPr>
            </a:pPr>
            <a:endParaRPr sz="1687"/>
          </a:p>
        </p:txBody>
      </p:sp>
      <p:sp>
        <p:nvSpPr>
          <p:cNvPr id="132" name="Shape 132"/>
          <p:cNvSpPr/>
          <p:nvPr/>
        </p:nvSpPr>
        <p:spPr>
          <a:xfrm>
            <a:off x="7497152" y="6245895"/>
            <a:ext cx="639599" cy="29944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100"/>
            </a:lvl1pPr>
          </a:lstStyle>
          <a:p>
            <a:r>
              <a:rPr sz="1477"/>
              <a:t>予測値</a:t>
            </a:r>
          </a:p>
        </p:txBody>
      </p:sp>
    </p:spTree>
    <p:extLst>
      <p:ext uri="{BB962C8B-B14F-4D97-AF65-F5344CB8AC3E}">
        <p14:creationId xmlns:p14="http://schemas.microsoft.com/office/powerpoint/2010/main" val="1065274191"/>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879" y="0"/>
            <a:ext cx="9138242" cy="6858000"/>
          </a:xfrm>
          <a:prstGeom prst="rect">
            <a:avLst/>
          </a:prstGeom>
        </p:spPr>
      </p:pic>
    </p:spTree>
    <p:extLst>
      <p:ext uri="{BB962C8B-B14F-4D97-AF65-F5344CB8AC3E}">
        <p14:creationId xmlns:p14="http://schemas.microsoft.com/office/powerpoint/2010/main" val="4010094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879" y="0"/>
            <a:ext cx="9138242" cy="6858000"/>
          </a:xfrm>
          <a:prstGeom prst="rect">
            <a:avLst/>
          </a:prstGeom>
        </p:spPr>
      </p:pic>
    </p:spTree>
    <p:extLst>
      <p:ext uri="{BB962C8B-B14F-4D97-AF65-F5344CB8AC3E}">
        <p14:creationId xmlns:p14="http://schemas.microsoft.com/office/powerpoint/2010/main" val="2247259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879" y="0"/>
            <a:ext cx="9138242" cy="6858000"/>
          </a:xfrm>
          <a:prstGeom prst="rect">
            <a:avLst/>
          </a:prstGeom>
        </p:spPr>
      </p:pic>
    </p:spTree>
    <p:extLst>
      <p:ext uri="{BB962C8B-B14F-4D97-AF65-F5344CB8AC3E}">
        <p14:creationId xmlns:p14="http://schemas.microsoft.com/office/powerpoint/2010/main" val="4042611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0" y="0"/>
            <a:ext cx="12192000" cy="6858000"/>
          </a:xfrm>
        </p:spPr>
        <p:txBody>
          <a:bodyPr anchor="ctr"/>
          <a:lstStyle/>
          <a:p>
            <a:r>
              <a:rPr kumimoji="1" lang="en-US" altLang="ja-JP" u="dbl" dirty="0" smtClean="0">
                <a:uFill>
                  <a:solidFill>
                    <a:srgbClr val="FF0000"/>
                  </a:solidFill>
                </a:uFill>
              </a:rPr>
              <a:t>Simulation</a:t>
            </a:r>
            <a:r>
              <a:rPr kumimoji="1" lang="ja-JP" altLang="en-US" u="dbl" dirty="0" smtClean="0">
                <a:uFill>
                  <a:solidFill>
                    <a:srgbClr val="FF0000"/>
                  </a:solidFill>
                </a:uFill>
              </a:rPr>
              <a:t>との比較</a:t>
            </a:r>
            <a:endParaRPr kumimoji="1" lang="ja-JP" altLang="en-US" u="dbl" dirty="0">
              <a:uFill>
                <a:solidFill>
                  <a:srgbClr val="FF0000"/>
                </a:solidFill>
              </a:uFill>
            </a:endParaRPr>
          </a:p>
        </p:txBody>
      </p:sp>
    </p:spTree>
    <p:extLst>
      <p:ext uri="{BB962C8B-B14F-4D97-AF65-F5344CB8AC3E}">
        <p14:creationId xmlns:p14="http://schemas.microsoft.com/office/powerpoint/2010/main" val="2841945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316" y="0"/>
            <a:ext cx="10515600" cy="1099457"/>
          </a:xfrm>
        </p:spPr>
        <p:txBody>
          <a:bodyPr/>
          <a:lstStyle/>
          <a:p>
            <a:r>
              <a:rPr lang="ja-JP" altLang="en-US" u="sng" dirty="0" smtClean="0">
                <a:uFill>
                  <a:solidFill>
                    <a:srgbClr val="FF0000"/>
                  </a:solidFill>
                </a:uFill>
              </a:rPr>
              <a:t>◎</a:t>
            </a:r>
            <a:r>
              <a:rPr lang="en-US" altLang="ja-JP" u="sng" dirty="0" smtClean="0">
                <a:uFill>
                  <a:solidFill>
                    <a:srgbClr val="FF0000"/>
                  </a:solidFill>
                </a:uFill>
              </a:rPr>
              <a:t>Simulation</a:t>
            </a:r>
            <a:r>
              <a:rPr lang="ja-JP" altLang="en-US" u="sng" dirty="0" smtClean="0">
                <a:uFill>
                  <a:solidFill>
                    <a:srgbClr val="FF0000"/>
                  </a:solidFill>
                </a:uFill>
              </a:rPr>
              <a:t>との比較</a:t>
            </a:r>
            <a:endParaRPr kumimoji="1" lang="ja-JP" altLang="en-US" u="sng" dirty="0">
              <a:uFill>
                <a:solidFill>
                  <a:srgbClr val="FF0000"/>
                </a:solidFill>
              </a:uFill>
            </a:endParaRPr>
          </a:p>
        </p:txBody>
      </p:sp>
      <p:grpSp>
        <p:nvGrpSpPr>
          <p:cNvPr id="20" name="グループ化 19"/>
          <p:cNvGrpSpPr/>
          <p:nvPr/>
        </p:nvGrpSpPr>
        <p:grpSpPr>
          <a:xfrm>
            <a:off x="112335" y="1099456"/>
            <a:ext cx="5983665" cy="5549665"/>
            <a:chOff x="7261555" y="947056"/>
            <a:chExt cx="4930445" cy="4285459"/>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241" y="1038867"/>
              <a:ext cx="4623759" cy="3467819"/>
            </a:xfrm>
            <a:prstGeom prst="rect">
              <a:avLst/>
            </a:prstGeom>
          </p:spPr>
        </p:pic>
        <p:sp>
          <p:nvSpPr>
            <p:cNvPr id="6" name="正方形/長方形 5"/>
            <p:cNvSpPr/>
            <p:nvPr/>
          </p:nvSpPr>
          <p:spPr>
            <a:xfrm>
              <a:off x="7630886" y="1088571"/>
              <a:ext cx="272143"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892143" y="4343400"/>
              <a:ext cx="4299857" cy="163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587957" y="947056"/>
              <a:ext cx="468085" cy="369332"/>
            </a:xfrm>
            <a:prstGeom prst="rect">
              <a:avLst/>
            </a:prstGeom>
            <a:noFill/>
          </p:spPr>
          <p:txBody>
            <a:bodyPr wrap="square" rtlCol="0">
              <a:spAutoFit/>
            </a:bodyPr>
            <a:lstStyle/>
            <a:p>
              <a:r>
                <a:rPr kumimoji="1" lang="en-US" altLang="ja-JP" dirty="0" smtClean="0"/>
                <a:t>35</a:t>
              </a:r>
              <a:endParaRPr kumimoji="1" lang="ja-JP" altLang="en-US" dirty="0"/>
            </a:p>
          </p:txBody>
        </p:sp>
        <p:sp>
          <p:nvSpPr>
            <p:cNvPr id="9" name="テキスト ボックス 8"/>
            <p:cNvSpPr txBox="1"/>
            <p:nvPr/>
          </p:nvSpPr>
          <p:spPr>
            <a:xfrm>
              <a:off x="7587957" y="1401959"/>
              <a:ext cx="428651" cy="369332"/>
            </a:xfrm>
            <a:prstGeom prst="rect">
              <a:avLst/>
            </a:prstGeom>
            <a:noFill/>
          </p:spPr>
          <p:txBody>
            <a:bodyPr wrap="square" rtlCol="0">
              <a:spAutoFit/>
            </a:bodyPr>
            <a:lstStyle/>
            <a:p>
              <a:r>
                <a:rPr lang="en-US" altLang="ja-JP" dirty="0" smtClean="0"/>
                <a:t>30</a:t>
              </a:r>
              <a:endParaRPr kumimoji="1" lang="ja-JP" altLang="en-US" dirty="0"/>
            </a:p>
          </p:txBody>
        </p:sp>
        <p:sp>
          <p:nvSpPr>
            <p:cNvPr id="10" name="テキスト ボックス 9"/>
            <p:cNvSpPr txBox="1"/>
            <p:nvPr/>
          </p:nvSpPr>
          <p:spPr>
            <a:xfrm>
              <a:off x="7587957" y="2286064"/>
              <a:ext cx="424543" cy="369332"/>
            </a:xfrm>
            <a:prstGeom prst="rect">
              <a:avLst/>
            </a:prstGeom>
            <a:noFill/>
          </p:spPr>
          <p:txBody>
            <a:bodyPr wrap="square" rtlCol="0">
              <a:spAutoFit/>
            </a:bodyPr>
            <a:lstStyle/>
            <a:p>
              <a:r>
                <a:rPr lang="en-US" altLang="ja-JP" dirty="0" smtClean="0"/>
                <a:t>20</a:t>
              </a:r>
              <a:endParaRPr kumimoji="1" lang="ja-JP" altLang="en-US" dirty="0"/>
            </a:p>
          </p:txBody>
        </p:sp>
        <p:sp>
          <p:nvSpPr>
            <p:cNvPr id="11" name="テキスト ボックス 10"/>
            <p:cNvSpPr txBox="1"/>
            <p:nvPr/>
          </p:nvSpPr>
          <p:spPr>
            <a:xfrm>
              <a:off x="7630886" y="4266076"/>
              <a:ext cx="391886"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12" name="テキスト ボックス 11"/>
            <p:cNvSpPr txBox="1"/>
            <p:nvPr/>
          </p:nvSpPr>
          <p:spPr>
            <a:xfrm>
              <a:off x="8196944" y="4266076"/>
              <a:ext cx="370114" cy="369332"/>
            </a:xfrm>
            <a:prstGeom prst="rect">
              <a:avLst/>
            </a:prstGeom>
            <a:noFill/>
          </p:spPr>
          <p:txBody>
            <a:bodyPr wrap="square" rtlCol="0">
              <a:spAutoFit/>
            </a:bodyPr>
            <a:lstStyle/>
            <a:p>
              <a:r>
                <a:rPr kumimoji="1" lang="en-US" altLang="ja-JP" dirty="0" smtClean="0"/>
                <a:t>1</a:t>
              </a:r>
              <a:endParaRPr kumimoji="1" lang="ja-JP" altLang="en-US" dirty="0"/>
            </a:p>
          </p:txBody>
        </p:sp>
        <p:sp>
          <p:nvSpPr>
            <p:cNvPr id="13" name="テキスト ボックス 12"/>
            <p:cNvSpPr txBox="1"/>
            <p:nvPr/>
          </p:nvSpPr>
          <p:spPr>
            <a:xfrm>
              <a:off x="8621485" y="4266076"/>
              <a:ext cx="326571" cy="369332"/>
            </a:xfrm>
            <a:prstGeom prst="rect">
              <a:avLst/>
            </a:prstGeom>
            <a:noFill/>
          </p:spPr>
          <p:txBody>
            <a:bodyPr wrap="square" rtlCol="0">
              <a:spAutoFit/>
            </a:bodyPr>
            <a:lstStyle/>
            <a:p>
              <a:r>
                <a:rPr kumimoji="1" lang="en-US" altLang="ja-JP" dirty="0" smtClean="0"/>
                <a:t>2</a:t>
              </a:r>
              <a:endParaRPr kumimoji="1" lang="ja-JP" altLang="en-US" dirty="0"/>
            </a:p>
          </p:txBody>
        </p:sp>
        <p:sp>
          <p:nvSpPr>
            <p:cNvPr id="14" name="テキスト ボックス 13"/>
            <p:cNvSpPr txBox="1"/>
            <p:nvPr/>
          </p:nvSpPr>
          <p:spPr>
            <a:xfrm>
              <a:off x="9035141" y="4266076"/>
              <a:ext cx="348343" cy="370115"/>
            </a:xfrm>
            <a:prstGeom prst="rect">
              <a:avLst/>
            </a:prstGeom>
            <a:noFill/>
          </p:spPr>
          <p:txBody>
            <a:bodyPr wrap="square" rtlCol="0">
              <a:spAutoFit/>
            </a:bodyPr>
            <a:lstStyle/>
            <a:p>
              <a:r>
                <a:rPr kumimoji="1" lang="en-US" altLang="ja-JP" dirty="0" smtClean="0"/>
                <a:t>3</a:t>
              </a:r>
              <a:endParaRPr kumimoji="1" lang="ja-JP" altLang="en-US" dirty="0"/>
            </a:p>
          </p:txBody>
        </p:sp>
        <p:sp>
          <p:nvSpPr>
            <p:cNvPr id="15" name="テキスト ボックス 14"/>
            <p:cNvSpPr txBox="1"/>
            <p:nvPr/>
          </p:nvSpPr>
          <p:spPr>
            <a:xfrm>
              <a:off x="9862457" y="4266076"/>
              <a:ext cx="348343" cy="369332"/>
            </a:xfrm>
            <a:prstGeom prst="rect">
              <a:avLst/>
            </a:prstGeom>
            <a:noFill/>
          </p:spPr>
          <p:txBody>
            <a:bodyPr wrap="square" rtlCol="0">
              <a:spAutoFit/>
            </a:bodyPr>
            <a:lstStyle/>
            <a:p>
              <a:r>
                <a:rPr kumimoji="1" lang="en-US" altLang="ja-JP" dirty="0" smtClean="0"/>
                <a:t>5</a:t>
              </a:r>
              <a:endParaRPr kumimoji="1" lang="ja-JP" altLang="en-US" dirty="0"/>
            </a:p>
          </p:txBody>
        </p:sp>
        <p:sp>
          <p:nvSpPr>
            <p:cNvPr id="16" name="テキスト ボックス 15"/>
            <p:cNvSpPr txBox="1"/>
            <p:nvPr/>
          </p:nvSpPr>
          <p:spPr>
            <a:xfrm>
              <a:off x="11089769" y="4266076"/>
              <a:ext cx="315686" cy="369332"/>
            </a:xfrm>
            <a:prstGeom prst="rect">
              <a:avLst/>
            </a:prstGeom>
            <a:noFill/>
          </p:spPr>
          <p:txBody>
            <a:bodyPr wrap="square" rtlCol="0">
              <a:spAutoFit/>
            </a:bodyPr>
            <a:lstStyle/>
            <a:p>
              <a:r>
                <a:rPr kumimoji="1" lang="en-US" altLang="ja-JP" dirty="0" smtClean="0"/>
                <a:t>8</a:t>
              </a:r>
              <a:endParaRPr kumimoji="1" lang="ja-JP" altLang="en-US" dirty="0"/>
            </a:p>
          </p:txBody>
        </p:sp>
        <p:sp>
          <p:nvSpPr>
            <p:cNvPr id="17" name="テキスト ボックス 16"/>
            <p:cNvSpPr txBox="1"/>
            <p:nvPr/>
          </p:nvSpPr>
          <p:spPr>
            <a:xfrm rot="16200000">
              <a:off x="6749535" y="2542204"/>
              <a:ext cx="1393371" cy="369332"/>
            </a:xfrm>
            <a:prstGeom prst="rect">
              <a:avLst/>
            </a:prstGeom>
            <a:noFill/>
          </p:spPr>
          <p:txBody>
            <a:bodyPr wrap="square" rtlCol="0">
              <a:spAutoFit/>
            </a:bodyPr>
            <a:lstStyle/>
            <a:p>
              <a:r>
                <a:rPr lang="en-US" altLang="ja-JP" dirty="0"/>
                <a:t>e</a:t>
              </a:r>
              <a:r>
                <a:rPr lang="en-US" altLang="ja-JP" dirty="0" smtClean="0"/>
                <a:t>fficiency[%]</a:t>
              </a:r>
              <a:endParaRPr kumimoji="1" lang="ja-JP" altLang="en-US" dirty="0"/>
            </a:p>
          </p:txBody>
        </p:sp>
        <p:sp>
          <p:nvSpPr>
            <p:cNvPr id="18" name="テキスト ボックス 17"/>
            <p:cNvSpPr txBox="1"/>
            <p:nvPr/>
          </p:nvSpPr>
          <p:spPr>
            <a:xfrm>
              <a:off x="9242320" y="4506685"/>
              <a:ext cx="1599502" cy="369332"/>
            </a:xfrm>
            <a:prstGeom prst="rect">
              <a:avLst/>
            </a:prstGeom>
            <a:noFill/>
          </p:spPr>
          <p:txBody>
            <a:bodyPr wrap="square" rtlCol="0">
              <a:spAutoFit/>
            </a:bodyPr>
            <a:lstStyle/>
            <a:p>
              <a:r>
                <a:rPr lang="en-US" altLang="ja-JP" dirty="0"/>
                <a:t>n</a:t>
              </a:r>
              <a:r>
                <a:rPr kumimoji="1" lang="en-US" altLang="ja-JP" dirty="0" smtClean="0"/>
                <a:t>-energy[MeV]</a:t>
              </a:r>
              <a:endParaRPr kumimoji="1" lang="ja-JP" altLang="en-US" dirty="0"/>
            </a:p>
          </p:txBody>
        </p:sp>
        <p:sp>
          <p:nvSpPr>
            <p:cNvPr id="19" name="テキスト ボックス 18"/>
            <p:cNvSpPr txBox="1"/>
            <p:nvPr/>
          </p:nvSpPr>
          <p:spPr>
            <a:xfrm>
              <a:off x="8471806" y="4876017"/>
              <a:ext cx="3129643" cy="356498"/>
            </a:xfrm>
            <a:prstGeom prst="rect">
              <a:avLst/>
            </a:prstGeom>
            <a:noFill/>
          </p:spPr>
          <p:txBody>
            <a:bodyPr wrap="square" rtlCol="0">
              <a:spAutoFit/>
            </a:bodyPr>
            <a:lstStyle/>
            <a:p>
              <a:r>
                <a:rPr kumimoji="1" lang="en-US" altLang="ja-JP" sz="2400" b="1" dirty="0" smtClean="0"/>
                <a:t>HV(threshold 0.135MeVee)</a:t>
              </a:r>
              <a:endParaRPr kumimoji="1" lang="ja-JP" altLang="en-US" sz="2400" b="1" dirty="0"/>
            </a:p>
          </p:txBody>
        </p:sp>
      </p:grpSp>
      <p:grpSp>
        <p:nvGrpSpPr>
          <p:cNvPr id="21" name="グループ化 20"/>
          <p:cNvGrpSpPr/>
          <p:nvPr/>
        </p:nvGrpSpPr>
        <p:grpSpPr>
          <a:xfrm>
            <a:off x="6187605" y="1099456"/>
            <a:ext cx="5962378" cy="5549663"/>
            <a:chOff x="7261555" y="947056"/>
            <a:chExt cx="4930444" cy="4285458"/>
          </a:xfrm>
        </p:grpSpPr>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241" y="1038867"/>
              <a:ext cx="4623758" cy="3467819"/>
            </a:xfrm>
            <a:prstGeom prst="rect">
              <a:avLst/>
            </a:prstGeom>
          </p:spPr>
        </p:pic>
        <p:sp>
          <p:nvSpPr>
            <p:cNvPr id="23" name="正方形/長方形 22"/>
            <p:cNvSpPr/>
            <p:nvPr/>
          </p:nvSpPr>
          <p:spPr>
            <a:xfrm>
              <a:off x="7663842" y="1071837"/>
              <a:ext cx="272143"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901146" y="4343400"/>
              <a:ext cx="4229844" cy="163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587957" y="947056"/>
              <a:ext cx="468085" cy="369332"/>
            </a:xfrm>
            <a:prstGeom prst="rect">
              <a:avLst/>
            </a:prstGeom>
            <a:noFill/>
          </p:spPr>
          <p:txBody>
            <a:bodyPr wrap="square" rtlCol="0">
              <a:spAutoFit/>
            </a:bodyPr>
            <a:lstStyle/>
            <a:p>
              <a:r>
                <a:rPr kumimoji="1" lang="en-US" altLang="ja-JP" dirty="0" smtClean="0"/>
                <a:t>30</a:t>
              </a:r>
              <a:endParaRPr kumimoji="1" lang="ja-JP" altLang="en-US" dirty="0"/>
            </a:p>
          </p:txBody>
        </p:sp>
        <p:sp>
          <p:nvSpPr>
            <p:cNvPr id="26" name="テキスト ボックス 25"/>
            <p:cNvSpPr txBox="1"/>
            <p:nvPr/>
          </p:nvSpPr>
          <p:spPr>
            <a:xfrm>
              <a:off x="7587957" y="1456389"/>
              <a:ext cx="428651" cy="369332"/>
            </a:xfrm>
            <a:prstGeom prst="rect">
              <a:avLst/>
            </a:prstGeom>
            <a:noFill/>
          </p:spPr>
          <p:txBody>
            <a:bodyPr wrap="square" rtlCol="0">
              <a:spAutoFit/>
            </a:bodyPr>
            <a:lstStyle/>
            <a:p>
              <a:r>
                <a:rPr lang="en-US" altLang="ja-JP" dirty="0" smtClean="0"/>
                <a:t>25</a:t>
              </a:r>
              <a:endParaRPr kumimoji="1" lang="ja-JP" altLang="en-US" dirty="0"/>
            </a:p>
          </p:txBody>
        </p:sp>
        <p:sp>
          <p:nvSpPr>
            <p:cNvPr id="27" name="テキスト ボックス 26"/>
            <p:cNvSpPr txBox="1"/>
            <p:nvPr/>
          </p:nvSpPr>
          <p:spPr>
            <a:xfrm>
              <a:off x="7587957" y="2525552"/>
              <a:ext cx="424543" cy="369332"/>
            </a:xfrm>
            <a:prstGeom prst="rect">
              <a:avLst/>
            </a:prstGeom>
            <a:noFill/>
          </p:spPr>
          <p:txBody>
            <a:bodyPr wrap="square" rtlCol="0">
              <a:spAutoFit/>
            </a:bodyPr>
            <a:lstStyle/>
            <a:p>
              <a:r>
                <a:rPr lang="en-US" altLang="ja-JP" dirty="0" smtClean="0"/>
                <a:t>15</a:t>
              </a:r>
              <a:endParaRPr kumimoji="1" lang="ja-JP" altLang="en-US" dirty="0"/>
            </a:p>
          </p:txBody>
        </p:sp>
        <p:sp>
          <p:nvSpPr>
            <p:cNvPr id="28" name="テキスト ボックス 27"/>
            <p:cNvSpPr txBox="1"/>
            <p:nvPr/>
          </p:nvSpPr>
          <p:spPr>
            <a:xfrm>
              <a:off x="7630886" y="4266076"/>
              <a:ext cx="391886"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29" name="テキスト ボックス 28"/>
            <p:cNvSpPr txBox="1"/>
            <p:nvPr/>
          </p:nvSpPr>
          <p:spPr>
            <a:xfrm>
              <a:off x="8196944" y="4266076"/>
              <a:ext cx="370114" cy="369332"/>
            </a:xfrm>
            <a:prstGeom prst="rect">
              <a:avLst/>
            </a:prstGeom>
            <a:noFill/>
          </p:spPr>
          <p:txBody>
            <a:bodyPr wrap="square" rtlCol="0">
              <a:spAutoFit/>
            </a:bodyPr>
            <a:lstStyle/>
            <a:p>
              <a:r>
                <a:rPr kumimoji="1" lang="en-US" altLang="ja-JP" dirty="0" smtClean="0"/>
                <a:t>1</a:t>
              </a:r>
              <a:endParaRPr kumimoji="1" lang="ja-JP" altLang="en-US" dirty="0"/>
            </a:p>
          </p:txBody>
        </p:sp>
        <p:sp>
          <p:nvSpPr>
            <p:cNvPr id="30" name="テキスト ボックス 29"/>
            <p:cNvSpPr txBox="1"/>
            <p:nvPr/>
          </p:nvSpPr>
          <p:spPr>
            <a:xfrm>
              <a:off x="8621485" y="4266076"/>
              <a:ext cx="326571" cy="369332"/>
            </a:xfrm>
            <a:prstGeom prst="rect">
              <a:avLst/>
            </a:prstGeom>
            <a:noFill/>
          </p:spPr>
          <p:txBody>
            <a:bodyPr wrap="square" rtlCol="0">
              <a:spAutoFit/>
            </a:bodyPr>
            <a:lstStyle/>
            <a:p>
              <a:r>
                <a:rPr kumimoji="1" lang="en-US" altLang="ja-JP" dirty="0" smtClean="0"/>
                <a:t>2</a:t>
              </a:r>
              <a:endParaRPr kumimoji="1" lang="ja-JP" altLang="en-US" dirty="0"/>
            </a:p>
          </p:txBody>
        </p:sp>
        <p:sp>
          <p:nvSpPr>
            <p:cNvPr id="31" name="テキスト ボックス 30"/>
            <p:cNvSpPr txBox="1"/>
            <p:nvPr/>
          </p:nvSpPr>
          <p:spPr>
            <a:xfrm>
              <a:off x="9035141" y="4266076"/>
              <a:ext cx="348343" cy="370115"/>
            </a:xfrm>
            <a:prstGeom prst="rect">
              <a:avLst/>
            </a:prstGeom>
            <a:noFill/>
          </p:spPr>
          <p:txBody>
            <a:bodyPr wrap="square" rtlCol="0">
              <a:spAutoFit/>
            </a:bodyPr>
            <a:lstStyle/>
            <a:p>
              <a:r>
                <a:rPr kumimoji="1" lang="en-US" altLang="ja-JP" dirty="0" smtClean="0"/>
                <a:t>3</a:t>
              </a:r>
              <a:endParaRPr kumimoji="1" lang="ja-JP" altLang="en-US" dirty="0"/>
            </a:p>
          </p:txBody>
        </p:sp>
        <p:sp>
          <p:nvSpPr>
            <p:cNvPr id="32" name="テキスト ボックス 31"/>
            <p:cNvSpPr txBox="1"/>
            <p:nvPr/>
          </p:nvSpPr>
          <p:spPr>
            <a:xfrm>
              <a:off x="9862457" y="4266076"/>
              <a:ext cx="348343" cy="369332"/>
            </a:xfrm>
            <a:prstGeom prst="rect">
              <a:avLst/>
            </a:prstGeom>
            <a:noFill/>
          </p:spPr>
          <p:txBody>
            <a:bodyPr wrap="square" rtlCol="0">
              <a:spAutoFit/>
            </a:bodyPr>
            <a:lstStyle/>
            <a:p>
              <a:r>
                <a:rPr kumimoji="1" lang="en-US" altLang="ja-JP" dirty="0" smtClean="0"/>
                <a:t>5</a:t>
              </a:r>
              <a:endParaRPr kumimoji="1" lang="ja-JP" altLang="en-US" dirty="0"/>
            </a:p>
          </p:txBody>
        </p:sp>
        <p:sp>
          <p:nvSpPr>
            <p:cNvPr id="33" name="テキスト ボックス 32"/>
            <p:cNvSpPr txBox="1"/>
            <p:nvPr/>
          </p:nvSpPr>
          <p:spPr>
            <a:xfrm>
              <a:off x="11089769" y="4266076"/>
              <a:ext cx="315686" cy="369332"/>
            </a:xfrm>
            <a:prstGeom prst="rect">
              <a:avLst/>
            </a:prstGeom>
            <a:noFill/>
          </p:spPr>
          <p:txBody>
            <a:bodyPr wrap="square" rtlCol="0">
              <a:spAutoFit/>
            </a:bodyPr>
            <a:lstStyle/>
            <a:p>
              <a:r>
                <a:rPr kumimoji="1" lang="en-US" altLang="ja-JP" dirty="0" smtClean="0"/>
                <a:t>8</a:t>
              </a:r>
              <a:endParaRPr kumimoji="1" lang="ja-JP" altLang="en-US" dirty="0"/>
            </a:p>
          </p:txBody>
        </p:sp>
        <p:sp>
          <p:nvSpPr>
            <p:cNvPr id="34" name="テキスト ボックス 33"/>
            <p:cNvSpPr txBox="1"/>
            <p:nvPr/>
          </p:nvSpPr>
          <p:spPr>
            <a:xfrm rot="16200000">
              <a:off x="6749535" y="2542204"/>
              <a:ext cx="1393371" cy="369332"/>
            </a:xfrm>
            <a:prstGeom prst="rect">
              <a:avLst/>
            </a:prstGeom>
            <a:noFill/>
          </p:spPr>
          <p:txBody>
            <a:bodyPr wrap="square" rtlCol="0">
              <a:spAutoFit/>
            </a:bodyPr>
            <a:lstStyle/>
            <a:p>
              <a:r>
                <a:rPr lang="en-US" altLang="ja-JP" dirty="0"/>
                <a:t>e</a:t>
              </a:r>
              <a:r>
                <a:rPr lang="en-US" altLang="ja-JP" dirty="0" smtClean="0"/>
                <a:t>fficiency[%]</a:t>
              </a:r>
              <a:endParaRPr kumimoji="1" lang="ja-JP" altLang="en-US" dirty="0"/>
            </a:p>
          </p:txBody>
        </p:sp>
        <p:sp>
          <p:nvSpPr>
            <p:cNvPr id="35" name="テキスト ボックス 34"/>
            <p:cNvSpPr txBox="1"/>
            <p:nvPr/>
          </p:nvSpPr>
          <p:spPr>
            <a:xfrm>
              <a:off x="9237843" y="4506685"/>
              <a:ext cx="1599502" cy="369332"/>
            </a:xfrm>
            <a:prstGeom prst="rect">
              <a:avLst/>
            </a:prstGeom>
            <a:noFill/>
          </p:spPr>
          <p:txBody>
            <a:bodyPr wrap="square" rtlCol="0">
              <a:spAutoFit/>
            </a:bodyPr>
            <a:lstStyle/>
            <a:p>
              <a:r>
                <a:rPr lang="en-US" altLang="ja-JP" dirty="0"/>
                <a:t>n</a:t>
              </a:r>
              <a:r>
                <a:rPr kumimoji="1" lang="en-US" altLang="ja-JP" dirty="0" smtClean="0"/>
                <a:t>-energy[MeV]</a:t>
              </a:r>
              <a:endParaRPr kumimoji="1" lang="ja-JP" altLang="en-US" dirty="0"/>
            </a:p>
          </p:txBody>
        </p:sp>
        <p:sp>
          <p:nvSpPr>
            <p:cNvPr id="36" name="テキスト ボックス 35"/>
            <p:cNvSpPr txBox="1"/>
            <p:nvPr/>
          </p:nvSpPr>
          <p:spPr>
            <a:xfrm>
              <a:off x="8471807" y="4876016"/>
              <a:ext cx="3129643" cy="356498"/>
            </a:xfrm>
            <a:prstGeom prst="rect">
              <a:avLst/>
            </a:prstGeom>
            <a:noFill/>
          </p:spPr>
          <p:txBody>
            <a:bodyPr wrap="square" rtlCol="0">
              <a:spAutoFit/>
            </a:bodyPr>
            <a:lstStyle/>
            <a:p>
              <a:r>
                <a:rPr lang="en-US" altLang="ja-JP" sz="2000" b="1" dirty="0" smtClean="0"/>
                <a:t>L</a:t>
              </a:r>
              <a:r>
                <a:rPr kumimoji="1" lang="en-US" altLang="ja-JP" sz="2000" b="1" dirty="0" smtClean="0"/>
                <a:t>V(threshold </a:t>
              </a:r>
              <a:r>
                <a:rPr kumimoji="1" lang="en-US" altLang="ja-JP" sz="2400" b="1" dirty="0" smtClean="0"/>
                <a:t>0.305MeVee</a:t>
              </a:r>
              <a:r>
                <a:rPr kumimoji="1" lang="en-US" altLang="ja-JP" sz="2000" b="1" dirty="0" smtClean="0"/>
                <a:t>)</a:t>
              </a:r>
              <a:endParaRPr kumimoji="1" lang="ja-JP" altLang="en-US" sz="2000" b="1" dirty="0"/>
            </a:p>
          </p:txBody>
        </p:sp>
      </p:grpSp>
    </p:spTree>
    <p:extLst>
      <p:ext uri="{BB962C8B-B14F-4D97-AF65-F5344CB8AC3E}">
        <p14:creationId xmlns:p14="http://schemas.microsoft.com/office/powerpoint/2010/main" val="1408895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316" y="0"/>
            <a:ext cx="10515600" cy="1099457"/>
          </a:xfrm>
        </p:spPr>
        <p:txBody>
          <a:bodyPr/>
          <a:lstStyle/>
          <a:p>
            <a:r>
              <a:rPr lang="ja-JP" altLang="en-US" u="sng" dirty="0" smtClean="0">
                <a:uFill>
                  <a:solidFill>
                    <a:srgbClr val="FF0000"/>
                  </a:solidFill>
                </a:uFill>
              </a:rPr>
              <a:t>◎</a:t>
            </a:r>
            <a:r>
              <a:rPr lang="en-US" altLang="ja-JP" u="sng" dirty="0" smtClean="0">
                <a:uFill>
                  <a:solidFill>
                    <a:srgbClr val="FF0000"/>
                  </a:solidFill>
                </a:uFill>
              </a:rPr>
              <a:t>Simulation</a:t>
            </a:r>
            <a:r>
              <a:rPr lang="ja-JP" altLang="en-US" u="sng" dirty="0" smtClean="0">
                <a:uFill>
                  <a:solidFill>
                    <a:srgbClr val="FF0000"/>
                  </a:solidFill>
                </a:uFill>
              </a:rPr>
              <a:t>との比較</a:t>
            </a:r>
            <a:endParaRPr kumimoji="1" lang="ja-JP" altLang="en-US" u="sng" dirty="0">
              <a:uFill>
                <a:solidFill>
                  <a:srgbClr val="FF0000"/>
                </a:solidFill>
              </a:uFill>
            </a:endParaRPr>
          </a:p>
        </p:txBody>
      </p:sp>
      <mc:AlternateContent xmlns:mc="http://schemas.openxmlformats.org/markup-compatibility/2006" xmlns:a14="http://schemas.microsoft.com/office/drawing/2010/main">
        <mc:Choice Requires="a14">
          <p:sp>
            <p:nvSpPr>
              <p:cNvPr id="37" name="テキスト ボックス 36"/>
              <p:cNvSpPr txBox="1"/>
              <p:nvPr/>
            </p:nvSpPr>
            <p:spPr>
              <a:xfrm>
                <a:off x="32658" y="1177503"/>
                <a:ext cx="6487886" cy="1986826"/>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800" dirty="0" smtClean="0"/>
                  <a:t>3</a:t>
                </a:r>
                <a:r>
                  <a:rPr kumimoji="1" lang="ja-JP" altLang="en-US" sz="2800" dirty="0" smtClean="0"/>
                  <a:t>個の測定点を用いて、</a:t>
                </a:r>
                <a14:m>
                  <m:oMath xmlns:m="http://schemas.openxmlformats.org/officeDocument/2006/math">
                    <m:sSup>
                      <m:sSupPr>
                        <m:ctrlPr>
                          <a:rPr kumimoji="1" lang="en-US" altLang="ja-JP" sz="2800" i="1" smtClean="0">
                            <a:latin typeface="Cambria Math"/>
                          </a:rPr>
                        </m:ctrlPr>
                      </m:sSupPr>
                      <m:e>
                        <m:r>
                          <a:rPr kumimoji="1" lang="ja-JP" altLang="en-US" sz="2800" i="1" smtClean="0">
                            <a:latin typeface="Cambria Math" panose="02040503050406030204" pitchFamily="18" charset="0"/>
                          </a:rPr>
                          <m:t>𝜒</m:t>
                        </m:r>
                      </m:e>
                      <m:sup>
                        <m:r>
                          <a:rPr kumimoji="1" lang="en-US" altLang="ja-JP" sz="2800" b="0" i="1" smtClean="0">
                            <a:latin typeface="Cambria Math" panose="02040503050406030204" pitchFamily="18" charset="0"/>
                          </a:rPr>
                          <m:t>2</m:t>
                        </m:r>
                      </m:sup>
                    </m:sSup>
                    <m:r>
                      <a:rPr lang="ja-JP" altLang="en-US" sz="2800" i="1">
                        <a:latin typeface="Cambria Math" panose="02040503050406030204" pitchFamily="18" charset="0"/>
                      </a:rPr>
                      <m:t>値</m:t>
                    </m:r>
                  </m:oMath>
                </a14:m>
                <a:endParaRPr kumimoji="1" lang="en-US" altLang="ja-JP" sz="2800" dirty="0" smtClean="0"/>
              </a:p>
              <a:p>
                <a:r>
                  <a:rPr lang="ja-JP" altLang="en-US" sz="2800" dirty="0"/>
                  <a:t>　</a:t>
                </a:r>
                <a:r>
                  <a:rPr lang="ja-JP" altLang="en-US" sz="2800" dirty="0" smtClean="0"/>
                  <a:t>　</a:t>
                </a:r>
                <a14:m>
                  <m:oMath xmlns:m="http://schemas.openxmlformats.org/officeDocument/2006/math">
                    <m:sSup>
                      <m:sSupPr>
                        <m:ctrlPr>
                          <a:rPr lang="en-US" altLang="ja-JP" sz="2800" i="1">
                            <a:latin typeface="Cambria Math"/>
                          </a:rPr>
                        </m:ctrlPr>
                      </m:sSupPr>
                      <m:e>
                        <m:r>
                          <a:rPr lang="ja-JP" altLang="en-US" sz="2800" i="1">
                            <a:latin typeface="Cambria Math" panose="02040503050406030204" pitchFamily="18" charset="0"/>
                          </a:rPr>
                          <m:t>𝜒</m:t>
                        </m:r>
                      </m:e>
                      <m:sup>
                        <m:r>
                          <a:rPr lang="en-US" altLang="ja-JP" sz="2800" i="1">
                            <a:latin typeface="Cambria Math" panose="02040503050406030204" pitchFamily="18" charset="0"/>
                          </a:rPr>
                          <m:t>2</m:t>
                        </m:r>
                      </m:sup>
                    </m:sSup>
                    <m:r>
                      <a:rPr lang="en-US" altLang="ja-JP" sz="2800" i="1">
                        <a:latin typeface="Cambria Math" panose="02040503050406030204" pitchFamily="18" charset="0"/>
                      </a:rPr>
                      <m:t>=</m:t>
                    </m:r>
                    <m:nary>
                      <m:naryPr>
                        <m:chr m:val="∑"/>
                        <m:subHide m:val="on"/>
                        <m:supHide m:val="on"/>
                        <m:ctrlPr>
                          <a:rPr lang="en-US" altLang="ja-JP" sz="2800" i="1">
                            <a:latin typeface="Cambria Math"/>
                          </a:rPr>
                        </m:ctrlPr>
                      </m:naryPr>
                      <m:sub/>
                      <m:sup/>
                      <m:e>
                        <m:sSup>
                          <m:sSupPr>
                            <m:ctrlPr>
                              <a:rPr lang="en-US" altLang="ja-JP" sz="2800" i="1">
                                <a:latin typeface="Cambria Math"/>
                              </a:rPr>
                            </m:ctrlPr>
                          </m:sSupPr>
                          <m:e>
                            <m:r>
                              <a:rPr lang="en-US" altLang="ja-JP" sz="2800" i="1">
                                <a:latin typeface="Cambria Math" panose="02040503050406030204" pitchFamily="18" charset="0"/>
                              </a:rPr>
                              <m:t>(</m:t>
                            </m:r>
                            <m:f>
                              <m:fPr>
                                <m:ctrlPr>
                                  <a:rPr lang="en-US" altLang="ja-JP" sz="2800" i="1">
                                    <a:latin typeface="Cambria Math"/>
                                  </a:rPr>
                                </m:ctrlPr>
                              </m:fPr>
                              <m:num>
                                <m:sSub>
                                  <m:sSubPr>
                                    <m:ctrlPr>
                                      <a:rPr lang="en-US" altLang="ja-JP" sz="2800" i="1">
                                        <a:latin typeface="Cambria Math"/>
                                      </a:rPr>
                                    </m:ctrlPr>
                                  </m:sSubPr>
                                  <m:e>
                                    <m:r>
                                      <a:rPr lang="ja-JP" altLang="en-US" sz="2800" i="1">
                                        <a:latin typeface="Cambria Math" panose="02040503050406030204" pitchFamily="18" charset="0"/>
                                      </a:rPr>
                                      <m:t>𝜀</m:t>
                                    </m:r>
                                  </m:e>
                                  <m:sub>
                                    <m:r>
                                      <a:rPr lang="en-US" altLang="ja-JP" sz="2800" i="1">
                                        <a:latin typeface="Cambria Math" panose="02040503050406030204" pitchFamily="18" charset="0"/>
                                      </a:rPr>
                                      <m:t>𝑒𝑥𝑝</m:t>
                                    </m:r>
                                  </m:sub>
                                </m:sSub>
                                <m:r>
                                  <a:rPr lang="en-US" altLang="ja-JP" sz="2800" i="1">
                                    <a:latin typeface="Cambria Math" panose="02040503050406030204" pitchFamily="18" charset="0"/>
                                  </a:rPr>
                                  <m:t>−</m:t>
                                </m:r>
                                <m:sSub>
                                  <m:sSubPr>
                                    <m:ctrlPr>
                                      <a:rPr lang="en-US" altLang="ja-JP" sz="2800" i="1">
                                        <a:latin typeface="Cambria Math"/>
                                      </a:rPr>
                                    </m:ctrlPr>
                                  </m:sSubPr>
                                  <m:e>
                                    <m:r>
                                      <a:rPr lang="ja-JP" altLang="en-US" sz="2800" i="1">
                                        <a:latin typeface="Cambria Math" panose="02040503050406030204" pitchFamily="18" charset="0"/>
                                      </a:rPr>
                                      <m:t>𝜀</m:t>
                                    </m:r>
                                  </m:e>
                                  <m:sub>
                                    <m:r>
                                      <a:rPr lang="en-US" altLang="ja-JP" sz="2800" i="1">
                                        <a:latin typeface="Cambria Math" panose="02040503050406030204" pitchFamily="18" charset="0"/>
                                      </a:rPr>
                                      <m:t>𝑐𝑎𝑙</m:t>
                                    </m:r>
                                  </m:sub>
                                </m:sSub>
                              </m:num>
                              <m:den>
                                <m:r>
                                  <a:rPr lang="en-US" altLang="ja-JP" sz="2800" i="1">
                                    <a:latin typeface="Cambria Math" panose="02040503050406030204" pitchFamily="18" charset="0"/>
                                    <a:ea typeface="Cambria Math" panose="02040503050406030204" pitchFamily="18" charset="0"/>
                                  </a:rPr>
                                  <m:t>∆</m:t>
                                </m:r>
                                <m:r>
                                  <a:rPr lang="ja-JP" altLang="en-US" sz="2800" i="1">
                                    <a:latin typeface="Cambria Math" panose="02040503050406030204" pitchFamily="18" charset="0"/>
                                    <a:ea typeface="Cambria Math" panose="02040503050406030204" pitchFamily="18" charset="0"/>
                                  </a:rPr>
                                  <m:t>𝜀</m:t>
                                </m:r>
                              </m:den>
                            </m:f>
                            <m:r>
                              <a:rPr lang="en-US" altLang="ja-JP" sz="2800" i="1">
                                <a:latin typeface="Cambria Math" panose="02040503050406030204" pitchFamily="18" charset="0"/>
                              </a:rPr>
                              <m:t>)</m:t>
                            </m:r>
                          </m:e>
                          <m:sup>
                            <m:r>
                              <a:rPr lang="en-US" altLang="ja-JP" sz="2800" i="1">
                                <a:latin typeface="Cambria Math" panose="02040503050406030204" pitchFamily="18" charset="0"/>
                              </a:rPr>
                              <m:t>2</m:t>
                            </m:r>
                          </m:sup>
                        </m:sSup>
                      </m:e>
                    </m:nary>
                  </m:oMath>
                </a14:m>
                <a:endParaRPr kumimoji="1" lang="en-US" altLang="ja-JP" sz="2800" dirty="0" smtClean="0"/>
              </a:p>
              <a:p>
                <a:r>
                  <a:rPr lang="ja-JP" altLang="en-US" sz="2800" dirty="0" smtClean="0"/>
                  <a:t>　 を計算</a:t>
                </a:r>
                <a:endParaRPr lang="en-US" altLang="ja-JP" sz="2800" dirty="0" smtClean="0"/>
              </a:p>
              <a:p>
                <a:r>
                  <a:rPr kumimoji="1" lang="ja-JP" altLang="en-US" sz="2800" dirty="0"/>
                  <a:t>　</a:t>
                </a:r>
                <a:r>
                  <a:rPr kumimoji="1" lang="ja-JP" altLang="en-US" sz="2800" dirty="0" smtClean="0"/>
                  <a:t>自由度</a:t>
                </a:r>
                <a:r>
                  <a:rPr kumimoji="1" lang="en-US" altLang="ja-JP" sz="2800" dirty="0" smtClean="0"/>
                  <a:t>3</a:t>
                </a:r>
                <a:r>
                  <a:rPr kumimoji="1" lang="ja-JP" altLang="en-US" sz="2800" dirty="0" smtClean="0"/>
                  <a:t>なので、</a:t>
                </a:r>
                <a:r>
                  <a:rPr kumimoji="1" lang="en-US" altLang="ja-JP" sz="2800" dirty="0" smtClean="0"/>
                  <a:t>3</a:t>
                </a:r>
                <a:r>
                  <a:rPr kumimoji="1" lang="ja-JP" altLang="en-US" sz="2800" dirty="0" smtClean="0"/>
                  <a:t>付近に分布するはず</a:t>
                </a:r>
                <a:r>
                  <a:rPr kumimoji="1" lang="en-US" altLang="ja-JP" sz="2800" dirty="0" smtClean="0"/>
                  <a:t>…</a:t>
                </a:r>
                <a:endParaRPr kumimoji="1" lang="ja-JP" altLang="en-US" sz="2800" dirty="0"/>
              </a:p>
            </p:txBody>
          </p:sp>
        </mc:Choice>
        <mc:Fallback xmlns="">
          <p:sp>
            <p:nvSpPr>
              <p:cNvPr id="37" name="テキスト ボックス 36"/>
              <p:cNvSpPr txBox="1">
                <a:spLocks noRot="1" noChangeAspect="1" noMove="1" noResize="1" noEditPoints="1" noAdjustHandles="1" noChangeArrowheads="1" noChangeShapeType="1" noTextEdit="1"/>
              </p:cNvSpPr>
              <p:nvPr/>
            </p:nvSpPr>
            <p:spPr>
              <a:xfrm>
                <a:off x="32658" y="1177503"/>
                <a:ext cx="6487886" cy="1986826"/>
              </a:xfrm>
              <a:prstGeom prst="rect">
                <a:avLst/>
              </a:prstGeom>
              <a:blipFill rotWithShape="0">
                <a:blip r:embed="rId2"/>
                <a:stretch>
                  <a:fillRect l="-1690" t="-4294" r="-657" b="-828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3" name="表 2"/>
              <p:cNvGraphicFramePr>
                <a:graphicFrameLocks noGrp="1"/>
              </p:cNvGraphicFramePr>
              <p:nvPr>
                <p:extLst>
                  <p:ext uri="{D42A27DB-BD31-4B8C-83A1-F6EECF244321}">
                    <p14:modId xmlns:p14="http://schemas.microsoft.com/office/powerpoint/2010/main" val="4049344874"/>
                  </p:ext>
                </p:extLst>
              </p:nvPr>
            </p:nvGraphicFramePr>
            <p:xfrm>
              <a:off x="7500256" y="1177503"/>
              <a:ext cx="3820886" cy="1578429"/>
            </p:xfrm>
            <a:graphic>
              <a:graphicData uri="http://schemas.openxmlformats.org/drawingml/2006/table">
                <a:tbl>
                  <a:tblPr firstRow="1" bandRow="1">
                    <a:tableStyleId>{5C22544A-7EE6-4342-B048-85BDC9FD1C3A}</a:tableStyleId>
                  </a:tblPr>
                  <a:tblGrid>
                    <a:gridCol w="1910443"/>
                    <a:gridCol w="1910443"/>
                  </a:tblGrid>
                  <a:tr h="526143">
                    <a:tc>
                      <a:txBody>
                        <a:bodyPr/>
                        <a:lstStyle/>
                        <a:p>
                          <a:endParaRPr kumimoji="1" lang="ja-JP" altLang="en-US" sz="2000" dirty="0"/>
                        </a:p>
                      </a:txBody>
                      <a:tcPr/>
                    </a:tc>
                    <a:tc>
                      <a:txBody>
                        <a:bodyPr/>
                        <a:lstStyle/>
                        <a:p>
                          <a:pPr/>
                          <a14:m>
                            <m:oMathPara xmlns:m="http://schemas.openxmlformats.org/officeDocument/2006/math">
                              <m:oMathParaPr>
                                <m:jc m:val="center"/>
                              </m:oMathParaPr>
                              <m:oMath xmlns:m="http://schemas.openxmlformats.org/officeDocument/2006/math">
                                <m:sSup>
                                  <m:sSupPr>
                                    <m:ctrlPr>
                                      <a:rPr kumimoji="1" lang="en-US" altLang="ja-JP" sz="2000" i="1" smtClean="0">
                                        <a:latin typeface="Cambria Math"/>
                                      </a:rPr>
                                    </m:ctrlPr>
                                  </m:sSupPr>
                                  <m:e>
                                    <m:r>
                                      <a:rPr kumimoji="1" lang="ja-JP" altLang="en-US" sz="2000" i="1" smtClean="0">
                                        <a:latin typeface="Cambria Math" panose="02040503050406030204" pitchFamily="18" charset="0"/>
                                      </a:rPr>
                                      <m:t>𝝌</m:t>
                                    </m:r>
                                  </m:e>
                                  <m:sup>
                                    <m:r>
                                      <a:rPr kumimoji="1" lang="en-US" altLang="ja-JP" sz="2000" b="1" i="1" smtClean="0">
                                        <a:latin typeface="Cambria Math" panose="02040503050406030204" pitchFamily="18" charset="0"/>
                                      </a:rPr>
                                      <m:t>𝟐</m:t>
                                    </m:r>
                                  </m:sup>
                                </m:sSup>
                                <m:r>
                                  <a:rPr kumimoji="1" lang="ja-JP" altLang="en-US" sz="2000" i="1" smtClean="0">
                                    <a:latin typeface="Cambria Math" panose="02040503050406030204" pitchFamily="18" charset="0"/>
                                  </a:rPr>
                                  <m:t>値</m:t>
                                </m:r>
                              </m:oMath>
                            </m:oMathPara>
                          </a14:m>
                          <a:endParaRPr kumimoji="1" lang="ja-JP" altLang="en-US" sz="2000" dirty="0"/>
                        </a:p>
                      </a:txBody>
                      <a:tcPr/>
                    </a:tc>
                  </a:tr>
                  <a:tr h="526143">
                    <a:tc>
                      <a:txBody>
                        <a:bodyPr/>
                        <a:lstStyle/>
                        <a:p>
                          <a:pPr algn="ctr"/>
                          <a:r>
                            <a:rPr kumimoji="1" lang="en-US" altLang="ja-JP" sz="2000" dirty="0" smtClean="0"/>
                            <a:t>HV</a:t>
                          </a:r>
                          <a:endParaRPr kumimoji="1" lang="ja-JP" altLang="en-US" sz="2000" dirty="0"/>
                        </a:p>
                      </a:txBody>
                      <a:tcPr/>
                    </a:tc>
                    <a:tc>
                      <a:txBody>
                        <a:bodyPr/>
                        <a:lstStyle/>
                        <a:p>
                          <a:pPr algn="ctr"/>
                          <a:r>
                            <a:rPr kumimoji="1" lang="en-US" altLang="ja-JP" sz="2000" dirty="0" smtClean="0"/>
                            <a:t>10.7</a:t>
                          </a:r>
                          <a:endParaRPr kumimoji="1" lang="ja-JP" altLang="en-US" sz="2000" dirty="0"/>
                        </a:p>
                      </a:txBody>
                      <a:tcPr/>
                    </a:tc>
                  </a:tr>
                  <a:tr h="526143">
                    <a:tc>
                      <a:txBody>
                        <a:bodyPr/>
                        <a:lstStyle/>
                        <a:p>
                          <a:pPr algn="ctr"/>
                          <a:r>
                            <a:rPr kumimoji="1" lang="en-US" altLang="ja-JP" sz="2000" dirty="0" smtClean="0"/>
                            <a:t>LV</a:t>
                          </a:r>
                          <a:endParaRPr kumimoji="1" lang="ja-JP" altLang="en-US" sz="2000" dirty="0"/>
                        </a:p>
                      </a:txBody>
                      <a:tcPr/>
                    </a:tc>
                    <a:tc>
                      <a:txBody>
                        <a:bodyPr/>
                        <a:lstStyle/>
                        <a:p>
                          <a:pPr algn="ctr"/>
                          <a:r>
                            <a:rPr kumimoji="1" lang="en-US" altLang="ja-JP" sz="2000" dirty="0" smtClean="0"/>
                            <a:t>23.1</a:t>
                          </a:r>
                          <a:endParaRPr kumimoji="1" lang="ja-JP" altLang="en-US" sz="2000" dirty="0"/>
                        </a:p>
                      </a:txBody>
                      <a:tcPr/>
                    </a:tc>
                  </a:tr>
                </a:tbl>
              </a:graphicData>
            </a:graphic>
          </p:graphicFrame>
        </mc:Choice>
        <mc:Fallback xmlns="">
          <p:graphicFrame>
            <p:nvGraphicFramePr>
              <p:cNvPr id="3" name="表 2"/>
              <p:cNvGraphicFramePr>
                <a:graphicFrameLocks noGrp="1"/>
              </p:cNvGraphicFramePr>
              <p:nvPr>
                <p:extLst>
                  <p:ext uri="{D42A27DB-BD31-4B8C-83A1-F6EECF244321}">
                    <p14:modId xmlns:p14="http://schemas.microsoft.com/office/powerpoint/2010/main" val="4049344874"/>
                  </p:ext>
                </p:extLst>
              </p:nvPr>
            </p:nvGraphicFramePr>
            <p:xfrm>
              <a:off x="7500256" y="1177503"/>
              <a:ext cx="3820886" cy="1578429"/>
            </p:xfrm>
            <a:graphic>
              <a:graphicData uri="http://schemas.openxmlformats.org/drawingml/2006/table">
                <a:tbl>
                  <a:tblPr firstRow="1" bandRow="1">
                    <a:tableStyleId>{5C22544A-7EE6-4342-B048-85BDC9FD1C3A}</a:tableStyleId>
                  </a:tblPr>
                  <a:tblGrid>
                    <a:gridCol w="1910443"/>
                    <a:gridCol w="1910443"/>
                  </a:tblGrid>
                  <a:tr h="526143">
                    <a:tc>
                      <a:txBody>
                        <a:bodyPr/>
                        <a:lstStyle/>
                        <a:p>
                          <a:endParaRPr kumimoji="1" lang="ja-JP" altLang="en-US" sz="2000" dirty="0"/>
                        </a:p>
                      </a:txBody>
                      <a:tcPr/>
                    </a:tc>
                    <a:tc>
                      <a:txBody>
                        <a:bodyPr/>
                        <a:lstStyle/>
                        <a:p>
                          <a:endParaRPr lang="ja-JP"/>
                        </a:p>
                      </a:txBody>
                      <a:tcPr>
                        <a:blipFill rotWithShape="0">
                          <a:blip r:embed="rId3"/>
                          <a:stretch>
                            <a:fillRect l="-100318" t="-1149" r="-1274" b="-201149"/>
                          </a:stretch>
                        </a:blipFill>
                      </a:tcPr>
                    </a:tc>
                  </a:tr>
                  <a:tr h="526143">
                    <a:tc>
                      <a:txBody>
                        <a:bodyPr/>
                        <a:lstStyle/>
                        <a:p>
                          <a:pPr algn="ctr"/>
                          <a:r>
                            <a:rPr kumimoji="1" lang="en-US" altLang="ja-JP" sz="2000" dirty="0" smtClean="0"/>
                            <a:t>HV</a:t>
                          </a:r>
                          <a:endParaRPr kumimoji="1" lang="ja-JP" altLang="en-US" sz="2000" dirty="0"/>
                        </a:p>
                      </a:txBody>
                      <a:tcPr/>
                    </a:tc>
                    <a:tc>
                      <a:txBody>
                        <a:bodyPr/>
                        <a:lstStyle/>
                        <a:p>
                          <a:pPr algn="ctr"/>
                          <a:r>
                            <a:rPr kumimoji="1" lang="en-US" altLang="ja-JP" sz="2000" dirty="0" smtClean="0"/>
                            <a:t>10.7</a:t>
                          </a:r>
                          <a:endParaRPr kumimoji="1" lang="ja-JP" altLang="en-US" sz="2000" dirty="0"/>
                        </a:p>
                      </a:txBody>
                      <a:tcPr/>
                    </a:tc>
                  </a:tr>
                  <a:tr h="526143">
                    <a:tc>
                      <a:txBody>
                        <a:bodyPr/>
                        <a:lstStyle/>
                        <a:p>
                          <a:pPr algn="ctr"/>
                          <a:r>
                            <a:rPr kumimoji="1" lang="en-US" altLang="ja-JP" sz="2000" dirty="0" smtClean="0"/>
                            <a:t>LV</a:t>
                          </a:r>
                          <a:endParaRPr kumimoji="1" lang="ja-JP" altLang="en-US" sz="2000" dirty="0"/>
                        </a:p>
                      </a:txBody>
                      <a:tcPr/>
                    </a:tc>
                    <a:tc>
                      <a:txBody>
                        <a:bodyPr/>
                        <a:lstStyle/>
                        <a:p>
                          <a:pPr algn="ctr"/>
                          <a:r>
                            <a:rPr kumimoji="1" lang="en-US" altLang="ja-JP" sz="2000" dirty="0" smtClean="0"/>
                            <a:t>23.1</a:t>
                          </a:r>
                          <a:endParaRPr kumimoji="1" lang="ja-JP" altLang="en-US" sz="2000" dirty="0"/>
                        </a:p>
                      </a:txBody>
                      <a:tcPr/>
                    </a:tc>
                  </a:tr>
                </a:tbl>
              </a:graphicData>
            </a:graphic>
          </p:graphicFrame>
        </mc:Fallback>
      </mc:AlternateContent>
      <p:pic>
        <p:nvPicPr>
          <p:cNvPr id="38" name="図 37"/>
          <p:cNvPicPr>
            <a:picLocks noChangeAspect="1"/>
          </p:cNvPicPr>
          <p:nvPr/>
        </p:nvPicPr>
        <p:blipFill>
          <a:blip r:embed="rId4"/>
          <a:stretch>
            <a:fillRect/>
          </a:stretch>
        </p:blipFill>
        <p:spPr>
          <a:xfrm>
            <a:off x="6966856" y="3164329"/>
            <a:ext cx="4887686" cy="3665765"/>
          </a:xfrm>
          <a:prstGeom prst="rect">
            <a:avLst/>
          </a:prstGeom>
        </p:spPr>
      </p:pic>
      <p:sp>
        <p:nvSpPr>
          <p:cNvPr id="4" name="下矢印 3"/>
          <p:cNvSpPr/>
          <p:nvPr/>
        </p:nvSpPr>
        <p:spPr>
          <a:xfrm>
            <a:off x="2394858" y="3355011"/>
            <a:ext cx="751114" cy="566057"/>
          </a:xfrm>
          <a:prstGeom prst="downArrow">
            <a:avLst>
              <a:gd name="adj1" fmla="val 50000"/>
              <a:gd name="adj2" fmla="val 568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65316" y="4123590"/>
            <a:ext cx="5791198" cy="954107"/>
          </a:xfrm>
          <a:prstGeom prst="rect">
            <a:avLst/>
          </a:prstGeom>
          <a:noFill/>
        </p:spPr>
        <p:txBody>
          <a:bodyPr wrap="square" rtlCol="0">
            <a:spAutoFit/>
          </a:bodyPr>
          <a:lstStyle/>
          <a:p>
            <a:pPr marL="285750" indent="-285750">
              <a:buFont typeface="Arial" panose="020B0604020202020204" pitchFamily="34" charset="0"/>
              <a:buChar char="•"/>
            </a:pPr>
            <a:r>
              <a:rPr lang="ja-JP" altLang="en-US" sz="2800" dirty="0" smtClean="0"/>
              <a:t>大きすぎる（実験値と</a:t>
            </a:r>
            <a:r>
              <a:rPr lang="en-US" altLang="ja-JP" sz="2800" dirty="0" smtClean="0"/>
              <a:t>Simulation</a:t>
            </a:r>
            <a:r>
              <a:rPr lang="ja-JP" altLang="en-US" sz="2800" dirty="0" smtClean="0"/>
              <a:t>がずれている）</a:t>
            </a:r>
            <a:endParaRPr kumimoji="1" lang="ja-JP" altLang="en-US" sz="2800" dirty="0"/>
          </a:p>
        </p:txBody>
      </p:sp>
      <p:sp>
        <p:nvSpPr>
          <p:cNvPr id="40" name="下矢印 39"/>
          <p:cNvSpPr/>
          <p:nvPr/>
        </p:nvSpPr>
        <p:spPr>
          <a:xfrm>
            <a:off x="2394858" y="5279935"/>
            <a:ext cx="751114" cy="566057"/>
          </a:xfrm>
          <a:prstGeom prst="downArrow">
            <a:avLst>
              <a:gd name="adj1" fmla="val 50000"/>
              <a:gd name="adj2" fmla="val 568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65316" y="5901988"/>
            <a:ext cx="5791198" cy="523220"/>
          </a:xfrm>
          <a:prstGeom prst="rect">
            <a:avLst/>
          </a:prstGeom>
          <a:noFill/>
        </p:spPr>
        <p:txBody>
          <a:bodyPr wrap="square" rtlCol="0">
            <a:spAutoFit/>
          </a:bodyPr>
          <a:lstStyle/>
          <a:p>
            <a:pPr marL="457200" indent="-457200">
              <a:buFont typeface="Arial" panose="020B0604020202020204" pitchFamily="34" charset="0"/>
              <a:buChar char="•"/>
            </a:pPr>
            <a:r>
              <a:rPr kumimoji="1" lang="en-US" altLang="ja-JP" sz="2800" dirty="0" smtClean="0"/>
              <a:t>Simulation</a:t>
            </a:r>
            <a:r>
              <a:rPr kumimoji="1" lang="ja-JP" altLang="en-US" sz="2800" dirty="0" smtClean="0"/>
              <a:t>にエラーバンドをつける</a:t>
            </a:r>
            <a:endParaRPr kumimoji="1" lang="ja-JP" altLang="en-US" sz="2800" dirty="0"/>
          </a:p>
        </p:txBody>
      </p:sp>
      <p:grpSp>
        <p:nvGrpSpPr>
          <p:cNvPr id="44" name="グループ化 43"/>
          <p:cNvGrpSpPr/>
          <p:nvPr/>
        </p:nvGrpSpPr>
        <p:grpSpPr>
          <a:xfrm>
            <a:off x="8425542" y="6298661"/>
            <a:ext cx="3167744" cy="531433"/>
            <a:chOff x="8425542" y="6055876"/>
            <a:chExt cx="3167744" cy="531433"/>
          </a:xfrm>
        </p:grpSpPr>
        <mc:AlternateContent xmlns:mc="http://schemas.openxmlformats.org/markup-compatibility/2006" xmlns:a14="http://schemas.microsoft.com/office/drawing/2010/main">
          <mc:Choice Requires="a14">
            <p:sp>
              <p:nvSpPr>
                <p:cNvPr id="42" name="テキスト ボックス 41"/>
                <p:cNvSpPr txBox="1"/>
                <p:nvPr/>
              </p:nvSpPr>
              <p:spPr>
                <a:xfrm>
                  <a:off x="8425542" y="6055876"/>
                  <a:ext cx="1970314" cy="369332"/>
                </a:xfrm>
                <a:prstGeom prst="rect">
                  <a:avLst/>
                </a:prstGeom>
                <a:noFill/>
              </p:spPr>
              <p:txBody>
                <a:bodyPr wrap="square" rtlCol="0">
                  <a:spAutoFit/>
                </a:bodyPr>
                <a:lstStyle/>
                <a:p>
                  <a:r>
                    <a:rPr lang="ja-JP" altLang="en-US" dirty="0" smtClean="0"/>
                    <a:t>自由度</a:t>
                  </a:r>
                  <a:r>
                    <a:rPr lang="en-US" altLang="ja-JP" dirty="0" smtClean="0"/>
                    <a:t>3</a:t>
                  </a:r>
                  <a:r>
                    <a:rPr lang="ja-JP" altLang="en-US" dirty="0" smtClean="0"/>
                    <a:t>の</a:t>
                  </a:r>
                  <a14:m>
                    <m:oMath xmlns:m="http://schemas.openxmlformats.org/officeDocument/2006/math">
                      <m:sSup>
                        <m:sSupPr>
                          <m:ctrlPr>
                            <a:rPr lang="en-US" altLang="ja-JP" i="1" smtClean="0">
                              <a:latin typeface="Cambria Math"/>
                            </a:rPr>
                          </m:ctrlPr>
                        </m:sSupPr>
                        <m:e>
                          <m:r>
                            <a:rPr lang="ja-JP" altLang="en-US" i="1" smtClean="0">
                              <a:latin typeface="Cambria Math" panose="02040503050406030204" pitchFamily="18" charset="0"/>
                            </a:rPr>
                            <m:t>𝜒</m:t>
                          </m:r>
                        </m:e>
                        <m:sup>
                          <m:r>
                            <a:rPr lang="en-US" altLang="ja-JP" b="0" i="1" smtClean="0">
                              <a:latin typeface="Cambria Math" panose="02040503050406030204" pitchFamily="18" charset="0"/>
                            </a:rPr>
                            <m:t>2</m:t>
                          </m:r>
                        </m:sup>
                      </m:sSup>
                      <m:r>
                        <a:rPr lang="ja-JP" altLang="en-US" i="1">
                          <a:latin typeface="Cambria Math" panose="02040503050406030204" pitchFamily="18" charset="0"/>
                        </a:rPr>
                        <m:t>分布</m:t>
                      </m:r>
                    </m:oMath>
                  </a14:m>
                  <a:endParaRPr kumimoji="1" lang="ja-JP" altLang="en-US" dirty="0"/>
                </a:p>
              </p:txBody>
            </p:sp>
          </mc:Choice>
          <mc:Fallback xmlns="">
            <p:sp>
              <p:nvSpPr>
                <p:cNvPr id="42" name="テキスト ボックス 41"/>
                <p:cNvSpPr txBox="1">
                  <a:spLocks noRot="1" noChangeAspect="1" noMove="1" noResize="1" noEditPoints="1" noAdjustHandles="1" noChangeArrowheads="1" noChangeShapeType="1" noTextEdit="1"/>
                </p:cNvSpPr>
                <p:nvPr/>
              </p:nvSpPr>
              <p:spPr>
                <a:xfrm>
                  <a:off x="8425542" y="6055876"/>
                  <a:ext cx="1970314" cy="369332"/>
                </a:xfrm>
                <a:prstGeom prst="rect">
                  <a:avLst/>
                </a:prstGeom>
                <a:blipFill rotWithShape="0">
                  <a:blip r:embed="rId5"/>
                  <a:stretch>
                    <a:fillRect l="-2477" t="-13115" b="-26230"/>
                  </a:stretch>
                </a:blipFill>
              </p:spPr>
              <p:txBody>
                <a:bodyPr/>
                <a:lstStyle/>
                <a:p>
                  <a:r>
                    <a:rPr lang="ja-JP" altLang="en-US">
                      <a:noFill/>
                    </a:rPr>
                    <a:t> </a:t>
                  </a:r>
                </a:p>
              </p:txBody>
            </p:sp>
          </mc:Fallback>
        </mc:AlternateContent>
        <p:sp>
          <p:nvSpPr>
            <p:cNvPr id="43" name="正方形/長方形 42"/>
            <p:cNvSpPr/>
            <p:nvPr/>
          </p:nvSpPr>
          <p:spPr>
            <a:xfrm>
              <a:off x="11168743" y="6163598"/>
              <a:ext cx="424543" cy="423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08350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316" y="0"/>
            <a:ext cx="10515600" cy="1099457"/>
          </a:xfrm>
        </p:spPr>
        <p:txBody>
          <a:bodyPr/>
          <a:lstStyle/>
          <a:p>
            <a:r>
              <a:rPr lang="ja-JP" altLang="en-US" u="sng" dirty="0" smtClean="0">
                <a:uFill>
                  <a:solidFill>
                    <a:srgbClr val="FF0000"/>
                  </a:solidFill>
                </a:uFill>
              </a:rPr>
              <a:t>◎</a:t>
            </a:r>
            <a:r>
              <a:rPr lang="en-US" altLang="ja-JP" u="sng" dirty="0" smtClean="0">
                <a:uFill>
                  <a:solidFill>
                    <a:srgbClr val="FF0000"/>
                  </a:solidFill>
                </a:uFill>
              </a:rPr>
              <a:t>Simulation</a:t>
            </a:r>
            <a:r>
              <a:rPr lang="ja-JP" altLang="en-US" u="sng" dirty="0" smtClean="0">
                <a:uFill>
                  <a:solidFill>
                    <a:srgbClr val="FF0000"/>
                  </a:solidFill>
                </a:uFill>
              </a:rPr>
              <a:t>との比較</a:t>
            </a:r>
            <a:endParaRPr kumimoji="1" lang="ja-JP" altLang="en-US" u="sng" dirty="0">
              <a:uFill>
                <a:solidFill>
                  <a:srgbClr val="FF0000"/>
                </a:solidFill>
              </a:uFill>
            </a:endParaRPr>
          </a:p>
        </p:txBody>
      </p:sp>
      <p:grpSp>
        <p:nvGrpSpPr>
          <p:cNvPr id="20" name="グループ化 19"/>
          <p:cNvGrpSpPr/>
          <p:nvPr/>
        </p:nvGrpSpPr>
        <p:grpSpPr>
          <a:xfrm>
            <a:off x="159832" y="1970110"/>
            <a:ext cx="5910794" cy="4811690"/>
            <a:chOff x="7339383" y="961778"/>
            <a:chExt cx="4863282" cy="4321098"/>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7957" y="1043181"/>
              <a:ext cx="4604043" cy="3571463"/>
            </a:xfrm>
            <a:prstGeom prst="rect">
              <a:avLst/>
            </a:prstGeom>
          </p:spPr>
        </p:pic>
        <p:sp>
          <p:nvSpPr>
            <p:cNvPr id="6" name="正方形/長方形 5"/>
            <p:cNvSpPr/>
            <p:nvPr/>
          </p:nvSpPr>
          <p:spPr>
            <a:xfrm>
              <a:off x="7642324" y="1001331"/>
              <a:ext cx="302498" cy="34368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902808" y="4451358"/>
              <a:ext cx="4299857" cy="163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642323" y="961778"/>
              <a:ext cx="468085" cy="369332"/>
            </a:xfrm>
            <a:prstGeom prst="rect">
              <a:avLst/>
            </a:prstGeom>
            <a:noFill/>
          </p:spPr>
          <p:txBody>
            <a:bodyPr wrap="square" rtlCol="0">
              <a:spAutoFit/>
            </a:bodyPr>
            <a:lstStyle/>
            <a:p>
              <a:r>
                <a:rPr kumimoji="1" lang="en-US" altLang="ja-JP" dirty="0" smtClean="0"/>
                <a:t>35</a:t>
              </a:r>
              <a:endParaRPr kumimoji="1" lang="ja-JP" altLang="en-US" dirty="0"/>
            </a:p>
          </p:txBody>
        </p:sp>
        <p:sp>
          <p:nvSpPr>
            <p:cNvPr id="9" name="テキスト ボックス 8"/>
            <p:cNvSpPr txBox="1"/>
            <p:nvPr/>
          </p:nvSpPr>
          <p:spPr>
            <a:xfrm>
              <a:off x="7630885" y="1432194"/>
              <a:ext cx="428651" cy="369332"/>
            </a:xfrm>
            <a:prstGeom prst="rect">
              <a:avLst/>
            </a:prstGeom>
            <a:noFill/>
          </p:spPr>
          <p:txBody>
            <a:bodyPr wrap="square" rtlCol="0">
              <a:spAutoFit/>
            </a:bodyPr>
            <a:lstStyle/>
            <a:p>
              <a:r>
                <a:rPr lang="en-US" altLang="ja-JP" dirty="0" smtClean="0"/>
                <a:t>30</a:t>
              </a:r>
              <a:endParaRPr kumimoji="1" lang="ja-JP" altLang="en-US" dirty="0"/>
            </a:p>
          </p:txBody>
        </p:sp>
        <p:sp>
          <p:nvSpPr>
            <p:cNvPr id="10" name="テキスト ボックス 9"/>
            <p:cNvSpPr txBox="1"/>
            <p:nvPr/>
          </p:nvSpPr>
          <p:spPr>
            <a:xfrm>
              <a:off x="7630885" y="2351521"/>
              <a:ext cx="424543" cy="369332"/>
            </a:xfrm>
            <a:prstGeom prst="rect">
              <a:avLst/>
            </a:prstGeom>
            <a:noFill/>
          </p:spPr>
          <p:txBody>
            <a:bodyPr wrap="square" rtlCol="0">
              <a:spAutoFit/>
            </a:bodyPr>
            <a:lstStyle/>
            <a:p>
              <a:r>
                <a:rPr lang="en-US" altLang="ja-JP" dirty="0" smtClean="0"/>
                <a:t>20</a:t>
              </a:r>
              <a:endParaRPr kumimoji="1" lang="ja-JP" altLang="en-US" dirty="0"/>
            </a:p>
          </p:txBody>
        </p:sp>
        <p:sp>
          <p:nvSpPr>
            <p:cNvPr id="11" name="テキスト ボックス 10"/>
            <p:cNvSpPr txBox="1"/>
            <p:nvPr/>
          </p:nvSpPr>
          <p:spPr>
            <a:xfrm>
              <a:off x="7712139" y="4376192"/>
              <a:ext cx="391886"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12" name="テキスト ボックス 11"/>
            <p:cNvSpPr txBox="1"/>
            <p:nvPr/>
          </p:nvSpPr>
          <p:spPr>
            <a:xfrm>
              <a:off x="8232119" y="4382704"/>
              <a:ext cx="370114" cy="369332"/>
            </a:xfrm>
            <a:prstGeom prst="rect">
              <a:avLst/>
            </a:prstGeom>
            <a:noFill/>
          </p:spPr>
          <p:txBody>
            <a:bodyPr wrap="square" rtlCol="0">
              <a:spAutoFit/>
            </a:bodyPr>
            <a:lstStyle/>
            <a:p>
              <a:r>
                <a:rPr kumimoji="1" lang="en-US" altLang="ja-JP" dirty="0" smtClean="0"/>
                <a:t>1</a:t>
              </a:r>
              <a:endParaRPr kumimoji="1" lang="ja-JP" altLang="en-US" dirty="0"/>
            </a:p>
          </p:txBody>
        </p:sp>
        <p:sp>
          <p:nvSpPr>
            <p:cNvPr id="13" name="テキスト ボックス 12"/>
            <p:cNvSpPr txBox="1"/>
            <p:nvPr/>
          </p:nvSpPr>
          <p:spPr>
            <a:xfrm>
              <a:off x="8658305" y="4384162"/>
              <a:ext cx="326571" cy="369332"/>
            </a:xfrm>
            <a:prstGeom prst="rect">
              <a:avLst/>
            </a:prstGeom>
            <a:noFill/>
          </p:spPr>
          <p:txBody>
            <a:bodyPr wrap="square" rtlCol="0">
              <a:spAutoFit/>
            </a:bodyPr>
            <a:lstStyle/>
            <a:p>
              <a:r>
                <a:rPr kumimoji="1" lang="en-US" altLang="ja-JP" dirty="0" smtClean="0"/>
                <a:t>2</a:t>
              </a:r>
              <a:endParaRPr kumimoji="1" lang="ja-JP" altLang="en-US" dirty="0"/>
            </a:p>
          </p:txBody>
        </p:sp>
        <p:sp>
          <p:nvSpPr>
            <p:cNvPr id="14" name="テキスト ボックス 13"/>
            <p:cNvSpPr txBox="1"/>
            <p:nvPr/>
          </p:nvSpPr>
          <p:spPr>
            <a:xfrm>
              <a:off x="9060894" y="4373664"/>
              <a:ext cx="348343" cy="370115"/>
            </a:xfrm>
            <a:prstGeom prst="rect">
              <a:avLst/>
            </a:prstGeom>
            <a:noFill/>
          </p:spPr>
          <p:txBody>
            <a:bodyPr wrap="square" rtlCol="0">
              <a:spAutoFit/>
            </a:bodyPr>
            <a:lstStyle/>
            <a:p>
              <a:r>
                <a:rPr kumimoji="1" lang="en-US" altLang="ja-JP" dirty="0" smtClean="0"/>
                <a:t>3</a:t>
              </a:r>
              <a:endParaRPr kumimoji="1" lang="ja-JP" altLang="en-US" dirty="0"/>
            </a:p>
          </p:txBody>
        </p:sp>
        <p:sp>
          <p:nvSpPr>
            <p:cNvPr id="15" name="テキスト ボックス 14"/>
            <p:cNvSpPr txBox="1"/>
            <p:nvPr/>
          </p:nvSpPr>
          <p:spPr>
            <a:xfrm>
              <a:off x="9898785" y="4374042"/>
              <a:ext cx="348343" cy="369332"/>
            </a:xfrm>
            <a:prstGeom prst="rect">
              <a:avLst/>
            </a:prstGeom>
            <a:noFill/>
          </p:spPr>
          <p:txBody>
            <a:bodyPr wrap="square" rtlCol="0">
              <a:spAutoFit/>
            </a:bodyPr>
            <a:lstStyle/>
            <a:p>
              <a:r>
                <a:rPr kumimoji="1" lang="en-US" altLang="ja-JP" dirty="0" smtClean="0"/>
                <a:t>5</a:t>
              </a:r>
              <a:endParaRPr kumimoji="1" lang="ja-JP" altLang="en-US" dirty="0"/>
            </a:p>
          </p:txBody>
        </p:sp>
        <p:sp>
          <p:nvSpPr>
            <p:cNvPr id="16" name="テキスト ボックス 15"/>
            <p:cNvSpPr txBox="1"/>
            <p:nvPr/>
          </p:nvSpPr>
          <p:spPr>
            <a:xfrm>
              <a:off x="11122074" y="4374042"/>
              <a:ext cx="315686" cy="369332"/>
            </a:xfrm>
            <a:prstGeom prst="rect">
              <a:avLst/>
            </a:prstGeom>
            <a:noFill/>
          </p:spPr>
          <p:txBody>
            <a:bodyPr wrap="square" rtlCol="0">
              <a:spAutoFit/>
            </a:bodyPr>
            <a:lstStyle/>
            <a:p>
              <a:r>
                <a:rPr kumimoji="1" lang="en-US" altLang="ja-JP" dirty="0" smtClean="0"/>
                <a:t>8</a:t>
              </a:r>
              <a:endParaRPr kumimoji="1" lang="ja-JP" altLang="en-US" dirty="0"/>
            </a:p>
          </p:txBody>
        </p:sp>
        <p:sp>
          <p:nvSpPr>
            <p:cNvPr id="17" name="テキスト ボックス 16"/>
            <p:cNvSpPr txBox="1"/>
            <p:nvPr/>
          </p:nvSpPr>
          <p:spPr>
            <a:xfrm rot="16200000">
              <a:off x="6858347" y="2507929"/>
              <a:ext cx="1265951" cy="303879"/>
            </a:xfrm>
            <a:prstGeom prst="rect">
              <a:avLst/>
            </a:prstGeom>
            <a:noFill/>
          </p:spPr>
          <p:txBody>
            <a:bodyPr wrap="square" rtlCol="0">
              <a:spAutoFit/>
            </a:bodyPr>
            <a:lstStyle/>
            <a:p>
              <a:r>
                <a:rPr lang="en-US" altLang="ja-JP" dirty="0"/>
                <a:t>e</a:t>
              </a:r>
              <a:r>
                <a:rPr lang="en-US" altLang="ja-JP" dirty="0" smtClean="0"/>
                <a:t>fficiency[%]</a:t>
              </a:r>
              <a:endParaRPr kumimoji="1" lang="ja-JP" altLang="en-US" dirty="0"/>
            </a:p>
          </p:txBody>
        </p:sp>
        <p:sp>
          <p:nvSpPr>
            <p:cNvPr id="18" name="テキスト ボックス 17"/>
            <p:cNvSpPr txBox="1"/>
            <p:nvPr/>
          </p:nvSpPr>
          <p:spPr>
            <a:xfrm>
              <a:off x="9245192" y="4585267"/>
              <a:ext cx="1599502" cy="369332"/>
            </a:xfrm>
            <a:prstGeom prst="rect">
              <a:avLst/>
            </a:prstGeom>
            <a:noFill/>
          </p:spPr>
          <p:txBody>
            <a:bodyPr wrap="square" rtlCol="0">
              <a:spAutoFit/>
            </a:bodyPr>
            <a:lstStyle/>
            <a:p>
              <a:r>
                <a:rPr lang="en-US" altLang="ja-JP" dirty="0"/>
                <a:t>n</a:t>
              </a:r>
              <a:r>
                <a:rPr kumimoji="1" lang="en-US" altLang="ja-JP" dirty="0" smtClean="0"/>
                <a:t>-energy[MeV]</a:t>
              </a:r>
              <a:endParaRPr kumimoji="1" lang="ja-JP" altLang="en-US" dirty="0"/>
            </a:p>
          </p:txBody>
        </p:sp>
        <p:sp>
          <p:nvSpPr>
            <p:cNvPr id="19" name="テキスト ボックス 18"/>
            <p:cNvSpPr txBox="1"/>
            <p:nvPr/>
          </p:nvSpPr>
          <p:spPr>
            <a:xfrm>
              <a:off x="8841160" y="4882766"/>
              <a:ext cx="3129643" cy="400110"/>
            </a:xfrm>
            <a:prstGeom prst="rect">
              <a:avLst/>
            </a:prstGeom>
            <a:noFill/>
          </p:spPr>
          <p:txBody>
            <a:bodyPr wrap="square" rtlCol="0">
              <a:spAutoFit/>
            </a:bodyPr>
            <a:lstStyle/>
            <a:p>
              <a:r>
                <a:rPr kumimoji="1" lang="en-US" altLang="ja-JP" sz="2000" dirty="0" smtClean="0"/>
                <a:t>HV(threshold 0.305MeVee)</a:t>
              </a:r>
              <a:endParaRPr kumimoji="1" lang="ja-JP" altLang="en-US" sz="2000" dirty="0"/>
            </a:p>
          </p:txBody>
        </p:sp>
      </p:grpSp>
      <p:grpSp>
        <p:nvGrpSpPr>
          <p:cNvPr id="21" name="グループ化 20"/>
          <p:cNvGrpSpPr/>
          <p:nvPr/>
        </p:nvGrpSpPr>
        <p:grpSpPr>
          <a:xfrm>
            <a:off x="6292888" y="1976450"/>
            <a:ext cx="5857095" cy="4818016"/>
            <a:chOff x="7348616" y="1079996"/>
            <a:chExt cx="4843383" cy="4207191"/>
          </a:xfrm>
        </p:grpSpPr>
        <p:pic>
          <p:nvPicPr>
            <p:cNvPr id="22" name="図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8241" y="1153614"/>
              <a:ext cx="4623758" cy="3444861"/>
            </a:xfrm>
            <a:prstGeom prst="rect">
              <a:avLst/>
            </a:prstGeom>
          </p:spPr>
        </p:pic>
        <p:sp>
          <p:nvSpPr>
            <p:cNvPr id="23" name="正方形/長方形 22"/>
            <p:cNvSpPr/>
            <p:nvPr/>
          </p:nvSpPr>
          <p:spPr>
            <a:xfrm>
              <a:off x="7654025" y="1209163"/>
              <a:ext cx="272143"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7921705" y="4465336"/>
              <a:ext cx="4229844" cy="163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633668" y="1079996"/>
              <a:ext cx="468085" cy="369332"/>
            </a:xfrm>
            <a:prstGeom prst="rect">
              <a:avLst/>
            </a:prstGeom>
            <a:noFill/>
          </p:spPr>
          <p:txBody>
            <a:bodyPr wrap="square" rtlCol="0">
              <a:spAutoFit/>
            </a:bodyPr>
            <a:lstStyle/>
            <a:p>
              <a:r>
                <a:rPr kumimoji="1" lang="en-US" altLang="ja-JP" dirty="0" smtClean="0"/>
                <a:t>30</a:t>
              </a:r>
              <a:endParaRPr kumimoji="1" lang="ja-JP" altLang="en-US" dirty="0"/>
            </a:p>
          </p:txBody>
        </p:sp>
        <p:sp>
          <p:nvSpPr>
            <p:cNvPr id="26" name="テキスト ボックス 25"/>
            <p:cNvSpPr txBox="1"/>
            <p:nvPr/>
          </p:nvSpPr>
          <p:spPr>
            <a:xfrm>
              <a:off x="7627390" y="1609867"/>
              <a:ext cx="428651" cy="369332"/>
            </a:xfrm>
            <a:prstGeom prst="rect">
              <a:avLst/>
            </a:prstGeom>
            <a:noFill/>
          </p:spPr>
          <p:txBody>
            <a:bodyPr wrap="square" rtlCol="0">
              <a:spAutoFit/>
            </a:bodyPr>
            <a:lstStyle/>
            <a:p>
              <a:r>
                <a:rPr lang="en-US" altLang="ja-JP" dirty="0" smtClean="0"/>
                <a:t>25</a:t>
              </a:r>
              <a:endParaRPr kumimoji="1" lang="ja-JP" altLang="en-US" dirty="0"/>
            </a:p>
          </p:txBody>
        </p:sp>
        <p:sp>
          <p:nvSpPr>
            <p:cNvPr id="27" name="テキスト ボックス 26"/>
            <p:cNvSpPr txBox="1"/>
            <p:nvPr/>
          </p:nvSpPr>
          <p:spPr>
            <a:xfrm>
              <a:off x="7631498" y="2662797"/>
              <a:ext cx="424543" cy="369332"/>
            </a:xfrm>
            <a:prstGeom prst="rect">
              <a:avLst/>
            </a:prstGeom>
            <a:noFill/>
          </p:spPr>
          <p:txBody>
            <a:bodyPr wrap="square" rtlCol="0">
              <a:spAutoFit/>
            </a:bodyPr>
            <a:lstStyle/>
            <a:p>
              <a:r>
                <a:rPr lang="en-US" altLang="ja-JP" dirty="0" smtClean="0"/>
                <a:t>15</a:t>
              </a:r>
              <a:endParaRPr kumimoji="1" lang="ja-JP" altLang="en-US" dirty="0"/>
            </a:p>
          </p:txBody>
        </p:sp>
        <p:sp>
          <p:nvSpPr>
            <p:cNvPr id="28" name="テキスト ボックス 27"/>
            <p:cNvSpPr txBox="1"/>
            <p:nvPr/>
          </p:nvSpPr>
          <p:spPr>
            <a:xfrm>
              <a:off x="7713428" y="4382205"/>
              <a:ext cx="391886"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29" name="テキスト ボックス 28"/>
            <p:cNvSpPr txBox="1"/>
            <p:nvPr/>
          </p:nvSpPr>
          <p:spPr>
            <a:xfrm>
              <a:off x="8243065" y="4382205"/>
              <a:ext cx="370114" cy="369332"/>
            </a:xfrm>
            <a:prstGeom prst="rect">
              <a:avLst/>
            </a:prstGeom>
            <a:noFill/>
          </p:spPr>
          <p:txBody>
            <a:bodyPr wrap="square" rtlCol="0">
              <a:spAutoFit/>
            </a:bodyPr>
            <a:lstStyle/>
            <a:p>
              <a:r>
                <a:rPr kumimoji="1" lang="en-US" altLang="ja-JP" dirty="0" smtClean="0"/>
                <a:t>1</a:t>
              </a:r>
              <a:endParaRPr kumimoji="1" lang="ja-JP" altLang="en-US" dirty="0"/>
            </a:p>
          </p:txBody>
        </p:sp>
        <p:sp>
          <p:nvSpPr>
            <p:cNvPr id="30" name="テキスト ボックス 29"/>
            <p:cNvSpPr txBox="1"/>
            <p:nvPr/>
          </p:nvSpPr>
          <p:spPr>
            <a:xfrm>
              <a:off x="8655280" y="4392045"/>
              <a:ext cx="326571" cy="369332"/>
            </a:xfrm>
            <a:prstGeom prst="rect">
              <a:avLst/>
            </a:prstGeom>
            <a:noFill/>
          </p:spPr>
          <p:txBody>
            <a:bodyPr wrap="square" rtlCol="0">
              <a:spAutoFit/>
            </a:bodyPr>
            <a:lstStyle/>
            <a:p>
              <a:r>
                <a:rPr kumimoji="1" lang="en-US" altLang="ja-JP" dirty="0" smtClean="0"/>
                <a:t>2</a:t>
              </a:r>
              <a:endParaRPr kumimoji="1" lang="ja-JP" altLang="en-US" dirty="0"/>
            </a:p>
          </p:txBody>
        </p:sp>
        <p:sp>
          <p:nvSpPr>
            <p:cNvPr id="31" name="テキスト ボックス 30"/>
            <p:cNvSpPr txBox="1"/>
            <p:nvPr/>
          </p:nvSpPr>
          <p:spPr>
            <a:xfrm>
              <a:off x="9059797" y="4382205"/>
              <a:ext cx="348343" cy="370115"/>
            </a:xfrm>
            <a:prstGeom prst="rect">
              <a:avLst/>
            </a:prstGeom>
            <a:noFill/>
          </p:spPr>
          <p:txBody>
            <a:bodyPr wrap="square" rtlCol="0">
              <a:spAutoFit/>
            </a:bodyPr>
            <a:lstStyle/>
            <a:p>
              <a:r>
                <a:rPr kumimoji="1" lang="en-US" altLang="ja-JP" dirty="0" smtClean="0"/>
                <a:t>3</a:t>
              </a:r>
              <a:endParaRPr kumimoji="1" lang="ja-JP" altLang="en-US" dirty="0"/>
            </a:p>
          </p:txBody>
        </p:sp>
        <p:sp>
          <p:nvSpPr>
            <p:cNvPr id="32" name="テキスト ボックス 31"/>
            <p:cNvSpPr txBox="1"/>
            <p:nvPr/>
          </p:nvSpPr>
          <p:spPr>
            <a:xfrm>
              <a:off x="9862456" y="4400836"/>
              <a:ext cx="348343" cy="369332"/>
            </a:xfrm>
            <a:prstGeom prst="rect">
              <a:avLst/>
            </a:prstGeom>
            <a:noFill/>
          </p:spPr>
          <p:txBody>
            <a:bodyPr wrap="square" rtlCol="0">
              <a:spAutoFit/>
            </a:bodyPr>
            <a:lstStyle/>
            <a:p>
              <a:r>
                <a:rPr kumimoji="1" lang="en-US" altLang="ja-JP" dirty="0" smtClean="0"/>
                <a:t>5</a:t>
              </a:r>
              <a:endParaRPr kumimoji="1" lang="ja-JP" altLang="en-US" dirty="0"/>
            </a:p>
          </p:txBody>
        </p:sp>
        <p:sp>
          <p:nvSpPr>
            <p:cNvPr id="33" name="テキスト ボックス 32"/>
            <p:cNvSpPr txBox="1"/>
            <p:nvPr/>
          </p:nvSpPr>
          <p:spPr>
            <a:xfrm>
              <a:off x="11119430" y="4387644"/>
              <a:ext cx="315686" cy="369332"/>
            </a:xfrm>
            <a:prstGeom prst="rect">
              <a:avLst/>
            </a:prstGeom>
            <a:noFill/>
          </p:spPr>
          <p:txBody>
            <a:bodyPr wrap="square" rtlCol="0">
              <a:spAutoFit/>
            </a:bodyPr>
            <a:lstStyle/>
            <a:p>
              <a:r>
                <a:rPr kumimoji="1" lang="en-US" altLang="ja-JP" dirty="0" smtClean="0"/>
                <a:t>8</a:t>
              </a:r>
              <a:endParaRPr kumimoji="1" lang="ja-JP" altLang="en-US" dirty="0"/>
            </a:p>
          </p:txBody>
        </p:sp>
        <p:sp>
          <p:nvSpPr>
            <p:cNvPr id="34" name="テキスト ボックス 33"/>
            <p:cNvSpPr txBox="1"/>
            <p:nvPr/>
          </p:nvSpPr>
          <p:spPr>
            <a:xfrm rot="16200000">
              <a:off x="6869098" y="2560942"/>
              <a:ext cx="1264445" cy="305410"/>
            </a:xfrm>
            <a:prstGeom prst="rect">
              <a:avLst/>
            </a:prstGeom>
            <a:noFill/>
          </p:spPr>
          <p:txBody>
            <a:bodyPr wrap="square" rtlCol="0">
              <a:spAutoFit/>
            </a:bodyPr>
            <a:lstStyle/>
            <a:p>
              <a:r>
                <a:rPr lang="en-US" altLang="ja-JP" dirty="0"/>
                <a:t>e</a:t>
              </a:r>
              <a:r>
                <a:rPr lang="en-US" altLang="ja-JP" dirty="0" smtClean="0"/>
                <a:t>fficiency[%]</a:t>
              </a:r>
              <a:endParaRPr kumimoji="1" lang="ja-JP" altLang="en-US" dirty="0"/>
            </a:p>
          </p:txBody>
        </p:sp>
        <p:sp>
          <p:nvSpPr>
            <p:cNvPr id="35" name="テキスト ボックス 34"/>
            <p:cNvSpPr txBox="1"/>
            <p:nvPr/>
          </p:nvSpPr>
          <p:spPr>
            <a:xfrm>
              <a:off x="9226835" y="4620603"/>
              <a:ext cx="1599502" cy="369333"/>
            </a:xfrm>
            <a:prstGeom prst="rect">
              <a:avLst/>
            </a:prstGeom>
            <a:noFill/>
          </p:spPr>
          <p:txBody>
            <a:bodyPr wrap="square" rtlCol="0">
              <a:spAutoFit/>
            </a:bodyPr>
            <a:lstStyle/>
            <a:p>
              <a:r>
                <a:rPr lang="en-US" altLang="ja-JP" dirty="0"/>
                <a:t>n</a:t>
              </a:r>
              <a:r>
                <a:rPr kumimoji="1" lang="en-US" altLang="ja-JP" dirty="0" smtClean="0"/>
                <a:t>-energy[MeV]</a:t>
              </a:r>
              <a:endParaRPr kumimoji="1" lang="ja-JP" altLang="en-US" dirty="0"/>
            </a:p>
          </p:txBody>
        </p:sp>
        <p:sp>
          <p:nvSpPr>
            <p:cNvPr id="36" name="テキスト ボックス 35"/>
            <p:cNvSpPr txBox="1"/>
            <p:nvPr/>
          </p:nvSpPr>
          <p:spPr>
            <a:xfrm>
              <a:off x="8710923" y="4887076"/>
              <a:ext cx="3129643" cy="400111"/>
            </a:xfrm>
            <a:prstGeom prst="rect">
              <a:avLst/>
            </a:prstGeom>
            <a:noFill/>
          </p:spPr>
          <p:txBody>
            <a:bodyPr wrap="square" rtlCol="0">
              <a:spAutoFit/>
            </a:bodyPr>
            <a:lstStyle/>
            <a:p>
              <a:r>
                <a:rPr kumimoji="1" lang="en-US" altLang="ja-JP" sz="2000" dirty="0" smtClean="0"/>
                <a:t>HV(threshold 0.305MeVee)</a:t>
              </a:r>
              <a:endParaRPr kumimoji="1" lang="ja-JP" altLang="en-US" sz="2000" dirty="0"/>
            </a:p>
          </p:txBody>
        </p:sp>
      </p:grpSp>
      <mc:AlternateContent xmlns:mc="http://schemas.openxmlformats.org/markup-compatibility/2006" xmlns:a14="http://schemas.microsoft.com/office/drawing/2010/main">
        <mc:Choice Requires="a14">
          <p:sp>
            <p:nvSpPr>
              <p:cNvPr id="3" name="テキスト ボックス 2"/>
              <p:cNvSpPr txBox="1"/>
              <p:nvPr/>
            </p:nvSpPr>
            <p:spPr>
              <a:xfrm>
                <a:off x="159832" y="1098157"/>
                <a:ext cx="6863631" cy="830997"/>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p>
                      <m:sSupPr>
                        <m:ctrlPr>
                          <a:rPr kumimoji="1" lang="en-US" altLang="ja-JP" sz="2400" i="1" smtClean="0">
                            <a:latin typeface="Cambria Math"/>
                          </a:rPr>
                        </m:ctrlPr>
                      </m:sSupPr>
                      <m:e>
                        <m:r>
                          <a:rPr kumimoji="1" lang="ja-JP" altLang="en-US" sz="2400" i="1" smtClean="0">
                            <a:latin typeface="Cambria Math" panose="02040503050406030204" pitchFamily="18" charset="0"/>
                          </a:rPr>
                          <m:t>𝜒</m:t>
                        </m:r>
                      </m:e>
                      <m:sup>
                        <m:r>
                          <a:rPr kumimoji="1" lang="en-US" altLang="ja-JP" sz="2400" b="0" i="1" smtClean="0">
                            <a:latin typeface="Cambria Math" panose="02040503050406030204" pitchFamily="18" charset="0"/>
                          </a:rPr>
                          <m:t>2</m:t>
                        </m:r>
                      </m:sup>
                    </m:sSup>
                    <m:r>
                      <a:rPr lang="ja-JP" altLang="en-US" sz="2400" i="1">
                        <a:latin typeface="Cambria Math" panose="02040503050406030204" pitchFamily="18" charset="0"/>
                      </a:rPr>
                      <m:t>値</m:t>
                    </m:r>
                  </m:oMath>
                </a14:m>
                <a:r>
                  <a:rPr kumimoji="1" lang="ja-JP" altLang="en-US" sz="2400" dirty="0" smtClean="0"/>
                  <a:t>が自由度</a:t>
                </a:r>
                <a:r>
                  <a:rPr kumimoji="1" lang="en-US" altLang="ja-JP" sz="2400" dirty="0" smtClean="0"/>
                  <a:t>3</a:t>
                </a:r>
                <a:r>
                  <a:rPr kumimoji="1" lang="ja-JP" altLang="en-US" sz="2400" dirty="0" smtClean="0"/>
                  <a:t>付近になるように実験誤差を拡大</a:t>
                </a:r>
                <a:endParaRPr kumimoji="1" lang="en-US" altLang="ja-JP" sz="2400" dirty="0" smtClean="0"/>
              </a:p>
              <a:p>
                <a:r>
                  <a:rPr lang="en-US" altLang="ja-JP" sz="2400" dirty="0" smtClean="0"/>
                  <a:t>    </a:t>
                </a:r>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59832" y="1098157"/>
                <a:ext cx="6863631" cy="830997"/>
              </a:xfrm>
              <a:prstGeom prst="rect">
                <a:avLst/>
              </a:prstGeom>
              <a:blipFill rotWithShape="0">
                <a:blip r:embed="rId4"/>
                <a:stretch>
                  <a:fillRect l="-1155" t="-882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37" name="表 36"/>
              <p:cNvGraphicFramePr>
                <a:graphicFrameLocks noGrp="1"/>
              </p:cNvGraphicFramePr>
              <p:nvPr>
                <p:extLst>
                  <p:ext uri="{D42A27DB-BD31-4B8C-83A1-F6EECF244321}">
                    <p14:modId xmlns:p14="http://schemas.microsoft.com/office/powerpoint/2010/main" val="2985097327"/>
                  </p:ext>
                </p:extLst>
              </p:nvPr>
            </p:nvGraphicFramePr>
            <p:xfrm>
              <a:off x="7633051" y="186349"/>
              <a:ext cx="3820887" cy="1578429"/>
            </p:xfrm>
            <a:graphic>
              <a:graphicData uri="http://schemas.openxmlformats.org/drawingml/2006/table">
                <a:tbl>
                  <a:tblPr firstRow="1" bandRow="1">
                    <a:tableStyleId>{5C22544A-7EE6-4342-B048-85BDC9FD1C3A}</a:tableStyleId>
                  </a:tblPr>
                  <a:tblGrid>
                    <a:gridCol w="1273629"/>
                    <a:gridCol w="1273629"/>
                    <a:gridCol w="1273629"/>
                  </a:tblGrid>
                  <a:tr h="526143">
                    <a:tc>
                      <a:txBody>
                        <a:bodyPr/>
                        <a:lstStyle/>
                        <a:p>
                          <a:pPr algn="ctr"/>
                          <a:endParaRPr kumimoji="1" lang="ja-JP" altLang="en-US" sz="2000" dirty="0"/>
                        </a:p>
                      </a:txBody>
                      <a:tcPr anchor="ctr"/>
                    </a:tc>
                    <a:tc>
                      <a:txBody>
                        <a:bodyPr/>
                        <a:lstStyle/>
                        <a:p>
                          <a:pPr algn="ctr"/>
                          <a:r>
                            <a:rPr kumimoji="1" lang="ja-JP" altLang="en-US" sz="2000" dirty="0" smtClean="0"/>
                            <a:t>拡大率</a:t>
                          </a:r>
                          <a:endParaRPr kumimoji="1" lang="ja-JP" altLang="en-US" sz="2000" dirty="0"/>
                        </a:p>
                      </a:txBody>
                      <a:tcPr anchor="ctr"/>
                    </a:tc>
                    <a:tc>
                      <a:txBody>
                        <a:bodyPr/>
                        <a:lstStyle/>
                        <a:p>
                          <a:pPr algn="ctr"/>
                          <a14:m>
                            <m:oMathPara xmlns:m="http://schemas.openxmlformats.org/officeDocument/2006/math">
                              <m:oMathParaPr>
                                <m:jc m:val="center"/>
                              </m:oMathParaPr>
                              <m:oMath xmlns:m="http://schemas.openxmlformats.org/officeDocument/2006/math">
                                <m:sSup>
                                  <m:sSupPr>
                                    <m:ctrlPr>
                                      <a:rPr kumimoji="1" lang="en-US" altLang="ja-JP" sz="2000" i="1" smtClean="0">
                                        <a:latin typeface="Cambria Math"/>
                                      </a:rPr>
                                    </m:ctrlPr>
                                  </m:sSupPr>
                                  <m:e>
                                    <m:r>
                                      <a:rPr kumimoji="1" lang="ja-JP" altLang="en-US" sz="2000" i="1" smtClean="0">
                                        <a:latin typeface="Cambria Math" panose="02040503050406030204" pitchFamily="18" charset="0"/>
                                      </a:rPr>
                                      <m:t>𝝌</m:t>
                                    </m:r>
                                  </m:e>
                                  <m:sup>
                                    <m:r>
                                      <a:rPr kumimoji="1" lang="en-US" altLang="ja-JP" sz="2000" b="1" i="1" smtClean="0">
                                        <a:latin typeface="Cambria Math" panose="02040503050406030204" pitchFamily="18" charset="0"/>
                                      </a:rPr>
                                      <m:t>𝟐</m:t>
                                    </m:r>
                                  </m:sup>
                                </m:sSup>
                                <m:r>
                                  <a:rPr kumimoji="1" lang="ja-JP" altLang="en-US" sz="2000" i="1" smtClean="0">
                                    <a:latin typeface="Cambria Math" panose="02040503050406030204" pitchFamily="18" charset="0"/>
                                  </a:rPr>
                                  <m:t>値</m:t>
                                </m:r>
                              </m:oMath>
                            </m:oMathPara>
                          </a14:m>
                          <a:endParaRPr kumimoji="1" lang="ja-JP" altLang="en-US" sz="2000" dirty="0"/>
                        </a:p>
                      </a:txBody>
                      <a:tcPr anchor="ctr"/>
                    </a:tc>
                  </a:tr>
                  <a:tr h="526143">
                    <a:tc>
                      <a:txBody>
                        <a:bodyPr/>
                        <a:lstStyle/>
                        <a:p>
                          <a:pPr algn="ctr"/>
                          <a:r>
                            <a:rPr kumimoji="1" lang="en-US" altLang="ja-JP" sz="2000" dirty="0" smtClean="0"/>
                            <a:t>HV</a:t>
                          </a:r>
                          <a:endParaRPr kumimoji="1" lang="ja-JP" altLang="en-US" sz="2000" dirty="0"/>
                        </a:p>
                      </a:txBody>
                      <a:tcPr anchor="ctr"/>
                    </a:tc>
                    <a:tc>
                      <a:txBody>
                        <a:bodyPr/>
                        <a:lstStyle/>
                        <a:p>
                          <a:pPr algn="ctr"/>
                          <a:r>
                            <a:rPr kumimoji="1" lang="en-US" altLang="ja-JP" sz="2000" dirty="0" smtClean="0"/>
                            <a:t>1.89</a:t>
                          </a:r>
                          <a:r>
                            <a:rPr kumimoji="1" lang="ja-JP" altLang="en-US" sz="2000" dirty="0" smtClean="0"/>
                            <a:t>倍</a:t>
                          </a:r>
                          <a:endParaRPr kumimoji="1" lang="ja-JP" altLang="en-US" sz="2000" dirty="0"/>
                        </a:p>
                      </a:txBody>
                      <a:tcPr anchor="ctr"/>
                    </a:tc>
                    <a:tc>
                      <a:txBody>
                        <a:bodyPr/>
                        <a:lstStyle/>
                        <a:p>
                          <a:pPr algn="ctr"/>
                          <a:r>
                            <a:rPr kumimoji="1" lang="en-US" altLang="ja-JP" sz="2000" dirty="0" smtClean="0"/>
                            <a:t>2.99</a:t>
                          </a:r>
                          <a:endParaRPr kumimoji="1" lang="ja-JP" altLang="en-US" sz="2000" dirty="0"/>
                        </a:p>
                      </a:txBody>
                      <a:tcPr anchor="ctr"/>
                    </a:tc>
                  </a:tr>
                  <a:tr h="526143">
                    <a:tc>
                      <a:txBody>
                        <a:bodyPr/>
                        <a:lstStyle/>
                        <a:p>
                          <a:pPr algn="ctr"/>
                          <a:r>
                            <a:rPr kumimoji="1" lang="en-US" altLang="ja-JP" sz="2000" dirty="0" smtClean="0"/>
                            <a:t>LV</a:t>
                          </a:r>
                          <a:endParaRPr kumimoji="1" lang="ja-JP" altLang="en-US" sz="2000" dirty="0"/>
                        </a:p>
                      </a:txBody>
                      <a:tcPr anchor="ctr"/>
                    </a:tc>
                    <a:tc>
                      <a:txBody>
                        <a:bodyPr/>
                        <a:lstStyle/>
                        <a:p>
                          <a:pPr algn="ctr"/>
                          <a:r>
                            <a:rPr kumimoji="1" lang="en-US" altLang="ja-JP" sz="2000" dirty="0" smtClean="0"/>
                            <a:t>2.78</a:t>
                          </a:r>
                          <a:r>
                            <a:rPr kumimoji="1" lang="ja-JP" altLang="en-US" sz="2000" dirty="0" smtClean="0"/>
                            <a:t>倍</a:t>
                          </a:r>
                          <a:endParaRPr kumimoji="1" lang="ja-JP" altLang="en-US" sz="2000" dirty="0"/>
                        </a:p>
                      </a:txBody>
                      <a:tcPr anchor="ctr"/>
                    </a:tc>
                    <a:tc>
                      <a:txBody>
                        <a:bodyPr/>
                        <a:lstStyle/>
                        <a:p>
                          <a:pPr algn="ctr"/>
                          <a:r>
                            <a:rPr kumimoji="1" lang="en-US" altLang="ja-JP" sz="2000" dirty="0" smtClean="0"/>
                            <a:t>2.99</a:t>
                          </a:r>
                          <a:endParaRPr kumimoji="1" lang="ja-JP" altLang="en-US" sz="2000" dirty="0"/>
                        </a:p>
                      </a:txBody>
                      <a:tcPr anchor="ctr"/>
                    </a:tc>
                  </a:tr>
                </a:tbl>
              </a:graphicData>
            </a:graphic>
          </p:graphicFrame>
        </mc:Choice>
        <mc:Fallback xmlns="">
          <p:graphicFrame>
            <p:nvGraphicFramePr>
              <p:cNvPr id="37" name="表 36"/>
              <p:cNvGraphicFramePr>
                <a:graphicFrameLocks noGrp="1"/>
              </p:cNvGraphicFramePr>
              <p:nvPr>
                <p:extLst>
                  <p:ext uri="{D42A27DB-BD31-4B8C-83A1-F6EECF244321}">
                    <p14:modId xmlns:p14="http://schemas.microsoft.com/office/powerpoint/2010/main" val="2985097327"/>
                  </p:ext>
                </p:extLst>
              </p:nvPr>
            </p:nvGraphicFramePr>
            <p:xfrm>
              <a:off x="7633051" y="186349"/>
              <a:ext cx="3820887" cy="1578429"/>
            </p:xfrm>
            <a:graphic>
              <a:graphicData uri="http://schemas.openxmlformats.org/drawingml/2006/table">
                <a:tbl>
                  <a:tblPr firstRow="1" bandRow="1">
                    <a:tableStyleId>{5C22544A-7EE6-4342-B048-85BDC9FD1C3A}</a:tableStyleId>
                  </a:tblPr>
                  <a:tblGrid>
                    <a:gridCol w="1273629"/>
                    <a:gridCol w="1273629"/>
                    <a:gridCol w="1273629"/>
                  </a:tblGrid>
                  <a:tr h="526143">
                    <a:tc>
                      <a:txBody>
                        <a:bodyPr/>
                        <a:lstStyle/>
                        <a:p>
                          <a:pPr algn="ctr"/>
                          <a:endParaRPr kumimoji="1" lang="ja-JP" altLang="en-US" sz="2000" dirty="0"/>
                        </a:p>
                      </a:txBody>
                      <a:tcPr anchor="ctr"/>
                    </a:tc>
                    <a:tc>
                      <a:txBody>
                        <a:bodyPr/>
                        <a:lstStyle/>
                        <a:p>
                          <a:pPr algn="ctr"/>
                          <a:r>
                            <a:rPr kumimoji="1" lang="ja-JP" altLang="en-US" sz="2000" dirty="0" smtClean="0"/>
                            <a:t>拡大率</a:t>
                          </a:r>
                          <a:endParaRPr kumimoji="1" lang="ja-JP" altLang="en-US" sz="2000" dirty="0"/>
                        </a:p>
                      </a:txBody>
                      <a:tcPr anchor="ctr"/>
                    </a:tc>
                    <a:tc>
                      <a:txBody>
                        <a:bodyPr/>
                        <a:lstStyle/>
                        <a:p>
                          <a:endParaRPr lang="ja-JP"/>
                        </a:p>
                      </a:txBody>
                      <a:tcPr anchor="ctr">
                        <a:blipFill rotWithShape="0">
                          <a:blip r:embed="rId5"/>
                          <a:stretch>
                            <a:fillRect l="-200478" t="-1149" r="-2392" b="-208046"/>
                          </a:stretch>
                        </a:blipFill>
                      </a:tcPr>
                    </a:tc>
                  </a:tr>
                  <a:tr h="526143">
                    <a:tc>
                      <a:txBody>
                        <a:bodyPr/>
                        <a:lstStyle/>
                        <a:p>
                          <a:pPr algn="ctr"/>
                          <a:r>
                            <a:rPr kumimoji="1" lang="en-US" altLang="ja-JP" sz="2000" dirty="0" smtClean="0"/>
                            <a:t>HV</a:t>
                          </a:r>
                          <a:endParaRPr kumimoji="1" lang="ja-JP" altLang="en-US" sz="2000" dirty="0"/>
                        </a:p>
                      </a:txBody>
                      <a:tcPr anchor="ctr"/>
                    </a:tc>
                    <a:tc>
                      <a:txBody>
                        <a:bodyPr/>
                        <a:lstStyle/>
                        <a:p>
                          <a:pPr algn="ctr"/>
                          <a:r>
                            <a:rPr kumimoji="1" lang="en-US" altLang="ja-JP" sz="2000" dirty="0" smtClean="0"/>
                            <a:t>1.89</a:t>
                          </a:r>
                          <a:r>
                            <a:rPr kumimoji="1" lang="ja-JP" altLang="en-US" sz="2000" dirty="0" smtClean="0"/>
                            <a:t>倍</a:t>
                          </a:r>
                          <a:endParaRPr kumimoji="1" lang="ja-JP" altLang="en-US" sz="2000" dirty="0"/>
                        </a:p>
                      </a:txBody>
                      <a:tcPr anchor="ctr"/>
                    </a:tc>
                    <a:tc>
                      <a:txBody>
                        <a:bodyPr/>
                        <a:lstStyle/>
                        <a:p>
                          <a:pPr algn="ctr"/>
                          <a:r>
                            <a:rPr kumimoji="1" lang="en-US" altLang="ja-JP" sz="2000" dirty="0" smtClean="0"/>
                            <a:t>2.99</a:t>
                          </a:r>
                          <a:endParaRPr kumimoji="1" lang="ja-JP" altLang="en-US" sz="2000" dirty="0"/>
                        </a:p>
                      </a:txBody>
                      <a:tcPr anchor="ctr"/>
                    </a:tc>
                  </a:tr>
                  <a:tr h="526143">
                    <a:tc>
                      <a:txBody>
                        <a:bodyPr/>
                        <a:lstStyle/>
                        <a:p>
                          <a:pPr algn="ctr"/>
                          <a:r>
                            <a:rPr kumimoji="1" lang="en-US" altLang="ja-JP" sz="2000" dirty="0" smtClean="0"/>
                            <a:t>LV</a:t>
                          </a:r>
                          <a:endParaRPr kumimoji="1" lang="ja-JP" altLang="en-US" sz="2000" dirty="0"/>
                        </a:p>
                      </a:txBody>
                      <a:tcPr anchor="ctr"/>
                    </a:tc>
                    <a:tc>
                      <a:txBody>
                        <a:bodyPr/>
                        <a:lstStyle/>
                        <a:p>
                          <a:pPr algn="ctr"/>
                          <a:r>
                            <a:rPr kumimoji="1" lang="en-US" altLang="ja-JP" sz="2000" dirty="0" smtClean="0"/>
                            <a:t>2.78</a:t>
                          </a:r>
                          <a:r>
                            <a:rPr kumimoji="1" lang="ja-JP" altLang="en-US" sz="2000" dirty="0" smtClean="0"/>
                            <a:t>倍</a:t>
                          </a:r>
                          <a:endParaRPr kumimoji="1" lang="ja-JP" altLang="en-US" sz="2000" dirty="0"/>
                        </a:p>
                      </a:txBody>
                      <a:tcPr anchor="ctr"/>
                    </a:tc>
                    <a:tc>
                      <a:txBody>
                        <a:bodyPr/>
                        <a:lstStyle/>
                        <a:p>
                          <a:pPr algn="ctr"/>
                          <a:r>
                            <a:rPr kumimoji="1" lang="en-US" altLang="ja-JP" sz="2000" dirty="0" smtClean="0"/>
                            <a:t>2.99</a:t>
                          </a:r>
                          <a:endParaRPr kumimoji="1" lang="ja-JP" altLang="en-US" sz="2000" dirty="0"/>
                        </a:p>
                      </a:txBody>
                      <a:tcPr anchor="ctr"/>
                    </a:tc>
                  </a:tr>
                </a:tbl>
              </a:graphicData>
            </a:graphic>
          </p:graphicFrame>
        </mc:Fallback>
      </mc:AlternateContent>
    </p:spTree>
    <p:extLst>
      <p:ext uri="{BB962C8B-B14F-4D97-AF65-F5344CB8AC3E}">
        <p14:creationId xmlns:p14="http://schemas.microsoft.com/office/powerpoint/2010/main" val="27400721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316" y="0"/>
            <a:ext cx="10515600" cy="1099457"/>
          </a:xfrm>
        </p:spPr>
        <p:txBody>
          <a:bodyPr/>
          <a:lstStyle/>
          <a:p>
            <a:r>
              <a:rPr lang="ja-JP" altLang="en-US" u="sng" dirty="0" smtClean="0">
                <a:uFill>
                  <a:solidFill>
                    <a:srgbClr val="FF0000"/>
                  </a:solidFill>
                </a:uFill>
              </a:rPr>
              <a:t>◎</a:t>
            </a:r>
            <a:r>
              <a:rPr lang="en-US" altLang="ja-JP" u="sng" dirty="0" smtClean="0">
                <a:uFill>
                  <a:solidFill>
                    <a:srgbClr val="FF0000"/>
                  </a:solidFill>
                </a:uFill>
              </a:rPr>
              <a:t>Simulation</a:t>
            </a:r>
            <a:r>
              <a:rPr lang="ja-JP" altLang="en-US" u="sng" dirty="0" smtClean="0">
                <a:uFill>
                  <a:solidFill>
                    <a:srgbClr val="FF0000"/>
                  </a:solidFill>
                </a:uFill>
              </a:rPr>
              <a:t>との比較</a:t>
            </a:r>
            <a:endParaRPr kumimoji="1" lang="ja-JP" altLang="en-US" u="sng" dirty="0">
              <a:uFill>
                <a:solidFill>
                  <a:srgbClr val="FF0000"/>
                </a:solidFill>
              </a:uFill>
            </a:endParaRPr>
          </a:p>
        </p:txBody>
      </p:sp>
      <mc:AlternateContent xmlns:mc="http://schemas.openxmlformats.org/markup-compatibility/2006" xmlns:a14="http://schemas.microsoft.com/office/drawing/2010/main">
        <mc:Choice Requires="a14">
          <p:sp>
            <p:nvSpPr>
              <p:cNvPr id="4" name="テキスト ボックス 3"/>
              <p:cNvSpPr txBox="1"/>
              <p:nvPr/>
            </p:nvSpPr>
            <p:spPr>
              <a:xfrm>
                <a:off x="163285" y="1327844"/>
                <a:ext cx="4765003" cy="1858266"/>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14:m>
                  <m:oMath xmlns:m="http://schemas.openxmlformats.org/officeDocument/2006/math">
                    <m:sSup>
                      <m:sSupPr>
                        <m:ctrlPr>
                          <a:rPr lang="en-US" altLang="ja-JP" sz="2400" i="1">
                            <a:solidFill>
                              <a:prstClr val="black"/>
                            </a:solidFill>
                            <a:latin typeface="Cambria Math"/>
                          </a:rPr>
                        </m:ctrlPr>
                      </m:sSupPr>
                      <m:e>
                        <m:r>
                          <a:rPr lang="ja-JP" altLang="en-US" sz="2400" i="1">
                            <a:solidFill>
                              <a:prstClr val="black"/>
                            </a:solidFill>
                            <a:latin typeface="Cambria Math" panose="02040503050406030204" pitchFamily="18" charset="0"/>
                          </a:rPr>
                          <m:t>𝜒</m:t>
                        </m:r>
                      </m:e>
                      <m:sup>
                        <m:r>
                          <a:rPr lang="en-US" altLang="ja-JP" sz="2400" i="1">
                            <a:solidFill>
                              <a:prstClr val="black"/>
                            </a:solidFill>
                            <a:latin typeface="Cambria Math" panose="02040503050406030204" pitchFamily="18" charset="0"/>
                          </a:rPr>
                          <m:t>2</m:t>
                        </m:r>
                      </m:sup>
                    </m:sSup>
                    <m:r>
                      <a:rPr lang="en-US" altLang="ja-JP" sz="2400" i="1">
                        <a:solidFill>
                          <a:prstClr val="black"/>
                        </a:solidFill>
                        <a:latin typeface="Cambria Math" panose="02040503050406030204" pitchFamily="18" charset="0"/>
                      </a:rPr>
                      <m:t>(</m:t>
                    </m:r>
                    <m:r>
                      <a:rPr lang="ja-JP" altLang="en-US" sz="2400" i="1">
                        <a:solidFill>
                          <a:prstClr val="black"/>
                        </a:solidFill>
                        <a:latin typeface="Cambria Math" panose="02040503050406030204" pitchFamily="18" charset="0"/>
                      </a:rPr>
                      <m:t>𝛼</m:t>
                    </m:r>
                    <m:r>
                      <a:rPr lang="en-US" altLang="ja-JP" sz="2400" i="1">
                        <a:solidFill>
                          <a:prstClr val="black"/>
                        </a:solidFill>
                        <a:latin typeface="Cambria Math" panose="02040503050406030204" pitchFamily="18" charset="0"/>
                      </a:rPr>
                      <m:t>)=</m:t>
                    </m:r>
                    <m:nary>
                      <m:naryPr>
                        <m:chr m:val="∑"/>
                        <m:subHide m:val="on"/>
                        <m:supHide m:val="on"/>
                        <m:ctrlPr>
                          <a:rPr lang="en-US" altLang="ja-JP" sz="2400" i="1">
                            <a:solidFill>
                              <a:prstClr val="black"/>
                            </a:solidFill>
                            <a:latin typeface="Cambria Math"/>
                          </a:rPr>
                        </m:ctrlPr>
                      </m:naryPr>
                      <m:sub/>
                      <m:sup/>
                      <m:e>
                        <m:sSup>
                          <m:sSupPr>
                            <m:ctrlPr>
                              <a:rPr lang="en-US" altLang="ja-JP" sz="2400" i="1">
                                <a:solidFill>
                                  <a:prstClr val="black"/>
                                </a:solidFill>
                                <a:latin typeface="Cambria Math"/>
                              </a:rPr>
                            </m:ctrlPr>
                          </m:sSupPr>
                          <m:e>
                            <m:r>
                              <a:rPr lang="en-US" altLang="ja-JP" sz="2400" i="1">
                                <a:solidFill>
                                  <a:prstClr val="black"/>
                                </a:solidFill>
                                <a:latin typeface="Cambria Math" panose="02040503050406030204" pitchFamily="18" charset="0"/>
                              </a:rPr>
                              <m:t>(</m:t>
                            </m:r>
                            <m:f>
                              <m:fPr>
                                <m:ctrlPr>
                                  <a:rPr lang="en-US" altLang="ja-JP" sz="2400" i="1">
                                    <a:solidFill>
                                      <a:prstClr val="black"/>
                                    </a:solidFill>
                                    <a:latin typeface="Cambria Math"/>
                                  </a:rPr>
                                </m:ctrlPr>
                              </m:fPr>
                              <m:num>
                                <m:sSub>
                                  <m:sSubPr>
                                    <m:ctrlPr>
                                      <a:rPr lang="en-US" altLang="ja-JP" sz="2400" i="1">
                                        <a:solidFill>
                                          <a:prstClr val="black"/>
                                        </a:solidFill>
                                        <a:latin typeface="Cambria Math"/>
                                      </a:rPr>
                                    </m:ctrlPr>
                                  </m:sSubPr>
                                  <m:e>
                                    <m:r>
                                      <a:rPr lang="ja-JP" altLang="en-US" sz="2400" i="1">
                                        <a:solidFill>
                                          <a:prstClr val="black"/>
                                        </a:solidFill>
                                        <a:latin typeface="Cambria Math" panose="02040503050406030204" pitchFamily="18" charset="0"/>
                                      </a:rPr>
                                      <m:t>𝜀</m:t>
                                    </m:r>
                                  </m:e>
                                  <m:sub>
                                    <m:r>
                                      <a:rPr lang="en-US" altLang="ja-JP" sz="2400" i="1">
                                        <a:solidFill>
                                          <a:prstClr val="black"/>
                                        </a:solidFill>
                                        <a:latin typeface="Cambria Math" panose="02040503050406030204" pitchFamily="18" charset="0"/>
                                      </a:rPr>
                                      <m:t>𝑒𝑥𝑝</m:t>
                                    </m:r>
                                  </m:sub>
                                </m:sSub>
                                <m:r>
                                  <a:rPr lang="en-US" altLang="ja-JP" sz="2400" i="1">
                                    <a:solidFill>
                                      <a:prstClr val="black"/>
                                    </a:solidFill>
                                    <a:latin typeface="Cambria Math" panose="02040503050406030204" pitchFamily="18" charset="0"/>
                                  </a:rPr>
                                  <m:t>−</m:t>
                                </m:r>
                                <m:r>
                                  <a:rPr lang="ja-JP" altLang="en-US" sz="2400" i="1">
                                    <a:solidFill>
                                      <a:prstClr val="black"/>
                                    </a:solidFill>
                                    <a:latin typeface="Cambria Math" panose="02040503050406030204" pitchFamily="18" charset="0"/>
                                  </a:rPr>
                                  <m:t>𝛼</m:t>
                                </m:r>
                                <m:r>
                                  <a:rPr lang="en-US" altLang="ja-JP" sz="2400" i="1">
                                    <a:solidFill>
                                      <a:prstClr val="black"/>
                                    </a:solidFill>
                                    <a:latin typeface="Cambria Math" panose="02040503050406030204" pitchFamily="18" charset="0"/>
                                    <a:ea typeface="Cambria Math" panose="02040503050406030204" pitchFamily="18" charset="0"/>
                                  </a:rPr>
                                  <m:t>×</m:t>
                                </m:r>
                                <m:sSub>
                                  <m:sSubPr>
                                    <m:ctrlPr>
                                      <a:rPr lang="en-US" altLang="ja-JP" sz="2400" i="1">
                                        <a:solidFill>
                                          <a:prstClr val="black"/>
                                        </a:solidFill>
                                        <a:latin typeface="Cambria Math"/>
                                        <a:ea typeface="Cambria Math" panose="02040503050406030204" pitchFamily="18" charset="0"/>
                                      </a:rPr>
                                    </m:ctrlPr>
                                  </m:sSubPr>
                                  <m:e>
                                    <m:r>
                                      <a:rPr lang="ja-JP" altLang="en-US" sz="2400" i="1">
                                        <a:solidFill>
                                          <a:prstClr val="black"/>
                                        </a:solidFill>
                                        <a:latin typeface="Cambria Math" panose="02040503050406030204" pitchFamily="18" charset="0"/>
                                        <a:ea typeface="Cambria Math" panose="02040503050406030204" pitchFamily="18" charset="0"/>
                                      </a:rPr>
                                      <m:t>𝜀</m:t>
                                    </m:r>
                                  </m:e>
                                  <m:sub>
                                    <m:r>
                                      <a:rPr lang="en-US" altLang="ja-JP" sz="2400" i="1">
                                        <a:solidFill>
                                          <a:prstClr val="black"/>
                                        </a:solidFill>
                                        <a:latin typeface="Cambria Math" panose="02040503050406030204" pitchFamily="18" charset="0"/>
                                        <a:ea typeface="Cambria Math" panose="02040503050406030204" pitchFamily="18" charset="0"/>
                                      </a:rPr>
                                      <m:t>𝑐𝑎𝑙</m:t>
                                    </m:r>
                                  </m:sub>
                                </m:sSub>
                              </m:num>
                              <m:den>
                                <m:r>
                                  <a:rPr lang="en-US" altLang="ja-JP" sz="2400" i="1">
                                    <a:solidFill>
                                      <a:prstClr val="black"/>
                                    </a:solidFill>
                                    <a:latin typeface="Cambria Math" panose="02040503050406030204" pitchFamily="18" charset="0"/>
                                    <a:ea typeface="Cambria Math" panose="02040503050406030204" pitchFamily="18" charset="0"/>
                                  </a:rPr>
                                  <m:t>∆</m:t>
                                </m:r>
                                <m:r>
                                  <a:rPr lang="ja-JP" altLang="en-US" sz="2400" i="1">
                                    <a:solidFill>
                                      <a:prstClr val="black"/>
                                    </a:solidFill>
                                    <a:latin typeface="Cambria Math" panose="02040503050406030204" pitchFamily="18" charset="0"/>
                                    <a:ea typeface="Cambria Math" panose="02040503050406030204" pitchFamily="18" charset="0"/>
                                  </a:rPr>
                                  <m:t>𝜀</m:t>
                                </m:r>
                              </m:den>
                            </m:f>
                            <m:r>
                              <a:rPr lang="en-US" altLang="ja-JP" sz="2400" i="1">
                                <a:solidFill>
                                  <a:prstClr val="black"/>
                                </a:solidFill>
                                <a:latin typeface="Cambria Math" panose="02040503050406030204" pitchFamily="18" charset="0"/>
                              </a:rPr>
                              <m:t>)</m:t>
                            </m:r>
                          </m:e>
                          <m:sup>
                            <m:r>
                              <a:rPr lang="en-US" altLang="ja-JP" sz="2400" i="1">
                                <a:solidFill>
                                  <a:prstClr val="black"/>
                                </a:solidFill>
                                <a:latin typeface="Cambria Math" panose="02040503050406030204" pitchFamily="18" charset="0"/>
                              </a:rPr>
                              <m:t>2</m:t>
                            </m:r>
                          </m:sup>
                        </m:sSup>
                      </m:e>
                    </m:nary>
                  </m:oMath>
                </a14:m>
                <a:endParaRPr lang="en-US" altLang="ja-JP" sz="2400" dirty="0">
                  <a:solidFill>
                    <a:prstClr val="black"/>
                  </a:solidFill>
                </a:endParaRPr>
              </a:p>
              <a:p>
                <a:pPr lvl="0">
                  <a:lnSpc>
                    <a:spcPct val="90000"/>
                  </a:lnSpc>
                  <a:spcBef>
                    <a:spcPts val="1000"/>
                  </a:spcBef>
                </a:pPr>
                <a:r>
                  <a:rPr lang="en-US" altLang="ja-JP" sz="2400" dirty="0">
                    <a:solidFill>
                      <a:prstClr val="black"/>
                    </a:solidFill>
                  </a:rPr>
                  <a:t> </a:t>
                </a:r>
                <a:r>
                  <a:rPr lang="ja-JP" altLang="en-US" sz="2400" dirty="0">
                    <a:solidFill>
                      <a:prstClr val="black"/>
                    </a:solidFill>
                  </a:rPr>
                  <a:t>  が</a:t>
                </a:r>
                <a:r>
                  <a:rPr lang="en-US" altLang="ja-JP" sz="2400" dirty="0">
                    <a:solidFill>
                      <a:prstClr val="black"/>
                    </a:solidFill>
                  </a:rPr>
                  <a:t>α</a:t>
                </a:r>
                <a:r>
                  <a:rPr lang="ja-JP" altLang="en-US" sz="2400" dirty="0">
                    <a:solidFill>
                      <a:prstClr val="black"/>
                    </a:solidFill>
                  </a:rPr>
                  <a:t>を変化させるとどうなる</a:t>
                </a:r>
                <a:r>
                  <a:rPr lang="ja-JP" altLang="en-US" sz="2400" dirty="0" smtClean="0">
                    <a:solidFill>
                      <a:prstClr val="black"/>
                    </a:solidFill>
                  </a:rPr>
                  <a:t>か</a:t>
                </a:r>
                <a:endParaRPr lang="en-US" altLang="ja-JP" sz="2400" dirty="0" smtClean="0">
                  <a:solidFill>
                    <a:prstClr val="black"/>
                  </a:solidFill>
                </a:endParaRPr>
              </a:p>
              <a:p>
                <a:pPr lvl="0">
                  <a:lnSpc>
                    <a:spcPct val="90000"/>
                  </a:lnSpc>
                  <a:spcBef>
                    <a:spcPts val="1000"/>
                  </a:spcBef>
                </a:pPr>
                <a:r>
                  <a:rPr lang="en-US" altLang="ja-JP" sz="2400" dirty="0">
                    <a:solidFill>
                      <a:prstClr val="black"/>
                    </a:solidFill>
                  </a:rPr>
                  <a:t> </a:t>
                </a:r>
                <a:r>
                  <a:rPr lang="en-US" altLang="ja-JP" sz="2400" dirty="0" smtClean="0">
                    <a:solidFill>
                      <a:prstClr val="black"/>
                    </a:solidFill>
                  </a:rPr>
                  <a:t>  </a:t>
                </a:r>
                <a:r>
                  <a:rPr lang="ja-JP" altLang="en-US" sz="2400" dirty="0" smtClean="0">
                    <a:solidFill>
                      <a:prstClr val="black"/>
                    </a:solidFill>
                  </a:rPr>
                  <a:t>計算</a:t>
                </a:r>
                <a:r>
                  <a:rPr lang="ja-JP" altLang="en-US" sz="2400" dirty="0">
                    <a:solidFill>
                      <a:prstClr val="black"/>
                    </a:solidFill>
                  </a:rPr>
                  <a:t>する</a:t>
                </a:r>
                <a:endParaRPr lang="en-US" altLang="ja-JP" sz="2400" dirty="0">
                  <a:solidFill>
                    <a:prstClr val="black"/>
                  </a:solidFill>
                </a:endParaRPr>
              </a:p>
              <a:p>
                <a:endParaRPr kumimoji="1" lang="ja-JP" altLang="en-US" sz="24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63285" y="1327844"/>
                <a:ext cx="4765003" cy="1858266"/>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graphicFrame>
            <p:nvGraphicFramePr>
              <p:cNvPr id="41" name="表 40"/>
              <p:cNvGraphicFramePr>
                <a:graphicFrameLocks noGrp="1"/>
              </p:cNvGraphicFramePr>
              <p:nvPr>
                <p:extLst>
                  <p:ext uri="{D42A27DB-BD31-4B8C-83A1-F6EECF244321}">
                    <p14:modId xmlns:p14="http://schemas.microsoft.com/office/powerpoint/2010/main" val="2964237262"/>
                  </p:ext>
                </p:extLst>
              </p:nvPr>
            </p:nvGraphicFramePr>
            <p:xfrm>
              <a:off x="322065" y="3710341"/>
              <a:ext cx="4129824" cy="2787646"/>
            </p:xfrm>
            <a:graphic>
              <a:graphicData uri="http://schemas.openxmlformats.org/drawingml/2006/table">
                <a:tbl>
                  <a:tblPr firstRow="1" bandRow="1">
                    <a:tableStyleId>{5C22544A-7EE6-4342-B048-85BDC9FD1C3A}</a:tableStyleId>
                  </a:tblPr>
                  <a:tblGrid>
                    <a:gridCol w="2064912"/>
                    <a:gridCol w="2064912"/>
                  </a:tblGrid>
                  <a:tr h="565554">
                    <a:tc>
                      <a:txBody>
                        <a:bodyPr/>
                        <a:lstStyle/>
                        <a:p>
                          <a:pPr algn="ctr"/>
                          <a:r>
                            <a:rPr kumimoji="1" lang="en-US" altLang="ja-JP" sz="2800" dirty="0" smtClean="0"/>
                            <a:t>α</a:t>
                          </a:r>
                          <a:endParaRPr kumimoji="1" lang="ja-JP" altLang="en-US" sz="28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sz="2800" i="1" smtClean="0">
                                        <a:latin typeface="Cambria Math"/>
                                      </a:rPr>
                                    </m:ctrlPr>
                                  </m:sSupPr>
                                  <m:e>
                                    <m:r>
                                      <a:rPr kumimoji="1" lang="ja-JP" altLang="en-US" sz="2800" i="1" smtClean="0">
                                        <a:latin typeface="Cambria Math" panose="02040503050406030204" pitchFamily="18" charset="0"/>
                                      </a:rPr>
                                      <m:t>𝝌</m:t>
                                    </m:r>
                                  </m:e>
                                  <m:sup>
                                    <m:r>
                                      <a:rPr kumimoji="1" lang="en-US" altLang="ja-JP" sz="2800" b="1" i="1" smtClean="0">
                                        <a:latin typeface="Cambria Math" panose="02040503050406030204" pitchFamily="18" charset="0"/>
                                      </a:rPr>
                                      <m:t>𝟐</m:t>
                                    </m:r>
                                  </m:sup>
                                </m:sSup>
                                <m:r>
                                  <a:rPr kumimoji="1" lang="ja-JP" altLang="en-US" sz="2800" i="1" smtClean="0">
                                    <a:latin typeface="Cambria Math" panose="02040503050406030204" pitchFamily="18" charset="0"/>
                                  </a:rPr>
                                  <m:t>値</m:t>
                                </m:r>
                              </m:oMath>
                            </m:oMathPara>
                          </a14:m>
                          <a:endParaRPr kumimoji="1" lang="ja-JP" altLang="en-US" sz="2800" dirty="0"/>
                        </a:p>
                      </a:txBody>
                      <a:tcPr/>
                    </a:tc>
                  </a:tr>
                  <a:tr h="555523">
                    <a:tc>
                      <a:txBody>
                        <a:bodyPr/>
                        <a:lstStyle/>
                        <a:p>
                          <a:pPr algn="ctr"/>
                          <a:r>
                            <a:rPr kumimoji="1" lang="ja-JP" altLang="en-US" sz="2800" dirty="0" smtClean="0"/>
                            <a:t>①</a:t>
                          </a:r>
                          <a:r>
                            <a:rPr kumimoji="1" lang="en-US" altLang="ja-JP" sz="2800" dirty="0" smtClean="0"/>
                            <a:t>1.100</a:t>
                          </a:r>
                          <a:endParaRPr kumimoji="1" lang="ja-JP" altLang="en-US" sz="2800" dirty="0"/>
                        </a:p>
                      </a:txBody>
                      <a:tcPr/>
                    </a:tc>
                    <a:tc>
                      <a:txBody>
                        <a:bodyPr/>
                        <a:lstStyle/>
                        <a:p>
                          <a:pPr algn="ctr"/>
                          <a:r>
                            <a:rPr kumimoji="1" lang="en-US" altLang="ja-JP" sz="2800" dirty="0" smtClean="0"/>
                            <a:t>17.0</a:t>
                          </a:r>
                          <a:endParaRPr kumimoji="1" lang="ja-JP" altLang="en-US" sz="2800" dirty="0"/>
                        </a:p>
                      </a:txBody>
                      <a:tcPr/>
                    </a:tc>
                  </a:tr>
                  <a:tr h="555523">
                    <a:tc>
                      <a:txBody>
                        <a:bodyPr/>
                        <a:lstStyle/>
                        <a:p>
                          <a:pPr algn="ctr"/>
                          <a:r>
                            <a:rPr kumimoji="1" lang="ja-JP" altLang="en-US" sz="2800" dirty="0" smtClean="0"/>
                            <a:t>②</a:t>
                          </a:r>
                          <a:r>
                            <a:rPr kumimoji="1" lang="en-US" altLang="ja-JP" sz="2800" dirty="0" smtClean="0"/>
                            <a:t>1.035</a:t>
                          </a:r>
                          <a:endParaRPr kumimoji="1" lang="ja-JP" altLang="en-US" sz="2800" dirty="0"/>
                        </a:p>
                      </a:txBody>
                      <a:tcPr/>
                    </a:tc>
                    <a:tc>
                      <a:txBody>
                        <a:bodyPr/>
                        <a:lstStyle/>
                        <a:p>
                          <a:pPr algn="ctr"/>
                          <a:r>
                            <a:rPr kumimoji="1" lang="en-US" altLang="ja-JP" sz="2800" dirty="0" smtClean="0"/>
                            <a:t>2.74</a:t>
                          </a:r>
                          <a:endParaRPr kumimoji="1" lang="ja-JP" altLang="en-US" sz="2800" dirty="0"/>
                        </a:p>
                      </a:txBody>
                      <a:tcPr/>
                    </a:tc>
                  </a:tr>
                  <a:tr h="555523">
                    <a:tc>
                      <a:txBody>
                        <a:bodyPr/>
                        <a:lstStyle/>
                        <a:p>
                          <a:pPr algn="ctr"/>
                          <a:r>
                            <a:rPr kumimoji="1" lang="ja-JP" altLang="en-US" sz="2800" dirty="0" smtClean="0"/>
                            <a:t>③</a:t>
                          </a:r>
                          <a:r>
                            <a:rPr kumimoji="1" lang="en-US" altLang="ja-JP" sz="2800" dirty="0" smtClean="0"/>
                            <a:t>1.000</a:t>
                          </a:r>
                          <a:endParaRPr kumimoji="1" lang="ja-JP" altLang="en-US" sz="2800" dirty="0"/>
                        </a:p>
                      </a:txBody>
                      <a:tcPr/>
                    </a:tc>
                    <a:tc>
                      <a:txBody>
                        <a:bodyPr/>
                        <a:lstStyle/>
                        <a:p>
                          <a:pPr algn="ctr"/>
                          <a:r>
                            <a:rPr kumimoji="1" lang="en-US" altLang="ja-JP" sz="2800" dirty="0" smtClean="0"/>
                            <a:t>2.99</a:t>
                          </a:r>
                          <a:endParaRPr kumimoji="1" lang="ja-JP" altLang="en-US" sz="2800" dirty="0"/>
                        </a:p>
                      </a:txBody>
                      <a:tcPr/>
                    </a:tc>
                  </a:tr>
                  <a:tr h="555523">
                    <a:tc>
                      <a:txBody>
                        <a:bodyPr/>
                        <a:lstStyle/>
                        <a:p>
                          <a:pPr algn="ctr"/>
                          <a:r>
                            <a:rPr kumimoji="1" lang="ja-JP" altLang="en-US" sz="2800" dirty="0" smtClean="0"/>
                            <a:t>④</a:t>
                          </a:r>
                          <a:r>
                            <a:rPr kumimoji="1" lang="en-US" altLang="ja-JP" sz="2800" dirty="0" smtClean="0"/>
                            <a:t>0.955</a:t>
                          </a:r>
                          <a:endParaRPr kumimoji="1" lang="ja-JP" altLang="en-US" sz="2800" dirty="0"/>
                        </a:p>
                      </a:txBody>
                      <a:tcPr/>
                    </a:tc>
                    <a:tc>
                      <a:txBody>
                        <a:bodyPr/>
                        <a:lstStyle/>
                        <a:p>
                          <a:pPr algn="ctr"/>
                          <a:r>
                            <a:rPr kumimoji="1" lang="en-US" altLang="ja-JP" sz="2800" dirty="0" smtClean="0"/>
                            <a:t>11.5</a:t>
                          </a:r>
                          <a:endParaRPr kumimoji="1" lang="ja-JP" altLang="en-US" sz="2800" dirty="0"/>
                        </a:p>
                      </a:txBody>
                      <a:tcPr/>
                    </a:tc>
                  </a:tr>
                </a:tbl>
              </a:graphicData>
            </a:graphic>
          </p:graphicFrame>
        </mc:Choice>
        <mc:Fallback xmlns="">
          <p:graphicFrame>
            <p:nvGraphicFramePr>
              <p:cNvPr id="41" name="表 40"/>
              <p:cNvGraphicFramePr>
                <a:graphicFrameLocks noGrp="1"/>
              </p:cNvGraphicFramePr>
              <p:nvPr>
                <p:extLst>
                  <p:ext uri="{D42A27DB-BD31-4B8C-83A1-F6EECF244321}">
                    <p14:modId xmlns:p14="http://schemas.microsoft.com/office/powerpoint/2010/main" val="2964237262"/>
                  </p:ext>
                </p:extLst>
              </p:nvPr>
            </p:nvGraphicFramePr>
            <p:xfrm>
              <a:off x="322065" y="3710341"/>
              <a:ext cx="4129824" cy="2787646"/>
            </p:xfrm>
            <a:graphic>
              <a:graphicData uri="http://schemas.openxmlformats.org/drawingml/2006/table">
                <a:tbl>
                  <a:tblPr firstRow="1" bandRow="1">
                    <a:tableStyleId>{5C22544A-7EE6-4342-B048-85BDC9FD1C3A}</a:tableStyleId>
                  </a:tblPr>
                  <a:tblGrid>
                    <a:gridCol w="2064912"/>
                    <a:gridCol w="2064912"/>
                  </a:tblGrid>
                  <a:tr h="565554">
                    <a:tc>
                      <a:txBody>
                        <a:bodyPr/>
                        <a:lstStyle/>
                        <a:p>
                          <a:pPr algn="ctr"/>
                          <a:r>
                            <a:rPr kumimoji="1" lang="en-US" altLang="ja-JP" sz="2800" dirty="0" smtClean="0"/>
                            <a:t>α</a:t>
                          </a:r>
                          <a:endParaRPr kumimoji="1" lang="ja-JP" altLang="en-US" sz="2800" dirty="0"/>
                        </a:p>
                      </a:txBody>
                      <a:tcPr/>
                    </a:tc>
                    <a:tc>
                      <a:txBody>
                        <a:bodyPr/>
                        <a:lstStyle/>
                        <a:p>
                          <a:endParaRPr lang="ja-JP"/>
                        </a:p>
                      </a:txBody>
                      <a:tcPr>
                        <a:blipFill rotWithShape="0">
                          <a:blip r:embed="rId3"/>
                          <a:stretch>
                            <a:fillRect l="-100590" t="-9677" r="-1180" b="-418280"/>
                          </a:stretch>
                        </a:blipFill>
                      </a:tcPr>
                    </a:tc>
                  </a:tr>
                  <a:tr h="555523">
                    <a:tc>
                      <a:txBody>
                        <a:bodyPr/>
                        <a:lstStyle/>
                        <a:p>
                          <a:pPr algn="ctr"/>
                          <a:r>
                            <a:rPr kumimoji="1" lang="ja-JP" altLang="en-US" sz="2800" dirty="0" smtClean="0"/>
                            <a:t>①</a:t>
                          </a:r>
                          <a:r>
                            <a:rPr kumimoji="1" lang="en-US" altLang="ja-JP" sz="2800" dirty="0" smtClean="0"/>
                            <a:t>1.100</a:t>
                          </a:r>
                          <a:endParaRPr kumimoji="1" lang="ja-JP" altLang="en-US" sz="2800" dirty="0"/>
                        </a:p>
                      </a:txBody>
                      <a:tcPr/>
                    </a:tc>
                    <a:tc>
                      <a:txBody>
                        <a:bodyPr/>
                        <a:lstStyle/>
                        <a:p>
                          <a:pPr algn="ctr"/>
                          <a:r>
                            <a:rPr kumimoji="1" lang="en-US" altLang="ja-JP" sz="2800" dirty="0" smtClean="0"/>
                            <a:t>17.0</a:t>
                          </a:r>
                          <a:endParaRPr kumimoji="1" lang="ja-JP" altLang="en-US" sz="2800" dirty="0"/>
                        </a:p>
                      </a:txBody>
                      <a:tcPr/>
                    </a:tc>
                  </a:tr>
                  <a:tr h="555523">
                    <a:tc>
                      <a:txBody>
                        <a:bodyPr/>
                        <a:lstStyle/>
                        <a:p>
                          <a:pPr algn="ctr"/>
                          <a:r>
                            <a:rPr kumimoji="1" lang="ja-JP" altLang="en-US" sz="2800" dirty="0" smtClean="0"/>
                            <a:t>②</a:t>
                          </a:r>
                          <a:r>
                            <a:rPr kumimoji="1" lang="en-US" altLang="ja-JP" sz="2800" dirty="0" smtClean="0"/>
                            <a:t>1.035</a:t>
                          </a:r>
                          <a:endParaRPr kumimoji="1" lang="ja-JP" altLang="en-US" sz="2800" dirty="0"/>
                        </a:p>
                      </a:txBody>
                      <a:tcPr/>
                    </a:tc>
                    <a:tc>
                      <a:txBody>
                        <a:bodyPr/>
                        <a:lstStyle/>
                        <a:p>
                          <a:pPr algn="ctr"/>
                          <a:r>
                            <a:rPr kumimoji="1" lang="en-US" altLang="ja-JP" sz="2800" dirty="0" smtClean="0"/>
                            <a:t>2.74</a:t>
                          </a:r>
                          <a:endParaRPr kumimoji="1" lang="ja-JP" altLang="en-US" sz="2800" dirty="0"/>
                        </a:p>
                      </a:txBody>
                      <a:tcPr/>
                    </a:tc>
                  </a:tr>
                  <a:tr h="555523">
                    <a:tc>
                      <a:txBody>
                        <a:bodyPr/>
                        <a:lstStyle/>
                        <a:p>
                          <a:pPr algn="ctr"/>
                          <a:r>
                            <a:rPr kumimoji="1" lang="ja-JP" altLang="en-US" sz="2800" dirty="0" smtClean="0"/>
                            <a:t>③</a:t>
                          </a:r>
                          <a:r>
                            <a:rPr kumimoji="1" lang="en-US" altLang="ja-JP" sz="2800" dirty="0" smtClean="0"/>
                            <a:t>1.000</a:t>
                          </a:r>
                          <a:endParaRPr kumimoji="1" lang="ja-JP" altLang="en-US" sz="2800" dirty="0"/>
                        </a:p>
                      </a:txBody>
                      <a:tcPr/>
                    </a:tc>
                    <a:tc>
                      <a:txBody>
                        <a:bodyPr/>
                        <a:lstStyle/>
                        <a:p>
                          <a:pPr algn="ctr"/>
                          <a:r>
                            <a:rPr kumimoji="1" lang="en-US" altLang="ja-JP" sz="2800" dirty="0" smtClean="0"/>
                            <a:t>2.99</a:t>
                          </a:r>
                          <a:endParaRPr kumimoji="1" lang="ja-JP" altLang="en-US" sz="2800" dirty="0"/>
                        </a:p>
                      </a:txBody>
                      <a:tcPr/>
                    </a:tc>
                  </a:tr>
                  <a:tr h="555523">
                    <a:tc>
                      <a:txBody>
                        <a:bodyPr/>
                        <a:lstStyle/>
                        <a:p>
                          <a:pPr algn="ctr"/>
                          <a:r>
                            <a:rPr kumimoji="1" lang="ja-JP" altLang="en-US" sz="2800" dirty="0" smtClean="0"/>
                            <a:t>④</a:t>
                          </a:r>
                          <a:r>
                            <a:rPr kumimoji="1" lang="en-US" altLang="ja-JP" sz="2800" dirty="0" smtClean="0"/>
                            <a:t>0.955</a:t>
                          </a:r>
                          <a:endParaRPr kumimoji="1" lang="ja-JP" altLang="en-US" sz="2800" dirty="0"/>
                        </a:p>
                      </a:txBody>
                      <a:tcPr/>
                    </a:tc>
                    <a:tc>
                      <a:txBody>
                        <a:bodyPr/>
                        <a:lstStyle/>
                        <a:p>
                          <a:pPr algn="ctr"/>
                          <a:r>
                            <a:rPr kumimoji="1" lang="en-US" altLang="ja-JP" sz="2800" dirty="0" smtClean="0"/>
                            <a:t>11.5</a:t>
                          </a:r>
                          <a:endParaRPr kumimoji="1" lang="ja-JP" altLang="en-US" sz="2800" dirty="0"/>
                        </a:p>
                      </a:txBody>
                      <a:tcPr/>
                    </a:tc>
                  </a:tr>
                </a:tbl>
              </a:graphicData>
            </a:graphic>
          </p:graphicFrame>
        </mc:Fallback>
      </mc:AlternateContent>
      <p:sp>
        <p:nvSpPr>
          <p:cNvPr id="53" name="テキスト ボックス 52"/>
          <p:cNvSpPr txBox="1"/>
          <p:nvPr/>
        </p:nvSpPr>
        <p:spPr>
          <a:xfrm>
            <a:off x="7606702" y="6128657"/>
            <a:ext cx="1714500" cy="369332"/>
          </a:xfrm>
          <a:prstGeom prst="rect">
            <a:avLst/>
          </a:prstGeom>
          <a:noFill/>
        </p:spPr>
        <p:txBody>
          <a:bodyPr wrap="square" rtlCol="0">
            <a:spAutoFit/>
          </a:bodyPr>
          <a:lstStyle/>
          <a:p>
            <a:r>
              <a:rPr lang="en-US" altLang="ja-JP" dirty="0" smtClean="0"/>
              <a:t>n</a:t>
            </a:r>
            <a:r>
              <a:rPr kumimoji="1" lang="en-US" altLang="ja-JP" dirty="0" smtClean="0"/>
              <a:t>-energy[MeV]</a:t>
            </a:r>
            <a:endParaRPr kumimoji="1" lang="ja-JP" altLang="en-US" dirty="0"/>
          </a:p>
        </p:txBody>
      </p:sp>
      <p:grpSp>
        <p:nvGrpSpPr>
          <p:cNvPr id="55" name="グループ化 54"/>
          <p:cNvGrpSpPr/>
          <p:nvPr/>
        </p:nvGrpSpPr>
        <p:grpSpPr>
          <a:xfrm>
            <a:off x="4613017" y="910124"/>
            <a:ext cx="7002039" cy="5352529"/>
            <a:chOff x="5138450" y="895868"/>
            <a:chExt cx="6639894" cy="5352529"/>
          </a:xfrm>
        </p:grpSpPr>
        <p:pic>
          <p:nvPicPr>
            <p:cNvPr id="40" name="図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116" y="947057"/>
              <a:ext cx="6455228" cy="5268686"/>
            </a:xfrm>
            <a:prstGeom prst="rect">
              <a:avLst/>
            </a:prstGeom>
          </p:spPr>
        </p:pic>
        <p:sp>
          <p:nvSpPr>
            <p:cNvPr id="42" name="正方形/長方形 41"/>
            <p:cNvSpPr/>
            <p:nvPr/>
          </p:nvSpPr>
          <p:spPr>
            <a:xfrm>
              <a:off x="5540829" y="979714"/>
              <a:ext cx="239485"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802086" y="5976257"/>
              <a:ext cx="5976258" cy="2394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5442856" y="895868"/>
              <a:ext cx="489857" cy="369332"/>
            </a:xfrm>
            <a:prstGeom prst="rect">
              <a:avLst/>
            </a:prstGeom>
            <a:noFill/>
          </p:spPr>
          <p:txBody>
            <a:bodyPr wrap="square" rtlCol="0">
              <a:spAutoFit/>
            </a:bodyPr>
            <a:lstStyle/>
            <a:p>
              <a:r>
                <a:rPr kumimoji="1" lang="en-US" altLang="ja-JP" dirty="0" smtClean="0"/>
                <a:t>40</a:t>
              </a:r>
              <a:endParaRPr kumimoji="1" lang="ja-JP" altLang="en-US" dirty="0"/>
            </a:p>
          </p:txBody>
        </p:sp>
        <p:sp>
          <p:nvSpPr>
            <p:cNvPr id="45" name="テキスト ボックス 44"/>
            <p:cNvSpPr txBox="1"/>
            <p:nvPr/>
          </p:nvSpPr>
          <p:spPr>
            <a:xfrm>
              <a:off x="5442857" y="1507145"/>
              <a:ext cx="435428" cy="369332"/>
            </a:xfrm>
            <a:prstGeom prst="rect">
              <a:avLst/>
            </a:prstGeom>
            <a:noFill/>
          </p:spPr>
          <p:txBody>
            <a:bodyPr wrap="square" rtlCol="0">
              <a:spAutoFit/>
            </a:bodyPr>
            <a:lstStyle/>
            <a:p>
              <a:r>
                <a:rPr kumimoji="1" lang="en-US" altLang="ja-JP" dirty="0" smtClean="0"/>
                <a:t>35</a:t>
              </a:r>
              <a:endParaRPr kumimoji="1" lang="ja-JP" altLang="en-US" dirty="0"/>
            </a:p>
          </p:txBody>
        </p:sp>
        <p:sp>
          <p:nvSpPr>
            <p:cNvPr id="46" name="テキスト ボックス 45"/>
            <p:cNvSpPr txBox="1"/>
            <p:nvPr/>
          </p:nvSpPr>
          <p:spPr>
            <a:xfrm>
              <a:off x="5442856" y="2118422"/>
              <a:ext cx="435429" cy="369332"/>
            </a:xfrm>
            <a:prstGeom prst="rect">
              <a:avLst/>
            </a:prstGeom>
            <a:noFill/>
          </p:spPr>
          <p:txBody>
            <a:bodyPr wrap="square" rtlCol="0">
              <a:spAutoFit/>
            </a:bodyPr>
            <a:lstStyle/>
            <a:p>
              <a:r>
                <a:rPr kumimoji="1" lang="en-US" altLang="ja-JP" dirty="0" smtClean="0"/>
                <a:t>30</a:t>
              </a:r>
              <a:endParaRPr kumimoji="1" lang="ja-JP" altLang="en-US" dirty="0"/>
            </a:p>
          </p:txBody>
        </p:sp>
        <p:sp>
          <p:nvSpPr>
            <p:cNvPr id="47" name="テキスト ボックス 46"/>
            <p:cNvSpPr txBox="1"/>
            <p:nvPr/>
          </p:nvSpPr>
          <p:spPr>
            <a:xfrm>
              <a:off x="5437415" y="3327597"/>
              <a:ext cx="440870" cy="369332"/>
            </a:xfrm>
            <a:prstGeom prst="rect">
              <a:avLst/>
            </a:prstGeom>
            <a:noFill/>
          </p:spPr>
          <p:txBody>
            <a:bodyPr wrap="square" rtlCol="0">
              <a:spAutoFit/>
            </a:bodyPr>
            <a:lstStyle/>
            <a:p>
              <a:r>
                <a:rPr kumimoji="1" lang="en-US" altLang="ja-JP" dirty="0" smtClean="0"/>
                <a:t>20</a:t>
              </a:r>
              <a:endParaRPr kumimoji="1" lang="ja-JP" altLang="en-US" dirty="0"/>
            </a:p>
          </p:txBody>
        </p:sp>
        <p:sp>
          <p:nvSpPr>
            <p:cNvPr id="48" name="テキスト ボックス 47"/>
            <p:cNvSpPr txBox="1"/>
            <p:nvPr/>
          </p:nvSpPr>
          <p:spPr>
            <a:xfrm>
              <a:off x="5478235" y="5879065"/>
              <a:ext cx="359229" cy="369332"/>
            </a:xfrm>
            <a:prstGeom prst="rect">
              <a:avLst/>
            </a:prstGeom>
            <a:noFill/>
          </p:spPr>
          <p:txBody>
            <a:bodyPr wrap="square" rtlCol="0">
              <a:spAutoFit/>
            </a:bodyPr>
            <a:lstStyle/>
            <a:p>
              <a:r>
                <a:rPr kumimoji="1" lang="en-US" altLang="ja-JP" dirty="0" smtClean="0"/>
                <a:t>0</a:t>
              </a:r>
              <a:endParaRPr kumimoji="1" lang="ja-JP" altLang="en-US" dirty="0"/>
            </a:p>
          </p:txBody>
        </p:sp>
        <p:sp>
          <p:nvSpPr>
            <p:cNvPr id="49" name="テキスト ボックス 48"/>
            <p:cNvSpPr txBox="1"/>
            <p:nvPr/>
          </p:nvSpPr>
          <p:spPr>
            <a:xfrm>
              <a:off x="6847115" y="5879065"/>
              <a:ext cx="315686" cy="369332"/>
            </a:xfrm>
            <a:prstGeom prst="rect">
              <a:avLst/>
            </a:prstGeom>
            <a:noFill/>
          </p:spPr>
          <p:txBody>
            <a:bodyPr wrap="square" rtlCol="0">
              <a:spAutoFit/>
            </a:bodyPr>
            <a:lstStyle/>
            <a:p>
              <a:r>
                <a:rPr kumimoji="1" lang="en-US" altLang="ja-JP" dirty="0" smtClean="0"/>
                <a:t>2</a:t>
              </a:r>
              <a:endParaRPr kumimoji="1" lang="ja-JP" altLang="en-US" dirty="0"/>
            </a:p>
          </p:txBody>
        </p:sp>
        <p:sp>
          <p:nvSpPr>
            <p:cNvPr id="50" name="テキスト ボックス 49"/>
            <p:cNvSpPr txBox="1"/>
            <p:nvPr/>
          </p:nvSpPr>
          <p:spPr>
            <a:xfrm>
              <a:off x="7432220" y="5862738"/>
              <a:ext cx="429986" cy="369332"/>
            </a:xfrm>
            <a:prstGeom prst="rect">
              <a:avLst/>
            </a:prstGeom>
            <a:noFill/>
          </p:spPr>
          <p:txBody>
            <a:bodyPr wrap="square" rtlCol="0">
              <a:spAutoFit/>
            </a:bodyPr>
            <a:lstStyle/>
            <a:p>
              <a:r>
                <a:rPr kumimoji="1" lang="en-US" altLang="ja-JP" dirty="0" smtClean="0"/>
                <a:t>3</a:t>
              </a:r>
              <a:endParaRPr kumimoji="1" lang="ja-JP" altLang="en-US" dirty="0"/>
            </a:p>
          </p:txBody>
        </p:sp>
        <p:sp>
          <p:nvSpPr>
            <p:cNvPr id="51" name="テキスト ボックス 50"/>
            <p:cNvSpPr txBox="1"/>
            <p:nvPr/>
          </p:nvSpPr>
          <p:spPr>
            <a:xfrm>
              <a:off x="8594272" y="5879065"/>
              <a:ext cx="370114" cy="369332"/>
            </a:xfrm>
            <a:prstGeom prst="rect">
              <a:avLst/>
            </a:prstGeom>
            <a:noFill/>
          </p:spPr>
          <p:txBody>
            <a:bodyPr wrap="square" rtlCol="0">
              <a:spAutoFit/>
            </a:bodyPr>
            <a:lstStyle/>
            <a:p>
              <a:r>
                <a:rPr kumimoji="1" lang="en-US" altLang="ja-JP" dirty="0" smtClean="0"/>
                <a:t>5</a:t>
              </a:r>
              <a:endParaRPr kumimoji="1" lang="ja-JP" altLang="en-US" dirty="0"/>
            </a:p>
          </p:txBody>
        </p:sp>
        <p:sp>
          <p:nvSpPr>
            <p:cNvPr id="52" name="テキスト ボックス 51"/>
            <p:cNvSpPr txBox="1"/>
            <p:nvPr/>
          </p:nvSpPr>
          <p:spPr>
            <a:xfrm>
              <a:off x="10308771" y="5879065"/>
              <a:ext cx="359229" cy="369332"/>
            </a:xfrm>
            <a:prstGeom prst="rect">
              <a:avLst/>
            </a:prstGeom>
            <a:noFill/>
          </p:spPr>
          <p:txBody>
            <a:bodyPr wrap="square" rtlCol="0">
              <a:spAutoFit/>
            </a:bodyPr>
            <a:lstStyle/>
            <a:p>
              <a:r>
                <a:rPr kumimoji="1" lang="en-US" altLang="ja-JP" dirty="0" smtClean="0"/>
                <a:t>8</a:t>
              </a:r>
              <a:endParaRPr kumimoji="1" lang="ja-JP" altLang="en-US" dirty="0"/>
            </a:p>
          </p:txBody>
        </p:sp>
        <p:sp>
          <p:nvSpPr>
            <p:cNvPr id="54" name="テキスト ボックス 53"/>
            <p:cNvSpPr txBox="1"/>
            <p:nvPr/>
          </p:nvSpPr>
          <p:spPr>
            <a:xfrm rot="16200000">
              <a:off x="4631871" y="3327596"/>
              <a:ext cx="1382489" cy="369332"/>
            </a:xfrm>
            <a:prstGeom prst="rect">
              <a:avLst/>
            </a:prstGeom>
            <a:noFill/>
          </p:spPr>
          <p:txBody>
            <a:bodyPr wrap="square" rtlCol="0">
              <a:spAutoFit/>
            </a:bodyPr>
            <a:lstStyle/>
            <a:p>
              <a:r>
                <a:rPr lang="en-US" altLang="ja-JP" dirty="0"/>
                <a:t>e</a:t>
              </a:r>
              <a:r>
                <a:rPr kumimoji="1" lang="en-US" altLang="ja-JP" dirty="0" smtClean="0"/>
                <a:t>fficiency[%]</a:t>
              </a:r>
              <a:endParaRPr kumimoji="1" lang="ja-JP" altLang="en-US" dirty="0"/>
            </a:p>
          </p:txBody>
        </p:sp>
      </p:grpSp>
      <p:sp>
        <p:nvSpPr>
          <p:cNvPr id="56" name="テキスト ボックス 55"/>
          <p:cNvSpPr txBox="1"/>
          <p:nvPr/>
        </p:nvSpPr>
        <p:spPr>
          <a:xfrm>
            <a:off x="11592081" y="2502010"/>
            <a:ext cx="435427" cy="369332"/>
          </a:xfrm>
          <a:prstGeom prst="rect">
            <a:avLst/>
          </a:prstGeom>
          <a:noFill/>
        </p:spPr>
        <p:txBody>
          <a:bodyPr wrap="square" rtlCol="0">
            <a:spAutoFit/>
          </a:bodyPr>
          <a:lstStyle/>
          <a:p>
            <a:r>
              <a:rPr kumimoji="1" lang="ja-JP" altLang="en-US" dirty="0" smtClean="0"/>
              <a:t>①</a:t>
            </a:r>
            <a:endParaRPr kumimoji="1" lang="ja-JP" altLang="en-US" dirty="0"/>
          </a:p>
        </p:txBody>
      </p:sp>
      <p:sp>
        <p:nvSpPr>
          <p:cNvPr id="57" name="テキスト ボックス 56"/>
          <p:cNvSpPr txBox="1"/>
          <p:nvPr/>
        </p:nvSpPr>
        <p:spPr>
          <a:xfrm>
            <a:off x="11592081" y="2972460"/>
            <a:ext cx="378822" cy="369332"/>
          </a:xfrm>
          <a:prstGeom prst="rect">
            <a:avLst/>
          </a:prstGeom>
          <a:noFill/>
        </p:spPr>
        <p:txBody>
          <a:bodyPr wrap="square" rtlCol="0">
            <a:spAutoFit/>
          </a:bodyPr>
          <a:lstStyle/>
          <a:p>
            <a:r>
              <a:rPr kumimoji="1" lang="ja-JP" altLang="en-US" dirty="0" smtClean="0"/>
              <a:t>②</a:t>
            </a:r>
            <a:endParaRPr kumimoji="1" lang="ja-JP" altLang="en-US" dirty="0"/>
          </a:p>
        </p:txBody>
      </p:sp>
      <p:sp>
        <p:nvSpPr>
          <p:cNvPr id="58" name="テキスト ボックス 57"/>
          <p:cNvSpPr txBox="1"/>
          <p:nvPr/>
        </p:nvSpPr>
        <p:spPr>
          <a:xfrm>
            <a:off x="11592081" y="3491851"/>
            <a:ext cx="543196" cy="369332"/>
          </a:xfrm>
          <a:prstGeom prst="rect">
            <a:avLst/>
          </a:prstGeom>
          <a:noFill/>
        </p:spPr>
        <p:txBody>
          <a:bodyPr wrap="square" rtlCol="0">
            <a:spAutoFit/>
          </a:bodyPr>
          <a:lstStyle/>
          <a:p>
            <a:r>
              <a:rPr kumimoji="1" lang="ja-JP" altLang="en-US" dirty="0" smtClean="0"/>
              <a:t>③</a:t>
            </a:r>
            <a:endParaRPr kumimoji="1" lang="ja-JP" altLang="en-US" dirty="0"/>
          </a:p>
        </p:txBody>
      </p:sp>
      <p:sp>
        <p:nvSpPr>
          <p:cNvPr id="59" name="テキスト ボックス 58"/>
          <p:cNvSpPr txBox="1"/>
          <p:nvPr/>
        </p:nvSpPr>
        <p:spPr>
          <a:xfrm>
            <a:off x="11592081" y="4011242"/>
            <a:ext cx="435427" cy="369332"/>
          </a:xfrm>
          <a:prstGeom prst="rect">
            <a:avLst/>
          </a:prstGeom>
          <a:noFill/>
        </p:spPr>
        <p:txBody>
          <a:bodyPr wrap="square" rtlCol="0">
            <a:spAutoFit/>
          </a:bodyPr>
          <a:lstStyle/>
          <a:p>
            <a:r>
              <a:rPr kumimoji="1" lang="ja-JP" altLang="en-US" dirty="0" smtClean="0"/>
              <a:t>④</a:t>
            </a:r>
            <a:endParaRPr kumimoji="1" lang="ja-JP" altLang="en-US" dirty="0"/>
          </a:p>
        </p:txBody>
      </p:sp>
      <p:cxnSp>
        <p:nvCxnSpPr>
          <p:cNvPr id="61" name="直線矢印コネクタ 60"/>
          <p:cNvCxnSpPr/>
          <p:nvPr/>
        </p:nvCxnSpPr>
        <p:spPr>
          <a:xfrm flipH="1">
            <a:off x="11201373" y="2732698"/>
            <a:ext cx="516998" cy="4563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flipH="1">
            <a:off x="11304685" y="3189029"/>
            <a:ext cx="390710" cy="2039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H="1" flipV="1">
            <a:off x="11304687" y="3491853"/>
            <a:ext cx="390708" cy="153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flipV="1">
            <a:off x="11201372" y="3593193"/>
            <a:ext cx="516999" cy="5216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4990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839788" y="365125"/>
                <a:ext cx="10515600" cy="930275"/>
              </a:xfrm>
            </p:spPr>
            <p:txBody>
              <a:bodyPr/>
              <a:lstStyle/>
              <a:p>
                <a:r>
                  <a:rPr lang="ja-JP" altLang="en-US" u="sng" dirty="0" smtClean="0">
                    <a:uFill>
                      <a:solidFill>
                        <a:srgbClr val="FF0000"/>
                      </a:solidFill>
                    </a:uFill>
                  </a:rPr>
                  <a:t>◎</a:t>
                </a:r>
                <a14:m>
                  <m:oMath xmlns:m="http://schemas.openxmlformats.org/officeDocument/2006/math">
                    <m:sSup>
                      <m:sSupPr>
                        <m:ctrlPr>
                          <a:rPr lang="en-US" altLang="ja-JP" i="1" u="sng" smtClean="0">
                            <a:uFill>
                              <a:solidFill>
                                <a:srgbClr val="FF0000"/>
                              </a:solidFill>
                            </a:uFill>
                            <a:latin typeface="Cambria Math"/>
                          </a:rPr>
                        </m:ctrlPr>
                      </m:sSupPr>
                      <m:e>
                        <m:r>
                          <a:rPr lang="ja-JP" altLang="en-US" i="1" u="sng" smtClean="0">
                            <a:uFill>
                              <a:solidFill>
                                <a:srgbClr val="FF0000"/>
                              </a:solidFill>
                            </a:uFill>
                            <a:latin typeface="Cambria Math" panose="02040503050406030204" pitchFamily="18" charset="0"/>
                          </a:rPr>
                          <m:t>𝜒</m:t>
                        </m:r>
                      </m:e>
                      <m:sup>
                        <m:r>
                          <a:rPr lang="en-US" altLang="ja-JP" b="0" i="1" u="sng" smtClean="0">
                            <a:uFill>
                              <a:solidFill>
                                <a:srgbClr val="FF0000"/>
                              </a:solidFill>
                            </a:uFill>
                            <a:latin typeface="Cambria Math" panose="02040503050406030204" pitchFamily="18" charset="0"/>
                          </a:rPr>
                          <m:t>2</m:t>
                        </m:r>
                      </m:sup>
                    </m:sSup>
                    <m:r>
                      <a:rPr lang="ja-JP" altLang="en-US" i="1" u="sng">
                        <a:uFill>
                          <a:solidFill>
                            <a:srgbClr val="FF0000"/>
                          </a:solidFill>
                        </a:uFill>
                        <a:latin typeface="Cambria Math" panose="02040503050406030204" pitchFamily="18" charset="0"/>
                      </a:rPr>
                      <m:t>値</m:t>
                    </m:r>
                    <m:r>
                      <a:rPr kumimoji="1" lang="ja-JP" altLang="en-US" i="1" u="sng">
                        <a:uFill>
                          <a:solidFill>
                            <a:srgbClr val="FF0000"/>
                          </a:solidFill>
                        </a:uFill>
                        <a:latin typeface="Cambria Math" panose="02040503050406030204" pitchFamily="18" charset="0"/>
                      </a:rPr>
                      <m:t>の</m:t>
                    </m:r>
                  </m:oMath>
                </a14:m>
                <a:r>
                  <a:rPr kumimoji="1" lang="ja-JP" altLang="en-US" u="sng" dirty="0" smtClean="0">
                    <a:uFill>
                      <a:solidFill>
                        <a:srgbClr val="FF0000"/>
                      </a:solidFill>
                    </a:uFill>
                  </a:rPr>
                  <a:t>変化</a:t>
                </a:r>
                <a:endParaRPr kumimoji="1" lang="ja-JP" altLang="en-US" u="sng" dirty="0">
                  <a:uFill>
                    <a:solidFill>
                      <a:srgbClr val="FF0000"/>
                    </a:solidFill>
                  </a:uFill>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839788" y="365125"/>
                <a:ext cx="10515600" cy="930275"/>
              </a:xfrm>
              <a:blipFill rotWithShape="0">
                <a:blip r:embed="rId2"/>
                <a:stretch>
                  <a:fillRect l="-2377" t="-11765" b="-14379"/>
                </a:stretch>
              </a:blipFill>
            </p:spPr>
            <p:txBody>
              <a:bodyPr/>
              <a:lstStyle/>
              <a:p>
                <a:r>
                  <a:rPr lang="ja-JP" altLang="en-US">
                    <a:noFill/>
                  </a:rPr>
                  <a:t> </a:t>
                </a:r>
              </a:p>
            </p:txBody>
          </p:sp>
        </mc:Fallback>
      </mc:AlternateContent>
      <p:pic>
        <p:nvPicPr>
          <p:cNvPr id="7" name="コンテンツ プレースホルダー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962" y="1444968"/>
            <a:ext cx="5442853" cy="4082140"/>
          </a:xfrm>
        </p:spPr>
      </p:pic>
      <p:sp>
        <p:nvSpPr>
          <p:cNvPr id="9" name="正方形/長方形 8"/>
          <p:cNvSpPr/>
          <p:nvPr/>
        </p:nvSpPr>
        <p:spPr>
          <a:xfrm>
            <a:off x="587830" y="1444968"/>
            <a:ext cx="293914" cy="3965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90962" y="1336111"/>
            <a:ext cx="423440" cy="369332"/>
          </a:xfrm>
          <a:prstGeom prst="rect">
            <a:avLst/>
          </a:prstGeom>
          <a:noFill/>
        </p:spPr>
        <p:txBody>
          <a:bodyPr wrap="square" rtlCol="0">
            <a:spAutoFit/>
          </a:bodyPr>
          <a:lstStyle/>
          <a:p>
            <a:r>
              <a:rPr kumimoji="1" lang="en-US" altLang="ja-JP" dirty="0" smtClean="0"/>
              <a:t>10</a:t>
            </a:r>
            <a:endParaRPr kumimoji="1" lang="ja-JP" altLang="en-US" dirty="0"/>
          </a:p>
        </p:txBody>
      </p:sp>
      <p:sp>
        <p:nvSpPr>
          <p:cNvPr id="11" name="テキスト ボックス 10"/>
          <p:cNvSpPr txBox="1"/>
          <p:nvPr/>
        </p:nvSpPr>
        <p:spPr>
          <a:xfrm>
            <a:off x="587830" y="4016828"/>
            <a:ext cx="381000" cy="369332"/>
          </a:xfrm>
          <a:prstGeom prst="rect">
            <a:avLst/>
          </a:prstGeom>
          <a:noFill/>
        </p:spPr>
        <p:txBody>
          <a:bodyPr wrap="square" rtlCol="0">
            <a:spAutoFit/>
          </a:bodyPr>
          <a:lstStyle/>
          <a:p>
            <a:r>
              <a:rPr kumimoji="1" lang="en-US" altLang="ja-JP" dirty="0" smtClean="0"/>
              <a:t>3</a:t>
            </a:r>
            <a:endParaRPr kumimoji="1" lang="ja-JP" altLang="en-US" dirty="0"/>
          </a:p>
        </p:txBody>
      </p:sp>
      <p:sp>
        <p:nvSpPr>
          <p:cNvPr id="12" name="テキスト ボックス 11"/>
          <p:cNvSpPr txBox="1"/>
          <p:nvPr/>
        </p:nvSpPr>
        <p:spPr>
          <a:xfrm>
            <a:off x="604159" y="3636610"/>
            <a:ext cx="348342" cy="369332"/>
          </a:xfrm>
          <a:prstGeom prst="rect">
            <a:avLst/>
          </a:prstGeom>
          <a:noFill/>
        </p:spPr>
        <p:txBody>
          <a:bodyPr wrap="square" rtlCol="0">
            <a:spAutoFit/>
          </a:bodyPr>
          <a:lstStyle/>
          <a:p>
            <a:r>
              <a:rPr kumimoji="1" lang="en-US" altLang="ja-JP" dirty="0" smtClean="0"/>
              <a:t>4</a:t>
            </a:r>
            <a:endParaRPr kumimoji="1" lang="ja-JP" altLang="en-US" dirty="0"/>
          </a:p>
        </p:txBody>
      </p:sp>
      <p:sp>
        <p:nvSpPr>
          <p:cNvPr id="13" name="正方形/長方形 12"/>
          <p:cNvSpPr/>
          <p:nvPr/>
        </p:nvSpPr>
        <p:spPr>
          <a:xfrm>
            <a:off x="778330" y="5328332"/>
            <a:ext cx="5349874" cy="34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720975" y="5328332"/>
            <a:ext cx="381455" cy="369332"/>
          </a:xfrm>
          <a:prstGeom prst="rect">
            <a:avLst/>
          </a:prstGeom>
          <a:noFill/>
        </p:spPr>
        <p:txBody>
          <a:bodyPr wrap="square" rtlCol="0">
            <a:spAutoFit/>
          </a:bodyPr>
          <a:lstStyle/>
          <a:p>
            <a:r>
              <a:rPr kumimoji="1" lang="en-US" altLang="ja-JP" dirty="0" smtClean="0"/>
              <a:t>1</a:t>
            </a:r>
            <a:endParaRPr kumimoji="1" lang="ja-JP" altLang="en-US" dirty="0"/>
          </a:p>
        </p:txBody>
      </p:sp>
      <p:sp>
        <p:nvSpPr>
          <p:cNvPr id="15" name="テキスト ボックス 14"/>
          <p:cNvSpPr txBox="1"/>
          <p:nvPr/>
        </p:nvSpPr>
        <p:spPr>
          <a:xfrm>
            <a:off x="1632617" y="5352936"/>
            <a:ext cx="629783" cy="369332"/>
          </a:xfrm>
          <a:prstGeom prst="rect">
            <a:avLst/>
          </a:prstGeom>
          <a:noFill/>
        </p:spPr>
        <p:txBody>
          <a:bodyPr wrap="square" rtlCol="0">
            <a:spAutoFit/>
          </a:bodyPr>
          <a:lstStyle/>
          <a:p>
            <a:r>
              <a:rPr kumimoji="1" lang="en-US" altLang="ja-JP" dirty="0" smtClean="0"/>
              <a:t>0.95</a:t>
            </a:r>
            <a:endParaRPr kumimoji="1" lang="ja-JP" altLang="en-US" dirty="0"/>
          </a:p>
        </p:txBody>
      </p:sp>
      <p:sp>
        <p:nvSpPr>
          <p:cNvPr id="16" name="テキスト ボックス 15"/>
          <p:cNvSpPr txBox="1"/>
          <p:nvPr/>
        </p:nvSpPr>
        <p:spPr>
          <a:xfrm>
            <a:off x="3536464" y="5352936"/>
            <a:ext cx="597825" cy="369332"/>
          </a:xfrm>
          <a:prstGeom prst="rect">
            <a:avLst/>
          </a:prstGeom>
          <a:noFill/>
        </p:spPr>
        <p:txBody>
          <a:bodyPr wrap="square" rtlCol="0">
            <a:spAutoFit/>
          </a:bodyPr>
          <a:lstStyle/>
          <a:p>
            <a:r>
              <a:rPr kumimoji="1" lang="en-US" altLang="ja-JP" dirty="0" smtClean="0"/>
              <a:t>1.05</a:t>
            </a:r>
            <a:endParaRPr kumimoji="1" lang="ja-JP" altLang="en-US" dirty="0"/>
          </a:p>
        </p:txBody>
      </p:sp>
      <p:sp>
        <p:nvSpPr>
          <p:cNvPr id="18" name="テキスト ボックス 17"/>
          <p:cNvSpPr txBox="1"/>
          <p:nvPr/>
        </p:nvSpPr>
        <p:spPr>
          <a:xfrm>
            <a:off x="2846606" y="5662173"/>
            <a:ext cx="988770" cy="523220"/>
          </a:xfrm>
          <a:prstGeom prst="rect">
            <a:avLst/>
          </a:prstGeom>
          <a:noFill/>
        </p:spPr>
        <p:txBody>
          <a:bodyPr wrap="square" rtlCol="0">
            <a:spAutoFit/>
          </a:bodyPr>
          <a:lstStyle/>
          <a:p>
            <a:r>
              <a:rPr kumimoji="1" lang="en-US" altLang="ja-JP" sz="2800" dirty="0" smtClean="0"/>
              <a:t>alpha</a:t>
            </a:r>
            <a:endParaRPr kumimoji="1" lang="ja-JP" altLang="en-US" dirty="0"/>
          </a:p>
        </p:txBody>
      </p:sp>
      <p:sp>
        <p:nvSpPr>
          <p:cNvPr id="19" name="テキスト ボックス 18"/>
          <p:cNvSpPr txBox="1"/>
          <p:nvPr/>
        </p:nvSpPr>
        <p:spPr>
          <a:xfrm rot="16200000">
            <a:off x="-156679" y="3226931"/>
            <a:ext cx="827769" cy="523220"/>
          </a:xfrm>
          <a:prstGeom prst="rect">
            <a:avLst/>
          </a:prstGeom>
          <a:noFill/>
        </p:spPr>
        <p:txBody>
          <a:bodyPr wrap="square" rtlCol="0">
            <a:spAutoFit/>
          </a:bodyPr>
          <a:lstStyle/>
          <a:p>
            <a:r>
              <a:rPr kumimoji="1" lang="en-US" altLang="ja-JP" sz="2800" dirty="0" smtClean="0"/>
              <a:t>chi2</a:t>
            </a:r>
            <a:endParaRPr kumimoji="1" lang="ja-JP" altLang="en-US" sz="2800" dirty="0"/>
          </a:p>
        </p:txBody>
      </p:sp>
      <p:sp>
        <p:nvSpPr>
          <p:cNvPr id="20" name="テキスト ボックス 19"/>
          <p:cNvSpPr txBox="1"/>
          <p:nvPr/>
        </p:nvSpPr>
        <p:spPr>
          <a:xfrm>
            <a:off x="2262400" y="1750639"/>
            <a:ext cx="731520" cy="584775"/>
          </a:xfrm>
          <a:prstGeom prst="rect">
            <a:avLst/>
          </a:prstGeom>
          <a:noFill/>
        </p:spPr>
        <p:txBody>
          <a:bodyPr wrap="square" rtlCol="0">
            <a:spAutoFit/>
          </a:bodyPr>
          <a:lstStyle/>
          <a:p>
            <a:r>
              <a:rPr kumimoji="1" lang="en-US" altLang="ja-JP" sz="3200" dirty="0" smtClean="0">
                <a:solidFill>
                  <a:srgbClr val="FF0000"/>
                </a:solidFill>
              </a:rPr>
              <a:t>HV</a:t>
            </a:r>
            <a:endParaRPr kumimoji="1" lang="ja-JP" altLang="en-US" sz="3200" dirty="0">
              <a:solidFill>
                <a:srgbClr val="FF0000"/>
              </a:solidFill>
            </a:endParaRPr>
          </a:p>
        </p:txBody>
      </p:sp>
      <p:sp>
        <p:nvSpPr>
          <p:cNvPr id="21" name="テキスト ボックス 20"/>
          <p:cNvSpPr txBox="1"/>
          <p:nvPr/>
        </p:nvSpPr>
        <p:spPr>
          <a:xfrm>
            <a:off x="4462272" y="3636610"/>
            <a:ext cx="658368" cy="584775"/>
          </a:xfrm>
          <a:prstGeom prst="rect">
            <a:avLst/>
          </a:prstGeom>
          <a:noFill/>
        </p:spPr>
        <p:txBody>
          <a:bodyPr wrap="square" rtlCol="0">
            <a:spAutoFit/>
          </a:bodyPr>
          <a:lstStyle/>
          <a:p>
            <a:r>
              <a:rPr kumimoji="1" lang="en-US" altLang="ja-JP" sz="3200" dirty="0" smtClean="0">
                <a:solidFill>
                  <a:srgbClr val="0070C0"/>
                </a:solidFill>
              </a:rPr>
              <a:t>LV</a:t>
            </a:r>
            <a:endParaRPr kumimoji="1" lang="ja-JP" altLang="en-US" sz="3200" dirty="0">
              <a:solidFill>
                <a:srgbClr val="0070C0"/>
              </a:solidFill>
            </a:endParaRPr>
          </a:p>
        </p:txBody>
      </p:sp>
    </p:spTree>
    <p:extLst>
      <p:ext uri="{BB962C8B-B14F-4D97-AF65-F5344CB8AC3E}">
        <p14:creationId xmlns:p14="http://schemas.microsoft.com/office/powerpoint/2010/main" val="11299644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a:xfrm>
                <a:off x="839788" y="365125"/>
                <a:ext cx="10515600" cy="930275"/>
              </a:xfrm>
            </p:spPr>
            <p:txBody>
              <a:bodyPr/>
              <a:lstStyle/>
              <a:p>
                <a:r>
                  <a:rPr lang="ja-JP" altLang="en-US" u="sng" dirty="0" smtClean="0">
                    <a:uFill>
                      <a:solidFill>
                        <a:srgbClr val="FF0000"/>
                      </a:solidFill>
                    </a:uFill>
                  </a:rPr>
                  <a:t>◎</a:t>
                </a:r>
                <a14:m>
                  <m:oMath xmlns:m="http://schemas.openxmlformats.org/officeDocument/2006/math">
                    <m:sSup>
                      <m:sSupPr>
                        <m:ctrlPr>
                          <a:rPr lang="en-US" altLang="ja-JP" i="1" u="sng" smtClean="0">
                            <a:uFill>
                              <a:solidFill>
                                <a:srgbClr val="FF0000"/>
                              </a:solidFill>
                            </a:uFill>
                            <a:latin typeface="Cambria Math"/>
                          </a:rPr>
                        </m:ctrlPr>
                      </m:sSupPr>
                      <m:e>
                        <m:r>
                          <a:rPr lang="ja-JP" altLang="en-US" i="1" u="sng" smtClean="0">
                            <a:uFill>
                              <a:solidFill>
                                <a:srgbClr val="FF0000"/>
                              </a:solidFill>
                            </a:uFill>
                            <a:latin typeface="Cambria Math" panose="02040503050406030204" pitchFamily="18" charset="0"/>
                          </a:rPr>
                          <m:t>𝜒</m:t>
                        </m:r>
                      </m:e>
                      <m:sup>
                        <m:r>
                          <a:rPr lang="en-US" altLang="ja-JP" b="0" i="1" u="sng" smtClean="0">
                            <a:uFill>
                              <a:solidFill>
                                <a:srgbClr val="FF0000"/>
                              </a:solidFill>
                            </a:uFill>
                            <a:latin typeface="Cambria Math" panose="02040503050406030204" pitchFamily="18" charset="0"/>
                          </a:rPr>
                          <m:t>2</m:t>
                        </m:r>
                      </m:sup>
                    </m:sSup>
                    <m:r>
                      <a:rPr lang="ja-JP" altLang="en-US" i="1" u="sng">
                        <a:uFill>
                          <a:solidFill>
                            <a:srgbClr val="FF0000"/>
                          </a:solidFill>
                        </a:uFill>
                        <a:latin typeface="Cambria Math" panose="02040503050406030204" pitchFamily="18" charset="0"/>
                      </a:rPr>
                      <m:t>値</m:t>
                    </m:r>
                    <m:r>
                      <a:rPr kumimoji="1" lang="ja-JP" altLang="en-US" i="1" u="sng">
                        <a:uFill>
                          <a:solidFill>
                            <a:srgbClr val="FF0000"/>
                          </a:solidFill>
                        </a:uFill>
                        <a:latin typeface="Cambria Math" panose="02040503050406030204" pitchFamily="18" charset="0"/>
                      </a:rPr>
                      <m:t>の</m:t>
                    </m:r>
                  </m:oMath>
                </a14:m>
                <a:r>
                  <a:rPr kumimoji="1" lang="ja-JP" altLang="en-US" u="sng" dirty="0" smtClean="0">
                    <a:uFill>
                      <a:solidFill>
                        <a:srgbClr val="FF0000"/>
                      </a:solidFill>
                    </a:uFill>
                  </a:rPr>
                  <a:t>変化</a:t>
                </a:r>
                <a:endParaRPr kumimoji="1" lang="ja-JP" altLang="en-US" u="sng" dirty="0">
                  <a:uFill>
                    <a:solidFill>
                      <a:srgbClr val="FF0000"/>
                    </a:solidFill>
                  </a:uFill>
                </a:endParaRP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xfrm>
                <a:off x="839788" y="365125"/>
                <a:ext cx="10515600" cy="930275"/>
              </a:xfrm>
              <a:blipFill rotWithShape="0">
                <a:blip r:embed="rId2"/>
                <a:stretch>
                  <a:fillRect l="-2377" t="-11765" b="-14379"/>
                </a:stretch>
              </a:blipFill>
            </p:spPr>
            <p:txBody>
              <a:bodyPr/>
              <a:lstStyle/>
              <a:p>
                <a:r>
                  <a:rPr lang="ja-JP" altLang="en-US">
                    <a:noFill/>
                  </a:rPr>
                  <a:t> </a:t>
                </a:r>
              </a:p>
            </p:txBody>
          </p:sp>
        </mc:Fallback>
      </mc:AlternateContent>
      <p:pic>
        <p:nvPicPr>
          <p:cNvPr id="7" name="コンテンツ プレースホルダー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0962" y="1444968"/>
            <a:ext cx="5442853" cy="4082139"/>
          </a:xfrm>
        </p:spPr>
      </p:pic>
      <p:sp>
        <p:nvSpPr>
          <p:cNvPr id="9" name="正方形/長方形 8"/>
          <p:cNvSpPr/>
          <p:nvPr/>
        </p:nvSpPr>
        <p:spPr>
          <a:xfrm>
            <a:off x="620488" y="1444968"/>
            <a:ext cx="293914" cy="3965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26157" y="1358839"/>
            <a:ext cx="423440" cy="369332"/>
          </a:xfrm>
          <a:prstGeom prst="rect">
            <a:avLst/>
          </a:prstGeom>
          <a:noFill/>
        </p:spPr>
        <p:txBody>
          <a:bodyPr wrap="square" rtlCol="0">
            <a:spAutoFit/>
          </a:bodyPr>
          <a:lstStyle/>
          <a:p>
            <a:r>
              <a:rPr lang="en-US" altLang="ja-JP" dirty="0"/>
              <a:t>5</a:t>
            </a:r>
            <a:endParaRPr kumimoji="1" lang="ja-JP" altLang="en-US" dirty="0"/>
          </a:p>
        </p:txBody>
      </p:sp>
      <p:sp>
        <p:nvSpPr>
          <p:cNvPr id="11" name="テキスト ボックス 10"/>
          <p:cNvSpPr txBox="1"/>
          <p:nvPr/>
        </p:nvSpPr>
        <p:spPr>
          <a:xfrm>
            <a:off x="635185" y="3907709"/>
            <a:ext cx="381000" cy="369332"/>
          </a:xfrm>
          <a:prstGeom prst="rect">
            <a:avLst/>
          </a:prstGeom>
          <a:noFill/>
        </p:spPr>
        <p:txBody>
          <a:bodyPr wrap="square" rtlCol="0">
            <a:spAutoFit/>
          </a:bodyPr>
          <a:lstStyle/>
          <a:p>
            <a:r>
              <a:rPr kumimoji="1" lang="en-US" altLang="ja-JP" dirty="0" smtClean="0"/>
              <a:t>3</a:t>
            </a:r>
            <a:endParaRPr kumimoji="1" lang="ja-JP" altLang="en-US" dirty="0"/>
          </a:p>
        </p:txBody>
      </p:sp>
      <p:sp>
        <p:nvSpPr>
          <p:cNvPr id="13" name="正方形/長方形 12"/>
          <p:cNvSpPr/>
          <p:nvPr/>
        </p:nvSpPr>
        <p:spPr>
          <a:xfrm>
            <a:off x="778330" y="5328332"/>
            <a:ext cx="5349874" cy="34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813497" y="5365237"/>
            <a:ext cx="381455" cy="369332"/>
          </a:xfrm>
          <a:prstGeom prst="rect">
            <a:avLst/>
          </a:prstGeom>
          <a:noFill/>
        </p:spPr>
        <p:txBody>
          <a:bodyPr wrap="square" rtlCol="0">
            <a:spAutoFit/>
          </a:bodyPr>
          <a:lstStyle/>
          <a:p>
            <a:r>
              <a:rPr kumimoji="1" lang="en-US" altLang="ja-JP" dirty="0" smtClean="0"/>
              <a:t>1</a:t>
            </a:r>
            <a:endParaRPr kumimoji="1" lang="ja-JP" altLang="en-US" dirty="0"/>
          </a:p>
        </p:txBody>
      </p:sp>
      <p:sp>
        <p:nvSpPr>
          <p:cNvPr id="15" name="テキスト ボックス 14"/>
          <p:cNvSpPr txBox="1"/>
          <p:nvPr/>
        </p:nvSpPr>
        <p:spPr>
          <a:xfrm>
            <a:off x="684584" y="5352936"/>
            <a:ext cx="629783" cy="369332"/>
          </a:xfrm>
          <a:prstGeom prst="rect">
            <a:avLst/>
          </a:prstGeom>
          <a:noFill/>
        </p:spPr>
        <p:txBody>
          <a:bodyPr wrap="square" rtlCol="0">
            <a:spAutoFit/>
          </a:bodyPr>
          <a:lstStyle/>
          <a:p>
            <a:r>
              <a:rPr kumimoji="1" lang="en-US" altLang="ja-JP" dirty="0" smtClean="0"/>
              <a:t>0.98</a:t>
            </a:r>
            <a:endParaRPr kumimoji="1" lang="ja-JP" altLang="en-US" dirty="0"/>
          </a:p>
        </p:txBody>
      </p:sp>
      <p:sp>
        <p:nvSpPr>
          <p:cNvPr id="16" name="テキスト ボックス 15"/>
          <p:cNvSpPr txBox="1"/>
          <p:nvPr/>
        </p:nvSpPr>
        <p:spPr>
          <a:xfrm>
            <a:off x="4987312" y="5352936"/>
            <a:ext cx="597825" cy="369332"/>
          </a:xfrm>
          <a:prstGeom prst="rect">
            <a:avLst/>
          </a:prstGeom>
          <a:noFill/>
        </p:spPr>
        <p:txBody>
          <a:bodyPr wrap="square" rtlCol="0">
            <a:spAutoFit/>
          </a:bodyPr>
          <a:lstStyle/>
          <a:p>
            <a:r>
              <a:rPr kumimoji="1" lang="en-US" altLang="ja-JP" smtClean="0"/>
              <a:t>1.07</a:t>
            </a:r>
            <a:endParaRPr kumimoji="1" lang="ja-JP" altLang="en-US" dirty="0"/>
          </a:p>
        </p:txBody>
      </p:sp>
      <p:sp>
        <p:nvSpPr>
          <p:cNvPr id="18" name="テキスト ボックス 17"/>
          <p:cNvSpPr txBox="1"/>
          <p:nvPr/>
        </p:nvSpPr>
        <p:spPr>
          <a:xfrm>
            <a:off x="2846606" y="5662173"/>
            <a:ext cx="988770" cy="523220"/>
          </a:xfrm>
          <a:prstGeom prst="rect">
            <a:avLst/>
          </a:prstGeom>
          <a:noFill/>
        </p:spPr>
        <p:txBody>
          <a:bodyPr wrap="square" rtlCol="0">
            <a:spAutoFit/>
          </a:bodyPr>
          <a:lstStyle/>
          <a:p>
            <a:r>
              <a:rPr kumimoji="1" lang="en-US" altLang="ja-JP" sz="2800" dirty="0" smtClean="0"/>
              <a:t>alpha</a:t>
            </a:r>
            <a:endParaRPr kumimoji="1" lang="ja-JP" altLang="en-US" dirty="0"/>
          </a:p>
        </p:txBody>
      </p:sp>
      <p:sp>
        <p:nvSpPr>
          <p:cNvPr id="19" name="テキスト ボックス 18"/>
          <p:cNvSpPr txBox="1"/>
          <p:nvPr/>
        </p:nvSpPr>
        <p:spPr>
          <a:xfrm rot="16200000">
            <a:off x="-140081" y="3224427"/>
            <a:ext cx="827769" cy="523220"/>
          </a:xfrm>
          <a:prstGeom prst="rect">
            <a:avLst/>
          </a:prstGeom>
          <a:noFill/>
        </p:spPr>
        <p:txBody>
          <a:bodyPr wrap="square" rtlCol="0">
            <a:spAutoFit/>
          </a:bodyPr>
          <a:lstStyle/>
          <a:p>
            <a:r>
              <a:rPr kumimoji="1" lang="en-US" altLang="ja-JP" sz="2800" dirty="0" smtClean="0"/>
              <a:t>chi2</a:t>
            </a:r>
            <a:endParaRPr kumimoji="1" lang="ja-JP" altLang="en-US" sz="2800" dirty="0"/>
          </a:p>
        </p:txBody>
      </p:sp>
      <p:sp>
        <p:nvSpPr>
          <p:cNvPr id="3" name="テキスト ボックス 2"/>
          <p:cNvSpPr txBox="1"/>
          <p:nvPr/>
        </p:nvSpPr>
        <p:spPr>
          <a:xfrm>
            <a:off x="379594" y="3427584"/>
            <a:ext cx="646176" cy="400110"/>
          </a:xfrm>
          <a:prstGeom prst="rect">
            <a:avLst/>
          </a:prstGeom>
          <a:noFill/>
        </p:spPr>
        <p:txBody>
          <a:bodyPr wrap="square" rtlCol="0">
            <a:spAutoFit/>
          </a:bodyPr>
          <a:lstStyle/>
          <a:p>
            <a:r>
              <a:rPr kumimoji="1" lang="en-US" altLang="ja-JP" sz="2000" dirty="0" smtClean="0"/>
              <a:t>3.35</a:t>
            </a:r>
            <a:endParaRPr kumimoji="1" lang="ja-JP" altLang="en-US" sz="2000" dirty="0"/>
          </a:p>
        </p:txBody>
      </p:sp>
      <p:sp>
        <p:nvSpPr>
          <p:cNvPr id="4" name="テキスト ボックス 3"/>
          <p:cNvSpPr txBox="1"/>
          <p:nvPr/>
        </p:nvSpPr>
        <p:spPr>
          <a:xfrm>
            <a:off x="1393171" y="1761916"/>
            <a:ext cx="731520" cy="584775"/>
          </a:xfrm>
          <a:prstGeom prst="rect">
            <a:avLst/>
          </a:prstGeom>
          <a:noFill/>
        </p:spPr>
        <p:txBody>
          <a:bodyPr wrap="square" rtlCol="0">
            <a:spAutoFit/>
          </a:bodyPr>
          <a:lstStyle/>
          <a:p>
            <a:r>
              <a:rPr kumimoji="1" lang="en-US" altLang="ja-JP" sz="3200" dirty="0" smtClean="0">
                <a:solidFill>
                  <a:srgbClr val="FF0000"/>
                </a:solidFill>
              </a:rPr>
              <a:t>HV</a:t>
            </a:r>
            <a:endParaRPr kumimoji="1" lang="ja-JP" altLang="en-US" sz="3200" dirty="0">
              <a:solidFill>
                <a:srgbClr val="FF0000"/>
              </a:solidFill>
            </a:endParaRPr>
          </a:p>
        </p:txBody>
      </p:sp>
      <p:sp>
        <p:nvSpPr>
          <p:cNvPr id="5" name="テキスト ボックス 4"/>
          <p:cNvSpPr txBox="1"/>
          <p:nvPr/>
        </p:nvSpPr>
        <p:spPr>
          <a:xfrm>
            <a:off x="4676416" y="4217911"/>
            <a:ext cx="621792" cy="584775"/>
          </a:xfrm>
          <a:prstGeom prst="rect">
            <a:avLst/>
          </a:prstGeom>
          <a:noFill/>
        </p:spPr>
        <p:txBody>
          <a:bodyPr wrap="square" rtlCol="0">
            <a:spAutoFit/>
          </a:bodyPr>
          <a:lstStyle/>
          <a:p>
            <a:r>
              <a:rPr kumimoji="1" lang="en-US" altLang="ja-JP" sz="3200" dirty="0" smtClean="0">
                <a:solidFill>
                  <a:srgbClr val="0070C0"/>
                </a:solidFill>
              </a:rPr>
              <a:t>LV</a:t>
            </a:r>
            <a:endParaRPr kumimoji="1" lang="ja-JP" altLang="en-US" sz="3200" dirty="0">
              <a:solidFill>
                <a:srgbClr val="0070C0"/>
              </a:solidFill>
            </a:endParaRPr>
          </a:p>
        </p:txBody>
      </p:sp>
      <p:cxnSp>
        <p:nvCxnSpPr>
          <p:cNvPr id="8" name="直線矢印コネクタ 7"/>
          <p:cNvCxnSpPr/>
          <p:nvPr/>
        </p:nvCxnSpPr>
        <p:spPr>
          <a:xfrm>
            <a:off x="1813497" y="3486037"/>
            <a:ext cx="2112327" cy="0"/>
          </a:xfrm>
          <a:prstGeom prst="straightConnector1">
            <a:avLst/>
          </a:prstGeom>
          <a:ln w="317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1734547" y="3709194"/>
            <a:ext cx="3337325" cy="9366"/>
          </a:xfrm>
          <a:prstGeom prst="straightConnector1">
            <a:avLst/>
          </a:prstGeom>
          <a:ln w="3175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val="1615865553"/>
              </p:ext>
            </p:extLst>
          </p:nvPr>
        </p:nvGraphicFramePr>
        <p:xfrm>
          <a:off x="6627334" y="3958242"/>
          <a:ext cx="5023104" cy="1981566"/>
        </p:xfrm>
        <a:graphic>
          <a:graphicData uri="http://schemas.openxmlformats.org/drawingml/2006/table">
            <a:tbl>
              <a:tblPr firstRow="1" bandRow="1">
                <a:tableStyleId>{5C22544A-7EE6-4342-B048-85BDC9FD1C3A}</a:tableStyleId>
              </a:tblPr>
              <a:tblGrid>
                <a:gridCol w="1674368"/>
                <a:gridCol w="1674368"/>
                <a:gridCol w="1674368"/>
              </a:tblGrid>
              <a:tr h="660522">
                <a:tc>
                  <a:txBody>
                    <a:bodyPr/>
                    <a:lstStyle/>
                    <a:p>
                      <a:endParaRPr kumimoji="1" lang="ja-JP" altLang="en-US" dirty="0"/>
                    </a:p>
                  </a:txBody>
                  <a:tcPr/>
                </a:tc>
                <a:tc>
                  <a:txBody>
                    <a:bodyPr/>
                    <a:lstStyle/>
                    <a:p>
                      <a:pPr algn="ctr"/>
                      <a:r>
                        <a:rPr kumimoji="1" lang="en-US" altLang="ja-JP" sz="3200" dirty="0" smtClean="0"/>
                        <a:t>αmin</a:t>
                      </a:r>
                      <a:endParaRPr kumimoji="1" lang="ja-JP" altLang="en-US" dirty="0"/>
                    </a:p>
                  </a:txBody>
                  <a:tcPr/>
                </a:tc>
                <a:tc>
                  <a:txBody>
                    <a:bodyPr/>
                    <a:lstStyle/>
                    <a:p>
                      <a:pPr algn="ctr"/>
                      <a:r>
                        <a:rPr kumimoji="1" lang="en-US" altLang="ja-JP" sz="3200" dirty="0" smtClean="0"/>
                        <a:t>αmax</a:t>
                      </a:r>
                      <a:endParaRPr kumimoji="1" lang="ja-JP" altLang="en-US" dirty="0"/>
                    </a:p>
                  </a:txBody>
                  <a:tcPr/>
                </a:tc>
              </a:tr>
              <a:tr h="660522">
                <a:tc>
                  <a:txBody>
                    <a:bodyPr/>
                    <a:lstStyle/>
                    <a:p>
                      <a:pPr algn="ctr"/>
                      <a:r>
                        <a:rPr kumimoji="1" lang="en-US" altLang="ja-JP" sz="3200" dirty="0" smtClean="0"/>
                        <a:t>HV</a:t>
                      </a:r>
                      <a:endParaRPr kumimoji="1" lang="ja-JP" altLang="en-US" dirty="0"/>
                    </a:p>
                  </a:txBody>
                  <a:tcPr/>
                </a:tc>
                <a:tc>
                  <a:txBody>
                    <a:bodyPr/>
                    <a:lstStyle/>
                    <a:p>
                      <a:pPr algn="ctr"/>
                      <a:r>
                        <a:rPr kumimoji="1" lang="en-US" altLang="ja-JP" sz="2800" dirty="0" smtClean="0"/>
                        <a:t>0.9962</a:t>
                      </a:r>
                      <a:endParaRPr kumimoji="1" lang="ja-JP" altLang="en-US" sz="2800" dirty="0"/>
                    </a:p>
                  </a:txBody>
                  <a:tcPr/>
                </a:tc>
                <a:tc>
                  <a:txBody>
                    <a:bodyPr/>
                    <a:lstStyle/>
                    <a:p>
                      <a:pPr algn="ctr"/>
                      <a:r>
                        <a:rPr kumimoji="1" lang="en-US" altLang="ja-JP" sz="2800" dirty="0" smtClean="0"/>
                        <a:t>1.042</a:t>
                      </a:r>
                      <a:endParaRPr kumimoji="1" lang="ja-JP" altLang="en-US" sz="2800" dirty="0"/>
                    </a:p>
                  </a:txBody>
                  <a:tcPr/>
                </a:tc>
              </a:tr>
              <a:tr h="660522">
                <a:tc>
                  <a:txBody>
                    <a:bodyPr/>
                    <a:lstStyle/>
                    <a:p>
                      <a:pPr algn="ctr"/>
                      <a:r>
                        <a:rPr kumimoji="1" lang="en-US" altLang="ja-JP" sz="3200" dirty="0" smtClean="0"/>
                        <a:t>LV</a:t>
                      </a:r>
                      <a:endParaRPr kumimoji="1" lang="ja-JP" altLang="en-US" sz="1600" dirty="0"/>
                    </a:p>
                  </a:txBody>
                  <a:tcPr/>
                </a:tc>
                <a:tc>
                  <a:txBody>
                    <a:bodyPr/>
                    <a:lstStyle/>
                    <a:p>
                      <a:pPr algn="ctr"/>
                      <a:r>
                        <a:rPr kumimoji="1" lang="en-US" altLang="ja-JP" sz="2800" dirty="0" smtClean="0"/>
                        <a:t>0.9934</a:t>
                      </a:r>
                      <a:endParaRPr kumimoji="1" lang="ja-JP" altLang="en-US" sz="2800" dirty="0"/>
                    </a:p>
                  </a:txBody>
                  <a:tcPr/>
                </a:tc>
                <a:tc>
                  <a:txBody>
                    <a:bodyPr/>
                    <a:lstStyle/>
                    <a:p>
                      <a:pPr algn="ctr"/>
                      <a:r>
                        <a:rPr kumimoji="1" lang="en-US" altLang="ja-JP" sz="2800" dirty="0" smtClean="0"/>
                        <a:t>1.067</a:t>
                      </a:r>
                      <a:endParaRPr kumimoji="1" lang="ja-JP" altLang="en-US" sz="2800" dirty="0"/>
                    </a:p>
                  </a:txBody>
                  <a:tcPr/>
                </a:tc>
              </a:tr>
            </a:tbl>
          </a:graphicData>
        </a:graphic>
      </p:graphicFrame>
      <mc:AlternateContent xmlns:mc="http://schemas.openxmlformats.org/markup-compatibility/2006" xmlns:a14="http://schemas.microsoft.com/office/drawing/2010/main">
        <mc:Choice Requires="a14">
          <p:sp>
            <p:nvSpPr>
              <p:cNvPr id="24" name="テキスト ボックス 23"/>
              <p:cNvSpPr txBox="1"/>
              <p:nvPr/>
            </p:nvSpPr>
            <p:spPr>
              <a:xfrm>
                <a:off x="6627334" y="1561861"/>
                <a:ext cx="4595837" cy="1569660"/>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sSup>
                      <m:sSupPr>
                        <m:ctrlPr>
                          <a:rPr lang="en-US" altLang="ja-JP" sz="2400" i="1" smtClean="0">
                            <a:latin typeface="Cambria Math"/>
                          </a:rPr>
                        </m:ctrlPr>
                      </m:sSupPr>
                      <m:e>
                        <m:r>
                          <a:rPr lang="ja-JP" altLang="en-US" sz="2400" i="1" smtClean="0">
                            <a:latin typeface="Cambria Math" panose="02040503050406030204" pitchFamily="18" charset="0"/>
                          </a:rPr>
                          <m:t>𝜒</m:t>
                        </m:r>
                      </m:e>
                      <m:sup>
                        <m:r>
                          <a:rPr lang="en-US" altLang="ja-JP" sz="2400" b="0" i="1" smtClean="0">
                            <a:latin typeface="Cambria Math" panose="02040503050406030204" pitchFamily="18" charset="0"/>
                          </a:rPr>
                          <m:t>2</m:t>
                        </m:r>
                      </m:sup>
                    </m:sSup>
                    <m:r>
                      <a:rPr lang="ja-JP" altLang="en-US" sz="2400" i="1">
                        <a:latin typeface="Cambria Math" panose="02040503050406030204" pitchFamily="18" charset="0"/>
                      </a:rPr>
                      <m:t>値</m:t>
                    </m:r>
                  </m:oMath>
                </a14:m>
                <a:r>
                  <a:rPr lang="ja-JP" altLang="en-US" sz="2400" dirty="0" smtClean="0"/>
                  <a:t>が</a:t>
                </a:r>
                <a:r>
                  <a:rPr lang="en-US" altLang="ja-JP" sz="2400" dirty="0" smtClean="0"/>
                  <a:t>3.35</a:t>
                </a:r>
                <a:r>
                  <a:rPr lang="ja-JP" altLang="en-US" sz="2400" dirty="0"/>
                  <a:t>以下となる</a:t>
                </a:r>
                <a:r>
                  <a:rPr lang="en-US" altLang="ja-JP" sz="2400" dirty="0"/>
                  <a:t>α</a:t>
                </a:r>
                <a:r>
                  <a:rPr lang="ja-JP" altLang="en-US" sz="2400" dirty="0"/>
                  <a:t>の範囲</a:t>
                </a:r>
                <a:r>
                  <a:rPr lang="ja-JP" altLang="en-US" sz="2400" dirty="0" smtClean="0"/>
                  <a:t>を求める</a:t>
                </a:r>
                <a:endParaRPr lang="en-US" altLang="ja-JP" sz="2400" dirty="0"/>
              </a:p>
              <a:p>
                <a:r>
                  <a:rPr lang="ja-JP" altLang="en-US" sz="2400" dirty="0" smtClean="0"/>
                  <a:t>　 （</a:t>
                </a:r>
                <a14:m>
                  <m:oMath xmlns:m="http://schemas.openxmlformats.org/officeDocument/2006/math">
                    <m:sSup>
                      <m:sSupPr>
                        <m:ctrlPr>
                          <a:rPr lang="en-US" altLang="ja-JP" sz="2400" i="1">
                            <a:latin typeface="Cambria Math"/>
                          </a:rPr>
                        </m:ctrlPr>
                      </m:sSupPr>
                      <m:e>
                        <m:r>
                          <a:rPr lang="ja-JP" altLang="en-US" sz="2400" i="1">
                            <a:latin typeface="Cambria Math" panose="02040503050406030204" pitchFamily="18" charset="0"/>
                          </a:rPr>
                          <m:t>𝜒</m:t>
                        </m:r>
                      </m:e>
                      <m:sup>
                        <m:r>
                          <a:rPr lang="en-US" altLang="ja-JP" sz="2400" i="1">
                            <a:latin typeface="Cambria Math" panose="02040503050406030204" pitchFamily="18" charset="0"/>
                          </a:rPr>
                          <m:t>2</m:t>
                        </m:r>
                      </m:sup>
                    </m:sSup>
                  </m:oMath>
                </a14:m>
                <a:r>
                  <a:rPr lang="ja-JP" altLang="en-US" sz="2400" dirty="0"/>
                  <a:t>分布で</a:t>
                </a:r>
                <a:r>
                  <a:rPr lang="en-US" altLang="ja-JP" sz="2400" dirty="0"/>
                  <a:t>66%</a:t>
                </a:r>
                <a:r>
                  <a:rPr lang="ja-JP" altLang="en-US" sz="2400" dirty="0"/>
                  <a:t>が含まれる範囲）</a:t>
                </a:r>
                <a:endParaRPr lang="en-US" altLang="ja-JP" sz="2400" dirty="0"/>
              </a:p>
              <a:p>
                <a:endParaRPr kumimoji="1" lang="ja-JP" altLang="en-US" sz="24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6627334" y="1561861"/>
                <a:ext cx="4595837" cy="1569660"/>
              </a:xfrm>
              <a:prstGeom prst="rect">
                <a:avLst/>
              </a:prstGeom>
              <a:blipFill rotWithShape="0">
                <a:blip r:embed="rId4"/>
                <a:stretch>
                  <a:fillRect l="-1724" t="-4651" r="-1326"/>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13295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prstGeom prst="rect">
            <a:avLst/>
          </a:prstGeom>
        </p:spPr>
        <p:txBody>
          <a:bodyPr/>
          <a:lstStyle/>
          <a:p>
            <a:r>
              <a:rPr lang="ja-JP" altLang="en-US" u="sng" dirty="0" smtClean="0">
                <a:uFill>
                  <a:solidFill>
                    <a:srgbClr val="FF0000"/>
                  </a:solidFill>
                </a:uFill>
              </a:rPr>
              <a:t>◎</a:t>
            </a:r>
            <a:r>
              <a:rPr u="sng" dirty="0" err="1" smtClean="0">
                <a:uFill>
                  <a:solidFill>
                    <a:srgbClr val="FF0000"/>
                  </a:solidFill>
                </a:uFill>
              </a:rPr>
              <a:t>昨年度の実験</a:t>
            </a:r>
            <a:endParaRPr u="sng" dirty="0">
              <a:uFill>
                <a:solidFill>
                  <a:srgbClr val="FF0000"/>
                </a:solidFill>
              </a:uFill>
            </a:endParaRPr>
          </a:p>
        </p:txBody>
      </p:sp>
      <p:sp>
        <p:nvSpPr>
          <p:cNvPr id="135" name="Shape 135"/>
          <p:cNvSpPr>
            <a:spLocks noGrp="1"/>
          </p:cNvSpPr>
          <p:nvPr>
            <p:ph type="body" idx="1"/>
          </p:nvPr>
        </p:nvSpPr>
        <p:spPr>
          <a:xfrm>
            <a:off x="2311163" y="2159409"/>
            <a:ext cx="7804548" cy="4420196"/>
          </a:xfrm>
          <a:prstGeom prst="rect">
            <a:avLst/>
          </a:prstGeom>
        </p:spPr>
        <p:txBody>
          <a:bodyPr/>
          <a:lstStyle/>
          <a:p>
            <a:r>
              <a:rPr baseline="30000" dirty="0"/>
              <a:t>7</a:t>
            </a:r>
            <a:r>
              <a:rPr dirty="0"/>
              <a:t>Liの理論的予測値を下げたい</a:t>
            </a:r>
          </a:p>
          <a:p>
            <a:r>
              <a:rPr baseline="30000" dirty="0"/>
              <a:t>7</a:t>
            </a:r>
            <a:r>
              <a:rPr dirty="0"/>
              <a:t>Be+n→2αの反応断面積が大きくなれば</a:t>
            </a:r>
            <a:r>
              <a:rPr baseline="30000" dirty="0"/>
              <a:t>7</a:t>
            </a:r>
            <a:r>
              <a:rPr dirty="0"/>
              <a:t>Be</a:t>
            </a:r>
            <a:r>
              <a:rPr dirty="0" smtClean="0"/>
              <a:t>の電子捕獲により生成される</a:t>
            </a:r>
            <a:r>
              <a:rPr lang="en-US" baseline="30000" dirty="0" smtClean="0"/>
              <a:t>7</a:t>
            </a:r>
            <a:r>
              <a:rPr dirty="0" smtClean="0"/>
              <a:t>Li</a:t>
            </a:r>
            <a:r>
              <a:rPr dirty="0"/>
              <a:t>の量が減る</a:t>
            </a:r>
          </a:p>
          <a:p>
            <a:r>
              <a:rPr dirty="0" err="1"/>
              <a:t>逆反応</a:t>
            </a:r>
            <a:r>
              <a:rPr dirty="0"/>
              <a:t>α+α</a:t>
            </a:r>
            <a:r>
              <a:rPr dirty="0" smtClean="0"/>
              <a:t>→</a:t>
            </a:r>
            <a:r>
              <a:rPr lang="en-US" baseline="30000" dirty="0" smtClean="0"/>
              <a:t>7</a:t>
            </a:r>
            <a:r>
              <a:rPr dirty="0" smtClean="0"/>
              <a:t>Be+n</a:t>
            </a:r>
            <a:r>
              <a:rPr dirty="0"/>
              <a:t>の反応断面積を調べる</a:t>
            </a:r>
          </a:p>
          <a:p>
            <a:pPr>
              <a:defRPr>
                <a:latin typeface="ヒラギノ角ゴ ProN W6"/>
                <a:ea typeface="ヒラギノ角ゴ ProN W6"/>
                <a:cs typeface="ヒラギノ角ゴ ProN W6"/>
                <a:sym typeface="ヒラギノ角ゴ ProN W6"/>
              </a:defRPr>
            </a:pPr>
            <a:r>
              <a:rPr dirty="0" err="1"/>
              <a:t>中性子を液体シンチレータで検出して断面積を計算する</a:t>
            </a:r>
            <a:endParaRPr dirty="0"/>
          </a:p>
        </p:txBody>
      </p:sp>
    </p:spTree>
    <p:extLst>
      <p:ext uri="{BB962C8B-B14F-4D97-AF65-F5344CB8AC3E}">
        <p14:creationId xmlns:p14="http://schemas.microsoft.com/office/powerpoint/2010/main" val="101515273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0515600" cy="930275"/>
          </a:xfrm>
        </p:spPr>
        <p:txBody>
          <a:bodyPr/>
          <a:lstStyle/>
          <a:p>
            <a:r>
              <a:rPr lang="ja-JP" altLang="en-US" u="sng" dirty="0" smtClean="0">
                <a:uFill>
                  <a:solidFill>
                    <a:srgbClr val="FF0000"/>
                  </a:solidFill>
                </a:uFill>
              </a:rPr>
              <a:t>◎</a:t>
            </a:r>
            <a:r>
              <a:rPr lang="en-US" altLang="ja-JP" u="sng" dirty="0" smtClean="0">
                <a:uFill>
                  <a:solidFill>
                    <a:srgbClr val="FF0000"/>
                  </a:solidFill>
                </a:uFill>
              </a:rPr>
              <a:t>Simulation</a:t>
            </a:r>
            <a:r>
              <a:rPr lang="ja-JP" altLang="en-US" u="sng" dirty="0" smtClean="0">
                <a:uFill>
                  <a:solidFill>
                    <a:srgbClr val="FF0000"/>
                  </a:solidFill>
                </a:uFill>
              </a:rPr>
              <a:t>のエラーバンド</a:t>
            </a:r>
            <a:endParaRPr kumimoji="1" lang="ja-JP" altLang="en-US" u="sng" dirty="0">
              <a:uFill>
                <a:solidFill>
                  <a:srgbClr val="FF0000"/>
                </a:solidFill>
              </a:uFill>
            </a:endParaRPr>
          </a:p>
        </p:txBody>
      </p:sp>
      <p:sp>
        <p:nvSpPr>
          <p:cNvPr id="3" name="テキスト プレースホルダー 2"/>
          <p:cNvSpPr>
            <a:spLocks noGrp="1"/>
          </p:cNvSpPr>
          <p:nvPr>
            <p:ph type="body" idx="1"/>
          </p:nvPr>
        </p:nvSpPr>
        <p:spPr>
          <a:xfrm>
            <a:off x="842158" y="6105937"/>
            <a:ext cx="5157787" cy="539522"/>
          </a:xfrm>
        </p:spPr>
        <p:txBody>
          <a:bodyPr/>
          <a:lstStyle/>
          <a:p>
            <a:pPr algn="ctr"/>
            <a:r>
              <a:rPr lang="en-US" altLang="ja-JP" dirty="0" smtClean="0"/>
              <a:t>HV(t</a:t>
            </a:r>
            <a:r>
              <a:rPr kumimoji="1" lang="en-US" altLang="ja-JP" dirty="0" smtClean="0"/>
              <a:t>hreshold 0.153MeVee)</a:t>
            </a:r>
            <a:endParaRPr kumimoji="1" lang="ja-JP" altLang="en-US" dirty="0"/>
          </a:p>
        </p:txBody>
      </p:sp>
      <p:pic>
        <p:nvPicPr>
          <p:cNvPr id="7" name="コンテンツ プレースホルダー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2301" y="998094"/>
            <a:ext cx="5339382" cy="4712839"/>
          </a:xfrm>
        </p:spPr>
      </p:pic>
      <p:sp>
        <p:nvSpPr>
          <p:cNvPr id="5" name="テキスト プレースホルダー 4"/>
          <p:cNvSpPr>
            <a:spLocks noGrp="1"/>
          </p:cNvSpPr>
          <p:nvPr>
            <p:ph type="body" sz="quarter" idx="3"/>
          </p:nvPr>
        </p:nvSpPr>
        <p:spPr>
          <a:xfrm>
            <a:off x="6679916" y="6105937"/>
            <a:ext cx="5183188" cy="539522"/>
          </a:xfrm>
        </p:spPr>
        <p:txBody>
          <a:bodyPr/>
          <a:lstStyle/>
          <a:p>
            <a:pPr algn="ctr"/>
            <a:r>
              <a:rPr lang="en-US" altLang="ja-JP" dirty="0" smtClean="0"/>
              <a:t>LV(t</a:t>
            </a:r>
            <a:r>
              <a:rPr kumimoji="1" lang="en-US" altLang="ja-JP" dirty="0" smtClean="0"/>
              <a:t>hreshold 0.305MeVee)</a:t>
            </a:r>
            <a:endParaRPr kumimoji="1" lang="ja-JP" altLang="en-US" dirty="0"/>
          </a:p>
        </p:txBody>
      </p:sp>
      <p:pic>
        <p:nvPicPr>
          <p:cNvPr id="8" name="コンテンツ プレースホルダー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94562" y="930275"/>
            <a:ext cx="5353897" cy="4719333"/>
          </a:xfrm>
        </p:spPr>
      </p:pic>
      <p:sp>
        <p:nvSpPr>
          <p:cNvPr id="4" name="正方形/長方形 3"/>
          <p:cNvSpPr/>
          <p:nvPr/>
        </p:nvSpPr>
        <p:spPr>
          <a:xfrm>
            <a:off x="532301" y="991601"/>
            <a:ext cx="392989" cy="4534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903519" y="5482412"/>
            <a:ext cx="4968164" cy="337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45878" y="930275"/>
            <a:ext cx="457200" cy="400110"/>
          </a:xfrm>
          <a:prstGeom prst="rect">
            <a:avLst/>
          </a:prstGeom>
          <a:noFill/>
        </p:spPr>
        <p:txBody>
          <a:bodyPr wrap="square" rtlCol="0">
            <a:spAutoFit/>
          </a:bodyPr>
          <a:lstStyle/>
          <a:p>
            <a:r>
              <a:rPr kumimoji="1" lang="en-US" altLang="ja-JP" sz="2000" dirty="0" smtClean="0"/>
              <a:t>35</a:t>
            </a:r>
            <a:endParaRPr kumimoji="1" lang="ja-JP" altLang="en-US" sz="2000" dirty="0"/>
          </a:p>
        </p:txBody>
      </p:sp>
      <p:sp>
        <p:nvSpPr>
          <p:cNvPr id="10" name="テキスト ボックス 9"/>
          <p:cNvSpPr txBox="1"/>
          <p:nvPr/>
        </p:nvSpPr>
        <p:spPr>
          <a:xfrm rot="16200000">
            <a:off x="-600441" y="3131320"/>
            <a:ext cx="1803819" cy="461665"/>
          </a:xfrm>
          <a:prstGeom prst="rect">
            <a:avLst/>
          </a:prstGeom>
          <a:noFill/>
        </p:spPr>
        <p:txBody>
          <a:bodyPr wrap="square" rtlCol="0">
            <a:spAutoFit/>
          </a:bodyPr>
          <a:lstStyle/>
          <a:p>
            <a:r>
              <a:rPr lang="en-US" altLang="ja-JP" sz="2400" dirty="0"/>
              <a:t>e</a:t>
            </a:r>
            <a:r>
              <a:rPr kumimoji="1" lang="en-US" altLang="ja-JP" sz="2400" dirty="0" smtClean="0"/>
              <a:t>fficiency[%]</a:t>
            </a:r>
            <a:endParaRPr kumimoji="1" lang="ja-JP" altLang="en-US" sz="2400" dirty="0"/>
          </a:p>
        </p:txBody>
      </p:sp>
      <p:sp>
        <p:nvSpPr>
          <p:cNvPr id="11" name="テキスト ボックス 10"/>
          <p:cNvSpPr txBox="1"/>
          <p:nvPr/>
        </p:nvSpPr>
        <p:spPr>
          <a:xfrm>
            <a:off x="545878" y="1520424"/>
            <a:ext cx="489857" cy="400110"/>
          </a:xfrm>
          <a:prstGeom prst="rect">
            <a:avLst/>
          </a:prstGeom>
          <a:noFill/>
        </p:spPr>
        <p:txBody>
          <a:bodyPr wrap="square" rtlCol="0">
            <a:spAutoFit/>
          </a:bodyPr>
          <a:lstStyle/>
          <a:p>
            <a:r>
              <a:rPr kumimoji="1" lang="en-US" altLang="ja-JP" sz="2000" dirty="0" smtClean="0"/>
              <a:t>30</a:t>
            </a:r>
            <a:endParaRPr kumimoji="1" lang="ja-JP" altLang="en-US" sz="2000" dirty="0"/>
          </a:p>
        </p:txBody>
      </p:sp>
      <p:sp>
        <p:nvSpPr>
          <p:cNvPr id="12" name="テキスト ボックス 11"/>
          <p:cNvSpPr txBox="1"/>
          <p:nvPr/>
        </p:nvSpPr>
        <p:spPr>
          <a:xfrm>
            <a:off x="545878" y="2764185"/>
            <a:ext cx="511628" cy="400110"/>
          </a:xfrm>
          <a:prstGeom prst="rect">
            <a:avLst/>
          </a:prstGeom>
          <a:noFill/>
        </p:spPr>
        <p:txBody>
          <a:bodyPr wrap="square" rtlCol="0">
            <a:spAutoFit/>
          </a:bodyPr>
          <a:lstStyle/>
          <a:p>
            <a:r>
              <a:rPr kumimoji="1" lang="en-US" altLang="ja-JP" sz="2000" dirty="0" smtClean="0"/>
              <a:t>20</a:t>
            </a:r>
            <a:endParaRPr kumimoji="1" lang="ja-JP" altLang="en-US" sz="2000" dirty="0"/>
          </a:p>
        </p:txBody>
      </p:sp>
      <p:sp>
        <p:nvSpPr>
          <p:cNvPr id="13" name="テキスト ボックス 12"/>
          <p:cNvSpPr txBox="1"/>
          <p:nvPr/>
        </p:nvSpPr>
        <p:spPr>
          <a:xfrm>
            <a:off x="2135192" y="5819869"/>
            <a:ext cx="2133600" cy="461665"/>
          </a:xfrm>
          <a:prstGeom prst="rect">
            <a:avLst/>
          </a:prstGeom>
          <a:noFill/>
        </p:spPr>
        <p:txBody>
          <a:bodyPr wrap="square" rtlCol="0">
            <a:spAutoFit/>
          </a:bodyPr>
          <a:lstStyle/>
          <a:p>
            <a:r>
              <a:rPr lang="en-US" altLang="ja-JP" sz="2400" dirty="0"/>
              <a:t>n</a:t>
            </a:r>
            <a:r>
              <a:rPr kumimoji="1" lang="en-US" altLang="ja-JP" sz="2400" dirty="0" smtClean="0"/>
              <a:t>-energy[MeV]</a:t>
            </a:r>
            <a:endParaRPr kumimoji="1" lang="ja-JP" altLang="en-US" sz="2400" dirty="0"/>
          </a:p>
        </p:txBody>
      </p:sp>
      <p:sp>
        <p:nvSpPr>
          <p:cNvPr id="14" name="テキスト ボックス 13"/>
          <p:cNvSpPr txBox="1"/>
          <p:nvPr/>
        </p:nvSpPr>
        <p:spPr>
          <a:xfrm>
            <a:off x="643848" y="5478020"/>
            <a:ext cx="402772" cy="400110"/>
          </a:xfrm>
          <a:prstGeom prst="rect">
            <a:avLst/>
          </a:prstGeom>
          <a:noFill/>
        </p:spPr>
        <p:txBody>
          <a:bodyPr wrap="square" rtlCol="0">
            <a:spAutoFit/>
          </a:bodyPr>
          <a:lstStyle/>
          <a:p>
            <a:r>
              <a:rPr kumimoji="1" lang="en-US" altLang="ja-JP" sz="2000" dirty="0" smtClean="0"/>
              <a:t>0</a:t>
            </a:r>
            <a:endParaRPr kumimoji="1" lang="ja-JP" altLang="en-US" sz="2000" dirty="0"/>
          </a:p>
        </p:txBody>
      </p:sp>
      <p:sp>
        <p:nvSpPr>
          <p:cNvPr id="15" name="テキスト ボックス 14"/>
          <p:cNvSpPr txBox="1"/>
          <p:nvPr/>
        </p:nvSpPr>
        <p:spPr>
          <a:xfrm>
            <a:off x="1296482" y="5482412"/>
            <a:ext cx="423605" cy="400110"/>
          </a:xfrm>
          <a:prstGeom prst="rect">
            <a:avLst/>
          </a:prstGeom>
          <a:noFill/>
        </p:spPr>
        <p:txBody>
          <a:bodyPr wrap="square" rtlCol="0">
            <a:spAutoFit/>
          </a:bodyPr>
          <a:lstStyle/>
          <a:p>
            <a:r>
              <a:rPr kumimoji="1" lang="en-US" altLang="ja-JP" sz="2000" dirty="0" smtClean="0"/>
              <a:t>1</a:t>
            </a:r>
            <a:endParaRPr kumimoji="1" lang="ja-JP" altLang="en-US" sz="2000" dirty="0"/>
          </a:p>
        </p:txBody>
      </p:sp>
      <p:sp>
        <p:nvSpPr>
          <p:cNvPr id="16" name="テキスト ボックス 15"/>
          <p:cNvSpPr txBox="1"/>
          <p:nvPr/>
        </p:nvSpPr>
        <p:spPr>
          <a:xfrm>
            <a:off x="1769499" y="5478020"/>
            <a:ext cx="446314" cy="400110"/>
          </a:xfrm>
          <a:prstGeom prst="rect">
            <a:avLst/>
          </a:prstGeom>
          <a:noFill/>
        </p:spPr>
        <p:txBody>
          <a:bodyPr wrap="square" rtlCol="0">
            <a:spAutoFit/>
          </a:bodyPr>
          <a:lstStyle/>
          <a:p>
            <a:r>
              <a:rPr kumimoji="1" lang="en-US" altLang="ja-JP" sz="2000" dirty="0" smtClean="0"/>
              <a:t>2</a:t>
            </a:r>
            <a:endParaRPr kumimoji="1" lang="ja-JP" altLang="en-US" sz="2000" dirty="0"/>
          </a:p>
        </p:txBody>
      </p:sp>
      <p:sp>
        <p:nvSpPr>
          <p:cNvPr id="17" name="テキスト ボックス 16"/>
          <p:cNvSpPr txBox="1"/>
          <p:nvPr/>
        </p:nvSpPr>
        <p:spPr>
          <a:xfrm>
            <a:off x="2264174" y="5478020"/>
            <a:ext cx="370115" cy="400110"/>
          </a:xfrm>
          <a:prstGeom prst="rect">
            <a:avLst/>
          </a:prstGeom>
          <a:noFill/>
        </p:spPr>
        <p:txBody>
          <a:bodyPr wrap="square" rtlCol="0">
            <a:spAutoFit/>
          </a:bodyPr>
          <a:lstStyle/>
          <a:p>
            <a:r>
              <a:rPr kumimoji="1" lang="en-US" altLang="ja-JP" sz="2000" dirty="0" smtClean="0"/>
              <a:t>3</a:t>
            </a:r>
            <a:endParaRPr kumimoji="1" lang="ja-JP" altLang="en-US" sz="2000" dirty="0"/>
          </a:p>
        </p:txBody>
      </p:sp>
      <p:sp>
        <p:nvSpPr>
          <p:cNvPr id="18" name="テキスト ボックス 17"/>
          <p:cNvSpPr txBox="1"/>
          <p:nvPr/>
        </p:nvSpPr>
        <p:spPr>
          <a:xfrm>
            <a:off x="4626292" y="5488906"/>
            <a:ext cx="424543" cy="400110"/>
          </a:xfrm>
          <a:prstGeom prst="rect">
            <a:avLst/>
          </a:prstGeom>
          <a:noFill/>
        </p:spPr>
        <p:txBody>
          <a:bodyPr wrap="square" rtlCol="0">
            <a:spAutoFit/>
          </a:bodyPr>
          <a:lstStyle/>
          <a:p>
            <a:r>
              <a:rPr kumimoji="1" lang="en-US" altLang="ja-JP" sz="2000" dirty="0" smtClean="0"/>
              <a:t>8</a:t>
            </a:r>
            <a:endParaRPr kumimoji="1" lang="ja-JP" altLang="en-US" sz="2000" dirty="0"/>
          </a:p>
        </p:txBody>
      </p:sp>
      <p:sp>
        <p:nvSpPr>
          <p:cNvPr id="19" name="テキスト ボックス 18"/>
          <p:cNvSpPr txBox="1"/>
          <p:nvPr/>
        </p:nvSpPr>
        <p:spPr>
          <a:xfrm>
            <a:off x="3198364" y="5488906"/>
            <a:ext cx="445377" cy="400110"/>
          </a:xfrm>
          <a:prstGeom prst="rect">
            <a:avLst/>
          </a:prstGeom>
          <a:noFill/>
        </p:spPr>
        <p:txBody>
          <a:bodyPr wrap="square" rtlCol="0">
            <a:spAutoFit/>
          </a:bodyPr>
          <a:lstStyle/>
          <a:p>
            <a:r>
              <a:rPr kumimoji="1" lang="en-US" altLang="ja-JP" sz="2000" dirty="0" smtClean="0"/>
              <a:t>5</a:t>
            </a:r>
            <a:endParaRPr kumimoji="1" lang="ja-JP" altLang="en-US" sz="2000" dirty="0"/>
          </a:p>
        </p:txBody>
      </p:sp>
      <p:sp>
        <p:nvSpPr>
          <p:cNvPr id="21" name="正方形/長方形 20"/>
          <p:cNvSpPr/>
          <p:nvPr/>
        </p:nvSpPr>
        <p:spPr>
          <a:xfrm>
            <a:off x="6594562" y="930275"/>
            <a:ext cx="392989" cy="45343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983005" y="5421086"/>
            <a:ext cx="4968164" cy="3374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8214678" y="5758543"/>
            <a:ext cx="2133600" cy="461665"/>
          </a:xfrm>
          <a:prstGeom prst="rect">
            <a:avLst/>
          </a:prstGeom>
          <a:noFill/>
        </p:spPr>
        <p:txBody>
          <a:bodyPr wrap="square" rtlCol="0">
            <a:spAutoFit/>
          </a:bodyPr>
          <a:lstStyle/>
          <a:p>
            <a:r>
              <a:rPr lang="en-US" altLang="ja-JP" sz="2400" dirty="0"/>
              <a:t>n</a:t>
            </a:r>
            <a:r>
              <a:rPr kumimoji="1" lang="en-US" altLang="ja-JP" sz="2400" dirty="0" smtClean="0"/>
              <a:t>-energy[MeV]</a:t>
            </a:r>
            <a:endParaRPr kumimoji="1" lang="ja-JP" altLang="en-US" sz="2400" dirty="0"/>
          </a:p>
        </p:txBody>
      </p:sp>
      <p:sp>
        <p:nvSpPr>
          <p:cNvPr id="24" name="テキスト ボックス 23"/>
          <p:cNvSpPr txBox="1"/>
          <p:nvPr/>
        </p:nvSpPr>
        <p:spPr>
          <a:xfrm>
            <a:off x="6723334" y="5416694"/>
            <a:ext cx="402772" cy="400110"/>
          </a:xfrm>
          <a:prstGeom prst="rect">
            <a:avLst/>
          </a:prstGeom>
          <a:noFill/>
        </p:spPr>
        <p:txBody>
          <a:bodyPr wrap="square" rtlCol="0">
            <a:spAutoFit/>
          </a:bodyPr>
          <a:lstStyle/>
          <a:p>
            <a:r>
              <a:rPr kumimoji="1" lang="en-US" altLang="ja-JP" sz="2000" dirty="0" smtClean="0"/>
              <a:t>0</a:t>
            </a:r>
            <a:endParaRPr kumimoji="1" lang="ja-JP" altLang="en-US" sz="2000" dirty="0"/>
          </a:p>
        </p:txBody>
      </p:sp>
      <p:sp>
        <p:nvSpPr>
          <p:cNvPr id="25" name="テキスト ボックス 24"/>
          <p:cNvSpPr txBox="1"/>
          <p:nvPr/>
        </p:nvSpPr>
        <p:spPr>
          <a:xfrm>
            <a:off x="7375968" y="5421086"/>
            <a:ext cx="423605" cy="400110"/>
          </a:xfrm>
          <a:prstGeom prst="rect">
            <a:avLst/>
          </a:prstGeom>
          <a:noFill/>
        </p:spPr>
        <p:txBody>
          <a:bodyPr wrap="square" rtlCol="0">
            <a:spAutoFit/>
          </a:bodyPr>
          <a:lstStyle/>
          <a:p>
            <a:r>
              <a:rPr kumimoji="1" lang="en-US" altLang="ja-JP" sz="2000" dirty="0" smtClean="0"/>
              <a:t>1</a:t>
            </a:r>
            <a:endParaRPr kumimoji="1" lang="ja-JP" altLang="en-US" sz="2000" dirty="0"/>
          </a:p>
        </p:txBody>
      </p:sp>
      <p:sp>
        <p:nvSpPr>
          <p:cNvPr id="26" name="テキスト ボックス 25"/>
          <p:cNvSpPr txBox="1"/>
          <p:nvPr/>
        </p:nvSpPr>
        <p:spPr>
          <a:xfrm>
            <a:off x="7848985" y="5416694"/>
            <a:ext cx="446314" cy="400110"/>
          </a:xfrm>
          <a:prstGeom prst="rect">
            <a:avLst/>
          </a:prstGeom>
          <a:noFill/>
        </p:spPr>
        <p:txBody>
          <a:bodyPr wrap="square" rtlCol="0">
            <a:spAutoFit/>
          </a:bodyPr>
          <a:lstStyle/>
          <a:p>
            <a:r>
              <a:rPr kumimoji="1" lang="en-US" altLang="ja-JP" sz="2000" dirty="0" smtClean="0"/>
              <a:t>2</a:t>
            </a:r>
            <a:endParaRPr kumimoji="1" lang="ja-JP" altLang="en-US" sz="2000" dirty="0"/>
          </a:p>
        </p:txBody>
      </p:sp>
      <p:sp>
        <p:nvSpPr>
          <p:cNvPr id="27" name="テキスト ボックス 26"/>
          <p:cNvSpPr txBox="1"/>
          <p:nvPr/>
        </p:nvSpPr>
        <p:spPr>
          <a:xfrm>
            <a:off x="8343660" y="5416694"/>
            <a:ext cx="370115" cy="400110"/>
          </a:xfrm>
          <a:prstGeom prst="rect">
            <a:avLst/>
          </a:prstGeom>
          <a:noFill/>
        </p:spPr>
        <p:txBody>
          <a:bodyPr wrap="square" rtlCol="0">
            <a:spAutoFit/>
          </a:bodyPr>
          <a:lstStyle/>
          <a:p>
            <a:r>
              <a:rPr kumimoji="1" lang="en-US" altLang="ja-JP" sz="2000" dirty="0" smtClean="0"/>
              <a:t>3</a:t>
            </a:r>
            <a:endParaRPr kumimoji="1" lang="ja-JP" altLang="en-US" sz="2000" dirty="0"/>
          </a:p>
        </p:txBody>
      </p:sp>
      <p:sp>
        <p:nvSpPr>
          <p:cNvPr id="28" name="テキスト ボックス 27"/>
          <p:cNvSpPr txBox="1"/>
          <p:nvPr/>
        </p:nvSpPr>
        <p:spPr>
          <a:xfrm>
            <a:off x="10705778" y="5427580"/>
            <a:ext cx="424543" cy="400110"/>
          </a:xfrm>
          <a:prstGeom prst="rect">
            <a:avLst/>
          </a:prstGeom>
          <a:noFill/>
        </p:spPr>
        <p:txBody>
          <a:bodyPr wrap="square" rtlCol="0">
            <a:spAutoFit/>
          </a:bodyPr>
          <a:lstStyle/>
          <a:p>
            <a:r>
              <a:rPr kumimoji="1" lang="en-US" altLang="ja-JP" sz="2000" dirty="0" smtClean="0"/>
              <a:t>8</a:t>
            </a:r>
            <a:endParaRPr kumimoji="1" lang="ja-JP" altLang="en-US" sz="2000" dirty="0"/>
          </a:p>
        </p:txBody>
      </p:sp>
      <p:sp>
        <p:nvSpPr>
          <p:cNvPr id="29" name="テキスト ボックス 28"/>
          <p:cNvSpPr txBox="1"/>
          <p:nvPr/>
        </p:nvSpPr>
        <p:spPr>
          <a:xfrm>
            <a:off x="9277850" y="5427580"/>
            <a:ext cx="445377" cy="400110"/>
          </a:xfrm>
          <a:prstGeom prst="rect">
            <a:avLst/>
          </a:prstGeom>
          <a:noFill/>
        </p:spPr>
        <p:txBody>
          <a:bodyPr wrap="square" rtlCol="0">
            <a:spAutoFit/>
          </a:bodyPr>
          <a:lstStyle/>
          <a:p>
            <a:r>
              <a:rPr kumimoji="1" lang="en-US" altLang="ja-JP" sz="2000" dirty="0" smtClean="0"/>
              <a:t>5</a:t>
            </a:r>
            <a:endParaRPr kumimoji="1" lang="ja-JP" altLang="en-US" sz="2000" dirty="0"/>
          </a:p>
        </p:txBody>
      </p:sp>
      <p:sp>
        <p:nvSpPr>
          <p:cNvPr id="30" name="テキスト ボックス 29"/>
          <p:cNvSpPr txBox="1"/>
          <p:nvPr/>
        </p:nvSpPr>
        <p:spPr>
          <a:xfrm>
            <a:off x="6605429" y="868949"/>
            <a:ext cx="457200" cy="400110"/>
          </a:xfrm>
          <a:prstGeom prst="rect">
            <a:avLst/>
          </a:prstGeom>
          <a:noFill/>
        </p:spPr>
        <p:txBody>
          <a:bodyPr wrap="square" rtlCol="0">
            <a:spAutoFit/>
          </a:bodyPr>
          <a:lstStyle/>
          <a:p>
            <a:r>
              <a:rPr kumimoji="1" lang="en-US" altLang="ja-JP" sz="2000" dirty="0" smtClean="0"/>
              <a:t>35</a:t>
            </a:r>
            <a:endParaRPr kumimoji="1" lang="ja-JP" altLang="en-US" sz="2000" dirty="0"/>
          </a:p>
        </p:txBody>
      </p:sp>
      <p:sp>
        <p:nvSpPr>
          <p:cNvPr id="31" name="テキスト ボックス 30"/>
          <p:cNvSpPr txBox="1"/>
          <p:nvPr/>
        </p:nvSpPr>
        <p:spPr>
          <a:xfrm rot="16200000">
            <a:off x="5459110" y="3069994"/>
            <a:ext cx="1803819" cy="461665"/>
          </a:xfrm>
          <a:prstGeom prst="rect">
            <a:avLst/>
          </a:prstGeom>
          <a:noFill/>
        </p:spPr>
        <p:txBody>
          <a:bodyPr wrap="square" rtlCol="0">
            <a:spAutoFit/>
          </a:bodyPr>
          <a:lstStyle/>
          <a:p>
            <a:r>
              <a:rPr lang="en-US" altLang="ja-JP" sz="2400" dirty="0"/>
              <a:t>e</a:t>
            </a:r>
            <a:r>
              <a:rPr kumimoji="1" lang="en-US" altLang="ja-JP" sz="2400" dirty="0" smtClean="0"/>
              <a:t>fficiency[%]</a:t>
            </a:r>
            <a:endParaRPr kumimoji="1" lang="ja-JP" altLang="en-US" sz="2400" dirty="0"/>
          </a:p>
        </p:txBody>
      </p:sp>
      <p:sp>
        <p:nvSpPr>
          <p:cNvPr id="32" name="テキスト ボックス 31"/>
          <p:cNvSpPr txBox="1"/>
          <p:nvPr/>
        </p:nvSpPr>
        <p:spPr>
          <a:xfrm>
            <a:off x="6605429" y="1459098"/>
            <a:ext cx="489857" cy="400110"/>
          </a:xfrm>
          <a:prstGeom prst="rect">
            <a:avLst/>
          </a:prstGeom>
          <a:noFill/>
        </p:spPr>
        <p:txBody>
          <a:bodyPr wrap="square" rtlCol="0">
            <a:spAutoFit/>
          </a:bodyPr>
          <a:lstStyle/>
          <a:p>
            <a:r>
              <a:rPr kumimoji="1" lang="en-US" altLang="ja-JP" sz="2000" dirty="0" smtClean="0"/>
              <a:t>30</a:t>
            </a:r>
            <a:endParaRPr kumimoji="1" lang="ja-JP" altLang="en-US" sz="2000" dirty="0"/>
          </a:p>
        </p:txBody>
      </p:sp>
      <p:sp>
        <p:nvSpPr>
          <p:cNvPr id="33" name="テキスト ボックス 32"/>
          <p:cNvSpPr txBox="1"/>
          <p:nvPr/>
        </p:nvSpPr>
        <p:spPr>
          <a:xfrm>
            <a:off x="6605429" y="2702859"/>
            <a:ext cx="511628" cy="400110"/>
          </a:xfrm>
          <a:prstGeom prst="rect">
            <a:avLst/>
          </a:prstGeom>
          <a:noFill/>
        </p:spPr>
        <p:txBody>
          <a:bodyPr wrap="square" rtlCol="0">
            <a:spAutoFit/>
          </a:bodyPr>
          <a:lstStyle/>
          <a:p>
            <a:r>
              <a:rPr kumimoji="1" lang="en-US" altLang="ja-JP" sz="2000" dirty="0" smtClean="0"/>
              <a:t>20</a:t>
            </a:r>
            <a:endParaRPr kumimoji="1" lang="ja-JP" altLang="en-US" sz="2000" dirty="0"/>
          </a:p>
        </p:txBody>
      </p:sp>
      <p:grpSp>
        <p:nvGrpSpPr>
          <p:cNvPr id="36" name="グループ化 35"/>
          <p:cNvGrpSpPr/>
          <p:nvPr/>
        </p:nvGrpSpPr>
        <p:grpSpPr>
          <a:xfrm>
            <a:off x="2264175" y="3929743"/>
            <a:ext cx="3211340" cy="863344"/>
            <a:chOff x="8340969" y="87169"/>
            <a:chExt cx="2460171" cy="495712"/>
          </a:xfrm>
        </p:grpSpPr>
        <p:sp>
          <p:nvSpPr>
            <p:cNvPr id="35" name="正方形/長方形 34"/>
            <p:cNvSpPr/>
            <p:nvPr/>
          </p:nvSpPr>
          <p:spPr>
            <a:xfrm>
              <a:off x="8340969" y="87169"/>
              <a:ext cx="2460171" cy="4957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4" name="テキスト ボックス 33"/>
            <p:cNvSpPr txBox="1"/>
            <p:nvPr/>
          </p:nvSpPr>
          <p:spPr>
            <a:xfrm>
              <a:off x="8465234" y="195045"/>
              <a:ext cx="2242458" cy="265077"/>
            </a:xfrm>
            <a:prstGeom prst="rect">
              <a:avLst/>
            </a:prstGeom>
            <a:noFill/>
          </p:spPr>
          <p:txBody>
            <a:bodyPr wrap="square" rtlCol="0">
              <a:spAutoFit/>
            </a:bodyPr>
            <a:lstStyle/>
            <a:p>
              <a:r>
                <a:rPr kumimoji="1" lang="ja-JP" altLang="en-US" sz="2400" dirty="0" smtClean="0"/>
                <a:t>誤差：</a:t>
              </a:r>
              <a:r>
                <a:rPr kumimoji="1" lang="en-US" altLang="ja-JP" sz="2400" dirty="0" smtClean="0"/>
                <a:t>-0.38%</a:t>
              </a:r>
              <a:r>
                <a:rPr kumimoji="1" lang="ja-JP" altLang="en-US" sz="2400" dirty="0" smtClean="0"/>
                <a:t>～</a:t>
              </a:r>
              <a:r>
                <a:rPr kumimoji="1" lang="en-US" altLang="ja-JP" sz="2400" dirty="0" smtClean="0"/>
                <a:t>+4.2%</a:t>
              </a:r>
              <a:endParaRPr kumimoji="1" lang="ja-JP" altLang="en-US" sz="2400" dirty="0"/>
            </a:p>
          </p:txBody>
        </p:sp>
      </p:grpSp>
      <p:grpSp>
        <p:nvGrpSpPr>
          <p:cNvPr id="37" name="グループ化 36"/>
          <p:cNvGrpSpPr/>
          <p:nvPr/>
        </p:nvGrpSpPr>
        <p:grpSpPr>
          <a:xfrm>
            <a:off x="8343660" y="3929743"/>
            <a:ext cx="3276655" cy="844895"/>
            <a:chOff x="8340969" y="87169"/>
            <a:chExt cx="2460171" cy="495712"/>
          </a:xfrm>
        </p:grpSpPr>
        <p:sp>
          <p:nvSpPr>
            <p:cNvPr id="38" name="正方形/長方形 37"/>
            <p:cNvSpPr/>
            <p:nvPr/>
          </p:nvSpPr>
          <p:spPr>
            <a:xfrm>
              <a:off x="8340969" y="87169"/>
              <a:ext cx="2460171" cy="4957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9" name="テキスト ボックス 38"/>
            <p:cNvSpPr txBox="1"/>
            <p:nvPr/>
          </p:nvSpPr>
          <p:spPr>
            <a:xfrm>
              <a:off x="8542718" y="202678"/>
              <a:ext cx="2242458" cy="270865"/>
            </a:xfrm>
            <a:prstGeom prst="rect">
              <a:avLst/>
            </a:prstGeom>
            <a:noFill/>
          </p:spPr>
          <p:txBody>
            <a:bodyPr wrap="square" rtlCol="0">
              <a:spAutoFit/>
            </a:bodyPr>
            <a:lstStyle/>
            <a:p>
              <a:r>
                <a:rPr kumimoji="1" lang="ja-JP" altLang="en-US" sz="2400" dirty="0" smtClean="0"/>
                <a:t>誤差：</a:t>
              </a:r>
              <a:r>
                <a:rPr kumimoji="1" lang="en-US" altLang="ja-JP" sz="2400" dirty="0" smtClean="0"/>
                <a:t>-0.66%</a:t>
              </a:r>
              <a:r>
                <a:rPr kumimoji="1" lang="ja-JP" altLang="en-US" sz="2400" dirty="0" smtClean="0"/>
                <a:t>～</a:t>
              </a:r>
              <a:r>
                <a:rPr kumimoji="1" lang="en-US" altLang="ja-JP" sz="2400" dirty="0" smtClean="0"/>
                <a:t>+6.7%</a:t>
              </a:r>
              <a:endParaRPr kumimoji="1" lang="ja-JP" altLang="en-US" sz="2400" dirty="0"/>
            </a:p>
          </p:txBody>
        </p:sp>
      </p:grpSp>
    </p:spTree>
    <p:extLst>
      <p:ext uri="{BB962C8B-B14F-4D97-AF65-F5344CB8AC3E}">
        <p14:creationId xmlns:p14="http://schemas.microsoft.com/office/powerpoint/2010/main" val="2796536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1523880" y="1122480"/>
            <a:ext cx="9143280" cy="2386800"/>
          </a:xfrm>
          <a:prstGeom prst="rect">
            <a:avLst/>
          </a:prstGeom>
          <a:noFill/>
          <a:ln>
            <a:noFill/>
          </a:ln>
        </p:spPr>
        <p:style>
          <a:lnRef idx="0">
            <a:scrgbClr r="0" g="0" b="0"/>
          </a:lnRef>
          <a:fillRef idx="0">
            <a:scrgbClr r="0" g="0" b="0"/>
          </a:fillRef>
          <a:effectRef idx="0">
            <a:scrgbClr r="0" g="0" b="0"/>
          </a:effectRef>
          <a:fontRef idx="minor"/>
        </p:style>
      </p:sp>
      <p:sp>
        <p:nvSpPr>
          <p:cNvPr id="89" name="CustomShape 2"/>
          <p:cNvSpPr/>
          <p:nvPr/>
        </p:nvSpPr>
        <p:spPr>
          <a:xfrm>
            <a:off x="1523880" y="3602160"/>
            <a:ext cx="9143280" cy="1654920"/>
          </a:xfrm>
          <a:prstGeom prst="rect">
            <a:avLst/>
          </a:prstGeom>
          <a:noFill/>
          <a:ln>
            <a:noFill/>
          </a:ln>
        </p:spPr>
        <p:style>
          <a:lnRef idx="0">
            <a:scrgbClr r="0" g="0" b="0"/>
          </a:lnRef>
          <a:fillRef idx="0">
            <a:scrgbClr r="0" g="0" b="0"/>
          </a:fillRef>
          <a:effectRef idx="0">
            <a:scrgbClr r="0" g="0" b="0"/>
          </a:effectRef>
          <a:fontRef idx="minor"/>
        </p:style>
      </p:sp>
      <p:pic>
        <p:nvPicPr>
          <p:cNvPr id="90" name="図 89"/>
          <p:cNvPicPr/>
          <p:nvPr/>
        </p:nvPicPr>
        <p:blipFill>
          <a:blip r:embed="rId2"/>
          <a:stretch/>
        </p:blipFill>
        <p:spPr>
          <a:xfrm>
            <a:off x="1590480" y="0"/>
            <a:ext cx="9137520" cy="6857640"/>
          </a:xfrm>
          <a:prstGeom prst="rect">
            <a:avLst/>
          </a:prstGeom>
          <a:ln>
            <a:noFill/>
          </a:ln>
        </p:spPr>
      </p:pic>
      <p:sp>
        <p:nvSpPr>
          <p:cNvPr id="4" name="正方形/長方形 3"/>
          <p:cNvSpPr/>
          <p:nvPr/>
        </p:nvSpPr>
        <p:spPr>
          <a:xfrm>
            <a:off x="5344886" y="500743"/>
            <a:ext cx="1556657" cy="653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37567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normAutofit fontScale="90000"/>
          </a:bodyPr>
          <a:lstStyle>
            <a:lvl1pPr defTabSz="525779">
              <a:defRPr sz="7200"/>
            </a:lvl1pPr>
          </a:lstStyle>
          <a:p>
            <a:r>
              <a:t>昨年度の実験結果と問題点</a:t>
            </a:r>
          </a:p>
        </p:txBody>
      </p:sp>
      <p:sp>
        <p:nvSpPr>
          <p:cNvPr id="139" name="Shape 139"/>
          <p:cNvSpPr>
            <a:spLocks noGrp="1"/>
          </p:cNvSpPr>
          <p:nvPr>
            <p:ph type="body" sz="half" idx="1"/>
          </p:nvPr>
        </p:nvSpPr>
        <p:spPr>
          <a:xfrm>
            <a:off x="2193726" y="1830586"/>
            <a:ext cx="4152547" cy="4429125"/>
          </a:xfrm>
          <a:prstGeom prst="rect">
            <a:avLst/>
          </a:prstGeom>
        </p:spPr>
        <p:txBody>
          <a:bodyPr>
            <a:normAutofit fontScale="92500" lnSpcReduction="20000"/>
          </a:bodyPr>
          <a:lstStyle/>
          <a:p>
            <a:pPr marL="268774" indent="-268774" defTabSz="353246">
              <a:spcBef>
                <a:spcPts val="2531"/>
              </a:spcBef>
              <a:defRPr sz="3096"/>
            </a:pPr>
            <a:r>
              <a:rPr dirty="0" err="1">
                <a:latin typeface="+mn-ea"/>
              </a:rPr>
              <a:t>反応断面積は現在存在量予測の計算に使われている値に比べて大きくならなかった</a:t>
            </a:r>
            <a:endParaRPr dirty="0">
              <a:latin typeface="+mn-ea"/>
            </a:endParaRPr>
          </a:p>
          <a:p>
            <a:pPr marL="268774" indent="-268774" defTabSz="353246">
              <a:spcBef>
                <a:spcPts val="2531"/>
              </a:spcBef>
              <a:defRPr sz="3096"/>
            </a:pPr>
            <a:r>
              <a:rPr dirty="0" err="1">
                <a:latin typeface="+mn-ea"/>
              </a:rPr>
              <a:t>液体シンチレータの中性子検出効率はシミュレーションにより得られた値を用いた</a:t>
            </a:r>
            <a:endParaRPr dirty="0">
              <a:latin typeface="+mn-ea"/>
            </a:endParaRPr>
          </a:p>
          <a:p>
            <a:pPr marL="268774" indent="-268774" defTabSz="353246">
              <a:spcBef>
                <a:spcPts val="2531"/>
              </a:spcBef>
              <a:defRPr sz="3096"/>
            </a:pPr>
            <a:r>
              <a:rPr dirty="0" err="1">
                <a:latin typeface="+mn-ea"/>
              </a:rPr>
              <a:t>液体シンチレータが劣化していなかったか確かめられていない</a:t>
            </a:r>
            <a:endParaRPr dirty="0">
              <a:latin typeface="+mn-ea"/>
            </a:endParaRPr>
          </a:p>
        </p:txBody>
      </p:sp>
      <p:sp>
        <p:nvSpPr>
          <p:cNvPr id="140" name="Shape 140"/>
          <p:cNvSpPr/>
          <p:nvPr/>
        </p:nvSpPr>
        <p:spPr>
          <a:xfrm>
            <a:off x="4114801" y="6080892"/>
            <a:ext cx="6028768" cy="56457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a:solidFill>
                  <a:srgbClr val="FF2600"/>
                </a:solidFill>
              </a:defRPr>
            </a:lvl1pPr>
          </a:lstStyle>
          <a:p>
            <a:r>
              <a:rPr sz="3200" dirty="0"/>
              <a:t>⇨</a:t>
            </a:r>
            <a:r>
              <a:rPr sz="3200" dirty="0" err="1"/>
              <a:t>本実験で検出効率を調べる</a:t>
            </a:r>
            <a:endParaRPr sz="3200" dirty="0"/>
          </a:p>
        </p:txBody>
      </p:sp>
      <p:pic>
        <p:nvPicPr>
          <p:cNvPr id="141" name="p4-2015behe.png"/>
          <p:cNvPicPr>
            <a:picLocks noChangeAspect="1"/>
          </p:cNvPicPr>
          <p:nvPr/>
        </p:nvPicPr>
        <p:blipFill>
          <a:blip r:embed="rId2">
            <a:extLst/>
          </a:blip>
          <a:stretch>
            <a:fillRect/>
          </a:stretch>
        </p:blipFill>
        <p:spPr>
          <a:xfrm>
            <a:off x="6463854" y="2476653"/>
            <a:ext cx="3944563" cy="2768886"/>
          </a:xfrm>
          <a:prstGeom prst="rect">
            <a:avLst/>
          </a:prstGeom>
          <a:ln w="12700">
            <a:miter lim="400000"/>
          </a:ln>
        </p:spPr>
      </p:pic>
    </p:spTree>
    <p:extLst>
      <p:ext uri="{BB962C8B-B14F-4D97-AF65-F5344CB8AC3E}">
        <p14:creationId xmlns:p14="http://schemas.microsoft.com/office/powerpoint/2010/main" val="209061115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prstGeom prst="rect">
            <a:avLst/>
          </a:prstGeom>
        </p:spPr>
        <p:txBody>
          <a:bodyPr/>
          <a:lstStyle/>
          <a:p>
            <a:r>
              <a:rPr u="dbl" dirty="0" err="1">
                <a:uFill>
                  <a:solidFill>
                    <a:srgbClr val="FF0000"/>
                  </a:solidFill>
                </a:uFill>
              </a:rPr>
              <a:t>液体シンチレータを使った中性子検出</a:t>
            </a:r>
            <a:endParaRPr u="dbl" dirty="0">
              <a:uFill>
                <a:solidFill>
                  <a:srgbClr val="FF0000"/>
                </a:solidFill>
              </a:uFill>
            </a:endParaRPr>
          </a:p>
        </p:txBody>
      </p:sp>
    </p:spTree>
    <p:extLst>
      <p:ext uri="{BB962C8B-B14F-4D97-AF65-F5344CB8AC3E}">
        <p14:creationId xmlns:p14="http://schemas.microsoft.com/office/powerpoint/2010/main" val="372699476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6546345" y="5541716"/>
            <a:ext cx="2439827" cy="1168100"/>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pPr>
            <a:endParaRPr sz="1687"/>
          </a:p>
        </p:txBody>
      </p:sp>
      <p:sp>
        <p:nvSpPr>
          <p:cNvPr id="146" name="Shape 146"/>
          <p:cNvSpPr>
            <a:spLocks noGrp="1"/>
          </p:cNvSpPr>
          <p:nvPr>
            <p:ph type="title"/>
          </p:nvPr>
        </p:nvSpPr>
        <p:spPr>
          <a:prstGeom prst="rect">
            <a:avLst/>
          </a:prstGeom>
        </p:spPr>
        <p:txBody>
          <a:bodyPr/>
          <a:lstStyle/>
          <a:p>
            <a:r>
              <a:rPr lang="ja-JP" altLang="en-US" u="sng" dirty="0" smtClean="0">
                <a:uFill>
                  <a:solidFill>
                    <a:srgbClr val="FF0000"/>
                  </a:solidFill>
                </a:uFill>
              </a:rPr>
              <a:t>◎</a:t>
            </a:r>
            <a:r>
              <a:rPr u="sng" dirty="0" err="1" smtClean="0">
                <a:uFill>
                  <a:solidFill>
                    <a:srgbClr val="FF0000"/>
                  </a:solidFill>
                </a:uFill>
              </a:rPr>
              <a:t>原理</a:t>
            </a:r>
            <a:endParaRPr u="sng" dirty="0">
              <a:uFill>
                <a:solidFill>
                  <a:srgbClr val="FF0000"/>
                </a:solidFill>
              </a:uFill>
            </a:endParaRPr>
          </a:p>
        </p:txBody>
      </p:sp>
      <p:sp>
        <p:nvSpPr>
          <p:cNvPr id="147" name="Shape 147"/>
          <p:cNvSpPr>
            <a:spLocks noGrp="1"/>
          </p:cNvSpPr>
          <p:nvPr>
            <p:ph type="body" sz="half" idx="1"/>
          </p:nvPr>
        </p:nvSpPr>
        <p:spPr>
          <a:xfrm>
            <a:off x="2193727" y="1830586"/>
            <a:ext cx="7804547" cy="2906613"/>
          </a:xfrm>
          <a:prstGeom prst="rect">
            <a:avLst/>
          </a:prstGeom>
        </p:spPr>
        <p:txBody>
          <a:bodyPr/>
          <a:lstStyle/>
          <a:p>
            <a:r>
              <a:t>中性子は陽子と弾性散乱し、反跳された陽子がシンチレータを発光させる</a:t>
            </a:r>
          </a:p>
          <a:p>
            <a:r>
              <a:t>この光が光電子増倍管に入り、検出された中性子の数が電気信号として測定される</a:t>
            </a:r>
          </a:p>
        </p:txBody>
      </p:sp>
      <p:pic>
        <p:nvPicPr>
          <p:cNvPr id="148" name="スクリーンショット 2016-10-21 15.34.13.png"/>
          <p:cNvPicPr>
            <a:picLocks noChangeAspect="1"/>
          </p:cNvPicPr>
          <p:nvPr/>
        </p:nvPicPr>
        <p:blipFill>
          <a:blip r:embed="rId2">
            <a:extLst/>
          </a:blip>
          <a:stretch>
            <a:fillRect/>
          </a:stretch>
        </p:blipFill>
        <p:spPr>
          <a:xfrm>
            <a:off x="7474781" y="4103674"/>
            <a:ext cx="2087596" cy="1377720"/>
          </a:xfrm>
          <a:prstGeom prst="rect">
            <a:avLst/>
          </a:prstGeom>
          <a:ln w="12700">
            <a:miter lim="400000"/>
          </a:ln>
        </p:spPr>
      </p:pic>
      <p:sp>
        <p:nvSpPr>
          <p:cNvPr id="149" name="Shape 149"/>
          <p:cNvSpPr/>
          <p:nvPr/>
        </p:nvSpPr>
        <p:spPr>
          <a:xfrm>
            <a:off x="1037462" y="5038693"/>
            <a:ext cx="4541308" cy="50302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2800" dirty="0" err="1"/>
              <a:t>同様にしてγ線も検出される</a:t>
            </a:r>
            <a:endParaRPr sz="2800" dirty="0"/>
          </a:p>
        </p:txBody>
      </p:sp>
      <p:sp>
        <p:nvSpPr>
          <p:cNvPr id="150" name="Shape 150"/>
          <p:cNvSpPr/>
          <p:nvPr/>
        </p:nvSpPr>
        <p:spPr>
          <a:xfrm>
            <a:off x="6623980" y="5971544"/>
            <a:ext cx="492122"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266"/>
              <a:t>n ⇨ p </a:t>
            </a:r>
          </a:p>
        </p:txBody>
      </p:sp>
      <p:sp>
        <p:nvSpPr>
          <p:cNvPr id="151" name="Shape 151"/>
          <p:cNvSpPr/>
          <p:nvPr/>
        </p:nvSpPr>
        <p:spPr>
          <a:xfrm>
            <a:off x="7832194" y="6125766"/>
            <a:ext cx="821817" cy="1"/>
          </a:xfrm>
          <a:prstGeom prst="line">
            <a:avLst/>
          </a:prstGeom>
          <a:ln w="25400">
            <a:solidFill>
              <a:srgbClr val="000000"/>
            </a:solidFill>
            <a:miter lim="400000"/>
            <a:tailEnd type="triangle"/>
          </a:ln>
        </p:spPr>
        <p:txBody>
          <a:bodyPr lIns="35719" tIns="35719" rIns="35719" bIns="35719" anchor="ctr"/>
          <a:lstStyle/>
          <a:p>
            <a:pPr>
              <a:defRPr sz="2400"/>
            </a:pPr>
            <a:endParaRPr sz="1687"/>
          </a:p>
        </p:txBody>
      </p:sp>
      <p:sp>
        <p:nvSpPr>
          <p:cNvPr id="152" name="Shape 152"/>
          <p:cNvSpPr/>
          <p:nvPr/>
        </p:nvSpPr>
        <p:spPr>
          <a:xfrm>
            <a:off x="8203225" y="6196540"/>
            <a:ext cx="632583" cy="273668"/>
          </a:xfrm>
          <a:prstGeom prst="line">
            <a:avLst/>
          </a:prstGeom>
          <a:ln w="12700">
            <a:solidFill>
              <a:srgbClr val="1A931F"/>
            </a:solidFill>
            <a:miter lim="400000"/>
            <a:tailEnd type="triangle"/>
          </a:ln>
        </p:spPr>
        <p:txBody>
          <a:bodyPr lIns="35719" tIns="35719" rIns="35719" bIns="35719" anchor="ctr"/>
          <a:lstStyle/>
          <a:p>
            <a:pPr>
              <a:defRPr sz="2400"/>
            </a:pPr>
            <a:endParaRPr sz="1687"/>
          </a:p>
        </p:txBody>
      </p:sp>
      <p:sp>
        <p:nvSpPr>
          <p:cNvPr id="153" name="Shape 153"/>
          <p:cNvSpPr/>
          <p:nvPr/>
        </p:nvSpPr>
        <p:spPr>
          <a:xfrm>
            <a:off x="8066685" y="6400169"/>
            <a:ext cx="395942"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266"/>
              <a:t>光子</a:t>
            </a:r>
          </a:p>
        </p:txBody>
      </p:sp>
      <p:sp>
        <p:nvSpPr>
          <p:cNvPr id="154" name="Shape 154"/>
          <p:cNvSpPr/>
          <p:nvPr/>
        </p:nvSpPr>
        <p:spPr>
          <a:xfrm>
            <a:off x="9012870" y="5426836"/>
            <a:ext cx="1517082" cy="1356348"/>
          </a:xfrm>
          <a:prstGeom prst="roundRect">
            <a:avLst>
              <a:gd name="adj" fmla="val 15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35719" tIns="35719" rIns="35719" bIns="35719" anchor="ctr"/>
          <a:lstStyle/>
          <a:p>
            <a:pPr>
              <a:defRPr sz="2400"/>
            </a:pPr>
            <a:endParaRPr sz="1687"/>
          </a:p>
        </p:txBody>
      </p:sp>
      <p:sp>
        <p:nvSpPr>
          <p:cNvPr id="155" name="Shape 155"/>
          <p:cNvSpPr/>
          <p:nvPr/>
        </p:nvSpPr>
        <p:spPr>
          <a:xfrm flipV="1">
            <a:off x="9166229" y="5827656"/>
            <a:ext cx="279264" cy="593967"/>
          </a:xfrm>
          <a:prstGeom prst="line">
            <a:avLst/>
          </a:prstGeom>
          <a:ln w="12700">
            <a:solidFill>
              <a:srgbClr val="1A931F"/>
            </a:solidFill>
            <a:miter lim="400000"/>
            <a:tailEnd type="triangle"/>
          </a:ln>
        </p:spPr>
        <p:txBody>
          <a:bodyPr lIns="35719" tIns="35719" rIns="35719" bIns="35719" anchor="ctr"/>
          <a:lstStyle/>
          <a:p>
            <a:pPr>
              <a:defRPr sz="2400"/>
            </a:pPr>
            <a:endParaRPr sz="1687"/>
          </a:p>
        </p:txBody>
      </p:sp>
      <p:sp>
        <p:nvSpPr>
          <p:cNvPr id="156" name="Shape 156"/>
          <p:cNvSpPr/>
          <p:nvPr/>
        </p:nvSpPr>
        <p:spPr>
          <a:xfrm>
            <a:off x="9478149" y="5775517"/>
            <a:ext cx="590378" cy="702753"/>
          </a:xfrm>
          <a:prstGeom prst="line">
            <a:avLst/>
          </a:prstGeom>
          <a:ln w="12700">
            <a:solidFill>
              <a:srgbClr val="1A931F"/>
            </a:solidFill>
            <a:miter lim="400000"/>
            <a:tailEnd type="triangle"/>
          </a:ln>
        </p:spPr>
        <p:txBody>
          <a:bodyPr lIns="35719" tIns="35719" rIns="35719" bIns="35719" anchor="ctr"/>
          <a:lstStyle/>
          <a:p>
            <a:pPr>
              <a:defRPr sz="2400"/>
            </a:pPr>
            <a:endParaRPr sz="1687"/>
          </a:p>
        </p:txBody>
      </p:sp>
      <p:sp>
        <p:nvSpPr>
          <p:cNvPr id="157" name="Shape 157"/>
          <p:cNvSpPr/>
          <p:nvPr/>
        </p:nvSpPr>
        <p:spPr>
          <a:xfrm>
            <a:off x="9517609" y="5751986"/>
            <a:ext cx="720595" cy="535766"/>
          </a:xfrm>
          <a:prstGeom prst="line">
            <a:avLst/>
          </a:prstGeom>
          <a:ln w="12700">
            <a:solidFill>
              <a:srgbClr val="1A931F"/>
            </a:solidFill>
            <a:miter lim="400000"/>
            <a:tailEnd type="triangle"/>
          </a:ln>
        </p:spPr>
        <p:txBody>
          <a:bodyPr lIns="35719" tIns="35719" rIns="35719" bIns="35719" anchor="ctr"/>
          <a:lstStyle/>
          <a:p>
            <a:pPr>
              <a:defRPr sz="2400"/>
            </a:pPr>
            <a:endParaRPr sz="1687"/>
          </a:p>
        </p:txBody>
      </p:sp>
      <p:sp>
        <p:nvSpPr>
          <p:cNvPr id="158" name="Shape 158"/>
          <p:cNvSpPr/>
          <p:nvPr/>
        </p:nvSpPr>
        <p:spPr>
          <a:xfrm>
            <a:off x="8937947" y="5852199"/>
            <a:ext cx="504946"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lvl1pPr>
          </a:lstStyle>
          <a:p>
            <a:r>
              <a:rPr sz="1687" dirty="0" err="1"/>
              <a:t>電子</a:t>
            </a:r>
            <a:endParaRPr sz="1687" dirty="0"/>
          </a:p>
        </p:txBody>
      </p:sp>
      <p:sp>
        <p:nvSpPr>
          <p:cNvPr id="159" name="Shape 159"/>
          <p:cNvSpPr/>
          <p:nvPr/>
        </p:nvSpPr>
        <p:spPr>
          <a:xfrm>
            <a:off x="9955117" y="5852199"/>
            <a:ext cx="504946"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lvl1pPr>
          </a:lstStyle>
          <a:p>
            <a:r>
              <a:rPr sz="1687"/>
              <a:t>電子</a:t>
            </a:r>
          </a:p>
        </p:txBody>
      </p:sp>
      <p:sp>
        <p:nvSpPr>
          <p:cNvPr id="160" name="Shape 160"/>
          <p:cNvSpPr/>
          <p:nvPr/>
        </p:nvSpPr>
        <p:spPr>
          <a:xfrm>
            <a:off x="9516915" y="6167102"/>
            <a:ext cx="504946" cy="33175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400"/>
            </a:lvl1pPr>
          </a:lstStyle>
          <a:p>
            <a:r>
              <a:rPr sz="1687"/>
              <a:t>電子</a:t>
            </a:r>
          </a:p>
        </p:txBody>
      </p:sp>
    </p:spTree>
    <p:extLst>
      <p:ext uri="{BB962C8B-B14F-4D97-AF65-F5344CB8AC3E}">
        <p14:creationId xmlns:p14="http://schemas.microsoft.com/office/powerpoint/2010/main" val="323647510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normAutofit fontScale="90000"/>
          </a:bodyPr>
          <a:lstStyle>
            <a:lvl1pPr defTabSz="473201">
              <a:defRPr sz="6480"/>
            </a:lvl1pPr>
          </a:lstStyle>
          <a:p>
            <a:r>
              <a:rPr lang="ja-JP" altLang="en-US" u="sng" dirty="0" smtClean="0">
                <a:uFill>
                  <a:solidFill>
                    <a:srgbClr val="FF0000"/>
                  </a:solidFill>
                </a:uFill>
              </a:rPr>
              <a:t>◎</a:t>
            </a:r>
            <a:r>
              <a:rPr u="sng" dirty="0" smtClean="0">
                <a:uFill>
                  <a:solidFill>
                    <a:srgbClr val="FF0000"/>
                  </a:solidFill>
                </a:uFill>
              </a:rPr>
              <a:t>Pulse </a:t>
            </a:r>
            <a:r>
              <a:rPr u="sng" dirty="0">
                <a:uFill>
                  <a:solidFill>
                    <a:srgbClr val="FF0000"/>
                  </a:solidFill>
                </a:uFill>
              </a:rPr>
              <a:t>Shape Discrimination(PSD)</a:t>
            </a:r>
          </a:p>
        </p:txBody>
      </p:sp>
      <p:sp>
        <p:nvSpPr>
          <p:cNvPr id="163" name="Shape 163"/>
          <p:cNvSpPr>
            <a:spLocks noGrp="1"/>
          </p:cNvSpPr>
          <p:nvPr>
            <p:ph type="body" sz="half" idx="1"/>
          </p:nvPr>
        </p:nvSpPr>
        <p:spPr>
          <a:xfrm>
            <a:off x="1970484" y="1835051"/>
            <a:ext cx="7804547" cy="2625877"/>
          </a:xfrm>
          <a:prstGeom prst="rect">
            <a:avLst/>
          </a:prstGeom>
        </p:spPr>
        <p:txBody>
          <a:bodyPr/>
          <a:lstStyle/>
          <a:p>
            <a:r>
              <a:t>中性子によって陽子が、γ線によって電子がはじき出される</a:t>
            </a:r>
          </a:p>
          <a:p>
            <a:r>
              <a:t>陽子は電子に比べてエネルギーを多く落とす</a:t>
            </a:r>
          </a:p>
          <a:p>
            <a:r>
              <a:t>波形が異なるため中性子とγ線の区別が可能</a:t>
            </a:r>
          </a:p>
        </p:txBody>
      </p:sp>
      <p:sp>
        <p:nvSpPr>
          <p:cNvPr id="164" name="Shape 164"/>
          <p:cNvSpPr/>
          <p:nvPr/>
        </p:nvSpPr>
        <p:spPr>
          <a:xfrm>
            <a:off x="6544011" y="5424426"/>
            <a:ext cx="2646558" cy="63472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sz="2600"/>
            </a:pPr>
            <a:r>
              <a:rPr sz="1828"/>
              <a:t>中性子：減衰時間が長い</a:t>
            </a:r>
          </a:p>
          <a:p>
            <a:pPr>
              <a:defRPr sz="2600"/>
            </a:pPr>
            <a:r>
              <a:rPr sz="1828"/>
              <a:t>γ線：減衰時間が短い</a:t>
            </a:r>
          </a:p>
        </p:txBody>
      </p:sp>
      <p:sp>
        <p:nvSpPr>
          <p:cNvPr id="165" name="Shape 165"/>
          <p:cNvSpPr/>
          <p:nvPr/>
        </p:nvSpPr>
        <p:spPr>
          <a:xfrm>
            <a:off x="6323777" y="5372620"/>
            <a:ext cx="3152040" cy="738339"/>
          </a:xfrm>
          <a:prstGeom prst="rect">
            <a:avLst/>
          </a:prstGeom>
          <a:ln w="25400">
            <a:solidFill>
              <a:srgbClr val="85888D"/>
            </a:solidFill>
            <a:miter lim="400000"/>
          </a:ln>
        </p:spPr>
        <p:txBody>
          <a:bodyPr lIns="35719" tIns="35719" rIns="35719" bIns="35719" anchor="ctr"/>
          <a:lstStyle/>
          <a:p>
            <a:pPr>
              <a:defRPr sz="2400"/>
            </a:pPr>
            <a:endParaRPr sz="1687"/>
          </a:p>
        </p:txBody>
      </p:sp>
      <p:sp>
        <p:nvSpPr>
          <p:cNvPr id="166" name="Shape 166"/>
          <p:cNvSpPr/>
          <p:nvPr/>
        </p:nvSpPr>
        <p:spPr>
          <a:xfrm>
            <a:off x="2164238" y="5835392"/>
            <a:ext cx="3505802" cy="1"/>
          </a:xfrm>
          <a:prstGeom prst="line">
            <a:avLst/>
          </a:prstGeom>
          <a:ln w="25400">
            <a:solidFill>
              <a:srgbClr val="000000"/>
            </a:solidFill>
            <a:miter lim="400000"/>
            <a:tailEnd type="triangle"/>
          </a:ln>
        </p:spPr>
        <p:txBody>
          <a:bodyPr lIns="35719" tIns="35719" rIns="35719" bIns="35719" anchor="ctr"/>
          <a:lstStyle/>
          <a:p>
            <a:pPr>
              <a:defRPr sz="2400"/>
            </a:pPr>
            <a:endParaRPr sz="1687"/>
          </a:p>
        </p:txBody>
      </p:sp>
      <p:sp>
        <p:nvSpPr>
          <p:cNvPr id="167" name="Shape 167"/>
          <p:cNvSpPr/>
          <p:nvPr/>
        </p:nvSpPr>
        <p:spPr>
          <a:xfrm>
            <a:off x="2521603" y="5817442"/>
            <a:ext cx="2617077" cy="1024732"/>
          </a:xfrm>
          <a:custGeom>
            <a:avLst/>
            <a:gdLst/>
            <a:ahLst/>
            <a:cxnLst>
              <a:cxn ang="0">
                <a:pos x="wd2" y="hd2"/>
              </a:cxn>
              <a:cxn ang="5400000">
                <a:pos x="wd2" y="hd2"/>
              </a:cxn>
              <a:cxn ang="10800000">
                <a:pos x="wd2" y="hd2"/>
              </a:cxn>
              <a:cxn ang="16200000">
                <a:pos x="wd2" y="hd2"/>
              </a:cxn>
            </a:cxnLst>
            <a:rect l="0" t="0" r="r" b="b"/>
            <a:pathLst>
              <a:path w="21600" h="19464" extrusionOk="0">
                <a:moveTo>
                  <a:pt x="0" y="606"/>
                </a:moveTo>
                <a:cubicBezTo>
                  <a:pt x="441" y="3352"/>
                  <a:pt x="850" y="6123"/>
                  <a:pt x="1228" y="8918"/>
                </a:cubicBezTo>
                <a:cubicBezTo>
                  <a:pt x="1723" y="12573"/>
                  <a:pt x="2253" y="16475"/>
                  <a:pt x="3694" y="18378"/>
                </a:cubicBezTo>
                <a:cubicBezTo>
                  <a:pt x="5422" y="20661"/>
                  <a:pt x="7544" y="19099"/>
                  <a:pt x="9083" y="15976"/>
                </a:cubicBezTo>
                <a:cubicBezTo>
                  <a:pt x="10335" y="13436"/>
                  <a:pt x="11199" y="10064"/>
                  <a:pt x="12366" y="7322"/>
                </a:cubicBezTo>
                <a:cubicBezTo>
                  <a:pt x="14768" y="1677"/>
                  <a:pt x="18210" y="-939"/>
                  <a:pt x="21600" y="304"/>
                </a:cubicBezTo>
              </a:path>
            </a:pathLst>
          </a:custGeom>
          <a:ln w="25400">
            <a:solidFill>
              <a:srgbClr val="000000"/>
            </a:solidFill>
            <a:miter lim="400000"/>
          </a:ln>
        </p:spPr>
        <p:txBody>
          <a:bodyPr lIns="35719" tIns="35719" rIns="35719" bIns="35719" anchor="ctr"/>
          <a:lstStyle/>
          <a:p>
            <a:pPr>
              <a:defRPr sz="2400"/>
            </a:pPr>
            <a:endParaRPr sz="1687"/>
          </a:p>
        </p:txBody>
      </p:sp>
      <p:sp>
        <p:nvSpPr>
          <p:cNvPr id="168" name="Shape 168"/>
          <p:cNvSpPr/>
          <p:nvPr/>
        </p:nvSpPr>
        <p:spPr>
          <a:xfrm>
            <a:off x="2522036" y="5870082"/>
            <a:ext cx="2617076" cy="919310"/>
          </a:xfrm>
          <a:custGeom>
            <a:avLst/>
            <a:gdLst/>
            <a:ahLst/>
            <a:cxnLst>
              <a:cxn ang="0">
                <a:pos x="wd2" y="hd2"/>
              </a:cxn>
              <a:cxn ang="5400000">
                <a:pos x="wd2" y="hd2"/>
              </a:cxn>
              <a:cxn ang="10800000">
                <a:pos x="wd2" y="hd2"/>
              </a:cxn>
              <a:cxn ang="16200000">
                <a:pos x="wd2" y="hd2"/>
              </a:cxn>
            </a:cxnLst>
            <a:rect l="0" t="0" r="r" b="b"/>
            <a:pathLst>
              <a:path w="21600" h="21282" extrusionOk="0">
                <a:moveTo>
                  <a:pt x="0" y="636"/>
                </a:moveTo>
                <a:cubicBezTo>
                  <a:pt x="464" y="3695"/>
                  <a:pt x="871" y="6818"/>
                  <a:pt x="1228" y="9981"/>
                </a:cubicBezTo>
                <a:cubicBezTo>
                  <a:pt x="1705" y="14194"/>
                  <a:pt x="2225" y="18746"/>
                  <a:pt x="3694" y="20617"/>
                </a:cubicBezTo>
                <a:cubicBezTo>
                  <a:pt x="4446" y="21575"/>
                  <a:pt x="5328" y="21547"/>
                  <a:pt x="5995" y="20207"/>
                </a:cubicBezTo>
                <a:cubicBezTo>
                  <a:pt x="6799" y="18594"/>
                  <a:pt x="7019" y="15700"/>
                  <a:pt x="7331" y="13081"/>
                </a:cubicBezTo>
                <a:cubicBezTo>
                  <a:pt x="7665" y="10274"/>
                  <a:pt x="8159" y="7606"/>
                  <a:pt x="8912" y="5530"/>
                </a:cubicBezTo>
                <a:cubicBezTo>
                  <a:pt x="10722" y="537"/>
                  <a:pt x="13410" y="46"/>
                  <a:pt x="15941" y="5"/>
                </a:cubicBezTo>
                <a:cubicBezTo>
                  <a:pt x="17816" y="-25"/>
                  <a:pt x="19702" y="70"/>
                  <a:pt x="21600" y="296"/>
                </a:cubicBezTo>
              </a:path>
            </a:pathLst>
          </a:custGeom>
          <a:ln w="25400">
            <a:solidFill>
              <a:srgbClr val="000000"/>
            </a:solidFill>
            <a:miter lim="400000"/>
          </a:ln>
        </p:spPr>
        <p:txBody>
          <a:bodyPr lIns="35719" tIns="35719" rIns="35719" bIns="35719" anchor="ctr"/>
          <a:lstStyle/>
          <a:p>
            <a:pPr>
              <a:defRPr sz="2400"/>
            </a:pPr>
            <a:endParaRPr sz="1687"/>
          </a:p>
        </p:txBody>
      </p:sp>
      <p:sp>
        <p:nvSpPr>
          <p:cNvPr id="170" name="Shape 170"/>
          <p:cNvSpPr/>
          <p:nvPr/>
        </p:nvSpPr>
        <p:spPr>
          <a:xfrm>
            <a:off x="5398427" y="5915668"/>
            <a:ext cx="141065" cy="31835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600" dirty="0"/>
              <a:t>t</a:t>
            </a:r>
          </a:p>
        </p:txBody>
      </p:sp>
      <p:sp>
        <p:nvSpPr>
          <p:cNvPr id="171" name="Shape 171"/>
          <p:cNvSpPr/>
          <p:nvPr/>
        </p:nvSpPr>
        <p:spPr>
          <a:xfrm flipV="1">
            <a:off x="2151974" y="4945297"/>
            <a:ext cx="1" cy="1592985"/>
          </a:xfrm>
          <a:prstGeom prst="line">
            <a:avLst/>
          </a:prstGeom>
          <a:ln w="25400">
            <a:solidFill>
              <a:srgbClr val="000000"/>
            </a:solidFill>
            <a:miter lim="400000"/>
            <a:tailEnd type="triangle"/>
          </a:ln>
        </p:spPr>
        <p:txBody>
          <a:bodyPr lIns="35719" tIns="35719" rIns="35719" bIns="35719" anchor="ctr"/>
          <a:lstStyle/>
          <a:p>
            <a:pPr>
              <a:defRPr sz="2400"/>
            </a:pPr>
            <a:endParaRPr sz="1687"/>
          </a:p>
        </p:txBody>
      </p:sp>
      <p:sp>
        <p:nvSpPr>
          <p:cNvPr id="172" name="Shape 172"/>
          <p:cNvSpPr/>
          <p:nvPr/>
        </p:nvSpPr>
        <p:spPr>
          <a:xfrm>
            <a:off x="1750857" y="4880062"/>
            <a:ext cx="189155" cy="31835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600" dirty="0"/>
              <a:t>V</a:t>
            </a:r>
          </a:p>
        </p:txBody>
      </p:sp>
    </p:spTree>
    <p:extLst>
      <p:ext uri="{BB962C8B-B14F-4D97-AF65-F5344CB8AC3E}">
        <p14:creationId xmlns:p14="http://schemas.microsoft.com/office/powerpoint/2010/main" val="151970340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2193727" y="312540"/>
            <a:ext cx="7804547" cy="828238"/>
          </a:xfrm>
          <a:prstGeom prst="rect">
            <a:avLst/>
          </a:prstGeom>
        </p:spPr>
        <p:txBody>
          <a:bodyPr/>
          <a:lstStyle/>
          <a:p>
            <a:r>
              <a:t>allとtailの解析</a:t>
            </a:r>
          </a:p>
        </p:txBody>
      </p:sp>
      <p:sp>
        <p:nvSpPr>
          <p:cNvPr id="175" name="Shape 175"/>
          <p:cNvSpPr>
            <a:spLocks noGrp="1"/>
          </p:cNvSpPr>
          <p:nvPr>
            <p:ph type="body" sz="quarter" idx="1"/>
          </p:nvPr>
        </p:nvSpPr>
        <p:spPr>
          <a:xfrm>
            <a:off x="2367541" y="1240810"/>
            <a:ext cx="7456918" cy="1151198"/>
          </a:xfrm>
          <a:prstGeom prst="rect">
            <a:avLst/>
          </a:prstGeom>
        </p:spPr>
        <p:txBody>
          <a:bodyPr/>
          <a:lstStyle/>
          <a:p>
            <a:r>
              <a:t>QDCのgateのタイミングを変えて、allの積分とtailの積分を得る</a:t>
            </a:r>
          </a:p>
        </p:txBody>
      </p:sp>
      <p:sp>
        <p:nvSpPr>
          <p:cNvPr id="176" name="Shape 176"/>
          <p:cNvSpPr/>
          <p:nvPr/>
        </p:nvSpPr>
        <p:spPr>
          <a:xfrm>
            <a:off x="2228179" y="4040069"/>
            <a:ext cx="3505802" cy="1"/>
          </a:xfrm>
          <a:prstGeom prst="line">
            <a:avLst/>
          </a:prstGeom>
          <a:ln w="25400">
            <a:solidFill>
              <a:srgbClr val="000000"/>
            </a:solidFill>
            <a:miter lim="400000"/>
            <a:tailEnd type="triangle"/>
          </a:ln>
        </p:spPr>
        <p:txBody>
          <a:bodyPr lIns="35719" tIns="35719" rIns="35719" bIns="35719" anchor="ctr"/>
          <a:lstStyle/>
          <a:p>
            <a:pPr>
              <a:defRPr sz="2400"/>
            </a:pPr>
            <a:endParaRPr sz="1687"/>
          </a:p>
        </p:txBody>
      </p:sp>
      <p:sp>
        <p:nvSpPr>
          <p:cNvPr id="177" name="Shape 177"/>
          <p:cNvSpPr/>
          <p:nvPr/>
        </p:nvSpPr>
        <p:spPr>
          <a:xfrm>
            <a:off x="2164238" y="5835392"/>
            <a:ext cx="3505802" cy="1"/>
          </a:xfrm>
          <a:prstGeom prst="line">
            <a:avLst/>
          </a:prstGeom>
          <a:ln w="25400">
            <a:solidFill>
              <a:srgbClr val="000000"/>
            </a:solidFill>
            <a:miter lim="400000"/>
            <a:tailEnd type="triangle"/>
          </a:ln>
        </p:spPr>
        <p:txBody>
          <a:bodyPr lIns="35719" tIns="35719" rIns="35719" bIns="35719" anchor="ctr"/>
          <a:lstStyle/>
          <a:p>
            <a:pPr>
              <a:defRPr sz="2400"/>
            </a:pPr>
            <a:endParaRPr sz="1687"/>
          </a:p>
        </p:txBody>
      </p:sp>
      <p:sp>
        <p:nvSpPr>
          <p:cNvPr id="178" name="Shape 178"/>
          <p:cNvSpPr/>
          <p:nvPr/>
        </p:nvSpPr>
        <p:spPr>
          <a:xfrm>
            <a:off x="2432739" y="4029076"/>
            <a:ext cx="2617076" cy="1024732"/>
          </a:xfrm>
          <a:custGeom>
            <a:avLst/>
            <a:gdLst/>
            <a:ahLst/>
            <a:cxnLst>
              <a:cxn ang="0">
                <a:pos x="wd2" y="hd2"/>
              </a:cxn>
              <a:cxn ang="5400000">
                <a:pos x="wd2" y="hd2"/>
              </a:cxn>
              <a:cxn ang="10800000">
                <a:pos x="wd2" y="hd2"/>
              </a:cxn>
              <a:cxn ang="16200000">
                <a:pos x="wd2" y="hd2"/>
              </a:cxn>
            </a:cxnLst>
            <a:rect l="0" t="0" r="r" b="b"/>
            <a:pathLst>
              <a:path w="21600" h="19464" extrusionOk="0">
                <a:moveTo>
                  <a:pt x="0" y="606"/>
                </a:moveTo>
                <a:cubicBezTo>
                  <a:pt x="441" y="3352"/>
                  <a:pt x="850" y="6123"/>
                  <a:pt x="1228" y="8918"/>
                </a:cubicBezTo>
                <a:cubicBezTo>
                  <a:pt x="1723" y="12573"/>
                  <a:pt x="2253" y="16475"/>
                  <a:pt x="3694" y="18378"/>
                </a:cubicBezTo>
                <a:cubicBezTo>
                  <a:pt x="5422" y="20661"/>
                  <a:pt x="7544" y="19099"/>
                  <a:pt x="9083" y="15976"/>
                </a:cubicBezTo>
                <a:cubicBezTo>
                  <a:pt x="10335" y="13436"/>
                  <a:pt x="11199" y="10064"/>
                  <a:pt x="12366" y="7322"/>
                </a:cubicBezTo>
                <a:cubicBezTo>
                  <a:pt x="14768" y="1677"/>
                  <a:pt x="18210" y="-939"/>
                  <a:pt x="21600" y="304"/>
                </a:cubicBezTo>
              </a:path>
            </a:pathLst>
          </a:custGeom>
          <a:ln w="25400">
            <a:solidFill>
              <a:srgbClr val="000000"/>
            </a:solidFill>
            <a:miter lim="400000"/>
          </a:ln>
        </p:spPr>
        <p:txBody>
          <a:bodyPr lIns="35719" tIns="35719" rIns="35719" bIns="35719" anchor="ctr"/>
          <a:lstStyle/>
          <a:p>
            <a:pPr>
              <a:defRPr sz="2400"/>
            </a:pPr>
            <a:endParaRPr sz="1687"/>
          </a:p>
        </p:txBody>
      </p:sp>
      <p:sp>
        <p:nvSpPr>
          <p:cNvPr id="179" name="Shape 179"/>
          <p:cNvSpPr/>
          <p:nvPr/>
        </p:nvSpPr>
        <p:spPr>
          <a:xfrm>
            <a:off x="2522036" y="5870082"/>
            <a:ext cx="2617076" cy="919310"/>
          </a:xfrm>
          <a:custGeom>
            <a:avLst/>
            <a:gdLst/>
            <a:ahLst/>
            <a:cxnLst>
              <a:cxn ang="0">
                <a:pos x="wd2" y="hd2"/>
              </a:cxn>
              <a:cxn ang="5400000">
                <a:pos x="wd2" y="hd2"/>
              </a:cxn>
              <a:cxn ang="10800000">
                <a:pos x="wd2" y="hd2"/>
              </a:cxn>
              <a:cxn ang="16200000">
                <a:pos x="wd2" y="hd2"/>
              </a:cxn>
            </a:cxnLst>
            <a:rect l="0" t="0" r="r" b="b"/>
            <a:pathLst>
              <a:path w="21600" h="21282" extrusionOk="0">
                <a:moveTo>
                  <a:pt x="0" y="636"/>
                </a:moveTo>
                <a:cubicBezTo>
                  <a:pt x="464" y="3695"/>
                  <a:pt x="871" y="6818"/>
                  <a:pt x="1228" y="9981"/>
                </a:cubicBezTo>
                <a:cubicBezTo>
                  <a:pt x="1705" y="14194"/>
                  <a:pt x="2225" y="18746"/>
                  <a:pt x="3694" y="20617"/>
                </a:cubicBezTo>
                <a:cubicBezTo>
                  <a:pt x="4446" y="21575"/>
                  <a:pt x="5328" y="21547"/>
                  <a:pt x="5995" y="20207"/>
                </a:cubicBezTo>
                <a:cubicBezTo>
                  <a:pt x="6799" y="18594"/>
                  <a:pt x="7019" y="15700"/>
                  <a:pt x="7331" y="13081"/>
                </a:cubicBezTo>
                <a:cubicBezTo>
                  <a:pt x="7665" y="10274"/>
                  <a:pt x="8159" y="7606"/>
                  <a:pt x="8912" y="5530"/>
                </a:cubicBezTo>
                <a:cubicBezTo>
                  <a:pt x="10722" y="537"/>
                  <a:pt x="13410" y="46"/>
                  <a:pt x="15941" y="5"/>
                </a:cubicBezTo>
                <a:cubicBezTo>
                  <a:pt x="17816" y="-25"/>
                  <a:pt x="19702" y="70"/>
                  <a:pt x="21600" y="296"/>
                </a:cubicBezTo>
              </a:path>
            </a:pathLst>
          </a:custGeom>
          <a:ln w="25400">
            <a:solidFill>
              <a:srgbClr val="000000"/>
            </a:solidFill>
            <a:miter lim="400000"/>
          </a:ln>
        </p:spPr>
        <p:txBody>
          <a:bodyPr lIns="35719" tIns="35719" rIns="35719" bIns="35719" anchor="ctr"/>
          <a:lstStyle/>
          <a:p>
            <a:pPr>
              <a:defRPr sz="2400"/>
            </a:pPr>
            <a:endParaRPr sz="1687"/>
          </a:p>
        </p:txBody>
      </p:sp>
      <p:sp>
        <p:nvSpPr>
          <p:cNvPr id="180" name="Shape 180"/>
          <p:cNvSpPr/>
          <p:nvPr/>
        </p:nvSpPr>
        <p:spPr>
          <a:xfrm>
            <a:off x="2164570" y="5414286"/>
            <a:ext cx="2172303" cy="1"/>
          </a:xfrm>
          <a:prstGeom prst="line">
            <a:avLst/>
          </a:prstGeom>
          <a:ln w="25400">
            <a:solidFill>
              <a:srgbClr val="000000"/>
            </a:solidFill>
            <a:miter lim="400000"/>
            <a:headEnd type="arrow"/>
            <a:tailEnd type="arrow"/>
          </a:ln>
        </p:spPr>
        <p:txBody>
          <a:bodyPr lIns="35719" tIns="35719" rIns="35719" bIns="35719" anchor="ctr"/>
          <a:lstStyle/>
          <a:p>
            <a:pPr>
              <a:defRPr sz="2400"/>
            </a:pPr>
            <a:endParaRPr sz="1687"/>
          </a:p>
        </p:txBody>
      </p:sp>
      <p:sp>
        <p:nvSpPr>
          <p:cNvPr id="181" name="Shape 181"/>
          <p:cNvSpPr/>
          <p:nvPr/>
        </p:nvSpPr>
        <p:spPr>
          <a:xfrm>
            <a:off x="2253866" y="3579188"/>
            <a:ext cx="2172303" cy="1"/>
          </a:xfrm>
          <a:prstGeom prst="line">
            <a:avLst/>
          </a:prstGeom>
          <a:ln w="25400">
            <a:solidFill>
              <a:srgbClr val="000000"/>
            </a:solidFill>
            <a:miter lim="400000"/>
            <a:headEnd type="arrow"/>
            <a:tailEnd type="arrow"/>
          </a:ln>
        </p:spPr>
        <p:txBody>
          <a:bodyPr lIns="35719" tIns="35719" rIns="35719" bIns="35719" anchor="ctr"/>
          <a:lstStyle/>
          <a:p>
            <a:pPr>
              <a:defRPr sz="2400"/>
            </a:pPr>
            <a:endParaRPr sz="1687"/>
          </a:p>
        </p:txBody>
      </p:sp>
      <p:sp>
        <p:nvSpPr>
          <p:cNvPr id="182" name="Shape 182"/>
          <p:cNvSpPr/>
          <p:nvPr/>
        </p:nvSpPr>
        <p:spPr>
          <a:xfrm>
            <a:off x="3208796" y="3851497"/>
            <a:ext cx="2172303" cy="1"/>
          </a:xfrm>
          <a:prstGeom prst="line">
            <a:avLst/>
          </a:prstGeom>
          <a:ln w="25400">
            <a:solidFill>
              <a:srgbClr val="000000"/>
            </a:solidFill>
            <a:miter lim="400000"/>
            <a:headEnd type="arrow"/>
            <a:tailEnd type="arrow"/>
          </a:ln>
        </p:spPr>
        <p:txBody>
          <a:bodyPr lIns="35719" tIns="35719" rIns="35719" bIns="35719" anchor="ctr"/>
          <a:lstStyle/>
          <a:p>
            <a:pPr>
              <a:defRPr sz="2400"/>
            </a:pPr>
            <a:endParaRPr sz="1687"/>
          </a:p>
        </p:txBody>
      </p:sp>
      <p:sp>
        <p:nvSpPr>
          <p:cNvPr id="183" name="Shape 183"/>
          <p:cNvSpPr/>
          <p:nvPr/>
        </p:nvSpPr>
        <p:spPr>
          <a:xfrm>
            <a:off x="3248787" y="5603153"/>
            <a:ext cx="2172303" cy="1"/>
          </a:xfrm>
          <a:prstGeom prst="line">
            <a:avLst/>
          </a:prstGeom>
          <a:ln w="25400">
            <a:solidFill>
              <a:srgbClr val="000000"/>
            </a:solidFill>
            <a:miter lim="400000"/>
            <a:headEnd type="arrow"/>
            <a:tailEnd type="arrow"/>
          </a:ln>
        </p:spPr>
        <p:txBody>
          <a:bodyPr lIns="35719" tIns="35719" rIns="35719" bIns="35719" anchor="ctr"/>
          <a:lstStyle/>
          <a:p>
            <a:pPr>
              <a:defRPr sz="2400"/>
            </a:pPr>
            <a:endParaRPr sz="1687"/>
          </a:p>
        </p:txBody>
      </p:sp>
      <p:sp>
        <p:nvSpPr>
          <p:cNvPr id="184" name="Shape 184"/>
          <p:cNvSpPr/>
          <p:nvPr/>
        </p:nvSpPr>
        <p:spPr>
          <a:xfrm>
            <a:off x="2836830" y="3204416"/>
            <a:ext cx="694101" cy="34265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00"/>
            </a:lvl1pPr>
          </a:lstStyle>
          <a:p>
            <a:r>
              <a:rPr sz="1758"/>
              <a:t>QDCall</a:t>
            </a:r>
          </a:p>
        </p:txBody>
      </p:sp>
      <p:sp>
        <p:nvSpPr>
          <p:cNvPr id="185" name="Shape 185"/>
          <p:cNvSpPr/>
          <p:nvPr/>
        </p:nvSpPr>
        <p:spPr>
          <a:xfrm>
            <a:off x="4367255" y="3491819"/>
            <a:ext cx="766685" cy="34265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00"/>
            </a:lvl1pPr>
          </a:lstStyle>
          <a:p>
            <a:r>
              <a:rPr sz="1758"/>
              <a:t>QDCtail</a:t>
            </a:r>
          </a:p>
        </p:txBody>
      </p:sp>
      <p:sp>
        <p:nvSpPr>
          <p:cNvPr id="186" name="Shape 186"/>
          <p:cNvSpPr/>
          <p:nvPr/>
        </p:nvSpPr>
        <p:spPr>
          <a:xfrm>
            <a:off x="4494684" y="5242958"/>
            <a:ext cx="766685" cy="34265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00"/>
            </a:lvl1pPr>
          </a:lstStyle>
          <a:p>
            <a:r>
              <a:rPr sz="1758"/>
              <a:t>QDCtail</a:t>
            </a:r>
          </a:p>
        </p:txBody>
      </p:sp>
      <p:sp>
        <p:nvSpPr>
          <p:cNvPr id="187" name="Shape 187"/>
          <p:cNvSpPr/>
          <p:nvPr/>
        </p:nvSpPr>
        <p:spPr>
          <a:xfrm>
            <a:off x="2419153" y="5064847"/>
            <a:ext cx="694101" cy="34265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500"/>
            </a:lvl1pPr>
          </a:lstStyle>
          <a:p>
            <a:r>
              <a:rPr sz="1758"/>
              <a:t>QDCall</a:t>
            </a:r>
          </a:p>
        </p:txBody>
      </p:sp>
      <p:sp>
        <p:nvSpPr>
          <p:cNvPr id="188" name="Shape 188"/>
          <p:cNvSpPr/>
          <p:nvPr/>
        </p:nvSpPr>
        <p:spPr>
          <a:xfrm>
            <a:off x="1625302" y="5781642"/>
            <a:ext cx="234039" cy="46172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266"/>
              <a:t>γ</a:t>
            </a:r>
          </a:p>
          <a:p>
            <a:r>
              <a:rPr sz="1266"/>
              <a:t>線</a:t>
            </a:r>
          </a:p>
        </p:txBody>
      </p:sp>
      <p:sp>
        <p:nvSpPr>
          <p:cNvPr id="189" name="Shape 189"/>
          <p:cNvSpPr/>
          <p:nvPr/>
        </p:nvSpPr>
        <p:spPr>
          <a:xfrm>
            <a:off x="6062741" y="2506705"/>
            <a:ext cx="932756" cy="74308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sz="3100"/>
            </a:pPr>
            <a:r>
              <a:rPr sz="2180"/>
              <a:t>QDCtail</a:t>
            </a:r>
          </a:p>
          <a:p>
            <a:pPr>
              <a:defRPr sz="3100"/>
            </a:pPr>
            <a:r>
              <a:rPr sz="2180"/>
              <a:t>QDCall</a:t>
            </a:r>
          </a:p>
        </p:txBody>
      </p:sp>
      <p:sp>
        <p:nvSpPr>
          <p:cNvPr id="190" name="Shape 190"/>
          <p:cNvSpPr/>
          <p:nvPr/>
        </p:nvSpPr>
        <p:spPr>
          <a:xfrm>
            <a:off x="6106526" y="2878249"/>
            <a:ext cx="1121949" cy="1"/>
          </a:xfrm>
          <a:prstGeom prst="line">
            <a:avLst/>
          </a:prstGeom>
          <a:ln w="25400">
            <a:solidFill>
              <a:srgbClr val="000000"/>
            </a:solidFill>
            <a:miter lim="400000"/>
          </a:ln>
        </p:spPr>
        <p:txBody>
          <a:bodyPr lIns="35719" tIns="35719" rIns="35719" bIns="35719" anchor="ctr"/>
          <a:lstStyle/>
          <a:p>
            <a:pPr>
              <a:defRPr sz="2400"/>
            </a:pPr>
            <a:endParaRPr sz="1687"/>
          </a:p>
        </p:txBody>
      </p:sp>
      <p:sp>
        <p:nvSpPr>
          <p:cNvPr id="191" name="Shape 191"/>
          <p:cNvSpPr/>
          <p:nvPr/>
        </p:nvSpPr>
        <p:spPr>
          <a:xfrm>
            <a:off x="6466581" y="3942059"/>
            <a:ext cx="379912" cy="44146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2400" dirty="0">
                <a:latin typeface="+mn-ea"/>
              </a:rPr>
              <a:t>大</a:t>
            </a:r>
          </a:p>
        </p:txBody>
      </p:sp>
      <p:sp>
        <p:nvSpPr>
          <p:cNvPr id="192" name="Shape 192"/>
          <p:cNvSpPr/>
          <p:nvPr/>
        </p:nvSpPr>
        <p:spPr>
          <a:xfrm>
            <a:off x="6466581" y="5614659"/>
            <a:ext cx="379912" cy="441468"/>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2400" dirty="0">
                <a:latin typeface="+mn-ea"/>
              </a:rPr>
              <a:t>小</a:t>
            </a:r>
          </a:p>
        </p:txBody>
      </p:sp>
      <p:pic>
        <p:nvPicPr>
          <p:cNvPr id="193" name="図 192"/>
          <p:cNvPicPr>
            <a:picLocks/>
          </p:cNvPicPr>
          <p:nvPr/>
        </p:nvPicPr>
        <p:blipFill>
          <a:blip r:embed="rId2">
            <a:extLst/>
          </a:blip>
          <a:stretch>
            <a:fillRect/>
          </a:stretch>
        </p:blipFill>
        <p:spPr>
          <a:xfrm rot="16200000">
            <a:off x="2760797" y="4501308"/>
            <a:ext cx="1015894" cy="53579"/>
          </a:xfrm>
          <a:prstGeom prst="rect">
            <a:avLst/>
          </a:prstGeom>
        </p:spPr>
      </p:pic>
      <p:pic>
        <p:nvPicPr>
          <p:cNvPr id="195" name="図 194"/>
          <p:cNvPicPr>
            <a:picLocks/>
          </p:cNvPicPr>
          <p:nvPr/>
        </p:nvPicPr>
        <p:blipFill>
          <a:blip r:embed="rId3">
            <a:extLst/>
          </a:blip>
          <a:stretch>
            <a:fillRect/>
          </a:stretch>
        </p:blipFill>
        <p:spPr>
          <a:xfrm rot="16200000">
            <a:off x="2907332" y="6214669"/>
            <a:ext cx="772418" cy="53579"/>
          </a:xfrm>
          <a:prstGeom prst="rect">
            <a:avLst/>
          </a:prstGeom>
        </p:spPr>
      </p:pic>
      <p:pic>
        <p:nvPicPr>
          <p:cNvPr id="197" name="図 196"/>
          <p:cNvPicPr>
            <a:picLocks/>
          </p:cNvPicPr>
          <p:nvPr/>
        </p:nvPicPr>
        <p:blipFill>
          <a:blip r:embed="rId4">
            <a:extLst/>
          </a:blip>
          <a:stretch>
            <a:fillRect/>
          </a:stretch>
        </p:blipFill>
        <p:spPr>
          <a:xfrm rot="18900000">
            <a:off x="3175026" y="4196068"/>
            <a:ext cx="400862" cy="53579"/>
          </a:xfrm>
          <a:prstGeom prst="rect">
            <a:avLst/>
          </a:prstGeom>
        </p:spPr>
      </p:pic>
      <p:pic>
        <p:nvPicPr>
          <p:cNvPr id="199" name="図 198"/>
          <p:cNvPicPr>
            <a:picLocks/>
          </p:cNvPicPr>
          <p:nvPr/>
        </p:nvPicPr>
        <p:blipFill>
          <a:blip r:embed="rId5">
            <a:extLst/>
          </a:blip>
          <a:stretch>
            <a:fillRect/>
          </a:stretch>
        </p:blipFill>
        <p:spPr>
          <a:xfrm rot="18900000">
            <a:off x="3133047" y="4308168"/>
            <a:ext cx="918065" cy="53579"/>
          </a:xfrm>
          <a:prstGeom prst="rect">
            <a:avLst/>
          </a:prstGeom>
        </p:spPr>
      </p:pic>
      <p:pic>
        <p:nvPicPr>
          <p:cNvPr id="201" name="図 200"/>
          <p:cNvPicPr>
            <a:picLocks/>
          </p:cNvPicPr>
          <p:nvPr/>
        </p:nvPicPr>
        <p:blipFill>
          <a:blip r:embed="rId6">
            <a:extLst/>
          </a:blip>
          <a:stretch>
            <a:fillRect/>
          </a:stretch>
        </p:blipFill>
        <p:spPr>
          <a:xfrm rot="18900000">
            <a:off x="3119930" y="4434264"/>
            <a:ext cx="1274122" cy="53579"/>
          </a:xfrm>
          <a:prstGeom prst="rect">
            <a:avLst/>
          </a:prstGeom>
        </p:spPr>
      </p:pic>
      <p:pic>
        <p:nvPicPr>
          <p:cNvPr id="203" name="図 202"/>
          <p:cNvPicPr>
            <a:picLocks/>
          </p:cNvPicPr>
          <p:nvPr/>
        </p:nvPicPr>
        <p:blipFill>
          <a:blip r:embed="rId7">
            <a:extLst/>
          </a:blip>
          <a:stretch>
            <a:fillRect/>
          </a:stretch>
        </p:blipFill>
        <p:spPr>
          <a:xfrm rot="8100000">
            <a:off x="3168017" y="5985717"/>
            <a:ext cx="604001" cy="53579"/>
          </a:xfrm>
          <a:prstGeom prst="rect">
            <a:avLst/>
          </a:prstGeom>
        </p:spPr>
      </p:pic>
      <p:pic>
        <p:nvPicPr>
          <p:cNvPr id="205" name="図 204"/>
          <p:cNvPicPr>
            <a:picLocks/>
          </p:cNvPicPr>
          <p:nvPr/>
        </p:nvPicPr>
        <p:blipFill>
          <a:blip r:embed="rId8">
            <a:extLst/>
          </a:blip>
          <a:stretch>
            <a:fillRect/>
          </a:stretch>
        </p:blipFill>
        <p:spPr>
          <a:xfrm rot="18900000">
            <a:off x="3217762" y="5932707"/>
            <a:ext cx="315489" cy="53579"/>
          </a:xfrm>
          <a:prstGeom prst="rect">
            <a:avLst/>
          </a:prstGeom>
        </p:spPr>
      </p:pic>
      <p:pic>
        <p:nvPicPr>
          <p:cNvPr id="207" name="図 206"/>
          <p:cNvPicPr>
            <a:picLocks/>
          </p:cNvPicPr>
          <p:nvPr/>
        </p:nvPicPr>
        <p:blipFill>
          <a:blip r:embed="rId9">
            <a:extLst/>
          </a:blip>
          <a:stretch>
            <a:fillRect/>
          </a:stretch>
        </p:blipFill>
        <p:spPr>
          <a:xfrm rot="18900000">
            <a:off x="3161973" y="6048057"/>
            <a:ext cx="860213" cy="53579"/>
          </a:xfrm>
          <a:prstGeom prst="rect">
            <a:avLst/>
          </a:prstGeom>
        </p:spPr>
      </p:pic>
      <p:pic>
        <p:nvPicPr>
          <p:cNvPr id="209" name="図 208"/>
          <p:cNvPicPr>
            <a:picLocks/>
          </p:cNvPicPr>
          <p:nvPr/>
        </p:nvPicPr>
        <p:blipFill>
          <a:blip r:embed="rId10">
            <a:extLst/>
          </a:blip>
          <a:stretch>
            <a:fillRect/>
          </a:stretch>
        </p:blipFill>
        <p:spPr>
          <a:xfrm rot="18900000">
            <a:off x="3257588" y="6423920"/>
            <a:ext cx="235737" cy="53579"/>
          </a:xfrm>
          <a:prstGeom prst="rect">
            <a:avLst/>
          </a:prstGeom>
        </p:spPr>
      </p:pic>
      <p:pic>
        <p:nvPicPr>
          <p:cNvPr id="211" name="スクリーンショット 2016-10-21 17.10.48.png"/>
          <p:cNvPicPr>
            <a:picLocks noChangeAspect="1"/>
          </p:cNvPicPr>
          <p:nvPr/>
        </p:nvPicPr>
        <p:blipFill>
          <a:blip r:embed="rId11">
            <a:extLst/>
          </a:blip>
          <a:stretch>
            <a:fillRect/>
          </a:stretch>
        </p:blipFill>
        <p:spPr>
          <a:xfrm>
            <a:off x="7508344" y="3263907"/>
            <a:ext cx="3068909" cy="2815740"/>
          </a:xfrm>
          <a:prstGeom prst="rect">
            <a:avLst/>
          </a:prstGeom>
          <a:ln w="12700">
            <a:miter lim="400000"/>
          </a:ln>
        </p:spPr>
      </p:pic>
      <p:sp>
        <p:nvSpPr>
          <p:cNvPr id="212" name="Shape 212"/>
          <p:cNvSpPr/>
          <p:nvPr/>
        </p:nvSpPr>
        <p:spPr>
          <a:xfrm>
            <a:off x="7572284" y="3110586"/>
            <a:ext cx="629404" cy="28847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000"/>
            </a:lvl1pPr>
          </a:lstStyle>
          <a:p>
            <a:r>
              <a:rPr sz="1406"/>
              <a:t>QDCtail</a:t>
            </a:r>
          </a:p>
        </p:txBody>
      </p:sp>
      <p:sp>
        <p:nvSpPr>
          <p:cNvPr id="213" name="Shape 213"/>
          <p:cNvSpPr/>
          <p:nvPr/>
        </p:nvSpPr>
        <p:spPr>
          <a:xfrm>
            <a:off x="9995390" y="5861150"/>
            <a:ext cx="570670" cy="288477"/>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000"/>
            </a:lvl1pPr>
          </a:lstStyle>
          <a:p>
            <a:r>
              <a:rPr sz="1406"/>
              <a:t>QDCall</a:t>
            </a:r>
          </a:p>
        </p:txBody>
      </p:sp>
      <p:sp>
        <p:nvSpPr>
          <p:cNvPr id="214" name="Shape 214"/>
          <p:cNvSpPr/>
          <p:nvPr/>
        </p:nvSpPr>
        <p:spPr>
          <a:xfrm>
            <a:off x="5926156" y="2350100"/>
            <a:ext cx="1482688" cy="4479725"/>
          </a:xfrm>
          <a:prstGeom prst="rect">
            <a:avLst/>
          </a:prstGeom>
          <a:ln w="25400">
            <a:solidFill>
              <a:srgbClr val="85888D"/>
            </a:solidFill>
            <a:miter lim="400000"/>
          </a:ln>
        </p:spPr>
        <p:txBody>
          <a:bodyPr lIns="35719" tIns="35719" rIns="35719" bIns="35719" anchor="ctr"/>
          <a:lstStyle/>
          <a:p>
            <a:pPr>
              <a:defRPr sz="2400"/>
            </a:pPr>
            <a:endParaRPr sz="1687"/>
          </a:p>
        </p:txBody>
      </p:sp>
      <p:sp>
        <p:nvSpPr>
          <p:cNvPr id="215" name="Shape 215"/>
          <p:cNvSpPr/>
          <p:nvPr/>
        </p:nvSpPr>
        <p:spPr>
          <a:xfrm>
            <a:off x="1625302" y="3859497"/>
            <a:ext cx="234039" cy="656526"/>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266" dirty="0"/>
              <a:t>中</a:t>
            </a:r>
          </a:p>
          <a:p>
            <a:r>
              <a:rPr sz="1266" dirty="0"/>
              <a:t>性</a:t>
            </a:r>
          </a:p>
          <a:p>
            <a:r>
              <a:rPr sz="1266" dirty="0"/>
              <a:t>子</a:t>
            </a:r>
          </a:p>
        </p:txBody>
      </p:sp>
      <p:sp>
        <p:nvSpPr>
          <p:cNvPr id="216" name="Shape 216"/>
          <p:cNvSpPr/>
          <p:nvPr/>
        </p:nvSpPr>
        <p:spPr>
          <a:xfrm>
            <a:off x="5413494" y="4136273"/>
            <a:ext cx="126638"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266"/>
              <a:t>t</a:t>
            </a:r>
          </a:p>
        </p:txBody>
      </p:sp>
      <p:sp>
        <p:nvSpPr>
          <p:cNvPr id="217" name="Shape 217"/>
          <p:cNvSpPr/>
          <p:nvPr/>
        </p:nvSpPr>
        <p:spPr>
          <a:xfrm>
            <a:off x="5398427" y="5941380"/>
            <a:ext cx="126638" cy="266933"/>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sz="1266"/>
              <a:t>t</a:t>
            </a:r>
          </a:p>
        </p:txBody>
      </p:sp>
    </p:spTree>
    <p:extLst>
      <p:ext uri="{BB962C8B-B14F-4D97-AF65-F5344CB8AC3E}">
        <p14:creationId xmlns:p14="http://schemas.microsoft.com/office/powerpoint/2010/main" val="192037732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10863</TotalTime>
  <Words>1070</Words>
  <Application>Microsoft Office PowerPoint</Application>
  <PresentationFormat>ユーザー設定</PresentationFormat>
  <Paragraphs>423</Paragraphs>
  <Slides>41</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0</vt:i4>
      </vt:variant>
      <vt:variant>
        <vt:lpstr>スライド タイトル</vt:lpstr>
      </vt:variant>
      <vt:variant>
        <vt:i4>41</vt:i4>
      </vt:variant>
    </vt:vector>
  </HeadingPairs>
  <TitlesOfParts>
    <vt:vector size="42" baseType="lpstr">
      <vt:lpstr>Office テーマ</vt:lpstr>
      <vt:lpstr>PowerPoint プレゼンテーション</vt:lpstr>
      <vt:lpstr>実　験　動　機</vt:lpstr>
      <vt:lpstr>◎Li問題</vt:lpstr>
      <vt:lpstr>◎昨年度の実験</vt:lpstr>
      <vt:lpstr>昨年度の実験結果と問題点</vt:lpstr>
      <vt:lpstr>液体シンチレータを使った中性子検出</vt:lpstr>
      <vt:lpstr>◎原理</vt:lpstr>
      <vt:lpstr>◎Pulse Shape Discrimination(PSD)</vt:lpstr>
      <vt:lpstr>allとtailの解析</vt:lpstr>
      <vt:lpstr>PowerPoint プレゼンテーション</vt:lpstr>
      <vt:lpstr>線源を用いた実験</vt:lpstr>
      <vt:lpstr>◎線源を用いた実験について</vt:lpstr>
      <vt:lpstr>PowerPoint プレゼンテーション</vt:lpstr>
      <vt:lpstr>◎解析結果</vt:lpstr>
      <vt:lpstr>◎シミュレーションからの検出数の導出</vt:lpstr>
      <vt:lpstr>◎ρ　と　ε　について</vt:lpstr>
      <vt:lpstr>◎線源による実験　結果</vt:lpstr>
      <vt:lpstr>d(d,3He)n反応を用いた 中性子検出効率測定</vt:lpstr>
      <vt:lpstr>PowerPoint プレゼンテーション</vt:lpstr>
      <vt:lpstr>PowerPoint プレゼンテーション</vt:lpstr>
      <vt:lpstr>PowerPoint プレゼンテーション</vt:lpstr>
      <vt:lpstr>PowerPoint プレゼンテーション</vt:lpstr>
      <vt:lpstr>実験セットアップ</vt:lpstr>
      <vt:lpstr>PowerPoint プレゼンテーション</vt:lpstr>
      <vt:lpstr>PowerPoint プレゼンテーション</vt:lpstr>
      <vt:lpstr>回　　路</vt:lpstr>
      <vt:lpstr>◎回路図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Simulationとの比較</vt:lpstr>
      <vt:lpstr>◎Simulationとの比較</vt:lpstr>
      <vt:lpstr>◎Simulationとの比較</vt:lpstr>
      <vt:lpstr>◎Simulationとの比較</vt:lpstr>
      <vt:lpstr>◎Simulationとの比較</vt:lpstr>
      <vt:lpstr>◎χ^2 値の変化</vt:lpstr>
      <vt:lpstr>◎χ^2 値の変化</vt:lpstr>
      <vt:lpstr>◎Simulationのエラーバンド</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回路</dc:title>
  <dc:creator>藤川祐輝</dc:creator>
  <cp:lastModifiedBy>ecs-user</cp:lastModifiedBy>
  <cp:revision>70</cp:revision>
  <dcterms:created xsi:type="dcterms:W3CDTF">2016-10-13T03:22:44Z</dcterms:created>
  <dcterms:modified xsi:type="dcterms:W3CDTF">2016-11-02T08:04:47Z</dcterms:modified>
</cp:coreProperties>
</file>