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846" r:id="rId2"/>
    <p:sldMasterId id="2147484858" r:id="rId3"/>
    <p:sldMasterId id="2147484870" r:id="rId4"/>
    <p:sldMasterId id="2147484895" r:id="rId5"/>
    <p:sldMasterId id="2147484907" r:id="rId6"/>
  </p:sldMasterIdLst>
  <p:notesMasterIdLst>
    <p:notesMasterId r:id="rId37"/>
  </p:notesMasterIdLst>
  <p:handoutMasterIdLst>
    <p:handoutMasterId r:id="rId38"/>
  </p:handoutMasterIdLst>
  <p:sldIdLst>
    <p:sldId id="400" r:id="rId7"/>
    <p:sldId id="708" r:id="rId8"/>
    <p:sldId id="677" r:id="rId9"/>
    <p:sldId id="692" r:id="rId10"/>
    <p:sldId id="679" r:id="rId11"/>
    <p:sldId id="681" r:id="rId12"/>
    <p:sldId id="680" r:id="rId13"/>
    <p:sldId id="688" r:id="rId14"/>
    <p:sldId id="683" r:id="rId15"/>
    <p:sldId id="689" r:id="rId16"/>
    <p:sldId id="687" r:id="rId17"/>
    <p:sldId id="690" r:id="rId18"/>
    <p:sldId id="686" r:id="rId19"/>
    <p:sldId id="691" r:id="rId20"/>
    <p:sldId id="684" r:id="rId21"/>
    <p:sldId id="700" r:id="rId22"/>
    <p:sldId id="701" r:id="rId23"/>
    <p:sldId id="696" r:id="rId24"/>
    <p:sldId id="697" r:id="rId25"/>
    <p:sldId id="702" r:id="rId26"/>
    <p:sldId id="707" r:id="rId27"/>
    <p:sldId id="706" r:id="rId28"/>
    <p:sldId id="699" r:id="rId29"/>
    <p:sldId id="703" r:id="rId30"/>
    <p:sldId id="709" r:id="rId31"/>
    <p:sldId id="693" r:id="rId32"/>
    <p:sldId id="694" r:id="rId33"/>
    <p:sldId id="685" r:id="rId34"/>
    <p:sldId id="711" r:id="rId35"/>
    <p:sldId id="710" r:id="rId36"/>
  </p:sldIdLst>
  <p:sldSz cx="9144000" cy="6858000" type="screen4x3"/>
  <p:notesSz cx="10234613" cy="70993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13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259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39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519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5649" algn="l" defTabSz="914259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2780" algn="l" defTabSz="914259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199908" algn="l" defTabSz="914259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039" algn="l" defTabSz="914259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DA65"/>
    <a:srgbClr val="9900CC"/>
    <a:srgbClr val="FFABAB"/>
    <a:srgbClr val="D1D1D1"/>
    <a:srgbClr val="D3D3D3"/>
    <a:srgbClr val="CBCBCB"/>
    <a:srgbClr val="FFC1C1"/>
    <a:srgbClr val="FF99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1" autoAdjust="0"/>
    <p:restoredTop sz="95219" autoAdjust="0"/>
  </p:normalViewPr>
  <p:slideViewPr>
    <p:cSldViewPr snapToObjects="1">
      <p:cViewPr>
        <p:scale>
          <a:sx n="152" d="100"/>
          <a:sy n="152" d="100"/>
        </p:scale>
        <p:origin x="-1344" y="-728"/>
      </p:cViewPr>
      <p:guideLst>
        <p:guide orient="horz" pos="1920"/>
        <p:guide pos="2832"/>
      </p:guideLst>
    </p:cSldViewPr>
  </p:slideViewPr>
  <p:outlineViewPr>
    <p:cViewPr>
      <p:scale>
        <a:sx n="33" d="100"/>
        <a:sy n="33" d="100"/>
      </p:scale>
      <p:origin x="0" y="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2"/>
            <a:ext cx="3248025" cy="4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65" tIns="47180" rIns="94365" bIns="47180" numCol="1" anchor="t" anchorCtr="0" compatLnSpc="1">
            <a:prstTxWarp prst="textNoShape">
              <a:avLst/>
            </a:prstTxWarp>
          </a:bodyPr>
          <a:lstStyle>
            <a:lvl1pPr defTabSz="945154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44981" y="2"/>
            <a:ext cx="3246439" cy="4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65" tIns="47180" rIns="94365" bIns="47180" numCol="1" anchor="t" anchorCtr="0" compatLnSpc="1">
            <a:prstTxWarp prst="textNoShape">
              <a:avLst/>
            </a:prstTxWarp>
          </a:bodyPr>
          <a:lstStyle>
            <a:lvl1pPr algn="r" defTabSz="945154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9212265"/>
            <a:ext cx="3248025" cy="4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65" tIns="47180" rIns="94365" bIns="47180" numCol="1" anchor="b" anchorCtr="0" compatLnSpc="1">
            <a:prstTxWarp prst="textNoShape">
              <a:avLst/>
            </a:prstTxWarp>
          </a:bodyPr>
          <a:lstStyle>
            <a:lvl1pPr defTabSz="945154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44981" y="9212265"/>
            <a:ext cx="3246439" cy="4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65" tIns="47180" rIns="94365" bIns="47180" numCol="1" anchor="b" anchorCtr="0" compatLnSpc="1">
            <a:prstTxWarp prst="textNoShape">
              <a:avLst/>
            </a:prstTxWarp>
          </a:bodyPr>
          <a:lstStyle>
            <a:lvl1pPr algn="r" defTabSz="945154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15A69EC5-B073-4CBE-B0D7-FF44C28BAD8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117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8" y="2"/>
            <a:ext cx="4435475" cy="355600"/>
          </a:xfrm>
          <a:prstGeom prst="rect">
            <a:avLst/>
          </a:prstGeom>
        </p:spPr>
        <p:txBody>
          <a:bodyPr vert="horz" lIns="91342" tIns="45674" rIns="91342" bIns="45674" rtlCol="0"/>
          <a:lstStyle>
            <a:lvl1pPr algn="l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558" y="2"/>
            <a:ext cx="4435475" cy="355600"/>
          </a:xfrm>
          <a:prstGeom prst="rect">
            <a:avLst/>
          </a:prstGeom>
        </p:spPr>
        <p:txBody>
          <a:bodyPr vert="horz" lIns="91342" tIns="45674" rIns="91342" bIns="45674" rtlCol="0"/>
          <a:lstStyle>
            <a:lvl1pPr algn="r">
              <a:defRPr sz="1100"/>
            </a:lvl1pPr>
          </a:lstStyle>
          <a:p>
            <a:pPr>
              <a:defRPr/>
            </a:pPr>
            <a:fld id="{7521EC07-B6E1-405A-86B9-E46A06B02666}" type="datetimeFigureOut">
              <a:rPr lang="ja-JP" altLang="en-US"/>
              <a:pPr>
                <a:defRPr/>
              </a:pPr>
              <a:t>17/01/11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2" tIns="45674" rIns="91342" bIns="45674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945" y="3371849"/>
            <a:ext cx="8186737" cy="3195638"/>
          </a:xfrm>
          <a:prstGeom prst="rect">
            <a:avLst/>
          </a:prstGeom>
        </p:spPr>
        <p:txBody>
          <a:bodyPr vert="horz" lIns="91342" tIns="45674" rIns="91342" bIns="45674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8" y="6743700"/>
            <a:ext cx="4435475" cy="354012"/>
          </a:xfrm>
          <a:prstGeom prst="rect">
            <a:avLst/>
          </a:prstGeom>
        </p:spPr>
        <p:txBody>
          <a:bodyPr vert="horz" lIns="91342" tIns="45674" rIns="91342" bIns="45674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558" y="6743700"/>
            <a:ext cx="4435475" cy="354012"/>
          </a:xfrm>
          <a:prstGeom prst="rect">
            <a:avLst/>
          </a:prstGeom>
        </p:spPr>
        <p:txBody>
          <a:bodyPr vert="horz" lIns="91342" tIns="45674" rIns="91342" bIns="45674" rtlCol="0" anchor="b"/>
          <a:lstStyle>
            <a:lvl1pPr algn="r">
              <a:defRPr sz="1100"/>
            </a:lvl1pPr>
          </a:lstStyle>
          <a:p>
            <a:pPr>
              <a:defRPr/>
            </a:pPr>
            <a:fld id="{3A6F331A-939B-45B4-AD7E-FBC524E895B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04575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91425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6F331A-939B-45B4-AD7E-FBC524E895B7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926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95315" indent="-305256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224324" indent="-244206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714385" indent="-244206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204445" indent="-244206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679653" indent="-2442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3154863" indent="-2442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630073" indent="-2442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4105282" indent="-2442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1E3D2914-E50B-4A9B-AF93-1CB728871BBD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First, let me explain He6LL. As shown in he shell-model picture, 2 proton, 2 neotron, and 2 Lambdas occupy in the lowest s-shell and this s-shell is closed. When these 2 lambdaS are conerted into ΞN by ΛΛ-ΞN coupling, this additional nueon is forbidden to occupy the s-shell due to Pauli blocking. Thereofre effect of ΛΛ-Ξ</a:t>
            </a:r>
            <a:r>
              <a:rPr lang="ja-JP" altLang="en-US" smtClean="0"/>
              <a:t>Ｎ </a:t>
            </a:r>
            <a:r>
              <a:rPr lang="en-US" altLang="ja-JP" smtClean="0"/>
              <a:t>coupling is small in He6LL and the p-shell double Λ hypernuclei.</a:t>
            </a:r>
          </a:p>
          <a:p>
            <a:pPr eaLnBrk="1" hangingPunct="1"/>
            <a:r>
              <a:rPr lang="en-US" altLang="ja-JP" smtClean="0"/>
              <a:t>This Pauli suppresion effect in p-shell double Λ hypernuclei was already pointed out by these authors.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0" y="2057402"/>
            <a:ext cx="1219200" cy="1236663"/>
            <a:chOff x="0" y="1296"/>
            <a:chExt cx="768" cy="779"/>
          </a:xfrm>
        </p:grpSpPr>
        <p:sp>
          <p:nvSpPr>
            <p:cNvPr id="5" name="Oval 17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6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7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7053" y="2068513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endParaRPr lang="ja-JP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flipV="1">
            <a:off x="287338" y="3165475"/>
            <a:ext cx="6519862" cy="730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endParaRPr lang="ja-JP" altLang="en-US"/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93738" y="608013"/>
            <a:ext cx="5829300" cy="15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10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8331201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1750" y="8331201"/>
            <a:ext cx="217170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143500" y="8331201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C37BC97-AF80-48C2-BA45-F6B175A8AC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345696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4D38-0937-48AB-8F06-C4EBEEBB52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616986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73850" y="304800"/>
            <a:ext cx="2089150" cy="6324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6115050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5ED6-DE46-4D6F-A257-C88A312BFC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578863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22715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81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6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48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03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7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2743-8188-490E-B7C3-2D3ED5AD30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207770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3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8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24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59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0" y="2057400"/>
            <a:ext cx="1219200" cy="1236663"/>
            <a:chOff x="0" y="1296"/>
            <a:chExt cx="768" cy="779"/>
          </a:xfrm>
        </p:grpSpPr>
        <p:sp>
          <p:nvSpPr>
            <p:cNvPr id="5" name="Oval 17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6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7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7050" y="2068513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flipV="1">
            <a:off x="287338" y="3165475"/>
            <a:ext cx="6519862" cy="730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93738" y="608013"/>
            <a:ext cx="5829300" cy="15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10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8331200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1C1C1C"/>
              </a:solidFill>
            </a:endParaRPr>
          </a:p>
        </p:txBody>
      </p:sp>
      <p:sp>
        <p:nvSpPr>
          <p:cNvPr id="11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1750" y="8331200"/>
            <a:ext cx="217170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1C1C1C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143500" y="8331200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C37BC97-AF80-48C2-BA45-F6B175A8AC00}" type="slidenum">
              <a:rPr lang="en-US" altLang="ja-JP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729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2743-8188-490E-B7C3-2D3ED5AD30A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01619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B21CB-1E30-4C28-87CF-23028D5F48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7864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609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3214A-7A3B-423D-ABB9-8EE5BF34EC6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9041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DA85-05AC-4BF7-B7A2-00A03F7D76A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8295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0105C-475E-4F7B-AAB9-4B17D65F15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4323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B21CB-1E30-4C28-87CF-23028D5F48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3753397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8AA6-1CE4-4CE1-8A11-AD23C22C99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49658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6FDF1-82CF-4F28-AF34-3854F1A50F4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5417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A985-DA4B-4076-ADCB-5E22E89C4E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7820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4D38-0937-48AB-8F06-C4EBEEBB526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4563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73850" y="304800"/>
            <a:ext cx="2089150" cy="6324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6115050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5ED6-DE46-4D6F-A257-C88A312BFCF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70608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66759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45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4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07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2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609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3214A-7A3B-423D-ABB9-8EE5BF34EC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441558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6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22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15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24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89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46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04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93738" y="608013"/>
            <a:ext cx="5829300" cy="15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742950" y="8331200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ja-JP">
              <a:solidFill>
                <a:srgbClr val="1C1C1C"/>
              </a:solidFill>
            </a:endParaRPr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1750" y="8331200"/>
            <a:ext cx="217170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ja-JP">
              <a:solidFill>
                <a:srgbClr val="1C1C1C"/>
              </a:solidFill>
            </a:endParaRPr>
          </a:p>
        </p:txBody>
      </p:sp>
      <p:sp>
        <p:nvSpPr>
          <p:cNvPr id="3176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43500" y="8331200"/>
            <a:ext cx="1428750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9E651C-C7A3-4C4D-8553-0E089461ECFB}" type="slidenum">
              <a:rPr lang="en-US" altLang="ja-JP">
                <a:solidFill>
                  <a:srgbClr val="1C1C1C"/>
                </a:solidFill>
              </a:rPr>
              <a:pPr/>
              <a:t>‹#›</a:t>
            </a:fld>
            <a:endParaRPr lang="en-US" altLang="ja-JP">
              <a:solidFill>
                <a:srgbClr val="1C1C1C"/>
              </a:solidFill>
            </a:endParaRPr>
          </a:p>
        </p:txBody>
      </p:sp>
      <p:grpSp>
        <p:nvGrpSpPr>
          <p:cNvPr id="31766" name="Group 22"/>
          <p:cNvGrpSpPr>
            <a:grpSpLocks/>
          </p:cNvGrpSpPr>
          <p:nvPr/>
        </p:nvGrpSpPr>
        <p:grpSpPr bwMode="auto">
          <a:xfrm>
            <a:off x="0" y="2057400"/>
            <a:ext cx="1219200" cy="1236663"/>
            <a:chOff x="0" y="1296"/>
            <a:chExt cx="768" cy="779"/>
          </a:xfrm>
        </p:grpSpPr>
        <p:sp>
          <p:nvSpPr>
            <p:cNvPr id="31761" name="Oval 17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31763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1764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527050" y="2068513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000" smtClean="0">
              <a:solidFill>
                <a:srgbClr val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 flipV="1">
            <a:off x="287338" y="3165475"/>
            <a:ext cx="6519862" cy="730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000" smtClean="0">
              <a:solidFill>
                <a:srgbClr val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455073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7E9B4-D64D-447E-8D6C-6B88C96EC83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0456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FE0D4-6F72-4CFC-9646-0E8B2EF667A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52576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DA85-05AC-4BF7-B7A2-00A03F7D76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5862699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609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0BC2-A10E-4FEF-A22F-6C8765372CB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8148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73F23-3FE1-4B0B-AF09-574DA405C7A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5504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30FA7-4AE4-4065-BF5C-2BA677ACCDF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5852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0F988-2469-4DE2-B748-D6BAB0C7CF1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48128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C2D93-B832-4933-9503-0AA3B43DFBA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06798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E7A44-0F3A-4D5C-BE6D-3FDF0093328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25486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C0F2A-2CF2-40B6-BDB6-D72E81641F9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02559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73850" y="304800"/>
            <a:ext cx="2089150" cy="6324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6115050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DC00F-4B8A-409E-BD8C-262D610B85E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95000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0" y="2057402"/>
            <a:ext cx="1219200" cy="1236663"/>
            <a:chOff x="0" y="1296"/>
            <a:chExt cx="768" cy="779"/>
          </a:xfrm>
        </p:grpSpPr>
        <p:sp>
          <p:nvSpPr>
            <p:cNvPr id="5" name="Oval 17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6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7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7053" y="2068513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 anchor="ctr"/>
          <a:lstStyle/>
          <a:p>
            <a:endParaRPr lang="ja-JP" altLang="en-US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flipV="1">
            <a:off x="287338" y="3165475"/>
            <a:ext cx="6519862" cy="730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 anchor="ctr"/>
          <a:lstStyle/>
          <a:p>
            <a:endParaRPr lang="ja-JP" altLang="en-US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93738" y="608013"/>
            <a:ext cx="5829300" cy="15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10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8331201"/>
            <a:ext cx="1428750" cy="6096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1750" y="8331201"/>
            <a:ext cx="2171700" cy="6096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143500" y="8331201"/>
            <a:ext cx="1428750" cy="6096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458648EB-B4BA-4D93-B40D-487201367B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7629166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216F0-08E0-4CF1-9762-84D8FE355F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0905262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0105C-475E-4F7B-AAB9-4B17D65F15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93919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99685-5D76-426B-B3CC-E537FADD44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2356708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60900" y="1752600"/>
            <a:ext cx="4102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CB4A-8116-4EE6-85C4-990FE0EA59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713364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A9E32-F089-4CD2-960B-E4A7B66042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2218526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C1944-14B7-4A9B-9836-13BE4B2885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9922886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33B6A-E55D-448B-95B9-B8A7C16D97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8908353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427C0-0183-4729-9D84-E3F9F88F86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7778901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5021B-A58C-4AEA-93A4-8AB0AEFCED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511910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E577B-F44D-4C3C-8CC3-607436CB20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359220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73850" y="304800"/>
            <a:ext cx="2089150" cy="6324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6115050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DB788-2C58-43FC-B9E5-06657BFD71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9255953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5" y="304800"/>
            <a:ext cx="7735887" cy="70008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4102100" cy="4876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60900" y="1752600"/>
            <a:ext cx="4102100" cy="2362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60900" y="4267200"/>
            <a:ext cx="4102100" cy="2362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ADA39-34AD-4832-A334-6749A5BF87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8046615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8AA6-1CE4-4CE1-8A11-AD23C22C99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4335173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6FDF1-82CF-4F28-AF34-3854F1A50F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2141734"/>
      </p:ext>
    </p:extLst>
  </p:cSld>
  <p:clrMapOvr>
    <a:masterClrMapping/>
  </p:clrMapOvr>
  <p:transition xmlns:p14="http://schemas.microsoft.com/office/powerpoint/2010/main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A985-DA4B-4076-ADCB-5E22E89C4E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244757"/>
      </p:ext>
    </p:extLst>
  </p:cSld>
  <p:clrMapOvr>
    <a:masterClrMapping/>
  </p:clrMapOvr>
  <p:transition xmlns:p14="http://schemas.microsoft.com/office/powerpoint/2010/main">
    <p:spli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 userDrawn="1"/>
        </p:nvGrpSpPr>
        <p:grpSpPr bwMode="auto">
          <a:xfrm>
            <a:off x="0" y="363538"/>
            <a:ext cx="1219200" cy="1236662"/>
            <a:chOff x="0" y="1296"/>
            <a:chExt cx="768" cy="779"/>
          </a:xfrm>
        </p:grpSpPr>
        <p:sp>
          <p:nvSpPr>
            <p:cNvPr id="1034" name="Oval 18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35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036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gray">
          <a:xfrm>
            <a:off x="571503" y="76200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ctr"/>
            <a:endParaRPr lang="ja-JP" altLang="ja-JP">
              <a:latin typeface="Tahoma" pitchFamily="34" charset="0"/>
            </a:endParaRP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gray">
          <a:xfrm>
            <a:off x="344488" y="933453"/>
            <a:ext cx="6170612" cy="428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ctr"/>
            <a:endParaRPr lang="ja-JP" altLang="ja-JP">
              <a:latin typeface="Tahoma" pitchFamily="34" charset="0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2315" y="304800"/>
            <a:ext cx="7735887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8356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レベルの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432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635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fld id="{D0A0996A-47FB-4B69-AC5A-3E10C891E5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  <p:sldLayoutId id="2147484921" r:id="rId12"/>
  </p:sldLayoutIdLst>
  <p:transition xmlns:p14="http://schemas.microsoft.com/office/powerpoint/2010/main">
    <p:spli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13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259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39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519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1FB0970-2DC0-4FDE-9E4C-F55A85408E8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9B4366-4276-475D-8354-F04E95657186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13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 userDrawn="1"/>
        </p:nvGrpSpPr>
        <p:grpSpPr bwMode="auto">
          <a:xfrm>
            <a:off x="0" y="363538"/>
            <a:ext cx="1219200" cy="1236662"/>
            <a:chOff x="0" y="1296"/>
            <a:chExt cx="768" cy="779"/>
          </a:xfrm>
        </p:grpSpPr>
        <p:sp>
          <p:nvSpPr>
            <p:cNvPr id="1034" name="Oval 18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35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036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gray">
          <a:xfrm>
            <a:off x="571500" y="76200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gray">
          <a:xfrm>
            <a:off x="344488" y="933450"/>
            <a:ext cx="6170612" cy="428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304800"/>
            <a:ext cx="7735887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8356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レベルの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432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635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ahoma" pitchFamily="34" charset="0"/>
              </a:defRPr>
            </a:lvl1pPr>
          </a:lstStyle>
          <a:p>
            <a:pPr>
              <a:defRPr/>
            </a:pPr>
            <a:fld id="{D0A0996A-47FB-4B69-AC5A-3E10C891E5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  <p:sldLayoutId id="2147484920" r:id="rId12"/>
  </p:sldLayoutIdLst>
  <p:transition xmlns:p14="http://schemas.microsoft.com/office/powerpoint/2010/main">
    <p:spli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8A87F2-E93D-43E9-9215-B73156A36DA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17/01/11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550E16-930F-4975-8CAE-36BD32E4230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699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7" name="Group 17"/>
          <p:cNvGrpSpPr>
            <a:grpSpLocks/>
          </p:cNvGrpSpPr>
          <p:nvPr/>
        </p:nvGrpSpPr>
        <p:grpSpPr bwMode="auto">
          <a:xfrm>
            <a:off x="0" y="363538"/>
            <a:ext cx="1219200" cy="1236662"/>
            <a:chOff x="0" y="1296"/>
            <a:chExt cx="768" cy="779"/>
          </a:xfrm>
        </p:grpSpPr>
        <p:sp>
          <p:nvSpPr>
            <p:cNvPr id="30738" name="Oval 18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30739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0740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 smtClean="0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30727" name="Rectangle 7"/>
          <p:cNvSpPr>
            <a:spLocks noChangeArrowheads="1"/>
          </p:cNvSpPr>
          <p:nvPr/>
        </p:nvSpPr>
        <p:spPr bwMode="gray">
          <a:xfrm>
            <a:off x="571500" y="76200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gray">
          <a:xfrm>
            <a:off x="344488" y="933450"/>
            <a:ext cx="6170612" cy="428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304800"/>
            <a:ext cx="7735887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8356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ahoma" pitchFamily="34" charset="0"/>
                <a:ea typeface="+mn-ea"/>
              </a:defRPr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432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ahoma" pitchFamily="34" charset="0"/>
                <a:ea typeface="+mn-ea"/>
              </a:defRPr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635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ahoma" pitchFamily="34" charset="0"/>
                <a:ea typeface="+mn-ea"/>
              </a:defRPr>
            </a:lvl1pPr>
          </a:lstStyle>
          <a:p>
            <a:fld id="{087FEC75-6C03-44E0-8798-95810D26D7D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3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</p:sldLayoutIdLst>
  <p:transition xmlns:p14="http://schemas.microsoft.com/office/powerpoint/2010/main">
    <p:split/>
  </p:transition>
  <p:txStyles>
    <p:titleStyle>
      <a:lvl1pPr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7"/>
          <p:cNvGrpSpPr>
            <a:grpSpLocks/>
          </p:cNvGrpSpPr>
          <p:nvPr userDrawn="1"/>
        </p:nvGrpSpPr>
        <p:grpSpPr bwMode="auto">
          <a:xfrm>
            <a:off x="0" y="363538"/>
            <a:ext cx="1219200" cy="1236662"/>
            <a:chOff x="0" y="1296"/>
            <a:chExt cx="768" cy="779"/>
          </a:xfrm>
        </p:grpSpPr>
        <p:sp>
          <p:nvSpPr>
            <p:cNvPr id="2058" name="Oval 18"/>
            <p:cNvSpPr>
              <a:spLocks noChangeArrowheads="1"/>
            </p:cNvSpPr>
            <p:nvPr userDrawn="1"/>
          </p:nvSpPr>
          <p:spPr bwMode="auto">
            <a:xfrm>
              <a:off x="0" y="1632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059" name="Oval 19"/>
            <p:cNvSpPr>
              <a:spLocks noChangeArrowheads="1"/>
            </p:cNvSpPr>
            <p:nvPr userDrawn="1"/>
          </p:nvSpPr>
          <p:spPr bwMode="auto">
            <a:xfrm>
              <a:off x="48" y="1296"/>
              <a:ext cx="443" cy="44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2060" name="Oval 20"/>
            <p:cNvSpPr>
              <a:spLocks noChangeArrowheads="1"/>
            </p:cNvSpPr>
            <p:nvPr userDrawn="1"/>
          </p:nvSpPr>
          <p:spPr bwMode="auto">
            <a:xfrm>
              <a:off x="299" y="1584"/>
              <a:ext cx="469" cy="46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b="1">
                  <a:solidFill>
                    <a:srgbClr val="00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2051" name="Rectangle 7"/>
          <p:cNvSpPr>
            <a:spLocks noChangeArrowheads="1"/>
          </p:cNvSpPr>
          <p:nvPr/>
        </p:nvSpPr>
        <p:spPr bwMode="gray">
          <a:xfrm>
            <a:off x="571503" y="76200"/>
            <a:ext cx="23813" cy="140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 anchor="ctr"/>
          <a:lstStyle/>
          <a:p>
            <a:pPr algn="ctr"/>
            <a:endParaRPr lang="ja-JP" altLang="ja-JP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gray">
          <a:xfrm>
            <a:off x="344488" y="933453"/>
            <a:ext cx="6170612" cy="428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 anchor="ctr"/>
          <a:lstStyle/>
          <a:p>
            <a:pPr algn="ctr"/>
            <a:endParaRPr lang="ja-JP" altLang="ja-JP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2315" y="304800"/>
            <a:ext cx="77358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8356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レベルの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8432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6350" y="8432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25A3A0-D71A-4200-B270-D41DB415BE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215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  <p:sldLayoutId id="2147484919" r:id="rId12"/>
  </p:sldLayoutIdLst>
  <p:transition xmlns:p14="http://schemas.microsoft.com/office/powerpoint/2010/main">
    <p:spli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13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259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390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519" algn="l" rtl="0" fontAlgn="base">
        <a:spcBef>
          <a:spcPct val="0"/>
        </a:spcBef>
        <a:spcAft>
          <a:spcPct val="0"/>
        </a:spcAft>
        <a:defRPr kumimoji="1" sz="3600" i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.wm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jpeg"/><Relationship Id="rId3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5"/>
          <p:cNvSpPr>
            <a:spLocks noChangeArrowheads="1"/>
          </p:cNvSpPr>
          <p:nvPr/>
        </p:nvSpPr>
        <p:spPr bwMode="auto">
          <a:xfrm>
            <a:off x="179512" y="3761779"/>
            <a:ext cx="8835534" cy="2547541"/>
          </a:xfrm>
          <a:prstGeom prst="rect">
            <a:avLst/>
          </a:prstGeom>
          <a:noFill/>
          <a:ln w="76200" cap="rnd" cmpd="dbl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endParaRPr lang="ja-JP" altLang="en-US"/>
          </a:p>
        </p:txBody>
      </p:sp>
      <p:sp>
        <p:nvSpPr>
          <p:cNvPr id="5124" name="Rectangle 16"/>
          <p:cNvSpPr>
            <a:spLocks noChangeArrowheads="1"/>
          </p:cNvSpPr>
          <p:nvPr/>
        </p:nvSpPr>
        <p:spPr bwMode="auto">
          <a:xfrm>
            <a:off x="467545" y="3495304"/>
            <a:ext cx="2123468" cy="530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endParaRPr lang="ja-JP" altLang="en-US"/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251520" y="3411089"/>
            <a:ext cx="8820472" cy="289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5" tIns="45713" rIns="91425" bIns="45713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4000" dirty="0">
                <a:latin typeface="Arial" pitchFamily="34" charset="0"/>
              </a:rPr>
              <a:t>  Outline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ja-JP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itchFamily="34" charset="0"/>
              </a:rPr>
              <a:t>Introduction.</a:t>
            </a:r>
            <a:endParaRPr lang="en-US" altLang="ja-JP" dirty="0" smtClean="0">
              <a:latin typeface="Arial" pitchFamily="34" charset="0"/>
            </a:endParaRPr>
          </a:p>
          <a:p>
            <a:pPr marL="0" indent="0">
              <a:lnSpc>
                <a:spcPts val="2400"/>
              </a:lnSpc>
              <a:spcBef>
                <a:spcPts val="600"/>
              </a:spcBef>
              <a:defRPr/>
            </a:pPr>
            <a:r>
              <a:rPr lang="en-US" altLang="ja-JP" sz="2800" b="1" dirty="0">
                <a:latin typeface="Arial" pitchFamily="34" charset="0"/>
              </a:rPr>
              <a:t>2.  </a:t>
            </a:r>
            <a:r>
              <a:rPr lang="en-US" altLang="ja-JP" sz="2800" dirty="0">
                <a:latin typeface="Arial" pitchFamily="34" charset="0"/>
              </a:rPr>
              <a:t>Preliminary Results of Physics Run@2016.Jun</a:t>
            </a:r>
            <a:r>
              <a:rPr lang="en-US" altLang="ja-JP" sz="2000" spc="-200" dirty="0">
                <a:latin typeface="Arial" pitchFamily="34" charset="0"/>
              </a:rPr>
              <a:t> (E07 )</a:t>
            </a:r>
            <a:r>
              <a:rPr lang="en-US" altLang="ja-JP" sz="2800" dirty="0">
                <a:latin typeface="Arial" pitchFamily="34" charset="0"/>
              </a:rPr>
              <a:t>. </a:t>
            </a:r>
          </a:p>
          <a:p>
            <a:pPr marL="0" indent="0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altLang="ja-JP" sz="2800" b="1" dirty="0">
                <a:latin typeface="Arial" pitchFamily="34" charset="0"/>
              </a:rPr>
              <a:t>3.  </a:t>
            </a:r>
            <a:r>
              <a:rPr lang="en-US" altLang="ja-JP" sz="2800" dirty="0">
                <a:latin typeface="Arial" pitchFamily="34" charset="0"/>
              </a:rPr>
              <a:t>R&amp;D status and Beam time request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en-US" altLang="ja-JP" sz="2800" b="1" dirty="0">
                <a:latin typeface="Arial" pitchFamily="34" charset="0"/>
              </a:rPr>
              <a:t>4.  </a:t>
            </a:r>
            <a:r>
              <a:rPr lang="en-US" altLang="ja-JP" sz="2800" dirty="0">
                <a:latin typeface="Arial" pitchFamily="34" charset="0"/>
              </a:rPr>
              <a:t>Summary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555776" y="2751698"/>
            <a:ext cx="4158208" cy="605294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000" b="1" kern="0" dirty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Phys. Dept., Gifu Univ., JAPAN</a:t>
            </a:r>
            <a:br>
              <a:rPr lang="en-US" altLang="ja-JP" sz="2000" b="1" kern="0" dirty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</a:br>
            <a:r>
              <a:rPr lang="en-US" altLang="ja-JP" sz="2000" b="1" kern="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12</a:t>
            </a:r>
            <a:r>
              <a:rPr lang="en-US" altLang="ja-JP" sz="2000" b="1" kern="0" baseline="3000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th</a:t>
            </a:r>
            <a:r>
              <a:rPr lang="en-US" altLang="ja-JP" sz="2000" b="1" kern="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 Jan., 2017</a:t>
            </a:r>
            <a:endParaRPr lang="ja-JP" altLang="en-US" sz="2000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480163" y="116635"/>
            <a:ext cx="326862" cy="19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en-US" altLang="ja-JP" sz="1800" b="1" dirty="0"/>
              <a:t>1 / 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25726" y="980728"/>
            <a:ext cx="8280920" cy="1272129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en-US" altLang="ja-JP" sz="3600" b="1" i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Beam </a:t>
            </a:r>
            <a:r>
              <a:rPr lang="en-US" altLang="ja-JP" sz="3600" b="1" i="1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time request </a:t>
            </a:r>
            <a:r>
              <a:rPr lang="en-US" altLang="ja-JP" sz="3600" b="1" i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for E07 2</a:t>
            </a:r>
            <a:r>
              <a:rPr lang="en-US" altLang="ja-JP" sz="3600" b="1" i="1" kern="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nd</a:t>
            </a:r>
            <a:r>
              <a:rPr lang="en-US" altLang="ja-JP" sz="3600" b="1" i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 run</a:t>
            </a:r>
            <a:endParaRPr lang="en-US" altLang="ja-JP" sz="3600" b="1" i="1" kern="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+mj-cs"/>
            </a:endParaRPr>
          </a:p>
          <a:p>
            <a:pPr algn="ctr">
              <a:lnSpc>
                <a:spcPts val="2000"/>
              </a:lnSpc>
            </a:pPr>
            <a:r>
              <a:rPr lang="en-US" altLang="ja-JP" sz="20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Double Strangeness (S = -2) system with a </a:t>
            </a:r>
            <a:r>
              <a:rPr lang="en-US" altLang="ja-JP" sz="2000" b="1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Hybrid-emulsion </a:t>
            </a:r>
            <a:r>
              <a:rPr lang="en-US" altLang="ja-JP" sz="20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j-cs"/>
              </a:rPr>
              <a:t>Method</a:t>
            </a:r>
          </a:p>
          <a:p>
            <a:pPr algn="ctr"/>
            <a:r>
              <a:rPr lang="en-US" altLang="ja-JP" b="1" kern="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Kazuma Nakazawa</a:t>
            </a:r>
            <a:endParaRPr lang="ja-JP" altLang="en-US" sz="1600" dirty="0"/>
          </a:p>
        </p:txBody>
      </p:sp>
      <p:sp>
        <p:nvSpPr>
          <p:cNvPr id="10" name="正方形/長方形 9"/>
          <p:cNvSpPr/>
          <p:nvPr/>
        </p:nvSpPr>
        <p:spPr>
          <a:xfrm>
            <a:off x="5292080" y="55851"/>
            <a:ext cx="3006080" cy="348813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000" b="1" kern="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23</a:t>
            </a:r>
            <a:r>
              <a:rPr lang="en-US" altLang="ja-JP" sz="2000" b="1" kern="0" baseline="3000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th</a:t>
            </a:r>
            <a:r>
              <a:rPr lang="en-US" altLang="ja-JP" sz="2000" b="1" kern="0" dirty="0" smtClean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 </a:t>
            </a:r>
            <a:r>
              <a:rPr lang="en-US" altLang="ja-JP" sz="2000" b="1" kern="0" dirty="0">
                <a:solidFill>
                  <a:srgbClr val="000000"/>
                </a:solidFill>
                <a:latin typeface="Arial Rounded MT Bold" pitchFamily="34" charset="0"/>
                <a:ea typeface="MS UI Gothic" pitchFamily="50" charset="-128"/>
                <a:cs typeface="Arial" pitchFamily="34" charset="0"/>
              </a:rPr>
              <a:t>J-PARC PAC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8702854" y="-48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0000"/>
                </a:solidFill>
              </a:rPr>
              <a:t>22</a:t>
            </a:r>
            <a:endParaRPr lang="ja-JP" altLang="en-US" dirty="0"/>
          </a:p>
        </p:txBody>
      </p:sp>
    </p:spTree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516105" y="2984303"/>
            <a:ext cx="6306725" cy="347573"/>
          </a:xfrm>
          <a:prstGeom prst="roundRect">
            <a:avLst/>
          </a:prstGeom>
          <a:solidFill>
            <a:srgbClr val="FFFF00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67545" y="2133599"/>
            <a:ext cx="5616624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92014" y="1066800"/>
            <a:ext cx="5897063" cy="363415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831" y="229751"/>
            <a:ext cx="8515350" cy="882869"/>
          </a:xfrm>
        </p:spPr>
        <p:txBody>
          <a:bodyPr>
            <a:normAutofit/>
          </a:bodyPr>
          <a:lstStyle/>
          <a:p>
            <a:r>
              <a:rPr lang="en-US" altLang="ja-JP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T</a:t>
            </a:r>
            <a:r>
              <a:rPr kumimoji="1" lang="en-US" altLang="ja-JP" sz="4000" b="1" u="heavy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opics with 10 times statistics of E373</a:t>
            </a:r>
            <a:endParaRPr kumimoji="1" lang="ja-JP" altLang="en-US" sz="40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92014" y="1112620"/>
            <a:ext cx="8256450" cy="51246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1) s-shell DBL. hypernuclei :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4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H,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5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He </a:t>
            </a:r>
            <a:r>
              <a:rPr lang="en-US" altLang="ja-JP" dirty="0"/>
              <a:t>and </a:t>
            </a:r>
            <a:r>
              <a:rPr lang="en-US" altLang="ja-JP" spc="-700" baseline="-25000" dirty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/>
              <a:t>5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</a:t>
            </a:r>
            <a:endParaRPr lang="en-US" altLang="ja-JP" dirty="0"/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interaction</a:t>
            </a:r>
            <a:r>
              <a:rPr lang="en-US" altLang="ja-JP" dirty="0"/>
              <a:t> </a:t>
            </a:r>
            <a:r>
              <a:rPr lang="en-US" altLang="ja-JP" sz="1900" dirty="0" smtClean="0"/>
              <a:t>affects mass, since s-shell nucleons are not fully occupied. Thus, it can be determined.</a:t>
            </a: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dirty="0" smtClean="0"/>
              <a:t>2) A = 6</a:t>
            </a:r>
            <a:r>
              <a:rPr kumimoji="1" lang="en-US" altLang="ja-JP" sz="4800" baseline="-14000" dirty="0" smtClean="0"/>
              <a:t>~</a:t>
            </a:r>
            <a:r>
              <a:rPr kumimoji="1" lang="en-US" altLang="ja-JP" dirty="0" smtClean="0"/>
              <a:t>17 </a:t>
            </a:r>
            <a:r>
              <a:rPr kumimoji="1" lang="en-US" altLang="ja-JP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dirty="0" smtClean="0"/>
              <a:t> hypernuclei (spectroscopy)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latin typeface="Century" panose="02040604050505020304" pitchFamily="18" charset="0"/>
              </a:rPr>
              <a:t>Confirmation of </a:t>
            </a:r>
            <a:r>
              <a:rPr lang="en-US" altLang="ja-JP" sz="1900" dirty="0" smtClean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interaction strength and nuclear structure effects such as shrinkage due to </a:t>
            </a:r>
            <a:r>
              <a:rPr lang="en-US" altLang="ja-JP" sz="1900" dirty="0" smtClean="0">
                <a:latin typeface="Symbol" panose="05050102010706020507" pitchFamily="18" charset="2"/>
              </a:rPr>
              <a:t>L</a:t>
            </a:r>
            <a:r>
              <a:rPr lang="en-US" altLang="ja-JP" sz="1900" dirty="0" smtClean="0"/>
              <a:t>,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information of NAGARA event, </a:t>
            </a:r>
            <a:r>
              <a:rPr lang="en-US" altLang="ja-JP" spc="-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pc="-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altLang="ja-JP" sz="1900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3)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-hypernuclei :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16</a:t>
            </a:r>
            <a:r>
              <a:rPr lang="en-US" altLang="ja-JP" dirty="0" smtClean="0"/>
              <a:t>O,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N(KISO event),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</a:t>
            </a:r>
          </a:p>
          <a:p>
            <a:pPr marL="457200" lvl="1" indent="0" algn="just">
              <a:buNone/>
            </a:pPr>
            <a:r>
              <a:rPr lang="en-US" altLang="ja-JP" sz="1900" dirty="0" smtClean="0"/>
              <a:t>From multiple events of 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 smtClean="0"/>
              <a:t>-hypernucleus, we can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the (natural) width of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-hypernucleus</a:t>
            </a:r>
            <a:r>
              <a:rPr lang="en-US" altLang="ja-JP" dirty="0" smtClean="0"/>
              <a:t>, </a:t>
            </a:r>
            <a:r>
              <a:rPr lang="en-US" altLang="ja-JP" sz="1900" dirty="0" smtClean="0"/>
              <a:t>which is related to </a:t>
            </a:r>
            <a:r>
              <a:rPr lang="en-US" altLang="ja-JP" sz="1900" dirty="0">
                <a:latin typeface="Symbol" panose="05050102010706020507" pitchFamily="18" charset="2"/>
              </a:rPr>
              <a:t>LL</a:t>
            </a:r>
            <a:r>
              <a:rPr lang="en-US" altLang="ja-JP" sz="1900" dirty="0"/>
              <a:t>-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/>
              <a:t>N coupling </a:t>
            </a:r>
            <a:r>
              <a:rPr lang="en-US" altLang="ja-JP" sz="1900" dirty="0" smtClean="0"/>
              <a:t>interaction.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4)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 interaction with X-ray from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-atoms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Expected yields for X-rays from Br and Ag are so small. To observe the shifts, it is necessary for detecting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shapes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with 10 times statistics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5)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P-wave interaction (?)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 can be detected in excited </a:t>
            </a:r>
            <a:r>
              <a:rPr lang="en-US" altLang="ja-JP" sz="1900" dirty="0">
                <a:solidFill>
                  <a:prstClr val="white">
                    <a:lumMod val="75000"/>
                  </a:prstClr>
                </a:solidFill>
              </a:rPr>
              <a:t>states with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-hyperon in p-orbit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, it may present information on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p-wave interaction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where that will be recognized via the spectroscopy of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hypernuclei. The interaction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might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max.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n-star about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457200" lvl="1" indent="0" algn="just">
              <a:buNone/>
            </a:pPr>
            <a:endParaRPr lang="en-US" altLang="ja-JP" sz="1900" dirty="0" smtClean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047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83568" y="260648"/>
            <a:ext cx="82638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ja-JP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3)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-hypernuclei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O,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14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N(KISO event),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altLang="ja-JP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endParaRPr lang="en-US" altLang="ja-JP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79512" y="2492896"/>
            <a:ext cx="4396321" cy="2803594"/>
            <a:chOff x="179512" y="984829"/>
            <a:chExt cx="4396321" cy="2803594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179512" y="1375937"/>
              <a:ext cx="4396321" cy="2412486"/>
              <a:chOff x="179512" y="1340768"/>
              <a:chExt cx="4396321" cy="2412486"/>
            </a:xfrm>
          </p:grpSpPr>
          <p:grpSp>
            <p:nvGrpSpPr>
              <p:cNvPr id="38" name="グループ化 37"/>
              <p:cNvGrpSpPr/>
              <p:nvPr/>
            </p:nvGrpSpPr>
            <p:grpSpPr>
              <a:xfrm>
                <a:off x="179512" y="1340768"/>
                <a:ext cx="4286250" cy="2412486"/>
                <a:chOff x="179512" y="980728"/>
                <a:chExt cx="4286250" cy="2412486"/>
              </a:xfrm>
            </p:grpSpPr>
            <p:sp>
              <p:nvSpPr>
                <p:cNvPr id="6" name="Rectangle 72"/>
                <p:cNvSpPr>
                  <a:spLocks noChangeArrowheads="1"/>
                </p:cNvSpPr>
                <p:nvPr/>
              </p:nvSpPr>
              <p:spPr bwMode="auto">
                <a:xfrm>
                  <a:off x="185862" y="980728"/>
                  <a:ext cx="4279900" cy="241248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7" name="Group 73"/>
                <p:cNvGrpSpPr>
                  <a:grpSpLocks/>
                </p:cNvGrpSpPr>
                <p:nvPr/>
              </p:nvGrpSpPr>
              <p:grpSpPr bwMode="auto">
                <a:xfrm>
                  <a:off x="179512" y="1274660"/>
                  <a:ext cx="4276725" cy="1075274"/>
                  <a:chOff x="521" y="1461"/>
                  <a:chExt cx="4971" cy="722"/>
                </a:xfrm>
              </p:grpSpPr>
              <p:sp>
                <p:nvSpPr>
                  <p:cNvPr id="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525" y="1461"/>
                    <a:ext cx="496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ja-JP" altLang="en-US"/>
                  </a:p>
                </p:txBody>
              </p:sp>
              <p:sp>
                <p:nvSpPr>
                  <p:cNvPr id="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2183"/>
                    <a:ext cx="496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0" name="Line 76"/>
                <p:cNvSpPr>
                  <a:spLocks noChangeShapeType="1"/>
                </p:cNvSpPr>
                <p:nvPr/>
              </p:nvSpPr>
              <p:spPr bwMode="auto">
                <a:xfrm>
                  <a:off x="2460506" y="1274660"/>
                  <a:ext cx="0" cy="211855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</p:grpSp>
          <p:pic>
            <p:nvPicPr>
              <p:cNvPr id="3" name="Picture 70" descr="E176Twin#1-#2_ページ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2" t="15268" r="29568" b="72632"/>
              <a:stretch>
                <a:fillRect/>
              </a:stretch>
            </p:blipFill>
            <p:spPr bwMode="auto">
              <a:xfrm>
                <a:off x="255712" y="1707724"/>
                <a:ext cx="2147888" cy="920750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71" descr="E176Twin#1-#2_ページ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11" t="41783" r="32045" b="47372"/>
              <a:stretch>
                <a:fillRect/>
              </a:stretch>
            </p:blipFill>
            <p:spPr bwMode="auto">
              <a:xfrm>
                <a:off x="255712" y="2779258"/>
                <a:ext cx="2147888" cy="884237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102"/>
              <p:cNvSpPr>
                <a:spLocks noChangeArrowheads="1"/>
              </p:cNvSpPr>
              <p:nvPr/>
            </p:nvSpPr>
            <p:spPr bwMode="auto">
              <a:xfrm>
                <a:off x="2379398" y="2456057"/>
                <a:ext cx="2196435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050" dirty="0" smtClean="0"/>
                  <a:t>S. Aoki et al., PTP 89 </a:t>
                </a:r>
                <a:r>
                  <a:rPr lang="en-US" altLang="ja-JP" sz="1050" dirty="0"/>
                  <a:t>(</a:t>
                </a:r>
                <a:r>
                  <a:rPr lang="en-US" altLang="ja-JP" sz="1050" dirty="0" smtClean="0"/>
                  <a:t>1993) 493</a:t>
                </a:r>
              </a:p>
            </p:txBody>
          </p:sp>
          <p:sp>
            <p:nvSpPr>
              <p:cNvPr id="25" name="Rectangle 102"/>
              <p:cNvSpPr>
                <a:spLocks noChangeArrowheads="1"/>
              </p:cNvSpPr>
              <p:nvPr/>
            </p:nvSpPr>
            <p:spPr bwMode="auto">
              <a:xfrm>
                <a:off x="2367675" y="3499338"/>
                <a:ext cx="2204450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050" dirty="0" smtClean="0"/>
                  <a:t>S. Aoki et al., PL B355 (1995) 45</a:t>
                </a:r>
              </a:p>
            </p:txBody>
          </p:sp>
          <p:sp>
            <p:nvSpPr>
              <p:cNvPr id="26" name="Rectangle 102"/>
              <p:cNvSpPr>
                <a:spLocks noChangeArrowheads="1"/>
              </p:cNvSpPr>
              <p:nvPr/>
            </p:nvSpPr>
            <p:spPr bwMode="auto">
              <a:xfrm>
                <a:off x="257870" y="1358841"/>
                <a:ext cx="395409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square" tIns="0" bIns="0">
                <a:spAutoFit/>
              </a:bodyPr>
              <a:lstStyle/>
              <a:p>
                <a:r>
                  <a:rPr lang="en-US" altLang="ja-JP" sz="1600" b="1" dirty="0" smtClean="0">
                    <a:sym typeface="Wingdings" panose="05000000000000000000" pitchFamily="2" charset="2"/>
                  </a:rPr>
                  <a:t>           </a:t>
                </a:r>
                <a:r>
                  <a:rPr lang="en-US" altLang="ja-JP" sz="1600" b="1" spc="-800" baseline="30000" dirty="0" smtClean="0">
                    <a:sym typeface="Wingdings" panose="05000000000000000000" pitchFamily="2" charset="2"/>
                  </a:rPr>
                  <a:t>4</a:t>
                </a:r>
                <a:r>
                  <a:rPr lang="en-US" altLang="ja-JP" sz="16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600" b="1" dirty="0" smtClean="0">
                    <a:sym typeface="Wingdings" panose="05000000000000000000" pitchFamily="2" charset="2"/>
                  </a:rPr>
                  <a:t>H + </a:t>
                </a:r>
                <a:r>
                  <a:rPr lang="en-US" altLang="ja-JP" sz="1600" b="1" spc="-800" baseline="30000" dirty="0" smtClean="0">
                    <a:sym typeface="Wingdings" panose="05000000000000000000" pitchFamily="2" charset="2"/>
                  </a:rPr>
                  <a:t>9</a:t>
                </a:r>
                <a:r>
                  <a:rPr lang="en-US" altLang="ja-JP" sz="16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600" b="1" dirty="0" smtClean="0">
                    <a:sym typeface="Wingdings" panose="05000000000000000000" pitchFamily="2" charset="2"/>
                  </a:rPr>
                  <a:t>Be        </a:t>
                </a:r>
                <a:r>
                  <a:rPr lang="en-US" altLang="ja-JP" sz="1600" b="1" i="1" dirty="0" smtClean="0">
                    <a:sym typeface="Wingdings" panose="05000000000000000000" pitchFamily="2" charset="2"/>
                  </a:rPr>
                  <a:t>B</a:t>
                </a:r>
                <a:r>
                  <a:rPr lang="en-US" altLang="ja-JP" sz="1600" b="1" baseline="-25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X</a:t>
                </a:r>
                <a:r>
                  <a:rPr lang="en-US" altLang="ja-JP" sz="1600" b="1" dirty="0" smtClean="0">
                    <a:latin typeface="+mn-lt"/>
                    <a:sym typeface="Wingdings" panose="05000000000000000000" pitchFamily="2" charset="2"/>
                  </a:rPr>
                  <a:t>-</a:t>
                </a:r>
                <a:r>
                  <a:rPr lang="en-US" altLang="ja-JP" sz="1600" b="1" dirty="0" smtClean="0">
                    <a:sym typeface="Wingdings" panose="05000000000000000000" pitchFamily="2" charset="2"/>
                  </a:rPr>
                  <a:t> (MeV</a:t>
                </a:r>
                <a:r>
                  <a:rPr lang="en-US" altLang="ja-JP" sz="1600" b="1" dirty="0">
                    <a:sym typeface="Wingdings" panose="05000000000000000000" pitchFamily="2" charset="2"/>
                  </a:rPr>
                  <a:t>)</a:t>
                </a:r>
                <a:r>
                  <a:rPr lang="en-US" altLang="ja-JP" sz="1600" b="1" dirty="0" smtClean="0">
                    <a:sym typeface="Wingdings" panose="05000000000000000000" pitchFamily="2" charset="2"/>
                  </a:rPr>
                  <a:t> </a:t>
                </a:r>
                <a:endParaRPr lang="en-US" altLang="ja-JP" sz="1600" b="1" dirty="0" smtClean="0"/>
              </a:p>
            </p:txBody>
          </p:sp>
          <p:sp>
            <p:nvSpPr>
              <p:cNvPr id="27" name="Rectangle 102"/>
              <p:cNvSpPr>
                <a:spLocks noChangeArrowheads="1"/>
              </p:cNvSpPr>
              <p:nvPr/>
            </p:nvSpPr>
            <p:spPr bwMode="auto">
              <a:xfrm>
                <a:off x="2448067" y="1617696"/>
                <a:ext cx="182877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b="1" dirty="0" smtClean="0"/>
                  <a:t>   0.82</a:t>
                </a:r>
                <a:r>
                  <a:rPr lang="en-US" altLang="ja-JP" sz="1050" b="1" dirty="0" smtClean="0"/>
                  <a:t> </a:t>
                </a:r>
                <a:r>
                  <a:rPr lang="en-US" altLang="ja-JP" sz="1100" b="1" dirty="0" smtClean="0"/>
                  <a:t>±0.17</a:t>
                </a:r>
              </a:p>
              <a:p>
                <a:r>
                  <a:rPr lang="en-US" altLang="ja-JP" sz="900" b="1" dirty="0" smtClean="0">
                    <a:latin typeface="Symbol" panose="05050102010706020507" pitchFamily="18" charset="2"/>
                  </a:rPr>
                  <a:t>-</a:t>
                </a:r>
                <a:r>
                  <a:rPr lang="en-US" altLang="ja-JP" sz="1100" b="1" dirty="0" smtClean="0"/>
                  <a:t> 0.23</a:t>
                </a:r>
                <a:r>
                  <a:rPr lang="en-US" altLang="ja-JP" sz="1050" b="1" dirty="0" smtClean="0"/>
                  <a:t> </a:t>
                </a:r>
                <a:r>
                  <a:rPr lang="en-US" altLang="ja-JP" sz="1100" b="1" dirty="0"/>
                  <a:t>±0.17 </a:t>
                </a:r>
                <a:r>
                  <a:rPr lang="en-US" altLang="ja-JP" sz="1100" b="1" dirty="0" smtClean="0"/>
                  <a:t>[ </a:t>
                </a:r>
                <a:r>
                  <a:rPr lang="en-US" altLang="ja-JP" sz="1100" b="1" spc="-500" baseline="30000" dirty="0" smtClean="0">
                    <a:sym typeface="Wingdings" panose="05000000000000000000" pitchFamily="2" charset="2"/>
                  </a:rPr>
                  <a:t>4</a:t>
                </a:r>
                <a:r>
                  <a:rPr lang="en-US" altLang="ja-JP" sz="11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ym typeface="Wingdings" panose="05000000000000000000" pitchFamily="2" charset="2"/>
                  </a:rPr>
                  <a:t>H* </a:t>
                </a:r>
                <a:r>
                  <a:rPr lang="en-US" altLang="ja-JP" sz="1100" b="1" dirty="0">
                    <a:sym typeface="Wingdings" panose="05000000000000000000" pitchFamily="2" charset="2"/>
                  </a:rPr>
                  <a:t>+ </a:t>
                </a:r>
                <a:r>
                  <a:rPr lang="en-US" altLang="ja-JP" sz="1100" b="1" spc="-500" baseline="30000" dirty="0" smtClean="0">
                    <a:sym typeface="Wingdings" panose="05000000000000000000" pitchFamily="2" charset="2"/>
                  </a:rPr>
                  <a:t>9</a:t>
                </a:r>
                <a:r>
                  <a:rPr lang="en-US" altLang="ja-JP" sz="11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ym typeface="Wingdings" panose="05000000000000000000" pitchFamily="2" charset="2"/>
                  </a:rPr>
                  <a:t>Be</a:t>
                </a:r>
                <a:r>
                  <a:rPr lang="en-US" altLang="ja-JP" sz="1100" b="1" dirty="0" smtClean="0"/>
                  <a:t>]</a:t>
                </a:r>
              </a:p>
            </p:txBody>
          </p:sp>
          <p:sp>
            <p:nvSpPr>
              <p:cNvPr id="28" name="Rectangle 102"/>
              <p:cNvSpPr>
                <a:spLocks noChangeArrowheads="1"/>
              </p:cNvSpPr>
              <p:nvPr/>
            </p:nvSpPr>
            <p:spPr bwMode="auto">
              <a:xfrm>
                <a:off x="2418110" y="2673242"/>
                <a:ext cx="1883272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b="1" dirty="0" smtClean="0"/>
                  <a:t>   3.89</a:t>
                </a:r>
                <a:r>
                  <a:rPr lang="en-US" altLang="ja-JP" sz="1050" b="1" dirty="0" smtClean="0"/>
                  <a:t> </a:t>
                </a:r>
                <a:r>
                  <a:rPr lang="en-US" altLang="ja-JP" sz="1100" b="1" dirty="0" smtClean="0"/>
                  <a:t>±0.14</a:t>
                </a:r>
              </a:p>
              <a:p>
                <a:r>
                  <a:rPr lang="en-US" altLang="ja-JP" sz="1100" b="1" dirty="0" smtClean="0">
                    <a:solidFill>
                      <a:srgbClr val="000000"/>
                    </a:solidFill>
                  </a:rPr>
                  <a:t>   2.84</a:t>
                </a:r>
                <a:r>
                  <a:rPr lang="en-US" altLang="ja-JP" sz="105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altLang="ja-JP" sz="1100" b="1" dirty="0">
                    <a:solidFill>
                      <a:srgbClr val="000000"/>
                    </a:solidFill>
                  </a:rPr>
                  <a:t>±</a:t>
                </a:r>
                <a:r>
                  <a:rPr lang="en-US" altLang="ja-JP" sz="1100" b="1" dirty="0" smtClean="0">
                    <a:solidFill>
                      <a:srgbClr val="000000"/>
                    </a:solidFill>
                  </a:rPr>
                  <a:t>0.15</a:t>
                </a:r>
                <a:r>
                  <a:rPr lang="en-US" altLang="ja-JP" sz="1100" b="1" dirty="0"/>
                  <a:t> [ </a:t>
                </a:r>
                <a:r>
                  <a:rPr lang="en-US" altLang="ja-JP" sz="1100" b="1" spc="-500" baseline="30000" dirty="0">
                    <a:sym typeface="Wingdings" panose="05000000000000000000" pitchFamily="2" charset="2"/>
                  </a:rPr>
                  <a:t>4</a:t>
                </a:r>
                <a:r>
                  <a:rPr lang="en-US" altLang="ja-JP" sz="1100" baseline="-30000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>
                    <a:sym typeface="Wingdings" panose="05000000000000000000" pitchFamily="2" charset="2"/>
                  </a:rPr>
                  <a:t>H* + </a:t>
                </a:r>
                <a:r>
                  <a:rPr lang="en-US" altLang="ja-JP" sz="1100" b="1" spc="-500" baseline="30000" dirty="0" smtClean="0">
                    <a:sym typeface="Wingdings" panose="05000000000000000000" pitchFamily="2" charset="2"/>
                  </a:rPr>
                  <a:t>9</a:t>
                </a:r>
                <a:r>
                  <a:rPr lang="en-US" altLang="ja-JP" sz="11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ym typeface="Wingdings" panose="05000000000000000000" pitchFamily="2" charset="2"/>
                  </a:rPr>
                  <a:t>Be</a:t>
                </a:r>
                <a:r>
                  <a:rPr lang="en-US" altLang="ja-JP" sz="1100" b="1" dirty="0" smtClean="0"/>
                  <a:t>]</a:t>
                </a:r>
                <a:endParaRPr lang="en-US" altLang="ja-JP" sz="1100" b="1" dirty="0" smtClean="0">
                  <a:solidFill>
                    <a:srgbClr val="000000"/>
                  </a:solidFill>
                </a:endParaRPr>
              </a:p>
              <a:p>
                <a:r>
                  <a:rPr lang="en-US" altLang="ja-JP" sz="1100" b="1" dirty="0" smtClean="0">
                    <a:solidFill>
                      <a:srgbClr val="000000"/>
                    </a:solidFill>
                  </a:rPr>
                  <a:t>   0.82</a:t>
                </a:r>
                <a:r>
                  <a:rPr lang="en-US" altLang="ja-JP" sz="105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altLang="ja-JP" sz="1100" b="1" dirty="0">
                    <a:solidFill>
                      <a:srgbClr val="000000"/>
                    </a:solidFill>
                  </a:rPr>
                  <a:t>±</a:t>
                </a:r>
                <a:r>
                  <a:rPr lang="en-US" altLang="ja-JP" sz="1100" b="1" dirty="0" smtClean="0">
                    <a:solidFill>
                      <a:srgbClr val="000000"/>
                    </a:solidFill>
                  </a:rPr>
                  <a:t>0.14</a:t>
                </a:r>
                <a:r>
                  <a:rPr lang="en-US" altLang="ja-JP" sz="1100" b="1" dirty="0">
                    <a:solidFill>
                      <a:srgbClr val="000000"/>
                    </a:solidFill>
                  </a:rPr>
                  <a:t> [ </a:t>
                </a:r>
                <a:r>
                  <a:rPr lang="en-US" altLang="ja-JP" sz="1100" b="1" spc="-500" baseline="300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4</a:t>
                </a:r>
                <a:r>
                  <a:rPr lang="en-US" altLang="ja-JP" sz="1100" baseline="-30000" dirty="0" smtClean="0">
                    <a:solidFill>
                      <a:srgbClr val="000000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H </a:t>
                </a:r>
                <a:r>
                  <a:rPr lang="en-US" altLang="ja-JP" sz="1100" b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+ </a:t>
                </a:r>
                <a:r>
                  <a:rPr lang="en-US" altLang="ja-JP" sz="1100" b="1" spc="-500" baseline="30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9</a:t>
                </a:r>
                <a:r>
                  <a:rPr lang="en-US" altLang="ja-JP" sz="1100" baseline="-30000" dirty="0">
                    <a:solidFill>
                      <a:srgbClr val="000000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Be*</a:t>
                </a:r>
                <a:r>
                  <a:rPr lang="en-US" altLang="ja-JP" sz="1100" b="1" dirty="0">
                    <a:solidFill>
                      <a:srgbClr val="000000"/>
                    </a:solidFill>
                  </a:rPr>
                  <a:t>]</a:t>
                </a:r>
                <a:endParaRPr lang="en-US" altLang="ja-JP" sz="900" b="1" dirty="0" smtClean="0">
                  <a:latin typeface="Symbol" panose="05050102010706020507" pitchFamily="18" charset="2"/>
                </a:endParaRPr>
              </a:p>
              <a:p>
                <a:r>
                  <a:rPr lang="en-US" altLang="ja-JP" sz="900" b="1" dirty="0" smtClean="0">
                    <a:latin typeface="Symbol" panose="05050102010706020507" pitchFamily="18" charset="2"/>
                  </a:rPr>
                  <a:t>-</a:t>
                </a:r>
                <a:r>
                  <a:rPr lang="en-US" altLang="ja-JP" sz="1100" b="1" dirty="0" smtClean="0"/>
                  <a:t> 0.19</a:t>
                </a:r>
                <a:r>
                  <a:rPr lang="en-US" altLang="ja-JP" sz="1050" b="1" dirty="0" smtClean="0"/>
                  <a:t> </a:t>
                </a:r>
                <a:r>
                  <a:rPr lang="en-US" altLang="ja-JP" sz="1100" b="1" dirty="0"/>
                  <a:t>±</a:t>
                </a:r>
                <a:r>
                  <a:rPr lang="en-US" altLang="ja-JP" sz="1100" b="1" dirty="0" smtClean="0"/>
                  <a:t>0.15 [ </a:t>
                </a:r>
                <a:r>
                  <a:rPr lang="en-US" altLang="ja-JP" sz="1100" b="1" spc="-500" baseline="30000" dirty="0" smtClean="0">
                    <a:sym typeface="Wingdings" panose="05000000000000000000" pitchFamily="2" charset="2"/>
                  </a:rPr>
                  <a:t>4</a:t>
                </a:r>
                <a:r>
                  <a:rPr lang="en-US" altLang="ja-JP" sz="11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ym typeface="Wingdings" panose="05000000000000000000" pitchFamily="2" charset="2"/>
                  </a:rPr>
                  <a:t>H* </a:t>
                </a:r>
                <a:r>
                  <a:rPr lang="en-US" altLang="ja-JP" sz="1100" b="1" dirty="0">
                    <a:sym typeface="Wingdings" panose="05000000000000000000" pitchFamily="2" charset="2"/>
                  </a:rPr>
                  <a:t>+ </a:t>
                </a:r>
                <a:r>
                  <a:rPr lang="en-US" altLang="ja-JP" sz="1100" b="1" spc="-500" baseline="30000" dirty="0" smtClean="0">
                    <a:sym typeface="Wingdings" panose="05000000000000000000" pitchFamily="2" charset="2"/>
                  </a:rPr>
                  <a:t>9</a:t>
                </a:r>
                <a:r>
                  <a:rPr lang="en-US" altLang="ja-JP" sz="1100" baseline="-30000" dirty="0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1100" b="1" dirty="0" smtClean="0">
                    <a:sym typeface="Wingdings" panose="05000000000000000000" pitchFamily="2" charset="2"/>
                  </a:rPr>
                  <a:t>Be*</a:t>
                </a:r>
                <a:r>
                  <a:rPr lang="en-US" altLang="ja-JP" sz="1100" b="1" dirty="0" smtClean="0"/>
                  <a:t>]</a:t>
                </a:r>
              </a:p>
            </p:txBody>
          </p:sp>
        </p:grpSp>
        <p:sp>
          <p:nvSpPr>
            <p:cNvPr id="39" name="Rectangle 102"/>
            <p:cNvSpPr>
              <a:spLocks noChangeArrowheads="1"/>
            </p:cNvSpPr>
            <p:nvPr/>
          </p:nvSpPr>
          <p:spPr bwMode="auto">
            <a:xfrm>
              <a:off x="181109" y="984829"/>
              <a:ext cx="388683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tIns="0" bIns="0">
              <a:spAutoFit/>
            </a:bodyPr>
            <a:lstStyle/>
            <a:p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X</a:t>
              </a:r>
              <a:r>
                <a:rPr lang="en-US" altLang="ja-JP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-</a:t>
              </a:r>
              <a:r>
                <a:rPr lang="en-US" altLang="ja-JP" b="1" dirty="0" smtClean="0"/>
                <a:t> + </a:t>
              </a:r>
              <a:r>
                <a:rPr lang="en-US" altLang="ja-JP" b="1" baseline="30000" dirty="0" smtClean="0"/>
                <a:t>12</a:t>
              </a:r>
              <a:r>
                <a:rPr lang="en-US" altLang="ja-JP" b="1" dirty="0" smtClean="0"/>
                <a:t>C </a:t>
              </a:r>
              <a:r>
                <a:rPr lang="en-US" altLang="ja-JP" sz="1800" b="1" dirty="0" smtClean="0"/>
                <a:t>(two events from E176)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590481" y="2491226"/>
            <a:ext cx="4356952" cy="1942326"/>
            <a:chOff x="167789" y="4437112"/>
            <a:chExt cx="4356952" cy="1942326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195499" y="4831560"/>
              <a:ext cx="4280743" cy="1368152"/>
              <a:chOff x="195499" y="3789040"/>
              <a:chExt cx="4280743" cy="1368152"/>
            </a:xfrm>
          </p:grpSpPr>
          <p:sp>
            <p:nvSpPr>
              <p:cNvPr id="32" name="Rectangle 72"/>
              <p:cNvSpPr>
                <a:spLocks noChangeArrowheads="1"/>
              </p:cNvSpPr>
              <p:nvPr/>
            </p:nvSpPr>
            <p:spPr bwMode="auto">
              <a:xfrm>
                <a:off x="195499" y="3789040"/>
                <a:ext cx="4279900" cy="13681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" name="Line 74"/>
              <p:cNvSpPr>
                <a:spLocks noChangeShapeType="1"/>
              </p:cNvSpPr>
              <p:nvPr/>
            </p:nvSpPr>
            <p:spPr bwMode="auto">
              <a:xfrm>
                <a:off x="202958" y="4077072"/>
                <a:ext cx="42732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36" name="Line 76"/>
              <p:cNvSpPr>
                <a:spLocks noChangeShapeType="1"/>
              </p:cNvSpPr>
              <p:nvPr/>
            </p:nvSpPr>
            <p:spPr bwMode="auto">
              <a:xfrm>
                <a:off x="2699792" y="4077072"/>
                <a:ext cx="0" cy="1080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259015" y="5199906"/>
              <a:ext cx="2376264" cy="941271"/>
              <a:chOff x="3814202" y="5152025"/>
              <a:chExt cx="2376264" cy="941271"/>
            </a:xfrm>
          </p:grpSpPr>
          <p:pic>
            <p:nvPicPr>
              <p:cNvPr id="30" name="図 29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2000" contrast="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881"/>
              <a:stretch/>
            </p:blipFill>
            <p:spPr>
              <a:xfrm>
                <a:off x="3814202" y="5152025"/>
                <a:ext cx="2376264" cy="941271"/>
              </a:xfrm>
              <a:prstGeom prst="rect">
                <a:avLst/>
              </a:prstGeom>
              <a:ln w="38100" cap="rnd">
                <a:solidFill>
                  <a:srgbClr val="0000FF"/>
                </a:solidFill>
              </a:ln>
            </p:spPr>
          </p:pic>
          <p:sp>
            <p:nvSpPr>
              <p:cNvPr id="31" name="Rectangle 54"/>
              <p:cNvSpPr>
                <a:spLocks noChangeArrowheads="1"/>
              </p:cNvSpPr>
              <p:nvPr/>
            </p:nvSpPr>
            <p:spPr bwMode="auto">
              <a:xfrm>
                <a:off x="5674980" y="5174486"/>
                <a:ext cx="504056" cy="216024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>
                  <a:lnSpc>
                    <a:spcPct val="90000"/>
                  </a:lnSpc>
                </a:pPr>
                <a:r>
                  <a:rPr lang="en-US" altLang="ja-JP" sz="1800" dirty="0" smtClean="0">
                    <a:solidFill>
                      <a:srgbClr val="000000"/>
                    </a:solidFill>
                    <a:latin typeface="HGP創英角ﾎﾟｯﾌﾟ体" pitchFamily="50" charset="-128"/>
                    <a:ea typeface="HGP創英角ﾎﾟｯﾌﾟ体" pitchFamily="50" charset="-128"/>
                  </a:rPr>
                  <a:t>KISO</a:t>
                </a:r>
                <a:endParaRPr lang="en-US" altLang="ja-JP" sz="1800" dirty="0">
                  <a:solidFill>
                    <a:srgbClr val="000000"/>
                  </a:solidFill>
                  <a:latin typeface="Arial Black" pitchFamily="34" charset="0"/>
                  <a:ea typeface="ＭＳ Ｐゴシック"/>
                </a:endParaRPr>
              </a:p>
            </p:txBody>
          </p:sp>
        </p:grpSp>
        <p:sp>
          <p:nvSpPr>
            <p:cNvPr id="41" name="Rectangle 102"/>
            <p:cNvSpPr>
              <a:spLocks noChangeArrowheads="1"/>
            </p:cNvSpPr>
            <p:nvPr/>
          </p:nvSpPr>
          <p:spPr bwMode="auto">
            <a:xfrm>
              <a:off x="167789" y="4437112"/>
              <a:ext cx="413359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tIns="0" bIns="0">
              <a:spAutoFit/>
            </a:bodyPr>
            <a:lstStyle/>
            <a:p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X</a:t>
              </a:r>
              <a:r>
                <a:rPr lang="en-US" altLang="ja-JP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-</a:t>
              </a:r>
              <a:r>
                <a:rPr lang="en-US" altLang="ja-JP" b="1" dirty="0" smtClean="0"/>
                <a:t> + </a:t>
              </a:r>
              <a:r>
                <a:rPr lang="en-US" altLang="ja-JP" b="1" baseline="30000" dirty="0" smtClean="0"/>
                <a:t>14</a:t>
              </a:r>
              <a:r>
                <a:rPr lang="en-US" altLang="ja-JP" b="1" dirty="0" smtClean="0"/>
                <a:t>N (KISO event)</a:t>
              </a:r>
            </a:p>
          </p:txBody>
        </p:sp>
        <p:sp>
          <p:nvSpPr>
            <p:cNvPr id="42" name="Rectangle 102"/>
            <p:cNvSpPr>
              <a:spLocks noChangeArrowheads="1"/>
            </p:cNvSpPr>
            <p:nvPr/>
          </p:nvSpPr>
          <p:spPr bwMode="auto">
            <a:xfrm>
              <a:off x="314123" y="4853970"/>
              <a:ext cx="395409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tIns="0" bIns="0">
              <a:spAutoFit/>
            </a:bodyPr>
            <a:lstStyle/>
            <a:p>
              <a:r>
                <a:rPr lang="en-US" altLang="ja-JP" sz="1600" b="1" dirty="0" smtClean="0">
                  <a:sym typeface="Wingdings" panose="05000000000000000000" pitchFamily="2" charset="2"/>
                </a:rPr>
                <a:t>           </a:t>
              </a:r>
              <a:r>
                <a:rPr lang="en-US" altLang="ja-JP" sz="1600" b="1" spc="-800" baseline="30000" dirty="0" smtClean="0">
                  <a:sym typeface="Wingdings" panose="05000000000000000000" pitchFamily="2" charset="2"/>
                </a:rPr>
                <a:t>5</a:t>
              </a:r>
              <a:r>
                <a:rPr lang="en-US" altLang="ja-JP" sz="1600" baseline="-300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L</a:t>
              </a:r>
              <a:r>
                <a:rPr lang="en-US" altLang="ja-JP" sz="1600" b="1" dirty="0" smtClean="0">
                  <a:sym typeface="Wingdings" panose="05000000000000000000" pitchFamily="2" charset="2"/>
                </a:rPr>
                <a:t>He + </a:t>
              </a:r>
              <a:r>
                <a:rPr lang="en-US" altLang="ja-JP" sz="1600" b="1" spc="-500" baseline="30000" dirty="0" smtClean="0">
                  <a:sym typeface="Wingdings" panose="05000000000000000000" pitchFamily="2" charset="2"/>
                </a:rPr>
                <a:t>1</a:t>
              </a:r>
              <a:r>
                <a:rPr lang="en-US" altLang="ja-JP" sz="1600" spc="-500" baseline="-300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L</a:t>
              </a:r>
              <a:r>
                <a:rPr lang="en-US" altLang="ja-JP" sz="1600" b="1" baseline="30000" dirty="0" smtClean="0">
                  <a:cs typeface="Arial" panose="020B0604020202020204" pitchFamily="34" charset="0"/>
                  <a:sym typeface="Wingdings" panose="05000000000000000000" pitchFamily="2" charset="2"/>
                </a:rPr>
                <a:t>0</a:t>
              </a:r>
              <a:r>
                <a:rPr lang="en-US" altLang="ja-JP" sz="1600" b="1" dirty="0" smtClean="0">
                  <a:sym typeface="Wingdings" panose="05000000000000000000" pitchFamily="2" charset="2"/>
                </a:rPr>
                <a:t>Be           </a:t>
              </a:r>
              <a:r>
                <a:rPr lang="en-US" altLang="ja-JP" sz="1600" b="1" i="1" dirty="0" smtClean="0">
                  <a:sym typeface="Wingdings" panose="05000000000000000000" pitchFamily="2" charset="2"/>
                </a:rPr>
                <a:t>B</a:t>
              </a:r>
              <a:r>
                <a:rPr lang="en-US" altLang="ja-JP" sz="1600" b="1" baseline="-250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X</a:t>
              </a:r>
              <a:r>
                <a:rPr lang="en-US" altLang="ja-JP" sz="1600" b="1" dirty="0" smtClean="0">
                  <a:latin typeface="+mn-lt"/>
                  <a:sym typeface="Wingdings" panose="05000000000000000000" pitchFamily="2" charset="2"/>
                </a:rPr>
                <a:t>-</a:t>
              </a:r>
              <a:r>
                <a:rPr lang="en-US" altLang="ja-JP" sz="1600" b="1" dirty="0" smtClean="0">
                  <a:sym typeface="Wingdings" panose="05000000000000000000" pitchFamily="2" charset="2"/>
                </a:rPr>
                <a:t> (MeV</a:t>
              </a:r>
              <a:r>
                <a:rPr lang="en-US" altLang="ja-JP" sz="1600" b="1" dirty="0">
                  <a:sym typeface="Wingdings" panose="05000000000000000000" pitchFamily="2" charset="2"/>
                </a:rPr>
                <a:t>)</a:t>
              </a:r>
              <a:r>
                <a:rPr lang="en-US" altLang="ja-JP" sz="1600" b="1" dirty="0" smtClean="0">
                  <a:sym typeface="Wingdings" panose="05000000000000000000" pitchFamily="2" charset="2"/>
                </a:rPr>
                <a:t> </a:t>
              </a:r>
              <a:endParaRPr lang="en-US" altLang="ja-JP" sz="1600" b="1" dirty="0" smtClean="0"/>
            </a:p>
          </p:txBody>
        </p:sp>
        <p:sp>
          <p:nvSpPr>
            <p:cNvPr id="43" name="Rectangle 102"/>
            <p:cNvSpPr>
              <a:spLocks noChangeArrowheads="1"/>
            </p:cNvSpPr>
            <p:nvPr/>
          </p:nvSpPr>
          <p:spPr bwMode="auto">
            <a:xfrm>
              <a:off x="2583184" y="5120753"/>
              <a:ext cx="194155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100" b="1" dirty="0" smtClean="0"/>
                <a:t>   3.87</a:t>
              </a:r>
              <a:r>
                <a:rPr lang="en-US" altLang="ja-JP" sz="1050" b="1" dirty="0" smtClean="0"/>
                <a:t> </a:t>
              </a:r>
              <a:r>
                <a:rPr lang="en-US" altLang="ja-JP" sz="1100" b="1" dirty="0" smtClean="0"/>
                <a:t>±0.21</a:t>
              </a:r>
            </a:p>
            <a:p>
              <a:r>
                <a:rPr lang="en-US" altLang="ja-JP" sz="1100" b="1" dirty="0" smtClean="0"/>
                <a:t>   1.03</a:t>
              </a:r>
              <a:r>
                <a:rPr lang="en-US" altLang="ja-JP" sz="1050" b="1" dirty="0" smtClean="0"/>
                <a:t> </a:t>
              </a:r>
              <a:r>
                <a:rPr lang="en-US" altLang="ja-JP" sz="1100" b="1" dirty="0"/>
                <a:t>±</a:t>
              </a:r>
              <a:r>
                <a:rPr lang="en-US" altLang="ja-JP" sz="1100" b="1" dirty="0" smtClean="0"/>
                <a:t>0.18 [ </a:t>
              </a:r>
              <a:r>
                <a:rPr lang="en-US" altLang="ja-JP" sz="1100" b="1" spc="-800" baseline="30000" dirty="0" smtClean="0">
                  <a:sym typeface="Wingdings" panose="05000000000000000000" pitchFamily="2" charset="2"/>
                </a:rPr>
                <a:t>5</a:t>
              </a:r>
              <a:r>
                <a:rPr lang="en-US" altLang="ja-JP" sz="1100" baseline="-300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L</a:t>
              </a:r>
              <a:r>
                <a:rPr lang="en-US" altLang="ja-JP" sz="1100" b="1" dirty="0" smtClean="0">
                  <a:sym typeface="Wingdings" panose="05000000000000000000" pitchFamily="2" charset="2"/>
                </a:rPr>
                <a:t>He </a:t>
              </a:r>
              <a:r>
                <a:rPr lang="en-US" altLang="ja-JP" sz="1100" b="1" dirty="0">
                  <a:sym typeface="Wingdings" panose="05000000000000000000" pitchFamily="2" charset="2"/>
                </a:rPr>
                <a:t>+ </a:t>
              </a:r>
              <a:r>
                <a:rPr lang="en-US" altLang="ja-JP" sz="1100" b="1" spc="-350" baseline="30000" dirty="0" smtClean="0">
                  <a:sym typeface="Wingdings" panose="05000000000000000000" pitchFamily="2" charset="2"/>
                </a:rPr>
                <a:t>1</a:t>
              </a:r>
              <a:r>
                <a:rPr lang="en-US" altLang="ja-JP" sz="1100" spc="-400" baseline="-300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L</a:t>
              </a:r>
              <a:r>
                <a:rPr lang="en-US" altLang="ja-JP" sz="1100" b="1" baseline="30000" dirty="0" smtClean="0">
                  <a:cs typeface="Arial" panose="020B0604020202020204" pitchFamily="34" charset="0"/>
                  <a:sym typeface="Wingdings" panose="05000000000000000000" pitchFamily="2" charset="2"/>
                </a:rPr>
                <a:t>0</a:t>
              </a:r>
              <a:r>
                <a:rPr lang="en-US" altLang="ja-JP" sz="1100" b="1" dirty="0" smtClean="0">
                  <a:sym typeface="Wingdings" panose="05000000000000000000" pitchFamily="2" charset="2"/>
                </a:rPr>
                <a:t>Be*</a:t>
              </a:r>
              <a:r>
                <a:rPr lang="en-US" altLang="ja-JP" sz="1100" b="1" dirty="0" smtClean="0"/>
                <a:t>]</a:t>
              </a:r>
            </a:p>
          </p:txBody>
        </p:sp>
        <p:sp>
          <p:nvSpPr>
            <p:cNvPr id="45" name="Rectangle 102"/>
            <p:cNvSpPr>
              <a:spLocks noChangeArrowheads="1"/>
            </p:cNvSpPr>
            <p:nvPr/>
          </p:nvSpPr>
          <p:spPr bwMode="auto">
            <a:xfrm>
              <a:off x="2733153" y="5581784"/>
              <a:ext cx="1743090" cy="79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altLang="ja-JP" sz="1050" dirty="0" smtClean="0"/>
                <a:t>K. Nakazawa et al., </a:t>
              </a:r>
            </a:p>
            <a:p>
              <a:pPr algn="just">
                <a:lnSpc>
                  <a:spcPts val="1100"/>
                </a:lnSpc>
              </a:pPr>
              <a:r>
                <a:rPr lang="en-US" altLang="ja-JP" sz="1050" dirty="0" smtClean="0"/>
                <a:t>              PTEP </a:t>
              </a:r>
              <a:r>
                <a:rPr lang="en-US" altLang="ja-JP" sz="1050" kern="0" dirty="0">
                  <a:solidFill>
                    <a:srgbClr val="000000"/>
                  </a:solidFill>
                  <a:uFill>
                    <a:solidFill>
                      <a:srgbClr val="C00000"/>
                    </a:solidFill>
                  </a:uFill>
                  <a:ea typeface="Adobe Gothic Std B" pitchFamily="34" charset="-128"/>
                  <a:cs typeface="Arial" panose="020B0604020202020204" pitchFamily="34" charset="0"/>
                </a:rPr>
                <a:t>2015, </a:t>
              </a:r>
              <a:r>
                <a:rPr lang="en-US" altLang="ja-JP" sz="1050" kern="0" dirty="0" smtClean="0">
                  <a:solidFill>
                    <a:srgbClr val="000000"/>
                  </a:solidFill>
                  <a:uFill>
                    <a:solidFill>
                      <a:srgbClr val="C00000"/>
                    </a:solidFill>
                  </a:uFill>
                  <a:ea typeface="Adobe Gothic Std B" pitchFamily="34" charset="-128"/>
                  <a:cs typeface="Arial" panose="020B0604020202020204" pitchFamily="34" charset="0"/>
                </a:rPr>
                <a:t>033D02</a:t>
              </a:r>
            </a:p>
            <a:p>
              <a:pPr>
                <a:lnSpc>
                  <a:spcPts val="1100"/>
                </a:lnSpc>
              </a:pPr>
              <a:r>
                <a:rPr lang="en-US" altLang="ja-JP" sz="1050" dirty="0" err="1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Ref</a:t>
              </a:r>
              <a:r>
                <a:rPr lang="en-US" altLang="ja-JP" sz="1050" dirty="0" err="1" smtClean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.:Gogami</a:t>
              </a:r>
              <a:r>
                <a:rPr lang="en-US" altLang="ja-JP" sz="1050" dirty="0" smtClean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altLang="ja-JP" sz="1050" i="1" dirty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et al.</a:t>
              </a:r>
              <a:r>
                <a:rPr lang="en-US" altLang="ja-JP" sz="1050" dirty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, </a:t>
              </a:r>
              <a:r>
                <a:rPr lang="en-US" altLang="ja-JP" sz="1050" dirty="0" smtClean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Phys</a:t>
              </a:r>
              <a:r>
                <a:rPr lang="en-US" altLang="ja-JP" sz="1050" dirty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. </a:t>
              </a:r>
              <a:endParaRPr lang="en-US" altLang="ja-JP" sz="105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endParaRPr>
            </a:p>
            <a:p>
              <a:pPr>
                <a:lnSpc>
                  <a:spcPts val="1100"/>
                </a:lnSpc>
              </a:pPr>
              <a:r>
                <a:rPr lang="en-US" altLang="ja-JP" sz="1050" dirty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altLang="ja-JP" sz="1050" dirty="0" smtClean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    Rev</a:t>
              </a:r>
              <a:r>
                <a:rPr lang="en-US" altLang="ja-JP" sz="1050" dirty="0">
                  <a:solidFill>
                    <a:srgbClr val="000000"/>
                  </a:solidFill>
                  <a:ea typeface="ＭＳ Ｐゴシック"/>
                  <a:cs typeface="Arial" panose="020B0604020202020204" pitchFamily="34" charset="0"/>
                </a:rPr>
                <a:t>. C </a:t>
              </a:r>
              <a:r>
                <a:rPr lang="en-US" altLang="ja-JP" sz="1050" b="1" dirty="0">
                  <a:solidFill>
                    <a:srgbClr val="000000"/>
                  </a:solidFill>
                  <a:ea typeface="ＭＳ Ｐゴシック"/>
                </a:rPr>
                <a:t>93</a:t>
              </a:r>
              <a:r>
                <a:rPr lang="en-US" altLang="ja-JP" sz="1050" dirty="0">
                  <a:solidFill>
                    <a:srgbClr val="000000"/>
                  </a:solidFill>
                  <a:ea typeface="ＭＳ Ｐゴシック"/>
                </a:rPr>
                <a:t>, 034314 (2016)</a:t>
              </a:r>
              <a:endParaRPr lang="en-US" altLang="ja-JP" sz="105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endParaRPr>
            </a:p>
            <a:p>
              <a:pPr algn="r">
                <a:lnSpc>
                  <a:spcPts val="1100"/>
                </a:lnSpc>
              </a:pPr>
              <a:endParaRPr lang="en-US" altLang="ja-JP" sz="1050" dirty="0" smtClean="0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4638" r="6156" b="1770"/>
          <a:stretch/>
        </p:blipFill>
        <p:spPr>
          <a:xfrm>
            <a:off x="9788614" y="3069654"/>
            <a:ext cx="3905402" cy="150980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2" r="5728"/>
          <a:stretch/>
        </p:blipFill>
        <p:spPr>
          <a:xfrm>
            <a:off x="9807478" y="1802876"/>
            <a:ext cx="3890065" cy="128240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5" r="6454"/>
          <a:stretch/>
        </p:blipFill>
        <p:spPr>
          <a:xfrm>
            <a:off x="9807478" y="1124744"/>
            <a:ext cx="3860111" cy="103842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0" r="5271"/>
          <a:stretch/>
        </p:blipFill>
        <p:spPr>
          <a:xfrm>
            <a:off x="9808087" y="4987498"/>
            <a:ext cx="3908929" cy="110390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818854" y="1400513"/>
            <a:ext cx="69569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Twin </a:t>
            </a:r>
            <a:r>
              <a:rPr lang="en-US" altLang="ja-JP" sz="28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hypernuclear</a:t>
            </a:r>
            <a:r>
              <a:rPr lang="en-US" altLang="ja-JP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events give the information</a:t>
            </a:r>
          </a:p>
          <a:p>
            <a:r>
              <a:rPr lang="en-US" altLang="ja-JP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 the natural width of </a:t>
            </a:r>
            <a:r>
              <a:rPr lang="en-US" altLang="ja-JP" sz="2800" dirty="0" smtClean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lang="en-US" altLang="ja-JP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hypernuclei.</a:t>
            </a:r>
            <a:endParaRPr lang="ja-JP" altLang="en-US" sz="2800" dirty="0"/>
          </a:p>
        </p:txBody>
      </p:sp>
      <p:sp>
        <p:nvSpPr>
          <p:cNvPr id="44" name="正方形/長方形 43"/>
          <p:cNvSpPr/>
          <p:nvPr/>
        </p:nvSpPr>
        <p:spPr>
          <a:xfrm>
            <a:off x="971255" y="5437673"/>
            <a:ext cx="8172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Accumulation of multiple twin </a:t>
            </a:r>
            <a:r>
              <a:rPr lang="en-US" altLang="ja-JP" sz="3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hypernuclear</a:t>
            </a:r>
            <a:r>
              <a:rPr lang="en-US" altLang="ja-JP" sz="3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events is expected with </a:t>
            </a:r>
            <a:r>
              <a:rPr lang="en-US" altLang="ja-JP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 times</a:t>
            </a:r>
            <a:r>
              <a:rPr lang="en-US" altLang="ja-JP" sz="3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3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lang="en-US" altLang="ja-JP" sz="3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stops.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920635"/>
      </p:ext>
    </p:extLst>
  </p:cSld>
  <p:clrMapOvr>
    <a:masterClrMapping/>
  </p:clrMapOvr>
  <p:transition xmlns:p14="http://schemas.microsoft.com/office/powerpoint/2010/main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504383" y="3896961"/>
            <a:ext cx="5363761" cy="347573"/>
          </a:xfrm>
          <a:prstGeom prst="roundRect">
            <a:avLst/>
          </a:prstGeom>
          <a:solidFill>
            <a:srgbClr val="FFFF00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16105" y="2984303"/>
            <a:ext cx="6306725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67545" y="2133599"/>
            <a:ext cx="5616624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92014" y="1066800"/>
            <a:ext cx="5897063" cy="363415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831" y="229751"/>
            <a:ext cx="8515350" cy="882869"/>
          </a:xfrm>
        </p:spPr>
        <p:txBody>
          <a:bodyPr>
            <a:normAutofit/>
          </a:bodyPr>
          <a:lstStyle/>
          <a:p>
            <a:r>
              <a:rPr lang="en-US" altLang="ja-JP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T</a:t>
            </a:r>
            <a:r>
              <a:rPr kumimoji="1" lang="en-US" altLang="ja-JP" sz="4000" b="1" u="heavy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opics with 10 times statistics of E373</a:t>
            </a:r>
            <a:endParaRPr kumimoji="1" lang="ja-JP" altLang="en-US" sz="40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92014" y="1112620"/>
            <a:ext cx="8184442" cy="5196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1) s-shell DBL. hypernuclei :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4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H,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5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He </a:t>
            </a:r>
            <a:r>
              <a:rPr lang="en-US" altLang="ja-JP" dirty="0"/>
              <a:t>and </a:t>
            </a:r>
            <a:r>
              <a:rPr lang="en-US" altLang="ja-JP" spc="-700" baseline="-25000" dirty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/>
              <a:t>5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</a:t>
            </a:r>
            <a:endParaRPr lang="en-US" altLang="ja-JP" dirty="0"/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interaction</a:t>
            </a:r>
            <a:r>
              <a:rPr lang="en-US" altLang="ja-JP" dirty="0"/>
              <a:t> </a:t>
            </a:r>
            <a:r>
              <a:rPr lang="en-US" altLang="ja-JP" sz="1900" dirty="0" smtClean="0"/>
              <a:t>affects mass, since s-shell nucleons are not fully occupied. Thus, it can be determined.</a:t>
            </a: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dirty="0" smtClean="0"/>
              <a:t>2) A = 6</a:t>
            </a:r>
            <a:r>
              <a:rPr kumimoji="1" lang="en-US" altLang="ja-JP" sz="4800" baseline="-14000" dirty="0" smtClean="0"/>
              <a:t>~</a:t>
            </a:r>
            <a:r>
              <a:rPr kumimoji="1" lang="en-US" altLang="ja-JP" dirty="0" smtClean="0"/>
              <a:t>17 </a:t>
            </a:r>
            <a:r>
              <a:rPr kumimoji="1" lang="en-US" altLang="ja-JP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dirty="0" smtClean="0"/>
              <a:t> hypernuclei (spectroscopy)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latin typeface="Century" panose="02040604050505020304" pitchFamily="18" charset="0"/>
              </a:rPr>
              <a:t>Confirmation of </a:t>
            </a:r>
            <a:r>
              <a:rPr lang="en-US" altLang="ja-JP" sz="1900" dirty="0" smtClean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interaction strength and nuclear structure effects such as shrinkage due to </a:t>
            </a:r>
            <a:r>
              <a:rPr lang="en-US" altLang="ja-JP" sz="1900" dirty="0" smtClean="0">
                <a:latin typeface="Symbol" panose="05050102010706020507" pitchFamily="18" charset="2"/>
              </a:rPr>
              <a:t>L</a:t>
            </a:r>
            <a:r>
              <a:rPr lang="en-US" altLang="ja-JP" sz="1900" dirty="0" smtClean="0"/>
              <a:t>,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information of NAGARA event, </a:t>
            </a:r>
            <a:r>
              <a:rPr lang="en-US" altLang="ja-JP" spc="-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pc="-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altLang="ja-JP" sz="1900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3)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-hypernuclei :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16</a:t>
            </a:r>
            <a:r>
              <a:rPr lang="en-US" altLang="ja-JP" dirty="0" smtClean="0"/>
              <a:t>O,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N(KISO event),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</a:t>
            </a:r>
          </a:p>
          <a:p>
            <a:pPr marL="457200" lvl="1" indent="0" algn="just">
              <a:buNone/>
            </a:pPr>
            <a:r>
              <a:rPr lang="en-US" altLang="ja-JP" sz="1900" dirty="0" smtClean="0"/>
              <a:t>From multiple events of 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 smtClean="0"/>
              <a:t>-hypernucleus, we can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the (natural) width of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-hypernucleus</a:t>
            </a:r>
            <a:r>
              <a:rPr lang="en-US" altLang="ja-JP" dirty="0" smtClean="0"/>
              <a:t>, </a:t>
            </a:r>
            <a:r>
              <a:rPr lang="en-US" altLang="ja-JP" sz="1900" dirty="0" smtClean="0"/>
              <a:t>which is related to </a:t>
            </a:r>
            <a:r>
              <a:rPr lang="en-US" altLang="ja-JP" sz="1900" dirty="0">
                <a:latin typeface="Symbol" panose="05050102010706020507" pitchFamily="18" charset="2"/>
              </a:rPr>
              <a:t>LL</a:t>
            </a:r>
            <a:r>
              <a:rPr lang="en-US" altLang="ja-JP" sz="1900" dirty="0"/>
              <a:t>-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/>
              <a:t>N coupling </a:t>
            </a:r>
            <a:r>
              <a:rPr lang="en-US" altLang="ja-JP" sz="1900" dirty="0" smtClean="0"/>
              <a:t>interaction.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4)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N interaction with X-ray from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-atoms</a:t>
            </a:r>
            <a:endParaRPr lang="en-US" altLang="ja-JP" dirty="0"/>
          </a:p>
          <a:p>
            <a:pPr marL="457200" lvl="1" indent="0" algn="just">
              <a:buNone/>
            </a:pPr>
            <a:r>
              <a:rPr lang="en-US" altLang="ja-JP" sz="1900" dirty="0" smtClean="0"/>
              <a:t>Expected yields for X-rays from Br and Ag are so small. To observe the shifts, it is necessary for detecting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shapes</a:t>
            </a:r>
            <a:r>
              <a:rPr lang="en-US" altLang="ja-JP" dirty="0" smtClean="0"/>
              <a:t> </a:t>
            </a:r>
            <a:r>
              <a:rPr lang="en-US" altLang="ja-JP" sz="1900" dirty="0" smtClean="0"/>
              <a:t>with 10 times statistics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5)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P-wave interaction (?)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 can be detected in excited states with </a:t>
            </a:r>
            <a:r>
              <a:rPr lang="en-US" altLang="ja-JP" sz="2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altLang="ja-JP" sz="2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-hyperon in p-orbit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, it may present information on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p-wave interaction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where that will be recognized via the spectroscopy of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hypernuclei. The interaction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might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max.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n-star about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457200" lvl="1" indent="0" algn="just">
              <a:buNone/>
            </a:pPr>
            <a:endParaRPr lang="en-US" altLang="ja-JP" sz="1900" dirty="0" smtClean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04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83568" y="260648"/>
            <a:ext cx="7386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4) 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 interaction with X-ray from 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-atoms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-36512" y="2155189"/>
            <a:ext cx="6336704" cy="3290035"/>
            <a:chOff x="457200" y="3158836"/>
            <a:chExt cx="7124700" cy="3699165"/>
          </a:xfrm>
        </p:grpSpPr>
        <p:pic>
          <p:nvPicPr>
            <p:cNvPr id="12" name="図 11" descr="unname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158836"/>
              <a:ext cx="7124700" cy="3699165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133070" y="3656411"/>
              <a:ext cx="1168747" cy="3693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simulation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300246" y="4970217"/>
              <a:ext cx="1278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</a:rPr>
                <a:t>Br(316 </a:t>
              </a:r>
              <a:r>
                <a:rPr lang="en-US" altLang="ja-JP" sz="1800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keV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)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18 counts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74175" y="4509120"/>
              <a:ext cx="1315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</a:rPr>
                <a:t>Ag(370 </a:t>
              </a:r>
              <a:r>
                <a:rPr lang="en-US" altLang="ja-JP" sz="1800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keV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)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33 counts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910137" y="3653941"/>
              <a:ext cx="932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</a:rPr>
                <a:t>511 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keV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1180763" y="1052736"/>
            <a:ext cx="785573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Simulated for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10</a:t>
            </a:r>
            <a:r>
              <a:rPr kumimoji="1" lang="en-US" altLang="ja-JP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4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lang="en-US" altLang="ja-JP" sz="1800" dirty="0">
                <a:solidFill>
                  <a:sysClr val="windowText" lastClr="000000"/>
                </a:solidFill>
                <a:latin typeface="Symbol" panose="05050102010706020507" pitchFamily="18" charset="2"/>
              </a:rPr>
              <a:t>X</a:t>
            </a:r>
            <a:r>
              <a:rPr lang="en-US" altLang="ja-JP" sz="1800" baseline="30000" dirty="0">
                <a:solidFill>
                  <a:sysClr val="windowText" lastClr="00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1800" dirty="0">
                <a:solidFill>
                  <a:sysClr val="windowText" lastClr="000000"/>
                </a:solidFill>
                <a:latin typeface="Calibri"/>
              </a:rPr>
              <a:t>-stopping 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events in the Emulsion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Energy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resolution for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Ge : 2keV FWHM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Statistical accuracy of shift energies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Br(316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keV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):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400 eV,  Ag(370 </a:t>
            </a: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keV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): 200 eV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39552" y="5517232"/>
            <a:ext cx="813244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fontAlgn="auto">
              <a:spcAft>
                <a:spcPts val="0"/>
              </a:spcAft>
              <a:buNone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</a:rPr>
              <a:t>To measure the shifts with peak shape, it is quite important to accumulate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</a:rPr>
              <a:t>10 times statistics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</a:rPr>
              <a:t>, which is </a:t>
            </a: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/>
                <a:ea typeface="ＭＳ Ｐゴシック"/>
              </a:rPr>
              <a:t>10</a:t>
            </a:r>
            <a:r>
              <a:rPr kumimoji="1" lang="en-US" altLang="ja-JP" sz="240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/>
                <a:ea typeface="ＭＳ Ｐゴシック"/>
              </a:rPr>
              <a:t>4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altLang="ja-JP" sz="2400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400" dirty="0">
                <a:solidFill>
                  <a:srgbClr val="FF0000"/>
                </a:solidFill>
                <a:latin typeface="Calibri"/>
              </a:rPr>
              <a:t>-stopping 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</a:rPr>
              <a:t>events 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</a:rPr>
              <a:t>in the Emulsion.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90516"/>
              </p:ext>
            </p:extLst>
          </p:nvPr>
        </p:nvGraphicFramePr>
        <p:xfrm>
          <a:off x="5940152" y="2479373"/>
          <a:ext cx="2808312" cy="193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720080"/>
                <a:gridCol w="692904"/>
                <a:gridCol w="675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i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Z(</a:t>
                      </a:r>
                      <a:r>
                        <a:rPr kumimoji="1" lang="en-US" altLang="ja-JP" sz="1100" i="1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n,l</a:t>
                      </a:r>
                      <a:r>
                        <a:rPr kumimoji="1" lang="en-US" altLang="ja-JP" sz="1100" i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)</a:t>
                      </a:r>
                      <a:endParaRPr kumimoji="1" lang="ja-JP" altLang="en-US" sz="1100" i="1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E (</a:t>
                      </a:r>
                      <a:r>
                        <a:rPr kumimoji="1" lang="en-US" altLang="ja-JP" sz="110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keV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Shift</a:t>
                      </a:r>
                    </a:p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(</a:t>
                      </a:r>
                      <a:r>
                        <a:rPr kumimoji="1" lang="en-US" altLang="ja-JP" sz="110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keV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Width</a:t>
                      </a:r>
                      <a:r>
                        <a:rPr kumimoji="1" lang="en-US" altLang="ja-JP" sz="110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(</a:t>
                      </a:r>
                      <a:r>
                        <a:rPr kumimoji="1" lang="en-US" altLang="ja-JP" sz="1100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keV</a:t>
                      </a:r>
                      <a:r>
                        <a:rPr kumimoji="1" lang="en-US" altLang="ja-JP" sz="110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28">
                <a:tc gridSpan="4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Ag(8,7)</a:t>
                      </a:r>
                      <a:r>
                        <a:rPr kumimoji="1" lang="ja-JP" altLang="en-US" sz="1200" dirty="0" smtClean="0"/>
                        <a:t>→</a:t>
                      </a:r>
                      <a:r>
                        <a:rPr kumimoji="1" lang="en-US" altLang="ja-JP" sz="1200" dirty="0" smtClean="0"/>
                        <a:t>(7,6)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5084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Case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370.45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0.15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4552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Case 2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3.3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0.79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40">
                <a:tc gridSpan="4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Br(7,6)</a:t>
                      </a:r>
                      <a:r>
                        <a:rPr kumimoji="1" lang="ja-JP" altLang="en-US" sz="1200" dirty="0" smtClean="0"/>
                        <a:t>→</a:t>
                      </a:r>
                      <a:r>
                        <a:rPr kumimoji="1" lang="en-US" altLang="ja-JP" sz="1200" dirty="0" smtClean="0"/>
                        <a:t>(6,5)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5259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Case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315.5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0.73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0.44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02312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Case 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5.5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dirty="0" smtClean="0"/>
                        <a:t>1.74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グループ化 8"/>
          <p:cNvGrpSpPr/>
          <p:nvPr/>
        </p:nvGrpSpPr>
        <p:grpSpPr>
          <a:xfrm>
            <a:off x="5940152" y="4412601"/>
            <a:ext cx="2808312" cy="22418"/>
            <a:chOff x="5940152" y="4354116"/>
            <a:chExt cx="2808312" cy="22418"/>
          </a:xfrm>
        </p:grpSpPr>
        <p:cxnSp>
          <p:nvCxnSpPr>
            <p:cNvPr id="8" name="直線コネクタ 7"/>
            <p:cNvCxnSpPr/>
            <p:nvPr/>
          </p:nvCxnSpPr>
          <p:spPr bwMode="auto">
            <a:xfrm>
              <a:off x="5940152" y="4354116"/>
              <a:ext cx="2808312" cy="0"/>
            </a:xfrm>
            <a:prstGeom prst="line">
              <a:avLst/>
            </a:prstGeom>
            <a:noFill/>
            <a:ln w="1270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5940152" y="4376534"/>
              <a:ext cx="2808312" cy="0"/>
            </a:xfrm>
            <a:prstGeom prst="line">
              <a:avLst/>
            </a:prstGeom>
            <a:noFill/>
            <a:ln w="1270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グループ化 20"/>
          <p:cNvGrpSpPr/>
          <p:nvPr/>
        </p:nvGrpSpPr>
        <p:grpSpPr>
          <a:xfrm>
            <a:off x="5928722" y="2456513"/>
            <a:ext cx="2808312" cy="22418"/>
            <a:chOff x="5940152" y="4354116"/>
            <a:chExt cx="2808312" cy="22418"/>
          </a:xfrm>
        </p:grpSpPr>
        <p:cxnSp>
          <p:nvCxnSpPr>
            <p:cNvPr id="22" name="直線コネクタ 21"/>
            <p:cNvCxnSpPr/>
            <p:nvPr/>
          </p:nvCxnSpPr>
          <p:spPr bwMode="auto">
            <a:xfrm>
              <a:off x="5940152" y="4354116"/>
              <a:ext cx="2808312" cy="0"/>
            </a:xfrm>
            <a:prstGeom prst="line">
              <a:avLst/>
            </a:prstGeom>
            <a:noFill/>
            <a:ln w="1270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直線コネクタ 22"/>
            <p:cNvCxnSpPr/>
            <p:nvPr/>
          </p:nvCxnSpPr>
          <p:spPr bwMode="auto">
            <a:xfrm>
              <a:off x="5940152" y="4376534"/>
              <a:ext cx="2808312" cy="0"/>
            </a:xfrm>
            <a:prstGeom prst="line">
              <a:avLst/>
            </a:prstGeom>
            <a:noFill/>
            <a:ln w="1270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正方形/長方形 9"/>
          <p:cNvSpPr/>
          <p:nvPr/>
        </p:nvSpPr>
        <p:spPr>
          <a:xfrm>
            <a:off x="5796136" y="4434622"/>
            <a:ext cx="3269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Case 1: assuming potential shape to be the same </a:t>
            </a:r>
          </a:p>
          <a:p>
            <a:r>
              <a:rPr lang="en-US" altLang="ja-JP" sz="120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             as the nuclear density (</a:t>
            </a:r>
            <a:r>
              <a:rPr lang="en-US" altLang="ja-JP" sz="1200" i="1" dirty="0" err="1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t</a:t>
            </a:r>
            <a:r>
              <a:rPr lang="en-US" altLang="ja-JP" sz="1200" i="1" dirty="0" err="1" smtClean="0">
                <a:solidFill>
                  <a:sysClr val="windowText" lastClr="000000"/>
                </a:solidFill>
                <a:latin typeface="Symbol" panose="05050102010706020507" pitchFamily="18" charset="2"/>
                <a:ea typeface="ＭＳ Ｐゴシック"/>
              </a:rPr>
              <a:t>r</a:t>
            </a:r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 potential )</a:t>
            </a:r>
          </a:p>
          <a:p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Case 2:  Nijmegen D model correcting to produce</a:t>
            </a:r>
          </a:p>
          <a:p>
            <a:r>
              <a:rPr lang="en-US" altLang="ja-JP" sz="120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              the potential depth of </a:t>
            </a:r>
            <a:r>
              <a:rPr lang="en-US" altLang="ja-JP" sz="1200" dirty="0" smtClean="0">
                <a:solidFill>
                  <a:sysClr val="windowText" lastClr="000000"/>
                </a:solidFill>
                <a:ea typeface="ＭＳ Ｐゴシック"/>
                <a:cs typeface="Arial" panose="020B0604020202020204" pitchFamily="34" charset="0"/>
              </a:rPr>
              <a:t>~</a:t>
            </a:r>
            <a:r>
              <a:rPr lang="en-US" altLang="ja-JP" sz="1200" dirty="0" smtClean="0">
                <a:solidFill>
                  <a:sysClr val="windowText" lastClr="000000"/>
                </a:solidFill>
                <a:latin typeface="Calibri"/>
                <a:ea typeface="ＭＳ Ｐゴシック"/>
              </a:rPr>
              <a:t> 14 MeV. 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00256157"/>
      </p:ext>
    </p:extLst>
  </p:cSld>
  <p:clrMapOvr>
    <a:masterClrMapping/>
  </p:clrMapOvr>
  <p:transition xmlns:p14="http://schemas.microsoft.com/office/powerpoint/2010/main"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504383" y="4741018"/>
            <a:ext cx="3707577" cy="347573"/>
          </a:xfrm>
          <a:prstGeom prst="roundRect">
            <a:avLst/>
          </a:prstGeom>
          <a:solidFill>
            <a:srgbClr val="FFFF00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04383" y="3896961"/>
            <a:ext cx="5363761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16105" y="2984303"/>
            <a:ext cx="6306725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67545" y="2133599"/>
            <a:ext cx="5616624" cy="347573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92014" y="1066800"/>
            <a:ext cx="5897063" cy="363415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831" y="229751"/>
            <a:ext cx="8515350" cy="882869"/>
          </a:xfrm>
        </p:spPr>
        <p:txBody>
          <a:bodyPr>
            <a:normAutofit/>
          </a:bodyPr>
          <a:lstStyle/>
          <a:p>
            <a:r>
              <a:rPr lang="en-US" altLang="ja-JP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T</a:t>
            </a:r>
            <a:r>
              <a:rPr kumimoji="1" lang="en-US" altLang="ja-JP" sz="4000" b="1" u="heavy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opics with 10 times statistics of E373</a:t>
            </a:r>
            <a:endParaRPr kumimoji="1" lang="ja-JP" altLang="en-US" sz="40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92013" y="1112620"/>
            <a:ext cx="8184443" cy="51246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1) s-shell DBL. hypernuclei :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4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H,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5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He </a:t>
            </a:r>
            <a:r>
              <a:rPr lang="en-US" altLang="ja-JP" dirty="0"/>
              <a:t>and </a:t>
            </a:r>
            <a:r>
              <a:rPr lang="en-US" altLang="ja-JP" spc="-700" baseline="-25000" dirty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/>
              <a:t>5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</a:t>
            </a:r>
            <a:endParaRPr lang="en-US" altLang="ja-JP" dirty="0"/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interaction</a:t>
            </a:r>
            <a:r>
              <a:rPr lang="en-US" altLang="ja-JP" dirty="0"/>
              <a:t> </a:t>
            </a:r>
            <a:r>
              <a:rPr lang="en-US" altLang="ja-JP" sz="1900" dirty="0" smtClean="0"/>
              <a:t>affects mass, since s-shell nucleons are not fully occupied. Thus, it can be determined.</a:t>
            </a: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dirty="0" smtClean="0"/>
              <a:t>2) A = 6</a:t>
            </a:r>
            <a:r>
              <a:rPr kumimoji="1" lang="en-US" altLang="ja-JP" sz="4800" baseline="-14000" dirty="0" smtClean="0"/>
              <a:t>~</a:t>
            </a:r>
            <a:r>
              <a:rPr kumimoji="1" lang="en-US" altLang="ja-JP" dirty="0" smtClean="0"/>
              <a:t>17 </a:t>
            </a:r>
            <a:r>
              <a:rPr kumimoji="1" lang="en-US" altLang="ja-JP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dirty="0" smtClean="0"/>
              <a:t> hypernuclei (spectroscopy)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latin typeface="Century" panose="02040604050505020304" pitchFamily="18" charset="0"/>
              </a:rPr>
              <a:t>Confirmation of </a:t>
            </a:r>
            <a:r>
              <a:rPr lang="en-US" altLang="ja-JP" sz="1900" dirty="0" smtClean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interaction strength and nuclear structure effects such as shrinkage due to </a:t>
            </a:r>
            <a:r>
              <a:rPr lang="en-US" altLang="ja-JP" sz="1900" dirty="0" smtClean="0">
                <a:latin typeface="Symbol" panose="05050102010706020507" pitchFamily="18" charset="2"/>
              </a:rPr>
              <a:t>L</a:t>
            </a:r>
            <a:r>
              <a:rPr lang="en-US" altLang="ja-JP" sz="1900" dirty="0" smtClean="0"/>
              <a:t>,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information of NAGARA event, </a:t>
            </a:r>
            <a:r>
              <a:rPr lang="en-US" altLang="ja-JP" spc="-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pc="-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altLang="ja-JP" sz="1900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3)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-hypernuclei :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16</a:t>
            </a:r>
            <a:r>
              <a:rPr lang="en-US" altLang="ja-JP" dirty="0" smtClean="0"/>
              <a:t>O,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N(KISO event),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</a:t>
            </a:r>
          </a:p>
          <a:p>
            <a:pPr marL="457200" lvl="1" indent="0" algn="just">
              <a:buNone/>
            </a:pPr>
            <a:r>
              <a:rPr lang="en-US" altLang="ja-JP" sz="1900" dirty="0" smtClean="0"/>
              <a:t>From multiple events of 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 smtClean="0"/>
              <a:t>-hypernucleus, we can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the (natural) width of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-hypernucleus</a:t>
            </a:r>
            <a:r>
              <a:rPr lang="en-US" altLang="ja-JP" dirty="0" smtClean="0"/>
              <a:t>, </a:t>
            </a:r>
            <a:r>
              <a:rPr lang="en-US" altLang="ja-JP" sz="1900" dirty="0" smtClean="0"/>
              <a:t>which is related to </a:t>
            </a:r>
            <a:r>
              <a:rPr lang="en-US" altLang="ja-JP" sz="1900" dirty="0">
                <a:latin typeface="Symbol" panose="05050102010706020507" pitchFamily="18" charset="2"/>
              </a:rPr>
              <a:t>LL</a:t>
            </a:r>
            <a:r>
              <a:rPr lang="en-US" altLang="ja-JP" sz="1900" dirty="0"/>
              <a:t>-</a:t>
            </a:r>
            <a:r>
              <a:rPr lang="en-US" altLang="ja-JP" sz="1900" dirty="0">
                <a:latin typeface="Symbol" panose="05050102010706020507" pitchFamily="18" charset="2"/>
              </a:rPr>
              <a:t>X</a:t>
            </a:r>
            <a:r>
              <a:rPr lang="en-US" altLang="ja-JP" sz="1900" dirty="0"/>
              <a:t>N coupling </a:t>
            </a:r>
            <a:r>
              <a:rPr lang="en-US" altLang="ja-JP" sz="1900" dirty="0" smtClean="0"/>
              <a:t>interaction.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4)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N interaction with X-ray from </a:t>
            </a:r>
            <a:r>
              <a:rPr lang="en-US" altLang="ja-JP" dirty="0" smtClean="0">
                <a:latin typeface="Symbol" panose="05050102010706020507" pitchFamily="18" charset="2"/>
              </a:rPr>
              <a:t>X</a:t>
            </a:r>
            <a:r>
              <a:rPr lang="en-US" altLang="ja-JP" dirty="0" smtClean="0"/>
              <a:t>-atoms</a:t>
            </a:r>
            <a:endParaRPr lang="en-US" altLang="ja-JP" dirty="0"/>
          </a:p>
          <a:p>
            <a:pPr marL="457200" lvl="1" indent="0" algn="just">
              <a:buNone/>
            </a:pPr>
            <a:r>
              <a:rPr lang="en-US" altLang="ja-JP" sz="1900" dirty="0" smtClean="0"/>
              <a:t>Expected yields for X-rays from Br and Ag are so small. To observe the shifts, it is necessary for detecting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shapes</a:t>
            </a:r>
            <a:r>
              <a:rPr lang="en-US" altLang="ja-JP" dirty="0" smtClean="0"/>
              <a:t> </a:t>
            </a:r>
            <a:r>
              <a:rPr lang="en-US" altLang="ja-JP" sz="1900" dirty="0" smtClean="0"/>
              <a:t>with 10 times statistics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/>
              <a:t>5) 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latin typeface="Calibri" panose="020F0502020204030204" pitchFamily="34" charset="0"/>
              </a:rPr>
              <a:t>-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 P-wave interaction (?)</a:t>
            </a:r>
            <a:endParaRPr lang="en-US" altLang="ja-JP" dirty="0"/>
          </a:p>
          <a:p>
            <a:pPr marL="457200" lvl="1" indent="0" algn="just">
              <a:buNone/>
            </a:pPr>
            <a:r>
              <a:rPr lang="en-US" altLang="ja-JP" sz="1900" dirty="0" smtClean="0"/>
              <a:t>If </a:t>
            </a:r>
            <a:r>
              <a:rPr lang="en-US" altLang="ja-JP" sz="1900" dirty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hypernuclei can be detected in excited states with </a:t>
            </a: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-hyperon in p-orbit</a:t>
            </a:r>
            <a:r>
              <a:rPr lang="en-US" altLang="ja-JP" sz="1900" dirty="0" smtClean="0"/>
              <a:t>, it may present information on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p-wave interaction</a:t>
            </a:r>
            <a:r>
              <a:rPr lang="en-US" altLang="ja-JP" sz="1900" dirty="0"/>
              <a:t>,</a:t>
            </a:r>
            <a:r>
              <a:rPr lang="en-US" altLang="ja-JP" dirty="0"/>
              <a:t> </a:t>
            </a:r>
            <a:r>
              <a:rPr lang="en-US" altLang="ja-JP" sz="1900" dirty="0" smtClean="0"/>
              <a:t>where that will be recognized via the spectroscopy of </a:t>
            </a:r>
            <a:r>
              <a:rPr lang="en-US" altLang="ja-JP" sz="1900" dirty="0" smtClean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hypernuclei. The interaction </a:t>
            </a:r>
            <a:r>
              <a:rPr lang="en-US" altLang="ja-JP" sz="1900" dirty="0"/>
              <a:t>might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max.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n-star about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en-US" altLang="ja-JP" sz="1900" dirty="0"/>
              <a:t>.</a:t>
            </a:r>
          </a:p>
          <a:p>
            <a:pPr marL="457200" lvl="1" indent="0" algn="just">
              <a:buNone/>
            </a:pPr>
            <a:endParaRPr lang="en-US" altLang="ja-JP" sz="1900" dirty="0" smtClean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04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27584" y="260648"/>
            <a:ext cx="523752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5) 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-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 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</a:rPr>
              <a:t>P-wave interaction (?) </a:t>
            </a:r>
            <a:endParaRPr lang="en-US" altLang="ja-JP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187624" y="1052736"/>
            <a:ext cx="6795536" cy="1080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By the 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-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 </a:t>
            </a:r>
            <a:r>
              <a:rPr lang="en-US" altLang="ja-JP" sz="1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Nagara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 event, </a:t>
            </a:r>
            <a:r>
              <a:rPr lang="en-US" altLang="ja-JP" sz="1800" b="1" spc="-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1800" b="1" spc="-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1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He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latin typeface="Century" panose="02040604050505020304" pitchFamily="18" charset="0"/>
              </a:rPr>
              <a:t> </a:t>
            </a:r>
            <a:r>
              <a:rPr lang="en-US" altLang="ja-JP" sz="1600" dirty="0" smtClean="0">
                <a:latin typeface="Century" panose="02040604050505020304" pitchFamily="18" charset="0"/>
              </a:rPr>
              <a:t>        </a:t>
            </a:r>
            <a:r>
              <a:rPr lang="en-US" altLang="ja-JP" sz="1800" dirty="0" smtClean="0">
                <a:latin typeface="Century" panose="02040604050505020304" pitchFamily="18" charset="0"/>
              </a:rPr>
              <a:t>we found the </a:t>
            </a:r>
            <a:r>
              <a:rPr lang="en-US" altLang="ja-JP" sz="1800" dirty="0" smtClean="0">
                <a:latin typeface="Symbol" panose="05050102010706020507" pitchFamily="18" charset="2"/>
              </a:rPr>
              <a:t>LL</a:t>
            </a:r>
            <a:r>
              <a:rPr lang="en-US" altLang="ja-JP" sz="1800" dirty="0" smtClean="0">
                <a:latin typeface="Century" panose="02040604050505020304" pitchFamily="18" charset="0"/>
              </a:rPr>
              <a:t>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S-wave</a:t>
            </a:r>
            <a:r>
              <a:rPr lang="en-US" altLang="ja-JP" sz="1800" dirty="0" smtClean="0">
                <a:latin typeface="Century" panose="02040604050505020304" pitchFamily="18" charset="0"/>
              </a:rPr>
              <a:t> (</a:t>
            </a:r>
            <a:r>
              <a:rPr lang="en-US" altLang="ja-JP" sz="1800" baseline="30000" dirty="0" smtClean="0">
                <a:latin typeface="Century" panose="02040604050505020304" pitchFamily="18" charset="0"/>
              </a:rPr>
              <a:t>1</a:t>
            </a:r>
            <a:r>
              <a:rPr lang="en-US" altLang="ja-JP" sz="1800" dirty="0" smtClean="0">
                <a:latin typeface="Century" panose="02040604050505020304" pitchFamily="18" charset="0"/>
              </a:rPr>
              <a:t>S</a:t>
            </a:r>
            <a:r>
              <a:rPr lang="en-US" altLang="ja-JP" sz="1800" baseline="-25000" dirty="0" smtClean="0">
                <a:latin typeface="Century" panose="02040604050505020304" pitchFamily="18" charset="0"/>
              </a:rPr>
              <a:t>0</a:t>
            </a:r>
            <a:r>
              <a:rPr lang="en-US" altLang="ja-JP" sz="1800" dirty="0" smtClean="0">
                <a:latin typeface="Century" panose="02040604050505020304" pitchFamily="18" charset="0"/>
              </a:rPr>
              <a:t>) interaction to be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attractive</a:t>
            </a:r>
            <a:r>
              <a:rPr lang="en-US" altLang="ja-JP" sz="1800" i="1" dirty="0" smtClean="0">
                <a:latin typeface="Century" panose="02040604050505020304" pitchFamily="18" charset="0"/>
              </a:rPr>
              <a:t>!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</a:pPr>
            <a:r>
              <a:rPr lang="en-US" altLang="ja-JP" sz="1800" dirty="0" smtClean="0">
                <a:latin typeface="Century" panose="02040604050505020304" pitchFamily="18" charset="0"/>
              </a:rPr>
              <a:t>How about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P-wave</a:t>
            </a:r>
            <a:r>
              <a:rPr lang="en-US" altLang="ja-JP" sz="1800" dirty="0" smtClean="0">
                <a:latin typeface="Century" panose="02040604050505020304" pitchFamily="18" charset="0"/>
              </a:rPr>
              <a:t> interaction?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</a:pPr>
            <a:r>
              <a:rPr lang="en-US" altLang="ja-JP" sz="1800" dirty="0" smtClean="0">
                <a:latin typeface="Century" panose="02040604050505020304" pitchFamily="18" charset="0"/>
              </a:rPr>
              <a:t>If </a:t>
            </a:r>
            <a:r>
              <a:rPr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P-wave</a:t>
            </a:r>
            <a:r>
              <a:rPr lang="en-US" altLang="ja-JP" sz="1800" dirty="0">
                <a:latin typeface="Century" panose="02040604050505020304" pitchFamily="18" charset="0"/>
              </a:rPr>
              <a:t> interaction is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repulsive</a:t>
            </a:r>
            <a:r>
              <a:rPr lang="en-US" altLang="ja-JP" sz="1800" dirty="0" smtClean="0">
                <a:latin typeface="Century" panose="02040604050505020304" pitchFamily="18" charset="0"/>
              </a:rPr>
              <a:t>, maximum mass of n-stars can be kept by 10% larger than that of attractive cases. </a:t>
            </a:r>
            <a:endParaRPr lang="en-US" altLang="ja-JP" sz="1800" dirty="0">
              <a:solidFill>
                <a:prstClr val="black"/>
              </a:solidFill>
              <a:latin typeface="Century" panose="02040604050505020304" pitchFamily="18" charset="0"/>
              <a:ea typeface="ＭＳ Ｐゴシック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827584" y="2785150"/>
            <a:ext cx="4438711" cy="3615342"/>
            <a:chOff x="2077505" y="2785150"/>
            <a:chExt cx="4438711" cy="3615342"/>
          </a:xfrm>
        </p:grpSpPr>
        <p:pic>
          <p:nvPicPr>
            <p:cNvPr id="7" name="コンテンツ プレースホルダー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7" t="8007" r="13977" b="3174"/>
            <a:stretch/>
          </p:blipFill>
          <p:spPr bwMode="auto">
            <a:xfrm>
              <a:off x="2077505" y="2785150"/>
              <a:ext cx="4076853" cy="3182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2"/>
            <p:cNvSpPr txBox="1">
              <a:spLocks noChangeArrowheads="1"/>
            </p:cNvSpPr>
            <p:nvPr/>
          </p:nvSpPr>
          <p:spPr bwMode="auto">
            <a:xfrm>
              <a:off x="2195736" y="5877272"/>
              <a:ext cx="43204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H. </a:t>
              </a:r>
              <a:r>
                <a:rPr kumimoji="1" lang="en-US" altLang="ja-JP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Togashi</a:t>
              </a: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, E. </a:t>
              </a:r>
              <a:r>
                <a:rPr kumimoji="1" lang="en-US" altLang="ja-JP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Hiyama</a:t>
              </a: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, Y. Yamamoto, M. Takano,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PRC93,035808 (2016)</a:t>
              </a:r>
              <a:endPara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" name="テキスト ボックス 1"/>
            <p:cNvSpPr txBox="1">
              <a:spLocks noChangeArrowheads="1"/>
            </p:cNvSpPr>
            <p:nvPr/>
          </p:nvSpPr>
          <p:spPr bwMode="auto">
            <a:xfrm>
              <a:off x="4633882" y="4437112"/>
              <a:ext cx="1510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TYPE1,2: attractive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</a:rPr>
                <a:t>TYPE3,4: repulsive</a:t>
              </a:r>
              <a:endPara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5292081" y="2983626"/>
            <a:ext cx="3371274" cy="3469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LL</a:t>
            </a:r>
            <a:r>
              <a:rPr lang="en-US" altLang="ja-JP" sz="18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 </a:t>
            </a:r>
            <a:r>
              <a:rPr lang="en-US" altLang="ja-JP" sz="1800" dirty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hypernuclei </a:t>
            </a:r>
            <a:r>
              <a:rPr lang="en-US" altLang="ja-JP" sz="18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in </a:t>
            </a:r>
            <a:r>
              <a:rPr lang="en-US" altLang="ja-JP" sz="1800" dirty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excited state </a:t>
            </a:r>
            <a:r>
              <a:rPr lang="en-US" altLang="ja-JP" sz="16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with </a:t>
            </a:r>
            <a:r>
              <a:rPr lang="en-US" altLang="ja-JP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one </a:t>
            </a:r>
            <a:r>
              <a:rPr lang="en-US" altLang="ja-JP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-hyperon in </a:t>
            </a:r>
            <a:r>
              <a:rPr lang="en-US" altLang="ja-JP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p-orbit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  <a:ea typeface="ＭＳ Ｐゴシック"/>
                <a:sym typeface="Wingdings" panose="05000000000000000000" pitchFamily="2" charset="2"/>
              </a:rPr>
              <a:t> </a:t>
            </a:r>
            <a:r>
              <a:rPr lang="en-US" altLang="ja-JP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  <a:sym typeface="Wingdings" panose="05000000000000000000" pitchFamily="2" charset="2"/>
              </a:rPr>
              <a:t>P-wave interaction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  <a:ea typeface="ＭＳ Ｐゴシック"/>
                <a:sym typeface="Wingdings" panose="05000000000000000000" pitchFamily="2" charset="2"/>
              </a:rPr>
              <a:t>.</a:t>
            </a:r>
          </a:p>
          <a:p>
            <a:pPr algn="just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2000" dirty="0">
              <a:solidFill>
                <a:prstClr val="black"/>
              </a:solidFill>
              <a:latin typeface="Calibri" panose="020F0502020204030204"/>
              <a:ea typeface="ＭＳ Ｐゴシック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5715340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48042" y="188641"/>
            <a:ext cx="8044438" cy="830997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/>
                <a:cs typeface="+mj-cs"/>
              </a:rPr>
              <a:t>The 1</a:t>
            </a:r>
            <a:r>
              <a:rPr kumimoji="0" lang="en-US" altLang="ja-JP" sz="4800" b="1" kern="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/>
                <a:cs typeface="+mj-cs"/>
              </a:rPr>
              <a:t>st</a:t>
            </a:r>
            <a:r>
              <a:rPr kumimoji="0" lang="en-US" altLang="ja-JP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/>
                <a:cs typeface="+mj-cs"/>
              </a:rPr>
              <a:t> Physics run in Jun. 2016</a:t>
            </a:r>
            <a:endParaRPr kumimoji="0" lang="ja-JP" altLang="en-US" sz="48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93257" y="1628800"/>
            <a:ext cx="8229600" cy="4525963"/>
          </a:xfrm>
          <a:prstGeom prst="rect">
            <a:avLst/>
          </a:prstGeom>
          <a:solidFill>
            <a:srgbClr val="FFFFFF"/>
          </a:solidFill>
        </p:spPr>
        <p:txBody>
          <a:bodyPr vert="horz" lIns="91425" tIns="45713" rIns="91425" bIns="45713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48" indent="-342848" defTabSz="457130" fontAlgn="auto">
              <a:spcAft>
                <a:spcPts val="0"/>
              </a:spcAft>
              <a:defRPr/>
            </a:pPr>
            <a:r>
              <a:rPr lang="en-US" altLang="ja-JP" b="1" dirty="0">
                <a:solidFill>
                  <a:sysClr val="windowText" lastClr="000000"/>
                </a:solidFill>
                <a:latin typeface="Calibri"/>
                <a:ea typeface="Adobe Gothic Std B" pitchFamily="34" charset="-128"/>
                <a:cs typeface="Calibri"/>
              </a:rPr>
              <a:t>KURAMA Commissioning : </a:t>
            </a:r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Adobe Gothic Std B" pitchFamily="34" charset="-128"/>
                <a:cs typeface="Calibri"/>
              </a:rPr>
              <a:t>5.0 days</a:t>
            </a:r>
            <a:endParaRPr lang="en-US" altLang="ja-JP" b="1" dirty="0">
              <a:solidFill>
                <a:srgbClr val="FF0000"/>
              </a:solidFill>
              <a:latin typeface="Calibri"/>
              <a:ea typeface="Adobe Gothic Std B" pitchFamily="34" charset="-128"/>
              <a:cs typeface="Calibri"/>
            </a:endParaRPr>
          </a:p>
          <a:p>
            <a:pPr lvl="1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Detector study</a:t>
            </a:r>
            <a:endParaRPr kumimoji="0" lang="en-US" altLang="ja-JP" sz="2400" kern="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1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Beam tuning</a:t>
            </a:r>
          </a:p>
          <a:p>
            <a:pPr lvl="1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Trigger tuning</a:t>
            </a:r>
            <a:endParaRPr kumimoji="0" lang="en-US" altLang="ja-JP" sz="2400" kern="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1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Calibration</a:t>
            </a:r>
          </a:p>
          <a:p>
            <a:pPr lvl="2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  <a:latin typeface="Calibri"/>
                <a:cs typeface="Calibri"/>
              </a:rPr>
              <a:t>Beam through</a:t>
            </a:r>
          </a:p>
          <a:p>
            <a:pPr lvl="2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  <a:latin typeface="Calibri"/>
                <a:cs typeface="Calibri"/>
              </a:rPr>
              <a:t>CH</a:t>
            </a:r>
            <a:r>
              <a:rPr kumimoji="0" lang="en-US" altLang="ja-JP" kern="0" baseline="-25000" dirty="0" smtClean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kumimoji="0" lang="en-US" altLang="ja-JP" kern="0" dirty="0" smtClean="0">
                <a:solidFill>
                  <a:prstClr val="black"/>
                </a:solidFill>
                <a:latin typeface="Calibri"/>
                <a:cs typeface="Calibri"/>
              </a:rPr>
              <a:t> target</a:t>
            </a:r>
            <a:endParaRPr kumimoji="0" lang="en-US" altLang="ja-JP" kern="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0" indent="0" defTabSz="914259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kumimoji="0" lang="en-US" altLang="ja-JP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kumimoji="0" lang="en-US" altLang="ja-JP" sz="24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</a:p>
          <a:p>
            <a:pPr marL="342848" indent="-342848" defTabSz="45713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 smtClean="0">
                <a:solidFill>
                  <a:sysClr val="windowText" lastClr="000000"/>
                </a:solidFill>
                <a:latin typeface="Calibri"/>
                <a:ea typeface="Adobe Gothic Std B" pitchFamily="34" charset="-128"/>
                <a:cs typeface="Calibri"/>
              </a:rPr>
              <a:t>Physics </a:t>
            </a:r>
            <a:r>
              <a:rPr lang="en-US" altLang="ja-JP" b="1" dirty="0">
                <a:solidFill>
                  <a:sysClr val="windowText" lastClr="000000"/>
                </a:solidFill>
                <a:latin typeface="Calibri"/>
                <a:ea typeface="Adobe Gothic Std B" pitchFamily="34" charset="-128"/>
                <a:cs typeface="Calibri"/>
              </a:rPr>
              <a:t>: </a:t>
            </a:r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Adobe Gothic Std B" pitchFamily="34" charset="-128"/>
                <a:cs typeface="Calibri"/>
              </a:rPr>
              <a:t>4.9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Adobe Gothic Std B" pitchFamily="34" charset="-128"/>
                <a:cs typeface="Calibri"/>
              </a:rPr>
              <a:t>days</a:t>
            </a:r>
          </a:p>
          <a:p>
            <a:pPr marL="457130" lvl="1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ja-JP" sz="2400" b="1" kern="0" dirty="0">
                <a:solidFill>
                  <a:prstClr val="black"/>
                </a:solidFill>
                <a:latin typeface="Calibri"/>
                <a:cs typeface="Calibri"/>
              </a:rPr>
              <a:t>  Emulsion exposure</a:t>
            </a:r>
          </a:p>
          <a:p>
            <a:pPr marL="457130" lvl="1" indent="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ja-JP" sz="24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          </a:t>
            </a:r>
            <a:r>
              <a:rPr kumimoji="0" lang="en-US" altLang="ja-JP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</a:t>
            </a:r>
            <a:r>
              <a:rPr kumimoji="0" lang="en-US" altLang="ja-JP" sz="2400" b="1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kumimoji="0" lang="en-US" altLang="ja-JP" sz="2400" kern="0" dirty="0">
                <a:solidFill>
                  <a:prstClr val="black"/>
                </a:solidFill>
                <a:latin typeface="Calibri"/>
                <a:cs typeface="Calibri"/>
              </a:rPr>
              <a:t>/118 stacks (</a:t>
            </a: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~15% </a:t>
            </a:r>
            <a:r>
              <a:rPr kumimoji="0" lang="en-US" altLang="ja-JP" sz="2400" kern="0" dirty="0">
                <a:solidFill>
                  <a:prstClr val="black"/>
                </a:solidFill>
                <a:latin typeface="Calibri"/>
                <a:cs typeface="Calibri"/>
              </a:rPr>
              <a:t>in all</a:t>
            </a: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kumimoji="0" lang="en-US" altLang="ja-JP" sz="2400" kern="0" dirty="0" smtClean="0">
              <a:solidFill>
                <a:prstClr val="black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83413" y="5226998"/>
            <a:ext cx="2945007" cy="523206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altLang="ja-JP" sz="1400" dirty="0">
                <a:latin typeface="Calibri"/>
                <a:cs typeface="Calibri"/>
              </a:rPr>
              <a:t>Run end photo @ K1.8 counting room</a:t>
            </a:r>
          </a:p>
          <a:p>
            <a:pPr algn="r"/>
            <a:r>
              <a:rPr lang="en-US" altLang="ja-JP" sz="1400" dirty="0">
                <a:latin typeface="Calibri"/>
                <a:cs typeface="Calibri"/>
              </a:rPr>
              <a:t>Jun. 30</a:t>
            </a:r>
            <a:r>
              <a:rPr lang="en-US" altLang="ja-JP" sz="1400" baseline="30000" dirty="0">
                <a:latin typeface="Calibri"/>
                <a:cs typeface="Calibri"/>
              </a:rPr>
              <a:t>th</a:t>
            </a:r>
            <a:r>
              <a:rPr lang="en-US" altLang="ja-JP" sz="1400" dirty="0">
                <a:latin typeface="Calibri"/>
                <a:cs typeface="Calibri"/>
              </a:rPr>
              <a:t>, 2016</a:t>
            </a:r>
            <a:endParaRPr lang="ja-JP" altLang="en-US" sz="1400" dirty="0">
              <a:latin typeface="Calibri"/>
              <a:cs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12040"/>
            <a:ext cx="3679695" cy="2448272"/>
          </a:xfrm>
          <a:prstGeom prst="rect">
            <a:avLst/>
          </a:prstGeom>
        </p:spPr>
      </p:pic>
      <p:sp>
        <p:nvSpPr>
          <p:cNvPr id="17" name="Shape 202"/>
          <p:cNvSpPr/>
          <p:nvPr/>
        </p:nvSpPr>
        <p:spPr>
          <a:xfrm>
            <a:off x="5283413" y="5744394"/>
            <a:ext cx="194444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3" tIns="50793" rIns="50793" bIns="50793" anchor="ctr">
            <a:spAutoFit/>
          </a:bodyPr>
          <a:lstStyle/>
          <a:p>
            <a:pPr algn="ctr" defTabSz="584110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sz="2000" kern="0" dirty="0">
                <a:solidFill>
                  <a:srgbClr val="000000"/>
                </a:solidFill>
                <a:latin typeface="Calibri"/>
                <a:cs typeface="Calibri"/>
                <a:sym typeface="ヒラギノ角ゴ ProN W3"/>
              </a:rPr>
              <a:t>Total : 56 persons</a:t>
            </a:r>
          </a:p>
        </p:txBody>
      </p:sp>
    </p:spTree>
    <p:extLst>
      <p:ext uri="{BB962C8B-B14F-4D97-AF65-F5344CB8AC3E}">
        <p14:creationId xmlns:p14="http://schemas.microsoft.com/office/powerpoint/2010/main" val="1853722043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xfrm>
            <a:off x="553641" y="44624"/>
            <a:ext cx="8036719" cy="7551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KURAMA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spectrometer for E07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553640" y="945121"/>
            <a:ext cx="8307979" cy="5411992"/>
            <a:chOff x="-112998" y="803703"/>
            <a:chExt cx="9231088" cy="6013325"/>
          </a:xfrm>
        </p:grpSpPr>
        <p:pic>
          <p:nvPicPr>
            <p:cNvPr id="439" name="4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6789" y="1096667"/>
              <a:ext cx="6694782" cy="488211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449" name="Group 449"/>
            <p:cNvGrpSpPr/>
            <p:nvPr/>
          </p:nvGrpSpPr>
          <p:grpSpPr>
            <a:xfrm>
              <a:off x="1335939" y="803703"/>
              <a:ext cx="3940297" cy="2884827"/>
              <a:chOff x="1359139" y="-74073"/>
              <a:chExt cx="5603978" cy="4102864"/>
            </a:xfrm>
          </p:grpSpPr>
          <p:pic>
            <p:nvPicPr>
              <p:cNvPr id="440" name="thumb_P9295343_1024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120906" y="632779"/>
                <a:ext cx="1634845" cy="1226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1" name="thumb_P9305349_1024-filtered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5400000">
                <a:off x="4634011" y="153828"/>
                <a:ext cx="1823204" cy="1367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2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59139" y="618192"/>
                <a:ext cx="1597864" cy="1478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3" name="Shape 443"/>
              <p:cNvSpPr/>
              <p:nvPr/>
            </p:nvSpPr>
            <p:spPr>
              <a:xfrm>
                <a:off x="1769083" y="113905"/>
                <a:ext cx="795406" cy="55121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6C4F8D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6C4F8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BAC</a:t>
                </a:r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3291065" y="66981"/>
                <a:ext cx="998057" cy="55121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6C4F8D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6C4F8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PVAC</a:t>
                </a: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6195575" y="-28400"/>
                <a:ext cx="767542" cy="55121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6C4F8D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6C4F8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 dirty="0"/>
                  <a:t>FAC</a:t>
                </a:r>
              </a:p>
            </p:txBody>
          </p:sp>
          <p:sp>
            <p:nvSpPr>
              <p:cNvPr id="446" name="Shape 446"/>
              <p:cNvSpPr/>
              <p:nvPr/>
            </p:nvSpPr>
            <p:spPr>
              <a:xfrm flipH="1" flipV="1">
                <a:off x="3941572" y="1749132"/>
                <a:ext cx="1166738" cy="2138889"/>
              </a:xfrm>
              <a:prstGeom prst="line">
                <a:avLst/>
              </a:prstGeom>
              <a:noFill/>
              <a:ln w="38100" cap="flat">
                <a:solidFill>
                  <a:srgbClr val="6C4F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47" name="Shape 447"/>
              <p:cNvSpPr/>
              <p:nvPr/>
            </p:nvSpPr>
            <p:spPr>
              <a:xfrm flipH="1" flipV="1">
                <a:off x="2564488" y="1858913"/>
                <a:ext cx="1724633" cy="2169878"/>
              </a:xfrm>
              <a:prstGeom prst="line">
                <a:avLst/>
              </a:prstGeom>
              <a:noFill/>
              <a:ln w="38100" cap="flat">
                <a:solidFill>
                  <a:srgbClr val="6C4F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48" name="Shape 448"/>
              <p:cNvSpPr/>
              <p:nvPr/>
            </p:nvSpPr>
            <p:spPr>
              <a:xfrm flipV="1">
                <a:off x="5210132" y="1695524"/>
                <a:ext cx="269438" cy="2177177"/>
              </a:xfrm>
              <a:prstGeom prst="line">
                <a:avLst/>
              </a:prstGeom>
              <a:noFill/>
              <a:ln w="38100" cap="flat">
                <a:solidFill>
                  <a:srgbClr val="6C4F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p:grpSp>
        <p:grpSp>
          <p:nvGrpSpPr>
            <p:cNvPr id="453" name="Group 453"/>
            <p:cNvGrpSpPr/>
            <p:nvPr/>
          </p:nvGrpSpPr>
          <p:grpSpPr>
            <a:xfrm>
              <a:off x="473989" y="890172"/>
              <a:ext cx="2448876" cy="2903170"/>
              <a:chOff x="236073" y="-2297333"/>
              <a:chExt cx="3482847" cy="4128950"/>
            </a:xfrm>
          </p:grpSpPr>
          <p:sp>
            <p:nvSpPr>
              <p:cNvPr id="451" name="Shape 451"/>
              <p:cNvSpPr/>
              <p:nvPr/>
            </p:nvSpPr>
            <p:spPr>
              <a:xfrm>
                <a:off x="344484" y="-2297333"/>
                <a:ext cx="744744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B484A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BB484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 dirty="0"/>
                  <a:t>BH2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 flipH="1" flipV="1">
                <a:off x="1175943" y="253133"/>
                <a:ext cx="2542977" cy="1578484"/>
              </a:xfrm>
              <a:prstGeom prst="line">
                <a:avLst/>
              </a:prstGeom>
              <a:noFill/>
              <a:ln w="38100" cap="flat">
                <a:solidFill>
                  <a:srgbClr val="BB484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pic>
            <p:nvPicPr>
              <p:cNvPr id="45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b="50165"/>
              <a:stretch>
                <a:fillRect/>
              </a:stretch>
            </p:blipFill>
            <p:spPr>
              <a:xfrm rot="3964242">
                <a:off x="-1005992" y="-1048002"/>
                <a:ext cx="3084463" cy="6003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0" name="Group 460"/>
            <p:cNvGrpSpPr/>
            <p:nvPr/>
          </p:nvGrpSpPr>
          <p:grpSpPr>
            <a:xfrm>
              <a:off x="-112998" y="3709993"/>
              <a:ext cx="3911824" cy="3091761"/>
              <a:chOff x="-266847" y="0"/>
              <a:chExt cx="5563483" cy="4397169"/>
            </a:xfrm>
          </p:grpSpPr>
          <p:pic>
            <p:nvPicPr>
              <p:cNvPr id="454" name="スクリーンショット 2015-09-15 3.57.12-filtered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t="11249" b="17739"/>
              <a:stretch>
                <a:fillRect/>
              </a:stretch>
            </p:blipFill>
            <p:spPr>
              <a:xfrm>
                <a:off x="2697838" y="3027436"/>
                <a:ext cx="1352557" cy="12828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5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11809" y="1943527"/>
                <a:ext cx="2025636" cy="23428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6" name="Shape 456"/>
              <p:cNvSpPr/>
              <p:nvPr/>
            </p:nvSpPr>
            <p:spPr>
              <a:xfrm>
                <a:off x="-266847" y="3724032"/>
                <a:ext cx="2253544" cy="55121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5F844C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5F844C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Hyperball-X</a:t>
                </a:r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481343" y="3845959"/>
                <a:ext cx="770075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5F844C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5F844C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SSD</a:t>
                </a:r>
              </a:p>
            </p:txBody>
          </p:sp>
          <p:sp>
            <p:nvSpPr>
              <p:cNvPr id="458" name="Shape 458"/>
              <p:cNvSpPr/>
              <p:nvPr/>
            </p:nvSpPr>
            <p:spPr>
              <a:xfrm flipH="1">
                <a:off x="1745119" y="575111"/>
                <a:ext cx="2832895" cy="1846690"/>
              </a:xfrm>
              <a:prstGeom prst="line">
                <a:avLst/>
              </a:prstGeom>
              <a:noFill/>
              <a:ln w="38100" cap="flat">
                <a:solidFill>
                  <a:srgbClr val="5F844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 flipH="1">
                <a:off x="3716834" y="0"/>
                <a:ext cx="1579802" cy="3092209"/>
              </a:xfrm>
              <a:prstGeom prst="line">
                <a:avLst/>
              </a:prstGeom>
              <a:noFill/>
              <a:ln w="38100" cap="flat">
                <a:solidFill>
                  <a:srgbClr val="5F844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3366582" y="3644107"/>
              <a:ext cx="4327002" cy="3172921"/>
              <a:chOff x="-8214" y="-1"/>
              <a:chExt cx="6153955" cy="4512597"/>
            </a:xfrm>
          </p:grpSpPr>
          <p:pic>
            <p:nvPicPr>
              <p:cNvPr id="461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4547877" y="2322583"/>
                <a:ext cx="1597864" cy="2190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2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062124" y="2999437"/>
                <a:ext cx="2025636" cy="1369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3" name="PB303729.jp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6892" t="7719" r="6892" b="3014"/>
              <a:stretch>
                <a:fillRect/>
              </a:stretch>
            </p:blipFill>
            <p:spPr>
              <a:xfrm>
                <a:off x="500370" y="3312188"/>
                <a:ext cx="1352434" cy="10502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4" name="Shape 464"/>
              <p:cNvSpPr/>
              <p:nvPr/>
            </p:nvSpPr>
            <p:spPr>
              <a:xfrm>
                <a:off x="1961322" y="3939663"/>
                <a:ext cx="590220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D76A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4D76A4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CH</a:t>
                </a: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-8214" y="3939663"/>
                <a:ext cx="759942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D76A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4D76A4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FBH</a:t>
                </a: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4119076" y="3948782"/>
                <a:ext cx="838469" cy="532973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D76A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4D76A4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TOF</a:t>
                </a: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638441" y="-1"/>
                <a:ext cx="585749" cy="3414075"/>
              </a:xfrm>
              <a:prstGeom prst="line">
                <a:avLst/>
              </a:prstGeom>
              <a:noFill/>
              <a:ln w="38100" cap="flat">
                <a:solidFill>
                  <a:srgbClr val="4D76A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1544384" y="259080"/>
                <a:ext cx="949129" cy="2799077"/>
              </a:xfrm>
              <a:prstGeom prst="line">
                <a:avLst/>
              </a:prstGeom>
              <a:noFill/>
              <a:ln w="38100" cap="flat">
                <a:solidFill>
                  <a:srgbClr val="4D76A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4943292" y="550664"/>
                <a:ext cx="355840" cy="1947145"/>
              </a:xfrm>
              <a:prstGeom prst="line">
                <a:avLst/>
              </a:prstGeom>
              <a:noFill/>
              <a:ln w="38100" cap="flat">
                <a:solidFill>
                  <a:srgbClr val="4D76A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p:grpSp>
        <p:grpSp>
          <p:nvGrpSpPr>
            <p:cNvPr id="480" name="Group 480"/>
            <p:cNvGrpSpPr/>
            <p:nvPr/>
          </p:nvGrpSpPr>
          <p:grpSpPr>
            <a:xfrm>
              <a:off x="4330503" y="2047951"/>
              <a:ext cx="4787587" cy="3800114"/>
              <a:chOff x="-1" y="0"/>
              <a:chExt cx="6809012" cy="5404603"/>
            </a:xfrm>
          </p:grpSpPr>
          <p:pic>
            <p:nvPicPr>
              <p:cNvPr id="471" name="thumb_PB105570_1024-filtered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/>
              <a:stretch>
                <a:fillRect/>
              </a:stretch>
            </p:blipFill>
            <p:spPr>
              <a:xfrm>
                <a:off x="4338749" y="0"/>
                <a:ext cx="2431050" cy="1823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2" name="pasted-image.pdf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821001" y="2142406"/>
                <a:ext cx="1644668" cy="1492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3" name="pasted-image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991939" y="3828921"/>
                <a:ext cx="1639598" cy="1226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4" name="Shape 474"/>
              <p:cNvSpPr/>
              <p:nvPr/>
            </p:nvSpPr>
            <p:spPr>
              <a:xfrm>
                <a:off x="5822316" y="1551394"/>
                <a:ext cx="954995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D56F26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D56F26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SDC3</a:t>
                </a: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5766437" y="3243034"/>
                <a:ext cx="954995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D56F26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D56F26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SDC2</a:t>
                </a: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5854016" y="4853393"/>
                <a:ext cx="954995" cy="55121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D56F26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D56F26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sz="1600" b="1" kern="0"/>
                  <a:t>SDC1</a:t>
                </a: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2057760" y="2356450"/>
                <a:ext cx="3257680" cy="474490"/>
              </a:xfrm>
              <a:prstGeom prst="line">
                <a:avLst/>
              </a:prstGeom>
              <a:noFill/>
              <a:ln w="38100" cap="flat">
                <a:solidFill>
                  <a:srgbClr val="D56F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-1" y="2340132"/>
                <a:ext cx="5221012" cy="1788056"/>
              </a:xfrm>
              <a:prstGeom prst="line">
                <a:avLst/>
              </a:prstGeom>
              <a:noFill/>
              <a:ln w="38100" cap="flat">
                <a:solidFill>
                  <a:srgbClr val="D56F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sp>
            <p:nvSpPr>
              <p:cNvPr id="479" name="Shape 479"/>
              <p:cNvSpPr/>
              <p:nvPr/>
            </p:nvSpPr>
            <p:spPr>
              <a:xfrm flipV="1">
                <a:off x="2570071" y="1101188"/>
                <a:ext cx="2160629" cy="1043234"/>
              </a:xfrm>
              <a:prstGeom prst="line">
                <a:avLst/>
              </a:prstGeom>
              <a:noFill/>
              <a:ln w="38100" cap="flat">
                <a:solidFill>
                  <a:srgbClr val="D56F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0730" fontAlgn="auto" hangingPunct="0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20202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endParaRPr kumimoji="0" sz="2100" kern="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p:grpSp>
      </p:grp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7" t="27654" r="12179"/>
          <a:stretch/>
        </p:blipFill>
        <p:spPr>
          <a:xfrm>
            <a:off x="467204" y="3402397"/>
            <a:ext cx="1615456" cy="1116613"/>
          </a:xfrm>
          <a:prstGeom prst="rect">
            <a:avLst/>
          </a:prstGeom>
        </p:spPr>
      </p:pic>
      <p:sp>
        <p:nvSpPr>
          <p:cNvPr id="47" name="Shape 451"/>
          <p:cNvSpPr/>
          <p:nvPr/>
        </p:nvSpPr>
        <p:spPr>
          <a:xfrm>
            <a:off x="251520" y="3018870"/>
            <a:ext cx="1296144" cy="348813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BB484A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400">
                <a:solidFill>
                  <a:srgbClr val="BB484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sz="1600" b="1" kern="0" dirty="0" smtClean="0"/>
              <a:t>Collimator</a:t>
            </a:r>
            <a:endParaRPr kumimoji="0" sz="1600" b="1" kern="0" dirty="0"/>
          </a:p>
        </p:txBody>
      </p:sp>
      <p:sp>
        <p:nvSpPr>
          <p:cNvPr id="48" name="Shape 452"/>
          <p:cNvSpPr/>
          <p:nvPr/>
        </p:nvSpPr>
        <p:spPr>
          <a:xfrm flipH="1">
            <a:off x="1621813" y="3788195"/>
            <a:ext cx="1247017" cy="68203"/>
          </a:xfrm>
          <a:prstGeom prst="line">
            <a:avLst/>
          </a:prstGeom>
          <a:noFill/>
          <a:ln w="38100" cap="flat">
            <a:solidFill>
              <a:srgbClr val="BB484A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410730" fontAlgn="auto" hangingPunct="0">
              <a:spcBef>
                <a:spcPts val="0"/>
              </a:spcBef>
              <a:spcAft>
                <a:spcPts val="0"/>
              </a:spcAft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kumimoji="0" sz="2100" kern="0">
              <a:solidFill>
                <a:srgbClr val="20202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491063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1043608" y="-27955"/>
            <a:ext cx="7430666" cy="1000126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Calibri"/>
                <a:cs typeface="Calibri"/>
              </a:rPr>
              <a:t>KURAMA analysis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5564009" y="3918767"/>
            <a:ext cx="3594759" cy="2714535"/>
            <a:chOff x="4977372" y="2728008"/>
            <a:chExt cx="5112545" cy="3860671"/>
          </a:xfrm>
        </p:grpSpPr>
        <p:pic>
          <p:nvPicPr>
            <p:cNvPr id="123" name="m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073" t="4402" r="6054"/>
            <a:stretch>
              <a:fillRect/>
            </a:stretch>
          </p:blipFill>
          <p:spPr>
            <a:xfrm>
              <a:off x="4977372" y="2728008"/>
              <a:ext cx="5112545" cy="3692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9012708" y="6194042"/>
              <a:ext cx="1056206" cy="39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32486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300" dirty="0"/>
                <a:t>[Gev/c</a:t>
              </a:r>
              <a:r>
                <a:rPr sz="1300" baseline="31999" dirty="0"/>
                <a:t>2</a:t>
              </a:r>
              <a:r>
                <a:rPr sz="1300" dirty="0"/>
                <a:t>]</a:t>
              </a:r>
            </a:p>
          </p:txBody>
        </p:sp>
        <p:sp>
          <p:nvSpPr>
            <p:cNvPr id="125" name="Shape 125"/>
            <p:cNvSpPr/>
            <p:nvPr/>
          </p:nvSpPr>
          <p:spPr>
            <a:xfrm>
              <a:off x="6989112" y="2900124"/>
              <a:ext cx="812293" cy="2440835"/>
            </a:xfrm>
            <a:prstGeom prst="ellipse">
              <a:avLst/>
            </a:prstGeom>
            <a:noFill/>
            <a:ln w="25400" cap="flat">
              <a:solidFill>
                <a:srgbClr val="008A0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7949563" y="3179003"/>
              <a:ext cx="939453" cy="1011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400" spc="-128">
                  <a:solidFill>
                    <a:srgbClr val="008A04"/>
                  </a:solidFill>
                  <a:latin typeface="Didot"/>
                  <a:ea typeface="Didot"/>
                  <a:cs typeface="Didot"/>
                  <a:sym typeface="Didot"/>
                </a:defRPr>
              </a:pPr>
              <a:r>
                <a:rPr lang="x-none" sz="3000" dirty="0" smtClean="0">
                  <a:latin typeface="Symbol" charset="2"/>
                  <a:cs typeface="Symbol" charset="2"/>
                </a:rPr>
                <a:t>X</a:t>
              </a:r>
              <a:r>
                <a:rPr sz="3000" baseline="31999" dirty="0" smtClean="0"/>
                <a:t>-</a:t>
              </a:r>
              <a:r>
                <a:rPr sz="3000" dirty="0" smtClean="0"/>
                <a:t> </a:t>
              </a:r>
              <a:endParaRPr sz="3000" dirty="0"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-39242" y="2708920"/>
            <a:ext cx="5684206" cy="4106451"/>
            <a:chOff x="86228" y="-64806"/>
            <a:chExt cx="8084204" cy="5840284"/>
          </a:xfrm>
        </p:grpSpPr>
        <p:grpSp>
          <p:nvGrpSpPr>
            <p:cNvPr id="133" name="Group 133"/>
            <p:cNvGrpSpPr/>
            <p:nvPr/>
          </p:nvGrpSpPr>
          <p:grpSpPr>
            <a:xfrm>
              <a:off x="86228" y="-64806"/>
              <a:ext cx="8084204" cy="5840284"/>
              <a:chOff x="86228" y="-64806"/>
              <a:chExt cx="8084201" cy="5840283"/>
            </a:xfrm>
          </p:grpSpPr>
          <p:grpSp>
            <p:nvGrpSpPr>
              <p:cNvPr id="131" name="Group 131"/>
              <p:cNvGrpSpPr/>
              <p:nvPr/>
            </p:nvGrpSpPr>
            <p:grpSpPr>
              <a:xfrm>
                <a:off x="86228" y="377624"/>
                <a:ext cx="8084201" cy="5397853"/>
                <a:chOff x="331207" y="256097"/>
                <a:chExt cx="8084199" cy="5397852"/>
              </a:xfrm>
            </p:grpSpPr>
            <p:pic>
              <p:nvPicPr>
                <p:cNvPr id="128" name="pm2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2332" t="4616"/>
                <a:stretch>
                  <a:fillRect/>
                </a:stretch>
              </p:blipFill>
              <p:spPr>
                <a:xfrm>
                  <a:off x="435544" y="256097"/>
                  <a:ext cx="7979864" cy="52917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9" name="Shape 129"/>
                <p:cNvSpPr/>
                <p:nvPr/>
              </p:nvSpPr>
              <p:spPr>
                <a:xfrm>
                  <a:off x="5402832" y="5126609"/>
                  <a:ext cx="2719973" cy="5273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rmAutofit fontScale="62500" lnSpcReduction="20000"/>
                </a:bodyPr>
                <a:lstStyle/>
                <a:p>
                  <a:pPr defTabSz="332708">
                    <a:defRPr sz="2106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rPr dirty="0"/>
                    <a:t>charge*mass [GeV/c</a:t>
                  </a:r>
                  <a:r>
                    <a:rPr baseline="31999" dirty="0"/>
                    <a:t>2</a:t>
                  </a:r>
                  <a:r>
                    <a:rPr dirty="0"/>
                    <a:t>]</a:t>
                  </a:r>
                </a:p>
              </p:txBody>
            </p:sp>
            <p:sp>
              <p:nvSpPr>
                <p:cNvPr id="130" name="Shape 130"/>
                <p:cNvSpPr/>
                <p:nvPr/>
              </p:nvSpPr>
              <p:spPr>
                <a:xfrm rot="16200000">
                  <a:off x="-599896" y="1356038"/>
                  <a:ext cx="2393457" cy="5312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rmAutofit fontScale="62500" lnSpcReduction="20000"/>
                </a:bodyPr>
                <a:lstStyle>
                  <a:lvl1pPr algn="l" defTabSz="467359">
                    <a:defRPr sz="208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momentum [GeV/c]</a:t>
                  </a:r>
                </a:p>
              </p:txBody>
            </p:sp>
          </p:grpSp>
          <p:sp>
            <p:nvSpPr>
              <p:cNvPr id="132" name="Shape 132"/>
              <p:cNvSpPr/>
              <p:nvPr/>
            </p:nvSpPr>
            <p:spPr>
              <a:xfrm>
                <a:off x="652716" y="-64806"/>
                <a:ext cx="6697735" cy="583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latin typeface="ヒラギノ角ゴ ProN W6"/>
                    <a:ea typeface="ヒラギノ角ゴ ProN W6"/>
                    <a:cs typeface="ヒラギノ角ゴ ProN W6"/>
                    <a:sym typeface="ヒラギノ角ゴ ProN W6"/>
                  </a:defRPr>
                </a:lvl1pPr>
              </a:lstStyle>
              <a:p>
                <a:r>
                  <a:rPr sz="2000" b="1" dirty="0">
                    <a:latin typeface="Calibri"/>
                    <a:cs typeface="Calibri"/>
                  </a:rPr>
                  <a:t>mass and momentum of scattered particles</a:t>
                </a:r>
              </a:p>
            </p:txBody>
          </p:sp>
        </p:grpSp>
        <p:sp>
          <p:nvSpPr>
            <p:cNvPr id="134" name="Shape 134"/>
            <p:cNvSpPr/>
            <p:nvPr/>
          </p:nvSpPr>
          <p:spPr>
            <a:xfrm>
              <a:off x="2988168" y="2245441"/>
              <a:ext cx="687231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pPr>
              <a:r>
                <a:rPr dirty="0">
                  <a:solidFill>
                    <a:srgbClr val="0000FF"/>
                  </a:solidFill>
                </a:rPr>
                <a:t>K</a:t>
              </a:r>
              <a:r>
                <a:rPr baseline="31999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3355374" y="2975890"/>
              <a:ext cx="523953" cy="154635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7" name="Shape 137"/>
          <p:cNvSpPr/>
          <p:nvPr/>
        </p:nvSpPr>
        <p:spPr>
          <a:xfrm>
            <a:off x="5873133" y="3546861"/>
            <a:ext cx="271683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b="1" dirty="0">
                <a:latin typeface="Calibri"/>
                <a:cs typeface="Calibri"/>
              </a:rPr>
              <a:t>missing mass(CH</a:t>
            </a:r>
            <a:r>
              <a:rPr sz="2000" b="1" baseline="-5999" dirty="0">
                <a:latin typeface="Calibri"/>
                <a:cs typeface="Calibri"/>
              </a:rPr>
              <a:t>2</a:t>
            </a:r>
            <a:r>
              <a:rPr sz="2000" b="1" dirty="0">
                <a:latin typeface="Calibri"/>
                <a:cs typeface="Calibri"/>
              </a:rPr>
              <a:t> target)</a:t>
            </a:r>
          </a:p>
        </p:txBody>
      </p:sp>
      <p:sp>
        <p:nvSpPr>
          <p:cNvPr id="138" name="Shape 138"/>
          <p:cNvSpPr/>
          <p:nvPr/>
        </p:nvSpPr>
        <p:spPr>
          <a:xfrm>
            <a:off x="1354847" y="977911"/>
            <a:ext cx="4722822" cy="1703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b="1" dirty="0" smtClean="0">
                <a:latin typeface="Calibri"/>
                <a:cs typeface="Calibri"/>
              </a:rPr>
              <a:t>Improvement</a:t>
            </a:r>
            <a:endParaRPr b="1" dirty="0">
              <a:latin typeface="Calibri"/>
              <a:cs typeface="Calibri"/>
            </a:endParaRPr>
          </a:p>
          <a:p>
            <a:pPr marL="285750" indent="-285750" algn="l">
              <a:buSzPct val="50000"/>
              <a:buFont typeface="Arial"/>
              <a:buChar char="•"/>
              <a:defRPr sz="2600"/>
            </a:pPr>
            <a:r>
              <a:rPr sz="2000" dirty="0" smtClean="0">
                <a:latin typeface="Calibri"/>
                <a:cs typeface="Calibri"/>
              </a:rPr>
              <a:t>combine </a:t>
            </a:r>
            <a:r>
              <a:rPr sz="2000" dirty="0">
                <a:latin typeface="Calibri"/>
                <a:cs typeface="Calibri"/>
              </a:rPr>
              <a:t>SSD to track </a:t>
            </a:r>
            <a:r>
              <a:rPr sz="2000" dirty="0" smtClean="0">
                <a:latin typeface="Calibri"/>
                <a:cs typeface="Calibri"/>
              </a:rPr>
              <a:t>reconstruction</a:t>
            </a:r>
            <a:endParaRPr lang="x-none" sz="2000" dirty="0" smtClean="0">
              <a:latin typeface="Calibri"/>
              <a:cs typeface="Calibri"/>
            </a:endParaRPr>
          </a:p>
          <a:p>
            <a:pPr marL="457129" lvl="2">
              <a:buSzPct val="100000"/>
              <a:defRPr sz="2600"/>
            </a:pPr>
            <a:r>
              <a:rPr lang="en-US" altLang="ja-JP" sz="2000" dirty="0" smtClean="0">
                <a:latin typeface="Calibri"/>
                <a:cs typeface="Calibri"/>
              </a:rPr>
              <a:t>→ </a:t>
            </a:r>
            <a:r>
              <a:rPr lang="fr-FR" altLang="ja-JP" sz="2000" dirty="0" smtClean="0">
                <a:latin typeface="Calibri"/>
                <a:cs typeface="Calibri"/>
              </a:rPr>
              <a:t>momentum </a:t>
            </a:r>
            <a:r>
              <a:rPr lang="fr-FR" altLang="ja-JP" sz="2000" dirty="0">
                <a:latin typeface="Calibri"/>
                <a:cs typeface="Calibri"/>
              </a:rPr>
              <a:t>resolution : 2.5% → 1.5</a:t>
            </a:r>
            <a:r>
              <a:rPr lang="fr-FR" altLang="ja-JP" sz="2000" dirty="0" smtClean="0">
                <a:latin typeface="Calibri"/>
                <a:cs typeface="Calibri"/>
              </a:rPr>
              <a:t>%</a:t>
            </a:r>
            <a:endParaRPr sz="2000" dirty="0">
              <a:latin typeface="Calibri"/>
              <a:cs typeface="Calibri"/>
            </a:endParaRPr>
          </a:p>
          <a:p>
            <a:pPr marL="285750" indent="-285750">
              <a:buSzPct val="50000"/>
              <a:buFont typeface="Arial"/>
              <a:buChar char="•"/>
              <a:defRPr sz="2600"/>
            </a:pPr>
            <a:r>
              <a:rPr sz="2000" dirty="0">
                <a:latin typeface="Calibri"/>
                <a:cs typeface="Calibri"/>
              </a:rPr>
              <a:t>adopt redundant tracking </a:t>
            </a:r>
            <a:r>
              <a:rPr sz="2000" dirty="0" smtClean="0">
                <a:latin typeface="Calibri"/>
                <a:cs typeface="Calibri"/>
              </a:rPr>
              <a:t>algorism</a:t>
            </a:r>
            <a:endParaRPr sz="2000" dirty="0">
              <a:latin typeface="Calibri"/>
              <a:cs typeface="Calibri"/>
            </a:endParaRPr>
          </a:p>
          <a:p>
            <a:pPr lvl="1" algn="l">
              <a:buSzPct val="100000"/>
              <a:defRPr sz="2600"/>
            </a:pPr>
            <a:r>
              <a:rPr lang="en-US" altLang="ja-JP" sz="2000" dirty="0" smtClean="0">
                <a:latin typeface="Calibri"/>
                <a:cs typeface="Calibri"/>
              </a:rPr>
              <a:t>→</a:t>
            </a:r>
            <a:r>
              <a:rPr lang="en-US" altLang="ja-JP" sz="2000" dirty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K</a:t>
            </a:r>
            <a:r>
              <a:rPr sz="2000" baseline="31999" dirty="0">
                <a:latin typeface="Calibri"/>
                <a:cs typeface="Calibri"/>
              </a:rPr>
              <a:t>+</a:t>
            </a:r>
            <a:r>
              <a:rPr sz="2000" dirty="0">
                <a:latin typeface="Calibri"/>
                <a:cs typeface="Calibri"/>
              </a:rPr>
              <a:t> yield : 3000/stack → 5500/stack</a:t>
            </a:r>
          </a:p>
        </p:txBody>
      </p:sp>
    </p:spTree>
    <p:extLst>
      <p:ext uri="{BB962C8B-B14F-4D97-AF65-F5344CB8AC3E}">
        <p14:creationId xmlns:p14="http://schemas.microsoft.com/office/powerpoint/2010/main" val="34950588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168617" y="301473"/>
            <a:ext cx="4411496" cy="648072"/>
          </a:xfrm>
          <a:prstGeom prst="rect">
            <a:avLst/>
          </a:prstGeom>
        </p:spPr>
        <p:txBody>
          <a:bodyPr/>
          <a:lstStyle/>
          <a:p>
            <a:r>
              <a:rPr lang="x-none" b="1" dirty="0"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b="1" baseline="31999" dirty="0" smtClean="0">
                <a:latin typeface="Symbol" charset="2"/>
                <a:cs typeface="Symbol" charset="2"/>
              </a:rPr>
              <a:t>-</a:t>
            </a:r>
            <a:r>
              <a:rPr b="1" dirty="0" smtClean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candidates in SSD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445283" y="2626209"/>
            <a:ext cx="4271856" cy="3251063"/>
            <a:chOff x="445283" y="2368375"/>
            <a:chExt cx="4271856" cy="3251063"/>
          </a:xfrm>
        </p:grpSpPr>
        <p:pic>
          <p:nvPicPr>
            <p:cNvPr id="39" name="ssd_d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6186"/>
            <a:stretch>
              <a:fillRect/>
            </a:stretch>
          </p:blipFill>
          <p:spPr>
            <a:xfrm>
              <a:off x="445283" y="2755612"/>
              <a:ext cx="4271856" cy="2721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7" name="Group 147"/>
            <p:cNvGrpSpPr/>
            <p:nvPr/>
          </p:nvGrpSpPr>
          <p:grpSpPr>
            <a:xfrm>
              <a:off x="661234" y="2368375"/>
              <a:ext cx="3813370" cy="3251063"/>
              <a:chOff x="189611" y="-76156"/>
              <a:chExt cx="5423459" cy="4623733"/>
            </a:xfrm>
          </p:grpSpPr>
          <p:grpSp>
            <p:nvGrpSpPr>
              <p:cNvPr id="145" name="Group 145"/>
              <p:cNvGrpSpPr/>
              <p:nvPr/>
            </p:nvGrpSpPr>
            <p:grpSpPr>
              <a:xfrm>
                <a:off x="940104" y="744727"/>
                <a:ext cx="4672966" cy="3802850"/>
                <a:chOff x="940104" y="394800"/>
                <a:chExt cx="4672965" cy="3802848"/>
              </a:xfrm>
            </p:grpSpPr>
            <p:sp>
              <p:nvSpPr>
                <p:cNvPr id="142" name="Shape 142"/>
                <p:cNvSpPr/>
                <p:nvPr/>
              </p:nvSpPr>
              <p:spPr>
                <a:xfrm>
                  <a:off x="2064780" y="2220892"/>
                  <a:ext cx="2155836" cy="5836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>
                      <a:solidFill>
                        <a:schemeClr val="accent2"/>
                      </a:solidFill>
                      <a:latin typeface="ヒラギノ角ゴ ProN W6"/>
                      <a:ea typeface="ヒラギノ角ゴ ProN W6"/>
                      <a:cs typeface="ヒラギノ角ゴ ProN W6"/>
                      <a:sym typeface="ヒラギノ角ゴ ProN W6"/>
                    </a:defRPr>
                  </a:pPr>
                  <a:r>
                    <a:rPr lang="x-none" sz="2000" dirty="0">
                      <a:solidFill>
                        <a:srgbClr val="008000"/>
                      </a:solidFill>
                      <a:latin typeface="Symbol"/>
                      <a:ea typeface="Symbol"/>
                      <a:cs typeface="Symbol"/>
                      <a:sym typeface="Symbol"/>
                    </a:rPr>
                    <a:t>X</a:t>
                  </a:r>
                  <a:r>
                    <a:rPr sz="2000" b="1" baseline="31999" dirty="0" smtClean="0">
                      <a:solidFill>
                        <a:srgbClr val="008000"/>
                      </a:solidFill>
                      <a:latin typeface="Calibri"/>
                      <a:cs typeface="Calibri"/>
                    </a:rPr>
                    <a:t>- </a:t>
                  </a:r>
                  <a:r>
                    <a:rPr sz="2000" b="1" dirty="0">
                      <a:solidFill>
                        <a:srgbClr val="008000"/>
                      </a:solidFill>
                      <a:latin typeface="Calibri"/>
                      <a:cs typeface="Calibri"/>
                    </a:rPr>
                    <a:t>candidates</a:t>
                  </a:r>
                </a:p>
              </p:txBody>
            </p:sp>
            <p:sp>
              <p:nvSpPr>
                <p:cNvPr id="143" name="Shape 143"/>
                <p:cNvSpPr/>
                <p:nvPr/>
              </p:nvSpPr>
              <p:spPr>
                <a:xfrm>
                  <a:off x="940104" y="394800"/>
                  <a:ext cx="466509" cy="5836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>
                      <a:solidFill>
                        <a:schemeClr val="accent1"/>
                      </a:solidFill>
                      <a:latin typeface="ヒラギノ角ゴ ProN W6"/>
                      <a:ea typeface="ヒラギノ角ゴ ProN W6"/>
                      <a:cs typeface="ヒラギノ角ゴ ProN W6"/>
                      <a:sym typeface="ヒラギノ角ゴ ProN W6"/>
                    </a:defRPr>
                  </a:pPr>
                  <a:r>
                    <a:rPr sz="2000" b="1" dirty="0">
                      <a:solidFill>
                        <a:srgbClr val="3366FF"/>
                      </a:solidFill>
                      <a:latin typeface="Calibri"/>
                      <a:cs typeface="Calibri"/>
                    </a:rPr>
                    <a:t>K</a:t>
                  </a:r>
                  <a:r>
                    <a:rPr sz="2000" b="1" baseline="31999" dirty="0">
                      <a:solidFill>
                        <a:srgbClr val="3366FF"/>
                      </a:solidFill>
                      <a:latin typeface="Calibri"/>
                      <a:cs typeface="Calibri"/>
                    </a:rPr>
                    <a:t>+</a:t>
                  </a:r>
                </a:p>
              </p:txBody>
            </p:sp>
            <p:sp>
              <p:nvSpPr>
                <p:cNvPr id="144" name="Shape 144"/>
                <p:cNvSpPr/>
                <p:nvPr/>
              </p:nvSpPr>
              <p:spPr>
                <a:xfrm>
                  <a:off x="3916543" y="3723444"/>
                  <a:ext cx="1696526" cy="4742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4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 sz="1500" dirty="0"/>
                    <a:t>dE (arb. unit)</a:t>
                  </a:r>
                </a:p>
              </p:txBody>
            </p:sp>
          </p:grpSp>
          <p:sp>
            <p:nvSpPr>
              <p:cNvPr id="146" name="Shape 146"/>
              <p:cNvSpPr/>
              <p:nvPr/>
            </p:nvSpPr>
            <p:spPr>
              <a:xfrm>
                <a:off x="189611" y="-76156"/>
                <a:ext cx="1176818" cy="583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latin typeface="ヒラギノ角ゴ ProN W6"/>
                    <a:ea typeface="ヒラギノ角ゴ ProN W6"/>
                    <a:cs typeface="ヒラギノ角ゴ ProN W6"/>
                    <a:sym typeface="ヒラギノ角ゴ ProN W6"/>
                  </a:defRPr>
                </a:lvl1pPr>
              </a:lstStyle>
              <a:p>
                <a:r>
                  <a:rPr sz="2000" b="1" dirty="0">
                    <a:latin typeface="Calibri"/>
                    <a:cs typeface="Calibri"/>
                  </a:rPr>
                  <a:t>SSD dE</a:t>
                </a:r>
              </a:p>
            </p:txBody>
          </p:sp>
        </p:grpSp>
      </p:grpSp>
      <p:sp>
        <p:nvSpPr>
          <p:cNvPr id="148" name="Shape 148"/>
          <p:cNvSpPr/>
          <p:nvPr/>
        </p:nvSpPr>
        <p:spPr>
          <a:xfrm>
            <a:off x="825665" y="1691393"/>
            <a:ext cx="3807078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x-none" dirty="0" smtClean="0"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baseline="31999" dirty="0" smtClean="0">
                <a:latin typeface="Calibri"/>
                <a:cs typeface="Calibri"/>
              </a:rPr>
              <a:t>-</a:t>
            </a:r>
            <a:r>
              <a:rPr dirty="0" smtClean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tracks are identified by SSD</a:t>
            </a:r>
          </a:p>
        </p:txBody>
      </p:sp>
      <p:grpSp>
        <p:nvGrpSpPr>
          <p:cNvPr id="153" name="Group 153"/>
          <p:cNvGrpSpPr/>
          <p:nvPr/>
        </p:nvGrpSpPr>
        <p:grpSpPr>
          <a:xfrm>
            <a:off x="4613764" y="2387342"/>
            <a:ext cx="4302886" cy="3489930"/>
            <a:chOff x="0" y="-517294"/>
            <a:chExt cx="6119657" cy="4963455"/>
          </a:xfrm>
        </p:grpSpPr>
        <p:pic>
          <p:nvPicPr>
            <p:cNvPr id="149" name="angle_sam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4247"/>
              <a:ext cx="6119657" cy="4155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Shape 150"/>
            <p:cNvSpPr/>
            <p:nvPr/>
          </p:nvSpPr>
          <p:spPr>
            <a:xfrm>
              <a:off x="3394086" y="826814"/>
              <a:ext cx="1933291" cy="977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178587" indent="-178587">
                <a:buSzPct val="75000"/>
                <a:buChar char="-"/>
                <a:defRPr sz="2600">
                  <a:solidFill>
                    <a:schemeClr val="accent1"/>
                  </a:solidFill>
                </a:defRPr>
              </a:pPr>
              <a:r>
                <a:rPr sz="1900" dirty="0">
                  <a:solidFill>
                    <a:srgbClr val="0000FF"/>
                  </a:solidFill>
                  <a:latin typeface="Calibri"/>
                  <a:cs typeface="Calibri"/>
                </a:rPr>
                <a:t>data</a:t>
              </a:r>
            </a:p>
            <a:p>
              <a:pPr marL="178587" indent="-178587">
                <a:buSzPct val="75000"/>
                <a:buChar char="-"/>
                <a:defRPr sz="2600">
                  <a:solidFill>
                    <a:schemeClr val="accent5"/>
                  </a:solidFill>
                </a:defRPr>
              </a:pPr>
              <a:r>
                <a:rPr sz="1900" dirty="0">
                  <a:solidFill>
                    <a:srgbClr val="FF0000"/>
                  </a:solidFill>
                  <a:latin typeface="Calibri"/>
                  <a:cs typeface="Calibri"/>
                </a:rPr>
                <a:t>simulation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362701" y="-517294"/>
              <a:ext cx="5044504" cy="10213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400"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pPr>
              <a:r>
                <a:rPr sz="2000" b="1" dirty="0">
                  <a:latin typeface="Calibri"/>
                  <a:cs typeface="Calibri"/>
                </a:rPr>
                <a:t>dx/dz residual between </a:t>
              </a:r>
            </a:p>
            <a:p>
              <a:pPr algn="l">
                <a:defRPr sz="2400"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pPr>
              <a:r>
                <a:rPr lang="x-none" sz="2000" b="1" dirty="0" smtClean="0">
                  <a:latin typeface="Symbol" charset="2"/>
                  <a:ea typeface="Symbol"/>
                  <a:cs typeface="Symbol" charset="2"/>
                  <a:sym typeface="Symbol"/>
                </a:rPr>
                <a:t>X</a:t>
              </a:r>
              <a:r>
                <a:rPr sz="2000" b="1" baseline="31999" dirty="0" smtClean="0">
                  <a:latin typeface="Calibri"/>
                  <a:cs typeface="Calibri"/>
                </a:rPr>
                <a:t>-</a:t>
              </a:r>
              <a:r>
                <a:rPr sz="2000" b="1" dirty="0" smtClean="0">
                  <a:latin typeface="Calibri"/>
                  <a:cs typeface="Calibri"/>
                </a:rPr>
                <a:t> </a:t>
              </a:r>
              <a:r>
                <a:rPr sz="2000" b="1" dirty="0">
                  <a:latin typeface="Calibri"/>
                  <a:cs typeface="Calibri"/>
                </a:rPr>
                <a:t>track and missing momentum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4766127" y="3971957"/>
              <a:ext cx="838976" cy="47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dirty="0"/>
                <a:t>dx/dz</a:t>
              </a:r>
            </a:p>
          </p:txBody>
        </p:sp>
      </p:grpSp>
      <p:sp>
        <p:nvSpPr>
          <p:cNvPr id="154" name="Shape 154"/>
          <p:cNvSpPr/>
          <p:nvPr/>
        </p:nvSpPr>
        <p:spPr>
          <a:xfrm>
            <a:off x="2298262" y="5909087"/>
            <a:ext cx="6563701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600"/>
            </a:pPr>
            <a:r>
              <a:rPr lang="x-none" b="1" dirty="0">
                <a:solidFill>
                  <a:srgbClr val="FF0000"/>
                </a:solidFill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b="1" baseline="31999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track kinematics is consistent </a:t>
            </a:r>
            <a:r>
              <a:rPr b="1" dirty="0" smtClean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lang="x-none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 smtClean="0">
                <a:solidFill>
                  <a:srgbClr val="FF0000"/>
                </a:solidFill>
                <a:latin typeface="Calibri"/>
                <a:cs typeface="Calibri"/>
              </a:rPr>
              <a:t>simulation</a:t>
            </a:r>
            <a:endParaRPr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148064" y="292384"/>
            <a:ext cx="3880450" cy="1945209"/>
            <a:chOff x="5148064" y="292384"/>
            <a:chExt cx="3880450" cy="1945209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5148064" y="292384"/>
              <a:ext cx="3415958" cy="1945209"/>
              <a:chOff x="4930995" y="283295"/>
              <a:chExt cx="3415958" cy="1945209"/>
            </a:xfrm>
          </p:grpSpPr>
          <p:sp>
            <p:nvSpPr>
              <p:cNvPr id="29" name="Shape 180"/>
              <p:cNvSpPr/>
              <p:nvPr/>
            </p:nvSpPr>
            <p:spPr>
              <a:xfrm>
                <a:off x="7516792" y="292384"/>
                <a:ext cx="87323" cy="1912480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" name="Shape 181"/>
              <p:cNvSpPr/>
              <p:nvPr/>
            </p:nvSpPr>
            <p:spPr>
              <a:xfrm>
                <a:off x="7342673" y="283295"/>
                <a:ext cx="87322" cy="1912480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7" name="Group 199"/>
              <p:cNvGrpSpPr/>
              <p:nvPr/>
            </p:nvGrpSpPr>
            <p:grpSpPr>
              <a:xfrm>
                <a:off x="4930995" y="299525"/>
                <a:ext cx="3415958" cy="1928979"/>
                <a:chOff x="-1" y="428207"/>
                <a:chExt cx="3415956" cy="1928978"/>
              </a:xfrm>
            </p:grpSpPr>
            <p:grpSp>
              <p:nvGrpSpPr>
                <p:cNvPr id="18" name="Group 197"/>
                <p:cNvGrpSpPr/>
                <p:nvPr/>
              </p:nvGrpSpPr>
              <p:grpSpPr>
                <a:xfrm>
                  <a:off x="-1" y="434958"/>
                  <a:ext cx="3415956" cy="1922227"/>
                  <a:chOff x="0" y="182951"/>
                  <a:chExt cx="3415954" cy="1922226"/>
                </a:xfrm>
              </p:grpSpPr>
              <p:sp>
                <p:nvSpPr>
                  <p:cNvPr id="20" name="Shape 188"/>
                  <p:cNvSpPr/>
                  <p:nvPr/>
                </p:nvSpPr>
                <p:spPr>
                  <a:xfrm>
                    <a:off x="621997" y="608267"/>
                    <a:ext cx="333725" cy="4719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accent5"/>
                        </a:solidFill>
                      </a:defRPr>
                    </a:pPr>
                    <a:r>
                      <a:rPr b="1" dirty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K</a:t>
                    </a:r>
                    <a:r>
                      <a:rPr b="1" baseline="31999" dirty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  <p:sp>
                <p:nvSpPr>
                  <p:cNvPr id="21" name="Shape 189"/>
                  <p:cNvSpPr/>
                  <p:nvPr/>
                </p:nvSpPr>
                <p:spPr>
                  <a:xfrm>
                    <a:off x="3042855" y="1633253"/>
                    <a:ext cx="373099" cy="4719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b="1" dirty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K</a:t>
                    </a:r>
                    <a:r>
                      <a:rPr b="1" baseline="31999" dirty="0">
                        <a:solidFill>
                          <a:srgbClr val="0000FF"/>
                        </a:solidFill>
                        <a:latin typeface="Calibri"/>
                        <a:cs typeface="Calibri"/>
                      </a:rPr>
                      <a:t>+</a:t>
                    </a:r>
                  </a:p>
                </p:txBody>
              </p:sp>
              <p:sp>
                <p:nvSpPr>
                  <p:cNvPr id="22" name="Shape 190"/>
                  <p:cNvSpPr/>
                  <p:nvPr/>
                </p:nvSpPr>
                <p:spPr>
                  <a:xfrm>
                    <a:off x="3042855" y="267140"/>
                    <a:ext cx="363932" cy="4719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accent2"/>
                        </a:solidFill>
                      </a:defRPr>
                    </a:pPr>
                    <a:r>
                      <a:rPr lang="x-none" b="1" dirty="0" smtClean="0">
                        <a:solidFill>
                          <a:srgbClr val="008000"/>
                        </a:solidFill>
                        <a:latin typeface="Symbol" charset="2"/>
                        <a:ea typeface="Symbol"/>
                        <a:cs typeface="Symbol" charset="2"/>
                        <a:sym typeface="Symbol"/>
                      </a:rPr>
                      <a:t>X</a:t>
                    </a:r>
                    <a:r>
                      <a:rPr b="1" baseline="31999" dirty="0" smtClean="0">
                        <a:solidFill>
                          <a:srgbClr val="008000"/>
                        </a:solidFill>
                        <a:latin typeface="Calibri"/>
                        <a:cs typeface="Calibri"/>
                      </a:rPr>
                      <a:t>-</a:t>
                    </a:r>
                    <a:endParaRPr b="1" baseline="31999" dirty="0">
                      <a:solidFill>
                        <a:srgbClr val="008000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3" name="Shape 191"/>
                  <p:cNvSpPr/>
                  <p:nvPr/>
                </p:nvSpPr>
                <p:spPr>
                  <a:xfrm>
                    <a:off x="0" y="1211793"/>
                    <a:ext cx="1504331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/>
                  </a:p>
                </p:txBody>
              </p:sp>
              <p:sp>
                <p:nvSpPr>
                  <p:cNvPr id="24" name="Shape 192"/>
                  <p:cNvSpPr/>
                  <p:nvPr/>
                </p:nvSpPr>
                <p:spPr>
                  <a:xfrm>
                    <a:off x="1512371" y="1241831"/>
                    <a:ext cx="1489088" cy="601737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/>
                  </a:p>
                </p:txBody>
              </p:sp>
              <p:sp>
                <p:nvSpPr>
                  <p:cNvPr id="25" name="Shape 193"/>
                  <p:cNvSpPr/>
                  <p:nvPr/>
                </p:nvSpPr>
                <p:spPr>
                  <a:xfrm flipV="1">
                    <a:off x="1503533" y="503102"/>
                    <a:ext cx="1507966" cy="67307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8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/>
                  </a:p>
                </p:txBody>
              </p:sp>
              <p:sp>
                <p:nvSpPr>
                  <p:cNvPr id="26" name="Shape 194"/>
                  <p:cNvSpPr/>
                  <p:nvPr/>
                </p:nvSpPr>
                <p:spPr>
                  <a:xfrm>
                    <a:off x="1700723" y="934944"/>
                    <a:ext cx="1095501" cy="4719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>
                        <a:solidFill>
                          <a:schemeClr val="accent6"/>
                        </a:solidFill>
                      </a:defRPr>
                    </a:lvl1pPr>
                  </a:lstStyle>
                  <a:p>
                    <a:r>
                      <a:rPr dirty="0">
                        <a:solidFill>
                          <a:srgbClr val="9900CC"/>
                        </a:solidFill>
                        <a:latin typeface="Calibri"/>
                        <a:cs typeface="Calibri"/>
                      </a:rPr>
                      <a:t>residual</a:t>
                    </a:r>
                  </a:p>
                </p:txBody>
              </p:sp>
              <p:sp>
                <p:nvSpPr>
                  <p:cNvPr id="27" name="Shape 195"/>
                  <p:cNvSpPr/>
                  <p:nvPr/>
                </p:nvSpPr>
                <p:spPr>
                  <a:xfrm flipV="1">
                    <a:off x="1503245" y="182951"/>
                    <a:ext cx="1377887" cy="933896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91B67E"/>
                    </a:solidFill>
                    <a:prstDash val="sysDot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/>
                  </a:p>
                </p:txBody>
              </p:sp>
              <p:sp>
                <p:nvSpPr>
                  <p:cNvPr id="28" name="Shape 196"/>
                  <p:cNvSpPr/>
                  <p:nvPr/>
                </p:nvSpPr>
                <p:spPr>
                  <a:xfrm rot="3741559">
                    <a:off x="1801977" y="681495"/>
                    <a:ext cx="473060" cy="302168"/>
                  </a:xfrm>
                  <a:prstGeom prst="leftRightArrow">
                    <a:avLst>
                      <a:gd name="adj1" fmla="val 21873"/>
                      <a:gd name="adj2" fmla="val 36250"/>
                    </a:avLst>
                  </a:prstGeom>
                  <a:solidFill>
                    <a:srgbClr val="9900C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chemeClr val="accent6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9" name="Shape 198"/>
                <p:cNvSpPr/>
                <p:nvPr/>
              </p:nvSpPr>
              <p:spPr>
                <a:xfrm rot="19493174">
                  <a:off x="1248624" y="428207"/>
                  <a:ext cx="1484305" cy="4103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solidFill>
                        <a:srgbClr val="91B67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 dirty="0">
                      <a:latin typeface="Calibri"/>
                      <a:cs typeface="Calibri"/>
                    </a:rPr>
                    <a:t>missing mom</a:t>
                  </a:r>
                </a:p>
              </p:txBody>
            </p:sp>
          </p:grpSp>
        </p:grpSp>
        <p:sp>
          <p:nvSpPr>
            <p:cNvPr id="31" name="Shape 183"/>
            <p:cNvSpPr/>
            <p:nvPr/>
          </p:nvSpPr>
          <p:spPr>
            <a:xfrm>
              <a:off x="7955922" y="1332528"/>
              <a:ext cx="107259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4"/>
                  </a:solidFill>
                </a:defRPr>
              </a:lvl1pPr>
            </a:lstStyle>
            <a:p>
              <a:r>
                <a:rPr dirty="0">
                  <a:solidFill>
                    <a:srgbClr val="FF6600"/>
                  </a:solidFill>
                  <a:latin typeface="Calibri"/>
                  <a:cs typeface="Calibri"/>
                </a:rPr>
                <a:t>SSD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6387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408711" cy="648072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Calibri"/>
                <a:cs typeface="Calibri"/>
              </a:rPr>
              <a:t>Beam time </a:t>
            </a:r>
            <a:r>
              <a:rPr b="1" dirty="0" smtClean="0">
                <a:latin typeface="Calibri"/>
                <a:cs typeface="Calibri"/>
              </a:rPr>
              <a:t>request</a:t>
            </a:r>
            <a:r>
              <a:rPr lang="x-none" b="1" dirty="0" smtClean="0">
                <a:latin typeface="Calibri"/>
                <a:cs typeface="Calibri"/>
              </a:rPr>
              <a:t> for 2017 Run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164" name="Shape 164"/>
          <p:cNvSpPr>
            <a:spLocks noGrp="1"/>
          </p:cNvSpPr>
          <p:nvPr>
            <p:ph type="body" sz="half" idx="1"/>
          </p:nvPr>
        </p:nvSpPr>
        <p:spPr>
          <a:xfrm>
            <a:off x="1043608" y="1196752"/>
            <a:ext cx="4941547" cy="5122489"/>
          </a:xfrm>
          <a:prstGeom prst="rect">
            <a:avLst/>
          </a:prstGeom>
        </p:spPr>
        <p:txBody>
          <a:bodyPr/>
          <a:lstStyle/>
          <a:p>
            <a:pPr marL="0" indent="0" defTabSz="353246">
              <a:spcBef>
                <a:spcPts val="2531"/>
              </a:spcBef>
              <a:buNone/>
              <a:defRPr sz="2064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dirty="0"/>
              <a:t>Start </a:t>
            </a:r>
            <a:r>
              <a:rPr sz="2000" dirty="0" smtClean="0"/>
              <a:t>up</a:t>
            </a:r>
            <a:endParaRPr lang="x-none" sz="1600" dirty="0" smtClean="0">
              <a:latin typeface="Calibri"/>
              <a:cs typeface="Calibri"/>
            </a:endParaRPr>
          </a:p>
          <a:p>
            <a:pPr marL="554524" lvl="1" defTabSz="353246">
              <a:lnSpc>
                <a:spcPct val="130000"/>
              </a:lnSpc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 smtClean="0">
                <a:latin typeface="Calibri"/>
                <a:cs typeface="Calibri"/>
              </a:rPr>
              <a:t>timing </a:t>
            </a:r>
            <a:r>
              <a:rPr sz="1600" dirty="0">
                <a:latin typeface="Calibri"/>
                <a:cs typeface="Calibri"/>
              </a:rPr>
              <a:t>check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beam tuning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>
                <a:solidFill>
                  <a:schemeClr val="accent1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1600" dirty="0">
                <a:solidFill>
                  <a:srgbClr val="3366FF"/>
                </a:solidFill>
                <a:latin typeface="Calibri"/>
                <a:cs typeface="Calibri"/>
              </a:rPr>
              <a:t>interval to set collimator 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beam check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calibration</a:t>
            </a:r>
          </a:p>
          <a:p>
            <a:pPr marL="823298" lvl="2" indent="-285750" defTabSz="353246">
              <a:spcBef>
                <a:spcPts val="0"/>
              </a:spcBef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beam through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CH</a:t>
            </a:r>
            <a:r>
              <a:rPr sz="1600" baseline="-5999" dirty="0">
                <a:latin typeface="Calibri"/>
                <a:cs typeface="Calibri"/>
              </a:rPr>
              <a:t>2</a:t>
            </a:r>
          </a:p>
          <a:p>
            <a:pPr marL="0" indent="0" defTabSz="353246">
              <a:spcBef>
                <a:spcPts val="2531"/>
              </a:spcBef>
              <a:buNone/>
              <a:defRPr sz="2064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dirty="0"/>
              <a:t>Emulsion exposure (100 stacks</a:t>
            </a:r>
            <a:r>
              <a:rPr sz="2000" dirty="0" smtClean="0"/>
              <a:t>)</a:t>
            </a:r>
            <a:endParaRPr lang="x-none" sz="1600" dirty="0" smtClean="0">
              <a:latin typeface="Calibri"/>
              <a:cs typeface="Calibri"/>
            </a:endParaRPr>
          </a:p>
          <a:p>
            <a:pPr marL="554524" lvl="1" defTabSz="353246">
              <a:lnSpc>
                <a:spcPct val="130000"/>
              </a:lnSpc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 smtClean="0">
                <a:latin typeface="Calibri"/>
                <a:cs typeface="Calibri"/>
              </a:rPr>
              <a:t>2016 </a:t>
            </a:r>
            <a:r>
              <a:rPr sz="1600" dirty="0">
                <a:latin typeface="Calibri"/>
                <a:cs typeface="Calibri"/>
              </a:rPr>
              <a:t>Run (1 stack)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cassette exchange : 0.5h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pattern match : 0.5h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exposure : 6h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total : </a:t>
            </a:r>
            <a:r>
              <a:rPr sz="1600" dirty="0">
                <a:latin typeface="Calibri"/>
                <a:ea typeface="ヒラギノ角ゴ ProN W6"/>
                <a:cs typeface="Calibri"/>
                <a:sym typeface="ヒラギノ角ゴ ProN W6"/>
              </a:rPr>
              <a:t>7h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reduce time : </a:t>
            </a:r>
            <a:r>
              <a:rPr sz="1800" b="1" dirty="0">
                <a:solidFill>
                  <a:srgbClr val="FF0000"/>
                </a:solidFill>
                <a:latin typeface="Calibri"/>
                <a:ea typeface="ヒラギノ角ゴ ProN W6"/>
                <a:cs typeface="Calibri"/>
                <a:sym typeface="ヒラギノ角ゴ ProN W6"/>
              </a:rPr>
              <a:t>7h → 6h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beam intensity </a:t>
            </a:r>
            <a:r>
              <a:rPr lang="x-none" sz="1600" dirty="0" smtClean="0">
                <a:latin typeface="Calibri"/>
                <a:cs typeface="Calibri"/>
              </a:rPr>
              <a:t>: </a:t>
            </a:r>
            <a:r>
              <a:rPr sz="1600" dirty="0" smtClean="0">
                <a:latin typeface="Calibri"/>
                <a:cs typeface="Calibri"/>
              </a:rPr>
              <a:t>310k </a:t>
            </a:r>
            <a:r>
              <a:rPr sz="1600" dirty="0">
                <a:latin typeface="Calibri"/>
                <a:cs typeface="Calibri"/>
              </a:rPr>
              <a:t>→ 350k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reduce SSD </a:t>
            </a:r>
            <a:r>
              <a:rPr sz="1600" dirty="0" smtClean="0">
                <a:latin typeface="Calibri"/>
                <a:cs typeface="Calibri"/>
              </a:rPr>
              <a:t>calibration</a:t>
            </a:r>
            <a:r>
              <a:rPr lang="x-none" sz="1600" dirty="0" smtClean="0">
                <a:latin typeface="Calibri"/>
                <a:cs typeface="Calibri"/>
              </a:rPr>
              <a:t> time</a:t>
            </a:r>
            <a:endParaRPr sz="1600" dirty="0">
              <a:latin typeface="Calibri"/>
              <a:cs typeface="Calibri"/>
            </a:endParaRP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6h x 100 stacks = </a:t>
            </a:r>
            <a:r>
              <a:rPr sz="1600" dirty="0">
                <a:latin typeface="Calibri"/>
                <a:ea typeface="ヒラギノ角ゴ ProN W6"/>
                <a:cs typeface="Calibri"/>
                <a:sym typeface="ヒラギノ角ゴ ProN W6"/>
              </a:rPr>
              <a:t>600h</a:t>
            </a:r>
            <a:r>
              <a:rPr sz="1600" dirty="0">
                <a:latin typeface="Calibri"/>
                <a:cs typeface="Calibri"/>
              </a:rPr>
              <a:t> (25days)</a:t>
            </a:r>
          </a:p>
        </p:txBody>
      </p:sp>
      <p:sp>
        <p:nvSpPr>
          <p:cNvPr id="165" name="Shape 165"/>
          <p:cNvSpPr/>
          <p:nvPr/>
        </p:nvSpPr>
        <p:spPr>
          <a:xfrm>
            <a:off x="5157459" y="1616932"/>
            <a:ext cx="828749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1 day</a:t>
            </a:r>
          </a:p>
        </p:txBody>
      </p:sp>
      <p:sp>
        <p:nvSpPr>
          <p:cNvPr id="166" name="Shape 166"/>
          <p:cNvSpPr/>
          <p:nvPr/>
        </p:nvSpPr>
        <p:spPr>
          <a:xfrm>
            <a:off x="5156406" y="2596719"/>
            <a:ext cx="828749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1 day</a:t>
            </a:r>
          </a:p>
        </p:txBody>
      </p:sp>
      <p:sp>
        <p:nvSpPr>
          <p:cNvPr id="167" name="Shape 167"/>
          <p:cNvSpPr/>
          <p:nvPr/>
        </p:nvSpPr>
        <p:spPr>
          <a:xfrm>
            <a:off x="5089015" y="4597097"/>
            <a:ext cx="3328069" cy="87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25 </a:t>
            </a:r>
            <a:r>
              <a:rPr b="1" dirty="0" smtClean="0">
                <a:latin typeface="Calibri"/>
                <a:cs typeface="Calibri"/>
              </a:rPr>
              <a:t>days</a:t>
            </a:r>
            <a:endParaRPr lang="x-none" b="1" dirty="0" smtClean="0">
              <a:latin typeface="Calibri"/>
              <a:cs typeface="Calibri"/>
            </a:endParaRPr>
          </a:p>
          <a:p>
            <a:r>
              <a:rPr lang="x-none" dirty="0" smtClean="0">
                <a:latin typeface="Calibri"/>
                <a:cs typeface="Calibri"/>
              </a:rPr>
              <a:t>(29 days in the last PAC)</a:t>
            </a:r>
            <a:r>
              <a:rPr dirty="0" smtClean="0">
                <a:latin typeface="Calibri"/>
                <a:cs typeface="Calibri"/>
              </a:rPr>
              <a:t>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68" name="Shape 168"/>
          <p:cNvSpPr/>
          <p:nvPr/>
        </p:nvSpPr>
        <p:spPr>
          <a:xfrm flipH="1" flipV="1">
            <a:off x="4866680" y="1628800"/>
            <a:ext cx="3806" cy="44620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69" name="Shape 169"/>
          <p:cNvSpPr/>
          <p:nvPr/>
        </p:nvSpPr>
        <p:spPr>
          <a:xfrm flipV="1">
            <a:off x="4870486" y="2415773"/>
            <a:ext cx="1" cy="95221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0" name="Shape 170"/>
          <p:cNvSpPr/>
          <p:nvPr/>
        </p:nvSpPr>
        <p:spPr>
          <a:xfrm flipV="1">
            <a:off x="4865935" y="4077071"/>
            <a:ext cx="0" cy="224216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5156406" y="2015166"/>
            <a:ext cx="1286006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solidFill>
                  <a:schemeClr val="accent1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 smtClean="0">
                <a:solidFill>
                  <a:srgbClr val="3366FF"/>
                </a:solidFill>
                <a:latin typeface="Calibri"/>
                <a:cs typeface="Calibri"/>
              </a:rPr>
              <a:t>1</a:t>
            </a:r>
            <a:r>
              <a:rPr lang="en-US" b="1" dirty="0">
                <a:solidFill>
                  <a:srgbClr val="3366FF"/>
                </a:solidFill>
                <a:latin typeface="Calibri"/>
                <a:cs typeface="Calibri"/>
              </a:rPr>
              <a:t>~</a:t>
            </a:r>
            <a:r>
              <a:rPr b="1" dirty="0" smtClean="0">
                <a:solidFill>
                  <a:srgbClr val="3366FF"/>
                </a:solidFill>
                <a:latin typeface="Calibri"/>
                <a:cs typeface="Calibri"/>
              </a:rPr>
              <a:t>2 </a:t>
            </a:r>
            <a:r>
              <a:rPr b="1" dirty="0">
                <a:solidFill>
                  <a:srgbClr val="3366FF"/>
                </a:solidFill>
                <a:latin typeface="Calibri"/>
                <a:cs typeface="Calibri"/>
              </a:rPr>
              <a:t>days</a:t>
            </a:r>
          </a:p>
        </p:txBody>
      </p:sp>
      <p:sp>
        <p:nvSpPr>
          <p:cNvPr id="172" name="Shape 172"/>
          <p:cNvSpPr/>
          <p:nvPr/>
        </p:nvSpPr>
        <p:spPr>
          <a:xfrm flipV="1">
            <a:off x="4866679" y="2075007"/>
            <a:ext cx="3808" cy="361460"/>
          </a:xfrm>
          <a:prstGeom prst="line">
            <a:avLst/>
          </a:prstGeom>
          <a:ln w="25400">
            <a:solidFill>
              <a:srgbClr val="3366FF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5868144" y="6006175"/>
            <a:ext cx="276863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sz="3600" b="1" dirty="0">
                <a:latin typeface="Calibri"/>
                <a:cs typeface="Calibri"/>
              </a:rPr>
              <a:t>total :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27</a:t>
            </a:r>
            <a:r>
              <a:rPr sz="3600" b="1" dirty="0">
                <a:latin typeface="Calibri"/>
                <a:cs typeface="Calibri"/>
              </a:rPr>
              <a:t> days</a:t>
            </a:r>
          </a:p>
        </p:txBody>
      </p:sp>
    </p:spTree>
    <p:extLst>
      <p:ext uri="{BB962C8B-B14F-4D97-AF65-F5344CB8AC3E}">
        <p14:creationId xmlns:p14="http://schemas.microsoft.com/office/powerpoint/2010/main" val="15717386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Emulsion </a:t>
            </a:r>
            <a:r>
              <a:rPr kumimoji="1" lang="en-US" altLang="ja-JP" dirty="0" smtClean="0"/>
              <a:t>analysis1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2021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Emulsion </a:t>
            </a:r>
            <a:r>
              <a:rPr kumimoji="1" lang="en-US" altLang="ja-JP" dirty="0" smtClean="0"/>
              <a:t>analysis2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6274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187624" y="188640"/>
            <a:ext cx="3688101" cy="738485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Calibri"/>
                <a:cs typeface="Calibri"/>
              </a:rPr>
              <a:t>Statistics</a:t>
            </a:r>
          </a:p>
        </p:txBody>
      </p:sp>
      <p:sp>
        <p:nvSpPr>
          <p:cNvPr id="158" name="Shape 158"/>
          <p:cNvSpPr/>
          <p:nvPr/>
        </p:nvSpPr>
        <p:spPr>
          <a:xfrm>
            <a:off x="803099" y="3277794"/>
            <a:ext cx="4824004" cy="259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dirty="0">
                <a:latin typeface="Calibri"/>
                <a:cs typeface="Calibri"/>
              </a:rPr>
              <a:t>Improvement for 2017 Run</a:t>
            </a:r>
          </a:p>
          <a:p>
            <a:pPr algn="l">
              <a:lnSpc>
                <a:spcPct val="130000"/>
              </a:lnSpc>
              <a:defRPr sz="2600"/>
            </a:pPr>
            <a:r>
              <a:rPr dirty="0">
                <a:latin typeface="Calibri"/>
                <a:cs typeface="Calibri"/>
              </a:rPr>
              <a:t>- SSD optimization</a:t>
            </a:r>
          </a:p>
          <a:p>
            <a:pPr lvl="2" algn="l">
              <a:defRPr sz="2600"/>
            </a:pPr>
            <a:r>
              <a:rPr dirty="0">
                <a:latin typeface="Calibri"/>
                <a:cs typeface="Calibri"/>
              </a:rPr>
              <a:t>noise was reduced</a:t>
            </a:r>
          </a:p>
          <a:p>
            <a:pPr lvl="2" algn="l">
              <a:defRPr sz="2600"/>
            </a:pPr>
            <a:r>
              <a:rPr dirty="0">
                <a:latin typeface="Calibri"/>
                <a:cs typeface="Calibri"/>
              </a:rPr>
              <a:t>DAQ efficiency : 83% → 90%</a:t>
            </a:r>
          </a:p>
          <a:p>
            <a:pPr algn="l">
              <a:defRPr sz="2600"/>
            </a:pPr>
            <a:r>
              <a:rPr dirty="0">
                <a:latin typeface="Calibri"/>
                <a:cs typeface="Calibri"/>
              </a:rPr>
              <a:t>- target position optimization</a:t>
            </a:r>
          </a:p>
          <a:p>
            <a:pPr lvl="2" algn="l">
              <a:defRPr sz="2600"/>
            </a:pPr>
            <a:r>
              <a:rPr lang="x-none" dirty="0" smtClean="0"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baseline="31999" dirty="0" smtClean="0">
                <a:latin typeface="Calibri"/>
                <a:cs typeface="Calibri"/>
              </a:rPr>
              <a:t>-</a:t>
            </a:r>
            <a:r>
              <a:rPr dirty="0" smtClean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stop rate : </a:t>
            </a:r>
            <a:r>
              <a:rPr lang="x-none" dirty="0">
                <a:latin typeface="Calibri"/>
                <a:cs typeface="Calibri"/>
              </a:rPr>
              <a:t>2</a:t>
            </a:r>
            <a:r>
              <a:rPr dirty="0" smtClean="0">
                <a:latin typeface="Calibri"/>
                <a:cs typeface="Calibri"/>
              </a:rPr>
              <a:t>0</a:t>
            </a:r>
            <a:r>
              <a:rPr dirty="0">
                <a:latin typeface="Calibri"/>
                <a:cs typeface="Calibri"/>
              </a:rPr>
              <a:t>% increase</a:t>
            </a:r>
          </a:p>
        </p:txBody>
      </p:sp>
      <p:sp>
        <p:nvSpPr>
          <p:cNvPr id="161" name="Shape 161"/>
          <p:cNvSpPr/>
          <p:nvPr/>
        </p:nvSpPr>
        <p:spPr>
          <a:xfrm>
            <a:off x="5940152" y="2782034"/>
            <a:ext cx="201136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3200" b="1" dirty="0">
                <a:latin typeface="Calibri"/>
                <a:cs typeface="Calibri"/>
              </a:rPr>
              <a:t>total : </a:t>
            </a:r>
            <a:r>
              <a:rPr sz="3200" b="1" dirty="0" smtClean="0">
                <a:latin typeface="Calibri"/>
                <a:cs typeface="Calibri"/>
              </a:rPr>
              <a:t>9100</a:t>
            </a:r>
            <a:endParaRPr sz="3200" b="1" dirty="0">
              <a:latin typeface="Calibri"/>
              <a:cs typeface="Calibri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31237"/>
              </p:ext>
            </p:extLst>
          </p:nvPr>
        </p:nvGraphicFramePr>
        <p:xfrm>
          <a:off x="285215" y="1196752"/>
          <a:ext cx="8496944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144"/>
                <a:gridCol w="2376264"/>
                <a:gridCol w="2160240"/>
                <a:gridCol w="2664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Run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Emulsion</a:t>
                      </a:r>
                      <a:r>
                        <a:rPr kumimoji="1" lang="en-US" altLang="ja-JP" sz="2400" baseline="0" dirty="0" smtClean="0">
                          <a:latin typeface="Calibri"/>
                          <a:cs typeface="Calibri"/>
                        </a:rPr>
                        <a:t> stack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kumimoji="1" lang="en-US" altLang="ja-JP" sz="240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kumimoji="1" lang="en-US" altLang="ja-JP" sz="2400" baseline="0" dirty="0" smtClean="0">
                          <a:latin typeface="Calibri"/>
                          <a:cs typeface="Calibri"/>
                        </a:rPr>
                        <a:t> candidates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aseline="0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kumimoji="1" lang="en-US" altLang="ja-JP" sz="240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kumimoji="1" lang="en-US" altLang="ja-JP" sz="2400" baseline="0" dirty="0" smtClean="0">
                          <a:latin typeface="Calibri"/>
                          <a:cs typeface="Calibri"/>
                        </a:rPr>
                        <a:t> stop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Calibri"/>
                          <a:cs typeface="Calibri"/>
                        </a:rPr>
                        <a:t>(calculated from simulation)</a:t>
                      </a:r>
                      <a:endParaRPr kumimoji="1" lang="ja-JP" altLang="en-US" sz="1600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2016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18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21500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1075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2017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100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147000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alibri"/>
                          <a:cs typeface="Calibri"/>
                        </a:rPr>
                        <a:t>8025</a:t>
                      </a:r>
                      <a:endParaRPr kumimoji="1" lang="ja-JP" altLang="en-US" sz="2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Shape 161"/>
          <p:cNvSpPr/>
          <p:nvPr/>
        </p:nvSpPr>
        <p:spPr>
          <a:xfrm>
            <a:off x="683568" y="6042292"/>
            <a:ext cx="494806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lang="x-none" sz="3200" b="1" dirty="0" smtClean="0">
                <a:solidFill>
                  <a:srgbClr val="FF0000"/>
                </a:solidFill>
                <a:latin typeface="Calibri"/>
                <a:cs typeface="Calibri"/>
              </a:rPr>
              <a:t>~10</a:t>
            </a:r>
            <a:r>
              <a:rPr lang="x-none" sz="32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x-none" sz="32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x-none" sz="3200" b="1" dirty="0" smtClean="0">
                <a:solidFill>
                  <a:srgbClr val="FF0000"/>
                </a:solidFill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sz="3200" b="1" baseline="31999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3200" b="1" dirty="0" smtClean="0">
                <a:solidFill>
                  <a:srgbClr val="FF0000"/>
                </a:solidFill>
                <a:latin typeface="Calibri"/>
                <a:cs typeface="Calibri"/>
              </a:rPr>
              <a:t> stop</a:t>
            </a:r>
            <a:r>
              <a:rPr lang="x-none" sz="3200" b="1" dirty="0" smtClean="0">
                <a:solidFill>
                  <a:srgbClr val="FF0000"/>
                </a:solidFill>
                <a:latin typeface="Calibri"/>
                <a:cs typeface="Calibri"/>
              </a:rPr>
              <a:t> will be achieved</a:t>
            </a:r>
            <a:endParaRPr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18" name="Group 151"/>
          <p:cNvGrpSpPr/>
          <p:nvPr/>
        </p:nvGrpSpPr>
        <p:grpSpPr>
          <a:xfrm>
            <a:off x="800014" y="656038"/>
            <a:ext cx="7541326" cy="2650654"/>
            <a:chOff x="-42193" y="0"/>
            <a:chExt cx="12538302" cy="4407009"/>
          </a:xfrm>
        </p:grpSpPr>
        <p:pic>
          <p:nvPicPr>
            <p:cNvPr id="19" name="ss 2017-01-08 23.21.3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88" y="127084"/>
              <a:ext cx="6096001" cy="4279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ss 2017-01-08 23.22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67640" y="132384"/>
              <a:ext cx="6096002" cy="4269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Shape 145"/>
            <p:cNvSpPr/>
            <p:nvPr/>
          </p:nvSpPr>
          <p:spPr>
            <a:xfrm rot="16200000">
              <a:off x="-1117373" y="1535878"/>
              <a:ext cx="2730301" cy="579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latin typeface="Migu 1C Bold"/>
                  <a:ea typeface="Migu 1C Bold"/>
                  <a:cs typeface="Migu 1C Bold"/>
                  <a:sym typeface="Migu 1C Bold"/>
                </a:defRPr>
              </a:lvl1pPr>
            </a:lstStyle>
            <a:p>
              <a:r>
                <a:rPr sz="1600" dirty="0"/>
                <a:t>RMS of Pedestal</a:t>
              </a:r>
            </a:p>
          </p:txBody>
        </p:sp>
        <p:sp>
          <p:nvSpPr>
            <p:cNvPr id="22" name="Shape 146"/>
            <p:cNvSpPr/>
            <p:nvPr/>
          </p:nvSpPr>
          <p:spPr>
            <a:xfrm rot="16200000">
              <a:off x="5229790" y="1535878"/>
              <a:ext cx="2730301" cy="579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latin typeface="Migu 1C Bold"/>
                  <a:ea typeface="Migu 1C Bold"/>
                  <a:cs typeface="Migu 1C Bold"/>
                  <a:sym typeface="Migu 1C Bold"/>
                </a:defRPr>
              </a:lvl1pPr>
            </a:lstStyle>
            <a:p>
              <a:r>
                <a:rPr sz="1600" dirty="0"/>
                <a:t>RMS of Pedestal</a:t>
              </a:r>
            </a:p>
          </p:txBody>
        </p:sp>
        <p:sp>
          <p:nvSpPr>
            <p:cNvPr id="23" name="Shape 147"/>
            <p:cNvSpPr/>
            <p:nvPr/>
          </p:nvSpPr>
          <p:spPr>
            <a:xfrm>
              <a:off x="4519" y="131718"/>
              <a:ext cx="6160938" cy="4270658"/>
            </a:xfrm>
            <a:prstGeom prst="rect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24" name="Shape 148"/>
            <p:cNvSpPr/>
            <p:nvPr/>
          </p:nvSpPr>
          <p:spPr>
            <a:xfrm>
              <a:off x="6335170" y="131718"/>
              <a:ext cx="6160939" cy="4270658"/>
            </a:xfrm>
            <a:prstGeom prst="rect">
              <a:avLst/>
            </a:prstGeom>
            <a:noFill/>
            <a:ln w="50800" cap="flat">
              <a:solidFill>
                <a:srgbClr val="FF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25" name="Shape 149"/>
            <p:cNvSpPr/>
            <p:nvPr/>
          </p:nvSpPr>
          <p:spPr>
            <a:xfrm>
              <a:off x="2490310" y="0"/>
              <a:ext cx="1189356" cy="59372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433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500">
                  <a:solidFill>
                    <a:srgbClr val="0433FF"/>
                  </a:solidFill>
                  <a:latin typeface="Migu 1C Bold"/>
                  <a:ea typeface="Migu 1C Bold"/>
                  <a:cs typeface="Migu 1C Bold"/>
                  <a:sym typeface="Migu 1C Bold"/>
                </a:defRPr>
              </a:lvl1pPr>
            </a:lstStyle>
            <a:p>
              <a:r>
                <a:rPr sz="1600" dirty="0"/>
                <a:t>Before</a:t>
              </a:r>
            </a:p>
          </p:txBody>
        </p:sp>
        <p:sp>
          <p:nvSpPr>
            <p:cNvPr id="26" name="Shape 150"/>
            <p:cNvSpPr/>
            <p:nvPr/>
          </p:nvSpPr>
          <p:spPr>
            <a:xfrm>
              <a:off x="8970139" y="6893"/>
              <a:ext cx="891001" cy="579941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40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500">
                  <a:solidFill>
                    <a:srgbClr val="FF40FF"/>
                  </a:solidFill>
                  <a:latin typeface="Migu 1C Bold"/>
                  <a:ea typeface="Migu 1C Bold"/>
                  <a:cs typeface="Migu 1C Bold"/>
                  <a:sym typeface="Migu 1C Bold"/>
                </a:defRPr>
              </a:lvl1pPr>
            </a:lstStyle>
            <a:p>
              <a:r>
                <a:rPr sz="1600" dirty="0"/>
                <a:t>After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982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408711" cy="648072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Calibri"/>
                <a:cs typeface="Calibri"/>
              </a:rPr>
              <a:t>Beam time </a:t>
            </a:r>
            <a:r>
              <a:rPr b="1" dirty="0" smtClean="0">
                <a:latin typeface="Calibri"/>
                <a:cs typeface="Calibri"/>
              </a:rPr>
              <a:t>request</a:t>
            </a:r>
            <a:r>
              <a:rPr lang="x-none" b="1" dirty="0" smtClean="0">
                <a:latin typeface="Calibri"/>
                <a:cs typeface="Calibri"/>
              </a:rPr>
              <a:t> for 2017 Run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164" name="Shape 164"/>
          <p:cNvSpPr>
            <a:spLocks noGrp="1"/>
          </p:cNvSpPr>
          <p:nvPr>
            <p:ph type="body" sz="half" idx="1"/>
          </p:nvPr>
        </p:nvSpPr>
        <p:spPr>
          <a:xfrm>
            <a:off x="1043608" y="1196752"/>
            <a:ext cx="4941547" cy="5122489"/>
          </a:xfrm>
          <a:prstGeom prst="rect">
            <a:avLst/>
          </a:prstGeom>
        </p:spPr>
        <p:txBody>
          <a:bodyPr/>
          <a:lstStyle/>
          <a:p>
            <a:pPr marL="0" indent="0" defTabSz="353246">
              <a:spcBef>
                <a:spcPts val="2531"/>
              </a:spcBef>
              <a:buNone/>
              <a:defRPr sz="2064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dirty="0"/>
              <a:t>Start </a:t>
            </a:r>
            <a:r>
              <a:rPr sz="2000" dirty="0" smtClean="0"/>
              <a:t>up</a:t>
            </a:r>
            <a:endParaRPr lang="x-none" sz="1600" dirty="0" smtClean="0">
              <a:latin typeface="Calibri"/>
              <a:cs typeface="Calibri"/>
            </a:endParaRPr>
          </a:p>
          <a:p>
            <a:pPr marL="554524" lvl="1" defTabSz="353246">
              <a:lnSpc>
                <a:spcPct val="130000"/>
              </a:lnSpc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 smtClean="0">
                <a:latin typeface="Calibri"/>
                <a:cs typeface="Calibri"/>
              </a:rPr>
              <a:t>timing </a:t>
            </a:r>
            <a:r>
              <a:rPr sz="1600" dirty="0">
                <a:latin typeface="Calibri"/>
                <a:cs typeface="Calibri"/>
              </a:rPr>
              <a:t>check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beam tuning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>
                <a:solidFill>
                  <a:schemeClr val="accent1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1600" dirty="0">
                <a:solidFill>
                  <a:srgbClr val="3366FF"/>
                </a:solidFill>
                <a:latin typeface="Calibri"/>
                <a:cs typeface="Calibri"/>
              </a:rPr>
              <a:t>interval to set collimator 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beam check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>
                <a:latin typeface="Calibri"/>
                <a:cs typeface="Calibri"/>
              </a:rPr>
              <a:t>calibration</a:t>
            </a:r>
          </a:p>
          <a:p>
            <a:pPr marL="823298" lvl="2" indent="-285750" defTabSz="353246">
              <a:spcBef>
                <a:spcPts val="0"/>
              </a:spcBef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beam through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CH</a:t>
            </a:r>
            <a:r>
              <a:rPr sz="1600" baseline="-5999" dirty="0">
                <a:latin typeface="Calibri"/>
                <a:cs typeface="Calibri"/>
              </a:rPr>
              <a:t>2</a:t>
            </a:r>
          </a:p>
          <a:p>
            <a:pPr marL="0" indent="0" defTabSz="353246">
              <a:spcBef>
                <a:spcPts val="2531"/>
              </a:spcBef>
              <a:buNone/>
              <a:defRPr sz="2064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dirty="0"/>
              <a:t>Emulsion exposure (100 stacks</a:t>
            </a:r>
            <a:r>
              <a:rPr sz="2000" dirty="0" smtClean="0"/>
              <a:t>)</a:t>
            </a:r>
            <a:endParaRPr lang="x-none" sz="1600" dirty="0" smtClean="0">
              <a:latin typeface="Calibri"/>
              <a:cs typeface="Calibri"/>
            </a:endParaRPr>
          </a:p>
          <a:p>
            <a:pPr marL="554524" lvl="1" defTabSz="353246">
              <a:lnSpc>
                <a:spcPct val="130000"/>
              </a:lnSpc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dirty="0" smtClean="0">
                <a:latin typeface="Calibri"/>
                <a:cs typeface="Calibri"/>
              </a:rPr>
              <a:t>2016 </a:t>
            </a:r>
            <a:r>
              <a:rPr sz="1600" dirty="0">
                <a:latin typeface="Calibri"/>
                <a:cs typeface="Calibri"/>
              </a:rPr>
              <a:t>Run (1 stack)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cassette exchange : 0.5h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pattern match : 0.5h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exposure : 6h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b="1" dirty="0">
                <a:latin typeface="Calibri"/>
                <a:cs typeface="Calibri"/>
              </a:rPr>
              <a:t>total : </a:t>
            </a:r>
            <a:r>
              <a:rPr sz="1600" b="1" dirty="0">
                <a:latin typeface="Calibri"/>
                <a:ea typeface="ヒラギノ角ゴ ProN W6"/>
                <a:cs typeface="Calibri"/>
                <a:sym typeface="ヒラギノ角ゴ ProN W6"/>
              </a:rPr>
              <a:t>7h</a:t>
            </a: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reduce time : </a:t>
            </a:r>
            <a:r>
              <a:rPr sz="1800" b="1" dirty="0">
                <a:solidFill>
                  <a:srgbClr val="FF0000"/>
                </a:solidFill>
                <a:latin typeface="Calibri"/>
                <a:ea typeface="ヒラギノ角ゴ ProN W6"/>
                <a:cs typeface="Calibri"/>
                <a:sym typeface="ヒラギノ角ゴ ProN W6"/>
              </a:rPr>
              <a:t>7h → 6h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beam intensity </a:t>
            </a:r>
            <a:r>
              <a:rPr lang="x-none" sz="1600" dirty="0" smtClean="0">
                <a:latin typeface="Calibri"/>
                <a:cs typeface="Calibri"/>
              </a:rPr>
              <a:t>: </a:t>
            </a:r>
            <a:r>
              <a:rPr sz="1600" dirty="0" smtClean="0">
                <a:latin typeface="Calibri"/>
                <a:cs typeface="Calibri"/>
              </a:rPr>
              <a:t>310k </a:t>
            </a:r>
            <a:r>
              <a:rPr sz="1600" dirty="0">
                <a:latin typeface="Calibri"/>
                <a:cs typeface="Calibri"/>
              </a:rPr>
              <a:t>→ 350k</a:t>
            </a:r>
          </a:p>
          <a:p>
            <a:pPr marL="823298" lvl="2" indent="-285750" defTabSz="353246">
              <a:spcBef>
                <a:spcPts val="0"/>
              </a:spcBef>
              <a:buClrTx/>
              <a:buFont typeface="ヒラギノ角ゴ ProN W3"/>
              <a:buChar char="-"/>
              <a:defRPr sz="2064"/>
            </a:pPr>
            <a:r>
              <a:rPr sz="1600" dirty="0">
                <a:latin typeface="Calibri"/>
                <a:cs typeface="Calibri"/>
              </a:rPr>
              <a:t>reduce SSD </a:t>
            </a:r>
            <a:r>
              <a:rPr sz="1600" dirty="0" smtClean="0">
                <a:latin typeface="Calibri"/>
                <a:cs typeface="Calibri"/>
              </a:rPr>
              <a:t>calibration</a:t>
            </a:r>
            <a:r>
              <a:rPr lang="x-none" sz="1600" dirty="0" smtClean="0">
                <a:latin typeface="Calibri"/>
                <a:cs typeface="Calibri"/>
              </a:rPr>
              <a:t> time</a:t>
            </a:r>
            <a:endParaRPr sz="1600" dirty="0">
              <a:latin typeface="Calibri"/>
              <a:cs typeface="Calibri"/>
            </a:endParaRPr>
          </a:p>
          <a:p>
            <a:pPr marL="554524" lvl="1" defTabSz="353246">
              <a:spcBef>
                <a:spcPts val="0"/>
              </a:spcBef>
              <a:buClrTx/>
              <a:buFont typeface="Arial"/>
              <a:buChar char="•"/>
              <a:defRPr sz="2064"/>
            </a:pPr>
            <a:r>
              <a:rPr sz="1600" b="1" dirty="0">
                <a:latin typeface="Calibri"/>
                <a:cs typeface="Calibri"/>
              </a:rPr>
              <a:t>6h x 100 stacks = </a:t>
            </a:r>
            <a:r>
              <a:rPr sz="1600" b="1" dirty="0">
                <a:latin typeface="Calibri"/>
                <a:ea typeface="ヒラギノ角ゴ ProN W6"/>
                <a:cs typeface="Calibri"/>
                <a:sym typeface="ヒラギノ角ゴ ProN W6"/>
              </a:rPr>
              <a:t>600h</a:t>
            </a:r>
            <a:r>
              <a:rPr sz="1600" b="1" dirty="0">
                <a:latin typeface="Calibri"/>
                <a:cs typeface="Calibri"/>
              </a:rPr>
              <a:t> (25days)</a:t>
            </a:r>
          </a:p>
        </p:txBody>
      </p:sp>
      <p:sp>
        <p:nvSpPr>
          <p:cNvPr id="165" name="Shape 165"/>
          <p:cNvSpPr/>
          <p:nvPr/>
        </p:nvSpPr>
        <p:spPr>
          <a:xfrm>
            <a:off x="5157459" y="1616932"/>
            <a:ext cx="828749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1 day</a:t>
            </a:r>
          </a:p>
        </p:txBody>
      </p:sp>
      <p:sp>
        <p:nvSpPr>
          <p:cNvPr id="166" name="Shape 166"/>
          <p:cNvSpPr/>
          <p:nvPr/>
        </p:nvSpPr>
        <p:spPr>
          <a:xfrm>
            <a:off x="5156406" y="2596719"/>
            <a:ext cx="828749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1 day</a:t>
            </a:r>
          </a:p>
        </p:txBody>
      </p:sp>
      <p:sp>
        <p:nvSpPr>
          <p:cNvPr id="167" name="Shape 167"/>
          <p:cNvSpPr/>
          <p:nvPr/>
        </p:nvSpPr>
        <p:spPr>
          <a:xfrm>
            <a:off x="5089015" y="4597097"/>
            <a:ext cx="3328069" cy="87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2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>
                <a:latin typeface="Calibri"/>
                <a:cs typeface="Calibri"/>
              </a:rPr>
              <a:t>25 </a:t>
            </a:r>
            <a:r>
              <a:rPr b="1" dirty="0" smtClean="0">
                <a:latin typeface="Calibri"/>
                <a:cs typeface="Calibri"/>
              </a:rPr>
              <a:t>days</a:t>
            </a:r>
            <a:endParaRPr lang="x-none" b="1" dirty="0" smtClean="0">
              <a:latin typeface="Calibri"/>
              <a:cs typeface="Calibri"/>
            </a:endParaRPr>
          </a:p>
          <a:p>
            <a:r>
              <a:rPr lang="x-none" dirty="0" smtClean="0">
                <a:latin typeface="Calibri"/>
                <a:cs typeface="Calibri"/>
              </a:rPr>
              <a:t>(29 days in the last PAC)</a:t>
            </a:r>
            <a:r>
              <a:rPr dirty="0" smtClean="0">
                <a:latin typeface="Calibri"/>
                <a:cs typeface="Calibri"/>
              </a:rPr>
              <a:t>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68" name="Shape 168"/>
          <p:cNvSpPr/>
          <p:nvPr/>
        </p:nvSpPr>
        <p:spPr>
          <a:xfrm flipH="1" flipV="1">
            <a:off x="4866680" y="1628800"/>
            <a:ext cx="3806" cy="44620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69" name="Shape 169"/>
          <p:cNvSpPr/>
          <p:nvPr/>
        </p:nvSpPr>
        <p:spPr>
          <a:xfrm flipV="1">
            <a:off x="4870486" y="2415773"/>
            <a:ext cx="1" cy="95221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0" name="Shape 170"/>
          <p:cNvSpPr/>
          <p:nvPr/>
        </p:nvSpPr>
        <p:spPr>
          <a:xfrm flipV="1">
            <a:off x="4865935" y="4077071"/>
            <a:ext cx="0" cy="224216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5156406" y="2015166"/>
            <a:ext cx="1286006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solidFill>
                  <a:schemeClr val="accent1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b="1" dirty="0" smtClean="0">
                <a:solidFill>
                  <a:srgbClr val="3366FF"/>
                </a:solidFill>
                <a:latin typeface="Calibri"/>
                <a:cs typeface="Calibri"/>
              </a:rPr>
              <a:t>1</a:t>
            </a:r>
            <a:r>
              <a:rPr lang="en-US" b="1" dirty="0">
                <a:solidFill>
                  <a:srgbClr val="3366FF"/>
                </a:solidFill>
                <a:latin typeface="Calibri"/>
                <a:cs typeface="Calibri"/>
              </a:rPr>
              <a:t>~</a:t>
            </a:r>
            <a:r>
              <a:rPr b="1" dirty="0" smtClean="0">
                <a:solidFill>
                  <a:srgbClr val="3366FF"/>
                </a:solidFill>
                <a:latin typeface="Calibri"/>
                <a:cs typeface="Calibri"/>
              </a:rPr>
              <a:t>2 </a:t>
            </a:r>
            <a:r>
              <a:rPr b="1" dirty="0">
                <a:solidFill>
                  <a:srgbClr val="3366FF"/>
                </a:solidFill>
                <a:latin typeface="Calibri"/>
                <a:cs typeface="Calibri"/>
              </a:rPr>
              <a:t>days</a:t>
            </a:r>
          </a:p>
        </p:txBody>
      </p:sp>
      <p:sp>
        <p:nvSpPr>
          <p:cNvPr id="172" name="Shape 172"/>
          <p:cNvSpPr/>
          <p:nvPr/>
        </p:nvSpPr>
        <p:spPr>
          <a:xfrm flipV="1">
            <a:off x="4866679" y="2075007"/>
            <a:ext cx="3808" cy="361460"/>
          </a:xfrm>
          <a:prstGeom prst="line">
            <a:avLst/>
          </a:prstGeom>
          <a:ln w="25400">
            <a:solidFill>
              <a:srgbClr val="3366FF"/>
            </a:solidFill>
            <a:miter lim="400000"/>
            <a:headEnd type="triangle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5868144" y="6006175"/>
            <a:ext cx="276863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rPr sz="3600" b="1" dirty="0">
                <a:latin typeface="Calibri"/>
                <a:cs typeface="Calibri"/>
              </a:rPr>
              <a:t>total :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27</a:t>
            </a:r>
            <a:r>
              <a:rPr sz="3600" b="1" dirty="0">
                <a:latin typeface="Calibri"/>
                <a:cs typeface="Calibri"/>
              </a:rPr>
              <a:t> days</a:t>
            </a:r>
          </a:p>
        </p:txBody>
      </p:sp>
    </p:spTree>
    <p:extLst>
      <p:ext uri="{BB962C8B-B14F-4D97-AF65-F5344CB8AC3E}">
        <p14:creationId xmlns:p14="http://schemas.microsoft.com/office/powerpoint/2010/main" val="2076570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43608" y="304800"/>
            <a:ext cx="7414592" cy="700088"/>
          </a:xfrm>
        </p:spPr>
        <p:txBody>
          <a:bodyPr/>
          <a:lstStyle/>
          <a:p>
            <a:r>
              <a:rPr kumimoji="1" lang="en-US" altLang="ja-JP" b="1" dirty="0" smtClean="0">
                <a:latin typeface="Calibri"/>
                <a:cs typeface="Calibri"/>
              </a:rPr>
              <a:t>Summary</a:t>
            </a:r>
            <a:endParaRPr kumimoji="1" lang="ja-JP" altLang="en-US" b="1" dirty="0">
              <a:latin typeface="Calibri"/>
              <a:cs typeface="Calibri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8954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1694208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 bwMode="auto">
          <a:xfrm>
            <a:off x="1012577" y="313563"/>
            <a:ext cx="7735887" cy="12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Emulsion damage </a:t>
            </a:r>
            <a:b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                  by Compton electrons</a:t>
            </a:r>
            <a:endParaRPr lang="ja-JP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539552" y="1574432"/>
            <a:ext cx="4377655" cy="3893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i="0" u="heavy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rial Narrow" panose="020B0606020202030204" pitchFamily="34" charset="0"/>
                <a:ea typeface="Adobe Gothic Std B" pitchFamily="34" charset="-128"/>
              </a:rPr>
              <a:t>At the 21</a:t>
            </a:r>
            <a:r>
              <a:rPr lang="en-US" altLang="ja-JP" sz="2400" b="1" i="0" u="heavy" kern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rial Narrow" panose="020B0606020202030204" pitchFamily="34" charset="0"/>
                <a:ea typeface="Adobe Gothic Std B" pitchFamily="34" charset="-128"/>
              </a:rPr>
              <a:t>st</a:t>
            </a:r>
            <a:r>
              <a:rPr lang="en-US" altLang="ja-JP" sz="2400" b="1" i="0" u="heavy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rial Narrow" panose="020B0606020202030204" pitchFamily="34" charset="0"/>
                <a:ea typeface="Adobe Gothic Std B" pitchFamily="34" charset="-128"/>
              </a:rPr>
              <a:t> PAC meeting  </a:t>
            </a:r>
            <a:r>
              <a:rPr lang="en-US" altLang="ja-JP" sz="2000" i="0" u="heavy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dobe Gothic Std B" pitchFamily="34" charset="-128"/>
                <a:ea typeface="Adobe Gothic Std B" pitchFamily="34" charset="-128"/>
              </a:rPr>
              <a:t>[</a:t>
            </a:r>
            <a:r>
              <a:rPr lang="en-US" altLang="ja-JP" sz="2000" b="1" i="0" u="heavy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rial Narrow" panose="020B0606020202030204" pitchFamily="34" charset="0"/>
                <a:ea typeface="Adobe Gothic Std B" pitchFamily="34" charset="-128"/>
              </a:rPr>
              <a:t>Jan., 2016</a:t>
            </a:r>
            <a:r>
              <a:rPr lang="en-US" altLang="ja-JP" sz="2000" i="0" u="heavy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8000"/>
                  </a:solidFill>
                </a:uFill>
                <a:latin typeface="Adobe Gothic Std B" pitchFamily="34" charset="-128"/>
                <a:ea typeface="Adobe Gothic Std B" pitchFamily="34" charset="-128"/>
              </a:rPr>
              <a:t>] </a:t>
            </a:r>
            <a:endParaRPr lang="ja-JP" altLang="en-US" sz="2000" i="0" u="heavy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8000"/>
                </a:solidFill>
              </a:u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 bwMode="auto">
          <a:xfrm>
            <a:off x="662643" y="1916832"/>
            <a:ext cx="4629437" cy="108248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ja-JP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Not work for </a:t>
            </a:r>
            <a:r>
              <a:rPr lang="en-US" altLang="ja-JP" sz="2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Automated </a:t>
            </a:r>
            <a:r>
              <a:rPr lang="en-US" altLang="ja-JP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tracking</a:t>
            </a:r>
          </a:p>
          <a:p>
            <a:pPr algn="ctr">
              <a:lnSpc>
                <a:spcPts val="1600"/>
              </a:lnSpc>
            </a:pPr>
            <a:r>
              <a:rPr lang="en-US" altLang="ja-JP" sz="1800" i="0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(for beam pattern match)</a:t>
            </a:r>
          </a:p>
          <a:p>
            <a:pPr algn="ctr">
              <a:lnSpc>
                <a:spcPts val="2000"/>
              </a:lnSpc>
            </a:pPr>
            <a:r>
              <a:rPr lang="en-US" altLang="ja-JP" sz="2000" i="0" kern="0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limit </a:t>
            </a:r>
            <a:r>
              <a:rPr lang="en-US" altLang="ja-JP" sz="2000" i="0" kern="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: ~250[/10</a:t>
            </a:r>
            <a:r>
              <a:rPr lang="en-US" altLang="ja-JP" sz="2000" i="0" kern="0" baseline="300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6</a:t>
            </a:r>
            <a:r>
              <a:rPr lang="en-US" altLang="ja-JP" sz="2000" i="0" kern="0" dirty="0">
                <a:solidFill>
                  <a:schemeClr val="tx1"/>
                </a:solidFill>
                <a:latin typeface="Symbol" panose="05050102010706020507" pitchFamily="18" charset="2"/>
                <a:ea typeface="Adobe Gothic Std B" pitchFamily="34" charset="-128"/>
              </a:rPr>
              <a:t>m</a:t>
            </a:r>
            <a:r>
              <a:rPr lang="en-US" altLang="ja-JP" sz="2000" i="0" kern="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m</a:t>
            </a:r>
            <a:r>
              <a:rPr lang="en-US" altLang="ja-JP" sz="2000" i="0" kern="0" baseline="300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3</a:t>
            </a:r>
            <a:r>
              <a:rPr lang="en-US" altLang="ja-JP" sz="2000" i="0" kern="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]</a:t>
            </a:r>
            <a:endParaRPr lang="ja-JP" altLang="en-US" sz="3200" i="0" kern="0" dirty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884760" y="2865094"/>
            <a:ext cx="3894097" cy="3804266"/>
            <a:chOff x="2900984" y="3008827"/>
            <a:chExt cx="3894097" cy="3804266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900984" y="3140685"/>
              <a:ext cx="3894097" cy="3672408"/>
              <a:chOff x="103342" y="3068960"/>
              <a:chExt cx="3894097" cy="3672408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107505" y="3068960"/>
                <a:ext cx="3889934" cy="3348230"/>
                <a:chOff x="107504" y="2450087"/>
                <a:chExt cx="4608933" cy="3967103"/>
              </a:xfrm>
            </p:grpSpPr>
            <p:pic>
              <p:nvPicPr>
                <p:cNvPr id="23" name="図 2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48" t="15839" b="7496"/>
                <a:stretch/>
              </p:blipFill>
              <p:spPr>
                <a:xfrm>
                  <a:off x="107504" y="2450087"/>
                  <a:ext cx="4608933" cy="3967103"/>
                </a:xfrm>
                <a:prstGeom prst="rect">
                  <a:avLst/>
                </a:prstGeom>
              </p:spPr>
            </p:pic>
            <p:sp>
              <p:nvSpPr>
                <p:cNvPr id="24" name="正方形/長方形 23"/>
                <p:cNvSpPr/>
                <p:nvPr/>
              </p:nvSpPr>
              <p:spPr bwMode="auto">
                <a:xfrm>
                  <a:off x="536138" y="3573892"/>
                  <a:ext cx="3960000" cy="252028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5000">
                      <a:srgbClr val="FF0000"/>
                    </a:gs>
                    <a:gs pos="98000">
                      <a:srgbClr val="DCFFEF">
                        <a:alpha val="45098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06"/>
                  <a:endParaRPr lang="ja-JP" altLang="en-US">
                    <a:latin typeface="Century" pitchFamily="18" charset="0"/>
                  </a:endParaRPr>
                </a:p>
              </p:txBody>
            </p:sp>
          </p:grpSp>
          <p:cxnSp>
            <p:nvCxnSpPr>
              <p:cNvPr id="15" name="直線コネクタ 14"/>
              <p:cNvCxnSpPr/>
              <p:nvPr/>
            </p:nvCxnSpPr>
            <p:spPr bwMode="auto">
              <a:xfrm>
                <a:off x="469272" y="3266878"/>
                <a:ext cx="3331546" cy="1242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テキスト ボックス 15"/>
              <p:cNvSpPr txBox="1"/>
              <p:nvPr/>
            </p:nvSpPr>
            <p:spPr>
              <a:xfrm>
                <a:off x="103342" y="3501008"/>
                <a:ext cx="364202" cy="1461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70</a:t>
                </a:r>
              </a:p>
              <a:p>
                <a:endParaRPr lang="en-US" altLang="ja-JP" sz="1400" dirty="0"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  <a:p>
                <a:r>
                  <a:rPr lang="en-US" altLang="ja-JP" sz="14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50</a:t>
                </a:r>
              </a:p>
              <a:p>
                <a:endParaRPr lang="en-US" altLang="ja-JP" sz="1400" dirty="0"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  <a:p>
                <a:endParaRPr lang="en-US" altLang="ja-JP" sz="1400" dirty="0"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altLang="ja-JP" sz="14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30</a:t>
                </a:r>
                <a:endParaRPr lang="ja-JP" altLang="en-US" sz="1400" dirty="0"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2392710" y="5284163"/>
                <a:ext cx="1362874" cy="733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altLang="ja-JP" kern="0" dirty="0" smtClean="0"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Not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altLang="ja-JP" kern="0" dirty="0" smtClean="0"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working</a:t>
                </a:r>
                <a:endParaRPr lang="en-US" altLang="ja-JP" kern="0" dirty="0">
                  <a:latin typeface="Adobe Gothic Std B" pitchFamily="34" charset="-128"/>
                  <a:ea typeface="Adobe Gothic Std B" pitchFamily="34" charset="-128"/>
                </a:endParaRPr>
              </a:p>
            </p:txBody>
          </p:sp>
          <p:sp>
            <p:nvSpPr>
              <p:cNvPr id="18" name="タイトル 1"/>
              <p:cNvSpPr txBox="1">
                <a:spLocks/>
              </p:cNvSpPr>
              <p:nvPr/>
            </p:nvSpPr>
            <p:spPr bwMode="auto">
              <a:xfrm>
                <a:off x="1076098" y="6453336"/>
                <a:ext cx="2652637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3600" i="1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400" i="0" kern="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Compton electrons [/10</a:t>
                </a:r>
                <a:r>
                  <a:rPr lang="en-US" altLang="ja-JP" sz="1400" i="0" kern="0" baseline="3000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6</a:t>
                </a:r>
                <a:r>
                  <a:rPr lang="en-US" altLang="ja-JP" sz="1400" i="0" kern="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 </a:t>
                </a:r>
                <a:r>
                  <a:rPr lang="en-US" altLang="ja-JP" sz="1400" i="0" kern="0" dirty="0">
                    <a:solidFill>
                      <a:schemeClr val="tx1"/>
                    </a:solidFill>
                    <a:latin typeface="Symbol" panose="05050102010706020507" pitchFamily="18" charset="2"/>
                    <a:ea typeface="Adobe Gothic Std B" pitchFamily="34" charset="-128"/>
                  </a:rPr>
                  <a:t>m</a:t>
                </a:r>
                <a:r>
                  <a:rPr lang="en-US" altLang="ja-JP" sz="1400" i="0" kern="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m</a:t>
                </a:r>
                <a:r>
                  <a:rPr lang="en-US" altLang="ja-JP" sz="1400" i="0" kern="0" baseline="3000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3</a:t>
                </a:r>
                <a:r>
                  <a:rPr lang="en-US" altLang="ja-JP" sz="1400" i="0" kern="0" dirty="0">
                    <a:solidFill>
                      <a:schemeClr val="tx1"/>
                    </a:solidFill>
                    <a:latin typeface="Adobe Gothic Std B" pitchFamily="34" charset="-128"/>
                    <a:ea typeface="Adobe Gothic Std B" pitchFamily="34" charset="-128"/>
                  </a:rPr>
                  <a:t>]</a:t>
                </a:r>
                <a:endParaRPr lang="ja-JP" altLang="en-US" sz="1400" i="0" kern="0" dirty="0">
                  <a:solidFill>
                    <a:schemeClr val="tx1"/>
                  </a:solidFill>
                  <a:latin typeface="Adobe Gothic Std B" pitchFamily="34" charset="-128"/>
                  <a:ea typeface="Adobe Gothic Std B" pitchFamily="34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2341906" y="4126682"/>
                <a:ext cx="5389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altLang="ja-JP" sz="1200" kern="0" dirty="0">
                    <a:solidFill>
                      <a:srgbClr val="000000"/>
                    </a:solidFill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2017</a:t>
                </a:r>
              </a:p>
              <a:p>
                <a:pPr>
                  <a:lnSpc>
                    <a:spcPts val="1200"/>
                  </a:lnSpc>
                </a:pPr>
                <a:r>
                  <a:rPr lang="en-US" altLang="ja-JP" sz="1200" kern="0" dirty="0">
                    <a:solidFill>
                      <a:srgbClr val="000000"/>
                    </a:solidFill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Mar. </a:t>
                </a:r>
                <a:endParaRPr lang="en-US" altLang="ja-JP" sz="1200" kern="0" dirty="0">
                  <a:solidFill>
                    <a:srgbClr val="000000"/>
                  </a:solidFill>
                  <a:latin typeface="Adobe Gothic Std B" pitchFamily="34" charset="-128"/>
                  <a:ea typeface="Adobe Gothic Std B" pitchFamily="34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1598827" y="3861331"/>
                <a:ext cx="5373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altLang="ja-JP" sz="1200" kern="0" dirty="0">
                    <a:solidFill>
                      <a:srgbClr val="000000"/>
                    </a:solidFill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2016</a:t>
                </a:r>
              </a:p>
              <a:p>
                <a:pPr>
                  <a:lnSpc>
                    <a:spcPts val="1200"/>
                  </a:lnSpc>
                </a:pPr>
                <a:r>
                  <a:rPr lang="en-US" altLang="ja-JP" sz="1200" kern="0" dirty="0">
                    <a:solidFill>
                      <a:srgbClr val="000000"/>
                    </a:solidFill>
                    <a:latin typeface="Adobe Gothic Std B" pitchFamily="34" charset="-128"/>
                    <a:ea typeface="Adobe Gothic Std B" pitchFamily="34" charset="-128"/>
                    <a:sym typeface="Wingdings" panose="05000000000000000000" pitchFamily="2" charset="2"/>
                  </a:rPr>
                  <a:t>Jun. </a:t>
                </a:r>
                <a:endParaRPr lang="en-US" altLang="ja-JP" sz="1200" kern="0" dirty="0">
                  <a:solidFill>
                    <a:srgbClr val="000000"/>
                  </a:solidFill>
                  <a:latin typeface="Adobe Gothic Std B" pitchFamily="34" charset="-128"/>
                  <a:ea typeface="Adobe Gothic Std B" pitchFamily="34" charset="-128"/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 bwMode="auto">
              <a:xfrm flipV="1">
                <a:off x="2094671" y="3861048"/>
                <a:ext cx="0" cy="2326348"/>
              </a:xfrm>
              <a:prstGeom prst="straightConnector1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直線矢印コネクタ 18"/>
              <p:cNvCxnSpPr/>
              <p:nvPr/>
            </p:nvCxnSpPr>
            <p:spPr bwMode="auto">
              <a:xfrm flipH="1" flipV="1">
                <a:off x="2380329" y="3966875"/>
                <a:ext cx="1333" cy="2206052"/>
              </a:xfrm>
              <a:prstGeom prst="straightConnector1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タイトル 1"/>
            <p:cNvSpPr txBox="1">
              <a:spLocks/>
            </p:cNvSpPr>
            <p:nvPr/>
          </p:nvSpPr>
          <p:spPr bwMode="auto">
            <a:xfrm>
              <a:off x="3410460" y="3008827"/>
              <a:ext cx="3096344" cy="2880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30" tIns="45716" rIns="91430" bIns="45716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600" i="1">
                  <a:solidFill>
                    <a:schemeClr val="tx2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600" i="0" kern="0" dirty="0">
                  <a:solidFill>
                    <a:schemeClr val="tx1"/>
                  </a:solidFill>
                  <a:latin typeface="Adobe Gothic Std B" pitchFamily="34" charset="-128"/>
                  <a:ea typeface="Adobe Gothic Std B" pitchFamily="34" charset="-128"/>
                </a:rPr>
                <a:t>Beam detection efficiency  [%]</a:t>
              </a:r>
              <a:endParaRPr lang="ja-JP" altLang="en-US" sz="1600" i="0" kern="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 bwMode="auto">
            <a:xfrm flipH="1">
              <a:off x="3794229" y="3532977"/>
              <a:ext cx="1497851" cy="0"/>
            </a:xfrm>
            <a:prstGeom prst="straightConnector1">
              <a:avLst/>
            </a:prstGeom>
            <a:solidFill>
              <a:schemeClr val="accent1"/>
            </a:solidFill>
            <a:ln w="25400" cap="rnd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直線矢印コネクタ 32"/>
            <p:cNvCxnSpPr/>
            <p:nvPr/>
          </p:nvCxnSpPr>
          <p:spPr bwMode="auto">
            <a:xfrm flipH="1" flipV="1">
              <a:off x="4892313" y="3532977"/>
              <a:ext cx="1" cy="399796"/>
            </a:xfrm>
            <a:prstGeom prst="straightConnector1">
              <a:avLst/>
            </a:prstGeom>
            <a:solidFill>
              <a:schemeClr val="accent1"/>
            </a:solidFill>
            <a:ln w="25400" cap="rnd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線矢印コネクタ 35"/>
            <p:cNvCxnSpPr/>
            <p:nvPr/>
          </p:nvCxnSpPr>
          <p:spPr bwMode="auto">
            <a:xfrm flipV="1">
              <a:off x="5180316" y="3534771"/>
              <a:ext cx="0" cy="511087"/>
            </a:xfrm>
            <a:prstGeom prst="straightConnector1">
              <a:avLst/>
            </a:prstGeom>
            <a:solidFill>
              <a:schemeClr val="accent1"/>
            </a:solidFill>
            <a:ln w="254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テキスト ボックス 42"/>
            <p:cNvSpPr txBox="1"/>
            <p:nvPr/>
          </p:nvSpPr>
          <p:spPr>
            <a:xfrm>
              <a:off x="5115975" y="359086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Std Black" pitchFamily="18" charset="0"/>
                </a:rPr>
                <a:t>?</a:t>
              </a:r>
              <a:endParaRPr kumimoji="1" lang="ja-JP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itchFamily="18" charset="0"/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4793131" y="3090017"/>
            <a:ext cx="42114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 smtClean="0">
                <a:solidFill>
                  <a:prstClr val="black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Forced fading of latent image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 smtClean="0">
                <a:solidFill>
                  <a:prstClr val="black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 (named </a:t>
            </a:r>
            <a:r>
              <a:rPr lang="en-US" altLang="ja-JP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tx1"/>
                  </a:solidFill>
                </a:uFill>
                <a:latin typeface="Georgia" panose="02040502050405020303" pitchFamily="18" charset="0"/>
                <a:ea typeface="ＭＳ 明朝" panose="02020609040205080304" pitchFamily="17" charset="-128"/>
              </a:rPr>
              <a:t>Refresh</a:t>
            </a:r>
            <a:r>
              <a:rPr lang="en-US" altLang="ja-JP" sz="2000" b="1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)</a:t>
            </a:r>
          </a:p>
          <a:p>
            <a:pPr algn="ctr" fontAlgn="auto">
              <a:spcBef>
                <a:spcPts val="1200"/>
              </a:spcBef>
              <a:spcAft>
                <a:spcPts val="0"/>
              </a:spcAft>
            </a:pPr>
            <a:r>
              <a:rPr lang="ja-JP" altLang="en-US" sz="2000" b="1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・</a:t>
            </a:r>
            <a:r>
              <a:rPr lang="en-US" altLang="ja-JP" sz="2000" b="1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erase tracks of Compton electron</a:t>
            </a:r>
            <a:endParaRPr lang="ja-JP" altLang="en-US" sz="2000" b="1" dirty="0">
              <a:solidFill>
                <a:prstClr val="black"/>
              </a:solidFill>
              <a:latin typeface="Century" panose="02040604050505020304" pitchFamily="18" charset="0"/>
              <a:ea typeface="ＭＳ Ｐゴシック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808066" y="4391695"/>
            <a:ext cx="3882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u="sng" dirty="0" smtClean="0">
                <a:solidFill>
                  <a:srgbClr val="00B050"/>
                </a:solidFill>
                <a:latin typeface="Calibri"/>
                <a:ea typeface="ＭＳ Ｐゴシック"/>
              </a:rPr>
              <a:t>By Mar. 2017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We will refresh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800" u="sng" dirty="0" smtClean="0">
                <a:solidFill>
                  <a:srgbClr val="FF0000"/>
                </a:solidFill>
                <a:latin typeface="Calibri"/>
                <a:ea typeface="ＭＳ Ｐゴシック"/>
              </a:rPr>
              <a:t>100 emulsion stacks (1300 sheets)</a:t>
            </a: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(1 stacks : thin plate : 2/thick plate : 11)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732240" y="5592024"/>
            <a:ext cx="187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(400 sheets done)</a:t>
            </a:r>
            <a:endParaRPr lang="en-US" altLang="ja-JP" sz="1800" dirty="0" smtClean="0">
              <a:solidFill>
                <a:srgbClr val="C0504D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7482013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 bwMode="auto">
          <a:xfrm>
            <a:off x="1012577" y="313563"/>
            <a:ext cx="7735887" cy="12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Emulsion damage </a:t>
            </a:r>
            <a:b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ja-JP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                  by Compton electrons</a:t>
            </a:r>
            <a:endParaRPr lang="ja-JP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8" y="3204738"/>
            <a:ext cx="4026064" cy="301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39552" y="2564904"/>
            <a:ext cx="2545890" cy="46166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/>
                <a:cs typeface="+mn-cs"/>
              </a:rPr>
              <a:t>25℃ / 90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/>
                <a:cs typeface="+mn-cs"/>
              </a:rPr>
              <a:t>%(R.H.)</a:t>
            </a:r>
            <a:endParaRPr kumimoji="0" lang="ja-JP" altLang="en-US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87697" y="5634826"/>
            <a:ext cx="4264645" cy="95410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8days/1Cycle/100 plates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・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Keeping 4days in humid air 90%(R.H.)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・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drying gradually to 60%(R.H.) in 2days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8213" r="5398" b="8206"/>
          <a:stretch/>
        </p:blipFill>
        <p:spPr>
          <a:xfrm>
            <a:off x="4512542" y="2060848"/>
            <a:ext cx="4379558" cy="321472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267331" y="1721822"/>
            <a:ext cx="109036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Relative 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Thickness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71618" y="5282305"/>
            <a:ext cx="938672" cy="352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Time</a:t>
            </a:r>
            <a:r>
              <a:rPr lang="ja-JP" altLang="en-US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（</a:t>
            </a: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h</a:t>
            </a:r>
            <a:r>
              <a:rPr lang="ja-JP" altLang="en-US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52803" y="1703127"/>
            <a:ext cx="899539" cy="345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R.H.(</a:t>
            </a:r>
            <a:r>
              <a:rPr lang="ja-JP" altLang="en-US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％</a:t>
            </a:r>
            <a:r>
              <a:rPr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4976422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28981" cy="5760640"/>
          </a:xfrm>
          <a:prstGeom prst="rect">
            <a:avLst/>
          </a:prstGeom>
          <a:ln w="25400" cap="rnd">
            <a:solidFill>
              <a:schemeClr val="tx1"/>
            </a:solidFill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978999" y="-85537"/>
            <a:ext cx="7828027" cy="108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ts val="3600"/>
              </a:lnSpc>
            </a:pPr>
            <a:r>
              <a:rPr lang="en-US" altLang="ja-JP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 R&amp;D (using E373 </a:t>
            </a:r>
            <a:r>
              <a:rPr lang="en-US" altLang="ja-JP" sz="3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altLang="ja-JP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of </a:t>
            </a: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600"/>
              </a:lnSpc>
            </a:pP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ja-JP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ja-JP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altLang="ja-JP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Fully automated tracking</a:t>
            </a:r>
            <a:r>
              <a:rPr lang="en-US" altLang="ja-JP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sz="3600" b="1" i="1" dirty="0">
              <a:solidFill>
                <a:srgbClr val="000000"/>
              </a:solidFill>
              <a:ea typeface="HG丸ｺﾞｼｯｸM-PRO" pitchFamily="50" charset="-128"/>
              <a:cs typeface="Arial" pitchFamily="34" charset="0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4860032" y="5936028"/>
            <a:ext cx="3384376" cy="0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コネクタ 5"/>
          <p:cNvCxnSpPr/>
          <p:nvPr/>
        </p:nvCxnSpPr>
        <p:spPr bwMode="auto">
          <a:xfrm>
            <a:off x="2987824" y="6101680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7524328" y="6093296"/>
            <a:ext cx="13681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コネクタ 9"/>
          <p:cNvCxnSpPr/>
          <p:nvPr/>
        </p:nvCxnSpPr>
        <p:spPr bwMode="auto">
          <a:xfrm>
            <a:off x="2987824" y="6258948"/>
            <a:ext cx="2808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256081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722313" y="304800"/>
            <a:ext cx="7735887" cy="700088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X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kinematics in CH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target run</a:t>
            </a:r>
            <a:endParaRPr kumimoji="1" lang="ja-JP" altLang="en-US" dirty="0"/>
          </a:p>
        </p:txBody>
      </p:sp>
      <p:pic>
        <p:nvPicPr>
          <p:cNvPr id="6" name="図 5" descr="ch2_angl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b="51586"/>
          <a:stretch/>
        </p:blipFill>
        <p:spPr>
          <a:xfrm>
            <a:off x="323528" y="2732336"/>
            <a:ext cx="8357014" cy="2928911"/>
          </a:xfrm>
          <a:prstGeom prst="rect">
            <a:avLst/>
          </a:prstGeom>
        </p:spPr>
      </p:pic>
      <p:sp>
        <p:nvSpPr>
          <p:cNvPr id="7" name="Shape 151"/>
          <p:cNvSpPr/>
          <p:nvPr/>
        </p:nvSpPr>
        <p:spPr>
          <a:xfrm>
            <a:off x="755576" y="1916832"/>
            <a:ext cx="3546919" cy="71814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b="1" dirty="0">
                <a:latin typeface="Calibri"/>
                <a:cs typeface="Calibri"/>
              </a:rPr>
              <a:t>dx/dz residual between </a:t>
            </a:r>
          </a:p>
          <a:p>
            <a:pPr algn="l"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lang="x-none" sz="2000" b="1" dirty="0" smtClean="0"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sz="2000" b="1" baseline="31999" dirty="0" smtClean="0">
                <a:latin typeface="Calibri"/>
                <a:cs typeface="Calibri"/>
              </a:rPr>
              <a:t>-</a:t>
            </a:r>
            <a:r>
              <a:rPr sz="2000" b="1" dirty="0" smtClean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track and missing momentum</a:t>
            </a:r>
          </a:p>
        </p:txBody>
      </p:sp>
      <p:sp>
        <p:nvSpPr>
          <p:cNvPr id="8" name="Shape 151"/>
          <p:cNvSpPr/>
          <p:nvPr/>
        </p:nvSpPr>
        <p:spPr>
          <a:xfrm>
            <a:off x="4788024" y="1916832"/>
            <a:ext cx="3546919" cy="71814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sz="2000" b="1" dirty="0" smtClean="0">
                <a:latin typeface="Calibri"/>
                <a:cs typeface="Calibri"/>
              </a:rPr>
              <a:t>d</a:t>
            </a:r>
            <a:r>
              <a:rPr lang="x-none" sz="2000" b="1" dirty="0" smtClean="0">
                <a:latin typeface="Calibri"/>
                <a:cs typeface="Calibri"/>
              </a:rPr>
              <a:t>y</a:t>
            </a:r>
            <a:r>
              <a:rPr sz="2000" b="1" dirty="0" smtClean="0">
                <a:latin typeface="Calibri"/>
                <a:cs typeface="Calibri"/>
              </a:rPr>
              <a:t>/</a:t>
            </a:r>
            <a:r>
              <a:rPr sz="2000" b="1" dirty="0">
                <a:latin typeface="Calibri"/>
                <a:cs typeface="Calibri"/>
              </a:rPr>
              <a:t>dz residual between </a:t>
            </a:r>
          </a:p>
          <a:p>
            <a:pPr algn="l"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lang="x-none" sz="2000" b="1" dirty="0" smtClean="0">
                <a:latin typeface="Symbol" charset="2"/>
                <a:ea typeface="Symbol"/>
                <a:cs typeface="Symbol" charset="2"/>
                <a:sym typeface="Symbol"/>
              </a:rPr>
              <a:t>X</a:t>
            </a:r>
            <a:r>
              <a:rPr sz="2000" b="1" baseline="31999" dirty="0" smtClean="0">
                <a:latin typeface="Calibri"/>
                <a:cs typeface="Calibri"/>
              </a:rPr>
              <a:t>-</a:t>
            </a:r>
            <a:r>
              <a:rPr sz="2000" b="1" dirty="0" smtClean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track and missing momentum</a:t>
            </a:r>
          </a:p>
        </p:txBody>
      </p:sp>
    </p:spTree>
    <p:extLst>
      <p:ext uri="{BB962C8B-B14F-4D97-AF65-F5344CB8AC3E}">
        <p14:creationId xmlns:p14="http://schemas.microsoft.com/office/powerpoint/2010/main" val="1788287561"/>
      </p:ext>
    </p:extLst>
  </p:cSld>
  <p:clrMapOvr>
    <a:masterClrMapping/>
  </p:clrMapOvr>
  <p:transition xmlns:p14="http://schemas.microsoft.com/office/powerpoint/2010/main"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179512" y="149683"/>
            <a:ext cx="889248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rial" panose="020B0604020202020204" pitchFamily="34" charset="0"/>
              </a:rPr>
              <a:t>Double</a:t>
            </a:r>
            <a:r>
              <a:rPr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hypernuclei</a:t>
            </a:r>
            <a:r>
              <a:rPr lang="ja-JP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altLang="ja-JP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with a hybrid-emulsion method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28403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23528" y="4803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err="1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Ξ</a:t>
            </a:r>
            <a:r>
              <a:rPr lang="en-US" altLang="ja-JP" sz="1800" dirty="0" err="1" smtClean="0">
                <a:solidFill>
                  <a:srgbClr val="000000"/>
                </a:solidFill>
                <a:latin typeface="Arial Black" pitchFamily="34" charset="0"/>
                <a:ea typeface="ＭＳ Ｐゴシック"/>
              </a:rPr>
              <a:t>stops</a:t>
            </a:r>
            <a:endParaRPr lang="en-US" altLang="ja-JP" sz="1800" dirty="0" smtClean="0">
              <a:solidFill>
                <a:srgbClr val="000000"/>
              </a:solidFill>
              <a:latin typeface="Arial Black" pitchFamily="34" charset="0"/>
              <a:ea typeface="ＭＳ Ｐゴシック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00410"/>
            <a:ext cx="1526232" cy="1259535"/>
          </a:xfrm>
          <a:prstGeom prst="rect">
            <a:avLst/>
          </a:prstGeom>
          <a:noFill/>
          <a:ln w="38100">
            <a:solidFill>
              <a:srgbClr val="00E4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/>
          <p:cNvGrpSpPr/>
          <p:nvPr/>
        </p:nvGrpSpPr>
        <p:grpSpPr>
          <a:xfrm>
            <a:off x="4427984" y="1128402"/>
            <a:ext cx="1588267" cy="1512168"/>
            <a:chOff x="4283968" y="2852936"/>
            <a:chExt cx="1588267" cy="1512168"/>
          </a:xfrm>
        </p:grpSpPr>
        <p:pic>
          <p:nvPicPr>
            <p:cNvPr id="8" name="Picture 43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" t="28778" r="10428" b="4210"/>
            <a:stretch>
              <a:fillRect/>
            </a:stretch>
          </p:blipFill>
          <p:spPr bwMode="auto">
            <a:xfrm>
              <a:off x="4283968" y="2852936"/>
              <a:ext cx="1588267" cy="15121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54"/>
            <p:cNvSpPr>
              <a:spLocks noChangeArrowheads="1"/>
            </p:cNvSpPr>
            <p:nvPr/>
          </p:nvSpPr>
          <p:spPr bwMode="auto">
            <a:xfrm>
              <a:off x="4983907" y="2852936"/>
              <a:ext cx="884237" cy="2159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>
                <a:lnSpc>
                  <a:spcPct val="90000"/>
                </a:lnSpc>
              </a:pPr>
              <a:r>
                <a:rPr lang="en-US" altLang="ja-JP" sz="1800" dirty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NAGARA</a:t>
              </a:r>
              <a:endParaRPr lang="en-US" altLang="ja-JP" sz="1800" dirty="0">
                <a:solidFill>
                  <a:srgbClr val="000000"/>
                </a:solidFill>
                <a:latin typeface="Arial Black" pitchFamily="34" charset="0"/>
                <a:ea typeface="ＭＳ Ｐゴシック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699792" y="768362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 Black" pitchFamily="34" charset="0"/>
                <a:ea typeface="ＭＳ Ｐゴシック"/>
              </a:rPr>
              <a:t>~80</a:t>
            </a:r>
            <a:endParaRPr lang="en-US" altLang="ja-JP" sz="2000" dirty="0">
              <a:solidFill>
                <a:srgbClr val="000000"/>
              </a:solidFill>
              <a:latin typeface="Arial Black" pitchFamily="34" charset="0"/>
              <a:ea typeface="ＭＳ Ｐゴシック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560" y="768362"/>
            <a:ext cx="5261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 Black" pitchFamily="34" charset="0"/>
                <a:ea typeface="ＭＳ Ｐゴシック"/>
              </a:rPr>
              <a:t>~4</a:t>
            </a:r>
            <a:endParaRPr lang="en-US" altLang="ja-JP" sz="2000" dirty="0">
              <a:solidFill>
                <a:srgbClr val="000000"/>
              </a:solidFill>
              <a:latin typeface="Arial Black" pitchFamily="34" charset="0"/>
              <a:ea typeface="ＭＳ Ｐゴシック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211776" y="744298"/>
            <a:ext cx="2030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 Black" pitchFamily="34" charset="0"/>
                <a:ea typeface="ＭＳ Ｐゴシック"/>
              </a:rPr>
              <a:t>several x 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Arial Black" pitchFamily="34" charset="0"/>
                <a:ea typeface="ＭＳ Ｐゴシック"/>
              </a:rPr>
              <a:t>2</a:t>
            </a:r>
            <a:endParaRPr lang="en-US" altLang="ja-JP" sz="2000" baseline="30000" dirty="0">
              <a:solidFill>
                <a:srgbClr val="000000"/>
              </a:solidFill>
              <a:latin typeface="Arial Black" pitchFamily="34" charset="0"/>
              <a:ea typeface="ＭＳ Ｐゴシック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95536" y="2064506"/>
            <a:ext cx="1777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 dirty="0" err="1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M.Danysz</a:t>
            </a:r>
            <a:r>
              <a:rPr lang="en-US" altLang="ja-JP" sz="1400" b="1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solidFill>
                  <a:srgbClr val="000000"/>
                </a:solidFill>
                <a:latin typeface="Times New Roman" pitchFamily="18" charset="0"/>
              </a:rPr>
              <a:t>et al., </a:t>
            </a:r>
            <a:endParaRPr lang="en-US" altLang="ja-JP" sz="1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      PRL.11(</a:t>
            </a:r>
            <a:r>
              <a:rPr lang="en-US" altLang="ja-JP" sz="1400" b="1" i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1963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)29;</a:t>
            </a:r>
            <a:endParaRPr lang="en-US" altLang="ja-JP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203848" y="2992921"/>
            <a:ext cx="1296144" cy="871785"/>
            <a:chOff x="2195736" y="4365104"/>
            <a:chExt cx="1296144" cy="871785"/>
          </a:xfrm>
        </p:grpSpPr>
        <p:pic>
          <p:nvPicPr>
            <p:cNvPr id="16" name="Picture 4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8" t="27353" r="5028" b="30533"/>
            <a:stretch/>
          </p:blipFill>
          <p:spPr bwMode="auto">
            <a:xfrm>
              <a:off x="2195736" y="4365104"/>
              <a:ext cx="1296143" cy="871785"/>
            </a:xfrm>
            <a:prstGeom prst="rect">
              <a:avLst/>
            </a:prstGeom>
            <a:noFill/>
            <a:ln w="381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5"/>
            <p:cNvSpPr>
              <a:spLocks noChangeArrowheads="1"/>
            </p:cNvSpPr>
            <p:nvPr/>
          </p:nvSpPr>
          <p:spPr bwMode="auto">
            <a:xfrm>
              <a:off x="2411760" y="4365104"/>
              <a:ext cx="1080120" cy="14401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>
                <a:lnSpc>
                  <a:spcPct val="90000"/>
                </a:lnSpc>
                <a:defRPr/>
              </a:pPr>
              <a:r>
                <a:rPr kumimoji="0" lang="en-US" altLang="ja-JP" sz="1200" kern="0" dirty="0" err="1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DemachiYanagi</a:t>
              </a:r>
              <a:endParaRPr kumimoji="0" lang="en-US" altLang="ja-JP" sz="1200" kern="0" dirty="0" smtClean="0">
                <a:solidFill>
                  <a:srgbClr val="000000"/>
                </a:solidFill>
                <a:latin typeface="Arial Black" pitchFamily="34" charset="0"/>
                <a:ea typeface="ＭＳ Ｐゴシック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608096" y="2992921"/>
            <a:ext cx="1308801" cy="787799"/>
            <a:chOff x="2123728" y="3429000"/>
            <a:chExt cx="1308801" cy="787799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2123728" y="3429000"/>
              <a:ext cx="1308801" cy="787799"/>
              <a:chOff x="2123728" y="3429000"/>
              <a:chExt cx="1308801" cy="787799"/>
            </a:xfrm>
          </p:grpSpPr>
          <p:pic>
            <p:nvPicPr>
              <p:cNvPr id="19" name="Picture 4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58" t="26312" r="32004" b="17382"/>
              <a:stretch/>
            </p:blipFill>
            <p:spPr bwMode="auto">
              <a:xfrm>
                <a:off x="2123728" y="3429000"/>
                <a:ext cx="1308801" cy="787799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61"/>
              <p:cNvSpPr>
                <a:spLocks noChangeArrowheads="1"/>
              </p:cNvSpPr>
              <p:nvPr/>
            </p:nvSpPr>
            <p:spPr bwMode="auto">
              <a:xfrm>
                <a:off x="2859990" y="3995302"/>
                <a:ext cx="564284" cy="2150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kumimoji="0" lang="ja-JP" altLang="en-US" sz="2000" kern="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</p:grpSp>
        <p:sp>
          <p:nvSpPr>
            <p:cNvPr id="21" name="Rectangle 56"/>
            <p:cNvSpPr>
              <a:spLocks noChangeArrowheads="1"/>
            </p:cNvSpPr>
            <p:nvPr/>
          </p:nvSpPr>
          <p:spPr bwMode="auto">
            <a:xfrm>
              <a:off x="2123728" y="3429000"/>
              <a:ext cx="608348" cy="15592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MIKAGE</a:t>
              </a:r>
              <a:endParaRPr lang="en-US" altLang="ja-JP" sz="1200" dirty="0">
                <a:solidFill>
                  <a:srgbClr val="000000"/>
                </a:solidFill>
                <a:latin typeface="Arial Black" pitchFamily="34" charset="0"/>
                <a:ea typeface="ＭＳ Ｐゴシック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024192" y="2992921"/>
            <a:ext cx="1152128" cy="860941"/>
            <a:chOff x="3779913" y="4365104"/>
            <a:chExt cx="1152128" cy="860941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779913" y="4365104"/>
              <a:ext cx="1152128" cy="860941"/>
              <a:chOff x="3779912" y="4365104"/>
              <a:chExt cx="1317207" cy="984298"/>
            </a:xfrm>
          </p:grpSpPr>
          <p:pic>
            <p:nvPicPr>
              <p:cNvPr id="27" name="Picture 74" descr="Hida-2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01" r="20912" b="9288"/>
              <a:stretch>
                <a:fillRect/>
              </a:stretch>
            </p:blipFill>
            <p:spPr bwMode="auto">
              <a:xfrm>
                <a:off x="3779912" y="4365104"/>
                <a:ext cx="1317207" cy="984298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75"/>
              <p:cNvSpPr>
                <a:spLocks noChangeArrowheads="1"/>
              </p:cNvSpPr>
              <p:nvPr/>
            </p:nvSpPr>
            <p:spPr bwMode="auto">
              <a:xfrm>
                <a:off x="4408626" y="4389840"/>
                <a:ext cx="454529" cy="272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76"/>
              <p:cNvSpPr>
                <a:spLocks noChangeArrowheads="1"/>
              </p:cNvSpPr>
              <p:nvPr/>
            </p:nvSpPr>
            <p:spPr bwMode="auto">
              <a:xfrm rot="5400000">
                <a:off x="4729167" y="4452712"/>
                <a:ext cx="454529" cy="2803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4427984" y="4365104"/>
              <a:ext cx="504055" cy="14401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ja-JP" sz="1200" b="1" kern="0" dirty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HIDA</a:t>
              </a:r>
              <a:endParaRPr lang="en-US" altLang="ja-JP" sz="1200" kern="0" dirty="0">
                <a:solidFill>
                  <a:srgbClr val="000000"/>
                </a:solidFill>
                <a:latin typeface="Arial Black" pitchFamily="34" charset="0"/>
              </a:endParaRPr>
            </a:p>
          </p:txBody>
        </p:sp>
      </p:grpSp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6032660" y="3549391"/>
            <a:ext cx="237087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75000"/>
              </a:lnSpc>
              <a:defRPr/>
            </a:pPr>
            <a:r>
              <a:rPr lang="en-US" altLang="ja-JP" sz="12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 </a:t>
            </a:r>
            <a:r>
              <a:rPr lang="en-US" altLang="ja-JP" sz="1200" i="1" kern="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26" name="Line 81"/>
          <p:cNvSpPr>
            <a:spLocks noChangeShapeType="1"/>
          </p:cNvSpPr>
          <p:nvPr/>
        </p:nvSpPr>
        <p:spPr bwMode="auto">
          <a:xfrm flipV="1">
            <a:off x="6209476" y="3553866"/>
            <a:ext cx="216024" cy="41091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kumimoji="0" lang="ja-JP" altLang="en-US" kern="0" smtClean="0">
              <a:solidFill>
                <a:srgbClr val="000000"/>
              </a:solidFill>
              <a:ea typeface="ＭＳ Ｐゴシック"/>
            </a:endParaRPr>
          </a:p>
        </p:txBody>
      </p: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4355976" y="1488626"/>
            <a:ext cx="866775" cy="474663"/>
            <a:chOff x="1674" y="3907"/>
            <a:chExt cx="546" cy="299"/>
          </a:xfrm>
        </p:grpSpPr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1705" y="3948"/>
              <a:ext cx="496" cy="219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508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/>
              </a:endParaRPr>
            </a:p>
          </p:txBody>
        </p:sp>
        <p:grpSp>
          <p:nvGrpSpPr>
            <p:cNvPr id="34" name="Group 23"/>
            <p:cNvGrpSpPr>
              <a:grpSpLocks/>
            </p:cNvGrpSpPr>
            <p:nvPr/>
          </p:nvGrpSpPr>
          <p:grpSpPr bwMode="auto">
            <a:xfrm>
              <a:off x="1674" y="3907"/>
              <a:ext cx="546" cy="299"/>
              <a:chOff x="4558" y="-11"/>
              <a:chExt cx="546" cy="299"/>
            </a:xfrm>
          </p:grpSpPr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>
                <a:off x="4599" y="-11"/>
                <a:ext cx="5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b="1" baseline="30000" dirty="0">
                    <a:solidFill>
                      <a:srgbClr val="FF1111"/>
                    </a:solidFill>
                    <a:ea typeface="ＭＳ Ｐゴシック"/>
                  </a:rPr>
                  <a:t> 6 </a:t>
                </a:r>
                <a:r>
                  <a:rPr lang="en-US" altLang="ja-JP" b="1" dirty="0">
                    <a:solidFill>
                      <a:srgbClr val="FF1111"/>
                    </a:solidFill>
                    <a:ea typeface="ＭＳ Ｐゴシック"/>
                  </a:rPr>
                  <a:t>He</a:t>
                </a:r>
              </a:p>
            </p:txBody>
          </p:sp>
          <p:sp>
            <p:nvSpPr>
              <p:cNvPr id="36" name="Rectangle 25"/>
              <p:cNvSpPr>
                <a:spLocks noChangeArrowheads="1"/>
              </p:cNvSpPr>
              <p:nvPr/>
            </p:nvSpPr>
            <p:spPr bwMode="auto">
              <a:xfrm>
                <a:off x="4558" y="57"/>
                <a:ext cx="31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>
                    <a:solidFill>
                      <a:srgbClr val="FF1111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sp>
        <p:nvSpPr>
          <p:cNvPr id="37" name="正方形/長方形 36"/>
          <p:cNvSpPr/>
          <p:nvPr/>
        </p:nvSpPr>
        <p:spPr>
          <a:xfrm>
            <a:off x="3851920" y="2640570"/>
            <a:ext cx="2731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kumimoji="0" lang="en-US" altLang="ja-JP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0" lang="en-US" altLang="ja-JP" sz="1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LL</a:t>
            </a:r>
            <a:r>
              <a:rPr kumimoji="0" lang="en-US" altLang="ja-JP" sz="1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altLang="ja-JP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 </a:t>
            </a:r>
            <a:r>
              <a:rPr lang="en-US" altLang="ja-JP" sz="1400" b="1" baseline="-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en-US" altLang="ja-JP" sz="1050" b="1" i="1" baseline="2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altLang="ja-JP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 +/- 0.17 MeV</a:t>
            </a:r>
            <a:endParaRPr kumimoji="0" lang="ja-JP" altLang="en-US" sz="14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grpSp>
        <p:nvGrpSpPr>
          <p:cNvPr id="38" name="Group 21"/>
          <p:cNvGrpSpPr>
            <a:grpSpLocks/>
          </p:cNvGrpSpPr>
          <p:nvPr/>
        </p:nvGrpSpPr>
        <p:grpSpPr bwMode="auto">
          <a:xfrm>
            <a:off x="4471292" y="3775930"/>
            <a:ext cx="531813" cy="304800"/>
            <a:chOff x="1710" y="3907"/>
            <a:chExt cx="335" cy="192"/>
          </a:xfrm>
        </p:grpSpPr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1759" y="3948"/>
              <a:ext cx="227" cy="1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40" name="Group 23"/>
            <p:cNvGrpSpPr>
              <a:grpSpLocks/>
            </p:cNvGrpSpPr>
            <p:nvPr/>
          </p:nvGrpSpPr>
          <p:grpSpPr bwMode="auto">
            <a:xfrm>
              <a:off x="1710" y="3907"/>
              <a:ext cx="335" cy="192"/>
              <a:chOff x="4594" y="-11"/>
              <a:chExt cx="335" cy="192"/>
            </a:xfrm>
          </p:grpSpPr>
          <p:sp>
            <p:nvSpPr>
              <p:cNvPr id="41" name="Rectangle 24"/>
              <p:cNvSpPr>
                <a:spLocks noChangeArrowheads="1"/>
              </p:cNvSpPr>
              <p:nvPr/>
            </p:nvSpPr>
            <p:spPr bwMode="auto">
              <a:xfrm>
                <a:off x="4599" y="-11"/>
                <a:ext cx="33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 baseline="30000" dirty="0">
                    <a:solidFill>
                      <a:srgbClr val="FF1111"/>
                    </a:solidFill>
                    <a:ea typeface="ＭＳ Ｐゴシック"/>
                  </a:rPr>
                  <a:t> </a:t>
                </a:r>
                <a:r>
                  <a:rPr lang="en-US" altLang="ja-JP" sz="1200" b="1" baseline="30000" dirty="0">
                    <a:solidFill>
                      <a:srgbClr val="0000FF"/>
                    </a:solidFill>
                    <a:ea typeface="ＭＳ Ｐゴシック"/>
                  </a:rPr>
                  <a:t>6 </a:t>
                </a:r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 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He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  <p:sp>
            <p:nvSpPr>
              <p:cNvPr id="42" name="Rectangle 25"/>
              <p:cNvSpPr>
                <a:spLocks noChangeArrowheads="1"/>
              </p:cNvSpPr>
              <p:nvPr/>
            </p:nvSpPr>
            <p:spPr bwMode="auto">
              <a:xfrm>
                <a:off x="4594" y="45"/>
                <a:ext cx="20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grpSp>
        <p:nvGrpSpPr>
          <p:cNvPr id="43" name="Group 21"/>
          <p:cNvGrpSpPr>
            <a:grpSpLocks/>
          </p:cNvGrpSpPr>
          <p:nvPr/>
        </p:nvGrpSpPr>
        <p:grpSpPr bwMode="auto">
          <a:xfrm>
            <a:off x="3142348" y="3200234"/>
            <a:ext cx="592138" cy="304800"/>
            <a:chOff x="1710" y="3907"/>
            <a:chExt cx="373" cy="192"/>
          </a:xfrm>
        </p:grpSpPr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1759" y="3948"/>
              <a:ext cx="269" cy="1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45" name="Group 23"/>
            <p:cNvGrpSpPr>
              <a:grpSpLocks/>
            </p:cNvGrpSpPr>
            <p:nvPr/>
          </p:nvGrpSpPr>
          <p:grpSpPr bwMode="auto">
            <a:xfrm>
              <a:off x="1710" y="3907"/>
              <a:ext cx="373" cy="192"/>
              <a:chOff x="4594" y="-11"/>
              <a:chExt cx="373" cy="192"/>
            </a:xfrm>
          </p:grpSpPr>
          <p:sp>
            <p:nvSpPr>
              <p:cNvPr id="46" name="Rectangle 24"/>
              <p:cNvSpPr>
                <a:spLocks noChangeArrowheads="1"/>
              </p:cNvSpPr>
              <p:nvPr/>
            </p:nvSpPr>
            <p:spPr bwMode="auto">
              <a:xfrm>
                <a:off x="4599" y="-11"/>
                <a:ext cx="36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10 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Be*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  <p:sp>
            <p:nvSpPr>
              <p:cNvPr id="47" name="Rectangle 25"/>
              <p:cNvSpPr>
                <a:spLocks noChangeArrowheads="1"/>
              </p:cNvSpPr>
              <p:nvPr/>
            </p:nvSpPr>
            <p:spPr bwMode="auto">
              <a:xfrm>
                <a:off x="4594" y="45"/>
                <a:ext cx="20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grpSp>
        <p:nvGrpSpPr>
          <p:cNvPr id="48" name="Group 21"/>
          <p:cNvGrpSpPr>
            <a:grpSpLocks/>
          </p:cNvGrpSpPr>
          <p:nvPr/>
        </p:nvGrpSpPr>
        <p:grpSpPr bwMode="auto">
          <a:xfrm>
            <a:off x="6143874" y="2998052"/>
            <a:ext cx="447675" cy="247650"/>
            <a:chOff x="1710" y="3943"/>
            <a:chExt cx="282" cy="156"/>
          </a:xfrm>
        </p:grpSpPr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1759" y="3948"/>
              <a:ext cx="233" cy="122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50" name="Group 23"/>
            <p:cNvGrpSpPr>
              <a:grpSpLocks/>
            </p:cNvGrpSpPr>
            <p:nvPr/>
          </p:nvGrpSpPr>
          <p:grpSpPr bwMode="auto">
            <a:xfrm>
              <a:off x="1710" y="3943"/>
              <a:ext cx="282" cy="156"/>
              <a:chOff x="4594" y="25"/>
              <a:chExt cx="282" cy="156"/>
            </a:xfrm>
          </p:grpSpPr>
          <p:sp>
            <p:nvSpPr>
              <p:cNvPr id="51" name="Rectangle 24"/>
              <p:cNvSpPr>
                <a:spLocks noChangeArrowheads="1"/>
              </p:cNvSpPr>
              <p:nvPr/>
            </p:nvSpPr>
            <p:spPr bwMode="auto">
              <a:xfrm>
                <a:off x="4665" y="25"/>
                <a:ext cx="211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11 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Be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auto">
              <a:xfrm>
                <a:off x="4594" y="45"/>
                <a:ext cx="20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sp>
        <p:nvSpPr>
          <p:cNvPr id="53" name="正方形/長方形 52"/>
          <p:cNvSpPr/>
          <p:nvPr/>
        </p:nvSpPr>
        <p:spPr>
          <a:xfrm>
            <a:off x="6043341" y="3835724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2.38 +/- 1.34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819205" y="3758960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3.64 +/- 1.71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275856" y="3848306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 +/- 0.15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grpSp>
        <p:nvGrpSpPr>
          <p:cNvPr id="57" name="Group 21"/>
          <p:cNvGrpSpPr>
            <a:grpSpLocks/>
          </p:cNvGrpSpPr>
          <p:nvPr/>
        </p:nvGrpSpPr>
        <p:grpSpPr bwMode="auto">
          <a:xfrm>
            <a:off x="4471294" y="4000154"/>
            <a:ext cx="527051" cy="304800"/>
            <a:chOff x="1710" y="3907"/>
            <a:chExt cx="332" cy="192"/>
          </a:xfrm>
        </p:grpSpPr>
        <p:sp>
          <p:nvSpPr>
            <p:cNvPr id="58" name="Rectangle 22"/>
            <p:cNvSpPr>
              <a:spLocks noChangeArrowheads="1"/>
            </p:cNvSpPr>
            <p:nvPr/>
          </p:nvSpPr>
          <p:spPr bwMode="auto">
            <a:xfrm>
              <a:off x="1759" y="3948"/>
              <a:ext cx="227" cy="1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59" name="Group 23"/>
            <p:cNvGrpSpPr>
              <a:grpSpLocks/>
            </p:cNvGrpSpPr>
            <p:nvPr/>
          </p:nvGrpSpPr>
          <p:grpSpPr bwMode="auto">
            <a:xfrm>
              <a:off x="1710" y="3907"/>
              <a:ext cx="332" cy="192"/>
              <a:chOff x="4594" y="-11"/>
              <a:chExt cx="332" cy="192"/>
            </a:xfrm>
          </p:grpSpPr>
          <p:sp>
            <p:nvSpPr>
              <p:cNvPr id="60" name="Rectangle 24"/>
              <p:cNvSpPr>
                <a:spLocks noChangeArrowheads="1"/>
              </p:cNvSpPr>
              <p:nvPr/>
            </p:nvSpPr>
            <p:spPr bwMode="auto">
              <a:xfrm>
                <a:off x="4599" y="-11"/>
                <a:ext cx="32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11 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Be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  <p:sp>
            <p:nvSpPr>
              <p:cNvPr id="61" name="Rectangle 25"/>
              <p:cNvSpPr>
                <a:spLocks noChangeArrowheads="1"/>
              </p:cNvSpPr>
              <p:nvPr/>
            </p:nvSpPr>
            <p:spPr bwMode="auto">
              <a:xfrm>
                <a:off x="4594" y="45"/>
                <a:ext cx="20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sp>
        <p:nvSpPr>
          <p:cNvPr id="67" name="正方形/長方形 66"/>
          <p:cNvSpPr/>
          <p:nvPr/>
        </p:nvSpPr>
        <p:spPr>
          <a:xfrm>
            <a:off x="4836305" y="4009909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3.73 +/- 2.71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68" name="Rectangle 5"/>
          <p:cNvSpPr>
            <a:spLocks noChangeArrowheads="1"/>
          </p:cNvSpPr>
          <p:nvPr/>
        </p:nvSpPr>
        <p:spPr bwMode="auto">
          <a:xfrm>
            <a:off x="2363816" y="504394"/>
            <a:ext cx="13147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dobe Gothic Std B" pitchFamily="34" charset="-128"/>
                <a:ea typeface="Adobe Gothic Std B" pitchFamily="34" charset="-128"/>
              </a:rPr>
              <a:t>KEK-E176</a:t>
            </a:r>
            <a:endParaRPr lang="en-US" altLang="ja-JP" sz="2000" u="heavy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4512024" y="504394"/>
            <a:ext cx="13147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dobe Gothic Std B" pitchFamily="34" charset="-128"/>
                <a:ea typeface="Adobe Gothic Std B" pitchFamily="34" charset="-128"/>
              </a:rPr>
              <a:t>KEK-E373</a:t>
            </a:r>
            <a:endParaRPr lang="en-US" altLang="ja-JP" sz="2000" u="heavy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75" name="Group 21"/>
          <p:cNvGrpSpPr>
            <a:grpSpLocks/>
          </p:cNvGrpSpPr>
          <p:nvPr/>
        </p:nvGrpSpPr>
        <p:grpSpPr bwMode="auto">
          <a:xfrm>
            <a:off x="252337" y="2250050"/>
            <a:ext cx="503239" cy="304800"/>
            <a:chOff x="1710" y="3907"/>
            <a:chExt cx="317" cy="192"/>
          </a:xfrm>
          <a:noFill/>
        </p:grpSpPr>
        <p:sp>
          <p:nvSpPr>
            <p:cNvPr id="76" name="Rectangle 22"/>
            <p:cNvSpPr>
              <a:spLocks noChangeArrowheads="1"/>
            </p:cNvSpPr>
            <p:nvPr/>
          </p:nvSpPr>
          <p:spPr bwMode="auto">
            <a:xfrm>
              <a:off x="1759" y="3948"/>
              <a:ext cx="227" cy="122"/>
            </a:xfrm>
            <a:prstGeom prst="rect">
              <a:avLst/>
            </a:prstGeom>
            <a:grpFill/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77" name="Group 23"/>
            <p:cNvGrpSpPr>
              <a:grpSpLocks/>
            </p:cNvGrpSpPr>
            <p:nvPr/>
          </p:nvGrpSpPr>
          <p:grpSpPr bwMode="auto">
            <a:xfrm>
              <a:off x="1710" y="3907"/>
              <a:ext cx="317" cy="192"/>
              <a:chOff x="4594" y="-11"/>
              <a:chExt cx="317" cy="192"/>
            </a:xfrm>
            <a:grpFill/>
          </p:grpSpPr>
          <p:sp>
            <p:nvSpPr>
              <p:cNvPr id="79" name="Rectangle 25"/>
              <p:cNvSpPr>
                <a:spLocks noChangeArrowheads="1"/>
              </p:cNvSpPr>
              <p:nvPr/>
            </p:nvSpPr>
            <p:spPr bwMode="auto">
              <a:xfrm>
                <a:off x="4594" y="45"/>
                <a:ext cx="205" cy="13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  <p:sp>
            <p:nvSpPr>
              <p:cNvPr id="78" name="Rectangle 24"/>
              <p:cNvSpPr>
                <a:spLocks noChangeArrowheads="1"/>
              </p:cNvSpPr>
              <p:nvPr/>
            </p:nvSpPr>
            <p:spPr bwMode="auto">
              <a:xfrm>
                <a:off x="4599" y="-11"/>
                <a:ext cx="312" cy="174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10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Be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</p:grpSp>
      </p:grpSp>
      <p:sp>
        <p:nvSpPr>
          <p:cNvPr id="80" name="正方形/長方形 79"/>
          <p:cNvSpPr/>
          <p:nvPr/>
        </p:nvSpPr>
        <p:spPr>
          <a:xfrm>
            <a:off x="2123728" y="2432390"/>
            <a:ext cx="2018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kumimoji="0" lang="en-US" altLang="ja-JP" sz="1400" b="1" i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0" lang="en-US" altLang="ja-JP" sz="10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LL</a:t>
            </a:r>
            <a:r>
              <a:rPr kumimoji="0" lang="en-US" altLang="ja-JP" sz="10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0.6 +/- 0.8 MeV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395536" y="2640570"/>
            <a:ext cx="2018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kumimoji="0" lang="en-US" altLang="ja-JP" sz="1400" b="1" i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0" lang="en-US" altLang="ja-JP" sz="10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LL</a:t>
            </a:r>
            <a:r>
              <a:rPr kumimoji="0" lang="en-US" altLang="ja-JP" sz="1000" b="1" kern="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b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1.3 +/- 0.4 MeV</a:t>
            </a:r>
            <a:endParaRPr kumimoji="0" lang="ja-JP" altLang="en-US" sz="1400" kern="0" dirty="0" smtClean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35496" y="3936714"/>
            <a:ext cx="43540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Vertex Picker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dobe Gothic Std B" pitchFamily="34" charset="-128"/>
                <a:ea typeface="Adobe Gothic Std B" pitchFamily="34" charset="-128"/>
              </a:rPr>
              <a:t>(</a:t>
            </a:r>
            <a:r>
              <a:rPr lang="en-US" altLang="ja-JP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overall-scanning system / free from counter  data</a:t>
            </a:r>
            <a:r>
              <a:rPr lang="en-US" altLang="ja-JP" sz="1400" dirty="0" smtClean="0">
                <a:solidFill>
                  <a:srgbClr val="000000"/>
                </a:solidFill>
                <a:latin typeface="Adobe Gothic Std B" pitchFamily="34" charset="-128"/>
                <a:ea typeface="Adobe Gothic Std B" pitchFamily="34" charset="-128"/>
              </a:rPr>
              <a:t>)</a:t>
            </a:r>
          </a:p>
        </p:txBody>
      </p:sp>
      <p:sp>
        <p:nvSpPr>
          <p:cNvPr id="86" name="Rectangle 7"/>
          <p:cNvSpPr>
            <a:spLocks noChangeArrowheads="1"/>
          </p:cNvSpPr>
          <p:nvPr/>
        </p:nvSpPr>
        <p:spPr bwMode="auto">
          <a:xfrm>
            <a:off x="3155904" y="924226"/>
            <a:ext cx="7457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ja-JP" sz="1400" b="1" i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1991</a:t>
            </a:r>
            <a:r>
              <a:rPr lang="en-US" altLang="ja-JP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altLang="ja-JP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5076056" y="2352538"/>
            <a:ext cx="7457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ja-JP" sz="1400" b="1" i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2001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en-US" altLang="ja-JP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" name="Rectangle 7"/>
          <p:cNvSpPr>
            <a:spLocks noChangeArrowheads="1"/>
          </p:cNvSpPr>
          <p:nvPr/>
        </p:nvSpPr>
        <p:spPr bwMode="auto">
          <a:xfrm>
            <a:off x="3816008" y="3096498"/>
            <a:ext cx="7457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ja-JP" sz="1400" b="1" i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2000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en-US" altLang="ja-JP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" name="テキスト ボックス 2"/>
          <p:cNvSpPr txBox="1">
            <a:spLocks noChangeArrowheads="1"/>
          </p:cNvSpPr>
          <p:nvPr/>
        </p:nvSpPr>
        <p:spPr bwMode="auto">
          <a:xfrm>
            <a:off x="3851920" y="4197210"/>
            <a:ext cx="3240360" cy="303536"/>
          </a:xfrm>
          <a:prstGeom prst="rect">
            <a:avLst/>
          </a:prstGeom>
          <a:noFill/>
          <a:ln w="19050" cap="rnd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altLang="ja-JP" sz="1200" kern="0" dirty="0">
                <a:solidFill>
                  <a:srgbClr val="000000"/>
                </a:solidFill>
                <a:latin typeface="Arial" pitchFamily="34" charset="0"/>
              </a:rPr>
              <a:t>J.K.Ahn </a:t>
            </a:r>
            <a:r>
              <a:rPr lang="en-US" altLang="ja-JP" sz="1200" i="1" kern="0" dirty="0">
                <a:solidFill>
                  <a:srgbClr val="000000"/>
                </a:solidFill>
                <a:latin typeface="Arial" pitchFamily="34" charset="0"/>
              </a:rPr>
              <a:t>et al</a:t>
            </a:r>
            <a:r>
              <a:rPr lang="en-US" altLang="ja-JP" sz="1200" i="1" kern="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  <a:r>
              <a:rPr lang="en-US" altLang="ja-JP" sz="1200" kern="0" dirty="0" smtClean="0">
                <a:solidFill>
                  <a:srgbClr val="000000"/>
                </a:solidFill>
                <a:latin typeface="Arial" pitchFamily="34" charset="0"/>
              </a:rPr>
              <a:t>,</a:t>
            </a:r>
            <a:r>
              <a:rPr lang="en-US" altLang="ja-JP" sz="1200" i="1" kern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ja-JP" sz="1200" kern="0" dirty="0" smtClean="0">
                <a:solidFill>
                  <a:srgbClr val="000000"/>
                </a:solidFill>
                <a:latin typeface="Arial" pitchFamily="34" charset="0"/>
              </a:rPr>
              <a:t>Phys. Rev. </a:t>
            </a:r>
            <a:r>
              <a:rPr lang="en-US" altLang="ja-JP" sz="1200" b="1" kern="0" dirty="0" smtClean="0">
                <a:solidFill>
                  <a:srgbClr val="000000"/>
                </a:solidFill>
                <a:latin typeface="Arial" pitchFamily="34" charset="0"/>
              </a:rPr>
              <a:t>C88</a:t>
            </a:r>
            <a:r>
              <a:rPr lang="en-US" altLang="ja-JP" sz="1200" kern="0" dirty="0" smtClean="0">
                <a:solidFill>
                  <a:srgbClr val="000000"/>
                </a:solidFill>
                <a:latin typeface="Arial" pitchFamily="34" charset="0"/>
              </a:rPr>
              <a:t>, 014003(2013)</a:t>
            </a:r>
            <a:endParaRPr lang="ja-JP" altLang="en-US" sz="1200" i="1" kern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35496" y="4882110"/>
            <a:ext cx="35283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</a:pPr>
            <a:r>
              <a:rPr lang="en-US" altLang="ja-JP" sz="18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Fast image taking (</a:t>
            </a:r>
            <a:r>
              <a:rPr lang="en-US" altLang="ja-JP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itchFamily="34" charset="-128"/>
                <a:ea typeface="Adobe Heiti Std R" pitchFamily="34" charset="-128"/>
              </a:rPr>
              <a:t>×300</a:t>
            </a:r>
            <a:r>
              <a:rPr lang="en-US" altLang="ja-JP" sz="18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      CCD camera  </a:t>
            </a:r>
            <a:r>
              <a:rPr lang="en-US" altLang="ja-JP" sz="14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sym typeface="Wingdings" panose="05000000000000000000" pitchFamily="2" charset="2"/>
              </a:rPr>
              <a:t> CMOS Camera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sym typeface="Wingdings" panose="05000000000000000000" pitchFamily="2" charset="2"/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sym typeface="Wingdings" panose="05000000000000000000" pitchFamily="2" charset="2"/>
              </a:rPr>
              <a:t>      Mechanical     Piezo stage</a:t>
            </a:r>
            <a:endParaRPr lang="ja-JP" altLang="en-US" sz="1400" dirty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35496" y="5736914"/>
            <a:ext cx="35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(2) Fast image processing (</a:t>
            </a:r>
            <a:r>
              <a:rPr lang="en-US" altLang="ja-JP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itchFamily="34" charset="-128"/>
                <a:ea typeface="Adobe Heiti Std R" pitchFamily="34" charset="-128"/>
              </a:rPr>
              <a:t>New</a:t>
            </a:r>
            <a:r>
              <a:rPr lang="en-US" altLang="ja-JP" sz="18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)</a:t>
            </a:r>
            <a:endParaRPr lang="ja-JP" altLang="en-US" sz="1800" dirty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101" name="グループ化 100"/>
          <p:cNvGrpSpPr/>
          <p:nvPr/>
        </p:nvGrpSpPr>
        <p:grpSpPr>
          <a:xfrm>
            <a:off x="3491880" y="5011667"/>
            <a:ext cx="2376264" cy="941271"/>
            <a:chOff x="3814202" y="5152025"/>
            <a:chExt cx="2376264" cy="941271"/>
          </a:xfrm>
        </p:grpSpPr>
        <p:pic>
          <p:nvPicPr>
            <p:cNvPr id="92" name="図 91"/>
            <p:cNvPicPr>
              <a:picLocks noChangeAspect="1"/>
            </p:cNvPicPr>
            <p:nvPr/>
          </p:nvPicPr>
          <p:blipFill rotWithShape="1">
            <a:blip r:embed="rId7" cstate="print">
              <a:lum bright="2000" contrast="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81"/>
            <a:stretch/>
          </p:blipFill>
          <p:spPr>
            <a:xfrm>
              <a:off x="3814202" y="5152025"/>
              <a:ext cx="2376264" cy="941271"/>
            </a:xfrm>
            <a:prstGeom prst="rect">
              <a:avLst/>
            </a:prstGeom>
            <a:ln w="38100" cap="rnd">
              <a:solidFill>
                <a:srgbClr val="FF0000"/>
              </a:solidFill>
            </a:ln>
          </p:spPr>
        </p:pic>
        <p:sp>
          <p:nvSpPr>
            <p:cNvPr id="93" name="Rectangle 54"/>
            <p:cNvSpPr>
              <a:spLocks noChangeArrowheads="1"/>
            </p:cNvSpPr>
            <p:nvPr/>
          </p:nvSpPr>
          <p:spPr bwMode="auto">
            <a:xfrm>
              <a:off x="5674980" y="5174486"/>
              <a:ext cx="504056" cy="21602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>
                <a:lnSpc>
                  <a:spcPct val="90000"/>
                </a:lnSpc>
              </a:pPr>
              <a:r>
                <a:rPr lang="en-US" altLang="ja-JP" sz="1800" dirty="0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KISO</a:t>
              </a:r>
              <a:endParaRPr lang="en-US" altLang="ja-JP" sz="1800" dirty="0">
                <a:solidFill>
                  <a:srgbClr val="000000"/>
                </a:solidFill>
                <a:latin typeface="Arial Black" pitchFamily="34" charset="0"/>
                <a:ea typeface="ＭＳ Ｐゴシック"/>
              </a:endParaRPr>
            </a:p>
          </p:txBody>
        </p:sp>
      </p:grpSp>
      <p:sp>
        <p:nvSpPr>
          <p:cNvPr id="94" name="正方形/長方形 93"/>
          <p:cNvSpPr/>
          <p:nvPr/>
        </p:nvSpPr>
        <p:spPr>
          <a:xfrm>
            <a:off x="6143874" y="6042774"/>
            <a:ext cx="2952328" cy="523220"/>
          </a:xfrm>
          <a:prstGeom prst="rect">
            <a:avLst/>
          </a:prstGeom>
          <a:ln w="25400" cap="rnd">
            <a:noFill/>
          </a:ln>
        </p:spPr>
        <p:txBody>
          <a:bodyPr wrap="square">
            <a:spAutoFit/>
          </a:bodyPr>
          <a:lstStyle/>
          <a:p>
            <a:r>
              <a:rPr kumimoji="0" lang="en-US" altLang="ja-JP" sz="1200" kern="0" spc="-300" baseline="30000" dirty="0" smtClean="0">
                <a:solidFill>
                  <a:srgbClr val="000000"/>
                </a:solidFill>
              </a:rPr>
              <a:t>1</a:t>
            </a:r>
            <a:r>
              <a:rPr kumimoji="0" lang="en-US" altLang="ja-JP" sz="1200" b="1" kern="0" spc="-500" baseline="-30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kumimoji="0" lang="en-US" altLang="ja-JP" sz="1200" kern="0" baseline="30000" dirty="0" smtClean="0">
                <a:solidFill>
                  <a:srgbClr val="000000"/>
                </a:solidFill>
              </a:rPr>
              <a:t>0</a:t>
            </a:r>
            <a:r>
              <a:rPr kumimoji="0" lang="en-US" altLang="ja-JP" sz="1200" kern="0" dirty="0" smtClean="0">
                <a:solidFill>
                  <a:srgbClr val="000000"/>
                </a:solidFill>
              </a:rPr>
              <a:t>Be;</a:t>
            </a:r>
            <a:r>
              <a:rPr kumimoji="0" lang="en-US" altLang="ja-JP" sz="1600" kern="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Ref. Gogami </a:t>
            </a:r>
            <a:r>
              <a:rPr lang="en-US" altLang="ja-JP" sz="1200" i="1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et al.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, </a:t>
            </a:r>
          </a:p>
          <a:p>
            <a:r>
              <a:rPr lang="en-US" altLang="ja-JP" sz="12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          Phys. Rev. C </a:t>
            </a:r>
            <a:r>
              <a:rPr lang="en-US" altLang="ja-JP" sz="1200" b="1" dirty="0">
                <a:solidFill>
                  <a:srgbClr val="000000"/>
                </a:solidFill>
                <a:ea typeface="ＭＳ Ｐゴシック"/>
              </a:rPr>
              <a:t>93</a:t>
            </a:r>
            <a:r>
              <a:rPr lang="en-US" altLang="ja-JP" sz="1200" dirty="0">
                <a:solidFill>
                  <a:srgbClr val="000000"/>
                </a:solidFill>
                <a:ea typeface="ＭＳ Ｐゴシック"/>
              </a:rPr>
              <a:t>, 034314 (2016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</a:rPr>
              <a:t>)</a:t>
            </a:r>
            <a:endParaRPr lang="en-US" altLang="ja-JP" sz="1200" dirty="0">
              <a:solidFill>
                <a:srgbClr val="000000"/>
              </a:solidFill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 bwMode="auto">
          <a:xfrm>
            <a:off x="6011170" y="4966860"/>
            <a:ext cx="2994195" cy="216024"/>
          </a:xfrm>
          <a:prstGeom prst="rect">
            <a:avLst/>
          </a:prstGeom>
          <a:noFill/>
          <a:ln w="127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0" rIns="7200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200" i="0" kern="0" dirty="0" smtClean="0">
                <a:solidFill>
                  <a:srgbClr val="000000"/>
                </a:solidFill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K. Nakazawa </a:t>
            </a:r>
            <a:r>
              <a:rPr lang="en-US" altLang="ja-JP" sz="1200" kern="0" dirty="0" smtClean="0">
                <a:solidFill>
                  <a:srgbClr val="000000"/>
                </a:solidFill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et al.</a:t>
            </a:r>
            <a:r>
              <a:rPr lang="en-US" altLang="ja-JP" sz="1200" i="0" kern="0" dirty="0" smtClean="0">
                <a:solidFill>
                  <a:srgbClr val="000000"/>
                </a:solidFill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, PTEP. 2015, 033D02</a:t>
            </a:r>
            <a:endParaRPr lang="ja-JP" altLang="en-US" sz="1200" i="0" kern="0" dirty="0">
              <a:solidFill>
                <a:srgbClr val="000000"/>
              </a:solidFill>
              <a:uFill>
                <a:solidFill>
                  <a:srgbClr val="C00000"/>
                </a:solidFill>
              </a:uFill>
              <a:latin typeface="Arial" panose="020B0604020202020204" pitchFamily="34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3081866" y="4720639"/>
            <a:ext cx="3069558" cy="246221"/>
          </a:xfrm>
          <a:prstGeom prst="rect">
            <a:avLst/>
          </a:prstGeom>
          <a:gradFill>
            <a:gsLst>
              <a:gs pos="0">
                <a:srgbClr val="00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1600" b="1" kern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kumimoji="0" lang="en-US" altLang="ja-JP" sz="1600" b="1" kern="0" baseline="30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r>
              <a:rPr kumimoji="0" lang="en-US" altLang="ja-JP" sz="1600" b="1" kern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 +</a:t>
            </a:r>
            <a:r>
              <a:rPr kumimoji="0" lang="en-US" altLang="ja-JP" sz="1600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ja-JP" sz="1600" kern="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14</a:t>
            </a:r>
            <a:r>
              <a:rPr kumimoji="0" lang="en-US" altLang="ja-JP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N </a:t>
            </a:r>
            <a:r>
              <a:rPr kumimoji="0" lang="en-US" altLang="ja-JP" sz="1600" kern="0" dirty="0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altLang="ja-JP" sz="1600" kern="0" spc="-300" baseline="30000" dirty="0" smtClean="0">
                <a:solidFill>
                  <a:srgbClr val="000000"/>
                </a:solidFill>
              </a:rPr>
              <a:t>1</a:t>
            </a:r>
            <a:r>
              <a:rPr kumimoji="0" lang="en-US" altLang="ja-JP" sz="1600" b="1" kern="0" spc="-1000" baseline="-25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kumimoji="0" lang="en-US" altLang="ja-JP" sz="1600" kern="0" baseline="30000" dirty="0" smtClean="0">
                <a:solidFill>
                  <a:srgbClr val="000000"/>
                </a:solidFill>
              </a:rPr>
              <a:t>0</a:t>
            </a:r>
            <a:r>
              <a:rPr kumimoji="0" lang="en-US" altLang="ja-JP" sz="1600" kern="0" dirty="0" smtClean="0">
                <a:solidFill>
                  <a:srgbClr val="000000"/>
                </a:solidFill>
              </a:rPr>
              <a:t>Be (#1) + </a:t>
            </a:r>
            <a:r>
              <a:rPr kumimoji="0" lang="en-US" altLang="ja-JP" sz="1600" kern="0" spc="-1000" baseline="30000" dirty="0" smtClean="0">
                <a:solidFill>
                  <a:srgbClr val="000000"/>
                </a:solidFill>
              </a:rPr>
              <a:t>5</a:t>
            </a:r>
            <a:r>
              <a:rPr kumimoji="0" lang="en-US" altLang="ja-JP" sz="1600" b="1" kern="0" baseline="-25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kumimoji="0" lang="en-US" altLang="ja-JP" sz="1600" kern="0" dirty="0" smtClean="0">
                <a:solidFill>
                  <a:srgbClr val="000000"/>
                </a:solidFill>
              </a:rPr>
              <a:t>He (#2)</a:t>
            </a:r>
            <a:endParaRPr kumimoji="0" lang="ja-JP" altLang="en-US" sz="1600" kern="0" dirty="0" smtClea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5958139" y="5234998"/>
            <a:ext cx="3103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i="1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B</a:t>
            </a:r>
            <a:r>
              <a:rPr lang="en-US" altLang="ja-JP" sz="1200" b="1" baseline="-12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X</a:t>
            </a:r>
            <a:r>
              <a:rPr lang="en-US" altLang="ja-JP" sz="1200" b="1" baseline="14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- (</a:t>
            </a:r>
            <a:r>
              <a:rPr lang="en-US" altLang="ja-JP" sz="1200" spc="-700" baseline="30000" dirty="0" smtClean="0">
                <a:solidFill>
                  <a:srgbClr val="000000"/>
                </a:solidFill>
                <a:ea typeface="ＭＳ Ｐゴシック"/>
              </a:rPr>
              <a:t>1</a:t>
            </a:r>
            <a:r>
              <a:rPr lang="en-US" altLang="ja-JP" sz="1200" b="1" spc="-300" baseline="-25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200" baseline="30000" dirty="0" smtClean="0">
                <a:solidFill>
                  <a:srgbClr val="000000"/>
                </a:solidFill>
                <a:ea typeface="ＭＳ Ｐゴシック"/>
              </a:rPr>
              <a:t>0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</a:rPr>
              <a:t>Be</a:t>
            </a:r>
            <a:r>
              <a:rPr lang="en-US" altLang="ja-JP" sz="1200" b="1" baseline="-25000" dirty="0" smtClean="0">
                <a:solidFill>
                  <a:srgbClr val="FF0000"/>
                </a:solidFill>
                <a:ea typeface="ＭＳ Ｐゴシック"/>
              </a:rPr>
              <a:t>g.s.</a:t>
            </a:r>
            <a:r>
              <a:rPr lang="en-US" altLang="ja-JP" sz="1200" b="1" baseline="14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)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    = </a:t>
            </a:r>
            <a:r>
              <a:rPr lang="en-US" altLang="ja-JP" sz="1200" b="1" dirty="0" smtClean="0">
                <a:solidFill>
                  <a:srgbClr val="FF0000"/>
                </a:solidFill>
                <a:ea typeface="ＭＳ Ｐゴシック"/>
                <a:cs typeface="Arial" panose="020B0604020202020204" pitchFamily="34" charset="0"/>
              </a:rPr>
              <a:t>3.87 +/- 0.21 </a:t>
            </a:r>
            <a:r>
              <a:rPr lang="en-US" altLang="ja-JP" sz="1000" b="1" dirty="0" smtClean="0">
                <a:solidFill>
                  <a:srgbClr val="000000"/>
                </a:solidFill>
                <a:latin typeface="Adobe Ming Std L" pitchFamily="18" charset="-128"/>
                <a:ea typeface="Adobe Ming Std L" pitchFamily="18" charset="-128"/>
                <a:cs typeface="Arial" panose="020B0604020202020204" pitchFamily="34" charset="0"/>
              </a:rPr>
              <a:t>MeV /</a:t>
            </a:r>
            <a:r>
              <a:rPr lang="en-US" altLang="ja-JP" sz="1000" b="1" dirty="0" smtClean="0">
                <a:solidFill>
                  <a:srgbClr val="FF0000"/>
                </a:solidFill>
                <a:latin typeface="Adobe Ming Std L" pitchFamily="18" charset="-128"/>
                <a:ea typeface="Adobe Ming Std L" pitchFamily="18" charset="-128"/>
                <a:cs typeface="Arial" panose="020B0604020202020204" pitchFamily="34" charset="0"/>
              </a:rPr>
              <a:t> </a:t>
            </a:r>
            <a:r>
              <a:rPr lang="en-US" altLang="ja-JP" sz="1200" b="1" dirty="0" smtClean="0">
                <a:solidFill>
                  <a:srgbClr val="FF0000"/>
                </a:solidFill>
                <a:ea typeface="ＭＳ Ｐゴシック"/>
                <a:cs typeface="Arial" panose="020B0604020202020204" pitchFamily="34" charset="0"/>
              </a:rPr>
              <a:t>17.5 </a:t>
            </a:r>
            <a:r>
              <a:rPr lang="en-US" altLang="ja-JP" sz="1200" b="1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s</a:t>
            </a:r>
            <a:endParaRPr lang="en-US" altLang="ja-JP" sz="1200" dirty="0" smtClean="0">
              <a:solidFill>
                <a:srgbClr val="000000"/>
              </a:solidFill>
              <a:ea typeface="ＭＳ Ｐゴシック"/>
              <a:cs typeface="Arial" panose="020B0604020202020204" pitchFamily="34" charset="0"/>
            </a:endParaRPr>
          </a:p>
          <a:p>
            <a:r>
              <a:rPr lang="en-US" altLang="ja-JP" sz="1200" b="1" i="1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B</a:t>
            </a:r>
            <a:r>
              <a:rPr lang="en-US" altLang="ja-JP" sz="1200" b="1" baseline="-12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X</a:t>
            </a:r>
            <a:r>
              <a:rPr lang="en-US" altLang="ja-JP" sz="1200" b="1" baseline="14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- (</a:t>
            </a:r>
            <a:r>
              <a:rPr lang="en-US" altLang="ja-JP" sz="1200" spc="-700" baseline="30000" dirty="0" smtClean="0">
                <a:solidFill>
                  <a:srgbClr val="000000"/>
                </a:solidFill>
                <a:ea typeface="ＭＳ Ｐゴシック"/>
              </a:rPr>
              <a:t>1</a:t>
            </a:r>
            <a:r>
              <a:rPr lang="en-US" altLang="ja-JP" sz="1200" b="1" spc="-300" baseline="-25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200" baseline="30000" dirty="0" smtClean="0">
                <a:solidFill>
                  <a:srgbClr val="000000"/>
                </a:solidFill>
                <a:ea typeface="ＭＳ Ｐゴシック"/>
              </a:rPr>
              <a:t>0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</a:rPr>
              <a:t>Be</a:t>
            </a:r>
            <a:r>
              <a:rPr lang="en-US" altLang="ja-JP" sz="1200" b="1" baseline="-25000" dirty="0" smtClean="0">
                <a:solidFill>
                  <a:srgbClr val="FF0000"/>
                </a:solidFill>
                <a:ea typeface="ＭＳ Ｐゴシック"/>
              </a:rPr>
              <a:t>1st</a:t>
            </a:r>
            <a:r>
              <a:rPr lang="en-US" altLang="ja-JP" sz="1200" b="1" dirty="0" smtClean="0">
                <a:solidFill>
                  <a:srgbClr val="FF0000"/>
                </a:solidFill>
                <a:ea typeface="ＭＳ Ｐゴシック"/>
              </a:rPr>
              <a:t> </a:t>
            </a:r>
            <a:r>
              <a:rPr lang="en-US" altLang="ja-JP" sz="1200" b="1" baseline="-25000" dirty="0" smtClean="0">
                <a:solidFill>
                  <a:srgbClr val="FF0000"/>
                </a:solidFill>
                <a:ea typeface="ＭＳ Ｐゴシック"/>
              </a:rPr>
              <a:t>ex.</a:t>
            </a:r>
            <a:r>
              <a:rPr lang="en-US" altLang="ja-JP" sz="1200" b="1" baseline="14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)</a:t>
            </a:r>
            <a:r>
              <a:rPr lang="en-US" altLang="ja-JP" sz="1200" dirty="0" smtClean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= </a:t>
            </a:r>
            <a:r>
              <a:rPr lang="en-US" altLang="ja-JP" sz="1200" b="1" dirty="0" smtClean="0">
                <a:solidFill>
                  <a:srgbClr val="FF0000"/>
                </a:solidFill>
                <a:ea typeface="ＭＳ Ｐゴシック"/>
                <a:cs typeface="Arial" panose="020B0604020202020204" pitchFamily="34" charset="0"/>
              </a:rPr>
              <a:t>1.03 </a:t>
            </a:r>
            <a:r>
              <a:rPr lang="en-US" altLang="ja-JP" sz="1200" b="1" dirty="0">
                <a:solidFill>
                  <a:srgbClr val="FF0000"/>
                </a:solidFill>
                <a:ea typeface="ＭＳ Ｐゴシック"/>
                <a:cs typeface="Arial" panose="020B0604020202020204" pitchFamily="34" charset="0"/>
              </a:rPr>
              <a:t>+/- </a:t>
            </a:r>
            <a:r>
              <a:rPr lang="en-US" altLang="ja-JP" sz="1200" b="1" dirty="0" smtClean="0">
                <a:solidFill>
                  <a:srgbClr val="FF0000"/>
                </a:solidFill>
                <a:ea typeface="ＭＳ Ｐゴシック"/>
                <a:cs typeface="Arial" panose="020B0604020202020204" pitchFamily="34" charset="0"/>
              </a:rPr>
              <a:t>0.18 </a:t>
            </a:r>
            <a:r>
              <a:rPr lang="en-US" altLang="ja-JP" sz="1000" b="1" dirty="0" smtClean="0">
                <a:solidFill>
                  <a:srgbClr val="000000"/>
                </a:solidFill>
                <a:latin typeface="Adobe Ming Std L" pitchFamily="18" charset="-128"/>
                <a:ea typeface="Adobe Ming Std L" pitchFamily="18" charset="-128"/>
                <a:cs typeface="Arial" panose="020B0604020202020204" pitchFamily="34" charset="0"/>
              </a:rPr>
              <a:t>MeV /</a:t>
            </a:r>
            <a:r>
              <a:rPr lang="en-US" altLang="ja-JP" sz="1000" dirty="0" smtClean="0">
                <a:solidFill>
                  <a:srgbClr val="000000"/>
                </a:solidFill>
                <a:latin typeface="Adobe Ming Std L" pitchFamily="18" charset="-128"/>
                <a:ea typeface="Adobe Ming Std L" pitchFamily="18" charset="-128"/>
                <a:cs typeface="Arial" panose="020B0604020202020204" pitchFamily="34" charset="0"/>
              </a:rPr>
              <a:t>  </a:t>
            </a:r>
            <a:r>
              <a:rPr lang="en-US" altLang="ja-JP" sz="1200" b="1" u="heavy" dirty="0" smtClean="0">
                <a:solidFill>
                  <a:srgbClr val="FF0000"/>
                </a:solidFill>
                <a:uFill>
                  <a:solidFill>
                    <a:srgbClr val="0000CC"/>
                  </a:solidFill>
                </a:uFill>
                <a:ea typeface="ＭＳ Ｐゴシック"/>
                <a:cs typeface="Arial" panose="020B0604020202020204" pitchFamily="34" charset="0"/>
              </a:rPr>
              <a:t>4.6 </a:t>
            </a:r>
            <a:r>
              <a:rPr lang="en-US" altLang="ja-JP" sz="1200" b="1" u="heavy" dirty="0">
                <a:solidFill>
                  <a:srgbClr val="FF0000"/>
                </a:solidFill>
                <a:uFill>
                  <a:solidFill>
                    <a:srgbClr val="0000CC"/>
                  </a:solidFill>
                </a:uFill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s</a:t>
            </a:r>
            <a:r>
              <a:rPr lang="en-US" altLang="ja-JP" sz="12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</a:t>
            </a:r>
            <a:endParaRPr lang="ja-JP" altLang="en-US" sz="12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9" name="大かっこ 98"/>
          <p:cNvSpPr/>
          <p:nvPr/>
        </p:nvSpPr>
        <p:spPr>
          <a:xfrm>
            <a:off x="7812360" y="5661248"/>
            <a:ext cx="1224137" cy="36004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from atomic </a:t>
            </a:r>
            <a:endParaRPr lang="en-US" altLang="ja-JP" sz="1200" dirty="0" smtClean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3D </a:t>
            </a: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= 0.17 </a:t>
            </a:r>
            <a:r>
              <a:rPr lang="en-US" altLang="ja-JP" sz="1000" b="1" dirty="0" smtClean="0">
                <a:solidFill>
                  <a:srgbClr val="000000"/>
                </a:solidFill>
                <a:latin typeface="Adobe Ming Std L" pitchFamily="18" charset="-128"/>
                <a:ea typeface="Adobe Ming Std L" pitchFamily="18" charset="-128"/>
                <a:cs typeface="Arial" panose="020B0604020202020204" pitchFamily="34" charset="0"/>
              </a:rPr>
              <a:t>MeV</a:t>
            </a:r>
            <a:endParaRPr lang="ja-JP" altLang="en-US" sz="1000" b="1" dirty="0">
              <a:solidFill>
                <a:prstClr val="black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9324528" y="4512778"/>
            <a:ext cx="3110147" cy="1513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Systematic Measurement of</a:t>
            </a:r>
          </a:p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mass number</a:t>
            </a:r>
          </a:p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r>
              <a:rPr kumimoji="0" lang="en-US" altLang="ja-JP" sz="1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dependence </a:t>
            </a:r>
            <a:r>
              <a:rPr kumimoji="0" lang="en-US" altLang="ja-JP" sz="16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of </a:t>
            </a:r>
            <a:r>
              <a:rPr kumimoji="0" lang="en-US" altLang="ja-JP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kumimoji="0" lang="en-US" altLang="ja-JP" sz="1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0" lang="en-US" altLang="ja-JP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LL</a:t>
            </a:r>
            <a:r>
              <a:rPr kumimoji="0" lang="en-US" altLang="ja-JP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,  </a:t>
            </a: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</a:rPr>
              <a:t>X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-</a:t>
            </a:r>
            <a:r>
              <a:rPr kumimoji="0" lang="en-US" altLang="ja-JP" sz="20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N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interaction </a:t>
            </a:r>
            <a:r>
              <a:rPr kumimoji="0" lang="en-US" altLang="ja-JP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under</a:t>
            </a: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the mixing </a:t>
            </a:r>
            <a:r>
              <a:rPr kumimoji="0" lang="en-US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</a:rPr>
              <a:t>X</a:t>
            </a:r>
            <a:r>
              <a:rPr kumimoji="0" lang="en-US" altLang="ja-JP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-</a:t>
            </a:r>
            <a:r>
              <a:rPr kumimoji="0" lang="en-US" altLang="ja-JP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N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sym typeface="Wingdings" panose="05000000000000000000" pitchFamily="2" charset="2"/>
              </a:rPr>
              <a:t> 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  <a:sym typeface="Wingdings" panose="05000000000000000000" pitchFamily="2" charset="2"/>
              </a:rPr>
              <a:t>L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sym typeface="Wingdings" panose="05000000000000000000" pitchFamily="2" charset="2"/>
              </a:rPr>
              <a:t>-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  <a:sym typeface="Wingdings" panose="05000000000000000000" pitchFamily="2" charset="2"/>
              </a:rPr>
              <a:t>L</a:t>
            </a:r>
            <a:r>
              <a:rPr kumimoji="0"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sym typeface="Wingdings" panose="05000000000000000000" pitchFamily="2" charset="2"/>
              </a:rPr>
              <a:t> ( H)</a:t>
            </a:r>
            <a:endParaRPr kumimoji="0" lang="en-US" altLang="ja-JP" sz="20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0" lang="en-US" altLang="ja-JP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</a:t>
            </a:r>
            <a:r>
              <a:rPr kumimoji="0" lang="en-US" altLang="ja-JP" sz="20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0" lang="en-US" altLang="ja-JP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DHY</a:t>
            </a:r>
            <a:r>
              <a:rPr kumimoji="0" lang="en-US" altLang="ja-JP" sz="2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0" lang="ja-JP" altLang="en-US" sz="2000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</a:endParaRPr>
          </a:p>
        </p:txBody>
      </p:sp>
      <p:sp>
        <p:nvSpPr>
          <p:cNvPr id="98" name="Rectangle 8"/>
          <p:cNvSpPr>
            <a:spLocks noChangeArrowheads="1"/>
          </p:cNvSpPr>
          <p:nvPr/>
        </p:nvSpPr>
        <p:spPr bwMode="auto">
          <a:xfrm>
            <a:off x="6084168" y="1573004"/>
            <a:ext cx="300012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03200">
                <a:solidFill>
                  <a:schemeClr val="accent1">
                    <a:alpha val="50000"/>
                  </a:schemeClr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0000"/>
                </a:solidFill>
                <a:latin typeface="TimesNewRomanPSMT" charset="0"/>
                <a:ea typeface="Arial Unicode MS" pitchFamily="50" charset="-128"/>
                <a:cs typeface="Arial Unicode MS" pitchFamily="50" charset="-128"/>
              </a:rPr>
              <a:t>“</a:t>
            </a:r>
            <a:r>
              <a:rPr lang="en-US" altLang="ja-JP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the most significant  </a:t>
            </a:r>
          </a:p>
          <a:p>
            <a:r>
              <a:rPr lang="en-US" altLang="ja-JP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result of the past 5 years</a:t>
            </a:r>
          </a:p>
          <a:p>
            <a:r>
              <a:rPr lang="en-US" altLang="ja-JP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 in </a:t>
            </a:r>
            <a:r>
              <a:rPr lang="en-US" altLang="ja-JP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hypernuclear</a:t>
            </a:r>
            <a:r>
              <a:rPr lang="en-US" altLang="ja-JP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Arial Unicode MS" pitchFamily="50" charset="-128"/>
                <a:cs typeface="Arial" panose="020B0604020202020204" pitchFamily="34" charset="0"/>
              </a:rPr>
              <a:t> physics</a:t>
            </a:r>
            <a:r>
              <a:rPr lang="en-US" altLang="ja-JP" sz="1600" b="1" dirty="0" smtClean="0">
                <a:solidFill>
                  <a:srgbClr val="000000"/>
                </a:solidFill>
                <a:latin typeface="TimesNewRomanPSMT" charset="0"/>
                <a:ea typeface="Arial Unicode MS" pitchFamily="50" charset="-128"/>
                <a:cs typeface="Arial Unicode MS" pitchFamily="50" charset="-128"/>
              </a:rPr>
              <a:t>.”</a:t>
            </a:r>
          </a:p>
          <a:p>
            <a:pPr algn="r">
              <a:lnSpc>
                <a:spcPts val="1400"/>
              </a:lnSpc>
              <a:spcBef>
                <a:spcPts val="600"/>
              </a:spcBef>
            </a:pPr>
            <a:r>
              <a:rPr lang="en-US" altLang="ja-JP" sz="14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Arial Unicode MS" pitchFamily="50" charset="-128"/>
              </a:rPr>
              <a:t>Final Report of the 2004 KEK PS</a:t>
            </a:r>
          </a:p>
          <a:p>
            <a:pPr algn="r">
              <a:lnSpc>
                <a:spcPts val="1400"/>
              </a:lnSpc>
            </a:pPr>
            <a:r>
              <a:rPr lang="en-US" altLang="ja-JP" sz="14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Arial Unicode MS" pitchFamily="50" charset="-128"/>
              </a:rPr>
              <a:t>  External Review Committee</a:t>
            </a:r>
          </a:p>
          <a:p>
            <a:pPr algn="r">
              <a:lnSpc>
                <a:spcPts val="1400"/>
              </a:lnSpc>
            </a:pPr>
            <a:r>
              <a:rPr lang="en-US" altLang="ja-JP" sz="1400" b="1" dirty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50" charset="-128"/>
                <a:cs typeface="Arial Unicode MS" pitchFamily="50" charset="-128"/>
              </a:rPr>
              <a:t>                       (August 30, 2004), p5.</a:t>
            </a:r>
          </a:p>
        </p:txBody>
      </p:sp>
      <p:grpSp>
        <p:nvGrpSpPr>
          <p:cNvPr id="31" name="グループ化 30"/>
          <p:cNvGrpSpPr/>
          <p:nvPr/>
        </p:nvGrpSpPr>
        <p:grpSpPr>
          <a:xfrm>
            <a:off x="2263358" y="2234048"/>
            <a:ext cx="287801" cy="222462"/>
            <a:chOff x="2251117" y="3142034"/>
            <a:chExt cx="287801" cy="222462"/>
          </a:xfrm>
        </p:grpSpPr>
        <p:sp>
          <p:nvSpPr>
            <p:cNvPr id="71" name="Rectangle 22"/>
            <p:cNvSpPr>
              <a:spLocks noChangeArrowheads="1"/>
            </p:cNvSpPr>
            <p:nvPr/>
          </p:nvSpPr>
          <p:spPr bwMode="auto">
            <a:xfrm>
              <a:off x="2251117" y="3142034"/>
              <a:ext cx="287801" cy="211325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ja-JP" altLang="en-US" sz="1200">
                <a:solidFill>
                  <a:srgbClr val="0000FF"/>
                </a:solidFill>
                <a:ea typeface="ＭＳ Ｐゴシック"/>
              </a:endParaRPr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2260131" y="3161731"/>
              <a:ext cx="271572" cy="202765"/>
              <a:chOff x="1531160" y="3404162"/>
              <a:chExt cx="271572" cy="202765"/>
            </a:xfrm>
          </p:grpSpPr>
          <p:sp>
            <p:nvSpPr>
              <p:cNvPr id="73" name="Rectangle 24"/>
              <p:cNvSpPr>
                <a:spLocks noChangeArrowheads="1"/>
              </p:cNvSpPr>
              <p:nvPr/>
            </p:nvSpPr>
            <p:spPr bwMode="auto">
              <a:xfrm>
                <a:off x="1547854" y="3404162"/>
                <a:ext cx="25487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 b="1" baseline="30000" dirty="0" smtClean="0">
                    <a:solidFill>
                      <a:srgbClr val="0000FF"/>
                    </a:solidFill>
                    <a:ea typeface="ＭＳ Ｐゴシック"/>
                  </a:rPr>
                  <a:t>13 </a:t>
                </a:r>
                <a:r>
                  <a:rPr lang="en-US" altLang="ja-JP" sz="1200" b="1" dirty="0" smtClean="0">
                    <a:solidFill>
                      <a:srgbClr val="0000FF"/>
                    </a:solidFill>
                    <a:ea typeface="ＭＳ Ｐゴシック"/>
                  </a:rPr>
                  <a:t>B</a:t>
                </a:r>
                <a:endParaRPr lang="en-US" altLang="ja-JP" sz="1200" b="1" dirty="0">
                  <a:solidFill>
                    <a:srgbClr val="0000FF"/>
                  </a:solidFill>
                  <a:ea typeface="ＭＳ Ｐゴシック"/>
                </a:endParaRPr>
              </a:p>
            </p:txBody>
          </p:sp>
          <p:sp>
            <p:nvSpPr>
              <p:cNvPr id="74" name="Rectangle 25"/>
              <p:cNvSpPr>
                <a:spLocks noChangeArrowheads="1"/>
              </p:cNvSpPr>
              <p:nvPr/>
            </p:nvSpPr>
            <p:spPr bwMode="auto">
              <a:xfrm>
                <a:off x="1531160" y="3483816"/>
                <a:ext cx="14106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FF"/>
                    </a:solidFill>
                    <a:latin typeface="Symbol" pitchFamily="18" charset="2"/>
                    <a:ea typeface="ＭＳ Ｐゴシック"/>
                  </a:rPr>
                  <a:t>LL</a:t>
                </a:r>
              </a:p>
            </p:txBody>
          </p:sp>
        </p:grpSp>
      </p:grpSp>
      <p:sp>
        <p:nvSpPr>
          <p:cNvPr id="54" name="正方形/長方形 53"/>
          <p:cNvSpPr/>
          <p:nvPr/>
        </p:nvSpPr>
        <p:spPr>
          <a:xfrm>
            <a:off x="6160770" y="848906"/>
            <a:ext cx="2659702" cy="707886"/>
          </a:xfrm>
          <a:prstGeom prst="rect">
            <a:avLst/>
          </a:prstGeom>
          <a:solidFill>
            <a:srgbClr val="FFFF00"/>
          </a:solidFill>
          <a:ln w="38100" cap="rnd">
            <a:solidFill>
              <a:srgbClr val="9900CC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n-US" altLang="ja-JP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</a:rPr>
              <a:t>LL</a:t>
            </a:r>
            <a:r>
              <a:rPr lang="en-US" altLang="ja-JP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S-wave int.</a:t>
            </a:r>
          </a:p>
          <a:p>
            <a:pPr algn="ctr"/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=》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weakly attractive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3014903" y="6127198"/>
            <a:ext cx="2682145" cy="400110"/>
          </a:xfrm>
          <a:prstGeom prst="rect">
            <a:avLst/>
          </a:prstGeom>
          <a:solidFill>
            <a:srgbClr val="FFFF00"/>
          </a:solidFill>
          <a:ln w="38100" cap="rnd">
            <a:solidFill>
              <a:srgbClr val="9900CC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n-US" altLang="ja-JP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Adobe Gothic Std B" pitchFamily="34" charset="-128"/>
              </a:rPr>
              <a:t>XN</a:t>
            </a:r>
            <a:r>
              <a:rPr lang="en-US" altLang="ja-JP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int. 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=》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attractive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3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3" grpId="0"/>
      <p:bldP spid="55" grpId="0"/>
      <p:bldP spid="56" grpId="0"/>
      <p:bldP spid="67" grpId="0"/>
      <p:bldP spid="80" grpId="0"/>
      <p:bldP spid="81" grpId="0"/>
      <p:bldP spid="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X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dE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missing momentum</a:t>
            </a:r>
            <a:endParaRPr kumimoji="1" lang="ja-JP" altLang="en-US" dirty="0"/>
          </a:p>
        </p:txBody>
      </p:sp>
      <p:pic>
        <p:nvPicPr>
          <p:cNvPr id="4" name="図 3" descr="xi_de_mo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"/>
          <a:stretch/>
        </p:blipFill>
        <p:spPr>
          <a:xfrm>
            <a:off x="611560" y="1510946"/>
            <a:ext cx="7199376" cy="456892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12160" y="5733256"/>
            <a:ext cx="194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X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dE</a:t>
            </a:r>
            <a:r>
              <a:rPr lang="en-US" altLang="ja-JP" dirty="0" smtClean="0"/>
              <a:t> (SSD)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-1129663" y="3351606"/>
            <a:ext cx="376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/>
                <a:cs typeface="Calibri"/>
              </a:rPr>
              <a:t>Missing momentum [</a:t>
            </a:r>
            <a:r>
              <a:rPr lang="en-US" altLang="ja-JP" dirty="0" err="1" smtClean="0">
                <a:latin typeface="Calibri"/>
                <a:cs typeface="Calibri"/>
              </a:rPr>
              <a:t>GeV</a:t>
            </a:r>
            <a:r>
              <a:rPr lang="en-US" altLang="ja-JP" dirty="0" smtClean="0">
                <a:latin typeface="Calibri"/>
                <a:cs typeface="Calibri"/>
              </a:rPr>
              <a:t>/c]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9632" y="6079875"/>
            <a:ext cx="353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Correlation can be seen.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9367575"/>
      </p:ext>
    </p:extLst>
  </p:cSld>
  <p:clrMapOvr>
    <a:masterClrMapping/>
  </p:clrMapOvr>
  <p:transition xmlns:p14="http://schemas.microsoft.com/office/powerpoint/2010/main"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5"/>
          <p:cNvSpPr>
            <a:spLocks noChangeArrowheads="1"/>
          </p:cNvSpPr>
          <p:nvPr/>
        </p:nvSpPr>
        <p:spPr bwMode="auto">
          <a:xfrm>
            <a:off x="5050965" y="4077072"/>
            <a:ext cx="4072904" cy="70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848" indent="-342848">
              <a:lnSpc>
                <a:spcPts val="2000"/>
              </a:lnSpc>
              <a:spcBef>
                <a:spcPts val="0"/>
              </a:spcBef>
              <a:buClr>
                <a:srgbClr val="3333CC"/>
              </a:buClr>
              <a:buSzPct val="60000"/>
            </a:pPr>
            <a:r>
              <a:rPr lang="ja-JP" altLang="en-US" sz="2000" dirty="0" smtClean="0">
                <a:solidFill>
                  <a:srgbClr val="000000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１</a:t>
            </a:r>
            <a:r>
              <a:rPr lang="ja-JP" altLang="en-US" sz="2000" dirty="0">
                <a:solidFill>
                  <a:srgbClr val="000000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．</a:t>
            </a:r>
            <a:r>
              <a:rPr lang="en-US" altLang="ja-JP" sz="2000" dirty="0">
                <a:solidFill>
                  <a:srgbClr val="000000"/>
                </a:solidFill>
                <a:cs typeface="Arial" pitchFamily="34" charset="0"/>
              </a:rPr>
              <a:t>Pure 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K-beam  </a:t>
            </a:r>
            <a:endParaRPr lang="en-US" altLang="ja-JP" sz="2000" dirty="0">
              <a:solidFill>
                <a:srgbClr val="000000"/>
              </a:solidFill>
              <a:cs typeface="Arial" pitchFamily="34" charset="0"/>
            </a:endParaRPr>
          </a:p>
          <a:p>
            <a:pPr marL="342848" indent="-342848">
              <a:lnSpc>
                <a:spcPts val="2000"/>
              </a:lnSpc>
              <a:buClr>
                <a:srgbClr val="3333CC"/>
              </a:buClr>
              <a:buSzPct val="60000"/>
            </a:pPr>
            <a:r>
              <a:rPr lang="en-US" altLang="ja-JP" sz="2000" dirty="0">
                <a:solidFill>
                  <a:srgbClr val="000000"/>
                </a:solidFill>
                <a:cs typeface="Arial" pitchFamily="34" charset="0"/>
              </a:rPr>
              <a:t>         ( 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×3.5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 than </a:t>
            </a:r>
            <a:r>
              <a:rPr lang="en-US" altLang="ja-JP" sz="2000" dirty="0">
                <a:solidFill>
                  <a:srgbClr val="000000"/>
                </a:solidFill>
                <a:cs typeface="Arial" pitchFamily="34" charset="0"/>
              </a:rPr>
              <a:t>KEK-PS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342848" indent="-342848">
              <a:lnSpc>
                <a:spcPts val="2000"/>
              </a:lnSpc>
              <a:spcBef>
                <a:spcPts val="900"/>
              </a:spcBef>
              <a:buClr>
                <a:srgbClr val="3333CC"/>
              </a:buClr>
              <a:buSzPct val="60000"/>
            </a:pPr>
            <a:r>
              <a:rPr lang="ja-JP" altLang="en-US" sz="2000" dirty="0" smtClean="0">
                <a:solidFill>
                  <a:srgbClr val="000000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２．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Enough </a:t>
            </a:r>
            <a:r>
              <a:rPr lang="en-US" altLang="ja-JP" sz="2000" dirty="0">
                <a:solidFill>
                  <a:srgbClr val="000000"/>
                </a:solidFill>
                <a:cs typeface="Arial" pitchFamily="34" charset="0"/>
              </a:rPr>
              <a:t>emulsion 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volume</a:t>
            </a:r>
          </a:p>
          <a:p>
            <a:pPr marL="342848" indent="-342848">
              <a:lnSpc>
                <a:spcPts val="2000"/>
              </a:lnSpc>
              <a:buClr>
                <a:srgbClr val="3333CC"/>
              </a:buClr>
              <a:buSzPct val="60000"/>
            </a:pPr>
            <a:r>
              <a:rPr lang="ja-JP" altLang="en-US" sz="2000" dirty="0">
                <a:solidFill>
                  <a:srgbClr val="000000"/>
                </a:solidFill>
                <a:cs typeface="Arial" pitchFamily="34" charset="0"/>
              </a:rPr>
              <a:t>　</a:t>
            </a:r>
            <a:r>
              <a:rPr lang="ja-JP" altLang="en-US" sz="2000" dirty="0" smtClean="0">
                <a:solidFill>
                  <a:srgbClr val="000000"/>
                </a:solidFill>
                <a:cs typeface="Arial" pitchFamily="34" charset="0"/>
              </a:rPr>
              <a:t>　　　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×3 </a:t>
            </a:r>
            <a:r>
              <a:rPr lang="en-US" altLang="ja-JP" sz="2000" dirty="0" smtClean="0">
                <a:solidFill>
                  <a:srgbClr val="000000"/>
                </a:solidFill>
                <a:cs typeface="Arial" pitchFamily="34" charset="0"/>
              </a:rPr>
              <a:t>than KEK-E373)</a:t>
            </a:r>
          </a:p>
          <a:p>
            <a:pPr>
              <a:lnSpc>
                <a:spcPts val="2000"/>
              </a:lnSpc>
              <a:spcBef>
                <a:spcPts val="2400"/>
              </a:spcBef>
              <a:buClr>
                <a:srgbClr val="3333CC"/>
              </a:buClr>
              <a:buSzPct val="60000"/>
            </a:pPr>
            <a:r>
              <a:rPr lang="en-US" altLang="ja-JP" sz="2800" dirty="0" smtClean="0">
                <a:solidFill>
                  <a:srgbClr val="000000"/>
                </a:solidFill>
                <a:cs typeface="Arial" pitchFamily="34" charset="0"/>
                <a:sym typeface="Wingdings" panose="05000000000000000000" pitchFamily="2" charset="2"/>
              </a:rPr>
              <a:t> </a:t>
            </a:r>
            <a:r>
              <a:rPr lang="en-US" altLang="ja-JP" sz="3600" dirty="0" smtClean="0">
                <a:solidFill>
                  <a:srgbClr val="0000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  <a:sym typeface="Wingdings" panose="05000000000000000000" pitchFamily="2" charset="2"/>
              </a:rPr>
              <a:t>10 times statistics</a:t>
            </a:r>
          </a:p>
          <a:p>
            <a:pPr algn="ctr">
              <a:lnSpc>
                <a:spcPts val="2000"/>
              </a:lnSpc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altLang="ja-JP" sz="2800" dirty="0">
                <a:solidFill>
                  <a:srgbClr val="0000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cs typeface="Arial" pitchFamily="34" charset="0"/>
                <a:sym typeface="Wingdings" panose="05000000000000000000" pitchFamily="2" charset="2"/>
              </a:rPr>
              <a:t>                      of E373</a:t>
            </a:r>
            <a:endParaRPr lang="en-US" altLang="ja-JP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5" name="AutoShape 17"/>
          <p:cNvSpPr>
            <a:spLocks noChangeArrowheads="1"/>
          </p:cNvSpPr>
          <p:nvPr/>
        </p:nvSpPr>
        <p:spPr bwMode="auto">
          <a:xfrm rot="5400000">
            <a:off x="9690473" y="6556122"/>
            <a:ext cx="647700" cy="371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7959" y="332656"/>
            <a:ext cx="8348537" cy="700088"/>
          </a:xfrm>
        </p:spPr>
        <p:txBody>
          <a:bodyPr/>
          <a:lstStyle/>
          <a:p>
            <a:pPr eaLnBrk="1" hangingPunct="1">
              <a:lnSpc>
                <a:spcPts val="3500"/>
              </a:lnSpc>
            </a:pPr>
            <a:r>
              <a:rPr lang="en-US" altLang="ja-JP" sz="4000" b="1" dirty="0">
                <a:solidFill>
                  <a:srgbClr val="333399"/>
                </a:solidFill>
                <a:latin typeface="Calibri" panose="020F0502020204030204" pitchFamily="34" charset="0"/>
                <a:ea typeface="Adobe Myungjo Std M" pitchFamily="18" charset="-128"/>
              </a:rPr>
              <a:t>The</a:t>
            </a:r>
            <a:r>
              <a:rPr lang="en-US" altLang="ja-JP" sz="4000" b="1" i="0" dirty="0">
                <a:solidFill>
                  <a:srgbClr val="333399"/>
                </a:solidFill>
                <a:latin typeface="Calibri" panose="020F0502020204030204" pitchFamily="34" charset="0"/>
                <a:ea typeface="Adobe Myungjo Std M" pitchFamily="18" charset="-128"/>
              </a:rPr>
              <a:t> </a:t>
            </a:r>
            <a:r>
              <a:rPr lang="en-US" altLang="ja-JP" sz="4000" b="1" dirty="0">
                <a:solidFill>
                  <a:srgbClr val="333399"/>
                </a:solidFill>
                <a:latin typeface="Calibri" panose="020F0502020204030204" pitchFamily="34" charset="0"/>
                <a:ea typeface="Adobe Myungjo Std M" pitchFamily="18" charset="-128"/>
              </a:rPr>
              <a:t>E07 experiment</a:t>
            </a:r>
            <a:br>
              <a:rPr lang="en-US" altLang="ja-JP" sz="4000" b="1" dirty="0">
                <a:solidFill>
                  <a:srgbClr val="333399"/>
                </a:solidFill>
                <a:latin typeface="Calibri" panose="020F0502020204030204" pitchFamily="34" charset="0"/>
                <a:ea typeface="Adobe Myungjo Std M" pitchFamily="18" charset="-128"/>
              </a:rPr>
            </a:br>
            <a:r>
              <a:rPr lang="en-US" altLang="ja-JP" sz="4000" b="1" dirty="0">
                <a:solidFill>
                  <a:srgbClr val="333399"/>
                </a:solidFill>
                <a:latin typeface="Calibri" panose="020F0502020204030204" pitchFamily="34" charset="0"/>
                <a:ea typeface="Adobe Myungjo Std M" pitchFamily="18" charset="-128"/>
              </a:rPr>
              <a:t>      with a hybrid emulsion method</a:t>
            </a:r>
            <a:endParaRPr lang="en-US" altLang="ja-JP" sz="4000" b="1" dirty="0">
              <a:latin typeface="Calibri" panose="020F0502020204030204" pitchFamily="34" charset="0"/>
              <a:ea typeface="Adobe Myungjo Std M" pitchFamily="18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07504" y="1243626"/>
            <a:ext cx="4695040" cy="5137702"/>
            <a:chOff x="340944" y="1239362"/>
            <a:chExt cx="4695040" cy="513770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44" y="1239362"/>
              <a:ext cx="4695040" cy="5137702"/>
            </a:xfrm>
            <a:prstGeom prst="rect">
              <a:avLst/>
            </a:prstGeom>
            <a:noFill/>
          </p:spPr>
        </p:pic>
        <p:sp>
          <p:nvSpPr>
            <p:cNvPr id="11" name="角丸四角形 10"/>
            <p:cNvSpPr/>
            <p:nvPr/>
          </p:nvSpPr>
          <p:spPr bwMode="auto">
            <a:xfrm>
              <a:off x="901325" y="3151789"/>
              <a:ext cx="285303" cy="288032"/>
            </a:xfrm>
            <a:prstGeom prst="roundRect">
              <a:avLst>
                <a:gd name="adj" fmla="val 29342"/>
              </a:avLst>
            </a:prstGeom>
            <a:noFill/>
            <a:ln w="349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59"/>
              <a:endParaRPr lang="ja-JP" altLang="en-US">
                <a:solidFill>
                  <a:srgbClr val="000000"/>
                </a:solidFill>
                <a:latin typeface="Century" pitchFamily="18" charset="0"/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4231312" y="2549895"/>
              <a:ext cx="285303" cy="288032"/>
            </a:xfrm>
            <a:prstGeom prst="roundRect">
              <a:avLst>
                <a:gd name="adj" fmla="val 29342"/>
              </a:avLst>
            </a:prstGeom>
            <a:noFill/>
            <a:ln w="349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59"/>
              <a:endParaRPr lang="ja-JP" altLang="en-US">
                <a:solidFill>
                  <a:srgbClr val="000000"/>
                </a:solidFill>
                <a:latin typeface="Century" pitchFamily="18" charset="0"/>
              </a:endParaRPr>
            </a:p>
          </p:txBody>
        </p:sp>
      </p:grpSp>
      <p:sp>
        <p:nvSpPr>
          <p:cNvPr id="103" name="Rectangle 73"/>
          <p:cNvSpPr>
            <a:spLocks noChangeArrowheads="1"/>
          </p:cNvSpPr>
          <p:nvPr/>
        </p:nvSpPr>
        <p:spPr bwMode="auto">
          <a:xfrm>
            <a:off x="5858295" y="3410521"/>
            <a:ext cx="121728" cy="29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 </a:t>
            </a:r>
            <a:endParaRPr lang="en-US" altLang="ja-JP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105" name="Rectangle 75"/>
          <p:cNvSpPr>
            <a:spLocks noChangeArrowheads="1"/>
          </p:cNvSpPr>
          <p:nvPr/>
        </p:nvSpPr>
        <p:spPr bwMode="auto">
          <a:xfrm>
            <a:off x="9425389" y="1155139"/>
            <a:ext cx="60864" cy="29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Symbol" pitchFamily="18" charset="2"/>
              </a:rPr>
              <a:t> </a:t>
            </a:r>
            <a:endParaRPr lang="en-US" altLang="ja-JP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106" name="Rectangle 76"/>
          <p:cNvSpPr>
            <a:spLocks noChangeArrowheads="1"/>
          </p:cNvSpPr>
          <p:nvPr/>
        </p:nvSpPr>
        <p:spPr bwMode="auto">
          <a:xfrm>
            <a:off x="9485716" y="1190064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ja-JP" altLang="ja-JP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122" name="Freeform 92"/>
          <p:cNvSpPr>
            <a:spLocks/>
          </p:cNvSpPr>
          <p:nvPr/>
        </p:nvSpPr>
        <p:spPr bwMode="auto">
          <a:xfrm>
            <a:off x="10073059" y="971342"/>
            <a:ext cx="50800" cy="79375"/>
          </a:xfrm>
          <a:custGeom>
            <a:avLst/>
            <a:gdLst>
              <a:gd name="T0" fmla="*/ 0 w 46"/>
              <a:gd name="T1" fmla="*/ 2147483647 h 71"/>
              <a:gd name="T2" fmla="*/ 2147483647 w 46"/>
              <a:gd name="T3" fmla="*/ 2147483647 h 71"/>
              <a:gd name="T4" fmla="*/ 2147483647 w 46"/>
              <a:gd name="T5" fmla="*/ 2147483647 h 71"/>
              <a:gd name="T6" fmla="*/ 2147483647 w 46"/>
              <a:gd name="T7" fmla="*/ 0 h 71"/>
              <a:gd name="T8" fmla="*/ 0 w 46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" h="71">
                <a:moveTo>
                  <a:pt x="0" y="71"/>
                </a:moveTo>
                <a:cubicBezTo>
                  <a:pt x="0" y="71"/>
                  <a:pt x="0" y="71"/>
                  <a:pt x="1" y="71"/>
                </a:cubicBezTo>
                <a:cubicBezTo>
                  <a:pt x="17" y="71"/>
                  <a:pt x="33" y="66"/>
                  <a:pt x="46" y="56"/>
                </a:cubicBezTo>
                <a:lnTo>
                  <a:pt x="1" y="0"/>
                </a:lnTo>
                <a:lnTo>
                  <a:pt x="0" y="71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30" name="Rectangle 152"/>
          <p:cNvSpPr>
            <a:spLocks noChangeArrowheads="1"/>
          </p:cNvSpPr>
          <p:nvPr/>
        </p:nvSpPr>
        <p:spPr bwMode="auto">
          <a:xfrm>
            <a:off x="10979522" y="1469815"/>
            <a:ext cx="122856" cy="29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900" b="1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 </a:t>
            </a:r>
            <a:endParaRPr lang="en-US" altLang="ja-JP">
              <a:solidFill>
                <a:srgbClr val="000000"/>
              </a:solidFill>
              <a:latin typeface="Century" pitchFamily="18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364088" y="1268760"/>
            <a:ext cx="3523996" cy="2592861"/>
            <a:chOff x="5508104" y="2176746"/>
            <a:chExt cx="3523996" cy="2713201"/>
          </a:xfrm>
        </p:grpSpPr>
        <p:sp>
          <p:nvSpPr>
            <p:cNvPr id="145" name="Arc 579"/>
            <p:cNvSpPr>
              <a:spLocks/>
            </p:cNvSpPr>
            <p:nvPr/>
          </p:nvSpPr>
          <p:spPr bwMode="auto">
            <a:xfrm flipH="1">
              <a:off x="6404421" y="4181870"/>
              <a:ext cx="957262" cy="483092"/>
            </a:xfrm>
            <a:custGeom>
              <a:avLst/>
              <a:gdLst>
                <a:gd name="T0" fmla="*/ 2147483647 w 41822"/>
                <a:gd name="T1" fmla="*/ 2147483647 h 21600"/>
                <a:gd name="T2" fmla="*/ 0 w 41822"/>
                <a:gd name="T3" fmla="*/ 2147483647 h 21600"/>
                <a:gd name="T4" fmla="*/ 2147483647 w 4182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822" h="21600" fill="none" extrusionOk="0">
                  <a:moveTo>
                    <a:pt x="41821" y="6354"/>
                  </a:moveTo>
                  <a:cubicBezTo>
                    <a:pt x="39032" y="15416"/>
                    <a:pt x="30659" y="21599"/>
                    <a:pt x="21178" y="21600"/>
                  </a:cubicBezTo>
                  <a:cubicBezTo>
                    <a:pt x="10885" y="21600"/>
                    <a:pt x="2023" y="14338"/>
                    <a:pt x="-1" y="4247"/>
                  </a:cubicBezTo>
                </a:path>
                <a:path w="41822" h="21600" stroke="0" extrusionOk="0">
                  <a:moveTo>
                    <a:pt x="41821" y="6354"/>
                  </a:moveTo>
                  <a:cubicBezTo>
                    <a:pt x="39032" y="15416"/>
                    <a:pt x="30659" y="21599"/>
                    <a:pt x="21178" y="21600"/>
                  </a:cubicBezTo>
                  <a:cubicBezTo>
                    <a:pt x="10885" y="21600"/>
                    <a:pt x="2023" y="14338"/>
                    <a:pt x="-1" y="4247"/>
                  </a:cubicBezTo>
                  <a:lnTo>
                    <a:pt x="21178" y="0"/>
                  </a:lnTo>
                  <a:lnTo>
                    <a:pt x="41821" y="6354"/>
                  </a:lnTo>
                  <a:close/>
                </a:path>
              </a:pathLst>
            </a:custGeom>
            <a:noFill/>
            <a:ln w="63500">
              <a:solidFill>
                <a:srgbClr val="777777">
                  <a:alpha val="89803"/>
                </a:srgbClr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7345587" y="2339828"/>
              <a:ext cx="357790" cy="289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03200">
                  <a:solidFill>
                    <a:schemeClr val="accent1">
                      <a:alpha val="50195"/>
                    </a:schemeClr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200" dirty="0">
                  <a:solidFill>
                    <a:srgbClr val="000000"/>
                  </a:solidFill>
                  <a:latin typeface="Times New Roman" pitchFamily="18" charset="0"/>
                </a:rPr>
                <a:t>=&gt;</a:t>
              </a: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6042501" y="2763512"/>
              <a:ext cx="423863" cy="1063975"/>
            </a:xfrm>
            <a:custGeom>
              <a:avLst/>
              <a:gdLst>
                <a:gd name="T0" fmla="*/ 2147483647 w 533"/>
                <a:gd name="T1" fmla="*/ 2147483647 h 1926"/>
                <a:gd name="T2" fmla="*/ 2147483647 w 533"/>
                <a:gd name="T3" fmla="*/ 2147483647 h 1926"/>
                <a:gd name="T4" fmla="*/ 2147483647 w 533"/>
                <a:gd name="T5" fmla="*/ 2147483647 h 1926"/>
                <a:gd name="T6" fmla="*/ 2147483647 w 533"/>
                <a:gd name="T7" fmla="*/ 2147483647 h 1926"/>
                <a:gd name="T8" fmla="*/ 2147483647 w 533"/>
                <a:gd name="T9" fmla="*/ 2147483647 h 1926"/>
                <a:gd name="T10" fmla="*/ 2147483647 w 533"/>
                <a:gd name="T11" fmla="*/ 2147483647 h 1926"/>
                <a:gd name="T12" fmla="*/ 2147483647 w 533"/>
                <a:gd name="T13" fmla="*/ 2147483647 h 1926"/>
                <a:gd name="T14" fmla="*/ 2147483647 w 533"/>
                <a:gd name="T15" fmla="*/ 2147483647 h 1926"/>
                <a:gd name="T16" fmla="*/ 2147483647 w 533"/>
                <a:gd name="T17" fmla="*/ 2147483647 h 1926"/>
                <a:gd name="T18" fmla="*/ 2147483647 w 533"/>
                <a:gd name="T19" fmla="*/ 2147483647 h 1926"/>
                <a:gd name="T20" fmla="*/ 2147483647 w 533"/>
                <a:gd name="T21" fmla="*/ 2147483647 h 1926"/>
                <a:gd name="T22" fmla="*/ 2147483647 w 533"/>
                <a:gd name="T23" fmla="*/ 2147483647 h 1926"/>
                <a:gd name="T24" fmla="*/ 2147483647 w 533"/>
                <a:gd name="T25" fmla="*/ 2147483647 h 1926"/>
                <a:gd name="T26" fmla="*/ 2147483647 w 533"/>
                <a:gd name="T27" fmla="*/ 2147483647 h 1926"/>
                <a:gd name="T28" fmla="*/ 2147483647 w 533"/>
                <a:gd name="T29" fmla="*/ 2147483647 h 1926"/>
                <a:gd name="T30" fmla="*/ 2147483647 w 533"/>
                <a:gd name="T31" fmla="*/ 2147483647 h 1926"/>
                <a:gd name="T32" fmla="*/ 2147483647 w 533"/>
                <a:gd name="T33" fmla="*/ 2147483647 h 1926"/>
                <a:gd name="T34" fmla="*/ 2147483647 w 533"/>
                <a:gd name="T35" fmla="*/ 2147483647 h 1926"/>
                <a:gd name="T36" fmla="*/ 2147483647 w 533"/>
                <a:gd name="T37" fmla="*/ 2147483647 h 1926"/>
                <a:gd name="T38" fmla="*/ 2147483647 w 533"/>
                <a:gd name="T39" fmla="*/ 2147483647 h 1926"/>
                <a:gd name="T40" fmla="*/ 2147483647 w 533"/>
                <a:gd name="T41" fmla="*/ 2147483647 h 1926"/>
                <a:gd name="T42" fmla="*/ 2147483647 w 533"/>
                <a:gd name="T43" fmla="*/ 2147483647 h 1926"/>
                <a:gd name="T44" fmla="*/ 2147483647 w 533"/>
                <a:gd name="T45" fmla="*/ 2147483647 h 1926"/>
                <a:gd name="T46" fmla="*/ 2147483647 w 533"/>
                <a:gd name="T47" fmla="*/ 2147483647 h 1926"/>
                <a:gd name="T48" fmla="*/ 2147483647 w 533"/>
                <a:gd name="T49" fmla="*/ 2147483647 h 1926"/>
                <a:gd name="T50" fmla="*/ 2147483647 w 533"/>
                <a:gd name="T51" fmla="*/ 2147483647 h 1926"/>
                <a:gd name="T52" fmla="*/ 2147483647 w 533"/>
                <a:gd name="T53" fmla="*/ 2147483647 h 1926"/>
                <a:gd name="T54" fmla="*/ 2147483647 w 533"/>
                <a:gd name="T55" fmla="*/ 2147483647 h 1926"/>
                <a:gd name="T56" fmla="*/ 2147483647 w 533"/>
                <a:gd name="T57" fmla="*/ 2147483647 h 1926"/>
                <a:gd name="T58" fmla="*/ 2147483647 w 533"/>
                <a:gd name="T59" fmla="*/ 2147483647 h 1926"/>
                <a:gd name="T60" fmla="*/ 2147483647 w 533"/>
                <a:gd name="T61" fmla="*/ 2147483647 h 1926"/>
                <a:gd name="T62" fmla="*/ 2147483647 w 533"/>
                <a:gd name="T63" fmla="*/ 2147483647 h 1926"/>
                <a:gd name="T64" fmla="*/ 2147483647 w 533"/>
                <a:gd name="T65" fmla="*/ 2147483647 h 1926"/>
                <a:gd name="T66" fmla="*/ 2147483647 w 533"/>
                <a:gd name="T67" fmla="*/ 2147483647 h 1926"/>
                <a:gd name="T68" fmla="*/ 2147483647 w 533"/>
                <a:gd name="T69" fmla="*/ 2147483647 h 1926"/>
                <a:gd name="T70" fmla="*/ 2147483647 w 533"/>
                <a:gd name="T71" fmla="*/ 2147483647 h 1926"/>
                <a:gd name="T72" fmla="*/ 2147483647 w 533"/>
                <a:gd name="T73" fmla="*/ 2147483647 h 1926"/>
                <a:gd name="T74" fmla="*/ 2147483647 w 533"/>
                <a:gd name="T75" fmla="*/ 2147483647 h 1926"/>
                <a:gd name="T76" fmla="*/ 2147483647 w 533"/>
                <a:gd name="T77" fmla="*/ 2147483647 h 1926"/>
                <a:gd name="T78" fmla="*/ 2147483647 w 533"/>
                <a:gd name="T79" fmla="*/ 2147483647 h 1926"/>
                <a:gd name="T80" fmla="*/ 2147483647 w 533"/>
                <a:gd name="T81" fmla="*/ 2147483647 h 1926"/>
                <a:gd name="T82" fmla="*/ 2147483647 w 533"/>
                <a:gd name="T83" fmla="*/ 2147483647 h 19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33" h="1926">
                  <a:moveTo>
                    <a:pt x="0" y="0"/>
                  </a:moveTo>
                  <a:lnTo>
                    <a:pt x="43" y="12"/>
                  </a:lnTo>
                  <a:lnTo>
                    <a:pt x="82" y="26"/>
                  </a:lnTo>
                  <a:lnTo>
                    <a:pt x="120" y="41"/>
                  </a:lnTo>
                  <a:lnTo>
                    <a:pt x="155" y="59"/>
                  </a:lnTo>
                  <a:lnTo>
                    <a:pt x="187" y="79"/>
                  </a:lnTo>
                  <a:lnTo>
                    <a:pt x="218" y="101"/>
                  </a:lnTo>
                  <a:lnTo>
                    <a:pt x="246" y="124"/>
                  </a:lnTo>
                  <a:lnTo>
                    <a:pt x="271" y="149"/>
                  </a:lnTo>
                  <a:lnTo>
                    <a:pt x="295" y="174"/>
                  </a:lnTo>
                  <a:lnTo>
                    <a:pt x="318" y="201"/>
                  </a:lnTo>
                  <a:lnTo>
                    <a:pt x="337" y="229"/>
                  </a:lnTo>
                  <a:lnTo>
                    <a:pt x="355" y="257"/>
                  </a:lnTo>
                  <a:lnTo>
                    <a:pt x="372" y="286"/>
                  </a:lnTo>
                  <a:lnTo>
                    <a:pt x="388" y="316"/>
                  </a:lnTo>
                  <a:lnTo>
                    <a:pt x="402" y="345"/>
                  </a:lnTo>
                  <a:lnTo>
                    <a:pt x="414" y="374"/>
                  </a:lnTo>
                  <a:lnTo>
                    <a:pt x="424" y="404"/>
                  </a:lnTo>
                  <a:lnTo>
                    <a:pt x="434" y="433"/>
                  </a:lnTo>
                  <a:lnTo>
                    <a:pt x="444" y="463"/>
                  </a:lnTo>
                  <a:lnTo>
                    <a:pt x="451" y="491"/>
                  </a:lnTo>
                  <a:lnTo>
                    <a:pt x="458" y="519"/>
                  </a:lnTo>
                  <a:lnTo>
                    <a:pt x="465" y="545"/>
                  </a:lnTo>
                  <a:lnTo>
                    <a:pt x="469" y="572"/>
                  </a:lnTo>
                  <a:lnTo>
                    <a:pt x="474" y="597"/>
                  </a:lnTo>
                  <a:lnTo>
                    <a:pt x="479" y="619"/>
                  </a:lnTo>
                  <a:lnTo>
                    <a:pt x="483" y="642"/>
                  </a:lnTo>
                  <a:lnTo>
                    <a:pt x="487" y="661"/>
                  </a:lnTo>
                  <a:lnTo>
                    <a:pt x="490" y="680"/>
                  </a:lnTo>
                  <a:lnTo>
                    <a:pt x="493" y="696"/>
                  </a:lnTo>
                  <a:lnTo>
                    <a:pt x="497" y="710"/>
                  </a:lnTo>
                  <a:lnTo>
                    <a:pt x="500" y="723"/>
                  </a:lnTo>
                  <a:lnTo>
                    <a:pt x="504" y="731"/>
                  </a:lnTo>
                  <a:lnTo>
                    <a:pt x="514" y="754"/>
                  </a:lnTo>
                  <a:lnTo>
                    <a:pt x="521" y="776"/>
                  </a:lnTo>
                  <a:lnTo>
                    <a:pt x="526" y="797"/>
                  </a:lnTo>
                  <a:lnTo>
                    <a:pt x="530" y="818"/>
                  </a:lnTo>
                  <a:lnTo>
                    <a:pt x="532" y="841"/>
                  </a:lnTo>
                  <a:lnTo>
                    <a:pt x="533" y="862"/>
                  </a:lnTo>
                  <a:lnTo>
                    <a:pt x="532" y="883"/>
                  </a:lnTo>
                  <a:lnTo>
                    <a:pt x="529" y="904"/>
                  </a:lnTo>
                  <a:lnTo>
                    <a:pt x="525" y="926"/>
                  </a:lnTo>
                  <a:lnTo>
                    <a:pt x="519" y="947"/>
                  </a:lnTo>
                  <a:lnTo>
                    <a:pt x="514" y="967"/>
                  </a:lnTo>
                  <a:lnTo>
                    <a:pt x="505" y="988"/>
                  </a:lnTo>
                  <a:lnTo>
                    <a:pt x="497" y="1009"/>
                  </a:lnTo>
                  <a:lnTo>
                    <a:pt x="487" y="1030"/>
                  </a:lnTo>
                  <a:lnTo>
                    <a:pt x="476" y="1049"/>
                  </a:lnTo>
                  <a:lnTo>
                    <a:pt x="463" y="1070"/>
                  </a:lnTo>
                  <a:lnTo>
                    <a:pt x="438" y="1111"/>
                  </a:lnTo>
                  <a:lnTo>
                    <a:pt x="409" y="1152"/>
                  </a:lnTo>
                  <a:lnTo>
                    <a:pt x="378" y="1191"/>
                  </a:lnTo>
                  <a:lnTo>
                    <a:pt x="346" y="1230"/>
                  </a:lnTo>
                  <a:lnTo>
                    <a:pt x="312" y="1269"/>
                  </a:lnTo>
                  <a:lnTo>
                    <a:pt x="278" y="1307"/>
                  </a:lnTo>
                  <a:lnTo>
                    <a:pt x="243" y="1345"/>
                  </a:lnTo>
                  <a:lnTo>
                    <a:pt x="211" y="1383"/>
                  </a:lnTo>
                  <a:lnTo>
                    <a:pt x="179" y="1420"/>
                  </a:lnTo>
                  <a:lnTo>
                    <a:pt x="150" y="1457"/>
                  </a:lnTo>
                  <a:lnTo>
                    <a:pt x="123" y="1493"/>
                  </a:lnTo>
                  <a:lnTo>
                    <a:pt x="98" y="1530"/>
                  </a:lnTo>
                  <a:lnTo>
                    <a:pt x="88" y="1547"/>
                  </a:lnTo>
                  <a:lnTo>
                    <a:pt x="78" y="1565"/>
                  </a:lnTo>
                  <a:lnTo>
                    <a:pt x="70" y="1583"/>
                  </a:lnTo>
                  <a:lnTo>
                    <a:pt x="61" y="1600"/>
                  </a:lnTo>
                  <a:lnTo>
                    <a:pt x="56" y="1617"/>
                  </a:lnTo>
                  <a:lnTo>
                    <a:pt x="50" y="1635"/>
                  </a:lnTo>
                  <a:lnTo>
                    <a:pt x="47" y="1652"/>
                  </a:lnTo>
                  <a:lnTo>
                    <a:pt x="44" y="1668"/>
                  </a:lnTo>
                  <a:lnTo>
                    <a:pt x="43" y="1685"/>
                  </a:lnTo>
                  <a:lnTo>
                    <a:pt x="44" y="1702"/>
                  </a:lnTo>
                  <a:lnTo>
                    <a:pt x="47" y="1719"/>
                  </a:lnTo>
                  <a:lnTo>
                    <a:pt x="51" y="1736"/>
                  </a:lnTo>
                  <a:lnTo>
                    <a:pt x="57" y="1752"/>
                  </a:lnTo>
                  <a:lnTo>
                    <a:pt x="65" y="1769"/>
                  </a:lnTo>
                  <a:lnTo>
                    <a:pt x="75" y="1785"/>
                  </a:lnTo>
                  <a:lnTo>
                    <a:pt x="88" y="1801"/>
                  </a:lnTo>
                  <a:lnTo>
                    <a:pt x="102" y="1817"/>
                  </a:lnTo>
                  <a:lnTo>
                    <a:pt x="117" y="1834"/>
                  </a:lnTo>
                  <a:lnTo>
                    <a:pt x="136" y="1849"/>
                  </a:lnTo>
                  <a:lnTo>
                    <a:pt x="157" y="1864"/>
                  </a:lnTo>
                  <a:lnTo>
                    <a:pt x="180" y="1880"/>
                  </a:lnTo>
                  <a:lnTo>
                    <a:pt x="206" y="1895"/>
                  </a:lnTo>
                  <a:lnTo>
                    <a:pt x="234" y="1911"/>
                  </a:lnTo>
                  <a:lnTo>
                    <a:pt x="264" y="192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Oval 12"/>
            <p:cNvSpPr>
              <a:spLocks noChangeArrowheads="1"/>
            </p:cNvSpPr>
            <p:nvPr/>
          </p:nvSpPr>
          <p:spPr bwMode="auto">
            <a:xfrm>
              <a:off x="5849416" y="2497981"/>
              <a:ext cx="614363" cy="62706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44" name="Group 14"/>
            <p:cNvGrpSpPr>
              <a:grpSpLocks/>
            </p:cNvGrpSpPr>
            <p:nvPr/>
          </p:nvGrpSpPr>
          <p:grpSpPr bwMode="auto">
            <a:xfrm>
              <a:off x="5524009" y="2515444"/>
              <a:ext cx="153988" cy="261937"/>
              <a:chOff x="2915" y="1756"/>
              <a:chExt cx="97" cy="165"/>
            </a:xfrm>
          </p:grpSpPr>
          <p:sp>
            <p:nvSpPr>
              <p:cNvPr id="45" name="Rectangle 15"/>
              <p:cNvSpPr>
                <a:spLocks noChangeArrowheads="1"/>
              </p:cNvSpPr>
              <p:nvPr/>
            </p:nvSpPr>
            <p:spPr bwMode="auto">
              <a:xfrm>
                <a:off x="2977" y="1756"/>
                <a:ext cx="3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800" b="1">
                    <a:solidFill>
                      <a:srgbClr val="000000"/>
                    </a:solidFill>
                    <a:latin typeface="Symbol" pitchFamily="18" charset="2"/>
                  </a:rPr>
                  <a:t>-</a:t>
                </a:r>
                <a:endParaRPr lang="en-US" altLang="ja-JP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46" name="Rectangle 16"/>
              <p:cNvSpPr>
                <a:spLocks noChangeArrowheads="1"/>
              </p:cNvSpPr>
              <p:nvPr/>
            </p:nvSpPr>
            <p:spPr bwMode="auto">
              <a:xfrm>
                <a:off x="2915" y="1769"/>
                <a:ext cx="6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K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</p:grp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6771754" y="2251919"/>
              <a:ext cx="79375" cy="61912"/>
            </a:xfrm>
            <a:custGeom>
              <a:avLst/>
              <a:gdLst>
                <a:gd name="T0" fmla="*/ 0 w 71"/>
                <a:gd name="T1" fmla="*/ 2147483647 h 56"/>
                <a:gd name="T2" fmla="*/ 2147483647 w 71"/>
                <a:gd name="T3" fmla="*/ 2147483647 h 56"/>
                <a:gd name="T4" fmla="*/ 2147483647 w 71"/>
                <a:gd name="T5" fmla="*/ 0 h 56"/>
                <a:gd name="T6" fmla="*/ 0 w 71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56">
                  <a:moveTo>
                    <a:pt x="0" y="13"/>
                  </a:moveTo>
                  <a:cubicBezTo>
                    <a:pt x="3" y="30"/>
                    <a:pt x="12" y="45"/>
                    <a:pt x="25" y="56"/>
                  </a:cubicBezTo>
                  <a:lnTo>
                    <a:pt x="71" y="0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5508104" y="2315139"/>
              <a:ext cx="1276350" cy="450850"/>
              <a:chOff x="5508104" y="2315139"/>
              <a:chExt cx="1276350" cy="450850"/>
            </a:xfrm>
          </p:grpSpPr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flipV="1">
                <a:off x="6049441" y="2315139"/>
                <a:ext cx="735013" cy="44450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19"/>
              <p:cNvSpPr>
                <a:spLocks noChangeShapeType="1"/>
              </p:cNvSpPr>
              <p:nvPr/>
            </p:nvSpPr>
            <p:spPr bwMode="auto">
              <a:xfrm flipH="1">
                <a:off x="5508104" y="2764401"/>
                <a:ext cx="538162" cy="15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6107514" y="3231824"/>
              <a:ext cx="204072" cy="241545"/>
              <a:chOff x="6107514" y="3231824"/>
              <a:chExt cx="204072" cy="241545"/>
            </a:xfrm>
          </p:grpSpPr>
          <p:sp>
            <p:nvSpPr>
              <p:cNvPr id="50" name="Rectangle 20"/>
              <p:cNvSpPr>
                <a:spLocks noChangeArrowheads="1"/>
              </p:cNvSpPr>
              <p:nvPr/>
            </p:nvSpPr>
            <p:spPr bwMode="auto">
              <a:xfrm>
                <a:off x="6107514" y="3231824"/>
                <a:ext cx="123432" cy="241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 dirty="0">
                    <a:solidFill>
                      <a:srgbClr val="000000"/>
                    </a:solidFill>
                    <a:latin typeface="Symbol" pitchFamily="18" charset="2"/>
                  </a:rPr>
                  <a:t>X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51" name="Rectangle 21"/>
              <p:cNvSpPr>
                <a:spLocks noChangeArrowheads="1"/>
              </p:cNvSpPr>
              <p:nvPr/>
            </p:nvSpPr>
            <p:spPr bwMode="auto">
              <a:xfrm>
                <a:off x="6255480" y="3240272"/>
                <a:ext cx="56106" cy="12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800" b="1" dirty="0">
                    <a:solidFill>
                      <a:srgbClr val="000000"/>
                    </a:solidFill>
                    <a:latin typeface="Symbol" pitchFamily="18" charset="2"/>
                  </a:rPr>
                  <a:t>-</a:t>
                </a:r>
                <a:endParaRPr lang="en-US" altLang="ja-JP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955179" y="4443445"/>
              <a:ext cx="626002" cy="306388"/>
              <a:chOff x="5955179" y="4443445"/>
              <a:chExt cx="626002" cy="306388"/>
            </a:xfrm>
          </p:grpSpPr>
          <p:grpSp>
            <p:nvGrpSpPr>
              <p:cNvPr id="52" name="Group 22"/>
              <p:cNvGrpSpPr>
                <a:grpSpLocks/>
              </p:cNvGrpSpPr>
              <p:nvPr/>
            </p:nvGrpSpPr>
            <p:grpSpPr bwMode="auto">
              <a:xfrm>
                <a:off x="5955179" y="4443445"/>
                <a:ext cx="241301" cy="306388"/>
                <a:chOff x="3115" y="3127"/>
                <a:chExt cx="152" cy="193"/>
              </a:xfrm>
            </p:grpSpPr>
            <p:sp>
              <p:nvSpPr>
                <p:cNvPr id="53" name="Rectangle 23"/>
                <p:cNvSpPr>
                  <a:spLocks noChangeArrowheads="1"/>
                </p:cNvSpPr>
                <p:nvPr/>
              </p:nvSpPr>
              <p:spPr bwMode="auto">
                <a:xfrm>
                  <a:off x="3115" y="3127"/>
                  <a:ext cx="99" cy="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900" dirty="0">
                      <a:solidFill>
                        <a:srgbClr val="000000"/>
                      </a:solidFill>
                      <a:latin typeface="Symbol" pitchFamily="18" charset="2"/>
                    </a:rPr>
                    <a:t>X</a:t>
                  </a:r>
                  <a:endParaRPr lang="en-US" altLang="ja-JP" dirty="0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  <p:sp>
              <p:nvSpPr>
                <p:cNvPr id="54" name="Rectangle 24"/>
                <p:cNvSpPr>
                  <a:spLocks noChangeArrowheads="1"/>
                </p:cNvSpPr>
                <p:nvPr/>
              </p:nvSpPr>
              <p:spPr bwMode="auto">
                <a:xfrm>
                  <a:off x="3232" y="3129"/>
                  <a:ext cx="3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800" b="1">
                      <a:solidFill>
                        <a:srgbClr val="000000"/>
                      </a:solidFill>
                      <a:latin typeface="Symbol" pitchFamily="18" charset="2"/>
                    </a:rPr>
                    <a:t>-</a:t>
                  </a:r>
                  <a:endParaRPr lang="en-US" altLang="ja-JP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</p:grpSp>
          <p:sp>
            <p:nvSpPr>
              <p:cNvPr id="55" name="Rectangle 25"/>
              <p:cNvSpPr>
                <a:spLocks noChangeArrowheads="1"/>
              </p:cNvSpPr>
              <p:nvPr/>
            </p:nvSpPr>
            <p:spPr bwMode="auto">
              <a:xfrm>
                <a:off x="6196460" y="4484182"/>
                <a:ext cx="384721" cy="241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atom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</p:grpSp>
        <p:sp>
          <p:nvSpPr>
            <p:cNvPr id="59" name="Rectangle 29"/>
            <p:cNvSpPr>
              <a:spLocks noChangeArrowheads="1"/>
            </p:cNvSpPr>
            <p:nvPr/>
          </p:nvSpPr>
          <p:spPr bwMode="auto">
            <a:xfrm>
              <a:off x="6848066" y="4635041"/>
              <a:ext cx="839974" cy="24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A</a:t>
              </a:r>
              <a:r>
                <a:rPr lang="en-US" altLang="ja-JP" sz="1500" b="1" baseline="30000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*</a:t>
              </a:r>
              <a:r>
                <a:rPr lang="en-US" altLang="ja-JP" sz="15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(S</a:t>
              </a:r>
              <a:r>
                <a:rPr lang="en-US" altLang="ja-JP" sz="8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 </a:t>
              </a:r>
              <a:r>
                <a:rPr lang="en-US" altLang="ja-JP" sz="15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=</a:t>
              </a:r>
              <a:r>
                <a:rPr lang="en-US" altLang="ja-JP" sz="8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 </a:t>
              </a:r>
              <a:r>
                <a:rPr lang="en-US" altLang="ja-JP" sz="1500" b="1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-2)</a:t>
              </a:r>
              <a:endParaRPr lang="en-US" altLang="ja-JP" b="1" dirty="0">
                <a:solidFill>
                  <a:srgbClr val="000000"/>
                </a:solidFill>
                <a:latin typeface="Century" pitchFamily="18" charset="0"/>
              </a:endParaRPr>
            </a:p>
          </p:txBody>
        </p:sp>
        <p:sp>
          <p:nvSpPr>
            <p:cNvPr id="67" name="Freeform 37"/>
            <p:cNvSpPr>
              <a:spLocks/>
            </p:cNvSpPr>
            <p:nvPr/>
          </p:nvSpPr>
          <p:spPr bwMode="auto">
            <a:xfrm>
              <a:off x="6851129" y="3686200"/>
              <a:ext cx="901700" cy="757237"/>
            </a:xfrm>
            <a:custGeom>
              <a:avLst/>
              <a:gdLst>
                <a:gd name="T0" fmla="*/ 2147483647 w 1134"/>
                <a:gd name="T1" fmla="*/ 2147483647 h 953"/>
                <a:gd name="T2" fmla="*/ 2147483647 w 1134"/>
                <a:gd name="T3" fmla="*/ 2147483647 h 953"/>
                <a:gd name="T4" fmla="*/ 2147483647 w 1134"/>
                <a:gd name="T5" fmla="*/ 2147483647 h 953"/>
                <a:gd name="T6" fmla="*/ 2147483647 w 1134"/>
                <a:gd name="T7" fmla="*/ 2147483647 h 953"/>
                <a:gd name="T8" fmla="*/ 2147483647 w 1134"/>
                <a:gd name="T9" fmla="*/ 2147483647 h 953"/>
                <a:gd name="T10" fmla="*/ 2147483647 w 1134"/>
                <a:gd name="T11" fmla="*/ 2147483647 h 953"/>
                <a:gd name="T12" fmla="*/ 2147483647 w 1134"/>
                <a:gd name="T13" fmla="*/ 2147483647 h 953"/>
                <a:gd name="T14" fmla="*/ 0 w 1134"/>
                <a:gd name="T15" fmla="*/ 2147483647 h 953"/>
                <a:gd name="T16" fmla="*/ 2147483647 w 1134"/>
                <a:gd name="T17" fmla="*/ 2147483647 h 953"/>
                <a:gd name="T18" fmla="*/ 2147483647 w 1134"/>
                <a:gd name="T19" fmla="*/ 2147483647 h 953"/>
                <a:gd name="T20" fmla="*/ 2147483647 w 1134"/>
                <a:gd name="T21" fmla="*/ 2147483647 h 953"/>
                <a:gd name="T22" fmla="*/ 2147483647 w 1134"/>
                <a:gd name="T23" fmla="*/ 2147483647 h 953"/>
                <a:gd name="T24" fmla="*/ 2147483647 w 1134"/>
                <a:gd name="T25" fmla="*/ 2147483647 h 953"/>
                <a:gd name="T26" fmla="*/ 2147483647 w 1134"/>
                <a:gd name="T27" fmla="*/ 2147483647 h 953"/>
                <a:gd name="T28" fmla="*/ 2147483647 w 1134"/>
                <a:gd name="T29" fmla="*/ 2147483647 h 953"/>
                <a:gd name="T30" fmla="*/ 2147483647 w 1134"/>
                <a:gd name="T31" fmla="*/ 2147483647 h 953"/>
                <a:gd name="T32" fmla="*/ 2147483647 w 1134"/>
                <a:gd name="T33" fmla="*/ 2147483647 h 953"/>
                <a:gd name="T34" fmla="*/ 2147483647 w 1134"/>
                <a:gd name="T35" fmla="*/ 2147483647 h 953"/>
                <a:gd name="T36" fmla="*/ 2147483647 w 1134"/>
                <a:gd name="T37" fmla="*/ 2147483647 h 953"/>
                <a:gd name="T38" fmla="*/ 2147483647 w 1134"/>
                <a:gd name="T39" fmla="*/ 2147483647 h 953"/>
                <a:gd name="T40" fmla="*/ 2147483647 w 1134"/>
                <a:gd name="T41" fmla="*/ 2147483647 h 953"/>
                <a:gd name="T42" fmla="*/ 2147483647 w 1134"/>
                <a:gd name="T43" fmla="*/ 2147483647 h 953"/>
                <a:gd name="T44" fmla="*/ 2147483647 w 1134"/>
                <a:gd name="T45" fmla="*/ 2147483647 h 953"/>
                <a:gd name="T46" fmla="*/ 2147483647 w 1134"/>
                <a:gd name="T47" fmla="*/ 2147483647 h 953"/>
                <a:gd name="T48" fmla="*/ 2147483647 w 1134"/>
                <a:gd name="T49" fmla="*/ 2147483647 h 953"/>
                <a:gd name="T50" fmla="*/ 2147483647 w 1134"/>
                <a:gd name="T51" fmla="*/ 2147483647 h 953"/>
                <a:gd name="T52" fmla="*/ 2147483647 w 1134"/>
                <a:gd name="T53" fmla="*/ 2147483647 h 953"/>
                <a:gd name="T54" fmla="*/ 2147483647 w 1134"/>
                <a:gd name="T55" fmla="*/ 2147483647 h 953"/>
                <a:gd name="T56" fmla="*/ 2147483647 w 1134"/>
                <a:gd name="T57" fmla="*/ 2147483647 h 953"/>
                <a:gd name="T58" fmla="*/ 2147483647 w 1134"/>
                <a:gd name="T59" fmla="*/ 2147483647 h 953"/>
                <a:gd name="T60" fmla="*/ 2147483647 w 1134"/>
                <a:gd name="T61" fmla="*/ 2147483647 h 953"/>
                <a:gd name="T62" fmla="*/ 2147483647 w 1134"/>
                <a:gd name="T63" fmla="*/ 2147483647 h 953"/>
                <a:gd name="T64" fmla="*/ 2147483647 w 1134"/>
                <a:gd name="T65" fmla="*/ 2147483647 h 953"/>
                <a:gd name="T66" fmla="*/ 2147483647 w 1134"/>
                <a:gd name="T67" fmla="*/ 2147483647 h 953"/>
                <a:gd name="T68" fmla="*/ 2147483647 w 1134"/>
                <a:gd name="T69" fmla="*/ 2147483647 h 953"/>
                <a:gd name="T70" fmla="*/ 2147483647 w 1134"/>
                <a:gd name="T71" fmla="*/ 2147483647 h 953"/>
                <a:gd name="T72" fmla="*/ 2147483647 w 1134"/>
                <a:gd name="T73" fmla="*/ 2147483647 h 953"/>
                <a:gd name="T74" fmla="*/ 2147483647 w 1134"/>
                <a:gd name="T75" fmla="*/ 2147483647 h 953"/>
                <a:gd name="T76" fmla="*/ 2147483647 w 1134"/>
                <a:gd name="T77" fmla="*/ 2147483647 h 953"/>
                <a:gd name="T78" fmla="*/ 2147483647 w 1134"/>
                <a:gd name="T79" fmla="*/ 2147483647 h 953"/>
                <a:gd name="T80" fmla="*/ 2147483647 w 1134"/>
                <a:gd name="T81" fmla="*/ 2147483647 h 953"/>
                <a:gd name="T82" fmla="*/ 2147483647 w 1134"/>
                <a:gd name="T83" fmla="*/ 2147483647 h 953"/>
                <a:gd name="T84" fmla="*/ 2147483647 w 1134"/>
                <a:gd name="T85" fmla="*/ 2147483647 h 953"/>
                <a:gd name="T86" fmla="*/ 2147483647 w 1134"/>
                <a:gd name="T87" fmla="*/ 2147483647 h 953"/>
                <a:gd name="T88" fmla="*/ 2147483647 w 1134"/>
                <a:gd name="T89" fmla="*/ 0 h 953"/>
                <a:gd name="T90" fmla="*/ 2147483647 w 1134"/>
                <a:gd name="T91" fmla="*/ 2147483647 h 953"/>
                <a:gd name="T92" fmla="*/ 2147483647 w 1134"/>
                <a:gd name="T93" fmla="*/ 2147483647 h 953"/>
                <a:gd name="T94" fmla="*/ 2147483647 w 1134"/>
                <a:gd name="T95" fmla="*/ 2147483647 h 953"/>
                <a:gd name="T96" fmla="*/ 2147483647 w 1134"/>
                <a:gd name="T97" fmla="*/ 2147483647 h 953"/>
                <a:gd name="T98" fmla="*/ 2147483647 w 1134"/>
                <a:gd name="T99" fmla="*/ 2147483647 h 953"/>
                <a:gd name="T100" fmla="*/ 2147483647 w 1134"/>
                <a:gd name="T101" fmla="*/ 2147483647 h 953"/>
                <a:gd name="T102" fmla="*/ 2147483647 w 1134"/>
                <a:gd name="T103" fmla="*/ 2147483647 h 953"/>
                <a:gd name="T104" fmla="*/ 2147483647 w 1134"/>
                <a:gd name="T105" fmla="*/ 2147483647 h 953"/>
                <a:gd name="T106" fmla="*/ 2147483647 w 1134"/>
                <a:gd name="T107" fmla="*/ 2147483647 h 9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4" h="953">
                  <a:moveTo>
                    <a:pt x="252" y="120"/>
                  </a:moveTo>
                  <a:lnTo>
                    <a:pt x="238" y="116"/>
                  </a:lnTo>
                  <a:lnTo>
                    <a:pt x="225" y="112"/>
                  </a:lnTo>
                  <a:lnTo>
                    <a:pt x="213" y="109"/>
                  </a:lnTo>
                  <a:lnTo>
                    <a:pt x="200" y="107"/>
                  </a:lnTo>
                  <a:lnTo>
                    <a:pt x="178" y="107"/>
                  </a:lnTo>
                  <a:lnTo>
                    <a:pt x="155" y="112"/>
                  </a:lnTo>
                  <a:lnTo>
                    <a:pt x="137" y="120"/>
                  </a:lnTo>
                  <a:lnTo>
                    <a:pt x="119" y="131"/>
                  </a:lnTo>
                  <a:lnTo>
                    <a:pt x="102" y="145"/>
                  </a:lnTo>
                  <a:lnTo>
                    <a:pt x="88" y="162"/>
                  </a:lnTo>
                  <a:lnTo>
                    <a:pt x="74" y="182"/>
                  </a:lnTo>
                  <a:lnTo>
                    <a:pt x="61" y="203"/>
                  </a:lnTo>
                  <a:lnTo>
                    <a:pt x="52" y="226"/>
                  </a:lnTo>
                  <a:lnTo>
                    <a:pt x="42" y="253"/>
                  </a:lnTo>
                  <a:lnTo>
                    <a:pt x="33" y="280"/>
                  </a:lnTo>
                  <a:lnTo>
                    <a:pt x="26" y="308"/>
                  </a:lnTo>
                  <a:lnTo>
                    <a:pt x="19" y="337"/>
                  </a:lnTo>
                  <a:lnTo>
                    <a:pt x="15" y="366"/>
                  </a:lnTo>
                  <a:lnTo>
                    <a:pt x="7" y="427"/>
                  </a:lnTo>
                  <a:lnTo>
                    <a:pt x="3" y="487"/>
                  </a:lnTo>
                  <a:lnTo>
                    <a:pt x="1" y="515"/>
                  </a:lnTo>
                  <a:lnTo>
                    <a:pt x="0" y="543"/>
                  </a:lnTo>
                  <a:lnTo>
                    <a:pt x="0" y="569"/>
                  </a:lnTo>
                  <a:lnTo>
                    <a:pt x="0" y="595"/>
                  </a:lnTo>
                  <a:lnTo>
                    <a:pt x="1" y="617"/>
                  </a:lnTo>
                  <a:lnTo>
                    <a:pt x="1" y="639"/>
                  </a:lnTo>
                  <a:lnTo>
                    <a:pt x="3" y="658"/>
                  </a:lnTo>
                  <a:lnTo>
                    <a:pt x="4" y="675"/>
                  </a:lnTo>
                  <a:lnTo>
                    <a:pt x="5" y="687"/>
                  </a:lnTo>
                  <a:lnTo>
                    <a:pt x="7" y="697"/>
                  </a:lnTo>
                  <a:lnTo>
                    <a:pt x="8" y="704"/>
                  </a:lnTo>
                  <a:lnTo>
                    <a:pt x="10" y="707"/>
                  </a:lnTo>
                  <a:lnTo>
                    <a:pt x="31" y="722"/>
                  </a:lnTo>
                  <a:lnTo>
                    <a:pt x="52" y="736"/>
                  </a:lnTo>
                  <a:lnTo>
                    <a:pt x="74" y="747"/>
                  </a:lnTo>
                  <a:lnTo>
                    <a:pt x="98" y="756"/>
                  </a:lnTo>
                  <a:lnTo>
                    <a:pt x="122" y="764"/>
                  </a:lnTo>
                  <a:lnTo>
                    <a:pt x="147" y="770"/>
                  </a:lnTo>
                  <a:lnTo>
                    <a:pt x="171" y="774"/>
                  </a:lnTo>
                  <a:lnTo>
                    <a:pt x="197" y="777"/>
                  </a:lnTo>
                  <a:lnTo>
                    <a:pt x="222" y="778"/>
                  </a:lnTo>
                  <a:lnTo>
                    <a:pt x="249" y="778"/>
                  </a:lnTo>
                  <a:lnTo>
                    <a:pt x="276" y="778"/>
                  </a:lnTo>
                  <a:lnTo>
                    <a:pt x="302" y="777"/>
                  </a:lnTo>
                  <a:lnTo>
                    <a:pt x="355" y="774"/>
                  </a:lnTo>
                  <a:lnTo>
                    <a:pt x="410" y="770"/>
                  </a:lnTo>
                  <a:lnTo>
                    <a:pt x="465" y="767"/>
                  </a:lnTo>
                  <a:lnTo>
                    <a:pt x="518" y="766"/>
                  </a:lnTo>
                  <a:lnTo>
                    <a:pt x="545" y="766"/>
                  </a:lnTo>
                  <a:lnTo>
                    <a:pt x="570" y="767"/>
                  </a:lnTo>
                  <a:lnTo>
                    <a:pt x="595" y="770"/>
                  </a:lnTo>
                  <a:lnTo>
                    <a:pt x="620" y="774"/>
                  </a:lnTo>
                  <a:lnTo>
                    <a:pt x="645" y="780"/>
                  </a:lnTo>
                  <a:lnTo>
                    <a:pt x="669" y="787"/>
                  </a:lnTo>
                  <a:lnTo>
                    <a:pt x="693" y="795"/>
                  </a:lnTo>
                  <a:lnTo>
                    <a:pt x="715" y="806"/>
                  </a:lnTo>
                  <a:lnTo>
                    <a:pt x="738" y="819"/>
                  </a:lnTo>
                  <a:lnTo>
                    <a:pt x="759" y="834"/>
                  </a:lnTo>
                  <a:lnTo>
                    <a:pt x="778" y="851"/>
                  </a:lnTo>
                  <a:lnTo>
                    <a:pt x="798" y="872"/>
                  </a:lnTo>
                  <a:lnTo>
                    <a:pt x="813" y="889"/>
                  </a:lnTo>
                  <a:lnTo>
                    <a:pt x="830" y="907"/>
                  </a:lnTo>
                  <a:lnTo>
                    <a:pt x="850" y="922"/>
                  </a:lnTo>
                  <a:lnTo>
                    <a:pt x="871" y="936"/>
                  </a:lnTo>
                  <a:lnTo>
                    <a:pt x="882" y="942"/>
                  </a:lnTo>
                  <a:lnTo>
                    <a:pt x="893" y="948"/>
                  </a:lnTo>
                  <a:lnTo>
                    <a:pt x="907" y="950"/>
                  </a:lnTo>
                  <a:lnTo>
                    <a:pt x="921" y="953"/>
                  </a:lnTo>
                  <a:lnTo>
                    <a:pt x="935" y="953"/>
                  </a:lnTo>
                  <a:lnTo>
                    <a:pt x="951" y="953"/>
                  </a:lnTo>
                  <a:lnTo>
                    <a:pt x="968" y="950"/>
                  </a:lnTo>
                  <a:lnTo>
                    <a:pt x="986" y="945"/>
                  </a:lnTo>
                  <a:lnTo>
                    <a:pt x="1007" y="936"/>
                  </a:lnTo>
                  <a:lnTo>
                    <a:pt x="1025" y="927"/>
                  </a:lnTo>
                  <a:lnTo>
                    <a:pt x="1040" y="915"/>
                  </a:lnTo>
                  <a:lnTo>
                    <a:pt x="1054" y="901"/>
                  </a:lnTo>
                  <a:lnTo>
                    <a:pt x="1066" y="886"/>
                  </a:lnTo>
                  <a:lnTo>
                    <a:pt x="1077" y="869"/>
                  </a:lnTo>
                  <a:lnTo>
                    <a:pt x="1085" y="851"/>
                  </a:lnTo>
                  <a:lnTo>
                    <a:pt x="1094" y="831"/>
                  </a:lnTo>
                  <a:lnTo>
                    <a:pt x="1099" y="810"/>
                  </a:lnTo>
                  <a:lnTo>
                    <a:pt x="1105" y="789"/>
                  </a:lnTo>
                  <a:lnTo>
                    <a:pt x="1110" y="768"/>
                  </a:lnTo>
                  <a:lnTo>
                    <a:pt x="1115" y="746"/>
                  </a:lnTo>
                  <a:lnTo>
                    <a:pt x="1120" y="701"/>
                  </a:lnTo>
                  <a:lnTo>
                    <a:pt x="1127" y="656"/>
                  </a:lnTo>
                  <a:lnTo>
                    <a:pt x="1130" y="628"/>
                  </a:lnTo>
                  <a:lnTo>
                    <a:pt x="1133" y="602"/>
                  </a:lnTo>
                  <a:lnTo>
                    <a:pt x="1134" y="579"/>
                  </a:lnTo>
                  <a:lnTo>
                    <a:pt x="1134" y="558"/>
                  </a:lnTo>
                  <a:lnTo>
                    <a:pt x="1134" y="540"/>
                  </a:lnTo>
                  <a:lnTo>
                    <a:pt x="1133" y="523"/>
                  </a:lnTo>
                  <a:lnTo>
                    <a:pt x="1130" y="508"/>
                  </a:lnTo>
                  <a:lnTo>
                    <a:pt x="1126" y="495"/>
                  </a:lnTo>
                  <a:lnTo>
                    <a:pt x="1122" y="484"/>
                  </a:lnTo>
                  <a:lnTo>
                    <a:pt x="1117" y="474"/>
                  </a:lnTo>
                  <a:lnTo>
                    <a:pt x="1110" y="466"/>
                  </a:lnTo>
                  <a:lnTo>
                    <a:pt x="1105" y="457"/>
                  </a:lnTo>
                  <a:lnTo>
                    <a:pt x="1089" y="446"/>
                  </a:lnTo>
                  <a:lnTo>
                    <a:pt x="1071" y="438"/>
                  </a:lnTo>
                  <a:lnTo>
                    <a:pt x="1052" y="431"/>
                  </a:lnTo>
                  <a:lnTo>
                    <a:pt x="1029" y="425"/>
                  </a:lnTo>
                  <a:lnTo>
                    <a:pt x="1005" y="418"/>
                  </a:lnTo>
                  <a:lnTo>
                    <a:pt x="980" y="411"/>
                  </a:lnTo>
                  <a:lnTo>
                    <a:pt x="968" y="406"/>
                  </a:lnTo>
                  <a:lnTo>
                    <a:pt x="954" y="400"/>
                  </a:lnTo>
                  <a:lnTo>
                    <a:pt x="941" y="394"/>
                  </a:lnTo>
                  <a:lnTo>
                    <a:pt x="927" y="387"/>
                  </a:lnTo>
                  <a:lnTo>
                    <a:pt x="913" y="379"/>
                  </a:lnTo>
                  <a:lnTo>
                    <a:pt x="900" y="369"/>
                  </a:lnTo>
                  <a:lnTo>
                    <a:pt x="886" y="357"/>
                  </a:lnTo>
                  <a:lnTo>
                    <a:pt x="872" y="344"/>
                  </a:lnTo>
                  <a:lnTo>
                    <a:pt x="865" y="337"/>
                  </a:lnTo>
                  <a:lnTo>
                    <a:pt x="860" y="329"/>
                  </a:lnTo>
                  <a:lnTo>
                    <a:pt x="853" y="319"/>
                  </a:lnTo>
                  <a:lnTo>
                    <a:pt x="847" y="309"/>
                  </a:lnTo>
                  <a:lnTo>
                    <a:pt x="836" y="287"/>
                  </a:lnTo>
                  <a:lnTo>
                    <a:pt x="825" y="261"/>
                  </a:lnTo>
                  <a:lnTo>
                    <a:pt x="815" y="233"/>
                  </a:lnTo>
                  <a:lnTo>
                    <a:pt x="805" y="205"/>
                  </a:lnTo>
                  <a:lnTo>
                    <a:pt x="795" y="176"/>
                  </a:lnTo>
                  <a:lnTo>
                    <a:pt x="785" y="148"/>
                  </a:lnTo>
                  <a:lnTo>
                    <a:pt x="776" y="120"/>
                  </a:lnTo>
                  <a:lnTo>
                    <a:pt x="766" y="93"/>
                  </a:lnTo>
                  <a:lnTo>
                    <a:pt x="756" y="68"/>
                  </a:lnTo>
                  <a:lnTo>
                    <a:pt x="745" y="47"/>
                  </a:lnTo>
                  <a:lnTo>
                    <a:pt x="739" y="37"/>
                  </a:lnTo>
                  <a:lnTo>
                    <a:pt x="734" y="29"/>
                  </a:lnTo>
                  <a:lnTo>
                    <a:pt x="728" y="21"/>
                  </a:lnTo>
                  <a:lnTo>
                    <a:pt x="722" y="14"/>
                  </a:lnTo>
                  <a:lnTo>
                    <a:pt x="715" y="8"/>
                  </a:lnTo>
                  <a:lnTo>
                    <a:pt x="710" y="4"/>
                  </a:lnTo>
                  <a:lnTo>
                    <a:pt x="703" y="1"/>
                  </a:lnTo>
                  <a:lnTo>
                    <a:pt x="696" y="0"/>
                  </a:lnTo>
                  <a:lnTo>
                    <a:pt x="668" y="5"/>
                  </a:lnTo>
                  <a:lnTo>
                    <a:pt x="643" y="9"/>
                  </a:lnTo>
                  <a:lnTo>
                    <a:pt x="622" y="14"/>
                  </a:lnTo>
                  <a:lnTo>
                    <a:pt x="602" y="16"/>
                  </a:lnTo>
                  <a:lnTo>
                    <a:pt x="584" y="21"/>
                  </a:lnTo>
                  <a:lnTo>
                    <a:pt x="568" y="23"/>
                  </a:lnTo>
                  <a:lnTo>
                    <a:pt x="553" y="25"/>
                  </a:lnTo>
                  <a:lnTo>
                    <a:pt x="538" y="28"/>
                  </a:lnTo>
                  <a:lnTo>
                    <a:pt x="522" y="30"/>
                  </a:lnTo>
                  <a:lnTo>
                    <a:pt x="507" y="33"/>
                  </a:lnTo>
                  <a:lnTo>
                    <a:pt x="491" y="36"/>
                  </a:lnTo>
                  <a:lnTo>
                    <a:pt x="473" y="39"/>
                  </a:lnTo>
                  <a:lnTo>
                    <a:pt x="454" y="43"/>
                  </a:lnTo>
                  <a:lnTo>
                    <a:pt x="433" y="47"/>
                  </a:lnTo>
                  <a:lnTo>
                    <a:pt x="407" y="51"/>
                  </a:lnTo>
                  <a:lnTo>
                    <a:pt x="379" y="56"/>
                  </a:lnTo>
                  <a:lnTo>
                    <a:pt x="367" y="63"/>
                  </a:lnTo>
                  <a:lnTo>
                    <a:pt x="354" y="67"/>
                  </a:lnTo>
                  <a:lnTo>
                    <a:pt x="344" y="72"/>
                  </a:lnTo>
                  <a:lnTo>
                    <a:pt x="334" y="77"/>
                  </a:lnTo>
                  <a:lnTo>
                    <a:pt x="319" y="84"/>
                  </a:lnTo>
                  <a:lnTo>
                    <a:pt x="304" y="89"/>
                  </a:lnTo>
                  <a:lnTo>
                    <a:pt x="290" y="96"/>
                  </a:lnTo>
                  <a:lnTo>
                    <a:pt x="273" y="103"/>
                  </a:lnTo>
                  <a:lnTo>
                    <a:pt x="264" y="107"/>
                  </a:lnTo>
                  <a:lnTo>
                    <a:pt x="253" y="112"/>
                  </a:lnTo>
                  <a:lnTo>
                    <a:pt x="242" y="117"/>
                  </a:lnTo>
                  <a:lnTo>
                    <a:pt x="228" y="123"/>
                  </a:lnTo>
                  <a:lnTo>
                    <a:pt x="252" y="1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38"/>
            <p:cNvSpPr>
              <a:spLocks/>
            </p:cNvSpPr>
            <p:nvPr/>
          </p:nvSpPr>
          <p:spPr bwMode="auto">
            <a:xfrm>
              <a:off x="6859067" y="3692550"/>
              <a:ext cx="900112" cy="757237"/>
            </a:xfrm>
            <a:custGeom>
              <a:avLst/>
              <a:gdLst>
                <a:gd name="T0" fmla="*/ 2147483647 w 1135"/>
                <a:gd name="T1" fmla="*/ 2147483647 h 954"/>
                <a:gd name="T2" fmla="*/ 2147483647 w 1135"/>
                <a:gd name="T3" fmla="*/ 2147483647 h 954"/>
                <a:gd name="T4" fmla="*/ 2147483647 w 1135"/>
                <a:gd name="T5" fmla="*/ 2147483647 h 954"/>
                <a:gd name="T6" fmla="*/ 2147483647 w 1135"/>
                <a:gd name="T7" fmla="*/ 2147483647 h 954"/>
                <a:gd name="T8" fmla="*/ 2147483647 w 1135"/>
                <a:gd name="T9" fmla="*/ 2147483647 h 954"/>
                <a:gd name="T10" fmla="*/ 2147483647 w 1135"/>
                <a:gd name="T11" fmla="*/ 2147483647 h 954"/>
                <a:gd name="T12" fmla="*/ 2147483647 w 1135"/>
                <a:gd name="T13" fmla="*/ 2147483647 h 954"/>
                <a:gd name="T14" fmla="*/ 0 w 1135"/>
                <a:gd name="T15" fmla="*/ 2147483647 h 954"/>
                <a:gd name="T16" fmla="*/ 2147483647 w 1135"/>
                <a:gd name="T17" fmla="*/ 2147483647 h 954"/>
                <a:gd name="T18" fmla="*/ 2147483647 w 1135"/>
                <a:gd name="T19" fmla="*/ 2147483647 h 954"/>
                <a:gd name="T20" fmla="*/ 2147483647 w 1135"/>
                <a:gd name="T21" fmla="*/ 2147483647 h 954"/>
                <a:gd name="T22" fmla="*/ 2147483647 w 1135"/>
                <a:gd name="T23" fmla="*/ 2147483647 h 954"/>
                <a:gd name="T24" fmla="*/ 2147483647 w 1135"/>
                <a:gd name="T25" fmla="*/ 2147483647 h 954"/>
                <a:gd name="T26" fmla="*/ 2147483647 w 1135"/>
                <a:gd name="T27" fmla="*/ 2147483647 h 954"/>
                <a:gd name="T28" fmla="*/ 2147483647 w 1135"/>
                <a:gd name="T29" fmla="*/ 2147483647 h 954"/>
                <a:gd name="T30" fmla="*/ 2147483647 w 1135"/>
                <a:gd name="T31" fmla="*/ 2147483647 h 954"/>
                <a:gd name="T32" fmla="*/ 2147483647 w 1135"/>
                <a:gd name="T33" fmla="*/ 2147483647 h 954"/>
                <a:gd name="T34" fmla="*/ 2147483647 w 1135"/>
                <a:gd name="T35" fmla="*/ 2147483647 h 954"/>
                <a:gd name="T36" fmla="*/ 2147483647 w 1135"/>
                <a:gd name="T37" fmla="*/ 2147483647 h 954"/>
                <a:gd name="T38" fmla="*/ 2147483647 w 1135"/>
                <a:gd name="T39" fmla="*/ 2147483647 h 954"/>
                <a:gd name="T40" fmla="*/ 2147483647 w 1135"/>
                <a:gd name="T41" fmla="*/ 2147483647 h 954"/>
                <a:gd name="T42" fmla="*/ 2147483647 w 1135"/>
                <a:gd name="T43" fmla="*/ 2147483647 h 954"/>
                <a:gd name="T44" fmla="*/ 2147483647 w 1135"/>
                <a:gd name="T45" fmla="*/ 2147483647 h 954"/>
                <a:gd name="T46" fmla="*/ 2147483647 w 1135"/>
                <a:gd name="T47" fmla="*/ 2147483647 h 954"/>
                <a:gd name="T48" fmla="*/ 2147483647 w 1135"/>
                <a:gd name="T49" fmla="*/ 2147483647 h 954"/>
                <a:gd name="T50" fmla="*/ 2147483647 w 1135"/>
                <a:gd name="T51" fmla="*/ 2147483647 h 954"/>
                <a:gd name="T52" fmla="*/ 2147483647 w 1135"/>
                <a:gd name="T53" fmla="*/ 2147483647 h 954"/>
                <a:gd name="T54" fmla="*/ 2147483647 w 1135"/>
                <a:gd name="T55" fmla="*/ 2147483647 h 954"/>
                <a:gd name="T56" fmla="*/ 2147483647 w 1135"/>
                <a:gd name="T57" fmla="*/ 2147483647 h 954"/>
                <a:gd name="T58" fmla="*/ 2147483647 w 1135"/>
                <a:gd name="T59" fmla="*/ 2147483647 h 954"/>
                <a:gd name="T60" fmla="*/ 2147483647 w 1135"/>
                <a:gd name="T61" fmla="*/ 2147483647 h 954"/>
                <a:gd name="T62" fmla="*/ 2147483647 w 1135"/>
                <a:gd name="T63" fmla="*/ 2147483647 h 954"/>
                <a:gd name="T64" fmla="*/ 2147483647 w 1135"/>
                <a:gd name="T65" fmla="*/ 2147483647 h 954"/>
                <a:gd name="T66" fmla="*/ 2147483647 w 1135"/>
                <a:gd name="T67" fmla="*/ 2147483647 h 954"/>
                <a:gd name="T68" fmla="*/ 2147483647 w 1135"/>
                <a:gd name="T69" fmla="*/ 2147483647 h 954"/>
                <a:gd name="T70" fmla="*/ 2147483647 w 1135"/>
                <a:gd name="T71" fmla="*/ 2147483647 h 954"/>
                <a:gd name="T72" fmla="*/ 2147483647 w 1135"/>
                <a:gd name="T73" fmla="*/ 2147483647 h 954"/>
                <a:gd name="T74" fmla="*/ 2147483647 w 1135"/>
                <a:gd name="T75" fmla="*/ 2147483647 h 954"/>
                <a:gd name="T76" fmla="*/ 2147483647 w 1135"/>
                <a:gd name="T77" fmla="*/ 2147483647 h 954"/>
                <a:gd name="T78" fmla="*/ 2147483647 w 1135"/>
                <a:gd name="T79" fmla="*/ 2147483647 h 954"/>
                <a:gd name="T80" fmla="*/ 2147483647 w 1135"/>
                <a:gd name="T81" fmla="*/ 2147483647 h 954"/>
                <a:gd name="T82" fmla="*/ 2147483647 w 1135"/>
                <a:gd name="T83" fmla="*/ 2147483647 h 954"/>
                <a:gd name="T84" fmla="*/ 2147483647 w 1135"/>
                <a:gd name="T85" fmla="*/ 2147483647 h 954"/>
                <a:gd name="T86" fmla="*/ 2147483647 w 1135"/>
                <a:gd name="T87" fmla="*/ 2147483647 h 954"/>
                <a:gd name="T88" fmla="*/ 2147483647 w 1135"/>
                <a:gd name="T89" fmla="*/ 0 h 954"/>
                <a:gd name="T90" fmla="*/ 2147483647 w 1135"/>
                <a:gd name="T91" fmla="*/ 2147483647 h 954"/>
                <a:gd name="T92" fmla="*/ 2147483647 w 1135"/>
                <a:gd name="T93" fmla="*/ 2147483647 h 954"/>
                <a:gd name="T94" fmla="*/ 2147483647 w 1135"/>
                <a:gd name="T95" fmla="*/ 2147483647 h 954"/>
                <a:gd name="T96" fmla="*/ 2147483647 w 1135"/>
                <a:gd name="T97" fmla="*/ 2147483647 h 954"/>
                <a:gd name="T98" fmla="*/ 2147483647 w 1135"/>
                <a:gd name="T99" fmla="*/ 2147483647 h 954"/>
                <a:gd name="T100" fmla="*/ 2147483647 w 1135"/>
                <a:gd name="T101" fmla="*/ 2147483647 h 954"/>
                <a:gd name="T102" fmla="*/ 2147483647 w 1135"/>
                <a:gd name="T103" fmla="*/ 2147483647 h 954"/>
                <a:gd name="T104" fmla="*/ 2147483647 w 1135"/>
                <a:gd name="T105" fmla="*/ 2147483647 h 954"/>
                <a:gd name="T106" fmla="*/ 2147483647 w 1135"/>
                <a:gd name="T107" fmla="*/ 2147483647 h 9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5" h="954">
                  <a:moveTo>
                    <a:pt x="252" y="120"/>
                  </a:moveTo>
                  <a:lnTo>
                    <a:pt x="238" y="116"/>
                  </a:lnTo>
                  <a:lnTo>
                    <a:pt x="226" y="112"/>
                  </a:lnTo>
                  <a:lnTo>
                    <a:pt x="213" y="109"/>
                  </a:lnTo>
                  <a:lnTo>
                    <a:pt x="200" y="108"/>
                  </a:lnTo>
                  <a:lnTo>
                    <a:pt x="178" y="108"/>
                  </a:lnTo>
                  <a:lnTo>
                    <a:pt x="156" y="112"/>
                  </a:lnTo>
                  <a:lnTo>
                    <a:pt x="137" y="120"/>
                  </a:lnTo>
                  <a:lnTo>
                    <a:pt x="119" y="132"/>
                  </a:lnTo>
                  <a:lnTo>
                    <a:pt x="102" y="146"/>
                  </a:lnTo>
                  <a:lnTo>
                    <a:pt x="88" y="162"/>
                  </a:lnTo>
                  <a:lnTo>
                    <a:pt x="74" y="182"/>
                  </a:lnTo>
                  <a:lnTo>
                    <a:pt x="62" y="203"/>
                  </a:lnTo>
                  <a:lnTo>
                    <a:pt x="52" y="227"/>
                  </a:lnTo>
                  <a:lnTo>
                    <a:pt x="42" y="253"/>
                  </a:lnTo>
                  <a:lnTo>
                    <a:pt x="34" y="280"/>
                  </a:lnTo>
                  <a:lnTo>
                    <a:pt x="27" y="308"/>
                  </a:lnTo>
                  <a:lnTo>
                    <a:pt x="20" y="337"/>
                  </a:lnTo>
                  <a:lnTo>
                    <a:pt x="16" y="367"/>
                  </a:lnTo>
                  <a:lnTo>
                    <a:pt x="7" y="427"/>
                  </a:lnTo>
                  <a:lnTo>
                    <a:pt x="3" y="487"/>
                  </a:lnTo>
                  <a:lnTo>
                    <a:pt x="2" y="515"/>
                  </a:lnTo>
                  <a:lnTo>
                    <a:pt x="0" y="543"/>
                  </a:lnTo>
                  <a:lnTo>
                    <a:pt x="0" y="570"/>
                  </a:lnTo>
                  <a:lnTo>
                    <a:pt x="0" y="595"/>
                  </a:lnTo>
                  <a:lnTo>
                    <a:pt x="2" y="617"/>
                  </a:lnTo>
                  <a:lnTo>
                    <a:pt x="2" y="640"/>
                  </a:lnTo>
                  <a:lnTo>
                    <a:pt x="3" y="658"/>
                  </a:lnTo>
                  <a:lnTo>
                    <a:pt x="4" y="675"/>
                  </a:lnTo>
                  <a:lnTo>
                    <a:pt x="6" y="688"/>
                  </a:lnTo>
                  <a:lnTo>
                    <a:pt x="7" y="697"/>
                  </a:lnTo>
                  <a:lnTo>
                    <a:pt x="9" y="704"/>
                  </a:lnTo>
                  <a:lnTo>
                    <a:pt x="10" y="707"/>
                  </a:lnTo>
                  <a:lnTo>
                    <a:pt x="31" y="723"/>
                  </a:lnTo>
                  <a:lnTo>
                    <a:pt x="52" y="737"/>
                  </a:lnTo>
                  <a:lnTo>
                    <a:pt x="74" y="748"/>
                  </a:lnTo>
                  <a:lnTo>
                    <a:pt x="98" y="756"/>
                  </a:lnTo>
                  <a:lnTo>
                    <a:pt x="122" y="765"/>
                  </a:lnTo>
                  <a:lnTo>
                    <a:pt x="147" y="770"/>
                  </a:lnTo>
                  <a:lnTo>
                    <a:pt x="171" y="774"/>
                  </a:lnTo>
                  <a:lnTo>
                    <a:pt x="198" y="777"/>
                  </a:lnTo>
                  <a:lnTo>
                    <a:pt x="223" y="779"/>
                  </a:lnTo>
                  <a:lnTo>
                    <a:pt x="249" y="779"/>
                  </a:lnTo>
                  <a:lnTo>
                    <a:pt x="276" y="779"/>
                  </a:lnTo>
                  <a:lnTo>
                    <a:pt x="303" y="777"/>
                  </a:lnTo>
                  <a:lnTo>
                    <a:pt x="356" y="774"/>
                  </a:lnTo>
                  <a:lnTo>
                    <a:pt x="411" y="770"/>
                  </a:lnTo>
                  <a:lnTo>
                    <a:pt x="465" y="767"/>
                  </a:lnTo>
                  <a:lnTo>
                    <a:pt x="518" y="766"/>
                  </a:lnTo>
                  <a:lnTo>
                    <a:pt x="545" y="766"/>
                  </a:lnTo>
                  <a:lnTo>
                    <a:pt x="570" y="767"/>
                  </a:lnTo>
                  <a:lnTo>
                    <a:pt x="595" y="770"/>
                  </a:lnTo>
                  <a:lnTo>
                    <a:pt x="621" y="774"/>
                  </a:lnTo>
                  <a:lnTo>
                    <a:pt x="646" y="780"/>
                  </a:lnTo>
                  <a:lnTo>
                    <a:pt x="670" y="787"/>
                  </a:lnTo>
                  <a:lnTo>
                    <a:pt x="693" y="795"/>
                  </a:lnTo>
                  <a:lnTo>
                    <a:pt x="716" y="807"/>
                  </a:lnTo>
                  <a:lnTo>
                    <a:pt x="738" y="819"/>
                  </a:lnTo>
                  <a:lnTo>
                    <a:pt x="759" y="835"/>
                  </a:lnTo>
                  <a:lnTo>
                    <a:pt x="779" y="851"/>
                  </a:lnTo>
                  <a:lnTo>
                    <a:pt x="798" y="872"/>
                  </a:lnTo>
                  <a:lnTo>
                    <a:pt x="814" y="889"/>
                  </a:lnTo>
                  <a:lnTo>
                    <a:pt x="831" y="907"/>
                  </a:lnTo>
                  <a:lnTo>
                    <a:pt x="850" y="923"/>
                  </a:lnTo>
                  <a:lnTo>
                    <a:pt x="871" y="937"/>
                  </a:lnTo>
                  <a:lnTo>
                    <a:pt x="882" y="942"/>
                  </a:lnTo>
                  <a:lnTo>
                    <a:pt x="894" y="948"/>
                  </a:lnTo>
                  <a:lnTo>
                    <a:pt x="908" y="951"/>
                  </a:lnTo>
                  <a:lnTo>
                    <a:pt x="922" y="954"/>
                  </a:lnTo>
                  <a:lnTo>
                    <a:pt x="936" y="954"/>
                  </a:lnTo>
                  <a:lnTo>
                    <a:pt x="951" y="954"/>
                  </a:lnTo>
                  <a:lnTo>
                    <a:pt x="968" y="951"/>
                  </a:lnTo>
                  <a:lnTo>
                    <a:pt x="986" y="945"/>
                  </a:lnTo>
                  <a:lnTo>
                    <a:pt x="1007" y="937"/>
                  </a:lnTo>
                  <a:lnTo>
                    <a:pt x="1025" y="927"/>
                  </a:lnTo>
                  <a:lnTo>
                    <a:pt x="1041" y="916"/>
                  </a:lnTo>
                  <a:lnTo>
                    <a:pt x="1055" y="902"/>
                  </a:lnTo>
                  <a:lnTo>
                    <a:pt x="1066" y="886"/>
                  </a:lnTo>
                  <a:lnTo>
                    <a:pt x="1077" y="870"/>
                  </a:lnTo>
                  <a:lnTo>
                    <a:pt x="1086" y="851"/>
                  </a:lnTo>
                  <a:lnTo>
                    <a:pt x="1094" y="832"/>
                  </a:lnTo>
                  <a:lnTo>
                    <a:pt x="1100" y="811"/>
                  </a:lnTo>
                  <a:lnTo>
                    <a:pt x="1105" y="790"/>
                  </a:lnTo>
                  <a:lnTo>
                    <a:pt x="1111" y="769"/>
                  </a:lnTo>
                  <a:lnTo>
                    <a:pt x="1115" y="746"/>
                  </a:lnTo>
                  <a:lnTo>
                    <a:pt x="1121" y="702"/>
                  </a:lnTo>
                  <a:lnTo>
                    <a:pt x="1128" y="657"/>
                  </a:lnTo>
                  <a:lnTo>
                    <a:pt x="1130" y="629"/>
                  </a:lnTo>
                  <a:lnTo>
                    <a:pt x="1133" y="602"/>
                  </a:lnTo>
                  <a:lnTo>
                    <a:pt x="1135" y="580"/>
                  </a:lnTo>
                  <a:lnTo>
                    <a:pt x="1135" y="559"/>
                  </a:lnTo>
                  <a:lnTo>
                    <a:pt x="1135" y="540"/>
                  </a:lnTo>
                  <a:lnTo>
                    <a:pt x="1133" y="524"/>
                  </a:lnTo>
                  <a:lnTo>
                    <a:pt x="1130" y="508"/>
                  </a:lnTo>
                  <a:lnTo>
                    <a:pt x="1126" y="496"/>
                  </a:lnTo>
                  <a:lnTo>
                    <a:pt x="1122" y="484"/>
                  </a:lnTo>
                  <a:lnTo>
                    <a:pt x="1118" y="475"/>
                  </a:lnTo>
                  <a:lnTo>
                    <a:pt x="1111" y="466"/>
                  </a:lnTo>
                  <a:lnTo>
                    <a:pt x="1105" y="458"/>
                  </a:lnTo>
                  <a:lnTo>
                    <a:pt x="1090" y="447"/>
                  </a:lnTo>
                  <a:lnTo>
                    <a:pt x="1072" y="438"/>
                  </a:lnTo>
                  <a:lnTo>
                    <a:pt x="1052" y="431"/>
                  </a:lnTo>
                  <a:lnTo>
                    <a:pt x="1030" y="426"/>
                  </a:lnTo>
                  <a:lnTo>
                    <a:pt x="1006" y="419"/>
                  </a:lnTo>
                  <a:lnTo>
                    <a:pt x="981" y="412"/>
                  </a:lnTo>
                  <a:lnTo>
                    <a:pt x="968" y="406"/>
                  </a:lnTo>
                  <a:lnTo>
                    <a:pt x="954" y="400"/>
                  </a:lnTo>
                  <a:lnTo>
                    <a:pt x="941" y="395"/>
                  </a:lnTo>
                  <a:lnTo>
                    <a:pt x="927" y="388"/>
                  </a:lnTo>
                  <a:lnTo>
                    <a:pt x="913" y="379"/>
                  </a:lnTo>
                  <a:lnTo>
                    <a:pt x="901" y="370"/>
                  </a:lnTo>
                  <a:lnTo>
                    <a:pt x="887" y="357"/>
                  </a:lnTo>
                  <a:lnTo>
                    <a:pt x="873" y="344"/>
                  </a:lnTo>
                  <a:lnTo>
                    <a:pt x="866" y="337"/>
                  </a:lnTo>
                  <a:lnTo>
                    <a:pt x="860" y="329"/>
                  </a:lnTo>
                  <a:lnTo>
                    <a:pt x="853" y="319"/>
                  </a:lnTo>
                  <a:lnTo>
                    <a:pt x="847" y="309"/>
                  </a:lnTo>
                  <a:lnTo>
                    <a:pt x="836" y="287"/>
                  </a:lnTo>
                  <a:lnTo>
                    <a:pt x="825" y="262"/>
                  </a:lnTo>
                  <a:lnTo>
                    <a:pt x="815" y="234"/>
                  </a:lnTo>
                  <a:lnTo>
                    <a:pt x="805" y="206"/>
                  </a:lnTo>
                  <a:lnTo>
                    <a:pt x="796" y="176"/>
                  </a:lnTo>
                  <a:lnTo>
                    <a:pt x="786" y="148"/>
                  </a:lnTo>
                  <a:lnTo>
                    <a:pt x="776" y="120"/>
                  </a:lnTo>
                  <a:lnTo>
                    <a:pt x="766" y="94"/>
                  </a:lnTo>
                  <a:lnTo>
                    <a:pt x="756" y="69"/>
                  </a:lnTo>
                  <a:lnTo>
                    <a:pt x="745" y="48"/>
                  </a:lnTo>
                  <a:lnTo>
                    <a:pt x="740" y="38"/>
                  </a:lnTo>
                  <a:lnTo>
                    <a:pt x="734" y="29"/>
                  </a:lnTo>
                  <a:lnTo>
                    <a:pt x="728" y="21"/>
                  </a:lnTo>
                  <a:lnTo>
                    <a:pt x="723" y="14"/>
                  </a:lnTo>
                  <a:lnTo>
                    <a:pt x="716" y="8"/>
                  </a:lnTo>
                  <a:lnTo>
                    <a:pt x="710" y="4"/>
                  </a:lnTo>
                  <a:lnTo>
                    <a:pt x="703" y="1"/>
                  </a:lnTo>
                  <a:lnTo>
                    <a:pt x="696" y="0"/>
                  </a:lnTo>
                  <a:lnTo>
                    <a:pt x="668" y="6"/>
                  </a:lnTo>
                  <a:lnTo>
                    <a:pt x="643" y="10"/>
                  </a:lnTo>
                  <a:lnTo>
                    <a:pt x="622" y="14"/>
                  </a:lnTo>
                  <a:lnTo>
                    <a:pt x="602" y="17"/>
                  </a:lnTo>
                  <a:lnTo>
                    <a:pt x="584" y="21"/>
                  </a:lnTo>
                  <a:lnTo>
                    <a:pt x="569" y="24"/>
                  </a:lnTo>
                  <a:lnTo>
                    <a:pt x="553" y="25"/>
                  </a:lnTo>
                  <a:lnTo>
                    <a:pt x="538" y="28"/>
                  </a:lnTo>
                  <a:lnTo>
                    <a:pt x="523" y="31"/>
                  </a:lnTo>
                  <a:lnTo>
                    <a:pt x="507" y="34"/>
                  </a:lnTo>
                  <a:lnTo>
                    <a:pt x="492" y="36"/>
                  </a:lnTo>
                  <a:lnTo>
                    <a:pt x="474" y="39"/>
                  </a:lnTo>
                  <a:lnTo>
                    <a:pt x="454" y="43"/>
                  </a:lnTo>
                  <a:lnTo>
                    <a:pt x="433" y="48"/>
                  </a:lnTo>
                  <a:lnTo>
                    <a:pt x="408" y="52"/>
                  </a:lnTo>
                  <a:lnTo>
                    <a:pt x="380" y="56"/>
                  </a:lnTo>
                  <a:lnTo>
                    <a:pt x="367" y="63"/>
                  </a:lnTo>
                  <a:lnTo>
                    <a:pt x="355" y="67"/>
                  </a:lnTo>
                  <a:lnTo>
                    <a:pt x="345" y="73"/>
                  </a:lnTo>
                  <a:lnTo>
                    <a:pt x="335" y="77"/>
                  </a:lnTo>
                  <a:lnTo>
                    <a:pt x="319" y="84"/>
                  </a:lnTo>
                  <a:lnTo>
                    <a:pt x="304" y="90"/>
                  </a:lnTo>
                  <a:lnTo>
                    <a:pt x="290" y="97"/>
                  </a:lnTo>
                  <a:lnTo>
                    <a:pt x="273" y="104"/>
                  </a:lnTo>
                  <a:lnTo>
                    <a:pt x="265" y="108"/>
                  </a:lnTo>
                  <a:lnTo>
                    <a:pt x="254" y="112"/>
                  </a:lnTo>
                  <a:lnTo>
                    <a:pt x="242" y="118"/>
                  </a:lnTo>
                  <a:lnTo>
                    <a:pt x="228" y="123"/>
                  </a:lnTo>
                </a:path>
              </a:pathLst>
            </a:custGeom>
            <a:noFill/>
            <a:ln w="1270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Rectangle 39"/>
            <p:cNvSpPr>
              <a:spLocks noChangeArrowheads="1"/>
            </p:cNvSpPr>
            <p:nvPr/>
          </p:nvSpPr>
          <p:spPr bwMode="auto">
            <a:xfrm>
              <a:off x="7203554" y="3870350"/>
              <a:ext cx="156669" cy="30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90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endParaRPr lang="en-US" altLang="ja-JP" dirty="0">
                <a:solidFill>
                  <a:srgbClr val="000000"/>
                </a:solidFill>
                <a:latin typeface="Century" pitchFamily="18" charset="0"/>
              </a:endParaRPr>
            </a:p>
          </p:txBody>
        </p:sp>
        <p:sp>
          <p:nvSpPr>
            <p:cNvPr id="70" name="Rectangle 40"/>
            <p:cNvSpPr>
              <a:spLocks noChangeArrowheads="1"/>
            </p:cNvSpPr>
            <p:nvPr/>
          </p:nvSpPr>
          <p:spPr bwMode="auto">
            <a:xfrm>
              <a:off x="7378179" y="3873525"/>
              <a:ext cx="56106" cy="1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800" b="1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US" altLang="ja-JP">
                <a:solidFill>
                  <a:srgbClr val="000000"/>
                </a:solidFill>
                <a:latin typeface="Century" pitchFamily="18" charset="0"/>
              </a:endParaRPr>
            </a:p>
          </p:txBody>
        </p:sp>
        <p:sp>
          <p:nvSpPr>
            <p:cNvPr id="71" name="Oval 41"/>
            <p:cNvSpPr>
              <a:spLocks noChangeArrowheads="1"/>
            </p:cNvSpPr>
            <p:nvPr/>
          </p:nvSpPr>
          <p:spPr bwMode="auto">
            <a:xfrm>
              <a:off x="7095604" y="3951312"/>
              <a:ext cx="80963" cy="8096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7025754" y="2790614"/>
              <a:ext cx="666750" cy="487153"/>
              <a:chOff x="7025754" y="2790614"/>
              <a:chExt cx="666750" cy="487153"/>
            </a:xfrm>
          </p:grpSpPr>
          <p:sp>
            <p:nvSpPr>
              <p:cNvPr id="91" name="Oval 61"/>
              <p:cNvSpPr>
                <a:spLocks noChangeArrowheads="1"/>
              </p:cNvSpPr>
              <p:nvPr/>
            </p:nvSpPr>
            <p:spPr bwMode="auto">
              <a:xfrm>
                <a:off x="7344842" y="2884277"/>
                <a:ext cx="53975" cy="53975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62"/>
              <p:cNvSpPr>
                <a:spLocks noChangeArrowheads="1"/>
              </p:cNvSpPr>
              <p:nvPr/>
            </p:nvSpPr>
            <p:spPr bwMode="auto">
              <a:xfrm>
                <a:off x="7025754" y="2790614"/>
                <a:ext cx="506413" cy="481013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63"/>
              <p:cNvSpPr>
                <a:spLocks noChangeArrowheads="1"/>
              </p:cNvSpPr>
              <p:nvPr/>
            </p:nvSpPr>
            <p:spPr bwMode="auto">
              <a:xfrm>
                <a:off x="7113067" y="2928727"/>
                <a:ext cx="166712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Λ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4" name="Rectangle 64"/>
              <p:cNvSpPr>
                <a:spLocks noChangeArrowheads="1"/>
              </p:cNvSpPr>
              <p:nvPr/>
            </p:nvSpPr>
            <p:spPr bwMode="auto">
              <a:xfrm>
                <a:off x="7273404" y="2928727"/>
                <a:ext cx="166712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Λ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5" name="Rectangle 65"/>
              <p:cNvSpPr>
                <a:spLocks noChangeArrowheads="1"/>
              </p:cNvSpPr>
              <p:nvPr/>
            </p:nvSpPr>
            <p:spPr bwMode="auto">
              <a:xfrm>
                <a:off x="7113067" y="3068427"/>
                <a:ext cx="83356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o</a:t>
                </a:r>
                <a:endParaRPr lang="en-US" altLang="ja-JP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6" name="Rectangle 66"/>
              <p:cNvSpPr>
                <a:spLocks noChangeArrowheads="1"/>
              </p:cNvSpPr>
              <p:nvPr/>
            </p:nvSpPr>
            <p:spPr bwMode="auto">
              <a:xfrm>
                <a:off x="7200379" y="3068427"/>
                <a:ext cx="83356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r</a:t>
                </a:r>
                <a:endParaRPr lang="en-US" altLang="ja-JP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7" name="Rectangle 67"/>
              <p:cNvSpPr>
                <a:spLocks noChangeArrowheads="1"/>
              </p:cNvSpPr>
              <p:nvPr/>
            </p:nvSpPr>
            <p:spPr bwMode="auto">
              <a:xfrm>
                <a:off x="7262292" y="3068427"/>
                <a:ext cx="83356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 </a:t>
                </a:r>
                <a:endParaRPr lang="en-US" altLang="ja-JP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8" name="Rectangle 68"/>
              <p:cNvSpPr>
                <a:spLocks noChangeArrowheads="1"/>
              </p:cNvSpPr>
              <p:nvPr/>
            </p:nvSpPr>
            <p:spPr bwMode="auto">
              <a:xfrm>
                <a:off x="7301979" y="3068427"/>
                <a:ext cx="83356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H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99" name="Oval 69"/>
              <p:cNvSpPr>
                <a:spLocks noChangeArrowheads="1"/>
              </p:cNvSpPr>
              <p:nvPr/>
            </p:nvSpPr>
            <p:spPr bwMode="auto">
              <a:xfrm>
                <a:off x="7559154" y="2896977"/>
                <a:ext cx="133350" cy="14763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Oval 70"/>
              <p:cNvSpPr>
                <a:spLocks noChangeArrowheads="1"/>
              </p:cNvSpPr>
              <p:nvPr/>
            </p:nvSpPr>
            <p:spPr bwMode="auto">
              <a:xfrm>
                <a:off x="7125767" y="2903327"/>
                <a:ext cx="53975" cy="53975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7001942" y="2275964"/>
              <a:ext cx="409828" cy="326344"/>
              <a:chOff x="5749900" y="5208562"/>
              <a:chExt cx="409828" cy="326344"/>
            </a:xfrm>
          </p:grpSpPr>
          <p:sp>
            <p:nvSpPr>
              <p:cNvPr id="101" name="Rectangle 71"/>
              <p:cNvSpPr>
                <a:spLocks noChangeArrowheads="1"/>
              </p:cNvSpPr>
              <p:nvPr/>
            </p:nvSpPr>
            <p:spPr bwMode="auto">
              <a:xfrm>
                <a:off x="5749900" y="5229200"/>
                <a:ext cx="156669" cy="305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900" dirty="0">
                    <a:solidFill>
                      <a:srgbClr val="000000"/>
                    </a:solidFill>
                    <a:latin typeface="Symbol" pitchFamily="18" charset="2"/>
                  </a:rPr>
                  <a:t>X</a:t>
                </a:r>
                <a:endParaRPr lang="en-US" altLang="ja-JP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102" name="Rectangle 72"/>
              <p:cNvSpPr>
                <a:spLocks noChangeArrowheads="1"/>
              </p:cNvSpPr>
              <p:nvPr/>
            </p:nvSpPr>
            <p:spPr bwMode="auto">
              <a:xfrm>
                <a:off x="5921350" y="5208562"/>
                <a:ext cx="78898" cy="181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100" b="1">
                    <a:solidFill>
                      <a:srgbClr val="000000"/>
                    </a:solidFill>
                    <a:latin typeface="Symbol" pitchFamily="18" charset="2"/>
                  </a:rPr>
                  <a:t>-</a:t>
                </a:r>
                <a:endParaRPr lang="en-US" altLang="ja-JP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6024475" y="5210150"/>
                <a:ext cx="135253" cy="294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i="1" dirty="0">
                    <a:solidFill>
                      <a:srgbClr val="000000"/>
                    </a:solidFill>
                    <a:latin typeface="Georgia" panose="02040502050405020303" pitchFamily="18" charset="0"/>
                    <a:ea typeface="ＭＳ 明朝" pitchFamily="17" charset="-128"/>
                  </a:rPr>
                  <a:t>p</a:t>
                </a:r>
                <a:endParaRPr lang="en-US" altLang="ja-JP" sz="1800" i="1" dirty="0">
                  <a:solidFill>
                    <a:srgbClr val="000000"/>
                  </a:solidFill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07" name="Rectangle 77"/>
            <p:cNvSpPr>
              <a:spLocks noChangeArrowheads="1"/>
            </p:cNvSpPr>
            <p:nvPr/>
          </p:nvSpPr>
          <p:spPr bwMode="auto">
            <a:xfrm>
              <a:off x="7637487" y="2308078"/>
              <a:ext cx="1394613" cy="32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latin typeface="Symbol" panose="05050102010706020507" pitchFamily="18" charset="2"/>
                  <a:ea typeface="ＭＳ 明朝" pitchFamily="17" charset="-128"/>
                </a:rPr>
                <a:t>LL</a:t>
              </a:r>
              <a:r>
                <a:rPr lang="en-US" altLang="ja-JP" sz="800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Adobe Gothic Std B" pitchFamily="34" charset="-128"/>
                  <a:ea typeface="Adobe Gothic Std B" pitchFamily="34" charset="-128"/>
                </a:rPr>
                <a:t>+</a:t>
              </a:r>
              <a:r>
                <a:rPr lang="en-US" altLang="ja-JP" sz="800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Adobe Gothic Std B" pitchFamily="34" charset="-128"/>
                  <a:ea typeface="Adobe Gothic Std B" pitchFamily="34" charset="-128"/>
                </a:rPr>
                <a:t>28</a:t>
              </a:r>
              <a:r>
                <a:rPr lang="en-US" altLang="ja-JP" sz="800" dirty="0">
                  <a:solidFill>
                    <a:srgbClr val="000000"/>
                  </a:solidFill>
                  <a:latin typeface="ＭＳ 明朝" pitchFamily="17" charset="-128"/>
                  <a:ea typeface="ＭＳ 明朝" pitchFamily="17" charset="-128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Adobe Fan Heiti Std B" pitchFamily="34" charset="-128"/>
                  <a:ea typeface="Adobe Fan Heiti Std B" pitchFamily="34" charset="-128"/>
                </a:rPr>
                <a:t>MeV</a:t>
              </a:r>
            </a:p>
          </p:txBody>
        </p:sp>
        <p:grpSp>
          <p:nvGrpSpPr>
            <p:cNvPr id="115" name="Group 85"/>
            <p:cNvGrpSpPr>
              <a:grpSpLocks/>
            </p:cNvGrpSpPr>
            <p:nvPr/>
          </p:nvGrpSpPr>
          <p:grpSpPr bwMode="auto">
            <a:xfrm>
              <a:off x="5886995" y="3384227"/>
              <a:ext cx="557213" cy="404813"/>
              <a:chOff x="3206" y="2435"/>
              <a:chExt cx="351" cy="255"/>
            </a:xfrm>
          </p:grpSpPr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239" y="2459"/>
                <a:ext cx="265" cy="182"/>
              </a:xfrm>
              <a:custGeom>
                <a:avLst/>
                <a:gdLst>
                  <a:gd name="T0" fmla="*/ 0 w 531"/>
                  <a:gd name="T1" fmla="*/ 0 h 364"/>
                  <a:gd name="T2" fmla="*/ 0 w 531"/>
                  <a:gd name="T3" fmla="*/ 1 h 364"/>
                  <a:gd name="T4" fmla="*/ 0 w 531"/>
                  <a:gd name="T5" fmla="*/ 1 h 364"/>
                  <a:gd name="T6" fmla="*/ 0 w 531"/>
                  <a:gd name="T7" fmla="*/ 1 h 364"/>
                  <a:gd name="T8" fmla="*/ 0 w 531"/>
                  <a:gd name="T9" fmla="*/ 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1" h="364">
                    <a:moveTo>
                      <a:pt x="51" y="0"/>
                    </a:moveTo>
                    <a:lnTo>
                      <a:pt x="531" y="277"/>
                    </a:lnTo>
                    <a:lnTo>
                      <a:pt x="481" y="364"/>
                    </a:lnTo>
                    <a:lnTo>
                      <a:pt x="0" y="87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249" y="2470"/>
                <a:ext cx="266" cy="182"/>
              </a:xfrm>
              <a:custGeom>
                <a:avLst/>
                <a:gdLst>
                  <a:gd name="T0" fmla="*/ 1 w 531"/>
                  <a:gd name="T1" fmla="*/ 0 h 364"/>
                  <a:gd name="T2" fmla="*/ 1 w 531"/>
                  <a:gd name="T3" fmla="*/ 1 h 364"/>
                  <a:gd name="T4" fmla="*/ 1 w 531"/>
                  <a:gd name="T5" fmla="*/ 1 h 364"/>
                  <a:gd name="T6" fmla="*/ 0 w 531"/>
                  <a:gd name="T7" fmla="*/ 1 h 364"/>
                  <a:gd name="T8" fmla="*/ 1 w 531"/>
                  <a:gd name="T9" fmla="*/ 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1" h="364">
                    <a:moveTo>
                      <a:pt x="51" y="0"/>
                    </a:moveTo>
                    <a:lnTo>
                      <a:pt x="531" y="277"/>
                    </a:lnTo>
                    <a:lnTo>
                      <a:pt x="481" y="364"/>
                    </a:lnTo>
                    <a:lnTo>
                      <a:pt x="0" y="87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333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206" y="2435"/>
                <a:ext cx="105" cy="118"/>
              </a:xfrm>
              <a:custGeom>
                <a:avLst/>
                <a:gdLst>
                  <a:gd name="T0" fmla="*/ 1 w 210"/>
                  <a:gd name="T1" fmla="*/ 0 h 236"/>
                  <a:gd name="T2" fmla="*/ 1 w 210"/>
                  <a:gd name="T3" fmla="*/ 1 h 236"/>
                  <a:gd name="T4" fmla="*/ 1 w 210"/>
                  <a:gd name="T5" fmla="*/ 1 h 236"/>
                  <a:gd name="T6" fmla="*/ 0 w 210"/>
                  <a:gd name="T7" fmla="*/ 1 h 236"/>
                  <a:gd name="T8" fmla="*/ 1 w 210"/>
                  <a:gd name="T9" fmla="*/ 0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236">
                    <a:moveTo>
                      <a:pt x="100" y="0"/>
                    </a:moveTo>
                    <a:lnTo>
                      <a:pt x="210" y="63"/>
                    </a:lnTo>
                    <a:lnTo>
                      <a:pt x="109" y="236"/>
                    </a:lnTo>
                    <a:lnTo>
                      <a:pt x="0" y="173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3206" y="2435"/>
                <a:ext cx="105" cy="118"/>
              </a:xfrm>
              <a:custGeom>
                <a:avLst/>
                <a:gdLst>
                  <a:gd name="T0" fmla="*/ 1 w 210"/>
                  <a:gd name="T1" fmla="*/ 0 h 236"/>
                  <a:gd name="T2" fmla="*/ 1 w 210"/>
                  <a:gd name="T3" fmla="*/ 1 h 236"/>
                  <a:gd name="T4" fmla="*/ 1 w 210"/>
                  <a:gd name="T5" fmla="*/ 1 h 236"/>
                  <a:gd name="T6" fmla="*/ 0 w 210"/>
                  <a:gd name="T7" fmla="*/ 1 h 236"/>
                  <a:gd name="T8" fmla="*/ 1 w 210"/>
                  <a:gd name="T9" fmla="*/ 0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236">
                    <a:moveTo>
                      <a:pt x="100" y="0"/>
                    </a:moveTo>
                    <a:lnTo>
                      <a:pt x="210" y="63"/>
                    </a:lnTo>
                    <a:lnTo>
                      <a:pt x="109" y="236"/>
                    </a:lnTo>
                    <a:lnTo>
                      <a:pt x="0" y="173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3452" y="2571"/>
                <a:ext cx="105" cy="119"/>
              </a:xfrm>
              <a:custGeom>
                <a:avLst/>
                <a:gdLst>
                  <a:gd name="T0" fmla="*/ 1 w 210"/>
                  <a:gd name="T1" fmla="*/ 0 h 238"/>
                  <a:gd name="T2" fmla="*/ 1 w 210"/>
                  <a:gd name="T3" fmla="*/ 1 h 238"/>
                  <a:gd name="T4" fmla="*/ 1 w 210"/>
                  <a:gd name="T5" fmla="*/ 1 h 238"/>
                  <a:gd name="T6" fmla="*/ 0 w 210"/>
                  <a:gd name="T7" fmla="*/ 1 h 238"/>
                  <a:gd name="T8" fmla="*/ 1 w 210"/>
                  <a:gd name="T9" fmla="*/ 0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238">
                    <a:moveTo>
                      <a:pt x="101" y="0"/>
                    </a:moveTo>
                    <a:lnTo>
                      <a:pt x="210" y="63"/>
                    </a:lnTo>
                    <a:lnTo>
                      <a:pt x="109" y="238"/>
                    </a:lnTo>
                    <a:lnTo>
                      <a:pt x="0" y="175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3452" y="2571"/>
                <a:ext cx="105" cy="119"/>
              </a:xfrm>
              <a:custGeom>
                <a:avLst/>
                <a:gdLst>
                  <a:gd name="T0" fmla="*/ 1 w 210"/>
                  <a:gd name="T1" fmla="*/ 0 h 238"/>
                  <a:gd name="T2" fmla="*/ 1 w 210"/>
                  <a:gd name="T3" fmla="*/ 1 h 238"/>
                  <a:gd name="T4" fmla="*/ 1 w 210"/>
                  <a:gd name="T5" fmla="*/ 1 h 238"/>
                  <a:gd name="T6" fmla="*/ 0 w 210"/>
                  <a:gd name="T7" fmla="*/ 1 h 238"/>
                  <a:gd name="T8" fmla="*/ 1 w 210"/>
                  <a:gd name="T9" fmla="*/ 0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238">
                    <a:moveTo>
                      <a:pt x="101" y="0"/>
                    </a:moveTo>
                    <a:lnTo>
                      <a:pt x="210" y="63"/>
                    </a:lnTo>
                    <a:lnTo>
                      <a:pt x="109" y="238"/>
                    </a:lnTo>
                    <a:lnTo>
                      <a:pt x="0" y="175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" name="Line 93"/>
            <p:cNvSpPr>
              <a:spLocks noChangeShapeType="1"/>
            </p:cNvSpPr>
            <p:nvPr/>
          </p:nvSpPr>
          <p:spPr bwMode="auto">
            <a:xfrm flipH="1" flipV="1">
              <a:off x="7231433" y="3310408"/>
              <a:ext cx="51495" cy="334616"/>
            </a:xfrm>
            <a:prstGeom prst="line">
              <a:avLst/>
            </a:prstGeom>
            <a:noFill/>
            <a:ln w="30226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95"/>
            <p:cNvSpPr>
              <a:spLocks noChangeShapeType="1"/>
            </p:cNvSpPr>
            <p:nvPr/>
          </p:nvSpPr>
          <p:spPr bwMode="auto">
            <a:xfrm flipV="1">
              <a:off x="7637488" y="3645024"/>
              <a:ext cx="388168" cy="231328"/>
            </a:xfrm>
            <a:prstGeom prst="line">
              <a:avLst/>
            </a:prstGeom>
            <a:noFill/>
            <a:ln w="30226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7" name="Line 97"/>
            <p:cNvSpPr>
              <a:spLocks noChangeShapeType="1"/>
            </p:cNvSpPr>
            <p:nvPr/>
          </p:nvSpPr>
          <p:spPr bwMode="auto">
            <a:xfrm>
              <a:off x="7793459" y="4283098"/>
              <a:ext cx="306933" cy="109211"/>
            </a:xfrm>
            <a:prstGeom prst="line">
              <a:avLst/>
            </a:prstGeom>
            <a:noFill/>
            <a:ln w="30226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7881565" y="3212976"/>
              <a:ext cx="650875" cy="617537"/>
              <a:chOff x="7958980" y="3111178"/>
              <a:chExt cx="650875" cy="617537"/>
            </a:xfrm>
          </p:grpSpPr>
          <p:grpSp>
            <p:nvGrpSpPr>
              <p:cNvPr id="83" name="Group 53"/>
              <p:cNvGrpSpPr>
                <a:grpSpLocks/>
              </p:cNvGrpSpPr>
              <p:nvPr/>
            </p:nvGrpSpPr>
            <p:grpSpPr bwMode="auto">
              <a:xfrm>
                <a:off x="7958980" y="3111178"/>
                <a:ext cx="360363" cy="373062"/>
                <a:chOff x="5120" y="2594"/>
                <a:chExt cx="227" cy="235"/>
              </a:xfrm>
            </p:grpSpPr>
            <p:sp>
              <p:nvSpPr>
                <p:cNvPr id="84" name="Oval 54"/>
                <p:cNvSpPr>
                  <a:spLocks noChangeArrowheads="1"/>
                </p:cNvSpPr>
                <p:nvPr/>
              </p:nvSpPr>
              <p:spPr bwMode="auto">
                <a:xfrm>
                  <a:off x="5120" y="2594"/>
                  <a:ext cx="227" cy="235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Rectangle 55"/>
                <p:cNvSpPr>
                  <a:spLocks noChangeArrowheads="1"/>
                </p:cNvSpPr>
                <p:nvPr/>
              </p:nvSpPr>
              <p:spPr bwMode="auto">
                <a:xfrm>
                  <a:off x="5192" y="2676"/>
                  <a:ext cx="105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300" b="1" dirty="0">
                      <a:solidFill>
                        <a:srgbClr val="000000"/>
                      </a:solidFill>
                      <a:latin typeface="ＭＳ 明朝" pitchFamily="17" charset="-128"/>
                      <a:ea typeface="ＭＳ 明朝" pitchFamily="17" charset="-128"/>
                    </a:rPr>
                    <a:t>Λ</a:t>
                  </a:r>
                  <a:endParaRPr lang="en-US" altLang="ja-JP" b="1" dirty="0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  <p:sp>
              <p:nvSpPr>
                <p:cNvPr id="86" name="Oval 56"/>
                <p:cNvSpPr>
                  <a:spLocks noChangeArrowheads="1"/>
                </p:cNvSpPr>
                <p:nvPr/>
              </p:nvSpPr>
              <p:spPr bwMode="auto">
                <a:xfrm>
                  <a:off x="5187" y="2648"/>
                  <a:ext cx="34" cy="34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7" name="Group 57"/>
              <p:cNvGrpSpPr>
                <a:grpSpLocks/>
              </p:cNvGrpSpPr>
              <p:nvPr/>
            </p:nvGrpSpPr>
            <p:grpSpPr bwMode="auto">
              <a:xfrm>
                <a:off x="8235205" y="3381053"/>
                <a:ext cx="374650" cy="347662"/>
                <a:chOff x="5294" y="2764"/>
                <a:chExt cx="236" cy="219"/>
              </a:xfrm>
            </p:grpSpPr>
            <p:sp>
              <p:nvSpPr>
                <p:cNvPr id="88" name="Oval 58"/>
                <p:cNvSpPr>
                  <a:spLocks noChangeArrowheads="1"/>
                </p:cNvSpPr>
                <p:nvPr/>
              </p:nvSpPr>
              <p:spPr bwMode="auto">
                <a:xfrm>
                  <a:off x="5294" y="2764"/>
                  <a:ext cx="236" cy="219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Rectangle 59"/>
                <p:cNvSpPr>
                  <a:spLocks noChangeArrowheads="1"/>
                </p:cNvSpPr>
                <p:nvPr/>
              </p:nvSpPr>
              <p:spPr bwMode="auto">
                <a:xfrm>
                  <a:off x="5374" y="2849"/>
                  <a:ext cx="105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300" b="1" dirty="0">
                      <a:solidFill>
                        <a:srgbClr val="000000"/>
                      </a:solidFill>
                      <a:latin typeface="ＭＳ 明朝" pitchFamily="17" charset="-128"/>
                      <a:ea typeface="ＭＳ 明朝" pitchFamily="17" charset="-128"/>
                    </a:rPr>
                    <a:t>Λ</a:t>
                  </a:r>
                  <a:endParaRPr lang="en-US" altLang="ja-JP" b="1" dirty="0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  <p:sp>
              <p:nvSpPr>
                <p:cNvPr id="90" name="Oval 60"/>
                <p:cNvSpPr>
                  <a:spLocks noChangeArrowheads="1"/>
                </p:cNvSpPr>
                <p:nvPr/>
              </p:nvSpPr>
              <p:spPr bwMode="auto">
                <a:xfrm>
                  <a:off x="5387" y="2818"/>
                  <a:ext cx="34" cy="34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34" name="Freeform 184"/>
            <p:cNvSpPr>
              <a:spLocks/>
            </p:cNvSpPr>
            <p:nvPr/>
          </p:nvSpPr>
          <p:spPr bwMode="auto">
            <a:xfrm>
              <a:off x="6859067" y="3692550"/>
              <a:ext cx="900112" cy="757237"/>
            </a:xfrm>
            <a:custGeom>
              <a:avLst/>
              <a:gdLst>
                <a:gd name="T0" fmla="*/ 2147483647 w 1135"/>
                <a:gd name="T1" fmla="*/ 2147483647 h 954"/>
                <a:gd name="T2" fmla="*/ 2147483647 w 1135"/>
                <a:gd name="T3" fmla="*/ 2147483647 h 954"/>
                <a:gd name="T4" fmla="*/ 2147483647 w 1135"/>
                <a:gd name="T5" fmla="*/ 2147483647 h 954"/>
                <a:gd name="T6" fmla="*/ 2147483647 w 1135"/>
                <a:gd name="T7" fmla="*/ 2147483647 h 954"/>
                <a:gd name="T8" fmla="*/ 2147483647 w 1135"/>
                <a:gd name="T9" fmla="*/ 2147483647 h 954"/>
                <a:gd name="T10" fmla="*/ 2147483647 w 1135"/>
                <a:gd name="T11" fmla="*/ 2147483647 h 954"/>
                <a:gd name="T12" fmla="*/ 2147483647 w 1135"/>
                <a:gd name="T13" fmla="*/ 2147483647 h 954"/>
                <a:gd name="T14" fmla="*/ 0 w 1135"/>
                <a:gd name="T15" fmla="*/ 2147483647 h 954"/>
                <a:gd name="T16" fmla="*/ 2147483647 w 1135"/>
                <a:gd name="T17" fmla="*/ 2147483647 h 954"/>
                <a:gd name="T18" fmla="*/ 2147483647 w 1135"/>
                <a:gd name="T19" fmla="*/ 2147483647 h 954"/>
                <a:gd name="T20" fmla="*/ 2147483647 w 1135"/>
                <a:gd name="T21" fmla="*/ 2147483647 h 954"/>
                <a:gd name="T22" fmla="*/ 2147483647 w 1135"/>
                <a:gd name="T23" fmla="*/ 2147483647 h 954"/>
                <a:gd name="T24" fmla="*/ 2147483647 w 1135"/>
                <a:gd name="T25" fmla="*/ 2147483647 h 954"/>
                <a:gd name="T26" fmla="*/ 2147483647 w 1135"/>
                <a:gd name="T27" fmla="*/ 2147483647 h 954"/>
                <a:gd name="T28" fmla="*/ 2147483647 w 1135"/>
                <a:gd name="T29" fmla="*/ 2147483647 h 954"/>
                <a:gd name="T30" fmla="*/ 2147483647 w 1135"/>
                <a:gd name="T31" fmla="*/ 2147483647 h 954"/>
                <a:gd name="T32" fmla="*/ 2147483647 w 1135"/>
                <a:gd name="T33" fmla="*/ 2147483647 h 954"/>
                <a:gd name="T34" fmla="*/ 2147483647 w 1135"/>
                <a:gd name="T35" fmla="*/ 2147483647 h 954"/>
                <a:gd name="T36" fmla="*/ 2147483647 w 1135"/>
                <a:gd name="T37" fmla="*/ 2147483647 h 954"/>
                <a:gd name="T38" fmla="*/ 2147483647 w 1135"/>
                <a:gd name="T39" fmla="*/ 2147483647 h 954"/>
                <a:gd name="T40" fmla="*/ 2147483647 w 1135"/>
                <a:gd name="T41" fmla="*/ 2147483647 h 954"/>
                <a:gd name="T42" fmla="*/ 2147483647 w 1135"/>
                <a:gd name="T43" fmla="*/ 2147483647 h 954"/>
                <a:gd name="T44" fmla="*/ 2147483647 w 1135"/>
                <a:gd name="T45" fmla="*/ 2147483647 h 954"/>
                <a:gd name="T46" fmla="*/ 2147483647 w 1135"/>
                <a:gd name="T47" fmla="*/ 2147483647 h 954"/>
                <a:gd name="T48" fmla="*/ 2147483647 w 1135"/>
                <a:gd name="T49" fmla="*/ 2147483647 h 954"/>
                <a:gd name="T50" fmla="*/ 2147483647 w 1135"/>
                <a:gd name="T51" fmla="*/ 2147483647 h 954"/>
                <a:gd name="T52" fmla="*/ 2147483647 w 1135"/>
                <a:gd name="T53" fmla="*/ 2147483647 h 954"/>
                <a:gd name="T54" fmla="*/ 2147483647 w 1135"/>
                <a:gd name="T55" fmla="*/ 2147483647 h 954"/>
                <a:gd name="T56" fmla="*/ 2147483647 w 1135"/>
                <a:gd name="T57" fmla="*/ 2147483647 h 954"/>
                <a:gd name="T58" fmla="*/ 2147483647 w 1135"/>
                <a:gd name="T59" fmla="*/ 2147483647 h 954"/>
                <a:gd name="T60" fmla="*/ 2147483647 w 1135"/>
                <a:gd name="T61" fmla="*/ 2147483647 h 954"/>
                <a:gd name="T62" fmla="*/ 2147483647 w 1135"/>
                <a:gd name="T63" fmla="*/ 2147483647 h 954"/>
                <a:gd name="T64" fmla="*/ 2147483647 w 1135"/>
                <a:gd name="T65" fmla="*/ 2147483647 h 954"/>
                <a:gd name="T66" fmla="*/ 2147483647 w 1135"/>
                <a:gd name="T67" fmla="*/ 2147483647 h 954"/>
                <a:gd name="T68" fmla="*/ 2147483647 w 1135"/>
                <a:gd name="T69" fmla="*/ 2147483647 h 954"/>
                <a:gd name="T70" fmla="*/ 2147483647 w 1135"/>
                <a:gd name="T71" fmla="*/ 2147483647 h 954"/>
                <a:gd name="T72" fmla="*/ 2147483647 w 1135"/>
                <a:gd name="T73" fmla="*/ 2147483647 h 954"/>
                <a:gd name="T74" fmla="*/ 2147483647 w 1135"/>
                <a:gd name="T75" fmla="*/ 2147483647 h 954"/>
                <a:gd name="T76" fmla="*/ 2147483647 w 1135"/>
                <a:gd name="T77" fmla="*/ 2147483647 h 954"/>
                <a:gd name="T78" fmla="*/ 2147483647 w 1135"/>
                <a:gd name="T79" fmla="*/ 2147483647 h 954"/>
                <a:gd name="T80" fmla="*/ 2147483647 w 1135"/>
                <a:gd name="T81" fmla="*/ 2147483647 h 954"/>
                <a:gd name="T82" fmla="*/ 2147483647 w 1135"/>
                <a:gd name="T83" fmla="*/ 2147483647 h 954"/>
                <a:gd name="T84" fmla="*/ 2147483647 w 1135"/>
                <a:gd name="T85" fmla="*/ 2147483647 h 954"/>
                <a:gd name="T86" fmla="*/ 2147483647 w 1135"/>
                <a:gd name="T87" fmla="*/ 2147483647 h 954"/>
                <a:gd name="T88" fmla="*/ 2147483647 w 1135"/>
                <a:gd name="T89" fmla="*/ 0 h 954"/>
                <a:gd name="T90" fmla="*/ 2147483647 w 1135"/>
                <a:gd name="T91" fmla="*/ 2147483647 h 954"/>
                <a:gd name="T92" fmla="*/ 2147483647 w 1135"/>
                <a:gd name="T93" fmla="*/ 2147483647 h 954"/>
                <a:gd name="T94" fmla="*/ 2147483647 w 1135"/>
                <a:gd name="T95" fmla="*/ 2147483647 h 954"/>
                <a:gd name="T96" fmla="*/ 2147483647 w 1135"/>
                <a:gd name="T97" fmla="*/ 2147483647 h 954"/>
                <a:gd name="T98" fmla="*/ 2147483647 w 1135"/>
                <a:gd name="T99" fmla="*/ 2147483647 h 954"/>
                <a:gd name="T100" fmla="*/ 2147483647 w 1135"/>
                <a:gd name="T101" fmla="*/ 2147483647 h 954"/>
                <a:gd name="T102" fmla="*/ 2147483647 w 1135"/>
                <a:gd name="T103" fmla="*/ 2147483647 h 954"/>
                <a:gd name="T104" fmla="*/ 2147483647 w 1135"/>
                <a:gd name="T105" fmla="*/ 2147483647 h 954"/>
                <a:gd name="T106" fmla="*/ 2147483647 w 1135"/>
                <a:gd name="T107" fmla="*/ 2147483647 h 9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5" h="954">
                  <a:moveTo>
                    <a:pt x="252" y="120"/>
                  </a:moveTo>
                  <a:lnTo>
                    <a:pt x="238" y="116"/>
                  </a:lnTo>
                  <a:lnTo>
                    <a:pt x="226" y="112"/>
                  </a:lnTo>
                  <a:lnTo>
                    <a:pt x="213" y="109"/>
                  </a:lnTo>
                  <a:lnTo>
                    <a:pt x="200" y="108"/>
                  </a:lnTo>
                  <a:lnTo>
                    <a:pt x="178" y="108"/>
                  </a:lnTo>
                  <a:lnTo>
                    <a:pt x="156" y="112"/>
                  </a:lnTo>
                  <a:lnTo>
                    <a:pt x="137" y="120"/>
                  </a:lnTo>
                  <a:lnTo>
                    <a:pt x="119" y="132"/>
                  </a:lnTo>
                  <a:lnTo>
                    <a:pt x="102" y="146"/>
                  </a:lnTo>
                  <a:lnTo>
                    <a:pt x="88" y="162"/>
                  </a:lnTo>
                  <a:lnTo>
                    <a:pt x="74" y="182"/>
                  </a:lnTo>
                  <a:lnTo>
                    <a:pt x="62" y="203"/>
                  </a:lnTo>
                  <a:lnTo>
                    <a:pt x="52" y="227"/>
                  </a:lnTo>
                  <a:lnTo>
                    <a:pt x="42" y="253"/>
                  </a:lnTo>
                  <a:lnTo>
                    <a:pt x="34" y="280"/>
                  </a:lnTo>
                  <a:lnTo>
                    <a:pt x="27" y="308"/>
                  </a:lnTo>
                  <a:lnTo>
                    <a:pt x="20" y="337"/>
                  </a:lnTo>
                  <a:lnTo>
                    <a:pt x="16" y="367"/>
                  </a:lnTo>
                  <a:lnTo>
                    <a:pt x="7" y="427"/>
                  </a:lnTo>
                  <a:lnTo>
                    <a:pt x="3" y="487"/>
                  </a:lnTo>
                  <a:lnTo>
                    <a:pt x="2" y="515"/>
                  </a:lnTo>
                  <a:lnTo>
                    <a:pt x="0" y="543"/>
                  </a:lnTo>
                  <a:lnTo>
                    <a:pt x="0" y="570"/>
                  </a:lnTo>
                  <a:lnTo>
                    <a:pt x="0" y="595"/>
                  </a:lnTo>
                  <a:lnTo>
                    <a:pt x="2" y="617"/>
                  </a:lnTo>
                  <a:lnTo>
                    <a:pt x="2" y="640"/>
                  </a:lnTo>
                  <a:lnTo>
                    <a:pt x="3" y="658"/>
                  </a:lnTo>
                  <a:lnTo>
                    <a:pt x="4" y="675"/>
                  </a:lnTo>
                  <a:lnTo>
                    <a:pt x="6" y="688"/>
                  </a:lnTo>
                  <a:lnTo>
                    <a:pt x="7" y="697"/>
                  </a:lnTo>
                  <a:lnTo>
                    <a:pt x="9" y="704"/>
                  </a:lnTo>
                  <a:lnTo>
                    <a:pt x="10" y="707"/>
                  </a:lnTo>
                  <a:lnTo>
                    <a:pt x="31" y="723"/>
                  </a:lnTo>
                  <a:lnTo>
                    <a:pt x="52" y="737"/>
                  </a:lnTo>
                  <a:lnTo>
                    <a:pt x="74" y="748"/>
                  </a:lnTo>
                  <a:lnTo>
                    <a:pt x="98" y="756"/>
                  </a:lnTo>
                  <a:lnTo>
                    <a:pt x="122" y="765"/>
                  </a:lnTo>
                  <a:lnTo>
                    <a:pt x="147" y="770"/>
                  </a:lnTo>
                  <a:lnTo>
                    <a:pt x="171" y="774"/>
                  </a:lnTo>
                  <a:lnTo>
                    <a:pt x="198" y="777"/>
                  </a:lnTo>
                  <a:lnTo>
                    <a:pt x="223" y="779"/>
                  </a:lnTo>
                  <a:lnTo>
                    <a:pt x="249" y="779"/>
                  </a:lnTo>
                  <a:lnTo>
                    <a:pt x="276" y="779"/>
                  </a:lnTo>
                  <a:lnTo>
                    <a:pt x="303" y="777"/>
                  </a:lnTo>
                  <a:lnTo>
                    <a:pt x="356" y="774"/>
                  </a:lnTo>
                  <a:lnTo>
                    <a:pt x="411" y="770"/>
                  </a:lnTo>
                  <a:lnTo>
                    <a:pt x="465" y="767"/>
                  </a:lnTo>
                  <a:lnTo>
                    <a:pt x="518" y="766"/>
                  </a:lnTo>
                  <a:lnTo>
                    <a:pt x="545" y="766"/>
                  </a:lnTo>
                  <a:lnTo>
                    <a:pt x="570" y="767"/>
                  </a:lnTo>
                  <a:lnTo>
                    <a:pt x="595" y="770"/>
                  </a:lnTo>
                  <a:lnTo>
                    <a:pt x="621" y="774"/>
                  </a:lnTo>
                  <a:lnTo>
                    <a:pt x="646" y="780"/>
                  </a:lnTo>
                  <a:lnTo>
                    <a:pt x="670" y="787"/>
                  </a:lnTo>
                  <a:lnTo>
                    <a:pt x="693" y="795"/>
                  </a:lnTo>
                  <a:lnTo>
                    <a:pt x="716" y="807"/>
                  </a:lnTo>
                  <a:lnTo>
                    <a:pt x="738" y="819"/>
                  </a:lnTo>
                  <a:lnTo>
                    <a:pt x="759" y="835"/>
                  </a:lnTo>
                  <a:lnTo>
                    <a:pt x="779" y="851"/>
                  </a:lnTo>
                  <a:lnTo>
                    <a:pt x="798" y="872"/>
                  </a:lnTo>
                  <a:lnTo>
                    <a:pt x="814" y="889"/>
                  </a:lnTo>
                  <a:lnTo>
                    <a:pt x="831" y="907"/>
                  </a:lnTo>
                  <a:lnTo>
                    <a:pt x="850" y="923"/>
                  </a:lnTo>
                  <a:lnTo>
                    <a:pt x="871" y="937"/>
                  </a:lnTo>
                  <a:lnTo>
                    <a:pt x="882" y="942"/>
                  </a:lnTo>
                  <a:lnTo>
                    <a:pt x="894" y="948"/>
                  </a:lnTo>
                  <a:lnTo>
                    <a:pt x="908" y="951"/>
                  </a:lnTo>
                  <a:lnTo>
                    <a:pt x="922" y="954"/>
                  </a:lnTo>
                  <a:lnTo>
                    <a:pt x="936" y="954"/>
                  </a:lnTo>
                  <a:lnTo>
                    <a:pt x="951" y="954"/>
                  </a:lnTo>
                  <a:lnTo>
                    <a:pt x="968" y="951"/>
                  </a:lnTo>
                  <a:lnTo>
                    <a:pt x="986" y="945"/>
                  </a:lnTo>
                  <a:lnTo>
                    <a:pt x="1007" y="937"/>
                  </a:lnTo>
                  <a:lnTo>
                    <a:pt x="1025" y="927"/>
                  </a:lnTo>
                  <a:lnTo>
                    <a:pt x="1041" y="916"/>
                  </a:lnTo>
                  <a:lnTo>
                    <a:pt x="1055" y="902"/>
                  </a:lnTo>
                  <a:lnTo>
                    <a:pt x="1066" y="886"/>
                  </a:lnTo>
                  <a:lnTo>
                    <a:pt x="1077" y="870"/>
                  </a:lnTo>
                  <a:lnTo>
                    <a:pt x="1086" y="851"/>
                  </a:lnTo>
                  <a:lnTo>
                    <a:pt x="1094" y="832"/>
                  </a:lnTo>
                  <a:lnTo>
                    <a:pt x="1100" y="811"/>
                  </a:lnTo>
                  <a:lnTo>
                    <a:pt x="1105" y="790"/>
                  </a:lnTo>
                  <a:lnTo>
                    <a:pt x="1111" y="769"/>
                  </a:lnTo>
                  <a:lnTo>
                    <a:pt x="1115" y="746"/>
                  </a:lnTo>
                  <a:lnTo>
                    <a:pt x="1121" y="702"/>
                  </a:lnTo>
                  <a:lnTo>
                    <a:pt x="1128" y="657"/>
                  </a:lnTo>
                  <a:lnTo>
                    <a:pt x="1130" y="629"/>
                  </a:lnTo>
                  <a:lnTo>
                    <a:pt x="1133" y="602"/>
                  </a:lnTo>
                  <a:lnTo>
                    <a:pt x="1135" y="580"/>
                  </a:lnTo>
                  <a:lnTo>
                    <a:pt x="1135" y="559"/>
                  </a:lnTo>
                  <a:lnTo>
                    <a:pt x="1135" y="540"/>
                  </a:lnTo>
                  <a:lnTo>
                    <a:pt x="1133" y="524"/>
                  </a:lnTo>
                  <a:lnTo>
                    <a:pt x="1130" y="508"/>
                  </a:lnTo>
                  <a:lnTo>
                    <a:pt x="1126" y="496"/>
                  </a:lnTo>
                  <a:lnTo>
                    <a:pt x="1122" y="484"/>
                  </a:lnTo>
                  <a:lnTo>
                    <a:pt x="1118" y="475"/>
                  </a:lnTo>
                  <a:lnTo>
                    <a:pt x="1111" y="466"/>
                  </a:lnTo>
                  <a:lnTo>
                    <a:pt x="1105" y="458"/>
                  </a:lnTo>
                  <a:lnTo>
                    <a:pt x="1090" y="447"/>
                  </a:lnTo>
                  <a:lnTo>
                    <a:pt x="1072" y="438"/>
                  </a:lnTo>
                  <a:lnTo>
                    <a:pt x="1052" y="431"/>
                  </a:lnTo>
                  <a:lnTo>
                    <a:pt x="1030" y="426"/>
                  </a:lnTo>
                  <a:lnTo>
                    <a:pt x="1006" y="419"/>
                  </a:lnTo>
                  <a:lnTo>
                    <a:pt x="981" y="412"/>
                  </a:lnTo>
                  <a:lnTo>
                    <a:pt x="968" y="406"/>
                  </a:lnTo>
                  <a:lnTo>
                    <a:pt x="954" y="400"/>
                  </a:lnTo>
                  <a:lnTo>
                    <a:pt x="941" y="395"/>
                  </a:lnTo>
                  <a:lnTo>
                    <a:pt x="927" y="388"/>
                  </a:lnTo>
                  <a:lnTo>
                    <a:pt x="913" y="379"/>
                  </a:lnTo>
                  <a:lnTo>
                    <a:pt x="901" y="370"/>
                  </a:lnTo>
                  <a:lnTo>
                    <a:pt x="887" y="357"/>
                  </a:lnTo>
                  <a:lnTo>
                    <a:pt x="873" y="344"/>
                  </a:lnTo>
                  <a:lnTo>
                    <a:pt x="866" y="337"/>
                  </a:lnTo>
                  <a:lnTo>
                    <a:pt x="860" y="329"/>
                  </a:lnTo>
                  <a:lnTo>
                    <a:pt x="853" y="319"/>
                  </a:lnTo>
                  <a:lnTo>
                    <a:pt x="847" y="309"/>
                  </a:lnTo>
                  <a:lnTo>
                    <a:pt x="836" y="287"/>
                  </a:lnTo>
                  <a:lnTo>
                    <a:pt x="825" y="262"/>
                  </a:lnTo>
                  <a:lnTo>
                    <a:pt x="815" y="234"/>
                  </a:lnTo>
                  <a:lnTo>
                    <a:pt x="805" y="206"/>
                  </a:lnTo>
                  <a:lnTo>
                    <a:pt x="796" y="176"/>
                  </a:lnTo>
                  <a:lnTo>
                    <a:pt x="786" y="148"/>
                  </a:lnTo>
                  <a:lnTo>
                    <a:pt x="776" y="120"/>
                  </a:lnTo>
                  <a:lnTo>
                    <a:pt x="766" y="94"/>
                  </a:lnTo>
                  <a:lnTo>
                    <a:pt x="756" y="69"/>
                  </a:lnTo>
                  <a:lnTo>
                    <a:pt x="745" y="48"/>
                  </a:lnTo>
                  <a:lnTo>
                    <a:pt x="740" y="38"/>
                  </a:lnTo>
                  <a:lnTo>
                    <a:pt x="734" y="29"/>
                  </a:lnTo>
                  <a:lnTo>
                    <a:pt x="728" y="21"/>
                  </a:lnTo>
                  <a:lnTo>
                    <a:pt x="723" y="14"/>
                  </a:lnTo>
                  <a:lnTo>
                    <a:pt x="716" y="8"/>
                  </a:lnTo>
                  <a:lnTo>
                    <a:pt x="710" y="4"/>
                  </a:lnTo>
                  <a:lnTo>
                    <a:pt x="703" y="1"/>
                  </a:lnTo>
                  <a:lnTo>
                    <a:pt x="696" y="0"/>
                  </a:lnTo>
                  <a:lnTo>
                    <a:pt x="668" y="6"/>
                  </a:lnTo>
                  <a:lnTo>
                    <a:pt x="643" y="10"/>
                  </a:lnTo>
                  <a:lnTo>
                    <a:pt x="622" y="14"/>
                  </a:lnTo>
                  <a:lnTo>
                    <a:pt x="602" y="17"/>
                  </a:lnTo>
                  <a:lnTo>
                    <a:pt x="584" y="21"/>
                  </a:lnTo>
                  <a:lnTo>
                    <a:pt x="569" y="24"/>
                  </a:lnTo>
                  <a:lnTo>
                    <a:pt x="553" y="25"/>
                  </a:lnTo>
                  <a:lnTo>
                    <a:pt x="538" y="28"/>
                  </a:lnTo>
                  <a:lnTo>
                    <a:pt x="523" y="31"/>
                  </a:lnTo>
                  <a:lnTo>
                    <a:pt x="507" y="34"/>
                  </a:lnTo>
                  <a:lnTo>
                    <a:pt x="492" y="36"/>
                  </a:lnTo>
                  <a:lnTo>
                    <a:pt x="474" y="39"/>
                  </a:lnTo>
                  <a:lnTo>
                    <a:pt x="454" y="43"/>
                  </a:lnTo>
                  <a:lnTo>
                    <a:pt x="433" y="48"/>
                  </a:lnTo>
                  <a:lnTo>
                    <a:pt x="408" y="52"/>
                  </a:lnTo>
                  <a:lnTo>
                    <a:pt x="380" y="56"/>
                  </a:lnTo>
                  <a:lnTo>
                    <a:pt x="367" y="63"/>
                  </a:lnTo>
                  <a:lnTo>
                    <a:pt x="355" y="67"/>
                  </a:lnTo>
                  <a:lnTo>
                    <a:pt x="345" y="73"/>
                  </a:lnTo>
                  <a:lnTo>
                    <a:pt x="335" y="77"/>
                  </a:lnTo>
                  <a:lnTo>
                    <a:pt x="319" y="84"/>
                  </a:lnTo>
                  <a:lnTo>
                    <a:pt x="304" y="90"/>
                  </a:lnTo>
                  <a:lnTo>
                    <a:pt x="290" y="97"/>
                  </a:lnTo>
                  <a:lnTo>
                    <a:pt x="273" y="104"/>
                  </a:lnTo>
                  <a:lnTo>
                    <a:pt x="265" y="108"/>
                  </a:lnTo>
                  <a:lnTo>
                    <a:pt x="254" y="112"/>
                  </a:lnTo>
                  <a:lnTo>
                    <a:pt x="242" y="118"/>
                  </a:lnTo>
                  <a:lnTo>
                    <a:pt x="228" y="12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28" name="グループ化 27"/>
            <p:cNvGrpSpPr/>
            <p:nvPr/>
          </p:nvGrpSpPr>
          <p:grpSpPr>
            <a:xfrm>
              <a:off x="8161542" y="4233887"/>
              <a:ext cx="442906" cy="656060"/>
              <a:chOff x="8016924" y="4233887"/>
              <a:chExt cx="442906" cy="656060"/>
            </a:xfrm>
          </p:grpSpPr>
          <p:sp>
            <p:nvSpPr>
              <p:cNvPr id="79" name="Oval 49"/>
              <p:cNvSpPr>
                <a:spLocks noChangeArrowheads="1"/>
              </p:cNvSpPr>
              <p:nvPr/>
            </p:nvSpPr>
            <p:spPr bwMode="auto">
              <a:xfrm>
                <a:off x="8326480" y="4581435"/>
                <a:ext cx="133350" cy="14763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tangle 50"/>
              <p:cNvSpPr>
                <a:spLocks noChangeArrowheads="1"/>
              </p:cNvSpPr>
              <p:nvPr/>
            </p:nvSpPr>
            <p:spPr bwMode="auto">
              <a:xfrm>
                <a:off x="8135193" y="4680607"/>
                <a:ext cx="166712" cy="2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3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Λ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82" name="Oval 52"/>
              <p:cNvSpPr>
                <a:spLocks noChangeArrowheads="1"/>
              </p:cNvSpPr>
              <p:nvPr/>
            </p:nvSpPr>
            <p:spPr bwMode="auto">
              <a:xfrm>
                <a:off x="8114556" y="4696482"/>
                <a:ext cx="53975" cy="53975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9" name="グループ化 18"/>
              <p:cNvGrpSpPr/>
              <p:nvPr/>
            </p:nvGrpSpPr>
            <p:grpSpPr>
              <a:xfrm>
                <a:off x="8016924" y="4233887"/>
                <a:ext cx="361950" cy="387350"/>
                <a:chOff x="8035974" y="4233887"/>
                <a:chExt cx="361950" cy="387350"/>
              </a:xfrm>
            </p:grpSpPr>
            <p:sp>
              <p:nvSpPr>
                <p:cNvPr id="78" name="Oval 48"/>
                <p:cNvSpPr>
                  <a:spLocks noChangeArrowheads="1"/>
                </p:cNvSpPr>
                <p:nvPr/>
              </p:nvSpPr>
              <p:spPr bwMode="auto">
                <a:xfrm>
                  <a:off x="8035974" y="4233887"/>
                  <a:ext cx="361950" cy="38735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Oval 51"/>
                <p:cNvSpPr>
                  <a:spLocks noChangeArrowheads="1"/>
                </p:cNvSpPr>
                <p:nvPr/>
              </p:nvSpPr>
              <p:spPr bwMode="auto">
                <a:xfrm>
                  <a:off x="8143924" y="4346599"/>
                  <a:ext cx="53975" cy="53975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Rectangle 185"/>
                <p:cNvSpPr>
                  <a:spLocks noChangeArrowheads="1"/>
                </p:cNvSpPr>
                <p:nvPr/>
              </p:nvSpPr>
              <p:spPr bwMode="auto">
                <a:xfrm>
                  <a:off x="8172499" y="4338662"/>
                  <a:ext cx="166712" cy="209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300" b="1" dirty="0">
                      <a:solidFill>
                        <a:srgbClr val="000000"/>
                      </a:solidFill>
                      <a:latin typeface="ＭＳ 明朝" pitchFamily="17" charset="-128"/>
                      <a:ea typeface="ＭＳ 明朝" pitchFamily="17" charset="-128"/>
                    </a:rPr>
                    <a:t>Λ</a:t>
                  </a:r>
                  <a:endParaRPr lang="en-US" altLang="ja-JP" b="1" dirty="0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</p:grpSp>
        </p:grpSp>
        <p:grpSp>
          <p:nvGrpSpPr>
            <p:cNvPr id="24" name="グループ化 23"/>
            <p:cNvGrpSpPr/>
            <p:nvPr/>
          </p:nvGrpSpPr>
          <p:grpSpPr>
            <a:xfrm>
              <a:off x="6505054" y="2176746"/>
              <a:ext cx="166877" cy="266946"/>
              <a:chOff x="6505054" y="2132856"/>
              <a:chExt cx="166877" cy="266946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6590779" y="2132856"/>
                <a:ext cx="81152" cy="181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100">
                    <a:solidFill>
                      <a:srgbClr val="000000"/>
                    </a:solidFill>
                    <a:latin typeface="Times" charset="0"/>
                  </a:rPr>
                  <a:t>+</a:t>
                </a:r>
                <a:endParaRPr lang="en-US" altLang="ja-JP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  <p:sp>
            <p:nvSpPr>
              <p:cNvPr id="136" name="Rectangle 186"/>
              <p:cNvSpPr>
                <a:spLocks noChangeArrowheads="1"/>
              </p:cNvSpPr>
              <p:nvPr/>
            </p:nvSpPr>
            <p:spPr bwMode="auto">
              <a:xfrm>
                <a:off x="6505054" y="2158256"/>
                <a:ext cx="96180" cy="241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K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6107514" y="3789040"/>
              <a:ext cx="614362" cy="640109"/>
              <a:chOff x="6107514" y="3789040"/>
              <a:chExt cx="614362" cy="640109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6107514" y="3789040"/>
                <a:ext cx="614362" cy="640109"/>
                <a:chOff x="6107514" y="3789040"/>
                <a:chExt cx="614362" cy="640109"/>
              </a:xfrm>
            </p:grpSpPr>
            <p:sp>
              <p:nvSpPr>
                <p:cNvPr id="108" name="Rectangle 78"/>
                <p:cNvSpPr>
                  <a:spLocks noChangeArrowheads="1"/>
                </p:cNvSpPr>
                <p:nvPr/>
              </p:nvSpPr>
              <p:spPr bwMode="auto">
                <a:xfrm>
                  <a:off x="6163121" y="3927500"/>
                  <a:ext cx="243456" cy="305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900">
                      <a:solidFill>
                        <a:srgbClr val="000000"/>
                      </a:solidFill>
                      <a:latin typeface="ＭＳ 明朝" pitchFamily="17" charset="-128"/>
                      <a:ea typeface="ＭＳ 明朝" pitchFamily="17" charset="-128"/>
                    </a:rPr>
                    <a:t>Λ</a:t>
                  </a:r>
                  <a:endParaRPr lang="en-US" altLang="ja-JP">
                    <a:solidFill>
                      <a:srgbClr val="000000"/>
                    </a:solidFill>
                    <a:latin typeface="Century" pitchFamily="18" charset="0"/>
                  </a:endParaRPr>
                </a:p>
              </p:txBody>
            </p:sp>
            <p:sp>
              <p:nvSpPr>
                <p:cNvPr id="139" name="Oval 194"/>
                <p:cNvSpPr>
                  <a:spLocks noChangeArrowheads="1"/>
                </p:cNvSpPr>
                <p:nvPr/>
              </p:nvSpPr>
              <p:spPr bwMode="auto">
                <a:xfrm>
                  <a:off x="6107514" y="3827487"/>
                  <a:ext cx="614362" cy="60166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Oval 195"/>
                <p:cNvSpPr>
                  <a:spLocks noChangeArrowheads="1"/>
                </p:cNvSpPr>
                <p:nvPr/>
              </p:nvSpPr>
              <p:spPr bwMode="auto">
                <a:xfrm>
                  <a:off x="6255480" y="3789040"/>
                  <a:ext cx="101600" cy="87313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41" name="Group 196"/>
                <p:cNvGrpSpPr>
                  <a:grpSpLocks/>
                </p:cNvGrpSpPr>
                <p:nvPr/>
              </p:nvGrpSpPr>
              <p:grpSpPr bwMode="auto">
                <a:xfrm>
                  <a:off x="6307539" y="4017987"/>
                  <a:ext cx="214312" cy="214312"/>
                  <a:chOff x="3465" y="2890"/>
                  <a:chExt cx="135" cy="135"/>
                </a:xfrm>
              </p:grpSpPr>
              <p:sp>
                <p:nvSpPr>
                  <p:cNvPr id="142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896"/>
                    <a:ext cx="126" cy="126"/>
                  </a:xfrm>
                  <a:prstGeom prst="ellipse">
                    <a:avLst/>
                  </a:prstGeom>
                  <a:solidFill>
                    <a:srgbClr val="66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2890"/>
                    <a:ext cx="135" cy="135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44" name="Rectangle 199"/>
              <p:cNvSpPr>
                <a:spLocks noChangeArrowheads="1"/>
              </p:cNvSpPr>
              <p:nvPr/>
            </p:nvSpPr>
            <p:spPr bwMode="auto">
              <a:xfrm>
                <a:off x="6248801" y="4163710"/>
                <a:ext cx="96180" cy="241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 dirty="0">
                    <a:solidFill>
                      <a:srgbClr val="000000"/>
                    </a:solidFill>
                    <a:latin typeface="ＭＳ 明朝" pitchFamily="17" charset="-128"/>
                    <a:ea typeface="ＭＳ 明朝" pitchFamily="17" charset="-128"/>
                  </a:rPr>
                  <a:t>A</a:t>
                </a:r>
                <a:endParaRPr lang="en-US" altLang="ja-JP" b="1" dirty="0">
                  <a:solidFill>
                    <a:srgbClr val="000000"/>
                  </a:solidFill>
                  <a:latin typeface="Century" pitchFamily="18" charset="0"/>
                </a:endParaRPr>
              </a:p>
            </p:txBody>
          </p:sp>
        </p:grpSp>
      </p:grpSp>
      <p:sp>
        <p:nvSpPr>
          <p:cNvPr id="110" name="Text Box 7"/>
          <p:cNvSpPr txBox="1">
            <a:spLocks noChangeArrowheads="1"/>
          </p:cNvSpPr>
          <p:nvPr/>
        </p:nvSpPr>
        <p:spPr bwMode="auto">
          <a:xfrm>
            <a:off x="8480163" y="116635"/>
            <a:ext cx="326862" cy="19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en-US" altLang="ja-JP" sz="1800" b="1" dirty="0">
                <a:solidFill>
                  <a:srgbClr val="000000"/>
                </a:solidFill>
              </a:rPr>
              <a:t>3 / </a:t>
            </a:r>
          </a:p>
        </p:txBody>
      </p:sp>
      <p:sp>
        <p:nvSpPr>
          <p:cNvPr id="111" name="Rectangle 15"/>
          <p:cNvSpPr>
            <a:spLocks noChangeArrowheads="1"/>
          </p:cNvSpPr>
          <p:nvPr/>
        </p:nvSpPr>
        <p:spPr bwMode="auto">
          <a:xfrm>
            <a:off x="84212" y="6337417"/>
            <a:ext cx="7074401" cy="4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848" indent="-342848">
              <a:lnSpc>
                <a:spcPts val="1800"/>
              </a:lnSpc>
              <a:spcBef>
                <a:spcPts val="0"/>
              </a:spcBef>
              <a:buClr>
                <a:srgbClr val="3333CC"/>
              </a:buClr>
              <a:buSzPct val="60000"/>
            </a:pPr>
            <a:r>
              <a:rPr lang="en-US" altLang="ja-JP" sz="1800" dirty="0">
                <a:solidFill>
                  <a:srgbClr val="000000"/>
                </a:solidFill>
                <a:cs typeface="Arial" pitchFamily="34" charset="0"/>
              </a:rPr>
              <a:t>     1       +                 11                    +         1      = 13 plates  / 1 stack            </a:t>
            </a:r>
          </a:p>
          <a:p>
            <a:pPr marL="342848" indent="-342848">
              <a:lnSpc>
                <a:spcPts val="1800"/>
              </a:lnSpc>
              <a:spcBef>
                <a:spcPts val="0"/>
              </a:spcBef>
              <a:buClr>
                <a:srgbClr val="3333CC"/>
              </a:buClr>
              <a:buSzPct val="60000"/>
            </a:pPr>
            <a:r>
              <a:rPr lang="en-US" altLang="ja-JP" sz="1800" dirty="0">
                <a:solidFill>
                  <a:srgbClr val="000000"/>
                </a:solidFill>
                <a:cs typeface="Arial" pitchFamily="34" charset="0"/>
              </a:rPr>
              <a:t>Thin plate              Thick pl.                       Thin pl.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8702854" y="-48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0000"/>
                </a:solidFill>
              </a:rPr>
              <a:t>22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00784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492014" y="1066800"/>
            <a:ext cx="5897063" cy="363415"/>
          </a:xfrm>
          <a:prstGeom prst="roundRect">
            <a:avLst/>
          </a:prstGeom>
          <a:solidFill>
            <a:srgbClr val="FFFF00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831" y="229751"/>
            <a:ext cx="8515350" cy="882869"/>
          </a:xfrm>
        </p:spPr>
        <p:txBody>
          <a:bodyPr>
            <a:normAutofit/>
          </a:bodyPr>
          <a:lstStyle/>
          <a:p>
            <a:r>
              <a:rPr lang="en-US" altLang="ja-JP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T</a:t>
            </a:r>
            <a:r>
              <a:rPr kumimoji="1" lang="en-US" altLang="ja-JP" sz="4000" b="1" u="heavy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opics with 10 times statistics of E373</a:t>
            </a:r>
            <a:endParaRPr kumimoji="1" lang="ja-JP" altLang="en-US" sz="40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92014" y="1112620"/>
            <a:ext cx="8184442" cy="5196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1) s-shell DBL. hypernuclei :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4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H,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5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He </a:t>
            </a:r>
            <a:r>
              <a:rPr lang="en-US" altLang="ja-JP" dirty="0"/>
              <a:t>and </a:t>
            </a:r>
            <a:r>
              <a:rPr lang="en-US" altLang="ja-JP" spc="-700" baseline="-25000" dirty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/>
              <a:t>5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</a:t>
            </a:r>
            <a:endParaRPr lang="en-US" altLang="ja-JP" dirty="0"/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interaction</a:t>
            </a:r>
            <a:r>
              <a:rPr lang="en-US" altLang="ja-JP" dirty="0"/>
              <a:t> </a:t>
            </a:r>
            <a:r>
              <a:rPr lang="en-US" altLang="ja-JP" sz="1900" dirty="0" smtClean="0"/>
              <a:t>affects mass, since s-shell nucleons are not fully occupied. Thus, it can be determined.</a:t>
            </a: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2) A = 6</a:t>
            </a:r>
            <a:r>
              <a:rPr kumimoji="1" lang="en-US" altLang="ja-JP" sz="4800" baseline="-14000" dirty="0" smtClean="0">
                <a:solidFill>
                  <a:schemeClr val="bg1">
                    <a:lumMod val="75000"/>
                  </a:schemeClr>
                </a:solidFill>
              </a:rPr>
              <a:t>~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17 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 hypernuclei (spectroscopy)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Confirmation of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interaction strength and nuclear structure effects such as shrinkage due to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information of NAGARA event, </a:t>
            </a:r>
            <a:r>
              <a:rPr lang="en-US" altLang="ja-JP" spc="-600" baseline="-25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pc="-600" baseline="30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baseline="-25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3)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-hypernuclei :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O,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N(KISO event),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From multiple events of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-hypernucleus, we can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the (natural) width of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-hypernucleus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which is related to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N coupling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interaction.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4)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 interaction with X-ray from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-atoms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Expected yields for X-rays from Br and Ag are so small. To observe the shifts, it is necessary for detecting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shapes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with 10 times statistics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5)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P-wave interaction (?)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 can be detected in excited </a:t>
            </a:r>
            <a:r>
              <a:rPr lang="en-US" altLang="ja-JP" sz="1900" dirty="0">
                <a:solidFill>
                  <a:prstClr val="white">
                    <a:lumMod val="75000"/>
                  </a:prstClr>
                </a:solidFill>
              </a:rPr>
              <a:t>states with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-hyperon in p-orbit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, it may present information on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p-wave interaction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where that will be recognized via the spectroscopy of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hypernuclei. The interaction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might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max.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n-star about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37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51022" y="133517"/>
            <a:ext cx="871346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1) s-shell DBL. hypernuclei </a:t>
            </a:r>
            <a:r>
              <a:rPr lang="en-US" altLang="ja-JP" sz="28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: </a:t>
            </a:r>
            <a:r>
              <a:rPr lang="en-US" altLang="ja-JP" sz="2800" spc="-7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spc="-7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4</a:t>
            </a:r>
            <a:r>
              <a:rPr lang="en-US" altLang="ja-JP" sz="2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H, </a:t>
            </a:r>
            <a:r>
              <a:rPr lang="en-US" altLang="ja-JP" sz="2800" spc="-7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spc="-7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5</a:t>
            </a:r>
            <a:r>
              <a:rPr lang="en-US" altLang="ja-JP" sz="2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 </a:t>
            </a:r>
            <a:r>
              <a:rPr lang="en-US" altLang="ja-JP" sz="2800" dirty="0">
                <a:latin typeface="Calibri" panose="020F0502020204030204"/>
                <a:ea typeface="ＭＳ Ｐゴシック"/>
              </a:rPr>
              <a:t>and </a:t>
            </a:r>
            <a:r>
              <a:rPr lang="en-US" altLang="ja-JP" sz="2800" spc="-7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spc="-700" baseline="30000" dirty="0">
                <a:latin typeface="Calibri" panose="020F0502020204030204"/>
                <a:ea typeface="ＭＳ Ｐゴシック"/>
              </a:rPr>
              <a:t>5</a:t>
            </a:r>
            <a:r>
              <a:rPr lang="en-US" altLang="ja-JP" sz="28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2800" dirty="0">
                <a:latin typeface="Calibri" panose="020F0502020204030204"/>
                <a:ea typeface="ＭＳ Ｐゴシック"/>
              </a:rPr>
              <a:t>H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593801" y="529516"/>
            <a:ext cx="4154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en-US" altLang="ja-JP" sz="2800" dirty="0" smtClean="0">
                <a:solidFill>
                  <a:prstClr val="black"/>
                </a:solidFill>
              </a:rPr>
              <a:t>ΛΛ-ΞN </a:t>
            </a:r>
            <a:r>
              <a:rPr lang="en-US" altLang="ja-JP" sz="2800" dirty="0">
                <a:solidFill>
                  <a:prstClr val="black"/>
                </a:solidFill>
              </a:rPr>
              <a:t>coupling </a:t>
            </a:r>
            <a:r>
              <a:rPr lang="en-US" altLang="ja-JP" sz="2800" dirty="0" smtClean="0">
                <a:solidFill>
                  <a:prstClr val="black"/>
                </a:solidFill>
              </a:rPr>
              <a:t>effect</a:t>
            </a:r>
            <a:endParaRPr lang="ja-JP" altLang="en-US" sz="28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216024" y="1179689"/>
            <a:ext cx="8748464" cy="5057623"/>
            <a:chOff x="216024" y="1179689"/>
            <a:chExt cx="8748464" cy="5057623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16024" y="1179689"/>
              <a:ext cx="8640960" cy="2507506"/>
              <a:chOff x="179512" y="1025888"/>
              <a:chExt cx="8640960" cy="2507506"/>
            </a:xfrm>
          </p:grpSpPr>
          <p:sp>
            <p:nvSpPr>
              <p:cNvPr id="40962" name="Arc 2"/>
              <p:cNvSpPr>
                <a:spLocks/>
              </p:cNvSpPr>
              <p:nvPr/>
            </p:nvSpPr>
            <p:spPr bwMode="auto">
              <a:xfrm>
                <a:off x="7467617" y="1692875"/>
                <a:ext cx="935038" cy="401821"/>
              </a:xfrm>
              <a:custGeom>
                <a:avLst/>
                <a:gdLst>
                  <a:gd name="T0" fmla="*/ 0 w 43200"/>
                  <a:gd name="T1" fmla="*/ 2147483647 h 28159"/>
                  <a:gd name="T2" fmla="*/ 2147483647 w 43200"/>
                  <a:gd name="T3" fmla="*/ 2147483647 h 28159"/>
                  <a:gd name="T4" fmla="*/ 2147483647 w 43200"/>
                  <a:gd name="T5" fmla="*/ 2147483647 h 281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8159" fill="none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825"/>
                      <a:pt x="42855" y="26038"/>
                      <a:pt x="42180" y="28159"/>
                    </a:cubicBezTo>
                  </a:path>
                  <a:path w="43200" h="28159" stroke="0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825"/>
                      <a:pt x="42855" y="26038"/>
                      <a:pt x="42180" y="28159"/>
                    </a:cubicBezTo>
                    <a:lnTo>
                      <a:pt x="21600" y="21600"/>
                    </a:lnTo>
                    <a:lnTo>
                      <a:pt x="0" y="21524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964" name="Line 4"/>
              <p:cNvSpPr>
                <a:spLocks noChangeShapeType="1"/>
              </p:cNvSpPr>
              <p:nvPr/>
            </p:nvSpPr>
            <p:spPr bwMode="auto">
              <a:xfrm>
                <a:off x="1058880" y="1601902"/>
                <a:ext cx="16557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65" name="Line 5"/>
              <p:cNvSpPr>
                <a:spLocks noChangeShapeType="1"/>
              </p:cNvSpPr>
              <p:nvPr/>
            </p:nvSpPr>
            <p:spPr bwMode="auto">
              <a:xfrm>
                <a:off x="1058880" y="2250272"/>
                <a:ext cx="16557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66" name="Line 6"/>
              <p:cNvSpPr>
                <a:spLocks noChangeShapeType="1"/>
              </p:cNvSpPr>
              <p:nvPr/>
            </p:nvSpPr>
            <p:spPr bwMode="auto">
              <a:xfrm>
                <a:off x="3001980" y="2250272"/>
                <a:ext cx="16573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67" name="Line 7"/>
              <p:cNvSpPr>
                <a:spLocks noChangeShapeType="1"/>
              </p:cNvSpPr>
              <p:nvPr/>
            </p:nvSpPr>
            <p:spPr bwMode="auto">
              <a:xfrm>
                <a:off x="3146442" y="1601902"/>
                <a:ext cx="15128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68" name="Text Box 8"/>
              <p:cNvSpPr txBox="1">
                <a:spLocks noChangeArrowheads="1"/>
              </p:cNvSpPr>
              <p:nvPr/>
            </p:nvSpPr>
            <p:spPr bwMode="auto">
              <a:xfrm>
                <a:off x="338155" y="2034372"/>
                <a:ext cx="64152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dirty="0"/>
                  <a:t>S</a:t>
                </a:r>
                <a:r>
                  <a:rPr lang="en-US" altLang="ja-JP" sz="2400" baseline="-25000" dirty="0"/>
                  <a:t>1/2</a:t>
                </a:r>
              </a:p>
            </p:txBody>
          </p:sp>
          <p:sp>
            <p:nvSpPr>
              <p:cNvPr id="40969" name="Text Box 9"/>
              <p:cNvSpPr txBox="1">
                <a:spLocks noChangeArrowheads="1"/>
              </p:cNvSpPr>
              <p:nvPr/>
            </p:nvSpPr>
            <p:spPr bwMode="auto">
              <a:xfrm>
                <a:off x="338155" y="1386002"/>
                <a:ext cx="64152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dirty="0"/>
                  <a:t>P</a:t>
                </a:r>
                <a:r>
                  <a:rPr lang="en-US" altLang="ja-JP" sz="2400" baseline="-25000" dirty="0"/>
                  <a:t>3/2</a:t>
                </a:r>
              </a:p>
            </p:txBody>
          </p:sp>
          <p:sp>
            <p:nvSpPr>
              <p:cNvPr id="40970" name="Text Box 10"/>
              <p:cNvSpPr txBox="1">
                <a:spLocks noChangeArrowheads="1"/>
              </p:cNvSpPr>
              <p:nvPr/>
            </p:nvSpPr>
            <p:spPr bwMode="auto">
              <a:xfrm>
                <a:off x="2282842" y="1025888"/>
                <a:ext cx="83811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spc="-800" baseline="-250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spc="-800" baseline="30000" dirty="0" smtClean="0"/>
                  <a:t>6</a:t>
                </a:r>
                <a:r>
                  <a:rPr lang="en-US" altLang="ja-JP" sz="2400" baseline="-25000" dirty="0" smtClean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 smtClean="0"/>
                  <a:t>He</a:t>
                </a:r>
                <a:endParaRPr lang="en-US" altLang="ja-JP" sz="2400" dirty="0"/>
              </a:p>
            </p:txBody>
          </p:sp>
          <p:sp>
            <p:nvSpPr>
              <p:cNvPr id="40972" name="Line 12"/>
              <p:cNvSpPr>
                <a:spLocks noChangeShapeType="1"/>
              </p:cNvSpPr>
              <p:nvPr/>
            </p:nvSpPr>
            <p:spPr bwMode="auto">
              <a:xfrm>
                <a:off x="5018105" y="2250272"/>
                <a:ext cx="1584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73" name="Line 13"/>
              <p:cNvSpPr>
                <a:spLocks noChangeShapeType="1"/>
              </p:cNvSpPr>
              <p:nvPr/>
            </p:nvSpPr>
            <p:spPr bwMode="auto">
              <a:xfrm>
                <a:off x="7035817" y="2250272"/>
                <a:ext cx="16557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74" name="Oval 14"/>
              <p:cNvSpPr>
                <a:spLocks noChangeArrowheads="1"/>
              </p:cNvSpPr>
              <p:nvPr/>
            </p:nvSpPr>
            <p:spPr bwMode="auto">
              <a:xfrm>
                <a:off x="1130317" y="1962934"/>
                <a:ext cx="539750" cy="5397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40975" name="Oval 15"/>
              <p:cNvSpPr>
                <a:spLocks noChangeArrowheads="1"/>
              </p:cNvSpPr>
              <p:nvPr/>
            </p:nvSpPr>
            <p:spPr bwMode="auto">
              <a:xfrm>
                <a:off x="2066942" y="1962934"/>
                <a:ext cx="539750" cy="5397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40976" name="Oval 16"/>
              <p:cNvSpPr>
                <a:spLocks noChangeArrowheads="1"/>
              </p:cNvSpPr>
              <p:nvPr/>
            </p:nvSpPr>
            <p:spPr bwMode="auto">
              <a:xfrm>
                <a:off x="3075005" y="1962934"/>
                <a:ext cx="539750" cy="539750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/>
                  <a:t>p</a:t>
                </a:r>
              </a:p>
            </p:txBody>
          </p:sp>
          <p:sp>
            <p:nvSpPr>
              <p:cNvPr id="40977" name="Oval 17"/>
              <p:cNvSpPr>
                <a:spLocks noChangeArrowheads="1"/>
              </p:cNvSpPr>
              <p:nvPr/>
            </p:nvSpPr>
            <p:spPr bwMode="auto">
              <a:xfrm>
                <a:off x="3938605" y="1962934"/>
                <a:ext cx="539750" cy="539750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/>
                  <a:t>p</a:t>
                </a:r>
              </a:p>
            </p:txBody>
          </p:sp>
          <p:sp>
            <p:nvSpPr>
              <p:cNvPr id="40978" name="Oval 18"/>
              <p:cNvSpPr>
                <a:spLocks noChangeArrowheads="1"/>
              </p:cNvSpPr>
              <p:nvPr/>
            </p:nvSpPr>
            <p:spPr bwMode="auto">
              <a:xfrm>
                <a:off x="5091130" y="1818472"/>
                <a:ext cx="719137" cy="7191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/>
                  <a:t>Λ</a:t>
                </a:r>
              </a:p>
            </p:txBody>
          </p:sp>
          <p:sp>
            <p:nvSpPr>
              <p:cNvPr id="40979" name="Oval 19"/>
              <p:cNvSpPr>
                <a:spLocks noChangeArrowheads="1"/>
              </p:cNvSpPr>
              <p:nvPr/>
            </p:nvSpPr>
            <p:spPr bwMode="auto">
              <a:xfrm>
                <a:off x="6026167" y="1818472"/>
                <a:ext cx="719138" cy="7191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/>
                  <a:t>Λ</a:t>
                </a:r>
              </a:p>
            </p:txBody>
          </p:sp>
          <p:sp>
            <p:nvSpPr>
              <p:cNvPr id="40980" name="Oval 20"/>
              <p:cNvSpPr>
                <a:spLocks noChangeArrowheads="1"/>
              </p:cNvSpPr>
              <p:nvPr/>
            </p:nvSpPr>
            <p:spPr bwMode="auto">
              <a:xfrm>
                <a:off x="6962792" y="1745447"/>
                <a:ext cx="900113" cy="90011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Ξ</a:t>
                </a:r>
                <a:r>
                  <a:rPr lang="ja-JP" altLang="en-US" sz="2800" baseline="30000" dirty="0">
                    <a:solidFill>
                      <a:schemeClr val="bg1"/>
                    </a:solidFill>
                  </a:rPr>
                  <a:t>０</a:t>
                </a:r>
              </a:p>
            </p:txBody>
          </p:sp>
          <p:sp>
            <p:nvSpPr>
              <p:cNvPr id="40981" name="Oval 21"/>
              <p:cNvSpPr>
                <a:spLocks noChangeArrowheads="1"/>
              </p:cNvSpPr>
              <p:nvPr/>
            </p:nvSpPr>
            <p:spPr bwMode="auto">
              <a:xfrm>
                <a:off x="8115317" y="2034372"/>
                <a:ext cx="539750" cy="5397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40982" name="Text Box 22"/>
              <p:cNvSpPr txBox="1">
                <a:spLocks noChangeArrowheads="1"/>
              </p:cNvSpPr>
              <p:nvPr/>
            </p:nvSpPr>
            <p:spPr bwMode="auto">
              <a:xfrm>
                <a:off x="5945043" y="1052736"/>
                <a:ext cx="1558925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dirty="0"/>
                  <a:t>Forbidden</a:t>
                </a:r>
              </a:p>
            </p:txBody>
          </p:sp>
          <p:sp>
            <p:nvSpPr>
              <p:cNvPr id="40983" name="Text Box 23"/>
              <p:cNvSpPr txBox="1">
                <a:spLocks noChangeArrowheads="1"/>
              </p:cNvSpPr>
              <p:nvPr/>
            </p:nvSpPr>
            <p:spPr bwMode="auto">
              <a:xfrm>
                <a:off x="179512" y="2610064"/>
                <a:ext cx="8621527" cy="92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dirty="0"/>
                  <a:t>The effect of ΛΛ-ΞN coupling is small in </a:t>
                </a:r>
                <a:r>
                  <a:rPr lang="en-US" altLang="ja-JP" sz="1800" spc="-500" baseline="-250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1800" spc="-500" baseline="30000" dirty="0" smtClean="0"/>
                  <a:t>6</a:t>
                </a:r>
                <a:r>
                  <a:rPr lang="en-US" altLang="ja-JP" sz="1800" baseline="-25000" dirty="0" smtClean="0">
                    <a:latin typeface="Symbol" panose="05050102010706020507" pitchFamily="18" charset="2"/>
                  </a:rPr>
                  <a:t>L</a:t>
                </a:r>
                <a:r>
                  <a:rPr lang="en-US" altLang="ja-JP" sz="1800" dirty="0" smtClean="0"/>
                  <a:t>He </a:t>
                </a:r>
                <a:r>
                  <a:rPr lang="en-US" altLang="ja-JP" sz="1800" dirty="0"/>
                  <a:t>and </a:t>
                </a:r>
                <a:r>
                  <a:rPr lang="en-US" altLang="ja-JP" sz="1800" dirty="0" smtClean="0"/>
                  <a:t>the p-shell </a:t>
                </a:r>
                <a:r>
                  <a:rPr lang="en-US" altLang="ja-JP" sz="1800" dirty="0"/>
                  <a:t>double </a:t>
                </a:r>
                <a:r>
                  <a:rPr lang="en-US" altLang="ja-JP" sz="1800" dirty="0" smtClean="0"/>
                  <a:t>Λ</a:t>
                </a:r>
                <a:r>
                  <a:rPr lang="ja-JP" altLang="en-US" sz="1800" dirty="0" smtClean="0"/>
                  <a:t> </a:t>
                </a:r>
                <a:r>
                  <a:rPr lang="en-US" altLang="ja-JP" sz="1800" dirty="0" smtClean="0"/>
                  <a:t>hypernuclei </a:t>
                </a:r>
                <a:endParaRPr lang="en-US" altLang="ja-JP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200" dirty="0" smtClean="0"/>
                  <a:t>				</a:t>
                </a:r>
                <a:r>
                  <a:rPr lang="ja-JP" altLang="en-US" sz="1200" dirty="0" smtClean="0"/>
                  <a:t>・</a:t>
                </a:r>
                <a:r>
                  <a:rPr lang="en-US" altLang="ja-JP" sz="1200" dirty="0"/>
                  <a:t>I.R. </a:t>
                </a:r>
                <a:r>
                  <a:rPr lang="en-US" altLang="ja-JP" sz="1200" dirty="0" err="1"/>
                  <a:t>Afnan</a:t>
                </a:r>
                <a:r>
                  <a:rPr lang="en-US" altLang="ja-JP" sz="1200" dirty="0"/>
                  <a:t> and B.F. Gibson, Phys. Rev. C67, </a:t>
                </a:r>
                <a:r>
                  <a:rPr lang="en-US" altLang="ja-JP" sz="1200" dirty="0" smtClean="0"/>
                  <a:t>017001 </a:t>
                </a:r>
                <a:r>
                  <a:rPr lang="en-US" altLang="ja-JP" sz="1200" dirty="0"/>
                  <a:t>(2003).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200" dirty="0" smtClean="0"/>
                  <a:t>				</a:t>
                </a:r>
                <a:r>
                  <a:rPr lang="ja-JP" altLang="en-US" sz="1200" dirty="0" smtClean="0"/>
                  <a:t>・</a:t>
                </a:r>
                <a:r>
                  <a:rPr lang="en-US" altLang="ja-JP" sz="1200" dirty="0"/>
                  <a:t>Khin Swe Myint, S. </a:t>
                </a:r>
                <a:r>
                  <a:rPr lang="en-US" altLang="ja-JP" sz="1200" dirty="0" err="1"/>
                  <a:t>Shinmura</a:t>
                </a:r>
                <a:r>
                  <a:rPr lang="en-US" altLang="ja-JP" sz="1200" dirty="0"/>
                  <a:t> and Y. Akaishi, </a:t>
                </a:r>
                <a:r>
                  <a:rPr lang="en-US" altLang="ja-JP" sz="1200" dirty="0" err="1" smtClean="0"/>
                  <a:t>nucl-th</a:t>
                </a:r>
                <a:r>
                  <a:rPr lang="en-US" altLang="ja-JP" sz="1200" dirty="0" smtClean="0"/>
                  <a:t>/029090</a:t>
                </a:r>
                <a:r>
                  <a:rPr lang="en-US" altLang="ja-JP" sz="1200" dirty="0"/>
                  <a:t>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200" dirty="0" smtClean="0"/>
                  <a:t>				</a:t>
                </a:r>
                <a:r>
                  <a:rPr lang="ja-JP" altLang="en-US" sz="1200" dirty="0" smtClean="0"/>
                  <a:t>・</a:t>
                </a:r>
                <a:r>
                  <a:rPr lang="en-US" altLang="ja-JP" sz="1200" dirty="0"/>
                  <a:t>T. Yamada and C. </a:t>
                </a:r>
                <a:r>
                  <a:rPr lang="en-US" altLang="ja-JP" sz="1200" dirty="0" err="1"/>
                  <a:t>Nakamoto</a:t>
                </a:r>
                <a:r>
                  <a:rPr lang="en-US" altLang="ja-JP" sz="1200" dirty="0"/>
                  <a:t>, Phys. Rev.C62, 034319 (2000).</a:t>
                </a:r>
              </a:p>
            </p:txBody>
          </p:sp>
          <p:sp>
            <p:nvSpPr>
              <p:cNvPr id="40985" name="Arc 25"/>
              <p:cNvSpPr>
                <a:spLocks/>
              </p:cNvSpPr>
              <p:nvPr/>
            </p:nvSpPr>
            <p:spPr bwMode="auto">
              <a:xfrm>
                <a:off x="5451492" y="1601901"/>
                <a:ext cx="935038" cy="218157"/>
              </a:xfrm>
              <a:custGeom>
                <a:avLst/>
                <a:gdLst>
                  <a:gd name="T0" fmla="*/ 0 w 43200"/>
                  <a:gd name="T1" fmla="*/ 2147483647 h 21600"/>
                  <a:gd name="T2" fmla="*/ 2147483647 w 43200"/>
                  <a:gd name="T3" fmla="*/ 2147483647 h 21600"/>
                  <a:gd name="T4" fmla="*/ 2147483647 w 43200"/>
                  <a:gd name="T5" fmla="*/ 214748364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24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986" name="Arc 26"/>
              <p:cNvSpPr>
                <a:spLocks/>
              </p:cNvSpPr>
              <p:nvPr/>
            </p:nvSpPr>
            <p:spPr bwMode="auto">
              <a:xfrm>
                <a:off x="6386530" y="1482874"/>
                <a:ext cx="1152525" cy="217934"/>
              </a:xfrm>
              <a:custGeom>
                <a:avLst/>
                <a:gdLst>
                  <a:gd name="T0" fmla="*/ 0 w 43200"/>
                  <a:gd name="T1" fmla="*/ 2147483647 h 21600"/>
                  <a:gd name="T2" fmla="*/ 2147483647 w 43200"/>
                  <a:gd name="T3" fmla="*/ 2147483647 h 21600"/>
                  <a:gd name="T4" fmla="*/ 2147483647 w 43200"/>
                  <a:gd name="T5" fmla="*/ 214748364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524"/>
                    </a:moveTo>
                    <a:cubicBezTo>
                      <a:pt x="42" y="9624"/>
                      <a:pt x="970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lnTo>
                      <a:pt x="0" y="2152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987" name="Text Box 27"/>
              <p:cNvSpPr txBox="1">
                <a:spLocks noChangeArrowheads="1"/>
              </p:cNvSpPr>
              <p:nvPr/>
            </p:nvSpPr>
            <p:spPr bwMode="auto">
              <a:xfrm>
                <a:off x="7601227" y="1096690"/>
                <a:ext cx="121924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dirty="0"/>
                  <a:t>V </a:t>
                </a:r>
                <a:r>
                  <a:rPr lang="en-US" altLang="ja-JP" sz="2400" baseline="-25000" dirty="0" smtClean="0"/>
                  <a:t>ΛΛ</a:t>
                </a:r>
                <a:r>
                  <a:rPr lang="ja-JP" altLang="en-US" sz="2400" baseline="-25000" dirty="0"/>
                  <a:t>－</a:t>
                </a:r>
                <a:r>
                  <a:rPr lang="en-US" altLang="ja-JP" sz="2400" baseline="-25000" dirty="0" smtClean="0"/>
                  <a:t>ΞN</a:t>
                </a:r>
                <a:endParaRPr lang="en-US" altLang="ja-JP" sz="2400" baseline="-25000" dirty="0"/>
              </a:p>
            </p:txBody>
          </p:sp>
        </p:grpSp>
        <p:sp>
          <p:nvSpPr>
            <p:cNvPr id="30" name="Arc 2"/>
            <p:cNvSpPr>
              <a:spLocks/>
            </p:cNvSpPr>
            <p:nvPr/>
          </p:nvSpPr>
          <p:spPr bwMode="auto">
            <a:xfrm>
              <a:off x="7575764" y="4149079"/>
              <a:ext cx="935038" cy="468439"/>
            </a:xfrm>
            <a:custGeom>
              <a:avLst/>
              <a:gdLst>
                <a:gd name="T0" fmla="*/ 0 w 43200"/>
                <a:gd name="T1" fmla="*/ 2147483647 h 28159"/>
                <a:gd name="T2" fmla="*/ 2147483647 w 43200"/>
                <a:gd name="T3" fmla="*/ 2147483647 h 28159"/>
                <a:gd name="T4" fmla="*/ 2147483647 w 43200"/>
                <a:gd name="T5" fmla="*/ 2147483647 h 281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8159" fill="none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25"/>
                    <a:pt x="42855" y="26038"/>
                    <a:pt x="42180" y="28159"/>
                  </a:cubicBezTo>
                </a:path>
                <a:path w="43200" h="28159" stroke="0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25"/>
                    <a:pt x="42855" y="26038"/>
                    <a:pt x="42180" y="28159"/>
                  </a:cubicBezTo>
                  <a:lnTo>
                    <a:pt x="21600" y="21600"/>
                  </a:lnTo>
                  <a:lnTo>
                    <a:pt x="0" y="21524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Line 3"/>
            <p:cNvSpPr>
              <a:spLocks noChangeShapeType="1"/>
            </p:cNvSpPr>
            <p:nvPr/>
          </p:nvSpPr>
          <p:spPr bwMode="auto">
            <a:xfrm>
              <a:off x="1167027" y="4124625"/>
              <a:ext cx="16557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4"/>
            <p:cNvSpPr>
              <a:spLocks noChangeShapeType="1"/>
            </p:cNvSpPr>
            <p:nvPr/>
          </p:nvSpPr>
          <p:spPr bwMode="auto">
            <a:xfrm>
              <a:off x="1167027" y="4773094"/>
              <a:ext cx="16557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5"/>
            <p:cNvSpPr>
              <a:spLocks noChangeShapeType="1"/>
            </p:cNvSpPr>
            <p:nvPr/>
          </p:nvSpPr>
          <p:spPr bwMode="auto">
            <a:xfrm>
              <a:off x="3110127" y="4773094"/>
              <a:ext cx="16573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6"/>
            <p:cNvSpPr>
              <a:spLocks noChangeShapeType="1"/>
            </p:cNvSpPr>
            <p:nvPr/>
          </p:nvSpPr>
          <p:spPr bwMode="auto">
            <a:xfrm>
              <a:off x="3254589" y="4124625"/>
              <a:ext cx="1512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446302" y="4557194"/>
              <a:ext cx="64152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/>
                <a:t>S</a:t>
              </a:r>
              <a:r>
                <a:rPr lang="en-US" altLang="ja-JP" sz="2400" baseline="-25000" dirty="0"/>
                <a:t>1/2</a:t>
              </a:r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5126252" y="4773094"/>
              <a:ext cx="1584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7143964" y="4773094"/>
              <a:ext cx="16557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309902" y="4485756"/>
              <a:ext cx="539750" cy="5397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9" name="Oval 11"/>
            <p:cNvSpPr>
              <a:spLocks noChangeArrowheads="1"/>
            </p:cNvSpPr>
            <p:nvPr/>
          </p:nvSpPr>
          <p:spPr bwMode="auto">
            <a:xfrm>
              <a:off x="3183152" y="4485756"/>
              <a:ext cx="539750" cy="53975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p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5199277" y="4341294"/>
              <a:ext cx="719137" cy="719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Λ</a:t>
              </a:r>
            </a:p>
          </p:txBody>
        </p:sp>
        <p:sp>
          <p:nvSpPr>
            <p:cNvPr id="41" name="Oval 13"/>
            <p:cNvSpPr>
              <a:spLocks noChangeArrowheads="1"/>
            </p:cNvSpPr>
            <p:nvPr/>
          </p:nvSpPr>
          <p:spPr bwMode="auto">
            <a:xfrm>
              <a:off x="6134314" y="4341294"/>
              <a:ext cx="719138" cy="719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Λ</a:t>
              </a:r>
            </a:p>
          </p:txBody>
        </p:sp>
        <p:sp>
          <p:nvSpPr>
            <p:cNvPr id="42" name="Oval 14"/>
            <p:cNvSpPr>
              <a:spLocks noChangeArrowheads="1"/>
            </p:cNvSpPr>
            <p:nvPr/>
          </p:nvSpPr>
          <p:spPr bwMode="auto">
            <a:xfrm>
              <a:off x="7070939" y="4268269"/>
              <a:ext cx="900113" cy="90011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 dirty="0">
                  <a:solidFill>
                    <a:schemeClr val="bg1"/>
                  </a:solidFill>
                </a:rPr>
                <a:t>Ξ</a:t>
              </a:r>
              <a:r>
                <a:rPr lang="ja-JP" altLang="en-US" sz="2800" baseline="30000" dirty="0">
                  <a:solidFill>
                    <a:schemeClr val="bg1"/>
                  </a:solidFill>
                </a:rPr>
                <a:t>０</a:t>
              </a:r>
            </a:p>
          </p:txBody>
        </p: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8223464" y="4557194"/>
              <a:ext cx="539750" cy="5397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44" name="Arc 16"/>
            <p:cNvSpPr>
              <a:spLocks/>
            </p:cNvSpPr>
            <p:nvPr/>
          </p:nvSpPr>
          <p:spPr bwMode="auto">
            <a:xfrm>
              <a:off x="5559639" y="4096235"/>
              <a:ext cx="935038" cy="246645"/>
            </a:xfrm>
            <a:custGeom>
              <a:avLst/>
              <a:gdLst>
                <a:gd name="T0" fmla="*/ 0 w 43200"/>
                <a:gd name="T1" fmla="*/ 2147483647 h 21600"/>
                <a:gd name="T2" fmla="*/ 2147483647 w 43200"/>
                <a:gd name="T3" fmla="*/ 2147483647 h 21600"/>
                <a:gd name="T4" fmla="*/ 2147483647 w 432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lnTo>
                    <a:pt x="0" y="21524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Arc 17"/>
            <p:cNvSpPr>
              <a:spLocks/>
            </p:cNvSpPr>
            <p:nvPr/>
          </p:nvSpPr>
          <p:spPr bwMode="auto">
            <a:xfrm>
              <a:off x="6494677" y="4038810"/>
              <a:ext cx="1152525" cy="192063"/>
            </a:xfrm>
            <a:custGeom>
              <a:avLst/>
              <a:gdLst>
                <a:gd name="T0" fmla="*/ 0 w 43200"/>
                <a:gd name="T1" fmla="*/ 2147483647 h 21600"/>
                <a:gd name="T2" fmla="*/ 2147483647 w 43200"/>
                <a:gd name="T3" fmla="*/ 2147483647 h 21600"/>
                <a:gd name="T4" fmla="*/ 2147483647 w 432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524"/>
                  </a:moveTo>
                  <a:cubicBezTo>
                    <a:pt x="42" y="9624"/>
                    <a:pt x="970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lnTo>
                    <a:pt x="0" y="2152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6" name="Group 18"/>
            <p:cNvGrpSpPr>
              <a:grpSpLocks/>
            </p:cNvGrpSpPr>
            <p:nvPr/>
          </p:nvGrpSpPr>
          <p:grpSpPr bwMode="auto">
            <a:xfrm>
              <a:off x="4191214" y="4557194"/>
              <a:ext cx="431800" cy="433387"/>
              <a:chOff x="1973" y="2160"/>
              <a:chExt cx="453" cy="454"/>
            </a:xfrm>
          </p:grpSpPr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flipH="1">
                <a:off x="1973" y="2160"/>
                <a:ext cx="453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>
                <a:off x="1973" y="2160"/>
                <a:ext cx="453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" name="グループ化 3"/>
            <p:cNvGrpSpPr/>
            <p:nvPr/>
          </p:nvGrpSpPr>
          <p:grpSpPr>
            <a:xfrm>
              <a:off x="4371863" y="5025506"/>
              <a:ext cx="3960147" cy="586428"/>
              <a:chOff x="4176584" y="4905945"/>
              <a:chExt cx="3960147" cy="586428"/>
            </a:xfrm>
          </p:grpSpPr>
          <p:sp>
            <p:nvSpPr>
              <p:cNvPr id="50" name="Line 22"/>
              <p:cNvSpPr>
                <a:spLocks noChangeShapeType="1"/>
              </p:cNvSpPr>
              <p:nvPr/>
            </p:nvSpPr>
            <p:spPr bwMode="auto">
              <a:xfrm flipH="1">
                <a:off x="7775772" y="5373215"/>
                <a:ext cx="360959" cy="119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Line 23"/>
              <p:cNvSpPr>
                <a:spLocks noChangeShapeType="1"/>
              </p:cNvSpPr>
              <p:nvPr/>
            </p:nvSpPr>
            <p:spPr bwMode="auto">
              <a:xfrm flipH="1">
                <a:off x="4176584" y="5492373"/>
                <a:ext cx="35991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Line 24"/>
              <p:cNvSpPr>
                <a:spLocks noChangeShapeType="1"/>
              </p:cNvSpPr>
              <p:nvPr/>
            </p:nvSpPr>
            <p:spPr bwMode="auto">
              <a:xfrm flipV="1">
                <a:off x="4176584" y="4905945"/>
                <a:ext cx="0" cy="5864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>
              <a:off x="446302" y="3838081"/>
              <a:ext cx="64152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/>
                <a:t>P</a:t>
              </a:r>
              <a:r>
                <a:rPr lang="en-US" altLang="ja-JP" sz="2400" baseline="-25000" dirty="0"/>
                <a:t>3/2</a:t>
              </a: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6484068" y="3629657"/>
              <a:ext cx="12207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dirty="0"/>
                <a:t>allowed</a:t>
              </a:r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7215551" y="5103120"/>
              <a:ext cx="1566454" cy="54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dirty="0"/>
                <a:t>(Ξ</a:t>
              </a:r>
              <a:r>
                <a:rPr lang="en-US" altLang="ja-JP" sz="4400" baseline="14000" dirty="0"/>
                <a:t>-</a:t>
              </a:r>
              <a:r>
                <a:rPr lang="en-US" altLang="ja-JP" sz="2400" dirty="0"/>
                <a:t>        </a:t>
              </a:r>
              <a:r>
                <a:rPr lang="en-US" altLang="ja-JP" sz="2400" dirty="0" smtClean="0"/>
                <a:t>p</a:t>
              </a:r>
              <a:r>
                <a:rPr lang="en-US" altLang="ja-JP" sz="2400" dirty="0"/>
                <a:t>)</a:t>
              </a:r>
            </a:p>
          </p:txBody>
        </p:sp>
        <p:grpSp>
          <p:nvGrpSpPr>
            <p:cNvPr id="57" name="Group 18"/>
            <p:cNvGrpSpPr>
              <a:grpSpLocks/>
            </p:cNvGrpSpPr>
            <p:nvPr/>
          </p:nvGrpSpPr>
          <p:grpSpPr bwMode="auto">
            <a:xfrm>
              <a:off x="2102983" y="4556673"/>
              <a:ext cx="431800" cy="433387"/>
              <a:chOff x="1973" y="2160"/>
              <a:chExt cx="453" cy="454"/>
            </a:xfrm>
          </p:grpSpPr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 flipH="1">
                <a:off x="1973" y="2160"/>
                <a:ext cx="453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1973" y="2160"/>
                <a:ext cx="453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5" name="グループ化 4"/>
            <p:cNvGrpSpPr/>
            <p:nvPr/>
          </p:nvGrpSpPr>
          <p:grpSpPr>
            <a:xfrm>
              <a:off x="2319354" y="4990060"/>
              <a:ext cx="6408365" cy="729105"/>
              <a:chOff x="2124075" y="4870499"/>
              <a:chExt cx="6408365" cy="729105"/>
            </a:xfrm>
          </p:grpSpPr>
          <p:sp>
            <p:nvSpPr>
              <p:cNvPr id="62" name="Line 22"/>
              <p:cNvSpPr>
                <a:spLocks noChangeShapeType="1"/>
              </p:cNvSpPr>
              <p:nvPr/>
            </p:nvSpPr>
            <p:spPr bwMode="auto">
              <a:xfrm>
                <a:off x="8525596" y="5157192"/>
                <a:ext cx="6843" cy="4424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23"/>
              <p:cNvSpPr>
                <a:spLocks noChangeShapeType="1"/>
              </p:cNvSpPr>
              <p:nvPr/>
            </p:nvSpPr>
            <p:spPr bwMode="auto">
              <a:xfrm flipH="1">
                <a:off x="2124075" y="5599604"/>
                <a:ext cx="64083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24"/>
              <p:cNvSpPr>
                <a:spLocks noChangeShapeType="1"/>
              </p:cNvSpPr>
              <p:nvPr/>
            </p:nvSpPr>
            <p:spPr bwMode="auto">
              <a:xfrm flipV="1">
                <a:off x="2124075" y="4870499"/>
                <a:ext cx="0" cy="7291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22"/>
              <p:cNvSpPr>
                <a:spLocks noChangeShapeType="1"/>
              </p:cNvSpPr>
              <p:nvPr/>
            </p:nvSpPr>
            <p:spPr bwMode="auto">
              <a:xfrm>
                <a:off x="8388425" y="4940870"/>
                <a:ext cx="137172" cy="2163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8" name="Text Box 10"/>
            <p:cNvSpPr txBox="1">
              <a:spLocks noChangeArrowheads="1"/>
            </p:cNvSpPr>
            <p:nvPr/>
          </p:nvSpPr>
          <p:spPr bwMode="auto">
            <a:xfrm>
              <a:off x="1056965" y="3573016"/>
              <a:ext cx="349429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 dirty="0" smtClean="0">
                  <a:latin typeface="Arial Rounded MT Bold"/>
                </a:rPr>
                <a:t>s-shell nuclei, </a:t>
              </a:r>
              <a:r>
                <a:rPr lang="en-US" altLang="ja-JP" sz="2000" i="1" dirty="0" smtClean="0">
                  <a:latin typeface="Georgia" panose="02040502050405020303" pitchFamily="18" charset="0"/>
                </a:rPr>
                <a:t>ex</a:t>
              </a:r>
              <a:r>
                <a:rPr lang="en-US" altLang="ja-JP" sz="2800" dirty="0" smtClean="0">
                  <a:latin typeface="Arial Rounded MT Bold"/>
                </a:rPr>
                <a:t>. </a:t>
              </a:r>
              <a:r>
                <a:rPr lang="en-US" altLang="ja-JP" sz="2400" b="1" spc="-800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spc="-8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r>
                <a:rPr lang="en-US" altLang="ja-JP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Text Box 30"/>
            <p:cNvSpPr txBox="1">
              <a:spLocks noChangeArrowheads="1"/>
            </p:cNvSpPr>
            <p:nvPr/>
          </p:nvSpPr>
          <p:spPr bwMode="auto">
            <a:xfrm>
              <a:off x="216024" y="5723964"/>
              <a:ext cx="802627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There is NO Pauli blocking and the ΛΛ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－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ΞN effect can be large. </a:t>
              </a: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16024" y="1206537"/>
              <a:ext cx="8748464" cy="5030775"/>
            </a:xfrm>
            <a:prstGeom prst="roundRect">
              <a:avLst>
                <a:gd name="adj" fmla="val 6655"/>
              </a:avLst>
            </a:prstGeom>
            <a:noFill/>
            <a:ln w="38100" cap="rnd"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7128792" y="5837202"/>
              <a:ext cx="17379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2000" u="heavy" dirty="0" smtClean="0">
                  <a:solidFill>
                    <a:srgbClr val="000000"/>
                  </a:solidFill>
                  <a:uFill>
                    <a:solidFill>
                      <a:srgbClr val="FF0000"/>
                    </a:solidFill>
                  </a:uFill>
                  <a:latin typeface="Arial"/>
                </a:rPr>
                <a:t>By E. </a:t>
              </a:r>
              <a:r>
                <a:rPr lang="en-US" altLang="ja-JP" sz="2000" u="heavy" dirty="0" err="1" smtClean="0">
                  <a:solidFill>
                    <a:srgbClr val="000000"/>
                  </a:solidFill>
                  <a:uFill>
                    <a:solidFill>
                      <a:srgbClr val="FF0000"/>
                    </a:solidFill>
                  </a:uFill>
                  <a:latin typeface="Arial"/>
                </a:rPr>
                <a:t>Hiyama</a:t>
              </a:r>
              <a:endParaRPr lang="ja-JP" altLang="en-US" sz="2000" u="heavy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Arial"/>
              </a:endParaRPr>
            </a:p>
          </p:txBody>
        </p:sp>
      </p:grp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395536" y="6300028"/>
            <a:ext cx="8185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/>
              <a:t>If the strength of ΛΛ-ΞN </a:t>
            </a:r>
            <a:r>
              <a:rPr lang="en-US" altLang="ja-JP" sz="1800" dirty="0"/>
              <a:t>coupling is </a:t>
            </a:r>
            <a:r>
              <a:rPr lang="en-US" altLang="ja-JP" sz="1800" dirty="0" smtClean="0"/>
              <a:t>large, </a:t>
            </a:r>
            <a:r>
              <a:rPr lang="en-US" altLang="ja-JP" sz="1800" b="1" spc="-5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z="1800" b="1" spc="-500" baseline="30000" dirty="0" smtClean="0"/>
              <a:t>4</a:t>
            </a:r>
            <a:r>
              <a:rPr lang="en-US" altLang="ja-JP" sz="1800" b="1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z="1800" dirty="0" smtClean="0"/>
              <a:t>H can be bound. </a:t>
            </a:r>
            <a:r>
              <a:rPr lang="en-US" altLang="ja-JP" sz="1800" dirty="0" smtClean="0">
                <a:sym typeface="Wingdings" panose="05000000000000000000" pitchFamily="2" charset="2"/>
              </a:rPr>
              <a:t> </a:t>
            </a:r>
            <a:r>
              <a:rPr lang="en-US" altLang="ja-JP" sz="1800" dirty="0"/>
              <a:t>ΛΛ-ΞN </a:t>
            </a:r>
            <a:r>
              <a:rPr lang="en-US" altLang="ja-JP" sz="1800" dirty="0" smtClean="0"/>
              <a:t>effect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12758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9" y="1745381"/>
            <a:ext cx="6242326" cy="43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23528" y="653295"/>
            <a:ext cx="6128877" cy="759481"/>
          </a:xfrm>
        </p:spPr>
        <p:txBody>
          <a:bodyPr>
            <a:noAutofit/>
          </a:bodyPr>
          <a:lstStyle/>
          <a:p>
            <a:r>
              <a:rPr kumimoji="1" lang="en-US" altLang="ja-JP" sz="3600" b="1" spc="-1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b="1" spc="-1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kumimoji="1" lang="en-US" altLang="ja-JP" sz="3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dirty="0" smtClean="0"/>
              <a:t> </a:t>
            </a:r>
            <a:r>
              <a:rPr kumimoji="1" lang="en-US" altLang="ja-JP" sz="2800" dirty="0" smtClean="0"/>
              <a:t>production from 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X</a:t>
            </a:r>
            <a:r>
              <a:rPr kumimoji="1" lang="en-US" altLang="ja-JP" sz="2800" baseline="30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800" dirty="0" smtClean="0"/>
              <a:t> capture on </a:t>
            </a:r>
            <a:r>
              <a:rPr kumimoji="1" lang="en-US" altLang="ja-JP" sz="2800" baseline="30000" dirty="0" smtClean="0"/>
              <a:t>12</a:t>
            </a:r>
            <a:r>
              <a:rPr kumimoji="1" lang="en-US" altLang="ja-JP" sz="2800" dirty="0" smtClean="0"/>
              <a:t>C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2319" y="1372706"/>
            <a:ext cx="6063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C00000"/>
                </a:solidFill>
                <a:latin typeface="Calibri" panose="020F0502020204030204"/>
                <a:ea typeface="ＭＳ Ｐゴシック"/>
              </a:rPr>
              <a:t>AMD/AMD-QL calc. by Y. Hirata et. al.    PTP 102 (1999)89</a:t>
            </a:r>
            <a:endParaRPr lang="ja-JP" altLang="en-US" sz="2000" dirty="0">
              <a:solidFill>
                <a:srgbClr val="C00000"/>
              </a:solidFill>
              <a:latin typeface="Calibri" panose="020F0502020204030204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28650" y="5507914"/>
            <a:ext cx="5603984" cy="167673"/>
          </a:xfrm>
          <a:prstGeom prst="rect">
            <a:avLst/>
          </a:prstGeom>
          <a:noFill/>
          <a:ln w="254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55753" y="2777076"/>
            <a:ext cx="2157963" cy="1477328"/>
          </a:xfrm>
          <a:prstGeom prst="rect">
            <a:avLst/>
          </a:prstGeom>
          <a:noFill/>
          <a:ln w="25400" cap="rnd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u="heavy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NAGARA event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12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C+</a:t>
            </a:r>
            <a:r>
              <a:rPr lang="en-US" altLang="ja-JP" sz="18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X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→ </a:t>
            </a:r>
            <a:r>
              <a:rPr lang="en-US" altLang="ja-JP" sz="1800" b="1" spc="-4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spc="-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6</a:t>
            </a:r>
            <a:r>
              <a:rPr lang="en-US" altLang="ja-JP" sz="1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He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+α+t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spc="-400" baseline="-25000" dirty="0" smtClean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spc="-400" baseline="30000" dirty="0" smtClean="0">
                <a:latin typeface="Calibri" panose="020F0502020204030204"/>
                <a:ea typeface="ＭＳ Ｐゴシック"/>
              </a:rPr>
              <a:t>6</a:t>
            </a:r>
            <a:r>
              <a:rPr lang="en-US" altLang="ja-JP" sz="1800" baseline="-25000" dirty="0" smtClean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　→ 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5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He+p+</a:t>
            </a:r>
            <a:r>
              <a:rPr lang="en-US" altLang="ja-JP" sz="18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p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     5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 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→ 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α+</a:t>
            </a:r>
            <a:r>
              <a:rPr lang="en-US" altLang="ja-JP" sz="1800" dirty="0" err="1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p+</a:t>
            </a:r>
            <a:r>
              <a:rPr lang="en-US" altLang="ja-JP" sz="1800" dirty="0" err="1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p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 </a:t>
            </a:r>
            <a:r>
              <a:rPr lang="en-US" altLang="ja-JP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1.85 (1.39) %</a:t>
            </a:r>
            <a:endParaRPr lang="ja-JP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28650" y="5689626"/>
            <a:ext cx="5603984" cy="180665"/>
          </a:xfrm>
          <a:prstGeom prst="rect">
            <a:avLst/>
          </a:prstGeom>
          <a:noFill/>
          <a:ln w="254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89929" y="4327538"/>
            <a:ext cx="1988621" cy="1569660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spc="-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b="1" spc="-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5</a:t>
            </a:r>
            <a:r>
              <a:rPr lang="en-US" altLang="ja-JP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12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C+</a:t>
            </a:r>
            <a:r>
              <a:rPr lang="en-US" altLang="ja-JP" sz="18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X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→ </a:t>
            </a:r>
            <a:r>
              <a:rPr lang="en-US" altLang="ja-JP" sz="1800" spc="-4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spc="-400" baseline="30000" dirty="0">
                <a:latin typeface="Calibri" panose="020F0502020204030204"/>
                <a:ea typeface="ＭＳ Ｐゴシック"/>
              </a:rPr>
              <a:t>5</a:t>
            </a:r>
            <a:r>
              <a:rPr lang="en-US" altLang="ja-JP" sz="18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H+α+α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(</a:t>
            </a:r>
            <a:r>
              <a:rPr lang="en-US" altLang="ja-JP" sz="1800" spc="-4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spc="-400" baseline="30000" dirty="0">
                <a:latin typeface="Calibri" panose="020F0502020204030204"/>
                <a:ea typeface="ＭＳ Ｐゴシック"/>
              </a:rPr>
              <a:t>5</a:t>
            </a:r>
            <a:r>
              <a:rPr lang="en-US" altLang="ja-JP" sz="1800" baseline="-25000" dirty="0"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 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→ </a:t>
            </a:r>
            <a:r>
              <a:rPr lang="en-US" altLang="ja-JP" sz="1800" baseline="300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5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He+</a:t>
            </a:r>
            <a:r>
              <a:rPr lang="en-US" altLang="ja-JP" sz="18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p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      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5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 </a:t>
            </a:r>
            <a:r>
              <a:rPr lang="ja-JP" altLang="en-US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→ 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α+</a:t>
            </a:r>
            <a:r>
              <a:rPr lang="en-US" altLang="ja-JP" sz="1800" dirty="0" err="1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p+</a:t>
            </a:r>
            <a:r>
              <a:rPr lang="en-US" altLang="ja-JP" sz="1800" dirty="0" err="1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p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0.29 (0.09)%</a:t>
            </a:r>
            <a:endParaRPr lang="ja-JP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02239" y="5991671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~</a:t>
            </a:r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1/10 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of </a:t>
            </a:r>
            <a:r>
              <a:rPr lang="en-US" altLang="ja-JP" spc="-600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pc="-600" baseline="30000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6</a:t>
            </a:r>
            <a:r>
              <a:rPr lang="en-US" altLang="ja-JP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He</a:t>
            </a:r>
            <a:endParaRPr lang="ja-JP" altLang="en-US" dirty="0">
              <a:solidFill>
                <a:prstClr val="black"/>
              </a:solidFill>
              <a:latin typeface="Calibri" panose="020F0502020204030204"/>
              <a:ea typeface="ＭＳ Ｐゴシック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6" y="6090864"/>
            <a:ext cx="5792581" cy="3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3"/>
          <p:cNvSpPr txBox="1">
            <a:spLocks/>
          </p:cNvSpPr>
          <p:nvPr/>
        </p:nvSpPr>
        <p:spPr>
          <a:xfrm>
            <a:off x="163270" y="116632"/>
            <a:ext cx="6071497" cy="75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b="1" u="wavyHeavy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Heaviest Hydrogen Isotope</a:t>
            </a:r>
            <a:endParaRPr lang="ja-JP" altLang="en-US" b="1" u="wavyHeavy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6372200" y="251356"/>
            <a:ext cx="2613412" cy="2313548"/>
            <a:chOff x="6540930" y="107340"/>
            <a:chExt cx="2613412" cy="2313548"/>
          </a:xfrm>
        </p:grpSpPr>
        <p:cxnSp>
          <p:nvCxnSpPr>
            <p:cNvPr id="3" name="直線矢印コネクタ 2"/>
            <p:cNvCxnSpPr/>
            <p:nvPr/>
          </p:nvCxnSpPr>
          <p:spPr>
            <a:xfrm flipV="1">
              <a:off x="7136973" y="404664"/>
              <a:ext cx="0" cy="2016224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7138982" y="323364"/>
              <a:ext cx="14654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800" dirty="0" err="1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n+n+p+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+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endParaRPr lang="ja-JP" altLang="en-US" dirty="0">
                <a:latin typeface="Symbol" panose="05050102010706020507" pitchFamily="18" charset="2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573514" y="107340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8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E (MeV)</a:t>
              </a:r>
              <a:endParaRPr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138982" y="1412776"/>
              <a:ext cx="870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800" dirty="0" err="1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t+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+</a:t>
              </a:r>
              <a:r>
                <a:rPr lang="en-US" altLang="ja-JP" sz="1800" dirty="0" err="1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endParaRPr lang="ja-JP" altLang="en-US" dirty="0">
                <a:latin typeface="Symbol" panose="05050102010706020507" pitchFamily="18" charset="2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7136973" y="653295"/>
              <a:ext cx="1388532" cy="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138732" y="1710100"/>
              <a:ext cx="1388532" cy="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7138732" y="2070140"/>
              <a:ext cx="1388532" cy="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/>
            <p:cNvSpPr/>
            <p:nvPr/>
          </p:nvSpPr>
          <p:spPr>
            <a:xfrm>
              <a:off x="7138982" y="1772816"/>
              <a:ext cx="8317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800" spc="-400" baseline="300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4</a:t>
              </a:r>
              <a:r>
                <a:rPr lang="en-US" altLang="ja-JP" sz="1800" spc="-100" baseline="-10000" dirty="0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H+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Symbol" panose="05050102010706020507" pitchFamily="18" charset="2"/>
                  <a:ea typeface="ＭＳ Ｐゴシック"/>
                </a:rPr>
                <a:t>L</a:t>
              </a:r>
              <a:endParaRPr lang="ja-JP" altLang="en-US" dirty="0">
                <a:latin typeface="Century" panose="02040604050505020304" pitchFamily="18" charset="0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138982" y="2051556"/>
              <a:ext cx="20153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spc="-400" baseline="-2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ＭＳ Ｐゴシック"/>
                </a:rPr>
                <a:t>L</a:t>
              </a:r>
              <a:r>
                <a:rPr lang="en-US" altLang="ja-JP" sz="1800" b="1" spc="-400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/>
                </a:rPr>
                <a:t>5</a:t>
              </a:r>
              <a:r>
                <a:rPr lang="en-US" altLang="ja-JP" sz="1600" b="1" spc="-100" baseline="-2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ＭＳ Ｐゴシック"/>
                </a:rPr>
                <a:t>L</a:t>
              </a:r>
              <a:r>
                <a:rPr lang="en-US" altLang="ja-JP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/>
                </a:rPr>
                <a:t>H</a:t>
              </a:r>
              <a:r>
                <a:rPr lang="en-US" altLang="ja-JP" sz="18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  <a:sym typeface="Wingdings" panose="05000000000000000000" pitchFamily="2" charset="2"/>
                </a:rPr>
                <a:t>to be bound</a:t>
              </a:r>
              <a:endParaRPr lang="ja-JP" altLang="en-US" dirty="0">
                <a:latin typeface="Century" panose="02040604050505020304" pitchFamily="18" charset="0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804565" y="513644"/>
              <a:ext cx="3946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spc="-1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0.0</a:t>
              </a:r>
              <a:endParaRPr lang="ja-JP" altLang="en-US" sz="1400" dirty="0">
                <a:latin typeface="Century" panose="02040604050505020304" pitchFamily="18" charset="0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635518" y="1549404"/>
              <a:ext cx="5613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spc="-1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－</a:t>
              </a:r>
              <a:r>
                <a:rPr lang="en-US" altLang="ja-JP" sz="1400" spc="-1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8.5</a:t>
              </a:r>
              <a:endParaRPr lang="ja-JP" altLang="en-US" sz="1400" dirty="0">
                <a:latin typeface="Century" panose="02040604050505020304" pitchFamily="18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540930" y="1916832"/>
              <a:ext cx="6479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spc="-1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－</a:t>
              </a:r>
              <a:r>
                <a:rPr lang="en-US" altLang="ja-JP" sz="1400" spc="-100" dirty="0" smtClean="0">
                  <a:solidFill>
                    <a:prstClr val="black"/>
                  </a:solidFill>
                  <a:latin typeface="Century" panose="02040604050505020304" pitchFamily="18" charset="0"/>
                  <a:ea typeface="ＭＳ Ｐゴシック"/>
                </a:rPr>
                <a:t>10.5</a:t>
              </a:r>
              <a:endParaRPr lang="ja-JP" altLang="en-US" sz="1400" dirty="0">
                <a:latin typeface="Century" panose="02040604050505020304" pitchFamily="18" charset="0"/>
              </a:endParaRPr>
            </a:p>
          </p:txBody>
        </p:sp>
      </p:grpSp>
      <p:cxnSp>
        <p:nvCxnSpPr>
          <p:cNvPr id="5" name="直線コネクタ 4"/>
          <p:cNvCxnSpPr/>
          <p:nvPr/>
        </p:nvCxnSpPr>
        <p:spPr>
          <a:xfrm>
            <a:off x="6904571" y="6441461"/>
            <a:ext cx="1796393" cy="0"/>
          </a:xfrm>
          <a:prstGeom prst="line">
            <a:avLst/>
          </a:prstGeom>
          <a:ln w="76200" cap="rnd" cmpd="dbl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40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67545" y="2133599"/>
            <a:ext cx="5616624" cy="347573"/>
          </a:xfrm>
          <a:prstGeom prst="roundRect">
            <a:avLst/>
          </a:prstGeom>
          <a:solidFill>
            <a:srgbClr val="FFFF00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92014" y="1066800"/>
            <a:ext cx="5897063" cy="363415"/>
          </a:xfrm>
          <a:prstGeom prst="roundRect">
            <a:avLst/>
          </a:prstGeom>
          <a:solidFill>
            <a:srgbClr val="FFDA65"/>
          </a:solidFill>
          <a:ln w="38100" cap="rnd"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831" y="229751"/>
            <a:ext cx="8515350" cy="882869"/>
          </a:xfrm>
        </p:spPr>
        <p:txBody>
          <a:bodyPr>
            <a:normAutofit/>
          </a:bodyPr>
          <a:lstStyle/>
          <a:p>
            <a:r>
              <a:rPr lang="en-US" altLang="ja-JP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T</a:t>
            </a:r>
            <a:r>
              <a:rPr kumimoji="1" lang="en-US" altLang="ja-JP" sz="4000" b="1" u="heavy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+mn-lt"/>
              </a:rPr>
              <a:t>opics with 10 times statistics of E373</a:t>
            </a:r>
            <a:endParaRPr kumimoji="1" lang="ja-JP" altLang="en-US" sz="40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92014" y="1112620"/>
            <a:ext cx="8184442" cy="51246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1) s-shell DBL. hypernuclei :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4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H, </a:t>
            </a:r>
            <a:r>
              <a:rPr lang="en-US" altLang="ja-JP" spc="-7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 smtClean="0"/>
              <a:t>5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He </a:t>
            </a:r>
            <a:r>
              <a:rPr lang="en-US" altLang="ja-JP" dirty="0"/>
              <a:t>and </a:t>
            </a:r>
            <a:r>
              <a:rPr lang="en-US" altLang="ja-JP" spc="-700" baseline="-25000" dirty="0">
                <a:latin typeface="Symbol" panose="05050102010706020507" pitchFamily="18" charset="2"/>
              </a:rPr>
              <a:t>L</a:t>
            </a:r>
            <a:r>
              <a:rPr lang="en-US" altLang="ja-JP" spc="-700" baseline="30000" dirty="0"/>
              <a:t>5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H</a:t>
            </a:r>
            <a:endParaRPr lang="en-US" altLang="ja-JP" dirty="0"/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interaction</a:t>
            </a:r>
            <a:r>
              <a:rPr lang="en-US" altLang="ja-JP" dirty="0"/>
              <a:t> </a:t>
            </a:r>
            <a:r>
              <a:rPr lang="en-US" altLang="ja-JP" sz="1900" dirty="0" smtClean="0"/>
              <a:t>affects mass, since s-shell nucleons are not fully occupied. Thus, it can be determined.</a:t>
            </a: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dirty="0" smtClean="0"/>
              <a:t>2) A = 6</a:t>
            </a:r>
            <a:r>
              <a:rPr kumimoji="1" lang="en-US" altLang="ja-JP" sz="4800" baseline="-14000" dirty="0" smtClean="0"/>
              <a:t>~</a:t>
            </a:r>
            <a:r>
              <a:rPr kumimoji="1" lang="en-US" altLang="ja-JP" dirty="0" smtClean="0"/>
              <a:t>17 </a:t>
            </a:r>
            <a:r>
              <a:rPr kumimoji="1" lang="en-US" altLang="ja-JP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dirty="0" smtClean="0"/>
              <a:t> hypernuclei (spectroscopy)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latin typeface="Century" panose="02040604050505020304" pitchFamily="18" charset="0"/>
              </a:rPr>
              <a:t>Confirmation of </a:t>
            </a:r>
            <a:r>
              <a:rPr lang="en-US" altLang="ja-JP" sz="1900" dirty="0" smtClean="0">
                <a:latin typeface="Symbol" panose="05050102010706020507" pitchFamily="18" charset="2"/>
              </a:rPr>
              <a:t>LL</a:t>
            </a:r>
            <a:r>
              <a:rPr lang="en-US" altLang="ja-JP" sz="1900" dirty="0" smtClean="0"/>
              <a:t> interaction strength and nuclear structure effects such as shrinkage due to </a:t>
            </a:r>
            <a:r>
              <a:rPr lang="en-US" altLang="ja-JP" sz="1900" dirty="0" smtClean="0">
                <a:latin typeface="Symbol" panose="05050102010706020507" pitchFamily="18" charset="2"/>
              </a:rPr>
              <a:t>L</a:t>
            </a:r>
            <a:r>
              <a:rPr lang="en-US" altLang="ja-JP" sz="1900" dirty="0" smtClean="0"/>
              <a:t>,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information of NAGARA event, </a:t>
            </a:r>
            <a:r>
              <a:rPr lang="en-US" altLang="ja-JP" spc="-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pc="-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altLang="ja-JP" sz="1900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3)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-hypernuclei :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O,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N(KISO event),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From multiple events of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-hypernucleus, we can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the (natural) width of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-hypernucleus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which is related to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N coupling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interaction.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4)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 interaction with X-ray from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-atoms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Expected yields for X-rays from Br and Ag are so small. To observe the shifts, it is necessary for detecting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shapes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with 10 times statistics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5)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P-wave interaction (?)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If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 can be detected in excited </a:t>
            </a:r>
            <a:r>
              <a:rPr lang="en-US" altLang="ja-JP" sz="1900" dirty="0">
                <a:solidFill>
                  <a:prstClr val="white">
                    <a:lumMod val="75000"/>
                  </a:prstClr>
                </a:solidFill>
              </a:rPr>
              <a:t>states with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600" b="1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-hyperon in p-orbit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, it may present information on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p-wave interaction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where that will be recognized via the spectroscopy of 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LL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 hypernuclei. The interaction </a:t>
            </a: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might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max.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n-star about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altLang="ja-JP" sz="1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04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83568" y="260648"/>
            <a:ext cx="79609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2) A = 6</a:t>
            </a:r>
            <a:r>
              <a:rPr lang="en-US" altLang="ja-JP" sz="3600" b="1" baseline="-1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~</a:t>
            </a: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17 </a:t>
            </a: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LL</a:t>
            </a: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hypernuclei 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(</a:t>
            </a:r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Spectroscopy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/>
              </a:rPr>
              <a:t>)</a:t>
            </a:r>
            <a:endParaRPr lang="en-US" altLang="ja-JP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64292" y="1015352"/>
            <a:ext cx="8771195" cy="5218111"/>
            <a:chOff x="464292" y="1091209"/>
            <a:chExt cx="8771195" cy="5218111"/>
          </a:xfrm>
        </p:grpSpPr>
        <p:pic>
          <p:nvPicPr>
            <p:cNvPr id="1049604" name="Picture 4" descr="Hiyama_et_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04" y="1472210"/>
              <a:ext cx="6553200" cy="384175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617" name="Rectangle 17"/>
            <p:cNvSpPr>
              <a:spLocks noChangeArrowheads="1"/>
            </p:cNvSpPr>
            <p:nvPr/>
          </p:nvSpPr>
          <p:spPr bwMode="auto">
            <a:xfrm rot="16200000">
              <a:off x="253155" y="1899246"/>
              <a:ext cx="874712" cy="452437"/>
            </a:xfrm>
            <a:prstGeom prst="rect">
              <a:avLst/>
            </a:prstGeom>
            <a:solidFill>
              <a:schemeClr val="accent2"/>
            </a:solidFill>
            <a:ln w="2540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ja-JP" sz="1800" b="1" i="1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</a:rPr>
                <a:t> </a:t>
              </a:r>
              <a:r>
                <a:rPr lang="en-US" altLang="ja-JP" sz="2800" b="1" i="1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</a:rPr>
                <a:t>-</a:t>
              </a:r>
              <a:r>
                <a:rPr lang="en-US" altLang="ja-JP" sz="1400" b="1" i="1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</a:rPr>
                <a:t> </a:t>
              </a:r>
              <a:r>
                <a:rPr lang="en-US" altLang="ja-JP" b="1" i="1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</a:rPr>
                <a:t>B</a:t>
              </a:r>
              <a:r>
                <a:rPr lang="en-US" altLang="ja-JP" sz="1200" b="1" i="1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</a:rPr>
                <a:t> </a:t>
              </a:r>
              <a:r>
                <a:rPr lang="en-US" altLang="ja-JP" sz="1600" b="1" smtClean="0">
                  <a:solidFill>
                    <a:srgbClr val="000000"/>
                  </a:solidFill>
                  <a:latin typeface="Symbol" pitchFamily="18" charset="2"/>
                  <a:ea typeface="HGPｺﾞｼｯｸE" pitchFamily="50" charset="-128"/>
                </a:rPr>
                <a:t>LL</a:t>
              </a:r>
              <a:r>
                <a:rPr lang="en-US" altLang="ja-JP" sz="1800" smtClean="0">
                  <a:solidFill>
                    <a:srgbClr val="000000"/>
                  </a:solidFill>
                  <a:latin typeface="Arial Rounded MT Bold" pitchFamily="34" charset="0"/>
                  <a:ea typeface="HGPｺﾞｼｯｸE" pitchFamily="50" charset="-128"/>
                </a:rPr>
                <a:t> </a:t>
              </a:r>
            </a:p>
          </p:txBody>
        </p:sp>
        <p:sp>
          <p:nvSpPr>
            <p:cNvPr id="104961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327892" y="1091209"/>
              <a:ext cx="6381750" cy="3524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kern="10" dirty="0" smtClean="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Rounded MT Bold"/>
                  <a:ea typeface="HG創英角ﾎﾟｯﾌﾟ体" pitchFamily="49" charset="-128"/>
                </a:rPr>
                <a:t>Theoretical prediction &amp; Experimental Data</a:t>
              </a:r>
              <a:endParaRPr lang="ja-JP" altLang="en-US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Rounded MT Bold"/>
                <a:ea typeface="HG創英角ﾎﾟｯﾌﾟ体" pitchFamily="49" charset="-128"/>
              </a:endParaRPr>
            </a:p>
          </p:txBody>
        </p:sp>
        <p:grpSp>
          <p:nvGrpSpPr>
            <p:cNvPr id="1049644" name="Group 44"/>
            <p:cNvGrpSpPr>
              <a:grpSpLocks/>
            </p:cNvGrpSpPr>
            <p:nvPr/>
          </p:nvGrpSpPr>
          <p:grpSpPr bwMode="auto">
            <a:xfrm>
              <a:off x="6755561" y="2671540"/>
              <a:ext cx="493713" cy="1681163"/>
              <a:chOff x="4044" y="2595"/>
              <a:chExt cx="311" cy="1059"/>
            </a:xfrm>
          </p:grpSpPr>
          <p:sp>
            <p:nvSpPr>
              <p:cNvPr id="1049636" name="Rectangle 36"/>
              <p:cNvSpPr>
                <a:spLocks noChangeArrowheads="1"/>
              </p:cNvSpPr>
              <p:nvPr/>
            </p:nvSpPr>
            <p:spPr bwMode="auto">
              <a:xfrm>
                <a:off x="4044" y="3600"/>
                <a:ext cx="256" cy="54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50000">
                    <a:srgbClr val="9900CC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25400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  <p:sp>
            <p:nvSpPr>
              <p:cNvPr id="1049639" name="Text Box 39"/>
              <p:cNvSpPr txBox="1">
                <a:spLocks noChangeArrowheads="1"/>
              </p:cNvSpPr>
              <p:nvPr/>
            </p:nvSpPr>
            <p:spPr bwMode="auto">
              <a:xfrm rot="16200000">
                <a:off x="3711" y="2942"/>
                <a:ext cx="991" cy="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5000"/>
                  </a:lnSpc>
                  <a:spcAft>
                    <a:spcPct val="20000"/>
                  </a:spcAft>
                </a:pPr>
                <a:r>
                  <a:rPr lang="en-US" altLang="ja-JP" sz="1800" b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itchFamily="34" charset="0"/>
                    <a:ea typeface="HGPｺﾞｼｯｸE" pitchFamily="50" charset="-128"/>
                  </a:rPr>
                  <a:t>Demachi</a:t>
                </a:r>
                <a:r>
                  <a:rPr lang="en-US" altLang="ja-JP" sz="18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itchFamily="34" charset="0"/>
                    <a:ea typeface="HGPｺﾞｼｯｸE" pitchFamily="50" charset="-128"/>
                  </a:rPr>
                  <a:t>-</a:t>
                </a:r>
              </a:p>
              <a:p>
                <a:pPr>
                  <a:lnSpc>
                    <a:spcPct val="75000"/>
                  </a:lnSpc>
                  <a:spcAft>
                    <a:spcPct val="20000"/>
                  </a:spcAft>
                </a:pPr>
                <a:r>
                  <a:rPr lang="en-US" altLang="ja-JP" sz="18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itchFamily="34" charset="0"/>
                    <a:ea typeface="HGPｺﾞｼｯｸE" pitchFamily="50" charset="-128"/>
                  </a:rPr>
                  <a:t>             </a:t>
                </a:r>
                <a:r>
                  <a:rPr lang="en-US" altLang="ja-JP" sz="1800" b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itchFamily="34" charset="0"/>
                    <a:ea typeface="HGPｺﾞｼｯｸE" pitchFamily="50" charset="-128"/>
                  </a:rPr>
                  <a:t>Yanagi</a:t>
                </a:r>
                <a:endParaRPr lang="en-US" altLang="ja-JP" sz="1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ea typeface="HGPｺﾞｼｯｸE" pitchFamily="50" charset="-128"/>
                </a:endParaRPr>
              </a:p>
            </p:txBody>
          </p:sp>
        </p:grpSp>
        <p:grpSp>
          <p:nvGrpSpPr>
            <p:cNvPr id="1049649" name="Group 49"/>
            <p:cNvGrpSpPr>
              <a:grpSpLocks/>
            </p:cNvGrpSpPr>
            <p:nvPr/>
          </p:nvGrpSpPr>
          <p:grpSpPr bwMode="auto">
            <a:xfrm>
              <a:off x="1327892" y="3639610"/>
              <a:ext cx="1033462" cy="1006360"/>
              <a:chOff x="607" y="2860"/>
              <a:chExt cx="651" cy="677"/>
            </a:xfrm>
          </p:grpSpPr>
          <p:sp>
            <p:nvSpPr>
              <p:cNvPr id="1049637" name="Rectangle 37"/>
              <p:cNvSpPr>
                <a:spLocks noChangeArrowheads="1"/>
              </p:cNvSpPr>
              <p:nvPr/>
            </p:nvSpPr>
            <p:spPr bwMode="auto">
              <a:xfrm>
                <a:off x="776" y="2860"/>
                <a:ext cx="199" cy="533"/>
              </a:xfrm>
              <a:prstGeom prst="rect">
                <a:avLst/>
              </a:prstGeom>
              <a:gradFill rotWithShape="1">
                <a:gsLst>
                  <a:gs pos="0">
                    <a:srgbClr val="339966">
                      <a:gamma/>
                      <a:tint val="9412"/>
                      <a:invGamma/>
                    </a:srgbClr>
                  </a:gs>
                  <a:gs pos="50000">
                    <a:srgbClr val="339966"/>
                  </a:gs>
                  <a:gs pos="100000">
                    <a:srgbClr val="339966">
                      <a:gamma/>
                      <a:tint val="941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  <p:sp>
            <p:nvSpPr>
              <p:cNvPr id="1049640" name="Text Box 40"/>
              <p:cNvSpPr txBox="1">
                <a:spLocks noChangeArrowheads="1"/>
              </p:cNvSpPr>
              <p:nvPr/>
            </p:nvSpPr>
            <p:spPr bwMode="auto">
              <a:xfrm>
                <a:off x="607" y="3393"/>
                <a:ext cx="651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5000"/>
                  </a:lnSpc>
                  <a:spcAft>
                    <a:spcPct val="20000"/>
                  </a:spcAft>
                </a:pPr>
                <a:r>
                  <a:rPr lang="en-US" altLang="ja-JP" sz="2000" b="1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MIKAGE</a:t>
                </a:r>
              </a:p>
            </p:txBody>
          </p:sp>
        </p:grpSp>
        <p:cxnSp>
          <p:nvCxnSpPr>
            <p:cNvPr id="6" name="直線コネクタ 5"/>
            <p:cNvCxnSpPr>
              <a:stCxn id="1049640" idx="1"/>
              <a:endCxn id="1049640" idx="1"/>
            </p:cNvCxnSpPr>
            <p:nvPr/>
          </p:nvCxnSpPr>
          <p:spPr bwMode="auto">
            <a:xfrm>
              <a:off x="1327892" y="4538942"/>
              <a:ext cx="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5" name="グループ化 14"/>
            <p:cNvGrpSpPr/>
            <p:nvPr/>
          </p:nvGrpSpPr>
          <p:grpSpPr>
            <a:xfrm>
              <a:off x="7080887" y="1828151"/>
              <a:ext cx="519688" cy="4481169"/>
              <a:chOff x="6716608" y="2129180"/>
              <a:chExt cx="519688" cy="4481169"/>
            </a:xfrm>
          </p:grpSpPr>
          <p:sp>
            <p:nvSpPr>
              <p:cNvPr id="1049624" name="Line 24"/>
              <p:cNvSpPr>
                <a:spLocks noChangeShapeType="1"/>
              </p:cNvSpPr>
              <p:nvPr/>
            </p:nvSpPr>
            <p:spPr bwMode="auto">
              <a:xfrm flipH="1" flipV="1">
                <a:off x="7138654" y="2129180"/>
                <a:ext cx="0" cy="4481169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  <p:sp>
            <p:nvSpPr>
              <p:cNvPr id="1049633" name="Text Box 33"/>
              <p:cNvSpPr txBox="1">
                <a:spLocks noChangeArrowheads="1"/>
              </p:cNvSpPr>
              <p:nvPr/>
            </p:nvSpPr>
            <p:spPr bwMode="auto">
              <a:xfrm>
                <a:off x="6718672" y="5385573"/>
                <a:ext cx="50526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rgbClr val="000000"/>
                    </a:solidFill>
                    <a:latin typeface="Arial Rounded MT Bold" pitchFamily="34" charset="0"/>
                    <a:ea typeface="HG創英角ﾎﾟｯﾌﾟ体" pitchFamily="49" charset="-128"/>
                  </a:rPr>
                  <a:t>-18.0</a:t>
                </a:r>
              </a:p>
            </p:txBody>
          </p:sp>
          <p:grpSp>
            <p:nvGrpSpPr>
              <p:cNvPr id="50" name="グループ化 49"/>
              <p:cNvGrpSpPr/>
              <p:nvPr/>
            </p:nvGrpSpPr>
            <p:grpSpPr>
              <a:xfrm>
                <a:off x="7148314" y="5827626"/>
                <a:ext cx="87982" cy="454321"/>
                <a:chOff x="963613" y="4921072"/>
                <a:chExt cx="87982" cy="454321"/>
              </a:xfrm>
            </p:grpSpPr>
            <p:cxnSp>
              <p:nvCxnSpPr>
                <p:cNvPr id="51" name="直線コネクタ 50"/>
                <p:cNvCxnSpPr/>
                <p:nvPr/>
              </p:nvCxnSpPr>
              <p:spPr bwMode="auto">
                <a:xfrm>
                  <a:off x="963613" y="5217969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直線コネクタ 51"/>
                <p:cNvCxnSpPr/>
                <p:nvPr/>
              </p:nvCxnSpPr>
              <p:spPr bwMode="auto">
                <a:xfrm>
                  <a:off x="971600" y="5375393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直線コネクタ 52"/>
                <p:cNvCxnSpPr/>
                <p:nvPr/>
              </p:nvCxnSpPr>
              <p:spPr bwMode="auto">
                <a:xfrm>
                  <a:off x="968256" y="5075136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直線コネクタ 53"/>
                <p:cNvCxnSpPr/>
                <p:nvPr/>
              </p:nvCxnSpPr>
              <p:spPr bwMode="auto">
                <a:xfrm>
                  <a:off x="971600" y="4921072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5" name="グループ化 54"/>
              <p:cNvGrpSpPr/>
              <p:nvPr/>
            </p:nvGrpSpPr>
            <p:grpSpPr>
              <a:xfrm>
                <a:off x="7139946" y="5219241"/>
                <a:ext cx="87982" cy="454321"/>
                <a:chOff x="963613" y="4921072"/>
                <a:chExt cx="87982" cy="454321"/>
              </a:xfrm>
            </p:grpSpPr>
            <p:cxnSp>
              <p:nvCxnSpPr>
                <p:cNvPr id="56" name="直線コネクタ 55"/>
                <p:cNvCxnSpPr/>
                <p:nvPr/>
              </p:nvCxnSpPr>
              <p:spPr bwMode="auto">
                <a:xfrm>
                  <a:off x="963613" y="5217969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直線コネクタ 56"/>
                <p:cNvCxnSpPr/>
                <p:nvPr/>
              </p:nvCxnSpPr>
              <p:spPr bwMode="auto">
                <a:xfrm>
                  <a:off x="971600" y="5375393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直線コネクタ 57"/>
                <p:cNvCxnSpPr/>
                <p:nvPr/>
              </p:nvCxnSpPr>
              <p:spPr bwMode="auto">
                <a:xfrm>
                  <a:off x="968256" y="5075136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" name="直線コネクタ 58"/>
                <p:cNvCxnSpPr/>
                <p:nvPr/>
              </p:nvCxnSpPr>
              <p:spPr bwMode="auto">
                <a:xfrm>
                  <a:off x="971600" y="4921072"/>
                  <a:ext cx="79995" cy="0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3" name="Text Box 33"/>
              <p:cNvSpPr txBox="1">
                <a:spLocks noChangeArrowheads="1"/>
              </p:cNvSpPr>
              <p:nvPr/>
            </p:nvSpPr>
            <p:spPr bwMode="auto">
              <a:xfrm>
                <a:off x="6719883" y="5700027"/>
                <a:ext cx="50526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rgbClr val="000000"/>
                    </a:solidFill>
                    <a:latin typeface="Arial Rounded MT Bold" pitchFamily="34" charset="0"/>
                    <a:ea typeface="HG創英角ﾎﾟｯﾌﾟ体" pitchFamily="49" charset="-128"/>
                  </a:rPr>
                  <a:t>-20.0</a:t>
                </a:r>
              </a:p>
            </p:txBody>
          </p:sp>
          <p:sp>
            <p:nvSpPr>
              <p:cNvPr id="64" name="Text Box 33"/>
              <p:cNvSpPr txBox="1">
                <a:spLocks noChangeArrowheads="1"/>
              </p:cNvSpPr>
              <p:nvPr/>
            </p:nvSpPr>
            <p:spPr bwMode="auto">
              <a:xfrm>
                <a:off x="6719883" y="5988059"/>
                <a:ext cx="50526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rgbClr val="000000"/>
                    </a:solidFill>
                    <a:latin typeface="Arial Rounded MT Bold" pitchFamily="34" charset="0"/>
                    <a:ea typeface="HG創英角ﾎﾟｯﾌﾟ体" pitchFamily="49" charset="-128"/>
                  </a:rPr>
                  <a:t>-22.0</a:t>
                </a:r>
              </a:p>
            </p:txBody>
          </p:sp>
          <p:cxnSp>
            <p:nvCxnSpPr>
              <p:cNvPr id="68" name="直線コネクタ 67"/>
              <p:cNvCxnSpPr/>
              <p:nvPr/>
            </p:nvCxnSpPr>
            <p:spPr bwMode="auto">
              <a:xfrm>
                <a:off x="7145483" y="6439447"/>
                <a:ext cx="79995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直線コネクタ 68"/>
              <p:cNvCxnSpPr/>
              <p:nvPr/>
            </p:nvCxnSpPr>
            <p:spPr bwMode="auto">
              <a:xfrm>
                <a:off x="7148827" y="6285383"/>
                <a:ext cx="79995" cy="0"/>
              </a:xfrm>
              <a:prstGeom prst="line">
                <a:avLst/>
              </a:prstGeom>
              <a:noFill/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6716608" y="6308503"/>
                <a:ext cx="50526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rgbClr val="000000"/>
                    </a:solidFill>
                    <a:latin typeface="Arial Rounded MT Bold" pitchFamily="34" charset="0"/>
                    <a:ea typeface="HG創英角ﾎﾟｯﾌﾟ体" pitchFamily="49" charset="-128"/>
                  </a:rPr>
                  <a:t>-24.0</a:t>
                </a: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7528567" y="4450296"/>
              <a:ext cx="879728" cy="1650691"/>
              <a:chOff x="7164288" y="4751325"/>
              <a:chExt cx="879728" cy="1650691"/>
            </a:xfrm>
          </p:grpSpPr>
          <p:sp>
            <p:nvSpPr>
              <p:cNvPr id="1049613" name="Text Box 13"/>
              <p:cNvSpPr txBox="1">
                <a:spLocks noChangeArrowheads="1"/>
              </p:cNvSpPr>
              <p:nvPr/>
            </p:nvSpPr>
            <p:spPr bwMode="auto">
              <a:xfrm>
                <a:off x="7164288" y="5461100"/>
                <a:ext cx="51276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1</a:t>
                </a:r>
                <a:r>
                  <a:rPr lang="en-US" altLang="ja-JP" sz="1200" b="1" spc="-100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1</a:t>
                </a:r>
                <a:r>
                  <a:rPr lang="en-US" altLang="ja-JP" sz="1200" b="1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dirty="0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Be</a:t>
                </a:r>
              </a:p>
            </p:txBody>
          </p:sp>
          <p:sp>
            <p:nvSpPr>
              <p:cNvPr id="1049638" name="Rectangle 38"/>
              <p:cNvSpPr>
                <a:spLocks noChangeArrowheads="1"/>
              </p:cNvSpPr>
              <p:nvPr/>
            </p:nvSpPr>
            <p:spPr bwMode="auto">
              <a:xfrm>
                <a:off x="7276440" y="5724652"/>
                <a:ext cx="315912" cy="39600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rgbClr val="0000FF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  <p:sp>
            <p:nvSpPr>
              <p:cNvPr id="1049641" name="Text Box 41"/>
              <p:cNvSpPr txBox="1">
                <a:spLocks noChangeArrowheads="1"/>
              </p:cNvSpPr>
              <p:nvPr/>
            </p:nvSpPr>
            <p:spPr bwMode="auto">
              <a:xfrm rot="16200000">
                <a:off x="7389452" y="4949825"/>
                <a:ext cx="628776" cy="231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5000"/>
                  </a:lnSpc>
                  <a:spcAft>
                    <a:spcPct val="20000"/>
                  </a:spcAft>
                </a:pPr>
                <a:r>
                  <a:rPr lang="en-US" altLang="ja-JP" sz="2000" b="1" dirty="0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HIDA</a:t>
                </a:r>
              </a:p>
            </p:txBody>
          </p:sp>
          <p:sp>
            <p:nvSpPr>
              <p:cNvPr id="71" name="Rectangle 38"/>
              <p:cNvSpPr>
                <a:spLocks noChangeArrowheads="1"/>
              </p:cNvSpPr>
              <p:nvPr/>
            </p:nvSpPr>
            <p:spPr bwMode="auto">
              <a:xfrm>
                <a:off x="7640464" y="6006016"/>
                <a:ext cx="315912" cy="39600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rgbClr val="0000FF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  <p:sp>
            <p:nvSpPr>
              <p:cNvPr id="72" name="Text Box 13"/>
              <p:cNvSpPr txBox="1">
                <a:spLocks noChangeArrowheads="1"/>
              </p:cNvSpPr>
              <p:nvPr/>
            </p:nvSpPr>
            <p:spPr bwMode="auto">
              <a:xfrm>
                <a:off x="7531247" y="5711361"/>
                <a:ext cx="51276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1</a:t>
                </a:r>
                <a:r>
                  <a:rPr lang="en-US" altLang="ja-JP" sz="1200" b="1" spc="-100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2</a:t>
                </a:r>
                <a:r>
                  <a:rPr lang="en-US" altLang="ja-JP" sz="1200" b="1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dirty="0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Be</a:t>
                </a: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8442413" y="4476253"/>
              <a:ext cx="450067" cy="1604054"/>
              <a:chOff x="8078134" y="4777282"/>
              <a:chExt cx="450067" cy="1604054"/>
            </a:xfrm>
          </p:grpSpPr>
          <p:sp>
            <p:nvSpPr>
              <p:cNvPr id="1049623" name="Text Box 23"/>
              <p:cNvSpPr txBox="1">
                <a:spLocks noChangeArrowheads="1"/>
              </p:cNvSpPr>
              <p:nvPr/>
            </p:nvSpPr>
            <p:spPr bwMode="auto">
              <a:xfrm rot="16200000">
                <a:off x="7873347" y="4982069"/>
                <a:ext cx="8064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en-US" altLang="ja-JP" sz="2000" b="1" dirty="0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E176</a:t>
                </a:r>
              </a:p>
            </p:txBody>
          </p:sp>
          <p:sp>
            <p:nvSpPr>
              <p:cNvPr id="73" name="Text Box 13"/>
              <p:cNvSpPr txBox="1">
                <a:spLocks noChangeArrowheads="1"/>
              </p:cNvSpPr>
              <p:nvPr/>
            </p:nvSpPr>
            <p:spPr bwMode="auto">
              <a:xfrm>
                <a:off x="8100392" y="5817598"/>
                <a:ext cx="42780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1</a:t>
                </a:r>
                <a:r>
                  <a:rPr lang="en-US" altLang="ja-JP" sz="1200" b="1" spc="-100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spc="-800" baseline="30000" dirty="0" smtClean="0">
                    <a:solidFill>
                      <a:srgbClr val="000000"/>
                    </a:solidFill>
                    <a:latin typeface="Century" panose="02040604050505020304" pitchFamily="18" charset="0"/>
                    <a:ea typeface="HGPｺﾞｼｯｸE" pitchFamily="50" charset="-128"/>
                  </a:rPr>
                  <a:t>3</a:t>
                </a:r>
                <a:r>
                  <a:rPr lang="en-US" altLang="ja-JP" sz="1200" b="1" baseline="-30000" dirty="0" smtClean="0">
                    <a:solidFill>
                      <a:srgbClr val="000000"/>
                    </a:solidFill>
                    <a:latin typeface="Symbol" pitchFamily="18" charset="2"/>
                    <a:ea typeface="HGPｺﾞｼｯｸE" pitchFamily="50" charset="-128"/>
                  </a:rPr>
                  <a:t>L</a:t>
                </a:r>
                <a:r>
                  <a:rPr lang="en-US" altLang="ja-JP" sz="1200" b="1" dirty="0" smtClean="0">
                    <a:solidFill>
                      <a:srgbClr val="000000"/>
                    </a:solidFill>
                    <a:latin typeface="Arial Rounded MT Bold" pitchFamily="34" charset="0"/>
                    <a:ea typeface="HGPｺﾞｼｯｸE" pitchFamily="50" charset="-128"/>
                  </a:rPr>
                  <a:t>B</a:t>
                </a:r>
              </a:p>
            </p:txBody>
          </p:sp>
          <p:sp>
            <p:nvSpPr>
              <p:cNvPr id="74" name="Rectangle 38"/>
              <p:cNvSpPr>
                <a:spLocks noChangeArrowheads="1"/>
              </p:cNvSpPr>
              <p:nvPr/>
            </p:nvSpPr>
            <p:spPr bwMode="auto">
              <a:xfrm>
                <a:off x="8143479" y="6165336"/>
                <a:ext cx="315912" cy="21600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rgbClr val="FF00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sz="2000" smtClean="0">
                  <a:solidFill>
                    <a:srgbClr val="000000"/>
                  </a:solidFill>
                  <a:latin typeface="HG創英角ﾎﾟｯﾌﾟ体" pitchFamily="49" charset="-128"/>
                  <a:ea typeface="HG創英角ﾎﾟｯﾌﾟ体" pitchFamily="49" charset="-128"/>
                </a:endParaRPr>
              </a:p>
            </p:txBody>
          </p:sp>
        </p:grp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6755561" y="4696770"/>
              <a:ext cx="406400" cy="8572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rgbClr val="9900CC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540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sz="2000" smtClean="0">
                <a:solidFill>
                  <a:srgbClr val="000000"/>
                </a:solidFill>
                <a:latin typeface="HG創英角ﾎﾟｯﾌﾟ体" pitchFamily="49" charset="-128"/>
                <a:ea typeface="HG創英角ﾎﾟｯﾌﾟ体" pitchFamily="49" charset="-128"/>
              </a:endParaRPr>
            </a:p>
          </p:txBody>
        </p:sp>
        <p:sp>
          <p:nvSpPr>
            <p:cNvPr id="80" name="Text Box 39"/>
            <p:cNvSpPr txBox="1">
              <a:spLocks noChangeArrowheads="1"/>
            </p:cNvSpPr>
            <p:nvPr/>
          </p:nvSpPr>
          <p:spPr bwMode="auto">
            <a:xfrm rot="18981630">
              <a:off x="7170819" y="3362059"/>
              <a:ext cx="2064668" cy="428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  <a:spcAft>
                  <a:spcPct val="20000"/>
                </a:spcAft>
              </a:pP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M. </a:t>
              </a:r>
              <a:r>
                <a:rPr lang="en-US" altLang="ja-JP" sz="1050" dirty="0" err="1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Danysz</a:t>
              </a: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 et al, PRL 11(1963)29;</a:t>
              </a:r>
            </a:p>
            <a:p>
              <a:pPr>
                <a:lnSpc>
                  <a:spcPct val="75000"/>
                </a:lnSpc>
                <a:spcAft>
                  <a:spcPct val="20000"/>
                </a:spcAft>
              </a:pP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R. H. </a:t>
              </a:r>
              <a:r>
                <a:rPr lang="en-US" altLang="ja-JP" sz="1050" dirty="0" err="1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Dalitz</a:t>
              </a: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 et al., </a:t>
              </a:r>
            </a:p>
            <a:p>
              <a:pPr>
                <a:lnSpc>
                  <a:spcPct val="75000"/>
                </a:lnSpc>
                <a:spcAft>
                  <a:spcPct val="20000"/>
                </a:spcAft>
              </a:pPr>
              <a:r>
                <a:rPr lang="en-US" altLang="ja-JP" sz="1050" dirty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 </a:t>
              </a: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     Proc. R. S. </a:t>
              </a:r>
              <a:r>
                <a:rPr lang="en-US" altLang="ja-JP" sz="1050" dirty="0" err="1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Lond</a:t>
              </a:r>
              <a:r>
                <a:rPr lang="en-US" altLang="ja-JP" sz="1050" dirty="0" smtClean="0">
                  <a:solidFill>
                    <a:srgbClr val="0000FF"/>
                  </a:solidFill>
                  <a:latin typeface="Arial Rounded MT Bold" pitchFamily="34" charset="0"/>
                  <a:ea typeface="HGPｺﾞｼｯｸE" pitchFamily="50" charset="-128"/>
                </a:rPr>
                <a:t>. A436(1989)1</a:t>
              </a:r>
            </a:p>
          </p:txBody>
        </p:sp>
        <p:cxnSp>
          <p:nvCxnSpPr>
            <p:cNvPr id="17" name="直線矢印コネクタ 16"/>
            <p:cNvCxnSpPr/>
            <p:nvPr/>
          </p:nvCxnSpPr>
          <p:spPr bwMode="auto">
            <a:xfrm flipH="1">
              <a:off x="7080887" y="4266978"/>
              <a:ext cx="503333" cy="429792"/>
            </a:xfrm>
            <a:prstGeom prst="straightConnector1">
              <a:avLst/>
            </a:prstGeom>
            <a:noFill/>
            <a:ln w="25400" cap="rnd" cmpd="sng" algn="ctr">
              <a:solidFill>
                <a:srgbClr val="9900CC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正方形/長方形 18"/>
          <p:cNvSpPr/>
          <p:nvPr/>
        </p:nvSpPr>
        <p:spPr>
          <a:xfrm>
            <a:off x="251520" y="5373216"/>
            <a:ext cx="6795536" cy="1080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  To confirm 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-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/>
              </a:rPr>
              <a:t>L</a:t>
            </a:r>
            <a:r>
              <a:rPr lang="en-US" altLang="ja-JP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</a:rPr>
              <a:t> interaction strength </a:t>
            </a:r>
            <a:r>
              <a:rPr lang="en-US" altLang="ja-JP" sz="16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and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nuclear </a:t>
            </a:r>
            <a:r>
              <a:rPr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structure effects </a:t>
            </a:r>
            <a:r>
              <a:rPr lang="en-US" altLang="ja-JP" sz="1600" dirty="0" smtClean="0">
                <a:latin typeface="Century" panose="02040604050505020304" pitchFamily="18" charset="0"/>
              </a:rPr>
              <a:t>such </a:t>
            </a:r>
            <a:r>
              <a:rPr lang="en-US" altLang="ja-JP" sz="1600" dirty="0">
                <a:latin typeface="Century" panose="02040604050505020304" pitchFamily="18" charset="0"/>
              </a:rPr>
              <a:t>as shrinkage due to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>
                <a:latin typeface="Century" panose="02040604050505020304" pitchFamily="18" charset="0"/>
              </a:rPr>
              <a:t>, </a:t>
            </a:r>
            <a:r>
              <a:rPr lang="en-US" altLang="ja-JP" sz="1600" dirty="0" smtClean="0">
                <a:latin typeface="Century" panose="02040604050505020304" pitchFamily="18" charset="0"/>
              </a:rPr>
              <a:t>via independent </a:t>
            </a:r>
            <a:r>
              <a:rPr lang="en-US" altLang="ja-JP" sz="1600" dirty="0">
                <a:latin typeface="Century" panose="02040604050505020304" pitchFamily="18" charset="0"/>
              </a:rPr>
              <a:t>information of NAGARA event, </a:t>
            </a:r>
            <a:r>
              <a:rPr lang="en-US" altLang="ja-JP" sz="1600" spc="-6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z="1600" spc="-600" baseline="30000" dirty="0" smtClean="0"/>
              <a:t>6</a:t>
            </a:r>
            <a:r>
              <a:rPr lang="en-US" altLang="ja-JP" sz="1600" baseline="-25000" dirty="0" smtClean="0">
                <a:latin typeface="Symbol" panose="05050102010706020507" pitchFamily="18" charset="2"/>
              </a:rPr>
              <a:t>L</a:t>
            </a:r>
            <a:r>
              <a:rPr lang="en-US" altLang="ja-JP" sz="1600" dirty="0" smtClean="0">
                <a:latin typeface="Century" panose="02040604050505020304" pitchFamily="18" charset="0"/>
              </a:rPr>
              <a:t>He, it is necessary to study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B</a:t>
            </a:r>
            <a:r>
              <a:rPr lang="en-US" altLang="ja-JP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LL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of  p-shell DBL hypernuclei</a:t>
            </a:r>
            <a:r>
              <a:rPr lang="en-US" altLang="ja-JP" sz="1600" dirty="0" smtClean="0">
                <a:latin typeface="Century" panose="02040604050505020304" pitchFamily="18" charset="0"/>
              </a:rPr>
              <a:t>.</a:t>
            </a:r>
            <a:endParaRPr lang="en-US" altLang="ja-JP" sz="1600" dirty="0">
              <a:solidFill>
                <a:prstClr val="black"/>
              </a:solidFill>
              <a:latin typeface="Century" panose="02040604050505020304" pitchFamily="18" charset="0"/>
              <a:ea typeface="ＭＳ Ｐゴシック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1562497" y="6264696"/>
            <a:ext cx="5337184" cy="4046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</a:rPr>
              <a:t>  </a:t>
            </a:r>
            <a:r>
              <a:rPr lang="en-US" altLang="ja-JP" sz="1600" dirty="0" smtClean="0">
                <a:solidFill>
                  <a:prstClr val="black"/>
                </a:solidFill>
                <a:latin typeface="Century" panose="02040604050505020304" pitchFamily="18" charset="0"/>
                <a:ea typeface="ＭＳ Ｐゴシック"/>
                <a:sym typeface="Wingdings" panose="05000000000000000000" pitchFamily="2" charset="2"/>
              </a:rPr>
              <a:t>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Ｐゴシック"/>
                <a:sym typeface="Wingdings" panose="05000000000000000000" pitchFamily="2" charset="2"/>
              </a:rPr>
              <a:t> spectroscopy of DBL hypernuclei</a:t>
            </a:r>
            <a:endParaRPr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9938702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創英角ﾎﾟｯﾌﾟ体" pitchFamily="49" charset="-128"/>
            <a:ea typeface="HG創英角ﾎﾟｯﾌﾟ体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創英角ﾎﾟｯﾌﾟ体" pitchFamily="49" charset="-128"/>
            <a:ea typeface="HG創英角ﾎﾟｯﾌﾟ体" pitchFamily="49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26241</TotalTime>
  <Words>3422</Words>
  <Application>Microsoft Macintosh PowerPoint</Application>
  <PresentationFormat>画面に合わせる (4:3)</PresentationFormat>
  <Paragraphs>518</Paragraphs>
  <Slides>30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Blends</vt:lpstr>
      <vt:lpstr>Office ​​テーマ</vt:lpstr>
      <vt:lpstr>3_Blends</vt:lpstr>
      <vt:lpstr>1_Office テーマ</vt:lpstr>
      <vt:lpstr>4_Blends</vt:lpstr>
      <vt:lpstr>1_Blends</vt:lpstr>
      <vt:lpstr>PowerPoint プレゼンテーション</vt:lpstr>
      <vt:lpstr>Beam time request for 2017 Run</vt:lpstr>
      <vt:lpstr>PowerPoint プレゼンテーション</vt:lpstr>
      <vt:lpstr>The E07 experiment       with a hybrid emulsion method</vt:lpstr>
      <vt:lpstr>Topics with 10 times statistics of E373</vt:lpstr>
      <vt:lpstr>PowerPoint プレゼンテーション</vt:lpstr>
      <vt:lpstr>L5LH production from X- capture on 12C</vt:lpstr>
      <vt:lpstr>Topics with 10 times statistics of E373</vt:lpstr>
      <vt:lpstr>PowerPoint プレゼンテーション</vt:lpstr>
      <vt:lpstr>Topics with 10 times statistics of E373</vt:lpstr>
      <vt:lpstr>PowerPoint プレゼンテーション</vt:lpstr>
      <vt:lpstr>Topics with 10 times statistics of E373</vt:lpstr>
      <vt:lpstr>PowerPoint プレゼンテーション</vt:lpstr>
      <vt:lpstr>Topics with 10 times statistics of E373</vt:lpstr>
      <vt:lpstr>PowerPoint プレゼンテーション</vt:lpstr>
      <vt:lpstr>PowerPoint プレゼンテーション</vt:lpstr>
      <vt:lpstr>KURAMA spectrometer for E07</vt:lpstr>
      <vt:lpstr>KURAMA analysis</vt:lpstr>
      <vt:lpstr>X- candidates in SSD</vt:lpstr>
      <vt:lpstr>Emulsion analysis1</vt:lpstr>
      <vt:lpstr>Emulsion analysis2</vt:lpstr>
      <vt:lpstr>Statistics</vt:lpstr>
      <vt:lpstr>Beam time request for 2017 Run</vt:lpstr>
      <vt:lpstr>Summary</vt:lpstr>
      <vt:lpstr>backup</vt:lpstr>
      <vt:lpstr>PowerPoint プレゼンテーション</vt:lpstr>
      <vt:lpstr>PowerPoint プレゼンテーション</vt:lpstr>
      <vt:lpstr>PowerPoint プレゼンテーション</vt:lpstr>
      <vt:lpstr>X- kinematics in CH2 target run</vt:lpstr>
      <vt:lpstr>X- dE vs missing momentum</vt:lpstr>
    </vt:vector>
  </TitlesOfParts>
  <Company>kyoto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S=-2 Nuclear Systems with Hybrid Emulsion Method</dc:title>
  <dc:creator>市川温子</dc:creator>
  <cp:lastModifiedBy>江川 弘行</cp:lastModifiedBy>
  <cp:revision>1764</cp:revision>
  <cp:lastPrinted>2017-01-09T04:49:36Z</cp:lastPrinted>
  <dcterms:created xsi:type="dcterms:W3CDTF">2001-01-04T13:45:39Z</dcterms:created>
  <dcterms:modified xsi:type="dcterms:W3CDTF">2017-01-10T21:59:38Z</dcterms:modified>
</cp:coreProperties>
</file>