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02" r:id="rId3"/>
    <p:sldId id="256" r:id="rId4"/>
    <p:sldId id="257" r:id="rId5"/>
    <p:sldId id="258" r:id="rId6"/>
    <p:sldId id="259" r:id="rId7"/>
    <p:sldId id="293" r:id="rId8"/>
    <p:sldId id="299" r:id="rId9"/>
    <p:sldId id="300" r:id="rId10"/>
    <p:sldId id="298" r:id="rId11"/>
    <p:sldId id="296" r:id="rId12"/>
    <p:sldId id="294"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91" autoAdjust="0"/>
    <p:restoredTop sz="94660"/>
  </p:normalViewPr>
  <p:slideViewPr>
    <p:cSldViewPr snapToGrid="0">
      <p:cViewPr varScale="1">
        <p:scale>
          <a:sx n="65" d="100"/>
          <a:sy n="65" d="100"/>
        </p:scale>
        <p:origin x="48" y="10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4CB94-1D81-45A0-A0C2-4DB23BC636F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0EC65AF-3F99-4D4E-912C-17CF86529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4D2F8DD-2F9A-451D-B710-0E741CE3E5F1}"/>
              </a:ext>
            </a:extLst>
          </p:cNvPr>
          <p:cNvSpPr>
            <a:spLocks noGrp="1"/>
          </p:cNvSpPr>
          <p:nvPr>
            <p:ph type="dt" sz="half" idx="10"/>
          </p:nvPr>
        </p:nvSpPr>
        <p:spPr/>
        <p:txBody>
          <a:bodyPr/>
          <a:lstStyle/>
          <a:p>
            <a:fld id="{BB86637A-76FD-4FF7-8758-B0C8F81FDA72}" type="datetimeFigureOut">
              <a:rPr kumimoji="1" lang="ja-JP" altLang="en-US" smtClean="0"/>
              <a:t>2021/3/24</a:t>
            </a:fld>
            <a:endParaRPr kumimoji="1" lang="ja-JP" altLang="en-US"/>
          </a:p>
        </p:txBody>
      </p:sp>
      <p:sp>
        <p:nvSpPr>
          <p:cNvPr id="5" name="フッター プレースホルダー 4">
            <a:extLst>
              <a:ext uri="{FF2B5EF4-FFF2-40B4-BE49-F238E27FC236}">
                <a16:creationId xmlns:a16="http://schemas.microsoft.com/office/drawing/2014/main" id="{B40B70D3-900E-4160-9013-96663A3EEFD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1C9FD0-0A55-4CFB-886A-AE634A34EE45}"/>
              </a:ext>
            </a:extLst>
          </p:cNvPr>
          <p:cNvSpPr>
            <a:spLocks noGrp="1"/>
          </p:cNvSpPr>
          <p:nvPr>
            <p:ph type="sldNum" sz="quarter" idx="12"/>
          </p:nvPr>
        </p:nvSpPr>
        <p:spPr/>
        <p:txBody>
          <a:bodyPr/>
          <a:lstStyle/>
          <a:p>
            <a:fld id="{7664F710-FA9C-47EE-82F6-9A73D13230A2}" type="slidenum">
              <a:rPr kumimoji="1" lang="ja-JP" altLang="en-US" smtClean="0"/>
              <a:t>‹#›</a:t>
            </a:fld>
            <a:endParaRPr kumimoji="1" lang="ja-JP" altLang="en-US"/>
          </a:p>
        </p:txBody>
      </p:sp>
    </p:spTree>
    <p:extLst>
      <p:ext uri="{BB962C8B-B14F-4D97-AF65-F5344CB8AC3E}">
        <p14:creationId xmlns:p14="http://schemas.microsoft.com/office/powerpoint/2010/main" val="215604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13399C-3613-4787-8F5F-483C7197AE3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E6702F-ED56-4BB8-90C7-2EB1C0806B5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1F9EEE8-BAC4-425E-B59D-132CCAC2E9AE}"/>
              </a:ext>
            </a:extLst>
          </p:cNvPr>
          <p:cNvSpPr>
            <a:spLocks noGrp="1"/>
          </p:cNvSpPr>
          <p:nvPr>
            <p:ph type="dt" sz="half" idx="10"/>
          </p:nvPr>
        </p:nvSpPr>
        <p:spPr/>
        <p:txBody>
          <a:bodyPr/>
          <a:lstStyle/>
          <a:p>
            <a:fld id="{BB86637A-76FD-4FF7-8758-B0C8F81FDA72}" type="datetimeFigureOut">
              <a:rPr kumimoji="1" lang="ja-JP" altLang="en-US" smtClean="0"/>
              <a:t>2021/3/24</a:t>
            </a:fld>
            <a:endParaRPr kumimoji="1" lang="ja-JP" altLang="en-US"/>
          </a:p>
        </p:txBody>
      </p:sp>
      <p:sp>
        <p:nvSpPr>
          <p:cNvPr id="5" name="フッター プレースホルダー 4">
            <a:extLst>
              <a:ext uri="{FF2B5EF4-FFF2-40B4-BE49-F238E27FC236}">
                <a16:creationId xmlns:a16="http://schemas.microsoft.com/office/drawing/2014/main" id="{78091DE3-D4E6-4805-A608-548062F0A1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8AD38E-4D21-40B3-ADC3-74B0F63CBCC4}"/>
              </a:ext>
            </a:extLst>
          </p:cNvPr>
          <p:cNvSpPr>
            <a:spLocks noGrp="1"/>
          </p:cNvSpPr>
          <p:nvPr>
            <p:ph type="sldNum" sz="quarter" idx="12"/>
          </p:nvPr>
        </p:nvSpPr>
        <p:spPr/>
        <p:txBody>
          <a:bodyPr/>
          <a:lstStyle/>
          <a:p>
            <a:fld id="{7664F710-FA9C-47EE-82F6-9A73D13230A2}" type="slidenum">
              <a:rPr kumimoji="1" lang="ja-JP" altLang="en-US" smtClean="0"/>
              <a:t>‹#›</a:t>
            </a:fld>
            <a:endParaRPr kumimoji="1" lang="ja-JP" altLang="en-US"/>
          </a:p>
        </p:txBody>
      </p:sp>
    </p:spTree>
    <p:extLst>
      <p:ext uri="{BB962C8B-B14F-4D97-AF65-F5344CB8AC3E}">
        <p14:creationId xmlns:p14="http://schemas.microsoft.com/office/powerpoint/2010/main" val="428363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A9A361C-4678-40E7-9527-47CBF0B1699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8AF2B73-6FF1-4B83-A2D8-260498E5931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271C4B-A8D9-42AB-BF0A-E727D3B8581B}"/>
              </a:ext>
            </a:extLst>
          </p:cNvPr>
          <p:cNvSpPr>
            <a:spLocks noGrp="1"/>
          </p:cNvSpPr>
          <p:nvPr>
            <p:ph type="dt" sz="half" idx="10"/>
          </p:nvPr>
        </p:nvSpPr>
        <p:spPr/>
        <p:txBody>
          <a:bodyPr/>
          <a:lstStyle/>
          <a:p>
            <a:fld id="{BB86637A-76FD-4FF7-8758-B0C8F81FDA72}" type="datetimeFigureOut">
              <a:rPr kumimoji="1" lang="ja-JP" altLang="en-US" smtClean="0"/>
              <a:t>2021/3/24</a:t>
            </a:fld>
            <a:endParaRPr kumimoji="1" lang="ja-JP" altLang="en-US"/>
          </a:p>
        </p:txBody>
      </p:sp>
      <p:sp>
        <p:nvSpPr>
          <p:cNvPr id="5" name="フッター プレースホルダー 4">
            <a:extLst>
              <a:ext uri="{FF2B5EF4-FFF2-40B4-BE49-F238E27FC236}">
                <a16:creationId xmlns:a16="http://schemas.microsoft.com/office/drawing/2014/main" id="{C8F0AD0F-1E12-4B6A-9A9A-247570B4061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CF472CE-45F7-47B4-98E6-E6E799CFE3C3}"/>
              </a:ext>
            </a:extLst>
          </p:cNvPr>
          <p:cNvSpPr>
            <a:spLocks noGrp="1"/>
          </p:cNvSpPr>
          <p:nvPr>
            <p:ph type="sldNum" sz="quarter" idx="12"/>
          </p:nvPr>
        </p:nvSpPr>
        <p:spPr/>
        <p:txBody>
          <a:bodyPr/>
          <a:lstStyle/>
          <a:p>
            <a:fld id="{7664F710-FA9C-47EE-82F6-9A73D13230A2}" type="slidenum">
              <a:rPr kumimoji="1" lang="ja-JP" altLang="en-US" smtClean="0"/>
              <a:t>‹#›</a:t>
            </a:fld>
            <a:endParaRPr kumimoji="1" lang="ja-JP" altLang="en-US"/>
          </a:p>
        </p:txBody>
      </p:sp>
    </p:spTree>
    <p:extLst>
      <p:ext uri="{BB962C8B-B14F-4D97-AF65-F5344CB8AC3E}">
        <p14:creationId xmlns:p14="http://schemas.microsoft.com/office/powerpoint/2010/main" val="373216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D6B46C-8475-439E-8C00-138F80CE93B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51FB0E-30D8-48E7-9275-BD591D788AD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3C194E-737B-459D-A1AF-2F6FBF6B3F94}"/>
              </a:ext>
            </a:extLst>
          </p:cNvPr>
          <p:cNvSpPr>
            <a:spLocks noGrp="1"/>
          </p:cNvSpPr>
          <p:nvPr>
            <p:ph type="dt" sz="half" idx="10"/>
          </p:nvPr>
        </p:nvSpPr>
        <p:spPr/>
        <p:txBody>
          <a:bodyPr/>
          <a:lstStyle/>
          <a:p>
            <a:fld id="{BB86637A-76FD-4FF7-8758-B0C8F81FDA72}" type="datetimeFigureOut">
              <a:rPr kumimoji="1" lang="ja-JP" altLang="en-US" smtClean="0"/>
              <a:t>2021/3/24</a:t>
            </a:fld>
            <a:endParaRPr kumimoji="1" lang="ja-JP" altLang="en-US"/>
          </a:p>
        </p:txBody>
      </p:sp>
      <p:sp>
        <p:nvSpPr>
          <p:cNvPr id="5" name="フッター プレースホルダー 4">
            <a:extLst>
              <a:ext uri="{FF2B5EF4-FFF2-40B4-BE49-F238E27FC236}">
                <a16:creationId xmlns:a16="http://schemas.microsoft.com/office/drawing/2014/main" id="{D616DC02-FC57-4B70-85AE-CFCB8C0B3E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2A01F2-9707-48F8-9158-7AF7A119BCC1}"/>
              </a:ext>
            </a:extLst>
          </p:cNvPr>
          <p:cNvSpPr>
            <a:spLocks noGrp="1"/>
          </p:cNvSpPr>
          <p:nvPr>
            <p:ph type="sldNum" sz="quarter" idx="12"/>
          </p:nvPr>
        </p:nvSpPr>
        <p:spPr/>
        <p:txBody>
          <a:bodyPr/>
          <a:lstStyle/>
          <a:p>
            <a:fld id="{7664F710-FA9C-47EE-82F6-9A73D13230A2}" type="slidenum">
              <a:rPr kumimoji="1" lang="ja-JP" altLang="en-US" smtClean="0"/>
              <a:t>‹#›</a:t>
            </a:fld>
            <a:endParaRPr kumimoji="1" lang="ja-JP" altLang="en-US"/>
          </a:p>
        </p:txBody>
      </p:sp>
    </p:spTree>
    <p:extLst>
      <p:ext uri="{BB962C8B-B14F-4D97-AF65-F5344CB8AC3E}">
        <p14:creationId xmlns:p14="http://schemas.microsoft.com/office/powerpoint/2010/main" val="16067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983808-60E5-4D64-989C-4ADF796B978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490828-6954-4F3F-8725-54B277B644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A12B654-EF2F-4B69-B2CC-FF1F2502F72F}"/>
              </a:ext>
            </a:extLst>
          </p:cNvPr>
          <p:cNvSpPr>
            <a:spLocks noGrp="1"/>
          </p:cNvSpPr>
          <p:nvPr>
            <p:ph type="dt" sz="half" idx="10"/>
          </p:nvPr>
        </p:nvSpPr>
        <p:spPr/>
        <p:txBody>
          <a:bodyPr/>
          <a:lstStyle/>
          <a:p>
            <a:fld id="{BB86637A-76FD-4FF7-8758-B0C8F81FDA72}" type="datetimeFigureOut">
              <a:rPr kumimoji="1" lang="ja-JP" altLang="en-US" smtClean="0"/>
              <a:t>2021/3/24</a:t>
            </a:fld>
            <a:endParaRPr kumimoji="1" lang="ja-JP" altLang="en-US"/>
          </a:p>
        </p:txBody>
      </p:sp>
      <p:sp>
        <p:nvSpPr>
          <p:cNvPr id="5" name="フッター プレースホルダー 4">
            <a:extLst>
              <a:ext uri="{FF2B5EF4-FFF2-40B4-BE49-F238E27FC236}">
                <a16:creationId xmlns:a16="http://schemas.microsoft.com/office/drawing/2014/main" id="{2F704C50-D1DD-4C9D-8B65-79D73FCA43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0E288A-0990-4D9A-99C5-2BE25D438476}"/>
              </a:ext>
            </a:extLst>
          </p:cNvPr>
          <p:cNvSpPr>
            <a:spLocks noGrp="1"/>
          </p:cNvSpPr>
          <p:nvPr>
            <p:ph type="sldNum" sz="quarter" idx="12"/>
          </p:nvPr>
        </p:nvSpPr>
        <p:spPr/>
        <p:txBody>
          <a:bodyPr/>
          <a:lstStyle/>
          <a:p>
            <a:fld id="{7664F710-FA9C-47EE-82F6-9A73D13230A2}" type="slidenum">
              <a:rPr kumimoji="1" lang="ja-JP" altLang="en-US" smtClean="0"/>
              <a:t>‹#›</a:t>
            </a:fld>
            <a:endParaRPr kumimoji="1" lang="ja-JP" altLang="en-US"/>
          </a:p>
        </p:txBody>
      </p:sp>
    </p:spTree>
    <p:extLst>
      <p:ext uri="{BB962C8B-B14F-4D97-AF65-F5344CB8AC3E}">
        <p14:creationId xmlns:p14="http://schemas.microsoft.com/office/powerpoint/2010/main" val="416957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4C6AEC-B975-474B-826C-1D5DC2B96D5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97DF21C-8589-4843-BCC0-3E8A2062C0E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1EB146C-F604-45F8-A168-F1B8EF21347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E6D8183-FF2A-4543-A9AA-4CD7BF912EE6}"/>
              </a:ext>
            </a:extLst>
          </p:cNvPr>
          <p:cNvSpPr>
            <a:spLocks noGrp="1"/>
          </p:cNvSpPr>
          <p:nvPr>
            <p:ph type="dt" sz="half" idx="10"/>
          </p:nvPr>
        </p:nvSpPr>
        <p:spPr/>
        <p:txBody>
          <a:bodyPr/>
          <a:lstStyle/>
          <a:p>
            <a:fld id="{BB86637A-76FD-4FF7-8758-B0C8F81FDA72}" type="datetimeFigureOut">
              <a:rPr kumimoji="1" lang="ja-JP" altLang="en-US" smtClean="0"/>
              <a:t>2021/3/24</a:t>
            </a:fld>
            <a:endParaRPr kumimoji="1" lang="ja-JP" altLang="en-US"/>
          </a:p>
        </p:txBody>
      </p:sp>
      <p:sp>
        <p:nvSpPr>
          <p:cNvPr id="6" name="フッター プレースホルダー 5">
            <a:extLst>
              <a:ext uri="{FF2B5EF4-FFF2-40B4-BE49-F238E27FC236}">
                <a16:creationId xmlns:a16="http://schemas.microsoft.com/office/drawing/2014/main" id="{33402648-B8A7-4F8D-9F31-1DED6B35824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2982A29-1E7D-4AAC-A612-62A5AC018D77}"/>
              </a:ext>
            </a:extLst>
          </p:cNvPr>
          <p:cNvSpPr>
            <a:spLocks noGrp="1"/>
          </p:cNvSpPr>
          <p:nvPr>
            <p:ph type="sldNum" sz="quarter" idx="12"/>
          </p:nvPr>
        </p:nvSpPr>
        <p:spPr/>
        <p:txBody>
          <a:bodyPr/>
          <a:lstStyle/>
          <a:p>
            <a:fld id="{7664F710-FA9C-47EE-82F6-9A73D13230A2}" type="slidenum">
              <a:rPr kumimoji="1" lang="ja-JP" altLang="en-US" smtClean="0"/>
              <a:t>‹#›</a:t>
            </a:fld>
            <a:endParaRPr kumimoji="1" lang="ja-JP" altLang="en-US"/>
          </a:p>
        </p:txBody>
      </p:sp>
    </p:spTree>
    <p:extLst>
      <p:ext uri="{BB962C8B-B14F-4D97-AF65-F5344CB8AC3E}">
        <p14:creationId xmlns:p14="http://schemas.microsoft.com/office/powerpoint/2010/main" val="156151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ED5C91-5CBB-4139-9E74-AF979F1D26F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8FCF278-FE32-4B46-A9D8-98133F298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A097CBF-3198-444C-9FC1-C0A3EAEC2D7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D25608B-3A38-4707-8138-69E825044B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605DFF4-D80F-49E7-AA3E-BE9BFA7FF4F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CAD48E8-760F-48FB-8814-8D3C3DA9DF9E}"/>
              </a:ext>
            </a:extLst>
          </p:cNvPr>
          <p:cNvSpPr>
            <a:spLocks noGrp="1"/>
          </p:cNvSpPr>
          <p:nvPr>
            <p:ph type="dt" sz="half" idx="10"/>
          </p:nvPr>
        </p:nvSpPr>
        <p:spPr/>
        <p:txBody>
          <a:bodyPr/>
          <a:lstStyle/>
          <a:p>
            <a:fld id="{BB86637A-76FD-4FF7-8758-B0C8F81FDA72}" type="datetimeFigureOut">
              <a:rPr kumimoji="1" lang="ja-JP" altLang="en-US" smtClean="0"/>
              <a:t>2021/3/24</a:t>
            </a:fld>
            <a:endParaRPr kumimoji="1" lang="ja-JP" altLang="en-US"/>
          </a:p>
        </p:txBody>
      </p:sp>
      <p:sp>
        <p:nvSpPr>
          <p:cNvPr id="8" name="フッター プレースホルダー 7">
            <a:extLst>
              <a:ext uri="{FF2B5EF4-FFF2-40B4-BE49-F238E27FC236}">
                <a16:creationId xmlns:a16="http://schemas.microsoft.com/office/drawing/2014/main" id="{1550E4DB-7F30-4AF8-AF48-0238FC18BEF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9455331-3A86-4525-8C8A-33B6908EA7C3}"/>
              </a:ext>
            </a:extLst>
          </p:cNvPr>
          <p:cNvSpPr>
            <a:spLocks noGrp="1"/>
          </p:cNvSpPr>
          <p:nvPr>
            <p:ph type="sldNum" sz="quarter" idx="12"/>
          </p:nvPr>
        </p:nvSpPr>
        <p:spPr/>
        <p:txBody>
          <a:bodyPr/>
          <a:lstStyle/>
          <a:p>
            <a:fld id="{7664F710-FA9C-47EE-82F6-9A73D13230A2}" type="slidenum">
              <a:rPr kumimoji="1" lang="ja-JP" altLang="en-US" smtClean="0"/>
              <a:t>‹#›</a:t>
            </a:fld>
            <a:endParaRPr kumimoji="1" lang="ja-JP" altLang="en-US"/>
          </a:p>
        </p:txBody>
      </p:sp>
    </p:spTree>
    <p:extLst>
      <p:ext uri="{BB962C8B-B14F-4D97-AF65-F5344CB8AC3E}">
        <p14:creationId xmlns:p14="http://schemas.microsoft.com/office/powerpoint/2010/main" val="358313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25490D-BA90-486B-A2EF-2C377267FC2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BEEBCD3-9EA1-433F-A463-06A8D2348FFB}"/>
              </a:ext>
            </a:extLst>
          </p:cNvPr>
          <p:cNvSpPr>
            <a:spLocks noGrp="1"/>
          </p:cNvSpPr>
          <p:nvPr>
            <p:ph type="dt" sz="half" idx="10"/>
          </p:nvPr>
        </p:nvSpPr>
        <p:spPr/>
        <p:txBody>
          <a:bodyPr/>
          <a:lstStyle/>
          <a:p>
            <a:fld id="{BB86637A-76FD-4FF7-8758-B0C8F81FDA72}" type="datetimeFigureOut">
              <a:rPr kumimoji="1" lang="ja-JP" altLang="en-US" smtClean="0"/>
              <a:t>2021/3/24</a:t>
            </a:fld>
            <a:endParaRPr kumimoji="1" lang="ja-JP" altLang="en-US"/>
          </a:p>
        </p:txBody>
      </p:sp>
      <p:sp>
        <p:nvSpPr>
          <p:cNvPr id="4" name="フッター プレースホルダー 3">
            <a:extLst>
              <a:ext uri="{FF2B5EF4-FFF2-40B4-BE49-F238E27FC236}">
                <a16:creationId xmlns:a16="http://schemas.microsoft.com/office/drawing/2014/main" id="{AED1CCFB-6425-4B38-835D-AEB7FF47D7C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327166F-A4AF-4F0C-86FA-CD93F6A53D7B}"/>
              </a:ext>
            </a:extLst>
          </p:cNvPr>
          <p:cNvSpPr>
            <a:spLocks noGrp="1"/>
          </p:cNvSpPr>
          <p:nvPr>
            <p:ph type="sldNum" sz="quarter" idx="12"/>
          </p:nvPr>
        </p:nvSpPr>
        <p:spPr/>
        <p:txBody>
          <a:bodyPr/>
          <a:lstStyle/>
          <a:p>
            <a:fld id="{7664F710-FA9C-47EE-82F6-9A73D13230A2}" type="slidenum">
              <a:rPr kumimoji="1" lang="ja-JP" altLang="en-US" smtClean="0"/>
              <a:t>‹#›</a:t>
            </a:fld>
            <a:endParaRPr kumimoji="1" lang="ja-JP" altLang="en-US"/>
          </a:p>
        </p:txBody>
      </p:sp>
    </p:spTree>
    <p:extLst>
      <p:ext uri="{BB962C8B-B14F-4D97-AF65-F5344CB8AC3E}">
        <p14:creationId xmlns:p14="http://schemas.microsoft.com/office/powerpoint/2010/main" val="3753721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A00BA0-BBF9-4AFF-B740-09A67774277C}"/>
              </a:ext>
            </a:extLst>
          </p:cNvPr>
          <p:cNvSpPr>
            <a:spLocks noGrp="1"/>
          </p:cNvSpPr>
          <p:nvPr>
            <p:ph type="dt" sz="half" idx="10"/>
          </p:nvPr>
        </p:nvSpPr>
        <p:spPr/>
        <p:txBody>
          <a:bodyPr/>
          <a:lstStyle/>
          <a:p>
            <a:fld id="{BB86637A-76FD-4FF7-8758-B0C8F81FDA72}" type="datetimeFigureOut">
              <a:rPr kumimoji="1" lang="ja-JP" altLang="en-US" smtClean="0"/>
              <a:t>2021/3/24</a:t>
            </a:fld>
            <a:endParaRPr kumimoji="1" lang="ja-JP" altLang="en-US"/>
          </a:p>
        </p:txBody>
      </p:sp>
      <p:sp>
        <p:nvSpPr>
          <p:cNvPr id="3" name="フッター プレースホルダー 2">
            <a:extLst>
              <a:ext uri="{FF2B5EF4-FFF2-40B4-BE49-F238E27FC236}">
                <a16:creationId xmlns:a16="http://schemas.microsoft.com/office/drawing/2014/main" id="{2610E4A5-A58B-41F4-8973-C252FCA7D66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6D05BB-0882-48BD-A977-716A250B79C3}"/>
              </a:ext>
            </a:extLst>
          </p:cNvPr>
          <p:cNvSpPr>
            <a:spLocks noGrp="1"/>
          </p:cNvSpPr>
          <p:nvPr>
            <p:ph type="sldNum" sz="quarter" idx="12"/>
          </p:nvPr>
        </p:nvSpPr>
        <p:spPr/>
        <p:txBody>
          <a:bodyPr/>
          <a:lstStyle/>
          <a:p>
            <a:fld id="{7664F710-FA9C-47EE-82F6-9A73D13230A2}" type="slidenum">
              <a:rPr kumimoji="1" lang="ja-JP" altLang="en-US" smtClean="0"/>
              <a:t>‹#›</a:t>
            </a:fld>
            <a:endParaRPr kumimoji="1" lang="ja-JP" altLang="en-US"/>
          </a:p>
        </p:txBody>
      </p:sp>
    </p:spTree>
    <p:extLst>
      <p:ext uri="{BB962C8B-B14F-4D97-AF65-F5344CB8AC3E}">
        <p14:creationId xmlns:p14="http://schemas.microsoft.com/office/powerpoint/2010/main" val="200380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D6CF9-E066-4291-8216-D00E4F5C017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5398774-59BE-4E6C-AB3F-C416DAFFB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CF7A838-4BD6-4548-BBE7-6667E771F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9D1D221-D825-4F2C-A063-3233D4675B99}"/>
              </a:ext>
            </a:extLst>
          </p:cNvPr>
          <p:cNvSpPr>
            <a:spLocks noGrp="1"/>
          </p:cNvSpPr>
          <p:nvPr>
            <p:ph type="dt" sz="half" idx="10"/>
          </p:nvPr>
        </p:nvSpPr>
        <p:spPr/>
        <p:txBody>
          <a:bodyPr/>
          <a:lstStyle/>
          <a:p>
            <a:fld id="{BB86637A-76FD-4FF7-8758-B0C8F81FDA72}" type="datetimeFigureOut">
              <a:rPr kumimoji="1" lang="ja-JP" altLang="en-US" smtClean="0"/>
              <a:t>2021/3/24</a:t>
            </a:fld>
            <a:endParaRPr kumimoji="1" lang="ja-JP" altLang="en-US"/>
          </a:p>
        </p:txBody>
      </p:sp>
      <p:sp>
        <p:nvSpPr>
          <p:cNvPr id="6" name="フッター プレースホルダー 5">
            <a:extLst>
              <a:ext uri="{FF2B5EF4-FFF2-40B4-BE49-F238E27FC236}">
                <a16:creationId xmlns:a16="http://schemas.microsoft.com/office/drawing/2014/main" id="{77B5BC4B-A562-4FE2-89AA-459501E452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79B1DC3-15C6-4E5F-B068-168D9DEB71C8}"/>
              </a:ext>
            </a:extLst>
          </p:cNvPr>
          <p:cNvSpPr>
            <a:spLocks noGrp="1"/>
          </p:cNvSpPr>
          <p:nvPr>
            <p:ph type="sldNum" sz="quarter" idx="12"/>
          </p:nvPr>
        </p:nvSpPr>
        <p:spPr/>
        <p:txBody>
          <a:bodyPr/>
          <a:lstStyle/>
          <a:p>
            <a:fld id="{7664F710-FA9C-47EE-82F6-9A73D13230A2}" type="slidenum">
              <a:rPr kumimoji="1" lang="ja-JP" altLang="en-US" smtClean="0"/>
              <a:t>‹#›</a:t>
            </a:fld>
            <a:endParaRPr kumimoji="1" lang="ja-JP" altLang="en-US"/>
          </a:p>
        </p:txBody>
      </p:sp>
    </p:spTree>
    <p:extLst>
      <p:ext uri="{BB962C8B-B14F-4D97-AF65-F5344CB8AC3E}">
        <p14:creationId xmlns:p14="http://schemas.microsoft.com/office/powerpoint/2010/main" val="41855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C84ACE-8A40-49D7-92E6-2B5E2612B14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72C5395-FBE7-447B-80D3-82E5198C19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9AFC2C4-B737-4F64-82C5-550920970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985A098-7CAC-47CA-9F54-9F549C766B63}"/>
              </a:ext>
            </a:extLst>
          </p:cNvPr>
          <p:cNvSpPr>
            <a:spLocks noGrp="1"/>
          </p:cNvSpPr>
          <p:nvPr>
            <p:ph type="dt" sz="half" idx="10"/>
          </p:nvPr>
        </p:nvSpPr>
        <p:spPr/>
        <p:txBody>
          <a:bodyPr/>
          <a:lstStyle/>
          <a:p>
            <a:fld id="{BB86637A-76FD-4FF7-8758-B0C8F81FDA72}" type="datetimeFigureOut">
              <a:rPr kumimoji="1" lang="ja-JP" altLang="en-US" smtClean="0"/>
              <a:t>2021/3/24</a:t>
            </a:fld>
            <a:endParaRPr kumimoji="1" lang="ja-JP" altLang="en-US"/>
          </a:p>
        </p:txBody>
      </p:sp>
      <p:sp>
        <p:nvSpPr>
          <p:cNvPr id="6" name="フッター プレースホルダー 5">
            <a:extLst>
              <a:ext uri="{FF2B5EF4-FFF2-40B4-BE49-F238E27FC236}">
                <a16:creationId xmlns:a16="http://schemas.microsoft.com/office/drawing/2014/main" id="{96C7CB94-E82A-4B7A-8ACE-B5B3A0E2EDA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952D31A-0976-45D2-A949-D6D861E43740}"/>
              </a:ext>
            </a:extLst>
          </p:cNvPr>
          <p:cNvSpPr>
            <a:spLocks noGrp="1"/>
          </p:cNvSpPr>
          <p:nvPr>
            <p:ph type="sldNum" sz="quarter" idx="12"/>
          </p:nvPr>
        </p:nvSpPr>
        <p:spPr/>
        <p:txBody>
          <a:bodyPr/>
          <a:lstStyle/>
          <a:p>
            <a:fld id="{7664F710-FA9C-47EE-82F6-9A73D13230A2}" type="slidenum">
              <a:rPr kumimoji="1" lang="ja-JP" altLang="en-US" smtClean="0"/>
              <a:t>‹#›</a:t>
            </a:fld>
            <a:endParaRPr kumimoji="1" lang="ja-JP" altLang="en-US"/>
          </a:p>
        </p:txBody>
      </p:sp>
    </p:spTree>
    <p:extLst>
      <p:ext uri="{BB962C8B-B14F-4D97-AF65-F5344CB8AC3E}">
        <p14:creationId xmlns:p14="http://schemas.microsoft.com/office/powerpoint/2010/main" val="4138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7C534AC-98AC-40AF-94DB-5B87F5A912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A3CB328-C304-4BB9-BBD0-1B47F00E36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8467E3-B639-4026-BCFE-AC3D7A1ED0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6637A-76FD-4FF7-8758-B0C8F81FDA72}" type="datetimeFigureOut">
              <a:rPr kumimoji="1" lang="ja-JP" altLang="en-US" smtClean="0"/>
              <a:t>2021/3/24</a:t>
            </a:fld>
            <a:endParaRPr kumimoji="1" lang="ja-JP" altLang="en-US"/>
          </a:p>
        </p:txBody>
      </p:sp>
      <p:sp>
        <p:nvSpPr>
          <p:cNvPr id="5" name="フッター プレースホルダー 4">
            <a:extLst>
              <a:ext uri="{FF2B5EF4-FFF2-40B4-BE49-F238E27FC236}">
                <a16:creationId xmlns:a16="http://schemas.microsoft.com/office/drawing/2014/main" id="{D3E60FF2-FFD5-4351-8DC8-8AEFD086C5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8FD1091-8DEF-4EB5-BA40-4FE647F42F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4F710-FA9C-47EE-82F6-9A73D13230A2}" type="slidenum">
              <a:rPr kumimoji="1" lang="ja-JP" altLang="en-US" smtClean="0"/>
              <a:t>‹#›</a:t>
            </a:fld>
            <a:endParaRPr kumimoji="1" lang="ja-JP" altLang="en-US"/>
          </a:p>
        </p:txBody>
      </p:sp>
    </p:spTree>
    <p:extLst>
      <p:ext uri="{BB962C8B-B14F-4D97-AF65-F5344CB8AC3E}">
        <p14:creationId xmlns:p14="http://schemas.microsoft.com/office/powerpoint/2010/main" val="1130408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3.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4.PNG"/><Relationship Id="rId5" Type="http://schemas.openxmlformats.org/officeDocument/2006/relationships/image" Target="../media/image16.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5.PNG"/><Relationship Id="rId9" Type="http://schemas.openxmlformats.org/officeDocument/2006/relationships/image" Target="../media/image22.PN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h.scphys.kyoto-u.ac.jp/~gogami/e12-17-003/meeting/analysis/src/nnL_AnalysisNote_20200421_gogami.pdf" TargetMode="External"/><Relationship Id="rId2" Type="http://schemas.openxmlformats.org/officeDocument/2006/relationships/hyperlink" Target="https://www-nh.scphys.kyoto-u.ac.jp/~gogami/e12-17-003/meeting/analysis/src/nnL_AnalysisNote_20200501_gogami.pdf" TargetMode="External"/><Relationship Id="rId1" Type="http://schemas.openxmlformats.org/officeDocument/2006/relationships/slideLayout" Target="../slideLayouts/slideLayout2.xml"/><Relationship Id="rId6" Type="http://schemas.openxmlformats.org/officeDocument/2006/relationships/hyperlink" Target="https://www-nh.scphys.kyoto-u.ac.jp/~gogami/e12-17-003/meeting/analysis/src/JLabMeeting_20200313_gogami.pdf" TargetMode="External"/><Relationship Id="rId5" Type="http://schemas.openxmlformats.org/officeDocument/2006/relationships/hyperlink" Target="https://www-nh.scphys.kyoto-u.ac.jp/~gogami/e12-17-003/meeting/analysis/src/JLabMeeting_20200416_gogami.pdf" TargetMode="External"/><Relationship Id="rId4" Type="http://schemas.openxmlformats.org/officeDocument/2006/relationships/hyperlink" Target="https://www-nh.scphys.kyoto-u.ac.jp/~gogami/e12-17-003/meeting/analysis/src/JLabMeeting_20200424_gogami.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nh.scphys.kyoto-u.ac.jp/~gogami/e12-17-003/meeting/analysis/src/nnL_AnalysisNote_20200421_gogami.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logbooks.jlab.org/files/2018/11/3619916/TGT-CALC-17-020.pdf" TargetMode="Externa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0CBA62-E3A4-49CA-B3E5-639693501E85}"/>
              </a:ext>
            </a:extLst>
          </p:cNvPr>
          <p:cNvSpPr>
            <a:spLocks noGrp="1"/>
          </p:cNvSpPr>
          <p:nvPr>
            <p:ph type="title"/>
          </p:nvPr>
        </p:nvSpPr>
        <p:spPr>
          <a:xfrm>
            <a:off x="744894" y="27992"/>
            <a:ext cx="10515600" cy="1053128"/>
          </a:xfrm>
        </p:spPr>
        <p:txBody>
          <a:bodyPr/>
          <a:lstStyle/>
          <a:p>
            <a:r>
              <a:rPr lang="ja-JP" altLang="en-US" dirty="0"/>
              <a:t>京都グループから発表したいこと</a:t>
            </a:r>
            <a:endParaRPr kumimoji="1" lang="ja-JP" altLang="en-US" dirty="0"/>
          </a:p>
        </p:txBody>
      </p:sp>
      <p:sp>
        <p:nvSpPr>
          <p:cNvPr id="3" name="コンテンツ プレースホルダー 2">
            <a:extLst>
              <a:ext uri="{FF2B5EF4-FFF2-40B4-BE49-F238E27FC236}">
                <a16:creationId xmlns:a16="http://schemas.microsoft.com/office/drawing/2014/main" id="{B60AFE00-C02D-4090-AC63-E401AA85564A}"/>
              </a:ext>
            </a:extLst>
          </p:cNvPr>
          <p:cNvSpPr>
            <a:spLocks noGrp="1"/>
          </p:cNvSpPr>
          <p:nvPr>
            <p:ph idx="1"/>
          </p:nvPr>
        </p:nvSpPr>
        <p:spPr>
          <a:xfrm>
            <a:off x="211015" y="1081120"/>
            <a:ext cx="11828585" cy="5697416"/>
          </a:xfrm>
        </p:spPr>
        <p:txBody>
          <a:bodyPr>
            <a:normAutofit fontScale="77500" lnSpcReduction="20000"/>
          </a:bodyPr>
          <a:lstStyle/>
          <a:p>
            <a:pPr marL="0" indent="0">
              <a:buNone/>
            </a:pPr>
            <a:r>
              <a:rPr lang="ja-JP" altLang="en-US" b="1" u="sng" dirty="0"/>
              <a:t>後神 </a:t>
            </a:r>
            <a:r>
              <a:rPr lang="en-US" altLang="ja-JP" b="1" u="sng" dirty="0"/>
              <a:t>(</a:t>
            </a:r>
            <a:r>
              <a:rPr lang="ja-JP" altLang="en-US" b="1" u="sng" dirty="0"/>
              <a:t>定量的な見積もり結果の提示と問題の提示</a:t>
            </a:r>
            <a:r>
              <a:rPr lang="en-US" altLang="ja-JP" b="1" u="sng" dirty="0"/>
              <a:t>)  10</a:t>
            </a:r>
            <a:r>
              <a:rPr lang="ja-JP" altLang="en-US" b="1" u="sng" dirty="0"/>
              <a:t>分</a:t>
            </a:r>
            <a:endParaRPr lang="en-US" altLang="ja-JP" b="1" u="sng" dirty="0"/>
          </a:p>
          <a:p>
            <a:pPr lvl="1"/>
            <a:r>
              <a:rPr lang="ja-JP" altLang="en-US" dirty="0"/>
              <a:t>問１</a:t>
            </a:r>
            <a:r>
              <a:rPr lang="en-US" altLang="ja-JP" dirty="0"/>
              <a:t>(2</a:t>
            </a:r>
            <a:r>
              <a:rPr lang="ja-JP" altLang="en-US" dirty="0"/>
              <a:t>分</a:t>
            </a:r>
            <a:r>
              <a:rPr lang="en-US" altLang="ja-JP" dirty="0"/>
              <a:t>) </a:t>
            </a:r>
            <a:r>
              <a:rPr lang="ja-JP" altLang="en-US" dirty="0"/>
              <a:t>：エネルギー分解能について </a:t>
            </a:r>
            <a:r>
              <a:rPr lang="en-US" altLang="ja-JP" dirty="0">
                <a:solidFill>
                  <a:srgbClr val="C00000"/>
                </a:solidFill>
                <a:sym typeface="Wingdings" panose="05000000000000000000" pitchFamily="2" charset="2"/>
              </a:rPr>
              <a:t> Intrinsic </a:t>
            </a:r>
            <a:r>
              <a:rPr lang="ja-JP" altLang="en-US" dirty="0" err="1">
                <a:solidFill>
                  <a:srgbClr val="C00000"/>
                </a:solidFill>
                <a:sym typeface="Wingdings" panose="05000000000000000000" pitchFamily="2" charset="2"/>
              </a:rPr>
              <a:t>だけで</a:t>
            </a:r>
            <a:r>
              <a:rPr lang="ja-JP" altLang="en-US" dirty="0">
                <a:solidFill>
                  <a:srgbClr val="C00000"/>
                </a:solidFill>
                <a:sym typeface="Wingdings" panose="05000000000000000000" pitchFamily="2" charset="2"/>
              </a:rPr>
              <a:t>良いかは疑問</a:t>
            </a:r>
            <a:endParaRPr lang="en-US" altLang="ja-JP" dirty="0">
              <a:solidFill>
                <a:srgbClr val="C00000"/>
              </a:solidFill>
            </a:endParaRPr>
          </a:p>
          <a:p>
            <a:pPr lvl="2"/>
            <a:r>
              <a:rPr lang="ja-JP" altLang="en-US" dirty="0"/>
              <a:t>手計算で二乗和平方根は単なるガイド </a:t>
            </a:r>
            <a:endParaRPr lang="en-US" altLang="ja-JP" dirty="0"/>
          </a:p>
          <a:p>
            <a:pPr lvl="2"/>
            <a:r>
              <a:rPr lang="en-US" altLang="ja-JP" dirty="0"/>
              <a:t>Gean4 </a:t>
            </a:r>
            <a:r>
              <a:rPr lang="ja-JP" altLang="en-US" dirty="0" err="1"/>
              <a:t>での</a:t>
            </a:r>
            <a:r>
              <a:rPr lang="ja-JP" altLang="en-US" dirty="0"/>
              <a:t>見積もり方法について一言</a:t>
            </a:r>
            <a:endParaRPr lang="en-US" altLang="ja-JP" dirty="0"/>
          </a:p>
          <a:p>
            <a:pPr lvl="1"/>
            <a:r>
              <a:rPr lang="ja-JP" altLang="en-US" dirty="0"/>
              <a:t>問２ </a:t>
            </a:r>
            <a:r>
              <a:rPr lang="en-US" altLang="ja-JP" dirty="0"/>
              <a:t>(2</a:t>
            </a:r>
            <a:r>
              <a:rPr lang="ja-JP" altLang="en-US" dirty="0"/>
              <a:t>分</a:t>
            </a:r>
            <a:r>
              <a:rPr lang="en-US" altLang="ja-JP" dirty="0"/>
              <a:t>)</a:t>
            </a:r>
            <a:r>
              <a:rPr lang="ja-JP" altLang="en-US" dirty="0"/>
              <a:t>：角度分解能について </a:t>
            </a:r>
            <a:r>
              <a:rPr lang="en-US" altLang="ja-JP" dirty="0">
                <a:solidFill>
                  <a:srgbClr val="C00000"/>
                </a:solidFill>
                <a:sym typeface="Wingdings" panose="05000000000000000000" pitchFamily="2" charset="2"/>
              </a:rPr>
              <a:t> Tang </a:t>
            </a:r>
            <a:r>
              <a:rPr lang="ja-JP" altLang="en-US" dirty="0">
                <a:solidFill>
                  <a:srgbClr val="C00000"/>
                </a:solidFill>
                <a:sym typeface="Wingdings" panose="05000000000000000000" pitchFamily="2" charset="2"/>
              </a:rPr>
              <a:t>の値は </a:t>
            </a:r>
            <a:r>
              <a:rPr lang="en-US" altLang="ja-JP" dirty="0">
                <a:solidFill>
                  <a:srgbClr val="C00000"/>
                </a:solidFill>
                <a:sym typeface="Wingdings" panose="05000000000000000000" pitchFamily="2" charset="2"/>
              </a:rPr>
              <a:t>4.7 </a:t>
            </a:r>
            <a:r>
              <a:rPr lang="ja-JP" altLang="en-US" dirty="0">
                <a:solidFill>
                  <a:srgbClr val="C00000"/>
                </a:solidFill>
                <a:sym typeface="Wingdings" panose="05000000000000000000" pitchFamily="2" charset="2"/>
              </a:rPr>
              <a:t>倍大きい </a:t>
            </a:r>
            <a:r>
              <a:rPr lang="en-US" altLang="ja-JP" dirty="0">
                <a:solidFill>
                  <a:srgbClr val="C00000"/>
                </a:solidFill>
                <a:sym typeface="Wingdings" panose="05000000000000000000" pitchFamily="2" charset="2"/>
              </a:rPr>
              <a:t>(</a:t>
            </a:r>
            <a:r>
              <a:rPr lang="ja-JP" altLang="en-US" dirty="0">
                <a:solidFill>
                  <a:srgbClr val="C00000"/>
                </a:solidFill>
                <a:sym typeface="Wingdings" panose="05000000000000000000" pitchFamily="2" charset="2"/>
              </a:rPr>
              <a:t>どう見積もったか？</a:t>
            </a:r>
            <a:r>
              <a:rPr lang="en-US" altLang="ja-JP" dirty="0">
                <a:solidFill>
                  <a:srgbClr val="C00000"/>
                </a:solidFill>
                <a:sym typeface="Wingdings" panose="05000000000000000000" pitchFamily="2" charset="2"/>
              </a:rPr>
              <a:t>)</a:t>
            </a:r>
            <a:endParaRPr lang="en-US" altLang="ja-JP" dirty="0">
              <a:solidFill>
                <a:srgbClr val="C00000"/>
              </a:solidFill>
            </a:endParaRPr>
          </a:p>
          <a:p>
            <a:pPr lvl="1"/>
            <a:r>
              <a:rPr lang="ja-JP" altLang="en-US" dirty="0"/>
              <a:t>問３ </a:t>
            </a:r>
            <a:r>
              <a:rPr lang="en-US" altLang="ja-JP" dirty="0"/>
              <a:t>(1</a:t>
            </a:r>
            <a:r>
              <a:rPr lang="ja-JP" altLang="en-US" dirty="0"/>
              <a:t>分</a:t>
            </a:r>
            <a:r>
              <a:rPr lang="en-US" altLang="ja-JP" dirty="0"/>
              <a:t>)</a:t>
            </a:r>
            <a:r>
              <a:rPr lang="ja-JP" altLang="en-US" dirty="0"/>
              <a:t>：アルミデータに対するエネルギー損失補正 </a:t>
            </a:r>
            <a:r>
              <a:rPr lang="en-US" altLang="ja-JP" dirty="0">
                <a:solidFill>
                  <a:srgbClr val="C00000"/>
                </a:solidFill>
                <a:sym typeface="Wingdings" panose="05000000000000000000" pitchFamily="2" charset="2"/>
              </a:rPr>
              <a:t> </a:t>
            </a:r>
            <a:r>
              <a:rPr lang="ja-JP" altLang="en-US" dirty="0">
                <a:solidFill>
                  <a:srgbClr val="C00000"/>
                </a:solidFill>
                <a:sym typeface="Wingdings" panose="05000000000000000000" pitchFamily="2" charset="2"/>
              </a:rPr>
              <a:t>正しく入れているか</a:t>
            </a:r>
            <a:r>
              <a:rPr lang="en-US" altLang="ja-JP" dirty="0">
                <a:solidFill>
                  <a:srgbClr val="C00000"/>
                </a:solidFill>
                <a:sym typeface="Wingdings" panose="05000000000000000000" pitchFamily="2" charset="2"/>
              </a:rPr>
              <a:t>?</a:t>
            </a:r>
          </a:p>
          <a:p>
            <a:pPr lvl="2"/>
            <a:r>
              <a:rPr lang="ja-JP" altLang="en-US" dirty="0"/>
              <a:t>入れないと幅が太くなるはず</a:t>
            </a:r>
            <a:endParaRPr lang="en-US" altLang="ja-JP" dirty="0"/>
          </a:p>
          <a:p>
            <a:pPr lvl="1"/>
            <a:r>
              <a:rPr lang="ja-JP" altLang="en-US" dirty="0"/>
              <a:t>問４ </a:t>
            </a:r>
            <a:r>
              <a:rPr lang="en-US" altLang="ja-JP" dirty="0"/>
              <a:t>(3</a:t>
            </a:r>
            <a:r>
              <a:rPr lang="ja-JP" altLang="en-US" dirty="0"/>
              <a:t>分</a:t>
            </a:r>
            <a:r>
              <a:rPr lang="en-US" altLang="ja-JP" dirty="0"/>
              <a:t>)</a:t>
            </a:r>
            <a:r>
              <a:rPr lang="ja-JP" altLang="en-US" dirty="0"/>
              <a:t>：</a:t>
            </a:r>
            <a:r>
              <a:rPr lang="en-US" altLang="ja-JP" dirty="0"/>
              <a:t>Λ</a:t>
            </a:r>
            <a:r>
              <a:rPr lang="ja-JP" altLang="en-US" dirty="0" err="1"/>
              <a:t>、</a:t>
            </a:r>
            <a:r>
              <a:rPr lang="en-US" altLang="ja-JP" dirty="0"/>
              <a:t>Σ</a:t>
            </a:r>
            <a:r>
              <a:rPr lang="ja-JP" altLang="en-US" dirty="0" err="1"/>
              <a:t>だけの</a:t>
            </a:r>
            <a:r>
              <a:rPr lang="en-US" altLang="ja-JP" dirty="0"/>
              <a:t>tuning </a:t>
            </a:r>
            <a:r>
              <a:rPr lang="ja-JP" altLang="en-US" dirty="0"/>
              <a:t>で良いか？ </a:t>
            </a:r>
            <a:r>
              <a:rPr lang="en-US" altLang="ja-JP" dirty="0">
                <a:solidFill>
                  <a:srgbClr val="C00000"/>
                </a:solidFill>
                <a:sym typeface="Wingdings" panose="05000000000000000000" pitchFamily="2" charset="2"/>
              </a:rPr>
              <a:t> </a:t>
            </a:r>
            <a:r>
              <a:rPr lang="ja-JP" altLang="en-US" dirty="0">
                <a:solidFill>
                  <a:srgbClr val="C00000"/>
                </a:solidFill>
                <a:sym typeface="Wingdings" panose="05000000000000000000" pitchFamily="2" charset="2"/>
              </a:rPr>
              <a:t>簡易的なスタディでは大丈夫そう</a:t>
            </a:r>
            <a:endParaRPr lang="en-US" altLang="ja-JP" dirty="0">
              <a:solidFill>
                <a:srgbClr val="C00000"/>
              </a:solidFill>
              <a:sym typeface="Wingdings" panose="05000000000000000000" pitchFamily="2" charset="2"/>
            </a:endParaRPr>
          </a:p>
          <a:p>
            <a:pPr lvl="1"/>
            <a:r>
              <a:rPr lang="ja-JP" altLang="en-US" dirty="0">
                <a:sym typeface="Wingdings" panose="05000000000000000000" pitchFamily="2" charset="2"/>
              </a:rPr>
              <a:t>問５ </a:t>
            </a:r>
            <a:r>
              <a:rPr lang="en-US" altLang="ja-JP" dirty="0">
                <a:sym typeface="Wingdings" panose="05000000000000000000" pitchFamily="2" charset="2"/>
              </a:rPr>
              <a:t>(2</a:t>
            </a:r>
            <a:r>
              <a:rPr lang="ja-JP" altLang="en-US" dirty="0">
                <a:sym typeface="Wingdings" panose="05000000000000000000" pitchFamily="2" charset="2"/>
              </a:rPr>
              <a:t>分</a:t>
            </a:r>
            <a:r>
              <a:rPr lang="en-US" altLang="ja-JP" dirty="0">
                <a:sym typeface="Wingdings" panose="05000000000000000000" pitchFamily="2" charset="2"/>
              </a:rPr>
              <a:t>)</a:t>
            </a:r>
            <a:r>
              <a:rPr lang="ja-JP" altLang="en-US" dirty="0">
                <a:sym typeface="Wingdings" panose="05000000000000000000" pitchFamily="2" charset="2"/>
              </a:rPr>
              <a:t>：</a:t>
            </a:r>
            <a:r>
              <a:rPr lang="en-US" altLang="ja-JP" dirty="0">
                <a:sym typeface="Wingdings" panose="05000000000000000000" pitchFamily="2" charset="2"/>
              </a:rPr>
              <a:t>Al </a:t>
            </a:r>
            <a:r>
              <a:rPr lang="ja-JP" altLang="en-US" dirty="0">
                <a:sym typeface="Wingdings" panose="05000000000000000000" pitchFamily="2" charset="2"/>
              </a:rPr>
              <a:t>を入れた最適化は大丈夫か？ </a:t>
            </a:r>
            <a:r>
              <a:rPr lang="en-US" altLang="ja-JP" dirty="0">
                <a:solidFill>
                  <a:srgbClr val="C00000"/>
                </a:solidFill>
                <a:sym typeface="Wingdings" panose="05000000000000000000" pitchFamily="2" charset="2"/>
              </a:rPr>
              <a:t> </a:t>
            </a:r>
            <a:r>
              <a:rPr lang="ja-JP" altLang="en-US" dirty="0">
                <a:solidFill>
                  <a:srgbClr val="C00000"/>
                </a:solidFill>
                <a:sym typeface="Wingdings" panose="05000000000000000000" pitchFamily="2" charset="2"/>
              </a:rPr>
              <a:t>リスク大</a:t>
            </a:r>
            <a:endParaRPr lang="en-US" altLang="ja-JP" dirty="0">
              <a:solidFill>
                <a:srgbClr val="C00000"/>
              </a:solidFill>
              <a:sym typeface="Wingdings" panose="05000000000000000000" pitchFamily="2" charset="2"/>
            </a:endParaRPr>
          </a:p>
          <a:p>
            <a:pPr lvl="2"/>
            <a:r>
              <a:rPr lang="en-US" altLang="ja-JP" dirty="0"/>
              <a:t>Simulation </a:t>
            </a:r>
            <a:r>
              <a:rPr lang="ja-JP" altLang="en-US" dirty="0"/>
              <a:t>を使った </a:t>
            </a:r>
            <a:r>
              <a:rPr lang="en-US" altLang="ja-JP" dirty="0"/>
              <a:t>study (</a:t>
            </a:r>
            <a:r>
              <a:rPr lang="ja-JP" altLang="en-US" dirty="0"/>
              <a:t>進行中</a:t>
            </a:r>
            <a:r>
              <a:rPr lang="en-US" altLang="ja-JP" dirty="0"/>
              <a:t>)</a:t>
            </a:r>
          </a:p>
          <a:p>
            <a:pPr lvl="2"/>
            <a:r>
              <a:rPr lang="en-US" altLang="ja-JP" dirty="0"/>
              <a:t>(</a:t>
            </a:r>
            <a:r>
              <a:rPr lang="ja-JP" altLang="en-US" dirty="0"/>
              <a:t>実データを使った</a:t>
            </a:r>
            <a:r>
              <a:rPr lang="en-US" altLang="ja-JP" dirty="0"/>
              <a:t>fake peak study</a:t>
            </a:r>
            <a:r>
              <a:rPr lang="ja-JP" altLang="en-US" dirty="0"/>
              <a:t>：永尾君から紹介予定</a:t>
            </a:r>
            <a:r>
              <a:rPr lang="en-US" altLang="ja-JP" dirty="0"/>
              <a:t>)</a:t>
            </a:r>
          </a:p>
          <a:p>
            <a:pPr lvl="1"/>
            <a:endParaRPr lang="en-US" altLang="ja-JP" dirty="0"/>
          </a:p>
          <a:p>
            <a:pPr marL="0" indent="0">
              <a:buNone/>
            </a:pPr>
            <a:r>
              <a:rPr kumimoji="1" lang="ja-JP" altLang="en-US" b="1" u="sng" dirty="0"/>
              <a:t>鈴木 </a:t>
            </a:r>
            <a:r>
              <a:rPr lang="en-US" altLang="ja-JP" b="1" u="sng" dirty="0"/>
              <a:t>(</a:t>
            </a:r>
            <a:r>
              <a:rPr lang="ja-JP" altLang="en-US" b="1" u="sng" dirty="0"/>
              <a:t>詳細</a:t>
            </a:r>
            <a:r>
              <a:rPr kumimoji="1" lang="ja-JP" altLang="en-US" b="1" u="sng" dirty="0"/>
              <a:t>なスタディの報告</a:t>
            </a:r>
            <a:r>
              <a:rPr kumimoji="1" lang="en-US" altLang="ja-JP" b="1" u="sng" dirty="0"/>
              <a:t>)  15~20</a:t>
            </a:r>
            <a:r>
              <a:rPr kumimoji="1" lang="ja-JP" altLang="en-US" b="1" u="sng" dirty="0"/>
              <a:t>分</a:t>
            </a:r>
            <a:endParaRPr kumimoji="1" lang="en-US" altLang="ja-JP" b="1" u="sng" dirty="0"/>
          </a:p>
          <a:p>
            <a:pPr marL="914400" lvl="1" indent="-457200">
              <a:buFont typeface="+mj-lt"/>
              <a:buAutoNum type="arabicPeriod"/>
            </a:pPr>
            <a:r>
              <a:rPr lang="ja-JP" altLang="en-US" dirty="0"/>
              <a:t>欠損質量分解能の具体的なスタディ </a:t>
            </a:r>
            <a:r>
              <a:rPr lang="en-US" altLang="ja-JP" dirty="0"/>
              <a:t>(5 ~7</a:t>
            </a:r>
            <a:r>
              <a:rPr lang="ja-JP" altLang="en-US" dirty="0"/>
              <a:t>分</a:t>
            </a:r>
            <a:r>
              <a:rPr lang="en-US" altLang="ja-JP" dirty="0"/>
              <a:t>) </a:t>
            </a:r>
            <a:r>
              <a:rPr lang="en-US" altLang="ja-JP" dirty="0">
                <a:solidFill>
                  <a:srgbClr val="C00000"/>
                </a:solidFill>
                <a:sym typeface="Wingdings" panose="05000000000000000000" pitchFamily="2" charset="2"/>
              </a:rPr>
              <a:t> </a:t>
            </a:r>
            <a:r>
              <a:rPr lang="ja-JP" altLang="en-US" dirty="0">
                <a:solidFill>
                  <a:srgbClr val="C00000"/>
                </a:solidFill>
                <a:sym typeface="Wingdings" panose="05000000000000000000" pitchFamily="2" charset="2"/>
              </a:rPr>
              <a:t>極端な質量数依存性はないはず</a:t>
            </a:r>
            <a:endParaRPr lang="en-US" altLang="ja-JP" dirty="0">
              <a:solidFill>
                <a:srgbClr val="C00000"/>
              </a:solidFill>
            </a:endParaRPr>
          </a:p>
          <a:p>
            <a:pPr lvl="2"/>
            <a:r>
              <a:rPr kumimoji="1" lang="en-US" altLang="ja-JP" dirty="0"/>
              <a:t>Geant4</a:t>
            </a:r>
            <a:r>
              <a:rPr kumimoji="1" lang="ja-JP" altLang="en-US" dirty="0"/>
              <a:t>を用いたビーム光学、物質の寄与も含んだ見積もり</a:t>
            </a:r>
            <a:endParaRPr kumimoji="1" lang="en-US" altLang="ja-JP" dirty="0">
              <a:sym typeface="Wingdings" panose="05000000000000000000" pitchFamily="2" charset="2"/>
            </a:endParaRPr>
          </a:p>
          <a:p>
            <a:pPr lvl="2"/>
            <a:r>
              <a:rPr kumimoji="1" lang="ja-JP" altLang="en-US" dirty="0">
                <a:sym typeface="Wingdings" panose="05000000000000000000" pitchFamily="2" charset="2"/>
              </a:rPr>
              <a:t>標的厚の不一様性から数 </a:t>
            </a:r>
            <a:r>
              <a:rPr kumimoji="1" lang="en-US" altLang="ja-JP" dirty="0">
                <a:sym typeface="Wingdings" panose="05000000000000000000" pitchFamily="2" charset="2"/>
              </a:rPr>
              <a:t>100 keV </a:t>
            </a:r>
            <a:r>
              <a:rPr kumimoji="1" lang="ja-JP" altLang="en-US" dirty="0">
                <a:sym typeface="Wingdings" panose="05000000000000000000" pitchFamily="2" charset="2"/>
              </a:rPr>
              <a:t>の分解能の悪化</a:t>
            </a:r>
            <a:endParaRPr kumimoji="1" lang="en-US" altLang="ja-JP" dirty="0">
              <a:sym typeface="Wingdings" panose="05000000000000000000" pitchFamily="2" charset="2"/>
            </a:endParaRPr>
          </a:p>
          <a:p>
            <a:pPr marL="914400" lvl="1" indent="-457200">
              <a:buFont typeface="+mj-lt"/>
              <a:buAutoNum type="arabicPeriod"/>
            </a:pPr>
            <a:r>
              <a:rPr lang="ja-JP" altLang="en-US" dirty="0">
                <a:sym typeface="Wingdings" panose="05000000000000000000" pitchFamily="2" charset="2"/>
              </a:rPr>
              <a:t>横軸の精度 </a:t>
            </a:r>
            <a:r>
              <a:rPr lang="en-US" altLang="ja-JP" dirty="0">
                <a:sym typeface="Wingdings" panose="05000000000000000000" pitchFamily="2" charset="2"/>
              </a:rPr>
              <a:t>(5</a:t>
            </a:r>
            <a:r>
              <a:rPr lang="ja-JP" altLang="en-US" dirty="0">
                <a:sym typeface="Wingdings" panose="05000000000000000000" pitchFamily="2" charset="2"/>
              </a:rPr>
              <a:t>分</a:t>
            </a:r>
            <a:r>
              <a:rPr lang="en-US" altLang="ja-JP" dirty="0">
                <a:sym typeface="Wingdings" panose="05000000000000000000" pitchFamily="2" charset="2"/>
              </a:rPr>
              <a:t>) </a:t>
            </a:r>
            <a:r>
              <a:rPr lang="en-US" altLang="ja-JP" dirty="0">
                <a:solidFill>
                  <a:srgbClr val="C00000"/>
                </a:solidFill>
                <a:sym typeface="Wingdings" panose="05000000000000000000" pitchFamily="2" charset="2"/>
              </a:rPr>
              <a:t> </a:t>
            </a:r>
            <a:r>
              <a:rPr lang="ja-JP" altLang="en-US" dirty="0">
                <a:solidFill>
                  <a:srgbClr val="C00000"/>
                </a:solidFill>
                <a:sym typeface="Wingdings" panose="05000000000000000000" pitchFamily="2" charset="2"/>
              </a:rPr>
              <a:t>論文で言っている</a:t>
            </a:r>
            <a:r>
              <a:rPr lang="en-US" altLang="ja-JP" dirty="0">
                <a:solidFill>
                  <a:srgbClr val="C00000"/>
                </a:solidFill>
                <a:sym typeface="Wingdings" panose="05000000000000000000" pitchFamily="2" charset="2"/>
              </a:rPr>
              <a:t>±100 keV </a:t>
            </a:r>
            <a:r>
              <a:rPr lang="ja-JP" altLang="en-US" dirty="0">
                <a:solidFill>
                  <a:srgbClr val="C00000"/>
                </a:solidFill>
                <a:sym typeface="Wingdings" panose="05000000000000000000" pitchFamily="2" charset="2"/>
              </a:rPr>
              <a:t>では決まらない</a:t>
            </a:r>
            <a:endParaRPr lang="en-US" altLang="ja-JP" dirty="0">
              <a:solidFill>
                <a:srgbClr val="C00000"/>
              </a:solidFill>
              <a:sym typeface="Wingdings" panose="05000000000000000000" pitchFamily="2" charset="2"/>
            </a:endParaRPr>
          </a:p>
          <a:p>
            <a:pPr lvl="2"/>
            <a:r>
              <a:rPr lang="ja-JP" altLang="en-US" dirty="0">
                <a:sym typeface="Wingdings" panose="05000000000000000000" pitchFamily="2" charset="2"/>
              </a:rPr>
              <a:t>標的での運動量補正、</a:t>
            </a:r>
            <a:r>
              <a:rPr lang="en-US" altLang="ja-JP" dirty="0">
                <a:sym typeface="Wingdings" panose="05000000000000000000" pitchFamily="2" charset="2"/>
              </a:rPr>
              <a:t>ΔΔ</a:t>
            </a:r>
            <a:r>
              <a:rPr lang="ja-JP" altLang="en-US" dirty="0" err="1">
                <a:sym typeface="Wingdings" panose="05000000000000000000" pitchFamily="2" charset="2"/>
              </a:rPr>
              <a:t>、</a:t>
            </a:r>
            <a:r>
              <a:rPr lang="ja-JP" altLang="en-US" dirty="0">
                <a:sym typeface="Wingdings" panose="05000000000000000000" pitchFamily="2" charset="2"/>
              </a:rPr>
              <a:t>標的セルの不一様性 </a:t>
            </a:r>
            <a:r>
              <a:rPr lang="en-US" altLang="ja-JP" dirty="0">
                <a:sym typeface="Wingdings" panose="05000000000000000000" pitchFamily="2" charset="2"/>
              </a:rPr>
              <a:t> B</a:t>
            </a:r>
            <a:r>
              <a:rPr lang="en-US" altLang="ja-JP" baseline="-25000" dirty="0">
                <a:sym typeface="Wingdings" panose="05000000000000000000" pitchFamily="2" charset="2"/>
              </a:rPr>
              <a:t>Λ</a:t>
            </a:r>
            <a:r>
              <a:rPr lang="ja-JP" altLang="en-US" dirty="0">
                <a:sym typeface="Wingdings" panose="05000000000000000000" pitchFamily="2" charset="2"/>
              </a:rPr>
              <a:t>の系統誤差</a:t>
            </a:r>
            <a:endParaRPr lang="en-US" altLang="ja-JP" dirty="0">
              <a:sym typeface="Wingdings" panose="05000000000000000000" pitchFamily="2" charset="2"/>
            </a:endParaRPr>
          </a:p>
          <a:p>
            <a:pPr marL="914400" lvl="1" indent="-457200">
              <a:buFont typeface="+mj-lt"/>
              <a:buAutoNum type="arabicPeriod"/>
            </a:pPr>
            <a:r>
              <a:rPr lang="ja-JP" altLang="en-US" dirty="0">
                <a:sym typeface="Wingdings" panose="05000000000000000000" pitchFamily="2" charset="2"/>
              </a:rPr>
              <a:t>断面積解析 </a:t>
            </a:r>
            <a:r>
              <a:rPr lang="en-US" altLang="ja-JP" dirty="0">
                <a:sym typeface="Wingdings" panose="05000000000000000000" pitchFamily="2" charset="2"/>
              </a:rPr>
              <a:t>(5~8 </a:t>
            </a:r>
            <a:r>
              <a:rPr lang="ja-JP" altLang="en-US" dirty="0">
                <a:sym typeface="Wingdings" panose="05000000000000000000" pitchFamily="2" charset="2"/>
              </a:rPr>
              <a:t>分</a:t>
            </a:r>
            <a:r>
              <a:rPr lang="en-US" altLang="ja-JP" dirty="0">
                <a:sym typeface="Wingdings" panose="05000000000000000000" pitchFamily="2" charset="2"/>
              </a:rPr>
              <a:t>)</a:t>
            </a:r>
            <a:r>
              <a:rPr lang="ja-JP" altLang="en-US" dirty="0">
                <a:sym typeface="Wingdings" panose="05000000000000000000" pitchFamily="2" charset="2"/>
              </a:rPr>
              <a:t> </a:t>
            </a:r>
            <a:r>
              <a:rPr lang="en-US" altLang="ja-JP" dirty="0">
                <a:solidFill>
                  <a:srgbClr val="C00000"/>
                </a:solidFill>
                <a:sym typeface="Wingdings" panose="05000000000000000000" pitchFamily="2" charset="2"/>
              </a:rPr>
              <a:t></a:t>
            </a:r>
            <a:r>
              <a:rPr lang="ja-JP" altLang="en-US" dirty="0">
                <a:solidFill>
                  <a:srgbClr val="C00000"/>
                </a:solidFill>
                <a:sym typeface="Wingdings" panose="05000000000000000000" pitchFamily="2" charset="2"/>
              </a:rPr>
              <a:t> 論文中の断面積の議論はあまりにどんぶりすぎる</a:t>
            </a:r>
            <a:r>
              <a:rPr lang="ja-JP" altLang="en-US" dirty="0">
                <a:sym typeface="Wingdings" panose="05000000000000000000" pitchFamily="2" charset="2"/>
              </a:rPr>
              <a:t> </a:t>
            </a:r>
            <a:r>
              <a:rPr lang="en-US" altLang="ja-JP" sz="1500" dirty="0">
                <a:sym typeface="Wingdings" panose="05000000000000000000" pitchFamily="2" charset="2"/>
              </a:rPr>
              <a:t>(</a:t>
            </a:r>
            <a:r>
              <a:rPr lang="ja-JP" altLang="en-US" sz="1500" dirty="0">
                <a:sym typeface="Wingdings" panose="05000000000000000000" pitchFamily="2" charset="2"/>
              </a:rPr>
              <a:t>これくらいであれば書かない方が良い</a:t>
            </a:r>
            <a:r>
              <a:rPr lang="en-US" altLang="ja-JP" sz="1500" dirty="0">
                <a:sym typeface="Wingdings" panose="05000000000000000000" pitchFamily="2" charset="2"/>
              </a:rPr>
              <a:t>)</a:t>
            </a:r>
          </a:p>
          <a:p>
            <a:pPr lvl="2"/>
            <a:r>
              <a:rPr lang="ja-JP" altLang="en-US" dirty="0">
                <a:sym typeface="Wingdings" panose="05000000000000000000" pitchFamily="2" charset="2"/>
              </a:rPr>
              <a:t>アクセプタンス、</a:t>
            </a:r>
            <a:r>
              <a:rPr lang="en-US" altLang="ja-JP" dirty="0">
                <a:sym typeface="Wingdings" panose="05000000000000000000" pitchFamily="2" charset="2"/>
              </a:rPr>
              <a:t>QF</a:t>
            </a:r>
            <a:r>
              <a:rPr lang="ja-JP" altLang="en-US" dirty="0">
                <a:sym typeface="Wingdings" panose="05000000000000000000" pitchFamily="2" charset="2"/>
              </a:rPr>
              <a:t>の形の理解等</a:t>
            </a:r>
            <a:endParaRPr lang="en-US" altLang="ja-JP" dirty="0">
              <a:sym typeface="Wingdings" panose="05000000000000000000" pitchFamily="2" charset="2"/>
            </a:endParaRPr>
          </a:p>
          <a:p>
            <a:pPr lvl="2"/>
            <a:r>
              <a:rPr lang="ja-JP" altLang="en-US" dirty="0">
                <a:sym typeface="Wingdings" panose="05000000000000000000" pitchFamily="2" charset="2"/>
              </a:rPr>
              <a:t>断面積上限値解析</a:t>
            </a:r>
            <a:endParaRPr kumimoji="1" lang="en-US" altLang="ja-JP" dirty="0"/>
          </a:p>
        </p:txBody>
      </p:sp>
    </p:spTree>
    <p:extLst>
      <p:ext uri="{BB962C8B-B14F-4D97-AF65-F5344CB8AC3E}">
        <p14:creationId xmlns:p14="http://schemas.microsoft.com/office/powerpoint/2010/main" val="1775275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タイトル 1">
                <a:extLst>
                  <a:ext uri="{FF2B5EF4-FFF2-40B4-BE49-F238E27FC236}">
                    <a16:creationId xmlns:a16="http://schemas.microsoft.com/office/drawing/2014/main" id="{38EFD538-7F70-45DB-AA35-DC53FDF7355F}"/>
                  </a:ext>
                </a:extLst>
              </p:cNvPr>
              <p:cNvSpPr>
                <a:spLocks noGrp="1"/>
              </p:cNvSpPr>
              <p:nvPr>
                <p:ph type="title"/>
              </p:nvPr>
            </p:nvSpPr>
            <p:spPr>
              <a:xfrm>
                <a:off x="316412" y="96516"/>
                <a:ext cx="11559175" cy="740609"/>
              </a:xfrm>
            </p:spPr>
            <p:txBody>
              <a:bodyPr>
                <a:normAutofit fontScale="90000"/>
              </a:bodyPr>
              <a:lstStyle/>
              <a:p>
                <a:r>
                  <a:rPr kumimoji="1" lang="en-US" altLang="ja-JP" dirty="0"/>
                  <a:t>Matrix tuning by using only </a:t>
                </a:r>
                <a14:m>
                  <m:oMath xmlns:m="http://schemas.openxmlformats.org/officeDocument/2006/math">
                    <m:r>
                      <m:rPr>
                        <m:sty m:val="p"/>
                      </m:rPr>
                      <a:rPr kumimoji="1" lang="en-US" altLang="ja-JP" i="0" dirty="0" smtClean="0">
                        <a:latin typeface="Cambria Math" panose="02040503050406030204" pitchFamily="18" charset="0"/>
                      </a:rPr>
                      <m:t>Λ</m:t>
                    </m:r>
                  </m:oMath>
                </a14:m>
                <a:r>
                  <a:rPr lang="en-US" altLang="ja-JP" dirty="0"/>
                  <a:t> (H), </a:t>
                </a:r>
                <a:r>
                  <a:rPr lang="ja-JP" altLang="en-US" dirty="0"/>
                  <a:t> </a:t>
                </a:r>
                <a14:m>
                  <m:oMath xmlns:m="http://schemas.openxmlformats.org/officeDocument/2006/math">
                    <m:sSup>
                      <m:sSupPr>
                        <m:ctrlPr>
                          <a:rPr lang="en-US" altLang="ja-JP" b="0" i="0" dirty="0" smtClean="0">
                            <a:latin typeface="Cambria Math" panose="02040503050406030204" pitchFamily="18" charset="0"/>
                          </a:rPr>
                        </m:ctrlPr>
                      </m:sSupPr>
                      <m:e>
                        <m:r>
                          <m:rPr>
                            <m:sty m:val="p"/>
                          </m:rPr>
                          <a:rPr lang="en-US" altLang="ja-JP" i="0" dirty="0" smtClean="0">
                            <a:latin typeface="Cambria Math" panose="02040503050406030204" pitchFamily="18" charset="0"/>
                          </a:rPr>
                          <m:t>Σ</m:t>
                        </m:r>
                      </m:e>
                      <m:sup>
                        <m:r>
                          <a:rPr lang="en-US" altLang="ja-JP" b="0" i="0" dirty="0" smtClean="0">
                            <a:latin typeface="Cambria Math" panose="02040503050406030204" pitchFamily="18" charset="0"/>
                          </a:rPr>
                          <m:t>0</m:t>
                        </m:r>
                      </m:sup>
                    </m:sSup>
                  </m:oMath>
                </a14:m>
                <a:r>
                  <a:rPr kumimoji="1" lang="ja-JP" altLang="en-US" dirty="0"/>
                  <a:t> </a:t>
                </a:r>
                <a:r>
                  <a:rPr lang="en-US" altLang="ja-JP" dirty="0"/>
                  <a:t>(H), and </a:t>
                </a:r>
                <a14:m>
                  <m:oMath xmlns:m="http://schemas.openxmlformats.org/officeDocument/2006/math">
                    <m:r>
                      <m:rPr>
                        <m:sty m:val="p"/>
                      </m:rPr>
                      <a:rPr lang="en-US" altLang="ja-JP" dirty="0">
                        <a:latin typeface="Cambria Math" panose="02040503050406030204" pitchFamily="18" charset="0"/>
                      </a:rPr>
                      <m:t>Λ</m:t>
                    </m:r>
                  </m:oMath>
                </a14:m>
                <a:r>
                  <a:rPr lang="en-US" altLang="ja-JP" dirty="0"/>
                  <a:t> (T)</a:t>
                </a:r>
                <a:endParaRPr kumimoji="1" lang="ja-JP" altLang="en-US" dirty="0"/>
              </a:p>
            </p:txBody>
          </p:sp>
        </mc:Choice>
        <mc:Fallback>
          <p:sp>
            <p:nvSpPr>
              <p:cNvPr id="2" name="タイトル 1">
                <a:extLst>
                  <a:ext uri="{FF2B5EF4-FFF2-40B4-BE49-F238E27FC236}">
                    <a16:creationId xmlns:a16="http://schemas.microsoft.com/office/drawing/2014/main" id="{38EFD538-7F70-45DB-AA35-DC53FDF7355F}"/>
                  </a:ext>
                </a:extLst>
              </p:cNvPr>
              <p:cNvSpPr>
                <a:spLocks noGrp="1" noRot="1" noChangeAspect="1" noMove="1" noResize="1" noEditPoints="1" noAdjustHandles="1" noChangeArrowheads="1" noChangeShapeType="1" noTextEdit="1"/>
              </p:cNvSpPr>
              <p:nvPr>
                <p:ph type="title"/>
              </p:nvPr>
            </p:nvSpPr>
            <p:spPr>
              <a:xfrm>
                <a:off x="316412" y="96516"/>
                <a:ext cx="11559175" cy="740609"/>
              </a:xfrm>
              <a:blipFill>
                <a:blip r:embed="rId2"/>
                <a:stretch>
                  <a:fillRect l="-1899" t="-15702" r="-580" b="-29752"/>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94E135B3-F29C-4C55-98B3-F87A6B9F7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74" y="1153072"/>
            <a:ext cx="3584993" cy="1279609"/>
          </a:xfrm>
          <a:prstGeom prst="rect">
            <a:avLst/>
          </a:prstGeom>
        </p:spPr>
      </p:pic>
      <p:pic>
        <p:nvPicPr>
          <p:cNvPr id="11" name="コンテンツ プレースホルダー 10">
            <a:extLst>
              <a:ext uri="{FF2B5EF4-FFF2-40B4-BE49-F238E27FC236}">
                <a16:creationId xmlns:a16="http://schemas.microsoft.com/office/drawing/2014/main" id="{30274A53-A20E-45E8-A2E9-40A7E2BDD70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019411" y="1116138"/>
            <a:ext cx="3670296" cy="1336207"/>
          </a:xfrm>
        </p:spPr>
      </p:pic>
      <p:pic>
        <p:nvPicPr>
          <p:cNvPr id="13" name="図 12">
            <a:extLst>
              <a:ext uri="{FF2B5EF4-FFF2-40B4-BE49-F238E27FC236}">
                <a16:creationId xmlns:a16="http://schemas.microsoft.com/office/drawing/2014/main" id="{704AE698-CF90-46F4-BA74-19C4356B3F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9573" y="1107075"/>
            <a:ext cx="3670296" cy="1335438"/>
          </a:xfrm>
          <a:prstGeom prst="rect">
            <a:avLst/>
          </a:prstGeom>
        </p:spPr>
      </p:pic>
      <p:pic>
        <p:nvPicPr>
          <p:cNvPr id="17" name="図 16">
            <a:extLst>
              <a:ext uri="{FF2B5EF4-FFF2-40B4-BE49-F238E27FC236}">
                <a16:creationId xmlns:a16="http://schemas.microsoft.com/office/drawing/2014/main" id="{01183CAB-648D-467D-957F-897125F294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963" y="2843167"/>
            <a:ext cx="3584993" cy="1538235"/>
          </a:xfrm>
          <a:prstGeom prst="rect">
            <a:avLst/>
          </a:prstGeom>
        </p:spPr>
      </p:pic>
      <p:pic>
        <p:nvPicPr>
          <p:cNvPr id="19" name="図 18">
            <a:extLst>
              <a:ext uri="{FF2B5EF4-FFF2-40B4-BE49-F238E27FC236}">
                <a16:creationId xmlns:a16="http://schemas.microsoft.com/office/drawing/2014/main" id="{65496C51-1503-4092-97D4-2DDFB91CC7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8800" y="2851532"/>
            <a:ext cx="3471517" cy="1538236"/>
          </a:xfrm>
          <a:prstGeom prst="rect">
            <a:avLst/>
          </a:prstGeom>
        </p:spPr>
      </p:pic>
      <p:pic>
        <p:nvPicPr>
          <p:cNvPr id="21" name="図 20">
            <a:extLst>
              <a:ext uri="{FF2B5EF4-FFF2-40B4-BE49-F238E27FC236}">
                <a16:creationId xmlns:a16="http://schemas.microsoft.com/office/drawing/2014/main" id="{2D6055C7-475A-4D2E-AFFF-6CEAE5496B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2195" y="2843167"/>
            <a:ext cx="3246402" cy="1546601"/>
          </a:xfrm>
          <a:prstGeom prst="rect">
            <a:avLst/>
          </a:prstGeom>
        </p:spPr>
      </p:pic>
      <p:pic>
        <p:nvPicPr>
          <p:cNvPr id="23" name="図 22">
            <a:extLst>
              <a:ext uri="{FF2B5EF4-FFF2-40B4-BE49-F238E27FC236}">
                <a16:creationId xmlns:a16="http://schemas.microsoft.com/office/drawing/2014/main" id="{CACAD9E5-E469-49F6-930F-DDFF6700A2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917" y="4633894"/>
            <a:ext cx="3331053" cy="1538236"/>
          </a:xfrm>
          <a:prstGeom prst="rect">
            <a:avLst/>
          </a:prstGeom>
        </p:spPr>
      </p:pic>
      <p:pic>
        <p:nvPicPr>
          <p:cNvPr id="25" name="図 24">
            <a:extLst>
              <a:ext uri="{FF2B5EF4-FFF2-40B4-BE49-F238E27FC236}">
                <a16:creationId xmlns:a16="http://schemas.microsoft.com/office/drawing/2014/main" id="{4A3BDF7E-CE1F-4BDB-86C2-CF9A491D57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57859" y="4667739"/>
            <a:ext cx="3593397" cy="1503143"/>
          </a:xfrm>
          <a:prstGeom prst="rect">
            <a:avLst/>
          </a:prstGeom>
        </p:spPr>
      </p:pic>
      <p:pic>
        <p:nvPicPr>
          <p:cNvPr id="27" name="図 26">
            <a:extLst>
              <a:ext uri="{FF2B5EF4-FFF2-40B4-BE49-F238E27FC236}">
                <a16:creationId xmlns:a16="http://schemas.microsoft.com/office/drawing/2014/main" id="{037A31F0-F4A2-4134-B08E-BCCD5B51F3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97544" y="4633894"/>
            <a:ext cx="3331051" cy="1552142"/>
          </a:xfrm>
          <a:prstGeom prst="rect">
            <a:avLst/>
          </a:prstGeom>
        </p:spPr>
      </p:pic>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93B0E5C4-3518-4844-B882-BA93A0653BC1}"/>
                  </a:ext>
                </a:extLst>
              </p:cNvPr>
              <p:cNvSpPr txBox="1"/>
              <p:nvPr/>
            </p:nvSpPr>
            <p:spPr>
              <a:xfrm>
                <a:off x="1875867" y="5002851"/>
                <a:ext cx="1545295" cy="538609"/>
              </a:xfrm>
              <a:prstGeom prst="rect">
                <a:avLst/>
              </a:prstGeom>
              <a:noFill/>
            </p:spPr>
            <p:txBody>
              <a:bodyPr wrap="none" lIns="0" tIns="0" rIns="0" bIns="0" rtlCol="0">
                <a:spAutoFit/>
              </a:bodyPr>
              <a:lstStyle/>
              <a:p>
                <a14:m>
                  <m:oMath xmlns:m="http://schemas.openxmlformats.org/officeDocument/2006/math">
                    <m:r>
                      <a:rPr kumimoji="1" lang="en-US" altLang="ja-JP" sz="3500" b="0" i="1" smtClean="0">
                        <a:latin typeface="Cambria Math" panose="02040503050406030204" pitchFamily="18" charset="0"/>
                      </a:rPr>
                      <m:t>𝑛𝑛</m:t>
                    </m:r>
                    <m:r>
                      <m:rPr>
                        <m:sty m:val="p"/>
                      </m:rPr>
                      <a:rPr kumimoji="1" lang="en-US" altLang="ja-JP" sz="3500" b="0" i="0" smtClean="0">
                        <a:latin typeface="Cambria Math" panose="02040503050406030204" pitchFamily="18" charset="0"/>
                      </a:rPr>
                      <m:t>Λ</m:t>
                    </m:r>
                  </m:oMath>
                </a14:m>
                <a:r>
                  <a:rPr kumimoji="1" lang="ja-JP" altLang="en-US" sz="3500" dirty="0"/>
                  <a:t> </a:t>
                </a:r>
                <a:r>
                  <a:rPr kumimoji="1" lang="en-US" altLang="ja-JP" sz="3500" dirty="0"/>
                  <a:t>(T)</a:t>
                </a:r>
                <a:endParaRPr kumimoji="1" lang="ja-JP" altLang="en-US" sz="3500" dirty="0"/>
              </a:p>
            </p:txBody>
          </p:sp>
        </mc:Choice>
        <mc:Fallback>
          <p:sp>
            <p:nvSpPr>
              <p:cNvPr id="3" name="テキスト ボックス 2">
                <a:extLst>
                  <a:ext uri="{FF2B5EF4-FFF2-40B4-BE49-F238E27FC236}">
                    <a16:creationId xmlns:a16="http://schemas.microsoft.com/office/drawing/2014/main" id="{93B0E5C4-3518-4844-B882-BA93A0653BC1}"/>
                  </a:ext>
                </a:extLst>
              </p:cNvPr>
              <p:cNvSpPr txBox="1">
                <a:spLocks noRot="1" noChangeAspect="1" noMove="1" noResize="1" noEditPoints="1" noAdjustHandles="1" noChangeArrowheads="1" noChangeShapeType="1" noTextEdit="1"/>
              </p:cNvSpPr>
              <p:nvPr/>
            </p:nvSpPr>
            <p:spPr>
              <a:xfrm>
                <a:off x="1875867" y="5002851"/>
                <a:ext cx="1545295" cy="538609"/>
              </a:xfrm>
              <a:prstGeom prst="rect">
                <a:avLst/>
              </a:prstGeom>
              <a:blipFill>
                <a:blip r:embed="rId12"/>
                <a:stretch>
                  <a:fillRect t="-26136" r="-16601" b="-5000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 name="正方形/長方形 3">
                <a:extLst>
                  <a:ext uri="{FF2B5EF4-FFF2-40B4-BE49-F238E27FC236}">
                    <a16:creationId xmlns:a16="http://schemas.microsoft.com/office/drawing/2014/main" id="{D7951967-E66E-4596-890E-6EB578640A37}"/>
                  </a:ext>
                </a:extLst>
              </p:cNvPr>
              <p:cNvSpPr/>
              <p:nvPr/>
            </p:nvSpPr>
            <p:spPr>
              <a:xfrm>
                <a:off x="2041618" y="3198109"/>
                <a:ext cx="1213794" cy="630942"/>
              </a:xfrm>
              <a:prstGeom prst="rect">
                <a:avLst/>
              </a:prstGeom>
            </p:spPr>
            <p:txBody>
              <a:bodyPr wrap="none">
                <a:spAutoFit/>
              </a:bodyPr>
              <a:lstStyle/>
              <a:p>
                <a14:m>
                  <m:oMath xmlns:m="http://schemas.openxmlformats.org/officeDocument/2006/math">
                    <m:r>
                      <m:rPr>
                        <m:sty m:val="p"/>
                      </m:rPr>
                      <a:rPr lang="en-US" altLang="ja-JP" sz="3500">
                        <a:latin typeface="Cambria Math" panose="02040503050406030204" pitchFamily="18" charset="0"/>
                      </a:rPr>
                      <m:t>Λ</m:t>
                    </m:r>
                  </m:oMath>
                </a14:m>
                <a:r>
                  <a:rPr lang="ja-JP" altLang="en-US" sz="3500" dirty="0"/>
                  <a:t> </a:t>
                </a:r>
                <a:r>
                  <a:rPr lang="en-US" altLang="ja-JP" sz="3500" dirty="0"/>
                  <a:t>(T)</a:t>
                </a:r>
                <a:endParaRPr lang="ja-JP" altLang="en-US" sz="3500" dirty="0"/>
              </a:p>
            </p:txBody>
          </p:sp>
        </mc:Choice>
        <mc:Fallback>
          <p:sp>
            <p:nvSpPr>
              <p:cNvPr id="4" name="正方形/長方形 3">
                <a:extLst>
                  <a:ext uri="{FF2B5EF4-FFF2-40B4-BE49-F238E27FC236}">
                    <a16:creationId xmlns:a16="http://schemas.microsoft.com/office/drawing/2014/main" id="{D7951967-E66E-4596-890E-6EB578640A37}"/>
                  </a:ext>
                </a:extLst>
              </p:cNvPr>
              <p:cNvSpPr>
                <a:spLocks noRot="1" noChangeAspect="1" noMove="1" noResize="1" noEditPoints="1" noAdjustHandles="1" noChangeArrowheads="1" noChangeShapeType="1" noTextEdit="1"/>
              </p:cNvSpPr>
              <p:nvPr/>
            </p:nvSpPr>
            <p:spPr>
              <a:xfrm>
                <a:off x="2041618" y="3198109"/>
                <a:ext cx="1213794" cy="630942"/>
              </a:xfrm>
              <a:prstGeom prst="rect">
                <a:avLst/>
              </a:prstGeom>
              <a:blipFill>
                <a:blip r:embed="rId13"/>
                <a:stretch>
                  <a:fillRect t="-14563" r="-13568" b="-3592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6" name="正方形/長方形 15">
                <a:extLst>
                  <a:ext uri="{FF2B5EF4-FFF2-40B4-BE49-F238E27FC236}">
                    <a16:creationId xmlns:a16="http://schemas.microsoft.com/office/drawing/2014/main" id="{E9A32E55-DB43-46D2-AA48-5862F6EDC7FA}"/>
                  </a:ext>
                </a:extLst>
              </p:cNvPr>
              <p:cNvSpPr/>
              <p:nvPr/>
            </p:nvSpPr>
            <p:spPr>
              <a:xfrm>
                <a:off x="5890626" y="3198109"/>
                <a:ext cx="1213794" cy="630942"/>
              </a:xfrm>
              <a:prstGeom prst="rect">
                <a:avLst/>
              </a:prstGeom>
            </p:spPr>
            <p:txBody>
              <a:bodyPr wrap="none">
                <a:spAutoFit/>
              </a:bodyPr>
              <a:lstStyle/>
              <a:p>
                <a14:m>
                  <m:oMath xmlns:m="http://schemas.openxmlformats.org/officeDocument/2006/math">
                    <m:r>
                      <m:rPr>
                        <m:sty m:val="p"/>
                      </m:rPr>
                      <a:rPr lang="en-US" altLang="ja-JP" sz="3500">
                        <a:latin typeface="Cambria Math" panose="02040503050406030204" pitchFamily="18" charset="0"/>
                      </a:rPr>
                      <m:t>Λ</m:t>
                    </m:r>
                  </m:oMath>
                </a14:m>
                <a:r>
                  <a:rPr lang="ja-JP" altLang="en-US" sz="3500" dirty="0"/>
                  <a:t> </a:t>
                </a:r>
                <a:r>
                  <a:rPr lang="en-US" altLang="ja-JP" sz="3500" dirty="0"/>
                  <a:t>(T)</a:t>
                </a:r>
                <a:endParaRPr lang="ja-JP" altLang="en-US" sz="3500" dirty="0"/>
              </a:p>
            </p:txBody>
          </p:sp>
        </mc:Choice>
        <mc:Fallback>
          <p:sp>
            <p:nvSpPr>
              <p:cNvPr id="16" name="正方形/長方形 15">
                <a:extLst>
                  <a:ext uri="{FF2B5EF4-FFF2-40B4-BE49-F238E27FC236}">
                    <a16:creationId xmlns:a16="http://schemas.microsoft.com/office/drawing/2014/main" id="{E9A32E55-DB43-46D2-AA48-5862F6EDC7FA}"/>
                  </a:ext>
                </a:extLst>
              </p:cNvPr>
              <p:cNvSpPr>
                <a:spLocks noRot="1" noChangeAspect="1" noMove="1" noResize="1" noEditPoints="1" noAdjustHandles="1" noChangeArrowheads="1" noChangeShapeType="1" noTextEdit="1"/>
              </p:cNvSpPr>
              <p:nvPr/>
            </p:nvSpPr>
            <p:spPr>
              <a:xfrm>
                <a:off x="5890626" y="3198109"/>
                <a:ext cx="1213794" cy="630942"/>
              </a:xfrm>
              <a:prstGeom prst="rect">
                <a:avLst/>
              </a:prstGeom>
              <a:blipFill>
                <a:blip r:embed="rId14"/>
                <a:stretch>
                  <a:fillRect t="-14563" r="-14070" b="-3592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8" name="正方形/長方形 17">
                <a:extLst>
                  <a:ext uri="{FF2B5EF4-FFF2-40B4-BE49-F238E27FC236}">
                    <a16:creationId xmlns:a16="http://schemas.microsoft.com/office/drawing/2014/main" id="{1418E882-9088-4EF2-863B-81BE8FC19D1F}"/>
                  </a:ext>
                </a:extLst>
              </p:cNvPr>
              <p:cNvSpPr/>
              <p:nvPr/>
            </p:nvSpPr>
            <p:spPr>
              <a:xfrm>
                <a:off x="9719520" y="3188668"/>
                <a:ext cx="1213794" cy="630942"/>
              </a:xfrm>
              <a:prstGeom prst="rect">
                <a:avLst/>
              </a:prstGeom>
            </p:spPr>
            <p:txBody>
              <a:bodyPr wrap="none">
                <a:spAutoFit/>
              </a:bodyPr>
              <a:lstStyle/>
              <a:p>
                <a14:m>
                  <m:oMath xmlns:m="http://schemas.openxmlformats.org/officeDocument/2006/math">
                    <m:r>
                      <m:rPr>
                        <m:sty m:val="p"/>
                      </m:rPr>
                      <a:rPr lang="en-US" altLang="ja-JP" sz="3500">
                        <a:latin typeface="Cambria Math" panose="02040503050406030204" pitchFamily="18" charset="0"/>
                      </a:rPr>
                      <m:t>Λ</m:t>
                    </m:r>
                  </m:oMath>
                </a14:m>
                <a:r>
                  <a:rPr lang="ja-JP" altLang="en-US" sz="3500" dirty="0"/>
                  <a:t> </a:t>
                </a:r>
                <a:r>
                  <a:rPr lang="en-US" altLang="ja-JP" sz="3500" dirty="0"/>
                  <a:t>(T)</a:t>
                </a:r>
                <a:endParaRPr lang="ja-JP" altLang="en-US" sz="3500" dirty="0"/>
              </a:p>
            </p:txBody>
          </p:sp>
        </mc:Choice>
        <mc:Fallback>
          <p:sp>
            <p:nvSpPr>
              <p:cNvPr id="18" name="正方形/長方形 17">
                <a:extLst>
                  <a:ext uri="{FF2B5EF4-FFF2-40B4-BE49-F238E27FC236}">
                    <a16:creationId xmlns:a16="http://schemas.microsoft.com/office/drawing/2014/main" id="{1418E882-9088-4EF2-863B-81BE8FC19D1F}"/>
                  </a:ext>
                </a:extLst>
              </p:cNvPr>
              <p:cNvSpPr>
                <a:spLocks noRot="1" noChangeAspect="1" noMove="1" noResize="1" noEditPoints="1" noAdjustHandles="1" noChangeArrowheads="1" noChangeShapeType="1" noTextEdit="1"/>
              </p:cNvSpPr>
              <p:nvPr/>
            </p:nvSpPr>
            <p:spPr>
              <a:xfrm>
                <a:off x="9719520" y="3188668"/>
                <a:ext cx="1213794" cy="630942"/>
              </a:xfrm>
              <a:prstGeom prst="rect">
                <a:avLst/>
              </a:prstGeom>
              <a:blipFill>
                <a:blip r:embed="rId15"/>
                <a:stretch>
                  <a:fillRect t="-14423" r="-13500" b="-34615"/>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0" name="テキスト ボックス 19">
                <a:extLst>
                  <a:ext uri="{FF2B5EF4-FFF2-40B4-BE49-F238E27FC236}">
                    <a16:creationId xmlns:a16="http://schemas.microsoft.com/office/drawing/2014/main" id="{75D75894-C404-4C6F-98C3-DC0F6AA2381A}"/>
                  </a:ext>
                </a:extLst>
              </p:cNvPr>
              <p:cNvSpPr txBox="1"/>
              <p:nvPr/>
            </p:nvSpPr>
            <p:spPr>
              <a:xfrm>
                <a:off x="5501701" y="5002851"/>
                <a:ext cx="1545295" cy="538609"/>
              </a:xfrm>
              <a:prstGeom prst="rect">
                <a:avLst/>
              </a:prstGeom>
              <a:noFill/>
            </p:spPr>
            <p:txBody>
              <a:bodyPr wrap="none" lIns="0" tIns="0" rIns="0" bIns="0" rtlCol="0">
                <a:spAutoFit/>
              </a:bodyPr>
              <a:lstStyle/>
              <a:p>
                <a14:m>
                  <m:oMath xmlns:m="http://schemas.openxmlformats.org/officeDocument/2006/math">
                    <m:r>
                      <a:rPr kumimoji="1" lang="en-US" altLang="ja-JP" sz="3500" b="0" i="1" smtClean="0">
                        <a:latin typeface="Cambria Math" panose="02040503050406030204" pitchFamily="18" charset="0"/>
                      </a:rPr>
                      <m:t>𝑛𝑛</m:t>
                    </m:r>
                    <m:r>
                      <m:rPr>
                        <m:sty m:val="p"/>
                      </m:rPr>
                      <a:rPr kumimoji="1" lang="en-US" altLang="ja-JP" sz="3500" b="0" i="0" smtClean="0">
                        <a:latin typeface="Cambria Math" panose="02040503050406030204" pitchFamily="18" charset="0"/>
                      </a:rPr>
                      <m:t>Λ</m:t>
                    </m:r>
                  </m:oMath>
                </a14:m>
                <a:r>
                  <a:rPr kumimoji="1" lang="ja-JP" altLang="en-US" sz="3500" dirty="0"/>
                  <a:t> </a:t>
                </a:r>
                <a:r>
                  <a:rPr kumimoji="1" lang="en-US" altLang="ja-JP" sz="3500" dirty="0"/>
                  <a:t>(T)</a:t>
                </a:r>
                <a:endParaRPr kumimoji="1" lang="ja-JP" altLang="en-US" sz="3500" dirty="0"/>
              </a:p>
            </p:txBody>
          </p:sp>
        </mc:Choice>
        <mc:Fallback>
          <p:sp>
            <p:nvSpPr>
              <p:cNvPr id="20" name="テキスト ボックス 19">
                <a:extLst>
                  <a:ext uri="{FF2B5EF4-FFF2-40B4-BE49-F238E27FC236}">
                    <a16:creationId xmlns:a16="http://schemas.microsoft.com/office/drawing/2014/main" id="{75D75894-C404-4C6F-98C3-DC0F6AA2381A}"/>
                  </a:ext>
                </a:extLst>
              </p:cNvPr>
              <p:cNvSpPr txBox="1">
                <a:spLocks noRot="1" noChangeAspect="1" noMove="1" noResize="1" noEditPoints="1" noAdjustHandles="1" noChangeArrowheads="1" noChangeShapeType="1" noTextEdit="1"/>
              </p:cNvSpPr>
              <p:nvPr/>
            </p:nvSpPr>
            <p:spPr>
              <a:xfrm>
                <a:off x="5501701" y="5002851"/>
                <a:ext cx="1545295" cy="538609"/>
              </a:xfrm>
              <a:prstGeom prst="rect">
                <a:avLst/>
              </a:prstGeom>
              <a:blipFill>
                <a:blip r:embed="rId16"/>
                <a:stretch>
                  <a:fillRect t="-26136" r="-16601" b="-5000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2" name="テキスト ボックス 21">
                <a:extLst>
                  <a:ext uri="{FF2B5EF4-FFF2-40B4-BE49-F238E27FC236}">
                    <a16:creationId xmlns:a16="http://schemas.microsoft.com/office/drawing/2014/main" id="{B40D8911-1F82-42AE-B121-5F2D221975B9}"/>
                  </a:ext>
                </a:extLst>
              </p:cNvPr>
              <p:cNvSpPr txBox="1"/>
              <p:nvPr/>
            </p:nvSpPr>
            <p:spPr>
              <a:xfrm>
                <a:off x="9205816" y="4950014"/>
                <a:ext cx="1545295" cy="538609"/>
              </a:xfrm>
              <a:prstGeom prst="rect">
                <a:avLst/>
              </a:prstGeom>
              <a:noFill/>
            </p:spPr>
            <p:txBody>
              <a:bodyPr wrap="none" lIns="0" tIns="0" rIns="0" bIns="0" rtlCol="0">
                <a:spAutoFit/>
              </a:bodyPr>
              <a:lstStyle/>
              <a:p>
                <a14:m>
                  <m:oMath xmlns:m="http://schemas.openxmlformats.org/officeDocument/2006/math">
                    <m:r>
                      <a:rPr kumimoji="1" lang="en-US" altLang="ja-JP" sz="3500" b="0" i="1" smtClean="0">
                        <a:latin typeface="Cambria Math" panose="02040503050406030204" pitchFamily="18" charset="0"/>
                      </a:rPr>
                      <m:t>𝑛𝑛</m:t>
                    </m:r>
                    <m:r>
                      <m:rPr>
                        <m:sty m:val="p"/>
                      </m:rPr>
                      <a:rPr kumimoji="1" lang="en-US" altLang="ja-JP" sz="3500" b="0" i="0" smtClean="0">
                        <a:latin typeface="Cambria Math" panose="02040503050406030204" pitchFamily="18" charset="0"/>
                      </a:rPr>
                      <m:t>Λ</m:t>
                    </m:r>
                  </m:oMath>
                </a14:m>
                <a:r>
                  <a:rPr kumimoji="1" lang="ja-JP" altLang="en-US" sz="3500" dirty="0"/>
                  <a:t> </a:t>
                </a:r>
                <a:r>
                  <a:rPr kumimoji="1" lang="en-US" altLang="ja-JP" sz="3500" dirty="0"/>
                  <a:t>(T)</a:t>
                </a:r>
                <a:endParaRPr kumimoji="1" lang="ja-JP" altLang="en-US" sz="3500" dirty="0"/>
              </a:p>
            </p:txBody>
          </p:sp>
        </mc:Choice>
        <mc:Fallback>
          <p:sp>
            <p:nvSpPr>
              <p:cNvPr id="22" name="テキスト ボックス 21">
                <a:extLst>
                  <a:ext uri="{FF2B5EF4-FFF2-40B4-BE49-F238E27FC236}">
                    <a16:creationId xmlns:a16="http://schemas.microsoft.com/office/drawing/2014/main" id="{B40D8911-1F82-42AE-B121-5F2D221975B9}"/>
                  </a:ext>
                </a:extLst>
              </p:cNvPr>
              <p:cNvSpPr txBox="1">
                <a:spLocks noRot="1" noChangeAspect="1" noMove="1" noResize="1" noEditPoints="1" noAdjustHandles="1" noChangeArrowheads="1" noChangeShapeType="1" noTextEdit="1"/>
              </p:cNvSpPr>
              <p:nvPr/>
            </p:nvSpPr>
            <p:spPr>
              <a:xfrm>
                <a:off x="9205816" y="4950014"/>
                <a:ext cx="1545295" cy="538609"/>
              </a:xfrm>
              <a:prstGeom prst="rect">
                <a:avLst/>
              </a:prstGeom>
              <a:blipFill>
                <a:blip r:embed="rId17"/>
                <a:stretch>
                  <a:fillRect t="-25000" r="-16535" b="-51136"/>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4" name="正方形/長方形 23">
                <a:extLst>
                  <a:ext uri="{FF2B5EF4-FFF2-40B4-BE49-F238E27FC236}">
                    <a16:creationId xmlns:a16="http://schemas.microsoft.com/office/drawing/2014/main" id="{3483901D-FC76-4579-8CA5-100759A4A452}"/>
                  </a:ext>
                </a:extLst>
              </p:cNvPr>
              <p:cNvSpPr/>
              <p:nvPr/>
            </p:nvSpPr>
            <p:spPr>
              <a:xfrm>
                <a:off x="1722070" y="1410331"/>
                <a:ext cx="1900200" cy="630942"/>
              </a:xfrm>
              <a:prstGeom prst="rect">
                <a:avLst/>
              </a:prstGeom>
            </p:spPr>
            <p:txBody>
              <a:bodyPr wrap="none">
                <a:spAutoFit/>
              </a:bodyPr>
              <a:lstStyle/>
              <a:p>
                <a14:m>
                  <m:oMath xmlns:m="http://schemas.openxmlformats.org/officeDocument/2006/math">
                    <m:r>
                      <m:rPr>
                        <m:sty m:val="p"/>
                      </m:rPr>
                      <a:rPr lang="en-US" altLang="ja-JP" sz="3500" b="0" i="0" smtClean="0">
                        <a:latin typeface="Cambria Math" panose="02040503050406030204" pitchFamily="18" charset="0"/>
                      </a:rPr>
                      <m:t>Λ</m:t>
                    </m:r>
                    <m:r>
                      <a:rPr lang="en-US" altLang="ja-JP" sz="3500" b="0" i="1" smtClean="0">
                        <a:latin typeface="Cambria Math" panose="02040503050406030204" pitchFamily="18" charset="0"/>
                      </a:rPr>
                      <m:t>, </m:t>
                    </m:r>
                    <m:sSup>
                      <m:sSupPr>
                        <m:ctrlPr>
                          <a:rPr lang="en-US" altLang="ja-JP" sz="3500" b="0" i="1" smtClean="0">
                            <a:latin typeface="Cambria Math" panose="02040503050406030204" pitchFamily="18" charset="0"/>
                          </a:rPr>
                        </m:ctrlPr>
                      </m:sSupPr>
                      <m:e>
                        <m:r>
                          <m:rPr>
                            <m:sty m:val="p"/>
                          </m:rPr>
                          <a:rPr lang="en-US" altLang="ja-JP" sz="3500" b="0" i="0" smtClean="0">
                            <a:latin typeface="Cambria Math" panose="02040503050406030204" pitchFamily="18" charset="0"/>
                          </a:rPr>
                          <m:t>Σ</m:t>
                        </m:r>
                      </m:e>
                      <m:sup>
                        <m:r>
                          <a:rPr lang="en-US" altLang="ja-JP" sz="3500" b="0" i="1" smtClean="0">
                            <a:latin typeface="Cambria Math" panose="02040503050406030204" pitchFamily="18" charset="0"/>
                          </a:rPr>
                          <m:t>0</m:t>
                        </m:r>
                      </m:sup>
                    </m:sSup>
                  </m:oMath>
                </a14:m>
                <a:r>
                  <a:rPr lang="ja-JP" altLang="en-US" sz="3500" dirty="0"/>
                  <a:t> </a:t>
                </a:r>
                <a:r>
                  <a:rPr lang="en-US" altLang="ja-JP" sz="3500" dirty="0"/>
                  <a:t>(H)</a:t>
                </a:r>
                <a:endParaRPr lang="ja-JP" altLang="en-US" sz="3500" dirty="0"/>
              </a:p>
            </p:txBody>
          </p:sp>
        </mc:Choice>
        <mc:Fallback>
          <p:sp>
            <p:nvSpPr>
              <p:cNvPr id="24" name="正方形/長方形 23">
                <a:extLst>
                  <a:ext uri="{FF2B5EF4-FFF2-40B4-BE49-F238E27FC236}">
                    <a16:creationId xmlns:a16="http://schemas.microsoft.com/office/drawing/2014/main" id="{3483901D-FC76-4579-8CA5-100759A4A452}"/>
                  </a:ext>
                </a:extLst>
              </p:cNvPr>
              <p:cNvSpPr>
                <a:spLocks noRot="1" noChangeAspect="1" noMove="1" noResize="1" noEditPoints="1" noAdjustHandles="1" noChangeArrowheads="1" noChangeShapeType="1" noTextEdit="1"/>
              </p:cNvSpPr>
              <p:nvPr/>
            </p:nvSpPr>
            <p:spPr>
              <a:xfrm>
                <a:off x="1722070" y="1410331"/>
                <a:ext cx="1900200" cy="630942"/>
              </a:xfrm>
              <a:prstGeom prst="rect">
                <a:avLst/>
              </a:prstGeom>
              <a:blipFill>
                <a:blip r:embed="rId18"/>
                <a:stretch>
                  <a:fillRect t="-13462" r="-8333" b="-3557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6" name="正方形/長方形 25">
                <a:extLst>
                  <a:ext uri="{FF2B5EF4-FFF2-40B4-BE49-F238E27FC236}">
                    <a16:creationId xmlns:a16="http://schemas.microsoft.com/office/drawing/2014/main" id="{FEC0176B-475D-4B28-A8A4-F7F2C6E04418}"/>
                  </a:ext>
                </a:extLst>
              </p:cNvPr>
              <p:cNvSpPr/>
              <p:nvPr/>
            </p:nvSpPr>
            <p:spPr>
              <a:xfrm>
                <a:off x="5359680" y="1410331"/>
                <a:ext cx="1900200" cy="630942"/>
              </a:xfrm>
              <a:prstGeom prst="rect">
                <a:avLst/>
              </a:prstGeom>
            </p:spPr>
            <p:txBody>
              <a:bodyPr wrap="none">
                <a:spAutoFit/>
              </a:bodyPr>
              <a:lstStyle/>
              <a:p>
                <a14:m>
                  <m:oMath xmlns:m="http://schemas.openxmlformats.org/officeDocument/2006/math">
                    <m:r>
                      <m:rPr>
                        <m:sty m:val="p"/>
                      </m:rPr>
                      <a:rPr lang="en-US" altLang="ja-JP" sz="3500" b="0" i="0" smtClean="0">
                        <a:latin typeface="Cambria Math" panose="02040503050406030204" pitchFamily="18" charset="0"/>
                      </a:rPr>
                      <m:t>Λ</m:t>
                    </m:r>
                    <m:r>
                      <a:rPr lang="en-US" altLang="ja-JP" sz="3500" b="0" i="1" smtClean="0">
                        <a:latin typeface="Cambria Math" panose="02040503050406030204" pitchFamily="18" charset="0"/>
                      </a:rPr>
                      <m:t>, </m:t>
                    </m:r>
                    <m:sSup>
                      <m:sSupPr>
                        <m:ctrlPr>
                          <a:rPr lang="en-US" altLang="ja-JP" sz="3500" b="0" i="1" smtClean="0">
                            <a:latin typeface="Cambria Math" panose="02040503050406030204" pitchFamily="18" charset="0"/>
                          </a:rPr>
                        </m:ctrlPr>
                      </m:sSupPr>
                      <m:e>
                        <m:r>
                          <m:rPr>
                            <m:sty m:val="p"/>
                          </m:rPr>
                          <a:rPr lang="en-US" altLang="ja-JP" sz="3500" b="0" i="0" smtClean="0">
                            <a:latin typeface="Cambria Math" panose="02040503050406030204" pitchFamily="18" charset="0"/>
                          </a:rPr>
                          <m:t>Σ</m:t>
                        </m:r>
                      </m:e>
                      <m:sup>
                        <m:r>
                          <a:rPr lang="en-US" altLang="ja-JP" sz="3500" b="0" i="1" smtClean="0">
                            <a:latin typeface="Cambria Math" panose="02040503050406030204" pitchFamily="18" charset="0"/>
                          </a:rPr>
                          <m:t>0</m:t>
                        </m:r>
                      </m:sup>
                    </m:sSup>
                  </m:oMath>
                </a14:m>
                <a:r>
                  <a:rPr lang="ja-JP" altLang="en-US" sz="3500" dirty="0"/>
                  <a:t> </a:t>
                </a:r>
                <a:r>
                  <a:rPr lang="en-US" altLang="ja-JP" sz="3500" dirty="0"/>
                  <a:t>(H)</a:t>
                </a:r>
                <a:endParaRPr lang="ja-JP" altLang="en-US" sz="3500" dirty="0"/>
              </a:p>
            </p:txBody>
          </p:sp>
        </mc:Choice>
        <mc:Fallback>
          <p:sp>
            <p:nvSpPr>
              <p:cNvPr id="26" name="正方形/長方形 25">
                <a:extLst>
                  <a:ext uri="{FF2B5EF4-FFF2-40B4-BE49-F238E27FC236}">
                    <a16:creationId xmlns:a16="http://schemas.microsoft.com/office/drawing/2014/main" id="{FEC0176B-475D-4B28-A8A4-F7F2C6E04418}"/>
                  </a:ext>
                </a:extLst>
              </p:cNvPr>
              <p:cNvSpPr>
                <a:spLocks noRot="1" noChangeAspect="1" noMove="1" noResize="1" noEditPoints="1" noAdjustHandles="1" noChangeArrowheads="1" noChangeShapeType="1" noTextEdit="1"/>
              </p:cNvSpPr>
              <p:nvPr/>
            </p:nvSpPr>
            <p:spPr>
              <a:xfrm>
                <a:off x="5359680" y="1410331"/>
                <a:ext cx="1900200" cy="630942"/>
              </a:xfrm>
              <a:prstGeom prst="rect">
                <a:avLst/>
              </a:prstGeom>
              <a:blipFill>
                <a:blip r:embed="rId19"/>
                <a:stretch>
                  <a:fillRect t="-13462" r="-8333" b="-3557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8" name="正方形/長方形 27">
                <a:extLst>
                  <a:ext uri="{FF2B5EF4-FFF2-40B4-BE49-F238E27FC236}">
                    <a16:creationId xmlns:a16="http://schemas.microsoft.com/office/drawing/2014/main" id="{718F1F62-E278-427E-9F0D-0F4FE1FA9F9F}"/>
                  </a:ext>
                </a:extLst>
              </p:cNvPr>
              <p:cNvSpPr/>
              <p:nvPr/>
            </p:nvSpPr>
            <p:spPr>
              <a:xfrm>
                <a:off x="9376317" y="1412672"/>
                <a:ext cx="1900200" cy="630942"/>
              </a:xfrm>
              <a:prstGeom prst="rect">
                <a:avLst/>
              </a:prstGeom>
            </p:spPr>
            <p:txBody>
              <a:bodyPr wrap="none">
                <a:spAutoFit/>
              </a:bodyPr>
              <a:lstStyle/>
              <a:p>
                <a14:m>
                  <m:oMath xmlns:m="http://schemas.openxmlformats.org/officeDocument/2006/math">
                    <m:r>
                      <m:rPr>
                        <m:sty m:val="p"/>
                      </m:rPr>
                      <a:rPr lang="en-US" altLang="ja-JP" sz="3500" b="0" i="0" smtClean="0">
                        <a:latin typeface="Cambria Math" panose="02040503050406030204" pitchFamily="18" charset="0"/>
                      </a:rPr>
                      <m:t>Λ</m:t>
                    </m:r>
                    <m:r>
                      <a:rPr lang="en-US" altLang="ja-JP" sz="3500" b="0" i="1" smtClean="0">
                        <a:latin typeface="Cambria Math" panose="02040503050406030204" pitchFamily="18" charset="0"/>
                      </a:rPr>
                      <m:t>, </m:t>
                    </m:r>
                    <m:sSup>
                      <m:sSupPr>
                        <m:ctrlPr>
                          <a:rPr lang="en-US" altLang="ja-JP" sz="3500" b="0" i="1" smtClean="0">
                            <a:latin typeface="Cambria Math" panose="02040503050406030204" pitchFamily="18" charset="0"/>
                          </a:rPr>
                        </m:ctrlPr>
                      </m:sSupPr>
                      <m:e>
                        <m:r>
                          <m:rPr>
                            <m:sty m:val="p"/>
                          </m:rPr>
                          <a:rPr lang="en-US" altLang="ja-JP" sz="3500" b="0" i="0" smtClean="0">
                            <a:latin typeface="Cambria Math" panose="02040503050406030204" pitchFamily="18" charset="0"/>
                          </a:rPr>
                          <m:t>Σ</m:t>
                        </m:r>
                      </m:e>
                      <m:sup>
                        <m:r>
                          <a:rPr lang="en-US" altLang="ja-JP" sz="3500" b="0" i="1" smtClean="0">
                            <a:latin typeface="Cambria Math" panose="02040503050406030204" pitchFamily="18" charset="0"/>
                          </a:rPr>
                          <m:t>0</m:t>
                        </m:r>
                      </m:sup>
                    </m:sSup>
                  </m:oMath>
                </a14:m>
                <a:r>
                  <a:rPr lang="ja-JP" altLang="en-US" sz="3500" dirty="0"/>
                  <a:t> </a:t>
                </a:r>
                <a:r>
                  <a:rPr lang="en-US" altLang="ja-JP" sz="3500" dirty="0"/>
                  <a:t>(H)</a:t>
                </a:r>
                <a:endParaRPr lang="ja-JP" altLang="en-US" sz="3500" dirty="0"/>
              </a:p>
            </p:txBody>
          </p:sp>
        </mc:Choice>
        <mc:Fallback>
          <p:sp>
            <p:nvSpPr>
              <p:cNvPr id="28" name="正方形/長方形 27">
                <a:extLst>
                  <a:ext uri="{FF2B5EF4-FFF2-40B4-BE49-F238E27FC236}">
                    <a16:creationId xmlns:a16="http://schemas.microsoft.com/office/drawing/2014/main" id="{718F1F62-E278-427E-9F0D-0F4FE1FA9F9F}"/>
                  </a:ext>
                </a:extLst>
              </p:cNvPr>
              <p:cNvSpPr>
                <a:spLocks noRot="1" noChangeAspect="1" noMove="1" noResize="1" noEditPoints="1" noAdjustHandles="1" noChangeArrowheads="1" noChangeShapeType="1" noTextEdit="1"/>
              </p:cNvSpPr>
              <p:nvPr/>
            </p:nvSpPr>
            <p:spPr>
              <a:xfrm>
                <a:off x="9376317" y="1412672"/>
                <a:ext cx="1900200" cy="630942"/>
              </a:xfrm>
              <a:prstGeom prst="rect">
                <a:avLst/>
              </a:prstGeom>
              <a:blipFill>
                <a:blip r:embed="rId20"/>
                <a:stretch>
                  <a:fillRect t="-13592" r="-8333" b="-36893"/>
                </a:stretch>
              </a:blipFill>
            </p:spPr>
            <p:txBody>
              <a:bodyPr/>
              <a:lstStyle/>
              <a:p>
                <a:r>
                  <a:rPr lang="ja-JP" altLang="en-US">
                    <a:noFill/>
                  </a:rPr>
                  <a:t> </a:t>
                </a:r>
              </a:p>
            </p:txBody>
          </p:sp>
        </mc:Fallback>
      </mc:AlternateContent>
      <p:sp>
        <p:nvSpPr>
          <p:cNvPr id="6" name="正方形/長方形 5">
            <a:extLst>
              <a:ext uri="{FF2B5EF4-FFF2-40B4-BE49-F238E27FC236}">
                <a16:creationId xmlns:a16="http://schemas.microsoft.com/office/drawing/2014/main" id="{30026C96-AB9A-4E87-8924-4EA5A85E22CA}"/>
              </a:ext>
            </a:extLst>
          </p:cNvPr>
          <p:cNvSpPr/>
          <p:nvPr/>
        </p:nvSpPr>
        <p:spPr>
          <a:xfrm>
            <a:off x="167148" y="940145"/>
            <a:ext cx="3707808" cy="5549148"/>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3470BF35-808E-4AB6-913A-139DB77D17AB}"/>
              </a:ext>
            </a:extLst>
          </p:cNvPr>
          <p:cNvSpPr/>
          <p:nvPr/>
        </p:nvSpPr>
        <p:spPr>
          <a:xfrm>
            <a:off x="4008600" y="945061"/>
            <a:ext cx="3707808" cy="5549148"/>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7137D662-502D-4599-937D-6B53E584F53B}"/>
              </a:ext>
            </a:extLst>
          </p:cNvPr>
          <p:cNvSpPr/>
          <p:nvPr/>
        </p:nvSpPr>
        <p:spPr>
          <a:xfrm>
            <a:off x="7911822" y="940145"/>
            <a:ext cx="3707808" cy="5549148"/>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D2DF85E6-0A19-4512-A74F-EE9E9F799B8E}"/>
              </a:ext>
            </a:extLst>
          </p:cNvPr>
          <p:cNvSpPr txBox="1"/>
          <p:nvPr/>
        </p:nvSpPr>
        <p:spPr>
          <a:xfrm>
            <a:off x="304791" y="6213293"/>
            <a:ext cx="3707808" cy="630942"/>
          </a:xfrm>
          <a:prstGeom prst="rect">
            <a:avLst/>
          </a:prstGeom>
          <a:noFill/>
        </p:spPr>
        <p:txBody>
          <a:bodyPr wrap="square" rtlCol="0">
            <a:spAutoFit/>
          </a:bodyPr>
          <a:lstStyle/>
          <a:p>
            <a:r>
              <a:rPr kumimoji="1" lang="en-US" altLang="ja-JP" sz="3500" b="1" dirty="0"/>
              <a:t>Initial matrices</a:t>
            </a:r>
            <a:endParaRPr kumimoji="1" lang="ja-JP" altLang="en-US" sz="3500" b="1" dirty="0"/>
          </a:p>
        </p:txBody>
      </p:sp>
      <p:sp>
        <p:nvSpPr>
          <p:cNvPr id="32" name="テキスト ボックス 31">
            <a:extLst>
              <a:ext uri="{FF2B5EF4-FFF2-40B4-BE49-F238E27FC236}">
                <a16:creationId xmlns:a16="http://schemas.microsoft.com/office/drawing/2014/main" id="{19FB0910-8611-4F1A-B742-ACCDA952FC70}"/>
              </a:ext>
            </a:extLst>
          </p:cNvPr>
          <p:cNvSpPr txBox="1"/>
          <p:nvPr/>
        </p:nvSpPr>
        <p:spPr>
          <a:xfrm>
            <a:off x="4405212" y="6238721"/>
            <a:ext cx="3098727" cy="630942"/>
          </a:xfrm>
          <a:prstGeom prst="rect">
            <a:avLst/>
          </a:prstGeom>
          <a:noFill/>
        </p:spPr>
        <p:txBody>
          <a:bodyPr wrap="square" rtlCol="0">
            <a:spAutoFit/>
          </a:bodyPr>
          <a:lstStyle/>
          <a:p>
            <a:r>
              <a:rPr kumimoji="1" lang="en-US" altLang="ja-JP" sz="3500" b="1" dirty="0">
                <a:solidFill>
                  <a:srgbClr val="FF0000"/>
                </a:solidFill>
              </a:rPr>
              <a:t>Tune Loop 1</a:t>
            </a:r>
            <a:endParaRPr kumimoji="1" lang="ja-JP" altLang="en-US" sz="3500" b="1" dirty="0">
              <a:solidFill>
                <a:srgbClr val="FF0000"/>
              </a:solidFill>
            </a:endParaRPr>
          </a:p>
        </p:txBody>
      </p:sp>
      <p:sp>
        <p:nvSpPr>
          <p:cNvPr id="33" name="テキスト ボックス 32">
            <a:extLst>
              <a:ext uri="{FF2B5EF4-FFF2-40B4-BE49-F238E27FC236}">
                <a16:creationId xmlns:a16="http://schemas.microsoft.com/office/drawing/2014/main" id="{F0E083FC-A697-4399-9F84-49963559E437}"/>
              </a:ext>
            </a:extLst>
          </p:cNvPr>
          <p:cNvSpPr txBox="1"/>
          <p:nvPr/>
        </p:nvSpPr>
        <p:spPr>
          <a:xfrm>
            <a:off x="8245357" y="6202253"/>
            <a:ext cx="3098727" cy="630942"/>
          </a:xfrm>
          <a:prstGeom prst="rect">
            <a:avLst/>
          </a:prstGeom>
          <a:noFill/>
        </p:spPr>
        <p:txBody>
          <a:bodyPr wrap="square" rtlCol="0">
            <a:spAutoFit/>
          </a:bodyPr>
          <a:lstStyle/>
          <a:p>
            <a:r>
              <a:rPr kumimoji="1" lang="en-US" altLang="ja-JP" sz="3500" b="1" dirty="0">
                <a:solidFill>
                  <a:srgbClr val="FF0000"/>
                </a:solidFill>
              </a:rPr>
              <a:t>Tune Loop 2</a:t>
            </a:r>
            <a:endParaRPr kumimoji="1" lang="ja-JP" altLang="en-US" sz="3500" b="1" dirty="0">
              <a:solidFill>
                <a:srgbClr val="FF0000"/>
              </a:solidFill>
            </a:endParaRPr>
          </a:p>
        </p:txBody>
      </p:sp>
      <p:sp>
        <p:nvSpPr>
          <p:cNvPr id="9" name="矢印: 右 8">
            <a:extLst>
              <a:ext uri="{FF2B5EF4-FFF2-40B4-BE49-F238E27FC236}">
                <a16:creationId xmlns:a16="http://schemas.microsoft.com/office/drawing/2014/main" id="{6740F9FD-A5DC-4058-9236-0012C190EBA1}"/>
              </a:ext>
            </a:extLst>
          </p:cNvPr>
          <p:cNvSpPr/>
          <p:nvPr/>
        </p:nvSpPr>
        <p:spPr>
          <a:xfrm>
            <a:off x="3816031" y="6271643"/>
            <a:ext cx="528949" cy="489841"/>
          </a:xfrm>
          <a:prstGeom prst="rightArrow">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DC93732E-DF97-4D96-ADFB-18CE3633E618}"/>
              </a:ext>
            </a:extLst>
          </p:cNvPr>
          <p:cNvSpPr/>
          <p:nvPr/>
        </p:nvSpPr>
        <p:spPr>
          <a:xfrm>
            <a:off x="7585792" y="6309271"/>
            <a:ext cx="528949" cy="489841"/>
          </a:xfrm>
          <a:prstGeom prst="rightArrow">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F3CA6A3E-081B-4AB7-911B-A37E2DAC0EF7}"/>
              </a:ext>
            </a:extLst>
          </p:cNvPr>
          <p:cNvSpPr/>
          <p:nvPr/>
        </p:nvSpPr>
        <p:spPr>
          <a:xfrm>
            <a:off x="11328595" y="6244372"/>
            <a:ext cx="528949" cy="489841"/>
          </a:xfrm>
          <a:prstGeom prst="rightArrow">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271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0F14D82C-C036-42DC-AAE8-C8164479B4A1}"/>
              </a:ext>
            </a:extLst>
          </p:cNvPr>
          <p:cNvSpPr/>
          <p:nvPr/>
        </p:nvSpPr>
        <p:spPr>
          <a:xfrm>
            <a:off x="426483" y="5555826"/>
            <a:ext cx="10339840" cy="11495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F137A23-0B92-4B8A-8D23-EDF96E9C7503}"/>
              </a:ext>
            </a:extLst>
          </p:cNvPr>
          <p:cNvSpPr>
            <a:spLocks noGrp="1"/>
          </p:cNvSpPr>
          <p:nvPr>
            <p:ph type="title"/>
          </p:nvPr>
        </p:nvSpPr>
        <p:spPr>
          <a:xfrm>
            <a:off x="219967" y="142152"/>
            <a:ext cx="10515600" cy="912384"/>
          </a:xfrm>
        </p:spPr>
        <p:txBody>
          <a:bodyPr/>
          <a:lstStyle/>
          <a:p>
            <a:r>
              <a:rPr lang="en-US" altLang="ja-JP" dirty="0"/>
              <a:t>Result of the first trial (MTSD)</a:t>
            </a:r>
            <a:endParaRPr kumimoji="1" lang="ja-JP" altLang="en-US" dirty="0"/>
          </a:p>
        </p:txBody>
      </p:sp>
      <p:sp>
        <p:nvSpPr>
          <p:cNvPr id="5" name="テキスト ボックス 4">
            <a:extLst>
              <a:ext uri="{FF2B5EF4-FFF2-40B4-BE49-F238E27FC236}">
                <a16:creationId xmlns:a16="http://schemas.microsoft.com/office/drawing/2014/main" id="{E647FD6A-E6AA-40C0-BCC6-B4C52EF11E88}"/>
              </a:ext>
            </a:extLst>
          </p:cNvPr>
          <p:cNvSpPr txBox="1"/>
          <p:nvPr/>
        </p:nvSpPr>
        <p:spPr>
          <a:xfrm>
            <a:off x="694505" y="5308880"/>
            <a:ext cx="6265889" cy="477054"/>
          </a:xfrm>
          <a:prstGeom prst="rect">
            <a:avLst/>
          </a:prstGeom>
          <a:solidFill>
            <a:schemeClr val="accent4">
              <a:lumMod val="40000"/>
              <a:lumOff val="60000"/>
            </a:schemeClr>
          </a:solidFill>
          <a:ln>
            <a:solidFill>
              <a:schemeClr val="tx1"/>
            </a:solidFill>
          </a:ln>
        </p:spPr>
        <p:txBody>
          <a:bodyPr wrap="square" rtlCol="0">
            <a:spAutoFit/>
          </a:bodyPr>
          <a:lstStyle/>
          <a:p>
            <a:r>
              <a:rPr lang="en-US" altLang="ja-JP" sz="2500" dirty="0">
                <a:latin typeface="Times New Roman" panose="02020603050405020304" pitchFamily="18" charset="0"/>
                <a:cs typeface="Times New Roman" panose="02020603050405020304" pitchFamily="18" charset="0"/>
              </a:rPr>
              <a:t>Tuning with Λ (H-</a:t>
            </a:r>
            <a:r>
              <a:rPr lang="en-US" altLang="ja-JP" sz="2500" dirty="0" err="1">
                <a:latin typeface="Times New Roman" panose="02020603050405020304" pitchFamily="18" charset="0"/>
                <a:cs typeface="Times New Roman" panose="02020603050405020304" pitchFamily="18" charset="0"/>
              </a:rPr>
              <a:t>kine</a:t>
            </a:r>
            <a:r>
              <a:rPr lang="en-US" altLang="ja-JP" sz="2500" dirty="0">
                <a:latin typeface="Times New Roman" panose="02020603050405020304" pitchFamily="18" charset="0"/>
                <a:cs typeface="Times New Roman" panose="02020603050405020304" pitchFamily="18" charset="0"/>
              </a:rPr>
              <a:t>), Σ (H-</a:t>
            </a:r>
            <a:r>
              <a:rPr lang="en-US" altLang="ja-JP" sz="2500" dirty="0" err="1">
                <a:latin typeface="Times New Roman" panose="02020603050405020304" pitchFamily="18" charset="0"/>
                <a:cs typeface="Times New Roman" panose="02020603050405020304" pitchFamily="18" charset="0"/>
              </a:rPr>
              <a:t>kine</a:t>
            </a:r>
            <a:r>
              <a:rPr lang="en-US" altLang="ja-JP" sz="2500" dirty="0">
                <a:latin typeface="Times New Roman" panose="02020603050405020304" pitchFamily="18" charset="0"/>
                <a:cs typeface="Times New Roman" panose="02020603050405020304" pitchFamily="18" charset="0"/>
              </a:rPr>
              <a:t>), Λ (T-</a:t>
            </a:r>
            <a:r>
              <a:rPr lang="en-US" altLang="ja-JP" sz="2500" dirty="0" err="1">
                <a:latin typeface="Times New Roman" panose="02020603050405020304" pitchFamily="18" charset="0"/>
                <a:cs typeface="Times New Roman" panose="02020603050405020304" pitchFamily="18" charset="0"/>
              </a:rPr>
              <a:t>kine</a:t>
            </a:r>
            <a:r>
              <a:rPr lang="en-US" altLang="ja-JP" sz="2500" dirty="0">
                <a:latin typeface="Times New Roman" panose="02020603050405020304" pitchFamily="18" charset="0"/>
                <a:cs typeface="Times New Roman" panose="02020603050405020304" pitchFamily="18" charset="0"/>
              </a:rPr>
              <a:t>)</a:t>
            </a:r>
            <a:endParaRPr kumimoji="1" lang="ja-JP" altLang="en-US" sz="2500" dirty="0">
              <a:latin typeface="Times New Roman" panose="02020603050405020304" pitchFamily="18" charset="0"/>
              <a:cs typeface="Times New Roman" panose="02020603050405020304" pitchFamily="18" charset="0"/>
            </a:endParaRPr>
          </a:p>
        </p:txBody>
      </p:sp>
      <p:sp>
        <p:nvSpPr>
          <p:cNvPr id="6" name="矢印: 右 5">
            <a:extLst>
              <a:ext uri="{FF2B5EF4-FFF2-40B4-BE49-F238E27FC236}">
                <a16:creationId xmlns:a16="http://schemas.microsoft.com/office/drawing/2014/main" id="{CFFEAF2B-31C7-4F57-957A-36A110AD3D80}"/>
              </a:ext>
            </a:extLst>
          </p:cNvPr>
          <p:cNvSpPr/>
          <p:nvPr/>
        </p:nvSpPr>
        <p:spPr>
          <a:xfrm>
            <a:off x="4549883" y="5988168"/>
            <a:ext cx="619433" cy="502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コンテンツ プレースホルダー 9">
            <a:extLst>
              <a:ext uri="{FF2B5EF4-FFF2-40B4-BE49-F238E27FC236}">
                <a16:creationId xmlns:a16="http://schemas.microsoft.com/office/drawing/2014/main" id="{E60455A1-8FDB-487A-859C-1E78E71EEC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9640" y="1100419"/>
            <a:ext cx="4678956" cy="3441106"/>
          </a:xfrm>
        </p:spPr>
      </p:pic>
      <p:pic>
        <p:nvPicPr>
          <p:cNvPr id="12" name="図 11">
            <a:extLst>
              <a:ext uri="{FF2B5EF4-FFF2-40B4-BE49-F238E27FC236}">
                <a16:creationId xmlns:a16="http://schemas.microsoft.com/office/drawing/2014/main" id="{AB232CC1-2426-47F0-81FC-84CD44674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266" y="1250571"/>
            <a:ext cx="4479355" cy="3290954"/>
          </a:xfrm>
          <a:prstGeom prst="rect">
            <a:avLst/>
          </a:prstGeom>
        </p:spPr>
      </p:pic>
      <p:cxnSp>
        <p:nvCxnSpPr>
          <p:cNvPr id="14" name="直線コネクタ 13">
            <a:extLst>
              <a:ext uri="{FF2B5EF4-FFF2-40B4-BE49-F238E27FC236}">
                <a16:creationId xmlns:a16="http://schemas.microsoft.com/office/drawing/2014/main" id="{7D8D9C4E-9BA7-4624-BEEE-51C1DAF66E48}"/>
              </a:ext>
            </a:extLst>
          </p:cNvPr>
          <p:cNvCxnSpPr/>
          <p:nvPr/>
        </p:nvCxnSpPr>
        <p:spPr>
          <a:xfrm>
            <a:off x="1386348" y="2824193"/>
            <a:ext cx="4129549" cy="0"/>
          </a:xfrm>
          <a:prstGeom prst="line">
            <a:avLst/>
          </a:prstGeom>
          <a:ln w="38100">
            <a:solidFill>
              <a:srgbClr val="C00000"/>
            </a:solidFill>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5" name="テキスト ボックス 14">
                <a:extLst>
                  <a:ext uri="{FF2B5EF4-FFF2-40B4-BE49-F238E27FC236}">
                    <a16:creationId xmlns:a16="http://schemas.microsoft.com/office/drawing/2014/main" id="{052552E7-EA23-40EE-AA07-D272EDEF1419}"/>
                  </a:ext>
                </a:extLst>
              </p:cNvPr>
              <p:cNvSpPr txBox="1"/>
              <p:nvPr/>
            </p:nvSpPr>
            <p:spPr>
              <a:xfrm rot="16200000">
                <a:off x="-175648" y="1909698"/>
                <a:ext cx="1681316" cy="477054"/>
              </a:xfrm>
              <a:prstGeom prst="rect">
                <a:avLst/>
              </a:prstGeom>
              <a:noFill/>
            </p:spPr>
            <p:txBody>
              <a:bodyPr wrap="square" rtlCol="0">
                <a:spAutoFit/>
              </a:bodyPr>
              <a:lstStyle/>
              <a:p>
                <a14:m>
                  <m:oMath xmlns:m="http://schemas.openxmlformats.org/officeDocument/2006/math">
                    <m:r>
                      <m:rPr>
                        <m:sty m:val="p"/>
                      </m:rPr>
                      <a:rPr kumimoji="1" lang="en-US" altLang="ja-JP" sz="2500" i="0" dirty="0" smtClean="0">
                        <a:latin typeface="Cambria Math" panose="02040503050406030204" pitchFamily="18" charset="0"/>
                      </a:rPr>
                      <m:t>Δ</m:t>
                    </m:r>
                    <m:r>
                      <a:rPr kumimoji="1" lang="en-US" altLang="ja-JP" sz="2500" i="1" dirty="0" smtClean="0">
                        <a:latin typeface="Cambria Math" panose="02040503050406030204" pitchFamily="18" charset="0"/>
                      </a:rPr>
                      <m:t>𝑀</m:t>
                    </m:r>
                  </m:oMath>
                </a14:m>
                <a:r>
                  <a:rPr kumimoji="1" lang="en-US" altLang="ja-JP" sz="2500" dirty="0"/>
                  <a:t> (MeV)</a:t>
                </a:r>
                <a:endParaRPr kumimoji="1" lang="ja-JP" altLang="en-US" sz="2500" dirty="0"/>
              </a:p>
            </p:txBody>
          </p:sp>
        </mc:Choice>
        <mc:Fallback>
          <p:sp>
            <p:nvSpPr>
              <p:cNvPr id="15" name="テキスト ボックス 14">
                <a:extLst>
                  <a:ext uri="{FF2B5EF4-FFF2-40B4-BE49-F238E27FC236}">
                    <a16:creationId xmlns:a16="http://schemas.microsoft.com/office/drawing/2014/main" id="{052552E7-EA23-40EE-AA07-D272EDEF1419}"/>
                  </a:ext>
                </a:extLst>
              </p:cNvPr>
              <p:cNvSpPr txBox="1">
                <a:spLocks noRot="1" noChangeAspect="1" noMove="1" noResize="1" noEditPoints="1" noAdjustHandles="1" noChangeArrowheads="1" noChangeShapeType="1" noTextEdit="1"/>
              </p:cNvSpPr>
              <p:nvPr/>
            </p:nvSpPr>
            <p:spPr>
              <a:xfrm rot="16200000">
                <a:off x="-175648" y="1909698"/>
                <a:ext cx="1681316" cy="477054"/>
              </a:xfrm>
              <a:prstGeom prst="rect">
                <a:avLst/>
              </a:prstGeom>
              <a:blipFill>
                <a:blip r:embed="rId4"/>
                <a:stretch>
                  <a:fillRect l="-10256" t="-4710" r="-30769" b="-1087"/>
                </a:stretch>
              </a:blipFill>
            </p:spPr>
            <p:txBody>
              <a:bodyPr/>
              <a:lstStyle/>
              <a:p>
                <a:r>
                  <a:rPr lang="ja-JP" altLang="en-US">
                    <a:noFill/>
                  </a:rPr>
                  <a:t> </a:t>
                </a:r>
              </a:p>
            </p:txBody>
          </p:sp>
        </mc:Fallback>
      </mc:AlternateContent>
      <p:sp>
        <p:nvSpPr>
          <p:cNvPr id="16" name="テキスト ボックス 15">
            <a:extLst>
              <a:ext uri="{FF2B5EF4-FFF2-40B4-BE49-F238E27FC236}">
                <a16:creationId xmlns:a16="http://schemas.microsoft.com/office/drawing/2014/main" id="{070D6AE0-062A-4B55-AB31-F40E5A3FF585}"/>
              </a:ext>
            </a:extLst>
          </p:cNvPr>
          <p:cNvSpPr txBox="1"/>
          <p:nvPr/>
        </p:nvSpPr>
        <p:spPr>
          <a:xfrm>
            <a:off x="1513740" y="4428002"/>
            <a:ext cx="4478594" cy="477054"/>
          </a:xfrm>
          <a:prstGeom prst="rect">
            <a:avLst/>
          </a:prstGeom>
          <a:noFill/>
        </p:spPr>
        <p:txBody>
          <a:bodyPr wrap="square" rtlCol="0">
            <a:spAutoFit/>
          </a:bodyPr>
          <a:lstStyle/>
          <a:p>
            <a:r>
              <a:rPr kumimoji="1" lang="en-US" altLang="ja-JP" sz="2500" dirty="0"/>
              <a:t>The number of tuning loop</a:t>
            </a:r>
            <a:endParaRPr kumimoji="1" lang="ja-JP" altLang="en-US" sz="2500" dirty="0"/>
          </a:p>
        </p:txBody>
      </p:sp>
      <p:sp>
        <p:nvSpPr>
          <p:cNvPr id="17" name="テキスト ボックス 16">
            <a:extLst>
              <a:ext uri="{FF2B5EF4-FFF2-40B4-BE49-F238E27FC236}">
                <a16:creationId xmlns:a16="http://schemas.microsoft.com/office/drawing/2014/main" id="{8400E227-B582-442B-BECD-31F384FB32E5}"/>
              </a:ext>
            </a:extLst>
          </p:cNvPr>
          <p:cNvSpPr txBox="1"/>
          <p:nvPr/>
        </p:nvSpPr>
        <p:spPr>
          <a:xfrm>
            <a:off x="7076004" y="4428002"/>
            <a:ext cx="4478594" cy="477054"/>
          </a:xfrm>
          <a:prstGeom prst="rect">
            <a:avLst/>
          </a:prstGeom>
          <a:noFill/>
        </p:spPr>
        <p:txBody>
          <a:bodyPr wrap="square" rtlCol="0">
            <a:spAutoFit/>
          </a:bodyPr>
          <a:lstStyle/>
          <a:p>
            <a:r>
              <a:rPr kumimoji="1" lang="en-US" altLang="ja-JP" sz="2500" dirty="0"/>
              <a:t>The number of tuning loop</a:t>
            </a:r>
            <a:endParaRPr kumimoji="1" lang="ja-JP" altLang="en-US" sz="2500" dirty="0"/>
          </a:p>
        </p:txBody>
      </p:sp>
      <p:sp>
        <p:nvSpPr>
          <p:cNvPr id="18" name="テキスト ボックス 17">
            <a:extLst>
              <a:ext uri="{FF2B5EF4-FFF2-40B4-BE49-F238E27FC236}">
                <a16:creationId xmlns:a16="http://schemas.microsoft.com/office/drawing/2014/main" id="{F4580210-F6E1-4BAB-ACDA-C847206BE8D8}"/>
              </a:ext>
            </a:extLst>
          </p:cNvPr>
          <p:cNvSpPr txBox="1"/>
          <p:nvPr/>
        </p:nvSpPr>
        <p:spPr>
          <a:xfrm rot="16200000">
            <a:off x="4890942" y="2308549"/>
            <a:ext cx="3119063" cy="477054"/>
          </a:xfrm>
          <a:prstGeom prst="rect">
            <a:avLst/>
          </a:prstGeom>
          <a:noFill/>
        </p:spPr>
        <p:txBody>
          <a:bodyPr wrap="square" rtlCol="0">
            <a:spAutoFit/>
          </a:bodyPr>
          <a:lstStyle/>
          <a:p>
            <a:r>
              <a:rPr kumimoji="1" lang="en-US" altLang="ja-JP" sz="2500" dirty="0"/>
              <a:t>Resolution (MeV)</a:t>
            </a:r>
            <a:endParaRPr kumimoji="1" lang="ja-JP" altLang="en-US" sz="2500" dirty="0"/>
          </a:p>
        </p:txBody>
      </p:sp>
      <p:sp>
        <p:nvSpPr>
          <p:cNvPr id="4" name="テキスト ボックス 3">
            <a:extLst>
              <a:ext uri="{FF2B5EF4-FFF2-40B4-BE49-F238E27FC236}">
                <a16:creationId xmlns:a16="http://schemas.microsoft.com/office/drawing/2014/main" id="{81329787-0A2E-4C28-8735-92058C903552}"/>
              </a:ext>
            </a:extLst>
          </p:cNvPr>
          <p:cNvSpPr txBox="1"/>
          <p:nvPr/>
        </p:nvSpPr>
        <p:spPr>
          <a:xfrm>
            <a:off x="5515898" y="5803173"/>
            <a:ext cx="5102942" cy="861774"/>
          </a:xfrm>
          <a:prstGeom prst="rect">
            <a:avLst/>
          </a:prstGeom>
          <a:noFill/>
        </p:spPr>
        <p:txBody>
          <a:bodyPr wrap="square" rtlCol="0">
            <a:spAutoFit/>
          </a:bodyPr>
          <a:lstStyle/>
          <a:p>
            <a:r>
              <a:rPr lang="en-US" altLang="ja-JP" sz="2500" dirty="0">
                <a:latin typeface="Times New Roman" panose="02020603050405020304" pitchFamily="18" charset="0"/>
                <a:cs typeface="Times New Roman" panose="02020603050405020304" pitchFamily="18" charset="0"/>
              </a:rPr>
              <a:t>No issues for A = 3 were found so far </a:t>
            </a:r>
          </a:p>
          <a:p>
            <a:r>
              <a:rPr lang="en-US" altLang="ja-JP" sz="2500" dirty="0">
                <a:latin typeface="Times New Roman" panose="02020603050405020304" pitchFamily="18" charset="0"/>
                <a:cs typeface="Times New Roman" panose="02020603050405020304" pitchFamily="18" charset="0"/>
              </a:rPr>
              <a:t>(not high precision yet though)</a:t>
            </a:r>
            <a:endParaRPr kumimoji="1" lang="ja-JP" altLang="en-US" sz="25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7" name="テキスト ボックス 26">
                <a:extLst>
                  <a:ext uri="{FF2B5EF4-FFF2-40B4-BE49-F238E27FC236}">
                    <a16:creationId xmlns:a16="http://schemas.microsoft.com/office/drawing/2014/main" id="{BEE64E9E-C48C-4D9B-909E-F90428667136}"/>
                  </a:ext>
                </a:extLst>
              </p:cNvPr>
              <p:cNvSpPr txBox="1"/>
              <p:nvPr/>
            </p:nvSpPr>
            <p:spPr>
              <a:xfrm>
                <a:off x="931613" y="5988168"/>
                <a:ext cx="3575358" cy="477054"/>
              </a:xfrm>
              <a:prstGeom prst="rect">
                <a:avLst/>
              </a:prstGeom>
              <a:noFill/>
            </p:spPr>
            <p:txBody>
              <a:bodyPr wrap="square" rtlCol="0">
                <a:spAutoFit/>
              </a:bodyPr>
              <a:lstStyle/>
              <a:p>
                <a14:m>
                  <m:oMath xmlns:m="http://schemas.openxmlformats.org/officeDocument/2006/math">
                    <m:r>
                      <a:rPr kumimoji="1" lang="en-US" altLang="ja-JP" sz="2500" i="1" dirty="0" smtClean="0">
                        <a:latin typeface="Cambria Math" panose="02040503050406030204" pitchFamily="18" charset="0"/>
                        <a:cs typeface="Times New Roman" panose="02020603050405020304" pitchFamily="18" charset="0"/>
                      </a:rPr>
                      <m:t>𝑛𝑛</m:t>
                    </m:r>
                    <m:r>
                      <m:rPr>
                        <m:sty m:val="p"/>
                      </m:rPr>
                      <a:rPr kumimoji="1" lang="en-US" altLang="ja-JP" sz="2500" i="0" dirty="0" err="1" smtClean="0">
                        <a:latin typeface="Cambria Math" panose="02040503050406030204" pitchFamily="18" charset="0"/>
                        <a:cs typeface="Times New Roman" panose="02020603050405020304" pitchFamily="18" charset="0"/>
                      </a:rPr>
                      <m:t>Λ</m:t>
                    </m:r>
                  </m:oMath>
                </a14:m>
                <a:r>
                  <a:rPr kumimoji="1" lang="en-US" altLang="ja-JP" sz="2500" dirty="0">
                    <a:latin typeface="Times New Roman" panose="02020603050405020304" pitchFamily="18" charset="0"/>
                    <a:cs typeface="Times New Roman" panose="02020603050405020304" pitchFamily="18" charset="0"/>
                  </a:rPr>
                  <a:t> follows the </a:t>
                </a:r>
                <a14:m>
                  <m:oMath xmlns:m="http://schemas.openxmlformats.org/officeDocument/2006/math">
                    <m:r>
                      <m:rPr>
                        <m:sty m:val="p"/>
                      </m:rPr>
                      <a:rPr kumimoji="1" lang="en-US" altLang="ja-JP" sz="2500" i="0" dirty="0" smtClean="0">
                        <a:latin typeface="Cambria Math" panose="02040503050406030204" pitchFamily="18" charset="0"/>
                        <a:cs typeface="Times New Roman" panose="02020603050405020304" pitchFamily="18" charset="0"/>
                      </a:rPr>
                      <m:t>Λ</m:t>
                    </m:r>
                  </m:oMath>
                </a14:m>
                <a:r>
                  <a:rPr kumimoji="1" lang="en-US" altLang="ja-JP" sz="2500" dirty="0">
                    <a:latin typeface="Times New Roman" panose="02020603050405020304" pitchFamily="18" charset="0"/>
                    <a:cs typeface="Times New Roman" panose="02020603050405020304" pitchFamily="18" charset="0"/>
                  </a:rPr>
                  <a:t> and </a:t>
                </a:r>
                <a14:m>
                  <m:oMath xmlns:m="http://schemas.openxmlformats.org/officeDocument/2006/math">
                    <m:sSup>
                      <m:sSupPr>
                        <m:ctrlPr>
                          <a:rPr kumimoji="1" lang="en-US" altLang="ja-JP" sz="2500" b="0" i="0" dirty="0" smtClean="0">
                            <a:latin typeface="Cambria Math" panose="02040503050406030204" pitchFamily="18" charset="0"/>
                            <a:cs typeface="Times New Roman" panose="02020603050405020304" pitchFamily="18" charset="0"/>
                          </a:rPr>
                        </m:ctrlPr>
                      </m:sSupPr>
                      <m:e>
                        <m:r>
                          <m:rPr>
                            <m:sty m:val="p"/>
                          </m:rPr>
                          <a:rPr kumimoji="1" lang="en-US" altLang="ja-JP" sz="2500" i="0" dirty="0" smtClean="0">
                            <a:latin typeface="Cambria Math" panose="02040503050406030204" pitchFamily="18" charset="0"/>
                            <a:cs typeface="Times New Roman" panose="02020603050405020304" pitchFamily="18" charset="0"/>
                          </a:rPr>
                          <m:t>Σ</m:t>
                        </m:r>
                      </m:e>
                      <m:sup>
                        <m:r>
                          <a:rPr kumimoji="1" lang="en-US" altLang="ja-JP" sz="2500" b="0" i="0" dirty="0" smtClean="0">
                            <a:latin typeface="Cambria Math" panose="02040503050406030204" pitchFamily="18" charset="0"/>
                            <a:cs typeface="Times New Roman" panose="02020603050405020304" pitchFamily="18" charset="0"/>
                          </a:rPr>
                          <m:t>0</m:t>
                        </m:r>
                      </m:sup>
                    </m:sSup>
                  </m:oMath>
                </a14:m>
                <a:endParaRPr kumimoji="1" lang="ja-JP" altLang="en-US" sz="2500" dirty="0">
                  <a:latin typeface="Times New Roman" panose="02020603050405020304" pitchFamily="18" charset="0"/>
                  <a:cs typeface="Times New Roman" panose="02020603050405020304" pitchFamily="18" charset="0"/>
                </a:endParaRPr>
              </a:p>
            </p:txBody>
          </p:sp>
        </mc:Choice>
        <mc:Fallback>
          <p:sp>
            <p:nvSpPr>
              <p:cNvPr id="27" name="テキスト ボックス 26">
                <a:extLst>
                  <a:ext uri="{FF2B5EF4-FFF2-40B4-BE49-F238E27FC236}">
                    <a16:creationId xmlns:a16="http://schemas.microsoft.com/office/drawing/2014/main" id="{BEE64E9E-C48C-4D9B-909E-F90428667136}"/>
                  </a:ext>
                </a:extLst>
              </p:cNvPr>
              <p:cNvSpPr txBox="1">
                <a:spLocks noRot="1" noChangeAspect="1" noMove="1" noResize="1" noEditPoints="1" noAdjustHandles="1" noChangeArrowheads="1" noChangeShapeType="1" noTextEdit="1"/>
              </p:cNvSpPr>
              <p:nvPr/>
            </p:nvSpPr>
            <p:spPr>
              <a:xfrm>
                <a:off x="931613" y="5988168"/>
                <a:ext cx="3575358" cy="477054"/>
              </a:xfrm>
              <a:prstGeom prst="rect">
                <a:avLst/>
              </a:prstGeom>
              <a:blipFill>
                <a:blip r:embed="rId5"/>
                <a:stretch>
                  <a:fillRect t="-10127" b="-2784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1996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15A086-C99E-4F11-8492-7099CF777BEE}"/>
              </a:ext>
            </a:extLst>
          </p:cNvPr>
          <p:cNvSpPr>
            <a:spLocks noGrp="1"/>
          </p:cNvSpPr>
          <p:nvPr>
            <p:ph type="title"/>
          </p:nvPr>
        </p:nvSpPr>
        <p:spPr/>
        <p:txBody>
          <a:bodyPr/>
          <a:lstStyle/>
          <a:p>
            <a:r>
              <a:rPr kumimoji="1" lang="en-US" altLang="ja-JP" dirty="0"/>
              <a:t>Fake peak study</a:t>
            </a:r>
            <a:endParaRPr kumimoji="1" lang="ja-JP" altLang="en-US" dirty="0"/>
          </a:p>
        </p:txBody>
      </p:sp>
      <p:sp>
        <p:nvSpPr>
          <p:cNvPr id="3" name="コンテンツ プレースホルダー 2">
            <a:extLst>
              <a:ext uri="{FF2B5EF4-FFF2-40B4-BE49-F238E27FC236}">
                <a16:creationId xmlns:a16="http://schemas.microsoft.com/office/drawing/2014/main" id="{6B9959E9-65E7-481F-A8C9-A29365CBCE2D}"/>
              </a:ext>
            </a:extLst>
          </p:cNvPr>
          <p:cNvSpPr>
            <a:spLocks noGrp="1"/>
          </p:cNvSpPr>
          <p:nvPr>
            <p:ph idx="1"/>
          </p:nvPr>
        </p:nvSpPr>
        <p:spPr>
          <a:xfrm>
            <a:off x="638907" y="3304320"/>
            <a:ext cx="10515600" cy="905852"/>
          </a:xfrm>
        </p:spPr>
        <p:txBody>
          <a:bodyPr/>
          <a:lstStyle/>
          <a:p>
            <a:r>
              <a:rPr lang="ja-JP" altLang="en-US" dirty="0"/>
              <a:t>スタディの構想はありますが、別件もあってスタディが収束しないかもしれませんができるだけやってみます</a:t>
            </a:r>
            <a:endParaRPr kumimoji="1" lang="ja-JP" altLang="en-US" dirty="0"/>
          </a:p>
        </p:txBody>
      </p:sp>
    </p:spTree>
    <p:extLst>
      <p:ext uri="{BB962C8B-B14F-4D97-AF65-F5344CB8AC3E}">
        <p14:creationId xmlns:p14="http://schemas.microsoft.com/office/powerpoint/2010/main" val="312560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DEEB88-0C5E-42C5-815D-415427316999}"/>
              </a:ext>
            </a:extLst>
          </p:cNvPr>
          <p:cNvSpPr>
            <a:spLocks noGrp="1"/>
          </p:cNvSpPr>
          <p:nvPr>
            <p:ph type="title"/>
          </p:nvPr>
        </p:nvSpPr>
        <p:spPr>
          <a:xfrm>
            <a:off x="697523" y="177556"/>
            <a:ext cx="10515600" cy="1325563"/>
          </a:xfrm>
        </p:spPr>
        <p:txBody>
          <a:bodyPr/>
          <a:lstStyle/>
          <a:p>
            <a:r>
              <a:rPr lang="ja-JP" altLang="en-US" dirty="0"/>
              <a:t>これまでの議論で使った資料（の一部）</a:t>
            </a:r>
            <a:endParaRPr kumimoji="1" lang="ja-JP" altLang="en-US" dirty="0"/>
          </a:p>
        </p:txBody>
      </p:sp>
      <p:sp>
        <p:nvSpPr>
          <p:cNvPr id="4" name="Rectangle 1">
            <a:extLst>
              <a:ext uri="{FF2B5EF4-FFF2-40B4-BE49-F238E27FC236}">
                <a16:creationId xmlns:a16="http://schemas.microsoft.com/office/drawing/2014/main" id="{6BE61CAA-8EEF-46CE-AF21-9405B9A5DFFF}"/>
              </a:ext>
            </a:extLst>
          </p:cNvPr>
          <p:cNvSpPr>
            <a:spLocks noGrp="1" noChangeArrowheads="1"/>
          </p:cNvSpPr>
          <p:nvPr>
            <p:ph idx="1"/>
          </p:nvPr>
        </p:nvSpPr>
        <p:spPr bwMode="auto">
          <a:xfrm>
            <a:off x="256735" y="1964618"/>
            <a:ext cx="1167852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500" b="0" i="0" u="none" strike="noStrike" cap="none" normalizeH="0" baseline="0" dirty="0">
                <a:ln>
                  <a:noFill/>
                </a:ln>
                <a:solidFill>
                  <a:schemeClr val="tx1"/>
                </a:solidFill>
                <a:effectLst/>
                <a:latin typeface="Arial" panose="020B0604020202020204" pitchFamily="34" charset="0"/>
              </a:rPr>
              <a:t>Angle resolution (</a:t>
            </a:r>
            <a:r>
              <a:rPr kumimoji="0" lang="ja-JP" altLang="en-US" sz="1500" b="0" i="0" u="none" strike="noStrike" cap="none" normalizeH="0" baseline="0" dirty="0">
                <a:ln>
                  <a:noFill/>
                </a:ln>
                <a:solidFill>
                  <a:schemeClr val="tx1"/>
                </a:solidFill>
                <a:effectLst/>
                <a:latin typeface="Arial" panose="020B0604020202020204" pitchFamily="34" charset="0"/>
              </a:rPr>
              <a:t>鈴木君のスタディをまとめたもの</a:t>
            </a:r>
            <a:r>
              <a:rPr kumimoji="0" lang="en-US" altLang="ja-JP" sz="1500" b="0" i="0" u="none" strike="noStrike" cap="none" normalizeH="0" baseline="0" dirty="0">
                <a:ln>
                  <a:noFill/>
                </a:ln>
                <a:solidFill>
                  <a:schemeClr val="tx1"/>
                </a:solidFill>
                <a:effectLst/>
                <a:latin typeface="Arial" panose="020B0604020202020204" pitchFamily="34" charset="0"/>
              </a:rPr>
              <a:t>): </a:t>
            </a:r>
            <a:endParaRPr kumimoji="0" lang="en-US" altLang="ja-JP" sz="1500" b="0" i="0" u="none" strike="noStrike" cap="none" normalizeH="0" baseline="0" dirty="0">
              <a:ln>
                <a:noFill/>
              </a:ln>
              <a:solidFill>
                <a:schemeClr val="tx1"/>
              </a:solidFill>
              <a:effectLst/>
              <a:latin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solidFill>
                <a:effectLst/>
                <a:latin typeface="Arial" panose="020B0604020202020204" pitchFamily="34" charset="0"/>
                <a:hlinkClick r:id="rId2"/>
              </a:rPr>
              <a:t>https://www-nh.scphys.kyoto-u.ac.jp/~gogami/e12-17-003/meeting/analysis/src/nnL_AnalysisNote_20200501_gogami.pdf</a:t>
            </a:r>
            <a:endParaRPr kumimoji="0" lang="en-US" altLang="ja-JP" sz="1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5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500" b="0" i="0" u="none" strike="noStrike" cap="none" normalizeH="0" baseline="0" dirty="0">
                <a:ln>
                  <a:noFill/>
                </a:ln>
                <a:solidFill>
                  <a:schemeClr val="tx1"/>
                </a:solidFill>
                <a:effectLst/>
                <a:latin typeface="Arial" panose="020B0604020202020204" pitchFamily="34" charset="0"/>
              </a:rPr>
              <a:t>Missing mass resolution (</a:t>
            </a:r>
            <a:r>
              <a:rPr kumimoji="0" lang="ja-JP" altLang="en-US" sz="1500" b="0" i="0" u="none" strike="noStrike" cap="none" normalizeH="0" baseline="0" dirty="0">
                <a:ln>
                  <a:noFill/>
                </a:ln>
                <a:solidFill>
                  <a:schemeClr val="tx1"/>
                </a:solidFill>
                <a:effectLst/>
                <a:latin typeface="Arial" panose="020B0604020202020204" pitchFamily="34" charset="0"/>
              </a:rPr>
              <a:t>板橋君の </a:t>
            </a:r>
            <a:r>
              <a:rPr kumimoji="0" lang="en-US" altLang="ja-JP" sz="1500" b="0" i="0" u="none" strike="noStrike" cap="none" normalizeH="0" baseline="0" dirty="0">
                <a:ln>
                  <a:noFill/>
                </a:ln>
                <a:solidFill>
                  <a:schemeClr val="tx1"/>
                </a:solidFill>
                <a:effectLst/>
                <a:latin typeface="Arial" panose="020B0604020202020204" pitchFamily="34" charset="0"/>
              </a:rPr>
              <a:t>Fake peak study </a:t>
            </a:r>
            <a:r>
              <a:rPr kumimoji="0" lang="ja-JP" altLang="en-US" sz="1500" b="0" i="0" u="none" strike="noStrike" cap="none" normalizeH="0" baseline="0" dirty="0">
                <a:ln>
                  <a:noFill/>
                </a:ln>
                <a:solidFill>
                  <a:schemeClr val="tx1"/>
                </a:solidFill>
                <a:effectLst/>
                <a:latin typeface="Arial" panose="020B0604020202020204" pitchFamily="34" charset="0"/>
              </a:rPr>
              <a:t>も最後の方に書いてあります</a:t>
            </a:r>
            <a:r>
              <a:rPr kumimoji="0" lang="en-US" altLang="ja-JP" sz="1500" b="0" i="0" u="none" strike="noStrike" cap="none" normalizeH="0" baseline="0" dirty="0">
                <a:ln>
                  <a:noFill/>
                </a:ln>
                <a:solidFill>
                  <a:schemeClr val="tx1"/>
                </a:solidFill>
                <a:effectLst/>
                <a:latin typeface="Arial" panose="020B0604020202020204" pitchFamily="34" charset="0"/>
              </a:rPr>
              <a:t>): </a:t>
            </a:r>
            <a:endParaRPr kumimoji="0" lang="ja-JP" altLang="ja-JP" sz="1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solidFill>
                <a:effectLst/>
                <a:latin typeface="Arial" panose="020B0604020202020204" pitchFamily="34" charset="0"/>
                <a:hlinkClick r:id="rId3"/>
              </a:rPr>
              <a:t>https://www-nh.scphys.kyoto-u.ac.jp/~gogami/e12-17-003/meeting/analysis/src/nnL_AnalysisNote_20200421_gogami.pdf</a:t>
            </a:r>
            <a:endParaRPr kumimoji="0" lang="en-US" altLang="ja-JP" sz="15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500" b="0" i="0" u="none" strike="noStrike" cap="none" normalizeH="0" baseline="0" dirty="0">
                <a:ln>
                  <a:noFill/>
                </a:ln>
                <a:solidFill>
                  <a:schemeClr val="tx1"/>
                </a:solidFill>
                <a:effectLst/>
                <a:latin typeface="Arial" panose="020B0604020202020204" pitchFamily="34" charset="0"/>
              </a:rPr>
              <a:t>分解能についてのコメント：</a:t>
            </a:r>
            <a:endParaRPr kumimoji="0" lang="ja-JP" altLang="ja-JP" sz="1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solidFill>
                <a:effectLst/>
                <a:latin typeface="Arial" panose="020B0604020202020204" pitchFamily="34" charset="0"/>
                <a:hlinkClick r:id="rId4"/>
              </a:rPr>
              <a:t>https://www-nh.scphys.kyoto-u.ac.jp/~gogami/e12-17-003/meeting/analysis/src/JLabMeeting_20200424_gogami.pdf</a:t>
            </a:r>
            <a:endParaRPr kumimoji="0" lang="en-US" altLang="ja-JP" sz="1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5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500" b="0" i="0" u="none" strike="noStrike" cap="none" normalizeH="0" baseline="0" dirty="0">
                <a:ln>
                  <a:noFill/>
                </a:ln>
                <a:solidFill>
                  <a:schemeClr val="tx1"/>
                </a:solidFill>
                <a:effectLst/>
                <a:latin typeface="Arial" panose="020B0604020202020204" pitchFamily="34" charset="0"/>
              </a:rPr>
              <a:t>Intrinsic resolution </a:t>
            </a:r>
            <a:r>
              <a:rPr kumimoji="0" lang="ja-JP" altLang="en-US" sz="1500" b="0" i="0" u="none" strike="noStrike" cap="none" normalizeH="0" baseline="0" dirty="0">
                <a:ln>
                  <a:noFill/>
                </a:ln>
                <a:solidFill>
                  <a:schemeClr val="tx1"/>
                </a:solidFill>
                <a:effectLst/>
                <a:latin typeface="Arial" panose="020B0604020202020204" pitchFamily="34" charset="0"/>
              </a:rPr>
              <a:t>を見積もる際の角度の取り扱い方のコメント </a:t>
            </a:r>
            <a:r>
              <a:rPr kumimoji="0" lang="en-US" altLang="ja-JP" sz="1500" b="0" i="0" u="none" strike="noStrike" cap="none" normalizeH="0" baseline="0" dirty="0">
                <a:ln>
                  <a:noFill/>
                </a:ln>
                <a:solidFill>
                  <a:schemeClr val="tx1"/>
                </a:solidFill>
                <a:effectLst/>
                <a:latin typeface="Arial" panose="020B0604020202020204" pitchFamily="34" charset="0"/>
              </a:rPr>
              <a:t>(</a:t>
            </a:r>
            <a:r>
              <a:rPr kumimoji="0" lang="ja-JP" altLang="en-US" sz="1500" b="0" i="0" u="none" strike="noStrike" cap="none" normalizeH="0" baseline="0" dirty="0">
                <a:ln>
                  <a:noFill/>
                </a:ln>
                <a:solidFill>
                  <a:schemeClr val="tx1"/>
                </a:solidFill>
                <a:effectLst/>
                <a:latin typeface="Arial" panose="020B0604020202020204" pitchFamily="34" charset="0"/>
              </a:rPr>
              <a:t>ここで使っている、</a:t>
            </a:r>
            <a:r>
              <a:rPr kumimoji="0" lang="en-US" altLang="ja-JP" sz="1500" b="0" i="0" u="none" strike="noStrike" cap="none" normalizeH="0" baseline="0" dirty="0" err="1">
                <a:ln>
                  <a:noFill/>
                </a:ln>
                <a:solidFill>
                  <a:schemeClr val="tx1"/>
                </a:solidFill>
                <a:effectLst/>
                <a:latin typeface="Arial" panose="020B0604020202020204" pitchFamily="34" charset="0"/>
              </a:rPr>
              <a:t>Δx</a:t>
            </a:r>
            <a:r>
              <a:rPr kumimoji="0" lang="en-US" altLang="ja-JP" sz="1500" b="0" i="0" u="none" strike="noStrike" cap="none" normalizeH="0" baseline="0" dirty="0">
                <a:ln>
                  <a:noFill/>
                </a:ln>
                <a:solidFill>
                  <a:schemeClr val="tx1"/>
                </a:solidFill>
                <a:effectLst/>
                <a:latin typeface="Arial" panose="020B0604020202020204" pitchFamily="34" charset="0"/>
              </a:rPr>
              <a:t>’ </a:t>
            </a:r>
            <a:r>
              <a:rPr kumimoji="0" lang="ja-JP" altLang="en-US" sz="1500" b="0" i="0" u="none" strike="noStrike" cap="none" normalizeH="0" baseline="0" dirty="0">
                <a:ln>
                  <a:noFill/>
                </a:ln>
                <a:solidFill>
                  <a:schemeClr val="tx1"/>
                </a:solidFill>
                <a:effectLst/>
                <a:latin typeface="Arial" panose="020B0604020202020204" pitchFamily="34" charset="0"/>
              </a:rPr>
              <a:t>は今の理解と比べて２倍程度大きいですが；マルチフォイルから葉巻型セル標的への焼き直しに大きめのファクターを掛けている</a:t>
            </a:r>
            <a:r>
              <a:rPr kumimoji="0" lang="en-US" altLang="ja-JP" sz="1500" b="0" i="0" u="none" strike="noStrike" cap="none" normalizeH="0" baseline="0" dirty="0">
                <a:ln>
                  <a:noFill/>
                </a:ln>
                <a:solidFill>
                  <a:schemeClr val="tx1"/>
                </a:solidFill>
                <a:effectLst/>
                <a:latin typeface="Arial" panose="020B0604020202020204" pitchFamily="34" charset="0"/>
              </a:rPr>
              <a:t>)</a:t>
            </a:r>
            <a:r>
              <a:rPr kumimoji="0" lang="ja-JP" altLang="en-US" sz="1500" b="0" i="0" u="none" strike="noStrike" cap="none" normalizeH="0" baseline="0" dirty="0">
                <a:ln>
                  <a:noFill/>
                </a:ln>
                <a:solidFill>
                  <a:schemeClr val="tx1"/>
                </a:solidFill>
                <a:effectLst/>
                <a:latin typeface="Arial" panose="020B0604020202020204" pitchFamily="34" charset="0"/>
              </a:rPr>
              <a:t>：</a:t>
            </a:r>
            <a:endParaRPr kumimoji="0" lang="ja-JP" altLang="ja-JP" sz="1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solidFill>
                <a:effectLst/>
                <a:latin typeface="Arial" panose="020B0604020202020204" pitchFamily="34" charset="0"/>
                <a:hlinkClick r:id="rId5"/>
              </a:rPr>
              <a:t>https://www-nh.scphys.kyoto-u.ac.jp/~gogami/e12-17-003/meeting/analysis/src/JLabMeeting_20200416_gogami.pdf</a:t>
            </a:r>
            <a:endParaRPr kumimoji="0" lang="en-US" altLang="ja-JP" sz="1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5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500" b="0" i="0" u="none" strike="noStrike" cap="none" normalizeH="0" baseline="0" dirty="0">
                <a:ln>
                  <a:noFill/>
                </a:ln>
                <a:solidFill>
                  <a:schemeClr val="tx1"/>
                </a:solidFill>
                <a:effectLst/>
                <a:latin typeface="Arial" panose="020B0604020202020204" pitchFamily="34" charset="0"/>
              </a:rPr>
              <a:t>分解能、数の見積もり、</a:t>
            </a:r>
            <a:r>
              <a:rPr kumimoji="0" lang="en-US" altLang="ja-JP" sz="1500" b="0" i="0" u="none" strike="noStrike" cap="none" normalizeH="0" baseline="0" dirty="0">
                <a:ln>
                  <a:noFill/>
                </a:ln>
                <a:solidFill>
                  <a:schemeClr val="tx1"/>
                </a:solidFill>
                <a:effectLst/>
                <a:latin typeface="Arial" panose="020B0604020202020204" pitchFamily="34" charset="0"/>
              </a:rPr>
              <a:t>Al </a:t>
            </a:r>
            <a:r>
              <a:rPr kumimoji="0" lang="ja-JP" altLang="en-US" sz="1500" b="0" i="0" u="none" strike="noStrike" cap="none" normalizeH="0" baseline="0" dirty="0">
                <a:ln>
                  <a:noFill/>
                </a:ln>
                <a:solidFill>
                  <a:schemeClr val="tx1"/>
                </a:solidFill>
                <a:effectLst/>
                <a:latin typeface="Arial" panose="020B0604020202020204" pitchFamily="34" charset="0"/>
              </a:rPr>
              <a:t>の運動量補正全般について </a:t>
            </a:r>
            <a:r>
              <a:rPr kumimoji="0" lang="en-US" altLang="ja-JP" sz="1500" b="0" i="0" u="none" strike="noStrike" cap="none" normalizeH="0" baseline="0" dirty="0">
                <a:ln>
                  <a:noFill/>
                </a:ln>
                <a:solidFill>
                  <a:schemeClr val="tx1"/>
                </a:solidFill>
                <a:effectLst/>
                <a:latin typeface="Arial" panose="020B0604020202020204" pitchFamily="34" charset="0"/>
              </a:rPr>
              <a:t>(</a:t>
            </a:r>
            <a:r>
              <a:rPr kumimoji="0" lang="ja-JP" altLang="en-US" sz="1500" b="0" i="0" u="none" strike="noStrike" cap="none" normalizeH="0" baseline="0" dirty="0">
                <a:ln>
                  <a:noFill/>
                </a:ln>
                <a:solidFill>
                  <a:schemeClr val="tx1"/>
                </a:solidFill>
                <a:effectLst/>
                <a:latin typeface="Arial" panose="020B0604020202020204" pitchFamily="34" charset="0"/>
              </a:rPr>
              <a:t>今は理解が進んでいるので、値が古い箇所あり</a:t>
            </a:r>
            <a:r>
              <a:rPr kumimoji="0" lang="en-US" altLang="ja-JP" sz="1500" b="0" i="0" u="none" strike="noStrike" cap="none" normalizeH="0" baseline="0" dirty="0">
                <a:ln>
                  <a:noFill/>
                </a:ln>
                <a:solidFill>
                  <a:schemeClr val="tx1"/>
                </a:solidFill>
                <a:effectLst/>
                <a:latin typeface="Arial" panose="020B0604020202020204" pitchFamily="34" charset="0"/>
              </a:rPr>
              <a:t>)</a:t>
            </a:r>
            <a:r>
              <a:rPr kumimoji="0" lang="ja-JP" altLang="en-US" sz="1500" b="0" i="0" u="none" strike="noStrike" cap="none" normalizeH="0" baseline="0" dirty="0" err="1">
                <a:ln>
                  <a:noFill/>
                </a:ln>
                <a:solidFill>
                  <a:schemeClr val="tx1"/>
                </a:solidFill>
                <a:effectLst/>
                <a:latin typeface="Arial" panose="020B0604020202020204" pitchFamily="34" charset="0"/>
              </a:rPr>
              <a:t>。</a:t>
            </a:r>
            <a:r>
              <a:rPr kumimoji="0" lang="ja-JP" altLang="en-US" sz="1500" b="0" i="0" u="none" strike="noStrike" cap="none" normalizeH="0" baseline="0" dirty="0">
                <a:ln>
                  <a:noFill/>
                </a:ln>
                <a:solidFill>
                  <a:schemeClr val="tx1"/>
                </a:solidFill>
                <a:effectLst/>
                <a:latin typeface="Arial" panose="020B0604020202020204" pitchFamily="34" charset="0"/>
              </a:rPr>
              <a:t>また、当時から今も続いているハンプトン解析についての懸念事項を</a:t>
            </a:r>
            <a:r>
              <a:rPr kumimoji="0" lang="en-US" altLang="ja-JP" sz="1500" dirty="0">
                <a:latin typeface="Arial" panose="020B0604020202020204" pitchFamily="34" charset="0"/>
              </a:rPr>
              <a:t> p. 31 ~ p.32 </a:t>
            </a:r>
            <a:r>
              <a:rPr kumimoji="0" lang="ja-JP" altLang="en-US" sz="1500" dirty="0">
                <a:latin typeface="Arial" panose="020B0604020202020204" pitchFamily="34" charset="0"/>
              </a:rPr>
              <a:t>にまとめている</a:t>
            </a:r>
            <a:r>
              <a:rPr kumimoji="0" lang="en-US" altLang="ja-JP" sz="1500" dirty="0">
                <a:latin typeface="Arial" panose="020B0604020202020204" pitchFamily="34" charset="0"/>
              </a:rPr>
              <a:t>)</a:t>
            </a:r>
            <a:r>
              <a:rPr kumimoji="0" lang="ja-JP" altLang="en-US" sz="1500" b="0" i="0" u="none" strike="noStrike" cap="none" normalizeH="0" baseline="0" dirty="0">
                <a:ln>
                  <a:noFill/>
                </a:ln>
                <a:solidFill>
                  <a:schemeClr val="tx1"/>
                </a:solidFill>
                <a:effectLst/>
                <a:latin typeface="Arial" panose="020B0604020202020204" pitchFamily="34" charset="0"/>
              </a:rPr>
              <a:t>：</a:t>
            </a:r>
            <a:r>
              <a:rPr kumimoji="0" lang="en-US" altLang="ja-JP" sz="1500" b="0" i="0" u="none" strike="noStrike" cap="none" normalizeH="0" baseline="0" dirty="0">
                <a:ln>
                  <a:noFill/>
                </a:ln>
                <a:solidFill>
                  <a:schemeClr val="tx1"/>
                </a:solidFill>
                <a:effectLst/>
                <a:latin typeface="Arial" panose="020B0604020202020204" pitchFamily="34" charset="0"/>
              </a:rPr>
              <a:t> </a:t>
            </a:r>
            <a:endParaRPr kumimoji="0" lang="ja-JP" altLang="ja-JP" sz="1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solidFill>
                <a:effectLst/>
                <a:latin typeface="Arial" panose="020B0604020202020204" pitchFamily="34" charset="0"/>
                <a:hlinkClick r:id="rId6"/>
              </a:rPr>
              <a:t>https://www-nh.scphys.kyoto-u.ac.jp/~gogami/e12-17-003/meeting/analysis/src/JLabMeeting_20200313_gogami.pdf</a:t>
            </a:r>
            <a:endParaRPr kumimoji="0" lang="ja-JP" altLang="ja-JP" sz="15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560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90A5D0-A38A-4535-BDEE-2ED9B1230AAE}"/>
              </a:ext>
            </a:extLst>
          </p:cNvPr>
          <p:cNvSpPr>
            <a:spLocks noGrp="1"/>
          </p:cNvSpPr>
          <p:nvPr>
            <p:ph type="ctrTitle"/>
          </p:nvPr>
        </p:nvSpPr>
        <p:spPr>
          <a:xfrm>
            <a:off x="1617784" y="2508737"/>
            <a:ext cx="9144000" cy="1434979"/>
          </a:xfrm>
        </p:spPr>
        <p:txBody>
          <a:bodyPr>
            <a:normAutofit fontScale="90000"/>
          </a:bodyPr>
          <a:lstStyle/>
          <a:p>
            <a:r>
              <a:rPr kumimoji="1" lang="en-US" altLang="ja-JP" dirty="0"/>
              <a:t>Analysis Note </a:t>
            </a:r>
            <a:br>
              <a:rPr kumimoji="1" lang="en-US" altLang="ja-JP" dirty="0"/>
            </a:br>
            <a:r>
              <a:rPr kumimoji="1" lang="en-US" altLang="ja-JP" sz="4000" dirty="0"/>
              <a:t>JLab E12-17-003</a:t>
            </a:r>
            <a:endParaRPr kumimoji="1" lang="ja-JP" altLang="en-US" sz="4000" dirty="0"/>
          </a:p>
        </p:txBody>
      </p:sp>
      <p:sp>
        <p:nvSpPr>
          <p:cNvPr id="3" name="字幕 2">
            <a:extLst>
              <a:ext uri="{FF2B5EF4-FFF2-40B4-BE49-F238E27FC236}">
                <a16:creationId xmlns:a16="http://schemas.microsoft.com/office/drawing/2014/main" id="{9A0C6D3E-473C-46EE-AA6C-204090F3CA22}"/>
              </a:ext>
            </a:extLst>
          </p:cNvPr>
          <p:cNvSpPr>
            <a:spLocks noGrp="1"/>
          </p:cNvSpPr>
          <p:nvPr>
            <p:ph type="subTitle" idx="1"/>
          </p:nvPr>
        </p:nvSpPr>
        <p:spPr>
          <a:xfrm>
            <a:off x="1524000" y="4607413"/>
            <a:ext cx="9144000" cy="1655762"/>
          </a:xfrm>
        </p:spPr>
        <p:txBody>
          <a:bodyPr/>
          <a:lstStyle/>
          <a:p>
            <a:r>
              <a:rPr kumimoji="1" lang="en-US" altLang="ja-JP" dirty="0"/>
              <a:t>Graduate School of Science, Kyoto University</a:t>
            </a:r>
          </a:p>
          <a:p>
            <a:r>
              <a:rPr lang="en-US" altLang="ja-JP" dirty="0"/>
              <a:t>Toshiyuki Gogami</a:t>
            </a:r>
          </a:p>
          <a:p>
            <a:r>
              <a:rPr kumimoji="1" lang="en-US" altLang="ja-JP" dirty="0"/>
              <a:t>Mar 24, 2021</a:t>
            </a:r>
            <a:endParaRPr kumimoji="1" lang="ja-JP" altLang="en-US" dirty="0"/>
          </a:p>
        </p:txBody>
      </p:sp>
      <p:sp>
        <p:nvSpPr>
          <p:cNvPr id="4" name="テキスト ボックス 3">
            <a:extLst>
              <a:ext uri="{FF2B5EF4-FFF2-40B4-BE49-F238E27FC236}">
                <a16:creationId xmlns:a16="http://schemas.microsoft.com/office/drawing/2014/main" id="{5844B446-27E1-44F6-A2D1-1D8439E3DAC8}"/>
              </a:ext>
            </a:extLst>
          </p:cNvPr>
          <p:cNvSpPr txBox="1"/>
          <p:nvPr/>
        </p:nvSpPr>
        <p:spPr>
          <a:xfrm>
            <a:off x="738554" y="801394"/>
            <a:ext cx="10996246" cy="1169551"/>
          </a:xfrm>
          <a:prstGeom prst="rect">
            <a:avLst/>
          </a:prstGeom>
          <a:solidFill>
            <a:schemeClr val="accent6">
              <a:lumMod val="50000"/>
            </a:schemeClr>
          </a:solidFill>
        </p:spPr>
        <p:txBody>
          <a:bodyPr wrap="square" rtlCol="0">
            <a:spAutoFit/>
          </a:bodyPr>
          <a:lstStyle/>
          <a:p>
            <a:r>
              <a:rPr kumimoji="1" lang="ja-JP" altLang="en-US" sz="3500" dirty="0">
                <a:solidFill>
                  <a:schemeClr val="bg1"/>
                </a:solidFill>
              </a:rPr>
              <a:t>今日お見せした資料（３１日に見せようとしている資料の制作途中の資料）を差し当たりお送りします。</a:t>
            </a:r>
          </a:p>
        </p:txBody>
      </p:sp>
    </p:spTree>
    <p:extLst>
      <p:ext uri="{BB962C8B-B14F-4D97-AF65-F5344CB8AC3E}">
        <p14:creationId xmlns:p14="http://schemas.microsoft.com/office/powerpoint/2010/main" val="2841214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A59B0C-C6A1-4526-99F4-E45E496AB755}"/>
              </a:ext>
            </a:extLst>
          </p:cNvPr>
          <p:cNvSpPr>
            <a:spLocks noGrp="1"/>
          </p:cNvSpPr>
          <p:nvPr>
            <p:ph type="title"/>
          </p:nvPr>
        </p:nvSpPr>
        <p:spPr>
          <a:xfrm>
            <a:off x="688730" y="549765"/>
            <a:ext cx="2590800" cy="777875"/>
          </a:xfrm>
        </p:spPr>
        <p:txBody>
          <a:bodyPr/>
          <a:lstStyle/>
          <a:p>
            <a:r>
              <a:rPr kumimoji="1" lang="en-US" altLang="ja-JP" dirty="0"/>
              <a:t>Contents</a:t>
            </a:r>
            <a:endParaRPr kumimoji="1" lang="ja-JP" altLang="en-US" dirty="0"/>
          </a:p>
        </p:txBody>
      </p:sp>
      <p:sp>
        <p:nvSpPr>
          <p:cNvPr id="3" name="コンテンツ プレースホルダー 2">
            <a:extLst>
              <a:ext uri="{FF2B5EF4-FFF2-40B4-BE49-F238E27FC236}">
                <a16:creationId xmlns:a16="http://schemas.microsoft.com/office/drawing/2014/main" id="{1D37F2C4-3FE4-4203-B7D8-F33ECDA35C9B}"/>
              </a:ext>
            </a:extLst>
          </p:cNvPr>
          <p:cNvSpPr>
            <a:spLocks noGrp="1"/>
          </p:cNvSpPr>
          <p:nvPr>
            <p:ph idx="1"/>
          </p:nvPr>
        </p:nvSpPr>
        <p:spPr>
          <a:xfrm>
            <a:off x="1225062" y="2317995"/>
            <a:ext cx="10515600" cy="2931013"/>
          </a:xfrm>
        </p:spPr>
        <p:txBody>
          <a:bodyPr>
            <a:normAutofit lnSpcReduction="10000"/>
          </a:bodyPr>
          <a:lstStyle/>
          <a:p>
            <a:pPr marL="514350" indent="-514350">
              <a:buFont typeface="+mj-lt"/>
              <a:buAutoNum type="arabicPeriod"/>
            </a:pPr>
            <a:r>
              <a:rPr lang="en-US" altLang="ja-JP" b="1" dirty="0"/>
              <a:t>A few comments</a:t>
            </a:r>
          </a:p>
          <a:p>
            <a:pPr marL="914400" lvl="1" indent="-457200">
              <a:buFont typeface="+mj-lt"/>
              <a:buAutoNum type="alphaUcParenR"/>
            </a:pPr>
            <a:r>
              <a:rPr lang="en-US" altLang="ja-JP" dirty="0"/>
              <a:t>Missing mass resolution</a:t>
            </a:r>
          </a:p>
          <a:p>
            <a:pPr marL="914400" lvl="1" indent="-457200">
              <a:buFont typeface="+mj-lt"/>
              <a:buAutoNum type="alphaUcParenR"/>
            </a:pPr>
            <a:r>
              <a:rPr kumimoji="1" lang="en-US" altLang="ja-JP" dirty="0"/>
              <a:t>Angle res</a:t>
            </a:r>
            <a:r>
              <a:rPr lang="en-US" altLang="ja-JP" dirty="0"/>
              <a:t>olution</a:t>
            </a:r>
          </a:p>
          <a:p>
            <a:pPr marL="914400" lvl="1" indent="-457200">
              <a:buFont typeface="+mj-lt"/>
              <a:buAutoNum type="alphaUcParenR"/>
            </a:pPr>
            <a:endParaRPr lang="en-US" altLang="ja-JP" dirty="0"/>
          </a:p>
          <a:p>
            <a:pPr marL="514350" indent="-514350">
              <a:buFont typeface="+mj-lt"/>
              <a:buAutoNum type="arabicPeriod"/>
            </a:pPr>
            <a:r>
              <a:rPr lang="en-US" altLang="ja-JP" b="1" dirty="0"/>
              <a:t>Simulation data </a:t>
            </a:r>
            <a:r>
              <a:rPr lang="en-US" altLang="ja-JP" b="1" dirty="0">
                <a:sym typeface="Wingdings" panose="05000000000000000000" pitchFamily="2" charset="2"/>
              </a:rPr>
              <a:t>+ matrix tuner for real data </a:t>
            </a:r>
          </a:p>
          <a:p>
            <a:pPr marL="914400" lvl="1" indent="-457200">
              <a:buFont typeface="+mj-lt"/>
              <a:buAutoNum type="alphaUcParenR"/>
            </a:pPr>
            <a:r>
              <a:rPr lang="en-US" altLang="ja-JP" dirty="0">
                <a:sym typeface="Wingdings" panose="05000000000000000000" pitchFamily="2" charset="2"/>
              </a:rPr>
              <a:t>How good is the matrices after tuning with only Λ and Σ?</a:t>
            </a:r>
          </a:p>
          <a:p>
            <a:pPr marL="914400" lvl="1" indent="-457200">
              <a:buFont typeface="+mj-lt"/>
              <a:buAutoNum type="alphaUcParenR"/>
            </a:pPr>
            <a:r>
              <a:rPr kumimoji="1" lang="en-US" altLang="ja-JP" dirty="0">
                <a:sym typeface="Wingdings" panose="05000000000000000000" pitchFamily="2" charset="2"/>
              </a:rPr>
              <a:t>Fake peak study</a:t>
            </a:r>
            <a:endParaRPr kumimoji="1" lang="ja-JP" altLang="en-US" dirty="0"/>
          </a:p>
        </p:txBody>
      </p:sp>
    </p:spTree>
    <p:extLst>
      <p:ext uri="{BB962C8B-B14F-4D97-AF65-F5344CB8AC3E}">
        <p14:creationId xmlns:p14="http://schemas.microsoft.com/office/powerpoint/2010/main" val="228771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76A7E2-9343-459B-A0F0-79FAAC0B23C5}"/>
              </a:ext>
            </a:extLst>
          </p:cNvPr>
          <p:cNvSpPr>
            <a:spLocks noGrp="1"/>
          </p:cNvSpPr>
          <p:nvPr>
            <p:ph type="title"/>
          </p:nvPr>
        </p:nvSpPr>
        <p:spPr>
          <a:xfrm>
            <a:off x="333354" y="235378"/>
            <a:ext cx="10515600" cy="777875"/>
          </a:xfrm>
        </p:spPr>
        <p:txBody>
          <a:bodyPr/>
          <a:lstStyle/>
          <a:p>
            <a:r>
              <a:rPr kumimoji="1" lang="en-US" altLang="ja-JP" dirty="0"/>
              <a:t>Comment (mass resolution in E05-115)</a:t>
            </a:r>
            <a:endParaRPr kumimoji="1" lang="ja-JP" altLang="en-US" dirty="0"/>
          </a:p>
        </p:txBody>
      </p:sp>
      <p:pic>
        <p:nvPicPr>
          <p:cNvPr id="5" name="コンテンツ プレースホルダー 4">
            <a:extLst>
              <a:ext uri="{FF2B5EF4-FFF2-40B4-BE49-F238E27FC236}">
                <a16:creationId xmlns:a16="http://schemas.microsoft.com/office/drawing/2014/main" id="{D7A90CAC-1B3D-4DD7-A391-089FAA8838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354" y="1607701"/>
            <a:ext cx="5402160" cy="3273042"/>
          </a:xfrm>
        </p:spPr>
      </p:pic>
      <p:pic>
        <p:nvPicPr>
          <p:cNvPr id="7" name="図 6">
            <a:extLst>
              <a:ext uri="{FF2B5EF4-FFF2-40B4-BE49-F238E27FC236}">
                <a16:creationId xmlns:a16="http://schemas.microsoft.com/office/drawing/2014/main" id="{AEF730C3-AAF6-4228-BD75-36196FE8F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487" y="1828799"/>
            <a:ext cx="5074503" cy="3051944"/>
          </a:xfrm>
          <a:prstGeom prst="rect">
            <a:avLst/>
          </a:prstGeom>
        </p:spPr>
      </p:pic>
      <p:sp>
        <p:nvSpPr>
          <p:cNvPr id="8" name="楕円 7">
            <a:extLst>
              <a:ext uri="{FF2B5EF4-FFF2-40B4-BE49-F238E27FC236}">
                <a16:creationId xmlns:a16="http://schemas.microsoft.com/office/drawing/2014/main" id="{226F2EBE-3E17-41D5-8D0F-683ED93152CE}"/>
              </a:ext>
            </a:extLst>
          </p:cNvPr>
          <p:cNvSpPr/>
          <p:nvPr/>
        </p:nvSpPr>
        <p:spPr>
          <a:xfrm>
            <a:off x="2791559" y="4564219"/>
            <a:ext cx="553915" cy="32531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ysClr val="windowText" lastClr="000000"/>
              </a:solidFill>
            </a:endParaRPr>
          </a:p>
        </p:txBody>
      </p:sp>
      <p:sp>
        <p:nvSpPr>
          <p:cNvPr id="9" name="楕円 8">
            <a:extLst>
              <a:ext uri="{FF2B5EF4-FFF2-40B4-BE49-F238E27FC236}">
                <a16:creationId xmlns:a16="http://schemas.microsoft.com/office/drawing/2014/main" id="{CD337B92-7B05-4BFD-BC41-9BA67FA664AD}"/>
              </a:ext>
            </a:extLst>
          </p:cNvPr>
          <p:cNvSpPr/>
          <p:nvPr/>
        </p:nvSpPr>
        <p:spPr>
          <a:xfrm>
            <a:off x="8707988" y="3279390"/>
            <a:ext cx="553915" cy="32531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ysClr val="windowText" lastClr="000000"/>
              </a:solidFill>
            </a:endParaRPr>
          </a:p>
        </p:txBody>
      </p:sp>
      <p:sp>
        <p:nvSpPr>
          <p:cNvPr id="10" name="楕円 9">
            <a:extLst>
              <a:ext uri="{FF2B5EF4-FFF2-40B4-BE49-F238E27FC236}">
                <a16:creationId xmlns:a16="http://schemas.microsoft.com/office/drawing/2014/main" id="{5D2DEC52-9F52-4A44-A8BF-D9BBC918CEE7}"/>
              </a:ext>
            </a:extLst>
          </p:cNvPr>
          <p:cNvSpPr/>
          <p:nvPr/>
        </p:nvSpPr>
        <p:spPr>
          <a:xfrm>
            <a:off x="5181599" y="4559823"/>
            <a:ext cx="553915" cy="325316"/>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ysClr val="windowText" lastClr="000000"/>
              </a:solidFill>
            </a:endParaRPr>
          </a:p>
        </p:txBody>
      </p:sp>
      <p:sp>
        <p:nvSpPr>
          <p:cNvPr id="11" name="楕円 10">
            <a:extLst>
              <a:ext uri="{FF2B5EF4-FFF2-40B4-BE49-F238E27FC236}">
                <a16:creationId xmlns:a16="http://schemas.microsoft.com/office/drawing/2014/main" id="{656A0580-C538-4B75-A095-1A32EB20AEB9}"/>
              </a:ext>
            </a:extLst>
          </p:cNvPr>
          <p:cNvSpPr/>
          <p:nvPr/>
        </p:nvSpPr>
        <p:spPr>
          <a:xfrm>
            <a:off x="10670930" y="3279390"/>
            <a:ext cx="553915" cy="325316"/>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ysClr val="windowText" lastClr="000000"/>
              </a:solidFill>
            </a:endParaRPr>
          </a:p>
        </p:txBody>
      </p:sp>
      <p:sp>
        <p:nvSpPr>
          <p:cNvPr id="12" name="テキスト ボックス 11">
            <a:extLst>
              <a:ext uri="{FF2B5EF4-FFF2-40B4-BE49-F238E27FC236}">
                <a16:creationId xmlns:a16="http://schemas.microsoft.com/office/drawing/2014/main" id="{39DE8E41-F014-4E09-9E19-95450F7653B7}"/>
              </a:ext>
            </a:extLst>
          </p:cNvPr>
          <p:cNvSpPr txBox="1"/>
          <p:nvPr/>
        </p:nvSpPr>
        <p:spPr>
          <a:xfrm>
            <a:off x="404080" y="5055297"/>
            <a:ext cx="11383840" cy="861774"/>
          </a:xfrm>
          <a:prstGeom prst="rect">
            <a:avLst/>
          </a:prstGeom>
          <a:solidFill>
            <a:schemeClr val="accent5">
              <a:lumMod val="50000"/>
            </a:schemeClr>
          </a:solidFill>
        </p:spPr>
        <p:txBody>
          <a:bodyPr wrap="square" rtlCol="0">
            <a:spAutoFit/>
          </a:bodyPr>
          <a:lstStyle/>
          <a:p>
            <a:r>
              <a:rPr kumimoji="1" lang="en-US" altLang="ja-JP" sz="2500" dirty="0">
                <a:solidFill>
                  <a:schemeClr val="bg1">
                    <a:lumMod val="95000"/>
                  </a:schemeClr>
                </a:solidFill>
              </a:rPr>
              <a:t>The simple estimation (intrinsic resolution) was not enough to reproduce mass resolutions in</a:t>
            </a:r>
            <a:r>
              <a:rPr lang="en-US" altLang="ja-JP" sz="2500" dirty="0">
                <a:solidFill>
                  <a:schemeClr val="bg1">
                    <a:lumMod val="95000"/>
                  </a:schemeClr>
                </a:solidFill>
              </a:rPr>
              <a:t> </a:t>
            </a:r>
            <a:r>
              <a:rPr kumimoji="1" lang="en-US" altLang="ja-JP" sz="2500" dirty="0">
                <a:solidFill>
                  <a:schemeClr val="bg1">
                    <a:lumMod val="95000"/>
                  </a:schemeClr>
                </a:solidFill>
              </a:rPr>
              <a:t>E05-115 as well as those </a:t>
            </a:r>
            <a:r>
              <a:rPr lang="en-US" altLang="ja-JP" sz="2500" dirty="0">
                <a:solidFill>
                  <a:schemeClr val="bg1">
                    <a:lumMod val="95000"/>
                  </a:schemeClr>
                </a:solidFill>
              </a:rPr>
              <a:t>in</a:t>
            </a:r>
            <a:r>
              <a:rPr kumimoji="1" lang="en-US" altLang="ja-JP" sz="2500" dirty="0">
                <a:solidFill>
                  <a:schemeClr val="bg1">
                    <a:lumMod val="95000"/>
                  </a:schemeClr>
                </a:solidFill>
              </a:rPr>
              <a:t> E01-011.</a:t>
            </a:r>
          </a:p>
        </p:txBody>
      </p:sp>
      <p:sp>
        <p:nvSpPr>
          <p:cNvPr id="3" name="正方形/長方形 2">
            <a:extLst>
              <a:ext uri="{FF2B5EF4-FFF2-40B4-BE49-F238E27FC236}">
                <a16:creationId xmlns:a16="http://schemas.microsoft.com/office/drawing/2014/main" id="{5075BF6A-2FE3-46C7-9E72-5A51DE12494A}"/>
              </a:ext>
            </a:extLst>
          </p:cNvPr>
          <p:cNvSpPr/>
          <p:nvPr/>
        </p:nvSpPr>
        <p:spPr>
          <a:xfrm>
            <a:off x="294412" y="1059087"/>
            <a:ext cx="5801588" cy="430887"/>
          </a:xfrm>
          <a:prstGeom prst="rect">
            <a:avLst/>
          </a:prstGeom>
        </p:spPr>
        <p:txBody>
          <a:bodyPr wrap="none">
            <a:spAutoFit/>
          </a:bodyPr>
          <a:lstStyle/>
          <a:p>
            <a:r>
              <a:rPr lang="ja-JP" altLang="en-US" sz="2200" dirty="0"/>
              <a:t>https://doi.org/10.1016/j.nima.2018.05.042</a:t>
            </a:r>
          </a:p>
        </p:txBody>
      </p:sp>
      <p:sp>
        <p:nvSpPr>
          <p:cNvPr id="4" name="正方形/長方形 3">
            <a:extLst>
              <a:ext uri="{FF2B5EF4-FFF2-40B4-BE49-F238E27FC236}">
                <a16:creationId xmlns:a16="http://schemas.microsoft.com/office/drawing/2014/main" id="{C8F2B206-5892-47FB-B1E6-9FD7EE22D709}"/>
              </a:ext>
            </a:extLst>
          </p:cNvPr>
          <p:cNvSpPr/>
          <p:nvPr/>
        </p:nvSpPr>
        <p:spPr>
          <a:xfrm>
            <a:off x="294412" y="6169346"/>
            <a:ext cx="11454565" cy="600164"/>
          </a:xfrm>
          <a:prstGeom prst="rect">
            <a:avLst/>
          </a:prstGeom>
        </p:spPr>
        <p:txBody>
          <a:bodyPr wrap="square">
            <a:spAutoFit/>
          </a:bodyPr>
          <a:lstStyle/>
          <a:p>
            <a:r>
              <a:rPr lang="en-US" altLang="ja-JP" dirty="0"/>
              <a:t>c.f.)  Missing mass resolution report for E12-17-003 (Apr 21, 2020): </a:t>
            </a:r>
            <a:endParaRPr lang="en-US" altLang="ja-JP" sz="1500" dirty="0">
              <a:hlinkClick r:id="rId4"/>
            </a:endParaRPr>
          </a:p>
          <a:p>
            <a:r>
              <a:rPr lang="ja-JP" altLang="en-US" sz="1500" dirty="0">
                <a:hlinkClick r:id="rId4"/>
              </a:rPr>
              <a:t>https://www-nh.scphys.kyoto-u.ac.jp</a:t>
            </a:r>
            <a:r>
              <a:rPr lang="en-US" altLang="ja-JP" sz="1500" dirty="0">
                <a:hlinkClick r:id="rId4"/>
              </a:rPr>
              <a:t>/~</a:t>
            </a:r>
            <a:r>
              <a:rPr lang="ja-JP" altLang="en-US" sz="1500" dirty="0">
                <a:hlinkClick r:id="rId4"/>
              </a:rPr>
              <a:t>gogami/e12-17-003/meeting/analysis/src/nnL_AnalysisNote_20200421_gogami.pdf</a:t>
            </a:r>
            <a:endParaRPr lang="ja-JP" altLang="en-US" sz="1500" dirty="0"/>
          </a:p>
        </p:txBody>
      </p:sp>
    </p:spTree>
    <p:extLst>
      <p:ext uri="{BB962C8B-B14F-4D97-AF65-F5344CB8AC3E}">
        <p14:creationId xmlns:p14="http://schemas.microsoft.com/office/powerpoint/2010/main" val="362456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C1D877-D98E-4B7F-BA99-2A6FF6A66CDB}"/>
              </a:ext>
            </a:extLst>
          </p:cNvPr>
          <p:cNvSpPr>
            <a:spLocks noGrp="1"/>
          </p:cNvSpPr>
          <p:nvPr>
            <p:ph type="title"/>
          </p:nvPr>
        </p:nvSpPr>
        <p:spPr>
          <a:xfrm>
            <a:off x="439615" y="162903"/>
            <a:ext cx="11175024" cy="1325563"/>
          </a:xfrm>
        </p:spPr>
        <p:txBody>
          <a:bodyPr/>
          <a:lstStyle/>
          <a:p>
            <a:r>
              <a:rPr kumimoji="1" lang="en-US" altLang="ja-JP" dirty="0"/>
              <a:t>Geant4 simulation </a:t>
            </a:r>
            <a:br>
              <a:rPr kumimoji="1" lang="en-US" altLang="ja-JP" dirty="0"/>
            </a:br>
            <a:r>
              <a:rPr kumimoji="1" lang="en-US" altLang="ja-JP" dirty="0"/>
              <a:t>for the MM resolution estimation</a:t>
            </a:r>
            <a:endParaRPr kumimoji="1" lang="ja-JP" altLang="en-US" dirty="0"/>
          </a:p>
        </p:txBody>
      </p:sp>
      <p:sp>
        <p:nvSpPr>
          <p:cNvPr id="4" name="正方形/長方形 3">
            <a:extLst>
              <a:ext uri="{FF2B5EF4-FFF2-40B4-BE49-F238E27FC236}">
                <a16:creationId xmlns:a16="http://schemas.microsoft.com/office/drawing/2014/main" id="{E6C7E522-8935-432D-B53E-57C7F75B17BE}"/>
              </a:ext>
            </a:extLst>
          </p:cNvPr>
          <p:cNvSpPr/>
          <p:nvPr/>
        </p:nvSpPr>
        <p:spPr>
          <a:xfrm>
            <a:off x="4967655" y="5117598"/>
            <a:ext cx="527538" cy="52753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EC5BA232-DA25-4C11-A4A0-527C5A20BD31}"/>
              </a:ext>
            </a:extLst>
          </p:cNvPr>
          <p:cNvSpPr/>
          <p:nvPr/>
        </p:nvSpPr>
        <p:spPr>
          <a:xfrm>
            <a:off x="4302370" y="5117598"/>
            <a:ext cx="527538" cy="52753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台形 5">
            <a:extLst>
              <a:ext uri="{FF2B5EF4-FFF2-40B4-BE49-F238E27FC236}">
                <a16:creationId xmlns:a16="http://schemas.microsoft.com/office/drawing/2014/main" id="{0B085E9E-DA7F-4D46-8122-2680552192BC}"/>
              </a:ext>
            </a:extLst>
          </p:cNvPr>
          <p:cNvSpPr/>
          <p:nvPr/>
        </p:nvSpPr>
        <p:spPr>
          <a:xfrm rot="2356902">
            <a:off x="2415498" y="4438727"/>
            <a:ext cx="1762944" cy="132556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FD6FD3D-8D64-4760-89DB-77D6D2805F5D}"/>
              </a:ext>
            </a:extLst>
          </p:cNvPr>
          <p:cNvSpPr/>
          <p:nvPr/>
        </p:nvSpPr>
        <p:spPr>
          <a:xfrm rot="3088485">
            <a:off x="2046952" y="3967229"/>
            <a:ext cx="527538" cy="52753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5BB41424-D7CD-455B-AC22-8F56E58AFCFE}"/>
              </a:ext>
            </a:extLst>
          </p:cNvPr>
          <p:cNvCxnSpPr/>
          <p:nvPr/>
        </p:nvCxnSpPr>
        <p:spPr>
          <a:xfrm flipH="1">
            <a:off x="1071005" y="3065605"/>
            <a:ext cx="1239716" cy="850831"/>
          </a:xfrm>
          <a:prstGeom prst="line">
            <a:avLst/>
          </a:prstGeom>
        </p:spPr>
        <p:style>
          <a:lnRef idx="3">
            <a:schemeClr val="dk1"/>
          </a:lnRef>
          <a:fillRef idx="0">
            <a:schemeClr val="dk1"/>
          </a:fillRef>
          <a:effectRef idx="2">
            <a:schemeClr val="dk1"/>
          </a:effectRef>
          <a:fontRef idx="minor">
            <a:schemeClr val="tx1"/>
          </a:fontRef>
        </p:style>
      </p:cxnSp>
      <p:sp>
        <p:nvSpPr>
          <p:cNvPr id="12" name="四角形: 角を丸くする 11">
            <a:extLst>
              <a:ext uri="{FF2B5EF4-FFF2-40B4-BE49-F238E27FC236}">
                <a16:creationId xmlns:a16="http://schemas.microsoft.com/office/drawing/2014/main" id="{C4B642C7-B26A-4AE6-AE0C-19BF1B5B4D7A}"/>
              </a:ext>
            </a:extLst>
          </p:cNvPr>
          <p:cNvSpPr/>
          <p:nvPr/>
        </p:nvSpPr>
        <p:spPr>
          <a:xfrm>
            <a:off x="5841023" y="5337406"/>
            <a:ext cx="254977" cy="114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37E7FFC4-4636-4F66-94DE-B0C6393FCBF7}"/>
              </a:ext>
            </a:extLst>
          </p:cNvPr>
          <p:cNvCxnSpPr>
            <a:endCxn id="12" idx="3"/>
          </p:cNvCxnSpPr>
          <p:nvPr/>
        </p:nvCxnSpPr>
        <p:spPr>
          <a:xfrm flipH="1">
            <a:off x="6096000" y="5394556"/>
            <a:ext cx="88509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35" name="グループ化 34">
            <a:extLst>
              <a:ext uri="{FF2B5EF4-FFF2-40B4-BE49-F238E27FC236}">
                <a16:creationId xmlns:a16="http://schemas.microsoft.com/office/drawing/2014/main" id="{93A0E1E6-FA3E-43DF-833E-2EBD240C4045}"/>
              </a:ext>
            </a:extLst>
          </p:cNvPr>
          <p:cNvGrpSpPr/>
          <p:nvPr/>
        </p:nvGrpSpPr>
        <p:grpSpPr>
          <a:xfrm>
            <a:off x="1705708" y="3471357"/>
            <a:ext cx="4135315" cy="1916723"/>
            <a:chOff x="1705708" y="3481189"/>
            <a:chExt cx="4135315" cy="1916723"/>
          </a:xfrm>
        </p:grpSpPr>
        <p:cxnSp>
          <p:nvCxnSpPr>
            <p:cNvPr id="15" name="直線矢印コネクタ 14">
              <a:extLst>
                <a:ext uri="{FF2B5EF4-FFF2-40B4-BE49-F238E27FC236}">
                  <a16:creationId xmlns:a16="http://schemas.microsoft.com/office/drawing/2014/main" id="{AE4FB844-6DA6-47F2-A303-D4659A57EEFF}"/>
                </a:ext>
              </a:extLst>
            </p:cNvPr>
            <p:cNvCxnSpPr>
              <a:cxnSpLocks/>
              <a:stCxn id="12" idx="1"/>
            </p:cNvCxnSpPr>
            <p:nvPr/>
          </p:nvCxnSpPr>
          <p:spPr>
            <a:xfrm flipH="1">
              <a:off x="3912576" y="5394556"/>
              <a:ext cx="1928447" cy="0"/>
            </a:xfrm>
            <a:prstGeom prst="straightConnector1">
              <a:avLst/>
            </a:prstGeom>
            <a:ln w="57150">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8" name="フリーフォーム: 図形 17">
              <a:extLst>
                <a:ext uri="{FF2B5EF4-FFF2-40B4-BE49-F238E27FC236}">
                  <a16:creationId xmlns:a16="http://schemas.microsoft.com/office/drawing/2014/main" id="{C58BEF2E-74BE-469B-882A-00B4B3DF6D33}"/>
                </a:ext>
              </a:extLst>
            </p:cNvPr>
            <p:cNvSpPr/>
            <p:nvPr/>
          </p:nvSpPr>
          <p:spPr>
            <a:xfrm>
              <a:off x="2681367" y="4656618"/>
              <a:ext cx="1231209" cy="741294"/>
            </a:xfrm>
            <a:custGeom>
              <a:avLst/>
              <a:gdLst>
                <a:gd name="connsiteX0" fmla="*/ 1310054 w 1310054"/>
                <a:gd name="connsiteY0" fmla="*/ 817685 h 817685"/>
                <a:gd name="connsiteX1" fmla="*/ 615462 w 1310054"/>
                <a:gd name="connsiteY1" fmla="*/ 633046 h 817685"/>
                <a:gd name="connsiteX2" fmla="*/ 0 w 1310054"/>
                <a:gd name="connsiteY2" fmla="*/ 0 h 817685"/>
              </a:gdLst>
              <a:ahLst/>
              <a:cxnLst>
                <a:cxn ang="0">
                  <a:pos x="connsiteX0" y="connsiteY0"/>
                </a:cxn>
                <a:cxn ang="0">
                  <a:pos x="connsiteX1" y="connsiteY1"/>
                </a:cxn>
                <a:cxn ang="0">
                  <a:pos x="connsiteX2" y="connsiteY2"/>
                </a:cxn>
              </a:cxnLst>
              <a:rect l="l" t="t" r="r" b="b"/>
              <a:pathLst>
                <a:path w="1310054" h="817685">
                  <a:moveTo>
                    <a:pt x="1310054" y="817685"/>
                  </a:moveTo>
                  <a:cubicBezTo>
                    <a:pt x="1071929" y="793506"/>
                    <a:pt x="833804" y="769327"/>
                    <a:pt x="615462" y="633046"/>
                  </a:cubicBezTo>
                  <a:cubicBezTo>
                    <a:pt x="397120" y="496765"/>
                    <a:pt x="198560" y="248382"/>
                    <a:pt x="0" y="0"/>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2" name="直線矢印コネクタ 21">
              <a:extLst>
                <a:ext uri="{FF2B5EF4-FFF2-40B4-BE49-F238E27FC236}">
                  <a16:creationId xmlns:a16="http://schemas.microsoft.com/office/drawing/2014/main" id="{11725AC6-6CD7-4AFF-B3F1-F6B2CC49F28E}"/>
                </a:ext>
              </a:extLst>
            </p:cNvPr>
            <p:cNvCxnSpPr>
              <a:stCxn id="18" idx="2"/>
            </p:cNvCxnSpPr>
            <p:nvPr/>
          </p:nvCxnSpPr>
          <p:spPr>
            <a:xfrm flipH="1" flipV="1">
              <a:off x="1705708" y="3481189"/>
              <a:ext cx="975659" cy="117542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3" name="テキスト ボックス 22">
                <a:extLst>
                  <a:ext uri="{FF2B5EF4-FFF2-40B4-BE49-F238E27FC236}">
                    <a16:creationId xmlns:a16="http://schemas.microsoft.com/office/drawing/2014/main" id="{FBE2F4D0-426D-4EB1-9DED-E7AFCF5B8058}"/>
                  </a:ext>
                </a:extLst>
              </p:cNvPr>
              <p:cNvSpPr txBox="1"/>
              <p:nvPr/>
            </p:nvSpPr>
            <p:spPr>
              <a:xfrm>
                <a:off x="1416837" y="1849504"/>
                <a:ext cx="3385228" cy="630942"/>
              </a:xfrm>
              <a:prstGeom prst="rect">
                <a:avLst/>
              </a:prstGeom>
              <a:solidFill>
                <a:schemeClr val="accent4">
                  <a:lumMod val="20000"/>
                  <a:lumOff val="80000"/>
                </a:schemeClr>
              </a:solidFill>
              <a:ln>
                <a:solidFill>
                  <a:schemeClr val="tx1"/>
                </a:solidFill>
              </a:ln>
            </p:spPr>
            <p:txBody>
              <a:bodyPr wrap="square" rtlCol="0">
                <a:spAutoFit/>
              </a:bodyPr>
              <a:lstStyle/>
              <a:p>
                <a:pPr algn="ctr"/>
                <a14:m>
                  <m:oMath xmlns:m="http://schemas.openxmlformats.org/officeDocument/2006/math">
                    <m:r>
                      <a:rPr lang="en-US" altLang="ja-JP" sz="3500" i="1" dirty="0" smtClean="0">
                        <a:latin typeface="Cambria Math" panose="02040503050406030204" pitchFamily="18" charset="0"/>
                      </a:rPr>
                      <m:t>𝑥</m:t>
                    </m:r>
                    <m:r>
                      <a:rPr lang="en-US" altLang="ja-JP" sz="3500" i="1" dirty="0" smtClean="0">
                        <a:latin typeface="Cambria Math" panose="02040503050406030204" pitchFamily="18" charset="0"/>
                      </a:rPr>
                      <m:t>,</m:t>
                    </m:r>
                    <m:sSup>
                      <m:sSupPr>
                        <m:ctrlPr>
                          <a:rPr lang="en-US" altLang="ja-JP" sz="3500" b="0" i="1" dirty="0" smtClean="0">
                            <a:latin typeface="Cambria Math" panose="02040503050406030204" pitchFamily="18" charset="0"/>
                          </a:rPr>
                        </m:ctrlPr>
                      </m:sSupPr>
                      <m:e>
                        <m:r>
                          <a:rPr lang="en-US" altLang="ja-JP" sz="3500" b="0" i="1" dirty="0" smtClean="0">
                            <a:latin typeface="Cambria Math" panose="02040503050406030204" pitchFamily="18" charset="0"/>
                          </a:rPr>
                          <m:t>𝑥</m:t>
                        </m:r>
                      </m:e>
                      <m:sup>
                        <m:r>
                          <a:rPr lang="en-US" altLang="ja-JP" sz="3500" b="0" i="1" dirty="0" smtClean="0">
                            <a:latin typeface="Cambria Math" panose="02040503050406030204" pitchFamily="18" charset="0"/>
                          </a:rPr>
                          <m:t>′</m:t>
                        </m:r>
                      </m:sup>
                    </m:sSup>
                    <m:r>
                      <a:rPr lang="en-US" altLang="ja-JP" sz="3500" b="0" i="1" dirty="0" smtClean="0">
                        <a:latin typeface="Cambria Math" panose="02040503050406030204" pitchFamily="18" charset="0"/>
                      </a:rPr>
                      <m:t>,</m:t>
                    </m:r>
                    <m:r>
                      <a:rPr lang="en-US" altLang="ja-JP" sz="3500" b="0" i="1" dirty="0" smtClean="0">
                        <a:latin typeface="Cambria Math" panose="02040503050406030204" pitchFamily="18" charset="0"/>
                      </a:rPr>
                      <m:t>𝑦</m:t>
                    </m:r>
                    <m:r>
                      <a:rPr lang="en-US" altLang="ja-JP" sz="3500" b="0" i="1" dirty="0" smtClean="0">
                        <a:latin typeface="Cambria Math" panose="02040503050406030204" pitchFamily="18" charset="0"/>
                      </a:rPr>
                      <m:t>,</m:t>
                    </m:r>
                    <m:sSup>
                      <m:sSupPr>
                        <m:ctrlPr>
                          <a:rPr lang="en-US" altLang="ja-JP" sz="3500" b="0" i="1" dirty="0" smtClean="0">
                            <a:latin typeface="Cambria Math" panose="02040503050406030204" pitchFamily="18" charset="0"/>
                          </a:rPr>
                        </m:ctrlPr>
                      </m:sSupPr>
                      <m:e>
                        <m:r>
                          <a:rPr lang="en-US" altLang="ja-JP" sz="3500" b="0" i="1" dirty="0" smtClean="0">
                            <a:latin typeface="Cambria Math" panose="02040503050406030204" pitchFamily="18" charset="0"/>
                          </a:rPr>
                          <m:t>𝑦</m:t>
                        </m:r>
                      </m:e>
                      <m:sup>
                        <m:r>
                          <a:rPr lang="en-US" altLang="ja-JP" sz="3500" b="0" i="1" dirty="0" smtClean="0">
                            <a:latin typeface="Cambria Math" panose="02040503050406030204" pitchFamily="18" charset="0"/>
                          </a:rPr>
                          <m:t>′</m:t>
                        </m:r>
                      </m:sup>
                    </m:sSup>
                  </m:oMath>
                </a14:m>
                <a:r>
                  <a:rPr kumimoji="1" lang="ja-JP" altLang="en-US" sz="3500" dirty="0"/>
                  <a:t> </a:t>
                </a:r>
                <a:r>
                  <a:rPr kumimoji="1" lang="en-US" altLang="ja-JP" sz="3500" dirty="0"/>
                  <a:t>@FP</a:t>
                </a:r>
                <a:endParaRPr kumimoji="1" lang="ja-JP" altLang="en-US" sz="3500" dirty="0"/>
              </a:p>
            </p:txBody>
          </p:sp>
        </mc:Choice>
        <mc:Fallback>
          <p:sp>
            <p:nvSpPr>
              <p:cNvPr id="23" name="テキスト ボックス 22">
                <a:extLst>
                  <a:ext uri="{FF2B5EF4-FFF2-40B4-BE49-F238E27FC236}">
                    <a16:creationId xmlns:a16="http://schemas.microsoft.com/office/drawing/2014/main" id="{FBE2F4D0-426D-4EB1-9DED-E7AFCF5B8058}"/>
                  </a:ext>
                </a:extLst>
              </p:cNvPr>
              <p:cNvSpPr txBox="1">
                <a:spLocks noRot="1" noChangeAspect="1" noMove="1" noResize="1" noEditPoints="1" noAdjustHandles="1" noChangeArrowheads="1" noChangeShapeType="1" noTextEdit="1"/>
              </p:cNvSpPr>
              <p:nvPr/>
            </p:nvSpPr>
            <p:spPr>
              <a:xfrm>
                <a:off x="1416837" y="1849504"/>
                <a:ext cx="3385228" cy="630942"/>
              </a:xfrm>
              <a:prstGeom prst="rect">
                <a:avLst/>
              </a:prstGeom>
              <a:blipFill>
                <a:blip r:embed="rId2"/>
                <a:stretch>
                  <a:fillRect t="-13208" r="-179" b="-33019"/>
                </a:stretch>
              </a:blipFill>
              <a:ln>
                <a:solidFill>
                  <a:schemeClr val="tx1"/>
                </a:solidFill>
              </a:ln>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4" name="テキスト ボックス 23">
                <a:extLst>
                  <a:ext uri="{FF2B5EF4-FFF2-40B4-BE49-F238E27FC236}">
                    <a16:creationId xmlns:a16="http://schemas.microsoft.com/office/drawing/2014/main" id="{FE72C045-C1F3-47A4-9546-3961AA8FE5F2}"/>
                  </a:ext>
                </a:extLst>
              </p:cNvPr>
              <p:cNvSpPr txBox="1"/>
              <p:nvPr/>
            </p:nvSpPr>
            <p:spPr>
              <a:xfrm>
                <a:off x="5968511" y="4350979"/>
                <a:ext cx="2370992" cy="630942"/>
              </a:xfrm>
              <a:prstGeom prst="rect">
                <a:avLst/>
              </a:prstGeom>
              <a:solidFill>
                <a:schemeClr val="accent1">
                  <a:lumMod val="50000"/>
                </a:schemeClr>
              </a:solidFill>
              <a:ln>
                <a:solidFill>
                  <a:schemeClr val="tx1"/>
                </a:solidFill>
              </a:ln>
            </p:spPr>
            <p:txBody>
              <a:bodyPr wrap="square" rtlCol="0">
                <a:spAutoFit/>
              </a:bodyPr>
              <a:lstStyle/>
              <a:p>
                <a:pPr algn="ctr"/>
                <a14:m>
                  <m:oMath xmlns:m="http://schemas.openxmlformats.org/officeDocument/2006/math">
                    <m:acc>
                      <m:accPr>
                        <m:chr m:val="⃗"/>
                        <m:ctrlPr>
                          <a:rPr lang="en-US" altLang="ja-JP" sz="3500" i="1" dirty="0" smtClean="0">
                            <a:solidFill>
                              <a:schemeClr val="bg1">
                                <a:lumMod val="95000"/>
                              </a:schemeClr>
                            </a:solidFill>
                            <a:latin typeface="Cambria Math" panose="02040503050406030204" pitchFamily="18" charset="0"/>
                          </a:rPr>
                        </m:ctrlPr>
                      </m:accPr>
                      <m:e>
                        <m:r>
                          <a:rPr lang="en-US" altLang="ja-JP" sz="3500" b="0" i="1" dirty="0" smtClean="0">
                            <a:solidFill>
                              <a:schemeClr val="bg1">
                                <a:lumMod val="95000"/>
                              </a:schemeClr>
                            </a:solidFill>
                            <a:latin typeface="Cambria Math" panose="02040503050406030204" pitchFamily="18" charset="0"/>
                          </a:rPr>
                          <m:t>𝑝</m:t>
                        </m:r>
                      </m:e>
                    </m:acc>
                    <m:r>
                      <a:rPr lang="en-US" altLang="ja-JP" sz="3500" b="0" i="1" dirty="0" smtClean="0">
                        <a:solidFill>
                          <a:schemeClr val="bg1">
                            <a:lumMod val="95000"/>
                          </a:schemeClr>
                        </a:solidFill>
                        <a:latin typeface="Cambria Math" panose="02040503050406030204" pitchFamily="18" charset="0"/>
                      </a:rPr>
                      <m:t> </m:t>
                    </m:r>
                  </m:oMath>
                </a14:m>
                <a:r>
                  <a:rPr kumimoji="1" lang="en-US" altLang="ja-JP" sz="3500" dirty="0">
                    <a:solidFill>
                      <a:schemeClr val="bg1">
                        <a:lumMod val="95000"/>
                      </a:schemeClr>
                    </a:solidFill>
                  </a:rPr>
                  <a:t>@Target</a:t>
                </a:r>
                <a:endParaRPr kumimoji="1" lang="ja-JP" altLang="en-US" sz="3500" dirty="0">
                  <a:solidFill>
                    <a:schemeClr val="bg1">
                      <a:lumMod val="95000"/>
                    </a:schemeClr>
                  </a:solidFill>
                </a:endParaRPr>
              </a:p>
            </p:txBody>
          </p:sp>
        </mc:Choice>
        <mc:Fallback>
          <p:sp>
            <p:nvSpPr>
              <p:cNvPr id="24" name="テキスト ボックス 23">
                <a:extLst>
                  <a:ext uri="{FF2B5EF4-FFF2-40B4-BE49-F238E27FC236}">
                    <a16:creationId xmlns:a16="http://schemas.microsoft.com/office/drawing/2014/main" id="{FE72C045-C1F3-47A4-9546-3961AA8FE5F2}"/>
                  </a:ext>
                </a:extLst>
              </p:cNvPr>
              <p:cNvSpPr txBox="1">
                <a:spLocks noRot="1" noChangeAspect="1" noMove="1" noResize="1" noEditPoints="1" noAdjustHandles="1" noChangeArrowheads="1" noChangeShapeType="1" noTextEdit="1"/>
              </p:cNvSpPr>
              <p:nvPr/>
            </p:nvSpPr>
            <p:spPr>
              <a:xfrm>
                <a:off x="5968511" y="4350979"/>
                <a:ext cx="2370992" cy="630942"/>
              </a:xfrm>
              <a:prstGeom prst="rect">
                <a:avLst/>
              </a:prstGeom>
              <a:blipFill>
                <a:blip r:embed="rId3"/>
                <a:stretch>
                  <a:fillRect t="-13333" r="-5115" b="-34286"/>
                </a:stretch>
              </a:blipFill>
              <a:ln>
                <a:solidFill>
                  <a:schemeClr val="tx1"/>
                </a:solidFill>
              </a:ln>
            </p:spPr>
            <p:txBody>
              <a:bodyPr/>
              <a:lstStyle/>
              <a:p>
                <a:r>
                  <a:rPr lang="ja-JP" altLang="en-US">
                    <a:noFill/>
                  </a:rPr>
                  <a:t> </a:t>
                </a:r>
              </a:p>
            </p:txBody>
          </p:sp>
        </mc:Fallback>
      </mc:AlternateContent>
      <p:grpSp>
        <p:nvGrpSpPr>
          <p:cNvPr id="34" name="グループ化 33">
            <a:extLst>
              <a:ext uri="{FF2B5EF4-FFF2-40B4-BE49-F238E27FC236}">
                <a16:creationId xmlns:a16="http://schemas.microsoft.com/office/drawing/2014/main" id="{DB4C06AB-CEB8-4F1C-9C01-F65956976499}"/>
              </a:ext>
            </a:extLst>
          </p:cNvPr>
          <p:cNvGrpSpPr/>
          <p:nvPr/>
        </p:nvGrpSpPr>
        <p:grpSpPr>
          <a:xfrm>
            <a:off x="4802065" y="2164975"/>
            <a:ext cx="2099897" cy="2264660"/>
            <a:chOff x="4802065" y="2164975"/>
            <a:chExt cx="2099897" cy="2264660"/>
          </a:xfrm>
        </p:grpSpPr>
        <p:cxnSp>
          <p:nvCxnSpPr>
            <p:cNvPr id="26" name="直線矢印コネクタ 25">
              <a:extLst>
                <a:ext uri="{FF2B5EF4-FFF2-40B4-BE49-F238E27FC236}">
                  <a16:creationId xmlns:a16="http://schemas.microsoft.com/office/drawing/2014/main" id="{37A7CC87-BCA0-45F4-9877-BFB69D089B36}"/>
                </a:ext>
              </a:extLst>
            </p:cNvPr>
            <p:cNvCxnSpPr>
              <a:cxnSpLocks/>
              <a:stCxn id="23" idx="3"/>
            </p:cNvCxnSpPr>
            <p:nvPr/>
          </p:nvCxnSpPr>
          <p:spPr>
            <a:xfrm>
              <a:off x="4802065" y="2164975"/>
              <a:ext cx="2099897" cy="8109"/>
            </a:xfrm>
            <a:prstGeom prst="straightConnector1">
              <a:avLst/>
            </a:prstGeom>
            <a:ln w="38100">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直線矢印コネクタ 30">
              <a:extLst>
                <a:ext uri="{FF2B5EF4-FFF2-40B4-BE49-F238E27FC236}">
                  <a16:creationId xmlns:a16="http://schemas.microsoft.com/office/drawing/2014/main" id="{604F3023-E969-4152-AA72-69DF81D91CC8}"/>
                </a:ext>
              </a:extLst>
            </p:cNvPr>
            <p:cNvCxnSpPr>
              <a:cxnSpLocks/>
            </p:cNvCxnSpPr>
            <p:nvPr/>
          </p:nvCxnSpPr>
          <p:spPr>
            <a:xfrm>
              <a:off x="6901962" y="2251740"/>
              <a:ext cx="0" cy="2177895"/>
            </a:xfrm>
            <a:prstGeom prst="straightConnector1">
              <a:avLst/>
            </a:prstGeom>
            <a:ln w="38100">
              <a:prstDash val="dash"/>
              <a:tailEnd type="triangle"/>
            </a:ln>
          </p:spPr>
          <p:style>
            <a:lnRef idx="1">
              <a:schemeClr val="dk1"/>
            </a:lnRef>
            <a:fillRef idx="0">
              <a:schemeClr val="dk1"/>
            </a:fillRef>
            <a:effectRef idx="0">
              <a:schemeClr val="dk1"/>
            </a:effectRef>
            <a:fontRef idx="minor">
              <a:schemeClr val="tx1"/>
            </a:fontRef>
          </p:style>
        </p:cxnSp>
      </p:grpSp>
      <p:sp>
        <p:nvSpPr>
          <p:cNvPr id="36" name="テキスト ボックス 35">
            <a:extLst>
              <a:ext uri="{FF2B5EF4-FFF2-40B4-BE49-F238E27FC236}">
                <a16:creationId xmlns:a16="http://schemas.microsoft.com/office/drawing/2014/main" id="{03C254C9-0AE4-4599-B0A5-FDFC69A1F82A}"/>
              </a:ext>
            </a:extLst>
          </p:cNvPr>
          <p:cNvSpPr txBox="1"/>
          <p:nvPr/>
        </p:nvSpPr>
        <p:spPr>
          <a:xfrm>
            <a:off x="4995496" y="5702286"/>
            <a:ext cx="527539" cy="477054"/>
          </a:xfrm>
          <a:prstGeom prst="rect">
            <a:avLst/>
          </a:prstGeom>
          <a:noFill/>
        </p:spPr>
        <p:txBody>
          <a:bodyPr wrap="square" rtlCol="0">
            <a:spAutoFit/>
          </a:bodyPr>
          <a:lstStyle/>
          <a:p>
            <a:pPr algn="ctr"/>
            <a:r>
              <a:rPr kumimoji="1" lang="en-US" altLang="ja-JP" sz="2500" dirty="0"/>
              <a:t>Q</a:t>
            </a:r>
            <a:endParaRPr kumimoji="1" lang="ja-JP" altLang="en-US" sz="2500" dirty="0"/>
          </a:p>
        </p:txBody>
      </p:sp>
      <p:sp>
        <p:nvSpPr>
          <p:cNvPr id="37" name="テキスト ボックス 36">
            <a:extLst>
              <a:ext uri="{FF2B5EF4-FFF2-40B4-BE49-F238E27FC236}">
                <a16:creationId xmlns:a16="http://schemas.microsoft.com/office/drawing/2014/main" id="{15DD4392-71D4-4641-9EA1-9B5262AD598E}"/>
              </a:ext>
            </a:extLst>
          </p:cNvPr>
          <p:cNvSpPr txBox="1"/>
          <p:nvPr/>
        </p:nvSpPr>
        <p:spPr>
          <a:xfrm>
            <a:off x="4274526" y="5724141"/>
            <a:ext cx="527539" cy="477054"/>
          </a:xfrm>
          <a:prstGeom prst="rect">
            <a:avLst/>
          </a:prstGeom>
          <a:noFill/>
        </p:spPr>
        <p:txBody>
          <a:bodyPr wrap="square" rtlCol="0">
            <a:spAutoFit/>
          </a:bodyPr>
          <a:lstStyle/>
          <a:p>
            <a:pPr algn="ctr"/>
            <a:r>
              <a:rPr kumimoji="1" lang="en-US" altLang="ja-JP" sz="2500" dirty="0"/>
              <a:t>Q</a:t>
            </a:r>
            <a:endParaRPr kumimoji="1" lang="ja-JP" altLang="en-US" sz="2500" dirty="0"/>
          </a:p>
        </p:txBody>
      </p:sp>
      <p:sp>
        <p:nvSpPr>
          <p:cNvPr id="38" name="テキスト ボックス 37">
            <a:extLst>
              <a:ext uri="{FF2B5EF4-FFF2-40B4-BE49-F238E27FC236}">
                <a16:creationId xmlns:a16="http://schemas.microsoft.com/office/drawing/2014/main" id="{E7BD00BF-5378-46E4-AC1F-6B9A404E9E19}"/>
              </a:ext>
            </a:extLst>
          </p:cNvPr>
          <p:cNvSpPr txBox="1"/>
          <p:nvPr/>
        </p:nvSpPr>
        <p:spPr>
          <a:xfrm>
            <a:off x="2206682" y="5544363"/>
            <a:ext cx="527539" cy="477054"/>
          </a:xfrm>
          <a:prstGeom prst="rect">
            <a:avLst/>
          </a:prstGeom>
          <a:noFill/>
        </p:spPr>
        <p:txBody>
          <a:bodyPr wrap="square" rtlCol="0">
            <a:spAutoFit/>
          </a:bodyPr>
          <a:lstStyle/>
          <a:p>
            <a:pPr algn="ctr"/>
            <a:r>
              <a:rPr kumimoji="1" lang="en-US" altLang="ja-JP" sz="2500" dirty="0"/>
              <a:t>D</a:t>
            </a:r>
            <a:endParaRPr kumimoji="1" lang="ja-JP" altLang="en-US" sz="2500" dirty="0"/>
          </a:p>
        </p:txBody>
      </p:sp>
      <p:sp>
        <p:nvSpPr>
          <p:cNvPr id="39" name="テキスト ボックス 38">
            <a:extLst>
              <a:ext uri="{FF2B5EF4-FFF2-40B4-BE49-F238E27FC236}">
                <a16:creationId xmlns:a16="http://schemas.microsoft.com/office/drawing/2014/main" id="{0356D256-E04D-4C59-B547-ACCB838B81CF}"/>
              </a:ext>
            </a:extLst>
          </p:cNvPr>
          <p:cNvSpPr txBox="1"/>
          <p:nvPr/>
        </p:nvSpPr>
        <p:spPr>
          <a:xfrm>
            <a:off x="1598444" y="4427923"/>
            <a:ext cx="527539" cy="477054"/>
          </a:xfrm>
          <a:prstGeom prst="rect">
            <a:avLst/>
          </a:prstGeom>
          <a:noFill/>
        </p:spPr>
        <p:txBody>
          <a:bodyPr wrap="square" rtlCol="0">
            <a:spAutoFit/>
          </a:bodyPr>
          <a:lstStyle/>
          <a:p>
            <a:pPr algn="ctr"/>
            <a:r>
              <a:rPr kumimoji="1" lang="en-US" altLang="ja-JP" sz="2500" dirty="0"/>
              <a:t>Q</a:t>
            </a:r>
            <a:endParaRPr kumimoji="1" lang="ja-JP" altLang="en-US" sz="2500" dirty="0"/>
          </a:p>
        </p:txBody>
      </p:sp>
      <p:sp>
        <p:nvSpPr>
          <p:cNvPr id="40" name="テキスト ボックス 39">
            <a:extLst>
              <a:ext uri="{FF2B5EF4-FFF2-40B4-BE49-F238E27FC236}">
                <a16:creationId xmlns:a16="http://schemas.microsoft.com/office/drawing/2014/main" id="{E6B4ED90-82BC-4701-9BA2-21168C37BB36}"/>
              </a:ext>
            </a:extLst>
          </p:cNvPr>
          <p:cNvSpPr txBox="1"/>
          <p:nvPr/>
        </p:nvSpPr>
        <p:spPr>
          <a:xfrm>
            <a:off x="682777" y="2534283"/>
            <a:ext cx="4853347" cy="430887"/>
          </a:xfrm>
          <a:prstGeom prst="rect">
            <a:avLst/>
          </a:prstGeom>
          <a:noFill/>
        </p:spPr>
        <p:txBody>
          <a:bodyPr wrap="square" rtlCol="0">
            <a:spAutoFit/>
          </a:bodyPr>
          <a:lstStyle/>
          <a:p>
            <a:r>
              <a:rPr kumimoji="1" lang="en-US" altLang="ja-JP" sz="2200" dirty="0"/>
              <a:t>INPUT: </a:t>
            </a:r>
            <a:r>
              <a:rPr kumimoji="1" lang="en-US" altLang="ja-JP" sz="2200" b="1" dirty="0">
                <a:solidFill>
                  <a:srgbClr val="C00000"/>
                </a:solidFill>
              </a:rPr>
              <a:t>Position/angle resolutions</a:t>
            </a:r>
            <a:endParaRPr kumimoji="1" lang="ja-JP" altLang="en-US" sz="2200" b="1" dirty="0">
              <a:solidFill>
                <a:srgbClr val="C00000"/>
              </a:solidFill>
            </a:endParaRPr>
          </a:p>
        </p:txBody>
      </p:sp>
      <mc:AlternateContent xmlns:mc="http://schemas.openxmlformats.org/markup-compatibility/2006">
        <mc:Choice xmlns:a14="http://schemas.microsoft.com/office/drawing/2010/main" Requires="a14">
          <p:sp>
            <p:nvSpPr>
              <p:cNvPr id="41" name="テキスト ボックス 40">
                <a:extLst>
                  <a:ext uri="{FF2B5EF4-FFF2-40B4-BE49-F238E27FC236}">
                    <a16:creationId xmlns:a16="http://schemas.microsoft.com/office/drawing/2014/main" id="{17D6CA41-7AAE-487F-B837-3A6B1FB2A344}"/>
                  </a:ext>
                </a:extLst>
              </p:cNvPr>
              <p:cNvSpPr txBox="1"/>
              <p:nvPr/>
            </p:nvSpPr>
            <p:spPr>
              <a:xfrm>
                <a:off x="10181492" y="4350979"/>
                <a:ext cx="1462454" cy="630942"/>
              </a:xfrm>
              <a:prstGeom prst="rect">
                <a:avLst/>
              </a:prstGeom>
              <a:solidFill>
                <a:srgbClr val="FF0000"/>
              </a:solid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sz="3500" b="0" i="1" smtClean="0">
                              <a:solidFill>
                                <a:schemeClr val="bg1">
                                  <a:lumMod val="95000"/>
                                </a:schemeClr>
                              </a:solidFill>
                              <a:latin typeface="Cambria Math" panose="02040503050406030204" pitchFamily="18" charset="0"/>
                            </a:rPr>
                          </m:ctrlPr>
                        </m:sSubPr>
                        <m:e>
                          <m:r>
                            <a:rPr kumimoji="1" lang="en-US" altLang="ja-JP" sz="3500" b="0" i="1" smtClean="0">
                              <a:solidFill>
                                <a:schemeClr val="bg1">
                                  <a:lumMod val="95000"/>
                                </a:schemeClr>
                              </a:solidFill>
                              <a:latin typeface="Cambria Math" panose="02040503050406030204" pitchFamily="18" charset="0"/>
                            </a:rPr>
                            <m:t>𝑀</m:t>
                          </m:r>
                        </m:e>
                        <m:sub>
                          <m:r>
                            <m:rPr>
                              <m:sty m:val="p"/>
                            </m:rPr>
                            <a:rPr kumimoji="1" lang="en-US" altLang="ja-JP" sz="3500" b="0" i="0" smtClean="0">
                              <a:solidFill>
                                <a:schemeClr val="bg1">
                                  <a:lumMod val="95000"/>
                                </a:schemeClr>
                              </a:solidFill>
                              <a:latin typeface="Cambria Math" panose="02040503050406030204" pitchFamily="18" charset="0"/>
                            </a:rPr>
                            <m:t>HYP</m:t>
                          </m:r>
                        </m:sub>
                      </m:sSub>
                    </m:oMath>
                  </m:oMathPara>
                </a14:m>
                <a:endParaRPr kumimoji="1" lang="ja-JP" altLang="en-US" sz="3500" dirty="0">
                  <a:solidFill>
                    <a:schemeClr val="bg1">
                      <a:lumMod val="95000"/>
                    </a:schemeClr>
                  </a:solidFill>
                </a:endParaRPr>
              </a:p>
            </p:txBody>
          </p:sp>
        </mc:Choice>
        <mc:Fallback>
          <p:sp>
            <p:nvSpPr>
              <p:cNvPr id="41" name="テキスト ボックス 40">
                <a:extLst>
                  <a:ext uri="{FF2B5EF4-FFF2-40B4-BE49-F238E27FC236}">
                    <a16:creationId xmlns:a16="http://schemas.microsoft.com/office/drawing/2014/main" id="{17D6CA41-7AAE-487F-B837-3A6B1FB2A344}"/>
                  </a:ext>
                </a:extLst>
              </p:cNvPr>
              <p:cNvSpPr txBox="1">
                <a:spLocks noRot="1" noChangeAspect="1" noMove="1" noResize="1" noEditPoints="1" noAdjustHandles="1" noChangeArrowheads="1" noChangeShapeType="1" noTextEdit="1"/>
              </p:cNvSpPr>
              <p:nvPr/>
            </p:nvSpPr>
            <p:spPr>
              <a:xfrm>
                <a:off x="10181492" y="4350979"/>
                <a:ext cx="1462454" cy="630942"/>
              </a:xfrm>
              <a:prstGeom prst="rect">
                <a:avLst/>
              </a:prstGeom>
              <a:blipFill>
                <a:blip r:embed="rId4"/>
                <a:stretch>
                  <a:fillRect/>
                </a:stretch>
              </a:blipFill>
              <a:ln>
                <a:solidFill>
                  <a:schemeClr val="tx1"/>
                </a:solidFill>
              </a:ln>
            </p:spPr>
            <p:txBody>
              <a:bodyPr/>
              <a:lstStyle/>
              <a:p>
                <a:r>
                  <a:rPr lang="ja-JP" altLang="en-US">
                    <a:noFill/>
                  </a:rPr>
                  <a:t> </a:t>
                </a:r>
              </a:p>
            </p:txBody>
          </p:sp>
        </mc:Fallback>
      </mc:AlternateContent>
      <p:sp>
        <p:nvSpPr>
          <p:cNvPr id="42" name="矢印: 右 41">
            <a:extLst>
              <a:ext uri="{FF2B5EF4-FFF2-40B4-BE49-F238E27FC236}">
                <a16:creationId xmlns:a16="http://schemas.microsoft.com/office/drawing/2014/main" id="{BFA8FDAB-87F7-49D3-8DEA-4DBE1680D17D}"/>
              </a:ext>
            </a:extLst>
          </p:cNvPr>
          <p:cNvSpPr/>
          <p:nvPr/>
        </p:nvSpPr>
        <p:spPr>
          <a:xfrm>
            <a:off x="8713177" y="4389451"/>
            <a:ext cx="1116623" cy="553998"/>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7B86A4FD-FEDA-4395-ABF5-7B61C9876D42}"/>
              </a:ext>
            </a:extLst>
          </p:cNvPr>
          <p:cNvSpPr txBox="1"/>
          <p:nvPr/>
        </p:nvSpPr>
        <p:spPr>
          <a:xfrm>
            <a:off x="5108331" y="1626828"/>
            <a:ext cx="2640429" cy="477054"/>
          </a:xfrm>
          <a:prstGeom prst="rect">
            <a:avLst/>
          </a:prstGeom>
          <a:noFill/>
        </p:spPr>
        <p:txBody>
          <a:bodyPr wrap="square" rtlCol="0">
            <a:spAutoFit/>
          </a:bodyPr>
          <a:lstStyle/>
          <a:p>
            <a:r>
              <a:rPr kumimoji="1" lang="en-US" altLang="ja-JP" sz="2500" dirty="0"/>
              <a:t>Transfer matrix</a:t>
            </a:r>
            <a:endParaRPr kumimoji="1" lang="ja-JP" altLang="en-US" sz="2500" dirty="0"/>
          </a:p>
        </p:txBody>
      </p:sp>
      <p:sp>
        <p:nvSpPr>
          <p:cNvPr id="44" name="テキスト ボックス 43">
            <a:extLst>
              <a:ext uri="{FF2B5EF4-FFF2-40B4-BE49-F238E27FC236}">
                <a16:creationId xmlns:a16="http://schemas.microsoft.com/office/drawing/2014/main" id="{D2291A21-9886-4615-B887-97E3F205072A}"/>
              </a:ext>
            </a:extLst>
          </p:cNvPr>
          <p:cNvSpPr txBox="1"/>
          <p:nvPr/>
        </p:nvSpPr>
        <p:spPr>
          <a:xfrm>
            <a:off x="6901962" y="3906135"/>
            <a:ext cx="1644540" cy="477054"/>
          </a:xfrm>
          <a:prstGeom prst="rect">
            <a:avLst/>
          </a:prstGeom>
          <a:noFill/>
        </p:spPr>
        <p:txBody>
          <a:bodyPr wrap="square" rtlCol="0">
            <a:spAutoFit/>
          </a:bodyPr>
          <a:lstStyle/>
          <a:p>
            <a:r>
              <a:rPr kumimoji="1" lang="en-US" altLang="ja-JP" sz="2500" dirty="0"/>
              <a:t>(L and R)</a:t>
            </a:r>
            <a:endParaRPr kumimoji="1" lang="ja-JP" altLang="en-US" sz="2500" dirty="0"/>
          </a:p>
        </p:txBody>
      </p:sp>
      <p:sp>
        <p:nvSpPr>
          <p:cNvPr id="45" name="テキスト ボックス 44">
            <a:extLst>
              <a:ext uri="{FF2B5EF4-FFF2-40B4-BE49-F238E27FC236}">
                <a16:creationId xmlns:a16="http://schemas.microsoft.com/office/drawing/2014/main" id="{8199D98D-8550-4B20-A4DA-8B2D3E9ED9FD}"/>
              </a:ext>
            </a:extLst>
          </p:cNvPr>
          <p:cNvSpPr txBox="1"/>
          <p:nvPr/>
        </p:nvSpPr>
        <p:spPr>
          <a:xfrm>
            <a:off x="9936772" y="3297201"/>
            <a:ext cx="1951893" cy="861774"/>
          </a:xfrm>
          <a:prstGeom prst="rect">
            <a:avLst/>
          </a:prstGeom>
          <a:noFill/>
        </p:spPr>
        <p:txBody>
          <a:bodyPr wrap="square" rtlCol="0">
            <a:spAutoFit/>
          </a:bodyPr>
          <a:lstStyle/>
          <a:p>
            <a:pPr algn="ctr"/>
            <a:r>
              <a:rPr lang="en-US" altLang="ja-JP" sz="2500" dirty="0"/>
              <a:t>Resolution estimation </a:t>
            </a:r>
            <a:endParaRPr kumimoji="1" lang="ja-JP" altLang="en-US" sz="2500" dirty="0"/>
          </a:p>
        </p:txBody>
      </p:sp>
      <p:sp>
        <p:nvSpPr>
          <p:cNvPr id="46" name="正方形/長方形 45">
            <a:extLst>
              <a:ext uri="{FF2B5EF4-FFF2-40B4-BE49-F238E27FC236}">
                <a16:creationId xmlns:a16="http://schemas.microsoft.com/office/drawing/2014/main" id="{7115D241-34F0-425D-8699-2068FA5506FF}"/>
              </a:ext>
            </a:extLst>
          </p:cNvPr>
          <p:cNvSpPr/>
          <p:nvPr/>
        </p:nvSpPr>
        <p:spPr>
          <a:xfrm>
            <a:off x="571500" y="1565735"/>
            <a:ext cx="8423031" cy="5050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ED88FEC5-2464-4766-B7A8-E6DE77952F1A}"/>
              </a:ext>
            </a:extLst>
          </p:cNvPr>
          <p:cNvSpPr/>
          <p:nvPr/>
        </p:nvSpPr>
        <p:spPr>
          <a:xfrm>
            <a:off x="9758184" y="5381367"/>
            <a:ext cx="2433816" cy="707886"/>
          </a:xfrm>
          <a:prstGeom prst="rect">
            <a:avLst/>
          </a:prstGeom>
        </p:spPr>
        <p:txBody>
          <a:bodyPr wrap="square">
            <a:spAutoFit/>
          </a:bodyPr>
          <a:lstStyle/>
          <a:p>
            <a:r>
              <a:rPr lang="en-US" altLang="ja-JP" sz="2000" b="1" i="1"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Result will be shown by K.N. Suzuki</a:t>
            </a:r>
            <a:endParaRPr lang="en-US" altLang="ja-JP" sz="2000" b="1" i="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3F8577C9-B153-430D-B934-99248DB36C31}"/>
              </a:ext>
            </a:extLst>
          </p:cNvPr>
          <p:cNvSpPr txBox="1"/>
          <p:nvPr/>
        </p:nvSpPr>
        <p:spPr>
          <a:xfrm>
            <a:off x="5786907" y="5909758"/>
            <a:ext cx="3304340" cy="707886"/>
          </a:xfrm>
          <a:prstGeom prst="rect">
            <a:avLst/>
          </a:prstGeom>
          <a:noFill/>
        </p:spPr>
        <p:txBody>
          <a:bodyPr wrap="square" rtlCol="0">
            <a:spAutoFit/>
          </a:bodyPr>
          <a:lstStyle/>
          <a:p>
            <a:r>
              <a:rPr kumimoji="1" lang="en-US" altLang="ja-JP" sz="2000" dirty="0">
                <a:latin typeface="Times New Roman" panose="02020603050405020304" pitchFamily="18" charset="0"/>
                <a:cs typeface="Times New Roman" panose="02020603050405020304" pitchFamily="18" charset="0"/>
              </a:rPr>
              <a:t>Geant4 simulation </a:t>
            </a:r>
          </a:p>
          <a:p>
            <a:r>
              <a:rPr kumimoji="1" lang="en-US" altLang="ja-JP" sz="2000" dirty="0">
                <a:latin typeface="Times New Roman" panose="02020603050405020304" pitchFamily="18" charset="0"/>
                <a:cs typeface="Times New Roman" panose="02020603050405020304" pitchFamily="18" charset="0"/>
              </a:rPr>
              <a:t>with materials (target, air etc.)</a:t>
            </a:r>
            <a:endParaRPr kumimoji="1" lang="ja-JP" altLang="en-US" sz="2000" dirty="0">
              <a:latin typeface="Times New Roman" panose="02020603050405020304" pitchFamily="18" charset="0"/>
              <a:cs typeface="Times New Roman" panose="02020603050405020304" pitchFamily="18" charset="0"/>
            </a:endParaRPr>
          </a:p>
        </p:txBody>
      </p:sp>
      <p:pic>
        <p:nvPicPr>
          <p:cNvPr id="49" name="コンテンツ プレースホルダー 22">
            <a:extLst>
              <a:ext uri="{FF2B5EF4-FFF2-40B4-BE49-F238E27FC236}">
                <a16:creationId xmlns:a16="http://schemas.microsoft.com/office/drawing/2014/main" id="{F262DDBB-10A6-44C0-BCC4-5007377CBF2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166136" y="972550"/>
            <a:ext cx="2830329" cy="2096913"/>
          </a:xfrm>
        </p:spPr>
      </p:pic>
    </p:spTree>
    <p:extLst>
      <p:ext uri="{BB962C8B-B14F-4D97-AF65-F5344CB8AC3E}">
        <p14:creationId xmlns:p14="http://schemas.microsoft.com/office/powerpoint/2010/main" val="525562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D3E3644C-C1B7-4A90-A6E5-82A9017B6670}"/>
              </a:ext>
            </a:extLst>
          </p:cNvPr>
          <p:cNvSpPr/>
          <p:nvPr/>
        </p:nvSpPr>
        <p:spPr>
          <a:xfrm>
            <a:off x="298938" y="821115"/>
            <a:ext cx="5890847" cy="5985211"/>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F5BC24C2-BD26-4377-BCAD-74BD733CD3E4}"/>
              </a:ext>
            </a:extLst>
          </p:cNvPr>
          <p:cNvSpPr>
            <a:spLocks noGrp="1"/>
          </p:cNvSpPr>
          <p:nvPr>
            <p:ph type="title"/>
          </p:nvPr>
        </p:nvSpPr>
        <p:spPr>
          <a:xfrm>
            <a:off x="627185" y="51674"/>
            <a:ext cx="9070733" cy="769441"/>
          </a:xfrm>
        </p:spPr>
        <p:txBody>
          <a:bodyPr>
            <a:normAutofit/>
          </a:bodyPr>
          <a:lstStyle/>
          <a:p>
            <a:r>
              <a:rPr lang="en-US" altLang="ja-JP" dirty="0"/>
              <a:t>The angle resolution (SS + Multifoil)</a:t>
            </a:r>
            <a:endParaRPr kumimoji="1" lang="ja-JP" altLang="en-US" dirty="0"/>
          </a:p>
        </p:txBody>
      </p:sp>
      <p:pic>
        <p:nvPicPr>
          <p:cNvPr id="3" name="図 2">
            <a:extLst>
              <a:ext uri="{FF2B5EF4-FFF2-40B4-BE49-F238E27FC236}">
                <a16:creationId xmlns:a16="http://schemas.microsoft.com/office/drawing/2014/main" id="{CC82AAEE-7155-40B3-938E-1ED386D37F05}"/>
              </a:ext>
            </a:extLst>
          </p:cNvPr>
          <p:cNvPicPr>
            <a:picLocks noChangeAspect="1"/>
          </p:cNvPicPr>
          <p:nvPr/>
        </p:nvPicPr>
        <p:blipFill rotWithShape="1">
          <a:blip r:embed="rId2"/>
          <a:srcRect t="8110"/>
          <a:stretch/>
        </p:blipFill>
        <p:spPr>
          <a:xfrm>
            <a:off x="3032438" y="843991"/>
            <a:ext cx="2967889" cy="2831735"/>
          </a:xfrm>
          <a:prstGeom prst="rect">
            <a:avLst/>
          </a:prstGeom>
        </p:spPr>
      </p:pic>
      <p:sp>
        <p:nvSpPr>
          <p:cNvPr id="4" name="テキスト ボックス 3">
            <a:extLst>
              <a:ext uri="{FF2B5EF4-FFF2-40B4-BE49-F238E27FC236}">
                <a16:creationId xmlns:a16="http://schemas.microsoft.com/office/drawing/2014/main" id="{FA3DB4D1-CE9C-4AAB-B636-6B516E2E5A46}"/>
              </a:ext>
            </a:extLst>
          </p:cNvPr>
          <p:cNvSpPr txBox="1"/>
          <p:nvPr/>
        </p:nvSpPr>
        <p:spPr>
          <a:xfrm>
            <a:off x="627185" y="2078925"/>
            <a:ext cx="1592877" cy="630942"/>
          </a:xfrm>
          <a:prstGeom prst="rect">
            <a:avLst/>
          </a:prstGeom>
          <a:solidFill>
            <a:schemeClr val="bg2">
              <a:lumMod val="90000"/>
              <a:alpha val="63000"/>
            </a:schemeClr>
          </a:solidFill>
        </p:spPr>
        <p:txBody>
          <a:bodyPr wrap="square" rtlCol="0" anchor="ctr">
            <a:spAutoFit/>
          </a:bodyPr>
          <a:lstStyle/>
          <a:p>
            <a:pPr algn="ctr"/>
            <a:r>
              <a:rPr lang="en-US" altLang="ja-JP" sz="3500" b="1" dirty="0">
                <a:solidFill>
                  <a:srgbClr val="C00000"/>
                </a:solidFill>
              </a:rPr>
              <a:t>DATA</a:t>
            </a:r>
            <a:endParaRPr kumimoji="1" lang="ja-JP" altLang="en-US" sz="3500" b="1" dirty="0">
              <a:solidFill>
                <a:srgbClr val="C00000"/>
              </a:solidFill>
            </a:endParaRPr>
          </a:p>
        </p:txBody>
      </p:sp>
      <p:pic>
        <p:nvPicPr>
          <p:cNvPr id="5" name="図 4">
            <a:extLst>
              <a:ext uri="{FF2B5EF4-FFF2-40B4-BE49-F238E27FC236}">
                <a16:creationId xmlns:a16="http://schemas.microsoft.com/office/drawing/2014/main" id="{180CA94D-79B4-41A1-8606-64D2E666A259}"/>
              </a:ext>
            </a:extLst>
          </p:cNvPr>
          <p:cNvPicPr>
            <a:picLocks noChangeAspect="1"/>
          </p:cNvPicPr>
          <p:nvPr/>
        </p:nvPicPr>
        <p:blipFill>
          <a:blip r:embed="rId3"/>
          <a:stretch>
            <a:fillRect/>
          </a:stretch>
        </p:blipFill>
        <p:spPr>
          <a:xfrm>
            <a:off x="3050877" y="3965024"/>
            <a:ext cx="2743254" cy="2800956"/>
          </a:xfrm>
          <a:prstGeom prst="rect">
            <a:avLst/>
          </a:prstGeom>
        </p:spPr>
      </p:pic>
      <p:sp>
        <p:nvSpPr>
          <p:cNvPr id="7" name="正方形/長方形 6">
            <a:extLst>
              <a:ext uri="{FF2B5EF4-FFF2-40B4-BE49-F238E27FC236}">
                <a16:creationId xmlns:a16="http://schemas.microsoft.com/office/drawing/2014/main" id="{D97C0658-3BCD-4881-81C5-1845E76FB114}"/>
              </a:ext>
            </a:extLst>
          </p:cNvPr>
          <p:cNvSpPr/>
          <p:nvPr/>
        </p:nvSpPr>
        <p:spPr>
          <a:xfrm>
            <a:off x="1813283" y="5985075"/>
            <a:ext cx="1142865" cy="369332"/>
          </a:xfrm>
          <a:prstGeom prst="rect">
            <a:avLst/>
          </a:prstGeom>
          <a:noFill/>
        </p:spPr>
        <p:txBody>
          <a:bodyPr wrap="square" lIns="91440" tIns="45720" rIns="91440" bIns="45720">
            <a:spAutoFit/>
          </a:bodyPr>
          <a:lstStyle/>
          <a:p>
            <a:pPr algn="ctr"/>
            <a:r>
              <a:rPr lang="en-US" altLang="ja-JP" dirty="0">
                <a:ln w="0"/>
                <a:solidFill>
                  <a:schemeClr val="bg1"/>
                </a:solidFill>
                <a:effectLst>
                  <a:outerShdw blurRad="38100" dist="25400" dir="5400000" algn="ctr" rotWithShape="0">
                    <a:srgbClr val="6E747A">
                      <a:alpha val="43000"/>
                    </a:srgbClr>
                  </a:outerShdw>
                </a:effectLst>
              </a:rPr>
              <a:t>(sigma)</a:t>
            </a:r>
            <a:endParaRPr lang="ja-JP" altLang="en-US" dirty="0">
              <a:ln w="0"/>
              <a:solidFill>
                <a:schemeClr val="bg1"/>
              </a:solidFill>
              <a:effectLst>
                <a:outerShdw blurRad="38100" dist="25400" dir="5400000" algn="ctr" rotWithShape="0">
                  <a:srgbClr val="6E747A">
                    <a:alpha val="43000"/>
                  </a:srgbClr>
                </a:outerShdw>
              </a:effectLst>
            </a:endParaRPr>
          </a:p>
        </p:txBody>
      </p:sp>
      <mc:AlternateContent xmlns:mc="http://schemas.openxmlformats.org/markup-compatibility/2006">
        <mc:Choice xmlns:a14="http://schemas.microsoft.com/office/drawing/2010/main" Requires="a14">
          <p:graphicFrame>
            <p:nvGraphicFramePr>
              <p:cNvPr id="10" name="表 9">
                <a:extLst>
                  <a:ext uri="{FF2B5EF4-FFF2-40B4-BE49-F238E27FC236}">
                    <a16:creationId xmlns:a16="http://schemas.microsoft.com/office/drawing/2014/main" id="{2F767DD7-BDD2-4F02-80EE-CE7EFACC8F43}"/>
                  </a:ext>
                </a:extLst>
              </p:cNvPr>
              <p:cNvGraphicFramePr>
                <a:graphicFrameLocks noGrp="1"/>
              </p:cNvGraphicFramePr>
              <p:nvPr>
                <p:extLst>
                  <p:ext uri="{D42A27DB-BD31-4B8C-83A1-F6EECF244321}">
                    <p14:modId xmlns:p14="http://schemas.microsoft.com/office/powerpoint/2010/main" val="2198437569"/>
                  </p:ext>
                </p:extLst>
              </p:nvPr>
            </p:nvGraphicFramePr>
            <p:xfrm>
              <a:off x="6610531" y="1395488"/>
              <a:ext cx="5282531" cy="4147769"/>
            </p:xfrm>
            <a:graphic>
              <a:graphicData uri="http://schemas.openxmlformats.org/drawingml/2006/table">
                <a:tbl>
                  <a:tblPr firstRow="1" bandRow="1">
                    <a:tableStyleId>{5940675A-B579-460E-94D1-54222C63F5DA}</a:tableStyleId>
                  </a:tblPr>
                  <a:tblGrid>
                    <a:gridCol w="1337715">
                      <a:extLst>
                        <a:ext uri="{9D8B030D-6E8A-4147-A177-3AD203B41FA5}">
                          <a16:colId xmlns:a16="http://schemas.microsoft.com/office/drawing/2014/main" val="1339393884"/>
                        </a:ext>
                      </a:extLst>
                    </a:gridCol>
                    <a:gridCol w="1996166">
                      <a:extLst>
                        <a:ext uri="{9D8B030D-6E8A-4147-A177-3AD203B41FA5}">
                          <a16:colId xmlns:a16="http://schemas.microsoft.com/office/drawing/2014/main" val="630355186"/>
                        </a:ext>
                      </a:extLst>
                    </a:gridCol>
                    <a:gridCol w="1948650">
                      <a:extLst>
                        <a:ext uri="{9D8B030D-6E8A-4147-A177-3AD203B41FA5}">
                          <a16:colId xmlns:a16="http://schemas.microsoft.com/office/drawing/2014/main" val="2469350455"/>
                        </a:ext>
                      </a:extLst>
                    </a:gridCol>
                  </a:tblGrid>
                  <a:tr h="463792">
                    <a:tc>
                      <a:txBody>
                        <a:bodyPr/>
                        <a:lstStyle/>
                        <a:p>
                          <a:pPr algn="ctr"/>
                          <a:endParaRPr kumimoji="1" lang="ja-JP" altLang="en-US" sz="2000"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gridSpan="2">
                      <a:txBody>
                        <a:bodyPr/>
                        <a:lstStyle/>
                        <a:p>
                          <a:pPr algn="ctr"/>
                          <a:r>
                            <a:rPr kumimoji="1" lang="en-US" altLang="ja-JP" sz="2000" dirty="0">
                              <a:latin typeface="Times New Roman" panose="02020603050405020304" pitchFamily="18" charset="0"/>
                              <a:cs typeface="Times New Roman" panose="02020603050405020304" pitchFamily="18" charset="0"/>
                            </a:rPr>
                            <a:t>Resolution σ (/)</a:t>
                          </a:r>
                          <a:endParaRPr kumimoji="1" lang="ja-JP" altLang="en-US" sz="2000"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hMerge="1">
                      <a:txBody>
                        <a:bodyPr/>
                        <a:lstStyle/>
                        <a:p>
                          <a:pPr algn="ctr"/>
                          <a:endParaRPr kumimoji="1" lang="ja-JP" altLang="en-US" dirty="0"/>
                        </a:p>
                      </a:txBody>
                      <a:tcPr/>
                    </a:tc>
                    <a:extLst>
                      <a:ext uri="{0D108BD9-81ED-4DB2-BD59-A6C34878D82A}">
                        <a16:rowId xmlns:a16="http://schemas.microsoft.com/office/drawing/2014/main" val="4057650421"/>
                      </a:ext>
                    </a:extLst>
                  </a:tr>
                  <a:tr h="501162">
                    <a:tc>
                      <a:txBody>
                        <a:bodyPr/>
                        <a:lstStyle/>
                        <a:p>
                          <a:pPr algn="ctr"/>
                          <a:r>
                            <a:rPr kumimoji="1" lang="en-US" altLang="ja-JP" sz="2000" dirty="0">
                              <a:latin typeface="Times New Roman" panose="02020603050405020304" pitchFamily="18" charset="0"/>
                              <a:cs typeface="Times New Roman" panose="02020603050405020304" pitchFamily="18" charset="0"/>
                            </a:rPr>
                            <a:t>Target</a:t>
                          </a:r>
                          <a:endParaRPr kumimoji="1" lang="ja-JP" altLang="en-US" sz="2000"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Times New Roman" panose="02020603050405020304" pitchFamily="18" charset="0"/>
                              <a:cs typeface="Times New Roman" panose="02020603050405020304" pitchFamily="18" charset="0"/>
                              <a:hlinkClick r:id="rId4"/>
                            </a:rPr>
                            <a:t>Multi foil</a:t>
                          </a:r>
                          <a:endParaRPr kumimoji="1" lang="en-US" altLang="ja-JP" sz="2000"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Times New Roman" panose="02020603050405020304" pitchFamily="18" charset="0"/>
                              <a:cs typeface="Times New Roman" panose="02020603050405020304" pitchFamily="18" charset="0"/>
                            </a:rPr>
                            <a:t>T2 + Cigar cell</a:t>
                          </a:r>
                        </a:p>
                      </a:txBody>
                      <a:tcPr anchor="ctr">
                        <a:solidFill>
                          <a:schemeClr val="accent6">
                            <a:lumMod val="20000"/>
                            <a:lumOff val="80000"/>
                          </a:schemeClr>
                        </a:solidFill>
                      </a:tcPr>
                    </a:tc>
                    <a:extLst>
                      <a:ext uri="{0D108BD9-81ED-4DB2-BD59-A6C34878D82A}">
                        <a16:rowId xmlns:a16="http://schemas.microsoft.com/office/drawing/2014/main" val="1799040261"/>
                      </a:ext>
                    </a:extLst>
                  </a:tr>
                  <a:tr h="650631">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smtClean="0">
                                        <a:latin typeface="Cambria Math" panose="02040503050406030204" pitchFamily="18" charset="0"/>
                                      </a:rPr>
                                      <m:t>𝑥</m:t>
                                    </m:r>
                                  </m:num>
                                  <m:den>
                                    <m:sSub>
                                      <m:sSubPr>
                                        <m:ctrlPr>
                                          <a:rPr kumimoji="1" lang="en-US" altLang="ja-JP" sz="2000" i="1" smtClean="0">
                                            <a:latin typeface="Cambria Math" panose="02040503050406030204" pitchFamily="18" charset="0"/>
                                          </a:rPr>
                                        </m:ctrlPr>
                                      </m:sSubPr>
                                      <m:e>
                                        <m:r>
                                          <a:rPr kumimoji="1" lang="en-US" altLang="ja-JP" sz="2000" smtClean="0">
                                            <a:latin typeface="Cambria Math" panose="02040503050406030204" pitchFamily="18" charset="0"/>
                                          </a:rPr>
                                          <m:t>𝑋</m:t>
                                        </m:r>
                                      </m:e>
                                      <m:sub>
                                        <m:r>
                                          <a:rPr kumimoji="1" lang="en-US" altLang="ja-JP" sz="2000" smtClean="0">
                                            <a:latin typeface="Cambria Math" panose="02040503050406030204" pitchFamily="18" charset="0"/>
                                          </a:rPr>
                                          <m:t>0</m:t>
                                        </m:r>
                                      </m:sub>
                                    </m:sSub>
                                  </m:den>
                                </m:f>
                              </m:oMath>
                            </m:oMathPara>
                          </a14:m>
                          <a:endParaRPr kumimoji="1" lang="ja-JP" altLang="en-US" sz="2000"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smtClean="0">
                                    <a:latin typeface="Cambria Math" panose="02040503050406030204" pitchFamily="18" charset="0"/>
                                  </a:rPr>
                                  <m:t>2×</m:t>
                                </m:r>
                                <m:sSup>
                                  <m:sSupPr>
                                    <m:ctrlPr>
                                      <a:rPr kumimoji="1" lang="en-US" altLang="ja-JP" sz="2000" i="1" smtClean="0">
                                        <a:latin typeface="Cambria Math" panose="02040503050406030204" pitchFamily="18" charset="0"/>
                                      </a:rPr>
                                    </m:ctrlPr>
                                  </m:sSupPr>
                                  <m:e>
                                    <m:r>
                                      <a:rPr kumimoji="1" lang="en-US" altLang="ja-JP" sz="2000" smtClean="0">
                                        <a:latin typeface="Cambria Math" panose="02040503050406030204" pitchFamily="18" charset="0"/>
                                      </a:rPr>
                                      <m:t>10</m:t>
                                    </m:r>
                                  </m:e>
                                  <m:sup>
                                    <m:r>
                                      <a:rPr kumimoji="1" lang="en-US" altLang="ja-JP" sz="2000" smtClean="0">
                                        <a:latin typeface="Cambria Math" panose="02040503050406030204" pitchFamily="18" charset="0"/>
                                      </a:rPr>
                                      <m:t>−3</m:t>
                                    </m:r>
                                  </m:sup>
                                </m:sSup>
                              </m:oMath>
                            </m:oMathPara>
                          </a14:m>
                          <a:endParaRPr kumimoji="1" lang="en-US" altLang="ja-JP" sz="2000"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smtClean="0">
                                    <a:latin typeface="Cambria Math" panose="02040503050406030204" pitchFamily="18" charset="0"/>
                                  </a:rPr>
                                  <m:t>20×</m:t>
                                </m:r>
                                <m:sSup>
                                  <m:sSupPr>
                                    <m:ctrlPr>
                                      <a:rPr kumimoji="1" lang="en-US" altLang="ja-JP" sz="2000" i="1" smtClean="0">
                                        <a:latin typeface="Cambria Math" panose="02040503050406030204" pitchFamily="18" charset="0"/>
                                      </a:rPr>
                                    </m:ctrlPr>
                                  </m:sSupPr>
                                  <m:e>
                                    <m:r>
                                      <a:rPr kumimoji="1" lang="en-US" altLang="ja-JP" sz="2000" smtClean="0">
                                        <a:latin typeface="Cambria Math" panose="02040503050406030204" pitchFamily="18" charset="0"/>
                                      </a:rPr>
                                      <m:t>10</m:t>
                                    </m:r>
                                  </m:e>
                                  <m:sup>
                                    <m:r>
                                      <a:rPr kumimoji="1" lang="en-US" altLang="ja-JP" sz="2000" smtClean="0">
                                        <a:latin typeface="Cambria Math" panose="02040503050406030204" pitchFamily="18" charset="0"/>
                                      </a:rPr>
                                      <m:t>−3</m:t>
                                    </m:r>
                                  </m:sup>
                                </m:sSup>
                              </m:oMath>
                            </m:oMathPara>
                          </a14:m>
                          <a:endParaRPr kumimoji="1" lang="ja-JP" altLang="en-US" sz="2000"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val="2259655926"/>
                      </a:ext>
                    </a:extLst>
                  </a:tr>
                  <a:tr h="650631">
                    <a:tc>
                      <a:txBody>
                        <a:bodyPr/>
                        <a:lstStyle/>
                        <a:p>
                          <a:pPr algn="ctr"/>
                          <a:r>
                            <a:rPr kumimoji="1" lang="en-US" altLang="ja-JP" sz="2000" dirty="0">
                              <a:latin typeface="Times New Roman" panose="02020603050405020304" pitchFamily="18" charset="0"/>
                              <a:cs typeface="Times New Roman" panose="02020603050405020304" pitchFamily="18" charset="0"/>
                            </a:rPr>
                            <a:t>Estimation</a:t>
                          </a:r>
                          <a:endParaRPr kumimoji="1" lang="ja-JP" altLang="en-US" sz="2000"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Times New Roman" panose="02020603050405020304" pitchFamily="18" charset="0"/>
                              <a:cs typeface="Times New Roman" panose="02020603050405020304" pitchFamily="18" charset="0"/>
                            </a:rPr>
                            <a:t>Simple MC</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Geant4 MC</a:t>
                          </a:r>
                          <a:endParaRPr kumimoji="1" lang="ja-JP" altLang="en-US" sz="2000" b="1"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val="1336076990"/>
                      </a:ext>
                    </a:extLst>
                  </a:tr>
                  <a:tr h="653683">
                    <a:tc>
                      <a:txBody>
                        <a:bodyPr/>
                        <a:lstStyle/>
                        <a:p>
                          <a:pPr algn="ctr"/>
                          <a14:m>
                            <m:oMathPara xmlns:m="http://schemas.openxmlformats.org/officeDocument/2006/math">
                              <m:oMathParaPr>
                                <m:jc m:val="centerGroup"/>
                              </m:oMathParaPr>
                              <m:oMath xmlns:m="http://schemas.openxmlformats.org/officeDocument/2006/math">
                                <m:r>
                                  <m:rPr>
                                    <m:sty m:val="p"/>
                                  </m:rPr>
                                  <a:rPr kumimoji="1" lang="en-US" altLang="ja-JP" sz="2000" dirty="0" smtClean="0">
                                    <a:latin typeface="Cambria Math" panose="02040503050406030204" pitchFamily="18" charset="0"/>
                                  </a:rPr>
                                  <m:t>Δ</m:t>
                                </m:r>
                                <m:r>
                                  <a:rPr kumimoji="1" lang="en-US" altLang="ja-JP" sz="2000" dirty="0" err="1" smtClean="0">
                                    <a:latin typeface="Cambria Math" panose="02040503050406030204" pitchFamily="18" charset="0"/>
                                  </a:rPr>
                                  <m:t>𝑥</m:t>
                                </m:r>
                                <m:r>
                                  <a:rPr kumimoji="1" lang="en-US" altLang="ja-JP" sz="2000" dirty="0" smtClean="0">
                                    <a:latin typeface="Cambria Math" panose="02040503050406030204" pitchFamily="18" charset="0"/>
                                  </a:rPr>
                                  <m:t>′</m:t>
                                </m:r>
                              </m:oMath>
                            </m:oMathPara>
                          </a14:m>
                          <a:endParaRPr kumimoji="1" lang="ja-JP" altLang="en-US" sz="2000" dirty="0">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14:m>
                            <m:oMathPara xmlns:m="http://schemas.openxmlformats.org/officeDocument/2006/math">
                              <m:oMathParaPr>
                                <m:jc m:val="centerGroup"/>
                              </m:oMathParaPr>
                              <m:oMath xmlns:m="http://schemas.openxmlformats.org/officeDocument/2006/math">
                                <m:r>
                                  <a:rPr lang="en-US" altLang="ja-JP" sz="2200" b="1" i="1" smtClean="0">
                                    <a:solidFill>
                                      <a:schemeClr val="tx1"/>
                                    </a:solidFill>
                                    <a:latin typeface="Cambria Math" panose="02040503050406030204" pitchFamily="18" charset="0"/>
                                  </a:rPr>
                                  <m:t>𝟐</m:t>
                                </m:r>
                                <m:r>
                                  <a:rPr lang="en-US" altLang="ja-JP" sz="2200" b="1" smtClean="0">
                                    <a:solidFill>
                                      <a:schemeClr val="tx1"/>
                                    </a:solidFill>
                                    <a:latin typeface="Cambria Math" panose="02040503050406030204" pitchFamily="18" charset="0"/>
                                  </a:rPr>
                                  <m:t>.</m:t>
                                </m:r>
                                <m:r>
                                  <a:rPr lang="en-US" altLang="ja-JP" sz="2200" b="1" i="1" smtClean="0">
                                    <a:solidFill>
                                      <a:schemeClr val="tx1"/>
                                    </a:solidFill>
                                    <a:latin typeface="Cambria Math" panose="02040503050406030204" pitchFamily="18" charset="0"/>
                                  </a:rPr>
                                  <m:t>𝟐</m:t>
                                </m:r>
                                <m:r>
                                  <a:rPr lang="en-US" altLang="ja-JP" sz="2200" b="1" i="1" smtClean="0">
                                    <a:solidFill>
                                      <a:schemeClr val="tx1"/>
                                    </a:solidFill>
                                    <a:latin typeface="Cambria Math" panose="02040503050406030204" pitchFamily="18" charset="0"/>
                                  </a:rPr>
                                  <m:t>×</m:t>
                                </m:r>
                                <m:sSup>
                                  <m:sSupPr>
                                    <m:ctrlPr>
                                      <a:rPr lang="en-US" altLang="ja-JP" sz="2200" b="1" i="1" smtClean="0">
                                        <a:solidFill>
                                          <a:schemeClr val="tx1"/>
                                        </a:solidFill>
                                        <a:latin typeface="Cambria Math" panose="02040503050406030204" pitchFamily="18" charset="0"/>
                                      </a:rPr>
                                    </m:ctrlPr>
                                  </m:sSupPr>
                                  <m:e>
                                    <m:r>
                                      <a:rPr lang="en-US" altLang="ja-JP" sz="2200" b="1" i="1" smtClean="0">
                                        <a:solidFill>
                                          <a:schemeClr val="tx1"/>
                                        </a:solidFill>
                                        <a:latin typeface="Cambria Math" panose="02040503050406030204" pitchFamily="18" charset="0"/>
                                      </a:rPr>
                                      <m:t>𝟏𝟎</m:t>
                                    </m:r>
                                  </m:e>
                                  <m:sup>
                                    <m:r>
                                      <a:rPr lang="en-US" altLang="ja-JP" sz="2200" b="1" smtClean="0">
                                        <a:solidFill>
                                          <a:schemeClr val="tx1"/>
                                        </a:solidFill>
                                        <a:latin typeface="Cambria Math" panose="02040503050406030204" pitchFamily="18" charset="0"/>
                                      </a:rPr>
                                      <m:t>−</m:t>
                                    </m:r>
                                    <m:r>
                                      <a:rPr lang="en-US" altLang="ja-JP" sz="2200" b="1" i="1" smtClean="0">
                                        <a:solidFill>
                                          <a:schemeClr val="tx1"/>
                                        </a:solidFill>
                                        <a:latin typeface="Cambria Math" panose="02040503050406030204" pitchFamily="18" charset="0"/>
                                      </a:rPr>
                                      <m:t>𝟑</m:t>
                                    </m:r>
                                  </m:sup>
                                </m:sSup>
                              </m:oMath>
                            </m:oMathPara>
                          </a14:m>
                          <a:endParaRPr kumimoji="1" lang="ja-JP" altLang="en-US" sz="22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sz="2200" b="1" i="0" smtClean="0">
                                    <a:solidFill>
                                      <a:schemeClr val="tx1"/>
                                    </a:solidFill>
                                    <a:latin typeface="Cambria Math" panose="02040503050406030204" pitchFamily="18" charset="0"/>
                                  </a:rPr>
                                  <m:t>𝟐</m:t>
                                </m:r>
                                <m:r>
                                  <a:rPr lang="en-US" altLang="ja-JP" sz="2200" b="1" i="0" smtClean="0">
                                    <a:solidFill>
                                      <a:schemeClr val="tx1"/>
                                    </a:solidFill>
                                    <a:latin typeface="Cambria Math" panose="02040503050406030204" pitchFamily="18" charset="0"/>
                                  </a:rPr>
                                  <m:t>.</m:t>
                                </m:r>
                                <m:r>
                                  <a:rPr lang="en-US" altLang="ja-JP" sz="2200" b="1" i="0" smtClean="0">
                                    <a:solidFill>
                                      <a:schemeClr val="tx1"/>
                                    </a:solidFill>
                                    <a:latin typeface="Cambria Math" panose="02040503050406030204" pitchFamily="18" charset="0"/>
                                  </a:rPr>
                                  <m:t>𝟓</m:t>
                                </m:r>
                                <m:sSup>
                                  <m:sSupPr>
                                    <m:ctrlPr>
                                      <a:rPr lang="en-US" altLang="ja-JP" sz="2200" b="1" i="1" smtClean="0">
                                        <a:solidFill>
                                          <a:schemeClr val="tx1"/>
                                        </a:solidFill>
                                        <a:latin typeface="Cambria Math" panose="02040503050406030204" pitchFamily="18" charset="0"/>
                                      </a:rPr>
                                    </m:ctrlPr>
                                  </m:sSupPr>
                                  <m:e>
                                    <m:r>
                                      <a:rPr lang="en-US" altLang="ja-JP" sz="2200" b="1" i="1" smtClean="0">
                                        <a:solidFill>
                                          <a:schemeClr val="tx1"/>
                                        </a:solidFill>
                                        <a:latin typeface="Cambria Math" panose="02040503050406030204" pitchFamily="18" charset="0"/>
                                      </a:rPr>
                                      <m:t>×</m:t>
                                    </m:r>
                                    <m:r>
                                      <a:rPr lang="en-US" altLang="ja-JP" sz="2200" b="1" i="1" smtClean="0">
                                        <a:solidFill>
                                          <a:schemeClr val="tx1"/>
                                        </a:solidFill>
                                        <a:latin typeface="Cambria Math" panose="02040503050406030204" pitchFamily="18" charset="0"/>
                                      </a:rPr>
                                      <m:t>𝟏𝟎</m:t>
                                    </m:r>
                                  </m:e>
                                  <m:sup>
                                    <m:r>
                                      <a:rPr lang="en-US" altLang="ja-JP" sz="2200" b="1" smtClean="0">
                                        <a:solidFill>
                                          <a:schemeClr val="tx1"/>
                                        </a:solidFill>
                                        <a:latin typeface="Cambria Math" panose="02040503050406030204" pitchFamily="18" charset="0"/>
                                      </a:rPr>
                                      <m:t>−</m:t>
                                    </m:r>
                                    <m:r>
                                      <a:rPr lang="en-US" altLang="ja-JP" sz="2200" b="1" i="1" smtClean="0">
                                        <a:solidFill>
                                          <a:schemeClr val="tx1"/>
                                        </a:solidFill>
                                        <a:latin typeface="Cambria Math" panose="02040503050406030204" pitchFamily="18" charset="0"/>
                                      </a:rPr>
                                      <m:t>𝟑</m:t>
                                    </m:r>
                                  </m:sup>
                                </m:sSup>
                              </m:oMath>
                            </m:oMathPara>
                          </a14:m>
                          <a:endParaRPr kumimoji="1" lang="ja-JP" altLang="en-US" sz="22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50232697"/>
                      </a:ext>
                    </a:extLst>
                  </a:tr>
                  <a:tr h="6330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n-US" altLang="ja-JP" sz="2000" dirty="0" smtClean="0">
                                    <a:latin typeface="Cambria Math" panose="02040503050406030204" pitchFamily="18" charset="0"/>
                                  </a:rPr>
                                  <m:t>Δ</m:t>
                                </m:r>
                                <m:r>
                                  <a:rPr kumimoji="1" lang="en-US" altLang="ja-JP" sz="2000" dirty="0" smtClean="0">
                                    <a:latin typeface="Cambria Math" panose="02040503050406030204" pitchFamily="18" charset="0"/>
                                  </a:rPr>
                                  <m:t>𝑦</m:t>
                                </m:r>
                                <m:r>
                                  <a:rPr kumimoji="1" lang="en-US" altLang="ja-JP" sz="2000" dirty="0" smtClean="0">
                                    <a:latin typeface="Cambria Math" panose="02040503050406030204" pitchFamily="18" charset="0"/>
                                  </a:rPr>
                                  <m:t>′</m:t>
                                </m:r>
                              </m:oMath>
                            </m:oMathPara>
                          </a14:m>
                          <a:endParaRPr kumimoji="1" lang="ja-JP" altLang="en-US" sz="2000" dirty="0">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14:m>
                            <m:oMathPara xmlns:m="http://schemas.openxmlformats.org/officeDocument/2006/math">
                              <m:oMathParaPr>
                                <m:jc m:val="centerGroup"/>
                              </m:oMathParaPr>
                              <m:oMath xmlns:m="http://schemas.openxmlformats.org/officeDocument/2006/math">
                                <m:r>
                                  <a:rPr lang="en-US" altLang="ja-JP" sz="2200" b="1" i="1" smtClean="0">
                                    <a:solidFill>
                                      <a:schemeClr val="tx1"/>
                                    </a:solidFill>
                                    <a:latin typeface="Cambria Math" panose="02040503050406030204" pitchFamily="18" charset="0"/>
                                  </a:rPr>
                                  <m:t>𝟎</m:t>
                                </m:r>
                                <m:r>
                                  <a:rPr lang="en-US" altLang="ja-JP" sz="2200" b="1" smtClean="0">
                                    <a:solidFill>
                                      <a:schemeClr val="tx1"/>
                                    </a:solidFill>
                                    <a:latin typeface="Cambria Math" panose="02040503050406030204" pitchFamily="18" charset="0"/>
                                  </a:rPr>
                                  <m:t>.</m:t>
                                </m:r>
                                <m:r>
                                  <a:rPr lang="en-US" altLang="ja-JP" sz="2200" b="1" i="1" smtClean="0">
                                    <a:solidFill>
                                      <a:schemeClr val="tx1"/>
                                    </a:solidFill>
                                    <a:latin typeface="Cambria Math" panose="02040503050406030204" pitchFamily="18" charset="0"/>
                                  </a:rPr>
                                  <m:t>𝟖</m:t>
                                </m:r>
                                <m:sSup>
                                  <m:sSupPr>
                                    <m:ctrlPr>
                                      <a:rPr lang="en-US" altLang="ja-JP" sz="2200" b="1" i="1" smtClean="0">
                                        <a:solidFill>
                                          <a:schemeClr val="tx1"/>
                                        </a:solidFill>
                                        <a:latin typeface="Cambria Math" panose="02040503050406030204" pitchFamily="18" charset="0"/>
                                      </a:rPr>
                                    </m:ctrlPr>
                                  </m:sSupPr>
                                  <m:e>
                                    <m:r>
                                      <a:rPr lang="en-US" altLang="ja-JP" sz="2200" b="1" i="1" smtClean="0">
                                        <a:solidFill>
                                          <a:schemeClr val="tx1"/>
                                        </a:solidFill>
                                        <a:latin typeface="Cambria Math" panose="02040503050406030204" pitchFamily="18" charset="0"/>
                                      </a:rPr>
                                      <m:t>×</m:t>
                                    </m:r>
                                    <m:r>
                                      <a:rPr lang="en-US" altLang="ja-JP" sz="2200" b="1" i="1" smtClean="0">
                                        <a:solidFill>
                                          <a:schemeClr val="tx1"/>
                                        </a:solidFill>
                                        <a:latin typeface="Cambria Math" panose="02040503050406030204" pitchFamily="18" charset="0"/>
                                      </a:rPr>
                                      <m:t>𝟏𝟎</m:t>
                                    </m:r>
                                  </m:e>
                                  <m:sup>
                                    <m:r>
                                      <a:rPr lang="en-US" altLang="ja-JP" sz="2200" b="1" smtClean="0">
                                        <a:solidFill>
                                          <a:schemeClr val="tx1"/>
                                        </a:solidFill>
                                        <a:latin typeface="Cambria Math" panose="02040503050406030204" pitchFamily="18" charset="0"/>
                                      </a:rPr>
                                      <m:t>−</m:t>
                                    </m:r>
                                    <m:r>
                                      <a:rPr lang="en-US" altLang="ja-JP" sz="2200" b="1" i="1" smtClean="0">
                                        <a:solidFill>
                                          <a:schemeClr val="tx1"/>
                                        </a:solidFill>
                                        <a:latin typeface="Cambria Math" panose="02040503050406030204" pitchFamily="18" charset="0"/>
                                      </a:rPr>
                                      <m:t>𝟑</m:t>
                                    </m:r>
                                  </m:sup>
                                </m:sSup>
                              </m:oMath>
                            </m:oMathPara>
                          </a14:m>
                          <a:endParaRPr kumimoji="1" lang="ja-JP" altLang="en-US" sz="22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ja-JP" sz="2200" b="1" i="0" smtClean="0">
                                    <a:solidFill>
                                      <a:schemeClr val="tx1"/>
                                    </a:solidFill>
                                    <a:latin typeface="Cambria Math" panose="02040503050406030204" pitchFamily="18" charset="0"/>
                                  </a:rPr>
                                  <m:t>𝟏</m:t>
                                </m:r>
                                <m:r>
                                  <a:rPr lang="en-US" altLang="ja-JP" sz="2200" b="1" i="0" smtClean="0">
                                    <a:solidFill>
                                      <a:schemeClr val="tx1"/>
                                    </a:solidFill>
                                    <a:latin typeface="Cambria Math" panose="02040503050406030204" pitchFamily="18" charset="0"/>
                                  </a:rPr>
                                  <m:t>.</m:t>
                                </m:r>
                                <m:r>
                                  <a:rPr lang="en-US" altLang="ja-JP" sz="2200" b="1" i="0" smtClean="0">
                                    <a:solidFill>
                                      <a:schemeClr val="tx1"/>
                                    </a:solidFill>
                                    <a:latin typeface="Cambria Math" panose="02040503050406030204" pitchFamily="18" charset="0"/>
                                  </a:rPr>
                                  <m:t>𝟐</m:t>
                                </m:r>
                                <m:sSup>
                                  <m:sSupPr>
                                    <m:ctrlPr>
                                      <a:rPr lang="en-US" altLang="ja-JP" sz="2200" b="1" i="1" smtClean="0">
                                        <a:solidFill>
                                          <a:schemeClr val="tx1"/>
                                        </a:solidFill>
                                        <a:latin typeface="Cambria Math" panose="02040503050406030204" pitchFamily="18" charset="0"/>
                                      </a:rPr>
                                    </m:ctrlPr>
                                  </m:sSupPr>
                                  <m:e>
                                    <m:r>
                                      <a:rPr lang="en-US" altLang="ja-JP" sz="2200" b="1" i="1" smtClean="0">
                                        <a:solidFill>
                                          <a:schemeClr val="tx1"/>
                                        </a:solidFill>
                                        <a:latin typeface="Cambria Math" panose="02040503050406030204" pitchFamily="18" charset="0"/>
                                      </a:rPr>
                                      <m:t>×</m:t>
                                    </m:r>
                                    <m:r>
                                      <a:rPr lang="en-US" altLang="ja-JP" sz="2200" b="1" i="1" smtClean="0">
                                        <a:solidFill>
                                          <a:schemeClr val="tx1"/>
                                        </a:solidFill>
                                        <a:latin typeface="Cambria Math" panose="02040503050406030204" pitchFamily="18" charset="0"/>
                                      </a:rPr>
                                      <m:t>𝟏𝟎</m:t>
                                    </m:r>
                                  </m:e>
                                  <m:sup>
                                    <m:r>
                                      <a:rPr lang="en-US" altLang="ja-JP" sz="2200" b="1" smtClean="0">
                                        <a:solidFill>
                                          <a:schemeClr val="tx1"/>
                                        </a:solidFill>
                                        <a:latin typeface="Cambria Math" panose="02040503050406030204" pitchFamily="18" charset="0"/>
                                      </a:rPr>
                                      <m:t>−</m:t>
                                    </m:r>
                                    <m:r>
                                      <a:rPr lang="en-US" altLang="ja-JP" sz="2200" b="1" i="1" smtClean="0">
                                        <a:solidFill>
                                          <a:schemeClr val="tx1"/>
                                        </a:solidFill>
                                        <a:latin typeface="Cambria Math" panose="02040503050406030204" pitchFamily="18" charset="0"/>
                                      </a:rPr>
                                      <m:t>𝟑</m:t>
                                    </m:r>
                                  </m:sup>
                                </m:sSup>
                              </m:oMath>
                            </m:oMathPara>
                          </a14:m>
                          <a:endParaRPr kumimoji="1" lang="ja-JP" altLang="en-US" sz="22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14404870"/>
                      </a:ext>
                    </a:extLst>
                  </a:tr>
                  <a:tr h="580292">
                    <a:tc>
                      <a:txBody>
                        <a:bodyPr/>
                        <a:lstStyle/>
                        <a:p>
                          <a:pPr algn="ctr"/>
                          <a14:m>
                            <m:oMath xmlns:m="http://schemas.openxmlformats.org/officeDocument/2006/math">
                              <m:r>
                                <m:rPr>
                                  <m:sty m:val="p"/>
                                </m:rPr>
                                <a:rPr kumimoji="1" lang="en-US" altLang="ja-JP" sz="2000" dirty="0" smtClean="0">
                                  <a:latin typeface="Cambria Math" panose="02040503050406030204" pitchFamily="18" charset="0"/>
                                </a:rPr>
                                <m:t>Δ</m:t>
                              </m:r>
                              <m:sSub>
                                <m:sSubPr>
                                  <m:ctrlPr>
                                    <a:rPr kumimoji="1" lang="en-US" altLang="ja-JP" sz="2000" i="1" dirty="0" smtClean="0">
                                      <a:latin typeface="Cambria Math" panose="02040503050406030204" pitchFamily="18" charset="0"/>
                                    </a:rPr>
                                  </m:ctrlPr>
                                </m:sSubPr>
                                <m:e>
                                  <m:r>
                                    <a:rPr kumimoji="1" lang="en-US" altLang="ja-JP" sz="2000" dirty="0" smtClean="0">
                                      <a:latin typeface="Cambria Math" panose="02040503050406030204" pitchFamily="18" charset="0"/>
                                    </a:rPr>
                                    <m:t>𝜃</m:t>
                                  </m:r>
                                </m:e>
                                <m:sub>
                                  <m:sSup>
                                    <m:sSupPr>
                                      <m:ctrlPr>
                                        <a:rPr kumimoji="1" lang="en-US" altLang="ja-JP" sz="2000" i="1" dirty="0" smtClean="0">
                                          <a:latin typeface="Cambria Math" panose="02040503050406030204" pitchFamily="18" charset="0"/>
                                        </a:rPr>
                                      </m:ctrlPr>
                                    </m:sSupPr>
                                    <m:e>
                                      <m:r>
                                        <m:rPr>
                                          <m:sty m:val="p"/>
                                        </m:rPr>
                                        <a:rPr kumimoji="1" lang="en-US" altLang="ja-JP" sz="2000" dirty="0" smtClean="0">
                                          <a:latin typeface="Cambria Math" panose="02040503050406030204" pitchFamily="18" charset="0"/>
                                        </a:rPr>
                                        <m:t>e</m:t>
                                      </m:r>
                                    </m:e>
                                    <m:sup>
                                      <m:r>
                                        <a:rPr kumimoji="1" lang="en-US" altLang="ja-JP" sz="2000" dirty="0" smtClean="0">
                                          <a:latin typeface="Cambria Math" panose="02040503050406030204" pitchFamily="18" charset="0"/>
                                        </a:rPr>
                                        <m:t>′</m:t>
                                      </m:r>
                                    </m:sup>
                                  </m:sSup>
                                </m:sub>
                              </m:sSub>
                            </m:oMath>
                          </a14:m>
                          <a:r>
                            <a:rPr kumimoji="1" lang="ja-JP" altLang="en-US" sz="2000" dirty="0">
                              <a:latin typeface="Times New Roman" panose="02020603050405020304" pitchFamily="18" charset="0"/>
                              <a:cs typeface="Times New Roman" panose="02020603050405020304" pitchFamily="18" charset="0"/>
                            </a:rPr>
                            <a:t> </a:t>
                          </a:r>
                          <a:r>
                            <a:rPr kumimoji="1" lang="en-US" altLang="ja-JP" sz="2000" dirty="0">
                              <a:latin typeface="Times New Roman" panose="02020603050405020304" pitchFamily="18" charset="0"/>
                              <a:cs typeface="Times New Roman" panose="02020603050405020304" pitchFamily="18" charset="0"/>
                            </a:rPr>
                            <a:t>(rad)</a:t>
                          </a:r>
                          <a:endParaRPr kumimoji="1" lang="ja-JP" altLang="en-US" sz="2000" dirty="0">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2200" b="1" i="1" smtClean="0">
                                    <a:solidFill>
                                      <a:schemeClr val="tx1"/>
                                    </a:solidFill>
                                    <a:latin typeface="Cambria Math" panose="02040503050406030204" pitchFamily="18" charset="0"/>
                                  </a:rPr>
                                  <m:t>𝟏</m:t>
                                </m:r>
                                <m:r>
                                  <a:rPr kumimoji="1" lang="en-US" altLang="ja-JP" sz="2200" b="1" smtClean="0">
                                    <a:solidFill>
                                      <a:schemeClr val="tx1"/>
                                    </a:solidFill>
                                    <a:latin typeface="Cambria Math" panose="02040503050406030204" pitchFamily="18" charset="0"/>
                                  </a:rPr>
                                  <m:t>.</m:t>
                                </m:r>
                                <m:r>
                                  <a:rPr kumimoji="1" lang="en-US" altLang="ja-JP" sz="2200" b="1" i="1" smtClean="0">
                                    <a:solidFill>
                                      <a:schemeClr val="tx1"/>
                                    </a:solidFill>
                                    <a:latin typeface="Cambria Math" panose="02040503050406030204" pitchFamily="18" charset="0"/>
                                  </a:rPr>
                                  <m:t>𝟔</m:t>
                                </m:r>
                                <m:r>
                                  <a:rPr kumimoji="1" lang="en-US" altLang="ja-JP" sz="2200" b="1" i="1" smtClean="0">
                                    <a:solidFill>
                                      <a:schemeClr val="tx1"/>
                                    </a:solidFill>
                                    <a:latin typeface="Cambria Math" panose="02040503050406030204" pitchFamily="18" charset="0"/>
                                  </a:rPr>
                                  <m:t>×</m:t>
                                </m:r>
                                <m:sSup>
                                  <m:sSupPr>
                                    <m:ctrlPr>
                                      <a:rPr lang="en-US" altLang="ja-JP" sz="2200" b="1" i="1" smtClean="0">
                                        <a:solidFill>
                                          <a:schemeClr val="tx1"/>
                                        </a:solidFill>
                                        <a:latin typeface="Cambria Math" panose="02040503050406030204" pitchFamily="18" charset="0"/>
                                      </a:rPr>
                                    </m:ctrlPr>
                                  </m:sSupPr>
                                  <m:e>
                                    <m:r>
                                      <a:rPr lang="en-US" altLang="ja-JP" sz="2200" b="1" i="1" smtClean="0">
                                        <a:solidFill>
                                          <a:schemeClr val="tx1"/>
                                        </a:solidFill>
                                        <a:latin typeface="Cambria Math" panose="02040503050406030204" pitchFamily="18" charset="0"/>
                                      </a:rPr>
                                      <m:t>𝟏𝟎</m:t>
                                    </m:r>
                                  </m:e>
                                  <m:sup>
                                    <m:r>
                                      <a:rPr lang="en-US" altLang="ja-JP" sz="2200" b="1" smtClean="0">
                                        <a:solidFill>
                                          <a:schemeClr val="tx1"/>
                                        </a:solidFill>
                                        <a:latin typeface="Cambria Math" panose="02040503050406030204" pitchFamily="18" charset="0"/>
                                      </a:rPr>
                                      <m:t>−</m:t>
                                    </m:r>
                                    <m:r>
                                      <a:rPr lang="en-US" altLang="ja-JP" sz="2200" b="1" i="1" smtClean="0">
                                        <a:solidFill>
                                          <a:schemeClr val="tx1"/>
                                        </a:solidFill>
                                        <a:latin typeface="Cambria Math" panose="02040503050406030204" pitchFamily="18" charset="0"/>
                                      </a:rPr>
                                      <m:t>𝟑</m:t>
                                    </m:r>
                                  </m:sup>
                                </m:sSup>
                              </m:oMath>
                            </m:oMathPara>
                          </a14:m>
                          <a:endParaRPr kumimoji="1" lang="ja-JP" altLang="en-US" sz="22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kumimoji="1" lang="en-US" altLang="ja-JP" sz="2200" b="1" i="1" smtClean="0">
                                    <a:solidFill>
                                      <a:schemeClr val="tx1"/>
                                    </a:solidFill>
                                    <a:latin typeface="Cambria Math" panose="02040503050406030204" pitchFamily="18" charset="0"/>
                                  </a:rPr>
                                  <m:t>𝟏</m:t>
                                </m:r>
                                <m:r>
                                  <a:rPr kumimoji="1" lang="en-US" altLang="ja-JP" sz="2200" b="1" smtClean="0">
                                    <a:solidFill>
                                      <a:schemeClr val="tx1"/>
                                    </a:solidFill>
                                    <a:latin typeface="Cambria Math" panose="02040503050406030204" pitchFamily="18" charset="0"/>
                                  </a:rPr>
                                  <m:t>.</m:t>
                                </m:r>
                                <m:r>
                                  <a:rPr kumimoji="1" lang="en-US" altLang="ja-JP" sz="2200" b="1" i="1" smtClean="0">
                                    <a:solidFill>
                                      <a:schemeClr val="tx1"/>
                                    </a:solidFill>
                                    <a:latin typeface="Cambria Math" panose="02040503050406030204" pitchFamily="18" charset="0"/>
                                  </a:rPr>
                                  <m:t>𝟕</m:t>
                                </m:r>
                                <m:r>
                                  <a:rPr kumimoji="1" lang="en-US" altLang="ja-JP" sz="2200" b="1" i="1" smtClean="0">
                                    <a:solidFill>
                                      <a:schemeClr val="tx1"/>
                                    </a:solidFill>
                                    <a:latin typeface="Cambria Math" panose="02040503050406030204" pitchFamily="18" charset="0"/>
                                  </a:rPr>
                                  <m:t>×</m:t>
                                </m:r>
                                <m:sSup>
                                  <m:sSupPr>
                                    <m:ctrlPr>
                                      <a:rPr lang="en-US" altLang="ja-JP" sz="2200" b="1" i="1" smtClean="0">
                                        <a:solidFill>
                                          <a:schemeClr val="tx1"/>
                                        </a:solidFill>
                                        <a:latin typeface="Cambria Math" panose="02040503050406030204" pitchFamily="18" charset="0"/>
                                      </a:rPr>
                                    </m:ctrlPr>
                                  </m:sSupPr>
                                  <m:e>
                                    <m:r>
                                      <a:rPr lang="en-US" altLang="ja-JP" sz="2200" b="1" i="1" smtClean="0">
                                        <a:solidFill>
                                          <a:schemeClr val="tx1"/>
                                        </a:solidFill>
                                        <a:latin typeface="Cambria Math" panose="02040503050406030204" pitchFamily="18" charset="0"/>
                                      </a:rPr>
                                      <m:t>𝟏𝟎</m:t>
                                    </m:r>
                                  </m:e>
                                  <m:sup>
                                    <m:r>
                                      <a:rPr lang="en-US" altLang="ja-JP" sz="2200" b="1" smtClean="0">
                                        <a:solidFill>
                                          <a:schemeClr val="tx1"/>
                                        </a:solidFill>
                                        <a:latin typeface="Cambria Math" panose="02040503050406030204" pitchFamily="18" charset="0"/>
                                      </a:rPr>
                                      <m:t>−</m:t>
                                    </m:r>
                                    <m:r>
                                      <a:rPr lang="en-US" altLang="ja-JP" sz="2200" b="1" i="1" smtClean="0">
                                        <a:solidFill>
                                          <a:schemeClr val="tx1"/>
                                        </a:solidFill>
                                        <a:latin typeface="Cambria Math" panose="02040503050406030204" pitchFamily="18" charset="0"/>
                                      </a:rPr>
                                      <m:t>𝟑</m:t>
                                    </m:r>
                                  </m:sup>
                                </m:sSup>
                              </m:oMath>
                            </m:oMathPara>
                          </a14:m>
                          <a:endParaRPr kumimoji="1" lang="ja-JP" altLang="en-US" sz="22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01214802"/>
                      </a:ext>
                    </a:extLst>
                  </a:tr>
                </a:tbl>
              </a:graphicData>
            </a:graphic>
          </p:graphicFrame>
        </mc:Choice>
        <mc:Fallback>
          <p:graphicFrame>
            <p:nvGraphicFramePr>
              <p:cNvPr id="10" name="表 9">
                <a:extLst>
                  <a:ext uri="{FF2B5EF4-FFF2-40B4-BE49-F238E27FC236}">
                    <a16:creationId xmlns:a16="http://schemas.microsoft.com/office/drawing/2014/main" id="{2F767DD7-BDD2-4F02-80EE-CE7EFACC8F43}"/>
                  </a:ext>
                </a:extLst>
              </p:cNvPr>
              <p:cNvGraphicFramePr>
                <a:graphicFrameLocks noGrp="1"/>
              </p:cNvGraphicFramePr>
              <p:nvPr>
                <p:extLst>
                  <p:ext uri="{D42A27DB-BD31-4B8C-83A1-F6EECF244321}">
                    <p14:modId xmlns:p14="http://schemas.microsoft.com/office/powerpoint/2010/main" val="2198437569"/>
                  </p:ext>
                </p:extLst>
              </p:nvPr>
            </p:nvGraphicFramePr>
            <p:xfrm>
              <a:off x="6610531" y="1395488"/>
              <a:ext cx="5282531" cy="4147769"/>
            </p:xfrm>
            <a:graphic>
              <a:graphicData uri="http://schemas.openxmlformats.org/drawingml/2006/table">
                <a:tbl>
                  <a:tblPr firstRow="1" bandRow="1">
                    <a:tableStyleId>{5940675A-B579-460E-94D1-54222C63F5DA}</a:tableStyleId>
                  </a:tblPr>
                  <a:tblGrid>
                    <a:gridCol w="1337715">
                      <a:extLst>
                        <a:ext uri="{9D8B030D-6E8A-4147-A177-3AD203B41FA5}">
                          <a16:colId xmlns:a16="http://schemas.microsoft.com/office/drawing/2014/main" val="1339393884"/>
                        </a:ext>
                      </a:extLst>
                    </a:gridCol>
                    <a:gridCol w="1996166">
                      <a:extLst>
                        <a:ext uri="{9D8B030D-6E8A-4147-A177-3AD203B41FA5}">
                          <a16:colId xmlns:a16="http://schemas.microsoft.com/office/drawing/2014/main" val="630355186"/>
                        </a:ext>
                      </a:extLst>
                    </a:gridCol>
                    <a:gridCol w="1948650">
                      <a:extLst>
                        <a:ext uri="{9D8B030D-6E8A-4147-A177-3AD203B41FA5}">
                          <a16:colId xmlns:a16="http://schemas.microsoft.com/office/drawing/2014/main" val="2469350455"/>
                        </a:ext>
                      </a:extLst>
                    </a:gridCol>
                  </a:tblGrid>
                  <a:tr h="463792">
                    <a:tc>
                      <a:txBody>
                        <a:bodyPr/>
                        <a:lstStyle/>
                        <a:p>
                          <a:pPr algn="ctr"/>
                          <a:endParaRPr kumimoji="1" lang="ja-JP" altLang="en-US" sz="2000"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gridSpan="2">
                      <a:txBody>
                        <a:bodyPr/>
                        <a:lstStyle/>
                        <a:p>
                          <a:pPr algn="ctr"/>
                          <a:r>
                            <a:rPr kumimoji="1" lang="en-US" altLang="ja-JP" sz="2000" dirty="0">
                              <a:latin typeface="Times New Roman" panose="02020603050405020304" pitchFamily="18" charset="0"/>
                              <a:cs typeface="Times New Roman" panose="02020603050405020304" pitchFamily="18" charset="0"/>
                            </a:rPr>
                            <a:t>Resolution σ (/)</a:t>
                          </a:r>
                          <a:endParaRPr kumimoji="1" lang="ja-JP" altLang="en-US" sz="2000"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hMerge="1">
                      <a:txBody>
                        <a:bodyPr/>
                        <a:lstStyle/>
                        <a:p>
                          <a:pPr algn="ctr"/>
                          <a:endParaRPr kumimoji="1" lang="ja-JP" altLang="en-US" dirty="0"/>
                        </a:p>
                      </a:txBody>
                      <a:tcPr/>
                    </a:tc>
                    <a:extLst>
                      <a:ext uri="{0D108BD9-81ED-4DB2-BD59-A6C34878D82A}">
                        <a16:rowId xmlns:a16="http://schemas.microsoft.com/office/drawing/2014/main" val="4057650421"/>
                      </a:ext>
                    </a:extLst>
                  </a:tr>
                  <a:tr h="501162">
                    <a:tc>
                      <a:txBody>
                        <a:bodyPr/>
                        <a:lstStyle/>
                        <a:p>
                          <a:pPr algn="ctr"/>
                          <a:r>
                            <a:rPr kumimoji="1" lang="en-US" altLang="ja-JP" sz="2000" dirty="0">
                              <a:latin typeface="Times New Roman" panose="02020603050405020304" pitchFamily="18" charset="0"/>
                              <a:cs typeface="Times New Roman" panose="02020603050405020304" pitchFamily="18" charset="0"/>
                            </a:rPr>
                            <a:t>Target</a:t>
                          </a:r>
                          <a:endParaRPr kumimoji="1" lang="ja-JP" altLang="en-US" sz="2000"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Times New Roman" panose="02020603050405020304" pitchFamily="18" charset="0"/>
                              <a:cs typeface="Times New Roman" panose="02020603050405020304" pitchFamily="18" charset="0"/>
                              <a:hlinkClick r:id="rId4"/>
                            </a:rPr>
                            <a:t>Multi foil</a:t>
                          </a:r>
                          <a:endParaRPr kumimoji="1" lang="en-US" altLang="ja-JP" sz="2000"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Times New Roman" panose="02020603050405020304" pitchFamily="18" charset="0"/>
                              <a:cs typeface="Times New Roman" panose="02020603050405020304" pitchFamily="18" charset="0"/>
                            </a:rPr>
                            <a:t>T2 + Cigar cell</a:t>
                          </a:r>
                        </a:p>
                      </a:txBody>
                      <a:tcPr anchor="ctr">
                        <a:solidFill>
                          <a:schemeClr val="accent6">
                            <a:lumMod val="20000"/>
                            <a:lumOff val="80000"/>
                          </a:schemeClr>
                        </a:solidFill>
                      </a:tcPr>
                    </a:tc>
                    <a:extLst>
                      <a:ext uri="{0D108BD9-81ED-4DB2-BD59-A6C34878D82A}">
                        <a16:rowId xmlns:a16="http://schemas.microsoft.com/office/drawing/2014/main" val="1799040261"/>
                      </a:ext>
                    </a:extLst>
                  </a:tr>
                  <a:tr h="665163">
                    <a:tc>
                      <a:txBody>
                        <a:bodyPr/>
                        <a:lstStyle/>
                        <a:p>
                          <a:endParaRPr lang="ja-JP"/>
                        </a:p>
                      </a:txBody>
                      <a:tcPr anchor="ctr">
                        <a:blipFill>
                          <a:blip r:embed="rId5"/>
                          <a:stretch>
                            <a:fillRect l="-455" t="-146789" r="-295455" b="-381651"/>
                          </a:stretch>
                        </a:blipFill>
                      </a:tcPr>
                    </a:tc>
                    <a:tc>
                      <a:txBody>
                        <a:bodyPr/>
                        <a:lstStyle/>
                        <a:p>
                          <a:endParaRPr lang="ja-JP"/>
                        </a:p>
                      </a:txBody>
                      <a:tcPr anchor="ctr">
                        <a:blipFill>
                          <a:blip r:embed="rId5"/>
                          <a:stretch>
                            <a:fillRect l="-67584" t="-146789" r="-98777" b="-381651"/>
                          </a:stretch>
                        </a:blipFill>
                      </a:tcPr>
                    </a:tc>
                    <a:tc>
                      <a:txBody>
                        <a:bodyPr/>
                        <a:lstStyle/>
                        <a:p>
                          <a:endParaRPr lang="ja-JP"/>
                        </a:p>
                      </a:txBody>
                      <a:tcPr anchor="ctr">
                        <a:blipFill>
                          <a:blip r:embed="rId5"/>
                          <a:stretch>
                            <a:fillRect l="-171250" t="-146789" r="-938" b="-381651"/>
                          </a:stretch>
                        </a:blipFill>
                      </a:tcPr>
                    </a:tc>
                    <a:extLst>
                      <a:ext uri="{0D108BD9-81ED-4DB2-BD59-A6C34878D82A}">
                        <a16:rowId xmlns:a16="http://schemas.microsoft.com/office/drawing/2014/main" val="2259655926"/>
                      </a:ext>
                    </a:extLst>
                  </a:tr>
                  <a:tr h="650631">
                    <a:tc>
                      <a:txBody>
                        <a:bodyPr/>
                        <a:lstStyle/>
                        <a:p>
                          <a:pPr algn="ctr"/>
                          <a:r>
                            <a:rPr kumimoji="1" lang="en-US" altLang="ja-JP" sz="2000" dirty="0">
                              <a:latin typeface="Times New Roman" panose="02020603050405020304" pitchFamily="18" charset="0"/>
                              <a:cs typeface="Times New Roman" panose="02020603050405020304" pitchFamily="18" charset="0"/>
                            </a:rPr>
                            <a:t>Estimation</a:t>
                          </a:r>
                          <a:endParaRPr kumimoji="1" lang="ja-JP" altLang="en-US" sz="2000"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Times New Roman" panose="02020603050405020304" pitchFamily="18" charset="0"/>
                              <a:cs typeface="Times New Roman" panose="02020603050405020304" pitchFamily="18" charset="0"/>
                            </a:rPr>
                            <a:t>Simple MC</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latin typeface="Times New Roman" panose="02020603050405020304" pitchFamily="18" charset="0"/>
                              <a:cs typeface="Times New Roman" panose="02020603050405020304" pitchFamily="18" charset="0"/>
                            </a:rPr>
                            <a:t>Geant4 MC</a:t>
                          </a:r>
                          <a:endParaRPr kumimoji="1" lang="ja-JP" altLang="en-US" sz="2000" b="1"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val="1336076990"/>
                      </a:ext>
                    </a:extLst>
                  </a:tr>
                  <a:tr h="653683">
                    <a:tc>
                      <a:txBody>
                        <a:bodyPr/>
                        <a:lstStyle/>
                        <a:p>
                          <a:endParaRPr lang="ja-JP"/>
                        </a:p>
                      </a:txBody>
                      <a:tcPr anchor="ctr">
                        <a:blipFill>
                          <a:blip r:embed="rId5"/>
                          <a:stretch>
                            <a:fillRect l="-455" t="-351402" r="-295455" b="-188785"/>
                          </a:stretch>
                        </a:blipFill>
                      </a:tcPr>
                    </a:tc>
                    <a:tc>
                      <a:txBody>
                        <a:bodyPr/>
                        <a:lstStyle/>
                        <a:p>
                          <a:endParaRPr lang="ja-JP"/>
                        </a:p>
                      </a:txBody>
                      <a:tcPr anchor="ctr">
                        <a:blipFill>
                          <a:blip r:embed="rId5"/>
                          <a:stretch>
                            <a:fillRect l="-67584" t="-351402" r="-98777" b="-188785"/>
                          </a:stretch>
                        </a:blipFill>
                      </a:tcPr>
                    </a:tc>
                    <a:tc>
                      <a:txBody>
                        <a:bodyPr/>
                        <a:lstStyle/>
                        <a:p>
                          <a:endParaRPr lang="ja-JP"/>
                        </a:p>
                      </a:txBody>
                      <a:tcPr anchor="ctr">
                        <a:blipFill>
                          <a:blip r:embed="rId5"/>
                          <a:stretch>
                            <a:fillRect l="-171250" t="-351402" r="-938" b="-188785"/>
                          </a:stretch>
                        </a:blipFill>
                      </a:tcPr>
                    </a:tc>
                    <a:extLst>
                      <a:ext uri="{0D108BD9-81ED-4DB2-BD59-A6C34878D82A}">
                        <a16:rowId xmlns:a16="http://schemas.microsoft.com/office/drawing/2014/main" val="450232697"/>
                      </a:ext>
                    </a:extLst>
                  </a:tr>
                  <a:tr h="633046">
                    <a:tc>
                      <a:txBody>
                        <a:bodyPr/>
                        <a:lstStyle/>
                        <a:p>
                          <a:endParaRPr lang="ja-JP"/>
                        </a:p>
                      </a:txBody>
                      <a:tcPr anchor="ctr">
                        <a:blipFill>
                          <a:blip r:embed="rId5"/>
                          <a:stretch>
                            <a:fillRect l="-455" t="-460000" r="-295455" b="-92381"/>
                          </a:stretch>
                        </a:blipFill>
                      </a:tcPr>
                    </a:tc>
                    <a:tc>
                      <a:txBody>
                        <a:bodyPr/>
                        <a:lstStyle/>
                        <a:p>
                          <a:endParaRPr lang="ja-JP"/>
                        </a:p>
                      </a:txBody>
                      <a:tcPr anchor="ctr">
                        <a:blipFill>
                          <a:blip r:embed="rId5"/>
                          <a:stretch>
                            <a:fillRect l="-67584" t="-460000" r="-98777" b="-92381"/>
                          </a:stretch>
                        </a:blipFill>
                      </a:tcPr>
                    </a:tc>
                    <a:tc>
                      <a:txBody>
                        <a:bodyPr/>
                        <a:lstStyle/>
                        <a:p>
                          <a:endParaRPr lang="ja-JP"/>
                        </a:p>
                      </a:txBody>
                      <a:tcPr anchor="ctr">
                        <a:blipFill>
                          <a:blip r:embed="rId5"/>
                          <a:stretch>
                            <a:fillRect l="-171250" t="-460000" r="-938" b="-92381"/>
                          </a:stretch>
                        </a:blipFill>
                      </a:tcPr>
                    </a:tc>
                    <a:extLst>
                      <a:ext uri="{0D108BD9-81ED-4DB2-BD59-A6C34878D82A}">
                        <a16:rowId xmlns:a16="http://schemas.microsoft.com/office/drawing/2014/main" val="914404870"/>
                      </a:ext>
                    </a:extLst>
                  </a:tr>
                  <a:tr h="580292">
                    <a:tc>
                      <a:txBody>
                        <a:bodyPr/>
                        <a:lstStyle/>
                        <a:p>
                          <a:endParaRPr lang="ja-JP"/>
                        </a:p>
                      </a:txBody>
                      <a:tcPr anchor="ctr">
                        <a:blipFill>
                          <a:blip r:embed="rId5"/>
                          <a:stretch>
                            <a:fillRect l="-455" t="-618947" r="-295455" b="-2105"/>
                          </a:stretch>
                        </a:blipFill>
                      </a:tcPr>
                    </a:tc>
                    <a:tc>
                      <a:txBody>
                        <a:bodyPr/>
                        <a:lstStyle/>
                        <a:p>
                          <a:endParaRPr lang="ja-JP"/>
                        </a:p>
                      </a:txBody>
                      <a:tcPr anchor="ctr">
                        <a:blipFill>
                          <a:blip r:embed="rId5"/>
                          <a:stretch>
                            <a:fillRect l="-67584" t="-618947" r="-98777" b="-2105"/>
                          </a:stretch>
                        </a:blipFill>
                      </a:tcPr>
                    </a:tc>
                    <a:tc>
                      <a:txBody>
                        <a:bodyPr/>
                        <a:lstStyle/>
                        <a:p>
                          <a:endParaRPr lang="ja-JP"/>
                        </a:p>
                      </a:txBody>
                      <a:tcPr anchor="ctr">
                        <a:blipFill>
                          <a:blip r:embed="rId5"/>
                          <a:stretch>
                            <a:fillRect l="-171250" t="-618947" r="-938" b="-2105"/>
                          </a:stretch>
                        </a:blipFill>
                      </a:tcPr>
                    </a:tc>
                    <a:extLst>
                      <a:ext uri="{0D108BD9-81ED-4DB2-BD59-A6C34878D82A}">
                        <a16:rowId xmlns:a16="http://schemas.microsoft.com/office/drawing/2014/main" val="2201214802"/>
                      </a:ext>
                    </a:extLst>
                  </a:tr>
                </a:tbl>
              </a:graphicData>
            </a:graphic>
          </p:graphicFrame>
        </mc:Fallback>
      </mc:AlternateContent>
      <mc:AlternateContent xmlns:mc="http://schemas.openxmlformats.org/markup-compatibility/2006">
        <mc:Choice xmlns:a14="http://schemas.microsoft.com/office/drawing/2010/main" Requires="a14">
          <p:sp>
            <p:nvSpPr>
              <p:cNvPr id="12" name="テキスト ボックス 11">
                <a:extLst>
                  <a:ext uri="{FF2B5EF4-FFF2-40B4-BE49-F238E27FC236}">
                    <a16:creationId xmlns:a16="http://schemas.microsoft.com/office/drawing/2014/main" id="{74EBA5E6-FC49-40D2-B56B-B30CE4923A79}"/>
                  </a:ext>
                </a:extLst>
              </p:cNvPr>
              <p:cNvSpPr txBox="1"/>
              <p:nvPr/>
            </p:nvSpPr>
            <p:spPr>
              <a:xfrm>
                <a:off x="434228" y="4847402"/>
                <a:ext cx="2481359" cy="1154162"/>
              </a:xfrm>
              <a:prstGeom prst="rect">
                <a:avLst/>
              </a:prstGeom>
              <a:solidFill>
                <a:schemeClr val="bg2">
                  <a:lumMod val="90000"/>
                  <a:alpha val="63000"/>
                </a:schemeClr>
              </a:solidFill>
            </p:spPr>
            <p:txBody>
              <a:bodyPr wrap="square" rtlCol="0" anchor="ctr">
                <a:spAutoFit/>
              </a:bodyPr>
              <a:lstStyle/>
              <a:p>
                <a:pPr algn="ctr"/>
                <a:r>
                  <a:rPr lang="en-US" altLang="ja-JP" sz="2500" b="1" dirty="0">
                    <a:solidFill>
                      <a:schemeClr val="accent6">
                        <a:lumMod val="50000"/>
                      </a:schemeClr>
                    </a:solidFill>
                  </a:rPr>
                  <a:t>SIMULATION</a:t>
                </a:r>
              </a:p>
              <a:p>
                <a:pPr/>
                <a14:m>
                  <m:oMathPara xmlns:m="http://schemas.openxmlformats.org/officeDocument/2006/math">
                    <m:oMathParaPr>
                      <m:jc m:val="centerGroup"/>
                    </m:oMathParaPr>
                    <m:oMath xmlns:m="http://schemas.openxmlformats.org/officeDocument/2006/math">
                      <m:r>
                        <m:rPr>
                          <m:sty m:val="p"/>
                        </m:rPr>
                        <a:rPr lang="en-US" altLang="ja-JP" sz="2200">
                          <a:latin typeface="Cambria Math" panose="02040503050406030204" pitchFamily="18" charset="0"/>
                        </a:rPr>
                        <m:t>Δ</m:t>
                      </m:r>
                      <m:sSup>
                        <m:sSupPr>
                          <m:ctrlPr>
                            <a:rPr lang="en-US" altLang="ja-JP" sz="2200" i="1">
                              <a:latin typeface="Cambria Math" panose="02040503050406030204" pitchFamily="18" charset="0"/>
                            </a:rPr>
                          </m:ctrlPr>
                        </m:sSupPr>
                        <m:e>
                          <m:r>
                            <a:rPr lang="en-US" altLang="ja-JP" sz="2200" i="1">
                              <a:latin typeface="Cambria Math" panose="02040503050406030204" pitchFamily="18" charset="0"/>
                            </a:rPr>
                            <m:t>𝑥</m:t>
                          </m:r>
                        </m:e>
                        <m:sup>
                          <m:r>
                            <a:rPr lang="en-US" altLang="ja-JP" sz="2200" i="1">
                              <a:latin typeface="Cambria Math" panose="02040503050406030204" pitchFamily="18" charset="0"/>
                            </a:rPr>
                            <m:t>′</m:t>
                          </m:r>
                        </m:sup>
                      </m:sSup>
                      <m:r>
                        <a:rPr lang="en-US" altLang="ja-JP" sz="2200" i="1">
                          <a:latin typeface="Cambria Math" panose="02040503050406030204" pitchFamily="18" charset="0"/>
                        </a:rPr>
                        <m:t>=2.2×</m:t>
                      </m:r>
                      <m:sSup>
                        <m:sSupPr>
                          <m:ctrlPr>
                            <a:rPr lang="en-US" altLang="ja-JP" sz="2200" i="1">
                              <a:latin typeface="Cambria Math" panose="02040503050406030204" pitchFamily="18" charset="0"/>
                            </a:rPr>
                          </m:ctrlPr>
                        </m:sSupPr>
                        <m:e>
                          <m:r>
                            <a:rPr lang="en-US" altLang="ja-JP" sz="2200" i="1">
                              <a:latin typeface="Cambria Math" panose="02040503050406030204" pitchFamily="18" charset="0"/>
                            </a:rPr>
                            <m:t>10</m:t>
                          </m:r>
                        </m:e>
                        <m:sup>
                          <m:r>
                            <a:rPr lang="en-US" altLang="ja-JP" sz="2200" i="1">
                              <a:latin typeface="Cambria Math" panose="02040503050406030204" pitchFamily="18" charset="0"/>
                            </a:rPr>
                            <m:t>−3</m:t>
                          </m:r>
                        </m:sup>
                      </m:sSup>
                    </m:oMath>
                  </m:oMathPara>
                </a14:m>
                <a:endParaRPr lang="en-US" altLang="ja-JP" sz="220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altLang="ja-JP" sz="2200">
                          <a:latin typeface="Cambria Math" panose="02040503050406030204" pitchFamily="18" charset="0"/>
                        </a:rPr>
                        <m:t>Δ</m:t>
                      </m:r>
                      <m:sSup>
                        <m:sSupPr>
                          <m:ctrlPr>
                            <a:rPr lang="en-US" altLang="ja-JP" sz="2200" i="1">
                              <a:latin typeface="Cambria Math" panose="02040503050406030204" pitchFamily="18" charset="0"/>
                            </a:rPr>
                          </m:ctrlPr>
                        </m:sSupPr>
                        <m:e>
                          <m:r>
                            <a:rPr lang="en-US" altLang="ja-JP" sz="2200" i="1">
                              <a:latin typeface="Cambria Math" panose="02040503050406030204" pitchFamily="18" charset="0"/>
                            </a:rPr>
                            <m:t>𝑦</m:t>
                          </m:r>
                        </m:e>
                        <m:sup>
                          <m:r>
                            <a:rPr lang="en-US" altLang="ja-JP" sz="2200" i="1">
                              <a:latin typeface="Cambria Math" panose="02040503050406030204" pitchFamily="18" charset="0"/>
                            </a:rPr>
                            <m:t>′</m:t>
                          </m:r>
                        </m:sup>
                      </m:sSup>
                      <m:r>
                        <a:rPr lang="en-US" altLang="ja-JP" sz="2200" i="1">
                          <a:latin typeface="Cambria Math" panose="02040503050406030204" pitchFamily="18" charset="0"/>
                        </a:rPr>
                        <m:t>=8.0×</m:t>
                      </m:r>
                      <m:sSup>
                        <m:sSupPr>
                          <m:ctrlPr>
                            <a:rPr lang="en-US" altLang="ja-JP" sz="2200" i="1">
                              <a:latin typeface="Cambria Math" panose="02040503050406030204" pitchFamily="18" charset="0"/>
                            </a:rPr>
                          </m:ctrlPr>
                        </m:sSupPr>
                        <m:e>
                          <m:r>
                            <a:rPr lang="en-US" altLang="ja-JP" sz="2200" i="1">
                              <a:latin typeface="Cambria Math" panose="02040503050406030204" pitchFamily="18" charset="0"/>
                            </a:rPr>
                            <m:t>10</m:t>
                          </m:r>
                        </m:e>
                        <m:sup>
                          <m:r>
                            <a:rPr lang="en-US" altLang="ja-JP" sz="2200" i="1">
                              <a:latin typeface="Cambria Math" panose="02040503050406030204" pitchFamily="18" charset="0"/>
                            </a:rPr>
                            <m:t>−4</m:t>
                          </m:r>
                        </m:sup>
                      </m:sSup>
                    </m:oMath>
                  </m:oMathPara>
                </a14:m>
                <a:endParaRPr kumimoji="1" lang="ja-JP" altLang="en-US" sz="2200" b="1" dirty="0">
                  <a:solidFill>
                    <a:schemeClr val="accent6">
                      <a:lumMod val="50000"/>
                    </a:schemeClr>
                  </a:solidFill>
                </a:endParaRPr>
              </a:p>
            </p:txBody>
          </p:sp>
        </mc:Choice>
        <mc:Fallback>
          <p:sp>
            <p:nvSpPr>
              <p:cNvPr id="12" name="テキスト ボックス 11">
                <a:extLst>
                  <a:ext uri="{FF2B5EF4-FFF2-40B4-BE49-F238E27FC236}">
                    <a16:creationId xmlns:a16="http://schemas.microsoft.com/office/drawing/2014/main" id="{74EBA5E6-FC49-40D2-B56B-B30CE4923A79}"/>
                  </a:ext>
                </a:extLst>
              </p:cNvPr>
              <p:cNvSpPr txBox="1">
                <a:spLocks noRot="1" noChangeAspect="1" noMove="1" noResize="1" noEditPoints="1" noAdjustHandles="1" noChangeArrowheads="1" noChangeShapeType="1" noTextEdit="1"/>
              </p:cNvSpPr>
              <p:nvPr/>
            </p:nvSpPr>
            <p:spPr>
              <a:xfrm>
                <a:off x="434228" y="4847402"/>
                <a:ext cx="2481359" cy="1154162"/>
              </a:xfrm>
              <a:prstGeom prst="rect">
                <a:avLst/>
              </a:prstGeom>
              <a:blipFill>
                <a:blip r:embed="rId6"/>
                <a:stretch>
                  <a:fillRect t="-3158" b="-2632"/>
                </a:stretch>
              </a:blipFill>
            </p:spPr>
            <p:txBody>
              <a:bodyPr/>
              <a:lstStyle/>
              <a:p>
                <a:r>
                  <a:rPr lang="ja-JP" altLang="en-US">
                    <a:noFill/>
                  </a:rPr>
                  <a:t> </a:t>
                </a:r>
              </a:p>
            </p:txBody>
          </p:sp>
        </mc:Fallback>
      </mc:AlternateContent>
      <p:sp>
        <p:nvSpPr>
          <p:cNvPr id="13" name="正方形/長方形 12">
            <a:extLst>
              <a:ext uri="{FF2B5EF4-FFF2-40B4-BE49-F238E27FC236}">
                <a16:creationId xmlns:a16="http://schemas.microsoft.com/office/drawing/2014/main" id="{5DE951F7-89B4-41B8-9BCD-A2194F63C0A7}"/>
              </a:ext>
            </a:extLst>
          </p:cNvPr>
          <p:cNvSpPr/>
          <p:nvPr/>
        </p:nvSpPr>
        <p:spPr>
          <a:xfrm>
            <a:off x="189864" y="844198"/>
            <a:ext cx="2091311" cy="369332"/>
          </a:xfrm>
          <a:prstGeom prst="rect">
            <a:avLst/>
          </a:prstGeom>
          <a:noFill/>
        </p:spPr>
        <p:txBody>
          <a:bodyPr wrap="square" lIns="91440" tIns="45720" rIns="91440" bIns="45720">
            <a:spAutoFit/>
          </a:bodyPr>
          <a:lstStyle/>
          <a:p>
            <a:pPr algn="ctr"/>
            <a:r>
              <a:rPr lang="en-US" altLang="ja-JP" dirty="0">
                <a:ln w="0"/>
                <a:solidFill>
                  <a:schemeClr val="bg1"/>
                </a:solidFill>
                <a:effectLst>
                  <a:outerShdw blurRad="38100" dist="25400" dir="5400000" algn="ctr" rotWithShape="0">
                    <a:srgbClr val="6E747A">
                      <a:alpha val="43000"/>
                    </a:srgbClr>
                  </a:outerShdw>
                </a:effectLst>
              </a:rPr>
              <a:t>Multifoil Target</a:t>
            </a:r>
            <a:endParaRPr lang="ja-JP" altLang="en-US" dirty="0">
              <a:ln w="0"/>
              <a:solidFill>
                <a:schemeClr val="bg1"/>
              </a:solidFill>
              <a:effectLst>
                <a:outerShdw blurRad="38100" dist="25400" dir="5400000" algn="ctr" rotWithShape="0">
                  <a:srgbClr val="6E747A">
                    <a:alpha val="43000"/>
                  </a:srgbClr>
                </a:outerShdw>
              </a:effectLst>
            </a:endParaRPr>
          </a:p>
        </p:txBody>
      </p:sp>
      <mc:AlternateContent xmlns:mc="http://schemas.openxmlformats.org/markup-compatibility/2006">
        <mc:Choice xmlns:a14="http://schemas.microsoft.com/office/drawing/2010/main" Requires="a14">
          <p:sp>
            <p:nvSpPr>
              <p:cNvPr id="14" name="テキスト ボックス 13">
                <a:extLst>
                  <a:ext uri="{FF2B5EF4-FFF2-40B4-BE49-F238E27FC236}">
                    <a16:creationId xmlns:a16="http://schemas.microsoft.com/office/drawing/2014/main" id="{C988B67A-9E95-4B60-90B0-EB18C2324E1E}"/>
                  </a:ext>
                </a:extLst>
              </p:cNvPr>
              <p:cNvSpPr txBox="1"/>
              <p:nvPr/>
            </p:nvSpPr>
            <p:spPr>
              <a:xfrm>
                <a:off x="6513816" y="5687040"/>
                <a:ext cx="3467067" cy="400110"/>
              </a:xfrm>
              <a:prstGeom prst="rect">
                <a:avLst/>
              </a:prstGeom>
              <a:noFill/>
            </p:spPr>
            <p:txBody>
              <a:bodyPr wrap="square" rtlCol="0">
                <a:spAutoFit/>
              </a:bodyPr>
              <a:lstStyle/>
              <a:p>
                <a:r>
                  <a:rPr kumimoji="1" lang="en-US" altLang="ja-JP" sz="2000" b="0" dirty="0">
                    <a:latin typeface="Times New Roman" panose="02020603050405020304" pitchFamily="18" charset="0"/>
                    <a:cs typeface="Times New Roman" panose="02020603050405020304" pitchFamily="18" charset="0"/>
                  </a:rPr>
                  <a:t>Note: </a:t>
                </a:r>
                <a14:m>
                  <m:oMath xmlns:m="http://schemas.openxmlformats.org/officeDocument/2006/math">
                    <m:func>
                      <m:funcPr>
                        <m:ctrlPr>
                          <a:rPr kumimoji="1" lang="en-US" altLang="ja-JP" sz="2000" b="0" i="1" smtClean="0">
                            <a:latin typeface="Cambria Math" panose="02040503050406030204" pitchFamily="18" charset="0"/>
                          </a:rPr>
                        </m:ctrlPr>
                      </m:funcPr>
                      <m:fName>
                        <m:sSup>
                          <m:sSupPr>
                            <m:ctrlPr>
                              <a:rPr kumimoji="1" lang="en-US" altLang="ja-JP" sz="2000" b="0" i="1" smtClean="0">
                                <a:latin typeface="Cambria Math" panose="02040503050406030204" pitchFamily="18" charset="0"/>
                              </a:rPr>
                            </m:ctrlPr>
                          </m:sSupPr>
                          <m:e>
                            <m:r>
                              <m:rPr>
                                <m:sty m:val="p"/>
                              </m:rPr>
                              <a:rPr kumimoji="1" lang="en-US" altLang="ja-JP" sz="2000" b="0" i="0" smtClean="0">
                                <a:latin typeface="Cambria Math" panose="02040503050406030204" pitchFamily="18" charset="0"/>
                              </a:rPr>
                              <m:t>tan</m:t>
                            </m:r>
                          </m:e>
                          <m:sup>
                            <m:r>
                              <a:rPr kumimoji="1" lang="en-US" altLang="ja-JP" sz="2000" b="0" i="1" smtClean="0">
                                <a:latin typeface="Cambria Math" panose="02040503050406030204" pitchFamily="18" charset="0"/>
                              </a:rPr>
                              <m:t>2</m:t>
                            </m:r>
                          </m:sup>
                        </m:sSup>
                      </m:fName>
                      <m:e>
                        <m:r>
                          <a:rPr kumimoji="1" lang="en-US" altLang="ja-JP" sz="2000" b="0" i="1" smtClean="0">
                            <a:latin typeface="Cambria Math" panose="02040503050406030204" pitchFamily="18" charset="0"/>
                          </a:rPr>
                          <m:t>𝜃</m:t>
                        </m:r>
                      </m:e>
                    </m:func>
                    <m:r>
                      <a:rPr kumimoji="1" lang="en-US" altLang="ja-JP" sz="2000" b="0" i="1" smtClean="0">
                        <a:latin typeface="Cambria Math" panose="02040503050406030204" pitchFamily="18" charset="0"/>
                      </a:rPr>
                      <m:t>=</m:t>
                    </m:r>
                    <m:sSup>
                      <m:sSupPr>
                        <m:ctrlPr>
                          <a:rPr kumimoji="1" lang="en-US" altLang="ja-JP" sz="2000" b="0" i="1" smtClean="0">
                            <a:latin typeface="Cambria Math" panose="02040503050406030204" pitchFamily="18" charset="0"/>
                          </a:rPr>
                        </m:ctrlPr>
                      </m:sSupPr>
                      <m:e>
                        <m:d>
                          <m:dPr>
                            <m:ctrlPr>
                              <a:rPr kumimoji="1" lang="en-US" altLang="ja-JP" sz="2000" b="0" i="1" smtClean="0">
                                <a:latin typeface="Cambria Math" panose="02040503050406030204" pitchFamily="18" charset="0"/>
                              </a:rPr>
                            </m:ctrlPr>
                          </m:dPr>
                          <m:e>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𝑥</m:t>
                                </m:r>
                              </m:e>
                              <m:sup>
                                <m:r>
                                  <a:rPr kumimoji="1" lang="en-US" altLang="ja-JP" sz="2000" b="0" i="1" smtClean="0">
                                    <a:latin typeface="Cambria Math" panose="02040503050406030204" pitchFamily="18" charset="0"/>
                                  </a:rPr>
                                  <m:t>′</m:t>
                                </m:r>
                              </m:sup>
                            </m:sSup>
                          </m:e>
                        </m:d>
                      </m:e>
                      <m:sup>
                        <m:r>
                          <a:rPr kumimoji="1" lang="en-US" altLang="ja-JP" sz="2000" b="0" i="1" smtClean="0">
                            <a:latin typeface="Cambria Math" panose="02040503050406030204" pitchFamily="18" charset="0"/>
                          </a:rPr>
                          <m:t>2</m:t>
                        </m:r>
                      </m:sup>
                    </m:sSup>
                    <m:r>
                      <a:rPr kumimoji="1" lang="en-US" altLang="ja-JP" sz="2000" b="0" i="1" smtClean="0">
                        <a:latin typeface="Cambria Math" panose="02040503050406030204" pitchFamily="18" charset="0"/>
                      </a:rPr>
                      <m:t> +</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sSup>
                              <m:sSupPr>
                                <m:ctrlPr>
                                  <a:rPr lang="en-US" altLang="ja-JP" sz="2000" i="1">
                                    <a:latin typeface="Cambria Math" panose="02040503050406030204" pitchFamily="18" charset="0"/>
                                  </a:rPr>
                                </m:ctrlPr>
                              </m:sSupPr>
                              <m:e>
                                <m:r>
                                  <a:rPr lang="en-US" altLang="ja-JP" sz="2000" b="0" i="1" smtClean="0">
                                    <a:latin typeface="Cambria Math" panose="02040503050406030204" pitchFamily="18" charset="0"/>
                                  </a:rPr>
                                  <m:t>𝑦</m:t>
                                </m:r>
                              </m:e>
                              <m:sup>
                                <m:r>
                                  <a:rPr lang="en-US" altLang="ja-JP" sz="2000" i="1">
                                    <a:latin typeface="Cambria Math" panose="02040503050406030204" pitchFamily="18" charset="0"/>
                                  </a:rPr>
                                  <m:t>′</m:t>
                                </m:r>
                              </m:sup>
                            </m:sSup>
                          </m:e>
                        </m:d>
                      </m:e>
                      <m:sup>
                        <m:r>
                          <a:rPr lang="en-US" altLang="ja-JP" sz="2000" i="1">
                            <a:latin typeface="Cambria Math" panose="02040503050406030204" pitchFamily="18" charset="0"/>
                          </a:rPr>
                          <m:t>2</m:t>
                        </m:r>
                      </m:sup>
                    </m:sSup>
                  </m:oMath>
                </a14:m>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14" name="テキスト ボックス 13">
                <a:extLst>
                  <a:ext uri="{FF2B5EF4-FFF2-40B4-BE49-F238E27FC236}">
                    <a16:creationId xmlns:a16="http://schemas.microsoft.com/office/drawing/2014/main" id="{C988B67A-9E95-4B60-90B0-EB18C2324E1E}"/>
                  </a:ext>
                </a:extLst>
              </p:cNvPr>
              <p:cNvSpPr txBox="1">
                <a:spLocks noRot="1" noChangeAspect="1" noMove="1" noResize="1" noEditPoints="1" noAdjustHandles="1" noChangeArrowheads="1" noChangeShapeType="1" noTextEdit="1"/>
              </p:cNvSpPr>
              <p:nvPr/>
            </p:nvSpPr>
            <p:spPr>
              <a:xfrm>
                <a:off x="6513816" y="5687040"/>
                <a:ext cx="3467067" cy="400110"/>
              </a:xfrm>
              <a:prstGeom prst="rect">
                <a:avLst/>
              </a:prstGeom>
              <a:blipFill>
                <a:blip r:embed="rId7"/>
                <a:stretch>
                  <a:fillRect l="-1937" t="-9091" b="-25758"/>
                </a:stretch>
              </a:blipFill>
            </p:spPr>
            <p:txBody>
              <a:bodyPr/>
              <a:lstStyle/>
              <a:p>
                <a:r>
                  <a:rPr lang="ja-JP" altLang="en-US">
                    <a:noFill/>
                  </a:rPr>
                  <a:t> </a:t>
                </a:r>
              </a:p>
            </p:txBody>
          </p:sp>
        </mc:Fallback>
      </mc:AlternateContent>
      <p:sp>
        <p:nvSpPr>
          <p:cNvPr id="15" name="正方形/長方形 14">
            <a:extLst>
              <a:ext uri="{FF2B5EF4-FFF2-40B4-BE49-F238E27FC236}">
                <a16:creationId xmlns:a16="http://schemas.microsoft.com/office/drawing/2014/main" id="{C88E2406-2E0F-40AB-A4DA-F1118F05EC9F}"/>
              </a:ext>
            </a:extLst>
          </p:cNvPr>
          <p:cNvSpPr/>
          <p:nvPr/>
        </p:nvSpPr>
        <p:spPr>
          <a:xfrm>
            <a:off x="9697918" y="6150121"/>
            <a:ext cx="2431806" cy="707886"/>
          </a:xfrm>
          <a:prstGeom prst="rect">
            <a:avLst/>
          </a:prstGeom>
        </p:spPr>
        <p:txBody>
          <a:bodyPr wrap="square">
            <a:spAutoFit/>
          </a:bodyPr>
          <a:lstStyle/>
          <a:p>
            <a:r>
              <a:rPr lang="en-US" altLang="ja-JP" sz="2000" b="1" i="1"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Details will be talked by K.N. Suzuki</a:t>
            </a:r>
            <a:endParaRPr lang="en-US" altLang="ja-JP" sz="2000" b="1" i="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6" name="矢印: 右 15">
            <a:extLst>
              <a:ext uri="{FF2B5EF4-FFF2-40B4-BE49-F238E27FC236}">
                <a16:creationId xmlns:a16="http://schemas.microsoft.com/office/drawing/2014/main" id="{C5F81057-7800-4357-B091-44B4B5F546CC}"/>
              </a:ext>
            </a:extLst>
          </p:cNvPr>
          <p:cNvSpPr/>
          <p:nvPr/>
        </p:nvSpPr>
        <p:spPr>
          <a:xfrm rot="16200000">
            <a:off x="10725765" y="5670130"/>
            <a:ext cx="290147" cy="543893"/>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F602E56A-99CE-4C17-9BA6-E0E50D374414}"/>
              </a:ext>
            </a:extLst>
          </p:cNvPr>
          <p:cNvSpPr/>
          <p:nvPr/>
        </p:nvSpPr>
        <p:spPr>
          <a:xfrm>
            <a:off x="9908931" y="1815320"/>
            <a:ext cx="2009780" cy="3871720"/>
          </a:xfrm>
          <a:prstGeom prst="rect">
            <a:avLst/>
          </a:prstGeom>
          <a:noFill/>
          <a:ln w="762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CAA7EB86-F1B1-4A32-B06F-079626396141}"/>
                  </a:ext>
                </a:extLst>
              </p:cNvPr>
              <p:cNvSpPr txBox="1"/>
              <p:nvPr/>
            </p:nvSpPr>
            <p:spPr>
              <a:xfrm rot="16200000">
                <a:off x="2097704" y="1151266"/>
                <a:ext cx="1378264" cy="477054"/>
              </a:xfrm>
              <a:prstGeom prst="rect">
                <a:avLst/>
              </a:prstGeom>
              <a:noFill/>
            </p:spPr>
            <p:txBody>
              <a:bodyPr wrap="square" rtlCol="0">
                <a:spAutoFit/>
              </a:bodyPr>
              <a:lstStyle/>
              <a:p>
                <a14:m>
                  <m:oMath xmlns:m="http://schemas.openxmlformats.org/officeDocument/2006/math">
                    <m:r>
                      <a:rPr kumimoji="1" lang="en-US" altLang="ja-JP" sz="2500" b="0" i="1" dirty="0" smtClean="0">
                        <a:solidFill>
                          <a:schemeClr val="bg1"/>
                        </a:solidFill>
                        <a:latin typeface="Cambria Math" panose="02040503050406030204" pitchFamily="18" charset="0"/>
                      </a:rPr>
                      <m:t>𝑥</m:t>
                    </m:r>
                  </m:oMath>
                </a14:m>
                <a:r>
                  <a:rPr kumimoji="1" lang="en-US" altLang="ja-JP" sz="2500" dirty="0">
                    <a:solidFill>
                      <a:schemeClr val="bg1"/>
                    </a:solidFill>
                  </a:rPr>
                  <a:t> (cm)</a:t>
                </a:r>
                <a:endParaRPr kumimoji="1" lang="ja-JP" altLang="en-US" sz="2500" dirty="0">
                  <a:solidFill>
                    <a:schemeClr val="bg1"/>
                  </a:solidFill>
                </a:endParaRPr>
              </a:p>
            </p:txBody>
          </p:sp>
        </mc:Choice>
        <mc:Fallback xmlns="">
          <p:sp>
            <p:nvSpPr>
              <p:cNvPr id="18" name="テキスト ボックス 17">
                <a:extLst>
                  <a:ext uri="{FF2B5EF4-FFF2-40B4-BE49-F238E27FC236}">
                    <a16:creationId xmlns:a16="http://schemas.microsoft.com/office/drawing/2014/main" id="{CAA7EB86-F1B1-4A32-B06F-079626396141}"/>
                  </a:ext>
                </a:extLst>
              </p:cNvPr>
              <p:cNvSpPr txBox="1">
                <a:spLocks noRot="1" noChangeAspect="1" noMove="1" noResize="1" noEditPoints="1" noAdjustHandles="1" noChangeArrowheads="1" noChangeShapeType="1" noTextEdit="1"/>
              </p:cNvSpPr>
              <p:nvPr/>
            </p:nvSpPr>
            <p:spPr>
              <a:xfrm rot="16200000">
                <a:off x="2097704" y="1151266"/>
                <a:ext cx="1378264" cy="477054"/>
              </a:xfrm>
              <a:prstGeom prst="rect">
                <a:avLst/>
              </a:prstGeom>
              <a:blipFill>
                <a:blip r:embed="rId8"/>
                <a:stretch>
                  <a:fillRect l="-8974" r="-30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3372398-BFE4-4332-9C01-1F2DB0151059}"/>
                  </a:ext>
                </a:extLst>
              </p:cNvPr>
              <p:cNvSpPr txBox="1"/>
              <p:nvPr/>
            </p:nvSpPr>
            <p:spPr>
              <a:xfrm>
                <a:off x="4906250" y="3552509"/>
                <a:ext cx="1378264" cy="477054"/>
              </a:xfrm>
              <a:prstGeom prst="rect">
                <a:avLst/>
              </a:prstGeom>
              <a:noFill/>
            </p:spPr>
            <p:txBody>
              <a:bodyPr wrap="square" rtlCol="0">
                <a:spAutoFit/>
              </a:bodyPr>
              <a:lstStyle/>
              <a:p>
                <a14:m>
                  <m:oMath xmlns:m="http://schemas.openxmlformats.org/officeDocument/2006/math">
                    <m:r>
                      <a:rPr kumimoji="1" lang="en-US" altLang="ja-JP" sz="2500" b="0" i="1" dirty="0" smtClean="0">
                        <a:solidFill>
                          <a:schemeClr val="bg1"/>
                        </a:solidFill>
                        <a:latin typeface="Cambria Math" panose="02040503050406030204" pitchFamily="18" charset="0"/>
                      </a:rPr>
                      <m:t>𝑦</m:t>
                    </m:r>
                  </m:oMath>
                </a14:m>
                <a:r>
                  <a:rPr kumimoji="1" lang="en-US" altLang="ja-JP" sz="2500" dirty="0">
                    <a:solidFill>
                      <a:schemeClr val="bg1"/>
                    </a:solidFill>
                  </a:rPr>
                  <a:t> (cm)</a:t>
                </a:r>
                <a:endParaRPr kumimoji="1" lang="ja-JP" altLang="en-US" sz="2500" dirty="0">
                  <a:solidFill>
                    <a:schemeClr val="bg1"/>
                  </a:solidFill>
                </a:endParaRPr>
              </a:p>
            </p:txBody>
          </p:sp>
        </mc:Choice>
        <mc:Fallback xmlns="">
          <p:sp>
            <p:nvSpPr>
              <p:cNvPr id="19" name="テキスト ボックス 18">
                <a:extLst>
                  <a:ext uri="{FF2B5EF4-FFF2-40B4-BE49-F238E27FC236}">
                    <a16:creationId xmlns:a16="http://schemas.microsoft.com/office/drawing/2014/main" id="{53372398-BFE4-4332-9C01-1F2DB0151059}"/>
                  </a:ext>
                </a:extLst>
              </p:cNvPr>
              <p:cNvSpPr txBox="1">
                <a:spLocks noRot="1" noChangeAspect="1" noMove="1" noResize="1" noEditPoints="1" noAdjustHandles="1" noChangeArrowheads="1" noChangeShapeType="1" noTextEdit="1"/>
              </p:cNvSpPr>
              <p:nvPr/>
            </p:nvSpPr>
            <p:spPr>
              <a:xfrm>
                <a:off x="4906250" y="3552509"/>
                <a:ext cx="1378264" cy="477054"/>
              </a:xfrm>
              <a:prstGeom prst="rect">
                <a:avLst/>
              </a:prstGeom>
              <a:blipFill>
                <a:blip r:embed="rId9"/>
                <a:stretch>
                  <a:fillRect l="-1770" t="-10256" b="-30769"/>
                </a:stretch>
              </a:blipFill>
            </p:spPr>
            <p:txBody>
              <a:bodyPr/>
              <a:lstStyle/>
              <a:p>
                <a:r>
                  <a:rPr lang="ja-JP" altLang="en-US">
                    <a:noFill/>
                  </a:rPr>
                  <a:t> </a:t>
                </a:r>
              </a:p>
            </p:txBody>
          </p:sp>
        </mc:Fallback>
      </mc:AlternateContent>
      <p:sp>
        <p:nvSpPr>
          <p:cNvPr id="9" name="矢印: 上下 8">
            <a:extLst>
              <a:ext uri="{FF2B5EF4-FFF2-40B4-BE49-F238E27FC236}">
                <a16:creationId xmlns:a16="http://schemas.microsoft.com/office/drawing/2014/main" id="{8E18DF91-505C-4435-8A52-BC970B83B990}"/>
              </a:ext>
            </a:extLst>
          </p:cNvPr>
          <p:cNvSpPr/>
          <p:nvPr/>
        </p:nvSpPr>
        <p:spPr>
          <a:xfrm>
            <a:off x="1173458" y="2709867"/>
            <a:ext cx="469240" cy="2108039"/>
          </a:xfrm>
          <a:prstGeom prst="upDown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9F0AB12D-AE47-46DF-9178-A8AC8BA5AD89}"/>
              </a:ext>
            </a:extLst>
          </p:cNvPr>
          <p:cNvSpPr txBox="1"/>
          <p:nvPr/>
        </p:nvSpPr>
        <p:spPr>
          <a:xfrm>
            <a:off x="448883" y="3397534"/>
            <a:ext cx="1983223" cy="646331"/>
          </a:xfrm>
          <a:prstGeom prst="rect">
            <a:avLst/>
          </a:prstGeom>
          <a:solidFill>
            <a:schemeClr val="bg2"/>
          </a:solidFill>
        </p:spPr>
        <p:txBody>
          <a:bodyPr wrap="square" rtlCol="0">
            <a:spAutoFit/>
          </a:bodyPr>
          <a:lstStyle/>
          <a:p>
            <a:pPr algn="ctr"/>
            <a:r>
              <a:rPr lang="en-US" altLang="ja-JP" dirty="0"/>
              <a:t>The least squares method</a:t>
            </a:r>
            <a:endParaRPr kumimoji="1" lang="ja-JP" altLang="en-US" dirty="0"/>
          </a:p>
        </p:txBody>
      </p:sp>
      <p:sp>
        <p:nvSpPr>
          <p:cNvPr id="21" name="正方形/長方形 20">
            <a:extLst>
              <a:ext uri="{FF2B5EF4-FFF2-40B4-BE49-F238E27FC236}">
                <a16:creationId xmlns:a16="http://schemas.microsoft.com/office/drawing/2014/main" id="{EDD08FC1-92A0-4550-A025-C344B105EFEE}"/>
              </a:ext>
            </a:extLst>
          </p:cNvPr>
          <p:cNvSpPr/>
          <p:nvPr/>
        </p:nvSpPr>
        <p:spPr>
          <a:xfrm>
            <a:off x="6370320" y="731826"/>
            <a:ext cx="6096000" cy="523220"/>
          </a:xfrm>
          <a:prstGeom prst="rect">
            <a:avLst/>
          </a:prstGeom>
        </p:spPr>
        <p:txBody>
          <a:bodyPr>
            <a:spAutoFit/>
          </a:bodyPr>
          <a:lstStyle/>
          <a:p>
            <a:r>
              <a:rPr lang="ja-JP" altLang="en-US" sz="1400" dirty="0"/>
              <a:t>https://www-nh.scphys.kyoto-u.ac.jp/~gogami/e12-17-003/meeting/analysis/src/nnL_AnalysisNote_20200501_gogami.pdf</a:t>
            </a:r>
          </a:p>
        </p:txBody>
      </p:sp>
    </p:spTree>
    <p:extLst>
      <p:ext uri="{BB962C8B-B14F-4D97-AF65-F5344CB8AC3E}">
        <p14:creationId xmlns:p14="http://schemas.microsoft.com/office/powerpoint/2010/main" val="190696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C7A54F-A744-4DE0-A9A7-D1379BB4A7F2}"/>
              </a:ext>
            </a:extLst>
          </p:cNvPr>
          <p:cNvSpPr>
            <a:spLocks noGrp="1"/>
          </p:cNvSpPr>
          <p:nvPr>
            <p:ph type="title"/>
          </p:nvPr>
        </p:nvSpPr>
        <p:spPr>
          <a:xfrm>
            <a:off x="590004" y="103866"/>
            <a:ext cx="10515600" cy="1040200"/>
          </a:xfrm>
        </p:spPr>
        <p:txBody>
          <a:bodyPr/>
          <a:lstStyle/>
          <a:p>
            <a:r>
              <a:rPr kumimoji="1" lang="en-US" altLang="ja-JP" dirty="0"/>
              <a:t>Validity check of our matrix tuning</a:t>
            </a:r>
            <a:endParaRPr kumimoji="1" lang="ja-JP" altLang="en-US" dirty="0"/>
          </a:p>
        </p:txBody>
      </p:sp>
      <p:sp>
        <p:nvSpPr>
          <p:cNvPr id="4" name="正方形/長方形 3">
            <a:extLst>
              <a:ext uri="{FF2B5EF4-FFF2-40B4-BE49-F238E27FC236}">
                <a16:creationId xmlns:a16="http://schemas.microsoft.com/office/drawing/2014/main" id="{9DFFD001-6D43-4A46-8764-7D85B7499F70}"/>
              </a:ext>
            </a:extLst>
          </p:cNvPr>
          <p:cNvSpPr/>
          <p:nvPr/>
        </p:nvSpPr>
        <p:spPr>
          <a:xfrm>
            <a:off x="5603159" y="2248327"/>
            <a:ext cx="806245" cy="3468993"/>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en-US" altLang="ja-JP" sz="3500" dirty="0"/>
              <a:t>Matrix tuning</a:t>
            </a:r>
            <a:endParaRPr kumimoji="1" lang="ja-JP" altLang="en-US" sz="3500" dirty="0"/>
          </a:p>
        </p:txBody>
      </p:sp>
      <p:cxnSp>
        <p:nvCxnSpPr>
          <p:cNvPr id="6" name="直線矢印コネクタ 5">
            <a:extLst>
              <a:ext uri="{FF2B5EF4-FFF2-40B4-BE49-F238E27FC236}">
                <a16:creationId xmlns:a16="http://schemas.microsoft.com/office/drawing/2014/main" id="{BEBAB397-D8C6-434E-95B7-8079EABFC137}"/>
              </a:ext>
            </a:extLst>
          </p:cNvPr>
          <p:cNvCxnSpPr/>
          <p:nvPr/>
        </p:nvCxnSpPr>
        <p:spPr>
          <a:xfrm>
            <a:off x="3693243" y="3387078"/>
            <a:ext cx="193695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27A18340-AFB7-45E3-BEFC-4B120EA703C6}"/>
              </a:ext>
            </a:extLst>
          </p:cNvPr>
          <p:cNvSpPr/>
          <p:nvPr/>
        </p:nvSpPr>
        <p:spPr>
          <a:xfrm rot="16200000">
            <a:off x="2173031" y="2080716"/>
            <a:ext cx="464371" cy="257605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en-US" altLang="ja-JP" sz="2500" dirty="0"/>
              <a:t>Real data</a:t>
            </a:r>
            <a:endParaRPr kumimoji="1" lang="ja-JP" altLang="en-US" sz="2500" dirty="0"/>
          </a:p>
        </p:txBody>
      </p:sp>
      <p:sp>
        <p:nvSpPr>
          <p:cNvPr id="9" name="テキスト ボックス 8">
            <a:extLst>
              <a:ext uri="{FF2B5EF4-FFF2-40B4-BE49-F238E27FC236}">
                <a16:creationId xmlns:a16="http://schemas.microsoft.com/office/drawing/2014/main" id="{6D2EF3C0-05F2-4879-B758-E0AB2CE84896}"/>
              </a:ext>
            </a:extLst>
          </p:cNvPr>
          <p:cNvSpPr txBox="1"/>
          <p:nvPr/>
        </p:nvSpPr>
        <p:spPr>
          <a:xfrm>
            <a:off x="1125981" y="4303841"/>
            <a:ext cx="2556387" cy="477054"/>
          </a:xfrm>
          <a:prstGeom prst="rect">
            <a:avLst/>
          </a:prstGeom>
          <a:solidFill>
            <a:schemeClr val="accent2"/>
          </a:solidFill>
        </p:spPr>
        <p:txBody>
          <a:bodyPr wrap="square" rtlCol="0">
            <a:spAutoFit/>
          </a:bodyPr>
          <a:lstStyle/>
          <a:p>
            <a:r>
              <a:rPr kumimoji="1" lang="en-US" altLang="ja-JP" sz="2500" dirty="0">
                <a:solidFill>
                  <a:schemeClr val="bg1"/>
                </a:solidFill>
              </a:rPr>
              <a:t>Simulation data </a:t>
            </a:r>
            <a:endParaRPr kumimoji="1" lang="ja-JP" altLang="en-US" sz="2500" dirty="0">
              <a:solidFill>
                <a:schemeClr val="bg1"/>
              </a:solidFill>
            </a:endParaRPr>
          </a:p>
        </p:txBody>
      </p:sp>
      <p:cxnSp>
        <p:nvCxnSpPr>
          <p:cNvPr id="10" name="直線矢印コネクタ 9">
            <a:extLst>
              <a:ext uri="{FF2B5EF4-FFF2-40B4-BE49-F238E27FC236}">
                <a16:creationId xmlns:a16="http://schemas.microsoft.com/office/drawing/2014/main" id="{47D56043-0C4B-4B17-A81F-88D9C66BA2FD}"/>
              </a:ext>
            </a:extLst>
          </p:cNvPr>
          <p:cNvCxnSpPr/>
          <p:nvPr/>
        </p:nvCxnSpPr>
        <p:spPr>
          <a:xfrm>
            <a:off x="3693242" y="4542368"/>
            <a:ext cx="193695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1" name="正方形/長方形 10">
            <a:extLst>
              <a:ext uri="{FF2B5EF4-FFF2-40B4-BE49-F238E27FC236}">
                <a16:creationId xmlns:a16="http://schemas.microsoft.com/office/drawing/2014/main" id="{700B929B-DF1D-45E9-9C92-AA3C8C16A135}"/>
              </a:ext>
            </a:extLst>
          </p:cNvPr>
          <p:cNvSpPr/>
          <p:nvPr/>
        </p:nvSpPr>
        <p:spPr>
          <a:xfrm rot="16200000">
            <a:off x="8827015" y="2717357"/>
            <a:ext cx="464371" cy="129785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en-US" altLang="ja-JP" sz="2500" dirty="0"/>
              <a:t>MM</a:t>
            </a:r>
            <a:endParaRPr kumimoji="1" lang="ja-JP" altLang="en-US" sz="2500" dirty="0"/>
          </a:p>
        </p:txBody>
      </p:sp>
      <p:cxnSp>
        <p:nvCxnSpPr>
          <p:cNvPr id="12" name="直線矢印コネクタ 11">
            <a:extLst>
              <a:ext uri="{FF2B5EF4-FFF2-40B4-BE49-F238E27FC236}">
                <a16:creationId xmlns:a16="http://schemas.microsoft.com/office/drawing/2014/main" id="{F509D637-3ABE-4049-8857-8547BDEA4A91}"/>
              </a:ext>
            </a:extLst>
          </p:cNvPr>
          <p:cNvCxnSpPr/>
          <p:nvPr/>
        </p:nvCxnSpPr>
        <p:spPr>
          <a:xfrm>
            <a:off x="6409404" y="3387078"/>
            <a:ext cx="193695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66796BEC-F615-4B28-AF48-CECA934A055D}"/>
              </a:ext>
            </a:extLst>
          </p:cNvPr>
          <p:cNvSpPr txBox="1"/>
          <p:nvPr/>
        </p:nvSpPr>
        <p:spPr>
          <a:xfrm>
            <a:off x="8410271" y="4303841"/>
            <a:ext cx="1297859" cy="477054"/>
          </a:xfrm>
          <a:prstGeom prst="rect">
            <a:avLst/>
          </a:prstGeom>
          <a:solidFill>
            <a:schemeClr val="accent2"/>
          </a:solidFill>
        </p:spPr>
        <p:txBody>
          <a:bodyPr wrap="square" rtlCol="0">
            <a:spAutoFit/>
          </a:bodyPr>
          <a:lstStyle/>
          <a:p>
            <a:pPr algn="ctr"/>
            <a:r>
              <a:rPr kumimoji="1" lang="en-US" altLang="ja-JP" sz="2500" dirty="0">
                <a:solidFill>
                  <a:schemeClr val="bg1"/>
                </a:solidFill>
              </a:rPr>
              <a:t>MM</a:t>
            </a:r>
            <a:endParaRPr kumimoji="1" lang="ja-JP" altLang="en-US" sz="2500" dirty="0">
              <a:solidFill>
                <a:schemeClr val="bg1"/>
              </a:solidFill>
            </a:endParaRPr>
          </a:p>
        </p:txBody>
      </p:sp>
      <p:cxnSp>
        <p:nvCxnSpPr>
          <p:cNvPr id="14" name="直線矢印コネクタ 13">
            <a:extLst>
              <a:ext uri="{FF2B5EF4-FFF2-40B4-BE49-F238E27FC236}">
                <a16:creationId xmlns:a16="http://schemas.microsoft.com/office/drawing/2014/main" id="{41FF93C1-FA80-4E8D-985B-3D0E1488E000}"/>
              </a:ext>
            </a:extLst>
          </p:cNvPr>
          <p:cNvCxnSpPr/>
          <p:nvPr/>
        </p:nvCxnSpPr>
        <p:spPr>
          <a:xfrm>
            <a:off x="6433988" y="4542368"/>
            <a:ext cx="193695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23" name="グループ化 22">
            <a:extLst>
              <a:ext uri="{FF2B5EF4-FFF2-40B4-BE49-F238E27FC236}">
                <a16:creationId xmlns:a16="http://schemas.microsoft.com/office/drawing/2014/main" id="{2B14102D-1777-432F-9BDF-B3C988BE770A}"/>
              </a:ext>
            </a:extLst>
          </p:cNvPr>
          <p:cNvGrpSpPr/>
          <p:nvPr/>
        </p:nvGrpSpPr>
        <p:grpSpPr>
          <a:xfrm>
            <a:off x="3017276" y="4970072"/>
            <a:ext cx="6007509" cy="1347020"/>
            <a:chOff x="2989008" y="5057555"/>
            <a:chExt cx="6007509" cy="1347020"/>
          </a:xfrm>
        </p:grpSpPr>
        <p:cxnSp>
          <p:nvCxnSpPr>
            <p:cNvPr id="16" name="直線コネクタ 15">
              <a:extLst>
                <a:ext uri="{FF2B5EF4-FFF2-40B4-BE49-F238E27FC236}">
                  <a16:creationId xmlns:a16="http://schemas.microsoft.com/office/drawing/2014/main" id="{F195EEF3-1FF4-4FB1-941C-69F773C89B36}"/>
                </a:ext>
              </a:extLst>
            </p:cNvPr>
            <p:cNvCxnSpPr>
              <a:cxnSpLocks/>
            </p:cNvCxnSpPr>
            <p:nvPr/>
          </p:nvCxnSpPr>
          <p:spPr>
            <a:xfrm>
              <a:off x="2989008" y="6404574"/>
              <a:ext cx="6007509"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80D9B929-83DF-4DB9-B49E-E4E41500D583}"/>
                </a:ext>
              </a:extLst>
            </p:cNvPr>
            <p:cNvCxnSpPr>
              <a:cxnSpLocks/>
            </p:cNvCxnSpPr>
            <p:nvPr/>
          </p:nvCxnSpPr>
          <p:spPr>
            <a:xfrm flipV="1">
              <a:off x="2989008" y="5529921"/>
              <a:ext cx="0" cy="874653"/>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75DEB0F5-658F-4A07-B75B-C06956B6D901}"/>
                </a:ext>
              </a:extLst>
            </p:cNvPr>
            <p:cNvCxnSpPr/>
            <p:nvPr/>
          </p:nvCxnSpPr>
          <p:spPr>
            <a:xfrm flipV="1">
              <a:off x="8996517" y="5057555"/>
              <a:ext cx="0" cy="134702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テキスト ボックス 21">
            <a:extLst>
              <a:ext uri="{FF2B5EF4-FFF2-40B4-BE49-F238E27FC236}">
                <a16:creationId xmlns:a16="http://schemas.microsoft.com/office/drawing/2014/main" id="{97EDAD2F-13DB-444C-848B-9798BF2DD7D0}"/>
              </a:ext>
            </a:extLst>
          </p:cNvPr>
          <p:cNvSpPr txBox="1"/>
          <p:nvPr/>
        </p:nvSpPr>
        <p:spPr>
          <a:xfrm>
            <a:off x="4777251" y="5722214"/>
            <a:ext cx="2831690" cy="630942"/>
          </a:xfrm>
          <a:prstGeom prst="rect">
            <a:avLst/>
          </a:prstGeom>
          <a:noFill/>
        </p:spPr>
        <p:txBody>
          <a:bodyPr wrap="square" rtlCol="0">
            <a:spAutoFit/>
          </a:bodyPr>
          <a:lstStyle/>
          <a:p>
            <a:r>
              <a:rPr kumimoji="1" lang="en-US" altLang="ja-JP" sz="3500" dirty="0"/>
              <a:t>Comparison</a:t>
            </a:r>
            <a:endParaRPr kumimoji="1" lang="ja-JP" altLang="en-US" sz="3500" dirty="0"/>
          </a:p>
        </p:txBody>
      </p:sp>
      <p:grpSp>
        <p:nvGrpSpPr>
          <p:cNvPr id="24" name="グループ化 23">
            <a:extLst>
              <a:ext uri="{FF2B5EF4-FFF2-40B4-BE49-F238E27FC236}">
                <a16:creationId xmlns:a16="http://schemas.microsoft.com/office/drawing/2014/main" id="{A71A9513-D733-4010-8160-DCEF93D83F76}"/>
              </a:ext>
            </a:extLst>
          </p:cNvPr>
          <p:cNvGrpSpPr/>
          <p:nvPr/>
        </p:nvGrpSpPr>
        <p:grpSpPr>
          <a:xfrm>
            <a:off x="3002526" y="1892704"/>
            <a:ext cx="6007509" cy="1205462"/>
            <a:chOff x="2989008" y="6404574"/>
            <a:chExt cx="6007509" cy="1205462"/>
          </a:xfrm>
        </p:grpSpPr>
        <p:cxnSp>
          <p:nvCxnSpPr>
            <p:cNvPr id="25" name="直線コネクタ 24">
              <a:extLst>
                <a:ext uri="{FF2B5EF4-FFF2-40B4-BE49-F238E27FC236}">
                  <a16:creationId xmlns:a16="http://schemas.microsoft.com/office/drawing/2014/main" id="{7466DCD9-249F-4B77-ACA6-14AC0F286F59}"/>
                </a:ext>
              </a:extLst>
            </p:cNvPr>
            <p:cNvCxnSpPr>
              <a:cxnSpLocks/>
            </p:cNvCxnSpPr>
            <p:nvPr/>
          </p:nvCxnSpPr>
          <p:spPr>
            <a:xfrm>
              <a:off x="2989008" y="6404574"/>
              <a:ext cx="6007509" cy="0"/>
            </a:xfrm>
            <a:prstGeom prst="line">
              <a:avLst/>
            </a:prstGeom>
            <a:ln w="762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FF535C0A-AFDE-4F78-9909-A5D9FF6F7777}"/>
                </a:ext>
              </a:extLst>
            </p:cNvPr>
            <p:cNvCxnSpPr>
              <a:cxnSpLocks/>
            </p:cNvCxnSpPr>
            <p:nvPr/>
          </p:nvCxnSpPr>
          <p:spPr>
            <a:xfrm>
              <a:off x="2989008" y="6404574"/>
              <a:ext cx="14750" cy="561711"/>
            </a:xfrm>
            <a:prstGeom prst="straightConnector1">
              <a:avLst/>
            </a:prstGeom>
            <a:ln w="762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244A087-87F8-4C22-B9B1-29C8BE1227CA}"/>
                </a:ext>
              </a:extLst>
            </p:cNvPr>
            <p:cNvCxnSpPr>
              <a:cxnSpLocks/>
            </p:cNvCxnSpPr>
            <p:nvPr/>
          </p:nvCxnSpPr>
          <p:spPr>
            <a:xfrm>
              <a:off x="8996517" y="6404575"/>
              <a:ext cx="0" cy="1205461"/>
            </a:xfrm>
            <a:prstGeom prst="straightConnector1">
              <a:avLst/>
            </a:prstGeom>
            <a:ln w="762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6D54FD09-6982-47AD-BE3A-196B3D8F105D}"/>
              </a:ext>
            </a:extLst>
          </p:cNvPr>
          <p:cNvSpPr txBox="1"/>
          <p:nvPr/>
        </p:nvSpPr>
        <p:spPr>
          <a:xfrm>
            <a:off x="4579621" y="1274376"/>
            <a:ext cx="2831690" cy="630942"/>
          </a:xfrm>
          <a:prstGeom prst="rect">
            <a:avLst/>
          </a:prstGeom>
          <a:noFill/>
        </p:spPr>
        <p:txBody>
          <a:bodyPr wrap="square" rtlCol="0">
            <a:spAutoFit/>
          </a:bodyPr>
          <a:lstStyle/>
          <a:p>
            <a:r>
              <a:rPr kumimoji="1" lang="en-US" altLang="ja-JP" sz="3500" dirty="0"/>
              <a:t>Comparison</a:t>
            </a:r>
            <a:endParaRPr kumimoji="1" lang="ja-JP" altLang="en-US" sz="3500" dirty="0"/>
          </a:p>
        </p:txBody>
      </p:sp>
      <p:sp>
        <p:nvSpPr>
          <p:cNvPr id="31" name="&quot;禁止&quot;マーク 30">
            <a:extLst>
              <a:ext uri="{FF2B5EF4-FFF2-40B4-BE49-F238E27FC236}">
                <a16:creationId xmlns:a16="http://schemas.microsoft.com/office/drawing/2014/main" id="{A78A237A-E2B1-4006-814F-D610ACB36A3E}"/>
              </a:ext>
            </a:extLst>
          </p:cNvPr>
          <p:cNvSpPr/>
          <p:nvPr/>
        </p:nvSpPr>
        <p:spPr>
          <a:xfrm>
            <a:off x="5299826" y="1016247"/>
            <a:ext cx="1134162" cy="1134162"/>
          </a:xfrm>
          <a:prstGeom prst="noSmoking">
            <a:avLst/>
          </a:prstGeom>
          <a:solidFill>
            <a:srgbClr val="C00000">
              <a:alpha val="5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2" name="テキスト ボックス 31">
            <a:extLst>
              <a:ext uri="{FF2B5EF4-FFF2-40B4-BE49-F238E27FC236}">
                <a16:creationId xmlns:a16="http://schemas.microsoft.com/office/drawing/2014/main" id="{8043FE7D-A95D-4FE7-9B9B-A5C67A6C9C3E}"/>
              </a:ext>
            </a:extLst>
          </p:cNvPr>
          <p:cNvSpPr txBox="1"/>
          <p:nvPr/>
        </p:nvSpPr>
        <p:spPr>
          <a:xfrm>
            <a:off x="9087710" y="5847611"/>
            <a:ext cx="2831691" cy="646331"/>
          </a:xfrm>
          <a:prstGeom prst="rect">
            <a:avLst/>
          </a:prstGeom>
          <a:noFill/>
        </p:spPr>
        <p:txBody>
          <a:bodyPr wrap="square" rtlCol="0">
            <a:spAutoFit/>
          </a:bodyPr>
          <a:lstStyle/>
          <a:p>
            <a:r>
              <a:rPr kumimoji="1" lang="en-US" altLang="ja-JP" dirty="0"/>
              <a:t>Matrix Tuning with</a:t>
            </a:r>
          </a:p>
          <a:p>
            <a:r>
              <a:rPr lang="en-US" altLang="ja-JP" dirty="0"/>
              <a:t>S</a:t>
            </a:r>
            <a:r>
              <a:rPr kumimoji="1" lang="en-US" altLang="ja-JP" dirty="0"/>
              <a:t>imulation Data </a:t>
            </a:r>
            <a:r>
              <a:rPr lang="en-US" altLang="ja-JP" dirty="0"/>
              <a:t>(MTSD)</a:t>
            </a:r>
            <a:endParaRPr kumimoji="1" lang="ja-JP" altLang="en-US" dirty="0"/>
          </a:p>
        </p:txBody>
      </p:sp>
      <p:sp>
        <p:nvSpPr>
          <p:cNvPr id="35" name="正方形/長方形 34">
            <a:extLst>
              <a:ext uri="{FF2B5EF4-FFF2-40B4-BE49-F238E27FC236}">
                <a16:creationId xmlns:a16="http://schemas.microsoft.com/office/drawing/2014/main" id="{852E8AD8-433B-447A-A22C-FCFD060417AD}"/>
              </a:ext>
            </a:extLst>
          </p:cNvPr>
          <p:cNvSpPr/>
          <p:nvPr/>
        </p:nvSpPr>
        <p:spPr>
          <a:xfrm rot="16200000">
            <a:off x="1926144" y="1211892"/>
            <a:ext cx="464371" cy="3015750"/>
          </a:xfrm>
          <a:prstGeom prst="rect">
            <a:avLst/>
          </a:prstGeom>
          <a:solidFill>
            <a:srgbClr val="002060">
              <a:alpha val="70000"/>
            </a:srgbClr>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en-US" altLang="ja-JP" sz="2500" dirty="0"/>
              <a:t>Physics god knows</a:t>
            </a:r>
            <a:endParaRPr kumimoji="1" lang="ja-JP" altLang="en-US" sz="2500" dirty="0"/>
          </a:p>
        </p:txBody>
      </p:sp>
      <p:cxnSp>
        <p:nvCxnSpPr>
          <p:cNvPr id="37" name="直線矢印コネクタ 36">
            <a:extLst>
              <a:ext uri="{FF2B5EF4-FFF2-40B4-BE49-F238E27FC236}">
                <a16:creationId xmlns:a16="http://schemas.microsoft.com/office/drawing/2014/main" id="{35B998F0-9E80-470C-8384-0C68C537EDF5}"/>
              </a:ext>
            </a:extLst>
          </p:cNvPr>
          <p:cNvCxnSpPr>
            <a:cxnSpLocks/>
          </p:cNvCxnSpPr>
          <p:nvPr/>
        </p:nvCxnSpPr>
        <p:spPr>
          <a:xfrm>
            <a:off x="3002526" y="2934369"/>
            <a:ext cx="0" cy="26277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1" name="テキスト ボックス 40">
            <a:extLst>
              <a:ext uri="{FF2B5EF4-FFF2-40B4-BE49-F238E27FC236}">
                <a16:creationId xmlns:a16="http://schemas.microsoft.com/office/drawing/2014/main" id="{5893277F-D9D9-4765-95DE-40C28389D4FD}"/>
              </a:ext>
            </a:extLst>
          </p:cNvPr>
          <p:cNvSpPr txBox="1"/>
          <p:nvPr/>
        </p:nvSpPr>
        <p:spPr>
          <a:xfrm>
            <a:off x="669982" y="4973239"/>
            <a:ext cx="3015751" cy="477054"/>
          </a:xfrm>
          <a:prstGeom prst="rect">
            <a:avLst/>
          </a:prstGeom>
          <a:solidFill>
            <a:schemeClr val="accent2">
              <a:alpha val="70000"/>
            </a:schemeClr>
          </a:solidFill>
          <a:ln w="57150">
            <a:solidFill>
              <a:schemeClr val="tx1">
                <a:lumMod val="95000"/>
                <a:lumOff val="5000"/>
              </a:schemeClr>
            </a:solidFill>
          </a:ln>
        </p:spPr>
        <p:txBody>
          <a:bodyPr wrap="square" rtlCol="0">
            <a:spAutoFit/>
          </a:bodyPr>
          <a:lstStyle/>
          <a:p>
            <a:pPr algn="ctr"/>
            <a:r>
              <a:rPr kumimoji="1" lang="en-US" altLang="ja-JP" sz="2500" dirty="0">
                <a:solidFill>
                  <a:schemeClr val="bg1"/>
                </a:solidFill>
              </a:rPr>
              <a:t>Physics we define</a:t>
            </a:r>
            <a:endParaRPr kumimoji="1" lang="ja-JP" altLang="en-US" sz="2500" dirty="0">
              <a:solidFill>
                <a:schemeClr val="bg1"/>
              </a:solidFill>
            </a:endParaRPr>
          </a:p>
        </p:txBody>
      </p:sp>
      <p:cxnSp>
        <p:nvCxnSpPr>
          <p:cNvPr id="43" name="直線矢印コネクタ 42">
            <a:extLst>
              <a:ext uri="{FF2B5EF4-FFF2-40B4-BE49-F238E27FC236}">
                <a16:creationId xmlns:a16="http://schemas.microsoft.com/office/drawing/2014/main" id="{02BC959D-B52B-458E-B0A1-6C13A7942916}"/>
              </a:ext>
            </a:extLst>
          </p:cNvPr>
          <p:cNvCxnSpPr>
            <a:cxnSpLocks/>
          </p:cNvCxnSpPr>
          <p:nvPr/>
        </p:nvCxnSpPr>
        <p:spPr>
          <a:xfrm flipV="1">
            <a:off x="3017276" y="4686299"/>
            <a:ext cx="0" cy="30135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7643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2558FB-F264-481B-B886-A6B3F00F93A9}"/>
              </a:ext>
            </a:extLst>
          </p:cNvPr>
          <p:cNvSpPr>
            <a:spLocks noGrp="1"/>
          </p:cNvSpPr>
          <p:nvPr>
            <p:ph type="title"/>
          </p:nvPr>
        </p:nvSpPr>
        <p:spPr>
          <a:xfrm>
            <a:off x="267929" y="267263"/>
            <a:ext cx="10515600" cy="785249"/>
          </a:xfrm>
        </p:spPr>
        <p:txBody>
          <a:bodyPr/>
          <a:lstStyle/>
          <a:p>
            <a:r>
              <a:rPr kumimoji="1" lang="en-US" altLang="ja-JP" dirty="0"/>
              <a:t>Conditions of the first trial (MTSD)</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D2EE2FF3-EAB5-40F3-8103-814B530865DC}"/>
                  </a:ext>
                </a:extLst>
              </p:cNvPr>
              <p:cNvSpPr>
                <a:spLocks noGrp="1"/>
              </p:cNvSpPr>
              <p:nvPr>
                <p:ph idx="1"/>
              </p:nvPr>
            </p:nvSpPr>
            <p:spPr>
              <a:xfrm>
                <a:off x="973394" y="1389474"/>
                <a:ext cx="10953134" cy="5063613"/>
              </a:xfrm>
            </p:spPr>
            <p:txBody>
              <a:bodyPr>
                <a:normAutofit fontScale="92500" lnSpcReduction="10000"/>
              </a:bodyPr>
              <a:lstStyle/>
              <a:p>
                <a:r>
                  <a:rPr lang="en-US" altLang="ja-JP" dirty="0"/>
                  <a:t>Matrices (momentum for LHRS and RHRS)</a:t>
                </a:r>
                <a:endParaRPr kumimoji="1" lang="en-US" altLang="ja-JP" dirty="0"/>
              </a:p>
              <a:p>
                <a:pPr lvl="1"/>
                <a:r>
                  <a:rPr kumimoji="1" lang="en-US" altLang="ja-JP" dirty="0"/>
                  <a:t>Prepared based on the Geant4 optics (with some distortion manipulation)</a:t>
                </a:r>
                <a:endParaRPr lang="en-US" altLang="ja-JP" dirty="0"/>
              </a:p>
              <a:p>
                <a:pPr lvl="1"/>
                <a:r>
                  <a:rPr lang="en-US" altLang="ja-JP" dirty="0"/>
                  <a:t>Up to 5</a:t>
                </a:r>
                <a:r>
                  <a:rPr lang="en-US" altLang="ja-JP" baseline="30000" dirty="0"/>
                  <a:t>th</a:t>
                </a:r>
                <a:r>
                  <a:rPr lang="en-US" altLang="ja-JP" dirty="0"/>
                  <a:t> order for x, x’, y, y’ @FP</a:t>
                </a:r>
              </a:p>
              <a:p>
                <a:pPr lvl="1"/>
                <a:r>
                  <a:rPr kumimoji="1" lang="en-US" altLang="ja-JP" dirty="0"/>
                  <a:t>Up to 2</a:t>
                </a:r>
                <a:r>
                  <a:rPr kumimoji="1" lang="en-US" altLang="ja-JP" baseline="30000" dirty="0"/>
                  <a:t>nd</a:t>
                </a:r>
                <a:r>
                  <a:rPr kumimoji="1" lang="en-US" altLang="ja-JP" dirty="0"/>
                  <a:t> order for </a:t>
                </a:r>
                <a:r>
                  <a:rPr kumimoji="1" lang="en-US" altLang="ja-JP" dirty="0" err="1"/>
                  <a:t>zt</a:t>
                </a:r>
                <a:r>
                  <a:rPr kumimoji="1" lang="en-US" altLang="ja-JP" dirty="0"/>
                  <a:t> @FP (others were set to zero)</a:t>
                </a:r>
              </a:p>
              <a:p>
                <a:pPr marL="914400" lvl="2" indent="0">
                  <a:buNone/>
                </a:pPr>
                <a:r>
                  <a:rPr kumimoji="1" lang="en-US" altLang="ja-JP" dirty="0">
                    <a:sym typeface="Wingdings" panose="05000000000000000000" pitchFamily="2" charset="2"/>
                  </a:rPr>
                  <a:t>252  232 parameters for each spectrometer </a:t>
                </a:r>
                <a:endParaRPr kumimoji="1" lang="en-US" altLang="ja-JP" dirty="0"/>
              </a:p>
              <a:p>
                <a:r>
                  <a:rPr lang="en-US" altLang="ja-JP" dirty="0"/>
                  <a:t>Angle and </a:t>
                </a:r>
                <a14:m>
                  <m:oMath xmlns:m="http://schemas.openxmlformats.org/officeDocument/2006/math">
                    <m:sSub>
                      <m:sSubPr>
                        <m:ctrlPr>
                          <a:rPr lang="en-US" altLang="ja-JP" b="0" i="1" dirty="0" smtClean="0">
                            <a:latin typeface="Cambria Math" panose="02040503050406030204" pitchFamily="18" charset="0"/>
                          </a:rPr>
                        </m:ctrlPr>
                      </m:sSubPr>
                      <m:e>
                        <m:r>
                          <a:rPr lang="en-US" altLang="ja-JP" i="1" dirty="0" smtClean="0">
                            <a:latin typeface="Cambria Math" panose="02040503050406030204" pitchFamily="18" charset="0"/>
                          </a:rPr>
                          <m:t>𝑧</m:t>
                        </m:r>
                      </m:e>
                      <m:sub>
                        <m:r>
                          <a:rPr lang="en-US" altLang="ja-JP" b="0" i="1" dirty="0" smtClean="0">
                            <a:latin typeface="Cambria Math" panose="02040503050406030204" pitchFamily="18" charset="0"/>
                          </a:rPr>
                          <m:t>𝑡</m:t>
                        </m:r>
                      </m:sub>
                    </m:sSub>
                  </m:oMath>
                </a14:m>
                <a:r>
                  <a:rPr lang="en-US" altLang="ja-JP" dirty="0"/>
                  <a:t> resolution</a:t>
                </a:r>
              </a:p>
              <a:p>
                <a:pPr lvl="1"/>
                <a:r>
                  <a:rPr lang="en-US" altLang="ja-JP" dirty="0"/>
                  <a:t>Randomly deteriorated based on realistic resolutions</a:t>
                </a:r>
              </a:p>
              <a:p>
                <a:r>
                  <a:rPr lang="en-US" altLang="ja-JP" dirty="0"/>
                  <a:t>Events used for the matrix tuning</a:t>
                </a:r>
              </a:p>
              <a:p>
                <a:pPr lvl="1"/>
                <a:r>
                  <a:rPr kumimoji="1" lang="en-US" altLang="ja-JP" dirty="0"/>
                  <a:t>Λ(H-</a:t>
                </a:r>
                <a:r>
                  <a:rPr kumimoji="1" lang="en-US" altLang="ja-JP" dirty="0" err="1"/>
                  <a:t>kine</a:t>
                </a:r>
                <a:r>
                  <a:rPr kumimoji="1" lang="en-US" altLang="ja-JP" dirty="0"/>
                  <a:t>): 3000</a:t>
                </a:r>
              </a:p>
              <a:p>
                <a:pPr lvl="1"/>
                <a:r>
                  <a:rPr lang="en-US" altLang="ja-JP" dirty="0"/>
                  <a:t>Σ(H-</a:t>
                </a:r>
                <a:r>
                  <a:rPr lang="en-US" altLang="ja-JP" dirty="0" err="1"/>
                  <a:t>kine</a:t>
                </a:r>
                <a:r>
                  <a:rPr lang="en-US" altLang="ja-JP" dirty="0"/>
                  <a:t>): 1500</a:t>
                </a:r>
              </a:p>
              <a:p>
                <a:pPr lvl="1"/>
                <a:r>
                  <a:rPr lang="en-US" altLang="ja-JP" dirty="0"/>
                  <a:t>Λ(T-</a:t>
                </a:r>
                <a:r>
                  <a:rPr lang="en-US" altLang="ja-JP" dirty="0" err="1"/>
                  <a:t>kine</a:t>
                </a:r>
                <a:r>
                  <a:rPr lang="en-US" altLang="ja-JP" dirty="0"/>
                  <a:t>): 1500</a:t>
                </a:r>
              </a:p>
              <a:p>
                <a:pPr lvl="1"/>
                <a:r>
                  <a:rPr lang="en-US" altLang="ja-JP" dirty="0"/>
                  <a:t>3/22—23 (two loops were done)</a:t>
                </a:r>
              </a:p>
              <a:p>
                <a:r>
                  <a:rPr kumimoji="1" lang="en-US" altLang="ja-JP" dirty="0"/>
                  <a:t>Tuning parameters</a:t>
                </a:r>
              </a:p>
              <a:p>
                <a:pPr lvl="1"/>
                <a:r>
                  <a:rPr lang="en-US" altLang="ja-JP" dirty="0"/>
                  <a:t>Not optimized at all (event selection, step size, weight etc.)</a:t>
                </a:r>
                <a:endParaRPr kumimoji="1" lang="ja-JP" altLang="en-US" dirty="0"/>
              </a:p>
            </p:txBody>
          </p:sp>
        </mc:Choice>
        <mc:Fallback>
          <p:sp>
            <p:nvSpPr>
              <p:cNvPr id="3" name="コンテンツ プレースホルダー 2">
                <a:extLst>
                  <a:ext uri="{FF2B5EF4-FFF2-40B4-BE49-F238E27FC236}">
                    <a16:creationId xmlns:a16="http://schemas.microsoft.com/office/drawing/2014/main" id="{D2EE2FF3-EAB5-40F3-8103-814B530865DC}"/>
                  </a:ext>
                </a:extLst>
              </p:cNvPr>
              <p:cNvSpPr>
                <a:spLocks noGrp="1" noRot="1" noChangeAspect="1" noMove="1" noResize="1" noEditPoints="1" noAdjustHandles="1" noChangeArrowheads="1" noChangeShapeType="1" noTextEdit="1"/>
              </p:cNvSpPr>
              <p:nvPr>
                <p:ph idx="1"/>
              </p:nvPr>
            </p:nvSpPr>
            <p:spPr>
              <a:xfrm>
                <a:off x="973394" y="1389474"/>
                <a:ext cx="10953134" cy="5063613"/>
              </a:xfrm>
              <a:blipFill>
                <a:blip r:embed="rId2"/>
                <a:stretch>
                  <a:fillRect l="-891" t="-2407" b="-180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203422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TotalTime>
  <Words>1303</Words>
  <Application>Microsoft Office PowerPoint</Application>
  <PresentationFormat>ワイド画面</PresentationFormat>
  <Paragraphs>153</Paragraphs>
  <Slides>12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游ゴシック</vt:lpstr>
      <vt:lpstr>游ゴシック Light</vt:lpstr>
      <vt:lpstr>Arial</vt:lpstr>
      <vt:lpstr>Cambria Math</vt:lpstr>
      <vt:lpstr>Times New Roman</vt:lpstr>
      <vt:lpstr>Wingdings</vt:lpstr>
      <vt:lpstr>Office テーマ</vt:lpstr>
      <vt:lpstr>京都グループから発表したいこと</vt:lpstr>
      <vt:lpstr>これまでの議論で使った資料（の一部）</vt:lpstr>
      <vt:lpstr>Analysis Note  JLab E12-17-003</vt:lpstr>
      <vt:lpstr>Contents</vt:lpstr>
      <vt:lpstr>Comment (mass resolution in E05-115)</vt:lpstr>
      <vt:lpstr>Geant4 simulation  for the MM resolution estimation</vt:lpstr>
      <vt:lpstr>The angle resolution (SS + Multifoil)</vt:lpstr>
      <vt:lpstr>Validity check of our matrix tuning</vt:lpstr>
      <vt:lpstr>Conditions of the first trial (MTSD)</vt:lpstr>
      <vt:lpstr>Matrix tuning by using only Λ (H),  Σ^0 (H), and Λ (T)</vt:lpstr>
      <vt:lpstr>Result of the first trial (MTSD)</vt:lpstr>
      <vt:lpstr>Fake peak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後神利志</dc:creator>
  <cp:lastModifiedBy>後神利志</cp:lastModifiedBy>
  <cp:revision>33</cp:revision>
  <dcterms:created xsi:type="dcterms:W3CDTF">2021-03-22T08:22:05Z</dcterms:created>
  <dcterms:modified xsi:type="dcterms:W3CDTF">2021-03-24T10:26:57Z</dcterms:modified>
</cp:coreProperties>
</file>