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99" r:id="rId7"/>
    <p:sldId id="300" r:id="rId8"/>
    <p:sldId id="298" r:id="rId9"/>
    <p:sldId id="296" r:id="rId10"/>
    <p:sldId id="303" r:id="rId11"/>
    <p:sldId id="302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94CB94-1D81-45A0-A0C2-4DB23BC63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0EC65AF-3F99-4D4E-912C-17CF86529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D2F8DD-2F9A-451D-B710-0E741CE3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0B70D3-900E-4160-9013-96663A3E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1C9FD0-0A55-4CFB-886A-AE634A34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04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13399C-3613-4787-8F5F-483C7197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E6702F-ED56-4BB8-90C7-2EB1C0806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F9EEE8-BAC4-425E-B59D-132CCAC2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091DE3-D4E6-4805-A608-548062F0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8AD38E-4D21-40B3-ADC3-74B0F63C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63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A9A361C-4678-40E7-9527-47CBF0B16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AF2B73-6FF1-4B83-A2D8-260498E59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271C4B-A8D9-42AB-BF0A-E727D3B8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F0AD0F-1E12-4B6A-9A9A-247570B4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F472CE-45F7-47B4-98E6-E6E799CF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16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D6B46C-8475-439E-8C00-138F80CE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51FB0E-30D8-48E7-9275-BD591D788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3C194E-737B-459D-A1AF-2F6FBF6B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16DC02-FC57-4B70-85AE-CFCB8C0B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2A01F2-9707-48F8-9158-7AF7A119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7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983808-60E5-4D64-989C-4ADF796B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490828-6954-4F3F-8725-54B277B64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12B654-EF2F-4B69-B2CC-FF1F2502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704C50-D1DD-4C9D-8B65-79D73FCA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0E288A-0990-4D9A-99C5-2BE25D43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57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4C6AEC-B975-474B-826C-1D5DC2B9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7DF21C-8589-4843-BCC0-3E8A2062C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EB146C-F604-45F8-A168-F1B8EF213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6D8183-FF2A-4543-A9AA-4CD7BF912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402648-B8A7-4F8D-9F31-1DED6B35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982A29-1E7D-4AAC-A612-62A5AC01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51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ED5C91-5CBB-4139-9E74-AF979F1D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FCF278-FE32-4B46-A9D8-98133F298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097CBF-3198-444C-9FC1-C0A3EAEC2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D25608B-3A38-4707-8138-69E825044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605DFF4-D80F-49E7-AA3E-BE9BFA7FF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CAD48E8-760F-48FB-8814-8D3C3DA9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550E4DB-7F30-4AF8-AF48-0238FC18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9455331-3A86-4525-8C8A-33B6908E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13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25490D-BA90-486B-A2EF-2C377267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EEBCD3-9EA1-433F-A463-06A8D234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D1CCFB-6425-4B38-835D-AEB7FF47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27166F-A4AF-4F0C-86FA-CD93F6A5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72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A00BA0-BBF9-4AFF-B740-09A67774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610E4A5-A58B-41F4-8973-C252FCA7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6D05BB-0882-48BD-A977-716A250B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80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4D6CF9-E066-4291-8216-D00E4F5C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398774-59BE-4E6C-AB3F-C416DAFF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F7A838-4BD6-4548-BBE7-6667E771F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D1D221-D825-4F2C-A063-3233D467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B5BC4B-A562-4FE2-89AA-459501E4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9B1DC3-15C6-4E5F-B068-168D9DEB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C84ACE-8A40-49D7-92E6-2B5E2612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72C5395-FBE7-447B-80D3-82E5198C1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AFC2C4-B737-4F64-82C5-550920970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85A098-7CAC-47CA-9F54-9F549C76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C7CB94-E82A-4B7A-8ACE-B5B3A0E2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52D31A-0976-45D2-A949-D6D861E4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7C534AC-98AC-40AF-94DB-5B87F5A9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3CB328-C304-4BB9-BBD0-1B47F00E3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8467E3-B639-4026-BCFE-AC3D7A1ED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637A-76FD-4FF7-8758-B0C8F81FDA7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E60FF2-FFD5-4351-8DC8-8AEFD086C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FD1091-8DEF-4EB5-BA40-4FE647F42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F710-FA9C-47EE-82F6-9A73D1323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0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h.scphys.kyoto-u.ac.jp/~gogami/e12-17-003/meeting/analysis/src/nnL_AnalysisNote_20200421_gogami.pdf" TargetMode="External"/><Relationship Id="rId2" Type="http://schemas.openxmlformats.org/officeDocument/2006/relationships/hyperlink" Target="https://www-nh.scphys.kyoto-u.ac.jp/~gogami/e12-17-003/meeting/analysis/src/nnL_AnalysisNote_20200501_gogam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nh.scphys.kyoto-u.ac.jp/~gogami/e12-17-003/meeting/analysis/src/JLabMeeting_20200313_gogami.pdf" TargetMode="External"/><Relationship Id="rId5" Type="http://schemas.openxmlformats.org/officeDocument/2006/relationships/hyperlink" Target="https://www-nh.scphys.kyoto-u.ac.jp/~gogami/e12-17-003/meeting/analysis/src/JLabMeeting_20200416_gogami.pdf" TargetMode="External"/><Relationship Id="rId4" Type="http://schemas.openxmlformats.org/officeDocument/2006/relationships/hyperlink" Target="https://www-nh.scphys.kyoto-u.ac.jp/~gogami/e12-17-003/meeting/analysis/src/JLabMeeting_20200424_gogami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nh.scphys.kyoto-u.ac.jp/~gogami/e12-17-003/meeting/analysis/src/nnL_AnalysisNote_20200421_gogami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logbooks.jlab.org/files/2018/11/3619916/TGT-CALC-17-020.pdf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logbooks.jlab.org/files/2018/11/3619916/TGT-CALC-17-020.pdf" TargetMode="Externa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3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90A5D0-A38A-4535-BDEE-2ED9B1230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6572"/>
            <a:ext cx="9144000" cy="143497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Analysis Note </a:t>
            </a:r>
            <a:br>
              <a:rPr kumimoji="1" lang="en-US" altLang="ja-JP" dirty="0"/>
            </a:br>
            <a:r>
              <a:rPr kumimoji="1" lang="en-US" altLang="ja-JP" sz="4000" dirty="0"/>
              <a:t>JLab E12-17-003</a:t>
            </a:r>
            <a:endParaRPr kumimoji="1" lang="ja-JP" altLang="en-US" sz="4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0C6D3E-473C-46EE-AA6C-204090F3C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413"/>
            <a:ext cx="9144000" cy="1655762"/>
          </a:xfrm>
        </p:spPr>
        <p:txBody>
          <a:bodyPr/>
          <a:lstStyle/>
          <a:p>
            <a:r>
              <a:rPr kumimoji="1" lang="en-US" altLang="ja-JP" dirty="0"/>
              <a:t>Graduate School of Science, Kyoto University</a:t>
            </a:r>
          </a:p>
          <a:p>
            <a:r>
              <a:rPr lang="en-US" altLang="ja-JP" dirty="0"/>
              <a:t>Toshiyuki Gogami</a:t>
            </a:r>
          </a:p>
          <a:p>
            <a:r>
              <a:rPr kumimoji="1" lang="en-US" altLang="ja-JP" dirty="0"/>
              <a:t>Mar 24, 2021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21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1FEB0B-0FB4-47A9-A08B-67FB8579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2766218"/>
            <a:ext cx="2730190" cy="1325563"/>
          </a:xfrm>
        </p:spPr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470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DEEB88-0C5E-42C5-815D-41542731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177556"/>
            <a:ext cx="10515600" cy="1325563"/>
          </a:xfrm>
        </p:spPr>
        <p:txBody>
          <a:bodyPr/>
          <a:lstStyle/>
          <a:p>
            <a:r>
              <a:rPr lang="en-US" altLang="ja-JP" dirty="0"/>
              <a:t>Documents in the past</a:t>
            </a:r>
            <a:endParaRPr kumimoji="1" lang="ja-JP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BE61CAA-8EEF-46CE-AF21-9405B9A5DF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6735" y="2080034"/>
            <a:ext cx="11678529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Angle resolution </a:t>
            </a:r>
            <a:r>
              <a:rPr kumimoji="0" lang="en-US" altLang="ja-JP" sz="1500" dirty="0">
                <a:latin typeface="Arial" panose="020B0604020202020204" pitchFamily="34" charset="0"/>
              </a:rPr>
              <a:t>(Summary of Suzuki’s study</a:t>
            </a:r>
            <a:r>
              <a:rPr kumimoji="0" lang="en-US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endParaRPr kumimoji="0" lang="en-US" altLang="ja-JP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https://www-nh.scphys.kyoto-u.ac.jp/~gogami/e12-17-003/meeting/analysis/src/nnL_AnalysisNote_20200501_gogami.pdf</a:t>
            </a:r>
            <a:endParaRPr kumimoji="0" lang="en-US" altLang="ja-JP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5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Missing mass resolution </a:t>
            </a:r>
            <a:r>
              <a:rPr kumimoji="0" lang="en-US" altLang="ja-JP" sz="1500" dirty="0">
                <a:latin typeface="Arial" panose="020B0604020202020204" pitchFamily="34" charset="0"/>
              </a:rPr>
              <a:t>(</a:t>
            </a:r>
            <a:r>
              <a:rPr kumimoji="0" lang="en-US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Fake peak study </a:t>
            </a:r>
            <a:r>
              <a:rPr kumimoji="0" lang="en-US" altLang="ja-JP" sz="1500" dirty="0">
                <a:latin typeface="Arial" panose="020B0604020202020204" pitchFamily="34" charset="0"/>
              </a:rPr>
              <a:t>by</a:t>
            </a:r>
            <a:r>
              <a:rPr kumimoji="0" lang="ja-JP" altLang="en-US" sz="1500" dirty="0">
                <a:latin typeface="Arial" panose="020B0604020202020204" pitchFamily="34" charset="0"/>
              </a:rPr>
              <a:t> </a:t>
            </a:r>
            <a:r>
              <a:rPr kumimoji="0" lang="en-US" altLang="ja-JP" sz="1500" dirty="0">
                <a:latin typeface="Arial" panose="020B0604020202020204" pitchFamily="34" charset="0"/>
              </a:rPr>
              <a:t>Itabashi is found in the last part</a:t>
            </a:r>
            <a:r>
              <a:rPr kumimoji="0" lang="en-US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endParaRPr kumimoji="0" lang="ja-JP" altLang="ja-JP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https://www-nh.scphys.kyoto-u.ac.jp/~gogami/e12-17-003/meeting/analysis/src/nnL_AnalysisNote_20200421_gogami.pdf</a:t>
            </a:r>
            <a:endParaRPr kumimoji="0" lang="en-US" altLang="ja-JP" sz="15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</a:t>
            </a:r>
            <a:r>
              <a:rPr kumimoji="0" lang="en-US" altLang="ja-JP" sz="1500" dirty="0">
                <a:latin typeface="Arial" panose="020B0604020202020204" pitchFamily="34" charset="0"/>
              </a:rPr>
              <a:t>ents on the missing mass resolution</a:t>
            </a:r>
            <a:r>
              <a:rPr kumimoji="0" lang="ja-JP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</a:t>
            </a:r>
            <a:endParaRPr kumimoji="0" lang="ja-JP" altLang="ja-JP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https://www-nh.scphys.kyoto-u.ac.jp/~gogami/e12-17-003/meeting/analysis/src/JLabMeeting_20200424_gogami.pdf</a:t>
            </a:r>
            <a:endParaRPr kumimoji="0" lang="en-US" altLang="ja-JP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5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500" dirty="0">
                <a:latin typeface="Arial" panose="020B0604020202020204" pitchFamily="34" charset="0"/>
              </a:rPr>
              <a:t>How to treat angle resolution for the i</a:t>
            </a:r>
            <a:r>
              <a:rPr kumimoji="0" lang="en-US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ntrinsic resolution estimation (here, the worse resolution for angle is used compared to the recent values)</a:t>
            </a:r>
            <a:r>
              <a:rPr kumimoji="0" lang="ja-JP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</a:t>
            </a:r>
            <a:endParaRPr kumimoji="0" lang="ja-JP" altLang="ja-JP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https://www-nh.scphys.kyoto-u.ac.jp/~gogami/e12-17-003/meeting/analysis/src/JLabMeeting_20200416_gogami.pdf</a:t>
            </a:r>
            <a:endParaRPr kumimoji="0" lang="en-US" altLang="ja-JP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5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500" dirty="0">
                <a:latin typeface="Arial" panose="020B0604020202020204" pitchFamily="34" charset="0"/>
              </a:rPr>
              <a:t>The expected resolution, the number of events, items to be reexamined (p. 31, 32)</a:t>
            </a:r>
            <a:endParaRPr kumimoji="0" lang="ja-JP" altLang="ja-JP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https://www-nh.scphys.kyoto-u.ac.jp/~gogami/e12-17-003/meeting/analysis/src/JLabMeeting_20200313_gogami.pdf</a:t>
            </a:r>
            <a:endParaRPr kumimoji="0" lang="ja-JP" altLang="ja-JP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0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59B0C-C6A1-4526-99F4-E45E496A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30" y="549765"/>
            <a:ext cx="2590800" cy="777875"/>
          </a:xfrm>
        </p:spPr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37F2C4-3FE4-4203-B7D8-F33ECDA35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062" y="2317995"/>
            <a:ext cx="10515600" cy="29310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A few comments</a:t>
            </a:r>
          </a:p>
          <a:p>
            <a:pPr marL="914400" lvl="1" indent="-457200">
              <a:buFont typeface="+mj-lt"/>
              <a:buAutoNum type="alphaUcParenR"/>
            </a:pPr>
            <a:r>
              <a:rPr lang="en-US" altLang="ja-JP" dirty="0"/>
              <a:t>Missing mass resolution</a:t>
            </a:r>
          </a:p>
          <a:p>
            <a:pPr marL="914400" lvl="1" indent="-457200">
              <a:buFont typeface="+mj-lt"/>
              <a:buAutoNum type="alphaUcParenR"/>
            </a:pPr>
            <a:r>
              <a:rPr kumimoji="1" lang="en-US" altLang="ja-JP" dirty="0"/>
              <a:t>Angle res</a:t>
            </a:r>
            <a:r>
              <a:rPr lang="en-US" altLang="ja-JP" dirty="0"/>
              <a:t>olution</a:t>
            </a:r>
          </a:p>
          <a:p>
            <a:pPr marL="914400" lvl="1" indent="-457200">
              <a:buFont typeface="+mj-lt"/>
              <a:buAutoNum type="alphaUcParenR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Simulation data </a:t>
            </a:r>
            <a:r>
              <a:rPr lang="en-US" altLang="ja-JP" b="1" dirty="0">
                <a:sym typeface="Wingdings" panose="05000000000000000000" pitchFamily="2" charset="2"/>
              </a:rPr>
              <a:t>+ matrix tuner for real data </a:t>
            </a:r>
          </a:p>
          <a:p>
            <a:pPr marL="914400" lvl="1" indent="-457200">
              <a:buFont typeface="+mj-lt"/>
              <a:buAutoNum type="alphaUcParenR"/>
            </a:pPr>
            <a:r>
              <a:rPr lang="en-US" altLang="ja-JP" dirty="0">
                <a:sym typeface="Wingdings" panose="05000000000000000000" pitchFamily="2" charset="2"/>
              </a:rPr>
              <a:t>How good is the matrices after tuning with only Λ and Σ?</a:t>
            </a:r>
          </a:p>
          <a:p>
            <a:pPr marL="914400" lvl="1" indent="-457200">
              <a:buFont typeface="+mj-lt"/>
              <a:buAutoNum type="alphaUcParenR"/>
            </a:pPr>
            <a:r>
              <a:rPr kumimoji="1" lang="en-US" altLang="ja-JP" dirty="0">
                <a:sym typeface="Wingdings" panose="05000000000000000000" pitchFamily="2" charset="2"/>
              </a:rPr>
              <a:t>Fake peak study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71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76A7E2-9343-459B-A0F0-79FAAC0B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54" y="235378"/>
            <a:ext cx="10515600" cy="777875"/>
          </a:xfrm>
        </p:spPr>
        <p:txBody>
          <a:bodyPr/>
          <a:lstStyle/>
          <a:p>
            <a:r>
              <a:rPr kumimoji="1" lang="en-US" altLang="ja-JP" dirty="0"/>
              <a:t>Comment (mass resolution in E05-115)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7A90CAC-1B3D-4DD7-A391-089FAA883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4" y="1607701"/>
            <a:ext cx="5402160" cy="3273042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EF730C3-AAF6-4228-BD75-36196FE8F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87" y="1828799"/>
            <a:ext cx="5074503" cy="3051944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226F2EBE-3E17-41D5-8D0F-683ED93152CE}"/>
              </a:ext>
            </a:extLst>
          </p:cNvPr>
          <p:cNvSpPr/>
          <p:nvPr/>
        </p:nvSpPr>
        <p:spPr>
          <a:xfrm>
            <a:off x="2791559" y="4564219"/>
            <a:ext cx="553915" cy="3253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D337B92-7B05-4BFD-BC41-9BA67FA664AD}"/>
              </a:ext>
            </a:extLst>
          </p:cNvPr>
          <p:cNvSpPr/>
          <p:nvPr/>
        </p:nvSpPr>
        <p:spPr>
          <a:xfrm>
            <a:off x="8707988" y="3279390"/>
            <a:ext cx="553915" cy="3253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D2DEC52-9F52-4A44-A8BF-D9BBC918CEE7}"/>
              </a:ext>
            </a:extLst>
          </p:cNvPr>
          <p:cNvSpPr/>
          <p:nvPr/>
        </p:nvSpPr>
        <p:spPr>
          <a:xfrm>
            <a:off x="5181599" y="4559823"/>
            <a:ext cx="553915" cy="32531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56A0580-C538-4B75-A095-1A32EB20AEB9}"/>
              </a:ext>
            </a:extLst>
          </p:cNvPr>
          <p:cNvSpPr/>
          <p:nvPr/>
        </p:nvSpPr>
        <p:spPr>
          <a:xfrm>
            <a:off x="10670930" y="3279390"/>
            <a:ext cx="553915" cy="32531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DE8E41-F014-4E09-9E19-95450F7653B7}"/>
              </a:ext>
            </a:extLst>
          </p:cNvPr>
          <p:cNvSpPr txBox="1"/>
          <p:nvPr/>
        </p:nvSpPr>
        <p:spPr>
          <a:xfrm>
            <a:off x="404080" y="5055297"/>
            <a:ext cx="11383840" cy="8617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500" dirty="0">
                <a:solidFill>
                  <a:schemeClr val="bg1">
                    <a:lumMod val="95000"/>
                  </a:schemeClr>
                </a:solidFill>
              </a:rPr>
              <a:t>The simple estimation (intrinsic resolution) was not enough to reproduce mass resolutions in</a:t>
            </a:r>
            <a:r>
              <a:rPr lang="en-US" altLang="ja-JP" sz="25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ja-JP" sz="2500" dirty="0">
                <a:solidFill>
                  <a:schemeClr val="bg1">
                    <a:lumMod val="95000"/>
                  </a:schemeClr>
                </a:solidFill>
              </a:rPr>
              <a:t>E05-115 as well as those </a:t>
            </a:r>
            <a:r>
              <a:rPr lang="en-US" altLang="ja-JP" sz="2500" dirty="0">
                <a:solidFill>
                  <a:schemeClr val="bg1">
                    <a:lumMod val="95000"/>
                  </a:schemeClr>
                </a:solidFill>
              </a:rPr>
              <a:t>in</a:t>
            </a:r>
            <a:r>
              <a:rPr kumimoji="1" lang="en-US" altLang="ja-JP" sz="2500" dirty="0">
                <a:solidFill>
                  <a:schemeClr val="bg1">
                    <a:lumMod val="95000"/>
                  </a:schemeClr>
                </a:solidFill>
              </a:rPr>
              <a:t> E01-011.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75BF6A-2FE3-46C7-9E72-5A51DE12494A}"/>
              </a:ext>
            </a:extLst>
          </p:cNvPr>
          <p:cNvSpPr/>
          <p:nvPr/>
        </p:nvSpPr>
        <p:spPr>
          <a:xfrm>
            <a:off x="294412" y="1059087"/>
            <a:ext cx="58015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dirty="0"/>
              <a:t>https://doi.org/10.1016/j.nima.2018.05.042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F2B206-5892-47FB-B1E6-9FD7EE22D709}"/>
              </a:ext>
            </a:extLst>
          </p:cNvPr>
          <p:cNvSpPr/>
          <p:nvPr/>
        </p:nvSpPr>
        <p:spPr>
          <a:xfrm>
            <a:off x="294412" y="6169346"/>
            <a:ext cx="114545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c.f.)  Missing mass resolution report for E12-17-003 (Apr 21, 2020): </a:t>
            </a:r>
            <a:endParaRPr lang="en-US" altLang="ja-JP" sz="1500" dirty="0">
              <a:hlinkClick r:id="rId4"/>
            </a:endParaRPr>
          </a:p>
          <a:p>
            <a:r>
              <a:rPr lang="ja-JP" altLang="en-US" sz="1500" dirty="0">
                <a:hlinkClick r:id="rId4"/>
              </a:rPr>
              <a:t>https://www-nh.scphys.kyoto-u.ac.jp</a:t>
            </a:r>
            <a:r>
              <a:rPr lang="en-US" altLang="ja-JP" sz="1500" dirty="0">
                <a:hlinkClick r:id="rId4"/>
              </a:rPr>
              <a:t>/~</a:t>
            </a:r>
            <a:r>
              <a:rPr lang="ja-JP" altLang="en-US" sz="1500" dirty="0">
                <a:hlinkClick r:id="rId4"/>
              </a:rPr>
              <a:t>gogami/e12-17-003/meeting/analysis/src/nnL_AnalysisNote_20200421_gogami.pdf</a:t>
            </a:r>
            <a:endParaRPr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62456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C1D877-D98E-4B7F-BA99-2A6FF6A6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5" y="162903"/>
            <a:ext cx="11175024" cy="1325563"/>
          </a:xfrm>
        </p:spPr>
        <p:txBody>
          <a:bodyPr/>
          <a:lstStyle/>
          <a:p>
            <a:r>
              <a:rPr kumimoji="1" lang="en-US" altLang="ja-JP" dirty="0"/>
              <a:t>Geant4 simulation </a:t>
            </a:r>
            <a:br>
              <a:rPr kumimoji="1" lang="en-US" altLang="ja-JP" dirty="0"/>
            </a:br>
            <a:r>
              <a:rPr kumimoji="1" lang="en-US" altLang="ja-JP" dirty="0"/>
              <a:t>for the MM resolution estimation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6C7E522-8935-432D-B53E-57C7F75B17BE}"/>
              </a:ext>
            </a:extLst>
          </p:cNvPr>
          <p:cNvSpPr/>
          <p:nvPr/>
        </p:nvSpPr>
        <p:spPr>
          <a:xfrm>
            <a:off x="4967655" y="5117598"/>
            <a:ext cx="527538" cy="527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C5BA232-DA25-4C11-A4A0-527C5A20BD31}"/>
              </a:ext>
            </a:extLst>
          </p:cNvPr>
          <p:cNvSpPr/>
          <p:nvPr/>
        </p:nvSpPr>
        <p:spPr>
          <a:xfrm>
            <a:off x="4302370" y="5117598"/>
            <a:ext cx="527538" cy="527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台形 5">
            <a:extLst>
              <a:ext uri="{FF2B5EF4-FFF2-40B4-BE49-F238E27FC236}">
                <a16:creationId xmlns:a16="http://schemas.microsoft.com/office/drawing/2014/main" id="{0B085E9E-DA7F-4D46-8122-2680552192BC}"/>
              </a:ext>
            </a:extLst>
          </p:cNvPr>
          <p:cNvSpPr/>
          <p:nvPr/>
        </p:nvSpPr>
        <p:spPr>
          <a:xfrm rot="2356902">
            <a:off x="2415498" y="4438727"/>
            <a:ext cx="1762944" cy="1325563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6FD3D-8D64-4760-89DB-77D6D2805F5D}"/>
              </a:ext>
            </a:extLst>
          </p:cNvPr>
          <p:cNvSpPr/>
          <p:nvPr/>
        </p:nvSpPr>
        <p:spPr>
          <a:xfrm rot="3088485">
            <a:off x="2046952" y="3967229"/>
            <a:ext cx="527538" cy="527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BB41424-D7CD-455B-AC22-8F56E58AFCFE}"/>
              </a:ext>
            </a:extLst>
          </p:cNvPr>
          <p:cNvCxnSpPr/>
          <p:nvPr/>
        </p:nvCxnSpPr>
        <p:spPr>
          <a:xfrm flipH="1">
            <a:off x="1071005" y="3065605"/>
            <a:ext cx="1239716" cy="8508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B642C7-B26A-4AE6-AE0C-19BF1B5B4D7A}"/>
              </a:ext>
            </a:extLst>
          </p:cNvPr>
          <p:cNvSpPr/>
          <p:nvPr/>
        </p:nvSpPr>
        <p:spPr>
          <a:xfrm>
            <a:off x="5841023" y="5337406"/>
            <a:ext cx="254977" cy="11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7E7FFC4-4636-4F66-94DE-B0C6393FCBF7}"/>
              </a:ext>
            </a:extLst>
          </p:cNvPr>
          <p:cNvCxnSpPr>
            <a:endCxn id="12" idx="3"/>
          </p:cNvCxnSpPr>
          <p:nvPr/>
        </p:nvCxnSpPr>
        <p:spPr>
          <a:xfrm flipH="1">
            <a:off x="6096000" y="5394556"/>
            <a:ext cx="8850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3A0E1E6-FA3E-43DF-833E-2EBD240C4045}"/>
              </a:ext>
            </a:extLst>
          </p:cNvPr>
          <p:cNvGrpSpPr/>
          <p:nvPr/>
        </p:nvGrpSpPr>
        <p:grpSpPr>
          <a:xfrm>
            <a:off x="1705708" y="3471357"/>
            <a:ext cx="4135315" cy="1916723"/>
            <a:chOff x="1705708" y="3481189"/>
            <a:chExt cx="4135315" cy="1916723"/>
          </a:xfrm>
        </p:grpSpPr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AE4FB844-6DA6-47F2-A303-D4659A57EEFF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3912576" y="5394556"/>
              <a:ext cx="1928447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C58BEF2E-74BE-469B-882A-00B4B3DF6D33}"/>
                </a:ext>
              </a:extLst>
            </p:cNvPr>
            <p:cNvSpPr/>
            <p:nvPr/>
          </p:nvSpPr>
          <p:spPr>
            <a:xfrm>
              <a:off x="2681367" y="4656618"/>
              <a:ext cx="1231209" cy="741294"/>
            </a:xfrm>
            <a:custGeom>
              <a:avLst/>
              <a:gdLst>
                <a:gd name="connsiteX0" fmla="*/ 1310054 w 1310054"/>
                <a:gd name="connsiteY0" fmla="*/ 817685 h 817685"/>
                <a:gd name="connsiteX1" fmla="*/ 615462 w 1310054"/>
                <a:gd name="connsiteY1" fmla="*/ 633046 h 817685"/>
                <a:gd name="connsiteX2" fmla="*/ 0 w 1310054"/>
                <a:gd name="connsiteY2" fmla="*/ 0 h 81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054" h="817685">
                  <a:moveTo>
                    <a:pt x="1310054" y="817685"/>
                  </a:moveTo>
                  <a:cubicBezTo>
                    <a:pt x="1071929" y="793506"/>
                    <a:pt x="833804" y="769327"/>
                    <a:pt x="615462" y="633046"/>
                  </a:cubicBezTo>
                  <a:cubicBezTo>
                    <a:pt x="397120" y="496765"/>
                    <a:pt x="198560" y="248382"/>
                    <a:pt x="0" y="0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11725AC6-6CD7-4AFF-B3F1-F6B2CC49F28E}"/>
                </a:ext>
              </a:extLst>
            </p:cNvPr>
            <p:cNvCxnSpPr>
              <a:stCxn id="18" idx="2"/>
            </p:cNvCxnSpPr>
            <p:nvPr/>
          </p:nvCxnSpPr>
          <p:spPr>
            <a:xfrm flipH="1" flipV="1">
              <a:off x="1705708" y="3481189"/>
              <a:ext cx="975659" cy="117542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BE2F4D0-426D-4EB1-9DED-E7AFCF5B8058}"/>
                  </a:ext>
                </a:extLst>
              </p:cNvPr>
              <p:cNvSpPr txBox="1"/>
              <p:nvPr/>
            </p:nvSpPr>
            <p:spPr>
              <a:xfrm>
                <a:off x="1416837" y="1849504"/>
                <a:ext cx="3385228" cy="6309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35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50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3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5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5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35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35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5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3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5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35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ja-JP" altLang="en-US" sz="3500" dirty="0"/>
                  <a:t> </a:t>
                </a:r>
                <a:r>
                  <a:rPr kumimoji="1" lang="en-US" altLang="ja-JP" sz="3500" dirty="0"/>
                  <a:t>@FP</a:t>
                </a:r>
                <a:endParaRPr kumimoji="1" lang="ja-JP" altLang="en-US" sz="35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BE2F4D0-426D-4EB1-9DED-E7AFCF5B8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837" y="1849504"/>
                <a:ext cx="3385228" cy="630942"/>
              </a:xfrm>
              <a:prstGeom prst="rect">
                <a:avLst/>
              </a:prstGeom>
              <a:blipFill>
                <a:blip r:embed="rId2"/>
                <a:stretch>
                  <a:fillRect t="-13208" r="-179" b="-330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E72C045-C1F3-47A4-9546-3961AA8FE5F2}"/>
                  </a:ext>
                </a:extLst>
              </p:cNvPr>
              <p:cNvSpPr txBox="1"/>
              <p:nvPr/>
            </p:nvSpPr>
            <p:spPr>
              <a:xfrm>
                <a:off x="5968511" y="4350979"/>
                <a:ext cx="2370992" cy="63094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50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5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ja-JP" sz="35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3500" dirty="0">
                    <a:solidFill>
                      <a:schemeClr val="bg1">
                        <a:lumMod val="95000"/>
                      </a:schemeClr>
                    </a:solidFill>
                  </a:rPr>
                  <a:t>@Target</a:t>
                </a:r>
                <a:endParaRPr kumimoji="1" lang="ja-JP" altLang="en-US" sz="3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E72C045-C1F3-47A4-9546-3961AA8FE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511" y="4350979"/>
                <a:ext cx="2370992" cy="630942"/>
              </a:xfrm>
              <a:prstGeom prst="rect">
                <a:avLst/>
              </a:prstGeom>
              <a:blipFill>
                <a:blip r:embed="rId3"/>
                <a:stretch>
                  <a:fillRect t="-13333" r="-5115" b="-34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B4C06AB-CEB8-4F1C-9C01-F65956976499}"/>
              </a:ext>
            </a:extLst>
          </p:cNvPr>
          <p:cNvGrpSpPr/>
          <p:nvPr/>
        </p:nvGrpSpPr>
        <p:grpSpPr>
          <a:xfrm>
            <a:off x="4802065" y="2164975"/>
            <a:ext cx="2099897" cy="2264660"/>
            <a:chOff x="4802065" y="2164975"/>
            <a:chExt cx="2099897" cy="2264660"/>
          </a:xfrm>
        </p:grpSpPr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37A7CC87-BCA0-45F4-9877-BFB69D089B36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4802065" y="2164975"/>
              <a:ext cx="2099897" cy="8109"/>
            </a:xfrm>
            <a:prstGeom prst="straightConnector1">
              <a:avLst/>
            </a:prstGeom>
            <a:ln w="38100"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604F3023-E969-4152-AA72-69DF81D91CC8}"/>
                </a:ext>
              </a:extLst>
            </p:cNvPr>
            <p:cNvCxnSpPr>
              <a:cxnSpLocks/>
            </p:cNvCxnSpPr>
            <p:nvPr/>
          </p:nvCxnSpPr>
          <p:spPr>
            <a:xfrm>
              <a:off x="6901962" y="2251740"/>
              <a:ext cx="0" cy="2177895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3C254C9-0AE4-4599-B0A5-FDFC69A1F82A}"/>
              </a:ext>
            </a:extLst>
          </p:cNvPr>
          <p:cNvSpPr txBox="1"/>
          <p:nvPr/>
        </p:nvSpPr>
        <p:spPr>
          <a:xfrm>
            <a:off x="4995496" y="5702286"/>
            <a:ext cx="5275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dirty="0"/>
              <a:t>Q</a:t>
            </a:r>
            <a:endParaRPr kumimoji="1" lang="ja-JP" altLang="en-US" sz="25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5DD4392-71D4-4641-9EA1-9B5262AD598E}"/>
              </a:ext>
            </a:extLst>
          </p:cNvPr>
          <p:cNvSpPr txBox="1"/>
          <p:nvPr/>
        </p:nvSpPr>
        <p:spPr>
          <a:xfrm>
            <a:off x="4274526" y="5724141"/>
            <a:ext cx="5275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dirty="0"/>
              <a:t>Q</a:t>
            </a:r>
            <a:endParaRPr kumimoji="1" lang="ja-JP" altLang="en-US" sz="25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7BD00BF-5378-46E4-AC1F-6B9A404E9E19}"/>
              </a:ext>
            </a:extLst>
          </p:cNvPr>
          <p:cNvSpPr txBox="1"/>
          <p:nvPr/>
        </p:nvSpPr>
        <p:spPr>
          <a:xfrm>
            <a:off x="2206682" y="5544363"/>
            <a:ext cx="5275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dirty="0"/>
              <a:t>D</a:t>
            </a:r>
            <a:endParaRPr kumimoji="1" lang="ja-JP" altLang="en-US" sz="25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356D256-E04D-4C59-B547-ACCB838B81CF}"/>
              </a:ext>
            </a:extLst>
          </p:cNvPr>
          <p:cNvSpPr txBox="1"/>
          <p:nvPr/>
        </p:nvSpPr>
        <p:spPr>
          <a:xfrm>
            <a:off x="1598444" y="4427923"/>
            <a:ext cx="5275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dirty="0"/>
              <a:t>Q</a:t>
            </a:r>
            <a:endParaRPr kumimoji="1" lang="ja-JP" altLang="en-US" sz="25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6B4ED90-82BC-4701-9BA2-21168C37BB36}"/>
              </a:ext>
            </a:extLst>
          </p:cNvPr>
          <p:cNvSpPr txBox="1"/>
          <p:nvPr/>
        </p:nvSpPr>
        <p:spPr>
          <a:xfrm>
            <a:off x="682777" y="2534283"/>
            <a:ext cx="4853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/>
              <a:t>INPUT: </a:t>
            </a:r>
            <a:r>
              <a:rPr kumimoji="1" lang="en-US" altLang="ja-JP" sz="2200" b="1" dirty="0">
                <a:solidFill>
                  <a:srgbClr val="C00000"/>
                </a:solidFill>
              </a:rPr>
              <a:t>Position/angle resolutions</a:t>
            </a:r>
            <a:endParaRPr kumimoji="1" lang="ja-JP" altLang="en-US" sz="2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7D6CA41-7AAE-487F-B837-3A6B1FB2A344}"/>
                  </a:ext>
                </a:extLst>
              </p:cNvPr>
              <p:cNvSpPr txBox="1"/>
              <p:nvPr/>
            </p:nvSpPr>
            <p:spPr>
              <a:xfrm>
                <a:off x="10181492" y="4350979"/>
                <a:ext cx="1462454" cy="63094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5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5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500" b="0" i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HYP</m:t>
                          </m:r>
                        </m:sub>
                      </m:sSub>
                    </m:oMath>
                  </m:oMathPara>
                </a14:m>
                <a:endParaRPr kumimoji="1" lang="ja-JP" altLang="en-US" sz="3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7D6CA41-7AAE-487F-B837-3A6B1FB2A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492" y="4350979"/>
                <a:ext cx="1462454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矢印: 右 41">
            <a:extLst>
              <a:ext uri="{FF2B5EF4-FFF2-40B4-BE49-F238E27FC236}">
                <a16:creationId xmlns:a16="http://schemas.microsoft.com/office/drawing/2014/main" id="{BFA8FDAB-87F7-49D3-8DEA-4DBE1680D17D}"/>
              </a:ext>
            </a:extLst>
          </p:cNvPr>
          <p:cNvSpPr/>
          <p:nvPr/>
        </p:nvSpPr>
        <p:spPr>
          <a:xfrm>
            <a:off x="8713177" y="4389451"/>
            <a:ext cx="1116623" cy="55399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B86A4FD-FEDA-4395-ABF5-7B61C9876D42}"/>
              </a:ext>
            </a:extLst>
          </p:cNvPr>
          <p:cNvSpPr txBox="1"/>
          <p:nvPr/>
        </p:nvSpPr>
        <p:spPr>
          <a:xfrm>
            <a:off x="5108331" y="1626828"/>
            <a:ext cx="2640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Transfer matrix</a:t>
            </a:r>
            <a:endParaRPr kumimoji="1" lang="ja-JP" altLang="en-US" sz="25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2291A21-9886-4615-B887-97E3F205072A}"/>
              </a:ext>
            </a:extLst>
          </p:cNvPr>
          <p:cNvSpPr txBox="1"/>
          <p:nvPr/>
        </p:nvSpPr>
        <p:spPr>
          <a:xfrm>
            <a:off x="6901962" y="3906135"/>
            <a:ext cx="16445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(L and R)</a:t>
            </a:r>
            <a:endParaRPr kumimoji="1" lang="ja-JP" altLang="en-US" sz="25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199D98D-8550-4B20-A4DA-8B2D3E9ED9FD}"/>
              </a:ext>
            </a:extLst>
          </p:cNvPr>
          <p:cNvSpPr txBox="1"/>
          <p:nvPr/>
        </p:nvSpPr>
        <p:spPr>
          <a:xfrm>
            <a:off x="9936772" y="3297201"/>
            <a:ext cx="19518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500" dirty="0"/>
              <a:t>Resolution estimation </a:t>
            </a:r>
            <a:endParaRPr kumimoji="1" lang="ja-JP" altLang="en-US" sz="2500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115D241-34F0-425D-8699-2068FA5506FF}"/>
              </a:ext>
            </a:extLst>
          </p:cNvPr>
          <p:cNvSpPr/>
          <p:nvPr/>
        </p:nvSpPr>
        <p:spPr>
          <a:xfrm>
            <a:off x="571500" y="1565735"/>
            <a:ext cx="8423031" cy="5050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88FEC5-2464-4766-B7A8-E6DE77952F1A}"/>
              </a:ext>
            </a:extLst>
          </p:cNvPr>
          <p:cNvSpPr/>
          <p:nvPr/>
        </p:nvSpPr>
        <p:spPr>
          <a:xfrm>
            <a:off x="9758184" y="5381367"/>
            <a:ext cx="2433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Result will be shown by K.N. Suzuki</a:t>
            </a:r>
            <a:endParaRPr lang="en-US" altLang="ja-JP" sz="2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F8577C9-B153-430D-B934-99248DB36C31}"/>
              </a:ext>
            </a:extLst>
          </p:cNvPr>
          <p:cNvSpPr txBox="1"/>
          <p:nvPr/>
        </p:nvSpPr>
        <p:spPr>
          <a:xfrm>
            <a:off x="5786907" y="5909758"/>
            <a:ext cx="330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 simulation </a:t>
            </a: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materials (target, air etc.)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コンテンツ プレースホルダー 22">
            <a:extLst>
              <a:ext uri="{FF2B5EF4-FFF2-40B4-BE49-F238E27FC236}">
                <a16:creationId xmlns:a16="http://schemas.microsoft.com/office/drawing/2014/main" id="{F262DDBB-10A6-44C0-BCC4-5007377CB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36" y="972550"/>
            <a:ext cx="2830329" cy="2096913"/>
          </a:xfrm>
        </p:spPr>
      </p:pic>
    </p:spTree>
    <p:extLst>
      <p:ext uri="{BB962C8B-B14F-4D97-AF65-F5344CB8AC3E}">
        <p14:creationId xmlns:p14="http://schemas.microsoft.com/office/powerpoint/2010/main" val="52556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3E3644C-C1B7-4A90-A6E5-82A9017B6670}"/>
              </a:ext>
            </a:extLst>
          </p:cNvPr>
          <p:cNvSpPr/>
          <p:nvPr/>
        </p:nvSpPr>
        <p:spPr>
          <a:xfrm>
            <a:off x="298938" y="821115"/>
            <a:ext cx="5890847" cy="5985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5BC24C2-BD26-4377-BCAD-74BD733C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51674"/>
            <a:ext cx="9070733" cy="769441"/>
          </a:xfrm>
        </p:spPr>
        <p:txBody>
          <a:bodyPr>
            <a:normAutofit/>
          </a:bodyPr>
          <a:lstStyle/>
          <a:p>
            <a:r>
              <a:rPr lang="en-US" altLang="ja-JP" dirty="0"/>
              <a:t>The angle resolution (SS + Multifoil)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82AAEE-7155-40B3-938E-1ED386D3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0"/>
          <a:stretch/>
        </p:blipFill>
        <p:spPr>
          <a:xfrm>
            <a:off x="3032438" y="843991"/>
            <a:ext cx="2967889" cy="283173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3DB4D1-CE9C-4AAB-B636-6B516E2E5A46}"/>
              </a:ext>
            </a:extLst>
          </p:cNvPr>
          <p:cNvSpPr txBox="1"/>
          <p:nvPr/>
        </p:nvSpPr>
        <p:spPr>
          <a:xfrm>
            <a:off x="627185" y="2078925"/>
            <a:ext cx="1592877" cy="630942"/>
          </a:xfrm>
          <a:prstGeom prst="rect">
            <a:avLst/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3500" b="1" dirty="0">
                <a:solidFill>
                  <a:srgbClr val="C00000"/>
                </a:solidFill>
              </a:rPr>
              <a:t>DATA</a:t>
            </a:r>
            <a:endParaRPr kumimoji="1" lang="ja-JP" altLang="en-US" sz="3500" b="1" dirty="0">
              <a:solidFill>
                <a:srgbClr val="C0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0CA94D-79B4-41A1-8606-64D2E666A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77" y="3965024"/>
            <a:ext cx="2743254" cy="280095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97C0658-3BCD-4881-81C5-1845E76FB114}"/>
              </a:ext>
            </a:extLst>
          </p:cNvPr>
          <p:cNvSpPr/>
          <p:nvPr/>
        </p:nvSpPr>
        <p:spPr>
          <a:xfrm>
            <a:off x="1813283" y="5985075"/>
            <a:ext cx="11428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(sigma)</a:t>
            </a:r>
            <a:endParaRPr lang="ja-JP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9">
                <a:extLst>
                  <a:ext uri="{FF2B5EF4-FFF2-40B4-BE49-F238E27FC236}">
                    <a16:creationId xmlns:a16="http://schemas.microsoft.com/office/drawing/2014/main" id="{2F767DD7-BDD2-4F02-80EE-CE7EFACC8F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437569"/>
                  </p:ext>
                </p:extLst>
              </p:nvPr>
            </p:nvGraphicFramePr>
            <p:xfrm>
              <a:off x="6610531" y="1395488"/>
              <a:ext cx="5282531" cy="41477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7715">
                      <a:extLst>
                        <a:ext uri="{9D8B030D-6E8A-4147-A177-3AD203B41FA5}">
                          <a16:colId xmlns:a16="http://schemas.microsoft.com/office/drawing/2014/main" val="1339393884"/>
                        </a:ext>
                      </a:extLst>
                    </a:gridCol>
                    <a:gridCol w="1996166">
                      <a:extLst>
                        <a:ext uri="{9D8B030D-6E8A-4147-A177-3AD203B41FA5}">
                          <a16:colId xmlns:a16="http://schemas.microsoft.com/office/drawing/2014/main" val="630355186"/>
                        </a:ext>
                      </a:extLst>
                    </a:gridCol>
                    <a:gridCol w="1948650">
                      <a:extLst>
                        <a:ext uri="{9D8B030D-6E8A-4147-A177-3AD203B41FA5}">
                          <a16:colId xmlns:a16="http://schemas.microsoft.com/office/drawing/2014/main" val="2469350455"/>
                        </a:ext>
                      </a:extLst>
                    </a:gridCol>
                  </a:tblGrid>
                  <a:tr h="463792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Resolution σ (/)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650421"/>
                      </a:ext>
                    </a:extLst>
                  </a:tr>
                  <a:tr h="501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Target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Multi foil</a:t>
                          </a:r>
                          <a:endParaRPr kumimoji="1" lang="en-US" altLang="ja-JP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 + Cigar cell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9040261"/>
                      </a:ext>
                    </a:extLst>
                  </a:tr>
                  <a:tr h="6506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1" lang="en-US" altLang="ja-JP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smtClean="0">
                                    <a:latin typeface="Cambria Math" panose="02040503050406030204" pitchFamily="18" charset="0"/>
                                  </a:rPr>
                                  <m:t>2×</m:t>
                                </m:r>
                                <m:sSup>
                                  <m:s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1" lang="en-US" altLang="ja-JP" sz="200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ja-JP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smtClean="0">
                                    <a:latin typeface="Cambria Math" panose="02040503050406030204" pitchFamily="18" charset="0"/>
                                  </a:rPr>
                                  <m:t>20×</m:t>
                                </m:r>
                                <m:sSup>
                                  <m:s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1" lang="en-US" altLang="ja-JP" sz="200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655926"/>
                      </a:ext>
                    </a:extLst>
                  </a:tr>
                  <a:tr h="6506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Estimation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MC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Geant4 MC</a:t>
                          </a:r>
                          <a:endParaRPr kumimoji="1" lang="ja-JP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6076990"/>
                      </a:ext>
                    </a:extLst>
                  </a:tr>
                  <a:tr h="6536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1" lang="en-US" altLang="ja-JP" sz="200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kumimoji="1" lang="en-US" altLang="ja-JP" sz="2000" dirty="0" err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00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ja-JP" sz="22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ja-JP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ja-JP" sz="2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ja-JP" sz="2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sz="2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sSup>
                                  <m:sSupPr>
                                    <m:ctrlP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ja-JP" sz="2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0232697"/>
                      </a:ext>
                    </a:extLst>
                  </a:tr>
                  <a:tr h="63304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1" lang="en-US" altLang="ja-JP" sz="200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kumimoji="1" lang="en-US" altLang="ja-JP" sz="2000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1" lang="en-US" altLang="ja-JP" sz="200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ja-JP" sz="22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sSup>
                                  <m:sSupPr>
                                    <m:ctrlP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ja-JP" sz="2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ja-JP" sz="2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sz="2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ja-JP" sz="2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14404870"/>
                      </a:ext>
                    </a:extLst>
                  </a:tr>
                  <a:tr h="5802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altLang="ja-JP" sz="2000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ja-JP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000" dirty="0" smtClean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oMath>
                          </a14:m>
                          <a:r>
                            <a:rPr kumimoji="1" lang="ja-JP" alt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(rad)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sz="22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kumimoji="1" lang="en-US" altLang="ja-JP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ja-JP" sz="2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sz="22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kumimoji="1" lang="en-US" altLang="ja-JP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ja-JP" sz="22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1214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9">
                <a:extLst>
                  <a:ext uri="{FF2B5EF4-FFF2-40B4-BE49-F238E27FC236}">
                    <a16:creationId xmlns:a16="http://schemas.microsoft.com/office/drawing/2014/main" id="{2F767DD7-BDD2-4F02-80EE-CE7EFACC8F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437569"/>
                  </p:ext>
                </p:extLst>
              </p:nvPr>
            </p:nvGraphicFramePr>
            <p:xfrm>
              <a:off x="6610531" y="1395488"/>
              <a:ext cx="5282531" cy="41477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7715">
                      <a:extLst>
                        <a:ext uri="{9D8B030D-6E8A-4147-A177-3AD203B41FA5}">
                          <a16:colId xmlns:a16="http://schemas.microsoft.com/office/drawing/2014/main" val="1339393884"/>
                        </a:ext>
                      </a:extLst>
                    </a:gridCol>
                    <a:gridCol w="1996166">
                      <a:extLst>
                        <a:ext uri="{9D8B030D-6E8A-4147-A177-3AD203B41FA5}">
                          <a16:colId xmlns:a16="http://schemas.microsoft.com/office/drawing/2014/main" val="630355186"/>
                        </a:ext>
                      </a:extLst>
                    </a:gridCol>
                    <a:gridCol w="1948650">
                      <a:extLst>
                        <a:ext uri="{9D8B030D-6E8A-4147-A177-3AD203B41FA5}">
                          <a16:colId xmlns:a16="http://schemas.microsoft.com/office/drawing/2014/main" val="2469350455"/>
                        </a:ext>
                      </a:extLst>
                    </a:gridCol>
                  </a:tblGrid>
                  <a:tr h="463792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Resolution σ (/)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650421"/>
                      </a:ext>
                    </a:extLst>
                  </a:tr>
                  <a:tr h="501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Target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5"/>
                            </a:rPr>
                            <a:t>Multi foil</a:t>
                          </a:r>
                          <a:endParaRPr kumimoji="1" lang="en-US" altLang="ja-JP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 + Cigar cell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9040261"/>
                      </a:ext>
                    </a:extLst>
                  </a:tr>
                  <a:tr h="66516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55" t="-146789" r="-295455" b="-381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584" t="-146789" r="-98777" b="-381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1250" t="-146789" r="-938" b="-381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655926"/>
                      </a:ext>
                    </a:extLst>
                  </a:tr>
                  <a:tr h="6506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Estimation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Simple MC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Geant4 MC</a:t>
                          </a:r>
                          <a:endParaRPr kumimoji="1" lang="ja-JP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6076990"/>
                      </a:ext>
                    </a:extLst>
                  </a:tr>
                  <a:tr h="65368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55" t="-351402" r="-295455" b="-188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584" t="-351402" r="-98777" b="-188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1250" t="-351402" r="-938" b="-1887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232697"/>
                      </a:ext>
                    </a:extLst>
                  </a:tr>
                  <a:tr h="63304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55" t="-460000" r="-295455" b="-9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584" t="-460000" r="-98777" b="-9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1250" t="-460000" r="-938" b="-9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404870"/>
                      </a:ext>
                    </a:extLst>
                  </a:tr>
                  <a:tr h="58029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55" t="-618947" r="-29545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7584" t="-618947" r="-9877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1250" t="-618947" r="-938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1214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4EBA5E6-FC49-40D2-B56B-B30CE4923A79}"/>
                  </a:ext>
                </a:extLst>
              </p:cNvPr>
              <p:cNvSpPr txBox="1"/>
              <p:nvPr/>
            </p:nvSpPr>
            <p:spPr>
              <a:xfrm>
                <a:off x="434228" y="4847402"/>
                <a:ext cx="2481359" cy="1154162"/>
              </a:xfrm>
              <a:prstGeom prst="rect">
                <a:avLst/>
              </a:prstGeom>
              <a:solidFill>
                <a:schemeClr val="bg2">
                  <a:lumMod val="90000"/>
                  <a:alpha val="63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ja-JP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SIMULATION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=2.2×</m:t>
                      </m:r>
                      <m:sSup>
                        <m:s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ja-JP" sz="22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=8.0×</m:t>
                      </m:r>
                      <m:sSup>
                        <m:s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kumimoji="1" lang="ja-JP" altLang="en-US" sz="2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4EBA5E6-FC49-40D2-B56B-B30CE4923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28" y="4847402"/>
                <a:ext cx="2481359" cy="1154162"/>
              </a:xfrm>
              <a:prstGeom prst="rect">
                <a:avLst/>
              </a:prstGeom>
              <a:blipFill>
                <a:blip r:embed="rId7"/>
                <a:stretch>
                  <a:fillRect t="-3158"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DE951F7-89B4-41B8-9BCD-A2194F63C0A7}"/>
              </a:ext>
            </a:extLst>
          </p:cNvPr>
          <p:cNvSpPr/>
          <p:nvPr/>
        </p:nvSpPr>
        <p:spPr>
          <a:xfrm>
            <a:off x="189864" y="844198"/>
            <a:ext cx="20913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Multifoil Target</a:t>
            </a:r>
            <a:endParaRPr lang="ja-JP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988B67A-9E95-4B60-90B0-EB18C2324E1E}"/>
                  </a:ext>
                </a:extLst>
              </p:cNvPr>
              <p:cNvSpPr txBox="1"/>
              <p:nvPr/>
            </p:nvSpPr>
            <p:spPr>
              <a:xfrm>
                <a:off x="6513816" y="5687040"/>
                <a:ext cx="3467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988B67A-9E95-4B60-90B0-EB18C2324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16" y="5687040"/>
                <a:ext cx="3467067" cy="400110"/>
              </a:xfrm>
              <a:prstGeom prst="rect">
                <a:avLst/>
              </a:prstGeom>
              <a:blipFill>
                <a:blip r:embed="rId8"/>
                <a:stretch>
                  <a:fillRect l="-1937" t="-909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88E2406-2E0F-40AB-A4DA-F1118F05EC9F}"/>
              </a:ext>
            </a:extLst>
          </p:cNvPr>
          <p:cNvSpPr/>
          <p:nvPr/>
        </p:nvSpPr>
        <p:spPr>
          <a:xfrm>
            <a:off x="9697918" y="6150121"/>
            <a:ext cx="2431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Details will be talked by K.N. Suzuki</a:t>
            </a:r>
            <a:endParaRPr lang="en-US" altLang="ja-JP" sz="2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C5F81057-7800-4357-B091-44B4B5F546CC}"/>
              </a:ext>
            </a:extLst>
          </p:cNvPr>
          <p:cNvSpPr/>
          <p:nvPr/>
        </p:nvSpPr>
        <p:spPr>
          <a:xfrm rot="16200000">
            <a:off x="10725765" y="5670130"/>
            <a:ext cx="290147" cy="54389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602E56A-99CE-4C17-9BA6-E0E50D374414}"/>
              </a:ext>
            </a:extLst>
          </p:cNvPr>
          <p:cNvSpPr/>
          <p:nvPr/>
        </p:nvSpPr>
        <p:spPr>
          <a:xfrm>
            <a:off x="9908931" y="1815320"/>
            <a:ext cx="2009780" cy="387172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AA7EB86-F1B1-4A32-B06F-079626396141}"/>
                  </a:ext>
                </a:extLst>
              </p:cNvPr>
              <p:cNvSpPr txBox="1"/>
              <p:nvPr/>
            </p:nvSpPr>
            <p:spPr>
              <a:xfrm rot="16200000">
                <a:off x="2097704" y="1151266"/>
                <a:ext cx="137826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5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500" dirty="0">
                    <a:solidFill>
                      <a:schemeClr val="bg1"/>
                    </a:solidFill>
                  </a:rPr>
                  <a:t> (cm)</a:t>
                </a:r>
                <a:endParaRPr kumimoji="1" lang="ja-JP" altLang="en-US" sz="2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AA7EB86-F1B1-4A32-B06F-079626396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97704" y="1151266"/>
                <a:ext cx="1378264" cy="477054"/>
              </a:xfrm>
              <a:prstGeom prst="rect">
                <a:avLst/>
              </a:prstGeom>
              <a:blipFill>
                <a:blip r:embed="rId9"/>
                <a:stretch>
                  <a:fillRect l="-8974" r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3372398-BFE4-4332-9C01-1F2DB0151059}"/>
                  </a:ext>
                </a:extLst>
              </p:cNvPr>
              <p:cNvSpPr txBox="1"/>
              <p:nvPr/>
            </p:nvSpPr>
            <p:spPr>
              <a:xfrm>
                <a:off x="4906250" y="3552509"/>
                <a:ext cx="137826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5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sz="2500" dirty="0">
                    <a:solidFill>
                      <a:schemeClr val="bg1"/>
                    </a:solidFill>
                  </a:rPr>
                  <a:t> (cm)</a:t>
                </a:r>
                <a:endParaRPr kumimoji="1" lang="ja-JP" altLang="en-US" sz="2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3372398-BFE4-4332-9C01-1F2DB0151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250" y="3552509"/>
                <a:ext cx="1378264" cy="477054"/>
              </a:xfrm>
              <a:prstGeom prst="rect">
                <a:avLst/>
              </a:prstGeom>
              <a:blipFill>
                <a:blip r:embed="rId10"/>
                <a:stretch>
                  <a:fillRect l="-1770" t="-10256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矢印: 上下 8">
            <a:extLst>
              <a:ext uri="{FF2B5EF4-FFF2-40B4-BE49-F238E27FC236}">
                <a16:creationId xmlns:a16="http://schemas.microsoft.com/office/drawing/2014/main" id="{8E18DF91-505C-4435-8A52-BC970B83B990}"/>
              </a:ext>
            </a:extLst>
          </p:cNvPr>
          <p:cNvSpPr/>
          <p:nvPr/>
        </p:nvSpPr>
        <p:spPr>
          <a:xfrm>
            <a:off x="1173458" y="2709867"/>
            <a:ext cx="469240" cy="2108039"/>
          </a:xfrm>
          <a:prstGeom prst="up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0AB12D-AE47-46DF-9178-A8AC8BA5AD89}"/>
              </a:ext>
            </a:extLst>
          </p:cNvPr>
          <p:cNvSpPr txBox="1"/>
          <p:nvPr/>
        </p:nvSpPr>
        <p:spPr>
          <a:xfrm>
            <a:off x="448883" y="3397534"/>
            <a:ext cx="198322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The least squares method</a:t>
            </a:r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DD08FC1-92A0-4550-A025-C344B105EFEE}"/>
              </a:ext>
            </a:extLst>
          </p:cNvPr>
          <p:cNvSpPr/>
          <p:nvPr/>
        </p:nvSpPr>
        <p:spPr>
          <a:xfrm>
            <a:off x="6370320" y="73182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dirty="0"/>
              <a:t>https://www-nh.scphys.kyoto-u.ac.jp/~gogami/e12-17-003/meeting/analysis/src/nnL_AnalysisNote_20200501_gogami.pdf</a:t>
            </a:r>
          </a:p>
        </p:txBody>
      </p:sp>
    </p:spTree>
    <p:extLst>
      <p:ext uri="{BB962C8B-B14F-4D97-AF65-F5344CB8AC3E}">
        <p14:creationId xmlns:p14="http://schemas.microsoft.com/office/powerpoint/2010/main" val="190696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C7A54F-A744-4DE0-A9A7-D1379BB4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4" y="103866"/>
            <a:ext cx="10515600" cy="1040200"/>
          </a:xfrm>
        </p:spPr>
        <p:txBody>
          <a:bodyPr/>
          <a:lstStyle/>
          <a:p>
            <a:r>
              <a:rPr kumimoji="1" lang="en-US" altLang="ja-JP" dirty="0"/>
              <a:t>Validity check of our matrix tuning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DFFD001-6D43-4A46-8764-7D85B7499F70}"/>
              </a:ext>
            </a:extLst>
          </p:cNvPr>
          <p:cNvSpPr/>
          <p:nvPr/>
        </p:nvSpPr>
        <p:spPr>
          <a:xfrm>
            <a:off x="5603159" y="2248327"/>
            <a:ext cx="806245" cy="346899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en-US" altLang="ja-JP" sz="3500" dirty="0"/>
              <a:t>Matrix tuning</a:t>
            </a:r>
            <a:endParaRPr kumimoji="1" lang="ja-JP" altLang="en-US" sz="3500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EBAB397-D8C6-434E-95B7-8079EABFC137}"/>
              </a:ext>
            </a:extLst>
          </p:cNvPr>
          <p:cNvCxnSpPr/>
          <p:nvPr/>
        </p:nvCxnSpPr>
        <p:spPr>
          <a:xfrm>
            <a:off x="3693243" y="3387078"/>
            <a:ext cx="19369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A18340-AFB7-45E3-BEFC-4B120EA703C6}"/>
              </a:ext>
            </a:extLst>
          </p:cNvPr>
          <p:cNvSpPr/>
          <p:nvPr/>
        </p:nvSpPr>
        <p:spPr>
          <a:xfrm rot="16200000">
            <a:off x="2173031" y="2080716"/>
            <a:ext cx="464371" cy="25760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en-US" altLang="ja-JP" sz="2500" dirty="0"/>
              <a:t>Real data</a:t>
            </a:r>
            <a:endParaRPr kumimoji="1" lang="ja-JP" altLang="en-US" sz="25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2EF3C0-05F2-4879-B758-E0AB2CE84896}"/>
              </a:ext>
            </a:extLst>
          </p:cNvPr>
          <p:cNvSpPr txBox="1"/>
          <p:nvPr/>
        </p:nvSpPr>
        <p:spPr>
          <a:xfrm>
            <a:off x="1125981" y="4303841"/>
            <a:ext cx="2556387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500" dirty="0">
                <a:solidFill>
                  <a:schemeClr val="bg1"/>
                </a:solidFill>
              </a:rPr>
              <a:t>Simulation data </a:t>
            </a:r>
            <a:endParaRPr kumimoji="1" lang="ja-JP" altLang="en-US" sz="2500" dirty="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7D56043-0C4B-4B17-A81F-88D9C66BA2FD}"/>
              </a:ext>
            </a:extLst>
          </p:cNvPr>
          <p:cNvCxnSpPr/>
          <p:nvPr/>
        </p:nvCxnSpPr>
        <p:spPr>
          <a:xfrm>
            <a:off x="3693242" y="4542368"/>
            <a:ext cx="19369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00B929B-DF1D-45E9-9C92-AA3C8C16A135}"/>
              </a:ext>
            </a:extLst>
          </p:cNvPr>
          <p:cNvSpPr/>
          <p:nvPr/>
        </p:nvSpPr>
        <p:spPr>
          <a:xfrm rot="16200000">
            <a:off x="8827015" y="2717357"/>
            <a:ext cx="464371" cy="12978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en-US" altLang="ja-JP" sz="2500" dirty="0"/>
              <a:t>MM</a:t>
            </a:r>
            <a:endParaRPr kumimoji="1" lang="ja-JP" altLang="en-US" sz="2500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509D637-3ABE-4049-8857-8547BDEA4A91}"/>
              </a:ext>
            </a:extLst>
          </p:cNvPr>
          <p:cNvCxnSpPr/>
          <p:nvPr/>
        </p:nvCxnSpPr>
        <p:spPr>
          <a:xfrm>
            <a:off x="6409404" y="3387078"/>
            <a:ext cx="19369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6796BEC-F615-4B28-AF48-CECA934A055D}"/>
              </a:ext>
            </a:extLst>
          </p:cNvPr>
          <p:cNvSpPr txBox="1"/>
          <p:nvPr/>
        </p:nvSpPr>
        <p:spPr>
          <a:xfrm>
            <a:off x="8410271" y="4303841"/>
            <a:ext cx="1297859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dirty="0">
                <a:solidFill>
                  <a:schemeClr val="bg1"/>
                </a:solidFill>
              </a:rPr>
              <a:t>MM</a:t>
            </a:r>
            <a:endParaRPr kumimoji="1" lang="ja-JP" altLang="en-US" sz="2500" dirty="0">
              <a:solidFill>
                <a:schemeClr val="bg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1FF93C1-FA80-4E8D-985B-3D0E1488E000}"/>
              </a:ext>
            </a:extLst>
          </p:cNvPr>
          <p:cNvCxnSpPr/>
          <p:nvPr/>
        </p:nvCxnSpPr>
        <p:spPr>
          <a:xfrm>
            <a:off x="6433988" y="4542368"/>
            <a:ext cx="19369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B14102D-1777-432F-9BDF-B3C988BE770A}"/>
              </a:ext>
            </a:extLst>
          </p:cNvPr>
          <p:cNvGrpSpPr/>
          <p:nvPr/>
        </p:nvGrpSpPr>
        <p:grpSpPr>
          <a:xfrm>
            <a:off x="3017276" y="4970072"/>
            <a:ext cx="6007509" cy="1347020"/>
            <a:chOff x="2989008" y="5057555"/>
            <a:chExt cx="6007509" cy="1347020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F195EEF3-1FF4-4FB1-941C-69F773C89B36}"/>
                </a:ext>
              </a:extLst>
            </p:cNvPr>
            <p:cNvCxnSpPr>
              <a:cxnSpLocks/>
            </p:cNvCxnSpPr>
            <p:nvPr/>
          </p:nvCxnSpPr>
          <p:spPr>
            <a:xfrm>
              <a:off x="2989008" y="6404574"/>
              <a:ext cx="6007509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80D9B929-83DF-4DB9-B49E-E4E41500D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9008" y="5529921"/>
              <a:ext cx="0" cy="87465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75DEB0F5-658F-4A07-B75B-C06956B6D901}"/>
                </a:ext>
              </a:extLst>
            </p:cNvPr>
            <p:cNvCxnSpPr/>
            <p:nvPr/>
          </p:nvCxnSpPr>
          <p:spPr>
            <a:xfrm flipV="1">
              <a:off x="8996517" y="5057555"/>
              <a:ext cx="0" cy="134702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EDAD2F-13DB-444C-848B-9798BF2DD7D0}"/>
              </a:ext>
            </a:extLst>
          </p:cNvPr>
          <p:cNvSpPr txBox="1"/>
          <p:nvPr/>
        </p:nvSpPr>
        <p:spPr>
          <a:xfrm>
            <a:off x="4777251" y="5722214"/>
            <a:ext cx="28316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/>
              <a:t>Comparison</a:t>
            </a:r>
            <a:endParaRPr kumimoji="1" lang="ja-JP" altLang="en-US" sz="3500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71A9513-D733-4010-8160-DCEF93D83F76}"/>
              </a:ext>
            </a:extLst>
          </p:cNvPr>
          <p:cNvGrpSpPr/>
          <p:nvPr/>
        </p:nvGrpSpPr>
        <p:grpSpPr>
          <a:xfrm>
            <a:off x="3002526" y="1892704"/>
            <a:ext cx="6007509" cy="1205462"/>
            <a:chOff x="2989008" y="6404574"/>
            <a:chExt cx="6007509" cy="1205462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466DCD9-249F-4B77-ACA6-14AC0F286F59}"/>
                </a:ext>
              </a:extLst>
            </p:cNvPr>
            <p:cNvCxnSpPr>
              <a:cxnSpLocks/>
            </p:cNvCxnSpPr>
            <p:nvPr/>
          </p:nvCxnSpPr>
          <p:spPr>
            <a:xfrm>
              <a:off x="2989008" y="6404574"/>
              <a:ext cx="6007509" cy="0"/>
            </a:xfrm>
            <a:prstGeom prst="line">
              <a:avLst/>
            </a:prstGeom>
            <a:ln w="762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FF535C0A-AFDE-4F78-9909-A5D9FF6F7777}"/>
                </a:ext>
              </a:extLst>
            </p:cNvPr>
            <p:cNvCxnSpPr>
              <a:cxnSpLocks/>
            </p:cNvCxnSpPr>
            <p:nvPr/>
          </p:nvCxnSpPr>
          <p:spPr>
            <a:xfrm>
              <a:off x="2989008" y="6404574"/>
              <a:ext cx="14750" cy="561711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A244A087-87F8-4C22-B9B1-29C8BE1227CA}"/>
                </a:ext>
              </a:extLst>
            </p:cNvPr>
            <p:cNvCxnSpPr>
              <a:cxnSpLocks/>
            </p:cNvCxnSpPr>
            <p:nvPr/>
          </p:nvCxnSpPr>
          <p:spPr>
            <a:xfrm>
              <a:off x="8996517" y="6404575"/>
              <a:ext cx="0" cy="1205461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D54FD09-6982-47AD-BE3A-196B3D8F105D}"/>
              </a:ext>
            </a:extLst>
          </p:cNvPr>
          <p:cNvSpPr txBox="1"/>
          <p:nvPr/>
        </p:nvSpPr>
        <p:spPr>
          <a:xfrm>
            <a:off x="4579621" y="1274376"/>
            <a:ext cx="28316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/>
              <a:t>Comparison</a:t>
            </a:r>
            <a:endParaRPr kumimoji="1" lang="ja-JP" altLang="en-US" sz="3500" dirty="0"/>
          </a:p>
        </p:txBody>
      </p:sp>
      <p:sp>
        <p:nvSpPr>
          <p:cNvPr id="31" name="&quot;禁止&quot;マーク 30">
            <a:extLst>
              <a:ext uri="{FF2B5EF4-FFF2-40B4-BE49-F238E27FC236}">
                <a16:creationId xmlns:a16="http://schemas.microsoft.com/office/drawing/2014/main" id="{A78A237A-E2B1-4006-814F-D610ACB36A3E}"/>
              </a:ext>
            </a:extLst>
          </p:cNvPr>
          <p:cNvSpPr/>
          <p:nvPr/>
        </p:nvSpPr>
        <p:spPr>
          <a:xfrm>
            <a:off x="5299826" y="1016247"/>
            <a:ext cx="1134162" cy="1134162"/>
          </a:xfrm>
          <a:prstGeom prst="noSmoking">
            <a:avLst/>
          </a:prstGeom>
          <a:solidFill>
            <a:srgbClr val="C00000">
              <a:alpha val="5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043FE7D-A95D-4FE7-9B9B-A5C67A6C9C3E}"/>
              </a:ext>
            </a:extLst>
          </p:cNvPr>
          <p:cNvSpPr txBox="1"/>
          <p:nvPr/>
        </p:nvSpPr>
        <p:spPr>
          <a:xfrm>
            <a:off x="9087710" y="5847611"/>
            <a:ext cx="283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Matrix Tuning with</a:t>
            </a:r>
          </a:p>
          <a:p>
            <a:r>
              <a:rPr lang="en-US" altLang="ja-JP" dirty="0"/>
              <a:t>S</a:t>
            </a:r>
            <a:r>
              <a:rPr kumimoji="1" lang="en-US" altLang="ja-JP" dirty="0"/>
              <a:t>imulation Data </a:t>
            </a:r>
            <a:r>
              <a:rPr lang="en-US" altLang="ja-JP" dirty="0"/>
              <a:t>(MTSD)</a:t>
            </a:r>
            <a:endParaRPr kumimoji="1"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52E8AD8-433B-447A-A22C-FCFD060417AD}"/>
              </a:ext>
            </a:extLst>
          </p:cNvPr>
          <p:cNvSpPr/>
          <p:nvPr/>
        </p:nvSpPr>
        <p:spPr>
          <a:xfrm rot="16200000">
            <a:off x="1926144" y="1211892"/>
            <a:ext cx="464371" cy="3015750"/>
          </a:xfrm>
          <a:prstGeom prst="rect">
            <a:avLst/>
          </a:prstGeom>
          <a:solidFill>
            <a:srgbClr val="002060">
              <a:alpha val="70000"/>
            </a:srgb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en-US" altLang="ja-JP" sz="2500" dirty="0"/>
              <a:t>Physics god knows</a:t>
            </a:r>
            <a:endParaRPr kumimoji="1" lang="ja-JP" altLang="en-US" sz="2500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35B998F0-9E80-470C-8384-0C68C537EDF5}"/>
              </a:ext>
            </a:extLst>
          </p:cNvPr>
          <p:cNvCxnSpPr>
            <a:cxnSpLocks/>
          </p:cNvCxnSpPr>
          <p:nvPr/>
        </p:nvCxnSpPr>
        <p:spPr>
          <a:xfrm>
            <a:off x="3002526" y="2934369"/>
            <a:ext cx="0" cy="2627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893277F-D9D9-4765-95DE-40C28389D4FD}"/>
              </a:ext>
            </a:extLst>
          </p:cNvPr>
          <p:cNvSpPr txBox="1"/>
          <p:nvPr/>
        </p:nvSpPr>
        <p:spPr>
          <a:xfrm>
            <a:off x="669982" y="4973239"/>
            <a:ext cx="3015751" cy="477054"/>
          </a:xfrm>
          <a:prstGeom prst="rect">
            <a:avLst/>
          </a:prstGeom>
          <a:solidFill>
            <a:schemeClr val="accent2">
              <a:alpha val="7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dirty="0">
                <a:solidFill>
                  <a:schemeClr val="bg1"/>
                </a:solidFill>
              </a:rPr>
              <a:t>Physics we define</a:t>
            </a:r>
            <a:endParaRPr kumimoji="1" lang="ja-JP" altLang="en-US" sz="2500" dirty="0">
              <a:solidFill>
                <a:schemeClr val="bg1"/>
              </a:solidFill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02BC959D-B52B-458E-B0A1-6C13A7942916}"/>
              </a:ext>
            </a:extLst>
          </p:cNvPr>
          <p:cNvCxnSpPr>
            <a:cxnSpLocks/>
          </p:cNvCxnSpPr>
          <p:nvPr/>
        </p:nvCxnSpPr>
        <p:spPr>
          <a:xfrm flipV="1">
            <a:off x="3017276" y="4686299"/>
            <a:ext cx="0" cy="301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558FB-F264-481B-B886-A6B3F00F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29" y="267263"/>
            <a:ext cx="10515600" cy="785249"/>
          </a:xfrm>
        </p:spPr>
        <p:txBody>
          <a:bodyPr/>
          <a:lstStyle/>
          <a:p>
            <a:r>
              <a:rPr kumimoji="1" lang="en-US" altLang="ja-JP" dirty="0"/>
              <a:t>Conditions of the first trial (MTSD)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2EE2FF3-EAB5-40F3-8103-814B53086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3394" y="1389474"/>
                <a:ext cx="10953134" cy="506361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/>
                  <a:t>Matrices (momentum for LHRS and RHRS)</a:t>
                </a:r>
                <a:endParaRPr kumimoji="1" lang="en-US" altLang="ja-JP" dirty="0"/>
              </a:p>
              <a:p>
                <a:pPr lvl="1"/>
                <a:r>
                  <a:rPr kumimoji="1" lang="en-US" altLang="ja-JP" dirty="0"/>
                  <a:t>Prepared based on the Geant4 optics (with some distortion manipulation)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Up to 5</a:t>
                </a:r>
                <a:r>
                  <a:rPr lang="en-US" altLang="ja-JP" baseline="30000" dirty="0"/>
                  <a:t>th</a:t>
                </a:r>
                <a:r>
                  <a:rPr lang="en-US" altLang="ja-JP" dirty="0"/>
                  <a:t> order for x, x’, y, y’ @FP</a:t>
                </a:r>
              </a:p>
              <a:p>
                <a:pPr lvl="1"/>
                <a:r>
                  <a:rPr kumimoji="1" lang="en-US" altLang="ja-JP" dirty="0"/>
                  <a:t>Up to 2</a:t>
                </a:r>
                <a:r>
                  <a:rPr kumimoji="1" lang="en-US" altLang="ja-JP" baseline="30000" dirty="0"/>
                  <a:t>nd</a:t>
                </a:r>
                <a:r>
                  <a:rPr kumimoji="1" lang="en-US" altLang="ja-JP" dirty="0"/>
                  <a:t> order for </a:t>
                </a:r>
                <a:r>
                  <a:rPr kumimoji="1" lang="en-US" altLang="ja-JP" dirty="0" err="1"/>
                  <a:t>zt</a:t>
                </a:r>
                <a:r>
                  <a:rPr kumimoji="1" lang="en-US" altLang="ja-JP" dirty="0"/>
                  <a:t> @FP (others were set to zero)</a:t>
                </a:r>
              </a:p>
              <a:p>
                <a:pPr marL="914400" lvl="2" indent="0">
                  <a:buNone/>
                </a:pPr>
                <a:r>
                  <a:rPr kumimoji="1" lang="en-US" altLang="ja-JP" dirty="0">
                    <a:sym typeface="Wingdings" panose="05000000000000000000" pitchFamily="2" charset="2"/>
                  </a:rPr>
                  <a:t>252  232 parameters for each spectrometer </a:t>
                </a:r>
                <a:endParaRPr kumimoji="1" lang="en-US" altLang="ja-JP" dirty="0"/>
              </a:p>
              <a:p>
                <a:r>
                  <a:rPr lang="en-US" altLang="ja-JP" dirty="0"/>
                  <a:t>Angle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dirty="0"/>
                  <a:t> resolution</a:t>
                </a:r>
              </a:p>
              <a:p>
                <a:pPr lvl="1"/>
                <a:r>
                  <a:rPr lang="en-US" altLang="ja-JP" dirty="0"/>
                  <a:t>Randomly deteriorated based on realistic resolutions</a:t>
                </a:r>
              </a:p>
              <a:p>
                <a:r>
                  <a:rPr lang="en-US" altLang="ja-JP" dirty="0"/>
                  <a:t>Events used for the matrix tuning</a:t>
                </a:r>
              </a:p>
              <a:p>
                <a:pPr lvl="1"/>
                <a:r>
                  <a:rPr kumimoji="1" lang="en-US" altLang="ja-JP" dirty="0"/>
                  <a:t>Λ(H-</a:t>
                </a:r>
                <a:r>
                  <a:rPr kumimoji="1" lang="en-US" altLang="ja-JP" dirty="0" err="1"/>
                  <a:t>kine</a:t>
                </a:r>
                <a:r>
                  <a:rPr kumimoji="1" lang="en-US" altLang="ja-JP" dirty="0"/>
                  <a:t>): 3000</a:t>
                </a:r>
              </a:p>
              <a:p>
                <a:pPr lvl="1"/>
                <a:r>
                  <a:rPr lang="en-US" altLang="ja-JP" dirty="0"/>
                  <a:t>Σ(H-</a:t>
                </a:r>
                <a:r>
                  <a:rPr lang="en-US" altLang="ja-JP" dirty="0" err="1"/>
                  <a:t>kine</a:t>
                </a:r>
                <a:r>
                  <a:rPr lang="en-US" altLang="ja-JP" dirty="0"/>
                  <a:t>): 1500</a:t>
                </a:r>
              </a:p>
              <a:p>
                <a:pPr lvl="1"/>
                <a:r>
                  <a:rPr lang="en-US" altLang="ja-JP" dirty="0"/>
                  <a:t>Λ(T-</a:t>
                </a:r>
                <a:r>
                  <a:rPr lang="en-US" altLang="ja-JP" dirty="0" err="1"/>
                  <a:t>kine</a:t>
                </a:r>
                <a:r>
                  <a:rPr lang="en-US" altLang="ja-JP" dirty="0"/>
                  <a:t>): 1500</a:t>
                </a:r>
              </a:p>
              <a:p>
                <a:pPr lvl="1"/>
                <a:r>
                  <a:rPr lang="en-US" altLang="ja-JP" dirty="0"/>
                  <a:t>3/22—23 (two loops were done)</a:t>
                </a:r>
              </a:p>
              <a:p>
                <a:r>
                  <a:rPr kumimoji="1" lang="en-US" altLang="ja-JP" dirty="0"/>
                  <a:t>Tuning parameters</a:t>
                </a:r>
              </a:p>
              <a:p>
                <a:pPr lvl="1"/>
                <a:r>
                  <a:rPr lang="en-US" altLang="ja-JP" dirty="0"/>
                  <a:t>Not optimized at all (event selection, step size, weight etc.)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2EE2FF3-EAB5-40F3-8103-814B53086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3394" y="1389474"/>
                <a:ext cx="10953134" cy="5063613"/>
              </a:xfrm>
              <a:blipFill>
                <a:blip r:embed="rId2"/>
                <a:stretch>
                  <a:fillRect l="-891" t="-2407" b="-18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34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8EFD538-7F70-45DB-AA35-DC53FDF735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16412" y="96516"/>
                <a:ext cx="11559175" cy="740609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dirty="0"/>
                  <a:t>Matrix tuning by using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i="0" dirty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ja-JP" dirty="0"/>
                  <a:t> (H), 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lang="en-US" altLang="ja-JP" dirty="0"/>
                  <a:t>(H),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ja-JP" dirty="0"/>
                  <a:t> (T)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8EFD538-7F70-45DB-AA35-DC53FDF735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6412" y="96516"/>
                <a:ext cx="11559175" cy="740609"/>
              </a:xfrm>
              <a:blipFill>
                <a:blip r:embed="rId2"/>
                <a:stretch>
                  <a:fillRect l="-1899" t="-15702" r="-580" b="-29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94E135B3-F29C-4C55-98B3-F87A6B9F7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4" y="1153072"/>
            <a:ext cx="3584993" cy="1279609"/>
          </a:xfrm>
          <a:prstGeom prst="rect">
            <a:avLst/>
          </a:prstGeom>
        </p:spPr>
      </p:pic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30274A53-A20E-45E8-A2E9-40A7E2BDD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11" y="1116138"/>
            <a:ext cx="3670296" cy="1336207"/>
          </a:xfr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04AE698-CF90-46F4-BA74-19C4356B3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73" y="1107075"/>
            <a:ext cx="3670296" cy="133543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1183CAB-648D-467D-957F-897125F29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2843167"/>
            <a:ext cx="3584993" cy="153823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5496C51-1503-4092-97D4-2DDFB91CC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00" y="2851532"/>
            <a:ext cx="3471517" cy="153823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D6055C7-475A-4D2E-AFFF-6CEAE5496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95" y="2843167"/>
            <a:ext cx="3246402" cy="154660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ACAD9E5-E469-49F6-930F-DDFF6700A2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7" y="4633894"/>
            <a:ext cx="3331053" cy="153823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A3BDF7E-CE1F-4BDB-86C2-CF9A491D57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59" y="4667739"/>
            <a:ext cx="3593397" cy="150314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37A31F0-F4A2-4134-B08E-BCCD5B51F3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44" y="4633894"/>
            <a:ext cx="3331051" cy="1552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3B0E5C4-3518-4844-B882-BA93A0653BC1}"/>
                  </a:ext>
                </a:extLst>
              </p:cNvPr>
              <p:cNvSpPr txBox="1"/>
              <p:nvPr/>
            </p:nvSpPr>
            <p:spPr>
              <a:xfrm>
                <a:off x="1875867" y="5002851"/>
                <a:ext cx="1545295" cy="538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500" b="0" i="1" smtClean="0">
                        <a:latin typeface="Cambria Math" panose="02040503050406030204" pitchFamily="18" charset="0"/>
                      </a:rPr>
                      <m:t>𝑛𝑛</m:t>
                    </m:r>
                    <m:r>
                      <m:rPr>
                        <m:sty m:val="p"/>
                      </m:rPr>
                      <a:rPr kumimoji="1" lang="en-US" altLang="ja-JP" sz="35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kumimoji="1" lang="ja-JP" altLang="en-US" sz="3500" dirty="0"/>
                  <a:t> </a:t>
                </a:r>
                <a:r>
                  <a:rPr kumimoji="1" lang="en-US" altLang="ja-JP" sz="3500" dirty="0"/>
                  <a:t>(T)</a:t>
                </a:r>
                <a:endParaRPr kumimoji="1" lang="ja-JP" altLang="en-US" sz="35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3B0E5C4-3518-4844-B882-BA93A0653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867" y="5002851"/>
                <a:ext cx="1545295" cy="538609"/>
              </a:xfrm>
              <a:prstGeom prst="rect">
                <a:avLst/>
              </a:prstGeom>
              <a:blipFill>
                <a:blip r:embed="rId12"/>
                <a:stretch>
                  <a:fillRect t="-26136" r="-16601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7951967-E66E-4596-890E-6EB578640A37}"/>
                  </a:ext>
                </a:extLst>
              </p:cNvPr>
              <p:cNvSpPr/>
              <p:nvPr/>
            </p:nvSpPr>
            <p:spPr>
              <a:xfrm>
                <a:off x="2041618" y="3198109"/>
                <a:ext cx="1213794" cy="630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5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ja-JP" altLang="en-US" sz="3500" dirty="0"/>
                  <a:t> </a:t>
                </a:r>
                <a:r>
                  <a:rPr lang="en-US" altLang="ja-JP" sz="3500" dirty="0"/>
                  <a:t>(T)</a:t>
                </a:r>
                <a:endParaRPr lang="ja-JP" altLang="en-US" sz="3500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7951967-E66E-4596-890E-6EB578640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18" y="3198109"/>
                <a:ext cx="1213794" cy="630942"/>
              </a:xfrm>
              <a:prstGeom prst="rect">
                <a:avLst/>
              </a:prstGeom>
              <a:blipFill>
                <a:blip r:embed="rId13"/>
                <a:stretch>
                  <a:fillRect t="-14563" r="-13568" b="-35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9A32E55-DB43-46D2-AA48-5862F6EDC7FA}"/>
                  </a:ext>
                </a:extLst>
              </p:cNvPr>
              <p:cNvSpPr/>
              <p:nvPr/>
            </p:nvSpPr>
            <p:spPr>
              <a:xfrm>
                <a:off x="5890626" y="3198109"/>
                <a:ext cx="1213794" cy="630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5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ja-JP" altLang="en-US" sz="3500" dirty="0"/>
                  <a:t> </a:t>
                </a:r>
                <a:r>
                  <a:rPr lang="en-US" altLang="ja-JP" sz="3500" dirty="0"/>
                  <a:t>(T)</a:t>
                </a:r>
                <a:endParaRPr lang="ja-JP" altLang="en-US" sz="35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9A32E55-DB43-46D2-AA48-5862F6EDC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626" y="3198109"/>
                <a:ext cx="1213794" cy="630942"/>
              </a:xfrm>
              <a:prstGeom prst="rect">
                <a:avLst/>
              </a:prstGeom>
              <a:blipFill>
                <a:blip r:embed="rId14"/>
                <a:stretch>
                  <a:fillRect t="-14563" r="-14070" b="-35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1418E882-9088-4EF2-863B-81BE8FC19D1F}"/>
                  </a:ext>
                </a:extLst>
              </p:cNvPr>
              <p:cNvSpPr/>
              <p:nvPr/>
            </p:nvSpPr>
            <p:spPr>
              <a:xfrm>
                <a:off x="9719520" y="3188668"/>
                <a:ext cx="1213794" cy="630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5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ja-JP" altLang="en-US" sz="3500" dirty="0"/>
                  <a:t> </a:t>
                </a:r>
                <a:r>
                  <a:rPr lang="en-US" altLang="ja-JP" sz="3500" dirty="0"/>
                  <a:t>(T)</a:t>
                </a:r>
                <a:endParaRPr lang="ja-JP" altLang="en-US" sz="3500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1418E882-9088-4EF2-863B-81BE8FC19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520" y="3188668"/>
                <a:ext cx="1213794" cy="630942"/>
              </a:xfrm>
              <a:prstGeom prst="rect">
                <a:avLst/>
              </a:prstGeom>
              <a:blipFill>
                <a:blip r:embed="rId15"/>
                <a:stretch>
                  <a:fillRect t="-14423" r="-13500" b="-3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5D75894-C404-4C6F-98C3-DC0F6AA2381A}"/>
                  </a:ext>
                </a:extLst>
              </p:cNvPr>
              <p:cNvSpPr txBox="1"/>
              <p:nvPr/>
            </p:nvSpPr>
            <p:spPr>
              <a:xfrm>
                <a:off x="5501701" y="5002851"/>
                <a:ext cx="1545295" cy="538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500" b="0" i="1" smtClean="0">
                        <a:latin typeface="Cambria Math" panose="02040503050406030204" pitchFamily="18" charset="0"/>
                      </a:rPr>
                      <m:t>𝑛𝑛</m:t>
                    </m:r>
                    <m:r>
                      <m:rPr>
                        <m:sty m:val="p"/>
                      </m:rPr>
                      <a:rPr kumimoji="1" lang="en-US" altLang="ja-JP" sz="35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kumimoji="1" lang="ja-JP" altLang="en-US" sz="3500" dirty="0"/>
                  <a:t> </a:t>
                </a:r>
                <a:r>
                  <a:rPr kumimoji="1" lang="en-US" altLang="ja-JP" sz="3500" dirty="0"/>
                  <a:t>(T)</a:t>
                </a:r>
                <a:endParaRPr kumimoji="1" lang="ja-JP" altLang="en-US" sz="35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5D75894-C404-4C6F-98C3-DC0F6AA23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01" y="5002851"/>
                <a:ext cx="1545295" cy="538609"/>
              </a:xfrm>
              <a:prstGeom prst="rect">
                <a:avLst/>
              </a:prstGeom>
              <a:blipFill>
                <a:blip r:embed="rId16"/>
                <a:stretch>
                  <a:fillRect t="-26136" r="-16601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40D8911-1F82-42AE-B121-5F2D221975B9}"/>
                  </a:ext>
                </a:extLst>
              </p:cNvPr>
              <p:cNvSpPr txBox="1"/>
              <p:nvPr/>
            </p:nvSpPr>
            <p:spPr>
              <a:xfrm>
                <a:off x="9205816" y="4950014"/>
                <a:ext cx="1545295" cy="538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500" b="0" i="1" smtClean="0">
                        <a:latin typeface="Cambria Math" panose="02040503050406030204" pitchFamily="18" charset="0"/>
                      </a:rPr>
                      <m:t>𝑛𝑛</m:t>
                    </m:r>
                    <m:r>
                      <m:rPr>
                        <m:sty m:val="p"/>
                      </m:rPr>
                      <a:rPr kumimoji="1" lang="en-US" altLang="ja-JP" sz="35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kumimoji="1" lang="ja-JP" altLang="en-US" sz="3500" dirty="0"/>
                  <a:t> </a:t>
                </a:r>
                <a:r>
                  <a:rPr kumimoji="1" lang="en-US" altLang="ja-JP" sz="3500" dirty="0"/>
                  <a:t>(T)</a:t>
                </a:r>
                <a:endParaRPr kumimoji="1" lang="ja-JP" altLang="en-US" sz="35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40D8911-1F82-42AE-B121-5F2D22197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816" y="4950014"/>
                <a:ext cx="1545295" cy="538609"/>
              </a:xfrm>
              <a:prstGeom prst="rect">
                <a:avLst/>
              </a:prstGeom>
              <a:blipFill>
                <a:blip r:embed="rId17"/>
                <a:stretch>
                  <a:fillRect t="-25000" r="-16535" b="-511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3483901D-FC76-4579-8CA5-100759A4A452}"/>
                  </a:ext>
                </a:extLst>
              </p:cNvPr>
              <p:cNvSpPr/>
              <p:nvPr/>
            </p:nvSpPr>
            <p:spPr>
              <a:xfrm>
                <a:off x="1722070" y="1410331"/>
                <a:ext cx="1900200" cy="630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5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ja-JP" sz="35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ja-JP" sz="3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5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ja-JP" sz="3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ja-JP" altLang="en-US" sz="3500" dirty="0"/>
                  <a:t> </a:t>
                </a:r>
                <a:r>
                  <a:rPr lang="en-US" altLang="ja-JP" sz="3500" dirty="0"/>
                  <a:t>(H)</a:t>
                </a:r>
                <a:endParaRPr lang="ja-JP" altLang="en-US" sz="3500" dirty="0"/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3483901D-FC76-4579-8CA5-100759A4A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070" y="1410331"/>
                <a:ext cx="1900200" cy="630942"/>
              </a:xfrm>
              <a:prstGeom prst="rect">
                <a:avLst/>
              </a:prstGeom>
              <a:blipFill>
                <a:blip r:embed="rId18"/>
                <a:stretch>
                  <a:fillRect t="-13462" r="-8333" b="-355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EC0176B-475D-4B28-A8A4-F7F2C6E04418}"/>
                  </a:ext>
                </a:extLst>
              </p:cNvPr>
              <p:cNvSpPr/>
              <p:nvPr/>
            </p:nvSpPr>
            <p:spPr>
              <a:xfrm>
                <a:off x="5359680" y="1410331"/>
                <a:ext cx="1900200" cy="630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5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ja-JP" sz="35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ja-JP" sz="3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5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ja-JP" sz="3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ja-JP" altLang="en-US" sz="3500" dirty="0"/>
                  <a:t> </a:t>
                </a:r>
                <a:r>
                  <a:rPr lang="en-US" altLang="ja-JP" sz="3500" dirty="0"/>
                  <a:t>(H)</a:t>
                </a:r>
                <a:endParaRPr lang="ja-JP" altLang="en-US" sz="3500" dirty="0"/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EC0176B-475D-4B28-A8A4-F7F2C6E04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80" y="1410331"/>
                <a:ext cx="1900200" cy="630942"/>
              </a:xfrm>
              <a:prstGeom prst="rect">
                <a:avLst/>
              </a:prstGeom>
              <a:blipFill>
                <a:blip r:embed="rId19"/>
                <a:stretch>
                  <a:fillRect t="-13462" r="-8333" b="-355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718F1F62-E278-427E-9F0D-0F4FE1FA9F9F}"/>
                  </a:ext>
                </a:extLst>
              </p:cNvPr>
              <p:cNvSpPr/>
              <p:nvPr/>
            </p:nvSpPr>
            <p:spPr>
              <a:xfrm>
                <a:off x="9376317" y="1412672"/>
                <a:ext cx="1900200" cy="630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5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ja-JP" sz="35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ja-JP" sz="3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5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ja-JP" sz="3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ja-JP" altLang="en-US" sz="3500" dirty="0"/>
                  <a:t> </a:t>
                </a:r>
                <a:r>
                  <a:rPr lang="en-US" altLang="ja-JP" sz="3500" dirty="0"/>
                  <a:t>(H)</a:t>
                </a:r>
                <a:endParaRPr lang="ja-JP" altLang="en-US" sz="3500" dirty="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718F1F62-E278-427E-9F0D-0F4FE1FA9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317" y="1412672"/>
                <a:ext cx="1900200" cy="630942"/>
              </a:xfrm>
              <a:prstGeom prst="rect">
                <a:avLst/>
              </a:prstGeom>
              <a:blipFill>
                <a:blip r:embed="rId20"/>
                <a:stretch>
                  <a:fillRect t="-13592" r="-8333" b="-368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026C96-AB9A-4E87-8924-4EA5A85E22CA}"/>
              </a:ext>
            </a:extLst>
          </p:cNvPr>
          <p:cNvSpPr/>
          <p:nvPr/>
        </p:nvSpPr>
        <p:spPr>
          <a:xfrm>
            <a:off x="167148" y="940145"/>
            <a:ext cx="3707808" cy="554914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470BF35-808E-4AB6-913A-139DB77D17AB}"/>
              </a:ext>
            </a:extLst>
          </p:cNvPr>
          <p:cNvSpPr/>
          <p:nvPr/>
        </p:nvSpPr>
        <p:spPr>
          <a:xfrm>
            <a:off x="4008600" y="945061"/>
            <a:ext cx="3707808" cy="554914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137D662-502D-4599-937D-6B53E584F53B}"/>
              </a:ext>
            </a:extLst>
          </p:cNvPr>
          <p:cNvSpPr/>
          <p:nvPr/>
        </p:nvSpPr>
        <p:spPr>
          <a:xfrm>
            <a:off x="7911822" y="940145"/>
            <a:ext cx="3707808" cy="554914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DF85E6-0A19-4512-A74F-EE9E9F799B8E}"/>
              </a:ext>
            </a:extLst>
          </p:cNvPr>
          <p:cNvSpPr txBox="1"/>
          <p:nvPr/>
        </p:nvSpPr>
        <p:spPr>
          <a:xfrm>
            <a:off x="304791" y="6213293"/>
            <a:ext cx="37078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b="1" dirty="0"/>
              <a:t>Initial matrices</a:t>
            </a:r>
            <a:endParaRPr kumimoji="1" lang="ja-JP" altLang="en-US" sz="35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9FB0910-8611-4F1A-B742-ACCDA952FC70}"/>
              </a:ext>
            </a:extLst>
          </p:cNvPr>
          <p:cNvSpPr txBox="1"/>
          <p:nvPr/>
        </p:nvSpPr>
        <p:spPr>
          <a:xfrm>
            <a:off x="4405212" y="6238721"/>
            <a:ext cx="30987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b="1" dirty="0">
                <a:solidFill>
                  <a:srgbClr val="FF0000"/>
                </a:solidFill>
              </a:rPr>
              <a:t>Tune Loop 1</a:t>
            </a:r>
            <a:endParaRPr kumimoji="1" lang="ja-JP" altLang="en-US" sz="35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0E083FC-A697-4399-9F84-49963559E437}"/>
              </a:ext>
            </a:extLst>
          </p:cNvPr>
          <p:cNvSpPr txBox="1"/>
          <p:nvPr/>
        </p:nvSpPr>
        <p:spPr>
          <a:xfrm>
            <a:off x="8245357" y="6202253"/>
            <a:ext cx="30987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b="1" dirty="0">
                <a:solidFill>
                  <a:srgbClr val="FF0000"/>
                </a:solidFill>
              </a:rPr>
              <a:t>Tune Loop 2</a:t>
            </a:r>
            <a:endParaRPr kumimoji="1" lang="ja-JP" altLang="en-US" sz="3500" b="1" dirty="0">
              <a:solidFill>
                <a:srgbClr val="FF0000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6740F9FD-A5DC-4058-9236-0012C190EBA1}"/>
              </a:ext>
            </a:extLst>
          </p:cNvPr>
          <p:cNvSpPr/>
          <p:nvPr/>
        </p:nvSpPr>
        <p:spPr>
          <a:xfrm>
            <a:off x="3816031" y="6271643"/>
            <a:ext cx="528949" cy="489841"/>
          </a:xfrm>
          <a:prstGeom prst="rightArrow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DC93732E-DF97-4D96-ADFB-18CE3633E618}"/>
              </a:ext>
            </a:extLst>
          </p:cNvPr>
          <p:cNvSpPr/>
          <p:nvPr/>
        </p:nvSpPr>
        <p:spPr>
          <a:xfrm>
            <a:off x="7585792" y="6309271"/>
            <a:ext cx="528949" cy="489841"/>
          </a:xfrm>
          <a:prstGeom prst="rightArrow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F3CA6A3E-081B-4AB7-911B-A37E2DAC0EF7}"/>
              </a:ext>
            </a:extLst>
          </p:cNvPr>
          <p:cNvSpPr/>
          <p:nvPr/>
        </p:nvSpPr>
        <p:spPr>
          <a:xfrm>
            <a:off x="11328595" y="6244372"/>
            <a:ext cx="528949" cy="489841"/>
          </a:xfrm>
          <a:prstGeom prst="rightArrow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71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F14D82C-C036-42DC-AAE8-C8164479B4A1}"/>
              </a:ext>
            </a:extLst>
          </p:cNvPr>
          <p:cNvSpPr/>
          <p:nvPr/>
        </p:nvSpPr>
        <p:spPr>
          <a:xfrm>
            <a:off x="426483" y="5555826"/>
            <a:ext cx="10339840" cy="11495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F137A23-0B92-4B8A-8D23-EDF96E9C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67" y="142152"/>
            <a:ext cx="10515600" cy="912384"/>
          </a:xfrm>
        </p:spPr>
        <p:txBody>
          <a:bodyPr/>
          <a:lstStyle/>
          <a:p>
            <a:r>
              <a:rPr lang="en-US" altLang="ja-JP" dirty="0"/>
              <a:t>Result of the first trial (MTSD)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47FD6A-E6AA-40C0-BCC6-B4C52EF11E88}"/>
              </a:ext>
            </a:extLst>
          </p:cNvPr>
          <p:cNvSpPr txBox="1"/>
          <p:nvPr/>
        </p:nvSpPr>
        <p:spPr>
          <a:xfrm>
            <a:off x="694505" y="5308880"/>
            <a:ext cx="6265889" cy="477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Tuning with Λ (H-</a:t>
            </a:r>
            <a:r>
              <a:rPr lang="en-US" altLang="ja-JP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</a:t>
            </a:r>
            <a:r>
              <a:rPr lang="en-US" altLang="ja-JP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Σ (H-</a:t>
            </a:r>
            <a:r>
              <a:rPr lang="en-US" altLang="ja-JP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</a:t>
            </a:r>
            <a:r>
              <a:rPr lang="en-US" altLang="ja-JP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Λ (T-</a:t>
            </a:r>
            <a:r>
              <a:rPr lang="en-US" altLang="ja-JP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</a:t>
            </a:r>
            <a:r>
              <a:rPr lang="en-US" altLang="ja-JP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CFFEAF2B-31C7-4F57-957A-36A110AD3D80}"/>
              </a:ext>
            </a:extLst>
          </p:cNvPr>
          <p:cNvSpPr/>
          <p:nvPr/>
        </p:nvSpPr>
        <p:spPr>
          <a:xfrm>
            <a:off x="4549883" y="5988168"/>
            <a:ext cx="619433" cy="502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E60455A1-8FDB-487A-859C-1E78E71EE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1100419"/>
            <a:ext cx="4678956" cy="3441106"/>
          </a:xfr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B232CC1-2426-47F0-81FC-84CD44674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66" y="1250571"/>
            <a:ext cx="4479355" cy="3290954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D8D9C4E-9BA7-4624-BEEE-51C1DAF66E48}"/>
              </a:ext>
            </a:extLst>
          </p:cNvPr>
          <p:cNvCxnSpPr/>
          <p:nvPr/>
        </p:nvCxnSpPr>
        <p:spPr>
          <a:xfrm>
            <a:off x="1386348" y="2824193"/>
            <a:ext cx="4129549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52552E7-EA23-40EE-AA07-D272EDEF1419}"/>
                  </a:ext>
                </a:extLst>
              </p:cNvPr>
              <p:cNvSpPr txBox="1"/>
              <p:nvPr/>
            </p:nvSpPr>
            <p:spPr>
              <a:xfrm rot="16200000">
                <a:off x="-175648" y="1909698"/>
                <a:ext cx="168131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5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5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en-US" altLang="ja-JP" sz="2500" dirty="0"/>
                  <a:t> (MeV)</a:t>
                </a:r>
                <a:endParaRPr kumimoji="1" lang="ja-JP" altLang="en-US" sz="25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52552E7-EA23-40EE-AA07-D272EDEF1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5648" y="1909698"/>
                <a:ext cx="1681316" cy="477054"/>
              </a:xfrm>
              <a:prstGeom prst="rect">
                <a:avLst/>
              </a:prstGeom>
              <a:blipFill>
                <a:blip r:embed="rId4"/>
                <a:stretch>
                  <a:fillRect l="-10256" t="-4710" r="-30769" b="-1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0D6AE0-062A-4B55-AB31-F40E5A3FF585}"/>
              </a:ext>
            </a:extLst>
          </p:cNvPr>
          <p:cNvSpPr txBox="1"/>
          <p:nvPr/>
        </p:nvSpPr>
        <p:spPr>
          <a:xfrm>
            <a:off x="1513740" y="4428002"/>
            <a:ext cx="44785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The number of tuning loop</a:t>
            </a:r>
            <a:endParaRPr kumimoji="1" lang="ja-JP" altLang="en-US" sz="25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400E227-B582-442B-BECD-31F384FB32E5}"/>
              </a:ext>
            </a:extLst>
          </p:cNvPr>
          <p:cNvSpPr txBox="1"/>
          <p:nvPr/>
        </p:nvSpPr>
        <p:spPr>
          <a:xfrm>
            <a:off x="7076004" y="4428002"/>
            <a:ext cx="44785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The number of tuning loop</a:t>
            </a:r>
            <a:endParaRPr kumimoji="1" lang="ja-JP" altLang="en-US" sz="25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580210-F6E1-4BAB-ACDA-C847206BE8D8}"/>
              </a:ext>
            </a:extLst>
          </p:cNvPr>
          <p:cNvSpPr txBox="1"/>
          <p:nvPr/>
        </p:nvSpPr>
        <p:spPr>
          <a:xfrm rot="16200000">
            <a:off x="4890942" y="2308549"/>
            <a:ext cx="3119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/>
              <a:t>Resolution (MeV)</a:t>
            </a:r>
            <a:endParaRPr kumimoji="1" lang="ja-JP" altLang="en-US" sz="25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329787-0A2E-4C28-8735-92058C903552}"/>
              </a:ext>
            </a:extLst>
          </p:cNvPr>
          <p:cNvSpPr txBox="1"/>
          <p:nvPr/>
        </p:nvSpPr>
        <p:spPr>
          <a:xfrm>
            <a:off x="5515898" y="5803173"/>
            <a:ext cx="5102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issues for A = 3 were found so far </a:t>
            </a:r>
          </a:p>
          <a:p>
            <a:r>
              <a:rPr lang="en-US" altLang="ja-JP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 high precision yet though)</a:t>
            </a:r>
            <a:endParaRPr kumimoji="1" lang="ja-JP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EE64E9E-C48C-4D9B-909E-F90428667136}"/>
                  </a:ext>
                </a:extLst>
              </p:cNvPr>
              <p:cNvSpPr txBox="1"/>
              <p:nvPr/>
            </p:nvSpPr>
            <p:spPr>
              <a:xfrm>
                <a:off x="931613" y="5988168"/>
                <a:ext cx="357535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5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𝑛𝑛</m:t>
                    </m:r>
                    <m:r>
                      <m:rPr>
                        <m:sty m:val="p"/>
                      </m:rPr>
                      <a:rPr kumimoji="1" lang="en-US" altLang="ja-JP" sz="2500" i="0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kumimoji="1" lang="en-US" altLang="ja-JP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follows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5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kumimoji="1" lang="en-US" altLang="ja-JP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5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5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kumimoji="1" lang="en-US" altLang="ja-JP" sz="25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ja-JP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EE64E9E-C48C-4D9B-909E-F90428667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3" y="5988168"/>
                <a:ext cx="3575358" cy="477054"/>
              </a:xfrm>
              <a:prstGeom prst="rect">
                <a:avLst/>
              </a:prstGeom>
              <a:blipFill>
                <a:blip r:embed="rId5"/>
                <a:stretch>
                  <a:fillRect t="-10127" b="-278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964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887</Words>
  <Application>Microsoft Office PowerPoint</Application>
  <PresentationFormat>ワイド画面</PresentationFormat>
  <Paragraphs>129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游ゴシック</vt:lpstr>
      <vt:lpstr>游ゴシック Light</vt:lpstr>
      <vt:lpstr>Arial</vt:lpstr>
      <vt:lpstr>Cambria Math</vt:lpstr>
      <vt:lpstr>Times New Roman</vt:lpstr>
      <vt:lpstr>Wingdings</vt:lpstr>
      <vt:lpstr>Office テーマ</vt:lpstr>
      <vt:lpstr>Analysis Note  JLab E12-17-003</vt:lpstr>
      <vt:lpstr>Contents</vt:lpstr>
      <vt:lpstr>Comment (mass resolution in E05-115)</vt:lpstr>
      <vt:lpstr>Geant4 simulation  for the MM resolution estimation</vt:lpstr>
      <vt:lpstr>The angle resolution (SS + Multifoil)</vt:lpstr>
      <vt:lpstr>Validity check of our matrix tuning</vt:lpstr>
      <vt:lpstr>Conditions of the first trial (MTSD)</vt:lpstr>
      <vt:lpstr>Matrix tuning by using only Λ (H),  Σ^0 (H), and Λ (T)</vt:lpstr>
      <vt:lpstr>Result of the first trial (MTSD)</vt:lpstr>
      <vt:lpstr>Backup</vt:lpstr>
      <vt:lpstr>Documents in the past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後神利志</dc:creator>
  <cp:lastModifiedBy>後神利志</cp:lastModifiedBy>
  <cp:revision>35</cp:revision>
  <dcterms:created xsi:type="dcterms:W3CDTF">2021-03-22T08:22:05Z</dcterms:created>
  <dcterms:modified xsi:type="dcterms:W3CDTF">2021-03-26T11:18:16Z</dcterms:modified>
</cp:coreProperties>
</file>