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61" r:id="rId6"/>
    <p:sldId id="265" r:id="rId7"/>
    <p:sldId id="267" r:id="rId8"/>
    <p:sldId id="263" r:id="rId9"/>
    <p:sldId id="266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6" y="9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FC3AFD-F5FD-4600-AA2A-F79C85783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BCCAE96-EE9C-4E91-A7AD-102442628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568832-2B93-4B91-8F4C-2F2A41D0E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A1F9-4390-4756-9AD0-D585E7780B36}" type="datetimeFigureOut">
              <a:rPr kumimoji="1" lang="ja-JP" altLang="en-US" smtClean="0"/>
              <a:t>2021/6/22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4F44249-D938-4C4C-A81E-4F2C2EF4C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9C778A8-9084-455A-92C8-8C852045A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A7D6-B6CA-46E1-BD73-F318BAD3D1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2128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78916B-A9BB-49E5-9994-9D17F9015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315BDCC-7770-445A-9ECF-F669BDAF3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6DA8DD6-8515-4EFF-86FA-93DF935D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A1F9-4390-4756-9AD0-D585E7780B36}" type="datetimeFigureOut">
              <a:rPr kumimoji="1" lang="ja-JP" altLang="en-US" smtClean="0"/>
              <a:t>2021/6/22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EB397C-BEA8-4F19-B03E-A4F06C6F3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D2768F1-FF76-4623-A0C6-7556CBAE0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A7D6-B6CA-46E1-BD73-F318BAD3D1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772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1C7CB73-A1F1-499C-B651-966D028C6E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3F68A8-20EC-4E49-9711-8BCC350D1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182970-87E4-4207-9615-3A1CE3D0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A1F9-4390-4756-9AD0-D585E7780B36}" type="datetimeFigureOut">
              <a:rPr kumimoji="1" lang="ja-JP" altLang="en-US" smtClean="0"/>
              <a:t>2021/6/22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57E3D05-EF5F-4A42-B648-9E566EC55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4395219-7E19-489F-8073-D2DE702E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A7D6-B6CA-46E1-BD73-F318BAD3D1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7204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6B126F-10D5-4253-9E69-6D6C8FB72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F56895-66D3-42FC-801E-42DA79353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69B2A9-36F8-4601-9772-41A4CD14F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A1F9-4390-4756-9AD0-D585E7780B36}" type="datetimeFigureOut">
              <a:rPr kumimoji="1" lang="ja-JP" altLang="en-US" smtClean="0"/>
              <a:t>2021/6/22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BF731B8-F531-4EEC-AE38-6DA842A32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8539A1D-D72D-44C8-BE76-6C40D2873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A7D6-B6CA-46E1-BD73-F318BAD3D1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596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3B9E18-FA4C-4A41-9B7A-8755C9453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E0D512E-6E02-4AFF-A49E-A2DA05DE4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F6D852-750E-4453-A8FC-9A2C16E00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A1F9-4390-4756-9AD0-D585E7780B36}" type="datetimeFigureOut">
              <a:rPr kumimoji="1" lang="ja-JP" altLang="en-US" smtClean="0"/>
              <a:t>2021/6/22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9C9DC85-90F2-46B7-8EAD-BA8E5721C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6969109-B7D7-454F-8087-9C45FD09C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A7D6-B6CA-46E1-BD73-F318BAD3D1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4101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6864BD-DC0D-47E9-BB28-B505B7A95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BFF1E8-5CB2-48B1-9BEA-34BC4B9985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B67CF88-1719-40C9-8337-7771CA471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C44EDC-4FAA-4CDA-9539-E04C00C6C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A1F9-4390-4756-9AD0-D585E7780B36}" type="datetimeFigureOut">
              <a:rPr kumimoji="1" lang="ja-JP" altLang="en-US" smtClean="0"/>
              <a:t>2021/6/22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4C5203F-AF14-4DFB-8B58-75C12A2EC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16965AB-1F10-41B3-8033-F3DE7EE0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A7D6-B6CA-46E1-BD73-F318BAD3D1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111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B02A35-F347-4C2D-8FD0-262506D7A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49223A7-5497-49D8-9EB5-1F0DC534A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BCC10D3-C92C-4FD2-900A-6B6069469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6B77D80-8281-4BAF-B022-B385EAFFD4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55ACDB0-C69A-4495-ADB3-CB0169A53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908BEC-82A1-478F-A73E-4C8586CCC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A1F9-4390-4756-9AD0-D585E7780B36}" type="datetimeFigureOut">
              <a:rPr kumimoji="1" lang="ja-JP" altLang="en-US" smtClean="0"/>
              <a:t>2021/6/22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E6007FE-76DC-453E-B357-43419DAF0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A5AF5A1-DF71-449E-ACCD-A4CEE8019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A7D6-B6CA-46E1-BD73-F318BAD3D1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294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56E3E1-5DA1-486E-98E7-2ADEDC5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03600CC-8D5C-4BCC-B4AC-0E832C559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A1F9-4390-4756-9AD0-D585E7780B36}" type="datetimeFigureOut">
              <a:rPr kumimoji="1" lang="ja-JP" altLang="en-US" smtClean="0"/>
              <a:t>2021/6/22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5466E1C-ED87-4D5F-8313-2B6988820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B6EA612-975A-42C8-9FB7-40A645876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A7D6-B6CA-46E1-BD73-F318BAD3D1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647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E1EAB9D-CA5F-4279-9C01-0F2921DA7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A1F9-4390-4756-9AD0-D585E7780B36}" type="datetimeFigureOut">
              <a:rPr kumimoji="1" lang="ja-JP" altLang="en-US" smtClean="0"/>
              <a:t>2021/6/22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87D4E4F-77D8-4495-B967-7734D599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A89DC67-6541-4C93-85CF-2618406CB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A7D6-B6CA-46E1-BD73-F318BAD3D1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9851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D1CF38-EBED-4309-9B59-1A1409530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1F17581-6794-4802-B08B-0FCE1B9D0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31D38F3-6FA1-4EBD-9277-927201E54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B1C6007-22B7-42D5-9848-A173D2661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A1F9-4390-4756-9AD0-D585E7780B36}" type="datetimeFigureOut">
              <a:rPr kumimoji="1" lang="ja-JP" altLang="en-US" smtClean="0"/>
              <a:t>2021/6/22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32ABBE8-B7DB-44E5-A0BA-BEF52EB0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4E48481-6D2F-4DDB-9540-5884D47A6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A7D6-B6CA-46E1-BD73-F318BAD3D1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2453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0258E3-8CD1-4063-BC80-425558BB7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374B217-DDEE-4CE1-812B-A99FFDA23D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3A4DB94-E730-4C8E-ABD4-C50E701C7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44B01AA-4C98-44E7-8731-9C0D47BFD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A1F9-4390-4756-9AD0-D585E7780B36}" type="datetimeFigureOut">
              <a:rPr kumimoji="1" lang="ja-JP" altLang="en-US" smtClean="0"/>
              <a:t>2021/6/22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7AA6CBD-AAE4-4691-AC7F-388608007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E169123-4F90-4AF0-8966-3DFD6C570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A7D6-B6CA-46E1-BD73-F318BAD3D1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8109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197DE04-1C63-461B-8D79-3D5813E13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66C17CE-2C15-4532-8F30-24902266C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35712A4-0F2F-410A-B689-9E62FDF209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A1F9-4390-4756-9AD0-D585E7780B36}" type="datetimeFigureOut">
              <a:rPr kumimoji="1" lang="ja-JP" altLang="en-US" smtClean="0"/>
              <a:t>2021/6/22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7DF78C-D71D-463F-9FA6-CE4F188C23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E5C663-AB00-4142-87F1-F36C0F344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2A7D6-B6CA-46E1-BD73-F318BAD3D1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77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9EFA8C-F906-4294-B633-FD60D1023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0747" y="951541"/>
            <a:ext cx="9144000" cy="2387600"/>
          </a:xfrm>
        </p:spPr>
        <p:txBody>
          <a:bodyPr/>
          <a:lstStyle/>
          <a:p>
            <a:r>
              <a:rPr lang="en-US" altLang="ja-JP" dirty="0"/>
              <a:t>Hypernuclear Experiment at Hall C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BA8B389-A6AE-4E1B-B8AA-A27BD6A21D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i="1" dirty="0"/>
              <a:t>Kyoto University</a:t>
            </a:r>
          </a:p>
          <a:p>
            <a:r>
              <a:rPr kumimoji="1" lang="en-US" altLang="ja-JP" b="1" dirty="0"/>
              <a:t>Toshiyuki Gogami</a:t>
            </a:r>
          </a:p>
          <a:p>
            <a:r>
              <a:rPr lang="en-US" altLang="ja-JP" dirty="0"/>
              <a:t>June 22, 2021</a:t>
            </a:r>
            <a:endParaRPr kumimoji="1"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2036BEC-62BA-4F49-9F11-27685117F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895" y="5327807"/>
            <a:ext cx="3127617" cy="78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14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83E958-82FA-4611-9E73-168BA73D4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039" y="594484"/>
            <a:ext cx="9482295" cy="931112"/>
          </a:xfrm>
        </p:spPr>
        <p:txBody>
          <a:bodyPr/>
          <a:lstStyle/>
          <a:p>
            <a:r>
              <a:rPr lang="en-US" altLang="ja-JP" dirty="0"/>
              <a:t>SPL+HES+HKS (E05-115) at Hall C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701291ED-4376-4052-B116-7B53F0C183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9" y="2228981"/>
            <a:ext cx="7255069" cy="3654273"/>
          </a:xfr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52AB66D-5700-4AFC-8AB1-0F4775C87394}"/>
              </a:ext>
            </a:extLst>
          </p:cNvPr>
          <p:cNvSpPr txBox="1"/>
          <p:nvPr/>
        </p:nvSpPr>
        <p:spPr>
          <a:xfrm>
            <a:off x="7653574" y="5029174"/>
            <a:ext cx="391885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500" dirty="0"/>
              <a:t>TG et al., PRC 103, L041301 (2021).</a:t>
            </a:r>
          </a:p>
          <a:p>
            <a:r>
              <a:rPr lang="en-US" altLang="ja-JP" sz="1500" dirty="0"/>
              <a:t>TG et al., NIMA 900, 69—83 (2018).</a:t>
            </a:r>
          </a:p>
          <a:p>
            <a:r>
              <a:rPr lang="en-US" altLang="ja-JP" sz="1500" dirty="0"/>
              <a:t>TG et al., PRC 94, 021302(R) (2016).</a:t>
            </a:r>
            <a:endParaRPr kumimoji="1" lang="en-US" altLang="ja-JP" sz="1500" dirty="0"/>
          </a:p>
          <a:p>
            <a:r>
              <a:rPr kumimoji="1" lang="en-US" altLang="ja-JP" sz="1500" dirty="0"/>
              <a:t>TG et al., PRC 93, 034314 (2016).</a:t>
            </a:r>
          </a:p>
          <a:p>
            <a:r>
              <a:rPr lang="en-US" altLang="ja-JP" sz="1500" dirty="0"/>
              <a:t>Y. Fujii et al., NIMA 795, 351—363 (2015).</a:t>
            </a:r>
            <a:endParaRPr kumimoji="1" lang="en-US" altLang="ja-JP" sz="1500" dirty="0"/>
          </a:p>
          <a:p>
            <a:r>
              <a:rPr lang="en-US" altLang="ja-JP" sz="1500" dirty="0"/>
              <a:t>L. Tang et al., PRC 90, 034320 (2014).</a:t>
            </a:r>
            <a:endParaRPr lang="ja-JP" altLang="en-US" sz="1500" dirty="0"/>
          </a:p>
          <a:p>
            <a:r>
              <a:rPr lang="en-US" altLang="ja-JP" sz="1500" dirty="0"/>
              <a:t>TG et al., NIMA 729, 816—824 (2013).</a:t>
            </a:r>
          </a:p>
        </p:txBody>
      </p:sp>
      <p:pic>
        <p:nvPicPr>
          <p:cNvPr id="11" name="コンテンツ プレースホルダー 4">
            <a:extLst>
              <a:ext uri="{FF2B5EF4-FFF2-40B4-BE49-F238E27FC236}">
                <a16:creationId xmlns:a16="http://schemas.microsoft.com/office/drawing/2014/main" id="{B07D4B7F-0D44-4B3E-B60F-727BBE5F2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5069" y="1866042"/>
            <a:ext cx="4883842" cy="312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62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1C6D28-E08E-461C-9B75-95A41C3F3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0667"/>
            <a:ext cx="11049000" cy="850725"/>
          </a:xfrm>
        </p:spPr>
        <p:txBody>
          <a:bodyPr/>
          <a:lstStyle/>
          <a:p>
            <a:r>
              <a:rPr kumimoji="1" lang="en-US" altLang="ja-JP" dirty="0"/>
              <a:t>Issue to solve in HKS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D824C2-9939-43EB-BF23-D0C7F86A7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161" y="1266093"/>
            <a:ext cx="11189678" cy="1582039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kumimoji="1" lang="en-US" altLang="ja-JP" dirty="0"/>
              <a:t>e</a:t>
            </a:r>
            <a:r>
              <a:rPr kumimoji="1" lang="en-US" altLang="ja-JP" baseline="30000" dirty="0"/>
              <a:t>+</a:t>
            </a:r>
            <a:r>
              <a:rPr kumimoji="1" lang="en-US" altLang="ja-JP" dirty="0"/>
              <a:t>/e</a:t>
            </a:r>
            <a:r>
              <a:rPr kumimoji="1" lang="en-US" altLang="ja-JP" baseline="30000" dirty="0"/>
              <a:t>-</a:t>
            </a:r>
            <a:r>
              <a:rPr kumimoji="1" lang="en-US" altLang="ja-JP" dirty="0"/>
              <a:t> backgrounds generated at HKS-D exit</a:t>
            </a:r>
          </a:p>
          <a:p>
            <a:pPr lvl="1"/>
            <a:r>
              <a:rPr kumimoji="1" lang="en-US" altLang="ja-JP" dirty="0"/>
              <a:t>High accidental coincidence rate </a:t>
            </a:r>
          </a:p>
          <a:p>
            <a:pPr lvl="2"/>
            <a:r>
              <a:rPr lang="en-US" altLang="ja-JP" dirty="0"/>
              <a:t>Beam intensity was limited particularly for a large Z target</a:t>
            </a:r>
          </a:p>
          <a:p>
            <a:pPr lvl="2"/>
            <a:r>
              <a:rPr lang="en-US" altLang="ja-JP" dirty="0"/>
              <a:t>S/N was bad in resulting spectra 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A36A7DC-4228-4D38-89C7-E9A8FCD6AF88}"/>
              </a:ext>
            </a:extLst>
          </p:cNvPr>
          <p:cNvSpPr txBox="1"/>
          <p:nvPr/>
        </p:nvSpPr>
        <p:spPr>
          <a:xfrm>
            <a:off x="420774" y="3337533"/>
            <a:ext cx="6050366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500" b="1" dirty="0"/>
              <a:t>Possible solutions: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/>
              <a:t>Introduction of septum magnet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/>
              <a:t>Changing to a lighter material for the lower momentum side of the HKS-D vacuum extension (or VE </a:t>
            </a:r>
            <a:r>
              <a:rPr lang="en-US" altLang="ja-JP" sz="2200" dirty="0">
                <a:sym typeface="Wingdings" panose="05000000000000000000" pitchFamily="2" charset="2"/>
              </a:rPr>
              <a:t> He bag</a:t>
            </a:r>
            <a:r>
              <a:rPr lang="en-US" altLang="ja-JP" sz="22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sz="2200" dirty="0"/>
              <a:t>Changing to the vertical bending</a:t>
            </a:r>
          </a:p>
          <a:p>
            <a:pPr lvl="1"/>
            <a:r>
              <a:rPr lang="en-US" altLang="ja-JP" sz="2200" dirty="0">
                <a:sym typeface="Wingdings" panose="05000000000000000000" pitchFamily="2" charset="2"/>
              </a:rPr>
              <a:t> The need of massive modification (Base for HKS magnets, frames for detectors etc.)</a:t>
            </a:r>
            <a:endParaRPr kumimoji="1" lang="ja-JP" altLang="en-US" sz="22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D8E879D-9379-4F44-AA5D-94C7D9E3A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814" y="3207936"/>
            <a:ext cx="4916993" cy="314238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8E591F1-6976-4C07-A3C0-1F9958CDDBB2}"/>
              </a:ext>
            </a:extLst>
          </p:cNvPr>
          <p:cNvSpPr txBox="1"/>
          <p:nvPr/>
        </p:nvSpPr>
        <p:spPr>
          <a:xfrm>
            <a:off x="7214716" y="896760"/>
            <a:ext cx="467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Ref.) TG et al., NIMA 900, 69—83 (2018)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4424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565F7B-42E5-4FBF-84A9-C0F1BB0A7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47" y="455560"/>
            <a:ext cx="10515600" cy="830629"/>
          </a:xfrm>
        </p:spPr>
        <p:txBody>
          <a:bodyPr/>
          <a:lstStyle/>
          <a:p>
            <a:r>
              <a:rPr kumimoji="1" lang="en-US" altLang="ja-JP" dirty="0"/>
              <a:t>To use gas targets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681872-81DE-429B-9DF0-6FDF04F0B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714" y="2804310"/>
            <a:ext cx="11129387" cy="2374586"/>
          </a:xfrm>
        </p:spPr>
        <p:txBody>
          <a:bodyPr/>
          <a:lstStyle/>
          <a:p>
            <a:r>
              <a:rPr lang="en-US" altLang="ja-JP" dirty="0"/>
              <a:t>R</a:t>
            </a:r>
            <a:r>
              <a:rPr kumimoji="1" lang="en-US" altLang="ja-JP" dirty="0"/>
              <a:t>eaction-position information would need to be measured by a vertical bending magnet at least because a point production cannot be assumed for a long z target.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dirty="0">
                <a:sym typeface="Wingdings" panose="05000000000000000000" pitchFamily="2" charset="2"/>
              </a:rPr>
              <a:t> </a:t>
            </a:r>
            <a:r>
              <a:rPr kumimoji="1" lang="en-US" altLang="ja-JP" dirty="0">
                <a:sym typeface="Wingdings" panose="05000000000000000000" pitchFamily="2" charset="2"/>
              </a:rPr>
              <a:t>Previous configuration of HES-HKS is not suitable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dirty="0">
                <a:sym typeface="Wingdings" panose="05000000000000000000" pitchFamily="2" charset="2"/>
              </a:rPr>
              <a:t> SHMS for e’ ? </a:t>
            </a:r>
            <a:endParaRPr kumimoji="1" lang="en-US" altLang="ja-JP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59370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4318A7-BEA3-4128-8863-FEE6E7E62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41" y="73316"/>
            <a:ext cx="10515600" cy="707887"/>
          </a:xfrm>
        </p:spPr>
        <p:txBody>
          <a:bodyPr/>
          <a:lstStyle/>
          <a:p>
            <a:r>
              <a:rPr kumimoji="1" lang="en-US" altLang="ja-JP" dirty="0"/>
              <a:t>Summary table (yield and resolution)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A7F4A795-38A2-4C8B-AE80-360382442CE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04865955"/>
                  </p:ext>
                </p:extLst>
              </p:nvPr>
            </p:nvGraphicFramePr>
            <p:xfrm>
              <a:off x="431241" y="897778"/>
              <a:ext cx="11477021" cy="490167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76719">
                      <a:extLst>
                        <a:ext uri="{9D8B030D-6E8A-4147-A177-3AD203B41FA5}">
                          <a16:colId xmlns:a16="http://schemas.microsoft.com/office/drawing/2014/main" val="1025626442"/>
                        </a:ext>
                      </a:extLst>
                    </a:gridCol>
                    <a:gridCol w="2595871">
                      <a:extLst>
                        <a:ext uri="{9D8B030D-6E8A-4147-A177-3AD203B41FA5}">
                          <a16:colId xmlns:a16="http://schemas.microsoft.com/office/drawing/2014/main" val="910279226"/>
                        </a:ext>
                      </a:extLst>
                    </a:gridCol>
                    <a:gridCol w="2391472">
                      <a:extLst>
                        <a:ext uri="{9D8B030D-6E8A-4147-A177-3AD203B41FA5}">
                          <a16:colId xmlns:a16="http://schemas.microsoft.com/office/drawing/2014/main" val="2692812351"/>
                        </a:ext>
                      </a:extLst>
                    </a:gridCol>
                    <a:gridCol w="949075">
                      <a:extLst>
                        <a:ext uri="{9D8B030D-6E8A-4147-A177-3AD203B41FA5}">
                          <a16:colId xmlns:a16="http://schemas.microsoft.com/office/drawing/2014/main" val="163447982"/>
                        </a:ext>
                      </a:extLst>
                    </a:gridCol>
                    <a:gridCol w="1595695">
                      <a:extLst>
                        <a:ext uri="{9D8B030D-6E8A-4147-A177-3AD203B41FA5}">
                          <a16:colId xmlns:a16="http://schemas.microsoft.com/office/drawing/2014/main" val="2866348526"/>
                        </a:ext>
                      </a:extLst>
                    </a:gridCol>
                    <a:gridCol w="3168189">
                      <a:extLst>
                        <a:ext uri="{9D8B030D-6E8A-4147-A177-3AD203B41FA5}">
                          <a16:colId xmlns:a16="http://schemas.microsoft.com/office/drawing/2014/main" val="21325958"/>
                        </a:ext>
                      </a:extLst>
                    </a:gridCol>
                  </a:tblGrid>
                  <a:tr h="9803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D0</a:t>
                          </a:r>
                          <a:endParaRPr kumimoji="1" lang="ja-JP" altLang="en-US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e’ </a:t>
                          </a:r>
                        </a:p>
                        <a:p>
                          <a:pPr algn="ctr"/>
                          <a:r>
                            <a:rPr kumimoji="1" lang="en-US" altLang="ja-JP" dirty="0"/>
                            <a:t>(</a:t>
                          </a:r>
                          <a:r>
                            <a:rPr kumimoji="1" lang="el-GR" altLang="ja-JP" dirty="0"/>
                            <a:t>θ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Ω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 err="1"/>
                            <a:t>dp</a:t>
                          </a:r>
                          <a:r>
                            <a:rPr kumimoji="1" lang="en-US" altLang="ja-JP" dirty="0"/>
                            <a:t>)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K</a:t>
                          </a:r>
                          <a:r>
                            <a:rPr kumimoji="1" lang="en-US" altLang="ja-JP" baseline="30000" dirty="0"/>
                            <a:t>+</a:t>
                          </a:r>
                          <a:r>
                            <a:rPr kumimoji="1" lang="en-US" altLang="ja-JP" dirty="0"/>
                            <a:t>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kumimoji="1" lang="el-GR" altLang="ja-JP" dirty="0" smtClean="0"/>
                                <m:t>𝜃</m:t>
                              </m:r>
                              <m:r>
                                <a:rPr kumimoji="1" lang="en-US" altLang="ja-JP" baseline="-25000" dirty="0" err="1" smtClean="0"/>
                                <m:t>𝛾</m:t>
                              </m:r>
                              <m:r>
                                <a:rPr kumimoji="1" lang="en-US" altLang="ja-JP" baseline="-25000" dirty="0" err="1" smtClean="0"/>
                                <m:t>𝐾</m:t>
                              </m:r>
                            </m:oMath>
                          </a14:m>
                          <a:r>
                            <a:rPr kumimoji="1" lang="ja-JP" altLang="en-US" dirty="0"/>
                            <a:t> 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Ω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 err="1"/>
                            <a:t>f</a:t>
                          </a:r>
                          <a:r>
                            <a:rPr kumimoji="1" lang="en-US" altLang="ja-JP" baseline="-25000" dirty="0" err="1"/>
                            <a:t>K</a:t>
                          </a:r>
                          <a:r>
                            <a:rPr kumimoji="1" lang="en-US" altLang="ja-JP" dirty="0"/>
                            <a:t>)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Γ </a:t>
                          </a:r>
                        </a:p>
                        <a:p>
                          <a:pPr algn="ctr"/>
                          <a:r>
                            <a:rPr kumimoji="1" lang="en-US" altLang="ja-JP" dirty="0"/>
                            <a:t>(/10</a:t>
                          </a:r>
                          <a:r>
                            <a:rPr kumimoji="1" lang="en-US" altLang="ja-JP" baseline="30000" dirty="0"/>
                            <a:t>-5</a:t>
                          </a:r>
                          <a:r>
                            <a:rPr kumimoji="1" lang="en-US" altLang="ja-JP" baseline="0" dirty="0"/>
                            <a:t>)</a:t>
                          </a:r>
                          <a:endParaRPr kumimoji="1" lang="ja-JP" altLang="en-US" baseline="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ΔE</a:t>
                          </a:r>
                          <a:r>
                            <a:rPr kumimoji="1" lang="en-US" altLang="ja-JP" baseline="-25000" dirty="0"/>
                            <a:t>Λ </a:t>
                          </a:r>
                          <a:r>
                            <a:rPr kumimoji="1" lang="en-US" altLang="ja-JP" baseline="0" dirty="0"/>
                            <a:t>FWHM</a:t>
                          </a:r>
                        </a:p>
                        <a:p>
                          <a:pPr algn="ctr"/>
                          <a:r>
                            <a:rPr kumimoji="1" lang="en-US" altLang="ja-JP" baseline="0" dirty="0"/>
                            <a:t>(/ MeV)</a:t>
                          </a:r>
                          <a:endParaRPr kumimoji="1" lang="ja-JP" altLang="en-US" baseline="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Yield</a:t>
                          </a:r>
                          <a:r>
                            <a:rPr kumimoji="1" lang="ja-JP" altLang="en-US" dirty="0"/>
                            <a:t> </a:t>
                          </a:r>
                          <a:r>
                            <a:rPr kumimoji="1" lang="en-US" altLang="ja-JP" dirty="0"/>
                            <a:t>per</a:t>
                          </a:r>
                          <a:r>
                            <a:rPr kumimoji="1" lang="ja-JP" altLang="en-US" dirty="0"/>
                            <a:t> </a:t>
                          </a:r>
                          <a:r>
                            <a:rPr kumimoji="1" lang="en-US" altLang="ja-JP" dirty="0"/>
                            <a:t>hour</a:t>
                          </a:r>
                        </a:p>
                        <a:p>
                          <a:pPr algn="ctr"/>
                          <a:r>
                            <a:rPr kumimoji="1" lang="en-US" altLang="ja-JP" baseline="30000" dirty="0"/>
                            <a:t>12</a:t>
                          </a:r>
                          <a:r>
                            <a:rPr kumimoji="1" lang="en-US" altLang="ja-JP" dirty="0"/>
                            <a:t>C, 0.1 g/cm</a:t>
                          </a:r>
                          <a:r>
                            <a:rPr kumimoji="1" lang="en-US" altLang="ja-JP" baseline="30000" dirty="0"/>
                            <a:t>2</a:t>
                          </a:r>
                          <a:r>
                            <a:rPr kumimoji="1" lang="en-US" altLang="ja-JP" dirty="0"/>
                            <a:t>, 100 </a:t>
                          </a:r>
                          <a:r>
                            <a:rPr kumimoji="1" lang="en-US" altLang="ja-JP" dirty="0" err="1"/>
                            <a:t>nb</a:t>
                          </a:r>
                          <a:r>
                            <a:rPr kumimoji="1" lang="en-US" altLang="ja-JP" dirty="0"/>
                            <a:t>/</a:t>
                          </a:r>
                          <a:r>
                            <a:rPr kumimoji="1" lang="en-US" altLang="ja-JP" dirty="0" err="1"/>
                            <a:t>sr</a:t>
                          </a:r>
                          <a:r>
                            <a:rPr kumimoji="1" lang="en-US" altLang="ja-JP" dirty="0"/>
                            <a:t>, 30 </a:t>
                          </a:r>
                          <a:r>
                            <a:rPr kumimoji="1" lang="en-US" altLang="ja-JP" dirty="0" err="1"/>
                            <a:t>μA</a:t>
                          </a:r>
                          <a:endParaRPr kumimoji="1" lang="en-US" altLang="ja-JP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7584278"/>
                      </a:ext>
                    </a:extLst>
                  </a:tr>
                  <a:tr h="9803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SPL</a:t>
                          </a:r>
                          <a:endParaRPr kumimoji="1" lang="ja-JP" altLang="en-US" b="1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HES</a:t>
                          </a:r>
                        </a:p>
                        <a:p>
                          <a:pPr algn="ctr"/>
                          <a:r>
                            <a:rPr kumimoji="1" lang="en-US" altLang="ja-JP" dirty="0"/>
                            <a:t>(5°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7 </a:t>
                          </a:r>
                          <a:r>
                            <a:rPr kumimoji="1" lang="en-US" altLang="ja-JP" dirty="0" err="1"/>
                            <a:t>msr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17.5%)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HKS</a:t>
                          </a:r>
                        </a:p>
                        <a:p>
                          <a:pPr algn="ctr"/>
                          <a:r>
                            <a:rPr kumimoji="1" lang="en-US" altLang="ja-JP" dirty="0"/>
                            <a:t>(7°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8 </a:t>
                          </a:r>
                          <a:r>
                            <a:rPr kumimoji="1" lang="en-US" altLang="ja-JP" dirty="0" err="1"/>
                            <a:t>msr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0.3)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5.7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0.4 + opt.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32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54254393"/>
                      </a:ext>
                    </a:extLst>
                  </a:tr>
                  <a:tr h="9803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PCS</a:t>
                          </a:r>
                          <a:endParaRPr kumimoji="1" lang="ja-JP" altLang="en-US" b="1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HES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(6°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5 </a:t>
                          </a:r>
                          <a:r>
                            <a:rPr kumimoji="1" lang="en-US" altLang="ja-JP" dirty="0" err="1"/>
                            <a:t>msr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17.5%)</a:t>
                          </a:r>
                          <a:endParaRPr kumimoji="1" lang="ja-JP" altLang="en-US" dirty="0"/>
                        </a:p>
                        <a:p>
                          <a:pPr algn="ctr"/>
                          <a:endParaRPr kumimoji="1" lang="ja-JP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HKS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(0°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7 </a:t>
                          </a:r>
                          <a:r>
                            <a:rPr kumimoji="1" lang="en-US" altLang="ja-JP" dirty="0" err="1"/>
                            <a:t>msr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0.25)</a:t>
                          </a:r>
                          <a:endParaRPr kumimoji="1" lang="ja-JP" altLang="en-US" dirty="0"/>
                        </a:p>
                        <a:p>
                          <a:pPr algn="ctr"/>
                          <a:endParaRPr kumimoji="1" lang="ja-JP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2.8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kumimoji="1" lang="ja-JP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12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77127619"/>
                      </a:ext>
                    </a:extLst>
                  </a:tr>
                  <a:tr h="9803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PCS</a:t>
                          </a:r>
                          <a:endParaRPr kumimoji="1" lang="ja-JP" altLang="en-US" b="1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SHMS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(6°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1.5 </a:t>
                          </a:r>
                          <a:r>
                            <a:rPr kumimoji="1" lang="en-US" altLang="ja-JP" dirty="0" err="1"/>
                            <a:t>msr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40%)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HKS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(0°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7 </a:t>
                          </a:r>
                          <a:r>
                            <a:rPr kumimoji="1" lang="en-US" altLang="ja-JP" dirty="0" err="1"/>
                            <a:t>msr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0.25)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1.9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0.9 + opt.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8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6219355"/>
                      </a:ext>
                    </a:extLst>
                  </a:tr>
                  <a:tr h="9803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1" dirty="0"/>
                            <a:t>-</a:t>
                          </a:r>
                          <a:endParaRPr kumimoji="1" lang="ja-JP" altLang="en-US" b="1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="0" dirty="0"/>
                            <a:t>SHMS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(6°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2.0 </a:t>
                          </a:r>
                          <a:r>
                            <a:rPr kumimoji="1" lang="en-US" altLang="ja-JP" dirty="0" err="1"/>
                            <a:t>msr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40%)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="0" dirty="0"/>
                            <a:t>PCS+HKS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(0°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7 </a:t>
                          </a:r>
                          <a:r>
                            <a:rPr kumimoji="1" lang="en-US" altLang="ja-JP" dirty="0" err="1"/>
                            <a:t>msr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0.25)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kumimoji="1" lang="ja-JP" altLang="en-US" b="1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kumimoji="1" lang="ja-JP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0" dirty="0"/>
                            <a:t>10</a:t>
                          </a:r>
                          <a:endParaRPr kumimoji="1" lang="ja-JP" altLang="en-US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221384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A7F4A795-38A2-4C8B-AE80-360382442CE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04865955"/>
                  </p:ext>
                </p:extLst>
              </p:nvPr>
            </p:nvGraphicFramePr>
            <p:xfrm>
              <a:off x="431241" y="897778"/>
              <a:ext cx="11477021" cy="490167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76719">
                      <a:extLst>
                        <a:ext uri="{9D8B030D-6E8A-4147-A177-3AD203B41FA5}">
                          <a16:colId xmlns:a16="http://schemas.microsoft.com/office/drawing/2014/main" val="1025626442"/>
                        </a:ext>
                      </a:extLst>
                    </a:gridCol>
                    <a:gridCol w="2595871">
                      <a:extLst>
                        <a:ext uri="{9D8B030D-6E8A-4147-A177-3AD203B41FA5}">
                          <a16:colId xmlns:a16="http://schemas.microsoft.com/office/drawing/2014/main" val="910279226"/>
                        </a:ext>
                      </a:extLst>
                    </a:gridCol>
                    <a:gridCol w="2391472">
                      <a:extLst>
                        <a:ext uri="{9D8B030D-6E8A-4147-A177-3AD203B41FA5}">
                          <a16:colId xmlns:a16="http://schemas.microsoft.com/office/drawing/2014/main" val="2692812351"/>
                        </a:ext>
                      </a:extLst>
                    </a:gridCol>
                    <a:gridCol w="949075">
                      <a:extLst>
                        <a:ext uri="{9D8B030D-6E8A-4147-A177-3AD203B41FA5}">
                          <a16:colId xmlns:a16="http://schemas.microsoft.com/office/drawing/2014/main" val="163447982"/>
                        </a:ext>
                      </a:extLst>
                    </a:gridCol>
                    <a:gridCol w="1595695">
                      <a:extLst>
                        <a:ext uri="{9D8B030D-6E8A-4147-A177-3AD203B41FA5}">
                          <a16:colId xmlns:a16="http://schemas.microsoft.com/office/drawing/2014/main" val="2866348526"/>
                        </a:ext>
                      </a:extLst>
                    </a:gridCol>
                    <a:gridCol w="3168189">
                      <a:extLst>
                        <a:ext uri="{9D8B030D-6E8A-4147-A177-3AD203B41FA5}">
                          <a16:colId xmlns:a16="http://schemas.microsoft.com/office/drawing/2014/main" val="21325958"/>
                        </a:ext>
                      </a:extLst>
                    </a:gridCol>
                  </a:tblGrid>
                  <a:tr h="9803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D0</a:t>
                          </a:r>
                          <a:endParaRPr kumimoji="1" lang="ja-JP" altLang="en-US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e’ </a:t>
                          </a:r>
                        </a:p>
                        <a:p>
                          <a:pPr algn="ctr"/>
                          <a:r>
                            <a:rPr kumimoji="1" lang="en-US" altLang="ja-JP" dirty="0"/>
                            <a:t>(</a:t>
                          </a:r>
                          <a:r>
                            <a:rPr kumimoji="1" lang="el-GR" altLang="ja-JP" dirty="0"/>
                            <a:t>θ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Ω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 err="1"/>
                            <a:t>dp</a:t>
                          </a:r>
                          <a:r>
                            <a:rPr kumimoji="1" lang="en-US" altLang="ja-JP" dirty="0"/>
                            <a:t>)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41582" t="-621" r="-239796" b="-401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Γ </a:t>
                          </a:r>
                        </a:p>
                        <a:p>
                          <a:pPr algn="ctr"/>
                          <a:r>
                            <a:rPr kumimoji="1" lang="en-US" altLang="ja-JP" dirty="0"/>
                            <a:t>(/10</a:t>
                          </a:r>
                          <a:r>
                            <a:rPr kumimoji="1" lang="en-US" altLang="ja-JP" baseline="30000" dirty="0"/>
                            <a:t>-5</a:t>
                          </a:r>
                          <a:r>
                            <a:rPr kumimoji="1" lang="en-US" altLang="ja-JP" baseline="0" dirty="0"/>
                            <a:t>)</a:t>
                          </a:r>
                          <a:endParaRPr kumimoji="1" lang="ja-JP" altLang="en-US" baseline="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ΔE</a:t>
                          </a:r>
                          <a:r>
                            <a:rPr kumimoji="1" lang="en-US" altLang="ja-JP" baseline="-25000" dirty="0"/>
                            <a:t>Λ </a:t>
                          </a:r>
                          <a:r>
                            <a:rPr kumimoji="1" lang="en-US" altLang="ja-JP" baseline="0" dirty="0"/>
                            <a:t>FWHM</a:t>
                          </a:r>
                        </a:p>
                        <a:p>
                          <a:pPr algn="ctr"/>
                          <a:r>
                            <a:rPr kumimoji="1" lang="en-US" altLang="ja-JP" baseline="0" dirty="0"/>
                            <a:t>(/ MeV)</a:t>
                          </a:r>
                          <a:endParaRPr kumimoji="1" lang="ja-JP" altLang="en-US" baseline="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Yield</a:t>
                          </a:r>
                          <a:r>
                            <a:rPr kumimoji="1" lang="ja-JP" altLang="en-US" dirty="0"/>
                            <a:t> </a:t>
                          </a:r>
                          <a:r>
                            <a:rPr kumimoji="1" lang="en-US" altLang="ja-JP" dirty="0"/>
                            <a:t>per</a:t>
                          </a:r>
                          <a:r>
                            <a:rPr kumimoji="1" lang="ja-JP" altLang="en-US" dirty="0"/>
                            <a:t> </a:t>
                          </a:r>
                          <a:r>
                            <a:rPr kumimoji="1" lang="en-US" altLang="ja-JP" dirty="0"/>
                            <a:t>hour</a:t>
                          </a:r>
                        </a:p>
                        <a:p>
                          <a:pPr algn="ctr"/>
                          <a:r>
                            <a:rPr kumimoji="1" lang="en-US" altLang="ja-JP" baseline="30000" dirty="0"/>
                            <a:t>12</a:t>
                          </a:r>
                          <a:r>
                            <a:rPr kumimoji="1" lang="en-US" altLang="ja-JP" dirty="0"/>
                            <a:t>C, 0.1 g/cm</a:t>
                          </a:r>
                          <a:r>
                            <a:rPr kumimoji="1" lang="en-US" altLang="ja-JP" baseline="30000" dirty="0"/>
                            <a:t>2</a:t>
                          </a:r>
                          <a:r>
                            <a:rPr kumimoji="1" lang="en-US" altLang="ja-JP" dirty="0"/>
                            <a:t>, 100 </a:t>
                          </a:r>
                          <a:r>
                            <a:rPr kumimoji="1" lang="en-US" altLang="ja-JP" dirty="0" err="1"/>
                            <a:t>nb</a:t>
                          </a:r>
                          <a:r>
                            <a:rPr kumimoji="1" lang="en-US" altLang="ja-JP" dirty="0"/>
                            <a:t>/</a:t>
                          </a:r>
                          <a:r>
                            <a:rPr kumimoji="1" lang="en-US" altLang="ja-JP" dirty="0" err="1"/>
                            <a:t>sr</a:t>
                          </a:r>
                          <a:r>
                            <a:rPr kumimoji="1" lang="en-US" altLang="ja-JP" dirty="0"/>
                            <a:t>, 30 </a:t>
                          </a:r>
                          <a:r>
                            <a:rPr kumimoji="1" lang="en-US" altLang="ja-JP" dirty="0" err="1"/>
                            <a:t>μA</a:t>
                          </a:r>
                          <a:endParaRPr kumimoji="1" lang="en-US" altLang="ja-JP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7584278"/>
                      </a:ext>
                    </a:extLst>
                  </a:tr>
                  <a:tr h="9803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SPL</a:t>
                          </a:r>
                          <a:endParaRPr kumimoji="1" lang="ja-JP" altLang="en-US" b="1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HES</a:t>
                          </a:r>
                        </a:p>
                        <a:p>
                          <a:pPr algn="ctr"/>
                          <a:r>
                            <a:rPr kumimoji="1" lang="en-US" altLang="ja-JP" dirty="0"/>
                            <a:t>(5°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7 </a:t>
                          </a:r>
                          <a:r>
                            <a:rPr kumimoji="1" lang="en-US" altLang="ja-JP" dirty="0" err="1"/>
                            <a:t>msr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17.5%)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HKS</a:t>
                          </a:r>
                        </a:p>
                        <a:p>
                          <a:pPr algn="ctr"/>
                          <a:r>
                            <a:rPr kumimoji="1" lang="en-US" altLang="ja-JP" dirty="0"/>
                            <a:t>(7°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8 </a:t>
                          </a:r>
                          <a:r>
                            <a:rPr kumimoji="1" lang="en-US" altLang="ja-JP" dirty="0" err="1"/>
                            <a:t>msr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0.3)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5.7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0.4 + opt.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32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54254393"/>
                      </a:ext>
                    </a:extLst>
                  </a:tr>
                  <a:tr h="9803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PCS</a:t>
                          </a:r>
                          <a:endParaRPr kumimoji="1" lang="ja-JP" altLang="en-US" b="1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HES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(6°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5 </a:t>
                          </a:r>
                          <a:r>
                            <a:rPr kumimoji="1" lang="en-US" altLang="ja-JP" dirty="0" err="1"/>
                            <a:t>msr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17.5%)</a:t>
                          </a:r>
                          <a:endParaRPr kumimoji="1" lang="ja-JP" altLang="en-US" dirty="0"/>
                        </a:p>
                        <a:p>
                          <a:pPr algn="ctr"/>
                          <a:endParaRPr kumimoji="1" lang="ja-JP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HKS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(0°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7 </a:t>
                          </a:r>
                          <a:r>
                            <a:rPr kumimoji="1" lang="en-US" altLang="ja-JP" dirty="0" err="1"/>
                            <a:t>msr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0.25)</a:t>
                          </a:r>
                          <a:endParaRPr kumimoji="1" lang="ja-JP" altLang="en-US" dirty="0"/>
                        </a:p>
                        <a:p>
                          <a:pPr algn="ctr"/>
                          <a:endParaRPr kumimoji="1" lang="ja-JP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2.8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kumimoji="1" lang="ja-JP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12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77127619"/>
                      </a:ext>
                    </a:extLst>
                  </a:tr>
                  <a:tr h="9803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PCS</a:t>
                          </a:r>
                          <a:endParaRPr kumimoji="1" lang="ja-JP" altLang="en-US" b="1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SHMS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(6°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1.5 </a:t>
                          </a:r>
                          <a:r>
                            <a:rPr kumimoji="1" lang="en-US" altLang="ja-JP" dirty="0" err="1"/>
                            <a:t>msr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40%)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HKS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(0°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7 </a:t>
                          </a:r>
                          <a:r>
                            <a:rPr kumimoji="1" lang="en-US" altLang="ja-JP" dirty="0" err="1"/>
                            <a:t>msr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0.25)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1.9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0.9 + opt.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8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6219355"/>
                      </a:ext>
                    </a:extLst>
                  </a:tr>
                  <a:tr h="9803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1" dirty="0"/>
                            <a:t>-</a:t>
                          </a:r>
                          <a:endParaRPr kumimoji="1" lang="ja-JP" altLang="en-US" b="1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="0" dirty="0"/>
                            <a:t>SHMS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(6°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2.0 </a:t>
                          </a:r>
                          <a:r>
                            <a:rPr kumimoji="1" lang="en-US" altLang="ja-JP" dirty="0" err="1"/>
                            <a:t>msr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40%)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="0" dirty="0"/>
                            <a:t>PCS+HKS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(0°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7 </a:t>
                          </a:r>
                          <a:r>
                            <a:rPr kumimoji="1" lang="en-US" altLang="ja-JP" dirty="0" err="1"/>
                            <a:t>msr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0.25)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kumimoji="1" lang="ja-JP" altLang="en-US" b="1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kumimoji="1" lang="ja-JP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0" dirty="0"/>
                            <a:t>10</a:t>
                          </a:r>
                          <a:endParaRPr kumimoji="1" lang="ja-JP" altLang="en-US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221384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73D17DB-D25B-47B5-8E6E-84D222F93BEC}"/>
              </a:ext>
            </a:extLst>
          </p:cNvPr>
          <p:cNvSpPr/>
          <p:nvPr/>
        </p:nvSpPr>
        <p:spPr>
          <a:xfrm>
            <a:off x="623962" y="7052658"/>
            <a:ext cx="4100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Scale for e’ solid angle = </a:t>
            </a:r>
            <a:r>
              <a:rPr lang="ja-JP" altLang="en-US" dirty="0"/>
              <a:t>0.75428571</a:t>
            </a:r>
            <a:endParaRPr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4E7E8B1-73DD-4B93-BCDB-D98259D53EF8}"/>
              </a:ext>
            </a:extLst>
          </p:cNvPr>
          <p:cNvSpPr txBox="1"/>
          <p:nvPr/>
        </p:nvSpPr>
        <p:spPr>
          <a:xfrm>
            <a:off x="456363" y="5950264"/>
            <a:ext cx="6270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e: 2.344 GeV, e’: 0.844 GeV/c, K+: 1.2 GeV/c</a:t>
            </a:r>
          </a:p>
          <a:p>
            <a:r>
              <a:rPr lang="en-US" altLang="ja-JP" sz="2000" dirty="0"/>
              <a:t>Efficiency = 0.7</a:t>
            </a:r>
          </a:p>
        </p:txBody>
      </p:sp>
    </p:spTree>
    <p:extLst>
      <p:ext uri="{BB962C8B-B14F-4D97-AF65-F5344CB8AC3E}">
        <p14:creationId xmlns:p14="http://schemas.microsoft.com/office/powerpoint/2010/main" val="2666900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6B4464-C131-46D8-8F3B-68CE8F8A1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Yield per day @ 20μA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AB1D37C7-0609-4036-A540-8A3323FD2F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118437"/>
              </p:ext>
            </p:extLst>
          </p:nvPr>
        </p:nvGraphicFramePr>
        <p:xfrm>
          <a:off x="393979" y="2910847"/>
          <a:ext cx="11203075" cy="2270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3539">
                  <a:extLst>
                    <a:ext uri="{9D8B030D-6E8A-4147-A177-3AD203B41FA5}">
                      <a16:colId xmlns:a16="http://schemas.microsoft.com/office/drawing/2014/main" val="3319655311"/>
                    </a:ext>
                  </a:extLst>
                </a:gridCol>
                <a:gridCol w="1667691">
                  <a:extLst>
                    <a:ext uri="{9D8B030D-6E8A-4147-A177-3AD203B41FA5}">
                      <a16:colId xmlns:a16="http://schemas.microsoft.com/office/drawing/2014/main" val="2332464284"/>
                    </a:ext>
                  </a:extLst>
                </a:gridCol>
                <a:gridCol w="2240615">
                  <a:extLst>
                    <a:ext uri="{9D8B030D-6E8A-4147-A177-3AD203B41FA5}">
                      <a16:colId xmlns:a16="http://schemas.microsoft.com/office/drawing/2014/main" val="1267016013"/>
                    </a:ext>
                  </a:extLst>
                </a:gridCol>
                <a:gridCol w="2240615">
                  <a:extLst>
                    <a:ext uri="{9D8B030D-6E8A-4147-A177-3AD203B41FA5}">
                      <a16:colId xmlns:a16="http://schemas.microsoft.com/office/drawing/2014/main" val="1038198667"/>
                    </a:ext>
                  </a:extLst>
                </a:gridCol>
                <a:gridCol w="2240615">
                  <a:extLst>
                    <a:ext uri="{9D8B030D-6E8A-4147-A177-3AD203B41FA5}">
                      <a16:colId xmlns:a16="http://schemas.microsoft.com/office/drawing/2014/main" val="57155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25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500" baseline="30000" dirty="0"/>
                        <a:t>3</a:t>
                      </a:r>
                      <a:r>
                        <a:rPr kumimoji="1" lang="en-US" altLang="ja-JP" sz="2500" dirty="0"/>
                        <a:t>He </a:t>
                      </a:r>
                    </a:p>
                    <a:p>
                      <a:pPr algn="ctr"/>
                      <a:r>
                        <a:rPr kumimoji="1" lang="en-US" altLang="ja-JP" sz="2500" dirty="0"/>
                        <a:t>5 </a:t>
                      </a:r>
                      <a:r>
                        <a:rPr kumimoji="1" lang="en-US" altLang="ja-JP" sz="2500" dirty="0" err="1"/>
                        <a:t>nb</a:t>
                      </a:r>
                      <a:r>
                        <a:rPr kumimoji="1" lang="en-US" altLang="ja-JP" sz="2500" dirty="0"/>
                        <a:t>/</a:t>
                      </a:r>
                      <a:r>
                        <a:rPr kumimoji="1" lang="en-US" altLang="ja-JP" sz="2500" dirty="0" err="1"/>
                        <a:t>sr</a:t>
                      </a:r>
                      <a:endParaRPr kumimoji="1" lang="ja-JP" altLang="en-US" sz="25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500" baseline="30000" dirty="0"/>
                        <a:t>12</a:t>
                      </a:r>
                      <a:r>
                        <a:rPr kumimoji="1" lang="en-US" altLang="ja-JP" sz="2500" dirty="0"/>
                        <a:t>C</a:t>
                      </a:r>
                    </a:p>
                    <a:p>
                      <a:pPr algn="ctr"/>
                      <a:r>
                        <a:rPr kumimoji="1" lang="en-US" altLang="ja-JP" sz="2500" dirty="0"/>
                        <a:t>100 </a:t>
                      </a:r>
                      <a:r>
                        <a:rPr kumimoji="1" lang="en-US" altLang="ja-JP" sz="2500" dirty="0" err="1"/>
                        <a:t>nb</a:t>
                      </a:r>
                      <a:r>
                        <a:rPr kumimoji="1" lang="en-US" altLang="ja-JP" sz="2500" dirty="0"/>
                        <a:t>/</a:t>
                      </a:r>
                      <a:r>
                        <a:rPr kumimoji="1" lang="en-US" altLang="ja-JP" sz="2500" dirty="0" err="1"/>
                        <a:t>sr</a:t>
                      </a:r>
                      <a:endParaRPr kumimoji="1" lang="ja-JP" altLang="en-US" sz="25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500" baseline="30000" dirty="0"/>
                        <a:t>40</a:t>
                      </a:r>
                      <a:r>
                        <a:rPr kumimoji="1" lang="en-US" altLang="ja-JP" sz="2500" dirty="0"/>
                        <a:t>Ca</a:t>
                      </a:r>
                    </a:p>
                    <a:p>
                      <a:pPr algn="ctr"/>
                      <a:r>
                        <a:rPr kumimoji="1" lang="en-US" altLang="ja-JP" sz="2500" dirty="0"/>
                        <a:t>10 </a:t>
                      </a:r>
                      <a:r>
                        <a:rPr kumimoji="1" lang="en-US" altLang="ja-JP" sz="2500" dirty="0" err="1"/>
                        <a:t>nb</a:t>
                      </a:r>
                      <a:r>
                        <a:rPr kumimoji="1" lang="en-US" altLang="ja-JP" sz="2500" dirty="0"/>
                        <a:t>/</a:t>
                      </a:r>
                      <a:r>
                        <a:rPr kumimoji="1" lang="en-US" altLang="ja-JP" sz="2500" dirty="0" err="1"/>
                        <a:t>sr</a:t>
                      </a:r>
                      <a:endParaRPr kumimoji="1" lang="ja-JP" altLang="en-US" sz="25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500" baseline="30000" dirty="0"/>
                        <a:t>208</a:t>
                      </a:r>
                      <a:r>
                        <a:rPr kumimoji="1" lang="en-US" altLang="ja-JP" sz="2500" dirty="0"/>
                        <a:t>Pb</a:t>
                      </a:r>
                    </a:p>
                    <a:p>
                      <a:pPr algn="ctr"/>
                      <a:r>
                        <a:rPr kumimoji="1" lang="en-US" altLang="ja-JP" sz="2500" dirty="0"/>
                        <a:t>10 </a:t>
                      </a:r>
                      <a:r>
                        <a:rPr kumimoji="1" lang="en-US" altLang="ja-JP" sz="2500" dirty="0" err="1"/>
                        <a:t>nb</a:t>
                      </a:r>
                      <a:r>
                        <a:rPr kumimoji="1" lang="en-US" altLang="ja-JP" sz="2500" dirty="0"/>
                        <a:t>/</a:t>
                      </a:r>
                      <a:r>
                        <a:rPr kumimoji="1" lang="en-US" altLang="ja-JP" sz="2500" dirty="0" err="1"/>
                        <a:t>sr</a:t>
                      </a:r>
                      <a:endParaRPr kumimoji="1" lang="ja-JP" altLang="en-US" sz="25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39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500" dirty="0"/>
                        <a:t>SPL+HES+HKS</a:t>
                      </a:r>
                      <a:endParaRPr kumimoji="1" lang="ja-JP" altLang="en-US" sz="25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500" dirty="0"/>
                        <a:t>102</a:t>
                      </a:r>
                      <a:endParaRPr kumimoji="1" lang="ja-JP" altLang="en-US" sz="2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500" dirty="0"/>
                        <a:t>512</a:t>
                      </a:r>
                      <a:endParaRPr kumimoji="1" lang="ja-JP" altLang="en-US" sz="2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500" dirty="0"/>
                        <a:t>153</a:t>
                      </a:r>
                      <a:endParaRPr kumimoji="1" lang="ja-JP" altLang="en-US" sz="2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500" dirty="0"/>
                        <a:t>3</a:t>
                      </a:r>
                      <a:endParaRPr kumimoji="1" lang="ja-JP" altLang="en-US" sz="2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9530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500" dirty="0"/>
                        <a:t>PCS+HES+HKS</a:t>
                      </a:r>
                      <a:endParaRPr kumimoji="1" lang="ja-JP" altLang="en-US" sz="25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500" dirty="0"/>
                        <a:t>38</a:t>
                      </a:r>
                      <a:endParaRPr kumimoji="1" lang="ja-JP" altLang="en-US" sz="2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500" dirty="0"/>
                        <a:t>192</a:t>
                      </a:r>
                      <a:endParaRPr kumimoji="1" lang="ja-JP" altLang="en-US" sz="2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500" dirty="0"/>
                        <a:t>57</a:t>
                      </a:r>
                      <a:endParaRPr kumimoji="1" lang="ja-JP" altLang="en-US" sz="2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500" dirty="0"/>
                        <a:t>1.1</a:t>
                      </a:r>
                      <a:endParaRPr kumimoji="1" lang="ja-JP" altLang="en-US" sz="2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3096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500" dirty="0"/>
                        <a:t>PCS+HRS+HKS</a:t>
                      </a:r>
                      <a:endParaRPr kumimoji="1" lang="ja-JP" altLang="en-US" sz="25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500" dirty="0"/>
                        <a:t>25</a:t>
                      </a:r>
                      <a:endParaRPr kumimoji="1" lang="ja-JP" altLang="en-US" sz="2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500" dirty="0"/>
                        <a:t>128</a:t>
                      </a:r>
                      <a:endParaRPr kumimoji="1" lang="ja-JP" altLang="en-US" sz="2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500" dirty="0"/>
                        <a:t>38</a:t>
                      </a:r>
                      <a:endParaRPr kumimoji="1" lang="ja-JP" altLang="en-US" sz="2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500" dirty="0"/>
                        <a:t>0.8</a:t>
                      </a:r>
                      <a:endParaRPr kumimoji="1" lang="ja-JP" altLang="en-US" sz="2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1681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891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43F5B5-AEAA-4317-8D4F-4C39A08D9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83BE36-49B6-4D26-856F-25AEAB960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1845"/>
            <a:ext cx="10515600" cy="2974313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b="1" dirty="0"/>
              <a:t>HES+HKS </a:t>
            </a:r>
          </a:p>
          <a:p>
            <a:pPr lvl="1"/>
            <a:r>
              <a:rPr lang="en-US" altLang="ja-JP" dirty="0"/>
              <a:t>T</a:t>
            </a:r>
            <a:r>
              <a:rPr kumimoji="1" lang="en-US" altLang="ja-JP" dirty="0"/>
              <a:t>he best option</a:t>
            </a:r>
          </a:p>
          <a:p>
            <a:pPr lvl="1"/>
            <a:r>
              <a:rPr lang="en-US" altLang="ja-JP" dirty="0"/>
              <a:t>HKS needs to be modified (VE modification / VE </a:t>
            </a:r>
            <a:r>
              <a:rPr lang="en-US" altLang="ja-JP" dirty="0">
                <a:sym typeface="Wingdings" panose="05000000000000000000" pitchFamily="2" charset="2"/>
              </a:rPr>
              <a:t> He bag</a:t>
            </a:r>
            <a:r>
              <a:rPr lang="en-US" altLang="ja-JP" dirty="0"/>
              <a:t>)</a:t>
            </a:r>
          </a:p>
          <a:p>
            <a:pPr lvl="1"/>
            <a:r>
              <a:rPr kumimoji="1" lang="en-US" altLang="ja-JP" dirty="0"/>
              <a:t>To the vertical bending for long z target</a:t>
            </a:r>
          </a:p>
          <a:p>
            <a:pPr lvl="1"/>
            <a:r>
              <a:rPr kumimoji="1" lang="en-US" altLang="ja-JP" dirty="0"/>
              <a:t>w/ PCS </a:t>
            </a:r>
            <a:r>
              <a:rPr kumimoji="1" lang="en-US" altLang="ja-JP" dirty="0">
                <a:sym typeface="Wingdings" panose="05000000000000000000" pitchFamily="2" charset="2"/>
              </a:rPr>
              <a:t> S/N (could be)</a:t>
            </a:r>
            <a:r>
              <a:rPr kumimoji="1" lang="ja-JP" altLang="en-US" dirty="0">
                <a:sym typeface="Wingdings" panose="05000000000000000000" pitchFamily="2" charset="2"/>
              </a:rPr>
              <a:t>↑</a:t>
            </a:r>
            <a:r>
              <a:rPr lang="ja-JP" altLang="en-US" dirty="0">
                <a:sym typeface="Wingdings" panose="05000000000000000000" pitchFamily="2" charset="2"/>
              </a:rPr>
              <a:t>、</a:t>
            </a:r>
            <a:r>
              <a:rPr lang="en-US" altLang="ja-JP" dirty="0">
                <a:sym typeface="Wingdings" panose="05000000000000000000" pitchFamily="2" charset="2"/>
              </a:rPr>
              <a:t>yield </a:t>
            </a:r>
            <a:r>
              <a:rPr lang="ja-JP" altLang="en-US" dirty="0">
                <a:sym typeface="Wingdings" panose="05000000000000000000" pitchFamily="2" charset="2"/>
              </a:rPr>
              <a:t>↓</a:t>
            </a:r>
            <a:endParaRPr lang="en-US" altLang="ja-JP" dirty="0">
              <a:sym typeface="Wingdings" panose="05000000000000000000" pitchFamily="2" charset="2"/>
            </a:endParaRPr>
          </a:p>
          <a:p>
            <a:pPr lvl="1"/>
            <a:endParaRPr kumimoji="1" lang="en-US" altLang="ja-JP" dirty="0"/>
          </a:p>
          <a:p>
            <a:r>
              <a:rPr kumimoji="1" lang="en-US" altLang="ja-JP" b="1" dirty="0"/>
              <a:t>PCS+SHMS+HKS </a:t>
            </a:r>
            <a:r>
              <a:rPr lang="en-US" altLang="ja-JP" b="1" dirty="0"/>
              <a:t>(VE </a:t>
            </a:r>
            <a:r>
              <a:rPr lang="en-US" altLang="ja-JP" b="1" dirty="0">
                <a:sym typeface="Wingdings" panose="05000000000000000000" pitchFamily="2" charset="2"/>
              </a:rPr>
              <a:t>modification</a:t>
            </a:r>
            <a:r>
              <a:rPr lang="en-US" altLang="ja-JP" b="1" dirty="0"/>
              <a:t>)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altLang="ja-JP" dirty="0">
                <a:sym typeface="Wingdings" panose="05000000000000000000" pitchFamily="2" charset="2"/>
              </a:rPr>
              <a:t>Might be similar quality of data to that of the Hall A experiment</a:t>
            </a:r>
          </a:p>
        </p:txBody>
      </p:sp>
    </p:spTree>
    <p:extLst>
      <p:ext uri="{BB962C8B-B14F-4D97-AF65-F5344CB8AC3E}">
        <p14:creationId xmlns:p14="http://schemas.microsoft.com/office/powerpoint/2010/main" val="2228048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コンテンツ プレースホルダー 10">
            <a:extLst>
              <a:ext uri="{FF2B5EF4-FFF2-40B4-BE49-F238E27FC236}">
                <a16:creationId xmlns:a16="http://schemas.microsoft.com/office/drawing/2014/main" id="{2947A3B2-DD18-4EE8-BE12-9E9B886BD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" y="2401"/>
            <a:ext cx="11284299" cy="6855599"/>
          </a:xfrm>
        </p:spPr>
      </p:pic>
    </p:spTree>
    <p:extLst>
      <p:ext uri="{BB962C8B-B14F-4D97-AF65-F5344CB8AC3E}">
        <p14:creationId xmlns:p14="http://schemas.microsoft.com/office/powerpoint/2010/main" val="2107620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4FB31F-62B6-49F3-B9A3-1639AB583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21C7B409-7653-4D53-A681-8413B35328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82" y="45055"/>
            <a:ext cx="10148835" cy="6812945"/>
          </a:xfrm>
        </p:spPr>
      </p:pic>
    </p:spTree>
    <p:extLst>
      <p:ext uri="{BB962C8B-B14F-4D97-AF65-F5344CB8AC3E}">
        <p14:creationId xmlns:p14="http://schemas.microsoft.com/office/powerpoint/2010/main" val="668160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553</Words>
  <Application>Microsoft Office PowerPoint</Application>
  <PresentationFormat>ワイド画面</PresentationFormat>
  <Paragraphs>104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4" baseType="lpstr">
      <vt:lpstr>游ゴシック</vt:lpstr>
      <vt:lpstr>游ゴシック Light</vt:lpstr>
      <vt:lpstr>Arial</vt:lpstr>
      <vt:lpstr>Wingdings</vt:lpstr>
      <vt:lpstr>Office テーマ</vt:lpstr>
      <vt:lpstr>Hypernuclear Experiment at Hall C</vt:lpstr>
      <vt:lpstr>SPL+HES+HKS (E05-115) at Hall C</vt:lpstr>
      <vt:lpstr>Issue to solve in HKS</vt:lpstr>
      <vt:lpstr>To use gas targets</vt:lpstr>
      <vt:lpstr>Summary table (yield and resolution)</vt:lpstr>
      <vt:lpstr>Yield per day @ 20μA</vt:lpstr>
      <vt:lpstr>Summary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後神利志</dc:creator>
  <cp:lastModifiedBy>後神利志</cp:lastModifiedBy>
  <cp:revision>41</cp:revision>
  <dcterms:created xsi:type="dcterms:W3CDTF">2021-06-22T01:30:43Z</dcterms:created>
  <dcterms:modified xsi:type="dcterms:W3CDTF">2021-06-23T00:05:06Z</dcterms:modified>
</cp:coreProperties>
</file>