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665" r:id="rId4"/>
    <p:sldId id="614" r:id="rId5"/>
    <p:sldId id="266" r:id="rId6"/>
    <p:sldId id="615" r:id="rId7"/>
    <p:sldId id="265" r:id="rId8"/>
    <p:sldId id="616" r:id="rId9"/>
    <p:sldId id="685" r:id="rId10"/>
    <p:sldId id="671" r:id="rId11"/>
    <p:sldId id="672" r:id="rId12"/>
    <p:sldId id="666" r:id="rId13"/>
    <p:sldId id="684" r:id="rId14"/>
    <p:sldId id="617" r:id="rId15"/>
    <p:sldId id="683" r:id="rId1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82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C03128-3D66-4AC8-AB0F-0561E771C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F37B2FE-FE45-4411-BF90-31239BD78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17A73ED-3D69-4B09-804F-00E0659AC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C09A-01BD-487B-A37D-080557B15C8B}" type="datetimeFigureOut">
              <a:rPr kumimoji="1" lang="ja-JP" altLang="en-US" smtClean="0"/>
              <a:t>2021/7/28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7B9D-6BEC-4644-9DB8-80CD07680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AE59CA-CE5F-48FD-A7A0-3D180667D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E81B-992E-4AA9-B049-20D75B32E1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354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30D890-0039-4693-9DAD-F27B4BB01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5B3E5F8-F3AB-41A9-BB50-D813A192F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648EEBA-67A0-48A9-83B3-CCD4D4161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C09A-01BD-487B-A37D-080557B15C8B}" type="datetimeFigureOut">
              <a:rPr kumimoji="1" lang="ja-JP" altLang="en-US" smtClean="0"/>
              <a:t>2021/7/28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F1CF5D-1FBD-4920-A920-623FC3974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7E8D20-9A21-4E4C-A3D0-068189640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E81B-992E-4AA9-B049-20D75B32E1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8970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7D60C4F-C79A-4872-B166-1095F03590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107EFFE-9EB0-4009-BC2E-A8D21D02C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128795-C9BD-4F3A-AB47-F19C66362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C09A-01BD-487B-A37D-080557B15C8B}" type="datetimeFigureOut">
              <a:rPr kumimoji="1" lang="ja-JP" altLang="en-US" smtClean="0"/>
              <a:t>2021/7/28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84300F-3BC1-468C-B487-21E3CA84B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3A8BEA-156D-4B52-8AC8-F0C491918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E81B-992E-4AA9-B049-20D75B32E1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1304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  <a:cs typeface="Rounded-L M+ 1p medium" panose="020B0602020203020207" pitchFamily="50" charset="-128"/>
              </a:defRPr>
            </a:lvl1pPr>
          </a:lstStyle>
          <a:p>
            <a:r>
              <a:rPr kumimoji="0" lang="ja-JP" altLang="en-US" dirty="0"/>
              <a:t>マスタ タイトルの書式設定</a:t>
            </a:r>
            <a:endParaRPr kumimoji="0"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7329" y="6618869"/>
            <a:ext cx="1178091" cy="237788"/>
          </a:xfrm>
          <a:prstGeom prst="rect">
            <a:avLst/>
          </a:prstGeom>
        </p:spPr>
        <p:txBody>
          <a:bodyPr lIns="68580" tIns="34290" rIns="68580" bIns="34290"/>
          <a:lstStyle>
            <a:lvl1pPr algn="ctr">
              <a:defRPr sz="1100">
                <a:solidFill>
                  <a:schemeClr val="bg1">
                    <a:lumMod val="85000"/>
                  </a:schemeClr>
                </a:solidFill>
                <a:latin typeface="Capella" panose="02000503000000000000" pitchFamily="2" charset="-128"/>
                <a:ea typeface="Capella" panose="02000503000000000000" pitchFamily="2" charset="-128"/>
              </a:defRPr>
            </a:lvl1pPr>
          </a:lstStyle>
          <a:p>
            <a:r>
              <a:rPr lang="en-US" altLang="ja-JP"/>
              <a:t>Oct. 30 2020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1370139" y="6618869"/>
            <a:ext cx="6550064" cy="237788"/>
          </a:xfrm>
          <a:prstGeom prst="rect">
            <a:avLst/>
          </a:prstGeom>
        </p:spPr>
        <p:txBody>
          <a:bodyPr lIns="68580" tIns="34290" rIns="68580" bIns="34290"/>
          <a:lstStyle>
            <a:lvl1pPr algn="l">
              <a:defRPr sz="1100" b="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</a:defRPr>
            </a:lvl1pPr>
          </a:lstStyle>
          <a:p>
            <a:r>
              <a:rPr lang="en-US" altLang="zh-CN"/>
              <a:t>DNP2020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11128672" y="6453336"/>
            <a:ext cx="1016000" cy="365760"/>
          </a:xfrm>
          <a:prstGeom prst="rect">
            <a:avLst/>
          </a:prstGeom>
        </p:spPr>
        <p:txBody>
          <a:bodyPr lIns="68580" tIns="34290" rIns="68580" bIns="34290"/>
          <a:lstStyle>
            <a:lvl1pPr algn="r">
              <a:defRPr sz="1800">
                <a:solidFill>
                  <a:schemeClr val="bg2">
                    <a:lumMod val="50000"/>
                  </a:schemeClr>
                </a:solidFill>
                <a:latin typeface="Capella" panose="02000503000000000000" pitchFamily="2" charset="-128"/>
                <a:ea typeface="Capella" panose="02000503000000000000" pitchFamily="2" charset="-128"/>
              </a:defRPr>
            </a:lvl1pPr>
          </a:lstStyle>
          <a:p>
            <a:r>
              <a:rPr lang="en-US" altLang="ja-JP" dirty="0"/>
              <a:t>p.</a:t>
            </a:r>
            <a:fld id="{403D6043-C9C3-4FC9-A26A-756BA46E3E34}" type="slidenum">
              <a:rPr lang="ja-JP" altLang="en-US" smtClean="0"/>
              <a:pPr/>
              <a:t>‹#›</a:t>
            </a:fld>
            <a:r>
              <a:rPr lang="ja-JP" altLang="en-US" dirty="0"/>
              <a:t> </a:t>
            </a:r>
            <a:r>
              <a:rPr lang="en-US" altLang="ja-JP" dirty="0"/>
              <a:t>/16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19068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5ACD69-E7FF-428F-A6EC-5E6320185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54B47F5-A2E4-4114-A436-396F96490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D2090EE-11B2-4994-BB49-ACE216600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C09A-01BD-487B-A37D-080557B15C8B}" type="datetimeFigureOut">
              <a:rPr kumimoji="1" lang="ja-JP" altLang="en-US" smtClean="0"/>
              <a:t>2021/7/28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3B74AEF-E54F-4F58-B9B4-F83C811E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E9FB8F-FD48-4D51-913F-9A8CFF6AB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E81B-992E-4AA9-B049-20D75B32E1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873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2F6446-94ED-4ABC-ACD3-B8DCC004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DF0EECA-8596-4999-B19A-AD1ACC34B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CAF65BE-AEDB-4E38-A832-C293B5DE1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C09A-01BD-487B-A37D-080557B15C8B}" type="datetimeFigureOut">
              <a:rPr kumimoji="1" lang="ja-JP" altLang="en-US" smtClean="0"/>
              <a:t>2021/7/28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A8DD02A-DE81-4459-B312-1FC4EA46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321EEB-8D04-4561-9D67-7AFF2F9C2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E81B-992E-4AA9-B049-20D75B32E1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16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51ACC5-7A82-4D0C-99E0-7884386CE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337574F-A25F-43E7-A842-4E2F4A475F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D121919-69F3-4CCE-BF2D-2B92A3EF7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EE2896F-8C58-4B19-B942-6F35C1868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C09A-01BD-487B-A37D-080557B15C8B}" type="datetimeFigureOut">
              <a:rPr kumimoji="1" lang="ja-JP" altLang="en-US" smtClean="0"/>
              <a:t>2021/7/28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870DC68-D31D-4618-92BF-E1695542B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E6BC14A-A24C-4AD2-BCAF-0FBC1F153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E81B-992E-4AA9-B049-20D75B32E1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024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978BDF-4C16-4A33-A894-E4A5E7FE5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9D33703-6A99-47D3-8163-9B42AF310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AE55FA7-F0BD-4FEC-8323-F0899827F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F60995A-DD81-48CD-919F-54E1EDBC42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ADA36C9-C47B-45E7-B289-EF5C5B7303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EAB2262-3696-4D8C-A6BD-7C0914111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C09A-01BD-487B-A37D-080557B15C8B}" type="datetimeFigureOut">
              <a:rPr kumimoji="1" lang="ja-JP" altLang="en-US" smtClean="0"/>
              <a:t>2021/7/28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9A18676-4B63-48D3-957D-6A9B5D8F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B4E6E97-DF06-4BE8-BA1C-84DC36050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E81B-992E-4AA9-B049-20D75B32E1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73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3E50B4-D1A6-44D7-AC4C-197D83792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265804E-1D4B-4283-9F25-F6C239ED0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C09A-01BD-487B-A37D-080557B15C8B}" type="datetimeFigureOut">
              <a:rPr kumimoji="1" lang="ja-JP" altLang="en-US" smtClean="0"/>
              <a:t>2021/7/28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99FD931-8B1D-4037-93A2-60E6F6C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41C78F3-FE45-4D8F-BDCD-69053DB0B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E81B-992E-4AA9-B049-20D75B32E1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584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BDE2515-2AA3-4EFC-A7E4-1305AA7C7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C09A-01BD-487B-A37D-080557B15C8B}" type="datetimeFigureOut">
              <a:rPr kumimoji="1" lang="ja-JP" altLang="en-US" smtClean="0"/>
              <a:t>2021/7/28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AD71BEC-E4F0-429B-AB0C-8C491383F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915C40-3655-4D80-B3A5-C85495886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E81B-992E-4AA9-B049-20D75B32E1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317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2B3A06-7C9C-4A41-8CFA-0074665C9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8139A47-35D1-496C-9664-2F75E70C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FC085BE-4F3E-443F-A066-A0A3B07C2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407AAAD-0E7E-4651-8676-44FB5E63C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C09A-01BD-487B-A37D-080557B15C8B}" type="datetimeFigureOut">
              <a:rPr kumimoji="1" lang="ja-JP" altLang="en-US" smtClean="0"/>
              <a:t>2021/7/28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5D722F8-07D3-47A3-9C7E-5861419F1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83A5ABA-7AAF-4551-9034-CFA3326C6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E81B-992E-4AA9-B049-20D75B32E1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4304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FD8B88-32C0-47C7-8624-B15835E29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08B671D-3DA3-49A1-AD9B-C3B1B58E9A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C07B399-A16E-4D5C-B07F-5F4268D15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643FB68-8729-4B1E-8053-C59D116C8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C09A-01BD-487B-A37D-080557B15C8B}" type="datetimeFigureOut">
              <a:rPr kumimoji="1" lang="ja-JP" altLang="en-US" smtClean="0"/>
              <a:t>2021/7/28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51C8A5C-81E4-4F95-8642-F46DF51BB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A8E9926-33C0-4C0F-A17F-21394295C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E81B-992E-4AA9-B049-20D75B32E1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2869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141F8E2-8457-4390-ABB0-CAD2D721B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224A7AD-9A01-4E27-9A6E-2E9DDD799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DEF718-6E82-48B2-8973-2DEA377706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6C09A-01BD-487B-A37D-080557B15C8B}" type="datetimeFigureOut">
              <a:rPr kumimoji="1" lang="ja-JP" altLang="en-US" smtClean="0"/>
              <a:t>2021/7/28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ED900A-DF16-4B7B-9122-BF85224BB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26C07D2-9F11-4316-A35E-3B3C717F2E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DE81B-992E-4AA9-B049-20D75B32E1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1434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physics.daliborskoupil.cz/onlineWS2020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jlab.org/event/451/" TargetMode="External"/><Relationship Id="rId2" Type="http://schemas.openxmlformats.org/officeDocument/2006/relationships/hyperlink" Target="https://hallcweb.jlab.org/wiki/index.php/Hall_C_Futur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jlab.org/physics/PAC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F1602C-B778-4347-972C-E33857F64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2002"/>
            <a:ext cx="9144000" cy="1799257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Tohoku-Kyoto Meeting</a:t>
            </a:r>
            <a:br>
              <a:rPr lang="en-US" altLang="ja-JP" dirty="0"/>
            </a:br>
            <a:r>
              <a:rPr lang="en-US" altLang="ja-JP" dirty="0"/>
              <a:t>JLab hypernuclear experiment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DFAC218-F1BA-4935-818E-F2D1D6EAB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33687"/>
            <a:ext cx="9144000" cy="1655762"/>
          </a:xfrm>
        </p:spPr>
        <p:txBody>
          <a:bodyPr/>
          <a:lstStyle/>
          <a:p>
            <a:r>
              <a:rPr kumimoji="1" lang="en-US" altLang="ja-JP" dirty="0"/>
              <a:t>Kyoto University</a:t>
            </a:r>
          </a:p>
          <a:p>
            <a:r>
              <a:rPr kumimoji="1" lang="en-US" altLang="ja-JP" dirty="0"/>
              <a:t>Toshiyuki Gogami</a:t>
            </a:r>
          </a:p>
          <a:p>
            <a:r>
              <a:rPr lang="en-US" altLang="ja-JP" dirty="0"/>
              <a:t>July 28, 2021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D4F2F41-877C-4479-A98D-E056FE983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878" y="4908811"/>
            <a:ext cx="4116329" cy="102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13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ACBE7F-3BFE-4A75-A8E9-FA72714CA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600" y="301115"/>
            <a:ext cx="6502588" cy="928086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Target cells (tuna can)</a:t>
            </a:r>
            <a:endParaRPr kumimoji="1" lang="ja-JP" altLang="en-US" dirty="0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029DD9A8-8B2F-4E8B-84CC-1CAEBC4FB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107" y="-14822"/>
            <a:ext cx="3048000" cy="6850458"/>
          </a:xfrm>
          <a:prstGeom prst="rect">
            <a:avLst/>
          </a:prstGeom>
        </p:spPr>
      </p:pic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DDE040EA-2826-4F9C-AB2C-BDFB5DC44AD7}"/>
              </a:ext>
            </a:extLst>
          </p:cNvPr>
          <p:cNvCxnSpPr>
            <a:cxnSpLocks/>
          </p:cNvCxnSpPr>
          <p:nvPr/>
        </p:nvCxnSpPr>
        <p:spPr>
          <a:xfrm flipH="1">
            <a:off x="10529049" y="630996"/>
            <a:ext cx="897801" cy="585570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44881AFC-EEDF-40E8-9AAB-578F785D797D}"/>
              </a:ext>
            </a:extLst>
          </p:cNvPr>
          <p:cNvCxnSpPr>
            <a:cxnSpLocks/>
          </p:cNvCxnSpPr>
          <p:nvPr/>
        </p:nvCxnSpPr>
        <p:spPr>
          <a:xfrm flipH="1">
            <a:off x="7958562" y="1957225"/>
            <a:ext cx="1014854" cy="26014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20393674-46B2-4C3F-9769-519E9CDF8EEE}"/>
              </a:ext>
            </a:extLst>
          </p:cNvPr>
          <p:cNvCxnSpPr>
            <a:cxnSpLocks/>
          </p:cNvCxnSpPr>
          <p:nvPr/>
        </p:nvCxnSpPr>
        <p:spPr>
          <a:xfrm flipH="1">
            <a:off x="8534985" y="2246522"/>
            <a:ext cx="781612" cy="97670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4C671141-9802-49A4-B68F-1F64AAA481E3}"/>
              </a:ext>
            </a:extLst>
          </p:cNvPr>
          <p:cNvCxnSpPr>
            <a:cxnSpLocks/>
          </p:cNvCxnSpPr>
          <p:nvPr/>
        </p:nvCxnSpPr>
        <p:spPr>
          <a:xfrm flipH="1">
            <a:off x="9254799" y="1676111"/>
            <a:ext cx="584297" cy="656963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F9CAA591-E964-4B9A-AF52-438DE9A3A083}"/>
              </a:ext>
            </a:extLst>
          </p:cNvPr>
          <p:cNvCxnSpPr>
            <a:cxnSpLocks/>
          </p:cNvCxnSpPr>
          <p:nvPr/>
        </p:nvCxnSpPr>
        <p:spPr>
          <a:xfrm flipH="1">
            <a:off x="8929498" y="1706310"/>
            <a:ext cx="909598" cy="252353"/>
          </a:xfrm>
          <a:prstGeom prst="straightConnector1">
            <a:avLst/>
          </a:prstGeom>
          <a:ln w="38100">
            <a:solidFill>
              <a:srgbClr val="00B0F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F477608E-4D16-40A5-9055-CD0D8AA3E1A1}"/>
              </a:ext>
            </a:extLst>
          </p:cNvPr>
          <p:cNvCxnSpPr>
            <a:cxnSpLocks/>
          </p:cNvCxnSpPr>
          <p:nvPr/>
        </p:nvCxnSpPr>
        <p:spPr>
          <a:xfrm flipH="1">
            <a:off x="9848966" y="1193149"/>
            <a:ext cx="681265" cy="444339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C48BC863-716F-4960-A4F1-8DFEC062646F}"/>
              </a:ext>
            </a:extLst>
          </p:cNvPr>
          <p:cNvSpPr txBox="1"/>
          <p:nvPr/>
        </p:nvSpPr>
        <p:spPr>
          <a:xfrm>
            <a:off x="1267496" y="5216475"/>
            <a:ext cx="62495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500" dirty="0"/>
              <a:t>Solid targets (E12-15-008, E12-20-013)</a:t>
            </a:r>
            <a:endParaRPr kumimoji="1" lang="ja-JP" altLang="en-US" sz="2500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E29E0C5A-4037-46E9-89F5-0033F22244A3}"/>
              </a:ext>
            </a:extLst>
          </p:cNvPr>
          <p:cNvSpPr txBox="1"/>
          <p:nvPr/>
        </p:nvSpPr>
        <p:spPr>
          <a:xfrm>
            <a:off x="347740" y="3845599"/>
            <a:ext cx="62495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500" dirty="0"/>
              <a:t>Multi carbon targets </a:t>
            </a:r>
            <a:endParaRPr kumimoji="1" lang="ja-JP" altLang="en-US" sz="2500" dirty="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2E936821-CA6C-4609-92FE-06344284009D}"/>
              </a:ext>
            </a:extLst>
          </p:cNvPr>
          <p:cNvSpPr txBox="1"/>
          <p:nvPr/>
        </p:nvSpPr>
        <p:spPr>
          <a:xfrm>
            <a:off x="347740" y="2492874"/>
            <a:ext cx="67787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500" dirty="0"/>
              <a:t>Gas targets (φ200 mm, height = 50 mm)</a:t>
            </a:r>
            <a:endParaRPr kumimoji="1" lang="ja-JP" altLang="en-US" sz="2500" dirty="0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465BBAFB-97FE-44FF-BC5C-42CE50AEB589}"/>
              </a:ext>
            </a:extLst>
          </p:cNvPr>
          <p:cNvSpPr txBox="1"/>
          <p:nvPr/>
        </p:nvSpPr>
        <p:spPr>
          <a:xfrm>
            <a:off x="7517081" y="1541888"/>
            <a:ext cx="978181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3500" dirty="0">
                <a:solidFill>
                  <a:srgbClr val="00B0F0"/>
                </a:solidFill>
              </a:rPr>
              <a:t>K</a:t>
            </a:r>
            <a:r>
              <a:rPr kumimoji="1" lang="en-US" altLang="ja-JP" sz="3500" baseline="30000" dirty="0">
                <a:solidFill>
                  <a:srgbClr val="00B0F0"/>
                </a:solidFill>
              </a:rPr>
              <a:t>+</a:t>
            </a:r>
            <a:endParaRPr kumimoji="1" lang="ja-JP" altLang="en-US" sz="3500" baseline="30000" dirty="0">
              <a:solidFill>
                <a:srgbClr val="00B0F0"/>
              </a:solidFill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93489F62-6E60-45DB-AA43-E3278375E821}"/>
              </a:ext>
            </a:extLst>
          </p:cNvPr>
          <p:cNvSpPr txBox="1"/>
          <p:nvPr/>
        </p:nvSpPr>
        <p:spPr>
          <a:xfrm>
            <a:off x="8182530" y="3113529"/>
            <a:ext cx="64080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500" dirty="0">
                <a:solidFill>
                  <a:srgbClr val="C00000"/>
                </a:solidFill>
              </a:rPr>
              <a:t>e’</a:t>
            </a:r>
            <a:endParaRPr kumimoji="1" lang="ja-JP" altLang="en-US" sz="3500" baseline="30000" dirty="0">
              <a:solidFill>
                <a:srgbClr val="C00000"/>
              </a:solidFill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9699B72D-74B4-4A34-AD54-9C46E05180D0}"/>
              </a:ext>
            </a:extLst>
          </p:cNvPr>
          <p:cNvSpPr txBox="1"/>
          <p:nvPr/>
        </p:nvSpPr>
        <p:spPr>
          <a:xfrm>
            <a:off x="11516123" y="227341"/>
            <a:ext cx="59081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500" dirty="0">
                <a:solidFill>
                  <a:srgbClr val="FFC000"/>
                </a:solidFill>
              </a:rPr>
              <a:t>e</a:t>
            </a:r>
            <a:endParaRPr kumimoji="1" lang="ja-JP" altLang="en-US" sz="3500" baseline="30000" dirty="0">
              <a:solidFill>
                <a:srgbClr val="FFC000"/>
              </a:solidFill>
            </a:endParaRPr>
          </a:p>
        </p:txBody>
      </p:sp>
      <p:sp>
        <p:nvSpPr>
          <p:cNvPr id="64" name="左中かっこ 63">
            <a:extLst>
              <a:ext uri="{FF2B5EF4-FFF2-40B4-BE49-F238E27FC236}">
                <a16:creationId xmlns:a16="http://schemas.microsoft.com/office/drawing/2014/main" id="{02D3B774-8850-49A0-A4CA-F7055AADC760}"/>
              </a:ext>
            </a:extLst>
          </p:cNvPr>
          <p:cNvSpPr/>
          <p:nvPr/>
        </p:nvSpPr>
        <p:spPr>
          <a:xfrm>
            <a:off x="7339885" y="4369325"/>
            <a:ext cx="672601" cy="2194139"/>
          </a:xfrm>
          <a:prstGeom prst="leftBrace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D2D29ADB-A707-4F9B-AA1F-0E452596850C}"/>
              </a:ext>
            </a:extLst>
          </p:cNvPr>
          <p:cNvCxnSpPr>
            <a:cxnSpLocks/>
          </p:cNvCxnSpPr>
          <p:nvPr/>
        </p:nvCxnSpPr>
        <p:spPr>
          <a:xfrm flipV="1">
            <a:off x="3900894" y="3944204"/>
            <a:ext cx="5188515" cy="154692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左中かっこ 67">
            <a:extLst>
              <a:ext uri="{FF2B5EF4-FFF2-40B4-BE49-F238E27FC236}">
                <a16:creationId xmlns:a16="http://schemas.microsoft.com/office/drawing/2014/main" id="{85D4C26F-955E-467E-A148-A5A3A45BEED4}"/>
              </a:ext>
            </a:extLst>
          </p:cNvPr>
          <p:cNvSpPr/>
          <p:nvPr/>
        </p:nvSpPr>
        <p:spPr>
          <a:xfrm>
            <a:off x="6820874" y="1676112"/>
            <a:ext cx="672601" cy="2068360"/>
          </a:xfrm>
          <a:prstGeom prst="leftBrace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9496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ACBE7F-3BFE-4A75-A8E9-FA72714CA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223" y="78769"/>
            <a:ext cx="6502588" cy="928086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Target cells (tuna can)</a:t>
            </a:r>
            <a:endParaRPr kumimoji="1" lang="ja-JP" altLang="en-US" dirty="0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029DD9A8-8B2F-4E8B-84CC-1CAEBC4FB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107" y="-14822"/>
            <a:ext cx="3048000" cy="6850458"/>
          </a:xfrm>
          <a:prstGeom prst="rect">
            <a:avLst/>
          </a:prstGeom>
        </p:spPr>
      </p:pic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69581797-F364-4201-A2FD-7848A1E1B95A}"/>
              </a:ext>
            </a:extLst>
          </p:cNvPr>
          <p:cNvGrpSpPr/>
          <p:nvPr/>
        </p:nvGrpSpPr>
        <p:grpSpPr>
          <a:xfrm>
            <a:off x="765150" y="856590"/>
            <a:ext cx="6426987" cy="2427020"/>
            <a:chOff x="813519" y="1804579"/>
            <a:chExt cx="6426987" cy="2427020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ADAB0A6B-941A-449A-A9FF-634CF2D1CF8B}"/>
                </a:ext>
              </a:extLst>
            </p:cNvPr>
            <p:cNvGrpSpPr/>
            <p:nvPr/>
          </p:nvGrpSpPr>
          <p:grpSpPr>
            <a:xfrm>
              <a:off x="2801595" y="2597266"/>
              <a:ext cx="1402915" cy="1402915"/>
              <a:chOff x="2149591" y="1459282"/>
              <a:chExt cx="1402915" cy="1402915"/>
            </a:xfrm>
          </p:grpSpPr>
          <p:sp>
            <p:nvSpPr>
              <p:cNvPr id="6" name="楕円 5">
                <a:extLst>
                  <a:ext uri="{FF2B5EF4-FFF2-40B4-BE49-F238E27FC236}">
                    <a16:creationId xmlns:a16="http://schemas.microsoft.com/office/drawing/2014/main" id="{072C32C3-8F84-4B41-A1B4-797AC194A61B}"/>
                  </a:ext>
                </a:extLst>
              </p:cNvPr>
              <p:cNvSpPr/>
              <p:nvPr/>
            </p:nvSpPr>
            <p:spPr>
              <a:xfrm>
                <a:off x="2149591" y="1459282"/>
                <a:ext cx="1402915" cy="1402915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7" name="楕円 6">
                <a:extLst>
                  <a:ext uri="{FF2B5EF4-FFF2-40B4-BE49-F238E27FC236}">
                    <a16:creationId xmlns:a16="http://schemas.microsoft.com/office/drawing/2014/main" id="{487141E2-8DF2-47FB-A9D4-9047957188CF}"/>
                  </a:ext>
                </a:extLst>
              </p:cNvPr>
              <p:cNvSpPr/>
              <p:nvPr/>
            </p:nvSpPr>
            <p:spPr>
              <a:xfrm>
                <a:off x="2265522" y="1575213"/>
                <a:ext cx="1171051" cy="1171051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8C0DCC46-6FBF-4030-8A53-CE098F0E7C7C}"/>
                </a:ext>
              </a:extLst>
            </p:cNvPr>
            <p:cNvSpPr/>
            <p:nvPr/>
          </p:nvSpPr>
          <p:spPr>
            <a:xfrm>
              <a:off x="3051664" y="2853494"/>
              <a:ext cx="875382" cy="87538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9" name="直線矢印コネクタ 8">
              <a:extLst>
                <a:ext uri="{FF2B5EF4-FFF2-40B4-BE49-F238E27FC236}">
                  <a16:creationId xmlns:a16="http://schemas.microsoft.com/office/drawing/2014/main" id="{006F7E16-E6D2-47AC-AADA-A9A93ACAEB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42179" y="2429606"/>
              <a:ext cx="908225" cy="847777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>
              <a:extLst>
                <a:ext uri="{FF2B5EF4-FFF2-40B4-BE49-F238E27FC236}">
                  <a16:creationId xmlns:a16="http://schemas.microsoft.com/office/drawing/2014/main" id="{665137AF-DA97-4BED-8C56-B5D287E3F2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61674" y="3358914"/>
              <a:ext cx="1521909" cy="35767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4DBD91E8-C25F-483C-93F8-07AE4739A1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3519" y="3260686"/>
              <a:ext cx="4956903" cy="78438"/>
            </a:xfrm>
            <a:prstGeom prst="straightConnector1">
              <a:avLst/>
            </a:prstGeom>
            <a:ln>
              <a:solidFill>
                <a:schemeClr val="tx1">
                  <a:lumMod val="65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線矢印コネクタ 11">
              <a:extLst>
                <a:ext uri="{FF2B5EF4-FFF2-40B4-BE49-F238E27FC236}">
                  <a16:creationId xmlns:a16="http://schemas.microsoft.com/office/drawing/2014/main" id="{53A378EC-9ED2-4EA2-9EF2-494DC713AC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63772" y="3308675"/>
              <a:ext cx="1623903" cy="22862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2F329D72-28F5-423E-9CDC-CA935ACAA48F}"/>
                </a:ext>
              </a:extLst>
            </p:cNvPr>
            <p:cNvSpPr txBox="1"/>
            <p:nvPr/>
          </p:nvSpPr>
          <p:spPr>
            <a:xfrm>
              <a:off x="2161524" y="1804579"/>
              <a:ext cx="978181" cy="6309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3500" dirty="0">
                  <a:solidFill>
                    <a:srgbClr val="00B0F0"/>
                  </a:solidFill>
                </a:rPr>
                <a:t>K</a:t>
              </a:r>
              <a:r>
                <a:rPr kumimoji="1" lang="en-US" altLang="ja-JP" sz="3500" baseline="30000" dirty="0">
                  <a:solidFill>
                    <a:srgbClr val="00B0F0"/>
                  </a:solidFill>
                </a:rPr>
                <a:t>+</a:t>
              </a:r>
              <a:endParaRPr kumimoji="1" lang="ja-JP" altLang="en-US" sz="3500" baseline="30000" dirty="0">
                <a:solidFill>
                  <a:srgbClr val="00B0F0"/>
                </a:solidFill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1F850B36-348B-4187-88DA-9A7273781991}"/>
                </a:ext>
              </a:extLst>
            </p:cNvPr>
            <p:cNvSpPr txBox="1"/>
            <p:nvPr/>
          </p:nvSpPr>
          <p:spPr>
            <a:xfrm>
              <a:off x="1194668" y="3600657"/>
              <a:ext cx="64080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500" dirty="0">
                  <a:solidFill>
                    <a:srgbClr val="C00000"/>
                  </a:solidFill>
                </a:rPr>
                <a:t>e’</a:t>
              </a:r>
              <a:endParaRPr kumimoji="1" lang="ja-JP" altLang="en-US" sz="3500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2D7A0E94-D86E-40F4-A3FB-1C6038EDBA2A}"/>
                </a:ext>
              </a:extLst>
            </p:cNvPr>
            <p:cNvSpPr txBox="1"/>
            <p:nvPr/>
          </p:nvSpPr>
          <p:spPr>
            <a:xfrm>
              <a:off x="3709819" y="1890279"/>
              <a:ext cx="353068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Al cell (0.3 mm thick)</a:t>
              </a:r>
              <a:endParaRPr kumimoji="1" lang="ja-JP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77E45649-CB73-467C-B6C4-D9237F7DC150}"/>
                </a:ext>
              </a:extLst>
            </p:cNvPr>
            <p:cNvSpPr txBox="1"/>
            <p:nvPr/>
          </p:nvSpPr>
          <p:spPr>
            <a:xfrm>
              <a:off x="3935770" y="2298511"/>
              <a:ext cx="321705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Gas (</a:t>
              </a:r>
              <a:r>
                <a:rPr lang="en-US" altLang="ja-JP" sz="25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not</a:t>
              </a:r>
              <a:r>
                <a:rPr lang="en-US" altLang="ja-JP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to be used)</a:t>
              </a:r>
              <a:endParaRPr kumimoji="1" lang="ja-JP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A9346396-A431-43EB-90E6-3651D8DD4EEA}"/>
                </a:ext>
              </a:extLst>
            </p:cNvPr>
            <p:cNvSpPr txBox="1"/>
            <p:nvPr/>
          </p:nvSpPr>
          <p:spPr>
            <a:xfrm>
              <a:off x="4302916" y="2755570"/>
              <a:ext cx="269797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Gas (to be used)</a:t>
              </a:r>
              <a:endParaRPr kumimoji="1" lang="ja-JP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6FF281B9-5A30-49F2-A236-760F43D69905}"/>
                </a:ext>
              </a:extLst>
            </p:cNvPr>
            <p:cNvCxnSpPr>
              <a:cxnSpLocks/>
              <a:endCxn id="6" idx="0"/>
            </p:cNvCxnSpPr>
            <p:nvPr/>
          </p:nvCxnSpPr>
          <p:spPr>
            <a:xfrm flipH="1">
              <a:off x="3503053" y="2298511"/>
              <a:ext cx="206766" cy="298755"/>
            </a:xfrm>
            <a:prstGeom prst="line">
              <a:avLst/>
            </a:prstGeom>
            <a:ln w="19050"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3BD31F27-7266-4FA4-B9EB-B281D91B3979}"/>
                </a:ext>
              </a:extLst>
            </p:cNvPr>
            <p:cNvCxnSpPr>
              <a:cxnSpLocks/>
              <a:stCxn id="16" idx="1"/>
            </p:cNvCxnSpPr>
            <p:nvPr/>
          </p:nvCxnSpPr>
          <p:spPr>
            <a:xfrm flipH="1">
              <a:off x="3597600" y="2537038"/>
              <a:ext cx="338170" cy="370507"/>
            </a:xfrm>
            <a:prstGeom prst="line">
              <a:avLst/>
            </a:prstGeom>
            <a:ln w="19050"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619A613C-BD18-4E74-825A-2ECDAF622E8B}"/>
                </a:ext>
              </a:extLst>
            </p:cNvPr>
            <p:cNvCxnSpPr>
              <a:cxnSpLocks/>
              <a:stCxn id="17" idx="1"/>
            </p:cNvCxnSpPr>
            <p:nvPr/>
          </p:nvCxnSpPr>
          <p:spPr>
            <a:xfrm flipH="1">
              <a:off x="3637383" y="2994097"/>
              <a:ext cx="665533" cy="223122"/>
            </a:xfrm>
            <a:prstGeom prst="line">
              <a:avLst/>
            </a:prstGeom>
            <a:ln w="19050"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96F11E35-57AE-455E-80EA-5CCF58BAB87C}"/>
                </a:ext>
              </a:extLst>
            </p:cNvPr>
            <p:cNvSpPr txBox="1"/>
            <p:nvPr/>
          </p:nvSpPr>
          <p:spPr>
            <a:xfrm>
              <a:off x="4681152" y="3321356"/>
              <a:ext cx="59081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500" dirty="0">
                  <a:solidFill>
                    <a:srgbClr val="FFC000"/>
                  </a:solidFill>
                </a:rPr>
                <a:t>e</a:t>
              </a:r>
              <a:endParaRPr kumimoji="1" lang="ja-JP" altLang="en-US" sz="3500" baseline="30000" dirty="0">
                <a:solidFill>
                  <a:srgbClr val="FFC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表 22">
                <a:extLst>
                  <a:ext uri="{FF2B5EF4-FFF2-40B4-BE49-F238E27FC236}">
                    <a16:creationId xmlns:a16="http://schemas.microsoft.com/office/drawing/2014/main" id="{39358156-4A96-4092-B3B4-8D8BBA1ED2FA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85653" y="4243417"/>
              <a:ext cx="6934580" cy="22952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16687">
                      <a:extLst>
                        <a:ext uri="{9D8B030D-6E8A-4147-A177-3AD203B41FA5}">
                          <a16:colId xmlns:a16="http://schemas.microsoft.com/office/drawing/2014/main" val="2411105950"/>
                        </a:ext>
                      </a:extLst>
                    </a:gridCol>
                    <a:gridCol w="1787857">
                      <a:extLst>
                        <a:ext uri="{9D8B030D-6E8A-4147-A177-3AD203B41FA5}">
                          <a16:colId xmlns:a16="http://schemas.microsoft.com/office/drawing/2014/main" val="2110894715"/>
                        </a:ext>
                      </a:extLst>
                    </a:gridCol>
                    <a:gridCol w="1996391">
                      <a:extLst>
                        <a:ext uri="{9D8B030D-6E8A-4147-A177-3AD203B41FA5}">
                          <a16:colId xmlns:a16="http://schemas.microsoft.com/office/drawing/2014/main" val="3995904275"/>
                        </a:ext>
                      </a:extLst>
                    </a:gridCol>
                    <a:gridCol w="1733645">
                      <a:extLst>
                        <a:ext uri="{9D8B030D-6E8A-4147-A177-3AD203B41FA5}">
                          <a16:colId xmlns:a16="http://schemas.microsoft.com/office/drawing/2014/main" val="889128901"/>
                        </a:ext>
                      </a:extLst>
                    </a:gridCol>
                  </a:tblGrid>
                  <a:tr h="4550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200" dirty="0"/>
                            <a:t>Target</a:t>
                          </a:r>
                          <a:endParaRPr kumimoji="1" lang="ja-JP" alt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200" dirty="0"/>
                            <a:t>Density [/(g/cm</a:t>
                          </a:r>
                          <a:r>
                            <a:rPr kumimoji="1" lang="en-US" altLang="ja-JP" sz="2200" baseline="30000" dirty="0"/>
                            <a:t>3</a:t>
                          </a:r>
                          <a:r>
                            <a:rPr kumimoji="1" lang="en-US" altLang="ja-JP" sz="2200" dirty="0"/>
                            <a:t>)]</a:t>
                          </a:r>
                          <a:endParaRPr kumimoji="1" lang="ja-JP" alt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200" dirty="0"/>
                            <a:t>Temperature [/K]</a:t>
                          </a:r>
                          <a:endParaRPr kumimoji="1" lang="ja-JP" alt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200" dirty="0"/>
                            <a:t>Pressure [/atm]</a:t>
                          </a:r>
                          <a:endParaRPr kumimoji="1" lang="ja-JP" alt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50274261"/>
                      </a:ext>
                    </a:extLst>
                  </a:tr>
                  <a:tr h="4550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kumimoji="1" lang="en-US" altLang="ja-JP" sz="25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en-US" altLang="ja-JP" sz="25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 sz="2500" smtClean="0">
                                        <a:latin typeface="Cambria Math" panose="02040503050406030204" pitchFamily="18" charset="0"/>
                                      </a:rPr>
                                      <m:t>He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kumimoji="1" lang="ja-JP" altLang="en-US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500" dirty="0"/>
                            <a:t>9.5</a:t>
                          </a:r>
                          <a:endParaRPr kumimoji="1" lang="ja-JP" altLang="en-US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500" dirty="0"/>
                            <a:t>12</a:t>
                          </a:r>
                          <a:endParaRPr kumimoji="1" lang="ja-JP" altLang="en-US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500" dirty="0"/>
                            <a:t>3</a:t>
                          </a:r>
                          <a:endParaRPr kumimoji="1" lang="ja-JP" altLang="en-US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97945070"/>
                      </a:ext>
                    </a:extLst>
                  </a:tr>
                  <a:tr h="4550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kumimoji="1" lang="en-US" altLang="ja-JP" sz="25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kumimoji="1" lang="en-US" altLang="ja-JP" sz="2500" b="0" i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 sz="2500" smtClean="0">
                                        <a:latin typeface="Cambria Math" panose="02040503050406030204" pitchFamily="18" charset="0"/>
                                      </a:rPr>
                                      <m:t>He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kumimoji="1" lang="ja-JP" altLang="en-US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500" dirty="0"/>
                            <a:t>13.1</a:t>
                          </a:r>
                          <a:endParaRPr kumimoji="1" lang="ja-JP" altLang="en-US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1112162"/>
                      </a:ext>
                    </a:extLst>
                  </a:tr>
                  <a:tr h="4550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25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Pre>
                                      <m:sPrePr>
                                        <m:ctrlPr>
                                          <a:rPr kumimoji="1" lang="en-US" altLang="ja-JP" sz="25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/>
                                      <m:sup>
                                        <m:r>
                                          <a:rPr kumimoji="1" lang="en-US" altLang="ja-JP" sz="250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 sz="2500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</m:sPre>
                                  </m:e>
                                  <m:sub>
                                    <m:r>
                                      <a:rPr lang="en-US" altLang="ja-JP" sz="25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500" dirty="0"/>
                            <a:t>2.8</a:t>
                          </a:r>
                          <a:endParaRPr kumimoji="1" lang="ja-JP" altLang="en-US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500" dirty="0"/>
                            <a:t>30</a:t>
                          </a:r>
                          <a:endParaRPr kumimoji="1" lang="ja-JP" altLang="en-US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62255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表 22">
                <a:extLst>
                  <a:ext uri="{FF2B5EF4-FFF2-40B4-BE49-F238E27FC236}">
                    <a16:creationId xmlns:a16="http://schemas.microsoft.com/office/drawing/2014/main" id="{39358156-4A96-4092-B3B4-8D8BBA1ED2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4276312"/>
                  </p:ext>
                </p:extLst>
              </p:nvPr>
            </p:nvGraphicFramePr>
            <p:xfrm>
              <a:off x="585653" y="4243417"/>
              <a:ext cx="6934580" cy="23154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16687">
                      <a:extLst>
                        <a:ext uri="{9D8B030D-6E8A-4147-A177-3AD203B41FA5}">
                          <a16:colId xmlns:a16="http://schemas.microsoft.com/office/drawing/2014/main" val="2411105950"/>
                        </a:ext>
                      </a:extLst>
                    </a:gridCol>
                    <a:gridCol w="1787857">
                      <a:extLst>
                        <a:ext uri="{9D8B030D-6E8A-4147-A177-3AD203B41FA5}">
                          <a16:colId xmlns:a16="http://schemas.microsoft.com/office/drawing/2014/main" val="2110894715"/>
                        </a:ext>
                      </a:extLst>
                    </a:gridCol>
                    <a:gridCol w="1996391">
                      <a:extLst>
                        <a:ext uri="{9D8B030D-6E8A-4147-A177-3AD203B41FA5}">
                          <a16:colId xmlns:a16="http://schemas.microsoft.com/office/drawing/2014/main" val="3995904275"/>
                        </a:ext>
                      </a:extLst>
                    </a:gridCol>
                    <a:gridCol w="1733645">
                      <a:extLst>
                        <a:ext uri="{9D8B030D-6E8A-4147-A177-3AD203B41FA5}">
                          <a16:colId xmlns:a16="http://schemas.microsoft.com/office/drawing/2014/main" val="889128901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200" dirty="0"/>
                            <a:t>Target</a:t>
                          </a:r>
                          <a:endParaRPr kumimoji="1" lang="ja-JP" alt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200" dirty="0"/>
                            <a:t>Density [/(g/cm</a:t>
                          </a:r>
                          <a:r>
                            <a:rPr kumimoji="1" lang="en-US" altLang="ja-JP" sz="2200" baseline="30000" dirty="0"/>
                            <a:t>3</a:t>
                          </a:r>
                          <a:r>
                            <a:rPr kumimoji="1" lang="en-US" altLang="ja-JP" sz="2200" dirty="0"/>
                            <a:t>)]</a:t>
                          </a:r>
                          <a:endParaRPr kumimoji="1" lang="ja-JP" alt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200" dirty="0"/>
                            <a:t>Temperature [/K]</a:t>
                          </a:r>
                          <a:endParaRPr kumimoji="1" lang="ja-JP" alt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200" dirty="0"/>
                            <a:t>Pressure [/atm]</a:t>
                          </a:r>
                          <a:endParaRPr kumimoji="1" lang="ja-JP" alt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50274261"/>
                      </a:ext>
                    </a:extLst>
                  </a:tr>
                  <a:tr h="522796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31" t="-153488" r="-391379" b="-2174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500" dirty="0"/>
                            <a:t>9.5</a:t>
                          </a:r>
                          <a:endParaRPr kumimoji="1" lang="ja-JP" altLang="en-US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500" dirty="0"/>
                            <a:t>12</a:t>
                          </a:r>
                          <a:endParaRPr kumimoji="1" lang="ja-JP" altLang="en-US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500" dirty="0"/>
                            <a:t>3</a:t>
                          </a:r>
                          <a:endParaRPr kumimoji="1" lang="ja-JP" altLang="en-US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97945070"/>
                      </a:ext>
                    </a:extLst>
                  </a:tr>
                  <a:tr h="509651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31" t="-259524" r="-391379" b="-122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500" dirty="0"/>
                            <a:t>13.1</a:t>
                          </a:r>
                          <a:endParaRPr kumimoji="1" lang="ja-JP" altLang="en-US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1112162"/>
                      </a:ext>
                    </a:extLst>
                  </a:tr>
                  <a:tr h="52095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31" t="-355294" r="-391379" b="-2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500" dirty="0"/>
                            <a:t>2.8</a:t>
                          </a:r>
                          <a:endParaRPr kumimoji="1" lang="ja-JP" altLang="en-US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500" dirty="0"/>
                            <a:t>30</a:t>
                          </a:r>
                          <a:endParaRPr kumimoji="1" lang="ja-JP" altLang="en-US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622557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F7C2452-F5DD-4A8C-9C3F-78F58ECBB63C}"/>
              </a:ext>
            </a:extLst>
          </p:cNvPr>
          <p:cNvSpPr txBox="1"/>
          <p:nvPr/>
        </p:nvSpPr>
        <p:spPr>
          <a:xfrm>
            <a:off x="169488" y="3419856"/>
            <a:ext cx="81216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>
                <a:sym typeface="Wingdings" panose="05000000000000000000" pitchFamily="2" charset="2"/>
              </a:rPr>
              <a:t>Available densities calculated by the JLab Target Group</a:t>
            </a:r>
          </a:p>
          <a:p>
            <a:r>
              <a:rPr kumimoji="1" lang="en-US" altLang="ja-JP" sz="2200" b="1" i="1" dirty="0">
                <a:sym typeface="Wingdings" panose="05000000000000000000" pitchFamily="2" charset="2"/>
              </a:rPr>
              <a:t>maintaining a compatibility with our experimental setup: </a:t>
            </a:r>
            <a:endParaRPr kumimoji="1" lang="ja-JP" altLang="en-US" sz="2200" b="1" i="1" dirty="0"/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DDE040EA-2826-4F9C-AB2C-BDFB5DC44AD7}"/>
              </a:ext>
            </a:extLst>
          </p:cNvPr>
          <p:cNvCxnSpPr>
            <a:cxnSpLocks/>
          </p:cNvCxnSpPr>
          <p:nvPr/>
        </p:nvCxnSpPr>
        <p:spPr>
          <a:xfrm flipH="1">
            <a:off x="10529049" y="630996"/>
            <a:ext cx="897801" cy="585570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44881AFC-EEDF-40E8-9AAB-578F785D797D}"/>
              </a:ext>
            </a:extLst>
          </p:cNvPr>
          <p:cNvCxnSpPr>
            <a:cxnSpLocks/>
          </p:cNvCxnSpPr>
          <p:nvPr/>
        </p:nvCxnSpPr>
        <p:spPr>
          <a:xfrm flipH="1">
            <a:off x="7421706" y="1957225"/>
            <a:ext cx="1551710" cy="39776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20393674-46B2-4C3F-9769-519E9CDF8EEE}"/>
              </a:ext>
            </a:extLst>
          </p:cNvPr>
          <p:cNvCxnSpPr>
            <a:cxnSpLocks/>
          </p:cNvCxnSpPr>
          <p:nvPr/>
        </p:nvCxnSpPr>
        <p:spPr>
          <a:xfrm flipH="1">
            <a:off x="8534985" y="2246522"/>
            <a:ext cx="781612" cy="97670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4C671141-9802-49A4-B68F-1F64AAA481E3}"/>
              </a:ext>
            </a:extLst>
          </p:cNvPr>
          <p:cNvCxnSpPr>
            <a:cxnSpLocks/>
          </p:cNvCxnSpPr>
          <p:nvPr/>
        </p:nvCxnSpPr>
        <p:spPr>
          <a:xfrm flipH="1">
            <a:off x="9254799" y="1676111"/>
            <a:ext cx="584297" cy="656963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F9CAA591-E964-4B9A-AF52-438DE9A3A083}"/>
              </a:ext>
            </a:extLst>
          </p:cNvPr>
          <p:cNvCxnSpPr>
            <a:cxnSpLocks/>
          </p:cNvCxnSpPr>
          <p:nvPr/>
        </p:nvCxnSpPr>
        <p:spPr>
          <a:xfrm flipH="1">
            <a:off x="8929498" y="1706310"/>
            <a:ext cx="909598" cy="252353"/>
          </a:xfrm>
          <a:prstGeom prst="straightConnector1">
            <a:avLst/>
          </a:prstGeom>
          <a:ln w="38100">
            <a:solidFill>
              <a:srgbClr val="00B0F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F477608E-4D16-40A5-9055-CD0D8AA3E1A1}"/>
              </a:ext>
            </a:extLst>
          </p:cNvPr>
          <p:cNvCxnSpPr>
            <a:cxnSpLocks/>
          </p:cNvCxnSpPr>
          <p:nvPr/>
        </p:nvCxnSpPr>
        <p:spPr>
          <a:xfrm flipH="1">
            <a:off x="9848966" y="1193149"/>
            <a:ext cx="681265" cy="444339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29A8474-D538-4D19-A16B-B81BC43AAE81}"/>
              </a:ext>
            </a:extLst>
          </p:cNvPr>
          <p:cNvSpPr txBox="1"/>
          <p:nvPr/>
        </p:nvSpPr>
        <p:spPr>
          <a:xfrm>
            <a:off x="7517081" y="1541888"/>
            <a:ext cx="978181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3500" dirty="0">
                <a:solidFill>
                  <a:srgbClr val="00B0F0"/>
                </a:solidFill>
              </a:rPr>
              <a:t>K</a:t>
            </a:r>
            <a:r>
              <a:rPr kumimoji="1" lang="en-US" altLang="ja-JP" sz="3500" baseline="30000" dirty="0">
                <a:solidFill>
                  <a:srgbClr val="00B0F0"/>
                </a:solidFill>
              </a:rPr>
              <a:t>+</a:t>
            </a:r>
            <a:endParaRPr kumimoji="1" lang="ja-JP" altLang="en-US" sz="3500" baseline="30000" dirty="0">
              <a:solidFill>
                <a:srgbClr val="00B0F0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EEE3A51-FA4B-403C-BA08-A17EA6C15ED2}"/>
              </a:ext>
            </a:extLst>
          </p:cNvPr>
          <p:cNvSpPr txBox="1"/>
          <p:nvPr/>
        </p:nvSpPr>
        <p:spPr>
          <a:xfrm>
            <a:off x="8182530" y="3113529"/>
            <a:ext cx="64080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500" dirty="0">
                <a:solidFill>
                  <a:srgbClr val="C00000"/>
                </a:solidFill>
              </a:rPr>
              <a:t>e’</a:t>
            </a:r>
            <a:endParaRPr kumimoji="1" lang="ja-JP" altLang="en-US" sz="3500" baseline="30000" dirty="0">
              <a:solidFill>
                <a:srgbClr val="C00000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CA27010-ECCE-4897-86C7-AFF19356A467}"/>
              </a:ext>
            </a:extLst>
          </p:cNvPr>
          <p:cNvSpPr txBox="1"/>
          <p:nvPr/>
        </p:nvSpPr>
        <p:spPr>
          <a:xfrm>
            <a:off x="11516123" y="227341"/>
            <a:ext cx="59081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500" dirty="0">
                <a:solidFill>
                  <a:srgbClr val="FFC000"/>
                </a:solidFill>
              </a:rPr>
              <a:t>e</a:t>
            </a:r>
            <a:endParaRPr kumimoji="1" lang="ja-JP" altLang="en-US" sz="3500" baseline="30000" dirty="0">
              <a:solidFill>
                <a:srgbClr val="FFC000"/>
              </a:solidFill>
            </a:endParaRPr>
          </a:p>
        </p:txBody>
      </p:sp>
      <p:sp>
        <p:nvSpPr>
          <p:cNvPr id="3" name="矢印: 上カーブ 2">
            <a:extLst>
              <a:ext uri="{FF2B5EF4-FFF2-40B4-BE49-F238E27FC236}">
                <a16:creationId xmlns:a16="http://schemas.microsoft.com/office/drawing/2014/main" id="{82CD9BB8-AE0E-49C5-80EF-9B59F3B2DD87}"/>
              </a:ext>
            </a:extLst>
          </p:cNvPr>
          <p:cNvSpPr/>
          <p:nvPr/>
        </p:nvSpPr>
        <p:spPr>
          <a:xfrm rot="16200000">
            <a:off x="4947346" y="5640560"/>
            <a:ext cx="898782" cy="452282"/>
          </a:xfrm>
          <a:prstGeom prst="curvedUpArrow">
            <a:avLst>
              <a:gd name="adj1" fmla="val 30941"/>
              <a:gd name="adj2" fmla="val 89392"/>
              <a:gd name="adj3" fmla="val 2500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666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53DA34-998D-4F7F-ABAD-366341DF8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10532697" y="755470"/>
            <a:ext cx="1689988" cy="11049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Target</a:t>
            </a:r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60F5DFB-7636-4054-8EFF-E53A2E2985E8}"/>
              </a:ext>
            </a:extLst>
          </p:cNvPr>
          <p:cNvSpPr/>
          <p:nvPr/>
        </p:nvSpPr>
        <p:spPr>
          <a:xfrm>
            <a:off x="164500" y="105546"/>
            <a:ext cx="10574124" cy="286232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TAC COMMENT 1:</a:t>
            </a:r>
          </a:p>
          <a:p>
            <a:r>
              <a:rPr lang="en-US" altLang="ja-JP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The authors indicate that a new target system design was developed </a:t>
            </a:r>
            <a:r>
              <a:rPr lang="en-US" altLang="ja-JP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i</a:t>
            </a:r>
            <a:r>
              <a:rPr lang="en-US" altLang="ja-JP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n collaboration with the JLab</a:t>
            </a:r>
          </a:p>
          <a:p>
            <a:r>
              <a:rPr lang="en-US" altLang="ja-JP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Target Group to accommodate the restricted space at the target pivot and for compatibility with the</a:t>
            </a:r>
          </a:p>
          <a:p>
            <a:r>
              <a:rPr lang="en-US" altLang="ja-JP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E12-15-008 experiment. Some existing cryogenic gas handling systems can be utilized with</a:t>
            </a:r>
          </a:p>
          <a:p>
            <a:r>
              <a:rPr lang="en-US" altLang="ja-JP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modified operating parameters </a:t>
            </a:r>
            <a:r>
              <a:rPr lang="en-US" altLang="ja-JP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specifi</a:t>
            </a:r>
            <a:r>
              <a:rPr lang="en-US" altLang="ja-JP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c to this application. It is noted a new ladder and motion</a:t>
            </a:r>
          </a:p>
          <a:p>
            <a:r>
              <a:rPr lang="en-US" altLang="ja-JP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system (which can be similar to that used for PREX) will need to be built. It was not clear the cost</a:t>
            </a:r>
          </a:p>
          <a:p>
            <a:r>
              <a:rPr lang="en-US" altLang="ja-JP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or how much time is needed for these developments. While the authors note a similar effort to that</a:t>
            </a:r>
          </a:p>
          <a:p>
            <a:r>
              <a:rPr lang="en-US" altLang="ja-JP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of PREX/CREX is likely, it would be useful to illustrate further details of the setup (e. anticipated</a:t>
            </a:r>
          </a:p>
          <a:p>
            <a:r>
              <a:rPr lang="en-US" altLang="ja-JP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power load, conceptual drawings, etc.) and required labor.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コンテンツ プレースホルダー 2">
                <a:extLst>
                  <a:ext uri="{FF2B5EF4-FFF2-40B4-BE49-F238E27FC236}">
                    <a16:creationId xmlns:a16="http://schemas.microsoft.com/office/drawing/2014/main" id="{8C0552E5-923E-40D1-9F74-2129663F0A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3027947"/>
                <a:ext cx="12191999" cy="3724507"/>
              </a:xfrm>
              <a:solidFill>
                <a:schemeClr val="accent5">
                  <a:lumMod val="50000"/>
                </a:schemeClr>
              </a:solidFill>
            </p:spPr>
            <p:txBody>
              <a:bodyPr>
                <a:no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en-US" altLang="ja-JP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gave up the high density targets (roughly 10 times larger density than that proposed this year was assumed last year) because of the space limitation. </a:t>
                </a:r>
              </a:p>
              <a:p>
                <a:pPr>
                  <a:lnSpc>
                    <a:spcPts val="2000"/>
                  </a:lnSpc>
                </a:pPr>
                <a:r>
                  <a:rPr lang="en-US" altLang="ja-JP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compensate the density reduction, a larger cell is assumed in this proposal; </a:t>
                </a:r>
              </a:p>
              <a:p>
                <a:pPr marL="0" indent="0">
                  <a:lnSpc>
                    <a:spcPts val="2000"/>
                  </a:lnSpc>
                  <a:buNone/>
                </a:pPr>
                <a:r>
                  <a:rPr lang="en-US" altLang="ja-JP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50 mm </a:t>
                </a:r>
                <a:r>
                  <a:rPr lang="en-US" altLang="ja-JP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200 mm for He gas targets (4 times thicker target). </a:t>
                </a:r>
              </a:p>
              <a:p>
                <a:pPr marL="0" indent="0">
                  <a:lnSpc>
                    <a:spcPts val="2000"/>
                  </a:lnSpc>
                  <a:buNone/>
                </a:pPr>
                <a:r>
                  <a:rPr lang="en-US" altLang="ja-JP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   In addition, 2 times longer beamtime is requested for </a:t>
                </a:r>
                <a:r>
                  <a:rPr lang="en-US" altLang="ja-JP" sz="2000" baseline="30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4</a:t>
                </a:r>
                <a:r>
                  <a:rPr lang="en-US" altLang="ja-JP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He.</a:t>
                </a:r>
                <a:endParaRPr lang="en-US" altLang="ja-JP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2000"/>
                  </a:lnSpc>
                </a:pPr>
                <a:r>
                  <a:rPr lang="en-US" altLang="ja-JP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Manpower and cost</a:t>
                </a:r>
              </a:p>
              <a:p>
                <a:pPr lvl="1">
                  <a:lnSpc>
                    <a:spcPts val="2000"/>
                  </a:lnSpc>
                </a:pPr>
                <a:r>
                  <a:rPr lang="en-US" altLang="ja-JP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Designer and scientist 6 months working at about 60% to complete the design of the target.</a:t>
                </a:r>
              </a:p>
              <a:p>
                <a:pPr lvl="1">
                  <a:lnSpc>
                    <a:spcPts val="2000"/>
                  </a:lnSpc>
                </a:pPr>
                <a:r>
                  <a:rPr lang="en-US" altLang="ja-JP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Fabrication of the target will take about 6 months and about $500K in material and fabrication labor.</a:t>
                </a:r>
              </a:p>
              <a:p>
                <a:pPr lvl="1">
                  <a:lnSpc>
                    <a:spcPts val="2000"/>
                  </a:lnSpc>
                </a:pPr>
                <a:r>
                  <a:rPr lang="en-US" altLang="ja-JP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installation will be about 6 weeks and require 80% of the target group technical staff, 1 engineer and 2 scientists. </a:t>
                </a:r>
              </a:p>
              <a:p>
                <a:pPr>
                  <a:lnSpc>
                    <a:spcPts val="2000"/>
                  </a:lnSpc>
                </a:pPr>
                <a:r>
                  <a:rPr lang="en-US" altLang="ja-JP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Heat load</a:t>
                </a:r>
                <a:r>
                  <a:rPr lang="ja-JP" alt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≤25</m:t>
                    </m:r>
                  </m:oMath>
                </a14:m>
                <a:r>
                  <a:rPr lang="en-US" altLang="ja-JP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 (gas + cell)</a:t>
                </a:r>
              </a:p>
            </p:txBody>
          </p:sp>
        </mc:Choice>
        <mc:Fallback>
          <p:sp>
            <p:nvSpPr>
              <p:cNvPr id="5" name="コンテンツ プレースホルダー 2">
                <a:extLst>
                  <a:ext uri="{FF2B5EF4-FFF2-40B4-BE49-F238E27FC236}">
                    <a16:creationId xmlns:a16="http://schemas.microsoft.com/office/drawing/2014/main" id="{8C0552E5-923E-40D1-9F74-2129663F0A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3027947"/>
                <a:ext cx="12191999" cy="3724507"/>
              </a:xfrm>
              <a:blipFill>
                <a:blip r:embed="rId2"/>
                <a:stretch>
                  <a:fillRect l="-450" t="-2291" b="-24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438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FC7300-A7C7-401C-A315-6219FF8A4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9991665-C7FA-4D85-86E9-64A0A11F2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36398"/>
            <a:ext cx="10515600" cy="1185204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9/8—11 WEPH</a:t>
            </a:r>
            <a:r>
              <a:rPr kumimoji="1" lang="ja-JP" altLang="en-US" dirty="0" err="1"/>
              <a:t>、</a:t>
            </a:r>
            <a:r>
              <a:rPr lang="ja-JP" altLang="en-US" dirty="0"/>
              <a:t>可能でしたら是非ご参加お願いします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(</a:t>
            </a:r>
            <a:r>
              <a:rPr lang="ja-JP" altLang="en-US" dirty="0"/>
              <a:t>前回：</a:t>
            </a:r>
            <a:r>
              <a:rPr lang="en-US" altLang="ja-JP" dirty="0"/>
              <a:t> </a:t>
            </a:r>
            <a:r>
              <a:rPr lang="en-US" altLang="ja-JP" dirty="0">
                <a:hlinkClick r:id="rId2"/>
              </a:rPr>
              <a:t>http://physics.daliborskoupil.cz/onlineWS2020/</a:t>
            </a:r>
            <a:r>
              <a:rPr lang="en-US" altLang="ja-JP" dirty="0"/>
              <a:t> )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8CFF9CF-0C59-44FA-ACD6-83FDE51F224E}"/>
              </a:ext>
            </a:extLst>
          </p:cNvPr>
          <p:cNvSpPr txBox="1"/>
          <p:nvPr/>
        </p:nvSpPr>
        <p:spPr>
          <a:xfrm>
            <a:off x="838200" y="4661210"/>
            <a:ext cx="4070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PANIC </a:t>
            </a:r>
            <a:r>
              <a:rPr lang="ja-JP" altLang="en-US" sz="2000" dirty="0"/>
              <a:t>とかぶっている</a:t>
            </a:r>
            <a:r>
              <a:rPr lang="en-US" altLang="ja-JP" sz="2000" dirty="0"/>
              <a:t>…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85268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81D11D-93A2-4008-968F-1A628EDD2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6883" y="2766218"/>
            <a:ext cx="2406805" cy="1325563"/>
          </a:xfrm>
        </p:spPr>
        <p:txBody>
          <a:bodyPr/>
          <a:lstStyle/>
          <a:p>
            <a:r>
              <a:rPr kumimoji="1" lang="en-US" altLang="ja-JP" dirty="0"/>
              <a:t>Backup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5986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DF50ED-6806-40F4-8061-F06CDE7C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596"/>
            <a:ext cx="10515600" cy="2021236"/>
          </a:xfrm>
        </p:spPr>
        <p:txBody>
          <a:bodyPr/>
          <a:lstStyle/>
          <a:p>
            <a:r>
              <a:rPr kumimoji="1" lang="ja-JP" altLang="en-US" dirty="0"/>
              <a:t>散乱電子側の計数率の見積もり</a:t>
            </a:r>
            <a:br>
              <a:rPr kumimoji="1" lang="en-US" altLang="ja-JP" dirty="0"/>
            </a:br>
            <a:r>
              <a:rPr lang="ja-JP" altLang="en-US" dirty="0"/>
              <a:t>制動放射のみ</a:t>
            </a:r>
            <a:br>
              <a:rPr lang="en-US" altLang="ja-JP" dirty="0"/>
            </a:br>
            <a:r>
              <a:rPr lang="ja-JP" altLang="en-US" dirty="0"/>
              <a:t>クロムを使った過去のデータより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D415DB-A184-4F9F-924D-6228D05DE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15" y="3541480"/>
            <a:ext cx="11353800" cy="1742765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/>
              <a:t>He: (190/134. * 0.01 + 162/134*0.304) * 2.5 * 20./7.3 = 2.2 MHz</a:t>
            </a:r>
          </a:p>
          <a:p>
            <a:pPr marL="0" indent="0">
              <a:buNone/>
            </a:pPr>
            <a:r>
              <a:rPr lang="en-US" altLang="ja-JP" dirty="0"/>
              <a:t>Ca: (100/134. * 0.7) * 2.5 * 20./7.3 = 3.6 MHz</a:t>
            </a:r>
          </a:p>
          <a:p>
            <a:pPr marL="0" indent="0">
              <a:buNone/>
            </a:pPr>
            <a:r>
              <a:rPr kumimoji="1" lang="en-US" altLang="ja-JP" dirty="0"/>
              <a:t>Pb: </a:t>
            </a:r>
            <a:r>
              <a:rPr lang="en-US" altLang="ja-JP" dirty="0"/>
              <a:t>(100/134. * 10.9) * 2.5 * 20./7.3 = 55.7 MHz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02099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34C8B5-F75D-458B-8D54-9AE57C530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56" y="164405"/>
            <a:ext cx="10515600" cy="761148"/>
          </a:xfrm>
        </p:spPr>
        <p:txBody>
          <a:bodyPr/>
          <a:lstStyle/>
          <a:p>
            <a:r>
              <a:rPr lang="en-US" altLang="ja-JP" dirty="0"/>
              <a:t>Done (7/1</a:t>
            </a:r>
            <a:r>
              <a:rPr lang="ja-JP" altLang="en-US" dirty="0"/>
              <a:t>～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9177E8-EF42-411C-AA54-A6CBE2474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634" y="1081668"/>
            <a:ext cx="8818756" cy="5776332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/>
              <a:t>Hall C futures task forc</a:t>
            </a:r>
            <a:r>
              <a:rPr lang="en-US" altLang="ja-JP" dirty="0"/>
              <a:t>e meeting (Jul 1)</a:t>
            </a:r>
          </a:p>
          <a:p>
            <a:pPr lvl="1"/>
            <a:r>
              <a:rPr lang="en-US" altLang="ja-JP" dirty="0">
                <a:hlinkClick r:id="rId2"/>
              </a:rPr>
              <a:t>https://hallcweb.jlab.org/wiki/index.php/Hall_C_Futures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en-US" altLang="ja-JP" dirty="0"/>
              <a:t>Japan-US meeting</a:t>
            </a:r>
          </a:p>
          <a:p>
            <a:pPr lvl="1"/>
            <a:r>
              <a:rPr lang="en-US" altLang="ja-JP" dirty="0"/>
              <a:t>7/9, 7/23(, 8/6)</a:t>
            </a:r>
          </a:p>
          <a:p>
            <a:pPr lvl="1"/>
            <a:endParaRPr lang="en-US" altLang="ja-JP" dirty="0"/>
          </a:p>
          <a:p>
            <a:r>
              <a:rPr lang="en-US" altLang="ja-JP" dirty="0"/>
              <a:t>Core member meetings</a:t>
            </a:r>
          </a:p>
          <a:p>
            <a:pPr lvl="1"/>
            <a:r>
              <a:rPr lang="en-US" altLang="ja-JP" dirty="0" err="1"/>
              <a:t>nnL</a:t>
            </a:r>
            <a:r>
              <a:rPr lang="en-US" altLang="ja-JP" dirty="0"/>
              <a:t> analysis: 7/13, 7/27</a:t>
            </a:r>
          </a:p>
          <a:p>
            <a:pPr lvl="1"/>
            <a:r>
              <a:rPr lang="en-US" altLang="ja-JP" dirty="0"/>
              <a:t>Strategy: 7/27(, 8/5)</a:t>
            </a:r>
          </a:p>
          <a:p>
            <a:pPr lvl="1"/>
            <a:endParaRPr lang="en-US" altLang="ja-JP" dirty="0"/>
          </a:p>
          <a:p>
            <a:r>
              <a:rPr kumimoji="1" lang="en-US" altLang="ja-JP" dirty="0"/>
              <a:t>JLab Hall A/C Collaboration Meeting (Jul 8—9)</a:t>
            </a:r>
          </a:p>
          <a:p>
            <a:pPr lvl="1"/>
            <a:r>
              <a:rPr lang="en-US" altLang="ja-JP" dirty="0">
                <a:hlinkClick r:id="rId3"/>
              </a:rPr>
              <a:t>https://indico.jlab.org/event/451/</a:t>
            </a:r>
            <a:endParaRPr lang="en-US" altLang="ja-JP" dirty="0"/>
          </a:p>
          <a:p>
            <a:pPr lvl="1"/>
            <a:r>
              <a:rPr lang="en-US" altLang="ja-JP" dirty="0"/>
              <a:t>A = 3, 4 hypernuclei </a:t>
            </a:r>
            <a:r>
              <a:rPr lang="en-US" altLang="ja-JP" dirty="0">
                <a:sym typeface="Wingdings" panose="05000000000000000000" pitchFamily="2" charset="2"/>
              </a:rPr>
              <a:t> 5:00 a.m. on July 10 JST</a:t>
            </a:r>
          </a:p>
          <a:p>
            <a:pPr lvl="1"/>
            <a:endParaRPr kumimoji="1" lang="en-US" altLang="ja-JP" dirty="0"/>
          </a:p>
          <a:p>
            <a:r>
              <a:rPr kumimoji="1" lang="en-US" altLang="ja-JP" dirty="0"/>
              <a:t>JLab PAC 49 (Jul 19—23)</a:t>
            </a:r>
          </a:p>
          <a:p>
            <a:pPr lvl="1"/>
            <a:r>
              <a:rPr lang="en-US" altLang="ja-JP" dirty="0">
                <a:hlinkClick r:id="rId4"/>
              </a:rPr>
              <a:t>https://www.jlab.org/physics/PAC</a:t>
            </a:r>
            <a:endParaRPr kumimoji="1" lang="en-US" altLang="ja-JP" dirty="0"/>
          </a:p>
          <a:p>
            <a:pPr lvl="1"/>
            <a:r>
              <a:rPr lang="en-US" altLang="ja-JP" dirty="0"/>
              <a:t>E12-19-002 </a:t>
            </a:r>
            <a:r>
              <a:rPr lang="en-US" altLang="ja-JP" dirty="0">
                <a:sym typeface="Wingdings" panose="05000000000000000000" pitchFamily="2" charset="2"/>
              </a:rPr>
              <a:t> Approval with a rate of A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2110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110D5F-B3FE-40B1-AD36-2A81EB40B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4148" y="675143"/>
            <a:ext cx="8610600" cy="1293028"/>
          </a:xfrm>
        </p:spPr>
        <p:txBody>
          <a:bodyPr/>
          <a:lstStyle/>
          <a:p>
            <a:r>
              <a:rPr kumimoji="1" lang="en-US" altLang="ja-JP" dirty="0"/>
              <a:t>Experimental Setup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C3BF702-4600-41FF-9B86-A0303C88F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Oct. 30 2020</a:t>
            </a:r>
            <a:endParaRPr lang="ja-JP" altLang="en-US" dirty="0"/>
          </a:p>
        </p:txBody>
      </p:sp>
      <p:pic>
        <p:nvPicPr>
          <p:cNvPr id="29" name="図 2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5E5CDC6-EE29-4787-B5E8-FF64634773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7" r="1390"/>
          <a:stretch/>
        </p:blipFill>
        <p:spPr>
          <a:xfrm>
            <a:off x="1074922" y="784478"/>
            <a:ext cx="10916965" cy="5634814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5C8CB3E-C005-49BE-9527-F1EDA47DBFF4}"/>
              </a:ext>
            </a:extLst>
          </p:cNvPr>
          <p:cNvSpPr txBox="1"/>
          <p:nvPr/>
        </p:nvSpPr>
        <p:spPr>
          <a:xfrm>
            <a:off x="4132017" y="5006878"/>
            <a:ext cx="2986715" cy="13106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>
              <a:spcAft>
                <a:spcPts val="500"/>
              </a:spcAft>
            </a:pPr>
            <a:r>
              <a:rPr lang="en-US" altLang="ja-JP" sz="4000" dirty="0">
                <a:cs typeface="Arial" pitchFamily="34" charset="0"/>
              </a:rPr>
              <a:t>HKS (QQD)</a:t>
            </a:r>
          </a:p>
          <a:p>
            <a:pPr algn="l">
              <a:spcAft>
                <a:spcPts val="500"/>
              </a:spcAft>
            </a:pPr>
            <a:r>
              <a:rPr kumimoji="1" lang="en-US" altLang="ja-JP" sz="3500" dirty="0">
                <a:cs typeface="Arial" pitchFamily="34" charset="0"/>
              </a:rPr>
              <a:t>1.2 GeV/</a:t>
            </a:r>
            <a:r>
              <a:rPr kumimoji="1" lang="en-US" altLang="ja-JP" sz="3500" i="1" dirty="0">
                <a:cs typeface="Arial" pitchFamily="34" charset="0"/>
              </a:rPr>
              <a:t>c</a:t>
            </a:r>
            <a:r>
              <a:rPr kumimoji="1" lang="en-US" altLang="ja-JP" sz="3500" dirty="0">
                <a:cs typeface="Arial" pitchFamily="34" charset="0"/>
              </a:rPr>
              <a:t> K</a:t>
            </a:r>
            <a:r>
              <a:rPr kumimoji="1" lang="en-US" altLang="ja-JP" sz="3500" baseline="30000" dirty="0">
                <a:cs typeface="Arial" pitchFamily="34" charset="0"/>
              </a:rPr>
              <a:t>+</a:t>
            </a:r>
            <a:endParaRPr kumimoji="1" lang="ja-JP" altLang="en-US" sz="3500" baseline="30000" dirty="0" err="1">
              <a:cs typeface="Arial" pitchFamily="34" charset="0"/>
            </a:endParaRPr>
          </a:p>
        </p:txBody>
      </p: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6239C9E5-656D-4A09-B245-7908669497A8}"/>
              </a:ext>
            </a:extLst>
          </p:cNvPr>
          <p:cNvCxnSpPr>
            <a:cxnSpLocks/>
          </p:cNvCxnSpPr>
          <p:nvPr/>
        </p:nvCxnSpPr>
        <p:spPr>
          <a:xfrm flipV="1">
            <a:off x="209118" y="3874296"/>
            <a:ext cx="1016302" cy="1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CBB1873-5C1D-4635-A94F-F038859A19A3}"/>
              </a:ext>
            </a:extLst>
          </p:cNvPr>
          <p:cNvSpPr txBox="1"/>
          <p:nvPr/>
        </p:nvSpPr>
        <p:spPr>
          <a:xfrm>
            <a:off x="-239849" y="3254002"/>
            <a:ext cx="1612113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en-US" altLang="ja-JP" sz="2400" dirty="0">
                <a:cs typeface="Arial" pitchFamily="34" charset="0"/>
              </a:rPr>
              <a:t>e</a:t>
            </a:r>
            <a:r>
              <a:rPr kumimoji="1" lang="ja-JP" altLang="en-US" sz="2400" dirty="0">
                <a:cs typeface="Arial" pitchFamily="34" charset="0"/>
              </a:rPr>
              <a:t>⁻</a:t>
            </a:r>
            <a:endParaRPr kumimoji="1" lang="en-US" altLang="ja-JP" sz="2400" dirty="0">
              <a:cs typeface="Arial" pitchFamily="34" charset="0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2400" dirty="0">
                <a:cs typeface="Arial" pitchFamily="34" charset="0"/>
              </a:rPr>
              <a:t> </a:t>
            </a:r>
            <a:endParaRPr kumimoji="1" lang="en-US" altLang="ja-JP" sz="2400" dirty="0">
              <a:cs typeface="Arial" pitchFamily="34" charset="0"/>
            </a:endParaRPr>
          </a:p>
          <a:p>
            <a:pPr algn="ctr">
              <a:spcAft>
                <a:spcPts val="500"/>
              </a:spcAft>
            </a:pPr>
            <a:r>
              <a:rPr lang="en-US" altLang="ja-JP" sz="1700" dirty="0">
                <a:cs typeface="Arial" pitchFamily="34" charset="0"/>
              </a:rPr>
              <a:t>(4.2 GeV)</a:t>
            </a:r>
            <a:endParaRPr kumimoji="1" lang="ja-JP" altLang="en-US" sz="1700" dirty="0">
              <a:cs typeface="Arial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819D561-4FE7-497B-AC71-F326FB16F22E}"/>
              </a:ext>
            </a:extLst>
          </p:cNvPr>
          <p:cNvSpPr txBox="1"/>
          <p:nvPr/>
        </p:nvSpPr>
        <p:spPr>
          <a:xfrm>
            <a:off x="1044545" y="2145070"/>
            <a:ext cx="153118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500" b="1" dirty="0">
                <a:solidFill>
                  <a:srgbClr val="CC6600"/>
                </a:solidFill>
                <a:cs typeface="Arial" pitchFamily="34" charset="0"/>
              </a:rPr>
              <a:t>New </a:t>
            </a:r>
          </a:p>
          <a:p>
            <a:pPr algn="ctr"/>
            <a:r>
              <a:rPr kumimoji="1" lang="en-US" altLang="ja-JP" sz="2500" b="1" dirty="0">
                <a:solidFill>
                  <a:srgbClr val="CC6600"/>
                </a:solidFill>
                <a:cs typeface="Arial" pitchFamily="34" charset="0"/>
              </a:rPr>
              <a:t>Magnets</a:t>
            </a:r>
            <a:endParaRPr kumimoji="1" lang="ja-JP" altLang="en-US" sz="2500" b="1" dirty="0" err="1">
              <a:solidFill>
                <a:srgbClr val="CC6600"/>
              </a:solidFill>
              <a:cs typeface="Arial" pitchFamily="34" charset="0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291BD5C5-836E-4200-B254-BB0599B83488}"/>
              </a:ext>
            </a:extLst>
          </p:cNvPr>
          <p:cNvSpPr/>
          <p:nvPr/>
        </p:nvSpPr>
        <p:spPr>
          <a:xfrm>
            <a:off x="1191570" y="3206421"/>
            <a:ext cx="1038264" cy="1297881"/>
          </a:xfrm>
          <a:prstGeom prst="roundRect">
            <a:avLst/>
          </a:prstGeom>
          <a:noFill/>
          <a:ln w="3810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FDBF9E9-96AF-4EDF-8DB0-0BE1D1693BD1}"/>
              </a:ext>
            </a:extLst>
          </p:cNvPr>
          <p:cNvSpPr txBox="1"/>
          <p:nvPr/>
        </p:nvSpPr>
        <p:spPr>
          <a:xfrm>
            <a:off x="392942" y="125263"/>
            <a:ext cx="747814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500" dirty="0"/>
              <a:t>Experimental Setup at JLab Hall A</a:t>
            </a:r>
            <a:endParaRPr kumimoji="1" lang="ja-JP" altLang="en-US" sz="3500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F9A80C7E-C27C-4718-947F-3538CEEC9AAB}"/>
              </a:ext>
            </a:extLst>
          </p:cNvPr>
          <p:cNvSpPr txBox="1"/>
          <p:nvPr/>
        </p:nvSpPr>
        <p:spPr>
          <a:xfrm rot="20856137">
            <a:off x="3855918" y="1068938"/>
            <a:ext cx="3345788" cy="13106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>
              <a:spcAft>
                <a:spcPts val="500"/>
              </a:spcAft>
            </a:pPr>
            <a:r>
              <a:rPr lang="en-US" altLang="ja-JP" sz="4000" dirty="0">
                <a:cs typeface="Arial" pitchFamily="34" charset="0"/>
              </a:rPr>
              <a:t>HRS (QQDQ)</a:t>
            </a:r>
          </a:p>
          <a:p>
            <a:pPr algn="l">
              <a:spcAft>
                <a:spcPts val="500"/>
              </a:spcAft>
            </a:pPr>
            <a:r>
              <a:rPr kumimoji="1" lang="en-US" altLang="ja-JP" sz="3500" dirty="0">
                <a:cs typeface="Arial" pitchFamily="34" charset="0"/>
              </a:rPr>
              <a:t>2.7 GeV/</a:t>
            </a:r>
            <a:r>
              <a:rPr kumimoji="1" lang="en-US" altLang="ja-JP" sz="3500" i="1" dirty="0">
                <a:cs typeface="Arial" pitchFamily="34" charset="0"/>
              </a:rPr>
              <a:t>c </a:t>
            </a:r>
            <a:r>
              <a:rPr kumimoji="1" lang="en-US" altLang="ja-JP" sz="3500" dirty="0">
                <a:cs typeface="Arial" pitchFamily="34" charset="0"/>
              </a:rPr>
              <a:t>e’</a:t>
            </a:r>
            <a:endParaRPr kumimoji="1" lang="ja-JP" altLang="en-US" sz="3500" dirty="0" err="1">
              <a:cs typeface="Arial" pitchFamily="34" charset="0"/>
            </a:endParaRPr>
          </a:p>
        </p:txBody>
      </p: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C14A8F1B-7FD0-4019-B909-E250ED7AC268}"/>
              </a:ext>
            </a:extLst>
          </p:cNvPr>
          <p:cNvGrpSpPr/>
          <p:nvPr/>
        </p:nvGrpSpPr>
        <p:grpSpPr>
          <a:xfrm>
            <a:off x="1225420" y="3901142"/>
            <a:ext cx="2153485" cy="2564718"/>
            <a:chOff x="1225420" y="3901142"/>
            <a:chExt cx="2153485" cy="2564718"/>
          </a:xfrm>
        </p:grpSpPr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F42ACD6A-CF11-416B-9DE6-C3E093145856}"/>
                </a:ext>
              </a:extLst>
            </p:cNvPr>
            <p:cNvGrpSpPr/>
            <p:nvPr/>
          </p:nvGrpSpPr>
          <p:grpSpPr>
            <a:xfrm>
              <a:off x="1225420" y="3901142"/>
              <a:ext cx="1489788" cy="615634"/>
              <a:chOff x="1225420" y="3901142"/>
              <a:chExt cx="1489788" cy="615634"/>
            </a:xfrm>
          </p:grpSpPr>
          <p:cxnSp>
            <p:nvCxnSpPr>
              <p:cNvPr id="44" name="直線矢印コネクタ 43">
                <a:extLst>
                  <a:ext uri="{FF2B5EF4-FFF2-40B4-BE49-F238E27FC236}">
                    <a16:creationId xmlns:a16="http://schemas.microsoft.com/office/drawing/2014/main" id="{57A14431-2099-4F31-8C87-A68532CC4F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7866" y="4051083"/>
                <a:ext cx="927342" cy="465693"/>
              </a:xfrm>
              <a:prstGeom prst="straightConnector1">
                <a:avLst/>
              </a:prstGeom>
              <a:ln w="76200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F7070828-F728-4DDB-B661-DCF26BCDB704}"/>
                  </a:ext>
                </a:extLst>
              </p:cNvPr>
              <p:cNvSpPr/>
              <p:nvPr/>
            </p:nvSpPr>
            <p:spPr>
              <a:xfrm>
                <a:off x="1464906" y="3946849"/>
                <a:ext cx="345233" cy="102637"/>
              </a:xfrm>
              <a:custGeom>
                <a:avLst/>
                <a:gdLst>
                  <a:gd name="connsiteX0" fmla="*/ 345233 w 345233"/>
                  <a:gd name="connsiteY0" fmla="*/ 102637 h 102637"/>
                  <a:gd name="connsiteX1" fmla="*/ 149290 w 345233"/>
                  <a:gd name="connsiteY1" fmla="*/ 27992 h 102637"/>
                  <a:gd name="connsiteX2" fmla="*/ 0 w 345233"/>
                  <a:gd name="connsiteY2" fmla="*/ 0 h 102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5233" h="102637">
                    <a:moveTo>
                      <a:pt x="345233" y="102637"/>
                    </a:moveTo>
                    <a:cubicBezTo>
                      <a:pt x="276031" y="73867"/>
                      <a:pt x="206829" y="45098"/>
                      <a:pt x="149290" y="27992"/>
                    </a:cubicBezTo>
                    <a:cubicBezTo>
                      <a:pt x="91751" y="10886"/>
                      <a:pt x="45875" y="5443"/>
                      <a:pt x="0" y="0"/>
                    </a:cubicBezTo>
                  </a:path>
                </a:pathLst>
              </a:custGeom>
              <a:noFill/>
              <a:ln w="762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0" name="直線コネクタ 19">
                <a:extLst>
                  <a:ext uri="{FF2B5EF4-FFF2-40B4-BE49-F238E27FC236}">
                    <a16:creationId xmlns:a16="http://schemas.microsoft.com/office/drawing/2014/main" id="{0658F514-289F-4FD3-B8CC-4215C1685136}"/>
                  </a:ext>
                </a:extLst>
              </p:cNvPr>
              <p:cNvCxnSpPr>
                <a:cxnSpLocks/>
                <a:endCxn id="18" idx="2"/>
              </p:cNvCxnSpPr>
              <p:nvPr/>
            </p:nvCxnSpPr>
            <p:spPr>
              <a:xfrm>
                <a:off x="1225420" y="3901142"/>
                <a:ext cx="239486" cy="45707"/>
              </a:xfrm>
              <a:prstGeom prst="line">
                <a:avLst/>
              </a:prstGeom>
              <a:ln w="762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CEBCB4E2-47A6-44C2-B596-7F5846C53FEA}"/>
                </a:ext>
              </a:extLst>
            </p:cNvPr>
            <p:cNvSpPr/>
            <p:nvPr/>
          </p:nvSpPr>
          <p:spPr>
            <a:xfrm>
              <a:off x="2724539" y="4497355"/>
              <a:ext cx="654366" cy="1073021"/>
            </a:xfrm>
            <a:custGeom>
              <a:avLst/>
              <a:gdLst>
                <a:gd name="connsiteX0" fmla="*/ 0 w 654366"/>
                <a:gd name="connsiteY0" fmla="*/ 0 h 1073021"/>
                <a:gd name="connsiteX1" fmla="*/ 587828 w 654366"/>
                <a:gd name="connsiteY1" fmla="*/ 466531 h 1073021"/>
                <a:gd name="connsiteX2" fmla="*/ 615820 w 654366"/>
                <a:gd name="connsiteY2" fmla="*/ 1073021 h 107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4366" h="1073021">
                  <a:moveTo>
                    <a:pt x="0" y="0"/>
                  </a:moveTo>
                  <a:cubicBezTo>
                    <a:pt x="242595" y="143847"/>
                    <a:pt x="485191" y="287694"/>
                    <a:pt x="587828" y="466531"/>
                  </a:cubicBezTo>
                  <a:cubicBezTo>
                    <a:pt x="690465" y="645368"/>
                    <a:pt x="653142" y="859194"/>
                    <a:pt x="615820" y="1073021"/>
                  </a:cubicBezTo>
                </a:path>
              </a:pathLst>
            </a:custGeom>
            <a:noFill/>
            <a:ln w="762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9BA1765A-B360-4817-B1C2-B1B57755E521}"/>
                </a:ext>
              </a:extLst>
            </p:cNvPr>
            <p:cNvCxnSpPr>
              <a:cxnSpLocks/>
              <a:stCxn id="46" idx="2"/>
            </p:cNvCxnSpPr>
            <p:nvPr/>
          </p:nvCxnSpPr>
          <p:spPr>
            <a:xfrm flipH="1">
              <a:off x="3191069" y="5570376"/>
              <a:ext cx="149290" cy="895484"/>
            </a:xfrm>
            <a:prstGeom prst="straightConnector1">
              <a:avLst/>
            </a:prstGeom>
            <a:ln w="76200">
              <a:solidFill>
                <a:schemeClr val="accent1">
                  <a:lumMod val="40000"/>
                  <a:lumOff val="6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93D1ECC7-BCD7-48BC-ACE0-563002FEE1D5}"/>
              </a:ext>
            </a:extLst>
          </p:cNvPr>
          <p:cNvCxnSpPr/>
          <p:nvPr/>
        </p:nvCxnSpPr>
        <p:spPr>
          <a:xfrm flipV="1">
            <a:off x="1225420" y="1770814"/>
            <a:ext cx="9851714" cy="2103482"/>
          </a:xfrm>
          <a:prstGeom prst="straightConnector1">
            <a:avLst/>
          </a:prstGeom>
          <a:ln w="762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AB99B14E-1979-4B38-8B6B-775451CC62D6}"/>
              </a:ext>
            </a:extLst>
          </p:cNvPr>
          <p:cNvGrpSpPr/>
          <p:nvPr/>
        </p:nvGrpSpPr>
        <p:grpSpPr>
          <a:xfrm>
            <a:off x="8091215" y="5009226"/>
            <a:ext cx="3547852" cy="1423489"/>
            <a:chOff x="6490158" y="-29587"/>
            <a:chExt cx="3547852" cy="1423489"/>
          </a:xfrm>
        </p:grpSpPr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F7467CF5-06EE-424D-BE56-33586F088F60}"/>
                </a:ext>
              </a:extLst>
            </p:cNvPr>
            <p:cNvSpPr/>
            <p:nvPr/>
          </p:nvSpPr>
          <p:spPr>
            <a:xfrm>
              <a:off x="6490158" y="0"/>
              <a:ext cx="3501335" cy="139390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00" dirty="0"/>
            </a:p>
          </p:txBody>
        </p:sp>
        <p:sp>
          <p:nvSpPr>
            <p:cNvPr id="65" name="楕円 64">
              <a:extLst>
                <a:ext uri="{FF2B5EF4-FFF2-40B4-BE49-F238E27FC236}">
                  <a16:creationId xmlns:a16="http://schemas.microsoft.com/office/drawing/2014/main" id="{0978A577-456F-4712-926F-10866E5683F2}"/>
                </a:ext>
              </a:extLst>
            </p:cNvPr>
            <p:cNvSpPr/>
            <p:nvPr/>
          </p:nvSpPr>
          <p:spPr>
            <a:xfrm>
              <a:off x="8132246" y="680227"/>
              <a:ext cx="331527" cy="561940"/>
            </a:xfrm>
            <a:prstGeom prst="ellipse">
              <a:avLst/>
            </a:prstGeom>
            <a:solidFill>
              <a:schemeClr val="bg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00"/>
            </a:p>
          </p:txBody>
        </p:sp>
        <p:cxnSp>
          <p:nvCxnSpPr>
            <p:cNvPr id="66" name="直線コネクタ 65">
              <a:extLst>
                <a:ext uri="{FF2B5EF4-FFF2-40B4-BE49-F238E27FC236}">
                  <a16:creationId xmlns:a16="http://schemas.microsoft.com/office/drawing/2014/main" id="{14553515-610E-4A10-979A-9EE2AABD2BE4}"/>
                </a:ext>
              </a:extLst>
            </p:cNvPr>
            <p:cNvCxnSpPr>
              <a:cxnSpLocks/>
            </p:cNvCxnSpPr>
            <p:nvPr/>
          </p:nvCxnSpPr>
          <p:spPr>
            <a:xfrm>
              <a:off x="7263169" y="888556"/>
              <a:ext cx="212615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直線コネクタ 66">
              <a:extLst>
                <a:ext uri="{FF2B5EF4-FFF2-40B4-BE49-F238E27FC236}">
                  <a16:creationId xmlns:a16="http://schemas.microsoft.com/office/drawing/2014/main" id="{3FDB747C-738D-44C3-8CE2-649754095464}"/>
                </a:ext>
              </a:extLst>
            </p:cNvPr>
            <p:cNvCxnSpPr>
              <a:cxnSpLocks/>
            </p:cNvCxnSpPr>
            <p:nvPr/>
          </p:nvCxnSpPr>
          <p:spPr>
            <a:xfrm>
              <a:off x="7263169" y="974050"/>
              <a:ext cx="21484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直線コネクタ 67">
              <a:extLst>
                <a:ext uri="{FF2B5EF4-FFF2-40B4-BE49-F238E27FC236}">
                  <a16:creationId xmlns:a16="http://schemas.microsoft.com/office/drawing/2014/main" id="{26E31D99-1824-4E77-B41D-6DE7E1F8DAE4}"/>
                </a:ext>
              </a:extLst>
            </p:cNvPr>
            <p:cNvCxnSpPr>
              <a:cxnSpLocks/>
            </p:cNvCxnSpPr>
            <p:nvPr/>
          </p:nvCxnSpPr>
          <p:spPr>
            <a:xfrm>
              <a:off x="7263169" y="1059544"/>
              <a:ext cx="21484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線矢印コネクタ 68">
              <a:extLst>
                <a:ext uri="{FF2B5EF4-FFF2-40B4-BE49-F238E27FC236}">
                  <a16:creationId xmlns:a16="http://schemas.microsoft.com/office/drawing/2014/main" id="{B512416C-2557-460C-A355-260743B05374}"/>
                </a:ext>
              </a:extLst>
            </p:cNvPr>
            <p:cNvCxnSpPr>
              <a:cxnSpLocks/>
            </p:cNvCxnSpPr>
            <p:nvPr/>
          </p:nvCxnSpPr>
          <p:spPr>
            <a:xfrm>
              <a:off x="7263169" y="512959"/>
              <a:ext cx="498080" cy="0"/>
            </a:xfrm>
            <a:prstGeom prst="straightConnector1">
              <a:avLst/>
            </a:prstGeom>
            <a:ln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矢印コネクタ 69">
              <a:extLst>
                <a:ext uri="{FF2B5EF4-FFF2-40B4-BE49-F238E27FC236}">
                  <a16:creationId xmlns:a16="http://schemas.microsoft.com/office/drawing/2014/main" id="{F19AD9A2-35EA-47FC-BBFE-635BCB64E2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90489" y="116061"/>
              <a:ext cx="966920" cy="39318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フリーフォーム: 図形 70">
              <a:extLst>
                <a:ext uri="{FF2B5EF4-FFF2-40B4-BE49-F238E27FC236}">
                  <a16:creationId xmlns:a16="http://schemas.microsoft.com/office/drawing/2014/main" id="{4B98ADC9-B707-4504-B88E-8F204BFA0658}"/>
                </a:ext>
              </a:extLst>
            </p:cNvPr>
            <p:cNvSpPr/>
            <p:nvPr/>
          </p:nvSpPr>
          <p:spPr>
            <a:xfrm>
              <a:off x="7761249" y="470477"/>
              <a:ext cx="457200" cy="376913"/>
            </a:xfrm>
            <a:custGeom>
              <a:avLst/>
              <a:gdLst>
                <a:gd name="connsiteX0" fmla="*/ 0 w 432781"/>
                <a:gd name="connsiteY0" fmla="*/ 64783 h 377017"/>
                <a:gd name="connsiteX1" fmla="*/ 178420 w 432781"/>
                <a:gd name="connsiteY1" fmla="*/ 9026 h 377017"/>
                <a:gd name="connsiteX2" fmla="*/ 44605 w 432781"/>
                <a:gd name="connsiteY2" fmla="*/ 232051 h 377017"/>
                <a:gd name="connsiteX3" fmla="*/ 245327 w 432781"/>
                <a:gd name="connsiteY3" fmla="*/ 87085 h 377017"/>
                <a:gd name="connsiteX4" fmla="*/ 133815 w 432781"/>
                <a:gd name="connsiteY4" fmla="*/ 265504 h 377017"/>
                <a:gd name="connsiteX5" fmla="*/ 345688 w 432781"/>
                <a:gd name="connsiteY5" fmla="*/ 176295 h 377017"/>
                <a:gd name="connsiteX6" fmla="*/ 245327 w 432781"/>
                <a:gd name="connsiteY6" fmla="*/ 343563 h 377017"/>
                <a:gd name="connsiteX7" fmla="*/ 423746 w 432781"/>
                <a:gd name="connsiteY7" fmla="*/ 232051 h 377017"/>
                <a:gd name="connsiteX8" fmla="*/ 390293 w 432781"/>
                <a:gd name="connsiteY8" fmla="*/ 377017 h 37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2781" h="377017">
                  <a:moveTo>
                    <a:pt x="0" y="64783"/>
                  </a:moveTo>
                  <a:cubicBezTo>
                    <a:pt x="85493" y="22965"/>
                    <a:pt x="170986" y="-18852"/>
                    <a:pt x="178420" y="9026"/>
                  </a:cubicBezTo>
                  <a:cubicBezTo>
                    <a:pt x="185854" y="36904"/>
                    <a:pt x="33454" y="219041"/>
                    <a:pt x="44605" y="232051"/>
                  </a:cubicBezTo>
                  <a:cubicBezTo>
                    <a:pt x="55756" y="245061"/>
                    <a:pt x="230459" y="81510"/>
                    <a:pt x="245327" y="87085"/>
                  </a:cubicBezTo>
                  <a:cubicBezTo>
                    <a:pt x="260195" y="92661"/>
                    <a:pt x="117088" y="250636"/>
                    <a:pt x="133815" y="265504"/>
                  </a:cubicBezTo>
                  <a:cubicBezTo>
                    <a:pt x="150542" y="280372"/>
                    <a:pt x="327103" y="163285"/>
                    <a:pt x="345688" y="176295"/>
                  </a:cubicBezTo>
                  <a:cubicBezTo>
                    <a:pt x="364273" y="189305"/>
                    <a:pt x="232317" y="334270"/>
                    <a:pt x="245327" y="343563"/>
                  </a:cubicBezTo>
                  <a:cubicBezTo>
                    <a:pt x="258337" y="352856"/>
                    <a:pt x="399585" y="226475"/>
                    <a:pt x="423746" y="232051"/>
                  </a:cubicBezTo>
                  <a:cubicBezTo>
                    <a:pt x="447907" y="237627"/>
                    <a:pt x="419100" y="307322"/>
                    <a:pt x="390293" y="377017"/>
                  </a:cubicBezTo>
                </a:path>
              </a:pathLst>
            </a:cu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2500" dirty="0">
                <a:solidFill>
                  <a:schemeClr val="bg1"/>
                </a:solidFill>
              </a:endParaRPr>
            </a:p>
          </p:txBody>
        </p:sp>
        <p:cxnSp>
          <p:nvCxnSpPr>
            <p:cNvPr id="72" name="直線矢印コネクタ 71">
              <a:extLst>
                <a:ext uri="{FF2B5EF4-FFF2-40B4-BE49-F238E27FC236}">
                  <a16:creationId xmlns:a16="http://schemas.microsoft.com/office/drawing/2014/main" id="{F5A9F950-5C80-4C3F-B156-EC0AFD460C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89994" y="516066"/>
              <a:ext cx="824615" cy="268327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3" name="テキスト ボックス 72">
                  <a:extLst>
                    <a:ext uri="{FF2B5EF4-FFF2-40B4-BE49-F238E27FC236}">
                      <a16:creationId xmlns:a16="http://schemas.microsoft.com/office/drawing/2014/main" id="{1425BE49-212D-46ED-9A4C-72BB0F83F187}"/>
                    </a:ext>
                  </a:extLst>
                </p:cNvPr>
                <p:cNvSpPr txBox="1"/>
                <p:nvPr/>
              </p:nvSpPr>
              <p:spPr>
                <a:xfrm>
                  <a:off x="8675649" y="-29587"/>
                  <a:ext cx="538960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en-US" altLang="ja-JP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sz="2500" dirty="0"/>
                </a:p>
              </p:txBody>
            </p:sp>
          </mc:Choice>
          <mc:Fallback>
            <p:sp>
              <p:nvSpPr>
                <p:cNvPr id="73" name="テキスト ボックス 72">
                  <a:extLst>
                    <a:ext uri="{FF2B5EF4-FFF2-40B4-BE49-F238E27FC236}">
                      <a16:creationId xmlns:a16="http://schemas.microsoft.com/office/drawing/2014/main" id="{1425BE49-212D-46ED-9A4C-72BB0F83F1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75649" y="-29587"/>
                  <a:ext cx="538960" cy="4770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4" name="テキスト ボックス 73">
                  <a:extLst>
                    <a:ext uri="{FF2B5EF4-FFF2-40B4-BE49-F238E27FC236}">
                      <a16:creationId xmlns:a16="http://schemas.microsoft.com/office/drawing/2014/main" id="{9ECC0814-CF1F-407F-BB16-802845E6C90A}"/>
                    </a:ext>
                  </a:extLst>
                </p:cNvPr>
                <p:cNvSpPr txBox="1"/>
                <p:nvPr/>
              </p:nvSpPr>
              <p:spPr>
                <a:xfrm>
                  <a:off x="9237722" y="269268"/>
                  <a:ext cx="538960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sz="25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5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kumimoji="1" lang="en-US" altLang="ja-JP" sz="25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sz="2500" dirty="0"/>
                </a:p>
              </p:txBody>
            </p:sp>
          </mc:Choice>
          <mc:Fallback>
            <p:sp>
              <p:nvSpPr>
                <p:cNvPr id="74" name="テキスト ボックス 73">
                  <a:extLst>
                    <a:ext uri="{FF2B5EF4-FFF2-40B4-BE49-F238E27FC236}">
                      <a16:creationId xmlns:a16="http://schemas.microsoft.com/office/drawing/2014/main" id="{9ECC0814-CF1F-407F-BB16-802845E6C9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37722" y="269268"/>
                  <a:ext cx="538960" cy="477054"/>
                </a:xfrm>
                <a:prstGeom prst="rect">
                  <a:avLst/>
                </a:prstGeom>
                <a:blipFill>
                  <a:blip r:embed="rId4"/>
                  <a:stretch>
                    <a:fillRect l="-3409" r="-681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5" name="テキスト ボックス 74">
                  <a:extLst>
                    <a:ext uri="{FF2B5EF4-FFF2-40B4-BE49-F238E27FC236}">
                      <a16:creationId xmlns:a16="http://schemas.microsoft.com/office/drawing/2014/main" id="{12D9085B-B18F-4FDC-81E7-5280EBDB8CCB}"/>
                    </a:ext>
                  </a:extLst>
                </p:cNvPr>
                <p:cNvSpPr txBox="1"/>
                <p:nvPr/>
              </p:nvSpPr>
              <p:spPr>
                <a:xfrm>
                  <a:off x="7046604" y="101858"/>
                  <a:ext cx="538960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5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kumimoji="1" lang="ja-JP" altLang="en-US" sz="2500" dirty="0"/>
                </a:p>
              </p:txBody>
            </p:sp>
          </mc:Choice>
          <mc:Fallback>
            <p:sp>
              <p:nvSpPr>
                <p:cNvPr id="75" name="テキスト ボックス 74">
                  <a:extLst>
                    <a:ext uri="{FF2B5EF4-FFF2-40B4-BE49-F238E27FC236}">
                      <a16:creationId xmlns:a16="http://schemas.microsoft.com/office/drawing/2014/main" id="{12D9085B-B18F-4FDC-81E7-5280EBDB8C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6604" y="101858"/>
                  <a:ext cx="538960" cy="4770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6" name="テキスト ボックス 75">
                  <a:extLst>
                    <a:ext uri="{FF2B5EF4-FFF2-40B4-BE49-F238E27FC236}">
                      <a16:creationId xmlns:a16="http://schemas.microsoft.com/office/drawing/2014/main" id="{E03C4759-0467-4B8B-9ABD-699509A2B045}"/>
                    </a:ext>
                  </a:extLst>
                </p:cNvPr>
                <p:cNvSpPr txBox="1"/>
                <p:nvPr/>
              </p:nvSpPr>
              <p:spPr>
                <a:xfrm>
                  <a:off x="7386251" y="450570"/>
                  <a:ext cx="538960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sz="2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kumimoji="1" lang="en-US" altLang="ja-JP" sz="2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sz="25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76" name="テキスト ボックス 75">
                  <a:extLst>
                    <a:ext uri="{FF2B5EF4-FFF2-40B4-BE49-F238E27FC236}">
                      <a16:creationId xmlns:a16="http://schemas.microsoft.com/office/drawing/2014/main" id="{E03C4759-0467-4B8B-9ABD-699509A2B0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6251" y="450570"/>
                  <a:ext cx="538960" cy="477054"/>
                </a:xfrm>
                <a:prstGeom prst="rect">
                  <a:avLst/>
                </a:prstGeom>
                <a:blipFill>
                  <a:blip r:embed="rId6"/>
                  <a:stretch>
                    <a:fillRect b="-632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7" name="テキスト ボックス 76">
                  <a:extLst>
                    <a:ext uri="{FF2B5EF4-FFF2-40B4-BE49-F238E27FC236}">
                      <a16:creationId xmlns:a16="http://schemas.microsoft.com/office/drawing/2014/main" id="{59745EF9-7433-4F83-A965-D6F34BEF7616}"/>
                    </a:ext>
                  </a:extLst>
                </p:cNvPr>
                <p:cNvSpPr txBox="1"/>
                <p:nvPr/>
              </p:nvSpPr>
              <p:spPr>
                <a:xfrm>
                  <a:off x="6490158" y="774988"/>
                  <a:ext cx="704438" cy="5181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kumimoji="1" lang="en-US" altLang="ja-JP" sz="25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US" altLang="ja-JP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altLang="ja-JP" sz="25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He</m:t>
                            </m:r>
                          </m:e>
                        </m:sPre>
                      </m:oMath>
                    </m:oMathPara>
                  </a14:m>
                  <a:endParaRPr kumimoji="1" lang="ja-JP" altLang="en-US" sz="2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77" name="テキスト ボックス 76">
                  <a:extLst>
                    <a:ext uri="{FF2B5EF4-FFF2-40B4-BE49-F238E27FC236}">
                      <a16:creationId xmlns:a16="http://schemas.microsoft.com/office/drawing/2014/main" id="{59745EF9-7433-4F83-A965-D6F34BEF76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0158" y="774988"/>
                  <a:ext cx="704438" cy="51815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8" name="テキスト ボックス 77">
                  <a:extLst>
                    <a:ext uri="{FF2B5EF4-FFF2-40B4-BE49-F238E27FC236}">
                      <a16:creationId xmlns:a16="http://schemas.microsoft.com/office/drawing/2014/main" id="{F3411D0F-AA67-4C63-9926-521D7D19F718}"/>
                    </a:ext>
                  </a:extLst>
                </p:cNvPr>
                <p:cNvSpPr txBox="1"/>
                <p:nvPr/>
              </p:nvSpPr>
              <p:spPr>
                <a:xfrm>
                  <a:off x="9333572" y="731071"/>
                  <a:ext cx="704438" cy="4939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kumimoji="1" lang="en-US" altLang="ja-JP" sz="25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m:rPr>
                                <m:sty m:val="p"/>
                              </m:rPr>
                              <a:rPr kumimoji="1" lang="en-US" altLang="ja-JP" sz="25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sub>
                          <m:sup>
                            <m:r>
                              <a:rPr lang="en-US" altLang="ja-JP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altLang="ja-JP" sz="25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sPre>
                      </m:oMath>
                    </m:oMathPara>
                  </a14:m>
                  <a:endParaRPr kumimoji="1" lang="ja-JP" altLang="en-US" sz="2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78" name="テキスト ボックス 77">
                  <a:extLst>
                    <a:ext uri="{FF2B5EF4-FFF2-40B4-BE49-F238E27FC236}">
                      <a16:creationId xmlns:a16="http://schemas.microsoft.com/office/drawing/2014/main" id="{F3411D0F-AA67-4C63-9926-521D7D19F7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33572" y="731071"/>
                  <a:ext cx="704438" cy="49391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3CCAAD83-3F59-4B80-94F5-0FD75E78A676}"/>
                  </a:ext>
                </a:extLst>
              </p:cNvPr>
              <p:cNvSpPr/>
              <p:nvPr/>
            </p:nvSpPr>
            <p:spPr>
              <a:xfrm>
                <a:off x="453432" y="4820345"/>
                <a:ext cx="1247012" cy="134560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1" lang="en-US" altLang="ja-JP" sz="25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kumimoji="1" lang="en-US" altLang="ja-JP" sz="25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ja-JP" sz="25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5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r>
                            <a:rPr lang="en-US" altLang="ja-JP" sz="25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𝐇𝐞</m:t>
                          </m:r>
                        </m:e>
                      </m:sPre>
                    </m:oMath>
                  </m:oMathPara>
                </a14:m>
                <a:endParaRPr kumimoji="1" lang="en-US" altLang="ja-JP" sz="25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1" lang="en-US" altLang="ja-JP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40,48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altLang="ja-JP" sz="2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Ca</m:t>
                          </m:r>
                        </m:e>
                      </m:sPre>
                    </m:oMath>
                  </m:oMathPara>
                </a14:m>
                <a:endParaRPr kumimoji="1" lang="en-US" altLang="ja-JP" sz="2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1" lang="en-US" altLang="ja-JP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208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altLang="ja-JP" sz="2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Pb</m:t>
                          </m:r>
                        </m:e>
                      </m:sPre>
                    </m:oMath>
                  </m:oMathPara>
                </a14:m>
                <a:endParaRPr kumimoji="1" lang="ja-JP" altLang="en-US" sz="2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3CCAAD83-3F59-4B80-94F5-0FD75E78A6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32" y="4820345"/>
                <a:ext cx="1247012" cy="13456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119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A87FF5-7284-4E50-A15C-FB97E147C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369" y="367831"/>
            <a:ext cx="8610600" cy="829965"/>
          </a:xfrm>
        </p:spPr>
        <p:txBody>
          <a:bodyPr/>
          <a:lstStyle/>
          <a:p>
            <a:r>
              <a:rPr lang="en-US" altLang="ja-JP" cap="none" dirty="0"/>
              <a:t>Possibility in Hall C</a:t>
            </a:r>
            <a:endParaRPr kumimoji="1" lang="ja-JP" altLang="en-US" cap="none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644423AC-2F75-4DC2-BBB6-DE9CDD262B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6" y="1725000"/>
            <a:ext cx="8270296" cy="4382722"/>
          </a:xfrm>
        </p:spPr>
      </p:pic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DA9CF175-1FA0-4AD8-9863-6E154EA38727}"/>
              </a:ext>
            </a:extLst>
          </p:cNvPr>
          <p:cNvCxnSpPr/>
          <p:nvPr/>
        </p:nvCxnSpPr>
        <p:spPr>
          <a:xfrm flipV="1">
            <a:off x="1066043" y="4829907"/>
            <a:ext cx="1477107" cy="1090246"/>
          </a:xfrm>
          <a:prstGeom prst="straightConnector1">
            <a:avLst/>
          </a:prstGeom>
          <a:ln w="76200">
            <a:solidFill>
              <a:schemeClr val="accent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B27AAA93-8166-47B0-AA36-FE7FB73F9F11}"/>
              </a:ext>
            </a:extLst>
          </p:cNvPr>
          <p:cNvCxnSpPr>
            <a:cxnSpLocks/>
          </p:cNvCxnSpPr>
          <p:nvPr/>
        </p:nvCxnSpPr>
        <p:spPr>
          <a:xfrm flipV="1">
            <a:off x="2600473" y="4056184"/>
            <a:ext cx="2202779" cy="773723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E20FFEB7-74B5-4B9E-97BA-6FEB86F7B7DA}"/>
              </a:ext>
            </a:extLst>
          </p:cNvPr>
          <p:cNvCxnSpPr>
            <a:cxnSpLocks/>
          </p:cNvCxnSpPr>
          <p:nvPr/>
        </p:nvCxnSpPr>
        <p:spPr>
          <a:xfrm flipV="1">
            <a:off x="2600473" y="2778369"/>
            <a:ext cx="1537016" cy="1911716"/>
          </a:xfrm>
          <a:prstGeom prst="straightConnector1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D89CB84-1E15-492B-9C4C-D41D33310A90}"/>
              </a:ext>
            </a:extLst>
          </p:cNvPr>
          <p:cNvSpPr txBox="1"/>
          <p:nvPr/>
        </p:nvSpPr>
        <p:spPr>
          <a:xfrm>
            <a:off x="5193523" y="3447001"/>
            <a:ext cx="1940036" cy="93871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500" dirty="0">
                <a:solidFill>
                  <a:schemeClr val="bg1"/>
                </a:solidFill>
              </a:rPr>
              <a:t>K</a:t>
            </a:r>
            <a:r>
              <a:rPr kumimoji="1" lang="en-US" altLang="ja-JP" sz="5500" baseline="30000" dirty="0">
                <a:solidFill>
                  <a:schemeClr val="bg1"/>
                </a:solidFill>
              </a:rPr>
              <a:t>+</a:t>
            </a:r>
            <a:endParaRPr kumimoji="1" lang="ja-JP" altLang="en-US" sz="5500" baseline="30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2B407C7-42B9-495D-9416-628E7D53875B}"/>
                  </a:ext>
                </a:extLst>
              </p:cNvPr>
              <p:cNvSpPr txBox="1"/>
              <p:nvPr/>
            </p:nvSpPr>
            <p:spPr>
              <a:xfrm>
                <a:off x="1629976" y="2239278"/>
                <a:ext cx="2041092" cy="938719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5500" i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5500" i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’</m:t>
                      </m:r>
                    </m:oMath>
                  </m:oMathPara>
                </a14:m>
                <a:endParaRPr kumimoji="1" lang="ja-JP" altLang="en-US" sz="5500" baseline="30000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2B407C7-42B9-495D-9416-628E7D538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976" y="2239278"/>
                <a:ext cx="2041092" cy="9387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948C1128-20DC-45E8-92EB-DA13EAACD338}"/>
                  </a:ext>
                </a:extLst>
              </p:cNvPr>
              <p:cNvSpPr txBox="1"/>
              <p:nvPr/>
            </p:nvSpPr>
            <p:spPr>
              <a:xfrm>
                <a:off x="447173" y="4642338"/>
                <a:ext cx="716488" cy="938719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5500" b="0" i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5500" baseline="30000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948C1128-20DC-45E8-92EB-DA13EAACD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73" y="4642338"/>
                <a:ext cx="716488" cy="9387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FB45493-B1D0-4145-8484-87050742B450}"/>
              </a:ext>
            </a:extLst>
          </p:cNvPr>
          <p:cNvSpPr txBox="1"/>
          <p:nvPr/>
        </p:nvSpPr>
        <p:spPr>
          <a:xfrm>
            <a:off x="2686009" y="2801814"/>
            <a:ext cx="1058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SHMS</a:t>
            </a:r>
            <a:endParaRPr kumimoji="1" lang="ja-JP" altLang="en-US" sz="2200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092DDFF-6F13-46F1-AE81-593D1BB12D7E}"/>
              </a:ext>
            </a:extLst>
          </p:cNvPr>
          <p:cNvSpPr txBox="1"/>
          <p:nvPr/>
        </p:nvSpPr>
        <p:spPr>
          <a:xfrm>
            <a:off x="6240064" y="4013449"/>
            <a:ext cx="8075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HKS</a:t>
            </a:r>
            <a:endParaRPr kumimoji="1" lang="ja-JP" altLang="en-US" sz="2200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5E0CBC4-CC3A-4C9D-91E9-52101CF792D6}"/>
              </a:ext>
            </a:extLst>
          </p:cNvPr>
          <p:cNvSpPr txBox="1"/>
          <p:nvPr/>
        </p:nvSpPr>
        <p:spPr>
          <a:xfrm>
            <a:off x="305000" y="6201507"/>
            <a:ext cx="7689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Thank you for the drawings + discussions </a:t>
            </a:r>
            <a:r>
              <a:rPr kumimoji="1" lang="en-US" altLang="ja-JP" dirty="0">
                <a:sym typeface="Wingdings" panose="05000000000000000000" pitchFamily="2" charset="2"/>
              </a:rPr>
              <a:t> Bert, Paul, Steve</a:t>
            </a:r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26CE184-91EB-4DAB-937C-32E792996535}"/>
              </a:ext>
            </a:extLst>
          </p:cNvPr>
          <p:cNvSpPr txBox="1"/>
          <p:nvPr/>
        </p:nvSpPr>
        <p:spPr>
          <a:xfrm>
            <a:off x="8644755" y="3916361"/>
            <a:ext cx="3436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SHMS + HKS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Vertical HES + vertical HKS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… </a:t>
            </a:r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770BB89-1C35-4AB1-8394-7AF7DA667E6B}"/>
              </a:ext>
            </a:extLst>
          </p:cNvPr>
          <p:cNvSpPr txBox="1"/>
          <p:nvPr/>
        </p:nvSpPr>
        <p:spPr>
          <a:xfrm>
            <a:off x="8644755" y="3364896"/>
            <a:ext cx="3277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Evaluations are in progress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6138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4FB31F-62B6-49F3-B9A3-1639AB583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21C7B409-7653-4D53-A681-8413B35328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82" y="45055"/>
            <a:ext cx="10148835" cy="6812945"/>
          </a:xfr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5F68E02-49C1-4861-B34A-5BCDE6A4303C}"/>
              </a:ext>
            </a:extLst>
          </p:cNvPr>
          <p:cNvSpPr txBox="1"/>
          <p:nvPr/>
        </p:nvSpPr>
        <p:spPr>
          <a:xfrm>
            <a:off x="5549661" y="1495245"/>
            <a:ext cx="131949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500" dirty="0"/>
              <a:t>HKS</a:t>
            </a:r>
            <a:endParaRPr kumimoji="1" lang="ja-JP" altLang="en-US" sz="35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CD511C1-48CB-446C-A2B1-7BE87399A62F}"/>
              </a:ext>
            </a:extLst>
          </p:cNvPr>
          <p:cNvSpPr txBox="1"/>
          <p:nvPr/>
        </p:nvSpPr>
        <p:spPr>
          <a:xfrm>
            <a:off x="2341266" y="1800357"/>
            <a:ext cx="108117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500" dirty="0"/>
              <a:t>HES</a:t>
            </a:r>
            <a:endParaRPr kumimoji="1" lang="ja-JP" altLang="en-US" sz="35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B443836-434C-46EB-A35A-84EC21E315E9}"/>
              </a:ext>
            </a:extLst>
          </p:cNvPr>
          <p:cNvSpPr txBox="1"/>
          <p:nvPr/>
        </p:nvSpPr>
        <p:spPr>
          <a:xfrm>
            <a:off x="4825042" y="3571336"/>
            <a:ext cx="13194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500" dirty="0"/>
              <a:t>SPL/</a:t>
            </a:r>
          </a:p>
          <a:p>
            <a:r>
              <a:rPr kumimoji="1" lang="en-US" altLang="ja-JP" sz="3500" dirty="0"/>
              <a:t>PCS</a:t>
            </a:r>
          </a:p>
        </p:txBody>
      </p:sp>
    </p:spTree>
    <p:extLst>
      <p:ext uri="{BB962C8B-B14F-4D97-AF65-F5344CB8AC3E}">
        <p14:creationId xmlns:p14="http://schemas.microsoft.com/office/powerpoint/2010/main" val="3196930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8C49DA-7D93-4615-A019-1CD67CD5B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Questions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3CD995-FC00-4D7B-A77E-5C0025EDA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3186"/>
            <a:ext cx="10669859" cy="3058609"/>
          </a:xfrm>
        </p:spPr>
        <p:txBody>
          <a:bodyPr/>
          <a:lstStyle/>
          <a:p>
            <a:r>
              <a:rPr kumimoji="1" lang="en-US" altLang="ja-JP" dirty="0"/>
              <a:t>Can HES (HKS</a:t>
            </a:r>
            <a:r>
              <a:rPr lang="en-US" altLang="ja-JP" dirty="0"/>
              <a:t>) be vertical in terms of structural stability</a:t>
            </a:r>
            <a:r>
              <a:rPr lang="ja-JP" altLang="en-US" dirty="0"/>
              <a:t> </a:t>
            </a:r>
            <a:r>
              <a:rPr lang="en-US" altLang="ja-JP" dirty="0"/>
              <a:t>?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altLang="ja-JP" dirty="0">
                <a:sym typeface="Wingdings" panose="05000000000000000000" pitchFamily="2" charset="2"/>
              </a:rPr>
              <a:t> Communication with JLab staff </a:t>
            </a:r>
          </a:p>
          <a:p>
            <a:pPr marL="457200" lvl="1" indent="0">
              <a:buNone/>
            </a:pPr>
            <a:endParaRPr lang="en-US" altLang="ja-JP" dirty="0"/>
          </a:p>
          <a:p>
            <a:pPr marL="457200" lvl="1" indent="0">
              <a:buNone/>
            </a:pPr>
            <a:endParaRPr lang="en-US" altLang="ja-JP" dirty="0"/>
          </a:p>
          <a:p>
            <a:r>
              <a:rPr lang="en-US" altLang="ja-JP" dirty="0"/>
              <a:t>Can we achieve the goal physics in Hall C?</a:t>
            </a:r>
          </a:p>
          <a:p>
            <a:pPr lvl="1"/>
            <a:r>
              <a:rPr lang="en-US" altLang="ja-JP" dirty="0"/>
              <a:t>Simulation study (SIMC, Geant4)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altLang="ja-JP" dirty="0">
                <a:sym typeface="Wingdings" panose="05000000000000000000" pitchFamily="2" charset="2"/>
              </a:rPr>
              <a:t>Resolution, yield, S/N</a:t>
            </a:r>
            <a:endParaRPr lang="en-US" altLang="ja-JP" dirty="0"/>
          </a:p>
          <a:p>
            <a:pPr lvl="1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10082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6B4464-C131-46D8-8F3B-68CE8F8A1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99132"/>
            <a:ext cx="10364451" cy="825272"/>
          </a:xfrm>
        </p:spPr>
        <p:txBody>
          <a:bodyPr/>
          <a:lstStyle/>
          <a:p>
            <a:r>
              <a:rPr kumimoji="1" lang="en-US" altLang="ja-JP" cap="none" dirty="0"/>
              <a:t>Yield per day (Hall C) @ </a:t>
            </a:r>
            <a:r>
              <a:rPr kumimoji="1" lang="en-US" altLang="ja-JP" cap="none" dirty="0">
                <a:solidFill>
                  <a:srgbClr val="002060"/>
                </a:solidFill>
              </a:rPr>
              <a:t>20μA</a:t>
            </a:r>
            <a:endParaRPr kumimoji="1" lang="ja-JP" altLang="en-US" cap="none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AB1D37C7-0609-4036-A540-8A3323FD2FE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89480277"/>
                  </p:ext>
                </p:extLst>
              </p:nvPr>
            </p:nvGraphicFramePr>
            <p:xfrm>
              <a:off x="125373" y="1440258"/>
              <a:ext cx="11941251" cy="39722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68600">
                      <a:extLst>
                        <a:ext uri="{9D8B030D-6E8A-4147-A177-3AD203B41FA5}">
                          <a16:colId xmlns:a16="http://schemas.microsoft.com/office/drawing/2014/main" val="3319655311"/>
                        </a:ext>
                      </a:extLst>
                    </a:gridCol>
                    <a:gridCol w="2247900">
                      <a:extLst>
                        <a:ext uri="{9D8B030D-6E8A-4147-A177-3AD203B41FA5}">
                          <a16:colId xmlns:a16="http://schemas.microsoft.com/office/drawing/2014/main" val="59629277"/>
                        </a:ext>
                      </a:extLst>
                    </a:gridCol>
                    <a:gridCol w="1734679">
                      <a:extLst>
                        <a:ext uri="{9D8B030D-6E8A-4147-A177-3AD203B41FA5}">
                          <a16:colId xmlns:a16="http://schemas.microsoft.com/office/drawing/2014/main" val="2332464284"/>
                        </a:ext>
                      </a:extLst>
                    </a:gridCol>
                    <a:gridCol w="1456272">
                      <a:extLst>
                        <a:ext uri="{9D8B030D-6E8A-4147-A177-3AD203B41FA5}">
                          <a16:colId xmlns:a16="http://schemas.microsoft.com/office/drawing/2014/main" val="1267016013"/>
                        </a:ext>
                      </a:extLst>
                    </a:gridCol>
                    <a:gridCol w="1765300">
                      <a:extLst>
                        <a:ext uri="{9D8B030D-6E8A-4147-A177-3AD203B41FA5}">
                          <a16:colId xmlns:a16="http://schemas.microsoft.com/office/drawing/2014/main" val="1038198667"/>
                        </a:ext>
                      </a:extLst>
                    </a:gridCol>
                    <a:gridCol w="1968500">
                      <a:extLst>
                        <a:ext uri="{9D8B030D-6E8A-4147-A177-3AD203B41FA5}">
                          <a16:colId xmlns:a16="http://schemas.microsoft.com/office/drawing/2014/main" val="571554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Configuration</a:t>
                          </a:r>
                          <a:endParaRPr kumimoji="1" lang="ja-JP" altLang="en-US" sz="20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ΔE</a:t>
                          </a:r>
                          <a:r>
                            <a:rPr kumimoji="1" lang="en-US" altLang="ja-JP" sz="2000" baseline="-25000" dirty="0"/>
                            <a:t>Λ</a:t>
                          </a:r>
                          <a:endParaRPr kumimoji="1" lang="en-US" altLang="ja-JP" sz="2000" baseline="0" dirty="0"/>
                        </a:p>
                        <a:p>
                          <a:pPr algn="ctr"/>
                          <a:r>
                            <a:rPr kumimoji="1" lang="en-US" altLang="ja-JP" sz="2000" baseline="0" dirty="0"/>
                            <a:t>(# of events needed for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1" lang="en-US" altLang="ja-JP" sz="2000" b="0" i="0" baseline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Sup>
                                <m:sSubSupPr>
                                  <m:ctrlPr>
                                    <a:rPr kumimoji="1" lang="en-US" altLang="ja-JP" sz="20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2000" b="0" i="1" baseline="0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ja-JP" sz="2000" b="0" i="0" baseline="0" smtClean="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kumimoji="1" lang="en-US" altLang="ja-JP" sz="2000" b="0" i="0" baseline="0" smtClean="0">
                                      <a:latin typeface="Cambria Math" panose="02040503050406030204" pitchFamily="18" charset="0"/>
                                    </a:rPr>
                                    <m:t>stat</m:t>
                                  </m:r>
                                  <m:r>
                                    <a:rPr kumimoji="1" lang="en-US" altLang="ja-JP" sz="2000" b="0" i="0" baseline="0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sup>
                              </m:sSubSup>
                              <m:r>
                                <a:rPr kumimoji="1" lang="en-US" altLang="ja-JP" sz="2000" b="0" i="1" baseline="0" smtClean="0">
                                  <a:latin typeface="Cambria Math" panose="02040503050406030204" pitchFamily="18" charset="0"/>
                                </a:rPr>
                                <m:t>=20</m:t>
                              </m:r>
                            </m:oMath>
                          </a14:m>
                          <a:r>
                            <a:rPr kumimoji="1" lang="en-US" altLang="ja-JP" sz="2000" baseline="0" dirty="0"/>
                            <a:t> keV)</a:t>
                          </a:r>
                          <a:endParaRPr kumimoji="1" lang="ja-JP" altLang="en-US" sz="2000" baseline="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kumimoji="1" lang="en-US" altLang="ja-JP" sz="200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PrePr>
                                <m:sub/>
                                <m:sup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b="0" i="0" smtClean="0">
                                      <a:latin typeface="Cambria Math" panose="02040503050406030204" pitchFamily="18" charset="0"/>
                                    </a:rPr>
                                    <m:t>He</m:t>
                                  </m:r>
                                </m:e>
                              </m:sPre>
                            </m:oMath>
                          </a14:m>
                          <a:r>
                            <a:rPr kumimoji="1" lang="en-US" altLang="ja-JP" sz="2000" dirty="0"/>
                            <a:t> </a:t>
                          </a:r>
                          <a:r>
                            <a:rPr kumimoji="1" lang="en-US" altLang="ja-JP" sz="2000" dirty="0">
                              <a:sym typeface="Wingdings" panose="05000000000000000000" pitchFamily="2" charset="2"/>
                            </a:rPr>
                            <a:t> </a:t>
                          </a:r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kumimoji="1" lang="en-US" altLang="ja-JP" sz="200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PrePr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ja-JP" sz="2000" b="0" i="0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Λ</m:t>
                                  </m:r>
                                </m:sub>
                                <m:sup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b="0" i="0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sPre>
                            </m:oMath>
                          </a14:m>
                          <a:r>
                            <a:rPr kumimoji="1" lang="en-US" altLang="ja-JP" sz="2000" dirty="0"/>
                            <a:t> </a:t>
                          </a:r>
                        </a:p>
                        <a:p>
                          <a:pPr algn="ctr"/>
                          <a:r>
                            <a:rPr kumimoji="1" lang="en-US" altLang="ja-JP" sz="2000" dirty="0"/>
                            <a:t>5 </a:t>
                          </a:r>
                          <a:r>
                            <a:rPr kumimoji="1" lang="en-US" altLang="ja-JP" sz="2000" dirty="0" err="1"/>
                            <a:t>nb</a:t>
                          </a:r>
                          <a:r>
                            <a:rPr kumimoji="1" lang="en-US" altLang="ja-JP" sz="2000" dirty="0"/>
                            <a:t>/</a:t>
                          </a:r>
                          <a:r>
                            <a:rPr kumimoji="1" lang="en-US" altLang="ja-JP" sz="2000" dirty="0" err="1"/>
                            <a:t>sr</a:t>
                          </a:r>
                          <a:endParaRPr kumimoji="1" lang="ja-JP" altLang="en-US" sz="20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kumimoji="1" lang="en-US" altLang="ja-JP" sz="200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PrePr>
                                <m:sub/>
                                <m:sup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12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b="0" i="0" smtClean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e>
                              </m:sPre>
                            </m:oMath>
                          </a14:m>
                          <a:r>
                            <a:rPr kumimoji="1" lang="en-US" altLang="ja-JP" sz="2000" dirty="0"/>
                            <a:t> </a:t>
                          </a:r>
                          <a:r>
                            <a:rPr kumimoji="1" lang="en-US" altLang="ja-JP" sz="2000" dirty="0">
                              <a:sym typeface="Wingdings" panose="05000000000000000000" pitchFamily="2" charset="2"/>
                            </a:rPr>
                            <a:t> </a:t>
                          </a:r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kumimoji="1" lang="en-US" altLang="ja-JP" sz="200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PrePr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ja-JP" sz="2000" b="0" i="0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Λ</m:t>
                                  </m:r>
                                </m:sub>
                                <m:sup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12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b="0" i="0" smtClean="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</m:sPre>
                            </m:oMath>
                          </a14:m>
                          <a:r>
                            <a:rPr kumimoji="1" lang="en-US" altLang="ja-JP" sz="2000" dirty="0"/>
                            <a:t> </a:t>
                          </a:r>
                        </a:p>
                        <a:p>
                          <a:pPr algn="ctr"/>
                          <a:r>
                            <a:rPr kumimoji="1" lang="en-US" altLang="ja-JP" sz="2000" dirty="0"/>
                            <a:t>100 </a:t>
                          </a:r>
                          <a:r>
                            <a:rPr kumimoji="1" lang="en-US" altLang="ja-JP" sz="2000" dirty="0" err="1"/>
                            <a:t>nb</a:t>
                          </a:r>
                          <a:r>
                            <a:rPr kumimoji="1" lang="en-US" altLang="ja-JP" sz="2000" dirty="0"/>
                            <a:t>/</a:t>
                          </a:r>
                          <a:r>
                            <a:rPr kumimoji="1" lang="en-US" altLang="ja-JP" sz="2000" dirty="0" err="1"/>
                            <a:t>sr</a:t>
                          </a:r>
                          <a:endParaRPr kumimoji="1" lang="ja-JP" altLang="en-US" sz="20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kumimoji="1" lang="en-US" altLang="ja-JP" sz="200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PrePr>
                                <m:sub/>
                                <m:sup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40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b="0" i="0" smtClean="0">
                                      <a:latin typeface="Cambria Math" panose="02040503050406030204" pitchFamily="18" charset="0"/>
                                    </a:rPr>
                                    <m:t>Ca</m:t>
                                  </m:r>
                                </m:e>
                              </m:sPre>
                            </m:oMath>
                          </a14:m>
                          <a:r>
                            <a:rPr kumimoji="1" lang="en-US" altLang="ja-JP" sz="2000" dirty="0"/>
                            <a:t> </a:t>
                          </a:r>
                          <a:r>
                            <a:rPr kumimoji="1" lang="en-US" altLang="ja-JP" sz="2000" dirty="0">
                              <a:sym typeface="Wingdings" panose="05000000000000000000" pitchFamily="2" charset="2"/>
                            </a:rPr>
                            <a:t> </a:t>
                          </a:r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kumimoji="1" lang="en-US" altLang="ja-JP" sz="200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PrePr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ja-JP" sz="2000" b="0" i="0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Λ</m:t>
                                  </m:r>
                                </m:sub>
                                <m:sup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40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b="0" i="0" smtClean="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</m:sPre>
                            </m:oMath>
                          </a14:m>
                          <a:r>
                            <a:rPr kumimoji="1" lang="en-US" altLang="ja-JP" sz="2000" dirty="0"/>
                            <a:t> </a:t>
                          </a:r>
                        </a:p>
                        <a:p>
                          <a:pPr algn="ctr"/>
                          <a:r>
                            <a:rPr kumimoji="1" lang="en-US" altLang="ja-JP" sz="2000" dirty="0"/>
                            <a:t>10 </a:t>
                          </a:r>
                          <a:r>
                            <a:rPr kumimoji="1" lang="en-US" altLang="ja-JP" sz="2000" dirty="0" err="1"/>
                            <a:t>nb</a:t>
                          </a:r>
                          <a:r>
                            <a:rPr kumimoji="1" lang="en-US" altLang="ja-JP" sz="2000" dirty="0"/>
                            <a:t>/</a:t>
                          </a:r>
                          <a:r>
                            <a:rPr kumimoji="1" lang="en-US" altLang="ja-JP" sz="2000" dirty="0" err="1"/>
                            <a:t>sr</a:t>
                          </a:r>
                          <a:endParaRPr kumimoji="1" lang="ja-JP" altLang="en-US" sz="20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kumimoji="1" lang="en-US" altLang="ja-JP" sz="200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PrePr>
                                <m:sub/>
                                <m:sup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208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b="0" i="0" smtClean="0">
                                      <a:latin typeface="Cambria Math" panose="02040503050406030204" pitchFamily="18" charset="0"/>
                                    </a:rPr>
                                    <m:t>Pb</m:t>
                                  </m:r>
                                </m:e>
                              </m:sPre>
                            </m:oMath>
                          </a14:m>
                          <a:r>
                            <a:rPr kumimoji="1" lang="en-US" altLang="ja-JP" sz="2000" dirty="0"/>
                            <a:t> </a:t>
                          </a:r>
                          <a:r>
                            <a:rPr kumimoji="1" lang="en-US" altLang="ja-JP" sz="2000" dirty="0">
                              <a:sym typeface="Wingdings" panose="05000000000000000000" pitchFamily="2" charset="2"/>
                            </a:rPr>
                            <a:t> </a:t>
                          </a:r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kumimoji="1" lang="en-US" altLang="ja-JP" sz="200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PrePr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ja-JP" sz="2000" b="0" i="0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Λ</m:t>
                                  </m:r>
                                </m:sub>
                                <m:sup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208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b="0" i="0" smtClean="0">
                                      <a:latin typeface="Cambria Math" panose="02040503050406030204" pitchFamily="18" charset="0"/>
                                    </a:rPr>
                                    <m:t>Tl</m:t>
                                  </m:r>
                                </m:e>
                              </m:sPre>
                            </m:oMath>
                          </a14:m>
                          <a:r>
                            <a:rPr kumimoji="1" lang="en-US" altLang="ja-JP" sz="2000" dirty="0"/>
                            <a:t> </a:t>
                          </a:r>
                        </a:p>
                        <a:p>
                          <a:pPr algn="ctr"/>
                          <a:r>
                            <a:rPr kumimoji="1" lang="en-US" altLang="ja-JP" sz="2000" dirty="0"/>
                            <a:t>10 </a:t>
                          </a:r>
                          <a:r>
                            <a:rPr kumimoji="1" lang="en-US" altLang="ja-JP" sz="2000" dirty="0" err="1"/>
                            <a:t>nb</a:t>
                          </a:r>
                          <a:r>
                            <a:rPr kumimoji="1" lang="en-US" altLang="ja-JP" sz="2000" dirty="0"/>
                            <a:t>/</a:t>
                          </a:r>
                          <a:r>
                            <a:rPr kumimoji="1" lang="en-US" altLang="ja-JP" sz="2000" dirty="0" err="1"/>
                            <a:t>sr</a:t>
                          </a:r>
                          <a:endParaRPr kumimoji="1" lang="ja-JP" altLang="en-US" sz="20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9399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200" dirty="0"/>
                            <a:t>SPL+(HES+HKS)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1" dirty="0"/>
                            <a:t>0.5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1" dirty="0"/>
                            <a:t>(113)</a:t>
                          </a:r>
                          <a:endParaRPr kumimoji="1" lang="ja-JP" altLang="en-US" sz="2400" b="1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500" dirty="0"/>
                            <a:t>109</a:t>
                          </a:r>
                        </a:p>
                        <a:p>
                          <a:pPr algn="ctr"/>
                          <a:r>
                            <a:rPr kumimoji="1" lang="en-US" altLang="ja-JP" sz="2500" dirty="0"/>
                            <a:t>(1 day)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500" dirty="0"/>
                            <a:t>547</a:t>
                          </a:r>
                          <a:endParaRPr kumimoji="1" lang="ja-JP" altLang="en-US" sz="2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500" dirty="0"/>
                            <a:t>16</a:t>
                          </a:r>
                        </a:p>
                        <a:p>
                          <a:pPr algn="ctr"/>
                          <a:r>
                            <a:rPr kumimoji="1" lang="en-US" altLang="ja-JP" sz="2500" dirty="0"/>
                            <a:t>(7 days)</a:t>
                          </a:r>
                          <a:endParaRPr kumimoji="1" lang="ja-JP" altLang="en-US" sz="2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500" dirty="0"/>
                            <a:t>3.2</a:t>
                          </a:r>
                        </a:p>
                        <a:p>
                          <a:pPr algn="ctr"/>
                          <a:r>
                            <a:rPr kumimoji="1" lang="en-US" altLang="ja-JP" sz="2500" dirty="0"/>
                            <a:t>(35 days)</a:t>
                          </a:r>
                          <a:endParaRPr kumimoji="1" lang="ja-JP" altLang="en-US" sz="25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59530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200" dirty="0"/>
                            <a:t>PCS+(HES+HKS)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2400" b="1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500" dirty="0"/>
                            <a:t>40</a:t>
                          </a:r>
                        </a:p>
                        <a:p>
                          <a:pPr algn="ctr"/>
                          <a:r>
                            <a:rPr kumimoji="1" lang="en-US" altLang="ja-JP" sz="2500" dirty="0"/>
                            <a:t>(3 days)</a:t>
                          </a:r>
                          <a:endParaRPr kumimoji="1" lang="ja-JP" altLang="en-US" sz="2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500" dirty="0"/>
                            <a:t>203</a:t>
                          </a:r>
                          <a:endParaRPr kumimoji="1" lang="ja-JP" altLang="en-US" sz="2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500" dirty="0"/>
                            <a:t>6.1</a:t>
                          </a:r>
                        </a:p>
                        <a:p>
                          <a:pPr algn="ctr"/>
                          <a:r>
                            <a:rPr kumimoji="1" lang="en-US" altLang="ja-JP" sz="2500" dirty="0"/>
                            <a:t>(19 days)</a:t>
                          </a:r>
                          <a:endParaRPr kumimoji="1" lang="ja-JP" altLang="en-US" sz="2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500" dirty="0"/>
                            <a:t>1.2</a:t>
                          </a:r>
                        </a:p>
                        <a:p>
                          <a:pPr algn="ctr"/>
                          <a:r>
                            <a:rPr kumimoji="1" lang="en-US" altLang="ja-JP" sz="2500" dirty="0"/>
                            <a:t>(94 days)</a:t>
                          </a:r>
                          <a:endParaRPr kumimoji="1" lang="ja-JP" altLang="en-US" sz="25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430966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200" dirty="0"/>
                            <a:t>SHMS+(PCS+HKS)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800" b="1" dirty="0"/>
                            <a:t>1.0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800" b="1" dirty="0"/>
                            <a:t>(451)</a:t>
                          </a:r>
                          <a:endParaRPr kumimoji="1" lang="ja-JP" altLang="en-US" sz="2800" b="1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500" dirty="0"/>
                            <a:t>37</a:t>
                          </a:r>
                        </a:p>
                        <a:p>
                          <a:pPr algn="ctr"/>
                          <a:r>
                            <a:rPr kumimoji="1" lang="en-US" altLang="ja-JP" sz="2500" dirty="0"/>
                            <a:t>(12 days)</a:t>
                          </a:r>
                          <a:endParaRPr kumimoji="1" lang="ja-JP" altLang="en-US" sz="2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500" dirty="0"/>
                            <a:t>186</a:t>
                          </a:r>
                          <a:endParaRPr kumimoji="1" lang="ja-JP" altLang="en-US" sz="2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500" dirty="0"/>
                            <a:t>5.6</a:t>
                          </a:r>
                        </a:p>
                        <a:p>
                          <a:pPr algn="ctr"/>
                          <a:r>
                            <a:rPr kumimoji="1" lang="en-US" altLang="ja-JP" sz="2500" dirty="0"/>
                            <a:t>(81 days)</a:t>
                          </a:r>
                          <a:endParaRPr kumimoji="1" lang="ja-JP" altLang="en-US" sz="2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500" dirty="0"/>
                            <a:t>1.1</a:t>
                          </a:r>
                        </a:p>
                        <a:p>
                          <a:pPr algn="ctr"/>
                          <a:r>
                            <a:rPr kumimoji="1" lang="en-US" altLang="ja-JP" sz="2500" dirty="0"/>
                            <a:t>(410 days)</a:t>
                          </a:r>
                          <a:endParaRPr kumimoji="1" lang="ja-JP" altLang="en-US" sz="25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9168191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AB1D37C7-0609-4036-A540-8A3323FD2FE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89480277"/>
                  </p:ext>
                </p:extLst>
              </p:nvPr>
            </p:nvGraphicFramePr>
            <p:xfrm>
              <a:off x="125373" y="1440258"/>
              <a:ext cx="11941251" cy="39722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68600">
                      <a:extLst>
                        <a:ext uri="{9D8B030D-6E8A-4147-A177-3AD203B41FA5}">
                          <a16:colId xmlns:a16="http://schemas.microsoft.com/office/drawing/2014/main" val="3319655311"/>
                        </a:ext>
                      </a:extLst>
                    </a:gridCol>
                    <a:gridCol w="2247900">
                      <a:extLst>
                        <a:ext uri="{9D8B030D-6E8A-4147-A177-3AD203B41FA5}">
                          <a16:colId xmlns:a16="http://schemas.microsoft.com/office/drawing/2014/main" val="59629277"/>
                        </a:ext>
                      </a:extLst>
                    </a:gridCol>
                    <a:gridCol w="1734679">
                      <a:extLst>
                        <a:ext uri="{9D8B030D-6E8A-4147-A177-3AD203B41FA5}">
                          <a16:colId xmlns:a16="http://schemas.microsoft.com/office/drawing/2014/main" val="2332464284"/>
                        </a:ext>
                      </a:extLst>
                    </a:gridCol>
                    <a:gridCol w="1456272">
                      <a:extLst>
                        <a:ext uri="{9D8B030D-6E8A-4147-A177-3AD203B41FA5}">
                          <a16:colId xmlns:a16="http://schemas.microsoft.com/office/drawing/2014/main" val="1267016013"/>
                        </a:ext>
                      </a:extLst>
                    </a:gridCol>
                    <a:gridCol w="1765300">
                      <a:extLst>
                        <a:ext uri="{9D8B030D-6E8A-4147-A177-3AD203B41FA5}">
                          <a16:colId xmlns:a16="http://schemas.microsoft.com/office/drawing/2014/main" val="1038198667"/>
                        </a:ext>
                      </a:extLst>
                    </a:gridCol>
                    <a:gridCol w="1968500">
                      <a:extLst>
                        <a:ext uri="{9D8B030D-6E8A-4147-A177-3AD203B41FA5}">
                          <a16:colId xmlns:a16="http://schemas.microsoft.com/office/drawing/2014/main" val="57155403"/>
                        </a:ext>
                      </a:extLst>
                    </a:gridCol>
                  </a:tblGrid>
                  <a:tr h="13204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Configuration</a:t>
                          </a:r>
                          <a:endParaRPr kumimoji="1" lang="ja-JP" altLang="en-US" sz="20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3306" t="-2304" r="-308672" b="-213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89123" t="-2304" r="-299649" b="-213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64017" t="-2304" r="-257322" b="-213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64828" t="-2304" r="-112069" b="-213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07121" t="-2304" r="-619" b="-2133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939965"/>
                      </a:ext>
                    </a:extLst>
                  </a:tr>
                  <a:tr h="8534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200" dirty="0"/>
                            <a:t>SPL+(HES+HKS)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1" dirty="0"/>
                            <a:t>0.5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1" dirty="0"/>
                            <a:t>(113)</a:t>
                          </a:r>
                          <a:endParaRPr kumimoji="1" lang="ja-JP" altLang="en-US" sz="2400" b="1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500" dirty="0"/>
                            <a:t>109</a:t>
                          </a:r>
                        </a:p>
                        <a:p>
                          <a:pPr algn="ctr"/>
                          <a:r>
                            <a:rPr kumimoji="1" lang="en-US" altLang="ja-JP" sz="2500" dirty="0"/>
                            <a:t>(1 day)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500" dirty="0"/>
                            <a:t>547</a:t>
                          </a:r>
                          <a:endParaRPr kumimoji="1" lang="ja-JP" altLang="en-US" sz="2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500" dirty="0"/>
                            <a:t>16</a:t>
                          </a:r>
                        </a:p>
                        <a:p>
                          <a:pPr algn="ctr"/>
                          <a:r>
                            <a:rPr kumimoji="1" lang="en-US" altLang="ja-JP" sz="2500" dirty="0"/>
                            <a:t>(7 days)</a:t>
                          </a:r>
                          <a:endParaRPr kumimoji="1" lang="ja-JP" altLang="en-US" sz="2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500" dirty="0"/>
                            <a:t>3.2</a:t>
                          </a:r>
                        </a:p>
                        <a:p>
                          <a:pPr algn="ctr"/>
                          <a:r>
                            <a:rPr kumimoji="1" lang="en-US" altLang="ja-JP" sz="2500" dirty="0"/>
                            <a:t>(35 days)</a:t>
                          </a:r>
                          <a:endParaRPr kumimoji="1" lang="ja-JP" altLang="en-US" sz="25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59530024"/>
                      </a:ext>
                    </a:extLst>
                  </a:tr>
                  <a:tr h="8534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200" dirty="0"/>
                            <a:t>PCS+(HES+HKS)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2400" b="1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500" dirty="0"/>
                            <a:t>40</a:t>
                          </a:r>
                        </a:p>
                        <a:p>
                          <a:pPr algn="ctr"/>
                          <a:r>
                            <a:rPr kumimoji="1" lang="en-US" altLang="ja-JP" sz="2500" dirty="0"/>
                            <a:t>(3 days)</a:t>
                          </a:r>
                          <a:endParaRPr kumimoji="1" lang="ja-JP" altLang="en-US" sz="2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500" dirty="0"/>
                            <a:t>203</a:t>
                          </a:r>
                          <a:endParaRPr kumimoji="1" lang="ja-JP" altLang="en-US" sz="2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500" dirty="0"/>
                            <a:t>6.1</a:t>
                          </a:r>
                        </a:p>
                        <a:p>
                          <a:pPr algn="ctr"/>
                          <a:r>
                            <a:rPr kumimoji="1" lang="en-US" altLang="ja-JP" sz="2500" dirty="0"/>
                            <a:t>(19 days)</a:t>
                          </a:r>
                          <a:endParaRPr kumimoji="1" lang="ja-JP" altLang="en-US" sz="2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500" dirty="0"/>
                            <a:t>1.2</a:t>
                          </a:r>
                        </a:p>
                        <a:p>
                          <a:pPr algn="ctr"/>
                          <a:r>
                            <a:rPr kumimoji="1" lang="en-US" altLang="ja-JP" sz="2500" dirty="0"/>
                            <a:t>(94 days)</a:t>
                          </a:r>
                          <a:endParaRPr kumimoji="1" lang="ja-JP" altLang="en-US" sz="25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43096631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200" dirty="0"/>
                            <a:t>SHMS+(PCS+HKS)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800" b="1" dirty="0"/>
                            <a:t>1.0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800" b="1" dirty="0"/>
                            <a:t>(451)</a:t>
                          </a:r>
                          <a:endParaRPr kumimoji="1" lang="ja-JP" altLang="en-US" sz="2800" b="1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500" dirty="0"/>
                            <a:t>37</a:t>
                          </a:r>
                        </a:p>
                        <a:p>
                          <a:pPr algn="ctr"/>
                          <a:r>
                            <a:rPr kumimoji="1" lang="en-US" altLang="ja-JP" sz="2500" dirty="0"/>
                            <a:t>(12 days)</a:t>
                          </a:r>
                          <a:endParaRPr kumimoji="1" lang="ja-JP" altLang="en-US" sz="2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500" dirty="0"/>
                            <a:t>186</a:t>
                          </a:r>
                          <a:endParaRPr kumimoji="1" lang="ja-JP" altLang="en-US" sz="2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500" dirty="0"/>
                            <a:t>5.6</a:t>
                          </a:r>
                        </a:p>
                        <a:p>
                          <a:pPr algn="ctr"/>
                          <a:r>
                            <a:rPr kumimoji="1" lang="en-US" altLang="ja-JP" sz="2500" dirty="0"/>
                            <a:t>(81 days)</a:t>
                          </a:r>
                          <a:endParaRPr kumimoji="1" lang="ja-JP" altLang="en-US" sz="2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500" dirty="0"/>
                            <a:t>1.1</a:t>
                          </a:r>
                        </a:p>
                        <a:p>
                          <a:pPr algn="ctr"/>
                          <a:r>
                            <a:rPr kumimoji="1" lang="en-US" altLang="ja-JP" sz="2500" dirty="0"/>
                            <a:t>(410 days)</a:t>
                          </a:r>
                          <a:endParaRPr kumimoji="1" lang="ja-JP" altLang="en-US" sz="25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9168191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7ED3AD43-948A-4036-9EC1-F422CAD73B67}"/>
              </a:ext>
            </a:extLst>
          </p:cNvPr>
          <p:cNvGrpSpPr/>
          <p:nvPr/>
        </p:nvGrpSpPr>
        <p:grpSpPr>
          <a:xfrm>
            <a:off x="2702614" y="5694822"/>
            <a:ext cx="4307785" cy="964046"/>
            <a:chOff x="2921954" y="5806095"/>
            <a:chExt cx="3355093" cy="9640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テキスト ボックス 4">
                  <a:extLst>
                    <a:ext uri="{FF2B5EF4-FFF2-40B4-BE49-F238E27FC236}">
                      <a16:creationId xmlns:a16="http://schemas.microsoft.com/office/drawing/2014/main" id="{A00639C1-F5E1-4FCC-AEA2-2E4027698ED4}"/>
                    </a:ext>
                  </a:extLst>
                </p:cNvPr>
                <p:cNvSpPr txBox="1"/>
                <p:nvPr/>
              </p:nvSpPr>
              <p:spPr>
                <a:xfrm>
                  <a:off x="2983832" y="5806095"/>
                  <a:ext cx="3293215" cy="9640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2000" dirty="0"/>
                    <a:t>In case of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000" smtClean="0">
                          <a:latin typeface="Cambria Math" panose="02040503050406030204" pitchFamily="18" charset="0"/>
                        </a:rPr>
                        <m:t>Δ</m:t>
                      </m:r>
                      <m:sSubSup>
                        <m:sSubSup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000"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kumimoji="1" lang="en-US" altLang="ja-JP" sz="2000">
                              <a:latin typeface="Cambria Math" panose="02040503050406030204" pitchFamily="18" charset="0"/>
                            </a:rPr>
                            <m:t>stat</m:t>
                          </m:r>
                          <m:r>
                            <a:rPr kumimoji="1" lang="en-US" altLang="ja-JP" sz="2000">
                              <a:latin typeface="Cambria Math" panose="02040503050406030204" pitchFamily="18" charset="0"/>
                            </a:rPr>
                            <m:t>.</m:t>
                          </m:r>
                        </m:sup>
                      </m:sSubSup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kumimoji="1" lang="en-US" altLang="ja-JP" sz="2000" dirty="0"/>
                    <a:t> keV: </a:t>
                  </a:r>
                </a:p>
                <a:p>
                  <a:r>
                    <a:rPr kumimoji="1" lang="en-US" altLang="ja-JP" dirty="0"/>
                    <a:t>0.5 MeV FWHM </a:t>
                  </a:r>
                  <a:r>
                    <a:rPr kumimoji="1" lang="en-US" altLang="ja-JP" dirty="0">
                      <a:sym typeface="Wingdings" panose="05000000000000000000" pitchFamily="2" charset="2"/>
                    </a:rPr>
                    <a:t> 18 counts </a:t>
                  </a:r>
                </a:p>
                <a:p>
                  <a:r>
                    <a:rPr kumimoji="1" lang="en-US" altLang="ja-JP" dirty="0">
                      <a:sym typeface="Wingdings" panose="05000000000000000000" pitchFamily="2" charset="2"/>
                    </a:rPr>
                    <a:t>1.0 MeV FWHM  72 counts</a:t>
                  </a:r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5" name="テキスト ボックス 4">
                  <a:extLst>
                    <a:ext uri="{FF2B5EF4-FFF2-40B4-BE49-F238E27FC236}">
                      <a16:creationId xmlns:a16="http://schemas.microsoft.com/office/drawing/2014/main" id="{A00639C1-F5E1-4FCC-AEA2-2E4027698E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3832" y="5806095"/>
                  <a:ext cx="3293215" cy="964046"/>
                </a:xfrm>
                <a:prstGeom prst="rect">
                  <a:avLst/>
                </a:prstGeom>
                <a:blipFill>
                  <a:blip r:embed="rId3"/>
                  <a:stretch>
                    <a:fillRect l="-1441" t="-2532" b="-949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大かっこ 5">
              <a:extLst>
                <a:ext uri="{FF2B5EF4-FFF2-40B4-BE49-F238E27FC236}">
                  <a16:creationId xmlns:a16="http://schemas.microsoft.com/office/drawing/2014/main" id="{87687DCE-694A-4B66-990E-FEE6F7C274F6}"/>
                </a:ext>
              </a:extLst>
            </p:cNvPr>
            <p:cNvSpPr/>
            <p:nvPr/>
          </p:nvSpPr>
          <p:spPr>
            <a:xfrm>
              <a:off x="2921954" y="5833595"/>
              <a:ext cx="3355092" cy="923330"/>
            </a:xfrm>
            <a:prstGeom prst="bracketPair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BC5295-4CDE-4A1C-B45C-BB9538EC3E2F}"/>
              </a:ext>
            </a:extLst>
          </p:cNvPr>
          <p:cNvSpPr txBox="1"/>
          <p:nvPr/>
        </p:nvSpPr>
        <p:spPr>
          <a:xfrm>
            <a:off x="7838288" y="5412501"/>
            <a:ext cx="4228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only yield and resolution, but also S/N needs to be studied</a:t>
            </a:r>
          </a:p>
          <a:p>
            <a:r>
              <a:rPr kumimoji="1"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 </a:t>
            </a:r>
            <a:r>
              <a:rPr kumimoji="1"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S/N would be reasonable if the HKS-vacuum extension is modified</a:t>
            </a:r>
            <a:endParaRPr kumimoji="1" lang="ja-JP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5927447-3941-43C4-8651-4687160C6E97}"/>
              </a:ext>
            </a:extLst>
          </p:cNvPr>
          <p:cNvSpPr txBox="1"/>
          <p:nvPr/>
        </p:nvSpPr>
        <p:spPr>
          <a:xfrm>
            <a:off x="7327898" y="1024404"/>
            <a:ext cx="4635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Areal density of target = 100 mg/cm</a:t>
            </a:r>
            <a:r>
              <a:rPr kumimoji="1" lang="en-US" altLang="ja-JP" baseline="30000" dirty="0"/>
              <a:t>2</a:t>
            </a:r>
            <a:endParaRPr kumimoji="1" lang="ja-JP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230891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C1E04B-586F-4720-B39C-9318D5E8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85" y="46751"/>
            <a:ext cx="10515600" cy="64963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S/N </a:t>
            </a:r>
            <a:r>
              <a:rPr kumimoji="1" lang="ja-JP" altLang="en-US" dirty="0"/>
              <a:t>について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A23506C6-B56C-4706-820C-AB5A73C70A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87" y="3264168"/>
            <a:ext cx="3734318" cy="2557103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4A58B2E-DE04-4B40-A962-E96E4F990463}"/>
              </a:ext>
            </a:extLst>
          </p:cNvPr>
          <p:cNvSpPr txBox="1"/>
          <p:nvPr/>
        </p:nvSpPr>
        <p:spPr>
          <a:xfrm>
            <a:off x="479323" y="717744"/>
            <a:ext cx="1123335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500" dirty="0"/>
              <a:t>HES-HKS</a:t>
            </a:r>
            <a:r>
              <a:rPr lang="ja-JP" altLang="en-US" sz="2500" dirty="0"/>
              <a:t> で行って、</a:t>
            </a:r>
            <a:r>
              <a:rPr lang="en-US" altLang="ja-JP" sz="2500" dirty="0"/>
              <a:t>HKS</a:t>
            </a:r>
            <a:r>
              <a:rPr lang="ja-JP" altLang="en-US" sz="2500" dirty="0"/>
              <a:t>に </a:t>
            </a:r>
            <a:r>
              <a:rPr lang="en-US" altLang="ja-JP" sz="2500" dirty="0" err="1"/>
              <a:t>e+e</a:t>
            </a:r>
            <a:r>
              <a:rPr lang="en-US" altLang="ja-JP" sz="2500" dirty="0"/>
              <a:t>- </a:t>
            </a:r>
            <a:r>
              <a:rPr lang="ja-JP" altLang="en-US" sz="2500" dirty="0"/>
              <a:t>がないとし</a:t>
            </a:r>
            <a:r>
              <a:rPr lang="en-US" altLang="ja-JP" sz="2500" dirty="0"/>
              <a:t>Hall A </a:t>
            </a:r>
            <a:r>
              <a:rPr lang="ja-JP" altLang="en-US" sz="2500" dirty="0"/>
              <a:t>と同等のハドロンレート。</a:t>
            </a:r>
            <a:endParaRPr lang="en-US" altLang="ja-JP" sz="2500" dirty="0"/>
          </a:p>
          <a:p>
            <a:r>
              <a:rPr kumimoji="1" lang="en-US" altLang="ja-JP" sz="2500" dirty="0"/>
              <a:t>HES </a:t>
            </a:r>
            <a:r>
              <a:rPr kumimoji="1" lang="ja-JP" altLang="en-US" sz="2500" dirty="0"/>
              <a:t>計数</a:t>
            </a:r>
            <a:r>
              <a:rPr lang="ja-JP" altLang="en-US" sz="2500" dirty="0"/>
              <a:t>率 </a:t>
            </a:r>
            <a:r>
              <a:rPr lang="en-US" altLang="ja-JP" sz="2500" dirty="0"/>
              <a:t>= 2.5 MHz @8uA, 52Cr </a:t>
            </a:r>
            <a:r>
              <a:rPr lang="ja-JP" altLang="en-US" sz="2500" dirty="0"/>
              <a:t>からスケールして </a:t>
            </a:r>
            <a:r>
              <a:rPr lang="en-US" altLang="ja-JP" sz="2500" dirty="0"/>
              <a:t>(HES-HKS@20uA)</a:t>
            </a:r>
            <a:r>
              <a:rPr lang="ja-JP" altLang="en-US" sz="2500" dirty="0"/>
              <a:t> </a:t>
            </a:r>
            <a:r>
              <a:rPr lang="en-US" altLang="ja-JP" sz="2500" dirty="0">
                <a:sym typeface="Wingdings" panose="05000000000000000000" pitchFamily="2" charset="2"/>
              </a:rPr>
              <a:t>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500" dirty="0">
                <a:sym typeface="Wingdings" panose="05000000000000000000" pitchFamily="2" charset="2"/>
              </a:rPr>
              <a:t>2.2 (</a:t>
            </a:r>
            <a:r>
              <a:rPr lang="en-US" altLang="ja-JP" sz="2500" baseline="30000" dirty="0">
                <a:sym typeface="Wingdings" panose="05000000000000000000" pitchFamily="2" charset="2"/>
              </a:rPr>
              <a:t>3</a:t>
            </a:r>
            <a:r>
              <a:rPr lang="en-US" altLang="ja-JP" sz="2500" dirty="0">
                <a:sym typeface="Wingdings" panose="05000000000000000000" pitchFamily="2" charset="2"/>
              </a:rPr>
              <a:t>He) MHz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500" dirty="0">
                <a:sym typeface="Wingdings" panose="05000000000000000000" pitchFamily="2" charset="2"/>
              </a:rPr>
              <a:t>3.6 (</a:t>
            </a:r>
            <a:r>
              <a:rPr lang="en-US" altLang="ja-JP" sz="2500" baseline="30000" dirty="0">
                <a:sym typeface="Wingdings" panose="05000000000000000000" pitchFamily="2" charset="2"/>
              </a:rPr>
              <a:t>40</a:t>
            </a:r>
            <a:r>
              <a:rPr lang="en-US" altLang="ja-JP" sz="2500" dirty="0">
                <a:sym typeface="Wingdings" panose="05000000000000000000" pitchFamily="2" charset="2"/>
              </a:rPr>
              <a:t>Ca) MHz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500" dirty="0">
                <a:sym typeface="Wingdings" panose="05000000000000000000" pitchFamily="2" charset="2"/>
              </a:rPr>
              <a:t>55.7 (</a:t>
            </a:r>
            <a:r>
              <a:rPr lang="en-US" altLang="ja-JP" sz="2500" baseline="30000" dirty="0">
                <a:sym typeface="Wingdings" panose="05000000000000000000" pitchFamily="2" charset="2"/>
              </a:rPr>
              <a:t>208</a:t>
            </a:r>
            <a:r>
              <a:rPr lang="en-US" altLang="ja-JP" sz="2500" dirty="0">
                <a:sym typeface="Wingdings" panose="05000000000000000000" pitchFamily="2" charset="2"/>
              </a:rPr>
              <a:t>Pb) MHz </a:t>
            </a:r>
            <a:endParaRPr kumimoji="1" lang="ja-JP" altLang="en-US" sz="2500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0FEC45D-638E-4429-B68F-DBDEE0E30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852" y="3225395"/>
            <a:ext cx="3781885" cy="259093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A77CDBF-BCDC-4763-B147-EC2FB4C437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796" y="3191567"/>
            <a:ext cx="3826606" cy="2590931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847B60C-A788-4A47-98F1-5B3AF1AF11D1}"/>
              </a:ext>
            </a:extLst>
          </p:cNvPr>
          <p:cNvSpPr txBox="1"/>
          <p:nvPr/>
        </p:nvSpPr>
        <p:spPr>
          <a:xfrm>
            <a:off x="4515862" y="5979890"/>
            <a:ext cx="31358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500" dirty="0"/>
              <a:t>Stat. err. &lt; 30 keV </a:t>
            </a:r>
            <a:endParaRPr kumimoji="1" lang="ja-JP" altLang="en-US" sz="25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21B158B-A833-4AA9-8364-CBA336561826}"/>
              </a:ext>
            </a:extLst>
          </p:cNvPr>
          <p:cNvSpPr txBox="1"/>
          <p:nvPr/>
        </p:nvSpPr>
        <p:spPr>
          <a:xfrm>
            <a:off x="8543573" y="5979890"/>
            <a:ext cx="31358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500" dirty="0"/>
              <a:t>Stat. err. &lt; 20 keV </a:t>
            </a:r>
            <a:endParaRPr kumimoji="1" lang="ja-JP" altLang="en-US" sz="25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2607E73-D9E8-44A5-B9B8-B410045218FC}"/>
              </a:ext>
            </a:extLst>
          </p:cNvPr>
          <p:cNvSpPr txBox="1"/>
          <p:nvPr/>
        </p:nvSpPr>
        <p:spPr>
          <a:xfrm>
            <a:off x="512598" y="5979890"/>
            <a:ext cx="31358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500" dirty="0"/>
              <a:t>Stat. err. = 20 keV </a:t>
            </a:r>
            <a:endParaRPr kumimoji="1" lang="ja-JP" altLang="en-US" sz="25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9300C75-FCE0-43C0-8288-D4F9930E3DC4}"/>
              </a:ext>
            </a:extLst>
          </p:cNvPr>
          <p:cNvSpPr txBox="1"/>
          <p:nvPr/>
        </p:nvSpPr>
        <p:spPr>
          <a:xfrm>
            <a:off x="716175" y="2950029"/>
            <a:ext cx="26651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b="1" dirty="0"/>
              <a:t>HRS-HKS @Hall A</a:t>
            </a:r>
            <a:endParaRPr kumimoji="1" lang="ja-JP" altLang="en-US" sz="22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DDDF8DE-62F3-434D-B811-664D48794F63}"/>
              </a:ext>
            </a:extLst>
          </p:cNvPr>
          <p:cNvSpPr txBox="1"/>
          <p:nvPr/>
        </p:nvSpPr>
        <p:spPr>
          <a:xfrm>
            <a:off x="6075392" y="2756853"/>
            <a:ext cx="44586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b="1" dirty="0"/>
              <a:t>S/N:  HES</a:t>
            </a:r>
            <a:r>
              <a:rPr kumimoji="1" lang="en-US" altLang="ja-JP" sz="2200" b="1" dirty="0"/>
              <a:t>-HKS @Hall C, 20 </a:t>
            </a:r>
            <a:r>
              <a:rPr kumimoji="1" lang="en-US" altLang="ja-JP" sz="2200" b="1" dirty="0" err="1"/>
              <a:t>uA</a:t>
            </a:r>
            <a:endParaRPr kumimoji="1" lang="ja-JP" altLang="en-US" sz="2200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979FDE0-50B9-4E4A-9B76-109943CFD2E1}"/>
              </a:ext>
            </a:extLst>
          </p:cNvPr>
          <p:cNvSpPr txBox="1"/>
          <p:nvPr/>
        </p:nvSpPr>
        <p:spPr>
          <a:xfrm>
            <a:off x="4570763" y="3298566"/>
            <a:ext cx="26205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b="1" i="1" dirty="0"/>
              <a:t>1.1 MeV FWHM</a:t>
            </a:r>
            <a:endParaRPr kumimoji="1" lang="ja-JP" altLang="en-US" sz="2200" b="1" i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28D0752-EEC6-4B37-9FC1-261FA872EA9E}"/>
              </a:ext>
            </a:extLst>
          </p:cNvPr>
          <p:cNvSpPr txBox="1"/>
          <p:nvPr/>
        </p:nvSpPr>
        <p:spPr>
          <a:xfrm>
            <a:off x="9766099" y="3319923"/>
            <a:ext cx="26205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b="1" i="1" dirty="0"/>
              <a:t>0.5</a:t>
            </a:r>
            <a:r>
              <a:rPr kumimoji="1" lang="en-US" altLang="ja-JP" sz="2200" b="1" i="1" dirty="0"/>
              <a:t> MeV FWHM</a:t>
            </a:r>
            <a:endParaRPr kumimoji="1" lang="ja-JP" altLang="en-US" sz="2200" b="1" i="1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432FEDEC-B36D-4984-B9C1-3531D9720CDD}"/>
              </a:ext>
            </a:extLst>
          </p:cNvPr>
          <p:cNvSpPr/>
          <p:nvPr/>
        </p:nvSpPr>
        <p:spPr>
          <a:xfrm>
            <a:off x="100564" y="2790306"/>
            <a:ext cx="3955110" cy="3788914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671D0B4-0BAD-4C4E-9DFD-10511A763E91}"/>
              </a:ext>
            </a:extLst>
          </p:cNvPr>
          <p:cNvSpPr txBox="1"/>
          <p:nvPr/>
        </p:nvSpPr>
        <p:spPr>
          <a:xfrm rot="20565019">
            <a:off x="36133" y="2715754"/>
            <a:ext cx="12340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kumimoji="1" lang="en-US" altLang="ja-JP" sz="2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endParaRPr kumimoji="1" lang="ja-JP" altLang="en-US" sz="2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E35E4F6-26A4-483D-8284-1244A02812B3}"/>
              </a:ext>
            </a:extLst>
          </p:cNvPr>
          <p:cNvSpPr txBox="1"/>
          <p:nvPr/>
        </p:nvSpPr>
        <p:spPr>
          <a:xfrm>
            <a:off x="738476" y="4469319"/>
            <a:ext cx="26205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b="1" i="1" dirty="0"/>
              <a:t>1.1 MeV FWHM</a:t>
            </a:r>
            <a:endParaRPr kumimoji="1" lang="ja-JP" altLang="en-US" sz="2200" b="1" i="1" dirty="0"/>
          </a:p>
        </p:txBody>
      </p:sp>
    </p:spTree>
    <p:extLst>
      <p:ext uri="{BB962C8B-B14F-4D97-AF65-F5344CB8AC3E}">
        <p14:creationId xmlns:p14="http://schemas.microsoft.com/office/powerpoint/2010/main" val="2447030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B54FEF-8BFE-463A-8B5C-10BED0B30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Hall </a:t>
            </a:r>
            <a:r>
              <a:rPr lang="en-US" altLang="ja-JP" dirty="0"/>
              <a:t>C</a:t>
            </a:r>
            <a:r>
              <a:rPr kumimoji="1" lang="en-US" altLang="ja-JP" dirty="0"/>
              <a:t> possibility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9364284-5EEC-41B6-9790-C3CA22EDD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449" y="3163771"/>
            <a:ext cx="8709101" cy="1603375"/>
          </a:xfrm>
        </p:spPr>
        <p:txBody>
          <a:bodyPr>
            <a:normAutofit/>
          </a:bodyPr>
          <a:lstStyle/>
          <a:p>
            <a:r>
              <a:rPr lang="en-US" altLang="ja-JP" dirty="0"/>
              <a:t>Feasibility (</a:t>
            </a:r>
            <a:r>
              <a:rPr lang="ja-JP" altLang="en-US" dirty="0"/>
              <a:t>崩れないか、置けるか</a:t>
            </a:r>
            <a:r>
              <a:rPr lang="en-US" altLang="ja-JP" dirty="0"/>
              <a:t>)</a:t>
            </a:r>
          </a:p>
          <a:p>
            <a:r>
              <a:rPr kumimoji="1" lang="en-US" altLang="ja-JP" dirty="0"/>
              <a:t>Data quality (</a:t>
            </a:r>
            <a:r>
              <a:rPr kumimoji="1" lang="ja-JP" altLang="en-US" dirty="0"/>
              <a:t>分解能、収量、</a:t>
            </a:r>
            <a:r>
              <a:rPr kumimoji="1" lang="en-US" altLang="ja-JP" dirty="0"/>
              <a:t>S/N </a:t>
            </a:r>
            <a:r>
              <a:rPr kumimoji="1" lang="en-US" altLang="ja-JP" dirty="0">
                <a:sym typeface="Wingdings" panose="05000000000000000000" pitchFamily="2" charset="2"/>
              </a:rPr>
              <a:t> </a:t>
            </a:r>
            <a:r>
              <a:rPr kumimoji="1" lang="ja-JP" altLang="en-US" dirty="0">
                <a:sym typeface="Wingdings" panose="05000000000000000000" pitchFamily="2" charset="2"/>
              </a:rPr>
              <a:t>誤差 </a:t>
            </a:r>
            <a:r>
              <a:rPr kumimoji="1" lang="en-US" altLang="ja-JP" dirty="0">
                <a:sym typeface="Wingdings" panose="05000000000000000000" pitchFamily="2" charset="2"/>
              </a:rPr>
              <a:t>vs. </a:t>
            </a:r>
            <a:r>
              <a:rPr kumimoji="1" lang="ja-JP" altLang="en-US" dirty="0">
                <a:sym typeface="Wingdings" panose="05000000000000000000" pitchFamily="2" charset="2"/>
              </a:rPr>
              <a:t>物理</a:t>
            </a:r>
            <a:r>
              <a:rPr kumimoji="1" lang="en-US" altLang="ja-JP" dirty="0"/>
              <a:t>)</a:t>
            </a:r>
          </a:p>
          <a:p>
            <a:r>
              <a:rPr lang="en-US" altLang="ja-JP" dirty="0"/>
              <a:t>Cost</a:t>
            </a:r>
            <a:r>
              <a:rPr lang="ja-JP" altLang="en-US" dirty="0"/>
              <a:t> </a:t>
            </a:r>
            <a:r>
              <a:rPr lang="en-US" altLang="ja-JP" dirty="0"/>
              <a:t>(</a:t>
            </a:r>
            <a:r>
              <a:rPr lang="ja-JP" altLang="en-US" dirty="0"/>
              <a:t>リーズナブルか。誰が払うか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4124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1097</Words>
  <Application>Microsoft Office PowerPoint</Application>
  <PresentationFormat>ワイド画面</PresentationFormat>
  <Paragraphs>190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5" baseType="lpstr">
      <vt:lpstr>Capella</vt:lpstr>
      <vt:lpstr>等线</vt:lpstr>
      <vt:lpstr>Rounded-L M+ 1p medium</vt:lpstr>
      <vt:lpstr>游ゴシック</vt:lpstr>
      <vt:lpstr>游ゴシック Light</vt:lpstr>
      <vt:lpstr>Arial</vt:lpstr>
      <vt:lpstr>Cambria Math</vt:lpstr>
      <vt:lpstr>Times New Roman</vt:lpstr>
      <vt:lpstr>Wingdings</vt:lpstr>
      <vt:lpstr>Office テーマ</vt:lpstr>
      <vt:lpstr>Tohoku-Kyoto Meeting JLab hypernuclear experiment</vt:lpstr>
      <vt:lpstr>Done (7/1～)</vt:lpstr>
      <vt:lpstr>Experimental Setup</vt:lpstr>
      <vt:lpstr>Possibility in Hall C</vt:lpstr>
      <vt:lpstr>PowerPoint プレゼンテーション</vt:lpstr>
      <vt:lpstr>Questions</vt:lpstr>
      <vt:lpstr>Yield per day (Hall C) @ 20μA</vt:lpstr>
      <vt:lpstr>S/N について</vt:lpstr>
      <vt:lpstr>Hall C possibility</vt:lpstr>
      <vt:lpstr>Target cells (tuna can)</vt:lpstr>
      <vt:lpstr>Target cells (tuna can)</vt:lpstr>
      <vt:lpstr>Target</vt:lpstr>
      <vt:lpstr>PowerPoint プレゼンテーション</vt:lpstr>
      <vt:lpstr>Backup</vt:lpstr>
      <vt:lpstr>散乱電子側の計数率の見積もり 制動放射のみ クロムを使った過去のデータより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後神利志</dc:creator>
  <cp:lastModifiedBy>後神利志</cp:lastModifiedBy>
  <cp:revision>19</cp:revision>
  <dcterms:created xsi:type="dcterms:W3CDTF">2021-07-28T04:46:21Z</dcterms:created>
  <dcterms:modified xsi:type="dcterms:W3CDTF">2021-07-28T09:38:52Z</dcterms:modified>
</cp:coreProperties>
</file>