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62" r:id="rId4"/>
    <p:sldId id="271" r:id="rId5"/>
    <p:sldId id="291" r:id="rId6"/>
    <p:sldId id="264" r:id="rId7"/>
    <p:sldId id="257" r:id="rId8"/>
    <p:sldId id="258" r:id="rId9"/>
    <p:sldId id="263" r:id="rId10"/>
    <p:sldId id="266" r:id="rId11"/>
    <p:sldId id="292" r:id="rId12"/>
    <p:sldId id="268" r:id="rId13"/>
    <p:sldId id="269" r:id="rId14"/>
    <p:sldId id="261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F6D61-9659-4453-A2F9-CF80BB4A0643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B4AE-C38A-426C-9555-48E93776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65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BBCD-9415-4C9C-AF1D-8B23D016845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34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02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4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62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64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65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65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00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22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68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B126F-10D5-4253-9E69-6D6C8FB7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F56895-66D3-42FC-801E-42DA79353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69B2A9-36F8-4601-9772-41A4CD14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F731B8-F531-4EEC-AE38-6DA842A3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539A1D-D72D-44C8-BE76-6C40D287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06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24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8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49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31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95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54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86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45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E5A1F9-4390-4756-9AD0-D585E7780B36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12A7D6-B6CA-46E1-BD73-F318BAD3D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0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EFA8C-F906-4294-B633-FD60D1023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339" y="1796930"/>
            <a:ext cx="10027276" cy="1291327"/>
          </a:xfrm>
        </p:spPr>
        <p:txBody>
          <a:bodyPr/>
          <a:lstStyle/>
          <a:p>
            <a:r>
              <a:rPr lang="en-US" altLang="ja-JP" dirty="0"/>
              <a:t>Hypernuclear Experiment at Hall C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A8B389-A6AE-4E1B-B8AA-A27BD6A21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368615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i="1" dirty="0"/>
              <a:t>Kyoto University</a:t>
            </a:r>
          </a:p>
          <a:p>
            <a:r>
              <a:rPr kumimoji="1" lang="en-US" altLang="ja-JP" b="1" dirty="0"/>
              <a:t>Toshiyuki Gogami</a:t>
            </a:r>
          </a:p>
          <a:p>
            <a:r>
              <a:rPr lang="en-US" altLang="ja-JP" dirty="0"/>
              <a:t>July 1, 2021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036BEC-62BA-4F49-9F11-27685117F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54" y="5020572"/>
            <a:ext cx="3127617" cy="7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B31F-62B6-49F3-B9A3-1639AB58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1C7B409-7653-4D53-A681-8413B3532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2" y="45055"/>
            <a:ext cx="10148835" cy="6812945"/>
          </a:xfrm>
        </p:spPr>
      </p:pic>
    </p:spTree>
    <p:extLst>
      <p:ext uri="{BB962C8B-B14F-4D97-AF65-F5344CB8AC3E}">
        <p14:creationId xmlns:p14="http://schemas.microsoft.com/office/powerpoint/2010/main" val="319693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2F051E-2867-4B80-BF4C-FA154E79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2FDDCCC-3678-42FE-A10E-71C40E833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74657" cy="6871574"/>
          </a:xfrm>
        </p:spPr>
      </p:pic>
    </p:spTree>
    <p:extLst>
      <p:ext uri="{BB962C8B-B14F-4D97-AF65-F5344CB8AC3E}">
        <p14:creationId xmlns:p14="http://schemas.microsoft.com/office/powerpoint/2010/main" val="235845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6EDEBD0-641C-44F8-A7AC-D4BA330E4802}"/>
              </a:ext>
            </a:extLst>
          </p:cNvPr>
          <p:cNvCxnSpPr>
            <a:cxnSpLocks/>
          </p:cNvCxnSpPr>
          <p:nvPr/>
        </p:nvCxnSpPr>
        <p:spPr>
          <a:xfrm>
            <a:off x="577970" y="3519577"/>
            <a:ext cx="1110219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9CBD9E47-A5BC-4A72-BE45-FC6347F487E8}"/>
              </a:ext>
            </a:extLst>
          </p:cNvPr>
          <p:cNvSpPr/>
          <p:nvPr/>
        </p:nvSpPr>
        <p:spPr>
          <a:xfrm>
            <a:off x="4127739" y="3377241"/>
            <a:ext cx="284672" cy="2846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7CFCD18-0E14-4628-A81B-A354E793F7B2}"/>
              </a:ext>
            </a:extLst>
          </p:cNvPr>
          <p:cNvCxnSpPr/>
          <p:nvPr/>
        </p:nvCxnSpPr>
        <p:spPr>
          <a:xfrm>
            <a:off x="836762" y="3519577"/>
            <a:ext cx="1820174" cy="6124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0286FA0-8996-498B-ABCB-88DF2E5B0F01}"/>
              </a:ext>
            </a:extLst>
          </p:cNvPr>
          <p:cNvCxnSpPr>
            <a:cxnSpLocks/>
          </p:cNvCxnSpPr>
          <p:nvPr/>
        </p:nvCxnSpPr>
        <p:spPr>
          <a:xfrm flipV="1">
            <a:off x="2656936" y="3519577"/>
            <a:ext cx="1613139" cy="6124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7E6E8CE-D9D0-4A49-ADDC-50C0C3C3D89A}"/>
              </a:ext>
            </a:extLst>
          </p:cNvPr>
          <p:cNvCxnSpPr>
            <a:cxnSpLocks/>
          </p:cNvCxnSpPr>
          <p:nvPr/>
        </p:nvCxnSpPr>
        <p:spPr>
          <a:xfrm flipV="1">
            <a:off x="836762" y="845389"/>
            <a:ext cx="10584612" cy="39595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D47049F-80BF-46F4-806A-AF7B133B9D92}"/>
              </a:ext>
            </a:extLst>
          </p:cNvPr>
          <p:cNvSpPr/>
          <p:nvPr/>
        </p:nvSpPr>
        <p:spPr>
          <a:xfrm>
            <a:off x="2044461" y="3778369"/>
            <a:ext cx="1181819" cy="61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62F1CE-5931-41F3-8C97-F312DD2104D9}"/>
              </a:ext>
            </a:extLst>
          </p:cNvPr>
          <p:cNvCxnSpPr>
            <a:cxnSpLocks/>
          </p:cNvCxnSpPr>
          <p:nvPr/>
        </p:nvCxnSpPr>
        <p:spPr>
          <a:xfrm flipV="1">
            <a:off x="741499" y="-112143"/>
            <a:ext cx="10342933" cy="55122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C074F9D9-8011-4E99-9A5D-F0D4363C0152}"/>
              </a:ext>
            </a:extLst>
          </p:cNvPr>
          <p:cNvSpPr/>
          <p:nvPr/>
        </p:nvSpPr>
        <p:spPr>
          <a:xfrm>
            <a:off x="8620664" y="981254"/>
            <a:ext cx="914400" cy="914400"/>
          </a:xfrm>
          <a:prstGeom prst="arc">
            <a:avLst>
              <a:gd name="adj1" fmla="val 16200000"/>
              <a:gd name="adj2" fmla="val 11931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EF2AE36-63B9-4D95-997F-20ABCA5C62AE}"/>
              </a:ext>
            </a:extLst>
          </p:cNvPr>
          <p:cNvSpPr txBox="1"/>
          <p:nvPr/>
        </p:nvSpPr>
        <p:spPr>
          <a:xfrm>
            <a:off x="9535064" y="671559"/>
            <a:ext cx="1500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5.5 deg</a:t>
            </a:r>
            <a:endParaRPr kumimoji="1" lang="ja-JP" altLang="en-US" sz="25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048F896-F6FC-4187-B250-B626F6E43D6F}"/>
              </a:ext>
            </a:extLst>
          </p:cNvPr>
          <p:cNvSpPr/>
          <p:nvPr/>
        </p:nvSpPr>
        <p:spPr>
          <a:xfrm rot="20797132">
            <a:off x="4268964" y="3862455"/>
            <a:ext cx="743817" cy="20527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0048DCA-A783-45CA-BB69-39A2A544934D}"/>
              </a:ext>
            </a:extLst>
          </p:cNvPr>
          <p:cNvSpPr/>
          <p:nvPr/>
        </p:nvSpPr>
        <p:spPr>
          <a:xfrm rot="20797132">
            <a:off x="4388022" y="5863466"/>
            <a:ext cx="1480849" cy="20527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B7C8B6B-E79C-43D3-89F5-411149609595}"/>
              </a:ext>
            </a:extLst>
          </p:cNvPr>
          <p:cNvSpPr/>
          <p:nvPr/>
        </p:nvSpPr>
        <p:spPr>
          <a:xfrm rot="19887907">
            <a:off x="5215537" y="2618346"/>
            <a:ext cx="897147" cy="29673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4E82CD7-6269-4C23-ABE0-64C094E5993B}"/>
              </a:ext>
            </a:extLst>
          </p:cNvPr>
          <p:cNvSpPr/>
          <p:nvPr/>
        </p:nvSpPr>
        <p:spPr>
          <a:xfrm rot="19887907">
            <a:off x="5990973" y="2029563"/>
            <a:ext cx="897147" cy="57259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7688F79-B597-43DA-BC35-E6CAEA2776CB}"/>
              </a:ext>
            </a:extLst>
          </p:cNvPr>
          <p:cNvSpPr/>
          <p:nvPr/>
        </p:nvSpPr>
        <p:spPr>
          <a:xfrm rot="19887907">
            <a:off x="6542584" y="469788"/>
            <a:ext cx="4550056" cy="104668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868FACE-5857-418B-9071-C16F5CEB1D6A}"/>
              </a:ext>
            </a:extLst>
          </p:cNvPr>
          <p:cNvSpPr/>
          <p:nvPr/>
        </p:nvSpPr>
        <p:spPr>
          <a:xfrm rot="20459032">
            <a:off x="4627962" y="3342074"/>
            <a:ext cx="642999" cy="28467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F798686-FB35-4EF0-91F0-4B96F01FE5E3}"/>
              </a:ext>
            </a:extLst>
          </p:cNvPr>
          <p:cNvSpPr/>
          <p:nvPr/>
        </p:nvSpPr>
        <p:spPr>
          <a:xfrm rot="369805">
            <a:off x="5412393" y="3294026"/>
            <a:ext cx="565394" cy="3061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6947109-C5BC-4BF5-A31A-00B1A6F5DAEF}"/>
              </a:ext>
            </a:extLst>
          </p:cNvPr>
          <p:cNvSpPr/>
          <p:nvPr/>
        </p:nvSpPr>
        <p:spPr>
          <a:xfrm rot="312143">
            <a:off x="6020279" y="3265163"/>
            <a:ext cx="464157" cy="4691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台形 48">
            <a:extLst>
              <a:ext uri="{FF2B5EF4-FFF2-40B4-BE49-F238E27FC236}">
                <a16:creationId xmlns:a16="http://schemas.microsoft.com/office/drawing/2014/main" id="{E7B9465E-7EB3-40B2-9DBC-C6B8CC0FF276}"/>
              </a:ext>
            </a:extLst>
          </p:cNvPr>
          <p:cNvSpPr/>
          <p:nvPr/>
        </p:nvSpPr>
        <p:spPr>
          <a:xfrm rot="12007262">
            <a:off x="6363444" y="3004689"/>
            <a:ext cx="1657479" cy="1314448"/>
          </a:xfrm>
          <a:prstGeom prst="trapezoi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55BD242-4BDD-4713-A2D3-45A0717D7832}"/>
              </a:ext>
            </a:extLst>
          </p:cNvPr>
          <p:cNvSpPr txBox="1"/>
          <p:nvPr/>
        </p:nvSpPr>
        <p:spPr>
          <a:xfrm>
            <a:off x="1179515" y="3615229"/>
            <a:ext cx="6124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500" dirty="0"/>
              <a:t>e</a:t>
            </a:r>
            <a:endParaRPr kumimoji="1" lang="ja-JP" altLang="en-US" sz="5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EC1E7A6-44C8-47DE-9021-B809F9E8AD9C}"/>
                  </a:ext>
                </a:extLst>
              </p:cNvPr>
              <p:cNvSpPr txBox="1"/>
              <p:nvPr/>
            </p:nvSpPr>
            <p:spPr>
              <a:xfrm>
                <a:off x="6983904" y="1035174"/>
                <a:ext cx="875029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5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55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kumimoji="1" lang="ja-JP" altLang="en-US" sz="55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EC1E7A6-44C8-47DE-9021-B809F9E8A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904" y="1035174"/>
                <a:ext cx="875029" cy="938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205C881F-6C61-4016-AD19-2880D4BD65E8}"/>
              </a:ext>
            </a:extLst>
          </p:cNvPr>
          <p:cNvCxnSpPr>
            <a:cxnSpLocks/>
          </p:cNvCxnSpPr>
          <p:nvPr/>
        </p:nvCxnSpPr>
        <p:spPr>
          <a:xfrm flipV="1">
            <a:off x="4270075" y="1352460"/>
            <a:ext cx="4084501" cy="216711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DE7DC77B-A36E-4C0D-96BB-AFDF6C58C66A}"/>
              </a:ext>
            </a:extLst>
          </p:cNvPr>
          <p:cNvCxnSpPr>
            <a:cxnSpLocks/>
          </p:cNvCxnSpPr>
          <p:nvPr/>
        </p:nvCxnSpPr>
        <p:spPr>
          <a:xfrm flipV="1">
            <a:off x="4270075" y="3377240"/>
            <a:ext cx="864830" cy="172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8416E774-B93B-43CC-BA4A-D7021CEF5142}"/>
              </a:ext>
            </a:extLst>
          </p:cNvPr>
          <p:cNvCxnSpPr>
            <a:cxnSpLocks/>
          </p:cNvCxnSpPr>
          <p:nvPr/>
        </p:nvCxnSpPr>
        <p:spPr>
          <a:xfrm>
            <a:off x="5084233" y="3395942"/>
            <a:ext cx="2111538" cy="153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CFA6C3FD-455C-456F-9D01-6F92158276BB}"/>
              </a:ext>
            </a:extLst>
          </p:cNvPr>
          <p:cNvCxnSpPr>
            <a:cxnSpLocks/>
          </p:cNvCxnSpPr>
          <p:nvPr/>
        </p:nvCxnSpPr>
        <p:spPr>
          <a:xfrm>
            <a:off x="7192183" y="3549900"/>
            <a:ext cx="1625429" cy="949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37F7B909-4A6E-49D8-8A4B-0E50AF0CA7D1}"/>
                  </a:ext>
                </a:extLst>
              </p:cNvPr>
              <p:cNvSpPr/>
              <p:nvPr/>
            </p:nvSpPr>
            <p:spPr>
              <a:xfrm>
                <a:off x="8698306" y="4279445"/>
                <a:ext cx="1252715" cy="919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55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5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sz="55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ja-JP" altLang="en-US" sz="5500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37F7B909-4A6E-49D8-8A4B-0E50AF0CA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306" y="4279445"/>
                <a:ext cx="1252715" cy="919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FC7F1BC-4524-46F7-A2F1-25826BB13F22}"/>
              </a:ext>
            </a:extLst>
          </p:cNvPr>
          <p:cNvSpPr txBox="1"/>
          <p:nvPr/>
        </p:nvSpPr>
        <p:spPr>
          <a:xfrm>
            <a:off x="953828" y="2591841"/>
            <a:ext cx="2194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Pre-chicane</a:t>
            </a:r>
            <a:endParaRPr kumimoji="1" lang="ja-JP" altLang="en-US" sz="2500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D80620C0-0270-4A2A-A91F-89BA13F24683}"/>
              </a:ext>
            </a:extLst>
          </p:cNvPr>
          <p:cNvSpPr/>
          <p:nvPr/>
        </p:nvSpPr>
        <p:spPr>
          <a:xfrm>
            <a:off x="288934" y="3199739"/>
            <a:ext cx="1181819" cy="61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99284B69-0211-4C03-90A6-3F39F4D710CA}"/>
              </a:ext>
            </a:extLst>
          </p:cNvPr>
          <p:cNvCxnSpPr>
            <a:cxnSpLocks/>
          </p:cNvCxnSpPr>
          <p:nvPr/>
        </p:nvCxnSpPr>
        <p:spPr>
          <a:xfrm flipV="1">
            <a:off x="168217" y="3518913"/>
            <a:ext cx="668496" cy="1032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068082B-7633-473D-9C11-39B2DD25C7F8}"/>
              </a:ext>
            </a:extLst>
          </p:cNvPr>
          <p:cNvSpPr txBox="1"/>
          <p:nvPr/>
        </p:nvSpPr>
        <p:spPr>
          <a:xfrm rot="20032331">
            <a:off x="5978968" y="669514"/>
            <a:ext cx="16538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SHMS</a:t>
            </a:r>
            <a:endParaRPr kumimoji="1" lang="ja-JP" altLang="en-US" sz="35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658E466-54E8-4523-B4B7-3DCC8D65BA67}"/>
              </a:ext>
            </a:extLst>
          </p:cNvPr>
          <p:cNvSpPr txBox="1"/>
          <p:nvPr/>
        </p:nvSpPr>
        <p:spPr>
          <a:xfrm>
            <a:off x="4369004" y="6160004"/>
            <a:ext cx="13260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chemeClr val="bg1"/>
                </a:solidFill>
              </a:rPr>
              <a:t>HMS</a:t>
            </a:r>
            <a:endParaRPr kumimoji="1" lang="ja-JP" altLang="en-US" sz="3500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D60C1C3-DA40-43B3-AFAE-0FF9A6DA4D97}"/>
              </a:ext>
            </a:extLst>
          </p:cNvPr>
          <p:cNvSpPr txBox="1"/>
          <p:nvPr/>
        </p:nvSpPr>
        <p:spPr>
          <a:xfrm rot="985181">
            <a:off x="6483973" y="3743365"/>
            <a:ext cx="11912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00" dirty="0"/>
              <a:t>HKS</a:t>
            </a:r>
            <a:endParaRPr kumimoji="1" lang="ja-JP" altLang="en-US" sz="3500" dirty="0"/>
          </a:p>
        </p:txBody>
      </p:sp>
    </p:spTree>
    <p:extLst>
      <p:ext uri="{BB962C8B-B14F-4D97-AF65-F5344CB8AC3E}">
        <p14:creationId xmlns:p14="http://schemas.microsoft.com/office/powerpoint/2010/main" val="95747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6EDEBD0-641C-44F8-A7AC-D4BA330E4802}"/>
              </a:ext>
            </a:extLst>
          </p:cNvPr>
          <p:cNvCxnSpPr>
            <a:cxnSpLocks/>
          </p:cNvCxnSpPr>
          <p:nvPr/>
        </p:nvCxnSpPr>
        <p:spPr>
          <a:xfrm>
            <a:off x="577970" y="3519577"/>
            <a:ext cx="1110219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9CBD9E47-A5BC-4A72-BE45-FC6347F487E8}"/>
              </a:ext>
            </a:extLst>
          </p:cNvPr>
          <p:cNvSpPr/>
          <p:nvPr/>
        </p:nvSpPr>
        <p:spPr>
          <a:xfrm>
            <a:off x="4127739" y="3377241"/>
            <a:ext cx="284672" cy="2846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7CFCD18-0E14-4628-A81B-A354E793F7B2}"/>
              </a:ext>
            </a:extLst>
          </p:cNvPr>
          <p:cNvCxnSpPr/>
          <p:nvPr/>
        </p:nvCxnSpPr>
        <p:spPr>
          <a:xfrm>
            <a:off x="836762" y="3519577"/>
            <a:ext cx="1820174" cy="6124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0286FA0-8996-498B-ABCB-88DF2E5B0F01}"/>
              </a:ext>
            </a:extLst>
          </p:cNvPr>
          <p:cNvCxnSpPr>
            <a:cxnSpLocks/>
          </p:cNvCxnSpPr>
          <p:nvPr/>
        </p:nvCxnSpPr>
        <p:spPr>
          <a:xfrm flipV="1">
            <a:off x="2656936" y="3519577"/>
            <a:ext cx="1613139" cy="6124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7E6E8CE-D9D0-4A49-ADDC-50C0C3C3D89A}"/>
              </a:ext>
            </a:extLst>
          </p:cNvPr>
          <p:cNvCxnSpPr>
            <a:cxnSpLocks/>
          </p:cNvCxnSpPr>
          <p:nvPr/>
        </p:nvCxnSpPr>
        <p:spPr>
          <a:xfrm flipV="1">
            <a:off x="836762" y="845389"/>
            <a:ext cx="10584612" cy="39595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D47049F-80BF-46F4-806A-AF7B133B9D92}"/>
              </a:ext>
            </a:extLst>
          </p:cNvPr>
          <p:cNvSpPr/>
          <p:nvPr/>
        </p:nvSpPr>
        <p:spPr>
          <a:xfrm>
            <a:off x="2044461" y="3778369"/>
            <a:ext cx="1181819" cy="61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62F1CE-5931-41F3-8C97-F312DD2104D9}"/>
              </a:ext>
            </a:extLst>
          </p:cNvPr>
          <p:cNvCxnSpPr>
            <a:cxnSpLocks/>
          </p:cNvCxnSpPr>
          <p:nvPr/>
        </p:nvCxnSpPr>
        <p:spPr>
          <a:xfrm flipV="1">
            <a:off x="741499" y="-112143"/>
            <a:ext cx="10342933" cy="55122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C074F9D9-8011-4E99-9A5D-F0D4363C0152}"/>
              </a:ext>
            </a:extLst>
          </p:cNvPr>
          <p:cNvSpPr/>
          <p:nvPr/>
        </p:nvSpPr>
        <p:spPr>
          <a:xfrm>
            <a:off x="8620664" y="981254"/>
            <a:ext cx="914400" cy="914400"/>
          </a:xfrm>
          <a:prstGeom prst="arc">
            <a:avLst>
              <a:gd name="adj1" fmla="val 16200000"/>
              <a:gd name="adj2" fmla="val 11931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EF2AE36-63B9-4D95-997F-20ABCA5C62AE}"/>
              </a:ext>
            </a:extLst>
          </p:cNvPr>
          <p:cNvSpPr txBox="1"/>
          <p:nvPr/>
        </p:nvSpPr>
        <p:spPr>
          <a:xfrm>
            <a:off x="9535064" y="671559"/>
            <a:ext cx="1500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5.5 deg</a:t>
            </a:r>
            <a:endParaRPr kumimoji="1" lang="ja-JP" altLang="en-US" sz="25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048F896-F6FC-4187-B250-B626F6E43D6F}"/>
              </a:ext>
            </a:extLst>
          </p:cNvPr>
          <p:cNvSpPr/>
          <p:nvPr/>
        </p:nvSpPr>
        <p:spPr>
          <a:xfrm rot="20797132">
            <a:off x="4268964" y="3862455"/>
            <a:ext cx="743817" cy="20527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0048DCA-A783-45CA-BB69-39A2A544934D}"/>
              </a:ext>
            </a:extLst>
          </p:cNvPr>
          <p:cNvSpPr/>
          <p:nvPr/>
        </p:nvSpPr>
        <p:spPr>
          <a:xfrm rot="20797132">
            <a:off x="4388022" y="5863466"/>
            <a:ext cx="1480849" cy="20527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B7C8B6B-E79C-43D3-89F5-411149609595}"/>
              </a:ext>
            </a:extLst>
          </p:cNvPr>
          <p:cNvSpPr/>
          <p:nvPr/>
        </p:nvSpPr>
        <p:spPr>
          <a:xfrm rot="19887907">
            <a:off x="5215537" y="2618346"/>
            <a:ext cx="897147" cy="29673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4E82CD7-6269-4C23-ABE0-64C094E5993B}"/>
              </a:ext>
            </a:extLst>
          </p:cNvPr>
          <p:cNvSpPr/>
          <p:nvPr/>
        </p:nvSpPr>
        <p:spPr>
          <a:xfrm rot="19887907">
            <a:off x="5990973" y="2029563"/>
            <a:ext cx="897147" cy="57259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7688F79-B597-43DA-BC35-E6CAEA2776CB}"/>
              </a:ext>
            </a:extLst>
          </p:cNvPr>
          <p:cNvSpPr/>
          <p:nvPr/>
        </p:nvSpPr>
        <p:spPr>
          <a:xfrm rot="19887907">
            <a:off x="6542584" y="469788"/>
            <a:ext cx="4550056" cy="104668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868FACE-5857-418B-9071-C16F5CEB1D6A}"/>
              </a:ext>
            </a:extLst>
          </p:cNvPr>
          <p:cNvSpPr/>
          <p:nvPr/>
        </p:nvSpPr>
        <p:spPr>
          <a:xfrm rot="20459032">
            <a:off x="4627962" y="3342074"/>
            <a:ext cx="642999" cy="28467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F798686-FB35-4EF0-91F0-4B96F01FE5E3}"/>
              </a:ext>
            </a:extLst>
          </p:cNvPr>
          <p:cNvSpPr/>
          <p:nvPr/>
        </p:nvSpPr>
        <p:spPr>
          <a:xfrm rot="369805">
            <a:off x="5412393" y="3294026"/>
            <a:ext cx="565394" cy="3061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6947109-C5BC-4BF5-A31A-00B1A6F5DAEF}"/>
              </a:ext>
            </a:extLst>
          </p:cNvPr>
          <p:cNvSpPr/>
          <p:nvPr/>
        </p:nvSpPr>
        <p:spPr>
          <a:xfrm rot="312143">
            <a:off x="6020279" y="3265163"/>
            <a:ext cx="464157" cy="4691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台形 48">
            <a:extLst>
              <a:ext uri="{FF2B5EF4-FFF2-40B4-BE49-F238E27FC236}">
                <a16:creationId xmlns:a16="http://schemas.microsoft.com/office/drawing/2014/main" id="{E7B9465E-7EB3-40B2-9DBC-C6B8CC0FF276}"/>
              </a:ext>
            </a:extLst>
          </p:cNvPr>
          <p:cNvSpPr/>
          <p:nvPr/>
        </p:nvSpPr>
        <p:spPr>
          <a:xfrm rot="12007262">
            <a:off x="6363444" y="3004689"/>
            <a:ext cx="1657479" cy="1314448"/>
          </a:xfrm>
          <a:prstGeom prst="trapezoi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55BD242-4BDD-4713-A2D3-45A0717D7832}"/>
              </a:ext>
            </a:extLst>
          </p:cNvPr>
          <p:cNvSpPr txBox="1"/>
          <p:nvPr/>
        </p:nvSpPr>
        <p:spPr>
          <a:xfrm>
            <a:off x="1179515" y="3615229"/>
            <a:ext cx="6124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500" dirty="0"/>
              <a:t>e</a:t>
            </a:r>
            <a:endParaRPr kumimoji="1" lang="ja-JP" altLang="en-US" sz="5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EC1E7A6-44C8-47DE-9021-B809F9E8AD9C}"/>
                  </a:ext>
                </a:extLst>
              </p:cNvPr>
              <p:cNvSpPr txBox="1"/>
              <p:nvPr/>
            </p:nvSpPr>
            <p:spPr>
              <a:xfrm>
                <a:off x="6983904" y="1035174"/>
                <a:ext cx="875029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5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55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kumimoji="1" lang="ja-JP" altLang="en-US" sz="55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EC1E7A6-44C8-47DE-9021-B809F9E8A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904" y="1035174"/>
                <a:ext cx="875029" cy="938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205C881F-6C61-4016-AD19-2880D4BD65E8}"/>
              </a:ext>
            </a:extLst>
          </p:cNvPr>
          <p:cNvCxnSpPr>
            <a:cxnSpLocks/>
          </p:cNvCxnSpPr>
          <p:nvPr/>
        </p:nvCxnSpPr>
        <p:spPr>
          <a:xfrm flipV="1">
            <a:off x="4270075" y="1352460"/>
            <a:ext cx="4084501" cy="216711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DE7DC77B-A36E-4C0D-96BB-AFDF6C58C66A}"/>
              </a:ext>
            </a:extLst>
          </p:cNvPr>
          <p:cNvCxnSpPr>
            <a:cxnSpLocks/>
          </p:cNvCxnSpPr>
          <p:nvPr/>
        </p:nvCxnSpPr>
        <p:spPr>
          <a:xfrm flipV="1">
            <a:off x="4270075" y="3377240"/>
            <a:ext cx="864830" cy="172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8416E774-B93B-43CC-BA4A-D7021CEF5142}"/>
              </a:ext>
            </a:extLst>
          </p:cNvPr>
          <p:cNvCxnSpPr>
            <a:cxnSpLocks/>
          </p:cNvCxnSpPr>
          <p:nvPr/>
        </p:nvCxnSpPr>
        <p:spPr>
          <a:xfrm>
            <a:off x="5084233" y="3395942"/>
            <a:ext cx="2111538" cy="153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CFA6C3FD-455C-456F-9D01-6F92158276BB}"/>
              </a:ext>
            </a:extLst>
          </p:cNvPr>
          <p:cNvCxnSpPr>
            <a:cxnSpLocks/>
          </p:cNvCxnSpPr>
          <p:nvPr/>
        </p:nvCxnSpPr>
        <p:spPr>
          <a:xfrm>
            <a:off x="7192183" y="3549900"/>
            <a:ext cx="1625429" cy="949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37F7B909-4A6E-49D8-8A4B-0E50AF0CA7D1}"/>
                  </a:ext>
                </a:extLst>
              </p:cNvPr>
              <p:cNvSpPr/>
              <p:nvPr/>
            </p:nvSpPr>
            <p:spPr>
              <a:xfrm>
                <a:off x="8698306" y="4279445"/>
                <a:ext cx="1252715" cy="919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55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5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sz="55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ja-JP" altLang="en-US" sz="5500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37F7B909-4A6E-49D8-8A4B-0E50AF0CA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306" y="4279445"/>
                <a:ext cx="1252715" cy="919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FC7F1BC-4524-46F7-A2F1-25826BB13F22}"/>
              </a:ext>
            </a:extLst>
          </p:cNvPr>
          <p:cNvSpPr txBox="1"/>
          <p:nvPr/>
        </p:nvSpPr>
        <p:spPr>
          <a:xfrm>
            <a:off x="953828" y="2591841"/>
            <a:ext cx="2194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Pre-chicane</a:t>
            </a:r>
            <a:endParaRPr kumimoji="1" lang="ja-JP" altLang="en-US" sz="2500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D80620C0-0270-4A2A-A91F-89BA13F24683}"/>
              </a:ext>
            </a:extLst>
          </p:cNvPr>
          <p:cNvSpPr/>
          <p:nvPr/>
        </p:nvSpPr>
        <p:spPr>
          <a:xfrm>
            <a:off x="288934" y="3199739"/>
            <a:ext cx="1181819" cy="61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99284B69-0211-4C03-90A6-3F39F4D710CA}"/>
              </a:ext>
            </a:extLst>
          </p:cNvPr>
          <p:cNvCxnSpPr>
            <a:cxnSpLocks/>
          </p:cNvCxnSpPr>
          <p:nvPr/>
        </p:nvCxnSpPr>
        <p:spPr>
          <a:xfrm flipV="1">
            <a:off x="168217" y="3518913"/>
            <a:ext cx="668496" cy="1032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068082B-7633-473D-9C11-39B2DD25C7F8}"/>
              </a:ext>
            </a:extLst>
          </p:cNvPr>
          <p:cNvSpPr txBox="1"/>
          <p:nvPr/>
        </p:nvSpPr>
        <p:spPr>
          <a:xfrm rot="20032331">
            <a:off x="5978968" y="669514"/>
            <a:ext cx="16538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SHMS</a:t>
            </a:r>
            <a:endParaRPr kumimoji="1" lang="ja-JP" altLang="en-US" sz="35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658E466-54E8-4523-B4B7-3DCC8D65BA67}"/>
              </a:ext>
            </a:extLst>
          </p:cNvPr>
          <p:cNvSpPr txBox="1"/>
          <p:nvPr/>
        </p:nvSpPr>
        <p:spPr>
          <a:xfrm>
            <a:off x="4369004" y="6160004"/>
            <a:ext cx="13260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chemeClr val="bg1"/>
                </a:solidFill>
              </a:rPr>
              <a:t>HMS</a:t>
            </a:r>
            <a:endParaRPr kumimoji="1" lang="ja-JP" altLang="en-US" sz="3500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D60C1C3-DA40-43B3-AFAE-0FF9A6DA4D97}"/>
              </a:ext>
            </a:extLst>
          </p:cNvPr>
          <p:cNvSpPr txBox="1"/>
          <p:nvPr/>
        </p:nvSpPr>
        <p:spPr>
          <a:xfrm rot="985181">
            <a:off x="6483973" y="3743365"/>
            <a:ext cx="11912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00" dirty="0"/>
              <a:t>HKS</a:t>
            </a:r>
            <a:endParaRPr kumimoji="1" lang="ja-JP" altLang="en-US" sz="35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DE483FE-F59B-4FF6-B38A-140F51A85A82}"/>
              </a:ext>
            </a:extLst>
          </p:cNvPr>
          <p:cNvCxnSpPr/>
          <p:nvPr/>
        </p:nvCxnSpPr>
        <p:spPr>
          <a:xfrm flipV="1">
            <a:off x="3062377" y="2225615"/>
            <a:ext cx="9005978" cy="14981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弧 35">
            <a:extLst>
              <a:ext uri="{FF2B5EF4-FFF2-40B4-BE49-F238E27FC236}">
                <a16:creationId xmlns:a16="http://schemas.microsoft.com/office/drawing/2014/main" id="{F75FBCDE-3510-4359-801E-3C9BF2C6CFA0}"/>
              </a:ext>
            </a:extLst>
          </p:cNvPr>
          <p:cNvSpPr/>
          <p:nvPr/>
        </p:nvSpPr>
        <p:spPr>
          <a:xfrm>
            <a:off x="8541774" y="1524169"/>
            <a:ext cx="1020499" cy="1888649"/>
          </a:xfrm>
          <a:prstGeom prst="arc">
            <a:avLst>
              <a:gd name="adj1" fmla="val 17306097"/>
              <a:gd name="adj2" fmla="val 11931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0488C61-99F0-4EE7-8846-57898517AEED}"/>
                  </a:ext>
                </a:extLst>
              </p:cNvPr>
              <p:cNvSpPr txBox="1"/>
              <p:nvPr/>
            </p:nvSpPr>
            <p:spPr>
              <a:xfrm rot="20930210">
                <a:off x="9700431" y="1642430"/>
                <a:ext cx="20752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  <m:t>𝑒𝐾</m:t>
                        </m:r>
                      </m:sub>
                    </m:sSub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500" b="0" i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kumimoji="1" lang="en-US" altLang="ja-JP" sz="2500" dirty="0"/>
                  <a:t>deg</a:t>
                </a:r>
                <a:endParaRPr kumimoji="1" lang="ja-JP" altLang="en-US" sz="2500" dirty="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0488C61-99F0-4EE7-8846-57898517A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30210">
                <a:off x="9700431" y="1642430"/>
                <a:ext cx="2075261" cy="477054"/>
              </a:xfrm>
              <a:prstGeom prst="rect">
                <a:avLst/>
              </a:prstGeom>
              <a:blipFill>
                <a:blip r:embed="rId4"/>
                <a:stretch>
                  <a:fillRect t="-2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D913C7-5D20-41AB-9F6A-948DA0B80563}"/>
              </a:ext>
            </a:extLst>
          </p:cNvPr>
          <p:cNvCxnSpPr>
            <a:cxnSpLocks/>
          </p:cNvCxnSpPr>
          <p:nvPr/>
        </p:nvCxnSpPr>
        <p:spPr>
          <a:xfrm>
            <a:off x="3383614" y="3264131"/>
            <a:ext cx="8443201" cy="62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弧 52">
            <a:extLst>
              <a:ext uri="{FF2B5EF4-FFF2-40B4-BE49-F238E27FC236}">
                <a16:creationId xmlns:a16="http://schemas.microsoft.com/office/drawing/2014/main" id="{C2D5C851-D8CE-4C3F-9389-5B8902E1E157}"/>
              </a:ext>
            </a:extLst>
          </p:cNvPr>
          <p:cNvSpPr/>
          <p:nvPr/>
        </p:nvSpPr>
        <p:spPr>
          <a:xfrm>
            <a:off x="8269941" y="2588972"/>
            <a:ext cx="1049545" cy="1888649"/>
          </a:xfrm>
          <a:prstGeom prst="arc">
            <a:avLst>
              <a:gd name="adj1" fmla="val 17306097"/>
              <a:gd name="adj2" fmla="val 11660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882EFFD-03BA-4526-9CC1-C058915A6A30}"/>
                  </a:ext>
                </a:extLst>
              </p:cNvPr>
              <p:cNvSpPr txBox="1"/>
              <p:nvPr/>
            </p:nvSpPr>
            <p:spPr>
              <a:xfrm rot="21170279">
                <a:off x="9369233" y="2794370"/>
                <a:ext cx="245263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5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500" b="0" i="0" smtClean="0">
                            <a:latin typeface="Cambria Math" panose="02040503050406030204" pitchFamily="18" charset="0"/>
                          </a:rPr>
                          <m:t>PCS</m:t>
                        </m:r>
                      </m:sub>
                    </m:sSub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∼15</m:t>
                    </m:r>
                    <m:r>
                      <a:rPr kumimoji="1" lang="en-US" altLang="ja-JP" sz="25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500" dirty="0"/>
                  <a:t>deg</a:t>
                </a:r>
                <a:endParaRPr kumimoji="1" lang="ja-JP" altLang="en-US" sz="2500" dirty="0"/>
              </a:p>
            </p:txBody>
          </p:sp>
        </mc:Choice>
        <mc:Fallback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882EFFD-03BA-4526-9CC1-C058915A6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70279">
                <a:off x="9369233" y="2794370"/>
                <a:ext cx="2452633" cy="477054"/>
              </a:xfrm>
              <a:prstGeom prst="rect">
                <a:avLst/>
              </a:prstGeom>
              <a:blipFill>
                <a:blip r:embed="rId5"/>
                <a:stretch>
                  <a:fillRect l="-244" t="-5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DF9C04-7F5E-4667-9D6D-5431B8264A8E}"/>
              </a:ext>
            </a:extLst>
          </p:cNvPr>
          <p:cNvSpPr txBox="1"/>
          <p:nvPr/>
        </p:nvSpPr>
        <p:spPr>
          <a:xfrm>
            <a:off x="455896" y="4537268"/>
            <a:ext cx="28522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2.344 GeV</a:t>
            </a:r>
            <a:endParaRPr kumimoji="1" lang="ja-JP" altLang="en-US" sz="3500" i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B153E2D-B8FB-4994-B0B1-D750C000CA2B}"/>
              </a:ext>
            </a:extLst>
          </p:cNvPr>
          <p:cNvSpPr txBox="1"/>
          <p:nvPr/>
        </p:nvSpPr>
        <p:spPr>
          <a:xfrm>
            <a:off x="7651724" y="5267504"/>
            <a:ext cx="28522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00" dirty="0"/>
              <a:t>1.2</a:t>
            </a:r>
            <a:r>
              <a:rPr kumimoji="1" lang="en-US" altLang="ja-JP" sz="3500" dirty="0"/>
              <a:t> GeV/</a:t>
            </a:r>
            <a:r>
              <a:rPr kumimoji="1" lang="en-US" altLang="ja-JP" sz="3500" i="1" dirty="0"/>
              <a:t>c</a:t>
            </a:r>
            <a:endParaRPr kumimoji="1" lang="ja-JP" altLang="en-US" sz="3500" i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3B161A4-985A-4A8E-8D97-872019C2BFE4}"/>
              </a:ext>
            </a:extLst>
          </p:cNvPr>
          <p:cNvSpPr txBox="1"/>
          <p:nvPr/>
        </p:nvSpPr>
        <p:spPr>
          <a:xfrm rot="20037250">
            <a:off x="7735457" y="333829"/>
            <a:ext cx="28522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0.844 GeV/</a:t>
            </a:r>
            <a:r>
              <a:rPr kumimoji="1" lang="en-US" altLang="ja-JP" sz="3500" i="1" dirty="0"/>
              <a:t>c</a:t>
            </a:r>
            <a:endParaRPr kumimoji="1" lang="ja-JP" altLang="en-US" sz="3500" i="1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00C2542-857F-46DF-BB38-5407500064CD}"/>
              </a:ext>
            </a:extLst>
          </p:cNvPr>
          <p:cNvCxnSpPr>
            <a:cxnSpLocks/>
          </p:cNvCxnSpPr>
          <p:nvPr/>
        </p:nvCxnSpPr>
        <p:spPr>
          <a:xfrm flipH="1">
            <a:off x="5301680" y="2413954"/>
            <a:ext cx="199451" cy="197829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67A7C9D-EA85-4184-9A87-77A6F4B82633}"/>
              </a:ext>
            </a:extLst>
          </p:cNvPr>
          <p:cNvCxnSpPr>
            <a:cxnSpLocks/>
          </p:cNvCxnSpPr>
          <p:nvPr/>
        </p:nvCxnSpPr>
        <p:spPr>
          <a:xfrm flipH="1">
            <a:off x="4197067" y="2303028"/>
            <a:ext cx="199451" cy="197829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08597E3-2817-454A-8B9F-D7B354B868DC}"/>
              </a:ext>
            </a:extLst>
          </p:cNvPr>
          <p:cNvSpPr txBox="1"/>
          <p:nvPr/>
        </p:nvSpPr>
        <p:spPr>
          <a:xfrm rot="476411">
            <a:off x="5352796" y="3566395"/>
            <a:ext cx="679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Q1</a:t>
            </a:r>
            <a:endParaRPr kumimoji="1" lang="ja-JP" altLang="en-US" sz="22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E0F2E0F-5978-419D-BDDA-C4036328C31B}"/>
              </a:ext>
            </a:extLst>
          </p:cNvPr>
          <p:cNvSpPr txBox="1"/>
          <p:nvPr/>
        </p:nvSpPr>
        <p:spPr>
          <a:xfrm rot="476411">
            <a:off x="5919500" y="3710398"/>
            <a:ext cx="679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Q2</a:t>
            </a:r>
            <a:endParaRPr kumimoji="1" lang="ja-JP" altLang="en-US" sz="2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213ECE-DAC3-4EA5-B29F-0C7D76DA1F98}"/>
              </a:ext>
            </a:extLst>
          </p:cNvPr>
          <p:cNvSpPr txBox="1"/>
          <p:nvPr/>
        </p:nvSpPr>
        <p:spPr>
          <a:xfrm rot="373520">
            <a:off x="4695181" y="1759957"/>
            <a:ext cx="775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endParaRPr kumimoji="1" lang="ja-JP" alt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5A0E362-6EE9-4384-BA78-F79FEBC78AFD}"/>
              </a:ext>
            </a:extLst>
          </p:cNvPr>
          <p:cNvCxnSpPr>
            <a:cxnSpLocks/>
          </p:cNvCxnSpPr>
          <p:nvPr/>
        </p:nvCxnSpPr>
        <p:spPr>
          <a:xfrm>
            <a:off x="4457983" y="2498700"/>
            <a:ext cx="938931" cy="9665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6BC7A5A-0C5B-4CF3-B354-742475D3BFB4}"/>
                  </a:ext>
                </a:extLst>
              </p:cNvPr>
              <p:cNvSpPr txBox="1"/>
              <p:nvPr/>
            </p:nvSpPr>
            <p:spPr>
              <a:xfrm>
                <a:off x="250057" y="109135"/>
                <a:ext cx="4061736" cy="17081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ossible??: </a:t>
                </a:r>
                <a:endParaRPr kumimoji="1" lang="en-US" altLang="ja-JP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3500" dirty="0"/>
                  <a:t>d </a:t>
                </a:r>
                <a:r>
                  <a:rPr kumimoji="1" lang="ja-JP" altLang="en-US" sz="3500" dirty="0"/>
                  <a:t>～ </a:t>
                </a:r>
                <a:r>
                  <a:rPr kumimoji="1" lang="en-US" altLang="ja-JP" sz="3500" dirty="0"/>
                  <a:t>1.7 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5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500" i="1">
                            <a:latin typeface="Cambria Math" panose="02040503050406030204" pitchFamily="18" charset="0"/>
                          </a:rPr>
                          <m:t>𝑒𝐾</m:t>
                        </m:r>
                      </m:sub>
                    </m:sSub>
                    <m:r>
                      <a:rPr lang="en-US" altLang="ja-JP" sz="35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3500" dirty="0"/>
                  <a:t> 3—10 deg</a:t>
                </a:r>
                <a:endParaRPr kumimoji="1" lang="ja-JP" altLang="en-US" sz="3500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6BC7A5A-0C5B-4CF3-B354-742475D3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7" y="109135"/>
                <a:ext cx="4061736" cy="1708160"/>
              </a:xfrm>
              <a:prstGeom prst="rect">
                <a:avLst/>
              </a:prstGeom>
              <a:blipFill>
                <a:blip r:embed="rId6"/>
                <a:stretch>
                  <a:fillRect l="-4185" t="-5300" r="-299" b="-116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25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318A7-BEA3-4128-8863-FEE6E7E6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250"/>
            <a:ext cx="6840747" cy="707887"/>
          </a:xfrm>
        </p:spPr>
        <p:txBody>
          <a:bodyPr/>
          <a:lstStyle/>
          <a:p>
            <a:r>
              <a:rPr kumimoji="1" lang="en-US" altLang="ja-JP" dirty="0"/>
              <a:t>Rough estimations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7F4A795-38A2-4C8B-AE80-360382442CE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5403233"/>
                  </p:ext>
                </p:extLst>
              </p:nvPr>
            </p:nvGraphicFramePr>
            <p:xfrm>
              <a:off x="247291" y="1158602"/>
              <a:ext cx="11697417" cy="47258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0112">
                      <a:extLst>
                        <a:ext uri="{9D8B030D-6E8A-4147-A177-3AD203B41FA5}">
                          <a16:colId xmlns:a16="http://schemas.microsoft.com/office/drawing/2014/main" val="1025626442"/>
                        </a:ext>
                      </a:extLst>
                    </a:gridCol>
                    <a:gridCol w="2078966">
                      <a:extLst>
                        <a:ext uri="{9D8B030D-6E8A-4147-A177-3AD203B41FA5}">
                          <a16:colId xmlns:a16="http://schemas.microsoft.com/office/drawing/2014/main" val="910279226"/>
                        </a:ext>
                      </a:extLst>
                    </a:gridCol>
                    <a:gridCol w="1932317">
                      <a:extLst>
                        <a:ext uri="{9D8B030D-6E8A-4147-A177-3AD203B41FA5}">
                          <a16:colId xmlns:a16="http://schemas.microsoft.com/office/drawing/2014/main" val="2692812351"/>
                        </a:ext>
                      </a:extLst>
                    </a:gridCol>
                    <a:gridCol w="810883">
                      <a:extLst>
                        <a:ext uri="{9D8B030D-6E8A-4147-A177-3AD203B41FA5}">
                          <a16:colId xmlns:a16="http://schemas.microsoft.com/office/drawing/2014/main" val="163447982"/>
                        </a:ext>
                      </a:extLst>
                    </a:gridCol>
                    <a:gridCol w="1259456">
                      <a:extLst>
                        <a:ext uri="{9D8B030D-6E8A-4147-A177-3AD203B41FA5}">
                          <a16:colId xmlns:a16="http://schemas.microsoft.com/office/drawing/2014/main" val="2866348526"/>
                        </a:ext>
                      </a:extLst>
                    </a:gridCol>
                    <a:gridCol w="3030749">
                      <a:extLst>
                        <a:ext uri="{9D8B030D-6E8A-4147-A177-3AD203B41FA5}">
                          <a16:colId xmlns:a16="http://schemas.microsoft.com/office/drawing/2014/main" val="21325958"/>
                        </a:ext>
                      </a:extLst>
                    </a:gridCol>
                    <a:gridCol w="989161">
                      <a:extLst>
                        <a:ext uri="{9D8B030D-6E8A-4147-A177-3AD203B41FA5}">
                          <a16:colId xmlns:a16="http://schemas.microsoft.com/office/drawing/2014/main" val="780718936"/>
                        </a:ext>
                      </a:extLst>
                    </a:gridCol>
                    <a:gridCol w="905773">
                      <a:extLst>
                        <a:ext uri="{9D8B030D-6E8A-4147-A177-3AD203B41FA5}">
                          <a16:colId xmlns:a16="http://schemas.microsoft.com/office/drawing/2014/main" val="2607468647"/>
                        </a:ext>
                      </a:extLst>
                    </a:gridCol>
                  </a:tblGrid>
                  <a:tr h="672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Com.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D0</a:t>
                          </a:r>
                          <a:endParaRPr kumimoji="1" lang="ja-JP" alt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e’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</a:t>
                          </a:r>
                          <a:r>
                            <a:rPr kumimoji="1" lang="el-GR" altLang="ja-JP" dirty="0"/>
                            <a:t>θ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Ω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 err="1"/>
                            <a:t>dp</a:t>
                          </a:r>
                          <a:r>
                            <a:rPr kumimoji="1" lang="en-US" altLang="ja-JP" dirty="0"/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K</a:t>
                          </a:r>
                          <a:r>
                            <a:rPr kumimoji="1" lang="en-US" altLang="ja-JP" baseline="30000" dirty="0"/>
                            <a:t>+</a:t>
                          </a:r>
                          <a:r>
                            <a:rPr kumimoji="1" lang="en-US" altLang="ja-JP" dirty="0"/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l-GR" altLang="ja-JP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kumimoji="1" lang="en-US" altLang="ja-JP" baseline="-25000" dirty="0" err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kumimoji="1" lang="en-US" altLang="ja-JP" baseline="-25000" dirty="0" err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Ω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 err="1"/>
                            <a:t>f</a:t>
                          </a:r>
                          <a:r>
                            <a:rPr kumimoji="1" lang="en-US" altLang="ja-JP" baseline="-25000" dirty="0" err="1"/>
                            <a:t>K</a:t>
                          </a:r>
                          <a:r>
                            <a:rPr kumimoji="1" lang="en-US" altLang="ja-JP" dirty="0"/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Γ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(/10</a:t>
                          </a:r>
                          <a:r>
                            <a:rPr kumimoji="1" lang="en-US" altLang="ja-JP" baseline="30000" dirty="0"/>
                            <a:t>-5</a:t>
                          </a:r>
                          <a:r>
                            <a:rPr kumimoji="1" lang="en-US" altLang="ja-JP" baseline="0" dirty="0"/>
                            <a:t>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ΔE</a:t>
                          </a:r>
                          <a:r>
                            <a:rPr kumimoji="1" lang="en-US" altLang="ja-JP" baseline="-25000" dirty="0"/>
                            <a:t>Λ </a:t>
                          </a:r>
                          <a:r>
                            <a:rPr kumimoji="1" lang="en-US" altLang="ja-JP" baseline="0" dirty="0"/>
                            <a:t>FWHM</a:t>
                          </a:r>
                        </a:p>
                        <a:p>
                          <a:pPr algn="ctr"/>
                          <a:r>
                            <a:rPr kumimoji="1" lang="en-US" altLang="ja-JP" baseline="0" dirty="0"/>
                            <a:t>(/ MeV)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Yield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per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hour</a:t>
                          </a:r>
                        </a:p>
                        <a:p>
                          <a:pPr algn="ctr"/>
                          <a:r>
                            <a:rPr kumimoji="1" lang="en-US" altLang="ja-JP" sz="1500" baseline="30000" dirty="0"/>
                            <a:t>12</a:t>
                          </a:r>
                          <a:r>
                            <a:rPr kumimoji="1" lang="en-US" altLang="ja-JP" sz="1500" dirty="0"/>
                            <a:t>C, 0.1 g/cm</a:t>
                          </a:r>
                          <a:r>
                            <a:rPr kumimoji="1" lang="en-US" altLang="ja-JP" sz="1500" baseline="30000" dirty="0"/>
                            <a:t>2</a:t>
                          </a:r>
                          <a:r>
                            <a:rPr kumimoji="1" lang="en-US" altLang="ja-JP" sz="1500" dirty="0"/>
                            <a:t>, 100 </a:t>
                          </a:r>
                          <a:r>
                            <a:rPr kumimoji="1" lang="en-US" altLang="ja-JP" sz="1500" dirty="0" err="1"/>
                            <a:t>nb</a:t>
                          </a:r>
                          <a:r>
                            <a:rPr kumimoji="1" lang="en-US" altLang="ja-JP" sz="1500" dirty="0"/>
                            <a:t>/</a:t>
                          </a:r>
                          <a:r>
                            <a:rPr kumimoji="1" lang="en-US" altLang="ja-JP" sz="1500" dirty="0" err="1"/>
                            <a:t>sr</a:t>
                          </a:r>
                          <a:r>
                            <a:rPr kumimoji="1" lang="en-US" altLang="ja-JP" sz="1500" dirty="0"/>
                            <a:t>, 30 </a:t>
                          </a:r>
                          <a:r>
                            <a:rPr kumimoji="1" lang="en-US" altLang="ja-JP" sz="1500" dirty="0" err="1"/>
                            <a:t>μA</a:t>
                          </a:r>
                          <a:endParaRPr kumimoji="1" lang="en-US" altLang="ja-JP" sz="15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Fit to space ?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Gas target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584278"/>
                      </a:ext>
                    </a:extLst>
                  </a:tr>
                  <a:tr h="789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SPL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(5°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(7°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8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0.3)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5.7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0.4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32.4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1" dirty="0"/>
                            <a:t>〇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1" dirty="0"/>
                            <a:t>×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4254393"/>
                      </a:ext>
                    </a:extLst>
                  </a:tr>
                  <a:tr h="95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0.27)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2.8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12.7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1" dirty="0"/>
                            <a:t>〇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1" dirty="0"/>
                            <a:t>×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7127619"/>
                      </a:ext>
                    </a:extLst>
                  </a:tr>
                  <a:tr h="698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1.5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0.27)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1.9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0.9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8.6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?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19355"/>
                      </a:ext>
                    </a:extLst>
                  </a:tr>
                  <a:tr h="741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/>
                            <a:t>-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2.0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PCS+HKS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0.27)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2.5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11.6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?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6908874"/>
                      </a:ext>
                    </a:extLst>
                  </a:tr>
                  <a:tr h="872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/>
                            <a:t>-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2.0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PCS+HKS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2.5</a:t>
                          </a:r>
                          <a:endParaRPr kumimoji="1" lang="ja-JP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0.9 + opt.</a:t>
                          </a:r>
                          <a:endParaRPr kumimoji="1" lang="ja-JP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3.1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17040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7F4A795-38A2-4C8B-AE80-360382442CE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5403233"/>
                  </p:ext>
                </p:extLst>
              </p:nvPr>
            </p:nvGraphicFramePr>
            <p:xfrm>
              <a:off x="247291" y="1158602"/>
              <a:ext cx="11697417" cy="47258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0112">
                      <a:extLst>
                        <a:ext uri="{9D8B030D-6E8A-4147-A177-3AD203B41FA5}">
                          <a16:colId xmlns:a16="http://schemas.microsoft.com/office/drawing/2014/main" val="1025626442"/>
                        </a:ext>
                      </a:extLst>
                    </a:gridCol>
                    <a:gridCol w="2078966">
                      <a:extLst>
                        <a:ext uri="{9D8B030D-6E8A-4147-A177-3AD203B41FA5}">
                          <a16:colId xmlns:a16="http://schemas.microsoft.com/office/drawing/2014/main" val="910279226"/>
                        </a:ext>
                      </a:extLst>
                    </a:gridCol>
                    <a:gridCol w="1932317">
                      <a:extLst>
                        <a:ext uri="{9D8B030D-6E8A-4147-A177-3AD203B41FA5}">
                          <a16:colId xmlns:a16="http://schemas.microsoft.com/office/drawing/2014/main" val="2692812351"/>
                        </a:ext>
                      </a:extLst>
                    </a:gridCol>
                    <a:gridCol w="810883">
                      <a:extLst>
                        <a:ext uri="{9D8B030D-6E8A-4147-A177-3AD203B41FA5}">
                          <a16:colId xmlns:a16="http://schemas.microsoft.com/office/drawing/2014/main" val="163447982"/>
                        </a:ext>
                      </a:extLst>
                    </a:gridCol>
                    <a:gridCol w="1259456">
                      <a:extLst>
                        <a:ext uri="{9D8B030D-6E8A-4147-A177-3AD203B41FA5}">
                          <a16:colId xmlns:a16="http://schemas.microsoft.com/office/drawing/2014/main" val="2866348526"/>
                        </a:ext>
                      </a:extLst>
                    </a:gridCol>
                    <a:gridCol w="3030749">
                      <a:extLst>
                        <a:ext uri="{9D8B030D-6E8A-4147-A177-3AD203B41FA5}">
                          <a16:colId xmlns:a16="http://schemas.microsoft.com/office/drawing/2014/main" val="21325958"/>
                        </a:ext>
                      </a:extLst>
                    </a:gridCol>
                    <a:gridCol w="989161">
                      <a:extLst>
                        <a:ext uri="{9D8B030D-6E8A-4147-A177-3AD203B41FA5}">
                          <a16:colId xmlns:a16="http://schemas.microsoft.com/office/drawing/2014/main" val="780718936"/>
                        </a:ext>
                      </a:extLst>
                    </a:gridCol>
                    <a:gridCol w="905773">
                      <a:extLst>
                        <a:ext uri="{9D8B030D-6E8A-4147-A177-3AD203B41FA5}">
                          <a16:colId xmlns:a16="http://schemas.microsoft.com/office/drawing/2014/main" val="2607468647"/>
                        </a:ext>
                      </a:extLst>
                    </a:gridCol>
                  </a:tblGrid>
                  <a:tr h="672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Com.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D0</a:t>
                          </a:r>
                          <a:endParaRPr kumimoji="1" lang="ja-JP" alt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e’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</a:t>
                          </a:r>
                          <a:r>
                            <a:rPr kumimoji="1" lang="el-GR" altLang="ja-JP" dirty="0"/>
                            <a:t>θ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Ω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 err="1"/>
                            <a:t>dp</a:t>
                          </a:r>
                          <a:r>
                            <a:rPr kumimoji="1" lang="en-US" altLang="ja-JP" dirty="0"/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849" t="-2727" r="-362776" b="-6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Γ 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(/10</a:t>
                          </a:r>
                          <a:r>
                            <a:rPr kumimoji="1" lang="en-US" altLang="ja-JP" baseline="30000" dirty="0"/>
                            <a:t>-5</a:t>
                          </a:r>
                          <a:r>
                            <a:rPr kumimoji="1" lang="en-US" altLang="ja-JP" baseline="0" dirty="0"/>
                            <a:t>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ΔE</a:t>
                          </a:r>
                          <a:r>
                            <a:rPr kumimoji="1" lang="en-US" altLang="ja-JP" baseline="-25000" dirty="0"/>
                            <a:t>Λ </a:t>
                          </a:r>
                          <a:r>
                            <a:rPr kumimoji="1" lang="en-US" altLang="ja-JP" baseline="0" dirty="0"/>
                            <a:t>FWHM</a:t>
                          </a:r>
                        </a:p>
                        <a:p>
                          <a:pPr algn="ctr"/>
                          <a:r>
                            <a:rPr kumimoji="1" lang="en-US" altLang="ja-JP" baseline="0" dirty="0"/>
                            <a:t>(/ MeV)</a:t>
                          </a:r>
                          <a:endParaRPr kumimoji="1" lang="ja-JP" altLang="en-US" baseline="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Yield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per</a:t>
                          </a:r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hour</a:t>
                          </a:r>
                        </a:p>
                        <a:p>
                          <a:pPr algn="ctr"/>
                          <a:r>
                            <a:rPr kumimoji="1" lang="en-US" altLang="ja-JP" sz="1500" baseline="30000" dirty="0"/>
                            <a:t>12</a:t>
                          </a:r>
                          <a:r>
                            <a:rPr kumimoji="1" lang="en-US" altLang="ja-JP" sz="1500" dirty="0"/>
                            <a:t>C, 0.1 g/cm</a:t>
                          </a:r>
                          <a:r>
                            <a:rPr kumimoji="1" lang="en-US" altLang="ja-JP" sz="1500" baseline="30000" dirty="0"/>
                            <a:t>2</a:t>
                          </a:r>
                          <a:r>
                            <a:rPr kumimoji="1" lang="en-US" altLang="ja-JP" sz="1500" dirty="0"/>
                            <a:t>, 100 </a:t>
                          </a:r>
                          <a:r>
                            <a:rPr kumimoji="1" lang="en-US" altLang="ja-JP" sz="1500" dirty="0" err="1"/>
                            <a:t>nb</a:t>
                          </a:r>
                          <a:r>
                            <a:rPr kumimoji="1" lang="en-US" altLang="ja-JP" sz="1500" dirty="0"/>
                            <a:t>/</a:t>
                          </a:r>
                          <a:r>
                            <a:rPr kumimoji="1" lang="en-US" altLang="ja-JP" sz="1500" dirty="0" err="1"/>
                            <a:t>sr</a:t>
                          </a:r>
                          <a:r>
                            <a:rPr kumimoji="1" lang="en-US" altLang="ja-JP" sz="1500" dirty="0"/>
                            <a:t>, 30 </a:t>
                          </a:r>
                          <a:r>
                            <a:rPr kumimoji="1" lang="en-US" altLang="ja-JP" sz="1500" dirty="0" err="1"/>
                            <a:t>μA</a:t>
                          </a:r>
                          <a:endParaRPr kumimoji="1" lang="en-US" altLang="ja-JP" sz="15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Fit to space ?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Gas target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584278"/>
                      </a:ext>
                    </a:extLst>
                  </a:tr>
                  <a:tr h="789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SPL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(5°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algn="ctr"/>
                          <a:r>
                            <a:rPr kumimoji="1" lang="en-US" altLang="ja-JP" dirty="0"/>
                            <a:t>(7°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8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0.3)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5.7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0.4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32.4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1" dirty="0"/>
                            <a:t>〇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1" dirty="0"/>
                            <a:t>×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4254393"/>
                      </a:ext>
                    </a:extLst>
                  </a:tr>
                  <a:tr h="95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17.5%)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0.27)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2.8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12.7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1" dirty="0"/>
                            <a:t>〇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1" dirty="0"/>
                            <a:t>×</a:t>
                          </a:r>
                          <a:endParaRPr kumimoji="1" lang="ja-JP" altLang="en-US" sz="25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7127619"/>
                      </a:ext>
                    </a:extLst>
                  </a:tr>
                  <a:tr h="698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PCS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1.5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0.27)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1.9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0.9 + opt.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8.6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?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19355"/>
                      </a:ext>
                    </a:extLst>
                  </a:tr>
                  <a:tr h="741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/>
                            <a:t>-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2.0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PCS+HKS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(0°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7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0.27)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2.5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11.6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?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6908874"/>
                      </a:ext>
                    </a:extLst>
                  </a:tr>
                  <a:tr h="872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/>
                            <a:t>-</a:t>
                          </a:r>
                          <a:endParaRPr kumimoji="1" lang="ja-JP" altLang="en-US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SHMS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2.0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40%)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="0" dirty="0"/>
                            <a:t>PCS+HKS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(6°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2 </a:t>
                          </a:r>
                          <a:r>
                            <a:rPr kumimoji="1" lang="en-US" altLang="ja-JP" dirty="0" err="1"/>
                            <a:t>msr</a:t>
                          </a:r>
                          <a:r>
                            <a:rPr kumimoji="1" lang="ja-JP" altLang="en-US" dirty="0" err="1"/>
                            <a:t>、</a:t>
                          </a:r>
                          <a:r>
                            <a:rPr kumimoji="1" lang="en-US" altLang="ja-JP" dirty="0"/>
                            <a:t>0.25)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2.5</a:t>
                          </a:r>
                          <a:endParaRPr kumimoji="1" lang="ja-JP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/>
                            <a:t>0.9 + opt.</a:t>
                          </a:r>
                          <a:endParaRPr kumimoji="1" lang="ja-JP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b="0" dirty="0"/>
                            <a:t>3.1</a:t>
                          </a:r>
                          <a:endParaRPr kumimoji="1" lang="ja-JP" altLang="en-US" sz="2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500" b="0" dirty="0"/>
                            <a:t>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1704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3D17DB-D25B-47B5-8E6E-84D222F93BEC}"/>
              </a:ext>
            </a:extLst>
          </p:cNvPr>
          <p:cNvSpPr/>
          <p:nvPr/>
        </p:nvSpPr>
        <p:spPr>
          <a:xfrm>
            <a:off x="623962" y="7052658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Scale for e’ solid angle = </a:t>
            </a:r>
            <a:r>
              <a:rPr lang="ja-JP" altLang="en-US" dirty="0"/>
              <a:t>0.75428571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E7E8B1-73DD-4B93-BCDB-D98259D53EF8}"/>
              </a:ext>
            </a:extLst>
          </p:cNvPr>
          <p:cNvSpPr txBox="1"/>
          <p:nvPr/>
        </p:nvSpPr>
        <p:spPr>
          <a:xfrm>
            <a:off x="247291" y="6061307"/>
            <a:ext cx="627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e: 2.344 GeV, e’: 0.844 GeV/c, K+: 1.2 GeV/c</a:t>
            </a:r>
          </a:p>
          <a:p>
            <a:r>
              <a:rPr lang="en-US" altLang="ja-JP" sz="2000" dirty="0"/>
              <a:t>Efficiency = 0.7</a:t>
            </a:r>
          </a:p>
        </p:txBody>
      </p:sp>
    </p:spTree>
    <p:extLst>
      <p:ext uri="{BB962C8B-B14F-4D97-AF65-F5344CB8AC3E}">
        <p14:creationId xmlns:p14="http://schemas.microsoft.com/office/powerpoint/2010/main" val="266690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B4464-C131-46D8-8F3B-68CE8F8A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Yield per day @ 20μA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AB1D37C7-0609-4036-A540-8A3323FD2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18437"/>
              </p:ext>
            </p:extLst>
          </p:nvPr>
        </p:nvGraphicFramePr>
        <p:xfrm>
          <a:off x="393979" y="2910847"/>
          <a:ext cx="11203075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3539">
                  <a:extLst>
                    <a:ext uri="{9D8B030D-6E8A-4147-A177-3AD203B41FA5}">
                      <a16:colId xmlns:a16="http://schemas.microsoft.com/office/drawing/2014/main" val="3319655311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2332464284"/>
                    </a:ext>
                  </a:extLst>
                </a:gridCol>
                <a:gridCol w="2240615">
                  <a:extLst>
                    <a:ext uri="{9D8B030D-6E8A-4147-A177-3AD203B41FA5}">
                      <a16:colId xmlns:a16="http://schemas.microsoft.com/office/drawing/2014/main" val="1267016013"/>
                    </a:ext>
                  </a:extLst>
                </a:gridCol>
                <a:gridCol w="2240615">
                  <a:extLst>
                    <a:ext uri="{9D8B030D-6E8A-4147-A177-3AD203B41FA5}">
                      <a16:colId xmlns:a16="http://schemas.microsoft.com/office/drawing/2014/main" val="1038198667"/>
                    </a:ext>
                  </a:extLst>
                </a:gridCol>
                <a:gridCol w="2240615">
                  <a:extLst>
                    <a:ext uri="{9D8B030D-6E8A-4147-A177-3AD203B41FA5}">
                      <a16:colId xmlns:a16="http://schemas.microsoft.com/office/drawing/2014/main" val="5715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3</a:t>
                      </a:r>
                      <a:r>
                        <a:rPr kumimoji="1" lang="en-US" altLang="ja-JP" sz="2500" dirty="0"/>
                        <a:t>He 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5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12</a:t>
                      </a:r>
                      <a:r>
                        <a:rPr kumimoji="1" lang="en-US" altLang="ja-JP" sz="2500" dirty="0"/>
                        <a:t>C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100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40</a:t>
                      </a:r>
                      <a:r>
                        <a:rPr kumimoji="1" lang="en-US" altLang="ja-JP" sz="2500" dirty="0"/>
                        <a:t>Ca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10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baseline="30000" dirty="0"/>
                        <a:t>208</a:t>
                      </a:r>
                      <a:r>
                        <a:rPr kumimoji="1" lang="en-US" altLang="ja-JP" sz="2500" dirty="0"/>
                        <a:t>Pb</a:t>
                      </a:r>
                    </a:p>
                    <a:p>
                      <a:pPr algn="ctr"/>
                      <a:r>
                        <a:rPr kumimoji="1" lang="en-US" altLang="ja-JP" sz="2500" dirty="0"/>
                        <a:t>10 </a:t>
                      </a:r>
                      <a:r>
                        <a:rPr kumimoji="1" lang="en-US" altLang="ja-JP" sz="2500" dirty="0" err="1"/>
                        <a:t>nb</a:t>
                      </a:r>
                      <a:r>
                        <a:rPr kumimoji="1" lang="en-US" altLang="ja-JP" sz="2500" dirty="0"/>
                        <a:t>/</a:t>
                      </a:r>
                      <a:r>
                        <a:rPr kumimoji="1" lang="en-US" altLang="ja-JP" sz="2500" dirty="0" err="1"/>
                        <a:t>sr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SPL+HES+HKS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102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512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153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3</a:t>
                      </a:r>
                      <a:endParaRPr kumimoji="1" lang="ja-JP" altLang="en-US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53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PCS+HES+HKS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38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192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57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1.1</a:t>
                      </a:r>
                      <a:endParaRPr kumimoji="1" lang="ja-JP" altLang="en-US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309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PCS+HRS+HKS</a:t>
                      </a:r>
                      <a:endParaRPr kumimoji="1" lang="ja-JP" altLang="en-US" sz="25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25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128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38</a:t>
                      </a:r>
                      <a:endParaRPr kumimoji="1" lang="ja-JP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500" dirty="0"/>
                        <a:t>0.8</a:t>
                      </a:r>
                      <a:endParaRPr kumimoji="1" lang="ja-JP" altLang="en-US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68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89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3F5B5-AEAA-4317-8D4F-4C39A08D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83BE36-49B6-4D26-856F-25AEAB96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297431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HES+HKS </a:t>
            </a:r>
          </a:p>
          <a:p>
            <a:pPr lvl="1"/>
            <a:r>
              <a:rPr lang="en-US" altLang="ja-JP" dirty="0"/>
              <a:t>T</a:t>
            </a:r>
            <a:r>
              <a:rPr kumimoji="1" lang="en-US" altLang="ja-JP" dirty="0"/>
              <a:t>he best option</a:t>
            </a:r>
          </a:p>
          <a:p>
            <a:pPr lvl="1"/>
            <a:r>
              <a:rPr lang="en-US" altLang="ja-JP" dirty="0"/>
              <a:t>HKS needs to be modified (VE modification / VE </a:t>
            </a:r>
            <a:r>
              <a:rPr lang="en-US" altLang="ja-JP" dirty="0">
                <a:sym typeface="Wingdings" panose="05000000000000000000" pitchFamily="2" charset="2"/>
              </a:rPr>
              <a:t> He bag</a:t>
            </a:r>
            <a:r>
              <a:rPr lang="en-US" altLang="ja-JP" dirty="0"/>
              <a:t>)</a:t>
            </a:r>
          </a:p>
          <a:p>
            <a:pPr lvl="1"/>
            <a:r>
              <a:rPr kumimoji="1" lang="en-US" altLang="ja-JP" dirty="0"/>
              <a:t>w/ PCS </a:t>
            </a:r>
            <a:r>
              <a:rPr kumimoji="1" lang="en-US" altLang="ja-JP" dirty="0">
                <a:sym typeface="Wingdings" panose="05000000000000000000" pitchFamily="2" charset="2"/>
              </a:rPr>
              <a:t> S/N (could be)</a:t>
            </a:r>
            <a:r>
              <a:rPr kumimoji="1" lang="ja-JP" altLang="en-US" dirty="0">
                <a:sym typeface="Wingdings" panose="05000000000000000000" pitchFamily="2" charset="2"/>
              </a:rPr>
              <a:t>↑</a:t>
            </a:r>
            <a:r>
              <a:rPr lang="ja-JP" altLang="en-US" dirty="0">
                <a:sym typeface="Wingdings" panose="05000000000000000000" pitchFamily="2" charset="2"/>
              </a:rPr>
              <a:t>、</a:t>
            </a:r>
            <a:r>
              <a:rPr lang="en-US" altLang="ja-JP" dirty="0">
                <a:sym typeface="Wingdings" panose="05000000000000000000" pitchFamily="2" charset="2"/>
              </a:rPr>
              <a:t>yield </a:t>
            </a:r>
            <a:r>
              <a:rPr lang="ja-JP" altLang="en-US" dirty="0">
                <a:sym typeface="Wingdings" panose="05000000000000000000" pitchFamily="2" charset="2"/>
              </a:rPr>
              <a:t>↓</a:t>
            </a:r>
            <a:endParaRPr lang="en-US" altLang="ja-JP" dirty="0">
              <a:sym typeface="Wingdings" panose="05000000000000000000" pitchFamily="2" charset="2"/>
            </a:endParaRPr>
          </a:p>
          <a:p>
            <a:pPr lvl="1"/>
            <a:r>
              <a:rPr lang="en-US" altLang="ja-JP" dirty="0"/>
              <a:t>The need of massive modification to </a:t>
            </a:r>
            <a:r>
              <a:rPr kumimoji="1" lang="en-US" altLang="ja-JP" dirty="0"/>
              <a:t>the vertical bending for long z target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b="1" dirty="0"/>
              <a:t>PCS+SHMS+HKS</a:t>
            </a:r>
            <a:endParaRPr lang="en-US" altLang="ja-JP" b="1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ja-JP" dirty="0">
                <a:sym typeface="Wingdings" panose="05000000000000000000" pitchFamily="2" charset="2"/>
              </a:rPr>
              <a:t>Might be similar quality of data to that of the Hall A experiment</a:t>
            </a:r>
          </a:p>
        </p:txBody>
      </p:sp>
    </p:spTree>
    <p:extLst>
      <p:ext uri="{BB962C8B-B14F-4D97-AF65-F5344CB8AC3E}">
        <p14:creationId xmlns:p14="http://schemas.microsoft.com/office/powerpoint/2010/main" val="222804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C15A0-428C-4E91-9FA6-7CA3AFAD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094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9462A-B504-4AA9-8A5E-6583595AD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2429474"/>
            <a:ext cx="7848600" cy="2996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500" dirty="0"/>
              <a:t>Possibility of hypernuclear experiments at Hall C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500" dirty="0"/>
              <a:t> SPL + HES + HKS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500" dirty="0"/>
              <a:t> PCS + HES + HKS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500" dirty="0"/>
              <a:t> PCS + </a:t>
            </a:r>
            <a:r>
              <a:rPr lang="en-US" altLang="ja-JP" sz="2500" dirty="0"/>
              <a:t>SHMS + HKS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137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98E98-2BAE-4DB6-B037-CCA3C0C1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72" y="242148"/>
            <a:ext cx="10515600" cy="539227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Some of p</a:t>
            </a:r>
            <a:r>
              <a:rPr kumimoji="1" lang="en-US" altLang="ja-JP" dirty="0"/>
              <a:t>hysics motivation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700636-2403-41C7-AAF4-C61207D98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572" y="1034982"/>
                <a:ext cx="11505363" cy="574263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ja-JP" sz="3300" dirty="0"/>
                  <a:t>ΛN Charge Symmetry Breaking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ja-JP" cap="none" dirty="0"/>
                  <a:t>A = 3, 4: the aim depends on the results from Hall A (C12-19-002)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ja-JP" cap="none" dirty="0"/>
                  <a:t>A = 9: The need of 500 keV resolution to determine the </a:t>
                </a:r>
                <a:r>
                  <a:rPr lang="en-US" altLang="ja-JP" cap="none" dirty="0" err="1"/>
                  <a:t>g.s.</a:t>
                </a:r>
                <a:r>
                  <a:rPr lang="en-US" altLang="ja-JP" cap="none" dirty="0"/>
                  <a:t> energy; TG et al, PRC 103, L041301 (2021)</a:t>
                </a:r>
              </a:p>
              <a:p>
                <a:pPr>
                  <a:lnSpc>
                    <a:spcPct val="120000"/>
                  </a:lnSpc>
                </a:pPr>
                <a:endParaRPr kumimoji="1" lang="en-US" altLang="ja-JP" dirty="0"/>
              </a:p>
              <a:p>
                <a:pPr>
                  <a:lnSpc>
                    <a:spcPct val="120000"/>
                  </a:lnSpc>
                </a:pPr>
                <a:r>
                  <a:rPr kumimoji="1" lang="en-US" altLang="ja-JP" sz="3300" dirty="0"/>
                  <a:t>Cluster structure, deformation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kumimoji="1" lang="en-US" altLang="ja-JP" i="1" cap="none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ja-JP" b="0" i="1" cap="none" smtClean="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b="0" i="0" cap="none" smtClean="0">
                            <a:latin typeface="Cambria Math" panose="02040503050406030204" pitchFamily="18" charset="0"/>
                          </a:rPr>
                          <m:t>Al</m:t>
                        </m:r>
                      </m:e>
                    </m:sPre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i="1" cap="none" baseline="3000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i="1" cap="none" dirty="0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kumimoji="1" lang="en-US" altLang="ja-JP" i="1" cap="none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kumimoji="1" lang="en-US" altLang="ja-JP" b="0" i="0" cap="none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 altLang="ja-JP" b="0" i="1" cap="none" smtClean="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b="0" i="0" cap="none" smtClean="0">
                            <a:latin typeface="Cambria Math" panose="02040503050406030204" pitchFamily="18" charset="0"/>
                          </a:rPr>
                          <m:t>Mg</m:t>
                        </m:r>
                      </m:e>
                    </m:sPre>
                  </m:oMath>
                </a14:m>
                <a:r>
                  <a:rPr kumimoji="1" lang="en-US" altLang="ja-JP" cap="none" dirty="0"/>
                  <a:t>: Identification of the triaxial deformation of </a:t>
                </a:r>
                <a:r>
                  <a:rPr kumimoji="1" lang="en-US" altLang="ja-JP" cap="none" baseline="30000" dirty="0"/>
                  <a:t>26</a:t>
                </a:r>
                <a:r>
                  <a:rPr kumimoji="1" lang="en-US" altLang="ja-JP" cap="none" dirty="0"/>
                  <a:t>Mg (c.f.  </a:t>
                </a:r>
                <a:r>
                  <a:rPr lang="da-DK" altLang="ja-JP" cap="none" dirty="0"/>
                  <a:t>M. Isaka, et al., PRC 87, 021304R (2013))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da-DK" altLang="ja-JP" cap="none" dirty="0"/>
                  <a:t>Ne (A = 20—22) c.f.  M. Isaka, PRC 83, 044323 (2011)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ja-JP" cap="none" dirty="0"/>
                  <a:t>Si (A = 28—30) c.f.  M.T. Win and K.  Hagino, PRC 78, 054311 (2008)</a:t>
                </a:r>
              </a:p>
              <a:p>
                <a:pPr>
                  <a:lnSpc>
                    <a:spcPct val="120000"/>
                  </a:lnSpc>
                </a:pPr>
                <a:endParaRPr lang="en-US" altLang="ja-JP" dirty="0"/>
              </a:p>
              <a:p>
                <a:pPr>
                  <a:lnSpc>
                    <a:spcPct val="120000"/>
                  </a:lnSpc>
                </a:pPr>
                <a:r>
                  <a:rPr lang="en-US" altLang="ja-JP" sz="3300" dirty="0"/>
                  <a:t>ΛN interaction property in different δ environment, many-body interaction  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ja-JP" cap="none" dirty="0"/>
                  <a:t>Ca (A = 40—48) (40 and 48: E12-15-008)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ja-JP" cap="none" dirty="0"/>
                  <a:t>Ni  (A = 58—64)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ja-JP" cap="none" dirty="0" err="1"/>
                  <a:t>Zr</a:t>
                </a:r>
                <a:r>
                  <a:rPr kumimoji="1" lang="en-US" altLang="ja-JP" cap="none" dirty="0"/>
                  <a:t> (A = 90—96)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ja-JP" cap="none" dirty="0"/>
                  <a:t>Mo (A = 92—100)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ja-JP" cap="none" dirty="0"/>
                  <a:t>Ru (A = 96—104)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ja-JP" cap="none" dirty="0"/>
                  <a:t>Sn (A = 112—124)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ja-JP" cap="none" dirty="0" err="1"/>
                  <a:t>Sm</a:t>
                </a:r>
                <a:r>
                  <a:rPr lang="en-US" altLang="ja-JP" cap="none" dirty="0"/>
                  <a:t> (A = 144—154)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ja-JP" cap="none" dirty="0"/>
                  <a:t>Pb (A = 204—208) (208: E12-20-013)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700636-2403-41C7-AAF4-C61207D98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572" y="1034982"/>
                <a:ext cx="11505363" cy="5742632"/>
              </a:xfrm>
              <a:blipFill>
                <a:blip r:embed="rId2"/>
                <a:stretch>
                  <a:fillRect l="-636" t="-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F05F71-3F4D-46ED-B7B7-4C0F54047A1A}"/>
              </a:ext>
            </a:extLst>
          </p:cNvPr>
          <p:cNvSpPr txBox="1"/>
          <p:nvPr/>
        </p:nvSpPr>
        <p:spPr>
          <a:xfrm>
            <a:off x="5265339" y="4328961"/>
            <a:ext cx="6461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/>
              <a:t>No data with sub-MeV resolution</a:t>
            </a:r>
            <a:endParaRPr kumimoji="1" lang="ja-JP" altLang="en-US" sz="3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09E32C-806A-4E1F-A0F2-5DE220860FFB}"/>
              </a:ext>
            </a:extLst>
          </p:cNvPr>
          <p:cNvSpPr txBox="1"/>
          <p:nvPr/>
        </p:nvSpPr>
        <p:spPr>
          <a:xfrm>
            <a:off x="5115448" y="4869399"/>
            <a:ext cx="676086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100" dirty="0"/>
              <a:t>CERN, BNL, KEK, J-PARC: &gt; a few MeV (FWHM)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100" dirty="0"/>
              <a:t>Future plan at HIHR in J-PARC: sub-MeV </a:t>
            </a:r>
          </a:p>
          <a:p>
            <a:pPr marL="800100" lvl="1" indent="-342900">
              <a:buFont typeface="Wingdings" panose="05000000000000000000" pitchFamily="2" charset="2"/>
              <a:buChar char="ß"/>
            </a:pPr>
            <a:r>
              <a:rPr lang="en-US" altLang="ja-JP" sz="2100" dirty="0">
                <a:sym typeface="Wingdings" panose="05000000000000000000" pitchFamily="2" charset="2"/>
              </a:rPr>
              <a:t>In a stage of funding proposal submission</a:t>
            </a:r>
          </a:p>
          <a:p>
            <a:pPr lvl="1"/>
            <a:r>
              <a:rPr kumimoji="1" lang="en-US" altLang="ja-JP" sz="2100" dirty="0">
                <a:sym typeface="Wingdings" panose="05000000000000000000" pitchFamily="2" charset="2"/>
              </a:rPr>
              <a:t>     (No beam line / apparatus exist yet)</a:t>
            </a:r>
            <a:endParaRPr kumimoji="1" lang="ja-JP" altLang="en-US" sz="2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2A7E0A-6934-4812-948A-244765DD3F1B}"/>
              </a:ext>
            </a:extLst>
          </p:cNvPr>
          <p:cNvSpPr txBox="1"/>
          <p:nvPr/>
        </p:nvSpPr>
        <p:spPr>
          <a:xfrm>
            <a:off x="5016645" y="6254394"/>
            <a:ext cx="685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 </a:t>
            </a:r>
            <a:r>
              <a:rPr kumimoji="1" lang="en-US" altLang="ja-JP" sz="2800" b="1" dirty="0">
                <a:solidFill>
                  <a:srgbClr val="C00000"/>
                </a:solidFill>
              </a:rPr>
              <a:t>JLab is a unique facility to realize it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楕円 9">
            <a:extLst>
              <a:ext uri="{FF2B5EF4-FFF2-40B4-BE49-F238E27FC236}">
                <a16:creationId xmlns:a16="http://schemas.microsoft.com/office/drawing/2014/main" id="{00C488A9-C0DA-46FF-A4B7-A5A65B219009}"/>
              </a:ext>
            </a:extLst>
          </p:cNvPr>
          <p:cNvSpPr/>
          <p:nvPr/>
        </p:nvSpPr>
        <p:spPr bwMode="auto">
          <a:xfrm>
            <a:off x="3635424" y="1959872"/>
            <a:ext cx="1215975" cy="1215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ECC57D-7AE5-4B3A-9896-EF1A7CD3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95" y="41932"/>
            <a:ext cx="8684121" cy="734759"/>
          </a:xfrm>
        </p:spPr>
        <p:txBody>
          <a:bodyPr/>
          <a:lstStyle/>
          <a:p>
            <a:r>
              <a:rPr lang="ja-JP" altLang="en-US" sz="3164" dirty="0"/>
              <a:t>ハイパー核研究 </a:t>
            </a:r>
            <a:r>
              <a:rPr lang="en-US" altLang="ja-JP" sz="3164" dirty="0"/>
              <a:t>(s </a:t>
            </a:r>
            <a:r>
              <a:rPr lang="ja-JP" altLang="en-US" sz="3164" dirty="0"/>
              <a:t>クォークを含む原子核</a:t>
            </a:r>
            <a:r>
              <a:rPr lang="en-US" altLang="ja-JP" sz="3164" dirty="0"/>
              <a:t>)</a:t>
            </a:r>
            <a:endParaRPr lang="ja-JP" altLang="en-US" sz="3164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0578DD3-D79F-4845-BD16-D25765B57D25}"/>
              </a:ext>
            </a:extLst>
          </p:cNvPr>
          <p:cNvSpPr/>
          <p:nvPr/>
        </p:nvSpPr>
        <p:spPr bwMode="auto">
          <a:xfrm>
            <a:off x="4284285" y="2465442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AD60D82-8718-4649-8FDE-0CAC1A8FDAAA}"/>
              </a:ext>
            </a:extLst>
          </p:cNvPr>
          <p:cNvSpPr/>
          <p:nvPr/>
        </p:nvSpPr>
        <p:spPr bwMode="auto">
          <a:xfrm>
            <a:off x="3735818" y="2365757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A38170D-2834-4F17-8ABA-FF765B7C5BBE}"/>
              </a:ext>
            </a:extLst>
          </p:cNvPr>
          <p:cNvSpPr/>
          <p:nvPr/>
        </p:nvSpPr>
        <p:spPr bwMode="auto">
          <a:xfrm>
            <a:off x="3972816" y="2661672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8655203-B881-49EA-B2BC-E5CC14C156AF}"/>
              </a:ext>
            </a:extLst>
          </p:cNvPr>
          <p:cNvSpPr/>
          <p:nvPr/>
        </p:nvSpPr>
        <p:spPr bwMode="auto">
          <a:xfrm>
            <a:off x="3997082" y="2006816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684DEEBA-4D57-469F-9500-3B3453753CFA}"/>
              </a:ext>
            </a:extLst>
          </p:cNvPr>
          <p:cNvSpPr/>
          <p:nvPr/>
        </p:nvSpPr>
        <p:spPr bwMode="auto">
          <a:xfrm>
            <a:off x="4234081" y="2207040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5664C3D-3CC5-4990-8599-B5F275F5480F}"/>
              </a:ext>
            </a:extLst>
          </p:cNvPr>
          <p:cNvSpPr/>
          <p:nvPr/>
        </p:nvSpPr>
        <p:spPr bwMode="auto">
          <a:xfrm>
            <a:off x="3792569" y="2280488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EBBDB39-B159-4223-B5F2-89F6B3D127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84294" y="897469"/>
            <a:ext cx="708829" cy="169612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0D279B1-207A-4438-A3D5-25858B1D91ED}"/>
              </a:ext>
            </a:extLst>
          </p:cNvPr>
          <p:cNvSpPr/>
          <p:nvPr/>
        </p:nvSpPr>
        <p:spPr bwMode="auto">
          <a:xfrm>
            <a:off x="3184039" y="2391493"/>
            <a:ext cx="651401" cy="354414"/>
          </a:xfrm>
          <a:custGeom>
            <a:avLst/>
            <a:gdLst>
              <a:gd name="connsiteX0" fmla="*/ 13795 w 3221690"/>
              <a:gd name="connsiteY0" fmla="*/ 1139455 h 1859010"/>
              <a:gd name="connsiteX1" fmla="*/ 73755 w 3221690"/>
              <a:gd name="connsiteY1" fmla="*/ 1079495 h 1859010"/>
              <a:gd name="connsiteX2" fmla="*/ 583421 w 3221690"/>
              <a:gd name="connsiteY2" fmla="*/ 195075 h 1859010"/>
              <a:gd name="connsiteX3" fmla="*/ 1302949 w 3221690"/>
              <a:gd name="connsiteY3" fmla="*/ 1858983 h 1859010"/>
              <a:gd name="connsiteX4" fmla="*/ 1737664 w 3221690"/>
              <a:gd name="connsiteY4" fmla="*/ 150104 h 1859010"/>
              <a:gd name="connsiteX5" fmla="*/ 2457192 w 3221690"/>
              <a:gd name="connsiteY5" fmla="*/ 1514209 h 1859010"/>
              <a:gd name="connsiteX6" fmla="*/ 2712024 w 3221690"/>
              <a:gd name="connsiteY6" fmla="*/ 15193 h 1859010"/>
              <a:gd name="connsiteX7" fmla="*/ 3221690 w 3221690"/>
              <a:gd name="connsiteY7" fmla="*/ 869632 h 185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1690" h="1859010">
                <a:moveTo>
                  <a:pt x="13795" y="1139455"/>
                </a:moveTo>
                <a:cubicBezTo>
                  <a:pt x="-3694" y="1188173"/>
                  <a:pt x="-21183" y="1236892"/>
                  <a:pt x="73755" y="1079495"/>
                </a:cubicBezTo>
                <a:cubicBezTo>
                  <a:pt x="168693" y="922098"/>
                  <a:pt x="378555" y="65160"/>
                  <a:pt x="583421" y="195075"/>
                </a:cubicBezTo>
                <a:cubicBezTo>
                  <a:pt x="788287" y="324990"/>
                  <a:pt x="1110575" y="1866478"/>
                  <a:pt x="1302949" y="1858983"/>
                </a:cubicBezTo>
                <a:cubicBezTo>
                  <a:pt x="1495323" y="1851488"/>
                  <a:pt x="1545290" y="207566"/>
                  <a:pt x="1737664" y="150104"/>
                </a:cubicBezTo>
                <a:cubicBezTo>
                  <a:pt x="1930038" y="92642"/>
                  <a:pt x="2294799" y="1536694"/>
                  <a:pt x="2457192" y="1514209"/>
                </a:cubicBezTo>
                <a:cubicBezTo>
                  <a:pt x="2619585" y="1491724"/>
                  <a:pt x="2584608" y="122622"/>
                  <a:pt x="2712024" y="15193"/>
                </a:cubicBezTo>
                <a:cubicBezTo>
                  <a:pt x="2839440" y="-92236"/>
                  <a:pt x="3030565" y="388698"/>
                  <a:pt x="3221690" y="869632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9978C2D-D144-4E07-A664-4A579087079D}"/>
              </a:ext>
            </a:extLst>
          </p:cNvPr>
          <p:cNvCxnSpPr/>
          <p:nvPr/>
        </p:nvCxnSpPr>
        <p:spPr bwMode="auto">
          <a:xfrm flipV="1">
            <a:off x="2220100" y="2567859"/>
            <a:ext cx="973022" cy="1493603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32E03F6-43C5-4AF0-81AD-431937F648F5}"/>
              </a:ext>
            </a:extLst>
          </p:cNvPr>
          <p:cNvSpPr txBox="1"/>
          <p:nvPr/>
        </p:nvSpPr>
        <p:spPr>
          <a:xfrm>
            <a:off x="1895485" y="4222752"/>
            <a:ext cx="943223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66" dirty="0"/>
              <a:t>電子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E9B9B4-ED69-468A-9EA0-6941E6C04E35}"/>
              </a:ext>
            </a:extLst>
          </p:cNvPr>
          <p:cNvSpPr txBox="1"/>
          <p:nvPr/>
        </p:nvSpPr>
        <p:spPr>
          <a:xfrm>
            <a:off x="1664671" y="973823"/>
            <a:ext cx="943223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66" dirty="0"/>
              <a:t>散乱電子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C17299-DD82-4CE7-80FB-2F159783609E}"/>
              </a:ext>
            </a:extLst>
          </p:cNvPr>
          <p:cNvSpPr txBox="1"/>
          <p:nvPr/>
        </p:nvSpPr>
        <p:spPr>
          <a:xfrm>
            <a:off x="3863511" y="2139581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p</a:t>
            </a:r>
            <a:endParaRPr lang="ja-JP" altLang="en-US" sz="3516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FDB170-6665-4CBB-9041-12D2BF7EB9DB}"/>
              </a:ext>
            </a:extLst>
          </p:cNvPr>
          <p:cNvSpPr txBox="1"/>
          <p:nvPr/>
        </p:nvSpPr>
        <p:spPr>
          <a:xfrm>
            <a:off x="4027902" y="2536114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n</a:t>
            </a:r>
            <a:endParaRPr lang="ja-JP" altLang="en-US" sz="3516" b="1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F96D59C-D0F8-4ECD-A5E0-C78E95A1FB03}"/>
              </a:ext>
            </a:extLst>
          </p:cNvPr>
          <p:cNvSpPr/>
          <p:nvPr/>
        </p:nvSpPr>
        <p:spPr bwMode="auto">
          <a:xfrm>
            <a:off x="4934522" y="3117348"/>
            <a:ext cx="1328930" cy="132893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A43BF90-DC64-40D9-8251-C2F4244C325F}"/>
              </a:ext>
            </a:extLst>
          </p:cNvPr>
          <p:cNvSpPr/>
          <p:nvPr/>
        </p:nvSpPr>
        <p:spPr bwMode="auto">
          <a:xfrm>
            <a:off x="5621480" y="3697224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9B1BEEC0-96F5-4AF5-861A-944FD9F835AB}"/>
              </a:ext>
            </a:extLst>
          </p:cNvPr>
          <p:cNvSpPr/>
          <p:nvPr/>
        </p:nvSpPr>
        <p:spPr bwMode="auto">
          <a:xfrm>
            <a:off x="5073013" y="3597539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E92F092-9371-4717-97FC-3DD755C0B7DB}"/>
              </a:ext>
            </a:extLst>
          </p:cNvPr>
          <p:cNvSpPr/>
          <p:nvPr/>
        </p:nvSpPr>
        <p:spPr bwMode="auto">
          <a:xfrm>
            <a:off x="5310011" y="3893455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2751C97-CA24-401F-9AC2-029B8D925658}"/>
              </a:ext>
            </a:extLst>
          </p:cNvPr>
          <p:cNvSpPr/>
          <p:nvPr/>
        </p:nvSpPr>
        <p:spPr bwMode="auto">
          <a:xfrm>
            <a:off x="5334277" y="3238598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114DADFC-CB7E-4018-B181-2B0F19A4BBA9}"/>
              </a:ext>
            </a:extLst>
          </p:cNvPr>
          <p:cNvSpPr/>
          <p:nvPr/>
        </p:nvSpPr>
        <p:spPr bwMode="auto">
          <a:xfrm>
            <a:off x="5571275" y="3438822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0A0CD0C5-9C8B-494A-93AD-E4F77EFABD31}"/>
              </a:ext>
            </a:extLst>
          </p:cNvPr>
          <p:cNvSpPr/>
          <p:nvPr/>
        </p:nvSpPr>
        <p:spPr bwMode="auto">
          <a:xfrm>
            <a:off x="5129764" y="3404631"/>
            <a:ext cx="563315" cy="56331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304B44F-3A82-4B36-8E6B-7533885EB79A}"/>
              </a:ext>
            </a:extLst>
          </p:cNvPr>
          <p:cNvSpPr txBox="1"/>
          <p:nvPr/>
        </p:nvSpPr>
        <p:spPr>
          <a:xfrm>
            <a:off x="5200706" y="3371363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Λ</a:t>
            </a:r>
            <a:endParaRPr lang="ja-JP" altLang="en-US" sz="3516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AF0C53-123F-4B12-B02D-A22A59A4B5C1}"/>
              </a:ext>
            </a:extLst>
          </p:cNvPr>
          <p:cNvSpPr txBox="1"/>
          <p:nvPr/>
        </p:nvSpPr>
        <p:spPr>
          <a:xfrm>
            <a:off x="5365096" y="3767897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n</a:t>
            </a:r>
            <a:endParaRPr lang="ja-JP" altLang="en-US" sz="3516" b="1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CE5A6970-BB64-4E78-805B-3B3F7A26DA2D}"/>
              </a:ext>
            </a:extLst>
          </p:cNvPr>
          <p:cNvSpPr/>
          <p:nvPr/>
        </p:nvSpPr>
        <p:spPr bwMode="auto">
          <a:xfrm rot="2790836">
            <a:off x="4624989" y="2994163"/>
            <a:ext cx="508219" cy="416379"/>
          </a:xfrm>
          <a:prstGeom prst="rightArrow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6CF8C92-EAEE-4179-B9F0-7B26CB3AFF6D}"/>
              </a:ext>
            </a:extLst>
          </p:cNvPr>
          <p:cNvSpPr/>
          <p:nvPr/>
        </p:nvSpPr>
        <p:spPr bwMode="auto">
          <a:xfrm>
            <a:off x="5963237" y="1732034"/>
            <a:ext cx="227838" cy="22783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5A36354A-19AD-4F48-9BDB-2C8EB944258F}"/>
              </a:ext>
            </a:extLst>
          </p:cNvPr>
          <p:cNvCxnSpPr/>
          <p:nvPr/>
        </p:nvCxnSpPr>
        <p:spPr bwMode="auto">
          <a:xfrm flipV="1">
            <a:off x="5073013" y="1959872"/>
            <a:ext cx="776305" cy="405885"/>
          </a:xfrm>
          <a:prstGeom prst="straightConnector1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09C1022-0105-49BE-9752-EEAFE0E1CE4A}"/>
              </a:ext>
            </a:extLst>
          </p:cNvPr>
          <p:cNvSpPr txBox="1"/>
          <p:nvPr/>
        </p:nvSpPr>
        <p:spPr>
          <a:xfrm>
            <a:off x="6258095" y="1271077"/>
            <a:ext cx="533567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dirty="0">
                <a:solidFill>
                  <a:srgbClr val="FFC000"/>
                </a:solidFill>
              </a:rPr>
              <a:t>K</a:t>
            </a:r>
            <a:r>
              <a:rPr lang="en-US" altLang="ja-JP" sz="3516" baseline="30000" dirty="0">
                <a:solidFill>
                  <a:srgbClr val="FFC000"/>
                </a:solidFill>
              </a:rPr>
              <a:t>+</a:t>
            </a:r>
            <a:endParaRPr lang="ja-JP" altLang="en-US" sz="3516" baseline="30000" dirty="0">
              <a:solidFill>
                <a:srgbClr val="FFC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2BE9B6-0023-4035-B156-B307370CEEC4}"/>
              </a:ext>
            </a:extLst>
          </p:cNvPr>
          <p:cNvSpPr txBox="1"/>
          <p:nvPr/>
        </p:nvSpPr>
        <p:spPr>
          <a:xfrm>
            <a:off x="3258356" y="1760096"/>
            <a:ext cx="810090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1266" dirty="0">
                <a:solidFill>
                  <a:srgbClr val="FFFF00"/>
                </a:solidFill>
              </a:rPr>
              <a:t>γ</a:t>
            </a:r>
            <a:r>
              <a:rPr lang="en-US" altLang="ja-JP" sz="1266" dirty="0">
                <a:solidFill>
                  <a:srgbClr val="FFFF00"/>
                </a:solidFill>
              </a:rPr>
              <a:t>*</a:t>
            </a:r>
            <a:endParaRPr lang="ja-JP" altLang="en-US" sz="1266" dirty="0">
              <a:solidFill>
                <a:srgbClr val="FFFF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D38D07A-76F9-4BEC-A8F3-ECBF000DA33E}"/>
              </a:ext>
            </a:extLst>
          </p:cNvPr>
          <p:cNvSpPr txBox="1"/>
          <p:nvPr/>
        </p:nvSpPr>
        <p:spPr>
          <a:xfrm>
            <a:off x="3489282" y="3254473"/>
            <a:ext cx="1061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/>
              <a:t>Target</a:t>
            </a:r>
            <a:endParaRPr lang="ja-JP" altLang="en-US" sz="25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12CBA19-47C0-466F-BB70-658CEDDD8B97}"/>
              </a:ext>
            </a:extLst>
          </p:cNvPr>
          <p:cNvSpPr txBox="1"/>
          <p:nvPr/>
        </p:nvSpPr>
        <p:spPr>
          <a:xfrm>
            <a:off x="3975483" y="4566800"/>
            <a:ext cx="2195060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66" dirty="0"/>
              <a:t>ハイパー核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3828224-AEF1-4957-A85B-B3384665B0F8}"/>
              </a:ext>
            </a:extLst>
          </p:cNvPr>
          <p:cNvSpPr/>
          <p:nvPr/>
        </p:nvSpPr>
        <p:spPr bwMode="auto">
          <a:xfrm>
            <a:off x="7922740" y="5300817"/>
            <a:ext cx="1215975" cy="1215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0EC144C4-FCB1-4555-8387-F17A1D317672}"/>
              </a:ext>
            </a:extLst>
          </p:cNvPr>
          <p:cNvSpPr/>
          <p:nvPr/>
        </p:nvSpPr>
        <p:spPr bwMode="auto">
          <a:xfrm>
            <a:off x="8571601" y="5806387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1F87C3FD-EB0A-4974-A8A0-CD699695153B}"/>
              </a:ext>
            </a:extLst>
          </p:cNvPr>
          <p:cNvSpPr/>
          <p:nvPr/>
        </p:nvSpPr>
        <p:spPr bwMode="auto">
          <a:xfrm>
            <a:off x="8023134" y="5706702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A14AFCDB-F5F3-4B5B-8469-4043D2047D9D}"/>
              </a:ext>
            </a:extLst>
          </p:cNvPr>
          <p:cNvSpPr/>
          <p:nvPr/>
        </p:nvSpPr>
        <p:spPr bwMode="auto">
          <a:xfrm>
            <a:off x="8260132" y="6002617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2A3B6B63-03FC-4E1E-ADD1-D0B1011D057B}"/>
              </a:ext>
            </a:extLst>
          </p:cNvPr>
          <p:cNvSpPr/>
          <p:nvPr/>
        </p:nvSpPr>
        <p:spPr bwMode="auto">
          <a:xfrm>
            <a:off x="8284398" y="5347761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ADF6CCDA-67A7-4023-97ED-0672D680488C}"/>
              </a:ext>
            </a:extLst>
          </p:cNvPr>
          <p:cNvSpPr/>
          <p:nvPr/>
        </p:nvSpPr>
        <p:spPr bwMode="auto">
          <a:xfrm>
            <a:off x="8521396" y="5547985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925CDA14-2F79-4224-B748-08E3C7066713}"/>
              </a:ext>
            </a:extLst>
          </p:cNvPr>
          <p:cNvSpPr/>
          <p:nvPr/>
        </p:nvSpPr>
        <p:spPr bwMode="auto">
          <a:xfrm>
            <a:off x="8079885" y="5621433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525D5E0-E72B-4EF2-B930-9DD0A40A529E}"/>
              </a:ext>
            </a:extLst>
          </p:cNvPr>
          <p:cNvSpPr txBox="1"/>
          <p:nvPr/>
        </p:nvSpPr>
        <p:spPr>
          <a:xfrm>
            <a:off x="8150827" y="5480526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p</a:t>
            </a:r>
            <a:endParaRPr lang="ja-JP" altLang="en-US" sz="3516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E0E4678-D4E4-461B-8D8E-4ABF6DEF4B34}"/>
              </a:ext>
            </a:extLst>
          </p:cNvPr>
          <p:cNvSpPr txBox="1"/>
          <p:nvPr/>
        </p:nvSpPr>
        <p:spPr>
          <a:xfrm>
            <a:off x="8315218" y="5877059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n</a:t>
            </a:r>
            <a:endParaRPr lang="ja-JP" altLang="en-US" sz="3516" b="1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2CD3168-02AB-451C-9197-30FAB2BE0CF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03016" y="2279470"/>
            <a:ext cx="5078" cy="892124"/>
          </a:xfrm>
          <a:prstGeom prst="straightConnector1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33CEE76-6B80-401E-AC5D-3833122621DF}"/>
              </a:ext>
            </a:extLst>
          </p:cNvPr>
          <p:cNvSpPr txBox="1"/>
          <p:nvPr/>
        </p:nvSpPr>
        <p:spPr>
          <a:xfrm>
            <a:off x="8726076" y="1471440"/>
            <a:ext cx="533567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3516" dirty="0">
                <a:solidFill>
                  <a:srgbClr val="FFC000"/>
                </a:solidFill>
              </a:rPr>
              <a:t>π</a:t>
            </a:r>
            <a:r>
              <a:rPr lang="en-US" altLang="ja-JP" sz="3516" baseline="30000" dirty="0">
                <a:solidFill>
                  <a:srgbClr val="FFC000"/>
                </a:solidFill>
              </a:rPr>
              <a:t>-</a:t>
            </a:r>
            <a:endParaRPr lang="ja-JP" altLang="en-US" sz="3516" baseline="30000" dirty="0">
              <a:solidFill>
                <a:srgbClr val="FFC000"/>
              </a:solidFill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FB6507C4-21BD-4E02-8B2A-82613E4F7163}"/>
              </a:ext>
            </a:extLst>
          </p:cNvPr>
          <p:cNvSpPr/>
          <p:nvPr/>
        </p:nvSpPr>
        <p:spPr bwMode="auto">
          <a:xfrm>
            <a:off x="8436231" y="1835782"/>
            <a:ext cx="184001" cy="184001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07C2ACC-6F21-4BCD-99B3-DDE80812FDBE}"/>
              </a:ext>
            </a:extLst>
          </p:cNvPr>
          <p:cNvSpPr txBox="1"/>
          <p:nvPr/>
        </p:nvSpPr>
        <p:spPr>
          <a:xfrm>
            <a:off x="9368680" y="3703379"/>
            <a:ext cx="997919" cy="287130"/>
          </a:xfrm>
          <a:prstGeom prst="rect">
            <a:avLst/>
          </a:prstGeom>
          <a:solidFill>
            <a:srgbClr val="09DC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66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弱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29ABE4C-4692-4025-9651-2CF981CEEE9E}"/>
              </a:ext>
            </a:extLst>
          </p:cNvPr>
          <p:cNvSpPr txBox="1"/>
          <p:nvPr/>
        </p:nvSpPr>
        <p:spPr>
          <a:xfrm>
            <a:off x="1831162" y="5243609"/>
            <a:ext cx="3047937" cy="6767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ja-JP" altLang="en-US" sz="1266" dirty="0">
                <a:solidFill>
                  <a:schemeClr val="bg1">
                    <a:lumMod val="75000"/>
                    <a:lumOff val="25000"/>
                  </a:schemeClr>
                </a:solidFill>
              </a:rPr>
              <a:t>陽子</a:t>
            </a:r>
            <a:r>
              <a:rPr lang="en-US" altLang="ja-JP" sz="1266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ja-JP" sz="1266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uud</a:t>
            </a:r>
            <a:endParaRPr lang="en-US" altLang="ja-JP" sz="1266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ja-JP" altLang="en-US" sz="1266" dirty="0">
                <a:solidFill>
                  <a:schemeClr val="bg1">
                    <a:lumMod val="75000"/>
                    <a:lumOff val="25000"/>
                  </a:schemeClr>
                </a:solidFill>
              </a:rPr>
              <a:t>中性子</a:t>
            </a:r>
            <a:r>
              <a:rPr lang="en-US" altLang="ja-JP" sz="1266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ja-JP" sz="1266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ddu</a:t>
            </a:r>
            <a:endParaRPr lang="en-US" altLang="ja-JP" sz="1266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ja-JP" altLang="en-US" sz="1266" dirty="0">
                <a:solidFill>
                  <a:schemeClr val="bg1">
                    <a:lumMod val="75000"/>
                    <a:lumOff val="25000"/>
                  </a:schemeClr>
                </a:solidFill>
              </a:rPr>
              <a:t>ラムダ</a:t>
            </a:r>
            <a:r>
              <a:rPr lang="en-US" altLang="ja-JP" sz="1266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(Λ): </a:t>
            </a:r>
            <a:r>
              <a:rPr lang="en-US" altLang="ja-JP" sz="1266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ud</a:t>
            </a:r>
            <a:r>
              <a:rPr lang="en-US" altLang="ja-JP" sz="1266" b="1" dirty="0" err="1">
                <a:solidFill>
                  <a:srgbClr val="FF0000"/>
                </a:solidFill>
              </a:rPr>
              <a:t>s</a:t>
            </a:r>
            <a:endParaRPr lang="ja-JP" altLang="en-US" sz="1266" b="1" dirty="0">
              <a:solidFill>
                <a:srgbClr val="FF0000"/>
              </a:solidFill>
            </a:endParaRPr>
          </a:p>
        </p:txBody>
      </p:sp>
      <p:sp>
        <p:nvSpPr>
          <p:cNvPr id="77" name="稲妻 76">
            <a:extLst>
              <a:ext uri="{FF2B5EF4-FFF2-40B4-BE49-F238E27FC236}">
                <a16:creationId xmlns:a16="http://schemas.microsoft.com/office/drawing/2014/main" id="{1A93D49A-9108-4DCC-8D6A-8D42E204AD5A}"/>
              </a:ext>
            </a:extLst>
          </p:cNvPr>
          <p:cNvSpPr/>
          <p:nvPr/>
        </p:nvSpPr>
        <p:spPr bwMode="auto">
          <a:xfrm>
            <a:off x="4534429" y="3996141"/>
            <a:ext cx="533567" cy="422118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78" name="稲妻 77">
            <a:extLst>
              <a:ext uri="{FF2B5EF4-FFF2-40B4-BE49-F238E27FC236}">
                <a16:creationId xmlns:a16="http://schemas.microsoft.com/office/drawing/2014/main" id="{6AF40A32-296D-4F47-9780-2E615E3E1A95}"/>
              </a:ext>
            </a:extLst>
          </p:cNvPr>
          <p:cNvSpPr/>
          <p:nvPr/>
        </p:nvSpPr>
        <p:spPr bwMode="auto">
          <a:xfrm>
            <a:off x="5941845" y="3003788"/>
            <a:ext cx="533567" cy="422118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2149F19C-060B-4DAC-A6C3-E31BDBE8EC59}"/>
              </a:ext>
            </a:extLst>
          </p:cNvPr>
          <p:cNvSpPr/>
          <p:nvPr/>
        </p:nvSpPr>
        <p:spPr bwMode="auto">
          <a:xfrm>
            <a:off x="7866263" y="3283891"/>
            <a:ext cx="1299511" cy="1299511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1FB45B1C-65AC-4E5C-929E-189F7C050EC5}"/>
              </a:ext>
            </a:extLst>
          </p:cNvPr>
          <p:cNvSpPr/>
          <p:nvPr/>
        </p:nvSpPr>
        <p:spPr bwMode="auto">
          <a:xfrm>
            <a:off x="8553221" y="3834349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062FF3DF-6DB9-4902-9622-3DACB7DBB5AA}"/>
              </a:ext>
            </a:extLst>
          </p:cNvPr>
          <p:cNvSpPr/>
          <p:nvPr/>
        </p:nvSpPr>
        <p:spPr bwMode="auto">
          <a:xfrm>
            <a:off x="8004754" y="3734663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44322E69-541B-4B18-8AC5-98956CC887B2}"/>
              </a:ext>
            </a:extLst>
          </p:cNvPr>
          <p:cNvSpPr/>
          <p:nvPr/>
        </p:nvSpPr>
        <p:spPr bwMode="auto">
          <a:xfrm>
            <a:off x="8241752" y="4030579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145C87F6-0E59-4E86-BD0F-7C8DEEC0CF66}"/>
              </a:ext>
            </a:extLst>
          </p:cNvPr>
          <p:cNvSpPr/>
          <p:nvPr/>
        </p:nvSpPr>
        <p:spPr bwMode="auto">
          <a:xfrm>
            <a:off x="8266018" y="3375723"/>
            <a:ext cx="455676" cy="455676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4E0BAB20-3840-40E0-AECE-5D685F38018C}"/>
              </a:ext>
            </a:extLst>
          </p:cNvPr>
          <p:cNvSpPr/>
          <p:nvPr/>
        </p:nvSpPr>
        <p:spPr bwMode="auto">
          <a:xfrm>
            <a:off x="8503016" y="3575947"/>
            <a:ext cx="455676" cy="455676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2EC6EF02-6CFD-4A51-B495-11B6967DC789}"/>
              </a:ext>
            </a:extLst>
          </p:cNvPr>
          <p:cNvSpPr/>
          <p:nvPr/>
        </p:nvSpPr>
        <p:spPr bwMode="auto">
          <a:xfrm>
            <a:off x="8061505" y="3541756"/>
            <a:ext cx="563315" cy="56331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D20AA0C-6BE5-4502-94F2-7E973ED0A978}"/>
              </a:ext>
            </a:extLst>
          </p:cNvPr>
          <p:cNvSpPr txBox="1"/>
          <p:nvPr/>
        </p:nvSpPr>
        <p:spPr>
          <a:xfrm>
            <a:off x="8132447" y="3508487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Λ</a:t>
            </a:r>
            <a:endParaRPr lang="ja-JP" altLang="en-US" sz="3516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A13739C-B8EB-4401-A1D3-765B556FAE29}"/>
              </a:ext>
            </a:extLst>
          </p:cNvPr>
          <p:cNvSpPr txBox="1"/>
          <p:nvPr/>
        </p:nvSpPr>
        <p:spPr>
          <a:xfrm>
            <a:off x="8296837" y="3905021"/>
            <a:ext cx="607568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516" b="1" dirty="0"/>
              <a:t>n</a:t>
            </a:r>
            <a:endParaRPr lang="ja-JP" altLang="en-US" sz="3516" b="1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C81DC4F8-0B95-4415-9CBA-4DDD396197C0}"/>
              </a:ext>
            </a:extLst>
          </p:cNvPr>
          <p:cNvSpPr/>
          <p:nvPr/>
        </p:nvSpPr>
        <p:spPr bwMode="auto">
          <a:xfrm rot="5400000">
            <a:off x="8256202" y="4716199"/>
            <a:ext cx="508219" cy="416379"/>
          </a:xfrm>
          <a:prstGeom prst="rightArrow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B876C277-6DBD-4ACC-A4C7-EC1AB0541359}"/>
              </a:ext>
            </a:extLst>
          </p:cNvPr>
          <p:cNvCxnSpPr>
            <a:cxnSpLocks/>
            <a:stCxn id="24" idx="6"/>
          </p:cNvCxnSpPr>
          <p:nvPr/>
        </p:nvCxnSpPr>
        <p:spPr bwMode="auto">
          <a:xfrm>
            <a:off x="6263452" y="3781814"/>
            <a:ext cx="1624872" cy="495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A80BB0CD-F2AA-452E-B71F-4029753E48A0}"/>
              </a:ext>
            </a:extLst>
          </p:cNvPr>
          <p:cNvSpPr/>
          <p:nvPr/>
        </p:nvSpPr>
        <p:spPr bwMode="auto">
          <a:xfrm rot="6116066">
            <a:off x="6514753" y="4246262"/>
            <a:ext cx="1100208" cy="354414"/>
          </a:xfrm>
          <a:custGeom>
            <a:avLst/>
            <a:gdLst>
              <a:gd name="connsiteX0" fmla="*/ 13795 w 3221690"/>
              <a:gd name="connsiteY0" fmla="*/ 1139455 h 1859010"/>
              <a:gd name="connsiteX1" fmla="*/ 73755 w 3221690"/>
              <a:gd name="connsiteY1" fmla="*/ 1079495 h 1859010"/>
              <a:gd name="connsiteX2" fmla="*/ 583421 w 3221690"/>
              <a:gd name="connsiteY2" fmla="*/ 195075 h 1859010"/>
              <a:gd name="connsiteX3" fmla="*/ 1302949 w 3221690"/>
              <a:gd name="connsiteY3" fmla="*/ 1858983 h 1859010"/>
              <a:gd name="connsiteX4" fmla="*/ 1737664 w 3221690"/>
              <a:gd name="connsiteY4" fmla="*/ 150104 h 1859010"/>
              <a:gd name="connsiteX5" fmla="*/ 2457192 w 3221690"/>
              <a:gd name="connsiteY5" fmla="*/ 1514209 h 1859010"/>
              <a:gd name="connsiteX6" fmla="*/ 2712024 w 3221690"/>
              <a:gd name="connsiteY6" fmla="*/ 15193 h 1859010"/>
              <a:gd name="connsiteX7" fmla="*/ 3221690 w 3221690"/>
              <a:gd name="connsiteY7" fmla="*/ 869632 h 185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1690" h="1859010">
                <a:moveTo>
                  <a:pt x="13795" y="1139455"/>
                </a:moveTo>
                <a:cubicBezTo>
                  <a:pt x="-3694" y="1188173"/>
                  <a:pt x="-21183" y="1236892"/>
                  <a:pt x="73755" y="1079495"/>
                </a:cubicBezTo>
                <a:cubicBezTo>
                  <a:pt x="168693" y="922098"/>
                  <a:pt x="378555" y="65160"/>
                  <a:pt x="583421" y="195075"/>
                </a:cubicBezTo>
                <a:cubicBezTo>
                  <a:pt x="788287" y="324990"/>
                  <a:pt x="1110575" y="1866478"/>
                  <a:pt x="1302949" y="1858983"/>
                </a:cubicBezTo>
                <a:cubicBezTo>
                  <a:pt x="1495323" y="1851488"/>
                  <a:pt x="1545290" y="207566"/>
                  <a:pt x="1737664" y="150104"/>
                </a:cubicBezTo>
                <a:cubicBezTo>
                  <a:pt x="1930038" y="92642"/>
                  <a:pt x="2294799" y="1536694"/>
                  <a:pt x="2457192" y="1514209"/>
                </a:cubicBezTo>
                <a:cubicBezTo>
                  <a:pt x="2619585" y="1491724"/>
                  <a:pt x="2584608" y="122622"/>
                  <a:pt x="2712024" y="15193"/>
                </a:cubicBezTo>
                <a:cubicBezTo>
                  <a:pt x="2839440" y="-92236"/>
                  <a:pt x="3030565" y="388698"/>
                  <a:pt x="3221690" y="869632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750067" algn="l"/>
              </a:tabLst>
            </a:pPr>
            <a:endParaRPr kumimoji="0" lang="ja-JP" altLang="en-US" sz="2953" dirty="0">
              <a:latin typeface="Gill Sans" pitchFamily="-110" charset="0"/>
              <a:ea typeface="ヒラギノ角ゴ ProN W3" pitchFamily="-110" charset="-128"/>
              <a:cs typeface="ヒラギノ角ゴ ProN W3" pitchFamily="-110" charset="-128"/>
              <a:sym typeface="Gill Sans" pitchFamily="-110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AE37520-9FCB-4778-8899-51CE00B599FC}"/>
              </a:ext>
            </a:extLst>
          </p:cNvPr>
          <p:cNvSpPr txBox="1"/>
          <p:nvPr/>
        </p:nvSpPr>
        <p:spPr>
          <a:xfrm>
            <a:off x="6342683" y="2295088"/>
            <a:ext cx="997919" cy="28713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66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強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103312B-F930-454C-93BD-2FF3DF110A9F}"/>
              </a:ext>
            </a:extLst>
          </p:cNvPr>
          <p:cNvSpPr txBox="1"/>
          <p:nvPr/>
        </p:nvSpPr>
        <p:spPr>
          <a:xfrm>
            <a:off x="6170347" y="5041130"/>
            <a:ext cx="1680663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66" dirty="0">
                <a:solidFill>
                  <a:srgbClr val="FFFF00"/>
                </a:solidFill>
              </a:rPr>
              <a:t>ガンマ線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25AD2D8-924B-4BB9-802E-15820E009AE5}"/>
              </a:ext>
            </a:extLst>
          </p:cNvPr>
          <p:cNvSpPr txBox="1"/>
          <p:nvPr/>
        </p:nvSpPr>
        <p:spPr>
          <a:xfrm>
            <a:off x="6464282" y="5543751"/>
            <a:ext cx="997919" cy="28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66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電磁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D6F1D47F-8B57-40A3-A72E-639265103B63}"/>
              </a:ext>
            </a:extLst>
          </p:cNvPr>
          <p:cNvSpPr/>
          <p:nvPr/>
        </p:nvSpPr>
        <p:spPr>
          <a:xfrm>
            <a:off x="5692949" y="3327032"/>
            <a:ext cx="428322" cy="568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094" b="1" dirty="0"/>
              <a:t>p</a:t>
            </a:r>
            <a:endParaRPr lang="ja-JP" altLang="en-US" sz="3094" b="1" dirty="0"/>
          </a:p>
        </p:txBody>
      </p:sp>
    </p:spTree>
    <p:extLst>
      <p:ext uri="{BB962C8B-B14F-4D97-AF65-F5344CB8AC3E}">
        <p14:creationId xmlns:p14="http://schemas.microsoft.com/office/powerpoint/2010/main" val="50753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2650" y="1774825"/>
            <a:ext cx="7886700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2" descr="C:\Users\Toshiyuki G\Pictures\Capture_pict\hes_hks_setup200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04" y="821070"/>
            <a:ext cx="8483020" cy="565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43" y="800819"/>
            <a:ext cx="2003981" cy="45545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73906" y="152009"/>
            <a:ext cx="8894095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for E05-115 (2009) at JLab Hall C</a:t>
            </a:r>
            <a:endParaRPr lang="ja-JP" altLang="en-US" sz="281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07534" y="5649109"/>
            <a:ext cx="1339913" cy="4770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GeV</a:t>
            </a:r>
            <a:endParaRPr lang="ja-JP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52650" y="1549988"/>
            <a:ext cx="1622079" cy="4770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 GeV/</a:t>
            </a:r>
            <a:r>
              <a:rPr lang="en-US" altLang="ja-JP" sz="2500" dirty="0">
                <a:latin typeface="Italic" panose="00000400000000000000" pitchFamily="2" charset="0"/>
                <a:cs typeface="Italic" panose="00000400000000000000" pitchFamily="2" charset="0"/>
              </a:rPr>
              <a:t>c</a:t>
            </a:r>
            <a:endParaRPr lang="ja-JP" altLang="en-US" sz="2500" dirty="0"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65973" y="1429121"/>
            <a:ext cx="1638521" cy="4770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GeV/</a:t>
            </a:r>
            <a:r>
              <a:rPr lang="en-US" altLang="ja-JP" sz="2500" dirty="0">
                <a:latin typeface="Italic" panose="00000400000000000000" pitchFamily="2" charset="0"/>
                <a:cs typeface="Italic" panose="00000400000000000000" pitchFamily="2" charset="0"/>
              </a:rPr>
              <a:t>c</a:t>
            </a:r>
            <a:endParaRPr lang="ja-JP" altLang="en-US" sz="2500" dirty="0"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3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83E958-82FA-4611-9E73-168BA73D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39" y="594484"/>
            <a:ext cx="9482295" cy="931112"/>
          </a:xfrm>
        </p:spPr>
        <p:txBody>
          <a:bodyPr/>
          <a:lstStyle/>
          <a:p>
            <a:r>
              <a:rPr lang="en-US" altLang="ja-JP" dirty="0"/>
              <a:t>SPL+HES+HKS (E05-115) at Hall C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2AB66D-5700-4AFC-8AB1-0F4775C87394}"/>
              </a:ext>
            </a:extLst>
          </p:cNvPr>
          <p:cNvSpPr txBox="1"/>
          <p:nvPr/>
        </p:nvSpPr>
        <p:spPr>
          <a:xfrm>
            <a:off x="7377528" y="3230593"/>
            <a:ext cx="4406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TG et al., PRC 103, L041301 (2021).</a:t>
            </a:r>
          </a:p>
          <a:p>
            <a:r>
              <a:rPr lang="en-US" altLang="ja-JP" dirty="0"/>
              <a:t>TG et al., NIMA 900, 69—83 (2016)</a:t>
            </a:r>
          </a:p>
          <a:p>
            <a:r>
              <a:rPr lang="en-US" altLang="ja-JP" dirty="0"/>
              <a:t>TG et al., PRC 94, 021302(R) (2016).</a:t>
            </a:r>
            <a:endParaRPr kumimoji="1" lang="en-US" altLang="ja-JP" dirty="0"/>
          </a:p>
          <a:p>
            <a:r>
              <a:rPr kumimoji="1" lang="en-US" altLang="ja-JP" dirty="0"/>
              <a:t>TG et al., PRC 93, 034314 (2016).</a:t>
            </a:r>
          </a:p>
          <a:p>
            <a:r>
              <a:rPr lang="en-US" altLang="ja-JP" dirty="0"/>
              <a:t>Y. Fujii et al., NIMA 795, 351—363 (2015).</a:t>
            </a:r>
            <a:endParaRPr kumimoji="1" lang="en-US" altLang="ja-JP" dirty="0"/>
          </a:p>
          <a:p>
            <a:r>
              <a:rPr lang="en-US" altLang="ja-JP" dirty="0"/>
              <a:t>L. Tang et al., PRC 90, 034320 (2014).</a:t>
            </a:r>
            <a:endParaRPr lang="ja-JP" altLang="en-US" dirty="0"/>
          </a:p>
          <a:p>
            <a:r>
              <a:rPr lang="en-US" altLang="ja-JP" dirty="0"/>
              <a:t>TG et al., NIMA 729, 816—824 (2013).</a:t>
            </a:r>
          </a:p>
        </p:txBody>
      </p:sp>
      <p:pic>
        <p:nvPicPr>
          <p:cNvPr id="9" name="コンテンツ プレースホルダー 4">
            <a:extLst>
              <a:ext uri="{FF2B5EF4-FFF2-40B4-BE49-F238E27FC236}">
                <a16:creationId xmlns:a16="http://schemas.microsoft.com/office/drawing/2014/main" id="{89E1826E-6F77-446A-94E5-6936BF138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71" y="1863795"/>
            <a:ext cx="6535907" cy="41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C6D28-E08E-461C-9B75-95A41C3F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0667"/>
            <a:ext cx="11049000" cy="850725"/>
          </a:xfrm>
        </p:spPr>
        <p:txBody>
          <a:bodyPr/>
          <a:lstStyle/>
          <a:p>
            <a:r>
              <a:rPr kumimoji="1" lang="en-US" altLang="ja-JP" dirty="0"/>
              <a:t>Issue to solve in HKS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D824C2-9939-43EB-BF23-D0C7F86A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1" y="1266093"/>
            <a:ext cx="11189678" cy="1582039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e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/e</a:t>
            </a:r>
            <a:r>
              <a:rPr kumimoji="1" lang="en-US" altLang="ja-JP" baseline="30000" dirty="0"/>
              <a:t>-</a:t>
            </a:r>
            <a:r>
              <a:rPr kumimoji="1" lang="en-US" altLang="ja-JP" dirty="0"/>
              <a:t> backgrounds generated at HKS-D exit</a:t>
            </a:r>
          </a:p>
          <a:p>
            <a:pPr lvl="1"/>
            <a:r>
              <a:rPr kumimoji="1" lang="en-US" altLang="ja-JP" dirty="0"/>
              <a:t>High accidental coincidence rate </a:t>
            </a:r>
          </a:p>
          <a:p>
            <a:pPr lvl="2"/>
            <a:r>
              <a:rPr lang="en-US" altLang="ja-JP" dirty="0"/>
              <a:t>Beam intensity was limited particularly for a large Z target</a:t>
            </a:r>
          </a:p>
          <a:p>
            <a:pPr lvl="2"/>
            <a:r>
              <a:rPr lang="en-US" altLang="ja-JP" dirty="0"/>
              <a:t>S/N was bad in resulting spectra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36A7DC-4228-4D38-89C7-E9A8FCD6AF88}"/>
              </a:ext>
            </a:extLst>
          </p:cNvPr>
          <p:cNvSpPr txBox="1"/>
          <p:nvPr/>
        </p:nvSpPr>
        <p:spPr>
          <a:xfrm>
            <a:off x="420774" y="3337533"/>
            <a:ext cx="605036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b="1" dirty="0"/>
              <a:t>Possible solutions: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/>
              <a:t>Introduction of septum magnet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/>
              <a:t>Changing to a lighter material for the lower momentum side of the HKS-D vacuum extension (or VE </a:t>
            </a:r>
            <a:r>
              <a:rPr lang="en-US" altLang="ja-JP" sz="2200" dirty="0">
                <a:sym typeface="Wingdings" panose="05000000000000000000" pitchFamily="2" charset="2"/>
              </a:rPr>
              <a:t> He bag</a:t>
            </a:r>
            <a:r>
              <a:rPr lang="en-US" altLang="ja-JP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200" dirty="0"/>
              <a:t>Changing to the vertical bending</a:t>
            </a:r>
          </a:p>
          <a:p>
            <a:pPr lvl="1"/>
            <a:r>
              <a:rPr lang="en-US" altLang="ja-JP" sz="2200" dirty="0">
                <a:sym typeface="Wingdings" panose="05000000000000000000" pitchFamily="2" charset="2"/>
              </a:rPr>
              <a:t> The need of massive modification (Base for HKS magnets, frames for detectors etc.)</a:t>
            </a:r>
            <a:endParaRPr kumimoji="1" lang="ja-JP" altLang="en-US" sz="2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8E879D-9379-4F44-AA5D-94C7D9E3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14" y="3207936"/>
            <a:ext cx="4916993" cy="31423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E591F1-6976-4C07-A3C0-1F9958CDDBB2}"/>
              </a:ext>
            </a:extLst>
          </p:cNvPr>
          <p:cNvSpPr txBox="1"/>
          <p:nvPr/>
        </p:nvSpPr>
        <p:spPr>
          <a:xfrm>
            <a:off x="7214716" y="896760"/>
            <a:ext cx="46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Ref.) TG et al., NIMA 900, 69—83 (2018)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42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65F7B-42E5-4FBF-84A9-C0F1BB0A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7" y="455560"/>
            <a:ext cx="10515600" cy="830629"/>
          </a:xfrm>
        </p:spPr>
        <p:txBody>
          <a:bodyPr/>
          <a:lstStyle/>
          <a:p>
            <a:r>
              <a:rPr kumimoji="1" lang="en-US" altLang="ja-JP" dirty="0"/>
              <a:t>To use gas targets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81872-81DE-429B-9DF0-6FDF04F0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4" y="2804310"/>
            <a:ext cx="11129387" cy="2374586"/>
          </a:xfrm>
        </p:spPr>
        <p:txBody>
          <a:bodyPr/>
          <a:lstStyle/>
          <a:p>
            <a:r>
              <a:rPr lang="en-US" altLang="ja-JP" dirty="0"/>
              <a:t>R</a:t>
            </a:r>
            <a:r>
              <a:rPr kumimoji="1" lang="en-US" altLang="ja-JP" dirty="0"/>
              <a:t>eaction-position information would need to be measured by a vertical bending magnet at least because a point production cannot be assumed for a long z target.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Previous configuration of HES-HKS is not suitable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ym typeface="Wingdings" panose="05000000000000000000" pitchFamily="2" charset="2"/>
              </a:rPr>
              <a:t> SHMS for e’ ? </a:t>
            </a:r>
            <a:endParaRPr kumimoji="1" lang="en-US" altLang="ja-JP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937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2947A3B2-DD18-4EE8-BE12-9E9B886B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401"/>
            <a:ext cx="11284299" cy="6855599"/>
          </a:xfrm>
        </p:spPr>
      </p:pic>
    </p:spTree>
    <p:extLst>
      <p:ext uri="{BB962C8B-B14F-4D97-AF65-F5344CB8AC3E}">
        <p14:creationId xmlns:p14="http://schemas.microsoft.com/office/powerpoint/2010/main" val="2379824304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1206</TotalTime>
  <Words>1009</Words>
  <Application>Microsoft Office PowerPoint</Application>
  <PresentationFormat>ワイド画面</PresentationFormat>
  <Paragraphs>211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Gill Sans</vt:lpstr>
      <vt:lpstr>ＭＳ Ｐゴシック</vt:lpstr>
      <vt:lpstr>ヒラギノ角ゴ ProN W3</vt:lpstr>
      <vt:lpstr>游ゴシック</vt:lpstr>
      <vt:lpstr>Arial</vt:lpstr>
      <vt:lpstr>Cambria Math</vt:lpstr>
      <vt:lpstr>Italic</vt:lpstr>
      <vt:lpstr>Times New Roman</vt:lpstr>
      <vt:lpstr>Tw Cen MT</vt:lpstr>
      <vt:lpstr>Wingdings</vt:lpstr>
      <vt:lpstr>しずく</vt:lpstr>
      <vt:lpstr>Hypernuclear Experiment at Hall C</vt:lpstr>
      <vt:lpstr>PowerPoint プレゼンテーション</vt:lpstr>
      <vt:lpstr>Some of physics motivation</vt:lpstr>
      <vt:lpstr>ハイパー核研究 (s クォークを含む原子核)</vt:lpstr>
      <vt:lpstr>PowerPoint プレゼンテーション</vt:lpstr>
      <vt:lpstr>SPL+HES+HKS (E05-115) at Hall C</vt:lpstr>
      <vt:lpstr>Issue to solve in HKS</vt:lpstr>
      <vt:lpstr>To use gas targets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Rough estimations</vt:lpstr>
      <vt:lpstr>Yield per day @ 20μA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後神利志</dc:creator>
  <cp:lastModifiedBy>後神利志</cp:lastModifiedBy>
  <cp:revision>58</cp:revision>
  <dcterms:created xsi:type="dcterms:W3CDTF">2021-06-22T01:30:43Z</dcterms:created>
  <dcterms:modified xsi:type="dcterms:W3CDTF">2021-06-30T09:57:18Z</dcterms:modified>
</cp:coreProperties>
</file>