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8" r:id="rId4"/>
    <p:sldId id="26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82" y="11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EFB08C-9858-43AE-854F-27B1ECE7BE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4B774FB-F2EE-4CE6-939C-942B2429AA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2B3572-1A5E-4825-99E3-5B3BC6578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1D8F-2DA4-4951-9352-47C1A025F17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42646A-FF3F-4BE4-A55C-991E6F480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77DFA2-03E1-40CF-986F-FC565063F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8CD5-FEC3-4072-8850-9397E4EFC9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616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E9A675-91C7-437B-911F-2662E98FF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8BB23BC-2F04-463B-A706-67E81959A9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C6EA52-C626-4990-A763-D48C110BB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1D8F-2DA4-4951-9352-47C1A025F17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B69712-0445-497E-A523-A62EC3776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1AC480-EEAD-47C8-83C4-29FEBE98E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8CD5-FEC3-4072-8850-9397E4EFC9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553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F3063B-BD1D-48E3-A75E-45443F4E61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9A4FA35-5094-4AEC-9632-3A97871C0B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C61668-E33A-4F53-9819-DA230DB3B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1D8F-2DA4-4951-9352-47C1A025F17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A269CB-8F7F-4D8E-A6B3-0624668B0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72BF3A-1738-447D-A3AE-EC6F425E3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8CD5-FEC3-4072-8850-9397E4EFC9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6411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11FDA1-5780-42AD-8F77-DBC76C7E7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1486B50-EEE4-49FC-8C6D-33B4278FE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0E7D24-D341-4FC0-934A-CCFB78950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1D8F-2DA4-4951-9352-47C1A025F17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A19EC8-819E-45C3-B41A-3561A2995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4C0500-8AA8-414B-B4A7-A4BC4E55F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8CD5-FEC3-4072-8850-9397E4EFC9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072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F3F77F-3252-4507-802A-9112AF048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EA8639D-ABC0-4FE1-A9FF-88347377B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B41DCD-D8C4-4127-9C40-FDC086BFB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1D8F-2DA4-4951-9352-47C1A025F17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BE7BCC-2EE2-494E-B6FA-B997A1CFC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B2CBC9-CCEF-4176-900B-0CA4C7F27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8CD5-FEC3-4072-8850-9397E4EFC9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745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9CBE38-7B2D-45C0-951F-1DB3CA2F8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A75BB5-E6A6-4A27-8E61-A5466FB6B6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4D34BA5-B1D5-490F-BDD6-2F0BAB005E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C4EF9C6-6BD5-49B5-90A5-CCD031DFD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1D8F-2DA4-4951-9352-47C1A025F17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8829473-55EA-47FF-8FAD-02A7BF533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743BCAD-0121-4AFC-80F6-03552B40C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8CD5-FEC3-4072-8850-9397E4EFC9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17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669AC8-5FFE-4169-B0DF-A63E705E2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9C07457-E568-49EB-9208-E15A0EEC3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4B82446-04C9-46C5-9690-A67F9AC66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08D6B1B-B1A1-474C-816A-4B5FE9C1C4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FF59286-F46D-49BE-8C2C-E6E3826EBB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C4D48D4-5A95-4008-8C46-F3C0D8104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1D8F-2DA4-4951-9352-47C1A025F17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8E9C2AB-32B2-402E-B5E0-0FBD8AB5B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E105786-5C72-48A2-91BF-77EDC655C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8CD5-FEC3-4072-8850-9397E4EFC9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314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4ED21A-5901-4DF0-8706-6E5DD9FDF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A4A2B6D-B34D-4D28-85F2-367B8E5B1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1D8F-2DA4-4951-9352-47C1A025F17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B2DE55D-B015-4EA7-B9F1-7B2F7770D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9C22FEF-EA1D-48C1-AE2B-4995EEBA6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8CD5-FEC3-4072-8850-9397E4EFC9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337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51D5894-EAB3-4F83-85CD-DF4FD5560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1D8F-2DA4-4951-9352-47C1A025F17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91C6180-EB95-412E-A062-6DD086573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C246F75-3DFD-4BA2-910E-CB3750E96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8CD5-FEC3-4072-8850-9397E4EFC9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410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FB96FA-5699-4F51-9184-3205D19C4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BD1B685-2C85-4233-8F9B-E7BCE1236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091D1F6-E33F-478D-B961-4C20AEF4C5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DA9DE54-612A-42AD-8C7E-6E80CC414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1D8F-2DA4-4951-9352-47C1A025F17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6E257B0-5E16-4415-B34C-6AEF1EEA3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DE4A370-1425-449E-8271-7774F79F9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8CD5-FEC3-4072-8850-9397E4EFC9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068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CDA882-6618-463C-B596-D7FFBCC53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C1AA98C-BC76-46B4-B29C-11C3FCAA22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AEDD1DF-92F6-4F52-B4F0-8A595A3F7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49ED897-9F3A-474C-BCF2-5A1DB6614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1D8F-2DA4-4951-9352-47C1A025F17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652BDCA-5AB4-4CD4-98E5-F1C5693B6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00BD75B-C3EB-40AC-BC75-72B124EDF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8CD5-FEC3-4072-8850-9397E4EFC9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120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C868D14-6D3D-4E06-99D8-61AC46AF9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F67EBD-0700-4AAC-85CE-F522C56FF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DB4092-9BE6-42B1-9443-151FB6C0CE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21D8F-2DA4-4951-9352-47C1A025F17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4E5594-F110-4875-A0FF-33215CB141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0A6147-2244-4EA5-B3CF-B9CC50D311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E8CD5-FEC3-4072-8850-9397E4EFC9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101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943B55-65AA-450C-AF38-B885B2A85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3420" y="1798655"/>
            <a:ext cx="9144000" cy="1138552"/>
          </a:xfrm>
        </p:spPr>
        <p:txBody>
          <a:bodyPr/>
          <a:lstStyle/>
          <a:p>
            <a:r>
              <a:rPr kumimoji="1" lang="en-US" altLang="ja-JP" dirty="0"/>
              <a:t>Questions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0DDE49D-1018-4C5F-986C-DC146DAF92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3786"/>
            <a:ext cx="9144000" cy="1040300"/>
          </a:xfrm>
        </p:spPr>
        <p:txBody>
          <a:bodyPr/>
          <a:lstStyle/>
          <a:p>
            <a:r>
              <a:rPr lang="en-US" altLang="ja-JP" b="1" dirty="0"/>
              <a:t>Toshiyuki Gogami</a:t>
            </a:r>
          </a:p>
          <a:p>
            <a:r>
              <a:rPr kumimoji="1" lang="en-US" altLang="ja-JP" dirty="0"/>
              <a:t>J</a:t>
            </a:r>
            <a:r>
              <a:rPr lang="en-US" altLang="ja-JP" dirty="0"/>
              <a:t>une 30, 2021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59C8F45-F776-4DCC-8E73-9838E04185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63" y="4913030"/>
            <a:ext cx="3292364" cy="822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570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BCFB17-BC6A-4F3F-B627-60DFDB666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B50A1562-EE69-4B7A-A59D-7BBCCF40A3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7" y="0"/>
            <a:ext cx="6466609" cy="6856225"/>
          </a:xfr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264EC70-3A62-4970-95D5-E4467216C001}"/>
              </a:ext>
            </a:extLst>
          </p:cNvPr>
          <p:cNvSpPr txBox="1"/>
          <p:nvPr/>
        </p:nvSpPr>
        <p:spPr>
          <a:xfrm>
            <a:off x="6363956" y="3403987"/>
            <a:ext cx="5828044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HKS is far from the target… 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kumimoji="1" lang="en-US" altLang="ja-JP" sz="2500" dirty="0"/>
              <a:t>Yield </a:t>
            </a:r>
            <a:r>
              <a:rPr lang="en-US" altLang="ja-JP" sz="2500" dirty="0"/>
              <a:t>drastically decreases</a:t>
            </a:r>
          </a:p>
          <a:p>
            <a:r>
              <a:rPr lang="en-US" altLang="ja-JP" sz="2500" dirty="0"/>
              <a:t>    (roughly 1/5;  </a:t>
            </a:r>
          </a:p>
          <a:p>
            <a:r>
              <a:rPr lang="en-US" altLang="ja-JP" sz="2500" dirty="0"/>
              <a:t>     solid angle ¼ , K survival ratio 0.8)</a:t>
            </a:r>
            <a:endParaRPr kumimoji="1" lang="ja-JP" altLang="en-US" sz="25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EEBC186-F084-4012-8DFF-A6D585EE1D99}"/>
              </a:ext>
            </a:extLst>
          </p:cNvPr>
          <p:cNvSpPr txBox="1"/>
          <p:nvPr/>
        </p:nvSpPr>
        <p:spPr>
          <a:xfrm>
            <a:off x="7023798" y="5353243"/>
            <a:ext cx="33260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Comparing to the previous HKS experiment</a:t>
            </a:r>
            <a:endParaRPr kumimoji="1" lang="ja-JP" altLang="en-US" sz="2000" dirty="0"/>
          </a:p>
        </p:txBody>
      </p:sp>
      <p:sp>
        <p:nvSpPr>
          <p:cNvPr id="8" name="大かっこ 7">
            <a:extLst>
              <a:ext uri="{FF2B5EF4-FFF2-40B4-BE49-F238E27FC236}">
                <a16:creationId xmlns:a16="http://schemas.microsoft.com/office/drawing/2014/main" id="{DCBADC2F-3BF7-4859-9695-B18C458C6BB9}"/>
              </a:ext>
            </a:extLst>
          </p:cNvPr>
          <p:cNvSpPr/>
          <p:nvPr/>
        </p:nvSpPr>
        <p:spPr>
          <a:xfrm>
            <a:off x="6812782" y="5142925"/>
            <a:ext cx="3687745" cy="1127246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181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46EDEBD0-641C-44F8-A7AC-D4BA330E4802}"/>
              </a:ext>
            </a:extLst>
          </p:cNvPr>
          <p:cNvCxnSpPr>
            <a:cxnSpLocks/>
          </p:cNvCxnSpPr>
          <p:nvPr/>
        </p:nvCxnSpPr>
        <p:spPr>
          <a:xfrm>
            <a:off x="577970" y="3519577"/>
            <a:ext cx="11102196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楕円 19">
            <a:extLst>
              <a:ext uri="{FF2B5EF4-FFF2-40B4-BE49-F238E27FC236}">
                <a16:creationId xmlns:a16="http://schemas.microsoft.com/office/drawing/2014/main" id="{9CBD9E47-A5BC-4A72-BE45-FC6347F487E8}"/>
              </a:ext>
            </a:extLst>
          </p:cNvPr>
          <p:cNvSpPr/>
          <p:nvPr/>
        </p:nvSpPr>
        <p:spPr>
          <a:xfrm>
            <a:off x="4127739" y="3377241"/>
            <a:ext cx="284672" cy="28467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A7CFCD18-0E14-4628-A81B-A354E793F7B2}"/>
              </a:ext>
            </a:extLst>
          </p:cNvPr>
          <p:cNvCxnSpPr/>
          <p:nvPr/>
        </p:nvCxnSpPr>
        <p:spPr>
          <a:xfrm>
            <a:off x="836762" y="3519577"/>
            <a:ext cx="1820174" cy="612476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A0286FA0-8996-498B-ABCB-88DF2E5B0F01}"/>
              </a:ext>
            </a:extLst>
          </p:cNvPr>
          <p:cNvCxnSpPr>
            <a:cxnSpLocks/>
          </p:cNvCxnSpPr>
          <p:nvPr/>
        </p:nvCxnSpPr>
        <p:spPr>
          <a:xfrm flipV="1">
            <a:off x="2656936" y="3519577"/>
            <a:ext cx="1613139" cy="612476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47E6E8CE-D9D0-4A49-ADDC-50C0C3C3D89A}"/>
              </a:ext>
            </a:extLst>
          </p:cNvPr>
          <p:cNvCxnSpPr>
            <a:cxnSpLocks/>
          </p:cNvCxnSpPr>
          <p:nvPr/>
        </p:nvCxnSpPr>
        <p:spPr>
          <a:xfrm flipV="1">
            <a:off x="836762" y="845389"/>
            <a:ext cx="10584612" cy="395952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2D47049F-80BF-46F4-806A-AF7B133B9D92}"/>
              </a:ext>
            </a:extLst>
          </p:cNvPr>
          <p:cNvSpPr/>
          <p:nvPr/>
        </p:nvSpPr>
        <p:spPr>
          <a:xfrm>
            <a:off x="2044461" y="3778369"/>
            <a:ext cx="1181819" cy="6124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4262F1CE-5931-41F3-8C97-F312DD2104D9}"/>
              </a:ext>
            </a:extLst>
          </p:cNvPr>
          <p:cNvCxnSpPr>
            <a:cxnSpLocks/>
          </p:cNvCxnSpPr>
          <p:nvPr/>
        </p:nvCxnSpPr>
        <p:spPr>
          <a:xfrm flipV="1">
            <a:off x="741499" y="-112143"/>
            <a:ext cx="10342933" cy="551228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円弧 37">
            <a:extLst>
              <a:ext uri="{FF2B5EF4-FFF2-40B4-BE49-F238E27FC236}">
                <a16:creationId xmlns:a16="http://schemas.microsoft.com/office/drawing/2014/main" id="{C074F9D9-8011-4E99-9A5D-F0D4363C0152}"/>
              </a:ext>
            </a:extLst>
          </p:cNvPr>
          <p:cNvSpPr/>
          <p:nvPr/>
        </p:nvSpPr>
        <p:spPr>
          <a:xfrm>
            <a:off x="8620664" y="981254"/>
            <a:ext cx="914400" cy="914400"/>
          </a:xfrm>
          <a:prstGeom prst="arc">
            <a:avLst>
              <a:gd name="adj1" fmla="val 16200000"/>
              <a:gd name="adj2" fmla="val 119310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BEF2AE36-63B9-4D95-997F-20ABCA5C62AE}"/>
              </a:ext>
            </a:extLst>
          </p:cNvPr>
          <p:cNvSpPr txBox="1"/>
          <p:nvPr/>
        </p:nvSpPr>
        <p:spPr>
          <a:xfrm>
            <a:off x="9535064" y="671559"/>
            <a:ext cx="150099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500" dirty="0"/>
              <a:t>5.5 deg</a:t>
            </a:r>
            <a:endParaRPr kumimoji="1" lang="ja-JP" altLang="en-US" sz="2500" dirty="0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0048F896-F6FC-4187-B250-B626F6E43D6F}"/>
              </a:ext>
            </a:extLst>
          </p:cNvPr>
          <p:cNvSpPr/>
          <p:nvPr/>
        </p:nvSpPr>
        <p:spPr>
          <a:xfrm rot="20797132">
            <a:off x="4268964" y="3862455"/>
            <a:ext cx="743817" cy="205273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80048DCA-A783-45CA-BB69-39A2A544934D}"/>
              </a:ext>
            </a:extLst>
          </p:cNvPr>
          <p:cNvSpPr/>
          <p:nvPr/>
        </p:nvSpPr>
        <p:spPr>
          <a:xfrm rot="20797132">
            <a:off x="4388022" y="5863466"/>
            <a:ext cx="1480849" cy="205273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2B7C8B6B-E79C-43D3-89F5-411149609595}"/>
              </a:ext>
            </a:extLst>
          </p:cNvPr>
          <p:cNvSpPr/>
          <p:nvPr/>
        </p:nvSpPr>
        <p:spPr>
          <a:xfrm rot="19887907">
            <a:off x="5215537" y="2618346"/>
            <a:ext cx="897147" cy="2967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74E82CD7-6269-4C23-ABE0-64C094E5993B}"/>
              </a:ext>
            </a:extLst>
          </p:cNvPr>
          <p:cNvSpPr/>
          <p:nvPr/>
        </p:nvSpPr>
        <p:spPr>
          <a:xfrm rot="19887907">
            <a:off x="5990973" y="2029563"/>
            <a:ext cx="897147" cy="572594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7688F79-B597-43DA-BC35-E6CAEA2776CB}"/>
              </a:ext>
            </a:extLst>
          </p:cNvPr>
          <p:cNvSpPr/>
          <p:nvPr/>
        </p:nvSpPr>
        <p:spPr>
          <a:xfrm rot="19887907">
            <a:off x="6542584" y="469788"/>
            <a:ext cx="4550056" cy="1046681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3868FACE-5857-418B-9071-C16F5CEB1D6A}"/>
              </a:ext>
            </a:extLst>
          </p:cNvPr>
          <p:cNvSpPr/>
          <p:nvPr/>
        </p:nvSpPr>
        <p:spPr>
          <a:xfrm rot="20459032">
            <a:off x="4627962" y="3342074"/>
            <a:ext cx="642999" cy="284671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7F798686-FB35-4EF0-91F0-4B96F01FE5E3}"/>
              </a:ext>
            </a:extLst>
          </p:cNvPr>
          <p:cNvSpPr/>
          <p:nvPr/>
        </p:nvSpPr>
        <p:spPr>
          <a:xfrm rot="369805">
            <a:off x="5412393" y="3294026"/>
            <a:ext cx="565394" cy="30612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A6947109-C5BC-4BF5-A31A-00B1A6F5DAEF}"/>
              </a:ext>
            </a:extLst>
          </p:cNvPr>
          <p:cNvSpPr/>
          <p:nvPr/>
        </p:nvSpPr>
        <p:spPr>
          <a:xfrm rot="312143">
            <a:off x="6020279" y="3265163"/>
            <a:ext cx="464157" cy="46911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台形 48">
            <a:extLst>
              <a:ext uri="{FF2B5EF4-FFF2-40B4-BE49-F238E27FC236}">
                <a16:creationId xmlns:a16="http://schemas.microsoft.com/office/drawing/2014/main" id="{E7B9465E-7EB3-40B2-9DBC-C6B8CC0FF276}"/>
              </a:ext>
            </a:extLst>
          </p:cNvPr>
          <p:cNvSpPr/>
          <p:nvPr/>
        </p:nvSpPr>
        <p:spPr>
          <a:xfrm rot="12007262">
            <a:off x="6363444" y="3004689"/>
            <a:ext cx="1657479" cy="1314448"/>
          </a:xfrm>
          <a:prstGeom prst="trapezoid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55BD242-4BDD-4713-A2D3-45A0717D7832}"/>
              </a:ext>
            </a:extLst>
          </p:cNvPr>
          <p:cNvSpPr txBox="1"/>
          <p:nvPr/>
        </p:nvSpPr>
        <p:spPr>
          <a:xfrm>
            <a:off x="1179515" y="3615229"/>
            <a:ext cx="61247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500" dirty="0"/>
              <a:t>e</a:t>
            </a:r>
            <a:endParaRPr kumimoji="1" lang="ja-JP" altLang="en-US" sz="55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FEC1E7A6-44C8-47DE-9021-B809F9E8AD9C}"/>
                  </a:ext>
                </a:extLst>
              </p:cNvPr>
              <p:cNvSpPr txBox="1"/>
              <p:nvPr/>
            </p:nvSpPr>
            <p:spPr>
              <a:xfrm>
                <a:off x="6983904" y="1035174"/>
                <a:ext cx="875029" cy="938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55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kumimoji="1" lang="en-US" altLang="ja-JP" sz="55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’</m:t>
                      </m:r>
                    </m:oMath>
                  </m:oMathPara>
                </a14:m>
                <a:endParaRPr kumimoji="1" lang="ja-JP" altLang="en-US" sz="55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FEC1E7A6-44C8-47DE-9021-B809F9E8AD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3904" y="1035174"/>
                <a:ext cx="875029" cy="93871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205C881F-6C61-4016-AD19-2880D4BD65E8}"/>
              </a:ext>
            </a:extLst>
          </p:cNvPr>
          <p:cNvCxnSpPr>
            <a:cxnSpLocks/>
          </p:cNvCxnSpPr>
          <p:nvPr/>
        </p:nvCxnSpPr>
        <p:spPr>
          <a:xfrm flipV="1">
            <a:off x="4270075" y="1352460"/>
            <a:ext cx="4084501" cy="2167117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DE7DC77B-A36E-4C0D-96BB-AFDF6C58C66A}"/>
              </a:ext>
            </a:extLst>
          </p:cNvPr>
          <p:cNvCxnSpPr>
            <a:cxnSpLocks/>
          </p:cNvCxnSpPr>
          <p:nvPr/>
        </p:nvCxnSpPr>
        <p:spPr>
          <a:xfrm flipV="1">
            <a:off x="4270075" y="3377240"/>
            <a:ext cx="864830" cy="17266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8416E774-B93B-43CC-BA4A-D7021CEF5142}"/>
              </a:ext>
            </a:extLst>
          </p:cNvPr>
          <p:cNvCxnSpPr>
            <a:cxnSpLocks/>
          </p:cNvCxnSpPr>
          <p:nvPr/>
        </p:nvCxnSpPr>
        <p:spPr>
          <a:xfrm>
            <a:off x="5084233" y="3395942"/>
            <a:ext cx="2111538" cy="15395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CFA6C3FD-455C-456F-9D01-6F92158276BB}"/>
              </a:ext>
            </a:extLst>
          </p:cNvPr>
          <p:cNvCxnSpPr>
            <a:cxnSpLocks/>
          </p:cNvCxnSpPr>
          <p:nvPr/>
        </p:nvCxnSpPr>
        <p:spPr>
          <a:xfrm>
            <a:off x="7192183" y="3549900"/>
            <a:ext cx="1625429" cy="94959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正方形/長方形 72">
                <a:extLst>
                  <a:ext uri="{FF2B5EF4-FFF2-40B4-BE49-F238E27FC236}">
                    <a16:creationId xmlns:a16="http://schemas.microsoft.com/office/drawing/2014/main" id="{37F7B909-4A6E-49D8-8A4B-0E50AF0CA7D1}"/>
                  </a:ext>
                </a:extLst>
              </p:cNvPr>
              <p:cNvSpPr/>
              <p:nvPr/>
            </p:nvSpPr>
            <p:spPr>
              <a:xfrm>
                <a:off x="8698306" y="4279445"/>
                <a:ext cx="1252715" cy="9192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55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55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en-US" altLang="ja-JP" sz="55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ja-JP" altLang="en-US" sz="5500" baseline="30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3" name="正方形/長方形 72">
                <a:extLst>
                  <a:ext uri="{FF2B5EF4-FFF2-40B4-BE49-F238E27FC236}">
                    <a16:creationId xmlns:a16="http://schemas.microsoft.com/office/drawing/2014/main" id="{37F7B909-4A6E-49D8-8A4B-0E50AF0CA7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8306" y="4279445"/>
                <a:ext cx="1252715" cy="9192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5FC7F1BC-4524-46F7-A2F1-25826BB13F22}"/>
              </a:ext>
            </a:extLst>
          </p:cNvPr>
          <p:cNvSpPr txBox="1"/>
          <p:nvPr/>
        </p:nvSpPr>
        <p:spPr>
          <a:xfrm>
            <a:off x="953828" y="2591841"/>
            <a:ext cx="21946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500" dirty="0"/>
              <a:t>Pre-chicane</a:t>
            </a:r>
            <a:endParaRPr kumimoji="1" lang="ja-JP" altLang="en-US" sz="2500" dirty="0"/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D80620C0-0270-4A2A-A91F-89BA13F24683}"/>
              </a:ext>
            </a:extLst>
          </p:cNvPr>
          <p:cNvSpPr/>
          <p:nvPr/>
        </p:nvSpPr>
        <p:spPr>
          <a:xfrm>
            <a:off x="288934" y="3199739"/>
            <a:ext cx="1181819" cy="6124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76" name="直線矢印コネクタ 75">
            <a:extLst>
              <a:ext uri="{FF2B5EF4-FFF2-40B4-BE49-F238E27FC236}">
                <a16:creationId xmlns:a16="http://schemas.microsoft.com/office/drawing/2014/main" id="{99284B69-0211-4C03-90A6-3F39F4D710CA}"/>
              </a:ext>
            </a:extLst>
          </p:cNvPr>
          <p:cNvCxnSpPr>
            <a:cxnSpLocks/>
          </p:cNvCxnSpPr>
          <p:nvPr/>
        </p:nvCxnSpPr>
        <p:spPr>
          <a:xfrm flipV="1">
            <a:off x="168217" y="3518913"/>
            <a:ext cx="668496" cy="1032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2068082B-7633-473D-9C11-39B2DD25C7F8}"/>
              </a:ext>
            </a:extLst>
          </p:cNvPr>
          <p:cNvSpPr txBox="1"/>
          <p:nvPr/>
        </p:nvSpPr>
        <p:spPr>
          <a:xfrm rot="20032331">
            <a:off x="5978968" y="669514"/>
            <a:ext cx="165388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500" dirty="0"/>
              <a:t>SHMS</a:t>
            </a:r>
            <a:endParaRPr kumimoji="1" lang="ja-JP" altLang="en-US" sz="3500" dirty="0"/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4658E466-54E8-4523-B4B7-3DCC8D65BA67}"/>
              </a:ext>
            </a:extLst>
          </p:cNvPr>
          <p:cNvSpPr txBox="1"/>
          <p:nvPr/>
        </p:nvSpPr>
        <p:spPr>
          <a:xfrm>
            <a:off x="4369004" y="6160004"/>
            <a:ext cx="132608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500" dirty="0">
                <a:solidFill>
                  <a:schemeClr val="bg1"/>
                </a:solidFill>
              </a:rPr>
              <a:t>HMS</a:t>
            </a:r>
            <a:endParaRPr kumimoji="1" lang="ja-JP" altLang="en-US" sz="3500" dirty="0">
              <a:solidFill>
                <a:schemeClr val="bg1"/>
              </a:solidFill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0D60C1C3-DA40-43B3-AFAE-0FF9A6DA4D97}"/>
              </a:ext>
            </a:extLst>
          </p:cNvPr>
          <p:cNvSpPr txBox="1"/>
          <p:nvPr/>
        </p:nvSpPr>
        <p:spPr>
          <a:xfrm rot="985181">
            <a:off x="6483973" y="3743365"/>
            <a:ext cx="119128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500" dirty="0"/>
              <a:t>HKS</a:t>
            </a:r>
            <a:endParaRPr kumimoji="1" lang="ja-JP" altLang="en-US" sz="35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26F129B-99F3-4491-98E0-9EA8EC395D19}"/>
              </a:ext>
            </a:extLst>
          </p:cNvPr>
          <p:cNvSpPr txBox="1"/>
          <p:nvPr/>
        </p:nvSpPr>
        <p:spPr>
          <a:xfrm>
            <a:off x="472944" y="158733"/>
            <a:ext cx="4126185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3500" dirty="0"/>
              <a:t>Pre- and post-chicanes </a:t>
            </a:r>
            <a:r>
              <a:rPr lang="en-US" altLang="ja-JP" sz="3500" dirty="0"/>
              <a:t>for the beam </a:t>
            </a:r>
            <a:r>
              <a:rPr kumimoji="1" lang="en-US" altLang="ja-JP" sz="3500" dirty="0"/>
              <a:t>are feasible? </a:t>
            </a:r>
          </a:p>
          <a:p>
            <a:r>
              <a:rPr kumimoji="1" lang="en-US" altLang="ja-JP" sz="3500" dirty="0"/>
              <a:t>If </a:t>
            </a:r>
            <a:r>
              <a:rPr lang="en-US" altLang="ja-JP" sz="3500" dirty="0"/>
              <a:t>yes</a:t>
            </a:r>
            <a:r>
              <a:rPr kumimoji="1" lang="en-US" altLang="ja-JP" sz="3500" dirty="0"/>
              <a:t> </a:t>
            </a:r>
            <a:r>
              <a:rPr kumimoji="1" lang="en-US" altLang="ja-JP" sz="3500" dirty="0">
                <a:sym typeface="Wingdings" panose="05000000000000000000" pitchFamily="2" charset="2"/>
              </a:rPr>
              <a:t> Q</a:t>
            </a:r>
            <a:r>
              <a:rPr lang="en-US" altLang="ja-JP" sz="3500" dirty="0">
                <a:sym typeface="Wingdings" panose="05000000000000000000" pitchFamily="2" charset="2"/>
              </a:rPr>
              <a:t>2 </a:t>
            </a:r>
            <a:r>
              <a:rPr lang="en-US" altLang="ja-JP" sz="2000" dirty="0">
                <a:sym typeface="Wingdings" panose="05000000000000000000" pitchFamily="2" charset="2"/>
              </a:rPr>
              <a:t>(next page)</a:t>
            </a:r>
            <a:endParaRPr kumimoji="1" lang="ja-JP" altLang="en-US" sz="2000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D068A6CE-CB6F-473E-993A-CE2CD157F977}"/>
              </a:ext>
            </a:extLst>
          </p:cNvPr>
          <p:cNvSpPr txBox="1"/>
          <p:nvPr/>
        </p:nvSpPr>
        <p:spPr>
          <a:xfrm rot="1272862">
            <a:off x="3736410" y="3661"/>
            <a:ext cx="119685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5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Q1</a:t>
            </a:r>
            <a:endParaRPr kumimoji="1" lang="ja-JP" altLang="en-US" sz="55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4" name="直線矢印コネクタ 3">
            <a:extLst>
              <a:ext uri="{FF2B5EF4-FFF2-40B4-BE49-F238E27FC236}">
                <a16:creationId xmlns:a16="http://schemas.microsoft.com/office/drawing/2014/main" id="{09741B4D-E888-49A1-80A9-D0A59AC812B7}"/>
              </a:ext>
            </a:extLst>
          </p:cNvPr>
          <p:cNvCxnSpPr>
            <a:cxnSpLocks/>
          </p:cNvCxnSpPr>
          <p:nvPr/>
        </p:nvCxnSpPr>
        <p:spPr>
          <a:xfrm flipH="1" flipV="1">
            <a:off x="8354576" y="1632387"/>
            <a:ext cx="668844" cy="1134365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8B75D2F-E4DE-4676-869E-45748A37301B}"/>
              </a:ext>
            </a:extLst>
          </p:cNvPr>
          <p:cNvSpPr txBox="1"/>
          <p:nvPr/>
        </p:nvSpPr>
        <p:spPr>
          <a:xfrm>
            <a:off x="9160542" y="2089999"/>
            <a:ext cx="22500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00" dirty="0"/>
              <a:t>SHMS moves back to make space for HKS</a:t>
            </a:r>
            <a:endParaRPr kumimoji="1" lang="ja-JP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414435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46EDEBD0-641C-44F8-A7AC-D4BA330E4802}"/>
              </a:ext>
            </a:extLst>
          </p:cNvPr>
          <p:cNvCxnSpPr>
            <a:cxnSpLocks/>
          </p:cNvCxnSpPr>
          <p:nvPr/>
        </p:nvCxnSpPr>
        <p:spPr>
          <a:xfrm>
            <a:off x="577970" y="3519577"/>
            <a:ext cx="11102196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楕円 19">
            <a:extLst>
              <a:ext uri="{FF2B5EF4-FFF2-40B4-BE49-F238E27FC236}">
                <a16:creationId xmlns:a16="http://schemas.microsoft.com/office/drawing/2014/main" id="{9CBD9E47-A5BC-4A72-BE45-FC6347F487E8}"/>
              </a:ext>
            </a:extLst>
          </p:cNvPr>
          <p:cNvSpPr/>
          <p:nvPr/>
        </p:nvSpPr>
        <p:spPr>
          <a:xfrm>
            <a:off x="4127739" y="3377241"/>
            <a:ext cx="284672" cy="28467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A7CFCD18-0E14-4628-A81B-A354E793F7B2}"/>
              </a:ext>
            </a:extLst>
          </p:cNvPr>
          <p:cNvCxnSpPr/>
          <p:nvPr/>
        </p:nvCxnSpPr>
        <p:spPr>
          <a:xfrm>
            <a:off x="836762" y="3519577"/>
            <a:ext cx="1820174" cy="612476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A0286FA0-8996-498B-ABCB-88DF2E5B0F01}"/>
              </a:ext>
            </a:extLst>
          </p:cNvPr>
          <p:cNvCxnSpPr>
            <a:cxnSpLocks/>
          </p:cNvCxnSpPr>
          <p:nvPr/>
        </p:nvCxnSpPr>
        <p:spPr>
          <a:xfrm flipV="1">
            <a:off x="2656936" y="3519577"/>
            <a:ext cx="1613139" cy="612476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47E6E8CE-D9D0-4A49-ADDC-50C0C3C3D89A}"/>
              </a:ext>
            </a:extLst>
          </p:cNvPr>
          <p:cNvCxnSpPr>
            <a:cxnSpLocks/>
          </p:cNvCxnSpPr>
          <p:nvPr/>
        </p:nvCxnSpPr>
        <p:spPr>
          <a:xfrm flipV="1">
            <a:off x="836762" y="845389"/>
            <a:ext cx="10584612" cy="395952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2D47049F-80BF-46F4-806A-AF7B133B9D92}"/>
              </a:ext>
            </a:extLst>
          </p:cNvPr>
          <p:cNvSpPr/>
          <p:nvPr/>
        </p:nvSpPr>
        <p:spPr>
          <a:xfrm>
            <a:off x="2044461" y="3778369"/>
            <a:ext cx="1181819" cy="6124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4262F1CE-5931-41F3-8C97-F312DD2104D9}"/>
              </a:ext>
            </a:extLst>
          </p:cNvPr>
          <p:cNvCxnSpPr>
            <a:cxnSpLocks/>
          </p:cNvCxnSpPr>
          <p:nvPr/>
        </p:nvCxnSpPr>
        <p:spPr>
          <a:xfrm flipV="1">
            <a:off x="741499" y="-112143"/>
            <a:ext cx="10342933" cy="551228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円弧 37">
            <a:extLst>
              <a:ext uri="{FF2B5EF4-FFF2-40B4-BE49-F238E27FC236}">
                <a16:creationId xmlns:a16="http://schemas.microsoft.com/office/drawing/2014/main" id="{C074F9D9-8011-4E99-9A5D-F0D4363C0152}"/>
              </a:ext>
            </a:extLst>
          </p:cNvPr>
          <p:cNvSpPr/>
          <p:nvPr/>
        </p:nvSpPr>
        <p:spPr>
          <a:xfrm>
            <a:off x="8620664" y="981254"/>
            <a:ext cx="914400" cy="914400"/>
          </a:xfrm>
          <a:prstGeom prst="arc">
            <a:avLst>
              <a:gd name="adj1" fmla="val 16200000"/>
              <a:gd name="adj2" fmla="val 119310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BEF2AE36-63B9-4D95-997F-20ABCA5C62AE}"/>
              </a:ext>
            </a:extLst>
          </p:cNvPr>
          <p:cNvSpPr txBox="1"/>
          <p:nvPr/>
        </p:nvSpPr>
        <p:spPr>
          <a:xfrm>
            <a:off x="9535064" y="671559"/>
            <a:ext cx="150099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500" dirty="0"/>
              <a:t>5.5 deg</a:t>
            </a:r>
            <a:endParaRPr kumimoji="1" lang="ja-JP" altLang="en-US" sz="2500" dirty="0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0048F896-F6FC-4187-B250-B626F6E43D6F}"/>
              </a:ext>
            </a:extLst>
          </p:cNvPr>
          <p:cNvSpPr/>
          <p:nvPr/>
        </p:nvSpPr>
        <p:spPr>
          <a:xfrm rot="20797132">
            <a:off x="4268964" y="3862455"/>
            <a:ext cx="743817" cy="205273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80048DCA-A783-45CA-BB69-39A2A544934D}"/>
              </a:ext>
            </a:extLst>
          </p:cNvPr>
          <p:cNvSpPr/>
          <p:nvPr/>
        </p:nvSpPr>
        <p:spPr>
          <a:xfrm rot="20797132">
            <a:off x="4388022" y="5863466"/>
            <a:ext cx="1480849" cy="205273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2B7C8B6B-E79C-43D3-89F5-411149609595}"/>
              </a:ext>
            </a:extLst>
          </p:cNvPr>
          <p:cNvSpPr/>
          <p:nvPr/>
        </p:nvSpPr>
        <p:spPr>
          <a:xfrm rot="19887907">
            <a:off x="5215537" y="2618346"/>
            <a:ext cx="897147" cy="2967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74E82CD7-6269-4C23-ABE0-64C094E5993B}"/>
              </a:ext>
            </a:extLst>
          </p:cNvPr>
          <p:cNvSpPr/>
          <p:nvPr/>
        </p:nvSpPr>
        <p:spPr>
          <a:xfrm rot="19887907">
            <a:off x="5990973" y="2029563"/>
            <a:ext cx="897147" cy="572594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7688F79-B597-43DA-BC35-E6CAEA2776CB}"/>
              </a:ext>
            </a:extLst>
          </p:cNvPr>
          <p:cNvSpPr/>
          <p:nvPr/>
        </p:nvSpPr>
        <p:spPr>
          <a:xfrm rot="19887907">
            <a:off x="6542584" y="469788"/>
            <a:ext cx="4550056" cy="1046681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3868FACE-5857-418B-9071-C16F5CEB1D6A}"/>
              </a:ext>
            </a:extLst>
          </p:cNvPr>
          <p:cNvSpPr/>
          <p:nvPr/>
        </p:nvSpPr>
        <p:spPr>
          <a:xfrm rot="20459032">
            <a:off x="4627962" y="3342074"/>
            <a:ext cx="642999" cy="284671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7F798686-FB35-4EF0-91F0-4B96F01FE5E3}"/>
              </a:ext>
            </a:extLst>
          </p:cNvPr>
          <p:cNvSpPr/>
          <p:nvPr/>
        </p:nvSpPr>
        <p:spPr>
          <a:xfrm rot="369805">
            <a:off x="5412393" y="3294026"/>
            <a:ext cx="565394" cy="30612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A6947109-C5BC-4BF5-A31A-00B1A6F5DAEF}"/>
              </a:ext>
            </a:extLst>
          </p:cNvPr>
          <p:cNvSpPr/>
          <p:nvPr/>
        </p:nvSpPr>
        <p:spPr>
          <a:xfrm rot="312143">
            <a:off x="6020279" y="3265163"/>
            <a:ext cx="464157" cy="46911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台形 48">
            <a:extLst>
              <a:ext uri="{FF2B5EF4-FFF2-40B4-BE49-F238E27FC236}">
                <a16:creationId xmlns:a16="http://schemas.microsoft.com/office/drawing/2014/main" id="{E7B9465E-7EB3-40B2-9DBC-C6B8CC0FF276}"/>
              </a:ext>
            </a:extLst>
          </p:cNvPr>
          <p:cNvSpPr/>
          <p:nvPr/>
        </p:nvSpPr>
        <p:spPr>
          <a:xfrm rot="12007262">
            <a:off x="6363444" y="3004689"/>
            <a:ext cx="1657479" cy="1314448"/>
          </a:xfrm>
          <a:prstGeom prst="trapezoid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55BD242-4BDD-4713-A2D3-45A0717D7832}"/>
              </a:ext>
            </a:extLst>
          </p:cNvPr>
          <p:cNvSpPr txBox="1"/>
          <p:nvPr/>
        </p:nvSpPr>
        <p:spPr>
          <a:xfrm>
            <a:off x="1179515" y="3615229"/>
            <a:ext cx="61247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500" dirty="0"/>
              <a:t>e</a:t>
            </a:r>
            <a:endParaRPr kumimoji="1" lang="ja-JP" altLang="en-US" sz="55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FEC1E7A6-44C8-47DE-9021-B809F9E8AD9C}"/>
                  </a:ext>
                </a:extLst>
              </p:cNvPr>
              <p:cNvSpPr txBox="1"/>
              <p:nvPr/>
            </p:nvSpPr>
            <p:spPr>
              <a:xfrm>
                <a:off x="6983904" y="1035174"/>
                <a:ext cx="875029" cy="938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55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kumimoji="1" lang="en-US" altLang="ja-JP" sz="55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’</m:t>
                      </m:r>
                    </m:oMath>
                  </m:oMathPara>
                </a14:m>
                <a:endParaRPr kumimoji="1" lang="ja-JP" altLang="en-US" sz="55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FEC1E7A6-44C8-47DE-9021-B809F9E8AD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3904" y="1035174"/>
                <a:ext cx="875029" cy="93871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205C881F-6C61-4016-AD19-2880D4BD65E8}"/>
              </a:ext>
            </a:extLst>
          </p:cNvPr>
          <p:cNvCxnSpPr>
            <a:cxnSpLocks/>
          </p:cNvCxnSpPr>
          <p:nvPr/>
        </p:nvCxnSpPr>
        <p:spPr>
          <a:xfrm flipV="1">
            <a:off x="4270075" y="1352460"/>
            <a:ext cx="4084501" cy="2167117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DE7DC77B-A36E-4C0D-96BB-AFDF6C58C66A}"/>
              </a:ext>
            </a:extLst>
          </p:cNvPr>
          <p:cNvCxnSpPr>
            <a:cxnSpLocks/>
          </p:cNvCxnSpPr>
          <p:nvPr/>
        </p:nvCxnSpPr>
        <p:spPr>
          <a:xfrm flipV="1">
            <a:off x="4270075" y="3377240"/>
            <a:ext cx="864830" cy="17266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8416E774-B93B-43CC-BA4A-D7021CEF5142}"/>
              </a:ext>
            </a:extLst>
          </p:cNvPr>
          <p:cNvCxnSpPr>
            <a:cxnSpLocks/>
          </p:cNvCxnSpPr>
          <p:nvPr/>
        </p:nvCxnSpPr>
        <p:spPr>
          <a:xfrm>
            <a:off x="5084233" y="3395942"/>
            <a:ext cx="2111538" cy="15395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CFA6C3FD-455C-456F-9D01-6F92158276BB}"/>
              </a:ext>
            </a:extLst>
          </p:cNvPr>
          <p:cNvCxnSpPr>
            <a:cxnSpLocks/>
          </p:cNvCxnSpPr>
          <p:nvPr/>
        </p:nvCxnSpPr>
        <p:spPr>
          <a:xfrm>
            <a:off x="7192183" y="3549900"/>
            <a:ext cx="1625429" cy="94959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正方形/長方形 72">
                <a:extLst>
                  <a:ext uri="{FF2B5EF4-FFF2-40B4-BE49-F238E27FC236}">
                    <a16:creationId xmlns:a16="http://schemas.microsoft.com/office/drawing/2014/main" id="{37F7B909-4A6E-49D8-8A4B-0E50AF0CA7D1}"/>
                  </a:ext>
                </a:extLst>
              </p:cNvPr>
              <p:cNvSpPr/>
              <p:nvPr/>
            </p:nvSpPr>
            <p:spPr>
              <a:xfrm>
                <a:off x="8698306" y="4279445"/>
                <a:ext cx="1252715" cy="9192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55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55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en-US" altLang="ja-JP" sz="55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ja-JP" altLang="en-US" sz="5500" baseline="30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3" name="正方形/長方形 72">
                <a:extLst>
                  <a:ext uri="{FF2B5EF4-FFF2-40B4-BE49-F238E27FC236}">
                    <a16:creationId xmlns:a16="http://schemas.microsoft.com/office/drawing/2014/main" id="{37F7B909-4A6E-49D8-8A4B-0E50AF0CA7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8306" y="4279445"/>
                <a:ext cx="1252715" cy="9192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5FC7F1BC-4524-46F7-A2F1-25826BB13F22}"/>
              </a:ext>
            </a:extLst>
          </p:cNvPr>
          <p:cNvSpPr txBox="1"/>
          <p:nvPr/>
        </p:nvSpPr>
        <p:spPr>
          <a:xfrm>
            <a:off x="953828" y="2591841"/>
            <a:ext cx="21946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500" dirty="0"/>
              <a:t>Pre-chicane</a:t>
            </a:r>
            <a:endParaRPr kumimoji="1" lang="ja-JP" altLang="en-US" sz="2500" dirty="0"/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D80620C0-0270-4A2A-A91F-89BA13F24683}"/>
              </a:ext>
            </a:extLst>
          </p:cNvPr>
          <p:cNvSpPr/>
          <p:nvPr/>
        </p:nvSpPr>
        <p:spPr>
          <a:xfrm>
            <a:off x="288934" y="3199739"/>
            <a:ext cx="1181819" cy="6124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76" name="直線矢印コネクタ 75">
            <a:extLst>
              <a:ext uri="{FF2B5EF4-FFF2-40B4-BE49-F238E27FC236}">
                <a16:creationId xmlns:a16="http://schemas.microsoft.com/office/drawing/2014/main" id="{99284B69-0211-4C03-90A6-3F39F4D710CA}"/>
              </a:ext>
            </a:extLst>
          </p:cNvPr>
          <p:cNvCxnSpPr>
            <a:cxnSpLocks/>
          </p:cNvCxnSpPr>
          <p:nvPr/>
        </p:nvCxnSpPr>
        <p:spPr>
          <a:xfrm flipV="1">
            <a:off x="168217" y="3518913"/>
            <a:ext cx="668496" cy="1032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2068082B-7633-473D-9C11-39B2DD25C7F8}"/>
              </a:ext>
            </a:extLst>
          </p:cNvPr>
          <p:cNvSpPr txBox="1"/>
          <p:nvPr/>
        </p:nvSpPr>
        <p:spPr>
          <a:xfrm rot="20032331">
            <a:off x="5978968" y="669514"/>
            <a:ext cx="165388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500" dirty="0"/>
              <a:t>SHMS</a:t>
            </a:r>
            <a:endParaRPr kumimoji="1" lang="ja-JP" altLang="en-US" sz="3500" dirty="0"/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4658E466-54E8-4523-B4B7-3DCC8D65BA67}"/>
              </a:ext>
            </a:extLst>
          </p:cNvPr>
          <p:cNvSpPr txBox="1"/>
          <p:nvPr/>
        </p:nvSpPr>
        <p:spPr>
          <a:xfrm>
            <a:off x="4369004" y="6160004"/>
            <a:ext cx="132608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500" dirty="0">
                <a:solidFill>
                  <a:schemeClr val="bg1"/>
                </a:solidFill>
              </a:rPr>
              <a:t>HMS</a:t>
            </a:r>
            <a:endParaRPr kumimoji="1" lang="ja-JP" altLang="en-US" sz="3500" dirty="0">
              <a:solidFill>
                <a:schemeClr val="bg1"/>
              </a:solidFill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0D60C1C3-DA40-43B3-AFAE-0FF9A6DA4D97}"/>
              </a:ext>
            </a:extLst>
          </p:cNvPr>
          <p:cNvSpPr txBox="1"/>
          <p:nvPr/>
        </p:nvSpPr>
        <p:spPr>
          <a:xfrm rot="985181">
            <a:off x="6483973" y="3743365"/>
            <a:ext cx="119128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500" dirty="0"/>
              <a:t>HKS</a:t>
            </a:r>
            <a:endParaRPr kumimoji="1" lang="ja-JP" altLang="en-US" sz="3500" dirty="0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6DE483FE-F59B-4FF6-B38A-140F51A85A82}"/>
              </a:ext>
            </a:extLst>
          </p:cNvPr>
          <p:cNvCxnSpPr/>
          <p:nvPr/>
        </p:nvCxnSpPr>
        <p:spPr>
          <a:xfrm flipV="1">
            <a:off x="3062377" y="2225615"/>
            <a:ext cx="9005978" cy="149811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円弧 35">
            <a:extLst>
              <a:ext uri="{FF2B5EF4-FFF2-40B4-BE49-F238E27FC236}">
                <a16:creationId xmlns:a16="http://schemas.microsoft.com/office/drawing/2014/main" id="{F75FBCDE-3510-4359-801E-3C9BF2C6CFA0}"/>
              </a:ext>
            </a:extLst>
          </p:cNvPr>
          <p:cNvSpPr/>
          <p:nvPr/>
        </p:nvSpPr>
        <p:spPr>
          <a:xfrm>
            <a:off x="8299380" y="1584272"/>
            <a:ext cx="1020499" cy="1888649"/>
          </a:xfrm>
          <a:prstGeom prst="arc">
            <a:avLst>
              <a:gd name="adj1" fmla="val 17306097"/>
              <a:gd name="adj2" fmla="val 119310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70488C61-99F0-4EE7-8846-57898517AEED}"/>
                  </a:ext>
                </a:extLst>
              </p:cNvPr>
              <p:cNvSpPr txBox="1"/>
              <p:nvPr/>
            </p:nvSpPr>
            <p:spPr>
              <a:xfrm rot="20930210">
                <a:off x="9310245" y="1717039"/>
                <a:ext cx="2672416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5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5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kumimoji="1" lang="en-US" altLang="ja-JP" sz="2500" b="0" i="1" smtClean="0">
                            <a:latin typeface="Cambria Math" panose="02040503050406030204" pitchFamily="18" charset="0"/>
                          </a:rPr>
                          <m:t>𝑒𝐾</m:t>
                        </m:r>
                      </m:sub>
                    </m:sSub>
                    <m:r>
                      <a:rPr kumimoji="1" lang="en-US" altLang="ja-JP" sz="2500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1" lang="en-US" altLang="ja-JP" sz="2500" dirty="0"/>
                  <a:t> 3~10 deg</a:t>
                </a:r>
                <a:endParaRPr kumimoji="1" lang="ja-JP" altLang="en-US" sz="2500" dirty="0"/>
              </a:p>
            </p:txBody>
          </p:sp>
        </mc:Choice>
        <mc:Fallback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70488C61-99F0-4EE7-8846-57898517AE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930210">
                <a:off x="9310245" y="1717039"/>
                <a:ext cx="2672416" cy="477054"/>
              </a:xfrm>
              <a:prstGeom prst="rect">
                <a:avLst/>
              </a:prstGeom>
              <a:blipFill>
                <a:blip r:embed="rId4"/>
                <a:stretch>
                  <a:fillRect l="-224" t="-122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0D913C7-5D20-41AB-9F6A-948DA0B80563}"/>
              </a:ext>
            </a:extLst>
          </p:cNvPr>
          <p:cNvCxnSpPr>
            <a:cxnSpLocks/>
          </p:cNvCxnSpPr>
          <p:nvPr/>
        </p:nvCxnSpPr>
        <p:spPr>
          <a:xfrm>
            <a:off x="3383614" y="3264131"/>
            <a:ext cx="8443201" cy="6298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円弧 52">
            <a:extLst>
              <a:ext uri="{FF2B5EF4-FFF2-40B4-BE49-F238E27FC236}">
                <a16:creationId xmlns:a16="http://schemas.microsoft.com/office/drawing/2014/main" id="{C2D5C851-D8CE-4C3F-9389-5B8902E1E157}"/>
              </a:ext>
            </a:extLst>
          </p:cNvPr>
          <p:cNvSpPr/>
          <p:nvPr/>
        </p:nvSpPr>
        <p:spPr>
          <a:xfrm>
            <a:off x="8269941" y="2588972"/>
            <a:ext cx="1049545" cy="1888649"/>
          </a:xfrm>
          <a:prstGeom prst="arc">
            <a:avLst>
              <a:gd name="adj1" fmla="val 17306097"/>
              <a:gd name="adj2" fmla="val 116609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6882EFFD-03BA-4526-9CC1-C058915A6A30}"/>
                  </a:ext>
                </a:extLst>
              </p:cNvPr>
              <p:cNvSpPr txBox="1"/>
              <p:nvPr/>
            </p:nvSpPr>
            <p:spPr>
              <a:xfrm rot="21170279">
                <a:off x="9369233" y="2794370"/>
                <a:ext cx="2452633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5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kumimoji="1" lang="en-US" altLang="ja-JP" sz="2500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kumimoji="1" lang="en-US" altLang="ja-JP" sz="25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m:rPr>
                            <m:sty m:val="p"/>
                          </m:rPr>
                          <a:rPr kumimoji="1" lang="en-US" altLang="ja-JP" sz="2500" b="0" i="0" smtClean="0">
                            <a:latin typeface="Cambria Math" panose="02040503050406030204" pitchFamily="18" charset="0"/>
                          </a:rPr>
                          <m:t>PCS</m:t>
                        </m:r>
                      </m:sub>
                    </m:sSub>
                    <m:r>
                      <a:rPr kumimoji="1" lang="en-US" altLang="ja-JP" sz="2500" b="0" i="1" smtClean="0">
                        <a:latin typeface="Cambria Math" panose="02040503050406030204" pitchFamily="18" charset="0"/>
                      </a:rPr>
                      <m:t>∼15</m:t>
                    </m:r>
                    <m:r>
                      <a:rPr kumimoji="1" lang="en-US" altLang="ja-JP" sz="25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en-US" altLang="ja-JP" sz="2500" dirty="0"/>
                  <a:t>deg</a:t>
                </a:r>
                <a:endParaRPr kumimoji="1" lang="ja-JP" altLang="en-US" sz="2500" dirty="0"/>
              </a:p>
            </p:txBody>
          </p:sp>
        </mc:Choice>
        <mc:Fallback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6882EFFD-03BA-4526-9CC1-C058915A6A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170279">
                <a:off x="9369233" y="2794370"/>
                <a:ext cx="2452633" cy="477054"/>
              </a:xfrm>
              <a:prstGeom prst="rect">
                <a:avLst/>
              </a:prstGeom>
              <a:blipFill>
                <a:blip r:embed="rId5"/>
                <a:stretch>
                  <a:fillRect l="-244" t="-465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ADF9C04-7F5E-4667-9D6D-5431B8264A8E}"/>
              </a:ext>
            </a:extLst>
          </p:cNvPr>
          <p:cNvSpPr txBox="1"/>
          <p:nvPr/>
        </p:nvSpPr>
        <p:spPr>
          <a:xfrm>
            <a:off x="455896" y="4537268"/>
            <a:ext cx="285228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500" dirty="0"/>
              <a:t>2.344 GeV</a:t>
            </a:r>
            <a:endParaRPr kumimoji="1" lang="ja-JP" altLang="en-US" sz="3500" i="1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7B153E2D-B8FB-4994-B0B1-D750C000CA2B}"/>
              </a:ext>
            </a:extLst>
          </p:cNvPr>
          <p:cNvSpPr txBox="1"/>
          <p:nvPr/>
        </p:nvSpPr>
        <p:spPr>
          <a:xfrm>
            <a:off x="7651724" y="5267504"/>
            <a:ext cx="285228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500" dirty="0"/>
              <a:t>1.2</a:t>
            </a:r>
            <a:r>
              <a:rPr kumimoji="1" lang="en-US" altLang="ja-JP" sz="3500" dirty="0"/>
              <a:t> GeV/</a:t>
            </a:r>
            <a:r>
              <a:rPr kumimoji="1" lang="en-US" altLang="ja-JP" sz="3500" i="1" dirty="0"/>
              <a:t>c</a:t>
            </a:r>
            <a:endParaRPr kumimoji="1" lang="ja-JP" altLang="en-US" sz="3500" i="1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53B161A4-985A-4A8E-8D97-872019C2BFE4}"/>
              </a:ext>
            </a:extLst>
          </p:cNvPr>
          <p:cNvSpPr txBox="1"/>
          <p:nvPr/>
        </p:nvSpPr>
        <p:spPr>
          <a:xfrm rot="20037250">
            <a:off x="7735457" y="333829"/>
            <a:ext cx="285228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500" dirty="0"/>
              <a:t>0.844 GeV/</a:t>
            </a:r>
            <a:r>
              <a:rPr kumimoji="1" lang="en-US" altLang="ja-JP" sz="3500" i="1" dirty="0"/>
              <a:t>c</a:t>
            </a:r>
            <a:endParaRPr kumimoji="1" lang="ja-JP" altLang="en-US" sz="3500" i="1" dirty="0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500C2542-857F-46DF-BB38-5407500064CD}"/>
              </a:ext>
            </a:extLst>
          </p:cNvPr>
          <p:cNvCxnSpPr>
            <a:cxnSpLocks/>
          </p:cNvCxnSpPr>
          <p:nvPr/>
        </p:nvCxnSpPr>
        <p:spPr>
          <a:xfrm flipH="1">
            <a:off x="5301680" y="2413954"/>
            <a:ext cx="199451" cy="1978295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267A7C9D-EA85-4184-9A87-77A6F4B82633}"/>
              </a:ext>
            </a:extLst>
          </p:cNvPr>
          <p:cNvCxnSpPr>
            <a:cxnSpLocks/>
          </p:cNvCxnSpPr>
          <p:nvPr/>
        </p:nvCxnSpPr>
        <p:spPr>
          <a:xfrm flipH="1">
            <a:off x="4197067" y="2303028"/>
            <a:ext cx="199451" cy="1978295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08597E3-2817-454A-8B9F-D7B354B868DC}"/>
              </a:ext>
            </a:extLst>
          </p:cNvPr>
          <p:cNvSpPr txBox="1"/>
          <p:nvPr/>
        </p:nvSpPr>
        <p:spPr>
          <a:xfrm rot="476411">
            <a:off x="5352796" y="3566395"/>
            <a:ext cx="6799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" dirty="0"/>
              <a:t>Q1</a:t>
            </a:r>
            <a:endParaRPr kumimoji="1" lang="ja-JP" altLang="en-US" sz="2200" dirty="0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6E0F2E0F-5978-419D-BDDA-C4036328C31B}"/>
              </a:ext>
            </a:extLst>
          </p:cNvPr>
          <p:cNvSpPr txBox="1"/>
          <p:nvPr/>
        </p:nvSpPr>
        <p:spPr>
          <a:xfrm rot="476411">
            <a:off x="5919500" y="3710398"/>
            <a:ext cx="6799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" dirty="0"/>
              <a:t>Q2</a:t>
            </a:r>
            <a:endParaRPr kumimoji="1" lang="ja-JP" altLang="en-US" sz="220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F213ECE-DAC3-4EA5-B29F-0C7D76DA1F98}"/>
              </a:ext>
            </a:extLst>
          </p:cNvPr>
          <p:cNvSpPr txBox="1"/>
          <p:nvPr/>
        </p:nvSpPr>
        <p:spPr>
          <a:xfrm rot="373520">
            <a:off x="4695181" y="1759957"/>
            <a:ext cx="7750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000" dirty="0">
                <a:solidFill>
                  <a:schemeClr val="accent6">
                    <a:lumMod val="50000"/>
                  </a:schemeClr>
                </a:solidFill>
              </a:rPr>
              <a:t>d</a:t>
            </a:r>
            <a:endParaRPr kumimoji="1" lang="ja-JP" altLang="en-US" sz="50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B5A0E362-6EE9-4384-BA78-F79FEBC78AFD}"/>
              </a:ext>
            </a:extLst>
          </p:cNvPr>
          <p:cNvCxnSpPr>
            <a:cxnSpLocks/>
          </p:cNvCxnSpPr>
          <p:nvPr/>
        </p:nvCxnSpPr>
        <p:spPr>
          <a:xfrm>
            <a:off x="4457983" y="2498700"/>
            <a:ext cx="938931" cy="96651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16BC7A5A-0C5B-4CF3-B354-742475D3BFB4}"/>
                  </a:ext>
                </a:extLst>
              </p:cNvPr>
              <p:cNvSpPr txBox="1"/>
              <p:nvPr/>
            </p:nvSpPr>
            <p:spPr>
              <a:xfrm>
                <a:off x="250057" y="109135"/>
                <a:ext cx="4061736" cy="170816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3500" dirty="0"/>
                  <a:t>P</a:t>
                </a:r>
                <a:r>
                  <a:rPr lang="en-US" altLang="ja-JP" sz="3500" dirty="0"/>
                  <a:t>ossible??: </a:t>
                </a:r>
                <a:endParaRPr kumimoji="1" lang="en-US" altLang="ja-JP" sz="35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kumimoji="1" lang="en-US" altLang="ja-JP" sz="3500" dirty="0"/>
                  <a:t>d </a:t>
                </a:r>
                <a:r>
                  <a:rPr kumimoji="1" lang="ja-JP" altLang="en-US" sz="3500" dirty="0"/>
                  <a:t>～ </a:t>
                </a:r>
                <a:r>
                  <a:rPr kumimoji="1" lang="en-US" altLang="ja-JP" sz="3500" dirty="0"/>
                  <a:t>1.7 m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3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35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ja-JP" sz="3500" i="1">
                            <a:latin typeface="Cambria Math" panose="02040503050406030204" pitchFamily="18" charset="0"/>
                          </a:rPr>
                          <m:t>𝑒𝐾</m:t>
                        </m:r>
                      </m:sub>
                    </m:sSub>
                    <m:r>
                      <a:rPr lang="en-US" altLang="ja-JP" sz="3500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1" lang="en-US" altLang="ja-JP" sz="3500" dirty="0"/>
                  <a:t> 3—10 deg</a:t>
                </a:r>
                <a:endParaRPr kumimoji="1" lang="ja-JP" altLang="en-US" sz="3500" dirty="0"/>
              </a:p>
            </p:txBody>
          </p:sp>
        </mc:Choice>
        <mc:Fallback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16BC7A5A-0C5B-4CF3-B354-742475D3BF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057" y="109135"/>
                <a:ext cx="4061736" cy="1708160"/>
              </a:xfrm>
              <a:prstGeom prst="rect">
                <a:avLst/>
              </a:prstGeom>
              <a:blipFill>
                <a:blip r:embed="rId6"/>
                <a:stretch>
                  <a:fillRect l="-4192" t="-4965" r="-1796" b="-120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B2AA952-CCC5-4F30-A71D-9E2B9A2CDEC9}"/>
              </a:ext>
            </a:extLst>
          </p:cNvPr>
          <p:cNvSpPr txBox="1"/>
          <p:nvPr/>
        </p:nvSpPr>
        <p:spPr>
          <a:xfrm rot="1272862">
            <a:off x="3131842" y="72595"/>
            <a:ext cx="119685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5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Q2</a:t>
            </a:r>
            <a:endParaRPr kumimoji="1" lang="ja-JP" altLang="en-US" sz="55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759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116</Words>
  <Application>Microsoft Office PowerPoint</Application>
  <PresentationFormat>ワイド画面</PresentationFormat>
  <Paragraphs>40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游ゴシック</vt:lpstr>
      <vt:lpstr>游ゴシック Light</vt:lpstr>
      <vt:lpstr>Arial</vt:lpstr>
      <vt:lpstr>Cambria Math</vt:lpstr>
      <vt:lpstr>Wingdings</vt:lpstr>
      <vt:lpstr>Office テーマ</vt:lpstr>
      <vt:lpstr>Questions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後神利志</dc:creator>
  <cp:lastModifiedBy>後神利志</cp:lastModifiedBy>
  <cp:revision>4</cp:revision>
  <dcterms:created xsi:type="dcterms:W3CDTF">2021-06-30T01:32:41Z</dcterms:created>
  <dcterms:modified xsi:type="dcterms:W3CDTF">2021-06-30T01:46:54Z</dcterms:modified>
</cp:coreProperties>
</file>