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46"/>
  </p:notesMasterIdLst>
  <p:sldIdLst>
    <p:sldId id="256" r:id="rId2"/>
    <p:sldId id="264" r:id="rId3"/>
    <p:sldId id="257" r:id="rId4"/>
    <p:sldId id="602" r:id="rId5"/>
    <p:sldId id="597" r:id="rId6"/>
    <p:sldId id="261" r:id="rId7"/>
    <p:sldId id="598" r:id="rId8"/>
    <p:sldId id="603" r:id="rId9"/>
    <p:sldId id="267" r:id="rId10"/>
    <p:sldId id="268" r:id="rId11"/>
    <p:sldId id="600" r:id="rId12"/>
    <p:sldId id="606" r:id="rId13"/>
    <p:sldId id="269" r:id="rId14"/>
    <p:sldId id="271" r:id="rId15"/>
    <p:sldId id="272" r:id="rId16"/>
    <p:sldId id="665" r:id="rId17"/>
    <p:sldId id="258" r:id="rId18"/>
    <p:sldId id="671" r:id="rId19"/>
    <p:sldId id="672" r:id="rId20"/>
    <p:sldId id="658" r:id="rId21"/>
    <p:sldId id="278" r:id="rId22"/>
    <p:sldId id="660" r:id="rId23"/>
    <p:sldId id="661" r:id="rId24"/>
    <p:sldId id="593" r:id="rId25"/>
    <p:sldId id="668" r:id="rId26"/>
    <p:sldId id="595" r:id="rId27"/>
    <p:sldId id="604" r:id="rId28"/>
    <p:sldId id="666" r:id="rId29"/>
    <p:sldId id="682" r:id="rId30"/>
    <p:sldId id="679" r:id="rId31"/>
    <p:sldId id="677" r:id="rId32"/>
    <p:sldId id="680" r:id="rId33"/>
    <p:sldId id="678" r:id="rId34"/>
    <p:sldId id="279" r:id="rId35"/>
    <p:sldId id="667" r:id="rId36"/>
    <p:sldId id="263" r:id="rId37"/>
    <p:sldId id="596" r:id="rId38"/>
    <p:sldId id="676" r:id="rId39"/>
    <p:sldId id="673" r:id="rId40"/>
    <p:sldId id="259" r:id="rId41"/>
    <p:sldId id="614" r:id="rId42"/>
    <p:sldId id="266" r:id="rId43"/>
    <p:sldId id="265" r:id="rId44"/>
    <p:sldId id="68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後神利志" initials="後神利志" lastIdx="1" clrIdx="0">
    <p:extLst>
      <p:ext uri="{19B8F6BF-5375-455C-9EA6-DF929625EA0E}">
        <p15:presenceInfo xmlns:p15="http://schemas.microsoft.com/office/powerpoint/2012/main" userId="afc0e9a52ed376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9" autoAdjust="0"/>
    <p:restoredTop sz="94660"/>
  </p:normalViewPr>
  <p:slideViewPr>
    <p:cSldViewPr snapToGrid="0">
      <p:cViewPr varScale="1">
        <p:scale>
          <a:sx n="60" d="100"/>
          <a:sy n="60" d="100"/>
        </p:scale>
        <p:origin x="62" y="8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afc0e9a52ed37618" providerId="LiveId" clId="{FE206A60-D835-4E17-A538-8D2DE08723D7}"/>
    <pc:docChg chg="custSel addSld modSld">
      <pc:chgData name="" userId="afc0e9a52ed37618" providerId="LiveId" clId="{FE206A60-D835-4E17-A538-8D2DE08723D7}" dt="2021-07-20T07:38:29.391" v="110" actId="20577"/>
      <pc:docMkLst>
        <pc:docMk/>
      </pc:docMkLst>
      <pc:sldChg chg="modSp">
        <pc:chgData name="" userId="afc0e9a52ed37618" providerId="LiveId" clId="{FE206A60-D835-4E17-A538-8D2DE08723D7}" dt="2021-07-20T07:38:29.391" v="110" actId="20577"/>
        <pc:sldMkLst>
          <pc:docMk/>
          <pc:sldMk cId="887457320" sldId="269"/>
        </pc:sldMkLst>
        <pc:spChg chg="mod">
          <ac:chgData name="" userId="afc0e9a52ed37618" providerId="LiveId" clId="{FE206A60-D835-4E17-A538-8D2DE08723D7}" dt="2021-07-20T07:38:25.939" v="108" actId="20577"/>
          <ac:spMkLst>
            <pc:docMk/>
            <pc:sldMk cId="887457320" sldId="269"/>
            <ac:spMk id="31" creationId="{6B4AE7C0-FA50-4A0F-A599-2A4CE5B99966}"/>
          </ac:spMkLst>
        </pc:spChg>
        <pc:spChg chg="mod">
          <ac:chgData name="" userId="afc0e9a52ed37618" providerId="LiveId" clId="{FE206A60-D835-4E17-A538-8D2DE08723D7}" dt="2021-07-20T07:38:29.391" v="110" actId="20577"/>
          <ac:spMkLst>
            <pc:docMk/>
            <pc:sldMk cId="887457320" sldId="269"/>
            <ac:spMk id="32" creationId="{71A449A4-ADEA-4E80-B20A-D1150FFD08DE}"/>
          </ac:spMkLst>
        </pc:spChg>
      </pc:sldChg>
      <pc:sldChg chg="modSp">
        <pc:chgData name="" userId="afc0e9a52ed37618" providerId="LiveId" clId="{FE206A60-D835-4E17-A538-8D2DE08723D7}" dt="2021-07-20T07:22:22.587" v="102" actId="14100"/>
        <pc:sldMkLst>
          <pc:docMk/>
          <pc:sldMk cId="1636790649" sldId="600"/>
        </pc:sldMkLst>
        <pc:spChg chg="mod">
          <ac:chgData name="" userId="afc0e9a52ed37618" providerId="LiveId" clId="{FE206A60-D835-4E17-A538-8D2DE08723D7}" dt="2021-07-20T07:22:22.587" v="102" actId="14100"/>
          <ac:spMkLst>
            <pc:docMk/>
            <pc:sldMk cId="1636790649" sldId="600"/>
            <ac:spMk id="2" creationId="{45E0F9CD-A35F-4688-9F27-2118780B15B6}"/>
          </ac:spMkLst>
        </pc:spChg>
      </pc:sldChg>
      <pc:sldChg chg="addSp delSp modSp">
        <pc:chgData name="" userId="afc0e9a52ed37618" providerId="LiveId" clId="{FE206A60-D835-4E17-A538-8D2DE08723D7}" dt="2021-07-20T07:22:37.189" v="106" actId="478"/>
        <pc:sldMkLst>
          <pc:docMk/>
          <pc:sldMk cId="4095948035" sldId="606"/>
        </pc:sldMkLst>
        <pc:spChg chg="del">
          <ac:chgData name="" userId="afc0e9a52ed37618" providerId="LiveId" clId="{FE206A60-D835-4E17-A538-8D2DE08723D7}" dt="2021-07-20T07:22:33.915" v="103" actId="478"/>
          <ac:spMkLst>
            <pc:docMk/>
            <pc:sldMk cId="4095948035" sldId="606"/>
            <ac:spMk id="2" creationId="{45E0F9CD-A35F-4688-9F27-2118780B15B6}"/>
          </ac:spMkLst>
        </pc:spChg>
        <pc:spChg chg="add del mod">
          <ac:chgData name="" userId="afc0e9a52ed37618" providerId="LiveId" clId="{FE206A60-D835-4E17-A538-8D2DE08723D7}" dt="2021-07-20T07:22:37.189" v="106" actId="478"/>
          <ac:spMkLst>
            <pc:docMk/>
            <pc:sldMk cId="4095948035" sldId="606"/>
            <ac:spMk id="14" creationId="{759137C5-DC86-4026-91EC-85B239208C61}"/>
          </ac:spMkLst>
        </pc:spChg>
        <pc:spChg chg="add mod">
          <ac:chgData name="" userId="afc0e9a52ed37618" providerId="LiveId" clId="{FE206A60-D835-4E17-A538-8D2DE08723D7}" dt="2021-07-20T07:22:34.165" v="105" actId="27636"/>
          <ac:spMkLst>
            <pc:docMk/>
            <pc:sldMk cId="4095948035" sldId="606"/>
            <ac:spMk id="97" creationId="{C2A14828-E268-4195-8809-02C8A45A3DB3}"/>
          </ac:spMkLst>
        </pc:spChg>
      </pc:sldChg>
      <pc:sldChg chg="addSp delSp modSp">
        <pc:chgData name="" userId="afc0e9a52ed37618" providerId="LiveId" clId="{FE206A60-D835-4E17-A538-8D2DE08723D7}" dt="2021-07-19T11:25:36.935" v="28" actId="1076"/>
        <pc:sldMkLst>
          <pc:docMk/>
          <pc:sldMk cId="357438425" sldId="666"/>
        </pc:sldMkLst>
        <pc:spChg chg="mod">
          <ac:chgData name="" userId="afc0e9a52ed37618" providerId="LiveId" clId="{FE206A60-D835-4E17-A538-8D2DE08723D7}" dt="2021-07-19T11:25:36.935" v="28" actId="1076"/>
          <ac:spMkLst>
            <pc:docMk/>
            <pc:sldMk cId="357438425" sldId="666"/>
            <ac:spMk id="2" creationId="{6653DA34-998D-4F7F-ABAD-366341DF86A9}"/>
          </ac:spMkLst>
        </pc:spChg>
        <pc:spChg chg="del mod">
          <ac:chgData name="" userId="afc0e9a52ed37618" providerId="LiveId" clId="{FE206A60-D835-4E17-A538-8D2DE08723D7}" dt="2021-07-19T11:25:09.166" v="19"/>
          <ac:spMkLst>
            <pc:docMk/>
            <pc:sldMk cId="357438425" sldId="666"/>
            <ac:spMk id="3" creationId="{17B455E9-160F-4503-B02E-89402844B8E0}"/>
          </ac:spMkLst>
        </pc:spChg>
        <pc:spChg chg="mod">
          <ac:chgData name="" userId="afc0e9a52ed37618" providerId="LiveId" clId="{FE206A60-D835-4E17-A538-8D2DE08723D7}" dt="2021-07-19T11:25:35.170" v="27" actId="1076"/>
          <ac:spMkLst>
            <pc:docMk/>
            <pc:sldMk cId="357438425" sldId="666"/>
            <ac:spMk id="4" creationId="{060F5DFB-7636-4054-8EFF-E53A2E2985E8}"/>
          </ac:spMkLst>
        </pc:spChg>
        <pc:spChg chg="add del mod">
          <ac:chgData name="" userId="afc0e9a52ed37618" providerId="LiveId" clId="{FE206A60-D835-4E17-A538-8D2DE08723D7}" dt="2021-07-19T11:25:22.124" v="25" actId="478"/>
          <ac:spMkLst>
            <pc:docMk/>
            <pc:sldMk cId="357438425" sldId="666"/>
            <ac:spMk id="5" creationId="{9631D66C-E023-4150-A64F-38B413F4C0B6}"/>
          </ac:spMkLst>
        </pc:spChg>
        <pc:spChg chg="add">
          <ac:chgData name="" userId="afc0e9a52ed37618" providerId="LiveId" clId="{FE206A60-D835-4E17-A538-8D2DE08723D7}" dt="2021-07-19T11:25:31.537" v="26"/>
          <ac:spMkLst>
            <pc:docMk/>
            <pc:sldMk cId="357438425" sldId="666"/>
            <ac:spMk id="6" creationId="{E0769A99-2052-494A-AE24-992E45BC0EB7}"/>
          </ac:spMkLst>
        </pc:spChg>
      </pc:sldChg>
      <pc:sldChg chg="addSp delSp modSp add">
        <pc:chgData name="" userId="afc0e9a52ed37618" providerId="LiveId" clId="{FE206A60-D835-4E17-A538-8D2DE08723D7}" dt="2021-07-19T11:27:39.386" v="93" actId="1076"/>
        <pc:sldMkLst>
          <pc:docMk/>
          <pc:sldMk cId="121956696" sldId="682"/>
        </pc:sldMkLst>
        <pc:spChg chg="mod">
          <ac:chgData name="" userId="afc0e9a52ed37618" providerId="LiveId" clId="{FE206A60-D835-4E17-A538-8D2DE08723D7}" dt="2021-07-19T11:25:41.340" v="29"/>
          <ac:spMkLst>
            <pc:docMk/>
            <pc:sldMk cId="121956696" sldId="682"/>
            <ac:spMk id="2" creationId="{08B9B24A-E901-4416-8943-D29CDEC59F5E}"/>
          </ac:spMkLst>
        </pc:spChg>
        <pc:spChg chg="del">
          <ac:chgData name="" userId="afc0e9a52ed37618" providerId="LiveId" clId="{FE206A60-D835-4E17-A538-8D2DE08723D7}" dt="2021-07-19T11:25:11.725" v="21"/>
          <ac:spMkLst>
            <pc:docMk/>
            <pc:sldMk cId="121956696" sldId="682"/>
            <ac:spMk id="3" creationId="{F75E4817-52B1-42BF-933F-52DC8CB90186}"/>
          </ac:spMkLst>
        </pc:spChg>
        <pc:spChg chg="add mod">
          <ac:chgData name="" userId="afc0e9a52ed37618" providerId="LiveId" clId="{FE206A60-D835-4E17-A538-8D2DE08723D7}" dt="2021-07-19T11:27:39.386" v="93" actId="1076"/>
          <ac:spMkLst>
            <pc:docMk/>
            <pc:sldMk cId="121956696" sldId="682"/>
            <ac:spMk id="4" creationId="{8B058CCF-CFCD-4B76-9539-4A44BFB860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9C06C-8273-4D85-8433-8029C0E677BC}" type="datetimeFigureOut">
              <a:rPr kumimoji="1" lang="ja-JP" altLang="en-US" smtClean="0"/>
              <a:t>2021/7/19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D57DC-CCE9-4662-A222-0C2767E77B1E}" type="slidenum">
              <a:rPr kumimoji="1" lang="ja-JP" altLang="en-US" smtClean="0"/>
              <a:t>‹#›</a:t>
            </a:fld>
            <a:endParaRPr kumimoji="1" lang="ja-JP" altLang="en-US"/>
          </a:p>
        </p:txBody>
      </p:sp>
    </p:spTree>
    <p:extLst>
      <p:ext uri="{BB962C8B-B14F-4D97-AF65-F5344CB8AC3E}">
        <p14:creationId xmlns:p14="http://schemas.microsoft.com/office/powerpoint/2010/main" val="4578786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D9D57DC-CCE9-4662-A222-0C2767E77B1E}" type="slidenum">
              <a:rPr kumimoji="1" lang="ja-JP" altLang="en-US" smtClean="0"/>
              <a:t>14</a:t>
            </a:fld>
            <a:endParaRPr kumimoji="1" lang="ja-JP" altLang="en-US"/>
          </a:p>
        </p:txBody>
      </p:sp>
    </p:spTree>
    <p:extLst>
      <p:ext uri="{BB962C8B-B14F-4D97-AF65-F5344CB8AC3E}">
        <p14:creationId xmlns:p14="http://schemas.microsoft.com/office/powerpoint/2010/main" val="188805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D9D57DC-CCE9-4662-A222-0C2767E77B1E}" type="slidenum">
              <a:rPr kumimoji="1" lang="ja-JP" altLang="en-US" smtClean="0"/>
              <a:t>30</a:t>
            </a:fld>
            <a:endParaRPr kumimoji="1" lang="ja-JP" altLang="en-US"/>
          </a:p>
        </p:txBody>
      </p:sp>
    </p:spTree>
    <p:extLst>
      <p:ext uri="{BB962C8B-B14F-4D97-AF65-F5344CB8AC3E}">
        <p14:creationId xmlns:p14="http://schemas.microsoft.com/office/powerpoint/2010/main" val="578705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397399E-82CF-44E0-ACCA-2D9FC941E3B7}" type="datetimeFigureOut">
              <a:rPr kumimoji="1" lang="ja-JP" altLang="en-US" smtClean="0"/>
              <a:t>2021/7/19</a:t>
            </a:fld>
            <a:endParaRPr kumimoji="1" lang="ja-JP" altLang="en-US"/>
          </a:p>
        </p:txBody>
      </p:sp>
      <p:sp>
        <p:nvSpPr>
          <p:cNvPr id="5" name="Footer Placeholder 4"/>
          <p:cNvSpPr>
            <a:spLocks noGrp="1"/>
          </p:cNvSpPr>
          <p:nvPr>
            <p:ph type="ftr" sz="quarter" idx="11"/>
          </p:nvPr>
        </p:nvSpPr>
        <p:spPr>
          <a:xfrm>
            <a:off x="1371600" y="4323845"/>
            <a:ext cx="6400800" cy="365125"/>
          </a:xfrm>
        </p:spPr>
        <p:txBody>
          <a:bodyPr/>
          <a:lstStyle/>
          <a:p>
            <a:endParaRPr kumimoji="1" lang="ja-JP" altLang="en-US"/>
          </a:p>
        </p:txBody>
      </p:sp>
      <p:sp>
        <p:nvSpPr>
          <p:cNvPr id="6" name="Slide Number Placeholder 5"/>
          <p:cNvSpPr>
            <a:spLocks noGrp="1"/>
          </p:cNvSpPr>
          <p:nvPr>
            <p:ph type="sldNum" sz="quarter" idx="12"/>
          </p:nvPr>
        </p:nvSpPr>
        <p:spPr>
          <a:xfrm>
            <a:off x="8077200" y="1430866"/>
            <a:ext cx="2743200" cy="365125"/>
          </a:xfrm>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3569108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34240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397399E-82CF-44E0-ACCA-2D9FC941E3B7}" type="datetimeFigureOut">
              <a:rPr kumimoji="1" lang="ja-JP" altLang="en-US" smtClean="0"/>
              <a:t>2021/7/19</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3208736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397399E-82CF-44E0-ACCA-2D9FC941E3B7}" type="datetimeFigureOut">
              <a:rPr kumimoji="1" lang="ja-JP" altLang="en-US" smtClean="0"/>
              <a:t>2021/7/19</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7EAA3B22-0655-4B71-B36E-61730B376F70}" type="slidenum">
              <a:rPr kumimoji="1" lang="ja-JP" altLang="en-US" smtClean="0"/>
              <a:t>‹#›</a:t>
            </a:fld>
            <a:endParaRPr kumimoji="1" lang="ja-JP"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778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397399E-82CF-44E0-ACCA-2D9FC941E3B7}" type="datetimeFigureOut">
              <a:rPr kumimoji="1" lang="ja-JP" altLang="en-US" smtClean="0"/>
              <a:t>2021/7/19</a:t>
            </a:fld>
            <a:endParaRPr kumimoji="1" lang="ja-JP" altLang="en-US"/>
          </a:p>
        </p:txBody>
      </p:sp>
      <p:sp>
        <p:nvSpPr>
          <p:cNvPr id="6" name="Footer Placeholder 5"/>
          <p:cNvSpPr>
            <a:spLocks noGrp="1"/>
          </p:cNvSpPr>
          <p:nvPr>
            <p:ph type="ftr" sz="quarter" idx="11"/>
          </p:nvPr>
        </p:nvSpPr>
        <p:spPr>
          <a:xfrm>
            <a:off x="685800" y="378883"/>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4060319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3583989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743721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1595981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397399E-82CF-44E0-ACCA-2D9FC941E3B7}" type="datetimeFigureOut">
              <a:rPr kumimoji="1" lang="ja-JP" altLang="en-US" smtClean="0"/>
              <a:t>2021/7/19</a:t>
            </a:fld>
            <a:endParaRPr kumimoji="1" lang="ja-JP" altLang="en-US"/>
          </a:p>
        </p:txBody>
      </p:sp>
      <p:sp>
        <p:nvSpPr>
          <p:cNvPr id="5" name="Footer Placeholder 4"/>
          <p:cNvSpPr>
            <a:spLocks noGrp="1"/>
          </p:cNvSpPr>
          <p:nvPr>
            <p:ph type="ftr" sz="quarter" idx="11"/>
          </p:nvPr>
        </p:nvSpPr>
        <p:spPr>
          <a:xfrm>
            <a:off x="685800" y="381000"/>
            <a:ext cx="6991492" cy="36512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3558471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200" b="0">
                <a:solidFill>
                  <a:schemeClr val="bg1">
                    <a:lumMod val="95000"/>
                  </a:schemeClr>
                </a:solidFill>
                <a:latin typeface="+mj-ea"/>
                <a:ea typeface="+mj-ea"/>
                <a:cs typeface="Rounded-L M+ 1p medium" panose="020B0602020203020207" pitchFamily="50" charset="-128"/>
              </a:defRPr>
            </a:lvl1pPr>
          </a:lstStyle>
          <a:p>
            <a:r>
              <a:rPr kumimoji="0" lang="ja-JP" altLang="en-US" dirty="0"/>
              <a:t>マスタ タイトルの書式設定</a:t>
            </a:r>
            <a:endParaRPr kumimoji="0" lang="en-US" dirty="0"/>
          </a:p>
        </p:txBody>
      </p:sp>
      <p:sp>
        <p:nvSpPr>
          <p:cNvPr id="4" name="日付プレースホルダ 3"/>
          <p:cNvSpPr>
            <a:spLocks noGrp="1"/>
          </p:cNvSpPr>
          <p:nvPr>
            <p:ph type="dt" sz="half" idx="10"/>
          </p:nvPr>
        </p:nvSpPr>
        <p:spPr>
          <a:xfrm>
            <a:off x="47329" y="6618869"/>
            <a:ext cx="1178091" cy="237788"/>
          </a:xfrm>
          <a:prstGeom prst="rect">
            <a:avLst/>
          </a:prstGeom>
        </p:spPr>
        <p:txBody>
          <a:bodyPr lIns="68580" tIns="34290" rIns="68580" bIns="34290"/>
          <a:lstStyle>
            <a:lvl1pPr algn="ctr">
              <a:defRPr sz="1100">
                <a:solidFill>
                  <a:schemeClr val="bg1">
                    <a:lumMod val="85000"/>
                  </a:schemeClr>
                </a:solidFill>
                <a:latin typeface="Capella" panose="02000503000000000000" pitchFamily="2" charset="-128"/>
                <a:ea typeface="Capella" panose="02000503000000000000" pitchFamily="2" charset="-128"/>
              </a:defRPr>
            </a:lvl1pPr>
          </a:lstStyle>
          <a:p>
            <a:r>
              <a:rPr lang="en-US" altLang="ja-JP"/>
              <a:t>Oct. 30 2020</a:t>
            </a:r>
            <a:endParaRPr lang="ja-JP" altLang="en-US" dirty="0"/>
          </a:p>
        </p:txBody>
      </p:sp>
      <p:sp>
        <p:nvSpPr>
          <p:cNvPr id="5" name="フッター プレースホルダ 4"/>
          <p:cNvSpPr>
            <a:spLocks noGrp="1"/>
          </p:cNvSpPr>
          <p:nvPr>
            <p:ph type="ftr" sz="quarter" idx="11"/>
          </p:nvPr>
        </p:nvSpPr>
        <p:spPr>
          <a:xfrm>
            <a:off x="1370139" y="6618869"/>
            <a:ext cx="6550064" cy="237788"/>
          </a:xfrm>
          <a:prstGeom prst="rect">
            <a:avLst/>
          </a:prstGeom>
        </p:spPr>
        <p:txBody>
          <a:bodyPr lIns="68580" tIns="34290" rIns="68580" bIns="34290"/>
          <a:lstStyle>
            <a:lvl1pPr algn="l">
              <a:defRPr sz="1100" b="0">
                <a:solidFill>
                  <a:schemeClr val="bg1">
                    <a:lumMod val="85000"/>
                  </a:schemeClr>
                </a:solidFill>
                <a:latin typeface="+mn-ea"/>
                <a:ea typeface="+mn-ea"/>
              </a:defRPr>
            </a:lvl1pPr>
          </a:lstStyle>
          <a:p>
            <a:r>
              <a:rPr lang="en-US" altLang="zh-CN"/>
              <a:t>DNP2020</a:t>
            </a:r>
            <a:endParaRPr lang="ja-JP" altLang="en-US" dirty="0"/>
          </a:p>
        </p:txBody>
      </p:sp>
      <p:sp>
        <p:nvSpPr>
          <p:cNvPr id="6" name="スライド番号プレースホルダ 5"/>
          <p:cNvSpPr>
            <a:spLocks noGrp="1"/>
          </p:cNvSpPr>
          <p:nvPr>
            <p:ph type="sldNum" sz="quarter" idx="12"/>
          </p:nvPr>
        </p:nvSpPr>
        <p:spPr>
          <a:xfrm>
            <a:off x="11128672" y="6453336"/>
            <a:ext cx="1016000" cy="365760"/>
          </a:xfrm>
          <a:prstGeom prst="rect">
            <a:avLst/>
          </a:prstGeom>
        </p:spPr>
        <p:txBody>
          <a:bodyPr lIns="68580" tIns="34290" rIns="68580" bIns="34290"/>
          <a:lstStyle>
            <a:lvl1pPr algn="r">
              <a:defRPr sz="1800">
                <a:solidFill>
                  <a:schemeClr val="bg2">
                    <a:lumMod val="50000"/>
                  </a:schemeClr>
                </a:solidFill>
                <a:latin typeface="Capella" panose="02000503000000000000" pitchFamily="2" charset="-128"/>
                <a:ea typeface="Capella" panose="02000503000000000000" pitchFamily="2" charset="-128"/>
              </a:defRPr>
            </a:lvl1pPr>
          </a:lstStyle>
          <a:p>
            <a:r>
              <a:rPr lang="en-US" altLang="ja-JP" dirty="0"/>
              <a:t>p.</a:t>
            </a:r>
            <a:fld id="{403D6043-C9C3-4FC9-A26A-756BA46E3E34}" type="slidenum">
              <a:rPr lang="ja-JP" altLang="en-US" smtClean="0"/>
              <a:pPr/>
              <a:t>‹#›</a:t>
            </a:fld>
            <a:r>
              <a:rPr lang="ja-JP" altLang="en-US" dirty="0"/>
              <a:t> </a:t>
            </a:r>
            <a:r>
              <a:rPr lang="en-US" altLang="ja-JP" dirty="0"/>
              <a:t>/16</a:t>
            </a:r>
            <a:endParaRPr lang="ja-JP" altLang="en-US" dirty="0"/>
          </a:p>
        </p:txBody>
      </p:sp>
    </p:spTree>
    <p:extLst>
      <p:ext uri="{BB962C8B-B14F-4D97-AF65-F5344CB8AC3E}">
        <p14:creationId xmlns:p14="http://schemas.microsoft.com/office/powerpoint/2010/main" val="853948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104560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397399E-82CF-44E0-ACCA-2D9FC941E3B7}" type="datetimeFigureOut">
              <a:rPr kumimoji="1" lang="ja-JP" altLang="en-US" smtClean="0"/>
              <a:t>2021/7/19</a:t>
            </a:fld>
            <a:endParaRPr kumimoji="1" lang="ja-JP" altLang="en-US"/>
          </a:p>
        </p:txBody>
      </p:sp>
      <p:sp>
        <p:nvSpPr>
          <p:cNvPr id="5" name="Footer Placeholder 4"/>
          <p:cNvSpPr>
            <a:spLocks noGrp="1"/>
          </p:cNvSpPr>
          <p:nvPr>
            <p:ph type="ftr" sz="quarter" idx="11"/>
          </p:nvPr>
        </p:nvSpPr>
        <p:spPr>
          <a:xfrm>
            <a:off x="685800" y="381001"/>
            <a:ext cx="6991492" cy="36406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126548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163238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3132666"/>
            <a:ext cx="5311775"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3132666"/>
            <a:ext cx="5334000"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165283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257873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161173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47369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97399E-82CF-44E0-ACCA-2D9FC941E3B7}" type="datetimeFigureOut">
              <a:rPr kumimoji="1" lang="ja-JP" altLang="en-US" smtClean="0"/>
              <a:t>2021/7/19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1206039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397399E-82CF-44E0-ACCA-2D9FC941E3B7}" type="datetimeFigureOut">
              <a:rPr kumimoji="1" lang="ja-JP" altLang="en-US" smtClean="0"/>
              <a:t>2021/7/19</a:t>
            </a:fld>
            <a:endParaRPr kumimoji="1" lang="ja-JP"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EAA3B22-0655-4B71-B36E-61730B376F70}" type="slidenum">
              <a:rPr kumimoji="1" lang="ja-JP" altLang="en-US" smtClean="0"/>
              <a:t>‹#›</a:t>
            </a:fld>
            <a:endParaRPr kumimoji="1" lang="ja-JP" altLang="en-US"/>
          </a:p>
        </p:txBody>
      </p:sp>
    </p:spTree>
    <p:extLst>
      <p:ext uri="{BB962C8B-B14F-4D97-AF65-F5344CB8AC3E}">
        <p14:creationId xmlns:p14="http://schemas.microsoft.com/office/powerpoint/2010/main" val="53507702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xStyles>
    <p:title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1.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36.png"/><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80.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00.PNG"/><Relationship Id="rId7" Type="http://schemas.openxmlformats.org/officeDocument/2006/relationships/image" Target="../media/image140.PNG"/><Relationship Id="rId2" Type="http://schemas.openxmlformats.org/officeDocument/2006/relationships/image" Target="../media/image48.JPG"/><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110.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0.png"/><Relationship Id="rId3" Type="http://schemas.microsoft.com/office/2007/relationships/hdphoto" Target="../media/hdphoto2.wdp"/><Relationship Id="rId7" Type="http://schemas.openxmlformats.org/officeDocument/2006/relationships/image" Target="../media/image230.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51.png"/><Relationship Id="rId5" Type="http://schemas.openxmlformats.org/officeDocument/2006/relationships/image" Target="../media/image220.png"/><Relationship Id="rId10" Type="http://schemas.openxmlformats.org/officeDocument/2006/relationships/image" Target="../media/image55.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37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41.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71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80.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4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10.png"/><Relationship Id="rId7" Type="http://schemas.openxmlformats.org/officeDocument/2006/relationships/image" Target="../media/image8.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10.png"/><Relationship Id="rId10" Type="http://schemas.openxmlformats.org/officeDocument/2006/relationships/image" Target="../media/image11.png"/><Relationship Id="rId4" Type="http://schemas.openxmlformats.org/officeDocument/2006/relationships/image" Target="../media/image511.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34954FD-DB0C-460A-84A1-57C187AD19A6}"/>
              </a:ext>
            </a:extLst>
          </p:cNvPr>
          <p:cNvSpPr txBox="1"/>
          <p:nvPr/>
        </p:nvSpPr>
        <p:spPr>
          <a:xfrm>
            <a:off x="2134418" y="1218690"/>
            <a:ext cx="7562537" cy="477054"/>
          </a:xfrm>
          <a:prstGeom prst="rect">
            <a:avLst/>
          </a:prstGeom>
          <a:noFill/>
        </p:spPr>
        <p:txBody>
          <a:bodyPr wrap="square" rtlCol="0">
            <a:spAutoFit/>
          </a:bodyPr>
          <a:lstStyle/>
          <a:p>
            <a:pPr algn="ctr"/>
            <a:r>
              <a:rPr kumimoji="1" lang="en-US" altLang="ja-JP" sz="2500" dirty="0">
                <a:solidFill>
                  <a:schemeClr val="tx1">
                    <a:lumMod val="75000"/>
                  </a:schemeClr>
                </a:solidFill>
                <a:latin typeface="Arial Black" panose="020B0A04020102020204" pitchFamily="34" charset="0"/>
              </a:rPr>
              <a:t>Conditional Experiment: JLab C12-19-002</a:t>
            </a:r>
            <a:endParaRPr kumimoji="1" lang="ja-JP" altLang="en-US" sz="2500" dirty="0">
              <a:solidFill>
                <a:schemeClr val="tx1">
                  <a:lumMod val="75000"/>
                </a:schemeClr>
              </a:solidFill>
              <a:latin typeface="Arial Black" panose="020B0A04020102020204" pitchFamily="34" charset="0"/>
            </a:endParaRPr>
          </a:p>
        </p:txBody>
      </p:sp>
      <p:sp>
        <p:nvSpPr>
          <p:cNvPr id="7" name="テキスト ボックス 6">
            <a:extLst>
              <a:ext uri="{FF2B5EF4-FFF2-40B4-BE49-F238E27FC236}">
                <a16:creationId xmlns:a16="http://schemas.microsoft.com/office/drawing/2014/main" id="{968C5D28-D781-423F-AD6A-D008F48274CE}"/>
              </a:ext>
            </a:extLst>
          </p:cNvPr>
          <p:cNvSpPr txBox="1"/>
          <p:nvPr/>
        </p:nvSpPr>
        <p:spPr>
          <a:xfrm>
            <a:off x="1228450" y="1833575"/>
            <a:ext cx="9374474" cy="1169551"/>
          </a:xfrm>
          <a:prstGeom prst="rect">
            <a:avLst/>
          </a:prstGeom>
          <a:solidFill>
            <a:schemeClr val="accent3">
              <a:lumMod val="75000"/>
            </a:schemeClr>
          </a:solidFill>
        </p:spPr>
        <p:txBody>
          <a:bodyPr wrap="square" rtlCol="0">
            <a:spAutoFit/>
          </a:bodyPr>
          <a:lstStyle/>
          <a:p>
            <a:pPr algn="ctr"/>
            <a:r>
              <a:rPr lang="en-US" altLang="ja-JP" sz="3500" b="1" dirty="0">
                <a:latin typeface="Arial Black" panose="020B0A04020102020204" pitchFamily="34" charset="0"/>
              </a:rPr>
              <a:t>High accuracy measurement of </a:t>
            </a:r>
          </a:p>
          <a:p>
            <a:pPr algn="ctr"/>
            <a:r>
              <a:rPr lang="en-US" altLang="ja-JP" sz="3500" b="1" dirty="0">
                <a:latin typeface="Arial Black" panose="020B0A04020102020204" pitchFamily="34" charset="0"/>
              </a:rPr>
              <a:t>nuclear masses of</a:t>
            </a:r>
            <a:r>
              <a:rPr lang="en-US" altLang="ja-JP" sz="3500" dirty="0">
                <a:latin typeface="Arial Black" panose="020B0A04020102020204" pitchFamily="34" charset="0"/>
              </a:rPr>
              <a:t> </a:t>
            </a:r>
            <a:r>
              <a:rPr lang="en-US" altLang="ja-JP" sz="3500" b="1" dirty="0">
                <a:latin typeface="Arial Black" panose="020B0A04020102020204" pitchFamily="34" charset="0"/>
              </a:rPr>
              <a:t>hyperhydrogens</a:t>
            </a:r>
            <a:endParaRPr kumimoji="1" lang="ja-JP" altLang="en-US" sz="3500" dirty="0">
              <a:latin typeface="Arial Black" panose="020B0A04020102020204" pitchFamily="34" charset="0"/>
            </a:endParaRPr>
          </a:p>
        </p:txBody>
      </p:sp>
      <p:sp>
        <p:nvSpPr>
          <p:cNvPr id="10" name="字幕 2">
            <a:extLst>
              <a:ext uri="{FF2B5EF4-FFF2-40B4-BE49-F238E27FC236}">
                <a16:creationId xmlns:a16="http://schemas.microsoft.com/office/drawing/2014/main" id="{033FA4FB-AD93-49DD-A509-276D8ACEEDB0}"/>
              </a:ext>
            </a:extLst>
          </p:cNvPr>
          <p:cNvSpPr>
            <a:spLocks noGrp="1"/>
          </p:cNvSpPr>
          <p:nvPr>
            <p:ph type="subTitle" idx="1"/>
          </p:nvPr>
        </p:nvSpPr>
        <p:spPr>
          <a:xfrm>
            <a:off x="635402" y="3324242"/>
            <a:ext cx="10560570" cy="1902812"/>
          </a:xfrm>
        </p:spPr>
        <p:txBody>
          <a:bodyPr>
            <a:normAutofit/>
          </a:bodyPr>
          <a:lstStyle/>
          <a:p>
            <a:pPr algn="ctr">
              <a:lnSpc>
                <a:spcPct val="110000"/>
              </a:lnSpc>
            </a:pPr>
            <a:r>
              <a:rPr kumimoji="1" lang="en-US" altLang="ja-JP" sz="2200" u="sng" dirty="0"/>
              <a:t>T. Gogami (Kyoto University, Japan)</a:t>
            </a:r>
            <a:r>
              <a:rPr kumimoji="1" lang="en-US" altLang="ja-JP" sz="2200" dirty="0"/>
              <a:t>, </a:t>
            </a:r>
          </a:p>
          <a:p>
            <a:pPr algn="ctr">
              <a:lnSpc>
                <a:spcPts val="2100"/>
              </a:lnSpc>
            </a:pPr>
            <a:r>
              <a:rPr kumimoji="1" lang="en-US" altLang="ja-JP" sz="1800" dirty="0"/>
              <a:t>S.N. Nakamura, F. Garibaldi, P. Markowitz,  J. Reinhold, L. Tang, G.M. </a:t>
            </a:r>
            <a:r>
              <a:rPr kumimoji="1" lang="en-US" altLang="ja-JP" sz="1800" dirty="0" err="1"/>
              <a:t>Urciuoli</a:t>
            </a:r>
            <a:r>
              <a:rPr kumimoji="1" lang="en-US" altLang="ja-JP" sz="1800" dirty="0"/>
              <a:t> </a:t>
            </a:r>
          </a:p>
          <a:p>
            <a:pPr algn="ctr">
              <a:lnSpc>
                <a:spcPts val="2100"/>
              </a:lnSpc>
            </a:pPr>
            <a:r>
              <a:rPr kumimoji="1" lang="en-US" altLang="ja-JP" sz="1800" dirty="0"/>
              <a:t>for the JLab Hypernuclear Collaboration </a:t>
            </a:r>
          </a:p>
          <a:p>
            <a:pPr algn="ctr">
              <a:lnSpc>
                <a:spcPct val="110000"/>
              </a:lnSpc>
            </a:pPr>
            <a:r>
              <a:rPr lang="en-US" altLang="ja-JP" sz="2200" dirty="0"/>
              <a:t>July 20, 2021</a:t>
            </a:r>
            <a:endParaRPr kumimoji="1" lang="ja-JP" altLang="en-US" sz="2200" dirty="0"/>
          </a:p>
        </p:txBody>
      </p:sp>
      <p:pic>
        <p:nvPicPr>
          <p:cNvPr id="11" name="図 10">
            <a:extLst>
              <a:ext uri="{FF2B5EF4-FFF2-40B4-BE49-F238E27FC236}">
                <a16:creationId xmlns:a16="http://schemas.microsoft.com/office/drawing/2014/main" id="{80B15ECC-161D-4220-9214-D16EE8172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011" y="5227054"/>
            <a:ext cx="3272963" cy="1327446"/>
          </a:xfrm>
          <a:prstGeom prst="rect">
            <a:avLst/>
          </a:prstGeom>
        </p:spPr>
      </p:pic>
      <p:sp>
        <p:nvSpPr>
          <p:cNvPr id="6" name="テキスト ボックス 5">
            <a:extLst>
              <a:ext uri="{FF2B5EF4-FFF2-40B4-BE49-F238E27FC236}">
                <a16:creationId xmlns:a16="http://schemas.microsoft.com/office/drawing/2014/main" id="{4550EBB1-4445-46F0-B400-91AD06A4B8A2}"/>
              </a:ext>
            </a:extLst>
          </p:cNvPr>
          <p:cNvSpPr txBox="1"/>
          <p:nvPr/>
        </p:nvSpPr>
        <p:spPr>
          <a:xfrm>
            <a:off x="4144011" y="810033"/>
            <a:ext cx="3543350" cy="477054"/>
          </a:xfrm>
          <a:prstGeom prst="rect">
            <a:avLst/>
          </a:prstGeom>
          <a:noFill/>
        </p:spPr>
        <p:txBody>
          <a:bodyPr wrap="square" rtlCol="0">
            <a:spAutoFit/>
          </a:bodyPr>
          <a:lstStyle/>
          <a:p>
            <a:pPr algn="ctr"/>
            <a:r>
              <a:rPr kumimoji="1" lang="en-US" altLang="ja-JP" sz="2500" dirty="0">
                <a:solidFill>
                  <a:schemeClr val="tx1">
                    <a:lumMod val="75000"/>
                  </a:schemeClr>
                </a:solidFill>
                <a:latin typeface="Arial Black" panose="020B0A04020102020204" pitchFamily="34" charset="0"/>
              </a:rPr>
              <a:t>JLab PAC 49</a:t>
            </a:r>
            <a:endParaRPr kumimoji="1" lang="ja-JP" altLang="en-US" sz="2500" dirty="0">
              <a:solidFill>
                <a:schemeClr val="tx1">
                  <a:lumMod val="75000"/>
                </a:schemeClr>
              </a:solidFill>
              <a:latin typeface="Arial Black" panose="020B0A04020102020204" pitchFamily="34" charset="0"/>
            </a:endParaRPr>
          </a:p>
        </p:txBody>
      </p:sp>
    </p:spTree>
    <p:extLst>
      <p:ext uri="{BB962C8B-B14F-4D97-AF65-F5344CB8AC3E}">
        <p14:creationId xmlns:p14="http://schemas.microsoft.com/office/powerpoint/2010/main" val="1800380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8BA59853-43E8-4358-BF1D-3EB0F67AD14F}"/>
              </a:ext>
            </a:extLst>
          </p:cNvPr>
          <p:cNvGrpSpPr/>
          <p:nvPr/>
        </p:nvGrpSpPr>
        <p:grpSpPr>
          <a:xfrm>
            <a:off x="1022988" y="173875"/>
            <a:ext cx="5437793" cy="4503809"/>
            <a:chOff x="3597025" y="1392024"/>
            <a:chExt cx="5330936" cy="4503809"/>
          </a:xfrm>
        </p:grpSpPr>
        <p:pic>
          <p:nvPicPr>
            <p:cNvPr id="6" name="図 5">
              <a:extLst>
                <a:ext uri="{FF2B5EF4-FFF2-40B4-BE49-F238E27FC236}">
                  <a16:creationId xmlns:a16="http://schemas.microsoft.com/office/drawing/2014/main" id="{C6AD4291-47C0-431F-B428-7C4355278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007" y="1528814"/>
              <a:ext cx="5073954" cy="4367019"/>
            </a:xfrm>
            <a:prstGeom prst="rect">
              <a:avLst/>
            </a:prstGeom>
          </p:spPr>
        </p:pic>
        <p:sp>
          <p:nvSpPr>
            <p:cNvPr id="20" name="正方形/長方形 19">
              <a:extLst>
                <a:ext uri="{FF2B5EF4-FFF2-40B4-BE49-F238E27FC236}">
                  <a16:creationId xmlns:a16="http://schemas.microsoft.com/office/drawing/2014/main" id="{57D6E75B-8C9E-465C-9862-6C5556712275}"/>
                </a:ext>
              </a:extLst>
            </p:cNvPr>
            <p:cNvSpPr/>
            <p:nvPr/>
          </p:nvSpPr>
          <p:spPr>
            <a:xfrm>
              <a:off x="5552964" y="2689768"/>
              <a:ext cx="2662986" cy="3980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2E756D2C-9EB8-4B3A-93CE-CF188A401B3C}"/>
                </a:ext>
              </a:extLst>
            </p:cNvPr>
            <p:cNvSpPr/>
            <p:nvPr/>
          </p:nvSpPr>
          <p:spPr>
            <a:xfrm>
              <a:off x="3597025" y="1392024"/>
              <a:ext cx="5330936" cy="11623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pSp>
      <p:sp>
        <p:nvSpPr>
          <p:cNvPr id="76" name="吹き出し: 四角形 75">
            <a:extLst>
              <a:ext uri="{FF2B5EF4-FFF2-40B4-BE49-F238E27FC236}">
                <a16:creationId xmlns:a16="http://schemas.microsoft.com/office/drawing/2014/main" id="{D62B9C5C-282C-48F4-89D3-36F7C3468775}"/>
              </a:ext>
            </a:extLst>
          </p:cNvPr>
          <p:cNvSpPr/>
          <p:nvPr/>
        </p:nvSpPr>
        <p:spPr>
          <a:xfrm>
            <a:off x="6733613" y="1301794"/>
            <a:ext cx="5403042" cy="3823528"/>
          </a:xfrm>
          <a:prstGeom prst="wedgeRectCallout">
            <a:avLst>
              <a:gd name="adj1" fmla="val -57250"/>
              <a:gd name="adj2" fmla="val 5043"/>
            </a:avLst>
          </a:prstGeom>
          <a:solidFill>
            <a:schemeClr val="bg1">
              <a:lumMod val="75000"/>
              <a:lumOff val="2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C6A9E756-B67F-4C5A-BD65-CD65B5D2AE03}"/>
              </a:ext>
            </a:extLst>
          </p:cNvPr>
          <p:cNvSpPr txBox="1"/>
          <p:nvPr/>
        </p:nvSpPr>
        <p:spPr>
          <a:xfrm>
            <a:off x="175446" y="3226281"/>
            <a:ext cx="1091821" cy="430887"/>
          </a:xfrm>
          <a:prstGeom prst="rect">
            <a:avLst/>
          </a:prstGeom>
          <a:noFill/>
        </p:spPr>
        <p:txBody>
          <a:bodyPr wrap="square" rtlCol="0">
            <a:spAutoFit/>
          </a:bodyPr>
          <a:lstStyle/>
          <a:p>
            <a:r>
              <a:rPr kumimoji="1" lang="en-US" altLang="ja-JP" sz="2200" dirty="0"/>
              <a:t>STAR</a:t>
            </a:r>
            <a:endParaRPr kumimoji="1" lang="ja-JP" altLang="en-US" sz="2200" dirty="0"/>
          </a:p>
        </p:txBody>
      </p:sp>
      <p:sp>
        <p:nvSpPr>
          <p:cNvPr id="12" name="テキスト ボックス 11">
            <a:extLst>
              <a:ext uri="{FF2B5EF4-FFF2-40B4-BE49-F238E27FC236}">
                <a16:creationId xmlns:a16="http://schemas.microsoft.com/office/drawing/2014/main" id="{C82C833F-64B0-44A7-9699-0F8788CACB55}"/>
              </a:ext>
            </a:extLst>
          </p:cNvPr>
          <p:cNvSpPr txBox="1"/>
          <p:nvPr/>
        </p:nvSpPr>
        <p:spPr>
          <a:xfrm>
            <a:off x="125778" y="2447464"/>
            <a:ext cx="1091821" cy="430887"/>
          </a:xfrm>
          <a:prstGeom prst="rect">
            <a:avLst/>
          </a:prstGeom>
          <a:noFill/>
        </p:spPr>
        <p:txBody>
          <a:bodyPr wrap="square" rtlCol="0">
            <a:spAutoFit/>
          </a:bodyPr>
          <a:lstStyle/>
          <a:p>
            <a:r>
              <a:rPr kumimoji="1" lang="en-US" altLang="ja-JP" sz="2200" dirty="0" err="1"/>
              <a:t>HypHI</a:t>
            </a:r>
            <a:endParaRPr kumimoji="1" lang="ja-JP" altLang="en-US" sz="2200" dirty="0"/>
          </a:p>
        </p:txBody>
      </p:sp>
      <p:sp>
        <p:nvSpPr>
          <p:cNvPr id="13" name="テキスト ボックス 12">
            <a:extLst>
              <a:ext uri="{FF2B5EF4-FFF2-40B4-BE49-F238E27FC236}">
                <a16:creationId xmlns:a16="http://schemas.microsoft.com/office/drawing/2014/main" id="{CCA787C4-9777-4F4B-9C65-5DEF669632D4}"/>
              </a:ext>
            </a:extLst>
          </p:cNvPr>
          <p:cNvSpPr txBox="1"/>
          <p:nvPr/>
        </p:nvSpPr>
        <p:spPr>
          <a:xfrm>
            <a:off x="24968" y="1808732"/>
            <a:ext cx="1224445" cy="430887"/>
          </a:xfrm>
          <a:prstGeom prst="rect">
            <a:avLst/>
          </a:prstGeom>
          <a:noFill/>
        </p:spPr>
        <p:txBody>
          <a:bodyPr wrap="square" rtlCol="0">
            <a:spAutoFit/>
          </a:bodyPr>
          <a:lstStyle/>
          <a:p>
            <a:r>
              <a:rPr kumimoji="1" lang="en-US" altLang="ja-JP" sz="2200" dirty="0"/>
              <a:t>ALICE 2</a:t>
            </a:r>
            <a:endParaRPr kumimoji="1" lang="ja-JP" altLang="en-US" sz="2200" dirty="0"/>
          </a:p>
        </p:txBody>
      </p:sp>
      <p:sp>
        <p:nvSpPr>
          <p:cNvPr id="15" name="テキスト ボックス 14">
            <a:extLst>
              <a:ext uri="{FF2B5EF4-FFF2-40B4-BE49-F238E27FC236}">
                <a16:creationId xmlns:a16="http://schemas.microsoft.com/office/drawing/2014/main" id="{F1F56585-9805-45E2-ABC8-EE8428F21707}"/>
              </a:ext>
            </a:extLst>
          </p:cNvPr>
          <p:cNvSpPr txBox="1"/>
          <p:nvPr/>
        </p:nvSpPr>
        <p:spPr>
          <a:xfrm>
            <a:off x="64247" y="2760224"/>
            <a:ext cx="1224445" cy="430887"/>
          </a:xfrm>
          <a:prstGeom prst="rect">
            <a:avLst/>
          </a:prstGeom>
          <a:noFill/>
        </p:spPr>
        <p:txBody>
          <a:bodyPr wrap="square" rtlCol="0">
            <a:spAutoFit/>
          </a:bodyPr>
          <a:lstStyle/>
          <a:p>
            <a:r>
              <a:rPr kumimoji="1" lang="en-US" altLang="ja-JP" sz="2200" dirty="0"/>
              <a:t>ALICE 1</a:t>
            </a:r>
            <a:endParaRPr kumimoji="1" lang="ja-JP" altLang="en-US" sz="2200" dirty="0"/>
          </a:p>
        </p:txBody>
      </p:sp>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B9DD1D81-CB6D-43A4-B8EF-F8104E7D862C}"/>
                  </a:ext>
                </a:extLst>
              </p:cNvPr>
              <p:cNvSpPr>
                <a:spLocks noGrp="1"/>
              </p:cNvSpPr>
              <p:nvPr>
                <p:ph type="title"/>
              </p:nvPr>
            </p:nvSpPr>
            <p:spPr>
              <a:xfrm>
                <a:off x="349900" y="149801"/>
                <a:ext cx="9718439" cy="896010"/>
              </a:xfrm>
            </p:spPr>
            <p:txBody>
              <a:bodyPr/>
              <a:lstStyle/>
              <a:p>
                <a:r>
                  <a:rPr lang="en-US" altLang="ja-JP" dirty="0"/>
                  <a:t>Lifetime vs. Binding energy of </a:t>
                </a:r>
                <a14:m>
                  <m:oMath xmlns:m="http://schemas.openxmlformats.org/officeDocument/2006/math">
                    <m:sPre>
                      <m:sPrePr>
                        <m:ctrlPr>
                          <a:rPr lang="en-US" altLang="ja-JP" i="1">
                            <a:latin typeface="Cambria Math" panose="02040503050406030204" pitchFamily="18" charset="0"/>
                          </a:rPr>
                        </m:ctrlPr>
                      </m:sPrePr>
                      <m:sub>
                        <m:r>
                          <m:rPr>
                            <m:sty m:val="p"/>
                          </m:rPr>
                          <a:rPr lang="en-US" altLang="ja-JP">
                            <a:latin typeface="Cambria Math" panose="02040503050406030204" pitchFamily="18" charset="0"/>
                          </a:rPr>
                          <m:t>Λ</m:t>
                        </m:r>
                      </m:sub>
                      <m:sup>
                        <m:r>
                          <a:rPr lang="en-US" altLang="ja-JP" i="1">
                            <a:latin typeface="Cambria Math" panose="02040503050406030204" pitchFamily="18" charset="0"/>
                          </a:rPr>
                          <m:t>3</m:t>
                        </m:r>
                      </m:sup>
                      <m:e>
                        <m:r>
                          <m:rPr>
                            <m:sty m:val="p"/>
                          </m:rPr>
                          <a:rPr lang="en-US" altLang="ja-JP">
                            <a:latin typeface="Cambria Math" panose="02040503050406030204" pitchFamily="18" charset="0"/>
                          </a:rPr>
                          <m:t>H</m:t>
                        </m:r>
                      </m:e>
                    </m:sPre>
                  </m:oMath>
                </a14:m>
                <a:endParaRPr kumimoji="1" lang="ja-JP" altLang="en-US" dirty="0"/>
              </a:p>
            </p:txBody>
          </p:sp>
        </mc:Choice>
        <mc:Fallback xmlns="">
          <p:sp>
            <p:nvSpPr>
              <p:cNvPr id="2" name="タイトル 1">
                <a:extLst>
                  <a:ext uri="{FF2B5EF4-FFF2-40B4-BE49-F238E27FC236}">
                    <a16:creationId xmlns:a16="http://schemas.microsoft.com/office/drawing/2014/main" id="{B9DD1D81-CB6D-43A4-B8EF-F8104E7D862C}"/>
                  </a:ext>
                </a:extLst>
              </p:cNvPr>
              <p:cNvSpPr>
                <a:spLocks noGrp="1" noRot="1" noChangeAspect="1" noMove="1" noResize="1" noEditPoints="1" noAdjustHandles="1" noChangeArrowheads="1" noChangeShapeType="1" noTextEdit="1"/>
              </p:cNvSpPr>
              <p:nvPr>
                <p:ph type="title"/>
              </p:nvPr>
            </p:nvSpPr>
            <p:spPr>
              <a:xfrm>
                <a:off x="349900" y="149801"/>
                <a:ext cx="9718439" cy="896010"/>
              </a:xfrm>
              <a:blipFill>
                <a:blip r:embed="rId3"/>
                <a:stretch>
                  <a:fillRect t="-4762" b="-14966"/>
                </a:stretch>
              </a:blipFill>
            </p:spPr>
            <p:txBody>
              <a:bodyPr/>
              <a:lstStyle/>
              <a:p>
                <a:r>
                  <a:rPr lang="ja-JP" altLang="en-US">
                    <a:noFill/>
                  </a:rPr>
                  <a:t> </a:t>
                </a:r>
              </a:p>
            </p:txBody>
          </p:sp>
        </mc:Fallback>
      </mc:AlternateContent>
      <p:sp>
        <p:nvSpPr>
          <p:cNvPr id="24" name="テキスト ボックス 23">
            <a:extLst>
              <a:ext uri="{FF2B5EF4-FFF2-40B4-BE49-F238E27FC236}">
                <a16:creationId xmlns:a16="http://schemas.microsoft.com/office/drawing/2014/main" id="{98BEA3C7-8D4B-47E9-87BC-78E4A79F1A2B}"/>
              </a:ext>
            </a:extLst>
          </p:cNvPr>
          <p:cNvSpPr txBox="1"/>
          <p:nvPr/>
        </p:nvSpPr>
        <p:spPr>
          <a:xfrm>
            <a:off x="2012704" y="4563169"/>
            <a:ext cx="1651379" cy="477054"/>
          </a:xfrm>
          <a:prstGeom prst="rect">
            <a:avLst/>
          </a:prstGeom>
          <a:noFill/>
        </p:spPr>
        <p:txBody>
          <a:bodyPr wrap="square" rtlCol="0">
            <a:spAutoFit/>
          </a:bodyPr>
          <a:lstStyle/>
          <a:p>
            <a:r>
              <a:rPr kumimoji="1" lang="en-US" altLang="ja-JP" sz="2500" dirty="0"/>
              <a:t>Emulsion</a:t>
            </a:r>
            <a:endParaRPr kumimoji="1" lang="ja-JP" altLang="en-US" sz="2500" dirty="0"/>
          </a:p>
        </p:txBody>
      </p:sp>
      <p:sp>
        <p:nvSpPr>
          <p:cNvPr id="25" name="テキスト ボックス 24">
            <a:extLst>
              <a:ext uri="{FF2B5EF4-FFF2-40B4-BE49-F238E27FC236}">
                <a16:creationId xmlns:a16="http://schemas.microsoft.com/office/drawing/2014/main" id="{149065B7-462E-4F58-B6F5-C23B2AED16B8}"/>
              </a:ext>
            </a:extLst>
          </p:cNvPr>
          <p:cNvSpPr txBox="1"/>
          <p:nvPr/>
        </p:nvSpPr>
        <p:spPr>
          <a:xfrm>
            <a:off x="5054527" y="4600446"/>
            <a:ext cx="1133642" cy="477054"/>
          </a:xfrm>
          <a:prstGeom prst="rect">
            <a:avLst/>
          </a:prstGeom>
          <a:noFill/>
        </p:spPr>
        <p:txBody>
          <a:bodyPr wrap="square" rtlCol="0">
            <a:spAutoFit/>
          </a:bodyPr>
          <a:lstStyle/>
          <a:p>
            <a:r>
              <a:rPr kumimoji="1" lang="en-US" altLang="ja-JP" sz="2500" dirty="0"/>
              <a:t>STAR</a:t>
            </a:r>
            <a:endParaRPr kumimoji="1" lang="ja-JP" altLang="en-US" sz="2500" dirty="0"/>
          </a:p>
        </p:txBody>
      </p:sp>
      <p:cxnSp>
        <p:nvCxnSpPr>
          <p:cNvPr id="27" name="直線コネクタ 26">
            <a:extLst>
              <a:ext uri="{FF2B5EF4-FFF2-40B4-BE49-F238E27FC236}">
                <a16:creationId xmlns:a16="http://schemas.microsoft.com/office/drawing/2014/main" id="{0E7B8374-6FCD-42AF-9435-5FF7B1856A26}"/>
              </a:ext>
            </a:extLst>
          </p:cNvPr>
          <p:cNvCxnSpPr>
            <a:cxnSpLocks/>
          </p:cNvCxnSpPr>
          <p:nvPr/>
        </p:nvCxnSpPr>
        <p:spPr>
          <a:xfrm>
            <a:off x="2015808" y="1697923"/>
            <a:ext cx="4212907" cy="0"/>
          </a:xfrm>
          <a:prstGeom prst="line">
            <a:avLst/>
          </a:prstGeom>
          <a:ln w="381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E001528D-F7F1-4E87-BBC8-634488FB2478}"/>
              </a:ext>
            </a:extLst>
          </p:cNvPr>
          <p:cNvSpPr txBox="1"/>
          <p:nvPr/>
        </p:nvSpPr>
        <p:spPr>
          <a:xfrm>
            <a:off x="49243" y="1424352"/>
            <a:ext cx="1323531" cy="477054"/>
          </a:xfrm>
          <a:prstGeom prst="rect">
            <a:avLst/>
          </a:prstGeom>
          <a:noFill/>
          <a:ln>
            <a:noFill/>
          </a:ln>
        </p:spPr>
        <p:txBody>
          <a:bodyPr wrap="square" rtlCol="0">
            <a:spAutoFit/>
          </a:bodyPr>
          <a:lstStyle/>
          <a:p>
            <a:r>
              <a:rPr kumimoji="1" lang="en-US" altLang="ja-JP" sz="2500" b="1" dirty="0">
                <a:solidFill>
                  <a:srgbClr val="00B0F0"/>
                </a:solidFill>
              </a:rPr>
              <a:t>Free Λ</a:t>
            </a:r>
            <a:endParaRPr kumimoji="1" lang="ja-JP" altLang="en-US" sz="2500" b="1" dirty="0">
              <a:solidFill>
                <a:srgbClr val="00B0F0"/>
              </a:solidFill>
            </a:endParaRPr>
          </a:p>
        </p:txBody>
      </p:sp>
      <p:grpSp>
        <p:nvGrpSpPr>
          <p:cNvPr id="54" name="グループ化 53">
            <a:extLst>
              <a:ext uri="{FF2B5EF4-FFF2-40B4-BE49-F238E27FC236}">
                <a16:creationId xmlns:a16="http://schemas.microsoft.com/office/drawing/2014/main" id="{063AE902-4716-4016-B5DD-DBDB5A1CA266}"/>
              </a:ext>
            </a:extLst>
          </p:cNvPr>
          <p:cNvGrpSpPr/>
          <p:nvPr/>
        </p:nvGrpSpPr>
        <p:grpSpPr>
          <a:xfrm>
            <a:off x="6834711" y="1301793"/>
            <a:ext cx="5402102" cy="3710109"/>
            <a:chOff x="307093" y="1401611"/>
            <a:chExt cx="5402102" cy="3710109"/>
          </a:xfrm>
        </p:grpSpPr>
        <p:pic>
          <p:nvPicPr>
            <p:cNvPr id="32" name="図 31">
              <a:extLst>
                <a:ext uri="{FF2B5EF4-FFF2-40B4-BE49-F238E27FC236}">
                  <a16:creationId xmlns:a16="http://schemas.microsoft.com/office/drawing/2014/main" id="{3CDE48B5-F3B0-40D4-9726-408F51EE2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95" y="1873442"/>
              <a:ext cx="5141648" cy="1532839"/>
            </a:xfrm>
            <a:prstGeom prst="rect">
              <a:avLst/>
            </a:prstGeom>
          </p:spPr>
        </p:pic>
        <p:sp>
          <p:nvSpPr>
            <p:cNvPr id="34" name="テキスト ボックス 33">
              <a:extLst>
                <a:ext uri="{FF2B5EF4-FFF2-40B4-BE49-F238E27FC236}">
                  <a16:creationId xmlns:a16="http://schemas.microsoft.com/office/drawing/2014/main" id="{FC4C2113-025E-47ED-817D-DF07C7AA57E2}"/>
                </a:ext>
              </a:extLst>
            </p:cNvPr>
            <p:cNvSpPr txBox="1"/>
            <p:nvPr/>
          </p:nvSpPr>
          <p:spPr>
            <a:xfrm>
              <a:off x="307093" y="1401611"/>
              <a:ext cx="5063859" cy="430887"/>
            </a:xfrm>
            <a:prstGeom prst="rect">
              <a:avLst/>
            </a:prstGeom>
            <a:noFill/>
          </p:spPr>
          <p:txBody>
            <a:bodyPr wrap="square" rtlCol="0">
              <a:spAutoFit/>
            </a:bodyPr>
            <a:lstStyle/>
            <a:p>
              <a:r>
                <a:rPr kumimoji="1" lang="en-US" altLang="ja-JP" sz="2200" dirty="0"/>
                <a:t>ex.) Decay width of 2BD channel: </a:t>
              </a:r>
              <a:endParaRPr kumimoji="1" lang="ja-JP" altLang="en-US" sz="2200" dirty="0"/>
            </a:p>
          </p:txBody>
        </p:sp>
        <p:sp>
          <p:nvSpPr>
            <p:cNvPr id="37" name="正方形/長方形 36">
              <a:extLst>
                <a:ext uri="{FF2B5EF4-FFF2-40B4-BE49-F238E27FC236}">
                  <a16:creationId xmlns:a16="http://schemas.microsoft.com/office/drawing/2014/main" id="{9AB632C1-746D-442B-AD4A-3DE06347D885}"/>
                </a:ext>
              </a:extLst>
            </p:cNvPr>
            <p:cNvSpPr/>
            <p:nvPr/>
          </p:nvSpPr>
          <p:spPr>
            <a:xfrm>
              <a:off x="4292686" y="2641024"/>
              <a:ext cx="1224445" cy="720902"/>
            </a:xfrm>
            <a:prstGeom prst="rect">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C42E770C-3EDD-4CC0-A30A-B689B2266221}"/>
                </a:ext>
              </a:extLst>
            </p:cNvPr>
            <p:cNvSpPr txBox="1"/>
            <p:nvPr/>
          </p:nvSpPr>
          <p:spPr>
            <a:xfrm>
              <a:off x="3402872" y="3795470"/>
              <a:ext cx="2306323" cy="707886"/>
            </a:xfrm>
            <a:prstGeom prst="rect">
              <a:avLst/>
            </a:prstGeom>
            <a:noFill/>
          </p:spPr>
          <p:txBody>
            <a:bodyPr wrap="square" rtlCol="0">
              <a:spAutoFit/>
            </a:bodyPr>
            <a:lstStyle/>
            <a:p>
              <a:r>
                <a:rPr kumimoji="1" lang="en-US" altLang="ja-JP" sz="2000" dirty="0"/>
                <a:t>Form factor</a:t>
              </a:r>
            </a:p>
            <a:p>
              <a:r>
                <a:rPr kumimoji="1" lang="en-US" altLang="ja-JP" sz="2000" dirty="0"/>
                <a:t>(π FSI is included)</a:t>
              </a:r>
              <a:endParaRPr kumimoji="1" lang="ja-JP" altLang="en-US" sz="2000" dirty="0"/>
            </a:p>
          </p:txBody>
        </p:sp>
        <p:cxnSp>
          <p:nvCxnSpPr>
            <p:cNvPr id="40" name="直線コネクタ 39">
              <a:extLst>
                <a:ext uri="{FF2B5EF4-FFF2-40B4-BE49-F238E27FC236}">
                  <a16:creationId xmlns:a16="http://schemas.microsoft.com/office/drawing/2014/main" id="{A078DFE1-2284-489D-A9B5-C5178669CF54}"/>
                </a:ext>
              </a:extLst>
            </p:cNvPr>
            <p:cNvCxnSpPr>
              <a:cxnSpLocks/>
            </p:cNvCxnSpPr>
            <p:nvPr/>
          </p:nvCxnSpPr>
          <p:spPr>
            <a:xfrm>
              <a:off x="4848390" y="3361926"/>
              <a:ext cx="0" cy="43354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59DC1D70-A72F-429B-A900-AC85A78E542B}"/>
                </a:ext>
              </a:extLst>
            </p:cNvPr>
            <p:cNvSpPr txBox="1"/>
            <p:nvPr/>
          </p:nvSpPr>
          <p:spPr>
            <a:xfrm>
              <a:off x="538854" y="3941960"/>
              <a:ext cx="2306323" cy="400110"/>
            </a:xfrm>
            <a:prstGeom prst="rect">
              <a:avLst/>
            </a:prstGeom>
            <a:noFill/>
          </p:spPr>
          <p:txBody>
            <a:bodyPr wrap="square" rtlCol="0">
              <a:spAutoFit/>
            </a:bodyPr>
            <a:lstStyle/>
            <a:p>
              <a:r>
                <a:rPr kumimoji="1" lang="en-US" altLang="ja-JP" sz="2000" dirty="0"/>
                <a:t>Spin </a:t>
              </a:r>
              <a:r>
                <a:rPr kumimoji="1" lang="en-US" altLang="ja-JP" sz="2000" dirty="0" err="1"/>
                <a:t>indep</a:t>
              </a:r>
              <a:r>
                <a:rPr kumimoji="1" lang="en-US" altLang="ja-JP" sz="2000" dirty="0"/>
                <a:t>. amp.</a:t>
              </a:r>
              <a:endParaRPr kumimoji="1" lang="ja-JP" altLang="en-US" sz="2000" dirty="0"/>
            </a:p>
          </p:txBody>
        </p:sp>
        <p:sp>
          <p:nvSpPr>
            <p:cNvPr id="42" name="テキスト ボックス 41">
              <a:extLst>
                <a:ext uri="{FF2B5EF4-FFF2-40B4-BE49-F238E27FC236}">
                  <a16:creationId xmlns:a16="http://schemas.microsoft.com/office/drawing/2014/main" id="{66B9BF4E-DB26-4F8E-911F-04CCF0F952CD}"/>
                </a:ext>
              </a:extLst>
            </p:cNvPr>
            <p:cNvSpPr txBox="1"/>
            <p:nvPr/>
          </p:nvSpPr>
          <p:spPr>
            <a:xfrm>
              <a:off x="1588022" y="4711610"/>
              <a:ext cx="2306323" cy="400110"/>
            </a:xfrm>
            <a:prstGeom prst="rect">
              <a:avLst/>
            </a:prstGeom>
            <a:noFill/>
          </p:spPr>
          <p:txBody>
            <a:bodyPr wrap="square" rtlCol="0">
              <a:spAutoFit/>
            </a:bodyPr>
            <a:lstStyle/>
            <a:p>
              <a:r>
                <a:rPr kumimoji="1" lang="en-US" altLang="ja-JP" sz="2000" dirty="0"/>
                <a:t>Spin dep. amp.</a:t>
              </a:r>
              <a:endParaRPr kumimoji="1" lang="ja-JP" altLang="en-US" sz="2000" dirty="0"/>
            </a:p>
          </p:txBody>
        </p:sp>
        <p:cxnSp>
          <p:nvCxnSpPr>
            <p:cNvPr id="43" name="直線コネクタ 42">
              <a:extLst>
                <a:ext uri="{FF2B5EF4-FFF2-40B4-BE49-F238E27FC236}">
                  <a16:creationId xmlns:a16="http://schemas.microsoft.com/office/drawing/2014/main" id="{C4FC86A9-ED2F-4BB3-A2DD-FDCD77F02689}"/>
                </a:ext>
              </a:extLst>
            </p:cNvPr>
            <p:cNvCxnSpPr>
              <a:cxnSpLocks/>
            </p:cNvCxnSpPr>
            <p:nvPr/>
          </p:nvCxnSpPr>
          <p:spPr>
            <a:xfrm>
              <a:off x="3061207" y="3164717"/>
              <a:ext cx="0" cy="1535547"/>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850910A-FCDF-47A1-8D71-F464097524AE}"/>
                </a:ext>
              </a:extLst>
            </p:cNvPr>
            <p:cNvCxnSpPr>
              <a:cxnSpLocks/>
            </p:cNvCxnSpPr>
            <p:nvPr/>
          </p:nvCxnSpPr>
          <p:spPr>
            <a:xfrm>
              <a:off x="2305765" y="3222394"/>
              <a:ext cx="0" cy="75959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72" name="グループ化 71">
            <a:extLst>
              <a:ext uri="{FF2B5EF4-FFF2-40B4-BE49-F238E27FC236}">
                <a16:creationId xmlns:a16="http://schemas.microsoft.com/office/drawing/2014/main" id="{56A89E4E-DCF1-4DDF-9C56-D3AE0BC96D67}"/>
              </a:ext>
            </a:extLst>
          </p:cNvPr>
          <p:cNvGrpSpPr/>
          <p:nvPr/>
        </p:nvGrpSpPr>
        <p:grpSpPr>
          <a:xfrm>
            <a:off x="4880226" y="1393471"/>
            <a:ext cx="1660702" cy="1161097"/>
            <a:chOff x="6502858" y="4471949"/>
            <a:chExt cx="1660702" cy="1161097"/>
          </a:xfrm>
        </p:grpSpPr>
        <p:sp>
          <p:nvSpPr>
            <p:cNvPr id="71" name="正方形/長方形 70">
              <a:extLst>
                <a:ext uri="{FF2B5EF4-FFF2-40B4-BE49-F238E27FC236}">
                  <a16:creationId xmlns:a16="http://schemas.microsoft.com/office/drawing/2014/main" id="{D6713B66-1EC1-401E-B15B-A1C094BA77DD}"/>
                </a:ext>
              </a:extLst>
            </p:cNvPr>
            <p:cNvSpPr/>
            <p:nvPr/>
          </p:nvSpPr>
          <p:spPr>
            <a:xfrm>
              <a:off x="6502858" y="4480377"/>
              <a:ext cx="1472661" cy="1152669"/>
            </a:xfrm>
            <a:prstGeom prst="rect">
              <a:avLst/>
            </a:prstGeom>
            <a:solidFill>
              <a:schemeClr val="tx1">
                <a:lumMod val="8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1" name="グループ化 60">
              <a:extLst>
                <a:ext uri="{FF2B5EF4-FFF2-40B4-BE49-F238E27FC236}">
                  <a16:creationId xmlns:a16="http://schemas.microsoft.com/office/drawing/2014/main" id="{0B285755-279D-475C-8111-71A511A71C8B}"/>
                </a:ext>
              </a:extLst>
            </p:cNvPr>
            <p:cNvGrpSpPr/>
            <p:nvPr/>
          </p:nvGrpSpPr>
          <p:grpSpPr>
            <a:xfrm>
              <a:off x="6662205" y="5069208"/>
              <a:ext cx="1140985" cy="397973"/>
              <a:chOff x="3705366" y="2685836"/>
              <a:chExt cx="1140985" cy="397973"/>
            </a:xfrm>
          </p:grpSpPr>
          <p:sp>
            <p:nvSpPr>
              <p:cNvPr id="56" name="楕円 55">
                <a:extLst>
                  <a:ext uri="{FF2B5EF4-FFF2-40B4-BE49-F238E27FC236}">
                    <a16:creationId xmlns:a16="http://schemas.microsoft.com/office/drawing/2014/main" id="{02387565-BCB0-45D3-B474-2F0E283CC966}"/>
                  </a:ext>
                </a:extLst>
              </p:cNvPr>
              <p:cNvSpPr/>
              <p:nvPr/>
            </p:nvSpPr>
            <p:spPr>
              <a:xfrm>
                <a:off x="4211731" y="2812105"/>
                <a:ext cx="128257" cy="128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58" name="直線コネクタ 57">
                <a:extLst>
                  <a:ext uri="{FF2B5EF4-FFF2-40B4-BE49-F238E27FC236}">
                    <a16:creationId xmlns:a16="http://schemas.microsoft.com/office/drawing/2014/main" id="{1A6CB7AD-A6BD-43FD-92C5-A30E477045E3}"/>
                  </a:ext>
                </a:extLst>
              </p:cNvPr>
              <p:cNvCxnSpPr>
                <a:cxnSpLocks/>
              </p:cNvCxnSpPr>
              <p:nvPr/>
            </p:nvCxnSpPr>
            <p:spPr>
              <a:xfrm>
                <a:off x="4171563" y="2884823"/>
                <a:ext cx="2141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大かっこ 59">
                <a:extLst>
                  <a:ext uri="{FF2B5EF4-FFF2-40B4-BE49-F238E27FC236}">
                    <a16:creationId xmlns:a16="http://schemas.microsoft.com/office/drawing/2014/main" id="{DF664388-B872-4C8F-96C8-4595FA1E0468}"/>
                  </a:ext>
                </a:extLst>
              </p:cNvPr>
              <p:cNvSpPr/>
              <p:nvPr/>
            </p:nvSpPr>
            <p:spPr>
              <a:xfrm>
                <a:off x="3705366" y="2685836"/>
                <a:ext cx="1140985" cy="397973"/>
              </a:xfrm>
              <a:prstGeom prst="bracketPair">
                <a:avLst>
                  <a:gd name="adj" fmla="val 44102"/>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62" name="テキスト ボックス 61">
              <a:extLst>
                <a:ext uri="{FF2B5EF4-FFF2-40B4-BE49-F238E27FC236}">
                  <a16:creationId xmlns:a16="http://schemas.microsoft.com/office/drawing/2014/main" id="{96979B80-AB91-4A48-AB5D-7BEF92B32248}"/>
                </a:ext>
              </a:extLst>
            </p:cNvPr>
            <p:cNvSpPr txBox="1"/>
            <p:nvPr/>
          </p:nvSpPr>
          <p:spPr>
            <a:xfrm>
              <a:off x="6543245" y="4471949"/>
              <a:ext cx="1620315" cy="477054"/>
            </a:xfrm>
            <a:prstGeom prst="rect">
              <a:avLst/>
            </a:prstGeom>
            <a:noFill/>
          </p:spPr>
          <p:txBody>
            <a:bodyPr wrap="square" rtlCol="0">
              <a:spAutoFit/>
            </a:bodyPr>
            <a:lstStyle/>
            <a:p>
              <a:r>
                <a:rPr kumimoji="1" lang="en-US" altLang="ja-JP" sz="2500" dirty="0">
                  <a:solidFill>
                    <a:schemeClr val="accent1">
                      <a:lumMod val="75000"/>
                    </a:schemeClr>
                  </a:solidFill>
                </a:rPr>
                <a:t>This exp.</a:t>
              </a:r>
              <a:endParaRPr kumimoji="1" lang="ja-JP" altLang="en-US" sz="2500" dirty="0">
                <a:solidFill>
                  <a:schemeClr val="accent1">
                    <a:lumMod val="75000"/>
                  </a:schemeClr>
                </a:solidFill>
              </a:endParaRPr>
            </a:p>
          </p:txBody>
        </p:sp>
      </p:grp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C6C6ECA-5A78-445F-B09C-65A7DB187EBC}"/>
                  </a:ext>
                </a:extLst>
              </p:cNvPr>
              <p:cNvSpPr txBox="1"/>
              <p:nvPr/>
            </p:nvSpPr>
            <p:spPr>
              <a:xfrm>
                <a:off x="256658" y="5785085"/>
                <a:ext cx="5919904" cy="861774"/>
              </a:xfrm>
              <a:prstGeom prst="rect">
                <a:avLst/>
              </a:prstGeom>
              <a:solidFill>
                <a:schemeClr val="accent3"/>
              </a:solidFill>
            </p:spPr>
            <p:txBody>
              <a:bodyPr wrap="square" rtlCol="0">
                <a:spAutoFit/>
              </a:bodyPr>
              <a:lstStyle/>
              <a:p>
                <a:r>
                  <a:rPr kumimoji="1" lang="en-US" altLang="ja-JP" sz="2500" u="sng" dirty="0">
                    <a:solidFill>
                      <a:schemeClr val="bg1">
                        <a:lumMod val="85000"/>
                        <a:lumOff val="15000"/>
                      </a:schemeClr>
                    </a:solidFill>
                  </a:rPr>
                  <a:t>Proposed experiment (C12-19-002)</a:t>
                </a:r>
              </a:p>
              <a:p>
                <a14:m>
                  <m:oMath xmlns:m="http://schemas.openxmlformats.org/officeDocument/2006/math">
                    <m:d>
                      <m:dPr>
                        <m:begChr m:val="|"/>
                        <m:endChr m:val="|"/>
                        <m:ctrlPr>
                          <a:rPr kumimoji="1" lang="en-US" altLang="ja-JP" sz="2500" b="0" i="1" smtClean="0">
                            <a:solidFill>
                              <a:schemeClr val="bg1">
                                <a:lumMod val="85000"/>
                                <a:lumOff val="15000"/>
                              </a:schemeClr>
                            </a:solidFill>
                            <a:latin typeface="Cambria Math" panose="02040503050406030204" pitchFamily="18" charset="0"/>
                          </a:rPr>
                        </m:ctrlPr>
                      </m:dPr>
                      <m:e>
                        <m:r>
                          <m:rPr>
                            <m:sty m:val="p"/>
                          </m:rPr>
                          <a:rPr kumimoji="1" lang="en-US" altLang="ja-JP" sz="2500" b="0" i="0" smtClean="0">
                            <a:solidFill>
                              <a:schemeClr val="bg1">
                                <a:lumMod val="85000"/>
                                <a:lumOff val="15000"/>
                              </a:schemeClr>
                            </a:solidFill>
                            <a:latin typeface="Cambria Math" panose="02040503050406030204" pitchFamily="18" charset="0"/>
                          </a:rPr>
                          <m:t>Δ</m:t>
                        </m:r>
                        <m:sSup>
                          <m:sSupPr>
                            <m:ctrlPr>
                              <a:rPr kumimoji="1" lang="en-US" altLang="ja-JP" sz="2500" b="0" i="1" smtClean="0">
                                <a:solidFill>
                                  <a:schemeClr val="bg1">
                                    <a:lumMod val="85000"/>
                                    <a:lumOff val="15000"/>
                                  </a:schemeClr>
                                </a:solidFill>
                                <a:latin typeface="Cambria Math" panose="02040503050406030204" pitchFamily="18" charset="0"/>
                              </a:rPr>
                            </m:ctrlPr>
                          </m:sSupPr>
                          <m:e>
                            <m:r>
                              <a:rPr kumimoji="1" lang="en-US" altLang="ja-JP" sz="2500" b="0" i="1" smtClean="0">
                                <a:solidFill>
                                  <a:schemeClr val="bg1">
                                    <a:lumMod val="85000"/>
                                    <a:lumOff val="15000"/>
                                  </a:schemeClr>
                                </a:solidFill>
                                <a:latin typeface="Cambria Math" panose="02040503050406030204" pitchFamily="18" charset="0"/>
                              </a:rPr>
                              <m:t>𝐵</m:t>
                            </m:r>
                          </m:e>
                          <m:sup>
                            <m:r>
                              <m:rPr>
                                <m:sty m:val="p"/>
                              </m:rPr>
                              <a:rPr kumimoji="1" lang="en-US" altLang="ja-JP" sz="2500" b="0" i="0" smtClean="0">
                                <a:solidFill>
                                  <a:schemeClr val="bg1">
                                    <a:lumMod val="85000"/>
                                    <a:lumOff val="15000"/>
                                  </a:schemeClr>
                                </a:solidFill>
                                <a:latin typeface="Cambria Math" panose="02040503050406030204" pitchFamily="18" charset="0"/>
                              </a:rPr>
                              <m:t>stat</m:t>
                            </m:r>
                            <m:r>
                              <a:rPr kumimoji="1" lang="en-US" altLang="ja-JP" sz="2500" b="0" i="1" smtClean="0">
                                <a:solidFill>
                                  <a:schemeClr val="bg1">
                                    <a:lumMod val="85000"/>
                                    <a:lumOff val="15000"/>
                                  </a:schemeClr>
                                </a:solidFill>
                                <a:latin typeface="Cambria Math" panose="02040503050406030204" pitchFamily="18" charset="0"/>
                              </a:rPr>
                              <m:t>.</m:t>
                            </m:r>
                          </m:sup>
                        </m:sSup>
                      </m:e>
                    </m:d>
                    <m:r>
                      <a:rPr kumimoji="1" lang="en-US" altLang="ja-JP" sz="2500" b="0" i="1" smtClean="0">
                        <a:solidFill>
                          <a:schemeClr val="bg1">
                            <a:lumMod val="85000"/>
                            <a:lumOff val="15000"/>
                          </a:schemeClr>
                        </a:solidFill>
                        <a:latin typeface="Cambria Math" panose="02040503050406030204" pitchFamily="18" charset="0"/>
                      </a:rPr>
                      <m:t>=20</m:t>
                    </m:r>
                  </m:oMath>
                </a14:m>
                <a:r>
                  <a:rPr kumimoji="1" lang="ja-JP" altLang="en-US" sz="2500" dirty="0">
                    <a:solidFill>
                      <a:schemeClr val="bg1">
                        <a:lumMod val="85000"/>
                        <a:lumOff val="15000"/>
                      </a:schemeClr>
                    </a:solidFill>
                  </a:rPr>
                  <a:t> </a:t>
                </a:r>
                <a:r>
                  <a:rPr kumimoji="1" lang="en-US" altLang="ja-JP" sz="2500" dirty="0">
                    <a:solidFill>
                      <a:schemeClr val="bg1">
                        <a:lumMod val="85000"/>
                        <a:lumOff val="15000"/>
                      </a:schemeClr>
                    </a:solidFill>
                  </a:rPr>
                  <a:t>keV, </a:t>
                </a:r>
                <a14:m>
                  <m:oMath xmlns:m="http://schemas.openxmlformats.org/officeDocument/2006/math">
                    <m:d>
                      <m:dPr>
                        <m:begChr m:val="|"/>
                        <m:endChr m:val="|"/>
                        <m:ctrlPr>
                          <a:rPr kumimoji="1" lang="en-US" altLang="ja-JP" sz="2500" i="1">
                            <a:solidFill>
                              <a:schemeClr val="bg1">
                                <a:lumMod val="85000"/>
                                <a:lumOff val="15000"/>
                              </a:schemeClr>
                            </a:solidFill>
                            <a:latin typeface="Cambria Math" panose="02040503050406030204" pitchFamily="18" charset="0"/>
                          </a:rPr>
                        </m:ctrlPr>
                      </m:dPr>
                      <m:e>
                        <m:r>
                          <m:rPr>
                            <m:sty m:val="p"/>
                          </m:rPr>
                          <a:rPr kumimoji="1" lang="en-US" altLang="ja-JP" sz="2500">
                            <a:solidFill>
                              <a:schemeClr val="bg1">
                                <a:lumMod val="85000"/>
                                <a:lumOff val="15000"/>
                              </a:schemeClr>
                            </a:solidFill>
                            <a:latin typeface="Cambria Math" panose="02040503050406030204" pitchFamily="18" charset="0"/>
                          </a:rPr>
                          <m:t>Δ</m:t>
                        </m:r>
                        <m:sSup>
                          <m:sSupPr>
                            <m:ctrlPr>
                              <a:rPr kumimoji="1" lang="en-US" altLang="ja-JP" sz="2500" i="1">
                                <a:solidFill>
                                  <a:schemeClr val="bg1">
                                    <a:lumMod val="85000"/>
                                    <a:lumOff val="15000"/>
                                  </a:schemeClr>
                                </a:solidFill>
                                <a:latin typeface="Cambria Math" panose="02040503050406030204" pitchFamily="18" charset="0"/>
                              </a:rPr>
                            </m:ctrlPr>
                          </m:sSupPr>
                          <m:e>
                            <m:r>
                              <a:rPr kumimoji="1" lang="en-US" altLang="ja-JP" sz="2500" i="1">
                                <a:solidFill>
                                  <a:schemeClr val="bg1">
                                    <a:lumMod val="85000"/>
                                    <a:lumOff val="15000"/>
                                  </a:schemeClr>
                                </a:solidFill>
                                <a:latin typeface="Cambria Math" panose="02040503050406030204" pitchFamily="18" charset="0"/>
                              </a:rPr>
                              <m:t>𝐵</m:t>
                            </m:r>
                          </m:e>
                          <m:sup>
                            <m:r>
                              <m:rPr>
                                <m:sty m:val="p"/>
                              </m:rPr>
                              <a:rPr kumimoji="1" lang="en-US" altLang="ja-JP" sz="2500" b="0" i="0" smtClean="0">
                                <a:solidFill>
                                  <a:schemeClr val="bg1">
                                    <a:lumMod val="85000"/>
                                    <a:lumOff val="15000"/>
                                  </a:schemeClr>
                                </a:solidFill>
                                <a:latin typeface="Cambria Math" panose="02040503050406030204" pitchFamily="18" charset="0"/>
                              </a:rPr>
                              <m:t>sys</m:t>
                            </m:r>
                            <m:r>
                              <a:rPr kumimoji="1" lang="en-US" altLang="ja-JP" sz="2500" i="1">
                                <a:solidFill>
                                  <a:schemeClr val="bg1">
                                    <a:lumMod val="85000"/>
                                    <a:lumOff val="15000"/>
                                  </a:schemeClr>
                                </a:solidFill>
                                <a:latin typeface="Cambria Math" panose="02040503050406030204" pitchFamily="18" charset="0"/>
                              </a:rPr>
                              <m:t>.</m:t>
                            </m:r>
                          </m:sup>
                        </m:sSup>
                      </m:e>
                    </m:d>
                    <m:r>
                      <a:rPr kumimoji="1" lang="en-US" altLang="ja-JP" sz="2500" i="1">
                        <a:solidFill>
                          <a:schemeClr val="bg1">
                            <a:lumMod val="85000"/>
                            <a:lumOff val="15000"/>
                          </a:schemeClr>
                        </a:solidFill>
                        <a:latin typeface="Cambria Math" panose="02040503050406030204" pitchFamily="18" charset="0"/>
                      </a:rPr>
                      <m:t>=</m:t>
                    </m:r>
                    <m:r>
                      <a:rPr kumimoji="1" lang="en-US" altLang="ja-JP" sz="2500" b="0" i="1" smtClean="0">
                        <a:solidFill>
                          <a:schemeClr val="bg1">
                            <a:lumMod val="85000"/>
                            <a:lumOff val="15000"/>
                          </a:schemeClr>
                        </a:solidFill>
                        <a:latin typeface="Cambria Math" panose="02040503050406030204" pitchFamily="18" charset="0"/>
                      </a:rPr>
                      <m:t>55</m:t>
                    </m:r>
                  </m:oMath>
                </a14:m>
                <a:r>
                  <a:rPr kumimoji="1" lang="ja-JP" altLang="en-US" sz="2500" dirty="0">
                    <a:solidFill>
                      <a:schemeClr val="bg1">
                        <a:lumMod val="85000"/>
                        <a:lumOff val="15000"/>
                      </a:schemeClr>
                    </a:solidFill>
                  </a:rPr>
                  <a:t> </a:t>
                </a:r>
                <a:r>
                  <a:rPr kumimoji="1" lang="en-US" altLang="ja-JP" sz="2500" dirty="0">
                    <a:solidFill>
                      <a:schemeClr val="bg1">
                        <a:lumMod val="85000"/>
                        <a:lumOff val="15000"/>
                      </a:schemeClr>
                    </a:solidFill>
                  </a:rPr>
                  <a:t>keV</a:t>
                </a:r>
                <a:endParaRPr kumimoji="1" lang="ja-JP" altLang="en-US" sz="2500" dirty="0">
                  <a:solidFill>
                    <a:schemeClr val="bg1">
                      <a:lumMod val="85000"/>
                      <a:lumOff val="15000"/>
                    </a:schemeClr>
                  </a:solidFill>
                </a:endParaRPr>
              </a:p>
            </p:txBody>
          </p:sp>
        </mc:Choice>
        <mc:Fallback xmlns="">
          <p:sp>
            <p:nvSpPr>
              <p:cNvPr id="63" name="テキスト ボックス 62">
                <a:extLst>
                  <a:ext uri="{FF2B5EF4-FFF2-40B4-BE49-F238E27FC236}">
                    <a16:creationId xmlns:a16="http://schemas.microsoft.com/office/drawing/2014/main" id="{8C6C6ECA-5A78-445F-B09C-65A7DB187EBC}"/>
                  </a:ext>
                </a:extLst>
              </p:cNvPr>
              <p:cNvSpPr txBox="1">
                <a:spLocks noRot="1" noChangeAspect="1" noMove="1" noResize="1" noEditPoints="1" noAdjustHandles="1" noChangeArrowheads="1" noChangeShapeType="1" noTextEdit="1"/>
              </p:cNvSpPr>
              <p:nvPr/>
            </p:nvSpPr>
            <p:spPr>
              <a:xfrm>
                <a:off x="256658" y="5785085"/>
                <a:ext cx="5919904" cy="861774"/>
              </a:xfrm>
              <a:prstGeom prst="rect">
                <a:avLst/>
              </a:prstGeom>
              <a:blipFill>
                <a:blip r:embed="rId5"/>
                <a:stretch>
                  <a:fillRect l="-1648" t="-6383" b="-156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E7AEFDD7-5CBE-48E7-A756-C76534E5B748}"/>
                  </a:ext>
                </a:extLst>
              </p:cNvPr>
              <p:cNvSpPr txBox="1"/>
              <p:nvPr/>
            </p:nvSpPr>
            <p:spPr>
              <a:xfrm>
                <a:off x="10820303" y="4511042"/>
                <a:ext cx="1287863" cy="558166"/>
              </a:xfrm>
              <a:prstGeom prst="rect">
                <a:avLst/>
              </a:prstGeom>
              <a:solidFill>
                <a:schemeClr val="accent6">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500" b="0" i="1" smtClean="0">
                          <a:solidFill>
                            <a:schemeClr val="bg1">
                              <a:lumMod val="85000"/>
                              <a:lumOff val="15000"/>
                            </a:schemeClr>
                          </a:solidFill>
                          <a:latin typeface="Cambria Math" panose="02040503050406030204" pitchFamily="18" charset="0"/>
                          <a:ea typeface="Cambria Math" panose="02040503050406030204" pitchFamily="18" charset="0"/>
                        </a:rPr>
                        <m:t>∝</m:t>
                      </m:r>
                      <m:rad>
                        <m:radPr>
                          <m:degHide m:val="on"/>
                          <m:ctrlPr>
                            <a:rPr kumimoji="1" lang="en-US" altLang="ja-JP" sz="2500" b="0" i="1" smtClean="0">
                              <a:solidFill>
                                <a:schemeClr val="bg1">
                                  <a:lumMod val="85000"/>
                                  <a:lumOff val="15000"/>
                                </a:schemeClr>
                              </a:solidFill>
                              <a:latin typeface="Cambria Math" panose="02040503050406030204" pitchFamily="18" charset="0"/>
                            </a:rPr>
                          </m:ctrlPr>
                        </m:radPr>
                        <m:deg/>
                        <m:e>
                          <m:sSub>
                            <m:sSubPr>
                              <m:ctrlPr>
                                <a:rPr kumimoji="1" lang="en-US" altLang="ja-JP" sz="2500" b="0" i="1" smtClean="0">
                                  <a:solidFill>
                                    <a:schemeClr val="bg1">
                                      <a:lumMod val="85000"/>
                                      <a:lumOff val="15000"/>
                                    </a:schemeClr>
                                  </a:solidFill>
                                  <a:latin typeface="Cambria Math" panose="02040503050406030204" pitchFamily="18" charset="0"/>
                                </a:rPr>
                              </m:ctrlPr>
                            </m:sSubPr>
                            <m:e>
                              <m:r>
                                <a:rPr kumimoji="1" lang="en-US" altLang="ja-JP" sz="2500" b="0" i="1" smtClean="0">
                                  <a:solidFill>
                                    <a:schemeClr val="bg1">
                                      <a:lumMod val="85000"/>
                                      <a:lumOff val="15000"/>
                                    </a:schemeClr>
                                  </a:solidFill>
                                  <a:latin typeface="Cambria Math" panose="02040503050406030204" pitchFamily="18" charset="0"/>
                                </a:rPr>
                                <m:t>𝐵</m:t>
                              </m:r>
                            </m:e>
                            <m:sub>
                              <m:r>
                                <m:rPr>
                                  <m:sty m:val="p"/>
                                </m:rPr>
                                <a:rPr kumimoji="1" lang="en-US" altLang="ja-JP" sz="2500" b="0" i="0" smtClean="0">
                                  <a:solidFill>
                                    <a:schemeClr val="bg1">
                                      <a:lumMod val="85000"/>
                                      <a:lumOff val="15000"/>
                                    </a:schemeClr>
                                  </a:solidFill>
                                  <a:latin typeface="Cambria Math" panose="02040503050406030204" pitchFamily="18" charset="0"/>
                                </a:rPr>
                                <m:t>Λ</m:t>
                              </m:r>
                            </m:sub>
                          </m:sSub>
                        </m:e>
                      </m:rad>
                    </m:oMath>
                  </m:oMathPara>
                </a14:m>
                <a:endParaRPr kumimoji="1" lang="ja-JP" altLang="en-US" sz="2500" dirty="0">
                  <a:solidFill>
                    <a:schemeClr val="bg1">
                      <a:lumMod val="85000"/>
                      <a:lumOff val="15000"/>
                    </a:schemeClr>
                  </a:solidFill>
                </a:endParaRPr>
              </a:p>
            </p:txBody>
          </p:sp>
        </mc:Choice>
        <mc:Fallback xmlns="">
          <p:sp>
            <p:nvSpPr>
              <p:cNvPr id="64" name="テキスト ボックス 63">
                <a:extLst>
                  <a:ext uri="{FF2B5EF4-FFF2-40B4-BE49-F238E27FC236}">
                    <a16:creationId xmlns:a16="http://schemas.microsoft.com/office/drawing/2014/main" id="{E7AEFDD7-5CBE-48E7-A756-C76534E5B748}"/>
                  </a:ext>
                </a:extLst>
              </p:cNvPr>
              <p:cNvSpPr txBox="1">
                <a:spLocks noRot="1" noChangeAspect="1" noMove="1" noResize="1" noEditPoints="1" noAdjustHandles="1" noChangeArrowheads="1" noChangeShapeType="1" noTextEdit="1"/>
              </p:cNvSpPr>
              <p:nvPr/>
            </p:nvSpPr>
            <p:spPr>
              <a:xfrm>
                <a:off x="10820303" y="4511042"/>
                <a:ext cx="1287863" cy="558166"/>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6297701C-2CEE-436A-87C7-5B1F494EF845}"/>
                  </a:ext>
                </a:extLst>
              </p:cNvPr>
              <p:cNvSpPr txBox="1"/>
              <p:nvPr/>
            </p:nvSpPr>
            <p:spPr>
              <a:xfrm>
                <a:off x="6634908" y="5705092"/>
                <a:ext cx="5437793" cy="919226"/>
              </a:xfrm>
              <a:prstGeom prst="rect">
                <a:avLst/>
              </a:prstGeom>
              <a:noFill/>
            </p:spPr>
            <p:txBody>
              <a:bodyPr wrap="square" rtlCol="0">
                <a:spAutoFit/>
              </a:bodyPr>
              <a:lstStyle/>
              <a:p>
                <a:r>
                  <a:rPr kumimoji="1" lang="en-US" altLang="ja-JP" sz="2600" b="1" dirty="0">
                    <a:solidFill>
                      <a:schemeClr val="accent3">
                        <a:lumMod val="40000"/>
                        <a:lumOff val="60000"/>
                      </a:schemeClr>
                    </a:solidFill>
                  </a:rPr>
                  <a:t>Best Accuracy on </a:t>
                </a:r>
                <a14:m>
                  <m:oMath xmlns:m="http://schemas.openxmlformats.org/officeDocument/2006/math">
                    <m:sSub>
                      <m:sSubPr>
                        <m:ctrlPr>
                          <a:rPr kumimoji="1" lang="en-US" altLang="ja-JP" sz="2600" b="1" i="1" smtClean="0">
                            <a:solidFill>
                              <a:schemeClr val="accent3">
                                <a:lumMod val="40000"/>
                                <a:lumOff val="60000"/>
                              </a:schemeClr>
                            </a:solidFill>
                            <a:latin typeface="Cambria Math" panose="02040503050406030204" pitchFamily="18" charset="0"/>
                          </a:rPr>
                        </m:ctrlPr>
                      </m:sSubPr>
                      <m:e>
                        <m:r>
                          <a:rPr kumimoji="1" lang="en-US" altLang="ja-JP" sz="2600" b="1" i="1" smtClean="0">
                            <a:solidFill>
                              <a:schemeClr val="accent3">
                                <a:lumMod val="40000"/>
                                <a:lumOff val="60000"/>
                              </a:schemeClr>
                            </a:solidFill>
                            <a:latin typeface="Cambria Math" panose="02040503050406030204" pitchFamily="18" charset="0"/>
                          </a:rPr>
                          <m:t>𝑩</m:t>
                        </m:r>
                      </m:e>
                      <m:sub>
                        <m:r>
                          <a:rPr kumimoji="1" lang="en-US" altLang="ja-JP" sz="2600" b="1" i="0" smtClean="0">
                            <a:solidFill>
                              <a:schemeClr val="accent3">
                                <a:lumMod val="40000"/>
                                <a:lumOff val="60000"/>
                              </a:schemeClr>
                            </a:solidFill>
                            <a:latin typeface="Cambria Math" panose="02040503050406030204" pitchFamily="18" charset="0"/>
                          </a:rPr>
                          <m:t>𝚲</m:t>
                        </m:r>
                      </m:sub>
                    </m:sSub>
                  </m:oMath>
                </a14:m>
                <a:r>
                  <a:rPr kumimoji="1" lang="en-US" altLang="ja-JP" sz="2600" b="1" dirty="0">
                    <a:solidFill>
                      <a:schemeClr val="accent3">
                        <a:lumMod val="40000"/>
                        <a:lumOff val="60000"/>
                      </a:schemeClr>
                    </a:solidFill>
                  </a:rPr>
                  <a:t>(</a:t>
                </a:r>
                <a14:m>
                  <m:oMath xmlns:m="http://schemas.openxmlformats.org/officeDocument/2006/math">
                    <m:sPre>
                      <m:sPrePr>
                        <m:ctrlPr>
                          <a:rPr kumimoji="1" lang="en-US" altLang="ja-JP" sz="2600" b="1" i="1" dirty="0" smtClean="0">
                            <a:solidFill>
                              <a:schemeClr val="accent3">
                                <a:lumMod val="40000"/>
                                <a:lumOff val="60000"/>
                              </a:schemeClr>
                            </a:solidFill>
                            <a:latin typeface="Cambria Math" panose="02040503050406030204" pitchFamily="18" charset="0"/>
                          </a:rPr>
                        </m:ctrlPr>
                      </m:sPrePr>
                      <m:sub>
                        <m:r>
                          <a:rPr kumimoji="1" lang="en-US" altLang="ja-JP" sz="2600" b="1" i="0" dirty="0" smtClean="0">
                            <a:solidFill>
                              <a:schemeClr val="accent3">
                                <a:lumMod val="40000"/>
                                <a:lumOff val="60000"/>
                              </a:schemeClr>
                            </a:solidFill>
                            <a:latin typeface="Cambria Math" panose="02040503050406030204" pitchFamily="18" charset="0"/>
                          </a:rPr>
                          <m:t>𝚲</m:t>
                        </m:r>
                      </m:sub>
                      <m:sup>
                        <m:r>
                          <a:rPr lang="en-US" altLang="ja-JP" sz="2600" b="1" i="1" smtClean="0">
                            <a:solidFill>
                              <a:schemeClr val="accent3">
                                <a:lumMod val="40000"/>
                                <a:lumOff val="60000"/>
                              </a:schemeClr>
                            </a:solidFill>
                            <a:latin typeface="Cambria Math" panose="02040503050406030204" pitchFamily="18" charset="0"/>
                          </a:rPr>
                          <m:t>𝟑</m:t>
                        </m:r>
                      </m:sup>
                      <m:e>
                        <m:r>
                          <a:rPr lang="en-US" altLang="ja-JP" sz="2600" b="1" i="0" smtClean="0">
                            <a:solidFill>
                              <a:schemeClr val="accent3">
                                <a:lumMod val="40000"/>
                                <a:lumOff val="60000"/>
                              </a:schemeClr>
                            </a:solidFill>
                            <a:latin typeface="Cambria Math" panose="02040503050406030204" pitchFamily="18" charset="0"/>
                          </a:rPr>
                          <m:t>𝐇</m:t>
                        </m:r>
                      </m:e>
                    </m:sPre>
                  </m:oMath>
                </a14:m>
                <a:r>
                  <a:rPr kumimoji="1" lang="en-US" altLang="ja-JP" sz="2600" b="1" dirty="0">
                    <a:solidFill>
                      <a:schemeClr val="accent3">
                        <a:lumMod val="40000"/>
                        <a:lumOff val="60000"/>
                      </a:schemeClr>
                    </a:solidFill>
                  </a:rPr>
                  <a:t>)</a:t>
                </a:r>
              </a:p>
              <a:p>
                <a:r>
                  <a:rPr kumimoji="1" lang="en-US" altLang="ja-JP" sz="2600" dirty="0">
                    <a:solidFill>
                      <a:schemeClr val="accent3">
                        <a:lumMod val="40000"/>
                        <a:lumOff val="60000"/>
                      </a:schemeClr>
                    </a:solidFill>
                    <a:sym typeface="Wingdings" panose="05000000000000000000" pitchFamily="2" charset="2"/>
                  </a:rPr>
                  <a:t> Pin down the hyperon puzzle</a:t>
                </a:r>
                <a:endParaRPr kumimoji="1" lang="ja-JP" altLang="en-US" sz="2600" dirty="0">
                  <a:solidFill>
                    <a:schemeClr val="accent3">
                      <a:lumMod val="40000"/>
                      <a:lumOff val="60000"/>
                    </a:schemeClr>
                  </a:solidFill>
                </a:endParaRPr>
              </a:p>
            </p:txBody>
          </p:sp>
        </mc:Choice>
        <mc:Fallback xmlns="">
          <p:sp>
            <p:nvSpPr>
              <p:cNvPr id="65" name="テキスト ボックス 64">
                <a:extLst>
                  <a:ext uri="{FF2B5EF4-FFF2-40B4-BE49-F238E27FC236}">
                    <a16:creationId xmlns:a16="http://schemas.microsoft.com/office/drawing/2014/main" id="{6297701C-2CEE-436A-87C7-5B1F494EF845}"/>
                  </a:ext>
                </a:extLst>
              </p:cNvPr>
              <p:cNvSpPr txBox="1">
                <a:spLocks noRot="1" noChangeAspect="1" noMove="1" noResize="1" noEditPoints="1" noAdjustHandles="1" noChangeArrowheads="1" noChangeShapeType="1" noTextEdit="1"/>
              </p:cNvSpPr>
              <p:nvPr/>
            </p:nvSpPr>
            <p:spPr>
              <a:xfrm>
                <a:off x="6634908" y="5705092"/>
                <a:ext cx="5437793" cy="919226"/>
              </a:xfrm>
              <a:prstGeom prst="rect">
                <a:avLst/>
              </a:prstGeom>
              <a:blipFill>
                <a:blip r:embed="rId7"/>
                <a:stretch>
                  <a:fillRect l="-2018" t="-3974" b="-15232"/>
                </a:stretch>
              </a:blipFill>
            </p:spPr>
            <p:txBody>
              <a:bodyPr/>
              <a:lstStyle/>
              <a:p>
                <a:r>
                  <a:rPr lang="ja-JP" altLang="en-US">
                    <a:noFill/>
                  </a:rPr>
                  <a:t> </a:t>
                </a:r>
              </a:p>
            </p:txBody>
          </p:sp>
        </mc:Fallback>
      </mc:AlternateContent>
      <p:sp>
        <p:nvSpPr>
          <p:cNvPr id="69" name="矢印: 下 68">
            <a:extLst>
              <a:ext uri="{FF2B5EF4-FFF2-40B4-BE49-F238E27FC236}">
                <a16:creationId xmlns:a16="http://schemas.microsoft.com/office/drawing/2014/main" id="{BFA728C9-BCB8-4E3C-9B70-F93F7D41B339}"/>
              </a:ext>
            </a:extLst>
          </p:cNvPr>
          <p:cNvSpPr/>
          <p:nvPr/>
        </p:nvSpPr>
        <p:spPr>
          <a:xfrm>
            <a:off x="3018133" y="1737063"/>
            <a:ext cx="337647" cy="819854"/>
          </a:xfrm>
          <a:prstGeom prst="downArrow">
            <a:avLst/>
          </a:prstGeom>
          <a:solidFill>
            <a:schemeClr val="accent4">
              <a:lumMod val="7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テキスト ボックス 69">
            <a:extLst>
              <a:ext uri="{FF2B5EF4-FFF2-40B4-BE49-F238E27FC236}">
                <a16:creationId xmlns:a16="http://schemas.microsoft.com/office/drawing/2014/main" id="{69AFE104-4960-4C2B-B307-3E5E55A85578}"/>
              </a:ext>
            </a:extLst>
          </p:cNvPr>
          <p:cNvSpPr txBox="1"/>
          <p:nvPr/>
        </p:nvSpPr>
        <p:spPr>
          <a:xfrm>
            <a:off x="3355780" y="1842201"/>
            <a:ext cx="897723" cy="369332"/>
          </a:xfrm>
          <a:prstGeom prst="rect">
            <a:avLst/>
          </a:prstGeom>
          <a:noFill/>
        </p:spPr>
        <p:txBody>
          <a:bodyPr wrap="square" rtlCol="0">
            <a:spAutoFit/>
          </a:bodyPr>
          <a:lstStyle/>
          <a:p>
            <a:r>
              <a:rPr kumimoji="1" lang="en-US" altLang="ja-JP" dirty="0">
                <a:solidFill>
                  <a:schemeClr val="bg1">
                    <a:lumMod val="85000"/>
                    <a:lumOff val="15000"/>
                  </a:schemeClr>
                </a:solidFill>
              </a:rPr>
              <a:t>π FIS</a:t>
            </a:r>
            <a:endParaRPr kumimoji="1" lang="ja-JP" altLang="en-US" dirty="0">
              <a:solidFill>
                <a:schemeClr val="bg1">
                  <a:lumMod val="85000"/>
                  <a:lumOff val="15000"/>
                </a:schemeClr>
              </a:solidFill>
            </a:endParaRPr>
          </a:p>
        </p:txBody>
      </p:sp>
      <p:sp>
        <p:nvSpPr>
          <p:cNvPr id="80" name="テキスト ボックス 79">
            <a:extLst>
              <a:ext uri="{FF2B5EF4-FFF2-40B4-BE49-F238E27FC236}">
                <a16:creationId xmlns:a16="http://schemas.microsoft.com/office/drawing/2014/main" id="{F0275C3C-21A1-42E7-97A8-2AE9C6719353}"/>
              </a:ext>
            </a:extLst>
          </p:cNvPr>
          <p:cNvSpPr txBox="1"/>
          <p:nvPr/>
        </p:nvSpPr>
        <p:spPr>
          <a:xfrm>
            <a:off x="1433709" y="5090062"/>
            <a:ext cx="2376409" cy="646331"/>
          </a:xfrm>
          <a:prstGeom prst="rect">
            <a:avLst/>
          </a:prstGeom>
          <a:noFill/>
        </p:spPr>
        <p:txBody>
          <a:bodyPr wrap="square" rtlCol="0">
            <a:spAutoFit/>
          </a:bodyPr>
          <a:lstStyle/>
          <a:p>
            <a:r>
              <a:rPr kumimoji="1" lang="en-US" altLang="ja-JP" dirty="0"/>
              <a:t>2BD: 60±110 keV</a:t>
            </a:r>
          </a:p>
          <a:p>
            <a:r>
              <a:rPr kumimoji="1" lang="en-US" altLang="ja-JP" dirty="0"/>
              <a:t>3BD: 230±110 keV</a:t>
            </a:r>
          </a:p>
        </p:txBody>
      </p:sp>
      <p:sp>
        <p:nvSpPr>
          <p:cNvPr id="81" name="テキスト ボックス 80">
            <a:extLst>
              <a:ext uri="{FF2B5EF4-FFF2-40B4-BE49-F238E27FC236}">
                <a16:creationId xmlns:a16="http://schemas.microsoft.com/office/drawing/2014/main" id="{7AE135DB-2AD4-4FE4-93EA-C329A66D80E6}"/>
              </a:ext>
            </a:extLst>
          </p:cNvPr>
          <p:cNvSpPr txBox="1"/>
          <p:nvPr/>
        </p:nvSpPr>
        <p:spPr>
          <a:xfrm>
            <a:off x="4357204" y="5100095"/>
            <a:ext cx="2376409" cy="646331"/>
          </a:xfrm>
          <a:prstGeom prst="rect">
            <a:avLst/>
          </a:prstGeom>
          <a:noFill/>
        </p:spPr>
        <p:txBody>
          <a:bodyPr wrap="square" rtlCol="0">
            <a:spAutoFit/>
          </a:bodyPr>
          <a:lstStyle/>
          <a:p>
            <a:r>
              <a:rPr kumimoji="1" lang="en-US" altLang="ja-JP" dirty="0"/>
              <a:t>2BD: 176±150 keV</a:t>
            </a:r>
          </a:p>
          <a:p>
            <a:r>
              <a:rPr kumimoji="1" lang="en-US" altLang="ja-JP" dirty="0"/>
              <a:t>3BD: 586±160 keV</a:t>
            </a:r>
          </a:p>
        </p:txBody>
      </p:sp>
      <p:sp>
        <p:nvSpPr>
          <p:cNvPr id="82" name="テキスト ボックス 81">
            <a:extLst>
              <a:ext uri="{FF2B5EF4-FFF2-40B4-BE49-F238E27FC236}">
                <a16:creationId xmlns:a16="http://schemas.microsoft.com/office/drawing/2014/main" id="{9D0A8042-D720-48D9-ACBA-81CA9D790083}"/>
              </a:ext>
            </a:extLst>
          </p:cNvPr>
          <p:cNvSpPr txBox="1"/>
          <p:nvPr/>
        </p:nvSpPr>
        <p:spPr>
          <a:xfrm>
            <a:off x="4306644" y="4941534"/>
            <a:ext cx="1922071" cy="276999"/>
          </a:xfrm>
          <a:prstGeom prst="rect">
            <a:avLst/>
          </a:prstGeom>
          <a:noFill/>
        </p:spPr>
        <p:txBody>
          <a:bodyPr wrap="square" rtlCol="0">
            <a:spAutoFit/>
          </a:bodyPr>
          <a:lstStyle/>
          <a:p>
            <a:r>
              <a:rPr kumimoji="1" lang="en-US" altLang="ja-JP" sz="1200" dirty="0"/>
              <a:t>PRA982 (2019)811—814 </a:t>
            </a:r>
            <a:endParaRPr kumimoji="1" lang="ja-JP" altLang="en-US" sz="1200" dirty="0"/>
          </a:p>
        </p:txBody>
      </p:sp>
      <p:sp>
        <p:nvSpPr>
          <p:cNvPr id="83" name="テキスト ボックス 82">
            <a:extLst>
              <a:ext uri="{FF2B5EF4-FFF2-40B4-BE49-F238E27FC236}">
                <a16:creationId xmlns:a16="http://schemas.microsoft.com/office/drawing/2014/main" id="{EA5E2D35-2216-4217-8E69-DA7644ABFFB9}"/>
              </a:ext>
            </a:extLst>
          </p:cNvPr>
          <p:cNvSpPr txBox="1"/>
          <p:nvPr/>
        </p:nvSpPr>
        <p:spPr>
          <a:xfrm>
            <a:off x="1433709" y="4900898"/>
            <a:ext cx="1709526" cy="276999"/>
          </a:xfrm>
          <a:prstGeom prst="rect">
            <a:avLst/>
          </a:prstGeom>
          <a:noFill/>
        </p:spPr>
        <p:txBody>
          <a:bodyPr wrap="square" rtlCol="0">
            <a:spAutoFit/>
          </a:bodyPr>
          <a:lstStyle/>
          <a:p>
            <a:r>
              <a:rPr kumimoji="1" lang="en-US" altLang="ja-JP" sz="1200" dirty="0"/>
              <a:t>NPB52 (1973)1—30 </a:t>
            </a:r>
            <a:endParaRPr kumimoji="1" lang="ja-JP" altLang="en-US" sz="1200" dirty="0"/>
          </a:p>
        </p:txBody>
      </p:sp>
      <p:sp>
        <p:nvSpPr>
          <p:cNvPr id="86" name="大かっこ 85">
            <a:extLst>
              <a:ext uri="{FF2B5EF4-FFF2-40B4-BE49-F238E27FC236}">
                <a16:creationId xmlns:a16="http://schemas.microsoft.com/office/drawing/2014/main" id="{9E52FF69-2CD7-4AD5-8B1C-22D2C147EEE6}"/>
              </a:ext>
            </a:extLst>
          </p:cNvPr>
          <p:cNvSpPr/>
          <p:nvPr/>
        </p:nvSpPr>
        <p:spPr>
          <a:xfrm>
            <a:off x="1339426" y="4988152"/>
            <a:ext cx="2348408" cy="680464"/>
          </a:xfrm>
          <a:prstGeom prst="bracketPair">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7" name="大かっこ 86">
            <a:extLst>
              <a:ext uri="{FF2B5EF4-FFF2-40B4-BE49-F238E27FC236}">
                <a16:creationId xmlns:a16="http://schemas.microsoft.com/office/drawing/2014/main" id="{BAAB55F4-7828-4717-824E-99663E72258A}"/>
              </a:ext>
            </a:extLst>
          </p:cNvPr>
          <p:cNvSpPr/>
          <p:nvPr/>
        </p:nvSpPr>
        <p:spPr>
          <a:xfrm>
            <a:off x="4253503" y="5011902"/>
            <a:ext cx="2348408" cy="680464"/>
          </a:xfrm>
          <a:prstGeom prst="bracketPair">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6F2A1BFF-6544-451D-922C-6DF0C56281E5}"/>
              </a:ext>
            </a:extLst>
          </p:cNvPr>
          <p:cNvSpPr/>
          <p:nvPr/>
        </p:nvSpPr>
        <p:spPr>
          <a:xfrm>
            <a:off x="922830" y="963081"/>
            <a:ext cx="4891019" cy="353943"/>
          </a:xfrm>
          <a:prstGeom prst="rect">
            <a:avLst/>
          </a:prstGeom>
        </p:spPr>
        <p:txBody>
          <a:bodyPr wrap="none">
            <a:spAutoFit/>
          </a:bodyPr>
          <a:lstStyle/>
          <a:p>
            <a:r>
              <a:rPr lang="en-US" altLang="ja-JP" sz="1700" dirty="0" err="1">
                <a:latin typeface="Times New Roman" panose="02020603050405020304" pitchFamily="18" charset="0"/>
                <a:cs typeface="Times New Roman" panose="02020603050405020304" pitchFamily="18" charset="0"/>
              </a:rPr>
              <a:t>A.Pérez-Obiol</a:t>
            </a:r>
            <a:r>
              <a:rPr lang="en-US" altLang="ja-JP" sz="1700" dirty="0">
                <a:latin typeface="Times New Roman" panose="02020603050405020304" pitchFamily="18" charset="0"/>
                <a:cs typeface="Times New Roman" panose="02020603050405020304" pitchFamily="18" charset="0"/>
              </a:rPr>
              <a:t> et al., Phys Lett. B 811, 135916 (2020)</a:t>
            </a:r>
            <a:endParaRPr lang="ja-JP" altLang="en-US" sz="1700" dirty="0">
              <a:latin typeface="Times New Roman" panose="02020603050405020304" pitchFamily="18" charset="0"/>
              <a:cs typeface="Times New Roman" panose="02020603050405020304" pitchFamily="18" charset="0"/>
            </a:endParaRPr>
          </a:p>
        </p:txBody>
      </p:sp>
      <p:sp>
        <p:nvSpPr>
          <p:cNvPr id="91" name="テキスト ボックス 90">
            <a:extLst>
              <a:ext uri="{FF2B5EF4-FFF2-40B4-BE49-F238E27FC236}">
                <a16:creationId xmlns:a16="http://schemas.microsoft.com/office/drawing/2014/main" id="{1DDD30C9-5443-40A7-B3B4-0B5476806769}"/>
              </a:ext>
            </a:extLst>
          </p:cNvPr>
          <p:cNvSpPr txBox="1"/>
          <p:nvPr/>
        </p:nvSpPr>
        <p:spPr>
          <a:xfrm>
            <a:off x="3122835" y="4273536"/>
            <a:ext cx="3030227" cy="369332"/>
          </a:xfrm>
          <a:prstGeom prst="rect">
            <a:avLst/>
          </a:prstGeom>
          <a:solidFill>
            <a:schemeClr val="tx1"/>
          </a:solidFill>
        </p:spPr>
        <p:txBody>
          <a:bodyPr wrap="square" rtlCol="0">
            <a:spAutoFit/>
          </a:bodyPr>
          <a:lstStyle/>
          <a:p>
            <a:r>
              <a:rPr kumimoji="1" lang="en-US" altLang="ja-JP" dirty="0">
                <a:solidFill>
                  <a:schemeClr val="bg1"/>
                </a:solidFill>
              </a:rPr>
              <a:t>Binding energy (keV)</a:t>
            </a:r>
            <a:endParaRPr kumimoji="1" lang="ja-JP" altLang="en-US" dirty="0">
              <a:solidFill>
                <a:schemeClr val="bg1"/>
              </a:solidFill>
            </a:endParaRPr>
          </a:p>
        </p:txBody>
      </p:sp>
      <p:cxnSp>
        <p:nvCxnSpPr>
          <p:cNvPr id="88" name="直線矢印コネクタ 87">
            <a:extLst>
              <a:ext uri="{FF2B5EF4-FFF2-40B4-BE49-F238E27FC236}">
                <a16:creationId xmlns:a16="http://schemas.microsoft.com/office/drawing/2014/main" id="{BD4DF1A5-D5D4-4CA0-B873-CEF34B306D5A}"/>
              </a:ext>
            </a:extLst>
          </p:cNvPr>
          <p:cNvCxnSpPr>
            <a:cxnSpLocks/>
          </p:cNvCxnSpPr>
          <p:nvPr/>
        </p:nvCxnSpPr>
        <p:spPr>
          <a:xfrm flipV="1">
            <a:off x="5541524" y="4042197"/>
            <a:ext cx="0" cy="62808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6" name="直線矢印コネクタ 15">
            <a:extLst>
              <a:ext uri="{FF2B5EF4-FFF2-40B4-BE49-F238E27FC236}">
                <a16:creationId xmlns:a16="http://schemas.microsoft.com/office/drawing/2014/main" id="{B320CBC8-7D7A-480F-99CF-559411642155}"/>
              </a:ext>
            </a:extLst>
          </p:cNvPr>
          <p:cNvCxnSpPr>
            <a:cxnSpLocks/>
          </p:cNvCxnSpPr>
          <p:nvPr/>
        </p:nvCxnSpPr>
        <p:spPr>
          <a:xfrm flipV="1">
            <a:off x="3171355" y="4049596"/>
            <a:ext cx="0" cy="62808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92" name="テキスト ボックス 91">
            <a:extLst>
              <a:ext uri="{FF2B5EF4-FFF2-40B4-BE49-F238E27FC236}">
                <a16:creationId xmlns:a16="http://schemas.microsoft.com/office/drawing/2014/main" id="{B264486A-A65E-45F7-9613-58811BD32B55}"/>
              </a:ext>
            </a:extLst>
          </p:cNvPr>
          <p:cNvSpPr txBox="1"/>
          <p:nvPr/>
        </p:nvSpPr>
        <p:spPr>
          <a:xfrm rot="16200000">
            <a:off x="662667" y="1908268"/>
            <a:ext cx="1634164" cy="369332"/>
          </a:xfrm>
          <a:prstGeom prst="rect">
            <a:avLst/>
          </a:prstGeom>
          <a:solidFill>
            <a:schemeClr val="tx1"/>
          </a:solidFill>
        </p:spPr>
        <p:txBody>
          <a:bodyPr wrap="square" rtlCol="0">
            <a:spAutoFit/>
          </a:bodyPr>
          <a:lstStyle/>
          <a:p>
            <a:r>
              <a:rPr kumimoji="1" lang="en-US" altLang="ja-JP" dirty="0">
                <a:solidFill>
                  <a:schemeClr val="bg1"/>
                </a:solidFill>
              </a:rPr>
              <a:t>Lifetime (</a:t>
            </a:r>
            <a:r>
              <a:rPr kumimoji="1" lang="en-US" altLang="ja-JP" dirty="0" err="1">
                <a:solidFill>
                  <a:schemeClr val="bg1"/>
                </a:solidFill>
              </a:rPr>
              <a:t>ps</a:t>
            </a:r>
            <a:r>
              <a:rPr kumimoji="1" lang="en-US" altLang="ja-JP" dirty="0">
                <a:solidFill>
                  <a:schemeClr val="bg1"/>
                </a:solidFill>
              </a:rPr>
              <a:t>)</a:t>
            </a:r>
            <a:endParaRPr kumimoji="1" lang="ja-JP" altLang="en-US" dirty="0">
              <a:solidFill>
                <a:schemeClr val="bg1"/>
              </a:solidFill>
            </a:endParaRPr>
          </a:p>
        </p:txBody>
      </p:sp>
      <p:cxnSp>
        <p:nvCxnSpPr>
          <p:cNvPr id="8" name="直線矢印コネクタ 7">
            <a:extLst>
              <a:ext uri="{FF2B5EF4-FFF2-40B4-BE49-F238E27FC236}">
                <a16:creationId xmlns:a16="http://schemas.microsoft.com/office/drawing/2014/main" id="{1AD7EA04-F350-4B84-8C0D-7A7FCA77632F}"/>
              </a:ext>
            </a:extLst>
          </p:cNvPr>
          <p:cNvCxnSpPr>
            <a:cxnSpLocks/>
          </p:cNvCxnSpPr>
          <p:nvPr/>
        </p:nvCxnSpPr>
        <p:spPr>
          <a:xfrm>
            <a:off x="1137014" y="2827122"/>
            <a:ext cx="878794"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7619726A-DADA-49C0-B250-C980FFF84D58}"/>
              </a:ext>
            </a:extLst>
          </p:cNvPr>
          <p:cNvCxnSpPr>
            <a:cxnSpLocks/>
          </p:cNvCxnSpPr>
          <p:nvPr/>
        </p:nvCxnSpPr>
        <p:spPr>
          <a:xfrm>
            <a:off x="1137014" y="3443547"/>
            <a:ext cx="824203"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A104F65-4996-4069-A98D-F9FE3605231F}"/>
              </a:ext>
            </a:extLst>
          </p:cNvPr>
          <p:cNvCxnSpPr>
            <a:cxnSpLocks/>
          </p:cNvCxnSpPr>
          <p:nvPr/>
        </p:nvCxnSpPr>
        <p:spPr>
          <a:xfrm>
            <a:off x="1232550" y="2024176"/>
            <a:ext cx="755963"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9508723E-5506-4AD6-8337-D2778CBE0302}"/>
              </a:ext>
            </a:extLst>
          </p:cNvPr>
          <p:cNvCxnSpPr>
            <a:cxnSpLocks/>
          </p:cNvCxnSpPr>
          <p:nvPr/>
        </p:nvCxnSpPr>
        <p:spPr>
          <a:xfrm>
            <a:off x="1137014" y="2858966"/>
            <a:ext cx="878794"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F23DE8C5-D8F2-4A01-A15C-5EAB802F29E9}"/>
              </a:ext>
            </a:extLst>
          </p:cNvPr>
          <p:cNvCxnSpPr>
            <a:cxnSpLocks/>
          </p:cNvCxnSpPr>
          <p:nvPr/>
        </p:nvCxnSpPr>
        <p:spPr>
          <a:xfrm>
            <a:off x="1198429" y="1697923"/>
            <a:ext cx="755963"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四角形: 1 つの角を切り取る 54">
            <a:extLst>
              <a:ext uri="{FF2B5EF4-FFF2-40B4-BE49-F238E27FC236}">
                <a16:creationId xmlns:a16="http://schemas.microsoft.com/office/drawing/2014/main" id="{07FC5EB8-3141-48EA-9994-139F25C5028E}"/>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5/18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107860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E0F9CD-A35F-4688-9F27-2118780B15B6}"/>
              </a:ext>
            </a:extLst>
          </p:cNvPr>
          <p:cNvSpPr>
            <a:spLocks noGrp="1"/>
          </p:cNvSpPr>
          <p:nvPr>
            <p:ph type="title"/>
          </p:nvPr>
        </p:nvSpPr>
        <p:spPr>
          <a:xfrm>
            <a:off x="195735" y="140950"/>
            <a:ext cx="8330215" cy="1015227"/>
          </a:xfrm>
        </p:spPr>
        <p:txBody>
          <a:bodyPr>
            <a:normAutofit fontScale="90000"/>
          </a:bodyPr>
          <a:lstStyle/>
          <a:p>
            <a:r>
              <a:rPr kumimoji="1" lang="en-US" altLang="ja-JP" dirty="0"/>
              <a:t>Charge Symmetry Breaking (CSB)  in the ΛN interaction</a:t>
            </a:r>
            <a:endParaRPr kumimoji="1" lang="ja-JP" altLang="en-US" dirty="0"/>
          </a:p>
        </p:txBody>
      </p:sp>
      <mc:AlternateContent xmlns:mc="http://schemas.openxmlformats.org/markup-compatibility/2006" xmlns:a14="http://schemas.microsoft.com/office/drawing/2010/main">
        <mc:Choice Requires="a14">
          <p:sp>
            <p:nvSpPr>
              <p:cNvPr id="43" name="楕円 42">
                <a:extLst>
                  <a:ext uri="{FF2B5EF4-FFF2-40B4-BE49-F238E27FC236}">
                    <a16:creationId xmlns:a16="http://schemas.microsoft.com/office/drawing/2014/main" id="{9F7519F0-AAFB-467C-93A8-D755588DAA3B}"/>
                  </a:ext>
                </a:extLst>
              </p:cNvPr>
              <p:cNvSpPr/>
              <p:nvPr/>
            </p:nvSpPr>
            <p:spPr>
              <a:xfrm>
                <a:off x="8486468" y="830370"/>
                <a:ext cx="949911" cy="949911"/>
              </a:xfrm>
              <a:prstGeom prst="ellipse">
                <a:avLst/>
              </a:prstGeom>
              <a:solidFill>
                <a:schemeClr val="bg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ja-JP" sz="3500" b="1" i="1" dirty="0" smtClean="0">
                              <a:solidFill>
                                <a:schemeClr val="tx1"/>
                              </a:solidFill>
                              <a:latin typeface="Cambria Math" panose="02040503050406030204" pitchFamily="18" charset="0"/>
                            </a:rPr>
                          </m:ctrlPr>
                        </m:sPrePr>
                        <m:sub>
                          <m:r>
                            <a:rPr lang="en-US" altLang="ja-JP" sz="3500" b="1" i="0" dirty="0" smtClean="0">
                              <a:solidFill>
                                <a:schemeClr val="tx1"/>
                              </a:solidFill>
                              <a:latin typeface="Cambria Math" panose="02040503050406030204" pitchFamily="18" charset="0"/>
                            </a:rPr>
                            <m:t>𝚲</m:t>
                          </m:r>
                        </m:sub>
                        <m:sup>
                          <m:r>
                            <a:rPr lang="en-US" altLang="ja-JP" sz="3500" b="0" i="1" smtClean="0">
                              <a:solidFill>
                                <a:schemeClr val="tx1"/>
                              </a:solidFill>
                              <a:latin typeface="Cambria Math" panose="02040503050406030204" pitchFamily="18" charset="0"/>
                            </a:rPr>
                            <m:t>4</m:t>
                          </m:r>
                        </m:sup>
                        <m:e>
                          <m:r>
                            <m:rPr>
                              <m:sty m:val="p"/>
                            </m:rPr>
                            <a:rPr lang="en-US" altLang="ja-JP" sz="3500" b="0" i="0" smtClean="0">
                              <a:solidFill>
                                <a:schemeClr val="tx1"/>
                              </a:solidFill>
                              <a:latin typeface="Cambria Math" panose="02040503050406030204" pitchFamily="18" charset="0"/>
                            </a:rPr>
                            <m:t>H</m:t>
                          </m:r>
                        </m:e>
                      </m:sPre>
                    </m:oMath>
                  </m:oMathPara>
                </a14:m>
                <a:endParaRPr kumimoji="1" lang="ja-JP" altLang="en-US" sz="3500" b="1" baseline="30000" dirty="0">
                  <a:solidFill>
                    <a:schemeClr val="tx1"/>
                  </a:solidFill>
                </a:endParaRPr>
              </a:p>
            </p:txBody>
          </p:sp>
        </mc:Choice>
        <mc:Fallback xmlns="">
          <p:sp>
            <p:nvSpPr>
              <p:cNvPr id="43" name="楕円 42">
                <a:extLst>
                  <a:ext uri="{FF2B5EF4-FFF2-40B4-BE49-F238E27FC236}">
                    <a16:creationId xmlns:a16="http://schemas.microsoft.com/office/drawing/2014/main" id="{9F7519F0-AAFB-467C-93A8-D755588DAA3B}"/>
                  </a:ext>
                </a:extLst>
              </p:cNvPr>
              <p:cNvSpPr>
                <a:spLocks noRot="1" noChangeAspect="1" noMove="1" noResize="1" noEditPoints="1" noAdjustHandles="1" noChangeArrowheads="1" noChangeShapeType="1" noTextEdit="1"/>
              </p:cNvSpPr>
              <p:nvPr/>
            </p:nvSpPr>
            <p:spPr>
              <a:xfrm>
                <a:off x="8486468" y="830370"/>
                <a:ext cx="949911" cy="949911"/>
              </a:xfrm>
              <a:prstGeom prst="ellipse">
                <a:avLst/>
              </a:prstGeom>
              <a:blipFill>
                <a:blip r:embed="rId2"/>
                <a:stretch>
                  <a:fillRect/>
                </a:stretch>
              </a:blipFill>
              <a:ln w="38100">
                <a:solidFill>
                  <a:srgbClr val="00B0F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楕円 43">
                <a:extLst>
                  <a:ext uri="{FF2B5EF4-FFF2-40B4-BE49-F238E27FC236}">
                    <a16:creationId xmlns:a16="http://schemas.microsoft.com/office/drawing/2014/main" id="{63EC74E6-4AC5-40C7-AA64-93DF37FF1BE7}"/>
                  </a:ext>
                </a:extLst>
              </p:cNvPr>
              <p:cNvSpPr/>
              <p:nvPr/>
            </p:nvSpPr>
            <p:spPr>
              <a:xfrm>
                <a:off x="10539310" y="830373"/>
                <a:ext cx="949911" cy="949911"/>
              </a:xfrm>
              <a:prstGeom prst="ellipse">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ja-JP" sz="3500" b="1" i="1" dirty="0" smtClean="0">
                              <a:solidFill>
                                <a:schemeClr val="tx1"/>
                              </a:solidFill>
                              <a:latin typeface="Cambria Math" panose="02040503050406030204" pitchFamily="18" charset="0"/>
                            </a:rPr>
                          </m:ctrlPr>
                        </m:sPrePr>
                        <m:sub>
                          <m:r>
                            <a:rPr lang="en-US" altLang="ja-JP" sz="3500" b="1" i="0" dirty="0" smtClean="0">
                              <a:solidFill>
                                <a:schemeClr val="tx1"/>
                              </a:solidFill>
                              <a:latin typeface="Cambria Math" panose="02040503050406030204" pitchFamily="18" charset="0"/>
                            </a:rPr>
                            <m:t>𝚲</m:t>
                          </m:r>
                        </m:sub>
                        <m:sup>
                          <m:r>
                            <a:rPr lang="en-US" altLang="ja-JP" sz="3500" b="0" i="1" smtClean="0">
                              <a:solidFill>
                                <a:schemeClr val="tx1"/>
                              </a:solidFill>
                              <a:latin typeface="Cambria Math" panose="02040503050406030204" pitchFamily="18" charset="0"/>
                            </a:rPr>
                            <m:t>4</m:t>
                          </m:r>
                        </m:sup>
                        <m:e>
                          <m:r>
                            <m:rPr>
                              <m:sty m:val="p"/>
                            </m:rPr>
                            <a:rPr lang="en-US" altLang="ja-JP" sz="3500" b="0" i="0" smtClean="0">
                              <a:solidFill>
                                <a:schemeClr val="tx1"/>
                              </a:solidFill>
                              <a:latin typeface="Cambria Math" panose="02040503050406030204" pitchFamily="18" charset="0"/>
                            </a:rPr>
                            <m:t>He</m:t>
                          </m:r>
                        </m:e>
                      </m:sPre>
                    </m:oMath>
                  </m:oMathPara>
                </a14:m>
                <a:endParaRPr kumimoji="1" lang="ja-JP" altLang="en-US" sz="3500" b="1" baseline="30000" dirty="0">
                  <a:solidFill>
                    <a:schemeClr val="tx1"/>
                  </a:solidFill>
                </a:endParaRPr>
              </a:p>
            </p:txBody>
          </p:sp>
        </mc:Choice>
        <mc:Fallback xmlns="">
          <p:sp>
            <p:nvSpPr>
              <p:cNvPr id="44" name="楕円 43">
                <a:extLst>
                  <a:ext uri="{FF2B5EF4-FFF2-40B4-BE49-F238E27FC236}">
                    <a16:creationId xmlns:a16="http://schemas.microsoft.com/office/drawing/2014/main" id="{63EC74E6-4AC5-40C7-AA64-93DF37FF1BE7}"/>
                  </a:ext>
                </a:extLst>
              </p:cNvPr>
              <p:cNvSpPr>
                <a:spLocks noRot="1" noChangeAspect="1" noMove="1" noResize="1" noEditPoints="1" noAdjustHandles="1" noChangeArrowheads="1" noChangeShapeType="1" noTextEdit="1"/>
              </p:cNvSpPr>
              <p:nvPr/>
            </p:nvSpPr>
            <p:spPr>
              <a:xfrm>
                <a:off x="10539310" y="830373"/>
                <a:ext cx="949911" cy="949911"/>
              </a:xfrm>
              <a:prstGeom prst="ellipse">
                <a:avLst/>
              </a:prstGeom>
              <a:blipFill>
                <a:blip r:embed="rId3"/>
                <a:stretch>
                  <a:fillRect/>
                </a:stretch>
              </a:blipFill>
              <a:ln w="38100">
                <a:solidFill>
                  <a:srgbClr val="C00000"/>
                </a:solidFill>
              </a:ln>
            </p:spPr>
            <p:txBody>
              <a:bodyPr/>
              <a:lstStyle/>
              <a:p>
                <a:r>
                  <a:rPr lang="ja-JP" altLang="en-US">
                    <a:noFill/>
                  </a:rPr>
                  <a:t> </a:t>
                </a:r>
              </a:p>
            </p:txBody>
          </p:sp>
        </mc:Fallback>
      </mc:AlternateContent>
      <p:grpSp>
        <p:nvGrpSpPr>
          <p:cNvPr id="4" name="グループ化 3">
            <a:extLst>
              <a:ext uri="{FF2B5EF4-FFF2-40B4-BE49-F238E27FC236}">
                <a16:creationId xmlns:a16="http://schemas.microsoft.com/office/drawing/2014/main" id="{54A4498F-C4B6-429E-85AE-1E44CD679CE0}"/>
              </a:ext>
            </a:extLst>
          </p:cNvPr>
          <p:cNvGrpSpPr/>
          <p:nvPr/>
        </p:nvGrpSpPr>
        <p:grpSpPr>
          <a:xfrm>
            <a:off x="559284" y="1542449"/>
            <a:ext cx="3205927" cy="2686532"/>
            <a:chOff x="1480457" y="1926771"/>
            <a:chExt cx="3897086" cy="3265715"/>
          </a:xfrm>
        </p:grpSpPr>
        <p:sp>
          <p:nvSpPr>
            <p:cNvPr id="3" name="正方形/長方形 2">
              <a:extLst>
                <a:ext uri="{FF2B5EF4-FFF2-40B4-BE49-F238E27FC236}">
                  <a16:creationId xmlns:a16="http://schemas.microsoft.com/office/drawing/2014/main" id="{635EA93D-85BD-430A-BE15-CE52D4270233}"/>
                </a:ext>
              </a:extLst>
            </p:cNvPr>
            <p:cNvSpPr/>
            <p:nvPr/>
          </p:nvSpPr>
          <p:spPr>
            <a:xfrm>
              <a:off x="1480457" y="1926771"/>
              <a:ext cx="3897086" cy="3265715"/>
            </a:xfrm>
            <a:prstGeom prst="rect">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DA2B45B7-88DD-429E-B6BB-18AC433F0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940" y="2078495"/>
              <a:ext cx="3579949" cy="2917583"/>
            </a:xfrm>
            <a:prstGeom prst="rect">
              <a:avLst/>
            </a:prstGeom>
          </p:spPr>
        </p:pic>
        <p:sp>
          <p:nvSpPr>
            <p:cNvPr id="45" name="楕円 44">
              <a:extLst>
                <a:ext uri="{FF2B5EF4-FFF2-40B4-BE49-F238E27FC236}">
                  <a16:creationId xmlns:a16="http://schemas.microsoft.com/office/drawing/2014/main" id="{185D4100-06A8-4079-8F37-F7ED4E447823}"/>
                </a:ext>
              </a:extLst>
            </p:cNvPr>
            <p:cNvSpPr/>
            <p:nvPr/>
          </p:nvSpPr>
          <p:spPr>
            <a:xfrm>
              <a:off x="1901680" y="3565289"/>
              <a:ext cx="949911" cy="949911"/>
            </a:xfrm>
            <a:prstGeom prst="ellipse">
              <a:avLst/>
            </a:prstGeom>
            <a:solidFill>
              <a:schemeClr val="accent5">
                <a:lumMod val="5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tx1">
                      <a:lumMod val="95000"/>
                    </a:schemeClr>
                  </a:solidFill>
                </a:rPr>
                <a:t>0</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sp>
          <p:nvSpPr>
            <p:cNvPr id="46" name="楕円 45">
              <a:extLst>
                <a:ext uri="{FF2B5EF4-FFF2-40B4-BE49-F238E27FC236}">
                  <a16:creationId xmlns:a16="http://schemas.microsoft.com/office/drawing/2014/main" id="{7C1AA437-EE7F-4CAA-9ECD-30903D9968FB}"/>
                </a:ext>
              </a:extLst>
            </p:cNvPr>
            <p:cNvSpPr/>
            <p:nvPr/>
          </p:nvSpPr>
          <p:spPr>
            <a:xfrm>
              <a:off x="4030377" y="2857222"/>
              <a:ext cx="949911" cy="949911"/>
            </a:xfrm>
            <a:prstGeom prst="ellipse">
              <a:avLst/>
            </a:prstGeom>
            <a:solidFill>
              <a:schemeClr val="accent5">
                <a:lumMod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tx1">
                      <a:lumMod val="95000"/>
                    </a:schemeClr>
                  </a:solidFill>
                </a:rPr>
                <a:t>0</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grpSp>
      <p:grpSp>
        <p:nvGrpSpPr>
          <p:cNvPr id="5" name="グループ化 4">
            <a:extLst>
              <a:ext uri="{FF2B5EF4-FFF2-40B4-BE49-F238E27FC236}">
                <a16:creationId xmlns:a16="http://schemas.microsoft.com/office/drawing/2014/main" id="{ACF93178-D14B-4CD9-AA1A-6BA1E7F2F68A}"/>
              </a:ext>
            </a:extLst>
          </p:cNvPr>
          <p:cNvGrpSpPr/>
          <p:nvPr/>
        </p:nvGrpSpPr>
        <p:grpSpPr>
          <a:xfrm>
            <a:off x="4396993" y="1584349"/>
            <a:ext cx="3180793" cy="2665470"/>
            <a:chOff x="7285565" y="1989170"/>
            <a:chExt cx="3897086" cy="3265715"/>
          </a:xfrm>
        </p:grpSpPr>
        <p:sp>
          <p:nvSpPr>
            <p:cNvPr id="57" name="正方形/長方形 56">
              <a:extLst>
                <a:ext uri="{FF2B5EF4-FFF2-40B4-BE49-F238E27FC236}">
                  <a16:creationId xmlns:a16="http://schemas.microsoft.com/office/drawing/2014/main" id="{AB5A11C5-1E52-4494-B9A9-5BD0C3327CA9}"/>
                </a:ext>
              </a:extLst>
            </p:cNvPr>
            <p:cNvSpPr/>
            <p:nvPr/>
          </p:nvSpPr>
          <p:spPr>
            <a:xfrm>
              <a:off x="7285565" y="1989170"/>
              <a:ext cx="3897086" cy="3265715"/>
            </a:xfrm>
            <a:prstGeom prst="rect">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D804148D-5490-4010-B0A7-FC3146BF2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073" y="2106498"/>
              <a:ext cx="3716069" cy="2917583"/>
            </a:xfrm>
            <a:prstGeom prst="rect">
              <a:avLst/>
            </a:prstGeom>
          </p:spPr>
        </p:pic>
        <p:sp>
          <p:nvSpPr>
            <p:cNvPr id="52" name="楕円 51">
              <a:extLst>
                <a:ext uri="{FF2B5EF4-FFF2-40B4-BE49-F238E27FC236}">
                  <a16:creationId xmlns:a16="http://schemas.microsoft.com/office/drawing/2014/main" id="{F33A3EFF-AF6E-49AB-900F-D23157496D3D}"/>
                </a:ext>
              </a:extLst>
            </p:cNvPr>
            <p:cNvSpPr/>
            <p:nvPr/>
          </p:nvSpPr>
          <p:spPr>
            <a:xfrm>
              <a:off x="9883954" y="3157959"/>
              <a:ext cx="949911" cy="949911"/>
            </a:xfrm>
            <a:prstGeom prst="ellipse">
              <a:avLst/>
            </a:prstGeom>
            <a:solidFill>
              <a:schemeClr val="accent5">
                <a:lumMod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tx1">
                      <a:lumMod val="95000"/>
                    </a:schemeClr>
                  </a:solidFill>
                </a:rPr>
                <a:t>1</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sp>
          <p:nvSpPr>
            <p:cNvPr id="54" name="楕円 53">
              <a:extLst>
                <a:ext uri="{FF2B5EF4-FFF2-40B4-BE49-F238E27FC236}">
                  <a16:creationId xmlns:a16="http://schemas.microsoft.com/office/drawing/2014/main" id="{6D994F3B-9E18-4D45-B6F0-DE7323F2E1B6}"/>
                </a:ext>
              </a:extLst>
            </p:cNvPr>
            <p:cNvSpPr/>
            <p:nvPr/>
          </p:nvSpPr>
          <p:spPr>
            <a:xfrm>
              <a:off x="7635598" y="3147073"/>
              <a:ext cx="949911" cy="949911"/>
            </a:xfrm>
            <a:prstGeom prst="ellipse">
              <a:avLst/>
            </a:prstGeom>
            <a:solidFill>
              <a:schemeClr val="accent5">
                <a:lumMod val="5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000" b="1" dirty="0">
                  <a:solidFill>
                    <a:schemeClr val="tx1">
                      <a:lumMod val="95000"/>
                    </a:schemeClr>
                  </a:solidFill>
                </a:rPr>
                <a:t>1</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grpSp>
      <p:sp>
        <p:nvSpPr>
          <p:cNvPr id="62" name="テキスト ボックス 61">
            <a:extLst>
              <a:ext uri="{FF2B5EF4-FFF2-40B4-BE49-F238E27FC236}">
                <a16:creationId xmlns:a16="http://schemas.microsoft.com/office/drawing/2014/main" id="{5D6F49FA-384A-4174-A959-4A5AEEAA8E74}"/>
              </a:ext>
            </a:extLst>
          </p:cNvPr>
          <p:cNvSpPr txBox="1"/>
          <p:nvPr/>
        </p:nvSpPr>
        <p:spPr>
          <a:xfrm>
            <a:off x="9518309" y="905215"/>
            <a:ext cx="1100831" cy="400110"/>
          </a:xfrm>
          <a:prstGeom prst="rect">
            <a:avLst/>
          </a:prstGeom>
          <a:noFill/>
        </p:spPr>
        <p:txBody>
          <a:bodyPr wrap="square" rtlCol="0">
            <a:spAutoFit/>
          </a:bodyPr>
          <a:lstStyle/>
          <a:p>
            <a:r>
              <a:rPr kumimoji="1" lang="en-US" altLang="ja-JP" sz="2000" b="1" dirty="0"/>
              <a:t>Mirror</a:t>
            </a:r>
            <a:endParaRPr kumimoji="1" lang="ja-JP" altLang="en-US" sz="2000" b="1" dirty="0"/>
          </a:p>
        </p:txBody>
      </p:sp>
      <p:sp>
        <p:nvSpPr>
          <p:cNvPr id="64" name="矢印: 左右 63">
            <a:extLst>
              <a:ext uri="{FF2B5EF4-FFF2-40B4-BE49-F238E27FC236}">
                <a16:creationId xmlns:a16="http://schemas.microsoft.com/office/drawing/2014/main" id="{35BD1092-9883-4D53-9AE1-6202DA697839}"/>
              </a:ext>
            </a:extLst>
          </p:cNvPr>
          <p:cNvSpPr/>
          <p:nvPr/>
        </p:nvSpPr>
        <p:spPr>
          <a:xfrm>
            <a:off x="9647394" y="1305326"/>
            <a:ext cx="674100" cy="214062"/>
          </a:xfrm>
          <a:prstGeom prst="leftRightArrow">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D0A468EB-8E5A-4565-9066-9A4132403BCC}"/>
              </a:ext>
            </a:extLst>
          </p:cNvPr>
          <p:cNvSpPr txBox="1"/>
          <p:nvPr/>
        </p:nvSpPr>
        <p:spPr>
          <a:xfrm>
            <a:off x="4967792" y="1135300"/>
            <a:ext cx="1937657" cy="477054"/>
          </a:xfrm>
          <a:prstGeom prst="rect">
            <a:avLst/>
          </a:prstGeom>
          <a:noFill/>
        </p:spPr>
        <p:txBody>
          <a:bodyPr wrap="square" rtlCol="0">
            <a:spAutoFit/>
          </a:bodyPr>
          <a:lstStyle/>
          <a:p>
            <a:r>
              <a:rPr kumimoji="1" lang="en-US" altLang="ja-JP" sz="2500" b="1" dirty="0">
                <a:solidFill>
                  <a:schemeClr val="accent5">
                    <a:lumMod val="60000"/>
                    <a:lumOff val="40000"/>
                  </a:schemeClr>
                </a:solidFill>
              </a:rPr>
              <a:t>Balanced</a:t>
            </a:r>
            <a:endParaRPr kumimoji="1" lang="ja-JP" altLang="en-US" sz="2500" b="1" dirty="0">
              <a:solidFill>
                <a:schemeClr val="accent5">
                  <a:lumMod val="60000"/>
                  <a:lumOff val="40000"/>
                </a:schemeClr>
              </a:solidFill>
            </a:endParaRPr>
          </a:p>
        </p:txBody>
      </p:sp>
      <p:sp>
        <p:nvSpPr>
          <p:cNvPr id="65" name="テキスト ボックス 64">
            <a:extLst>
              <a:ext uri="{FF2B5EF4-FFF2-40B4-BE49-F238E27FC236}">
                <a16:creationId xmlns:a16="http://schemas.microsoft.com/office/drawing/2014/main" id="{304E3CEE-723C-42CE-8B11-314F200A974C}"/>
              </a:ext>
            </a:extLst>
          </p:cNvPr>
          <p:cNvSpPr txBox="1"/>
          <p:nvPr/>
        </p:nvSpPr>
        <p:spPr>
          <a:xfrm>
            <a:off x="937078" y="1110298"/>
            <a:ext cx="2096651" cy="477054"/>
          </a:xfrm>
          <a:prstGeom prst="rect">
            <a:avLst/>
          </a:prstGeom>
          <a:noFill/>
        </p:spPr>
        <p:txBody>
          <a:bodyPr wrap="square" rtlCol="0">
            <a:spAutoFit/>
          </a:bodyPr>
          <a:lstStyle/>
          <a:p>
            <a:r>
              <a:rPr kumimoji="1" lang="en-US" altLang="ja-JP" sz="2500" b="1" dirty="0">
                <a:solidFill>
                  <a:schemeClr val="accent5">
                    <a:lumMod val="60000"/>
                    <a:lumOff val="40000"/>
                  </a:schemeClr>
                </a:solidFill>
              </a:rPr>
              <a:t>Unbalanced</a:t>
            </a:r>
            <a:endParaRPr kumimoji="1" lang="ja-JP" altLang="en-US" sz="2500" b="1" dirty="0">
              <a:solidFill>
                <a:schemeClr val="accent5">
                  <a:lumMod val="60000"/>
                  <a:lumOff val="40000"/>
                </a:schemeClr>
              </a:solidFill>
            </a:endParaRPr>
          </a:p>
        </p:txBody>
      </p:sp>
      <p:grpSp>
        <p:nvGrpSpPr>
          <p:cNvPr id="20" name="グループ化 19">
            <a:extLst>
              <a:ext uri="{FF2B5EF4-FFF2-40B4-BE49-F238E27FC236}">
                <a16:creationId xmlns:a16="http://schemas.microsoft.com/office/drawing/2014/main" id="{A5D2069A-6016-4E9B-BD94-F82B459C4D97}"/>
              </a:ext>
            </a:extLst>
          </p:cNvPr>
          <p:cNvGrpSpPr/>
          <p:nvPr/>
        </p:nvGrpSpPr>
        <p:grpSpPr>
          <a:xfrm>
            <a:off x="4824105" y="4939139"/>
            <a:ext cx="844780" cy="1078976"/>
            <a:chOff x="3410545" y="5538648"/>
            <a:chExt cx="844780" cy="1078976"/>
          </a:xfrm>
        </p:grpSpPr>
        <p:pic>
          <p:nvPicPr>
            <p:cNvPr id="10" name="図 9">
              <a:extLst>
                <a:ext uri="{FF2B5EF4-FFF2-40B4-BE49-F238E27FC236}">
                  <a16:creationId xmlns:a16="http://schemas.microsoft.com/office/drawing/2014/main" id="{95903EAC-5FBF-44D2-AFAA-8187A59286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0545" y="5538648"/>
              <a:ext cx="844780" cy="1078976"/>
            </a:xfrm>
            <a:prstGeom prst="rect">
              <a:avLst/>
            </a:prstGeom>
          </p:spPr>
        </p:pic>
        <p:sp>
          <p:nvSpPr>
            <p:cNvPr id="13" name="テキスト ボックス 12">
              <a:extLst>
                <a:ext uri="{FF2B5EF4-FFF2-40B4-BE49-F238E27FC236}">
                  <a16:creationId xmlns:a16="http://schemas.microsoft.com/office/drawing/2014/main" id="{A0D3034E-6602-4C4D-B74D-7BB81A1011F8}"/>
                </a:ext>
              </a:extLst>
            </p:cNvPr>
            <p:cNvSpPr txBox="1"/>
            <p:nvPr/>
          </p:nvSpPr>
          <p:spPr>
            <a:xfrm>
              <a:off x="3636628" y="5965370"/>
              <a:ext cx="320594" cy="400110"/>
            </a:xfrm>
            <a:prstGeom prst="rect">
              <a:avLst/>
            </a:prstGeom>
            <a:solidFill>
              <a:schemeClr val="accent1"/>
            </a:solidFill>
          </p:spPr>
          <p:txBody>
            <a:bodyPr wrap="square" rtlCol="0">
              <a:spAutoFit/>
            </a:bodyPr>
            <a:lstStyle/>
            <a:p>
              <a:r>
                <a:rPr kumimoji="1" lang="en-US" altLang="ja-JP" sz="2000" b="1" dirty="0"/>
                <a:t>Λ</a:t>
              </a:r>
              <a:endParaRPr kumimoji="1" lang="ja-JP" altLang="en-US" sz="2000" b="1" dirty="0"/>
            </a:p>
          </p:txBody>
        </p:sp>
      </p:grpSp>
      <p:grpSp>
        <p:nvGrpSpPr>
          <p:cNvPr id="19" name="グループ化 18">
            <a:extLst>
              <a:ext uri="{FF2B5EF4-FFF2-40B4-BE49-F238E27FC236}">
                <a16:creationId xmlns:a16="http://schemas.microsoft.com/office/drawing/2014/main" id="{BEC03252-FD9A-42C9-8652-81EF1596F8E1}"/>
              </a:ext>
            </a:extLst>
          </p:cNvPr>
          <p:cNvGrpSpPr/>
          <p:nvPr/>
        </p:nvGrpSpPr>
        <p:grpSpPr>
          <a:xfrm>
            <a:off x="6236006" y="4367854"/>
            <a:ext cx="730650" cy="1077143"/>
            <a:chOff x="4255325" y="5540481"/>
            <a:chExt cx="730650" cy="1077143"/>
          </a:xfrm>
        </p:grpSpPr>
        <p:pic>
          <p:nvPicPr>
            <p:cNvPr id="12" name="図 11">
              <a:extLst>
                <a:ext uri="{FF2B5EF4-FFF2-40B4-BE49-F238E27FC236}">
                  <a16:creationId xmlns:a16="http://schemas.microsoft.com/office/drawing/2014/main" id="{657C2124-D2B9-4443-8B1F-60B7A2635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5325" y="5540481"/>
              <a:ext cx="730650" cy="1077143"/>
            </a:xfrm>
            <a:prstGeom prst="rect">
              <a:avLst/>
            </a:prstGeom>
          </p:spPr>
        </p:pic>
        <p:sp>
          <p:nvSpPr>
            <p:cNvPr id="66" name="テキスト ボックス 65">
              <a:extLst>
                <a:ext uri="{FF2B5EF4-FFF2-40B4-BE49-F238E27FC236}">
                  <a16:creationId xmlns:a16="http://schemas.microsoft.com/office/drawing/2014/main" id="{D5B39409-90A5-4B84-A5B2-1957AFE3068F}"/>
                </a:ext>
              </a:extLst>
            </p:cNvPr>
            <p:cNvSpPr txBox="1"/>
            <p:nvPr/>
          </p:nvSpPr>
          <p:spPr>
            <a:xfrm>
              <a:off x="4460353" y="5988468"/>
              <a:ext cx="320594" cy="400110"/>
            </a:xfrm>
            <a:prstGeom prst="rect">
              <a:avLst/>
            </a:prstGeom>
            <a:solidFill>
              <a:schemeClr val="accent3"/>
            </a:solidFill>
          </p:spPr>
          <p:txBody>
            <a:bodyPr wrap="square" rtlCol="0">
              <a:spAutoFit/>
            </a:bodyPr>
            <a:lstStyle/>
            <a:p>
              <a:r>
                <a:rPr kumimoji="1" lang="en-US" altLang="ja-JP" sz="2000" b="1" dirty="0"/>
                <a:t>p</a:t>
              </a:r>
              <a:endParaRPr kumimoji="1" lang="ja-JP" altLang="en-US" sz="2000" b="1" dirty="0"/>
            </a:p>
          </p:txBody>
        </p:sp>
      </p:grpSp>
      <p:grpSp>
        <p:nvGrpSpPr>
          <p:cNvPr id="22" name="グループ化 21">
            <a:extLst>
              <a:ext uri="{FF2B5EF4-FFF2-40B4-BE49-F238E27FC236}">
                <a16:creationId xmlns:a16="http://schemas.microsoft.com/office/drawing/2014/main" id="{B835B964-BB36-4BBF-914E-6C5641D14DDF}"/>
              </a:ext>
            </a:extLst>
          </p:cNvPr>
          <p:cNvGrpSpPr/>
          <p:nvPr/>
        </p:nvGrpSpPr>
        <p:grpSpPr>
          <a:xfrm>
            <a:off x="6197618" y="5633292"/>
            <a:ext cx="882236" cy="993010"/>
            <a:chOff x="7450926" y="5624614"/>
            <a:chExt cx="882236" cy="993010"/>
          </a:xfrm>
        </p:grpSpPr>
        <p:pic>
          <p:nvPicPr>
            <p:cNvPr id="17" name="図 16">
              <a:extLst>
                <a:ext uri="{FF2B5EF4-FFF2-40B4-BE49-F238E27FC236}">
                  <a16:creationId xmlns:a16="http://schemas.microsoft.com/office/drawing/2014/main" id="{CB3D34C2-4EC5-499A-BA9A-7CEC25707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0926" y="5624614"/>
              <a:ext cx="882236" cy="993010"/>
            </a:xfrm>
            <a:prstGeom prst="rect">
              <a:avLst/>
            </a:prstGeom>
          </p:spPr>
        </p:pic>
        <p:sp>
          <p:nvSpPr>
            <p:cNvPr id="68" name="テキスト ボックス 67">
              <a:extLst>
                <a:ext uri="{FF2B5EF4-FFF2-40B4-BE49-F238E27FC236}">
                  <a16:creationId xmlns:a16="http://schemas.microsoft.com/office/drawing/2014/main" id="{227966B5-2E67-4E0B-BB2F-3AD30B26E1E0}"/>
                </a:ext>
              </a:extLst>
            </p:cNvPr>
            <p:cNvSpPr txBox="1"/>
            <p:nvPr/>
          </p:nvSpPr>
          <p:spPr>
            <a:xfrm>
              <a:off x="7742633" y="5995333"/>
              <a:ext cx="320594" cy="400110"/>
            </a:xfrm>
            <a:prstGeom prst="rect">
              <a:avLst/>
            </a:prstGeom>
            <a:solidFill>
              <a:schemeClr val="accent2">
                <a:lumMod val="75000"/>
              </a:schemeClr>
            </a:solidFill>
          </p:spPr>
          <p:txBody>
            <a:bodyPr wrap="square" rtlCol="0">
              <a:spAutoFit/>
            </a:bodyPr>
            <a:lstStyle/>
            <a:p>
              <a:r>
                <a:rPr kumimoji="1" lang="en-US" altLang="ja-JP" sz="2000" b="1" dirty="0">
                  <a:solidFill>
                    <a:schemeClr val="tx1">
                      <a:lumMod val="95000"/>
                    </a:schemeClr>
                  </a:solidFill>
                </a:rPr>
                <a:t>n</a:t>
              </a:r>
              <a:endParaRPr kumimoji="1" lang="ja-JP" altLang="en-US" sz="2000" b="1" dirty="0">
                <a:solidFill>
                  <a:schemeClr val="tx1">
                    <a:lumMod val="95000"/>
                  </a:schemeClr>
                </a:solidFill>
              </a:endParaRPr>
            </a:p>
          </p:txBody>
        </p:sp>
      </p:grpSp>
      <p:sp>
        <p:nvSpPr>
          <p:cNvPr id="25" name="円: 塗りつぶしなし 24">
            <a:extLst>
              <a:ext uri="{FF2B5EF4-FFF2-40B4-BE49-F238E27FC236}">
                <a16:creationId xmlns:a16="http://schemas.microsoft.com/office/drawing/2014/main" id="{BB23EB60-FADC-409C-9DFB-086B1F7AFCA3}"/>
              </a:ext>
            </a:extLst>
          </p:cNvPr>
          <p:cNvSpPr/>
          <p:nvPr/>
        </p:nvSpPr>
        <p:spPr>
          <a:xfrm>
            <a:off x="5778599" y="5926143"/>
            <a:ext cx="375667" cy="375667"/>
          </a:xfrm>
          <a:prstGeom prst="donut">
            <a:avLst>
              <a:gd name="adj" fmla="val 13295"/>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9" name="円: 塗りつぶしなし 78">
            <a:extLst>
              <a:ext uri="{FF2B5EF4-FFF2-40B4-BE49-F238E27FC236}">
                <a16:creationId xmlns:a16="http://schemas.microsoft.com/office/drawing/2014/main" id="{638519AB-4A8F-40D1-9223-36526C04205D}"/>
              </a:ext>
            </a:extLst>
          </p:cNvPr>
          <p:cNvSpPr/>
          <p:nvPr/>
        </p:nvSpPr>
        <p:spPr>
          <a:xfrm>
            <a:off x="5792966" y="4732865"/>
            <a:ext cx="375667" cy="375667"/>
          </a:xfrm>
          <a:prstGeom prst="donut">
            <a:avLst>
              <a:gd name="adj" fmla="val 13295"/>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90" name="グループ化 89">
            <a:extLst>
              <a:ext uri="{FF2B5EF4-FFF2-40B4-BE49-F238E27FC236}">
                <a16:creationId xmlns:a16="http://schemas.microsoft.com/office/drawing/2014/main" id="{AE41AC3C-2499-4DBC-A68F-2A1F23F82C3C}"/>
              </a:ext>
            </a:extLst>
          </p:cNvPr>
          <p:cNvGrpSpPr/>
          <p:nvPr/>
        </p:nvGrpSpPr>
        <p:grpSpPr>
          <a:xfrm>
            <a:off x="973570" y="4960357"/>
            <a:ext cx="844780" cy="1078976"/>
            <a:chOff x="3410545" y="5538648"/>
            <a:chExt cx="844780" cy="1078976"/>
          </a:xfrm>
        </p:grpSpPr>
        <p:pic>
          <p:nvPicPr>
            <p:cNvPr id="91" name="図 90">
              <a:extLst>
                <a:ext uri="{FF2B5EF4-FFF2-40B4-BE49-F238E27FC236}">
                  <a16:creationId xmlns:a16="http://schemas.microsoft.com/office/drawing/2014/main" id="{8CB4F30E-70D7-4333-8E93-37F00A45F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0545" y="5538648"/>
              <a:ext cx="844780" cy="1078976"/>
            </a:xfrm>
            <a:prstGeom prst="rect">
              <a:avLst/>
            </a:prstGeom>
          </p:spPr>
        </p:pic>
        <p:sp>
          <p:nvSpPr>
            <p:cNvPr id="99" name="テキスト ボックス 98">
              <a:extLst>
                <a:ext uri="{FF2B5EF4-FFF2-40B4-BE49-F238E27FC236}">
                  <a16:creationId xmlns:a16="http://schemas.microsoft.com/office/drawing/2014/main" id="{C66D2408-527B-47F2-99E3-F2D5E8216CED}"/>
                </a:ext>
              </a:extLst>
            </p:cNvPr>
            <p:cNvSpPr txBox="1"/>
            <p:nvPr/>
          </p:nvSpPr>
          <p:spPr>
            <a:xfrm>
              <a:off x="3636628" y="5965370"/>
              <a:ext cx="320594" cy="400110"/>
            </a:xfrm>
            <a:prstGeom prst="rect">
              <a:avLst/>
            </a:prstGeom>
            <a:solidFill>
              <a:schemeClr val="accent1"/>
            </a:solidFill>
          </p:spPr>
          <p:txBody>
            <a:bodyPr wrap="square" rtlCol="0">
              <a:spAutoFit/>
            </a:bodyPr>
            <a:lstStyle/>
            <a:p>
              <a:r>
                <a:rPr kumimoji="1" lang="en-US" altLang="ja-JP" sz="2000" b="1" dirty="0"/>
                <a:t>Λ</a:t>
              </a:r>
              <a:endParaRPr kumimoji="1" lang="ja-JP" altLang="en-US" sz="2000" b="1" dirty="0"/>
            </a:p>
          </p:txBody>
        </p:sp>
      </p:grpSp>
      <p:grpSp>
        <p:nvGrpSpPr>
          <p:cNvPr id="100" name="グループ化 99">
            <a:extLst>
              <a:ext uri="{FF2B5EF4-FFF2-40B4-BE49-F238E27FC236}">
                <a16:creationId xmlns:a16="http://schemas.microsoft.com/office/drawing/2014/main" id="{A8735B14-41AB-4435-874C-BB6B79498CBB}"/>
              </a:ext>
            </a:extLst>
          </p:cNvPr>
          <p:cNvGrpSpPr/>
          <p:nvPr/>
        </p:nvGrpSpPr>
        <p:grpSpPr>
          <a:xfrm>
            <a:off x="2406672" y="4323128"/>
            <a:ext cx="730650" cy="1077143"/>
            <a:chOff x="4255325" y="5540481"/>
            <a:chExt cx="730650" cy="1077143"/>
          </a:xfrm>
        </p:grpSpPr>
        <p:pic>
          <p:nvPicPr>
            <p:cNvPr id="101" name="図 100">
              <a:extLst>
                <a:ext uri="{FF2B5EF4-FFF2-40B4-BE49-F238E27FC236}">
                  <a16:creationId xmlns:a16="http://schemas.microsoft.com/office/drawing/2014/main" id="{0583A9BD-E555-4265-92B7-5E27DF753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5325" y="5540481"/>
              <a:ext cx="730650" cy="1077143"/>
            </a:xfrm>
            <a:prstGeom prst="rect">
              <a:avLst/>
            </a:prstGeom>
          </p:spPr>
        </p:pic>
        <p:sp>
          <p:nvSpPr>
            <p:cNvPr id="102" name="テキスト ボックス 101">
              <a:extLst>
                <a:ext uri="{FF2B5EF4-FFF2-40B4-BE49-F238E27FC236}">
                  <a16:creationId xmlns:a16="http://schemas.microsoft.com/office/drawing/2014/main" id="{258A78C7-E39F-41E8-A3DD-A442B5DF5D5B}"/>
                </a:ext>
              </a:extLst>
            </p:cNvPr>
            <p:cNvSpPr txBox="1"/>
            <p:nvPr/>
          </p:nvSpPr>
          <p:spPr>
            <a:xfrm>
              <a:off x="4460353" y="5988468"/>
              <a:ext cx="320594" cy="400110"/>
            </a:xfrm>
            <a:prstGeom prst="rect">
              <a:avLst/>
            </a:prstGeom>
            <a:solidFill>
              <a:schemeClr val="accent3"/>
            </a:solidFill>
          </p:spPr>
          <p:txBody>
            <a:bodyPr wrap="square" rtlCol="0">
              <a:spAutoFit/>
            </a:bodyPr>
            <a:lstStyle/>
            <a:p>
              <a:r>
                <a:rPr kumimoji="1" lang="en-US" altLang="ja-JP" sz="2000" b="1" dirty="0"/>
                <a:t>p</a:t>
              </a:r>
              <a:endParaRPr kumimoji="1" lang="ja-JP" altLang="en-US" sz="2000" b="1" dirty="0"/>
            </a:p>
          </p:txBody>
        </p:sp>
      </p:grpSp>
      <p:grpSp>
        <p:nvGrpSpPr>
          <p:cNvPr id="106" name="グループ化 105">
            <a:extLst>
              <a:ext uri="{FF2B5EF4-FFF2-40B4-BE49-F238E27FC236}">
                <a16:creationId xmlns:a16="http://schemas.microsoft.com/office/drawing/2014/main" id="{F74009A5-8168-4E2B-8CB6-16A3B7FB9FEE}"/>
              </a:ext>
            </a:extLst>
          </p:cNvPr>
          <p:cNvGrpSpPr/>
          <p:nvPr/>
        </p:nvGrpSpPr>
        <p:grpSpPr>
          <a:xfrm>
            <a:off x="2368284" y="5588566"/>
            <a:ext cx="882236" cy="993010"/>
            <a:chOff x="7450926" y="5624614"/>
            <a:chExt cx="882236" cy="993010"/>
          </a:xfrm>
        </p:grpSpPr>
        <p:pic>
          <p:nvPicPr>
            <p:cNvPr id="107" name="図 106">
              <a:extLst>
                <a:ext uri="{FF2B5EF4-FFF2-40B4-BE49-F238E27FC236}">
                  <a16:creationId xmlns:a16="http://schemas.microsoft.com/office/drawing/2014/main" id="{F7E69197-9E0F-416F-AB9E-EAD198B9DF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0926" y="5624614"/>
              <a:ext cx="882236" cy="993010"/>
            </a:xfrm>
            <a:prstGeom prst="rect">
              <a:avLst/>
            </a:prstGeom>
          </p:spPr>
        </p:pic>
        <p:sp>
          <p:nvSpPr>
            <p:cNvPr id="108" name="テキスト ボックス 107">
              <a:extLst>
                <a:ext uri="{FF2B5EF4-FFF2-40B4-BE49-F238E27FC236}">
                  <a16:creationId xmlns:a16="http://schemas.microsoft.com/office/drawing/2014/main" id="{290E1552-EB44-4A29-8670-D6AE3B38ABC0}"/>
                </a:ext>
              </a:extLst>
            </p:cNvPr>
            <p:cNvSpPr txBox="1"/>
            <p:nvPr/>
          </p:nvSpPr>
          <p:spPr>
            <a:xfrm>
              <a:off x="7742633" y="5995333"/>
              <a:ext cx="320594" cy="400110"/>
            </a:xfrm>
            <a:prstGeom prst="rect">
              <a:avLst/>
            </a:prstGeom>
            <a:solidFill>
              <a:schemeClr val="accent2">
                <a:lumMod val="75000"/>
              </a:schemeClr>
            </a:solidFill>
          </p:spPr>
          <p:txBody>
            <a:bodyPr wrap="square" rtlCol="0">
              <a:spAutoFit/>
            </a:bodyPr>
            <a:lstStyle/>
            <a:p>
              <a:r>
                <a:rPr kumimoji="1" lang="en-US" altLang="ja-JP" sz="2000" b="1" dirty="0">
                  <a:solidFill>
                    <a:schemeClr val="tx1">
                      <a:lumMod val="95000"/>
                    </a:schemeClr>
                  </a:solidFill>
                </a:rPr>
                <a:t>n</a:t>
              </a:r>
              <a:endParaRPr kumimoji="1" lang="ja-JP" altLang="en-US" sz="2000" b="1" dirty="0">
                <a:solidFill>
                  <a:schemeClr val="tx1">
                    <a:lumMod val="95000"/>
                  </a:schemeClr>
                </a:solidFill>
              </a:endParaRPr>
            </a:p>
          </p:txBody>
        </p:sp>
      </p:grpSp>
      <p:sp>
        <p:nvSpPr>
          <p:cNvPr id="109" name="円: 塗りつぶしなし 108">
            <a:extLst>
              <a:ext uri="{FF2B5EF4-FFF2-40B4-BE49-F238E27FC236}">
                <a16:creationId xmlns:a16="http://schemas.microsoft.com/office/drawing/2014/main" id="{691E7ECB-E045-46D0-8140-58FE26865F4C}"/>
              </a:ext>
            </a:extLst>
          </p:cNvPr>
          <p:cNvSpPr/>
          <p:nvPr/>
        </p:nvSpPr>
        <p:spPr>
          <a:xfrm>
            <a:off x="1892257" y="5835185"/>
            <a:ext cx="375667" cy="375667"/>
          </a:xfrm>
          <a:prstGeom prst="donut">
            <a:avLst>
              <a:gd name="adj" fmla="val 13295"/>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6" name="グループ化 25">
            <a:extLst>
              <a:ext uri="{FF2B5EF4-FFF2-40B4-BE49-F238E27FC236}">
                <a16:creationId xmlns:a16="http://schemas.microsoft.com/office/drawing/2014/main" id="{522DB18D-30E3-48FC-BED6-F2CCA3CAA697}"/>
              </a:ext>
            </a:extLst>
          </p:cNvPr>
          <p:cNvGrpSpPr/>
          <p:nvPr/>
        </p:nvGrpSpPr>
        <p:grpSpPr>
          <a:xfrm>
            <a:off x="1853921" y="4723221"/>
            <a:ext cx="552751" cy="552751"/>
            <a:chOff x="3203155" y="4825445"/>
            <a:chExt cx="411806" cy="411806"/>
          </a:xfrm>
          <a:solidFill>
            <a:schemeClr val="tx1"/>
          </a:solidFill>
        </p:grpSpPr>
        <p:sp>
          <p:nvSpPr>
            <p:cNvPr id="110" name="円: 塗りつぶしなし 109">
              <a:extLst>
                <a:ext uri="{FF2B5EF4-FFF2-40B4-BE49-F238E27FC236}">
                  <a16:creationId xmlns:a16="http://schemas.microsoft.com/office/drawing/2014/main" id="{2C24AB14-1CAA-4CC8-AB2A-A4F153640761}"/>
                </a:ext>
              </a:extLst>
            </p:cNvPr>
            <p:cNvSpPr/>
            <p:nvPr/>
          </p:nvSpPr>
          <p:spPr>
            <a:xfrm>
              <a:off x="3203155" y="4825445"/>
              <a:ext cx="411806" cy="411806"/>
            </a:xfrm>
            <a:prstGeom prst="donut">
              <a:avLst>
                <a:gd name="adj" fmla="val 13295"/>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1" name="円: 塗りつぶしなし 110">
              <a:extLst>
                <a:ext uri="{FF2B5EF4-FFF2-40B4-BE49-F238E27FC236}">
                  <a16:creationId xmlns:a16="http://schemas.microsoft.com/office/drawing/2014/main" id="{C647C156-06B6-4944-AD36-931C133CC856}"/>
                </a:ext>
              </a:extLst>
            </p:cNvPr>
            <p:cNvSpPr/>
            <p:nvPr/>
          </p:nvSpPr>
          <p:spPr>
            <a:xfrm>
              <a:off x="3289577" y="4909342"/>
              <a:ext cx="240198" cy="240198"/>
            </a:xfrm>
            <a:prstGeom prst="donut">
              <a:avLst>
                <a:gd name="adj" fmla="val 13295"/>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112" name="矢印: 右 111">
            <a:extLst>
              <a:ext uri="{FF2B5EF4-FFF2-40B4-BE49-F238E27FC236}">
                <a16:creationId xmlns:a16="http://schemas.microsoft.com/office/drawing/2014/main" id="{452476AD-E726-443B-A536-FD35F5DC85D9}"/>
              </a:ext>
            </a:extLst>
          </p:cNvPr>
          <p:cNvSpPr/>
          <p:nvPr/>
        </p:nvSpPr>
        <p:spPr>
          <a:xfrm rot="5400000">
            <a:off x="541771" y="5439662"/>
            <a:ext cx="474598" cy="168949"/>
          </a:xfrm>
          <a:prstGeom prst="rightArrow">
            <a:avLst>
              <a:gd name="adj1" fmla="val 50000"/>
              <a:gd name="adj2" fmla="val 122215"/>
            </a:avLst>
          </a:prstGeom>
          <a:solidFill>
            <a:schemeClr val="accent6">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矢印: 右 112">
            <a:extLst>
              <a:ext uri="{FF2B5EF4-FFF2-40B4-BE49-F238E27FC236}">
                <a16:creationId xmlns:a16="http://schemas.microsoft.com/office/drawing/2014/main" id="{A08B0BE4-DC83-4CD1-A5C2-CBA9B6F3CB52}"/>
              </a:ext>
            </a:extLst>
          </p:cNvPr>
          <p:cNvSpPr/>
          <p:nvPr/>
        </p:nvSpPr>
        <p:spPr>
          <a:xfrm rot="16200000">
            <a:off x="3230845" y="4707865"/>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矢印: 右 114">
            <a:extLst>
              <a:ext uri="{FF2B5EF4-FFF2-40B4-BE49-F238E27FC236}">
                <a16:creationId xmlns:a16="http://schemas.microsoft.com/office/drawing/2014/main" id="{F0A74567-D4E0-48A1-9CA2-96A2921AD5F7}"/>
              </a:ext>
            </a:extLst>
          </p:cNvPr>
          <p:cNvSpPr/>
          <p:nvPr/>
        </p:nvSpPr>
        <p:spPr>
          <a:xfrm rot="16200000">
            <a:off x="3230845" y="5960757"/>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矢印: 右 117">
            <a:extLst>
              <a:ext uri="{FF2B5EF4-FFF2-40B4-BE49-F238E27FC236}">
                <a16:creationId xmlns:a16="http://schemas.microsoft.com/office/drawing/2014/main" id="{FC07EFF9-7A30-43CC-AD00-B1487C946253}"/>
              </a:ext>
            </a:extLst>
          </p:cNvPr>
          <p:cNvSpPr/>
          <p:nvPr/>
        </p:nvSpPr>
        <p:spPr>
          <a:xfrm rot="16200000">
            <a:off x="7033409" y="4802582"/>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9" name="矢印: 右 118">
            <a:extLst>
              <a:ext uri="{FF2B5EF4-FFF2-40B4-BE49-F238E27FC236}">
                <a16:creationId xmlns:a16="http://schemas.microsoft.com/office/drawing/2014/main" id="{6BAEF352-1091-41A4-B1B8-C010DD3B3A7E}"/>
              </a:ext>
            </a:extLst>
          </p:cNvPr>
          <p:cNvSpPr/>
          <p:nvPr/>
        </p:nvSpPr>
        <p:spPr>
          <a:xfrm rot="16200000">
            <a:off x="4400015" y="5461335"/>
            <a:ext cx="474598" cy="174171"/>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0" name="矢印: 右 119">
            <a:extLst>
              <a:ext uri="{FF2B5EF4-FFF2-40B4-BE49-F238E27FC236}">
                <a16:creationId xmlns:a16="http://schemas.microsoft.com/office/drawing/2014/main" id="{0B4CFBEC-4591-485D-9AE1-C9BA978741B7}"/>
              </a:ext>
            </a:extLst>
          </p:cNvPr>
          <p:cNvSpPr/>
          <p:nvPr/>
        </p:nvSpPr>
        <p:spPr>
          <a:xfrm rot="16200000">
            <a:off x="7033409" y="5982877"/>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C1C47753-1D1C-409F-896D-57EBB8B3D477}"/>
              </a:ext>
            </a:extLst>
          </p:cNvPr>
          <p:cNvSpPr/>
          <p:nvPr/>
        </p:nvSpPr>
        <p:spPr>
          <a:xfrm>
            <a:off x="308238" y="1210142"/>
            <a:ext cx="3698258" cy="5465193"/>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 name="正方形/長方形 121">
            <a:extLst>
              <a:ext uri="{FF2B5EF4-FFF2-40B4-BE49-F238E27FC236}">
                <a16:creationId xmlns:a16="http://schemas.microsoft.com/office/drawing/2014/main" id="{F3A971BC-E544-4A42-858F-BDD84F271A23}"/>
              </a:ext>
            </a:extLst>
          </p:cNvPr>
          <p:cNvSpPr/>
          <p:nvPr/>
        </p:nvSpPr>
        <p:spPr>
          <a:xfrm>
            <a:off x="4158038" y="1210142"/>
            <a:ext cx="3654005" cy="5465193"/>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3" name="グループ化 122">
            <a:extLst>
              <a:ext uri="{FF2B5EF4-FFF2-40B4-BE49-F238E27FC236}">
                <a16:creationId xmlns:a16="http://schemas.microsoft.com/office/drawing/2014/main" id="{17E1394A-8810-4077-8BB7-02EABDFFEFE2}"/>
              </a:ext>
            </a:extLst>
          </p:cNvPr>
          <p:cNvGrpSpPr/>
          <p:nvPr/>
        </p:nvGrpSpPr>
        <p:grpSpPr>
          <a:xfrm>
            <a:off x="10427802" y="2647264"/>
            <a:ext cx="1431910" cy="1756147"/>
            <a:chOff x="1327360" y="1346932"/>
            <a:chExt cx="1902029" cy="2332718"/>
          </a:xfrm>
        </p:grpSpPr>
        <p:cxnSp>
          <p:nvCxnSpPr>
            <p:cNvPr id="124" name="直線コネクタ 123">
              <a:extLst>
                <a:ext uri="{FF2B5EF4-FFF2-40B4-BE49-F238E27FC236}">
                  <a16:creationId xmlns:a16="http://schemas.microsoft.com/office/drawing/2014/main" id="{1ADBF08D-47ED-4EB7-8D7D-588D06AB3045}"/>
                </a:ext>
              </a:extLst>
            </p:cNvPr>
            <p:cNvCxnSpPr>
              <a:cxnSpLocks/>
            </p:cNvCxnSpPr>
            <p:nvPr/>
          </p:nvCxnSpPr>
          <p:spPr>
            <a:xfrm>
              <a:off x="1642515" y="1824890"/>
              <a:ext cx="0" cy="13540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F7672D70-53DD-477F-BDC3-950D1E0C0F60}"/>
                </a:ext>
              </a:extLst>
            </p:cNvPr>
            <p:cNvCxnSpPr>
              <a:cxnSpLocks/>
            </p:cNvCxnSpPr>
            <p:nvPr/>
          </p:nvCxnSpPr>
          <p:spPr>
            <a:xfrm>
              <a:off x="2247677" y="1824890"/>
              <a:ext cx="0" cy="13540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C20DDC83-316A-4831-9E48-3452B681573E}"/>
                </a:ext>
              </a:extLst>
            </p:cNvPr>
            <p:cNvCxnSpPr>
              <a:cxnSpLocks/>
            </p:cNvCxnSpPr>
            <p:nvPr/>
          </p:nvCxnSpPr>
          <p:spPr>
            <a:xfrm>
              <a:off x="2886684" y="1824890"/>
              <a:ext cx="0" cy="13540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99134A6D-3D2F-44E2-A0E1-CC0194580F20}"/>
                </a:ext>
              </a:extLst>
            </p:cNvPr>
            <p:cNvCxnSpPr>
              <a:cxnSpLocks/>
            </p:cNvCxnSpPr>
            <p:nvPr/>
          </p:nvCxnSpPr>
          <p:spPr>
            <a:xfrm>
              <a:off x="1642515" y="2707825"/>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074D09BF-76D9-4D63-ADD3-6226F765154B}"/>
                </a:ext>
              </a:extLst>
            </p:cNvPr>
            <p:cNvCxnSpPr>
              <a:cxnSpLocks/>
            </p:cNvCxnSpPr>
            <p:nvPr/>
          </p:nvCxnSpPr>
          <p:spPr>
            <a:xfrm>
              <a:off x="2247677" y="2302968"/>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370F1F83-8540-4713-86F3-E85484F975B8}"/>
                </a:ext>
              </a:extLst>
            </p:cNvPr>
            <p:cNvSpPr txBox="1"/>
            <p:nvPr/>
          </p:nvSpPr>
          <p:spPr>
            <a:xfrm>
              <a:off x="1327360" y="3229801"/>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0" name="テキスト ボックス 129">
              <a:extLst>
                <a:ext uri="{FF2B5EF4-FFF2-40B4-BE49-F238E27FC236}">
                  <a16:creationId xmlns:a16="http://schemas.microsoft.com/office/drawing/2014/main" id="{F4748B54-D4DD-4A01-B2DE-7EB83797A83C}"/>
                </a:ext>
              </a:extLst>
            </p:cNvPr>
            <p:cNvSpPr txBox="1"/>
            <p:nvPr/>
          </p:nvSpPr>
          <p:spPr>
            <a:xfrm>
              <a:off x="1919948" y="3229801"/>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1" name="テキスト ボックス 130">
              <a:extLst>
                <a:ext uri="{FF2B5EF4-FFF2-40B4-BE49-F238E27FC236}">
                  <a16:creationId xmlns:a16="http://schemas.microsoft.com/office/drawing/2014/main" id="{F799D354-1914-47D9-892C-3BF460FAEE52}"/>
                </a:ext>
              </a:extLst>
            </p:cNvPr>
            <p:cNvSpPr txBox="1"/>
            <p:nvPr/>
          </p:nvSpPr>
          <p:spPr>
            <a:xfrm>
              <a:off x="2587991" y="3248763"/>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2" name="テキスト ボックス 131">
              <a:extLst>
                <a:ext uri="{FF2B5EF4-FFF2-40B4-BE49-F238E27FC236}">
                  <a16:creationId xmlns:a16="http://schemas.microsoft.com/office/drawing/2014/main" id="{04487588-0F36-4001-B4BE-1238413A7B2E}"/>
                </a:ext>
              </a:extLst>
            </p:cNvPr>
            <p:cNvSpPr txBox="1"/>
            <p:nvPr/>
          </p:nvSpPr>
          <p:spPr>
            <a:xfrm>
              <a:off x="1365082" y="1346932"/>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3" name="テキスト ボックス 132">
              <a:extLst>
                <a:ext uri="{FF2B5EF4-FFF2-40B4-BE49-F238E27FC236}">
                  <a16:creationId xmlns:a16="http://schemas.microsoft.com/office/drawing/2014/main" id="{74B2B51D-472A-42A3-9B89-9307A1E2FEC0}"/>
                </a:ext>
              </a:extLst>
            </p:cNvPr>
            <p:cNvSpPr txBox="1"/>
            <p:nvPr/>
          </p:nvSpPr>
          <p:spPr>
            <a:xfrm>
              <a:off x="1957670" y="1346932"/>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4" name="テキスト ボックス 133">
              <a:extLst>
                <a:ext uri="{FF2B5EF4-FFF2-40B4-BE49-F238E27FC236}">
                  <a16:creationId xmlns:a16="http://schemas.microsoft.com/office/drawing/2014/main" id="{C342C105-8376-414A-A4CF-3FF8A018E0F1}"/>
                </a:ext>
              </a:extLst>
            </p:cNvPr>
            <p:cNvSpPr txBox="1"/>
            <p:nvPr/>
          </p:nvSpPr>
          <p:spPr>
            <a:xfrm>
              <a:off x="2599079" y="1365894"/>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mc:AlternateContent xmlns:mc="http://schemas.openxmlformats.org/markup-compatibility/2006" xmlns:a14="http://schemas.microsoft.com/office/drawing/2010/main">
          <mc:Choice Requires="a14">
            <p:sp>
              <p:nvSpPr>
                <p:cNvPr id="135" name="テキスト ボックス 134">
                  <a:extLst>
                    <a:ext uri="{FF2B5EF4-FFF2-40B4-BE49-F238E27FC236}">
                      <a16:creationId xmlns:a16="http://schemas.microsoft.com/office/drawing/2014/main" id="{A78386DA-2FD6-4D39-AA63-1948556BC139}"/>
                    </a:ext>
                  </a:extLst>
                </p:cNvPr>
                <p:cNvSpPr txBox="1"/>
                <p:nvPr/>
              </p:nvSpPr>
              <p:spPr>
                <a:xfrm>
                  <a:off x="1733802" y="2010383"/>
                  <a:ext cx="630310"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𝚫</m:t>
                        </m:r>
                      </m:oMath>
                    </m:oMathPara>
                  </a14:m>
                  <a:endParaRPr kumimoji="1" lang="ja-JP" altLang="en-US" sz="3000" b="1" dirty="0"/>
                </a:p>
              </p:txBody>
            </p:sp>
          </mc:Choice>
          <mc:Fallback xmlns="">
            <p:sp>
              <p:nvSpPr>
                <p:cNvPr id="135" name="テキスト ボックス 134">
                  <a:extLst>
                    <a:ext uri="{FF2B5EF4-FFF2-40B4-BE49-F238E27FC236}">
                      <a16:creationId xmlns:a16="http://schemas.microsoft.com/office/drawing/2014/main" id="{A78386DA-2FD6-4D39-AA63-1948556BC139}"/>
                    </a:ext>
                  </a:extLst>
                </p:cNvPr>
                <p:cNvSpPr txBox="1">
                  <a:spLocks noRot="1" noChangeAspect="1" noMove="1" noResize="1" noEditPoints="1" noAdjustHandles="1" noChangeArrowheads="1" noChangeShapeType="1" noTextEdit="1"/>
                </p:cNvSpPr>
                <p:nvPr/>
              </p:nvSpPr>
              <p:spPr>
                <a:xfrm>
                  <a:off x="1733802" y="2010383"/>
                  <a:ext cx="630310" cy="553998"/>
                </a:xfrm>
                <a:prstGeom prst="rect">
                  <a:avLst/>
                </a:prstGeom>
                <a:blipFill>
                  <a:blip r:embed="rId9"/>
                  <a:stretch>
                    <a:fillRect/>
                  </a:stretch>
                </a:blipFill>
              </p:spPr>
              <p:txBody>
                <a:bodyPr/>
                <a:lstStyle/>
                <a:p>
                  <a:r>
                    <a:rPr lang="ja-JP" altLang="en-US">
                      <a:noFill/>
                    </a:rPr>
                    <a:t> </a:t>
                  </a:r>
                </a:p>
              </p:txBody>
            </p:sp>
          </mc:Fallback>
        </mc:AlternateContent>
      </p:grpSp>
      <p:sp>
        <p:nvSpPr>
          <p:cNvPr id="136" name="テキスト ボックス 135">
            <a:extLst>
              <a:ext uri="{FF2B5EF4-FFF2-40B4-BE49-F238E27FC236}">
                <a16:creationId xmlns:a16="http://schemas.microsoft.com/office/drawing/2014/main" id="{12889DC8-93D4-481E-AC0F-4B697018B99F}"/>
              </a:ext>
            </a:extLst>
          </p:cNvPr>
          <p:cNvSpPr txBox="1"/>
          <p:nvPr/>
        </p:nvSpPr>
        <p:spPr>
          <a:xfrm>
            <a:off x="8948580" y="4062250"/>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mc:AlternateContent xmlns:mc="http://schemas.openxmlformats.org/markup-compatibility/2006" xmlns:a14="http://schemas.microsoft.com/office/drawing/2010/main">
        <mc:Choice Requires="a14">
          <p:sp>
            <p:nvSpPr>
              <p:cNvPr id="137" name="テキスト ボックス 136">
                <a:extLst>
                  <a:ext uri="{FF2B5EF4-FFF2-40B4-BE49-F238E27FC236}">
                    <a16:creationId xmlns:a16="http://schemas.microsoft.com/office/drawing/2014/main" id="{B4DCE5C5-D30C-4B59-8659-399D93B1A054}"/>
                  </a:ext>
                </a:extLst>
              </p:cNvPr>
              <p:cNvSpPr txBox="1"/>
              <p:nvPr/>
            </p:nvSpPr>
            <p:spPr>
              <a:xfrm>
                <a:off x="8464080" y="3968325"/>
                <a:ext cx="630310"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𝚲</m:t>
                      </m:r>
                    </m:oMath>
                  </m:oMathPara>
                </a14:m>
                <a:endParaRPr kumimoji="1" lang="ja-JP" altLang="en-US" sz="3000" b="1" dirty="0"/>
              </a:p>
            </p:txBody>
          </p:sp>
        </mc:Choice>
        <mc:Fallback xmlns="">
          <p:sp>
            <p:nvSpPr>
              <p:cNvPr id="137" name="テキスト ボックス 136">
                <a:extLst>
                  <a:ext uri="{FF2B5EF4-FFF2-40B4-BE49-F238E27FC236}">
                    <a16:creationId xmlns:a16="http://schemas.microsoft.com/office/drawing/2014/main" id="{B4DCE5C5-D30C-4B59-8659-399D93B1A054}"/>
                  </a:ext>
                </a:extLst>
              </p:cNvPr>
              <p:cNvSpPr txBox="1">
                <a:spLocks noRot="1" noChangeAspect="1" noMove="1" noResize="1" noEditPoints="1" noAdjustHandles="1" noChangeArrowheads="1" noChangeShapeType="1" noTextEdit="1"/>
              </p:cNvSpPr>
              <p:nvPr/>
            </p:nvSpPr>
            <p:spPr>
              <a:xfrm>
                <a:off x="8464080" y="3968325"/>
                <a:ext cx="630310" cy="553998"/>
              </a:xfrm>
              <a:prstGeom prst="rect">
                <a:avLst/>
              </a:prstGeom>
              <a:blipFill>
                <a:blip r:embed="rId10"/>
                <a:stretch>
                  <a:fillRect/>
                </a:stretch>
              </a:blipFill>
            </p:spPr>
            <p:txBody>
              <a:bodyPr/>
              <a:lstStyle/>
              <a:p>
                <a:r>
                  <a:rPr lang="ja-JP" altLang="en-US">
                    <a:noFill/>
                  </a:rPr>
                  <a:t> </a:t>
                </a:r>
              </a:p>
            </p:txBody>
          </p:sp>
        </mc:Fallback>
      </mc:AlternateContent>
      <p:grpSp>
        <p:nvGrpSpPr>
          <p:cNvPr id="138" name="グループ化 137">
            <a:extLst>
              <a:ext uri="{FF2B5EF4-FFF2-40B4-BE49-F238E27FC236}">
                <a16:creationId xmlns:a16="http://schemas.microsoft.com/office/drawing/2014/main" id="{ABB6B9FF-E17C-418D-8B6E-DF6E6FFB65C8}"/>
              </a:ext>
            </a:extLst>
          </p:cNvPr>
          <p:cNvGrpSpPr/>
          <p:nvPr/>
        </p:nvGrpSpPr>
        <p:grpSpPr>
          <a:xfrm>
            <a:off x="7987951" y="2511288"/>
            <a:ext cx="1482542" cy="1887139"/>
            <a:chOff x="4505062" y="1254404"/>
            <a:chExt cx="1874480" cy="2386040"/>
          </a:xfrm>
        </p:grpSpPr>
        <p:cxnSp>
          <p:nvCxnSpPr>
            <p:cNvPr id="139" name="直線コネクタ 138">
              <a:extLst>
                <a:ext uri="{FF2B5EF4-FFF2-40B4-BE49-F238E27FC236}">
                  <a16:creationId xmlns:a16="http://schemas.microsoft.com/office/drawing/2014/main" id="{80B6E5D8-CDFC-4E79-9002-362DB18D64F8}"/>
                </a:ext>
              </a:extLst>
            </p:cNvPr>
            <p:cNvCxnSpPr>
              <a:cxnSpLocks/>
            </p:cNvCxnSpPr>
            <p:nvPr/>
          </p:nvCxnSpPr>
          <p:spPr>
            <a:xfrm>
              <a:off x="4820217" y="1824890"/>
              <a:ext cx="0" cy="13337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684CF31F-0335-4FF1-ACBF-626B36081444}"/>
                </a:ext>
              </a:extLst>
            </p:cNvPr>
            <p:cNvCxnSpPr>
              <a:cxnSpLocks/>
            </p:cNvCxnSpPr>
            <p:nvPr/>
          </p:nvCxnSpPr>
          <p:spPr>
            <a:xfrm>
              <a:off x="5425379" y="1824890"/>
              <a:ext cx="0" cy="13337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0F2378AC-01C6-4E0C-B1D6-F414910AB33B}"/>
                </a:ext>
              </a:extLst>
            </p:cNvPr>
            <p:cNvCxnSpPr>
              <a:cxnSpLocks/>
            </p:cNvCxnSpPr>
            <p:nvPr/>
          </p:nvCxnSpPr>
          <p:spPr>
            <a:xfrm>
              <a:off x="6064386" y="1824890"/>
              <a:ext cx="0" cy="13337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4C9AD81E-F7AE-44DA-A868-573F9059BED8}"/>
                </a:ext>
              </a:extLst>
            </p:cNvPr>
            <p:cNvCxnSpPr>
              <a:cxnSpLocks/>
            </p:cNvCxnSpPr>
            <p:nvPr/>
          </p:nvCxnSpPr>
          <p:spPr>
            <a:xfrm>
              <a:off x="4820217" y="2705340"/>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E20CB96D-2467-4D2E-951B-D59B5E9AF272}"/>
                </a:ext>
              </a:extLst>
            </p:cNvPr>
            <p:cNvCxnSpPr>
              <a:cxnSpLocks/>
            </p:cNvCxnSpPr>
            <p:nvPr/>
          </p:nvCxnSpPr>
          <p:spPr>
            <a:xfrm>
              <a:off x="5425379" y="2300483"/>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4" name="テキスト ボックス 143">
              <a:extLst>
                <a:ext uri="{FF2B5EF4-FFF2-40B4-BE49-F238E27FC236}">
                  <a16:creationId xmlns:a16="http://schemas.microsoft.com/office/drawing/2014/main" id="{BBC95D25-B706-4C29-A51F-061F3F8AFD5F}"/>
                </a:ext>
              </a:extLst>
            </p:cNvPr>
            <p:cNvSpPr txBox="1"/>
            <p:nvPr/>
          </p:nvSpPr>
          <p:spPr>
            <a:xfrm>
              <a:off x="4505062" y="3209557"/>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45" name="テキスト ボックス 144">
              <a:extLst>
                <a:ext uri="{FF2B5EF4-FFF2-40B4-BE49-F238E27FC236}">
                  <a16:creationId xmlns:a16="http://schemas.microsoft.com/office/drawing/2014/main" id="{E7EBA3C0-1F87-4A4E-A2E9-0BD8120442B2}"/>
                </a:ext>
              </a:extLst>
            </p:cNvPr>
            <p:cNvSpPr txBox="1"/>
            <p:nvPr/>
          </p:nvSpPr>
          <p:spPr>
            <a:xfrm>
              <a:off x="4542784" y="1397704"/>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46" name="テキスト ボックス 145">
              <a:extLst>
                <a:ext uri="{FF2B5EF4-FFF2-40B4-BE49-F238E27FC236}">
                  <a16:creationId xmlns:a16="http://schemas.microsoft.com/office/drawing/2014/main" id="{4552C5B5-F74F-46AC-B309-E2F2755BF88A}"/>
                </a:ext>
              </a:extLst>
            </p:cNvPr>
            <p:cNvSpPr txBox="1"/>
            <p:nvPr/>
          </p:nvSpPr>
          <p:spPr>
            <a:xfrm>
              <a:off x="5749231" y="1343297"/>
              <a:ext cx="630311"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mc:AlternateContent xmlns:mc="http://schemas.openxmlformats.org/markup-compatibility/2006" xmlns:a14="http://schemas.microsoft.com/office/drawing/2010/main">
          <mc:Choice Requires="a14">
            <p:sp>
              <p:nvSpPr>
                <p:cNvPr id="147" name="テキスト ボックス 146">
                  <a:extLst>
                    <a:ext uri="{FF2B5EF4-FFF2-40B4-BE49-F238E27FC236}">
                      <a16:creationId xmlns:a16="http://schemas.microsoft.com/office/drawing/2014/main" id="{C4F08F1B-A43B-4609-93E4-EEBFCE0F1379}"/>
                    </a:ext>
                  </a:extLst>
                </p:cNvPr>
                <p:cNvSpPr txBox="1"/>
                <p:nvPr/>
              </p:nvSpPr>
              <p:spPr>
                <a:xfrm>
                  <a:off x="4949845" y="2072157"/>
                  <a:ext cx="630311"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𝚺</m:t>
                        </m:r>
                      </m:oMath>
                    </m:oMathPara>
                  </a14:m>
                  <a:endParaRPr kumimoji="1" lang="ja-JP" altLang="en-US" sz="3000" b="1" dirty="0"/>
                </a:p>
              </p:txBody>
            </p:sp>
          </mc:Choice>
          <mc:Fallback xmlns="">
            <p:sp>
              <p:nvSpPr>
                <p:cNvPr id="147" name="テキスト ボックス 146">
                  <a:extLst>
                    <a:ext uri="{FF2B5EF4-FFF2-40B4-BE49-F238E27FC236}">
                      <a16:creationId xmlns:a16="http://schemas.microsoft.com/office/drawing/2014/main" id="{C4F08F1B-A43B-4609-93E4-EEBFCE0F1379}"/>
                    </a:ext>
                  </a:extLst>
                </p:cNvPr>
                <p:cNvSpPr txBox="1">
                  <a:spLocks noRot="1" noChangeAspect="1" noMove="1" noResize="1" noEditPoints="1" noAdjustHandles="1" noChangeArrowheads="1" noChangeShapeType="1" noTextEdit="1"/>
                </p:cNvSpPr>
                <p:nvPr/>
              </p:nvSpPr>
              <p:spPr>
                <a:xfrm>
                  <a:off x="4949845" y="2072157"/>
                  <a:ext cx="630311" cy="553998"/>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8" name="テキスト ボックス 147">
                  <a:extLst>
                    <a:ext uri="{FF2B5EF4-FFF2-40B4-BE49-F238E27FC236}">
                      <a16:creationId xmlns:a16="http://schemas.microsoft.com/office/drawing/2014/main" id="{E6197B89-E2DA-48B2-AC08-B35239F4E87A}"/>
                    </a:ext>
                  </a:extLst>
                </p:cNvPr>
                <p:cNvSpPr txBox="1"/>
                <p:nvPr/>
              </p:nvSpPr>
              <p:spPr>
                <a:xfrm>
                  <a:off x="5185291" y="1254404"/>
                  <a:ext cx="630311"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𝚲</m:t>
                        </m:r>
                      </m:oMath>
                    </m:oMathPara>
                  </a14:m>
                  <a:endParaRPr kumimoji="1" lang="ja-JP" altLang="en-US" sz="3000" b="1" dirty="0"/>
                </a:p>
              </p:txBody>
            </p:sp>
          </mc:Choice>
          <mc:Fallback xmlns="">
            <p:sp>
              <p:nvSpPr>
                <p:cNvPr id="148" name="テキスト ボックス 147">
                  <a:extLst>
                    <a:ext uri="{FF2B5EF4-FFF2-40B4-BE49-F238E27FC236}">
                      <a16:creationId xmlns:a16="http://schemas.microsoft.com/office/drawing/2014/main" id="{E6197B89-E2DA-48B2-AC08-B35239F4E87A}"/>
                    </a:ext>
                  </a:extLst>
                </p:cNvPr>
                <p:cNvSpPr txBox="1">
                  <a:spLocks noRot="1" noChangeAspect="1" noMove="1" noResize="1" noEditPoints="1" noAdjustHandles="1" noChangeArrowheads="1" noChangeShapeType="1" noTextEdit="1"/>
                </p:cNvSpPr>
                <p:nvPr/>
              </p:nvSpPr>
              <p:spPr>
                <a:xfrm>
                  <a:off x="5185291" y="1254404"/>
                  <a:ext cx="630311" cy="553998"/>
                </a:xfrm>
                <a:prstGeom prst="rect">
                  <a:avLst/>
                </a:prstGeom>
                <a:blipFill>
                  <a:blip r:embed="rId12"/>
                  <a:stretch>
                    <a:fillRect/>
                  </a:stretch>
                </a:blipFill>
              </p:spPr>
              <p:txBody>
                <a:bodyPr/>
                <a:lstStyle/>
                <a:p>
                  <a:r>
                    <a:rPr lang="ja-JP" altLang="en-US">
                      <a:noFill/>
                    </a:rPr>
                    <a:t> </a:t>
                  </a:r>
                </a:p>
              </p:txBody>
            </p:sp>
          </mc:Fallback>
        </mc:AlternateContent>
      </p:grpSp>
      <p:sp>
        <p:nvSpPr>
          <p:cNvPr id="149" name="テキスト ボックス 148">
            <a:extLst>
              <a:ext uri="{FF2B5EF4-FFF2-40B4-BE49-F238E27FC236}">
                <a16:creationId xmlns:a16="http://schemas.microsoft.com/office/drawing/2014/main" id="{6096A2CC-0571-4E0D-A501-B611500497A1}"/>
              </a:ext>
            </a:extLst>
          </p:cNvPr>
          <p:cNvSpPr txBox="1"/>
          <p:nvPr/>
        </p:nvSpPr>
        <p:spPr>
          <a:xfrm>
            <a:off x="9722118" y="2211677"/>
            <a:ext cx="2282350" cy="353943"/>
          </a:xfrm>
          <a:prstGeom prst="rect">
            <a:avLst/>
          </a:prstGeom>
          <a:solidFill>
            <a:schemeClr val="accent2">
              <a:lumMod val="20000"/>
              <a:lumOff val="80000"/>
            </a:schemeClr>
          </a:solidFill>
        </p:spPr>
        <p:txBody>
          <a:bodyPr wrap="square" rtlCol="0">
            <a:spAutoFit/>
          </a:bodyPr>
          <a:lstStyle/>
          <a:p>
            <a:pPr algn="ctr"/>
            <a:r>
              <a:rPr lang="en-US" altLang="ja-JP" sz="1700" dirty="0">
                <a:solidFill>
                  <a:schemeClr val="bg1">
                    <a:lumMod val="75000"/>
                    <a:lumOff val="25000"/>
                  </a:schemeClr>
                </a:solidFill>
                <a:latin typeface="Times New Roman" panose="02020603050405020304" pitchFamily="18" charset="0"/>
                <a:cs typeface="Times New Roman" panose="02020603050405020304" pitchFamily="18" charset="0"/>
              </a:rPr>
              <a:t>Fujita-Miyazawa 3BF</a:t>
            </a:r>
            <a:r>
              <a:rPr lang="en-US" altLang="ja-JP" sz="1700" baseline="30000" dirty="0">
                <a:solidFill>
                  <a:schemeClr val="bg1">
                    <a:lumMod val="75000"/>
                    <a:lumOff val="25000"/>
                  </a:schemeClr>
                </a:solidFill>
                <a:latin typeface="Times New Roman" panose="02020603050405020304" pitchFamily="18" charset="0"/>
                <a:cs typeface="Times New Roman" panose="02020603050405020304" pitchFamily="18" charset="0"/>
              </a:rPr>
              <a:t>(2)</a:t>
            </a:r>
            <a:endParaRPr kumimoji="1" lang="ja-JP" altLang="en-US" sz="1700" baseline="300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50" name="テキスト ボックス 149">
            <a:extLst>
              <a:ext uri="{FF2B5EF4-FFF2-40B4-BE49-F238E27FC236}">
                <a16:creationId xmlns:a16="http://schemas.microsoft.com/office/drawing/2014/main" id="{21F27286-247E-4EA0-A839-55B3CCC56FC9}"/>
              </a:ext>
            </a:extLst>
          </p:cNvPr>
          <p:cNvSpPr txBox="1"/>
          <p:nvPr/>
        </p:nvSpPr>
        <p:spPr>
          <a:xfrm>
            <a:off x="7979917" y="2214611"/>
            <a:ext cx="1446286" cy="353943"/>
          </a:xfrm>
          <a:prstGeom prst="rect">
            <a:avLst/>
          </a:prstGeom>
          <a:solidFill>
            <a:schemeClr val="accent2">
              <a:lumMod val="20000"/>
              <a:lumOff val="80000"/>
            </a:schemeClr>
          </a:solidFill>
        </p:spPr>
        <p:txBody>
          <a:bodyPr wrap="square" rtlCol="0">
            <a:spAutoFit/>
          </a:bodyPr>
          <a:lstStyle/>
          <a:p>
            <a:pPr algn="ctr"/>
            <a:r>
              <a:rPr kumimoji="1" lang="en-US" altLang="ja-JP" sz="1700" dirty="0">
                <a:solidFill>
                  <a:schemeClr val="bg1">
                    <a:lumMod val="75000"/>
                    <a:lumOff val="25000"/>
                  </a:schemeClr>
                </a:solidFill>
                <a:latin typeface="Times New Roman" panose="02020603050405020304" pitchFamily="18" charset="0"/>
                <a:cs typeface="Times New Roman" panose="02020603050405020304" pitchFamily="18" charset="0"/>
              </a:rPr>
              <a:t>ΛN-ΣN 3BF</a:t>
            </a:r>
            <a:r>
              <a:rPr kumimoji="1" lang="en-US" altLang="ja-JP" sz="1700" baseline="30000" dirty="0">
                <a:solidFill>
                  <a:schemeClr val="bg1">
                    <a:lumMod val="75000"/>
                    <a:lumOff val="25000"/>
                  </a:schemeClr>
                </a:solidFill>
                <a:latin typeface="Times New Roman" panose="02020603050405020304" pitchFamily="18" charset="0"/>
                <a:cs typeface="Times New Roman" panose="02020603050405020304" pitchFamily="18" charset="0"/>
              </a:rPr>
              <a:t>(1)</a:t>
            </a:r>
            <a:endParaRPr kumimoji="1" lang="ja-JP" altLang="en-US" sz="1700" baseline="300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51" name="矢印: 左右 150">
            <a:extLst>
              <a:ext uri="{FF2B5EF4-FFF2-40B4-BE49-F238E27FC236}">
                <a16:creationId xmlns:a16="http://schemas.microsoft.com/office/drawing/2014/main" id="{CB7444FD-5726-4386-92E4-74EC511F6E74}"/>
              </a:ext>
            </a:extLst>
          </p:cNvPr>
          <p:cNvSpPr/>
          <p:nvPr/>
        </p:nvSpPr>
        <p:spPr>
          <a:xfrm>
            <a:off x="9696502" y="3219455"/>
            <a:ext cx="615850" cy="430887"/>
          </a:xfrm>
          <a:prstGeom prst="lef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B9CF306F-E46F-4DF5-BE9B-0605F0795FFC}"/>
              </a:ext>
            </a:extLst>
          </p:cNvPr>
          <p:cNvSpPr txBox="1"/>
          <p:nvPr/>
        </p:nvSpPr>
        <p:spPr>
          <a:xfrm>
            <a:off x="8559012" y="4859013"/>
            <a:ext cx="3160248" cy="769441"/>
          </a:xfrm>
          <a:prstGeom prst="rect">
            <a:avLst/>
          </a:prstGeom>
          <a:noFill/>
        </p:spPr>
        <p:txBody>
          <a:bodyPr wrap="square" rtlCol="0">
            <a:spAutoFit/>
          </a:bodyPr>
          <a:lstStyle/>
          <a:p>
            <a:r>
              <a:rPr kumimoji="1" lang="en-US" altLang="ja-JP" sz="2200" dirty="0"/>
              <a:t>Σ may admix in the ΛN/ΛNN interaction</a:t>
            </a:r>
            <a:endParaRPr kumimoji="1" lang="ja-JP" altLang="en-US" sz="2200" dirty="0"/>
          </a:p>
        </p:txBody>
      </p:sp>
      <p:sp>
        <p:nvSpPr>
          <p:cNvPr id="31" name="テキスト ボックス 30">
            <a:extLst>
              <a:ext uri="{FF2B5EF4-FFF2-40B4-BE49-F238E27FC236}">
                <a16:creationId xmlns:a16="http://schemas.microsoft.com/office/drawing/2014/main" id="{2D603691-1F25-4A7F-8316-C98206F3740B}"/>
              </a:ext>
            </a:extLst>
          </p:cNvPr>
          <p:cNvSpPr txBox="1"/>
          <p:nvPr/>
        </p:nvSpPr>
        <p:spPr>
          <a:xfrm>
            <a:off x="8016707" y="5975637"/>
            <a:ext cx="4244859" cy="292388"/>
          </a:xfrm>
          <a:prstGeom prst="rect">
            <a:avLst/>
          </a:prstGeom>
          <a:noFill/>
        </p:spPr>
        <p:txBody>
          <a:bodyPr wrap="square" rtlCol="0">
            <a:spAutoFit/>
          </a:bodyPr>
          <a:lstStyle/>
          <a:p>
            <a:r>
              <a:rPr kumimoji="1" lang="en-US" altLang="ja-JP" sz="1300" dirty="0"/>
              <a:t>(1) Y. Akaishi et al., PRL 84, 3539 (2000)</a:t>
            </a:r>
            <a:endParaRPr kumimoji="1" lang="ja-JP" altLang="en-US" sz="1300" dirty="0"/>
          </a:p>
        </p:txBody>
      </p:sp>
      <p:sp>
        <p:nvSpPr>
          <p:cNvPr id="32" name="大かっこ 31">
            <a:extLst>
              <a:ext uri="{FF2B5EF4-FFF2-40B4-BE49-F238E27FC236}">
                <a16:creationId xmlns:a16="http://schemas.microsoft.com/office/drawing/2014/main" id="{7306F9D0-FC70-417F-BA5F-5B109852A569}"/>
              </a:ext>
            </a:extLst>
          </p:cNvPr>
          <p:cNvSpPr/>
          <p:nvPr/>
        </p:nvSpPr>
        <p:spPr>
          <a:xfrm>
            <a:off x="9558705" y="2038062"/>
            <a:ext cx="2550693" cy="2484261"/>
          </a:xfrm>
          <a:prstGeom prst="bracketPair">
            <a:avLst>
              <a:gd name="adj" fmla="val 6983"/>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FC79923F-5779-4219-820E-45C5CD0B9986}"/>
              </a:ext>
            </a:extLst>
          </p:cNvPr>
          <p:cNvSpPr/>
          <p:nvPr/>
        </p:nvSpPr>
        <p:spPr>
          <a:xfrm>
            <a:off x="8037430" y="6260319"/>
            <a:ext cx="3971856" cy="492443"/>
          </a:xfrm>
          <a:prstGeom prst="rect">
            <a:avLst/>
          </a:prstGeom>
        </p:spPr>
        <p:txBody>
          <a:bodyPr wrap="square">
            <a:spAutoFit/>
          </a:bodyPr>
          <a:lstStyle/>
          <a:p>
            <a:r>
              <a:rPr lang="en-US" altLang="ja-JP" sz="1300" i="1" dirty="0"/>
              <a:t>(2) J. Fujita and H. Miyazawa, </a:t>
            </a:r>
          </a:p>
          <a:p>
            <a:r>
              <a:rPr lang="en-US" altLang="ja-JP" sz="1300" i="1" dirty="0"/>
              <a:t>     Prog. </a:t>
            </a:r>
            <a:r>
              <a:rPr lang="en-US" altLang="ja-JP" sz="1300" i="1" dirty="0" err="1"/>
              <a:t>Theor</a:t>
            </a:r>
            <a:r>
              <a:rPr lang="en-US" altLang="ja-JP" sz="1300" i="1" dirty="0"/>
              <a:t>. Phys.</a:t>
            </a:r>
            <a:r>
              <a:rPr lang="en-US" altLang="ja-JP" sz="1300" dirty="0"/>
              <a:t>,17, 3, 360–365 (1957) </a:t>
            </a:r>
            <a:endParaRPr lang="ja-JP" altLang="en-US" sz="1300" dirty="0"/>
          </a:p>
        </p:txBody>
      </p:sp>
      <p:sp>
        <p:nvSpPr>
          <p:cNvPr id="34" name="テキスト ボックス 33">
            <a:extLst>
              <a:ext uri="{FF2B5EF4-FFF2-40B4-BE49-F238E27FC236}">
                <a16:creationId xmlns:a16="http://schemas.microsoft.com/office/drawing/2014/main" id="{AEBC8E90-65AA-4FB3-9E7F-5FC8ED951E3A}"/>
              </a:ext>
            </a:extLst>
          </p:cNvPr>
          <p:cNvSpPr txBox="1"/>
          <p:nvPr/>
        </p:nvSpPr>
        <p:spPr>
          <a:xfrm>
            <a:off x="6317427" y="3706118"/>
            <a:ext cx="1299966" cy="323165"/>
          </a:xfrm>
          <a:prstGeom prst="rect">
            <a:avLst/>
          </a:prstGeom>
          <a:noFill/>
        </p:spPr>
        <p:txBody>
          <a:bodyPr wrap="square" rtlCol="0">
            <a:spAutoFit/>
          </a:bodyPr>
          <a:lstStyle/>
          <a:p>
            <a:r>
              <a:rPr kumimoji="1" lang="en-US" altLang="ja-JP" sz="1500" b="1" dirty="0">
                <a:solidFill>
                  <a:schemeClr val="bg1"/>
                </a:solidFill>
              </a:rPr>
              <a:t>J-PARC2015</a:t>
            </a:r>
            <a:endParaRPr kumimoji="1" lang="ja-JP" altLang="en-US" sz="1500" b="1" dirty="0">
              <a:solidFill>
                <a:schemeClr val="bg1"/>
              </a:solidFill>
            </a:endParaRPr>
          </a:p>
        </p:txBody>
      </p:sp>
      <p:sp>
        <p:nvSpPr>
          <p:cNvPr id="156" name="テキスト ボックス 155">
            <a:extLst>
              <a:ext uri="{FF2B5EF4-FFF2-40B4-BE49-F238E27FC236}">
                <a16:creationId xmlns:a16="http://schemas.microsoft.com/office/drawing/2014/main" id="{AD6E05EC-B11C-4242-9E98-E9AB7DE8F4DA}"/>
              </a:ext>
            </a:extLst>
          </p:cNvPr>
          <p:cNvSpPr txBox="1"/>
          <p:nvPr/>
        </p:nvSpPr>
        <p:spPr>
          <a:xfrm>
            <a:off x="2493061" y="3421631"/>
            <a:ext cx="1041385" cy="553998"/>
          </a:xfrm>
          <a:prstGeom prst="rect">
            <a:avLst/>
          </a:prstGeom>
          <a:noFill/>
        </p:spPr>
        <p:txBody>
          <a:bodyPr wrap="square" rtlCol="0">
            <a:spAutoFit/>
          </a:bodyPr>
          <a:lstStyle/>
          <a:p>
            <a:r>
              <a:rPr kumimoji="1" lang="en-US" altLang="ja-JP" sz="1500" dirty="0">
                <a:solidFill>
                  <a:schemeClr val="bg1"/>
                </a:solidFill>
              </a:rPr>
              <a:t>Emulsion</a:t>
            </a:r>
          </a:p>
          <a:p>
            <a:r>
              <a:rPr kumimoji="1" lang="en-US" altLang="ja-JP" sz="1500" dirty="0">
                <a:solidFill>
                  <a:schemeClr val="bg1"/>
                </a:solidFill>
              </a:rPr>
              <a:t>(reliable)</a:t>
            </a:r>
            <a:endParaRPr kumimoji="1" lang="ja-JP" altLang="en-US" sz="1500" dirty="0">
              <a:solidFill>
                <a:schemeClr val="bg1"/>
              </a:solidFill>
            </a:endParaRPr>
          </a:p>
        </p:txBody>
      </p:sp>
      <p:sp>
        <p:nvSpPr>
          <p:cNvPr id="158" name="テキスト ボックス 157">
            <a:extLst>
              <a:ext uri="{FF2B5EF4-FFF2-40B4-BE49-F238E27FC236}">
                <a16:creationId xmlns:a16="http://schemas.microsoft.com/office/drawing/2014/main" id="{38CBDBAC-37BA-4DE0-A929-6BD4E7DFC74E}"/>
              </a:ext>
            </a:extLst>
          </p:cNvPr>
          <p:cNvSpPr txBox="1"/>
          <p:nvPr/>
        </p:nvSpPr>
        <p:spPr>
          <a:xfrm>
            <a:off x="591701" y="3747721"/>
            <a:ext cx="1159326" cy="323165"/>
          </a:xfrm>
          <a:prstGeom prst="rect">
            <a:avLst/>
          </a:prstGeom>
          <a:noFill/>
        </p:spPr>
        <p:txBody>
          <a:bodyPr wrap="square" rtlCol="0">
            <a:spAutoFit/>
          </a:bodyPr>
          <a:lstStyle/>
          <a:p>
            <a:r>
              <a:rPr kumimoji="1" lang="en-US" altLang="ja-JP" sz="1500" b="1" dirty="0">
                <a:solidFill>
                  <a:schemeClr val="bg1"/>
                </a:solidFill>
              </a:rPr>
              <a:t>MAMI2015</a:t>
            </a:r>
            <a:endParaRPr kumimoji="1" lang="ja-JP" altLang="en-US" sz="1500" b="1" dirty="0">
              <a:solidFill>
                <a:schemeClr val="bg1"/>
              </a:solidFill>
            </a:endParaRPr>
          </a:p>
        </p:txBody>
      </p:sp>
      <p:sp>
        <p:nvSpPr>
          <p:cNvPr id="159" name="テキスト ボックス 158">
            <a:extLst>
              <a:ext uri="{FF2B5EF4-FFF2-40B4-BE49-F238E27FC236}">
                <a16:creationId xmlns:a16="http://schemas.microsoft.com/office/drawing/2014/main" id="{5AB6198B-2058-4762-B412-52BB96C74A58}"/>
              </a:ext>
            </a:extLst>
          </p:cNvPr>
          <p:cNvSpPr txBox="1"/>
          <p:nvPr/>
        </p:nvSpPr>
        <p:spPr>
          <a:xfrm>
            <a:off x="4524161" y="3726359"/>
            <a:ext cx="1115859" cy="323165"/>
          </a:xfrm>
          <a:prstGeom prst="rect">
            <a:avLst/>
          </a:prstGeom>
          <a:noFill/>
        </p:spPr>
        <p:txBody>
          <a:bodyPr wrap="square" rtlCol="0">
            <a:spAutoFit/>
          </a:bodyPr>
          <a:lstStyle/>
          <a:p>
            <a:r>
              <a:rPr kumimoji="1" lang="en-US" altLang="ja-JP" sz="1500" dirty="0">
                <a:solidFill>
                  <a:schemeClr val="bg1"/>
                </a:solidFill>
              </a:rPr>
              <a:t>Old γ ray</a:t>
            </a:r>
            <a:endParaRPr kumimoji="1" lang="ja-JP" altLang="en-US" sz="1500" dirty="0">
              <a:solidFill>
                <a:schemeClr val="bg1"/>
              </a:solidFill>
            </a:endParaRPr>
          </a:p>
        </p:txBody>
      </p:sp>
      <p:sp>
        <p:nvSpPr>
          <p:cNvPr id="41" name="正方形/長方形 40">
            <a:extLst>
              <a:ext uri="{FF2B5EF4-FFF2-40B4-BE49-F238E27FC236}">
                <a16:creationId xmlns:a16="http://schemas.microsoft.com/office/drawing/2014/main" id="{41F64C8B-3C0F-480F-A55A-2249C42BE8CB}"/>
              </a:ext>
            </a:extLst>
          </p:cNvPr>
          <p:cNvSpPr/>
          <p:nvPr/>
        </p:nvSpPr>
        <p:spPr>
          <a:xfrm>
            <a:off x="567752" y="3981739"/>
            <a:ext cx="1732269" cy="276999"/>
          </a:xfrm>
          <a:prstGeom prst="rect">
            <a:avLst/>
          </a:prstGeom>
        </p:spPr>
        <p:txBody>
          <a:bodyPr wrap="none">
            <a:spAutoFit/>
          </a:bodyPr>
          <a:lstStyle/>
          <a:p>
            <a:r>
              <a:rPr lang="fr-FR" altLang="ja-JP" sz="1200" b="1" dirty="0">
                <a:solidFill>
                  <a:schemeClr val="bg1"/>
                </a:solidFill>
                <a:latin typeface="Times New Roman" panose="02020603050405020304" pitchFamily="18" charset="0"/>
                <a:ea typeface="ＭＳ Ｐ明朝" panose="02020600040205080304" pitchFamily="18" charset="-128"/>
                <a:cs typeface="Times New Roman" panose="02020603050405020304" pitchFamily="18" charset="0"/>
              </a:rPr>
              <a:t>PRL 114, 232501 (2015)</a:t>
            </a:r>
            <a:endParaRPr lang="ja-JP" altLang="en-US" sz="1200" dirty="0">
              <a:solidFill>
                <a:schemeClr val="bg1"/>
              </a:solidFill>
            </a:endParaRPr>
          </a:p>
        </p:txBody>
      </p:sp>
      <p:sp>
        <p:nvSpPr>
          <p:cNvPr id="42" name="正方形/長方形 41">
            <a:extLst>
              <a:ext uri="{FF2B5EF4-FFF2-40B4-BE49-F238E27FC236}">
                <a16:creationId xmlns:a16="http://schemas.microsoft.com/office/drawing/2014/main" id="{1D6F22FD-5456-4E01-BC1E-83E1BAC72D0A}"/>
              </a:ext>
            </a:extLst>
          </p:cNvPr>
          <p:cNvSpPr/>
          <p:nvPr/>
        </p:nvSpPr>
        <p:spPr>
          <a:xfrm>
            <a:off x="5958210" y="3977664"/>
            <a:ext cx="1732269" cy="276999"/>
          </a:xfrm>
          <a:prstGeom prst="rect">
            <a:avLst/>
          </a:prstGeom>
        </p:spPr>
        <p:txBody>
          <a:bodyPr wrap="none">
            <a:spAutoFit/>
          </a:bodyPr>
          <a:lstStyle/>
          <a:p>
            <a:r>
              <a:rPr lang="en-US" altLang="ja-JP" sz="1200" b="1" dirty="0">
                <a:solidFill>
                  <a:schemeClr val="bg1"/>
                </a:solidFill>
                <a:latin typeface="Times New Roman" panose="02020603050405020304" pitchFamily="18" charset="0"/>
                <a:ea typeface="ＭＳ Ｐ明朝" panose="02020600040205080304" pitchFamily="18" charset="-128"/>
                <a:cs typeface="Times New Roman" panose="02020603050405020304" pitchFamily="18" charset="0"/>
              </a:rPr>
              <a:t>PRL 115, 222501 (2015)</a:t>
            </a:r>
          </a:p>
        </p:txBody>
      </p:sp>
      <p:sp>
        <p:nvSpPr>
          <p:cNvPr id="92" name="四角形: 1 つの角を切り取る 91">
            <a:extLst>
              <a:ext uri="{FF2B5EF4-FFF2-40B4-BE49-F238E27FC236}">
                <a16:creationId xmlns:a16="http://schemas.microsoft.com/office/drawing/2014/main" id="{490C8E3E-6DF5-47B1-9B0F-DCD8805EE9E0}"/>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6/18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1636790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4A4498F-C4B6-429E-85AE-1E44CD679CE0}"/>
              </a:ext>
            </a:extLst>
          </p:cNvPr>
          <p:cNvGrpSpPr/>
          <p:nvPr/>
        </p:nvGrpSpPr>
        <p:grpSpPr>
          <a:xfrm>
            <a:off x="559284" y="1542449"/>
            <a:ext cx="3205927" cy="2686532"/>
            <a:chOff x="1480457" y="1926771"/>
            <a:chExt cx="3897086" cy="3265715"/>
          </a:xfrm>
        </p:grpSpPr>
        <p:sp>
          <p:nvSpPr>
            <p:cNvPr id="3" name="正方形/長方形 2">
              <a:extLst>
                <a:ext uri="{FF2B5EF4-FFF2-40B4-BE49-F238E27FC236}">
                  <a16:creationId xmlns:a16="http://schemas.microsoft.com/office/drawing/2014/main" id="{635EA93D-85BD-430A-BE15-CE52D4270233}"/>
                </a:ext>
              </a:extLst>
            </p:cNvPr>
            <p:cNvSpPr/>
            <p:nvPr/>
          </p:nvSpPr>
          <p:spPr>
            <a:xfrm>
              <a:off x="1480457" y="1926771"/>
              <a:ext cx="3897086" cy="3265715"/>
            </a:xfrm>
            <a:prstGeom prst="rect">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DA2B45B7-88DD-429E-B6BB-18AC433F0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940" y="2078495"/>
              <a:ext cx="3579949" cy="2917583"/>
            </a:xfrm>
            <a:prstGeom prst="rect">
              <a:avLst/>
            </a:prstGeom>
          </p:spPr>
        </p:pic>
        <p:sp>
          <p:nvSpPr>
            <p:cNvPr id="45" name="楕円 44">
              <a:extLst>
                <a:ext uri="{FF2B5EF4-FFF2-40B4-BE49-F238E27FC236}">
                  <a16:creationId xmlns:a16="http://schemas.microsoft.com/office/drawing/2014/main" id="{185D4100-06A8-4079-8F37-F7ED4E447823}"/>
                </a:ext>
              </a:extLst>
            </p:cNvPr>
            <p:cNvSpPr/>
            <p:nvPr/>
          </p:nvSpPr>
          <p:spPr>
            <a:xfrm>
              <a:off x="1901680" y="3565289"/>
              <a:ext cx="949911" cy="949911"/>
            </a:xfrm>
            <a:prstGeom prst="ellipse">
              <a:avLst/>
            </a:prstGeom>
            <a:solidFill>
              <a:schemeClr val="accent5">
                <a:lumMod val="50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tx1">
                      <a:lumMod val="95000"/>
                    </a:schemeClr>
                  </a:solidFill>
                </a:rPr>
                <a:t>0</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sp>
          <p:nvSpPr>
            <p:cNvPr id="46" name="楕円 45">
              <a:extLst>
                <a:ext uri="{FF2B5EF4-FFF2-40B4-BE49-F238E27FC236}">
                  <a16:creationId xmlns:a16="http://schemas.microsoft.com/office/drawing/2014/main" id="{7C1AA437-EE7F-4CAA-9ECD-30903D9968FB}"/>
                </a:ext>
              </a:extLst>
            </p:cNvPr>
            <p:cNvSpPr/>
            <p:nvPr/>
          </p:nvSpPr>
          <p:spPr>
            <a:xfrm>
              <a:off x="4030377" y="2857222"/>
              <a:ext cx="949911" cy="949911"/>
            </a:xfrm>
            <a:prstGeom prst="ellipse">
              <a:avLst/>
            </a:prstGeom>
            <a:solidFill>
              <a:schemeClr val="accent5">
                <a:lumMod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tx1">
                      <a:lumMod val="95000"/>
                    </a:schemeClr>
                  </a:solidFill>
                </a:rPr>
                <a:t>0</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grpSp>
      <p:grpSp>
        <p:nvGrpSpPr>
          <p:cNvPr id="5" name="グループ化 4">
            <a:extLst>
              <a:ext uri="{FF2B5EF4-FFF2-40B4-BE49-F238E27FC236}">
                <a16:creationId xmlns:a16="http://schemas.microsoft.com/office/drawing/2014/main" id="{ACF93178-D14B-4CD9-AA1A-6BA1E7F2F68A}"/>
              </a:ext>
            </a:extLst>
          </p:cNvPr>
          <p:cNvGrpSpPr/>
          <p:nvPr/>
        </p:nvGrpSpPr>
        <p:grpSpPr>
          <a:xfrm>
            <a:off x="4396993" y="1584349"/>
            <a:ext cx="3180793" cy="2665470"/>
            <a:chOff x="7285565" y="1989170"/>
            <a:chExt cx="3897086" cy="3265715"/>
          </a:xfrm>
        </p:grpSpPr>
        <p:sp>
          <p:nvSpPr>
            <p:cNvPr id="57" name="正方形/長方形 56">
              <a:extLst>
                <a:ext uri="{FF2B5EF4-FFF2-40B4-BE49-F238E27FC236}">
                  <a16:creationId xmlns:a16="http://schemas.microsoft.com/office/drawing/2014/main" id="{AB5A11C5-1E52-4494-B9A9-5BD0C3327CA9}"/>
                </a:ext>
              </a:extLst>
            </p:cNvPr>
            <p:cNvSpPr/>
            <p:nvPr/>
          </p:nvSpPr>
          <p:spPr>
            <a:xfrm>
              <a:off x="7285565" y="1989170"/>
              <a:ext cx="3897086" cy="3265715"/>
            </a:xfrm>
            <a:prstGeom prst="rect">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D804148D-5490-4010-B0A7-FC3146BF2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073" y="2106498"/>
              <a:ext cx="3716069" cy="2917583"/>
            </a:xfrm>
            <a:prstGeom prst="rect">
              <a:avLst/>
            </a:prstGeom>
          </p:spPr>
        </p:pic>
        <p:sp>
          <p:nvSpPr>
            <p:cNvPr id="52" name="楕円 51">
              <a:extLst>
                <a:ext uri="{FF2B5EF4-FFF2-40B4-BE49-F238E27FC236}">
                  <a16:creationId xmlns:a16="http://schemas.microsoft.com/office/drawing/2014/main" id="{F33A3EFF-AF6E-49AB-900F-D23157496D3D}"/>
                </a:ext>
              </a:extLst>
            </p:cNvPr>
            <p:cNvSpPr/>
            <p:nvPr/>
          </p:nvSpPr>
          <p:spPr>
            <a:xfrm>
              <a:off x="9883954" y="3157959"/>
              <a:ext cx="949911" cy="949911"/>
            </a:xfrm>
            <a:prstGeom prst="ellipse">
              <a:avLst/>
            </a:prstGeom>
            <a:solidFill>
              <a:schemeClr val="accent5">
                <a:lumMod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tx1">
                      <a:lumMod val="95000"/>
                    </a:schemeClr>
                  </a:solidFill>
                </a:rPr>
                <a:t>1</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sp>
          <p:nvSpPr>
            <p:cNvPr id="54" name="楕円 53">
              <a:extLst>
                <a:ext uri="{FF2B5EF4-FFF2-40B4-BE49-F238E27FC236}">
                  <a16:creationId xmlns:a16="http://schemas.microsoft.com/office/drawing/2014/main" id="{6D994F3B-9E18-4D45-B6F0-DE7323F2E1B6}"/>
                </a:ext>
              </a:extLst>
            </p:cNvPr>
            <p:cNvSpPr/>
            <p:nvPr/>
          </p:nvSpPr>
          <p:spPr>
            <a:xfrm>
              <a:off x="7635598" y="3147073"/>
              <a:ext cx="949911" cy="949911"/>
            </a:xfrm>
            <a:prstGeom prst="ellipse">
              <a:avLst/>
            </a:prstGeom>
            <a:solidFill>
              <a:schemeClr val="accent5">
                <a:lumMod val="5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000" b="1" dirty="0">
                  <a:solidFill>
                    <a:schemeClr val="tx1">
                      <a:lumMod val="95000"/>
                    </a:schemeClr>
                  </a:solidFill>
                </a:rPr>
                <a:t>1</a:t>
              </a:r>
              <a:r>
                <a:rPr kumimoji="1" lang="en-US" altLang="ja-JP" sz="3000" b="1" baseline="30000" dirty="0">
                  <a:solidFill>
                    <a:schemeClr val="tx1">
                      <a:lumMod val="95000"/>
                    </a:schemeClr>
                  </a:solidFill>
                </a:rPr>
                <a:t>+</a:t>
              </a:r>
              <a:endParaRPr kumimoji="1" lang="ja-JP" altLang="en-US" sz="3000" b="1" baseline="30000" dirty="0">
                <a:solidFill>
                  <a:schemeClr val="tx1">
                    <a:lumMod val="95000"/>
                  </a:schemeClr>
                </a:solidFill>
              </a:endParaRPr>
            </a:p>
          </p:txBody>
        </p:sp>
      </p:grpSp>
      <p:sp>
        <p:nvSpPr>
          <p:cNvPr id="6" name="テキスト ボックス 5">
            <a:extLst>
              <a:ext uri="{FF2B5EF4-FFF2-40B4-BE49-F238E27FC236}">
                <a16:creationId xmlns:a16="http://schemas.microsoft.com/office/drawing/2014/main" id="{D0A468EB-8E5A-4565-9066-9A4132403BCC}"/>
              </a:ext>
            </a:extLst>
          </p:cNvPr>
          <p:cNvSpPr txBox="1"/>
          <p:nvPr/>
        </p:nvSpPr>
        <p:spPr>
          <a:xfrm>
            <a:off x="4967792" y="1135300"/>
            <a:ext cx="1937657" cy="477054"/>
          </a:xfrm>
          <a:prstGeom prst="rect">
            <a:avLst/>
          </a:prstGeom>
          <a:noFill/>
        </p:spPr>
        <p:txBody>
          <a:bodyPr wrap="square" rtlCol="0">
            <a:spAutoFit/>
          </a:bodyPr>
          <a:lstStyle/>
          <a:p>
            <a:r>
              <a:rPr kumimoji="1" lang="en-US" altLang="ja-JP" sz="2500" b="1" dirty="0">
                <a:solidFill>
                  <a:schemeClr val="accent5">
                    <a:lumMod val="60000"/>
                    <a:lumOff val="40000"/>
                  </a:schemeClr>
                </a:solidFill>
              </a:rPr>
              <a:t>Balanced</a:t>
            </a:r>
            <a:endParaRPr kumimoji="1" lang="ja-JP" altLang="en-US" sz="2500" b="1" dirty="0">
              <a:solidFill>
                <a:schemeClr val="accent5">
                  <a:lumMod val="60000"/>
                  <a:lumOff val="40000"/>
                </a:schemeClr>
              </a:solidFill>
            </a:endParaRPr>
          </a:p>
        </p:txBody>
      </p:sp>
      <p:sp>
        <p:nvSpPr>
          <p:cNvPr id="65" name="テキスト ボックス 64">
            <a:extLst>
              <a:ext uri="{FF2B5EF4-FFF2-40B4-BE49-F238E27FC236}">
                <a16:creationId xmlns:a16="http://schemas.microsoft.com/office/drawing/2014/main" id="{304E3CEE-723C-42CE-8B11-314F200A974C}"/>
              </a:ext>
            </a:extLst>
          </p:cNvPr>
          <p:cNvSpPr txBox="1"/>
          <p:nvPr/>
        </p:nvSpPr>
        <p:spPr>
          <a:xfrm>
            <a:off x="937078" y="1110298"/>
            <a:ext cx="2096651" cy="477054"/>
          </a:xfrm>
          <a:prstGeom prst="rect">
            <a:avLst/>
          </a:prstGeom>
          <a:noFill/>
        </p:spPr>
        <p:txBody>
          <a:bodyPr wrap="square" rtlCol="0">
            <a:spAutoFit/>
          </a:bodyPr>
          <a:lstStyle/>
          <a:p>
            <a:r>
              <a:rPr kumimoji="1" lang="en-US" altLang="ja-JP" sz="2500" b="1" dirty="0">
                <a:solidFill>
                  <a:schemeClr val="accent5">
                    <a:lumMod val="60000"/>
                    <a:lumOff val="40000"/>
                  </a:schemeClr>
                </a:solidFill>
              </a:rPr>
              <a:t>Unbalanced</a:t>
            </a:r>
            <a:endParaRPr kumimoji="1" lang="ja-JP" altLang="en-US" sz="2500" b="1" dirty="0">
              <a:solidFill>
                <a:schemeClr val="accent5">
                  <a:lumMod val="60000"/>
                  <a:lumOff val="40000"/>
                </a:schemeClr>
              </a:solidFill>
            </a:endParaRPr>
          </a:p>
        </p:txBody>
      </p:sp>
      <p:grpSp>
        <p:nvGrpSpPr>
          <p:cNvPr id="20" name="グループ化 19">
            <a:extLst>
              <a:ext uri="{FF2B5EF4-FFF2-40B4-BE49-F238E27FC236}">
                <a16:creationId xmlns:a16="http://schemas.microsoft.com/office/drawing/2014/main" id="{A5D2069A-6016-4E9B-BD94-F82B459C4D97}"/>
              </a:ext>
            </a:extLst>
          </p:cNvPr>
          <p:cNvGrpSpPr/>
          <p:nvPr/>
        </p:nvGrpSpPr>
        <p:grpSpPr>
          <a:xfrm>
            <a:off x="4824105" y="4939139"/>
            <a:ext cx="844780" cy="1078976"/>
            <a:chOff x="3410545" y="5538648"/>
            <a:chExt cx="844780" cy="1078976"/>
          </a:xfrm>
        </p:grpSpPr>
        <p:pic>
          <p:nvPicPr>
            <p:cNvPr id="10" name="図 9">
              <a:extLst>
                <a:ext uri="{FF2B5EF4-FFF2-40B4-BE49-F238E27FC236}">
                  <a16:creationId xmlns:a16="http://schemas.microsoft.com/office/drawing/2014/main" id="{95903EAC-5FBF-44D2-AFAA-8187A5928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0545" y="5538648"/>
              <a:ext cx="844780" cy="1078976"/>
            </a:xfrm>
            <a:prstGeom prst="rect">
              <a:avLst/>
            </a:prstGeom>
          </p:spPr>
        </p:pic>
        <p:sp>
          <p:nvSpPr>
            <p:cNvPr id="13" name="テキスト ボックス 12">
              <a:extLst>
                <a:ext uri="{FF2B5EF4-FFF2-40B4-BE49-F238E27FC236}">
                  <a16:creationId xmlns:a16="http://schemas.microsoft.com/office/drawing/2014/main" id="{A0D3034E-6602-4C4D-B74D-7BB81A1011F8}"/>
                </a:ext>
              </a:extLst>
            </p:cNvPr>
            <p:cNvSpPr txBox="1"/>
            <p:nvPr/>
          </p:nvSpPr>
          <p:spPr>
            <a:xfrm>
              <a:off x="3636628" y="5965370"/>
              <a:ext cx="320594" cy="400110"/>
            </a:xfrm>
            <a:prstGeom prst="rect">
              <a:avLst/>
            </a:prstGeom>
            <a:solidFill>
              <a:schemeClr val="accent1"/>
            </a:solidFill>
          </p:spPr>
          <p:txBody>
            <a:bodyPr wrap="square" rtlCol="0">
              <a:spAutoFit/>
            </a:bodyPr>
            <a:lstStyle/>
            <a:p>
              <a:r>
                <a:rPr kumimoji="1" lang="en-US" altLang="ja-JP" sz="2000" b="1" dirty="0"/>
                <a:t>Λ</a:t>
              </a:r>
              <a:endParaRPr kumimoji="1" lang="ja-JP" altLang="en-US" sz="2000" b="1" dirty="0"/>
            </a:p>
          </p:txBody>
        </p:sp>
      </p:grpSp>
      <p:grpSp>
        <p:nvGrpSpPr>
          <p:cNvPr id="19" name="グループ化 18">
            <a:extLst>
              <a:ext uri="{FF2B5EF4-FFF2-40B4-BE49-F238E27FC236}">
                <a16:creationId xmlns:a16="http://schemas.microsoft.com/office/drawing/2014/main" id="{BEC03252-FD9A-42C9-8652-81EF1596F8E1}"/>
              </a:ext>
            </a:extLst>
          </p:cNvPr>
          <p:cNvGrpSpPr/>
          <p:nvPr/>
        </p:nvGrpSpPr>
        <p:grpSpPr>
          <a:xfrm>
            <a:off x="6236006" y="4367854"/>
            <a:ext cx="730650" cy="1077143"/>
            <a:chOff x="4255325" y="5540481"/>
            <a:chExt cx="730650" cy="1077143"/>
          </a:xfrm>
        </p:grpSpPr>
        <p:pic>
          <p:nvPicPr>
            <p:cNvPr id="12" name="図 11">
              <a:extLst>
                <a:ext uri="{FF2B5EF4-FFF2-40B4-BE49-F238E27FC236}">
                  <a16:creationId xmlns:a16="http://schemas.microsoft.com/office/drawing/2014/main" id="{657C2124-D2B9-4443-8B1F-60B7A2635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325" y="5540481"/>
              <a:ext cx="730650" cy="1077143"/>
            </a:xfrm>
            <a:prstGeom prst="rect">
              <a:avLst/>
            </a:prstGeom>
          </p:spPr>
        </p:pic>
        <p:sp>
          <p:nvSpPr>
            <p:cNvPr id="66" name="テキスト ボックス 65">
              <a:extLst>
                <a:ext uri="{FF2B5EF4-FFF2-40B4-BE49-F238E27FC236}">
                  <a16:creationId xmlns:a16="http://schemas.microsoft.com/office/drawing/2014/main" id="{D5B39409-90A5-4B84-A5B2-1957AFE3068F}"/>
                </a:ext>
              </a:extLst>
            </p:cNvPr>
            <p:cNvSpPr txBox="1"/>
            <p:nvPr/>
          </p:nvSpPr>
          <p:spPr>
            <a:xfrm>
              <a:off x="4460353" y="5988468"/>
              <a:ext cx="320594" cy="400110"/>
            </a:xfrm>
            <a:prstGeom prst="rect">
              <a:avLst/>
            </a:prstGeom>
            <a:solidFill>
              <a:schemeClr val="accent3"/>
            </a:solidFill>
          </p:spPr>
          <p:txBody>
            <a:bodyPr wrap="square" rtlCol="0">
              <a:spAutoFit/>
            </a:bodyPr>
            <a:lstStyle/>
            <a:p>
              <a:r>
                <a:rPr kumimoji="1" lang="en-US" altLang="ja-JP" sz="2000" b="1" dirty="0"/>
                <a:t>p</a:t>
              </a:r>
              <a:endParaRPr kumimoji="1" lang="ja-JP" altLang="en-US" sz="2000" b="1" dirty="0"/>
            </a:p>
          </p:txBody>
        </p:sp>
      </p:grpSp>
      <p:grpSp>
        <p:nvGrpSpPr>
          <p:cNvPr id="22" name="グループ化 21">
            <a:extLst>
              <a:ext uri="{FF2B5EF4-FFF2-40B4-BE49-F238E27FC236}">
                <a16:creationId xmlns:a16="http://schemas.microsoft.com/office/drawing/2014/main" id="{B835B964-BB36-4BBF-914E-6C5641D14DDF}"/>
              </a:ext>
            </a:extLst>
          </p:cNvPr>
          <p:cNvGrpSpPr/>
          <p:nvPr/>
        </p:nvGrpSpPr>
        <p:grpSpPr>
          <a:xfrm>
            <a:off x="6197618" y="5633292"/>
            <a:ext cx="882236" cy="993010"/>
            <a:chOff x="7450926" y="5624614"/>
            <a:chExt cx="882236" cy="993010"/>
          </a:xfrm>
        </p:grpSpPr>
        <p:pic>
          <p:nvPicPr>
            <p:cNvPr id="17" name="図 16">
              <a:extLst>
                <a:ext uri="{FF2B5EF4-FFF2-40B4-BE49-F238E27FC236}">
                  <a16:creationId xmlns:a16="http://schemas.microsoft.com/office/drawing/2014/main" id="{CB3D34C2-4EC5-499A-BA9A-7CEC25707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926" y="5624614"/>
              <a:ext cx="882236" cy="993010"/>
            </a:xfrm>
            <a:prstGeom prst="rect">
              <a:avLst/>
            </a:prstGeom>
          </p:spPr>
        </p:pic>
        <p:sp>
          <p:nvSpPr>
            <p:cNvPr id="68" name="テキスト ボックス 67">
              <a:extLst>
                <a:ext uri="{FF2B5EF4-FFF2-40B4-BE49-F238E27FC236}">
                  <a16:creationId xmlns:a16="http://schemas.microsoft.com/office/drawing/2014/main" id="{227966B5-2E67-4E0B-BB2F-3AD30B26E1E0}"/>
                </a:ext>
              </a:extLst>
            </p:cNvPr>
            <p:cNvSpPr txBox="1"/>
            <p:nvPr/>
          </p:nvSpPr>
          <p:spPr>
            <a:xfrm>
              <a:off x="7742633" y="5995333"/>
              <a:ext cx="320594" cy="400110"/>
            </a:xfrm>
            <a:prstGeom prst="rect">
              <a:avLst/>
            </a:prstGeom>
            <a:solidFill>
              <a:schemeClr val="accent2">
                <a:lumMod val="75000"/>
              </a:schemeClr>
            </a:solidFill>
          </p:spPr>
          <p:txBody>
            <a:bodyPr wrap="square" rtlCol="0">
              <a:spAutoFit/>
            </a:bodyPr>
            <a:lstStyle/>
            <a:p>
              <a:r>
                <a:rPr kumimoji="1" lang="en-US" altLang="ja-JP" sz="2000" b="1" dirty="0">
                  <a:solidFill>
                    <a:schemeClr val="tx1">
                      <a:lumMod val="95000"/>
                    </a:schemeClr>
                  </a:solidFill>
                </a:rPr>
                <a:t>n</a:t>
              </a:r>
              <a:endParaRPr kumimoji="1" lang="ja-JP" altLang="en-US" sz="2000" b="1" dirty="0">
                <a:solidFill>
                  <a:schemeClr val="tx1">
                    <a:lumMod val="95000"/>
                  </a:schemeClr>
                </a:solidFill>
              </a:endParaRPr>
            </a:p>
          </p:txBody>
        </p:sp>
      </p:grpSp>
      <p:sp>
        <p:nvSpPr>
          <p:cNvPr id="25" name="円: 塗りつぶしなし 24">
            <a:extLst>
              <a:ext uri="{FF2B5EF4-FFF2-40B4-BE49-F238E27FC236}">
                <a16:creationId xmlns:a16="http://schemas.microsoft.com/office/drawing/2014/main" id="{BB23EB60-FADC-409C-9DFB-086B1F7AFCA3}"/>
              </a:ext>
            </a:extLst>
          </p:cNvPr>
          <p:cNvSpPr/>
          <p:nvPr/>
        </p:nvSpPr>
        <p:spPr>
          <a:xfrm>
            <a:off x="5778599" y="5926143"/>
            <a:ext cx="375667" cy="375667"/>
          </a:xfrm>
          <a:prstGeom prst="donut">
            <a:avLst>
              <a:gd name="adj" fmla="val 13295"/>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9" name="円: 塗りつぶしなし 78">
            <a:extLst>
              <a:ext uri="{FF2B5EF4-FFF2-40B4-BE49-F238E27FC236}">
                <a16:creationId xmlns:a16="http://schemas.microsoft.com/office/drawing/2014/main" id="{638519AB-4A8F-40D1-9223-36526C04205D}"/>
              </a:ext>
            </a:extLst>
          </p:cNvPr>
          <p:cNvSpPr/>
          <p:nvPr/>
        </p:nvSpPr>
        <p:spPr>
          <a:xfrm>
            <a:off x="5792966" y="4732865"/>
            <a:ext cx="375667" cy="375667"/>
          </a:xfrm>
          <a:prstGeom prst="donut">
            <a:avLst>
              <a:gd name="adj" fmla="val 13295"/>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90" name="グループ化 89">
            <a:extLst>
              <a:ext uri="{FF2B5EF4-FFF2-40B4-BE49-F238E27FC236}">
                <a16:creationId xmlns:a16="http://schemas.microsoft.com/office/drawing/2014/main" id="{AE41AC3C-2499-4DBC-A68F-2A1F23F82C3C}"/>
              </a:ext>
            </a:extLst>
          </p:cNvPr>
          <p:cNvGrpSpPr/>
          <p:nvPr/>
        </p:nvGrpSpPr>
        <p:grpSpPr>
          <a:xfrm>
            <a:off x="973570" y="4960357"/>
            <a:ext cx="844780" cy="1078976"/>
            <a:chOff x="3410545" y="5538648"/>
            <a:chExt cx="844780" cy="1078976"/>
          </a:xfrm>
        </p:grpSpPr>
        <p:pic>
          <p:nvPicPr>
            <p:cNvPr id="91" name="図 90">
              <a:extLst>
                <a:ext uri="{FF2B5EF4-FFF2-40B4-BE49-F238E27FC236}">
                  <a16:creationId xmlns:a16="http://schemas.microsoft.com/office/drawing/2014/main" id="{8CB4F30E-70D7-4333-8E93-37F00A45F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0545" y="5538648"/>
              <a:ext cx="844780" cy="1078976"/>
            </a:xfrm>
            <a:prstGeom prst="rect">
              <a:avLst/>
            </a:prstGeom>
          </p:spPr>
        </p:pic>
        <p:sp>
          <p:nvSpPr>
            <p:cNvPr id="99" name="テキスト ボックス 98">
              <a:extLst>
                <a:ext uri="{FF2B5EF4-FFF2-40B4-BE49-F238E27FC236}">
                  <a16:creationId xmlns:a16="http://schemas.microsoft.com/office/drawing/2014/main" id="{C66D2408-527B-47F2-99E3-F2D5E8216CED}"/>
                </a:ext>
              </a:extLst>
            </p:cNvPr>
            <p:cNvSpPr txBox="1"/>
            <p:nvPr/>
          </p:nvSpPr>
          <p:spPr>
            <a:xfrm>
              <a:off x="3636628" y="5965370"/>
              <a:ext cx="320594" cy="400110"/>
            </a:xfrm>
            <a:prstGeom prst="rect">
              <a:avLst/>
            </a:prstGeom>
            <a:solidFill>
              <a:schemeClr val="accent1"/>
            </a:solidFill>
          </p:spPr>
          <p:txBody>
            <a:bodyPr wrap="square" rtlCol="0">
              <a:spAutoFit/>
            </a:bodyPr>
            <a:lstStyle/>
            <a:p>
              <a:r>
                <a:rPr kumimoji="1" lang="en-US" altLang="ja-JP" sz="2000" b="1" dirty="0"/>
                <a:t>Λ</a:t>
              </a:r>
              <a:endParaRPr kumimoji="1" lang="ja-JP" altLang="en-US" sz="2000" b="1" dirty="0"/>
            </a:p>
          </p:txBody>
        </p:sp>
      </p:grpSp>
      <p:grpSp>
        <p:nvGrpSpPr>
          <p:cNvPr id="100" name="グループ化 99">
            <a:extLst>
              <a:ext uri="{FF2B5EF4-FFF2-40B4-BE49-F238E27FC236}">
                <a16:creationId xmlns:a16="http://schemas.microsoft.com/office/drawing/2014/main" id="{A8735B14-41AB-4435-874C-BB6B79498CBB}"/>
              </a:ext>
            </a:extLst>
          </p:cNvPr>
          <p:cNvGrpSpPr/>
          <p:nvPr/>
        </p:nvGrpSpPr>
        <p:grpSpPr>
          <a:xfrm>
            <a:off x="2406672" y="4323128"/>
            <a:ext cx="730650" cy="1077143"/>
            <a:chOff x="4255325" y="5540481"/>
            <a:chExt cx="730650" cy="1077143"/>
          </a:xfrm>
        </p:grpSpPr>
        <p:pic>
          <p:nvPicPr>
            <p:cNvPr id="101" name="図 100">
              <a:extLst>
                <a:ext uri="{FF2B5EF4-FFF2-40B4-BE49-F238E27FC236}">
                  <a16:creationId xmlns:a16="http://schemas.microsoft.com/office/drawing/2014/main" id="{0583A9BD-E555-4265-92B7-5E27DF753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325" y="5540481"/>
              <a:ext cx="730650" cy="1077143"/>
            </a:xfrm>
            <a:prstGeom prst="rect">
              <a:avLst/>
            </a:prstGeom>
          </p:spPr>
        </p:pic>
        <p:sp>
          <p:nvSpPr>
            <p:cNvPr id="102" name="テキスト ボックス 101">
              <a:extLst>
                <a:ext uri="{FF2B5EF4-FFF2-40B4-BE49-F238E27FC236}">
                  <a16:creationId xmlns:a16="http://schemas.microsoft.com/office/drawing/2014/main" id="{258A78C7-E39F-41E8-A3DD-A442B5DF5D5B}"/>
                </a:ext>
              </a:extLst>
            </p:cNvPr>
            <p:cNvSpPr txBox="1"/>
            <p:nvPr/>
          </p:nvSpPr>
          <p:spPr>
            <a:xfrm>
              <a:off x="4460353" y="5988468"/>
              <a:ext cx="320594" cy="400110"/>
            </a:xfrm>
            <a:prstGeom prst="rect">
              <a:avLst/>
            </a:prstGeom>
            <a:solidFill>
              <a:schemeClr val="accent3"/>
            </a:solidFill>
          </p:spPr>
          <p:txBody>
            <a:bodyPr wrap="square" rtlCol="0">
              <a:spAutoFit/>
            </a:bodyPr>
            <a:lstStyle/>
            <a:p>
              <a:r>
                <a:rPr kumimoji="1" lang="en-US" altLang="ja-JP" sz="2000" b="1" dirty="0"/>
                <a:t>p</a:t>
              </a:r>
              <a:endParaRPr kumimoji="1" lang="ja-JP" altLang="en-US" sz="2000" b="1" dirty="0"/>
            </a:p>
          </p:txBody>
        </p:sp>
      </p:grpSp>
      <p:grpSp>
        <p:nvGrpSpPr>
          <p:cNvPr id="106" name="グループ化 105">
            <a:extLst>
              <a:ext uri="{FF2B5EF4-FFF2-40B4-BE49-F238E27FC236}">
                <a16:creationId xmlns:a16="http://schemas.microsoft.com/office/drawing/2014/main" id="{F74009A5-8168-4E2B-8CB6-16A3B7FB9FEE}"/>
              </a:ext>
            </a:extLst>
          </p:cNvPr>
          <p:cNvGrpSpPr/>
          <p:nvPr/>
        </p:nvGrpSpPr>
        <p:grpSpPr>
          <a:xfrm>
            <a:off x="2368284" y="5588566"/>
            <a:ext cx="882236" cy="993010"/>
            <a:chOff x="7450926" y="5624614"/>
            <a:chExt cx="882236" cy="993010"/>
          </a:xfrm>
        </p:grpSpPr>
        <p:pic>
          <p:nvPicPr>
            <p:cNvPr id="107" name="図 106">
              <a:extLst>
                <a:ext uri="{FF2B5EF4-FFF2-40B4-BE49-F238E27FC236}">
                  <a16:creationId xmlns:a16="http://schemas.microsoft.com/office/drawing/2014/main" id="{F7E69197-9E0F-416F-AB9E-EAD198B9DF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926" y="5624614"/>
              <a:ext cx="882236" cy="993010"/>
            </a:xfrm>
            <a:prstGeom prst="rect">
              <a:avLst/>
            </a:prstGeom>
          </p:spPr>
        </p:pic>
        <p:sp>
          <p:nvSpPr>
            <p:cNvPr id="108" name="テキスト ボックス 107">
              <a:extLst>
                <a:ext uri="{FF2B5EF4-FFF2-40B4-BE49-F238E27FC236}">
                  <a16:creationId xmlns:a16="http://schemas.microsoft.com/office/drawing/2014/main" id="{290E1552-EB44-4A29-8670-D6AE3B38ABC0}"/>
                </a:ext>
              </a:extLst>
            </p:cNvPr>
            <p:cNvSpPr txBox="1"/>
            <p:nvPr/>
          </p:nvSpPr>
          <p:spPr>
            <a:xfrm>
              <a:off x="7742633" y="5995333"/>
              <a:ext cx="320594" cy="400110"/>
            </a:xfrm>
            <a:prstGeom prst="rect">
              <a:avLst/>
            </a:prstGeom>
            <a:solidFill>
              <a:schemeClr val="accent2">
                <a:lumMod val="75000"/>
              </a:schemeClr>
            </a:solidFill>
          </p:spPr>
          <p:txBody>
            <a:bodyPr wrap="square" rtlCol="0">
              <a:spAutoFit/>
            </a:bodyPr>
            <a:lstStyle/>
            <a:p>
              <a:r>
                <a:rPr kumimoji="1" lang="en-US" altLang="ja-JP" sz="2000" b="1" dirty="0">
                  <a:solidFill>
                    <a:schemeClr val="tx1">
                      <a:lumMod val="95000"/>
                    </a:schemeClr>
                  </a:solidFill>
                </a:rPr>
                <a:t>n</a:t>
              </a:r>
              <a:endParaRPr kumimoji="1" lang="ja-JP" altLang="en-US" sz="2000" b="1" dirty="0">
                <a:solidFill>
                  <a:schemeClr val="tx1">
                    <a:lumMod val="95000"/>
                  </a:schemeClr>
                </a:solidFill>
              </a:endParaRPr>
            </a:p>
          </p:txBody>
        </p:sp>
      </p:grpSp>
      <p:sp>
        <p:nvSpPr>
          <p:cNvPr id="109" name="円: 塗りつぶしなし 108">
            <a:extLst>
              <a:ext uri="{FF2B5EF4-FFF2-40B4-BE49-F238E27FC236}">
                <a16:creationId xmlns:a16="http://schemas.microsoft.com/office/drawing/2014/main" id="{691E7ECB-E045-46D0-8140-58FE26865F4C}"/>
              </a:ext>
            </a:extLst>
          </p:cNvPr>
          <p:cNvSpPr/>
          <p:nvPr/>
        </p:nvSpPr>
        <p:spPr>
          <a:xfrm>
            <a:off x="1892257" y="5835185"/>
            <a:ext cx="375667" cy="375667"/>
          </a:xfrm>
          <a:prstGeom prst="donut">
            <a:avLst>
              <a:gd name="adj" fmla="val 13295"/>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6" name="グループ化 25">
            <a:extLst>
              <a:ext uri="{FF2B5EF4-FFF2-40B4-BE49-F238E27FC236}">
                <a16:creationId xmlns:a16="http://schemas.microsoft.com/office/drawing/2014/main" id="{522DB18D-30E3-48FC-BED6-F2CCA3CAA697}"/>
              </a:ext>
            </a:extLst>
          </p:cNvPr>
          <p:cNvGrpSpPr/>
          <p:nvPr/>
        </p:nvGrpSpPr>
        <p:grpSpPr>
          <a:xfrm>
            <a:off x="1853921" y="4723221"/>
            <a:ext cx="552751" cy="552751"/>
            <a:chOff x="3203155" y="4825445"/>
            <a:chExt cx="411806" cy="411806"/>
          </a:xfrm>
          <a:solidFill>
            <a:schemeClr val="tx1"/>
          </a:solidFill>
        </p:grpSpPr>
        <p:sp>
          <p:nvSpPr>
            <p:cNvPr id="110" name="円: 塗りつぶしなし 109">
              <a:extLst>
                <a:ext uri="{FF2B5EF4-FFF2-40B4-BE49-F238E27FC236}">
                  <a16:creationId xmlns:a16="http://schemas.microsoft.com/office/drawing/2014/main" id="{2C24AB14-1CAA-4CC8-AB2A-A4F153640761}"/>
                </a:ext>
              </a:extLst>
            </p:cNvPr>
            <p:cNvSpPr/>
            <p:nvPr/>
          </p:nvSpPr>
          <p:spPr>
            <a:xfrm>
              <a:off x="3203155" y="4825445"/>
              <a:ext cx="411806" cy="411806"/>
            </a:xfrm>
            <a:prstGeom prst="donut">
              <a:avLst>
                <a:gd name="adj" fmla="val 13295"/>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1" name="円: 塗りつぶしなし 110">
              <a:extLst>
                <a:ext uri="{FF2B5EF4-FFF2-40B4-BE49-F238E27FC236}">
                  <a16:creationId xmlns:a16="http://schemas.microsoft.com/office/drawing/2014/main" id="{C647C156-06B6-4944-AD36-931C133CC856}"/>
                </a:ext>
              </a:extLst>
            </p:cNvPr>
            <p:cNvSpPr/>
            <p:nvPr/>
          </p:nvSpPr>
          <p:spPr>
            <a:xfrm>
              <a:off x="3289577" y="4909342"/>
              <a:ext cx="240198" cy="240198"/>
            </a:xfrm>
            <a:prstGeom prst="donut">
              <a:avLst>
                <a:gd name="adj" fmla="val 13295"/>
              </a:avLst>
            </a:prstGeom>
            <a:gr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112" name="矢印: 右 111">
            <a:extLst>
              <a:ext uri="{FF2B5EF4-FFF2-40B4-BE49-F238E27FC236}">
                <a16:creationId xmlns:a16="http://schemas.microsoft.com/office/drawing/2014/main" id="{452476AD-E726-443B-A536-FD35F5DC85D9}"/>
              </a:ext>
            </a:extLst>
          </p:cNvPr>
          <p:cNvSpPr/>
          <p:nvPr/>
        </p:nvSpPr>
        <p:spPr>
          <a:xfrm rot="5400000">
            <a:off x="541771" y="5439662"/>
            <a:ext cx="474598" cy="168949"/>
          </a:xfrm>
          <a:prstGeom prst="rightArrow">
            <a:avLst>
              <a:gd name="adj1" fmla="val 50000"/>
              <a:gd name="adj2" fmla="val 122215"/>
            </a:avLst>
          </a:prstGeom>
          <a:solidFill>
            <a:schemeClr val="accent6">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矢印: 右 112">
            <a:extLst>
              <a:ext uri="{FF2B5EF4-FFF2-40B4-BE49-F238E27FC236}">
                <a16:creationId xmlns:a16="http://schemas.microsoft.com/office/drawing/2014/main" id="{A08B0BE4-DC83-4CD1-A5C2-CBA9B6F3CB52}"/>
              </a:ext>
            </a:extLst>
          </p:cNvPr>
          <p:cNvSpPr/>
          <p:nvPr/>
        </p:nvSpPr>
        <p:spPr>
          <a:xfrm rot="16200000">
            <a:off x="3230845" y="4707865"/>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矢印: 右 114">
            <a:extLst>
              <a:ext uri="{FF2B5EF4-FFF2-40B4-BE49-F238E27FC236}">
                <a16:creationId xmlns:a16="http://schemas.microsoft.com/office/drawing/2014/main" id="{F0A74567-D4E0-48A1-9CA2-96A2921AD5F7}"/>
              </a:ext>
            </a:extLst>
          </p:cNvPr>
          <p:cNvSpPr/>
          <p:nvPr/>
        </p:nvSpPr>
        <p:spPr>
          <a:xfrm rot="16200000">
            <a:off x="3230845" y="5960757"/>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矢印: 右 117">
            <a:extLst>
              <a:ext uri="{FF2B5EF4-FFF2-40B4-BE49-F238E27FC236}">
                <a16:creationId xmlns:a16="http://schemas.microsoft.com/office/drawing/2014/main" id="{FC07EFF9-7A30-43CC-AD00-B1487C946253}"/>
              </a:ext>
            </a:extLst>
          </p:cNvPr>
          <p:cNvSpPr/>
          <p:nvPr/>
        </p:nvSpPr>
        <p:spPr>
          <a:xfrm rot="16200000">
            <a:off x="7033409" y="4802582"/>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9" name="矢印: 右 118">
            <a:extLst>
              <a:ext uri="{FF2B5EF4-FFF2-40B4-BE49-F238E27FC236}">
                <a16:creationId xmlns:a16="http://schemas.microsoft.com/office/drawing/2014/main" id="{6BAEF352-1091-41A4-B1B8-C010DD3B3A7E}"/>
              </a:ext>
            </a:extLst>
          </p:cNvPr>
          <p:cNvSpPr/>
          <p:nvPr/>
        </p:nvSpPr>
        <p:spPr>
          <a:xfrm rot="16200000">
            <a:off x="4400015" y="5461335"/>
            <a:ext cx="474598" cy="174171"/>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0" name="矢印: 右 119">
            <a:extLst>
              <a:ext uri="{FF2B5EF4-FFF2-40B4-BE49-F238E27FC236}">
                <a16:creationId xmlns:a16="http://schemas.microsoft.com/office/drawing/2014/main" id="{0B4CFBEC-4591-485D-9AE1-C9BA978741B7}"/>
              </a:ext>
            </a:extLst>
          </p:cNvPr>
          <p:cNvSpPr/>
          <p:nvPr/>
        </p:nvSpPr>
        <p:spPr>
          <a:xfrm rot="16200000">
            <a:off x="7033409" y="5982877"/>
            <a:ext cx="474598" cy="124526"/>
          </a:xfrm>
          <a:prstGeom prst="rightArrow">
            <a:avLst>
              <a:gd name="adj1" fmla="val 50000"/>
              <a:gd name="adj2" fmla="val 122215"/>
            </a:avLst>
          </a:prstGeom>
          <a:solidFill>
            <a:schemeClr val="accent1">
              <a:lumMod val="40000"/>
              <a:lumOff val="6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C1C47753-1D1C-409F-896D-57EBB8B3D477}"/>
              </a:ext>
            </a:extLst>
          </p:cNvPr>
          <p:cNvSpPr/>
          <p:nvPr/>
        </p:nvSpPr>
        <p:spPr>
          <a:xfrm>
            <a:off x="308238" y="1210142"/>
            <a:ext cx="3698258" cy="5465193"/>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 name="正方形/長方形 121">
            <a:extLst>
              <a:ext uri="{FF2B5EF4-FFF2-40B4-BE49-F238E27FC236}">
                <a16:creationId xmlns:a16="http://schemas.microsoft.com/office/drawing/2014/main" id="{F3A971BC-E544-4A42-858F-BDD84F271A23}"/>
              </a:ext>
            </a:extLst>
          </p:cNvPr>
          <p:cNvSpPr/>
          <p:nvPr/>
        </p:nvSpPr>
        <p:spPr>
          <a:xfrm>
            <a:off x="4158038" y="1210142"/>
            <a:ext cx="3654005" cy="5465193"/>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3" name="グループ化 122">
            <a:extLst>
              <a:ext uri="{FF2B5EF4-FFF2-40B4-BE49-F238E27FC236}">
                <a16:creationId xmlns:a16="http://schemas.microsoft.com/office/drawing/2014/main" id="{17E1394A-8810-4077-8BB7-02EABDFFEFE2}"/>
              </a:ext>
            </a:extLst>
          </p:cNvPr>
          <p:cNvGrpSpPr/>
          <p:nvPr/>
        </p:nvGrpSpPr>
        <p:grpSpPr>
          <a:xfrm>
            <a:off x="10427802" y="2647264"/>
            <a:ext cx="1431910" cy="1756147"/>
            <a:chOff x="1327360" y="1346932"/>
            <a:chExt cx="1902029" cy="2332718"/>
          </a:xfrm>
        </p:grpSpPr>
        <p:cxnSp>
          <p:nvCxnSpPr>
            <p:cNvPr id="124" name="直線コネクタ 123">
              <a:extLst>
                <a:ext uri="{FF2B5EF4-FFF2-40B4-BE49-F238E27FC236}">
                  <a16:creationId xmlns:a16="http://schemas.microsoft.com/office/drawing/2014/main" id="{1ADBF08D-47ED-4EB7-8D7D-588D06AB3045}"/>
                </a:ext>
              </a:extLst>
            </p:cNvPr>
            <p:cNvCxnSpPr>
              <a:cxnSpLocks/>
            </p:cNvCxnSpPr>
            <p:nvPr/>
          </p:nvCxnSpPr>
          <p:spPr>
            <a:xfrm>
              <a:off x="1642515" y="1824890"/>
              <a:ext cx="0" cy="13540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F7672D70-53DD-477F-BDC3-950D1E0C0F60}"/>
                </a:ext>
              </a:extLst>
            </p:cNvPr>
            <p:cNvCxnSpPr>
              <a:cxnSpLocks/>
            </p:cNvCxnSpPr>
            <p:nvPr/>
          </p:nvCxnSpPr>
          <p:spPr>
            <a:xfrm>
              <a:off x="2247677" y="1824890"/>
              <a:ext cx="0" cy="13540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C20DDC83-316A-4831-9E48-3452B681573E}"/>
                </a:ext>
              </a:extLst>
            </p:cNvPr>
            <p:cNvCxnSpPr>
              <a:cxnSpLocks/>
            </p:cNvCxnSpPr>
            <p:nvPr/>
          </p:nvCxnSpPr>
          <p:spPr>
            <a:xfrm>
              <a:off x="2886684" y="1824890"/>
              <a:ext cx="0" cy="13540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99134A6D-3D2F-44E2-A0E1-CC0194580F20}"/>
                </a:ext>
              </a:extLst>
            </p:cNvPr>
            <p:cNvCxnSpPr>
              <a:cxnSpLocks/>
            </p:cNvCxnSpPr>
            <p:nvPr/>
          </p:nvCxnSpPr>
          <p:spPr>
            <a:xfrm>
              <a:off x="1642515" y="2707825"/>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074D09BF-76D9-4D63-ADD3-6226F765154B}"/>
                </a:ext>
              </a:extLst>
            </p:cNvPr>
            <p:cNvCxnSpPr>
              <a:cxnSpLocks/>
            </p:cNvCxnSpPr>
            <p:nvPr/>
          </p:nvCxnSpPr>
          <p:spPr>
            <a:xfrm>
              <a:off x="2247677" y="2302968"/>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370F1F83-8540-4713-86F3-E85484F975B8}"/>
                </a:ext>
              </a:extLst>
            </p:cNvPr>
            <p:cNvSpPr txBox="1"/>
            <p:nvPr/>
          </p:nvSpPr>
          <p:spPr>
            <a:xfrm>
              <a:off x="1327360" y="3229801"/>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0" name="テキスト ボックス 129">
              <a:extLst>
                <a:ext uri="{FF2B5EF4-FFF2-40B4-BE49-F238E27FC236}">
                  <a16:creationId xmlns:a16="http://schemas.microsoft.com/office/drawing/2014/main" id="{F4748B54-D4DD-4A01-B2DE-7EB83797A83C}"/>
                </a:ext>
              </a:extLst>
            </p:cNvPr>
            <p:cNvSpPr txBox="1"/>
            <p:nvPr/>
          </p:nvSpPr>
          <p:spPr>
            <a:xfrm>
              <a:off x="1919948" y="3229801"/>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1" name="テキスト ボックス 130">
              <a:extLst>
                <a:ext uri="{FF2B5EF4-FFF2-40B4-BE49-F238E27FC236}">
                  <a16:creationId xmlns:a16="http://schemas.microsoft.com/office/drawing/2014/main" id="{F799D354-1914-47D9-892C-3BF460FAEE52}"/>
                </a:ext>
              </a:extLst>
            </p:cNvPr>
            <p:cNvSpPr txBox="1"/>
            <p:nvPr/>
          </p:nvSpPr>
          <p:spPr>
            <a:xfrm>
              <a:off x="2587991" y="3248763"/>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2" name="テキスト ボックス 131">
              <a:extLst>
                <a:ext uri="{FF2B5EF4-FFF2-40B4-BE49-F238E27FC236}">
                  <a16:creationId xmlns:a16="http://schemas.microsoft.com/office/drawing/2014/main" id="{04487588-0F36-4001-B4BE-1238413A7B2E}"/>
                </a:ext>
              </a:extLst>
            </p:cNvPr>
            <p:cNvSpPr txBox="1"/>
            <p:nvPr/>
          </p:nvSpPr>
          <p:spPr>
            <a:xfrm>
              <a:off x="1365082" y="1346932"/>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3" name="テキスト ボックス 132">
              <a:extLst>
                <a:ext uri="{FF2B5EF4-FFF2-40B4-BE49-F238E27FC236}">
                  <a16:creationId xmlns:a16="http://schemas.microsoft.com/office/drawing/2014/main" id="{74B2B51D-472A-42A3-9B89-9307A1E2FEC0}"/>
                </a:ext>
              </a:extLst>
            </p:cNvPr>
            <p:cNvSpPr txBox="1"/>
            <p:nvPr/>
          </p:nvSpPr>
          <p:spPr>
            <a:xfrm>
              <a:off x="1957670" y="1346932"/>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34" name="テキスト ボックス 133">
              <a:extLst>
                <a:ext uri="{FF2B5EF4-FFF2-40B4-BE49-F238E27FC236}">
                  <a16:creationId xmlns:a16="http://schemas.microsoft.com/office/drawing/2014/main" id="{C342C105-8376-414A-A4CF-3FF8A018E0F1}"/>
                </a:ext>
              </a:extLst>
            </p:cNvPr>
            <p:cNvSpPr txBox="1"/>
            <p:nvPr/>
          </p:nvSpPr>
          <p:spPr>
            <a:xfrm>
              <a:off x="2599079" y="1365894"/>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mc:AlternateContent xmlns:mc="http://schemas.openxmlformats.org/markup-compatibility/2006" xmlns:a14="http://schemas.microsoft.com/office/drawing/2010/main">
          <mc:Choice Requires="a14">
            <p:sp>
              <p:nvSpPr>
                <p:cNvPr id="135" name="テキスト ボックス 134">
                  <a:extLst>
                    <a:ext uri="{FF2B5EF4-FFF2-40B4-BE49-F238E27FC236}">
                      <a16:creationId xmlns:a16="http://schemas.microsoft.com/office/drawing/2014/main" id="{A78386DA-2FD6-4D39-AA63-1948556BC139}"/>
                    </a:ext>
                  </a:extLst>
                </p:cNvPr>
                <p:cNvSpPr txBox="1"/>
                <p:nvPr/>
              </p:nvSpPr>
              <p:spPr>
                <a:xfrm>
                  <a:off x="1733802" y="2010383"/>
                  <a:ext cx="630310"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𝚫</m:t>
                        </m:r>
                      </m:oMath>
                    </m:oMathPara>
                  </a14:m>
                  <a:endParaRPr kumimoji="1" lang="ja-JP" altLang="en-US" sz="3000" b="1" dirty="0"/>
                </a:p>
              </p:txBody>
            </p:sp>
          </mc:Choice>
          <mc:Fallback xmlns="">
            <p:sp>
              <p:nvSpPr>
                <p:cNvPr id="135" name="テキスト ボックス 134">
                  <a:extLst>
                    <a:ext uri="{FF2B5EF4-FFF2-40B4-BE49-F238E27FC236}">
                      <a16:creationId xmlns:a16="http://schemas.microsoft.com/office/drawing/2014/main" id="{A78386DA-2FD6-4D39-AA63-1948556BC139}"/>
                    </a:ext>
                  </a:extLst>
                </p:cNvPr>
                <p:cNvSpPr txBox="1">
                  <a:spLocks noRot="1" noChangeAspect="1" noMove="1" noResize="1" noEditPoints="1" noAdjustHandles="1" noChangeArrowheads="1" noChangeShapeType="1" noTextEdit="1"/>
                </p:cNvSpPr>
                <p:nvPr/>
              </p:nvSpPr>
              <p:spPr>
                <a:xfrm>
                  <a:off x="1733802" y="2010383"/>
                  <a:ext cx="630310" cy="553998"/>
                </a:xfrm>
                <a:prstGeom prst="rect">
                  <a:avLst/>
                </a:prstGeom>
                <a:blipFill>
                  <a:blip r:embed="rId9"/>
                  <a:stretch>
                    <a:fillRect/>
                  </a:stretch>
                </a:blipFill>
              </p:spPr>
              <p:txBody>
                <a:bodyPr/>
                <a:lstStyle/>
                <a:p>
                  <a:r>
                    <a:rPr lang="ja-JP" altLang="en-US">
                      <a:noFill/>
                    </a:rPr>
                    <a:t> </a:t>
                  </a:r>
                </a:p>
              </p:txBody>
            </p:sp>
          </mc:Fallback>
        </mc:AlternateContent>
      </p:grpSp>
      <p:sp>
        <p:nvSpPr>
          <p:cNvPr id="136" name="テキスト ボックス 135">
            <a:extLst>
              <a:ext uri="{FF2B5EF4-FFF2-40B4-BE49-F238E27FC236}">
                <a16:creationId xmlns:a16="http://schemas.microsoft.com/office/drawing/2014/main" id="{12889DC8-93D4-481E-AC0F-4B697018B99F}"/>
              </a:ext>
            </a:extLst>
          </p:cNvPr>
          <p:cNvSpPr txBox="1"/>
          <p:nvPr/>
        </p:nvSpPr>
        <p:spPr>
          <a:xfrm>
            <a:off x="8948580" y="4062250"/>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mc:AlternateContent xmlns:mc="http://schemas.openxmlformats.org/markup-compatibility/2006" xmlns:a14="http://schemas.microsoft.com/office/drawing/2010/main">
        <mc:Choice Requires="a14">
          <p:sp>
            <p:nvSpPr>
              <p:cNvPr id="137" name="テキスト ボックス 136">
                <a:extLst>
                  <a:ext uri="{FF2B5EF4-FFF2-40B4-BE49-F238E27FC236}">
                    <a16:creationId xmlns:a16="http://schemas.microsoft.com/office/drawing/2014/main" id="{B4DCE5C5-D30C-4B59-8659-399D93B1A054}"/>
                  </a:ext>
                </a:extLst>
              </p:cNvPr>
              <p:cNvSpPr txBox="1"/>
              <p:nvPr/>
            </p:nvSpPr>
            <p:spPr>
              <a:xfrm>
                <a:off x="8464080" y="3968325"/>
                <a:ext cx="630310"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𝚲</m:t>
                      </m:r>
                    </m:oMath>
                  </m:oMathPara>
                </a14:m>
                <a:endParaRPr kumimoji="1" lang="ja-JP" altLang="en-US" sz="3000" b="1" dirty="0"/>
              </a:p>
            </p:txBody>
          </p:sp>
        </mc:Choice>
        <mc:Fallback xmlns="">
          <p:sp>
            <p:nvSpPr>
              <p:cNvPr id="137" name="テキスト ボックス 136">
                <a:extLst>
                  <a:ext uri="{FF2B5EF4-FFF2-40B4-BE49-F238E27FC236}">
                    <a16:creationId xmlns:a16="http://schemas.microsoft.com/office/drawing/2014/main" id="{B4DCE5C5-D30C-4B59-8659-399D93B1A054}"/>
                  </a:ext>
                </a:extLst>
              </p:cNvPr>
              <p:cNvSpPr txBox="1">
                <a:spLocks noRot="1" noChangeAspect="1" noMove="1" noResize="1" noEditPoints="1" noAdjustHandles="1" noChangeArrowheads="1" noChangeShapeType="1" noTextEdit="1"/>
              </p:cNvSpPr>
              <p:nvPr/>
            </p:nvSpPr>
            <p:spPr>
              <a:xfrm>
                <a:off x="8464080" y="3968325"/>
                <a:ext cx="630310" cy="553998"/>
              </a:xfrm>
              <a:prstGeom prst="rect">
                <a:avLst/>
              </a:prstGeom>
              <a:blipFill>
                <a:blip r:embed="rId10"/>
                <a:stretch>
                  <a:fillRect/>
                </a:stretch>
              </a:blipFill>
            </p:spPr>
            <p:txBody>
              <a:bodyPr/>
              <a:lstStyle/>
              <a:p>
                <a:r>
                  <a:rPr lang="ja-JP" altLang="en-US">
                    <a:noFill/>
                  </a:rPr>
                  <a:t> </a:t>
                </a:r>
              </a:p>
            </p:txBody>
          </p:sp>
        </mc:Fallback>
      </mc:AlternateContent>
      <p:grpSp>
        <p:nvGrpSpPr>
          <p:cNvPr id="138" name="グループ化 137">
            <a:extLst>
              <a:ext uri="{FF2B5EF4-FFF2-40B4-BE49-F238E27FC236}">
                <a16:creationId xmlns:a16="http://schemas.microsoft.com/office/drawing/2014/main" id="{ABB6B9FF-E17C-418D-8B6E-DF6E6FFB65C8}"/>
              </a:ext>
            </a:extLst>
          </p:cNvPr>
          <p:cNvGrpSpPr/>
          <p:nvPr/>
        </p:nvGrpSpPr>
        <p:grpSpPr>
          <a:xfrm>
            <a:off x="7987951" y="2511288"/>
            <a:ext cx="1482542" cy="1887139"/>
            <a:chOff x="4505062" y="1254404"/>
            <a:chExt cx="1874480" cy="2386040"/>
          </a:xfrm>
        </p:grpSpPr>
        <p:cxnSp>
          <p:nvCxnSpPr>
            <p:cNvPr id="139" name="直線コネクタ 138">
              <a:extLst>
                <a:ext uri="{FF2B5EF4-FFF2-40B4-BE49-F238E27FC236}">
                  <a16:creationId xmlns:a16="http://schemas.microsoft.com/office/drawing/2014/main" id="{80B6E5D8-CDFC-4E79-9002-362DB18D64F8}"/>
                </a:ext>
              </a:extLst>
            </p:cNvPr>
            <p:cNvCxnSpPr>
              <a:cxnSpLocks/>
            </p:cNvCxnSpPr>
            <p:nvPr/>
          </p:nvCxnSpPr>
          <p:spPr>
            <a:xfrm>
              <a:off x="4820217" y="1824890"/>
              <a:ext cx="0" cy="13337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684CF31F-0335-4FF1-ACBF-626B36081444}"/>
                </a:ext>
              </a:extLst>
            </p:cNvPr>
            <p:cNvCxnSpPr>
              <a:cxnSpLocks/>
            </p:cNvCxnSpPr>
            <p:nvPr/>
          </p:nvCxnSpPr>
          <p:spPr>
            <a:xfrm>
              <a:off x="5425379" y="1824890"/>
              <a:ext cx="0" cy="13337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0F2378AC-01C6-4E0C-B1D6-F414910AB33B}"/>
                </a:ext>
              </a:extLst>
            </p:cNvPr>
            <p:cNvCxnSpPr>
              <a:cxnSpLocks/>
            </p:cNvCxnSpPr>
            <p:nvPr/>
          </p:nvCxnSpPr>
          <p:spPr>
            <a:xfrm>
              <a:off x="6064386" y="1824890"/>
              <a:ext cx="0" cy="13337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4C9AD81E-F7AE-44DA-A868-573F9059BED8}"/>
                </a:ext>
              </a:extLst>
            </p:cNvPr>
            <p:cNvCxnSpPr>
              <a:cxnSpLocks/>
            </p:cNvCxnSpPr>
            <p:nvPr/>
          </p:nvCxnSpPr>
          <p:spPr>
            <a:xfrm>
              <a:off x="4820217" y="2705340"/>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E20CB96D-2467-4D2E-951B-D59B5E9AF272}"/>
                </a:ext>
              </a:extLst>
            </p:cNvPr>
            <p:cNvCxnSpPr>
              <a:cxnSpLocks/>
            </p:cNvCxnSpPr>
            <p:nvPr/>
          </p:nvCxnSpPr>
          <p:spPr>
            <a:xfrm>
              <a:off x="5425379" y="2300483"/>
              <a:ext cx="605162"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4" name="テキスト ボックス 143">
              <a:extLst>
                <a:ext uri="{FF2B5EF4-FFF2-40B4-BE49-F238E27FC236}">
                  <a16:creationId xmlns:a16="http://schemas.microsoft.com/office/drawing/2014/main" id="{BBC95D25-B706-4C29-A51F-061F3F8AFD5F}"/>
                </a:ext>
              </a:extLst>
            </p:cNvPr>
            <p:cNvSpPr txBox="1"/>
            <p:nvPr/>
          </p:nvSpPr>
          <p:spPr>
            <a:xfrm>
              <a:off x="4505062" y="3209557"/>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45" name="テキスト ボックス 144">
              <a:extLst>
                <a:ext uri="{FF2B5EF4-FFF2-40B4-BE49-F238E27FC236}">
                  <a16:creationId xmlns:a16="http://schemas.microsoft.com/office/drawing/2014/main" id="{E7EBA3C0-1F87-4A4E-A2E9-0BD8120442B2}"/>
                </a:ext>
              </a:extLst>
            </p:cNvPr>
            <p:cNvSpPr txBox="1"/>
            <p:nvPr/>
          </p:nvSpPr>
          <p:spPr>
            <a:xfrm>
              <a:off x="4542784" y="1397704"/>
              <a:ext cx="630310"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p:sp>
          <p:nvSpPr>
            <p:cNvPr id="146" name="テキスト ボックス 145">
              <a:extLst>
                <a:ext uri="{FF2B5EF4-FFF2-40B4-BE49-F238E27FC236}">
                  <a16:creationId xmlns:a16="http://schemas.microsoft.com/office/drawing/2014/main" id="{4552C5B5-F74F-46AC-B309-E2F2755BF88A}"/>
                </a:ext>
              </a:extLst>
            </p:cNvPr>
            <p:cNvSpPr txBox="1"/>
            <p:nvPr/>
          </p:nvSpPr>
          <p:spPr>
            <a:xfrm>
              <a:off x="5749231" y="1343297"/>
              <a:ext cx="630311" cy="430887"/>
            </a:xfrm>
            <a:prstGeom prst="rect">
              <a:avLst/>
            </a:prstGeom>
            <a:noFill/>
          </p:spPr>
          <p:txBody>
            <a:bodyPr wrap="square" rtlCol="0">
              <a:spAutoFit/>
            </a:bodyPr>
            <a:lstStyle/>
            <a:p>
              <a:pPr algn="ctr"/>
              <a:r>
                <a:rPr kumimoji="1" lang="en-US" altLang="ja-JP" sz="2200" dirty="0"/>
                <a:t>N</a:t>
              </a:r>
              <a:endParaRPr kumimoji="1" lang="ja-JP" altLang="en-US" sz="2200" dirty="0"/>
            </a:p>
          </p:txBody>
        </p:sp>
        <mc:AlternateContent xmlns:mc="http://schemas.openxmlformats.org/markup-compatibility/2006" xmlns:a14="http://schemas.microsoft.com/office/drawing/2010/main">
          <mc:Choice Requires="a14">
            <p:sp>
              <p:nvSpPr>
                <p:cNvPr id="147" name="テキスト ボックス 146">
                  <a:extLst>
                    <a:ext uri="{FF2B5EF4-FFF2-40B4-BE49-F238E27FC236}">
                      <a16:creationId xmlns:a16="http://schemas.microsoft.com/office/drawing/2014/main" id="{C4F08F1B-A43B-4609-93E4-EEBFCE0F1379}"/>
                    </a:ext>
                  </a:extLst>
                </p:cNvPr>
                <p:cNvSpPr txBox="1"/>
                <p:nvPr/>
              </p:nvSpPr>
              <p:spPr>
                <a:xfrm>
                  <a:off x="4949845" y="2072157"/>
                  <a:ext cx="630311"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𝚺</m:t>
                        </m:r>
                      </m:oMath>
                    </m:oMathPara>
                  </a14:m>
                  <a:endParaRPr kumimoji="1" lang="ja-JP" altLang="en-US" sz="3000" b="1" dirty="0"/>
                </a:p>
              </p:txBody>
            </p:sp>
          </mc:Choice>
          <mc:Fallback xmlns="">
            <p:sp>
              <p:nvSpPr>
                <p:cNvPr id="147" name="テキスト ボックス 146">
                  <a:extLst>
                    <a:ext uri="{FF2B5EF4-FFF2-40B4-BE49-F238E27FC236}">
                      <a16:creationId xmlns:a16="http://schemas.microsoft.com/office/drawing/2014/main" id="{C4F08F1B-A43B-4609-93E4-EEBFCE0F1379}"/>
                    </a:ext>
                  </a:extLst>
                </p:cNvPr>
                <p:cNvSpPr txBox="1">
                  <a:spLocks noRot="1" noChangeAspect="1" noMove="1" noResize="1" noEditPoints="1" noAdjustHandles="1" noChangeArrowheads="1" noChangeShapeType="1" noTextEdit="1"/>
                </p:cNvSpPr>
                <p:nvPr/>
              </p:nvSpPr>
              <p:spPr>
                <a:xfrm>
                  <a:off x="4949845" y="2072157"/>
                  <a:ext cx="630311" cy="553998"/>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8" name="テキスト ボックス 147">
                  <a:extLst>
                    <a:ext uri="{FF2B5EF4-FFF2-40B4-BE49-F238E27FC236}">
                      <a16:creationId xmlns:a16="http://schemas.microsoft.com/office/drawing/2014/main" id="{E6197B89-E2DA-48B2-AC08-B35239F4E87A}"/>
                    </a:ext>
                  </a:extLst>
                </p:cNvPr>
                <p:cNvSpPr txBox="1"/>
                <p:nvPr/>
              </p:nvSpPr>
              <p:spPr>
                <a:xfrm>
                  <a:off x="5185291" y="1254404"/>
                  <a:ext cx="630311"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3000" b="1" i="0" smtClean="0">
                            <a:latin typeface="Cambria Math" panose="02040503050406030204" pitchFamily="18" charset="0"/>
                          </a:rPr>
                          <m:t>𝚲</m:t>
                        </m:r>
                      </m:oMath>
                    </m:oMathPara>
                  </a14:m>
                  <a:endParaRPr kumimoji="1" lang="ja-JP" altLang="en-US" sz="3000" b="1" dirty="0"/>
                </a:p>
              </p:txBody>
            </p:sp>
          </mc:Choice>
          <mc:Fallback xmlns="">
            <p:sp>
              <p:nvSpPr>
                <p:cNvPr id="148" name="テキスト ボックス 147">
                  <a:extLst>
                    <a:ext uri="{FF2B5EF4-FFF2-40B4-BE49-F238E27FC236}">
                      <a16:creationId xmlns:a16="http://schemas.microsoft.com/office/drawing/2014/main" id="{E6197B89-E2DA-48B2-AC08-B35239F4E87A}"/>
                    </a:ext>
                  </a:extLst>
                </p:cNvPr>
                <p:cNvSpPr txBox="1">
                  <a:spLocks noRot="1" noChangeAspect="1" noMove="1" noResize="1" noEditPoints="1" noAdjustHandles="1" noChangeArrowheads="1" noChangeShapeType="1" noTextEdit="1"/>
                </p:cNvSpPr>
                <p:nvPr/>
              </p:nvSpPr>
              <p:spPr>
                <a:xfrm>
                  <a:off x="5185291" y="1254404"/>
                  <a:ext cx="630311" cy="553998"/>
                </a:xfrm>
                <a:prstGeom prst="rect">
                  <a:avLst/>
                </a:prstGeom>
                <a:blipFill>
                  <a:blip r:embed="rId12"/>
                  <a:stretch>
                    <a:fillRect/>
                  </a:stretch>
                </a:blipFill>
              </p:spPr>
              <p:txBody>
                <a:bodyPr/>
                <a:lstStyle/>
                <a:p>
                  <a:r>
                    <a:rPr lang="ja-JP" altLang="en-US">
                      <a:noFill/>
                    </a:rPr>
                    <a:t> </a:t>
                  </a:r>
                </a:p>
              </p:txBody>
            </p:sp>
          </mc:Fallback>
        </mc:AlternateContent>
      </p:grpSp>
      <p:sp>
        <p:nvSpPr>
          <p:cNvPr id="149" name="テキスト ボックス 148">
            <a:extLst>
              <a:ext uri="{FF2B5EF4-FFF2-40B4-BE49-F238E27FC236}">
                <a16:creationId xmlns:a16="http://schemas.microsoft.com/office/drawing/2014/main" id="{6096A2CC-0571-4E0D-A501-B611500497A1}"/>
              </a:ext>
            </a:extLst>
          </p:cNvPr>
          <p:cNvSpPr txBox="1"/>
          <p:nvPr/>
        </p:nvSpPr>
        <p:spPr>
          <a:xfrm>
            <a:off x="9722118" y="2211677"/>
            <a:ext cx="2282350" cy="353943"/>
          </a:xfrm>
          <a:prstGeom prst="rect">
            <a:avLst/>
          </a:prstGeom>
          <a:solidFill>
            <a:schemeClr val="accent2">
              <a:lumMod val="20000"/>
              <a:lumOff val="80000"/>
            </a:schemeClr>
          </a:solidFill>
        </p:spPr>
        <p:txBody>
          <a:bodyPr wrap="square" rtlCol="0">
            <a:spAutoFit/>
          </a:bodyPr>
          <a:lstStyle/>
          <a:p>
            <a:pPr algn="ctr"/>
            <a:r>
              <a:rPr lang="en-US" altLang="ja-JP" sz="1700" dirty="0">
                <a:solidFill>
                  <a:schemeClr val="bg1">
                    <a:lumMod val="75000"/>
                    <a:lumOff val="25000"/>
                  </a:schemeClr>
                </a:solidFill>
                <a:latin typeface="Times New Roman" panose="02020603050405020304" pitchFamily="18" charset="0"/>
                <a:cs typeface="Times New Roman" panose="02020603050405020304" pitchFamily="18" charset="0"/>
              </a:rPr>
              <a:t>Fujita-Miyazawa 3BF</a:t>
            </a:r>
            <a:r>
              <a:rPr lang="en-US" altLang="ja-JP" sz="1700" baseline="30000" dirty="0">
                <a:solidFill>
                  <a:schemeClr val="bg1">
                    <a:lumMod val="75000"/>
                    <a:lumOff val="25000"/>
                  </a:schemeClr>
                </a:solidFill>
                <a:latin typeface="Times New Roman" panose="02020603050405020304" pitchFamily="18" charset="0"/>
                <a:cs typeface="Times New Roman" panose="02020603050405020304" pitchFamily="18" charset="0"/>
              </a:rPr>
              <a:t>(2)</a:t>
            </a:r>
            <a:endParaRPr kumimoji="1" lang="ja-JP" altLang="en-US" sz="1700" baseline="300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50" name="テキスト ボックス 149">
            <a:extLst>
              <a:ext uri="{FF2B5EF4-FFF2-40B4-BE49-F238E27FC236}">
                <a16:creationId xmlns:a16="http://schemas.microsoft.com/office/drawing/2014/main" id="{21F27286-247E-4EA0-A839-55B3CCC56FC9}"/>
              </a:ext>
            </a:extLst>
          </p:cNvPr>
          <p:cNvSpPr txBox="1"/>
          <p:nvPr/>
        </p:nvSpPr>
        <p:spPr>
          <a:xfrm>
            <a:off x="7979917" y="2214611"/>
            <a:ext cx="1446286" cy="353943"/>
          </a:xfrm>
          <a:prstGeom prst="rect">
            <a:avLst/>
          </a:prstGeom>
          <a:solidFill>
            <a:schemeClr val="accent2">
              <a:lumMod val="20000"/>
              <a:lumOff val="80000"/>
            </a:schemeClr>
          </a:solidFill>
        </p:spPr>
        <p:txBody>
          <a:bodyPr wrap="square" rtlCol="0">
            <a:spAutoFit/>
          </a:bodyPr>
          <a:lstStyle/>
          <a:p>
            <a:pPr algn="ctr"/>
            <a:r>
              <a:rPr kumimoji="1" lang="en-US" altLang="ja-JP" sz="1700" dirty="0">
                <a:solidFill>
                  <a:schemeClr val="bg1">
                    <a:lumMod val="75000"/>
                    <a:lumOff val="25000"/>
                  </a:schemeClr>
                </a:solidFill>
                <a:latin typeface="Times New Roman" panose="02020603050405020304" pitchFamily="18" charset="0"/>
                <a:cs typeface="Times New Roman" panose="02020603050405020304" pitchFamily="18" charset="0"/>
              </a:rPr>
              <a:t>ΛN-ΣN 3BF</a:t>
            </a:r>
            <a:r>
              <a:rPr kumimoji="1" lang="en-US" altLang="ja-JP" sz="1700" baseline="30000" dirty="0">
                <a:solidFill>
                  <a:schemeClr val="bg1">
                    <a:lumMod val="75000"/>
                    <a:lumOff val="25000"/>
                  </a:schemeClr>
                </a:solidFill>
                <a:latin typeface="Times New Roman" panose="02020603050405020304" pitchFamily="18" charset="0"/>
                <a:cs typeface="Times New Roman" panose="02020603050405020304" pitchFamily="18" charset="0"/>
              </a:rPr>
              <a:t>(1)</a:t>
            </a:r>
            <a:endParaRPr kumimoji="1" lang="ja-JP" altLang="en-US" sz="1700" baseline="300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51" name="矢印: 左右 150">
            <a:extLst>
              <a:ext uri="{FF2B5EF4-FFF2-40B4-BE49-F238E27FC236}">
                <a16:creationId xmlns:a16="http://schemas.microsoft.com/office/drawing/2014/main" id="{CB7444FD-5726-4386-92E4-74EC511F6E74}"/>
              </a:ext>
            </a:extLst>
          </p:cNvPr>
          <p:cNvSpPr/>
          <p:nvPr/>
        </p:nvSpPr>
        <p:spPr>
          <a:xfrm>
            <a:off x="9696502" y="3219455"/>
            <a:ext cx="615850" cy="430887"/>
          </a:xfrm>
          <a:prstGeom prst="lef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B9CF306F-E46F-4DF5-BE9B-0605F0795FFC}"/>
              </a:ext>
            </a:extLst>
          </p:cNvPr>
          <p:cNvSpPr txBox="1"/>
          <p:nvPr/>
        </p:nvSpPr>
        <p:spPr>
          <a:xfrm>
            <a:off x="8559012" y="4859013"/>
            <a:ext cx="3160248" cy="769441"/>
          </a:xfrm>
          <a:prstGeom prst="rect">
            <a:avLst/>
          </a:prstGeom>
          <a:noFill/>
        </p:spPr>
        <p:txBody>
          <a:bodyPr wrap="square" rtlCol="0">
            <a:spAutoFit/>
          </a:bodyPr>
          <a:lstStyle/>
          <a:p>
            <a:r>
              <a:rPr kumimoji="1" lang="en-US" altLang="ja-JP" sz="2200" dirty="0"/>
              <a:t>Σ may admix in the ΛN/ΛNN interaction</a:t>
            </a:r>
            <a:endParaRPr kumimoji="1" lang="ja-JP" altLang="en-US" sz="2200" dirty="0"/>
          </a:p>
        </p:txBody>
      </p:sp>
      <p:sp>
        <p:nvSpPr>
          <p:cNvPr id="31" name="テキスト ボックス 30">
            <a:extLst>
              <a:ext uri="{FF2B5EF4-FFF2-40B4-BE49-F238E27FC236}">
                <a16:creationId xmlns:a16="http://schemas.microsoft.com/office/drawing/2014/main" id="{2D603691-1F25-4A7F-8316-C98206F3740B}"/>
              </a:ext>
            </a:extLst>
          </p:cNvPr>
          <p:cNvSpPr txBox="1"/>
          <p:nvPr/>
        </p:nvSpPr>
        <p:spPr>
          <a:xfrm>
            <a:off x="8016707" y="5975637"/>
            <a:ext cx="4244859" cy="292388"/>
          </a:xfrm>
          <a:prstGeom prst="rect">
            <a:avLst/>
          </a:prstGeom>
          <a:noFill/>
        </p:spPr>
        <p:txBody>
          <a:bodyPr wrap="square" rtlCol="0">
            <a:spAutoFit/>
          </a:bodyPr>
          <a:lstStyle/>
          <a:p>
            <a:r>
              <a:rPr kumimoji="1" lang="en-US" altLang="ja-JP" sz="1300" dirty="0"/>
              <a:t>(1) Y. Akaishi et al., PRL 84, 3539 (2000)</a:t>
            </a:r>
            <a:endParaRPr kumimoji="1" lang="ja-JP" altLang="en-US" sz="1300" dirty="0"/>
          </a:p>
        </p:txBody>
      </p:sp>
      <p:sp>
        <p:nvSpPr>
          <p:cNvPr id="32" name="大かっこ 31">
            <a:extLst>
              <a:ext uri="{FF2B5EF4-FFF2-40B4-BE49-F238E27FC236}">
                <a16:creationId xmlns:a16="http://schemas.microsoft.com/office/drawing/2014/main" id="{7306F9D0-FC70-417F-BA5F-5B109852A569}"/>
              </a:ext>
            </a:extLst>
          </p:cNvPr>
          <p:cNvSpPr/>
          <p:nvPr/>
        </p:nvSpPr>
        <p:spPr>
          <a:xfrm>
            <a:off x="9558705" y="2038062"/>
            <a:ext cx="2550693" cy="2484261"/>
          </a:xfrm>
          <a:prstGeom prst="bracketPair">
            <a:avLst>
              <a:gd name="adj" fmla="val 6983"/>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FC79923F-5779-4219-820E-45C5CD0B9986}"/>
              </a:ext>
            </a:extLst>
          </p:cNvPr>
          <p:cNvSpPr/>
          <p:nvPr/>
        </p:nvSpPr>
        <p:spPr>
          <a:xfrm>
            <a:off x="8037430" y="6260319"/>
            <a:ext cx="3971856" cy="492443"/>
          </a:xfrm>
          <a:prstGeom prst="rect">
            <a:avLst/>
          </a:prstGeom>
        </p:spPr>
        <p:txBody>
          <a:bodyPr wrap="square">
            <a:spAutoFit/>
          </a:bodyPr>
          <a:lstStyle/>
          <a:p>
            <a:r>
              <a:rPr lang="en-US" altLang="ja-JP" sz="1300" i="1" dirty="0"/>
              <a:t>(2) J. Fujita and H. Miyazawa, </a:t>
            </a:r>
          </a:p>
          <a:p>
            <a:r>
              <a:rPr lang="en-US" altLang="ja-JP" sz="1300" i="1" dirty="0"/>
              <a:t>     Prog. </a:t>
            </a:r>
            <a:r>
              <a:rPr lang="en-US" altLang="ja-JP" sz="1300" i="1" dirty="0" err="1"/>
              <a:t>Theor</a:t>
            </a:r>
            <a:r>
              <a:rPr lang="en-US" altLang="ja-JP" sz="1300" i="1" dirty="0"/>
              <a:t>. Phys.</a:t>
            </a:r>
            <a:r>
              <a:rPr lang="en-US" altLang="ja-JP" sz="1300" dirty="0"/>
              <a:t>,17, 3, 360–365 (1957) </a:t>
            </a:r>
            <a:endParaRPr lang="ja-JP" altLang="en-US" sz="1300" dirty="0"/>
          </a:p>
        </p:txBody>
      </p:sp>
      <p:sp>
        <p:nvSpPr>
          <p:cNvPr id="34" name="テキスト ボックス 33">
            <a:extLst>
              <a:ext uri="{FF2B5EF4-FFF2-40B4-BE49-F238E27FC236}">
                <a16:creationId xmlns:a16="http://schemas.microsoft.com/office/drawing/2014/main" id="{AEBC8E90-65AA-4FB3-9E7F-5FC8ED951E3A}"/>
              </a:ext>
            </a:extLst>
          </p:cNvPr>
          <p:cNvSpPr txBox="1"/>
          <p:nvPr/>
        </p:nvSpPr>
        <p:spPr>
          <a:xfrm>
            <a:off x="6317427" y="3706118"/>
            <a:ext cx="1299966" cy="323165"/>
          </a:xfrm>
          <a:prstGeom prst="rect">
            <a:avLst/>
          </a:prstGeom>
          <a:noFill/>
        </p:spPr>
        <p:txBody>
          <a:bodyPr wrap="square" rtlCol="0">
            <a:spAutoFit/>
          </a:bodyPr>
          <a:lstStyle/>
          <a:p>
            <a:r>
              <a:rPr kumimoji="1" lang="en-US" altLang="ja-JP" sz="1500" b="1" dirty="0">
                <a:solidFill>
                  <a:schemeClr val="bg1"/>
                </a:solidFill>
              </a:rPr>
              <a:t>J-PARC2015</a:t>
            </a:r>
            <a:endParaRPr kumimoji="1" lang="ja-JP" altLang="en-US" sz="1500" b="1" dirty="0">
              <a:solidFill>
                <a:schemeClr val="bg1"/>
              </a:solidFill>
            </a:endParaRPr>
          </a:p>
        </p:txBody>
      </p:sp>
      <p:sp>
        <p:nvSpPr>
          <p:cNvPr id="156" name="テキスト ボックス 155">
            <a:extLst>
              <a:ext uri="{FF2B5EF4-FFF2-40B4-BE49-F238E27FC236}">
                <a16:creationId xmlns:a16="http://schemas.microsoft.com/office/drawing/2014/main" id="{AD6E05EC-B11C-4242-9E98-E9AB7DE8F4DA}"/>
              </a:ext>
            </a:extLst>
          </p:cNvPr>
          <p:cNvSpPr txBox="1"/>
          <p:nvPr/>
        </p:nvSpPr>
        <p:spPr>
          <a:xfrm>
            <a:off x="2493061" y="3421631"/>
            <a:ext cx="1041385" cy="553998"/>
          </a:xfrm>
          <a:prstGeom prst="rect">
            <a:avLst/>
          </a:prstGeom>
          <a:noFill/>
        </p:spPr>
        <p:txBody>
          <a:bodyPr wrap="square" rtlCol="0">
            <a:spAutoFit/>
          </a:bodyPr>
          <a:lstStyle/>
          <a:p>
            <a:r>
              <a:rPr kumimoji="1" lang="en-US" altLang="ja-JP" sz="1500" dirty="0">
                <a:solidFill>
                  <a:schemeClr val="bg1"/>
                </a:solidFill>
              </a:rPr>
              <a:t>Emulsion</a:t>
            </a:r>
          </a:p>
          <a:p>
            <a:r>
              <a:rPr kumimoji="1" lang="en-US" altLang="ja-JP" sz="1500" dirty="0">
                <a:solidFill>
                  <a:schemeClr val="bg1"/>
                </a:solidFill>
              </a:rPr>
              <a:t>(reliable)</a:t>
            </a:r>
            <a:endParaRPr kumimoji="1" lang="ja-JP" altLang="en-US" sz="1500" dirty="0">
              <a:solidFill>
                <a:schemeClr val="bg1"/>
              </a:solidFill>
            </a:endParaRPr>
          </a:p>
        </p:txBody>
      </p:sp>
      <p:sp>
        <p:nvSpPr>
          <p:cNvPr id="158" name="テキスト ボックス 157">
            <a:extLst>
              <a:ext uri="{FF2B5EF4-FFF2-40B4-BE49-F238E27FC236}">
                <a16:creationId xmlns:a16="http://schemas.microsoft.com/office/drawing/2014/main" id="{38CBDBAC-37BA-4DE0-A929-6BD4E7DFC74E}"/>
              </a:ext>
            </a:extLst>
          </p:cNvPr>
          <p:cNvSpPr txBox="1"/>
          <p:nvPr/>
        </p:nvSpPr>
        <p:spPr>
          <a:xfrm>
            <a:off x="591701" y="3747721"/>
            <a:ext cx="1159326" cy="323165"/>
          </a:xfrm>
          <a:prstGeom prst="rect">
            <a:avLst/>
          </a:prstGeom>
          <a:noFill/>
        </p:spPr>
        <p:txBody>
          <a:bodyPr wrap="square" rtlCol="0">
            <a:spAutoFit/>
          </a:bodyPr>
          <a:lstStyle/>
          <a:p>
            <a:r>
              <a:rPr kumimoji="1" lang="en-US" altLang="ja-JP" sz="1500" b="1" dirty="0">
                <a:solidFill>
                  <a:schemeClr val="bg1"/>
                </a:solidFill>
              </a:rPr>
              <a:t>MAMI2015</a:t>
            </a:r>
            <a:endParaRPr kumimoji="1" lang="ja-JP" altLang="en-US" sz="1500" b="1" dirty="0">
              <a:solidFill>
                <a:schemeClr val="bg1"/>
              </a:solidFill>
            </a:endParaRPr>
          </a:p>
        </p:txBody>
      </p:sp>
      <p:sp>
        <p:nvSpPr>
          <p:cNvPr id="159" name="テキスト ボックス 158">
            <a:extLst>
              <a:ext uri="{FF2B5EF4-FFF2-40B4-BE49-F238E27FC236}">
                <a16:creationId xmlns:a16="http://schemas.microsoft.com/office/drawing/2014/main" id="{5AB6198B-2058-4762-B412-52BB96C74A58}"/>
              </a:ext>
            </a:extLst>
          </p:cNvPr>
          <p:cNvSpPr txBox="1"/>
          <p:nvPr/>
        </p:nvSpPr>
        <p:spPr>
          <a:xfrm>
            <a:off x="4524161" y="3726359"/>
            <a:ext cx="1115859" cy="323165"/>
          </a:xfrm>
          <a:prstGeom prst="rect">
            <a:avLst/>
          </a:prstGeom>
          <a:noFill/>
        </p:spPr>
        <p:txBody>
          <a:bodyPr wrap="square" rtlCol="0">
            <a:spAutoFit/>
          </a:bodyPr>
          <a:lstStyle/>
          <a:p>
            <a:r>
              <a:rPr kumimoji="1" lang="en-US" altLang="ja-JP" sz="1500" dirty="0">
                <a:solidFill>
                  <a:schemeClr val="bg1"/>
                </a:solidFill>
              </a:rPr>
              <a:t>Old γ ray</a:t>
            </a:r>
            <a:endParaRPr kumimoji="1" lang="ja-JP" altLang="en-US" sz="1500" dirty="0">
              <a:solidFill>
                <a:schemeClr val="bg1"/>
              </a:solidFill>
            </a:endParaRPr>
          </a:p>
        </p:txBody>
      </p:sp>
      <p:sp>
        <p:nvSpPr>
          <p:cNvPr id="41" name="正方形/長方形 40">
            <a:extLst>
              <a:ext uri="{FF2B5EF4-FFF2-40B4-BE49-F238E27FC236}">
                <a16:creationId xmlns:a16="http://schemas.microsoft.com/office/drawing/2014/main" id="{41F64C8B-3C0F-480F-A55A-2249C42BE8CB}"/>
              </a:ext>
            </a:extLst>
          </p:cNvPr>
          <p:cNvSpPr/>
          <p:nvPr/>
        </p:nvSpPr>
        <p:spPr>
          <a:xfrm>
            <a:off x="567752" y="3981739"/>
            <a:ext cx="1732269" cy="276999"/>
          </a:xfrm>
          <a:prstGeom prst="rect">
            <a:avLst/>
          </a:prstGeom>
        </p:spPr>
        <p:txBody>
          <a:bodyPr wrap="none">
            <a:spAutoFit/>
          </a:bodyPr>
          <a:lstStyle/>
          <a:p>
            <a:r>
              <a:rPr lang="fr-FR" altLang="ja-JP" sz="1200" b="1" dirty="0">
                <a:solidFill>
                  <a:schemeClr val="bg1"/>
                </a:solidFill>
                <a:latin typeface="Times New Roman" panose="02020603050405020304" pitchFamily="18" charset="0"/>
                <a:ea typeface="ＭＳ Ｐ明朝" panose="02020600040205080304" pitchFamily="18" charset="-128"/>
                <a:cs typeface="Times New Roman" panose="02020603050405020304" pitchFamily="18" charset="0"/>
              </a:rPr>
              <a:t>PRL 114, 232501 (2015)</a:t>
            </a:r>
            <a:endParaRPr lang="ja-JP" altLang="en-US" sz="1200" dirty="0">
              <a:solidFill>
                <a:schemeClr val="bg1"/>
              </a:solidFill>
            </a:endParaRPr>
          </a:p>
        </p:txBody>
      </p:sp>
      <p:sp>
        <p:nvSpPr>
          <p:cNvPr id="42" name="正方形/長方形 41">
            <a:extLst>
              <a:ext uri="{FF2B5EF4-FFF2-40B4-BE49-F238E27FC236}">
                <a16:creationId xmlns:a16="http://schemas.microsoft.com/office/drawing/2014/main" id="{1D6F22FD-5456-4E01-BC1E-83E1BAC72D0A}"/>
              </a:ext>
            </a:extLst>
          </p:cNvPr>
          <p:cNvSpPr/>
          <p:nvPr/>
        </p:nvSpPr>
        <p:spPr>
          <a:xfrm>
            <a:off x="5958210" y="3977664"/>
            <a:ext cx="1732269" cy="276999"/>
          </a:xfrm>
          <a:prstGeom prst="rect">
            <a:avLst/>
          </a:prstGeom>
        </p:spPr>
        <p:txBody>
          <a:bodyPr wrap="none">
            <a:spAutoFit/>
          </a:bodyPr>
          <a:lstStyle/>
          <a:p>
            <a:r>
              <a:rPr lang="en-US" altLang="ja-JP" sz="1200" b="1" dirty="0">
                <a:solidFill>
                  <a:schemeClr val="bg1"/>
                </a:solidFill>
                <a:latin typeface="Times New Roman" panose="02020603050405020304" pitchFamily="18" charset="0"/>
                <a:ea typeface="ＭＳ Ｐ明朝" panose="02020600040205080304" pitchFamily="18" charset="-128"/>
                <a:cs typeface="Times New Roman" panose="02020603050405020304" pitchFamily="18" charset="0"/>
              </a:rPr>
              <a:t>PRL 115, 222501 (2015)</a:t>
            </a:r>
          </a:p>
        </p:txBody>
      </p:sp>
      <p:sp>
        <p:nvSpPr>
          <p:cNvPr id="69" name="正方形/長方形 68">
            <a:extLst>
              <a:ext uri="{FF2B5EF4-FFF2-40B4-BE49-F238E27FC236}">
                <a16:creationId xmlns:a16="http://schemas.microsoft.com/office/drawing/2014/main" id="{FD8FFA23-023D-46B2-87DF-D6B343181755}"/>
              </a:ext>
            </a:extLst>
          </p:cNvPr>
          <p:cNvSpPr/>
          <p:nvPr/>
        </p:nvSpPr>
        <p:spPr>
          <a:xfrm>
            <a:off x="4179725" y="1135300"/>
            <a:ext cx="1829412" cy="3263127"/>
          </a:xfrm>
          <a:prstGeom prst="rect">
            <a:avLst/>
          </a:prstGeom>
          <a:noFill/>
          <a:ln w="762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5420D803-01D4-4179-A6F6-EF030735A697}"/>
              </a:ext>
            </a:extLst>
          </p:cNvPr>
          <p:cNvSpPr/>
          <p:nvPr/>
        </p:nvSpPr>
        <p:spPr>
          <a:xfrm>
            <a:off x="4245478" y="1185277"/>
            <a:ext cx="1712732" cy="1013366"/>
          </a:xfrm>
          <a:prstGeom prst="rect">
            <a:avLst/>
          </a:prstGeom>
          <a:solidFill>
            <a:schemeClr val="accent1">
              <a:lumMod val="20000"/>
              <a:lumOff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200" u="sng" dirty="0">
                <a:solidFill>
                  <a:schemeClr val="bg1"/>
                </a:solidFill>
                <a:latin typeface="Times New Roman" panose="02020603050405020304" pitchFamily="18" charset="0"/>
                <a:cs typeface="Times New Roman" panose="02020603050405020304" pitchFamily="18" charset="0"/>
              </a:rPr>
              <a:t>New </a:t>
            </a:r>
            <a:r>
              <a:rPr kumimoji="1" lang="en-US" altLang="ja-JP" sz="2200" u="sng" dirty="0" err="1">
                <a:solidFill>
                  <a:schemeClr val="bg1"/>
                </a:solidFill>
                <a:latin typeface="Times New Roman" panose="02020603050405020304" pitchFamily="18" charset="0"/>
                <a:cs typeface="Times New Roman" panose="02020603050405020304" pitchFamily="18" charset="0"/>
              </a:rPr>
              <a:t>exps</a:t>
            </a:r>
            <a:r>
              <a:rPr kumimoji="1" lang="en-US" altLang="ja-JP" sz="2200" u="sng" dirty="0">
                <a:solidFill>
                  <a:schemeClr val="bg1"/>
                </a:solidFill>
                <a:latin typeface="Times New Roman" panose="02020603050405020304" pitchFamily="18" charset="0"/>
                <a:cs typeface="Times New Roman" panose="02020603050405020304" pitchFamily="18" charset="0"/>
              </a:rPr>
              <a:t>.</a:t>
            </a:r>
          </a:p>
          <a:p>
            <a:r>
              <a:rPr kumimoji="1" lang="en-US" altLang="ja-JP" sz="2200" dirty="0">
                <a:solidFill>
                  <a:schemeClr val="bg1"/>
                </a:solidFill>
                <a:latin typeface="Times New Roman" panose="02020603050405020304" pitchFamily="18" charset="0"/>
                <a:cs typeface="Times New Roman" panose="02020603050405020304" pitchFamily="18" charset="0"/>
              </a:rPr>
              <a:t>@ J-PARC</a:t>
            </a:r>
          </a:p>
          <a:p>
            <a:r>
              <a:rPr kumimoji="1" lang="en-US" altLang="ja-JP"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JLab</a:t>
            </a:r>
            <a:endParaRPr kumimoji="1" lang="ja-JP" altLang="en-US" sz="2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2" name="楕円 91">
                <a:extLst>
                  <a:ext uri="{FF2B5EF4-FFF2-40B4-BE49-F238E27FC236}">
                    <a16:creationId xmlns:a16="http://schemas.microsoft.com/office/drawing/2014/main" id="{1A11521A-8A48-4639-AA19-AD7B8A16F021}"/>
                  </a:ext>
                </a:extLst>
              </p:cNvPr>
              <p:cNvSpPr/>
              <p:nvPr/>
            </p:nvSpPr>
            <p:spPr>
              <a:xfrm>
                <a:off x="8486468" y="830370"/>
                <a:ext cx="949911" cy="949911"/>
              </a:xfrm>
              <a:prstGeom prst="ellipse">
                <a:avLst/>
              </a:prstGeom>
              <a:solidFill>
                <a:schemeClr val="bg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ja-JP" sz="3500" b="1" i="1" dirty="0" smtClean="0">
                              <a:solidFill>
                                <a:schemeClr val="tx1"/>
                              </a:solidFill>
                              <a:latin typeface="Cambria Math" panose="02040503050406030204" pitchFamily="18" charset="0"/>
                            </a:rPr>
                          </m:ctrlPr>
                        </m:sPrePr>
                        <m:sub>
                          <m:r>
                            <a:rPr lang="en-US" altLang="ja-JP" sz="3500" b="1" i="0" dirty="0" smtClean="0">
                              <a:solidFill>
                                <a:schemeClr val="tx1"/>
                              </a:solidFill>
                              <a:latin typeface="Cambria Math" panose="02040503050406030204" pitchFamily="18" charset="0"/>
                            </a:rPr>
                            <m:t>𝚲</m:t>
                          </m:r>
                        </m:sub>
                        <m:sup>
                          <m:r>
                            <a:rPr lang="en-US" altLang="ja-JP" sz="3500" b="0" i="1" smtClean="0">
                              <a:solidFill>
                                <a:schemeClr val="tx1"/>
                              </a:solidFill>
                              <a:latin typeface="Cambria Math" panose="02040503050406030204" pitchFamily="18" charset="0"/>
                            </a:rPr>
                            <m:t>4</m:t>
                          </m:r>
                        </m:sup>
                        <m:e>
                          <m:r>
                            <m:rPr>
                              <m:sty m:val="p"/>
                            </m:rPr>
                            <a:rPr lang="en-US" altLang="ja-JP" sz="3500" b="0" i="0" smtClean="0">
                              <a:solidFill>
                                <a:schemeClr val="tx1"/>
                              </a:solidFill>
                              <a:latin typeface="Cambria Math" panose="02040503050406030204" pitchFamily="18" charset="0"/>
                            </a:rPr>
                            <m:t>H</m:t>
                          </m:r>
                        </m:e>
                      </m:sPre>
                    </m:oMath>
                  </m:oMathPara>
                </a14:m>
                <a:endParaRPr kumimoji="1" lang="ja-JP" altLang="en-US" sz="3500" b="1" baseline="30000" dirty="0">
                  <a:solidFill>
                    <a:schemeClr val="tx1"/>
                  </a:solidFill>
                </a:endParaRPr>
              </a:p>
            </p:txBody>
          </p:sp>
        </mc:Choice>
        <mc:Fallback xmlns="">
          <p:sp>
            <p:nvSpPr>
              <p:cNvPr id="92" name="楕円 91">
                <a:extLst>
                  <a:ext uri="{FF2B5EF4-FFF2-40B4-BE49-F238E27FC236}">
                    <a16:creationId xmlns:a16="http://schemas.microsoft.com/office/drawing/2014/main" id="{1A11521A-8A48-4639-AA19-AD7B8A16F021}"/>
                  </a:ext>
                </a:extLst>
              </p:cNvPr>
              <p:cNvSpPr>
                <a:spLocks noRot="1" noChangeAspect="1" noMove="1" noResize="1" noEditPoints="1" noAdjustHandles="1" noChangeArrowheads="1" noChangeShapeType="1" noTextEdit="1"/>
              </p:cNvSpPr>
              <p:nvPr/>
            </p:nvSpPr>
            <p:spPr>
              <a:xfrm>
                <a:off x="8486468" y="830370"/>
                <a:ext cx="949911" cy="949911"/>
              </a:xfrm>
              <a:prstGeom prst="ellipse">
                <a:avLst/>
              </a:prstGeom>
              <a:blipFill>
                <a:blip r:embed="rId13"/>
                <a:stretch>
                  <a:fillRect/>
                </a:stretch>
              </a:blipFill>
              <a:ln w="38100">
                <a:solidFill>
                  <a:srgbClr val="00B0F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3" name="楕円 92">
                <a:extLst>
                  <a:ext uri="{FF2B5EF4-FFF2-40B4-BE49-F238E27FC236}">
                    <a16:creationId xmlns:a16="http://schemas.microsoft.com/office/drawing/2014/main" id="{26D76244-B312-472A-BCFD-4B3A4D7694DC}"/>
                  </a:ext>
                </a:extLst>
              </p:cNvPr>
              <p:cNvSpPr/>
              <p:nvPr/>
            </p:nvSpPr>
            <p:spPr>
              <a:xfrm>
                <a:off x="10539310" y="830373"/>
                <a:ext cx="949911" cy="949911"/>
              </a:xfrm>
              <a:prstGeom prst="ellipse">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lang="en-US" altLang="ja-JP" sz="3500" b="1" i="1" dirty="0" smtClean="0">
                              <a:solidFill>
                                <a:schemeClr val="tx1"/>
                              </a:solidFill>
                              <a:latin typeface="Cambria Math" panose="02040503050406030204" pitchFamily="18" charset="0"/>
                            </a:rPr>
                          </m:ctrlPr>
                        </m:sPrePr>
                        <m:sub>
                          <m:r>
                            <a:rPr lang="en-US" altLang="ja-JP" sz="3500" b="1" i="0" dirty="0" smtClean="0">
                              <a:solidFill>
                                <a:schemeClr val="tx1"/>
                              </a:solidFill>
                              <a:latin typeface="Cambria Math" panose="02040503050406030204" pitchFamily="18" charset="0"/>
                            </a:rPr>
                            <m:t>𝚲</m:t>
                          </m:r>
                        </m:sub>
                        <m:sup>
                          <m:r>
                            <a:rPr lang="en-US" altLang="ja-JP" sz="3500" b="0" i="1" smtClean="0">
                              <a:solidFill>
                                <a:schemeClr val="tx1"/>
                              </a:solidFill>
                              <a:latin typeface="Cambria Math" panose="02040503050406030204" pitchFamily="18" charset="0"/>
                            </a:rPr>
                            <m:t>4</m:t>
                          </m:r>
                        </m:sup>
                        <m:e>
                          <m:r>
                            <m:rPr>
                              <m:sty m:val="p"/>
                            </m:rPr>
                            <a:rPr lang="en-US" altLang="ja-JP" sz="3500" b="0" i="0" smtClean="0">
                              <a:solidFill>
                                <a:schemeClr val="tx1"/>
                              </a:solidFill>
                              <a:latin typeface="Cambria Math" panose="02040503050406030204" pitchFamily="18" charset="0"/>
                            </a:rPr>
                            <m:t>He</m:t>
                          </m:r>
                        </m:e>
                      </m:sPre>
                    </m:oMath>
                  </m:oMathPara>
                </a14:m>
                <a:endParaRPr kumimoji="1" lang="ja-JP" altLang="en-US" sz="3500" b="1" baseline="30000" dirty="0">
                  <a:solidFill>
                    <a:schemeClr val="tx1"/>
                  </a:solidFill>
                </a:endParaRPr>
              </a:p>
            </p:txBody>
          </p:sp>
        </mc:Choice>
        <mc:Fallback xmlns="">
          <p:sp>
            <p:nvSpPr>
              <p:cNvPr id="93" name="楕円 92">
                <a:extLst>
                  <a:ext uri="{FF2B5EF4-FFF2-40B4-BE49-F238E27FC236}">
                    <a16:creationId xmlns:a16="http://schemas.microsoft.com/office/drawing/2014/main" id="{26D76244-B312-472A-BCFD-4B3A4D7694DC}"/>
                  </a:ext>
                </a:extLst>
              </p:cNvPr>
              <p:cNvSpPr>
                <a:spLocks noRot="1" noChangeAspect="1" noMove="1" noResize="1" noEditPoints="1" noAdjustHandles="1" noChangeArrowheads="1" noChangeShapeType="1" noTextEdit="1"/>
              </p:cNvSpPr>
              <p:nvPr/>
            </p:nvSpPr>
            <p:spPr>
              <a:xfrm>
                <a:off x="10539310" y="830373"/>
                <a:ext cx="949911" cy="949911"/>
              </a:xfrm>
              <a:prstGeom prst="ellipse">
                <a:avLst/>
              </a:prstGeom>
              <a:blipFill>
                <a:blip r:embed="rId14"/>
                <a:stretch>
                  <a:fillRect/>
                </a:stretch>
              </a:blipFill>
              <a:ln w="38100">
                <a:solidFill>
                  <a:srgbClr val="C00000"/>
                </a:solidFill>
              </a:ln>
            </p:spPr>
            <p:txBody>
              <a:bodyPr/>
              <a:lstStyle/>
              <a:p>
                <a:r>
                  <a:rPr lang="ja-JP" altLang="en-US">
                    <a:noFill/>
                  </a:rPr>
                  <a:t> </a:t>
                </a:r>
              </a:p>
            </p:txBody>
          </p:sp>
        </mc:Fallback>
      </mc:AlternateContent>
      <p:sp>
        <p:nvSpPr>
          <p:cNvPr id="94" name="テキスト ボックス 93">
            <a:extLst>
              <a:ext uri="{FF2B5EF4-FFF2-40B4-BE49-F238E27FC236}">
                <a16:creationId xmlns:a16="http://schemas.microsoft.com/office/drawing/2014/main" id="{60701172-4128-4E8F-B9D4-BE4188DE7B1B}"/>
              </a:ext>
            </a:extLst>
          </p:cNvPr>
          <p:cNvSpPr txBox="1"/>
          <p:nvPr/>
        </p:nvSpPr>
        <p:spPr>
          <a:xfrm>
            <a:off x="9518309" y="905215"/>
            <a:ext cx="1100831" cy="400110"/>
          </a:xfrm>
          <a:prstGeom prst="rect">
            <a:avLst/>
          </a:prstGeom>
          <a:noFill/>
        </p:spPr>
        <p:txBody>
          <a:bodyPr wrap="square" rtlCol="0">
            <a:spAutoFit/>
          </a:bodyPr>
          <a:lstStyle/>
          <a:p>
            <a:r>
              <a:rPr kumimoji="1" lang="en-US" altLang="ja-JP" sz="2000" b="1" dirty="0"/>
              <a:t>Mirror</a:t>
            </a:r>
            <a:endParaRPr kumimoji="1" lang="ja-JP" altLang="en-US" sz="2000" b="1" dirty="0"/>
          </a:p>
        </p:txBody>
      </p:sp>
      <p:sp>
        <p:nvSpPr>
          <p:cNvPr id="95" name="矢印: 左右 94">
            <a:extLst>
              <a:ext uri="{FF2B5EF4-FFF2-40B4-BE49-F238E27FC236}">
                <a16:creationId xmlns:a16="http://schemas.microsoft.com/office/drawing/2014/main" id="{5391A4D4-F482-4E2E-95E8-3416EC7928C2}"/>
              </a:ext>
            </a:extLst>
          </p:cNvPr>
          <p:cNvSpPr/>
          <p:nvPr/>
        </p:nvSpPr>
        <p:spPr>
          <a:xfrm>
            <a:off x="9647394" y="1305326"/>
            <a:ext cx="674100" cy="214062"/>
          </a:xfrm>
          <a:prstGeom prst="leftRightArrow">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6" name="四角形: 1 つの角を切り取る 95">
            <a:extLst>
              <a:ext uri="{FF2B5EF4-FFF2-40B4-BE49-F238E27FC236}">
                <a16:creationId xmlns:a16="http://schemas.microsoft.com/office/drawing/2014/main" id="{850395A1-9E40-4945-B48B-E2C46596E5EA}"/>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6/18</a:t>
            </a:r>
            <a:endParaRPr kumimoji="1" lang="ja-JP" altLang="en-US" sz="3000" dirty="0">
              <a:solidFill>
                <a:schemeClr val="tx1">
                  <a:lumMod val="85000"/>
                </a:schemeClr>
              </a:solidFill>
              <a:latin typeface="Broadway" panose="04040905080B02020502" pitchFamily="82" charset="0"/>
            </a:endParaRPr>
          </a:p>
        </p:txBody>
      </p:sp>
      <p:sp>
        <p:nvSpPr>
          <p:cNvPr id="97" name="タイトル 1">
            <a:extLst>
              <a:ext uri="{FF2B5EF4-FFF2-40B4-BE49-F238E27FC236}">
                <a16:creationId xmlns:a16="http://schemas.microsoft.com/office/drawing/2014/main" id="{C2A14828-E268-4195-8809-02C8A45A3DB3}"/>
              </a:ext>
            </a:extLst>
          </p:cNvPr>
          <p:cNvSpPr txBox="1">
            <a:spLocks/>
          </p:cNvSpPr>
          <p:nvPr/>
        </p:nvSpPr>
        <p:spPr>
          <a:xfrm>
            <a:off x="195735" y="140950"/>
            <a:ext cx="8330215" cy="1015227"/>
          </a:xfrm>
          <a:prstGeom prst="rect">
            <a:avLst/>
          </a:prstGeom>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r>
              <a:rPr lang="en-US" altLang="ja-JP"/>
              <a:t>Charge Symmetry Breaking (CSB)  in the ΛN interaction</a:t>
            </a:r>
            <a:endParaRPr lang="ja-JP" altLang="en-US" dirty="0"/>
          </a:p>
        </p:txBody>
      </p:sp>
    </p:spTree>
    <p:extLst>
      <p:ext uri="{BB962C8B-B14F-4D97-AF65-F5344CB8AC3E}">
        <p14:creationId xmlns:p14="http://schemas.microsoft.com/office/powerpoint/2010/main" val="409594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EF846BCE-965A-4E85-BAAB-4CEDB2E79F2B}"/>
                  </a:ext>
                </a:extLst>
              </p:cNvPr>
              <p:cNvSpPr>
                <a:spLocks noGrp="1"/>
              </p:cNvSpPr>
              <p:nvPr>
                <p:ph type="title"/>
              </p:nvPr>
            </p:nvSpPr>
            <p:spPr>
              <a:xfrm>
                <a:off x="130615" y="117659"/>
                <a:ext cx="7783284" cy="1130792"/>
              </a:xfrm>
            </p:spPr>
            <p:txBody>
              <a:bodyPr>
                <a:normAutofit fontScale="90000"/>
              </a:bodyPr>
              <a:lstStyle/>
              <a:p>
                <a:r>
                  <a:rPr lang="en-US" altLang="ja-JP" dirty="0">
                    <a:latin typeface="Times New Roman" panose="02020603050405020304" pitchFamily="18" charset="0"/>
                    <a:cs typeface="Times New Roman" panose="02020603050405020304" pitchFamily="18" charset="0"/>
                  </a:rPr>
                  <a:t>How we confirm the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m:rPr>
                            <m:sty m:val="p"/>
                          </m:rPr>
                          <a:rPr lang="en-US" altLang="ja-JP">
                            <a:latin typeface="Cambria Math" panose="02040503050406030204" pitchFamily="18" charset="0"/>
                          </a:rPr>
                          <m:t>Λ</m:t>
                        </m:r>
                      </m:sub>
                    </m:sSub>
                    <m:r>
                      <a:rPr lang="en-US" altLang="ja-JP" i="1">
                        <a:latin typeface="Cambria Math" panose="02040503050406030204" pitchFamily="18" charset="0"/>
                      </a:rPr>
                      <m:t>(</m:t>
                    </m:r>
                    <m:sPre>
                      <m:sPrePr>
                        <m:ctrlPr>
                          <a:rPr lang="en-US" altLang="ja-JP" i="1">
                            <a:latin typeface="Cambria Math" panose="02040503050406030204" pitchFamily="18" charset="0"/>
                          </a:rPr>
                        </m:ctrlPr>
                      </m:sPrePr>
                      <m:sub>
                        <m:r>
                          <m:rPr>
                            <m:sty m:val="p"/>
                          </m:rPr>
                          <a:rPr lang="en-US" altLang="ja-JP">
                            <a:latin typeface="Cambria Math" panose="02040503050406030204" pitchFamily="18" charset="0"/>
                          </a:rPr>
                          <m:t>Λ</m:t>
                        </m:r>
                      </m:sub>
                      <m:sup>
                        <m:r>
                          <a:rPr lang="en-US" altLang="ja-JP" i="1">
                            <a:latin typeface="Cambria Math" panose="02040503050406030204" pitchFamily="18" charset="0"/>
                          </a:rPr>
                          <m:t>4</m:t>
                        </m:r>
                      </m:sup>
                      <m:e>
                        <m:r>
                          <m:rPr>
                            <m:sty m:val="p"/>
                          </m:rPr>
                          <a:rPr lang="en-US" altLang="ja-JP">
                            <a:latin typeface="Cambria Math" panose="02040503050406030204" pitchFamily="18" charset="0"/>
                          </a:rPr>
                          <m:t>H</m:t>
                        </m:r>
                      </m:e>
                    </m:sPre>
                    <m:r>
                      <a:rPr lang="en-US" altLang="ja-JP" b="0" i="1" smtClean="0">
                        <a:latin typeface="Cambria Math" panose="02040503050406030204" pitchFamily="18" charset="0"/>
                      </a:rPr>
                      <m:t>; </m:t>
                    </m:r>
                    <m:r>
                      <a:rPr lang="en-US" altLang="ja-JP" i="1">
                        <a:latin typeface="Cambria Math" panose="02040503050406030204" pitchFamily="18" charset="0"/>
                      </a:rPr>
                      <m:t>1</m:t>
                    </m:r>
                    <m:r>
                      <a:rPr lang="en-US" altLang="ja-JP" i="1" baseline="30000">
                        <a:latin typeface="Cambria Math" panose="02040503050406030204" pitchFamily="18" charset="0"/>
                      </a:rPr>
                      <m:t>+</m:t>
                    </m:r>
                    <m:r>
                      <a:rPr lang="en-US" altLang="ja-JP" i="1">
                        <a:latin typeface="Cambria Math" panose="02040503050406030204" pitchFamily="18" charset="0"/>
                      </a:rPr>
                      <m:t>)</m:t>
                    </m:r>
                  </m:oMath>
                </a14:m>
                <a:endParaRPr kumimoji="1" lang="ja-JP" altLang="en-US" dirty="0">
                  <a:latin typeface="Times New Roman" panose="02020603050405020304" pitchFamily="18" charset="0"/>
                  <a:cs typeface="Times New Roman" panose="02020603050405020304" pitchFamily="18" charset="0"/>
                </a:endParaRPr>
              </a:p>
            </p:txBody>
          </p:sp>
        </mc:Choice>
        <mc:Fallback xmlns="">
          <p:sp>
            <p:nvSpPr>
              <p:cNvPr id="2" name="タイトル 1">
                <a:extLst>
                  <a:ext uri="{FF2B5EF4-FFF2-40B4-BE49-F238E27FC236}">
                    <a16:creationId xmlns:a16="http://schemas.microsoft.com/office/drawing/2014/main" id="{EF846BCE-965A-4E85-BAAB-4CEDB2E79F2B}"/>
                  </a:ext>
                </a:extLst>
              </p:cNvPr>
              <p:cNvSpPr>
                <a:spLocks noGrp="1" noRot="1" noChangeAspect="1" noMove="1" noResize="1" noEditPoints="1" noAdjustHandles="1" noChangeArrowheads="1" noChangeShapeType="1" noTextEdit="1"/>
              </p:cNvSpPr>
              <p:nvPr>
                <p:ph type="title"/>
              </p:nvPr>
            </p:nvSpPr>
            <p:spPr>
              <a:xfrm>
                <a:off x="130615" y="117659"/>
                <a:ext cx="7783284" cy="1130792"/>
              </a:xfrm>
              <a:blipFill>
                <a:blip r:embed="rId2"/>
                <a:stretch>
                  <a:fillRect l="-392"/>
                </a:stretch>
              </a:blipFill>
            </p:spPr>
            <p:txBody>
              <a:bodyPr/>
              <a:lstStyle/>
              <a:p>
                <a:r>
                  <a:rPr lang="ja-JP" altLang="en-US">
                    <a:noFill/>
                  </a:rPr>
                  <a:t> </a:t>
                </a:r>
              </a:p>
            </p:txBody>
          </p:sp>
        </mc:Fallback>
      </mc:AlternateContent>
      <p:cxnSp>
        <p:nvCxnSpPr>
          <p:cNvPr id="5" name="直線コネクタ 4">
            <a:extLst>
              <a:ext uri="{FF2B5EF4-FFF2-40B4-BE49-F238E27FC236}">
                <a16:creationId xmlns:a16="http://schemas.microsoft.com/office/drawing/2014/main" id="{0DA71DA5-7F16-4236-BC95-652EEC8CE6C6}"/>
              </a:ext>
            </a:extLst>
          </p:cNvPr>
          <p:cNvCxnSpPr>
            <a:cxnSpLocks/>
          </p:cNvCxnSpPr>
          <p:nvPr/>
        </p:nvCxnSpPr>
        <p:spPr>
          <a:xfrm flipV="1">
            <a:off x="1839685" y="1965280"/>
            <a:ext cx="0" cy="3892731"/>
          </a:xfrm>
          <a:prstGeom prst="line">
            <a:avLst/>
          </a:prstGeom>
          <a:ln w="38100">
            <a:solidFill>
              <a:schemeClr val="tx1">
                <a:lumMod val="9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8" name="フリーフォーム: 図形 7">
            <a:extLst>
              <a:ext uri="{FF2B5EF4-FFF2-40B4-BE49-F238E27FC236}">
                <a16:creationId xmlns:a16="http://schemas.microsoft.com/office/drawing/2014/main" id="{E75F0CCF-504A-4907-889C-DCFBCDCF7A45}"/>
              </a:ext>
            </a:extLst>
          </p:cNvPr>
          <p:cNvSpPr/>
          <p:nvPr/>
        </p:nvSpPr>
        <p:spPr>
          <a:xfrm>
            <a:off x="1848407" y="4945539"/>
            <a:ext cx="1245310" cy="431074"/>
          </a:xfrm>
          <a:custGeom>
            <a:avLst/>
            <a:gdLst>
              <a:gd name="connsiteX0" fmla="*/ 0 w 1045028"/>
              <a:gd name="connsiteY0" fmla="*/ 744583 h 744583"/>
              <a:gd name="connsiteX1" fmla="*/ 1045028 w 1045028"/>
              <a:gd name="connsiteY1" fmla="*/ 339635 h 744583"/>
              <a:gd name="connsiteX2" fmla="*/ 0 w 1045028"/>
              <a:gd name="connsiteY2" fmla="*/ 0 h 744583"/>
            </a:gdLst>
            <a:ahLst/>
            <a:cxnLst>
              <a:cxn ang="0">
                <a:pos x="connsiteX0" y="connsiteY0"/>
              </a:cxn>
              <a:cxn ang="0">
                <a:pos x="connsiteX1" y="connsiteY1"/>
              </a:cxn>
              <a:cxn ang="0">
                <a:pos x="connsiteX2" y="connsiteY2"/>
              </a:cxn>
            </a:cxnLst>
            <a:rect l="l" t="t" r="r" b="b"/>
            <a:pathLst>
              <a:path w="1045028" h="744583">
                <a:moveTo>
                  <a:pt x="0" y="744583"/>
                </a:moveTo>
                <a:cubicBezTo>
                  <a:pt x="522514" y="604157"/>
                  <a:pt x="1045028" y="463732"/>
                  <a:pt x="1045028" y="339635"/>
                </a:cubicBezTo>
                <a:cubicBezTo>
                  <a:pt x="1045028" y="215538"/>
                  <a:pt x="522514" y="107769"/>
                  <a:pt x="0" y="0"/>
                </a:cubicBezTo>
              </a:path>
            </a:pathLst>
          </a:custGeom>
          <a:ln w="57150">
            <a:solidFill>
              <a:srgbClr val="92D050"/>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cxnSp>
        <p:nvCxnSpPr>
          <p:cNvPr id="10" name="直線矢印コネクタ 9">
            <a:extLst>
              <a:ext uri="{FF2B5EF4-FFF2-40B4-BE49-F238E27FC236}">
                <a16:creationId xmlns:a16="http://schemas.microsoft.com/office/drawing/2014/main" id="{C865DD4D-A89E-4B1D-9382-A35E6A36A3C4}"/>
              </a:ext>
            </a:extLst>
          </p:cNvPr>
          <p:cNvCxnSpPr>
            <a:cxnSpLocks/>
          </p:cNvCxnSpPr>
          <p:nvPr/>
        </p:nvCxnSpPr>
        <p:spPr>
          <a:xfrm flipV="1">
            <a:off x="3211284" y="3010308"/>
            <a:ext cx="0" cy="2164539"/>
          </a:xfrm>
          <a:prstGeom prst="straightConnector1">
            <a:avLst/>
          </a:prstGeom>
          <a:ln w="57150">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B8C321B-0E45-4184-BBF6-623431DFA732}"/>
              </a:ext>
            </a:extLst>
          </p:cNvPr>
          <p:cNvCxnSpPr>
            <a:cxnSpLocks/>
          </p:cNvCxnSpPr>
          <p:nvPr/>
        </p:nvCxnSpPr>
        <p:spPr>
          <a:xfrm flipH="1">
            <a:off x="1848407" y="3010308"/>
            <a:ext cx="1245310"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B4DB59F2-6311-4B92-B9DE-F05209439D6F}"/>
              </a:ext>
            </a:extLst>
          </p:cNvPr>
          <p:cNvCxnSpPr/>
          <p:nvPr/>
        </p:nvCxnSpPr>
        <p:spPr>
          <a:xfrm>
            <a:off x="3511729" y="4956674"/>
            <a:ext cx="0" cy="404949"/>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6E12707-9CBF-4D71-805A-E95ACBAAC030}"/>
              </a:ext>
            </a:extLst>
          </p:cNvPr>
          <p:cNvCxnSpPr/>
          <p:nvPr/>
        </p:nvCxnSpPr>
        <p:spPr>
          <a:xfrm>
            <a:off x="3511729" y="2807833"/>
            <a:ext cx="0" cy="404949"/>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78D55F2-A67F-407F-8534-95385A8094D3}"/>
              </a:ext>
            </a:extLst>
          </p:cNvPr>
          <p:cNvCxnSpPr>
            <a:cxnSpLocks/>
          </p:cNvCxnSpPr>
          <p:nvPr/>
        </p:nvCxnSpPr>
        <p:spPr>
          <a:xfrm flipV="1">
            <a:off x="6551021" y="1952217"/>
            <a:ext cx="0" cy="3892731"/>
          </a:xfrm>
          <a:prstGeom prst="line">
            <a:avLst/>
          </a:prstGeom>
          <a:ln w="38100">
            <a:solidFill>
              <a:schemeClr val="tx1">
                <a:lumMod val="9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 name="フリーフォーム: 図形 17">
            <a:extLst>
              <a:ext uri="{FF2B5EF4-FFF2-40B4-BE49-F238E27FC236}">
                <a16:creationId xmlns:a16="http://schemas.microsoft.com/office/drawing/2014/main" id="{5728CF7D-BFED-404F-BCEE-C1F33C71C779}"/>
              </a:ext>
            </a:extLst>
          </p:cNvPr>
          <p:cNvSpPr/>
          <p:nvPr/>
        </p:nvSpPr>
        <p:spPr>
          <a:xfrm>
            <a:off x="6551020" y="2768644"/>
            <a:ext cx="1362879" cy="535577"/>
          </a:xfrm>
          <a:custGeom>
            <a:avLst/>
            <a:gdLst>
              <a:gd name="connsiteX0" fmla="*/ 0 w 1045028"/>
              <a:gd name="connsiteY0" fmla="*/ 744583 h 744583"/>
              <a:gd name="connsiteX1" fmla="*/ 1045028 w 1045028"/>
              <a:gd name="connsiteY1" fmla="*/ 339635 h 744583"/>
              <a:gd name="connsiteX2" fmla="*/ 0 w 1045028"/>
              <a:gd name="connsiteY2" fmla="*/ 0 h 744583"/>
            </a:gdLst>
            <a:ahLst/>
            <a:cxnLst>
              <a:cxn ang="0">
                <a:pos x="connsiteX0" y="connsiteY0"/>
              </a:cxn>
              <a:cxn ang="0">
                <a:pos x="connsiteX1" y="connsiteY1"/>
              </a:cxn>
              <a:cxn ang="0">
                <a:pos x="connsiteX2" y="connsiteY2"/>
              </a:cxn>
            </a:cxnLst>
            <a:rect l="l" t="t" r="r" b="b"/>
            <a:pathLst>
              <a:path w="1045028" h="744583">
                <a:moveTo>
                  <a:pt x="0" y="744583"/>
                </a:moveTo>
                <a:cubicBezTo>
                  <a:pt x="522514" y="604157"/>
                  <a:pt x="1045028" y="463732"/>
                  <a:pt x="1045028" y="339635"/>
                </a:cubicBezTo>
                <a:cubicBezTo>
                  <a:pt x="1045028" y="215538"/>
                  <a:pt x="522514" y="107769"/>
                  <a:pt x="0" y="0"/>
                </a:cubicBezTo>
              </a:path>
            </a:pathLst>
          </a:cu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B46843E7-6005-4567-B698-860C617514FF}"/>
                  </a:ext>
                </a:extLst>
              </p:cNvPr>
              <p:cNvSpPr txBox="1"/>
              <p:nvPr/>
            </p:nvSpPr>
            <p:spPr>
              <a:xfrm>
                <a:off x="455005" y="4893860"/>
                <a:ext cx="1380319"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ja-JP" sz="3000" i="1" smtClean="0">
                              <a:latin typeface="Cambria Math" panose="02040503050406030204" pitchFamily="18" charset="0"/>
                            </a:rPr>
                          </m:ctrlPr>
                        </m:sSubPr>
                        <m:e>
                          <m:r>
                            <a:rPr lang="en-US" altLang="ja-JP" sz="3000" i="1">
                              <a:latin typeface="Cambria Math" panose="02040503050406030204" pitchFamily="18" charset="0"/>
                            </a:rPr>
                            <m:t>𝐵</m:t>
                          </m:r>
                        </m:e>
                        <m:sub>
                          <m:r>
                            <m:rPr>
                              <m:sty m:val="p"/>
                            </m:rPr>
                            <a:rPr lang="en-US" altLang="ja-JP" sz="3000">
                              <a:latin typeface="Cambria Math" panose="02040503050406030204" pitchFamily="18" charset="0"/>
                            </a:rPr>
                            <m:t>Λ</m:t>
                          </m:r>
                        </m:sub>
                      </m:sSub>
                      <m:r>
                        <a:rPr lang="en-US" altLang="ja-JP" sz="3000" i="1">
                          <a:latin typeface="Cambria Math" panose="02040503050406030204" pitchFamily="18" charset="0"/>
                        </a:rPr>
                        <m:t>(</m:t>
                      </m:r>
                      <m:r>
                        <a:rPr lang="en-US" altLang="ja-JP" sz="3000" b="0" i="1" smtClean="0">
                          <a:latin typeface="Cambria Math" panose="02040503050406030204" pitchFamily="18" charset="0"/>
                        </a:rPr>
                        <m:t>0</m:t>
                      </m:r>
                      <m:r>
                        <a:rPr lang="en-US" altLang="ja-JP" sz="3000" i="1" baseline="30000">
                          <a:latin typeface="Cambria Math" panose="02040503050406030204" pitchFamily="18" charset="0"/>
                        </a:rPr>
                        <m:t>+</m:t>
                      </m:r>
                      <m:r>
                        <a:rPr lang="en-US" altLang="ja-JP" sz="3000" i="1">
                          <a:latin typeface="Cambria Math" panose="02040503050406030204" pitchFamily="18" charset="0"/>
                        </a:rPr>
                        <m:t>)</m:t>
                      </m:r>
                    </m:oMath>
                  </m:oMathPara>
                </a14:m>
                <a:endParaRPr kumimoji="1" lang="ja-JP" altLang="en-US" sz="3000" dirty="0"/>
              </a:p>
            </p:txBody>
          </p:sp>
        </mc:Choice>
        <mc:Fallback xmlns="">
          <p:sp>
            <p:nvSpPr>
              <p:cNvPr id="20" name="テキスト ボックス 19">
                <a:extLst>
                  <a:ext uri="{FF2B5EF4-FFF2-40B4-BE49-F238E27FC236}">
                    <a16:creationId xmlns:a16="http://schemas.microsoft.com/office/drawing/2014/main" id="{B46843E7-6005-4567-B698-860C617514FF}"/>
                  </a:ext>
                </a:extLst>
              </p:cNvPr>
              <p:cNvSpPr txBox="1">
                <a:spLocks noRot="1" noChangeAspect="1" noMove="1" noResize="1" noEditPoints="1" noAdjustHandles="1" noChangeArrowheads="1" noChangeShapeType="1" noTextEdit="1"/>
              </p:cNvSpPr>
              <p:nvPr/>
            </p:nvSpPr>
            <p:spPr>
              <a:xfrm>
                <a:off x="455005" y="4893860"/>
                <a:ext cx="1380319" cy="553998"/>
              </a:xfrm>
              <a:prstGeom prst="rect">
                <a:avLst/>
              </a:prstGeom>
              <a:blipFill>
                <a:blip r:embed="rId3"/>
                <a:stretch>
                  <a:fillRect/>
                </a:stretch>
              </a:blipFill>
            </p:spPr>
            <p:txBody>
              <a:bodyPr/>
              <a:lstStyle/>
              <a:p>
                <a:r>
                  <a:rPr lang="ja-JP" altLang="en-US">
                    <a:noFill/>
                  </a:rPr>
                  <a:t> </a:t>
                </a:r>
              </a:p>
            </p:txBody>
          </p:sp>
        </mc:Fallback>
      </mc:AlternateContent>
      <p:cxnSp>
        <p:nvCxnSpPr>
          <p:cNvPr id="22" name="直線コネクタ 21">
            <a:extLst>
              <a:ext uri="{FF2B5EF4-FFF2-40B4-BE49-F238E27FC236}">
                <a16:creationId xmlns:a16="http://schemas.microsoft.com/office/drawing/2014/main" id="{01A223F3-95FB-4841-B912-9291034E73FA}"/>
              </a:ext>
            </a:extLst>
          </p:cNvPr>
          <p:cNvCxnSpPr/>
          <p:nvPr/>
        </p:nvCxnSpPr>
        <p:spPr>
          <a:xfrm>
            <a:off x="1848407" y="5172211"/>
            <a:ext cx="4702613"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069B1F8C-CE92-4599-B001-358A55C4D334}"/>
              </a:ext>
            </a:extLst>
          </p:cNvPr>
          <p:cNvCxnSpPr/>
          <p:nvPr/>
        </p:nvCxnSpPr>
        <p:spPr>
          <a:xfrm>
            <a:off x="1839685" y="3010307"/>
            <a:ext cx="4702613"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E54402AB-53A8-478D-AB50-D9745DEB0942}"/>
                  </a:ext>
                </a:extLst>
              </p:cNvPr>
              <p:cNvSpPr txBox="1"/>
              <p:nvPr/>
            </p:nvSpPr>
            <p:spPr>
              <a:xfrm>
                <a:off x="441956" y="2704504"/>
                <a:ext cx="1338946" cy="55399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3000" b="0" i="1" smtClean="0">
                              <a:latin typeface="Cambria Math" panose="02040503050406030204" pitchFamily="18" charset="0"/>
                            </a:rPr>
                          </m:ctrlPr>
                        </m:sSubPr>
                        <m:e>
                          <m:r>
                            <a:rPr kumimoji="1" lang="en-US" altLang="ja-JP" sz="3000" b="0" i="1" smtClean="0">
                              <a:latin typeface="Cambria Math" panose="02040503050406030204" pitchFamily="18" charset="0"/>
                            </a:rPr>
                            <m:t>𝐵</m:t>
                          </m:r>
                        </m:e>
                        <m:sub>
                          <m:r>
                            <m:rPr>
                              <m:sty m:val="p"/>
                            </m:rPr>
                            <a:rPr kumimoji="1" lang="en-US" altLang="ja-JP" sz="3000" b="0" i="0" smtClean="0">
                              <a:latin typeface="Cambria Math" panose="02040503050406030204" pitchFamily="18" charset="0"/>
                            </a:rPr>
                            <m:t>Λ</m:t>
                          </m:r>
                        </m:sub>
                      </m:sSub>
                      <m:r>
                        <a:rPr kumimoji="1" lang="en-US" altLang="ja-JP" sz="3000" b="0" i="1" smtClean="0">
                          <a:latin typeface="Cambria Math" panose="02040503050406030204" pitchFamily="18" charset="0"/>
                        </a:rPr>
                        <m:t>(1</m:t>
                      </m:r>
                      <m:r>
                        <a:rPr kumimoji="1" lang="en-US" altLang="ja-JP" sz="3000" b="0" i="1" baseline="30000" smtClean="0">
                          <a:latin typeface="Cambria Math" panose="02040503050406030204" pitchFamily="18" charset="0"/>
                        </a:rPr>
                        <m:t>+</m:t>
                      </m:r>
                      <m:r>
                        <a:rPr kumimoji="1" lang="en-US" altLang="ja-JP" sz="3000" b="0" i="1" smtClean="0">
                          <a:latin typeface="Cambria Math" panose="02040503050406030204" pitchFamily="18" charset="0"/>
                        </a:rPr>
                        <m:t>)</m:t>
                      </m:r>
                    </m:oMath>
                  </m:oMathPara>
                </a14:m>
                <a:endParaRPr kumimoji="1" lang="ja-JP" altLang="en-US" sz="3000" dirty="0"/>
              </a:p>
            </p:txBody>
          </p:sp>
        </mc:Choice>
        <mc:Fallback xmlns="">
          <p:sp>
            <p:nvSpPr>
              <p:cNvPr id="24" name="テキスト ボックス 23">
                <a:extLst>
                  <a:ext uri="{FF2B5EF4-FFF2-40B4-BE49-F238E27FC236}">
                    <a16:creationId xmlns:a16="http://schemas.microsoft.com/office/drawing/2014/main" id="{E54402AB-53A8-478D-AB50-D9745DEB0942}"/>
                  </a:ext>
                </a:extLst>
              </p:cNvPr>
              <p:cNvSpPr txBox="1">
                <a:spLocks noRot="1" noChangeAspect="1" noMove="1" noResize="1" noEditPoints="1" noAdjustHandles="1" noChangeArrowheads="1" noChangeShapeType="1" noTextEdit="1"/>
              </p:cNvSpPr>
              <p:nvPr/>
            </p:nvSpPr>
            <p:spPr>
              <a:xfrm>
                <a:off x="441956" y="2704504"/>
                <a:ext cx="1338946" cy="553998"/>
              </a:xfrm>
              <a:prstGeom prst="rect">
                <a:avLst/>
              </a:prstGeom>
              <a:blipFill>
                <a:blip r:embed="rId4"/>
                <a:stretch>
                  <a:fillRect/>
                </a:stretch>
              </a:blipFill>
            </p:spPr>
            <p:txBody>
              <a:bodyPr/>
              <a:lstStyle/>
              <a:p>
                <a:r>
                  <a:rPr lang="ja-JP" altLang="en-US">
                    <a:noFill/>
                  </a:rPr>
                  <a:t> </a:t>
                </a:r>
              </a:p>
            </p:txBody>
          </p:sp>
        </mc:Fallback>
      </mc:AlternateContent>
      <p:cxnSp>
        <p:nvCxnSpPr>
          <p:cNvPr id="25" name="直線矢印コネクタ 24">
            <a:extLst>
              <a:ext uri="{FF2B5EF4-FFF2-40B4-BE49-F238E27FC236}">
                <a16:creationId xmlns:a16="http://schemas.microsoft.com/office/drawing/2014/main" id="{B5DF4D8B-51CC-4B17-B225-0D01D1F77E51}"/>
              </a:ext>
            </a:extLst>
          </p:cNvPr>
          <p:cNvCxnSpPr/>
          <p:nvPr/>
        </p:nvCxnSpPr>
        <p:spPr>
          <a:xfrm>
            <a:off x="8131626" y="2807833"/>
            <a:ext cx="0" cy="404949"/>
          </a:xfrm>
          <a:prstGeom prst="straightConnector1">
            <a:avLst/>
          </a:prstGeom>
          <a:ln w="381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3A473752-861F-43CE-96EE-83EBCD00D996}"/>
                  </a:ext>
                </a:extLst>
              </p:cNvPr>
              <p:cNvSpPr txBox="1"/>
              <p:nvPr/>
            </p:nvSpPr>
            <p:spPr>
              <a:xfrm>
                <a:off x="2017238" y="5433639"/>
                <a:ext cx="5601567" cy="61555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700" dirty="0"/>
                  <a:t>Emulsion: </a:t>
                </a:r>
                <a14:m>
                  <m:oMath xmlns:m="http://schemas.openxmlformats.org/officeDocument/2006/math">
                    <m:r>
                      <a:rPr kumimoji="1" lang="en-US" altLang="ja-JP" sz="1700" b="1">
                        <a:latin typeface="Cambria Math" panose="02040503050406030204" pitchFamily="18" charset="0"/>
                      </a:rPr>
                      <m:t>𝟐</m:t>
                    </m:r>
                    <m:r>
                      <a:rPr kumimoji="1" lang="en-US" altLang="ja-JP" sz="1700" b="1">
                        <a:latin typeface="Cambria Math" panose="02040503050406030204" pitchFamily="18" charset="0"/>
                      </a:rPr>
                      <m:t>.</m:t>
                    </m:r>
                    <m:r>
                      <a:rPr kumimoji="1" lang="en-US" altLang="ja-JP" sz="1700" b="1" i="0" smtClean="0">
                        <a:latin typeface="Cambria Math" panose="02040503050406030204" pitchFamily="18" charset="0"/>
                      </a:rPr>
                      <m:t>𝟎𝟖</m:t>
                    </m:r>
                    <m:r>
                      <a:rPr kumimoji="1" lang="en-US" altLang="ja-JP" sz="1700" b="1">
                        <a:latin typeface="Cambria Math" panose="02040503050406030204" pitchFamily="18" charset="0"/>
                      </a:rPr>
                      <m:t>±</m:t>
                    </m:r>
                    <m:r>
                      <a:rPr kumimoji="1" lang="en-US" altLang="ja-JP" sz="1700" b="1">
                        <a:latin typeface="Cambria Math" panose="02040503050406030204" pitchFamily="18" charset="0"/>
                      </a:rPr>
                      <m:t>𝟎</m:t>
                    </m:r>
                    <m:r>
                      <a:rPr kumimoji="1" lang="en-US" altLang="ja-JP" sz="1700" b="1">
                        <a:latin typeface="Cambria Math" panose="02040503050406030204" pitchFamily="18" charset="0"/>
                      </a:rPr>
                      <m:t>.</m:t>
                    </m:r>
                    <m:r>
                      <a:rPr kumimoji="1" lang="en-US" altLang="ja-JP" sz="1700" b="1">
                        <a:latin typeface="Cambria Math" panose="02040503050406030204" pitchFamily="18" charset="0"/>
                      </a:rPr>
                      <m:t>𝟎𝟔</m:t>
                    </m:r>
                    <m:r>
                      <a:rPr kumimoji="1" lang="en-US" altLang="ja-JP" sz="1700" b="1">
                        <a:latin typeface="Cambria Math" panose="02040503050406030204" pitchFamily="18" charset="0"/>
                      </a:rPr>
                      <m:t>± </m:t>
                    </m:r>
                    <m:r>
                      <a:rPr kumimoji="1" lang="en-US" altLang="ja-JP" sz="1700" b="1">
                        <a:latin typeface="Cambria Math" panose="02040503050406030204" pitchFamily="18" charset="0"/>
                      </a:rPr>
                      <m:t>𝟎</m:t>
                    </m:r>
                    <m:r>
                      <a:rPr kumimoji="1" lang="en-US" altLang="ja-JP" sz="1700" b="1">
                        <a:latin typeface="Cambria Math" panose="02040503050406030204" pitchFamily="18" charset="0"/>
                      </a:rPr>
                      <m:t>.</m:t>
                    </m:r>
                    <m:r>
                      <a:rPr kumimoji="1" lang="en-US" altLang="ja-JP" sz="1700" b="1">
                        <a:latin typeface="Cambria Math" panose="02040503050406030204" pitchFamily="18" charset="0"/>
                      </a:rPr>
                      <m:t>𝟎𝟒</m:t>
                    </m:r>
                    <m:r>
                      <a:rPr kumimoji="1" lang="en-US" altLang="ja-JP" sz="1700" b="1">
                        <a:latin typeface="Cambria Math" panose="02040503050406030204" pitchFamily="18" charset="0"/>
                      </a:rPr>
                      <m:t> </m:t>
                    </m:r>
                  </m:oMath>
                </a14:m>
                <a:r>
                  <a:rPr kumimoji="1" lang="en-US" altLang="ja-JP" sz="1700" b="1" dirty="0"/>
                  <a:t>MeV </a:t>
                </a:r>
                <a:r>
                  <a:rPr kumimoji="1" lang="en-US" altLang="ja-JP" sz="1700" b="1" baseline="30000" dirty="0"/>
                  <a:t>(1)</a:t>
                </a:r>
                <a:endParaRPr kumimoji="1" lang="en-US" altLang="ja-JP" sz="1700" baseline="30000" dirty="0"/>
              </a:p>
              <a:p>
                <a:pPr marL="285750" indent="-285750">
                  <a:buFont typeface="Arial" panose="020B0604020202020204" pitchFamily="34" charset="0"/>
                  <a:buChar char="•"/>
                </a:pPr>
                <a:r>
                  <a:rPr lang="en-US" altLang="ja-JP" sz="1700" dirty="0">
                    <a:solidFill>
                      <a:schemeClr val="tx1"/>
                    </a:solidFill>
                  </a:rPr>
                  <a:t>MAMI: </a:t>
                </a:r>
                <a14:m>
                  <m:oMath xmlns:m="http://schemas.openxmlformats.org/officeDocument/2006/math">
                    <m:r>
                      <a:rPr kumimoji="1" lang="en-US" altLang="ja-JP" sz="1700" b="1">
                        <a:solidFill>
                          <a:schemeClr val="tx1"/>
                        </a:solidFill>
                        <a:latin typeface="Cambria Math" panose="02040503050406030204" pitchFamily="18" charset="0"/>
                      </a:rPr>
                      <m:t>𝟐</m:t>
                    </m:r>
                    <m:r>
                      <a:rPr kumimoji="1" lang="en-US" altLang="ja-JP" sz="1700" b="1">
                        <a:solidFill>
                          <a:schemeClr val="tx1"/>
                        </a:solidFill>
                        <a:latin typeface="Cambria Math" panose="02040503050406030204" pitchFamily="18" charset="0"/>
                      </a:rPr>
                      <m:t>.</m:t>
                    </m:r>
                    <m:r>
                      <a:rPr kumimoji="1" lang="en-US" altLang="ja-JP" sz="1700" b="1">
                        <a:solidFill>
                          <a:schemeClr val="tx1"/>
                        </a:solidFill>
                        <a:latin typeface="Cambria Math" panose="02040503050406030204" pitchFamily="18" charset="0"/>
                      </a:rPr>
                      <m:t>𝟏𝟐</m:t>
                    </m:r>
                    <m:r>
                      <a:rPr kumimoji="1" lang="en-US" altLang="ja-JP" sz="1700" b="1">
                        <a:solidFill>
                          <a:schemeClr val="tx1"/>
                        </a:solidFill>
                        <a:latin typeface="Cambria Math" panose="02040503050406030204" pitchFamily="18" charset="0"/>
                      </a:rPr>
                      <m:t>±</m:t>
                    </m:r>
                    <m:r>
                      <a:rPr kumimoji="1" lang="en-US" altLang="ja-JP" sz="1700" b="1">
                        <a:solidFill>
                          <a:schemeClr val="tx1"/>
                        </a:solidFill>
                        <a:latin typeface="Cambria Math" panose="02040503050406030204" pitchFamily="18" charset="0"/>
                      </a:rPr>
                      <m:t>𝟎</m:t>
                    </m:r>
                    <m:r>
                      <a:rPr kumimoji="1" lang="en-US" altLang="ja-JP" sz="1700" b="1">
                        <a:solidFill>
                          <a:schemeClr val="tx1"/>
                        </a:solidFill>
                        <a:latin typeface="Cambria Math" panose="02040503050406030204" pitchFamily="18" charset="0"/>
                      </a:rPr>
                      <m:t>.</m:t>
                    </m:r>
                    <m:r>
                      <a:rPr kumimoji="1" lang="en-US" altLang="ja-JP" sz="1700" b="1">
                        <a:solidFill>
                          <a:schemeClr val="tx1"/>
                        </a:solidFill>
                        <a:latin typeface="Cambria Math" panose="02040503050406030204" pitchFamily="18" charset="0"/>
                      </a:rPr>
                      <m:t>𝟎𝟏</m:t>
                    </m:r>
                    <m:r>
                      <a:rPr kumimoji="1" lang="en-US" altLang="ja-JP" sz="1700" b="1">
                        <a:solidFill>
                          <a:schemeClr val="tx1"/>
                        </a:solidFill>
                        <a:latin typeface="Cambria Math" panose="02040503050406030204" pitchFamily="18" charset="0"/>
                      </a:rPr>
                      <m:t>± </m:t>
                    </m:r>
                    <m:r>
                      <a:rPr kumimoji="1" lang="en-US" altLang="ja-JP" sz="1700" b="1">
                        <a:solidFill>
                          <a:schemeClr val="tx1"/>
                        </a:solidFill>
                        <a:latin typeface="Cambria Math" panose="02040503050406030204" pitchFamily="18" charset="0"/>
                      </a:rPr>
                      <m:t>𝟎</m:t>
                    </m:r>
                    <m:r>
                      <a:rPr kumimoji="1" lang="en-US" altLang="ja-JP" sz="1700" b="1">
                        <a:solidFill>
                          <a:schemeClr val="tx1"/>
                        </a:solidFill>
                        <a:latin typeface="Cambria Math" panose="02040503050406030204" pitchFamily="18" charset="0"/>
                      </a:rPr>
                      <m:t>.</m:t>
                    </m:r>
                    <m:r>
                      <a:rPr kumimoji="1" lang="en-US" altLang="ja-JP" sz="1700" b="1">
                        <a:solidFill>
                          <a:schemeClr val="tx1"/>
                        </a:solidFill>
                        <a:latin typeface="Cambria Math" panose="02040503050406030204" pitchFamily="18" charset="0"/>
                      </a:rPr>
                      <m:t>𝟎𝟗</m:t>
                    </m:r>
                    <m:r>
                      <a:rPr kumimoji="1" lang="en-US" altLang="ja-JP" sz="1700" b="1">
                        <a:solidFill>
                          <a:schemeClr val="tx1"/>
                        </a:solidFill>
                        <a:latin typeface="Cambria Math" panose="02040503050406030204" pitchFamily="18" charset="0"/>
                      </a:rPr>
                      <m:t> </m:t>
                    </m:r>
                  </m:oMath>
                </a14:m>
                <a:r>
                  <a:rPr kumimoji="1" lang="en-US" altLang="ja-JP" sz="1700" b="1" dirty="0">
                    <a:solidFill>
                      <a:schemeClr val="tx1"/>
                    </a:solidFill>
                  </a:rPr>
                  <a:t>MeV </a:t>
                </a:r>
                <a:r>
                  <a:rPr kumimoji="1" lang="en-US" altLang="ja-JP" sz="1700" b="1" baseline="30000" dirty="0">
                    <a:solidFill>
                      <a:schemeClr val="tx1"/>
                    </a:solidFill>
                  </a:rPr>
                  <a:t>(2)</a:t>
                </a:r>
                <a:endParaRPr kumimoji="1" lang="ja-JP" altLang="en-US" sz="1700" baseline="30000" dirty="0">
                  <a:solidFill>
                    <a:schemeClr val="tx1"/>
                  </a:solidFill>
                </a:endParaRPr>
              </a:p>
            </p:txBody>
          </p:sp>
        </mc:Choice>
        <mc:Fallback xmlns="">
          <p:sp>
            <p:nvSpPr>
              <p:cNvPr id="26" name="テキスト ボックス 25">
                <a:extLst>
                  <a:ext uri="{FF2B5EF4-FFF2-40B4-BE49-F238E27FC236}">
                    <a16:creationId xmlns:a16="http://schemas.microsoft.com/office/drawing/2014/main" id="{3A473752-861F-43CE-96EE-83EBCD00D996}"/>
                  </a:ext>
                </a:extLst>
              </p:cNvPr>
              <p:cNvSpPr txBox="1">
                <a:spLocks noRot="1" noChangeAspect="1" noMove="1" noResize="1" noEditPoints="1" noAdjustHandles="1" noChangeArrowheads="1" noChangeShapeType="1" noTextEdit="1"/>
              </p:cNvSpPr>
              <p:nvPr/>
            </p:nvSpPr>
            <p:spPr>
              <a:xfrm>
                <a:off x="2017238" y="5433639"/>
                <a:ext cx="5601567" cy="615553"/>
              </a:xfrm>
              <a:prstGeom prst="rect">
                <a:avLst/>
              </a:prstGeom>
              <a:blipFill>
                <a:blip r:embed="rId5"/>
                <a:stretch>
                  <a:fillRect l="-544" t="-1980" b="-12871"/>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A8C41673-A8D8-4D46-B1EF-2B80BB46B24B}"/>
              </a:ext>
            </a:extLst>
          </p:cNvPr>
          <p:cNvSpPr txBox="1"/>
          <p:nvPr/>
        </p:nvSpPr>
        <p:spPr>
          <a:xfrm>
            <a:off x="3283666" y="3745840"/>
            <a:ext cx="1218114" cy="769441"/>
          </a:xfrm>
          <a:prstGeom prst="rect">
            <a:avLst/>
          </a:prstGeom>
          <a:noFill/>
        </p:spPr>
        <p:txBody>
          <a:bodyPr wrap="square" rtlCol="0">
            <a:spAutoFit/>
          </a:bodyPr>
          <a:lstStyle/>
          <a:p>
            <a:r>
              <a:rPr kumimoji="1" lang="en-US" altLang="ja-JP" sz="2200" dirty="0"/>
              <a:t>J-PARC</a:t>
            </a:r>
          </a:p>
          <a:p>
            <a:r>
              <a:rPr lang="en-US" altLang="ja-JP" sz="2200" dirty="0"/>
              <a:t>E63</a:t>
            </a:r>
            <a:endParaRPr kumimoji="1" lang="ja-JP" altLang="en-US" sz="2200" dirty="0"/>
          </a:p>
        </p:txBody>
      </p:sp>
      <p:sp>
        <p:nvSpPr>
          <p:cNvPr id="28" name="テキスト ボックス 27">
            <a:extLst>
              <a:ext uri="{FF2B5EF4-FFF2-40B4-BE49-F238E27FC236}">
                <a16:creationId xmlns:a16="http://schemas.microsoft.com/office/drawing/2014/main" id="{58EAEA3D-AFB1-4D53-ACF2-66C730C72639}"/>
              </a:ext>
            </a:extLst>
          </p:cNvPr>
          <p:cNvSpPr txBox="1"/>
          <p:nvPr/>
        </p:nvSpPr>
        <p:spPr>
          <a:xfrm>
            <a:off x="8772351" y="2931371"/>
            <a:ext cx="2288695" cy="769441"/>
          </a:xfrm>
          <a:prstGeom prst="rect">
            <a:avLst/>
          </a:prstGeom>
          <a:solidFill>
            <a:schemeClr val="bg1">
              <a:lumMod val="95000"/>
            </a:schemeClr>
          </a:solidFill>
        </p:spPr>
        <p:txBody>
          <a:bodyPr wrap="square" rtlCol="0">
            <a:spAutoFit/>
          </a:bodyPr>
          <a:lstStyle/>
          <a:p>
            <a:pPr algn="ctr"/>
            <a:r>
              <a:rPr kumimoji="1" lang="en-US" altLang="ja-JP" sz="2200" b="1" dirty="0">
                <a:solidFill>
                  <a:schemeClr val="accent1">
                    <a:lumMod val="40000"/>
                    <a:lumOff val="60000"/>
                  </a:schemeClr>
                </a:solidFill>
              </a:rPr>
              <a:t>This proposal</a:t>
            </a:r>
          </a:p>
          <a:p>
            <a:pPr algn="ctr"/>
            <a:r>
              <a:rPr lang="en-US" altLang="ja-JP" sz="2200" b="1" dirty="0">
                <a:solidFill>
                  <a:schemeClr val="accent1">
                    <a:lumMod val="40000"/>
                    <a:lumOff val="60000"/>
                  </a:schemeClr>
                </a:solidFill>
              </a:rPr>
              <a:t>(2 PAC days)</a:t>
            </a:r>
            <a:endParaRPr kumimoji="1" lang="ja-JP" altLang="en-US" sz="2200" b="1" dirty="0">
              <a:solidFill>
                <a:schemeClr val="accent1">
                  <a:lumMod val="40000"/>
                  <a:lumOff val="60000"/>
                </a:schemeClr>
              </a:solidFill>
            </a:endParaRPr>
          </a:p>
        </p:txBody>
      </p:sp>
      <p:sp>
        <p:nvSpPr>
          <p:cNvPr id="29" name="正方形/長方形 28">
            <a:extLst>
              <a:ext uri="{FF2B5EF4-FFF2-40B4-BE49-F238E27FC236}">
                <a16:creationId xmlns:a16="http://schemas.microsoft.com/office/drawing/2014/main" id="{645BD648-542E-41A3-8A73-DCB7ECC19057}"/>
              </a:ext>
            </a:extLst>
          </p:cNvPr>
          <p:cNvSpPr/>
          <p:nvPr/>
        </p:nvSpPr>
        <p:spPr>
          <a:xfrm>
            <a:off x="7391832" y="4670373"/>
            <a:ext cx="4617716" cy="1246495"/>
          </a:xfrm>
          <a:prstGeom prst="rect">
            <a:avLst/>
          </a:prstGeom>
          <a:solidFill>
            <a:schemeClr val="accent1">
              <a:lumMod val="50000"/>
            </a:schemeClr>
          </a:solidFill>
          <a:ln w="38100">
            <a:solidFill>
              <a:schemeClr val="accent1">
                <a:lumMod val="20000"/>
                <a:lumOff val="80000"/>
              </a:schemeClr>
            </a:solidFill>
          </a:ln>
        </p:spPr>
        <p:txBody>
          <a:bodyPr wrap="square">
            <a:spAutoFit/>
          </a:bodyPr>
          <a:lstStyle/>
          <a:p>
            <a:r>
              <a:rPr lang="en-US" altLang="ja-JP" sz="2500" u="sng" dirty="0">
                <a:latin typeface="Times New Roman" panose="02020603050405020304" pitchFamily="18" charset="0"/>
                <a:cs typeface="Times New Roman" panose="02020603050405020304" pitchFamily="18" charset="0"/>
              </a:rPr>
              <a:t>Absolute Energy Measurement:</a:t>
            </a:r>
            <a:r>
              <a:rPr lang="en-US" altLang="ja-JP" sz="2500" dirty="0">
                <a:latin typeface="Times New Roman" panose="02020603050405020304" pitchFamily="18" charset="0"/>
                <a:cs typeface="Times New Roman" panose="02020603050405020304" pitchFamily="18" charset="0"/>
                <a:sym typeface="Wingdings" panose="05000000000000000000" pitchFamily="2" charset="2"/>
              </a:rPr>
              <a:t> </a:t>
            </a:r>
          </a:p>
          <a:p>
            <a:pPr marL="342900" indent="-342900">
              <a:buFont typeface="Arial" panose="020B0604020202020204" pitchFamily="34" charset="0"/>
              <a:buChar char="•"/>
            </a:pPr>
            <a:r>
              <a:rPr lang="en-US" altLang="ja-JP" sz="2500" dirty="0">
                <a:latin typeface="Times New Roman" panose="02020603050405020304" pitchFamily="18" charset="0"/>
                <a:cs typeface="Times New Roman" panose="02020603050405020304" pitchFamily="18" charset="0"/>
                <a:sym typeface="Wingdings" panose="05000000000000000000" pitchFamily="2" charset="2"/>
              </a:rPr>
              <a:t>Very unique (direct meas.)</a:t>
            </a:r>
          </a:p>
          <a:p>
            <a:pPr marL="342900" indent="-342900">
              <a:buFont typeface="Arial" panose="020B0604020202020204" pitchFamily="34" charset="0"/>
              <a:buChar char="•"/>
            </a:pPr>
            <a:r>
              <a:rPr lang="en-US" altLang="ja-JP" sz="2500" dirty="0">
                <a:latin typeface="Times New Roman" panose="02020603050405020304" pitchFamily="18" charset="0"/>
                <a:cs typeface="Times New Roman" panose="02020603050405020304" pitchFamily="18" charset="0"/>
                <a:sym typeface="Wingdings" panose="05000000000000000000" pitchFamily="2" charset="2"/>
              </a:rPr>
              <a:t>Complementary with other data</a:t>
            </a:r>
          </a:p>
        </p:txBody>
      </p:sp>
      <p:sp>
        <p:nvSpPr>
          <p:cNvPr id="30" name="矢印: 下 29">
            <a:extLst>
              <a:ext uri="{FF2B5EF4-FFF2-40B4-BE49-F238E27FC236}">
                <a16:creationId xmlns:a16="http://schemas.microsoft.com/office/drawing/2014/main" id="{71E69AD8-7EE0-4082-9A51-F8B9CDEB13C3}"/>
              </a:ext>
            </a:extLst>
          </p:cNvPr>
          <p:cNvSpPr/>
          <p:nvPr/>
        </p:nvSpPr>
        <p:spPr>
          <a:xfrm>
            <a:off x="9674065" y="4044887"/>
            <a:ext cx="522501" cy="460871"/>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mc:Choice xmlns:a14="http://schemas.microsoft.com/office/drawing/2010/main" Requires="a14">
          <p:sp>
            <p:nvSpPr>
              <p:cNvPr id="31" name="テキスト ボックス 30">
                <a:extLst>
                  <a:ext uri="{FF2B5EF4-FFF2-40B4-BE49-F238E27FC236}">
                    <a16:creationId xmlns:a16="http://schemas.microsoft.com/office/drawing/2014/main" id="{6B4AE7C0-FA50-4A0F-A599-2A4CE5B99966}"/>
                  </a:ext>
                </a:extLst>
              </p:cNvPr>
              <p:cNvSpPr txBox="1"/>
              <p:nvPr/>
            </p:nvSpPr>
            <p:spPr>
              <a:xfrm>
                <a:off x="2550268" y="2276233"/>
                <a:ext cx="2481107" cy="400110"/>
              </a:xfrm>
              <a:prstGeom prst="rect">
                <a:avLst/>
              </a:prstGeom>
              <a:noFill/>
            </p:spPr>
            <p:txBody>
              <a:bodyPr wrap="square" rtlCol="0">
                <a:spAutoFit/>
              </a:bodyPr>
              <a:lstStyle/>
              <a:p>
                <a14:m>
                  <m:oMath xmlns:m="http://schemas.openxmlformats.org/officeDocument/2006/math">
                    <m:r>
                      <m:rPr>
                        <m:sty m:val="p"/>
                      </m:rPr>
                      <a:rPr kumimoji="1" lang="en-US" altLang="ja-JP" sz="2000" b="0" i="0" smtClean="0">
                        <a:latin typeface="Cambria Math" panose="02040503050406030204" pitchFamily="18" charset="0"/>
                      </a:rPr>
                      <m:t>Δ</m:t>
                    </m:r>
                    <m:sSub>
                      <m:sSubPr>
                        <m:ctrlPr>
                          <a:rPr kumimoji="1" lang="en-US" altLang="ja-JP" sz="2000" b="0" i="1" smtClean="0">
                            <a:latin typeface="Cambria Math" panose="02040503050406030204" pitchFamily="18" charset="0"/>
                          </a:rPr>
                        </m:ctrlPr>
                      </m:sSubPr>
                      <m:e>
                        <m:r>
                          <m:rPr>
                            <m:sty m:val="p"/>
                          </m:rPr>
                          <a:rPr kumimoji="1" lang="en-US" altLang="ja-JP" sz="2000" b="0" i="0" smtClean="0">
                            <a:latin typeface="Cambria Math" panose="02040503050406030204" pitchFamily="18" charset="0"/>
                          </a:rPr>
                          <m:t>B</m:t>
                        </m:r>
                      </m:e>
                      <m:sub>
                        <m:r>
                          <m:rPr>
                            <m:sty m:val="p"/>
                          </m:rPr>
                          <a:rPr kumimoji="1" lang="en-US" altLang="ja-JP" sz="2000" b="0" i="0" smtClean="0">
                            <a:latin typeface="Cambria Math" panose="02040503050406030204" pitchFamily="18" charset="0"/>
                          </a:rPr>
                          <m:t>Λ</m:t>
                        </m:r>
                      </m:sub>
                    </m:sSub>
                    <m:r>
                      <a:rPr kumimoji="1" lang="en-US" altLang="ja-JP" sz="2000" b="0" i="1" smtClean="0">
                        <a:latin typeface="Cambria Math" panose="02040503050406030204" pitchFamily="18" charset="0"/>
                      </a:rPr>
                      <m:t>&lt;</m:t>
                    </m:r>
                  </m:oMath>
                </a14:m>
                <a:r>
                  <a:rPr kumimoji="1" lang="en-US" altLang="ja-JP" sz="2000" dirty="0"/>
                  <a:t> 100 keV</a:t>
                </a:r>
                <a:endParaRPr kumimoji="1" lang="ja-JP" altLang="en-US" sz="2000" dirty="0"/>
              </a:p>
            </p:txBody>
          </p:sp>
        </mc:Choice>
        <mc:Fallback>
          <p:sp>
            <p:nvSpPr>
              <p:cNvPr id="31" name="テキスト ボックス 30">
                <a:extLst>
                  <a:ext uri="{FF2B5EF4-FFF2-40B4-BE49-F238E27FC236}">
                    <a16:creationId xmlns:a16="http://schemas.microsoft.com/office/drawing/2014/main" id="{6B4AE7C0-FA50-4A0F-A599-2A4CE5B99966}"/>
                  </a:ext>
                </a:extLst>
              </p:cNvPr>
              <p:cNvSpPr txBox="1">
                <a:spLocks noRot="1" noChangeAspect="1" noMove="1" noResize="1" noEditPoints="1" noAdjustHandles="1" noChangeArrowheads="1" noChangeShapeType="1" noTextEdit="1"/>
              </p:cNvSpPr>
              <p:nvPr/>
            </p:nvSpPr>
            <p:spPr>
              <a:xfrm>
                <a:off x="2550268" y="2276233"/>
                <a:ext cx="2481107" cy="400110"/>
              </a:xfrm>
              <a:prstGeom prst="rect">
                <a:avLst/>
              </a:prstGeom>
              <a:blipFill>
                <a:blip r:embed="rId6"/>
                <a:stretch>
                  <a:fillRect t="-7576" b="-2575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2" name="テキスト ボックス 31">
                <a:extLst>
                  <a:ext uri="{FF2B5EF4-FFF2-40B4-BE49-F238E27FC236}">
                    <a16:creationId xmlns:a16="http://schemas.microsoft.com/office/drawing/2014/main" id="{71A449A4-ADEA-4E80-B20A-D1150FFD08DE}"/>
                  </a:ext>
                </a:extLst>
              </p:cNvPr>
              <p:cNvSpPr txBox="1"/>
              <p:nvPr/>
            </p:nvSpPr>
            <p:spPr>
              <a:xfrm>
                <a:off x="7227418" y="2276233"/>
                <a:ext cx="2201608" cy="400110"/>
              </a:xfrm>
              <a:prstGeom prst="rect">
                <a:avLst/>
              </a:prstGeom>
              <a:noFill/>
            </p:spPr>
            <p:txBody>
              <a:bodyPr wrap="square" rtlCol="0">
                <a:spAutoFit/>
              </a:bodyPr>
              <a:lstStyle/>
              <a:p>
                <a14:m>
                  <m:oMath xmlns:m="http://schemas.openxmlformats.org/officeDocument/2006/math">
                    <m:r>
                      <m:rPr>
                        <m:sty m:val="p"/>
                      </m:rPr>
                      <a:rPr kumimoji="1" lang="en-US" altLang="ja-JP" sz="2000" b="0" i="0" smtClean="0">
                        <a:latin typeface="Cambria Math" panose="02040503050406030204" pitchFamily="18" charset="0"/>
                      </a:rPr>
                      <m:t>Δ</m:t>
                    </m:r>
                    <m:sSub>
                      <m:sSubPr>
                        <m:ctrlPr>
                          <a:rPr kumimoji="1" lang="en-US" altLang="ja-JP" sz="2000" b="0" i="1" smtClean="0">
                            <a:latin typeface="Cambria Math" panose="02040503050406030204" pitchFamily="18" charset="0"/>
                          </a:rPr>
                        </m:ctrlPr>
                      </m:sSubPr>
                      <m:e>
                        <m:r>
                          <m:rPr>
                            <m:sty m:val="p"/>
                          </m:rPr>
                          <a:rPr kumimoji="1" lang="en-US" altLang="ja-JP" sz="2000" b="0" i="0" smtClean="0">
                            <a:latin typeface="Cambria Math" panose="02040503050406030204" pitchFamily="18" charset="0"/>
                          </a:rPr>
                          <m:t>B</m:t>
                        </m:r>
                      </m:e>
                      <m:sub>
                        <m:r>
                          <m:rPr>
                            <m:sty m:val="p"/>
                          </m:rPr>
                          <a:rPr kumimoji="1" lang="en-US" altLang="ja-JP" sz="2000" b="0" i="0" smtClean="0">
                            <a:latin typeface="Cambria Math" panose="02040503050406030204" pitchFamily="18" charset="0"/>
                          </a:rPr>
                          <m:t>Λ</m:t>
                        </m:r>
                      </m:sub>
                    </m:sSub>
                    <m:r>
                      <a:rPr kumimoji="1" lang="en-US" altLang="ja-JP" sz="2000" b="0" i="1" smtClean="0">
                        <a:latin typeface="Cambria Math" panose="02040503050406030204" pitchFamily="18" charset="0"/>
                      </a:rPr>
                      <m:t>&lt;</m:t>
                    </m:r>
                  </m:oMath>
                </a14:m>
                <a:r>
                  <a:rPr kumimoji="1" lang="en-US" altLang="ja-JP" sz="2000" dirty="0"/>
                  <a:t> 100 keV</a:t>
                </a:r>
                <a:endParaRPr kumimoji="1" lang="ja-JP" altLang="en-US" sz="2000" dirty="0"/>
              </a:p>
            </p:txBody>
          </p:sp>
        </mc:Choice>
        <mc:Fallback>
          <p:sp>
            <p:nvSpPr>
              <p:cNvPr id="32" name="テキスト ボックス 31">
                <a:extLst>
                  <a:ext uri="{FF2B5EF4-FFF2-40B4-BE49-F238E27FC236}">
                    <a16:creationId xmlns:a16="http://schemas.microsoft.com/office/drawing/2014/main" id="{71A449A4-ADEA-4E80-B20A-D1150FFD08DE}"/>
                  </a:ext>
                </a:extLst>
              </p:cNvPr>
              <p:cNvSpPr txBox="1">
                <a:spLocks noRot="1" noChangeAspect="1" noMove="1" noResize="1" noEditPoints="1" noAdjustHandles="1" noChangeArrowheads="1" noChangeShapeType="1" noTextEdit="1"/>
              </p:cNvSpPr>
              <p:nvPr/>
            </p:nvSpPr>
            <p:spPr>
              <a:xfrm>
                <a:off x="7227418" y="2276233"/>
                <a:ext cx="2201608" cy="400110"/>
              </a:xfrm>
              <a:prstGeom prst="rect">
                <a:avLst/>
              </a:prstGeom>
              <a:blipFill>
                <a:blip r:embed="rId7"/>
                <a:stretch>
                  <a:fillRect t="-7576" b="-25758"/>
                </a:stretch>
              </a:blipFill>
            </p:spPr>
            <p:txBody>
              <a:bodyPr/>
              <a:lstStyle/>
              <a:p>
                <a:r>
                  <a:rPr lang="ja-JP" altLang="en-US">
                    <a:noFill/>
                  </a:rPr>
                  <a:t> </a:t>
                </a:r>
              </a:p>
            </p:txBody>
          </p:sp>
        </mc:Fallback>
      </mc:AlternateContent>
      <p:grpSp>
        <p:nvGrpSpPr>
          <p:cNvPr id="34" name="グループ化 33">
            <a:extLst>
              <a:ext uri="{FF2B5EF4-FFF2-40B4-BE49-F238E27FC236}">
                <a16:creationId xmlns:a16="http://schemas.microsoft.com/office/drawing/2014/main" id="{497C9098-8E2A-479B-B3FA-B1141BA81DC5}"/>
              </a:ext>
            </a:extLst>
          </p:cNvPr>
          <p:cNvGrpSpPr/>
          <p:nvPr/>
        </p:nvGrpSpPr>
        <p:grpSpPr>
          <a:xfrm>
            <a:off x="9159737" y="261011"/>
            <a:ext cx="884439" cy="884440"/>
            <a:chOff x="1630680" y="2438400"/>
            <a:chExt cx="1887583" cy="1887583"/>
          </a:xfrm>
        </p:grpSpPr>
        <p:sp>
          <p:nvSpPr>
            <p:cNvPr id="35" name="楕円 34">
              <a:extLst>
                <a:ext uri="{FF2B5EF4-FFF2-40B4-BE49-F238E27FC236}">
                  <a16:creationId xmlns:a16="http://schemas.microsoft.com/office/drawing/2014/main" id="{85961A90-8C9D-402C-9CA9-302BFD7BEF2A}"/>
                </a:ext>
              </a:extLst>
            </p:cNvPr>
            <p:cNvSpPr/>
            <p:nvPr/>
          </p:nvSpPr>
          <p:spPr>
            <a:xfrm>
              <a:off x="1630680" y="2438400"/>
              <a:ext cx="1887583" cy="1887583"/>
            </a:xfrm>
            <a:prstGeom prst="ellipse">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36" name="楕円 35">
              <a:extLst>
                <a:ext uri="{FF2B5EF4-FFF2-40B4-BE49-F238E27FC236}">
                  <a16:creationId xmlns:a16="http://schemas.microsoft.com/office/drawing/2014/main" id="{AB874AEE-48F0-4A2C-81F8-26643B9B5B98}"/>
                </a:ext>
              </a:extLst>
            </p:cNvPr>
            <p:cNvSpPr/>
            <p:nvPr/>
          </p:nvSpPr>
          <p:spPr>
            <a:xfrm>
              <a:off x="2246811" y="2438400"/>
              <a:ext cx="655320" cy="655320"/>
            </a:xfrm>
            <a:prstGeom prst="ellipse">
              <a:avLst/>
            </a:prstGeom>
            <a:solidFill>
              <a:schemeClr val="accent5">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37" name="楕円 36">
              <a:extLst>
                <a:ext uri="{FF2B5EF4-FFF2-40B4-BE49-F238E27FC236}">
                  <a16:creationId xmlns:a16="http://schemas.microsoft.com/office/drawing/2014/main" id="{4F259590-0B56-4E15-A8E2-3B89851665A8}"/>
                </a:ext>
              </a:extLst>
            </p:cNvPr>
            <p:cNvSpPr/>
            <p:nvPr/>
          </p:nvSpPr>
          <p:spPr>
            <a:xfrm>
              <a:off x="1746068" y="2960398"/>
              <a:ext cx="655320" cy="655320"/>
            </a:xfrm>
            <a:prstGeom prst="ellipse">
              <a:avLst/>
            </a:prstGeom>
            <a:solidFill>
              <a:schemeClr val="accent5">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38" name="楕円 37">
              <a:extLst>
                <a:ext uri="{FF2B5EF4-FFF2-40B4-BE49-F238E27FC236}">
                  <a16:creationId xmlns:a16="http://schemas.microsoft.com/office/drawing/2014/main" id="{A3FF8FD9-1E69-4355-BD9B-F2FD48290B25}"/>
                </a:ext>
              </a:extLst>
            </p:cNvPr>
            <p:cNvSpPr/>
            <p:nvPr/>
          </p:nvSpPr>
          <p:spPr>
            <a:xfrm>
              <a:off x="2779123" y="2982169"/>
              <a:ext cx="655320" cy="655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sp>
          <p:nvSpPr>
            <p:cNvPr id="39" name="楕円 38">
              <a:extLst>
                <a:ext uri="{FF2B5EF4-FFF2-40B4-BE49-F238E27FC236}">
                  <a16:creationId xmlns:a16="http://schemas.microsoft.com/office/drawing/2014/main" id="{64D275F3-E1B2-47B5-B1C1-B6A3A28C4590}"/>
                </a:ext>
              </a:extLst>
            </p:cNvPr>
            <p:cNvSpPr/>
            <p:nvPr/>
          </p:nvSpPr>
          <p:spPr>
            <a:xfrm>
              <a:off x="2207079" y="3505827"/>
              <a:ext cx="774436" cy="774436"/>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grpSp>
        <p:nvGrpSpPr>
          <p:cNvPr id="40" name="グループ化 39">
            <a:extLst>
              <a:ext uri="{FF2B5EF4-FFF2-40B4-BE49-F238E27FC236}">
                <a16:creationId xmlns:a16="http://schemas.microsoft.com/office/drawing/2014/main" id="{15C6BC8B-9F4E-4F0A-983B-988EA6A83A20}"/>
              </a:ext>
            </a:extLst>
          </p:cNvPr>
          <p:cNvGrpSpPr/>
          <p:nvPr/>
        </p:nvGrpSpPr>
        <p:grpSpPr>
          <a:xfrm>
            <a:off x="8131626" y="236988"/>
            <a:ext cx="884439" cy="884440"/>
            <a:chOff x="1853837" y="1922206"/>
            <a:chExt cx="1356360" cy="1356361"/>
          </a:xfrm>
        </p:grpSpPr>
        <p:grpSp>
          <p:nvGrpSpPr>
            <p:cNvPr id="41" name="グループ化 40">
              <a:extLst>
                <a:ext uri="{FF2B5EF4-FFF2-40B4-BE49-F238E27FC236}">
                  <a16:creationId xmlns:a16="http://schemas.microsoft.com/office/drawing/2014/main" id="{B1A0DBCA-23A0-436B-829A-65195CA1E610}"/>
                </a:ext>
              </a:extLst>
            </p:cNvPr>
            <p:cNvGrpSpPr/>
            <p:nvPr/>
          </p:nvGrpSpPr>
          <p:grpSpPr>
            <a:xfrm>
              <a:off x="1853837" y="1922206"/>
              <a:ext cx="1356360" cy="1356361"/>
              <a:chOff x="1630680" y="2438400"/>
              <a:chExt cx="1887583" cy="1887583"/>
            </a:xfrm>
          </p:grpSpPr>
          <p:sp>
            <p:nvSpPr>
              <p:cNvPr id="43" name="楕円 42">
                <a:extLst>
                  <a:ext uri="{FF2B5EF4-FFF2-40B4-BE49-F238E27FC236}">
                    <a16:creationId xmlns:a16="http://schemas.microsoft.com/office/drawing/2014/main" id="{977AD613-56E9-462B-A605-B510E9477E86}"/>
                  </a:ext>
                </a:extLst>
              </p:cNvPr>
              <p:cNvSpPr/>
              <p:nvPr/>
            </p:nvSpPr>
            <p:spPr>
              <a:xfrm>
                <a:off x="1630680" y="2438400"/>
                <a:ext cx="1887583" cy="1887583"/>
              </a:xfrm>
              <a:prstGeom prst="ellipse">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4" name="楕円 43">
                <a:extLst>
                  <a:ext uri="{FF2B5EF4-FFF2-40B4-BE49-F238E27FC236}">
                    <a16:creationId xmlns:a16="http://schemas.microsoft.com/office/drawing/2014/main" id="{43B672F5-4589-499B-A83A-7FFC37F56511}"/>
                  </a:ext>
                </a:extLst>
              </p:cNvPr>
              <p:cNvSpPr/>
              <p:nvPr/>
            </p:nvSpPr>
            <p:spPr>
              <a:xfrm>
                <a:off x="1746068" y="2960398"/>
                <a:ext cx="655320" cy="655320"/>
              </a:xfrm>
              <a:prstGeom prst="ellipse">
                <a:avLst/>
              </a:prstGeom>
              <a:solidFill>
                <a:schemeClr val="accent5">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45" name="楕円 44">
                <a:extLst>
                  <a:ext uri="{FF2B5EF4-FFF2-40B4-BE49-F238E27FC236}">
                    <a16:creationId xmlns:a16="http://schemas.microsoft.com/office/drawing/2014/main" id="{BCB2EF11-A00C-4647-A651-2048F65EEAFD}"/>
                  </a:ext>
                </a:extLst>
              </p:cNvPr>
              <p:cNvSpPr/>
              <p:nvPr/>
            </p:nvSpPr>
            <p:spPr>
              <a:xfrm>
                <a:off x="2779123" y="2982169"/>
                <a:ext cx="655320" cy="655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sp>
            <p:nvSpPr>
              <p:cNvPr id="46" name="楕円 45">
                <a:extLst>
                  <a:ext uri="{FF2B5EF4-FFF2-40B4-BE49-F238E27FC236}">
                    <a16:creationId xmlns:a16="http://schemas.microsoft.com/office/drawing/2014/main" id="{4392A095-A732-4447-B3B9-ECA44FFEB571}"/>
                  </a:ext>
                </a:extLst>
              </p:cNvPr>
              <p:cNvSpPr/>
              <p:nvPr/>
            </p:nvSpPr>
            <p:spPr>
              <a:xfrm>
                <a:off x="2207079" y="3505827"/>
                <a:ext cx="774436" cy="774436"/>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42" name="楕円 41">
              <a:extLst>
                <a:ext uri="{FF2B5EF4-FFF2-40B4-BE49-F238E27FC236}">
                  <a16:creationId xmlns:a16="http://schemas.microsoft.com/office/drawing/2014/main" id="{A69B7C0B-2BF8-4990-AC41-2AFA4D6E3906}"/>
                </a:ext>
              </a:extLst>
            </p:cNvPr>
            <p:cNvSpPr/>
            <p:nvPr/>
          </p:nvSpPr>
          <p:spPr>
            <a:xfrm>
              <a:off x="2315437" y="1959048"/>
              <a:ext cx="470893" cy="470893"/>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
        <p:nvSpPr>
          <p:cNvPr id="3" name="テキスト ボックス 2">
            <a:extLst>
              <a:ext uri="{FF2B5EF4-FFF2-40B4-BE49-F238E27FC236}">
                <a16:creationId xmlns:a16="http://schemas.microsoft.com/office/drawing/2014/main" id="{449412ED-8783-430F-804F-1E4B660CA24F}"/>
              </a:ext>
            </a:extLst>
          </p:cNvPr>
          <p:cNvSpPr txBox="1"/>
          <p:nvPr/>
        </p:nvSpPr>
        <p:spPr>
          <a:xfrm>
            <a:off x="319787" y="1309357"/>
            <a:ext cx="3191942" cy="477054"/>
          </a:xfrm>
          <a:prstGeom prst="rect">
            <a:avLst/>
          </a:prstGeom>
          <a:solidFill>
            <a:schemeClr val="tx1">
              <a:lumMod val="75000"/>
            </a:schemeClr>
          </a:solidFill>
          <a:ln>
            <a:solidFill>
              <a:schemeClr val="bg2"/>
            </a:solidFill>
          </a:ln>
        </p:spPr>
        <p:txBody>
          <a:bodyPr wrap="square" rtlCol="0">
            <a:spAutoFit/>
          </a:bodyPr>
          <a:lstStyle/>
          <a:p>
            <a:pPr algn="ctr"/>
            <a:r>
              <a:rPr kumimoji="1" lang="en-US" altLang="ja-JP" sz="2500" dirty="0">
                <a:solidFill>
                  <a:schemeClr val="bg1">
                    <a:lumMod val="95000"/>
                    <a:lumOff val="5000"/>
                  </a:schemeClr>
                </a:solidFill>
              </a:rPr>
              <a:t>Conventional way</a:t>
            </a:r>
            <a:endParaRPr kumimoji="1" lang="ja-JP" altLang="en-US" sz="2500" dirty="0">
              <a:solidFill>
                <a:schemeClr val="bg1">
                  <a:lumMod val="95000"/>
                  <a:lumOff val="5000"/>
                </a:schemeClr>
              </a:solidFill>
            </a:endParaRPr>
          </a:p>
        </p:txBody>
      </p:sp>
      <p:sp>
        <p:nvSpPr>
          <p:cNvPr id="47" name="テキスト ボックス 46">
            <a:extLst>
              <a:ext uri="{FF2B5EF4-FFF2-40B4-BE49-F238E27FC236}">
                <a16:creationId xmlns:a16="http://schemas.microsoft.com/office/drawing/2014/main" id="{A9A10614-3628-4AA1-A3C2-3F51989ED4B8}"/>
              </a:ext>
            </a:extLst>
          </p:cNvPr>
          <p:cNvSpPr txBox="1"/>
          <p:nvPr/>
        </p:nvSpPr>
        <p:spPr>
          <a:xfrm>
            <a:off x="5381838" y="1305477"/>
            <a:ext cx="2749788" cy="477054"/>
          </a:xfrm>
          <a:prstGeom prst="rect">
            <a:avLst/>
          </a:prstGeom>
          <a:solidFill>
            <a:schemeClr val="accent1">
              <a:lumMod val="20000"/>
              <a:lumOff val="80000"/>
            </a:schemeClr>
          </a:solidFill>
          <a:ln>
            <a:solidFill>
              <a:schemeClr val="bg2"/>
            </a:solidFill>
          </a:ln>
        </p:spPr>
        <p:txBody>
          <a:bodyPr wrap="square" rtlCol="0">
            <a:spAutoFit/>
          </a:bodyPr>
          <a:lstStyle/>
          <a:p>
            <a:pPr algn="ctr"/>
            <a:r>
              <a:rPr kumimoji="1" lang="en-US" altLang="ja-JP" sz="2500" dirty="0">
                <a:solidFill>
                  <a:schemeClr val="bg1">
                    <a:lumMod val="95000"/>
                    <a:lumOff val="5000"/>
                  </a:schemeClr>
                </a:solidFill>
              </a:rPr>
              <a:t>Proposed exp.</a:t>
            </a:r>
            <a:endParaRPr kumimoji="1" lang="ja-JP" altLang="en-US" sz="2500" dirty="0">
              <a:solidFill>
                <a:schemeClr val="bg1">
                  <a:lumMod val="95000"/>
                  <a:lumOff val="5000"/>
                </a:schemeClr>
              </a:solidFill>
            </a:endParaRPr>
          </a:p>
        </p:txBody>
      </p:sp>
      <p:sp>
        <p:nvSpPr>
          <p:cNvPr id="4" name="テキスト ボックス 3">
            <a:extLst>
              <a:ext uri="{FF2B5EF4-FFF2-40B4-BE49-F238E27FC236}">
                <a16:creationId xmlns:a16="http://schemas.microsoft.com/office/drawing/2014/main" id="{EDCCE560-96BC-48C6-8499-7FF5A54F8174}"/>
              </a:ext>
            </a:extLst>
          </p:cNvPr>
          <p:cNvSpPr txBox="1"/>
          <p:nvPr/>
        </p:nvSpPr>
        <p:spPr>
          <a:xfrm>
            <a:off x="265060" y="6171773"/>
            <a:ext cx="2828657" cy="615553"/>
          </a:xfrm>
          <a:prstGeom prst="rect">
            <a:avLst/>
          </a:prstGeom>
          <a:noFill/>
        </p:spPr>
        <p:txBody>
          <a:bodyPr wrap="square" rtlCol="0">
            <a:spAutoFit/>
          </a:bodyPr>
          <a:lstStyle/>
          <a:p>
            <a:r>
              <a:rPr kumimoji="1" lang="en-US" altLang="ja-JP" sz="1700" b="1" dirty="0">
                <a:solidFill>
                  <a:schemeClr val="tx1">
                    <a:lumMod val="85000"/>
                  </a:schemeClr>
                </a:solidFill>
                <a:latin typeface="Times New Roman" panose="02020603050405020304" pitchFamily="18" charset="0"/>
                <a:ea typeface="ＭＳ Ｐ明朝" panose="02020600040205080304" pitchFamily="18" charset="-128"/>
                <a:cs typeface="Times New Roman" panose="02020603050405020304" pitchFamily="18" charset="0"/>
              </a:rPr>
              <a:t>(1) N</a:t>
            </a:r>
            <a:r>
              <a:rPr lang="en-US" altLang="ja-JP" sz="1700" dirty="0">
                <a:solidFill>
                  <a:schemeClr val="tx1">
                    <a:lumMod val="85000"/>
                  </a:schemeClr>
                </a:solidFill>
                <a:latin typeface="Times New Roman" panose="02020603050405020304" pitchFamily="18" charset="0"/>
                <a:cs typeface="Times New Roman" panose="02020603050405020304" pitchFamily="18" charset="0"/>
              </a:rPr>
              <a:t>PB 52, 1-30 (1973)</a:t>
            </a:r>
            <a:endParaRPr kumimoji="1" lang="en-US" altLang="ja-JP" sz="1700" b="1" dirty="0">
              <a:solidFill>
                <a:schemeClr val="tx1">
                  <a:lumMod val="85000"/>
                </a:schemeClr>
              </a:solidFill>
              <a:latin typeface="Times New Roman" panose="02020603050405020304" pitchFamily="18" charset="0"/>
              <a:ea typeface="ＭＳ Ｐ明朝" panose="02020600040205080304" pitchFamily="18" charset="-128"/>
              <a:cs typeface="Times New Roman" panose="02020603050405020304" pitchFamily="18" charset="0"/>
            </a:endParaRPr>
          </a:p>
          <a:p>
            <a:r>
              <a:rPr kumimoji="1" lang="en-US" altLang="ja-JP" sz="1700" b="1" dirty="0">
                <a:solidFill>
                  <a:schemeClr val="tx1">
                    <a:lumMod val="85000"/>
                  </a:schemeClr>
                </a:solidFill>
                <a:latin typeface="Times New Roman" panose="02020603050405020304" pitchFamily="18" charset="0"/>
                <a:ea typeface="ＭＳ Ｐ明朝" panose="02020600040205080304" pitchFamily="18" charset="-128"/>
                <a:cs typeface="Times New Roman" panose="02020603050405020304" pitchFamily="18" charset="0"/>
              </a:rPr>
              <a:t>(2) </a:t>
            </a:r>
            <a:r>
              <a:rPr lang="fr-FR" altLang="ja-JP" sz="1700" b="1" dirty="0">
                <a:solidFill>
                  <a:schemeClr val="tx1">
                    <a:lumMod val="85000"/>
                  </a:schemeClr>
                </a:solidFill>
                <a:latin typeface="Times New Roman" panose="02020603050405020304" pitchFamily="18" charset="0"/>
                <a:ea typeface="ＭＳ Ｐ明朝" panose="02020600040205080304" pitchFamily="18" charset="-128"/>
                <a:cs typeface="Times New Roman" panose="02020603050405020304" pitchFamily="18" charset="0"/>
              </a:rPr>
              <a:t>PRL 114, 232501 (2015)</a:t>
            </a:r>
            <a:endParaRPr kumimoji="1" lang="ja-JP" altLang="en-US" sz="1700" b="1" dirty="0">
              <a:solidFill>
                <a:schemeClr val="tx1">
                  <a:lumMod val="85000"/>
                </a:schemeClr>
              </a:solidFill>
              <a:latin typeface="Times New Roman" panose="02020603050405020304" pitchFamily="18" charset="0"/>
              <a:cs typeface="Times New Roman" panose="02020603050405020304" pitchFamily="18" charset="0"/>
            </a:endParaRPr>
          </a:p>
        </p:txBody>
      </p:sp>
      <p:sp>
        <p:nvSpPr>
          <p:cNvPr id="48" name="四角形: 1 つの角を切り取る 47">
            <a:extLst>
              <a:ext uri="{FF2B5EF4-FFF2-40B4-BE49-F238E27FC236}">
                <a16:creationId xmlns:a16="http://schemas.microsoft.com/office/drawing/2014/main" id="{823A17B0-8639-4F31-B617-5F67200D0590}"/>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7/18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887457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E0F9CD-A35F-4688-9F27-2118780B15B6}"/>
              </a:ext>
            </a:extLst>
          </p:cNvPr>
          <p:cNvSpPr>
            <a:spLocks noGrp="1"/>
          </p:cNvSpPr>
          <p:nvPr>
            <p:ph type="title"/>
          </p:nvPr>
        </p:nvSpPr>
        <p:spPr>
          <a:xfrm>
            <a:off x="20372" y="157608"/>
            <a:ext cx="8388132" cy="842075"/>
          </a:xfrm>
        </p:spPr>
        <p:txBody>
          <a:bodyPr>
            <a:noAutofit/>
          </a:bodyPr>
          <a:lstStyle/>
          <a:p>
            <a:r>
              <a:rPr lang="en-US" altLang="ja-JP" sz="3000" b="1" dirty="0"/>
              <a:t>Basic Information for the </a:t>
            </a:r>
            <a:r>
              <a:rPr lang="en-US" altLang="ja-JP" sz="3000" b="1" dirty="0" err="1"/>
              <a:t>Λn</a:t>
            </a:r>
            <a:r>
              <a:rPr lang="en-US" altLang="ja-JP" sz="3000" b="1" dirty="0"/>
              <a:t> CSB study:</a:t>
            </a:r>
            <a:endParaRPr kumimoji="1" lang="ja-JP" altLang="en-US" sz="3000" dirty="0"/>
          </a:p>
        </p:txBody>
      </p:sp>
      <mc:AlternateContent xmlns:mc="http://schemas.openxmlformats.org/markup-compatibility/2006" xmlns:a14="http://schemas.microsoft.com/office/drawing/2010/main">
        <mc:Choice Requires="a14">
          <p:sp>
            <p:nvSpPr>
              <p:cNvPr id="13" name="正方形/長方形 12">
                <a:extLst>
                  <a:ext uri="{FF2B5EF4-FFF2-40B4-BE49-F238E27FC236}">
                    <a16:creationId xmlns:a16="http://schemas.microsoft.com/office/drawing/2014/main" id="{ACAA1069-C87F-46AA-B6CB-BD26B85074CA}"/>
                  </a:ext>
                </a:extLst>
              </p:cNvPr>
              <p:cNvSpPr/>
              <p:nvPr/>
            </p:nvSpPr>
            <p:spPr>
              <a:xfrm>
                <a:off x="8408504" y="245300"/>
                <a:ext cx="1928028" cy="5813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Pre>
                        <m:sPrePr>
                          <m:ctrlPr>
                            <a:rPr lang="en-US" altLang="ja-JP" sz="3000" b="1" i="1">
                              <a:latin typeface="Cambria Math" panose="02040503050406030204" pitchFamily="18" charset="0"/>
                            </a:rPr>
                          </m:ctrlPr>
                        </m:sPrePr>
                        <m:sub>
                          <m:r>
                            <a:rPr lang="en-US" altLang="ja-JP" sz="3000" b="1" i="0">
                              <a:latin typeface="Cambria Math" panose="02040503050406030204" pitchFamily="18" charset="0"/>
                            </a:rPr>
                            <m:t>𝚲</m:t>
                          </m:r>
                        </m:sub>
                        <m:sup>
                          <m:r>
                            <a:rPr lang="en-US" altLang="ja-JP" sz="3000" b="1" i="1">
                              <a:latin typeface="Cambria Math" panose="02040503050406030204" pitchFamily="18" charset="0"/>
                            </a:rPr>
                            <m:t>𝟒</m:t>
                          </m:r>
                        </m:sup>
                        <m:e>
                          <m:r>
                            <a:rPr lang="en-US" altLang="ja-JP" sz="3000" b="1" i="1">
                              <a:latin typeface="Cambria Math" panose="02040503050406030204" pitchFamily="18" charset="0"/>
                            </a:rPr>
                            <m:t>𝐇</m:t>
                          </m:r>
                          <m:r>
                            <a:rPr lang="en-US" altLang="ja-JP" sz="3000" b="1" i="0">
                              <a:latin typeface="Cambria Math" panose="02040503050406030204" pitchFamily="18" charset="0"/>
                            </a:rPr>
                            <m:t>𝐞</m:t>
                          </m:r>
                        </m:e>
                      </m:sPre>
                      <m:r>
                        <a:rPr lang="en-US" altLang="ja-JP" sz="3000" b="1" i="1">
                          <a:latin typeface="Cambria Math" panose="02040503050406030204" pitchFamily="18" charset="0"/>
                        </a:rPr>
                        <m:t>−</m:t>
                      </m:r>
                      <m:sPre>
                        <m:sPrePr>
                          <m:ctrlPr>
                            <a:rPr lang="en-US" altLang="ja-JP" sz="3000" b="1" i="1" dirty="0">
                              <a:latin typeface="Cambria Math" panose="02040503050406030204" pitchFamily="18" charset="0"/>
                            </a:rPr>
                          </m:ctrlPr>
                        </m:sPrePr>
                        <m:sub>
                          <m:r>
                            <a:rPr lang="en-US" altLang="ja-JP" sz="3000" b="1" dirty="0">
                              <a:latin typeface="Cambria Math" panose="02040503050406030204" pitchFamily="18" charset="0"/>
                            </a:rPr>
                            <m:t>𝚲</m:t>
                          </m:r>
                        </m:sub>
                        <m:sup>
                          <m:r>
                            <a:rPr lang="en-US" altLang="ja-JP" sz="3000" b="1" i="1">
                              <a:latin typeface="Cambria Math" panose="02040503050406030204" pitchFamily="18" charset="0"/>
                            </a:rPr>
                            <m:t>𝟒</m:t>
                          </m:r>
                        </m:sup>
                        <m:e>
                          <m:r>
                            <a:rPr lang="en-US" altLang="ja-JP" sz="3000" b="1" i="0">
                              <a:latin typeface="Cambria Math" panose="02040503050406030204" pitchFamily="18" charset="0"/>
                            </a:rPr>
                            <m:t>𝐇</m:t>
                          </m:r>
                        </m:e>
                      </m:sPre>
                    </m:oMath>
                  </m:oMathPara>
                </a14:m>
                <a:endParaRPr lang="ja-JP" altLang="en-US" sz="3000" b="1" dirty="0"/>
              </a:p>
            </p:txBody>
          </p:sp>
        </mc:Choice>
        <mc:Fallback xmlns="">
          <p:sp>
            <p:nvSpPr>
              <p:cNvPr id="13" name="正方形/長方形 12">
                <a:extLst>
                  <a:ext uri="{FF2B5EF4-FFF2-40B4-BE49-F238E27FC236}">
                    <a16:creationId xmlns:a16="http://schemas.microsoft.com/office/drawing/2014/main" id="{ACAA1069-C87F-46AA-B6CB-BD26B85074CA}"/>
                  </a:ext>
                </a:extLst>
              </p:cNvPr>
              <p:cNvSpPr>
                <a:spLocks noRot="1" noChangeAspect="1" noMove="1" noResize="1" noEditPoints="1" noAdjustHandles="1" noChangeArrowheads="1" noChangeShapeType="1" noTextEdit="1"/>
              </p:cNvSpPr>
              <p:nvPr/>
            </p:nvSpPr>
            <p:spPr>
              <a:xfrm>
                <a:off x="8408504" y="245300"/>
                <a:ext cx="1928028" cy="581313"/>
              </a:xfrm>
              <a:prstGeom prst="rect">
                <a:avLst/>
              </a:prstGeom>
              <a:blipFill>
                <a:blip r:embed="rId3"/>
                <a:stretch>
                  <a:fillRect/>
                </a:stretch>
              </a:blipFill>
            </p:spPr>
            <p:txBody>
              <a:bodyPr/>
              <a:lstStyle/>
              <a:p>
                <a:r>
                  <a:rPr lang="ja-JP" altLang="en-US">
                    <a:noFill/>
                  </a:rPr>
                  <a:t> </a:t>
                </a:r>
              </a:p>
            </p:txBody>
          </p:sp>
        </mc:Fallback>
      </mc:AlternateContent>
      <p:sp>
        <p:nvSpPr>
          <p:cNvPr id="18" name="テキスト ボックス 17">
            <a:extLst>
              <a:ext uri="{FF2B5EF4-FFF2-40B4-BE49-F238E27FC236}">
                <a16:creationId xmlns:a16="http://schemas.microsoft.com/office/drawing/2014/main" id="{9A4560C5-5847-4ED4-AF84-B7719BBB5F3C}"/>
              </a:ext>
            </a:extLst>
          </p:cNvPr>
          <p:cNvSpPr txBox="1"/>
          <p:nvPr/>
        </p:nvSpPr>
        <p:spPr>
          <a:xfrm>
            <a:off x="333582" y="1110177"/>
            <a:ext cx="3426771" cy="477054"/>
          </a:xfrm>
          <a:prstGeom prst="rect">
            <a:avLst/>
          </a:prstGeom>
          <a:solidFill>
            <a:schemeClr val="accent3">
              <a:lumMod val="60000"/>
              <a:lumOff val="40000"/>
            </a:schemeClr>
          </a:solidFill>
          <a:ln>
            <a:solidFill>
              <a:schemeClr val="bg1">
                <a:lumMod val="75000"/>
                <a:lumOff val="25000"/>
              </a:schemeClr>
            </a:solidFill>
          </a:ln>
        </p:spPr>
        <p:txBody>
          <a:bodyPr wrap="square" rtlCol="0">
            <a:spAutoFit/>
          </a:bodyPr>
          <a:lstStyle/>
          <a:p>
            <a:r>
              <a:rPr kumimoji="1" lang="en-US" altLang="ja-JP" sz="2500" dirty="0">
                <a:solidFill>
                  <a:schemeClr val="bg1"/>
                </a:solidFill>
              </a:rPr>
              <a:t>Explicit inclusion of Σ</a:t>
            </a:r>
            <a:endParaRPr kumimoji="1" lang="ja-JP" altLang="en-US" sz="2500" dirty="0">
              <a:solidFill>
                <a:schemeClr val="bg1"/>
              </a:solidFill>
            </a:endParaRPr>
          </a:p>
        </p:txBody>
      </p:sp>
      <p:grpSp>
        <p:nvGrpSpPr>
          <p:cNvPr id="78" name="グループ化 77">
            <a:extLst>
              <a:ext uri="{FF2B5EF4-FFF2-40B4-BE49-F238E27FC236}">
                <a16:creationId xmlns:a16="http://schemas.microsoft.com/office/drawing/2014/main" id="{D7A35CCF-4B20-4BE9-B5AC-1BE56E2F005E}"/>
              </a:ext>
            </a:extLst>
          </p:cNvPr>
          <p:cNvGrpSpPr/>
          <p:nvPr/>
        </p:nvGrpSpPr>
        <p:grpSpPr>
          <a:xfrm>
            <a:off x="1001167" y="2465404"/>
            <a:ext cx="3026346" cy="1516949"/>
            <a:chOff x="5734220" y="4676994"/>
            <a:chExt cx="2621856" cy="1314200"/>
          </a:xfrm>
        </p:grpSpPr>
        <p:sp>
          <p:nvSpPr>
            <p:cNvPr id="80" name="円/楕円 8">
              <a:extLst>
                <a:ext uri="{FF2B5EF4-FFF2-40B4-BE49-F238E27FC236}">
                  <a16:creationId xmlns:a16="http://schemas.microsoft.com/office/drawing/2014/main" id="{356B3892-0BF2-4BA6-A047-7603B95D282C}"/>
                </a:ext>
              </a:extLst>
            </p:cNvPr>
            <p:cNvSpPr/>
            <p:nvPr/>
          </p:nvSpPr>
          <p:spPr>
            <a:xfrm>
              <a:off x="6610322" y="4924978"/>
              <a:ext cx="825858" cy="8258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cxnSp>
          <p:nvCxnSpPr>
            <p:cNvPr id="81" name="直線コネクタ 80">
              <a:extLst>
                <a:ext uri="{FF2B5EF4-FFF2-40B4-BE49-F238E27FC236}">
                  <a16:creationId xmlns:a16="http://schemas.microsoft.com/office/drawing/2014/main" id="{A7D97CEF-E693-48DE-9CAD-2042DCF8E829}"/>
                </a:ext>
              </a:extLst>
            </p:cNvPr>
            <p:cNvCxnSpPr/>
            <p:nvPr/>
          </p:nvCxnSpPr>
          <p:spPr>
            <a:xfrm flipV="1">
              <a:off x="5791324" y="5165744"/>
              <a:ext cx="874378" cy="61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id="{2F5CF9ED-9003-481D-AC23-5BBA5DFA280E}"/>
                </a:ext>
              </a:extLst>
            </p:cNvPr>
            <p:cNvCxnSpPr/>
            <p:nvPr/>
          </p:nvCxnSpPr>
          <p:spPr>
            <a:xfrm flipV="1">
              <a:off x="5805568" y="5570399"/>
              <a:ext cx="874378" cy="61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4" name="直線コネクタ 83">
              <a:extLst>
                <a:ext uri="{FF2B5EF4-FFF2-40B4-BE49-F238E27FC236}">
                  <a16:creationId xmlns:a16="http://schemas.microsoft.com/office/drawing/2014/main" id="{15B5CE43-3051-49EE-AA67-D6112C912D94}"/>
                </a:ext>
              </a:extLst>
            </p:cNvPr>
            <p:cNvCxnSpPr/>
            <p:nvPr/>
          </p:nvCxnSpPr>
          <p:spPr>
            <a:xfrm flipV="1">
              <a:off x="7391524" y="5150504"/>
              <a:ext cx="874378" cy="61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5" name="直線コネクタ 84">
              <a:extLst>
                <a:ext uri="{FF2B5EF4-FFF2-40B4-BE49-F238E27FC236}">
                  <a16:creationId xmlns:a16="http://schemas.microsoft.com/office/drawing/2014/main" id="{DB422578-2AAD-4550-B569-6291A8033D12}"/>
                </a:ext>
              </a:extLst>
            </p:cNvPr>
            <p:cNvCxnSpPr/>
            <p:nvPr/>
          </p:nvCxnSpPr>
          <p:spPr>
            <a:xfrm flipV="1">
              <a:off x="7375288" y="5555159"/>
              <a:ext cx="874378" cy="61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6" name="テキスト ボックス 85">
              <a:extLst>
                <a:ext uri="{FF2B5EF4-FFF2-40B4-BE49-F238E27FC236}">
                  <a16:creationId xmlns:a16="http://schemas.microsoft.com/office/drawing/2014/main" id="{C00DACE1-AC0D-458C-A94D-370928883441}"/>
                </a:ext>
              </a:extLst>
            </p:cNvPr>
            <p:cNvSpPr txBox="1"/>
            <p:nvPr/>
          </p:nvSpPr>
          <p:spPr>
            <a:xfrm>
              <a:off x="5734220" y="4694599"/>
              <a:ext cx="311069" cy="371735"/>
            </a:xfrm>
            <a:prstGeom prst="rect">
              <a:avLst/>
            </a:prstGeom>
            <a:noFill/>
            <a:ln>
              <a:noFill/>
            </a:ln>
          </p:spPr>
          <p:txBody>
            <a:bodyPr wrap="none" rtlCol="0">
              <a:spAutoFit/>
            </a:bodyPr>
            <a:lstStyle/>
            <a:p>
              <a:r>
                <a:rPr lang="en-US" altLang="ja-JP" sz="3000" dirty="0">
                  <a:latin typeface="Times New Roman" panose="02020603050405020304" pitchFamily="18" charset="0"/>
                  <a:ea typeface="ＭＳ Ｐ明朝" panose="02020600040205080304" pitchFamily="18" charset="-128"/>
                  <a:cs typeface="Times New Roman" panose="02020603050405020304" pitchFamily="18" charset="0"/>
                </a:rPr>
                <a:t>Λ</a:t>
              </a:r>
              <a:endParaRPr kumimoji="1" lang="ja-JP" altLang="en-US" sz="30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87" name="テキスト ボックス 86">
              <a:extLst>
                <a:ext uri="{FF2B5EF4-FFF2-40B4-BE49-F238E27FC236}">
                  <a16:creationId xmlns:a16="http://schemas.microsoft.com/office/drawing/2014/main" id="{ABFBB87B-42E2-4436-B5AD-3F39A53E6693}"/>
                </a:ext>
              </a:extLst>
            </p:cNvPr>
            <p:cNvSpPr txBox="1"/>
            <p:nvPr/>
          </p:nvSpPr>
          <p:spPr>
            <a:xfrm>
              <a:off x="8045007" y="4676994"/>
              <a:ext cx="311069" cy="371735"/>
            </a:xfrm>
            <a:prstGeom prst="rect">
              <a:avLst/>
            </a:prstGeom>
            <a:noFill/>
            <a:ln>
              <a:noFill/>
            </a:ln>
          </p:spPr>
          <p:txBody>
            <a:bodyPr wrap="none" rtlCol="0">
              <a:spAutoFit/>
            </a:bodyPr>
            <a:lstStyle/>
            <a:p>
              <a:r>
                <a:rPr lang="en-US" altLang="ja-JP" sz="3000" dirty="0">
                  <a:latin typeface="Times New Roman" panose="02020603050405020304" pitchFamily="18" charset="0"/>
                  <a:ea typeface="ＭＳ Ｐ明朝" panose="02020600040205080304" pitchFamily="18" charset="-128"/>
                  <a:cs typeface="Times New Roman" panose="02020603050405020304" pitchFamily="18" charset="0"/>
                </a:rPr>
                <a:t>Λ</a:t>
              </a:r>
              <a:endParaRPr kumimoji="1" lang="ja-JP" altLang="en-US" sz="30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88" name="テキスト ボックス 87">
              <a:extLst>
                <a:ext uri="{FF2B5EF4-FFF2-40B4-BE49-F238E27FC236}">
                  <a16:creationId xmlns:a16="http://schemas.microsoft.com/office/drawing/2014/main" id="{B55F54D1-4792-45C7-BF7F-7F2E38F8A9F4}"/>
                </a:ext>
              </a:extLst>
            </p:cNvPr>
            <p:cNvSpPr txBox="1"/>
            <p:nvPr/>
          </p:nvSpPr>
          <p:spPr>
            <a:xfrm>
              <a:off x="8029590" y="5556138"/>
              <a:ext cx="309994" cy="371735"/>
            </a:xfrm>
            <a:prstGeom prst="rect">
              <a:avLst/>
            </a:prstGeom>
            <a:noFill/>
            <a:ln>
              <a:noFill/>
            </a:ln>
          </p:spPr>
          <p:txBody>
            <a:bodyPr wrap="none" rtlCol="0">
              <a:spAutoFit/>
            </a:bodyPr>
            <a:lstStyle/>
            <a:p>
              <a:r>
                <a:rPr lang="en-US" altLang="ja-JP" sz="3000" dirty="0">
                  <a:latin typeface="Times New Roman" panose="02020603050405020304" pitchFamily="18" charset="0"/>
                  <a:ea typeface="ＭＳ Ｐ明朝" panose="02020600040205080304" pitchFamily="18" charset="-128"/>
                  <a:cs typeface="Times New Roman" panose="02020603050405020304" pitchFamily="18" charset="0"/>
                </a:rPr>
                <a:t>N</a:t>
              </a:r>
              <a:endParaRPr kumimoji="1" lang="ja-JP" altLang="en-US" sz="30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89" name="テキスト ボックス 88">
              <a:extLst>
                <a:ext uri="{FF2B5EF4-FFF2-40B4-BE49-F238E27FC236}">
                  <a16:creationId xmlns:a16="http://schemas.microsoft.com/office/drawing/2014/main" id="{CECCF046-EDEC-42A7-9C0A-B9C865636FD1}"/>
                </a:ext>
              </a:extLst>
            </p:cNvPr>
            <p:cNvSpPr txBox="1"/>
            <p:nvPr/>
          </p:nvSpPr>
          <p:spPr>
            <a:xfrm>
              <a:off x="5734842" y="5619459"/>
              <a:ext cx="309994" cy="371735"/>
            </a:xfrm>
            <a:prstGeom prst="rect">
              <a:avLst/>
            </a:prstGeom>
            <a:noFill/>
            <a:ln>
              <a:noFill/>
            </a:ln>
          </p:spPr>
          <p:txBody>
            <a:bodyPr wrap="none" rtlCol="0">
              <a:spAutoFit/>
            </a:bodyPr>
            <a:lstStyle/>
            <a:p>
              <a:r>
                <a:rPr lang="en-US" altLang="ja-JP" sz="3000" dirty="0">
                  <a:latin typeface="Times New Roman" panose="02020603050405020304" pitchFamily="18" charset="0"/>
                  <a:ea typeface="ＭＳ Ｐ明朝" panose="02020600040205080304" pitchFamily="18" charset="-128"/>
                  <a:cs typeface="Times New Roman" panose="02020603050405020304" pitchFamily="18" charset="0"/>
                </a:rPr>
                <a:t>N</a:t>
              </a:r>
              <a:endParaRPr kumimoji="1" lang="ja-JP" altLang="en-US" sz="30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92" name="円/楕円 17">
              <a:extLst>
                <a:ext uri="{FF2B5EF4-FFF2-40B4-BE49-F238E27FC236}">
                  <a16:creationId xmlns:a16="http://schemas.microsoft.com/office/drawing/2014/main" id="{F1032AA3-353B-489F-BDAF-B8181AB8389C}"/>
                </a:ext>
              </a:extLst>
            </p:cNvPr>
            <p:cNvSpPr/>
            <p:nvPr/>
          </p:nvSpPr>
          <p:spPr>
            <a:xfrm>
              <a:off x="7776213" y="5074304"/>
              <a:ext cx="144088" cy="1440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93" name="テキスト ボックス 92">
              <a:extLst>
                <a:ext uri="{FF2B5EF4-FFF2-40B4-BE49-F238E27FC236}">
                  <a16:creationId xmlns:a16="http://schemas.microsoft.com/office/drawing/2014/main" id="{27566292-F7FF-494C-BC85-174A6B1ABED4}"/>
                </a:ext>
              </a:extLst>
            </p:cNvPr>
            <p:cNvSpPr txBox="1"/>
            <p:nvPr/>
          </p:nvSpPr>
          <p:spPr>
            <a:xfrm>
              <a:off x="7312510" y="4685762"/>
              <a:ext cx="360548" cy="371735"/>
            </a:xfrm>
            <a:prstGeom prst="rect">
              <a:avLst/>
            </a:prstGeom>
            <a:noFill/>
            <a:ln>
              <a:noFill/>
            </a:ln>
          </p:spPr>
          <p:txBody>
            <a:bodyPr wrap="none" rtlCol="0">
              <a:spAutoFit/>
            </a:bodyPr>
            <a:lstStyle/>
            <a:p>
              <a:r>
                <a:rPr lang="en-US" altLang="ja-JP" sz="3000" dirty="0">
                  <a:latin typeface="Times New Roman" panose="02020603050405020304" pitchFamily="18" charset="0"/>
                  <a:ea typeface="ＭＳ Ｐ明朝" panose="02020600040205080304" pitchFamily="18" charset="-128"/>
                  <a:cs typeface="Times New Roman" panose="02020603050405020304" pitchFamily="18" charset="0"/>
                </a:rPr>
                <a:t>Σ</a:t>
              </a:r>
              <a:r>
                <a:rPr lang="en-US" altLang="ja-JP" sz="3000" baseline="30000" dirty="0">
                  <a:latin typeface="Times New Roman" panose="02020603050405020304" pitchFamily="18" charset="0"/>
                  <a:ea typeface="ＭＳ Ｐ明朝" panose="02020600040205080304" pitchFamily="18" charset="-128"/>
                  <a:cs typeface="Times New Roman" panose="02020603050405020304" pitchFamily="18" charset="0"/>
                </a:rPr>
                <a:t>0</a:t>
              </a:r>
              <a:endParaRPr kumimoji="1" lang="ja-JP" altLang="en-US" sz="3000" baseline="30000" dirty="0">
                <a:latin typeface="Times New Roman" panose="02020603050405020304" pitchFamily="18" charset="0"/>
                <a:ea typeface="ＭＳ Ｐ明朝" panose="02020600040205080304"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4" name="テキスト ボックス 93">
                  <a:extLst>
                    <a:ext uri="{FF2B5EF4-FFF2-40B4-BE49-F238E27FC236}">
                      <a16:creationId xmlns:a16="http://schemas.microsoft.com/office/drawing/2014/main" id="{21EA2E04-DDF5-4296-B2F4-DC6C8C787C43}"/>
                    </a:ext>
                  </a:extLst>
                </p:cNvPr>
                <p:cNvSpPr txBox="1"/>
                <p:nvPr/>
              </p:nvSpPr>
              <p:spPr>
                <a:xfrm>
                  <a:off x="6640243" y="5189631"/>
                  <a:ext cx="801865" cy="306636"/>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700" i="1" smtClean="0">
                                <a:latin typeface="Cambria Math" panose="02040503050406030204" pitchFamily="18" charset="0"/>
                                <a:ea typeface="ＭＳ Ｐ明朝" panose="02020600040205080304" pitchFamily="18" charset="-128"/>
                              </a:rPr>
                            </m:ctrlPr>
                          </m:sSubPr>
                          <m:e>
                            <m:r>
                              <a:rPr kumimoji="1" lang="en-US" altLang="ja-JP" sz="1700" b="0" i="1" smtClean="0">
                                <a:latin typeface="Cambria Math" panose="02040503050406030204" pitchFamily="18" charset="0"/>
                                <a:ea typeface="ＭＳ Ｐ明朝" panose="02020600040205080304" pitchFamily="18" charset="-128"/>
                              </a:rPr>
                              <m:t>𝑉</m:t>
                            </m:r>
                          </m:e>
                          <m:sub>
                            <m:r>
                              <m:rPr>
                                <m:sty m:val="p"/>
                              </m:rPr>
                              <a:rPr kumimoji="1" lang="el-GR" altLang="ja-JP" sz="1700" i="1" smtClean="0">
                                <a:latin typeface="Cambria Math" panose="02040503050406030204" pitchFamily="18" charset="0"/>
                                <a:ea typeface="Cambria Math" panose="02040503050406030204" pitchFamily="18" charset="0"/>
                              </a:rPr>
                              <m:t>Λ</m:t>
                            </m:r>
                            <m:r>
                              <a:rPr kumimoji="1" lang="en-US" altLang="ja-JP" sz="1700" b="0" i="1" smtClean="0">
                                <a:latin typeface="Cambria Math" panose="02040503050406030204" pitchFamily="18" charset="0"/>
                                <a:ea typeface="Cambria Math" panose="02040503050406030204" pitchFamily="18" charset="0"/>
                              </a:rPr>
                              <m:t>𝑁</m:t>
                            </m:r>
                            <m:r>
                              <a:rPr kumimoji="1" lang="en-US" altLang="ja-JP" sz="1700" b="0" i="1" smtClean="0">
                                <a:latin typeface="Cambria Math" panose="02040503050406030204" pitchFamily="18" charset="0"/>
                                <a:ea typeface="Cambria Math" panose="02040503050406030204" pitchFamily="18" charset="0"/>
                              </a:rPr>
                              <m:t>−</m:t>
                            </m:r>
                            <m:r>
                              <m:rPr>
                                <m:sty m:val="p"/>
                              </m:rPr>
                              <a:rPr kumimoji="1" lang="el-GR" altLang="ja-JP" sz="1700" b="0" i="1" smtClean="0">
                                <a:latin typeface="Cambria Math" panose="02040503050406030204" pitchFamily="18" charset="0"/>
                                <a:ea typeface="Cambria Math" panose="02040503050406030204" pitchFamily="18" charset="0"/>
                              </a:rPr>
                              <m:t>Σ</m:t>
                            </m:r>
                            <m:r>
                              <a:rPr kumimoji="1" lang="en-US" altLang="ja-JP" sz="1700" b="0" i="1" smtClean="0">
                                <a:latin typeface="Cambria Math" panose="02040503050406030204" pitchFamily="18" charset="0"/>
                                <a:ea typeface="Cambria Math" panose="02040503050406030204" pitchFamily="18" charset="0"/>
                              </a:rPr>
                              <m:t>𝑁</m:t>
                            </m:r>
                          </m:sub>
                        </m:sSub>
                      </m:oMath>
                    </m:oMathPara>
                  </a14:m>
                  <a:endParaRPr kumimoji="1" lang="ja-JP" altLang="en-US" sz="1700" dirty="0">
                    <a:latin typeface="Times New Roman" panose="02020603050405020304" pitchFamily="18" charset="0"/>
                    <a:ea typeface="ＭＳ Ｐ明朝" panose="02020600040205080304" pitchFamily="18" charset="-128"/>
                    <a:cs typeface="Times New Roman" panose="02020603050405020304" pitchFamily="18" charset="0"/>
                  </a:endParaRPr>
                </a:p>
              </p:txBody>
            </p:sp>
          </mc:Choice>
          <mc:Fallback xmlns="">
            <p:sp>
              <p:nvSpPr>
                <p:cNvPr id="94" name="テキスト ボックス 93">
                  <a:extLst>
                    <a:ext uri="{FF2B5EF4-FFF2-40B4-BE49-F238E27FC236}">
                      <a16:creationId xmlns:a16="http://schemas.microsoft.com/office/drawing/2014/main" id="{21EA2E04-DDF5-4296-B2F4-DC6C8C787C43}"/>
                    </a:ext>
                  </a:extLst>
                </p:cNvPr>
                <p:cNvSpPr txBox="1">
                  <a:spLocks noRot="1" noChangeAspect="1" noMove="1" noResize="1" noEditPoints="1" noAdjustHandles="1" noChangeArrowheads="1" noChangeShapeType="1" noTextEdit="1"/>
                </p:cNvSpPr>
                <p:nvPr/>
              </p:nvSpPr>
              <p:spPr>
                <a:xfrm>
                  <a:off x="6640243" y="5189631"/>
                  <a:ext cx="801865" cy="306636"/>
                </a:xfrm>
                <a:prstGeom prst="rect">
                  <a:avLst/>
                </a:prstGeom>
                <a:blipFill>
                  <a:blip r:embed="rId4"/>
                  <a:stretch>
                    <a:fillRect/>
                  </a:stretch>
                </a:blipFill>
                <a:ln>
                  <a:noFill/>
                </a:ln>
              </p:spPr>
              <p:txBody>
                <a:bodyPr/>
                <a:lstStyle/>
                <a:p>
                  <a:r>
                    <a:rPr lang="ja-JP" altLang="en-US">
                      <a:noFill/>
                    </a:rPr>
                    <a:t> </a:t>
                  </a:r>
                </a:p>
              </p:txBody>
            </p:sp>
          </mc:Fallback>
        </mc:AlternateContent>
        <p:sp>
          <p:nvSpPr>
            <p:cNvPr id="95" name="テキスト ボックス 94">
              <a:extLst>
                <a:ext uri="{FF2B5EF4-FFF2-40B4-BE49-F238E27FC236}">
                  <a16:creationId xmlns:a16="http://schemas.microsoft.com/office/drawing/2014/main" id="{B5FE4F1A-5749-49D1-BFA5-76B3F7EA83A9}"/>
                </a:ext>
              </a:extLst>
            </p:cNvPr>
            <p:cNvSpPr txBox="1"/>
            <p:nvPr/>
          </p:nvSpPr>
          <p:spPr>
            <a:xfrm>
              <a:off x="7638813" y="5173491"/>
              <a:ext cx="416480" cy="320105"/>
            </a:xfrm>
            <a:prstGeom prst="rect">
              <a:avLst/>
            </a:prstGeom>
            <a:noFill/>
            <a:ln>
              <a:noFill/>
            </a:ln>
          </p:spPr>
          <p:txBody>
            <a:bodyPr wrap="none" rtlCol="0">
              <a:spAutoFit/>
            </a:bodyPr>
            <a:lstStyle/>
            <a:p>
              <a:r>
                <a:rPr lang="en-US" altLang="ja-JP" sz="2500" dirty="0" err="1">
                  <a:solidFill>
                    <a:schemeClr val="tx1">
                      <a:lumMod val="95000"/>
                    </a:schemeClr>
                  </a:solidFill>
                  <a:latin typeface="Times New Roman" panose="02020603050405020304" pitchFamily="18" charset="0"/>
                  <a:ea typeface="ＭＳ Ｐ明朝" panose="02020600040205080304" pitchFamily="18" charset="-128"/>
                  <a:cs typeface="Times New Roman" panose="02020603050405020304" pitchFamily="18" charset="0"/>
                </a:rPr>
                <a:t>δM</a:t>
              </a:r>
              <a:endParaRPr kumimoji="1" lang="ja-JP" altLang="en-US" sz="2500" dirty="0">
                <a:solidFill>
                  <a:schemeClr val="tx1">
                    <a:lumMod val="95000"/>
                  </a:schemeClr>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grpSp>
      <p:sp>
        <p:nvSpPr>
          <p:cNvPr id="96" name="テキスト ボックス 95">
            <a:extLst>
              <a:ext uri="{FF2B5EF4-FFF2-40B4-BE49-F238E27FC236}">
                <a16:creationId xmlns:a16="http://schemas.microsoft.com/office/drawing/2014/main" id="{BB695B36-0D0F-4E3D-B470-39EB59A3F832}"/>
              </a:ext>
            </a:extLst>
          </p:cNvPr>
          <p:cNvSpPr txBox="1"/>
          <p:nvPr/>
        </p:nvSpPr>
        <p:spPr>
          <a:xfrm>
            <a:off x="200097" y="1733758"/>
            <a:ext cx="3294794" cy="323165"/>
          </a:xfrm>
          <a:prstGeom prst="rect">
            <a:avLst/>
          </a:prstGeom>
          <a:noFill/>
        </p:spPr>
        <p:txBody>
          <a:bodyPr wrap="square" rtlCol="0">
            <a:spAutoFit/>
          </a:bodyPr>
          <a:lstStyle/>
          <a:p>
            <a:r>
              <a:rPr kumimoji="1" lang="en-US" altLang="ja-JP" sz="1500" dirty="0">
                <a:latin typeface="Times New Roman" panose="02020603050405020304" pitchFamily="18" charset="0"/>
                <a:ea typeface="ＭＳ Ｐ明朝" panose="02020600040205080304" pitchFamily="18" charset="-128"/>
                <a:cs typeface="Times New Roman" panose="02020603050405020304" pitchFamily="18" charset="0"/>
              </a:rPr>
              <a:t>A. Gal, </a:t>
            </a:r>
            <a:r>
              <a:rPr lang="en-US" altLang="ja-JP" sz="1500" dirty="0">
                <a:latin typeface="Times New Roman" panose="02020603050405020304" pitchFamily="18" charset="0"/>
                <a:ea typeface="ＭＳ Ｐ明朝" panose="02020600040205080304" pitchFamily="18" charset="-128"/>
                <a:cs typeface="Times New Roman" panose="02020603050405020304" pitchFamily="18" charset="0"/>
              </a:rPr>
              <a:t>Phys. Lett. B 744, 352 (2015)</a:t>
            </a:r>
            <a:endParaRPr kumimoji="1" lang="ja-JP" altLang="en-US" sz="1500" dirty="0">
              <a:latin typeface="Times New Roman" panose="02020603050405020304" pitchFamily="18" charset="0"/>
              <a:ea typeface="ＭＳ Ｐ明朝" panose="02020600040205080304"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7" name="テキスト ボックス 96">
                <a:extLst>
                  <a:ext uri="{FF2B5EF4-FFF2-40B4-BE49-F238E27FC236}">
                    <a16:creationId xmlns:a16="http://schemas.microsoft.com/office/drawing/2014/main" id="{B224D5B9-A359-456F-B4DE-9060CEA5FE08}"/>
                  </a:ext>
                </a:extLst>
              </p:cNvPr>
              <p:cNvSpPr txBox="1"/>
              <p:nvPr/>
            </p:nvSpPr>
            <p:spPr>
              <a:xfrm>
                <a:off x="427942" y="4148554"/>
                <a:ext cx="4934941" cy="454163"/>
              </a:xfrm>
              <a:prstGeom prst="rect">
                <a:avLst/>
              </a:prstGeom>
              <a:noFill/>
            </p:spPr>
            <p:txBody>
              <a:bodyPr wrap="none" lIns="0" tIns="0" rIns="0" bIns="0" rtlCol="0">
                <a:spAutoFit/>
              </a:bodyPr>
              <a:lstStyle/>
              <a:p>
                <a14:m>
                  <m:oMath xmlns:m="http://schemas.openxmlformats.org/officeDocument/2006/math">
                    <m:d>
                      <m:dPr>
                        <m:begChr m:val="⟨"/>
                        <m:endChr m:val="⟩"/>
                        <m:ctrlPr>
                          <a:rPr kumimoji="1" lang="en-US" altLang="ja-JP" sz="2000" b="0" i="1" smtClean="0">
                            <a:latin typeface="Cambria Math" panose="02040503050406030204" pitchFamily="18" charset="0"/>
                            <a:ea typeface="Cambria Math" panose="02040503050406030204" pitchFamily="18" charset="0"/>
                          </a:rPr>
                        </m:ctrlPr>
                      </m:dPr>
                      <m:e>
                        <m:r>
                          <a:rPr kumimoji="1" lang="en-US" altLang="ja-JP" sz="2000" i="1">
                            <a:latin typeface="Cambria Math" panose="02040503050406030204" pitchFamily="18" charset="0"/>
                          </a:rPr>
                          <m:t>𝑁</m:t>
                        </m:r>
                        <m:r>
                          <m:rPr>
                            <m:sty m:val="p"/>
                          </m:rPr>
                          <a:rPr kumimoji="1" lang="el-GR" altLang="ja-JP" sz="2000" i="1">
                            <a:latin typeface="Cambria Math" panose="02040503050406030204" pitchFamily="18" charset="0"/>
                            <a:ea typeface="Cambria Math" panose="02040503050406030204" pitchFamily="18" charset="0"/>
                          </a:rPr>
                          <m:t>Λ</m:t>
                        </m:r>
                      </m:e>
                      <m:e>
                        <m:sSub>
                          <m:sSubPr>
                            <m:ctrlPr>
                              <a:rPr kumimoji="1" lang="en-US" altLang="ja-JP" sz="2000" b="0" i="1" smtClean="0">
                                <a:latin typeface="Cambria Math" panose="02040503050406030204" pitchFamily="18" charset="0"/>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𝑉</m:t>
                            </m:r>
                          </m:e>
                          <m:sub>
                            <m:r>
                              <a:rPr kumimoji="1" lang="en-US" altLang="ja-JP" sz="2000" b="0" i="1" smtClean="0">
                                <a:latin typeface="Cambria Math" panose="02040503050406030204" pitchFamily="18" charset="0"/>
                                <a:ea typeface="Cambria Math" panose="02040503050406030204" pitchFamily="18" charset="0"/>
                              </a:rPr>
                              <m:t>𝐶𝑆𝐵</m:t>
                            </m:r>
                          </m:sub>
                        </m:sSub>
                      </m:e>
                      <m:e>
                        <m:r>
                          <a:rPr kumimoji="1" lang="en-US" altLang="ja-JP" sz="2000" i="1">
                            <a:latin typeface="Cambria Math" panose="02040503050406030204" pitchFamily="18" charset="0"/>
                          </a:rPr>
                          <m:t>𝑁</m:t>
                        </m:r>
                        <m:r>
                          <m:rPr>
                            <m:sty m:val="p"/>
                          </m:rPr>
                          <a:rPr kumimoji="1" lang="el-GR" altLang="ja-JP" sz="2000" i="1">
                            <a:latin typeface="Cambria Math" panose="02040503050406030204" pitchFamily="18" charset="0"/>
                            <a:ea typeface="Cambria Math" panose="02040503050406030204" pitchFamily="18" charset="0"/>
                          </a:rPr>
                          <m:t>Λ</m:t>
                        </m:r>
                      </m:e>
                    </m:d>
                  </m:oMath>
                </a14:m>
                <a:r>
                  <a:rPr kumimoji="1" lang="en-US" altLang="ja-JP" sz="2000" b="0" i="1" dirty="0">
                    <a:latin typeface="Cambria Math" panose="02040503050406030204" pitchFamily="18" charset="0"/>
                    <a:ea typeface="Cambria Math" panose="02040503050406030204" pitchFamily="18" charset="0"/>
                  </a:rPr>
                  <a:t> </a:t>
                </a:r>
                <a14:m>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=−0.0297</m:t>
                    </m:r>
                    <m:sSub>
                      <m:sSubPr>
                        <m:ctrlPr>
                          <a:rPr kumimoji="1" lang="en-US" altLang="ja-JP" sz="2000" b="0" i="1" smtClean="0">
                            <a:latin typeface="Cambria Math" panose="02040503050406030204" pitchFamily="18" charset="0"/>
                            <a:ea typeface="Cambria Math" panose="02040503050406030204" pitchFamily="18" charset="0"/>
                          </a:rPr>
                        </m:ctrlPr>
                      </m:sSubPr>
                      <m:e>
                        <m:r>
                          <a:rPr kumimoji="1" lang="ja-JP" altLang="en-US" sz="2000" b="0" i="1" smtClean="0">
                            <a:latin typeface="Cambria Math" panose="02040503050406030204" pitchFamily="18" charset="0"/>
                            <a:ea typeface="Cambria Math" panose="02040503050406030204" pitchFamily="18" charset="0"/>
                          </a:rPr>
                          <m:t>𝜏</m:t>
                        </m:r>
                      </m:e>
                      <m:sub>
                        <m:r>
                          <a:rPr kumimoji="1" lang="en-US" altLang="ja-JP" sz="2000" b="0" i="1" smtClean="0">
                            <a:latin typeface="Cambria Math" panose="02040503050406030204" pitchFamily="18" charset="0"/>
                            <a:ea typeface="Cambria Math" panose="02040503050406030204" pitchFamily="18" charset="0"/>
                          </a:rPr>
                          <m:t>𝑁𝑧</m:t>
                        </m:r>
                      </m:sub>
                    </m:sSub>
                    <m:f>
                      <m:fPr>
                        <m:ctrlPr>
                          <a:rPr kumimoji="1" lang="en-US" altLang="ja-JP" sz="2000" b="0" i="1" smtClean="0">
                            <a:latin typeface="Cambria Math" panose="02040503050406030204" pitchFamily="18" charset="0"/>
                            <a:ea typeface="Cambria Math" panose="02040503050406030204" pitchFamily="18" charset="0"/>
                          </a:rPr>
                        </m:ctrlPr>
                      </m:fPr>
                      <m:num>
                        <m:r>
                          <a:rPr kumimoji="1" lang="en-US" altLang="ja-JP" sz="2000" b="0" i="1" smtClean="0">
                            <a:latin typeface="Cambria Math" panose="02040503050406030204" pitchFamily="18" charset="0"/>
                            <a:ea typeface="Cambria Math" panose="02040503050406030204" pitchFamily="18" charset="0"/>
                          </a:rPr>
                          <m:t>1</m:t>
                        </m:r>
                      </m:num>
                      <m:den>
                        <m:rad>
                          <m:radPr>
                            <m:degHide m:val="on"/>
                            <m:ctrlPr>
                              <a:rPr kumimoji="1" lang="en-US" altLang="ja-JP" sz="2000" b="0" i="1" smtClean="0">
                                <a:latin typeface="Cambria Math" panose="02040503050406030204" pitchFamily="18" charset="0"/>
                                <a:ea typeface="Cambria Math" panose="02040503050406030204" pitchFamily="18" charset="0"/>
                              </a:rPr>
                            </m:ctrlPr>
                          </m:radPr>
                          <m:deg/>
                          <m:e>
                            <m:r>
                              <a:rPr kumimoji="1" lang="en-US" altLang="ja-JP" sz="2000" b="0" i="1" smtClean="0">
                                <a:latin typeface="Cambria Math" panose="02040503050406030204" pitchFamily="18" charset="0"/>
                                <a:ea typeface="Cambria Math" panose="02040503050406030204" pitchFamily="18" charset="0"/>
                              </a:rPr>
                              <m:t>3</m:t>
                            </m:r>
                          </m:e>
                        </m:rad>
                      </m:den>
                    </m:f>
                    <m:d>
                      <m:dPr>
                        <m:begChr m:val="⟨"/>
                        <m:endChr m:val="⟩"/>
                        <m:ctrlPr>
                          <a:rPr kumimoji="1" lang="en-US" altLang="ja-JP" sz="2000" i="1">
                            <a:latin typeface="Cambria Math" panose="02040503050406030204" pitchFamily="18" charset="0"/>
                            <a:ea typeface="Cambria Math" panose="02040503050406030204" pitchFamily="18" charset="0"/>
                          </a:rPr>
                        </m:ctrlPr>
                      </m:dPr>
                      <m:e>
                        <m:r>
                          <a:rPr kumimoji="1" lang="en-US" altLang="ja-JP" sz="2000" i="1">
                            <a:latin typeface="Cambria Math" panose="02040503050406030204" pitchFamily="18" charset="0"/>
                          </a:rPr>
                          <m:t>𝑁</m:t>
                        </m:r>
                        <m:r>
                          <m:rPr>
                            <m:sty m:val="p"/>
                          </m:rPr>
                          <a:rPr kumimoji="1" lang="el-GR" altLang="ja-JP" sz="2000" i="1">
                            <a:latin typeface="Cambria Math" panose="02040503050406030204" pitchFamily="18" charset="0"/>
                            <a:ea typeface="Cambria Math" panose="02040503050406030204" pitchFamily="18" charset="0"/>
                          </a:rPr>
                          <m:t>Σ</m:t>
                        </m:r>
                      </m:e>
                      <m:e>
                        <m:sSub>
                          <m:sSubPr>
                            <m:ctrlPr>
                              <a:rPr kumimoji="1" lang="en-US" altLang="ja-JP" sz="2000" i="1">
                                <a:latin typeface="Cambria Math" panose="02040503050406030204" pitchFamily="18" charset="0"/>
                                <a:ea typeface="Cambria Math" panose="02040503050406030204" pitchFamily="18" charset="0"/>
                              </a:rPr>
                            </m:ctrlPr>
                          </m:sSubPr>
                          <m:e>
                            <m:r>
                              <a:rPr kumimoji="1" lang="en-US" altLang="ja-JP" sz="2000" i="1">
                                <a:latin typeface="Cambria Math" panose="02040503050406030204" pitchFamily="18" charset="0"/>
                                <a:ea typeface="Cambria Math" panose="02040503050406030204" pitchFamily="18" charset="0"/>
                              </a:rPr>
                              <m:t>𝑉</m:t>
                            </m:r>
                          </m:e>
                          <m:sub>
                            <m:r>
                              <a:rPr kumimoji="1" lang="en-US" altLang="ja-JP" sz="2000" i="1">
                                <a:latin typeface="Cambria Math" panose="02040503050406030204" pitchFamily="18" charset="0"/>
                                <a:ea typeface="Cambria Math" panose="02040503050406030204" pitchFamily="18" charset="0"/>
                              </a:rPr>
                              <m:t>𝐶𝑆</m:t>
                            </m:r>
                          </m:sub>
                        </m:sSub>
                      </m:e>
                      <m:e>
                        <m:r>
                          <a:rPr kumimoji="1" lang="en-US" altLang="ja-JP" sz="2000" i="1">
                            <a:latin typeface="Cambria Math" panose="02040503050406030204" pitchFamily="18" charset="0"/>
                          </a:rPr>
                          <m:t>𝑁</m:t>
                        </m:r>
                        <m:r>
                          <m:rPr>
                            <m:sty m:val="p"/>
                          </m:rPr>
                          <a:rPr kumimoji="1" lang="el-GR" altLang="ja-JP" sz="2000" i="1">
                            <a:latin typeface="Cambria Math" panose="02040503050406030204" pitchFamily="18" charset="0"/>
                            <a:ea typeface="Cambria Math" panose="02040503050406030204" pitchFamily="18" charset="0"/>
                          </a:rPr>
                          <m:t>Λ</m:t>
                        </m:r>
                      </m:e>
                    </m:d>
                  </m:oMath>
                </a14:m>
                <a:r>
                  <a:rPr kumimoji="1" lang="ja-JP" altLang="en-US" sz="2000" dirty="0"/>
                  <a:t> </a:t>
                </a:r>
              </a:p>
            </p:txBody>
          </p:sp>
        </mc:Choice>
        <mc:Fallback xmlns="">
          <p:sp>
            <p:nvSpPr>
              <p:cNvPr id="97" name="テキスト ボックス 96">
                <a:extLst>
                  <a:ext uri="{FF2B5EF4-FFF2-40B4-BE49-F238E27FC236}">
                    <a16:creationId xmlns:a16="http://schemas.microsoft.com/office/drawing/2014/main" id="{B224D5B9-A359-456F-B4DE-9060CEA5FE08}"/>
                  </a:ext>
                </a:extLst>
              </p:cNvPr>
              <p:cNvSpPr txBox="1">
                <a:spLocks noRot="1" noChangeAspect="1" noMove="1" noResize="1" noEditPoints="1" noAdjustHandles="1" noChangeArrowheads="1" noChangeShapeType="1" noTextEdit="1"/>
              </p:cNvSpPr>
              <p:nvPr/>
            </p:nvSpPr>
            <p:spPr>
              <a:xfrm>
                <a:off x="427942" y="4148554"/>
                <a:ext cx="4934941" cy="454163"/>
              </a:xfrm>
              <a:prstGeom prst="rect">
                <a:avLst/>
              </a:prstGeom>
              <a:blipFill>
                <a:blip r:embed="rId5"/>
                <a:stretch>
                  <a:fillRect b="-9459"/>
                </a:stretch>
              </a:blipFill>
            </p:spPr>
            <p:txBody>
              <a:bodyPr/>
              <a:lstStyle/>
              <a:p>
                <a:r>
                  <a:rPr lang="ja-JP" altLang="en-US">
                    <a:noFill/>
                  </a:rPr>
                  <a:t> </a:t>
                </a:r>
              </a:p>
            </p:txBody>
          </p:sp>
        </mc:Fallback>
      </mc:AlternateContent>
      <p:sp>
        <p:nvSpPr>
          <p:cNvPr id="103" name="テキスト ボックス 102">
            <a:extLst>
              <a:ext uri="{FF2B5EF4-FFF2-40B4-BE49-F238E27FC236}">
                <a16:creationId xmlns:a16="http://schemas.microsoft.com/office/drawing/2014/main" id="{CF5DD771-5659-4841-A48D-A5F62FEC511E}"/>
              </a:ext>
            </a:extLst>
          </p:cNvPr>
          <p:cNvSpPr txBox="1"/>
          <p:nvPr/>
        </p:nvSpPr>
        <p:spPr>
          <a:xfrm>
            <a:off x="6355638" y="1110177"/>
            <a:ext cx="4722948" cy="477054"/>
          </a:xfrm>
          <a:prstGeom prst="rect">
            <a:avLst/>
          </a:prstGeom>
          <a:solidFill>
            <a:schemeClr val="accent3">
              <a:lumMod val="60000"/>
              <a:lumOff val="40000"/>
            </a:schemeClr>
          </a:solidFill>
          <a:ln>
            <a:solidFill>
              <a:schemeClr val="bg1">
                <a:lumMod val="75000"/>
                <a:lumOff val="25000"/>
              </a:schemeClr>
            </a:solidFill>
          </a:ln>
        </p:spPr>
        <p:txBody>
          <a:bodyPr wrap="square" rtlCol="0">
            <a:spAutoFit/>
          </a:bodyPr>
          <a:lstStyle/>
          <a:p>
            <a:r>
              <a:rPr kumimoji="1" lang="en-US" altLang="ja-JP" sz="2500" dirty="0">
                <a:solidFill>
                  <a:schemeClr val="bg1"/>
                </a:solidFill>
              </a:rPr>
              <a:t>Phenomenological potential</a:t>
            </a:r>
            <a:endParaRPr kumimoji="1" lang="ja-JP" altLang="en-US" sz="2500" dirty="0">
              <a:solidFill>
                <a:schemeClr val="bg1"/>
              </a:solidFill>
            </a:endParaRPr>
          </a:p>
        </p:txBody>
      </p:sp>
      <p:sp>
        <p:nvSpPr>
          <p:cNvPr id="106" name="テキスト ボックス 105">
            <a:extLst>
              <a:ext uri="{FF2B5EF4-FFF2-40B4-BE49-F238E27FC236}">
                <a16:creationId xmlns:a16="http://schemas.microsoft.com/office/drawing/2014/main" id="{0D99A74C-E9C7-41E0-8F30-0EA09936E49F}"/>
              </a:ext>
            </a:extLst>
          </p:cNvPr>
          <p:cNvSpPr txBox="1"/>
          <p:nvPr/>
        </p:nvSpPr>
        <p:spPr>
          <a:xfrm>
            <a:off x="7197632" y="1857932"/>
            <a:ext cx="4722949" cy="338554"/>
          </a:xfrm>
          <a:prstGeom prst="rect">
            <a:avLst/>
          </a:prstGeom>
          <a:noFill/>
        </p:spPr>
        <p:txBody>
          <a:bodyPr wrap="square" rtlCol="0">
            <a:spAutoFit/>
          </a:bodyPr>
          <a:lstStyle/>
          <a:p>
            <a:r>
              <a:rPr kumimoji="1" lang="en-US" altLang="ja-JP" sz="1600" dirty="0">
                <a:latin typeface="Times New Roman" panose="02020603050405020304" pitchFamily="18" charset="0"/>
                <a:ea typeface="ＭＳ Ｐ明朝" panose="02020600040205080304" pitchFamily="18" charset="-128"/>
                <a:cs typeface="Times New Roman" panose="02020603050405020304" pitchFamily="18" charset="0"/>
              </a:rPr>
              <a:t>E. </a:t>
            </a:r>
            <a:r>
              <a:rPr kumimoji="1" lang="en-US" altLang="ja-JP" sz="1600" dirty="0" err="1">
                <a:latin typeface="Times New Roman" panose="02020603050405020304" pitchFamily="18" charset="0"/>
                <a:ea typeface="ＭＳ Ｐ明朝" panose="02020600040205080304" pitchFamily="18" charset="-128"/>
                <a:cs typeface="Times New Roman" panose="02020603050405020304" pitchFamily="18" charset="0"/>
              </a:rPr>
              <a:t>Hiyama</a:t>
            </a:r>
            <a:r>
              <a:rPr kumimoji="1" lang="en-US" altLang="ja-JP" sz="1600" dirty="0">
                <a:latin typeface="Times New Roman" panose="02020603050405020304" pitchFamily="18" charset="0"/>
                <a:ea typeface="ＭＳ Ｐ明朝" panose="02020600040205080304" pitchFamily="18" charset="-128"/>
                <a:cs typeface="Times New Roman" panose="02020603050405020304" pitchFamily="18" charset="0"/>
              </a:rPr>
              <a:t> </a:t>
            </a:r>
            <a:r>
              <a:rPr kumimoji="1" lang="en-US" altLang="ja-JP" sz="1600" i="1" dirty="0">
                <a:latin typeface="Times New Roman" panose="02020603050405020304" pitchFamily="18" charset="0"/>
                <a:ea typeface="ＭＳ Ｐ明朝" panose="02020600040205080304" pitchFamily="18" charset="-128"/>
                <a:cs typeface="Times New Roman" panose="02020603050405020304" pitchFamily="18" charset="0"/>
              </a:rPr>
              <a:t>et al.</a:t>
            </a:r>
            <a:r>
              <a:rPr kumimoji="1" lang="en-US" altLang="ja-JP" sz="1600" dirty="0">
                <a:latin typeface="Times New Roman" panose="02020603050405020304" pitchFamily="18" charset="0"/>
                <a:ea typeface="ＭＳ Ｐ明朝" panose="02020600040205080304" pitchFamily="18" charset="-128"/>
                <a:cs typeface="Times New Roman" panose="02020603050405020304" pitchFamily="18" charset="0"/>
              </a:rPr>
              <a:t>, </a:t>
            </a:r>
            <a:r>
              <a:rPr kumimoji="1" lang="en-US" altLang="ja-JP" sz="1600" i="1" dirty="0">
                <a:latin typeface="Times New Roman" panose="02020603050405020304" pitchFamily="18" charset="0"/>
                <a:ea typeface="ＭＳ Ｐ明朝" panose="02020600040205080304" pitchFamily="18" charset="-128"/>
                <a:cs typeface="Times New Roman" panose="02020603050405020304" pitchFamily="18" charset="0"/>
              </a:rPr>
              <a:t>Phy</a:t>
            </a:r>
            <a:r>
              <a:rPr lang="en-US" altLang="ja-JP" sz="1600" i="1" dirty="0">
                <a:latin typeface="Times New Roman" panose="02020603050405020304" pitchFamily="18" charset="0"/>
                <a:ea typeface="ＭＳ Ｐ明朝" panose="02020600040205080304" pitchFamily="18" charset="-128"/>
                <a:cs typeface="Times New Roman" panose="02020603050405020304" pitchFamily="18" charset="0"/>
              </a:rPr>
              <a:t>s. Rev. C</a:t>
            </a:r>
            <a:r>
              <a:rPr lang="en-US" altLang="ja-JP" sz="1600"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sz="1600" b="1" dirty="0">
                <a:latin typeface="Times New Roman" panose="02020603050405020304" pitchFamily="18" charset="0"/>
                <a:ea typeface="ＭＳ Ｐ明朝" panose="02020600040205080304" pitchFamily="18" charset="-128"/>
                <a:cs typeface="Times New Roman" panose="02020603050405020304" pitchFamily="18" charset="0"/>
              </a:rPr>
              <a:t>80</a:t>
            </a:r>
            <a:r>
              <a:rPr lang="en-US" altLang="ja-JP" sz="1600" dirty="0">
                <a:latin typeface="Times New Roman" panose="02020603050405020304" pitchFamily="18" charset="0"/>
                <a:ea typeface="ＭＳ Ｐ明朝" panose="02020600040205080304" pitchFamily="18" charset="-128"/>
                <a:cs typeface="Times New Roman" panose="02020603050405020304" pitchFamily="18" charset="0"/>
              </a:rPr>
              <a:t>, 054321 (2009).</a:t>
            </a:r>
            <a:endParaRPr kumimoji="1" lang="ja-JP" altLang="en-US" sz="1600"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112" name="図 111">
            <a:extLst>
              <a:ext uri="{FF2B5EF4-FFF2-40B4-BE49-F238E27FC236}">
                <a16:creationId xmlns:a16="http://schemas.microsoft.com/office/drawing/2014/main" id="{CD866D05-EEE9-46F1-854E-06F58595E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5638" y="2916054"/>
            <a:ext cx="5633868" cy="1192625"/>
          </a:xfrm>
          <a:prstGeom prst="rect">
            <a:avLst/>
          </a:prstGeom>
        </p:spPr>
      </p:pic>
      <p:sp>
        <p:nvSpPr>
          <p:cNvPr id="113" name="テキスト ボックス 112">
            <a:extLst>
              <a:ext uri="{FF2B5EF4-FFF2-40B4-BE49-F238E27FC236}">
                <a16:creationId xmlns:a16="http://schemas.microsoft.com/office/drawing/2014/main" id="{AF283323-FA9E-46FB-80AC-843D7B261411}"/>
              </a:ext>
            </a:extLst>
          </p:cNvPr>
          <p:cNvSpPr txBox="1"/>
          <p:nvPr/>
        </p:nvSpPr>
        <p:spPr>
          <a:xfrm>
            <a:off x="7197632" y="2141112"/>
            <a:ext cx="4722949" cy="338554"/>
          </a:xfrm>
          <a:prstGeom prst="rect">
            <a:avLst/>
          </a:prstGeom>
          <a:noFill/>
        </p:spPr>
        <p:txBody>
          <a:bodyPr wrap="square" rtlCol="0">
            <a:spAutoFit/>
          </a:bodyPr>
          <a:lstStyle/>
          <a:p>
            <a:r>
              <a:rPr kumimoji="1" lang="en-US" altLang="ja-JP" sz="1600" dirty="0">
                <a:latin typeface="Times New Roman" panose="02020603050405020304" pitchFamily="18" charset="0"/>
                <a:ea typeface="ＭＳ Ｐ明朝" panose="02020600040205080304" pitchFamily="18" charset="-128"/>
                <a:cs typeface="Times New Roman" panose="02020603050405020304" pitchFamily="18" charset="0"/>
              </a:rPr>
              <a:t>M. Isaka et al., Phys. Rev. C 101, 024301 (2020).</a:t>
            </a:r>
            <a:endParaRPr kumimoji="1" lang="ja-JP" altLang="en-US" sz="16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333C0AE8-9AB4-42FA-A05C-FF2513290B56}"/>
              </a:ext>
            </a:extLst>
          </p:cNvPr>
          <p:cNvSpPr/>
          <p:nvPr/>
        </p:nvSpPr>
        <p:spPr>
          <a:xfrm>
            <a:off x="200097" y="2061381"/>
            <a:ext cx="6104255" cy="322010"/>
          </a:xfrm>
          <a:prstGeom prst="rect">
            <a:avLst/>
          </a:prstGeom>
        </p:spPr>
        <p:txBody>
          <a:bodyPr wrap="square">
            <a:spAutoFit/>
          </a:bodyPr>
          <a:lstStyle/>
          <a:p>
            <a:r>
              <a:rPr lang="en-US" altLang="ja-JP" sz="1500" dirty="0">
                <a:latin typeface="TimesLTStd-Roman"/>
              </a:rPr>
              <a:t>A. Gal et al., IOP Conf. Series: Jour.  Phys.: Conf. Ser. </a:t>
            </a:r>
            <a:r>
              <a:rPr lang="en-US" altLang="ja-JP" sz="1500" b="1" dirty="0">
                <a:latin typeface="TimesLTStd-Bold"/>
              </a:rPr>
              <a:t>966 </a:t>
            </a:r>
            <a:r>
              <a:rPr lang="en-US" altLang="ja-JP" sz="1500" dirty="0">
                <a:latin typeface="TimesLTStd-Roman"/>
              </a:rPr>
              <a:t>(2018) 012006</a:t>
            </a:r>
            <a:endParaRPr lang="ja-JP" altLang="en-US" sz="1500" dirty="0"/>
          </a:p>
        </p:txBody>
      </p:sp>
      <p:sp>
        <p:nvSpPr>
          <p:cNvPr id="114" name="正方形/長方形 113">
            <a:extLst>
              <a:ext uri="{FF2B5EF4-FFF2-40B4-BE49-F238E27FC236}">
                <a16:creationId xmlns:a16="http://schemas.microsoft.com/office/drawing/2014/main" id="{F9E70912-588A-4FDD-8A7D-409F79D3B687}"/>
              </a:ext>
            </a:extLst>
          </p:cNvPr>
          <p:cNvSpPr/>
          <p:nvPr/>
        </p:nvSpPr>
        <p:spPr>
          <a:xfrm>
            <a:off x="204376" y="1035214"/>
            <a:ext cx="5890654" cy="3764444"/>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正方形/長方形 114">
            <a:extLst>
              <a:ext uri="{FF2B5EF4-FFF2-40B4-BE49-F238E27FC236}">
                <a16:creationId xmlns:a16="http://schemas.microsoft.com/office/drawing/2014/main" id="{CE9D6019-3246-41F7-B023-F234ABD1C12C}"/>
              </a:ext>
            </a:extLst>
          </p:cNvPr>
          <p:cNvSpPr/>
          <p:nvPr/>
        </p:nvSpPr>
        <p:spPr>
          <a:xfrm>
            <a:off x="6197118" y="1041787"/>
            <a:ext cx="5890654" cy="3764444"/>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2935F81C-E0EC-4FCB-B366-E627DCD14FD4}"/>
              </a:ext>
            </a:extLst>
          </p:cNvPr>
          <p:cNvSpPr txBox="1"/>
          <p:nvPr/>
        </p:nvSpPr>
        <p:spPr>
          <a:xfrm>
            <a:off x="2672633" y="5379247"/>
            <a:ext cx="1028700" cy="553998"/>
          </a:xfrm>
          <a:prstGeom prst="rect">
            <a:avLst/>
          </a:prstGeom>
          <a:noFill/>
        </p:spPr>
        <p:txBody>
          <a:bodyPr wrap="square" rtlCol="0">
            <a:spAutoFit/>
          </a:bodyPr>
          <a:lstStyle/>
          <a:p>
            <a:pPr algn="ctr"/>
            <a:r>
              <a:rPr kumimoji="1" lang="en-US" altLang="ja-JP" sz="3000" dirty="0"/>
              <a:t>A=4</a:t>
            </a:r>
            <a:endParaRPr kumimoji="1" lang="ja-JP" altLang="en-US" sz="3000" dirty="0"/>
          </a:p>
        </p:txBody>
      </p:sp>
      <p:sp>
        <p:nvSpPr>
          <p:cNvPr id="116" name="テキスト ボックス 115">
            <a:extLst>
              <a:ext uri="{FF2B5EF4-FFF2-40B4-BE49-F238E27FC236}">
                <a16:creationId xmlns:a16="http://schemas.microsoft.com/office/drawing/2014/main" id="{63EBC70B-4180-46C5-9B84-1412888125D4}"/>
              </a:ext>
            </a:extLst>
          </p:cNvPr>
          <p:cNvSpPr txBox="1"/>
          <p:nvPr/>
        </p:nvSpPr>
        <p:spPr>
          <a:xfrm>
            <a:off x="4616457" y="5209002"/>
            <a:ext cx="2087562" cy="861774"/>
          </a:xfrm>
          <a:prstGeom prst="rect">
            <a:avLst/>
          </a:prstGeom>
          <a:solidFill>
            <a:schemeClr val="accent1">
              <a:lumMod val="60000"/>
              <a:lumOff val="40000"/>
            </a:schemeClr>
          </a:solidFill>
        </p:spPr>
        <p:txBody>
          <a:bodyPr wrap="square" rtlCol="0">
            <a:spAutoFit/>
          </a:bodyPr>
          <a:lstStyle/>
          <a:p>
            <a:pPr algn="ctr"/>
            <a:r>
              <a:rPr kumimoji="1" lang="en-US" altLang="ja-JP" sz="2500" b="1" dirty="0">
                <a:solidFill>
                  <a:schemeClr val="bg1">
                    <a:lumMod val="85000"/>
                    <a:lumOff val="15000"/>
                  </a:schemeClr>
                </a:solidFill>
              </a:rPr>
              <a:t>CSB interaction</a:t>
            </a:r>
            <a:endParaRPr kumimoji="1" lang="ja-JP" altLang="en-US" sz="2500" b="1" dirty="0">
              <a:solidFill>
                <a:schemeClr val="bg1">
                  <a:lumMod val="85000"/>
                  <a:lumOff val="15000"/>
                </a:schemeClr>
              </a:solidFill>
            </a:endParaRPr>
          </a:p>
        </p:txBody>
      </p:sp>
      <p:sp>
        <p:nvSpPr>
          <p:cNvPr id="21" name="矢印: 右 20">
            <a:extLst>
              <a:ext uri="{FF2B5EF4-FFF2-40B4-BE49-F238E27FC236}">
                <a16:creationId xmlns:a16="http://schemas.microsoft.com/office/drawing/2014/main" id="{7AF39088-3D9F-418C-8F8A-69859FB7A9B1}"/>
              </a:ext>
            </a:extLst>
          </p:cNvPr>
          <p:cNvSpPr/>
          <p:nvPr/>
        </p:nvSpPr>
        <p:spPr>
          <a:xfrm>
            <a:off x="3870758" y="5450112"/>
            <a:ext cx="552433" cy="379554"/>
          </a:xfrm>
          <a:prstGeom prst="rightArrow">
            <a:avLst/>
          </a:prstGeom>
          <a:solidFill>
            <a:schemeClr val="accent5">
              <a:lumMod val="20000"/>
              <a:lumOff val="8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矢印: 右 117">
            <a:extLst>
              <a:ext uri="{FF2B5EF4-FFF2-40B4-BE49-F238E27FC236}">
                <a16:creationId xmlns:a16="http://schemas.microsoft.com/office/drawing/2014/main" id="{E1557DB4-00B5-4017-9DA8-9E5F35353B0F}"/>
              </a:ext>
            </a:extLst>
          </p:cNvPr>
          <p:cNvSpPr/>
          <p:nvPr/>
        </p:nvSpPr>
        <p:spPr>
          <a:xfrm rot="19872272">
            <a:off x="7003759" y="5012432"/>
            <a:ext cx="552433" cy="379554"/>
          </a:xfrm>
          <a:prstGeom prst="rightArrow">
            <a:avLst/>
          </a:prstGeom>
          <a:solidFill>
            <a:schemeClr val="accent4">
              <a:lumMod val="60000"/>
              <a:lumOff val="4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9" name="テキスト ボックス 118">
            <a:extLst>
              <a:ext uri="{FF2B5EF4-FFF2-40B4-BE49-F238E27FC236}">
                <a16:creationId xmlns:a16="http://schemas.microsoft.com/office/drawing/2014/main" id="{93B9B3F4-A060-43E7-B6C3-5B86CDC0694C}"/>
              </a:ext>
            </a:extLst>
          </p:cNvPr>
          <p:cNvSpPr txBox="1"/>
          <p:nvPr/>
        </p:nvSpPr>
        <p:spPr>
          <a:xfrm>
            <a:off x="7480334" y="4719314"/>
            <a:ext cx="1028700" cy="553998"/>
          </a:xfrm>
          <a:prstGeom prst="rect">
            <a:avLst/>
          </a:prstGeom>
          <a:noFill/>
        </p:spPr>
        <p:txBody>
          <a:bodyPr wrap="square" rtlCol="0">
            <a:spAutoFit/>
          </a:bodyPr>
          <a:lstStyle/>
          <a:p>
            <a:pPr algn="ctr"/>
            <a:r>
              <a:rPr kumimoji="1" lang="en-US" altLang="ja-JP" sz="3000" dirty="0"/>
              <a:t>A=5</a:t>
            </a:r>
            <a:endParaRPr kumimoji="1" lang="ja-JP" altLang="en-US" sz="3000" dirty="0"/>
          </a:p>
        </p:txBody>
      </p:sp>
      <p:sp>
        <p:nvSpPr>
          <p:cNvPr id="120" name="テキスト ボックス 119">
            <a:extLst>
              <a:ext uri="{FF2B5EF4-FFF2-40B4-BE49-F238E27FC236}">
                <a16:creationId xmlns:a16="http://schemas.microsoft.com/office/drawing/2014/main" id="{CFE218DE-C582-4AFD-8D83-D524526E5EE7}"/>
              </a:ext>
            </a:extLst>
          </p:cNvPr>
          <p:cNvSpPr txBox="1"/>
          <p:nvPr/>
        </p:nvSpPr>
        <p:spPr>
          <a:xfrm>
            <a:off x="7562467" y="5155190"/>
            <a:ext cx="1028700" cy="553998"/>
          </a:xfrm>
          <a:prstGeom prst="rect">
            <a:avLst/>
          </a:prstGeom>
          <a:noFill/>
        </p:spPr>
        <p:txBody>
          <a:bodyPr wrap="square" rtlCol="0">
            <a:spAutoFit/>
          </a:bodyPr>
          <a:lstStyle/>
          <a:p>
            <a:pPr algn="ctr"/>
            <a:r>
              <a:rPr kumimoji="1" lang="en-US" altLang="ja-JP" sz="3000" dirty="0"/>
              <a:t>A=7</a:t>
            </a:r>
            <a:endParaRPr kumimoji="1" lang="ja-JP" altLang="en-US" sz="3000" dirty="0"/>
          </a:p>
        </p:txBody>
      </p:sp>
      <p:sp>
        <p:nvSpPr>
          <p:cNvPr id="121" name="テキスト ボックス 120">
            <a:extLst>
              <a:ext uri="{FF2B5EF4-FFF2-40B4-BE49-F238E27FC236}">
                <a16:creationId xmlns:a16="http://schemas.microsoft.com/office/drawing/2014/main" id="{FAAD7BF0-7B7D-4F03-B5AB-F8A8E842E28E}"/>
              </a:ext>
            </a:extLst>
          </p:cNvPr>
          <p:cNvSpPr txBox="1"/>
          <p:nvPr/>
        </p:nvSpPr>
        <p:spPr>
          <a:xfrm>
            <a:off x="7508732" y="5602395"/>
            <a:ext cx="1172831" cy="553998"/>
          </a:xfrm>
          <a:prstGeom prst="rect">
            <a:avLst/>
          </a:prstGeom>
          <a:noFill/>
        </p:spPr>
        <p:txBody>
          <a:bodyPr wrap="square" rtlCol="0">
            <a:spAutoFit/>
          </a:bodyPr>
          <a:lstStyle/>
          <a:p>
            <a:pPr algn="ctr"/>
            <a:r>
              <a:rPr kumimoji="1" lang="en-US" altLang="ja-JP" sz="3000" dirty="0"/>
              <a:t>A=9</a:t>
            </a:r>
            <a:endParaRPr kumimoji="1" lang="ja-JP" altLang="en-US" sz="3000" dirty="0"/>
          </a:p>
        </p:txBody>
      </p:sp>
      <p:sp>
        <p:nvSpPr>
          <p:cNvPr id="122" name="矢印: 右 121">
            <a:extLst>
              <a:ext uri="{FF2B5EF4-FFF2-40B4-BE49-F238E27FC236}">
                <a16:creationId xmlns:a16="http://schemas.microsoft.com/office/drawing/2014/main" id="{551CF5FD-1CE1-46DA-B4EA-5615A3E2D158}"/>
              </a:ext>
            </a:extLst>
          </p:cNvPr>
          <p:cNvSpPr/>
          <p:nvPr/>
        </p:nvSpPr>
        <p:spPr>
          <a:xfrm rot="20984821">
            <a:off x="7066864" y="5359613"/>
            <a:ext cx="552433" cy="374702"/>
          </a:xfrm>
          <a:prstGeom prst="rightArrow">
            <a:avLst/>
          </a:prstGeom>
          <a:solidFill>
            <a:schemeClr val="accent4">
              <a:lumMod val="60000"/>
              <a:lumOff val="4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3" name="矢印: 右 122">
            <a:extLst>
              <a:ext uri="{FF2B5EF4-FFF2-40B4-BE49-F238E27FC236}">
                <a16:creationId xmlns:a16="http://schemas.microsoft.com/office/drawing/2014/main" id="{93801795-AFC0-43AB-894A-AE7C103059A1}"/>
              </a:ext>
            </a:extLst>
          </p:cNvPr>
          <p:cNvSpPr/>
          <p:nvPr/>
        </p:nvSpPr>
        <p:spPr>
          <a:xfrm>
            <a:off x="7062884" y="5703527"/>
            <a:ext cx="552433" cy="374702"/>
          </a:xfrm>
          <a:prstGeom prst="rightArrow">
            <a:avLst/>
          </a:prstGeom>
          <a:solidFill>
            <a:schemeClr val="accent4">
              <a:lumMod val="60000"/>
              <a:lumOff val="4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 name="矢印: 右 123">
            <a:extLst>
              <a:ext uri="{FF2B5EF4-FFF2-40B4-BE49-F238E27FC236}">
                <a16:creationId xmlns:a16="http://schemas.microsoft.com/office/drawing/2014/main" id="{95C522BF-F3DE-46AA-92FB-1966584CE711}"/>
              </a:ext>
            </a:extLst>
          </p:cNvPr>
          <p:cNvSpPr/>
          <p:nvPr/>
        </p:nvSpPr>
        <p:spPr>
          <a:xfrm rot="913718">
            <a:off x="7018857" y="6053737"/>
            <a:ext cx="552433" cy="374702"/>
          </a:xfrm>
          <a:prstGeom prst="rightArrow">
            <a:avLst/>
          </a:prstGeom>
          <a:solidFill>
            <a:schemeClr val="accent4">
              <a:lumMod val="60000"/>
              <a:lumOff val="4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5" name="テキスト ボックス 124">
            <a:extLst>
              <a:ext uri="{FF2B5EF4-FFF2-40B4-BE49-F238E27FC236}">
                <a16:creationId xmlns:a16="http://schemas.microsoft.com/office/drawing/2014/main" id="{474AEFB1-E270-496A-B69D-A74958EB393B}"/>
              </a:ext>
            </a:extLst>
          </p:cNvPr>
          <p:cNvSpPr txBox="1"/>
          <p:nvPr/>
        </p:nvSpPr>
        <p:spPr>
          <a:xfrm>
            <a:off x="7581691" y="6080330"/>
            <a:ext cx="1172831" cy="553998"/>
          </a:xfrm>
          <a:prstGeom prst="rect">
            <a:avLst/>
          </a:prstGeom>
          <a:noFill/>
        </p:spPr>
        <p:txBody>
          <a:bodyPr wrap="square" rtlCol="0">
            <a:spAutoFit/>
          </a:bodyPr>
          <a:lstStyle/>
          <a:p>
            <a:pPr algn="ctr"/>
            <a:r>
              <a:rPr kumimoji="1" lang="en-US" altLang="ja-JP" sz="3000" dirty="0"/>
              <a:t>A=10</a:t>
            </a:r>
            <a:endParaRPr kumimoji="1" lang="ja-JP" altLang="en-US" sz="3000" dirty="0"/>
          </a:p>
        </p:txBody>
      </p:sp>
      <p:sp>
        <p:nvSpPr>
          <p:cNvPr id="126" name="矢印: 右 125">
            <a:extLst>
              <a:ext uri="{FF2B5EF4-FFF2-40B4-BE49-F238E27FC236}">
                <a16:creationId xmlns:a16="http://schemas.microsoft.com/office/drawing/2014/main" id="{504F5E21-506A-4AF2-AAD6-5F99BDE5AD74}"/>
              </a:ext>
            </a:extLst>
          </p:cNvPr>
          <p:cNvSpPr/>
          <p:nvPr/>
        </p:nvSpPr>
        <p:spPr>
          <a:xfrm rot="1465755">
            <a:off x="6826525" y="6344634"/>
            <a:ext cx="552433" cy="346141"/>
          </a:xfrm>
          <a:prstGeom prst="rightArrow">
            <a:avLst/>
          </a:prstGeom>
          <a:solidFill>
            <a:schemeClr val="accent4">
              <a:lumMod val="60000"/>
              <a:lumOff val="4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7" name="テキスト ボックス 126">
            <a:extLst>
              <a:ext uri="{FF2B5EF4-FFF2-40B4-BE49-F238E27FC236}">
                <a16:creationId xmlns:a16="http://schemas.microsoft.com/office/drawing/2014/main" id="{CB896F22-2063-476B-BB90-443E31C10100}"/>
              </a:ext>
            </a:extLst>
          </p:cNvPr>
          <p:cNvSpPr txBox="1"/>
          <p:nvPr/>
        </p:nvSpPr>
        <p:spPr>
          <a:xfrm rot="402255">
            <a:off x="7102038" y="6299198"/>
            <a:ext cx="1172831" cy="553998"/>
          </a:xfrm>
          <a:prstGeom prst="rect">
            <a:avLst/>
          </a:prstGeom>
          <a:noFill/>
        </p:spPr>
        <p:txBody>
          <a:bodyPr wrap="square" rtlCol="0">
            <a:spAutoFit/>
          </a:bodyPr>
          <a:lstStyle/>
          <a:p>
            <a:pPr algn="ctr"/>
            <a:r>
              <a:rPr kumimoji="1" lang="en-US" altLang="ja-JP" sz="3000" dirty="0"/>
              <a:t>… </a:t>
            </a:r>
            <a:endParaRPr kumimoji="1" lang="ja-JP" altLang="en-US" sz="3000" dirty="0"/>
          </a:p>
        </p:txBody>
      </p:sp>
      <p:sp>
        <p:nvSpPr>
          <p:cNvPr id="22" name="楕円 21">
            <a:extLst>
              <a:ext uri="{FF2B5EF4-FFF2-40B4-BE49-F238E27FC236}">
                <a16:creationId xmlns:a16="http://schemas.microsoft.com/office/drawing/2014/main" id="{4797851C-3009-4A07-A03E-AD8295C06B5E}"/>
              </a:ext>
            </a:extLst>
          </p:cNvPr>
          <p:cNvSpPr/>
          <p:nvPr/>
        </p:nvSpPr>
        <p:spPr>
          <a:xfrm>
            <a:off x="2672632" y="5155190"/>
            <a:ext cx="1080473" cy="1001203"/>
          </a:xfrm>
          <a:prstGeom prst="ellipse">
            <a:avLst/>
          </a:pr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623D4E57-80FC-4D7D-BF6E-6CBB0C08AAC5}"/>
              </a:ext>
            </a:extLst>
          </p:cNvPr>
          <p:cNvSpPr txBox="1"/>
          <p:nvPr/>
        </p:nvSpPr>
        <p:spPr>
          <a:xfrm>
            <a:off x="59887" y="5238236"/>
            <a:ext cx="2692944" cy="861774"/>
          </a:xfrm>
          <a:prstGeom prst="rect">
            <a:avLst/>
          </a:prstGeom>
          <a:noFill/>
        </p:spPr>
        <p:txBody>
          <a:bodyPr wrap="square" rtlCol="0">
            <a:spAutoFit/>
          </a:bodyPr>
          <a:lstStyle/>
          <a:p>
            <a:pPr algn="ctr"/>
            <a:r>
              <a:rPr kumimoji="1" lang="en-US" altLang="ja-JP" sz="2500" b="1" dirty="0">
                <a:solidFill>
                  <a:schemeClr val="accent3">
                    <a:lumMod val="60000"/>
                    <a:lumOff val="40000"/>
                  </a:schemeClr>
                </a:solidFill>
              </a:rPr>
              <a:t>Basic Input</a:t>
            </a:r>
          </a:p>
          <a:p>
            <a:pPr algn="ctr"/>
            <a:r>
              <a:rPr kumimoji="1" lang="en-US" altLang="ja-JP" sz="2500" b="1" dirty="0">
                <a:solidFill>
                  <a:schemeClr val="accent3">
                    <a:lumMod val="60000"/>
                    <a:lumOff val="40000"/>
                  </a:schemeClr>
                </a:solidFill>
              </a:rPr>
              <a:t>(This proposal)</a:t>
            </a:r>
            <a:endParaRPr kumimoji="1" lang="ja-JP" altLang="en-US" sz="2500" b="1" dirty="0">
              <a:solidFill>
                <a:schemeClr val="accent3">
                  <a:lumMod val="60000"/>
                  <a:lumOff val="40000"/>
                </a:schemeClr>
              </a:solidFill>
            </a:endParaRPr>
          </a:p>
        </p:txBody>
      </p:sp>
      <p:sp>
        <p:nvSpPr>
          <p:cNvPr id="30" name="テキスト ボックス 29">
            <a:extLst>
              <a:ext uri="{FF2B5EF4-FFF2-40B4-BE49-F238E27FC236}">
                <a16:creationId xmlns:a16="http://schemas.microsoft.com/office/drawing/2014/main" id="{D2C0A593-7556-4114-AC21-9E50747140B5}"/>
              </a:ext>
            </a:extLst>
          </p:cNvPr>
          <p:cNvSpPr txBox="1"/>
          <p:nvPr/>
        </p:nvSpPr>
        <p:spPr>
          <a:xfrm>
            <a:off x="8591167" y="5001324"/>
            <a:ext cx="3198062" cy="369332"/>
          </a:xfrm>
          <a:prstGeom prst="rect">
            <a:avLst/>
          </a:prstGeom>
          <a:noFill/>
        </p:spPr>
        <p:txBody>
          <a:bodyPr wrap="square" rtlCol="0">
            <a:spAutoFit/>
          </a:bodyPr>
          <a:lstStyle/>
          <a:p>
            <a:r>
              <a:rPr kumimoji="1" lang="en-US" altLang="ja-JP" dirty="0"/>
              <a:t>HKS, PRL 110, 012502 (2013)</a:t>
            </a:r>
            <a:endParaRPr kumimoji="1" lang="ja-JP" altLang="en-US" dirty="0"/>
          </a:p>
        </p:txBody>
      </p:sp>
      <p:sp>
        <p:nvSpPr>
          <p:cNvPr id="128" name="テキスト ボックス 127">
            <a:extLst>
              <a:ext uri="{FF2B5EF4-FFF2-40B4-BE49-F238E27FC236}">
                <a16:creationId xmlns:a16="http://schemas.microsoft.com/office/drawing/2014/main" id="{F0490ACF-7B2C-4875-BBBA-B0AA80699B15}"/>
              </a:ext>
            </a:extLst>
          </p:cNvPr>
          <p:cNvSpPr txBox="1"/>
          <p:nvPr/>
        </p:nvSpPr>
        <p:spPr>
          <a:xfrm>
            <a:off x="8593468" y="5295612"/>
            <a:ext cx="3598532" cy="369332"/>
          </a:xfrm>
          <a:prstGeom prst="rect">
            <a:avLst/>
          </a:prstGeom>
          <a:noFill/>
        </p:spPr>
        <p:txBody>
          <a:bodyPr wrap="square" rtlCol="0">
            <a:spAutoFit/>
          </a:bodyPr>
          <a:lstStyle/>
          <a:p>
            <a:r>
              <a:rPr kumimoji="1" lang="en-US" altLang="ja-JP" dirty="0"/>
              <a:t>HKS, PRC 94, 021302(R) (2016)</a:t>
            </a:r>
            <a:endParaRPr kumimoji="1" lang="ja-JP" altLang="en-US" dirty="0"/>
          </a:p>
        </p:txBody>
      </p:sp>
      <p:sp>
        <p:nvSpPr>
          <p:cNvPr id="129" name="テキスト ボックス 128">
            <a:extLst>
              <a:ext uri="{FF2B5EF4-FFF2-40B4-BE49-F238E27FC236}">
                <a16:creationId xmlns:a16="http://schemas.microsoft.com/office/drawing/2014/main" id="{0FF76F72-59B3-40C8-B8AD-FFC5C567D564}"/>
              </a:ext>
            </a:extLst>
          </p:cNvPr>
          <p:cNvSpPr txBox="1"/>
          <p:nvPr/>
        </p:nvSpPr>
        <p:spPr>
          <a:xfrm>
            <a:off x="8594020" y="5584568"/>
            <a:ext cx="3398339" cy="369332"/>
          </a:xfrm>
          <a:prstGeom prst="rect">
            <a:avLst/>
          </a:prstGeom>
          <a:noFill/>
        </p:spPr>
        <p:txBody>
          <a:bodyPr wrap="square" rtlCol="0">
            <a:spAutoFit/>
          </a:bodyPr>
          <a:lstStyle/>
          <a:p>
            <a:r>
              <a:rPr kumimoji="1" lang="en-US" altLang="ja-JP" dirty="0"/>
              <a:t>Hall A, PRC 91,034308 (2015)</a:t>
            </a:r>
            <a:endParaRPr kumimoji="1" lang="ja-JP" altLang="en-US" dirty="0"/>
          </a:p>
        </p:txBody>
      </p:sp>
      <p:sp>
        <p:nvSpPr>
          <p:cNvPr id="130" name="テキスト ボックス 129">
            <a:extLst>
              <a:ext uri="{FF2B5EF4-FFF2-40B4-BE49-F238E27FC236}">
                <a16:creationId xmlns:a16="http://schemas.microsoft.com/office/drawing/2014/main" id="{B1E09E5B-AB8F-4014-81F6-17F3B632BB66}"/>
              </a:ext>
            </a:extLst>
          </p:cNvPr>
          <p:cNvSpPr txBox="1"/>
          <p:nvPr/>
        </p:nvSpPr>
        <p:spPr>
          <a:xfrm>
            <a:off x="8623825" y="6119560"/>
            <a:ext cx="3598532" cy="369332"/>
          </a:xfrm>
          <a:prstGeom prst="rect">
            <a:avLst/>
          </a:prstGeom>
          <a:noFill/>
        </p:spPr>
        <p:txBody>
          <a:bodyPr wrap="square" rtlCol="0">
            <a:spAutoFit/>
          </a:bodyPr>
          <a:lstStyle/>
          <a:p>
            <a:r>
              <a:rPr kumimoji="1" lang="en-US" altLang="ja-JP" dirty="0"/>
              <a:t>HKS, PRC 93, 034314 (2016)</a:t>
            </a:r>
            <a:endParaRPr kumimoji="1" lang="ja-JP" altLang="en-US" dirty="0"/>
          </a:p>
        </p:txBody>
      </p:sp>
      <p:sp>
        <p:nvSpPr>
          <p:cNvPr id="131" name="テキスト ボックス 130">
            <a:extLst>
              <a:ext uri="{FF2B5EF4-FFF2-40B4-BE49-F238E27FC236}">
                <a16:creationId xmlns:a16="http://schemas.microsoft.com/office/drawing/2014/main" id="{8C44BC6A-8E89-493C-99ED-8A99363E871E}"/>
              </a:ext>
            </a:extLst>
          </p:cNvPr>
          <p:cNvSpPr txBox="1"/>
          <p:nvPr/>
        </p:nvSpPr>
        <p:spPr>
          <a:xfrm>
            <a:off x="8623825" y="6449662"/>
            <a:ext cx="3598532" cy="369332"/>
          </a:xfrm>
          <a:prstGeom prst="rect">
            <a:avLst/>
          </a:prstGeom>
          <a:noFill/>
        </p:spPr>
        <p:txBody>
          <a:bodyPr wrap="square" rtlCol="0">
            <a:spAutoFit/>
          </a:bodyPr>
          <a:lstStyle/>
          <a:p>
            <a:r>
              <a:rPr kumimoji="1" lang="en-US" altLang="ja-JP" dirty="0"/>
              <a:t>HKS, PRC 90, 034320 (2014) …</a:t>
            </a:r>
            <a:endParaRPr kumimoji="1" lang="ja-JP" altLang="en-US" dirty="0"/>
          </a:p>
        </p:txBody>
      </p:sp>
      <p:sp>
        <p:nvSpPr>
          <p:cNvPr id="48" name="四角形: 1 つの角を切り取る 47">
            <a:extLst>
              <a:ext uri="{FF2B5EF4-FFF2-40B4-BE49-F238E27FC236}">
                <a16:creationId xmlns:a16="http://schemas.microsoft.com/office/drawing/2014/main" id="{ADD69BC5-67D3-4911-84CD-28BF043CA368}"/>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8/18</a:t>
            </a:r>
            <a:endParaRPr kumimoji="1" lang="ja-JP" altLang="en-US" sz="3000" dirty="0">
              <a:solidFill>
                <a:schemeClr val="tx1">
                  <a:lumMod val="85000"/>
                </a:schemeClr>
              </a:solidFill>
              <a:latin typeface="Broadway" panose="04040905080B02020502" pitchFamily="82" charset="0"/>
            </a:endParaRPr>
          </a:p>
        </p:txBody>
      </p:sp>
      <p:sp>
        <p:nvSpPr>
          <p:cNvPr id="49" name="テキスト ボックス 48">
            <a:extLst>
              <a:ext uri="{FF2B5EF4-FFF2-40B4-BE49-F238E27FC236}">
                <a16:creationId xmlns:a16="http://schemas.microsoft.com/office/drawing/2014/main" id="{EF5FF268-771E-46C0-A88E-92C03E8F550C}"/>
              </a:ext>
            </a:extLst>
          </p:cNvPr>
          <p:cNvSpPr txBox="1"/>
          <p:nvPr/>
        </p:nvSpPr>
        <p:spPr>
          <a:xfrm>
            <a:off x="8605372" y="5851420"/>
            <a:ext cx="3482399" cy="369332"/>
          </a:xfrm>
          <a:prstGeom prst="rect">
            <a:avLst/>
          </a:prstGeom>
          <a:noFill/>
        </p:spPr>
        <p:txBody>
          <a:bodyPr wrap="square" rtlCol="0">
            <a:spAutoFit/>
          </a:bodyPr>
          <a:lstStyle/>
          <a:p>
            <a:r>
              <a:rPr kumimoji="1" lang="en-US" altLang="ja-JP" dirty="0"/>
              <a:t>HKS, PRC103, L041301 (2021)</a:t>
            </a:r>
            <a:endParaRPr kumimoji="1" lang="ja-JP" altLang="en-US" dirty="0"/>
          </a:p>
        </p:txBody>
      </p:sp>
    </p:spTree>
    <p:extLst>
      <p:ext uri="{BB962C8B-B14F-4D97-AF65-F5344CB8AC3E}">
        <p14:creationId xmlns:p14="http://schemas.microsoft.com/office/powerpoint/2010/main" val="159071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093FED-D2A5-4B0C-A71D-A71D4127F151}"/>
              </a:ext>
            </a:extLst>
          </p:cNvPr>
          <p:cNvSpPr>
            <a:spLocks noGrp="1"/>
          </p:cNvSpPr>
          <p:nvPr>
            <p:ph type="title"/>
          </p:nvPr>
        </p:nvSpPr>
        <p:spPr>
          <a:xfrm>
            <a:off x="4255673" y="2661287"/>
            <a:ext cx="6837048" cy="1325563"/>
          </a:xfrm>
        </p:spPr>
        <p:txBody>
          <a:bodyPr/>
          <a:lstStyle/>
          <a:p>
            <a:pPr algn="ctr"/>
            <a:r>
              <a:rPr kumimoji="1" lang="en-US" altLang="ja-JP" dirty="0"/>
              <a:t>Proposed Experiment </a:t>
            </a:r>
            <a:endParaRPr kumimoji="1" lang="ja-JP" altLang="en-US" dirty="0"/>
          </a:p>
        </p:txBody>
      </p:sp>
    </p:spTree>
    <p:extLst>
      <p:ext uri="{BB962C8B-B14F-4D97-AF65-F5344CB8AC3E}">
        <p14:creationId xmlns:p14="http://schemas.microsoft.com/office/powerpoint/2010/main" val="295220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110D5F-B3FE-40B1-AD36-2A81EB40B948}"/>
              </a:ext>
            </a:extLst>
          </p:cNvPr>
          <p:cNvSpPr>
            <a:spLocks noGrp="1"/>
          </p:cNvSpPr>
          <p:nvPr>
            <p:ph type="title"/>
          </p:nvPr>
        </p:nvSpPr>
        <p:spPr>
          <a:xfrm>
            <a:off x="3334148" y="675143"/>
            <a:ext cx="8610600" cy="1293028"/>
          </a:xfrm>
        </p:spPr>
        <p:txBody>
          <a:bodyPr/>
          <a:lstStyle/>
          <a:p>
            <a:r>
              <a:rPr kumimoji="1" lang="en-US" altLang="ja-JP" dirty="0"/>
              <a:t>Experimental Setup</a:t>
            </a:r>
            <a:endParaRPr kumimoji="1" lang="ja-JP" altLang="en-US" dirty="0"/>
          </a:p>
        </p:txBody>
      </p:sp>
      <p:sp>
        <p:nvSpPr>
          <p:cNvPr id="3" name="日付プレースホルダー 2">
            <a:extLst>
              <a:ext uri="{FF2B5EF4-FFF2-40B4-BE49-F238E27FC236}">
                <a16:creationId xmlns:a16="http://schemas.microsoft.com/office/drawing/2014/main" id="{7C3BF702-4600-41FF-9B86-A0303C88F1D7}"/>
              </a:ext>
            </a:extLst>
          </p:cNvPr>
          <p:cNvSpPr>
            <a:spLocks noGrp="1"/>
          </p:cNvSpPr>
          <p:nvPr>
            <p:ph type="dt" sz="half" idx="10"/>
          </p:nvPr>
        </p:nvSpPr>
        <p:spPr/>
        <p:txBody>
          <a:bodyPr/>
          <a:lstStyle/>
          <a:p>
            <a:r>
              <a:rPr lang="en-US" altLang="ja-JP"/>
              <a:t>Oct. 30 2020</a:t>
            </a:r>
            <a:endParaRPr lang="ja-JP" altLang="en-US" dirty="0"/>
          </a:p>
        </p:txBody>
      </p:sp>
      <p:pic>
        <p:nvPicPr>
          <p:cNvPr id="29" name="図 28" descr="挿絵 が含まれている画像&#10;&#10;自動的に生成された説明">
            <a:extLst>
              <a:ext uri="{FF2B5EF4-FFF2-40B4-BE49-F238E27FC236}">
                <a16:creationId xmlns:a16="http://schemas.microsoft.com/office/drawing/2014/main" id="{A5E5CDC6-EE29-4787-B5E8-FF646347736C}"/>
              </a:ext>
            </a:extLst>
          </p:cNvPr>
          <p:cNvPicPr>
            <a:picLocks noChangeAspect="1"/>
          </p:cNvPicPr>
          <p:nvPr/>
        </p:nvPicPr>
        <p:blipFill rotWithShape="1">
          <a:blip r:embed="rId2">
            <a:extLst>
              <a:ext uri="{28A0092B-C50C-407E-A947-70E740481C1C}">
                <a14:useLocalDpi xmlns:a14="http://schemas.microsoft.com/office/drawing/2010/main" val="0"/>
              </a:ext>
            </a:extLst>
          </a:blip>
          <a:srcRect t="7907" r="1390"/>
          <a:stretch/>
        </p:blipFill>
        <p:spPr>
          <a:xfrm>
            <a:off x="1074922" y="784478"/>
            <a:ext cx="10916965" cy="5634814"/>
          </a:xfrm>
          <a:prstGeom prst="rect">
            <a:avLst/>
          </a:prstGeom>
        </p:spPr>
      </p:pic>
      <p:sp>
        <p:nvSpPr>
          <p:cNvPr id="38" name="テキスト ボックス 37">
            <a:extLst>
              <a:ext uri="{FF2B5EF4-FFF2-40B4-BE49-F238E27FC236}">
                <a16:creationId xmlns:a16="http://schemas.microsoft.com/office/drawing/2014/main" id="{D5C8CB3E-C005-49BE-9527-F1EDA47DBFF4}"/>
              </a:ext>
            </a:extLst>
          </p:cNvPr>
          <p:cNvSpPr txBox="1"/>
          <p:nvPr/>
        </p:nvSpPr>
        <p:spPr>
          <a:xfrm>
            <a:off x="4142535" y="4448281"/>
            <a:ext cx="2986715" cy="1310615"/>
          </a:xfrm>
          <a:prstGeom prst="rect">
            <a:avLst/>
          </a:prstGeom>
          <a:noFill/>
          <a:effectLst>
            <a:outerShdw blurRad="50800" dist="38100" dir="2700000" algn="tl" rotWithShape="0">
              <a:prstClr val="black">
                <a:alpha val="40000"/>
              </a:prstClr>
            </a:outerShdw>
          </a:effectLst>
        </p:spPr>
        <p:txBody>
          <a:bodyPr wrap="none" rtlCol="0">
            <a:spAutoFit/>
          </a:bodyPr>
          <a:lstStyle/>
          <a:p>
            <a:pPr algn="l">
              <a:spcAft>
                <a:spcPts val="500"/>
              </a:spcAft>
            </a:pPr>
            <a:r>
              <a:rPr lang="en-US" altLang="ja-JP" sz="4000" dirty="0">
                <a:solidFill>
                  <a:schemeClr val="bg1"/>
                </a:solidFill>
                <a:cs typeface="Arial" pitchFamily="34" charset="0"/>
              </a:rPr>
              <a:t>HKS (QQD)</a:t>
            </a:r>
          </a:p>
          <a:p>
            <a:pPr algn="l">
              <a:spcAft>
                <a:spcPts val="500"/>
              </a:spcAft>
            </a:pPr>
            <a:r>
              <a:rPr kumimoji="1" lang="en-US" altLang="ja-JP" sz="3500" dirty="0">
                <a:solidFill>
                  <a:schemeClr val="bg1"/>
                </a:solidFill>
                <a:cs typeface="Arial" pitchFamily="34" charset="0"/>
              </a:rPr>
              <a:t>1.2 GeV/</a:t>
            </a:r>
            <a:r>
              <a:rPr kumimoji="1" lang="en-US" altLang="ja-JP" sz="3500" i="1" dirty="0">
                <a:solidFill>
                  <a:schemeClr val="bg1"/>
                </a:solidFill>
                <a:cs typeface="Arial" pitchFamily="34" charset="0"/>
              </a:rPr>
              <a:t>c</a:t>
            </a:r>
            <a:r>
              <a:rPr kumimoji="1" lang="en-US" altLang="ja-JP" sz="3500" dirty="0">
                <a:solidFill>
                  <a:schemeClr val="bg1"/>
                </a:solidFill>
                <a:cs typeface="Arial" pitchFamily="34" charset="0"/>
              </a:rPr>
              <a:t> K</a:t>
            </a:r>
            <a:r>
              <a:rPr kumimoji="1" lang="en-US" altLang="ja-JP" sz="3500" baseline="30000" dirty="0">
                <a:solidFill>
                  <a:schemeClr val="bg1"/>
                </a:solidFill>
                <a:cs typeface="Arial" pitchFamily="34" charset="0"/>
              </a:rPr>
              <a:t>+</a:t>
            </a:r>
            <a:endParaRPr kumimoji="1" lang="ja-JP" altLang="en-US" sz="3500" baseline="30000" dirty="0" err="1">
              <a:solidFill>
                <a:schemeClr val="bg1"/>
              </a:solidFill>
              <a:cs typeface="Arial" pitchFamily="34" charset="0"/>
            </a:endParaRPr>
          </a:p>
        </p:txBody>
      </p:sp>
      <p:cxnSp>
        <p:nvCxnSpPr>
          <p:cNvPr id="41" name="直線矢印コネクタ 40">
            <a:extLst>
              <a:ext uri="{FF2B5EF4-FFF2-40B4-BE49-F238E27FC236}">
                <a16:creationId xmlns:a16="http://schemas.microsoft.com/office/drawing/2014/main" id="{6239C9E5-656D-4A09-B245-7908669497A8}"/>
              </a:ext>
            </a:extLst>
          </p:cNvPr>
          <p:cNvCxnSpPr>
            <a:cxnSpLocks/>
          </p:cNvCxnSpPr>
          <p:nvPr/>
        </p:nvCxnSpPr>
        <p:spPr>
          <a:xfrm flipV="1">
            <a:off x="209118" y="3874296"/>
            <a:ext cx="1016302" cy="1"/>
          </a:xfrm>
          <a:prstGeom prst="straightConnector1">
            <a:avLst/>
          </a:prstGeom>
          <a:ln w="76200">
            <a:solidFill>
              <a:srgbClr val="FFC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0CBB1873-5C1D-4635-A94F-F038859A19A3}"/>
              </a:ext>
            </a:extLst>
          </p:cNvPr>
          <p:cNvSpPr txBox="1"/>
          <p:nvPr/>
        </p:nvSpPr>
        <p:spPr>
          <a:xfrm>
            <a:off x="-239849" y="3254002"/>
            <a:ext cx="1612113" cy="1220847"/>
          </a:xfrm>
          <a:prstGeom prst="rect">
            <a:avLst/>
          </a:prstGeom>
          <a:noFill/>
        </p:spPr>
        <p:txBody>
          <a:bodyPr wrap="square" rtlCol="0">
            <a:spAutoFit/>
          </a:bodyPr>
          <a:lstStyle/>
          <a:p>
            <a:pPr algn="ctr">
              <a:spcAft>
                <a:spcPts val="500"/>
              </a:spcAft>
            </a:pPr>
            <a:r>
              <a:rPr kumimoji="1" lang="en-US" altLang="ja-JP" sz="2400" dirty="0">
                <a:solidFill>
                  <a:srgbClr val="FFFF00"/>
                </a:solidFill>
                <a:cs typeface="Arial" pitchFamily="34" charset="0"/>
              </a:rPr>
              <a:t>e</a:t>
            </a:r>
            <a:r>
              <a:rPr kumimoji="1" lang="ja-JP" altLang="en-US" sz="2400" dirty="0">
                <a:solidFill>
                  <a:srgbClr val="FFFF00"/>
                </a:solidFill>
                <a:cs typeface="Arial" pitchFamily="34" charset="0"/>
              </a:rPr>
              <a:t>⁻</a:t>
            </a:r>
            <a:endParaRPr kumimoji="1" lang="en-US" altLang="ja-JP" sz="2400" dirty="0">
              <a:solidFill>
                <a:srgbClr val="FFFF00"/>
              </a:solidFill>
              <a:cs typeface="Arial" pitchFamily="34" charset="0"/>
            </a:endParaRPr>
          </a:p>
          <a:p>
            <a:pPr algn="ctr">
              <a:spcAft>
                <a:spcPts val="500"/>
              </a:spcAft>
            </a:pPr>
            <a:r>
              <a:rPr kumimoji="1" lang="ja-JP" altLang="en-US" sz="2400" dirty="0">
                <a:solidFill>
                  <a:srgbClr val="FFFF00"/>
                </a:solidFill>
                <a:cs typeface="Arial" pitchFamily="34" charset="0"/>
              </a:rPr>
              <a:t> </a:t>
            </a:r>
            <a:endParaRPr kumimoji="1" lang="en-US" altLang="ja-JP" sz="2400" dirty="0">
              <a:solidFill>
                <a:srgbClr val="FFFF00"/>
              </a:solidFill>
              <a:cs typeface="Arial" pitchFamily="34" charset="0"/>
            </a:endParaRPr>
          </a:p>
          <a:p>
            <a:pPr algn="ctr">
              <a:spcAft>
                <a:spcPts val="500"/>
              </a:spcAft>
            </a:pPr>
            <a:r>
              <a:rPr lang="en-US" altLang="ja-JP" sz="1700" dirty="0">
                <a:solidFill>
                  <a:srgbClr val="FFFF00"/>
                </a:solidFill>
                <a:cs typeface="Arial" pitchFamily="34" charset="0"/>
              </a:rPr>
              <a:t>(4.2 GeV)</a:t>
            </a:r>
            <a:endParaRPr kumimoji="1" lang="ja-JP" altLang="en-US" sz="1700" dirty="0">
              <a:solidFill>
                <a:srgbClr val="FFFF00"/>
              </a:solidFill>
              <a:cs typeface="Arial" pitchFamily="34" charset="0"/>
            </a:endParaRPr>
          </a:p>
        </p:txBody>
      </p:sp>
      <p:sp>
        <p:nvSpPr>
          <p:cNvPr id="6" name="テキスト ボックス 5">
            <a:extLst>
              <a:ext uri="{FF2B5EF4-FFF2-40B4-BE49-F238E27FC236}">
                <a16:creationId xmlns:a16="http://schemas.microsoft.com/office/drawing/2014/main" id="{7819D561-4FE7-497B-AC71-F326FB16F22E}"/>
              </a:ext>
            </a:extLst>
          </p:cNvPr>
          <p:cNvSpPr txBox="1"/>
          <p:nvPr/>
        </p:nvSpPr>
        <p:spPr>
          <a:xfrm>
            <a:off x="1044545" y="2145070"/>
            <a:ext cx="1531188" cy="861774"/>
          </a:xfrm>
          <a:prstGeom prst="rect">
            <a:avLst/>
          </a:prstGeom>
          <a:noFill/>
        </p:spPr>
        <p:txBody>
          <a:bodyPr wrap="none" rtlCol="0">
            <a:spAutoFit/>
          </a:bodyPr>
          <a:lstStyle/>
          <a:p>
            <a:pPr algn="ctr"/>
            <a:r>
              <a:rPr kumimoji="1" lang="en-US" altLang="ja-JP" sz="2500" b="1" dirty="0">
                <a:solidFill>
                  <a:srgbClr val="CC6600"/>
                </a:solidFill>
                <a:cs typeface="Arial" pitchFamily="34" charset="0"/>
              </a:rPr>
              <a:t>New </a:t>
            </a:r>
          </a:p>
          <a:p>
            <a:pPr algn="ctr"/>
            <a:r>
              <a:rPr kumimoji="1" lang="en-US" altLang="ja-JP" sz="2500" b="1" dirty="0">
                <a:solidFill>
                  <a:srgbClr val="CC6600"/>
                </a:solidFill>
                <a:cs typeface="Arial" pitchFamily="34" charset="0"/>
              </a:rPr>
              <a:t>Magnets</a:t>
            </a:r>
            <a:endParaRPr kumimoji="1" lang="ja-JP" altLang="en-US" sz="2500" b="1" dirty="0" err="1">
              <a:solidFill>
                <a:srgbClr val="CC6600"/>
              </a:solidFill>
              <a:cs typeface="Arial" pitchFamily="34" charset="0"/>
            </a:endParaRPr>
          </a:p>
        </p:txBody>
      </p:sp>
      <p:sp>
        <p:nvSpPr>
          <p:cNvPr id="7" name="四角形: 角を丸くする 6">
            <a:extLst>
              <a:ext uri="{FF2B5EF4-FFF2-40B4-BE49-F238E27FC236}">
                <a16:creationId xmlns:a16="http://schemas.microsoft.com/office/drawing/2014/main" id="{291BD5C5-836E-4200-B254-BB0599B83488}"/>
              </a:ext>
            </a:extLst>
          </p:cNvPr>
          <p:cNvSpPr/>
          <p:nvPr/>
        </p:nvSpPr>
        <p:spPr>
          <a:xfrm>
            <a:off x="1191570" y="3206421"/>
            <a:ext cx="1038264" cy="1297881"/>
          </a:xfrm>
          <a:prstGeom prst="roundRect">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6B12EF03-549D-49B8-87E2-F56C667CF32B}"/>
              </a:ext>
            </a:extLst>
          </p:cNvPr>
          <p:cNvCxnSpPr>
            <a:cxnSpLocks/>
          </p:cNvCxnSpPr>
          <p:nvPr/>
        </p:nvCxnSpPr>
        <p:spPr>
          <a:xfrm>
            <a:off x="6142832" y="4319553"/>
            <a:ext cx="134022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FDBF9E9-96AF-4EDF-8DB0-0BE1D1693BD1}"/>
              </a:ext>
            </a:extLst>
          </p:cNvPr>
          <p:cNvSpPr txBox="1"/>
          <p:nvPr/>
        </p:nvSpPr>
        <p:spPr>
          <a:xfrm>
            <a:off x="2386992" y="36082"/>
            <a:ext cx="7478149" cy="630942"/>
          </a:xfrm>
          <a:prstGeom prst="rect">
            <a:avLst/>
          </a:prstGeom>
          <a:noFill/>
        </p:spPr>
        <p:txBody>
          <a:bodyPr wrap="square" rtlCol="0">
            <a:spAutoFit/>
          </a:bodyPr>
          <a:lstStyle/>
          <a:p>
            <a:r>
              <a:rPr kumimoji="1" lang="en-US" altLang="ja-JP" sz="3500" dirty="0"/>
              <a:t>Experimental Setup at JLab Hall A</a:t>
            </a:r>
            <a:endParaRPr kumimoji="1" lang="ja-JP" altLang="en-US" sz="3500" dirty="0"/>
          </a:p>
        </p:txBody>
      </p:sp>
      <p:sp>
        <p:nvSpPr>
          <p:cNvPr id="42" name="テキスト ボックス 41">
            <a:extLst>
              <a:ext uri="{FF2B5EF4-FFF2-40B4-BE49-F238E27FC236}">
                <a16:creationId xmlns:a16="http://schemas.microsoft.com/office/drawing/2014/main" id="{F9A80C7E-C27C-4718-947F-3538CEEC9AAB}"/>
              </a:ext>
            </a:extLst>
          </p:cNvPr>
          <p:cNvSpPr txBox="1"/>
          <p:nvPr/>
        </p:nvSpPr>
        <p:spPr>
          <a:xfrm rot="20856137">
            <a:off x="3855918" y="1068938"/>
            <a:ext cx="3345788" cy="1310615"/>
          </a:xfrm>
          <a:prstGeom prst="rect">
            <a:avLst/>
          </a:prstGeom>
          <a:noFill/>
          <a:effectLst>
            <a:outerShdw blurRad="50800" dist="38100" dir="2700000" algn="tl" rotWithShape="0">
              <a:prstClr val="black">
                <a:alpha val="40000"/>
              </a:prstClr>
            </a:outerShdw>
          </a:effectLst>
        </p:spPr>
        <p:txBody>
          <a:bodyPr wrap="none" rtlCol="0">
            <a:spAutoFit/>
          </a:bodyPr>
          <a:lstStyle/>
          <a:p>
            <a:pPr algn="l">
              <a:spcAft>
                <a:spcPts val="500"/>
              </a:spcAft>
            </a:pPr>
            <a:r>
              <a:rPr lang="en-US" altLang="ja-JP" sz="4000" dirty="0">
                <a:solidFill>
                  <a:schemeClr val="bg1"/>
                </a:solidFill>
                <a:cs typeface="Arial" pitchFamily="34" charset="0"/>
              </a:rPr>
              <a:t>HRS (QQDQ)</a:t>
            </a:r>
          </a:p>
          <a:p>
            <a:pPr algn="l">
              <a:spcAft>
                <a:spcPts val="500"/>
              </a:spcAft>
            </a:pPr>
            <a:r>
              <a:rPr kumimoji="1" lang="en-US" altLang="ja-JP" sz="3500" dirty="0">
                <a:solidFill>
                  <a:schemeClr val="bg1"/>
                </a:solidFill>
                <a:cs typeface="Arial" pitchFamily="34" charset="0"/>
              </a:rPr>
              <a:t>2.7 GeV/</a:t>
            </a:r>
            <a:r>
              <a:rPr kumimoji="1" lang="en-US" altLang="ja-JP" sz="3500" i="1" dirty="0">
                <a:solidFill>
                  <a:schemeClr val="bg1"/>
                </a:solidFill>
                <a:cs typeface="Arial" pitchFamily="34" charset="0"/>
              </a:rPr>
              <a:t>c </a:t>
            </a:r>
            <a:r>
              <a:rPr kumimoji="1" lang="en-US" altLang="ja-JP" sz="3500" dirty="0">
                <a:solidFill>
                  <a:schemeClr val="bg1"/>
                </a:solidFill>
                <a:cs typeface="Arial" pitchFamily="34" charset="0"/>
              </a:rPr>
              <a:t>e’</a:t>
            </a:r>
            <a:endParaRPr kumimoji="1" lang="ja-JP" altLang="en-US" sz="3500" dirty="0" err="1">
              <a:solidFill>
                <a:schemeClr val="bg1"/>
              </a:solidFill>
              <a:cs typeface="Arial" pitchFamily="34" charset="0"/>
            </a:endParaRPr>
          </a:p>
        </p:txBody>
      </p:sp>
      <p:grpSp>
        <p:nvGrpSpPr>
          <p:cNvPr id="59" name="グループ化 58">
            <a:extLst>
              <a:ext uri="{FF2B5EF4-FFF2-40B4-BE49-F238E27FC236}">
                <a16:creationId xmlns:a16="http://schemas.microsoft.com/office/drawing/2014/main" id="{C14A8F1B-7FD0-4019-B909-E250ED7AC268}"/>
              </a:ext>
            </a:extLst>
          </p:cNvPr>
          <p:cNvGrpSpPr/>
          <p:nvPr/>
        </p:nvGrpSpPr>
        <p:grpSpPr>
          <a:xfrm>
            <a:off x="1225420" y="3901142"/>
            <a:ext cx="2153485" cy="2564718"/>
            <a:chOff x="1225420" y="3901142"/>
            <a:chExt cx="2153485" cy="2564718"/>
          </a:xfrm>
        </p:grpSpPr>
        <p:grpSp>
          <p:nvGrpSpPr>
            <p:cNvPr id="22" name="グループ化 21">
              <a:extLst>
                <a:ext uri="{FF2B5EF4-FFF2-40B4-BE49-F238E27FC236}">
                  <a16:creationId xmlns:a16="http://schemas.microsoft.com/office/drawing/2014/main" id="{F42ACD6A-CF11-416B-9DE6-C3E093145856}"/>
                </a:ext>
              </a:extLst>
            </p:cNvPr>
            <p:cNvGrpSpPr/>
            <p:nvPr/>
          </p:nvGrpSpPr>
          <p:grpSpPr>
            <a:xfrm>
              <a:off x="1225420" y="3901142"/>
              <a:ext cx="1489788" cy="615634"/>
              <a:chOff x="1225420" y="3901142"/>
              <a:chExt cx="1489788" cy="615634"/>
            </a:xfrm>
          </p:grpSpPr>
          <p:cxnSp>
            <p:nvCxnSpPr>
              <p:cNvPr id="44" name="直線矢印コネクタ 43">
                <a:extLst>
                  <a:ext uri="{FF2B5EF4-FFF2-40B4-BE49-F238E27FC236}">
                    <a16:creationId xmlns:a16="http://schemas.microsoft.com/office/drawing/2014/main" id="{57A14431-2099-4F31-8C87-A68532CC4F1C}"/>
                  </a:ext>
                </a:extLst>
              </p:cNvPr>
              <p:cNvCxnSpPr>
                <a:cxnSpLocks/>
              </p:cNvCxnSpPr>
              <p:nvPr/>
            </p:nvCxnSpPr>
            <p:spPr>
              <a:xfrm>
                <a:off x="1787866" y="4051083"/>
                <a:ext cx="927342" cy="465693"/>
              </a:xfrm>
              <a:prstGeom prst="straightConnector1">
                <a:avLst/>
              </a:prstGeom>
              <a:ln w="76200">
                <a:solidFill>
                  <a:schemeClr val="accent1">
                    <a:lumMod val="40000"/>
                    <a:lumOff val="6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フリーフォーム: 図形 17">
                <a:extLst>
                  <a:ext uri="{FF2B5EF4-FFF2-40B4-BE49-F238E27FC236}">
                    <a16:creationId xmlns:a16="http://schemas.microsoft.com/office/drawing/2014/main" id="{F7070828-F728-4DDB-B661-DCF26BCDB704}"/>
                  </a:ext>
                </a:extLst>
              </p:cNvPr>
              <p:cNvSpPr/>
              <p:nvPr/>
            </p:nvSpPr>
            <p:spPr>
              <a:xfrm>
                <a:off x="1464906" y="3946849"/>
                <a:ext cx="345233" cy="102637"/>
              </a:xfrm>
              <a:custGeom>
                <a:avLst/>
                <a:gdLst>
                  <a:gd name="connsiteX0" fmla="*/ 345233 w 345233"/>
                  <a:gd name="connsiteY0" fmla="*/ 102637 h 102637"/>
                  <a:gd name="connsiteX1" fmla="*/ 149290 w 345233"/>
                  <a:gd name="connsiteY1" fmla="*/ 27992 h 102637"/>
                  <a:gd name="connsiteX2" fmla="*/ 0 w 345233"/>
                  <a:gd name="connsiteY2" fmla="*/ 0 h 102637"/>
                </a:gdLst>
                <a:ahLst/>
                <a:cxnLst>
                  <a:cxn ang="0">
                    <a:pos x="connsiteX0" y="connsiteY0"/>
                  </a:cxn>
                  <a:cxn ang="0">
                    <a:pos x="connsiteX1" y="connsiteY1"/>
                  </a:cxn>
                  <a:cxn ang="0">
                    <a:pos x="connsiteX2" y="connsiteY2"/>
                  </a:cxn>
                </a:cxnLst>
                <a:rect l="l" t="t" r="r" b="b"/>
                <a:pathLst>
                  <a:path w="345233" h="102637">
                    <a:moveTo>
                      <a:pt x="345233" y="102637"/>
                    </a:moveTo>
                    <a:cubicBezTo>
                      <a:pt x="276031" y="73867"/>
                      <a:pt x="206829" y="45098"/>
                      <a:pt x="149290" y="27992"/>
                    </a:cubicBezTo>
                    <a:cubicBezTo>
                      <a:pt x="91751" y="10886"/>
                      <a:pt x="45875" y="5443"/>
                      <a:pt x="0" y="0"/>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0658F514-289F-4FD3-B8CC-4215C1685136}"/>
                  </a:ext>
                </a:extLst>
              </p:cNvPr>
              <p:cNvCxnSpPr>
                <a:cxnSpLocks/>
                <a:endCxn id="18" idx="2"/>
              </p:cNvCxnSpPr>
              <p:nvPr/>
            </p:nvCxnSpPr>
            <p:spPr>
              <a:xfrm>
                <a:off x="1225420" y="3901142"/>
                <a:ext cx="239486" cy="45707"/>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6" name="フリーフォーム: 図形 45">
              <a:extLst>
                <a:ext uri="{FF2B5EF4-FFF2-40B4-BE49-F238E27FC236}">
                  <a16:creationId xmlns:a16="http://schemas.microsoft.com/office/drawing/2014/main" id="{CEBCB4E2-47A6-44C2-B596-7F5846C53FEA}"/>
                </a:ext>
              </a:extLst>
            </p:cNvPr>
            <p:cNvSpPr/>
            <p:nvPr/>
          </p:nvSpPr>
          <p:spPr>
            <a:xfrm>
              <a:off x="2724539" y="4497355"/>
              <a:ext cx="654366" cy="1073021"/>
            </a:xfrm>
            <a:custGeom>
              <a:avLst/>
              <a:gdLst>
                <a:gd name="connsiteX0" fmla="*/ 0 w 654366"/>
                <a:gd name="connsiteY0" fmla="*/ 0 h 1073021"/>
                <a:gd name="connsiteX1" fmla="*/ 587828 w 654366"/>
                <a:gd name="connsiteY1" fmla="*/ 466531 h 1073021"/>
                <a:gd name="connsiteX2" fmla="*/ 615820 w 654366"/>
                <a:gd name="connsiteY2" fmla="*/ 1073021 h 1073021"/>
              </a:gdLst>
              <a:ahLst/>
              <a:cxnLst>
                <a:cxn ang="0">
                  <a:pos x="connsiteX0" y="connsiteY0"/>
                </a:cxn>
                <a:cxn ang="0">
                  <a:pos x="connsiteX1" y="connsiteY1"/>
                </a:cxn>
                <a:cxn ang="0">
                  <a:pos x="connsiteX2" y="connsiteY2"/>
                </a:cxn>
              </a:cxnLst>
              <a:rect l="l" t="t" r="r" b="b"/>
              <a:pathLst>
                <a:path w="654366" h="1073021">
                  <a:moveTo>
                    <a:pt x="0" y="0"/>
                  </a:moveTo>
                  <a:cubicBezTo>
                    <a:pt x="242595" y="143847"/>
                    <a:pt x="485191" y="287694"/>
                    <a:pt x="587828" y="466531"/>
                  </a:cubicBezTo>
                  <a:cubicBezTo>
                    <a:pt x="690465" y="645368"/>
                    <a:pt x="653142" y="859194"/>
                    <a:pt x="615820" y="1073021"/>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矢印コネクタ 49">
              <a:extLst>
                <a:ext uri="{FF2B5EF4-FFF2-40B4-BE49-F238E27FC236}">
                  <a16:creationId xmlns:a16="http://schemas.microsoft.com/office/drawing/2014/main" id="{9BA1765A-B360-4817-B1C2-B1B57755E521}"/>
                </a:ext>
              </a:extLst>
            </p:cNvPr>
            <p:cNvCxnSpPr>
              <a:cxnSpLocks/>
              <a:stCxn id="46" idx="2"/>
            </p:cNvCxnSpPr>
            <p:nvPr/>
          </p:nvCxnSpPr>
          <p:spPr>
            <a:xfrm flipH="1">
              <a:off x="3191069" y="5570376"/>
              <a:ext cx="149290" cy="895484"/>
            </a:xfrm>
            <a:prstGeom prst="straightConnector1">
              <a:avLst/>
            </a:prstGeom>
            <a:ln w="76200">
              <a:solidFill>
                <a:schemeClr val="accent1">
                  <a:lumMod val="40000"/>
                  <a:lumOff val="6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61" name="直線矢印コネクタ 60">
            <a:extLst>
              <a:ext uri="{FF2B5EF4-FFF2-40B4-BE49-F238E27FC236}">
                <a16:creationId xmlns:a16="http://schemas.microsoft.com/office/drawing/2014/main" id="{93D1ECC7-BCD7-48BC-ACE0-563002FEE1D5}"/>
              </a:ext>
            </a:extLst>
          </p:cNvPr>
          <p:cNvCxnSpPr/>
          <p:nvPr/>
        </p:nvCxnSpPr>
        <p:spPr>
          <a:xfrm flipV="1">
            <a:off x="1225420" y="1770814"/>
            <a:ext cx="9851714" cy="2103482"/>
          </a:xfrm>
          <a:prstGeom prst="straightConnector1">
            <a:avLst/>
          </a:prstGeom>
          <a:ln w="76200">
            <a:tailEnd type="triangle" w="lg" len="lg"/>
          </a:ln>
        </p:spPr>
        <p:style>
          <a:lnRef idx="1">
            <a:schemeClr val="accent1"/>
          </a:lnRef>
          <a:fillRef idx="0">
            <a:schemeClr val="accent1"/>
          </a:fillRef>
          <a:effectRef idx="0">
            <a:schemeClr val="accent1"/>
          </a:effectRef>
          <a:fontRef idx="minor">
            <a:schemeClr val="tx1"/>
          </a:fontRef>
        </p:style>
      </p:cxnSp>
      <p:grpSp>
        <p:nvGrpSpPr>
          <p:cNvPr id="63" name="グループ化 62">
            <a:extLst>
              <a:ext uri="{FF2B5EF4-FFF2-40B4-BE49-F238E27FC236}">
                <a16:creationId xmlns:a16="http://schemas.microsoft.com/office/drawing/2014/main" id="{AB99B14E-1979-4B38-8B6B-775451CC62D6}"/>
              </a:ext>
            </a:extLst>
          </p:cNvPr>
          <p:cNvGrpSpPr/>
          <p:nvPr/>
        </p:nvGrpSpPr>
        <p:grpSpPr>
          <a:xfrm>
            <a:off x="8081350" y="4372452"/>
            <a:ext cx="3547852" cy="1423489"/>
            <a:chOff x="6490158" y="-29587"/>
            <a:chExt cx="3547852" cy="1423489"/>
          </a:xfrm>
        </p:grpSpPr>
        <p:sp>
          <p:nvSpPr>
            <p:cNvPr id="64" name="正方形/長方形 63">
              <a:extLst>
                <a:ext uri="{FF2B5EF4-FFF2-40B4-BE49-F238E27FC236}">
                  <a16:creationId xmlns:a16="http://schemas.microsoft.com/office/drawing/2014/main" id="{F7467CF5-06EE-424D-BE56-33586F088F60}"/>
                </a:ext>
              </a:extLst>
            </p:cNvPr>
            <p:cNvSpPr/>
            <p:nvPr/>
          </p:nvSpPr>
          <p:spPr>
            <a:xfrm>
              <a:off x="6490158" y="0"/>
              <a:ext cx="3501335" cy="1393902"/>
            </a:xfrm>
            <a:prstGeom prst="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500" dirty="0"/>
            </a:p>
          </p:txBody>
        </p:sp>
        <p:sp>
          <p:nvSpPr>
            <p:cNvPr id="65" name="楕円 64">
              <a:extLst>
                <a:ext uri="{FF2B5EF4-FFF2-40B4-BE49-F238E27FC236}">
                  <a16:creationId xmlns:a16="http://schemas.microsoft.com/office/drawing/2014/main" id="{0978A577-456F-4712-926F-10866E5683F2}"/>
                </a:ext>
              </a:extLst>
            </p:cNvPr>
            <p:cNvSpPr/>
            <p:nvPr/>
          </p:nvSpPr>
          <p:spPr>
            <a:xfrm>
              <a:off x="8132246" y="680227"/>
              <a:ext cx="331527" cy="561940"/>
            </a:xfrm>
            <a:prstGeom prst="ellipse">
              <a:avLst/>
            </a:prstGeom>
            <a:solidFill>
              <a:schemeClr val="bg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500"/>
            </a:p>
          </p:txBody>
        </p:sp>
        <p:cxnSp>
          <p:nvCxnSpPr>
            <p:cNvPr id="66" name="直線コネクタ 65">
              <a:extLst>
                <a:ext uri="{FF2B5EF4-FFF2-40B4-BE49-F238E27FC236}">
                  <a16:creationId xmlns:a16="http://schemas.microsoft.com/office/drawing/2014/main" id="{14553515-610E-4A10-979A-9EE2AABD2BE4}"/>
                </a:ext>
              </a:extLst>
            </p:cNvPr>
            <p:cNvCxnSpPr>
              <a:cxnSpLocks/>
            </p:cNvCxnSpPr>
            <p:nvPr/>
          </p:nvCxnSpPr>
          <p:spPr>
            <a:xfrm>
              <a:off x="7263169" y="888556"/>
              <a:ext cx="2126158" cy="0"/>
            </a:xfrm>
            <a:prstGeom prst="line">
              <a:avLst/>
            </a:prstGeom>
          </p:spPr>
          <p:style>
            <a:lnRef idx="1">
              <a:schemeClr val="dk1"/>
            </a:lnRef>
            <a:fillRef idx="0">
              <a:schemeClr val="dk1"/>
            </a:fillRef>
            <a:effectRef idx="0">
              <a:schemeClr val="dk1"/>
            </a:effectRef>
            <a:fontRef idx="minor">
              <a:schemeClr val="tx1"/>
            </a:fontRef>
          </p:style>
        </p:cxnSp>
        <p:cxnSp>
          <p:nvCxnSpPr>
            <p:cNvPr id="67" name="直線コネクタ 66">
              <a:extLst>
                <a:ext uri="{FF2B5EF4-FFF2-40B4-BE49-F238E27FC236}">
                  <a16:creationId xmlns:a16="http://schemas.microsoft.com/office/drawing/2014/main" id="{3FDB747C-738D-44C3-8CE2-649754095464}"/>
                </a:ext>
              </a:extLst>
            </p:cNvPr>
            <p:cNvCxnSpPr>
              <a:cxnSpLocks/>
            </p:cNvCxnSpPr>
            <p:nvPr/>
          </p:nvCxnSpPr>
          <p:spPr>
            <a:xfrm>
              <a:off x="7263169" y="974050"/>
              <a:ext cx="2148460" cy="0"/>
            </a:xfrm>
            <a:prstGeom prst="line">
              <a:avLst/>
            </a:prstGeom>
          </p:spPr>
          <p:style>
            <a:lnRef idx="1">
              <a:schemeClr val="dk1"/>
            </a:lnRef>
            <a:fillRef idx="0">
              <a:schemeClr val="dk1"/>
            </a:fillRef>
            <a:effectRef idx="0">
              <a:schemeClr val="dk1"/>
            </a:effectRef>
            <a:fontRef idx="minor">
              <a:schemeClr val="tx1"/>
            </a:fontRef>
          </p:style>
        </p:cxnSp>
        <p:cxnSp>
          <p:nvCxnSpPr>
            <p:cNvPr id="68" name="直線コネクタ 67">
              <a:extLst>
                <a:ext uri="{FF2B5EF4-FFF2-40B4-BE49-F238E27FC236}">
                  <a16:creationId xmlns:a16="http://schemas.microsoft.com/office/drawing/2014/main" id="{26E31D99-1824-4E77-B41D-6DE7E1F8DAE4}"/>
                </a:ext>
              </a:extLst>
            </p:cNvPr>
            <p:cNvCxnSpPr>
              <a:cxnSpLocks/>
            </p:cNvCxnSpPr>
            <p:nvPr/>
          </p:nvCxnSpPr>
          <p:spPr>
            <a:xfrm>
              <a:off x="7263169" y="1059544"/>
              <a:ext cx="2148460" cy="0"/>
            </a:xfrm>
            <a:prstGeom prst="line">
              <a:avLst/>
            </a:prstGeom>
          </p:spPr>
          <p:style>
            <a:lnRef idx="1">
              <a:schemeClr val="dk1"/>
            </a:lnRef>
            <a:fillRef idx="0">
              <a:schemeClr val="dk1"/>
            </a:fillRef>
            <a:effectRef idx="0">
              <a:schemeClr val="dk1"/>
            </a:effectRef>
            <a:fontRef idx="minor">
              <a:schemeClr val="tx1"/>
            </a:fontRef>
          </p:style>
        </p:cxnSp>
        <p:cxnSp>
          <p:nvCxnSpPr>
            <p:cNvPr id="69" name="直線矢印コネクタ 68">
              <a:extLst>
                <a:ext uri="{FF2B5EF4-FFF2-40B4-BE49-F238E27FC236}">
                  <a16:creationId xmlns:a16="http://schemas.microsoft.com/office/drawing/2014/main" id="{B512416C-2557-460C-A355-260743B05374}"/>
                </a:ext>
              </a:extLst>
            </p:cNvPr>
            <p:cNvCxnSpPr>
              <a:cxnSpLocks/>
            </p:cNvCxnSpPr>
            <p:nvPr/>
          </p:nvCxnSpPr>
          <p:spPr>
            <a:xfrm>
              <a:off x="7263169" y="512959"/>
              <a:ext cx="498080" cy="0"/>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F19AD9A2-35EA-47FC-BBFE-635BCB64E25C}"/>
                </a:ext>
              </a:extLst>
            </p:cNvPr>
            <p:cNvCxnSpPr>
              <a:cxnSpLocks/>
            </p:cNvCxnSpPr>
            <p:nvPr/>
          </p:nvCxnSpPr>
          <p:spPr>
            <a:xfrm flipV="1">
              <a:off x="7790489" y="116061"/>
              <a:ext cx="966920" cy="3931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 name="フリーフォーム: 図形 70">
              <a:extLst>
                <a:ext uri="{FF2B5EF4-FFF2-40B4-BE49-F238E27FC236}">
                  <a16:creationId xmlns:a16="http://schemas.microsoft.com/office/drawing/2014/main" id="{4B98ADC9-B707-4504-B88E-8F204BFA0658}"/>
                </a:ext>
              </a:extLst>
            </p:cNvPr>
            <p:cNvSpPr/>
            <p:nvPr/>
          </p:nvSpPr>
          <p:spPr>
            <a:xfrm>
              <a:off x="7761249" y="470477"/>
              <a:ext cx="457200" cy="376913"/>
            </a:xfrm>
            <a:custGeom>
              <a:avLst/>
              <a:gdLst>
                <a:gd name="connsiteX0" fmla="*/ 0 w 432781"/>
                <a:gd name="connsiteY0" fmla="*/ 64783 h 377017"/>
                <a:gd name="connsiteX1" fmla="*/ 178420 w 432781"/>
                <a:gd name="connsiteY1" fmla="*/ 9026 h 377017"/>
                <a:gd name="connsiteX2" fmla="*/ 44605 w 432781"/>
                <a:gd name="connsiteY2" fmla="*/ 232051 h 377017"/>
                <a:gd name="connsiteX3" fmla="*/ 245327 w 432781"/>
                <a:gd name="connsiteY3" fmla="*/ 87085 h 377017"/>
                <a:gd name="connsiteX4" fmla="*/ 133815 w 432781"/>
                <a:gd name="connsiteY4" fmla="*/ 265504 h 377017"/>
                <a:gd name="connsiteX5" fmla="*/ 345688 w 432781"/>
                <a:gd name="connsiteY5" fmla="*/ 176295 h 377017"/>
                <a:gd name="connsiteX6" fmla="*/ 245327 w 432781"/>
                <a:gd name="connsiteY6" fmla="*/ 343563 h 377017"/>
                <a:gd name="connsiteX7" fmla="*/ 423746 w 432781"/>
                <a:gd name="connsiteY7" fmla="*/ 232051 h 377017"/>
                <a:gd name="connsiteX8" fmla="*/ 390293 w 432781"/>
                <a:gd name="connsiteY8" fmla="*/ 377017 h 37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781" h="377017">
                  <a:moveTo>
                    <a:pt x="0" y="64783"/>
                  </a:moveTo>
                  <a:cubicBezTo>
                    <a:pt x="85493" y="22965"/>
                    <a:pt x="170986" y="-18852"/>
                    <a:pt x="178420" y="9026"/>
                  </a:cubicBezTo>
                  <a:cubicBezTo>
                    <a:pt x="185854" y="36904"/>
                    <a:pt x="33454" y="219041"/>
                    <a:pt x="44605" y="232051"/>
                  </a:cubicBezTo>
                  <a:cubicBezTo>
                    <a:pt x="55756" y="245061"/>
                    <a:pt x="230459" y="81510"/>
                    <a:pt x="245327" y="87085"/>
                  </a:cubicBezTo>
                  <a:cubicBezTo>
                    <a:pt x="260195" y="92661"/>
                    <a:pt x="117088" y="250636"/>
                    <a:pt x="133815" y="265504"/>
                  </a:cubicBezTo>
                  <a:cubicBezTo>
                    <a:pt x="150542" y="280372"/>
                    <a:pt x="327103" y="163285"/>
                    <a:pt x="345688" y="176295"/>
                  </a:cubicBezTo>
                  <a:cubicBezTo>
                    <a:pt x="364273" y="189305"/>
                    <a:pt x="232317" y="334270"/>
                    <a:pt x="245327" y="343563"/>
                  </a:cubicBezTo>
                  <a:cubicBezTo>
                    <a:pt x="258337" y="352856"/>
                    <a:pt x="399585" y="226475"/>
                    <a:pt x="423746" y="232051"/>
                  </a:cubicBezTo>
                  <a:cubicBezTo>
                    <a:pt x="447907" y="237627"/>
                    <a:pt x="419100" y="307322"/>
                    <a:pt x="390293" y="377017"/>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sz="2500" dirty="0">
                <a:solidFill>
                  <a:schemeClr val="bg1"/>
                </a:solidFill>
              </a:endParaRPr>
            </a:p>
          </p:txBody>
        </p:sp>
        <p:cxnSp>
          <p:nvCxnSpPr>
            <p:cNvPr id="72" name="直線矢印コネクタ 71">
              <a:extLst>
                <a:ext uri="{FF2B5EF4-FFF2-40B4-BE49-F238E27FC236}">
                  <a16:creationId xmlns:a16="http://schemas.microsoft.com/office/drawing/2014/main" id="{F5A9F950-5C80-4C3F-B156-EC0AFD460CA4}"/>
                </a:ext>
              </a:extLst>
            </p:cNvPr>
            <p:cNvCxnSpPr>
              <a:cxnSpLocks/>
            </p:cNvCxnSpPr>
            <p:nvPr/>
          </p:nvCxnSpPr>
          <p:spPr>
            <a:xfrm flipV="1">
              <a:off x="8389994" y="516066"/>
              <a:ext cx="824615" cy="26832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1425BE49-212D-46ED-9A4C-72BB0F83F187}"/>
                    </a:ext>
                  </a:extLst>
                </p:cNvPr>
                <p:cNvSpPr txBox="1"/>
                <p:nvPr/>
              </p:nvSpPr>
              <p:spPr>
                <a:xfrm>
                  <a:off x="8675649" y="-29587"/>
                  <a:ext cx="53896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500" b="0" i="1" smtClean="0">
                                <a:solidFill>
                                  <a:srgbClr val="C00000"/>
                                </a:solidFill>
                                <a:latin typeface="Cambria Math" panose="02040503050406030204" pitchFamily="18" charset="0"/>
                              </a:rPr>
                            </m:ctrlPr>
                          </m:sSupPr>
                          <m:e>
                            <m:r>
                              <a:rPr kumimoji="1" lang="en-US" altLang="ja-JP" sz="2500" b="0" i="1" smtClean="0">
                                <a:solidFill>
                                  <a:srgbClr val="C00000"/>
                                </a:solidFill>
                                <a:latin typeface="Cambria Math" panose="02040503050406030204" pitchFamily="18" charset="0"/>
                              </a:rPr>
                              <m:t>𝑒</m:t>
                            </m:r>
                          </m:e>
                          <m:sup>
                            <m:r>
                              <a:rPr kumimoji="1" lang="en-US" altLang="ja-JP" sz="2500" b="0" i="1" smtClean="0">
                                <a:solidFill>
                                  <a:srgbClr val="C00000"/>
                                </a:solidFill>
                                <a:latin typeface="Cambria Math" panose="02040503050406030204" pitchFamily="18" charset="0"/>
                              </a:rPr>
                              <m:t>′</m:t>
                            </m:r>
                          </m:sup>
                        </m:sSup>
                      </m:oMath>
                    </m:oMathPara>
                  </a14:m>
                  <a:endParaRPr kumimoji="1" lang="ja-JP" altLang="en-US" sz="2500" dirty="0"/>
                </a:p>
              </p:txBody>
            </p:sp>
          </mc:Choice>
          <mc:Fallback xmlns="">
            <p:sp>
              <p:nvSpPr>
                <p:cNvPr id="73" name="テキスト ボックス 72">
                  <a:extLst>
                    <a:ext uri="{FF2B5EF4-FFF2-40B4-BE49-F238E27FC236}">
                      <a16:creationId xmlns:a16="http://schemas.microsoft.com/office/drawing/2014/main" id="{1425BE49-212D-46ED-9A4C-72BB0F83F187}"/>
                    </a:ext>
                  </a:extLst>
                </p:cNvPr>
                <p:cNvSpPr txBox="1">
                  <a:spLocks noRot="1" noChangeAspect="1" noMove="1" noResize="1" noEditPoints="1" noAdjustHandles="1" noChangeArrowheads="1" noChangeShapeType="1" noTextEdit="1"/>
                </p:cNvSpPr>
                <p:nvPr/>
              </p:nvSpPr>
              <p:spPr>
                <a:xfrm>
                  <a:off x="8675649" y="-29587"/>
                  <a:ext cx="538960" cy="477054"/>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9ECC0814-CF1F-407F-BB16-802845E6C90A}"/>
                    </a:ext>
                  </a:extLst>
                </p:cNvPr>
                <p:cNvSpPr txBox="1"/>
                <p:nvPr/>
              </p:nvSpPr>
              <p:spPr>
                <a:xfrm>
                  <a:off x="9237722" y="269268"/>
                  <a:ext cx="53896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500" b="0" i="1" smtClean="0">
                                <a:solidFill>
                                  <a:srgbClr val="0070C0"/>
                                </a:solidFill>
                                <a:latin typeface="Cambria Math" panose="02040503050406030204" pitchFamily="18" charset="0"/>
                              </a:rPr>
                            </m:ctrlPr>
                          </m:sSupPr>
                          <m:e>
                            <m:r>
                              <a:rPr kumimoji="1" lang="en-US" altLang="ja-JP" sz="2500" b="0" i="1" smtClean="0">
                                <a:solidFill>
                                  <a:srgbClr val="0070C0"/>
                                </a:solidFill>
                                <a:latin typeface="Cambria Math" panose="02040503050406030204" pitchFamily="18" charset="0"/>
                              </a:rPr>
                              <m:t>𝐾</m:t>
                            </m:r>
                          </m:e>
                          <m:sup>
                            <m:r>
                              <a:rPr kumimoji="1" lang="en-US" altLang="ja-JP" sz="2500" b="0" i="1" smtClean="0">
                                <a:solidFill>
                                  <a:srgbClr val="0070C0"/>
                                </a:solidFill>
                                <a:latin typeface="Cambria Math" panose="02040503050406030204" pitchFamily="18" charset="0"/>
                              </a:rPr>
                              <m:t>+</m:t>
                            </m:r>
                          </m:sup>
                        </m:sSup>
                      </m:oMath>
                    </m:oMathPara>
                  </a14:m>
                  <a:endParaRPr kumimoji="1" lang="ja-JP" altLang="en-US" sz="2500" dirty="0"/>
                </a:p>
              </p:txBody>
            </p:sp>
          </mc:Choice>
          <mc:Fallback xmlns="">
            <p:sp>
              <p:nvSpPr>
                <p:cNvPr id="74" name="テキスト ボックス 73">
                  <a:extLst>
                    <a:ext uri="{FF2B5EF4-FFF2-40B4-BE49-F238E27FC236}">
                      <a16:creationId xmlns:a16="http://schemas.microsoft.com/office/drawing/2014/main" id="{9ECC0814-CF1F-407F-BB16-802845E6C90A}"/>
                    </a:ext>
                  </a:extLst>
                </p:cNvPr>
                <p:cNvSpPr txBox="1">
                  <a:spLocks noRot="1" noChangeAspect="1" noMove="1" noResize="1" noEditPoints="1" noAdjustHandles="1" noChangeArrowheads="1" noChangeShapeType="1" noTextEdit="1"/>
                </p:cNvSpPr>
                <p:nvPr/>
              </p:nvSpPr>
              <p:spPr>
                <a:xfrm>
                  <a:off x="9237722" y="269268"/>
                  <a:ext cx="538960" cy="477054"/>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12D9085B-B18F-4FDC-81E7-5280EBDB8CCB}"/>
                    </a:ext>
                  </a:extLst>
                </p:cNvPr>
                <p:cNvSpPr txBox="1"/>
                <p:nvPr/>
              </p:nvSpPr>
              <p:spPr>
                <a:xfrm>
                  <a:off x="7046604" y="101858"/>
                  <a:ext cx="53896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500" b="0" i="1" smtClean="0">
                            <a:solidFill>
                              <a:schemeClr val="accent4">
                                <a:lumMod val="50000"/>
                              </a:schemeClr>
                            </a:solidFill>
                            <a:latin typeface="Cambria Math" panose="02040503050406030204" pitchFamily="18" charset="0"/>
                          </a:rPr>
                          <m:t>𝑒</m:t>
                        </m:r>
                      </m:oMath>
                    </m:oMathPara>
                  </a14:m>
                  <a:endParaRPr kumimoji="1" lang="ja-JP" altLang="en-US" sz="2500" dirty="0"/>
                </a:p>
              </p:txBody>
            </p:sp>
          </mc:Choice>
          <mc:Fallback xmlns="">
            <p:sp>
              <p:nvSpPr>
                <p:cNvPr id="75" name="テキスト ボックス 74">
                  <a:extLst>
                    <a:ext uri="{FF2B5EF4-FFF2-40B4-BE49-F238E27FC236}">
                      <a16:creationId xmlns:a16="http://schemas.microsoft.com/office/drawing/2014/main" id="{12D9085B-B18F-4FDC-81E7-5280EBDB8CCB}"/>
                    </a:ext>
                  </a:extLst>
                </p:cNvPr>
                <p:cNvSpPr txBox="1">
                  <a:spLocks noRot="1" noChangeAspect="1" noMove="1" noResize="1" noEditPoints="1" noAdjustHandles="1" noChangeArrowheads="1" noChangeShapeType="1" noTextEdit="1"/>
                </p:cNvSpPr>
                <p:nvPr/>
              </p:nvSpPr>
              <p:spPr>
                <a:xfrm>
                  <a:off x="7046604" y="101858"/>
                  <a:ext cx="538960" cy="477054"/>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E03C4759-0467-4B8B-9ABD-699509A2B045}"/>
                    </a:ext>
                  </a:extLst>
                </p:cNvPr>
                <p:cNvSpPr txBox="1"/>
                <p:nvPr/>
              </p:nvSpPr>
              <p:spPr>
                <a:xfrm>
                  <a:off x="7386251" y="450570"/>
                  <a:ext cx="53896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500" b="0" i="1" smtClean="0">
                                <a:solidFill>
                                  <a:schemeClr val="accent2">
                                    <a:lumMod val="75000"/>
                                  </a:schemeClr>
                                </a:solidFill>
                                <a:latin typeface="Cambria Math" panose="02040503050406030204" pitchFamily="18" charset="0"/>
                              </a:rPr>
                            </m:ctrlPr>
                          </m:sSupPr>
                          <m:e>
                            <m:r>
                              <a:rPr kumimoji="1" lang="en-US" altLang="ja-JP" sz="2500" b="0" i="1" smtClean="0">
                                <a:solidFill>
                                  <a:schemeClr val="accent2">
                                    <a:lumMod val="75000"/>
                                  </a:schemeClr>
                                </a:solidFill>
                                <a:latin typeface="Cambria Math" panose="02040503050406030204" pitchFamily="18" charset="0"/>
                              </a:rPr>
                              <m:t>𝛾</m:t>
                            </m:r>
                          </m:e>
                          <m:sup>
                            <m:r>
                              <a:rPr kumimoji="1" lang="en-US" altLang="ja-JP" sz="2500" b="0" i="1" smtClean="0">
                                <a:solidFill>
                                  <a:schemeClr val="accent2">
                                    <a:lumMod val="75000"/>
                                  </a:schemeClr>
                                </a:solidFill>
                                <a:latin typeface="Cambria Math" panose="02040503050406030204" pitchFamily="18" charset="0"/>
                              </a:rPr>
                              <m:t>∗</m:t>
                            </m:r>
                          </m:sup>
                        </m:sSup>
                      </m:oMath>
                    </m:oMathPara>
                  </a14:m>
                  <a:endParaRPr kumimoji="1" lang="ja-JP" altLang="en-US" sz="2500" dirty="0">
                    <a:solidFill>
                      <a:schemeClr val="accent2">
                        <a:lumMod val="75000"/>
                      </a:schemeClr>
                    </a:solidFill>
                  </a:endParaRPr>
                </a:p>
              </p:txBody>
            </p:sp>
          </mc:Choice>
          <mc:Fallback xmlns="">
            <p:sp>
              <p:nvSpPr>
                <p:cNvPr id="76" name="テキスト ボックス 75">
                  <a:extLst>
                    <a:ext uri="{FF2B5EF4-FFF2-40B4-BE49-F238E27FC236}">
                      <a16:creationId xmlns:a16="http://schemas.microsoft.com/office/drawing/2014/main" id="{E03C4759-0467-4B8B-9ABD-699509A2B045}"/>
                    </a:ext>
                  </a:extLst>
                </p:cNvPr>
                <p:cNvSpPr txBox="1">
                  <a:spLocks noRot="1" noChangeAspect="1" noMove="1" noResize="1" noEditPoints="1" noAdjustHandles="1" noChangeArrowheads="1" noChangeShapeType="1" noTextEdit="1"/>
                </p:cNvSpPr>
                <p:nvPr/>
              </p:nvSpPr>
              <p:spPr>
                <a:xfrm>
                  <a:off x="7386251" y="450570"/>
                  <a:ext cx="538960" cy="477054"/>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59745EF9-7433-4F83-A965-D6F34BEF7616}"/>
                    </a:ext>
                  </a:extLst>
                </p:cNvPr>
                <p:cNvSpPr txBox="1"/>
                <p:nvPr/>
              </p:nvSpPr>
              <p:spPr>
                <a:xfrm>
                  <a:off x="6490158" y="774988"/>
                  <a:ext cx="704438" cy="5181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kumimoji="1" lang="en-US" altLang="ja-JP" sz="2500" i="1" smtClean="0">
                                <a:solidFill>
                                  <a:schemeClr val="bg1"/>
                                </a:solidFill>
                                <a:latin typeface="Cambria Math" panose="02040503050406030204" pitchFamily="18" charset="0"/>
                              </a:rPr>
                            </m:ctrlPr>
                          </m:sPrePr>
                          <m:sub/>
                          <m:sup>
                            <m:r>
                              <a:rPr lang="en-US" altLang="ja-JP" sz="2500" b="0" i="1" smtClean="0">
                                <a:solidFill>
                                  <a:schemeClr val="bg1"/>
                                </a:solidFill>
                                <a:latin typeface="Cambria Math" panose="02040503050406030204" pitchFamily="18" charset="0"/>
                              </a:rPr>
                              <m:t>3</m:t>
                            </m:r>
                          </m:sup>
                          <m:e>
                            <m:r>
                              <m:rPr>
                                <m:sty m:val="p"/>
                              </m:rPr>
                              <a:rPr lang="en-US" altLang="ja-JP" sz="2500" b="0" i="0" smtClean="0">
                                <a:solidFill>
                                  <a:schemeClr val="bg1"/>
                                </a:solidFill>
                                <a:latin typeface="Cambria Math" panose="02040503050406030204" pitchFamily="18" charset="0"/>
                              </a:rPr>
                              <m:t>He</m:t>
                            </m:r>
                          </m:e>
                        </m:sPre>
                      </m:oMath>
                    </m:oMathPara>
                  </a14:m>
                  <a:endParaRPr kumimoji="1" lang="ja-JP" altLang="en-US" sz="2500" dirty="0">
                    <a:solidFill>
                      <a:schemeClr val="bg1"/>
                    </a:solidFill>
                  </a:endParaRPr>
                </a:p>
              </p:txBody>
            </p:sp>
          </mc:Choice>
          <mc:Fallback xmlns="">
            <p:sp>
              <p:nvSpPr>
                <p:cNvPr id="77" name="テキスト ボックス 76">
                  <a:extLst>
                    <a:ext uri="{FF2B5EF4-FFF2-40B4-BE49-F238E27FC236}">
                      <a16:creationId xmlns:a16="http://schemas.microsoft.com/office/drawing/2014/main" id="{59745EF9-7433-4F83-A965-D6F34BEF7616}"/>
                    </a:ext>
                  </a:extLst>
                </p:cNvPr>
                <p:cNvSpPr txBox="1">
                  <a:spLocks noRot="1" noChangeAspect="1" noMove="1" noResize="1" noEditPoints="1" noAdjustHandles="1" noChangeArrowheads="1" noChangeShapeType="1" noTextEdit="1"/>
                </p:cNvSpPr>
                <p:nvPr/>
              </p:nvSpPr>
              <p:spPr>
                <a:xfrm>
                  <a:off x="6490158" y="774988"/>
                  <a:ext cx="704438" cy="518155"/>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F3411D0F-AA67-4C63-9926-521D7D19F718}"/>
                    </a:ext>
                  </a:extLst>
                </p:cNvPr>
                <p:cNvSpPr txBox="1"/>
                <p:nvPr/>
              </p:nvSpPr>
              <p:spPr>
                <a:xfrm>
                  <a:off x="9333572" y="731071"/>
                  <a:ext cx="704438" cy="4939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kumimoji="1" lang="en-US" altLang="ja-JP" sz="2500" i="1" smtClean="0">
                                <a:solidFill>
                                  <a:schemeClr val="bg1"/>
                                </a:solidFill>
                                <a:latin typeface="Cambria Math" panose="02040503050406030204" pitchFamily="18" charset="0"/>
                              </a:rPr>
                            </m:ctrlPr>
                          </m:sPrePr>
                          <m:sub>
                            <m:r>
                              <m:rPr>
                                <m:sty m:val="p"/>
                              </m:rPr>
                              <a:rPr kumimoji="1" lang="en-US" altLang="ja-JP" sz="2500" b="0" i="0" smtClean="0">
                                <a:solidFill>
                                  <a:schemeClr val="bg1"/>
                                </a:solidFill>
                                <a:latin typeface="Cambria Math" panose="02040503050406030204" pitchFamily="18" charset="0"/>
                              </a:rPr>
                              <m:t>Λ</m:t>
                            </m:r>
                          </m:sub>
                          <m:sup>
                            <m:r>
                              <a:rPr lang="en-US" altLang="ja-JP" sz="2500" b="0" i="1" smtClean="0">
                                <a:solidFill>
                                  <a:schemeClr val="bg1"/>
                                </a:solidFill>
                                <a:latin typeface="Cambria Math" panose="02040503050406030204" pitchFamily="18" charset="0"/>
                              </a:rPr>
                              <m:t>3</m:t>
                            </m:r>
                          </m:sup>
                          <m:e>
                            <m:r>
                              <m:rPr>
                                <m:sty m:val="p"/>
                              </m:rPr>
                              <a:rPr lang="en-US" altLang="ja-JP" sz="2500" b="0" i="0" smtClean="0">
                                <a:solidFill>
                                  <a:schemeClr val="bg1"/>
                                </a:solidFill>
                                <a:latin typeface="Cambria Math" panose="02040503050406030204" pitchFamily="18" charset="0"/>
                              </a:rPr>
                              <m:t>H</m:t>
                            </m:r>
                          </m:e>
                        </m:sPre>
                      </m:oMath>
                    </m:oMathPara>
                  </a14:m>
                  <a:endParaRPr kumimoji="1" lang="ja-JP" altLang="en-US" sz="2500" dirty="0">
                    <a:solidFill>
                      <a:schemeClr val="bg1"/>
                    </a:solidFill>
                  </a:endParaRPr>
                </a:p>
              </p:txBody>
            </p:sp>
          </mc:Choice>
          <mc:Fallback xmlns="">
            <p:sp>
              <p:nvSpPr>
                <p:cNvPr id="78" name="テキスト ボックス 77">
                  <a:extLst>
                    <a:ext uri="{FF2B5EF4-FFF2-40B4-BE49-F238E27FC236}">
                      <a16:creationId xmlns:a16="http://schemas.microsoft.com/office/drawing/2014/main" id="{F3411D0F-AA67-4C63-9926-521D7D19F718}"/>
                    </a:ext>
                  </a:extLst>
                </p:cNvPr>
                <p:cNvSpPr txBox="1">
                  <a:spLocks noRot="1" noChangeAspect="1" noMove="1" noResize="1" noEditPoints="1" noAdjustHandles="1" noChangeArrowheads="1" noChangeShapeType="1" noTextEdit="1"/>
                </p:cNvSpPr>
                <p:nvPr/>
              </p:nvSpPr>
              <p:spPr>
                <a:xfrm>
                  <a:off x="9333572" y="731071"/>
                  <a:ext cx="704438" cy="493918"/>
                </a:xfrm>
                <a:prstGeom prst="rect">
                  <a:avLst/>
                </a:prstGeom>
                <a:blipFill>
                  <a:blip r:embed="rId8"/>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3CCAAD83-3F59-4B80-94F5-0FD75E78A676}"/>
                  </a:ext>
                </a:extLst>
              </p:cNvPr>
              <p:cNvSpPr/>
              <p:nvPr/>
            </p:nvSpPr>
            <p:spPr>
              <a:xfrm>
                <a:off x="453432" y="4820345"/>
                <a:ext cx="1247012" cy="1345606"/>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Pre>
                        <m:sPrePr>
                          <m:ctrlPr>
                            <a:rPr kumimoji="1" lang="en-US" altLang="ja-JP" sz="2500" b="1" i="1" smtClean="0">
                              <a:solidFill>
                                <a:schemeClr val="bg1"/>
                              </a:solidFill>
                              <a:latin typeface="Cambria Math" panose="02040503050406030204" pitchFamily="18" charset="0"/>
                            </a:rPr>
                          </m:ctrlPr>
                        </m:sPrePr>
                        <m:sub/>
                        <m:sup>
                          <m:r>
                            <a:rPr kumimoji="1" lang="en-US" altLang="ja-JP" sz="2500" b="1" i="1" smtClean="0">
                              <a:solidFill>
                                <a:schemeClr val="bg1"/>
                              </a:solidFill>
                              <a:latin typeface="Cambria Math" panose="02040503050406030204" pitchFamily="18" charset="0"/>
                            </a:rPr>
                            <m:t>𝟑</m:t>
                          </m:r>
                          <m:r>
                            <a:rPr lang="en-US" altLang="ja-JP" sz="2500" b="1" i="1">
                              <a:solidFill>
                                <a:schemeClr val="bg1"/>
                              </a:solidFill>
                              <a:latin typeface="Cambria Math" panose="02040503050406030204" pitchFamily="18" charset="0"/>
                            </a:rPr>
                            <m:t>,</m:t>
                          </m:r>
                          <m:r>
                            <a:rPr lang="en-US" altLang="ja-JP" sz="2500" b="1" i="1">
                              <a:solidFill>
                                <a:schemeClr val="bg1"/>
                              </a:solidFill>
                              <a:latin typeface="Cambria Math" panose="02040503050406030204" pitchFamily="18" charset="0"/>
                            </a:rPr>
                            <m:t>𝟒</m:t>
                          </m:r>
                        </m:sup>
                        <m:e>
                          <m:r>
                            <a:rPr lang="en-US" altLang="ja-JP" sz="2500" b="1" i="0" smtClean="0">
                              <a:solidFill>
                                <a:schemeClr val="bg1"/>
                              </a:solidFill>
                              <a:latin typeface="Cambria Math" panose="02040503050406030204" pitchFamily="18" charset="0"/>
                            </a:rPr>
                            <m:t>𝐇𝐞</m:t>
                          </m:r>
                        </m:e>
                      </m:sPre>
                    </m:oMath>
                  </m:oMathPara>
                </a14:m>
                <a:endParaRPr kumimoji="1" lang="en-US" altLang="ja-JP" sz="2500" b="1" i="1" dirty="0">
                  <a:solidFill>
                    <a:schemeClr val="bg1"/>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200" i="1" smtClean="0">
                              <a:solidFill>
                                <a:schemeClr val="bg1"/>
                              </a:solidFill>
                              <a:latin typeface="Cambria Math" panose="02040503050406030204" pitchFamily="18" charset="0"/>
                            </a:rPr>
                          </m:ctrlPr>
                        </m:sPrePr>
                        <m:sub/>
                        <m:sup>
                          <m:r>
                            <a:rPr lang="en-US" altLang="ja-JP" sz="2200" b="0" i="1" smtClean="0">
                              <a:solidFill>
                                <a:schemeClr val="bg1"/>
                              </a:solidFill>
                              <a:latin typeface="Cambria Math" panose="02040503050406030204" pitchFamily="18" charset="0"/>
                            </a:rPr>
                            <m:t>40,48</m:t>
                          </m:r>
                        </m:sup>
                        <m:e>
                          <m:r>
                            <m:rPr>
                              <m:sty m:val="p"/>
                            </m:rPr>
                            <a:rPr lang="en-US" altLang="ja-JP" sz="2200" b="0" i="0" smtClean="0">
                              <a:solidFill>
                                <a:schemeClr val="bg1"/>
                              </a:solidFill>
                              <a:latin typeface="Cambria Math" panose="02040503050406030204" pitchFamily="18" charset="0"/>
                            </a:rPr>
                            <m:t>Ca</m:t>
                          </m:r>
                        </m:e>
                      </m:sPre>
                    </m:oMath>
                  </m:oMathPara>
                </a14:m>
                <a:endParaRPr kumimoji="1" lang="en-US" altLang="ja-JP" sz="2200" dirty="0">
                  <a:solidFill>
                    <a:schemeClr val="bg1"/>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200" i="1">
                              <a:solidFill>
                                <a:schemeClr val="bg1"/>
                              </a:solidFill>
                              <a:latin typeface="Cambria Math" panose="02040503050406030204" pitchFamily="18" charset="0"/>
                            </a:rPr>
                          </m:ctrlPr>
                        </m:sPrePr>
                        <m:sub/>
                        <m:sup>
                          <m:r>
                            <a:rPr lang="en-US" altLang="ja-JP" sz="2200" b="0" i="1" smtClean="0">
                              <a:solidFill>
                                <a:schemeClr val="bg1"/>
                              </a:solidFill>
                              <a:latin typeface="Cambria Math" panose="02040503050406030204" pitchFamily="18" charset="0"/>
                            </a:rPr>
                            <m:t>208</m:t>
                          </m:r>
                        </m:sup>
                        <m:e>
                          <m:r>
                            <m:rPr>
                              <m:sty m:val="p"/>
                            </m:rPr>
                            <a:rPr lang="en-US" altLang="ja-JP" sz="2200" b="0" i="0" smtClean="0">
                              <a:solidFill>
                                <a:schemeClr val="bg1"/>
                              </a:solidFill>
                              <a:latin typeface="Cambria Math" panose="02040503050406030204" pitchFamily="18" charset="0"/>
                            </a:rPr>
                            <m:t>Pb</m:t>
                          </m:r>
                        </m:e>
                      </m:sPre>
                    </m:oMath>
                  </m:oMathPara>
                </a14:m>
                <a:endParaRPr kumimoji="1" lang="ja-JP" altLang="en-US" sz="2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正方形/長方形 3">
                <a:extLst>
                  <a:ext uri="{FF2B5EF4-FFF2-40B4-BE49-F238E27FC236}">
                    <a16:creationId xmlns:a16="http://schemas.microsoft.com/office/drawing/2014/main" id="{3CCAAD83-3F59-4B80-94F5-0FD75E78A676}"/>
                  </a:ext>
                </a:extLst>
              </p:cNvPr>
              <p:cNvSpPr>
                <a:spLocks noRot="1" noChangeAspect="1" noMove="1" noResize="1" noEditPoints="1" noAdjustHandles="1" noChangeArrowheads="1" noChangeShapeType="1" noTextEdit="1"/>
              </p:cNvSpPr>
              <p:nvPr/>
            </p:nvSpPr>
            <p:spPr>
              <a:xfrm>
                <a:off x="453432" y="4820345"/>
                <a:ext cx="1247012" cy="1345606"/>
              </a:xfrm>
              <a:prstGeom prst="rect">
                <a:avLst/>
              </a:prstGeom>
              <a:blipFill>
                <a:blip r:embed="rId9"/>
                <a:stretch>
                  <a:fillRect/>
                </a:stretch>
              </a:blipFill>
              <a:ln>
                <a:solidFill>
                  <a:schemeClr val="bg1"/>
                </a:solidFill>
              </a:ln>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3E450F74-2420-4114-B3C5-FD5C21A0DF14}"/>
              </a:ext>
            </a:extLst>
          </p:cNvPr>
          <p:cNvSpPr txBox="1"/>
          <p:nvPr/>
        </p:nvSpPr>
        <p:spPr>
          <a:xfrm>
            <a:off x="5936613" y="5995589"/>
            <a:ext cx="6096000" cy="646331"/>
          </a:xfrm>
          <a:prstGeom prst="rect">
            <a:avLst/>
          </a:prstGeom>
          <a:solidFill>
            <a:schemeClr val="accent4">
              <a:lumMod val="20000"/>
              <a:lumOff val="80000"/>
            </a:schemeClr>
          </a:solidFill>
        </p:spPr>
        <p:txBody>
          <a:bodyPr wrap="square" rtlCol="0">
            <a:spAutoFit/>
          </a:bodyPr>
          <a:lstStyle/>
          <a:p>
            <a:r>
              <a:rPr kumimoji="1" lang="en-US" altLang="ja-JP" b="1" dirty="0">
                <a:solidFill>
                  <a:schemeClr val="bg1"/>
                </a:solidFill>
              </a:rPr>
              <a:t>HKS magnet:</a:t>
            </a:r>
            <a:r>
              <a:rPr kumimoji="1" lang="en-US" altLang="ja-JP" dirty="0">
                <a:solidFill>
                  <a:schemeClr val="bg1"/>
                </a:solidFill>
              </a:rPr>
              <a:t> Y. </a:t>
            </a:r>
            <a:r>
              <a:rPr kumimoji="1" lang="en-US" altLang="ja-JP" dirty="0" err="1">
                <a:solidFill>
                  <a:schemeClr val="bg1"/>
                </a:solidFill>
              </a:rPr>
              <a:t>Fujii</a:t>
            </a:r>
            <a:r>
              <a:rPr kumimoji="1" lang="en-US" altLang="ja-JP" dirty="0">
                <a:solidFill>
                  <a:schemeClr val="bg1"/>
                </a:solidFill>
              </a:rPr>
              <a:t> et al., NIMA 795 (2015) 351—363</a:t>
            </a:r>
          </a:p>
          <a:p>
            <a:r>
              <a:rPr lang="en-US" altLang="ja-JP" b="1" dirty="0">
                <a:solidFill>
                  <a:schemeClr val="bg1"/>
                </a:solidFill>
              </a:rPr>
              <a:t>KID:</a:t>
            </a:r>
            <a:r>
              <a:rPr lang="en-US" altLang="ja-JP" dirty="0">
                <a:solidFill>
                  <a:schemeClr val="bg1"/>
                </a:solidFill>
              </a:rPr>
              <a:t> TG et al., NIMA 729 (2013) 816—824</a:t>
            </a:r>
            <a:r>
              <a:rPr kumimoji="1" lang="en-US" altLang="ja-JP" dirty="0">
                <a:solidFill>
                  <a:schemeClr val="bg1"/>
                </a:solidFill>
              </a:rPr>
              <a:t> </a:t>
            </a:r>
            <a:endParaRPr kumimoji="1" lang="ja-JP" altLang="en-US" dirty="0">
              <a:solidFill>
                <a:schemeClr val="bg1"/>
              </a:solidFill>
            </a:endParaRPr>
          </a:p>
        </p:txBody>
      </p:sp>
      <p:sp>
        <p:nvSpPr>
          <p:cNvPr id="45" name="四角形: 1 つの角を切り取る 44">
            <a:extLst>
              <a:ext uri="{FF2B5EF4-FFF2-40B4-BE49-F238E27FC236}">
                <a16:creationId xmlns:a16="http://schemas.microsoft.com/office/drawing/2014/main" id="{515EEED2-57F2-4507-B4F6-534F9255AA44}"/>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9/18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1998119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598DDF-FD87-43DF-A98A-1A2EFC3736F2}"/>
              </a:ext>
            </a:extLst>
          </p:cNvPr>
          <p:cNvSpPr>
            <a:spLocks noGrp="1"/>
          </p:cNvSpPr>
          <p:nvPr>
            <p:ph type="title"/>
          </p:nvPr>
        </p:nvSpPr>
        <p:spPr>
          <a:xfrm>
            <a:off x="-284962" y="87380"/>
            <a:ext cx="10907723" cy="982585"/>
          </a:xfrm>
        </p:spPr>
        <p:txBody>
          <a:bodyPr>
            <a:normAutofit/>
          </a:bodyPr>
          <a:lstStyle/>
          <a:p>
            <a:r>
              <a:rPr lang="en-US" altLang="ja-JP" dirty="0"/>
              <a:t>PCS is ready to be transported to JLab</a:t>
            </a:r>
            <a:endParaRPr kumimoji="1" lang="ja-JP" altLang="en-US" dirty="0"/>
          </a:p>
        </p:txBody>
      </p:sp>
      <p:grpSp>
        <p:nvGrpSpPr>
          <p:cNvPr id="11" name="グループ化 10">
            <a:extLst>
              <a:ext uri="{FF2B5EF4-FFF2-40B4-BE49-F238E27FC236}">
                <a16:creationId xmlns:a16="http://schemas.microsoft.com/office/drawing/2014/main" id="{7B982BBD-7ECC-4EC2-8FE9-0E381A2F6032}"/>
              </a:ext>
            </a:extLst>
          </p:cNvPr>
          <p:cNvGrpSpPr/>
          <p:nvPr/>
        </p:nvGrpSpPr>
        <p:grpSpPr>
          <a:xfrm>
            <a:off x="1151472" y="1034315"/>
            <a:ext cx="9889056" cy="5534920"/>
            <a:chOff x="393060" y="3690811"/>
            <a:chExt cx="5240211" cy="2932954"/>
          </a:xfrm>
        </p:grpSpPr>
        <p:pic>
          <p:nvPicPr>
            <p:cNvPr id="9" name="図 8">
              <a:extLst>
                <a:ext uri="{FF2B5EF4-FFF2-40B4-BE49-F238E27FC236}">
                  <a16:creationId xmlns:a16="http://schemas.microsoft.com/office/drawing/2014/main" id="{23F764C7-3BE8-4EEF-BD50-6FF06DBC75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3060" y="3690811"/>
              <a:ext cx="5240211" cy="2932954"/>
            </a:xfrm>
            <a:prstGeom prst="rect">
              <a:avLst/>
            </a:prstGeom>
          </p:spPr>
        </p:pic>
        <p:sp>
          <p:nvSpPr>
            <p:cNvPr id="10" name="テキスト ボックス 9">
              <a:extLst>
                <a:ext uri="{FF2B5EF4-FFF2-40B4-BE49-F238E27FC236}">
                  <a16:creationId xmlns:a16="http://schemas.microsoft.com/office/drawing/2014/main" id="{AC37E2C4-8255-43DE-86D3-2A777F9E8CC8}"/>
                </a:ext>
              </a:extLst>
            </p:cNvPr>
            <p:cNvSpPr txBox="1"/>
            <p:nvPr/>
          </p:nvSpPr>
          <p:spPr>
            <a:xfrm>
              <a:off x="494307" y="6324902"/>
              <a:ext cx="3150449" cy="228327"/>
            </a:xfrm>
            <a:prstGeom prst="rect">
              <a:avLst/>
            </a:prstGeom>
            <a:solidFill>
              <a:schemeClr val="bg1">
                <a:lumMod val="50000"/>
                <a:alpha val="66000"/>
              </a:schemeClr>
            </a:solidFill>
          </p:spPr>
          <p:txBody>
            <a:bodyPr wrap="square" rtlCol="0">
              <a:spAutoFit/>
            </a:bodyPr>
            <a:lstStyle/>
            <a:p>
              <a:r>
                <a:rPr kumimoji="1" lang="en-US" altLang="ja-JP" sz="2200" b="1" dirty="0">
                  <a:solidFill>
                    <a:srgbClr val="FFC000"/>
                  </a:solidFill>
                </a:rPr>
                <a:t>PCS @ TOKIN, Sendai, Japan (March 2020)</a:t>
              </a:r>
              <a:endParaRPr kumimoji="1" lang="ja-JP" altLang="en-US" sz="2200" b="1" dirty="0">
                <a:solidFill>
                  <a:srgbClr val="FFC000"/>
                </a:solidFill>
              </a:endParaRPr>
            </a:p>
          </p:txBody>
        </p:sp>
      </p:grpSp>
      <p:sp>
        <p:nvSpPr>
          <p:cNvPr id="6" name="テキスト ボックス 5">
            <a:extLst>
              <a:ext uri="{FF2B5EF4-FFF2-40B4-BE49-F238E27FC236}">
                <a16:creationId xmlns:a16="http://schemas.microsoft.com/office/drawing/2014/main" id="{757ADA62-1938-446B-9047-510B841382EC}"/>
              </a:ext>
            </a:extLst>
          </p:cNvPr>
          <p:cNvSpPr txBox="1"/>
          <p:nvPr/>
        </p:nvSpPr>
        <p:spPr>
          <a:xfrm>
            <a:off x="1151472" y="1063942"/>
            <a:ext cx="2318300" cy="923330"/>
          </a:xfrm>
          <a:prstGeom prst="rect">
            <a:avLst/>
          </a:prstGeom>
          <a:noFill/>
        </p:spPr>
        <p:txBody>
          <a:bodyPr wrap="square" rtlCol="0">
            <a:spAutoFit/>
          </a:bodyPr>
          <a:lstStyle/>
          <a:p>
            <a:r>
              <a:rPr kumimoji="1" lang="en-US" altLang="ja-JP" b="1" dirty="0">
                <a:solidFill>
                  <a:schemeClr val="bg1"/>
                </a:solidFill>
              </a:rPr>
              <a:t>P</a:t>
            </a:r>
            <a:r>
              <a:rPr kumimoji="1" lang="en-US" altLang="ja-JP" dirty="0">
                <a:solidFill>
                  <a:schemeClr val="bg1"/>
                </a:solidFill>
              </a:rPr>
              <a:t>air of </a:t>
            </a:r>
            <a:r>
              <a:rPr kumimoji="1" lang="en-US" altLang="ja-JP" b="1" dirty="0">
                <a:solidFill>
                  <a:schemeClr val="bg1"/>
                </a:solidFill>
              </a:rPr>
              <a:t>C</a:t>
            </a:r>
            <a:r>
              <a:rPr kumimoji="1" lang="en-US" altLang="ja-JP" dirty="0">
                <a:solidFill>
                  <a:schemeClr val="bg1"/>
                </a:solidFill>
              </a:rPr>
              <a:t>harge </a:t>
            </a:r>
            <a:r>
              <a:rPr kumimoji="1" lang="en-US" altLang="ja-JP" b="1" dirty="0">
                <a:solidFill>
                  <a:schemeClr val="bg1"/>
                </a:solidFill>
              </a:rPr>
              <a:t>S</a:t>
            </a:r>
            <a:r>
              <a:rPr kumimoji="1" lang="en-US" altLang="ja-JP" dirty="0">
                <a:solidFill>
                  <a:schemeClr val="bg1"/>
                </a:solidFill>
              </a:rPr>
              <a:t>eparation dipole magnets</a:t>
            </a:r>
            <a:endParaRPr kumimoji="1" lang="ja-JP" altLang="en-US" dirty="0">
              <a:solidFill>
                <a:schemeClr val="bg1"/>
              </a:solidFill>
            </a:endParaRPr>
          </a:p>
        </p:txBody>
      </p:sp>
      <p:sp>
        <p:nvSpPr>
          <p:cNvPr id="29" name="四角形: 1 つの角を切り取る 28">
            <a:extLst>
              <a:ext uri="{FF2B5EF4-FFF2-40B4-BE49-F238E27FC236}">
                <a16:creationId xmlns:a16="http://schemas.microsoft.com/office/drawing/2014/main" id="{3D3E010A-8595-42B4-9E9E-DEEFCA5DBA0D}"/>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10/18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17050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ACBE7F-3BFE-4A75-A8E9-FA72714CA82D}"/>
              </a:ext>
            </a:extLst>
          </p:cNvPr>
          <p:cNvSpPr>
            <a:spLocks noGrp="1"/>
          </p:cNvSpPr>
          <p:nvPr>
            <p:ph type="title"/>
          </p:nvPr>
        </p:nvSpPr>
        <p:spPr>
          <a:xfrm>
            <a:off x="1107223" y="78769"/>
            <a:ext cx="6502588" cy="928086"/>
          </a:xfrm>
        </p:spPr>
        <p:txBody>
          <a:bodyPr>
            <a:normAutofit fontScale="90000"/>
          </a:bodyPr>
          <a:lstStyle/>
          <a:p>
            <a:r>
              <a:rPr kumimoji="1" lang="en-US" altLang="ja-JP" dirty="0"/>
              <a:t>Target cells (tuna can)</a:t>
            </a:r>
            <a:endParaRPr kumimoji="1" lang="ja-JP" altLang="en-US" dirty="0"/>
          </a:p>
        </p:txBody>
      </p:sp>
      <p:pic>
        <p:nvPicPr>
          <p:cNvPr id="4" name="コンテンツ プレースホルダー 3">
            <a:extLst>
              <a:ext uri="{FF2B5EF4-FFF2-40B4-BE49-F238E27FC236}">
                <a16:creationId xmlns:a16="http://schemas.microsoft.com/office/drawing/2014/main" id="{029DD9A8-8B2F-4E8B-84CC-1CAEBC4FBC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1107" y="-14822"/>
            <a:ext cx="3048000" cy="6850458"/>
          </a:xfrm>
          <a:prstGeom prst="rect">
            <a:avLst/>
          </a:prstGeom>
        </p:spPr>
      </p:pic>
      <p:cxnSp>
        <p:nvCxnSpPr>
          <p:cNvPr id="26" name="直線矢印コネクタ 25">
            <a:extLst>
              <a:ext uri="{FF2B5EF4-FFF2-40B4-BE49-F238E27FC236}">
                <a16:creationId xmlns:a16="http://schemas.microsoft.com/office/drawing/2014/main" id="{DDE040EA-2826-4F9C-AB2C-BDFB5DC44AD7}"/>
              </a:ext>
            </a:extLst>
          </p:cNvPr>
          <p:cNvCxnSpPr>
            <a:cxnSpLocks/>
          </p:cNvCxnSpPr>
          <p:nvPr/>
        </p:nvCxnSpPr>
        <p:spPr>
          <a:xfrm flipH="1">
            <a:off x="10529049" y="630996"/>
            <a:ext cx="897801" cy="585570"/>
          </a:xfrm>
          <a:prstGeom prst="straightConnector1">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44881AFC-EEDF-40E8-9AAB-578F785D797D}"/>
              </a:ext>
            </a:extLst>
          </p:cNvPr>
          <p:cNvCxnSpPr>
            <a:cxnSpLocks/>
          </p:cNvCxnSpPr>
          <p:nvPr/>
        </p:nvCxnSpPr>
        <p:spPr>
          <a:xfrm flipH="1">
            <a:off x="7958562" y="1957225"/>
            <a:ext cx="1014854" cy="2601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20393674-46B2-4C3F-9769-519E9CDF8EEE}"/>
              </a:ext>
            </a:extLst>
          </p:cNvPr>
          <p:cNvCxnSpPr>
            <a:cxnSpLocks/>
          </p:cNvCxnSpPr>
          <p:nvPr/>
        </p:nvCxnSpPr>
        <p:spPr>
          <a:xfrm flipH="1">
            <a:off x="8534985" y="2246522"/>
            <a:ext cx="781612" cy="9767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4C671141-9802-49A4-B68F-1F64AAA481E3}"/>
              </a:ext>
            </a:extLst>
          </p:cNvPr>
          <p:cNvCxnSpPr>
            <a:cxnSpLocks/>
          </p:cNvCxnSpPr>
          <p:nvPr/>
        </p:nvCxnSpPr>
        <p:spPr>
          <a:xfrm flipH="1">
            <a:off x="9254799" y="1676111"/>
            <a:ext cx="584297" cy="656963"/>
          </a:xfrm>
          <a:prstGeom prst="straightConnector1">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F9CAA591-E964-4B9A-AF52-438DE9A3A083}"/>
              </a:ext>
            </a:extLst>
          </p:cNvPr>
          <p:cNvCxnSpPr>
            <a:cxnSpLocks/>
          </p:cNvCxnSpPr>
          <p:nvPr/>
        </p:nvCxnSpPr>
        <p:spPr>
          <a:xfrm flipH="1">
            <a:off x="8929498" y="1706310"/>
            <a:ext cx="909598" cy="252353"/>
          </a:xfrm>
          <a:prstGeom prst="straightConnector1">
            <a:avLst/>
          </a:prstGeom>
          <a:ln w="3810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F477608E-4D16-40A5-9055-CD0D8AA3E1A1}"/>
              </a:ext>
            </a:extLst>
          </p:cNvPr>
          <p:cNvCxnSpPr>
            <a:cxnSpLocks/>
          </p:cNvCxnSpPr>
          <p:nvPr/>
        </p:nvCxnSpPr>
        <p:spPr>
          <a:xfrm flipH="1">
            <a:off x="9848966" y="1193149"/>
            <a:ext cx="681265" cy="444339"/>
          </a:xfrm>
          <a:prstGeom prst="straightConnector1">
            <a:avLst/>
          </a:prstGeom>
          <a:ln w="38100">
            <a:solidFill>
              <a:srgbClr val="FFC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C48BC863-716F-4960-A4F1-8DFEC062646F}"/>
              </a:ext>
            </a:extLst>
          </p:cNvPr>
          <p:cNvSpPr txBox="1"/>
          <p:nvPr/>
        </p:nvSpPr>
        <p:spPr>
          <a:xfrm>
            <a:off x="1267496" y="5216475"/>
            <a:ext cx="6249585" cy="477054"/>
          </a:xfrm>
          <a:prstGeom prst="rect">
            <a:avLst/>
          </a:prstGeom>
          <a:noFill/>
        </p:spPr>
        <p:txBody>
          <a:bodyPr wrap="square" rtlCol="0">
            <a:spAutoFit/>
          </a:bodyPr>
          <a:lstStyle/>
          <a:p>
            <a:r>
              <a:rPr kumimoji="1" lang="en-US" altLang="ja-JP" sz="2500" dirty="0"/>
              <a:t>Solid targets (E12-15-008, E12-20-013)</a:t>
            </a:r>
            <a:endParaRPr kumimoji="1" lang="ja-JP" altLang="en-US" sz="2500" dirty="0"/>
          </a:p>
        </p:txBody>
      </p:sp>
      <p:sp>
        <p:nvSpPr>
          <p:cNvPr id="56" name="テキスト ボックス 55">
            <a:extLst>
              <a:ext uri="{FF2B5EF4-FFF2-40B4-BE49-F238E27FC236}">
                <a16:creationId xmlns:a16="http://schemas.microsoft.com/office/drawing/2014/main" id="{E29E0C5A-4037-46E9-89F5-0033F22244A3}"/>
              </a:ext>
            </a:extLst>
          </p:cNvPr>
          <p:cNvSpPr txBox="1"/>
          <p:nvPr/>
        </p:nvSpPr>
        <p:spPr>
          <a:xfrm>
            <a:off x="347740" y="3845599"/>
            <a:ext cx="6249585" cy="477054"/>
          </a:xfrm>
          <a:prstGeom prst="rect">
            <a:avLst/>
          </a:prstGeom>
          <a:noFill/>
        </p:spPr>
        <p:txBody>
          <a:bodyPr wrap="square" rtlCol="0">
            <a:spAutoFit/>
          </a:bodyPr>
          <a:lstStyle/>
          <a:p>
            <a:r>
              <a:rPr kumimoji="1" lang="en-US" altLang="ja-JP" sz="2500" dirty="0"/>
              <a:t>Multi carbon targets </a:t>
            </a:r>
            <a:endParaRPr kumimoji="1" lang="ja-JP" altLang="en-US" sz="2500" dirty="0"/>
          </a:p>
        </p:txBody>
      </p:sp>
      <p:sp>
        <p:nvSpPr>
          <p:cNvPr id="57" name="テキスト ボックス 56">
            <a:extLst>
              <a:ext uri="{FF2B5EF4-FFF2-40B4-BE49-F238E27FC236}">
                <a16:creationId xmlns:a16="http://schemas.microsoft.com/office/drawing/2014/main" id="{2E936821-CA6C-4609-92FE-06344284009D}"/>
              </a:ext>
            </a:extLst>
          </p:cNvPr>
          <p:cNvSpPr txBox="1"/>
          <p:nvPr/>
        </p:nvSpPr>
        <p:spPr>
          <a:xfrm>
            <a:off x="347740" y="2492874"/>
            <a:ext cx="6778762" cy="477054"/>
          </a:xfrm>
          <a:prstGeom prst="rect">
            <a:avLst/>
          </a:prstGeom>
          <a:noFill/>
        </p:spPr>
        <p:txBody>
          <a:bodyPr wrap="square" rtlCol="0">
            <a:spAutoFit/>
          </a:bodyPr>
          <a:lstStyle/>
          <a:p>
            <a:r>
              <a:rPr kumimoji="1" lang="en-US" altLang="ja-JP" sz="2500" dirty="0"/>
              <a:t>Gas targets (φ200 mm, height = 50 mm)</a:t>
            </a:r>
            <a:endParaRPr kumimoji="1" lang="ja-JP" altLang="en-US" sz="2500" dirty="0"/>
          </a:p>
        </p:txBody>
      </p:sp>
      <p:sp>
        <p:nvSpPr>
          <p:cNvPr id="61" name="テキスト ボックス 60">
            <a:extLst>
              <a:ext uri="{FF2B5EF4-FFF2-40B4-BE49-F238E27FC236}">
                <a16:creationId xmlns:a16="http://schemas.microsoft.com/office/drawing/2014/main" id="{465BBAFB-97FE-44FF-BC5C-42CE50AEB589}"/>
              </a:ext>
            </a:extLst>
          </p:cNvPr>
          <p:cNvSpPr txBox="1"/>
          <p:nvPr/>
        </p:nvSpPr>
        <p:spPr>
          <a:xfrm>
            <a:off x="7517081" y="1541888"/>
            <a:ext cx="978181" cy="630942"/>
          </a:xfrm>
          <a:prstGeom prst="rect">
            <a:avLst/>
          </a:prstGeom>
          <a:noFill/>
          <a:ln>
            <a:noFill/>
          </a:ln>
        </p:spPr>
        <p:txBody>
          <a:bodyPr wrap="square" rtlCol="0">
            <a:spAutoFit/>
          </a:bodyPr>
          <a:lstStyle/>
          <a:p>
            <a:r>
              <a:rPr kumimoji="1" lang="en-US" altLang="ja-JP" sz="3500" dirty="0">
                <a:solidFill>
                  <a:srgbClr val="00B0F0"/>
                </a:solidFill>
              </a:rPr>
              <a:t>K</a:t>
            </a:r>
            <a:r>
              <a:rPr kumimoji="1" lang="en-US" altLang="ja-JP" sz="3500" baseline="30000" dirty="0">
                <a:solidFill>
                  <a:srgbClr val="00B0F0"/>
                </a:solidFill>
              </a:rPr>
              <a:t>+</a:t>
            </a:r>
            <a:endParaRPr kumimoji="1" lang="ja-JP" altLang="en-US" sz="3500" baseline="30000" dirty="0">
              <a:solidFill>
                <a:srgbClr val="00B0F0"/>
              </a:solidFill>
            </a:endParaRPr>
          </a:p>
        </p:txBody>
      </p:sp>
      <p:sp>
        <p:nvSpPr>
          <p:cNvPr id="62" name="テキスト ボックス 61">
            <a:extLst>
              <a:ext uri="{FF2B5EF4-FFF2-40B4-BE49-F238E27FC236}">
                <a16:creationId xmlns:a16="http://schemas.microsoft.com/office/drawing/2014/main" id="{93489F62-6E60-45DB-AA43-E3278375E821}"/>
              </a:ext>
            </a:extLst>
          </p:cNvPr>
          <p:cNvSpPr txBox="1"/>
          <p:nvPr/>
        </p:nvSpPr>
        <p:spPr>
          <a:xfrm>
            <a:off x="8182530" y="3113529"/>
            <a:ext cx="640802" cy="630942"/>
          </a:xfrm>
          <a:prstGeom prst="rect">
            <a:avLst/>
          </a:prstGeom>
          <a:noFill/>
        </p:spPr>
        <p:txBody>
          <a:bodyPr wrap="square" rtlCol="0">
            <a:spAutoFit/>
          </a:bodyPr>
          <a:lstStyle/>
          <a:p>
            <a:r>
              <a:rPr kumimoji="1" lang="en-US" altLang="ja-JP" sz="3500" dirty="0">
                <a:solidFill>
                  <a:srgbClr val="C00000"/>
                </a:solidFill>
              </a:rPr>
              <a:t>e’</a:t>
            </a:r>
            <a:endParaRPr kumimoji="1" lang="ja-JP" altLang="en-US" sz="3500" baseline="30000" dirty="0">
              <a:solidFill>
                <a:srgbClr val="C00000"/>
              </a:solidFill>
            </a:endParaRPr>
          </a:p>
        </p:txBody>
      </p:sp>
      <p:sp>
        <p:nvSpPr>
          <p:cNvPr id="63" name="テキスト ボックス 62">
            <a:extLst>
              <a:ext uri="{FF2B5EF4-FFF2-40B4-BE49-F238E27FC236}">
                <a16:creationId xmlns:a16="http://schemas.microsoft.com/office/drawing/2014/main" id="{9699B72D-74B4-4A34-AD54-9C46E05180D0}"/>
              </a:ext>
            </a:extLst>
          </p:cNvPr>
          <p:cNvSpPr txBox="1"/>
          <p:nvPr/>
        </p:nvSpPr>
        <p:spPr>
          <a:xfrm>
            <a:off x="11516123" y="227341"/>
            <a:ext cx="590810" cy="630942"/>
          </a:xfrm>
          <a:prstGeom prst="rect">
            <a:avLst/>
          </a:prstGeom>
          <a:noFill/>
        </p:spPr>
        <p:txBody>
          <a:bodyPr wrap="square" rtlCol="0">
            <a:spAutoFit/>
          </a:bodyPr>
          <a:lstStyle/>
          <a:p>
            <a:r>
              <a:rPr kumimoji="1" lang="en-US" altLang="ja-JP" sz="3500" dirty="0">
                <a:solidFill>
                  <a:srgbClr val="FFC000"/>
                </a:solidFill>
              </a:rPr>
              <a:t>e</a:t>
            </a:r>
            <a:endParaRPr kumimoji="1" lang="ja-JP" altLang="en-US" sz="3500" baseline="30000" dirty="0">
              <a:solidFill>
                <a:srgbClr val="FFC000"/>
              </a:solidFill>
            </a:endParaRPr>
          </a:p>
        </p:txBody>
      </p:sp>
      <p:sp>
        <p:nvSpPr>
          <p:cNvPr id="64" name="左中かっこ 63">
            <a:extLst>
              <a:ext uri="{FF2B5EF4-FFF2-40B4-BE49-F238E27FC236}">
                <a16:creationId xmlns:a16="http://schemas.microsoft.com/office/drawing/2014/main" id="{02D3B774-8850-49A0-A4CA-F7055AADC760}"/>
              </a:ext>
            </a:extLst>
          </p:cNvPr>
          <p:cNvSpPr/>
          <p:nvPr/>
        </p:nvSpPr>
        <p:spPr>
          <a:xfrm>
            <a:off x="7339885" y="4369325"/>
            <a:ext cx="672601" cy="2194139"/>
          </a:xfrm>
          <a:prstGeom prst="leftBrac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66" name="直線コネクタ 65">
            <a:extLst>
              <a:ext uri="{FF2B5EF4-FFF2-40B4-BE49-F238E27FC236}">
                <a16:creationId xmlns:a16="http://schemas.microsoft.com/office/drawing/2014/main" id="{D2D29ADB-A707-4F9B-AA1F-0E452596850C}"/>
              </a:ext>
            </a:extLst>
          </p:cNvPr>
          <p:cNvCxnSpPr>
            <a:cxnSpLocks/>
          </p:cNvCxnSpPr>
          <p:nvPr/>
        </p:nvCxnSpPr>
        <p:spPr>
          <a:xfrm flipV="1">
            <a:off x="3900894" y="3944204"/>
            <a:ext cx="5188515" cy="15469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左中かっこ 67">
            <a:extLst>
              <a:ext uri="{FF2B5EF4-FFF2-40B4-BE49-F238E27FC236}">
                <a16:creationId xmlns:a16="http://schemas.microsoft.com/office/drawing/2014/main" id="{85D4C26F-955E-467E-A148-A5A3A45BEED4}"/>
              </a:ext>
            </a:extLst>
          </p:cNvPr>
          <p:cNvSpPr/>
          <p:nvPr/>
        </p:nvSpPr>
        <p:spPr>
          <a:xfrm>
            <a:off x="6820874" y="1676112"/>
            <a:ext cx="672601" cy="2068360"/>
          </a:xfrm>
          <a:prstGeom prst="leftBrace">
            <a:avLst/>
          </a:prstGeom>
          <a:ln>
            <a:solidFill>
              <a:schemeClr val="tx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70" name="四角形: 1 つの角を切り取る 69">
            <a:extLst>
              <a:ext uri="{FF2B5EF4-FFF2-40B4-BE49-F238E27FC236}">
                <a16:creationId xmlns:a16="http://schemas.microsoft.com/office/drawing/2014/main" id="{F18D1E3E-BA6E-41B6-8D7C-8F10F14F1C2F}"/>
              </a:ext>
            </a:extLst>
          </p:cNvPr>
          <p:cNvSpPr/>
          <p:nvPr/>
        </p:nvSpPr>
        <p:spPr>
          <a:xfrm>
            <a:off x="10628925" y="6084675"/>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11/18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417949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ACBE7F-3BFE-4A75-A8E9-FA72714CA82D}"/>
              </a:ext>
            </a:extLst>
          </p:cNvPr>
          <p:cNvSpPr>
            <a:spLocks noGrp="1"/>
          </p:cNvSpPr>
          <p:nvPr>
            <p:ph type="title"/>
          </p:nvPr>
        </p:nvSpPr>
        <p:spPr>
          <a:xfrm>
            <a:off x="1107223" y="78769"/>
            <a:ext cx="6502588" cy="928086"/>
          </a:xfrm>
        </p:spPr>
        <p:txBody>
          <a:bodyPr>
            <a:normAutofit fontScale="90000"/>
          </a:bodyPr>
          <a:lstStyle/>
          <a:p>
            <a:r>
              <a:rPr kumimoji="1" lang="en-US" altLang="ja-JP" dirty="0"/>
              <a:t>Target cells (tuna can)</a:t>
            </a:r>
            <a:endParaRPr kumimoji="1" lang="ja-JP" altLang="en-US" dirty="0"/>
          </a:p>
        </p:txBody>
      </p:sp>
      <p:pic>
        <p:nvPicPr>
          <p:cNvPr id="4" name="コンテンツ プレースホルダー 3">
            <a:extLst>
              <a:ext uri="{FF2B5EF4-FFF2-40B4-BE49-F238E27FC236}">
                <a16:creationId xmlns:a16="http://schemas.microsoft.com/office/drawing/2014/main" id="{029DD9A8-8B2F-4E8B-84CC-1CAEBC4FBC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1107" y="-14822"/>
            <a:ext cx="3048000" cy="6850458"/>
          </a:xfrm>
          <a:prstGeom prst="rect">
            <a:avLst/>
          </a:prstGeom>
        </p:spPr>
      </p:pic>
      <p:grpSp>
        <p:nvGrpSpPr>
          <p:cNvPr id="24" name="グループ化 23">
            <a:extLst>
              <a:ext uri="{FF2B5EF4-FFF2-40B4-BE49-F238E27FC236}">
                <a16:creationId xmlns:a16="http://schemas.microsoft.com/office/drawing/2014/main" id="{69581797-F364-4201-A2FD-7848A1E1B95A}"/>
              </a:ext>
            </a:extLst>
          </p:cNvPr>
          <p:cNvGrpSpPr/>
          <p:nvPr/>
        </p:nvGrpSpPr>
        <p:grpSpPr>
          <a:xfrm>
            <a:off x="765150" y="856590"/>
            <a:ext cx="6426987" cy="2427020"/>
            <a:chOff x="813519" y="1804579"/>
            <a:chExt cx="6426987" cy="2427020"/>
          </a:xfrm>
        </p:grpSpPr>
        <p:grpSp>
          <p:nvGrpSpPr>
            <p:cNvPr id="5" name="グループ化 4">
              <a:extLst>
                <a:ext uri="{FF2B5EF4-FFF2-40B4-BE49-F238E27FC236}">
                  <a16:creationId xmlns:a16="http://schemas.microsoft.com/office/drawing/2014/main" id="{ADAB0A6B-941A-449A-A9FF-634CF2D1CF8B}"/>
                </a:ext>
              </a:extLst>
            </p:cNvPr>
            <p:cNvGrpSpPr/>
            <p:nvPr/>
          </p:nvGrpSpPr>
          <p:grpSpPr>
            <a:xfrm>
              <a:off x="2801595" y="2597266"/>
              <a:ext cx="1402915" cy="1402915"/>
              <a:chOff x="2149591" y="1459282"/>
              <a:chExt cx="1402915" cy="1402915"/>
            </a:xfrm>
          </p:grpSpPr>
          <p:sp>
            <p:nvSpPr>
              <p:cNvPr id="6" name="楕円 5">
                <a:extLst>
                  <a:ext uri="{FF2B5EF4-FFF2-40B4-BE49-F238E27FC236}">
                    <a16:creationId xmlns:a16="http://schemas.microsoft.com/office/drawing/2014/main" id="{072C32C3-8F84-4B41-A1B4-797AC194A61B}"/>
                  </a:ext>
                </a:extLst>
              </p:cNvPr>
              <p:cNvSpPr/>
              <p:nvPr/>
            </p:nvSpPr>
            <p:spPr>
              <a:xfrm>
                <a:off x="2149591" y="1459282"/>
                <a:ext cx="1402915" cy="1402915"/>
              </a:xfrm>
              <a:prstGeom prst="ellipse">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487141E2-8DF2-47FB-A9D4-9047957188CF}"/>
                  </a:ext>
                </a:extLst>
              </p:cNvPr>
              <p:cNvSpPr/>
              <p:nvPr/>
            </p:nvSpPr>
            <p:spPr>
              <a:xfrm>
                <a:off x="2265522" y="1575213"/>
                <a:ext cx="1171051" cy="1171051"/>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 name="楕円 7">
              <a:extLst>
                <a:ext uri="{FF2B5EF4-FFF2-40B4-BE49-F238E27FC236}">
                  <a16:creationId xmlns:a16="http://schemas.microsoft.com/office/drawing/2014/main" id="{8C0DCC46-6FBF-4030-8A53-CE098F0E7C7C}"/>
                </a:ext>
              </a:extLst>
            </p:cNvPr>
            <p:cNvSpPr/>
            <p:nvPr/>
          </p:nvSpPr>
          <p:spPr>
            <a:xfrm>
              <a:off x="3051664" y="2853494"/>
              <a:ext cx="875382" cy="8753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 name="直線矢印コネクタ 8">
              <a:extLst>
                <a:ext uri="{FF2B5EF4-FFF2-40B4-BE49-F238E27FC236}">
                  <a16:creationId xmlns:a16="http://schemas.microsoft.com/office/drawing/2014/main" id="{006F7E16-E6D2-47AC-AADA-A9A93ACAEB60}"/>
                </a:ext>
              </a:extLst>
            </p:cNvPr>
            <p:cNvCxnSpPr>
              <a:cxnSpLocks/>
            </p:cNvCxnSpPr>
            <p:nvPr/>
          </p:nvCxnSpPr>
          <p:spPr>
            <a:xfrm flipH="1" flipV="1">
              <a:off x="2542179" y="2429606"/>
              <a:ext cx="908225" cy="84777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665137AF-DA97-4BED-8C56-B5D287E3F21C}"/>
                </a:ext>
              </a:extLst>
            </p:cNvPr>
            <p:cNvCxnSpPr>
              <a:cxnSpLocks/>
            </p:cNvCxnSpPr>
            <p:nvPr/>
          </p:nvCxnSpPr>
          <p:spPr>
            <a:xfrm flipH="1">
              <a:off x="1861674" y="3358914"/>
              <a:ext cx="1521909" cy="3576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4DBD91E8-C25F-483C-93F8-07AE4739A105}"/>
                </a:ext>
              </a:extLst>
            </p:cNvPr>
            <p:cNvCxnSpPr>
              <a:cxnSpLocks/>
            </p:cNvCxnSpPr>
            <p:nvPr/>
          </p:nvCxnSpPr>
          <p:spPr>
            <a:xfrm flipH="1" flipV="1">
              <a:off x="813519" y="3260686"/>
              <a:ext cx="4956903" cy="78438"/>
            </a:xfrm>
            <a:prstGeom prst="straightConnector1">
              <a:avLst/>
            </a:prstGeom>
            <a:ln>
              <a:solidFill>
                <a:schemeClr val="tx1">
                  <a:lumMod val="6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53A378EC-9ED2-4EA2-9EF2-494DC713ACD5}"/>
                </a:ext>
              </a:extLst>
            </p:cNvPr>
            <p:cNvCxnSpPr>
              <a:cxnSpLocks/>
            </p:cNvCxnSpPr>
            <p:nvPr/>
          </p:nvCxnSpPr>
          <p:spPr>
            <a:xfrm flipH="1" flipV="1">
              <a:off x="3463772" y="3308675"/>
              <a:ext cx="1623903" cy="2286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2F329D72-28F5-423E-9CDC-CA935ACAA48F}"/>
                </a:ext>
              </a:extLst>
            </p:cNvPr>
            <p:cNvSpPr txBox="1"/>
            <p:nvPr/>
          </p:nvSpPr>
          <p:spPr>
            <a:xfrm>
              <a:off x="2161524" y="1804579"/>
              <a:ext cx="978181" cy="630942"/>
            </a:xfrm>
            <a:prstGeom prst="rect">
              <a:avLst/>
            </a:prstGeom>
            <a:noFill/>
            <a:ln>
              <a:noFill/>
            </a:ln>
          </p:spPr>
          <p:txBody>
            <a:bodyPr wrap="square" rtlCol="0">
              <a:spAutoFit/>
            </a:bodyPr>
            <a:lstStyle/>
            <a:p>
              <a:r>
                <a:rPr kumimoji="1" lang="en-US" altLang="ja-JP" sz="3500" dirty="0">
                  <a:solidFill>
                    <a:srgbClr val="00B0F0"/>
                  </a:solidFill>
                </a:rPr>
                <a:t>K</a:t>
              </a:r>
              <a:r>
                <a:rPr kumimoji="1" lang="en-US" altLang="ja-JP" sz="3500" baseline="30000" dirty="0">
                  <a:solidFill>
                    <a:srgbClr val="00B0F0"/>
                  </a:solidFill>
                </a:rPr>
                <a:t>+</a:t>
              </a:r>
              <a:endParaRPr kumimoji="1" lang="ja-JP" altLang="en-US" sz="3500" baseline="30000" dirty="0">
                <a:solidFill>
                  <a:srgbClr val="00B0F0"/>
                </a:solidFill>
              </a:endParaRPr>
            </a:p>
          </p:txBody>
        </p:sp>
        <p:sp>
          <p:nvSpPr>
            <p:cNvPr id="14" name="テキスト ボックス 13">
              <a:extLst>
                <a:ext uri="{FF2B5EF4-FFF2-40B4-BE49-F238E27FC236}">
                  <a16:creationId xmlns:a16="http://schemas.microsoft.com/office/drawing/2014/main" id="{1F850B36-348B-4187-88DA-9A7273781991}"/>
                </a:ext>
              </a:extLst>
            </p:cNvPr>
            <p:cNvSpPr txBox="1"/>
            <p:nvPr/>
          </p:nvSpPr>
          <p:spPr>
            <a:xfrm>
              <a:off x="1194668" y="3600657"/>
              <a:ext cx="640802" cy="630942"/>
            </a:xfrm>
            <a:prstGeom prst="rect">
              <a:avLst/>
            </a:prstGeom>
            <a:noFill/>
          </p:spPr>
          <p:txBody>
            <a:bodyPr wrap="square" rtlCol="0">
              <a:spAutoFit/>
            </a:bodyPr>
            <a:lstStyle/>
            <a:p>
              <a:r>
                <a:rPr kumimoji="1" lang="en-US" altLang="ja-JP" sz="3500" dirty="0">
                  <a:solidFill>
                    <a:srgbClr val="C00000"/>
                  </a:solidFill>
                </a:rPr>
                <a:t>e’</a:t>
              </a:r>
              <a:endParaRPr kumimoji="1" lang="ja-JP" altLang="en-US" sz="3500" baseline="30000" dirty="0">
                <a:solidFill>
                  <a:srgbClr val="C00000"/>
                </a:solidFill>
              </a:endParaRPr>
            </a:p>
          </p:txBody>
        </p:sp>
        <p:sp>
          <p:nvSpPr>
            <p:cNvPr id="15" name="テキスト ボックス 14">
              <a:extLst>
                <a:ext uri="{FF2B5EF4-FFF2-40B4-BE49-F238E27FC236}">
                  <a16:creationId xmlns:a16="http://schemas.microsoft.com/office/drawing/2014/main" id="{2D7A0E94-D86E-40F4-A3FB-1C6038EDBA2A}"/>
                </a:ext>
              </a:extLst>
            </p:cNvPr>
            <p:cNvSpPr txBox="1"/>
            <p:nvPr/>
          </p:nvSpPr>
          <p:spPr>
            <a:xfrm>
              <a:off x="3709819" y="1890279"/>
              <a:ext cx="3530687" cy="477054"/>
            </a:xfrm>
            <a:prstGeom prst="rect">
              <a:avLst/>
            </a:prstGeom>
            <a:noFill/>
          </p:spPr>
          <p:txBody>
            <a:bodyPr wrap="square" rtlCol="0">
              <a:spAutoFit/>
            </a:bodyPr>
            <a:lstStyle/>
            <a:p>
              <a:r>
                <a:rPr lang="en-US" altLang="ja-JP" sz="2500" dirty="0">
                  <a:latin typeface="Times New Roman" panose="02020603050405020304" pitchFamily="18" charset="0"/>
                  <a:cs typeface="Times New Roman" panose="02020603050405020304" pitchFamily="18" charset="0"/>
                </a:rPr>
                <a:t>Al cell (0.3 mm thick)</a:t>
              </a:r>
              <a:endParaRPr kumimoji="1" lang="ja-JP" altLang="en-US" sz="2500"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77E45649-CB73-467C-B6C4-D9237F7DC150}"/>
                </a:ext>
              </a:extLst>
            </p:cNvPr>
            <p:cNvSpPr txBox="1"/>
            <p:nvPr/>
          </p:nvSpPr>
          <p:spPr>
            <a:xfrm>
              <a:off x="3935770" y="2298511"/>
              <a:ext cx="3217058" cy="477054"/>
            </a:xfrm>
            <a:prstGeom prst="rect">
              <a:avLst/>
            </a:prstGeom>
            <a:noFill/>
          </p:spPr>
          <p:txBody>
            <a:bodyPr wrap="square" rtlCol="0">
              <a:spAutoFit/>
            </a:bodyPr>
            <a:lstStyle/>
            <a:p>
              <a:r>
                <a:rPr lang="en-US" altLang="ja-JP" sz="2500" dirty="0">
                  <a:latin typeface="Times New Roman" panose="02020603050405020304" pitchFamily="18" charset="0"/>
                  <a:cs typeface="Times New Roman" panose="02020603050405020304" pitchFamily="18" charset="0"/>
                </a:rPr>
                <a:t>Gas (</a:t>
              </a:r>
              <a:r>
                <a:rPr lang="en-US" altLang="ja-JP" sz="2500" i="1" dirty="0">
                  <a:latin typeface="Times New Roman" panose="02020603050405020304" pitchFamily="18" charset="0"/>
                  <a:cs typeface="Times New Roman" panose="02020603050405020304" pitchFamily="18" charset="0"/>
                </a:rPr>
                <a:t>not</a:t>
              </a:r>
              <a:r>
                <a:rPr lang="en-US" altLang="ja-JP" sz="2500" dirty="0">
                  <a:latin typeface="Times New Roman" panose="02020603050405020304" pitchFamily="18" charset="0"/>
                  <a:cs typeface="Times New Roman" panose="02020603050405020304" pitchFamily="18" charset="0"/>
                </a:rPr>
                <a:t> to be used)</a:t>
              </a:r>
              <a:endParaRPr kumimoji="1" lang="ja-JP" altLang="en-US" sz="2500"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A9346396-A431-43EB-90E6-3651D8DD4EEA}"/>
                </a:ext>
              </a:extLst>
            </p:cNvPr>
            <p:cNvSpPr txBox="1"/>
            <p:nvPr/>
          </p:nvSpPr>
          <p:spPr>
            <a:xfrm>
              <a:off x="4302916" y="2755570"/>
              <a:ext cx="2697974" cy="477054"/>
            </a:xfrm>
            <a:prstGeom prst="rect">
              <a:avLst/>
            </a:prstGeom>
            <a:noFill/>
          </p:spPr>
          <p:txBody>
            <a:bodyPr wrap="square" rtlCol="0">
              <a:spAutoFit/>
            </a:bodyPr>
            <a:lstStyle/>
            <a:p>
              <a:r>
                <a:rPr lang="en-US" altLang="ja-JP" sz="2500" dirty="0">
                  <a:latin typeface="Times New Roman" panose="02020603050405020304" pitchFamily="18" charset="0"/>
                  <a:cs typeface="Times New Roman" panose="02020603050405020304" pitchFamily="18" charset="0"/>
                </a:rPr>
                <a:t>Gas (to be used)</a:t>
              </a:r>
              <a:endParaRPr kumimoji="1" lang="ja-JP" altLang="en-US" sz="2500" dirty="0">
                <a:latin typeface="Times New Roman" panose="02020603050405020304" pitchFamily="18" charset="0"/>
                <a:cs typeface="Times New Roman" panose="02020603050405020304" pitchFamily="18" charset="0"/>
              </a:endParaRPr>
            </a:p>
          </p:txBody>
        </p:sp>
        <p:cxnSp>
          <p:nvCxnSpPr>
            <p:cNvPr id="18" name="直線コネクタ 17">
              <a:extLst>
                <a:ext uri="{FF2B5EF4-FFF2-40B4-BE49-F238E27FC236}">
                  <a16:creationId xmlns:a16="http://schemas.microsoft.com/office/drawing/2014/main" id="{6FF281B9-5A30-49F2-A236-760F43D69905}"/>
                </a:ext>
              </a:extLst>
            </p:cNvPr>
            <p:cNvCxnSpPr>
              <a:cxnSpLocks/>
              <a:endCxn id="6" idx="0"/>
            </p:cNvCxnSpPr>
            <p:nvPr/>
          </p:nvCxnSpPr>
          <p:spPr>
            <a:xfrm flipH="1">
              <a:off x="3503053" y="2298511"/>
              <a:ext cx="206766" cy="298755"/>
            </a:xfrm>
            <a:prstGeom prst="line">
              <a:avLst/>
            </a:prstGeom>
            <a:ln w="19050">
              <a:solidFill>
                <a:schemeClr val="tx1">
                  <a:lumMod val="85000"/>
                </a:schemeClr>
              </a:solidFill>
            </a:ln>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3BD31F27-7266-4FA4-B9EB-B281D91B3979}"/>
                </a:ext>
              </a:extLst>
            </p:cNvPr>
            <p:cNvCxnSpPr>
              <a:cxnSpLocks/>
              <a:stCxn id="16" idx="1"/>
            </p:cNvCxnSpPr>
            <p:nvPr/>
          </p:nvCxnSpPr>
          <p:spPr>
            <a:xfrm flipH="1">
              <a:off x="3597600" y="2537038"/>
              <a:ext cx="338170" cy="370507"/>
            </a:xfrm>
            <a:prstGeom prst="line">
              <a:avLst/>
            </a:prstGeom>
            <a:ln w="19050">
              <a:solidFill>
                <a:schemeClr val="tx1">
                  <a:lumMod val="85000"/>
                </a:schemeClr>
              </a:solidFill>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619A613C-BD18-4E74-825A-2ECDAF622E8B}"/>
                </a:ext>
              </a:extLst>
            </p:cNvPr>
            <p:cNvCxnSpPr>
              <a:cxnSpLocks/>
              <a:stCxn id="17" idx="1"/>
            </p:cNvCxnSpPr>
            <p:nvPr/>
          </p:nvCxnSpPr>
          <p:spPr>
            <a:xfrm flipH="1">
              <a:off x="3637383" y="2994097"/>
              <a:ext cx="665533" cy="223122"/>
            </a:xfrm>
            <a:prstGeom prst="line">
              <a:avLst/>
            </a:prstGeom>
            <a:ln w="19050">
              <a:solidFill>
                <a:schemeClr val="tx1">
                  <a:lumMod val="85000"/>
                </a:schemeClr>
              </a:solidFill>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96F11E35-57AE-455E-80EA-5CCF58BAB87C}"/>
                </a:ext>
              </a:extLst>
            </p:cNvPr>
            <p:cNvSpPr txBox="1"/>
            <p:nvPr/>
          </p:nvSpPr>
          <p:spPr>
            <a:xfrm>
              <a:off x="4681152" y="3321356"/>
              <a:ext cx="590810" cy="630942"/>
            </a:xfrm>
            <a:prstGeom prst="rect">
              <a:avLst/>
            </a:prstGeom>
            <a:noFill/>
          </p:spPr>
          <p:txBody>
            <a:bodyPr wrap="square" rtlCol="0">
              <a:spAutoFit/>
            </a:bodyPr>
            <a:lstStyle/>
            <a:p>
              <a:r>
                <a:rPr kumimoji="1" lang="en-US" altLang="ja-JP" sz="3500" dirty="0">
                  <a:solidFill>
                    <a:srgbClr val="FFC000"/>
                  </a:solidFill>
                </a:rPr>
                <a:t>e</a:t>
              </a:r>
              <a:endParaRPr kumimoji="1" lang="ja-JP" altLang="en-US" sz="3500" baseline="30000" dirty="0">
                <a:solidFill>
                  <a:srgbClr val="FFC000"/>
                </a:solidFill>
              </a:endParaRPr>
            </a:p>
          </p:txBody>
        </p:sp>
      </p:grpSp>
      <mc:AlternateContent xmlns:mc="http://schemas.openxmlformats.org/markup-compatibility/2006" xmlns:a14="http://schemas.microsoft.com/office/drawing/2010/main">
        <mc:Choice Requires="a14">
          <p:graphicFrame>
            <p:nvGraphicFramePr>
              <p:cNvPr id="23" name="表 22">
                <a:extLst>
                  <a:ext uri="{FF2B5EF4-FFF2-40B4-BE49-F238E27FC236}">
                    <a16:creationId xmlns:a16="http://schemas.microsoft.com/office/drawing/2014/main" id="{39358156-4A96-4092-B3B4-8D8BBA1ED2FA}"/>
                  </a:ext>
                </a:extLst>
              </p:cNvPr>
              <p:cNvGraphicFramePr>
                <a:graphicFrameLocks noGrp="1"/>
              </p:cNvGraphicFramePr>
              <p:nvPr>
                <p:extLst>
                  <p:ext uri="{D42A27DB-BD31-4B8C-83A1-F6EECF244321}">
                    <p14:modId xmlns:p14="http://schemas.microsoft.com/office/powerpoint/2010/main" val="3024276312"/>
                  </p:ext>
                </p:extLst>
              </p:nvPr>
            </p:nvGraphicFramePr>
            <p:xfrm>
              <a:off x="585653" y="4243417"/>
              <a:ext cx="6934580" cy="2295272"/>
            </p:xfrm>
            <a:graphic>
              <a:graphicData uri="http://schemas.openxmlformats.org/drawingml/2006/table">
                <a:tbl>
                  <a:tblPr firstRow="1" bandRow="1">
                    <a:tableStyleId>{5940675A-B579-460E-94D1-54222C63F5DA}</a:tableStyleId>
                  </a:tblPr>
                  <a:tblGrid>
                    <a:gridCol w="1416687">
                      <a:extLst>
                        <a:ext uri="{9D8B030D-6E8A-4147-A177-3AD203B41FA5}">
                          <a16:colId xmlns:a16="http://schemas.microsoft.com/office/drawing/2014/main" val="2411105950"/>
                        </a:ext>
                      </a:extLst>
                    </a:gridCol>
                    <a:gridCol w="1787857">
                      <a:extLst>
                        <a:ext uri="{9D8B030D-6E8A-4147-A177-3AD203B41FA5}">
                          <a16:colId xmlns:a16="http://schemas.microsoft.com/office/drawing/2014/main" val="2110894715"/>
                        </a:ext>
                      </a:extLst>
                    </a:gridCol>
                    <a:gridCol w="1996391">
                      <a:extLst>
                        <a:ext uri="{9D8B030D-6E8A-4147-A177-3AD203B41FA5}">
                          <a16:colId xmlns:a16="http://schemas.microsoft.com/office/drawing/2014/main" val="3995904275"/>
                        </a:ext>
                      </a:extLst>
                    </a:gridCol>
                    <a:gridCol w="1733645">
                      <a:extLst>
                        <a:ext uri="{9D8B030D-6E8A-4147-A177-3AD203B41FA5}">
                          <a16:colId xmlns:a16="http://schemas.microsoft.com/office/drawing/2014/main" val="889128901"/>
                        </a:ext>
                      </a:extLst>
                    </a:gridCol>
                  </a:tblGrid>
                  <a:tr h="455087">
                    <a:tc>
                      <a:txBody>
                        <a:bodyPr/>
                        <a:lstStyle/>
                        <a:p>
                          <a:pPr algn="ctr"/>
                          <a:r>
                            <a:rPr kumimoji="1" lang="en-US" altLang="ja-JP" sz="2200" dirty="0"/>
                            <a:t>Target</a:t>
                          </a:r>
                          <a:endParaRPr kumimoji="1" lang="ja-JP" altLang="en-US" sz="22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200" dirty="0"/>
                            <a:t>Density [/(g/cm</a:t>
                          </a:r>
                          <a:r>
                            <a:rPr kumimoji="1" lang="en-US" altLang="ja-JP" sz="2200" baseline="30000" dirty="0"/>
                            <a:t>3</a:t>
                          </a:r>
                          <a:r>
                            <a:rPr kumimoji="1" lang="en-US" altLang="ja-JP" sz="2200" dirty="0"/>
                            <a:t>)]</a:t>
                          </a:r>
                          <a:endParaRPr kumimoji="1" lang="ja-JP" altLang="en-US" sz="22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200" dirty="0"/>
                            <a:t>Temperature [/K]</a:t>
                          </a:r>
                          <a:endParaRPr kumimoji="1" lang="ja-JP" altLang="en-US" sz="22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200" dirty="0"/>
                            <a:t>Pressure [/atm]</a:t>
                          </a:r>
                          <a:endParaRPr kumimoji="1" lang="ja-JP" altLang="en-US" sz="2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50274261"/>
                      </a:ext>
                    </a:extLst>
                  </a:tr>
                  <a:tr h="455087">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500" i="1" smtClean="0">
                                        <a:latin typeface="Cambria Math" panose="02040503050406030204" pitchFamily="18" charset="0"/>
                                      </a:rPr>
                                    </m:ctrlPr>
                                  </m:sPrePr>
                                  <m:sub/>
                                  <m:sup>
                                    <m:r>
                                      <a:rPr lang="en-US" altLang="ja-JP" sz="2500" smtClean="0">
                                        <a:latin typeface="Cambria Math" panose="02040503050406030204" pitchFamily="18" charset="0"/>
                                      </a:rPr>
                                      <m:t>3</m:t>
                                    </m:r>
                                  </m:sup>
                                  <m:e>
                                    <m:r>
                                      <m:rPr>
                                        <m:sty m:val="p"/>
                                      </m:rPr>
                                      <a:rPr lang="en-US" altLang="ja-JP" sz="2500" smtClean="0">
                                        <a:latin typeface="Cambria Math" panose="02040503050406030204" pitchFamily="18" charset="0"/>
                                      </a:rPr>
                                      <m:t>He</m:t>
                                    </m:r>
                                  </m:e>
                                </m:sPre>
                              </m:oMath>
                            </m:oMathPara>
                          </a14:m>
                          <a:endParaRPr kumimoji="1" lang="ja-JP" altLang="en-US" sz="25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dirty="0"/>
                            <a:t>9.5</a:t>
                          </a:r>
                          <a:endParaRPr kumimoji="1" lang="ja-JP" altLang="en-US" sz="2500" dirty="0">
                            <a:latin typeface="Times New Roman" panose="02020603050405020304" pitchFamily="18" charset="0"/>
                            <a:cs typeface="Times New Roman" panose="02020603050405020304" pitchFamily="18" charset="0"/>
                          </a:endParaRPr>
                        </a:p>
                      </a:txBody>
                      <a:tcPr anchor="ctr"/>
                    </a:tc>
                    <a:tc rowSpan="2">
                      <a:txBody>
                        <a:bodyPr/>
                        <a:lstStyle/>
                        <a:p>
                          <a:pPr algn="ctr"/>
                          <a:r>
                            <a:rPr kumimoji="1" lang="en-US" altLang="ja-JP" sz="2500" dirty="0"/>
                            <a:t>12</a:t>
                          </a:r>
                          <a:endParaRPr kumimoji="1" lang="ja-JP" altLang="en-US" sz="2500" dirty="0">
                            <a:latin typeface="Times New Roman" panose="02020603050405020304" pitchFamily="18" charset="0"/>
                            <a:cs typeface="Times New Roman" panose="02020603050405020304" pitchFamily="18" charset="0"/>
                          </a:endParaRPr>
                        </a:p>
                      </a:txBody>
                      <a:tcPr anchor="ctr"/>
                    </a:tc>
                    <a:tc rowSpan="3">
                      <a:txBody>
                        <a:bodyPr/>
                        <a:lstStyle/>
                        <a:p>
                          <a:pPr algn="ctr"/>
                          <a:r>
                            <a:rPr kumimoji="1" lang="en-US" altLang="ja-JP" sz="2500" dirty="0"/>
                            <a:t>3</a:t>
                          </a:r>
                          <a:endParaRPr kumimoji="1" lang="ja-JP" altLang="en-US" sz="25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97945070"/>
                      </a:ext>
                    </a:extLst>
                  </a:tr>
                  <a:tr h="455087">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500" i="1" smtClean="0">
                                        <a:latin typeface="Cambria Math" panose="02040503050406030204" pitchFamily="18" charset="0"/>
                                      </a:rPr>
                                    </m:ctrlPr>
                                  </m:sPrePr>
                                  <m:sub/>
                                  <m:sup>
                                    <m:r>
                                      <a:rPr kumimoji="1" lang="en-US" altLang="ja-JP" sz="2500" b="0" i="0" smtClean="0">
                                        <a:latin typeface="Cambria Math" panose="02040503050406030204" pitchFamily="18" charset="0"/>
                                      </a:rPr>
                                      <m:t>4</m:t>
                                    </m:r>
                                  </m:sup>
                                  <m:e>
                                    <m:r>
                                      <m:rPr>
                                        <m:sty m:val="p"/>
                                      </m:rPr>
                                      <a:rPr lang="en-US" altLang="ja-JP" sz="2500" smtClean="0">
                                        <a:latin typeface="Cambria Math" panose="02040503050406030204" pitchFamily="18" charset="0"/>
                                      </a:rPr>
                                      <m:t>He</m:t>
                                    </m:r>
                                  </m:e>
                                </m:sPre>
                              </m:oMath>
                            </m:oMathPara>
                          </a14:m>
                          <a:endParaRPr kumimoji="1" lang="ja-JP" altLang="en-US" sz="25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dirty="0"/>
                            <a:t>13.1</a:t>
                          </a:r>
                          <a:endParaRPr kumimoji="1" lang="ja-JP" altLang="en-US" sz="2500" dirty="0">
                            <a:latin typeface="Times New Roman" panose="02020603050405020304" pitchFamily="18" charset="0"/>
                            <a:cs typeface="Times New Roman" panose="02020603050405020304" pitchFamily="18" charset="0"/>
                          </a:endParaRPr>
                        </a:p>
                      </a:txBody>
                      <a:tcPr anchor="ctr"/>
                    </a:tc>
                    <a:tc v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1191112162"/>
                      </a:ext>
                    </a:extLst>
                  </a:tr>
                  <a:tr h="455087">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sz="2500" i="1" smtClean="0">
                                        <a:latin typeface="Cambria Math" panose="02040503050406030204" pitchFamily="18" charset="0"/>
                                      </a:rPr>
                                    </m:ctrlPr>
                                  </m:sSubPr>
                                  <m:e>
                                    <m:sPre>
                                      <m:sPrePr>
                                        <m:ctrlPr>
                                          <a:rPr kumimoji="1" lang="en-US" altLang="ja-JP" sz="2500" i="1" smtClean="0">
                                            <a:latin typeface="Cambria Math" panose="02040503050406030204" pitchFamily="18" charset="0"/>
                                          </a:rPr>
                                        </m:ctrlPr>
                                      </m:sPrePr>
                                      <m:sub/>
                                      <m:sup>
                                        <m:r>
                                          <a:rPr kumimoji="1" lang="en-US" altLang="ja-JP" sz="2500" smtClean="0">
                                            <a:latin typeface="Cambria Math" panose="02040503050406030204" pitchFamily="18" charset="0"/>
                                          </a:rPr>
                                          <m:t>1</m:t>
                                        </m:r>
                                      </m:sup>
                                      <m:e>
                                        <m:r>
                                          <m:rPr>
                                            <m:sty m:val="p"/>
                                          </m:rPr>
                                          <a:rPr lang="en-US" altLang="ja-JP" sz="2500" smtClean="0">
                                            <a:latin typeface="Cambria Math" panose="02040503050406030204" pitchFamily="18" charset="0"/>
                                          </a:rPr>
                                          <m:t>H</m:t>
                                        </m:r>
                                      </m:e>
                                    </m:sPre>
                                  </m:e>
                                  <m:sub>
                                    <m:r>
                                      <a:rPr lang="en-US" altLang="ja-JP" sz="2500" smtClean="0">
                                        <a:latin typeface="Cambria Math" panose="02040503050406030204" pitchFamily="18" charset="0"/>
                                      </a:rPr>
                                      <m:t>2</m:t>
                                    </m:r>
                                  </m:sub>
                                </m:sSub>
                              </m:oMath>
                            </m:oMathPara>
                          </a14:m>
                          <a:endParaRPr kumimoji="1" lang="ja-JP" altLang="en-US" sz="25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dirty="0"/>
                            <a:t>2.8</a:t>
                          </a:r>
                          <a:endParaRPr kumimoji="1" lang="ja-JP" altLang="en-US" sz="25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dirty="0"/>
                            <a:t>30</a:t>
                          </a:r>
                          <a:endParaRPr kumimoji="1" lang="ja-JP" altLang="en-US" sz="2500" dirty="0">
                            <a:latin typeface="Times New Roman" panose="02020603050405020304" pitchFamily="18" charset="0"/>
                            <a:cs typeface="Times New Roman" panose="02020603050405020304" pitchFamily="18" charset="0"/>
                          </a:endParaRPr>
                        </a:p>
                      </a:txBody>
                      <a:tcPr anchor="ctr"/>
                    </a:tc>
                    <a:tc vMerge="1">
                      <a:txBody>
                        <a:bodyPr/>
                        <a:lstStyle/>
                        <a:p>
                          <a:endParaRPr kumimoji="1" lang="ja-JP" altLang="en-US" dirty="0"/>
                        </a:p>
                      </a:txBody>
                      <a:tcPr/>
                    </a:tc>
                    <a:extLst>
                      <a:ext uri="{0D108BD9-81ED-4DB2-BD59-A6C34878D82A}">
                        <a16:rowId xmlns:a16="http://schemas.microsoft.com/office/drawing/2014/main" val="3626225575"/>
                      </a:ext>
                    </a:extLst>
                  </a:tr>
                </a:tbl>
              </a:graphicData>
            </a:graphic>
          </p:graphicFrame>
        </mc:Choice>
        <mc:Fallback xmlns="">
          <p:graphicFrame>
            <p:nvGraphicFramePr>
              <p:cNvPr id="23" name="表 22">
                <a:extLst>
                  <a:ext uri="{FF2B5EF4-FFF2-40B4-BE49-F238E27FC236}">
                    <a16:creationId xmlns:a16="http://schemas.microsoft.com/office/drawing/2014/main" id="{39358156-4A96-4092-B3B4-8D8BBA1ED2FA}"/>
                  </a:ext>
                </a:extLst>
              </p:cNvPr>
              <p:cNvGraphicFramePr>
                <a:graphicFrameLocks noGrp="1"/>
              </p:cNvGraphicFramePr>
              <p:nvPr>
                <p:extLst>
                  <p:ext uri="{D42A27DB-BD31-4B8C-83A1-F6EECF244321}">
                    <p14:modId xmlns:p14="http://schemas.microsoft.com/office/powerpoint/2010/main" val="3024276312"/>
                  </p:ext>
                </p:extLst>
              </p:nvPr>
            </p:nvGraphicFramePr>
            <p:xfrm>
              <a:off x="585653" y="4243417"/>
              <a:ext cx="6934580" cy="2315401"/>
            </p:xfrm>
            <a:graphic>
              <a:graphicData uri="http://schemas.openxmlformats.org/drawingml/2006/table">
                <a:tbl>
                  <a:tblPr firstRow="1" bandRow="1">
                    <a:tableStyleId>{5940675A-B579-460E-94D1-54222C63F5DA}</a:tableStyleId>
                  </a:tblPr>
                  <a:tblGrid>
                    <a:gridCol w="1416687">
                      <a:extLst>
                        <a:ext uri="{9D8B030D-6E8A-4147-A177-3AD203B41FA5}">
                          <a16:colId xmlns:a16="http://schemas.microsoft.com/office/drawing/2014/main" val="2411105950"/>
                        </a:ext>
                      </a:extLst>
                    </a:gridCol>
                    <a:gridCol w="1787857">
                      <a:extLst>
                        <a:ext uri="{9D8B030D-6E8A-4147-A177-3AD203B41FA5}">
                          <a16:colId xmlns:a16="http://schemas.microsoft.com/office/drawing/2014/main" val="2110894715"/>
                        </a:ext>
                      </a:extLst>
                    </a:gridCol>
                    <a:gridCol w="1996391">
                      <a:extLst>
                        <a:ext uri="{9D8B030D-6E8A-4147-A177-3AD203B41FA5}">
                          <a16:colId xmlns:a16="http://schemas.microsoft.com/office/drawing/2014/main" val="3995904275"/>
                        </a:ext>
                      </a:extLst>
                    </a:gridCol>
                    <a:gridCol w="1733645">
                      <a:extLst>
                        <a:ext uri="{9D8B030D-6E8A-4147-A177-3AD203B41FA5}">
                          <a16:colId xmlns:a16="http://schemas.microsoft.com/office/drawing/2014/main" val="889128901"/>
                        </a:ext>
                      </a:extLst>
                    </a:gridCol>
                  </a:tblGrid>
                  <a:tr h="762000">
                    <a:tc>
                      <a:txBody>
                        <a:bodyPr/>
                        <a:lstStyle/>
                        <a:p>
                          <a:pPr algn="ctr"/>
                          <a:r>
                            <a:rPr kumimoji="1" lang="en-US" altLang="ja-JP" sz="2200" dirty="0"/>
                            <a:t>Target</a:t>
                          </a:r>
                          <a:endParaRPr kumimoji="1" lang="ja-JP" altLang="en-US" sz="22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200" dirty="0"/>
                            <a:t>Density [/(g/cm</a:t>
                          </a:r>
                          <a:r>
                            <a:rPr kumimoji="1" lang="en-US" altLang="ja-JP" sz="2200" baseline="30000" dirty="0"/>
                            <a:t>3</a:t>
                          </a:r>
                          <a:r>
                            <a:rPr kumimoji="1" lang="en-US" altLang="ja-JP" sz="2200" dirty="0"/>
                            <a:t>)]</a:t>
                          </a:r>
                          <a:endParaRPr kumimoji="1" lang="ja-JP" altLang="en-US" sz="22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200" dirty="0"/>
                            <a:t>Temperature [/K]</a:t>
                          </a:r>
                          <a:endParaRPr kumimoji="1" lang="ja-JP" altLang="en-US" sz="22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200" dirty="0"/>
                            <a:t>Pressure [/atm]</a:t>
                          </a:r>
                          <a:endParaRPr kumimoji="1" lang="ja-JP" altLang="en-US" sz="2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50274261"/>
                      </a:ext>
                    </a:extLst>
                  </a:tr>
                  <a:tr h="522796">
                    <a:tc>
                      <a:txBody>
                        <a:bodyPr/>
                        <a:lstStyle/>
                        <a:p>
                          <a:endParaRPr lang="ja-JP"/>
                        </a:p>
                      </a:txBody>
                      <a:tcPr anchor="ctr">
                        <a:blipFill>
                          <a:blip r:embed="rId3"/>
                          <a:stretch>
                            <a:fillRect l="-431" t="-153488" r="-391379" b="-217442"/>
                          </a:stretch>
                        </a:blipFill>
                      </a:tcPr>
                    </a:tc>
                    <a:tc>
                      <a:txBody>
                        <a:bodyPr/>
                        <a:lstStyle/>
                        <a:p>
                          <a:pPr algn="ctr"/>
                          <a:r>
                            <a:rPr kumimoji="1" lang="en-US" altLang="ja-JP" sz="2500" dirty="0"/>
                            <a:t>9.5</a:t>
                          </a:r>
                          <a:endParaRPr kumimoji="1" lang="ja-JP" altLang="en-US" sz="2500" dirty="0">
                            <a:latin typeface="Times New Roman" panose="02020603050405020304" pitchFamily="18" charset="0"/>
                            <a:cs typeface="Times New Roman" panose="02020603050405020304" pitchFamily="18" charset="0"/>
                          </a:endParaRPr>
                        </a:p>
                      </a:txBody>
                      <a:tcPr anchor="ctr"/>
                    </a:tc>
                    <a:tc rowSpan="2">
                      <a:txBody>
                        <a:bodyPr/>
                        <a:lstStyle/>
                        <a:p>
                          <a:pPr algn="ctr"/>
                          <a:r>
                            <a:rPr kumimoji="1" lang="en-US" altLang="ja-JP" sz="2500" dirty="0"/>
                            <a:t>12</a:t>
                          </a:r>
                          <a:endParaRPr kumimoji="1" lang="ja-JP" altLang="en-US" sz="2500" dirty="0">
                            <a:latin typeface="Times New Roman" panose="02020603050405020304" pitchFamily="18" charset="0"/>
                            <a:cs typeface="Times New Roman" panose="02020603050405020304" pitchFamily="18" charset="0"/>
                          </a:endParaRPr>
                        </a:p>
                      </a:txBody>
                      <a:tcPr anchor="ctr"/>
                    </a:tc>
                    <a:tc rowSpan="3">
                      <a:txBody>
                        <a:bodyPr/>
                        <a:lstStyle/>
                        <a:p>
                          <a:pPr algn="ctr"/>
                          <a:r>
                            <a:rPr kumimoji="1" lang="en-US" altLang="ja-JP" sz="2500" dirty="0"/>
                            <a:t>3</a:t>
                          </a:r>
                          <a:endParaRPr kumimoji="1" lang="ja-JP" altLang="en-US" sz="25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97945070"/>
                      </a:ext>
                    </a:extLst>
                  </a:tr>
                  <a:tr h="509651">
                    <a:tc>
                      <a:txBody>
                        <a:bodyPr/>
                        <a:lstStyle/>
                        <a:p>
                          <a:endParaRPr lang="ja-JP"/>
                        </a:p>
                      </a:txBody>
                      <a:tcPr anchor="ctr">
                        <a:blipFill>
                          <a:blip r:embed="rId3"/>
                          <a:stretch>
                            <a:fillRect l="-431" t="-259524" r="-391379" b="-122619"/>
                          </a:stretch>
                        </a:blipFill>
                      </a:tcPr>
                    </a:tc>
                    <a:tc>
                      <a:txBody>
                        <a:bodyPr/>
                        <a:lstStyle/>
                        <a:p>
                          <a:pPr algn="ctr"/>
                          <a:r>
                            <a:rPr kumimoji="1" lang="en-US" altLang="ja-JP" sz="2500" dirty="0"/>
                            <a:t>13.1</a:t>
                          </a:r>
                          <a:endParaRPr kumimoji="1" lang="ja-JP" altLang="en-US" sz="2500" dirty="0">
                            <a:latin typeface="Times New Roman" panose="02020603050405020304" pitchFamily="18" charset="0"/>
                            <a:cs typeface="Times New Roman" panose="02020603050405020304" pitchFamily="18" charset="0"/>
                          </a:endParaRPr>
                        </a:p>
                      </a:txBody>
                      <a:tcPr anchor="ctr"/>
                    </a:tc>
                    <a:tc v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1191112162"/>
                      </a:ext>
                    </a:extLst>
                  </a:tr>
                  <a:tr h="520954">
                    <a:tc>
                      <a:txBody>
                        <a:bodyPr/>
                        <a:lstStyle/>
                        <a:p>
                          <a:endParaRPr lang="ja-JP"/>
                        </a:p>
                      </a:txBody>
                      <a:tcPr anchor="ctr">
                        <a:blipFill>
                          <a:blip r:embed="rId3"/>
                          <a:stretch>
                            <a:fillRect l="-431" t="-355294" r="-391379" b="-21176"/>
                          </a:stretch>
                        </a:blipFill>
                      </a:tcPr>
                    </a:tc>
                    <a:tc>
                      <a:txBody>
                        <a:bodyPr/>
                        <a:lstStyle/>
                        <a:p>
                          <a:pPr algn="ctr"/>
                          <a:r>
                            <a:rPr kumimoji="1" lang="en-US" altLang="ja-JP" sz="2500" dirty="0"/>
                            <a:t>2.8</a:t>
                          </a:r>
                          <a:endParaRPr kumimoji="1" lang="ja-JP" altLang="en-US" sz="25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dirty="0"/>
                            <a:t>30</a:t>
                          </a:r>
                          <a:endParaRPr kumimoji="1" lang="ja-JP" altLang="en-US" sz="2500" dirty="0">
                            <a:latin typeface="Times New Roman" panose="02020603050405020304" pitchFamily="18" charset="0"/>
                            <a:cs typeface="Times New Roman" panose="02020603050405020304" pitchFamily="18" charset="0"/>
                          </a:endParaRPr>
                        </a:p>
                      </a:txBody>
                      <a:tcPr anchor="ctr"/>
                    </a:tc>
                    <a:tc vMerge="1">
                      <a:txBody>
                        <a:bodyPr/>
                        <a:lstStyle/>
                        <a:p>
                          <a:endParaRPr kumimoji="1" lang="ja-JP" altLang="en-US" dirty="0"/>
                        </a:p>
                      </a:txBody>
                      <a:tcPr/>
                    </a:tc>
                    <a:extLst>
                      <a:ext uri="{0D108BD9-81ED-4DB2-BD59-A6C34878D82A}">
                        <a16:rowId xmlns:a16="http://schemas.microsoft.com/office/drawing/2014/main" val="3626225575"/>
                      </a:ext>
                    </a:extLst>
                  </a:tr>
                </a:tbl>
              </a:graphicData>
            </a:graphic>
          </p:graphicFrame>
        </mc:Fallback>
      </mc:AlternateContent>
      <p:sp>
        <p:nvSpPr>
          <p:cNvPr id="25" name="テキスト ボックス 24">
            <a:extLst>
              <a:ext uri="{FF2B5EF4-FFF2-40B4-BE49-F238E27FC236}">
                <a16:creationId xmlns:a16="http://schemas.microsoft.com/office/drawing/2014/main" id="{BF7C2452-F5DD-4A8C-9C3F-78F58ECBB63C}"/>
              </a:ext>
            </a:extLst>
          </p:cNvPr>
          <p:cNvSpPr txBox="1"/>
          <p:nvPr/>
        </p:nvSpPr>
        <p:spPr>
          <a:xfrm>
            <a:off x="169488" y="3419856"/>
            <a:ext cx="8121619" cy="769441"/>
          </a:xfrm>
          <a:prstGeom prst="rect">
            <a:avLst/>
          </a:prstGeom>
          <a:noFill/>
        </p:spPr>
        <p:txBody>
          <a:bodyPr wrap="square" rtlCol="0">
            <a:spAutoFit/>
          </a:bodyPr>
          <a:lstStyle/>
          <a:p>
            <a:r>
              <a:rPr kumimoji="1" lang="en-US" altLang="ja-JP" sz="2200" dirty="0">
                <a:sym typeface="Wingdings" panose="05000000000000000000" pitchFamily="2" charset="2"/>
              </a:rPr>
              <a:t>Available densities calculated by the JLab Target Group</a:t>
            </a:r>
          </a:p>
          <a:p>
            <a:r>
              <a:rPr kumimoji="1" lang="en-US" altLang="ja-JP" sz="2200" b="1" i="1" dirty="0">
                <a:sym typeface="Wingdings" panose="05000000000000000000" pitchFamily="2" charset="2"/>
              </a:rPr>
              <a:t>maintaining a compatibility with our experimental setup: </a:t>
            </a:r>
            <a:endParaRPr kumimoji="1" lang="ja-JP" altLang="en-US" sz="2200" b="1" i="1" dirty="0"/>
          </a:p>
        </p:txBody>
      </p:sp>
      <p:cxnSp>
        <p:nvCxnSpPr>
          <p:cNvPr id="26" name="直線矢印コネクタ 25">
            <a:extLst>
              <a:ext uri="{FF2B5EF4-FFF2-40B4-BE49-F238E27FC236}">
                <a16:creationId xmlns:a16="http://schemas.microsoft.com/office/drawing/2014/main" id="{DDE040EA-2826-4F9C-AB2C-BDFB5DC44AD7}"/>
              </a:ext>
            </a:extLst>
          </p:cNvPr>
          <p:cNvCxnSpPr>
            <a:cxnSpLocks/>
          </p:cNvCxnSpPr>
          <p:nvPr/>
        </p:nvCxnSpPr>
        <p:spPr>
          <a:xfrm flipH="1">
            <a:off x="10529049" y="630996"/>
            <a:ext cx="897801" cy="585570"/>
          </a:xfrm>
          <a:prstGeom prst="straightConnector1">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44881AFC-EEDF-40E8-9AAB-578F785D797D}"/>
              </a:ext>
            </a:extLst>
          </p:cNvPr>
          <p:cNvCxnSpPr>
            <a:cxnSpLocks/>
          </p:cNvCxnSpPr>
          <p:nvPr/>
        </p:nvCxnSpPr>
        <p:spPr>
          <a:xfrm flipH="1">
            <a:off x="7421706" y="1957225"/>
            <a:ext cx="1551710" cy="3977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20393674-46B2-4C3F-9769-519E9CDF8EEE}"/>
              </a:ext>
            </a:extLst>
          </p:cNvPr>
          <p:cNvCxnSpPr>
            <a:cxnSpLocks/>
          </p:cNvCxnSpPr>
          <p:nvPr/>
        </p:nvCxnSpPr>
        <p:spPr>
          <a:xfrm flipH="1">
            <a:off x="8534985" y="2246522"/>
            <a:ext cx="781612" cy="9767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4C671141-9802-49A4-B68F-1F64AAA481E3}"/>
              </a:ext>
            </a:extLst>
          </p:cNvPr>
          <p:cNvCxnSpPr>
            <a:cxnSpLocks/>
          </p:cNvCxnSpPr>
          <p:nvPr/>
        </p:nvCxnSpPr>
        <p:spPr>
          <a:xfrm flipH="1">
            <a:off x="9254799" y="1676111"/>
            <a:ext cx="584297" cy="656963"/>
          </a:xfrm>
          <a:prstGeom prst="straightConnector1">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F9CAA591-E964-4B9A-AF52-438DE9A3A083}"/>
              </a:ext>
            </a:extLst>
          </p:cNvPr>
          <p:cNvCxnSpPr>
            <a:cxnSpLocks/>
          </p:cNvCxnSpPr>
          <p:nvPr/>
        </p:nvCxnSpPr>
        <p:spPr>
          <a:xfrm flipH="1">
            <a:off x="8929498" y="1706310"/>
            <a:ext cx="909598" cy="252353"/>
          </a:xfrm>
          <a:prstGeom prst="straightConnector1">
            <a:avLst/>
          </a:prstGeom>
          <a:ln w="3810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F477608E-4D16-40A5-9055-CD0D8AA3E1A1}"/>
              </a:ext>
            </a:extLst>
          </p:cNvPr>
          <p:cNvCxnSpPr>
            <a:cxnSpLocks/>
          </p:cNvCxnSpPr>
          <p:nvPr/>
        </p:nvCxnSpPr>
        <p:spPr>
          <a:xfrm flipH="1">
            <a:off x="9848966" y="1193149"/>
            <a:ext cx="681265" cy="444339"/>
          </a:xfrm>
          <a:prstGeom prst="straightConnector1">
            <a:avLst/>
          </a:prstGeom>
          <a:ln w="38100">
            <a:solidFill>
              <a:srgbClr val="FFC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29A8474-D538-4D19-A16B-B81BC43AAE81}"/>
              </a:ext>
            </a:extLst>
          </p:cNvPr>
          <p:cNvSpPr txBox="1"/>
          <p:nvPr/>
        </p:nvSpPr>
        <p:spPr>
          <a:xfrm>
            <a:off x="7517081" y="1541888"/>
            <a:ext cx="978181" cy="630942"/>
          </a:xfrm>
          <a:prstGeom prst="rect">
            <a:avLst/>
          </a:prstGeom>
          <a:noFill/>
          <a:ln>
            <a:noFill/>
          </a:ln>
        </p:spPr>
        <p:txBody>
          <a:bodyPr wrap="square" rtlCol="0">
            <a:spAutoFit/>
          </a:bodyPr>
          <a:lstStyle/>
          <a:p>
            <a:r>
              <a:rPr kumimoji="1" lang="en-US" altLang="ja-JP" sz="3500" dirty="0">
                <a:solidFill>
                  <a:srgbClr val="00B0F0"/>
                </a:solidFill>
              </a:rPr>
              <a:t>K</a:t>
            </a:r>
            <a:r>
              <a:rPr kumimoji="1" lang="en-US" altLang="ja-JP" sz="3500" baseline="30000" dirty="0">
                <a:solidFill>
                  <a:srgbClr val="00B0F0"/>
                </a:solidFill>
              </a:rPr>
              <a:t>+</a:t>
            </a:r>
            <a:endParaRPr kumimoji="1" lang="ja-JP" altLang="en-US" sz="3500" baseline="30000" dirty="0">
              <a:solidFill>
                <a:srgbClr val="00B0F0"/>
              </a:solidFill>
            </a:endParaRPr>
          </a:p>
        </p:txBody>
      </p:sp>
      <p:sp>
        <p:nvSpPr>
          <p:cNvPr id="31" name="テキスト ボックス 30">
            <a:extLst>
              <a:ext uri="{FF2B5EF4-FFF2-40B4-BE49-F238E27FC236}">
                <a16:creationId xmlns:a16="http://schemas.microsoft.com/office/drawing/2014/main" id="{1EEE3A51-FA4B-403C-BA08-A17EA6C15ED2}"/>
              </a:ext>
            </a:extLst>
          </p:cNvPr>
          <p:cNvSpPr txBox="1"/>
          <p:nvPr/>
        </p:nvSpPr>
        <p:spPr>
          <a:xfrm>
            <a:off x="8182530" y="3113529"/>
            <a:ext cx="640802" cy="630942"/>
          </a:xfrm>
          <a:prstGeom prst="rect">
            <a:avLst/>
          </a:prstGeom>
          <a:noFill/>
        </p:spPr>
        <p:txBody>
          <a:bodyPr wrap="square" rtlCol="0">
            <a:spAutoFit/>
          </a:bodyPr>
          <a:lstStyle/>
          <a:p>
            <a:r>
              <a:rPr kumimoji="1" lang="en-US" altLang="ja-JP" sz="3500" dirty="0">
                <a:solidFill>
                  <a:srgbClr val="C00000"/>
                </a:solidFill>
              </a:rPr>
              <a:t>e’</a:t>
            </a:r>
            <a:endParaRPr kumimoji="1" lang="ja-JP" altLang="en-US" sz="3500" baseline="30000" dirty="0">
              <a:solidFill>
                <a:srgbClr val="C00000"/>
              </a:solidFill>
            </a:endParaRPr>
          </a:p>
        </p:txBody>
      </p:sp>
      <p:sp>
        <p:nvSpPr>
          <p:cNvPr id="32" name="テキスト ボックス 31">
            <a:extLst>
              <a:ext uri="{FF2B5EF4-FFF2-40B4-BE49-F238E27FC236}">
                <a16:creationId xmlns:a16="http://schemas.microsoft.com/office/drawing/2014/main" id="{4CA27010-ECCE-4897-86C7-AFF19356A467}"/>
              </a:ext>
            </a:extLst>
          </p:cNvPr>
          <p:cNvSpPr txBox="1"/>
          <p:nvPr/>
        </p:nvSpPr>
        <p:spPr>
          <a:xfrm>
            <a:off x="11516123" y="227341"/>
            <a:ext cx="590810" cy="630942"/>
          </a:xfrm>
          <a:prstGeom prst="rect">
            <a:avLst/>
          </a:prstGeom>
          <a:noFill/>
        </p:spPr>
        <p:txBody>
          <a:bodyPr wrap="square" rtlCol="0">
            <a:spAutoFit/>
          </a:bodyPr>
          <a:lstStyle/>
          <a:p>
            <a:r>
              <a:rPr kumimoji="1" lang="en-US" altLang="ja-JP" sz="3500" dirty="0">
                <a:solidFill>
                  <a:srgbClr val="FFC000"/>
                </a:solidFill>
              </a:rPr>
              <a:t>e</a:t>
            </a:r>
            <a:endParaRPr kumimoji="1" lang="ja-JP" altLang="en-US" sz="3500" baseline="30000" dirty="0">
              <a:solidFill>
                <a:srgbClr val="FFC000"/>
              </a:solidFill>
            </a:endParaRPr>
          </a:p>
        </p:txBody>
      </p:sp>
      <p:sp>
        <p:nvSpPr>
          <p:cNvPr id="3" name="矢印: 上カーブ 2">
            <a:extLst>
              <a:ext uri="{FF2B5EF4-FFF2-40B4-BE49-F238E27FC236}">
                <a16:creationId xmlns:a16="http://schemas.microsoft.com/office/drawing/2014/main" id="{82CD9BB8-AE0E-49C5-80EF-9B59F3B2DD87}"/>
              </a:ext>
            </a:extLst>
          </p:cNvPr>
          <p:cNvSpPr/>
          <p:nvPr/>
        </p:nvSpPr>
        <p:spPr>
          <a:xfrm rot="16200000">
            <a:off x="4947346" y="5640560"/>
            <a:ext cx="898782" cy="452282"/>
          </a:xfrm>
          <a:prstGeom prst="curvedUpArrow">
            <a:avLst>
              <a:gd name="adj1" fmla="val 30941"/>
              <a:gd name="adj2" fmla="val 89392"/>
              <a:gd name="adj3" fmla="val 25000"/>
            </a:avLst>
          </a:prstGeom>
          <a:solidFill>
            <a:schemeClr val="accent3">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四角形: 1 つの角を切り取る 33">
            <a:extLst>
              <a:ext uri="{FF2B5EF4-FFF2-40B4-BE49-F238E27FC236}">
                <a16:creationId xmlns:a16="http://schemas.microsoft.com/office/drawing/2014/main" id="{727C01D1-2FC1-4ADB-A6BB-460B211949A7}"/>
              </a:ext>
            </a:extLst>
          </p:cNvPr>
          <p:cNvSpPr/>
          <p:nvPr/>
        </p:nvSpPr>
        <p:spPr>
          <a:xfrm>
            <a:off x="10628925" y="6139170"/>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12/18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482666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13D54-C864-432F-B9AD-C55D7FA49BC9}"/>
              </a:ext>
            </a:extLst>
          </p:cNvPr>
          <p:cNvSpPr>
            <a:spLocks noGrp="1"/>
          </p:cNvSpPr>
          <p:nvPr>
            <p:ph type="title"/>
          </p:nvPr>
        </p:nvSpPr>
        <p:spPr>
          <a:xfrm>
            <a:off x="838200" y="365126"/>
            <a:ext cx="10515600" cy="1034184"/>
          </a:xfrm>
        </p:spPr>
        <p:txBody>
          <a:bodyPr/>
          <a:lstStyle/>
          <a:p>
            <a:r>
              <a:rPr lang="en-US" altLang="ja-JP" dirty="0"/>
              <a:t>R</a:t>
            </a:r>
            <a:r>
              <a:rPr kumimoji="1" lang="en-US" altLang="ja-JP" dirty="0"/>
              <a:t>equest summary (C12-19-002)</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5DED36D4-68AE-4217-B436-13D12BD155CA}"/>
                  </a:ext>
                </a:extLst>
              </p:cNvPr>
              <p:cNvSpPr>
                <a:spLocks noGrp="1"/>
              </p:cNvSpPr>
              <p:nvPr>
                <p:ph idx="1"/>
              </p:nvPr>
            </p:nvSpPr>
            <p:spPr>
              <a:xfrm>
                <a:off x="1184565" y="1873772"/>
                <a:ext cx="8798884" cy="2670388"/>
              </a:xfrm>
              <a:solidFill>
                <a:schemeClr val="accent5">
                  <a:lumMod val="50000"/>
                </a:schemeClr>
              </a:solidFill>
              <a:ln w="38100">
                <a:solidFill>
                  <a:schemeClr val="tx1"/>
                </a:solidFill>
              </a:ln>
            </p:spPr>
            <p:txBody>
              <a:bodyPr anchor="ctr">
                <a:noAutofit/>
              </a:bodyPr>
              <a:lstStyle/>
              <a:p>
                <a:pPr>
                  <a:buFont typeface="Yu Gothic" panose="020B0400000000000000" pitchFamily="50" charset="-128"/>
                  <a:buChar char="☆"/>
                </a:pPr>
                <a:r>
                  <a:rPr lang="en-US" altLang="ja-JP" sz="3000" b="1" dirty="0">
                    <a:solidFill>
                      <a:schemeClr val="tx1">
                        <a:lumMod val="95000"/>
                      </a:schemeClr>
                    </a:solidFill>
                  </a:rPr>
                  <a:t> HRS-HKS @ Hall A</a:t>
                </a:r>
              </a:p>
              <a:p>
                <a:pPr>
                  <a:buFont typeface="Yu Gothic" panose="020B0400000000000000" pitchFamily="50" charset="-128"/>
                  <a:buChar char="☆"/>
                </a:pPr>
                <a:r>
                  <a:rPr lang="en-US" altLang="ja-JP" sz="3000" b="1" dirty="0">
                    <a:solidFill>
                      <a:schemeClr val="tx1">
                        <a:lumMod val="95000"/>
                      </a:schemeClr>
                    </a:solidFill>
                  </a:rPr>
                  <a:t> 50-</a:t>
                </a:r>
                <a14:m>
                  <m:oMath xmlns:m="http://schemas.openxmlformats.org/officeDocument/2006/math">
                    <m:r>
                      <a:rPr lang="en-US" altLang="ja-JP" sz="3000" b="1" i="1" dirty="0" smtClean="0">
                        <a:solidFill>
                          <a:schemeClr val="tx1">
                            <a:lumMod val="95000"/>
                          </a:schemeClr>
                        </a:solidFill>
                        <a:latin typeface="Cambria Math" panose="02040503050406030204" pitchFamily="18" charset="0"/>
                      </a:rPr>
                      <m:t>𝝁</m:t>
                    </m:r>
                    <m:r>
                      <a:rPr lang="en-US" altLang="ja-JP" sz="3000" b="1" i="0" dirty="0" smtClean="0">
                        <a:solidFill>
                          <a:schemeClr val="tx1">
                            <a:lumMod val="95000"/>
                          </a:schemeClr>
                        </a:solidFill>
                        <a:latin typeface="Cambria Math" panose="02040503050406030204" pitchFamily="18" charset="0"/>
                      </a:rPr>
                      <m:t>𝐀</m:t>
                    </m:r>
                  </m:oMath>
                </a14:m>
                <a:r>
                  <a:rPr lang="en-US" altLang="ja-JP" sz="3000" b="1" dirty="0">
                    <a:solidFill>
                      <a:schemeClr val="tx1">
                        <a:lumMod val="95000"/>
                      </a:schemeClr>
                    </a:solidFill>
                  </a:rPr>
                  <a:t> beam on </a:t>
                </a:r>
                <a:r>
                  <a:rPr lang="en-US" altLang="ja-JP" sz="3000" b="1" baseline="30000" dirty="0">
                    <a:solidFill>
                      <a:schemeClr val="tx1">
                        <a:lumMod val="95000"/>
                      </a:schemeClr>
                    </a:solidFill>
                  </a:rPr>
                  <a:t>3</a:t>
                </a:r>
                <a:r>
                  <a:rPr lang="en-US" altLang="ja-JP" sz="3000" b="1" dirty="0">
                    <a:solidFill>
                      <a:schemeClr val="tx1">
                        <a:lumMod val="95000"/>
                      </a:schemeClr>
                    </a:solidFill>
                  </a:rPr>
                  <a:t>He and </a:t>
                </a:r>
                <a:r>
                  <a:rPr lang="en-US" altLang="ja-JP" sz="3000" b="1" baseline="30000" dirty="0">
                    <a:solidFill>
                      <a:schemeClr val="tx1">
                        <a:lumMod val="95000"/>
                      </a:schemeClr>
                    </a:solidFill>
                  </a:rPr>
                  <a:t>4</a:t>
                </a:r>
                <a:r>
                  <a:rPr lang="en-US" altLang="ja-JP" sz="3000" b="1" dirty="0">
                    <a:solidFill>
                      <a:schemeClr val="tx1">
                        <a:lumMod val="95000"/>
                      </a:schemeClr>
                    </a:solidFill>
                  </a:rPr>
                  <a:t>He gas targets</a:t>
                </a:r>
                <a:endParaRPr kumimoji="1" lang="en-US" altLang="ja-JP" sz="3000" b="1" dirty="0">
                  <a:solidFill>
                    <a:schemeClr val="tx1">
                      <a:lumMod val="95000"/>
                    </a:schemeClr>
                  </a:solidFill>
                </a:endParaRPr>
              </a:p>
              <a:p>
                <a:pPr>
                  <a:buFont typeface="Yu Gothic" panose="020B0400000000000000" pitchFamily="50" charset="-128"/>
                  <a:buChar char="☆"/>
                </a:pPr>
                <a:r>
                  <a:rPr lang="en-US" altLang="ja-JP" sz="3000" b="1" dirty="0">
                    <a:solidFill>
                      <a:schemeClr val="tx1">
                        <a:lumMod val="95000"/>
                      </a:schemeClr>
                    </a:solidFill>
                  </a:rPr>
                  <a:t> Beamtime = 14.5 days</a:t>
                </a:r>
              </a:p>
              <a:p>
                <a:pPr lvl="1">
                  <a:buFont typeface="Wingdings" panose="05000000000000000000" pitchFamily="2" charset="2"/>
                  <a:buChar char="ü"/>
                </a:pPr>
                <a:r>
                  <a:rPr lang="en-US" altLang="ja-JP" sz="3000" dirty="0">
                    <a:solidFill>
                      <a:schemeClr val="tx1">
                        <a:lumMod val="95000"/>
                      </a:schemeClr>
                    </a:solidFill>
                  </a:rPr>
                  <a:t> 12 days for Physics</a:t>
                </a:r>
              </a:p>
              <a:p>
                <a:pPr lvl="1">
                  <a:buFont typeface="Wingdings" panose="05000000000000000000" pitchFamily="2" charset="2"/>
                  <a:buChar char="ü"/>
                </a:pPr>
                <a:r>
                  <a:rPr kumimoji="1" lang="en-US" altLang="ja-JP" sz="3000" dirty="0">
                    <a:solidFill>
                      <a:schemeClr val="tx1">
                        <a:lumMod val="95000"/>
                      </a:schemeClr>
                    </a:solidFill>
                  </a:rPr>
                  <a:t> 2.5 days for Calibrations</a:t>
                </a:r>
              </a:p>
            </p:txBody>
          </p:sp>
        </mc:Choice>
        <mc:Fallback xmlns="">
          <p:sp>
            <p:nvSpPr>
              <p:cNvPr id="3" name="コンテンツ プレースホルダー 2">
                <a:extLst>
                  <a:ext uri="{FF2B5EF4-FFF2-40B4-BE49-F238E27FC236}">
                    <a16:creationId xmlns:a16="http://schemas.microsoft.com/office/drawing/2014/main" id="{5DED36D4-68AE-4217-B436-13D12BD155CA}"/>
                  </a:ext>
                </a:extLst>
              </p:cNvPr>
              <p:cNvSpPr>
                <a:spLocks noGrp="1" noRot="1" noChangeAspect="1" noMove="1" noResize="1" noEditPoints="1" noAdjustHandles="1" noChangeArrowheads="1" noChangeShapeType="1" noTextEdit="1"/>
              </p:cNvSpPr>
              <p:nvPr>
                <p:ph idx="1"/>
              </p:nvPr>
            </p:nvSpPr>
            <p:spPr>
              <a:xfrm>
                <a:off x="1184565" y="1873772"/>
                <a:ext cx="8798884" cy="2670388"/>
              </a:xfrm>
              <a:blipFill>
                <a:blip r:embed="rId2"/>
                <a:stretch>
                  <a:fillRect l="-1586" t="-1351" b="-3829"/>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F7A94D42-5EEB-404E-83FC-0727165E1D72}"/>
                  </a:ext>
                </a:extLst>
              </p:cNvPr>
              <p:cNvSpPr/>
              <p:nvPr/>
            </p:nvSpPr>
            <p:spPr>
              <a:xfrm>
                <a:off x="1184565" y="4763767"/>
                <a:ext cx="9788235" cy="1080167"/>
              </a:xfrm>
              <a:prstGeom prst="rect">
                <a:avLst/>
              </a:prstGeom>
            </p:spPr>
            <p:txBody>
              <a:bodyPr wrap="square">
                <a:spAutoFit/>
              </a:bodyPr>
              <a:lstStyle/>
              <a:p>
                <a:r>
                  <a:rPr lang="en-US" altLang="ja-JP" sz="3000" dirty="0">
                    <a:solidFill>
                      <a:schemeClr val="accent3">
                        <a:lumMod val="40000"/>
                        <a:lumOff val="60000"/>
                      </a:schemeClr>
                    </a:solidFill>
                    <a:sym typeface="Wingdings" panose="05000000000000000000" pitchFamily="2" charset="2"/>
                  </a:rPr>
                  <a:t> World best accuracy in measuring </a:t>
                </a:r>
                <a14:m>
                  <m:oMath xmlns:m="http://schemas.openxmlformats.org/officeDocument/2006/math">
                    <m:sSub>
                      <m:sSubPr>
                        <m:ctrlPr>
                          <a:rPr lang="en-US" altLang="ja-JP" sz="3000" b="0" i="1" smtClean="0">
                            <a:solidFill>
                              <a:schemeClr val="accent3">
                                <a:lumMod val="40000"/>
                                <a:lumOff val="60000"/>
                              </a:schemeClr>
                            </a:solidFill>
                            <a:latin typeface="Cambria Math" panose="02040503050406030204" pitchFamily="18" charset="0"/>
                            <a:sym typeface="Wingdings" panose="05000000000000000000" pitchFamily="2" charset="2"/>
                          </a:rPr>
                        </m:ctrlPr>
                      </m:sSubPr>
                      <m:e>
                        <m:r>
                          <a:rPr lang="en-US" altLang="ja-JP" sz="3000" b="0" i="1" smtClean="0">
                            <a:solidFill>
                              <a:schemeClr val="accent3">
                                <a:lumMod val="40000"/>
                                <a:lumOff val="60000"/>
                              </a:schemeClr>
                            </a:solidFill>
                            <a:latin typeface="Cambria Math" panose="02040503050406030204" pitchFamily="18" charset="0"/>
                            <a:sym typeface="Wingdings" panose="05000000000000000000" pitchFamily="2" charset="2"/>
                          </a:rPr>
                          <m:t>𝐵</m:t>
                        </m:r>
                      </m:e>
                      <m:sub>
                        <m:r>
                          <m:rPr>
                            <m:sty m:val="p"/>
                          </m:rPr>
                          <a:rPr lang="en-US" altLang="ja-JP" sz="3000" b="0" i="0" smtClean="0">
                            <a:solidFill>
                              <a:schemeClr val="accent3">
                                <a:lumMod val="40000"/>
                                <a:lumOff val="60000"/>
                              </a:schemeClr>
                            </a:solidFill>
                            <a:latin typeface="Cambria Math" panose="02040503050406030204" pitchFamily="18" charset="0"/>
                            <a:sym typeface="Wingdings" panose="05000000000000000000" pitchFamily="2" charset="2"/>
                          </a:rPr>
                          <m:t>Λ</m:t>
                        </m:r>
                      </m:sub>
                    </m:sSub>
                    <m:r>
                      <a:rPr lang="en-US" altLang="ja-JP" sz="3000" b="0" i="1" smtClean="0">
                        <a:solidFill>
                          <a:schemeClr val="accent3">
                            <a:lumMod val="40000"/>
                            <a:lumOff val="60000"/>
                          </a:schemeClr>
                        </a:solidFill>
                        <a:latin typeface="Cambria Math" panose="02040503050406030204" pitchFamily="18" charset="0"/>
                        <a:sym typeface="Wingdings" panose="05000000000000000000" pitchFamily="2" charset="2"/>
                      </a:rPr>
                      <m:t>(</m:t>
                    </m:r>
                    <m:sPre>
                      <m:sPrePr>
                        <m:ctrlPr>
                          <a:rPr lang="en-US" altLang="ja-JP" sz="3000" b="0" i="1" smtClean="0">
                            <a:solidFill>
                              <a:schemeClr val="accent3">
                                <a:lumMod val="40000"/>
                                <a:lumOff val="60000"/>
                              </a:schemeClr>
                            </a:solidFill>
                            <a:latin typeface="Cambria Math" panose="02040503050406030204" pitchFamily="18" charset="0"/>
                            <a:sym typeface="Wingdings" panose="05000000000000000000" pitchFamily="2" charset="2"/>
                          </a:rPr>
                        </m:ctrlPr>
                      </m:sPrePr>
                      <m:sub>
                        <m:r>
                          <m:rPr>
                            <m:sty m:val="p"/>
                          </m:rPr>
                          <a:rPr lang="en-US" altLang="ja-JP" sz="3000" b="0" i="0" smtClean="0">
                            <a:solidFill>
                              <a:schemeClr val="accent3">
                                <a:lumMod val="40000"/>
                                <a:lumOff val="60000"/>
                              </a:schemeClr>
                            </a:solidFill>
                            <a:latin typeface="Cambria Math" panose="02040503050406030204" pitchFamily="18" charset="0"/>
                            <a:sym typeface="Wingdings" panose="05000000000000000000" pitchFamily="2" charset="2"/>
                          </a:rPr>
                          <m:t>Λ</m:t>
                        </m:r>
                      </m:sub>
                      <m:sup>
                        <m:r>
                          <a:rPr lang="en-US" altLang="ja-JP" sz="3000" b="0" i="1" smtClean="0">
                            <a:solidFill>
                              <a:schemeClr val="accent3">
                                <a:lumMod val="40000"/>
                                <a:lumOff val="60000"/>
                              </a:schemeClr>
                            </a:solidFill>
                            <a:latin typeface="Cambria Math" panose="02040503050406030204" pitchFamily="18" charset="0"/>
                          </a:rPr>
                          <m:t>3,4</m:t>
                        </m:r>
                      </m:sup>
                      <m:e>
                        <m:r>
                          <m:rPr>
                            <m:sty m:val="p"/>
                          </m:rPr>
                          <a:rPr lang="en-US" altLang="ja-JP" sz="3000" b="0" i="0" smtClean="0">
                            <a:solidFill>
                              <a:schemeClr val="accent3">
                                <a:lumMod val="40000"/>
                                <a:lumOff val="60000"/>
                              </a:schemeClr>
                            </a:solidFill>
                            <a:latin typeface="Cambria Math" panose="02040503050406030204" pitchFamily="18" charset="0"/>
                          </a:rPr>
                          <m:t>H</m:t>
                        </m:r>
                      </m:e>
                    </m:sPre>
                    <m:r>
                      <a:rPr lang="en-US" altLang="ja-JP" sz="3000" b="0" i="1" smtClean="0">
                        <a:solidFill>
                          <a:schemeClr val="accent3">
                            <a:lumMod val="40000"/>
                            <a:lumOff val="60000"/>
                          </a:schemeClr>
                        </a:solidFill>
                        <a:latin typeface="Cambria Math" panose="02040503050406030204" pitchFamily="18" charset="0"/>
                        <a:sym typeface="Wingdings" panose="05000000000000000000" pitchFamily="2" charset="2"/>
                      </a:rPr>
                      <m:t>)</m:t>
                    </m:r>
                  </m:oMath>
                </a14:m>
                <a:endParaRPr lang="en-US" altLang="ja-JP" sz="3000" dirty="0">
                  <a:solidFill>
                    <a:schemeClr val="accent3">
                      <a:lumMod val="40000"/>
                      <a:lumOff val="60000"/>
                    </a:schemeClr>
                  </a:solidFill>
                </a:endParaRPr>
              </a:p>
              <a:p>
                <a:r>
                  <a:rPr lang="en-US" altLang="ja-JP" sz="3000" dirty="0">
                    <a:solidFill>
                      <a:schemeClr val="accent3">
                        <a:lumMod val="40000"/>
                        <a:lumOff val="60000"/>
                      </a:schemeClr>
                    </a:solidFill>
                    <a:sym typeface="Wingdings" panose="05000000000000000000" pitchFamily="2" charset="2"/>
                  </a:rPr>
                  <a:t> Hypertriton Puzzle / Charge Symmetry Breaking  </a:t>
                </a:r>
                <a:endParaRPr lang="ja-JP" altLang="en-US" sz="3000" dirty="0">
                  <a:solidFill>
                    <a:schemeClr val="accent3">
                      <a:lumMod val="40000"/>
                      <a:lumOff val="60000"/>
                    </a:schemeClr>
                  </a:solidFill>
                </a:endParaRPr>
              </a:p>
            </p:txBody>
          </p:sp>
        </mc:Choice>
        <mc:Fallback xmlns="">
          <p:sp>
            <p:nvSpPr>
              <p:cNvPr id="4" name="正方形/長方形 3">
                <a:extLst>
                  <a:ext uri="{FF2B5EF4-FFF2-40B4-BE49-F238E27FC236}">
                    <a16:creationId xmlns:a16="http://schemas.microsoft.com/office/drawing/2014/main" id="{F7A94D42-5EEB-404E-83FC-0727165E1D72}"/>
                  </a:ext>
                </a:extLst>
              </p:cNvPr>
              <p:cNvSpPr>
                <a:spLocks noRot="1" noChangeAspect="1" noMove="1" noResize="1" noEditPoints="1" noAdjustHandles="1" noChangeArrowheads="1" noChangeShapeType="1" noTextEdit="1"/>
              </p:cNvSpPr>
              <p:nvPr/>
            </p:nvSpPr>
            <p:spPr>
              <a:xfrm>
                <a:off x="1184565" y="4763767"/>
                <a:ext cx="9788235" cy="1080167"/>
              </a:xfrm>
              <a:prstGeom prst="rect">
                <a:avLst/>
              </a:prstGeom>
              <a:blipFill>
                <a:blip r:embed="rId3"/>
                <a:stretch>
                  <a:fillRect l="-1432" t="-3371" b="-15730"/>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id="{FC32CCDA-6BFD-40FE-87EC-BD7EB6F0DD95}"/>
              </a:ext>
            </a:extLst>
          </p:cNvPr>
          <p:cNvGrpSpPr/>
          <p:nvPr/>
        </p:nvGrpSpPr>
        <p:grpSpPr>
          <a:xfrm>
            <a:off x="10748142" y="3422278"/>
            <a:ext cx="821123" cy="821124"/>
            <a:chOff x="1853837" y="1922206"/>
            <a:chExt cx="1356360" cy="1356361"/>
          </a:xfrm>
        </p:grpSpPr>
        <p:grpSp>
          <p:nvGrpSpPr>
            <p:cNvPr id="6" name="グループ化 5">
              <a:extLst>
                <a:ext uri="{FF2B5EF4-FFF2-40B4-BE49-F238E27FC236}">
                  <a16:creationId xmlns:a16="http://schemas.microsoft.com/office/drawing/2014/main" id="{234FDDF1-DE6B-4DEC-B375-281C5BFF5F42}"/>
                </a:ext>
              </a:extLst>
            </p:cNvPr>
            <p:cNvGrpSpPr/>
            <p:nvPr/>
          </p:nvGrpSpPr>
          <p:grpSpPr>
            <a:xfrm>
              <a:off x="1853837" y="1922206"/>
              <a:ext cx="1356360" cy="1356361"/>
              <a:chOff x="1630680" y="2438400"/>
              <a:chExt cx="1887583" cy="1887583"/>
            </a:xfrm>
          </p:grpSpPr>
          <p:sp>
            <p:nvSpPr>
              <p:cNvPr id="8" name="楕円 7">
                <a:extLst>
                  <a:ext uri="{FF2B5EF4-FFF2-40B4-BE49-F238E27FC236}">
                    <a16:creationId xmlns:a16="http://schemas.microsoft.com/office/drawing/2014/main" id="{0A43F5B7-94A2-4489-9AAD-1036AF266CD5}"/>
                  </a:ext>
                </a:extLst>
              </p:cNvPr>
              <p:cNvSpPr/>
              <p:nvPr/>
            </p:nvSpPr>
            <p:spPr>
              <a:xfrm>
                <a:off x="1630680" y="2438400"/>
                <a:ext cx="1887583" cy="1887583"/>
              </a:xfrm>
              <a:prstGeom prst="ellipse">
                <a:avLst/>
              </a:prstGeom>
              <a:solidFill>
                <a:schemeClr val="bg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9" name="楕円 8">
                <a:extLst>
                  <a:ext uri="{FF2B5EF4-FFF2-40B4-BE49-F238E27FC236}">
                    <a16:creationId xmlns:a16="http://schemas.microsoft.com/office/drawing/2014/main" id="{966BE5AE-1950-4D4A-9526-F68E754E88CB}"/>
                  </a:ext>
                </a:extLst>
              </p:cNvPr>
              <p:cNvSpPr/>
              <p:nvPr/>
            </p:nvSpPr>
            <p:spPr>
              <a:xfrm>
                <a:off x="1746068" y="2960398"/>
                <a:ext cx="655320"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10" name="楕円 9">
                <a:extLst>
                  <a:ext uri="{FF2B5EF4-FFF2-40B4-BE49-F238E27FC236}">
                    <a16:creationId xmlns:a16="http://schemas.microsoft.com/office/drawing/2014/main" id="{FC1F26F9-0261-4CA7-A8B8-C8692CCC5573}"/>
                  </a:ext>
                </a:extLst>
              </p:cNvPr>
              <p:cNvSpPr/>
              <p:nvPr/>
            </p:nvSpPr>
            <p:spPr>
              <a:xfrm>
                <a:off x="2779123" y="2982169"/>
                <a:ext cx="655320" cy="655320"/>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sp>
            <p:nvSpPr>
              <p:cNvPr id="11" name="楕円 10">
                <a:extLst>
                  <a:ext uri="{FF2B5EF4-FFF2-40B4-BE49-F238E27FC236}">
                    <a16:creationId xmlns:a16="http://schemas.microsoft.com/office/drawing/2014/main" id="{47FB7F04-3158-40E1-947F-4386A70A8A1F}"/>
                  </a:ext>
                </a:extLst>
              </p:cNvPr>
              <p:cNvSpPr/>
              <p:nvPr/>
            </p:nvSpPr>
            <p:spPr>
              <a:xfrm>
                <a:off x="2207079" y="3505827"/>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7" name="楕円 6">
              <a:extLst>
                <a:ext uri="{FF2B5EF4-FFF2-40B4-BE49-F238E27FC236}">
                  <a16:creationId xmlns:a16="http://schemas.microsoft.com/office/drawing/2014/main" id="{FC031BDD-5C1D-453E-A725-9E5DB6E4E5A8}"/>
                </a:ext>
              </a:extLst>
            </p:cNvPr>
            <p:cNvSpPr/>
            <p:nvPr/>
          </p:nvSpPr>
          <p:spPr>
            <a:xfrm>
              <a:off x="2315437" y="1959048"/>
              <a:ext cx="470893"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grpSp>
        <p:nvGrpSpPr>
          <p:cNvPr id="12" name="グループ化 11">
            <a:extLst>
              <a:ext uri="{FF2B5EF4-FFF2-40B4-BE49-F238E27FC236}">
                <a16:creationId xmlns:a16="http://schemas.microsoft.com/office/drawing/2014/main" id="{B95FB189-8584-4FAA-AB42-EDD3846FA7F1}"/>
              </a:ext>
            </a:extLst>
          </p:cNvPr>
          <p:cNvGrpSpPr/>
          <p:nvPr/>
        </p:nvGrpSpPr>
        <p:grpSpPr>
          <a:xfrm>
            <a:off x="10748142" y="1970143"/>
            <a:ext cx="736640" cy="975525"/>
            <a:chOff x="1928309" y="1777366"/>
            <a:chExt cx="1216807" cy="1611405"/>
          </a:xfrm>
        </p:grpSpPr>
        <p:grpSp>
          <p:nvGrpSpPr>
            <p:cNvPr id="13" name="グループ化 12">
              <a:extLst>
                <a:ext uri="{FF2B5EF4-FFF2-40B4-BE49-F238E27FC236}">
                  <a16:creationId xmlns:a16="http://schemas.microsoft.com/office/drawing/2014/main" id="{318DD000-90B8-4B61-A8D4-B3006A221D2A}"/>
                </a:ext>
              </a:extLst>
            </p:cNvPr>
            <p:cNvGrpSpPr/>
            <p:nvPr/>
          </p:nvGrpSpPr>
          <p:grpSpPr>
            <a:xfrm>
              <a:off x="1928309" y="1777366"/>
              <a:ext cx="1216807" cy="1611405"/>
              <a:chOff x="1734319" y="2236834"/>
              <a:chExt cx="1693374" cy="2242517"/>
            </a:xfrm>
          </p:grpSpPr>
          <p:sp>
            <p:nvSpPr>
              <p:cNvPr id="15" name="楕円 14">
                <a:extLst>
                  <a:ext uri="{FF2B5EF4-FFF2-40B4-BE49-F238E27FC236}">
                    <a16:creationId xmlns:a16="http://schemas.microsoft.com/office/drawing/2014/main" id="{F525FF10-6546-45A4-B88E-50A67ECAA900}"/>
                  </a:ext>
                </a:extLst>
              </p:cNvPr>
              <p:cNvSpPr/>
              <p:nvPr/>
            </p:nvSpPr>
            <p:spPr>
              <a:xfrm>
                <a:off x="1734319" y="2236834"/>
                <a:ext cx="1693374" cy="2242517"/>
              </a:xfrm>
              <a:prstGeom prst="ellipse">
                <a:avLst/>
              </a:prstGeom>
              <a:solidFill>
                <a:schemeClr val="bg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16" name="楕円 15">
                <a:extLst>
                  <a:ext uri="{FF2B5EF4-FFF2-40B4-BE49-F238E27FC236}">
                    <a16:creationId xmlns:a16="http://schemas.microsoft.com/office/drawing/2014/main" id="{364CFAAF-1092-4B90-AF96-17D10608BB05}"/>
                  </a:ext>
                </a:extLst>
              </p:cNvPr>
              <p:cNvSpPr/>
              <p:nvPr/>
            </p:nvSpPr>
            <p:spPr>
              <a:xfrm>
                <a:off x="1919150" y="2508862"/>
                <a:ext cx="655321"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17" name="楕円 16">
                <a:extLst>
                  <a:ext uri="{FF2B5EF4-FFF2-40B4-BE49-F238E27FC236}">
                    <a16:creationId xmlns:a16="http://schemas.microsoft.com/office/drawing/2014/main" id="{E4D3DF08-A9A2-4EF8-8D90-0CDE1400EE2C}"/>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14" name="楕円 13">
              <a:extLst>
                <a:ext uri="{FF2B5EF4-FFF2-40B4-BE49-F238E27FC236}">
                  <a16:creationId xmlns:a16="http://schemas.microsoft.com/office/drawing/2014/main" id="{98706D05-6C14-4E77-B195-661C49E422B7}"/>
                </a:ext>
              </a:extLst>
            </p:cNvPr>
            <p:cNvSpPr/>
            <p:nvPr/>
          </p:nvSpPr>
          <p:spPr>
            <a:xfrm>
              <a:off x="2570618" y="2008655"/>
              <a:ext cx="470894"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68853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40A0640-6D7A-46ED-8DDA-ED86AAFC6236}"/>
              </a:ext>
            </a:extLst>
          </p:cNvPr>
          <p:cNvSpPr/>
          <p:nvPr/>
        </p:nvSpPr>
        <p:spPr>
          <a:xfrm>
            <a:off x="175364" y="807069"/>
            <a:ext cx="6137754" cy="5906643"/>
          </a:xfrm>
          <a:prstGeom prst="rect">
            <a:avLst/>
          </a:prstGeom>
          <a:solidFill>
            <a:schemeClr val="bg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BF1D862A-63F0-406A-890B-616626E803EF}"/>
              </a:ext>
            </a:extLst>
          </p:cNvPr>
          <p:cNvSpPr/>
          <p:nvPr/>
        </p:nvSpPr>
        <p:spPr>
          <a:xfrm>
            <a:off x="2226108" y="835971"/>
            <a:ext cx="4070308" cy="2806592"/>
          </a:xfrm>
          <a:prstGeom prst="rect">
            <a:avLst/>
          </a:prstGeom>
          <a:solidFill>
            <a:schemeClr val="accent6">
              <a:lumMod val="50000"/>
              <a:alpha val="7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8F268FE3-FDFC-4A3C-B393-CB524C5EF636}"/>
              </a:ext>
            </a:extLst>
          </p:cNvPr>
          <p:cNvSpPr>
            <a:spLocks noGrp="1"/>
          </p:cNvSpPr>
          <p:nvPr>
            <p:ph type="title"/>
          </p:nvPr>
        </p:nvSpPr>
        <p:spPr>
          <a:xfrm>
            <a:off x="263047" y="144288"/>
            <a:ext cx="9487240" cy="662781"/>
          </a:xfrm>
        </p:spPr>
        <p:txBody>
          <a:bodyPr>
            <a:normAutofit/>
          </a:bodyPr>
          <a:lstStyle/>
          <a:p>
            <a:r>
              <a:rPr kumimoji="1" lang="en-US" altLang="ja-JP" dirty="0"/>
              <a:t>Expected missing mass resolution</a:t>
            </a:r>
            <a:endParaRPr kumimoji="1" lang="ja-JP" altLang="en-US" dirty="0"/>
          </a:p>
        </p:txBody>
      </p:sp>
      <p:pic>
        <p:nvPicPr>
          <p:cNvPr id="4" name="図 3">
            <a:extLst>
              <a:ext uri="{FF2B5EF4-FFF2-40B4-BE49-F238E27FC236}">
                <a16:creationId xmlns:a16="http://schemas.microsoft.com/office/drawing/2014/main" id="{8667D965-A9D1-49EC-9A23-0D86BBB7C6DF}"/>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rot="20780328">
            <a:off x="-41985" y="879650"/>
            <a:ext cx="4119498" cy="5832341"/>
          </a:xfrm>
          <a:prstGeom prst="rect">
            <a:avLst/>
          </a:prstGeom>
        </p:spPr>
      </p:pic>
      <p:sp>
        <p:nvSpPr>
          <p:cNvPr id="7" name="テキスト ボックス 6">
            <a:extLst>
              <a:ext uri="{FF2B5EF4-FFF2-40B4-BE49-F238E27FC236}">
                <a16:creationId xmlns:a16="http://schemas.microsoft.com/office/drawing/2014/main" id="{CEB26362-7CB2-4051-8FE3-2D7929C8F783}"/>
              </a:ext>
            </a:extLst>
          </p:cNvPr>
          <p:cNvSpPr txBox="1"/>
          <p:nvPr/>
        </p:nvSpPr>
        <p:spPr>
          <a:xfrm>
            <a:off x="1292919" y="6143795"/>
            <a:ext cx="1340285" cy="477054"/>
          </a:xfrm>
          <a:prstGeom prst="rect">
            <a:avLst/>
          </a:prstGeom>
          <a:noFill/>
        </p:spPr>
        <p:txBody>
          <a:bodyPr wrap="square" rtlCol="0">
            <a:spAutoFit/>
          </a:bodyPr>
          <a:lstStyle/>
          <a:p>
            <a:r>
              <a:rPr kumimoji="1" lang="en-US" altLang="ja-JP" sz="2500" dirty="0"/>
              <a:t>PCS(e’)</a:t>
            </a:r>
            <a:endParaRPr kumimoji="1" lang="ja-JP" altLang="en-US" sz="2500" dirty="0"/>
          </a:p>
        </p:txBody>
      </p:sp>
      <p:sp>
        <p:nvSpPr>
          <p:cNvPr id="8" name="テキスト ボックス 7">
            <a:extLst>
              <a:ext uri="{FF2B5EF4-FFF2-40B4-BE49-F238E27FC236}">
                <a16:creationId xmlns:a16="http://schemas.microsoft.com/office/drawing/2014/main" id="{59A0B639-4552-4D22-8153-9CF647EA0705}"/>
              </a:ext>
            </a:extLst>
          </p:cNvPr>
          <p:cNvSpPr txBox="1"/>
          <p:nvPr/>
        </p:nvSpPr>
        <p:spPr>
          <a:xfrm>
            <a:off x="936377" y="5439983"/>
            <a:ext cx="1340285" cy="477054"/>
          </a:xfrm>
          <a:prstGeom prst="rect">
            <a:avLst/>
          </a:prstGeom>
          <a:noFill/>
        </p:spPr>
        <p:txBody>
          <a:bodyPr wrap="square" rtlCol="0">
            <a:spAutoFit/>
          </a:bodyPr>
          <a:lstStyle/>
          <a:p>
            <a:r>
              <a:rPr kumimoji="1" lang="en-US" altLang="ja-JP" sz="2500" dirty="0"/>
              <a:t>HRS</a:t>
            </a:r>
            <a:endParaRPr kumimoji="1" lang="ja-JP" altLang="en-US" sz="2500" dirty="0"/>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1024F6C4-BCE8-4FF7-8CFF-E824814A0656}"/>
                  </a:ext>
                </a:extLst>
              </p:cNvPr>
              <p:cNvSpPr txBox="1"/>
              <p:nvPr/>
            </p:nvSpPr>
            <p:spPr>
              <a:xfrm>
                <a:off x="6401779" y="1832096"/>
                <a:ext cx="5790221" cy="9475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1900" b="0" i="1" smtClean="0">
                              <a:latin typeface="Cambria Math" panose="02040503050406030204" pitchFamily="18" charset="0"/>
                            </a:rPr>
                          </m:ctrlPr>
                        </m:accPr>
                        <m:e>
                          <m:sSup>
                            <m:sSupPr>
                              <m:ctrlPr>
                                <a:rPr kumimoji="1" lang="en-US" altLang="ja-JP" sz="1900" b="0" i="1" smtClean="0">
                                  <a:latin typeface="Cambria Math" panose="02040503050406030204" pitchFamily="18" charset="0"/>
                                </a:rPr>
                              </m:ctrlPr>
                            </m:sSupPr>
                            <m:e>
                              <m:r>
                                <a:rPr kumimoji="1" lang="en-US" altLang="ja-JP" sz="1900" b="0" i="1" smtClean="0">
                                  <a:latin typeface="Cambria Math" panose="02040503050406030204" pitchFamily="18" charset="0"/>
                                </a:rPr>
                                <m:t>𝑝</m:t>
                              </m:r>
                            </m:e>
                            <m:sup>
                              <m:r>
                                <m:rPr>
                                  <m:sty m:val="p"/>
                                </m:rPr>
                                <a:rPr kumimoji="1" lang="en-US" altLang="ja-JP" sz="1900" b="0" i="0" smtClean="0">
                                  <a:latin typeface="Cambria Math" panose="02040503050406030204" pitchFamily="18" charset="0"/>
                                </a:rPr>
                                <m:t>HRS</m:t>
                              </m:r>
                              <m:r>
                                <a:rPr kumimoji="1" lang="en-US" altLang="ja-JP" sz="1900" b="0" i="0" smtClean="0">
                                  <a:latin typeface="Cambria Math" panose="02040503050406030204" pitchFamily="18" charset="0"/>
                                </a:rPr>
                                <m:t>,</m:t>
                              </m:r>
                              <m:r>
                                <m:rPr>
                                  <m:sty m:val="p"/>
                                </m:rPr>
                                <a:rPr kumimoji="1" lang="en-US" altLang="ja-JP" sz="1900" b="0" i="0" smtClean="0">
                                  <a:latin typeface="Cambria Math" panose="02040503050406030204" pitchFamily="18" charset="0"/>
                                </a:rPr>
                                <m:t>HKS</m:t>
                              </m:r>
                            </m:sup>
                          </m:sSup>
                        </m:e>
                      </m:acc>
                      <m:r>
                        <a:rPr kumimoji="1" lang="en-US" altLang="ja-JP" sz="1900" b="0" i="1" smtClean="0">
                          <a:latin typeface="Cambria Math" panose="02040503050406030204" pitchFamily="18" charset="0"/>
                        </a:rPr>
                        <m:t>=</m:t>
                      </m:r>
                      <m:nary>
                        <m:naryPr>
                          <m:chr m:val="∑"/>
                          <m:ctrlPr>
                            <a:rPr kumimoji="1" lang="en-US" altLang="ja-JP" sz="1900" b="0" i="1" smtClean="0">
                              <a:latin typeface="Cambria Math" panose="02040503050406030204" pitchFamily="18" charset="0"/>
                            </a:rPr>
                          </m:ctrlPr>
                        </m:naryPr>
                        <m:sub>
                          <m:r>
                            <m:rPr>
                              <m:brk m:alnAt="23"/>
                            </m:rPr>
                            <a:rPr kumimoji="1" lang="en-US" altLang="ja-JP" sz="1900" b="0" i="1" smtClean="0">
                              <a:latin typeface="Cambria Math" panose="02040503050406030204" pitchFamily="18" charset="0"/>
                            </a:rPr>
                            <m:t>𝑖</m:t>
                          </m:r>
                          <m:r>
                            <a:rPr kumimoji="1" lang="en-US" altLang="ja-JP" sz="1900" b="0" i="1" smtClean="0">
                              <a:latin typeface="Cambria Math" panose="02040503050406030204" pitchFamily="18" charset="0"/>
                            </a:rPr>
                            <m:t>+</m:t>
                          </m:r>
                          <m:r>
                            <a:rPr kumimoji="1" lang="en-US" altLang="ja-JP" sz="1900" b="0" i="1" smtClean="0">
                              <a:latin typeface="Cambria Math" panose="02040503050406030204" pitchFamily="18" charset="0"/>
                            </a:rPr>
                            <m:t>𝑗</m:t>
                          </m:r>
                          <m:r>
                            <a:rPr kumimoji="1" lang="en-US" altLang="ja-JP" sz="1900" b="0" i="1" smtClean="0">
                              <a:latin typeface="Cambria Math" panose="02040503050406030204" pitchFamily="18" charset="0"/>
                            </a:rPr>
                            <m:t>+</m:t>
                          </m:r>
                          <m:r>
                            <a:rPr kumimoji="1" lang="en-US" altLang="ja-JP" sz="1900" b="0" i="1" smtClean="0">
                              <a:latin typeface="Cambria Math" panose="02040503050406030204" pitchFamily="18" charset="0"/>
                            </a:rPr>
                            <m:t>𝑘</m:t>
                          </m:r>
                          <m:r>
                            <a:rPr kumimoji="1" lang="en-US" altLang="ja-JP" sz="1900" b="0" i="1" smtClean="0">
                              <a:latin typeface="Cambria Math" panose="02040503050406030204" pitchFamily="18" charset="0"/>
                            </a:rPr>
                            <m:t>+</m:t>
                          </m:r>
                          <m:r>
                            <a:rPr kumimoji="1" lang="en-US" altLang="ja-JP" sz="1900" b="0" i="1" smtClean="0">
                              <a:latin typeface="Cambria Math" panose="02040503050406030204" pitchFamily="18" charset="0"/>
                            </a:rPr>
                            <m:t>𝑙</m:t>
                          </m:r>
                          <m:r>
                            <a:rPr kumimoji="1" lang="en-US" altLang="ja-JP" sz="1900" b="0" i="1" smtClean="0">
                              <a:latin typeface="Cambria Math" panose="02040503050406030204" pitchFamily="18" charset="0"/>
                            </a:rPr>
                            <m:t>+</m:t>
                          </m:r>
                          <m:r>
                            <a:rPr kumimoji="1" lang="en-US" altLang="ja-JP" sz="1900" b="0" i="1" smtClean="0">
                              <a:latin typeface="Cambria Math" panose="02040503050406030204" pitchFamily="18" charset="0"/>
                            </a:rPr>
                            <m:t>𝑚</m:t>
                          </m:r>
                          <m:r>
                            <a:rPr kumimoji="1" lang="en-US" altLang="ja-JP" sz="1900" b="0" i="1" smtClean="0">
                              <a:latin typeface="Cambria Math" panose="02040503050406030204" pitchFamily="18" charset="0"/>
                            </a:rPr>
                            <m:t>=0</m:t>
                          </m:r>
                        </m:sub>
                        <m:sup>
                          <m:sSub>
                            <m:sSubPr>
                              <m:ctrlPr>
                                <a:rPr kumimoji="1" lang="en-US" altLang="ja-JP" sz="1900" b="0" i="1" smtClean="0">
                                  <a:latin typeface="Cambria Math" panose="02040503050406030204" pitchFamily="18" charset="0"/>
                                </a:rPr>
                              </m:ctrlPr>
                            </m:sSubPr>
                            <m:e>
                              <m:r>
                                <a:rPr kumimoji="1" lang="en-US" altLang="ja-JP" sz="1900" b="0" i="1" smtClean="0">
                                  <a:latin typeface="Cambria Math" panose="02040503050406030204" pitchFamily="18" charset="0"/>
                                </a:rPr>
                                <m:t>𝑛</m:t>
                              </m:r>
                            </m:e>
                            <m:sub>
                              <m:r>
                                <a:rPr kumimoji="1" lang="en-US" altLang="ja-JP" sz="1900" b="0" i="1" smtClean="0">
                                  <a:latin typeface="Cambria Math" panose="02040503050406030204" pitchFamily="18" charset="0"/>
                                </a:rPr>
                                <m:t>2</m:t>
                              </m:r>
                            </m:sub>
                          </m:sSub>
                        </m:sup>
                        <m:e>
                          <m:sSub>
                            <m:sSubPr>
                              <m:ctrlPr>
                                <a:rPr lang="en-US" altLang="ja-JP" sz="1900" i="1">
                                  <a:latin typeface="Cambria Math" panose="02040503050406030204" pitchFamily="18" charset="0"/>
                                </a:rPr>
                              </m:ctrlPr>
                            </m:sSubPr>
                            <m:e>
                              <m:r>
                                <a:rPr lang="en-US" altLang="ja-JP" sz="1900" i="1">
                                  <a:latin typeface="Cambria Math" panose="02040503050406030204" pitchFamily="18" charset="0"/>
                                </a:rPr>
                                <m:t>𝑎</m:t>
                              </m:r>
                            </m:e>
                            <m:sub>
                              <m:r>
                                <a:rPr lang="en-US" altLang="ja-JP" sz="1900" i="1">
                                  <a:latin typeface="Cambria Math" panose="02040503050406030204" pitchFamily="18" charset="0"/>
                                </a:rPr>
                                <m:t>𝑖𝑗𝑘𝑙𝑚</m:t>
                              </m:r>
                            </m:sub>
                          </m:sSub>
                          <m:sSubSup>
                            <m:sSubSupPr>
                              <m:ctrlPr>
                                <a:rPr lang="en-US" altLang="ja-JP" sz="1900" i="1">
                                  <a:latin typeface="Cambria Math" panose="02040503050406030204" pitchFamily="18" charset="0"/>
                                </a:rPr>
                              </m:ctrlPr>
                            </m:sSubSupPr>
                            <m:e>
                              <m:r>
                                <a:rPr lang="en-US" altLang="ja-JP" sz="1900" i="1">
                                  <a:latin typeface="Cambria Math" panose="02040503050406030204" pitchFamily="18" charset="0"/>
                                </a:rPr>
                                <m:t>𝑥</m:t>
                              </m:r>
                            </m:e>
                            <m:sub>
                              <m:r>
                                <m:rPr>
                                  <m:sty m:val="p"/>
                                </m:rPr>
                                <a:rPr lang="en-US" altLang="ja-JP" sz="1900" i="0">
                                  <a:latin typeface="Cambria Math" panose="02040503050406030204" pitchFamily="18" charset="0"/>
                                </a:rPr>
                                <m:t>FP</m:t>
                              </m:r>
                            </m:sub>
                            <m:sup>
                              <m:r>
                                <a:rPr lang="en-US" altLang="ja-JP" sz="1900" i="1">
                                  <a:latin typeface="Cambria Math" panose="02040503050406030204" pitchFamily="18" charset="0"/>
                                </a:rPr>
                                <m:t>𝑖</m:t>
                              </m:r>
                            </m:sup>
                          </m:sSubSup>
                          <m:sSubSup>
                            <m:sSubSupPr>
                              <m:ctrlPr>
                                <a:rPr lang="en-US" altLang="ja-JP" sz="1900" i="1">
                                  <a:latin typeface="Cambria Math" panose="02040503050406030204" pitchFamily="18" charset="0"/>
                                </a:rPr>
                              </m:ctrlPr>
                            </m:sSubSupPr>
                            <m:e>
                              <m:sSup>
                                <m:sSupPr>
                                  <m:ctrlPr>
                                    <a:rPr lang="en-US" altLang="ja-JP" sz="1900" i="1">
                                      <a:latin typeface="Cambria Math" panose="02040503050406030204" pitchFamily="18" charset="0"/>
                                    </a:rPr>
                                  </m:ctrlPr>
                                </m:sSupPr>
                                <m:e>
                                  <m:r>
                                    <a:rPr lang="en-US" altLang="ja-JP" sz="1900" i="1">
                                      <a:latin typeface="Cambria Math" panose="02040503050406030204" pitchFamily="18" charset="0"/>
                                    </a:rPr>
                                    <m:t>𝑥</m:t>
                                  </m:r>
                                </m:e>
                                <m:sup>
                                  <m:r>
                                    <a:rPr lang="en-US" altLang="ja-JP" sz="1900" i="1">
                                      <a:latin typeface="Cambria Math" panose="02040503050406030204" pitchFamily="18" charset="0"/>
                                    </a:rPr>
                                    <m:t>′</m:t>
                                  </m:r>
                                </m:sup>
                              </m:sSup>
                            </m:e>
                            <m:sub>
                              <m:r>
                                <m:rPr>
                                  <m:sty m:val="p"/>
                                </m:rPr>
                                <a:rPr lang="en-US" altLang="ja-JP" sz="1900" i="0">
                                  <a:latin typeface="Cambria Math" panose="02040503050406030204" pitchFamily="18" charset="0"/>
                                </a:rPr>
                                <m:t>FP</m:t>
                              </m:r>
                            </m:sub>
                            <m:sup>
                              <m:r>
                                <a:rPr lang="en-US" altLang="ja-JP" sz="1900" b="0" i="1" smtClean="0">
                                  <a:latin typeface="Cambria Math" panose="02040503050406030204" pitchFamily="18" charset="0"/>
                                </a:rPr>
                                <m:t>𝑗</m:t>
                              </m:r>
                            </m:sup>
                          </m:sSubSup>
                          <m:sSubSup>
                            <m:sSubSupPr>
                              <m:ctrlPr>
                                <a:rPr lang="en-US" altLang="ja-JP" sz="1900" i="1">
                                  <a:latin typeface="Cambria Math" panose="02040503050406030204" pitchFamily="18" charset="0"/>
                                </a:rPr>
                              </m:ctrlPr>
                            </m:sSubSupPr>
                            <m:e>
                              <m:r>
                                <a:rPr lang="en-US" altLang="ja-JP" sz="1900" i="1">
                                  <a:latin typeface="Cambria Math" panose="02040503050406030204" pitchFamily="18" charset="0"/>
                                </a:rPr>
                                <m:t>𝑦</m:t>
                              </m:r>
                            </m:e>
                            <m:sub>
                              <m:r>
                                <m:rPr>
                                  <m:sty m:val="p"/>
                                </m:rPr>
                                <a:rPr lang="en-US" altLang="ja-JP" sz="1900" i="0">
                                  <a:latin typeface="Cambria Math" panose="02040503050406030204" pitchFamily="18" charset="0"/>
                                </a:rPr>
                                <m:t>FP</m:t>
                              </m:r>
                            </m:sub>
                            <m:sup>
                              <m:r>
                                <a:rPr lang="en-US" altLang="ja-JP" sz="1900" b="0" i="1" smtClean="0">
                                  <a:latin typeface="Cambria Math" panose="02040503050406030204" pitchFamily="18" charset="0"/>
                                </a:rPr>
                                <m:t>𝑘</m:t>
                              </m:r>
                            </m:sup>
                          </m:sSubSup>
                          <m:sSubSup>
                            <m:sSubSupPr>
                              <m:ctrlPr>
                                <a:rPr lang="en-US" altLang="ja-JP" sz="1900" i="1">
                                  <a:latin typeface="Cambria Math" panose="02040503050406030204" pitchFamily="18" charset="0"/>
                                </a:rPr>
                              </m:ctrlPr>
                            </m:sSubSupPr>
                            <m:e>
                              <m:sSup>
                                <m:sSupPr>
                                  <m:ctrlPr>
                                    <a:rPr lang="en-US" altLang="ja-JP" sz="1900" i="1">
                                      <a:latin typeface="Cambria Math" panose="02040503050406030204" pitchFamily="18" charset="0"/>
                                    </a:rPr>
                                  </m:ctrlPr>
                                </m:sSupPr>
                                <m:e>
                                  <m:r>
                                    <a:rPr lang="en-US" altLang="ja-JP" sz="1900" i="1">
                                      <a:latin typeface="Cambria Math" panose="02040503050406030204" pitchFamily="18" charset="0"/>
                                    </a:rPr>
                                    <m:t>𝑦</m:t>
                                  </m:r>
                                </m:e>
                                <m:sup>
                                  <m:r>
                                    <a:rPr lang="en-US" altLang="ja-JP" sz="1900" i="1">
                                      <a:latin typeface="Cambria Math" panose="02040503050406030204" pitchFamily="18" charset="0"/>
                                    </a:rPr>
                                    <m:t>′</m:t>
                                  </m:r>
                                </m:sup>
                              </m:sSup>
                            </m:e>
                            <m:sub>
                              <m:r>
                                <m:rPr>
                                  <m:sty m:val="p"/>
                                </m:rPr>
                                <a:rPr lang="en-US" altLang="ja-JP" sz="1900" i="0">
                                  <a:latin typeface="Cambria Math" panose="02040503050406030204" pitchFamily="18" charset="0"/>
                                </a:rPr>
                                <m:t>FP</m:t>
                              </m:r>
                            </m:sub>
                            <m:sup>
                              <m:r>
                                <a:rPr lang="en-US" altLang="ja-JP" sz="1900" b="0" i="1" smtClean="0">
                                  <a:latin typeface="Cambria Math" panose="02040503050406030204" pitchFamily="18" charset="0"/>
                                </a:rPr>
                                <m:t>𝑙</m:t>
                              </m:r>
                            </m:sup>
                          </m:sSubSup>
                          <m:r>
                            <a:rPr lang="en-US" altLang="ja-JP" sz="1900" b="1" i="1" smtClean="0">
                              <a:latin typeface="Cambria Math" panose="02040503050406030204" pitchFamily="18" charset="0"/>
                            </a:rPr>
                            <m:t>(</m:t>
                          </m:r>
                          <m:sSubSup>
                            <m:sSubSupPr>
                              <m:ctrlPr>
                                <a:rPr lang="en-US" altLang="ja-JP" sz="1900" b="1" i="1" smtClean="0">
                                  <a:solidFill>
                                    <a:schemeClr val="accent1">
                                      <a:lumMod val="40000"/>
                                      <a:lumOff val="60000"/>
                                    </a:schemeClr>
                                  </a:solidFill>
                                  <a:latin typeface="Cambria Math" panose="02040503050406030204" pitchFamily="18" charset="0"/>
                                </a:rPr>
                              </m:ctrlPr>
                            </m:sSubSupPr>
                            <m:e>
                              <m:r>
                                <a:rPr lang="en-US" altLang="ja-JP" sz="1900" b="1" i="1">
                                  <a:solidFill>
                                    <a:schemeClr val="accent1">
                                      <a:lumMod val="40000"/>
                                      <a:lumOff val="60000"/>
                                    </a:schemeClr>
                                  </a:solidFill>
                                  <a:latin typeface="Cambria Math" panose="02040503050406030204" pitchFamily="18" charset="0"/>
                                </a:rPr>
                                <m:t>𝒛</m:t>
                              </m:r>
                            </m:e>
                            <m:sub>
                              <m:r>
                                <a:rPr lang="en-US" altLang="ja-JP" sz="1900" b="1" i="1">
                                  <a:solidFill>
                                    <a:schemeClr val="accent1">
                                      <a:lumMod val="40000"/>
                                      <a:lumOff val="60000"/>
                                    </a:schemeClr>
                                  </a:solidFill>
                                  <a:latin typeface="Cambria Math" panose="02040503050406030204" pitchFamily="18" charset="0"/>
                                </a:rPr>
                                <m:t>𝑻</m:t>
                              </m:r>
                              <m:r>
                                <a:rPr lang="en-US" altLang="ja-JP" sz="1900" b="1" i="1" smtClean="0">
                                  <a:solidFill>
                                    <a:schemeClr val="accent1">
                                      <a:lumMod val="40000"/>
                                      <a:lumOff val="60000"/>
                                    </a:schemeClr>
                                  </a:solidFill>
                                  <a:latin typeface="Cambria Math" panose="02040503050406030204" pitchFamily="18" charset="0"/>
                                </a:rPr>
                                <m:t>,</m:t>
                              </m:r>
                              <m:r>
                                <a:rPr lang="en-US" altLang="ja-JP" sz="1900" b="1" i="0" smtClean="0">
                                  <a:solidFill>
                                    <a:schemeClr val="accent1">
                                      <a:lumMod val="40000"/>
                                      <a:lumOff val="60000"/>
                                    </a:schemeClr>
                                  </a:solidFill>
                                  <a:latin typeface="Cambria Math" panose="02040503050406030204" pitchFamily="18" charset="0"/>
                                </a:rPr>
                                <m:t>𝐇𝐑𝐒</m:t>
                              </m:r>
                            </m:sub>
                            <m:sup>
                              <m:r>
                                <a:rPr lang="en-US" altLang="ja-JP" sz="1900" b="1" i="1" smtClean="0">
                                  <a:solidFill>
                                    <a:schemeClr val="accent1">
                                      <a:lumMod val="40000"/>
                                      <a:lumOff val="60000"/>
                                    </a:schemeClr>
                                  </a:solidFill>
                                  <a:latin typeface="Cambria Math" panose="02040503050406030204" pitchFamily="18" charset="0"/>
                                </a:rPr>
                                <m:t>𝒎</m:t>
                              </m:r>
                            </m:sup>
                          </m:sSubSup>
                          <m:r>
                            <a:rPr lang="en-US" altLang="ja-JP" sz="1900" b="1" i="1" smtClean="0">
                              <a:solidFill>
                                <a:schemeClr val="tx1"/>
                              </a:solidFill>
                              <a:latin typeface="Cambria Math" panose="02040503050406030204" pitchFamily="18" charset="0"/>
                            </a:rPr>
                            <m:t>)</m:t>
                          </m:r>
                        </m:e>
                      </m:nary>
                    </m:oMath>
                  </m:oMathPara>
                </a14:m>
                <a:endParaRPr kumimoji="1" lang="ja-JP" altLang="en-US" sz="1900" dirty="0"/>
              </a:p>
            </p:txBody>
          </p:sp>
        </mc:Choice>
        <mc:Fallback xmlns="">
          <p:sp>
            <p:nvSpPr>
              <p:cNvPr id="11" name="テキスト ボックス 10">
                <a:extLst>
                  <a:ext uri="{FF2B5EF4-FFF2-40B4-BE49-F238E27FC236}">
                    <a16:creationId xmlns:a16="http://schemas.microsoft.com/office/drawing/2014/main" id="{1024F6C4-BCE8-4FF7-8CFF-E824814A0656}"/>
                  </a:ext>
                </a:extLst>
              </p:cNvPr>
              <p:cNvSpPr txBox="1">
                <a:spLocks noRot="1" noChangeAspect="1" noMove="1" noResize="1" noEditPoints="1" noAdjustHandles="1" noChangeArrowheads="1" noChangeShapeType="1" noTextEdit="1"/>
              </p:cNvSpPr>
              <p:nvPr/>
            </p:nvSpPr>
            <p:spPr>
              <a:xfrm>
                <a:off x="6401779" y="1832096"/>
                <a:ext cx="5790221" cy="947503"/>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FC49B968-A33B-483C-8212-2609F9043E5F}"/>
                  </a:ext>
                </a:extLst>
              </p:cNvPr>
              <p:cNvSpPr txBox="1"/>
              <p:nvPr/>
            </p:nvSpPr>
            <p:spPr>
              <a:xfrm>
                <a:off x="6534799" y="855144"/>
                <a:ext cx="4920152" cy="9918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000" b="1" i="1" smtClean="0">
                              <a:solidFill>
                                <a:schemeClr val="accent1">
                                  <a:lumMod val="40000"/>
                                  <a:lumOff val="60000"/>
                                </a:schemeClr>
                              </a:solidFill>
                              <a:latin typeface="Cambria Math" panose="02040503050406030204" pitchFamily="18" charset="0"/>
                            </a:rPr>
                          </m:ctrlPr>
                        </m:sSubSupPr>
                        <m:e>
                          <m:r>
                            <a:rPr kumimoji="1" lang="en-US" altLang="ja-JP" sz="2000" b="1" i="1" smtClean="0">
                              <a:solidFill>
                                <a:schemeClr val="accent1">
                                  <a:lumMod val="40000"/>
                                  <a:lumOff val="60000"/>
                                </a:schemeClr>
                              </a:solidFill>
                              <a:latin typeface="Cambria Math" panose="02040503050406030204" pitchFamily="18" charset="0"/>
                            </a:rPr>
                            <m:t>𝒛</m:t>
                          </m:r>
                        </m:e>
                        <m:sub>
                          <m:r>
                            <a:rPr kumimoji="1" lang="en-US" altLang="ja-JP" sz="2000" b="1" i="1" smtClean="0">
                              <a:solidFill>
                                <a:schemeClr val="accent1">
                                  <a:lumMod val="40000"/>
                                  <a:lumOff val="60000"/>
                                </a:schemeClr>
                              </a:solidFill>
                              <a:latin typeface="Cambria Math" panose="02040503050406030204" pitchFamily="18" charset="0"/>
                            </a:rPr>
                            <m:t>𝑻</m:t>
                          </m:r>
                          <m:r>
                            <a:rPr kumimoji="1" lang="en-US" altLang="ja-JP" sz="2000" b="1" i="1" smtClean="0">
                              <a:solidFill>
                                <a:schemeClr val="accent1">
                                  <a:lumMod val="40000"/>
                                  <a:lumOff val="60000"/>
                                </a:schemeClr>
                              </a:solidFill>
                              <a:latin typeface="Cambria Math" panose="02040503050406030204" pitchFamily="18" charset="0"/>
                            </a:rPr>
                            <m:t>,</m:t>
                          </m:r>
                          <m:r>
                            <a:rPr kumimoji="1" lang="en-US" altLang="ja-JP" sz="2000" b="1" i="0" smtClean="0">
                              <a:solidFill>
                                <a:schemeClr val="accent1">
                                  <a:lumMod val="40000"/>
                                  <a:lumOff val="60000"/>
                                </a:schemeClr>
                              </a:solidFill>
                              <a:latin typeface="Cambria Math" panose="02040503050406030204" pitchFamily="18" charset="0"/>
                            </a:rPr>
                            <m:t>𝐇𝐑𝐒</m:t>
                          </m:r>
                        </m:sub>
                        <m:sup/>
                      </m:sSubSup>
                      <m:r>
                        <a:rPr kumimoji="1" lang="en-US" altLang="ja-JP" sz="2000" b="0" i="1" smtClean="0">
                          <a:latin typeface="Cambria Math" panose="02040503050406030204" pitchFamily="18" charset="0"/>
                        </a:rPr>
                        <m:t>=</m:t>
                      </m:r>
                      <m:nary>
                        <m:naryPr>
                          <m:chr m:val="∑"/>
                          <m:ctrlPr>
                            <a:rPr kumimoji="1" lang="en-US" altLang="ja-JP" sz="2000" b="0" i="1" smtClean="0">
                              <a:latin typeface="Cambria Math" panose="02040503050406030204" pitchFamily="18" charset="0"/>
                            </a:rPr>
                          </m:ctrlPr>
                        </m:naryPr>
                        <m:sub>
                          <m:r>
                            <m:rPr>
                              <m:brk m:alnAt="23"/>
                            </m:rPr>
                            <a:rPr kumimoji="1" lang="en-US" altLang="ja-JP" sz="2000" b="0" i="1" smtClean="0">
                              <a:latin typeface="Cambria Math" panose="02040503050406030204" pitchFamily="18" charset="0"/>
                            </a:rPr>
                            <m:t>𝑖</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𝑗</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𝑘</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𝑙</m:t>
                          </m:r>
                          <m:r>
                            <a:rPr kumimoji="1" lang="en-US" altLang="ja-JP" sz="2000" b="0" i="1" smtClean="0">
                              <a:latin typeface="Cambria Math" panose="02040503050406030204" pitchFamily="18" charset="0"/>
                            </a:rPr>
                            <m:t>=0</m:t>
                          </m:r>
                        </m:sub>
                        <m:sup>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𝑛</m:t>
                              </m:r>
                            </m:e>
                            <m:sub>
                              <m:r>
                                <a:rPr kumimoji="1" lang="en-US" altLang="ja-JP" sz="2000" b="0" i="1" smtClean="0">
                                  <a:latin typeface="Cambria Math" panose="02040503050406030204" pitchFamily="18" charset="0"/>
                                </a:rPr>
                                <m:t>1</m:t>
                              </m:r>
                            </m:sub>
                          </m:sSub>
                        </m:sup>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𝑖𝑗𝑘𝑙𝑚</m:t>
                              </m:r>
                            </m:sub>
                          </m:sSub>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𝑥</m:t>
                              </m:r>
                            </m:e>
                            <m:sub>
                              <m:r>
                                <m:rPr>
                                  <m:sty m:val="p"/>
                                </m:rPr>
                                <a:rPr lang="en-US" altLang="ja-JP" sz="2000" i="0">
                                  <a:latin typeface="Cambria Math" panose="02040503050406030204" pitchFamily="18" charset="0"/>
                                </a:rPr>
                                <m:t>FP</m:t>
                              </m:r>
                            </m:sub>
                            <m:sup>
                              <m:r>
                                <a:rPr lang="en-US" altLang="ja-JP" sz="2000" i="1">
                                  <a:latin typeface="Cambria Math" panose="02040503050406030204" pitchFamily="18" charset="0"/>
                                </a:rPr>
                                <m:t>𝑖</m:t>
                              </m:r>
                            </m:sup>
                          </m:sSubSup>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𝑥</m:t>
                              </m:r>
                              <m:r>
                                <a:rPr lang="en-US" altLang="ja-JP" sz="2000" i="1">
                                  <a:latin typeface="Cambria Math" panose="02040503050406030204" pitchFamily="18" charset="0"/>
                                </a:rPr>
                                <m:t>′</m:t>
                              </m:r>
                            </m:e>
                            <m:sub>
                              <m:r>
                                <m:rPr>
                                  <m:sty m:val="p"/>
                                </m:rPr>
                                <a:rPr lang="en-US" altLang="ja-JP" sz="2000" i="0">
                                  <a:latin typeface="Cambria Math" panose="02040503050406030204" pitchFamily="18" charset="0"/>
                                </a:rPr>
                                <m:t>FP</m:t>
                              </m:r>
                            </m:sub>
                            <m:sup>
                              <m:r>
                                <a:rPr lang="en-US" altLang="ja-JP" sz="2000" b="0" i="1" smtClean="0">
                                  <a:latin typeface="Cambria Math" panose="02040503050406030204" pitchFamily="18" charset="0"/>
                                </a:rPr>
                                <m:t>𝑗</m:t>
                              </m:r>
                            </m:sup>
                          </m:sSubSup>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𝑦</m:t>
                              </m:r>
                            </m:e>
                            <m:sub>
                              <m:r>
                                <m:rPr>
                                  <m:sty m:val="p"/>
                                </m:rPr>
                                <a:rPr lang="en-US" altLang="ja-JP" sz="2000" i="0">
                                  <a:latin typeface="Cambria Math" panose="02040503050406030204" pitchFamily="18" charset="0"/>
                                </a:rPr>
                                <m:t>FP</m:t>
                              </m:r>
                            </m:sub>
                            <m:sup>
                              <m:r>
                                <a:rPr lang="en-US" altLang="ja-JP" sz="2000" b="0" i="1" smtClean="0">
                                  <a:latin typeface="Cambria Math" panose="02040503050406030204" pitchFamily="18" charset="0"/>
                                </a:rPr>
                                <m:t>𝑘</m:t>
                              </m:r>
                            </m:sup>
                          </m:sSubSup>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𝑦</m:t>
                              </m:r>
                              <m:r>
                                <a:rPr lang="en-US" altLang="ja-JP" sz="2000" i="1">
                                  <a:latin typeface="Cambria Math" panose="02040503050406030204" pitchFamily="18" charset="0"/>
                                </a:rPr>
                                <m:t>′</m:t>
                              </m:r>
                            </m:e>
                            <m:sub>
                              <m:r>
                                <m:rPr>
                                  <m:sty m:val="p"/>
                                </m:rPr>
                                <a:rPr lang="en-US" altLang="ja-JP" sz="2000" i="0">
                                  <a:latin typeface="Cambria Math" panose="02040503050406030204" pitchFamily="18" charset="0"/>
                                </a:rPr>
                                <m:t>FP</m:t>
                              </m:r>
                            </m:sub>
                            <m:sup>
                              <m:r>
                                <a:rPr lang="en-US" altLang="ja-JP" sz="2000" b="0" i="1" smtClean="0">
                                  <a:latin typeface="Cambria Math" panose="02040503050406030204" pitchFamily="18" charset="0"/>
                                </a:rPr>
                                <m:t>𝑙</m:t>
                              </m:r>
                            </m:sup>
                          </m:sSubSup>
                        </m:e>
                      </m:nary>
                    </m:oMath>
                  </m:oMathPara>
                </a14:m>
                <a:endParaRPr kumimoji="1" lang="ja-JP" altLang="en-US" sz="2000" dirty="0"/>
              </a:p>
            </p:txBody>
          </p:sp>
        </mc:Choice>
        <mc:Fallback xmlns="">
          <p:sp>
            <p:nvSpPr>
              <p:cNvPr id="13" name="テキスト ボックス 12">
                <a:extLst>
                  <a:ext uri="{FF2B5EF4-FFF2-40B4-BE49-F238E27FC236}">
                    <a16:creationId xmlns:a16="http://schemas.microsoft.com/office/drawing/2014/main" id="{FC49B968-A33B-483C-8212-2609F9043E5F}"/>
                  </a:ext>
                </a:extLst>
              </p:cNvPr>
              <p:cNvSpPr txBox="1">
                <a:spLocks noRot="1" noChangeAspect="1" noMove="1" noResize="1" noEditPoints="1" noAdjustHandles="1" noChangeArrowheads="1" noChangeShapeType="1" noTextEdit="1"/>
              </p:cNvSpPr>
              <p:nvPr/>
            </p:nvSpPr>
            <p:spPr>
              <a:xfrm>
                <a:off x="6534799" y="855144"/>
                <a:ext cx="4920152" cy="991810"/>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14" name="表 13">
                <a:extLst>
                  <a:ext uri="{FF2B5EF4-FFF2-40B4-BE49-F238E27FC236}">
                    <a16:creationId xmlns:a16="http://schemas.microsoft.com/office/drawing/2014/main" id="{42F2E0C1-CBF8-4976-B9B5-694980D98C74}"/>
                  </a:ext>
                </a:extLst>
              </p:cNvPr>
              <p:cNvGraphicFramePr>
                <a:graphicFrameLocks noGrp="1"/>
              </p:cNvGraphicFramePr>
              <p:nvPr>
                <p:extLst/>
              </p:nvPr>
            </p:nvGraphicFramePr>
            <p:xfrm>
              <a:off x="7031934" y="3635716"/>
              <a:ext cx="4632920" cy="1781632"/>
            </p:xfrm>
            <a:graphic>
              <a:graphicData uri="http://schemas.openxmlformats.org/drawingml/2006/table">
                <a:tbl>
                  <a:tblPr firstRow="1" bandRow="1">
                    <a:tableStyleId>{5940675A-B579-460E-94D1-54222C63F5DA}</a:tableStyleId>
                  </a:tblPr>
                  <a:tblGrid>
                    <a:gridCol w="2047295">
                      <a:extLst>
                        <a:ext uri="{9D8B030D-6E8A-4147-A177-3AD203B41FA5}">
                          <a16:colId xmlns:a16="http://schemas.microsoft.com/office/drawing/2014/main" val="4163510206"/>
                        </a:ext>
                      </a:extLst>
                    </a:gridCol>
                    <a:gridCol w="2585625">
                      <a:extLst>
                        <a:ext uri="{9D8B030D-6E8A-4147-A177-3AD203B41FA5}">
                          <a16:colId xmlns:a16="http://schemas.microsoft.com/office/drawing/2014/main" val="1376792168"/>
                        </a:ext>
                      </a:extLst>
                    </a:gridCol>
                  </a:tblGrid>
                  <a:tr h="613072">
                    <a:tc>
                      <a:txBody>
                        <a:bodyPr/>
                        <a:lstStyle/>
                        <a:p>
                          <a:pPr algn="ctr"/>
                          <a:r>
                            <a:rPr kumimoji="1" lang="en-US" altLang="ja-JP" sz="2500" dirty="0">
                              <a:solidFill>
                                <a:schemeClr val="tx1"/>
                              </a:solidFill>
                              <a:latin typeface="Times New Roman" panose="02020603050405020304" pitchFamily="18" charset="0"/>
                              <a:cs typeface="Times New Roman" panose="02020603050405020304" pitchFamily="18" charset="0"/>
                            </a:rPr>
                            <a:t>Spectrometer</a:t>
                          </a:r>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14:m>
                            <m:oMath xmlns:m="http://schemas.openxmlformats.org/officeDocument/2006/math">
                              <m:r>
                                <m:rPr>
                                  <m:sty m:val="p"/>
                                </m:rPr>
                                <a:rPr kumimoji="1" lang="en-US" altLang="ja-JP" sz="2500" smtClean="0">
                                  <a:solidFill>
                                    <a:schemeClr val="tx1"/>
                                  </a:solidFill>
                                  <a:latin typeface="Cambria Math" panose="02040503050406030204" pitchFamily="18" charset="0"/>
                                </a:rPr>
                                <m:t>Δ</m:t>
                              </m:r>
                              <m:r>
                                <a:rPr kumimoji="1" lang="en-US" altLang="ja-JP" sz="2500" smtClean="0">
                                  <a:solidFill>
                                    <a:schemeClr val="tx1"/>
                                  </a:solidFill>
                                  <a:latin typeface="Cambria Math" panose="02040503050406030204" pitchFamily="18" charset="0"/>
                                </a:rPr>
                                <m:t>𝑝</m:t>
                              </m:r>
                              <m:r>
                                <a:rPr kumimoji="1" lang="en-US" altLang="ja-JP" sz="2500" smtClean="0">
                                  <a:solidFill>
                                    <a:schemeClr val="tx1"/>
                                  </a:solidFill>
                                  <a:latin typeface="Cambria Math" panose="02040503050406030204" pitchFamily="18" charset="0"/>
                                </a:rPr>
                                <m:t>/</m:t>
                              </m:r>
                              <m:r>
                                <a:rPr kumimoji="1" lang="en-US" altLang="ja-JP" sz="2500" smtClean="0">
                                  <a:solidFill>
                                    <a:schemeClr val="tx1"/>
                                  </a:solidFill>
                                  <a:latin typeface="Cambria Math" panose="02040503050406030204" pitchFamily="18" charset="0"/>
                                </a:rPr>
                                <m:t>𝑝</m:t>
                              </m:r>
                            </m:oMath>
                          </a14:m>
                          <a:r>
                            <a:rPr kumimoji="1" lang="ja-JP" altLang="en-US" sz="2500" dirty="0">
                              <a:solidFill>
                                <a:schemeClr val="tx1"/>
                              </a:solidFill>
                              <a:latin typeface="Times New Roman" panose="02020603050405020304" pitchFamily="18" charset="0"/>
                              <a:cs typeface="Times New Roman" panose="02020603050405020304" pitchFamily="18" charset="0"/>
                            </a:rPr>
                            <a:t> </a:t>
                          </a:r>
                          <a:r>
                            <a:rPr kumimoji="1" lang="en-US" altLang="ja-JP" sz="2500" dirty="0">
                              <a:solidFill>
                                <a:schemeClr val="tx1"/>
                              </a:solidFill>
                              <a:latin typeface="Times New Roman" panose="02020603050405020304" pitchFamily="18" charset="0"/>
                              <a:cs typeface="Times New Roman" panose="02020603050405020304" pitchFamily="18" charset="0"/>
                            </a:rPr>
                            <a:t>(FWHM)</a:t>
                          </a:r>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10284121"/>
                      </a:ext>
                    </a:extLst>
                  </a:tr>
                  <a:tr h="584280">
                    <a:tc>
                      <a:txBody>
                        <a:bodyPr/>
                        <a:lstStyle/>
                        <a:p>
                          <a:pPr algn="ctr"/>
                          <a:r>
                            <a:rPr kumimoji="1" lang="en-US" altLang="ja-JP" sz="2500" dirty="0">
                              <a:solidFill>
                                <a:schemeClr val="tx1"/>
                              </a:solidFill>
                            </a:rPr>
                            <a:t>HRS (e’)</a:t>
                          </a:r>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14:m>
                            <m:oMathPara xmlns:m="http://schemas.openxmlformats.org/officeDocument/2006/math">
                              <m:oMathParaPr>
                                <m:jc m:val="centerGroup"/>
                              </m:oMathParaPr>
                              <m:oMath xmlns:m="http://schemas.openxmlformats.org/officeDocument/2006/math">
                                <m:r>
                                  <a:rPr kumimoji="1" lang="en-US" altLang="ja-JP" sz="2500" smtClean="0">
                                    <a:solidFill>
                                      <a:schemeClr val="tx1"/>
                                    </a:solidFill>
                                    <a:latin typeface="Cambria Math" panose="02040503050406030204" pitchFamily="18" charset="0"/>
                                  </a:rPr>
                                  <m:t>3.</m:t>
                                </m:r>
                                <m:r>
                                  <a:rPr kumimoji="1" lang="en-US" altLang="ja-JP" sz="2500" b="0" i="0" smtClean="0">
                                    <a:solidFill>
                                      <a:schemeClr val="tx1"/>
                                    </a:solidFill>
                                    <a:latin typeface="Cambria Math" panose="02040503050406030204" pitchFamily="18" charset="0"/>
                                  </a:rPr>
                                  <m:t>2</m:t>
                                </m:r>
                                <m:r>
                                  <a:rPr kumimoji="1" lang="en-US" altLang="ja-JP" sz="2500" smtClean="0">
                                    <a:solidFill>
                                      <a:schemeClr val="tx1"/>
                                    </a:solidFill>
                                    <a:latin typeface="Cambria Math" panose="02040503050406030204" pitchFamily="18" charset="0"/>
                                  </a:rPr>
                                  <m:t>×</m:t>
                                </m:r>
                                <m:sSup>
                                  <m:sSupPr>
                                    <m:ctrlPr>
                                      <a:rPr kumimoji="1" lang="en-US" altLang="ja-JP" sz="2500" i="1" smtClean="0">
                                        <a:solidFill>
                                          <a:schemeClr val="tx1"/>
                                        </a:solidFill>
                                        <a:latin typeface="Cambria Math" panose="02040503050406030204" pitchFamily="18" charset="0"/>
                                      </a:rPr>
                                    </m:ctrlPr>
                                  </m:sSupPr>
                                  <m:e>
                                    <m:r>
                                      <a:rPr kumimoji="1" lang="en-US" altLang="ja-JP" sz="2500" smtClean="0">
                                        <a:solidFill>
                                          <a:schemeClr val="tx1"/>
                                        </a:solidFill>
                                        <a:latin typeface="Cambria Math" panose="02040503050406030204" pitchFamily="18" charset="0"/>
                                      </a:rPr>
                                      <m:t>10</m:t>
                                    </m:r>
                                  </m:e>
                                  <m:sup>
                                    <m:r>
                                      <a:rPr kumimoji="1" lang="en-US" altLang="ja-JP" sz="2500" smtClean="0">
                                        <a:solidFill>
                                          <a:schemeClr val="tx1"/>
                                        </a:solidFill>
                                        <a:latin typeface="Cambria Math" panose="02040503050406030204" pitchFamily="18" charset="0"/>
                                      </a:rPr>
                                      <m:t>−4</m:t>
                                    </m:r>
                                  </m:sup>
                                </m:sSup>
                              </m:oMath>
                            </m:oMathPara>
                          </a14:m>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687567207"/>
                      </a:ext>
                    </a:extLst>
                  </a:tr>
                  <a:tr h="584280">
                    <a:tc>
                      <a:txBody>
                        <a:bodyPr/>
                        <a:lstStyle/>
                        <a:p>
                          <a:pPr algn="ctr"/>
                          <a:r>
                            <a:rPr kumimoji="1" lang="en-US" altLang="ja-JP" sz="2500" dirty="0">
                              <a:solidFill>
                                <a:schemeClr val="tx1"/>
                              </a:solidFill>
                            </a:rPr>
                            <a:t>HKS (K</a:t>
                          </a:r>
                          <a:r>
                            <a:rPr kumimoji="1" lang="en-US" altLang="ja-JP" sz="2500" baseline="30000" dirty="0">
                              <a:solidFill>
                                <a:schemeClr val="tx1"/>
                              </a:solidFill>
                            </a:rPr>
                            <a:t>+</a:t>
                          </a:r>
                          <a:r>
                            <a:rPr kumimoji="1" lang="en-US" altLang="ja-JP" sz="2500" dirty="0">
                              <a:solidFill>
                                <a:schemeClr val="tx1"/>
                              </a:solidFill>
                            </a:rPr>
                            <a:t>)</a:t>
                          </a:r>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14:m>
                            <m:oMathPara xmlns:m="http://schemas.openxmlformats.org/officeDocument/2006/math">
                              <m:oMathParaPr>
                                <m:jc m:val="centerGroup"/>
                              </m:oMathParaPr>
                              <m:oMath xmlns:m="http://schemas.openxmlformats.org/officeDocument/2006/math">
                                <m:r>
                                  <a:rPr kumimoji="1" lang="en-US" altLang="ja-JP" sz="2500" smtClean="0">
                                    <a:solidFill>
                                      <a:schemeClr val="tx1"/>
                                    </a:solidFill>
                                    <a:latin typeface="Cambria Math" panose="02040503050406030204" pitchFamily="18" charset="0"/>
                                  </a:rPr>
                                  <m:t>5.</m:t>
                                </m:r>
                                <m:r>
                                  <a:rPr kumimoji="1" lang="en-US" altLang="ja-JP" sz="2500" b="0" i="0" smtClean="0">
                                    <a:solidFill>
                                      <a:schemeClr val="tx1"/>
                                    </a:solidFill>
                                    <a:latin typeface="Cambria Math" panose="02040503050406030204" pitchFamily="18" charset="0"/>
                                  </a:rPr>
                                  <m:t>7</m:t>
                                </m:r>
                                <m:r>
                                  <a:rPr kumimoji="1" lang="en-US" altLang="ja-JP" sz="2500" smtClean="0">
                                    <a:solidFill>
                                      <a:schemeClr val="tx1"/>
                                    </a:solidFill>
                                    <a:latin typeface="Cambria Math" panose="02040503050406030204" pitchFamily="18" charset="0"/>
                                  </a:rPr>
                                  <m:t>×</m:t>
                                </m:r>
                                <m:sSup>
                                  <m:sSupPr>
                                    <m:ctrlPr>
                                      <a:rPr kumimoji="1" lang="en-US" altLang="ja-JP" sz="2500" i="1" smtClean="0">
                                        <a:solidFill>
                                          <a:schemeClr val="tx1"/>
                                        </a:solidFill>
                                        <a:latin typeface="Cambria Math" panose="02040503050406030204" pitchFamily="18" charset="0"/>
                                      </a:rPr>
                                    </m:ctrlPr>
                                  </m:sSupPr>
                                  <m:e>
                                    <m:r>
                                      <a:rPr kumimoji="1" lang="en-US" altLang="ja-JP" sz="2500" smtClean="0">
                                        <a:solidFill>
                                          <a:schemeClr val="tx1"/>
                                        </a:solidFill>
                                        <a:latin typeface="Cambria Math" panose="02040503050406030204" pitchFamily="18" charset="0"/>
                                      </a:rPr>
                                      <m:t>10</m:t>
                                    </m:r>
                                  </m:e>
                                  <m:sup>
                                    <m:r>
                                      <a:rPr kumimoji="1" lang="en-US" altLang="ja-JP" sz="2500" smtClean="0">
                                        <a:solidFill>
                                          <a:schemeClr val="tx1"/>
                                        </a:solidFill>
                                        <a:latin typeface="Cambria Math" panose="02040503050406030204" pitchFamily="18" charset="0"/>
                                      </a:rPr>
                                      <m:t>−4</m:t>
                                    </m:r>
                                  </m:sup>
                                </m:sSup>
                              </m:oMath>
                            </m:oMathPara>
                          </a14:m>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925671317"/>
                      </a:ext>
                    </a:extLst>
                  </a:tr>
                </a:tbl>
              </a:graphicData>
            </a:graphic>
          </p:graphicFrame>
        </mc:Choice>
        <mc:Fallback xmlns="">
          <p:graphicFrame>
            <p:nvGraphicFramePr>
              <p:cNvPr id="14" name="表 13">
                <a:extLst>
                  <a:ext uri="{FF2B5EF4-FFF2-40B4-BE49-F238E27FC236}">
                    <a16:creationId xmlns:a16="http://schemas.microsoft.com/office/drawing/2014/main" id="{42F2E0C1-CBF8-4976-B9B5-694980D98C74}"/>
                  </a:ext>
                </a:extLst>
              </p:cNvPr>
              <p:cNvGraphicFramePr>
                <a:graphicFrameLocks noGrp="1"/>
              </p:cNvGraphicFramePr>
              <p:nvPr>
                <p:extLst>
                  <p:ext uri="{D42A27DB-BD31-4B8C-83A1-F6EECF244321}">
                    <p14:modId xmlns:p14="http://schemas.microsoft.com/office/powerpoint/2010/main" val="2881730788"/>
                  </p:ext>
                </p:extLst>
              </p:nvPr>
            </p:nvGraphicFramePr>
            <p:xfrm>
              <a:off x="7031934" y="3635716"/>
              <a:ext cx="4632920" cy="1781632"/>
            </p:xfrm>
            <a:graphic>
              <a:graphicData uri="http://schemas.openxmlformats.org/drawingml/2006/table">
                <a:tbl>
                  <a:tblPr firstRow="1" bandRow="1">
                    <a:tableStyleId>{5940675A-B579-460E-94D1-54222C63F5DA}</a:tableStyleId>
                  </a:tblPr>
                  <a:tblGrid>
                    <a:gridCol w="2047295">
                      <a:extLst>
                        <a:ext uri="{9D8B030D-6E8A-4147-A177-3AD203B41FA5}">
                          <a16:colId xmlns:a16="http://schemas.microsoft.com/office/drawing/2014/main" val="4163510206"/>
                        </a:ext>
                      </a:extLst>
                    </a:gridCol>
                    <a:gridCol w="2585625">
                      <a:extLst>
                        <a:ext uri="{9D8B030D-6E8A-4147-A177-3AD203B41FA5}">
                          <a16:colId xmlns:a16="http://schemas.microsoft.com/office/drawing/2014/main" val="1376792168"/>
                        </a:ext>
                      </a:extLst>
                    </a:gridCol>
                  </a:tblGrid>
                  <a:tr h="613072">
                    <a:tc>
                      <a:txBody>
                        <a:bodyPr/>
                        <a:lstStyle/>
                        <a:p>
                          <a:pPr algn="ctr"/>
                          <a:r>
                            <a:rPr kumimoji="1" lang="en-US" altLang="ja-JP" sz="2500" dirty="0">
                              <a:solidFill>
                                <a:schemeClr val="tx1"/>
                              </a:solidFill>
                              <a:latin typeface="Times New Roman" panose="02020603050405020304" pitchFamily="18" charset="0"/>
                              <a:cs typeface="Times New Roman" panose="02020603050405020304" pitchFamily="18" charset="0"/>
                            </a:rPr>
                            <a:t>Spectrometer</a:t>
                          </a:r>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79294" t="-990" r="-471" b="-202970"/>
                          </a:stretch>
                        </a:blipFill>
                      </a:tcPr>
                    </a:tc>
                    <a:extLst>
                      <a:ext uri="{0D108BD9-81ED-4DB2-BD59-A6C34878D82A}">
                        <a16:rowId xmlns:a16="http://schemas.microsoft.com/office/drawing/2014/main" val="110284121"/>
                      </a:ext>
                    </a:extLst>
                  </a:tr>
                  <a:tr h="584280">
                    <a:tc>
                      <a:txBody>
                        <a:bodyPr/>
                        <a:lstStyle/>
                        <a:p>
                          <a:pPr algn="ctr"/>
                          <a:r>
                            <a:rPr kumimoji="1" lang="en-US" altLang="ja-JP" sz="2500" dirty="0">
                              <a:solidFill>
                                <a:schemeClr val="tx1"/>
                              </a:solidFill>
                            </a:rPr>
                            <a:t>HRS (e’)</a:t>
                          </a:r>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79294" t="-106250" r="-471" b="-113542"/>
                          </a:stretch>
                        </a:blipFill>
                      </a:tcPr>
                    </a:tc>
                    <a:extLst>
                      <a:ext uri="{0D108BD9-81ED-4DB2-BD59-A6C34878D82A}">
                        <a16:rowId xmlns:a16="http://schemas.microsoft.com/office/drawing/2014/main" val="687567207"/>
                      </a:ext>
                    </a:extLst>
                  </a:tr>
                  <a:tr h="584280">
                    <a:tc>
                      <a:txBody>
                        <a:bodyPr/>
                        <a:lstStyle/>
                        <a:p>
                          <a:pPr algn="ctr"/>
                          <a:r>
                            <a:rPr kumimoji="1" lang="en-US" altLang="ja-JP" sz="2500" dirty="0">
                              <a:solidFill>
                                <a:schemeClr val="tx1"/>
                              </a:solidFill>
                            </a:rPr>
                            <a:t>HKS (K</a:t>
                          </a:r>
                          <a:r>
                            <a:rPr kumimoji="1" lang="en-US" altLang="ja-JP" sz="2500" baseline="30000" dirty="0">
                              <a:solidFill>
                                <a:schemeClr val="tx1"/>
                              </a:solidFill>
                            </a:rPr>
                            <a:t>+</a:t>
                          </a:r>
                          <a:r>
                            <a:rPr kumimoji="1" lang="en-US" altLang="ja-JP" sz="2500" dirty="0">
                              <a:solidFill>
                                <a:schemeClr val="tx1"/>
                              </a:solidFill>
                            </a:rPr>
                            <a:t>)</a:t>
                          </a:r>
                          <a:endParaRPr kumimoji="1" lang="ja-JP" altLang="en-US" sz="2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79294" t="-206250" r="-471" b="-13542"/>
                          </a:stretch>
                        </a:blipFill>
                      </a:tcPr>
                    </a:tc>
                    <a:extLst>
                      <a:ext uri="{0D108BD9-81ED-4DB2-BD59-A6C34878D82A}">
                        <a16:rowId xmlns:a16="http://schemas.microsoft.com/office/drawing/2014/main" val="925671317"/>
                      </a:ext>
                    </a:extLst>
                  </a:tr>
                </a:tbl>
              </a:graphicData>
            </a:graphic>
          </p:graphicFrame>
        </mc:Fallback>
      </mc:AlternateContent>
      <p:sp>
        <p:nvSpPr>
          <p:cNvPr id="16" name="矢印: 左右 15">
            <a:extLst>
              <a:ext uri="{FF2B5EF4-FFF2-40B4-BE49-F238E27FC236}">
                <a16:creationId xmlns:a16="http://schemas.microsoft.com/office/drawing/2014/main" id="{AFEF8296-5026-4466-A81C-4A082901733C}"/>
              </a:ext>
            </a:extLst>
          </p:cNvPr>
          <p:cNvSpPr/>
          <p:nvPr/>
        </p:nvSpPr>
        <p:spPr>
          <a:xfrm rot="17436586">
            <a:off x="3108872" y="4100707"/>
            <a:ext cx="809748" cy="352400"/>
          </a:xfrm>
          <a:prstGeom prst="lef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1ECD340-B941-41E3-A614-AF31BC91D91F}"/>
              </a:ext>
            </a:extLst>
          </p:cNvPr>
          <p:cNvSpPr txBox="1"/>
          <p:nvPr/>
        </p:nvSpPr>
        <p:spPr>
          <a:xfrm>
            <a:off x="6531381" y="3033531"/>
            <a:ext cx="5133473" cy="477054"/>
          </a:xfrm>
          <a:prstGeom prst="rect">
            <a:avLst/>
          </a:prstGeom>
          <a:noFill/>
        </p:spPr>
        <p:txBody>
          <a:bodyPr wrap="square" rtlCol="0">
            <a:spAutoFit/>
          </a:bodyPr>
          <a:lstStyle/>
          <a:p>
            <a:r>
              <a:rPr kumimoji="1" lang="en-US" altLang="ja-JP" sz="2500" dirty="0"/>
              <a:t>w/ materials (e.g. target cell ):  </a:t>
            </a:r>
          </a:p>
        </p:txBody>
      </p:sp>
      <mc:AlternateContent xmlns:mc="http://schemas.openxmlformats.org/markup-compatibility/2006" xmlns:a14="http://schemas.microsoft.com/office/drawing/2010/main">
        <mc:Choice Requires="a14">
          <p:sp>
            <p:nvSpPr>
              <p:cNvPr id="18" name="正方形/長方形 17">
                <a:extLst>
                  <a:ext uri="{FF2B5EF4-FFF2-40B4-BE49-F238E27FC236}">
                    <a16:creationId xmlns:a16="http://schemas.microsoft.com/office/drawing/2014/main" id="{ED1314A2-ACAA-45F6-AD55-F99314BBA9CD}"/>
                  </a:ext>
                </a:extLst>
              </p:cNvPr>
              <p:cNvSpPr/>
              <p:nvPr/>
            </p:nvSpPr>
            <p:spPr>
              <a:xfrm>
                <a:off x="6620642" y="6117446"/>
                <a:ext cx="5516767" cy="553998"/>
              </a:xfrm>
              <a:prstGeom prst="rect">
                <a:avLst/>
              </a:prstGeom>
              <a:solidFill>
                <a:schemeClr val="tx1">
                  <a:lumMod val="95000"/>
                </a:schemeClr>
              </a:solidFill>
              <a:ln>
                <a:solidFill>
                  <a:schemeClr val="bg1"/>
                </a:solidFill>
              </a:ln>
            </p:spPr>
            <p:txBody>
              <a:bodyPr wrap="none">
                <a:spAutoFit/>
              </a:bodyPr>
              <a:lstStyle/>
              <a:p>
                <a14:m>
                  <m:oMath xmlns:m="http://schemas.openxmlformats.org/officeDocument/2006/math">
                    <m:r>
                      <a:rPr lang="en-US" altLang="ja-JP" sz="3000" b="1" i="1" smtClean="0">
                        <a:solidFill>
                          <a:srgbClr val="C00000"/>
                        </a:solidFill>
                        <a:latin typeface="Cambria Math" panose="02040503050406030204" pitchFamily="18" charset="0"/>
                      </a:rPr>
                      <m:t>𝚫</m:t>
                    </m:r>
                    <m:sSub>
                      <m:sSubPr>
                        <m:ctrlPr>
                          <a:rPr lang="en-US" altLang="ja-JP" sz="3000" b="1" i="1" smtClean="0">
                            <a:solidFill>
                              <a:srgbClr val="C00000"/>
                            </a:solidFill>
                            <a:latin typeface="Cambria Math" panose="02040503050406030204" pitchFamily="18" charset="0"/>
                          </a:rPr>
                        </m:ctrlPr>
                      </m:sSubPr>
                      <m:e>
                        <m:r>
                          <a:rPr lang="en-US" altLang="ja-JP" sz="3000" b="1" i="0" smtClean="0">
                            <a:solidFill>
                              <a:srgbClr val="C00000"/>
                            </a:solidFill>
                            <a:latin typeface="Cambria Math" panose="02040503050406030204" pitchFamily="18" charset="0"/>
                          </a:rPr>
                          <m:t>𝐌</m:t>
                        </m:r>
                      </m:e>
                      <m:sub>
                        <m:r>
                          <a:rPr lang="en-US" altLang="ja-JP" sz="3000" b="1" i="0" smtClean="0">
                            <a:solidFill>
                              <a:srgbClr val="C00000"/>
                            </a:solidFill>
                            <a:latin typeface="Cambria Math" panose="02040503050406030204" pitchFamily="18" charset="0"/>
                          </a:rPr>
                          <m:t>𝐇𝐘𝐏</m:t>
                        </m:r>
                      </m:sub>
                    </m:sSub>
                    <m:r>
                      <a:rPr lang="en-US" altLang="ja-JP" sz="3000" b="1" i="0" smtClean="0">
                        <a:solidFill>
                          <a:srgbClr val="C00000"/>
                        </a:solidFill>
                        <a:latin typeface="Cambria Math" panose="02040503050406030204" pitchFamily="18" charset="0"/>
                      </a:rPr>
                      <m:t>=</m:t>
                    </m:r>
                    <m:r>
                      <a:rPr lang="en-US" altLang="ja-JP" sz="3000" b="1" i="0" smtClean="0">
                        <a:solidFill>
                          <a:srgbClr val="C00000"/>
                        </a:solidFill>
                        <a:latin typeface="Cambria Math" panose="02040503050406030204" pitchFamily="18" charset="0"/>
                      </a:rPr>
                      <m:t>𝟏</m:t>
                    </m:r>
                    <m:r>
                      <a:rPr lang="en-US" altLang="ja-JP" sz="3000" b="1" i="0" smtClean="0">
                        <a:solidFill>
                          <a:srgbClr val="C00000"/>
                        </a:solidFill>
                        <a:latin typeface="Cambria Math" panose="02040503050406030204" pitchFamily="18" charset="0"/>
                      </a:rPr>
                      <m:t>.</m:t>
                    </m:r>
                    <m:r>
                      <a:rPr lang="en-US" altLang="ja-JP" sz="3000" b="1" i="0" smtClean="0">
                        <a:solidFill>
                          <a:srgbClr val="C00000"/>
                        </a:solidFill>
                        <a:latin typeface="Cambria Math" panose="02040503050406030204" pitchFamily="18" charset="0"/>
                      </a:rPr>
                      <m:t>𝟏</m:t>
                    </m:r>
                  </m:oMath>
                </a14:m>
                <a:r>
                  <a:rPr lang="ja-JP" altLang="en-US" sz="3000" b="1" dirty="0">
                    <a:solidFill>
                      <a:srgbClr val="C00000"/>
                    </a:solidFill>
                  </a:rPr>
                  <a:t> </a:t>
                </a:r>
                <a:r>
                  <a:rPr lang="en-US" altLang="ja-JP" sz="3000" b="1" dirty="0">
                    <a:solidFill>
                      <a:srgbClr val="C00000"/>
                    </a:solidFill>
                  </a:rPr>
                  <a:t>MeV/</a:t>
                </a:r>
                <a:r>
                  <a:rPr lang="en-US" altLang="ja-JP" sz="3000" b="1" i="1" dirty="0">
                    <a:solidFill>
                      <a:srgbClr val="C00000"/>
                    </a:solidFill>
                  </a:rPr>
                  <a:t>c</a:t>
                </a:r>
                <a:r>
                  <a:rPr lang="en-US" altLang="ja-JP" sz="3000" b="1" baseline="30000" dirty="0">
                    <a:solidFill>
                      <a:srgbClr val="C00000"/>
                    </a:solidFill>
                  </a:rPr>
                  <a:t>2</a:t>
                </a:r>
                <a:r>
                  <a:rPr lang="en-US" altLang="ja-JP" sz="3000" b="1" dirty="0">
                    <a:solidFill>
                      <a:srgbClr val="C00000"/>
                    </a:solidFill>
                  </a:rPr>
                  <a:t> (FWHM)</a:t>
                </a:r>
                <a:endParaRPr lang="ja-JP" altLang="en-US" sz="3000" b="1" dirty="0">
                  <a:solidFill>
                    <a:srgbClr val="C00000"/>
                  </a:solidFill>
                </a:endParaRPr>
              </a:p>
            </p:txBody>
          </p:sp>
        </mc:Choice>
        <mc:Fallback xmlns="">
          <p:sp>
            <p:nvSpPr>
              <p:cNvPr id="18" name="正方形/長方形 17">
                <a:extLst>
                  <a:ext uri="{FF2B5EF4-FFF2-40B4-BE49-F238E27FC236}">
                    <a16:creationId xmlns:a16="http://schemas.microsoft.com/office/drawing/2014/main" id="{ED1314A2-ACAA-45F6-AD55-F99314BBA9CD}"/>
                  </a:ext>
                </a:extLst>
              </p:cNvPr>
              <p:cNvSpPr>
                <a:spLocks noRot="1" noChangeAspect="1" noMove="1" noResize="1" noEditPoints="1" noAdjustHandles="1" noChangeArrowheads="1" noChangeShapeType="1" noTextEdit="1"/>
              </p:cNvSpPr>
              <p:nvPr/>
            </p:nvSpPr>
            <p:spPr>
              <a:xfrm>
                <a:off x="6620642" y="6117446"/>
                <a:ext cx="5516767" cy="553998"/>
              </a:xfrm>
              <a:prstGeom prst="rect">
                <a:avLst/>
              </a:prstGeom>
              <a:blipFill>
                <a:blip r:embed="rId8"/>
                <a:stretch>
                  <a:fillRect t="-13043" r="-1874" b="-32609"/>
                </a:stretch>
              </a:blipFill>
              <a:ln>
                <a:solidFill>
                  <a:schemeClr val="bg1"/>
                </a:solidFill>
              </a:ln>
            </p:spPr>
            <p:txBody>
              <a:bodyPr/>
              <a:lstStyle/>
              <a:p>
                <a:r>
                  <a:rPr lang="ja-JP" altLang="en-US">
                    <a:noFill/>
                  </a:rPr>
                  <a:t> </a:t>
                </a:r>
              </a:p>
            </p:txBody>
          </p:sp>
        </mc:Fallback>
      </mc:AlternateContent>
      <p:cxnSp>
        <p:nvCxnSpPr>
          <p:cNvPr id="20" name="直線矢印コネクタ 19">
            <a:extLst>
              <a:ext uri="{FF2B5EF4-FFF2-40B4-BE49-F238E27FC236}">
                <a16:creationId xmlns:a16="http://schemas.microsoft.com/office/drawing/2014/main" id="{FB4D5F7C-8548-4ECE-868B-9C0E9D59F0FB}"/>
              </a:ext>
            </a:extLst>
          </p:cNvPr>
          <p:cNvCxnSpPr>
            <a:cxnSpLocks/>
          </p:cNvCxnSpPr>
          <p:nvPr/>
        </p:nvCxnSpPr>
        <p:spPr>
          <a:xfrm>
            <a:off x="9296889" y="5608838"/>
            <a:ext cx="0" cy="383477"/>
          </a:xfrm>
          <a:prstGeom prst="straightConnector1">
            <a:avLst/>
          </a:prstGeom>
          <a:ln w="57150">
            <a:solidFill>
              <a:schemeClr val="tx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015E791B-84ED-4C5F-AEE4-6C08453922F7}"/>
              </a:ext>
            </a:extLst>
          </p:cNvPr>
          <p:cNvSpPr txBox="1"/>
          <p:nvPr/>
        </p:nvSpPr>
        <p:spPr>
          <a:xfrm>
            <a:off x="3940163" y="3835924"/>
            <a:ext cx="2090107" cy="861774"/>
          </a:xfrm>
          <a:prstGeom prst="rect">
            <a:avLst/>
          </a:prstGeom>
          <a:noFill/>
        </p:spPr>
        <p:txBody>
          <a:bodyPr wrap="square" rtlCol="0">
            <a:spAutoFit/>
          </a:bodyPr>
          <a:lstStyle/>
          <a:p>
            <a:r>
              <a:rPr kumimoji="1" lang="en-US" altLang="ja-JP" sz="2500" dirty="0"/>
              <a:t>Same frame</a:t>
            </a:r>
            <a:r>
              <a:rPr lang="en-US" altLang="ja-JP" sz="2500" dirty="0"/>
              <a:t>work</a:t>
            </a:r>
            <a:endParaRPr kumimoji="1" lang="ja-JP" altLang="en-US" sz="2500" dirty="0"/>
          </a:p>
        </p:txBody>
      </p:sp>
      <p:sp>
        <p:nvSpPr>
          <p:cNvPr id="9" name="正方形/長方形 8">
            <a:extLst>
              <a:ext uri="{FF2B5EF4-FFF2-40B4-BE49-F238E27FC236}">
                <a16:creationId xmlns:a16="http://schemas.microsoft.com/office/drawing/2014/main" id="{911A71EF-1768-494A-B14C-DED105E28F13}"/>
              </a:ext>
            </a:extLst>
          </p:cNvPr>
          <p:cNvSpPr/>
          <p:nvPr/>
        </p:nvSpPr>
        <p:spPr>
          <a:xfrm>
            <a:off x="3885448" y="5872642"/>
            <a:ext cx="2539478" cy="707886"/>
          </a:xfrm>
          <a:prstGeom prst="rect">
            <a:avLst/>
          </a:prstGeom>
        </p:spPr>
        <p:txBody>
          <a:bodyPr wrap="none">
            <a:spAutoFit/>
          </a:bodyPr>
          <a:lstStyle/>
          <a:p>
            <a:r>
              <a:rPr lang="en-US" altLang="ja-JP" sz="2000" b="1" dirty="0"/>
              <a:t>Geant4 simulation </a:t>
            </a:r>
          </a:p>
          <a:p>
            <a:r>
              <a:rPr lang="en-US" altLang="ja-JP" sz="2000" b="1" dirty="0"/>
              <a:t>for C12-19-002</a:t>
            </a:r>
            <a:endParaRPr lang="ja-JP" altLang="en-US" sz="2000" b="1" dirty="0"/>
          </a:p>
        </p:txBody>
      </p:sp>
      <p:pic>
        <p:nvPicPr>
          <p:cNvPr id="24" name="図 23">
            <a:extLst>
              <a:ext uri="{FF2B5EF4-FFF2-40B4-BE49-F238E27FC236}">
                <a16:creationId xmlns:a16="http://schemas.microsoft.com/office/drawing/2014/main" id="{A0465AC6-3C00-445E-BEC9-5FFB980265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0220" y="957897"/>
            <a:ext cx="1312582" cy="1403554"/>
          </a:xfrm>
          <a:prstGeom prst="rect">
            <a:avLst/>
          </a:prstGeom>
        </p:spPr>
      </p:pic>
      <p:pic>
        <p:nvPicPr>
          <p:cNvPr id="23" name="コンテンツ プレースホルダー 22">
            <a:extLst>
              <a:ext uri="{FF2B5EF4-FFF2-40B4-BE49-F238E27FC236}">
                <a16:creationId xmlns:a16="http://schemas.microsoft.com/office/drawing/2014/main" id="{C940A109-411D-4B81-8A8E-CDE912DEE494}"/>
              </a:ext>
            </a:extLst>
          </p:cNvPr>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3280307" y="1151075"/>
            <a:ext cx="2830329" cy="2096913"/>
          </a:xfrm>
        </p:spPr>
      </p:pic>
      <p:sp>
        <p:nvSpPr>
          <p:cNvPr id="21" name="テキスト ボックス 20">
            <a:extLst>
              <a:ext uri="{FF2B5EF4-FFF2-40B4-BE49-F238E27FC236}">
                <a16:creationId xmlns:a16="http://schemas.microsoft.com/office/drawing/2014/main" id="{366286BD-BC56-4C94-8B91-63FC67C40759}"/>
              </a:ext>
            </a:extLst>
          </p:cNvPr>
          <p:cNvSpPr txBox="1"/>
          <p:nvPr/>
        </p:nvSpPr>
        <p:spPr>
          <a:xfrm>
            <a:off x="2972783" y="834156"/>
            <a:ext cx="3097763" cy="323165"/>
          </a:xfrm>
          <a:prstGeom prst="rect">
            <a:avLst/>
          </a:prstGeom>
          <a:noFill/>
        </p:spPr>
        <p:txBody>
          <a:bodyPr wrap="square" rtlCol="0">
            <a:spAutoFit/>
          </a:bodyPr>
          <a:lstStyle/>
          <a:p>
            <a:r>
              <a:rPr kumimoji="1" lang="en-US" altLang="ja-JP" sz="1500" b="1" dirty="0">
                <a:solidFill>
                  <a:schemeClr val="accent1">
                    <a:lumMod val="60000"/>
                    <a:lumOff val="40000"/>
                  </a:schemeClr>
                </a:solidFill>
                <a:effectLst>
                  <a:outerShdw blurRad="38100" dist="38100" dir="2700000" algn="tl">
                    <a:srgbClr val="000000">
                      <a:alpha val="43137"/>
                    </a:srgbClr>
                  </a:outerShdw>
                </a:effectLst>
              </a:rPr>
              <a:t>Analysis by K.N. Suzuki (Kyoto)</a:t>
            </a:r>
            <a:endParaRPr kumimoji="1" lang="ja-JP" altLang="en-US" sz="1500" b="1" dirty="0">
              <a:solidFill>
                <a:schemeClr val="accent1">
                  <a:lumMod val="60000"/>
                  <a:lumOff val="40000"/>
                </a:schemeClr>
              </a:solidFill>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E1792C5B-191E-40E2-A5E3-4C386FBAB565}"/>
              </a:ext>
            </a:extLst>
          </p:cNvPr>
          <p:cNvSpPr txBox="1"/>
          <p:nvPr/>
        </p:nvSpPr>
        <p:spPr>
          <a:xfrm>
            <a:off x="2286354" y="3222909"/>
            <a:ext cx="4070308" cy="384721"/>
          </a:xfrm>
          <a:prstGeom prst="rect">
            <a:avLst/>
          </a:prstGeom>
          <a:noFill/>
          <a:ln>
            <a:noFill/>
          </a:ln>
        </p:spPr>
        <p:txBody>
          <a:bodyPr wrap="square" rtlCol="0">
            <a:spAutoFit/>
          </a:bodyPr>
          <a:lstStyle/>
          <a:p>
            <a:r>
              <a:rPr kumimoji="1" lang="en-US" altLang="ja-JP" sz="1900" dirty="0">
                <a:solidFill>
                  <a:srgbClr val="FFFF00"/>
                </a:solidFill>
              </a:rPr>
              <a:t>E12-17-003 could be reproduced</a:t>
            </a:r>
            <a:endParaRPr kumimoji="1" lang="ja-JP" altLang="en-US" sz="1900" dirty="0">
              <a:solidFill>
                <a:srgbClr val="FFFF00"/>
              </a:solidFill>
            </a:endParaRPr>
          </a:p>
        </p:txBody>
      </p:sp>
      <p:sp>
        <p:nvSpPr>
          <p:cNvPr id="22" name="四角形: 1 つの角を切り取る 21">
            <a:extLst>
              <a:ext uri="{FF2B5EF4-FFF2-40B4-BE49-F238E27FC236}">
                <a16:creationId xmlns:a16="http://schemas.microsoft.com/office/drawing/2014/main" id="{6217E20A-FA80-4E7E-9ACC-2A948DC7C0D8}"/>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13/18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3477114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15D8B3-D33D-4DCD-B0D5-5BD6AA916E43}"/>
              </a:ext>
            </a:extLst>
          </p:cNvPr>
          <p:cNvSpPr>
            <a:spLocks noGrp="1"/>
          </p:cNvSpPr>
          <p:nvPr>
            <p:ph type="title"/>
          </p:nvPr>
        </p:nvSpPr>
        <p:spPr>
          <a:xfrm>
            <a:off x="380284" y="158625"/>
            <a:ext cx="4523873" cy="995774"/>
          </a:xfrm>
        </p:spPr>
        <p:txBody>
          <a:bodyPr/>
          <a:lstStyle/>
          <a:p>
            <a:r>
              <a:rPr kumimoji="1" lang="en-US" altLang="ja-JP" dirty="0"/>
              <a:t>Yield estimation</a:t>
            </a:r>
            <a:endParaRPr kumimoji="1" lang="ja-JP" altLang="en-US" dirty="0"/>
          </a:p>
        </p:txBody>
      </p:sp>
      <p:pic>
        <p:nvPicPr>
          <p:cNvPr id="10" name="コンテンツ プレースホルダー 9">
            <a:extLst>
              <a:ext uri="{FF2B5EF4-FFF2-40B4-BE49-F238E27FC236}">
                <a16:creationId xmlns:a16="http://schemas.microsoft.com/office/drawing/2014/main" id="{66809128-CB32-4D18-AA3F-3292838BB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843" y="1439123"/>
            <a:ext cx="10904313" cy="2844778"/>
          </a:xfrm>
        </p:spPr>
      </p:pic>
      <p:sp>
        <p:nvSpPr>
          <p:cNvPr id="5" name="正方形/長方形 4">
            <a:extLst>
              <a:ext uri="{FF2B5EF4-FFF2-40B4-BE49-F238E27FC236}">
                <a16:creationId xmlns:a16="http://schemas.microsoft.com/office/drawing/2014/main" id="{2A4F28EE-1ED7-4653-9FC5-A137B41B9C6B}"/>
              </a:ext>
            </a:extLst>
          </p:cNvPr>
          <p:cNvSpPr/>
          <p:nvPr/>
        </p:nvSpPr>
        <p:spPr>
          <a:xfrm>
            <a:off x="3166709" y="1058680"/>
            <a:ext cx="6907557" cy="400110"/>
          </a:xfrm>
          <a:prstGeom prst="rect">
            <a:avLst/>
          </a:prstGeom>
        </p:spPr>
        <p:txBody>
          <a:bodyPr wrap="square">
            <a:spAutoFit/>
          </a:bodyPr>
          <a:lstStyle/>
          <a:p>
            <a:r>
              <a:rPr lang="nb-NO" altLang="ja-JP" sz="2000" dirty="0">
                <a:latin typeface="CMR10"/>
              </a:rPr>
              <a:t>F. Dohrmann et al., </a:t>
            </a:r>
            <a:r>
              <a:rPr lang="nb-NO" altLang="ja-JP" sz="2000" i="1" dirty="0">
                <a:latin typeface="CMTI10"/>
              </a:rPr>
              <a:t>Phys. Rev. Lett. </a:t>
            </a:r>
            <a:r>
              <a:rPr lang="nb-NO" altLang="ja-JP" sz="2000" b="1" dirty="0">
                <a:latin typeface="CMBX10"/>
              </a:rPr>
              <a:t>93</a:t>
            </a:r>
            <a:r>
              <a:rPr lang="nb-NO" altLang="ja-JP" sz="2000" dirty="0">
                <a:latin typeface="CMR10"/>
              </a:rPr>
              <a:t>, 242501 (2004).</a:t>
            </a:r>
            <a:endParaRPr lang="ja-JP" altLang="en-US" sz="2000" dirty="0"/>
          </a:p>
        </p:txBody>
      </p:sp>
      <p:sp>
        <p:nvSpPr>
          <p:cNvPr id="7" name="楕円 6">
            <a:extLst>
              <a:ext uri="{FF2B5EF4-FFF2-40B4-BE49-F238E27FC236}">
                <a16:creationId xmlns:a16="http://schemas.microsoft.com/office/drawing/2014/main" id="{BFA1D545-1C6A-45D5-8EA5-A4B78775DE8B}"/>
              </a:ext>
            </a:extLst>
          </p:cNvPr>
          <p:cNvSpPr/>
          <p:nvPr/>
        </p:nvSpPr>
        <p:spPr>
          <a:xfrm>
            <a:off x="1412157" y="2658658"/>
            <a:ext cx="1651885" cy="1489694"/>
          </a:xfrm>
          <a:prstGeom prst="ellipse">
            <a:avLst/>
          </a:prstGeom>
          <a:noFill/>
          <a:ln w="5715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楕円 7">
            <a:extLst>
              <a:ext uri="{FF2B5EF4-FFF2-40B4-BE49-F238E27FC236}">
                <a16:creationId xmlns:a16="http://schemas.microsoft.com/office/drawing/2014/main" id="{5BFAA39B-55F5-49AB-9371-5F9949FBFE01}"/>
              </a:ext>
            </a:extLst>
          </p:cNvPr>
          <p:cNvSpPr/>
          <p:nvPr/>
        </p:nvSpPr>
        <p:spPr>
          <a:xfrm>
            <a:off x="7158371" y="2605036"/>
            <a:ext cx="1651886" cy="1489694"/>
          </a:xfrm>
          <a:prstGeom prst="ellipse">
            <a:avLst/>
          </a:pr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graphicFrame>
            <p:nvGraphicFramePr>
              <p:cNvPr id="12" name="表 11">
                <a:extLst>
                  <a:ext uri="{FF2B5EF4-FFF2-40B4-BE49-F238E27FC236}">
                    <a16:creationId xmlns:a16="http://schemas.microsoft.com/office/drawing/2014/main" id="{0FECED2B-71A2-4D01-98E4-43E3DCD13F76}"/>
                  </a:ext>
                </a:extLst>
              </p:cNvPr>
              <p:cNvGraphicFramePr>
                <a:graphicFrameLocks noGrp="1"/>
              </p:cNvGraphicFramePr>
              <p:nvPr>
                <p:extLst>
                  <p:ext uri="{D42A27DB-BD31-4B8C-83A1-F6EECF244321}">
                    <p14:modId xmlns:p14="http://schemas.microsoft.com/office/powerpoint/2010/main" val="1611999049"/>
                  </p:ext>
                </p:extLst>
              </p:nvPr>
            </p:nvGraphicFramePr>
            <p:xfrm>
              <a:off x="64168" y="4414630"/>
              <a:ext cx="12063663" cy="1950720"/>
            </p:xfrm>
            <a:graphic>
              <a:graphicData uri="http://schemas.openxmlformats.org/drawingml/2006/table">
                <a:tbl>
                  <a:tblPr firstRow="1" bandRow="1">
                    <a:tableStyleId>{5940675A-B579-460E-94D1-54222C63F5DA}</a:tableStyleId>
                  </a:tblPr>
                  <a:tblGrid>
                    <a:gridCol w="1333352">
                      <a:extLst>
                        <a:ext uri="{9D8B030D-6E8A-4147-A177-3AD203B41FA5}">
                          <a16:colId xmlns:a16="http://schemas.microsoft.com/office/drawing/2014/main" val="1236360325"/>
                        </a:ext>
                      </a:extLst>
                    </a:gridCol>
                    <a:gridCol w="1746056">
                      <a:extLst>
                        <a:ext uri="{9D8B030D-6E8A-4147-A177-3AD203B41FA5}">
                          <a16:colId xmlns:a16="http://schemas.microsoft.com/office/drawing/2014/main" val="1861492523"/>
                        </a:ext>
                      </a:extLst>
                    </a:gridCol>
                    <a:gridCol w="1396846">
                      <a:extLst>
                        <a:ext uri="{9D8B030D-6E8A-4147-A177-3AD203B41FA5}">
                          <a16:colId xmlns:a16="http://schemas.microsoft.com/office/drawing/2014/main" val="757674369"/>
                        </a:ext>
                      </a:extLst>
                    </a:gridCol>
                    <a:gridCol w="1873042">
                      <a:extLst>
                        <a:ext uri="{9D8B030D-6E8A-4147-A177-3AD203B41FA5}">
                          <a16:colId xmlns:a16="http://schemas.microsoft.com/office/drawing/2014/main" val="4161807358"/>
                        </a:ext>
                      </a:extLst>
                    </a:gridCol>
                    <a:gridCol w="1809550">
                      <a:extLst>
                        <a:ext uri="{9D8B030D-6E8A-4147-A177-3AD203B41FA5}">
                          <a16:colId xmlns:a16="http://schemas.microsoft.com/office/drawing/2014/main" val="4261757716"/>
                        </a:ext>
                      </a:extLst>
                    </a:gridCol>
                    <a:gridCol w="1873043">
                      <a:extLst>
                        <a:ext uri="{9D8B030D-6E8A-4147-A177-3AD203B41FA5}">
                          <a16:colId xmlns:a16="http://schemas.microsoft.com/office/drawing/2014/main" val="2871517356"/>
                        </a:ext>
                      </a:extLst>
                    </a:gridCol>
                    <a:gridCol w="2031774">
                      <a:extLst>
                        <a:ext uri="{9D8B030D-6E8A-4147-A177-3AD203B41FA5}">
                          <a16:colId xmlns:a16="http://schemas.microsoft.com/office/drawing/2014/main" val="2272266803"/>
                        </a:ext>
                      </a:extLst>
                    </a:gridCol>
                  </a:tblGrid>
                  <a:tr h="531609">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Product</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Target</a:t>
                          </a:r>
                        </a:p>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[/(mg/cm</a:t>
                          </a:r>
                          <a:r>
                            <a:rPr kumimoji="1" lang="en-US" altLang="ja-JP" sz="2500" baseline="30000" dirty="0">
                              <a:solidFill>
                                <a:schemeClr val="bg1">
                                  <a:lumMod val="85000"/>
                                  <a:lumOff val="15000"/>
                                </a:schemeClr>
                              </a:solidFill>
                              <a:latin typeface="Times New Roman" panose="02020603050405020304" pitchFamily="18" charset="0"/>
                              <a:cs typeface="Times New Roman" panose="02020603050405020304" pitchFamily="18" charset="0"/>
                            </a:rPr>
                            <a:t>2</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14:m>
                            <m:oMath xmlns:m="http://schemas.openxmlformats.org/officeDocument/2006/math">
                              <m:sSub>
                                <m:sSubPr>
                                  <m:ctrlPr>
                                    <a:rPr kumimoji="1" lang="en-US" altLang="ja-JP" sz="2500" i="1" smtClean="0">
                                      <a:solidFill>
                                        <a:schemeClr val="bg1">
                                          <a:lumMod val="85000"/>
                                          <a:lumOff val="15000"/>
                                        </a:schemeClr>
                                      </a:solidFill>
                                      <a:latin typeface="Cambria Math" panose="02040503050406030204" pitchFamily="18" charset="0"/>
                                    </a:rPr>
                                  </m:ctrlPr>
                                </m:sSubPr>
                                <m:e>
                                  <m:r>
                                    <a:rPr kumimoji="1" lang="en-US" altLang="ja-JP" sz="2500" smtClean="0">
                                      <a:solidFill>
                                        <a:schemeClr val="bg1">
                                          <a:lumMod val="85000"/>
                                          <a:lumOff val="15000"/>
                                        </a:schemeClr>
                                      </a:solidFill>
                                      <a:latin typeface="Cambria Math" panose="02040503050406030204" pitchFamily="18" charset="0"/>
                                    </a:rPr>
                                    <m:t>𝑰</m:t>
                                  </m:r>
                                </m:e>
                                <m:sub>
                                  <m:r>
                                    <a:rPr kumimoji="1" lang="en-US" altLang="ja-JP" sz="2500" smtClean="0">
                                      <a:solidFill>
                                        <a:schemeClr val="bg1">
                                          <a:lumMod val="85000"/>
                                          <a:lumOff val="15000"/>
                                        </a:schemeClr>
                                      </a:solidFill>
                                      <a:latin typeface="Cambria Math" panose="02040503050406030204" pitchFamily="18" charset="0"/>
                                    </a:rPr>
                                    <m:t>𝒃𝒆𝒂𝒎</m:t>
                                  </m:r>
                                </m:sub>
                              </m:sSub>
                            </m:oMath>
                          </a14:m>
                          <a:r>
                            <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rPr>
                            <a:t> </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14:m>
                            <m:oMath xmlns:m="http://schemas.openxmlformats.org/officeDocument/2006/math">
                              <m:r>
                                <a:rPr kumimoji="1" lang="en-US" altLang="ja-JP" sz="2500" dirty="0" smtClean="0">
                                  <a:solidFill>
                                    <a:schemeClr val="bg1">
                                      <a:lumMod val="85000"/>
                                      <a:lumOff val="15000"/>
                                    </a:schemeClr>
                                  </a:solidFill>
                                  <a:latin typeface="Cambria Math" panose="02040503050406030204" pitchFamily="18" charset="0"/>
                                </a:rPr>
                                <m:t>𝝁</m:t>
                              </m:r>
                              <m:r>
                                <a:rPr kumimoji="1" lang="en-US" altLang="ja-JP" sz="2500" dirty="0" smtClean="0">
                                  <a:solidFill>
                                    <a:schemeClr val="bg1">
                                      <a:lumMod val="85000"/>
                                      <a:lumOff val="15000"/>
                                    </a:schemeClr>
                                  </a:solidFill>
                                  <a:latin typeface="Cambria Math" panose="02040503050406030204" pitchFamily="18" charset="0"/>
                                </a:rPr>
                                <m:t>𝐀</m:t>
                              </m:r>
                            </m:oMath>
                          </a14:m>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endParaRPr kumimoji="1" lang="ja-JP" altLang="en-US" sz="2500" i="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CS [/(</a:t>
                          </a:r>
                          <a:r>
                            <a:rPr kumimoji="1" lang="en-US" altLang="ja-JP" sz="2500" dirty="0" err="1">
                              <a:solidFill>
                                <a:schemeClr val="bg1">
                                  <a:lumMod val="85000"/>
                                  <a:lumOff val="15000"/>
                                </a:schemeClr>
                              </a:solidFill>
                              <a:latin typeface="Times New Roman" panose="02020603050405020304" pitchFamily="18" charset="0"/>
                              <a:cs typeface="Times New Roman" panose="02020603050405020304" pitchFamily="18" charset="0"/>
                            </a:rPr>
                            <a:t>nb</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r>
                            <a:rPr kumimoji="1" lang="en-US" altLang="ja-JP" sz="2500" dirty="0" err="1">
                              <a:solidFill>
                                <a:schemeClr val="bg1">
                                  <a:lumMod val="85000"/>
                                  <a:lumOff val="15000"/>
                                </a:schemeClr>
                              </a:solidFill>
                              <a:latin typeface="Times New Roman" panose="02020603050405020304" pitchFamily="18" charset="0"/>
                              <a:cs typeface="Times New Roman" panose="02020603050405020304" pitchFamily="18" charset="0"/>
                            </a:rPr>
                            <a:t>sr</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Yield / day</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Beamtime</a:t>
                          </a:r>
                        </a:p>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(/day)</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b="1" dirty="0">
                              <a:solidFill>
                                <a:schemeClr val="bg1">
                                  <a:lumMod val="85000"/>
                                  <a:lumOff val="15000"/>
                                </a:schemeClr>
                              </a:solidFill>
                              <a:latin typeface="Times New Roman" panose="02020603050405020304" pitchFamily="18" charset="0"/>
                              <a:cs typeface="Times New Roman" panose="02020603050405020304" pitchFamily="18" charset="0"/>
                            </a:rPr>
                            <a:t>Total yield</a:t>
                          </a:r>
                          <a:endParaRPr kumimoji="1" lang="ja-JP" altLang="en-US" sz="25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extLst>
                      <a:ext uri="{0D108BD9-81ED-4DB2-BD59-A6C34878D82A}">
                        <a16:rowId xmlns:a16="http://schemas.microsoft.com/office/drawing/2014/main" val="4061456213"/>
                      </a:ext>
                    </a:extLst>
                  </a:tr>
                  <a:tr h="531609">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500" i="1" smtClean="0">
                                        <a:solidFill>
                                          <a:schemeClr val="bg1">
                                            <a:lumMod val="85000"/>
                                            <a:lumOff val="15000"/>
                                          </a:schemeClr>
                                        </a:solidFill>
                                        <a:latin typeface="Cambria Math" panose="02040503050406030204" pitchFamily="18" charset="0"/>
                                      </a:rPr>
                                    </m:ctrlPr>
                                  </m:sPrePr>
                                  <m:sub>
                                    <m:r>
                                      <m:rPr>
                                        <m:sty m:val="p"/>
                                      </m:rPr>
                                      <a:rPr kumimoji="1" lang="en-US" altLang="ja-JP" sz="2500" smtClean="0">
                                        <a:solidFill>
                                          <a:schemeClr val="bg1">
                                            <a:lumMod val="85000"/>
                                            <a:lumOff val="15000"/>
                                          </a:schemeClr>
                                        </a:solidFill>
                                        <a:latin typeface="Cambria Math" panose="02040503050406030204" pitchFamily="18" charset="0"/>
                                      </a:rPr>
                                      <m:t>Λ</m:t>
                                    </m:r>
                                  </m:sub>
                                  <m:sup>
                                    <m:r>
                                      <a:rPr lang="en-US" altLang="ja-JP" sz="2500" smtClean="0">
                                        <a:solidFill>
                                          <a:schemeClr val="bg1">
                                            <a:lumMod val="85000"/>
                                            <a:lumOff val="15000"/>
                                          </a:schemeClr>
                                        </a:solidFill>
                                        <a:latin typeface="Cambria Math" panose="02040503050406030204" pitchFamily="18" charset="0"/>
                                      </a:rPr>
                                      <m:t>3</m:t>
                                    </m:r>
                                  </m:sup>
                                  <m:e>
                                    <m:r>
                                      <m:rPr>
                                        <m:sty m:val="p"/>
                                      </m:rPr>
                                      <a:rPr lang="en-US" altLang="ja-JP" sz="2500" smtClean="0">
                                        <a:solidFill>
                                          <a:schemeClr val="bg1">
                                            <a:lumMod val="85000"/>
                                            <a:lumOff val="15000"/>
                                          </a:schemeClr>
                                        </a:solidFill>
                                        <a:latin typeface="Cambria Math" panose="02040503050406030204" pitchFamily="18" charset="0"/>
                                      </a:rPr>
                                      <m:t>H</m:t>
                                    </m:r>
                                  </m:e>
                                </m:sPre>
                              </m:oMath>
                            </m:oMathPara>
                          </a14:m>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6">
                            <a:lumMod val="40000"/>
                            <a:lumOff val="60000"/>
                          </a:schemeClr>
                        </a:solidFill>
                      </a:tcPr>
                    </a:tc>
                    <a:tc>
                      <a:txBody>
                        <a:bodyPr/>
                        <a:lstStyle/>
                        <a:p>
                          <a:pPr algn="ctr"/>
                          <a14:m>
                            <m:oMath xmlns:m="http://schemas.openxmlformats.org/officeDocument/2006/math">
                              <m:sPre>
                                <m:sPrePr>
                                  <m:ctrlPr>
                                    <a:rPr kumimoji="1" lang="en-US" altLang="ja-JP" sz="2500" i="1" smtClean="0">
                                      <a:solidFill>
                                        <a:schemeClr val="bg1">
                                          <a:lumMod val="85000"/>
                                          <a:lumOff val="15000"/>
                                        </a:schemeClr>
                                      </a:solidFill>
                                      <a:latin typeface="Cambria Math" panose="02040503050406030204" pitchFamily="18" charset="0"/>
                                    </a:rPr>
                                  </m:ctrlPr>
                                </m:sPrePr>
                                <m:sub/>
                                <m:sup>
                                  <m:r>
                                    <a:rPr lang="en-US" altLang="ja-JP" sz="2500" smtClean="0">
                                      <a:solidFill>
                                        <a:schemeClr val="bg1">
                                          <a:lumMod val="85000"/>
                                          <a:lumOff val="15000"/>
                                        </a:schemeClr>
                                      </a:solidFill>
                                      <a:latin typeface="Cambria Math" panose="02040503050406030204" pitchFamily="18" charset="0"/>
                                    </a:rPr>
                                    <m:t>3</m:t>
                                  </m:r>
                                </m:sup>
                                <m:e>
                                  <m:r>
                                    <m:rPr>
                                      <m:sty m:val="p"/>
                                    </m:rPr>
                                    <a:rPr lang="en-US" altLang="ja-JP" sz="2500" smtClean="0">
                                      <a:solidFill>
                                        <a:schemeClr val="bg1">
                                          <a:lumMod val="85000"/>
                                          <a:lumOff val="15000"/>
                                        </a:schemeClr>
                                      </a:solidFill>
                                      <a:latin typeface="Cambria Math" panose="02040503050406030204" pitchFamily="18" charset="0"/>
                                    </a:rPr>
                                    <m:t>He</m:t>
                                  </m:r>
                                </m:e>
                              </m:sPre>
                            </m:oMath>
                          </a14:m>
                          <a:r>
                            <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rPr>
                            <a:t> </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(165)</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6">
                            <a:lumMod val="40000"/>
                            <a:lumOff val="60000"/>
                          </a:schemeClr>
                        </a:solidFill>
                      </a:tcPr>
                    </a:tc>
                    <a:tc rowSpan="2">
                      <a:txBody>
                        <a:bodyPr/>
                        <a:lstStyle/>
                        <a:p>
                          <a:pPr algn="ctr"/>
                          <a:r>
                            <a:rPr kumimoji="1" lang="en-US" altLang="ja-JP" sz="2500" b="0" dirty="0">
                              <a:latin typeface="Times New Roman" panose="02020603050405020304" pitchFamily="18" charset="0"/>
                              <a:cs typeface="Times New Roman" panose="02020603050405020304" pitchFamily="18" charset="0"/>
                            </a:rPr>
                            <a:t>50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5</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60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10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3000" b="1" dirty="0">
                              <a:solidFill>
                                <a:schemeClr val="accent1">
                                  <a:lumMod val="40000"/>
                                  <a:lumOff val="60000"/>
                                </a:schemeClr>
                              </a:solidFill>
                              <a:latin typeface="Times New Roman" panose="02020603050405020304" pitchFamily="18" charset="0"/>
                              <a:cs typeface="Times New Roman" panose="02020603050405020304" pitchFamily="18" charset="0"/>
                            </a:rPr>
                            <a:t>600</a:t>
                          </a:r>
                          <a:endParaRPr kumimoji="1" lang="ja-JP" altLang="en-US" sz="3000" b="1" dirty="0">
                            <a:solidFill>
                              <a:schemeClr val="accent1">
                                <a:lumMod val="40000"/>
                                <a:lumOff val="6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1356225"/>
                      </a:ext>
                    </a:extLst>
                  </a:tr>
                  <a:tr h="531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1" lang="en-US" altLang="ja-JP" sz="2500" i="1" smtClean="0">
                                        <a:solidFill>
                                          <a:schemeClr val="bg1">
                                            <a:lumMod val="85000"/>
                                            <a:lumOff val="15000"/>
                                          </a:schemeClr>
                                        </a:solidFill>
                                        <a:latin typeface="Cambria Math" panose="02040503050406030204" pitchFamily="18" charset="0"/>
                                      </a:rPr>
                                    </m:ctrlPr>
                                  </m:sPrePr>
                                  <m:sub>
                                    <m:r>
                                      <m:rPr>
                                        <m:sty m:val="p"/>
                                      </m:rPr>
                                      <a:rPr kumimoji="1" lang="en-US" altLang="ja-JP" sz="2500" smtClean="0">
                                        <a:solidFill>
                                          <a:schemeClr val="bg1">
                                            <a:lumMod val="85000"/>
                                            <a:lumOff val="15000"/>
                                          </a:schemeClr>
                                        </a:solidFill>
                                        <a:latin typeface="Cambria Math" panose="02040503050406030204" pitchFamily="18" charset="0"/>
                                      </a:rPr>
                                      <m:t>Λ</m:t>
                                    </m:r>
                                  </m:sub>
                                  <m:sup>
                                    <m:r>
                                      <a:rPr kumimoji="1" lang="en-US" altLang="ja-JP" sz="2500" smtClean="0">
                                        <a:solidFill>
                                          <a:schemeClr val="bg1">
                                            <a:lumMod val="85000"/>
                                            <a:lumOff val="15000"/>
                                          </a:schemeClr>
                                        </a:solidFill>
                                        <a:latin typeface="Cambria Math" panose="02040503050406030204" pitchFamily="18" charset="0"/>
                                      </a:rPr>
                                      <m:t>4</m:t>
                                    </m:r>
                                  </m:sup>
                                  <m:e>
                                    <m:r>
                                      <m:rPr>
                                        <m:sty m:val="p"/>
                                      </m:rPr>
                                      <a:rPr lang="en-US" altLang="ja-JP" sz="2500" smtClean="0">
                                        <a:solidFill>
                                          <a:schemeClr val="bg1">
                                            <a:lumMod val="85000"/>
                                            <a:lumOff val="15000"/>
                                          </a:schemeClr>
                                        </a:solidFill>
                                        <a:latin typeface="Cambria Math" panose="02040503050406030204" pitchFamily="18" charset="0"/>
                                      </a:rPr>
                                      <m:t>H</m:t>
                                    </m:r>
                                  </m:e>
                                </m:sPre>
                              </m:oMath>
                            </m:oMathPara>
                          </a14:m>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Pre>
                                <m:sPrePr>
                                  <m:ctrlPr>
                                    <a:rPr kumimoji="1" lang="en-US" altLang="ja-JP" sz="2500" i="1" smtClean="0">
                                      <a:solidFill>
                                        <a:schemeClr val="bg1">
                                          <a:lumMod val="85000"/>
                                          <a:lumOff val="15000"/>
                                        </a:schemeClr>
                                      </a:solidFill>
                                      <a:latin typeface="Cambria Math" panose="02040503050406030204" pitchFamily="18" charset="0"/>
                                    </a:rPr>
                                  </m:ctrlPr>
                                </m:sPrePr>
                                <m:sub/>
                                <m:sup>
                                  <m:r>
                                    <a:rPr kumimoji="1" lang="en-US" altLang="ja-JP" sz="2500" smtClean="0">
                                      <a:solidFill>
                                        <a:schemeClr val="bg1">
                                          <a:lumMod val="85000"/>
                                          <a:lumOff val="15000"/>
                                        </a:schemeClr>
                                      </a:solidFill>
                                      <a:latin typeface="Cambria Math" panose="02040503050406030204" pitchFamily="18" charset="0"/>
                                    </a:rPr>
                                    <m:t>4</m:t>
                                  </m:r>
                                </m:sup>
                                <m:e>
                                  <m:r>
                                    <m:rPr>
                                      <m:sty m:val="p"/>
                                    </m:rPr>
                                    <a:rPr lang="en-US" altLang="ja-JP" sz="2500" smtClean="0">
                                      <a:solidFill>
                                        <a:schemeClr val="bg1">
                                          <a:lumMod val="85000"/>
                                          <a:lumOff val="15000"/>
                                        </a:schemeClr>
                                      </a:solidFill>
                                      <a:latin typeface="Cambria Math" panose="02040503050406030204" pitchFamily="18" charset="0"/>
                                    </a:rPr>
                                    <m:t>He</m:t>
                                  </m:r>
                                </m:e>
                              </m:sPre>
                            </m:oMath>
                          </a14:m>
                          <a:r>
                            <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rPr>
                            <a:t> </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(228)</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6">
                            <a:lumMod val="40000"/>
                            <a:lumOff val="60000"/>
                          </a:schemeClr>
                        </a:solidFill>
                      </a:tcPr>
                    </a:tc>
                    <a:tc vMerge="1">
                      <a:txBody>
                        <a:bodyPr/>
                        <a:lstStyle/>
                        <a:p>
                          <a:endParaRPr kumimoji="1" lang="ja-JP" altLang="en-US" sz="2500" dirty="0"/>
                        </a:p>
                      </a:txBody>
                      <a:tcPr/>
                    </a:tc>
                    <a:tc>
                      <a:txBody>
                        <a:bodyPr/>
                        <a:lstStyle/>
                        <a:p>
                          <a:pPr algn="ctr"/>
                          <a:r>
                            <a:rPr kumimoji="1" lang="en-US" altLang="ja-JP" sz="2500" b="0" dirty="0">
                              <a:latin typeface="Times New Roman" panose="02020603050405020304" pitchFamily="18" charset="0"/>
                              <a:cs typeface="Times New Roman" panose="02020603050405020304" pitchFamily="18" charset="0"/>
                            </a:rPr>
                            <a:t>20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250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2</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3000" b="1" dirty="0">
                              <a:solidFill>
                                <a:schemeClr val="accent1">
                                  <a:lumMod val="40000"/>
                                  <a:lumOff val="60000"/>
                                </a:schemeClr>
                              </a:solidFill>
                              <a:latin typeface="Times New Roman" panose="02020603050405020304" pitchFamily="18" charset="0"/>
                              <a:cs typeface="Times New Roman" panose="02020603050405020304" pitchFamily="18" charset="0"/>
                            </a:rPr>
                            <a:t>500</a:t>
                          </a:r>
                          <a:endParaRPr kumimoji="1" lang="ja-JP" altLang="en-US" sz="3000" b="1" dirty="0">
                            <a:solidFill>
                              <a:schemeClr val="accent1">
                                <a:lumMod val="40000"/>
                                <a:lumOff val="6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19639309"/>
                      </a:ext>
                    </a:extLst>
                  </a:tr>
                </a:tbl>
              </a:graphicData>
            </a:graphic>
          </p:graphicFrame>
        </mc:Choice>
        <mc:Fallback xmlns="">
          <p:graphicFrame>
            <p:nvGraphicFramePr>
              <p:cNvPr id="12" name="表 11">
                <a:extLst>
                  <a:ext uri="{FF2B5EF4-FFF2-40B4-BE49-F238E27FC236}">
                    <a16:creationId xmlns:a16="http://schemas.microsoft.com/office/drawing/2014/main" id="{0FECED2B-71A2-4D01-98E4-43E3DCD13F76}"/>
                  </a:ext>
                </a:extLst>
              </p:cNvPr>
              <p:cNvGraphicFramePr>
                <a:graphicFrameLocks noGrp="1"/>
              </p:cNvGraphicFramePr>
              <p:nvPr>
                <p:extLst>
                  <p:ext uri="{D42A27DB-BD31-4B8C-83A1-F6EECF244321}">
                    <p14:modId xmlns:p14="http://schemas.microsoft.com/office/powerpoint/2010/main" val="1611999049"/>
                  </p:ext>
                </p:extLst>
              </p:nvPr>
            </p:nvGraphicFramePr>
            <p:xfrm>
              <a:off x="64168" y="4414630"/>
              <a:ext cx="12063663" cy="1950720"/>
            </p:xfrm>
            <a:graphic>
              <a:graphicData uri="http://schemas.openxmlformats.org/drawingml/2006/table">
                <a:tbl>
                  <a:tblPr firstRow="1" bandRow="1">
                    <a:tableStyleId>{5940675A-B579-460E-94D1-54222C63F5DA}</a:tableStyleId>
                  </a:tblPr>
                  <a:tblGrid>
                    <a:gridCol w="1333352">
                      <a:extLst>
                        <a:ext uri="{9D8B030D-6E8A-4147-A177-3AD203B41FA5}">
                          <a16:colId xmlns:a16="http://schemas.microsoft.com/office/drawing/2014/main" val="1236360325"/>
                        </a:ext>
                      </a:extLst>
                    </a:gridCol>
                    <a:gridCol w="1746056">
                      <a:extLst>
                        <a:ext uri="{9D8B030D-6E8A-4147-A177-3AD203B41FA5}">
                          <a16:colId xmlns:a16="http://schemas.microsoft.com/office/drawing/2014/main" val="1861492523"/>
                        </a:ext>
                      </a:extLst>
                    </a:gridCol>
                    <a:gridCol w="1396846">
                      <a:extLst>
                        <a:ext uri="{9D8B030D-6E8A-4147-A177-3AD203B41FA5}">
                          <a16:colId xmlns:a16="http://schemas.microsoft.com/office/drawing/2014/main" val="757674369"/>
                        </a:ext>
                      </a:extLst>
                    </a:gridCol>
                    <a:gridCol w="1873042">
                      <a:extLst>
                        <a:ext uri="{9D8B030D-6E8A-4147-A177-3AD203B41FA5}">
                          <a16:colId xmlns:a16="http://schemas.microsoft.com/office/drawing/2014/main" val="4161807358"/>
                        </a:ext>
                      </a:extLst>
                    </a:gridCol>
                    <a:gridCol w="1809550">
                      <a:extLst>
                        <a:ext uri="{9D8B030D-6E8A-4147-A177-3AD203B41FA5}">
                          <a16:colId xmlns:a16="http://schemas.microsoft.com/office/drawing/2014/main" val="4261757716"/>
                        </a:ext>
                      </a:extLst>
                    </a:gridCol>
                    <a:gridCol w="1873043">
                      <a:extLst>
                        <a:ext uri="{9D8B030D-6E8A-4147-A177-3AD203B41FA5}">
                          <a16:colId xmlns:a16="http://schemas.microsoft.com/office/drawing/2014/main" val="2871517356"/>
                        </a:ext>
                      </a:extLst>
                    </a:gridCol>
                    <a:gridCol w="2031774">
                      <a:extLst>
                        <a:ext uri="{9D8B030D-6E8A-4147-A177-3AD203B41FA5}">
                          <a16:colId xmlns:a16="http://schemas.microsoft.com/office/drawing/2014/main" val="2272266803"/>
                        </a:ext>
                      </a:extLst>
                    </a:gridCol>
                  </a:tblGrid>
                  <a:tr h="853440">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Product</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Target</a:t>
                          </a:r>
                        </a:p>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[/(mg/cm</a:t>
                          </a:r>
                          <a:r>
                            <a:rPr kumimoji="1" lang="en-US" altLang="ja-JP" sz="2500" baseline="30000" dirty="0">
                              <a:solidFill>
                                <a:schemeClr val="bg1">
                                  <a:lumMod val="85000"/>
                                  <a:lumOff val="15000"/>
                                </a:schemeClr>
                              </a:solidFill>
                              <a:latin typeface="Times New Roman" panose="02020603050405020304" pitchFamily="18" charset="0"/>
                              <a:cs typeface="Times New Roman" panose="02020603050405020304" pitchFamily="18" charset="0"/>
                            </a:rPr>
                            <a:t>2</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endParaRPr lang="ja-JP"/>
                        </a:p>
                      </a:txBody>
                      <a:tcPr anchor="ctr">
                        <a:blipFill>
                          <a:blip r:embed="rId3"/>
                          <a:stretch>
                            <a:fillRect l="-220000" t="-5714" r="-542174" b="-150714"/>
                          </a:stretch>
                        </a:blip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CS [/(</a:t>
                          </a:r>
                          <a:r>
                            <a:rPr kumimoji="1" lang="en-US" altLang="ja-JP" sz="2500" dirty="0" err="1">
                              <a:solidFill>
                                <a:schemeClr val="bg1">
                                  <a:lumMod val="85000"/>
                                  <a:lumOff val="15000"/>
                                </a:schemeClr>
                              </a:solidFill>
                              <a:latin typeface="Times New Roman" panose="02020603050405020304" pitchFamily="18" charset="0"/>
                              <a:cs typeface="Times New Roman" panose="02020603050405020304" pitchFamily="18" charset="0"/>
                            </a:rPr>
                            <a:t>nb</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r>
                            <a:rPr kumimoji="1" lang="en-US" altLang="ja-JP" sz="2500" dirty="0" err="1">
                              <a:solidFill>
                                <a:schemeClr val="bg1">
                                  <a:lumMod val="85000"/>
                                  <a:lumOff val="15000"/>
                                </a:schemeClr>
                              </a:solidFill>
                              <a:latin typeface="Times New Roman" panose="02020603050405020304" pitchFamily="18" charset="0"/>
                              <a:cs typeface="Times New Roman" panose="02020603050405020304" pitchFamily="18" charset="0"/>
                            </a:rPr>
                            <a:t>sr</a:t>
                          </a: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Yield / day</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Beamtime</a:t>
                          </a:r>
                        </a:p>
                        <a:p>
                          <a:pPr algn="ctr"/>
                          <a:r>
                            <a:rPr kumimoji="1" lang="en-US" altLang="ja-JP" sz="2500" dirty="0">
                              <a:solidFill>
                                <a:schemeClr val="bg1">
                                  <a:lumMod val="85000"/>
                                  <a:lumOff val="15000"/>
                                </a:schemeClr>
                              </a:solidFill>
                              <a:latin typeface="Times New Roman" panose="02020603050405020304" pitchFamily="18" charset="0"/>
                              <a:cs typeface="Times New Roman" panose="02020603050405020304" pitchFamily="18" charset="0"/>
                            </a:rPr>
                            <a:t>(/day)</a:t>
                          </a:r>
                          <a:endParaRPr kumimoji="1" lang="ja-JP" altLang="en-US" sz="250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kumimoji="1" lang="en-US" altLang="ja-JP" sz="2500" b="1" dirty="0">
                              <a:solidFill>
                                <a:schemeClr val="bg1">
                                  <a:lumMod val="85000"/>
                                  <a:lumOff val="15000"/>
                                </a:schemeClr>
                              </a:solidFill>
                              <a:latin typeface="Times New Roman" panose="02020603050405020304" pitchFamily="18" charset="0"/>
                              <a:cs typeface="Times New Roman" panose="02020603050405020304" pitchFamily="18" charset="0"/>
                            </a:rPr>
                            <a:t>Total yield</a:t>
                          </a:r>
                          <a:endParaRPr kumimoji="1" lang="ja-JP" altLang="en-US" sz="2500" b="1"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extLst>
                      <a:ext uri="{0D108BD9-81ED-4DB2-BD59-A6C34878D82A}">
                        <a16:rowId xmlns:a16="http://schemas.microsoft.com/office/drawing/2014/main" val="4061456213"/>
                      </a:ext>
                    </a:extLst>
                  </a:tr>
                  <a:tr h="548640">
                    <a:tc>
                      <a:txBody>
                        <a:bodyPr/>
                        <a:lstStyle/>
                        <a:p>
                          <a:endParaRPr lang="ja-JP"/>
                        </a:p>
                      </a:txBody>
                      <a:tcPr anchor="ctr">
                        <a:blipFill>
                          <a:blip r:embed="rId3"/>
                          <a:stretch>
                            <a:fillRect l="-457" t="-162637" r="-805023" b="-131868"/>
                          </a:stretch>
                        </a:blipFill>
                      </a:tcPr>
                    </a:tc>
                    <a:tc>
                      <a:txBody>
                        <a:bodyPr/>
                        <a:lstStyle/>
                        <a:p>
                          <a:endParaRPr lang="ja-JP"/>
                        </a:p>
                      </a:txBody>
                      <a:tcPr anchor="ctr">
                        <a:blipFill>
                          <a:blip r:embed="rId3"/>
                          <a:stretch>
                            <a:fillRect l="-76923" t="-162637" r="-516434" b="-131868"/>
                          </a:stretch>
                        </a:blipFill>
                      </a:tcPr>
                    </a:tc>
                    <a:tc rowSpan="2">
                      <a:txBody>
                        <a:bodyPr/>
                        <a:lstStyle/>
                        <a:p>
                          <a:pPr algn="ctr"/>
                          <a:r>
                            <a:rPr kumimoji="1" lang="en-US" altLang="ja-JP" sz="2500" b="0" dirty="0">
                              <a:latin typeface="Times New Roman" panose="02020603050405020304" pitchFamily="18" charset="0"/>
                              <a:cs typeface="Times New Roman" panose="02020603050405020304" pitchFamily="18" charset="0"/>
                            </a:rPr>
                            <a:t>50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5</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60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10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3000" b="1" dirty="0">
                              <a:solidFill>
                                <a:schemeClr val="accent1">
                                  <a:lumMod val="40000"/>
                                  <a:lumOff val="60000"/>
                                </a:schemeClr>
                              </a:solidFill>
                              <a:latin typeface="Times New Roman" panose="02020603050405020304" pitchFamily="18" charset="0"/>
                              <a:cs typeface="Times New Roman" panose="02020603050405020304" pitchFamily="18" charset="0"/>
                            </a:rPr>
                            <a:t>600</a:t>
                          </a:r>
                          <a:endParaRPr kumimoji="1" lang="ja-JP" altLang="en-US" sz="3000" b="1" dirty="0">
                            <a:solidFill>
                              <a:schemeClr val="accent1">
                                <a:lumMod val="40000"/>
                                <a:lumOff val="6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1356225"/>
                      </a:ext>
                    </a:extLst>
                  </a:tr>
                  <a:tr h="548640">
                    <a:tc>
                      <a:txBody>
                        <a:bodyPr/>
                        <a:lstStyle/>
                        <a:p>
                          <a:endParaRPr lang="ja-JP"/>
                        </a:p>
                      </a:txBody>
                      <a:tcPr anchor="ctr">
                        <a:blipFill>
                          <a:blip r:embed="rId3"/>
                          <a:stretch>
                            <a:fillRect l="-457" t="-265556" r="-805023" b="-33333"/>
                          </a:stretch>
                        </a:blipFill>
                      </a:tcPr>
                    </a:tc>
                    <a:tc>
                      <a:txBody>
                        <a:bodyPr/>
                        <a:lstStyle/>
                        <a:p>
                          <a:endParaRPr lang="ja-JP"/>
                        </a:p>
                      </a:txBody>
                      <a:tcPr anchor="ctr">
                        <a:blipFill>
                          <a:blip r:embed="rId3"/>
                          <a:stretch>
                            <a:fillRect l="-76923" t="-265556" r="-516434" b="-33333"/>
                          </a:stretch>
                        </a:blipFill>
                      </a:tcPr>
                    </a:tc>
                    <a:tc vMerge="1">
                      <a:txBody>
                        <a:bodyPr/>
                        <a:lstStyle/>
                        <a:p>
                          <a:endParaRPr kumimoji="1" lang="ja-JP" altLang="en-US" sz="2500" dirty="0"/>
                        </a:p>
                      </a:txBody>
                      <a:tcPr/>
                    </a:tc>
                    <a:tc>
                      <a:txBody>
                        <a:bodyPr/>
                        <a:lstStyle/>
                        <a:p>
                          <a:pPr algn="ctr"/>
                          <a:r>
                            <a:rPr kumimoji="1" lang="en-US" altLang="ja-JP" sz="2500" b="0" dirty="0">
                              <a:latin typeface="Times New Roman" panose="02020603050405020304" pitchFamily="18" charset="0"/>
                              <a:cs typeface="Times New Roman" panose="02020603050405020304" pitchFamily="18" charset="0"/>
                            </a:rPr>
                            <a:t>20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250</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500" b="0" dirty="0">
                              <a:latin typeface="Times New Roman" panose="02020603050405020304" pitchFamily="18" charset="0"/>
                              <a:cs typeface="Times New Roman" panose="02020603050405020304" pitchFamily="18" charset="0"/>
                            </a:rPr>
                            <a:t>2</a:t>
                          </a:r>
                          <a:endParaRPr kumimoji="1" lang="ja-JP" altLang="en-US" sz="2500" b="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3000" b="1" dirty="0">
                              <a:solidFill>
                                <a:schemeClr val="accent1">
                                  <a:lumMod val="40000"/>
                                  <a:lumOff val="60000"/>
                                </a:schemeClr>
                              </a:solidFill>
                              <a:latin typeface="Times New Roman" panose="02020603050405020304" pitchFamily="18" charset="0"/>
                              <a:cs typeface="Times New Roman" panose="02020603050405020304" pitchFamily="18" charset="0"/>
                            </a:rPr>
                            <a:t>500</a:t>
                          </a:r>
                          <a:endParaRPr kumimoji="1" lang="ja-JP" altLang="en-US" sz="3000" b="1" dirty="0">
                            <a:solidFill>
                              <a:schemeClr val="accent1">
                                <a:lumMod val="40000"/>
                                <a:lumOff val="6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19639309"/>
                      </a:ext>
                    </a:extLst>
                  </a:tr>
                </a:tbl>
              </a:graphicData>
            </a:graphic>
          </p:graphicFrame>
        </mc:Fallback>
      </mc:AlternateContent>
      <p:sp>
        <p:nvSpPr>
          <p:cNvPr id="13" name="テキスト ボックス 12">
            <a:extLst>
              <a:ext uri="{FF2B5EF4-FFF2-40B4-BE49-F238E27FC236}">
                <a16:creationId xmlns:a16="http://schemas.microsoft.com/office/drawing/2014/main" id="{1320ADC8-71A2-487A-B464-21DA57F054EB}"/>
              </a:ext>
            </a:extLst>
          </p:cNvPr>
          <p:cNvSpPr txBox="1"/>
          <p:nvPr/>
        </p:nvSpPr>
        <p:spPr>
          <a:xfrm>
            <a:off x="2717144" y="2148116"/>
            <a:ext cx="1355558" cy="477054"/>
          </a:xfrm>
          <a:prstGeom prst="rect">
            <a:avLst/>
          </a:prstGeom>
          <a:solidFill>
            <a:schemeClr val="accent2">
              <a:lumMod val="40000"/>
              <a:lumOff val="60000"/>
            </a:schemeClr>
          </a:solidFill>
        </p:spPr>
        <p:txBody>
          <a:bodyPr wrap="square" rtlCol="0">
            <a:spAutoFit/>
          </a:bodyPr>
          <a:lstStyle/>
          <a:p>
            <a:pPr algn="ctr"/>
            <a:r>
              <a:rPr kumimoji="1" lang="en-US" altLang="ja-JP" sz="2500" b="1" dirty="0">
                <a:solidFill>
                  <a:schemeClr val="bg1">
                    <a:lumMod val="85000"/>
                    <a:lumOff val="15000"/>
                  </a:schemeClr>
                </a:solidFill>
              </a:rPr>
              <a:t>5 </a:t>
            </a:r>
            <a:r>
              <a:rPr kumimoji="1" lang="en-US" altLang="ja-JP" sz="2500" b="1" dirty="0" err="1">
                <a:solidFill>
                  <a:schemeClr val="bg1">
                    <a:lumMod val="85000"/>
                    <a:lumOff val="15000"/>
                  </a:schemeClr>
                </a:solidFill>
              </a:rPr>
              <a:t>nb</a:t>
            </a:r>
            <a:r>
              <a:rPr kumimoji="1" lang="en-US" altLang="ja-JP" sz="2500" b="1" dirty="0">
                <a:solidFill>
                  <a:schemeClr val="bg1">
                    <a:lumMod val="85000"/>
                    <a:lumOff val="15000"/>
                  </a:schemeClr>
                </a:solidFill>
              </a:rPr>
              <a:t>/</a:t>
            </a:r>
            <a:r>
              <a:rPr kumimoji="1" lang="en-US" altLang="ja-JP" sz="2500" b="1" dirty="0" err="1">
                <a:solidFill>
                  <a:schemeClr val="bg1">
                    <a:lumMod val="85000"/>
                    <a:lumOff val="15000"/>
                  </a:schemeClr>
                </a:solidFill>
              </a:rPr>
              <a:t>sr</a:t>
            </a:r>
            <a:endParaRPr kumimoji="1" lang="ja-JP" altLang="en-US" sz="2500" b="1" dirty="0">
              <a:solidFill>
                <a:schemeClr val="bg1">
                  <a:lumMod val="85000"/>
                  <a:lumOff val="15000"/>
                </a:schemeClr>
              </a:solidFill>
            </a:endParaRPr>
          </a:p>
        </p:txBody>
      </p:sp>
      <p:sp>
        <p:nvSpPr>
          <p:cNvPr id="14" name="テキスト ボックス 13">
            <a:extLst>
              <a:ext uri="{FF2B5EF4-FFF2-40B4-BE49-F238E27FC236}">
                <a16:creationId xmlns:a16="http://schemas.microsoft.com/office/drawing/2014/main" id="{35781FE9-162F-4960-A739-3408022BA103}"/>
              </a:ext>
            </a:extLst>
          </p:cNvPr>
          <p:cNvSpPr txBox="1"/>
          <p:nvPr/>
        </p:nvSpPr>
        <p:spPr>
          <a:xfrm>
            <a:off x="8580572" y="2180688"/>
            <a:ext cx="1651886" cy="477054"/>
          </a:xfrm>
          <a:prstGeom prst="rect">
            <a:avLst/>
          </a:prstGeom>
          <a:solidFill>
            <a:schemeClr val="accent5">
              <a:lumMod val="40000"/>
              <a:lumOff val="60000"/>
            </a:schemeClr>
          </a:solidFill>
        </p:spPr>
        <p:txBody>
          <a:bodyPr wrap="square" rtlCol="0">
            <a:spAutoFit/>
          </a:bodyPr>
          <a:lstStyle/>
          <a:p>
            <a:pPr algn="ctr"/>
            <a:r>
              <a:rPr lang="en-US" altLang="ja-JP" sz="2500" b="1" dirty="0">
                <a:solidFill>
                  <a:schemeClr val="bg1">
                    <a:lumMod val="85000"/>
                    <a:lumOff val="15000"/>
                  </a:schemeClr>
                </a:solidFill>
              </a:rPr>
              <a:t>20</a:t>
            </a:r>
            <a:r>
              <a:rPr kumimoji="1" lang="en-US" altLang="ja-JP" sz="2500" b="1" dirty="0">
                <a:solidFill>
                  <a:schemeClr val="bg1">
                    <a:lumMod val="85000"/>
                    <a:lumOff val="15000"/>
                  </a:schemeClr>
                </a:solidFill>
              </a:rPr>
              <a:t> </a:t>
            </a:r>
            <a:r>
              <a:rPr kumimoji="1" lang="en-US" altLang="ja-JP" sz="2500" b="1" dirty="0" err="1">
                <a:solidFill>
                  <a:schemeClr val="bg1">
                    <a:lumMod val="85000"/>
                    <a:lumOff val="15000"/>
                  </a:schemeClr>
                </a:solidFill>
              </a:rPr>
              <a:t>nb</a:t>
            </a:r>
            <a:r>
              <a:rPr kumimoji="1" lang="en-US" altLang="ja-JP" sz="2500" b="1" dirty="0">
                <a:solidFill>
                  <a:schemeClr val="bg1">
                    <a:lumMod val="85000"/>
                    <a:lumOff val="15000"/>
                  </a:schemeClr>
                </a:solidFill>
              </a:rPr>
              <a:t>/</a:t>
            </a:r>
            <a:r>
              <a:rPr kumimoji="1" lang="en-US" altLang="ja-JP" sz="2500" b="1" dirty="0" err="1">
                <a:solidFill>
                  <a:schemeClr val="bg1">
                    <a:lumMod val="85000"/>
                    <a:lumOff val="15000"/>
                  </a:schemeClr>
                </a:solidFill>
              </a:rPr>
              <a:t>sr</a:t>
            </a:r>
            <a:endParaRPr kumimoji="1" lang="ja-JP" altLang="en-US" sz="2500" b="1" dirty="0">
              <a:solidFill>
                <a:schemeClr val="bg1">
                  <a:lumMod val="85000"/>
                  <a:lumOff val="15000"/>
                </a:schemeClr>
              </a:solidFill>
            </a:endParaRPr>
          </a:p>
        </p:txBody>
      </p:sp>
      <p:cxnSp>
        <p:nvCxnSpPr>
          <p:cNvPr id="16" name="直線矢印コネクタ 15">
            <a:extLst>
              <a:ext uri="{FF2B5EF4-FFF2-40B4-BE49-F238E27FC236}">
                <a16:creationId xmlns:a16="http://schemas.microsoft.com/office/drawing/2014/main" id="{0C258B7A-C8D9-4AB8-B729-384053802779}"/>
              </a:ext>
            </a:extLst>
          </p:cNvPr>
          <p:cNvCxnSpPr>
            <a:cxnSpLocks/>
          </p:cNvCxnSpPr>
          <p:nvPr/>
        </p:nvCxnSpPr>
        <p:spPr>
          <a:xfrm>
            <a:off x="3064042" y="3715351"/>
            <a:ext cx="2197769" cy="1703526"/>
          </a:xfrm>
          <a:prstGeom prst="straightConnector1">
            <a:avLst/>
          </a:prstGeom>
          <a:ln>
            <a:solidFill>
              <a:schemeClr val="accent4">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E68E1A2C-6931-4F2B-BDDD-77B302253096}"/>
              </a:ext>
            </a:extLst>
          </p:cNvPr>
          <p:cNvCxnSpPr>
            <a:cxnSpLocks/>
          </p:cNvCxnSpPr>
          <p:nvPr/>
        </p:nvCxnSpPr>
        <p:spPr>
          <a:xfrm flipH="1">
            <a:off x="5762436" y="3811603"/>
            <a:ext cx="1395936" cy="2140018"/>
          </a:xfrm>
          <a:prstGeom prst="straightConnector1">
            <a:avLst/>
          </a:prstGeom>
          <a:ln>
            <a:solidFill>
              <a:schemeClr val="accent6">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grpSp>
        <p:nvGrpSpPr>
          <p:cNvPr id="15" name="グループ化 14">
            <a:extLst>
              <a:ext uri="{FF2B5EF4-FFF2-40B4-BE49-F238E27FC236}">
                <a16:creationId xmlns:a16="http://schemas.microsoft.com/office/drawing/2014/main" id="{DFC18563-FD4D-4348-9F52-316051D1A98B}"/>
              </a:ext>
            </a:extLst>
          </p:cNvPr>
          <p:cNvGrpSpPr/>
          <p:nvPr/>
        </p:nvGrpSpPr>
        <p:grpSpPr>
          <a:xfrm>
            <a:off x="7598804" y="1653183"/>
            <a:ext cx="821123" cy="821124"/>
            <a:chOff x="1853837" y="1922206"/>
            <a:chExt cx="1356360" cy="1356361"/>
          </a:xfrm>
        </p:grpSpPr>
        <p:grpSp>
          <p:nvGrpSpPr>
            <p:cNvPr id="17" name="グループ化 16">
              <a:extLst>
                <a:ext uri="{FF2B5EF4-FFF2-40B4-BE49-F238E27FC236}">
                  <a16:creationId xmlns:a16="http://schemas.microsoft.com/office/drawing/2014/main" id="{FAB66B04-1AA2-471F-B570-CA5549FF4CEC}"/>
                </a:ext>
              </a:extLst>
            </p:cNvPr>
            <p:cNvGrpSpPr/>
            <p:nvPr/>
          </p:nvGrpSpPr>
          <p:grpSpPr>
            <a:xfrm>
              <a:off x="1853837" y="1922206"/>
              <a:ext cx="1356360" cy="1356361"/>
              <a:chOff x="1630680" y="2438400"/>
              <a:chExt cx="1887583" cy="1887583"/>
            </a:xfrm>
          </p:grpSpPr>
          <p:sp>
            <p:nvSpPr>
              <p:cNvPr id="20" name="楕円 19">
                <a:extLst>
                  <a:ext uri="{FF2B5EF4-FFF2-40B4-BE49-F238E27FC236}">
                    <a16:creationId xmlns:a16="http://schemas.microsoft.com/office/drawing/2014/main" id="{9C3E61BA-3AC9-437C-B2C6-072435F289E6}"/>
                  </a:ext>
                </a:extLst>
              </p:cNvPr>
              <p:cNvSpPr/>
              <p:nvPr/>
            </p:nvSpPr>
            <p:spPr>
              <a:xfrm>
                <a:off x="1630680" y="2438400"/>
                <a:ext cx="1887583" cy="1887583"/>
              </a:xfrm>
              <a:prstGeom prst="ellipse">
                <a:avLst/>
              </a:prstGeom>
              <a:solidFill>
                <a:schemeClr val="tx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21" name="楕円 20">
                <a:extLst>
                  <a:ext uri="{FF2B5EF4-FFF2-40B4-BE49-F238E27FC236}">
                    <a16:creationId xmlns:a16="http://schemas.microsoft.com/office/drawing/2014/main" id="{A85667AB-1732-4A19-951A-0FE5B95BD732}"/>
                  </a:ext>
                </a:extLst>
              </p:cNvPr>
              <p:cNvSpPr/>
              <p:nvPr/>
            </p:nvSpPr>
            <p:spPr>
              <a:xfrm>
                <a:off x="1746068" y="2960398"/>
                <a:ext cx="655320"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22" name="楕円 21">
                <a:extLst>
                  <a:ext uri="{FF2B5EF4-FFF2-40B4-BE49-F238E27FC236}">
                    <a16:creationId xmlns:a16="http://schemas.microsoft.com/office/drawing/2014/main" id="{A868C251-DB7A-4C9C-8AE8-BE23DFF7F03B}"/>
                  </a:ext>
                </a:extLst>
              </p:cNvPr>
              <p:cNvSpPr/>
              <p:nvPr/>
            </p:nvSpPr>
            <p:spPr>
              <a:xfrm>
                <a:off x="2779123" y="2982169"/>
                <a:ext cx="655320" cy="655320"/>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sp>
            <p:nvSpPr>
              <p:cNvPr id="23" name="楕円 22">
                <a:extLst>
                  <a:ext uri="{FF2B5EF4-FFF2-40B4-BE49-F238E27FC236}">
                    <a16:creationId xmlns:a16="http://schemas.microsoft.com/office/drawing/2014/main" id="{91992793-310A-4559-9F29-6E4D78B84DD5}"/>
                  </a:ext>
                </a:extLst>
              </p:cNvPr>
              <p:cNvSpPr/>
              <p:nvPr/>
            </p:nvSpPr>
            <p:spPr>
              <a:xfrm>
                <a:off x="2207079" y="3505827"/>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19" name="楕円 18">
              <a:extLst>
                <a:ext uri="{FF2B5EF4-FFF2-40B4-BE49-F238E27FC236}">
                  <a16:creationId xmlns:a16="http://schemas.microsoft.com/office/drawing/2014/main" id="{E13F1BD2-D66A-40B3-86FE-A64E9BD3B07D}"/>
                </a:ext>
              </a:extLst>
            </p:cNvPr>
            <p:cNvSpPr/>
            <p:nvPr/>
          </p:nvSpPr>
          <p:spPr>
            <a:xfrm>
              <a:off x="2315437" y="1959048"/>
              <a:ext cx="470893"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grpSp>
        <p:nvGrpSpPr>
          <p:cNvPr id="24" name="グループ化 23">
            <a:extLst>
              <a:ext uri="{FF2B5EF4-FFF2-40B4-BE49-F238E27FC236}">
                <a16:creationId xmlns:a16="http://schemas.microsoft.com/office/drawing/2014/main" id="{FA468756-929F-44F6-8623-8CCAB44E1AF0}"/>
              </a:ext>
            </a:extLst>
          </p:cNvPr>
          <p:cNvGrpSpPr/>
          <p:nvPr/>
        </p:nvGrpSpPr>
        <p:grpSpPr>
          <a:xfrm>
            <a:off x="1869779" y="1562324"/>
            <a:ext cx="736640" cy="975525"/>
            <a:chOff x="1928309" y="1777366"/>
            <a:chExt cx="1216807" cy="1611405"/>
          </a:xfrm>
        </p:grpSpPr>
        <p:grpSp>
          <p:nvGrpSpPr>
            <p:cNvPr id="25" name="グループ化 24">
              <a:extLst>
                <a:ext uri="{FF2B5EF4-FFF2-40B4-BE49-F238E27FC236}">
                  <a16:creationId xmlns:a16="http://schemas.microsoft.com/office/drawing/2014/main" id="{2DB245EB-6946-425B-B69C-A4C1017FF4EB}"/>
                </a:ext>
              </a:extLst>
            </p:cNvPr>
            <p:cNvGrpSpPr/>
            <p:nvPr/>
          </p:nvGrpSpPr>
          <p:grpSpPr>
            <a:xfrm>
              <a:off x="1928309" y="1777366"/>
              <a:ext cx="1216807" cy="1611405"/>
              <a:chOff x="1734319" y="2236834"/>
              <a:chExt cx="1693374" cy="2242517"/>
            </a:xfrm>
          </p:grpSpPr>
          <p:sp>
            <p:nvSpPr>
              <p:cNvPr id="27" name="楕円 26">
                <a:extLst>
                  <a:ext uri="{FF2B5EF4-FFF2-40B4-BE49-F238E27FC236}">
                    <a16:creationId xmlns:a16="http://schemas.microsoft.com/office/drawing/2014/main" id="{1BF63E8A-C308-492D-9B8B-6E653D427EBD}"/>
                  </a:ext>
                </a:extLst>
              </p:cNvPr>
              <p:cNvSpPr/>
              <p:nvPr/>
            </p:nvSpPr>
            <p:spPr>
              <a:xfrm>
                <a:off x="1734319" y="2236834"/>
                <a:ext cx="1693374" cy="2242517"/>
              </a:xfrm>
              <a:prstGeom prst="ellipse">
                <a:avLst/>
              </a:prstGeom>
              <a:solidFill>
                <a:schemeClr val="tx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lumMod val="85000"/>
                    </a:schemeClr>
                  </a:solidFill>
                </a:endParaRPr>
              </a:p>
            </p:txBody>
          </p:sp>
          <p:sp>
            <p:nvSpPr>
              <p:cNvPr id="28" name="楕円 27">
                <a:extLst>
                  <a:ext uri="{FF2B5EF4-FFF2-40B4-BE49-F238E27FC236}">
                    <a16:creationId xmlns:a16="http://schemas.microsoft.com/office/drawing/2014/main" id="{80E9C71D-B35D-42E5-B32D-C54D154026EB}"/>
                  </a:ext>
                </a:extLst>
              </p:cNvPr>
              <p:cNvSpPr/>
              <p:nvPr/>
            </p:nvSpPr>
            <p:spPr>
              <a:xfrm>
                <a:off x="1919150" y="2508862"/>
                <a:ext cx="655321"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29" name="楕円 28">
                <a:extLst>
                  <a:ext uri="{FF2B5EF4-FFF2-40B4-BE49-F238E27FC236}">
                    <a16:creationId xmlns:a16="http://schemas.microsoft.com/office/drawing/2014/main" id="{12C36CE9-B4F0-4336-AC41-7F475B08B770}"/>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26" name="楕円 25">
              <a:extLst>
                <a:ext uri="{FF2B5EF4-FFF2-40B4-BE49-F238E27FC236}">
                  <a16:creationId xmlns:a16="http://schemas.microsoft.com/office/drawing/2014/main" id="{66C90DFC-6863-447C-AA9E-1E9849F3046C}"/>
                </a:ext>
              </a:extLst>
            </p:cNvPr>
            <p:cNvSpPr/>
            <p:nvPr/>
          </p:nvSpPr>
          <p:spPr>
            <a:xfrm>
              <a:off x="2570618" y="2008655"/>
              <a:ext cx="470894"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
        <p:nvSpPr>
          <p:cNvPr id="30" name="四角形: 1 つの角を切り取る 29">
            <a:extLst>
              <a:ext uri="{FF2B5EF4-FFF2-40B4-BE49-F238E27FC236}">
                <a16:creationId xmlns:a16="http://schemas.microsoft.com/office/drawing/2014/main" id="{D77B53A0-AF30-4F67-B4A7-9011006056B7}"/>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14/18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324310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4AE4218C-1BCA-4A96-AE51-6E5222610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264" y="1441515"/>
            <a:ext cx="5257620" cy="3745029"/>
          </a:xfrm>
          <a:prstGeom prst="rect">
            <a:avLst/>
          </a:prstGeom>
        </p:spPr>
      </p:pic>
      <p:pic>
        <p:nvPicPr>
          <p:cNvPr id="11" name="図 10">
            <a:extLst>
              <a:ext uri="{FF2B5EF4-FFF2-40B4-BE49-F238E27FC236}">
                <a16:creationId xmlns:a16="http://schemas.microsoft.com/office/drawing/2014/main" id="{632C18AF-FB37-42C3-A03B-0A3FBFCCF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60" y="1441516"/>
            <a:ext cx="5307839" cy="3762048"/>
          </a:xfrm>
          <a:prstGeom prst="rect">
            <a:avLst/>
          </a:prstGeom>
        </p:spPr>
      </p:pic>
      <p:sp>
        <p:nvSpPr>
          <p:cNvPr id="2" name="タイトル 1">
            <a:extLst>
              <a:ext uri="{FF2B5EF4-FFF2-40B4-BE49-F238E27FC236}">
                <a16:creationId xmlns:a16="http://schemas.microsoft.com/office/drawing/2014/main" id="{8F268FE3-FDFC-4A3C-B393-CB524C5EF636}"/>
              </a:ext>
            </a:extLst>
          </p:cNvPr>
          <p:cNvSpPr>
            <a:spLocks noGrp="1"/>
          </p:cNvSpPr>
          <p:nvPr>
            <p:ph type="title"/>
          </p:nvPr>
        </p:nvSpPr>
        <p:spPr>
          <a:xfrm>
            <a:off x="483360" y="288999"/>
            <a:ext cx="10073115" cy="662781"/>
          </a:xfrm>
        </p:spPr>
        <p:txBody>
          <a:bodyPr>
            <a:normAutofit fontScale="90000"/>
          </a:bodyPr>
          <a:lstStyle/>
          <a:p>
            <a:r>
              <a:rPr kumimoji="1" lang="en-US" altLang="ja-JP" dirty="0"/>
              <a:t>Expected Spectra and statistical errors</a:t>
            </a:r>
            <a:endParaRPr kumimoji="1" lang="ja-JP" altLang="en-US" dirty="0"/>
          </a:p>
        </p:txBody>
      </p:sp>
      <p:sp>
        <p:nvSpPr>
          <p:cNvPr id="12" name="テキスト ボックス 11">
            <a:extLst>
              <a:ext uri="{FF2B5EF4-FFF2-40B4-BE49-F238E27FC236}">
                <a16:creationId xmlns:a16="http://schemas.microsoft.com/office/drawing/2014/main" id="{2FB87BF7-23A5-436E-814E-D8B161D9A693}"/>
              </a:ext>
            </a:extLst>
          </p:cNvPr>
          <p:cNvSpPr txBox="1"/>
          <p:nvPr/>
        </p:nvSpPr>
        <p:spPr>
          <a:xfrm>
            <a:off x="8600951" y="5850133"/>
            <a:ext cx="2553194" cy="430887"/>
          </a:xfrm>
          <a:prstGeom prst="rect">
            <a:avLst/>
          </a:prstGeom>
          <a:noFill/>
        </p:spPr>
        <p:txBody>
          <a:bodyPr wrap="square" rtlCol="0">
            <a:spAutoFit/>
          </a:bodyPr>
          <a:lstStyle/>
          <a:p>
            <a:r>
              <a:rPr kumimoji="1" lang="en-US" altLang="ja-JP" sz="2200" dirty="0">
                <a:latin typeface="Times New Roman" panose="02020603050405020304" pitchFamily="18" charset="0"/>
                <a:cs typeface="Times New Roman" panose="02020603050405020304" pitchFamily="18" charset="0"/>
              </a:rPr>
              <a:t>ΛN CSB in A = 4</a:t>
            </a:r>
            <a:endParaRPr kumimoji="1" lang="ja-JP" altLang="en-US" sz="2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C084FFA0-1520-4226-A73C-40BC58A63D9B}"/>
                  </a:ext>
                </a:extLst>
              </p:cNvPr>
              <p:cNvSpPr txBox="1"/>
              <p:nvPr/>
            </p:nvSpPr>
            <p:spPr>
              <a:xfrm>
                <a:off x="1668245" y="5248078"/>
                <a:ext cx="2943987" cy="526554"/>
              </a:xfrm>
              <a:prstGeom prst="rect">
                <a:avLst/>
              </a:prstGeom>
              <a:solidFill>
                <a:schemeClr val="accent5">
                  <a:lumMod val="40000"/>
                  <a:lumOff val="60000"/>
                </a:schemeClr>
              </a:solidFill>
            </p:spPr>
            <p:txBody>
              <a:bodyPr wrap="square" rtlCol="0">
                <a:spAutoFit/>
              </a:bodyPr>
              <a:lstStyle/>
              <a:p>
                <a:pPr algn="ctr"/>
                <a14:m>
                  <m:oMath xmlns:m="http://schemas.openxmlformats.org/officeDocument/2006/math">
                    <m:d>
                      <m:dPr>
                        <m:begChr m:val="|"/>
                        <m:endChr m:val="|"/>
                        <m:ctrlPr>
                          <a:rPr kumimoji="1" lang="en-US" altLang="ja-JP" sz="2500" b="0" i="1" smtClean="0">
                            <a:solidFill>
                              <a:schemeClr val="bg1">
                                <a:lumMod val="95000"/>
                              </a:schemeClr>
                            </a:solidFill>
                            <a:latin typeface="Cambria Math" panose="02040503050406030204" pitchFamily="18" charset="0"/>
                          </a:rPr>
                        </m:ctrlPr>
                      </m:dPr>
                      <m:e>
                        <m:r>
                          <m:rPr>
                            <m:sty m:val="p"/>
                          </m:rPr>
                          <a:rPr kumimoji="1" lang="en-US" altLang="ja-JP" sz="2500" b="0" i="0" smtClean="0">
                            <a:solidFill>
                              <a:schemeClr val="bg1">
                                <a:lumMod val="95000"/>
                              </a:schemeClr>
                            </a:solidFill>
                            <a:latin typeface="Cambria Math" panose="02040503050406030204" pitchFamily="18" charset="0"/>
                          </a:rPr>
                          <m:t>Δ</m:t>
                        </m:r>
                        <m:sSubSup>
                          <m:sSubSupPr>
                            <m:ctrlPr>
                              <a:rPr kumimoji="1" lang="en-US" altLang="ja-JP" sz="2500" b="0" i="1" smtClean="0">
                                <a:solidFill>
                                  <a:schemeClr val="bg1">
                                    <a:lumMod val="95000"/>
                                  </a:schemeClr>
                                </a:solidFill>
                                <a:latin typeface="Cambria Math" panose="02040503050406030204" pitchFamily="18" charset="0"/>
                              </a:rPr>
                            </m:ctrlPr>
                          </m:sSubSupPr>
                          <m:e>
                            <m:r>
                              <a:rPr kumimoji="1" lang="en-US" altLang="ja-JP" sz="2500" b="0" i="1" smtClean="0">
                                <a:solidFill>
                                  <a:schemeClr val="bg1">
                                    <a:lumMod val="95000"/>
                                  </a:schemeClr>
                                </a:solidFill>
                                <a:latin typeface="Cambria Math" panose="02040503050406030204" pitchFamily="18" charset="0"/>
                              </a:rPr>
                              <m:t>𝐵</m:t>
                            </m:r>
                          </m:e>
                          <m:sub>
                            <m:r>
                              <m:rPr>
                                <m:sty m:val="p"/>
                              </m:rPr>
                              <a:rPr kumimoji="1" lang="en-US" altLang="ja-JP" sz="2500" b="0" i="0" smtClean="0">
                                <a:solidFill>
                                  <a:schemeClr val="bg1">
                                    <a:lumMod val="95000"/>
                                  </a:schemeClr>
                                </a:solidFill>
                                <a:latin typeface="Cambria Math" panose="02040503050406030204" pitchFamily="18" charset="0"/>
                              </a:rPr>
                              <m:t>Λ</m:t>
                            </m:r>
                          </m:sub>
                          <m:sup>
                            <m:r>
                              <m:rPr>
                                <m:sty m:val="p"/>
                              </m:rPr>
                              <a:rPr kumimoji="1" lang="en-US" altLang="ja-JP" sz="2500" b="0" i="0" smtClean="0">
                                <a:solidFill>
                                  <a:schemeClr val="bg1">
                                    <a:lumMod val="95000"/>
                                  </a:schemeClr>
                                </a:solidFill>
                                <a:latin typeface="Cambria Math" panose="02040503050406030204" pitchFamily="18" charset="0"/>
                              </a:rPr>
                              <m:t>stat</m:t>
                            </m:r>
                            <m:r>
                              <a:rPr kumimoji="1" lang="en-US" altLang="ja-JP" sz="2500" b="0" i="1" smtClean="0">
                                <a:solidFill>
                                  <a:schemeClr val="bg1">
                                    <a:lumMod val="95000"/>
                                  </a:schemeClr>
                                </a:solidFill>
                                <a:latin typeface="Cambria Math" panose="02040503050406030204" pitchFamily="18" charset="0"/>
                              </a:rPr>
                              <m:t>.</m:t>
                            </m:r>
                          </m:sup>
                        </m:sSubSup>
                      </m:e>
                    </m:d>
                    <m:r>
                      <a:rPr kumimoji="1" lang="en-US" altLang="ja-JP" sz="2500" b="0" i="1" smtClean="0">
                        <a:solidFill>
                          <a:schemeClr val="bg1">
                            <a:lumMod val="95000"/>
                          </a:schemeClr>
                        </a:solidFill>
                        <a:latin typeface="Cambria Math" panose="02040503050406030204" pitchFamily="18" charset="0"/>
                      </a:rPr>
                      <m:t>=20</m:t>
                    </m:r>
                  </m:oMath>
                </a14:m>
                <a:r>
                  <a:rPr kumimoji="1" lang="ja-JP" altLang="en-US" sz="2500" dirty="0">
                    <a:solidFill>
                      <a:schemeClr val="bg1">
                        <a:lumMod val="95000"/>
                      </a:schemeClr>
                    </a:solidFill>
                  </a:rPr>
                  <a:t> </a:t>
                </a:r>
                <a:r>
                  <a:rPr lang="en-US" altLang="ja-JP" sz="2500" dirty="0">
                    <a:solidFill>
                      <a:schemeClr val="bg1">
                        <a:lumMod val="95000"/>
                      </a:schemeClr>
                    </a:solidFill>
                  </a:rPr>
                  <a:t>k</a:t>
                </a:r>
                <a:r>
                  <a:rPr kumimoji="1" lang="en-US" altLang="ja-JP" sz="2500" dirty="0">
                    <a:solidFill>
                      <a:schemeClr val="bg1">
                        <a:lumMod val="95000"/>
                      </a:schemeClr>
                    </a:solidFill>
                  </a:rPr>
                  <a:t>eV</a:t>
                </a:r>
                <a:endParaRPr kumimoji="1" lang="ja-JP" altLang="en-US" sz="2500" dirty="0">
                  <a:solidFill>
                    <a:schemeClr val="bg1">
                      <a:lumMod val="95000"/>
                    </a:schemeClr>
                  </a:solidFill>
                </a:endParaRPr>
              </a:p>
            </p:txBody>
          </p:sp>
        </mc:Choice>
        <mc:Fallback xmlns="">
          <p:sp>
            <p:nvSpPr>
              <p:cNvPr id="3" name="テキスト ボックス 2">
                <a:extLst>
                  <a:ext uri="{FF2B5EF4-FFF2-40B4-BE49-F238E27FC236}">
                    <a16:creationId xmlns:a16="http://schemas.microsoft.com/office/drawing/2014/main" id="{C084FFA0-1520-4226-A73C-40BC58A63D9B}"/>
                  </a:ext>
                </a:extLst>
              </p:cNvPr>
              <p:cNvSpPr txBox="1">
                <a:spLocks noRot="1" noChangeAspect="1" noMove="1" noResize="1" noEditPoints="1" noAdjustHandles="1" noChangeArrowheads="1" noChangeShapeType="1" noTextEdit="1"/>
              </p:cNvSpPr>
              <p:nvPr/>
            </p:nvSpPr>
            <p:spPr>
              <a:xfrm>
                <a:off x="1668245" y="5248078"/>
                <a:ext cx="2943987" cy="526554"/>
              </a:xfrm>
              <a:prstGeom prst="rect">
                <a:avLst/>
              </a:prstGeom>
              <a:blipFill>
                <a:blip r:embed="rId4"/>
                <a:stretch>
                  <a:fillRect t="-6977" b="-209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C8764A8B-2653-49AB-9F9E-2BF6162E2840}"/>
                  </a:ext>
                </a:extLst>
              </p:cNvPr>
              <p:cNvSpPr txBox="1"/>
              <p:nvPr/>
            </p:nvSpPr>
            <p:spPr>
              <a:xfrm>
                <a:off x="7787268" y="5253158"/>
                <a:ext cx="2730263" cy="526554"/>
              </a:xfrm>
              <a:prstGeom prst="rect">
                <a:avLst/>
              </a:prstGeom>
              <a:solidFill>
                <a:schemeClr val="accent5">
                  <a:lumMod val="40000"/>
                  <a:lumOff val="60000"/>
                </a:schemeClr>
              </a:solidFill>
            </p:spPr>
            <p:txBody>
              <a:bodyPr wrap="square" rtlCol="0">
                <a:spAutoFit/>
              </a:bodyPr>
              <a:lstStyle/>
              <a:p>
                <a:pPr algn="ctr"/>
                <a14:m>
                  <m:oMath xmlns:m="http://schemas.openxmlformats.org/officeDocument/2006/math">
                    <m:d>
                      <m:dPr>
                        <m:begChr m:val="|"/>
                        <m:endChr m:val="|"/>
                        <m:ctrlPr>
                          <a:rPr kumimoji="1" lang="en-US" altLang="ja-JP" sz="2500" b="0" i="1" smtClean="0">
                            <a:solidFill>
                              <a:schemeClr val="bg1">
                                <a:lumMod val="95000"/>
                              </a:schemeClr>
                            </a:solidFill>
                            <a:latin typeface="Cambria Math" panose="02040503050406030204" pitchFamily="18" charset="0"/>
                          </a:rPr>
                        </m:ctrlPr>
                      </m:dPr>
                      <m:e>
                        <m:r>
                          <m:rPr>
                            <m:sty m:val="p"/>
                          </m:rPr>
                          <a:rPr kumimoji="1" lang="en-US" altLang="ja-JP" sz="2500" b="0" i="0" smtClean="0">
                            <a:solidFill>
                              <a:schemeClr val="bg1">
                                <a:lumMod val="95000"/>
                              </a:schemeClr>
                            </a:solidFill>
                            <a:latin typeface="Cambria Math" panose="02040503050406030204" pitchFamily="18" charset="0"/>
                          </a:rPr>
                          <m:t>Δ</m:t>
                        </m:r>
                        <m:sSubSup>
                          <m:sSubSupPr>
                            <m:ctrlPr>
                              <a:rPr kumimoji="1" lang="en-US" altLang="ja-JP" sz="2500" b="0" i="1" smtClean="0">
                                <a:solidFill>
                                  <a:schemeClr val="bg1">
                                    <a:lumMod val="95000"/>
                                  </a:schemeClr>
                                </a:solidFill>
                                <a:latin typeface="Cambria Math" panose="02040503050406030204" pitchFamily="18" charset="0"/>
                              </a:rPr>
                            </m:ctrlPr>
                          </m:sSubSupPr>
                          <m:e>
                            <m:r>
                              <a:rPr kumimoji="1" lang="en-US" altLang="ja-JP" sz="2500" b="0" i="1" smtClean="0">
                                <a:solidFill>
                                  <a:schemeClr val="bg1">
                                    <a:lumMod val="95000"/>
                                  </a:schemeClr>
                                </a:solidFill>
                                <a:latin typeface="Cambria Math" panose="02040503050406030204" pitchFamily="18" charset="0"/>
                              </a:rPr>
                              <m:t>𝐵</m:t>
                            </m:r>
                          </m:e>
                          <m:sub>
                            <m:r>
                              <m:rPr>
                                <m:sty m:val="p"/>
                              </m:rPr>
                              <a:rPr kumimoji="1" lang="en-US" altLang="ja-JP" sz="2500" b="0" i="0" smtClean="0">
                                <a:solidFill>
                                  <a:schemeClr val="bg1">
                                    <a:lumMod val="95000"/>
                                  </a:schemeClr>
                                </a:solidFill>
                                <a:latin typeface="Cambria Math" panose="02040503050406030204" pitchFamily="18" charset="0"/>
                              </a:rPr>
                              <m:t>Λ</m:t>
                            </m:r>
                          </m:sub>
                          <m:sup>
                            <m:r>
                              <m:rPr>
                                <m:sty m:val="p"/>
                              </m:rPr>
                              <a:rPr kumimoji="1" lang="en-US" altLang="ja-JP" sz="2500" b="0" i="0" smtClean="0">
                                <a:solidFill>
                                  <a:schemeClr val="bg1">
                                    <a:lumMod val="95000"/>
                                  </a:schemeClr>
                                </a:solidFill>
                                <a:latin typeface="Cambria Math" panose="02040503050406030204" pitchFamily="18" charset="0"/>
                              </a:rPr>
                              <m:t>stat</m:t>
                            </m:r>
                            <m:r>
                              <a:rPr kumimoji="1" lang="en-US" altLang="ja-JP" sz="2500" b="0" i="0" smtClean="0">
                                <a:solidFill>
                                  <a:schemeClr val="bg1">
                                    <a:lumMod val="95000"/>
                                  </a:schemeClr>
                                </a:solidFill>
                                <a:latin typeface="Cambria Math" panose="02040503050406030204" pitchFamily="18" charset="0"/>
                              </a:rPr>
                              <m:t>.</m:t>
                            </m:r>
                          </m:sup>
                        </m:sSubSup>
                      </m:e>
                    </m:d>
                    <m:r>
                      <a:rPr kumimoji="1" lang="en-US" altLang="ja-JP" sz="2500" b="0" i="1" smtClean="0">
                        <a:solidFill>
                          <a:schemeClr val="bg1">
                            <a:lumMod val="95000"/>
                          </a:schemeClr>
                        </a:solidFill>
                        <a:latin typeface="Cambria Math" panose="02040503050406030204" pitchFamily="18" charset="0"/>
                      </a:rPr>
                      <m:t>=20</m:t>
                    </m:r>
                  </m:oMath>
                </a14:m>
                <a:r>
                  <a:rPr kumimoji="1" lang="ja-JP" altLang="en-US" sz="2500" dirty="0">
                    <a:solidFill>
                      <a:schemeClr val="bg1">
                        <a:lumMod val="95000"/>
                      </a:schemeClr>
                    </a:solidFill>
                  </a:rPr>
                  <a:t> </a:t>
                </a:r>
                <a:r>
                  <a:rPr lang="en-US" altLang="ja-JP" sz="2500" dirty="0">
                    <a:solidFill>
                      <a:schemeClr val="bg1">
                        <a:lumMod val="95000"/>
                      </a:schemeClr>
                    </a:solidFill>
                  </a:rPr>
                  <a:t>k</a:t>
                </a:r>
                <a:r>
                  <a:rPr kumimoji="1" lang="en-US" altLang="ja-JP" sz="2500" dirty="0">
                    <a:solidFill>
                      <a:schemeClr val="bg1">
                        <a:lumMod val="95000"/>
                      </a:schemeClr>
                    </a:solidFill>
                  </a:rPr>
                  <a:t>eV</a:t>
                </a:r>
                <a:endParaRPr kumimoji="1" lang="ja-JP" altLang="en-US" sz="2500" dirty="0">
                  <a:solidFill>
                    <a:schemeClr val="bg1">
                      <a:lumMod val="95000"/>
                    </a:schemeClr>
                  </a:solidFill>
                </a:endParaRPr>
              </a:p>
            </p:txBody>
          </p:sp>
        </mc:Choice>
        <mc:Fallback xmlns="">
          <p:sp>
            <p:nvSpPr>
              <p:cNvPr id="7" name="テキスト ボックス 6">
                <a:extLst>
                  <a:ext uri="{FF2B5EF4-FFF2-40B4-BE49-F238E27FC236}">
                    <a16:creationId xmlns:a16="http://schemas.microsoft.com/office/drawing/2014/main" id="{C8764A8B-2653-49AB-9F9E-2BF6162E2840}"/>
                  </a:ext>
                </a:extLst>
              </p:cNvPr>
              <p:cNvSpPr txBox="1">
                <a:spLocks noRot="1" noChangeAspect="1" noMove="1" noResize="1" noEditPoints="1" noAdjustHandles="1" noChangeArrowheads="1" noChangeShapeType="1" noTextEdit="1"/>
              </p:cNvSpPr>
              <p:nvPr/>
            </p:nvSpPr>
            <p:spPr>
              <a:xfrm>
                <a:off x="7787268" y="5253158"/>
                <a:ext cx="2730263" cy="526554"/>
              </a:xfrm>
              <a:prstGeom prst="rect">
                <a:avLst/>
              </a:prstGeom>
              <a:blipFill>
                <a:blip r:embed="rId5"/>
                <a:stretch>
                  <a:fillRect t="-6977" r="-3348" b="-20930"/>
                </a:stretch>
              </a:blipFill>
            </p:spPr>
            <p:txBody>
              <a:bodyPr/>
              <a:lstStyle/>
              <a:p>
                <a:r>
                  <a:rPr lang="ja-JP" altLang="en-US">
                    <a:noFill/>
                  </a:rPr>
                  <a:t> </a:t>
                </a:r>
              </a:p>
            </p:txBody>
          </p:sp>
        </mc:Fallback>
      </mc:AlternateContent>
      <p:sp>
        <p:nvSpPr>
          <p:cNvPr id="4" name="矢印: 右 3">
            <a:extLst>
              <a:ext uri="{FF2B5EF4-FFF2-40B4-BE49-F238E27FC236}">
                <a16:creationId xmlns:a16="http://schemas.microsoft.com/office/drawing/2014/main" id="{5982E5CD-7A19-433A-985F-EB659267AEC6}"/>
              </a:ext>
            </a:extLst>
          </p:cNvPr>
          <p:cNvSpPr/>
          <p:nvPr/>
        </p:nvSpPr>
        <p:spPr>
          <a:xfrm>
            <a:off x="8134810" y="5889134"/>
            <a:ext cx="380011" cy="39188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ysClr val="windowText" lastClr="000000"/>
                </a:solidFill>
              </a:ln>
              <a:solidFill>
                <a:schemeClr val="accent4">
                  <a:lumMod val="40000"/>
                  <a:lumOff val="60000"/>
                </a:schemeClr>
              </a:solidFill>
            </a:endParaRPr>
          </a:p>
        </p:txBody>
      </p:sp>
      <p:sp>
        <p:nvSpPr>
          <p:cNvPr id="9" name="テキスト ボックス 8">
            <a:extLst>
              <a:ext uri="{FF2B5EF4-FFF2-40B4-BE49-F238E27FC236}">
                <a16:creationId xmlns:a16="http://schemas.microsoft.com/office/drawing/2014/main" id="{5656D888-C274-48AD-A622-96A5F2DD542F}"/>
              </a:ext>
            </a:extLst>
          </p:cNvPr>
          <p:cNvSpPr txBox="1"/>
          <p:nvPr/>
        </p:nvSpPr>
        <p:spPr>
          <a:xfrm>
            <a:off x="1668245" y="5785543"/>
            <a:ext cx="4267571" cy="769441"/>
          </a:xfrm>
          <a:prstGeom prst="rect">
            <a:avLst/>
          </a:prstGeom>
          <a:noFill/>
        </p:spPr>
        <p:txBody>
          <a:bodyPr wrap="square" rtlCol="0">
            <a:spAutoFit/>
          </a:bodyPr>
          <a:lstStyle/>
          <a:p>
            <a:r>
              <a:rPr kumimoji="1" lang="en-US" altLang="ja-JP" sz="2200" dirty="0">
                <a:latin typeface="Times New Roman" panose="02020603050405020304" pitchFamily="18" charset="0"/>
                <a:cs typeface="Times New Roman" panose="02020603050405020304" pitchFamily="18" charset="0"/>
              </a:rPr>
              <a:t>Hypertriton Puzzle</a:t>
            </a:r>
            <a:r>
              <a:rPr lang="en-US" altLang="ja-JP" sz="2200" dirty="0">
                <a:latin typeface="Times New Roman" panose="02020603050405020304" pitchFamily="18" charset="0"/>
                <a:cs typeface="Times New Roman" panose="02020603050405020304" pitchFamily="18" charset="0"/>
              </a:rPr>
              <a:t> + ΛN int.</a:t>
            </a:r>
          </a:p>
          <a:p>
            <a:r>
              <a:rPr kumimoji="1" lang="en-US" altLang="ja-JP" sz="2200" dirty="0">
                <a:latin typeface="Times New Roman" panose="02020603050405020304" pitchFamily="18" charset="0"/>
                <a:cs typeface="Times New Roman" panose="02020603050405020304" pitchFamily="18" charset="0"/>
              </a:rPr>
              <a:t>(</a:t>
            </a:r>
            <a:r>
              <a:rPr kumimoji="1" lang="en-US" altLang="ja-JP" sz="2200" dirty="0" err="1">
                <a:latin typeface="Times New Roman" panose="02020603050405020304" pitchFamily="18" charset="0"/>
                <a:cs typeface="Times New Roman" panose="02020603050405020304" pitchFamily="18" charset="0"/>
              </a:rPr>
              <a:t>g.s.</a:t>
            </a:r>
            <a:r>
              <a:rPr kumimoji="1" lang="en-US" altLang="ja-JP" sz="2200" dirty="0">
                <a:latin typeface="Times New Roman" panose="02020603050405020304" pitchFamily="18" charset="0"/>
                <a:cs typeface="Times New Roman" panose="02020603050405020304" pitchFamily="18" charset="0"/>
              </a:rPr>
              <a:t>  or  excited states)</a:t>
            </a:r>
          </a:p>
        </p:txBody>
      </p:sp>
      <p:sp>
        <p:nvSpPr>
          <p:cNvPr id="10" name="矢印: 右 9">
            <a:extLst>
              <a:ext uri="{FF2B5EF4-FFF2-40B4-BE49-F238E27FC236}">
                <a16:creationId xmlns:a16="http://schemas.microsoft.com/office/drawing/2014/main" id="{E29E03B9-D854-44B8-B546-E62B5C238E4B}"/>
              </a:ext>
            </a:extLst>
          </p:cNvPr>
          <p:cNvSpPr/>
          <p:nvPr/>
        </p:nvSpPr>
        <p:spPr>
          <a:xfrm>
            <a:off x="1037855" y="5889134"/>
            <a:ext cx="380011" cy="39188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ysClr val="windowText" lastClr="000000"/>
                </a:solidFill>
              </a:ln>
              <a:solidFill>
                <a:schemeClr val="accent4">
                  <a:lumMod val="40000"/>
                  <a:lumOff val="60000"/>
                </a:schemeClr>
              </a:solidFill>
            </a:endParaRPr>
          </a:p>
        </p:txBody>
      </p:sp>
      <p:grpSp>
        <p:nvGrpSpPr>
          <p:cNvPr id="13" name="グループ化 12">
            <a:extLst>
              <a:ext uri="{FF2B5EF4-FFF2-40B4-BE49-F238E27FC236}">
                <a16:creationId xmlns:a16="http://schemas.microsoft.com/office/drawing/2014/main" id="{4D40BC33-7050-44B1-A6EC-D2D518ABCB0A}"/>
              </a:ext>
            </a:extLst>
          </p:cNvPr>
          <p:cNvGrpSpPr/>
          <p:nvPr/>
        </p:nvGrpSpPr>
        <p:grpSpPr>
          <a:xfrm>
            <a:off x="9143128" y="2492905"/>
            <a:ext cx="821123" cy="821124"/>
            <a:chOff x="1853837" y="1922206"/>
            <a:chExt cx="1356360" cy="1356361"/>
          </a:xfrm>
        </p:grpSpPr>
        <p:grpSp>
          <p:nvGrpSpPr>
            <p:cNvPr id="16" name="グループ化 15">
              <a:extLst>
                <a:ext uri="{FF2B5EF4-FFF2-40B4-BE49-F238E27FC236}">
                  <a16:creationId xmlns:a16="http://schemas.microsoft.com/office/drawing/2014/main" id="{9D5B94C6-16A8-4F1B-B51C-AFEFB0EDB292}"/>
                </a:ext>
              </a:extLst>
            </p:cNvPr>
            <p:cNvGrpSpPr/>
            <p:nvPr/>
          </p:nvGrpSpPr>
          <p:grpSpPr>
            <a:xfrm>
              <a:off x="1853837" y="1922206"/>
              <a:ext cx="1356360" cy="1356361"/>
              <a:chOff x="1630680" y="2438400"/>
              <a:chExt cx="1887583" cy="1887583"/>
            </a:xfrm>
          </p:grpSpPr>
          <p:sp>
            <p:nvSpPr>
              <p:cNvPr id="19" name="楕円 18">
                <a:extLst>
                  <a:ext uri="{FF2B5EF4-FFF2-40B4-BE49-F238E27FC236}">
                    <a16:creationId xmlns:a16="http://schemas.microsoft.com/office/drawing/2014/main" id="{1F9BA980-99D9-4236-9245-2F7EF48CE7EB}"/>
                  </a:ext>
                </a:extLst>
              </p:cNvPr>
              <p:cNvSpPr/>
              <p:nvPr/>
            </p:nvSpPr>
            <p:spPr>
              <a:xfrm>
                <a:off x="1630680" y="2438400"/>
                <a:ext cx="1887583" cy="1887583"/>
              </a:xfrm>
              <a:prstGeom prst="ellipse">
                <a:avLst/>
              </a:prstGeom>
              <a:solidFill>
                <a:schemeClr val="bg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20" name="楕円 19">
                <a:extLst>
                  <a:ext uri="{FF2B5EF4-FFF2-40B4-BE49-F238E27FC236}">
                    <a16:creationId xmlns:a16="http://schemas.microsoft.com/office/drawing/2014/main" id="{DDA751AB-9842-4738-A3A3-A57313CB2545}"/>
                  </a:ext>
                </a:extLst>
              </p:cNvPr>
              <p:cNvSpPr/>
              <p:nvPr/>
            </p:nvSpPr>
            <p:spPr>
              <a:xfrm>
                <a:off x="1746068" y="2960398"/>
                <a:ext cx="655320"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21" name="楕円 20">
                <a:extLst>
                  <a:ext uri="{FF2B5EF4-FFF2-40B4-BE49-F238E27FC236}">
                    <a16:creationId xmlns:a16="http://schemas.microsoft.com/office/drawing/2014/main" id="{A571A534-F191-42F4-A822-67A750BA6859}"/>
                  </a:ext>
                </a:extLst>
              </p:cNvPr>
              <p:cNvSpPr/>
              <p:nvPr/>
            </p:nvSpPr>
            <p:spPr>
              <a:xfrm>
                <a:off x="2779123" y="2982169"/>
                <a:ext cx="655320" cy="655320"/>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sp>
            <p:nvSpPr>
              <p:cNvPr id="22" name="楕円 21">
                <a:extLst>
                  <a:ext uri="{FF2B5EF4-FFF2-40B4-BE49-F238E27FC236}">
                    <a16:creationId xmlns:a16="http://schemas.microsoft.com/office/drawing/2014/main" id="{C53D82F1-8005-4A45-8510-79EA47366081}"/>
                  </a:ext>
                </a:extLst>
              </p:cNvPr>
              <p:cNvSpPr/>
              <p:nvPr/>
            </p:nvSpPr>
            <p:spPr>
              <a:xfrm>
                <a:off x="2207079" y="3505827"/>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15" name="楕円 14">
              <a:extLst>
                <a:ext uri="{FF2B5EF4-FFF2-40B4-BE49-F238E27FC236}">
                  <a16:creationId xmlns:a16="http://schemas.microsoft.com/office/drawing/2014/main" id="{568E8506-508A-46EA-BCCA-6D549D8E1ADE}"/>
                </a:ext>
              </a:extLst>
            </p:cNvPr>
            <p:cNvSpPr/>
            <p:nvPr/>
          </p:nvSpPr>
          <p:spPr>
            <a:xfrm>
              <a:off x="2315437" y="1959048"/>
              <a:ext cx="470893"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grpSp>
        <p:nvGrpSpPr>
          <p:cNvPr id="23" name="グループ化 22">
            <a:extLst>
              <a:ext uri="{FF2B5EF4-FFF2-40B4-BE49-F238E27FC236}">
                <a16:creationId xmlns:a16="http://schemas.microsoft.com/office/drawing/2014/main" id="{721F0C67-564A-428A-A97D-AEE7DC32AA8D}"/>
              </a:ext>
            </a:extLst>
          </p:cNvPr>
          <p:cNvGrpSpPr/>
          <p:nvPr/>
        </p:nvGrpSpPr>
        <p:grpSpPr>
          <a:xfrm>
            <a:off x="1538613" y="2795116"/>
            <a:ext cx="736640" cy="975525"/>
            <a:chOff x="1928309" y="1777366"/>
            <a:chExt cx="1216807" cy="1611405"/>
          </a:xfrm>
        </p:grpSpPr>
        <p:grpSp>
          <p:nvGrpSpPr>
            <p:cNvPr id="24" name="グループ化 23">
              <a:extLst>
                <a:ext uri="{FF2B5EF4-FFF2-40B4-BE49-F238E27FC236}">
                  <a16:creationId xmlns:a16="http://schemas.microsoft.com/office/drawing/2014/main" id="{671FCD26-316A-4838-87C4-7DC22FCB0AA2}"/>
                </a:ext>
              </a:extLst>
            </p:cNvPr>
            <p:cNvGrpSpPr/>
            <p:nvPr/>
          </p:nvGrpSpPr>
          <p:grpSpPr>
            <a:xfrm>
              <a:off x="1928309" y="1777366"/>
              <a:ext cx="1216807" cy="1611405"/>
              <a:chOff x="1734319" y="2236834"/>
              <a:chExt cx="1693374" cy="2242517"/>
            </a:xfrm>
          </p:grpSpPr>
          <p:sp>
            <p:nvSpPr>
              <p:cNvPr id="26" name="楕円 25">
                <a:extLst>
                  <a:ext uri="{FF2B5EF4-FFF2-40B4-BE49-F238E27FC236}">
                    <a16:creationId xmlns:a16="http://schemas.microsoft.com/office/drawing/2014/main" id="{93D86B2F-6319-4355-88C0-729CA05B4BE4}"/>
                  </a:ext>
                </a:extLst>
              </p:cNvPr>
              <p:cNvSpPr/>
              <p:nvPr/>
            </p:nvSpPr>
            <p:spPr>
              <a:xfrm>
                <a:off x="1734319" y="2236834"/>
                <a:ext cx="1693374" cy="2242517"/>
              </a:xfrm>
              <a:prstGeom prst="ellipse">
                <a:avLst/>
              </a:prstGeom>
              <a:solidFill>
                <a:schemeClr val="bg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27" name="楕円 26">
                <a:extLst>
                  <a:ext uri="{FF2B5EF4-FFF2-40B4-BE49-F238E27FC236}">
                    <a16:creationId xmlns:a16="http://schemas.microsoft.com/office/drawing/2014/main" id="{685C3613-FE8B-4990-9647-50292CF4EA99}"/>
                  </a:ext>
                </a:extLst>
              </p:cNvPr>
              <p:cNvSpPr/>
              <p:nvPr/>
            </p:nvSpPr>
            <p:spPr>
              <a:xfrm>
                <a:off x="1919150" y="2508862"/>
                <a:ext cx="655321"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29" name="楕円 28">
                <a:extLst>
                  <a:ext uri="{FF2B5EF4-FFF2-40B4-BE49-F238E27FC236}">
                    <a16:creationId xmlns:a16="http://schemas.microsoft.com/office/drawing/2014/main" id="{65533C01-FF83-45D5-857E-06769CEA2427}"/>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25" name="楕円 24">
              <a:extLst>
                <a:ext uri="{FF2B5EF4-FFF2-40B4-BE49-F238E27FC236}">
                  <a16:creationId xmlns:a16="http://schemas.microsoft.com/office/drawing/2014/main" id="{F6F94DF9-A05F-46F8-A7AF-080F1991D7AE}"/>
                </a:ext>
              </a:extLst>
            </p:cNvPr>
            <p:cNvSpPr/>
            <p:nvPr/>
          </p:nvSpPr>
          <p:spPr>
            <a:xfrm>
              <a:off x="2570618" y="2008655"/>
              <a:ext cx="470894"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
        <p:nvSpPr>
          <p:cNvPr id="28" name="四角形: 1 つの角を切り取る 27">
            <a:extLst>
              <a:ext uri="{FF2B5EF4-FFF2-40B4-BE49-F238E27FC236}">
                <a16:creationId xmlns:a16="http://schemas.microsoft.com/office/drawing/2014/main" id="{AB1A52AB-C35B-447E-AC95-CEB0B21F9482}"/>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15/18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1366885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687BAC5C-F67C-4978-93E8-758A611232E4}"/>
                  </a:ext>
                </a:extLst>
              </p:cNvPr>
              <p:cNvSpPr>
                <a:spLocks noGrp="1"/>
              </p:cNvSpPr>
              <p:nvPr>
                <p:ph type="title"/>
              </p:nvPr>
            </p:nvSpPr>
            <p:spPr>
              <a:xfrm>
                <a:off x="244257" y="181648"/>
                <a:ext cx="9883718" cy="900004"/>
              </a:xfrm>
            </p:spPr>
            <p:txBody>
              <a:bodyPr>
                <a:normAutofit/>
              </a:bodyPr>
              <a:lstStyle/>
              <a:p>
                <a:r>
                  <a:rPr kumimoji="1" lang="en-US" altLang="ja-JP" sz="3200" dirty="0">
                    <a:latin typeface="Times New Roman" panose="02020603050405020304" pitchFamily="18" charset="0"/>
                    <a:cs typeface="Times New Roman" panose="02020603050405020304" pitchFamily="18" charset="0"/>
                  </a:rPr>
                  <a:t>Calibrations and a systematic error on </a:t>
                </a:r>
                <a14:m>
                  <m:oMath xmlns:m="http://schemas.openxmlformats.org/officeDocument/2006/math">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𝐵</m:t>
                        </m:r>
                      </m:e>
                      <m:sub>
                        <m:r>
                          <m:rPr>
                            <m:sty m:val="p"/>
                          </m:rPr>
                          <a:rPr lang="en-US" altLang="ja-JP" sz="3200">
                            <a:latin typeface="Cambria Math" panose="02040503050406030204" pitchFamily="18" charset="0"/>
                          </a:rPr>
                          <m:t>Λ</m:t>
                        </m:r>
                      </m:sub>
                    </m:sSub>
                  </m:oMath>
                </a14:m>
                <a:r>
                  <a:rPr lang="en-US" altLang="ja-JP" sz="3200" dirty="0">
                    <a:latin typeface="Times New Roman" panose="02020603050405020304" pitchFamily="18" charset="0"/>
                    <a:cs typeface="Times New Roman" panose="02020603050405020304" pitchFamily="18" charset="0"/>
                  </a:rPr>
                  <a:t> </a:t>
                </a:r>
                <a:endParaRPr kumimoji="1" lang="ja-JP" altLang="en-US" sz="3200" dirty="0">
                  <a:latin typeface="Times New Roman" panose="02020603050405020304" pitchFamily="18" charset="0"/>
                  <a:cs typeface="Times New Roman" panose="02020603050405020304" pitchFamily="18" charset="0"/>
                </a:endParaRPr>
              </a:p>
            </p:txBody>
          </p:sp>
        </mc:Choice>
        <mc:Fallback xmlns="">
          <p:sp>
            <p:nvSpPr>
              <p:cNvPr id="2" name="タイトル 1">
                <a:extLst>
                  <a:ext uri="{FF2B5EF4-FFF2-40B4-BE49-F238E27FC236}">
                    <a16:creationId xmlns:a16="http://schemas.microsoft.com/office/drawing/2014/main" id="{687BAC5C-F67C-4978-93E8-758A611232E4}"/>
                  </a:ext>
                </a:extLst>
              </p:cNvPr>
              <p:cNvSpPr>
                <a:spLocks noGrp="1" noRot="1" noChangeAspect="1" noMove="1" noResize="1" noEditPoints="1" noAdjustHandles="1" noChangeArrowheads="1" noChangeShapeType="1" noTextEdit="1"/>
              </p:cNvSpPr>
              <p:nvPr>
                <p:ph type="title"/>
              </p:nvPr>
            </p:nvSpPr>
            <p:spPr>
              <a:xfrm>
                <a:off x="244257" y="181648"/>
                <a:ext cx="9883718" cy="900004"/>
              </a:xfrm>
              <a:blipFill>
                <a:blip r:embed="rId2"/>
                <a:stretch>
                  <a:fillRect l="-247" b="-136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4" name="コンテンツ プレースホルダー 3">
                <a:extLst>
                  <a:ext uri="{FF2B5EF4-FFF2-40B4-BE49-F238E27FC236}">
                    <a16:creationId xmlns:a16="http://schemas.microsoft.com/office/drawing/2014/main" id="{3BD2E1BE-AF36-4F8F-8217-DAB371F17937}"/>
                  </a:ext>
                </a:extLst>
              </p:cNvPr>
              <p:cNvGraphicFramePr>
                <a:graphicFrameLocks noGrp="1"/>
              </p:cNvGraphicFramePr>
              <p:nvPr>
                <p:ph idx="1"/>
                <p:extLst>
                  <p:ext uri="{D42A27DB-BD31-4B8C-83A1-F6EECF244321}">
                    <p14:modId xmlns:p14="http://schemas.microsoft.com/office/powerpoint/2010/main" val="755697059"/>
                  </p:ext>
                </p:extLst>
              </p:nvPr>
            </p:nvGraphicFramePr>
            <p:xfrm>
              <a:off x="244257" y="1235756"/>
              <a:ext cx="11703486" cy="3196591"/>
            </p:xfrm>
            <a:graphic>
              <a:graphicData uri="http://schemas.openxmlformats.org/drawingml/2006/table">
                <a:tbl>
                  <a:tblPr firstRow="1" bandRow="1">
                    <a:tableStyleId>{5940675A-B579-460E-94D1-54222C63F5DA}</a:tableStyleId>
                  </a:tblPr>
                  <a:tblGrid>
                    <a:gridCol w="1509202">
                      <a:extLst>
                        <a:ext uri="{9D8B030D-6E8A-4147-A177-3AD203B41FA5}">
                          <a16:colId xmlns:a16="http://schemas.microsoft.com/office/drawing/2014/main" val="1732957581"/>
                        </a:ext>
                      </a:extLst>
                    </a:gridCol>
                    <a:gridCol w="2415621">
                      <a:extLst>
                        <a:ext uri="{9D8B030D-6E8A-4147-A177-3AD203B41FA5}">
                          <a16:colId xmlns:a16="http://schemas.microsoft.com/office/drawing/2014/main" val="2854405498"/>
                        </a:ext>
                      </a:extLst>
                    </a:gridCol>
                    <a:gridCol w="1853852">
                      <a:extLst>
                        <a:ext uri="{9D8B030D-6E8A-4147-A177-3AD203B41FA5}">
                          <a16:colId xmlns:a16="http://schemas.microsoft.com/office/drawing/2014/main" val="2960496419"/>
                        </a:ext>
                      </a:extLst>
                    </a:gridCol>
                    <a:gridCol w="1817239">
                      <a:extLst>
                        <a:ext uri="{9D8B030D-6E8A-4147-A177-3AD203B41FA5}">
                          <a16:colId xmlns:a16="http://schemas.microsoft.com/office/drawing/2014/main" val="2678212784"/>
                        </a:ext>
                      </a:extLst>
                    </a:gridCol>
                    <a:gridCol w="1321029">
                      <a:extLst>
                        <a:ext uri="{9D8B030D-6E8A-4147-A177-3AD203B41FA5}">
                          <a16:colId xmlns:a16="http://schemas.microsoft.com/office/drawing/2014/main" val="2560851415"/>
                        </a:ext>
                      </a:extLst>
                    </a:gridCol>
                    <a:gridCol w="2786543">
                      <a:extLst>
                        <a:ext uri="{9D8B030D-6E8A-4147-A177-3AD203B41FA5}">
                          <a16:colId xmlns:a16="http://schemas.microsoft.com/office/drawing/2014/main" val="2564816319"/>
                        </a:ext>
                      </a:extLst>
                    </a:gridCol>
                  </a:tblGrid>
                  <a:tr h="370840">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Calibration</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Target + Sieve Slit</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Reaction</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2000" b="1" i="1" smtClean="0">
                                      <a:solidFill>
                                        <a:schemeClr val="bg1"/>
                                      </a:solidFill>
                                      <a:latin typeface="Cambria Math" panose="02040503050406030204" pitchFamily="18" charset="0"/>
                                    </a:rPr>
                                  </m:ctrlPr>
                                </m:sSubPr>
                                <m:e>
                                  <m:r>
                                    <a:rPr kumimoji="1" lang="en-US" altLang="ja-JP" sz="2000" b="1" i="1" smtClean="0">
                                      <a:solidFill>
                                        <a:schemeClr val="bg1"/>
                                      </a:solidFill>
                                      <a:latin typeface="Cambria Math" panose="02040503050406030204" pitchFamily="18" charset="0"/>
                                    </a:rPr>
                                    <m:t>𝐳</m:t>
                                  </m:r>
                                </m:e>
                                <m:sub>
                                  <m:r>
                                    <a:rPr kumimoji="1" lang="en-US" altLang="ja-JP" sz="2000" b="1" i="1" smtClean="0">
                                      <a:solidFill>
                                        <a:schemeClr val="bg1"/>
                                      </a:solidFill>
                                      <a:latin typeface="Cambria Math" panose="02040503050406030204" pitchFamily="18" charset="0"/>
                                    </a:rPr>
                                    <m:t>𝐭</m:t>
                                  </m:r>
                                </m:sub>
                              </m:sSub>
                            </m:oMath>
                          </a14:m>
                          <a:r>
                            <a:rPr kumimoji="1" lang="ja-JP" altLang="en-US" sz="2000" b="1" dirty="0">
                              <a:solidFill>
                                <a:schemeClr val="bg1"/>
                              </a:solidFill>
                              <a:latin typeface="Times New Roman" panose="02020603050405020304" pitchFamily="18" charset="0"/>
                              <a:cs typeface="Times New Roman" panose="02020603050405020304" pitchFamily="18" charset="0"/>
                            </a:rPr>
                            <a:t> </a:t>
                          </a:r>
                          <a:r>
                            <a:rPr kumimoji="1" lang="en-US" altLang="ja-JP" sz="2000" b="1" dirty="0">
                              <a:solidFill>
                                <a:schemeClr val="bg1"/>
                              </a:solidFill>
                              <a:latin typeface="Times New Roman" panose="02020603050405020304" pitchFamily="18" charset="0"/>
                              <a:cs typeface="Times New Roman" panose="02020603050405020304" pitchFamily="18" charset="0"/>
                            </a:rPr>
                            <a:t>range (mm)</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Beamtime </a:t>
                          </a:r>
                        </a:p>
                        <a:p>
                          <a:pPr algn="ctr"/>
                          <a:r>
                            <a:rPr kumimoji="1" lang="en-US" altLang="ja-JP" sz="2000" b="1" dirty="0">
                              <a:solidFill>
                                <a:schemeClr val="bg1"/>
                              </a:solidFill>
                              <a:latin typeface="Times New Roman" panose="02020603050405020304" pitchFamily="18" charset="0"/>
                              <a:cs typeface="Times New Roman" panose="02020603050405020304" pitchFamily="18" charset="0"/>
                            </a:rPr>
                            <a:t>(day)</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Remarks</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extLst>
                      <a:ext uri="{0D108BD9-81ED-4DB2-BD59-A6C34878D82A}">
                        <a16:rowId xmlns:a16="http://schemas.microsoft.com/office/drawing/2014/main" val="3471200727"/>
                      </a:ext>
                    </a:extLst>
                  </a:tr>
                  <a:tr h="370840">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Mom. +</a:t>
                          </a:r>
                          <a14:m>
                            <m:oMath xmlns:m="http://schemas.openxmlformats.org/officeDocument/2006/math">
                              <m:sSub>
                                <m:sSubPr>
                                  <m:ctrlPr>
                                    <a:rPr kumimoji="1" lang="en-US" altLang="ja-JP" sz="2000" b="1" i="1" smtClean="0">
                                      <a:solidFill>
                                        <a:schemeClr val="bg1"/>
                                      </a:solidFill>
                                      <a:latin typeface="Cambria Math" panose="02040503050406030204" pitchFamily="18" charset="0"/>
                                    </a:rPr>
                                  </m:ctrlPr>
                                </m:sSubPr>
                                <m:e>
                                  <m:r>
                                    <a:rPr kumimoji="1" lang="en-US" altLang="ja-JP" sz="2000" b="1" i="1" smtClean="0">
                                      <a:solidFill>
                                        <a:schemeClr val="bg1"/>
                                      </a:solidFill>
                                      <a:latin typeface="Cambria Math" panose="02040503050406030204" pitchFamily="18" charset="0"/>
                                    </a:rPr>
                                    <m:t> </m:t>
                                  </m:r>
                                  <m:r>
                                    <a:rPr kumimoji="1" lang="en-US" altLang="ja-JP" sz="2000" b="1" i="1" smtClean="0">
                                      <a:solidFill>
                                        <a:schemeClr val="bg1"/>
                                      </a:solidFill>
                                      <a:latin typeface="Cambria Math" panose="02040503050406030204" pitchFamily="18" charset="0"/>
                                    </a:rPr>
                                    <m:t>𝐳</m:t>
                                  </m:r>
                                </m:e>
                                <m:sub>
                                  <m:r>
                                    <a:rPr kumimoji="1" lang="en-US" altLang="ja-JP" sz="2000" b="1" i="1" smtClean="0">
                                      <a:solidFill>
                                        <a:schemeClr val="bg1"/>
                                      </a:solidFill>
                                      <a:latin typeface="Cambria Math" panose="02040503050406030204" pitchFamily="18" charset="0"/>
                                    </a:rPr>
                                    <m:t>𝐭</m:t>
                                  </m:r>
                                </m:sub>
                              </m:sSub>
                            </m:oMath>
                          </a14:m>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5">
                            <a:lumMod val="60000"/>
                            <a:lumOff val="40000"/>
                          </a:schemeClr>
                        </a:solidFill>
                      </a:tcPr>
                    </a:tc>
                    <a:tc>
                      <a:txBody>
                        <a:bodyPr/>
                        <a:lstStyle/>
                        <a:p>
                          <a:pPr algn="l"/>
                          <a:r>
                            <a:rPr kumimoji="1" lang="en-US" altLang="ja-JP" sz="2000" dirty="0">
                              <a:latin typeface="Times New Roman" panose="02020603050405020304" pitchFamily="18" charset="0"/>
                              <a:cs typeface="Times New Roman" panose="02020603050405020304" pitchFamily="18" charset="0"/>
                            </a:rPr>
                            <a:t>H</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𝑝</m:t>
                                </m:r>
                                <m:d>
                                  <m:dPr>
                                    <m:ctrlPr>
                                      <a:rPr kumimoji="1" lang="en-US" altLang="ja-JP" sz="2000" i="1" smtClean="0">
                                        <a:latin typeface="Cambria Math" panose="02040503050406030204" pitchFamily="18" charset="0"/>
                                      </a:rPr>
                                    </m:ctrlPr>
                                  </m:dPr>
                                  <m:e>
                                    <m:r>
                                      <a:rPr kumimoji="1" lang="en-US" altLang="ja-JP" sz="2000" smtClean="0">
                                        <a:latin typeface="Cambria Math" panose="02040503050406030204" pitchFamily="18" charset="0"/>
                                      </a:rPr>
                                      <m:t>𝑒</m:t>
                                    </m:r>
                                    <m:r>
                                      <a:rPr kumimoji="1" lang="en-US" altLang="ja-JP" sz="2000" smtClean="0">
                                        <a:latin typeface="Cambria Math" panose="02040503050406030204" pitchFamily="18" charset="0"/>
                                      </a:rPr>
                                      <m:t>,</m:t>
                                    </m:r>
                                    <m:sSup>
                                      <m:sSupPr>
                                        <m:ctrlPr>
                                          <a:rPr kumimoji="1" lang="en-US" altLang="ja-JP" sz="2000" i="1" smtClean="0">
                                            <a:latin typeface="Cambria Math" panose="02040503050406030204" pitchFamily="18" charset="0"/>
                                          </a:rPr>
                                        </m:ctrlPr>
                                      </m:sSupPr>
                                      <m:e>
                                        <m:r>
                                          <a:rPr kumimoji="1" lang="en-US" altLang="ja-JP" sz="2000" smtClean="0">
                                            <a:latin typeface="Cambria Math" panose="02040503050406030204" pitchFamily="18" charset="0"/>
                                          </a:rPr>
                                          <m:t>𝑒</m:t>
                                        </m:r>
                                      </m:e>
                                      <m:sup>
                                        <m:r>
                                          <a:rPr kumimoji="1" lang="en-US" altLang="ja-JP" sz="2000" smtClean="0">
                                            <a:latin typeface="Cambria Math" panose="02040503050406030204" pitchFamily="18" charset="0"/>
                                          </a:rPr>
                                          <m:t>′</m:t>
                                        </m:r>
                                      </m:sup>
                                    </m:sSup>
                                    <m:sSup>
                                      <m:sSupPr>
                                        <m:ctrlPr>
                                          <a:rPr kumimoji="1" lang="en-US" altLang="ja-JP" sz="2000" i="1" smtClean="0">
                                            <a:latin typeface="Cambria Math" panose="02040503050406030204" pitchFamily="18" charset="0"/>
                                          </a:rPr>
                                        </m:ctrlPr>
                                      </m:sSupPr>
                                      <m:e>
                                        <m:r>
                                          <a:rPr kumimoji="1" lang="en-US" altLang="ja-JP" sz="2000" smtClean="0">
                                            <a:latin typeface="Cambria Math" panose="02040503050406030204" pitchFamily="18" charset="0"/>
                                          </a:rPr>
                                          <m:t>𝐾</m:t>
                                        </m:r>
                                      </m:e>
                                      <m:sup>
                                        <m:r>
                                          <a:rPr kumimoji="1" lang="en-US" altLang="ja-JP" sz="2000" smtClean="0">
                                            <a:latin typeface="Cambria Math" panose="02040503050406030204" pitchFamily="18" charset="0"/>
                                          </a:rPr>
                                          <m:t>+</m:t>
                                        </m:r>
                                      </m:sup>
                                    </m:sSup>
                                  </m:e>
                                </m:d>
                                <m:r>
                                  <m:rPr>
                                    <m:sty m:val="p"/>
                                  </m:rPr>
                                  <a:rPr kumimoji="1" lang="en-US" altLang="ja-JP" sz="2000" smtClean="0">
                                    <a:latin typeface="Cambria Math" panose="02040503050406030204" pitchFamily="18" charset="0"/>
                                  </a:rPr>
                                  <m:t>Λ</m:t>
                                </m:r>
                                <m:r>
                                  <a:rPr kumimoji="1" lang="en-US" altLang="ja-JP" sz="2000" b="0" i="0" smtClean="0">
                                    <a:latin typeface="Cambria Math" panose="02040503050406030204" pitchFamily="18" charset="0"/>
                                  </a:rPr>
                                  <m:t>,</m:t>
                                </m:r>
                                <m:sSup>
                                  <m:sSupPr>
                                    <m:ctrlPr>
                                      <a:rPr kumimoji="1" lang="en-US" altLang="ja-JP" sz="2000" b="0" i="1" smtClean="0">
                                        <a:latin typeface="Cambria Math" panose="02040503050406030204" pitchFamily="18" charset="0"/>
                                      </a:rPr>
                                    </m:ctrlPr>
                                  </m:sSupPr>
                                  <m:e>
                                    <m:r>
                                      <m:rPr>
                                        <m:sty m:val="p"/>
                                      </m:rPr>
                                      <a:rPr kumimoji="1" lang="en-US" altLang="ja-JP" sz="2000" b="0" i="0" smtClean="0">
                                        <a:latin typeface="Cambria Math" panose="02040503050406030204" pitchFamily="18" charset="0"/>
                                      </a:rPr>
                                      <m:t>Σ</m:t>
                                    </m:r>
                                  </m:e>
                                  <m:sup>
                                    <m:r>
                                      <a:rPr kumimoji="1" lang="en-US" altLang="ja-JP" sz="2000" b="0" i="1" smtClean="0">
                                        <a:latin typeface="Cambria Math" panose="02040503050406030204" pitchFamily="18" charset="0"/>
                                      </a:rPr>
                                      <m:t>0</m:t>
                                    </m:r>
                                  </m:sup>
                                </m:sSup>
                              </m:oMath>
                            </m:oMathPara>
                          </a14:m>
                          <a:endParaRPr kumimoji="1" lang="ja-JP" altLang="en-US" sz="2000" dirty="0">
                            <a:latin typeface="Times New Roman" panose="02020603050405020304" pitchFamily="18" charset="0"/>
                            <a:cs typeface="Times New Roman" panose="02020603050405020304" pitchFamily="18" charset="0"/>
                          </a:endParaRP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700" smtClean="0">
                                    <a:latin typeface="Cambria Math" panose="02040503050406030204" pitchFamily="18" charset="0"/>
                                  </a:rPr>
                                  <m:t>−</m:t>
                                </m:r>
                                <m:r>
                                  <a:rPr kumimoji="1" lang="en-US" altLang="ja-JP" sz="1700" b="0" i="0" smtClean="0">
                                    <a:latin typeface="Cambria Math" panose="02040503050406030204" pitchFamily="18" charset="0"/>
                                  </a:rPr>
                                  <m:t>110</m:t>
                                </m:r>
                                <m:r>
                                  <a:rPr kumimoji="1" lang="en-US" altLang="ja-JP" sz="1700" smtClean="0">
                                    <a:latin typeface="Cambria Math" panose="02040503050406030204" pitchFamily="18" charset="0"/>
                                  </a:rPr>
                                  <m:t>&lt;</m:t>
                                </m:r>
                                <m:sSub>
                                  <m:sSubPr>
                                    <m:ctrlPr>
                                      <a:rPr kumimoji="1" lang="en-US" altLang="ja-JP" sz="1700" i="1" smtClean="0">
                                        <a:latin typeface="Cambria Math" panose="02040503050406030204" pitchFamily="18" charset="0"/>
                                      </a:rPr>
                                    </m:ctrlPr>
                                  </m:sSubPr>
                                  <m:e>
                                    <m:r>
                                      <a:rPr kumimoji="1" lang="en-US" altLang="ja-JP" sz="1700" smtClean="0">
                                        <a:latin typeface="Cambria Math" panose="02040503050406030204" pitchFamily="18" charset="0"/>
                                      </a:rPr>
                                      <m:t>𝑧</m:t>
                                    </m:r>
                                  </m:e>
                                  <m:sub>
                                    <m:r>
                                      <a:rPr kumimoji="1" lang="en-US" altLang="ja-JP" sz="1700" smtClean="0">
                                        <a:latin typeface="Cambria Math" panose="02040503050406030204" pitchFamily="18" charset="0"/>
                                      </a:rPr>
                                      <m:t>𝑡</m:t>
                                    </m:r>
                                  </m:sub>
                                </m:sSub>
                                <m:r>
                                  <a:rPr kumimoji="1" lang="en-US" altLang="ja-JP" sz="1700" smtClean="0">
                                    <a:latin typeface="Cambria Math" panose="02040503050406030204" pitchFamily="18" charset="0"/>
                                  </a:rPr>
                                  <m:t>&lt;</m:t>
                                </m:r>
                                <m:r>
                                  <a:rPr kumimoji="1" lang="en-US" altLang="ja-JP" sz="1700" b="0" i="0" smtClean="0">
                                    <a:latin typeface="Cambria Math" panose="02040503050406030204" pitchFamily="18" charset="0"/>
                                  </a:rPr>
                                  <m:t>110</m:t>
                                </m:r>
                              </m:oMath>
                            </m:oMathPara>
                          </a14:m>
                          <a:endParaRPr kumimoji="1" lang="ja-JP" altLang="en-US" sz="17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1</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14:m>
                            <m:oMath xmlns:m="http://schemas.openxmlformats.org/officeDocument/2006/math">
                              <m:r>
                                <m:rPr>
                                  <m:sty m:val="p"/>
                                </m:rPr>
                                <a:rPr kumimoji="1" lang="en-US" altLang="ja-JP" sz="2000" smtClean="0">
                                  <a:latin typeface="Cambria Math" panose="02040503050406030204" pitchFamily="18" charset="0"/>
                                </a:rPr>
                                <m:t>Λ</m:t>
                              </m:r>
                              <m:r>
                                <a:rPr kumimoji="1" lang="en-US" altLang="ja-JP" sz="2000" b="0" i="0" smtClean="0">
                                  <a:latin typeface="Cambria Math" panose="02040503050406030204" pitchFamily="18" charset="0"/>
                                </a:rPr>
                                <m:t>:</m:t>
                              </m:r>
                              <m:r>
                                <m:rPr>
                                  <m:nor/>
                                </m:rPr>
                                <a:rPr kumimoji="1" lang="en-US" altLang="ja-JP" sz="2000" b="0" i="0" smtClean="0">
                                  <a:latin typeface="Cambria Math" panose="02040503050406030204" pitchFamily="18" charset="0"/>
                                </a:rPr>
                                <m:t>3500</m:t>
                              </m:r>
                            </m:oMath>
                          </a14:m>
                          <a:r>
                            <a:rPr kumimoji="1" lang="en-US" altLang="ja-JP" sz="2000" dirty="0">
                              <a:latin typeface="Times New Roman" panose="02020603050405020304" pitchFamily="18" charset="0"/>
                              <a:cs typeface="Times New Roman" panose="02020603050405020304" pitchFamily="18" charset="0"/>
                            </a:rPr>
                            <a:t>,</a:t>
                          </a:r>
                          <a:r>
                            <a:rPr kumimoji="1" lang="en-US" altLang="ja-JP" sz="2000" baseline="0" dirty="0">
                              <a:latin typeface="Times New Roman" panose="02020603050405020304" pitchFamily="18" charset="0"/>
                              <a:cs typeface="Times New Roman" panose="02020603050405020304" pitchFamily="18" charset="0"/>
                            </a:rPr>
                            <a:t> </a:t>
                          </a:r>
                          <a14:m>
                            <m:oMath xmlns:m="http://schemas.openxmlformats.org/officeDocument/2006/math">
                              <m:sSup>
                                <m:sSupPr>
                                  <m:ctrlPr>
                                    <a:rPr kumimoji="1" lang="en-US" altLang="ja-JP" sz="2000" b="0" i="1" baseline="0" smtClean="0">
                                      <a:latin typeface="Cambria Math" panose="02040503050406030204" pitchFamily="18" charset="0"/>
                                    </a:rPr>
                                  </m:ctrlPr>
                                </m:sSupPr>
                                <m:e>
                                  <m:r>
                                    <m:rPr>
                                      <m:sty m:val="p"/>
                                    </m:rPr>
                                    <a:rPr kumimoji="1" lang="en-US" altLang="ja-JP" sz="2000" b="0" i="0" baseline="0" smtClean="0">
                                      <a:latin typeface="Cambria Math" panose="02040503050406030204" pitchFamily="18" charset="0"/>
                                    </a:rPr>
                                    <m:t>Σ</m:t>
                                  </m:r>
                                </m:e>
                                <m:sup>
                                  <m:r>
                                    <a:rPr kumimoji="1" lang="en-US" altLang="ja-JP" sz="2000" b="0" i="1" baseline="0" smtClean="0">
                                      <a:latin typeface="Cambria Math" panose="02040503050406030204" pitchFamily="18" charset="0"/>
                                    </a:rPr>
                                    <m:t>0</m:t>
                                  </m:r>
                                </m:sup>
                              </m:sSup>
                              <m:r>
                                <a:rPr kumimoji="1" lang="en-US" altLang="ja-JP" sz="2000" b="0" i="1" baseline="0" smtClean="0">
                                  <a:latin typeface="Cambria Math" panose="02040503050406030204" pitchFamily="18" charset="0"/>
                                </a:rPr>
                                <m:t>:1150</m:t>
                              </m:r>
                            </m:oMath>
                          </a14:m>
                          <a:endParaRPr kumimoji="1" lang="ja-JP"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21140016"/>
                      </a:ext>
                    </a:extLst>
                  </a:tr>
                  <a:tr h="370840">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Mom. +</a:t>
                          </a:r>
                          <a14:m>
                            <m:oMath xmlns:m="http://schemas.openxmlformats.org/officeDocument/2006/math">
                              <m:sSub>
                                <m:sSubPr>
                                  <m:ctrlPr>
                                    <a:rPr kumimoji="1" lang="en-US" altLang="ja-JP" sz="2000" b="1" i="1" smtClean="0">
                                      <a:solidFill>
                                        <a:schemeClr val="bg1"/>
                                      </a:solidFill>
                                      <a:latin typeface="Cambria Math" panose="02040503050406030204" pitchFamily="18" charset="0"/>
                                    </a:rPr>
                                  </m:ctrlPr>
                                </m:sSubPr>
                                <m:e>
                                  <m:r>
                                    <a:rPr kumimoji="1" lang="en-US" altLang="ja-JP" sz="2000" b="1" i="1" smtClean="0">
                                      <a:solidFill>
                                        <a:schemeClr val="bg1"/>
                                      </a:solidFill>
                                      <a:latin typeface="Cambria Math" panose="02040503050406030204" pitchFamily="18" charset="0"/>
                                    </a:rPr>
                                    <m:t> </m:t>
                                  </m:r>
                                  <m:r>
                                    <a:rPr kumimoji="1" lang="en-US" altLang="ja-JP" sz="2000" b="1" i="1" smtClean="0">
                                      <a:solidFill>
                                        <a:schemeClr val="bg1"/>
                                      </a:solidFill>
                                      <a:latin typeface="Cambria Math" panose="02040503050406030204" pitchFamily="18" charset="0"/>
                                    </a:rPr>
                                    <m:t>𝐳</m:t>
                                  </m:r>
                                </m:e>
                                <m:sub>
                                  <m:r>
                                    <a:rPr kumimoji="1" lang="en-US" altLang="ja-JP" sz="2000" b="1" i="1" smtClean="0">
                                      <a:solidFill>
                                        <a:schemeClr val="bg1"/>
                                      </a:solidFill>
                                      <a:latin typeface="Cambria Math" panose="02040503050406030204" pitchFamily="18" charset="0"/>
                                    </a:rPr>
                                    <m:t>𝐭</m:t>
                                  </m:r>
                                </m:sub>
                              </m:sSub>
                            </m:oMath>
                          </a14:m>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5">
                            <a:lumMod val="60000"/>
                            <a:lumOff val="40000"/>
                          </a:schemeClr>
                        </a:solidFill>
                      </a:tcPr>
                    </a:tc>
                    <a:tc>
                      <a:txBody>
                        <a:bodyPr/>
                        <a:lstStyle/>
                        <a:p>
                          <a:pPr algn="l"/>
                          <a14:m>
                            <m:oMath xmlns:m="http://schemas.openxmlformats.org/officeDocument/2006/math">
                              <m:sPre>
                                <m:sPrePr>
                                  <m:ctrlPr>
                                    <a:rPr kumimoji="1" lang="en-US" altLang="ja-JP" sz="2000" i="1" smtClean="0">
                                      <a:latin typeface="Cambria Math" panose="02040503050406030204" pitchFamily="18" charset="0"/>
                                    </a:rPr>
                                  </m:ctrlPr>
                                </m:sPrePr>
                                <m:sub/>
                                <m:sup>
                                  <m:r>
                                    <a:rPr kumimoji="1" lang="en-US" altLang="ja-JP" sz="2000" smtClean="0">
                                      <a:latin typeface="Cambria Math" panose="02040503050406030204" pitchFamily="18" charset="0"/>
                                    </a:rPr>
                                    <m:t>12</m:t>
                                  </m:r>
                                </m:sup>
                                <m:e>
                                  <m:r>
                                    <m:rPr>
                                      <m:sty m:val="p"/>
                                    </m:rPr>
                                    <a:rPr kumimoji="1" lang="en-US" altLang="ja-JP" sz="2000" smtClean="0">
                                      <a:latin typeface="Cambria Math" panose="02040503050406030204" pitchFamily="18" charset="0"/>
                                    </a:rPr>
                                    <m:t>C</m:t>
                                  </m:r>
                                </m:e>
                              </m:sPre>
                            </m:oMath>
                          </a14:m>
                          <a:r>
                            <a:rPr kumimoji="1" lang="en-US" altLang="ja-JP" sz="2000" dirty="0">
                              <a:latin typeface="Times New Roman" panose="02020603050405020304" pitchFamily="18" charset="0"/>
                              <a:cs typeface="Times New Roman" panose="02020603050405020304" pitchFamily="18" charset="0"/>
                            </a:rPr>
                            <a:t> (multi foils)</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i="1" smtClean="0">
                                        <a:latin typeface="Cambria Math" panose="02040503050406030204" pitchFamily="18" charset="0"/>
                                      </a:rPr>
                                    </m:ctrlPr>
                                  </m:sPrePr>
                                  <m:sub/>
                                  <m:sup>
                                    <m:r>
                                      <a:rPr kumimoji="1" lang="en-US" altLang="ja-JP" sz="2000" smtClean="0">
                                        <a:latin typeface="Cambria Math" panose="02040503050406030204" pitchFamily="18" charset="0"/>
                                      </a:rPr>
                                      <m:t>12</m:t>
                                    </m:r>
                                  </m:sup>
                                  <m:e>
                                    <m:r>
                                      <m:rPr>
                                        <m:sty m:val="p"/>
                                      </m:rPr>
                                      <a:rPr kumimoji="1" lang="en-US" altLang="ja-JP" sz="2000" smtClean="0">
                                        <a:latin typeface="Cambria Math" panose="02040503050406030204" pitchFamily="18" charset="0"/>
                                      </a:rPr>
                                      <m:t>C</m:t>
                                    </m:r>
                                  </m:e>
                                </m:sPre>
                                <m:d>
                                  <m:dPr>
                                    <m:ctrlPr>
                                      <a:rPr kumimoji="1" lang="en-US" altLang="ja-JP" sz="2000" i="1" smtClean="0">
                                        <a:latin typeface="Cambria Math" panose="02040503050406030204" pitchFamily="18" charset="0"/>
                                      </a:rPr>
                                    </m:ctrlPr>
                                  </m:dPr>
                                  <m:e>
                                    <m:r>
                                      <a:rPr kumimoji="1" lang="en-US" altLang="ja-JP" sz="2000" smtClean="0">
                                        <a:latin typeface="Cambria Math" panose="02040503050406030204" pitchFamily="18" charset="0"/>
                                      </a:rPr>
                                      <m:t>𝑒</m:t>
                                    </m:r>
                                    <m:r>
                                      <a:rPr kumimoji="1" lang="en-US" altLang="ja-JP" sz="2000" smtClean="0">
                                        <a:latin typeface="Cambria Math" panose="02040503050406030204" pitchFamily="18" charset="0"/>
                                      </a:rPr>
                                      <m:t>,</m:t>
                                    </m:r>
                                    <m:sSup>
                                      <m:sSupPr>
                                        <m:ctrlPr>
                                          <a:rPr kumimoji="1" lang="en-US" altLang="ja-JP" sz="2000" i="1" smtClean="0">
                                            <a:latin typeface="Cambria Math" panose="02040503050406030204" pitchFamily="18" charset="0"/>
                                          </a:rPr>
                                        </m:ctrlPr>
                                      </m:sSupPr>
                                      <m:e>
                                        <m:r>
                                          <a:rPr kumimoji="1" lang="en-US" altLang="ja-JP" sz="2000" smtClean="0">
                                            <a:latin typeface="Cambria Math" panose="02040503050406030204" pitchFamily="18" charset="0"/>
                                          </a:rPr>
                                          <m:t>𝑒</m:t>
                                        </m:r>
                                      </m:e>
                                      <m:sup>
                                        <m:r>
                                          <a:rPr kumimoji="1" lang="en-US" altLang="ja-JP" sz="2000" smtClean="0">
                                            <a:latin typeface="Cambria Math" panose="02040503050406030204" pitchFamily="18" charset="0"/>
                                          </a:rPr>
                                          <m:t>′</m:t>
                                        </m:r>
                                      </m:sup>
                                    </m:sSup>
                                    <m:sSup>
                                      <m:sSupPr>
                                        <m:ctrlPr>
                                          <a:rPr kumimoji="1" lang="en-US" altLang="ja-JP" sz="2000" i="1" smtClean="0">
                                            <a:latin typeface="Cambria Math" panose="02040503050406030204" pitchFamily="18" charset="0"/>
                                          </a:rPr>
                                        </m:ctrlPr>
                                      </m:sSupPr>
                                      <m:e>
                                        <m:r>
                                          <a:rPr kumimoji="1" lang="en-US" altLang="ja-JP" sz="2000" smtClean="0">
                                            <a:latin typeface="Cambria Math" panose="02040503050406030204" pitchFamily="18" charset="0"/>
                                          </a:rPr>
                                          <m:t>𝐾</m:t>
                                        </m:r>
                                      </m:e>
                                      <m:sup>
                                        <m:r>
                                          <a:rPr kumimoji="1" lang="en-US" altLang="ja-JP" sz="2000" smtClean="0">
                                            <a:latin typeface="Cambria Math" panose="02040503050406030204" pitchFamily="18" charset="0"/>
                                          </a:rPr>
                                          <m:t>+</m:t>
                                        </m:r>
                                      </m:sup>
                                    </m:sSup>
                                  </m:e>
                                </m:d>
                                <m:sPre>
                                  <m:sPrePr>
                                    <m:ctrlPr>
                                      <a:rPr kumimoji="1" lang="en-US" altLang="ja-JP" sz="2000" i="1" smtClean="0">
                                        <a:latin typeface="Cambria Math" panose="02040503050406030204" pitchFamily="18" charset="0"/>
                                      </a:rPr>
                                    </m:ctrlPr>
                                  </m:sPrePr>
                                  <m:sub>
                                    <m:r>
                                      <m:rPr>
                                        <m:sty m:val="p"/>
                                      </m:rPr>
                                      <a:rPr kumimoji="1" lang="en-US" altLang="ja-JP" sz="2000" smtClean="0">
                                        <a:latin typeface="Cambria Math" panose="02040503050406030204" pitchFamily="18" charset="0"/>
                                      </a:rPr>
                                      <m:t>Λ</m:t>
                                    </m:r>
                                  </m:sub>
                                  <m:sup>
                                    <m:r>
                                      <a:rPr lang="en-US" altLang="ja-JP" sz="2000" smtClean="0">
                                        <a:latin typeface="Cambria Math" panose="02040503050406030204" pitchFamily="18" charset="0"/>
                                      </a:rPr>
                                      <m:t>12</m:t>
                                    </m:r>
                                  </m:sup>
                                  <m:e>
                                    <m:r>
                                      <m:rPr>
                                        <m:sty m:val="p"/>
                                      </m:rPr>
                                      <a:rPr lang="en-US" altLang="ja-JP" sz="2000" smtClean="0">
                                        <a:latin typeface="Cambria Math" panose="02040503050406030204" pitchFamily="18" charset="0"/>
                                      </a:rPr>
                                      <m:t>B</m:t>
                                    </m:r>
                                  </m:e>
                                </m:sPre>
                              </m:oMath>
                            </m:oMathPara>
                          </a14:m>
                          <a:endParaRPr kumimoji="1" lang="ja-JP" altLang="en-US" sz="2000" dirty="0">
                            <a:latin typeface="Times New Roman" panose="02020603050405020304" pitchFamily="18" charset="0"/>
                            <a:cs typeface="Times New Roman" panose="02020603050405020304" pitchFamily="18" charset="0"/>
                          </a:endParaRPr>
                        </a:p>
                      </a:txBody>
                      <a:tcPr anchor="ctr"/>
                    </a:tc>
                    <a:tc vMerge="1">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1</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14:m>
                            <m:oMath xmlns:m="http://schemas.openxmlformats.org/officeDocument/2006/math">
                              <m:sSup>
                                <m:sSupPr>
                                  <m:ctrlPr>
                                    <a:rPr kumimoji="1" lang="en-US" altLang="ja-JP" sz="2000" b="0" i="1" smtClean="0">
                                      <a:latin typeface="Cambria Math" panose="02040503050406030204" pitchFamily="18" charset="0"/>
                                    </a:rPr>
                                  </m:ctrlPr>
                                </m:sSupPr>
                                <m:e>
                                  <m:sPre>
                                    <m:sPrePr>
                                      <m:ctrlPr>
                                        <a:rPr kumimoji="1" lang="en-US" altLang="ja-JP" sz="2000" b="0" i="1" smtClean="0">
                                          <a:latin typeface="Cambria Math" panose="02040503050406030204" pitchFamily="18" charset="0"/>
                                        </a:rPr>
                                      </m:ctrlPr>
                                    </m:sPrePr>
                                    <m:sub>
                                      <m:r>
                                        <m:rPr>
                                          <m:sty m:val="p"/>
                                        </m:rPr>
                                        <a:rPr kumimoji="1" lang="en-US" altLang="ja-JP" sz="2000" b="0" i="0" smtClean="0">
                                          <a:latin typeface="Cambria Math" panose="02040503050406030204" pitchFamily="18" charset="0"/>
                                        </a:rPr>
                                        <m:t>Λ</m:t>
                                      </m:r>
                                    </m:sub>
                                    <m:sup>
                                      <m:r>
                                        <a:rPr lang="en-US" altLang="ja-JP" sz="2000" b="0" i="1" smtClean="0">
                                          <a:latin typeface="Cambria Math" panose="02040503050406030204" pitchFamily="18" charset="0"/>
                                        </a:rPr>
                                        <m:t>12</m:t>
                                      </m:r>
                                    </m:sup>
                                    <m:e>
                                      <m:r>
                                        <m:rPr>
                                          <m:sty m:val="p"/>
                                        </m:rPr>
                                        <a:rPr lang="en-US" altLang="ja-JP" sz="2000" b="0" i="0" smtClean="0">
                                          <a:latin typeface="Cambria Math" panose="02040503050406030204" pitchFamily="18" charset="0"/>
                                        </a:rPr>
                                        <m:t>B</m:t>
                                      </m:r>
                                    </m:e>
                                  </m:sPre>
                                </m:e>
                                <m:sup>
                                  <m:r>
                                    <m:rPr>
                                      <m:sty m:val="p"/>
                                    </m:rPr>
                                    <a:rPr lang="en-US" altLang="ja-JP" sz="2000" b="0" i="0" smtClean="0">
                                      <a:latin typeface="Cambria Math" panose="02040503050406030204" pitchFamily="18" charset="0"/>
                                    </a:rPr>
                                    <m:t>g</m:t>
                                  </m:r>
                                  <m:r>
                                    <a:rPr lang="en-US" altLang="ja-JP" sz="2000" b="0" i="0" smtClean="0">
                                      <a:latin typeface="Cambria Math" panose="02040503050406030204" pitchFamily="18" charset="0"/>
                                    </a:rPr>
                                    <m:t>.</m:t>
                                  </m:r>
                                  <m:r>
                                    <m:rPr>
                                      <m:sty m:val="p"/>
                                    </m:rPr>
                                    <a:rPr lang="en-US" altLang="ja-JP" sz="2000" b="0" i="0" smtClean="0">
                                      <a:latin typeface="Cambria Math" panose="02040503050406030204" pitchFamily="18" charset="0"/>
                                    </a:rPr>
                                    <m:t>s</m:t>
                                  </m:r>
                                  <m:r>
                                    <a:rPr lang="en-US" altLang="ja-JP" sz="2000" b="0" i="0" smtClean="0">
                                      <a:latin typeface="Cambria Math" panose="02040503050406030204" pitchFamily="18" charset="0"/>
                                    </a:rPr>
                                    <m:t>.</m:t>
                                  </m:r>
                                </m:sup>
                              </m:sSup>
                            </m:oMath>
                          </a14:m>
                          <a:r>
                            <a:rPr kumimoji="1" lang="en-US" altLang="ja-JP" sz="2000" b="0" dirty="0">
                              <a:latin typeface="Times New Roman" panose="02020603050405020304" pitchFamily="18" charset="0"/>
                              <a:cs typeface="Times New Roman" panose="02020603050405020304" pitchFamily="18" charset="0"/>
                            </a:rPr>
                            <a:t>:</a:t>
                          </a:r>
                          <a:r>
                            <a:rPr kumimoji="1" lang="en-US" altLang="ja-JP" sz="2000" b="0" baseline="0" dirty="0">
                              <a:latin typeface="Times New Roman" panose="02020603050405020304" pitchFamily="18" charset="0"/>
                              <a:cs typeface="Times New Roman" panose="02020603050405020304" pitchFamily="18" charset="0"/>
                            </a:rPr>
                            <a:t> </a:t>
                          </a:r>
                          <a14:m>
                            <m:oMath xmlns:m="http://schemas.openxmlformats.org/officeDocument/2006/math">
                              <m:r>
                                <a:rPr kumimoji="1" lang="en-US" altLang="ja-JP" sz="2000" b="0" i="1" smtClean="0">
                                  <a:latin typeface="Cambria Math" panose="02040503050406030204" pitchFamily="18" charset="0"/>
                                </a:rPr>
                                <m:t>300×5</m:t>
                              </m:r>
                            </m:oMath>
                          </a14:m>
                          <a:endParaRPr kumimoji="1" lang="ja-JP"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56481344"/>
                      </a:ext>
                    </a:extLst>
                  </a:tr>
                  <a:tr h="370840">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Angle</a:t>
                          </a:r>
                          <a:r>
                            <a:rPr kumimoji="1" lang="en-US" altLang="ja-JP" sz="2000" b="1" baseline="0" dirty="0">
                              <a:solidFill>
                                <a:schemeClr val="bg1"/>
                              </a:solidFill>
                              <a:latin typeface="Times New Roman" panose="02020603050405020304" pitchFamily="18" charset="0"/>
                              <a:cs typeface="Times New Roman" panose="02020603050405020304" pitchFamily="18" charset="0"/>
                            </a:rPr>
                            <a:t> + </a:t>
                          </a:r>
                          <a:r>
                            <a:rPr kumimoji="1" lang="en-US" altLang="ja-JP" sz="20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ja-JP" sz="2000" b="1" i="1" smtClean="0">
                                      <a:solidFill>
                                        <a:schemeClr val="bg1"/>
                                      </a:solidFill>
                                      <a:latin typeface="Cambria Math" panose="02040503050406030204" pitchFamily="18" charset="0"/>
                                    </a:rPr>
                                  </m:ctrlPr>
                                </m:sSubPr>
                                <m:e>
                                  <m:r>
                                    <a:rPr kumimoji="1" lang="en-US" altLang="ja-JP" sz="2000" b="1" i="1" smtClean="0">
                                      <a:solidFill>
                                        <a:schemeClr val="bg1"/>
                                      </a:solidFill>
                                      <a:latin typeface="Cambria Math" panose="02040503050406030204" pitchFamily="18" charset="0"/>
                                    </a:rPr>
                                    <m:t>𝐳</m:t>
                                  </m:r>
                                </m:e>
                                <m:sub>
                                  <m:r>
                                    <a:rPr kumimoji="1" lang="en-US" altLang="ja-JP" sz="2000" b="1" i="1" smtClean="0">
                                      <a:solidFill>
                                        <a:schemeClr val="bg1"/>
                                      </a:solidFill>
                                      <a:latin typeface="Cambria Math" panose="02040503050406030204" pitchFamily="18" charset="0"/>
                                    </a:rPr>
                                    <m:t>𝐭</m:t>
                                  </m:r>
                                </m:sub>
                              </m:sSub>
                            </m:oMath>
                          </a14:m>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5">
                            <a:lumMod val="60000"/>
                            <a:lumOff val="40000"/>
                          </a:schemeClr>
                        </a:solidFill>
                      </a:tcPr>
                    </a:tc>
                    <a:tc>
                      <a:txBody>
                        <a:bodyPr/>
                        <a:lstStyle/>
                        <a:p>
                          <a:pPr algn="l"/>
                          <a14:m>
                            <m:oMath xmlns:m="http://schemas.openxmlformats.org/officeDocument/2006/math">
                              <m:sPre>
                                <m:sPrePr>
                                  <m:ctrlPr>
                                    <a:rPr kumimoji="1" lang="en-US" altLang="ja-JP" sz="2000" i="1" smtClean="0">
                                      <a:latin typeface="Cambria Math" panose="02040503050406030204" pitchFamily="18" charset="0"/>
                                    </a:rPr>
                                  </m:ctrlPr>
                                </m:sPrePr>
                                <m:sub/>
                                <m:sup>
                                  <m:r>
                                    <a:rPr kumimoji="1" lang="en-US" altLang="ja-JP" sz="2000" smtClean="0">
                                      <a:latin typeface="Cambria Math" panose="02040503050406030204" pitchFamily="18" charset="0"/>
                                    </a:rPr>
                                    <m:t>12</m:t>
                                  </m:r>
                                </m:sup>
                                <m:e>
                                  <m:r>
                                    <m:rPr>
                                      <m:sty m:val="p"/>
                                    </m:rPr>
                                    <a:rPr kumimoji="1" lang="en-US" altLang="ja-JP" sz="2000" smtClean="0">
                                      <a:latin typeface="Cambria Math" panose="02040503050406030204" pitchFamily="18" charset="0"/>
                                    </a:rPr>
                                    <m:t>C</m:t>
                                  </m:r>
                                </m:e>
                              </m:sPre>
                            </m:oMath>
                          </a14:m>
                          <a:r>
                            <a:rPr kumimoji="1" lang="en-US" altLang="ja-JP" sz="2000" dirty="0">
                              <a:latin typeface="Times New Roman" panose="02020603050405020304" pitchFamily="18" charset="0"/>
                              <a:cs typeface="Times New Roman" panose="02020603050405020304" pitchFamily="18" charset="0"/>
                            </a:rPr>
                            <a:t> (multi foils) + SS</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a:txBody>
                      <a:tcPr anchor="ctr"/>
                    </a:tc>
                    <a:tc vMerge="1">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0.2</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20708146"/>
                      </a:ext>
                    </a:extLst>
                  </a:tr>
                  <a:tr h="370840">
                    <a:tc rowSpan="2">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chemeClr val="bg1"/>
                                        </a:solidFill>
                                        <a:latin typeface="Cambria Math" panose="02040503050406030204" pitchFamily="18" charset="0"/>
                                      </a:rPr>
                                    </m:ctrlPr>
                                  </m:sSubPr>
                                  <m:e>
                                    <m:r>
                                      <a:rPr kumimoji="1" lang="en-US" altLang="ja-JP" sz="2000" b="1" i="1" smtClean="0">
                                        <a:solidFill>
                                          <a:schemeClr val="bg1"/>
                                        </a:solidFill>
                                        <a:latin typeface="Cambria Math" panose="02040503050406030204" pitchFamily="18" charset="0"/>
                                      </a:rPr>
                                      <m:t>𝐳</m:t>
                                    </m:r>
                                  </m:e>
                                  <m:sub>
                                    <m:r>
                                      <a:rPr kumimoji="1" lang="en-US" altLang="ja-JP" sz="2000" b="1" i="1" smtClean="0">
                                        <a:solidFill>
                                          <a:schemeClr val="bg1"/>
                                        </a:solidFill>
                                        <a:latin typeface="Cambria Math" panose="02040503050406030204" pitchFamily="18" charset="0"/>
                                      </a:rPr>
                                      <m:t>𝐭</m:t>
                                    </m:r>
                                  </m:sub>
                                </m:sSub>
                              </m:oMath>
                            </m:oMathPara>
                          </a14:m>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a:r>
                            <a:rPr kumimoji="1" lang="en-US" altLang="ja-JP" sz="2000" dirty="0">
                              <a:latin typeface="Times New Roman" panose="02020603050405020304" pitchFamily="18" charset="0"/>
                              <a:cs typeface="Times New Roman" panose="02020603050405020304" pitchFamily="18" charset="0"/>
                            </a:rPr>
                            <a:t>Empty </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700" smtClean="0">
                                    <a:latin typeface="Cambria Math" panose="02040503050406030204" pitchFamily="18" charset="0"/>
                                  </a:rPr>
                                  <m:t>−</m:t>
                                </m:r>
                                <m:r>
                                  <a:rPr kumimoji="1" lang="en-US" altLang="ja-JP" sz="1700" b="0" i="0" smtClean="0">
                                    <a:latin typeface="Cambria Math" panose="02040503050406030204" pitchFamily="18" charset="0"/>
                                  </a:rPr>
                                  <m:t>100</m:t>
                                </m:r>
                                <m:r>
                                  <a:rPr kumimoji="1" lang="en-US" altLang="ja-JP" sz="1700" smtClean="0">
                                    <a:latin typeface="Cambria Math" panose="02040503050406030204" pitchFamily="18" charset="0"/>
                                  </a:rPr>
                                  <m:t>&lt;</m:t>
                                </m:r>
                                <m:sSub>
                                  <m:sSubPr>
                                    <m:ctrlPr>
                                      <a:rPr kumimoji="1" lang="en-US" altLang="ja-JP" sz="1700" i="1" smtClean="0">
                                        <a:latin typeface="Cambria Math" panose="02040503050406030204" pitchFamily="18" charset="0"/>
                                      </a:rPr>
                                    </m:ctrlPr>
                                  </m:sSubPr>
                                  <m:e>
                                    <m:r>
                                      <a:rPr kumimoji="1" lang="en-US" altLang="ja-JP" sz="1700" smtClean="0">
                                        <a:latin typeface="Cambria Math" panose="02040503050406030204" pitchFamily="18" charset="0"/>
                                      </a:rPr>
                                      <m:t>𝑧</m:t>
                                    </m:r>
                                  </m:e>
                                  <m:sub>
                                    <m:r>
                                      <a:rPr kumimoji="1" lang="en-US" altLang="ja-JP" sz="1700" smtClean="0">
                                        <a:latin typeface="Cambria Math" panose="02040503050406030204" pitchFamily="18" charset="0"/>
                                      </a:rPr>
                                      <m:t>𝑡</m:t>
                                    </m:r>
                                  </m:sub>
                                </m:sSub>
                                <m:r>
                                  <a:rPr kumimoji="1" lang="en-US" altLang="ja-JP" sz="1700" smtClean="0">
                                    <a:latin typeface="Cambria Math" panose="02040503050406030204" pitchFamily="18" charset="0"/>
                                  </a:rPr>
                                  <m:t>&lt;</m:t>
                                </m:r>
                                <m:r>
                                  <a:rPr kumimoji="1" lang="en-US" altLang="ja-JP" sz="1700" b="0" i="0" smtClean="0">
                                    <a:latin typeface="Cambria Math" panose="02040503050406030204" pitchFamily="18" charset="0"/>
                                  </a:rPr>
                                  <m:t>100</m:t>
                                </m:r>
                              </m:oMath>
                            </m:oMathPara>
                          </a14:m>
                          <a:endParaRPr kumimoji="1" lang="ja-JP" altLang="en-US" sz="17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Times New Roman" panose="02020603050405020304" pitchFamily="18" charset="0"/>
                              <a:cs typeface="Times New Roman" panose="02020603050405020304" pitchFamily="18" charset="0"/>
                            </a:rPr>
                            <a:t>0.1</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 Background study</a:t>
                          </a:r>
                          <a:endParaRPr kumimoji="1" lang="ja-JP"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92685105"/>
                      </a:ext>
                    </a:extLst>
                  </a:tr>
                  <a:tr h="370840">
                    <a:tc vMerge="1">
                      <a:txBody>
                        <a:bodyPr/>
                        <a:lstStyle/>
                        <a:p>
                          <a:pPr algn="ctr"/>
                          <a:endParaRPr kumimoji="1" lang="ja-JP" altLang="en-US" dirty="0"/>
                        </a:p>
                      </a:txBody>
                      <a:tcPr/>
                    </a:tc>
                    <a:tc>
                      <a:txBody>
                        <a:bodyPr/>
                        <a:lstStyle/>
                        <a:p>
                          <a:pPr algn="l"/>
                          <a:r>
                            <a:rPr kumimoji="1" lang="en-US" altLang="ja-JP" sz="2000" dirty="0">
                              <a:latin typeface="Times New Roman" panose="02020603050405020304" pitchFamily="18" charset="0"/>
                              <a:cs typeface="Times New Roman" panose="02020603050405020304" pitchFamily="18" charset="0"/>
                            </a:rPr>
                            <a:t>Empty (or gas) + SS</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vMerge="1">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Times New Roman" panose="02020603050405020304" pitchFamily="18" charset="0"/>
                              <a:cs typeface="Times New Roman" panose="02020603050405020304" pitchFamily="18" charset="0"/>
                            </a:rPr>
                            <a:t>0.2</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Times New Roman" panose="02020603050405020304" pitchFamily="18" charset="0"/>
                              <a:cs typeface="Times New Roman" panose="02020603050405020304" pitchFamily="18" charset="0"/>
                            </a:rPr>
                            <a:t>+ Angle resolution check</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916096"/>
                      </a:ext>
                    </a:extLst>
                  </a:tr>
                  <a:tr h="370840">
                    <a:tc>
                      <a:txBody>
                        <a:bodyPr/>
                        <a:lstStyle/>
                        <a:p>
                          <a:pPr algn="ctr"/>
                          <a:r>
                            <a:rPr kumimoji="1" lang="en-US" altLang="ja-JP" sz="2000" b="1" dirty="0">
                              <a:solidFill>
                                <a:schemeClr val="tx1">
                                  <a:lumMod val="95000"/>
                                </a:schemeClr>
                              </a:solidFill>
                              <a:latin typeface="Times New Roman" panose="02020603050405020304" pitchFamily="18" charset="0"/>
                              <a:cs typeface="Times New Roman" panose="02020603050405020304" pitchFamily="18" charset="0"/>
                            </a:rPr>
                            <a:t>Physics</a:t>
                          </a:r>
                          <a:endParaRPr kumimoji="1" lang="ja-JP" altLang="en-US" sz="2000" b="1"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tc>
                      <a:txBody>
                        <a:bodyPr/>
                        <a:lstStyle/>
                        <a:p>
                          <a:pPr algn="l"/>
                          <a14:m>
                            <m:oMath xmlns:m="http://schemas.openxmlformats.org/officeDocument/2006/math">
                              <m:sPre>
                                <m:sPrePr>
                                  <m:ctrlPr>
                                    <a:rPr kumimoji="1" lang="en-US" altLang="ja-JP" sz="2000" i="1" smtClean="0">
                                      <a:solidFill>
                                        <a:schemeClr val="tx1">
                                          <a:lumMod val="95000"/>
                                        </a:schemeClr>
                                      </a:solidFill>
                                      <a:latin typeface="Cambria Math" panose="02040503050406030204" pitchFamily="18" charset="0"/>
                                    </a:rPr>
                                  </m:ctrlPr>
                                </m:sPrePr>
                                <m:sub/>
                                <m:sup>
                                  <m:r>
                                    <a:rPr kumimoji="1" lang="en-US" altLang="ja-JP" sz="2000" b="0" i="0" smtClean="0">
                                      <a:solidFill>
                                        <a:schemeClr val="tx1">
                                          <a:lumMod val="95000"/>
                                        </a:schemeClr>
                                      </a:solidFill>
                                      <a:latin typeface="Cambria Math" panose="02040503050406030204" pitchFamily="18" charset="0"/>
                                    </a:rPr>
                                    <m:t>3</m:t>
                                  </m:r>
                                  <m:r>
                                    <a:rPr kumimoji="1" lang="en-US" altLang="ja-JP" sz="2000" b="0" i="1" smtClean="0">
                                      <a:solidFill>
                                        <a:schemeClr val="tx1">
                                          <a:lumMod val="95000"/>
                                        </a:schemeClr>
                                      </a:solidFill>
                                      <a:latin typeface="Cambria Math" panose="02040503050406030204" pitchFamily="18" charset="0"/>
                                    </a:rPr>
                                    <m:t>,4</m:t>
                                  </m:r>
                                </m:sup>
                                <m:e>
                                  <m:r>
                                    <m:rPr>
                                      <m:sty m:val="p"/>
                                    </m:rPr>
                                    <a:rPr kumimoji="1" lang="en-US" altLang="ja-JP" sz="2000" b="0" i="0" smtClean="0">
                                      <a:solidFill>
                                        <a:schemeClr val="tx1">
                                          <a:lumMod val="95000"/>
                                        </a:schemeClr>
                                      </a:solidFill>
                                      <a:latin typeface="Cambria Math" panose="02040503050406030204" pitchFamily="18" charset="0"/>
                                    </a:rPr>
                                    <m:t>He</m:t>
                                  </m:r>
                                </m:e>
                              </m:sPre>
                            </m:oMath>
                          </a14:m>
                          <a:r>
                            <a:rPr lang="ja-JP" altLang="en-US" sz="2000" dirty="0">
                              <a:solidFill>
                                <a:schemeClr val="tx1">
                                  <a:lumMod val="95000"/>
                                </a:schemeClr>
                              </a:solidFill>
                              <a:latin typeface="Times New Roman" panose="02020603050405020304" pitchFamily="18" charset="0"/>
                              <a:cs typeface="Times New Roman" panose="02020603050405020304" pitchFamily="18" charset="0"/>
                            </a:rPr>
                            <a:t> </a:t>
                          </a:r>
                        </a:p>
                      </a:txBody>
                      <a:tcPr anchor="ctr">
                        <a:lnT w="57150" cap="flat" cmpd="sng" algn="ctr">
                          <a:solidFill>
                            <a:schemeClr val="tx1"/>
                          </a:solidFill>
                          <a:prstDash val="solid"/>
                          <a:round/>
                          <a:headEnd type="none" w="med" len="med"/>
                          <a:tailEnd type="none" w="med" len="med"/>
                        </a:lnT>
                        <a:solidFill>
                          <a:schemeClr val="accent4">
                            <a:lumMod val="50000"/>
                          </a:schemeClr>
                        </a:solid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i="1" smtClean="0">
                                        <a:solidFill>
                                          <a:schemeClr val="tx1">
                                            <a:lumMod val="95000"/>
                                          </a:schemeClr>
                                        </a:solidFill>
                                        <a:latin typeface="Cambria Math" panose="02040503050406030204" pitchFamily="18" charset="0"/>
                                      </a:rPr>
                                    </m:ctrlPr>
                                  </m:sPrePr>
                                  <m:sub>
                                    <m:r>
                                      <m:rPr>
                                        <m:sty m:val="p"/>
                                      </m:rPr>
                                      <a:rPr kumimoji="1" lang="en-US" altLang="ja-JP" sz="2000" b="0" i="0" smtClean="0">
                                        <a:solidFill>
                                          <a:schemeClr val="tx1">
                                            <a:lumMod val="95000"/>
                                          </a:schemeClr>
                                        </a:solidFill>
                                        <a:latin typeface="Cambria Math" panose="02040503050406030204" pitchFamily="18" charset="0"/>
                                      </a:rPr>
                                      <m:t>Λ</m:t>
                                    </m:r>
                                  </m:sub>
                                  <m:sup>
                                    <m:r>
                                      <a:rPr kumimoji="1" lang="en-US" altLang="ja-JP" sz="2000" b="0" i="0" smtClean="0">
                                        <a:solidFill>
                                          <a:schemeClr val="tx1">
                                            <a:lumMod val="95000"/>
                                          </a:schemeClr>
                                        </a:solidFill>
                                        <a:latin typeface="Cambria Math" panose="02040503050406030204" pitchFamily="18" charset="0"/>
                                      </a:rPr>
                                      <m:t>3</m:t>
                                    </m:r>
                                    <m:r>
                                      <a:rPr kumimoji="1" lang="en-US" altLang="ja-JP" sz="2000" b="0" i="1" smtClean="0">
                                        <a:solidFill>
                                          <a:schemeClr val="tx1">
                                            <a:lumMod val="95000"/>
                                          </a:schemeClr>
                                        </a:solidFill>
                                        <a:latin typeface="Cambria Math" panose="02040503050406030204" pitchFamily="18" charset="0"/>
                                      </a:rPr>
                                      <m:t>,4</m:t>
                                    </m:r>
                                  </m:sup>
                                  <m:e>
                                    <m:r>
                                      <m:rPr>
                                        <m:sty m:val="p"/>
                                      </m:rPr>
                                      <a:rPr kumimoji="1" lang="en-US" altLang="ja-JP" sz="2000" b="0" i="0" smtClean="0">
                                        <a:solidFill>
                                          <a:schemeClr val="tx1">
                                            <a:lumMod val="95000"/>
                                          </a:schemeClr>
                                        </a:solidFill>
                                        <a:latin typeface="Cambria Math" panose="02040503050406030204" pitchFamily="18" charset="0"/>
                                      </a:rPr>
                                      <m:t>H</m:t>
                                    </m:r>
                                  </m:e>
                                </m:sPre>
                              </m:oMath>
                            </m:oMathPara>
                          </a14:m>
                          <a:endParaRPr kumimoji="1" lang="ja-JP" altLang="en-US" sz="2000"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700" smtClean="0">
                                    <a:solidFill>
                                      <a:schemeClr val="tx1">
                                        <a:lumMod val="95000"/>
                                      </a:schemeClr>
                                    </a:solidFill>
                                    <a:latin typeface="Cambria Math" panose="02040503050406030204" pitchFamily="18" charset="0"/>
                                  </a:rPr>
                                  <m:t>−</m:t>
                                </m:r>
                                <m:r>
                                  <a:rPr kumimoji="1" lang="en-US" altLang="ja-JP" sz="1700" b="0" i="0" smtClean="0">
                                    <a:solidFill>
                                      <a:schemeClr val="tx1">
                                        <a:lumMod val="95000"/>
                                      </a:schemeClr>
                                    </a:solidFill>
                                    <a:latin typeface="Cambria Math" panose="02040503050406030204" pitchFamily="18" charset="0"/>
                                  </a:rPr>
                                  <m:t>100</m:t>
                                </m:r>
                                <m:r>
                                  <a:rPr kumimoji="1" lang="en-US" altLang="ja-JP" sz="1700" smtClean="0">
                                    <a:solidFill>
                                      <a:schemeClr val="tx1">
                                        <a:lumMod val="95000"/>
                                      </a:schemeClr>
                                    </a:solidFill>
                                    <a:latin typeface="Cambria Math" panose="02040503050406030204" pitchFamily="18" charset="0"/>
                                  </a:rPr>
                                  <m:t>&lt;</m:t>
                                </m:r>
                                <m:sSub>
                                  <m:sSubPr>
                                    <m:ctrlPr>
                                      <a:rPr kumimoji="1" lang="en-US" altLang="ja-JP" sz="1700" i="1" smtClean="0">
                                        <a:solidFill>
                                          <a:schemeClr val="tx1">
                                            <a:lumMod val="95000"/>
                                          </a:schemeClr>
                                        </a:solidFill>
                                        <a:latin typeface="Cambria Math" panose="02040503050406030204" pitchFamily="18" charset="0"/>
                                      </a:rPr>
                                    </m:ctrlPr>
                                  </m:sSubPr>
                                  <m:e>
                                    <m:r>
                                      <a:rPr kumimoji="1" lang="en-US" altLang="ja-JP" sz="1700" smtClean="0">
                                        <a:solidFill>
                                          <a:schemeClr val="tx1">
                                            <a:lumMod val="95000"/>
                                          </a:schemeClr>
                                        </a:solidFill>
                                        <a:latin typeface="Cambria Math" panose="02040503050406030204" pitchFamily="18" charset="0"/>
                                      </a:rPr>
                                      <m:t>𝑧</m:t>
                                    </m:r>
                                  </m:e>
                                  <m:sub>
                                    <m:r>
                                      <a:rPr kumimoji="1" lang="en-US" altLang="ja-JP" sz="1700" smtClean="0">
                                        <a:solidFill>
                                          <a:schemeClr val="tx1">
                                            <a:lumMod val="95000"/>
                                          </a:schemeClr>
                                        </a:solidFill>
                                        <a:latin typeface="Cambria Math" panose="02040503050406030204" pitchFamily="18" charset="0"/>
                                      </a:rPr>
                                      <m:t>𝑡</m:t>
                                    </m:r>
                                  </m:sub>
                                </m:sSub>
                                <m:r>
                                  <a:rPr kumimoji="1" lang="en-US" altLang="ja-JP" sz="1700" smtClean="0">
                                    <a:solidFill>
                                      <a:schemeClr val="tx1">
                                        <a:lumMod val="95000"/>
                                      </a:schemeClr>
                                    </a:solidFill>
                                    <a:latin typeface="Cambria Math" panose="02040503050406030204" pitchFamily="18" charset="0"/>
                                  </a:rPr>
                                  <m:t>&lt;</m:t>
                                </m:r>
                                <m:r>
                                  <a:rPr kumimoji="1" lang="en-US" altLang="ja-JP" sz="1700" b="0" i="0" smtClean="0">
                                    <a:solidFill>
                                      <a:schemeClr val="tx1">
                                        <a:lumMod val="95000"/>
                                      </a:schemeClr>
                                    </a:solidFill>
                                    <a:latin typeface="Cambria Math" panose="02040503050406030204" pitchFamily="18" charset="0"/>
                                  </a:rPr>
                                  <m:t>100</m:t>
                                </m:r>
                              </m:oMath>
                            </m:oMathPara>
                          </a14:m>
                          <a:endParaRPr kumimoji="1" lang="ja-JP" altLang="en-US" sz="1700"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tc>
                      <a:txBody>
                        <a:bodyPr/>
                        <a:lstStyle/>
                        <a:p>
                          <a:pPr algn="ctr"/>
                          <a:r>
                            <a:rPr lang="en-US" altLang="ja-JP" sz="2000" dirty="0">
                              <a:solidFill>
                                <a:schemeClr val="tx1">
                                  <a:lumMod val="95000"/>
                                </a:schemeClr>
                              </a:solidFill>
                              <a:latin typeface="Times New Roman" panose="02020603050405020304" pitchFamily="18" charset="0"/>
                              <a:cs typeface="Times New Roman" panose="02020603050405020304" pitchFamily="18" charset="0"/>
                            </a:rPr>
                            <a:t>12</a:t>
                          </a:r>
                          <a:endParaRPr lang="ja-JP" altLang="en-US" sz="2000"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tc>
                      <a:txBody>
                        <a:bodyPr/>
                        <a:lstStyle/>
                        <a:p>
                          <a:pPr algn="ctr"/>
                          <a:endParaRPr lang="ja-JP" altLang="en-US" sz="2000"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extLst>
                      <a:ext uri="{0D108BD9-81ED-4DB2-BD59-A6C34878D82A}">
                        <a16:rowId xmlns:a16="http://schemas.microsoft.com/office/drawing/2014/main" val="1824247687"/>
                      </a:ext>
                    </a:extLst>
                  </a:tr>
                </a:tbl>
              </a:graphicData>
            </a:graphic>
          </p:graphicFrame>
        </mc:Choice>
        <mc:Fallback xmlns="">
          <p:graphicFrame>
            <p:nvGraphicFramePr>
              <p:cNvPr id="4" name="コンテンツ プレースホルダー 3">
                <a:extLst>
                  <a:ext uri="{FF2B5EF4-FFF2-40B4-BE49-F238E27FC236}">
                    <a16:creationId xmlns:a16="http://schemas.microsoft.com/office/drawing/2014/main" id="{3BD2E1BE-AF36-4F8F-8217-DAB371F17937}"/>
                  </a:ext>
                </a:extLst>
              </p:cNvPr>
              <p:cNvGraphicFramePr>
                <a:graphicFrameLocks noGrp="1"/>
              </p:cNvGraphicFramePr>
              <p:nvPr>
                <p:ph idx="1"/>
                <p:extLst>
                  <p:ext uri="{D42A27DB-BD31-4B8C-83A1-F6EECF244321}">
                    <p14:modId xmlns:p14="http://schemas.microsoft.com/office/powerpoint/2010/main" val="755697059"/>
                  </p:ext>
                </p:extLst>
              </p:nvPr>
            </p:nvGraphicFramePr>
            <p:xfrm>
              <a:off x="244257" y="1235756"/>
              <a:ext cx="11703486" cy="3196591"/>
            </p:xfrm>
            <a:graphic>
              <a:graphicData uri="http://schemas.openxmlformats.org/drawingml/2006/table">
                <a:tbl>
                  <a:tblPr firstRow="1" bandRow="1">
                    <a:tableStyleId>{5940675A-B579-460E-94D1-54222C63F5DA}</a:tableStyleId>
                  </a:tblPr>
                  <a:tblGrid>
                    <a:gridCol w="1509202">
                      <a:extLst>
                        <a:ext uri="{9D8B030D-6E8A-4147-A177-3AD203B41FA5}">
                          <a16:colId xmlns:a16="http://schemas.microsoft.com/office/drawing/2014/main" val="1732957581"/>
                        </a:ext>
                      </a:extLst>
                    </a:gridCol>
                    <a:gridCol w="2415621">
                      <a:extLst>
                        <a:ext uri="{9D8B030D-6E8A-4147-A177-3AD203B41FA5}">
                          <a16:colId xmlns:a16="http://schemas.microsoft.com/office/drawing/2014/main" val="2854405498"/>
                        </a:ext>
                      </a:extLst>
                    </a:gridCol>
                    <a:gridCol w="1853852">
                      <a:extLst>
                        <a:ext uri="{9D8B030D-6E8A-4147-A177-3AD203B41FA5}">
                          <a16:colId xmlns:a16="http://schemas.microsoft.com/office/drawing/2014/main" val="2960496419"/>
                        </a:ext>
                      </a:extLst>
                    </a:gridCol>
                    <a:gridCol w="1817239">
                      <a:extLst>
                        <a:ext uri="{9D8B030D-6E8A-4147-A177-3AD203B41FA5}">
                          <a16:colId xmlns:a16="http://schemas.microsoft.com/office/drawing/2014/main" val="2678212784"/>
                        </a:ext>
                      </a:extLst>
                    </a:gridCol>
                    <a:gridCol w="1321029">
                      <a:extLst>
                        <a:ext uri="{9D8B030D-6E8A-4147-A177-3AD203B41FA5}">
                          <a16:colId xmlns:a16="http://schemas.microsoft.com/office/drawing/2014/main" val="2560851415"/>
                        </a:ext>
                      </a:extLst>
                    </a:gridCol>
                    <a:gridCol w="2786543">
                      <a:extLst>
                        <a:ext uri="{9D8B030D-6E8A-4147-A177-3AD203B41FA5}">
                          <a16:colId xmlns:a16="http://schemas.microsoft.com/office/drawing/2014/main" val="2564816319"/>
                        </a:ext>
                      </a:extLst>
                    </a:gridCol>
                  </a:tblGrid>
                  <a:tr h="701040">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Calibration</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Target + Sieve Slit</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Reaction</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endParaRPr lang="ja-JP"/>
                        </a:p>
                      </a:txBody>
                      <a:tcPr anchor="ctr">
                        <a:blipFill>
                          <a:blip r:embed="rId3"/>
                          <a:stretch>
                            <a:fillRect l="-318456" t="-4348" r="-228188" b="-367826"/>
                          </a:stretch>
                        </a:blip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Beamtime </a:t>
                          </a:r>
                        </a:p>
                        <a:p>
                          <a:pPr algn="ctr"/>
                          <a:r>
                            <a:rPr kumimoji="1" lang="en-US" altLang="ja-JP" sz="2000" b="1" dirty="0">
                              <a:solidFill>
                                <a:schemeClr val="bg1"/>
                              </a:solidFill>
                              <a:latin typeface="Times New Roman" panose="02020603050405020304" pitchFamily="18" charset="0"/>
                              <a:cs typeface="Times New Roman" panose="02020603050405020304" pitchFamily="18" charset="0"/>
                            </a:rPr>
                            <a:t>(day)</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tc>
                      <a:txBody>
                        <a:bodyPr/>
                        <a:lstStyle/>
                        <a:p>
                          <a:pPr algn="ctr"/>
                          <a:r>
                            <a:rPr kumimoji="1" lang="en-US" altLang="ja-JP" sz="2000" b="1" dirty="0">
                              <a:solidFill>
                                <a:schemeClr val="bg1"/>
                              </a:solidFill>
                              <a:latin typeface="Times New Roman" panose="02020603050405020304" pitchFamily="18" charset="0"/>
                              <a:cs typeface="Times New Roman" panose="02020603050405020304" pitchFamily="18" charset="0"/>
                            </a:rPr>
                            <a:t>Remarks</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60000"/>
                            <a:lumOff val="40000"/>
                          </a:schemeClr>
                        </a:solidFill>
                      </a:tcPr>
                    </a:tc>
                    <a:extLst>
                      <a:ext uri="{0D108BD9-81ED-4DB2-BD59-A6C34878D82A}">
                        <a16:rowId xmlns:a16="http://schemas.microsoft.com/office/drawing/2014/main" val="3471200727"/>
                      </a:ext>
                    </a:extLst>
                  </a:tr>
                  <a:tr h="396240">
                    <a:tc>
                      <a:txBody>
                        <a:bodyPr/>
                        <a:lstStyle/>
                        <a:p>
                          <a:endParaRPr lang="ja-JP"/>
                        </a:p>
                      </a:txBody>
                      <a:tcPr anchor="ctr">
                        <a:blipFill>
                          <a:blip r:embed="rId3"/>
                          <a:stretch>
                            <a:fillRect l="-403" t="-181818" r="-676613" b="-540909"/>
                          </a:stretch>
                        </a:blipFill>
                      </a:tcPr>
                    </a:tc>
                    <a:tc>
                      <a:txBody>
                        <a:bodyPr/>
                        <a:lstStyle/>
                        <a:p>
                          <a:pPr algn="l"/>
                          <a:r>
                            <a:rPr kumimoji="1" lang="en-US" altLang="ja-JP" sz="2000" dirty="0">
                              <a:latin typeface="Times New Roman" panose="02020603050405020304" pitchFamily="18" charset="0"/>
                              <a:cs typeface="Times New Roman" panose="02020603050405020304" pitchFamily="18" charset="0"/>
                            </a:rPr>
                            <a:t>H</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endParaRPr lang="ja-JP"/>
                        </a:p>
                      </a:txBody>
                      <a:tcPr anchor="ctr">
                        <a:blipFill>
                          <a:blip r:embed="rId3"/>
                          <a:stretch>
                            <a:fillRect l="-212171" t="-181818" r="-321711" b="-540909"/>
                          </a:stretch>
                        </a:blipFill>
                      </a:tcPr>
                    </a:tc>
                    <a:tc rowSpan="3">
                      <a:txBody>
                        <a:bodyPr/>
                        <a:lstStyle/>
                        <a:p>
                          <a:endParaRPr lang="ja-JP"/>
                        </a:p>
                      </a:txBody>
                      <a:tcPr anchor="ctr">
                        <a:blipFill>
                          <a:blip r:embed="rId3"/>
                          <a:stretch>
                            <a:fillRect l="-318456" t="-58252" r="-228188" b="-105340"/>
                          </a:stretch>
                        </a:blipFill>
                      </a:tcPr>
                    </a:tc>
                    <a:tc>
                      <a:txBody>
                        <a:bodyPr/>
                        <a:lstStyle/>
                        <a:p>
                          <a:pPr algn="ctr"/>
                          <a:r>
                            <a:rPr kumimoji="1" lang="en-US" altLang="ja-JP" sz="2000" dirty="0">
                              <a:latin typeface="Times New Roman" panose="02020603050405020304" pitchFamily="18" charset="0"/>
                              <a:cs typeface="Times New Roman" panose="02020603050405020304" pitchFamily="18" charset="0"/>
                            </a:rPr>
                            <a:t>1</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endParaRPr lang="ja-JP"/>
                        </a:p>
                      </a:txBody>
                      <a:tcPr anchor="ctr">
                        <a:blipFill>
                          <a:blip r:embed="rId3"/>
                          <a:stretch>
                            <a:fillRect l="-320350" t="-181818" r="-1313" b="-540909"/>
                          </a:stretch>
                        </a:blipFill>
                      </a:tcPr>
                    </a:tc>
                    <a:extLst>
                      <a:ext uri="{0D108BD9-81ED-4DB2-BD59-A6C34878D82A}">
                        <a16:rowId xmlns:a16="http://schemas.microsoft.com/office/drawing/2014/main" val="1521140016"/>
                      </a:ext>
                    </a:extLst>
                  </a:tr>
                  <a:tr h="427292">
                    <a:tc>
                      <a:txBody>
                        <a:bodyPr/>
                        <a:lstStyle/>
                        <a:p>
                          <a:endParaRPr lang="ja-JP"/>
                        </a:p>
                      </a:txBody>
                      <a:tcPr anchor="ctr">
                        <a:blipFill>
                          <a:blip r:embed="rId3"/>
                          <a:stretch>
                            <a:fillRect l="-403" t="-265714" r="-676613" b="-410000"/>
                          </a:stretch>
                        </a:blipFill>
                      </a:tcPr>
                    </a:tc>
                    <a:tc>
                      <a:txBody>
                        <a:bodyPr/>
                        <a:lstStyle/>
                        <a:p>
                          <a:endParaRPr lang="ja-JP"/>
                        </a:p>
                      </a:txBody>
                      <a:tcPr anchor="ctr">
                        <a:blipFill>
                          <a:blip r:embed="rId3"/>
                          <a:stretch>
                            <a:fillRect l="-62879" t="-265714" r="-323737" b="-410000"/>
                          </a:stretch>
                        </a:blipFill>
                      </a:tcPr>
                    </a:tc>
                    <a:tc>
                      <a:txBody>
                        <a:bodyPr/>
                        <a:lstStyle/>
                        <a:p>
                          <a:endParaRPr lang="ja-JP"/>
                        </a:p>
                      </a:txBody>
                      <a:tcPr anchor="ctr">
                        <a:blipFill>
                          <a:blip r:embed="rId3"/>
                          <a:stretch>
                            <a:fillRect l="-212171" t="-265714" r="-321711" b="-410000"/>
                          </a:stretch>
                        </a:blipFill>
                      </a:tcPr>
                    </a:tc>
                    <a:tc vMerge="1">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1</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endParaRPr lang="ja-JP"/>
                        </a:p>
                      </a:txBody>
                      <a:tcPr anchor="ctr">
                        <a:blipFill>
                          <a:blip r:embed="rId3"/>
                          <a:stretch>
                            <a:fillRect l="-320350" t="-265714" r="-1313" b="-410000"/>
                          </a:stretch>
                        </a:blipFill>
                      </a:tcPr>
                    </a:tc>
                    <a:extLst>
                      <a:ext uri="{0D108BD9-81ED-4DB2-BD59-A6C34878D82A}">
                        <a16:rowId xmlns:a16="http://schemas.microsoft.com/office/drawing/2014/main" val="1656481344"/>
                      </a:ext>
                    </a:extLst>
                  </a:tr>
                  <a:tr h="427292">
                    <a:tc>
                      <a:txBody>
                        <a:bodyPr/>
                        <a:lstStyle/>
                        <a:p>
                          <a:endParaRPr lang="ja-JP"/>
                        </a:p>
                      </a:txBody>
                      <a:tcPr anchor="ctr">
                        <a:blipFill>
                          <a:blip r:embed="rId3"/>
                          <a:stretch>
                            <a:fillRect l="-403" t="-365714" r="-676613" b="-310000"/>
                          </a:stretch>
                        </a:blipFill>
                      </a:tcPr>
                    </a:tc>
                    <a:tc>
                      <a:txBody>
                        <a:bodyPr/>
                        <a:lstStyle/>
                        <a:p>
                          <a:endParaRPr lang="ja-JP"/>
                        </a:p>
                      </a:txBody>
                      <a:tcPr anchor="ctr">
                        <a:blipFill>
                          <a:blip r:embed="rId3"/>
                          <a:stretch>
                            <a:fillRect l="-62879" t="-365714" r="-323737" b="-310000"/>
                          </a:stretch>
                        </a:blipFill>
                      </a:tcPr>
                    </a:tc>
                    <a:tc>
                      <a:txBody>
                        <a:bodyPr/>
                        <a:lstStyle/>
                        <a:p>
                          <a:pPr algn="ct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a:txBody>
                      <a:tcPr anchor="ctr"/>
                    </a:tc>
                    <a:tc vMerge="1">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0.2</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20708146"/>
                      </a:ext>
                    </a:extLst>
                  </a:tr>
                  <a:tr h="396240">
                    <a:tc rowSpan="2">
                      <a:txBody>
                        <a:bodyPr/>
                        <a:lstStyle/>
                        <a:p>
                          <a:endParaRPr lang="ja-JP"/>
                        </a:p>
                      </a:txBody>
                      <a:tcPr anchor="ctr">
                        <a:lnB w="57150" cap="flat" cmpd="sng" algn="ctr">
                          <a:solidFill>
                            <a:schemeClr val="tx1"/>
                          </a:solidFill>
                          <a:prstDash val="solid"/>
                          <a:round/>
                          <a:headEnd type="none" w="med" len="med"/>
                          <a:tailEnd type="none" w="med" len="med"/>
                        </a:lnB>
                        <a:blipFill>
                          <a:blip r:embed="rId3"/>
                          <a:stretch>
                            <a:fillRect l="-403" t="-248855" r="-676613" b="-65649"/>
                          </a:stretch>
                        </a:blipFill>
                      </a:tcPr>
                    </a:tc>
                    <a:tc>
                      <a:txBody>
                        <a:bodyPr/>
                        <a:lstStyle/>
                        <a:p>
                          <a:pPr algn="l"/>
                          <a:r>
                            <a:rPr kumimoji="1" lang="en-US" altLang="ja-JP" sz="2000" dirty="0">
                              <a:latin typeface="Times New Roman" panose="02020603050405020304" pitchFamily="18" charset="0"/>
                              <a:cs typeface="Times New Roman" panose="02020603050405020304" pitchFamily="18" charset="0"/>
                            </a:rPr>
                            <a:t>Empty </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a:txBody>
                      <a:tcPr anchor="ctr"/>
                    </a:tc>
                    <a:tc rowSpan="2">
                      <a:txBody>
                        <a:bodyPr/>
                        <a:lstStyle/>
                        <a:p>
                          <a:endParaRPr lang="ja-JP"/>
                        </a:p>
                      </a:txBody>
                      <a:tcPr anchor="ctr">
                        <a:lnB w="57150" cap="flat" cmpd="sng" algn="ctr">
                          <a:solidFill>
                            <a:schemeClr val="tx1"/>
                          </a:solidFill>
                          <a:prstDash val="solid"/>
                          <a:round/>
                          <a:headEnd type="none" w="med" len="med"/>
                          <a:tailEnd type="none" w="med" len="med"/>
                        </a:lnB>
                        <a:blipFill>
                          <a:blip r:embed="rId3"/>
                          <a:stretch>
                            <a:fillRect l="-318456" t="-248855" r="-228188" b="-65649"/>
                          </a:stretch>
                        </a:blipFill>
                      </a:tcPr>
                    </a:tc>
                    <a:tc>
                      <a:txBody>
                        <a:bodyPr/>
                        <a:lstStyle/>
                        <a:p>
                          <a:pPr algn="ctr"/>
                          <a:r>
                            <a:rPr kumimoji="1" lang="en-US" altLang="ja-JP" sz="2000" dirty="0">
                              <a:latin typeface="Times New Roman" panose="02020603050405020304" pitchFamily="18" charset="0"/>
                              <a:cs typeface="Times New Roman" panose="02020603050405020304" pitchFamily="18" charset="0"/>
                            </a:rPr>
                            <a:t>0.1</a:t>
                          </a:r>
                          <a:endParaRPr kumimoji="1" lang="ja-JP" altLang="en-US" sz="20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 Background study</a:t>
                          </a:r>
                          <a:endParaRPr kumimoji="1" lang="ja-JP" alt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92685105"/>
                      </a:ext>
                    </a:extLst>
                  </a:tr>
                  <a:tr h="396240">
                    <a:tc vMerge="1">
                      <a:txBody>
                        <a:bodyPr/>
                        <a:lstStyle/>
                        <a:p>
                          <a:pPr algn="ctr"/>
                          <a:endParaRPr kumimoji="1" lang="ja-JP" altLang="en-US" dirty="0"/>
                        </a:p>
                      </a:txBody>
                      <a:tcPr/>
                    </a:tc>
                    <a:tc>
                      <a:txBody>
                        <a:bodyPr/>
                        <a:lstStyle/>
                        <a:p>
                          <a:pPr algn="l"/>
                          <a:r>
                            <a:rPr kumimoji="1" lang="en-US" altLang="ja-JP" sz="2000" dirty="0">
                              <a:latin typeface="Times New Roman" panose="02020603050405020304" pitchFamily="18" charset="0"/>
                              <a:cs typeface="Times New Roman" panose="02020603050405020304" pitchFamily="18" charset="0"/>
                            </a:rPr>
                            <a:t>Empty (or gas) + SS</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Times New Roman" panose="02020603050405020304" pitchFamily="18" charset="0"/>
                              <a:cs typeface="Times New Roman" panose="02020603050405020304" pitchFamily="18" charset="0"/>
                            </a:rPr>
                            <a:t>-</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vMerge="1">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Times New Roman" panose="02020603050405020304" pitchFamily="18" charset="0"/>
                              <a:cs typeface="Times New Roman" panose="02020603050405020304" pitchFamily="18" charset="0"/>
                            </a:rPr>
                            <a:t>0.2</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Times New Roman" panose="02020603050405020304" pitchFamily="18" charset="0"/>
                              <a:cs typeface="Times New Roman" panose="02020603050405020304" pitchFamily="18" charset="0"/>
                            </a:rPr>
                            <a:t>+ Angle resolution check</a:t>
                          </a:r>
                          <a:endParaRPr kumimoji="1" lang="ja-JP" altLang="en-US" sz="2000" dirty="0">
                            <a:latin typeface="Times New Roman" panose="02020603050405020304" pitchFamily="18" charset="0"/>
                            <a:cs typeface="Times New Roman" panose="02020603050405020304" pitchFamily="18" charset="0"/>
                          </a:endParaRPr>
                        </a:p>
                      </a:txBody>
                      <a:tcPr anchor="ct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916096"/>
                      </a:ext>
                    </a:extLst>
                  </a:tr>
                  <a:tr h="452247">
                    <a:tc>
                      <a:txBody>
                        <a:bodyPr/>
                        <a:lstStyle/>
                        <a:p>
                          <a:pPr algn="ctr"/>
                          <a:r>
                            <a:rPr kumimoji="1" lang="en-US" altLang="ja-JP" sz="2000" b="1" dirty="0">
                              <a:solidFill>
                                <a:schemeClr val="tx1">
                                  <a:lumMod val="95000"/>
                                </a:schemeClr>
                              </a:solidFill>
                              <a:latin typeface="Times New Roman" panose="02020603050405020304" pitchFamily="18" charset="0"/>
                              <a:cs typeface="Times New Roman" panose="02020603050405020304" pitchFamily="18" charset="0"/>
                            </a:rPr>
                            <a:t>Physics</a:t>
                          </a:r>
                          <a:endParaRPr kumimoji="1" lang="ja-JP" altLang="en-US" sz="2000" b="1"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tc>
                      <a:txBody>
                        <a:bodyPr/>
                        <a:lstStyle/>
                        <a:p>
                          <a:endParaRPr lang="ja-JP"/>
                        </a:p>
                      </a:txBody>
                      <a:tcPr anchor="ctr">
                        <a:lnT w="57150" cap="flat" cmpd="sng" algn="ctr">
                          <a:solidFill>
                            <a:schemeClr val="tx1"/>
                          </a:solidFill>
                          <a:prstDash val="solid"/>
                          <a:round/>
                          <a:headEnd type="none" w="med" len="med"/>
                          <a:tailEnd type="none" w="med" len="med"/>
                        </a:lnT>
                        <a:blipFill>
                          <a:blip r:embed="rId3"/>
                          <a:stretch>
                            <a:fillRect l="-62879" t="-617568" r="-323737" b="-16216"/>
                          </a:stretch>
                        </a:blipFill>
                      </a:tcPr>
                    </a:tc>
                    <a:tc>
                      <a:txBody>
                        <a:bodyPr/>
                        <a:lstStyle/>
                        <a:p>
                          <a:endParaRPr lang="ja-JP"/>
                        </a:p>
                      </a:txBody>
                      <a:tcPr anchor="ctr">
                        <a:lnT w="57150" cap="flat" cmpd="sng" algn="ctr">
                          <a:solidFill>
                            <a:schemeClr val="tx1"/>
                          </a:solidFill>
                          <a:prstDash val="solid"/>
                          <a:round/>
                          <a:headEnd type="none" w="med" len="med"/>
                          <a:tailEnd type="none" w="med" len="med"/>
                        </a:lnT>
                        <a:blipFill>
                          <a:blip r:embed="rId3"/>
                          <a:stretch>
                            <a:fillRect l="-212171" t="-617568" r="-321711" b="-16216"/>
                          </a:stretch>
                        </a:blipFill>
                      </a:tcPr>
                    </a:tc>
                    <a:tc>
                      <a:txBody>
                        <a:bodyPr/>
                        <a:lstStyle/>
                        <a:p>
                          <a:endParaRPr lang="ja-JP"/>
                        </a:p>
                      </a:txBody>
                      <a:tcPr anchor="ctr">
                        <a:lnT w="57150" cap="flat" cmpd="sng" algn="ctr">
                          <a:solidFill>
                            <a:schemeClr val="tx1"/>
                          </a:solidFill>
                          <a:prstDash val="solid"/>
                          <a:round/>
                          <a:headEnd type="none" w="med" len="med"/>
                          <a:tailEnd type="none" w="med" len="med"/>
                        </a:lnT>
                        <a:blipFill>
                          <a:blip r:embed="rId3"/>
                          <a:stretch>
                            <a:fillRect l="-318456" t="-617568" r="-228188" b="-16216"/>
                          </a:stretch>
                        </a:blipFill>
                      </a:tcPr>
                    </a:tc>
                    <a:tc>
                      <a:txBody>
                        <a:bodyPr/>
                        <a:lstStyle/>
                        <a:p>
                          <a:pPr algn="ctr"/>
                          <a:r>
                            <a:rPr lang="en-US" altLang="ja-JP" sz="2000" dirty="0">
                              <a:solidFill>
                                <a:schemeClr val="tx1">
                                  <a:lumMod val="95000"/>
                                </a:schemeClr>
                              </a:solidFill>
                              <a:latin typeface="Times New Roman" panose="02020603050405020304" pitchFamily="18" charset="0"/>
                              <a:cs typeface="Times New Roman" panose="02020603050405020304" pitchFamily="18" charset="0"/>
                            </a:rPr>
                            <a:t>12</a:t>
                          </a:r>
                          <a:endParaRPr lang="ja-JP" altLang="en-US" sz="2000"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tc>
                      <a:txBody>
                        <a:bodyPr/>
                        <a:lstStyle/>
                        <a:p>
                          <a:pPr algn="ctr"/>
                          <a:endParaRPr lang="ja-JP" altLang="en-US" sz="2000" dirty="0">
                            <a:solidFill>
                              <a:schemeClr val="tx1">
                                <a:lumMod val="95000"/>
                              </a:schemeClr>
                            </a:solidFill>
                            <a:latin typeface="Times New Roman" panose="02020603050405020304" pitchFamily="18" charset="0"/>
                            <a:cs typeface="Times New Roman" panose="02020603050405020304" pitchFamily="18" charset="0"/>
                          </a:endParaRPr>
                        </a:p>
                      </a:txBody>
                      <a:tcPr anchor="ctr">
                        <a:lnT w="57150" cap="flat" cmpd="sng" algn="ctr">
                          <a:solidFill>
                            <a:schemeClr val="tx1"/>
                          </a:solidFill>
                          <a:prstDash val="solid"/>
                          <a:round/>
                          <a:headEnd type="none" w="med" len="med"/>
                          <a:tailEnd type="none" w="med" len="med"/>
                        </a:lnT>
                        <a:solidFill>
                          <a:schemeClr val="accent4">
                            <a:lumMod val="50000"/>
                          </a:schemeClr>
                        </a:solidFill>
                      </a:tcPr>
                    </a:tc>
                    <a:extLst>
                      <a:ext uri="{0D108BD9-81ED-4DB2-BD59-A6C34878D82A}">
                        <a16:rowId xmlns:a16="http://schemas.microsoft.com/office/drawing/2014/main" val="1824247687"/>
                      </a:ext>
                    </a:extLst>
                  </a:tr>
                </a:tbl>
              </a:graphicData>
            </a:graphic>
          </p:graphicFrame>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7AD6B2F9-66A1-4E68-8E89-2CDFDCD1C88F}"/>
                  </a:ext>
                </a:extLst>
              </p:cNvPr>
              <p:cNvSpPr txBox="1"/>
              <p:nvPr/>
            </p:nvSpPr>
            <p:spPr>
              <a:xfrm>
                <a:off x="255211" y="4676722"/>
                <a:ext cx="6795371" cy="16773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2300" u="sng" dirty="0"/>
                  <a:t>Major contributions to a systematic error on </a:t>
                </a:r>
                <a14:m>
                  <m:oMath xmlns:m="http://schemas.openxmlformats.org/officeDocument/2006/math">
                    <m:sSub>
                      <m:sSubPr>
                        <m:ctrlPr>
                          <a:rPr lang="en-US" altLang="ja-JP" sz="2300" b="0" i="1" u="sng" smtClean="0">
                            <a:latin typeface="Cambria Math" panose="02040503050406030204" pitchFamily="18" charset="0"/>
                          </a:rPr>
                        </m:ctrlPr>
                      </m:sSubPr>
                      <m:e>
                        <m:r>
                          <a:rPr lang="en-US" altLang="ja-JP" sz="2300" b="0" i="1" u="sng" smtClean="0">
                            <a:latin typeface="Cambria Math" panose="02040503050406030204" pitchFamily="18" charset="0"/>
                          </a:rPr>
                          <m:t>𝐵</m:t>
                        </m:r>
                      </m:e>
                      <m:sub>
                        <m:r>
                          <m:rPr>
                            <m:sty m:val="p"/>
                          </m:rPr>
                          <a:rPr lang="en-US" altLang="ja-JP" sz="2300" b="0" i="0" u="sng" smtClean="0">
                            <a:latin typeface="Cambria Math" panose="02040503050406030204" pitchFamily="18" charset="0"/>
                          </a:rPr>
                          <m:t>Λ</m:t>
                        </m:r>
                      </m:sub>
                    </m:sSub>
                  </m:oMath>
                </a14:m>
                <a:r>
                  <a:rPr kumimoji="1" lang="en-US" altLang="ja-JP" sz="2300" u="sng" dirty="0"/>
                  <a:t> </a:t>
                </a:r>
              </a:p>
              <a:p>
                <a:pPr marL="285750" indent="-285750">
                  <a:buFont typeface="Arial" panose="020B0604020202020204" pitchFamily="34" charset="0"/>
                  <a:buChar char="•"/>
                </a:pPr>
                <a:r>
                  <a:rPr lang="en-US" altLang="ja-JP" sz="2000" dirty="0"/>
                  <a:t>Energy scale calibration</a:t>
                </a:r>
                <a:r>
                  <a:rPr lang="en-US" altLang="ja-JP" sz="2000" baseline="30000" dirty="0"/>
                  <a:t>(*) </a:t>
                </a:r>
                <a:r>
                  <a:rPr lang="en-US" altLang="ja-JP" sz="2000" dirty="0"/>
                  <a:t>: </a:t>
                </a:r>
                <a14:m>
                  <m:oMath xmlns:m="http://schemas.openxmlformats.org/officeDocument/2006/math">
                    <m:r>
                      <a:rPr lang="en-US" altLang="ja-JP" sz="2000" i="1" dirty="0">
                        <a:latin typeface="Cambria Math" panose="02040503050406030204" pitchFamily="18" charset="0"/>
                      </a:rPr>
                      <m:t>±</m:t>
                    </m:r>
                    <m:r>
                      <a:rPr lang="en-US" altLang="ja-JP" sz="2000" b="0" i="1" dirty="0" smtClean="0">
                        <a:latin typeface="Cambria Math" panose="02040503050406030204" pitchFamily="18" charset="0"/>
                      </a:rPr>
                      <m:t>5</m:t>
                    </m:r>
                    <m:r>
                      <a:rPr lang="en-US" altLang="ja-JP" sz="2000" i="1" dirty="0">
                        <a:latin typeface="Cambria Math" panose="02040503050406030204" pitchFamily="18" charset="0"/>
                      </a:rPr>
                      <m:t>0</m:t>
                    </m:r>
                  </m:oMath>
                </a14:m>
                <a:r>
                  <a:rPr lang="ja-JP" altLang="en-US" sz="2000" dirty="0"/>
                  <a:t> </a:t>
                </a:r>
                <a:r>
                  <a:rPr lang="en-US" altLang="ja-JP" sz="2000" dirty="0"/>
                  <a:t>keV</a:t>
                </a:r>
              </a:p>
              <a:p>
                <a:pPr marL="285750" indent="-285750">
                  <a:buFont typeface="Arial" panose="020B0604020202020204" pitchFamily="34" charset="0"/>
                  <a:buChar char="•"/>
                </a:pPr>
                <a:r>
                  <a:rPr lang="en-US" altLang="ja-JP" sz="2000" dirty="0"/>
                  <a:t>Energy loss correction: </a:t>
                </a:r>
                <a14:m>
                  <m:oMath xmlns:m="http://schemas.openxmlformats.org/officeDocument/2006/math">
                    <m:r>
                      <a:rPr lang="en-US" altLang="ja-JP" sz="2000" i="1" dirty="0">
                        <a:latin typeface="Cambria Math" panose="02040503050406030204" pitchFamily="18" charset="0"/>
                      </a:rPr>
                      <m:t>±</m:t>
                    </m:r>
                    <m:r>
                      <a:rPr lang="en-US" altLang="ja-JP" sz="2000" b="0" i="1" dirty="0" smtClean="0">
                        <a:latin typeface="Cambria Math" panose="02040503050406030204" pitchFamily="18" charset="0"/>
                      </a:rPr>
                      <m:t>23</m:t>
                    </m:r>
                  </m:oMath>
                </a14:m>
                <a:r>
                  <a:rPr lang="ja-JP" altLang="en-US" sz="2000" dirty="0"/>
                  <a:t> </a:t>
                </a:r>
                <a:r>
                  <a:rPr lang="en-US" altLang="ja-JP" sz="2000" dirty="0"/>
                  <a:t>keV</a:t>
                </a:r>
              </a:p>
              <a:p>
                <a:pPr marL="742950" lvl="1" indent="-285750">
                  <a:buFont typeface="Arial" panose="020B0604020202020204" pitchFamily="34" charset="0"/>
                  <a:buChar char="•"/>
                </a:pPr>
                <a:r>
                  <a:rPr lang="en-US" altLang="ja-JP" sz="2000" dirty="0"/>
                  <a:t>target density: </a:t>
                </a:r>
                <a14:m>
                  <m:oMath xmlns:m="http://schemas.openxmlformats.org/officeDocument/2006/math">
                    <m:r>
                      <a:rPr lang="en-US" altLang="ja-JP" sz="2000" b="0" i="1" smtClean="0">
                        <a:latin typeface="Cambria Math" panose="02040503050406030204" pitchFamily="18" charset="0"/>
                      </a:rPr>
                      <m:t>±3%</m:t>
                    </m:r>
                  </m:oMath>
                </a14:m>
                <a:endParaRPr lang="en-US" altLang="ja-JP" sz="2000" b="0" dirty="0"/>
              </a:p>
              <a:p>
                <a:pPr marL="742950" lvl="1" indent="-285750">
                  <a:buFont typeface="Arial" panose="020B0604020202020204" pitchFamily="34" charset="0"/>
                  <a:buChar char="•"/>
                </a:pPr>
                <a:r>
                  <a:rPr lang="en-US" altLang="ja-JP" sz="2000" dirty="0"/>
                  <a:t>cell thickness uniformity: </a:t>
                </a:r>
                <a14:m>
                  <m:oMath xmlns:m="http://schemas.openxmlformats.org/officeDocument/2006/math">
                    <m:r>
                      <a:rPr lang="en-US" altLang="ja-JP" sz="2000" b="0" i="1" smtClean="0">
                        <a:latin typeface="Cambria Math" panose="02040503050406030204" pitchFamily="18" charset="0"/>
                      </a:rPr>
                      <m:t>±25</m:t>
                    </m:r>
                    <m:r>
                      <a:rPr lang="en-US" altLang="ja-JP" sz="2000" b="0" i="1" smtClean="0">
                        <a:latin typeface="Cambria Math" panose="02040503050406030204" pitchFamily="18" charset="0"/>
                      </a:rPr>
                      <m:t>𝜇</m:t>
                    </m:r>
                    <m:r>
                      <m:rPr>
                        <m:sty m:val="p"/>
                      </m:rPr>
                      <a:rPr lang="en-US" altLang="ja-JP" sz="2000" b="0" i="0" smtClean="0">
                        <a:latin typeface="Cambria Math" panose="02040503050406030204" pitchFamily="18" charset="0"/>
                      </a:rPr>
                      <m:t>m</m:t>
                    </m:r>
                  </m:oMath>
                </a14:m>
                <a:endParaRPr kumimoji="1" lang="ja-JP" altLang="en-US" sz="2000" dirty="0"/>
              </a:p>
            </p:txBody>
          </p:sp>
        </mc:Choice>
        <mc:Fallback xmlns="">
          <p:sp>
            <p:nvSpPr>
              <p:cNvPr id="5" name="テキスト ボックス 4">
                <a:extLst>
                  <a:ext uri="{FF2B5EF4-FFF2-40B4-BE49-F238E27FC236}">
                    <a16:creationId xmlns:a16="http://schemas.microsoft.com/office/drawing/2014/main" id="{7AD6B2F9-66A1-4E68-8E89-2CDFDCD1C88F}"/>
                  </a:ext>
                </a:extLst>
              </p:cNvPr>
              <p:cNvSpPr txBox="1">
                <a:spLocks noRot="1" noChangeAspect="1" noMove="1" noResize="1" noEditPoints="1" noAdjustHandles="1" noChangeArrowheads="1" noChangeShapeType="1" noTextEdit="1"/>
              </p:cNvSpPr>
              <p:nvPr/>
            </p:nvSpPr>
            <p:spPr>
              <a:xfrm>
                <a:off x="255211" y="4676722"/>
                <a:ext cx="6795371" cy="1677382"/>
              </a:xfrm>
              <a:prstGeom prst="rect">
                <a:avLst/>
              </a:prstGeom>
              <a:blipFill>
                <a:blip r:embed="rId4"/>
                <a:stretch>
                  <a:fillRect l="-1253" t="-2166" b="-5054"/>
                </a:stretch>
              </a:blipFill>
            </p:spPr>
            <p:txBody>
              <a:bodyPr/>
              <a:lstStyle/>
              <a:p>
                <a:r>
                  <a:rPr lang="ja-JP" altLang="en-US">
                    <a:noFill/>
                  </a:rPr>
                  <a:t> </a:t>
                </a:r>
              </a:p>
            </p:txBody>
          </p:sp>
        </mc:Fallback>
      </mc:AlternateContent>
      <p:sp>
        <p:nvSpPr>
          <p:cNvPr id="6" name="矢印: 右 5">
            <a:extLst>
              <a:ext uri="{FF2B5EF4-FFF2-40B4-BE49-F238E27FC236}">
                <a16:creationId xmlns:a16="http://schemas.microsoft.com/office/drawing/2014/main" id="{7480C294-C8F2-47A0-A187-7F96B744B537}"/>
              </a:ext>
            </a:extLst>
          </p:cNvPr>
          <p:cNvSpPr/>
          <p:nvPr/>
        </p:nvSpPr>
        <p:spPr>
          <a:xfrm>
            <a:off x="7338951" y="4808557"/>
            <a:ext cx="779758" cy="551145"/>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FC3051FD-C010-465C-B4D8-58AB30285781}"/>
                  </a:ext>
                </a:extLst>
              </p:cNvPr>
              <p:cNvSpPr txBox="1"/>
              <p:nvPr/>
            </p:nvSpPr>
            <p:spPr>
              <a:xfrm>
                <a:off x="8363120" y="4778340"/>
                <a:ext cx="3529710" cy="611578"/>
              </a:xfrm>
              <a:prstGeom prst="rect">
                <a:avLst/>
              </a:prstGeom>
              <a:solidFill>
                <a:srgbClr val="002060"/>
              </a:solidFill>
              <a:ln>
                <a:solidFill>
                  <a:schemeClr val="tx1">
                    <a:lumMod val="85000"/>
                  </a:schemeClr>
                </a:solidFill>
              </a:ln>
            </p:spPr>
            <p:txBody>
              <a:bodyPr wrap="square" rtlCol="0">
                <a:spAutoFit/>
              </a:bodyPr>
              <a:lstStyle/>
              <a:p>
                <a:pPr algn="ctr"/>
                <a14:m>
                  <m:oMath xmlns:m="http://schemas.openxmlformats.org/officeDocument/2006/math">
                    <m:r>
                      <a:rPr kumimoji="1" lang="en-US" altLang="ja-JP" sz="3000" b="1" i="0" smtClean="0">
                        <a:solidFill>
                          <a:schemeClr val="accent3">
                            <a:lumMod val="20000"/>
                            <a:lumOff val="80000"/>
                          </a:schemeClr>
                        </a:solidFill>
                        <a:latin typeface="Cambria Math" panose="02040503050406030204" pitchFamily="18" charset="0"/>
                      </a:rPr>
                      <m:t>|</m:t>
                    </m:r>
                    <m:r>
                      <a:rPr kumimoji="1" lang="en-US" altLang="ja-JP" sz="3000" b="1" i="0" smtClean="0">
                        <a:solidFill>
                          <a:schemeClr val="accent3">
                            <a:lumMod val="20000"/>
                            <a:lumOff val="80000"/>
                          </a:schemeClr>
                        </a:solidFill>
                        <a:latin typeface="Cambria Math" panose="02040503050406030204" pitchFamily="18" charset="0"/>
                      </a:rPr>
                      <m:t>𝚫</m:t>
                    </m:r>
                    <m:sSubSup>
                      <m:sSubSupPr>
                        <m:ctrlPr>
                          <a:rPr kumimoji="1" lang="en-US" altLang="ja-JP" sz="3000" b="1" i="1" smtClean="0">
                            <a:solidFill>
                              <a:schemeClr val="accent3">
                                <a:lumMod val="20000"/>
                                <a:lumOff val="80000"/>
                              </a:schemeClr>
                            </a:solidFill>
                            <a:latin typeface="Cambria Math" panose="02040503050406030204" pitchFamily="18" charset="0"/>
                          </a:rPr>
                        </m:ctrlPr>
                      </m:sSubSupPr>
                      <m:e>
                        <m:r>
                          <a:rPr kumimoji="1" lang="en-US" altLang="ja-JP" sz="3000" b="1" i="1" smtClean="0">
                            <a:solidFill>
                              <a:schemeClr val="accent3">
                                <a:lumMod val="20000"/>
                                <a:lumOff val="80000"/>
                              </a:schemeClr>
                            </a:solidFill>
                            <a:latin typeface="Cambria Math" panose="02040503050406030204" pitchFamily="18" charset="0"/>
                          </a:rPr>
                          <m:t>𝑩</m:t>
                        </m:r>
                      </m:e>
                      <m:sub>
                        <m:r>
                          <a:rPr kumimoji="1" lang="en-US" altLang="ja-JP" sz="3000" b="1" i="0" smtClean="0">
                            <a:solidFill>
                              <a:schemeClr val="accent3">
                                <a:lumMod val="20000"/>
                                <a:lumOff val="80000"/>
                              </a:schemeClr>
                            </a:solidFill>
                            <a:latin typeface="Cambria Math" panose="02040503050406030204" pitchFamily="18" charset="0"/>
                          </a:rPr>
                          <m:t>𝚲</m:t>
                        </m:r>
                      </m:sub>
                      <m:sup>
                        <m:r>
                          <a:rPr kumimoji="1" lang="en-US" altLang="ja-JP" sz="3000" b="1" i="0" smtClean="0">
                            <a:solidFill>
                              <a:schemeClr val="accent3">
                                <a:lumMod val="20000"/>
                                <a:lumOff val="80000"/>
                              </a:schemeClr>
                            </a:solidFill>
                            <a:latin typeface="Cambria Math" panose="02040503050406030204" pitchFamily="18" charset="0"/>
                          </a:rPr>
                          <m:t>𝐬𝐲𝐬</m:t>
                        </m:r>
                        <m:r>
                          <a:rPr kumimoji="1" lang="en-US" altLang="ja-JP" sz="3000" b="1" i="0" smtClean="0">
                            <a:solidFill>
                              <a:schemeClr val="accent3">
                                <a:lumMod val="20000"/>
                                <a:lumOff val="80000"/>
                              </a:schemeClr>
                            </a:solidFill>
                            <a:latin typeface="Cambria Math" panose="02040503050406030204" pitchFamily="18" charset="0"/>
                          </a:rPr>
                          <m:t>.</m:t>
                        </m:r>
                      </m:sup>
                    </m:sSubSup>
                    <m:r>
                      <a:rPr kumimoji="1" lang="en-US" altLang="ja-JP" sz="3000" b="1" i="1" smtClean="0">
                        <a:solidFill>
                          <a:schemeClr val="accent3">
                            <a:lumMod val="20000"/>
                            <a:lumOff val="80000"/>
                          </a:schemeClr>
                        </a:solidFill>
                        <a:latin typeface="Cambria Math" panose="02040503050406030204" pitchFamily="18" charset="0"/>
                      </a:rPr>
                      <m:t>|=</m:t>
                    </m:r>
                    <m:r>
                      <a:rPr kumimoji="1" lang="en-US" altLang="ja-JP" sz="3000" b="1" i="1" smtClean="0">
                        <a:solidFill>
                          <a:schemeClr val="accent3">
                            <a:lumMod val="20000"/>
                            <a:lumOff val="80000"/>
                          </a:schemeClr>
                        </a:solidFill>
                        <a:latin typeface="Cambria Math" panose="02040503050406030204" pitchFamily="18" charset="0"/>
                      </a:rPr>
                      <m:t>𝟓𝟓</m:t>
                    </m:r>
                  </m:oMath>
                </a14:m>
                <a:r>
                  <a:rPr kumimoji="1" lang="ja-JP" altLang="en-US" sz="3000" b="1" dirty="0">
                    <a:solidFill>
                      <a:schemeClr val="accent3">
                        <a:lumMod val="20000"/>
                        <a:lumOff val="80000"/>
                      </a:schemeClr>
                    </a:solidFill>
                  </a:rPr>
                  <a:t> </a:t>
                </a:r>
                <a:r>
                  <a:rPr lang="en-US" altLang="ja-JP" sz="3000" b="1" dirty="0">
                    <a:solidFill>
                      <a:schemeClr val="accent3">
                        <a:lumMod val="20000"/>
                        <a:lumOff val="80000"/>
                      </a:schemeClr>
                    </a:solidFill>
                  </a:rPr>
                  <a:t>k</a:t>
                </a:r>
                <a:r>
                  <a:rPr kumimoji="1" lang="en-US" altLang="ja-JP" sz="3000" b="1" dirty="0">
                    <a:solidFill>
                      <a:schemeClr val="accent3">
                        <a:lumMod val="20000"/>
                        <a:lumOff val="80000"/>
                      </a:schemeClr>
                    </a:solidFill>
                  </a:rPr>
                  <a:t>eV</a:t>
                </a:r>
                <a:endParaRPr kumimoji="1" lang="ja-JP" altLang="en-US" sz="3000" b="1" dirty="0">
                  <a:solidFill>
                    <a:schemeClr val="accent3">
                      <a:lumMod val="20000"/>
                      <a:lumOff val="80000"/>
                    </a:schemeClr>
                  </a:solidFill>
                </a:endParaRPr>
              </a:p>
            </p:txBody>
          </p:sp>
        </mc:Choice>
        <mc:Fallback xmlns="">
          <p:sp>
            <p:nvSpPr>
              <p:cNvPr id="7" name="テキスト ボックス 6">
                <a:extLst>
                  <a:ext uri="{FF2B5EF4-FFF2-40B4-BE49-F238E27FC236}">
                    <a16:creationId xmlns:a16="http://schemas.microsoft.com/office/drawing/2014/main" id="{FC3051FD-C010-465C-B4D8-58AB30285781}"/>
                  </a:ext>
                </a:extLst>
              </p:cNvPr>
              <p:cNvSpPr txBox="1">
                <a:spLocks noRot="1" noChangeAspect="1" noMove="1" noResize="1" noEditPoints="1" noAdjustHandles="1" noChangeArrowheads="1" noChangeShapeType="1" noTextEdit="1"/>
              </p:cNvSpPr>
              <p:nvPr/>
            </p:nvSpPr>
            <p:spPr>
              <a:xfrm>
                <a:off x="8363120" y="4778340"/>
                <a:ext cx="3529710" cy="611578"/>
              </a:xfrm>
              <a:prstGeom prst="rect">
                <a:avLst/>
              </a:prstGeom>
              <a:blipFill>
                <a:blip r:embed="rId5"/>
                <a:stretch>
                  <a:fillRect t="-7843" b="-23529"/>
                </a:stretch>
              </a:blipFill>
              <a:ln>
                <a:solidFill>
                  <a:schemeClr val="tx1">
                    <a:lumMod val="85000"/>
                  </a:schemeClr>
                </a:solidFill>
              </a:ln>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247CBC68-DAE7-44FC-9FDC-B78D00434AD7}"/>
              </a:ext>
            </a:extLst>
          </p:cNvPr>
          <p:cNvSpPr txBox="1"/>
          <p:nvPr/>
        </p:nvSpPr>
        <p:spPr>
          <a:xfrm>
            <a:off x="209516" y="6413813"/>
            <a:ext cx="4351598" cy="400110"/>
          </a:xfrm>
          <a:prstGeom prst="rect">
            <a:avLst/>
          </a:prstGeom>
          <a:noFill/>
        </p:spPr>
        <p:txBody>
          <a:bodyPr wrap="square" rtlCol="0">
            <a:spAutoFit/>
          </a:bodyPr>
          <a:lstStyle/>
          <a:p>
            <a:r>
              <a:rPr lang="en-US" altLang="ja-JP" sz="2000" b="1" baseline="30000" dirty="0">
                <a:solidFill>
                  <a:schemeClr val="accent3">
                    <a:lumMod val="60000"/>
                    <a:lumOff val="40000"/>
                  </a:schemeClr>
                </a:solidFill>
                <a:latin typeface="Times New Roman" panose="02020603050405020304" pitchFamily="18" charset="0"/>
                <a:cs typeface="Times New Roman" panose="02020603050405020304" pitchFamily="18" charset="0"/>
              </a:rPr>
              <a:t>(*) </a:t>
            </a:r>
            <a:r>
              <a:rPr lang="en-US" altLang="ja-JP" sz="2000" b="1" dirty="0">
                <a:solidFill>
                  <a:schemeClr val="accent3">
                    <a:lumMod val="60000"/>
                    <a:lumOff val="40000"/>
                  </a:schemeClr>
                </a:solidFill>
                <a:latin typeface="Times New Roman" panose="02020603050405020304" pitchFamily="18" charset="0"/>
                <a:cs typeface="Times New Roman" panose="02020603050405020304" pitchFamily="18" charset="0"/>
              </a:rPr>
              <a:t>TG et al.,</a:t>
            </a:r>
            <a:r>
              <a:rPr lang="en-US" altLang="ja-JP" sz="2000" b="1" baseline="30000" dirty="0">
                <a:solidFill>
                  <a:schemeClr val="accent3">
                    <a:lumMod val="60000"/>
                    <a:lumOff val="40000"/>
                  </a:schemeClr>
                </a:solidFill>
                <a:latin typeface="Times New Roman" panose="02020603050405020304" pitchFamily="18" charset="0"/>
                <a:cs typeface="Times New Roman" panose="02020603050405020304" pitchFamily="18" charset="0"/>
              </a:rPr>
              <a:t> </a:t>
            </a:r>
            <a:r>
              <a:rPr kumimoji="1" lang="en-US" altLang="ja-JP" sz="2000" b="1" dirty="0">
                <a:solidFill>
                  <a:schemeClr val="accent3">
                    <a:lumMod val="60000"/>
                    <a:lumOff val="40000"/>
                  </a:schemeClr>
                </a:solidFill>
                <a:latin typeface="Times New Roman" panose="02020603050405020304" pitchFamily="18" charset="0"/>
                <a:cs typeface="Times New Roman" panose="02020603050405020304" pitchFamily="18" charset="0"/>
              </a:rPr>
              <a:t>NIMA 900 (2018) 69—83 </a:t>
            </a:r>
            <a:endParaRPr kumimoji="1" lang="ja-JP" altLang="en-US"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cxnSp>
        <p:nvCxnSpPr>
          <p:cNvPr id="9" name="直線コネクタ 8">
            <a:extLst>
              <a:ext uri="{FF2B5EF4-FFF2-40B4-BE49-F238E27FC236}">
                <a16:creationId xmlns:a16="http://schemas.microsoft.com/office/drawing/2014/main" id="{FAE901B3-B018-4611-B061-E8AEF4D06F43}"/>
              </a:ext>
            </a:extLst>
          </p:cNvPr>
          <p:cNvCxnSpPr>
            <a:cxnSpLocks/>
          </p:cNvCxnSpPr>
          <p:nvPr/>
        </p:nvCxnSpPr>
        <p:spPr>
          <a:xfrm flipV="1">
            <a:off x="9155875" y="4001985"/>
            <a:ext cx="2780913" cy="430362"/>
          </a:xfrm>
          <a:prstGeom prst="line">
            <a:avLst/>
          </a:prstGeom>
          <a:ln w="28575">
            <a:solidFill>
              <a:schemeClr val="tx1">
                <a:lumMod val="95000"/>
              </a:schemeClr>
            </a:solidFill>
          </a:ln>
        </p:spPr>
        <p:style>
          <a:lnRef idx="1">
            <a:schemeClr val="dk1"/>
          </a:lnRef>
          <a:fillRef idx="0">
            <a:schemeClr val="dk1"/>
          </a:fillRef>
          <a:effectRef idx="0">
            <a:schemeClr val="dk1"/>
          </a:effectRef>
          <a:fontRef idx="minor">
            <a:schemeClr val="tx1"/>
          </a:fontRef>
        </p:style>
      </p:cxnSp>
      <p:pic>
        <p:nvPicPr>
          <p:cNvPr id="10" name="図 9">
            <a:extLst>
              <a:ext uri="{FF2B5EF4-FFF2-40B4-BE49-F238E27FC236}">
                <a16:creationId xmlns:a16="http://schemas.microsoft.com/office/drawing/2014/main" id="{BA9291F8-59F3-4007-A631-975866F64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696" y="5552405"/>
            <a:ext cx="1093403" cy="1099913"/>
          </a:xfrm>
          <a:prstGeom prst="rect">
            <a:avLst/>
          </a:prstGeom>
        </p:spPr>
      </p:pic>
      <p:sp>
        <p:nvSpPr>
          <p:cNvPr id="12" name="テキスト ボックス 11">
            <a:extLst>
              <a:ext uri="{FF2B5EF4-FFF2-40B4-BE49-F238E27FC236}">
                <a16:creationId xmlns:a16="http://schemas.microsoft.com/office/drawing/2014/main" id="{452C6DE8-9E77-4575-930D-198549AF6749}"/>
              </a:ext>
            </a:extLst>
          </p:cNvPr>
          <p:cNvSpPr txBox="1"/>
          <p:nvPr/>
        </p:nvSpPr>
        <p:spPr>
          <a:xfrm>
            <a:off x="8555059" y="5656048"/>
            <a:ext cx="3424255" cy="1015663"/>
          </a:xfrm>
          <a:prstGeom prst="rect">
            <a:avLst/>
          </a:prstGeom>
          <a:noFill/>
        </p:spPr>
        <p:txBody>
          <a:bodyPr wrap="square" rtlCol="0">
            <a:spAutoFit/>
          </a:bodyPr>
          <a:lstStyle/>
          <a:p>
            <a:r>
              <a:rPr kumimoji="1" lang="en-US" altLang="ja-JP" sz="1500" dirty="0"/>
              <a:t>(T. Toyoda, “Basic design of gas targets for precise hypertriton mass measurement at JLab”, Master’s Thesis, Kyoto Univ. JFY2020)</a:t>
            </a:r>
            <a:endParaRPr kumimoji="1" lang="ja-JP" altLang="en-US" sz="1500" dirty="0"/>
          </a:p>
        </p:txBody>
      </p:sp>
      <p:sp>
        <p:nvSpPr>
          <p:cNvPr id="11" name="四角形: 1 つの角を切り取る 10">
            <a:extLst>
              <a:ext uri="{FF2B5EF4-FFF2-40B4-BE49-F238E27FC236}">
                <a16:creationId xmlns:a16="http://schemas.microsoft.com/office/drawing/2014/main" id="{9B455FA0-2CF6-46EB-A4DE-646624ED06B3}"/>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16/18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2589562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8F268FE3-FDFC-4A3C-B393-CB524C5EF636}"/>
                  </a:ext>
                </a:extLst>
              </p:cNvPr>
              <p:cNvSpPr>
                <a:spLocks noGrp="1"/>
              </p:cNvSpPr>
              <p:nvPr>
                <p:ph type="title"/>
              </p:nvPr>
            </p:nvSpPr>
            <p:spPr>
              <a:xfrm>
                <a:off x="89451" y="361245"/>
                <a:ext cx="9926365" cy="662781"/>
              </a:xfrm>
            </p:spPr>
            <p:txBody>
              <a:bodyPr>
                <a:normAutofit/>
              </a:bodyPr>
              <a:lstStyle/>
              <a:p>
                <a:r>
                  <a:rPr kumimoji="1" lang="en-US" altLang="ja-JP" sz="3500" dirty="0">
                    <a:latin typeface="Times New Roman" panose="02020603050405020304" pitchFamily="18" charset="0"/>
                    <a:cs typeface="Times New Roman" panose="02020603050405020304" pitchFamily="18" charset="0"/>
                  </a:rPr>
                  <a:t>Ground state of </a:t>
                </a:r>
                <a14:m>
                  <m:oMath xmlns:m="http://schemas.openxmlformats.org/officeDocument/2006/math">
                    <m:sPre>
                      <m:sPrePr>
                        <m:ctrlPr>
                          <a:rPr kumimoji="1" lang="en-US" altLang="ja-JP" sz="3500" i="1" dirty="0" smtClean="0">
                            <a:latin typeface="Cambria Math" panose="02040503050406030204" pitchFamily="18" charset="0"/>
                          </a:rPr>
                        </m:ctrlPr>
                      </m:sPrePr>
                      <m:sub>
                        <m:r>
                          <m:rPr>
                            <m:sty m:val="p"/>
                          </m:rPr>
                          <a:rPr kumimoji="1" lang="en-US" altLang="ja-JP" sz="3500" b="0" i="0" dirty="0" smtClean="0">
                            <a:latin typeface="Cambria Math" panose="02040503050406030204" pitchFamily="18" charset="0"/>
                          </a:rPr>
                          <m:t>Λ</m:t>
                        </m:r>
                      </m:sub>
                      <m:sup>
                        <m:r>
                          <a:rPr lang="en-US" altLang="ja-JP" sz="3500" b="0" i="1" smtClean="0">
                            <a:latin typeface="Cambria Math" panose="02040503050406030204" pitchFamily="18" charset="0"/>
                          </a:rPr>
                          <m:t>3</m:t>
                        </m:r>
                      </m:sup>
                      <m:e>
                        <m:r>
                          <m:rPr>
                            <m:sty m:val="p"/>
                          </m:rPr>
                          <a:rPr lang="en-US" altLang="ja-JP" sz="3500" b="0" i="0" smtClean="0">
                            <a:latin typeface="Cambria Math" panose="02040503050406030204" pitchFamily="18" charset="0"/>
                          </a:rPr>
                          <m:t>H</m:t>
                        </m:r>
                        <m:r>
                          <a:rPr lang="en-US" altLang="ja-JP" sz="3500" b="0" i="1" smtClean="0">
                            <a:latin typeface="Cambria Math" panose="02040503050406030204" pitchFamily="18" charset="0"/>
                          </a:rPr>
                          <m:t> </m:t>
                        </m:r>
                      </m:e>
                    </m:sPre>
                    <m:d>
                      <m:dPr>
                        <m:ctrlPr>
                          <a:rPr lang="en-US" altLang="ja-JP" sz="3500" i="1" smtClean="0">
                            <a:latin typeface="Cambria Math" panose="02040503050406030204" pitchFamily="18" charset="0"/>
                          </a:rPr>
                        </m:ctrlPr>
                      </m:dPr>
                      <m:e>
                        <m:r>
                          <a:rPr lang="en-US" altLang="ja-JP" sz="3500" b="0" i="1" smtClean="0">
                            <a:latin typeface="Cambria Math" panose="02040503050406030204" pitchFamily="18" charset="0"/>
                          </a:rPr>
                          <m:t>𝑇</m:t>
                        </m:r>
                        <m:r>
                          <a:rPr lang="en-US" altLang="ja-JP" sz="3500" b="0" i="1" smtClean="0">
                            <a:latin typeface="Cambria Math" panose="02040503050406030204" pitchFamily="18" charset="0"/>
                          </a:rPr>
                          <m:t>=0, </m:t>
                        </m:r>
                        <m:sSup>
                          <m:sSupPr>
                            <m:ctrlPr>
                              <a:rPr lang="en-US" altLang="ja-JP" sz="3500" b="0" i="1" smtClean="0">
                                <a:latin typeface="Cambria Math" panose="02040503050406030204" pitchFamily="18" charset="0"/>
                              </a:rPr>
                            </m:ctrlPr>
                          </m:sSupPr>
                          <m:e>
                            <m:r>
                              <a:rPr lang="en-US" altLang="ja-JP" sz="3500" b="0" i="1" smtClean="0">
                                <a:latin typeface="Cambria Math" panose="02040503050406030204" pitchFamily="18" charset="0"/>
                              </a:rPr>
                              <m:t>𝐽</m:t>
                            </m:r>
                          </m:e>
                          <m:sup>
                            <m:r>
                              <a:rPr lang="en-US" altLang="ja-JP" sz="3500" b="0" i="1" smtClean="0">
                                <a:latin typeface="Cambria Math" panose="02040503050406030204" pitchFamily="18" charset="0"/>
                              </a:rPr>
                              <m:t>𝜋</m:t>
                            </m:r>
                          </m:sup>
                        </m:sSup>
                        <m:r>
                          <a:rPr lang="en-US" altLang="ja-JP" sz="3500" b="0" i="1" smtClean="0">
                            <a:latin typeface="Cambria Math" panose="02040503050406030204" pitchFamily="18" charset="0"/>
                          </a:rPr>
                          <m:t>=</m:t>
                        </m:r>
                        <m:sSup>
                          <m:sSupPr>
                            <m:ctrlPr>
                              <a:rPr lang="en-US" altLang="ja-JP" sz="3500" b="0" i="1" smtClean="0">
                                <a:latin typeface="Cambria Math" panose="02040503050406030204" pitchFamily="18" charset="0"/>
                              </a:rPr>
                            </m:ctrlPr>
                          </m:sSupPr>
                          <m:e>
                            <m:f>
                              <m:fPr>
                                <m:type m:val="lin"/>
                                <m:ctrlPr>
                                  <a:rPr lang="en-US" altLang="ja-JP" sz="3500" i="1" smtClean="0">
                                    <a:latin typeface="Cambria Math" panose="02040503050406030204" pitchFamily="18" charset="0"/>
                                  </a:rPr>
                                </m:ctrlPr>
                              </m:fPr>
                              <m:num>
                                <m:r>
                                  <a:rPr lang="en-US" altLang="ja-JP" sz="3500" b="0" i="1" smtClean="0">
                                    <a:latin typeface="Cambria Math" panose="02040503050406030204" pitchFamily="18" charset="0"/>
                                  </a:rPr>
                                  <m:t>1</m:t>
                                </m:r>
                              </m:num>
                              <m:den>
                                <m:r>
                                  <a:rPr lang="en-US" altLang="ja-JP" sz="3500" b="0" i="1" smtClean="0">
                                    <a:latin typeface="Cambria Math" panose="02040503050406030204" pitchFamily="18" charset="0"/>
                                  </a:rPr>
                                  <m:t>2</m:t>
                                </m:r>
                              </m:den>
                            </m:f>
                          </m:e>
                          <m:sup>
                            <m:r>
                              <a:rPr lang="en-US" altLang="ja-JP" sz="3500" b="0" i="1" smtClean="0">
                                <a:latin typeface="Cambria Math" panose="02040503050406030204" pitchFamily="18" charset="0"/>
                              </a:rPr>
                              <m:t>+</m:t>
                            </m:r>
                          </m:sup>
                        </m:sSup>
                      </m:e>
                    </m:d>
                  </m:oMath>
                </a14:m>
                <a:endParaRPr kumimoji="1" lang="ja-JP" altLang="en-US" sz="3500" dirty="0">
                  <a:latin typeface="Times New Roman" panose="02020603050405020304" pitchFamily="18" charset="0"/>
                  <a:cs typeface="Times New Roman" panose="02020603050405020304" pitchFamily="18" charset="0"/>
                </a:endParaRPr>
              </a:p>
            </p:txBody>
          </p:sp>
        </mc:Choice>
        <mc:Fallback xmlns="">
          <p:sp>
            <p:nvSpPr>
              <p:cNvPr id="2" name="タイトル 1">
                <a:extLst>
                  <a:ext uri="{FF2B5EF4-FFF2-40B4-BE49-F238E27FC236}">
                    <a16:creationId xmlns:a16="http://schemas.microsoft.com/office/drawing/2014/main" id="{8F268FE3-FDFC-4A3C-B393-CB524C5EF636}"/>
                  </a:ext>
                </a:extLst>
              </p:cNvPr>
              <p:cNvSpPr>
                <a:spLocks noGrp="1" noRot="1" noChangeAspect="1" noMove="1" noResize="1" noEditPoints="1" noAdjustHandles="1" noChangeArrowheads="1" noChangeShapeType="1" noTextEdit="1"/>
              </p:cNvSpPr>
              <p:nvPr>
                <p:ph type="title"/>
              </p:nvPr>
            </p:nvSpPr>
            <p:spPr>
              <a:xfrm>
                <a:off x="89451" y="361245"/>
                <a:ext cx="9926365" cy="662781"/>
              </a:xfrm>
              <a:blipFill>
                <a:blip r:embed="rId2"/>
                <a:stretch>
                  <a:fillRect t="-14679" b="-2752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7BED2BE-603A-463F-AB6C-3BE2C1274271}"/>
                  </a:ext>
                </a:extLst>
              </p:cNvPr>
              <p:cNvSpPr txBox="1"/>
              <p:nvPr/>
            </p:nvSpPr>
            <p:spPr>
              <a:xfrm>
                <a:off x="6002710" y="1816753"/>
                <a:ext cx="5987456" cy="4100546"/>
              </a:xfrm>
              <a:prstGeom prst="rect">
                <a:avLst/>
              </a:prstGeom>
              <a:noFill/>
            </p:spPr>
            <p:txBody>
              <a:bodyPr wrap="square" rtlCol="0">
                <a:spAutoFit/>
              </a:bodyPr>
              <a:lstStyle/>
              <a:p>
                <a:r>
                  <a:rPr kumimoji="1" lang="en-US" altLang="ja-JP" sz="3000" b="1" u="sng" dirty="0">
                    <a:latin typeface="Times New Roman" panose="02020603050405020304" pitchFamily="18" charset="0"/>
                    <a:cs typeface="Times New Roman" panose="02020603050405020304" pitchFamily="18" charset="0"/>
                  </a:rPr>
                  <a:t>Hypertriton Puzzle</a:t>
                </a:r>
              </a:p>
              <a:p>
                <a:pPr marL="342900" indent="-342900">
                  <a:buFont typeface="Arial" panose="020B0604020202020204" pitchFamily="34" charset="0"/>
                  <a:buChar char="•"/>
                </a:pPr>
                <a:r>
                  <a:rPr kumimoji="1" lang="en-US" altLang="ja-JP" sz="2500" dirty="0">
                    <a:latin typeface="Times New Roman" panose="02020603050405020304" pitchFamily="18" charset="0"/>
                    <a:cs typeface="Times New Roman" panose="02020603050405020304" pitchFamily="18" charset="0"/>
                  </a:rPr>
                  <a:t> </a:t>
                </a:r>
                <a:r>
                  <a:rPr kumimoji="1" lang="en-US" altLang="ja-JP" sz="2500" dirty="0" err="1">
                    <a:latin typeface="Times New Roman" panose="02020603050405020304" pitchFamily="18" charset="0"/>
                    <a:cs typeface="Times New Roman" panose="02020603050405020304" pitchFamily="18" charset="0"/>
                  </a:rPr>
                  <a:t>Λd</a:t>
                </a:r>
                <a:r>
                  <a:rPr kumimoji="1" lang="en-US" altLang="ja-JP" sz="2500" dirty="0">
                    <a:latin typeface="Times New Roman" panose="02020603050405020304" pitchFamily="18" charset="0"/>
                    <a:cs typeface="Times New Roman" panose="02020603050405020304" pitchFamily="18" charset="0"/>
                  </a:rPr>
                  <a:t> rm radius </a:t>
                </a:r>
                <a:r>
                  <a:rPr kumimoji="1" lang="en-US" altLang="ja-JP" sz="2500" dirty="0">
                    <a:solidFill>
                      <a:schemeClr val="accent1">
                        <a:lumMod val="20000"/>
                        <a:lumOff val="80000"/>
                      </a:schemeClr>
                    </a:solidFill>
                    <a:latin typeface="Times New Roman" panose="02020603050405020304" pitchFamily="18" charset="0"/>
                    <a:cs typeface="Times New Roman" panose="02020603050405020304" pitchFamily="18" charset="0"/>
                  </a:rPr>
                  <a:t>(</a:t>
                </a:r>
                <a14:m>
                  <m:oMath xmlns:m="http://schemas.openxmlformats.org/officeDocument/2006/math">
                    <m:r>
                      <a:rPr kumimoji="1" lang="en-US" altLang="ja-JP" sz="2500" b="0" i="0" smtClean="0">
                        <a:solidFill>
                          <a:schemeClr val="accent1">
                            <a:lumMod val="20000"/>
                            <a:lumOff val="80000"/>
                          </a:schemeClr>
                        </a:solidFill>
                        <a:latin typeface="Cambria Math" panose="02040503050406030204" pitchFamily="18" charset="0"/>
                      </a:rPr>
                      <m:t>|</m:t>
                    </m:r>
                    <m:r>
                      <a:rPr kumimoji="1" lang="en-US" altLang="ja-JP" sz="2500" b="1" i="0" smtClean="0">
                        <a:solidFill>
                          <a:schemeClr val="accent1">
                            <a:lumMod val="20000"/>
                            <a:lumOff val="80000"/>
                          </a:schemeClr>
                        </a:solidFill>
                        <a:latin typeface="Cambria Math" panose="02040503050406030204" pitchFamily="18" charset="0"/>
                      </a:rPr>
                      <m:t>𝚫</m:t>
                    </m:r>
                    <m:r>
                      <a:rPr kumimoji="1" lang="en-US" altLang="ja-JP" sz="2500" b="1" i="1" smtClean="0">
                        <a:solidFill>
                          <a:schemeClr val="accent1">
                            <a:lumMod val="20000"/>
                            <a:lumOff val="80000"/>
                          </a:schemeClr>
                        </a:solidFill>
                        <a:latin typeface="Cambria Math" panose="02040503050406030204" pitchFamily="18" charset="0"/>
                      </a:rPr>
                      <m:t>𝒓</m:t>
                    </m:r>
                    <m:r>
                      <a:rPr kumimoji="1" lang="en-US" altLang="ja-JP" sz="2500" b="1" i="1" smtClean="0">
                        <a:solidFill>
                          <a:schemeClr val="accent1">
                            <a:lumMod val="20000"/>
                            <a:lumOff val="80000"/>
                          </a:schemeClr>
                        </a:solidFill>
                        <a:latin typeface="Cambria Math" panose="02040503050406030204" pitchFamily="18" charset="0"/>
                      </a:rPr>
                      <m:t>|≤</m:t>
                    </m:r>
                    <m:r>
                      <a:rPr kumimoji="1" lang="en-US" altLang="ja-JP" sz="2500" b="1" i="1" smtClean="0">
                        <a:solidFill>
                          <a:schemeClr val="accent1">
                            <a:lumMod val="20000"/>
                            <a:lumOff val="80000"/>
                          </a:schemeClr>
                        </a:solidFill>
                        <a:latin typeface="Cambria Math" panose="02040503050406030204" pitchFamily="18" charset="0"/>
                      </a:rPr>
                      <m:t>𝟏</m:t>
                    </m:r>
                  </m:oMath>
                </a14:m>
                <a:r>
                  <a:rPr kumimoji="1" lang="en-US" altLang="ja-JP" sz="2500" b="1" dirty="0">
                    <a:solidFill>
                      <a:schemeClr val="accent1">
                        <a:lumMod val="20000"/>
                        <a:lumOff val="80000"/>
                      </a:schemeClr>
                    </a:solidFill>
                    <a:latin typeface="Times New Roman" panose="02020603050405020304" pitchFamily="18" charset="0"/>
                    <a:cs typeface="Times New Roman" panose="02020603050405020304" pitchFamily="18" charset="0"/>
                  </a:rPr>
                  <a:t> </a:t>
                </a:r>
                <a:r>
                  <a:rPr kumimoji="1" lang="en-US" altLang="ja-JP" sz="2500" b="1" dirty="0" err="1">
                    <a:solidFill>
                      <a:schemeClr val="accent1">
                        <a:lumMod val="20000"/>
                        <a:lumOff val="80000"/>
                      </a:schemeClr>
                    </a:solidFill>
                    <a:latin typeface="Times New Roman" panose="02020603050405020304" pitchFamily="18" charset="0"/>
                    <a:cs typeface="Times New Roman" panose="02020603050405020304" pitchFamily="18" charset="0"/>
                  </a:rPr>
                  <a:t>fm</a:t>
                </a:r>
                <a:r>
                  <a:rPr kumimoji="1" lang="en-US" altLang="ja-JP" sz="2500" dirty="0">
                    <a:latin typeface="Times New Roman" panose="02020603050405020304" pitchFamily="18" charset="0"/>
                    <a:cs typeface="Times New Roman" panose="02020603050405020304" pitchFamily="18" charset="0"/>
                  </a:rPr>
                  <a:t>)</a:t>
                </a:r>
              </a:p>
              <a:p>
                <a:r>
                  <a:rPr lang="en-US" altLang="ja-JP" sz="2500" dirty="0">
                    <a:latin typeface="Times New Roman" panose="02020603050405020304" pitchFamily="18" charset="0"/>
                    <a:cs typeface="Times New Roman" panose="02020603050405020304" pitchFamily="18" charset="0"/>
                  </a:rPr>
                  <a:t>    </a:t>
                </a:r>
                <a:r>
                  <a:rPr lang="en-US" altLang="ja-JP" sz="2500" dirty="0">
                    <a:latin typeface="Times New Roman" panose="02020603050405020304" pitchFamily="18" charset="0"/>
                    <a:cs typeface="Times New Roman" panose="02020603050405020304" pitchFamily="18" charset="0"/>
                    <a:sym typeface="Wingdings" panose="05000000000000000000" pitchFamily="2" charset="2"/>
                  </a:rPr>
                  <a:t> Better estimation for the lifetime</a:t>
                </a:r>
              </a:p>
              <a:p>
                <a:endParaRPr kumimoji="1" lang="en-US" altLang="ja-JP" sz="2500" dirty="0">
                  <a:latin typeface="Times New Roman" panose="02020603050405020304" pitchFamily="18" charset="0"/>
                  <a:cs typeface="Times New Roman" panose="02020603050405020304" pitchFamily="18" charset="0"/>
                </a:endParaRPr>
              </a:p>
              <a:p>
                <a:r>
                  <a:rPr lang="en-US" altLang="ja-JP" sz="3000" b="1" u="sng" dirty="0">
                    <a:latin typeface="Times New Roman" panose="02020603050405020304" pitchFamily="18" charset="0"/>
                    <a:cs typeface="Times New Roman" panose="02020603050405020304" pitchFamily="18" charset="0"/>
                  </a:rPr>
                  <a:t>ΛN interaction</a:t>
                </a:r>
              </a:p>
              <a:p>
                <a:pPr marL="342900" indent="-342900">
                  <a:buFont typeface="Arial" panose="020B0604020202020204" pitchFamily="34" charset="0"/>
                  <a:buChar char="•"/>
                </a:pPr>
                <a:r>
                  <a:rPr lang="en-US" altLang="ja-JP" sz="2500" dirty="0">
                    <a:latin typeface="Times New Roman" panose="02020603050405020304" pitchFamily="18" charset="0"/>
                    <a:cs typeface="Times New Roman" panose="02020603050405020304" pitchFamily="18" charset="0"/>
                  </a:rPr>
                  <a:t>Constraint for </a:t>
                </a:r>
              </a:p>
              <a:p>
                <a:pPr marL="800100" lvl="1" indent="-342900">
                  <a:buFont typeface="Arial" panose="020B0604020202020204" pitchFamily="34" charset="0"/>
                  <a:buChar char="•"/>
                </a:pPr>
                <a:r>
                  <a:rPr lang="en-US" altLang="ja-JP" sz="2500" dirty="0">
                    <a:latin typeface="Times New Roman" panose="02020603050405020304" pitchFamily="18" charset="0"/>
                    <a:cs typeface="Times New Roman" panose="02020603050405020304" pitchFamily="18" charset="0"/>
                  </a:rPr>
                  <a:t>Interaction models</a:t>
                </a:r>
              </a:p>
              <a:p>
                <a:pPr marL="800100" lvl="1" indent="-342900">
                  <a:buFont typeface="Arial" panose="020B0604020202020204" pitchFamily="34" charset="0"/>
                  <a:buChar char="•"/>
                </a:pPr>
                <a:r>
                  <a:rPr lang="en-US" altLang="ja-JP" sz="2500" dirty="0">
                    <a:latin typeface="Times New Roman" panose="02020603050405020304" pitchFamily="18" charset="0"/>
                    <a:cs typeface="Times New Roman" panose="02020603050405020304" pitchFamily="18" charset="0"/>
                  </a:rPr>
                  <a:t>The ΛN spin singlet scattering length (</a:t>
                </a:r>
                <a14:m>
                  <m:oMath xmlns:m="http://schemas.openxmlformats.org/officeDocument/2006/math">
                    <m:d>
                      <m:dPr>
                        <m:begChr m:val="|"/>
                        <m:endChr m:val="|"/>
                        <m:ctrlPr>
                          <a:rPr lang="en-US" altLang="ja-JP" sz="2500" b="1" i="1" smtClean="0">
                            <a:solidFill>
                              <a:schemeClr val="accent1">
                                <a:lumMod val="20000"/>
                                <a:lumOff val="80000"/>
                              </a:schemeClr>
                            </a:solidFill>
                            <a:latin typeface="Cambria Math" panose="02040503050406030204" pitchFamily="18" charset="0"/>
                            <a:cs typeface="Times New Roman" panose="02020603050405020304" pitchFamily="18" charset="0"/>
                          </a:rPr>
                        </m:ctrlPr>
                      </m:dPr>
                      <m:e>
                        <m:r>
                          <a:rPr lang="en-US" altLang="ja-JP" sz="2500" b="1" i="0" smtClean="0">
                            <a:solidFill>
                              <a:schemeClr val="accent1">
                                <a:lumMod val="20000"/>
                                <a:lumOff val="80000"/>
                              </a:schemeClr>
                            </a:solidFill>
                            <a:latin typeface="Cambria Math" panose="02040503050406030204" pitchFamily="18" charset="0"/>
                            <a:cs typeface="Times New Roman" panose="02020603050405020304" pitchFamily="18" charset="0"/>
                          </a:rPr>
                          <m:t>𝚫</m:t>
                        </m:r>
                        <m:sSub>
                          <m:sSubPr>
                            <m:ctrlPr>
                              <a:rPr lang="en-US" altLang="ja-JP" sz="2500" b="1" i="1" smtClean="0">
                                <a:solidFill>
                                  <a:schemeClr val="accent1">
                                    <a:lumMod val="20000"/>
                                    <a:lumOff val="80000"/>
                                  </a:schemeClr>
                                </a:solidFill>
                                <a:latin typeface="Cambria Math" panose="02040503050406030204" pitchFamily="18" charset="0"/>
                                <a:cs typeface="Times New Roman" panose="02020603050405020304" pitchFamily="18" charset="0"/>
                              </a:rPr>
                            </m:ctrlPr>
                          </m:sSubPr>
                          <m:e>
                            <m:r>
                              <a:rPr lang="en-US" altLang="ja-JP" sz="2500" b="1" i="1" smtClean="0">
                                <a:solidFill>
                                  <a:schemeClr val="accent1">
                                    <a:lumMod val="20000"/>
                                    <a:lumOff val="80000"/>
                                  </a:schemeClr>
                                </a:solidFill>
                                <a:latin typeface="Cambria Math" panose="02040503050406030204" pitchFamily="18" charset="0"/>
                                <a:cs typeface="Times New Roman" panose="02020603050405020304" pitchFamily="18" charset="0"/>
                              </a:rPr>
                              <m:t>𝒂</m:t>
                            </m:r>
                          </m:e>
                          <m:sub>
                            <m:r>
                              <a:rPr lang="en-US" altLang="ja-JP" sz="2500" b="1" i="1" smtClean="0">
                                <a:solidFill>
                                  <a:schemeClr val="accent1">
                                    <a:lumMod val="20000"/>
                                    <a:lumOff val="80000"/>
                                  </a:schemeClr>
                                </a:solidFill>
                                <a:latin typeface="Cambria Math" panose="02040503050406030204" pitchFamily="18" charset="0"/>
                                <a:cs typeface="Times New Roman" panose="02020603050405020304" pitchFamily="18" charset="0"/>
                              </a:rPr>
                              <m:t>𝒔</m:t>
                            </m:r>
                          </m:sub>
                        </m:sSub>
                      </m:e>
                    </m:d>
                    <m:r>
                      <a:rPr lang="en-US" altLang="ja-JP" sz="2500" b="1" i="1" smtClean="0">
                        <a:solidFill>
                          <a:schemeClr val="accent1">
                            <a:lumMod val="20000"/>
                            <a:lumOff val="80000"/>
                          </a:schemeClr>
                        </a:solidFill>
                        <a:latin typeface="Cambria Math" panose="02040503050406030204" pitchFamily="18" charset="0"/>
                        <a:cs typeface="Times New Roman" panose="02020603050405020304" pitchFamily="18" charset="0"/>
                      </a:rPr>
                      <m:t>∼</m:t>
                    </m:r>
                    <m:r>
                      <a:rPr lang="en-US" altLang="ja-JP" sz="2500" b="1" i="1" smtClean="0">
                        <a:solidFill>
                          <a:schemeClr val="accent1">
                            <a:lumMod val="20000"/>
                            <a:lumOff val="80000"/>
                          </a:schemeClr>
                        </a:solidFill>
                        <a:latin typeface="Cambria Math" panose="02040503050406030204" pitchFamily="18" charset="0"/>
                        <a:cs typeface="Times New Roman" panose="02020603050405020304" pitchFamily="18" charset="0"/>
                      </a:rPr>
                      <m:t>𝟏</m:t>
                    </m:r>
                    <m:r>
                      <a:rPr lang="en-US" altLang="ja-JP" sz="2500" b="1" i="1" smtClean="0">
                        <a:solidFill>
                          <a:schemeClr val="accent1">
                            <a:lumMod val="20000"/>
                            <a:lumOff val="80000"/>
                          </a:schemeClr>
                        </a:solidFill>
                        <a:latin typeface="Cambria Math" panose="02040503050406030204" pitchFamily="18" charset="0"/>
                        <a:cs typeface="Times New Roman" panose="02020603050405020304" pitchFamily="18" charset="0"/>
                      </a:rPr>
                      <m:t> </m:t>
                    </m:r>
                    <m:r>
                      <a:rPr lang="en-US" altLang="ja-JP" sz="2500" b="1" i="0" smtClean="0">
                        <a:solidFill>
                          <a:schemeClr val="accent1">
                            <a:lumMod val="20000"/>
                            <a:lumOff val="80000"/>
                          </a:schemeClr>
                        </a:solidFill>
                        <a:latin typeface="Cambria Math" panose="02040503050406030204" pitchFamily="18" charset="0"/>
                        <a:cs typeface="Times New Roman" panose="02020603050405020304" pitchFamily="18" charset="0"/>
                      </a:rPr>
                      <m:t>𝐟𝐦</m:t>
                    </m:r>
                  </m:oMath>
                </a14:m>
                <a:r>
                  <a:rPr lang="en-US" altLang="ja-JP" sz="2500" dirty="0">
                    <a:latin typeface="Times New Roman" panose="02020603050405020304" pitchFamily="18" charset="0"/>
                    <a:cs typeface="Times New Roman" panose="02020603050405020304" pitchFamily="18" charset="0"/>
                  </a:rPr>
                  <a:t>; cf. </a:t>
                </a:r>
                <a14:m>
                  <m:oMath xmlns:m="http://schemas.openxmlformats.org/officeDocument/2006/math">
                    <m:sSub>
                      <m:sSubPr>
                        <m:ctrlPr>
                          <a:rPr lang="en-US" altLang="ja-JP" sz="2500" i="1">
                            <a:latin typeface="Cambria Math" panose="02040503050406030204" pitchFamily="18" charset="0"/>
                            <a:cs typeface="Times New Roman" panose="02020603050405020304" pitchFamily="18" charset="0"/>
                          </a:rPr>
                        </m:ctrlPr>
                      </m:sSubPr>
                      <m:e>
                        <m:r>
                          <a:rPr lang="en-US" altLang="ja-JP" sz="2500" i="1">
                            <a:latin typeface="Cambria Math" panose="02040503050406030204" pitchFamily="18" charset="0"/>
                            <a:cs typeface="Times New Roman" panose="02020603050405020304" pitchFamily="18" charset="0"/>
                          </a:rPr>
                          <m:t>𝑎</m:t>
                        </m:r>
                      </m:e>
                      <m:sub>
                        <m:r>
                          <a:rPr lang="en-US" altLang="ja-JP" sz="2500" i="1">
                            <a:latin typeface="Cambria Math" panose="02040503050406030204" pitchFamily="18" charset="0"/>
                            <a:cs typeface="Times New Roman" panose="02020603050405020304" pitchFamily="18" charset="0"/>
                          </a:rPr>
                          <m:t>𝑠</m:t>
                        </m:r>
                      </m:sub>
                    </m:sSub>
                    <m:r>
                      <a:rPr lang="en-US" altLang="ja-JP" sz="2500" i="1">
                        <a:latin typeface="Cambria Math" panose="02040503050406030204" pitchFamily="18" charset="0"/>
                        <a:cs typeface="Times New Roman" panose="02020603050405020304" pitchFamily="18" charset="0"/>
                      </a:rPr>
                      <m:t>=</m:t>
                    </m:r>
                    <m:sSubSup>
                      <m:sSubSupPr>
                        <m:ctrlPr>
                          <a:rPr lang="en-US" altLang="ja-JP" sz="2500" i="1">
                            <a:latin typeface="Cambria Math" panose="02040503050406030204" pitchFamily="18" charset="0"/>
                            <a:cs typeface="Times New Roman" panose="02020603050405020304" pitchFamily="18" charset="0"/>
                          </a:rPr>
                        </m:ctrlPr>
                      </m:sSubSupPr>
                      <m:e>
                        <m:r>
                          <a:rPr lang="en-US" altLang="ja-JP" sz="2500" i="1">
                            <a:latin typeface="Cambria Math" panose="02040503050406030204" pitchFamily="18" charset="0"/>
                            <a:cs typeface="Times New Roman" panose="02020603050405020304" pitchFamily="18" charset="0"/>
                          </a:rPr>
                          <m:t>1.8</m:t>
                        </m:r>
                      </m:e>
                      <m:sub>
                        <m:r>
                          <a:rPr lang="en-US" altLang="ja-JP" sz="2500" i="1">
                            <a:latin typeface="Cambria Math" panose="02040503050406030204" pitchFamily="18" charset="0"/>
                            <a:cs typeface="Times New Roman" panose="02020603050405020304" pitchFamily="18" charset="0"/>
                          </a:rPr>
                          <m:t>−4.2</m:t>
                        </m:r>
                      </m:sub>
                      <m:sup>
                        <m:r>
                          <a:rPr lang="en-US" altLang="ja-JP" sz="2500" i="1">
                            <a:latin typeface="Cambria Math" panose="02040503050406030204" pitchFamily="18" charset="0"/>
                            <a:cs typeface="Times New Roman" panose="02020603050405020304" pitchFamily="18" charset="0"/>
                          </a:rPr>
                          <m:t>+2.3</m:t>
                        </m:r>
                      </m:sup>
                    </m:sSubSup>
                    <m:r>
                      <a:rPr lang="en-US" altLang="ja-JP" sz="2500">
                        <a:latin typeface="Cambria Math" panose="02040503050406030204" pitchFamily="18" charset="0"/>
                        <a:cs typeface="Times New Roman" panose="02020603050405020304" pitchFamily="18" charset="0"/>
                      </a:rPr>
                      <m:t> </m:t>
                    </m:r>
                    <m:r>
                      <m:rPr>
                        <m:sty m:val="p"/>
                      </m:rPr>
                      <a:rPr lang="en-US" altLang="ja-JP" sz="2500">
                        <a:latin typeface="Cambria Math" panose="02040503050406030204" pitchFamily="18" charset="0"/>
                        <a:cs typeface="Times New Roman" panose="02020603050405020304" pitchFamily="18" charset="0"/>
                      </a:rPr>
                      <m:t>fm</m:t>
                    </m:r>
                  </m:oMath>
                </a14:m>
                <a:r>
                  <a:rPr lang="en-US" altLang="ja-JP" sz="25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kumimoji="1" lang="ja-JP" altLang="en-US" sz="2500" b="1" u="sng" dirty="0">
                  <a:latin typeface="Times New Roman" panose="02020603050405020304" pitchFamily="18" charset="0"/>
                  <a:cs typeface="Times New Roman" panose="02020603050405020304" pitchFamily="18" charset="0"/>
                </a:endParaRPr>
              </a:p>
            </p:txBody>
          </p:sp>
        </mc:Choice>
        <mc:Fallback xmlns="">
          <p:sp>
            <p:nvSpPr>
              <p:cNvPr id="3" name="テキスト ボックス 2">
                <a:extLst>
                  <a:ext uri="{FF2B5EF4-FFF2-40B4-BE49-F238E27FC236}">
                    <a16:creationId xmlns:a16="http://schemas.microsoft.com/office/drawing/2014/main" id="{77BED2BE-603A-463F-AB6C-3BE2C1274271}"/>
                  </a:ext>
                </a:extLst>
              </p:cNvPr>
              <p:cNvSpPr txBox="1">
                <a:spLocks noRot="1" noChangeAspect="1" noMove="1" noResize="1" noEditPoints="1" noAdjustHandles="1" noChangeArrowheads="1" noChangeShapeType="1" noTextEdit="1"/>
              </p:cNvSpPr>
              <p:nvPr/>
            </p:nvSpPr>
            <p:spPr>
              <a:xfrm>
                <a:off x="6002710" y="1816753"/>
                <a:ext cx="5987456" cy="4100546"/>
              </a:xfrm>
              <a:prstGeom prst="rect">
                <a:avLst/>
              </a:prstGeom>
              <a:blipFill>
                <a:blip r:embed="rId4"/>
                <a:stretch>
                  <a:fillRect l="-2444" t="-1932"/>
                </a:stretch>
              </a:blipFill>
            </p:spPr>
            <p:txBody>
              <a:bodyPr/>
              <a:lstStyle/>
              <a:p>
                <a:r>
                  <a:rPr lang="ja-JP" altLang="en-US">
                    <a:noFill/>
                  </a:rPr>
                  <a:t> </a:t>
                </a:r>
              </a:p>
            </p:txBody>
          </p:sp>
        </mc:Fallback>
      </mc:AlternateContent>
      <p:grpSp>
        <p:nvGrpSpPr>
          <p:cNvPr id="4" name="グループ化 3">
            <a:extLst>
              <a:ext uri="{FF2B5EF4-FFF2-40B4-BE49-F238E27FC236}">
                <a16:creationId xmlns:a16="http://schemas.microsoft.com/office/drawing/2014/main" id="{B7911439-0B43-48E5-AD3B-66EDA30993CB}"/>
              </a:ext>
            </a:extLst>
          </p:cNvPr>
          <p:cNvGrpSpPr/>
          <p:nvPr/>
        </p:nvGrpSpPr>
        <p:grpSpPr>
          <a:xfrm>
            <a:off x="315257" y="130185"/>
            <a:ext cx="736640" cy="1124900"/>
            <a:chOff x="8285537" y="213196"/>
            <a:chExt cx="736640" cy="1124900"/>
          </a:xfrm>
        </p:grpSpPr>
        <p:grpSp>
          <p:nvGrpSpPr>
            <p:cNvPr id="6" name="グループ化 5">
              <a:extLst>
                <a:ext uri="{FF2B5EF4-FFF2-40B4-BE49-F238E27FC236}">
                  <a16:creationId xmlns:a16="http://schemas.microsoft.com/office/drawing/2014/main" id="{3B348C1F-C9B8-468B-A114-E984A29BEA45}"/>
                </a:ext>
              </a:extLst>
            </p:cNvPr>
            <p:cNvGrpSpPr/>
            <p:nvPr/>
          </p:nvGrpSpPr>
          <p:grpSpPr>
            <a:xfrm>
              <a:off x="8285537" y="284385"/>
              <a:ext cx="736640" cy="975525"/>
              <a:chOff x="1928309" y="1777366"/>
              <a:chExt cx="1216807" cy="1611405"/>
            </a:xfrm>
          </p:grpSpPr>
          <p:grpSp>
            <p:nvGrpSpPr>
              <p:cNvPr id="7" name="グループ化 6">
                <a:extLst>
                  <a:ext uri="{FF2B5EF4-FFF2-40B4-BE49-F238E27FC236}">
                    <a16:creationId xmlns:a16="http://schemas.microsoft.com/office/drawing/2014/main" id="{8E84D31C-B9E3-483A-AC4A-47F51E4E7980}"/>
                  </a:ext>
                </a:extLst>
              </p:cNvPr>
              <p:cNvGrpSpPr/>
              <p:nvPr/>
            </p:nvGrpSpPr>
            <p:grpSpPr>
              <a:xfrm>
                <a:off x="1928309" y="1777366"/>
                <a:ext cx="1216807" cy="1611405"/>
                <a:chOff x="1734319" y="2236834"/>
                <a:chExt cx="1693374" cy="2242517"/>
              </a:xfrm>
            </p:grpSpPr>
            <p:sp>
              <p:nvSpPr>
                <p:cNvPr id="9" name="楕円 8">
                  <a:extLst>
                    <a:ext uri="{FF2B5EF4-FFF2-40B4-BE49-F238E27FC236}">
                      <a16:creationId xmlns:a16="http://schemas.microsoft.com/office/drawing/2014/main" id="{BF042FF2-9ADC-45C5-A0AF-C562E7F0E37F}"/>
                    </a:ext>
                  </a:extLst>
                </p:cNvPr>
                <p:cNvSpPr/>
                <p:nvPr/>
              </p:nvSpPr>
              <p:spPr>
                <a:xfrm>
                  <a:off x="1734319" y="2236834"/>
                  <a:ext cx="1693374" cy="2242517"/>
                </a:xfrm>
                <a:prstGeom prst="ellipse">
                  <a:avLst/>
                </a:prstGeom>
                <a:solidFill>
                  <a:schemeClr val="bg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11" name="楕円 10">
                  <a:extLst>
                    <a:ext uri="{FF2B5EF4-FFF2-40B4-BE49-F238E27FC236}">
                      <a16:creationId xmlns:a16="http://schemas.microsoft.com/office/drawing/2014/main" id="{37D3E6DB-F1BC-4190-B4B8-FB6F80CF28BC}"/>
                    </a:ext>
                  </a:extLst>
                </p:cNvPr>
                <p:cNvSpPr/>
                <p:nvPr/>
              </p:nvSpPr>
              <p:spPr>
                <a:xfrm>
                  <a:off x="1919150" y="2508862"/>
                  <a:ext cx="655321"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12" name="楕円 11">
                  <a:extLst>
                    <a:ext uri="{FF2B5EF4-FFF2-40B4-BE49-F238E27FC236}">
                      <a16:creationId xmlns:a16="http://schemas.microsoft.com/office/drawing/2014/main" id="{D5F3917F-3354-4DE8-A390-BF5ACB5790AD}"/>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8" name="楕円 7">
                <a:extLst>
                  <a:ext uri="{FF2B5EF4-FFF2-40B4-BE49-F238E27FC236}">
                    <a16:creationId xmlns:a16="http://schemas.microsoft.com/office/drawing/2014/main" id="{0D638F39-1511-4FA3-AAC9-51603FF16371}"/>
                  </a:ext>
                </a:extLst>
              </p:cNvPr>
              <p:cNvSpPr/>
              <p:nvPr/>
            </p:nvSpPr>
            <p:spPr>
              <a:xfrm>
                <a:off x="2570618" y="2008655"/>
                <a:ext cx="470894"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
          <p:nvSpPr>
            <p:cNvPr id="13" name="矢印: 右 12">
              <a:extLst>
                <a:ext uri="{FF2B5EF4-FFF2-40B4-BE49-F238E27FC236}">
                  <a16:creationId xmlns:a16="http://schemas.microsoft.com/office/drawing/2014/main" id="{F57C6116-2EEE-4ED6-9036-F33C6D136209}"/>
                </a:ext>
              </a:extLst>
            </p:cNvPr>
            <p:cNvSpPr/>
            <p:nvPr/>
          </p:nvSpPr>
          <p:spPr>
            <a:xfrm rot="5400000">
              <a:off x="8576643" y="1038534"/>
              <a:ext cx="474598" cy="124526"/>
            </a:xfrm>
            <a:prstGeom prst="rightArrow">
              <a:avLst>
                <a:gd name="adj1" fmla="val 50000"/>
                <a:gd name="adj2" fmla="val 12221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矢印: 右 13">
              <a:extLst>
                <a:ext uri="{FF2B5EF4-FFF2-40B4-BE49-F238E27FC236}">
                  <a16:creationId xmlns:a16="http://schemas.microsoft.com/office/drawing/2014/main" id="{D5CBB01B-B800-4533-A157-80F89ED1D60E}"/>
                </a:ext>
              </a:extLst>
            </p:cNvPr>
            <p:cNvSpPr/>
            <p:nvPr/>
          </p:nvSpPr>
          <p:spPr>
            <a:xfrm rot="16200000">
              <a:off x="8110501" y="398699"/>
              <a:ext cx="474598" cy="124526"/>
            </a:xfrm>
            <a:prstGeom prst="rightArrow">
              <a:avLst>
                <a:gd name="adj1" fmla="val 50000"/>
                <a:gd name="adj2" fmla="val 12221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矢印: 右 14">
              <a:extLst>
                <a:ext uri="{FF2B5EF4-FFF2-40B4-BE49-F238E27FC236}">
                  <a16:creationId xmlns:a16="http://schemas.microsoft.com/office/drawing/2014/main" id="{AB757C2A-B4F1-4204-BF8E-1434E6535E4F}"/>
                </a:ext>
              </a:extLst>
            </p:cNvPr>
            <p:cNvSpPr/>
            <p:nvPr/>
          </p:nvSpPr>
          <p:spPr>
            <a:xfrm rot="16200000">
              <a:off x="8691255" y="388232"/>
              <a:ext cx="474598" cy="124526"/>
            </a:xfrm>
            <a:prstGeom prst="rightArrow">
              <a:avLst>
                <a:gd name="adj1" fmla="val 50000"/>
                <a:gd name="adj2" fmla="val 12221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四角形: 1 つの角を切り取る 15">
            <a:extLst>
              <a:ext uri="{FF2B5EF4-FFF2-40B4-BE49-F238E27FC236}">
                <a16:creationId xmlns:a16="http://schemas.microsoft.com/office/drawing/2014/main" id="{342D5972-82CF-4D7B-9DB6-C5A32C7D5347}"/>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17/18</a:t>
            </a:r>
            <a:endParaRPr kumimoji="1" lang="ja-JP" altLang="en-US" sz="3000" dirty="0">
              <a:solidFill>
                <a:schemeClr val="tx1">
                  <a:lumMod val="85000"/>
                </a:schemeClr>
              </a:solidFill>
              <a:latin typeface="Broadway" panose="04040905080B02020502" pitchFamily="82" charset="0"/>
            </a:endParaRPr>
          </a:p>
        </p:txBody>
      </p:sp>
      <p:pic>
        <p:nvPicPr>
          <p:cNvPr id="19" name="コンテンツ プレースホルダー 18">
            <a:extLst>
              <a:ext uri="{FF2B5EF4-FFF2-40B4-BE49-F238E27FC236}">
                <a16:creationId xmlns:a16="http://schemas.microsoft.com/office/drawing/2014/main" id="{FB002635-7EA3-439F-9968-2C47072ACF1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15256" y="1954131"/>
            <a:ext cx="5451540" cy="3826690"/>
          </a:xfrm>
        </p:spPr>
      </p:pic>
    </p:spTree>
    <p:extLst>
      <p:ext uri="{BB962C8B-B14F-4D97-AF65-F5344CB8AC3E}">
        <p14:creationId xmlns:p14="http://schemas.microsoft.com/office/powerpoint/2010/main" val="237610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コンテンツ プレースホルダー 23">
            <a:extLst>
              <a:ext uri="{FF2B5EF4-FFF2-40B4-BE49-F238E27FC236}">
                <a16:creationId xmlns:a16="http://schemas.microsoft.com/office/drawing/2014/main" id="{FE3C31C7-AF46-4E43-AF39-579314D244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44286"/>
            <a:ext cx="5681889" cy="4062698"/>
          </a:xfrm>
        </p:spPr>
      </p:pic>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F712E54D-A46A-4D12-9704-7D79B2B1DA7A}"/>
                  </a:ext>
                </a:extLst>
              </p:cNvPr>
              <p:cNvSpPr>
                <a:spLocks noGrp="1"/>
              </p:cNvSpPr>
              <p:nvPr>
                <p:ph type="title"/>
              </p:nvPr>
            </p:nvSpPr>
            <p:spPr>
              <a:xfrm>
                <a:off x="499997" y="189760"/>
                <a:ext cx="9071386" cy="1050317"/>
              </a:xfrm>
            </p:spPr>
            <p:txBody>
              <a:bodyPr/>
              <a:lstStyle/>
              <a:p>
                <a:r>
                  <a:rPr lang="en-US" altLang="ja-JP" dirty="0">
                    <a:latin typeface="Times New Roman" panose="02020603050405020304" pitchFamily="18" charset="0"/>
                    <a:cs typeface="Times New Roman" panose="02020603050405020304" pitchFamily="18" charset="0"/>
                  </a:rPr>
                  <a:t>Excited states of </a:t>
                </a:r>
                <a14:m>
                  <m:oMath xmlns:m="http://schemas.openxmlformats.org/officeDocument/2006/math">
                    <m:sPre>
                      <m:sPrePr>
                        <m:ctrlPr>
                          <a:rPr lang="en-US" altLang="ja-JP" i="1" dirty="0" smtClean="0">
                            <a:latin typeface="Cambria Math" panose="02040503050406030204" pitchFamily="18" charset="0"/>
                          </a:rPr>
                        </m:ctrlPr>
                      </m:sPrePr>
                      <m:sub>
                        <m:r>
                          <m:rPr>
                            <m:sty m:val="p"/>
                          </m:rPr>
                          <a:rPr lang="en-US" altLang="ja-JP" dirty="0">
                            <a:latin typeface="Cambria Math" panose="02040503050406030204" pitchFamily="18" charset="0"/>
                          </a:rPr>
                          <m:t>Λ</m:t>
                        </m:r>
                      </m:sub>
                      <m:sup>
                        <m:r>
                          <a:rPr lang="en-US" altLang="ja-JP" i="1">
                            <a:latin typeface="Cambria Math" panose="02040503050406030204" pitchFamily="18" charset="0"/>
                          </a:rPr>
                          <m:t>3</m:t>
                        </m:r>
                      </m:sup>
                      <m:e>
                        <m:r>
                          <m:rPr>
                            <m:sty m:val="p"/>
                          </m:rPr>
                          <a:rPr lang="en-US" altLang="ja-JP">
                            <a:latin typeface="Cambria Math" panose="02040503050406030204" pitchFamily="18" charset="0"/>
                          </a:rPr>
                          <m:t>H</m:t>
                        </m:r>
                        <m:r>
                          <a:rPr lang="en-US" altLang="ja-JP" i="1">
                            <a:latin typeface="Cambria Math" panose="02040503050406030204" pitchFamily="18" charset="0"/>
                          </a:rPr>
                          <m:t> </m:t>
                        </m:r>
                      </m:e>
                    </m:sPre>
                  </m:oMath>
                </a14:m>
                <a:endParaRPr kumimoji="1" lang="ja-JP" altLang="en-US" dirty="0">
                  <a:latin typeface="Times New Roman" panose="02020603050405020304" pitchFamily="18" charset="0"/>
                  <a:cs typeface="Times New Roman" panose="02020603050405020304" pitchFamily="18" charset="0"/>
                </a:endParaRPr>
              </a:p>
            </p:txBody>
          </p:sp>
        </mc:Choice>
        <mc:Fallback xmlns="">
          <p:sp>
            <p:nvSpPr>
              <p:cNvPr id="2" name="タイトル 1">
                <a:extLst>
                  <a:ext uri="{FF2B5EF4-FFF2-40B4-BE49-F238E27FC236}">
                    <a16:creationId xmlns:a16="http://schemas.microsoft.com/office/drawing/2014/main" id="{F712E54D-A46A-4D12-9704-7D79B2B1DA7A}"/>
                  </a:ext>
                </a:extLst>
              </p:cNvPr>
              <p:cNvSpPr>
                <a:spLocks noGrp="1" noRot="1" noChangeAspect="1" noMove="1" noResize="1" noEditPoints="1" noAdjustHandles="1" noChangeArrowheads="1" noChangeShapeType="1" noTextEdit="1"/>
              </p:cNvSpPr>
              <p:nvPr>
                <p:ph type="title"/>
              </p:nvPr>
            </p:nvSpPr>
            <p:spPr>
              <a:xfrm>
                <a:off x="499997" y="189760"/>
                <a:ext cx="9071386" cy="1050317"/>
              </a:xfrm>
              <a:blipFill>
                <a:blip r:embed="rId3"/>
                <a:stretch>
                  <a:fillRect b="-69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A44182A5-9BC1-409C-9B17-8EE685108194}"/>
                  </a:ext>
                </a:extLst>
              </p:cNvPr>
              <p:cNvSpPr/>
              <p:nvPr/>
            </p:nvSpPr>
            <p:spPr>
              <a:xfrm>
                <a:off x="5899760" y="1271302"/>
                <a:ext cx="6066302" cy="5340693"/>
              </a:xfrm>
              <a:prstGeom prst="rect">
                <a:avLst/>
              </a:prstGeom>
            </p:spPr>
            <p:txBody>
              <a:bodyPr wrap="square">
                <a:spAutoFit/>
              </a:bodyPr>
              <a:lstStyle/>
              <a:p>
                <a14:m>
                  <m:oMath xmlns:m="http://schemas.openxmlformats.org/officeDocument/2006/math">
                    <m:sPre>
                      <m:sPrePr>
                        <m:ctrlPr>
                          <a:rPr lang="en-US" altLang="ja-JP" sz="2500" b="1" i="1" u="sng" dirty="0" smtClean="0">
                            <a:latin typeface="Cambria Math" panose="02040503050406030204" pitchFamily="18" charset="0"/>
                          </a:rPr>
                        </m:ctrlPr>
                      </m:sPrePr>
                      <m:sub>
                        <m:r>
                          <a:rPr lang="en-US" altLang="ja-JP" sz="2500" b="1" i="1" u="sng" dirty="0">
                            <a:latin typeface="Cambria Math" panose="02040503050406030204" pitchFamily="18" charset="0"/>
                          </a:rPr>
                          <m:t>𝜦</m:t>
                        </m:r>
                      </m:sub>
                      <m:sup>
                        <m:r>
                          <a:rPr lang="en-US" altLang="ja-JP" sz="2500" b="1" i="1" u="sng">
                            <a:latin typeface="Cambria Math" panose="02040503050406030204" pitchFamily="18" charset="0"/>
                          </a:rPr>
                          <m:t>𝟑</m:t>
                        </m:r>
                      </m:sup>
                      <m:e>
                        <m:r>
                          <a:rPr lang="en-US" altLang="ja-JP" sz="2500" b="1" i="0" u="sng">
                            <a:latin typeface="Cambria Math" panose="02040503050406030204" pitchFamily="18" charset="0"/>
                          </a:rPr>
                          <m:t>𝐇</m:t>
                        </m:r>
                        <m:r>
                          <a:rPr lang="en-US" altLang="ja-JP" sz="2500" b="1" i="1" u="sng">
                            <a:latin typeface="Cambria Math" panose="02040503050406030204" pitchFamily="18" charset="0"/>
                          </a:rPr>
                          <m:t> </m:t>
                        </m:r>
                      </m:e>
                    </m:sPre>
                    <m:d>
                      <m:dPr>
                        <m:ctrlPr>
                          <a:rPr lang="en-US" altLang="ja-JP" sz="2500" b="1" i="1" u="sng" smtClean="0">
                            <a:latin typeface="Cambria Math" panose="02040503050406030204" pitchFamily="18" charset="0"/>
                          </a:rPr>
                        </m:ctrlPr>
                      </m:dPr>
                      <m:e>
                        <m:r>
                          <a:rPr lang="en-US" altLang="ja-JP" sz="2500" b="1" i="1" u="sng">
                            <a:latin typeface="Cambria Math" panose="02040503050406030204" pitchFamily="18" charset="0"/>
                          </a:rPr>
                          <m:t>𝑻</m:t>
                        </m:r>
                        <m:r>
                          <a:rPr lang="en-US" altLang="ja-JP" sz="2500" b="1" i="1" u="sng">
                            <a:latin typeface="Cambria Math" panose="02040503050406030204" pitchFamily="18" charset="0"/>
                          </a:rPr>
                          <m:t>=</m:t>
                        </m:r>
                        <m:r>
                          <a:rPr lang="en-US" altLang="ja-JP" sz="2500" b="1" i="1" u="sng">
                            <a:latin typeface="Cambria Math" panose="02040503050406030204" pitchFamily="18" charset="0"/>
                          </a:rPr>
                          <m:t>𝟎</m:t>
                        </m:r>
                        <m:r>
                          <a:rPr lang="en-US" altLang="ja-JP" sz="2500" b="1" i="1" u="sng">
                            <a:latin typeface="Cambria Math" panose="02040503050406030204" pitchFamily="18" charset="0"/>
                          </a:rPr>
                          <m:t>,  </m:t>
                        </m:r>
                        <m:sSup>
                          <m:sSupPr>
                            <m:ctrlPr>
                              <a:rPr lang="en-US" altLang="ja-JP" sz="2500" b="1" i="1" u="sng">
                                <a:latin typeface="Cambria Math" panose="02040503050406030204" pitchFamily="18" charset="0"/>
                              </a:rPr>
                            </m:ctrlPr>
                          </m:sSupPr>
                          <m:e>
                            <m:r>
                              <a:rPr lang="en-US" altLang="ja-JP" sz="2500" b="1" i="1" u="sng">
                                <a:latin typeface="Cambria Math" panose="02040503050406030204" pitchFamily="18" charset="0"/>
                              </a:rPr>
                              <m:t>𝑱</m:t>
                            </m:r>
                          </m:e>
                          <m:sup>
                            <m:r>
                              <a:rPr lang="en-US" altLang="ja-JP" sz="2500" b="1" i="1" u="sng">
                                <a:latin typeface="Cambria Math" panose="02040503050406030204" pitchFamily="18" charset="0"/>
                              </a:rPr>
                              <m:t>𝝅</m:t>
                            </m:r>
                          </m:sup>
                        </m:sSup>
                        <m:r>
                          <a:rPr lang="en-US" altLang="ja-JP" sz="2500" b="1" i="1" u="sng">
                            <a:latin typeface="Cambria Math" panose="02040503050406030204" pitchFamily="18" charset="0"/>
                          </a:rPr>
                          <m:t>=</m:t>
                        </m:r>
                        <m:sSup>
                          <m:sSupPr>
                            <m:ctrlPr>
                              <a:rPr lang="en-US" altLang="ja-JP" sz="2500" b="1" i="1" u="sng">
                                <a:latin typeface="Cambria Math" panose="02040503050406030204" pitchFamily="18" charset="0"/>
                              </a:rPr>
                            </m:ctrlPr>
                          </m:sSupPr>
                          <m:e>
                            <m:f>
                              <m:fPr>
                                <m:type m:val="lin"/>
                                <m:ctrlPr>
                                  <a:rPr lang="en-US" altLang="ja-JP" sz="2500" b="1" i="1" u="sng">
                                    <a:latin typeface="Cambria Math" panose="02040503050406030204" pitchFamily="18" charset="0"/>
                                  </a:rPr>
                                </m:ctrlPr>
                              </m:fPr>
                              <m:num>
                                <m:r>
                                  <a:rPr lang="en-US" altLang="ja-JP" sz="2500" b="1" i="1" u="sng" smtClean="0">
                                    <a:latin typeface="Cambria Math" panose="02040503050406030204" pitchFamily="18" charset="0"/>
                                  </a:rPr>
                                  <m:t>𝟑</m:t>
                                </m:r>
                              </m:num>
                              <m:den>
                                <m:r>
                                  <a:rPr lang="en-US" altLang="ja-JP" sz="2500" b="1" i="1" u="sng">
                                    <a:latin typeface="Cambria Math" panose="02040503050406030204" pitchFamily="18" charset="0"/>
                                  </a:rPr>
                                  <m:t>𝟐</m:t>
                                </m:r>
                              </m:den>
                            </m:f>
                          </m:e>
                          <m:sup>
                            <m:r>
                              <a:rPr lang="en-US" altLang="ja-JP" sz="2500" b="1" i="1" u="sng">
                                <a:latin typeface="Cambria Math" panose="02040503050406030204" pitchFamily="18" charset="0"/>
                              </a:rPr>
                              <m:t>+</m:t>
                            </m:r>
                          </m:sup>
                        </m:sSup>
                      </m:e>
                    </m:d>
                  </m:oMath>
                </a14:m>
                <a:r>
                  <a:rPr lang="ja-JP" altLang="en-US" sz="2500" b="1" u="sng" dirty="0">
                    <a:latin typeface="Times New Roman" panose="02020603050405020304" pitchFamily="18" charset="0"/>
                    <a:cs typeface="Times New Roman" panose="02020603050405020304" pitchFamily="18" charset="0"/>
                  </a:rPr>
                  <a:t> </a:t>
                </a:r>
                <a:endParaRPr lang="en-US" altLang="ja-JP" sz="2500" b="1"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Has NOT been measured</a:t>
                </a:r>
              </a:p>
              <a:p>
                <a:pPr marL="285750"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Emulsion / HI experiments cannot measure</a:t>
                </a:r>
              </a:p>
              <a:p>
                <a:pPr marL="285750"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Does it exist?</a:t>
                </a:r>
              </a:p>
              <a:p>
                <a:pPr marL="742950" lvl="1"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If yes, the CS is larger than ½ by a factor of 8 </a:t>
                </a:r>
                <a:r>
                  <a:rPr lang="en-US" altLang="ja-JP" sz="2000" baseline="30000" dirty="0">
                    <a:latin typeface="Times New Roman" panose="02020603050405020304" pitchFamily="18" charset="0"/>
                    <a:cs typeface="Times New Roman" panose="02020603050405020304" pitchFamily="18" charset="0"/>
                  </a:rPr>
                  <a:t>(1)</a:t>
                </a:r>
              </a:p>
              <a:p>
                <a:pPr marL="742950" lvl="1"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If no, only the 1/2</a:t>
                </a:r>
                <a:r>
                  <a:rPr lang="en-US" altLang="ja-JP" sz="2000" baseline="30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 state will be observed</a:t>
                </a:r>
              </a:p>
              <a:p>
                <a:pPr lvl="2"/>
                <a:r>
                  <a:rPr lang="en-US" altLang="ja-JP" sz="2000" dirty="0">
                    <a:latin typeface="Times New Roman" panose="02020603050405020304" pitchFamily="18" charset="0"/>
                    <a:cs typeface="Times New Roman" panose="02020603050405020304" pitchFamily="18" charset="0"/>
                    <a:sym typeface="Wingdings" panose="05000000000000000000" pitchFamily="2" charset="2"/>
                  </a:rPr>
                  <a:t>  </a:t>
                </a:r>
                <a14:m>
                  <m:oMath xmlns:m="http://schemas.openxmlformats.org/officeDocument/2006/math">
                    <m:r>
                      <a:rPr lang="en-US" altLang="ja-JP" sz="2000" b="0" i="1" strike="sngStrike" smtClean="0">
                        <a:latin typeface="Cambria Math" panose="02040503050406030204" pitchFamily="18" charset="0"/>
                        <a:cs typeface="Times New Roman" panose="02020603050405020304" pitchFamily="18" charset="0"/>
                        <a:sym typeface="Wingdings" panose="05000000000000000000" pitchFamily="2" charset="2"/>
                      </a:rPr>
                      <m:t>𝜋</m:t>
                    </m:r>
                  </m:oMath>
                </a14:m>
                <a:r>
                  <a:rPr lang="en-US" altLang="ja-JP" sz="2000" dirty="0">
                    <a:latin typeface="Times New Roman" panose="02020603050405020304" pitchFamily="18" charset="0"/>
                    <a:cs typeface="Times New Roman" panose="02020603050405020304" pitchFamily="18" charset="0"/>
                  </a:rPr>
                  <a:t>EFT predicts 3/2</a:t>
                </a:r>
                <a:r>
                  <a:rPr lang="en-US" altLang="ja-JP" sz="2000" baseline="30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 as a virtual state</a:t>
                </a:r>
                <a:r>
                  <a:rPr lang="en-US" altLang="ja-JP" sz="2000" baseline="30000" dirty="0">
                    <a:latin typeface="Times New Roman" panose="02020603050405020304" pitchFamily="18" charset="0"/>
                    <a:cs typeface="Times New Roman" panose="02020603050405020304" pitchFamily="18" charset="0"/>
                  </a:rPr>
                  <a:t> (2) </a:t>
                </a:r>
                <a:endParaRPr lang="en-US" altLang="ja-JP"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Strong constraint for </a:t>
                </a:r>
                <a:r>
                  <a:rPr lang="en-US" altLang="ja-JP" sz="2000" b="1" dirty="0">
                    <a:solidFill>
                      <a:schemeClr val="accent1">
                        <a:lumMod val="20000"/>
                        <a:lumOff val="80000"/>
                      </a:schemeClr>
                    </a:solidFill>
                    <a:latin typeface="Times New Roman" panose="02020603050405020304" pitchFamily="18" charset="0"/>
                    <a:cs typeface="Times New Roman" panose="02020603050405020304" pitchFamily="18" charset="0"/>
                  </a:rPr>
                  <a:t>the ΛN spin triplet interaction</a:t>
                </a:r>
              </a:p>
              <a:p>
                <a:pPr marL="285750" indent="-285750">
                  <a:buFont typeface="Arial" panose="020B0604020202020204" pitchFamily="34" charset="0"/>
                  <a:buChar char="•"/>
                </a:pPr>
                <a:endParaRPr lang="en-US" altLang="ja-JP" sz="2000" b="1" dirty="0">
                  <a:latin typeface="Times New Roman" panose="02020603050405020304" pitchFamily="18" charset="0"/>
                  <a:cs typeface="Times New Roman" panose="02020603050405020304" pitchFamily="18" charset="0"/>
                </a:endParaRPr>
              </a:p>
              <a:p>
                <a:endParaRPr lang="en-US" altLang="ja-JP" sz="2000" b="1" dirty="0">
                  <a:latin typeface="Times New Roman" panose="02020603050405020304" pitchFamily="18" charset="0"/>
                  <a:cs typeface="Times New Roman" panose="02020603050405020304" pitchFamily="18" charset="0"/>
                </a:endParaRPr>
              </a:p>
              <a:p>
                <a14:m>
                  <m:oMath xmlns:m="http://schemas.openxmlformats.org/officeDocument/2006/math">
                    <m:sPre>
                      <m:sPrePr>
                        <m:ctrlPr>
                          <a:rPr lang="en-US" altLang="ja-JP" sz="2500" b="1" i="1" u="sng" dirty="0">
                            <a:latin typeface="Cambria Math" panose="02040503050406030204" pitchFamily="18" charset="0"/>
                          </a:rPr>
                        </m:ctrlPr>
                      </m:sPrePr>
                      <m:sub>
                        <m:r>
                          <a:rPr lang="en-US" altLang="ja-JP" sz="2500" b="1" i="1" u="sng" dirty="0" smtClean="0">
                            <a:latin typeface="Cambria Math" panose="02040503050406030204" pitchFamily="18" charset="0"/>
                          </a:rPr>
                          <m:t>𝚲</m:t>
                        </m:r>
                      </m:sub>
                      <m:sup>
                        <m:r>
                          <a:rPr lang="en-US" altLang="ja-JP" sz="2500" b="1" i="1" u="sng" smtClean="0">
                            <a:latin typeface="Cambria Math" panose="02040503050406030204" pitchFamily="18" charset="0"/>
                          </a:rPr>
                          <m:t>𝟑</m:t>
                        </m:r>
                      </m:sup>
                      <m:e>
                        <m:r>
                          <a:rPr lang="en-US" altLang="ja-JP" sz="2500" b="1" i="1" u="sng" smtClean="0">
                            <a:latin typeface="Cambria Math" panose="02040503050406030204" pitchFamily="18" charset="0"/>
                          </a:rPr>
                          <m:t>𝐇</m:t>
                        </m:r>
                        <m:r>
                          <a:rPr lang="en-US" altLang="ja-JP" sz="2500" b="1" i="1" u="sng" smtClean="0">
                            <a:latin typeface="Cambria Math" panose="02040503050406030204" pitchFamily="18" charset="0"/>
                          </a:rPr>
                          <m:t> </m:t>
                        </m:r>
                      </m:e>
                    </m:sPre>
                    <m:d>
                      <m:dPr>
                        <m:ctrlPr>
                          <a:rPr lang="en-US" altLang="ja-JP" sz="2500" b="1" i="1" u="sng">
                            <a:latin typeface="Cambria Math" panose="02040503050406030204" pitchFamily="18" charset="0"/>
                          </a:rPr>
                        </m:ctrlPr>
                      </m:dPr>
                      <m:e>
                        <m:r>
                          <a:rPr lang="en-US" altLang="ja-JP" sz="2500" b="1" i="1" u="sng" smtClean="0">
                            <a:latin typeface="Cambria Math" panose="02040503050406030204" pitchFamily="18" charset="0"/>
                          </a:rPr>
                          <m:t>𝑻</m:t>
                        </m:r>
                        <m:r>
                          <a:rPr lang="en-US" altLang="ja-JP" sz="2500" b="1" i="1" u="sng" smtClean="0">
                            <a:latin typeface="Cambria Math" panose="02040503050406030204" pitchFamily="18" charset="0"/>
                          </a:rPr>
                          <m:t>=</m:t>
                        </m:r>
                        <m:r>
                          <a:rPr lang="en-US" altLang="ja-JP" sz="2500" b="1" i="1" u="sng" smtClean="0">
                            <a:latin typeface="Cambria Math" panose="02040503050406030204" pitchFamily="18" charset="0"/>
                          </a:rPr>
                          <m:t>𝟏</m:t>
                        </m:r>
                        <m:r>
                          <a:rPr lang="en-US" altLang="ja-JP" sz="2500" b="1" i="1" u="sng" smtClean="0">
                            <a:latin typeface="Cambria Math" panose="02040503050406030204" pitchFamily="18" charset="0"/>
                          </a:rPr>
                          <m:t>,  </m:t>
                        </m:r>
                        <m:sSup>
                          <m:sSupPr>
                            <m:ctrlPr>
                              <a:rPr lang="en-US" altLang="ja-JP" sz="2500" b="1" i="1" u="sng">
                                <a:latin typeface="Cambria Math" panose="02040503050406030204" pitchFamily="18" charset="0"/>
                              </a:rPr>
                            </m:ctrlPr>
                          </m:sSupPr>
                          <m:e>
                            <m:r>
                              <a:rPr lang="en-US" altLang="ja-JP" sz="2500" b="1" i="1" u="sng" smtClean="0">
                                <a:latin typeface="Cambria Math" panose="02040503050406030204" pitchFamily="18" charset="0"/>
                              </a:rPr>
                              <m:t>𝑱</m:t>
                            </m:r>
                          </m:e>
                          <m:sup>
                            <m:r>
                              <a:rPr lang="en-US" altLang="ja-JP" sz="2500" b="1" i="1" u="sng" smtClean="0">
                                <a:latin typeface="Cambria Math" panose="02040503050406030204" pitchFamily="18" charset="0"/>
                              </a:rPr>
                              <m:t>𝝅</m:t>
                            </m:r>
                          </m:sup>
                        </m:sSup>
                        <m:r>
                          <a:rPr lang="en-US" altLang="ja-JP" sz="2500" b="1" i="1" u="sng" smtClean="0">
                            <a:latin typeface="Cambria Math" panose="02040503050406030204" pitchFamily="18" charset="0"/>
                          </a:rPr>
                          <m:t>=</m:t>
                        </m:r>
                        <m:sSup>
                          <m:sSupPr>
                            <m:ctrlPr>
                              <a:rPr lang="en-US" altLang="ja-JP" sz="2500" b="1" i="1" u="sng">
                                <a:latin typeface="Cambria Math" panose="02040503050406030204" pitchFamily="18" charset="0"/>
                              </a:rPr>
                            </m:ctrlPr>
                          </m:sSupPr>
                          <m:e>
                            <m:f>
                              <m:fPr>
                                <m:type m:val="lin"/>
                                <m:ctrlPr>
                                  <a:rPr lang="en-US" altLang="ja-JP" sz="2500" b="1" i="1" u="sng">
                                    <a:latin typeface="Cambria Math" panose="02040503050406030204" pitchFamily="18" charset="0"/>
                                  </a:rPr>
                                </m:ctrlPr>
                              </m:fPr>
                              <m:num>
                                <m:r>
                                  <a:rPr lang="en-US" altLang="ja-JP" sz="2500" b="1" i="1" u="sng" smtClean="0">
                                    <a:latin typeface="Cambria Math" panose="02040503050406030204" pitchFamily="18" charset="0"/>
                                  </a:rPr>
                                  <m:t>𝟏</m:t>
                                </m:r>
                              </m:num>
                              <m:den>
                                <m:r>
                                  <a:rPr lang="en-US" altLang="ja-JP" sz="2500" b="1" i="1" u="sng" smtClean="0">
                                    <a:latin typeface="Cambria Math" panose="02040503050406030204" pitchFamily="18" charset="0"/>
                                  </a:rPr>
                                  <m:t>𝟐</m:t>
                                </m:r>
                              </m:den>
                            </m:f>
                          </m:e>
                          <m:sup>
                            <m:r>
                              <a:rPr lang="en-US" altLang="ja-JP" sz="2500" b="1" i="1" u="sng" smtClean="0">
                                <a:latin typeface="Cambria Math" panose="02040503050406030204" pitchFamily="18" charset="0"/>
                              </a:rPr>
                              <m:t>+</m:t>
                            </m:r>
                          </m:sup>
                        </m:sSup>
                      </m:e>
                    </m:d>
                  </m:oMath>
                </a14:m>
                <a:r>
                  <a:rPr lang="ja-JP" altLang="en-US" sz="2500" b="1" u="sng" dirty="0">
                    <a:latin typeface="Times New Roman" panose="02020603050405020304" pitchFamily="18" charset="0"/>
                    <a:cs typeface="Times New Roman" panose="02020603050405020304" pitchFamily="18" charset="0"/>
                  </a:rPr>
                  <a:t> </a:t>
                </a:r>
                <a:endParaRPr lang="en-US" altLang="ja-JP" sz="2500" b="1"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Isospin partner of </a:t>
                </a:r>
                <a14:m>
                  <m:oMath xmlns:m="http://schemas.openxmlformats.org/officeDocument/2006/math">
                    <m:r>
                      <a:rPr lang="en-US" altLang="ja-JP" sz="2000" b="0" i="1" smtClean="0">
                        <a:latin typeface="Cambria Math" panose="02040503050406030204" pitchFamily="18" charset="0"/>
                      </a:rPr>
                      <m:t>𝑛𝑛</m:t>
                    </m:r>
                    <m:r>
                      <m:rPr>
                        <m:sty m:val="p"/>
                      </m:rPr>
                      <a:rPr lang="en-US" altLang="ja-JP" sz="2000" b="0" i="0" smtClean="0">
                        <a:latin typeface="Cambria Math" panose="02040503050406030204" pitchFamily="18" charset="0"/>
                      </a:rPr>
                      <m:t>Λ</m:t>
                    </m:r>
                  </m:oMath>
                </a14:m>
                <a:r>
                  <a:rPr lang="en-US" altLang="ja-JP" sz="2000" dirty="0">
                    <a:latin typeface="Times New Roman" panose="02020603050405020304" pitchFamily="18" charset="0"/>
                    <a:cs typeface="Times New Roman" panose="02020603050405020304" pitchFamily="18" charset="0"/>
                  </a:rPr>
                  <a:t> (and </a:t>
                </a:r>
                <a14:m>
                  <m:oMath xmlns:m="http://schemas.openxmlformats.org/officeDocument/2006/math">
                    <m:r>
                      <a:rPr lang="en-US" altLang="ja-JP" sz="2000" b="0" i="1" smtClean="0">
                        <a:latin typeface="Cambria Math" panose="02040503050406030204" pitchFamily="18" charset="0"/>
                      </a:rPr>
                      <m:t>𝑝𝑝</m:t>
                    </m:r>
                    <m:r>
                      <m:rPr>
                        <m:sty m:val="p"/>
                      </m:rPr>
                      <a:rPr lang="en-US" altLang="ja-JP" sz="2000">
                        <a:latin typeface="Cambria Math" panose="02040503050406030204" pitchFamily="18" charset="0"/>
                      </a:rPr>
                      <m:t>Λ</m:t>
                    </m:r>
                  </m:oMath>
                </a14:m>
                <a:r>
                  <a:rPr lang="en-US" altLang="ja-JP" sz="2000" dirty="0">
                    <a:latin typeface="Times New Roman" panose="02020603050405020304" pitchFamily="18" charset="0"/>
                    <a:cs typeface="Times New Roman" panose="02020603050405020304" pitchFamily="18" charset="0"/>
                  </a:rPr>
                  <a:t>)</a:t>
                </a:r>
              </a:p>
              <a:p>
                <a:r>
                  <a:rPr lang="en-US" altLang="ja-JP"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sym typeface="Wingdings" panose="05000000000000000000" pitchFamily="2" charset="2"/>
                  </a:rPr>
                  <a:t>  significant information</a:t>
                </a:r>
                <a:r>
                  <a:rPr lang="en-US" altLang="ja-JP" sz="2000" dirty="0">
                    <a:latin typeface="Times New Roman" panose="02020603050405020304" pitchFamily="18" charset="0"/>
                    <a:cs typeface="Times New Roman" panose="02020603050405020304" pitchFamily="18" charset="0"/>
                  </a:rPr>
                  <a:t> on the existence of </a:t>
                </a:r>
                <a14:m>
                  <m:oMath xmlns:m="http://schemas.openxmlformats.org/officeDocument/2006/math">
                    <m:r>
                      <a:rPr lang="en-US" altLang="ja-JP" sz="2000" i="1">
                        <a:latin typeface="Cambria Math" panose="02040503050406030204" pitchFamily="18" charset="0"/>
                      </a:rPr>
                      <m:t>𝑛𝑛</m:t>
                    </m:r>
                    <m:r>
                      <m:rPr>
                        <m:sty m:val="p"/>
                      </m:rPr>
                      <a:rPr lang="en-US" altLang="ja-JP" sz="2000">
                        <a:latin typeface="Cambria Math" panose="02040503050406030204" pitchFamily="18" charset="0"/>
                      </a:rPr>
                      <m:t>Λ</m:t>
                    </m:r>
                  </m:oMath>
                </a14:m>
                <a:endParaRPr lang="en-US" altLang="ja-JP"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ja-JP" sz="2000" dirty="0">
                    <a:latin typeface="Times New Roman" panose="02020603050405020304" pitchFamily="18" charset="0"/>
                    <a:cs typeface="Times New Roman" panose="02020603050405020304" pitchFamily="18" charset="0"/>
                  </a:rPr>
                  <a:t>CSB study in the A = 3 hypernuclear system </a:t>
                </a:r>
              </a:p>
              <a:p>
                <a:pPr marL="285750" indent="-285750">
                  <a:buFont typeface="Arial" panose="020B0604020202020204" pitchFamily="34" charset="0"/>
                  <a:buChar char="•"/>
                </a:pPr>
                <a:r>
                  <a:rPr lang="en-US" altLang="ja-JP" sz="2000" dirty="0">
                    <a:solidFill>
                      <a:schemeClr val="tx1"/>
                    </a:solidFill>
                    <a:latin typeface="Times New Roman" panose="02020603050405020304" pitchFamily="18" charset="0"/>
                    <a:cs typeface="Times New Roman" panose="02020603050405020304" pitchFamily="18" charset="0"/>
                  </a:rPr>
                  <a:t>If the CS is 0.5 </a:t>
                </a:r>
                <a:r>
                  <a:rPr lang="en-US" altLang="ja-JP" sz="2000" dirty="0" err="1">
                    <a:solidFill>
                      <a:schemeClr val="tx1"/>
                    </a:solidFill>
                    <a:latin typeface="Times New Roman" panose="02020603050405020304" pitchFamily="18" charset="0"/>
                    <a:cs typeface="Times New Roman" panose="02020603050405020304" pitchFamily="18" charset="0"/>
                  </a:rPr>
                  <a:t>nb</a:t>
                </a:r>
                <a:r>
                  <a:rPr lang="en-US" altLang="ja-JP" sz="2000" dirty="0">
                    <a:solidFill>
                      <a:schemeClr val="tx1"/>
                    </a:solidFill>
                    <a:latin typeface="Times New Roman" panose="02020603050405020304" pitchFamily="18" charset="0"/>
                    <a:cs typeface="Times New Roman" panose="02020603050405020304" pitchFamily="18" charset="0"/>
                  </a:rPr>
                  <a:t>/</a:t>
                </a:r>
                <a:r>
                  <a:rPr lang="en-US" altLang="ja-JP" sz="2000" dirty="0" err="1">
                    <a:solidFill>
                      <a:schemeClr val="tx1"/>
                    </a:solidFill>
                    <a:latin typeface="Times New Roman" panose="02020603050405020304" pitchFamily="18" charset="0"/>
                    <a:cs typeface="Times New Roman" panose="02020603050405020304" pitchFamily="18" charset="0"/>
                  </a:rPr>
                  <a:t>sr</a:t>
                </a:r>
                <a:r>
                  <a:rPr lang="en-US" altLang="ja-JP" sz="2000" dirty="0">
                    <a:solidFill>
                      <a:schemeClr val="tx1"/>
                    </a:solidFill>
                    <a:latin typeface="Times New Roman" panose="02020603050405020304" pitchFamily="18" charset="0"/>
                    <a:cs typeface="Times New Roman" panose="02020603050405020304" pitchFamily="18" charset="0"/>
                  </a:rPr>
                  <a:t> </a:t>
                </a:r>
                <a:r>
                  <a:rPr lang="en-US" altLang="ja-JP"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14:m>
                  <m:oMath xmlns:m="http://schemas.openxmlformats.org/officeDocument/2006/math">
                    <m:d>
                      <m:dPr>
                        <m:begChr m:val="|"/>
                        <m:endChr m:val="|"/>
                        <m:ctrlPr>
                          <a:rPr kumimoji="1" lang="en-US" altLang="ja-JP" sz="2000" i="1">
                            <a:solidFill>
                              <a:schemeClr val="tx1"/>
                            </a:solidFill>
                            <a:latin typeface="Cambria Math" panose="02040503050406030204" pitchFamily="18" charset="0"/>
                          </a:rPr>
                        </m:ctrlPr>
                      </m:dPr>
                      <m:e>
                        <m:r>
                          <m:rPr>
                            <m:sty m:val="p"/>
                          </m:rPr>
                          <a:rPr kumimoji="1" lang="en-US" altLang="ja-JP" sz="2000">
                            <a:solidFill>
                              <a:schemeClr val="tx1"/>
                            </a:solidFill>
                            <a:latin typeface="Cambria Math" panose="02040503050406030204" pitchFamily="18" charset="0"/>
                          </a:rPr>
                          <m:t>Δ</m:t>
                        </m:r>
                        <m:sSubSup>
                          <m:sSubSupPr>
                            <m:ctrlPr>
                              <a:rPr kumimoji="1" lang="en-US" altLang="ja-JP" sz="2000" i="1">
                                <a:solidFill>
                                  <a:schemeClr val="tx1"/>
                                </a:solidFill>
                                <a:latin typeface="Cambria Math" panose="02040503050406030204" pitchFamily="18" charset="0"/>
                              </a:rPr>
                            </m:ctrlPr>
                          </m:sSubSupPr>
                          <m:e>
                            <m:r>
                              <a:rPr kumimoji="1" lang="en-US" altLang="ja-JP" sz="2000" i="1">
                                <a:solidFill>
                                  <a:schemeClr val="tx1"/>
                                </a:solidFill>
                                <a:latin typeface="Cambria Math" panose="02040503050406030204" pitchFamily="18" charset="0"/>
                              </a:rPr>
                              <m:t>𝐵</m:t>
                            </m:r>
                          </m:e>
                          <m:sub>
                            <m:r>
                              <m:rPr>
                                <m:sty m:val="p"/>
                              </m:rPr>
                              <a:rPr kumimoji="1" lang="en-US" altLang="ja-JP" sz="2000">
                                <a:solidFill>
                                  <a:schemeClr val="tx1"/>
                                </a:solidFill>
                                <a:latin typeface="Cambria Math" panose="02040503050406030204" pitchFamily="18" charset="0"/>
                              </a:rPr>
                              <m:t>Λ</m:t>
                            </m:r>
                          </m:sub>
                          <m:sup>
                            <m:r>
                              <m:rPr>
                                <m:sty m:val="p"/>
                              </m:rPr>
                              <a:rPr kumimoji="1" lang="en-US" altLang="ja-JP" sz="2000">
                                <a:solidFill>
                                  <a:schemeClr val="tx1"/>
                                </a:solidFill>
                                <a:latin typeface="Cambria Math" panose="02040503050406030204" pitchFamily="18" charset="0"/>
                              </a:rPr>
                              <m:t>stat</m:t>
                            </m:r>
                            <m:r>
                              <a:rPr kumimoji="1" lang="en-US" altLang="ja-JP" sz="2000" i="1">
                                <a:solidFill>
                                  <a:schemeClr val="tx1"/>
                                </a:solidFill>
                                <a:latin typeface="Cambria Math" panose="02040503050406030204" pitchFamily="18" charset="0"/>
                              </a:rPr>
                              <m:t>.</m:t>
                            </m:r>
                          </m:sup>
                        </m:sSubSup>
                      </m:e>
                    </m:d>
                    <m:r>
                      <a:rPr kumimoji="1" lang="en-US" altLang="ja-JP" sz="2000" b="0" i="1" smtClean="0">
                        <a:solidFill>
                          <a:schemeClr val="tx1"/>
                        </a:solidFill>
                        <a:latin typeface="Cambria Math" panose="02040503050406030204" pitchFamily="18" charset="0"/>
                      </a:rPr>
                      <m:t>∼9</m:t>
                    </m:r>
                    <m:r>
                      <a:rPr kumimoji="1" lang="en-US" altLang="ja-JP" sz="2000" i="1">
                        <a:solidFill>
                          <a:schemeClr val="tx1"/>
                        </a:solidFill>
                        <a:latin typeface="Cambria Math" panose="02040503050406030204" pitchFamily="18" charset="0"/>
                      </a:rPr>
                      <m:t>0</m:t>
                    </m:r>
                  </m:oMath>
                </a14:m>
                <a:r>
                  <a:rPr kumimoji="1" lang="ja-JP" altLang="en-US" sz="2000" dirty="0">
                    <a:solidFill>
                      <a:schemeClr val="tx1"/>
                    </a:solidFill>
                  </a:rPr>
                  <a:t> </a:t>
                </a:r>
                <a:r>
                  <a:rPr lang="en-US" altLang="ja-JP" sz="2000" dirty="0">
                    <a:solidFill>
                      <a:schemeClr val="tx1"/>
                    </a:solidFill>
                  </a:rPr>
                  <a:t>k</a:t>
                </a:r>
                <a:r>
                  <a:rPr kumimoji="1" lang="en-US" altLang="ja-JP" sz="2000" dirty="0">
                    <a:solidFill>
                      <a:schemeClr val="tx1"/>
                    </a:solidFill>
                  </a:rPr>
                  <a:t>eV</a:t>
                </a:r>
                <a:endParaRPr lang="en-US" altLang="ja-JP" sz="2000" dirty="0">
                  <a:solidFill>
                    <a:schemeClr val="tx1"/>
                  </a:solidFill>
                  <a:latin typeface="Times New Roman" panose="02020603050405020304" pitchFamily="18" charset="0"/>
                  <a:cs typeface="Times New Roman" panose="02020603050405020304" pitchFamily="18" charset="0"/>
                </a:endParaRPr>
              </a:p>
              <a:p>
                <a:r>
                  <a:rPr lang="en-US" altLang="ja-JP" sz="2000" dirty="0">
                    <a:latin typeface="Times New Roman" panose="02020603050405020304" pitchFamily="18" charset="0"/>
                    <a:cs typeface="Times New Roman" panose="02020603050405020304" pitchFamily="18" charset="0"/>
                  </a:rPr>
                  <a:t> </a:t>
                </a:r>
              </a:p>
            </p:txBody>
          </p:sp>
        </mc:Choice>
        <mc:Fallback xmlns="">
          <p:sp>
            <p:nvSpPr>
              <p:cNvPr id="3" name="正方形/長方形 2">
                <a:extLst>
                  <a:ext uri="{FF2B5EF4-FFF2-40B4-BE49-F238E27FC236}">
                    <a16:creationId xmlns:a16="http://schemas.microsoft.com/office/drawing/2014/main" id="{A44182A5-9BC1-409C-9B17-8EE685108194}"/>
                  </a:ext>
                </a:extLst>
              </p:cNvPr>
              <p:cNvSpPr>
                <a:spLocks noRot="1" noChangeAspect="1" noMove="1" noResize="1" noEditPoints="1" noAdjustHandles="1" noChangeArrowheads="1" noChangeShapeType="1" noTextEdit="1"/>
              </p:cNvSpPr>
              <p:nvPr/>
            </p:nvSpPr>
            <p:spPr>
              <a:xfrm>
                <a:off x="5899760" y="1271302"/>
                <a:ext cx="6066302" cy="5340693"/>
              </a:xfrm>
              <a:prstGeom prst="rect">
                <a:avLst/>
              </a:prstGeom>
              <a:blipFill>
                <a:blip r:embed="rId4"/>
                <a:stretch>
                  <a:fillRect l="-905"/>
                </a:stretch>
              </a:blipFill>
            </p:spPr>
            <p:txBody>
              <a:bodyPr/>
              <a:lstStyle/>
              <a:p>
                <a:r>
                  <a:rPr lang="ja-JP" altLang="en-US">
                    <a:noFill/>
                  </a:rPr>
                  <a:t> </a:t>
                </a:r>
              </a:p>
            </p:txBody>
          </p:sp>
        </mc:Fallback>
      </mc:AlternateContent>
      <p:grpSp>
        <p:nvGrpSpPr>
          <p:cNvPr id="22" name="グループ化 21">
            <a:extLst>
              <a:ext uri="{FF2B5EF4-FFF2-40B4-BE49-F238E27FC236}">
                <a16:creationId xmlns:a16="http://schemas.microsoft.com/office/drawing/2014/main" id="{40A7F58E-5DFF-48D4-952D-F9441BE615C0}"/>
              </a:ext>
            </a:extLst>
          </p:cNvPr>
          <p:cNvGrpSpPr/>
          <p:nvPr/>
        </p:nvGrpSpPr>
        <p:grpSpPr>
          <a:xfrm>
            <a:off x="11035979" y="1219418"/>
            <a:ext cx="736640" cy="1124900"/>
            <a:chOff x="10051707" y="1137772"/>
            <a:chExt cx="736640" cy="1124900"/>
          </a:xfrm>
        </p:grpSpPr>
        <p:grpSp>
          <p:nvGrpSpPr>
            <p:cNvPr id="5" name="グループ化 4">
              <a:extLst>
                <a:ext uri="{FF2B5EF4-FFF2-40B4-BE49-F238E27FC236}">
                  <a16:creationId xmlns:a16="http://schemas.microsoft.com/office/drawing/2014/main" id="{D42447B0-89C3-4256-8150-2E61739CDA13}"/>
                </a:ext>
              </a:extLst>
            </p:cNvPr>
            <p:cNvGrpSpPr/>
            <p:nvPr/>
          </p:nvGrpSpPr>
          <p:grpSpPr>
            <a:xfrm>
              <a:off x="10051707" y="1208961"/>
              <a:ext cx="736640" cy="975525"/>
              <a:chOff x="1928309" y="1777366"/>
              <a:chExt cx="1216807" cy="1611405"/>
            </a:xfrm>
          </p:grpSpPr>
          <p:grpSp>
            <p:nvGrpSpPr>
              <p:cNvPr id="6" name="グループ化 5">
                <a:extLst>
                  <a:ext uri="{FF2B5EF4-FFF2-40B4-BE49-F238E27FC236}">
                    <a16:creationId xmlns:a16="http://schemas.microsoft.com/office/drawing/2014/main" id="{2BA630DD-BA88-42DC-94EE-91899796A205}"/>
                  </a:ext>
                </a:extLst>
              </p:cNvPr>
              <p:cNvGrpSpPr/>
              <p:nvPr/>
            </p:nvGrpSpPr>
            <p:grpSpPr>
              <a:xfrm>
                <a:off x="1928309" y="1777366"/>
                <a:ext cx="1216807" cy="1611405"/>
                <a:chOff x="1734319" y="2236834"/>
                <a:chExt cx="1693374" cy="2242517"/>
              </a:xfrm>
            </p:grpSpPr>
            <p:sp>
              <p:nvSpPr>
                <p:cNvPr id="8" name="楕円 7">
                  <a:extLst>
                    <a:ext uri="{FF2B5EF4-FFF2-40B4-BE49-F238E27FC236}">
                      <a16:creationId xmlns:a16="http://schemas.microsoft.com/office/drawing/2014/main" id="{5A393CA3-C981-4765-B872-927CE6EE8F16}"/>
                    </a:ext>
                  </a:extLst>
                </p:cNvPr>
                <p:cNvSpPr/>
                <p:nvPr/>
              </p:nvSpPr>
              <p:spPr>
                <a:xfrm>
                  <a:off x="1734319" y="2236834"/>
                  <a:ext cx="1693374" cy="2242517"/>
                </a:xfrm>
                <a:prstGeom prst="ellipse">
                  <a:avLst/>
                </a:prstGeom>
                <a:solidFill>
                  <a:schemeClr val="tx1">
                    <a:lumMod val="85000"/>
                  </a:schemeClr>
                </a:solidFill>
                <a:ln w="28575">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9" name="楕円 8">
                  <a:extLst>
                    <a:ext uri="{FF2B5EF4-FFF2-40B4-BE49-F238E27FC236}">
                      <a16:creationId xmlns:a16="http://schemas.microsoft.com/office/drawing/2014/main" id="{38845B61-04C4-4CEA-A7F7-FE949EEA924A}"/>
                    </a:ext>
                  </a:extLst>
                </p:cNvPr>
                <p:cNvSpPr/>
                <p:nvPr/>
              </p:nvSpPr>
              <p:spPr>
                <a:xfrm>
                  <a:off x="1919150" y="2508862"/>
                  <a:ext cx="655321"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10" name="楕円 9">
                  <a:extLst>
                    <a:ext uri="{FF2B5EF4-FFF2-40B4-BE49-F238E27FC236}">
                      <a16:creationId xmlns:a16="http://schemas.microsoft.com/office/drawing/2014/main" id="{2DDF79D7-9711-4789-9A01-870541EB33A7}"/>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7" name="楕円 6">
                <a:extLst>
                  <a:ext uri="{FF2B5EF4-FFF2-40B4-BE49-F238E27FC236}">
                    <a16:creationId xmlns:a16="http://schemas.microsoft.com/office/drawing/2014/main" id="{F3A3C2B4-4F66-4EC5-A80F-FB886FE0A186}"/>
                  </a:ext>
                </a:extLst>
              </p:cNvPr>
              <p:cNvSpPr/>
              <p:nvPr/>
            </p:nvSpPr>
            <p:spPr>
              <a:xfrm>
                <a:off x="2570618" y="2008655"/>
                <a:ext cx="470894"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
          <p:nvSpPr>
            <p:cNvPr id="11" name="矢印: 右 10">
              <a:extLst>
                <a:ext uri="{FF2B5EF4-FFF2-40B4-BE49-F238E27FC236}">
                  <a16:creationId xmlns:a16="http://schemas.microsoft.com/office/drawing/2014/main" id="{12797053-3E22-4340-A374-F7E7B3F352DC}"/>
                </a:ext>
              </a:extLst>
            </p:cNvPr>
            <p:cNvSpPr/>
            <p:nvPr/>
          </p:nvSpPr>
          <p:spPr>
            <a:xfrm rot="16200000">
              <a:off x="10342813" y="1963110"/>
              <a:ext cx="474598" cy="124526"/>
            </a:xfrm>
            <a:prstGeom prst="rightArrow">
              <a:avLst>
                <a:gd name="adj1" fmla="val 50000"/>
                <a:gd name="adj2" fmla="val 12221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矢印: 右 11">
              <a:extLst>
                <a:ext uri="{FF2B5EF4-FFF2-40B4-BE49-F238E27FC236}">
                  <a16:creationId xmlns:a16="http://schemas.microsoft.com/office/drawing/2014/main" id="{4498338D-5714-4EBC-BAFE-EF844672F4B7}"/>
                </a:ext>
              </a:extLst>
            </p:cNvPr>
            <p:cNvSpPr/>
            <p:nvPr/>
          </p:nvSpPr>
          <p:spPr>
            <a:xfrm rot="16200000">
              <a:off x="9876671" y="1323275"/>
              <a:ext cx="474598" cy="124526"/>
            </a:xfrm>
            <a:prstGeom prst="rightArrow">
              <a:avLst>
                <a:gd name="adj1" fmla="val 50000"/>
                <a:gd name="adj2" fmla="val 12221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矢印: 右 12">
              <a:extLst>
                <a:ext uri="{FF2B5EF4-FFF2-40B4-BE49-F238E27FC236}">
                  <a16:creationId xmlns:a16="http://schemas.microsoft.com/office/drawing/2014/main" id="{E742BF91-C27F-4FF5-BF0F-F648CD28E76F}"/>
                </a:ext>
              </a:extLst>
            </p:cNvPr>
            <p:cNvSpPr/>
            <p:nvPr/>
          </p:nvSpPr>
          <p:spPr>
            <a:xfrm rot="16200000">
              <a:off x="10457425" y="1312808"/>
              <a:ext cx="474598" cy="124526"/>
            </a:xfrm>
            <a:prstGeom prst="rightArrow">
              <a:avLst>
                <a:gd name="adj1" fmla="val 50000"/>
                <a:gd name="adj2" fmla="val 12221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8" name="矢印: 下 17">
            <a:extLst>
              <a:ext uri="{FF2B5EF4-FFF2-40B4-BE49-F238E27FC236}">
                <a16:creationId xmlns:a16="http://schemas.microsoft.com/office/drawing/2014/main" id="{AE63A283-1F93-40AA-89FF-9B6026C25BE1}"/>
              </a:ext>
            </a:extLst>
          </p:cNvPr>
          <p:cNvSpPr/>
          <p:nvPr/>
        </p:nvSpPr>
        <p:spPr>
          <a:xfrm>
            <a:off x="3414855" y="3152165"/>
            <a:ext cx="450937" cy="553669"/>
          </a:xfrm>
          <a:prstGeom prst="downArrow">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id="{98EB86D1-CF62-443A-BC6D-181335C54869}"/>
                  </a:ext>
                </a:extLst>
              </p:cNvPr>
              <p:cNvSpPr/>
              <p:nvPr/>
            </p:nvSpPr>
            <p:spPr>
              <a:xfrm>
                <a:off x="3414855" y="2747075"/>
                <a:ext cx="101643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b="1" i="1" smtClean="0">
                          <a:solidFill>
                            <a:schemeClr val="accent3">
                              <a:lumMod val="50000"/>
                            </a:schemeClr>
                          </a:solidFill>
                          <a:latin typeface="Cambria Math" panose="02040503050406030204" pitchFamily="18" charset="0"/>
                        </a:rPr>
                        <m:t>𝑻</m:t>
                      </m:r>
                      <m:r>
                        <a:rPr lang="en-US" altLang="ja-JP" sz="2000" b="1" i="1" smtClean="0">
                          <a:solidFill>
                            <a:schemeClr val="accent3">
                              <a:lumMod val="50000"/>
                            </a:schemeClr>
                          </a:solidFill>
                          <a:latin typeface="Cambria Math" panose="02040503050406030204" pitchFamily="18" charset="0"/>
                        </a:rPr>
                        <m:t>=</m:t>
                      </m:r>
                      <m:r>
                        <a:rPr lang="en-US" altLang="ja-JP" sz="2000" b="1" i="1" smtClean="0">
                          <a:solidFill>
                            <a:schemeClr val="accent3">
                              <a:lumMod val="50000"/>
                            </a:schemeClr>
                          </a:solidFill>
                          <a:latin typeface="Cambria Math" panose="02040503050406030204" pitchFamily="18" charset="0"/>
                        </a:rPr>
                        <m:t>𝟏</m:t>
                      </m:r>
                      <m:r>
                        <a:rPr lang="en-US" altLang="ja-JP" sz="2000" b="1" i="1" smtClean="0">
                          <a:solidFill>
                            <a:schemeClr val="accent3">
                              <a:lumMod val="50000"/>
                            </a:schemeClr>
                          </a:solidFill>
                          <a:latin typeface="Cambria Math" panose="02040503050406030204" pitchFamily="18" charset="0"/>
                        </a:rPr>
                        <m:t>?</m:t>
                      </m:r>
                    </m:oMath>
                  </m:oMathPara>
                </a14:m>
                <a:endParaRPr lang="ja-JP" altLang="en-US" sz="2000" dirty="0">
                  <a:solidFill>
                    <a:schemeClr val="accent3">
                      <a:lumMod val="50000"/>
                    </a:schemeClr>
                  </a:solidFill>
                </a:endParaRPr>
              </a:p>
            </p:txBody>
          </p:sp>
        </mc:Choice>
        <mc:Fallback xmlns="">
          <p:sp>
            <p:nvSpPr>
              <p:cNvPr id="19" name="正方形/長方形 18">
                <a:extLst>
                  <a:ext uri="{FF2B5EF4-FFF2-40B4-BE49-F238E27FC236}">
                    <a16:creationId xmlns:a16="http://schemas.microsoft.com/office/drawing/2014/main" id="{98EB86D1-CF62-443A-BC6D-181335C54869}"/>
                  </a:ext>
                </a:extLst>
              </p:cNvPr>
              <p:cNvSpPr>
                <a:spLocks noRot="1" noChangeAspect="1" noMove="1" noResize="1" noEditPoints="1" noAdjustHandles="1" noChangeArrowheads="1" noChangeShapeType="1" noTextEdit="1"/>
              </p:cNvSpPr>
              <p:nvPr/>
            </p:nvSpPr>
            <p:spPr>
              <a:xfrm>
                <a:off x="3414855" y="2747075"/>
                <a:ext cx="1016432" cy="400110"/>
              </a:xfrm>
              <a:prstGeom prst="rect">
                <a:avLst/>
              </a:prstGeom>
              <a:blipFill>
                <a:blip r:embed="rId5"/>
                <a:stretch>
                  <a:fillRect/>
                </a:stretch>
              </a:blipFill>
            </p:spPr>
            <p:txBody>
              <a:bodyPr/>
              <a:lstStyle/>
              <a:p>
                <a:r>
                  <a:rPr lang="ja-JP" altLang="en-US">
                    <a:noFill/>
                  </a:rPr>
                  <a:t> </a:t>
                </a:r>
              </a:p>
            </p:txBody>
          </p:sp>
        </mc:Fallback>
      </mc:AlternateContent>
      <p:sp>
        <p:nvSpPr>
          <p:cNvPr id="20" name="右中かっこ 19">
            <a:extLst>
              <a:ext uri="{FF2B5EF4-FFF2-40B4-BE49-F238E27FC236}">
                <a16:creationId xmlns:a16="http://schemas.microsoft.com/office/drawing/2014/main" id="{7502B959-0CA1-4B0F-8E52-E756F5776E00}"/>
              </a:ext>
            </a:extLst>
          </p:cNvPr>
          <p:cNvSpPr/>
          <p:nvPr/>
        </p:nvSpPr>
        <p:spPr>
          <a:xfrm rot="16200000">
            <a:off x="2366719" y="1157997"/>
            <a:ext cx="400833" cy="97174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21" name="正方形/長方形 20">
                <a:extLst>
                  <a:ext uri="{FF2B5EF4-FFF2-40B4-BE49-F238E27FC236}">
                    <a16:creationId xmlns:a16="http://schemas.microsoft.com/office/drawing/2014/main" id="{B78E2D4D-6AD7-4949-85C5-A486435D933C}"/>
                  </a:ext>
                </a:extLst>
              </p:cNvPr>
              <p:cNvSpPr/>
              <p:nvPr/>
            </p:nvSpPr>
            <p:spPr>
              <a:xfrm>
                <a:off x="2101816" y="1024633"/>
                <a:ext cx="974561"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200" b="1" i="1" smtClean="0">
                          <a:latin typeface="Cambria Math" panose="02040503050406030204" pitchFamily="18" charset="0"/>
                        </a:rPr>
                        <m:t>𝑻</m:t>
                      </m:r>
                      <m:r>
                        <a:rPr lang="en-US" altLang="ja-JP" sz="2200" b="1" i="1" smtClean="0">
                          <a:latin typeface="Cambria Math" panose="02040503050406030204" pitchFamily="18" charset="0"/>
                        </a:rPr>
                        <m:t>=</m:t>
                      </m:r>
                      <m:r>
                        <a:rPr lang="en-US" altLang="ja-JP" sz="2200" b="1" i="1" smtClean="0">
                          <a:latin typeface="Cambria Math" panose="02040503050406030204" pitchFamily="18" charset="0"/>
                        </a:rPr>
                        <m:t>𝟎</m:t>
                      </m:r>
                    </m:oMath>
                  </m:oMathPara>
                </a14:m>
                <a:endParaRPr lang="ja-JP" altLang="en-US" sz="2200" dirty="0"/>
              </a:p>
            </p:txBody>
          </p:sp>
        </mc:Choice>
        <mc:Fallback xmlns="">
          <p:sp>
            <p:nvSpPr>
              <p:cNvPr id="21" name="正方形/長方形 20">
                <a:extLst>
                  <a:ext uri="{FF2B5EF4-FFF2-40B4-BE49-F238E27FC236}">
                    <a16:creationId xmlns:a16="http://schemas.microsoft.com/office/drawing/2014/main" id="{B78E2D4D-6AD7-4949-85C5-A486435D933C}"/>
                  </a:ext>
                </a:extLst>
              </p:cNvPr>
              <p:cNvSpPr>
                <a:spLocks noRot="1" noChangeAspect="1" noMove="1" noResize="1" noEditPoints="1" noAdjustHandles="1" noChangeArrowheads="1" noChangeShapeType="1" noTextEdit="1"/>
              </p:cNvSpPr>
              <p:nvPr/>
            </p:nvSpPr>
            <p:spPr>
              <a:xfrm>
                <a:off x="2101816" y="1024633"/>
                <a:ext cx="974561" cy="430887"/>
              </a:xfrm>
              <a:prstGeom prst="rect">
                <a:avLst/>
              </a:prstGeom>
              <a:blipFill>
                <a:blip r:embed="rId6"/>
                <a:stretch>
                  <a:fillRect/>
                </a:stretch>
              </a:blipFill>
            </p:spPr>
            <p:txBody>
              <a:bodyPr/>
              <a:lstStyle/>
              <a:p>
                <a:r>
                  <a:rPr lang="ja-JP" altLang="en-US">
                    <a:noFill/>
                  </a:rPr>
                  <a:t> </a:t>
                </a:r>
              </a:p>
            </p:txBody>
          </p:sp>
        </mc:Fallback>
      </mc:AlternateContent>
      <p:grpSp>
        <p:nvGrpSpPr>
          <p:cNvPr id="15" name="グループ化 14">
            <a:extLst>
              <a:ext uri="{FF2B5EF4-FFF2-40B4-BE49-F238E27FC236}">
                <a16:creationId xmlns:a16="http://schemas.microsoft.com/office/drawing/2014/main" id="{7F8BB54B-D031-40E4-9FE8-474645042CA1}"/>
              </a:ext>
            </a:extLst>
          </p:cNvPr>
          <p:cNvGrpSpPr/>
          <p:nvPr/>
        </p:nvGrpSpPr>
        <p:grpSpPr>
          <a:xfrm>
            <a:off x="9962315" y="4461712"/>
            <a:ext cx="2003747" cy="593169"/>
            <a:chOff x="9289404" y="5889213"/>
            <a:chExt cx="2631853" cy="779107"/>
          </a:xfrm>
        </p:grpSpPr>
        <p:grpSp>
          <p:nvGrpSpPr>
            <p:cNvPr id="34" name="グループ化 33">
              <a:extLst>
                <a:ext uri="{FF2B5EF4-FFF2-40B4-BE49-F238E27FC236}">
                  <a16:creationId xmlns:a16="http://schemas.microsoft.com/office/drawing/2014/main" id="{A2E6F99A-E2C4-458B-8433-E2807695BBF3}"/>
                </a:ext>
              </a:extLst>
            </p:cNvPr>
            <p:cNvGrpSpPr/>
            <p:nvPr/>
          </p:nvGrpSpPr>
          <p:grpSpPr>
            <a:xfrm>
              <a:off x="9289404" y="5889213"/>
              <a:ext cx="736640" cy="765435"/>
              <a:chOff x="1928309" y="2124401"/>
              <a:chExt cx="1216807" cy="1264371"/>
            </a:xfrm>
          </p:grpSpPr>
          <p:grpSp>
            <p:nvGrpSpPr>
              <p:cNvPr id="38" name="グループ化 37">
                <a:extLst>
                  <a:ext uri="{FF2B5EF4-FFF2-40B4-BE49-F238E27FC236}">
                    <a16:creationId xmlns:a16="http://schemas.microsoft.com/office/drawing/2014/main" id="{BFC2467E-B3E5-422D-92B2-F05FCAC1A9F8}"/>
                  </a:ext>
                </a:extLst>
              </p:cNvPr>
              <p:cNvGrpSpPr/>
              <p:nvPr/>
            </p:nvGrpSpPr>
            <p:grpSpPr>
              <a:xfrm>
                <a:off x="1928309" y="2124401"/>
                <a:ext cx="1216807" cy="1264371"/>
                <a:chOff x="1734319" y="2719785"/>
                <a:chExt cx="1693374" cy="1759566"/>
              </a:xfrm>
            </p:grpSpPr>
            <p:sp>
              <p:nvSpPr>
                <p:cNvPr id="40" name="楕円 39">
                  <a:extLst>
                    <a:ext uri="{FF2B5EF4-FFF2-40B4-BE49-F238E27FC236}">
                      <a16:creationId xmlns:a16="http://schemas.microsoft.com/office/drawing/2014/main" id="{D5A758A1-64B6-4698-8FA3-77E2A18DFAFA}"/>
                    </a:ext>
                  </a:extLst>
                </p:cNvPr>
                <p:cNvSpPr/>
                <p:nvPr/>
              </p:nvSpPr>
              <p:spPr>
                <a:xfrm>
                  <a:off x="1734319" y="2719785"/>
                  <a:ext cx="1693374" cy="1759566"/>
                </a:xfrm>
                <a:prstGeom prst="ellipse">
                  <a:avLst/>
                </a:prstGeom>
                <a:solidFill>
                  <a:schemeClr val="tx1"/>
                </a:solidFill>
                <a:ln w="28575">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2" name="楕円 41">
                  <a:extLst>
                    <a:ext uri="{FF2B5EF4-FFF2-40B4-BE49-F238E27FC236}">
                      <a16:creationId xmlns:a16="http://schemas.microsoft.com/office/drawing/2014/main" id="{3F35F0DA-907A-4D02-BAE9-EC8E21BDA087}"/>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Λ</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grpSp>
          <p:sp>
            <p:nvSpPr>
              <p:cNvPr id="39" name="楕円 38">
                <a:extLst>
                  <a:ext uri="{FF2B5EF4-FFF2-40B4-BE49-F238E27FC236}">
                    <a16:creationId xmlns:a16="http://schemas.microsoft.com/office/drawing/2014/main" id="{ABE8CD67-22A6-42E8-B0D4-CE7D7E7098D0}"/>
                  </a:ext>
                </a:extLst>
              </p:cNvPr>
              <p:cNvSpPr/>
              <p:nvPr/>
            </p:nvSpPr>
            <p:spPr>
              <a:xfrm>
                <a:off x="2570618" y="2298324"/>
                <a:ext cx="470893"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n</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grpSp>
        <p:grpSp>
          <p:nvGrpSpPr>
            <p:cNvPr id="43" name="グループ化 42">
              <a:extLst>
                <a:ext uri="{FF2B5EF4-FFF2-40B4-BE49-F238E27FC236}">
                  <a16:creationId xmlns:a16="http://schemas.microsoft.com/office/drawing/2014/main" id="{05642FFC-C388-438F-B527-825061DD7F5A}"/>
                </a:ext>
              </a:extLst>
            </p:cNvPr>
            <p:cNvGrpSpPr/>
            <p:nvPr/>
          </p:nvGrpSpPr>
          <p:grpSpPr>
            <a:xfrm>
              <a:off x="10223513" y="5896049"/>
              <a:ext cx="736640" cy="765435"/>
              <a:chOff x="1928309" y="2124401"/>
              <a:chExt cx="1216807" cy="1264371"/>
            </a:xfrm>
          </p:grpSpPr>
          <p:grpSp>
            <p:nvGrpSpPr>
              <p:cNvPr id="44" name="グループ化 43">
                <a:extLst>
                  <a:ext uri="{FF2B5EF4-FFF2-40B4-BE49-F238E27FC236}">
                    <a16:creationId xmlns:a16="http://schemas.microsoft.com/office/drawing/2014/main" id="{AAB7742C-A3A9-4683-902C-7755773DCEB8}"/>
                  </a:ext>
                </a:extLst>
              </p:cNvPr>
              <p:cNvGrpSpPr/>
              <p:nvPr/>
            </p:nvGrpSpPr>
            <p:grpSpPr>
              <a:xfrm>
                <a:off x="1928309" y="2124401"/>
                <a:ext cx="1216807" cy="1264371"/>
                <a:chOff x="1734319" y="2719785"/>
                <a:chExt cx="1693374" cy="1759566"/>
              </a:xfrm>
            </p:grpSpPr>
            <p:sp>
              <p:nvSpPr>
                <p:cNvPr id="46" name="楕円 45">
                  <a:extLst>
                    <a:ext uri="{FF2B5EF4-FFF2-40B4-BE49-F238E27FC236}">
                      <a16:creationId xmlns:a16="http://schemas.microsoft.com/office/drawing/2014/main" id="{0E5B600C-A522-495D-94DF-176B6F13487D}"/>
                    </a:ext>
                  </a:extLst>
                </p:cNvPr>
                <p:cNvSpPr/>
                <p:nvPr/>
              </p:nvSpPr>
              <p:spPr>
                <a:xfrm>
                  <a:off x="1734319" y="2719785"/>
                  <a:ext cx="1693374" cy="1759566"/>
                </a:xfrm>
                <a:prstGeom prst="ellipse">
                  <a:avLst/>
                </a:prstGeom>
                <a:solidFill>
                  <a:schemeClr val="tx1"/>
                </a:solidFill>
                <a:ln w="28575">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47" name="楕円 46">
                  <a:extLst>
                    <a:ext uri="{FF2B5EF4-FFF2-40B4-BE49-F238E27FC236}">
                      <a16:creationId xmlns:a16="http://schemas.microsoft.com/office/drawing/2014/main" id="{4FD73C7F-E036-46FB-BE3D-4EFB29626AB6}"/>
                    </a:ext>
                  </a:extLst>
                </p:cNvPr>
                <p:cNvSpPr/>
                <p:nvPr/>
              </p:nvSpPr>
              <p:spPr>
                <a:xfrm>
                  <a:off x="1919150" y="2911986"/>
                  <a:ext cx="655320"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p</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sp>
              <p:nvSpPr>
                <p:cNvPr id="48" name="楕円 47">
                  <a:extLst>
                    <a:ext uri="{FF2B5EF4-FFF2-40B4-BE49-F238E27FC236}">
                      <a16:creationId xmlns:a16="http://schemas.microsoft.com/office/drawing/2014/main" id="{56169D12-94BD-4486-BE03-AAF0BE530881}"/>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Λ</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grpSp>
          <p:sp>
            <p:nvSpPr>
              <p:cNvPr id="45" name="楕円 44">
                <a:extLst>
                  <a:ext uri="{FF2B5EF4-FFF2-40B4-BE49-F238E27FC236}">
                    <a16:creationId xmlns:a16="http://schemas.microsoft.com/office/drawing/2014/main" id="{90B9EF7E-DAB5-4A52-88ED-A6A63C2714D8}"/>
                  </a:ext>
                </a:extLst>
              </p:cNvPr>
              <p:cNvSpPr/>
              <p:nvPr/>
            </p:nvSpPr>
            <p:spPr>
              <a:xfrm>
                <a:off x="2570618" y="2298324"/>
                <a:ext cx="470893" cy="47089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n</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grpSp>
        <p:grpSp>
          <p:nvGrpSpPr>
            <p:cNvPr id="50" name="グループ化 49">
              <a:extLst>
                <a:ext uri="{FF2B5EF4-FFF2-40B4-BE49-F238E27FC236}">
                  <a16:creationId xmlns:a16="http://schemas.microsoft.com/office/drawing/2014/main" id="{5CF2C265-4B6B-418C-A00B-171669B9454D}"/>
                </a:ext>
              </a:extLst>
            </p:cNvPr>
            <p:cNvGrpSpPr/>
            <p:nvPr/>
          </p:nvGrpSpPr>
          <p:grpSpPr>
            <a:xfrm>
              <a:off x="11184617" y="5902885"/>
              <a:ext cx="736640" cy="765435"/>
              <a:chOff x="1734319" y="2719785"/>
              <a:chExt cx="1693374" cy="1759566"/>
            </a:xfrm>
          </p:grpSpPr>
          <p:sp>
            <p:nvSpPr>
              <p:cNvPr id="52" name="楕円 51">
                <a:extLst>
                  <a:ext uri="{FF2B5EF4-FFF2-40B4-BE49-F238E27FC236}">
                    <a16:creationId xmlns:a16="http://schemas.microsoft.com/office/drawing/2014/main" id="{BBFE7F55-60F6-4D83-A78E-D7D9510D1A8E}"/>
                  </a:ext>
                </a:extLst>
              </p:cNvPr>
              <p:cNvSpPr/>
              <p:nvPr/>
            </p:nvSpPr>
            <p:spPr>
              <a:xfrm>
                <a:off x="1734319" y="2719785"/>
                <a:ext cx="1693374" cy="1759566"/>
              </a:xfrm>
              <a:prstGeom prst="ellipse">
                <a:avLst/>
              </a:prstGeom>
              <a:solidFill>
                <a:schemeClr val="tx1"/>
              </a:solidFill>
              <a:ln w="28575">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53" name="楕円 52">
                <a:extLst>
                  <a:ext uri="{FF2B5EF4-FFF2-40B4-BE49-F238E27FC236}">
                    <a16:creationId xmlns:a16="http://schemas.microsoft.com/office/drawing/2014/main" id="{67AF91E5-8BC3-4B75-B6CC-51C23BF902FA}"/>
                  </a:ext>
                </a:extLst>
              </p:cNvPr>
              <p:cNvSpPr/>
              <p:nvPr/>
            </p:nvSpPr>
            <p:spPr>
              <a:xfrm>
                <a:off x="1919150" y="2911986"/>
                <a:ext cx="655320" cy="655320"/>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p</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sp>
            <p:nvSpPr>
              <p:cNvPr id="54" name="楕円 53">
                <a:extLst>
                  <a:ext uri="{FF2B5EF4-FFF2-40B4-BE49-F238E27FC236}">
                    <a16:creationId xmlns:a16="http://schemas.microsoft.com/office/drawing/2014/main" id="{A85DEFA1-39C3-48AB-A5AC-65563572929F}"/>
                  </a:ext>
                </a:extLst>
              </p:cNvPr>
              <p:cNvSpPr/>
              <p:nvPr/>
            </p:nvSpPr>
            <p:spPr>
              <a:xfrm>
                <a:off x="2181414" y="3615283"/>
                <a:ext cx="774436" cy="774436"/>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Λ</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grpSp>
        <p:sp>
          <p:nvSpPr>
            <p:cNvPr id="55" name="楕円 54">
              <a:extLst>
                <a:ext uri="{FF2B5EF4-FFF2-40B4-BE49-F238E27FC236}">
                  <a16:creationId xmlns:a16="http://schemas.microsoft.com/office/drawing/2014/main" id="{8EE2A52B-D6C6-4430-ADDA-D428F47BADE3}"/>
                </a:ext>
              </a:extLst>
            </p:cNvPr>
            <p:cNvSpPr/>
            <p:nvPr/>
          </p:nvSpPr>
          <p:spPr>
            <a:xfrm>
              <a:off x="9354742" y="5986285"/>
              <a:ext cx="285073" cy="285073"/>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n</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sp>
          <p:nvSpPr>
            <p:cNvPr id="56" name="楕円 55">
              <a:extLst>
                <a:ext uri="{FF2B5EF4-FFF2-40B4-BE49-F238E27FC236}">
                  <a16:creationId xmlns:a16="http://schemas.microsoft.com/office/drawing/2014/main" id="{74273009-C74B-4445-AC31-1F95D610AFB8}"/>
                </a:ext>
              </a:extLst>
            </p:cNvPr>
            <p:cNvSpPr/>
            <p:nvPr/>
          </p:nvSpPr>
          <p:spPr>
            <a:xfrm>
              <a:off x="11580613" y="5988040"/>
              <a:ext cx="285073" cy="285073"/>
            </a:xfrm>
            <a:prstGeom prst="ellipse">
              <a:avLst/>
            </a:prstGeom>
            <a:solidFill>
              <a:schemeClr val="accent5">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p</a:t>
              </a:r>
              <a:endParaRPr kumimoji="1" lang="ja-JP" altLang="en-US" sz="2000" dirty="0">
                <a:solidFill>
                  <a:schemeClr val="tx1"/>
                </a:solidFill>
                <a:latin typeface="Times New Roman" panose="02020603050405020304" pitchFamily="18" charset="0"/>
                <a:cs typeface="Times New Roman" panose="02020603050405020304" pitchFamily="18" charset="0"/>
              </a:endParaRPr>
            </a:p>
          </p:txBody>
        </p:sp>
      </p:grpSp>
      <p:sp>
        <p:nvSpPr>
          <p:cNvPr id="14" name="正方形/長方形 13">
            <a:extLst>
              <a:ext uri="{FF2B5EF4-FFF2-40B4-BE49-F238E27FC236}">
                <a16:creationId xmlns:a16="http://schemas.microsoft.com/office/drawing/2014/main" id="{4510056E-5A83-465B-96A6-02D56A99D5A6}"/>
              </a:ext>
            </a:extLst>
          </p:cNvPr>
          <p:cNvSpPr/>
          <p:nvPr/>
        </p:nvSpPr>
        <p:spPr>
          <a:xfrm>
            <a:off x="399835" y="6052687"/>
            <a:ext cx="5003293" cy="615553"/>
          </a:xfrm>
          <a:prstGeom prst="rect">
            <a:avLst/>
          </a:prstGeom>
        </p:spPr>
        <p:txBody>
          <a:bodyPr wrap="none">
            <a:spAutoFit/>
          </a:bodyPr>
          <a:lstStyle/>
          <a:p>
            <a:pPr marL="342900" indent="-342900">
              <a:buAutoNum type="arabicParenBoth"/>
            </a:pPr>
            <a:r>
              <a:rPr lang="fr-FR" altLang="ja-JP" sz="1700" dirty="0">
                <a:latin typeface="Times New Roman" panose="02020603050405020304" pitchFamily="18" charset="0"/>
                <a:cs typeface="Times New Roman" panose="02020603050405020304" pitchFamily="18" charset="0"/>
              </a:rPr>
              <a:t>T. Mart </a:t>
            </a:r>
            <a:r>
              <a:rPr lang="fr-FR" altLang="ja-JP" sz="1700" i="1" dirty="0">
                <a:latin typeface="Times New Roman" panose="02020603050405020304" pitchFamily="18" charset="0"/>
                <a:cs typeface="Times New Roman" panose="02020603050405020304" pitchFamily="18" charset="0"/>
              </a:rPr>
              <a:t>et al</a:t>
            </a:r>
            <a:r>
              <a:rPr lang="fr-FR" altLang="ja-JP" sz="1700" dirty="0">
                <a:latin typeface="Times New Roman" panose="02020603050405020304" pitchFamily="18" charset="0"/>
                <a:cs typeface="Times New Roman" panose="02020603050405020304" pitchFamily="18" charset="0"/>
              </a:rPr>
              <a:t>, </a:t>
            </a:r>
            <a:r>
              <a:rPr lang="fr-FR" altLang="ja-JP" sz="1700" i="1" dirty="0">
                <a:latin typeface="Times New Roman" panose="02020603050405020304" pitchFamily="18" charset="0"/>
                <a:cs typeface="Times New Roman" panose="02020603050405020304" pitchFamily="18" charset="0"/>
              </a:rPr>
              <a:t>Nucl. Phys. A </a:t>
            </a:r>
            <a:r>
              <a:rPr lang="fr-FR" altLang="ja-JP" sz="1700" b="1" dirty="0">
                <a:latin typeface="Times New Roman" panose="02020603050405020304" pitchFamily="18" charset="0"/>
                <a:cs typeface="Times New Roman" panose="02020603050405020304" pitchFamily="18" charset="0"/>
              </a:rPr>
              <a:t>640</a:t>
            </a:r>
            <a:r>
              <a:rPr lang="fr-FR" altLang="ja-JP" sz="1700" dirty="0">
                <a:latin typeface="Times New Roman" panose="02020603050405020304" pitchFamily="18" charset="0"/>
                <a:cs typeface="Times New Roman" panose="02020603050405020304" pitchFamily="18" charset="0"/>
              </a:rPr>
              <a:t>, 235-258 (1998)</a:t>
            </a:r>
          </a:p>
          <a:p>
            <a:pPr marL="342900" indent="-342900">
              <a:buAutoNum type="arabicParenBoth"/>
            </a:pPr>
            <a:r>
              <a:rPr lang="en-US" altLang="ja-JP" sz="1700" dirty="0">
                <a:latin typeface="Times New Roman" panose="02020603050405020304" pitchFamily="18" charset="0"/>
                <a:cs typeface="Times New Roman" panose="02020603050405020304" pitchFamily="18" charset="0"/>
              </a:rPr>
              <a:t>M. Schäfer et al., Phys. Lett. B 808, 135614 (2020)</a:t>
            </a:r>
            <a:endParaRPr lang="ja-JP" altLang="en-US" sz="1700" dirty="0">
              <a:latin typeface="Times New Roman" panose="02020603050405020304" pitchFamily="18" charset="0"/>
              <a:cs typeface="Times New Roman" panose="02020603050405020304" pitchFamily="18" charset="0"/>
            </a:endParaRPr>
          </a:p>
        </p:txBody>
      </p:sp>
      <p:sp>
        <p:nvSpPr>
          <p:cNvPr id="41" name="四角形: 1 つの角を切り取る 40">
            <a:extLst>
              <a:ext uri="{FF2B5EF4-FFF2-40B4-BE49-F238E27FC236}">
                <a16:creationId xmlns:a16="http://schemas.microsoft.com/office/drawing/2014/main" id="{447698DC-1333-47F1-850E-5C709B9B8FC0}"/>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18/18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306986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13D54-C864-432F-B9AD-C55D7FA49BC9}"/>
              </a:ext>
            </a:extLst>
          </p:cNvPr>
          <p:cNvSpPr>
            <a:spLocks noGrp="1"/>
          </p:cNvSpPr>
          <p:nvPr>
            <p:ph type="title"/>
          </p:nvPr>
        </p:nvSpPr>
        <p:spPr>
          <a:xfrm>
            <a:off x="838200" y="365126"/>
            <a:ext cx="8810031" cy="1034184"/>
          </a:xfrm>
        </p:spPr>
        <p:txBody>
          <a:bodyPr/>
          <a:lstStyle/>
          <a:p>
            <a:r>
              <a:rPr kumimoji="1" lang="en-US" altLang="ja-JP" dirty="0"/>
              <a:t>Summary  (JLab C12-19-002)</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5DED36D4-68AE-4217-B436-13D12BD155CA}"/>
                  </a:ext>
                </a:extLst>
              </p:cNvPr>
              <p:cNvSpPr>
                <a:spLocks noGrp="1"/>
              </p:cNvSpPr>
              <p:nvPr>
                <p:ph idx="1"/>
              </p:nvPr>
            </p:nvSpPr>
            <p:spPr>
              <a:xfrm>
                <a:off x="1184565" y="2094233"/>
                <a:ext cx="7779327" cy="2431473"/>
              </a:xfrm>
              <a:solidFill>
                <a:schemeClr val="accent5">
                  <a:lumMod val="50000"/>
                </a:schemeClr>
              </a:solidFill>
              <a:ln w="38100">
                <a:solidFill>
                  <a:schemeClr val="tx1"/>
                </a:solidFill>
              </a:ln>
            </p:spPr>
            <p:txBody>
              <a:bodyPr anchor="ctr">
                <a:normAutofit/>
              </a:bodyPr>
              <a:lstStyle/>
              <a:p>
                <a:pPr>
                  <a:buFont typeface="Yu Gothic" panose="020B0400000000000000" pitchFamily="50" charset="-128"/>
                  <a:buChar char="☆"/>
                </a:pPr>
                <a:r>
                  <a:rPr lang="en-US" altLang="ja-JP" sz="2800" b="1" dirty="0">
                    <a:solidFill>
                      <a:schemeClr val="tx1">
                        <a:lumMod val="95000"/>
                      </a:schemeClr>
                    </a:solidFill>
                  </a:rPr>
                  <a:t> HRS-HKS @ Hall A</a:t>
                </a:r>
              </a:p>
              <a:p>
                <a:pPr>
                  <a:buFont typeface="Yu Gothic" panose="020B0400000000000000" pitchFamily="50" charset="-128"/>
                  <a:buChar char="☆"/>
                </a:pPr>
                <a:r>
                  <a:rPr lang="en-US" altLang="ja-JP" sz="2800" b="1" dirty="0">
                    <a:solidFill>
                      <a:schemeClr val="tx1">
                        <a:lumMod val="95000"/>
                      </a:schemeClr>
                    </a:solidFill>
                  </a:rPr>
                  <a:t> 50-</a:t>
                </a:r>
                <a14:m>
                  <m:oMath xmlns:m="http://schemas.openxmlformats.org/officeDocument/2006/math">
                    <m:r>
                      <a:rPr lang="en-US" altLang="ja-JP" sz="2800" b="1" i="1" dirty="0" smtClean="0">
                        <a:solidFill>
                          <a:schemeClr val="tx1">
                            <a:lumMod val="95000"/>
                          </a:schemeClr>
                        </a:solidFill>
                        <a:latin typeface="Cambria Math" panose="02040503050406030204" pitchFamily="18" charset="0"/>
                      </a:rPr>
                      <m:t>𝝁</m:t>
                    </m:r>
                    <m:r>
                      <a:rPr lang="en-US" altLang="ja-JP" sz="2800" b="1" i="0" dirty="0" smtClean="0">
                        <a:solidFill>
                          <a:schemeClr val="tx1">
                            <a:lumMod val="95000"/>
                          </a:schemeClr>
                        </a:solidFill>
                        <a:latin typeface="Cambria Math" panose="02040503050406030204" pitchFamily="18" charset="0"/>
                      </a:rPr>
                      <m:t>𝐀</m:t>
                    </m:r>
                  </m:oMath>
                </a14:m>
                <a:r>
                  <a:rPr lang="en-US" altLang="ja-JP" sz="2800" b="1" dirty="0">
                    <a:solidFill>
                      <a:schemeClr val="tx1">
                        <a:lumMod val="95000"/>
                      </a:schemeClr>
                    </a:solidFill>
                  </a:rPr>
                  <a:t> beam on </a:t>
                </a:r>
                <a:r>
                  <a:rPr lang="en-US" altLang="ja-JP" sz="2800" b="1" baseline="30000" dirty="0">
                    <a:solidFill>
                      <a:schemeClr val="tx1">
                        <a:lumMod val="95000"/>
                      </a:schemeClr>
                    </a:solidFill>
                  </a:rPr>
                  <a:t>3</a:t>
                </a:r>
                <a:r>
                  <a:rPr lang="en-US" altLang="ja-JP" sz="2800" b="1" dirty="0">
                    <a:solidFill>
                      <a:schemeClr val="tx1">
                        <a:lumMod val="95000"/>
                      </a:schemeClr>
                    </a:solidFill>
                  </a:rPr>
                  <a:t>He and </a:t>
                </a:r>
                <a:r>
                  <a:rPr lang="en-US" altLang="ja-JP" sz="2800" b="1" baseline="30000" dirty="0">
                    <a:solidFill>
                      <a:schemeClr val="tx1">
                        <a:lumMod val="95000"/>
                      </a:schemeClr>
                    </a:solidFill>
                  </a:rPr>
                  <a:t>4</a:t>
                </a:r>
                <a:r>
                  <a:rPr lang="en-US" altLang="ja-JP" sz="2800" b="1" dirty="0">
                    <a:solidFill>
                      <a:schemeClr val="tx1">
                        <a:lumMod val="95000"/>
                      </a:schemeClr>
                    </a:solidFill>
                  </a:rPr>
                  <a:t>He gas targets</a:t>
                </a:r>
                <a:endParaRPr kumimoji="1" lang="en-US" altLang="ja-JP" sz="2800" b="1" dirty="0">
                  <a:solidFill>
                    <a:schemeClr val="tx1">
                      <a:lumMod val="95000"/>
                    </a:schemeClr>
                  </a:solidFill>
                </a:endParaRPr>
              </a:p>
              <a:p>
                <a:pPr>
                  <a:buFont typeface="Yu Gothic" panose="020B0400000000000000" pitchFamily="50" charset="-128"/>
                  <a:buChar char="☆"/>
                </a:pPr>
                <a:r>
                  <a:rPr lang="en-US" altLang="ja-JP" sz="2800" b="1" dirty="0">
                    <a:solidFill>
                      <a:schemeClr val="tx1">
                        <a:lumMod val="95000"/>
                      </a:schemeClr>
                    </a:solidFill>
                  </a:rPr>
                  <a:t> Beamtime = 14.5 days</a:t>
                </a:r>
              </a:p>
              <a:p>
                <a:pPr lvl="1">
                  <a:buFont typeface="Wingdings" panose="05000000000000000000" pitchFamily="2" charset="2"/>
                  <a:buChar char="ü"/>
                </a:pPr>
                <a:r>
                  <a:rPr lang="en-US" altLang="ja-JP" sz="2300" dirty="0">
                    <a:solidFill>
                      <a:schemeClr val="tx1">
                        <a:lumMod val="95000"/>
                      </a:schemeClr>
                    </a:solidFill>
                  </a:rPr>
                  <a:t> 12 days for Physics</a:t>
                </a:r>
              </a:p>
              <a:p>
                <a:pPr lvl="1">
                  <a:buFont typeface="Wingdings" panose="05000000000000000000" pitchFamily="2" charset="2"/>
                  <a:buChar char="ü"/>
                </a:pPr>
                <a:r>
                  <a:rPr kumimoji="1" lang="en-US" altLang="ja-JP" sz="2300" dirty="0">
                    <a:solidFill>
                      <a:schemeClr val="tx1">
                        <a:lumMod val="95000"/>
                      </a:schemeClr>
                    </a:solidFill>
                  </a:rPr>
                  <a:t> 2.5 days for Calibrations</a:t>
                </a:r>
              </a:p>
            </p:txBody>
          </p:sp>
        </mc:Choice>
        <mc:Fallback xmlns="">
          <p:sp>
            <p:nvSpPr>
              <p:cNvPr id="3" name="コンテンツ プレースホルダー 2">
                <a:extLst>
                  <a:ext uri="{FF2B5EF4-FFF2-40B4-BE49-F238E27FC236}">
                    <a16:creationId xmlns:a16="http://schemas.microsoft.com/office/drawing/2014/main" id="{5DED36D4-68AE-4217-B436-13D12BD155CA}"/>
                  </a:ext>
                </a:extLst>
              </p:cNvPr>
              <p:cNvSpPr>
                <a:spLocks noGrp="1" noRot="1" noChangeAspect="1" noMove="1" noResize="1" noEditPoints="1" noAdjustHandles="1" noChangeArrowheads="1" noChangeShapeType="1" noTextEdit="1"/>
              </p:cNvSpPr>
              <p:nvPr>
                <p:ph idx="1"/>
              </p:nvPr>
            </p:nvSpPr>
            <p:spPr>
              <a:xfrm>
                <a:off x="1184565" y="2094233"/>
                <a:ext cx="7779327" cy="2431473"/>
              </a:xfrm>
              <a:blipFill>
                <a:blip r:embed="rId2"/>
                <a:stretch>
                  <a:fillRect l="-1560" t="-495" b="-1238"/>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F7A94D42-5EEB-404E-83FC-0727165E1D72}"/>
                  </a:ext>
                </a:extLst>
              </p:cNvPr>
              <p:cNvSpPr/>
              <p:nvPr/>
            </p:nvSpPr>
            <p:spPr>
              <a:xfrm>
                <a:off x="1184565" y="4763767"/>
                <a:ext cx="9788235" cy="1080167"/>
              </a:xfrm>
              <a:prstGeom prst="rect">
                <a:avLst/>
              </a:prstGeom>
            </p:spPr>
            <p:txBody>
              <a:bodyPr wrap="square">
                <a:spAutoFit/>
              </a:bodyPr>
              <a:lstStyle/>
              <a:p>
                <a:r>
                  <a:rPr lang="en-US" altLang="ja-JP" sz="3000" dirty="0">
                    <a:sym typeface="Wingdings" panose="05000000000000000000" pitchFamily="2" charset="2"/>
                  </a:rPr>
                  <a:t> World best accuracy in measuring </a:t>
                </a:r>
                <a14:m>
                  <m:oMath xmlns:m="http://schemas.openxmlformats.org/officeDocument/2006/math">
                    <m:sSub>
                      <m:sSubPr>
                        <m:ctrlPr>
                          <a:rPr lang="en-US" altLang="ja-JP" sz="3000" b="0" i="1" smtClean="0">
                            <a:latin typeface="Cambria Math" panose="02040503050406030204" pitchFamily="18" charset="0"/>
                            <a:sym typeface="Wingdings" panose="05000000000000000000" pitchFamily="2" charset="2"/>
                          </a:rPr>
                        </m:ctrlPr>
                      </m:sSubPr>
                      <m:e>
                        <m:r>
                          <a:rPr lang="en-US" altLang="ja-JP" sz="3000" b="0" i="1" smtClean="0">
                            <a:latin typeface="Cambria Math" panose="02040503050406030204" pitchFamily="18" charset="0"/>
                            <a:sym typeface="Wingdings" panose="05000000000000000000" pitchFamily="2" charset="2"/>
                          </a:rPr>
                          <m:t>𝐵</m:t>
                        </m:r>
                      </m:e>
                      <m:sub>
                        <m:r>
                          <m:rPr>
                            <m:sty m:val="p"/>
                          </m:rPr>
                          <a:rPr lang="en-US" altLang="ja-JP" sz="3000" b="0" i="0" smtClean="0">
                            <a:latin typeface="Cambria Math" panose="02040503050406030204" pitchFamily="18" charset="0"/>
                            <a:sym typeface="Wingdings" panose="05000000000000000000" pitchFamily="2" charset="2"/>
                          </a:rPr>
                          <m:t>Λ</m:t>
                        </m:r>
                      </m:sub>
                    </m:sSub>
                    <m:r>
                      <a:rPr lang="en-US" altLang="ja-JP" sz="3000" b="0" i="1" smtClean="0">
                        <a:latin typeface="Cambria Math" panose="02040503050406030204" pitchFamily="18" charset="0"/>
                        <a:sym typeface="Wingdings" panose="05000000000000000000" pitchFamily="2" charset="2"/>
                      </a:rPr>
                      <m:t>(</m:t>
                    </m:r>
                    <m:sPre>
                      <m:sPrePr>
                        <m:ctrlPr>
                          <a:rPr lang="en-US" altLang="ja-JP" sz="3000" b="0" i="1" smtClean="0">
                            <a:latin typeface="Cambria Math" panose="02040503050406030204" pitchFamily="18" charset="0"/>
                            <a:sym typeface="Wingdings" panose="05000000000000000000" pitchFamily="2" charset="2"/>
                          </a:rPr>
                        </m:ctrlPr>
                      </m:sPrePr>
                      <m:sub>
                        <m:r>
                          <m:rPr>
                            <m:sty m:val="p"/>
                          </m:rPr>
                          <a:rPr lang="en-US" altLang="ja-JP" sz="3000" b="0" i="0" smtClean="0">
                            <a:latin typeface="Cambria Math" panose="02040503050406030204" pitchFamily="18" charset="0"/>
                            <a:sym typeface="Wingdings" panose="05000000000000000000" pitchFamily="2" charset="2"/>
                          </a:rPr>
                          <m:t>Λ</m:t>
                        </m:r>
                      </m:sub>
                      <m:sup>
                        <m:r>
                          <a:rPr lang="en-US" altLang="ja-JP" sz="3000" b="0" i="1" smtClean="0">
                            <a:latin typeface="Cambria Math" panose="02040503050406030204" pitchFamily="18" charset="0"/>
                          </a:rPr>
                          <m:t>3,4</m:t>
                        </m:r>
                      </m:sup>
                      <m:e>
                        <m:r>
                          <m:rPr>
                            <m:sty m:val="p"/>
                          </m:rPr>
                          <a:rPr lang="en-US" altLang="ja-JP" sz="3000" b="0" i="0" smtClean="0">
                            <a:latin typeface="Cambria Math" panose="02040503050406030204" pitchFamily="18" charset="0"/>
                          </a:rPr>
                          <m:t>H</m:t>
                        </m:r>
                      </m:e>
                    </m:sPre>
                    <m:r>
                      <a:rPr lang="en-US" altLang="ja-JP" sz="3000" b="0" i="1" smtClean="0">
                        <a:latin typeface="Cambria Math" panose="02040503050406030204" pitchFamily="18" charset="0"/>
                        <a:sym typeface="Wingdings" panose="05000000000000000000" pitchFamily="2" charset="2"/>
                      </a:rPr>
                      <m:t>)</m:t>
                    </m:r>
                  </m:oMath>
                </a14:m>
                <a:endParaRPr lang="en-US" altLang="ja-JP" sz="3000" dirty="0"/>
              </a:p>
              <a:p>
                <a:r>
                  <a:rPr lang="en-US" altLang="ja-JP" sz="3000" dirty="0">
                    <a:sym typeface="Wingdings" panose="05000000000000000000" pitchFamily="2" charset="2"/>
                  </a:rPr>
                  <a:t> Hypertriton Puzzle / Charge Symmetry Breaking  </a:t>
                </a:r>
                <a:endParaRPr lang="ja-JP" altLang="en-US" sz="3000" dirty="0"/>
              </a:p>
            </p:txBody>
          </p:sp>
        </mc:Choice>
        <mc:Fallback xmlns="">
          <p:sp>
            <p:nvSpPr>
              <p:cNvPr id="4" name="正方形/長方形 3">
                <a:extLst>
                  <a:ext uri="{FF2B5EF4-FFF2-40B4-BE49-F238E27FC236}">
                    <a16:creationId xmlns:a16="http://schemas.microsoft.com/office/drawing/2014/main" id="{F7A94D42-5EEB-404E-83FC-0727165E1D72}"/>
                  </a:ext>
                </a:extLst>
              </p:cNvPr>
              <p:cNvSpPr>
                <a:spLocks noRot="1" noChangeAspect="1" noMove="1" noResize="1" noEditPoints="1" noAdjustHandles="1" noChangeArrowheads="1" noChangeShapeType="1" noTextEdit="1"/>
              </p:cNvSpPr>
              <p:nvPr/>
            </p:nvSpPr>
            <p:spPr>
              <a:xfrm>
                <a:off x="1184565" y="4763767"/>
                <a:ext cx="9788235" cy="1080167"/>
              </a:xfrm>
              <a:prstGeom prst="rect">
                <a:avLst/>
              </a:prstGeom>
              <a:blipFill>
                <a:blip r:embed="rId3"/>
                <a:stretch>
                  <a:fillRect l="-1432" t="-3371" b="-16854"/>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id="{07A1C9A6-9D4C-445A-A5ED-6B5D80559CDB}"/>
              </a:ext>
            </a:extLst>
          </p:cNvPr>
          <p:cNvGrpSpPr/>
          <p:nvPr/>
        </p:nvGrpSpPr>
        <p:grpSpPr>
          <a:xfrm>
            <a:off x="10806843" y="2777382"/>
            <a:ext cx="821123" cy="821124"/>
            <a:chOff x="1853837" y="1922206"/>
            <a:chExt cx="1356360" cy="1356361"/>
          </a:xfrm>
        </p:grpSpPr>
        <p:grpSp>
          <p:nvGrpSpPr>
            <p:cNvPr id="6" name="グループ化 5">
              <a:extLst>
                <a:ext uri="{FF2B5EF4-FFF2-40B4-BE49-F238E27FC236}">
                  <a16:creationId xmlns:a16="http://schemas.microsoft.com/office/drawing/2014/main" id="{F823324B-11C2-4A98-B65C-AD52DBDE14C1}"/>
                </a:ext>
              </a:extLst>
            </p:cNvPr>
            <p:cNvGrpSpPr/>
            <p:nvPr/>
          </p:nvGrpSpPr>
          <p:grpSpPr>
            <a:xfrm>
              <a:off x="1853837" y="1922206"/>
              <a:ext cx="1356360" cy="1356361"/>
              <a:chOff x="1630680" y="2438400"/>
              <a:chExt cx="1887583" cy="1887583"/>
            </a:xfrm>
          </p:grpSpPr>
          <p:sp>
            <p:nvSpPr>
              <p:cNvPr id="8" name="楕円 7">
                <a:extLst>
                  <a:ext uri="{FF2B5EF4-FFF2-40B4-BE49-F238E27FC236}">
                    <a16:creationId xmlns:a16="http://schemas.microsoft.com/office/drawing/2014/main" id="{33EEEBF5-54A9-42F6-ABD9-510C8BBD9607}"/>
                  </a:ext>
                </a:extLst>
              </p:cNvPr>
              <p:cNvSpPr/>
              <p:nvPr/>
            </p:nvSpPr>
            <p:spPr>
              <a:xfrm>
                <a:off x="1630680" y="2438400"/>
                <a:ext cx="1887583" cy="1887583"/>
              </a:xfrm>
              <a:prstGeom prst="ellipse">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9" name="楕円 8">
                <a:extLst>
                  <a:ext uri="{FF2B5EF4-FFF2-40B4-BE49-F238E27FC236}">
                    <a16:creationId xmlns:a16="http://schemas.microsoft.com/office/drawing/2014/main" id="{E287DC7D-854D-46E6-90CC-E997C9DF9130}"/>
                  </a:ext>
                </a:extLst>
              </p:cNvPr>
              <p:cNvSpPr/>
              <p:nvPr/>
            </p:nvSpPr>
            <p:spPr>
              <a:xfrm>
                <a:off x="1746068" y="2960398"/>
                <a:ext cx="655320" cy="655320"/>
              </a:xfrm>
              <a:prstGeom prst="ellipse">
                <a:avLst/>
              </a:prstGeom>
              <a:solidFill>
                <a:schemeClr val="accent5">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10" name="楕円 9">
                <a:extLst>
                  <a:ext uri="{FF2B5EF4-FFF2-40B4-BE49-F238E27FC236}">
                    <a16:creationId xmlns:a16="http://schemas.microsoft.com/office/drawing/2014/main" id="{96DFEFE1-4C59-456A-A0E6-7EFCDCFDBF0F}"/>
                  </a:ext>
                </a:extLst>
              </p:cNvPr>
              <p:cNvSpPr/>
              <p:nvPr/>
            </p:nvSpPr>
            <p:spPr>
              <a:xfrm>
                <a:off x="2779123" y="2982169"/>
                <a:ext cx="655320" cy="655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sp>
            <p:nvSpPr>
              <p:cNvPr id="11" name="楕円 10">
                <a:extLst>
                  <a:ext uri="{FF2B5EF4-FFF2-40B4-BE49-F238E27FC236}">
                    <a16:creationId xmlns:a16="http://schemas.microsoft.com/office/drawing/2014/main" id="{072ED99A-7849-4FA2-876F-246087D57C75}"/>
                  </a:ext>
                </a:extLst>
              </p:cNvPr>
              <p:cNvSpPr/>
              <p:nvPr/>
            </p:nvSpPr>
            <p:spPr>
              <a:xfrm>
                <a:off x="2207079" y="3505827"/>
                <a:ext cx="774436" cy="774436"/>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7" name="楕円 6">
              <a:extLst>
                <a:ext uri="{FF2B5EF4-FFF2-40B4-BE49-F238E27FC236}">
                  <a16:creationId xmlns:a16="http://schemas.microsoft.com/office/drawing/2014/main" id="{8658AA1B-E2A2-4378-8E51-DA3BE31BED13}"/>
                </a:ext>
              </a:extLst>
            </p:cNvPr>
            <p:cNvSpPr/>
            <p:nvPr/>
          </p:nvSpPr>
          <p:spPr>
            <a:xfrm>
              <a:off x="2315437" y="1959048"/>
              <a:ext cx="470893" cy="470893"/>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grpSp>
        <p:nvGrpSpPr>
          <p:cNvPr id="12" name="グループ化 11">
            <a:extLst>
              <a:ext uri="{FF2B5EF4-FFF2-40B4-BE49-F238E27FC236}">
                <a16:creationId xmlns:a16="http://schemas.microsoft.com/office/drawing/2014/main" id="{E1E35713-D75F-414F-88C8-A52D1241A4EF}"/>
              </a:ext>
            </a:extLst>
          </p:cNvPr>
          <p:cNvGrpSpPr/>
          <p:nvPr/>
        </p:nvGrpSpPr>
        <p:grpSpPr>
          <a:xfrm>
            <a:off x="9648231" y="2646886"/>
            <a:ext cx="736640" cy="975525"/>
            <a:chOff x="1928309" y="1777366"/>
            <a:chExt cx="1216807" cy="1611405"/>
          </a:xfrm>
        </p:grpSpPr>
        <p:grpSp>
          <p:nvGrpSpPr>
            <p:cNvPr id="13" name="グループ化 12">
              <a:extLst>
                <a:ext uri="{FF2B5EF4-FFF2-40B4-BE49-F238E27FC236}">
                  <a16:creationId xmlns:a16="http://schemas.microsoft.com/office/drawing/2014/main" id="{F63D2735-E3E7-47FE-9575-37288E1B9CEF}"/>
                </a:ext>
              </a:extLst>
            </p:cNvPr>
            <p:cNvGrpSpPr/>
            <p:nvPr/>
          </p:nvGrpSpPr>
          <p:grpSpPr>
            <a:xfrm>
              <a:off x="1928309" y="1777366"/>
              <a:ext cx="1216807" cy="1611405"/>
              <a:chOff x="1734319" y="2236834"/>
              <a:chExt cx="1693374" cy="2242517"/>
            </a:xfrm>
          </p:grpSpPr>
          <p:sp>
            <p:nvSpPr>
              <p:cNvPr id="15" name="楕円 14">
                <a:extLst>
                  <a:ext uri="{FF2B5EF4-FFF2-40B4-BE49-F238E27FC236}">
                    <a16:creationId xmlns:a16="http://schemas.microsoft.com/office/drawing/2014/main" id="{866F9055-C3EE-4D8E-B9F7-B0FFBB0FDD5C}"/>
                  </a:ext>
                </a:extLst>
              </p:cNvPr>
              <p:cNvSpPr/>
              <p:nvPr/>
            </p:nvSpPr>
            <p:spPr>
              <a:xfrm>
                <a:off x="1734319" y="2236834"/>
                <a:ext cx="1693374" cy="2242517"/>
              </a:xfrm>
              <a:prstGeom prst="ellipse">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16" name="楕円 15">
                <a:extLst>
                  <a:ext uri="{FF2B5EF4-FFF2-40B4-BE49-F238E27FC236}">
                    <a16:creationId xmlns:a16="http://schemas.microsoft.com/office/drawing/2014/main" id="{02EDB0B4-1877-4653-AE4C-23BB565E9877}"/>
                  </a:ext>
                </a:extLst>
              </p:cNvPr>
              <p:cNvSpPr/>
              <p:nvPr/>
            </p:nvSpPr>
            <p:spPr>
              <a:xfrm>
                <a:off x="1919150" y="2508862"/>
                <a:ext cx="655321" cy="655320"/>
              </a:xfrm>
              <a:prstGeom prst="ellipse">
                <a:avLst/>
              </a:prstGeom>
              <a:solidFill>
                <a:schemeClr val="accent5">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17" name="楕円 16">
                <a:extLst>
                  <a:ext uri="{FF2B5EF4-FFF2-40B4-BE49-F238E27FC236}">
                    <a16:creationId xmlns:a16="http://schemas.microsoft.com/office/drawing/2014/main" id="{3906E75A-3640-41C9-B46B-ED0EE6ADDBA4}"/>
                  </a:ext>
                </a:extLst>
              </p:cNvPr>
              <p:cNvSpPr/>
              <p:nvPr/>
            </p:nvSpPr>
            <p:spPr>
              <a:xfrm>
                <a:off x="2181414" y="3615283"/>
                <a:ext cx="774436" cy="774436"/>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14" name="楕円 13">
              <a:extLst>
                <a:ext uri="{FF2B5EF4-FFF2-40B4-BE49-F238E27FC236}">
                  <a16:creationId xmlns:a16="http://schemas.microsoft.com/office/drawing/2014/main" id="{2B75F857-3ADA-4A54-AD04-7D7CC3172321}"/>
                </a:ext>
              </a:extLst>
            </p:cNvPr>
            <p:cNvSpPr/>
            <p:nvPr/>
          </p:nvSpPr>
          <p:spPr>
            <a:xfrm>
              <a:off x="2570618" y="2008655"/>
              <a:ext cx="470894" cy="470893"/>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7480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5DEA15-B896-445D-BCB7-7CE4D554E7A7}"/>
              </a:ext>
            </a:extLst>
          </p:cNvPr>
          <p:cNvSpPr>
            <a:spLocks noGrp="1"/>
          </p:cNvSpPr>
          <p:nvPr>
            <p:ph type="title"/>
          </p:nvPr>
        </p:nvSpPr>
        <p:spPr>
          <a:xfrm>
            <a:off x="3030512" y="2922957"/>
            <a:ext cx="8610600" cy="1293028"/>
          </a:xfrm>
        </p:spPr>
        <p:txBody>
          <a:bodyPr/>
          <a:lstStyle/>
          <a:p>
            <a:r>
              <a:rPr kumimoji="1" lang="en-US" altLang="ja-JP" dirty="0"/>
              <a:t>Responses to TAC report</a:t>
            </a:r>
            <a:endParaRPr kumimoji="1" lang="ja-JP" altLang="en-US" dirty="0"/>
          </a:p>
        </p:txBody>
      </p:sp>
    </p:spTree>
    <p:extLst>
      <p:ext uri="{BB962C8B-B14F-4D97-AF65-F5344CB8AC3E}">
        <p14:creationId xmlns:p14="http://schemas.microsoft.com/office/powerpoint/2010/main" val="1486292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53DA34-998D-4F7F-ABAD-366341DF86A9}"/>
              </a:ext>
            </a:extLst>
          </p:cNvPr>
          <p:cNvSpPr>
            <a:spLocks noGrp="1"/>
          </p:cNvSpPr>
          <p:nvPr>
            <p:ph type="title"/>
          </p:nvPr>
        </p:nvSpPr>
        <p:spPr>
          <a:xfrm>
            <a:off x="7007963" y="349511"/>
            <a:ext cx="3392347" cy="1104900"/>
          </a:xfrm>
        </p:spPr>
        <p:txBody>
          <a:bodyPr/>
          <a:lstStyle/>
          <a:p>
            <a:r>
              <a:rPr kumimoji="1" lang="en-US" altLang="ja-JP" dirty="0"/>
              <a:t>1. Target</a:t>
            </a:r>
            <a:endParaRPr kumimoji="1" lang="ja-JP" altLang="en-US" dirty="0"/>
          </a:p>
        </p:txBody>
      </p:sp>
      <p:sp>
        <p:nvSpPr>
          <p:cNvPr id="4" name="正方形/長方形 3">
            <a:extLst>
              <a:ext uri="{FF2B5EF4-FFF2-40B4-BE49-F238E27FC236}">
                <a16:creationId xmlns:a16="http://schemas.microsoft.com/office/drawing/2014/main" id="{060F5DFB-7636-4054-8EFF-E53A2E2985E8}"/>
              </a:ext>
            </a:extLst>
          </p:cNvPr>
          <p:cNvSpPr/>
          <p:nvPr/>
        </p:nvSpPr>
        <p:spPr>
          <a:xfrm>
            <a:off x="480339" y="2090462"/>
            <a:ext cx="11406688" cy="2862322"/>
          </a:xfrm>
          <a:prstGeom prst="rect">
            <a:avLst/>
          </a:prstGeom>
          <a:solidFill>
            <a:schemeClr val="tx2">
              <a:lumMod val="10000"/>
            </a:schemeClr>
          </a:solidFill>
        </p:spPr>
        <p:txBody>
          <a:bodyPr wrap="square">
            <a:spAutoFit/>
          </a:bodyPr>
          <a:lstStyle/>
          <a:p>
            <a:r>
              <a:rPr lang="en-US" altLang="ja-JP" sz="2000" dirty="0">
                <a:solidFill>
                  <a:schemeClr val="accent2">
                    <a:lumMod val="20000"/>
                    <a:lumOff val="80000"/>
                  </a:schemeClr>
                </a:solidFill>
                <a:latin typeface="Times New Roman" panose="02020603050405020304" pitchFamily="18" charset="0"/>
              </a:rPr>
              <a:t>TAC COMMENT 1:</a:t>
            </a:r>
          </a:p>
          <a:p>
            <a:r>
              <a:rPr lang="en-US" altLang="ja-JP" sz="2000" dirty="0">
                <a:solidFill>
                  <a:schemeClr val="accent2">
                    <a:lumMod val="20000"/>
                    <a:lumOff val="80000"/>
                  </a:schemeClr>
                </a:solidFill>
                <a:latin typeface="Times New Roman" panose="02020603050405020304" pitchFamily="18" charset="0"/>
              </a:rPr>
              <a:t>The authors indicate that a new target system design was developed </a:t>
            </a:r>
            <a:r>
              <a:rPr lang="en-US" altLang="ja-JP" sz="2000" dirty="0" err="1">
                <a:solidFill>
                  <a:schemeClr val="accent2">
                    <a:lumMod val="20000"/>
                    <a:lumOff val="80000"/>
                  </a:schemeClr>
                </a:solidFill>
                <a:latin typeface="Times New Roman" panose="02020603050405020304" pitchFamily="18" charset="0"/>
              </a:rPr>
              <a:t>i</a:t>
            </a:r>
            <a:r>
              <a:rPr lang="en-US" altLang="ja-JP" sz="2000" dirty="0">
                <a:solidFill>
                  <a:schemeClr val="accent2">
                    <a:lumMod val="20000"/>
                    <a:lumOff val="80000"/>
                  </a:schemeClr>
                </a:solidFill>
                <a:latin typeface="Times New Roman" panose="02020603050405020304" pitchFamily="18" charset="0"/>
              </a:rPr>
              <a:t> n collaboration with the JLab</a:t>
            </a:r>
          </a:p>
          <a:p>
            <a:r>
              <a:rPr lang="en-US" altLang="ja-JP" sz="2000" dirty="0">
                <a:solidFill>
                  <a:schemeClr val="accent2">
                    <a:lumMod val="20000"/>
                    <a:lumOff val="80000"/>
                  </a:schemeClr>
                </a:solidFill>
                <a:latin typeface="Times New Roman" panose="02020603050405020304" pitchFamily="18" charset="0"/>
              </a:rPr>
              <a:t>Target Group to accommodate the restricted space at the target pivot and for compatibility with the</a:t>
            </a:r>
          </a:p>
          <a:p>
            <a:r>
              <a:rPr lang="en-US" altLang="ja-JP" sz="2000" dirty="0">
                <a:solidFill>
                  <a:schemeClr val="accent2">
                    <a:lumMod val="20000"/>
                    <a:lumOff val="80000"/>
                  </a:schemeClr>
                </a:solidFill>
                <a:latin typeface="Times New Roman" panose="02020603050405020304" pitchFamily="18" charset="0"/>
              </a:rPr>
              <a:t>E12-15-008 experiment. Some existing cryogenic gas handling systems can be utilized with</a:t>
            </a:r>
          </a:p>
          <a:p>
            <a:r>
              <a:rPr lang="en-US" altLang="ja-JP" sz="2000" dirty="0">
                <a:solidFill>
                  <a:schemeClr val="accent2">
                    <a:lumMod val="20000"/>
                    <a:lumOff val="80000"/>
                  </a:schemeClr>
                </a:solidFill>
                <a:latin typeface="Times New Roman" panose="02020603050405020304" pitchFamily="18" charset="0"/>
              </a:rPr>
              <a:t>modified operating parameters </a:t>
            </a:r>
            <a:r>
              <a:rPr lang="en-US" altLang="ja-JP" sz="2000" dirty="0" err="1">
                <a:solidFill>
                  <a:schemeClr val="accent2">
                    <a:lumMod val="20000"/>
                    <a:lumOff val="80000"/>
                  </a:schemeClr>
                </a:solidFill>
                <a:latin typeface="Times New Roman" panose="02020603050405020304" pitchFamily="18" charset="0"/>
              </a:rPr>
              <a:t>specifi</a:t>
            </a:r>
            <a:r>
              <a:rPr lang="en-US" altLang="ja-JP" sz="2000" dirty="0">
                <a:solidFill>
                  <a:schemeClr val="accent2">
                    <a:lumMod val="20000"/>
                    <a:lumOff val="80000"/>
                  </a:schemeClr>
                </a:solidFill>
                <a:latin typeface="Times New Roman" panose="02020603050405020304" pitchFamily="18" charset="0"/>
              </a:rPr>
              <a:t> c to this application. It is noted a new ladder and motion</a:t>
            </a:r>
          </a:p>
          <a:p>
            <a:r>
              <a:rPr lang="en-US" altLang="ja-JP" sz="2000" dirty="0">
                <a:solidFill>
                  <a:schemeClr val="accent2">
                    <a:lumMod val="20000"/>
                    <a:lumOff val="80000"/>
                  </a:schemeClr>
                </a:solidFill>
                <a:latin typeface="Times New Roman" panose="02020603050405020304" pitchFamily="18" charset="0"/>
              </a:rPr>
              <a:t>system (which can be similar to that used for PREX) will need to be built. It was not clear the cost</a:t>
            </a:r>
          </a:p>
          <a:p>
            <a:r>
              <a:rPr lang="en-US" altLang="ja-JP" sz="2000" dirty="0">
                <a:solidFill>
                  <a:schemeClr val="accent2">
                    <a:lumMod val="20000"/>
                    <a:lumOff val="80000"/>
                  </a:schemeClr>
                </a:solidFill>
                <a:latin typeface="Times New Roman" panose="02020603050405020304" pitchFamily="18" charset="0"/>
              </a:rPr>
              <a:t>or how much time is needed for these developments. While the authors note a similar effort to that</a:t>
            </a:r>
          </a:p>
          <a:p>
            <a:r>
              <a:rPr lang="en-US" altLang="ja-JP" sz="2000" dirty="0">
                <a:solidFill>
                  <a:schemeClr val="accent2">
                    <a:lumMod val="20000"/>
                    <a:lumOff val="80000"/>
                  </a:schemeClr>
                </a:solidFill>
                <a:latin typeface="Times New Roman" panose="02020603050405020304" pitchFamily="18" charset="0"/>
              </a:rPr>
              <a:t>of PREX/CREX is likely, it would be useful to illustrate further details of the setup (e. anticipated</a:t>
            </a:r>
          </a:p>
          <a:p>
            <a:r>
              <a:rPr lang="en-US" altLang="ja-JP" sz="2000" dirty="0">
                <a:solidFill>
                  <a:schemeClr val="accent2">
                    <a:lumMod val="20000"/>
                    <a:lumOff val="80000"/>
                  </a:schemeClr>
                </a:solidFill>
                <a:latin typeface="Times New Roman" panose="02020603050405020304" pitchFamily="18" charset="0"/>
              </a:rPr>
              <a:t>power load, conceptual drawings, etc.) and required labor.</a:t>
            </a:r>
          </a:p>
        </p:txBody>
      </p:sp>
      <p:sp>
        <p:nvSpPr>
          <p:cNvPr id="6" name="テキスト ボックス 5">
            <a:extLst>
              <a:ext uri="{FF2B5EF4-FFF2-40B4-BE49-F238E27FC236}">
                <a16:creationId xmlns:a16="http://schemas.microsoft.com/office/drawing/2014/main" id="{E0769A99-2052-494A-AE24-992E45BC0EB7}"/>
              </a:ext>
            </a:extLst>
          </p:cNvPr>
          <p:cNvSpPr txBox="1"/>
          <p:nvPr/>
        </p:nvSpPr>
        <p:spPr>
          <a:xfrm>
            <a:off x="4356100" y="5820981"/>
            <a:ext cx="6248400" cy="477054"/>
          </a:xfrm>
          <a:prstGeom prst="rect">
            <a:avLst/>
          </a:prstGeom>
          <a:solidFill>
            <a:schemeClr val="accent5">
              <a:lumMod val="50000"/>
            </a:schemeClr>
          </a:solidFill>
        </p:spPr>
        <p:txBody>
          <a:bodyPr wrap="square" rtlCol="0">
            <a:spAutoFit/>
          </a:bodyPr>
          <a:lstStyle/>
          <a:p>
            <a:r>
              <a:rPr kumimoji="1" lang="en-US" altLang="ja-JP" sz="2500" dirty="0"/>
              <a:t>Our response is shown in the next slide</a:t>
            </a:r>
            <a:endParaRPr kumimoji="1" lang="ja-JP" altLang="en-US" sz="2500" dirty="0"/>
          </a:p>
        </p:txBody>
      </p:sp>
    </p:spTree>
    <p:extLst>
      <p:ext uri="{BB962C8B-B14F-4D97-AF65-F5344CB8AC3E}">
        <p14:creationId xmlns:p14="http://schemas.microsoft.com/office/powerpoint/2010/main" val="357438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B9B24A-E901-4416-8943-D29CDEC59F5E}"/>
              </a:ext>
            </a:extLst>
          </p:cNvPr>
          <p:cNvSpPr>
            <a:spLocks noGrp="1"/>
          </p:cNvSpPr>
          <p:nvPr>
            <p:ph type="title"/>
          </p:nvPr>
        </p:nvSpPr>
        <p:spPr/>
        <p:txBody>
          <a:bodyPr/>
          <a:lstStyle/>
          <a:p>
            <a:r>
              <a:rPr lang="en-US" altLang="ja-JP" dirty="0"/>
              <a:t>1. Target</a:t>
            </a:r>
            <a:endParaRPr kumimoji="1" lang="ja-JP" altLang="en-US" dirty="0"/>
          </a:p>
        </p:txBody>
      </p:sp>
      <mc:AlternateContent xmlns:mc="http://schemas.openxmlformats.org/markup-compatibility/2006" xmlns:a14="http://schemas.microsoft.com/office/drawing/2010/main">
        <mc:Choice Requires="a14">
          <p:sp>
            <p:nvSpPr>
              <p:cNvPr id="4" name="コンテンツ プレースホルダー 2">
                <a:extLst>
                  <a:ext uri="{FF2B5EF4-FFF2-40B4-BE49-F238E27FC236}">
                    <a16:creationId xmlns:a16="http://schemas.microsoft.com/office/drawing/2014/main" id="{8B058CCF-CFCD-4B76-9539-4A44BFB86071}"/>
                  </a:ext>
                </a:extLst>
              </p:cNvPr>
              <p:cNvSpPr>
                <a:spLocks noGrp="1"/>
              </p:cNvSpPr>
              <p:nvPr>
                <p:ph idx="1"/>
              </p:nvPr>
            </p:nvSpPr>
            <p:spPr>
              <a:xfrm>
                <a:off x="1" y="2057401"/>
                <a:ext cx="12191999" cy="4556340"/>
              </a:xfrm>
              <a:solidFill>
                <a:schemeClr val="accent5">
                  <a:lumMod val="50000"/>
                </a:schemeClr>
              </a:solidFill>
            </p:spPr>
            <p:txBody>
              <a:bodyPr>
                <a:noAutofit/>
              </a:bodyPr>
              <a:lstStyle/>
              <a:p>
                <a:pPr marL="0" indent="0">
                  <a:lnSpc>
                    <a:spcPts val="2000"/>
                  </a:lnSpc>
                  <a:buNone/>
                </a:pPr>
                <a:r>
                  <a:rPr lang="en-US" altLang="ja-JP" sz="2500" dirty="0">
                    <a:latin typeface="Times New Roman" panose="02020603050405020304" pitchFamily="18" charset="0"/>
                    <a:cs typeface="Times New Roman" panose="02020603050405020304" pitchFamily="18" charset="0"/>
                  </a:rPr>
                  <a:t>Our response 1: </a:t>
                </a:r>
                <a:endParaRPr lang="en-US" altLang="ja-JP" sz="2500" dirty="0">
                  <a:solidFill>
                    <a:schemeClr val="tx1"/>
                  </a:solidFill>
                  <a:latin typeface="Times New Roman" panose="02020603050405020304" pitchFamily="18" charset="0"/>
                  <a:cs typeface="Times New Roman" panose="02020603050405020304" pitchFamily="18" charset="0"/>
                </a:endParaRPr>
              </a:p>
              <a:p>
                <a:pPr>
                  <a:lnSpc>
                    <a:spcPts val="2000"/>
                  </a:lnSpc>
                </a:pPr>
                <a:r>
                  <a:rPr lang="en-US" altLang="ja-JP" dirty="0">
                    <a:solidFill>
                      <a:schemeClr val="tx1"/>
                    </a:solidFill>
                    <a:latin typeface="Times New Roman" panose="02020603050405020304" pitchFamily="18" charset="0"/>
                    <a:cs typeface="Times New Roman" panose="02020603050405020304" pitchFamily="18" charset="0"/>
                  </a:rPr>
                  <a:t>We gave up the high density targets (roughly 10 times larger density than that proposed this year was assumed last year) because of the space limitation. </a:t>
                </a:r>
              </a:p>
              <a:p>
                <a:pPr>
                  <a:lnSpc>
                    <a:spcPts val="2000"/>
                  </a:lnSpc>
                </a:pPr>
                <a:r>
                  <a:rPr lang="en-US" altLang="ja-JP" dirty="0">
                    <a:solidFill>
                      <a:schemeClr val="tx1"/>
                    </a:solidFill>
                    <a:latin typeface="Times New Roman" panose="02020603050405020304" pitchFamily="18" charset="0"/>
                    <a:cs typeface="Times New Roman" panose="02020603050405020304" pitchFamily="18" charset="0"/>
                  </a:rPr>
                  <a:t>To compensate the density reduction, a larger cell is assumed in this proposal; </a:t>
                </a:r>
              </a:p>
              <a:p>
                <a:pPr marL="0" indent="0">
                  <a:lnSpc>
                    <a:spcPts val="2000"/>
                  </a:lnSpc>
                  <a:buNone/>
                </a:pPr>
                <a:r>
                  <a:rPr lang="en-US" altLang="ja-JP" dirty="0">
                    <a:solidFill>
                      <a:schemeClr val="tx1"/>
                    </a:solidFill>
                    <a:latin typeface="Times New Roman" panose="02020603050405020304" pitchFamily="18" charset="0"/>
                    <a:cs typeface="Times New Roman" panose="02020603050405020304" pitchFamily="18" charset="0"/>
                  </a:rPr>
                  <a:t>    50 mm </a:t>
                </a:r>
                <a:r>
                  <a:rPr lang="en-US" altLang="ja-JP"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200 mm for He gas targets (4 times thicker target). </a:t>
                </a:r>
              </a:p>
              <a:p>
                <a:pPr marL="0" indent="0">
                  <a:lnSpc>
                    <a:spcPts val="2000"/>
                  </a:lnSpc>
                  <a:buNone/>
                </a:pPr>
                <a:r>
                  <a:rPr lang="en-US" altLang="ja-JP" dirty="0">
                    <a:latin typeface="Times New Roman" panose="02020603050405020304" pitchFamily="18" charset="0"/>
                    <a:cs typeface="Times New Roman" panose="02020603050405020304" pitchFamily="18" charset="0"/>
                    <a:sym typeface="Wingdings" panose="05000000000000000000" pitchFamily="2" charset="2"/>
                  </a:rPr>
                  <a:t>   </a:t>
                </a:r>
                <a:r>
                  <a:rPr lang="en-US" altLang="ja-JP"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In addition, 2 times longer beamtime is requested for </a:t>
                </a:r>
                <a:r>
                  <a:rPr lang="en-US" altLang="ja-JP"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4</a:t>
                </a:r>
                <a:r>
                  <a:rPr lang="en-US" altLang="ja-JP"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He.</a:t>
                </a:r>
                <a:endParaRPr lang="en-US" altLang="ja-JP" dirty="0">
                  <a:solidFill>
                    <a:schemeClr val="tx1"/>
                  </a:solidFill>
                  <a:latin typeface="Times New Roman" panose="02020603050405020304" pitchFamily="18" charset="0"/>
                  <a:cs typeface="Times New Roman" panose="02020603050405020304" pitchFamily="18" charset="0"/>
                </a:endParaRPr>
              </a:p>
              <a:p>
                <a:pPr>
                  <a:lnSpc>
                    <a:spcPts val="2000"/>
                  </a:lnSpc>
                </a:pPr>
                <a:r>
                  <a:rPr lang="en-US" altLang="ja-JP" dirty="0">
                    <a:latin typeface="Times New Roman" panose="02020603050405020304" pitchFamily="18" charset="0"/>
                    <a:cs typeface="Times New Roman" panose="02020603050405020304" pitchFamily="18" charset="0"/>
                  </a:rPr>
                  <a:t>Manpower and cost</a:t>
                </a:r>
              </a:p>
              <a:p>
                <a:pPr lvl="1">
                  <a:lnSpc>
                    <a:spcPts val="2000"/>
                  </a:lnSpc>
                </a:pPr>
                <a:r>
                  <a:rPr lang="en-US" altLang="ja-JP" sz="2200" dirty="0">
                    <a:latin typeface="Times New Roman" panose="02020603050405020304" pitchFamily="18" charset="0"/>
                    <a:cs typeface="Times New Roman" panose="02020603050405020304" pitchFamily="18" charset="0"/>
                  </a:rPr>
                  <a:t>Designer and scientist 6 months working at about 60% to complete the design of the target.</a:t>
                </a:r>
              </a:p>
              <a:p>
                <a:pPr lvl="1">
                  <a:lnSpc>
                    <a:spcPts val="2000"/>
                  </a:lnSpc>
                </a:pPr>
                <a:r>
                  <a:rPr lang="en-US" altLang="ja-JP" sz="2200" dirty="0">
                    <a:latin typeface="Times New Roman" panose="02020603050405020304" pitchFamily="18" charset="0"/>
                    <a:cs typeface="Times New Roman" panose="02020603050405020304" pitchFamily="18" charset="0"/>
                  </a:rPr>
                  <a:t>Fabrication of the target will take about 6 months and about $500K in material and fabrication labor.</a:t>
                </a:r>
              </a:p>
              <a:p>
                <a:pPr lvl="1">
                  <a:lnSpc>
                    <a:spcPts val="2000"/>
                  </a:lnSpc>
                </a:pPr>
                <a:r>
                  <a:rPr lang="en-US" altLang="ja-JP" sz="2200" dirty="0">
                    <a:latin typeface="Times New Roman" panose="02020603050405020304" pitchFamily="18" charset="0"/>
                    <a:cs typeface="Times New Roman" panose="02020603050405020304" pitchFamily="18" charset="0"/>
                  </a:rPr>
                  <a:t>The installation will be about 6 weeks and require 80% of the target group technical staff, 1 engineer and 2 scientists. </a:t>
                </a:r>
              </a:p>
              <a:p>
                <a:pPr>
                  <a:lnSpc>
                    <a:spcPts val="2000"/>
                  </a:lnSpc>
                </a:pPr>
                <a:r>
                  <a:rPr lang="en-US" altLang="ja-JP" dirty="0">
                    <a:latin typeface="Times New Roman" panose="02020603050405020304" pitchFamily="18" charset="0"/>
                    <a:cs typeface="Times New Roman" panose="02020603050405020304" pitchFamily="18" charset="0"/>
                  </a:rPr>
                  <a:t>Heat </a:t>
                </a:r>
                <a:r>
                  <a:rPr lang="en-US" altLang="ja-JP" dirty="0">
                    <a:solidFill>
                      <a:schemeClr val="tx1"/>
                    </a:solidFill>
                    <a:latin typeface="Times New Roman" panose="02020603050405020304" pitchFamily="18" charset="0"/>
                    <a:cs typeface="Times New Roman" panose="02020603050405020304" pitchFamily="18" charset="0"/>
                  </a:rPr>
                  <a:t>load</a:t>
                </a:r>
                <a:r>
                  <a:rPr lang="ja-JP" alt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ja-JP" b="0" i="1" smtClean="0">
                        <a:solidFill>
                          <a:schemeClr val="tx1"/>
                        </a:solidFill>
                        <a:latin typeface="Cambria Math" panose="02040503050406030204" pitchFamily="18" charset="0"/>
                      </a:rPr>
                      <m:t>≤25</m:t>
                    </m:r>
                  </m:oMath>
                </a14:m>
                <a:r>
                  <a:rPr lang="en-US" altLang="ja-JP" dirty="0">
                    <a:solidFill>
                      <a:schemeClr val="tx1"/>
                    </a:solidFill>
                    <a:latin typeface="Times New Roman" panose="02020603050405020304" pitchFamily="18" charset="0"/>
                    <a:cs typeface="Times New Roman" panose="02020603050405020304" pitchFamily="18" charset="0"/>
                  </a:rPr>
                  <a:t> W (gas + cell)</a:t>
                </a:r>
              </a:p>
            </p:txBody>
          </p:sp>
        </mc:Choice>
        <mc:Fallback xmlns="">
          <p:sp>
            <p:nvSpPr>
              <p:cNvPr id="4" name="コンテンツ プレースホルダー 2">
                <a:extLst>
                  <a:ext uri="{FF2B5EF4-FFF2-40B4-BE49-F238E27FC236}">
                    <a16:creationId xmlns:a16="http://schemas.microsoft.com/office/drawing/2014/main" id="{8B058CCF-CFCD-4B76-9539-4A44BFB86071}"/>
                  </a:ext>
                </a:extLst>
              </p:cNvPr>
              <p:cNvSpPr>
                <a:spLocks noGrp="1" noRot="1" noChangeAspect="1" noMove="1" noResize="1" noEditPoints="1" noAdjustHandles="1" noChangeArrowheads="1" noChangeShapeType="1" noTextEdit="1"/>
              </p:cNvSpPr>
              <p:nvPr>
                <p:ph idx="1"/>
              </p:nvPr>
            </p:nvSpPr>
            <p:spPr>
              <a:xfrm>
                <a:off x="1" y="2057401"/>
                <a:ext cx="12191999" cy="4556340"/>
              </a:xfrm>
              <a:blipFill>
                <a:blip r:embed="rId2"/>
                <a:stretch>
                  <a:fillRect l="-800" t="-3748" r="-7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195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C18C26-E856-4BAD-8A74-3B6B9BBB97E7}"/>
              </a:ext>
            </a:extLst>
          </p:cNvPr>
          <p:cNvSpPr>
            <a:spLocks noGrp="1"/>
          </p:cNvSpPr>
          <p:nvPr>
            <p:ph type="title"/>
          </p:nvPr>
        </p:nvSpPr>
        <p:spPr>
          <a:xfrm>
            <a:off x="4152274" y="0"/>
            <a:ext cx="6478249" cy="1293028"/>
          </a:xfrm>
        </p:spPr>
        <p:txBody>
          <a:bodyPr/>
          <a:lstStyle/>
          <a:p>
            <a:r>
              <a:rPr kumimoji="1" lang="en-US" altLang="ja-JP" dirty="0"/>
              <a:t>Contents</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F78564AA-3BA1-439A-B726-07C2698F91A8}"/>
                  </a:ext>
                </a:extLst>
              </p:cNvPr>
              <p:cNvSpPr>
                <a:spLocks noGrp="1"/>
              </p:cNvSpPr>
              <p:nvPr>
                <p:ph idx="1"/>
              </p:nvPr>
            </p:nvSpPr>
            <p:spPr>
              <a:xfrm>
                <a:off x="2091752" y="1894756"/>
                <a:ext cx="7711815" cy="3711565"/>
              </a:xfrm>
              <a:solidFill>
                <a:schemeClr val="bg1">
                  <a:lumMod val="95000"/>
                  <a:lumOff val="5000"/>
                </a:schemeClr>
              </a:solidFill>
            </p:spPr>
            <p:txBody>
              <a:bodyPr>
                <a:normAutofit/>
              </a:bodyPr>
              <a:lstStyle/>
              <a:p>
                <a:pPr marL="457200" indent="-457200">
                  <a:buFont typeface="+mj-lt"/>
                  <a:buAutoNum type="arabicPeriod"/>
                </a:pPr>
                <a:r>
                  <a:rPr kumimoji="1" lang="en-US" altLang="ja-JP" sz="3000" b="1" dirty="0"/>
                  <a:t>Introduction</a:t>
                </a:r>
              </a:p>
              <a:p>
                <a:pPr lvl="1"/>
                <a:r>
                  <a:rPr lang="en-US" altLang="ja-JP" sz="2500" dirty="0"/>
                  <a:t>Hypernuclear Study</a:t>
                </a:r>
              </a:p>
              <a:p>
                <a:pPr lvl="1"/>
                <a:r>
                  <a:rPr kumimoji="1" lang="en-US" altLang="ja-JP" sz="2500" dirty="0"/>
                  <a:t>Physics motivation for</a:t>
                </a:r>
                <a:r>
                  <a:rPr lang="en-US" altLang="ja-JP" sz="2500" dirty="0">
                    <a:sym typeface="Wingdings" panose="05000000000000000000" pitchFamily="2" charset="2"/>
                  </a:rPr>
                  <a:t>  </a:t>
                </a:r>
                <a14:m>
                  <m:oMath xmlns:m="http://schemas.openxmlformats.org/officeDocument/2006/math">
                    <m:sPre>
                      <m:sPrePr>
                        <m:ctrlPr>
                          <a:rPr lang="en-US" altLang="ja-JP" sz="2500" i="1">
                            <a:latin typeface="Cambria Math" panose="02040503050406030204" pitchFamily="18" charset="0"/>
                            <a:sym typeface="Wingdings" panose="05000000000000000000" pitchFamily="2" charset="2"/>
                          </a:rPr>
                        </m:ctrlPr>
                      </m:sPrePr>
                      <m:sub>
                        <m:r>
                          <m:rPr>
                            <m:sty m:val="p"/>
                          </m:rPr>
                          <a:rPr lang="en-US" altLang="ja-JP" sz="2500">
                            <a:latin typeface="Cambria Math" panose="02040503050406030204" pitchFamily="18" charset="0"/>
                            <a:sym typeface="Wingdings" panose="05000000000000000000" pitchFamily="2" charset="2"/>
                          </a:rPr>
                          <m:t>Λ</m:t>
                        </m:r>
                      </m:sub>
                      <m:sup>
                        <m:r>
                          <a:rPr lang="en-US" altLang="ja-JP" sz="2500" i="1">
                            <a:latin typeface="Cambria Math" panose="02040503050406030204" pitchFamily="18" charset="0"/>
                          </a:rPr>
                          <m:t>3,4</m:t>
                        </m:r>
                      </m:sup>
                      <m:e>
                        <m:r>
                          <m:rPr>
                            <m:sty m:val="p"/>
                          </m:rPr>
                          <a:rPr lang="en-US" altLang="ja-JP" sz="2500">
                            <a:latin typeface="Cambria Math" panose="02040503050406030204" pitchFamily="18" charset="0"/>
                          </a:rPr>
                          <m:t>H</m:t>
                        </m:r>
                      </m:e>
                    </m:sPre>
                  </m:oMath>
                </a14:m>
                <a:r>
                  <a:rPr kumimoji="1" lang="en-US" altLang="ja-JP" sz="2500" dirty="0"/>
                  <a:t> measurement</a:t>
                </a:r>
              </a:p>
              <a:p>
                <a:pPr lvl="1"/>
                <a:endParaRPr kumimoji="1" lang="en-US" altLang="ja-JP" sz="3000" dirty="0"/>
              </a:p>
              <a:p>
                <a:pPr marL="457200" indent="-457200">
                  <a:buFont typeface="+mj-lt"/>
                  <a:buAutoNum type="arabicPeriod"/>
                </a:pPr>
                <a:r>
                  <a:rPr lang="en-US" altLang="ja-JP" sz="3000" b="1" dirty="0"/>
                  <a:t>Experiment</a:t>
                </a:r>
              </a:p>
              <a:p>
                <a:pPr marL="457200" indent="-457200">
                  <a:buFont typeface="+mj-lt"/>
                  <a:buAutoNum type="arabicPeriod"/>
                </a:pPr>
                <a:endParaRPr lang="en-US" altLang="ja-JP" sz="3000" b="1" dirty="0"/>
              </a:p>
              <a:p>
                <a:pPr marL="457200" indent="-457200">
                  <a:buFont typeface="+mj-lt"/>
                  <a:buAutoNum type="arabicPeriod"/>
                </a:pPr>
                <a:r>
                  <a:rPr kumimoji="1" lang="en-US" altLang="ja-JP" sz="3000" b="1" dirty="0"/>
                  <a:t>Summary</a:t>
                </a:r>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F78564AA-3BA1-439A-B726-07C2698F91A8}"/>
                  </a:ext>
                </a:extLst>
              </p:cNvPr>
              <p:cNvSpPr>
                <a:spLocks noGrp="1" noRot="1" noChangeAspect="1" noMove="1" noResize="1" noEditPoints="1" noAdjustHandles="1" noChangeArrowheads="1" noChangeShapeType="1" noTextEdit="1"/>
              </p:cNvSpPr>
              <p:nvPr>
                <p:ph idx="1"/>
              </p:nvPr>
            </p:nvSpPr>
            <p:spPr>
              <a:xfrm>
                <a:off x="2091752" y="1894756"/>
                <a:ext cx="7711815" cy="3711565"/>
              </a:xfrm>
              <a:blipFill>
                <a:blip r:embed="rId2"/>
                <a:stretch>
                  <a:fillRect l="-1897" t="-344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12480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D9B1A-3D05-4C7F-A314-38A7887A4CB7}"/>
              </a:ext>
            </a:extLst>
          </p:cNvPr>
          <p:cNvSpPr>
            <a:spLocks noGrp="1"/>
          </p:cNvSpPr>
          <p:nvPr>
            <p:ph type="title"/>
          </p:nvPr>
        </p:nvSpPr>
        <p:spPr>
          <a:xfrm>
            <a:off x="1689100" y="637373"/>
            <a:ext cx="9817100" cy="1293028"/>
          </a:xfrm>
        </p:spPr>
        <p:txBody>
          <a:bodyPr/>
          <a:lstStyle/>
          <a:p>
            <a:r>
              <a:rPr lang="en-US" altLang="ja-JP" dirty="0"/>
              <a:t>2. Performance check in E12-17-003</a:t>
            </a:r>
            <a:endParaRPr kumimoji="1" lang="ja-JP" altLang="en-US" dirty="0"/>
          </a:p>
        </p:txBody>
      </p:sp>
      <p:sp>
        <p:nvSpPr>
          <p:cNvPr id="3" name="コンテンツ プレースホルダー 2">
            <a:extLst>
              <a:ext uri="{FF2B5EF4-FFF2-40B4-BE49-F238E27FC236}">
                <a16:creationId xmlns:a16="http://schemas.microsoft.com/office/drawing/2014/main" id="{0EC94E05-834A-4D02-A690-1F27E7894DCD}"/>
              </a:ext>
            </a:extLst>
          </p:cNvPr>
          <p:cNvSpPr>
            <a:spLocks noGrp="1"/>
          </p:cNvSpPr>
          <p:nvPr>
            <p:ph idx="1"/>
          </p:nvPr>
        </p:nvSpPr>
        <p:spPr>
          <a:xfrm>
            <a:off x="546100" y="2283460"/>
            <a:ext cx="10820400" cy="1920240"/>
          </a:xfrm>
          <a:solidFill>
            <a:schemeClr val="tx2">
              <a:lumMod val="10000"/>
            </a:schemeClr>
          </a:solidFill>
        </p:spPr>
        <p:txBody>
          <a:bodyPr>
            <a:normAutofit/>
          </a:bodyPr>
          <a:lstStyle/>
          <a:p>
            <a:pPr marL="0" indent="0">
              <a:buNone/>
            </a:pPr>
            <a:r>
              <a:rPr lang="en-US" altLang="ja-JP" dirty="0">
                <a:latin typeface="Times New Roman" panose="02020603050405020304" pitchFamily="18" charset="0"/>
                <a:cs typeface="Times New Roman" panose="02020603050405020304" pitchFamily="18" charset="0"/>
              </a:rPr>
              <a:t>TAC comment 2: </a:t>
            </a:r>
          </a:p>
          <a:p>
            <a:pPr marL="0" indent="0">
              <a:buNone/>
            </a:pPr>
            <a:r>
              <a:rPr lang="en-US" altLang="ja-JP" dirty="0">
                <a:latin typeface="Times New Roman" panose="02020603050405020304" pitchFamily="18" charset="0"/>
                <a:cs typeface="Times New Roman" panose="02020603050405020304" pitchFamily="18" charset="0"/>
              </a:rPr>
              <a:t>Regarding the feasibility of the </a:t>
            </a:r>
            <a:r>
              <a:rPr lang="en-US" altLang="ja-JP" dirty="0" err="1">
                <a:latin typeface="Times New Roman" panose="02020603050405020304" pitchFamily="18" charset="0"/>
                <a:cs typeface="Times New Roman" panose="02020603050405020304" pitchFamily="18" charset="0"/>
              </a:rPr>
              <a:t>nnΛ</a:t>
            </a:r>
            <a:r>
              <a:rPr lang="en-US" altLang="ja-JP" dirty="0">
                <a:latin typeface="Times New Roman" panose="02020603050405020304" pitchFamily="18" charset="0"/>
                <a:cs typeface="Times New Roman" panose="02020603050405020304" pitchFamily="18" charset="0"/>
              </a:rPr>
              <a:t> measurement/search, it would be very helpful and interesting to see at least preliminary results from the previous experiment E12 17 003 that performed this measurement. This can show what is already achievable and items for improvement that can be applied to this proposal.</a:t>
            </a:r>
            <a:endParaRPr kumimoji="1" lang="ja-JP" altLang="en-US" dirty="0">
              <a:latin typeface="Times New Roman" panose="02020603050405020304" pitchFamily="18" charset="0"/>
              <a:cs typeface="Times New Roman" panose="02020603050405020304" pitchFamily="18" charset="0"/>
            </a:endParaRPr>
          </a:p>
        </p:txBody>
      </p:sp>
      <p:sp>
        <p:nvSpPr>
          <p:cNvPr id="4" name="コンテンツ プレースホルダー 2">
            <a:extLst>
              <a:ext uri="{FF2B5EF4-FFF2-40B4-BE49-F238E27FC236}">
                <a16:creationId xmlns:a16="http://schemas.microsoft.com/office/drawing/2014/main" id="{17B1725C-7D26-43BB-911E-F2886DDE7290}"/>
              </a:ext>
            </a:extLst>
          </p:cNvPr>
          <p:cNvSpPr txBox="1">
            <a:spLocks/>
          </p:cNvSpPr>
          <p:nvPr/>
        </p:nvSpPr>
        <p:spPr>
          <a:xfrm>
            <a:off x="546100" y="4621042"/>
            <a:ext cx="11099800" cy="1599585"/>
          </a:xfrm>
          <a:prstGeom prst="rect">
            <a:avLst/>
          </a:prstGeom>
          <a:solidFill>
            <a:schemeClr val="accent5">
              <a:lumMod val="5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a:lstStyle>
          <a:p>
            <a:pPr marL="0" indent="0">
              <a:buFont typeface="Arial" panose="020B0604020202020204" pitchFamily="34" charset="0"/>
              <a:buNone/>
            </a:pPr>
            <a:r>
              <a:rPr lang="en-US" altLang="ja-JP" dirty="0">
                <a:latin typeface="Times New Roman" panose="02020603050405020304" pitchFamily="18" charset="0"/>
                <a:cs typeface="Times New Roman" panose="02020603050405020304" pitchFamily="18" charset="0"/>
              </a:rPr>
              <a:t>Our response 2: </a:t>
            </a:r>
          </a:p>
          <a:p>
            <a:r>
              <a:rPr lang="en-US" altLang="ja-JP" dirty="0">
                <a:latin typeface="Times New Roman" panose="02020603050405020304" pitchFamily="18" charset="0"/>
                <a:cs typeface="Times New Roman" panose="02020603050405020304" pitchFamily="18" charset="0"/>
              </a:rPr>
              <a:t>Preliminary results are shown in the next page to show the analysis worked as expected. The similar analysis will be applied to the proposed experiment. The performance of the proposed experiment in terms of resolution was evaluated by the full modeled Geant4 MC simulation. </a:t>
            </a:r>
          </a:p>
        </p:txBody>
      </p:sp>
    </p:spTree>
    <p:extLst>
      <p:ext uri="{BB962C8B-B14F-4D97-AF65-F5344CB8AC3E}">
        <p14:creationId xmlns:p14="http://schemas.microsoft.com/office/powerpoint/2010/main" val="2953142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26C7F-1C0E-449B-A0FF-E508C5BE3AC7}"/>
              </a:ext>
            </a:extLst>
          </p:cNvPr>
          <p:cNvSpPr>
            <a:spLocks noGrp="1"/>
          </p:cNvSpPr>
          <p:nvPr>
            <p:ph type="title"/>
          </p:nvPr>
        </p:nvSpPr>
        <p:spPr>
          <a:xfrm>
            <a:off x="1966554" y="156727"/>
            <a:ext cx="9766300" cy="817343"/>
          </a:xfrm>
        </p:spPr>
        <p:txBody>
          <a:bodyPr/>
          <a:lstStyle/>
          <a:p>
            <a:r>
              <a:rPr kumimoji="1" lang="en-US" altLang="ja-JP" dirty="0"/>
              <a:t>2. Performance check in E12-17-003</a:t>
            </a:r>
            <a:endParaRPr kumimoji="1" lang="ja-JP" altLang="en-US" dirty="0"/>
          </a:p>
        </p:txBody>
      </p:sp>
      <p:pic>
        <p:nvPicPr>
          <p:cNvPr id="5" name="コンテンツ プレースホルダー 4">
            <a:extLst>
              <a:ext uri="{FF2B5EF4-FFF2-40B4-BE49-F238E27FC236}">
                <a16:creationId xmlns:a16="http://schemas.microsoft.com/office/drawing/2014/main" id="{801D7511-8721-4B68-90D6-3E05AB8BD0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42" y="1209140"/>
            <a:ext cx="5369312" cy="3223160"/>
          </a:xfrm>
        </p:spPr>
      </p:pic>
      <p:pic>
        <p:nvPicPr>
          <p:cNvPr id="7" name="図 6">
            <a:extLst>
              <a:ext uri="{FF2B5EF4-FFF2-40B4-BE49-F238E27FC236}">
                <a16:creationId xmlns:a16="http://schemas.microsoft.com/office/drawing/2014/main" id="{D3BC942E-0359-4D82-A23B-14CD5EAE7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871" y="1209140"/>
            <a:ext cx="5369312" cy="3223160"/>
          </a:xfrm>
          <a:prstGeom prst="rect">
            <a:avLst/>
          </a:prstGeom>
        </p:spPr>
      </p:pic>
      <p:sp>
        <p:nvSpPr>
          <p:cNvPr id="8" name="テキスト ボックス 7">
            <a:extLst>
              <a:ext uri="{FF2B5EF4-FFF2-40B4-BE49-F238E27FC236}">
                <a16:creationId xmlns:a16="http://schemas.microsoft.com/office/drawing/2014/main" id="{6755B0DE-0D92-4A33-88DF-1FF0BCCE11C5}"/>
              </a:ext>
            </a:extLst>
          </p:cNvPr>
          <p:cNvSpPr txBox="1"/>
          <p:nvPr/>
        </p:nvSpPr>
        <p:spPr>
          <a:xfrm>
            <a:off x="279400" y="4967933"/>
            <a:ext cx="9207500" cy="861774"/>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500" b="1" dirty="0">
                <a:solidFill>
                  <a:schemeClr val="accent3"/>
                </a:solidFill>
              </a:rPr>
              <a:t>Geant4 MC data </a:t>
            </a:r>
            <a:r>
              <a:rPr kumimoji="1" lang="en-US" altLang="ja-JP" sz="2500" dirty="0"/>
              <a:t>+ real data analysis = histograms</a:t>
            </a:r>
          </a:p>
          <a:p>
            <a:pPr marL="285750" indent="-285750">
              <a:buFont typeface="Arial" panose="020B0604020202020204" pitchFamily="34" charset="0"/>
              <a:buChar char="•"/>
            </a:pPr>
            <a:r>
              <a:rPr kumimoji="1" lang="en-US" altLang="ja-JP" sz="2500" b="1" dirty="0">
                <a:solidFill>
                  <a:schemeClr val="accent5"/>
                </a:solidFill>
              </a:rPr>
              <a:t>Real Data </a:t>
            </a:r>
            <a:r>
              <a:rPr kumimoji="1" lang="en-US" altLang="ja-JP" sz="2500" dirty="0"/>
              <a:t>+ real data analysis = markers with error bars</a:t>
            </a:r>
            <a:endParaRPr kumimoji="1" lang="ja-JP" altLang="en-US" sz="2500" dirty="0"/>
          </a:p>
        </p:txBody>
      </p:sp>
      <p:sp>
        <p:nvSpPr>
          <p:cNvPr id="9" name="テキスト ボックス 8">
            <a:extLst>
              <a:ext uri="{FF2B5EF4-FFF2-40B4-BE49-F238E27FC236}">
                <a16:creationId xmlns:a16="http://schemas.microsoft.com/office/drawing/2014/main" id="{E4E15D2E-93DA-40E7-AB64-3436699CE0A8}"/>
              </a:ext>
            </a:extLst>
          </p:cNvPr>
          <p:cNvSpPr txBox="1"/>
          <p:nvPr/>
        </p:nvSpPr>
        <p:spPr>
          <a:xfrm>
            <a:off x="577850" y="6141914"/>
            <a:ext cx="10928350" cy="430887"/>
          </a:xfrm>
          <a:prstGeom prst="rect">
            <a:avLst/>
          </a:prstGeom>
          <a:solidFill>
            <a:schemeClr val="accent3">
              <a:lumMod val="20000"/>
              <a:lumOff val="80000"/>
            </a:schemeClr>
          </a:solidFill>
        </p:spPr>
        <p:txBody>
          <a:bodyPr wrap="square" rtlCol="0">
            <a:spAutoFit/>
          </a:bodyPr>
          <a:lstStyle/>
          <a:p>
            <a:r>
              <a:rPr kumimoji="1" lang="en-US" altLang="ja-JP" sz="2200" dirty="0">
                <a:solidFill>
                  <a:sysClr val="windowText" lastClr="000000"/>
                </a:solidFill>
              </a:rPr>
              <a:t>The same Geant4 framework was used for estimations of the present proposal</a:t>
            </a:r>
            <a:endParaRPr kumimoji="1" lang="ja-JP" altLang="en-US" sz="2200" dirty="0">
              <a:solidFill>
                <a:sysClr val="windowText" lastClr="000000"/>
              </a:solidFill>
            </a:endParaRPr>
          </a:p>
        </p:txBody>
      </p:sp>
      <p:sp>
        <p:nvSpPr>
          <p:cNvPr id="10" name="テキスト ボックス 9">
            <a:extLst>
              <a:ext uri="{FF2B5EF4-FFF2-40B4-BE49-F238E27FC236}">
                <a16:creationId xmlns:a16="http://schemas.microsoft.com/office/drawing/2014/main" id="{66B1DFD2-8504-44A8-AE60-FE0E7DD1EE86}"/>
              </a:ext>
            </a:extLst>
          </p:cNvPr>
          <p:cNvSpPr txBox="1"/>
          <p:nvPr/>
        </p:nvSpPr>
        <p:spPr>
          <a:xfrm>
            <a:off x="9626600" y="4813589"/>
            <a:ext cx="2552700" cy="1231106"/>
          </a:xfrm>
          <a:prstGeom prst="rect">
            <a:avLst/>
          </a:prstGeom>
          <a:noFill/>
        </p:spPr>
        <p:txBody>
          <a:bodyPr wrap="square" rtlCol="0">
            <a:spAutoFit/>
          </a:bodyPr>
          <a:lstStyle/>
          <a:p>
            <a:r>
              <a:rPr kumimoji="1" lang="en-US" altLang="ja-JP" sz="3000" dirty="0">
                <a:solidFill>
                  <a:schemeClr val="accent3">
                    <a:lumMod val="60000"/>
                    <a:lumOff val="40000"/>
                  </a:schemeClr>
                </a:solidFill>
              </a:rPr>
              <a:t>Consistent</a:t>
            </a:r>
          </a:p>
          <a:p>
            <a:r>
              <a:rPr kumimoji="1" lang="en-US" altLang="ja-JP" sz="2200" i="1" dirty="0">
                <a:latin typeface="Times New Roman" panose="02020603050405020304" pitchFamily="18" charset="0"/>
                <a:cs typeface="Times New Roman" panose="02020603050405020304" pitchFamily="18" charset="0"/>
                <a:sym typeface="Wingdings" panose="05000000000000000000" pitchFamily="2" charset="2"/>
              </a:rPr>
              <a:t> System worked as expected</a:t>
            </a:r>
            <a:endParaRPr kumimoji="1" lang="ja-JP" altLang="en-US" sz="2200" i="1" dirty="0">
              <a:latin typeface="Times New Roman" panose="02020603050405020304" pitchFamily="18" charset="0"/>
              <a:cs typeface="Times New Roman" panose="02020603050405020304" pitchFamily="18" charset="0"/>
            </a:endParaRPr>
          </a:p>
        </p:txBody>
      </p:sp>
      <p:sp>
        <p:nvSpPr>
          <p:cNvPr id="11" name="右中かっこ 10">
            <a:extLst>
              <a:ext uri="{FF2B5EF4-FFF2-40B4-BE49-F238E27FC236}">
                <a16:creationId xmlns:a16="http://schemas.microsoft.com/office/drawing/2014/main" id="{DCDADF2A-AFF4-4C56-BA23-30698C02898A}"/>
              </a:ext>
            </a:extLst>
          </p:cNvPr>
          <p:cNvSpPr/>
          <p:nvPr/>
        </p:nvSpPr>
        <p:spPr>
          <a:xfrm>
            <a:off x="9207500" y="5069940"/>
            <a:ext cx="330200" cy="657760"/>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1F06E0B-F6F1-45DD-ABA0-B95842470934}"/>
              </a:ext>
            </a:extLst>
          </p:cNvPr>
          <p:cNvSpPr txBox="1"/>
          <p:nvPr/>
        </p:nvSpPr>
        <p:spPr>
          <a:xfrm>
            <a:off x="1886371" y="1583963"/>
            <a:ext cx="4000500" cy="861774"/>
          </a:xfrm>
          <a:prstGeom prst="rect">
            <a:avLst/>
          </a:prstGeom>
          <a:noFill/>
        </p:spPr>
        <p:txBody>
          <a:bodyPr wrap="square" rtlCol="0">
            <a:spAutoFit/>
          </a:bodyPr>
          <a:lstStyle/>
          <a:p>
            <a:pPr marL="342900" indent="-342900">
              <a:buFont typeface="Wingdings" panose="05000000000000000000" pitchFamily="2" charset="2"/>
              <a:buChar char="ü"/>
            </a:pPr>
            <a:r>
              <a:rPr kumimoji="1" lang="en-US" altLang="ja-JP" sz="2500" dirty="0">
                <a:solidFill>
                  <a:schemeClr val="bg2"/>
                </a:solidFill>
              </a:rPr>
              <a:t>Calibration kinematics</a:t>
            </a:r>
          </a:p>
          <a:p>
            <a:pPr marL="342900" indent="-342900">
              <a:buFont typeface="Wingdings" panose="05000000000000000000" pitchFamily="2" charset="2"/>
              <a:buChar char="ü"/>
            </a:pPr>
            <a:r>
              <a:rPr kumimoji="1" lang="en-US" altLang="ja-JP" sz="2500" dirty="0">
                <a:solidFill>
                  <a:schemeClr val="bg2"/>
                </a:solidFill>
              </a:rPr>
              <a:t>H</a:t>
            </a:r>
            <a:r>
              <a:rPr kumimoji="1" lang="en-US" altLang="ja-JP" sz="2500" baseline="-25000" dirty="0">
                <a:solidFill>
                  <a:schemeClr val="bg2"/>
                </a:solidFill>
              </a:rPr>
              <a:t>2</a:t>
            </a:r>
            <a:r>
              <a:rPr kumimoji="1" lang="en-US" altLang="ja-JP" sz="2500" dirty="0">
                <a:solidFill>
                  <a:schemeClr val="bg2"/>
                </a:solidFill>
              </a:rPr>
              <a:t> target</a:t>
            </a:r>
            <a:endParaRPr kumimoji="1" lang="ja-JP" altLang="en-US" sz="2500" dirty="0">
              <a:solidFill>
                <a:schemeClr val="bg2"/>
              </a:solidFill>
            </a:endParaRPr>
          </a:p>
        </p:txBody>
      </p:sp>
      <p:sp>
        <p:nvSpPr>
          <p:cNvPr id="13" name="テキスト ボックス 12">
            <a:extLst>
              <a:ext uri="{FF2B5EF4-FFF2-40B4-BE49-F238E27FC236}">
                <a16:creationId xmlns:a16="http://schemas.microsoft.com/office/drawing/2014/main" id="{12E54F68-1CD6-42A5-A7FB-DF0749B90A4B}"/>
              </a:ext>
            </a:extLst>
          </p:cNvPr>
          <p:cNvSpPr txBox="1"/>
          <p:nvPr/>
        </p:nvSpPr>
        <p:spPr>
          <a:xfrm>
            <a:off x="8356179" y="1391603"/>
            <a:ext cx="3390900" cy="1246495"/>
          </a:xfrm>
          <a:prstGeom prst="rect">
            <a:avLst/>
          </a:prstGeom>
          <a:solidFill>
            <a:schemeClr val="tx1"/>
          </a:solidFill>
        </p:spPr>
        <p:txBody>
          <a:bodyPr wrap="square" rtlCol="0">
            <a:spAutoFit/>
          </a:bodyPr>
          <a:lstStyle/>
          <a:p>
            <a:pPr marL="342900" indent="-342900">
              <a:buFont typeface="Wingdings" panose="05000000000000000000" pitchFamily="2" charset="2"/>
              <a:buChar char="ü"/>
            </a:pPr>
            <a:r>
              <a:rPr kumimoji="1" lang="en-US" altLang="ja-JP" sz="2500" dirty="0">
                <a:solidFill>
                  <a:schemeClr val="bg2"/>
                </a:solidFill>
              </a:rPr>
              <a:t>Physics kinematics</a:t>
            </a:r>
          </a:p>
          <a:p>
            <a:pPr marL="342900" indent="-342900">
              <a:buFont typeface="Wingdings" panose="05000000000000000000" pitchFamily="2" charset="2"/>
              <a:buChar char="ü"/>
            </a:pPr>
            <a:r>
              <a:rPr kumimoji="1" lang="en-US" altLang="ja-JP" sz="2500" dirty="0">
                <a:solidFill>
                  <a:schemeClr val="bg2"/>
                </a:solidFill>
              </a:rPr>
              <a:t>T</a:t>
            </a:r>
            <a:r>
              <a:rPr kumimoji="1" lang="en-US" altLang="ja-JP" sz="2500" baseline="-25000" dirty="0">
                <a:solidFill>
                  <a:schemeClr val="bg2"/>
                </a:solidFill>
              </a:rPr>
              <a:t>2</a:t>
            </a:r>
            <a:r>
              <a:rPr kumimoji="1" lang="en-US" altLang="ja-JP" sz="2500" dirty="0">
                <a:solidFill>
                  <a:schemeClr val="bg2"/>
                </a:solidFill>
              </a:rPr>
              <a:t> target </a:t>
            </a:r>
          </a:p>
          <a:p>
            <a:r>
              <a:rPr kumimoji="1" lang="en-US" altLang="ja-JP" sz="2500" dirty="0">
                <a:solidFill>
                  <a:schemeClr val="bg2"/>
                </a:solidFill>
              </a:rPr>
              <a:t>  (+H</a:t>
            </a:r>
            <a:r>
              <a:rPr kumimoji="1" lang="en-US" altLang="ja-JP" sz="2500" baseline="-25000" dirty="0">
                <a:solidFill>
                  <a:schemeClr val="bg2"/>
                </a:solidFill>
              </a:rPr>
              <a:t>2</a:t>
            </a:r>
            <a:r>
              <a:rPr kumimoji="1" lang="en-US" altLang="ja-JP" sz="2500" dirty="0">
                <a:solidFill>
                  <a:schemeClr val="bg2"/>
                </a:solidFill>
              </a:rPr>
              <a:t> </a:t>
            </a:r>
            <a:r>
              <a:rPr kumimoji="1" lang="en-US" altLang="ja-JP" sz="2100" dirty="0">
                <a:solidFill>
                  <a:schemeClr val="bg2"/>
                </a:solidFill>
              </a:rPr>
              <a:t>contamination</a:t>
            </a:r>
            <a:r>
              <a:rPr kumimoji="1" lang="en-US" altLang="ja-JP" sz="2500" dirty="0">
                <a:solidFill>
                  <a:schemeClr val="bg2"/>
                </a:solidFill>
              </a:rPr>
              <a:t>)</a:t>
            </a:r>
            <a:endParaRPr kumimoji="1" lang="ja-JP" altLang="en-US" sz="2500" dirty="0">
              <a:solidFill>
                <a:schemeClr val="bg2"/>
              </a:solidFill>
            </a:endParaRPr>
          </a:p>
        </p:txBody>
      </p:sp>
      <p:sp>
        <p:nvSpPr>
          <p:cNvPr id="14" name="テキスト ボックス 13">
            <a:extLst>
              <a:ext uri="{FF2B5EF4-FFF2-40B4-BE49-F238E27FC236}">
                <a16:creationId xmlns:a16="http://schemas.microsoft.com/office/drawing/2014/main" id="{8EDE7F20-1D5A-4CA0-9E5C-5A9BABED2562}"/>
              </a:ext>
            </a:extLst>
          </p:cNvPr>
          <p:cNvSpPr txBox="1"/>
          <p:nvPr/>
        </p:nvSpPr>
        <p:spPr>
          <a:xfrm>
            <a:off x="887054" y="1583963"/>
            <a:ext cx="749300" cy="630942"/>
          </a:xfrm>
          <a:prstGeom prst="rect">
            <a:avLst/>
          </a:prstGeom>
          <a:noFill/>
        </p:spPr>
        <p:txBody>
          <a:bodyPr wrap="square" rtlCol="0">
            <a:spAutoFit/>
          </a:bodyPr>
          <a:lstStyle/>
          <a:p>
            <a:r>
              <a:rPr kumimoji="1" lang="en-US" altLang="ja-JP" sz="3500" dirty="0">
                <a:solidFill>
                  <a:schemeClr val="bg2"/>
                </a:solidFill>
              </a:rPr>
              <a:t>Λ</a:t>
            </a:r>
            <a:endParaRPr kumimoji="1" lang="ja-JP" altLang="en-US" sz="3500" dirty="0">
              <a:solidFill>
                <a:schemeClr val="bg2"/>
              </a:solidFill>
            </a:endParaRPr>
          </a:p>
        </p:txBody>
      </p:sp>
      <p:sp>
        <p:nvSpPr>
          <p:cNvPr id="15" name="テキスト ボックス 14">
            <a:extLst>
              <a:ext uri="{FF2B5EF4-FFF2-40B4-BE49-F238E27FC236}">
                <a16:creationId xmlns:a16="http://schemas.microsoft.com/office/drawing/2014/main" id="{BDBF6EB3-F85E-468C-A0D4-C0843D8797D6}"/>
              </a:ext>
            </a:extLst>
          </p:cNvPr>
          <p:cNvSpPr txBox="1"/>
          <p:nvPr/>
        </p:nvSpPr>
        <p:spPr>
          <a:xfrm>
            <a:off x="4139648" y="2791277"/>
            <a:ext cx="749300" cy="630942"/>
          </a:xfrm>
          <a:prstGeom prst="rect">
            <a:avLst/>
          </a:prstGeom>
          <a:noFill/>
        </p:spPr>
        <p:txBody>
          <a:bodyPr wrap="square" rtlCol="0">
            <a:spAutoFit/>
          </a:bodyPr>
          <a:lstStyle/>
          <a:p>
            <a:r>
              <a:rPr kumimoji="1" lang="en-US" altLang="ja-JP" sz="3500" dirty="0">
                <a:solidFill>
                  <a:schemeClr val="bg2"/>
                </a:solidFill>
              </a:rPr>
              <a:t>Σ</a:t>
            </a:r>
            <a:r>
              <a:rPr kumimoji="1" lang="en-US" altLang="ja-JP" sz="3500" baseline="30000" dirty="0">
                <a:solidFill>
                  <a:schemeClr val="bg2"/>
                </a:solidFill>
              </a:rPr>
              <a:t>0</a:t>
            </a:r>
            <a:endParaRPr kumimoji="1" lang="ja-JP" altLang="en-US" sz="3500" dirty="0">
              <a:solidFill>
                <a:schemeClr val="bg2"/>
              </a:solidFill>
            </a:endParaRPr>
          </a:p>
        </p:txBody>
      </p:sp>
      <p:sp>
        <p:nvSpPr>
          <p:cNvPr id="16" name="テキスト ボックス 15">
            <a:extLst>
              <a:ext uri="{FF2B5EF4-FFF2-40B4-BE49-F238E27FC236}">
                <a16:creationId xmlns:a16="http://schemas.microsoft.com/office/drawing/2014/main" id="{0011D196-CF6F-4986-A9E2-CC2FDFD40B85}"/>
              </a:ext>
            </a:extLst>
          </p:cNvPr>
          <p:cNvSpPr txBox="1"/>
          <p:nvPr/>
        </p:nvSpPr>
        <p:spPr>
          <a:xfrm>
            <a:off x="7107221" y="1583963"/>
            <a:ext cx="749300" cy="630942"/>
          </a:xfrm>
          <a:prstGeom prst="rect">
            <a:avLst/>
          </a:prstGeom>
          <a:noFill/>
        </p:spPr>
        <p:txBody>
          <a:bodyPr wrap="square" rtlCol="0">
            <a:spAutoFit/>
          </a:bodyPr>
          <a:lstStyle/>
          <a:p>
            <a:r>
              <a:rPr kumimoji="1" lang="en-US" altLang="ja-JP" sz="3500" dirty="0">
                <a:solidFill>
                  <a:schemeClr val="bg2"/>
                </a:solidFill>
              </a:rPr>
              <a:t>Λ</a:t>
            </a:r>
            <a:endParaRPr kumimoji="1" lang="ja-JP" altLang="en-US" sz="3500" dirty="0">
              <a:solidFill>
                <a:schemeClr val="bg2"/>
              </a:solidFill>
            </a:endParaRPr>
          </a:p>
        </p:txBody>
      </p:sp>
      <p:sp>
        <p:nvSpPr>
          <p:cNvPr id="17" name="テキスト ボックス 16">
            <a:extLst>
              <a:ext uri="{FF2B5EF4-FFF2-40B4-BE49-F238E27FC236}">
                <a16:creationId xmlns:a16="http://schemas.microsoft.com/office/drawing/2014/main" id="{0DE63342-499C-4537-8A7D-BE490DFA0A4B}"/>
              </a:ext>
            </a:extLst>
          </p:cNvPr>
          <p:cNvSpPr txBox="1"/>
          <p:nvPr/>
        </p:nvSpPr>
        <p:spPr>
          <a:xfrm>
            <a:off x="267542" y="4258042"/>
            <a:ext cx="5369312" cy="477054"/>
          </a:xfrm>
          <a:prstGeom prst="rect">
            <a:avLst/>
          </a:prstGeom>
          <a:solidFill>
            <a:schemeClr val="tx1"/>
          </a:solidFill>
        </p:spPr>
        <p:txBody>
          <a:bodyPr wrap="square" rtlCol="0">
            <a:spAutoFit/>
          </a:bodyPr>
          <a:lstStyle/>
          <a:p>
            <a:pPr algn="r"/>
            <a:r>
              <a:rPr kumimoji="1" lang="en-US" altLang="ja-JP" sz="2500" dirty="0">
                <a:solidFill>
                  <a:sysClr val="windowText" lastClr="000000"/>
                </a:solidFill>
              </a:rPr>
              <a:t>M</a:t>
            </a:r>
            <a:r>
              <a:rPr kumimoji="1" lang="en-US" altLang="ja-JP" sz="2500" baseline="-25000" dirty="0">
                <a:solidFill>
                  <a:sysClr val="windowText" lastClr="000000"/>
                </a:solidFill>
              </a:rPr>
              <a:t>x</a:t>
            </a:r>
            <a:r>
              <a:rPr kumimoji="1" lang="en-US" altLang="ja-JP" sz="2500" dirty="0">
                <a:solidFill>
                  <a:sysClr val="windowText" lastClr="000000"/>
                </a:solidFill>
              </a:rPr>
              <a:t> – M</a:t>
            </a:r>
            <a:r>
              <a:rPr kumimoji="1" lang="en-US" altLang="ja-JP" sz="2500" baseline="-25000" dirty="0">
                <a:solidFill>
                  <a:sysClr val="windowText" lastClr="000000"/>
                </a:solidFill>
              </a:rPr>
              <a:t>Λ </a:t>
            </a:r>
            <a:r>
              <a:rPr kumimoji="1" lang="en-US" altLang="ja-JP" sz="2500" dirty="0">
                <a:solidFill>
                  <a:sysClr val="windowText" lastClr="000000"/>
                </a:solidFill>
              </a:rPr>
              <a:t>(MeV)</a:t>
            </a:r>
            <a:endParaRPr kumimoji="1" lang="ja-JP" altLang="en-US" sz="2500" dirty="0">
              <a:solidFill>
                <a:sysClr val="windowText" lastClr="000000"/>
              </a:solidFill>
            </a:endParaRPr>
          </a:p>
        </p:txBody>
      </p:sp>
      <p:sp>
        <p:nvSpPr>
          <p:cNvPr id="18" name="テキスト ボックス 17">
            <a:extLst>
              <a:ext uri="{FF2B5EF4-FFF2-40B4-BE49-F238E27FC236}">
                <a16:creationId xmlns:a16="http://schemas.microsoft.com/office/drawing/2014/main" id="{D43522AD-299A-4588-89F7-776AF2A8EA14}"/>
              </a:ext>
            </a:extLst>
          </p:cNvPr>
          <p:cNvSpPr txBox="1"/>
          <p:nvPr/>
        </p:nvSpPr>
        <p:spPr>
          <a:xfrm>
            <a:off x="5633423" y="4259987"/>
            <a:ext cx="5369312" cy="477054"/>
          </a:xfrm>
          <a:prstGeom prst="rect">
            <a:avLst/>
          </a:prstGeom>
          <a:solidFill>
            <a:schemeClr val="tx1"/>
          </a:solidFill>
        </p:spPr>
        <p:txBody>
          <a:bodyPr wrap="square" rtlCol="0">
            <a:spAutoFit/>
          </a:bodyPr>
          <a:lstStyle/>
          <a:p>
            <a:pPr algn="r"/>
            <a:r>
              <a:rPr kumimoji="1" lang="en-US" altLang="ja-JP" sz="2500" dirty="0">
                <a:solidFill>
                  <a:sysClr val="windowText" lastClr="000000"/>
                </a:solidFill>
              </a:rPr>
              <a:t>M</a:t>
            </a:r>
            <a:r>
              <a:rPr kumimoji="1" lang="en-US" altLang="ja-JP" sz="2500" baseline="-25000" dirty="0">
                <a:solidFill>
                  <a:sysClr val="windowText" lastClr="000000"/>
                </a:solidFill>
              </a:rPr>
              <a:t>x</a:t>
            </a:r>
            <a:r>
              <a:rPr kumimoji="1" lang="en-US" altLang="ja-JP" sz="2500" dirty="0">
                <a:solidFill>
                  <a:sysClr val="windowText" lastClr="000000"/>
                </a:solidFill>
              </a:rPr>
              <a:t> – M</a:t>
            </a:r>
            <a:r>
              <a:rPr kumimoji="1" lang="en-US" altLang="ja-JP" sz="2500" baseline="-25000" dirty="0">
                <a:solidFill>
                  <a:sysClr val="windowText" lastClr="000000"/>
                </a:solidFill>
              </a:rPr>
              <a:t>Λ </a:t>
            </a:r>
            <a:r>
              <a:rPr kumimoji="1" lang="en-US" altLang="ja-JP" sz="2500" dirty="0">
                <a:solidFill>
                  <a:sysClr val="windowText" lastClr="000000"/>
                </a:solidFill>
              </a:rPr>
              <a:t>(MeV)</a:t>
            </a:r>
            <a:endParaRPr kumimoji="1" lang="ja-JP" altLang="en-US" sz="2500" dirty="0">
              <a:solidFill>
                <a:sysClr val="windowText" lastClr="000000"/>
              </a:solidFill>
            </a:endParaRPr>
          </a:p>
        </p:txBody>
      </p:sp>
      <p:sp>
        <p:nvSpPr>
          <p:cNvPr id="19" name="テキスト ボックス 18">
            <a:extLst>
              <a:ext uri="{FF2B5EF4-FFF2-40B4-BE49-F238E27FC236}">
                <a16:creationId xmlns:a16="http://schemas.microsoft.com/office/drawing/2014/main" id="{991646B8-B4BC-4057-A147-8877F4B52139}"/>
              </a:ext>
            </a:extLst>
          </p:cNvPr>
          <p:cNvSpPr txBox="1"/>
          <p:nvPr/>
        </p:nvSpPr>
        <p:spPr>
          <a:xfrm rot="20752062">
            <a:off x="1296696" y="2894235"/>
            <a:ext cx="2592746" cy="630942"/>
          </a:xfrm>
          <a:prstGeom prst="rect">
            <a:avLst/>
          </a:prstGeom>
          <a:noFill/>
        </p:spPr>
        <p:txBody>
          <a:bodyPr wrap="square" rtlCol="0">
            <a:spAutoFit/>
          </a:bodyPr>
          <a:lstStyle/>
          <a:p>
            <a:r>
              <a:rPr kumimoji="1" lang="en-US" altLang="ja-JP" sz="3500" b="1" i="1" dirty="0">
                <a:solidFill>
                  <a:schemeClr val="accent6">
                    <a:lumMod val="75000"/>
                  </a:schemeClr>
                </a:solidFill>
                <a:latin typeface="Times New Roman" panose="02020603050405020304" pitchFamily="18" charset="0"/>
                <a:cs typeface="Times New Roman" panose="02020603050405020304" pitchFamily="18" charset="0"/>
              </a:rPr>
              <a:t>Preliminary</a:t>
            </a:r>
            <a:endParaRPr kumimoji="1" lang="ja-JP" altLang="en-US" sz="35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6527DC49-36A5-4087-AA65-1FF45338500C}"/>
              </a:ext>
            </a:extLst>
          </p:cNvPr>
          <p:cNvSpPr txBox="1"/>
          <p:nvPr/>
        </p:nvSpPr>
        <p:spPr>
          <a:xfrm rot="20752062">
            <a:off x="6349494" y="2578105"/>
            <a:ext cx="2592746" cy="630942"/>
          </a:xfrm>
          <a:prstGeom prst="rect">
            <a:avLst/>
          </a:prstGeom>
          <a:noFill/>
        </p:spPr>
        <p:txBody>
          <a:bodyPr wrap="square" rtlCol="0">
            <a:spAutoFit/>
          </a:bodyPr>
          <a:lstStyle/>
          <a:p>
            <a:r>
              <a:rPr kumimoji="1" lang="en-US" altLang="ja-JP" sz="3500" b="1" i="1" dirty="0">
                <a:solidFill>
                  <a:schemeClr val="accent6">
                    <a:lumMod val="75000"/>
                  </a:schemeClr>
                </a:solidFill>
                <a:latin typeface="Times New Roman" panose="02020603050405020304" pitchFamily="18" charset="0"/>
                <a:cs typeface="Times New Roman" panose="02020603050405020304" pitchFamily="18" charset="0"/>
              </a:rPr>
              <a:t>Preliminary</a:t>
            </a:r>
            <a:endParaRPr kumimoji="1" lang="ja-JP" altLang="en-US" sz="3500" b="1"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761959BB-7568-42F8-9623-2645E1A84D25}"/>
              </a:ext>
            </a:extLst>
          </p:cNvPr>
          <p:cNvSpPr txBox="1"/>
          <p:nvPr/>
        </p:nvSpPr>
        <p:spPr>
          <a:xfrm>
            <a:off x="3342959" y="835630"/>
            <a:ext cx="4837808" cy="369332"/>
          </a:xfrm>
          <a:prstGeom prst="rect">
            <a:avLst/>
          </a:prstGeom>
          <a:noFill/>
        </p:spPr>
        <p:txBody>
          <a:bodyPr wrap="square" rtlCol="0">
            <a:spAutoFit/>
          </a:bodyPr>
          <a:lstStyle/>
          <a:p>
            <a:r>
              <a:rPr kumimoji="1" lang="en-US" altLang="ja-JP" i="1" dirty="0">
                <a:solidFill>
                  <a:schemeClr val="accent2">
                    <a:lumMod val="20000"/>
                    <a:lumOff val="80000"/>
                  </a:schemeClr>
                </a:solidFill>
              </a:rPr>
              <a:t>(Figures made by K.N. Suzuki (Kyoto Univ.</a:t>
            </a:r>
            <a:r>
              <a:rPr kumimoji="1" lang="en-US" altLang="ja-JP" sz="1500" i="1" dirty="0">
                <a:solidFill>
                  <a:schemeClr val="accent2">
                    <a:lumMod val="20000"/>
                    <a:lumOff val="80000"/>
                  </a:schemeClr>
                </a:solidFill>
              </a:rPr>
              <a:t>))</a:t>
            </a:r>
            <a:endParaRPr kumimoji="1" lang="ja-JP" altLang="en-US" sz="1500" i="1" dirty="0">
              <a:solidFill>
                <a:schemeClr val="accent2">
                  <a:lumMod val="20000"/>
                  <a:lumOff val="80000"/>
                </a:schemeClr>
              </a:solidFill>
            </a:endParaRPr>
          </a:p>
        </p:txBody>
      </p:sp>
    </p:spTree>
    <p:extLst>
      <p:ext uri="{BB962C8B-B14F-4D97-AF65-F5344CB8AC3E}">
        <p14:creationId xmlns:p14="http://schemas.microsoft.com/office/powerpoint/2010/main" val="2177435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51B1B-3CFF-46DC-873C-C0DB64D8980F}"/>
              </a:ext>
            </a:extLst>
          </p:cNvPr>
          <p:cNvSpPr>
            <a:spLocks noGrp="1"/>
          </p:cNvSpPr>
          <p:nvPr>
            <p:ph type="title"/>
          </p:nvPr>
        </p:nvSpPr>
        <p:spPr>
          <a:xfrm>
            <a:off x="2273300" y="472273"/>
            <a:ext cx="9359900" cy="1293028"/>
          </a:xfrm>
        </p:spPr>
        <p:txBody>
          <a:bodyPr/>
          <a:lstStyle/>
          <a:p>
            <a:r>
              <a:rPr lang="en-US" altLang="ja-JP" cap="none" dirty="0"/>
              <a:t>3. The 3/2</a:t>
            </a:r>
            <a:r>
              <a:rPr lang="en-US" altLang="ja-JP" cap="none" baseline="30000" dirty="0"/>
              <a:t>+</a:t>
            </a:r>
            <a:r>
              <a:rPr lang="en-US" altLang="ja-JP" cap="none" dirty="0"/>
              <a:t> state on QF background</a:t>
            </a:r>
            <a:endParaRPr kumimoji="1" lang="ja-JP" altLang="en-US" dirty="0"/>
          </a:p>
        </p:txBody>
      </p:sp>
      <p:sp>
        <p:nvSpPr>
          <p:cNvPr id="3" name="コンテンツ プレースホルダー 2">
            <a:extLst>
              <a:ext uri="{FF2B5EF4-FFF2-40B4-BE49-F238E27FC236}">
                <a16:creationId xmlns:a16="http://schemas.microsoft.com/office/drawing/2014/main" id="{C09E92F9-C3C1-4706-A3AF-4DEE87BD4707}"/>
              </a:ext>
            </a:extLst>
          </p:cNvPr>
          <p:cNvSpPr>
            <a:spLocks noGrp="1"/>
          </p:cNvSpPr>
          <p:nvPr>
            <p:ph idx="1"/>
          </p:nvPr>
        </p:nvSpPr>
        <p:spPr>
          <a:xfrm>
            <a:off x="520700" y="2133601"/>
            <a:ext cx="11112500" cy="3202940"/>
          </a:xfrm>
          <a:solidFill>
            <a:schemeClr val="tx2">
              <a:lumMod val="10000"/>
            </a:schemeClr>
          </a:solidFill>
        </p:spPr>
        <p:txBody>
          <a:bodyPr>
            <a:normAutofit lnSpcReduction="10000"/>
          </a:bodyPr>
          <a:lstStyle/>
          <a:p>
            <a:pPr marL="0" indent="0">
              <a:buNone/>
            </a:pPr>
            <a:r>
              <a:rPr lang="en-US" altLang="ja-JP" dirty="0"/>
              <a:t>TAC comment 3: </a:t>
            </a:r>
          </a:p>
          <a:p>
            <a:pPr marL="0" indent="0">
              <a:buNone/>
            </a:pPr>
            <a:r>
              <a:rPr lang="en-US" altLang="ja-JP" dirty="0"/>
              <a:t>The authors show how a cut on the z vertex can suppress the quasi free Λ background by a factor of 10 (p. 27). This significant reduction appears to be sufficient for the analysis. Figure 15 shows a simulated binding energy spectrum from the 3 He(e,e’K) 3 H Λ reaction. It appears that the quasi free Λ background falls off relatively quickly, though is roughly 25% of the peak amplitude of the 3/2+ excited state under investigation (if found). It is not clear if this represents the expectation before or after the vertex z cut is applied to the data. Given the narrow width of the 3/2</a:t>
            </a:r>
            <a:r>
              <a:rPr lang="en-US" altLang="ja-JP" baseline="30000" dirty="0"/>
              <a:t>+</a:t>
            </a:r>
            <a:r>
              <a:rPr lang="en-US" altLang="ja-JP" dirty="0"/>
              <a:t> peak, it would be interesting to see how sensitive the binding energy is to this background (if this plot represents what is seen after the vertex z cut).</a:t>
            </a:r>
            <a:endParaRPr kumimoji="1" lang="ja-JP" altLang="en-US" dirty="0"/>
          </a:p>
        </p:txBody>
      </p:sp>
      <p:sp>
        <p:nvSpPr>
          <p:cNvPr id="5" name="テキスト ボックス 4">
            <a:extLst>
              <a:ext uri="{FF2B5EF4-FFF2-40B4-BE49-F238E27FC236}">
                <a16:creationId xmlns:a16="http://schemas.microsoft.com/office/drawing/2014/main" id="{209F6F78-1310-4C86-9EBB-F77573E0B908}"/>
              </a:ext>
            </a:extLst>
          </p:cNvPr>
          <p:cNvSpPr txBox="1"/>
          <p:nvPr/>
        </p:nvSpPr>
        <p:spPr>
          <a:xfrm>
            <a:off x="4356100" y="5820981"/>
            <a:ext cx="6248400" cy="477054"/>
          </a:xfrm>
          <a:prstGeom prst="rect">
            <a:avLst/>
          </a:prstGeom>
          <a:solidFill>
            <a:schemeClr val="accent5">
              <a:lumMod val="50000"/>
            </a:schemeClr>
          </a:solidFill>
        </p:spPr>
        <p:txBody>
          <a:bodyPr wrap="square" rtlCol="0">
            <a:spAutoFit/>
          </a:bodyPr>
          <a:lstStyle/>
          <a:p>
            <a:r>
              <a:rPr kumimoji="1" lang="en-US" altLang="ja-JP" sz="2500" dirty="0"/>
              <a:t>Our response is shown in the next slide</a:t>
            </a:r>
            <a:endParaRPr kumimoji="1" lang="ja-JP" altLang="en-US" sz="2500" dirty="0"/>
          </a:p>
        </p:txBody>
      </p:sp>
    </p:spTree>
    <p:extLst>
      <p:ext uri="{BB962C8B-B14F-4D97-AF65-F5344CB8AC3E}">
        <p14:creationId xmlns:p14="http://schemas.microsoft.com/office/powerpoint/2010/main" val="2332560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BE7E31-C49F-4FAC-8852-4DA47D136569}"/>
              </a:ext>
            </a:extLst>
          </p:cNvPr>
          <p:cNvSpPr>
            <a:spLocks noGrp="1"/>
          </p:cNvSpPr>
          <p:nvPr>
            <p:ph type="title"/>
          </p:nvPr>
        </p:nvSpPr>
        <p:spPr>
          <a:xfrm>
            <a:off x="1727200" y="766745"/>
            <a:ext cx="10096500" cy="721527"/>
          </a:xfrm>
        </p:spPr>
        <p:txBody>
          <a:bodyPr/>
          <a:lstStyle/>
          <a:p>
            <a:r>
              <a:rPr kumimoji="1" lang="en-US" altLang="ja-JP" cap="none" dirty="0"/>
              <a:t>3. The 3/2</a:t>
            </a:r>
            <a:r>
              <a:rPr kumimoji="1" lang="en-US" altLang="ja-JP" cap="none" baseline="30000" dirty="0"/>
              <a:t>+</a:t>
            </a:r>
            <a:r>
              <a:rPr kumimoji="1" lang="en-US" altLang="ja-JP" cap="none" dirty="0"/>
              <a:t> state on QF background</a:t>
            </a:r>
            <a:endParaRPr kumimoji="1" lang="ja-JP" altLang="en-US" cap="none" dirty="0"/>
          </a:p>
        </p:txBody>
      </p:sp>
      <p:sp>
        <p:nvSpPr>
          <p:cNvPr id="3" name="コンテンツ プレースホルダー 2">
            <a:extLst>
              <a:ext uri="{FF2B5EF4-FFF2-40B4-BE49-F238E27FC236}">
                <a16:creationId xmlns:a16="http://schemas.microsoft.com/office/drawing/2014/main" id="{19B6AB06-5B8C-4BE1-A680-E305E4033271}"/>
              </a:ext>
            </a:extLst>
          </p:cNvPr>
          <p:cNvSpPr>
            <a:spLocks noGrp="1"/>
          </p:cNvSpPr>
          <p:nvPr>
            <p:ph idx="1"/>
          </p:nvPr>
        </p:nvSpPr>
        <p:spPr>
          <a:xfrm>
            <a:off x="4152900" y="1779186"/>
            <a:ext cx="7670800" cy="3542114"/>
          </a:xfrm>
          <a:solidFill>
            <a:schemeClr val="accent5">
              <a:lumMod val="50000"/>
            </a:schemeClr>
          </a:solidFill>
        </p:spPr>
        <p:txBody>
          <a:bodyPr>
            <a:normAutofit fontScale="92500" lnSpcReduction="10000"/>
          </a:bodyPr>
          <a:lstStyle/>
          <a:p>
            <a:pPr marL="0" indent="0">
              <a:buNone/>
            </a:pPr>
            <a:r>
              <a:rPr lang="en-US" altLang="ja-JP" sz="2500" dirty="0"/>
              <a:t>Our response 3: </a:t>
            </a:r>
          </a:p>
          <a:p>
            <a:r>
              <a:rPr kumimoji="1" lang="en-US" altLang="ja-JP" sz="2500" dirty="0"/>
              <a:t>The QF background </a:t>
            </a:r>
            <a:r>
              <a:rPr lang="en-US" altLang="ja-JP" sz="2500" dirty="0"/>
              <a:t>increases the s</a:t>
            </a:r>
            <a:r>
              <a:rPr kumimoji="1" lang="en-US" altLang="ja-JP" sz="2500" dirty="0"/>
              <a:t>tatistical error on the 3/2</a:t>
            </a:r>
            <a:r>
              <a:rPr kumimoji="1" lang="en-US" altLang="ja-JP" sz="2500" baseline="30000" dirty="0"/>
              <a:t>+</a:t>
            </a:r>
            <a:r>
              <a:rPr kumimoji="1" lang="en-US" altLang="ja-JP" sz="2500" dirty="0"/>
              <a:t> state by about a few </a:t>
            </a:r>
            <a:r>
              <a:rPr kumimoji="1" lang="ja-JP" altLang="en-US" sz="2500" dirty="0"/>
              <a:t>～ </a:t>
            </a:r>
            <a:r>
              <a:rPr kumimoji="1" lang="en-US" altLang="ja-JP" sz="2500" dirty="0"/>
              <a:t>5 keV</a:t>
            </a:r>
          </a:p>
          <a:p>
            <a:r>
              <a:rPr lang="en-US" altLang="ja-JP" sz="2500" dirty="0">
                <a:sym typeface="Wingdings" panose="05000000000000000000" pitchFamily="2" charset="2"/>
              </a:rPr>
              <a:t>MC simulation was done changing assumed peak position in order to estimate a systematic error. It was found that the s</a:t>
            </a:r>
            <a:r>
              <a:rPr lang="en-US" altLang="ja-JP" sz="2500" dirty="0"/>
              <a:t>ystematic shift would be 10—30 keV due to the QF background. </a:t>
            </a:r>
            <a:r>
              <a:rPr lang="en-US" altLang="ja-JP" sz="2500" dirty="0">
                <a:sym typeface="Wingdings" panose="05000000000000000000" pitchFamily="2" charset="2"/>
              </a:rPr>
              <a:t>  This corresponds to a few keV deterioration of the total error (there are about 60 and 20 keV uncertainties for other systematic errors and the statistical error, respectively)</a:t>
            </a:r>
            <a:endParaRPr kumimoji="1" lang="ja-JP" altLang="en-US" sz="2500" dirty="0"/>
          </a:p>
        </p:txBody>
      </p:sp>
      <p:sp>
        <p:nvSpPr>
          <p:cNvPr id="8" name="テキスト ボックス 7">
            <a:extLst>
              <a:ext uri="{FF2B5EF4-FFF2-40B4-BE49-F238E27FC236}">
                <a16:creationId xmlns:a16="http://schemas.microsoft.com/office/drawing/2014/main" id="{19869685-296C-426D-8DB0-8179263C4658}"/>
              </a:ext>
            </a:extLst>
          </p:cNvPr>
          <p:cNvSpPr txBox="1"/>
          <p:nvPr/>
        </p:nvSpPr>
        <p:spPr>
          <a:xfrm>
            <a:off x="488950" y="5716685"/>
            <a:ext cx="11214100" cy="630942"/>
          </a:xfrm>
          <a:prstGeom prst="rect">
            <a:avLst/>
          </a:prstGeom>
          <a:solidFill>
            <a:schemeClr val="accent3">
              <a:lumMod val="75000"/>
            </a:schemeClr>
          </a:solidFill>
        </p:spPr>
        <p:txBody>
          <a:bodyPr wrap="square" rtlCol="0">
            <a:spAutoFit/>
          </a:bodyPr>
          <a:lstStyle/>
          <a:p>
            <a:r>
              <a:rPr kumimoji="1" lang="en-US" altLang="ja-JP" sz="3500" dirty="0"/>
              <a:t>The effect of the QF background is negligible small</a:t>
            </a:r>
            <a:endParaRPr kumimoji="1" lang="ja-JP" altLang="en-US" sz="3500" dirty="0"/>
          </a:p>
        </p:txBody>
      </p:sp>
      <p:pic>
        <p:nvPicPr>
          <p:cNvPr id="9" name="コンテンツ プレースホルダー 23">
            <a:extLst>
              <a:ext uri="{FF2B5EF4-FFF2-40B4-BE49-F238E27FC236}">
                <a16:creationId xmlns:a16="http://schemas.microsoft.com/office/drawing/2014/main" id="{28BD9AB4-6833-445F-932E-659368010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1" y="1954787"/>
            <a:ext cx="3955860" cy="2828542"/>
          </a:xfrm>
          <a:prstGeom prst="rect">
            <a:avLst/>
          </a:prstGeom>
        </p:spPr>
      </p:pic>
      <p:sp>
        <p:nvSpPr>
          <p:cNvPr id="10" name="テキスト ボックス 9">
            <a:extLst>
              <a:ext uri="{FF2B5EF4-FFF2-40B4-BE49-F238E27FC236}">
                <a16:creationId xmlns:a16="http://schemas.microsoft.com/office/drawing/2014/main" id="{7ECBC437-0822-43D1-9B7A-2EC3DB1085D7}"/>
              </a:ext>
            </a:extLst>
          </p:cNvPr>
          <p:cNvSpPr txBox="1"/>
          <p:nvPr/>
        </p:nvSpPr>
        <p:spPr>
          <a:xfrm>
            <a:off x="666656" y="1422996"/>
            <a:ext cx="2825750" cy="446276"/>
          </a:xfrm>
          <a:prstGeom prst="rect">
            <a:avLst/>
          </a:prstGeom>
          <a:noFill/>
        </p:spPr>
        <p:txBody>
          <a:bodyPr wrap="square" rtlCol="0">
            <a:spAutoFit/>
          </a:bodyPr>
          <a:lstStyle/>
          <a:p>
            <a:r>
              <a:rPr kumimoji="1" lang="en-US" altLang="ja-JP" sz="2300" dirty="0"/>
              <a:t>After z vertex cut</a:t>
            </a:r>
            <a:endParaRPr kumimoji="1" lang="ja-JP" altLang="en-US" sz="2300" dirty="0"/>
          </a:p>
        </p:txBody>
      </p:sp>
    </p:spTree>
    <p:extLst>
      <p:ext uri="{BB962C8B-B14F-4D97-AF65-F5344CB8AC3E}">
        <p14:creationId xmlns:p14="http://schemas.microsoft.com/office/powerpoint/2010/main" val="3602428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5EB9E-B043-42FF-8033-827E13E82030}"/>
              </a:ext>
            </a:extLst>
          </p:cNvPr>
          <p:cNvSpPr>
            <a:spLocks noGrp="1"/>
          </p:cNvSpPr>
          <p:nvPr>
            <p:ph type="title"/>
          </p:nvPr>
        </p:nvSpPr>
        <p:spPr>
          <a:xfrm>
            <a:off x="4758846" y="2766218"/>
            <a:ext cx="2340454" cy="1325563"/>
          </a:xfrm>
        </p:spPr>
        <p:txBody>
          <a:bodyPr/>
          <a:lstStyle/>
          <a:p>
            <a:r>
              <a:rPr kumimoji="1" lang="en-US" altLang="ja-JP" dirty="0">
                <a:latin typeface="Times New Roman" panose="02020603050405020304" pitchFamily="18" charset="0"/>
                <a:cs typeface="Times New Roman" panose="02020603050405020304" pitchFamily="18" charset="0"/>
              </a:rPr>
              <a:t>Backup</a:t>
            </a:r>
            <a:endParaRPr kumimoji="1"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395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44B6B566-B1AD-4A8A-991E-EBDD2A69EE16}"/>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rot="19246454">
            <a:off x="948324" y="-1698265"/>
            <a:ext cx="4119498" cy="5832341"/>
          </a:xfrm>
          <a:prstGeom prst="rect">
            <a:avLst/>
          </a:prstGeom>
        </p:spPr>
      </p:pic>
      <p:sp>
        <p:nvSpPr>
          <p:cNvPr id="2" name="タイトル 1">
            <a:extLst>
              <a:ext uri="{FF2B5EF4-FFF2-40B4-BE49-F238E27FC236}">
                <a16:creationId xmlns:a16="http://schemas.microsoft.com/office/drawing/2014/main" id="{D2B7C2AA-87DC-449E-9CE7-AE8A3B842D19}"/>
              </a:ext>
            </a:extLst>
          </p:cNvPr>
          <p:cNvSpPr>
            <a:spLocks noGrp="1"/>
          </p:cNvSpPr>
          <p:nvPr>
            <p:ph type="title"/>
          </p:nvPr>
        </p:nvSpPr>
        <p:spPr>
          <a:xfrm>
            <a:off x="201921" y="118313"/>
            <a:ext cx="6934200" cy="766931"/>
          </a:xfrm>
        </p:spPr>
        <p:txBody>
          <a:bodyPr>
            <a:normAutofit/>
          </a:bodyPr>
          <a:lstStyle/>
          <a:p>
            <a:r>
              <a:rPr lang="en-US" altLang="ja-JP" dirty="0"/>
              <a:t>Trigger </a:t>
            </a:r>
            <a:r>
              <a:rPr kumimoji="1" lang="en-US" altLang="ja-JP" dirty="0"/>
              <a:t>Rate </a:t>
            </a:r>
            <a:r>
              <a:rPr lang="en-US" altLang="ja-JP" dirty="0"/>
              <a:t>E</a:t>
            </a:r>
            <a:r>
              <a:rPr kumimoji="1" lang="en-US" altLang="ja-JP" dirty="0"/>
              <a:t>stimation</a:t>
            </a:r>
            <a:endParaRPr kumimoji="1" lang="ja-JP" altLang="en-US" dirty="0"/>
          </a:p>
        </p:txBody>
      </p:sp>
      <p:sp>
        <p:nvSpPr>
          <p:cNvPr id="6" name="テキスト ボックス 5">
            <a:extLst>
              <a:ext uri="{FF2B5EF4-FFF2-40B4-BE49-F238E27FC236}">
                <a16:creationId xmlns:a16="http://schemas.microsoft.com/office/drawing/2014/main" id="{208EE4AD-F1EB-42EE-B865-62353D0B27C2}"/>
              </a:ext>
            </a:extLst>
          </p:cNvPr>
          <p:cNvSpPr txBox="1"/>
          <p:nvPr/>
        </p:nvSpPr>
        <p:spPr>
          <a:xfrm>
            <a:off x="3236196" y="979550"/>
            <a:ext cx="4903738" cy="1200329"/>
          </a:xfrm>
          <a:prstGeom prst="rect">
            <a:avLst/>
          </a:prstGeom>
          <a:noFill/>
        </p:spPr>
        <p:txBody>
          <a:bodyPr wrap="square" rtlCol="0">
            <a:spAutoFit/>
          </a:bodyPr>
          <a:lstStyle/>
          <a:p>
            <a:r>
              <a:rPr kumimoji="1" lang="en-US" altLang="ja-JP" dirty="0"/>
              <a:t>(K. Katayama, “Development of HRS-HKS coincidence trigger with FPGA - Precise Hypernuclear Spectroscopy at JLab -”, Master’s Thesis, Kyoto Univ. JFY2020)</a:t>
            </a:r>
            <a:endParaRPr kumimoji="1" lang="ja-JP" altLang="en-US" dirty="0"/>
          </a:p>
        </p:txBody>
      </p:sp>
      <p:sp>
        <p:nvSpPr>
          <p:cNvPr id="7" name="テキスト ボックス 6">
            <a:extLst>
              <a:ext uri="{FF2B5EF4-FFF2-40B4-BE49-F238E27FC236}">
                <a16:creationId xmlns:a16="http://schemas.microsoft.com/office/drawing/2014/main" id="{1450FC13-91D9-44EE-9B9E-9DB89B9C92B7}"/>
              </a:ext>
            </a:extLst>
          </p:cNvPr>
          <p:cNvSpPr txBox="1"/>
          <p:nvPr/>
        </p:nvSpPr>
        <p:spPr>
          <a:xfrm>
            <a:off x="143583" y="3163159"/>
            <a:ext cx="6595353" cy="369332"/>
          </a:xfrm>
          <a:prstGeom prst="rect">
            <a:avLst/>
          </a:prstGeom>
          <a:noFill/>
        </p:spPr>
        <p:txBody>
          <a:bodyPr wrap="square" rtlCol="0">
            <a:spAutoFit/>
          </a:bodyPr>
          <a:lstStyle/>
          <a:p>
            <a:r>
              <a:rPr kumimoji="1" lang="en-US" altLang="ja-JP" dirty="0"/>
              <a:t>Geant4 (PCS+HRS+HKS) + Physics Event Generators</a:t>
            </a:r>
            <a:endParaRPr kumimoji="1" lang="ja-JP" altLang="en-US" dirty="0"/>
          </a:p>
        </p:txBody>
      </p:sp>
      <mc:AlternateContent xmlns:mc="http://schemas.openxmlformats.org/markup-compatibility/2006" xmlns:a14="http://schemas.microsoft.com/office/drawing/2010/main">
        <mc:Choice Requires="a14">
          <p:graphicFrame>
            <p:nvGraphicFramePr>
              <p:cNvPr id="8" name="コンテンツ プレースホルダー 7">
                <a:extLst>
                  <a:ext uri="{FF2B5EF4-FFF2-40B4-BE49-F238E27FC236}">
                    <a16:creationId xmlns:a16="http://schemas.microsoft.com/office/drawing/2014/main" id="{060831C9-58A0-45E3-980F-B2676E0E63CA}"/>
                  </a:ext>
                </a:extLst>
              </p:cNvPr>
              <p:cNvGraphicFramePr>
                <a:graphicFrameLocks noGrp="1"/>
              </p:cNvGraphicFramePr>
              <p:nvPr>
                <p:ph idx="1"/>
                <p:extLst>
                  <p:ext uri="{D42A27DB-BD31-4B8C-83A1-F6EECF244321}">
                    <p14:modId xmlns:p14="http://schemas.microsoft.com/office/powerpoint/2010/main" val="3382142426"/>
                  </p:ext>
                </p:extLst>
              </p:nvPr>
            </p:nvGraphicFramePr>
            <p:xfrm>
              <a:off x="143583" y="3596734"/>
              <a:ext cx="11698275" cy="2773680"/>
            </p:xfrm>
            <a:graphic>
              <a:graphicData uri="http://schemas.openxmlformats.org/drawingml/2006/table">
                <a:tbl>
                  <a:tblPr firstRow="1" bandRow="1">
                    <a:tableStyleId>{5940675A-B579-460E-94D1-54222C63F5DA}</a:tableStyleId>
                  </a:tblPr>
                  <a:tblGrid>
                    <a:gridCol w="1661712">
                      <a:extLst>
                        <a:ext uri="{9D8B030D-6E8A-4147-A177-3AD203B41FA5}">
                          <a16:colId xmlns:a16="http://schemas.microsoft.com/office/drawing/2014/main" val="2704155882"/>
                        </a:ext>
                      </a:extLst>
                    </a:gridCol>
                    <a:gridCol w="1625595">
                      <a:extLst>
                        <a:ext uri="{9D8B030D-6E8A-4147-A177-3AD203B41FA5}">
                          <a16:colId xmlns:a16="http://schemas.microsoft.com/office/drawing/2014/main" val="2441847255"/>
                        </a:ext>
                      </a:extLst>
                    </a:gridCol>
                    <a:gridCol w="1798572">
                      <a:extLst>
                        <a:ext uri="{9D8B030D-6E8A-4147-A177-3AD203B41FA5}">
                          <a16:colId xmlns:a16="http://schemas.microsoft.com/office/drawing/2014/main" val="2679872724"/>
                        </a:ext>
                      </a:extLst>
                    </a:gridCol>
                    <a:gridCol w="1118440">
                      <a:extLst>
                        <a:ext uri="{9D8B030D-6E8A-4147-A177-3AD203B41FA5}">
                          <a16:colId xmlns:a16="http://schemas.microsoft.com/office/drawing/2014/main" val="1661821936"/>
                        </a:ext>
                      </a:extLst>
                    </a:gridCol>
                    <a:gridCol w="853943">
                      <a:extLst>
                        <a:ext uri="{9D8B030D-6E8A-4147-A177-3AD203B41FA5}">
                          <a16:colId xmlns:a16="http://schemas.microsoft.com/office/drawing/2014/main" val="262669689"/>
                        </a:ext>
                      </a:extLst>
                    </a:gridCol>
                    <a:gridCol w="763260">
                      <a:extLst>
                        <a:ext uri="{9D8B030D-6E8A-4147-A177-3AD203B41FA5}">
                          <a16:colId xmlns:a16="http://schemas.microsoft.com/office/drawing/2014/main" val="801710730"/>
                        </a:ext>
                      </a:extLst>
                    </a:gridCol>
                    <a:gridCol w="1654988">
                      <a:extLst>
                        <a:ext uri="{9D8B030D-6E8A-4147-A177-3AD203B41FA5}">
                          <a16:colId xmlns:a16="http://schemas.microsoft.com/office/drawing/2014/main" val="3151325013"/>
                        </a:ext>
                      </a:extLst>
                    </a:gridCol>
                    <a:gridCol w="2221765">
                      <a:extLst>
                        <a:ext uri="{9D8B030D-6E8A-4147-A177-3AD203B41FA5}">
                          <a16:colId xmlns:a16="http://schemas.microsoft.com/office/drawing/2014/main" val="1533124667"/>
                        </a:ext>
                      </a:extLst>
                    </a:gridCol>
                  </a:tblGrid>
                  <a:tr h="370840">
                    <a:tc>
                      <a:txBody>
                        <a:bodyPr/>
                        <a:lstStyle/>
                        <a:p>
                          <a:pPr algn="ctr"/>
                          <a:r>
                            <a:rPr kumimoji="1" lang="en-US" altLang="ja-JP" dirty="0"/>
                            <a:t>Target</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Thickness (mg/cm</a:t>
                          </a:r>
                          <a:r>
                            <a:rPr kumimoji="1" lang="en-US" altLang="ja-JP" baseline="30000" dirty="0"/>
                            <a:t>2</a:t>
                          </a:r>
                          <a:r>
                            <a:rPr kumimoji="1" lang="en-US" altLang="ja-JP" dirty="0"/>
                            <a:t>)</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Beam Current (</a:t>
                          </a:r>
                          <a:r>
                            <a:rPr kumimoji="1" lang="en-US" altLang="ja-JP" dirty="0" err="1"/>
                            <a:t>μA</a:t>
                          </a:r>
                          <a:r>
                            <a:rPr kumimoji="1" lang="en-US" altLang="ja-JP" dirty="0"/>
                            <a:t>)</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e’ (kHz)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p (kHz)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π (kHz)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Acc. rate</a:t>
                          </a:r>
                        </a:p>
                        <a:p>
                          <a:pPr algn="ctr"/>
                          <a:r>
                            <a:rPr kumimoji="1" lang="en-US" altLang="ja-JP" dirty="0"/>
                            <a:t>(kHz)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Acc. rate w/ </a:t>
                          </a:r>
                          <a:r>
                            <a:rPr kumimoji="1" lang="en-US" altLang="ja-JP" dirty="0" err="1"/>
                            <a:t>Chernkovs</a:t>
                          </a:r>
                          <a:r>
                            <a:rPr kumimoji="1" lang="en-US" altLang="ja-JP" dirty="0"/>
                            <a:t> (kHz)</a:t>
                          </a:r>
                          <a:endParaRPr kumimoji="1" lang="ja-JP" altLang="en-US" dirty="0">
                            <a:solidFill>
                              <a:sysClr val="windowText" lastClr="000000"/>
                            </a:solidFill>
                          </a:endParaRPr>
                        </a:p>
                      </a:txBody>
                      <a:tcPr>
                        <a:solidFill>
                          <a:schemeClr val="accent6">
                            <a:lumMod val="50000"/>
                          </a:schemeClr>
                        </a:solidFill>
                      </a:tcPr>
                    </a:tc>
                    <a:extLst>
                      <a:ext uri="{0D108BD9-81ED-4DB2-BD59-A6C34878D82A}">
                        <a16:rowId xmlns:a16="http://schemas.microsoft.com/office/drawing/2014/main" val="3190114100"/>
                      </a:ext>
                    </a:extLst>
                  </a:tr>
                  <a:tr h="370840">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i="1" smtClean="0">
                                        <a:latin typeface="Cambria Math" panose="02040503050406030204" pitchFamily="18" charset="0"/>
                                      </a:rPr>
                                    </m:ctrlPr>
                                  </m:sPrePr>
                                  <m:sub/>
                                  <m:sup>
                                    <m:r>
                                      <a:rPr lang="en-US" altLang="ja-JP" smtClean="0">
                                        <a:latin typeface="Cambria Math" panose="02040503050406030204" pitchFamily="18" charset="0"/>
                                      </a:rPr>
                                      <m:t>12</m:t>
                                    </m:r>
                                  </m:sup>
                                  <m:e>
                                    <m:r>
                                      <m:rPr>
                                        <m:sty m:val="p"/>
                                      </m:rPr>
                                      <a:rPr lang="en-US" altLang="ja-JP" smtClean="0">
                                        <a:latin typeface="Cambria Math" panose="02040503050406030204" pitchFamily="18" charset="0"/>
                                      </a:rPr>
                                      <m:t>C</m:t>
                                    </m:r>
                                  </m:e>
                                </m:sPre>
                              </m:oMath>
                            </m:oMathPara>
                          </a14:m>
                          <a:endParaRPr kumimoji="1" lang="ja-JP" altLang="en-US" dirty="0">
                            <a:solidFill>
                              <a:sysClr val="windowText" lastClr="000000"/>
                            </a:solidFill>
                          </a:endParaRPr>
                        </a:p>
                      </a:txBody>
                      <a:tcPr>
                        <a:solidFill>
                          <a:schemeClr val="accent5">
                            <a:lumMod val="50000"/>
                          </a:schemeClr>
                        </a:solidFill>
                      </a:tcPr>
                    </a:tc>
                    <a:tc>
                      <a:txBody>
                        <a:bodyPr/>
                        <a:lstStyle/>
                        <a:p>
                          <a:pPr algn="ctr"/>
                          <a:r>
                            <a:rPr kumimoji="1" lang="en-US" altLang="ja-JP" dirty="0"/>
                            <a:t>100</a:t>
                          </a:r>
                          <a:endParaRPr kumimoji="1" lang="ja-JP" altLang="en-US" dirty="0">
                            <a:solidFill>
                              <a:sysClr val="windowText" lastClr="000000"/>
                            </a:solidFill>
                          </a:endParaRPr>
                        </a:p>
                      </a:txBody>
                      <a:tcPr/>
                    </a:tc>
                    <a:tc>
                      <a:txBody>
                        <a:bodyPr/>
                        <a:lstStyle/>
                        <a:p>
                          <a:pPr algn="ctr"/>
                          <a:r>
                            <a:rPr kumimoji="1" lang="en-US" altLang="ja-JP" dirty="0"/>
                            <a:t>100</a:t>
                          </a:r>
                          <a:endParaRPr kumimoji="1" lang="ja-JP" altLang="en-US" dirty="0">
                            <a:solidFill>
                              <a:sysClr val="windowText" lastClr="000000"/>
                            </a:solidFill>
                          </a:endParaRPr>
                        </a:p>
                      </a:txBody>
                      <a:tcPr/>
                    </a:tc>
                    <a:tc>
                      <a:txBody>
                        <a:bodyPr/>
                        <a:lstStyle/>
                        <a:p>
                          <a:r>
                            <a:rPr kumimoji="1" lang="en-US" altLang="ja-JP" dirty="0"/>
                            <a:t>21.5</a:t>
                          </a:r>
                          <a:endParaRPr kumimoji="1" lang="ja-JP" altLang="en-US" dirty="0"/>
                        </a:p>
                      </a:txBody>
                      <a:tcPr/>
                    </a:tc>
                    <a:tc>
                      <a:txBody>
                        <a:bodyPr/>
                        <a:lstStyle/>
                        <a:p>
                          <a:r>
                            <a:rPr kumimoji="1" lang="en-US" altLang="ja-JP" dirty="0"/>
                            <a:t>56</a:t>
                          </a:r>
                          <a:endParaRPr kumimoji="1" lang="ja-JP" altLang="en-US" dirty="0"/>
                        </a:p>
                      </a:txBody>
                      <a:tcPr/>
                    </a:tc>
                    <a:tc>
                      <a:txBody>
                        <a:bodyPr/>
                        <a:lstStyle/>
                        <a:p>
                          <a:r>
                            <a:rPr kumimoji="1" lang="en-US" altLang="ja-JP" dirty="0"/>
                            <a:t>71</a:t>
                          </a:r>
                          <a:endParaRPr kumimoji="1" lang="ja-JP" altLang="en-US" dirty="0"/>
                        </a:p>
                      </a:txBody>
                      <a:tcPr/>
                    </a:tc>
                    <a:tc>
                      <a:txBody>
                        <a:bodyPr/>
                        <a:lstStyle/>
                        <a:p>
                          <a:pPr algn="ctr"/>
                          <a:r>
                            <a:rPr kumimoji="1" lang="en-US" altLang="ja-JP" sz="2200" b="1" dirty="0"/>
                            <a:t>0.4</a:t>
                          </a:r>
                          <a:endParaRPr kumimoji="1" lang="ja-JP" altLang="en-US" sz="2200" b="1" dirty="0"/>
                        </a:p>
                      </a:txBody>
                      <a:tcPr>
                        <a:solidFill>
                          <a:schemeClr val="accent3">
                            <a:lumMod val="75000"/>
                          </a:schemeClr>
                        </a:solidFill>
                      </a:tcPr>
                    </a:tc>
                    <a:tc>
                      <a:txBody>
                        <a:bodyPr/>
                        <a:lstStyle/>
                        <a:p>
                          <a:pPr algn="ctr"/>
                          <a:r>
                            <a:rPr kumimoji="1" lang="en-US" altLang="ja-JP" sz="2200" dirty="0"/>
                            <a:t>0.023</a:t>
                          </a:r>
                          <a:endParaRPr kumimoji="1" lang="ja-JP" altLang="en-US" sz="2200" b="1" dirty="0"/>
                        </a:p>
                      </a:txBody>
                      <a:tcPr/>
                    </a:tc>
                    <a:extLst>
                      <a:ext uri="{0D108BD9-81ED-4DB2-BD59-A6C34878D82A}">
                        <a16:rowId xmlns:a16="http://schemas.microsoft.com/office/drawing/2014/main" val="1281951764"/>
                      </a:ext>
                    </a:extLst>
                  </a:tr>
                  <a:tr h="352911">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i="1" smtClean="0">
                                        <a:latin typeface="Cambria Math" panose="02040503050406030204" pitchFamily="18" charset="0"/>
                                      </a:rPr>
                                    </m:ctrlPr>
                                  </m:sPrePr>
                                  <m:sub/>
                                  <m:sup>
                                    <m:r>
                                      <a:rPr kumimoji="1" lang="en-US" altLang="ja-JP" smtClean="0">
                                        <a:latin typeface="Cambria Math" panose="02040503050406030204" pitchFamily="18" charset="0"/>
                                      </a:rPr>
                                      <m:t>40</m:t>
                                    </m:r>
                                  </m:sup>
                                  <m:e>
                                    <m:r>
                                      <m:rPr>
                                        <m:sty m:val="p"/>
                                      </m:rPr>
                                      <a:rPr lang="en-US" altLang="ja-JP" smtClean="0">
                                        <a:latin typeface="Cambria Math" panose="02040503050406030204" pitchFamily="18" charset="0"/>
                                      </a:rPr>
                                      <m:t>Ca</m:t>
                                    </m:r>
                                  </m:e>
                                </m:sPre>
                              </m:oMath>
                            </m:oMathPara>
                          </a14:m>
                          <a:endParaRPr kumimoji="1" lang="ja-JP" altLang="en-US" dirty="0">
                            <a:solidFill>
                              <a:sysClr val="windowText" lastClr="000000"/>
                            </a:solidFill>
                          </a:endParaRPr>
                        </a:p>
                      </a:txBody>
                      <a:tcPr>
                        <a:solidFill>
                          <a:schemeClr val="accent5">
                            <a:lumMod val="50000"/>
                          </a:schemeClr>
                        </a:solidFill>
                      </a:tcPr>
                    </a:tc>
                    <a:tc>
                      <a:txBody>
                        <a:bodyPr/>
                        <a:lstStyle/>
                        <a:p>
                          <a:pPr algn="ctr"/>
                          <a:r>
                            <a:rPr kumimoji="1" lang="en-US" altLang="ja-JP" dirty="0"/>
                            <a:t>100</a:t>
                          </a:r>
                          <a:endParaRPr kumimoji="1" lang="ja-JP" altLang="en-US" dirty="0">
                            <a:solidFill>
                              <a:sysClr val="windowText" lastClr="000000"/>
                            </a:solidFill>
                          </a:endParaRPr>
                        </a:p>
                      </a:txBody>
                      <a:tcPr/>
                    </a:tc>
                    <a:tc>
                      <a:txBody>
                        <a:bodyPr/>
                        <a:lstStyle/>
                        <a:p>
                          <a:pPr algn="ctr"/>
                          <a:r>
                            <a:rPr kumimoji="1" lang="en-US" altLang="ja-JP" dirty="0"/>
                            <a:t>50</a:t>
                          </a:r>
                          <a:endParaRPr kumimoji="1" lang="ja-JP" altLang="en-US" dirty="0">
                            <a:solidFill>
                              <a:sysClr val="windowText" lastClr="000000"/>
                            </a:solidFill>
                          </a:endParaRPr>
                        </a:p>
                      </a:txBody>
                      <a:tcPr/>
                    </a:tc>
                    <a:tc>
                      <a:txBody>
                        <a:bodyPr/>
                        <a:lstStyle/>
                        <a:p>
                          <a:r>
                            <a:rPr kumimoji="1" lang="en-US" altLang="ja-JP" dirty="0"/>
                            <a:t>64.5</a:t>
                          </a:r>
                          <a:endParaRPr kumimoji="1" lang="ja-JP" altLang="en-US" dirty="0"/>
                        </a:p>
                      </a:txBody>
                      <a:tcPr/>
                    </a:tc>
                    <a:tc>
                      <a:txBody>
                        <a:bodyPr/>
                        <a:lstStyle/>
                        <a:p>
                          <a:r>
                            <a:rPr kumimoji="1" lang="en-US" altLang="ja-JP" dirty="0"/>
                            <a:t>48</a:t>
                          </a:r>
                          <a:endParaRPr kumimoji="1" lang="ja-JP" altLang="en-US" dirty="0"/>
                        </a:p>
                      </a:txBody>
                      <a:tcPr/>
                    </a:tc>
                    <a:tc>
                      <a:txBody>
                        <a:bodyPr/>
                        <a:lstStyle/>
                        <a:p>
                          <a:r>
                            <a:rPr kumimoji="1" lang="en-US" altLang="ja-JP" dirty="0"/>
                            <a:t>71</a:t>
                          </a:r>
                          <a:endParaRPr kumimoji="1" lang="ja-JP" altLang="en-US" dirty="0"/>
                        </a:p>
                      </a:txBody>
                      <a:tcPr/>
                    </a:tc>
                    <a:tc>
                      <a:txBody>
                        <a:bodyPr/>
                        <a:lstStyle/>
                        <a:p>
                          <a:pPr algn="ctr"/>
                          <a:r>
                            <a:rPr kumimoji="1" lang="en-US" altLang="ja-JP" sz="2200" b="1" dirty="0"/>
                            <a:t>1.2</a:t>
                          </a:r>
                          <a:endParaRPr kumimoji="1" lang="ja-JP" altLang="en-US" sz="2200" b="1" dirty="0"/>
                        </a:p>
                      </a:txBody>
                      <a:tcPr>
                        <a:solidFill>
                          <a:schemeClr val="accent3">
                            <a:lumMod val="75000"/>
                          </a:schemeClr>
                        </a:solidFill>
                      </a:tcPr>
                    </a:tc>
                    <a:tc>
                      <a:txBody>
                        <a:bodyPr/>
                        <a:lstStyle/>
                        <a:p>
                          <a:pPr algn="ctr"/>
                          <a:r>
                            <a:rPr kumimoji="1" lang="en-US" altLang="ja-JP" sz="2200" dirty="0"/>
                            <a:t>0.060</a:t>
                          </a:r>
                          <a:endParaRPr kumimoji="1" lang="ja-JP" altLang="en-US" sz="2200" b="1" dirty="0"/>
                        </a:p>
                      </a:txBody>
                      <a:tcPr/>
                    </a:tc>
                    <a:extLst>
                      <a:ext uri="{0D108BD9-81ED-4DB2-BD59-A6C34878D82A}">
                        <a16:rowId xmlns:a16="http://schemas.microsoft.com/office/drawing/2014/main" val="2306858646"/>
                      </a:ext>
                    </a:extLst>
                  </a:tr>
                  <a:tr h="370840">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i="1" smtClean="0">
                                        <a:latin typeface="Cambria Math" panose="02040503050406030204" pitchFamily="18" charset="0"/>
                                      </a:rPr>
                                    </m:ctrlPr>
                                  </m:sPrePr>
                                  <m:sub/>
                                  <m:sup>
                                    <m:r>
                                      <a:rPr kumimoji="1" lang="en-US" altLang="ja-JP" smtClean="0">
                                        <a:latin typeface="Cambria Math" panose="02040503050406030204" pitchFamily="18" charset="0"/>
                                      </a:rPr>
                                      <m:t>208</m:t>
                                    </m:r>
                                  </m:sup>
                                  <m:e>
                                    <m:r>
                                      <m:rPr>
                                        <m:sty m:val="p"/>
                                      </m:rPr>
                                      <a:rPr lang="en-US" altLang="ja-JP" smtClean="0">
                                        <a:latin typeface="Cambria Math" panose="02040503050406030204" pitchFamily="18" charset="0"/>
                                      </a:rPr>
                                      <m:t>Pb</m:t>
                                    </m:r>
                                  </m:e>
                                </m:sPre>
                              </m:oMath>
                            </m:oMathPara>
                          </a14:m>
                          <a:endParaRPr kumimoji="1" lang="ja-JP" altLang="en-US" dirty="0">
                            <a:solidFill>
                              <a:sysClr val="windowText" lastClr="000000"/>
                            </a:solidFill>
                          </a:endParaRPr>
                        </a:p>
                      </a:txBody>
                      <a:tcPr>
                        <a:solidFill>
                          <a:schemeClr val="accent5">
                            <a:lumMod val="50000"/>
                          </a:schemeClr>
                        </a:solidFill>
                      </a:tcPr>
                    </a:tc>
                    <a:tc>
                      <a:txBody>
                        <a:bodyPr/>
                        <a:lstStyle/>
                        <a:p>
                          <a:pPr algn="ctr"/>
                          <a:r>
                            <a:rPr kumimoji="1" lang="en-US" altLang="ja-JP"/>
                            <a:t>100</a:t>
                          </a:r>
                          <a:endParaRPr kumimoji="1" lang="ja-JP" altLang="en-US" dirty="0">
                            <a:solidFill>
                              <a:sysClr val="windowText" lastClr="000000"/>
                            </a:solidFill>
                          </a:endParaRPr>
                        </a:p>
                      </a:txBody>
                      <a:tcPr/>
                    </a:tc>
                    <a:tc>
                      <a:txBody>
                        <a:bodyPr/>
                        <a:lstStyle/>
                        <a:p>
                          <a:pPr algn="ctr"/>
                          <a:r>
                            <a:rPr kumimoji="1" lang="en-US" altLang="ja-JP" dirty="0"/>
                            <a:t>25</a:t>
                          </a:r>
                          <a:endParaRPr kumimoji="1" lang="ja-JP" altLang="en-US" dirty="0">
                            <a:solidFill>
                              <a:sysClr val="windowText" lastClr="000000"/>
                            </a:solidFill>
                          </a:endParaRPr>
                        </a:p>
                      </a:txBody>
                      <a:tcPr/>
                    </a:tc>
                    <a:tc>
                      <a:txBody>
                        <a:bodyPr/>
                        <a:lstStyle/>
                        <a:p>
                          <a:r>
                            <a:rPr kumimoji="1" lang="en-US" altLang="ja-JP" dirty="0"/>
                            <a:t>97.0</a:t>
                          </a:r>
                          <a:endParaRPr kumimoji="1" lang="ja-JP" altLang="en-US" dirty="0"/>
                        </a:p>
                      </a:txBody>
                      <a:tcPr/>
                    </a:tc>
                    <a:tc>
                      <a:txBody>
                        <a:bodyPr/>
                        <a:lstStyle/>
                        <a:p>
                          <a:r>
                            <a:rPr kumimoji="1" lang="en-US" altLang="ja-JP" dirty="0"/>
                            <a:t>22</a:t>
                          </a:r>
                          <a:endParaRPr kumimoji="1" lang="ja-JP" altLang="en-US" dirty="0"/>
                        </a:p>
                      </a:txBody>
                      <a:tcPr/>
                    </a:tc>
                    <a:tc>
                      <a:txBody>
                        <a:bodyPr/>
                        <a:lstStyle/>
                        <a:p>
                          <a:r>
                            <a:rPr kumimoji="1" lang="en-US" altLang="ja-JP" dirty="0"/>
                            <a:t>33</a:t>
                          </a:r>
                          <a:endParaRPr kumimoji="1" lang="ja-JP" altLang="en-US" dirty="0"/>
                        </a:p>
                      </a:txBody>
                      <a:tcPr/>
                    </a:tc>
                    <a:tc>
                      <a:txBody>
                        <a:bodyPr/>
                        <a:lstStyle/>
                        <a:p>
                          <a:pPr algn="ctr"/>
                          <a:r>
                            <a:rPr kumimoji="1" lang="en-US" altLang="ja-JP" sz="2200" b="1" dirty="0"/>
                            <a:t>0.8</a:t>
                          </a:r>
                          <a:endParaRPr kumimoji="1" lang="ja-JP" altLang="en-US" sz="2200" b="1" dirty="0"/>
                        </a:p>
                      </a:txBody>
                      <a:tcPr>
                        <a:solidFill>
                          <a:schemeClr val="accent3">
                            <a:lumMod val="75000"/>
                          </a:schemeClr>
                        </a:solidFill>
                      </a:tcPr>
                    </a:tc>
                    <a:tc>
                      <a:txBody>
                        <a:bodyPr/>
                        <a:lstStyle/>
                        <a:p>
                          <a:pPr algn="ctr"/>
                          <a:r>
                            <a:rPr kumimoji="1" lang="en-US" altLang="ja-JP" sz="2200" dirty="0"/>
                            <a:t>0.041</a:t>
                          </a:r>
                          <a:endParaRPr kumimoji="1" lang="ja-JP" altLang="en-US" sz="2200" b="1" dirty="0"/>
                        </a:p>
                      </a:txBody>
                      <a:tcPr/>
                    </a:tc>
                    <a:extLst>
                      <a:ext uri="{0D108BD9-81ED-4DB2-BD59-A6C34878D82A}">
                        <a16:rowId xmlns:a16="http://schemas.microsoft.com/office/drawing/2014/main" val="4124662261"/>
                      </a:ext>
                    </a:extLst>
                  </a:tr>
                  <a:tr h="370840">
                    <a:tc>
                      <a:txBody>
                        <a:bodyPr/>
                        <a:lstStyle/>
                        <a:p>
                          <a:pPr algn="ctr"/>
                          <a14:m>
                            <m:oMath xmlns:m="http://schemas.openxmlformats.org/officeDocument/2006/math">
                              <m:sPre>
                                <m:sPrePr>
                                  <m:ctrlPr>
                                    <a:rPr kumimoji="1" lang="en-US" altLang="ja-JP" i="1" smtClean="0">
                                      <a:latin typeface="Cambria Math" panose="02040503050406030204" pitchFamily="18" charset="0"/>
                                    </a:rPr>
                                  </m:ctrlPr>
                                </m:sPrePr>
                                <m:sub/>
                                <m:sup>
                                  <m:r>
                                    <a:rPr kumimoji="1" lang="en-US" altLang="ja-JP" smtClean="0">
                                      <a:latin typeface="Cambria Math" panose="02040503050406030204" pitchFamily="18" charset="0"/>
                                    </a:rPr>
                                    <m:t>3</m:t>
                                  </m:r>
                                </m:sup>
                                <m:e>
                                  <m:r>
                                    <m:rPr>
                                      <m:sty m:val="p"/>
                                    </m:rPr>
                                    <a:rPr lang="en-US" altLang="ja-JP" smtClean="0">
                                      <a:latin typeface="Cambria Math" panose="02040503050406030204" pitchFamily="18" charset="0"/>
                                    </a:rPr>
                                    <m:t>He</m:t>
                                  </m:r>
                                </m:e>
                              </m:sPre>
                            </m:oMath>
                          </a14:m>
                          <a:r>
                            <a:rPr kumimoji="1" lang="en-US" altLang="ja-JP" dirty="0"/>
                            <a:t>+</a:t>
                          </a:r>
                          <a14:m>
                            <m:oMath xmlns:m="http://schemas.openxmlformats.org/officeDocument/2006/math">
                              <m:sPre>
                                <m:sPrePr>
                                  <m:ctrlPr>
                                    <a:rPr kumimoji="1" lang="en-US" altLang="ja-JP" i="1" smtClean="0">
                                      <a:latin typeface="Cambria Math" panose="02040503050406030204" pitchFamily="18" charset="0"/>
                                    </a:rPr>
                                  </m:ctrlPr>
                                </m:sPrePr>
                                <m:sub/>
                                <m:sup>
                                  <m:r>
                                    <a:rPr kumimoji="1" lang="en-US" altLang="ja-JP" smtClean="0">
                                      <a:latin typeface="Cambria Math" panose="02040503050406030204" pitchFamily="18" charset="0"/>
                                    </a:rPr>
                                    <m:t>27</m:t>
                                  </m:r>
                                </m:sup>
                                <m:e>
                                  <m:r>
                                    <m:rPr>
                                      <m:sty m:val="p"/>
                                    </m:rPr>
                                    <a:rPr kumimoji="1" lang="en-US" altLang="ja-JP" smtClean="0">
                                      <a:latin typeface="Cambria Math" panose="02040503050406030204" pitchFamily="18" charset="0"/>
                                    </a:rPr>
                                    <m:t>Al</m:t>
                                  </m:r>
                                </m:e>
                              </m:sPre>
                            </m:oMath>
                          </a14:m>
                          <a:endParaRPr kumimoji="1" lang="ja-JP" altLang="en-US" dirty="0">
                            <a:solidFill>
                              <a:sysClr val="windowText" lastClr="000000"/>
                            </a:solidFill>
                          </a:endParaRPr>
                        </a:p>
                      </a:txBody>
                      <a:tcPr>
                        <a:solidFill>
                          <a:schemeClr val="accent5">
                            <a:lumMod val="50000"/>
                          </a:schemeClr>
                        </a:solidFill>
                      </a:tcPr>
                    </a:tc>
                    <a:tc>
                      <a:txBody>
                        <a:bodyPr/>
                        <a:lstStyle/>
                        <a:p>
                          <a:pPr algn="ctr"/>
                          <a:r>
                            <a:rPr kumimoji="1" lang="en-US" altLang="ja-JP" dirty="0"/>
                            <a:t>190+162</a:t>
                          </a:r>
                          <a:endParaRPr kumimoji="1" lang="ja-JP" altLang="en-US" dirty="0">
                            <a:solidFill>
                              <a:sysClr val="windowText" lastClr="000000"/>
                            </a:solidFill>
                          </a:endParaRPr>
                        </a:p>
                      </a:txBody>
                      <a:tcPr/>
                    </a:tc>
                    <a:tc>
                      <a:txBody>
                        <a:bodyPr/>
                        <a:lstStyle/>
                        <a:p>
                          <a:pPr algn="ctr"/>
                          <a:r>
                            <a:rPr kumimoji="1" lang="en-US" altLang="ja-JP" dirty="0"/>
                            <a:t>50</a:t>
                          </a:r>
                          <a:endParaRPr kumimoji="1" lang="ja-JP" altLang="en-US" dirty="0">
                            <a:solidFill>
                              <a:sysClr val="windowText" lastClr="000000"/>
                            </a:solidFill>
                          </a:endParaRPr>
                        </a:p>
                      </a:txBody>
                      <a:tcPr/>
                    </a:tc>
                    <a:tc>
                      <a:txBody>
                        <a:bodyPr/>
                        <a:lstStyle/>
                        <a:p>
                          <a:r>
                            <a:rPr kumimoji="1" lang="en-US" altLang="ja-JP" dirty="0"/>
                            <a:t>90.8</a:t>
                          </a:r>
                          <a:endParaRPr kumimoji="1" lang="ja-JP" altLang="en-US" dirty="0"/>
                        </a:p>
                      </a:txBody>
                      <a:tcPr/>
                    </a:tc>
                    <a:tc>
                      <a:txBody>
                        <a:bodyPr/>
                        <a:lstStyle/>
                        <a:p>
                          <a:r>
                            <a:rPr kumimoji="1" lang="en-US" altLang="ja-JP" dirty="0"/>
                            <a:t>163.2</a:t>
                          </a:r>
                          <a:endParaRPr kumimoji="1" lang="ja-JP" altLang="en-US" dirty="0"/>
                        </a:p>
                      </a:txBody>
                      <a:tcPr/>
                    </a:tc>
                    <a:tc>
                      <a:txBody>
                        <a:bodyPr/>
                        <a:lstStyle/>
                        <a:p>
                          <a:r>
                            <a:rPr kumimoji="1" lang="en-US" altLang="ja-JP" dirty="0"/>
                            <a:t>252.5</a:t>
                          </a:r>
                          <a:endParaRPr kumimoji="1" lang="ja-JP" altLang="en-US" dirty="0"/>
                        </a:p>
                      </a:txBody>
                      <a:tcPr/>
                    </a:tc>
                    <a:tc>
                      <a:txBody>
                        <a:bodyPr/>
                        <a:lstStyle/>
                        <a:p>
                          <a:pPr algn="ctr"/>
                          <a:r>
                            <a:rPr kumimoji="1" lang="en-US" altLang="ja-JP" sz="2200" b="1" dirty="0"/>
                            <a:t>3.2</a:t>
                          </a:r>
                          <a:endParaRPr kumimoji="1" lang="ja-JP" altLang="en-US" sz="2200" b="1" dirty="0"/>
                        </a:p>
                      </a:txBody>
                      <a:tcPr/>
                    </a:tc>
                    <a:tc>
                      <a:txBody>
                        <a:bodyPr/>
                        <a:lstStyle/>
                        <a:p>
                          <a:pPr algn="ctr"/>
                          <a:r>
                            <a:rPr kumimoji="1" lang="en-US" altLang="ja-JP" sz="2200" b="1" dirty="0"/>
                            <a:t>0.15</a:t>
                          </a:r>
                          <a:endParaRPr kumimoji="1" lang="ja-JP" altLang="en-US" sz="2200" b="1" dirty="0"/>
                        </a:p>
                      </a:txBody>
                      <a:tcPr>
                        <a:solidFill>
                          <a:schemeClr val="accent3">
                            <a:lumMod val="75000"/>
                          </a:schemeClr>
                        </a:solidFill>
                      </a:tcPr>
                    </a:tc>
                    <a:extLst>
                      <a:ext uri="{0D108BD9-81ED-4DB2-BD59-A6C34878D82A}">
                        <a16:rowId xmlns:a16="http://schemas.microsoft.com/office/drawing/2014/main" val="1441930765"/>
                      </a:ext>
                    </a:extLst>
                  </a:tr>
                  <a:tr h="370840">
                    <a:tc>
                      <a:txBody>
                        <a:bodyPr/>
                        <a:lstStyle/>
                        <a:p>
                          <a:pPr algn="ctr"/>
                          <a14:m>
                            <m:oMath xmlns:m="http://schemas.openxmlformats.org/officeDocument/2006/math">
                              <m:sPre>
                                <m:sPrePr>
                                  <m:ctrlPr>
                                    <a:rPr kumimoji="1" lang="en-US" altLang="ja-JP" i="1" smtClean="0">
                                      <a:latin typeface="Cambria Math" panose="02040503050406030204" pitchFamily="18" charset="0"/>
                                    </a:rPr>
                                  </m:ctrlPr>
                                </m:sPrePr>
                                <m:sub/>
                                <m:sup>
                                  <m:r>
                                    <a:rPr kumimoji="1" lang="en-US" altLang="ja-JP" smtClean="0">
                                      <a:latin typeface="Cambria Math" panose="02040503050406030204" pitchFamily="18" charset="0"/>
                                    </a:rPr>
                                    <m:t>4</m:t>
                                  </m:r>
                                </m:sup>
                                <m:e>
                                  <m:r>
                                    <m:rPr>
                                      <m:sty m:val="p"/>
                                    </m:rPr>
                                    <a:rPr lang="en-US" altLang="ja-JP" smtClean="0">
                                      <a:latin typeface="Cambria Math" panose="02040503050406030204" pitchFamily="18" charset="0"/>
                                    </a:rPr>
                                    <m:t>He</m:t>
                                  </m:r>
                                </m:e>
                              </m:sPre>
                            </m:oMath>
                          </a14:m>
                          <a:r>
                            <a:rPr kumimoji="1" lang="en-US" altLang="ja-JP" dirty="0"/>
                            <a:t>+</a:t>
                          </a:r>
                          <a14:m>
                            <m:oMath xmlns:m="http://schemas.openxmlformats.org/officeDocument/2006/math">
                              <m:sPre>
                                <m:sPrePr>
                                  <m:ctrlPr>
                                    <a:rPr kumimoji="1" lang="en-US" altLang="ja-JP" i="1" smtClean="0">
                                      <a:latin typeface="Cambria Math" panose="02040503050406030204" pitchFamily="18" charset="0"/>
                                    </a:rPr>
                                  </m:ctrlPr>
                                </m:sPrePr>
                                <m:sub/>
                                <m:sup>
                                  <m:r>
                                    <a:rPr kumimoji="1" lang="en-US" altLang="ja-JP" smtClean="0">
                                      <a:latin typeface="Cambria Math" panose="02040503050406030204" pitchFamily="18" charset="0"/>
                                    </a:rPr>
                                    <m:t>27</m:t>
                                  </m:r>
                                </m:sup>
                                <m:e>
                                  <m:r>
                                    <m:rPr>
                                      <m:sty m:val="p"/>
                                    </m:rPr>
                                    <a:rPr kumimoji="1" lang="en-US" altLang="ja-JP" smtClean="0">
                                      <a:latin typeface="Cambria Math" panose="02040503050406030204" pitchFamily="18" charset="0"/>
                                    </a:rPr>
                                    <m:t>Al</m:t>
                                  </m:r>
                                </m:e>
                              </m:sPre>
                            </m:oMath>
                          </a14:m>
                          <a:endParaRPr kumimoji="1" lang="ja-JP" altLang="en-US" i="0" dirty="0">
                            <a:solidFill>
                              <a:sysClr val="windowText" lastClr="000000"/>
                            </a:solidFill>
                          </a:endParaRPr>
                        </a:p>
                      </a:txBody>
                      <a:tcPr>
                        <a:solidFill>
                          <a:schemeClr val="accent5">
                            <a:lumMod val="50000"/>
                          </a:schemeClr>
                        </a:solidFill>
                      </a:tcPr>
                    </a:tc>
                    <a:tc>
                      <a:txBody>
                        <a:bodyPr/>
                        <a:lstStyle/>
                        <a:p>
                          <a:pPr algn="ctr"/>
                          <a:r>
                            <a:rPr kumimoji="1" lang="en-US" altLang="ja-JP" dirty="0"/>
                            <a:t>262+162</a:t>
                          </a:r>
                          <a:endParaRPr kumimoji="1" lang="ja-JP" altLang="en-US" dirty="0">
                            <a:solidFill>
                              <a:sysClr val="windowText" lastClr="000000"/>
                            </a:solidFill>
                          </a:endParaRPr>
                        </a:p>
                      </a:txBody>
                      <a:tcPr/>
                    </a:tc>
                    <a:tc>
                      <a:txBody>
                        <a:bodyPr/>
                        <a:lstStyle/>
                        <a:p>
                          <a:pPr algn="ctr"/>
                          <a:r>
                            <a:rPr kumimoji="1" lang="en-US" altLang="ja-JP" dirty="0"/>
                            <a:t>50</a:t>
                          </a:r>
                          <a:endParaRPr kumimoji="1" lang="ja-JP" altLang="en-US" dirty="0">
                            <a:solidFill>
                              <a:sysClr val="windowText" lastClr="000000"/>
                            </a:solidFill>
                          </a:endParaRPr>
                        </a:p>
                      </a:txBody>
                      <a:tcPr/>
                    </a:tc>
                    <a:tc>
                      <a:txBody>
                        <a:bodyPr/>
                        <a:lstStyle/>
                        <a:p>
                          <a:r>
                            <a:rPr kumimoji="1" lang="en-US" altLang="ja-JP" dirty="0"/>
                            <a:t>91.2</a:t>
                          </a:r>
                          <a:endParaRPr kumimoji="1" lang="ja-JP" altLang="en-US" dirty="0"/>
                        </a:p>
                      </a:txBody>
                      <a:tcPr/>
                    </a:tc>
                    <a:tc>
                      <a:txBody>
                        <a:bodyPr/>
                        <a:lstStyle/>
                        <a:p>
                          <a:r>
                            <a:rPr kumimoji="1" lang="en-US" altLang="ja-JP" dirty="0"/>
                            <a:t>201.6</a:t>
                          </a:r>
                          <a:endParaRPr kumimoji="1" lang="ja-JP" altLang="en-US" dirty="0"/>
                        </a:p>
                      </a:txBody>
                      <a:tcPr/>
                    </a:tc>
                    <a:tc>
                      <a:txBody>
                        <a:bodyPr/>
                        <a:lstStyle/>
                        <a:p>
                          <a:r>
                            <a:rPr kumimoji="1" lang="en-US" altLang="ja-JP" dirty="0"/>
                            <a:t>355.9</a:t>
                          </a:r>
                          <a:endParaRPr kumimoji="1" lang="ja-JP" altLang="en-US" dirty="0"/>
                        </a:p>
                      </a:txBody>
                      <a:tcPr/>
                    </a:tc>
                    <a:tc>
                      <a:txBody>
                        <a:bodyPr/>
                        <a:lstStyle/>
                        <a:p>
                          <a:pPr algn="ctr"/>
                          <a:r>
                            <a:rPr kumimoji="1" lang="en-US" altLang="ja-JP" sz="2200" b="1" dirty="0"/>
                            <a:t>4.9</a:t>
                          </a:r>
                          <a:endParaRPr kumimoji="1" lang="ja-JP" altLang="en-US" sz="2200" b="1" dirty="0"/>
                        </a:p>
                      </a:txBody>
                      <a:tcPr/>
                    </a:tc>
                    <a:tc>
                      <a:txBody>
                        <a:bodyPr/>
                        <a:lstStyle/>
                        <a:p>
                          <a:pPr algn="ctr"/>
                          <a:r>
                            <a:rPr kumimoji="1" lang="en-US" altLang="ja-JP" sz="2200" b="1" dirty="0"/>
                            <a:t>0.23</a:t>
                          </a:r>
                          <a:endParaRPr kumimoji="1" lang="ja-JP" altLang="en-US" sz="2200" b="1" dirty="0"/>
                        </a:p>
                      </a:txBody>
                      <a:tcPr>
                        <a:solidFill>
                          <a:schemeClr val="accent3">
                            <a:lumMod val="75000"/>
                          </a:schemeClr>
                        </a:solidFill>
                      </a:tcPr>
                    </a:tc>
                    <a:extLst>
                      <a:ext uri="{0D108BD9-81ED-4DB2-BD59-A6C34878D82A}">
                        <a16:rowId xmlns:a16="http://schemas.microsoft.com/office/drawing/2014/main" val="689756276"/>
                      </a:ext>
                    </a:extLst>
                  </a:tr>
                </a:tbl>
              </a:graphicData>
            </a:graphic>
          </p:graphicFrame>
        </mc:Choice>
        <mc:Fallback xmlns="">
          <p:graphicFrame>
            <p:nvGraphicFramePr>
              <p:cNvPr id="8" name="コンテンツ プレースホルダー 7">
                <a:extLst>
                  <a:ext uri="{FF2B5EF4-FFF2-40B4-BE49-F238E27FC236}">
                    <a16:creationId xmlns:a16="http://schemas.microsoft.com/office/drawing/2014/main" id="{060831C9-58A0-45E3-980F-B2676E0E63CA}"/>
                  </a:ext>
                </a:extLst>
              </p:cNvPr>
              <p:cNvGraphicFramePr>
                <a:graphicFrameLocks noGrp="1"/>
              </p:cNvGraphicFramePr>
              <p:nvPr>
                <p:ph idx="1"/>
                <p:extLst>
                  <p:ext uri="{D42A27DB-BD31-4B8C-83A1-F6EECF244321}">
                    <p14:modId xmlns:p14="http://schemas.microsoft.com/office/powerpoint/2010/main" val="3382142426"/>
                  </p:ext>
                </p:extLst>
              </p:nvPr>
            </p:nvGraphicFramePr>
            <p:xfrm>
              <a:off x="143583" y="3596734"/>
              <a:ext cx="11698275" cy="2773680"/>
            </p:xfrm>
            <a:graphic>
              <a:graphicData uri="http://schemas.openxmlformats.org/drawingml/2006/table">
                <a:tbl>
                  <a:tblPr firstRow="1" bandRow="1">
                    <a:tableStyleId>{5940675A-B579-460E-94D1-54222C63F5DA}</a:tableStyleId>
                  </a:tblPr>
                  <a:tblGrid>
                    <a:gridCol w="1661712">
                      <a:extLst>
                        <a:ext uri="{9D8B030D-6E8A-4147-A177-3AD203B41FA5}">
                          <a16:colId xmlns:a16="http://schemas.microsoft.com/office/drawing/2014/main" val="2704155882"/>
                        </a:ext>
                      </a:extLst>
                    </a:gridCol>
                    <a:gridCol w="1625595">
                      <a:extLst>
                        <a:ext uri="{9D8B030D-6E8A-4147-A177-3AD203B41FA5}">
                          <a16:colId xmlns:a16="http://schemas.microsoft.com/office/drawing/2014/main" val="2441847255"/>
                        </a:ext>
                      </a:extLst>
                    </a:gridCol>
                    <a:gridCol w="1798572">
                      <a:extLst>
                        <a:ext uri="{9D8B030D-6E8A-4147-A177-3AD203B41FA5}">
                          <a16:colId xmlns:a16="http://schemas.microsoft.com/office/drawing/2014/main" val="2679872724"/>
                        </a:ext>
                      </a:extLst>
                    </a:gridCol>
                    <a:gridCol w="1118440">
                      <a:extLst>
                        <a:ext uri="{9D8B030D-6E8A-4147-A177-3AD203B41FA5}">
                          <a16:colId xmlns:a16="http://schemas.microsoft.com/office/drawing/2014/main" val="1661821936"/>
                        </a:ext>
                      </a:extLst>
                    </a:gridCol>
                    <a:gridCol w="853943">
                      <a:extLst>
                        <a:ext uri="{9D8B030D-6E8A-4147-A177-3AD203B41FA5}">
                          <a16:colId xmlns:a16="http://schemas.microsoft.com/office/drawing/2014/main" val="262669689"/>
                        </a:ext>
                      </a:extLst>
                    </a:gridCol>
                    <a:gridCol w="763260">
                      <a:extLst>
                        <a:ext uri="{9D8B030D-6E8A-4147-A177-3AD203B41FA5}">
                          <a16:colId xmlns:a16="http://schemas.microsoft.com/office/drawing/2014/main" val="801710730"/>
                        </a:ext>
                      </a:extLst>
                    </a:gridCol>
                    <a:gridCol w="1654988">
                      <a:extLst>
                        <a:ext uri="{9D8B030D-6E8A-4147-A177-3AD203B41FA5}">
                          <a16:colId xmlns:a16="http://schemas.microsoft.com/office/drawing/2014/main" val="3151325013"/>
                        </a:ext>
                      </a:extLst>
                    </a:gridCol>
                    <a:gridCol w="2221765">
                      <a:extLst>
                        <a:ext uri="{9D8B030D-6E8A-4147-A177-3AD203B41FA5}">
                          <a16:colId xmlns:a16="http://schemas.microsoft.com/office/drawing/2014/main" val="1533124667"/>
                        </a:ext>
                      </a:extLst>
                    </a:gridCol>
                  </a:tblGrid>
                  <a:tr h="640080">
                    <a:tc>
                      <a:txBody>
                        <a:bodyPr/>
                        <a:lstStyle/>
                        <a:p>
                          <a:pPr algn="ctr"/>
                          <a:r>
                            <a:rPr kumimoji="1" lang="en-US" altLang="ja-JP" dirty="0"/>
                            <a:t>Target</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Thickness (mg/cm</a:t>
                          </a:r>
                          <a:r>
                            <a:rPr kumimoji="1" lang="en-US" altLang="ja-JP" baseline="30000" dirty="0"/>
                            <a:t>2</a:t>
                          </a:r>
                          <a:r>
                            <a:rPr kumimoji="1" lang="en-US" altLang="ja-JP" dirty="0"/>
                            <a:t>)</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Beam Current (</a:t>
                          </a:r>
                          <a:r>
                            <a:rPr kumimoji="1" lang="en-US" altLang="ja-JP" dirty="0" err="1"/>
                            <a:t>μA</a:t>
                          </a:r>
                          <a:r>
                            <a:rPr kumimoji="1" lang="en-US" altLang="ja-JP" dirty="0"/>
                            <a:t>)</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e’ (kHz)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p (kHz)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π (kHz)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Acc. rate</a:t>
                          </a:r>
                        </a:p>
                        <a:p>
                          <a:pPr algn="ctr"/>
                          <a:r>
                            <a:rPr kumimoji="1" lang="en-US" altLang="ja-JP" dirty="0"/>
                            <a:t>(kHz)</a:t>
                          </a:r>
                          <a:endParaRPr kumimoji="1" lang="ja-JP" altLang="en-US" dirty="0">
                            <a:solidFill>
                              <a:sysClr val="windowText" lastClr="000000"/>
                            </a:solidFill>
                          </a:endParaRPr>
                        </a:p>
                      </a:txBody>
                      <a:tcPr>
                        <a:solidFill>
                          <a:schemeClr val="accent6">
                            <a:lumMod val="50000"/>
                          </a:schemeClr>
                        </a:solidFill>
                      </a:tcPr>
                    </a:tc>
                    <a:tc>
                      <a:txBody>
                        <a:bodyPr/>
                        <a:lstStyle/>
                        <a:p>
                          <a:pPr algn="ctr"/>
                          <a:r>
                            <a:rPr kumimoji="1" lang="en-US" altLang="ja-JP" dirty="0"/>
                            <a:t>Acc. rate w/ </a:t>
                          </a:r>
                          <a:r>
                            <a:rPr kumimoji="1" lang="en-US" altLang="ja-JP" dirty="0" err="1"/>
                            <a:t>Chernkovs</a:t>
                          </a:r>
                          <a:r>
                            <a:rPr kumimoji="1" lang="en-US" altLang="ja-JP" dirty="0"/>
                            <a:t> (kHz)</a:t>
                          </a:r>
                          <a:endParaRPr kumimoji="1" lang="ja-JP" altLang="en-US" dirty="0">
                            <a:solidFill>
                              <a:sysClr val="windowText" lastClr="000000"/>
                            </a:solidFill>
                          </a:endParaRPr>
                        </a:p>
                      </a:txBody>
                      <a:tcPr>
                        <a:solidFill>
                          <a:schemeClr val="accent6">
                            <a:lumMod val="50000"/>
                          </a:schemeClr>
                        </a:solidFill>
                      </a:tcPr>
                    </a:tc>
                    <a:extLst>
                      <a:ext uri="{0D108BD9-81ED-4DB2-BD59-A6C34878D82A}">
                        <a16:rowId xmlns:a16="http://schemas.microsoft.com/office/drawing/2014/main" val="3190114100"/>
                      </a:ext>
                    </a:extLst>
                  </a:tr>
                  <a:tr h="426720">
                    <a:tc>
                      <a:txBody>
                        <a:bodyPr/>
                        <a:lstStyle/>
                        <a:p>
                          <a:endParaRPr lang="ja-JP"/>
                        </a:p>
                      </a:txBody>
                      <a:tcPr>
                        <a:blipFill>
                          <a:blip r:embed="rId4"/>
                          <a:stretch>
                            <a:fillRect l="-366" t="-157143" r="-604029" b="-430000"/>
                          </a:stretch>
                        </a:blipFill>
                      </a:tcPr>
                    </a:tc>
                    <a:tc>
                      <a:txBody>
                        <a:bodyPr/>
                        <a:lstStyle/>
                        <a:p>
                          <a:pPr algn="ctr"/>
                          <a:r>
                            <a:rPr kumimoji="1" lang="en-US" altLang="ja-JP" dirty="0"/>
                            <a:t>100</a:t>
                          </a:r>
                          <a:endParaRPr kumimoji="1" lang="ja-JP" altLang="en-US" dirty="0">
                            <a:solidFill>
                              <a:sysClr val="windowText" lastClr="000000"/>
                            </a:solidFill>
                          </a:endParaRPr>
                        </a:p>
                      </a:txBody>
                      <a:tcPr/>
                    </a:tc>
                    <a:tc>
                      <a:txBody>
                        <a:bodyPr/>
                        <a:lstStyle/>
                        <a:p>
                          <a:pPr algn="ctr"/>
                          <a:r>
                            <a:rPr kumimoji="1" lang="en-US" altLang="ja-JP" dirty="0"/>
                            <a:t>100</a:t>
                          </a:r>
                          <a:endParaRPr kumimoji="1" lang="ja-JP" altLang="en-US" dirty="0">
                            <a:solidFill>
                              <a:sysClr val="windowText" lastClr="000000"/>
                            </a:solidFill>
                          </a:endParaRPr>
                        </a:p>
                      </a:txBody>
                      <a:tcPr/>
                    </a:tc>
                    <a:tc>
                      <a:txBody>
                        <a:bodyPr/>
                        <a:lstStyle/>
                        <a:p>
                          <a:r>
                            <a:rPr kumimoji="1" lang="en-US" altLang="ja-JP" dirty="0"/>
                            <a:t>21.5</a:t>
                          </a:r>
                          <a:endParaRPr kumimoji="1" lang="ja-JP" altLang="en-US" dirty="0"/>
                        </a:p>
                      </a:txBody>
                      <a:tcPr/>
                    </a:tc>
                    <a:tc>
                      <a:txBody>
                        <a:bodyPr/>
                        <a:lstStyle/>
                        <a:p>
                          <a:r>
                            <a:rPr kumimoji="1" lang="en-US" altLang="ja-JP" dirty="0"/>
                            <a:t>56</a:t>
                          </a:r>
                          <a:endParaRPr kumimoji="1" lang="ja-JP" altLang="en-US" dirty="0"/>
                        </a:p>
                      </a:txBody>
                      <a:tcPr/>
                    </a:tc>
                    <a:tc>
                      <a:txBody>
                        <a:bodyPr/>
                        <a:lstStyle/>
                        <a:p>
                          <a:r>
                            <a:rPr kumimoji="1" lang="en-US" altLang="ja-JP" dirty="0"/>
                            <a:t>71</a:t>
                          </a:r>
                          <a:endParaRPr kumimoji="1" lang="ja-JP" altLang="en-US" dirty="0"/>
                        </a:p>
                      </a:txBody>
                      <a:tcPr/>
                    </a:tc>
                    <a:tc>
                      <a:txBody>
                        <a:bodyPr/>
                        <a:lstStyle/>
                        <a:p>
                          <a:pPr algn="ctr"/>
                          <a:r>
                            <a:rPr kumimoji="1" lang="en-US" altLang="ja-JP" sz="2200" b="1" dirty="0"/>
                            <a:t>0.4</a:t>
                          </a:r>
                          <a:endParaRPr kumimoji="1" lang="ja-JP" altLang="en-US" sz="2200" b="1" dirty="0"/>
                        </a:p>
                      </a:txBody>
                      <a:tcPr>
                        <a:solidFill>
                          <a:schemeClr val="accent3">
                            <a:lumMod val="75000"/>
                          </a:schemeClr>
                        </a:solidFill>
                      </a:tcPr>
                    </a:tc>
                    <a:tc>
                      <a:txBody>
                        <a:bodyPr/>
                        <a:lstStyle/>
                        <a:p>
                          <a:pPr algn="ctr"/>
                          <a:r>
                            <a:rPr kumimoji="1" lang="en-US" altLang="ja-JP" sz="2200" dirty="0"/>
                            <a:t>0.023</a:t>
                          </a:r>
                          <a:endParaRPr kumimoji="1" lang="ja-JP" altLang="en-US" sz="2200" b="1" dirty="0"/>
                        </a:p>
                      </a:txBody>
                      <a:tcPr/>
                    </a:tc>
                    <a:extLst>
                      <a:ext uri="{0D108BD9-81ED-4DB2-BD59-A6C34878D82A}">
                        <a16:rowId xmlns:a16="http://schemas.microsoft.com/office/drawing/2014/main" val="1281951764"/>
                      </a:ext>
                    </a:extLst>
                  </a:tr>
                  <a:tr h="426720">
                    <a:tc>
                      <a:txBody>
                        <a:bodyPr/>
                        <a:lstStyle/>
                        <a:p>
                          <a:endParaRPr lang="ja-JP"/>
                        </a:p>
                      </a:txBody>
                      <a:tcPr>
                        <a:blipFill>
                          <a:blip r:embed="rId4"/>
                          <a:stretch>
                            <a:fillRect l="-366" t="-253521" r="-604029" b="-323944"/>
                          </a:stretch>
                        </a:blipFill>
                      </a:tcPr>
                    </a:tc>
                    <a:tc>
                      <a:txBody>
                        <a:bodyPr/>
                        <a:lstStyle/>
                        <a:p>
                          <a:pPr algn="ctr"/>
                          <a:r>
                            <a:rPr kumimoji="1" lang="en-US" altLang="ja-JP" dirty="0"/>
                            <a:t>100</a:t>
                          </a:r>
                          <a:endParaRPr kumimoji="1" lang="ja-JP" altLang="en-US" dirty="0">
                            <a:solidFill>
                              <a:sysClr val="windowText" lastClr="000000"/>
                            </a:solidFill>
                          </a:endParaRPr>
                        </a:p>
                      </a:txBody>
                      <a:tcPr/>
                    </a:tc>
                    <a:tc>
                      <a:txBody>
                        <a:bodyPr/>
                        <a:lstStyle/>
                        <a:p>
                          <a:pPr algn="ctr"/>
                          <a:r>
                            <a:rPr kumimoji="1" lang="en-US" altLang="ja-JP" dirty="0"/>
                            <a:t>50</a:t>
                          </a:r>
                          <a:endParaRPr kumimoji="1" lang="ja-JP" altLang="en-US" dirty="0">
                            <a:solidFill>
                              <a:sysClr val="windowText" lastClr="000000"/>
                            </a:solidFill>
                          </a:endParaRPr>
                        </a:p>
                      </a:txBody>
                      <a:tcPr/>
                    </a:tc>
                    <a:tc>
                      <a:txBody>
                        <a:bodyPr/>
                        <a:lstStyle/>
                        <a:p>
                          <a:r>
                            <a:rPr kumimoji="1" lang="en-US" altLang="ja-JP" dirty="0"/>
                            <a:t>64.5</a:t>
                          </a:r>
                          <a:endParaRPr kumimoji="1" lang="ja-JP" altLang="en-US" dirty="0"/>
                        </a:p>
                      </a:txBody>
                      <a:tcPr/>
                    </a:tc>
                    <a:tc>
                      <a:txBody>
                        <a:bodyPr/>
                        <a:lstStyle/>
                        <a:p>
                          <a:r>
                            <a:rPr kumimoji="1" lang="en-US" altLang="ja-JP" dirty="0"/>
                            <a:t>48</a:t>
                          </a:r>
                          <a:endParaRPr kumimoji="1" lang="ja-JP" altLang="en-US" dirty="0"/>
                        </a:p>
                      </a:txBody>
                      <a:tcPr/>
                    </a:tc>
                    <a:tc>
                      <a:txBody>
                        <a:bodyPr/>
                        <a:lstStyle/>
                        <a:p>
                          <a:r>
                            <a:rPr kumimoji="1" lang="en-US" altLang="ja-JP" dirty="0"/>
                            <a:t>71</a:t>
                          </a:r>
                          <a:endParaRPr kumimoji="1" lang="ja-JP" altLang="en-US" dirty="0"/>
                        </a:p>
                      </a:txBody>
                      <a:tcPr/>
                    </a:tc>
                    <a:tc>
                      <a:txBody>
                        <a:bodyPr/>
                        <a:lstStyle/>
                        <a:p>
                          <a:pPr algn="ctr"/>
                          <a:r>
                            <a:rPr kumimoji="1" lang="en-US" altLang="ja-JP" sz="2200" b="1" dirty="0"/>
                            <a:t>1.2</a:t>
                          </a:r>
                          <a:endParaRPr kumimoji="1" lang="ja-JP" altLang="en-US" sz="2200" b="1" dirty="0"/>
                        </a:p>
                      </a:txBody>
                      <a:tcPr>
                        <a:solidFill>
                          <a:schemeClr val="accent3">
                            <a:lumMod val="75000"/>
                          </a:schemeClr>
                        </a:solidFill>
                      </a:tcPr>
                    </a:tc>
                    <a:tc>
                      <a:txBody>
                        <a:bodyPr/>
                        <a:lstStyle/>
                        <a:p>
                          <a:pPr algn="ctr"/>
                          <a:r>
                            <a:rPr kumimoji="1" lang="en-US" altLang="ja-JP" sz="2200" dirty="0"/>
                            <a:t>0.060</a:t>
                          </a:r>
                          <a:endParaRPr kumimoji="1" lang="ja-JP" altLang="en-US" sz="2200" b="1" dirty="0"/>
                        </a:p>
                      </a:txBody>
                      <a:tcPr/>
                    </a:tc>
                    <a:extLst>
                      <a:ext uri="{0D108BD9-81ED-4DB2-BD59-A6C34878D82A}">
                        <a16:rowId xmlns:a16="http://schemas.microsoft.com/office/drawing/2014/main" val="2306858646"/>
                      </a:ext>
                    </a:extLst>
                  </a:tr>
                  <a:tr h="426720">
                    <a:tc>
                      <a:txBody>
                        <a:bodyPr/>
                        <a:lstStyle/>
                        <a:p>
                          <a:endParaRPr lang="ja-JP"/>
                        </a:p>
                      </a:txBody>
                      <a:tcPr>
                        <a:blipFill>
                          <a:blip r:embed="rId4"/>
                          <a:stretch>
                            <a:fillRect l="-366" t="-358571" r="-604029" b="-228571"/>
                          </a:stretch>
                        </a:blipFill>
                      </a:tcPr>
                    </a:tc>
                    <a:tc>
                      <a:txBody>
                        <a:bodyPr/>
                        <a:lstStyle/>
                        <a:p>
                          <a:pPr algn="ctr"/>
                          <a:r>
                            <a:rPr kumimoji="1" lang="en-US" altLang="ja-JP"/>
                            <a:t>100</a:t>
                          </a:r>
                          <a:endParaRPr kumimoji="1" lang="ja-JP" altLang="en-US" dirty="0">
                            <a:solidFill>
                              <a:sysClr val="windowText" lastClr="000000"/>
                            </a:solidFill>
                          </a:endParaRPr>
                        </a:p>
                      </a:txBody>
                      <a:tcPr/>
                    </a:tc>
                    <a:tc>
                      <a:txBody>
                        <a:bodyPr/>
                        <a:lstStyle/>
                        <a:p>
                          <a:pPr algn="ctr"/>
                          <a:r>
                            <a:rPr kumimoji="1" lang="en-US" altLang="ja-JP" dirty="0"/>
                            <a:t>25</a:t>
                          </a:r>
                          <a:endParaRPr kumimoji="1" lang="ja-JP" altLang="en-US" dirty="0">
                            <a:solidFill>
                              <a:sysClr val="windowText" lastClr="000000"/>
                            </a:solidFill>
                          </a:endParaRPr>
                        </a:p>
                      </a:txBody>
                      <a:tcPr/>
                    </a:tc>
                    <a:tc>
                      <a:txBody>
                        <a:bodyPr/>
                        <a:lstStyle/>
                        <a:p>
                          <a:r>
                            <a:rPr kumimoji="1" lang="en-US" altLang="ja-JP" dirty="0"/>
                            <a:t>97.0</a:t>
                          </a:r>
                          <a:endParaRPr kumimoji="1" lang="ja-JP" altLang="en-US" dirty="0"/>
                        </a:p>
                      </a:txBody>
                      <a:tcPr/>
                    </a:tc>
                    <a:tc>
                      <a:txBody>
                        <a:bodyPr/>
                        <a:lstStyle/>
                        <a:p>
                          <a:r>
                            <a:rPr kumimoji="1" lang="en-US" altLang="ja-JP" dirty="0"/>
                            <a:t>22</a:t>
                          </a:r>
                          <a:endParaRPr kumimoji="1" lang="ja-JP" altLang="en-US" dirty="0"/>
                        </a:p>
                      </a:txBody>
                      <a:tcPr/>
                    </a:tc>
                    <a:tc>
                      <a:txBody>
                        <a:bodyPr/>
                        <a:lstStyle/>
                        <a:p>
                          <a:r>
                            <a:rPr kumimoji="1" lang="en-US" altLang="ja-JP" dirty="0"/>
                            <a:t>33</a:t>
                          </a:r>
                          <a:endParaRPr kumimoji="1" lang="ja-JP" altLang="en-US" dirty="0"/>
                        </a:p>
                      </a:txBody>
                      <a:tcPr/>
                    </a:tc>
                    <a:tc>
                      <a:txBody>
                        <a:bodyPr/>
                        <a:lstStyle/>
                        <a:p>
                          <a:pPr algn="ctr"/>
                          <a:r>
                            <a:rPr kumimoji="1" lang="en-US" altLang="ja-JP" sz="2200" b="1" dirty="0"/>
                            <a:t>0.8</a:t>
                          </a:r>
                          <a:endParaRPr kumimoji="1" lang="ja-JP" altLang="en-US" sz="2200" b="1" dirty="0"/>
                        </a:p>
                      </a:txBody>
                      <a:tcPr>
                        <a:solidFill>
                          <a:schemeClr val="accent3">
                            <a:lumMod val="75000"/>
                          </a:schemeClr>
                        </a:solidFill>
                      </a:tcPr>
                    </a:tc>
                    <a:tc>
                      <a:txBody>
                        <a:bodyPr/>
                        <a:lstStyle/>
                        <a:p>
                          <a:pPr algn="ctr"/>
                          <a:r>
                            <a:rPr kumimoji="1" lang="en-US" altLang="ja-JP" sz="2200" dirty="0"/>
                            <a:t>0.041</a:t>
                          </a:r>
                          <a:endParaRPr kumimoji="1" lang="ja-JP" altLang="en-US" sz="2200" b="1" dirty="0"/>
                        </a:p>
                      </a:txBody>
                      <a:tcPr/>
                    </a:tc>
                    <a:extLst>
                      <a:ext uri="{0D108BD9-81ED-4DB2-BD59-A6C34878D82A}">
                        <a16:rowId xmlns:a16="http://schemas.microsoft.com/office/drawing/2014/main" val="4124662261"/>
                      </a:ext>
                    </a:extLst>
                  </a:tr>
                  <a:tr h="426720">
                    <a:tc>
                      <a:txBody>
                        <a:bodyPr/>
                        <a:lstStyle/>
                        <a:p>
                          <a:endParaRPr lang="ja-JP"/>
                        </a:p>
                      </a:txBody>
                      <a:tcPr>
                        <a:blipFill>
                          <a:blip r:embed="rId4"/>
                          <a:stretch>
                            <a:fillRect l="-366" t="-458571" r="-604029" b="-128571"/>
                          </a:stretch>
                        </a:blipFill>
                      </a:tcPr>
                    </a:tc>
                    <a:tc>
                      <a:txBody>
                        <a:bodyPr/>
                        <a:lstStyle/>
                        <a:p>
                          <a:pPr algn="ctr"/>
                          <a:r>
                            <a:rPr kumimoji="1" lang="en-US" altLang="ja-JP" dirty="0"/>
                            <a:t>190+162</a:t>
                          </a:r>
                          <a:endParaRPr kumimoji="1" lang="ja-JP" altLang="en-US" dirty="0">
                            <a:solidFill>
                              <a:sysClr val="windowText" lastClr="000000"/>
                            </a:solidFill>
                          </a:endParaRPr>
                        </a:p>
                      </a:txBody>
                      <a:tcPr/>
                    </a:tc>
                    <a:tc>
                      <a:txBody>
                        <a:bodyPr/>
                        <a:lstStyle/>
                        <a:p>
                          <a:pPr algn="ctr"/>
                          <a:r>
                            <a:rPr kumimoji="1" lang="en-US" altLang="ja-JP" dirty="0"/>
                            <a:t>50</a:t>
                          </a:r>
                          <a:endParaRPr kumimoji="1" lang="ja-JP" altLang="en-US" dirty="0">
                            <a:solidFill>
                              <a:sysClr val="windowText" lastClr="000000"/>
                            </a:solidFill>
                          </a:endParaRPr>
                        </a:p>
                      </a:txBody>
                      <a:tcPr/>
                    </a:tc>
                    <a:tc>
                      <a:txBody>
                        <a:bodyPr/>
                        <a:lstStyle/>
                        <a:p>
                          <a:r>
                            <a:rPr kumimoji="1" lang="en-US" altLang="ja-JP" dirty="0"/>
                            <a:t>90.8</a:t>
                          </a:r>
                          <a:endParaRPr kumimoji="1" lang="ja-JP" altLang="en-US" dirty="0"/>
                        </a:p>
                      </a:txBody>
                      <a:tcPr/>
                    </a:tc>
                    <a:tc>
                      <a:txBody>
                        <a:bodyPr/>
                        <a:lstStyle/>
                        <a:p>
                          <a:r>
                            <a:rPr kumimoji="1" lang="en-US" altLang="ja-JP" dirty="0"/>
                            <a:t>163.2</a:t>
                          </a:r>
                          <a:endParaRPr kumimoji="1" lang="ja-JP" altLang="en-US" dirty="0"/>
                        </a:p>
                      </a:txBody>
                      <a:tcPr/>
                    </a:tc>
                    <a:tc>
                      <a:txBody>
                        <a:bodyPr/>
                        <a:lstStyle/>
                        <a:p>
                          <a:r>
                            <a:rPr kumimoji="1" lang="en-US" altLang="ja-JP" dirty="0"/>
                            <a:t>252.5</a:t>
                          </a:r>
                          <a:endParaRPr kumimoji="1" lang="ja-JP" altLang="en-US" dirty="0"/>
                        </a:p>
                      </a:txBody>
                      <a:tcPr/>
                    </a:tc>
                    <a:tc>
                      <a:txBody>
                        <a:bodyPr/>
                        <a:lstStyle/>
                        <a:p>
                          <a:pPr algn="ctr"/>
                          <a:r>
                            <a:rPr kumimoji="1" lang="en-US" altLang="ja-JP" sz="2200" b="1" dirty="0"/>
                            <a:t>3.2</a:t>
                          </a:r>
                          <a:endParaRPr kumimoji="1" lang="ja-JP" altLang="en-US" sz="2200" b="1" dirty="0"/>
                        </a:p>
                      </a:txBody>
                      <a:tcPr/>
                    </a:tc>
                    <a:tc>
                      <a:txBody>
                        <a:bodyPr/>
                        <a:lstStyle/>
                        <a:p>
                          <a:pPr algn="ctr"/>
                          <a:r>
                            <a:rPr kumimoji="1" lang="en-US" altLang="ja-JP" sz="2200" b="1" dirty="0"/>
                            <a:t>0.15</a:t>
                          </a:r>
                          <a:endParaRPr kumimoji="1" lang="ja-JP" altLang="en-US" sz="2200" b="1" dirty="0"/>
                        </a:p>
                      </a:txBody>
                      <a:tcPr>
                        <a:solidFill>
                          <a:schemeClr val="accent3">
                            <a:lumMod val="75000"/>
                          </a:schemeClr>
                        </a:solidFill>
                      </a:tcPr>
                    </a:tc>
                    <a:extLst>
                      <a:ext uri="{0D108BD9-81ED-4DB2-BD59-A6C34878D82A}">
                        <a16:rowId xmlns:a16="http://schemas.microsoft.com/office/drawing/2014/main" val="1441930765"/>
                      </a:ext>
                    </a:extLst>
                  </a:tr>
                  <a:tr h="426720">
                    <a:tc>
                      <a:txBody>
                        <a:bodyPr/>
                        <a:lstStyle/>
                        <a:p>
                          <a:endParaRPr lang="ja-JP"/>
                        </a:p>
                      </a:txBody>
                      <a:tcPr>
                        <a:blipFill>
                          <a:blip r:embed="rId4"/>
                          <a:stretch>
                            <a:fillRect l="-366" t="-558571" r="-604029" b="-28571"/>
                          </a:stretch>
                        </a:blipFill>
                      </a:tcPr>
                    </a:tc>
                    <a:tc>
                      <a:txBody>
                        <a:bodyPr/>
                        <a:lstStyle/>
                        <a:p>
                          <a:pPr algn="ctr"/>
                          <a:r>
                            <a:rPr kumimoji="1" lang="en-US" altLang="ja-JP" dirty="0"/>
                            <a:t>262+162</a:t>
                          </a:r>
                          <a:endParaRPr kumimoji="1" lang="ja-JP" altLang="en-US" dirty="0">
                            <a:solidFill>
                              <a:sysClr val="windowText" lastClr="000000"/>
                            </a:solidFill>
                          </a:endParaRPr>
                        </a:p>
                      </a:txBody>
                      <a:tcPr/>
                    </a:tc>
                    <a:tc>
                      <a:txBody>
                        <a:bodyPr/>
                        <a:lstStyle/>
                        <a:p>
                          <a:pPr algn="ctr"/>
                          <a:r>
                            <a:rPr kumimoji="1" lang="en-US" altLang="ja-JP" dirty="0"/>
                            <a:t>50</a:t>
                          </a:r>
                          <a:endParaRPr kumimoji="1" lang="ja-JP" altLang="en-US" dirty="0">
                            <a:solidFill>
                              <a:sysClr val="windowText" lastClr="000000"/>
                            </a:solidFill>
                          </a:endParaRPr>
                        </a:p>
                      </a:txBody>
                      <a:tcPr/>
                    </a:tc>
                    <a:tc>
                      <a:txBody>
                        <a:bodyPr/>
                        <a:lstStyle/>
                        <a:p>
                          <a:r>
                            <a:rPr kumimoji="1" lang="en-US" altLang="ja-JP" dirty="0"/>
                            <a:t>91.2</a:t>
                          </a:r>
                          <a:endParaRPr kumimoji="1" lang="ja-JP" altLang="en-US" dirty="0"/>
                        </a:p>
                      </a:txBody>
                      <a:tcPr/>
                    </a:tc>
                    <a:tc>
                      <a:txBody>
                        <a:bodyPr/>
                        <a:lstStyle/>
                        <a:p>
                          <a:r>
                            <a:rPr kumimoji="1" lang="en-US" altLang="ja-JP" dirty="0"/>
                            <a:t>201.6</a:t>
                          </a:r>
                          <a:endParaRPr kumimoji="1" lang="ja-JP" altLang="en-US" dirty="0"/>
                        </a:p>
                      </a:txBody>
                      <a:tcPr/>
                    </a:tc>
                    <a:tc>
                      <a:txBody>
                        <a:bodyPr/>
                        <a:lstStyle/>
                        <a:p>
                          <a:r>
                            <a:rPr kumimoji="1" lang="en-US" altLang="ja-JP" dirty="0"/>
                            <a:t>355.9</a:t>
                          </a:r>
                          <a:endParaRPr kumimoji="1" lang="ja-JP" altLang="en-US" dirty="0"/>
                        </a:p>
                      </a:txBody>
                      <a:tcPr/>
                    </a:tc>
                    <a:tc>
                      <a:txBody>
                        <a:bodyPr/>
                        <a:lstStyle/>
                        <a:p>
                          <a:pPr algn="ctr"/>
                          <a:r>
                            <a:rPr kumimoji="1" lang="en-US" altLang="ja-JP" sz="2200" b="1" dirty="0"/>
                            <a:t>4.9</a:t>
                          </a:r>
                          <a:endParaRPr kumimoji="1" lang="ja-JP" altLang="en-US" sz="2200" b="1" dirty="0"/>
                        </a:p>
                      </a:txBody>
                      <a:tcPr/>
                    </a:tc>
                    <a:tc>
                      <a:txBody>
                        <a:bodyPr/>
                        <a:lstStyle/>
                        <a:p>
                          <a:pPr algn="ctr"/>
                          <a:r>
                            <a:rPr kumimoji="1" lang="en-US" altLang="ja-JP" sz="2200" b="1" dirty="0"/>
                            <a:t>0.23</a:t>
                          </a:r>
                          <a:endParaRPr kumimoji="1" lang="ja-JP" altLang="en-US" sz="2200" b="1" dirty="0"/>
                        </a:p>
                      </a:txBody>
                      <a:tcPr>
                        <a:solidFill>
                          <a:schemeClr val="accent3">
                            <a:lumMod val="75000"/>
                          </a:schemeClr>
                        </a:solidFill>
                      </a:tcPr>
                    </a:tc>
                    <a:extLst>
                      <a:ext uri="{0D108BD9-81ED-4DB2-BD59-A6C34878D82A}">
                        <a16:rowId xmlns:a16="http://schemas.microsoft.com/office/drawing/2014/main" val="689756276"/>
                      </a:ext>
                    </a:extLst>
                  </a:tr>
                </a:tbl>
              </a:graphicData>
            </a:graphic>
          </p:graphicFrame>
        </mc:Fallback>
      </mc:AlternateContent>
      <p:sp>
        <p:nvSpPr>
          <p:cNvPr id="4" name="テキスト ボックス 3">
            <a:extLst>
              <a:ext uri="{FF2B5EF4-FFF2-40B4-BE49-F238E27FC236}">
                <a16:creationId xmlns:a16="http://schemas.microsoft.com/office/drawing/2014/main" id="{E4725815-1D65-4D1A-BFAD-7DA47F886DB7}"/>
              </a:ext>
            </a:extLst>
          </p:cNvPr>
          <p:cNvSpPr txBox="1"/>
          <p:nvPr/>
        </p:nvSpPr>
        <p:spPr>
          <a:xfrm>
            <a:off x="252721" y="2333271"/>
            <a:ext cx="5510703" cy="1015663"/>
          </a:xfrm>
          <a:prstGeom prst="rect">
            <a:avLst/>
          </a:prstGeom>
          <a:noFill/>
        </p:spPr>
        <p:txBody>
          <a:bodyPr wrap="square" rtlCol="0">
            <a:spAutoFit/>
          </a:bodyPr>
          <a:lstStyle/>
          <a:p>
            <a:r>
              <a:rPr kumimoji="1" lang="en-US" altLang="ja-JP"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SIMULATION</a:t>
            </a:r>
            <a:endParaRPr kumimoji="1" lang="ja-JP" alt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9" name="図 8">
            <a:extLst>
              <a:ext uri="{FF2B5EF4-FFF2-40B4-BE49-F238E27FC236}">
                <a16:creationId xmlns:a16="http://schemas.microsoft.com/office/drawing/2014/main" id="{97543CBF-7ACA-47C8-8DDC-B75C92F89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5155" y="920147"/>
            <a:ext cx="999981" cy="1191897"/>
          </a:xfrm>
          <a:prstGeom prst="rect">
            <a:avLst/>
          </a:prstGeom>
        </p:spPr>
      </p:pic>
      <p:sp>
        <p:nvSpPr>
          <p:cNvPr id="5" name="正方形/長方形 4">
            <a:extLst>
              <a:ext uri="{FF2B5EF4-FFF2-40B4-BE49-F238E27FC236}">
                <a16:creationId xmlns:a16="http://schemas.microsoft.com/office/drawing/2014/main" id="{648742BE-D39C-414C-9864-BDFFC7D8802A}"/>
              </a:ext>
            </a:extLst>
          </p:cNvPr>
          <p:cNvSpPr/>
          <p:nvPr/>
        </p:nvSpPr>
        <p:spPr>
          <a:xfrm>
            <a:off x="4223657" y="6398379"/>
            <a:ext cx="7707086" cy="400110"/>
          </a:xfrm>
          <a:prstGeom prst="rect">
            <a:avLst/>
          </a:prstGeom>
        </p:spPr>
        <p:txBody>
          <a:bodyPr wrap="square">
            <a:spAutoFit/>
          </a:bodyPr>
          <a:lstStyle/>
          <a:p>
            <a:r>
              <a:rPr kumimoji="1" lang="en-US" altLang="ja-JP" sz="2000" dirty="0">
                <a:solidFill>
                  <a:schemeClr val="tx1">
                    <a:lumMod val="95000"/>
                  </a:schemeClr>
                </a:solidFill>
                <a:latin typeface="Times New Roman" panose="02020603050405020304" pitchFamily="18" charset="0"/>
                <a:cs typeface="Times New Roman" panose="02020603050405020304" pitchFamily="18" charset="0"/>
              </a:rPr>
              <a:t>Particle identification by HKS</a:t>
            </a:r>
            <a:r>
              <a:rPr kumimoji="1" lang="en-US" altLang="ja-JP" sz="2000" b="1" dirty="0">
                <a:solidFill>
                  <a:schemeClr val="tx1">
                    <a:lumMod val="95000"/>
                  </a:schemeClr>
                </a:solidFill>
                <a:latin typeface="Times New Roman" panose="02020603050405020304" pitchFamily="18" charset="0"/>
                <a:cs typeface="Times New Roman" panose="02020603050405020304" pitchFamily="18" charset="0"/>
              </a:rPr>
              <a:t>:   </a:t>
            </a:r>
            <a:r>
              <a:rPr kumimoji="1" lang="en-US" altLang="ja-JP" sz="2000" b="1" dirty="0">
                <a:solidFill>
                  <a:schemeClr val="accent3">
                    <a:lumMod val="60000"/>
                    <a:lumOff val="40000"/>
                  </a:schemeClr>
                </a:solidFill>
                <a:latin typeface="Times New Roman" panose="02020603050405020304" pitchFamily="18" charset="0"/>
                <a:cs typeface="Times New Roman" panose="02020603050405020304" pitchFamily="18" charset="0"/>
              </a:rPr>
              <a:t>TG et al.,  NIMA 729, 816—824 (2013).</a:t>
            </a:r>
            <a:endParaRPr lang="ja-JP" altLang="en-US"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pic>
        <p:nvPicPr>
          <p:cNvPr id="12" name="図 11">
            <a:extLst>
              <a:ext uri="{FF2B5EF4-FFF2-40B4-BE49-F238E27FC236}">
                <a16:creationId xmlns:a16="http://schemas.microsoft.com/office/drawing/2014/main" id="{2D5AC1AB-A986-4ADB-A283-D3A7BD9A1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1136" y="37485"/>
            <a:ext cx="3878943" cy="3391515"/>
          </a:xfrm>
          <a:prstGeom prst="rect">
            <a:avLst/>
          </a:prstGeom>
        </p:spPr>
      </p:pic>
      <p:sp>
        <p:nvSpPr>
          <p:cNvPr id="3" name="楕円 2">
            <a:extLst>
              <a:ext uri="{FF2B5EF4-FFF2-40B4-BE49-F238E27FC236}">
                <a16:creationId xmlns:a16="http://schemas.microsoft.com/office/drawing/2014/main" id="{5B128B33-507F-476A-B4AE-96899E4B0AA1}"/>
              </a:ext>
            </a:extLst>
          </p:cNvPr>
          <p:cNvSpPr/>
          <p:nvPr/>
        </p:nvSpPr>
        <p:spPr>
          <a:xfrm>
            <a:off x="8369300" y="0"/>
            <a:ext cx="1295400" cy="2150715"/>
          </a:xfrm>
          <a:prstGeom prst="ellipse">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5F84B19B-FF22-4014-BA12-3563105D4396}"/>
              </a:ext>
            </a:extLst>
          </p:cNvPr>
          <p:cNvSpPr txBox="1"/>
          <p:nvPr/>
        </p:nvSpPr>
        <p:spPr>
          <a:xfrm>
            <a:off x="8298373" y="2259780"/>
            <a:ext cx="1553564" cy="369332"/>
          </a:xfrm>
          <a:prstGeom prst="rect">
            <a:avLst/>
          </a:prstGeom>
          <a:solidFill>
            <a:schemeClr val="tx1">
              <a:lumMod val="95000"/>
            </a:schemeClr>
          </a:solidFill>
        </p:spPr>
        <p:txBody>
          <a:bodyPr wrap="square" rtlCol="0">
            <a:spAutoFit/>
          </a:bodyPr>
          <a:lstStyle/>
          <a:p>
            <a:pPr algn="ctr"/>
            <a:r>
              <a:rPr kumimoji="1" lang="en-US" altLang="ja-JP" dirty="0">
                <a:solidFill>
                  <a:schemeClr val="bg1">
                    <a:lumMod val="65000"/>
                    <a:lumOff val="35000"/>
                  </a:schemeClr>
                </a:solidFill>
              </a:rPr>
              <a:t>Katayama</a:t>
            </a:r>
            <a:endParaRPr kumimoji="1" lang="ja-JP" altLang="en-US" dirty="0">
              <a:solidFill>
                <a:schemeClr val="bg1">
                  <a:lumMod val="65000"/>
                  <a:lumOff val="35000"/>
                </a:schemeClr>
              </a:solidFill>
            </a:endParaRPr>
          </a:p>
        </p:txBody>
      </p:sp>
      <p:sp>
        <p:nvSpPr>
          <p:cNvPr id="14" name="テキスト ボックス 13">
            <a:extLst>
              <a:ext uri="{FF2B5EF4-FFF2-40B4-BE49-F238E27FC236}">
                <a16:creationId xmlns:a16="http://schemas.microsoft.com/office/drawing/2014/main" id="{C7B2EB40-0E16-4349-9EFB-82DADCA556EE}"/>
              </a:ext>
            </a:extLst>
          </p:cNvPr>
          <p:cNvSpPr txBox="1"/>
          <p:nvPr/>
        </p:nvSpPr>
        <p:spPr>
          <a:xfrm>
            <a:off x="10075136" y="2888985"/>
            <a:ext cx="1402809" cy="369332"/>
          </a:xfrm>
          <a:prstGeom prst="rect">
            <a:avLst/>
          </a:prstGeom>
          <a:solidFill>
            <a:schemeClr val="tx1">
              <a:lumMod val="95000"/>
            </a:schemeClr>
          </a:solidFill>
        </p:spPr>
        <p:txBody>
          <a:bodyPr wrap="square" rtlCol="0">
            <a:spAutoFit/>
          </a:bodyPr>
          <a:lstStyle/>
          <a:p>
            <a:pPr algn="ctr"/>
            <a:r>
              <a:rPr kumimoji="1" lang="en-US" altLang="ja-JP" dirty="0">
                <a:solidFill>
                  <a:schemeClr val="bg1">
                    <a:lumMod val="65000"/>
                    <a:lumOff val="35000"/>
                  </a:schemeClr>
                </a:solidFill>
              </a:rPr>
              <a:t>Gogami</a:t>
            </a:r>
            <a:endParaRPr kumimoji="1" lang="ja-JP" altLang="en-US" dirty="0">
              <a:solidFill>
                <a:schemeClr val="bg1">
                  <a:lumMod val="65000"/>
                  <a:lumOff val="35000"/>
                </a:schemeClr>
              </a:solidFill>
            </a:endParaRPr>
          </a:p>
        </p:txBody>
      </p:sp>
      <p:sp>
        <p:nvSpPr>
          <p:cNvPr id="15" name="テキスト ボックス 14">
            <a:extLst>
              <a:ext uri="{FF2B5EF4-FFF2-40B4-BE49-F238E27FC236}">
                <a16:creationId xmlns:a16="http://schemas.microsoft.com/office/drawing/2014/main" id="{24FB3B93-9272-41E9-9CFB-C458D9CAFDF0}"/>
              </a:ext>
            </a:extLst>
          </p:cNvPr>
          <p:cNvSpPr txBox="1"/>
          <p:nvPr/>
        </p:nvSpPr>
        <p:spPr>
          <a:xfrm>
            <a:off x="9497970" y="9520"/>
            <a:ext cx="2753622" cy="323165"/>
          </a:xfrm>
          <a:prstGeom prst="rect">
            <a:avLst/>
          </a:prstGeom>
          <a:solidFill>
            <a:schemeClr val="accent5">
              <a:lumMod val="20000"/>
              <a:lumOff val="80000"/>
            </a:schemeClr>
          </a:solidFill>
        </p:spPr>
        <p:txBody>
          <a:bodyPr wrap="square" rtlCol="0">
            <a:spAutoFit/>
          </a:bodyPr>
          <a:lstStyle/>
          <a:p>
            <a:r>
              <a:rPr kumimoji="1" lang="en-US" altLang="ja-JP" sz="1500" dirty="0">
                <a:solidFill>
                  <a:schemeClr val="bg1">
                    <a:lumMod val="95000"/>
                  </a:schemeClr>
                </a:solidFill>
              </a:rPr>
              <a:t>@KUANS, Kyoto Univ. (2020)</a:t>
            </a:r>
            <a:endParaRPr kumimoji="1" lang="ja-JP" altLang="en-US" sz="1500" dirty="0">
              <a:solidFill>
                <a:schemeClr val="bg1">
                  <a:lumMod val="95000"/>
                </a:schemeClr>
              </a:solidFill>
            </a:endParaRPr>
          </a:p>
        </p:txBody>
      </p:sp>
    </p:spTree>
    <p:extLst>
      <p:ext uri="{BB962C8B-B14F-4D97-AF65-F5344CB8AC3E}">
        <p14:creationId xmlns:p14="http://schemas.microsoft.com/office/powerpoint/2010/main" val="217666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63DEEE-F496-41FF-9BF9-0E035ED8D77A}"/>
              </a:ext>
            </a:extLst>
          </p:cNvPr>
          <p:cNvSpPr>
            <a:spLocks noGrp="1"/>
          </p:cNvSpPr>
          <p:nvPr>
            <p:ph type="title"/>
          </p:nvPr>
        </p:nvSpPr>
        <p:spPr>
          <a:xfrm>
            <a:off x="187335" y="116850"/>
            <a:ext cx="7127866" cy="488514"/>
          </a:xfrm>
        </p:spPr>
        <p:txBody>
          <a:bodyPr>
            <a:normAutofit fontScale="90000"/>
          </a:bodyPr>
          <a:lstStyle/>
          <a:p>
            <a:r>
              <a:rPr kumimoji="1" lang="en-US" altLang="ja-JP" sz="3500" dirty="0">
                <a:latin typeface="Times New Roman" panose="02020603050405020304" pitchFamily="18" charset="0"/>
                <a:cs typeface="Times New Roman" panose="02020603050405020304" pitchFamily="18" charset="0"/>
              </a:rPr>
              <a:t>Beamtime request (C12-19-002)</a:t>
            </a:r>
            <a:endParaRPr kumimoji="1" lang="ja-JP" altLang="en-US" sz="35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コンテンツ プレースホルダー 3">
                <a:extLst>
                  <a:ext uri="{FF2B5EF4-FFF2-40B4-BE49-F238E27FC236}">
                    <a16:creationId xmlns:a16="http://schemas.microsoft.com/office/drawing/2014/main" id="{7436B6BB-91B1-4E83-A6A5-DA297BB362EC}"/>
                  </a:ext>
                </a:extLst>
              </p:cNvPr>
              <p:cNvGraphicFramePr>
                <a:graphicFrameLocks/>
              </p:cNvGraphicFramePr>
              <p:nvPr>
                <p:extLst>
                  <p:ext uri="{D42A27DB-BD31-4B8C-83A1-F6EECF244321}">
                    <p14:modId xmlns:p14="http://schemas.microsoft.com/office/powerpoint/2010/main" val="4074926581"/>
                  </p:ext>
                </p:extLst>
              </p:nvPr>
            </p:nvGraphicFramePr>
            <p:xfrm>
              <a:off x="419621" y="747241"/>
              <a:ext cx="11242109" cy="5900104"/>
            </p:xfrm>
            <a:graphic>
              <a:graphicData uri="http://schemas.openxmlformats.org/drawingml/2006/table">
                <a:tbl>
                  <a:tblPr firstRow="1" bandRow="1">
                    <a:tableStyleId>{5940675A-B579-460E-94D1-54222C63F5DA}</a:tableStyleId>
                  </a:tblPr>
                  <a:tblGrid>
                    <a:gridCol w="2812094">
                      <a:extLst>
                        <a:ext uri="{9D8B030D-6E8A-4147-A177-3AD203B41FA5}">
                          <a16:colId xmlns:a16="http://schemas.microsoft.com/office/drawing/2014/main" val="1732957581"/>
                        </a:ext>
                      </a:extLst>
                    </a:gridCol>
                    <a:gridCol w="1315233">
                      <a:extLst>
                        <a:ext uri="{9D8B030D-6E8A-4147-A177-3AD203B41FA5}">
                          <a16:colId xmlns:a16="http://schemas.microsoft.com/office/drawing/2014/main" val="1232975587"/>
                        </a:ext>
                      </a:extLst>
                    </a:gridCol>
                    <a:gridCol w="2167003">
                      <a:extLst>
                        <a:ext uri="{9D8B030D-6E8A-4147-A177-3AD203B41FA5}">
                          <a16:colId xmlns:a16="http://schemas.microsoft.com/office/drawing/2014/main" val="2886564014"/>
                        </a:ext>
                      </a:extLst>
                    </a:gridCol>
                    <a:gridCol w="1828800">
                      <a:extLst>
                        <a:ext uri="{9D8B030D-6E8A-4147-A177-3AD203B41FA5}">
                          <a16:colId xmlns:a16="http://schemas.microsoft.com/office/drawing/2014/main" val="2161129183"/>
                        </a:ext>
                      </a:extLst>
                    </a:gridCol>
                    <a:gridCol w="3118979">
                      <a:extLst>
                        <a:ext uri="{9D8B030D-6E8A-4147-A177-3AD203B41FA5}">
                          <a16:colId xmlns:a16="http://schemas.microsoft.com/office/drawing/2014/main" val="3437393216"/>
                        </a:ext>
                      </a:extLst>
                    </a:gridCol>
                  </a:tblGrid>
                  <a:tr h="370840">
                    <a:tc gridSpan="5">
                      <a:txBody>
                        <a:bodyPr/>
                        <a:lstStyle/>
                        <a:p>
                          <a:pPr algn="ctr"/>
                          <a:r>
                            <a:rPr kumimoji="1" lang="en-US" altLang="ja-JP" sz="2500" dirty="0">
                              <a:solidFill>
                                <a:schemeClr val="tx1"/>
                              </a:solidFill>
                              <a:latin typeface="Times New Roman" panose="02020603050405020304" pitchFamily="18" charset="0"/>
                              <a:cs typeface="Times New Roman" panose="02020603050405020304" pitchFamily="18" charset="0"/>
                            </a:rPr>
                            <a:t>Physics</a:t>
                          </a:r>
                          <a:endParaRPr kumimoji="1" lang="ja-JP" altLang="en-US" sz="25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3008987"/>
                      </a:ext>
                    </a:extLst>
                  </a:tr>
                  <a:tr h="370840">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Target (mg/cm</a:t>
                          </a:r>
                          <a:r>
                            <a:rPr kumimoji="1" lang="en-US" altLang="ja-JP" sz="2000" baseline="30000" dirty="0">
                              <a:solidFill>
                                <a:schemeClr val="tx1"/>
                              </a:solidFill>
                              <a:latin typeface="Times New Roman" panose="02020603050405020304" pitchFamily="18" charset="0"/>
                              <a:cs typeface="Times New Roman" panose="02020603050405020304" pitchFamily="18" charset="0"/>
                            </a:rPr>
                            <a:t>2</a:t>
                          </a:r>
                          <a:r>
                            <a:rPr kumimoji="1" lang="en-US" altLang="ja-JP" sz="2000" dirty="0">
                              <a:solidFill>
                                <a:schemeClr val="tx1"/>
                              </a:solidFill>
                              <a:latin typeface="Times New Roman" panose="02020603050405020304" pitchFamily="18" charset="0"/>
                              <a:cs typeface="Times New Roman" panose="02020603050405020304" pitchFamily="18" charset="0"/>
                            </a:rPr>
                            <a:t>)</a:t>
                          </a:r>
                          <a:endParaRPr kumimoji="1" lang="ja-JP" altLang="en-US" sz="20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a:txBody>
                        <a:bodyPr/>
                        <a:lstStyle/>
                        <a:p>
                          <a:pPr algn="ctr"/>
                          <a14:m>
                            <m:oMath xmlns:m="http://schemas.openxmlformats.org/officeDocument/2006/math">
                              <m:sSub>
                                <m:sSubPr>
                                  <m:ctrlPr>
                                    <a:rPr lang="en-US" altLang="ja-JP" sz="2000" b="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𝐼</m:t>
                                  </m:r>
                                </m:e>
                                <m:sub>
                                  <m:r>
                                    <a:rPr lang="en-US" altLang="ja-JP" sz="2000" b="0" i="1" smtClean="0">
                                      <a:solidFill>
                                        <a:schemeClr val="tx1"/>
                                      </a:solidFill>
                                      <a:latin typeface="Cambria Math" panose="02040503050406030204" pitchFamily="18" charset="0"/>
                                    </a:rPr>
                                    <m:t>𝑒</m:t>
                                  </m:r>
                                </m:sub>
                              </m:sSub>
                            </m:oMath>
                          </a14:m>
                          <a:r>
                            <a:rPr lang="en-US" altLang="ja-JP" sz="20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ja-JP" sz="2000" b="0" i="1" dirty="0" smtClean="0">
                                  <a:solidFill>
                                    <a:schemeClr val="tx1"/>
                                  </a:solidFill>
                                  <a:latin typeface="Cambria Math" panose="02040503050406030204" pitchFamily="18" charset="0"/>
                                </a:rPr>
                                <m:t>𝜇</m:t>
                              </m:r>
                              <m:r>
                                <m:rPr>
                                  <m:sty m:val="p"/>
                                </m:rPr>
                                <a:rPr lang="en-US" altLang="ja-JP" sz="2000" b="0" i="0" dirty="0" smtClean="0">
                                  <a:solidFill>
                                    <a:schemeClr val="tx1"/>
                                  </a:solidFill>
                                  <a:latin typeface="Cambria Math" panose="02040503050406030204" pitchFamily="18" charset="0"/>
                                </a:rPr>
                                <m:t>A</m:t>
                              </m:r>
                            </m:oMath>
                          </a14:m>
                          <a:r>
                            <a:rPr lang="en-US" altLang="ja-JP" sz="2000" b="0" dirty="0">
                              <a:solidFill>
                                <a:schemeClr val="tx1"/>
                              </a:solidFill>
                              <a:latin typeface="Times New Roman" panose="02020603050405020304" pitchFamily="18" charset="0"/>
                              <a:cs typeface="Times New Roman" panose="02020603050405020304" pitchFamily="18" charset="0"/>
                            </a:rPr>
                            <a:t>)</a:t>
                          </a:r>
                          <a:endParaRPr kumimoji="1" lang="ja-JP"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Product</a:t>
                          </a:r>
                          <a:endParaRPr kumimoji="1" lang="ja-JP"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Beamtime (day)</a:t>
                          </a:r>
                          <a:endParaRPr kumimoji="1" lang="ja-JP"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Yield</a:t>
                          </a:r>
                          <a:endParaRPr kumimoji="1" lang="ja-JP"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extLst>
                      <a:ext uri="{0D108BD9-81ED-4DB2-BD59-A6C34878D82A}">
                        <a16:rowId xmlns:a16="http://schemas.microsoft.com/office/drawing/2014/main" val="4100501363"/>
                      </a:ext>
                    </a:extLst>
                  </a:tr>
                  <a:tr h="370840">
                    <a:tc>
                      <a:txBody>
                        <a:bodyPr/>
                        <a:lstStyle/>
                        <a:p>
                          <a:pPr algn="ctr"/>
                          <a14:m>
                            <m:oMath xmlns:m="http://schemas.openxmlformats.org/officeDocument/2006/math">
                              <m:sPre>
                                <m:sPrePr>
                                  <m:ctrlPr>
                                    <a:rPr kumimoji="1" lang="en-US" altLang="ja-JP" sz="2000" b="1" i="1" smtClean="0">
                                      <a:latin typeface="Cambria Math" panose="02040503050406030204" pitchFamily="18" charset="0"/>
                                    </a:rPr>
                                  </m:ctrlPr>
                                </m:sPrePr>
                                <m:sub/>
                                <m:sup>
                                  <m:r>
                                    <a:rPr kumimoji="1" lang="en-US" altLang="ja-JP" sz="2000" b="1" i="1" smtClean="0">
                                      <a:latin typeface="Cambria Math" panose="02040503050406030204" pitchFamily="18" charset="0"/>
                                    </a:rPr>
                                    <m:t>𝟑</m:t>
                                  </m:r>
                                </m:sup>
                                <m:e>
                                  <m:r>
                                    <a:rPr kumimoji="1" lang="en-US" altLang="ja-JP" sz="2000" b="1" i="0" smtClean="0">
                                      <a:latin typeface="Cambria Math" panose="02040503050406030204" pitchFamily="18" charset="0"/>
                                    </a:rPr>
                                    <m:t>𝐇𝐞</m:t>
                                  </m:r>
                                </m:e>
                              </m:sPre>
                            </m:oMath>
                          </a14:m>
                          <a:r>
                            <a:rPr lang="ja-JP" altLang="en-US" sz="2000" b="1" dirty="0">
                              <a:latin typeface="Times New Roman" panose="02020603050405020304" pitchFamily="18" charset="0"/>
                              <a:cs typeface="Times New Roman" panose="02020603050405020304" pitchFamily="18" charset="0"/>
                            </a:rPr>
                            <a:t> </a:t>
                          </a:r>
                          <a:r>
                            <a:rPr lang="en-US" altLang="ja-JP" sz="2000" b="1" dirty="0">
                              <a:latin typeface="Times New Roman" panose="02020603050405020304" pitchFamily="18" charset="0"/>
                              <a:cs typeface="Times New Roman" panose="02020603050405020304" pitchFamily="18" charset="0"/>
                            </a:rPr>
                            <a:t>(165)</a:t>
                          </a:r>
                          <a:endParaRPr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sPre>
                                  <m:sPrePr>
                                    <m:ctrlPr>
                                      <a:rPr kumimoji="1" lang="en-US" altLang="ja-JP" sz="2000" b="1" i="1" smtClean="0">
                                        <a:latin typeface="Cambria Math" panose="02040503050406030204" pitchFamily="18" charset="0"/>
                                      </a:rPr>
                                    </m:ctrlPr>
                                  </m:sPrePr>
                                  <m:sub>
                                    <m:r>
                                      <a:rPr kumimoji="1" lang="en-US" altLang="ja-JP" sz="2000" b="1" i="1" smtClean="0">
                                        <a:latin typeface="Cambria Math" panose="02040503050406030204" pitchFamily="18" charset="0"/>
                                      </a:rPr>
                                      <m:t>𝚲</m:t>
                                    </m:r>
                                  </m:sub>
                                  <m:sup>
                                    <m:r>
                                      <a:rPr kumimoji="1" lang="en-US" altLang="ja-JP" sz="2000" b="1" i="1" smtClean="0">
                                        <a:latin typeface="Cambria Math" panose="02040503050406030204" pitchFamily="18" charset="0"/>
                                      </a:rPr>
                                      <m:t>𝟑</m:t>
                                    </m:r>
                                  </m:sup>
                                  <m:e>
                                    <m:r>
                                      <a:rPr kumimoji="1" lang="en-US" altLang="ja-JP" sz="2000" b="1" i="1" smtClean="0">
                                        <a:latin typeface="Cambria Math" panose="02040503050406030204" pitchFamily="18" charset="0"/>
                                      </a:rPr>
                                      <m:t>𝐇</m:t>
                                    </m:r>
                                  </m:e>
                                </m:sPre>
                              </m:oMath>
                            </m:oMathPara>
                          </a14:m>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altLang="ja-JP" sz="2000" b="1" dirty="0">
                              <a:latin typeface="Times New Roman" panose="02020603050405020304" pitchFamily="18" charset="0"/>
                              <a:cs typeface="Times New Roman" panose="02020603050405020304" pitchFamily="18" charset="0"/>
                            </a:rPr>
                            <a:t>10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600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850235434"/>
                      </a:ext>
                    </a:extLst>
                  </a:tr>
                  <a:tr h="370840">
                    <a:tc>
                      <a:txBody>
                        <a:bodyPr/>
                        <a:lstStyle/>
                        <a:p>
                          <a:pPr algn="ctr"/>
                          <a14:m>
                            <m:oMath xmlns:m="http://schemas.openxmlformats.org/officeDocument/2006/math">
                              <m:sPre>
                                <m:sPrePr>
                                  <m:ctrlPr>
                                    <a:rPr kumimoji="1" lang="en-US" altLang="ja-JP" sz="2000" b="1" i="1" smtClean="0">
                                      <a:latin typeface="Cambria Math" panose="02040503050406030204" pitchFamily="18" charset="0"/>
                                    </a:rPr>
                                  </m:ctrlPr>
                                </m:sPrePr>
                                <m:sub/>
                                <m:sup>
                                  <m:r>
                                    <a:rPr kumimoji="1" lang="en-US" altLang="ja-JP" sz="2000" b="1" i="1" smtClean="0">
                                      <a:latin typeface="Cambria Math" panose="02040503050406030204" pitchFamily="18" charset="0"/>
                                    </a:rPr>
                                    <m:t>𝟒</m:t>
                                  </m:r>
                                </m:sup>
                                <m:e>
                                  <m:r>
                                    <a:rPr kumimoji="1" lang="en-US" altLang="ja-JP" sz="2000" b="1" i="0" smtClean="0">
                                      <a:latin typeface="Cambria Math" panose="02040503050406030204" pitchFamily="18" charset="0"/>
                                    </a:rPr>
                                    <m:t>𝐇𝐞</m:t>
                                  </m:r>
                                </m:e>
                              </m:sPre>
                            </m:oMath>
                          </a14:m>
                          <a:r>
                            <a:rPr lang="ja-JP" altLang="en-US" sz="2000" b="1" dirty="0">
                              <a:latin typeface="Times New Roman" panose="02020603050405020304" pitchFamily="18" charset="0"/>
                              <a:cs typeface="Times New Roman" panose="02020603050405020304" pitchFamily="18" charset="0"/>
                            </a:rPr>
                            <a:t> </a:t>
                          </a:r>
                          <a:r>
                            <a:rPr lang="en-US" altLang="ja-JP" sz="2000" b="1" dirty="0">
                              <a:latin typeface="Times New Roman" panose="02020603050405020304" pitchFamily="18" charset="0"/>
                              <a:cs typeface="Times New Roman" panose="02020603050405020304" pitchFamily="18" charset="0"/>
                            </a:rPr>
                            <a:t>(228)</a:t>
                          </a:r>
                          <a:endParaRPr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sPre>
                                  <m:sPrePr>
                                    <m:ctrlPr>
                                      <a:rPr kumimoji="1" lang="en-US" altLang="ja-JP" sz="2000" b="1" i="1" smtClean="0">
                                        <a:latin typeface="Cambria Math" panose="02040503050406030204" pitchFamily="18" charset="0"/>
                                      </a:rPr>
                                    </m:ctrlPr>
                                  </m:sPrePr>
                                  <m:sub>
                                    <m:r>
                                      <a:rPr kumimoji="1" lang="en-US" altLang="ja-JP" sz="2000" b="1" i="1" smtClean="0">
                                        <a:latin typeface="Cambria Math" panose="02040503050406030204" pitchFamily="18" charset="0"/>
                                      </a:rPr>
                                      <m:t>𝚲</m:t>
                                    </m:r>
                                  </m:sub>
                                  <m:sup>
                                    <m:r>
                                      <a:rPr kumimoji="1" lang="en-US" altLang="ja-JP" sz="2000" b="1" i="1" smtClean="0">
                                        <a:latin typeface="Cambria Math" panose="02040503050406030204" pitchFamily="18" charset="0"/>
                                      </a:rPr>
                                      <m:t>𝟒</m:t>
                                    </m:r>
                                  </m:sup>
                                  <m:e>
                                    <m:r>
                                      <a:rPr kumimoji="1" lang="en-US" altLang="ja-JP" sz="2000" b="1" i="1" smtClean="0">
                                        <a:latin typeface="Cambria Math" panose="02040503050406030204" pitchFamily="18" charset="0"/>
                                      </a:rPr>
                                      <m:t>𝐇</m:t>
                                    </m:r>
                                  </m:e>
                                </m:sPre>
                              </m:oMath>
                            </m:oMathPara>
                          </a14:m>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2</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828887253"/>
                      </a:ext>
                    </a:extLst>
                  </a:tr>
                  <a:tr h="370840">
                    <a:tc gridSpan="3">
                      <a:txBody>
                        <a:bodyPr/>
                        <a:lstStyle/>
                        <a:p>
                          <a:pPr algn="ctr"/>
                          <a:r>
                            <a:rPr kumimoji="1" lang="en-US" altLang="ja-JP" sz="2000" dirty="0">
                              <a:latin typeface="Times New Roman" panose="02020603050405020304" pitchFamily="18" charset="0"/>
                              <a:cs typeface="Times New Roman" panose="02020603050405020304" pitchFamily="18" charset="0"/>
                            </a:rPr>
                            <a:t>Subtotal</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lang="en-US" altLang="ja-JP" sz="2000" b="1" dirty="0">
                              <a:latin typeface="Times New Roman" panose="02020603050405020304" pitchFamily="18" charset="0"/>
                              <a:cs typeface="Times New Roman" panose="02020603050405020304" pitchFamily="18" charset="0"/>
                            </a:rPr>
                            <a:t>12</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1307843934"/>
                      </a:ext>
                    </a:extLst>
                  </a:tr>
                  <a:tr h="370840">
                    <a:tc gridSpan="5">
                      <a:txBody>
                        <a:bodyPr/>
                        <a:lstStyle/>
                        <a:p>
                          <a:pPr algn="ctr"/>
                          <a:r>
                            <a:rPr kumimoji="1" lang="en-US" altLang="ja-JP" sz="2500" dirty="0">
                              <a:solidFill>
                                <a:schemeClr val="bg1"/>
                              </a:solidFill>
                              <a:latin typeface="Times New Roman" panose="02020603050405020304" pitchFamily="18" charset="0"/>
                              <a:cs typeface="Times New Roman" panose="02020603050405020304" pitchFamily="18" charset="0"/>
                            </a:rPr>
                            <a:t>Calibration</a:t>
                          </a:r>
                          <a:endParaRPr kumimoji="1" lang="ja-JP" altLang="en-US" sz="2500" b="1" dirty="0">
                            <a:solidFill>
                              <a:schemeClr val="bg1"/>
                            </a:solidFill>
                            <a:latin typeface="Times New Roman" panose="02020603050405020304" pitchFamily="18" charset="0"/>
                            <a:cs typeface="Times New Roman" panose="02020603050405020304" pitchFamily="18" charset="0"/>
                          </a:endParaRPr>
                        </a:p>
                      </a:txBody>
                      <a:tcPr anchor="ctr">
                        <a:lnT w="76200" cap="flat" cmpd="sng" algn="ctr">
                          <a:solidFill>
                            <a:schemeClr val="tx1"/>
                          </a:solidFill>
                          <a:prstDash val="solid"/>
                          <a:round/>
                          <a:headEnd type="none" w="med" len="med"/>
                          <a:tailEnd type="none" w="med" len="med"/>
                        </a:lnT>
                        <a:solidFill>
                          <a:srgbClr val="FFC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01754400"/>
                      </a:ext>
                    </a:extLst>
                  </a:tr>
                  <a:tr h="370840">
                    <a:tc>
                      <a:txBody>
                        <a:bodyPr/>
                        <a:lstStyle/>
                        <a:p>
                          <a:pPr algn="ctr"/>
                          <a:r>
                            <a:rPr kumimoji="1" lang="en-US" altLang="ja-JP" sz="2000" dirty="0">
                              <a:solidFill>
                                <a:schemeClr val="bg1"/>
                              </a:solidFill>
                              <a:latin typeface="Times New Roman" panose="02020603050405020304" pitchFamily="18" charset="0"/>
                              <a:cs typeface="Times New Roman" panose="02020603050405020304" pitchFamily="18" charset="0"/>
                            </a:rPr>
                            <a:t>Target</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pPr algn="ctr"/>
                          <a14:m>
                            <m:oMath xmlns:m="http://schemas.openxmlformats.org/officeDocument/2006/math">
                              <m:sSub>
                                <m:sSubPr>
                                  <m:ctrlPr>
                                    <a:rPr lang="en-US" altLang="ja-JP" b="0" i="1" smtClean="0">
                                      <a:solidFill>
                                        <a:schemeClr val="bg1"/>
                                      </a:solidFill>
                                      <a:latin typeface="Cambria Math" panose="02040503050406030204" pitchFamily="18" charset="0"/>
                                    </a:rPr>
                                  </m:ctrlPr>
                                </m:sSubPr>
                                <m:e>
                                  <m:r>
                                    <a:rPr lang="en-US" altLang="ja-JP" b="0" i="1" smtClean="0">
                                      <a:solidFill>
                                        <a:schemeClr val="bg1"/>
                                      </a:solidFill>
                                      <a:latin typeface="Cambria Math" panose="02040503050406030204" pitchFamily="18" charset="0"/>
                                    </a:rPr>
                                    <m:t>𝐼</m:t>
                                  </m:r>
                                </m:e>
                                <m:sub>
                                  <m:r>
                                    <a:rPr lang="en-US" altLang="ja-JP" b="0" i="1" smtClean="0">
                                      <a:solidFill>
                                        <a:schemeClr val="bg1"/>
                                      </a:solidFill>
                                      <a:latin typeface="Cambria Math" panose="02040503050406030204" pitchFamily="18" charset="0"/>
                                    </a:rPr>
                                    <m:t>𝑒</m:t>
                                  </m:r>
                                </m:sub>
                              </m:sSub>
                            </m:oMath>
                          </a14:m>
                          <a:r>
                            <a:rPr lang="en-US" altLang="ja-JP" b="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altLang="ja-JP" b="0" i="1" dirty="0" smtClean="0">
                                  <a:solidFill>
                                    <a:schemeClr val="bg1"/>
                                  </a:solidFill>
                                  <a:latin typeface="Cambria Math" panose="02040503050406030204" pitchFamily="18" charset="0"/>
                                </a:rPr>
                                <m:t>𝜇</m:t>
                              </m:r>
                              <m:r>
                                <m:rPr>
                                  <m:sty m:val="p"/>
                                </m:rPr>
                                <a:rPr lang="en-US" altLang="ja-JP" b="0" i="0" dirty="0" smtClean="0">
                                  <a:solidFill>
                                    <a:schemeClr val="bg1"/>
                                  </a:solidFill>
                                  <a:latin typeface="Cambria Math" panose="02040503050406030204" pitchFamily="18" charset="0"/>
                                </a:rPr>
                                <m:t>A</m:t>
                              </m:r>
                            </m:oMath>
                          </a14:m>
                          <a:r>
                            <a:rPr lang="en-US" altLang="ja-JP" b="0" dirty="0">
                              <a:solidFill>
                                <a:schemeClr val="bg1"/>
                              </a:solidFill>
                              <a:latin typeface="Times New Roman" panose="02020603050405020304" pitchFamily="18" charset="0"/>
                              <a:cs typeface="Times New Roman" panose="02020603050405020304" pitchFamily="18" charset="0"/>
                            </a:rPr>
                            <a:t>)</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pPr algn="ctr"/>
                          <a:r>
                            <a:rPr kumimoji="1" lang="en-US" altLang="ja-JP" sz="2000">
                              <a:solidFill>
                                <a:schemeClr val="bg1"/>
                              </a:solidFill>
                              <a:latin typeface="Times New Roman" panose="02020603050405020304" pitchFamily="18" charset="0"/>
                              <a:cs typeface="Times New Roman" panose="02020603050405020304" pitchFamily="18" charset="0"/>
                            </a:rPr>
                            <a:t>Reaction</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pPr algn="ctr"/>
                          <a:r>
                            <a:rPr kumimoji="1" lang="en-US" altLang="ja-JP" sz="2000" dirty="0">
                              <a:solidFill>
                                <a:schemeClr val="bg1"/>
                              </a:solidFill>
                              <a:latin typeface="Times New Roman" panose="02020603050405020304" pitchFamily="18" charset="0"/>
                              <a:cs typeface="Times New Roman" panose="02020603050405020304" pitchFamily="18" charset="0"/>
                            </a:rPr>
                            <a:t>Beamtime (day)</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pPr algn="ctr"/>
                          <a:r>
                            <a:rPr kumimoji="1" lang="en-US" altLang="ja-JP" sz="2000" dirty="0">
                              <a:solidFill>
                                <a:schemeClr val="bg1"/>
                              </a:solidFill>
                              <a:latin typeface="Times New Roman" panose="02020603050405020304" pitchFamily="18" charset="0"/>
                              <a:cs typeface="Times New Roman" panose="02020603050405020304" pitchFamily="18" charset="0"/>
                            </a:rPr>
                            <a:t>Remarks</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extLst>
                      <a:ext uri="{0D108BD9-81ED-4DB2-BD59-A6C34878D82A}">
                        <a16:rowId xmlns:a16="http://schemas.microsoft.com/office/drawing/2014/main" val="3471200727"/>
                      </a:ext>
                    </a:extLst>
                  </a:tr>
                  <a:tr h="370840">
                    <a:tc>
                      <a:txBody>
                        <a:bodyPr/>
                        <a:lstStyle/>
                        <a:p>
                          <a:pPr algn="l"/>
                          <a:r>
                            <a:rPr kumimoji="1" lang="en-US" altLang="ja-JP" sz="2000" b="1" dirty="0">
                              <a:latin typeface="Times New Roman" panose="02020603050405020304" pitchFamily="18" charset="0"/>
                              <a:cs typeface="Times New Roman" panose="02020603050405020304" pitchFamily="18" charset="0"/>
                            </a:rPr>
                            <a:t>H (30)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14:m>
                            <m:oMathPara xmlns:m="http://schemas.openxmlformats.org/officeDocument/2006/math">
                              <m:oMathParaPr>
                                <m:jc m:val="centerGroup"/>
                              </m:oMathParaPr>
                              <m:oMath xmlns:m="http://schemas.openxmlformats.org/officeDocument/2006/math">
                                <m:r>
                                  <a:rPr kumimoji="1" lang="en-US" altLang="ja-JP" sz="2000" b="1" i="1" smtClean="0">
                                    <a:latin typeface="Cambria Math" panose="02040503050406030204" pitchFamily="18" charset="0"/>
                                  </a:rPr>
                                  <m:t>𝐩</m:t>
                                </m:r>
                                <m:d>
                                  <m:dPr>
                                    <m:ctrlPr>
                                      <a:rPr kumimoji="1" lang="en-US" altLang="ja-JP" sz="2000" b="1" i="1" smtClean="0">
                                        <a:latin typeface="Cambria Math" panose="02040503050406030204" pitchFamily="18" charset="0"/>
                                      </a:rPr>
                                    </m:ctrlPr>
                                  </m:dPr>
                                  <m:e>
                                    <m:r>
                                      <a:rPr kumimoji="1" lang="en-US" altLang="ja-JP" sz="2000" b="1" i="1" smtClean="0">
                                        <a:latin typeface="Cambria Math" panose="02040503050406030204" pitchFamily="18" charset="0"/>
                                      </a:rPr>
                                      <m:t>𝐞</m:t>
                                    </m:r>
                                    <m:r>
                                      <a:rPr kumimoji="1" lang="en-US" altLang="ja-JP" sz="2000" b="1" smtClean="0">
                                        <a:latin typeface="Cambria Math" panose="02040503050406030204" pitchFamily="18" charset="0"/>
                                      </a:rPr>
                                      <m:t>,</m:t>
                                    </m:r>
                                    <m:sSup>
                                      <m:sSupPr>
                                        <m:ctrlPr>
                                          <a:rPr kumimoji="1" lang="en-US" altLang="ja-JP" sz="2000" b="1" i="1" smtClean="0">
                                            <a:latin typeface="Cambria Math" panose="02040503050406030204" pitchFamily="18" charset="0"/>
                                          </a:rPr>
                                        </m:ctrlPr>
                                      </m:sSupPr>
                                      <m:e>
                                        <m:r>
                                          <a:rPr kumimoji="1" lang="en-US" altLang="ja-JP" sz="2000" b="1" i="1" smtClean="0">
                                            <a:latin typeface="Cambria Math" panose="02040503050406030204" pitchFamily="18" charset="0"/>
                                          </a:rPr>
                                          <m:t>𝐞</m:t>
                                        </m:r>
                                      </m:e>
                                      <m:sup>
                                        <m:r>
                                          <a:rPr kumimoji="1" lang="en-US" altLang="ja-JP" sz="2000" b="1" smtClean="0">
                                            <a:latin typeface="Cambria Math" panose="02040503050406030204" pitchFamily="18" charset="0"/>
                                          </a:rPr>
                                          <m:t>′</m:t>
                                        </m:r>
                                      </m:sup>
                                    </m:sSup>
                                    <m:sSup>
                                      <m:sSupPr>
                                        <m:ctrlPr>
                                          <a:rPr kumimoji="1" lang="en-US" altLang="ja-JP" sz="2000" b="1" i="1" smtClean="0">
                                            <a:latin typeface="Cambria Math" panose="02040503050406030204" pitchFamily="18" charset="0"/>
                                          </a:rPr>
                                        </m:ctrlPr>
                                      </m:sSupPr>
                                      <m:e>
                                        <m:r>
                                          <a:rPr kumimoji="1" lang="en-US" altLang="ja-JP" sz="2000" b="1" i="1" smtClean="0">
                                            <a:latin typeface="Cambria Math" panose="02040503050406030204" pitchFamily="18" charset="0"/>
                                          </a:rPr>
                                          <m:t>𝐊</m:t>
                                        </m:r>
                                      </m:e>
                                      <m:sup>
                                        <m:r>
                                          <a:rPr kumimoji="1" lang="en-US" altLang="ja-JP" sz="2000" b="1" smtClean="0">
                                            <a:latin typeface="Cambria Math" panose="02040503050406030204" pitchFamily="18" charset="0"/>
                                          </a:rPr>
                                          <m:t>+</m:t>
                                        </m:r>
                                      </m:sup>
                                    </m:sSup>
                                  </m:e>
                                </m:d>
                                <m:r>
                                  <a:rPr kumimoji="1" lang="en-US" altLang="ja-JP" sz="2000" b="1" i="1" smtClean="0">
                                    <a:latin typeface="Cambria Math" panose="02040503050406030204" pitchFamily="18" charset="0"/>
                                  </a:rPr>
                                  <m:t>𝚲</m:t>
                                </m:r>
                                <m:r>
                                  <a:rPr kumimoji="1" lang="en-US" altLang="ja-JP" sz="2000" b="1" smtClean="0">
                                    <a:latin typeface="Cambria Math" panose="02040503050406030204" pitchFamily="18" charset="0"/>
                                  </a:rPr>
                                  <m:t>,</m:t>
                                </m:r>
                                <m:sSup>
                                  <m:sSupPr>
                                    <m:ctrlPr>
                                      <a:rPr kumimoji="1" lang="en-US" altLang="ja-JP" sz="2000" b="1" i="1" smtClean="0">
                                        <a:latin typeface="Cambria Math" panose="02040503050406030204" pitchFamily="18" charset="0"/>
                                      </a:rPr>
                                    </m:ctrlPr>
                                  </m:sSupPr>
                                  <m:e>
                                    <m:r>
                                      <a:rPr kumimoji="1" lang="en-US" altLang="ja-JP" sz="2000" b="1" i="1" smtClean="0">
                                        <a:latin typeface="Cambria Math" panose="02040503050406030204" pitchFamily="18" charset="0"/>
                                      </a:rPr>
                                      <m:t>𝚺</m:t>
                                    </m:r>
                                  </m:e>
                                  <m:sup>
                                    <m:r>
                                      <a:rPr kumimoji="1" lang="en-US" altLang="ja-JP" sz="2000" b="1" i="1" smtClean="0">
                                        <a:latin typeface="Cambria Math" panose="02040503050406030204" pitchFamily="18" charset="0"/>
                                      </a:rPr>
                                      <m:t>𝟎</m:t>
                                    </m:r>
                                  </m:sup>
                                </m:sSup>
                              </m:oMath>
                            </m:oMathPara>
                          </a14:m>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1</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14:m>
                            <m:oMath xmlns:m="http://schemas.openxmlformats.org/officeDocument/2006/math">
                              <m:r>
                                <a:rPr kumimoji="1" lang="en-US" altLang="ja-JP" sz="2000" b="1" i="1" smtClean="0">
                                  <a:latin typeface="Cambria Math" panose="02040503050406030204" pitchFamily="18" charset="0"/>
                                </a:rPr>
                                <m:t>𝚲</m:t>
                              </m:r>
                              <m:r>
                                <a:rPr kumimoji="1" lang="en-US" altLang="ja-JP" sz="2000" b="1" smtClean="0">
                                  <a:latin typeface="Cambria Math" panose="02040503050406030204" pitchFamily="18" charset="0"/>
                                </a:rPr>
                                <m:t>:</m:t>
                              </m:r>
                              <m:r>
                                <m:rPr>
                                  <m:nor/>
                                </m:rPr>
                                <a:rPr kumimoji="1" lang="en-US" altLang="ja-JP" sz="2000" b="1" smtClean="0">
                                  <a:latin typeface="Times New Roman" panose="02020603050405020304" pitchFamily="18" charset="0"/>
                                  <a:cs typeface="Times New Roman" panose="02020603050405020304" pitchFamily="18" charset="0"/>
                                </a:rPr>
                                <m:t>3</m:t>
                              </m:r>
                              <m:r>
                                <m:rPr>
                                  <m:nor/>
                                </m:rPr>
                                <a:rPr kumimoji="1" lang="en-US" altLang="ja-JP" sz="2000" b="1" i="0" smtClean="0">
                                  <a:latin typeface="Times New Roman" panose="02020603050405020304" pitchFamily="18" charset="0"/>
                                  <a:cs typeface="Times New Roman" panose="02020603050405020304" pitchFamily="18" charset="0"/>
                                </a:rPr>
                                <m:t>5</m:t>
                              </m:r>
                              <m:r>
                                <m:rPr>
                                  <m:nor/>
                                </m:rPr>
                                <a:rPr kumimoji="1" lang="en-US" altLang="ja-JP" sz="2000" b="1" smtClean="0">
                                  <a:latin typeface="Times New Roman" panose="02020603050405020304" pitchFamily="18" charset="0"/>
                                  <a:cs typeface="Times New Roman" panose="02020603050405020304" pitchFamily="18" charset="0"/>
                                </a:rPr>
                                <m:t>00</m:t>
                              </m:r>
                            </m:oMath>
                          </a14:m>
                          <a:r>
                            <a:rPr kumimoji="1" lang="en-US" altLang="ja-JP" sz="2000" b="1" dirty="0">
                              <a:latin typeface="Times New Roman" panose="02020603050405020304" pitchFamily="18" charset="0"/>
                              <a:cs typeface="Times New Roman" panose="02020603050405020304" pitchFamily="18" charset="0"/>
                            </a:rPr>
                            <a:t>,</a:t>
                          </a:r>
                          <a:r>
                            <a:rPr kumimoji="1" lang="en-US" altLang="ja-JP" sz="2000" b="1" baseline="0" dirty="0">
                              <a:latin typeface="Times New Roman" panose="02020603050405020304" pitchFamily="18" charset="0"/>
                              <a:cs typeface="Times New Roman" panose="02020603050405020304" pitchFamily="18" charset="0"/>
                            </a:rPr>
                            <a:t> </a:t>
                          </a:r>
                          <a14:m>
                            <m:oMath xmlns:m="http://schemas.openxmlformats.org/officeDocument/2006/math">
                              <m:sSup>
                                <m:sSupPr>
                                  <m:ctrlPr>
                                    <a:rPr kumimoji="1" lang="en-US" altLang="ja-JP" sz="2000" b="1" i="1" baseline="0" smtClean="0">
                                      <a:latin typeface="Cambria Math" panose="02040503050406030204" pitchFamily="18" charset="0"/>
                                    </a:rPr>
                                  </m:ctrlPr>
                                </m:sSupPr>
                                <m:e>
                                  <m:r>
                                    <a:rPr kumimoji="1" lang="en-US" altLang="ja-JP" sz="2000" b="1" i="1" baseline="0" smtClean="0">
                                      <a:latin typeface="Cambria Math" panose="02040503050406030204" pitchFamily="18" charset="0"/>
                                    </a:rPr>
                                    <m:t>𝚺</m:t>
                                  </m:r>
                                </m:e>
                                <m:sup>
                                  <m:r>
                                    <a:rPr kumimoji="1" lang="en-US" altLang="ja-JP" sz="2000" b="1" i="1" baseline="0" smtClean="0">
                                      <a:latin typeface="Cambria Math" panose="02040503050406030204" pitchFamily="18" charset="0"/>
                                    </a:rPr>
                                    <m:t>𝟎</m:t>
                                  </m:r>
                                </m:sup>
                              </m:sSup>
                              <m:r>
                                <a:rPr kumimoji="1" lang="en-US" altLang="ja-JP" sz="2000" b="1" baseline="0" smtClean="0">
                                  <a:latin typeface="Cambria Math" panose="02040503050406030204" pitchFamily="18" charset="0"/>
                                </a:rPr>
                                <m:t>:</m:t>
                              </m:r>
                              <m:r>
                                <a:rPr kumimoji="1" lang="en-US" altLang="ja-JP" sz="2000" b="1" i="1" baseline="0" smtClean="0">
                                  <a:latin typeface="Cambria Math" panose="02040503050406030204" pitchFamily="18" charset="0"/>
                                </a:rPr>
                                <m:t>𝟏𝟏𝟓𝟎</m:t>
                              </m:r>
                            </m:oMath>
                          </a14:m>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1521140016"/>
                      </a:ext>
                    </a:extLst>
                  </a:tr>
                  <a:tr h="370840">
                    <a:tc>
                      <a:txBody>
                        <a:bodyPr/>
                        <a:lstStyle/>
                        <a:p>
                          <a:pPr algn="l"/>
                          <a:r>
                            <a:rPr kumimoji="1" lang="en-US" altLang="ja-JP" sz="2000" b="1" dirty="0">
                              <a:latin typeface="Times New Roman" panose="02020603050405020304" pitchFamily="18" charset="0"/>
                              <a:cs typeface="Times New Roman" panose="02020603050405020304" pitchFamily="18" charset="0"/>
                            </a:rPr>
                            <a:t>Multi foils (</a:t>
                          </a:r>
                          <a14:m>
                            <m:oMath xmlns:m="http://schemas.openxmlformats.org/officeDocument/2006/math">
                              <m:r>
                                <a:rPr kumimoji="1" lang="en-US" altLang="ja-JP" sz="2000" b="1" i="1" smtClean="0">
                                  <a:latin typeface="Cambria Math" panose="02040503050406030204" pitchFamily="18" charset="0"/>
                                </a:rPr>
                                <m:t>𝟏𝟎𝟎</m:t>
                              </m:r>
                              <m:r>
                                <a:rPr kumimoji="1" lang="en-US" altLang="ja-JP" sz="2000" b="1" smtClean="0">
                                  <a:latin typeface="Cambria Math" panose="02040503050406030204" pitchFamily="18" charset="0"/>
                                </a:rPr>
                                <m:t>×</m:t>
                              </m:r>
                              <m:r>
                                <a:rPr kumimoji="1" lang="en-US" altLang="ja-JP" sz="2000" b="1" i="1" smtClean="0">
                                  <a:latin typeface="Cambria Math" panose="02040503050406030204" pitchFamily="18" charset="0"/>
                                </a:rPr>
                                <m:t>𝟓</m:t>
                              </m:r>
                            </m:oMath>
                          </a14:m>
                          <a:r>
                            <a:rPr kumimoji="1" lang="en-US" altLang="ja-JP" sz="2000" b="1" dirty="0">
                              <a:latin typeface="Times New Roman" panose="02020603050405020304" pitchFamily="18" charset="0"/>
                              <a:cs typeface="Times New Roman" panose="02020603050405020304" pitchFamily="18" charset="0"/>
                            </a:rPr>
                            <a:t>)</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14:m>
                            <m:oMathPara xmlns:m="http://schemas.openxmlformats.org/officeDocument/2006/math">
                              <m:oMathParaPr>
                                <m:jc m:val="centerGroup"/>
                              </m:oMathParaPr>
                              <m:oMath xmlns:m="http://schemas.openxmlformats.org/officeDocument/2006/math">
                                <m:sPre>
                                  <m:sPrePr>
                                    <m:ctrlPr>
                                      <a:rPr kumimoji="1" lang="en-US" altLang="ja-JP" sz="2000" b="1" i="1" smtClean="0">
                                        <a:latin typeface="Cambria Math" panose="02040503050406030204" pitchFamily="18" charset="0"/>
                                      </a:rPr>
                                    </m:ctrlPr>
                                  </m:sPrePr>
                                  <m:sub/>
                                  <m:sup>
                                    <m:r>
                                      <a:rPr kumimoji="1" lang="en-US" altLang="ja-JP" sz="2000" b="1" i="1" smtClean="0">
                                        <a:latin typeface="Cambria Math" panose="02040503050406030204" pitchFamily="18" charset="0"/>
                                      </a:rPr>
                                      <m:t>𝟏𝟐</m:t>
                                    </m:r>
                                  </m:sup>
                                  <m:e>
                                    <m:r>
                                      <a:rPr kumimoji="1" lang="en-US" altLang="ja-JP" sz="2000" b="1" i="1" smtClean="0">
                                        <a:latin typeface="Cambria Math" panose="02040503050406030204" pitchFamily="18" charset="0"/>
                                      </a:rPr>
                                      <m:t>𝐂</m:t>
                                    </m:r>
                                  </m:e>
                                </m:sPre>
                                <m:d>
                                  <m:dPr>
                                    <m:ctrlPr>
                                      <a:rPr kumimoji="1" lang="en-US" altLang="ja-JP" sz="2000" b="1" i="1" smtClean="0">
                                        <a:latin typeface="Cambria Math" panose="02040503050406030204" pitchFamily="18" charset="0"/>
                                      </a:rPr>
                                    </m:ctrlPr>
                                  </m:dPr>
                                  <m:e>
                                    <m:r>
                                      <a:rPr kumimoji="1" lang="en-US" altLang="ja-JP" sz="2000" b="1" i="1" smtClean="0">
                                        <a:latin typeface="Cambria Math" panose="02040503050406030204" pitchFamily="18" charset="0"/>
                                      </a:rPr>
                                      <m:t>𝐞</m:t>
                                    </m:r>
                                    <m:r>
                                      <a:rPr kumimoji="1" lang="en-US" altLang="ja-JP" sz="2000" b="1" smtClean="0">
                                        <a:latin typeface="Cambria Math" panose="02040503050406030204" pitchFamily="18" charset="0"/>
                                      </a:rPr>
                                      <m:t>,</m:t>
                                    </m:r>
                                    <m:sSup>
                                      <m:sSupPr>
                                        <m:ctrlPr>
                                          <a:rPr kumimoji="1" lang="en-US" altLang="ja-JP" sz="2000" b="1" i="1" smtClean="0">
                                            <a:latin typeface="Cambria Math" panose="02040503050406030204" pitchFamily="18" charset="0"/>
                                          </a:rPr>
                                        </m:ctrlPr>
                                      </m:sSupPr>
                                      <m:e>
                                        <m:r>
                                          <a:rPr kumimoji="1" lang="en-US" altLang="ja-JP" sz="2000" b="1" i="1" smtClean="0">
                                            <a:latin typeface="Cambria Math" panose="02040503050406030204" pitchFamily="18" charset="0"/>
                                          </a:rPr>
                                          <m:t>𝐞</m:t>
                                        </m:r>
                                      </m:e>
                                      <m:sup>
                                        <m:r>
                                          <a:rPr kumimoji="1" lang="en-US" altLang="ja-JP" sz="2000" b="1" smtClean="0">
                                            <a:latin typeface="Cambria Math" panose="02040503050406030204" pitchFamily="18" charset="0"/>
                                          </a:rPr>
                                          <m:t>′</m:t>
                                        </m:r>
                                      </m:sup>
                                    </m:sSup>
                                    <m:sSup>
                                      <m:sSupPr>
                                        <m:ctrlPr>
                                          <a:rPr kumimoji="1" lang="en-US" altLang="ja-JP" sz="2000" b="1" i="1" smtClean="0">
                                            <a:latin typeface="Cambria Math" panose="02040503050406030204" pitchFamily="18" charset="0"/>
                                          </a:rPr>
                                        </m:ctrlPr>
                                      </m:sSupPr>
                                      <m:e>
                                        <m:r>
                                          <a:rPr kumimoji="1" lang="en-US" altLang="ja-JP" sz="2000" b="1" i="1" smtClean="0">
                                            <a:latin typeface="Cambria Math" panose="02040503050406030204" pitchFamily="18" charset="0"/>
                                          </a:rPr>
                                          <m:t>𝐊</m:t>
                                        </m:r>
                                      </m:e>
                                      <m:sup>
                                        <m:r>
                                          <a:rPr kumimoji="1" lang="en-US" altLang="ja-JP" sz="2000" b="1" smtClean="0">
                                            <a:latin typeface="Cambria Math" panose="02040503050406030204" pitchFamily="18" charset="0"/>
                                          </a:rPr>
                                          <m:t>+</m:t>
                                        </m:r>
                                      </m:sup>
                                    </m:sSup>
                                  </m:e>
                                </m:d>
                                <m:sPre>
                                  <m:sPrePr>
                                    <m:ctrlPr>
                                      <a:rPr kumimoji="1" lang="en-US" altLang="ja-JP" sz="2000" b="1" i="1" smtClean="0">
                                        <a:latin typeface="Cambria Math" panose="02040503050406030204" pitchFamily="18" charset="0"/>
                                      </a:rPr>
                                    </m:ctrlPr>
                                  </m:sPrePr>
                                  <m:sub>
                                    <m:r>
                                      <a:rPr kumimoji="1" lang="en-US" altLang="ja-JP" sz="2000" b="1" i="1" smtClean="0">
                                        <a:latin typeface="Cambria Math" panose="02040503050406030204" pitchFamily="18" charset="0"/>
                                      </a:rPr>
                                      <m:t>𝚲</m:t>
                                    </m:r>
                                  </m:sub>
                                  <m:sup>
                                    <m:r>
                                      <a:rPr lang="en-US" altLang="ja-JP" sz="2000" b="1" i="1" smtClean="0">
                                        <a:latin typeface="Cambria Math" panose="02040503050406030204" pitchFamily="18" charset="0"/>
                                      </a:rPr>
                                      <m:t>𝟏𝟐</m:t>
                                    </m:r>
                                  </m:sup>
                                  <m:e>
                                    <m:r>
                                      <a:rPr lang="en-US" altLang="ja-JP" sz="2000" b="1" i="1" smtClean="0">
                                        <a:latin typeface="Cambria Math" panose="02040503050406030204" pitchFamily="18" charset="0"/>
                                      </a:rPr>
                                      <m:t>𝐁</m:t>
                                    </m:r>
                                  </m:e>
                                </m:sPre>
                              </m:oMath>
                            </m:oMathPara>
                          </a14:m>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1</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14:m>
                            <m:oMath xmlns:m="http://schemas.openxmlformats.org/officeDocument/2006/math">
                              <m:sSup>
                                <m:sSupPr>
                                  <m:ctrlPr>
                                    <a:rPr kumimoji="1" lang="en-US" altLang="ja-JP" sz="2000" b="1" i="1" smtClean="0">
                                      <a:latin typeface="Cambria Math" panose="02040503050406030204" pitchFamily="18" charset="0"/>
                                    </a:rPr>
                                  </m:ctrlPr>
                                </m:sSupPr>
                                <m:e>
                                  <m:sPre>
                                    <m:sPrePr>
                                      <m:ctrlPr>
                                        <a:rPr kumimoji="1" lang="en-US" altLang="ja-JP" sz="2000" b="1" i="1" smtClean="0">
                                          <a:latin typeface="Cambria Math" panose="02040503050406030204" pitchFamily="18" charset="0"/>
                                        </a:rPr>
                                      </m:ctrlPr>
                                    </m:sPrePr>
                                    <m:sub>
                                      <m:r>
                                        <a:rPr kumimoji="1" lang="en-US" altLang="ja-JP" sz="2000" b="1" i="1" smtClean="0">
                                          <a:latin typeface="Cambria Math" panose="02040503050406030204" pitchFamily="18" charset="0"/>
                                        </a:rPr>
                                        <m:t>𝚲</m:t>
                                      </m:r>
                                    </m:sub>
                                    <m:sup>
                                      <m:r>
                                        <a:rPr lang="en-US" altLang="ja-JP" sz="2000" b="1" i="1" smtClean="0">
                                          <a:latin typeface="Cambria Math" panose="02040503050406030204" pitchFamily="18" charset="0"/>
                                        </a:rPr>
                                        <m:t>𝟏𝟐</m:t>
                                      </m:r>
                                    </m:sup>
                                    <m:e>
                                      <m:r>
                                        <a:rPr lang="en-US" altLang="ja-JP" sz="2000" b="1" i="1" smtClean="0">
                                          <a:latin typeface="Cambria Math" panose="02040503050406030204" pitchFamily="18" charset="0"/>
                                        </a:rPr>
                                        <m:t>𝐁</m:t>
                                      </m:r>
                                    </m:e>
                                  </m:sPre>
                                </m:e>
                                <m:sup>
                                  <m:r>
                                    <a:rPr lang="en-US" altLang="ja-JP" sz="2000" b="1" i="1" smtClean="0">
                                      <a:latin typeface="Cambria Math" panose="02040503050406030204" pitchFamily="18" charset="0"/>
                                    </a:rPr>
                                    <m:t>𝐠</m:t>
                                  </m:r>
                                  <m:r>
                                    <a:rPr lang="en-US" altLang="ja-JP" sz="2000" b="1" smtClean="0">
                                      <a:latin typeface="Cambria Math" panose="02040503050406030204" pitchFamily="18" charset="0"/>
                                    </a:rPr>
                                    <m:t>.</m:t>
                                  </m:r>
                                  <m:r>
                                    <a:rPr lang="en-US" altLang="ja-JP" sz="2000" b="1" i="1" smtClean="0">
                                      <a:latin typeface="Cambria Math" panose="02040503050406030204" pitchFamily="18" charset="0"/>
                                    </a:rPr>
                                    <m:t>𝐬</m:t>
                                  </m:r>
                                  <m:r>
                                    <a:rPr lang="en-US" altLang="ja-JP" sz="2000" b="1" smtClean="0">
                                      <a:latin typeface="Cambria Math" panose="02040503050406030204" pitchFamily="18" charset="0"/>
                                    </a:rPr>
                                    <m:t>.</m:t>
                                  </m:r>
                                </m:sup>
                              </m:sSup>
                            </m:oMath>
                          </a14:m>
                          <a:r>
                            <a:rPr kumimoji="1" lang="en-US" altLang="ja-JP" sz="2000" b="1" dirty="0">
                              <a:latin typeface="Times New Roman" panose="02020603050405020304" pitchFamily="18" charset="0"/>
                              <a:cs typeface="Times New Roman" panose="02020603050405020304" pitchFamily="18" charset="0"/>
                            </a:rPr>
                            <a:t>:</a:t>
                          </a:r>
                          <a:r>
                            <a:rPr kumimoji="1" lang="en-US" altLang="ja-JP" sz="2000" b="1" baseline="0" dirty="0">
                              <a:latin typeface="Times New Roman" panose="02020603050405020304" pitchFamily="18" charset="0"/>
                              <a:cs typeface="Times New Roman" panose="02020603050405020304" pitchFamily="18" charset="0"/>
                            </a:rPr>
                            <a:t> </a:t>
                          </a:r>
                          <a14:m>
                            <m:oMath xmlns:m="http://schemas.openxmlformats.org/officeDocument/2006/math">
                              <m:r>
                                <a:rPr kumimoji="1" lang="en-US" altLang="ja-JP" sz="2000" b="1" i="1" smtClean="0">
                                  <a:latin typeface="Cambria Math" panose="02040503050406030204" pitchFamily="18" charset="0"/>
                                </a:rPr>
                                <m:t>𝟑𝟎𝟎</m:t>
                              </m:r>
                              <m:r>
                                <a:rPr kumimoji="1" lang="en-US" altLang="ja-JP" sz="2000" b="1" smtClean="0">
                                  <a:latin typeface="Cambria Math" panose="02040503050406030204" pitchFamily="18" charset="0"/>
                                </a:rPr>
                                <m:t>×</m:t>
                              </m:r>
                              <m:r>
                                <a:rPr kumimoji="1" lang="en-US" altLang="ja-JP" sz="2000" b="1" i="1" smtClean="0">
                                  <a:latin typeface="Cambria Math" panose="02040503050406030204" pitchFamily="18" charset="0"/>
                                </a:rPr>
                                <m:t>𝟓</m:t>
                              </m:r>
                            </m:oMath>
                          </a14:m>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1656481344"/>
                      </a:ext>
                    </a:extLst>
                  </a:tr>
                  <a:tr h="370840">
                    <a:tc>
                      <a:txBody>
                        <a:bodyPr/>
                        <a:lstStyle/>
                        <a:p>
                          <a:pPr algn="l"/>
                          <a:r>
                            <a:rPr kumimoji="1" lang="en-US" altLang="ja-JP" sz="2000" b="1" dirty="0">
                              <a:latin typeface="Times New Roman" panose="02020603050405020304" pitchFamily="18" charset="0"/>
                              <a:cs typeface="Times New Roman" panose="02020603050405020304" pitchFamily="18" charset="0"/>
                            </a:rPr>
                            <a:t>Multi Foils + SS</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0.2</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320708146"/>
                      </a:ext>
                    </a:extLst>
                  </a:tr>
                  <a:tr h="370840">
                    <a:tc>
                      <a:txBody>
                        <a:bodyPr/>
                        <a:lstStyle/>
                        <a:p>
                          <a:pPr algn="l"/>
                          <a:r>
                            <a:rPr kumimoji="1" lang="en-US" altLang="ja-JP" sz="2000" b="1" dirty="0">
                              <a:latin typeface="Times New Roman" panose="02020603050405020304" pitchFamily="18" charset="0"/>
                              <a:cs typeface="Times New Roman" panose="02020603050405020304" pitchFamily="18" charset="0"/>
                            </a:rPr>
                            <a:t>Empty </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0.1</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r>
                            <a:rPr kumimoji="1" lang="en-US" altLang="ja-JP" sz="2000" b="1" dirty="0">
                              <a:latin typeface="Times New Roman" panose="02020603050405020304" pitchFamily="18" charset="0"/>
                              <a:cs typeface="Times New Roman" panose="02020603050405020304" pitchFamily="18" charset="0"/>
                            </a:rPr>
                            <a:t>+ Background study</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792685105"/>
                      </a:ext>
                    </a:extLst>
                  </a:tr>
                  <a:tr h="0">
                    <a:tc>
                      <a:txBody>
                        <a:bodyPr/>
                        <a:lstStyle/>
                        <a:p>
                          <a:pPr algn="l"/>
                          <a:r>
                            <a:rPr kumimoji="1" lang="en-US" altLang="ja-JP" sz="2000" b="1" dirty="0">
                              <a:latin typeface="Times New Roman" panose="02020603050405020304" pitchFamily="18" charset="0"/>
                              <a:cs typeface="Times New Roman" panose="02020603050405020304" pitchFamily="18" charset="0"/>
                            </a:rPr>
                            <a:t>Empty (or gas) + SS</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0.2</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r>
                            <a:rPr kumimoji="1" lang="en-US" altLang="ja-JP" sz="2000" b="1" dirty="0">
                              <a:latin typeface="Times New Roman" panose="02020603050405020304" pitchFamily="18" charset="0"/>
                              <a:cs typeface="Times New Roman" panose="02020603050405020304" pitchFamily="18" charset="0"/>
                            </a:rPr>
                            <a:t>+ Angle resolution check</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618916096"/>
                      </a:ext>
                    </a:extLst>
                  </a:tr>
                  <a:tr h="370840">
                    <a:tc gridSpan="3">
                      <a:txBody>
                        <a:bodyPr/>
                        <a:lstStyle/>
                        <a:p>
                          <a:pPr algn="ctr"/>
                          <a:r>
                            <a:rPr kumimoji="1" lang="en-US" altLang="ja-JP" sz="2000" b="1" dirty="0">
                              <a:latin typeface="Times New Roman" panose="02020603050405020304" pitchFamily="18" charset="0"/>
                              <a:cs typeface="Times New Roman" panose="02020603050405020304" pitchFamily="18" charset="0"/>
                            </a:rPr>
                            <a:t>Subtotal</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en-US" altLang="ja-JP" sz="2000" b="1" dirty="0">
                              <a:latin typeface="Times New Roman" panose="02020603050405020304" pitchFamily="18" charset="0"/>
                              <a:cs typeface="Times New Roman" panose="02020603050405020304" pitchFamily="18" charset="0"/>
                            </a:rPr>
                            <a:t>2.5</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219240701"/>
                      </a:ext>
                    </a:extLst>
                  </a:tr>
                  <a:tr h="370840">
                    <a:tc gridSpan="3">
                      <a:txBody>
                        <a:bodyPr/>
                        <a:lstStyle/>
                        <a:p>
                          <a:pPr algn="ctr"/>
                          <a:r>
                            <a:rPr kumimoji="1" lang="en-US" altLang="ja-JP" sz="2500" b="1" dirty="0">
                              <a:latin typeface="Times New Roman" panose="02020603050405020304" pitchFamily="18" charset="0"/>
                              <a:cs typeface="Times New Roman" panose="02020603050405020304" pitchFamily="18" charset="0"/>
                            </a:rPr>
                            <a:t>Total</a:t>
                          </a:r>
                          <a:endParaRPr kumimoji="1" lang="ja-JP" altLang="en-US" sz="2500" b="1" dirty="0">
                            <a:latin typeface="Times New Roman" panose="02020603050405020304" pitchFamily="18" charset="0"/>
                            <a:cs typeface="Times New Roman" panose="02020603050405020304" pitchFamily="18" charset="0"/>
                          </a:endParaRPr>
                        </a:p>
                      </a:txBody>
                      <a:tcPr anchor="ctr">
                        <a:lnT w="76200" cap="flat" cmpd="sng" algn="ctr">
                          <a:solidFill>
                            <a:schemeClr val="tx1"/>
                          </a:solidFill>
                          <a:prstDash val="solid"/>
                          <a:round/>
                          <a:headEnd type="none" w="med" len="med"/>
                          <a:tailEnd type="none" w="med" len="med"/>
                        </a:lnT>
                        <a:solidFill>
                          <a:schemeClr val="accent5">
                            <a:lumMod val="5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en-US" altLang="ja-JP" sz="2500" b="1" dirty="0">
                              <a:latin typeface="Times New Roman" panose="02020603050405020304" pitchFamily="18" charset="0"/>
                              <a:cs typeface="Times New Roman" panose="02020603050405020304" pitchFamily="18" charset="0"/>
                            </a:rPr>
                            <a:t>14.5</a:t>
                          </a:r>
                          <a:endParaRPr kumimoji="1" lang="ja-JP" altLang="en-US" sz="2500" b="1" dirty="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a:endParaRPr kumimoji="1" lang="ja-JP"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chemeClr val="bg1">
                            <a:lumMod val="95000"/>
                            <a:lumOff val="5000"/>
                          </a:schemeClr>
                        </a:solidFill>
                      </a:tcPr>
                    </a:tc>
                    <a:extLst>
                      <a:ext uri="{0D108BD9-81ED-4DB2-BD59-A6C34878D82A}">
                        <a16:rowId xmlns:a16="http://schemas.microsoft.com/office/drawing/2014/main" val="1163410170"/>
                      </a:ext>
                    </a:extLst>
                  </a:tr>
                </a:tbl>
              </a:graphicData>
            </a:graphic>
          </p:graphicFrame>
        </mc:Choice>
        <mc:Fallback xmlns="">
          <p:graphicFrame>
            <p:nvGraphicFramePr>
              <p:cNvPr id="4" name="コンテンツ プレースホルダー 3">
                <a:extLst>
                  <a:ext uri="{FF2B5EF4-FFF2-40B4-BE49-F238E27FC236}">
                    <a16:creationId xmlns:a16="http://schemas.microsoft.com/office/drawing/2014/main" id="{7436B6BB-91B1-4E83-A6A5-DA297BB362EC}"/>
                  </a:ext>
                </a:extLst>
              </p:cNvPr>
              <p:cNvGraphicFramePr>
                <a:graphicFrameLocks/>
              </p:cNvGraphicFramePr>
              <p:nvPr>
                <p:extLst>
                  <p:ext uri="{D42A27DB-BD31-4B8C-83A1-F6EECF244321}">
                    <p14:modId xmlns:p14="http://schemas.microsoft.com/office/powerpoint/2010/main" val="4074926581"/>
                  </p:ext>
                </p:extLst>
              </p:nvPr>
            </p:nvGraphicFramePr>
            <p:xfrm>
              <a:off x="419621" y="747241"/>
              <a:ext cx="11242109" cy="5900104"/>
            </p:xfrm>
            <a:graphic>
              <a:graphicData uri="http://schemas.openxmlformats.org/drawingml/2006/table">
                <a:tbl>
                  <a:tblPr firstRow="1" bandRow="1">
                    <a:tableStyleId>{5940675A-B579-460E-94D1-54222C63F5DA}</a:tableStyleId>
                  </a:tblPr>
                  <a:tblGrid>
                    <a:gridCol w="2812094">
                      <a:extLst>
                        <a:ext uri="{9D8B030D-6E8A-4147-A177-3AD203B41FA5}">
                          <a16:colId xmlns:a16="http://schemas.microsoft.com/office/drawing/2014/main" val="1732957581"/>
                        </a:ext>
                      </a:extLst>
                    </a:gridCol>
                    <a:gridCol w="1315233">
                      <a:extLst>
                        <a:ext uri="{9D8B030D-6E8A-4147-A177-3AD203B41FA5}">
                          <a16:colId xmlns:a16="http://schemas.microsoft.com/office/drawing/2014/main" val="1232975587"/>
                        </a:ext>
                      </a:extLst>
                    </a:gridCol>
                    <a:gridCol w="2167003">
                      <a:extLst>
                        <a:ext uri="{9D8B030D-6E8A-4147-A177-3AD203B41FA5}">
                          <a16:colId xmlns:a16="http://schemas.microsoft.com/office/drawing/2014/main" val="2886564014"/>
                        </a:ext>
                      </a:extLst>
                    </a:gridCol>
                    <a:gridCol w="1828800">
                      <a:extLst>
                        <a:ext uri="{9D8B030D-6E8A-4147-A177-3AD203B41FA5}">
                          <a16:colId xmlns:a16="http://schemas.microsoft.com/office/drawing/2014/main" val="2161129183"/>
                        </a:ext>
                      </a:extLst>
                    </a:gridCol>
                    <a:gridCol w="3118979">
                      <a:extLst>
                        <a:ext uri="{9D8B030D-6E8A-4147-A177-3AD203B41FA5}">
                          <a16:colId xmlns:a16="http://schemas.microsoft.com/office/drawing/2014/main" val="3437393216"/>
                        </a:ext>
                      </a:extLst>
                    </a:gridCol>
                  </a:tblGrid>
                  <a:tr h="472440">
                    <a:tc gridSpan="5">
                      <a:txBody>
                        <a:bodyPr/>
                        <a:lstStyle/>
                        <a:p>
                          <a:pPr algn="ctr"/>
                          <a:r>
                            <a:rPr kumimoji="1" lang="en-US" altLang="ja-JP" sz="2500" dirty="0">
                              <a:solidFill>
                                <a:schemeClr val="tx1"/>
                              </a:solidFill>
                              <a:latin typeface="Times New Roman" panose="02020603050405020304" pitchFamily="18" charset="0"/>
                              <a:cs typeface="Times New Roman" panose="02020603050405020304" pitchFamily="18" charset="0"/>
                            </a:rPr>
                            <a:t>Physics</a:t>
                          </a:r>
                          <a:endParaRPr kumimoji="1" lang="ja-JP" altLang="en-US" sz="25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3008987"/>
                      </a:ext>
                    </a:extLst>
                  </a:tr>
                  <a:tr h="396240">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Target (mg/cm</a:t>
                          </a:r>
                          <a:r>
                            <a:rPr kumimoji="1" lang="en-US" altLang="ja-JP" sz="2000" baseline="30000" dirty="0">
                              <a:solidFill>
                                <a:schemeClr val="tx1"/>
                              </a:solidFill>
                              <a:latin typeface="Times New Roman" panose="02020603050405020304" pitchFamily="18" charset="0"/>
                              <a:cs typeface="Times New Roman" panose="02020603050405020304" pitchFamily="18" charset="0"/>
                            </a:rPr>
                            <a:t>2</a:t>
                          </a:r>
                          <a:r>
                            <a:rPr kumimoji="1" lang="en-US" altLang="ja-JP" sz="2000" dirty="0">
                              <a:solidFill>
                                <a:schemeClr val="tx1"/>
                              </a:solidFill>
                              <a:latin typeface="Times New Roman" panose="02020603050405020304" pitchFamily="18" charset="0"/>
                              <a:cs typeface="Times New Roman" panose="02020603050405020304" pitchFamily="18" charset="0"/>
                            </a:rPr>
                            <a:t>)</a:t>
                          </a:r>
                          <a:endParaRPr kumimoji="1" lang="ja-JP" altLang="en-US" sz="20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a:txBody>
                        <a:bodyPr/>
                        <a:lstStyle/>
                        <a:p>
                          <a:endParaRPr lang="ja-JP"/>
                        </a:p>
                      </a:txBody>
                      <a:tcPr anchor="ctr">
                        <a:blipFill>
                          <a:blip r:embed="rId2"/>
                          <a:stretch>
                            <a:fillRect l="-214352" t="-132308" r="-543981" b="-1306154"/>
                          </a:stretch>
                        </a:blipFill>
                      </a:tcPr>
                    </a:tc>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Product</a:t>
                          </a:r>
                          <a:endParaRPr kumimoji="1" lang="ja-JP"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Beamtime (day)</a:t>
                          </a:r>
                          <a:endParaRPr kumimoji="1" lang="ja-JP"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tc>
                      <a:txBody>
                        <a:bodyPr/>
                        <a:lstStyle/>
                        <a:p>
                          <a:pPr algn="ctr"/>
                          <a:r>
                            <a:rPr kumimoji="1" lang="en-US" altLang="ja-JP" sz="2000" dirty="0">
                              <a:solidFill>
                                <a:schemeClr val="tx1"/>
                              </a:solidFill>
                              <a:latin typeface="Times New Roman" panose="02020603050405020304" pitchFamily="18" charset="0"/>
                              <a:cs typeface="Times New Roman" panose="02020603050405020304" pitchFamily="18" charset="0"/>
                            </a:rPr>
                            <a:t>Yield</a:t>
                          </a:r>
                          <a:endParaRPr kumimoji="1" lang="ja-JP" altLang="en-US" sz="2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50000"/>
                          </a:schemeClr>
                        </a:solidFill>
                      </a:tcPr>
                    </a:tc>
                    <a:extLst>
                      <a:ext uri="{0D108BD9-81ED-4DB2-BD59-A6C34878D82A}">
                        <a16:rowId xmlns:a16="http://schemas.microsoft.com/office/drawing/2014/main" val="4100501363"/>
                      </a:ext>
                    </a:extLst>
                  </a:tr>
                  <a:tr h="436563">
                    <a:tc>
                      <a:txBody>
                        <a:bodyPr/>
                        <a:lstStyle/>
                        <a:p>
                          <a:endParaRPr lang="ja-JP"/>
                        </a:p>
                      </a:txBody>
                      <a:tcPr anchor="ctr">
                        <a:blipFill>
                          <a:blip r:embed="rId2"/>
                          <a:stretch>
                            <a:fillRect l="-216" t="-212676" r="-301082" b="-1095775"/>
                          </a:stretch>
                        </a:blip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endParaRPr lang="ja-JP"/>
                        </a:p>
                      </a:txBody>
                      <a:tcPr anchor="ctr">
                        <a:blipFill>
                          <a:blip r:embed="rId2"/>
                          <a:stretch>
                            <a:fillRect l="-190730" t="-212676" r="-230056" b="-1095775"/>
                          </a:stretch>
                        </a:blipFill>
                      </a:tcPr>
                    </a:tc>
                    <a:tc>
                      <a:txBody>
                        <a:bodyPr/>
                        <a:lstStyle/>
                        <a:p>
                          <a:pPr algn="ctr"/>
                          <a:r>
                            <a:rPr lang="en-US" altLang="ja-JP" sz="2000" b="1" dirty="0">
                              <a:latin typeface="Times New Roman" panose="02020603050405020304" pitchFamily="18" charset="0"/>
                              <a:cs typeface="Times New Roman" panose="02020603050405020304" pitchFamily="18" charset="0"/>
                            </a:rPr>
                            <a:t>10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600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850235434"/>
                      </a:ext>
                    </a:extLst>
                  </a:tr>
                  <a:tr h="434277">
                    <a:tc>
                      <a:txBody>
                        <a:bodyPr/>
                        <a:lstStyle/>
                        <a:p>
                          <a:endParaRPr lang="ja-JP"/>
                        </a:p>
                      </a:txBody>
                      <a:tcPr anchor="ctr">
                        <a:blipFill>
                          <a:blip r:embed="rId2"/>
                          <a:stretch>
                            <a:fillRect l="-216" t="-308333" r="-301082" b="-980556"/>
                          </a:stretch>
                        </a:blip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endParaRPr lang="ja-JP"/>
                        </a:p>
                      </a:txBody>
                      <a:tcPr anchor="ctr">
                        <a:blipFill>
                          <a:blip r:embed="rId2"/>
                          <a:stretch>
                            <a:fillRect l="-190730" t="-308333" r="-230056" b="-980556"/>
                          </a:stretch>
                        </a:blip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2</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828887253"/>
                      </a:ext>
                    </a:extLst>
                  </a:tr>
                  <a:tr h="396240">
                    <a:tc gridSpan="3">
                      <a:txBody>
                        <a:bodyPr/>
                        <a:lstStyle/>
                        <a:p>
                          <a:pPr algn="ctr"/>
                          <a:r>
                            <a:rPr kumimoji="1" lang="en-US" altLang="ja-JP" sz="2000" dirty="0">
                              <a:latin typeface="Times New Roman" panose="02020603050405020304" pitchFamily="18" charset="0"/>
                              <a:cs typeface="Times New Roman" panose="02020603050405020304" pitchFamily="18" charset="0"/>
                            </a:rPr>
                            <a:t>Subtotal</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lang="en-US" altLang="ja-JP" sz="2000" b="1" dirty="0">
                              <a:latin typeface="Times New Roman" panose="02020603050405020304" pitchFamily="18" charset="0"/>
                              <a:cs typeface="Times New Roman" panose="02020603050405020304" pitchFamily="18" charset="0"/>
                            </a:rPr>
                            <a:t>12</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1307843934"/>
                      </a:ext>
                    </a:extLst>
                  </a:tr>
                  <a:tr h="472440">
                    <a:tc gridSpan="5">
                      <a:txBody>
                        <a:bodyPr/>
                        <a:lstStyle/>
                        <a:p>
                          <a:pPr algn="ctr"/>
                          <a:r>
                            <a:rPr kumimoji="1" lang="en-US" altLang="ja-JP" sz="2500" dirty="0">
                              <a:solidFill>
                                <a:schemeClr val="bg1"/>
                              </a:solidFill>
                              <a:latin typeface="Times New Roman" panose="02020603050405020304" pitchFamily="18" charset="0"/>
                              <a:cs typeface="Times New Roman" panose="02020603050405020304" pitchFamily="18" charset="0"/>
                            </a:rPr>
                            <a:t>Calibration</a:t>
                          </a:r>
                          <a:endParaRPr kumimoji="1" lang="ja-JP" altLang="en-US" sz="2500" b="1" dirty="0">
                            <a:solidFill>
                              <a:schemeClr val="bg1"/>
                            </a:solidFill>
                            <a:latin typeface="Times New Roman" panose="02020603050405020304" pitchFamily="18" charset="0"/>
                            <a:cs typeface="Times New Roman" panose="02020603050405020304" pitchFamily="18" charset="0"/>
                          </a:endParaRPr>
                        </a:p>
                      </a:txBody>
                      <a:tcPr anchor="ctr">
                        <a:lnT w="76200" cap="flat" cmpd="sng" algn="ctr">
                          <a:solidFill>
                            <a:schemeClr val="tx1"/>
                          </a:solidFill>
                          <a:prstDash val="solid"/>
                          <a:round/>
                          <a:headEnd type="none" w="med" len="med"/>
                          <a:tailEnd type="none" w="med" len="med"/>
                        </a:lnT>
                        <a:solidFill>
                          <a:srgbClr val="FFC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01754400"/>
                      </a:ext>
                    </a:extLst>
                  </a:tr>
                  <a:tr h="396240">
                    <a:tc>
                      <a:txBody>
                        <a:bodyPr/>
                        <a:lstStyle/>
                        <a:p>
                          <a:pPr algn="ctr"/>
                          <a:r>
                            <a:rPr kumimoji="1" lang="en-US" altLang="ja-JP" sz="2000" dirty="0">
                              <a:solidFill>
                                <a:schemeClr val="bg1"/>
                              </a:solidFill>
                              <a:latin typeface="Times New Roman" panose="02020603050405020304" pitchFamily="18" charset="0"/>
                              <a:cs typeface="Times New Roman" panose="02020603050405020304" pitchFamily="18" charset="0"/>
                            </a:rPr>
                            <a:t>Target</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endParaRPr lang="ja-JP"/>
                        </a:p>
                      </a:txBody>
                      <a:tcPr anchor="ctr">
                        <a:blipFill>
                          <a:blip r:embed="rId2"/>
                          <a:stretch>
                            <a:fillRect l="-214352" t="-670769" r="-543981" b="-767692"/>
                          </a:stretch>
                        </a:blipFill>
                      </a:tcPr>
                    </a:tc>
                    <a:tc>
                      <a:txBody>
                        <a:bodyPr/>
                        <a:lstStyle/>
                        <a:p>
                          <a:pPr algn="ctr"/>
                          <a:r>
                            <a:rPr kumimoji="1" lang="en-US" altLang="ja-JP" sz="2000">
                              <a:solidFill>
                                <a:schemeClr val="bg1"/>
                              </a:solidFill>
                              <a:latin typeface="Times New Roman" panose="02020603050405020304" pitchFamily="18" charset="0"/>
                              <a:cs typeface="Times New Roman" panose="02020603050405020304" pitchFamily="18" charset="0"/>
                            </a:rPr>
                            <a:t>Reaction</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pPr algn="ctr"/>
                          <a:r>
                            <a:rPr kumimoji="1" lang="en-US" altLang="ja-JP" sz="2000" dirty="0">
                              <a:solidFill>
                                <a:schemeClr val="bg1"/>
                              </a:solidFill>
                              <a:latin typeface="Times New Roman" panose="02020603050405020304" pitchFamily="18" charset="0"/>
                              <a:cs typeface="Times New Roman" panose="02020603050405020304" pitchFamily="18" charset="0"/>
                            </a:rPr>
                            <a:t>Beamtime (day)</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pPr algn="ctr"/>
                          <a:r>
                            <a:rPr kumimoji="1" lang="en-US" altLang="ja-JP" sz="2000" dirty="0">
                              <a:solidFill>
                                <a:schemeClr val="bg1"/>
                              </a:solidFill>
                              <a:latin typeface="Times New Roman" panose="02020603050405020304" pitchFamily="18" charset="0"/>
                              <a:cs typeface="Times New Roman" panose="02020603050405020304" pitchFamily="18" charset="0"/>
                            </a:rPr>
                            <a:t>Remarks</a:t>
                          </a:r>
                          <a:endParaRPr kumimoji="1" lang="ja-JP" altLang="en-US" sz="2000" b="1" dirty="0">
                            <a:solidFill>
                              <a:schemeClr val="bg1"/>
                            </a:solidFill>
                            <a:latin typeface="Times New Roman" panose="02020603050405020304" pitchFamily="18" charset="0"/>
                            <a:cs typeface="Times New Roman" panose="02020603050405020304" pitchFamily="18" charset="0"/>
                          </a:endParaRPr>
                        </a:p>
                      </a:txBody>
                      <a:tcPr anchor="ctr">
                        <a:solidFill>
                          <a:srgbClr val="FFC000"/>
                        </a:solidFill>
                      </a:tcPr>
                    </a:tc>
                    <a:extLst>
                      <a:ext uri="{0D108BD9-81ED-4DB2-BD59-A6C34878D82A}">
                        <a16:rowId xmlns:a16="http://schemas.microsoft.com/office/drawing/2014/main" val="3471200727"/>
                      </a:ext>
                    </a:extLst>
                  </a:tr>
                  <a:tr h="403162">
                    <a:tc>
                      <a:txBody>
                        <a:bodyPr/>
                        <a:lstStyle/>
                        <a:p>
                          <a:pPr algn="l"/>
                          <a:r>
                            <a:rPr kumimoji="1" lang="en-US" altLang="ja-JP" sz="2000" b="1" dirty="0">
                              <a:latin typeface="Times New Roman" panose="02020603050405020304" pitchFamily="18" charset="0"/>
                              <a:cs typeface="Times New Roman" panose="02020603050405020304" pitchFamily="18" charset="0"/>
                            </a:rPr>
                            <a:t>H (30)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endParaRPr lang="ja-JP"/>
                        </a:p>
                      </a:txBody>
                      <a:tcPr anchor="ctr">
                        <a:blipFill>
                          <a:blip r:embed="rId2"/>
                          <a:stretch>
                            <a:fillRect l="-190730" t="-747761" r="-230056" b="-644776"/>
                          </a:stretch>
                        </a:blip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1</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endParaRPr lang="ja-JP"/>
                        </a:p>
                      </a:txBody>
                      <a:tcPr anchor="ctr">
                        <a:blipFill>
                          <a:blip r:embed="rId2"/>
                          <a:stretch>
                            <a:fillRect l="-260742" t="-747761" r="-1367" b="-644776"/>
                          </a:stretch>
                        </a:blipFill>
                      </a:tcPr>
                    </a:tc>
                    <a:extLst>
                      <a:ext uri="{0D108BD9-81ED-4DB2-BD59-A6C34878D82A}">
                        <a16:rowId xmlns:a16="http://schemas.microsoft.com/office/drawing/2014/main" val="1521140016"/>
                      </a:ext>
                    </a:extLst>
                  </a:tr>
                  <a:tr h="435102">
                    <a:tc>
                      <a:txBody>
                        <a:bodyPr/>
                        <a:lstStyle/>
                        <a:p>
                          <a:endParaRPr lang="ja-JP"/>
                        </a:p>
                      </a:txBody>
                      <a:tcPr anchor="ctr">
                        <a:blipFill>
                          <a:blip r:embed="rId2"/>
                          <a:stretch>
                            <a:fillRect l="-216" t="-800000" r="-301082" b="-508451"/>
                          </a:stretch>
                        </a:blip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endParaRPr lang="ja-JP"/>
                        </a:p>
                      </a:txBody>
                      <a:tcPr anchor="ctr">
                        <a:blipFill>
                          <a:blip r:embed="rId2"/>
                          <a:stretch>
                            <a:fillRect l="-190730" t="-800000" r="-230056" b="-508451"/>
                          </a:stretch>
                        </a:blip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1</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endParaRPr lang="ja-JP"/>
                        </a:p>
                      </a:txBody>
                      <a:tcPr anchor="ctr">
                        <a:blipFill>
                          <a:blip r:embed="rId2"/>
                          <a:stretch>
                            <a:fillRect l="-260742" t="-800000" r="-1367" b="-508451"/>
                          </a:stretch>
                        </a:blipFill>
                      </a:tcPr>
                    </a:tc>
                    <a:extLst>
                      <a:ext uri="{0D108BD9-81ED-4DB2-BD59-A6C34878D82A}">
                        <a16:rowId xmlns:a16="http://schemas.microsoft.com/office/drawing/2014/main" val="1656481344"/>
                      </a:ext>
                    </a:extLst>
                  </a:tr>
                  <a:tr h="396240">
                    <a:tc>
                      <a:txBody>
                        <a:bodyPr/>
                        <a:lstStyle/>
                        <a:p>
                          <a:pPr algn="l"/>
                          <a:r>
                            <a:rPr kumimoji="1" lang="en-US" altLang="ja-JP" sz="2000" b="1" dirty="0">
                              <a:latin typeface="Times New Roman" panose="02020603050405020304" pitchFamily="18" charset="0"/>
                              <a:cs typeface="Times New Roman" panose="02020603050405020304" pitchFamily="18" charset="0"/>
                            </a:rPr>
                            <a:t>Multi Foils + SS</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0.2</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320708146"/>
                      </a:ext>
                    </a:extLst>
                  </a:tr>
                  <a:tr h="396240">
                    <a:tc>
                      <a:txBody>
                        <a:bodyPr/>
                        <a:lstStyle/>
                        <a:p>
                          <a:pPr algn="l"/>
                          <a:r>
                            <a:rPr kumimoji="1" lang="en-US" altLang="ja-JP" sz="2000" b="1" dirty="0">
                              <a:latin typeface="Times New Roman" panose="02020603050405020304" pitchFamily="18" charset="0"/>
                              <a:cs typeface="Times New Roman" panose="02020603050405020304" pitchFamily="18" charset="0"/>
                            </a:rPr>
                            <a:t>Empty </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0.1</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r>
                            <a:rPr kumimoji="1" lang="en-US" altLang="ja-JP" sz="2000" b="1" dirty="0">
                              <a:latin typeface="Times New Roman" panose="02020603050405020304" pitchFamily="18" charset="0"/>
                              <a:cs typeface="Times New Roman" panose="02020603050405020304" pitchFamily="18" charset="0"/>
                            </a:rPr>
                            <a:t>+ Background study</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792685105"/>
                      </a:ext>
                    </a:extLst>
                  </a:tr>
                  <a:tr h="396240">
                    <a:tc>
                      <a:txBody>
                        <a:bodyPr/>
                        <a:lstStyle/>
                        <a:p>
                          <a:pPr algn="l"/>
                          <a:r>
                            <a:rPr kumimoji="1" lang="en-US" altLang="ja-JP" sz="2000" b="1" dirty="0">
                              <a:latin typeface="Times New Roman" panose="02020603050405020304" pitchFamily="18" charset="0"/>
                              <a:cs typeface="Times New Roman" panose="02020603050405020304" pitchFamily="18" charset="0"/>
                            </a:rPr>
                            <a:t>Empty (or gas) + SS</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50</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kumimoji="1" lang="en-US" altLang="ja-JP" sz="2000" b="1" dirty="0">
                              <a:latin typeface="Times New Roman" panose="02020603050405020304" pitchFamily="18" charset="0"/>
                              <a:cs typeface="Times New Roman" panose="02020603050405020304" pitchFamily="18" charset="0"/>
                            </a:rPr>
                            <a:t>0.2</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l"/>
                          <a:r>
                            <a:rPr kumimoji="1" lang="en-US" altLang="ja-JP" sz="2000" b="1" dirty="0">
                              <a:latin typeface="Times New Roman" panose="02020603050405020304" pitchFamily="18" charset="0"/>
                              <a:cs typeface="Times New Roman" panose="02020603050405020304" pitchFamily="18" charset="0"/>
                            </a:rPr>
                            <a:t>+ Angle resolution check</a:t>
                          </a:r>
                          <a:endParaRPr kumimoji="1" lang="ja-JP" altLang="en-US" sz="20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618916096"/>
                      </a:ext>
                    </a:extLst>
                  </a:tr>
                  <a:tr h="396240">
                    <a:tc gridSpan="3">
                      <a:txBody>
                        <a:bodyPr/>
                        <a:lstStyle/>
                        <a:p>
                          <a:pPr algn="ctr"/>
                          <a:r>
                            <a:rPr kumimoji="1" lang="en-US" altLang="ja-JP" sz="2000" b="1" dirty="0">
                              <a:latin typeface="Times New Roman" panose="02020603050405020304" pitchFamily="18" charset="0"/>
                              <a:cs typeface="Times New Roman" panose="02020603050405020304" pitchFamily="18" charset="0"/>
                            </a:rPr>
                            <a:t>Subtotal</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en-US" altLang="ja-JP" sz="2000" b="1" dirty="0">
                              <a:latin typeface="Times New Roman" panose="02020603050405020304" pitchFamily="18" charset="0"/>
                              <a:cs typeface="Times New Roman" panose="02020603050405020304" pitchFamily="18" charset="0"/>
                            </a:rPr>
                            <a:t>2.5</a:t>
                          </a: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kumimoji="1" lang="ja-JP" altLang="en-US" sz="2000" b="1" dirty="0">
                            <a:latin typeface="Times New Roman" panose="02020603050405020304" pitchFamily="18" charset="0"/>
                            <a:cs typeface="Times New Roman" panose="02020603050405020304" pitchFamily="18" charset="0"/>
                          </a:endParaRPr>
                        </a:p>
                      </a:txBody>
                      <a:tcPr anchor="ctr">
                        <a:lnB w="762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219240701"/>
                      </a:ext>
                    </a:extLst>
                  </a:tr>
                  <a:tr h="472440">
                    <a:tc gridSpan="3">
                      <a:txBody>
                        <a:bodyPr/>
                        <a:lstStyle/>
                        <a:p>
                          <a:pPr algn="ctr"/>
                          <a:r>
                            <a:rPr kumimoji="1" lang="en-US" altLang="ja-JP" sz="2500" b="1" dirty="0">
                              <a:latin typeface="Times New Roman" panose="02020603050405020304" pitchFamily="18" charset="0"/>
                              <a:cs typeface="Times New Roman" panose="02020603050405020304" pitchFamily="18" charset="0"/>
                            </a:rPr>
                            <a:t>Total</a:t>
                          </a:r>
                          <a:endParaRPr kumimoji="1" lang="ja-JP" altLang="en-US" sz="2500" b="1" dirty="0">
                            <a:latin typeface="Times New Roman" panose="02020603050405020304" pitchFamily="18" charset="0"/>
                            <a:cs typeface="Times New Roman" panose="02020603050405020304" pitchFamily="18" charset="0"/>
                          </a:endParaRPr>
                        </a:p>
                      </a:txBody>
                      <a:tcPr anchor="ctr">
                        <a:lnT w="76200" cap="flat" cmpd="sng" algn="ctr">
                          <a:solidFill>
                            <a:schemeClr val="tx1"/>
                          </a:solidFill>
                          <a:prstDash val="solid"/>
                          <a:round/>
                          <a:headEnd type="none" w="med" len="med"/>
                          <a:tailEnd type="none" w="med" len="med"/>
                        </a:lnT>
                        <a:solidFill>
                          <a:schemeClr val="accent5">
                            <a:lumMod val="5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en-US" altLang="ja-JP" sz="2500" b="1" dirty="0">
                              <a:latin typeface="Times New Roman" panose="02020603050405020304" pitchFamily="18" charset="0"/>
                              <a:cs typeface="Times New Roman" panose="02020603050405020304" pitchFamily="18" charset="0"/>
                            </a:rPr>
                            <a:t>14.5</a:t>
                          </a:r>
                          <a:endParaRPr kumimoji="1" lang="ja-JP" altLang="en-US" sz="2500" b="1" dirty="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a:endParaRPr kumimoji="1" lang="ja-JP"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chemeClr val="bg1">
                            <a:lumMod val="95000"/>
                            <a:lumOff val="5000"/>
                          </a:schemeClr>
                        </a:solidFill>
                      </a:tcPr>
                    </a:tc>
                    <a:extLst>
                      <a:ext uri="{0D108BD9-81ED-4DB2-BD59-A6C34878D82A}">
                        <a16:rowId xmlns:a16="http://schemas.microsoft.com/office/drawing/2014/main" val="1163410170"/>
                      </a:ext>
                    </a:extLst>
                  </a:tr>
                </a:tbl>
              </a:graphicData>
            </a:graphic>
          </p:graphicFrame>
        </mc:Fallback>
      </mc:AlternateContent>
      <p:cxnSp>
        <p:nvCxnSpPr>
          <p:cNvPr id="5" name="直線コネクタ 4">
            <a:extLst>
              <a:ext uri="{FF2B5EF4-FFF2-40B4-BE49-F238E27FC236}">
                <a16:creationId xmlns:a16="http://schemas.microsoft.com/office/drawing/2014/main" id="{239AFF37-520B-40DA-920F-47ACBD4B3DAB}"/>
              </a:ext>
            </a:extLst>
          </p:cNvPr>
          <p:cNvCxnSpPr/>
          <p:nvPr/>
        </p:nvCxnSpPr>
        <p:spPr>
          <a:xfrm flipV="1">
            <a:off x="8562109" y="2493818"/>
            <a:ext cx="3099621" cy="380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8B054370-22E9-49AB-B18A-30AE2F1AFF0A}"/>
              </a:ext>
            </a:extLst>
          </p:cNvPr>
          <p:cNvCxnSpPr/>
          <p:nvPr/>
        </p:nvCxnSpPr>
        <p:spPr>
          <a:xfrm flipV="1">
            <a:off x="8562108" y="5778248"/>
            <a:ext cx="3099621" cy="3800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724DFE88-82BD-459E-8081-EE95F21F9558}"/>
              </a:ext>
            </a:extLst>
          </p:cNvPr>
          <p:cNvCxnSpPr>
            <a:cxnSpLocks/>
          </p:cNvCxnSpPr>
          <p:nvPr/>
        </p:nvCxnSpPr>
        <p:spPr>
          <a:xfrm flipV="1">
            <a:off x="8562108" y="6184210"/>
            <a:ext cx="3099620" cy="4631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426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60278A-C294-4B81-9639-C40EEA00F544}"/>
              </a:ext>
            </a:extLst>
          </p:cNvPr>
          <p:cNvSpPr>
            <a:spLocks noGrp="1"/>
          </p:cNvSpPr>
          <p:nvPr>
            <p:ph type="title"/>
          </p:nvPr>
        </p:nvSpPr>
        <p:spPr/>
        <p:txBody>
          <a:bodyPr/>
          <a:lstStyle/>
          <a:p>
            <a:endParaRPr kumimoji="1" lang="ja-JP" altLang="en-US" dirty="0"/>
          </a:p>
        </p:txBody>
      </p:sp>
      <p:pic>
        <p:nvPicPr>
          <p:cNvPr id="7" name="コンテンツ プレースホルダー 6">
            <a:extLst>
              <a:ext uri="{FF2B5EF4-FFF2-40B4-BE49-F238E27FC236}">
                <a16:creationId xmlns:a16="http://schemas.microsoft.com/office/drawing/2014/main" id="{05B20BB3-2657-409A-A4CD-29E9A4E96E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751" y="0"/>
            <a:ext cx="9722498" cy="6847537"/>
          </a:xfrm>
        </p:spPr>
      </p:pic>
    </p:spTree>
    <p:extLst>
      <p:ext uri="{BB962C8B-B14F-4D97-AF65-F5344CB8AC3E}">
        <p14:creationId xmlns:p14="http://schemas.microsoft.com/office/powerpoint/2010/main" val="3636266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BC6D72-F9F0-4228-BFDE-B4C4C7CBBC16}"/>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736B8299-C9D5-4D3D-AC1A-D22FE6F949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8125" y="1520"/>
            <a:ext cx="9695750" cy="6856480"/>
          </a:xfrm>
        </p:spPr>
      </p:pic>
      <p:cxnSp>
        <p:nvCxnSpPr>
          <p:cNvPr id="7" name="直線コネクタ 6">
            <a:extLst>
              <a:ext uri="{FF2B5EF4-FFF2-40B4-BE49-F238E27FC236}">
                <a16:creationId xmlns:a16="http://schemas.microsoft.com/office/drawing/2014/main" id="{9FB8A318-5A10-40A9-942F-40FC511C6015}"/>
              </a:ext>
            </a:extLst>
          </p:cNvPr>
          <p:cNvCxnSpPr>
            <a:cxnSpLocks/>
          </p:cNvCxnSpPr>
          <p:nvPr/>
        </p:nvCxnSpPr>
        <p:spPr>
          <a:xfrm>
            <a:off x="905068" y="4040154"/>
            <a:ext cx="5029201"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3456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069074-6751-4EC0-ACC5-B022E3CF7146}"/>
              </a:ext>
            </a:extLst>
          </p:cNvPr>
          <p:cNvSpPr>
            <a:spLocks noGrp="1"/>
          </p:cNvSpPr>
          <p:nvPr>
            <p:ph type="title"/>
          </p:nvPr>
        </p:nvSpPr>
        <p:spPr>
          <a:xfrm>
            <a:off x="539620" y="2766218"/>
            <a:ext cx="4582886" cy="1325563"/>
          </a:xfrm>
        </p:spPr>
        <p:txBody>
          <a:bodyPr/>
          <a:lstStyle/>
          <a:p>
            <a:r>
              <a:rPr lang="en-US" altLang="ja-JP" dirty="0"/>
              <a:t>ANSYS</a:t>
            </a:r>
            <a:endParaRPr kumimoji="1" lang="ja-JP" altLang="en-US" dirty="0"/>
          </a:p>
        </p:txBody>
      </p:sp>
      <p:pic>
        <p:nvPicPr>
          <p:cNvPr id="5" name="コンテンツ プレースホルダー 4">
            <a:extLst>
              <a:ext uri="{FF2B5EF4-FFF2-40B4-BE49-F238E27FC236}">
                <a16:creationId xmlns:a16="http://schemas.microsoft.com/office/drawing/2014/main" id="{7FDAFB36-659B-434C-AAAA-2BAE37A48E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7703" y="-17067"/>
            <a:ext cx="2370083" cy="6823866"/>
          </a:xfrm>
        </p:spPr>
      </p:pic>
      <p:pic>
        <p:nvPicPr>
          <p:cNvPr id="7" name="図 6">
            <a:extLst>
              <a:ext uri="{FF2B5EF4-FFF2-40B4-BE49-F238E27FC236}">
                <a16:creationId xmlns:a16="http://schemas.microsoft.com/office/drawing/2014/main" id="{1AEF33D5-D358-41B3-B63F-1C800A44B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893" y="-34134"/>
            <a:ext cx="2286000" cy="6858000"/>
          </a:xfrm>
          <a:prstGeom prst="rect">
            <a:avLst/>
          </a:prstGeom>
        </p:spPr>
      </p:pic>
    </p:spTree>
    <p:extLst>
      <p:ext uri="{BB962C8B-B14F-4D97-AF65-F5344CB8AC3E}">
        <p14:creationId xmlns:p14="http://schemas.microsoft.com/office/powerpoint/2010/main" val="567815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F117CC-D79C-47B7-B0A2-AD9C15A8E6ED}"/>
              </a:ext>
            </a:extLst>
          </p:cNvPr>
          <p:cNvSpPr>
            <a:spLocks noGrp="1"/>
          </p:cNvSpPr>
          <p:nvPr>
            <p:ph type="title"/>
          </p:nvPr>
        </p:nvSpPr>
        <p:spPr>
          <a:xfrm>
            <a:off x="1951220" y="2782486"/>
            <a:ext cx="8610600" cy="1293028"/>
          </a:xfrm>
        </p:spPr>
        <p:txBody>
          <a:bodyPr>
            <a:normAutofit/>
          </a:bodyPr>
          <a:lstStyle/>
          <a:p>
            <a:r>
              <a:rPr kumimoji="1" lang="en-US" altLang="ja-JP" dirty="0"/>
              <a:t>Introduction</a:t>
            </a:r>
            <a:br>
              <a:rPr kumimoji="1" lang="en-US" altLang="ja-JP" dirty="0"/>
            </a:br>
            <a:r>
              <a:rPr kumimoji="1" lang="en-US" altLang="ja-JP" dirty="0"/>
              <a:t>(Hypernuclear Study)</a:t>
            </a:r>
            <a:endParaRPr kumimoji="1" lang="ja-JP" altLang="en-US" dirty="0"/>
          </a:p>
        </p:txBody>
      </p:sp>
    </p:spTree>
    <p:extLst>
      <p:ext uri="{BB962C8B-B14F-4D97-AF65-F5344CB8AC3E}">
        <p14:creationId xmlns:p14="http://schemas.microsoft.com/office/powerpoint/2010/main" val="177659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1B6D2A-D21C-4B2F-95A1-4117E0B8B543}"/>
              </a:ext>
            </a:extLst>
          </p:cNvPr>
          <p:cNvSpPr>
            <a:spLocks noGrp="1"/>
          </p:cNvSpPr>
          <p:nvPr>
            <p:ph type="title"/>
          </p:nvPr>
        </p:nvSpPr>
        <p:spPr>
          <a:xfrm>
            <a:off x="688427" y="136072"/>
            <a:ext cx="11104179" cy="1031736"/>
          </a:xfrm>
        </p:spPr>
        <p:txBody>
          <a:bodyPr>
            <a:normAutofit fontScale="90000"/>
          </a:bodyPr>
          <a:lstStyle/>
          <a:p>
            <a:r>
              <a:rPr lang="en-US" altLang="ja-JP" dirty="0"/>
              <a:t>Heat simulation by ANSYS (0.3 mm thick Al)</a:t>
            </a:r>
            <a:endParaRPr kumimoji="1" lang="ja-JP" altLang="en-US" dirty="0"/>
          </a:p>
        </p:txBody>
      </p:sp>
      <p:pic>
        <p:nvPicPr>
          <p:cNvPr id="5" name="コンテンツ プレースホルダー 4">
            <a:extLst>
              <a:ext uri="{FF2B5EF4-FFF2-40B4-BE49-F238E27FC236}">
                <a16:creationId xmlns:a16="http://schemas.microsoft.com/office/drawing/2014/main" id="{D092C3F8-391B-4726-8E55-070929CDF7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611" y="1770447"/>
            <a:ext cx="5105931" cy="3880508"/>
          </a:xfrm>
        </p:spPr>
      </p:pic>
      <p:pic>
        <p:nvPicPr>
          <p:cNvPr id="7" name="図 6">
            <a:extLst>
              <a:ext uri="{FF2B5EF4-FFF2-40B4-BE49-F238E27FC236}">
                <a16:creationId xmlns:a16="http://schemas.microsoft.com/office/drawing/2014/main" id="{5A15823F-E4F6-4A66-B9CC-2DEA7E461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838" y="1746788"/>
            <a:ext cx="5105931" cy="3773809"/>
          </a:xfrm>
          <a:prstGeom prst="rect">
            <a:avLst/>
          </a:prstGeom>
        </p:spPr>
      </p:pic>
      <p:sp>
        <p:nvSpPr>
          <p:cNvPr id="8" name="テキスト ボックス 7">
            <a:extLst>
              <a:ext uri="{FF2B5EF4-FFF2-40B4-BE49-F238E27FC236}">
                <a16:creationId xmlns:a16="http://schemas.microsoft.com/office/drawing/2014/main" id="{E99C4F83-481F-4DDC-924D-CD6A468092AF}"/>
              </a:ext>
            </a:extLst>
          </p:cNvPr>
          <p:cNvSpPr txBox="1"/>
          <p:nvPr/>
        </p:nvSpPr>
        <p:spPr>
          <a:xfrm>
            <a:off x="6005547" y="5672469"/>
            <a:ext cx="5787059" cy="707886"/>
          </a:xfrm>
          <a:prstGeom prst="rect">
            <a:avLst/>
          </a:prstGeom>
          <a:noFill/>
        </p:spPr>
        <p:txBody>
          <a:bodyPr wrap="square" rtlCol="0">
            <a:spAutoFit/>
          </a:bodyPr>
          <a:lstStyle/>
          <a:p>
            <a:r>
              <a:rPr lang="en-US" altLang="ja-JP" sz="2000" dirty="0"/>
              <a:t>Thermal contact coefficient h = 300 W/m</a:t>
            </a:r>
            <a:r>
              <a:rPr lang="en-US" altLang="ja-JP" sz="2000" baseline="30000" dirty="0"/>
              <a:t>2</a:t>
            </a:r>
            <a:r>
              <a:rPr lang="en-US" altLang="ja-JP" sz="2000" dirty="0"/>
              <a:t>K</a:t>
            </a:r>
          </a:p>
          <a:p>
            <a:r>
              <a:rPr kumimoji="1" lang="en-US" altLang="ja-JP" sz="2000" dirty="0">
                <a:sym typeface="Wingdings" panose="05000000000000000000" pitchFamily="2" charset="2"/>
              </a:rPr>
              <a:t> Ma</a:t>
            </a:r>
            <a:r>
              <a:rPr lang="en-US" altLang="ja-JP" sz="2000" dirty="0">
                <a:sym typeface="Wingdings" panose="05000000000000000000" pitchFamily="2" charset="2"/>
              </a:rPr>
              <a:t>x temp. = 130 K</a:t>
            </a:r>
            <a:endParaRPr kumimoji="1" lang="ja-JP" altLang="en-US" sz="2000" dirty="0"/>
          </a:p>
        </p:txBody>
      </p:sp>
      <p:sp>
        <p:nvSpPr>
          <p:cNvPr id="9" name="テキスト ボックス 8">
            <a:extLst>
              <a:ext uri="{FF2B5EF4-FFF2-40B4-BE49-F238E27FC236}">
                <a16:creationId xmlns:a16="http://schemas.microsoft.com/office/drawing/2014/main" id="{10A9A8B6-F44A-45B4-A5FD-7F5E1FFCE621}"/>
              </a:ext>
            </a:extLst>
          </p:cNvPr>
          <p:cNvSpPr txBox="1"/>
          <p:nvPr/>
        </p:nvSpPr>
        <p:spPr>
          <a:xfrm>
            <a:off x="3594538" y="1476896"/>
            <a:ext cx="1699792" cy="369332"/>
          </a:xfrm>
          <a:prstGeom prst="rect">
            <a:avLst/>
          </a:prstGeom>
          <a:noFill/>
        </p:spPr>
        <p:txBody>
          <a:bodyPr wrap="square" rtlCol="0">
            <a:spAutoFit/>
          </a:bodyPr>
          <a:lstStyle/>
          <a:p>
            <a:r>
              <a:rPr kumimoji="1" lang="en-US" altLang="ja-JP" dirty="0"/>
              <a:t>He @20 K</a:t>
            </a:r>
          </a:p>
        </p:txBody>
      </p:sp>
      <p:sp>
        <p:nvSpPr>
          <p:cNvPr id="11" name="テキスト ボックス 10">
            <a:extLst>
              <a:ext uri="{FF2B5EF4-FFF2-40B4-BE49-F238E27FC236}">
                <a16:creationId xmlns:a16="http://schemas.microsoft.com/office/drawing/2014/main" id="{0A46D998-7B7D-491F-A4E2-91AF28C4FC34}"/>
              </a:ext>
            </a:extLst>
          </p:cNvPr>
          <p:cNvSpPr txBox="1"/>
          <p:nvPr/>
        </p:nvSpPr>
        <p:spPr>
          <a:xfrm>
            <a:off x="1173088" y="5665470"/>
            <a:ext cx="3643277" cy="1107996"/>
          </a:xfrm>
          <a:prstGeom prst="rect">
            <a:avLst/>
          </a:prstGeom>
          <a:noFill/>
        </p:spPr>
        <p:txBody>
          <a:bodyPr wrap="square" rtlCol="0">
            <a:spAutoFit/>
          </a:bodyPr>
          <a:lstStyle/>
          <a:p>
            <a:pPr marL="285750" indent="-285750">
              <a:buFont typeface="Arial" panose="020B0604020202020204" pitchFamily="34" charset="0"/>
              <a:buChar char="•"/>
            </a:pPr>
            <a:r>
              <a:rPr lang="en-US" altLang="ja-JP" sz="2200" dirty="0"/>
              <a:t>50μA electron beam</a:t>
            </a:r>
            <a:endParaRPr lang="ja-JP" altLang="en-US" sz="2200" dirty="0"/>
          </a:p>
          <a:p>
            <a:pPr marL="285750" indent="-285750">
              <a:buFont typeface="Arial" panose="020B0604020202020204" pitchFamily="34" charset="0"/>
              <a:buChar char="•"/>
            </a:pPr>
            <a:r>
              <a:rPr lang="en-US" altLang="ja-JP" sz="2200" dirty="0"/>
              <a:t>0.3 mm Al</a:t>
            </a:r>
          </a:p>
          <a:p>
            <a:r>
              <a:rPr lang="en-US" altLang="ja-JP" sz="2200" dirty="0">
                <a:sym typeface="Wingdings" panose="05000000000000000000" pitchFamily="2" charset="2"/>
              </a:rPr>
              <a:t> 6 W</a:t>
            </a:r>
            <a:endParaRPr lang="en-US" altLang="ja-JP" sz="2200" dirty="0"/>
          </a:p>
        </p:txBody>
      </p:sp>
      <p:cxnSp>
        <p:nvCxnSpPr>
          <p:cNvPr id="13" name="直線矢印コネクタ 12">
            <a:extLst>
              <a:ext uri="{FF2B5EF4-FFF2-40B4-BE49-F238E27FC236}">
                <a16:creationId xmlns:a16="http://schemas.microsoft.com/office/drawing/2014/main" id="{5991966F-4F18-4526-8F26-33097E57989B}"/>
              </a:ext>
            </a:extLst>
          </p:cNvPr>
          <p:cNvCxnSpPr/>
          <p:nvPr/>
        </p:nvCxnSpPr>
        <p:spPr>
          <a:xfrm>
            <a:off x="3594538" y="1414904"/>
            <a:ext cx="0" cy="5006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直線矢印コネクタ 13">
            <a:extLst>
              <a:ext uri="{FF2B5EF4-FFF2-40B4-BE49-F238E27FC236}">
                <a16:creationId xmlns:a16="http://schemas.microsoft.com/office/drawing/2014/main" id="{F35E0C83-BB63-41EF-9EBE-64E5598C8073}"/>
              </a:ext>
            </a:extLst>
          </p:cNvPr>
          <p:cNvCxnSpPr>
            <a:cxnSpLocks/>
          </p:cNvCxnSpPr>
          <p:nvPr/>
        </p:nvCxnSpPr>
        <p:spPr>
          <a:xfrm flipV="1">
            <a:off x="2829910" y="1334941"/>
            <a:ext cx="1" cy="4118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直線矢印コネクタ 18">
            <a:extLst>
              <a:ext uri="{FF2B5EF4-FFF2-40B4-BE49-F238E27FC236}">
                <a16:creationId xmlns:a16="http://schemas.microsoft.com/office/drawing/2014/main" id="{A5D56ECA-1F3D-4800-AB5F-CB5777EBC9FD}"/>
              </a:ext>
            </a:extLst>
          </p:cNvPr>
          <p:cNvCxnSpPr>
            <a:cxnSpLocks/>
          </p:cNvCxnSpPr>
          <p:nvPr/>
        </p:nvCxnSpPr>
        <p:spPr>
          <a:xfrm flipH="1">
            <a:off x="985344" y="4477407"/>
            <a:ext cx="1324304" cy="54000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2" name="直線矢印コネクタ 21">
            <a:extLst>
              <a:ext uri="{FF2B5EF4-FFF2-40B4-BE49-F238E27FC236}">
                <a16:creationId xmlns:a16="http://schemas.microsoft.com/office/drawing/2014/main" id="{76DD25E8-1EB8-4DF1-B54C-63EC7C984B13}"/>
              </a:ext>
            </a:extLst>
          </p:cNvPr>
          <p:cNvCxnSpPr>
            <a:cxnSpLocks/>
          </p:cNvCxnSpPr>
          <p:nvPr/>
        </p:nvCxnSpPr>
        <p:spPr>
          <a:xfrm flipH="1">
            <a:off x="3360682" y="3601459"/>
            <a:ext cx="927539" cy="43282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4" name="直線矢印コネクタ 23">
            <a:extLst>
              <a:ext uri="{FF2B5EF4-FFF2-40B4-BE49-F238E27FC236}">
                <a16:creationId xmlns:a16="http://schemas.microsoft.com/office/drawing/2014/main" id="{9FB749F3-4073-4598-B498-F3825DDBCC63}"/>
              </a:ext>
            </a:extLst>
          </p:cNvPr>
          <p:cNvCxnSpPr>
            <a:cxnSpLocks/>
          </p:cNvCxnSpPr>
          <p:nvPr/>
        </p:nvCxnSpPr>
        <p:spPr>
          <a:xfrm flipH="1">
            <a:off x="7353499" y="3793571"/>
            <a:ext cx="1324304" cy="54000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5" name="テキスト ボックス 24">
            <a:extLst>
              <a:ext uri="{FF2B5EF4-FFF2-40B4-BE49-F238E27FC236}">
                <a16:creationId xmlns:a16="http://schemas.microsoft.com/office/drawing/2014/main" id="{BF27B20D-59C7-4335-908E-3EB90BDC2B27}"/>
              </a:ext>
            </a:extLst>
          </p:cNvPr>
          <p:cNvSpPr txBox="1"/>
          <p:nvPr/>
        </p:nvSpPr>
        <p:spPr>
          <a:xfrm rot="19934619">
            <a:off x="3620428" y="2983114"/>
            <a:ext cx="1480844" cy="477054"/>
          </a:xfrm>
          <a:prstGeom prst="rect">
            <a:avLst/>
          </a:prstGeom>
          <a:noFill/>
        </p:spPr>
        <p:txBody>
          <a:bodyPr wrap="square" rtlCol="0">
            <a:spAutoFit/>
          </a:bodyPr>
          <a:lstStyle/>
          <a:p>
            <a:r>
              <a:rPr kumimoji="1" lang="en-US" altLang="ja-JP" sz="2500" dirty="0"/>
              <a:t>e beam</a:t>
            </a:r>
            <a:endParaRPr kumimoji="1" lang="ja-JP" altLang="en-US" sz="2500" dirty="0"/>
          </a:p>
        </p:txBody>
      </p:sp>
      <p:sp>
        <p:nvSpPr>
          <p:cNvPr id="26" name="テキスト ボックス 25">
            <a:extLst>
              <a:ext uri="{FF2B5EF4-FFF2-40B4-BE49-F238E27FC236}">
                <a16:creationId xmlns:a16="http://schemas.microsoft.com/office/drawing/2014/main" id="{606017C0-497D-463E-8223-81F3F0D88AC8}"/>
              </a:ext>
            </a:extLst>
          </p:cNvPr>
          <p:cNvSpPr txBox="1"/>
          <p:nvPr/>
        </p:nvSpPr>
        <p:spPr>
          <a:xfrm rot="20134331">
            <a:off x="536291" y="4399749"/>
            <a:ext cx="1480844" cy="477054"/>
          </a:xfrm>
          <a:prstGeom prst="rect">
            <a:avLst/>
          </a:prstGeom>
          <a:noFill/>
        </p:spPr>
        <p:txBody>
          <a:bodyPr wrap="square" rtlCol="0">
            <a:spAutoFit/>
          </a:bodyPr>
          <a:lstStyle/>
          <a:p>
            <a:r>
              <a:rPr kumimoji="1" lang="en-US" altLang="ja-JP" sz="2500" dirty="0"/>
              <a:t>e beam</a:t>
            </a:r>
            <a:endParaRPr kumimoji="1" lang="ja-JP" altLang="en-US" sz="2500" dirty="0"/>
          </a:p>
        </p:txBody>
      </p:sp>
      <p:sp>
        <p:nvSpPr>
          <p:cNvPr id="27" name="テキスト ボックス 26">
            <a:extLst>
              <a:ext uri="{FF2B5EF4-FFF2-40B4-BE49-F238E27FC236}">
                <a16:creationId xmlns:a16="http://schemas.microsoft.com/office/drawing/2014/main" id="{015D9D2C-9048-43EE-A11C-8759B9A894DF}"/>
              </a:ext>
            </a:extLst>
          </p:cNvPr>
          <p:cNvSpPr txBox="1"/>
          <p:nvPr/>
        </p:nvSpPr>
        <p:spPr>
          <a:xfrm rot="20102725">
            <a:off x="6503297" y="3923807"/>
            <a:ext cx="1480844" cy="477054"/>
          </a:xfrm>
          <a:prstGeom prst="rect">
            <a:avLst/>
          </a:prstGeom>
          <a:noFill/>
        </p:spPr>
        <p:txBody>
          <a:bodyPr wrap="square" rtlCol="0">
            <a:spAutoFit/>
          </a:bodyPr>
          <a:lstStyle/>
          <a:p>
            <a:r>
              <a:rPr kumimoji="1" lang="en-US" altLang="ja-JP" sz="2500" dirty="0">
                <a:solidFill>
                  <a:srgbClr val="FFFF00"/>
                </a:solidFill>
              </a:rPr>
              <a:t>e beam</a:t>
            </a:r>
            <a:endParaRPr kumimoji="1" lang="ja-JP" altLang="en-US" sz="2500" dirty="0">
              <a:solidFill>
                <a:srgbClr val="FFFF00"/>
              </a:solidFill>
            </a:endParaRPr>
          </a:p>
        </p:txBody>
      </p:sp>
    </p:spTree>
    <p:extLst>
      <p:ext uri="{BB962C8B-B14F-4D97-AF65-F5344CB8AC3E}">
        <p14:creationId xmlns:p14="http://schemas.microsoft.com/office/powerpoint/2010/main" val="2038176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A87FF5-7284-4E50-A15C-FB97E147C49B}"/>
              </a:ext>
            </a:extLst>
          </p:cNvPr>
          <p:cNvSpPr>
            <a:spLocks noGrp="1"/>
          </p:cNvSpPr>
          <p:nvPr>
            <p:ph type="title"/>
          </p:nvPr>
        </p:nvSpPr>
        <p:spPr>
          <a:xfrm>
            <a:off x="2778369" y="367831"/>
            <a:ext cx="8610600" cy="829965"/>
          </a:xfrm>
        </p:spPr>
        <p:txBody>
          <a:bodyPr/>
          <a:lstStyle/>
          <a:p>
            <a:r>
              <a:rPr lang="en-US" altLang="ja-JP" cap="none" dirty="0"/>
              <a:t>Possibility in Hall C</a:t>
            </a:r>
            <a:endParaRPr kumimoji="1" lang="ja-JP" altLang="en-US" cap="none" dirty="0"/>
          </a:p>
        </p:txBody>
      </p:sp>
      <p:pic>
        <p:nvPicPr>
          <p:cNvPr id="5" name="コンテンツ プレースホルダー 4">
            <a:extLst>
              <a:ext uri="{FF2B5EF4-FFF2-40B4-BE49-F238E27FC236}">
                <a16:creationId xmlns:a16="http://schemas.microsoft.com/office/drawing/2014/main" id="{644423AC-2F75-4DC2-BBB6-DE9CDD262B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166" y="1725000"/>
            <a:ext cx="8270296" cy="4382722"/>
          </a:xfrm>
        </p:spPr>
      </p:pic>
      <p:cxnSp>
        <p:nvCxnSpPr>
          <p:cNvPr id="7" name="直線矢印コネクタ 6">
            <a:extLst>
              <a:ext uri="{FF2B5EF4-FFF2-40B4-BE49-F238E27FC236}">
                <a16:creationId xmlns:a16="http://schemas.microsoft.com/office/drawing/2014/main" id="{DA9CF175-1FA0-4AD8-9863-6E154EA38727}"/>
              </a:ext>
            </a:extLst>
          </p:cNvPr>
          <p:cNvCxnSpPr/>
          <p:nvPr/>
        </p:nvCxnSpPr>
        <p:spPr>
          <a:xfrm flipV="1">
            <a:off x="1066043" y="4829907"/>
            <a:ext cx="1477107" cy="1090246"/>
          </a:xfrm>
          <a:prstGeom prst="straightConnector1">
            <a:avLst/>
          </a:prstGeom>
          <a:ln w="76200">
            <a:solidFill>
              <a:schemeClr val="accent2">
                <a:lumMod val="20000"/>
                <a:lumOff val="8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8" name="直線矢印コネクタ 7">
            <a:extLst>
              <a:ext uri="{FF2B5EF4-FFF2-40B4-BE49-F238E27FC236}">
                <a16:creationId xmlns:a16="http://schemas.microsoft.com/office/drawing/2014/main" id="{B27AAA93-8166-47B0-AA36-FE7FB73F9F11}"/>
              </a:ext>
            </a:extLst>
          </p:cNvPr>
          <p:cNvCxnSpPr>
            <a:cxnSpLocks/>
          </p:cNvCxnSpPr>
          <p:nvPr/>
        </p:nvCxnSpPr>
        <p:spPr>
          <a:xfrm flipV="1">
            <a:off x="2600473" y="4056184"/>
            <a:ext cx="2202779" cy="773723"/>
          </a:xfrm>
          <a:prstGeom prst="straightConnector1">
            <a:avLst/>
          </a:prstGeom>
          <a:ln w="76200">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0" name="直線矢印コネクタ 9">
            <a:extLst>
              <a:ext uri="{FF2B5EF4-FFF2-40B4-BE49-F238E27FC236}">
                <a16:creationId xmlns:a16="http://schemas.microsoft.com/office/drawing/2014/main" id="{E20FFEB7-74B5-4B9E-97BA-6FEB86F7B7DA}"/>
              </a:ext>
            </a:extLst>
          </p:cNvPr>
          <p:cNvCxnSpPr>
            <a:cxnSpLocks/>
          </p:cNvCxnSpPr>
          <p:nvPr/>
        </p:nvCxnSpPr>
        <p:spPr>
          <a:xfrm flipV="1">
            <a:off x="2600473" y="2778369"/>
            <a:ext cx="1537016" cy="1911716"/>
          </a:xfrm>
          <a:prstGeom prst="straightConnector1">
            <a:avLst/>
          </a:prstGeom>
          <a:ln w="76200">
            <a:solidFill>
              <a:schemeClr val="accent1">
                <a:lumMod val="40000"/>
                <a:lumOff val="6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2" name="テキスト ボックス 11">
            <a:extLst>
              <a:ext uri="{FF2B5EF4-FFF2-40B4-BE49-F238E27FC236}">
                <a16:creationId xmlns:a16="http://schemas.microsoft.com/office/drawing/2014/main" id="{1D89CB84-1E15-492B-9C4C-D41D33310A90}"/>
              </a:ext>
            </a:extLst>
          </p:cNvPr>
          <p:cNvSpPr txBox="1"/>
          <p:nvPr/>
        </p:nvSpPr>
        <p:spPr>
          <a:xfrm>
            <a:off x="5193523" y="3447001"/>
            <a:ext cx="1734060" cy="938719"/>
          </a:xfrm>
          <a:prstGeom prst="rect">
            <a:avLst/>
          </a:prstGeom>
          <a:solidFill>
            <a:schemeClr val="accent6">
              <a:lumMod val="50000"/>
            </a:schemeClr>
          </a:solidFill>
        </p:spPr>
        <p:txBody>
          <a:bodyPr wrap="square" rtlCol="0">
            <a:spAutoFit/>
          </a:bodyPr>
          <a:lstStyle/>
          <a:p>
            <a:pPr algn="ctr"/>
            <a:r>
              <a:rPr kumimoji="1" lang="en-US" altLang="ja-JP" sz="5500" dirty="0"/>
              <a:t>K</a:t>
            </a:r>
            <a:r>
              <a:rPr kumimoji="1" lang="en-US" altLang="ja-JP" sz="5500" baseline="30000" dirty="0"/>
              <a:t>+</a:t>
            </a:r>
            <a:endParaRPr kumimoji="1" lang="ja-JP" altLang="en-US" sz="5500" baseline="30000" dirty="0"/>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42B407C7-42B9-495D-9416-628E7D53875B}"/>
                  </a:ext>
                </a:extLst>
              </p:cNvPr>
              <p:cNvSpPr txBox="1"/>
              <p:nvPr/>
            </p:nvSpPr>
            <p:spPr>
              <a:xfrm>
                <a:off x="2055995" y="2239278"/>
                <a:ext cx="1537015" cy="938719"/>
              </a:xfrm>
              <a:prstGeom prst="rect">
                <a:avLst/>
              </a:prstGeom>
              <a:solidFill>
                <a:schemeClr val="bg1">
                  <a:lumMod val="50000"/>
                  <a:lumOff val="50000"/>
                </a:schemeClr>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5500" i="1" dirty="0" smtClean="0">
                          <a:solidFill>
                            <a:schemeClr val="accent1">
                              <a:lumMod val="20000"/>
                              <a:lumOff val="80000"/>
                            </a:schemeClr>
                          </a:solidFill>
                          <a:latin typeface="Cambria Math" panose="02040503050406030204" pitchFamily="18" charset="0"/>
                        </a:rPr>
                        <m:t>𝑒</m:t>
                      </m:r>
                      <m:r>
                        <a:rPr kumimoji="1" lang="en-US" altLang="ja-JP" sz="5500" i="1" dirty="0" smtClean="0">
                          <a:solidFill>
                            <a:schemeClr val="accent1">
                              <a:lumMod val="20000"/>
                              <a:lumOff val="80000"/>
                            </a:schemeClr>
                          </a:solidFill>
                          <a:latin typeface="Cambria Math" panose="02040503050406030204" pitchFamily="18" charset="0"/>
                        </a:rPr>
                        <m:t>’</m:t>
                      </m:r>
                    </m:oMath>
                  </m:oMathPara>
                </a14:m>
                <a:endParaRPr kumimoji="1" lang="ja-JP" altLang="en-US" sz="5500" baseline="30000" dirty="0">
                  <a:solidFill>
                    <a:schemeClr val="accent1">
                      <a:lumMod val="20000"/>
                      <a:lumOff val="80000"/>
                    </a:schemeClr>
                  </a:solidFill>
                </a:endParaRPr>
              </a:p>
            </p:txBody>
          </p:sp>
        </mc:Choice>
        <mc:Fallback xmlns="">
          <p:sp>
            <p:nvSpPr>
              <p:cNvPr id="13" name="テキスト ボックス 12">
                <a:extLst>
                  <a:ext uri="{FF2B5EF4-FFF2-40B4-BE49-F238E27FC236}">
                    <a16:creationId xmlns:a16="http://schemas.microsoft.com/office/drawing/2014/main" id="{42B407C7-42B9-495D-9416-628E7D53875B}"/>
                  </a:ext>
                </a:extLst>
              </p:cNvPr>
              <p:cNvSpPr txBox="1">
                <a:spLocks noRot="1" noChangeAspect="1" noMove="1" noResize="1" noEditPoints="1" noAdjustHandles="1" noChangeArrowheads="1" noChangeShapeType="1" noTextEdit="1"/>
              </p:cNvSpPr>
              <p:nvPr/>
            </p:nvSpPr>
            <p:spPr>
              <a:xfrm>
                <a:off x="2055995" y="2239278"/>
                <a:ext cx="1537015" cy="93871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948C1128-20DC-45E8-92EB-DA13EAACD338}"/>
                  </a:ext>
                </a:extLst>
              </p:cNvPr>
              <p:cNvSpPr txBox="1"/>
              <p:nvPr/>
            </p:nvSpPr>
            <p:spPr>
              <a:xfrm>
                <a:off x="447173" y="4642338"/>
                <a:ext cx="716488" cy="938719"/>
              </a:xfrm>
              <a:prstGeom prst="rect">
                <a:avLst/>
              </a:prstGeom>
              <a:solidFill>
                <a:schemeClr val="accent3">
                  <a:lumMod val="50000"/>
                </a:schemeClr>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5500" b="0" i="1" dirty="0" smtClean="0">
                          <a:solidFill>
                            <a:schemeClr val="tx1"/>
                          </a:solidFill>
                          <a:latin typeface="Cambria Math" panose="02040503050406030204" pitchFamily="18" charset="0"/>
                        </a:rPr>
                        <m:t>𝑒</m:t>
                      </m:r>
                    </m:oMath>
                  </m:oMathPara>
                </a14:m>
                <a:endParaRPr kumimoji="1" lang="ja-JP" altLang="en-US" sz="5500" baseline="30000" dirty="0">
                  <a:solidFill>
                    <a:schemeClr val="tx1"/>
                  </a:solidFill>
                </a:endParaRPr>
              </a:p>
            </p:txBody>
          </p:sp>
        </mc:Choice>
        <mc:Fallback xmlns="">
          <p:sp>
            <p:nvSpPr>
              <p:cNvPr id="14" name="テキスト ボックス 13">
                <a:extLst>
                  <a:ext uri="{FF2B5EF4-FFF2-40B4-BE49-F238E27FC236}">
                    <a16:creationId xmlns:a16="http://schemas.microsoft.com/office/drawing/2014/main" id="{948C1128-20DC-45E8-92EB-DA13EAACD338}"/>
                  </a:ext>
                </a:extLst>
              </p:cNvPr>
              <p:cNvSpPr txBox="1">
                <a:spLocks noRot="1" noChangeAspect="1" noMove="1" noResize="1" noEditPoints="1" noAdjustHandles="1" noChangeArrowheads="1" noChangeShapeType="1" noTextEdit="1"/>
              </p:cNvSpPr>
              <p:nvPr/>
            </p:nvSpPr>
            <p:spPr>
              <a:xfrm>
                <a:off x="447173" y="4642338"/>
                <a:ext cx="716488" cy="938719"/>
              </a:xfrm>
              <a:prstGeom prst="rect">
                <a:avLst/>
              </a:prstGeom>
              <a:blipFill>
                <a:blip r:embed="rId4"/>
                <a:stretch>
                  <a:fillRect/>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AFB45493-B1D0-4145-8484-87050742B450}"/>
              </a:ext>
            </a:extLst>
          </p:cNvPr>
          <p:cNvSpPr txBox="1"/>
          <p:nvPr/>
        </p:nvSpPr>
        <p:spPr>
          <a:xfrm>
            <a:off x="2719462" y="2801814"/>
            <a:ext cx="1058175" cy="430887"/>
          </a:xfrm>
          <a:prstGeom prst="rect">
            <a:avLst/>
          </a:prstGeom>
          <a:noFill/>
        </p:spPr>
        <p:txBody>
          <a:bodyPr wrap="square" rtlCol="0">
            <a:spAutoFit/>
          </a:bodyPr>
          <a:lstStyle/>
          <a:p>
            <a:r>
              <a:rPr kumimoji="1" lang="en-US" altLang="ja-JP" sz="2200" i="1" dirty="0">
                <a:solidFill>
                  <a:schemeClr val="bg2">
                    <a:lumMod val="20000"/>
                    <a:lumOff val="80000"/>
                  </a:schemeClr>
                </a:solidFill>
              </a:rPr>
              <a:t>SHMS</a:t>
            </a:r>
            <a:endParaRPr kumimoji="1" lang="ja-JP" altLang="en-US" sz="2200" i="1" dirty="0">
              <a:solidFill>
                <a:schemeClr val="bg2">
                  <a:lumMod val="20000"/>
                  <a:lumOff val="80000"/>
                </a:schemeClr>
              </a:solidFill>
            </a:endParaRPr>
          </a:p>
        </p:txBody>
      </p:sp>
      <p:sp>
        <p:nvSpPr>
          <p:cNvPr id="16" name="テキスト ボックス 15">
            <a:extLst>
              <a:ext uri="{FF2B5EF4-FFF2-40B4-BE49-F238E27FC236}">
                <a16:creationId xmlns:a16="http://schemas.microsoft.com/office/drawing/2014/main" id="{E092DDFF-6F13-46F1-AE81-593D1BB12D7E}"/>
              </a:ext>
            </a:extLst>
          </p:cNvPr>
          <p:cNvSpPr txBox="1"/>
          <p:nvPr/>
        </p:nvSpPr>
        <p:spPr>
          <a:xfrm>
            <a:off x="6240064" y="4013449"/>
            <a:ext cx="699797" cy="430887"/>
          </a:xfrm>
          <a:prstGeom prst="rect">
            <a:avLst/>
          </a:prstGeom>
          <a:noFill/>
        </p:spPr>
        <p:txBody>
          <a:bodyPr wrap="square" rtlCol="0">
            <a:spAutoFit/>
          </a:bodyPr>
          <a:lstStyle/>
          <a:p>
            <a:r>
              <a:rPr kumimoji="1" lang="en-US" altLang="ja-JP" sz="2200" i="1" dirty="0">
                <a:solidFill>
                  <a:schemeClr val="bg2">
                    <a:lumMod val="20000"/>
                    <a:lumOff val="80000"/>
                  </a:schemeClr>
                </a:solidFill>
              </a:rPr>
              <a:t>HKS</a:t>
            </a:r>
            <a:endParaRPr kumimoji="1" lang="ja-JP" altLang="en-US" sz="2200" i="1" dirty="0">
              <a:solidFill>
                <a:schemeClr val="bg2">
                  <a:lumMod val="20000"/>
                  <a:lumOff val="80000"/>
                </a:schemeClr>
              </a:solidFill>
            </a:endParaRPr>
          </a:p>
        </p:txBody>
      </p:sp>
      <p:sp>
        <p:nvSpPr>
          <p:cNvPr id="17" name="テキスト ボックス 16">
            <a:extLst>
              <a:ext uri="{FF2B5EF4-FFF2-40B4-BE49-F238E27FC236}">
                <a16:creationId xmlns:a16="http://schemas.microsoft.com/office/drawing/2014/main" id="{05E0CBC4-CC3A-4C9D-91E9-52101CF792D6}"/>
              </a:ext>
            </a:extLst>
          </p:cNvPr>
          <p:cNvSpPr txBox="1"/>
          <p:nvPr/>
        </p:nvSpPr>
        <p:spPr>
          <a:xfrm>
            <a:off x="305000" y="6201507"/>
            <a:ext cx="7689381" cy="369332"/>
          </a:xfrm>
          <a:prstGeom prst="rect">
            <a:avLst/>
          </a:prstGeom>
          <a:noFill/>
        </p:spPr>
        <p:txBody>
          <a:bodyPr wrap="square" rtlCol="0">
            <a:spAutoFit/>
          </a:bodyPr>
          <a:lstStyle/>
          <a:p>
            <a:r>
              <a:rPr kumimoji="1" lang="en-US" altLang="ja-JP" dirty="0"/>
              <a:t>Thank you for the drawings + discussions </a:t>
            </a:r>
            <a:r>
              <a:rPr kumimoji="1" lang="en-US" altLang="ja-JP" dirty="0">
                <a:sym typeface="Wingdings" panose="05000000000000000000" pitchFamily="2" charset="2"/>
              </a:rPr>
              <a:t> Bert, Paul, Steve</a:t>
            </a:r>
            <a:endParaRPr kumimoji="1" lang="ja-JP" altLang="en-US" dirty="0"/>
          </a:p>
        </p:txBody>
      </p:sp>
      <p:sp>
        <p:nvSpPr>
          <p:cNvPr id="18" name="テキスト ボックス 17">
            <a:extLst>
              <a:ext uri="{FF2B5EF4-FFF2-40B4-BE49-F238E27FC236}">
                <a16:creationId xmlns:a16="http://schemas.microsoft.com/office/drawing/2014/main" id="{C26CE184-91EB-4DAB-937C-32E792996535}"/>
              </a:ext>
            </a:extLst>
          </p:cNvPr>
          <p:cNvSpPr txBox="1"/>
          <p:nvPr/>
        </p:nvSpPr>
        <p:spPr>
          <a:xfrm>
            <a:off x="8644755" y="3916361"/>
            <a:ext cx="3436355" cy="92333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SHMS + HKS</a:t>
            </a:r>
          </a:p>
          <a:p>
            <a:pPr marL="285750" indent="-285750">
              <a:buFont typeface="Arial" panose="020B0604020202020204" pitchFamily="34" charset="0"/>
              <a:buChar char="•"/>
            </a:pPr>
            <a:r>
              <a:rPr kumimoji="1" lang="en-US" altLang="ja-JP" dirty="0"/>
              <a:t>Vertical HES + vertical HKS</a:t>
            </a:r>
          </a:p>
          <a:p>
            <a:pPr marL="285750" indent="-285750">
              <a:buFont typeface="Arial" panose="020B0604020202020204" pitchFamily="34" charset="0"/>
              <a:buChar char="•"/>
            </a:pPr>
            <a:r>
              <a:rPr kumimoji="1" lang="en-US" altLang="ja-JP" dirty="0"/>
              <a:t>… </a:t>
            </a:r>
            <a:endParaRPr kumimoji="1" lang="ja-JP" altLang="en-US" dirty="0"/>
          </a:p>
        </p:txBody>
      </p:sp>
      <p:sp>
        <p:nvSpPr>
          <p:cNvPr id="19" name="テキスト ボックス 18">
            <a:extLst>
              <a:ext uri="{FF2B5EF4-FFF2-40B4-BE49-F238E27FC236}">
                <a16:creationId xmlns:a16="http://schemas.microsoft.com/office/drawing/2014/main" id="{5770BB89-1C35-4AB1-8394-7AF7DA667E6B}"/>
              </a:ext>
            </a:extLst>
          </p:cNvPr>
          <p:cNvSpPr txBox="1"/>
          <p:nvPr/>
        </p:nvSpPr>
        <p:spPr>
          <a:xfrm>
            <a:off x="8644755" y="3364896"/>
            <a:ext cx="3277079" cy="369332"/>
          </a:xfrm>
          <a:prstGeom prst="rect">
            <a:avLst/>
          </a:prstGeom>
          <a:noFill/>
        </p:spPr>
        <p:txBody>
          <a:bodyPr wrap="square" rtlCol="0">
            <a:spAutoFit/>
          </a:bodyPr>
          <a:lstStyle/>
          <a:p>
            <a:r>
              <a:rPr kumimoji="1" lang="en-US" altLang="ja-JP" dirty="0"/>
              <a:t>Evaluations are in progress</a:t>
            </a:r>
            <a:endParaRPr kumimoji="1" lang="ja-JP" altLang="en-US" dirty="0"/>
          </a:p>
        </p:txBody>
      </p:sp>
    </p:spTree>
    <p:extLst>
      <p:ext uri="{BB962C8B-B14F-4D97-AF65-F5344CB8AC3E}">
        <p14:creationId xmlns:p14="http://schemas.microsoft.com/office/powerpoint/2010/main" val="476138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4FB31F-62B6-49F3-B9A3-1639AB58379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21C7B409-7653-4D53-A681-8413B35328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1582" y="45055"/>
            <a:ext cx="10148835" cy="6812945"/>
          </a:xfrm>
        </p:spPr>
      </p:pic>
      <p:sp>
        <p:nvSpPr>
          <p:cNvPr id="4" name="テキスト ボックス 3">
            <a:extLst>
              <a:ext uri="{FF2B5EF4-FFF2-40B4-BE49-F238E27FC236}">
                <a16:creationId xmlns:a16="http://schemas.microsoft.com/office/drawing/2014/main" id="{95F68E02-49C1-4861-B34A-5BCDE6A4303C}"/>
              </a:ext>
            </a:extLst>
          </p:cNvPr>
          <p:cNvSpPr txBox="1"/>
          <p:nvPr/>
        </p:nvSpPr>
        <p:spPr>
          <a:xfrm>
            <a:off x="5549661" y="1495245"/>
            <a:ext cx="1081178" cy="630942"/>
          </a:xfrm>
          <a:prstGeom prst="rect">
            <a:avLst/>
          </a:prstGeom>
          <a:noFill/>
        </p:spPr>
        <p:txBody>
          <a:bodyPr wrap="square" rtlCol="0">
            <a:spAutoFit/>
          </a:bodyPr>
          <a:lstStyle/>
          <a:p>
            <a:r>
              <a:rPr kumimoji="1" lang="en-US" altLang="ja-JP" sz="3500" dirty="0"/>
              <a:t>HKS</a:t>
            </a:r>
            <a:endParaRPr kumimoji="1" lang="ja-JP" altLang="en-US" sz="3500" dirty="0"/>
          </a:p>
        </p:txBody>
      </p:sp>
      <p:sp>
        <p:nvSpPr>
          <p:cNvPr id="6" name="テキスト ボックス 5">
            <a:extLst>
              <a:ext uri="{FF2B5EF4-FFF2-40B4-BE49-F238E27FC236}">
                <a16:creationId xmlns:a16="http://schemas.microsoft.com/office/drawing/2014/main" id="{BCD511C1-48CB-446C-A2B1-7BE87399A62F}"/>
              </a:ext>
            </a:extLst>
          </p:cNvPr>
          <p:cNvSpPr txBox="1"/>
          <p:nvPr/>
        </p:nvSpPr>
        <p:spPr>
          <a:xfrm>
            <a:off x="2452778" y="1733909"/>
            <a:ext cx="1081178" cy="630942"/>
          </a:xfrm>
          <a:prstGeom prst="rect">
            <a:avLst/>
          </a:prstGeom>
          <a:noFill/>
        </p:spPr>
        <p:txBody>
          <a:bodyPr wrap="square" rtlCol="0">
            <a:spAutoFit/>
          </a:bodyPr>
          <a:lstStyle/>
          <a:p>
            <a:r>
              <a:rPr kumimoji="1" lang="en-US" altLang="ja-JP" sz="3500" dirty="0"/>
              <a:t>HES</a:t>
            </a:r>
            <a:endParaRPr kumimoji="1" lang="ja-JP" altLang="en-US" sz="3500" dirty="0"/>
          </a:p>
        </p:txBody>
      </p:sp>
      <p:sp>
        <p:nvSpPr>
          <p:cNvPr id="7" name="テキスト ボックス 6">
            <a:extLst>
              <a:ext uri="{FF2B5EF4-FFF2-40B4-BE49-F238E27FC236}">
                <a16:creationId xmlns:a16="http://schemas.microsoft.com/office/drawing/2014/main" id="{EB443836-434C-46EB-A35A-84EC21E315E9}"/>
              </a:ext>
            </a:extLst>
          </p:cNvPr>
          <p:cNvSpPr txBox="1"/>
          <p:nvPr/>
        </p:nvSpPr>
        <p:spPr>
          <a:xfrm>
            <a:off x="4825042" y="3571336"/>
            <a:ext cx="1081178" cy="1169551"/>
          </a:xfrm>
          <a:prstGeom prst="rect">
            <a:avLst/>
          </a:prstGeom>
          <a:noFill/>
        </p:spPr>
        <p:txBody>
          <a:bodyPr wrap="square" rtlCol="0">
            <a:spAutoFit/>
          </a:bodyPr>
          <a:lstStyle/>
          <a:p>
            <a:r>
              <a:rPr kumimoji="1" lang="en-US" altLang="ja-JP" sz="3500" dirty="0"/>
              <a:t>SPL/</a:t>
            </a:r>
          </a:p>
          <a:p>
            <a:r>
              <a:rPr kumimoji="1" lang="en-US" altLang="ja-JP" sz="3500" dirty="0"/>
              <a:t>PCS</a:t>
            </a:r>
          </a:p>
        </p:txBody>
      </p:sp>
    </p:spTree>
    <p:extLst>
      <p:ext uri="{BB962C8B-B14F-4D97-AF65-F5344CB8AC3E}">
        <p14:creationId xmlns:p14="http://schemas.microsoft.com/office/powerpoint/2010/main" val="3196930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6B4464-C131-46D8-8F3B-68CE8F8A16D2}"/>
              </a:ext>
            </a:extLst>
          </p:cNvPr>
          <p:cNvSpPr>
            <a:spLocks noGrp="1"/>
          </p:cNvSpPr>
          <p:nvPr>
            <p:ph type="title"/>
          </p:nvPr>
        </p:nvSpPr>
        <p:spPr>
          <a:xfrm>
            <a:off x="913774" y="199132"/>
            <a:ext cx="10364451" cy="825272"/>
          </a:xfrm>
        </p:spPr>
        <p:txBody>
          <a:bodyPr/>
          <a:lstStyle/>
          <a:p>
            <a:r>
              <a:rPr kumimoji="1" lang="en-US" altLang="ja-JP" cap="none" dirty="0"/>
              <a:t>Yield per day (Hall C) @ </a:t>
            </a:r>
            <a:r>
              <a:rPr kumimoji="1" lang="en-US" altLang="ja-JP" cap="none" dirty="0">
                <a:solidFill>
                  <a:schemeClr val="accent5"/>
                </a:solidFill>
              </a:rPr>
              <a:t>20μA</a:t>
            </a:r>
            <a:endParaRPr kumimoji="1" lang="ja-JP" altLang="en-US" cap="none" dirty="0">
              <a:solidFill>
                <a:schemeClr val="accent5"/>
              </a:solidFill>
            </a:endParaRPr>
          </a:p>
        </p:txBody>
      </p:sp>
      <mc:AlternateContent xmlns:mc="http://schemas.openxmlformats.org/markup-compatibility/2006" xmlns:a14="http://schemas.microsoft.com/office/drawing/2010/main">
        <mc:Choice Requires="a14">
          <p:graphicFrame>
            <p:nvGraphicFramePr>
              <p:cNvPr id="4" name="コンテンツ プレースホルダー 3">
                <a:extLst>
                  <a:ext uri="{FF2B5EF4-FFF2-40B4-BE49-F238E27FC236}">
                    <a16:creationId xmlns:a16="http://schemas.microsoft.com/office/drawing/2014/main" id="{AB1D37C7-0609-4036-A540-8A3323FD2FE1}"/>
                  </a:ext>
                </a:extLst>
              </p:cNvPr>
              <p:cNvGraphicFramePr>
                <a:graphicFrameLocks noGrp="1"/>
              </p:cNvGraphicFramePr>
              <p:nvPr>
                <p:ph idx="1"/>
                <p:extLst>
                  <p:ext uri="{D42A27DB-BD31-4B8C-83A1-F6EECF244321}">
                    <p14:modId xmlns:p14="http://schemas.microsoft.com/office/powerpoint/2010/main" val="3995098726"/>
                  </p:ext>
                </p:extLst>
              </p:nvPr>
            </p:nvGraphicFramePr>
            <p:xfrm>
              <a:off x="125373" y="1440258"/>
              <a:ext cx="11941251" cy="3972243"/>
            </p:xfrm>
            <a:graphic>
              <a:graphicData uri="http://schemas.openxmlformats.org/drawingml/2006/table">
                <a:tbl>
                  <a:tblPr firstRow="1" bandRow="1">
                    <a:tableStyleId>{5940675A-B579-460E-94D1-54222C63F5DA}</a:tableStyleId>
                  </a:tblPr>
                  <a:tblGrid>
                    <a:gridCol w="2768600">
                      <a:extLst>
                        <a:ext uri="{9D8B030D-6E8A-4147-A177-3AD203B41FA5}">
                          <a16:colId xmlns:a16="http://schemas.microsoft.com/office/drawing/2014/main" val="3319655311"/>
                        </a:ext>
                      </a:extLst>
                    </a:gridCol>
                    <a:gridCol w="2247900">
                      <a:extLst>
                        <a:ext uri="{9D8B030D-6E8A-4147-A177-3AD203B41FA5}">
                          <a16:colId xmlns:a16="http://schemas.microsoft.com/office/drawing/2014/main" val="59629277"/>
                        </a:ext>
                      </a:extLst>
                    </a:gridCol>
                    <a:gridCol w="1734679">
                      <a:extLst>
                        <a:ext uri="{9D8B030D-6E8A-4147-A177-3AD203B41FA5}">
                          <a16:colId xmlns:a16="http://schemas.microsoft.com/office/drawing/2014/main" val="2332464284"/>
                        </a:ext>
                      </a:extLst>
                    </a:gridCol>
                    <a:gridCol w="1456272">
                      <a:extLst>
                        <a:ext uri="{9D8B030D-6E8A-4147-A177-3AD203B41FA5}">
                          <a16:colId xmlns:a16="http://schemas.microsoft.com/office/drawing/2014/main" val="1267016013"/>
                        </a:ext>
                      </a:extLst>
                    </a:gridCol>
                    <a:gridCol w="1765300">
                      <a:extLst>
                        <a:ext uri="{9D8B030D-6E8A-4147-A177-3AD203B41FA5}">
                          <a16:colId xmlns:a16="http://schemas.microsoft.com/office/drawing/2014/main" val="1038198667"/>
                        </a:ext>
                      </a:extLst>
                    </a:gridCol>
                    <a:gridCol w="1968500">
                      <a:extLst>
                        <a:ext uri="{9D8B030D-6E8A-4147-A177-3AD203B41FA5}">
                          <a16:colId xmlns:a16="http://schemas.microsoft.com/office/drawing/2014/main" val="57155403"/>
                        </a:ext>
                      </a:extLst>
                    </a:gridCol>
                  </a:tblGrid>
                  <a:tr h="370840">
                    <a:tc>
                      <a:txBody>
                        <a:bodyPr/>
                        <a:lstStyle/>
                        <a:p>
                          <a:pPr algn="ctr"/>
                          <a:r>
                            <a:rPr kumimoji="1" lang="en-US" altLang="ja-JP" sz="2000" dirty="0"/>
                            <a:t>Configuration</a:t>
                          </a:r>
                          <a:endParaRPr kumimoji="1" lang="ja-JP" altLang="en-US" sz="2000" dirty="0"/>
                        </a:p>
                      </a:txBody>
                      <a:tcPr anchor="ctr">
                        <a:solidFill>
                          <a:schemeClr val="accent5">
                            <a:lumMod val="50000"/>
                          </a:schemeClr>
                        </a:solidFill>
                      </a:tcPr>
                    </a:tc>
                    <a:tc>
                      <a:txBody>
                        <a:bodyPr/>
                        <a:lstStyle/>
                        <a:p>
                          <a:pPr algn="ctr"/>
                          <a:r>
                            <a:rPr kumimoji="1" lang="en-US" altLang="ja-JP" sz="2000" dirty="0"/>
                            <a:t>ΔE</a:t>
                          </a:r>
                          <a:r>
                            <a:rPr kumimoji="1" lang="en-US" altLang="ja-JP" sz="2000" baseline="-25000" dirty="0"/>
                            <a:t>Λ</a:t>
                          </a:r>
                          <a:endParaRPr kumimoji="1" lang="en-US" altLang="ja-JP" sz="2000" baseline="0" dirty="0"/>
                        </a:p>
                        <a:p>
                          <a:pPr algn="ctr"/>
                          <a:r>
                            <a:rPr kumimoji="1" lang="en-US" altLang="ja-JP" sz="2000" baseline="0" dirty="0"/>
                            <a:t>(# of events needed for </a:t>
                          </a:r>
                          <a14:m>
                            <m:oMath xmlns:m="http://schemas.openxmlformats.org/officeDocument/2006/math">
                              <m:r>
                                <m:rPr>
                                  <m:sty m:val="p"/>
                                </m:rPr>
                                <a:rPr kumimoji="1" lang="en-US" altLang="ja-JP" sz="2000" b="0" i="0" baseline="0" smtClean="0">
                                  <a:latin typeface="Cambria Math" panose="02040503050406030204" pitchFamily="18" charset="0"/>
                                </a:rPr>
                                <m:t>Δ</m:t>
                              </m:r>
                              <m:sSubSup>
                                <m:sSubSupPr>
                                  <m:ctrlPr>
                                    <a:rPr kumimoji="1" lang="en-US" altLang="ja-JP" sz="2000" b="0" i="1" baseline="0" smtClean="0">
                                      <a:latin typeface="Cambria Math" panose="02040503050406030204" pitchFamily="18" charset="0"/>
                                    </a:rPr>
                                  </m:ctrlPr>
                                </m:sSubSupPr>
                                <m:e>
                                  <m:r>
                                    <a:rPr kumimoji="1" lang="en-US" altLang="ja-JP" sz="2000" b="0" i="1" baseline="0" smtClean="0">
                                      <a:latin typeface="Cambria Math" panose="02040503050406030204" pitchFamily="18" charset="0"/>
                                    </a:rPr>
                                    <m:t>𝐵</m:t>
                                  </m:r>
                                </m:e>
                                <m:sub>
                                  <m:r>
                                    <m:rPr>
                                      <m:sty m:val="p"/>
                                    </m:rPr>
                                    <a:rPr kumimoji="1" lang="en-US" altLang="ja-JP" sz="2000" b="0" i="0" baseline="0" smtClean="0">
                                      <a:latin typeface="Cambria Math" panose="02040503050406030204" pitchFamily="18" charset="0"/>
                                    </a:rPr>
                                    <m:t>Λ</m:t>
                                  </m:r>
                                </m:sub>
                                <m:sup>
                                  <m:r>
                                    <m:rPr>
                                      <m:sty m:val="p"/>
                                    </m:rPr>
                                    <a:rPr kumimoji="1" lang="en-US" altLang="ja-JP" sz="2000" b="0" i="0" baseline="0" smtClean="0">
                                      <a:latin typeface="Cambria Math" panose="02040503050406030204" pitchFamily="18" charset="0"/>
                                    </a:rPr>
                                    <m:t>stat</m:t>
                                  </m:r>
                                  <m:r>
                                    <a:rPr kumimoji="1" lang="en-US" altLang="ja-JP" sz="2000" b="0" i="0" baseline="0" smtClean="0">
                                      <a:latin typeface="Cambria Math" panose="02040503050406030204" pitchFamily="18" charset="0"/>
                                    </a:rPr>
                                    <m:t>.</m:t>
                                  </m:r>
                                </m:sup>
                              </m:sSubSup>
                              <m:r>
                                <a:rPr kumimoji="1" lang="en-US" altLang="ja-JP" sz="2000" b="0" i="1" baseline="0" smtClean="0">
                                  <a:latin typeface="Cambria Math" panose="02040503050406030204" pitchFamily="18" charset="0"/>
                                </a:rPr>
                                <m:t>=20</m:t>
                              </m:r>
                            </m:oMath>
                          </a14:m>
                          <a:r>
                            <a:rPr kumimoji="1" lang="en-US" altLang="ja-JP" sz="2000" baseline="0" dirty="0"/>
                            <a:t> keV)</a:t>
                          </a:r>
                          <a:endParaRPr kumimoji="1" lang="ja-JP" altLang="en-US" sz="2000" baseline="0" dirty="0"/>
                        </a:p>
                      </a:txBody>
                      <a:tcPr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sup>
                                  <m:r>
                                    <a:rPr lang="en-US" altLang="ja-JP" sz="2000" b="0" i="1" smtClean="0">
                                      <a:latin typeface="Cambria Math" panose="02040503050406030204" pitchFamily="18" charset="0"/>
                                    </a:rPr>
                                    <m:t>3</m:t>
                                  </m:r>
                                </m:sup>
                                <m:e>
                                  <m:r>
                                    <m:rPr>
                                      <m:sty m:val="p"/>
                                    </m:rPr>
                                    <a:rPr lang="en-US" altLang="ja-JP" sz="2000" b="0" i="0" smtClean="0">
                                      <a:latin typeface="Cambria Math" panose="02040503050406030204" pitchFamily="18" charset="0"/>
                                    </a:rPr>
                                    <m:t>He</m:t>
                                  </m:r>
                                </m:e>
                              </m:sPre>
                            </m:oMath>
                          </a14:m>
                          <a:r>
                            <a:rPr kumimoji="1" lang="en-US" altLang="ja-JP" sz="2000" dirty="0"/>
                            <a:t> </a:t>
                          </a:r>
                          <a:r>
                            <a:rPr kumimoji="1" lang="en-US" altLang="ja-JP" sz="2000" dirty="0">
                              <a:sym typeface="Wingdings" panose="05000000000000000000" pitchFamily="2" charset="2"/>
                            </a:rPr>
                            <a:t> </a:t>
                          </a: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r>
                                    <m:rPr>
                                      <m:sty m:val="p"/>
                                    </m:rPr>
                                    <a:rPr kumimoji="1" lang="en-US" altLang="ja-JP" sz="2000" b="0" i="0" smtClean="0">
                                      <a:latin typeface="Cambria Math" panose="02040503050406030204" pitchFamily="18" charset="0"/>
                                      <a:sym typeface="Wingdings" panose="05000000000000000000" pitchFamily="2" charset="2"/>
                                    </a:rPr>
                                    <m:t>Λ</m:t>
                                  </m:r>
                                </m:sub>
                                <m:sup>
                                  <m:r>
                                    <a:rPr lang="en-US" altLang="ja-JP" sz="2000" b="0" i="1" smtClean="0">
                                      <a:latin typeface="Cambria Math" panose="02040503050406030204" pitchFamily="18" charset="0"/>
                                    </a:rPr>
                                    <m:t>3</m:t>
                                  </m:r>
                                </m:sup>
                                <m:e>
                                  <m:r>
                                    <m:rPr>
                                      <m:sty m:val="p"/>
                                    </m:rPr>
                                    <a:rPr lang="en-US" altLang="ja-JP" sz="2000" b="0" i="0" smtClean="0">
                                      <a:latin typeface="Cambria Math" panose="02040503050406030204" pitchFamily="18" charset="0"/>
                                    </a:rPr>
                                    <m:t>H</m:t>
                                  </m:r>
                                </m:e>
                              </m:sPre>
                            </m:oMath>
                          </a14:m>
                          <a:r>
                            <a:rPr kumimoji="1" lang="en-US" altLang="ja-JP" sz="2000" dirty="0"/>
                            <a:t> </a:t>
                          </a:r>
                        </a:p>
                        <a:p>
                          <a:pPr algn="ctr"/>
                          <a:r>
                            <a:rPr kumimoji="1" lang="en-US" altLang="ja-JP" sz="2000" dirty="0"/>
                            <a:t>5 </a:t>
                          </a:r>
                          <a:r>
                            <a:rPr kumimoji="1" lang="en-US" altLang="ja-JP" sz="2000" dirty="0" err="1"/>
                            <a:t>nb</a:t>
                          </a:r>
                          <a:r>
                            <a:rPr kumimoji="1" lang="en-US" altLang="ja-JP" sz="2000" dirty="0"/>
                            <a:t>/</a:t>
                          </a:r>
                          <a:r>
                            <a:rPr kumimoji="1" lang="en-US" altLang="ja-JP" sz="2000" dirty="0" err="1"/>
                            <a:t>sr</a:t>
                          </a:r>
                          <a:endParaRPr kumimoji="1" lang="ja-JP" altLang="en-US" sz="2000" dirty="0"/>
                        </a:p>
                      </a:txBody>
                      <a:tcPr anchor="ctr">
                        <a:solidFill>
                          <a:schemeClr val="accent5">
                            <a:lumMod val="50000"/>
                          </a:schemeClr>
                        </a:solidFill>
                      </a:tcPr>
                    </a:tc>
                    <a:tc>
                      <a:txBody>
                        <a:bodyPr/>
                        <a:lstStyle/>
                        <a:p>
                          <a:pPr algn="ct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sup>
                                  <m:r>
                                    <a:rPr kumimoji="1" lang="en-US" altLang="ja-JP" sz="2000" b="0" i="1" smtClean="0">
                                      <a:latin typeface="Cambria Math" panose="02040503050406030204" pitchFamily="18" charset="0"/>
                                      <a:sym typeface="Wingdings" panose="05000000000000000000" pitchFamily="2" charset="2"/>
                                    </a:rPr>
                                    <m:t>12</m:t>
                                  </m:r>
                                </m:sup>
                                <m:e>
                                  <m:r>
                                    <m:rPr>
                                      <m:sty m:val="p"/>
                                    </m:rPr>
                                    <a:rPr lang="en-US" altLang="ja-JP" sz="2000" b="0" i="0" smtClean="0">
                                      <a:latin typeface="Cambria Math" panose="02040503050406030204" pitchFamily="18" charset="0"/>
                                    </a:rPr>
                                    <m:t>C</m:t>
                                  </m:r>
                                </m:e>
                              </m:sPre>
                            </m:oMath>
                          </a14:m>
                          <a:r>
                            <a:rPr kumimoji="1" lang="en-US" altLang="ja-JP" sz="2000" dirty="0"/>
                            <a:t> </a:t>
                          </a:r>
                          <a:r>
                            <a:rPr kumimoji="1" lang="en-US" altLang="ja-JP" sz="2000" dirty="0">
                              <a:sym typeface="Wingdings" panose="05000000000000000000" pitchFamily="2" charset="2"/>
                            </a:rPr>
                            <a:t> </a:t>
                          </a: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r>
                                    <m:rPr>
                                      <m:sty m:val="p"/>
                                    </m:rPr>
                                    <a:rPr kumimoji="1" lang="en-US" altLang="ja-JP" sz="2000" b="0" i="0" smtClean="0">
                                      <a:latin typeface="Cambria Math" panose="02040503050406030204" pitchFamily="18" charset="0"/>
                                      <a:sym typeface="Wingdings" panose="05000000000000000000" pitchFamily="2" charset="2"/>
                                    </a:rPr>
                                    <m:t>Λ</m:t>
                                  </m:r>
                                </m:sub>
                                <m:sup>
                                  <m:r>
                                    <a:rPr kumimoji="1" lang="en-US" altLang="ja-JP" sz="2000" b="0" i="1" smtClean="0">
                                      <a:latin typeface="Cambria Math" panose="02040503050406030204" pitchFamily="18" charset="0"/>
                                      <a:sym typeface="Wingdings" panose="05000000000000000000" pitchFamily="2" charset="2"/>
                                    </a:rPr>
                                    <m:t>12</m:t>
                                  </m:r>
                                </m:sup>
                                <m:e>
                                  <m:r>
                                    <m:rPr>
                                      <m:sty m:val="p"/>
                                    </m:rPr>
                                    <a:rPr lang="en-US" altLang="ja-JP" sz="2000" b="0" i="0" smtClean="0">
                                      <a:latin typeface="Cambria Math" panose="02040503050406030204" pitchFamily="18" charset="0"/>
                                    </a:rPr>
                                    <m:t>B</m:t>
                                  </m:r>
                                </m:e>
                              </m:sPre>
                            </m:oMath>
                          </a14:m>
                          <a:r>
                            <a:rPr kumimoji="1" lang="en-US" altLang="ja-JP" sz="2000" dirty="0"/>
                            <a:t> </a:t>
                          </a:r>
                        </a:p>
                        <a:p>
                          <a:pPr algn="ctr"/>
                          <a:r>
                            <a:rPr kumimoji="1" lang="en-US" altLang="ja-JP" sz="2000" dirty="0"/>
                            <a:t>100 </a:t>
                          </a:r>
                          <a:r>
                            <a:rPr kumimoji="1" lang="en-US" altLang="ja-JP" sz="2000" dirty="0" err="1"/>
                            <a:t>nb</a:t>
                          </a:r>
                          <a:r>
                            <a:rPr kumimoji="1" lang="en-US" altLang="ja-JP" sz="2000" dirty="0"/>
                            <a:t>/</a:t>
                          </a:r>
                          <a:r>
                            <a:rPr kumimoji="1" lang="en-US" altLang="ja-JP" sz="2000" dirty="0" err="1"/>
                            <a:t>sr</a:t>
                          </a:r>
                          <a:endParaRPr kumimoji="1" lang="ja-JP" altLang="en-US" sz="2000" dirty="0"/>
                        </a:p>
                      </a:txBody>
                      <a:tcPr anchor="ctr">
                        <a:solidFill>
                          <a:schemeClr val="accent5">
                            <a:lumMod val="50000"/>
                          </a:schemeClr>
                        </a:solidFill>
                      </a:tcPr>
                    </a:tc>
                    <a:tc>
                      <a:txBody>
                        <a:bodyPr/>
                        <a:lstStyle/>
                        <a:p>
                          <a:pPr algn="ct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sup>
                                  <m:r>
                                    <a:rPr kumimoji="1" lang="en-US" altLang="ja-JP" sz="2000" b="0" i="1" smtClean="0">
                                      <a:latin typeface="Cambria Math" panose="02040503050406030204" pitchFamily="18" charset="0"/>
                                      <a:sym typeface="Wingdings" panose="05000000000000000000" pitchFamily="2" charset="2"/>
                                    </a:rPr>
                                    <m:t>40</m:t>
                                  </m:r>
                                </m:sup>
                                <m:e>
                                  <m:r>
                                    <m:rPr>
                                      <m:sty m:val="p"/>
                                    </m:rPr>
                                    <a:rPr lang="en-US" altLang="ja-JP" sz="2000" b="0" i="0" smtClean="0">
                                      <a:latin typeface="Cambria Math" panose="02040503050406030204" pitchFamily="18" charset="0"/>
                                    </a:rPr>
                                    <m:t>Ca</m:t>
                                  </m:r>
                                </m:e>
                              </m:sPre>
                            </m:oMath>
                          </a14:m>
                          <a:r>
                            <a:rPr kumimoji="1" lang="en-US" altLang="ja-JP" sz="2000" dirty="0"/>
                            <a:t> </a:t>
                          </a:r>
                          <a:r>
                            <a:rPr kumimoji="1" lang="en-US" altLang="ja-JP" sz="2000" dirty="0">
                              <a:sym typeface="Wingdings" panose="05000000000000000000" pitchFamily="2" charset="2"/>
                            </a:rPr>
                            <a:t> </a:t>
                          </a: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r>
                                    <m:rPr>
                                      <m:sty m:val="p"/>
                                    </m:rPr>
                                    <a:rPr kumimoji="1" lang="en-US" altLang="ja-JP" sz="2000" b="0" i="0" smtClean="0">
                                      <a:latin typeface="Cambria Math" panose="02040503050406030204" pitchFamily="18" charset="0"/>
                                      <a:sym typeface="Wingdings" panose="05000000000000000000" pitchFamily="2" charset="2"/>
                                    </a:rPr>
                                    <m:t>Λ</m:t>
                                  </m:r>
                                </m:sub>
                                <m:sup>
                                  <m:r>
                                    <a:rPr kumimoji="1" lang="en-US" altLang="ja-JP" sz="2000" b="0" i="1" smtClean="0">
                                      <a:latin typeface="Cambria Math" panose="02040503050406030204" pitchFamily="18" charset="0"/>
                                      <a:sym typeface="Wingdings" panose="05000000000000000000" pitchFamily="2" charset="2"/>
                                    </a:rPr>
                                    <m:t>40</m:t>
                                  </m:r>
                                </m:sup>
                                <m:e>
                                  <m:r>
                                    <m:rPr>
                                      <m:sty m:val="p"/>
                                    </m:rPr>
                                    <a:rPr lang="en-US" altLang="ja-JP" sz="2000" b="0" i="0" smtClean="0">
                                      <a:latin typeface="Cambria Math" panose="02040503050406030204" pitchFamily="18" charset="0"/>
                                    </a:rPr>
                                    <m:t>K</m:t>
                                  </m:r>
                                </m:e>
                              </m:sPre>
                            </m:oMath>
                          </a14:m>
                          <a:r>
                            <a:rPr kumimoji="1" lang="en-US" altLang="ja-JP" sz="2000" dirty="0"/>
                            <a:t> </a:t>
                          </a:r>
                        </a:p>
                        <a:p>
                          <a:pPr algn="ctr"/>
                          <a:r>
                            <a:rPr kumimoji="1" lang="en-US" altLang="ja-JP" sz="2000" dirty="0"/>
                            <a:t>10 </a:t>
                          </a:r>
                          <a:r>
                            <a:rPr kumimoji="1" lang="en-US" altLang="ja-JP" sz="2000" dirty="0" err="1"/>
                            <a:t>nb</a:t>
                          </a:r>
                          <a:r>
                            <a:rPr kumimoji="1" lang="en-US" altLang="ja-JP" sz="2000" dirty="0"/>
                            <a:t>/</a:t>
                          </a:r>
                          <a:r>
                            <a:rPr kumimoji="1" lang="en-US" altLang="ja-JP" sz="2000" dirty="0" err="1"/>
                            <a:t>sr</a:t>
                          </a:r>
                          <a:endParaRPr kumimoji="1" lang="ja-JP" altLang="en-US" sz="2000" dirty="0"/>
                        </a:p>
                      </a:txBody>
                      <a:tcPr anchor="ctr">
                        <a:solidFill>
                          <a:schemeClr val="accent5">
                            <a:lumMod val="50000"/>
                          </a:schemeClr>
                        </a:solidFill>
                      </a:tcPr>
                    </a:tc>
                    <a:tc>
                      <a:txBody>
                        <a:bodyPr/>
                        <a:lstStyle/>
                        <a:p>
                          <a:pPr algn="ct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sup>
                                  <m:r>
                                    <a:rPr kumimoji="1" lang="en-US" altLang="ja-JP" sz="2000" b="0" i="1" smtClean="0">
                                      <a:latin typeface="Cambria Math" panose="02040503050406030204" pitchFamily="18" charset="0"/>
                                      <a:sym typeface="Wingdings" panose="05000000000000000000" pitchFamily="2" charset="2"/>
                                    </a:rPr>
                                    <m:t>208</m:t>
                                  </m:r>
                                </m:sup>
                                <m:e>
                                  <m:r>
                                    <m:rPr>
                                      <m:sty m:val="p"/>
                                    </m:rPr>
                                    <a:rPr lang="en-US" altLang="ja-JP" sz="2000" b="0" i="0" smtClean="0">
                                      <a:latin typeface="Cambria Math" panose="02040503050406030204" pitchFamily="18" charset="0"/>
                                    </a:rPr>
                                    <m:t>Pb</m:t>
                                  </m:r>
                                </m:e>
                              </m:sPre>
                            </m:oMath>
                          </a14:m>
                          <a:r>
                            <a:rPr kumimoji="1" lang="en-US" altLang="ja-JP" sz="2000" dirty="0"/>
                            <a:t> </a:t>
                          </a:r>
                          <a:r>
                            <a:rPr kumimoji="1" lang="en-US" altLang="ja-JP" sz="2000" dirty="0">
                              <a:sym typeface="Wingdings" panose="05000000000000000000" pitchFamily="2" charset="2"/>
                            </a:rPr>
                            <a:t> </a:t>
                          </a:r>
                          <a14:m>
                            <m:oMath xmlns:m="http://schemas.openxmlformats.org/officeDocument/2006/math">
                              <m:sPre>
                                <m:sPrePr>
                                  <m:ctrlPr>
                                    <a:rPr kumimoji="1" lang="en-US" altLang="ja-JP" sz="2000" i="1" smtClean="0">
                                      <a:latin typeface="Cambria Math" panose="02040503050406030204" pitchFamily="18" charset="0"/>
                                      <a:sym typeface="Wingdings" panose="05000000000000000000" pitchFamily="2" charset="2"/>
                                    </a:rPr>
                                  </m:ctrlPr>
                                </m:sPrePr>
                                <m:sub>
                                  <m:r>
                                    <m:rPr>
                                      <m:sty m:val="p"/>
                                    </m:rPr>
                                    <a:rPr kumimoji="1" lang="en-US" altLang="ja-JP" sz="2000" b="0" i="0" smtClean="0">
                                      <a:latin typeface="Cambria Math" panose="02040503050406030204" pitchFamily="18" charset="0"/>
                                      <a:sym typeface="Wingdings" panose="05000000000000000000" pitchFamily="2" charset="2"/>
                                    </a:rPr>
                                    <m:t>Λ</m:t>
                                  </m:r>
                                </m:sub>
                                <m:sup>
                                  <m:r>
                                    <a:rPr kumimoji="1" lang="en-US" altLang="ja-JP" sz="2000" b="0" i="1" smtClean="0">
                                      <a:latin typeface="Cambria Math" panose="02040503050406030204" pitchFamily="18" charset="0"/>
                                      <a:sym typeface="Wingdings" panose="05000000000000000000" pitchFamily="2" charset="2"/>
                                    </a:rPr>
                                    <m:t>208</m:t>
                                  </m:r>
                                </m:sup>
                                <m:e>
                                  <m:r>
                                    <m:rPr>
                                      <m:sty m:val="p"/>
                                    </m:rPr>
                                    <a:rPr lang="en-US" altLang="ja-JP" sz="2000" b="0" i="0" smtClean="0">
                                      <a:latin typeface="Cambria Math" panose="02040503050406030204" pitchFamily="18" charset="0"/>
                                    </a:rPr>
                                    <m:t>Tl</m:t>
                                  </m:r>
                                </m:e>
                              </m:sPre>
                            </m:oMath>
                          </a14:m>
                          <a:r>
                            <a:rPr kumimoji="1" lang="en-US" altLang="ja-JP" sz="2000" dirty="0"/>
                            <a:t> </a:t>
                          </a:r>
                        </a:p>
                        <a:p>
                          <a:pPr algn="ctr"/>
                          <a:r>
                            <a:rPr kumimoji="1" lang="en-US" altLang="ja-JP" sz="2000" dirty="0"/>
                            <a:t>10 </a:t>
                          </a:r>
                          <a:r>
                            <a:rPr kumimoji="1" lang="en-US" altLang="ja-JP" sz="2000" dirty="0" err="1"/>
                            <a:t>nb</a:t>
                          </a:r>
                          <a:r>
                            <a:rPr kumimoji="1" lang="en-US" altLang="ja-JP" sz="2000" dirty="0"/>
                            <a:t>/</a:t>
                          </a:r>
                          <a:r>
                            <a:rPr kumimoji="1" lang="en-US" altLang="ja-JP" sz="2000" dirty="0" err="1"/>
                            <a:t>sr</a:t>
                          </a:r>
                          <a:endParaRPr kumimoji="1" lang="ja-JP" altLang="en-US" sz="2000" dirty="0"/>
                        </a:p>
                      </a:txBody>
                      <a:tcPr anchor="ctr">
                        <a:solidFill>
                          <a:schemeClr val="accent5">
                            <a:lumMod val="50000"/>
                          </a:schemeClr>
                        </a:solidFill>
                      </a:tcPr>
                    </a:tc>
                    <a:extLst>
                      <a:ext uri="{0D108BD9-81ED-4DB2-BD59-A6C34878D82A}">
                        <a16:rowId xmlns:a16="http://schemas.microsoft.com/office/drawing/2014/main" val="86939965"/>
                      </a:ext>
                    </a:extLst>
                  </a:tr>
                  <a:tr h="370840">
                    <a:tc>
                      <a:txBody>
                        <a:bodyPr/>
                        <a:lstStyle/>
                        <a:p>
                          <a:pPr algn="ctr"/>
                          <a:r>
                            <a:rPr kumimoji="1" lang="en-US" altLang="ja-JP" sz="2200" dirty="0"/>
                            <a:t>SPL+(HES+HKS)</a:t>
                          </a:r>
                        </a:p>
                      </a:txBody>
                      <a:tcPr anchor="ctr">
                        <a:solidFill>
                          <a:schemeClr val="accent6">
                            <a:lumMod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a:t>(113)</a:t>
                          </a:r>
                          <a:endParaRPr kumimoji="1" lang="ja-JP" altLang="en-US" sz="2400" b="1" dirty="0"/>
                        </a:p>
                      </a:txBody>
                      <a:tcPr anchor="ctr">
                        <a:solidFill>
                          <a:schemeClr val="accent6">
                            <a:lumMod val="50000"/>
                          </a:schemeClr>
                        </a:solidFill>
                      </a:tcPr>
                    </a:tc>
                    <a:tc>
                      <a:txBody>
                        <a:bodyPr/>
                        <a:lstStyle/>
                        <a:p>
                          <a:pPr algn="ctr"/>
                          <a:r>
                            <a:rPr kumimoji="1" lang="en-US" altLang="ja-JP" sz="2500" dirty="0"/>
                            <a:t>109</a:t>
                          </a:r>
                        </a:p>
                        <a:p>
                          <a:pPr algn="ctr"/>
                          <a:r>
                            <a:rPr kumimoji="1" lang="en-US" altLang="ja-JP" sz="2500" dirty="0"/>
                            <a:t>(1 day)</a:t>
                          </a:r>
                        </a:p>
                      </a:txBody>
                      <a:tcPr anchor="ctr"/>
                    </a:tc>
                    <a:tc>
                      <a:txBody>
                        <a:bodyPr/>
                        <a:lstStyle/>
                        <a:p>
                          <a:pPr algn="ctr"/>
                          <a:r>
                            <a:rPr kumimoji="1" lang="en-US" altLang="ja-JP" sz="2500" dirty="0"/>
                            <a:t>547</a:t>
                          </a:r>
                          <a:endParaRPr kumimoji="1" lang="ja-JP" altLang="en-US" sz="2500" dirty="0"/>
                        </a:p>
                      </a:txBody>
                      <a:tcPr anchor="ctr"/>
                    </a:tc>
                    <a:tc>
                      <a:txBody>
                        <a:bodyPr/>
                        <a:lstStyle/>
                        <a:p>
                          <a:pPr algn="ctr"/>
                          <a:r>
                            <a:rPr kumimoji="1" lang="en-US" altLang="ja-JP" sz="2500" dirty="0"/>
                            <a:t>16</a:t>
                          </a:r>
                        </a:p>
                        <a:p>
                          <a:pPr algn="ctr"/>
                          <a:r>
                            <a:rPr kumimoji="1" lang="en-US" altLang="ja-JP" sz="2500" dirty="0"/>
                            <a:t>(7 days)</a:t>
                          </a:r>
                          <a:endParaRPr kumimoji="1" lang="ja-JP" altLang="en-US" sz="2500" dirty="0"/>
                        </a:p>
                      </a:txBody>
                      <a:tcPr anchor="ctr"/>
                    </a:tc>
                    <a:tc>
                      <a:txBody>
                        <a:bodyPr/>
                        <a:lstStyle/>
                        <a:p>
                          <a:pPr algn="ctr"/>
                          <a:r>
                            <a:rPr kumimoji="1" lang="en-US" altLang="ja-JP" sz="2500" dirty="0"/>
                            <a:t>3.2</a:t>
                          </a:r>
                        </a:p>
                        <a:p>
                          <a:pPr algn="ctr"/>
                          <a:r>
                            <a:rPr kumimoji="1" lang="en-US" altLang="ja-JP" sz="2500" dirty="0"/>
                            <a:t>(35 days)</a:t>
                          </a:r>
                          <a:endParaRPr kumimoji="1" lang="ja-JP" altLang="en-US" sz="2500" dirty="0"/>
                        </a:p>
                      </a:txBody>
                      <a:tcPr anchor="ctr"/>
                    </a:tc>
                    <a:extLst>
                      <a:ext uri="{0D108BD9-81ED-4DB2-BD59-A6C34878D82A}">
                        <a16:rowId xmlns:a16="http://schemas.microsoft.com/office/drawing/2014/main" val="3659530024"/>
                      </a:ext>
                    </a:extLst>
                  </a:tr>
                  <a:tr h="370840">
                    <a:tc>
                      <a:txBody>
                        <a:bodyPr/>
                        <a:lstStyle/>
                        <a:p>
                          <a:pPr algn="ctr"/>
                          <a:r>
                            <a:rPr kumimoji="1" lang="en-US" altLang="ja-JP" sz="2200" dirty="0"/>
                            <a:t>PCS+(HES+HKS)</a:t>
                          </a:r>
                        </a:p>
                      </a:txBody>
                      <a:tcPr anchor="ctr">
                        <a:solidFill>
                          <a:schemeClr val="accent6">
                            <a:lumMod val="5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dirty="0"/>
                        </a:p>
                      </a:txBody>
                      <a:tcPr anchor="ctr">
                        <a:solidFill>
                          <a:schemeClr val="accent6">
                            <a:lumMod val="20000"/>
                            <a:lumOff val="80000"/>
                          </a:schemeClr>
                        </a:solidFill>
                      </a:tcPr>
                    </a:tc>
                    <a:tc>
                      <a:txBody>
                        <a:bodyPr/>
                        <a:lstStyle/>
                        <a:p>
                          <a:pPr algn="ctr"/>
                          <a:r>
                            <a:rPr kumimoji="1" lang="en-US" altLang="ja-JP" sz="2500" dirty="0"/>
                            <a:t>40</a:t>
                          </a:r>
                        </a:p>
                        <a:p>
                          <a:pPr algn="ctr"/>
                          <a:r>
                            <a:rPr kumimoji="1" lang="en-US" altLang="ja-JP" sz="2500" dirty="0"/>
                            <a:t>(3 days)</a:t>
                          </a:r>
                          <a:endParaRPr kumimoji="1" lang="ja-JP" altLang="en-US" sz="2500" dirty="0"/>
                        </a:p>
                      </a:txBody>
                      <a:tcPr anchor="ctr"/>
                    </a:tc>
                    <a:tc>
                      <a:txBody>
                        <a:bodyPr/>
                        <a:lstStyle/>
                        <a:p>
                          <a:pPr algn="ctr"/>
                          <a:r>
                            <a:rPr kumimoji="1" lang="en-US" altLang="ja-JP" sz="2500" dirty="0"/>
                            <a:t>203</a:t>
                          </a:r>
                          <a:endParaRPr kumimoji="1" lang="ja-JP" altLang="en-US" sz="2500" dirty="0"/>
                        </a:p>
                      </a:txBody>
                      <a:tcPr anchor="ctr"/>
                    </a:tc>
                    <a:tc>
                      <a:txBody>
                        <a:bodyPr/>
                        <a:lstStyle/>
                        <a:p>
                          <a:pPr algn="ctr"/>
                          <a:r>
                            <a:rPr kumimoji="1" lang="en-US" altLang="ja-JP" sz="2500" dirty="0"/>
                            <a:t>6.1</a:t>
                          </a:r>
                        </a:p>
                        <a:p>
                          <a:pPr algn="ctr"/>
                          <a:r>
                            <a:rPr kumimoji="1" lang="en-US" altLang="ja-JP" sz="2500" dirty="0"/>
                            <a:t>(19 days)</a:t>
                          </a:r>
                          <a:endParaRPr kumimoji="1" lang="ja-JP" altLang="en-US" sz="2500" dirty="0"/>
                        </a:p>
                      </a:txBody>
                      <a:tcPr anchor="ctr"/>
                    </a:tc>
                    <a:tc>
                      <a:txBody>
                        <a:bodyPr/>
                        <a:lstStyle/>
                        <a:p>
                          <a:pPr algn="ctr"/>
                          <a:r>
                            <a:rPr kumimoji="1" lang="en-US" altLang="ja-JP" sz="2500" dirty="0"/>
                            <a:t>1.2</a:t>
                          </a:r>
                        </a:p>
                        <a:p>
                          <a:pPr algn="ctr"/>
                          <a:r>
                            <a:rPr kumimoji="1" lang="en-US" altLang="ja-JP" sz="2500" dirty="0"/>
                            <a:t>(94 days)</a:t>
                          </a:r>
                          <a:endParaRPr kumimoji="1" lang="ja-JP" altLang="en-US" sz="2500" dirty="0"/>
                        </a:p>
                      </a:txBody>
                      <a:tcPr anchor="ctr"/>
                    </a:tc>
                    <a:extLst>
                      <a:ext uri="{0D108BD9-81ED-4DB2-BD59-A6C34878D82A}">
                        <a16:rowId xmlns:a16="http://schemas.microsoft.com/office/drawing/2014/main" val="2843096631"/>
                      </a:ext>
                    </a:extLst>
                  </a:tr>
                  <a:tr h="370840">
                    <a:tc>
                      <a:txBody>
                        <a:bodyPr/>
                        <a:lstStyle/>
                        <a:p>
                          <a:pPr algn="ctr"/>
                          <a:r>
                            <a:rPr kumimoji="1" lang="en-US" altLang="ja-JP" sz="2200" dirty="0"/>
                            <a:t>SHMS+(PCS+HKS)</a:t>
                          </a:r>
                        </a:p>
                      </a:txBody>
                      <a:tcPr anchor="ctr">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(451)</a:t>
                          </a:r>
                          <a:endParaRPr kumimoji="1" lang="ja-JP" altLang="en-US" sz="2800" b="1" dirty="0"/>
                        </a:p>
                      </a:txBody>
                      <a:tcPr anchor="ctr">
                        <a:solidFill>
                          <a:schemeClr val="accent6">
                            <a:lumMod val="50000"/>
                          </a:schemeClr>
                        </a:solidFill>
                      </a:tcPr>
                    </a:tc>
                    <a:tc>
                      <a:txBody>
                        <a:bodyPr/>
                        <a:lstStyle/>
                        <a:p>
                          <a:pPr algn="ctr"/>
                          <a:r>
                            <a:rPr kumimoji="1" lang="en-US" altLang="ja-JP" sz="2500" dirty="0"/>
                            <a:t>37</a:t>
                          </a:r>
                        </a:p>
                        <a:p>
                          <a:pPr algn="ctr"/>
                          <a:r>
                            <a:rPr kumimoji="1" lang="en-US" altLang="ja-JP" sz="2500" dirty="0"/>
                            <a:t>(12 days)</a:t>
                          </a:r>
                          <a:endParaRPr kumimoji="1" lang="ja-JP" altLang="en-US" sz="2500" dirty="0"/>
                        </a:p>
                      </a:txBody>
                      <a:tcPr anchor="ctr"/>
                    </a:tc>
                    <a:tc>
                      <a:txBody>
                        <a:bodyPr/>
                        <a:lstStyle/>
                        <a:p>
                          <a:pPr algn="ctr"/>
                          <a:r>
                            <a:rPr kumimoji="1" lang="en-US" altLang="ja-JP" sz="2500" dirty="0"/>
                            <a:t>186</a:t>
                          </a:r>
                          <a:endParaRPr kumimoji="1" lang="ja-JP" altLang="en-US" sz="2500" dirty="0"/>
                        </a:p>
                      </a:txBody>
                      <a:tcPr anchor="ctr"/>
                    </a:tc>
                    <a:tc>
                      <a:txBody>
                        <a:bodyPr/>
                        <a:lstStyle/>
                        <a:p>
                          <a:pPr algn="ctr"/>
                          <a:r>
                            <a:rPr kumimoji="1" lang="en-US" altLang="ja-JP" sz="2500" dirty="0"/>
                            <a:t>5.6</a:t>
                          </a:r>
                        </a:p>
                        <a:p>
                          <a:pPr algn="ctr"/>
                          <a:r>
                            <a:rPr kumimoji="1" lang="en-US" altLang="ja-JP" sz="2500" dirty="0"/>
                            <a:t>(81 days)</a:t>
                          </a:r>
                          <a:endParaRPr kumimoji="1" lang="ja-JP" altLang="en-US" sz="2500" dirty="0"/>
                        </a:p>
                      </a:txBody>
                      <a:tcPr anchor="ctr"/>
                    </a:tc>
                    <a:tc>
                      <a:txBody>
                        <a:bodyPr/>
                        <a:lstStyle/>
                        <a:p>
                          <a:pPr algn="ctr"/>
                          <a:r>
                            <a:rPr kumimoji="1" lang="en-US" altLang="ja-JP" sz="2500" dirty="0"/>
                            <a:t>1.1</a:t>
                          </a:r>
                        </a:p>
                        <a:p>
                          <a:pPr algn="ctr"/>
                          <a:r>
                            <a:rPr kumimoji="1" lang="en-US" altLang="ja-JP" sz="2500" dirty="0"/>
                            <a:t>(410 days)</a:t>
                          </a:r>
                          <a:endParaRPr kumimoji="1" lang="ja-JP" altLang="en-US" sz="2500" dirty="0"/>
                        </a:p>
                      </a:txBody>
                      <a:tcPr anchor="ctr"/>
                    </a:tc>
                    <a:extLst>
                      <a:ext uri="{0D108BD9-81ED-4DB2-BD59-A6C34878D82A}">
                        <a16:rowId xmlns:a16="http://schemas.microsoft.com/office/drawing/2014/main" val="2891681916"/>
                      </a:ext>
                    </a:extLst>
                  </a:tr>
                </a:tbl>
              </a:graphicData>
            </a:graphic>
          </p:graphicFrame>
        </mc:Choice>
        <mc:Fallback xmlns="">
          <p:graphicFrame>
            <p:nvGraphicFramePr>
              <p:cNvPr id="4" name="コンテンツ プレースホルダー 3">
                <a:extLst>
                  <a:ext uri="{FF2B5EF4-FFF2-40B4-BE49-F238E27FC236}">
                    <a16:creationId xmlns:a16="http://schemas.microsoft.com/office/drawing/2014/main" id="{AB1D37C7-0609-4036-A540-8A3323FD2FE1}"/>
                  </a:ext>
                </a:extLst>
              </p:cNvPr>
              <p:cNvGraphicFramePr>
                <a:graphicFrameLocks noGrp="1"/>
              </p:cNvGraphicFramePr>
              <p:nvPr>
                <p:ph idx="1"/>
                <p:extLst>
                  <p:ext uri="{D42A27DB-BD31-4B8C-83A1-F6EECF244321}">
                    <p14:modId xmlns:p14="http://schemas.microsoft.com/office/powerpoint/2010/main" val="3995098726"/>
                  </p:ext>
                </p:extLst>
              </p:nvPr>
            </p:nvGraphicFramePr>
            <p:xfrm>
              <a:off x="125373" y="1440258"/>
              <a:ext cx="11941251" cy="3972243"/>
            </p:xfrm>
            <a:graphic>
              <a:graphicData uri="http://schemas.openxmlformats.org/drawingml/2006/table">
                <a:tbl>
                  <a:tblPr firstRow="1" bandRow="1">
                    <a:tableStyleId>{5940675A-B579-460E-94D1-54222C63F5DA}</a:tableStyleId>
                  </a:tblPr>
                  <a:tblGrid>
                    <a:gridCol w="2768600">
                      <a:extLst>
                        <a:ext uri="{9D8B030D-6E8A-4147-A177-3AD203B41FA5}">
                          <a16:colId xmlns:a16="http://schemas.microsoft.com/office/drawing/2014/main" val="3319655311"/>
                        </a:ext>
                      </a:extLst>
                    </a:gridCol>
                    <a:gridCol w="2247900">
                      <a:extLst>
                        <a:ext uri="{9D8B030D-6E8A-4147-A177-3AD203B41FA5}">
                          <a16:colId xmlns:a16="http://schemas.microsoft.com/office/drawing/2014/main" val="59629277"/>
                        </a:ext>
                      </a:extLst>
                    </a:gridCol>
                    <a:gridCol w="1734679">
                      <a:extLst>
                        <a:ext uri="{9D8B030D-6E8A-4147-A177-3AD203B41FA5}">
                          <a16:colId xmlns:a16="http://schemas.microsoft.com/office/drawing/2014/main" val="2332464284"/>
                        </a:ext>
                      </a:extLst>
                    </a:gridCol>
                    <a:gridCol w="1456272">
                      <a:extLst>
                        <a:ext uri="{9D8B030D-6E8A-4147-A177-3AD203B41FA5}">
                          <a16:colId xmlns:a16="http://schemas.microsoft.com/office/drawing/2014/main" val="1267016013"/>
                        </a:ext>
                      </a:extLst>
                    </a:gridCol>
                    <a:gridCol w="1765300">
                      <a:extLst>
                        <a:ext uri="{9D8B030D-6E8A-4147-A177-3AD203B41FA5}">
                          <a16:colId xmlns:a16="http://schemas.microsoft.com/office/drawing/2014/main" val="1038198667"/>
                        </a:ext>
                      </a:extLst>
                    </a:gridCol>
                    <a:gridCol w="1968500">
                      <a:extLst>
                        <a:ext uri="{9D8B030D-6E8A-4147-A177-3AD203B41FA5}">
                          <a16:colId xmlns:a16="http://schemas.microsoft.com/office/drawing/2014/main" val="57155403"/>
                        </a:ext>
                      </a:extLst>
                    </a:gridCol>
                  </a:tblGrid>
                  <a:tr h="1320483">
                    <a:tc>
                      <a:txBody>
                        <a:bodyPr/>
                        <a:lstStyle/>
                        <a:p>
                          <a:pPr algn="ctr"/>
                          <a:r>
                            <a:rPr kumimoji="1" lang="en-US" altLang="ja-JP" sz="2000" dirty="0"/>
                            <a:t>Configuration</a:t>
                          </a:r>
                          <a:endParaRPr kumimoji="1" lang="ja-JP" altLang="en-US" sz="2000" dirty="0"/>
                        </a:p>
                      </a:txBody>
                      <a:tcPr anchor="ctr">
                        <a:solidFill>
                          <a:schemeClr val="accent5">
                            <a:lumMod val="50000"/>
                          </a:schemeClr>
                        </a:solidFill>
                      </a:tcPr>
                    </a:tc>
                    <a:tc>
                      <a:txBody>
                        <a:bodyPr/>
                        <a:lstStyle/>
                        <a:p>
                          <a:endParaRPr lang="ja-JP"/>
                        </a:p>
                      </a:txBody>
                      <a:tcPr anchor="ctr">
                        <a:blipFill>
                          <a:blip r:embed="rId2"/>
                          <a:stretch>
                            <a:fillRect l="-123306" t="-2304" r="-308672" b="-213364"/>
                          </a:stretch>
                        </a:blipFill>
                      </a:tcPr>
                    </a:tc>
                    <a:tc>
                      <a:txBody>
                        <a:bodyPr/>
                        <a:lstStyle/>
                        <a:p>
                          <a:endParaRPr lang="ja-JP"/>
                        </a:p>
                      </a:txBody>
                      <a:tcPr anchor="ctr">
                        <a:blipFill>
                          <a:blip r:embed="rId2"/>
                          <a:stretch>
                            <a:fillRect l="-289123" t="-2304" r="-299649" b="-213364"/>
                          </a:stretch>
                        </a:blipFill>
                      </a:tcPr>
                    </a:tc>
                    <a:tc>
                      <a:txBody>
                        <a:bodyPr/>
                        <a:lstStyle/>
                        <a:p>
                          <a:endParaRPr lang="ja-JP"/>
                        </a:p>
                      </a:txBody>
                      <a:tcPr anchor="ctr">
                        <a:blipFill>
                          <a:blip r:embed="rId2"/>
                          <a:stretch>
                            <a:fillRect l="-464017" t="-2304" r="-257322" b="-213364"/>
                          </a:stretch>
                        </a:blipFill>
                      </a:tcPr>
                    </a:tc>
                    <a:tc>
                      <a:txBody>
                        <a:bodyPr/>
                        <a:lstStyle/>
                        <a:p>
                          <a:endParaRPr lang="ja-JP"/>
                        </a:p>
                      </a:txBody>
                      <a:tcPr anchor="ctr">
                        <a:blipFill>
                          <a:blip r:embed="rId2"/>
                          <a:stretch>
                            <a:fillRect l="-464828" t="-2304" r="-112069" b="-213364"/>
                          </a:stretch>
                        </a:blipFill>
                      </a:tcPr>
                    </a:tc>
                    <a:tc>
                      <a:txBody>
                        <a:bodyPr/>
                        <a:lstStyle/>
                        <a:p>
                          <a:endParaRPr lang="ja-JP"/>
                        </a:p>
                      </a:txBody>
                      <a:tcPr anchor="ctr">
                        <a:blipFill>
                          <a:blip r:embed="rId2"/>
                          <a:stretch>
                            <a:fillRect l="-507121" t="-2304" r="-619" b="-213364"/>
                          </a:stretch>
                        </a:blipFill>
                      </a:tcPr>
                    </a:tc>
                    <a:extLst>
                      <a:ext uri="{0D108BD9-81ED-4DB2-BD59-A6C34878D82A}">
                        <a16:rowId xmlns:a16="http://schemas.microsoft.com/office/drawing/2014/main" val="86939965"/>
                      </a:ext>
                    </a:extLst>
                  </a:tr>
                  <a:tr h="853440">
                    <a:tc>
                      <a:txBody>
                        <a:bodyPr/>
                        <a:lstStyle/>
                        <a:p>
                          <a:pPr algn="ctr"/>
                          <a:r>
                            <a:rPr kumimoji="1" lang="en-US" altLang="ja-JP" sz="2200" dirty="0"/>
                            <a:t>SPL+(HES+HKS)</a:t>
                          </a:r>
                        </a:p>
                      </a:txBody>
                      <a:tcPr anchor="ctr">
                        <a:solidFill>
                          <a:schemeClr val="accent6">
                            <a:lumMod val="5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dirty="0"/>
                            <a:t>(113)</a:t>
                          </a:r>
                          <a:endParaRPr kumimoji="1" lang="ja-JP" altLang="en-US" sz="2400" b="1" dirty="0"/>
                        </a:p>
                      </a:txBody>
                      <a:tcPr anchor="ctr">
                        <a:solidFill>
                          <a:schemeClr val="accent6">
                            <a:lumMod val="50000"/>
                          </a:schemeClr>
                        </a:solidFill>
                      </a:tcPr>
                    </a:tc>
                    <a:tc>
                      <a:txBody>
                        <a:bodyPr/>
                        <a:lstStyle/>
                        <a:p>
                          <a:pPr algn="ctr"/>
                          <a:r>
                            <a:rPr kumimoji="1" lang="en-US" altLang="ja-JP" sz="2500" dirty="0"/>
                            <a:t>109</a:t>
                          </a:r>
                        </a:p>
                        <a:p>
                          <a:pPr algn="ctr"/>
                          <a:r>
                            <a:rPr kumimoji="1" lang="en-US" altLang="ja-JP" sz="2500" dirty="0"/>
                            <a:t>(1 day)</a:t>
                          </a:r>
                        </a:p>
                      </a:txBody>
                      <a:tcPr anchor="ctr"/>
                    </a:tc>
                    <a:tc>
                      <a:txBody>
                        <a:bodyPr/>
                        <a:lstStyle/>
                        <a:p>
                          <a:pPr algn="ctr"/>
                          <a:r>
                            <a:rPr kumimoji="1" lang="en-US" altLang="ja-JP" sz="2500" dirty="0"/>
                            <a:t>547</a:t>
                          </a:r>
                          <a:endParaRPr kumimoji="1" lang="ja-JP" altLang="en-US" sz="2500" dirty="0"/>
                        </a:p>
                      </a:txBody>
                      <a:tcPr anchor="ctr"/>
                    </a:tc>
                    <a:tc>
                      <a:txBody>
                        <a:bodyPr/>
                        <a:lstStyle/>
                        <a:p>
                          <a:pPr algn="ctr"/>
                          <a:r>
                            <a:rPr kumimoji="1" lang="en-US" altLang="ja-JP" sz="2500" dirty="0"/>
                            <a:t>16</a:t>
                          </a:r>
                        </a:p>
                        <a:p>
                          <a:pPr algn="ctr"/>
                          <a:r>
                            <a:rPr kumimoji="1" lang="en-US" altLang="ja-JP" sz="2500" dirty="0"/>
                            <a:t>(7 days)</a:t>
                          </a:r>
                          <a:endParaRPr kumimoji="1" lang="ja-JP" altLang="en-US" sz="2500" dirty="0"/>
                        </a:p>
                      </a:txBody>
                      <a:tcPr anchor="ctr"/>
                    </a:tc>
                    <a:tc>
                      <a:txBody>
                        <a:bodyPr/>
                        <a:lstStyle/>
                        <a:p>
                          <a:pPr algn="ctr"/>
                          <a:r>
                            <a:rPr kumimoji="1" lang="en-US" altLang="ja-JP" sz="2500" dirty="0"/>
                            <a:t>3.2</a:t>
                          </a:r>
                        </a:p>
                        <a:p>
                          <a:pPr algn="ctr"/>
                          <a:r>
                            <a:rPr kumimoji="1" lang="en-US" altLang="ja-JP" sz="2500" dirty="0"/>
                            <a:t>(35 days)</a:t>
                          </a:r>
                          <a:endParaRPr kumimoji="1" lang="ja-JP" altLang="en-US" sz="2500" dirty="0"/>
                        </a:p>
                      </a:txBody>
                      <a:tcPr anchor="ctr"/>
                    </a:tc>
                    <a:extLst>
                      <a:ext uri="{0D108BD9-81ED-4DB2-BD59-A6C34878D82A}">
                        <a16:rowId xmlns:a16="http://schemas.microsoft.com/office/drawing/2014/main" val="3659530024"/>
                      </a:ext>
                    </a:extLst>
                  </a:tr>
                  <a:tr h="853440">
                    <a:tc>
                      <a:txBody>
                        <a:bodyPr/>
                        <a:lstStyle/>
                        <a:p>
                          <a:pPr algn="ctr"/>
                          <a:r>
                            <a:rPr kumimoji="1" lang="en-US" altLang="ja-JP" sz="2200" dirty="0"/>
                            <a:t>PCS+(HES+HKS)</a:t>
                          </a:r>
                        </a:p>
                      </a:txBody>
                      <a:tcPr anchor="ctr">
                        <a:solidFill>
                          <a:schemeClr val="accent6">
                            <a:lumMod val="5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dirty="0"/>
                        </a:p>
                      </a:txBody>
                      <a:tcPr anchor="ctr">
                        <a:solidFill>
                          <a:schemeClr val="accent6">
                            <a:lumMod val="20000"/>
                            <a:lumOff val="80000"/>
                          </a:schemeClr>
                        </a:solidFill>
                      </a:tcPr>
                    </a:tc>
                    <a:tc>
                      <a:txBody>
                        <a:bodyPr/>
                        <a:lstStyle/>
                        <a:p>
                          <a:pPr algn="ctr"/>
                          <a:r>
                            <a:rPr kumimoji="1" lang="en-US" altLang="ja-JP" sz="2500" dirty="0"/>
                            <a:t>40</a:t>
                          </a:r>
                        </a:p>
                        <a:p>
                          <a:pPr algn="ctr"/>
                          <a:r>
                            <a:rPr kumimoji="1" lang="en-US" altLang="ja-JP" sz="2500" dirty="0"/>
                            <a:t>(3 days)</a:t>
                          </a:r>
                          <a:endParaRPr kumimoji="1" lang="ja-JP" altLang="en-US" sz="2500" dirty="0"/>
                        </a:p>
                      </a:txBody>
                      <a:tcPr anchor="ctr"/>
                    </a:tc>
                    <a:tc>
                      <a:txBody>
                        <a:bodyPr/>
                        <a:lstStyle/>
                        <a:p>
                          <a:pPr algn="ctr"/>
                          <a:r>
                            <a:rPr kumimoji="1" lang="en-US" altLang="ja-JP" sz="2500" dirty="0"/>
                            <a:t>203</a:t>
                          </a:r>
                          <a:endParaRPr kumimoji="1" lang="ja-JP" altLang="en-US" sz="2500" dirty="0"/>
                        </a:p>
                      </a:txBody>
                      <a:tcPr anchor="ctr"/>
                    </a:tc>
                    <a:tc>
                      <a:txBody>
                        <a:bodyPr/>
                        <a:lstStyle/>
                        <a:p>
                          <a:pPr algn="ctr"/>
                          <a:r>
                            <a:rPr kumimoji="1" lang="en-US" altLang="ja-JP" sz="2500" dirty="0"/>
                            <a:t>6.1</a:t>
                          </a:r>
                        </a:p>
                        <a:p>
                          <a:pPr algn="ctr"/>
                          <a:r>
                            <a:rPr kumimoji="1" lang="en-US" altLang="ja-JP" sz="2500" dirty="0"/>
                            <a:t>(19 days)</a:t>
                          </a:r>
                          <a:endParaRPr kumimoji="1" lang="ja-JP" altLang="en-US" sz="2500" dirty="0"/>
                        </a:p>
                      </a:txBody>
                      <a:tcPr anchor="ctr"/>
                    </a:tc>
                    <a:tc>
                      <a:txBody>
                        <a:bodyPr/>
                        <a:lstStyle/>
                        <a:p>
                          <a:pPr algn="ctr"/>
                          <a:r>
                            <a:rPr kumimoji="1" lang="en-US" altLang="ja-JP" sz="2500" dirty="0"/>
                            <a:t>1.2</a:t>
                          </a:r>
                        </a:p>
                        <a:p>
                          <a:pPr algn="ctr"/>
                          <a:r>
                            <a:rPr kumimoji="1" lang="en-US" altLang="ja-JP" sz="2500" dirty="0"/>
                            <a:t>(94 days)</a:t>
                          </a:r>
                          <a:endParaRPr kumimoji="1" lang="ja-JP" altLang="en-US" sz="2500" dirty="0"/>
                        </a:p>
                      </a:txBody>
                      <a:tcPr anchor="ctr"/>
                    </a:tc>
                    <a:extLst>
                      <a:ext uri="{0D108BD9-81ED-4DB2-BD59-A6C34878D82A}">
                        <a16:rowId xmlns:a16="http://schemas.microsoft.com/office/drawing/2014/main" val="2843096631"/>
                      </a:ext>
                    </a:extLst>
                  </a:tr>
                  <a:tr h="944880">
                    <a:tc>
                      <a:txBody>
                        <a:bodyPr/>
                        <a:lstStyle/>
                        <a:p>
                          <a:pPr algn="ctr"/>
                          <a:r>
                            <a:rPr kumimoji="1" lang="en-US" altLang="ja-JP" sz="2200" dirty="0"/>
                            <a:t>SHMS+(PCS+HKS)</a:t>
                          </a:r>
                        </a:p>
                      </a:txBody>
                      <a:tcPr anchor="ctr">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(451)</a:t>
                          </a:r>
                          <a:endParaRPr kumimoji="1" lang="ja-JP" altLang="en-US" sz="2800" b="1" dirty="0"/>
                        </a:p>
                      </a:txBody>
                      <a:tcPr anchor="ctr">
                        <a:solidFill>
                          <a:schemeClr val="accent6">
                            <a:lumMod val="50000"/>
                          </a:schemeClr>
                        </a:solidFill>
                      </a:tcPr>
                    </a:tc>
                    <a:tc>
                      <a:txBody>
                        <a:bodyPr/>
                        <a:lstStyle/>
                        <a:p>
                          <a:pPr algn="ctr"/>
                          <a:r>
                            <a:rPr kumimoji="1" lang="en-US" altLang="ja-JP" sz="2500" dirty="0"/>
                            <a:t>37</a:t>
                          </a:r>
                        </a:p>
                        <a:p>
                          <a:pPr algn="ctr"/>
                          <a:r>
                            <a:rPr kumimoji="1" lang="en-US" altLang="ja-JP" sz="2500" dirty="0"/>
                            <a:t>(12 days)</a:t>
                          </a:r>
                          <a:endParaRPr kumimoji="1" lang="ja-JP" altLang="en-US" sz="2500" dirty="0"/>
                        </a:p>
                      </a:txBody>
                      <a:tcPr anchor="ctr"/>
                    </a:tc>
                    <a:tc>
                      <a:txBody>
                        <a:bodyPr/>
                        <a:lstStyle/>
                        <a:p>
                          <a:pPr algn="ctr"/>
                          <a:r>
                            <a:rPr kumimoji="1" lang="en-US" altLang="ja-JP" sz="2500" dirty="0"/>
                            <a:t>186</a:t>
                          </a:r>
                          <a:endParaRPr kumimoji="1" lang="ja-JP" altLang="en-US" sz="2500" dirty="0"/>
                        </a:p>
                      </a:txBody>
                      <a:tcPr anchor="ctr"/>
                    </a:tc>
                    <a:tc>
                      <a:txBody>
                        <a:bodyPr/>
                        <a:lstStyle/>
                        <a:p>
                          <a:pPr algn="ctr"/>
                          <a:r>
                            <a:rPr kumimoji="1" lang="en-US" altLang="ja-JP" sz="2500" dirty="0"/>
                            <a:t>5.6</a:t>
                          </a:r>
                        </a:p>
                        <a:p>
                          <a:pPr algn="ctr"/>
                          <a:r>
                            <a:rPr kumimoji="1" lang="en-US" altLang="ja-JP" sz="2500" dirty="0"/>
                            <a:t>(81 days)</a:t>
                          </a:r>
                          <a:endParaRPr kumimoji="1" lang="ja-JP" altLang="en-US" sz="2500" dirty="0"/>
                        </a:p>
                      </a:txBody>
                      <a:tcPr anchor="ctr"/>
                    </a:tc>
                    <a:tc>
                      <a:txBody>
                        <a:bodyPr/>
                        <a:lstStyle/>
                        <a:p>
                          <a:pPr algn="ctr"/>
                          <a:r>
                            <a:rPr kumimoji="1" lang="en-US" altLang="ja-JP" sz="2500" dirty="0"/>
                            <a:t>1.1</a:t>
                          </a:r>
                        </a:p>
                        <a:p>
                          <a:pPr algn="ctr"/>
                          <a:r>
                            <a:rPr kumimoji="1" lang="en-US" altLang="ja-JP" sz="2500" dirty="0"/>
                            <a:t>(410 days)</a:t>
                          </a:r>
                          <a:endParaRPr kumimoji="1" lang="ja-JP" altLang="en-US" sz="2500" dirty="0"/>
                        </a:p>
                      </a:txBody>
                      <a:tcPr anchor="ctr"/>
                    </a:tc>
                    <a:extLst>
                      <a:ext uri="{0D108BD9-81ED-4DB2-BD59-A6C34878D82A}">
                        <a16:rowId xmlns:a16="http://schemas.microsoft.com/office/drawing/2014/main" val="2891681916"/>
                      </a:ext>
                    </a:extLst>
                  </a:tr>
                </a:tbl>
              </a:graphicData>
            </a:graphic>
          </p:graphicFrame>
        </mc:Fallback>
      </mc:AlternateContent>
      <p:grpSp>
        <p:nvGrpSpPr>
          <p:cNvPr id="7" name="グループ化 6">
            <a:extLst>
              <a:ext uri="{FF2B5EF4-FFF2-40B4-BE49-F238E27FC236}">
                <a16:creationId xmlns:a16="http://schemas.microsoft.com/office/drawing/2014/main" id="{7ED3AD43-948A-4036-9EC1-F422CAD73B67}"/>
              </a:ext>
            </a:extLst>
          </p:cNvPr>
          <p:cNvGrpSpPr/>
          <p:nvPr/>
        </p:nvGrpSpPr>
        <p:grpSpPr>
          <a:xfrm>
            <a:off x="2702614" y="5694822"/>
            <a:ext cx="4307785" cy="964046"/>
            <a:chOff x="2921954" y="5806095"/>
            <a:chExt cx="3355093" cy="964046"/>
          </a:xfrm>
        </p:grpSpPr>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A00639C1-F5E1-4FCC-AEA2-2E4027698ED4}"/>
                    </a:ext>
                  </a:extLst>
                </p:cNvPr>
                <p:cNvSpPr txBox="1"/>
                <p:nvPr/>
              </p:nvSpPr>
              <p:spPr>
                <a:xfrm>
                  <a:off x="2983832" y="5806095"/>
                  <a:ext cx="3293215" cy="964046"/>
                </a:xfrm>
                <a:prstGeom prst="rect">
                  <a:avLst/>
                </a:prstGeom>
                <a:noFill/>
              </p:spPr>
              <p:txBody>
                <a:bodyPr wrap="square" rtlCol="0">
                  <a:spAutoFit/>
                </a:bodyPr>
                <a:lstStyle/>
                <a:p>
                  <a:r>
                    <a:rPr kumimoji="1" lang="en-US" altLang="ja-JP" sz="2000" dirty="0"/>
                    <a:t>In case of </a:t>
                  </a:r>
                  <a14:m>
                    <m:oMath xmlns:m="http://schemas.openxmlformats.org/officeDocument/2006/math">
                      <m:r>
                        <m:rPr>
                          <m:sty m:val="p"/>
                        </m:rPr>
                        <a:rPr kumimoji="1" lang="en-US" altLang="ja-JP" sz="2000" smtClean="0">
                          <a:latin typeface="Cambria Math" panose="02040503050406030204" pitchFamily="18" charset="0"/>
                        </a:rPr>
                        <m:t>Δ</m:t>
                      </m:r>
                      <m:sSubSup>
                        <m:sSubSupPr>
                          <m:ctrlPr>
                            <a:rPr kumimoji="1" lang="en-US" altLang="ja-JP" sz="2000" i="1">
                              <a:latin typeface="Cambria Math" panose="02040503050406030204" pitchFamily="18" charset="0"/>
                            </a:rPr>
                          </m:ctrlPr>
                        </m:sSubSupPr>
                        <m:e>
                          <m:r>
                            <a:rPr kumimoji="1" lang="en-US" altLang="ja-JP" sz="2000" i="1">
                              <a:latin typeface="Cambria Math" panose="02040503050406030204" pitchFamily="18" charset="0"/>
                            </a:rPr>
                            <m:t>𝐵</m:t>
                          </m:r>
                        </m:e>
                        <m:sub>
                          <m:r>
                            <m:rPr>
                              <m:sty m:val="p"/>
                            </m:rPr>
                            <a:rPr kumimoji="1" lang="en-US" altLang="ja-JP" sz="2000">
                              <a:latin typeface="Cambria Math" panose="02040503050406030204" pitchFamily="18" charset="0"/>
                            </a:rPr>
                            <m:t>Λ</m:t>
                          </m:r>
                        </m:sub>
                        <m:sup>
                          <m:r>
                            <m:rPr>
                              <m:sty m:val="p"/>
                            </m:rPr>
                            <a:rPr kumimoji="1" lang="en-US" altLang="ja-JP" sz="2000">
                              <a:latin typeface="Cambria Math" panose="02040503050406030204" pitchFamily="18" charset="0"/>
                            </a:rPr>
                            <m:t>stat</m:t>
                          </m:r>
                          <m:r>
                            <a:rPr kumimoji="1" lang="en-US" altLang="ja-JP" sz="2000">
                              <a:latin typeface="Cambria Math" panose="02040503050406030204" pitchFamily="18" charset="0"/>
                            </a:rPr>
                            <m:t>.</m:t>
                          </m:r>
                        </m:sup>
                      </m:sSubSup>
                      <m:r>
                        <a:rPr kumimoji="1" lang="en-US" altLang="ja-JP" sz="2000" i="1">
                          <a:latin typeface="Cambria Math" panose="02040503050406030204" pitchFamily="18" charset="0"/>
                        </a:rPr>
                        <m:t>=</m:t>
                      </m:r>
                      <m:r>
                        <a:rPr kumimoji="1" lang="en-US" altLang="ja-JP" sz="2000" b="0" i="1" smtClean="0">
                          <a:latin typeface="Cambria Math" panose="02040503050406030204" pitchFamily="18" charset="0"/>
                        </a:rPr>
                        <m:t>5</m:t>
                      </m:r>
                      <m:r>
                        <a:rPr kumimoji="1" lang="en-US" altLang="ja-JP" sz="2000" i="1">
                          <a:latin typeface="Cambria Math" panose="02040503050406030204" pitchFamily="18" charset="0"/>
                        </a:rPr>
                        <m:t>0</m:t>
                      </m:r>
                    </m:oMath>
                  </a14:m>
                  <a:r>
                    <a:rPr kumimoji="1" lang="en-US" altLang="ja-JP" sz="2000" dirty="0"/>
                    <a:t> keV: </a:t>
                  </a:r>
                </a:p>
                <a:p>
                  <a:r>
                    <a:rPr kumimoji="1" lang="en-US" altLang="ja-JP" dirty="0"/>
                    <a:t>0.5 MeV FWHM </a:t>
                  </a:r>
                  <a:r>
                    <a:rPr kumimoji="1" lang="en-US" altLang="ja-JP" dirty="0">
                      <a:sym typeface="Wingdings" panose="05000000000000000000" pitchFamily="2" charset="2"/>
                    </a:rPr>
                    <a:t> 18 counts </a:t>
                  </a:r>
                </a:p>
                <a:p>
                  <a:r>
                    <a:rPr kumimoji="1" lang="en-US" altLang="ja-JP" dirty="0">
                      <a:sym typeface="Wingdings" panose="05000000000000000000" pitchFamily="2" charset="2"/>
                    </a:rPr>
                    <a:t>1.0 MeV FWHM  72 counts</a:t>
                  </a:r>
                  <a:endParaRPr kumimoji="1" lang="ja-JP" altLang="en-US" dirty="0"/>
                </a:p>
              </p:txBody>
            </p:sp>
          </mc:Choice>
          <mc:Fallback xmlns="">
            <p:sp>
              <p:nvSpPr>
                <p:cNvPr id="5" name="テキスト ボックス 4">
                  <a:extLst>
                    <a:ext uri="{FF2B5EF4-FFF2-40B4-BE49-F238E27FC236}">
                      <a16:creationId xmlns:a16="http://schemas.microsoft.com/office/drawing/2014/main" id="{A00639C1-F5E1-4FCC-AEA2-2E4027698ED4}"/>
                    </a:ext>
                  </a:extLst>
                </p:cNvPr>
                <p:cNvSpPr txBox="1">
                  <a:spLocks noRot="1" noChangeAspect="1" noMove="1" noResize="1" noEditPoints="1" noAdjustHandles="1" noChangeArrowheads="1" noChangeShapeType="1" noTextEdit="1"/>
                </p:cNvSpPr>
                <p:nvPr/>
              </p:nvSpPr>
              <p:spPr>
                <a:xfrm>
                  <a:off x="2983832" y="5806095"/>
                  <a:ext cx="3293215" cy="964046"/>
                </a:xfrm>
                <a:prstGeom prst="rect">
                  <a:avLst/>
                </a:prstGeom>
                <a:blipFill>
                  <a:blip r:embed="rId3"/>
                  <a:stretch>
                    <a:fillRect l="-1441" t="-2532" b="-9494"/>
                  </a:stretch>
                </a:blipFill>
              </p:spPr>
              <p:txBody>
                <a:bodyPr/>
                <a:lstStyle/>
                <a:p>
                  <a:r>
                    <a:rPr lang="ja-JP" altLang="en-US">
                      <a:noFill/>
                    </a:rPr>
                    <a:t> </a:t>
                  </a:r>
                </a:p>
              </p:txBody>
            </p:sp>
          </mc:Fallback>
        </mc:AlternateContent>
        <p:sp>
          <p:nvSpPr>
            <p:cNvPr id="6" name="大かっこ 5">
              <a:extLst>
                <a:ext uri="{FF2B5EF4-FFF2-40B4-BE49-F238E27FC236}">
                  <a16:creationId xmlns:a16="http://schemas.microsoft.com/office/drawing/2014/main" id="{87687DCE-694A-4B66-990E-FEE6F7C274F6}"/>
                </a:ext>
              </a:extLst>
            </p:cNvPr>
            <p:cNvSpPr/>
            <p:nvPr/>
          </p:nvSpPr>
          <p:spPr>
            <a:xfrm>
              <a:off x="2921954" y="5833595"/>
              <a:ext cx="3355092" cy="923330"/>
            </a:xfrm>
            <a:prstGeom prst="bracketPair">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14BC5295-4CDE-4A1C-B45C-BB9538EC3E2F}"/>
              </a:ext>
            </a:extLst>
          </p:cNvPr>
          <p:cNvSpPr txBox="1"/>
          <p:nvPr/>
        </p:nvSpPr>
        <p:spPr>
          <a:xfrm>
            <a:off x="7838288" y="5412501"/>
            <a:ext cx="4228336" cy="1323439"/>
          </a:xfrm>
          <a:prstGeom prst="rect">
            <a:avLst/>
          </a:prstGeom>
          <a:noFill/>
        </p:spPr>
        <p:txBody>
          <a:bodyPr wrap="square" rtlCol="0">
            <a:spAutoFit/>
          </a:bodyPr>
          <a:lstStyle/>
          <a:p>
            <a:r>
              <a:rPr kumimoji="1" lang="en-US" altLang="ja-JP" sz="2000" i="1" dirty="0">
                <a:latin typeface="Times New Roman" panose="02020603050405020304" pitchFamily="18" charset="0"/>
                <a:cs typeface="Times New Roman" panose="02020603050405020304" pitchFamily="18" charset="0"/>
              </a:rPr>
              <a:t>Not only yield and resolution, but also S/N needs to be studied</a:t>
            </a:r>
          </a:p>
          <a:p>
            <a:r>
              <a:rPr kumimoji="1" lang="en-US" altLang="ja-JP" sz="2000" i="1" dirty="0">
                <a:latin typeface="Times New Roman" panose="02020603050405020304" pitchFamily="18" charset="0"/>
                <a:cs typeface="Times New Roman" panose="02020603050405020304" pitchFamily="18" charset="0"/>
                <a:sym typeface="Wingdings" panose="05000000000000000000" pitchFamily="2" charset="2"/>
              </a:rPr>
              <a:t> </a:t>
            </a:r>
            <a:r>
              <a:rPr kumimoji="1" lang="en-US" altLang="ja-JP" sz="2000" i="1" dirty="0">
                <a:latin typeface="Times New Roman" panose="02020603050405020304" pitchFamily="18" charset="0"/>
                <a:cs typeface="Times New Roman" panose="02020603050405020304" pitchFamily="18" charset="0"/>
              </a:rPr>
              <a:t>S/N would be reasonable if the HKS-vacuum extension is modified</a:t>
            </a:r>
            <a:endParaRPr kumimoji="1" lang="ja-JP" altLang="en-US" sz="2000" i="1"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05927447-3941-43C4-8651-4687160C6E97}"/>
              </a:ext>
            </a:extLst>
          </p:cNvPr>
          <p:cNvSpPr txBox="1"/>
          <p:nvPr/>
        </p:nvSpPr>
        <p:spPr>
          <a:xfrm>
            <a:off x="7327898" y="1024404"/>
            <a:ext cx="4635502" cy="369332"/>
          </a:xfrm>
          <a:prstGeom prst="rect">
            <a:avLst/>
          </a:prstGeom>
          <a:noFill/>
        </p:spPr>
        <p:txBody>
          <a:bodyPr wrap="square" rtlCol="0">
            <a:spAutoFit/>
          </a:bodyPr>
          <a:lstStyle/>
          <a:p>
            <a:r>
              <a:rPr kumimoji="1" lang="en-US" altLang="ja-JP" dirty="0"/>
              <a:t>Areal density of target = 100 mg/cm</a:t>
            </a:r>
            <a:r>
              <a:rPr kumimoji="1" lang="en-US" altLang="ja-JP" baseline="30000" dirty="0"/>
              <a:t>2</a:t>
            </a:r>
            <a:endParaRPr kumimoji="1" lang="ja-JP" altLang="en-US" baseline="30000" dirty="0"/>
          </a:p>
        </p:txBody>
      </p:sp>
    </p:spTree>
    <p:extLst>
      <p:ext uri="{BB962C8B-B14F-4D97-AF65-F5344CB8AC3E}">
        <p14:creationId xmlns:p14="http://schemas.microsoft.com/office/powerpoint/2010/main" val="2230891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C6D28-E08E-461C-9B75-95A41C3F3DF5}"/>
              </a:ext>
            </a:extLst>
          </p:cNvPr>
          <p:cNvSpPr>
            <a:spLocks noGrp="1"/>
          </p:cNvSpPr>
          <p:nvPr>
            <p:ph type="title"/>
          </p:nvPr>
        </p:nvSpPr>
        <p:spPr>
          <a:xfrm>
            <a:off x="1920684" y="197106"/>
            <a:ext cx="9252440" cy="606025"/>
          </a:xfrm>
        </p:spPr>
        <p:txBody>
          <a:bodyPr>
            <a:normAutofit fontScale="90000"/>
          </a:bodyPr>
          <a:lstStyle/>
          <a:p>
            <a:r>
              <a:rPr kumimoji="1" lang="en-US" altLang="ja-JP" dirty="0"/>
              <a:t>Issue to solve in </a:t>
            </a:r>
            <a:r>
              <a:rPr kumimoji="1" lang="en-US" altLang="ja-JP" b="1" dirty="0">
                <a:solidFill>
                  <a:schemeClr val="accent1">
                    <a:lumMod val="60000"/>
                    <a:lumOff val="40000"/>
                  </a:schemeClr>
                </a:solidFill>
              </a:rPr>
              <a:t>SPL+</a:t>
            </a:r>
            <a:r>
              <a:rPr kumimoji="1" lang="en-US" altLang="ja-JP" dirty="0"/>
              <a:t>HKS</a:t>
            </a:r>
            <a:endParaRPr kumimoji="1" lang="ja-JP" altLang="en-US" dirty="0"/>
          </a:p>
        </p:txBody>
      </p:sp>
      <p:sp>
        <p:nvSpPr>
          <p:cNvPr id="3" name="コンテンツ プレースホルダー 2">
            <a:extLst>
              <a:ext uri="{FF2B5EF4-FFF2-40B4-BE49-F238E27FC236}">
                <a16:creationId xmlns:a16="http://schemas.microsoft.com/office/drawing/2014/main" id="{69D824C2-9939-43EB-BF23-D0C7F86A780D}"/>
              </a:ext>
            </a:extLst>
          </p:cNvPr>
          <p:cNvSpPr>
            <a:spLocks noGrp="1"/>
          </p:cNvSpPr>
          <p:nvPr>
            <p:ph idx="1"/>
          </p:nvPr>
        </p:nvSpPr>
        <p:spPr>
          <a:xfrm>
            <a:off x="501161" y="1436626"/>
            <a:ext cx="11189678" cy="1582039"/>
          </a:xfrm>
          <a:solidFill>
            <a:schemeClr val="accent6">
              <a:lumMod val="50000"/>
            </a:schemeClr>
          </a:solidFill>
          <a:ln>
            <a:solidFill>
              <a:schemeClr val="tx1"/>
            </a:solidFill>
          </a:ln>
        </p:spPr>
        <p:txBody>
          <a:bodyPr anchor="ctr">
            <a:normAutofit/>
          </a:bodyPr>
          <a:lstStyle/>
          <a:p>
            <a:pPr marL="0" indent="0">
              <a:buNone/>
            </a:pPr>
            <a:r>
              <a:rPr kumimoji="1" lang="en-US" altLang="ja-JP" cap="none" dirty="0"/>
              <a:t>e</a:t>
            </a:r>
            <a:r>
              <a:rPr kumimoji="1" lang="en-US" altLang="ja-JP" cap="none" baseline="30000" dirty="0"/>
              <a:t>+</a:t>
            </a:r>
            <a:r>
              <a:rPr kumimoji="1" lang="en-US" altLang="ja-JP" cap="none" dirty="0"/>
              <a:t>/e</a:t>
            </a:r>
            <a:r>
              <a:rPr kumimoji="1" lang="en-US" altLang="ja-JP" cap="none" baseline="30000" dirty="0"/>
              <a:t>-</a:t>
            </a:r>
            <a:r>
              <a:rPr kumimoji="1" lang="en-US" altLang="ja-JP" cap="none" dirty="0"/>
              <a:t> backgrounds generated at HKS-D exit</a:t>
            </a:r>
          </a:p>
          <a:p>
            <a:pPr lvl="1"/>
            <a:r>
              <a:rPr kumimoji="1" lang="en-US" altLang="ja-JP" cap="none" dirty="0"/>
              <a:t>High accidental coincidence rate </a:t>
            </a:r>
          </a:p>
          <a:p>
            <a:pPr lvl="2"/>
            <a:r>
              <a:rPr lang="en-US" altLang="ja-JP" cap="none" dirty="0"/>
              <a:t>Beam intensity was limited particularly for a large Z target</a:t>
            </a:r>
          </a:p>
          <a:p>
            <a:pPr lvl="2"/>
            <a:r>
              <a:rPr lang="en-US" altLang="ja-JP" cap="none" dirty="0"/>
              <a:t>S/N was bad in resulting spectra </a:t>
            </a:r>
            <a:endParaRPr kumimoji="1" lang="ja-JP" altLang="en-US" cap="none" dirty="0"/>
          </a:p>
        </p:txBody>
      </p:sp>
      <p:sp>
        <p:nvSpPr>
          <p:cNvPr id="4" name="テキスト ボックス 3">
            <a:extLst>
              <a:ext uri="{FF2B5EF4-FFF2-40B4-BE49-F238E27FC236}">
                <a16:creationId xmlns:a16="http://schemas.microsoft.com/office/drawing/2014/main" id="{0A36A7DC-4228-4D38-89C7-E9A8FCD6AF88}"/>
              </a:ext>
            </a:extLst>
          </p:cNvPr>
          <p:cNvSpPr txBox="1"/>
          <p:nvPr/>
        </p:nvSpPr>
        <p:spPr>
          <a:xfrm>
            <a:off x="283953" y="3207936"/>
            <a:ext cx="6494306" cy="2846933"/>
          </a:xfrm>
          <a:prstGeom prst="rect">
            <a:avLst/>
          </a:prstGeom>
          <a:noFill/>
        </p:spPr>
        <p:txBody>
          <a:bodyPr wrap="square" rtlCol="0">
            <a:spAutoFit/>
          </a:bodyPr>
          <a:lstStyle/>
          <a:p>
            <a:r>
              <a:rPr kumimoji="1" lang="en-US" altLang="ja-JP" sz="2500" b="1" dirty="0"/>
              <a:t>Possible solutions: </a:t>
            </a:r>
          </a:p>
          <a:p>
            <a:pPr marL="457200" indent="-457200">
              <a:buFont typeface="+mj-lt"/>
              <a:buAutoNum type="arabicPeriod"/>
            </a:pPr>
            <a:r>
              <a:rPr lang="en-US" altLang="ja-JP" sz="2200" dirty="0"/>
              <a:t>Introduction of a septum-type magnet</a:t>
            </a:r>
          </a:p>
          <a:p>
            <a:pPr marL="457200" indent="-457200">
              <a:buFont typeface="+mj-lt"/>
              <a:buAutoNum type="arabicPeriod"/>
            </a:pPr>
            <a:r>
              <a:rPr lang="en-US" altLang="ja-JP" sz="2200" dirty="0"/>
              <a:t>Changing to a lighter material for the lower momentum side of the HKS-D vacuum extension (or VE </a:t>
            </a:r>
            <a:r>
              <a:rPr lang="en-US" altLang="ja-JP" sz="2200" dirty="0">
                <a:sym typeface="Wingdings" panose="05000000000000000000" pitchFamily="2" charset="2"/>
              </a:rPr>
              <a:t> He bag</a:t>
            </a:r>
            <a:r>
              <a:rPr lang="en-US" altLang="ja-JP" sz="2200" dirty="0"/>
              <a:t>)</a:t>
            </a:r>
          </a:p>
          <a:p>
            <a:pPr marL="457200" indent="-457200">
              <a:buFont typeface="+mj-lt"/>
              <a:buAutoNum type="arabicPeriod"/>
            </a:pPr>
            <a:r>
              <a:rPr kumimoji="1" lang="en-US" altLang="ja-JP" sz="2200" dirty="0"/>
              <a:t>Changing to the vertical bending</a:t>
            </a:r>
          </a:p>
          <a:p>
            <a:pPr lvl="1"/>
            <a:r>
              <a:rPr lang="en-US" altLang="ja-JP" sz="2200" dirty="0">
                <a:sym typeface="Wingdings" panose="05000000000000000000" pitchFamily="2" charset="2"/>
              </a:rPr>
              <a:t> The need of massive modification (Base for HKS magnets, frames for detectors etc.)</a:t>
            </a:r>
            <a:endParaRPr kumimoji="1" lang="ja-JP" altLang="en-US" sz="2200" dirty="0"/>
          </a:p>
        </p:txBody>
      </p:sp>
      <p:pic>
        <p:nvPicPr>
          <p:cNvPr id="5" name="図 4">
            <a:extLst>
              <a:ext uri="{FF2B5EF4-FFF2-40B4-BE49-F238E27FC236}">
                <a16:creationId xmlns:a16="http://schemas.microsoft.com/office/drawing/2014/main" id="{0D8E879D-9379-4F44-AA5D-94C7D9E3A08C}"/>
              </a:ext>
            </a:extLst>
          </p:cNvPr>
          <p:cNvPicPr>
            <a:picLocks noChangeAspect="1"/>
          </p:cNvPicPr>
          <p:nvPr/>
        </p:nvPicPr>
        <p:blipFill>
          <a:blip r:embed="rId2"/>
          <a:stretch>
            <a:fillRect/>
          </a:stretch>
        </p:blipFill>
        <p:spPr>
          <a:xfrm>
            <a:off x="6974814" y="3207936"/>
            <a:ext cx="4916993" cy="3142389"/>
          </a:xfrm>
          <a:prstGeom prst="rect">
            <a:avLst/>
          </a:prstGeom>
        </p:spPr>
      </p:pic>
      <p:sp>
        <p:nvSpPr>
          <p:cNvPr id="6" name="テキスト ボックス 5">
            <a:extLst>
              <a:ext uri="{FF2B5EF4-FFF2-40B4-BE49-F238E27FC236}">
                <a16:creationId xmlns:a16="http://schemas.microsoft.com/office/drawing/2014/main" id="{78E591F1-6976-4C07-A3C0-1F9958CDDBB2}"/>
              </a:ext>
            </a:extLst>
          </p:cNvPr>
          <p:cNvSpPr txBox="1"/>
          <p:nvPr/>
        </p:nvSpPr>
        <p:spPr>
          <a:xfrm>
            <a:off x="7214716" y="1006825"/>
            <a:ext cx="4677091" cy="369332"/>
          </a:xfrm>
          <a:prstGeom prst="rect">
            <a:avLst/>
          </a:prstGeom>
          <a:noFill/>
        </p:spPr>
        <p:txBody>
          <a:bodyPr wrap="square" rtlCol="0">
            <a:spAutoFit/>
          </a:bodyPr>
          <a:lstStyle/>
          <a:p>
            <a:r>
              <a:rPr kumimoji="1" lang="en-US" altLang="ja-JP" dirty="0"/>
              <a:t>Ref.) TG et al., NIMA 900, 69—83 (2018)</a:t>
            </a:r>
            <a:endParaRPr kumimoji="1" lang="ja-JP" altLang="en-US" dirty="0"/>
          </a:p>
        </p:txBody>
      </p:sp>
      <p:sp>
        <p:nvSpPr>
          <p:cNvPr id="7" name="テキスト ボックス 6">
            <a:extLst>
              <a:ext uri="{FF2B5EF4-FFF2-40B4-BE49-F238E27FC236}">
                <a16:creationId xmlns:a16="http://schemas.microsoft.com/office/drawing/2014/main" id="{94CBA96D-C6A5-44C2-81AE-A2C271BAAEED}"/>
              </a:ext>
            </a:extLst>
          </p:cNvPr>
          <p:cNvSpPr txBox="1"/>
          <p:nvPr/>
        </p:nvSpPr>
        <p:spPr>
          <a:xfrm>
            <a:off x="6885208" y="5067866"/>
            <a:ext cx="816634" cy="630942"/>
          </a:xfrm>
          <a:prstGeom prst="rect">
            <a:avLst/>
          </a:prstGeom>
          <a:noFill/>
        </p:spPr>
        <p:txBody>
          <a:bodyPr wrap="square" rtlCol="0">
            <a:spAutoFit/>
          </a:bodyPr>
          <a:lstStyle/>
          <a:p>
            <a:r>
              <a:rPr kumimoji="1" lang="en-US" altLang="ja-JP" sz="3500" dirty="0">
                <a:solidFill>
                  <a:schemeClr val="accent5"/>
                </a:solidFill>
              </a:rPr>
              <a:t>SPL</a:t>
            </a:r>
            <a:endParaRPr kumimoji="1" lang="ja-JP" altLang="en-US" sz="3500" dirty="0">
              <a:solidFill>
                <a:schemeClr val="accent5"/>
              </a:solidFill>
            </a:endParaRPr>
          </a:p>
        </p:txBody>
      </p:sp>
      <p:sp>
        <p:nvSpPr>
          <p:cNvPr id="8" name="テキスト ボックス 7">
            <a:extLst>
              <a:ext uri="{FF2B5EF4-FFF2-40B4-BE49-F238E27FC236}">
                <a16:creationId xmlns:a16="http://schemas.microsoft.com/office/drawing/2014/main" id="{451CC054-A207-4353-8F44-A964FCD9EAFB}"/>
              </a:ext>
            </a:extLst>
          </p:cNvPr>
          <p:cNvSpPr txBox="1"/>
          <p:nvPr/>
        </p:nvSpPr>
        <p:spPr>
          <a:xfrm>
            <a:off x="10194875" y="3113529"/>
            <a:ext cx="927449" cy="630942"/>
          </a:xfrm>
          <a:prstGeom prst="rect">
            <a:avLst/>
          </a:prstGeom>
          <a:noFill/>
        </p:spPr>
        <p:txBody>
          <a:bodyPr wrap="square" rtlCol="0">
            <a:spAutoFit/>
          </a:bodyPr>
          <a:lstStyle/>
          <a:p>
            <a:r>
              <a:rPr kumimoji="1" lang="en-US" altLang="ja-JP" sz="3500" dirty="0">
                <a:solidFill>
                  <a:schemeClr val="accent5"/>
                </a:solidFill>
              </a:rPr>
              <a:t>HKS</a:t>
            </a:r>
            <a:endParaRPr kumimoji="1" lang="ja-JP" altLang="en-US" sz="3500" dirty="0">
              <a:solidFill>
                <a:schemeClr val="accent5"/>
              </a:solidFill>
            </a:endParaRPr>
          </a:p>
        </p:txBody>
      </p:sp>
    </p:spTree>
    <p:extLst>
      <p:ext uri="{BB962C8B-B14F-4D97-AF65-F5344CB8AC3E}">
        <p14:creationId xmlns:p14="http://schemas.microsoft.com/office/powerpoint/2010/main" val="924424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直線コネクタ 64">
            <a:extLst>
              <a:ext uri="{FF2B5EF4-FFF2-40B4-BE49-F238E27FC236}">
                <a16:creationId xmlns:a16="http://schemas.microsoft.com/office/drawing/2014/main" id="{2BB05217-0C1B-4C55-81AA-EAD2BB4C574D}"/>
              </a:ext>
            </a:extLst>
          </p:cNvPr>
          <p:cNvCxnSpPr>
            <a:cxnSpLocks/>
          </p:cNvCxnSpPr>
          <p:nvPr/>
        </p:nvCxnSpPr>
        <p:spPr>
          <a:xfrm flipH="1" flipV="1">
            <a:off x="352449" y="5072570"/>
            <a:ext cx="4304951" cy="69528"/>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95FCB43F-2545-40F7-9367-8FFCD85D0885}"/>
              </a:ext>
            </a:extLst>
          </p:cNvPr>
          <p:cNvCxnSpPr>
            <a:cxnSpLocks/>
          </p:cNvCxnSpPr>
          <p:nvPr/>
        </p:nvCxnSpPr>
        <p:spPr>
          <a:xfrm flipH="1" flipV="1">
            <a:off x="332336" y="2693164"/>
            <a:ext cx="4304951" cy="69528"/>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76A684C3-1FFB-4510-94A7-A9A752F0325D}"/>
              </a:ext>
            </a:extLst>
          </p:cNvPr>
          <p:cNvSpPr>
            <a:spLocks noGrp="1"/>
          </p:cNvSpPr>
          <p:nvPr>
            <p:ph type="title"/>
          </p:nvPr>
        </p:nvSpPr>
        <p:spPr>
          <a:xfrm>
            <a:off x="0" y="166753"/>
            <a:ext cx="9751055" cy="940561"/>
          </a:xfrm>
        </p:spPr>
        <p:txBody>
          <a:bodyPr>
            <a:normAutofit fontScale="90000"/>
          </a:bodyPr>
          <a:lstStyle/>
          <a:p>
            <a:r>
              <a:rPr kumimoji="1" lang="en-US" altLang="ja-JP" dirty="0">
                <a:latin typeface="Times New Roman" panose="02020603050405020304" pitchFamily="18" charset="0"/>
                <a:cs typeface="Times New Roman" panose="02020603050405020304" pitchFamily="18" charset="0"/>
              </a:rPr>
              <a:t>Study on Baryon Interaction (BB int.) </a:t>
            </a:r>
            <a:endParaRPr kumimoji="1" lang="ja-JP" altLang="en-US" dirty="0">
              <a:latin typeface="Times New Roman" panose="02020603050405020304" pitchFamily="18" charset="0"/>
              <a:cs typeface="Times New Roman" panose="02020603050405020304" pitchFamily="18" charset="0"/>
            </a:endParaRPr>
          </a:p>
        </p:txBody>
      </p:sp>
      <p:grpSp>
        <p:nvGrpSpPr>
          <p:cNvPr id="52" name="グループ化 51">
            <a:extLst>
              <a:ext uri="{FF2B5EF4-FFF2-40B4-BE49-F238E27FC236}">
                <a16:creationId xmlns:a16="http://schemas.microsoft.com/office/drawing/2014/main" id="{D97A9166-F268-4925-B49D-D79E83B80B41}"/>
              </a:ext>
            </a:extLst>
          </p:cNvPr>
          <p:cNvGrpSpPr/>
          <p:nvPr/>
        </p:nvGrpSpPr>
        <p:grpSpPr>
          <a:xfrm>
            <a:off x="301171" y="1536102"/>
            <a:ext cx="5119597" cy="4376390"/>
            <a:chOff x="1930400" y="1620987"/>
            <a:chExt cx="5119597" cy="4376390"/>
          </a:xfrm>
        </p:grpSpPr>
        <p:cxnSp>
          <p:nvCxnSpPr>
            <p:cNvPr id="13" name="直線コネクタ 12">
              <a:extLst>
                <a:ext uri="{FF2B5EF4-FFF2-40B4-BE49-F238E27FC236}">
                  <a16:creationId xmlns:a16="http://schemas.microsoft.com/office/drawing/2014/main" id="{097897A7-59E2-4ACA-91C0-5EBE72E10E7B}"/>
                </a:ext>
              </a:extLst>
            </p:cNvPr>
            <p:cNvCxnSpPr>
              <a:cxnSpLocks/>
            </p:cNvCxnSpPr>
            <p:nvPr/>
          </p:nvCxnSpPr>
          <p:spPr>
            <a:xfrm flipV="1">
              <a:off x="4238172" y="2090055"/>
              <a:ext cx="0" cy="3650344"/>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A055B92-39E7-4F41-B957-107C47488A8A}"/>
                </a:ext>
              </a:extLst>
            </p:cNvPr>
            <p:cNvCxnSpPr>
              <a:cxnSpLocks/>
            </p:cNvCxnSpPr>
            <p:nvPr/>
          </p:nvCxnSpPr>
          <p:spPr>
            <a:xfrm flipV="1">
              <a:off x="4236153" y="1828800"/>
              <a:ext cx="16532" cy="4168577"/>
            </a:xfrm>
            <a:prstGeom prst="line">
              <a:avLst/>
            </a:prstGeom>
            <a:ln w="5715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8E512D08-BBD3-43B3-B8CC-EFA16DDF10EB}"/>
                </a:ext>
              </a:extLst>
            </p:cNvPr>
            <p:cNvCxnSpPr>
              <a:cxnSpLocks/>
            </p:cNvCxnSpPr>
            <p:nvPr/>
          </p:nvCxnSpPr>
          <p:spPr>
            <a:xfrm flipV="1">
              <a:off x="2052436" y="2380821"/>
              <a:ext cx="4272137" cy="3270687"/>
            </a:xfrm>
            <a:prstGeom prst="line">
              <a:avLst/>
            </a:prstGeom>
            <a:ln w="57150">
              <a:solidFill>
                <a:schemeClr val="tx1">
                  <a:lumMod val="9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3027DD35-4592-408E-B290-AEBBE3693C38}"/>
                </a:ext>
              </a:extLst>
            </p:cNvPr>
            <p:cNvCxnSpPr>
              <a:cxnSpLocks/>
            </p:cNvCxnSpPr>
            <p:nvPr/>
          </p:nvCxnSpPr>
          <p:spPr>
            <a:xfrm flipV="1">
              <a:off x="4876793" y="2112052"/>
              <a:ext cx="0" cy="3650344"/>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2434BD7-C1A0-407B-BBCB-F0DD93494838}"/>
                </a:ext>
              </a:extLst>
            </p:cNvPr>
            <p:cNvCxnSpPr>
              <a:cxnSpLocks/>
            </p:cNvCxnSpPr>
            <p:nvPr/>
          </p:nvCxnSpPr>
          <p:spPr>
            <a:xfrm flipV="1">
              <a:off x="3563257" y="2100942"/>
              <a:ext cx="0" cy="3650344"/>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BFC352E-0675-4DE0-8FB5-BF5DB1B84108}"/>
                </a:ext>
              </a:extLst>
            </p:cNvPr>
            <p:cNvCxnSpPr>
              <a:cxnSpLocks/>
            </p:cNvCxnSpPr>
            <p:nvPr/>
          </p:nvCxnSpPr>
          <p:spPr>
            <a:xfrm flipV="1">
              <a:off x="5667833" y="2157898"/>
              <a:ext cx="0" cy="3650344"/>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9970090-D47E-47C3-B1C2-BC5A7F556FD7}"/>
                </a:ext>
              </a:extLst>
            </p:cNvPr>
            <p:cNvCxnSpPr>
              <a:cxnSpLocks/>
            </p:cNvCxnSpPr>
            <p:nvPr/>
          </p:nvCxnSpPr>
          <p:spPr>
            <a:xfrm flipV="1">
              <a:off x="2721427" y="2143384"/>
              <a:ext cx="0" cy="3650344"/>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C6DC6B2D-BC4E-4173-8669-E2302B1CE581}"/>
                </a:ext>
              </a:extLst>
            </p:cNvPr>
            <p:cNvCxnSpPr/>
            <p:nvPr/>
          </p:nvCxnSpPr>
          <p:spPr>
            <a:xfrm>
              <a:off x="1930400" y="4027713"/>
              <a:ext cx="4833257" cy="0"/>
            </a:xfrm>
            <a:prstGeom prst="line">
              <a:avLst/>
            </a:prstGeom>
            <a:ln w="5715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 name="楕円 3">
              <a:extLst>
                <a:ext uri="{FF2B5EF4-FFF2-40B4-BE49-F238E27FC236}">
                  <a16:creationId xmlns:a16="http://schemas.microsoft.com/office/drawing/2014/main" id="{9FD70361-FC86-416E-B951-E888ED980250}"/>
                </a:ext>
              </a:extLst>
            </p:cNvPr>
            <p:cNvSpPr/>
            <p:nvPr/>
          </p:nvSpPr>
          <p:spPr>
            <a:xfrm>
              <a:off x="3222173" y="2438400"/>
              <a:ext cx="682171" cy="682171"/>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500" dirty="0">
                  <a:latin typeface="Arial Black" panose="020B0A04020102020204" pitchFamily="34" charset="0"/>
                </a:rPr>
                <a:t>n</a:t>
              </a:r>
              <a:endParaRPr kumimoji="1" lang="ja-JP" altLang="en-US" sz="3500" dirty="0">
                <a:latin typeface="Arial Black" panose="020B0A04020102020204" pitchFamily="34" charset="0"/>
              </a:endParaRPr>
            </a:p>
          </p:txBody>
        </p:sp>
        <p:sp>
          <p:nvSpPr>
            <p:cNvPr id="5" name="楕円 4">
              <a:extLst>
                <a:ext uri="{FF2B5EF4-FFF2-40B4-BE49-F238E27FC236}">
                  <a16:creationId xmlns:a16="http://schemas.microsoft.com/office/drawing/2014/main" id="{0C1B5243-9AA7-43C2-9C82-F5B603AC429B}"/>
                </a:ext>
              </a:extLst>
            </p:cNvPr>
            <p:cNvSpPr/>
            <p:nvPr/>
          </p:nvSpPr>
          <p:spPr>
            <a:xfrm>
              <a:off x="4521195" y="2438400"/>
              <a:ext cx="682171" cy="682171"/>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000" dirty="0">
                  <a:latin typeface="Arial Black" panose="020B0A04020102020204" pitchFamily="34" charset="0"/>
                </a:rPr>
                <a:t>p</a:t>
              </a:r>
              <a:endParaRPr kumimoji="1" lang="ja-JP" altLang="en-US" sz="3000" dirty="0">
                <a:latin typeface="Arial Black" panose="020B0A04020102020204" pitchFamily="34" charset="0"/>
              </a:endParaRPr>
            </a:p>
          </p:txBody>
        </p:sp>
        <mc:AlternateContent xmlns:mc="http://schemas.openxmlformats.org/markup-compatibility/2006" xmlns:a14="http://schemas.microsoft.com/office/drawing/2010/main">
          <mc:Choice Requires="a14">
            <p:sp>
              <p:nvSpPr>
                <p:cNvPr id="6" name="楕円 5">
                  <a:extLst>
                    <a:ext uri="{FF2B5EF4-FFF2-40B4-BE49-F238E27FC236}">
                      <a16:creationId xmlns:a16="http://schemas.microsoft.com/office/drawing/2014/main" id="{F46E03D0-70AE-435B-80BB-E9EF8FB2D28D}"/>
                    </a:ext>
                  </a:extLst>
                </p:cNvPr>
                <p:cNvSpPr/>
                <p:nvPr/>
              </p:nvSpPr>
              <p:spPr>
                <a:xfrm>
                  <a:off x="2365828" y="3693885"/>
                  <a:ext cx="682171" cy="682171"/>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right"/>
                      </m:oMathParaPr>
                      <m:oMath xmlns:m="http://schemas.openxmlformats.org/officeDocument/2006/math">
                        <m:sSup>
                          <m:sSupPr>
                            <m:ctrlPr>
                              <a:rPr kumimoji="1" lang="en-US" altLang="ja-JP" sz="3500" b="1" i="1" smtClean="0">
                                <a:latin typeface="Cambria Math" panose="02040503050406030204" pitchFamily="18" charset="0"/>
                              </a:rPr>
                            </m:ctrlPr>
                          </m:sSupPr>
                          <m:e>
                            <m:r>
                              <a:rPr kumimoji="1" lang="en-US" altLang="ja-JP" sz="3500" b="1" i="0" smtClean="0">
                                <a:latin typeface="Cambria Math" panose="02040503050406030204" pitchFamily="18" charset="0"/>
                              </a:rPr>
                              <m:t>𝚺</m:t>
                            </m:r>
                          </m:e>
                          <m:sup>
                            <m:r>
                              <a:rPr kumimoji="1" lang="en-US" altLang="ja-JP" sz="3500" b="1" i="1" smtClean="0">
                                <a:latin typeface="Cambria Math" panose="02040503050406030204" pitchFamily="18" charset="0"/>
                              </a:rPr>
                              <m:t>−</m:t>
                            </m:r>
                          </m:sup>
                        </m:sSup>
                      </m:oMath>
                    </m:oMathPara>
                  </a14:m>
                  <a:endParaRPr kumimoji="1" lang="ja-JP" altLang="en-US" sz="3500" b="1" dirty="0">
                    <a:latin typeface="Arial Black" panose="020B0A04020102020204" pitchFamily="34" charset="0"/>
                  </a:endParaRPr>
                </a:p>
              </p:txBody>
            </p:sp>
          </mc:Choice>
          <mc:Fallback xmlns="">
            <p:sp>
              <p:nvSpPr>
                <p:cNvPr id="6" name="楕円 5">
                  <a:extLst>
                    <a:ext uri="{FF2B5EF4-FFF2-40B4-BE49-F238E27FC236}">
                      <a16:creationId xmlns:a16="http://schemas.microsoft.com/office/drawing/2014/main" id="{F46E03D0-70AE-435B-80BB-E9EF8FB2D28D}"/>
                    </a:ext>
                  </a:extLst>
                </p:cNvPr>
                <p:cNvSpPr>
                  <a:spLocks noRot="1" noChangeAspect="1" noMove="1" noResize="1" noEditPoints="1" noAdjustHandles="1" noChangeArrowheads="1" noChangeShapeType="1" noTextEdit="1"/>
                </p:cNvSpPr>
                <p:nvPr/>
              </p:nvSpPr>
              <p:spPr>
                <a:xfrm>
                  <a:off x="2365828" y="3693885"/>
                  <a:ext cx="682171" cy="682171"/>
                </a:xfrm>
                <a:prstGeom prst="ellipse">
                  <a:avLst/>
                </a:prstGeom>
                <a:blipFill>
                  <a:blip r:embed="rId2"/>
                  <a:stretch>
                    <a:fillRect/>
                  </a:stretch>
                </a:blipFill>
                <a:ln>
                  <a:solidFill>
                    <a:schemeClr val="tx1"/>
                  </a:solidFill>
                </a:ln>
              </p:spPr>
              <p:txBody>
                <a:bodyPr/>
                <a:lstStyle/>
                <a:p>
                  <a:r>
                    <a:rPr lang="ja-JP" altLang="en-US">
                      <a:noFill/>
                    </a:rPr>
                    <a:t> </a:t>
                  </a:r>
                </a:p>
              </p:txBody>
            </p:sp>
          </mc:Fallback>
        </mc:AlternateContent>
        <p:sp>
          <p:nvSpPr>
            <p:cNvPr id="7" name="楕円 6">
              <a:extLst>
                <a:ext uri="{FF2B5EF4-FFF2-40B4-BE49-F238E27FC236}">
                  <a16:creationId xmlns:a16="http://schemas.microsoft.com/office/drawing/2014/main" id="{5386E860-3295-4A5D-81A5-4B6728711B18}"/>
                </a:ext>
              </a:extLst>
            </p:cNvPr>
            <p:cNvSpPr/>
            <p:nvPr/>
          </p:nvSpPr>
          <p:spPr>
            <a:xfrm>
              <a:off x="3897087" y="3686628"/>
              <a:ext cx="682171" cy="682171"/>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latin typeface="Arial Black" panose="020B0A04020102020204" pitchFamily="34" charset="0"/>
              </a:endParaRPr>
            </a:p>
          </p:txBody>
        </p:sp>
        <mc:AlternateContent xmlns:mc="http://schemas.openxmlformats.org/markup-compatibility/2006" xmlns:a14="http://schemas.microsoft.com/office/drawing/2010/main">
          <mc:Choice Requires="a14">
            <p:sp>
              <p:nvSpPr>
                <p:cNvPr id="8" name="楕円 7">
                  <a:extLst>
                    <a:ext uri="{FF2B5EF4-FFF2-40B4-BE49-F238E27FC236}">
                      <a16:creationId xmlns:a16="http://schemas.microsoft.com/office/drawing/2014/main" id="{FEA15EF4-13F2-4DAD-B42E-2EE423D3A852}"/>
                    </a:ext>
                  </a:extLst>
                </p:cNvPr>
                <p:cNvSpPr/>
                <p:nvPr/>
              </p:nvSpPr>
              <p:spPr>
                <a:xfrm>
                  <a:off x="5341262" y="3679370"/>
                  <a:ext cx="682171" cy="682171"/>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right"/>
                      </m:oMathParaPr>
                      <m:oMath xmlns:m="http://schemas.openxmlformats.org/officeDocument/2006/math">
                        <m:sSup>
                          <m:sSupPr>
                            <m:ctrlPr>
                              <a:rPr lang="en-US" altLang="ja-JP" sz="3500" b="1" i="1" smtClean="0">
                                <a:latin typeface="Cambria Math" panose="02040503050406030204" pitchFamily="18" charset="0"/>
                              </a:rPr>
                            </m:ctrlPr>
                          </m:sSupPr>
                          <m:e>
                            <m:r>
                              <a:rPr lang="en-US" altLang="ja-JP" sz="3500" b="1" i="0">
                                <a:latin typeface="Cambria Math" panose="02040503050406030204" pitchFamily="18" charset="0"/>
                              </a:rPr>
                              <m:t>𝚺</m:t>
                            </m:r>
                          </m:e>
                          <m:sup>
                            <m:r>
                              <a:rPr lang="en-US" altLang="ja-JP" sz="3500" b="1" i="1" smtClean="0">
                                <a:latin typeface="Cambria Math" panose="02040503050406030204" pitchFamily="18" charset="0"/>
                              </a:rPr>
                              <m:t>+</m:t>
                            </m:r>
                          </m:sup>
                        </m:sSup>
                      </m:oMath>
                    </m:oMathPara>
                  </a14:m>
                  <a:endParaRPr lang="ja-JP" altLang="en-US" sz="3500" b="1" dirty="0">
                    <a:latin typeface="Arial Black" panose="020B0A04020102020204" pitchFamily="34" charset="0"/>
                  </a:endParaRPr>
                </a:p>
              </p:txBody>
            </p:sp>
          </mc:Choice>
          <mc:Fallback xmlns="">
            <p:sp>
              <p:nvSpPr>
                <p:cNvPr id="8" name="楕円 7">
                  <a:extLst>
                    <a:ext uri="{FF2B5EF4-FFF2-40B4-BE49-F238E27FC236}">
                      <a16:creationId xmlns:a16="http://schemas.microsoft.com/office/drawing/2014/main" id="{FEA15EF4-13F2-4DAD-B42E-2EE423D3A852}"/>
                    </a:ext>
                  </a:extLst>
                </p:cNvPr>
                <p:cNvSpPr>
                  <a:spLocks noRot="1" noChangeAspect="1" noMove="1" noResize="1" noEditPoints="1" noAdjustHandles="1" noChangeArrowheads="1" noChangeShapeType="1" noTextEdit="1"/>
                </p:cNvSpPr>
                <p:nvPr/>
              </p:nvSpPr>
              <p:spPr>
                <a:xfrm>
                  <a:off x="5341262" y="3679370"/>
                  <a:ext cx="682171" cy="682171"/>
                </a:xfrm>
                <a:prstGeom prst="ellipse">
                  <a:avLst/>
                </a:prstGeom>
                <a:blipFill>
                  <a:blip r:embed="rId3"/>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楕円 8">
                  <a:extLst>
                    <a:ext uri="{FF2B5EF4-FFF2-40B4-BE49-F238E27FC236}">
                      <a16:creationId xmlns:a16="http://schemas.microsoft.com/office/drawing/2014/main" id="{A551E3DD-5186-4699-B4F9-B31358DDA1A9}"/>
                    </a:ext>
                  </a:extLst>
                </p:cNvPr>
                <p:cNvSpPr/>
                <p:nvPr/>
              </p:nvSpPr>
              <p:spPr>
                <a:xfrm>
                  <a:off x="3222172" y="4862509"/>
                  <a:ext cx="682171" cy="68217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right"/>
                      </m:oMathParaPr>
                      <m:oMath xmlns:m="http://schemas.openxmlformats.org/officeDocument/2006/math">
                        <m:sSup>
                          <m:sSupPr>
                            <m:ctrlPr>
                              <a:rPr lang="en-US" altLang="ja-JP" sz="3500" b="1" i="1" smtClean="0">
                                <a:latin typeface="Cambria Math" panose="02040503050406030204" pitchFamily="18" charset="0"/>
                              </a:rPr>
                            </m:ctrlPr>
                          </m:sSupPr>
                          <m:e>
                            <m:r>
                              <a:rPr lang="en-US" altLang="ja-JP" sz="3500" b="1" i="0" smtClean="0">
                                <a:latin typeface="Cambria Math" panose="02040503050406030204" pitchFamily="18" charset="0"/>
                              </a:rPr>
                              <m:t>𝚵</m:t>
                            </m:r>
                          </m:e>
                          <m:sup>
                            <m:r>
                              <a:rPr lang="en-US" altLang="ja-JP" sz="3500" b="1" i="1">
                                <a:latin typeface="Cambria Math" panose="02040503050406030204" pitchFamily="18" charset="0"/>
                              </a:rPr>
                              <m:t>−</m:t>
                            </m:r>
                          </m:sup>
                        </m:sSup>
                      </m:oMath>
                    </m:oMathPara>
                  </a14:m>
                  <a:endParaRPr lang="ja-JP" altLang="en-US" sz="3500" b="1" dirty="0">
                    <a:latin typeface="Arial Black" panose="020B0A04020102020204" pitchFamily="34" charset="0"/>
                  </a:endParaRPr>
                </a:p>
              </p:txBody>
            </p:sp>
          </mc:Choice>
          <mc:Fallback xmlns="">
            <p:sp>
              <p:nvSpPr>
                <p:cNvPr id="9" name="楕円 8">
                  <a:extLst>
                    <a:ext uri="{FF2B5EF4-FFF2-40B4-BE49-F238E27FC236}">
                      <a16:creationId xmlns:a16="http://schemas.microsoft.com/office/drawing/2014/main" id="{A551E3DD-5186-4699-B4F9-B31358DDA1A9}"/>
                    </a:ext>
                  </a:extLst>
                </p:cNvPr>
                <p:cNvSpPr>
                  <a:spLocks noRot="1" noChangeAspect="1" noMove="1" noResize="1" noEditPoints="1" noAdjustHandles="1" noChangeArrowheads="1" noChangeShapeType="1" noTextEdit="1"/>
                </p:cNvSpPr>
                <p:nvPr/>
              </p:nvSpPr>
              <p:spPr>
                <a:xfrm>
                  <a:off x="3222172" y="4862509"/>
                  <a:ext cx="682171" cy="682171"/>
                </a:xfrm>
                <a:prstGeom prst="ellipse">
                  <a:avLst/>
                </a:prstGeom>
                <a:blipFill>
                  <a:blip r:embed="rId4"/>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楕円 9">
                  <a:extLst>
                    <a:ext uri="{FF2B5EF4-FFF2-40B4-BE49-F238E27FC236}">
                      <a16:creationId xmlns:a16="http://schemas.microsoft.com/office/drawing/2014/main" id="{28410C3C-6961-4006-B62F-9A4D748BA3A4}"/>
                    </a:ext>
                  </a:extLst>
                </p:cNvPr>
                <p:cNvSpPr/>
                <p:nvPr/>
              </p:nvSpPr>
              <p:spPr>
                <a:xfrm>
                  <a:off x="4579257" y="4862509"/>
                  <a:ext cx="682171" cy="68217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right"/>
                      </m:oMathParaPr>
                      <m:oMath xmlns:m="http://schemas.openxmlformats.org/officeDocument/2006/math">
                        <m:sSup>
                          <m:sSupPr>
                            <m:ctrlPr>
                              <a:rPr lang="en-US" altLang="ja-JP" sz="3500" b="1" i="1" smtClean="0">
                                <a:latin typeface="Cambria Math" panose="02040503050406030204" pitchFamily="18" charset="0"/>
                              </a:rPr>
                            </m:ctrlPr>
                          </m:sSupPr>
                          <m:e>
                            <m:r>
                              <a:rPr lang="en-US" altLang="ja-JP" sz="3500" b="1" i="1">
                                <a:latin typeface="Cambria Math" panose="02040503050406030204" pitchFamily="18" charset="0"/>
                              </a:rPr>
                              <m:t>𝜩</m:t>
                            </m:r>
                          </m:e>
                          <m:sup>
                            <m:r>
                              <a:rPr lang="en-US" altLang="ja-JP" sz="3500" b="1" i="1" smtClean="0">
                                <a:latin typeface="Cambria Math" panose="02040503050406030204" pitchFamily="18" charset="0"/>
                              </a:rPr>
                              <m:t>𝟎</m:t>
                            </m:r>
                          </m:sup>
                        </m:sSup>
                      </m:oMath>
                    </m:oMathPara>
                  </a14:m>
                  <a:endParaRPr kumimoji="1" lang="ja-JP" altLang="en-US" sz="3500" b="1" dirty="0">
                    <a:latin typeface="Arial Black" panose="020B0A04020102020204" pitchFamily="34" charset="0"/>
                  </a:endParaRPr>
                </a:p>
              </p:txBody>
            </p:sp>
          </mc:Choice>
          <mc:Fallback xmlns="">
            <p:sp>
              <p:nvSpPr>
                <p:cNvPr id="10" name="楕円 9">
                  <a:extLst>
                    <a:ext uri="{FF2B5EF4-FFF2-40B4-BE49-F238E27FC236}">
                      <a16:creationId xmlns:a16="http://schemas.microsoft.com/office/drawing/2014/main" id="{28410C3C-6961-4006-B62F-9A4D748BA3A4}"/>
                    </a:ext>
                  </a:extLst>
                </p:cNvPr>
                <p:cNvSpPr>
                  <a:spLocks noRot="1" noChangeAspect="1" noMove="1" noResize="1" noEditPoints="1" noAdjustHandles="1" noChangeArrowheads="1" noChangeShapeType="1" noTextEdit="1"/>
                </p:cNvSpPr>
                <p:nvPr/>
              </p:nvSpPr>
              <p:spPr>
                <a:xfrm>
                  <a:off x="4579257" y="4862509"/>
                  <a:ext cx="682171" cy="682171"/>
                </a:xfrm>
                <a:prstGeom prst="ellipse">
                  <a:avLst/>
                </a:prstGeom>
                <a:blipFill>
                  <a:blip r:embed="rId5"/>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id="{182E2E0F-673F-483E-B054-7B1A20F8DAD7}"/>
                    </a:ext>
                  </a:extLst>
                </p:cNvPr>
                <p:cNvSpPr/>
                <p:nvPr/>
              </p:nvSpPr>
              <p:spPr>
                <a:xfrm>
                  <a:off x="3979679" y="3648362"/>
                  <a:ext cx="624979" cy="4857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2500" b="1" i="1" smtClean="0">
                                <a:solidFill>
                                  <a:schemeClr val="tx1"/>
                                </a:solidFill>
                                <a:latin typeface="Cambria Math" panose="02040503050406030204" pitchFamily="18" charset="0"/>
                              </a:rPr>
                            </m:ctrlPr>
                          </m:sSupPr>
                          <m:e>
                            <m:r>
                              <a:rPr lang="en-US" altLang="ja-JP" sz="2500" b="1" i="0" smtClean="0">
                                <a:solidFill>
                                  <a:schemeClr val="tx1"/>
                                </a:solidFill>
                                <a:latin typeface="Cambria Math" panose="02040503050406030204" pitchFamily="18" charset="0"/>
                              </a:rPr>
                              <m:t>𝚺</m:t>
                            </m:r>
                          </m:e>
                          <m:sup>
                            <m:r>
                              <a:rPr lang="en-US" altLang="ja-JP" sz="2500" b="1" i="1">
                                <a:solidFill>
                                  <a:schemeClr val="tx1"/>
                                </a:solidFill>
                                <a:latin typeface="Cambria Math" panose="02040503050406030204" pitchFamily="18" charset="0"/>
                              </a:rPr>
                              <m:t>𝟎</m:t>
                            </m:r>
                          </m:sup>
                        </m:sSup>
                      </m:oMath>
                    </m:oMathPara>
                  </a14:m>
                  <a:endParaRPr lang="ja-JP" altLang="en-US" sz="2500" dirty="0">
                    <a:solidFill>
                      <a:schemeClr val="tx1"/>
                    </a:solidFill>
                  </a:endParaRPr>
                </a:p>
              </p:txBody>
            </p:sp>
          </mc:Choice>
          <mc:Fallback xmlns="">
            <p:sp>
              <p:nvSpPr>
                <p:cNvPr id="19" name="正方形/長方形 18">
                  <a:extLst>
                    <a:ext uri="{FF2B5EF4-FFF2-40B4-BE49-F238E27FC236}">
                      <a16:creationId xmlns:a16="http://schemas.microsoft.com/office/drawing/2014/main" id="{182E2E0F-673F-483E-B054-7B1A20F8DAD7}"/>
                    </a:ext>
                  </a:extLst>
                </p:cNvPr>
                <p:cNvSpPr>
                  <a:spLocks noRot="1" noChangeAspect="1" noMove="1" noResize="1" noEditPoints="1" noAdjustHandles="1" noChangeArrowheads="1" noChangeShapeType="1" noTextEdit="1"/>
                </p:cNvSpPr>
                <p:nvPr/>
              </p:nvSpPr>
              <p:spPr>
                <a:xfrm>
                  <a:off x="3979679" y="3648362"/>
                  <a:ext cx="624979" cy="485710"/>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a:extLst>
                    <a:ext uri="{FF2B5EF4-FFF2-40B4-BE49-F238E27FC236}">
                      <a16:creationId xmlns:a16="http://schemas.microsoft.com/office/drawing/2014/main" id="{1CB2D761-60DF-4ABA-95AF-88EE7A26F6F0}"/>
                    </a:ext>
                  </a:extLst>
                </p:cNvPr>
                <p:cNvSpPr/>
                <p:nvPr/>
              </p:nvSpPr>
              <p:spPr>
                <a:xfrm>
                  <a:off x="3992967" y="3932270"/>
                  <a:ext cx="487634" cy="477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500" b="1" i="0" smtClean="0">
                            <a:solidFill>
                              <a:schemeClr val="tx1"/>
                            </a:solidFill>
                            <a:latin typeface="Cambria Math" panose="02040503050406030204" pitchFamily="18" charset="0"/>
                          </a:rPr>
                          <m:t>𝚲</m:t>
                        </m:r>
                      </m:oMath>
                    </m:oMathPara>
                  </a14:m>
                  <a:endParaRPr lang="ja-JP" altLang="en-US" sz="2500" dirty="0">
                    <a:solidFill>
                      <a:schemeClr val="tx1"/>
                    </a:solidFill>
                  </a:endParaRPr>
                </a:p>
              </p:txBody>
            </p:sp>
          </mc:Choice>
          <mc:Fallback xmlns="">
            <p:sp>
              <p:nvSpPr>
                <p:cNvPr id="20" name="正方形/長方形 19">
                  <a:extLst>
                    <a:ext uri="{FF2B5EF4-FFF2-40B4-BE49-F238E27FC236}">
                      <a16:creationId xmlns:a16="http://schemas.microsoft.com/office/drawing/2014/main" id="{1CB2D761-60DF-4ABA-95AF-88EE7A26F6F0}"/>
                    </a:ext>
                  </a:extLst>
                </p:cNvPr>
                <p:cNvSpPr>
                  <a:spLocks noRot="1" noChangeAspect="1" noMove="1" noResize="1" noEditPoints="1" noAdjustHandles="1" noChangeArrowheads="1" noChangeShapeType="1" noTextEdit="1"/>
                </p:cNvSpPr>
                <p:nvPr/>
              </p:nvSpPr>
              <p:spPr>
                <a:xfrm>
                  <a:off x="3992967" y="3932270"/>
                  <a:ext cx="487634" cy="477054"/>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1C1A67F6-3ABB-41B2-BCA4-E4A6F392D4C6}"/>
                    </a:ext>
                  </a:extLst>
                </p:cNvPr>
                <p:cNvSpPr txBox="1"/>
                <p:nvPr/>
              </p:nvSpPr>
              <p:spPr>
                <a:xfrm>
                  <a:off x="6480631" y="4137529"/>
                  <a:ext cx="566052"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500" b="0" i="1" smtClean="0">
                                <a:latin typeface="Cambria Math" panose="02040503050406030204" pitchFamily="18" charset="0"/>
                              </a:rPr>
                            </m:ctrlPr>
                          </m:sSubPr>
                          <m:e>
                            <m:r>
                              <a:rPr kumimoji="1" lang="en-US" altLang="ja-JP" sz="2500" b="0" i="1" smtClean="0">
                                <a:latin typeface="Cambria Math" panose="02040503050406030204" pitchFamily="18" charset="0"/>
                              </a:rPr>
                              <m:t>𝐼</m:t>
                            </m:r>
                          </m:e>
                          <m:sub>
                            <m:r>
                              <a:rPr kumimoji="1" lang="en-US" altLang="ja-JP" sz="2500" b="0" i="1" smtClean="0">
                                <a:latin typeface="Cambria Math" panose="02040503050406030204" pitchFamily="18" charset="0"/>
                              </a:rPr>
                              <m:t>𝑧</m:t>
                            </m:r>
                          </m:sub>
                        </m:sSub>
                      </m:oMath>
                    </m:oMathPara>
                  </a14:m>
                  <a:endParaRPr kumimoji="1" lang="ja-JP" altLang="en-US" sz="2500" dirty="0"/>
                </a:p>
              </p:txBody>
            </p:sp>
          </mc:Choice>
          <mc:Fallback xmlns="">
            <p:sp>
              <p:nvSpPr>
                <p:cNvPr id="21" name="テキスト ボックス 20">
                  <a:extLst>
                    <a:ext uri="{FF2B5EF4-FFF2-40B4-BE49-F238E27FC236}">
                      <a16:creationId xmlns:a16="http://schemas.microsoft.com/office/drawing/2014/main" id="{1C1A67F6-3ABB-41B2-BCA4-E4A6F392D4C6}"/>
                    </a:ext>
                  </a:extLst>
                </p:cNvPr>
                <p:cNvSpPr txBox="1">
                  <a:spLocks noRot="1" noChangeAspect="1" noMove="1" noResize="1" noEditPoints="1" noAdjustHandles="1" noChangeArrowheads="1" noChangeShapeType="1" noTextEdit="1"/>
                </p:cNvSpPr>
                <p:nvPr/>
              </p:nvSpPr>
              <p:spPr>
                <a:xfrm>
                  <a:off x="6480631" y="4137529"/>
                  <a:ext cx="566052" cy="477054"/>
                </a:xfrm>
                <a:prstGeom prst="rect">
                  <a:avLst/>
                </a:prstGeom>
                <a:blipFill>
                  <a:blip r:embed="rId8"/>
                  <a:stretch>
                    <a:fillRect/>
                  </a:stretch>
                </a:blipFill>
              </p:spPr>
              <p:txBody>
                <a:bodyPr/>
                <a:lstStyle/>
                <a:p>
                  <a:r>
                    <a:rPr lang="ja-JP" altLang="en-US">
                      <a:noFill/>
                    </a:rPr>
                    <a:t> </a:t>
                  </a:r>
                </a:p>
              </p:txBody>
            </p:sp>
          </mc:Fallback>
        </mc:AlternateContent>
        <p:sp>
          <p:nvSpPr>
            <p:cNvPr id="29" name="テキスト ボックス 28">
              <a:extLst>
                <a:ext uri="{FF2B5EF4-FFF2-40B4-BE49-F238E27FC236}">
                  <a16:creationId xmlns:a16="http://schemas.microsoft.com/office/drawing/2014/main" id="{F3F2A8C4-CDDE-4A16-A799-39DD35748E67}"/>
                </a:ext>
              </a:extLst>
            </p:cNvPr>
            <p:cNvSpPr txBox="1"/>
            <p:nvPr/>
          </p:nvSpPr>
          <p:spPr>
            <a:xfrm rot="19553156">
              <a:off x="5707433" y="2770288"/>
              <a:ext cx="1342564" cy="400110"/>
            </a:xfrm>
            <a:prstGeom prst="rect">
              <a:avLst/>
            </a:prstGeom>
            <a:noFill/>
          </p:spPr>
          <p:txBody>
            <a:bodyPr wrap="square" rtlCol="0">
              <a:spAutoFit/>
            </a:bodyPr>
            <a:lstStyle/>
            <a:p>
              <a:r>
                <a:rPr kumimoji="1" lang="en-US" altLang="ja-JP" sz="2000" dirty="0">
                  <a:latin typeface="Arial Black" panose="020B0A04020102020204" pitchFamily="34" charset="0"/>
                </a:rPr>
                <a:t>Charge</a:t>
              </a:r>
              <a:endParaRPr kumimoji="1" lang="ja-JP" altLang="en-US" sz="2000" dirty="0">
                <a:latin typeface="Arial Black" panose="020B0A04020102020204" pitchFamily="34" charset="0"/>
              </a:endParaRPr>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5F208A9F-CD99-42A5-8BD9-727C85DFE4F6}"/>
                    </a:ext>
                  </a:extLst>
                </p:cNvPr>
                <p:cNvSpPr txBox="1"/>
                <p:nvPr/>
              </p:nvSpPr>
              <p:spPr>
                <a:xfrm>
                  <a:off x="4292168" y="1620987"/>
                  <a:ext cx="1609024"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500" b="0" i="1" smtClean="0">
                            <a:latin typeface="Cambria Math" panose="02040503050406030204" pitchFamily="18" charset="0"/>
                          </a:rPr>
                          <m:t>𝑌</m:t>
                        </m:r>
                        <m:r>
                          <a:rPr kumimoji="1" lang="en-US" altLang="ja-JP" sz="2500" b="0" i="1" smtClean="0">
                            <a:latin typeface="Cambria Math" panose="02040503050406030204" pitchFamily="18" charset="0"/>
                          </a:rPr>
                          <m:t>=</m:t>
                        </m:r>
                        <m:r>
                          <a:rPr kumimoji="1" lang="en-US" altLang="ja-JP" sz="2500" b="0" i="1" smtClean="0">
                            <a:latin typeface="Cambria Math" panose="02040503050406030204" pitchFamily="18" charset="0"/>
                          </a:rPr>
                          <m:t>𝐵</m:t>
                        </m:r>
                        <m:r>
                          <a:rPr kumimoji="1" lang="en-US" altLang="ja-JP" sz="2500" b="0" i="1" smtClean="0">
                            <a:latin typeface="Cambria Math" panose="02040503050406030204" pitchFamily="18" charset="0"/>
                          </a:rPr>
                          <m:t>+</m:t>
                        </m:r>
                        <m:r>
                          <a:rPr kumimoji="1" lang="en-US" altLang="ja-JP" sz="2500" b="0" i="1" smtClean="0">
                            <a:latin typeface="Cambria Math" panose="02040503050406030204" pitchFamily="18" charset="0"/>
                          </a:rPr>
                          <m:t>𝑆</m:t>
                        </m:r>
                      </m:oMath>
                    </m:oMathPara>
                  </a14:m>
                  <a:endParaRPr kumimoji="1" lang="ja-JP" altLang="en-US" sz="2500" dirty="0">
                    <a:latin typeface="Arial Black" panose="020B0A04020102020204" pitchFamily="34" charset="0"/>
                  </a:endParaRPr>
                </a:p>
              </p:txBody>
            </p:sp>
          </mc:Choice>
          <mc:Fallback xmlns="">
            <p:sp>
              <p:nvSpPr>
                <p:cNvPr id="34" name="テキスト ボックス 33">
                  <a:extLst>
                    <a:ext uri="{FF2B5EF4-FFF2-40B4-BE49-F238E27FC236}">
                      <a16:creationId xmlns:a16="http://schemas.microsoft.com/office/drawing/2014/main" id="{5F208A9F-CD99-42A5-8BD9-727C85DFE4F6}"/>
                    </a:ext>
                  </a:extLst>
                </p:cNvPr>
                <p:cNvSpPr txBox="1">
                  <a:spLocks noRot="1" noChangeAspect="1" noMove="1" noResize="1" noEditPoints="1" noAdjustHandles="1" noChangeArrowheads="1" noChangeShapeType="1" noTextEdit="1"/>
                </p:cNvSpPr>
                <p:nvPr/>
              </p:nvSpPr>
              <p:spPr>
                <a:xfrm>
                  <a:off x="4292168" y="1620987"/>
                  <a:ext cx="1609024" cy="477054"/>
                </a:xfrm>
                <a:prstGeom prst="rect">
                  <a:avLst/>
                </a:prstGeom>
                <a:blipFill>
                  <a:blip r:embed="rId9"/>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2C1757FA-2A29-4913-94D7-0FD87B877310}"/>
                  </a:ext>
                </a:extLst>
              </p:cNvPr>
              <p:cNvSpPr txBox="1"/>
              <p:nvPr/>
            </p:nvSpPr>
            <p:spPr>
              <a:xfrm>
                <a:off x="1262028" y="5896534"/>
                <a:ext cx="3487458" cy="699359"/>
              </a:xfrm>
              <a:prstGeom prst="rect">
                <a:avLst/>
              </a:prstGeom>
              <a:noFill/>
            </p:spPr>
            <p:txBody>
              <a:bodyPr wrap="square" rtlCol="0">
                <a:spAutoFit/>
              </a:bodyPr>
              <a:lstStyle/>
              <a:p>
                <a:r>
                  <a:rPr kumimoji="1" lang="en-US" altLang="ja-JP" sz="2500" dirty="0">
                    <a:latin typeface="Times New Roman" panose="02020603050405020304" pitchFamily="18" charset="0"/>
                    <a:cs typeface="Times New Roman" panose="02020603050405020304" pitchFamily="18" charset="0"/>
                  </a:rPr>
                  <a:t>Baryon Octet  </a:t>
                </a:r>
                <a14:m>
                  <m:oMath xmlns:m="http://schemas.openxmlformats.org/officeDocument/2006/math">
                    <m:sSup>
                      <m:sSupPr>
                        <m:ctrlPr>
                          <a:rPr kumimoji="1" lang="en-US" altLang="ja-JP" sz="2500" b="0" i="1" smtClean="0">
                            <a:latin typeface="Cambria Math" panose="02040503050406030204" pitchFamily="18" charset="0"/>
                          </a:rPr>
                        </m:ctrlPr>
                      </m:sSupPr>
                      <m:e>
                        <m:r>
                          <a:rPr kumimoji="1" lang="en-US" altLang="ja-JP" sz="2500" b="0" i="1" smtClean="0">
                            <a:latin typeface="Cambria Math" panose="02040503050406030204" pitchFamily="18" charset="0"/>
                          </a:rPr>
                          <m:t>𝐽</m:t>
                        </m:r>
                      </m:e>
                      <m:sup>
                        <m:r>
                          <a:rPr kumimoji="1" lang="en-US" altLang="ja-JP" sz="2500" b="0" i="1" smtClean="0">
                            <a:latin typeface="Cambria Math" panose="02040503050406030204" pitchFamily="18" charset="0"/>
                          </a:rPr>
                          <m:t>𝜋</m:t>
                        </m:r>
                      </m:sup>
                    </m:sSup>
                    <m:r>
                      <a:rPr kumimoji="1" lang="en-US" altLang="ja-JP" sz="2500" b="0" i="1" smtClean="0">
                        <a:latin typeface="Cambria Math" panose="02040503050406030204" pitchFamily="18" charset="0"/>
                      </a:rPr>
                      <m:t>=</m:t>
                    </m:r>
                    <m:sSup>
                      <m:sSupPr>
                        <m:ctrlPr>
                          <a:rPr kumimoji="1" lang="en-US" altLang="ja-JP" sz="2500" b="0" i="1" smtClean="0">
                            <a:latin typeface="Cambria Math" panose="02040503050406030204" pitchFamily="18" charset="0"/>
                          </a:rPr>
                        </m:ctrlPr>
                      </m:sSupPr>
                      <m:e>
                        <m:f>
                          <m:fPr>
                            <m:ctrlPr>
                              <a:rPr kumimoji="1" lang="en-US" altLang="ja-JP" sz="2500" b="0" i="1" smtClean="0">
                                <a:latin typeface="Cambria Math" panose="02040503050406030204" pitchFamily="18" charset="0"/>
                              </a:rPr>
                            </m:ctrlPr>
                          </m:fPr>
                          <m:num>
                            <m:r>
                              <a:rPr kumimoji="1" lang="en-US" altLang="ja-JP" sz="2500" b="0" i="1" smtClean="0">
                                <a:latin typeface="Cambria Math" panose="02040503050406030204" pitchFamily="18" charset="0"/>
                              </a:rPr>
                              <m:t>1</m:t>
                            </m:r>
                          </m:num>
                          <m:den>
                            <m:r>
                              <a:rPr kumimoji="1" lang="en-US" altLang="ja-JP" sz="2500" b="0" i="1" smtClean="0">
                                <a:latin typeface="Cambria Math" panose="02040503050406030204" pitchFamily="18" charset="0"/>
                              </a:rPr>
                              <m:t>2</m:t>
                            </m:r>
                          </m:den>
                        </m:f>
                      </m:e>
                      <m:sup>
                        <m:r>
                          <a:rPr kumimoji="1" lang="en-US" altLang="ja-JP" sz="2500" b="0" i="1" smtClean="0">
                            <a:latin typeface="Cambria Math" panose="02040503050406030204" pitchFamily="18" charset="0"/>
                          </a:rPr>
                          <m:t>+</m:t>
                        </m:r>
                      </m:sup>
                    </m:sSup>
                  </m:oMath>
                </a14:m>
                <a:endParaRPr kumimoji="1" lang="ja-JP" altLang="en-US" sz="2500" dirty="0">
                  <a:latin typeface="Times New Roman" panose="02020603050405020304" pitchFamily="18" charset="0"/>
                  <a:cs typeface="Times New Roman" panose="02020603050405020304" pitchFamily="18" charset="0"/>
                </a:endParaRPr>
              </a:p>
            </p:txBody>
          </p:sp>
        </mc:Choice>
        <mc:Fallback xmlns="">
          <p:sp>
            <p:nvSpPr>
              <p:cNvPr id="53" name="テキスト ボックス 52">
                <a:extLst>
                  <a:ext uri="{FF2B5EF4-FFF2-40B4-BE49-F238E27FC236}">
                    <a16:creationId xmlns:a16="http://schemas.microsoft.com/office/drawing/2014/main" id="{2C1757FA-2A29-4913-94D7-0FD87B877310}"/>
                  </a:ext>
                </a:extLst>
              </p:cNvPr>
              <p:cNvSpPr txBox="1">
                <a:spLocks noRot="1" noChangeAspect="1" noMove="1" noResize="1" noEditPoints="1" noAdjustHandles="1" noChangeArrowheads="1" noChangeShapeType="1" noTextEdit="1"/>
              </p:cNvSpPr>
              <p:nvPr/>
            </p:nvSpPr>
            <p:spPr>
              <a:xfrm>
                <a:off x="1262028" y="5896534"/>
                <a:ext cx="3487458" cy="699359"/>
              </a:xfrm>
              <a:prstGeom prst="rect">
                <a:avLst/>
              </a:prstGeom>
              <a:blipFill>
                <a:blip r:embed="rId10"/>
                <a:stretch>
                  <a:fillRect l="-2797" b="-6957"/>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EA7AB63B-C0A1-4104-A5B7-1EE61358316F}"/>
              </a:ext>
            </a:extLst>
          </p:cNvPr>
          <p:cNvSpPr txBox="1"/>
          <p:nvPr/>
        </p:nvSpPr>
        <p:spPr>
          <a:xfrm>
            <a:off x="5475512" y="1468827"/>
            <a:ext cx="6550179" cy="2785378"/>
          </a:xfrm>
          <a:prstGeom prst="rect">
            <a:avLst/>
          </a:prstGeom>
          <a:solidFill>
            <a:schemeClr val="bg2">
              <a:lumMod val="25000"/>
            </a:schemeClr>
          </a:solidFill>
          <a:ln w="19050">
            <a:solidFill>
              <a:schemeClr val="tx1"/>
            </a:solidFill>
          </a:ln>
        </p:spPr>
        <p:txBody>
          <a:bodyPr wrap="square" rtlCol="0">
            <a:spAutoFit/>
          </a:bodyPr>
          <a:lstStyle/>
          <a:p>
            <a:r>
              <a:rPr lang="en-US" altLang="ja-JP" sz="2500" b="1" u="sng" dirty="0">
                <a:solidFill>
                  <a:schemeClr val="tx1">
                    <a:lumMod val="85000"/>
                  </a:schemeClr>
                </a:solidFill>
              </a:rPr>
              <a:t>Nuclear Sector (NN)</a:t>
            </a:r>
            <a:r>
              <a:rPr kumimoji="1" lang="en-US" altLang="ja-JP" sz="2500" b="1" u="sng" dirty="0">
                <a:solidFill>
                  <a:schemeClr val="tx1">
                    <a:lumMod val="85000"/>
                  </a:schemeClr>
                </a:solidFill>
              </a:rPr>
              <a:t> </a:t>
            </a:r>
          </a:p>
          <a:p>
            <a:pPr marL="285750" indent="-285750">
              <a:buFontTx/>
              <a:buChar char="-"/>
            </a:pPr>
            <a:r>
              <a:rPr lang="en-US" altLang="ja-JP" sz="2500" dirty="0">
                <a:solidFill>
                  <a:schemeClr val="tx1">
                    <a:lumMod val="85000"/>
                  </a:schemeClr>
                </a:solidFill>
              </a:rPr>
              <a:t>Rich data of scattering experiment</a:t>
            </a:r>
          </a:p>
          <a:p>
            <a:pPr marL="285750" indent="-285750">
              <a:buFontTx/>
              <a:buChar char="-"/>
            </a:pPr>
            <a:r>
              <a:rPr kumimoji="1" lang="en-US" altLang="ja-JP" sz="2500" dirty="0">
                <a:solidFill>
                  <a:schemeClr val="tx1">
                    <a:lumMod val="85000"/>
                  </a:schemeClr>
                </a:solidFill>
              </a:rPr>
              <a:t>Nuclear </a:t>
            </a:r>
            <a:r>
              <a:rPr lang="en-US" altLang="ja-JP" sz="2500" dirty="0">
                <a:solidFill>
                  <a:schemeClr val="tx1">
                    <a:lumMod val="85000"/>
                  </a:schemeClr>
                </a:solidFill>
              </a:rPr>
              <a:t>data</a:t>
            </a:r>
            <a:r>
              <a:rPr kumimoji="1" lang="en-US" altLang="ja-JP" sz="2500" dirty="0">
                <a:solidFill>
                  <a:schemeClr val="tx1">
                    <a:lumMod val="85000"/>
                  </a:schemeClr>
                </a:solidFill>
              </a:rPr>
              <a:t> </a:t>
            </a:r>
            <a:r>
              <a:rPr lang="en-US" altLang="ja-JP" sz="2500" dirty="0">
                <a:solidFill>
                  <a:schemeClr val="tx1">
                    <a:lumMod val="85000"/>
                  </a:schemeClr>
                </a:solidFill>
              </a:rPr>
              <a:t>&gt; 3000 </a:t>
            </a:r>
          </a:p>
          <a:p>
            <a:pPr marL="285750" indent="-285750">
              <a:buFontTx/>
              <a:buChar char="-"/>
            </a:pPr>
            <a:endParaRPr kumimoji="1" lang="en-US" altLang="ja-JP" sz="2500" dirty="0">
              <a:solidFill>
                <a:schemeClr val="tx1">
                  <a:lumMod val="85000"/>
                </a:schemeClr>
              </a:solidFill>
            </a:endParaRPr>
          </a:p>
          <a:p>
            <a:r>
              <a:rPr lang="en-US" altLang="ja-JP" sz="2500" b="1" u="sng" dirty="0">
                <a:solidFill>
                  <a:schemeClr val="tx1">
                    <a:lumMod val="85000"/>
                  </a:schemeClr>
                </a:solidFill>
              </a:rPr>
              <a:t>Strangeness Sector (ΛN, ΣN,</a:t>
            </a:r>
            <a:r>
              <a:rPr lang="ja-JP" altLang="en-US" sz="2500" b="1" u="sng" dirty="0">
                <a:solidFill>
                  <a:schemeClr val="tx1">
                    <a:lumMod val="85000"/>
                  </a:schemeClr>
                </a:solidFill>
              </a:rPr>
              <a:t> </a:t>
            </a:r>
            <a:r>
              <a:rPr lang="en-US" altLang="ja-JP" sz="2500" b="1" u="sng" dirty="0">
                <a:solidFill>
                  <a:schemeClr val="tx1">
                    <a:lumMod val="85000"/>
                  </a:schemeClr>
                </a:solidFill>
              </a:rPr>
              <a:t>ΞN etc.)</a:t>
            </a:r>
          </a:p>
          <a:p>
            <a:pPr marL="285750" indent="-285750">
              <a:buFontTx/>
              <a:buChar char="-"/>
            </a:pPr>
            <a:r>
              <a:rPr kumimoji="1" lang="en-US" altLang="ja-JP" sz="2500" dirty="0">
                <a:solidFill>
                  <a:schemeClr val="tx1">
                    <a:lumMod val="85000"/>
                  </a:schemeClr>
                </a:solidFill>
              </a:rPr>
              <a:t>Scarc</a:t>
            </a:r>
            <a:r>
              <a:rPr lang="en-US" altLang="ja-JP" sz="2500" dirty="0">
                <a:solidFill>
                  <a:schemeClr val="tx1">
                    <a:lumMod val="85000"/>
                  </a:schemeClr>
                </a:solidFill>
              </a:rPr>
              <a:t>e data of scattering experiment </a:t>
            </a:r>
          </a:p>
          <a:p>
            <a:pPr marL="285750" indent="-285750">
              <a:buFontTx/>
              <a:buChar char="-"/>
            </a:pPr>
            <a:r>
              <a:rPr kumimoji="1" lang="en-US" altLang="ja-JP" sz="2500" dirty="0">
                <a:solidFill>
                  <a:schemeClr val="tx1">
                    <a:lumMod val="85000"/>
                  </a:schemeClr>
                </a:solidFill>
              </a:rPr>
              <a:t>Hyper</a:t>
            </a:r>
            <a:r>
              <a:rPr lang="en-US" altLang="ja-JP" sz="2500" dirty="0">
                <a:solidFill>
                  <a:schemeClr val="tx1">
                    <a:lumMod val="85000"/>
                  </a:schemeClr>
                </a:solidFill>
              </a:rPr>
              <a:t>n</a:t>
            </a:r>
            <a:r>
              <a:rPr kumimoji="1" lang="en-US" altLang="ja-JP" sz="2500" dirty="0">
                <a:solidFill>
                  <a:schemeClr val="tx1">
                    <a:lumMod val="85000"/>
                  </a:schemeClr>
                </a:solidFill>
              </a:rPr>
              <a:t>uclear data </a:t>
            </a:r>
            <a:r>
              <a:rPr kumimoji="1" lang="ja-JP" altLang="en-US" sz="2500" dirty="0">
                <a:solidFill>
                  <a:schemeClr val="tx1">
                    <a:lumMod val="85000"/>
                  </a:schemeClr>
                </a:solidFill>
              </a:rPr>
              <a:t>～ </a:t>
            </a:r>
            <a:r>
              <a:rPr kumimoji="1" lang="en-US" altLang="ja-JP" sz="2500" dirty="0">
                <a:solidFill>
                  <a:schemeClr val="tx1">
                    <a:lumMod val="85000"/>
                  </a:schemeClr>
                </a:solidFill>
              </a:rPr>
              <a:t>only 40 !! </a:t>
            </a:r>
            <a:endParaRPr kumimoji="1" lang="ja-JP" altLang="en-US" sz="2500" dirty="0">
              <a:solidFill>
                <a:schemeClr val="tx1">
                  <a:lumMod val="85000"/>
                </a:schemeClr>
              </a:solidFill>
            </a:endParaRPr>
          </a:p>
        </p:txBody>
      </p:sp>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E846379B-7146-4291-873F-2F59E1C359A2}"/>
                  </a:ext>
                </a:extLst>
              </p:cNvPr>
              <p:cNvSpPr txBox="1"/>
              <p:nvPr/>
            </p:nvSpPr>
            <p:spPr>
              <a:xfrm>
                <a:off x="5523162" y="4751015"/>
                <a:ext cx="6336089" cy="1631216"/>
              </a:xfrm>
              <a:prstGeom prst="rect">
                <a:avLst/>
              </a:prstGeom>
              <a:noFill/>
            </p:spPr>
            <p:txBody>
              <a:bodyPr wrap="square" rtlCol="0">
                <a:spAutoFit/>
              </a:bodyPr>
              <a:lstStyle/>
              <a:p>
                <a:r>
                  <a:rPr kumimoji="1" lang="en-US" altLang="ja-JP" sz="2500" dirty="0"/>
                  <a:t>Available facilities for HN experiments: </a:t>
                </a:r>
              </a:p>
              <a:p>
                <a:pPr marL="800100" lvl="1" indent="-342900">
                  <a:buFont typeface="Wingdings" panose="05000000000000000000" pitchFamily="2" charset="2"/>
                  <a:buChar char="u"/>
                </a:pPr>
                <a14:m>
                  <m:oMath xmlns:m="http://schemas.openxmlformats.org/officeDocument/2006/math">
                    <m:r>
                      <a:rPr lang="en-US" altLang="ja-JP" sz="2500" i="1">
                        <a:latin typeface="Cambria Math" panose="02040503050406030204" pitchFamily="18" charset="0"/>
                      </a:rPr>
                      <m:t>𝑆</m:t>
                    </m:r>
                    <m:r>
                      <a:rPr lang="en-US" altLang="ja-JP" sz="2500" i="1">
                        <a:latin typeface="Cambria Math" panose="02040503050406030204" pitchFamily="18" charset="0"/>
                      </a:rPr>
                      <m:t>=−1:</m:t>
                    </m:r>
                  </m:oMath>
                </a14:m>
                <a:r>
                  <a:rPr lang="en-US" altLang="ja-JP" sz="2500" dirty="0"/>
                  <a:t> CERN, RHIC, GSI, J-PARC, </a:t>
                </a:r>
              </a:p>
              <a:p>
                <a:pPr lvl="1"/>
                <a:r>
                  <a:rPr lang="en-US" altLang="ja-JP" sz="2500" dirty="0"/>
                  <a:t>                 MAMI, </a:t>
                </a:r>
                <a:r>
                  <a:rPr lang="en-US" altLang="ja-JP" sz="2500" b="1" dirty="0">
                    <a:solidFill>
                      <a:srgbClr val="FF0000"/>
                    </a:solidFill>
                  </a:rPr>
                  <a:t>JLab</a:t>
                </a:r>
              </a:p>
              <a:p>
                <a:pPr marL="800100" lvl="1" indent="-342900">
                  <a:buFont typeface="Wingdings" panose="05000000000000000000" pitchFamily="2" charset="2"/>
                  <a:buChar char="u"/>
                </a:pPr>
                <a14:m>
                  <m:oMath xmlns:m="http://schemas.openxmlformats.org/officeDocument/2006/math">
                    <m:r>
                      <a:rPr kumimoji="1" lang="en-US" altLang="ja-JP" sz="2500" b="0" i="1" smtClean="0">
                        <a:latin typeface="Cambria Math" panose="02040503050406030204" pitchFamily="18" charset="0"/>
                      </a:rPr>
                      <m:t>𝑆</m:t>
                    </m:r>
                    <m:r>
                      <a:rPr kumimoji="1" lang="en-US" altLang="ja-JP" sz="2500" b="0" i="1" smtClean="0">
                        <a:latin typeface="Cambria Math" panose="02040503050406030204" pitchFamily="18" charset="0"/>
                      </a:rPr>
                      <m:t>=−2:</m:t>
                    </m:r>
                  </m:oMath>
                </a14:m>
                <a:r>
                  <a:rPr kumimoji="1" lang="ja-JP" altLang="en-US" sz="2500" dirty="0"/>
                  <a:t> </a:t>
                </a:r>
                <a:r>
                  <a:rPr kumimoji="1" lang="en-US" altLang="ja-JP" sz="2500" dirty="0"/>
                  <a:t>J-PARC</a:t>
                </a:r>
                <a:endParaRPr kumimoji="1" lang="ja-JP" altLang="en-US" sz="2500" dirty="0"/>
              </a:p>
            </p:txBody>
          </p:sp>
        </mc:Choice>
        <mc:Fallback xmlns="">
          <p:sp>
            <p:nvSpPr>
              <p:cNvPr id="55" name="テキスト ボックス 54">
                <a:extLst>
                  <a:ext uri="{FF2B5EF4-FFF2-40B4-BE49-F238E27FC236}">
                    <a16:creationId xmlns:a16="http://schemas.microsoft.com/office/drawing/2014/main" id="{E846379B-7146-4291-873F-2F59E1C359A2}"/>
                  </a:ext>
                </a:extLst>
              </p:cNvPr>
              <p:cNvSpPr txBox="1">
                <a:spLocks noRot="1" noChangeAspect="1" noMove="1" noResize="1" noEditPoints="1" noAdjustHandles="1" noChangeArrowheads="1" noChangeShapeType="1" noTextEdit="1"/>
              </p:cNvSpPr>
              <p:nvPr/>
            </p:nvSpPr>
            <p:spPr>
              <a:xfrm>
                <a:off x="5523162" y="4751015"/>
                <a:ext cx="6336089" cy="1631216"/>
              </a:xfrm>
              <a:prstGeom prst="rect">
                <a:avLst/>
              </a:prstGeom>
              <a:blipFill>
                <a:blip r:embed="rId11"/>
                <a:stretch>
                  <a:fillRect l="-1540" t="-2985" b="-7463"/>
                </a:stretch>
              </a:blipFill>
            </p:spPr>
            <p:txBody>
              <a:bodyPr/>
              <a:lstStyle/>
              <a:p>
                <a:r>
                  <a:rPr lang="ja-JP" altLang="en-US">
                    <a:noFill/>
                  </a:rPr>
                  <a:t> </a:t>
                </a:r>
              </a:p>
            </p:txBody>
          </p:sp>
        </mc:Fallback>
      </mc:AlternateContent>
      <p:sp>
        <p:nvSpPr>
          <p:cNvPr id="56" name="左中かっこ 55">
            <a:extLst>
              <a:ext uri="{FF2B5EF4-FFF2-40B4-BE49-F238E27FC236}">
                <a16:creationId xmlns:a16="http://schemas.microsoft.com/office/drawing/2014/main" id="{1D5F3D36-1473-44FD-88AD-DBCDC7E6E53C}"/>
              </a:ext>
            </a:extLst>
          </p:cNvPr>
          <p:cNvSpPr/>
          <p:nvPr/>
        </p:nvSpPr>
        <p:spPr>
          <a:xfrm>
            <a:off x="5586552" y="5304639"/>
            <a:ext cx="365999" cy="931707"/>
          </a:xfrm>
          <a:prstGeom prst="lef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97D74FB2-D53A-4EA0-9216-79D897857D07}"/>
              </a:ext>
            </a:extLst>
          </p:cNvPr>
          <p:cNvSpPr txBox="1"/>
          <p:nvPr/>
        </p:nvSpPr>
        <p:spPr>
          <a:xfrm>
            <a:off x="4271971" y="4188183"/>
            <a:ext cx="528638" cy="477054"/>
          </a:xfrm>
          <a:prstGeom prst="rect">
            <a:avLst/>
          </a:prstGeom>
          <a:noFill/>
        </p:spPr>
        <p:txBody>
          <a:bodyPr wrap="square" rtlCol="0">
            <a:spAutoFit/>
          </a:bodyPr>
          <a:lstStyle/>
          <a:p>
            <a:r>
              <a:rPr lang="en-US" altLang="ja-JP" sz="2500" dirty="0"/>
              <a:t>1</a:t>
            </a:r>
            <a:endParaRPr kumimoji="1" lang="ja-JP" altLang="en-US" sz="2500" dirty="0"/>
          </a:p>
        </p:txBody>
      </p:sp>
      <p:sp>
        <p:nvSpPr>
          <p:cNvPr id="58" name="テキスト ボックス 57">
            <a:extLst>
              <a:ext uri="{FF2B5EF4-FFF2-40B4-BE49-F238E27FC236}">
                <a16:creationId xmlns:a16="http://schemas.microsoft.com/office/drawing/2014/main" id="{72347008-704A-40C7-A823-6663AC055E7E}"/>
              </a:ext>
            </a:extLst>
          </p:cNvPr>
          <p:cNvSpPr txBox="1"/>
          <p:nvPr/>
        </p:nvSpPr>
        <p:spPr>
          <a:xfrm>
            <a:off x="423207" y="4215929"/>
            <a:ext cx="528638" cy="477054"/>
          </a:xfrm>
          <a:prstGeom prst="rect">
            <a:avLst/>
          </a:prstGeom>
          <a:noFill/>
        </p:spPr>
        <p:txBody>
          <a:bodyPr wrap="square" rtlCol="0">
            <a:spAutoFit/>
          </a:bodyPr>
          <a:lstStyle/>
          <a:p>
            <a:r>
              <a:rPr lang="en-US" altLang="ja-JP" sz="2500" dirty="0"/>
              <a:t>-1</a:t>
            </a:r>
            <a:endParaRPr kumimoji="1" lang="ja-JP" altLang="en-US" sz="2500" dirty="0"/>
          </a:p>
        </p:txBody>
      </p:sp>
      <p:sp>
        <p:nvSpPr>
          <p:cNvPr id="59" name="テキスト ボックス 58">
            <a:extLst>
              <a:ext uri="{FF2B5EF4-FFF2-40B4-BE49-F238E27FC236}">
                <a16:creationId xmlns:a16="http://schemas.microsoft.com/office/drawing/2014/main" id="{7A30C90A-9E9B-45A0-B7F8-DCE54A40594F}"/>
              </a:ext>
            </a:extLst>
          </p:cNvPr>
          <p:cNvSpPr txBox="1"/>
          <p:nvPr/>
        </p:nvSpPr>
        <p:spPr>
          <a:xfrm>
            <a:off x="2314371" y="2327610"/>
            <a:ext cx="405256" cy="477054"/>
          </a:xfrm>
          <a:prstGeom prst="rect">
            <a:avLst/>
          </a:prstGeom>
          <a:noFill/>
        </p:spPr>
        <p:txBody>
          <a:bodyPr wrap="square" rtlCol="0">
            <a:spAutoFit/>
          </a:bodyPr>
          <a:lstStyle/>
          <a:p>
            <a:r>
              <a:rPr kumimoji="1" lang="en-US" altLang="ja-JP" sz="2500" dirty="0"/>
              <a:t>1</a:t>
            </a:r>
            <a:endParaRPr kumimoji="1" lang="ja-JP" altLang="en-US" sz="2500" dirty="0"/>
          </a:p>
        </p:txBody>
      </p:sp>
      <p:sp>
        <p:nvSpPr>
          <p:cNvPr id="68" name="テキスト ボックス 67">
            <a:extLst>
              <a:ext uri="{FF2B5EF4-FFF2-40B4-BE49-F238E27FC236}">
                <a16:creationId xmlns:a16="http://schemas.microsoft.com/office/drawing/2014/main" id="{4205F340-E32A-48B7-95EB-AD2B02CCECCC}"/>
              </a:ext>
            </a:extLst>
          </p:cNvPr>
          <p:cNvSpPr txBox="1"/>
          <p:nvPr/>
        </p:nvSpPr>
        <p:spPr>
          <a:xfrm>
            <a:off x="2155740" y="5195004"/>
            <a:ext cx="560922" cy="477054"/>
          </a:xfrm>
          <a:prstGeom prst="rect">
            <a:avLst/>
          </a:prstGeom>
          <a:noFill/>
        </p:spPr>
        <p:txBody>
          <a:bodyPr wrap="square" rtlCol="0">
            <a:spAutoFit/>
          </a:bodyPr>
          <a:lstStyle/>
          <a:p>
            <a:r>
              <a:rPr lang="en-US" altLang="ja-JP" sz="2500" dirty="0"/>
              <a:t>-1</a:t>
            </a:r>
            <a:endParaRPr kumimoji="1" lang="ja-JP" altLang="en-US" sz="2500" dirty="0"/>
          </a:p>
        </p:txBody>
      </p:sp>
      <p:sp>
        <p:nvSpPr>
          <p:cNvPr id="36" name="四角形: 1 つの角を切り取る 35">
            <a:extLst>
              <a:ext uri="{FF2B5EF4-FFF2-40B4-BE49-F238E27FC236}">
                <a16:creationId xmlns:a16="http://schemas.microsoft.com/office/drawing/2014/main" id="{E0137850-2676-4043-9D5C-BA06B78C07BA}"/>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1/18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345578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図 198">
            <a:extLst>
              <a:ext uri="{FF2B5EF4-FFF2-40B4-BE49-F238E27FC236}">
                <a16:creationId xmlns:a16="http://schemas.microsoft.com/office/drawing/2014/main" id="{823EBDA6-CFA2-4230-A201-4270CB282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012" y="4365184"/>
            <a:ext cx="3044460" cy="2160317"/>
          </a:xfrm>
          <a:prstGeom prst="rect">
            <a:avLst/>
          </a:prstGeom>
        </p:spPr>
      </p:pic>
      <p:sp>
        <p:nvSpPr>
          <p:cNvPr id="74" name="矢印: 折線 73">
            <a:extLst>
              <a:ext uri="{FF2B5EF4-FFF2-40B4-BE49-F238E27FC236}">
                <a16:creationId xmlns:a16="http://schemas.microsoft.com/office/drawing/2014/main" id="{8FBEF5C8-BDC9-4111-89FD-06DD97E7BA77}"/>
              </a:ext>
            </a:extLst>
          </p:cNvPr>
          <p:cNvSpPr/>
          <p:nvPr/>
        </p:nvSpPr>
        <p:spPr>
          <a:xfrm rot="10800000" flipH="1">
            <a:off x="3312820" y="2449251"/>
            <a:ext cx="1120250" cy="3088626"/>
          </a:xfrm>
          <a:prstGeom prst="bentArrow">
            <a:avLst>
              <a:gd name="adj1" fmla="val 13913"/>
              <a:gd name="adj2" fmla="val 25000"/>
              <a:gd name="adj3" fmla="val 19061"/>
              <a:gd name="adj4" fmla="val 39326"/>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algn="ctr"/>
            <a:endParaRPr kumimoji="1" lang="ja-JP" altLang="en-US" dirty="0">
              <a:solidFill>
                <a:schemeClr val="tx1"/>
              </a:solidFill>
            </a:endParaRPr>
          </a:p>
        </p:txBody>
      </p:sp>
      <p:sp>
        <p:nvSpPr>
          <p:cNvPr id="2" name="タイトル 1">
            <a:extLst>
              <a:ext uri="{FF2B5EF4-FFF2-40B4-BE49-F238E27FC236}">
                <a16:creationId xmlns:a16="http://schemas.microsoft.com/office/drawing/2014/main" id="{4BBF13FA-C56B-415A-A936-BA116070525E}"/>
              </a:ext>
            </a:extLst>
          </p:cNvPr>
          <p:cNvSpPr>
            <a:spLocks noGrp="1"/>
          </p:cNvSpPr>
          <p:nvPr>
            <p:ph type="title"/>
          </p:nvPr>
        </p:nvSpPr>
        <p:spPr>
          <a:xfrm>
            <a:off x="125045" y="47046"/>
            <a:ext cx="10515600" cy="768742"/>
          </a:xfrm>
        </p:spPr>
        <p:txBody>
          <a:bodyPr>
            <a:normAutofit fontScale="90000"/>
          </a:bodyPr>
          <a:lstStyle/>
          <a:p>
            <a:r>
              <a:rPr kumimoji="1" lang="en-US" altLang="ja-JP" dirty="0">
                <a:latin typeface="Times New Roman" panose="02020603050405020304" pitchFamily="18" charset="0"/>
                <a:cs typeface="Times New Roman" panose="02020603050405020304" pitchFamily="18" charset="0"/>
              </a:rPr>
              <a:t>How to </a:t>
            </a:r>
            <a:r>
              <a:rPr kumimoji="1" lang="en-US" altLang="ja-JP">
                <a:latin typeface="Times New Roman" panose="02020603050405020304" pitchFamily="18" charset="0"/>
                <a:cs typeface="Times New Roman" panose="02020603050405020304" pitchFamily="18" charset="0"/>
              </a:rPr>
              <a:t>investigae </a:t>
            </a:r>
            <a:r>
              <a:rPr kumimoji="1" lang="en-US" altLang="ja-JP" dirty="0">
                <a:latin typeface="Times New Roman" panose="02020603050405020304" pitchFamily="18" charset="0"/>
                <a:cs typeface="Times New Roman" panose="02020603050405020304" pitchFamily="18" charset="0"/>
              </a:rPr>
              <a:t>the BB interaction</a:t>
            </a:r>
            <a:endParaRPr kumimoji="1" lang="ja-JP" altLang="en-US" dirty="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B0D24730-0489-4834-81DD-F40505595824}"/>
              </a:ext>
            </a:extLst>
          </p:cNvPr>
          <p:cNvSpPr txBox="1"/>
          <p:nvPr/>
        </p:nvSpPr>
        <p:spPr>
          <a:xfrm>
            <a:off x="4470243" y="4774343"/>
            <a:ext cx="3233853" cy="1169551"/>
          </a:xfrm>
          <a:prstGeom prst="rect">
            <a:avLst/>
          </a:prstGeom>
          <a:solidFill>
            <a:schemeClr val="bg2"/>
          </a:solidFill>
          <a:ln w="19050">
            <a:solidFill>
              <a:srgbClr val="C00000"/>
            </a:solidFill>
          </a:ln>
        </p:spPr>
        <p:txBody>
          <a:bodyPr wrap="square" rtlCol="0">
            <a:spAutoFit/>
          </a:bodyPr>
          <a:lstStyle/>
          <a:p>
            <a:pPr algn="ctr"/>
            <a:r>
              <a:rPr lang="en-US" altLang="ja-JP" sz="3500" b="1" dirty="0">
                <a:solidFill>
                  <a:schemeClr val="accent1">
                    <a:lumMod val="20000"/>
                    <a:lumOff val="80000"/>
                  </a:schemeClr>
                </a:solidFill>
                <a:latin typeface="Times New Roman" panose="02020603050405020304" pitchFamily="18" charset="0"/>
                <a:cs typeface="Times New Roman" panose="02020603050405020304" pitchFamily="18" charset="0"/>
              </a:rPr>
              <a:t>BB interaction</a:t>
            </a:r>
          </a:p>
          <a:p>
            <a:pPr algn="ctr"/>
            <a:r>
              <a:rPr kumimoji="1" lang="en-US" altLang="ja-JP" sz="3500" b="1" dirty="0">
                <a:solidFill>
                  <a:schemeClr val="accent1">
                    <a:lumMod val="20000"/>
                    <a:lumOff val="80000"/>
                  </a:schemeClr>
                </a:solidFill>
                <a:latin typeface="Times New Roman" panose="02020603050405020304" pitchFamily="18" charset="0"/>
                <a:cs typeface="Times New Roman" panose="02020603050405020304" pitchFamily="18" charset="0"/>
              </a:rPr>
              <a:t>(Strong force)</a:t>
            </a:r>
            <a:endParaRPr kumimoji="1" lang="ja-JP" altLang="en-US" sz="3500" dirty="0">
              <a:solidFill>
                <a:schemeClr val="accent1">
                  <a:lumMod val="20000"/>
                  <a:lumOff val="80000"/>
                </a:schemeClr>
              </a:solidFill>
              <a:latin typeface="Times New Roman" panose="02020603050405020304" pitchFamily="18" charset="0"/>
              <a:cs typeface="Times New Roman" panose="02020603050405020304" pitchFamily="18" charset="0"/>
            </a:endParaRPr>
          </a:p>
        </p:txBody>
      </p:sp>
      <p:sp>
        <p:nvSpPr>
          <p:cNvPr id="9" name="正方形/長方形 8">
            <a:extLst>
              <a:ext uri="{FF2B5EF4-FFF2-40B4-BE49-F238E27FC236}">
                <a16:creationId xmlns:a16="http://schemas.microsoft.com/office/drawing/2014/main" id="{42182255-1373-46D1-9CE8-8D56D147FE73}"/>
              </a:ext>
            </a:extLst>
          </p:cNvPr>
          <p:cNvSpPr/>
          <p:nvPr/>
        </p:nvSpPr>
        <p:spPr>
          <a:xfrm>
            <a:off x="7893667" y="1373003"/>
            <a:ext cx="3501484" cy="1045748"/>
          </a:xfrm>
          <a:prstGeom prst="rect">
            <a:avLst/>
          </a:prstGeom>
          <a:solidFill>
            <a:schemeClr val="accent6">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500" b="1" u="sng" dirty="0">
                <a:latin typeface="Times New Roman" panose="02020603050405020304" pitchFamily="18" charset="0"/>
                <a:cs typeface="Times New Roman" panose="02020603050405020304" pitchFamily="18" charset="0"/>
              </a:rPr>
              <a:t>Lattice QCD</a:t>
            </a:r>
          </a:p>
          <a:p>
            <a:r>
              <a:rPr lang="en-US" altLang="ja-JP" sz="2500" dirty="0">
                <a:latin typeface="Times New Roman" panose="02020603050405020304" pitchFamily="18" charset="0"/>
                <a:cs typeface="Times New Roman" panose="02020603050405020304" pitchFamily="18" charset="0"/>
              </a:rPr>
              <a:t>(First principle calc.)</a:t>
            </a:r>
            <a:endParaRPr lang="ja-JP" altLang="en-US" sz="2500" dirty="0">
              <a:latin typeface="Times New Roman" panose="02020603050405020304" pitchFamily="18" charset="0"/>
              <a:cs typeface="Times New Roman" panose="02020603050405020304" pitchFamily="18" charset="0"/>
            </a:endParaRPr>
          </a:p>
        </p:txBody>
      </p:sp>
      <p:sp>
        <p:nvSpPr>
          <p:cNvPr id="10" name="正方形/長方形 9">
            <a:extLst>
              <a:ext uri="{FF2B5EF4-FFF2-40B4-BE49-F238E27FC236}">
                <a16:creationId xmlns:a16="http://schemas.microsoft.com/office/drawing/2014/main" id="{BFBA60D4-C1FD-4AEE-AAB7-8C2F548FAEB5}"/>
              </a:ext>
            </a:extLst>
          </p:cNvPr>
          <p:cNvSpPr/>
          <p:nvPr/>
        </p:nvSpPr>
        <p:spPr>
          <a:xfrm>
            <a:off x="299800" y="1373002"/>
            <a:ext cx="4116858" cy="1296715"/>
          </a:xfrm>
          <a:prstGeom prst="rect">
            <a:avLst/>
          </a:prstGeom>
          <a:solidFill>
            <a:srgbClr val="FFC000"/>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500" b="1" u="sng" dirty="0">
                <a:solidFill>
                  <a:schemeClr val="bg1"/>
                </a:solidFill>
                <a:latin typeface="Times New Roman" panose="02020603050405020304" pitchFamily="18" charset="0"/>
                <a:cs typeface="Times New Roman" panose="02020603050405020304" pitchFamily="18" charset="0"/>
              </a:rPr>
              <a:t>Data</a:t>
            </a:r>
          </a:p>
          <a:p>
            <a:pPr marL="342900" indent="-342900">
              <a:buFont typeface="Arial" panose="020B0604020202020204" pitchFamily="34" charset="0"/>
              <a:buChar char="•"/>
            </a:pPr>
            <a:r>
              <a:rPr lang="en-US" altLang="ja-JP" sz="2000" dirty="0">
                <a:solidFill>
                  <a:schemeClr val="bg1"/>
                </a:solidFill>
                <a:latin typeface="Times New Roman" panose="02020603050405020304" pitchFamily="18" charset="0"/>
                <a:cs typeface="Times New Roman" panose="02020603050405020304" pitchFamily="18" charset="0"/>
              </a:rPr>
              <a:t>Scattering experiment</a:t>
            </a:r>
          </a:p>
          <a:p>
            <a:pPr marL="342900" indent="-342900">
              <a:buFont typeface="Arial" panose="020B0604020202020204" pitchFamily="34" charset="0"/>
              <a:buChar char="•"/>
            </a:pPr>
            <a:r>
              <a:rPr lang="en-US" altLang="ja-JP" sz="2000" dirty="0">
                <a:solidFill>
                  <a:schemeClr val="bg1"/>
                </a:solidFill>
                <a:latin typeface="Times New Roman" panose="02020603050405020304" pitchFamily="18" charset="0"/>
                <a:cs typeface="Times New Roman" panose="02020603050405020304" pitchFamily="18" charset="0"/>
              </a:rPr>
              <a:t>(hyper)nuclear spectroscopy</a:t>
            </a:r>
          </a:p>
          <a:p>
            <a:pPr marL="342900" indent="-342900">
              <a:buFont typeface="Arial" panose="020B0604020202020204" pitchFamily="34" charset="0"/>
              <a:buChar char="•"/>
            </a:pPr>
            <a:r>
              <a:rPr kumimoji="1" lang="en-US" altLang="ja-JP" sz="2000" dirty="0" err="1">
                <a:solidFill>
                  <a:schemeClr val="bg1"/>
                </a:solidFill>
                <a:latin typeface="Times New Roman" panose="02020603050405020304" pitchFamily="18" charset="0"/>
                <a:cs typeface="Times New Roman" panose="02020603050405020304" pitchFamily="18" charset="0"/>
              </a:rPr>
              <a:t>Phemtoscopy</a:t>
            </a:r>
            <a:r>
              <a:rPr lang="en-US" altLang="ja-JP" sz="2000" dirty="0">
                <a:solidFill>
                  <a:schemeClr val="bg1"/>
                </a:solidFill>
                <a:latin typeface="Times New Roman" panose="02020603050405020304" pitchFamily="18" charset="0"/>
                <a:cs typeface="Times New Roman" panose="02020603050405020304" pitchFamily="18" charset="0"/>
              </a:rPr>
              <a:t> </a:t>
            </a:r>
            <a:r>
              <a:rPr lang="en-US" altLang="ja-JP" sz="1200" dirty="0">
                <a:solidFill>
                  <a:schemeClr val="bg1"/>
                </a:solidFill>
                <a:latin typeface="Times New Roman" panose="02020603050405020304" pitchFamily="18" charset="0"/>
                <a:cs typeface="Times New Roman" panose="02020603050405020304" pitchFamily="18" charset="0"/>
              </a:rPr>
              <a:t>(ALICE, PRL123, 112002 (2019))</a:t>
            </a:r>
            <a:endParaRPr kumimoji="1" lang="ja-JP" altLang="en-US" sz="1200" dirty="0">
              <a:solidFill>
                <a:schemeClr val="bg1"/>
              </a:solidFill>
              <a:latin typeface="Times New Roman" panose="02020603050405020304" pitchFamily="18" charset="0"/>
              <a:cs typeface="Times New Roman" panose="02020603050405020304" pitchFamily="18" charset="0"/>
            </a:endParaRPr>
          </a:p>
        </p:txBody>
      </p:sp>
      <p:sp>
        <p:nvSpPr>
          <p:cNvPr id="36" name="正方形/長方形 35">
            <a:extLst>
              <a:ext uri="{FF2B5EF4-FFF2-40B4-BE49-F238E27FC236}">
                <a16:creationId xmlns:a16="http://schemas.microsoft.com/office/drawing/2014/main" id="{4214EC72-892F-44CB-969E-671DCE7A8882}"/>
              </a:ext>
            </a:extLst>
          </p:cNvPr>
          <p:cNvSpPr/>
          <p:nvPr/>
        </p:nvSpPr>
        <p:spPr>
          <a:xfrm>
            <a:off x="580664" y="2940136"/>
            <a:ext cx="3630479" cy="1282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b="1" u="sng" dirty="0">
                <a:solidFill>
                  <a:schemeClr val="tx1">
                    <a:lumMod val="95000"/>
                  </a:schemeClr>
                </a:solidFill>
                <a:latin typeface="Times New Roman" panose="02020603050405020304" pitchFamily="18" charset="0"/>
                <a:cs typeface="Times New Roman" panose="02020603050405020304" pitchFamily="18" charset="0"/>
              </a:rPr>
              <a:t>Phenomenological Theories</a:t>
            </a:r>
          </a:p>
          <a:p>
            <a:pPr marL="342900" indent="-342900">
              <a:buFont typeface="Arial" panose="020B0604020202020204" pitchFamily="34" charset="0"/>
              <a:buChar char="•"/>
            </a:pPr>
            <a:r>
              <a:rPr lang="en-US" altLang="ja-JP" sz="2000" dirty="0">
                <a:solidFill>
                  <a:schemeClr val="tx1">
                    <a:lumMod val="95000"/>
                  </a:schemeClr>
                </a:solidFill>
                <a:latin typeface="Times New Roman" panose="02020603050405020304" pitchFamily="18" charset="0"/>
                <a:cs typeface="Times New Roman" panose="02020603050405020304" pitchFamily="18" charset="0"/>
              </a:rPr>
              <a:t>Meson exchange model</a:t>
            </a:r>
          </a:p>
          <a:p>
            <a:pPr marL="342900" indent="-342900">
              <a:buFont typeface="Arial" panose="020B0604020202020204" pitchFamily="34" charset="0"/>
              <a:buChar char="•"/>
            </a:pPr>
            <a:r>
              <a:rPr kumimoji="1" lang="en-US" altLang="ja-JP" sz="2000" dirty="0">
                <a:solidFill>
                  <a:schemeClr val="tx1">
                    <a:lumMod val="95000"/>
                  </a:schemeClr>
                </a:solidFill>
                <a:latin typeface="Times New Roman" panose="02020603050405020304" pitchFamily="18" charset="0"/>
                <a:cs typeface="Times New Roman" panose="02020603050405020304" pitchFamily="18" charset="0"/>
              </a:rPr>
              <a:t>Effective field theory</a:t>
            </a:r>
          </a:p>
          <a:p>
            <a:pPr marL="342900" indent="-342900">
              <a:buFont typeface="Arial" panose="020B0604020202020204" pitchFamily="34" charset="0"/>
              <a:buChar char="•"/>
            </a:pPr>
            <a:r>
              <a:rPr kumimoji="1" lang="en-US" altLang="ja-JP" sz="2000" dirty="0">
                <a:solidFill>
                  <a:schemeClr val="tx1">
                    <a:lumMod val="95000"/>
                  </a:schemeClr>
                </a:solidFill>
                <a:latin typeface="Times New Roman" panose="02020603050405020304" pitchFamily="18" charset="0"/>
                <a:cs typeface="Times New Roman" panose="02020603050405020304" pitchFamily="18" charset="0"/>
              </a:rPr>
              <a:t>Quark cluster model etc.</a:t>
            </a:r>
            <a:endParaRPr kumimoji="1" lang="ja-JP" altLang="en-US" sz="2000" dirty="0">
              <a:solidFill>
                <a:schemeClr val="tx1">
                  <a:lumMod val="95000"/>
                </a:schemeClr>
              </a:solidFill>
              <a:latin typeface="Times New Roman" panose="02020603050405020304" pitchFamily="18" charset="0"/>
              <a:cs typeface="Times New Roman" panose="02020603050405020304" pitchFamily="18" charset="0"/>
            </a:endParaRPr>
          </a:p>
        </p:txBody>
      </p:sp>
      <p:pic>
        <p:nvPicPr>
          <p:cNvPr id="46" name="図 45">
            <a:extLst>
              <a:ext uri="{FF2B5EF4-FFF2-40B4-BE49-F238E27FC236}">
                <a16:creationId xmlns:a16="http://schemas.microsoft.com/office/drawing/2014/main" id="{F1A0A20B-6A0F-4476-ACC1-662211747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81" y="4558499"/>
            <a:ext cx="932063" cy="1398095"/>
          </a:xfrm>
          <a:prstGeom prst="rect">
            <a:avLst/>
          </a:prstGeom>
        </p:spPr>
      </p:pic>
      <p:sp>
        <p:nvSpPr>
          <p:cNvPr id="47" name="テキスト ボックス 46">
            <a:extLst>
              <a:ext uri="{FF2B5EF4-FFF2-40B4-BE49-F238E27FC236}">
                <a16:creationId xmlns:a16="http://schemas.microsoft.com/office/drawing/2014/main" id="{897115E3-FD12-4E8D-8F3F-804C0A0185BE}"/>
              </a:ext>
            </a:extLst>
          </p:cNvPr>
          <p:cNvSpPr txBox="1"/>
          <p:nvPr/>
        </p:nvSpPr>
        <p:spPr>
          <a:xfrm>
            <a:off x="334322" y="6027502"/>
            <a:ext cx="2427201" cy="553998"/>
          </a:xfrm>
          <a:prstGeom prst="rect">
            <a:avLst/>
          </a:prstGeom>
          <a:noFill/>
        </p:spPr>
        <p:txBody>
          <a:bodyPr wrap="square" rtlCol="0">
            <a:spAutoFit/>
          </a:bodyPr>
          <a:lstStyle/>
          <a:p>
            <a:r>
              <a:rPr kumimoji="1" lang="en-US" altLang="ja-JP" sz="1500" dirty="0"/>
              <a:t>H. Yukawa (Kyoto Univ.)</a:t>
            </a:r>
          </a:p>
          <a:p>
            <a:r>
              <a:rPr lang="en-US" altLang="ja-JP" sz="1500" dirty="0"/>
              <a:t>Novel Prize 1949</a:t>
            </a:r>
            <a:endParaRPr kumimoji="1" lang="ja-JP" altLang="en-US" sz="1500" dirty="0"/>
          </a:p>
        </p:txBody>
      </p:sp>
      <p:cxnSp>
        <p:nvCxnSpPr>
          <p:cNvPr id="49" name="直線コネクタ 48">
            <a:extLst>
              <a:ext uri="{FF2B5EF4-FFF2-40B4-BE49-F238E27FC236}">
                <a16:creationId xmlns:a16="http://schemas.microsoft.com/office/drawing/2014/main" id="{7F323383-A2AD-4D24-9437-A2B8D97297C6}"/>
              </a:ext>
            </a:extLst>
          </p:cNvPr>
          <p:cNvCxnSpPr/>
          <p:nvPr/>
        </p:nvCxnSpPr>
        <p:spPr>
          <a:xfrm>
            <a:off x="1636300" y="5149855"/>
            <a:ext cx="259192" cy="18705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C230B62D-B0E9-488D-B95D-264E803CD520}"/>
              </a:ext>
            </a:extLst>
          </p:cNvPr>
          <p:cNvCxnSpPr>
            <a:cxnSpLocks/>
          </p:cNvCxnSpPr>
          <p:nvPr/>
        </p:nvCxnSpPr>
        <p:spPr>
          <a:xfrm flipV="1">
            <a:off x="1636300" y="5336906"/>
            <a:ext cx="259192" cy="174116"/>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33101862-69DE-44E4-9B0C-3878F7AC74E9}"/>
              </a:ext>
            </a:extLst>
          </p:cNvPr>
          <p:cNvCxnSpPr>
            <a:cxnSpLocks/>
          </p:cNvCxnSpPr>
          <p:nvPr/>
        </p:nvCxnSpPr>
        <p:spPr>
          <a:xfrm>
            <a:off x="1866304" y="5333672"/>
            <a:ext cx="333134" cy="14385"/>
          </a:xfrm>
          <a:prstGeom prst="line">
            <a:avLst/>
          </a:prstGeom>
          <a:ln>
            <a:solidFill>
              <a:schemeClr val="tx1">
                <a:lumMod val="95000"/>
              </a:schemeClr>
            </a:solidFill>
            <a:prstDash val="sysDash"/>
          </a:ln>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24E99649-7142-4E38-B7CA-AF1CB27B0613}"/>
              </a:ext>
            </a:extLst>
          </p:cNvPr>
          <p:cNvCxnSpPr>
            <a:cxnSpLocks/>
          </p:cNvCxnSpPr>
          <p:nvPr/>
        </p:nvCxnSpPr>
        <p:spPr>
          <a:xfrm flipV="1">
            <a:off x="2198435" y="5160145"/>
            <a:ext cx="184997" cy="173528"/>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58" name="直線コネクタ 57">
            <a:extLst>
              <a:ext uri="{FF2B5EF4-FFF2-40B4-BE49-F238E27FC236}">
                <a16:creationId xmlns:a16="http://schemas.microsoft.com/office/drawing/2014/main" id="{C7E572F4-1D08-4466-B036-71A9F2BD566C}"/>
              </a:ext>
            </a:extLst>
          </p:cNvPr>
          <p:cNvCxnSpPr>
            <a:cxnSpLocks/>
          </p:cNvCxnSpPr>
          <p:nvPr/>
        </p:nvCxnSpPr>
        <p:spPr>
          <a:xfrm>
            <a:off x="2205012" y="5348057"/>
            <a:ext cx="178420" cy="185267"/>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FA8F4667-1177-4CC7-BCE9-D0B8AE261321}"/>
                  </a:ext>
                </a:extLst>
              </p:cNvPr>
              <p:cNvSpPr txBox="1"/>
              <p:nvPr/>
            </p:nvSpPr>
            <p:spPr>
              <a:xfrm>
                <a:off x="1724381" y="4963260"/>
                <a:ext cx="764198" cy="369332"/>
              </a:xfrm>
              <a:prstGeom prst="rect">
                <a:avLst/>
              </a:prstGeom>
              <a:noFill/>
            </p:spPr>
            <p:txBody>
              <a:bodyPr wrap="square" rtlCol="0">
                <a:spAutoFit/>
              </a:bodyPr>
              <a:lstStyle/>
              <a:p>
                <a14:m>
                  <m:oMath xmlns:m="http://schemas.openxmlformats.org/officeDocument/2006/math">
                    <m:r>
                      <a:rPr kumimoji="1" lang="en-US" altLang="ja-JP" b="0" i="1" smtClean="0">
                        <a:latin typeface="Cambria Math" panose="02040503050406030204" pitchFamily="18" charset="0"/>
                      </a:rPr>
                      <m:t>𝜋</m:t>
                    </m:r>
                  </m:oMath>
                </a14:m>
                <a:r>
                  <a:rPr kumimoji="1" lang="ja-JP" altLang="en-US" dirty="0"/>
                  <a:t> </a:t>
                </a:r>
                <a:r>
                  <a:rPr kumimoji="1" lang="en-US" altLang="ja-JP" sz="1200" dirty="0"/>
                  <a:t>etc.</a:t>
                </a:r>
                <a:endParaRPr kumimoji="1" lang="ja-JP" altLang="en-US" sz="1200" dirty="0"/>
              </a:p>
            </p:txBody>
          </p:sp>
        </mc:Choice>
        <mc:Fallback xmlns="">
          <p:sp>
            <p:nvSpPr>
              <p:cNvPr id="63" name="テキスト ボックス 62">
                <a:extLst>
                  <a:ext uri="{FF2B5EF4-FFF2-40B4-BE49-F238E27FC236}">
                    <a16:creationId xmlns:a16="http://schemas.microsoft.com/office/drawing/2014/main" id="{FA8F4667-1177-4CC7-BCE9-D0B8AE261321}"/>
                  </a:ext>
                </a:extLst>
              </p:cNvPr>
              <p:cNvSpPr txBox="1">
                <a:spLocks noRot="1" noChangeAspect="1" noMove="1" noResize="1" noEditPoints="1" noAdjustHandles="1" noChangeArrowheads="1" noChangeShapeType="1" noTextEdit="1"/>
              </p:cNvSpPr>
              <p:nvPr/>
            </p:nvSpPr>
            <p:spPr>
              <a:xfrm>
                <a:off x="1724381" y="4963260"/>
                <a:ext cx="764198" cy="369332"/>
              </a:xfrm>
              <a:prstGeom prst="rect">
                <a:avLst/>
              </a:prstGeom>
              <a:blipFill>
                <a:blip r:embed="rId4"/>
                <a:stretch>
                  <a:fillRect b="-8197"/>
                </a:stretch>
              </a:blipFill>
            </p:spPr>
            <p:txBody>
              <a:bodyPr/>
              <a:lstStyle/>
              <a:p>
                <a:r>
                  <a:rPr lang="ja-JP" altLang="en-US">
                    <a:noFill/>
                  </a:rPr>
                  <a:t> </a:t>
                </a:r>
              </a:p>
            </p:txBody>
          </p:sp>
        </mc:Fallback>
      </mc:AlternateContent>
      <p:sp>
        <p:nvSpPr>
          <p:cNvPr id="65" name="テキスト ボックス 64">
            <a:extLst>
              <a:ext uri="{FF2B5EF4-FFF2-40B4-BE49-F238E27FC236}">
                <a16:creationId xmlns:a16="http://schemas.microsoft.com/office/drawing/2014/main" id="{5402B97F-3F20-4EA5-9F26-87EBDC7DA439}"/>
              </a:ext>
            </a:extLst>
          </p:cNvPr>
          <p:cNvSpPr txBox="1"/>
          <p:nvPr/>
        </p:nvSpPr>
        <p:spPr>
          <a:xfrm>
            <a:off x="1320702" y="4904034"/>
            <a:ext cx="412595" cy="400110"/>
          </a:xfrm>
          <a:prstGeom prst="rect">
            <a:avLst/>
          </a:prstGeom>
          <a:noFill/>
          <a:ln>
            <a:noFill/>
          </a:ln>
        </p:spPr>
        <p:txBody>
          <a:bodyPr wrap="square" rtlCol="0">
            <a:spAutoFit/>
          </a:bodyPr>
          <a:lstStyle/>
          <a:p>
            <a:r>
              <a:rPr kumimoji="1" lang="en-US" altLang="ja-JP" sz="2000" dirty="0"/>
              <a:t>N</a:t>
            </a:r>
            <a:endParaRPr kumimoji="1" lang="ja-JP" altLang="en-US" sz="2000" dirty="0"/>
          </a:p>
        </p:txBody>
      </p:sp>
      <p:sp>
        <p:nvSpPr>
          <p:cNvPr id="66" name="テキスト ボックス 65">
            <a:extLst>
              <a:ext uri="{FF2B5EF4-FFF2-40B4-BE49-F238E27FC236}">
                <a16:creationId xmlns:a16="http://schemas.microsoft.com/office/drawing/2014/main" id="{A94BD77E-67B4-4514-9089-0E09ED3D0037}"/>
              </a:ext>
            </a:extLst>
          </p:cNvPr>
          <p:cNvSpPr txBox="1"/>
          <p:nvPr/>
        </p:nvSpPr>
        <p:spPr>
          <a:xfrm>
            <a:off x="1314224" y="5360110"/>
            <a:ext cx="412595" cy="400110"/>
          </a:xfrm>
          <a:prstGeom prst="rect">
            <a:avLst/>
          </a:prstGeom>
          <a:noFill/>
          <a:ln>
            <a:noFill/>
          </a:ln>
        </p:spPr>
        <p:txBody>
          <a:bodyPr wrap="square" rtlCol="0">
            <a:spAutoFit/>
          </a:bodyPr>
          <a:lstStyle/>
          <a:p>
            <a:r>
              <a:rPr kumimoji="1" lang="en-US" altLang="ja-JP" sz="2000" dirty="0"/>
              <a:t>N</a:t>
            </a:r>
            <a:endParaRPr kumimoji="1" lang="ja-JP" altLang="en-US" sz="2000" dirty="0"/>
          </a:p>
        </p:txBody>
      </p:sp>
      <p:sp>
        <p:nvSpPr>
          <p:cNvPr id="67" name="テキスト ボックス 66">
            <a:extLst>
              <a:ext uri="{FF2B5EF4-FFF2-40B4-BE49-F238E27FC236}">
                <a16:creationId xmlns:a16="http://schemas.microsoft.com/office/drawing/2014/main" id="{58770AF0-AAF2-47DE-95B8-67347DC7583E}"/>
              </a:ext>
            </a:extLst>
          </p:cNvPr>
          <p:cNvSpPr txBox="1"/>
          <p:nvPr/>
        </p:nvSpPr>
        <p:spPr>
          <a:xfrm>
            <a:off x="2348928" y="4924865"/>
            <a:ext cx="412595" cy="400110"/>
          </a:xfrm>
          <a:prstGeom prst="rect">
            <a:avLst/>
          </a:prstGeom>
          <a:noFill/>
          <a:ln>
            <a:noFill/>
          </a:ln>
        </p:spPr>
        <p:txBody>
          <a:bodyPr wrap="square" rtlCol="0">
            <a:spAutoFit/>
          </a:bodyPr>
          <a:lstStyle/>
          <a:p>
            <a:r>
              <a:rPr kumimoji="1" lang="en-US" altLang="ja-JP" sz="2000" dirty="0"/>
              <a:t>N</a:t>
            </a:r>
            <a:endParaRPr kumimoji="1" lang="ja-JP" altLang="en-US" sz="2000" dirty="0"/>
          </a:p>
        </p:txBody>
      </p:sp>
      <p:sp>
        <p:nvSpPr>
          <p:cNvPr id="68" name="テキスト ボックス 67">
            <a:extLst>
              <a:ext uri="{FF2B5EF4-FFF2-40B4-BE49-F238E27FC236}">
                <a16:creationId xmlns:a16="http://schemas.microsoft.com/office/drawing/2014/main" id="{86D443E1-5630-4FDA-BBA5-74451F374C56}"/>
              </a:ext>
            </a:extLst>
          </p:cNvPr>
          <p:cNvSpPr txBox="1"/>
          <p:nvPr/>
        </p:nvSpPr>
        <p:spPr>
          <a:xfrm>
            <a:off x="2348928" y="5359723"/>
            <a:ext cx="350453" cy="400303"/>
          </a:xfrm>
          <a:prstGeom prst="rect">
            <a:avLst/>
          </a:prstGeom>
          <a:noFill/>
          <a:ln>
            <a:noFill/>
          </a:ln>
        </p:spPr>
        <p:txBody>
          <a:bodyPr wrap="square" rtlCol="0">
            <a:spAutoFit/>
          </a:bodyPr>
          <a:lstStyle/>
          <a:p>
            <a:r>
              <a:rPr kumimoji="1" lang="en-US" altLang="ja-JP" sz="2000" dirty="0"/>
              <a:t>N</a:t>
            </a:r>
            <a:endParaRPr kumimoji="1" lang="ja-JP" altLang="en-US" sz="2000" dirty="0"/>
          </a:p>
        </p:txBody>
      </p:sp>
      <p:sp>
        <p:nvSpPr>
          <p:cNvPr id="73" name="矢印: 折線 72">
            <a:extLst>
              <a:ext uri="{FF2B5EF4-FFF2-40B4-BE49-F238E27FC236}">
                <a16:creationId xmlns:a16="http://schemas.microsoft.com/office/drawing/2014/main" id="{A070A25D-6620-43B0-9A3E-919981DE0FFD}"/>
              </a:ext>
            </a:extLst>
          </p:cNvPr>
          <p:cNvSpPr/>
          <p:nvPr/>
        </p:nvSpPr>
        <p:spPr>
          <a:xfrm rot="10800000">
            <a:off x="7744279" y="2427288"/>
            <a:ext cx="1039065" cy="3088626"/>
          </a:xfrm>
          <a:prstGeom prst="bentArrow">
            <a:avLst>
              <a:gd name="adj1" fmla="val 13913"/>
              <a:gd name="adj2" fmla="val 25000"/>
              <a:gd name="adj3" fmla="val 19061"/>
              <a:gd name="adj4" fmla="val 39326"/>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algn="ctr"/>
            <a:endParaRPr kumimoji="1" lang="ja-JP" altLang="en-US" dirty="0">
              <a:solidFill>
                <a:schemeClr val="tx1"/>
              </a:solidFill>
            </a:endParaRPr>
          </a:p>
        </p:txBody>
      </p:sp>
      <p:grpSp>
        <p:nvGrpSpPr>
          <p:cNvPr id="136" name="グループ化 135">
            <a:extLst>
              <a:ext uri="{FF2B5EF4-FFF2-40B4-BE49-F238E27FC236}">
                <a16:creationId xmlns:a16="http://schemas.microsoft.com/office/drawing/2014/main" id="{26647D2C-317A-4F34-A6D0-8656963B880F}"/>
              </a:ext>
            </a:extLst>
          </p:cNvPr>
          <p:cNvGrpSpPr/>
          <p:nvPr/>
        </p:nvGrpSpPr>
        <p:grpSpPr>
          <a:xfrm>
            <a:off x="9671009" y="2571402"/>
            <a:ext cx="2098003" cy="1715198"/>
            <a:chOff x="6132917" y="1180488"/>
            <a:chExt cx="5500688" cy="4497024"/>
          </a:xfrm>
        </p:grpSpPr>
        <p:grpSp>
          <p:nvGrpSpPr>
            <p:cNvPr id="137" name="グループ化 136">
              <a:extLst>
                <a:ext uri="{FF2B5EF4-FFF2-40B4-BE49-F238E27FC236}">
                  <a16:creationId xmlns:a16="http://schemas.microsoft.com/office/drawing/2014/main" id="{4ABA3D29-DBC8-4E4D-90A3-72F8C905832F}"/>
                </a:ext>
              </a:extLst>
            </p:cNvPr>
            <p:cNvGrpSpPr/>
            <p:nvPr/>
          </p:nvGrpSpPr>
          <p:grpSpPr>
            <a:xfrm>
              <a:off x="6132917" y="1180488"/>
              <a:ext cx="5500688" cy="4497024"/>
              <a:chOff x="2500313" y="1211447"/>
              <a:chExt cx="5500688" cy="4497024"/>
            </a:xfrm>
          </p:grpSpPr>
          <p:sp>
            <p:nvSpPr>
              <p:cNvPr id="146" name="平行四辺形 145">
                <a:extLst>
                  <a:ext uri="{FF2B5EF4-FFF2-40B4-BE49-F238E27FC236}">
                    <a16:creationId xmlns:a16="http://schemas.microsoft.com/office/drawing/2014/main" id="{BD1E0B49-195C-4FD8-9F7A-97FA2421255E}"/>
                  </a:ext>
                </a:extLst>
              </p:cNvPr>
              <p:cNvSpPr/>
              <p:nvPr/>
            </p:nvSpPr>
            <p:spPr>
              <a:xfrm>
                <a:off x="2543174" y="1243012"/>
                <a:ext cx="5400675" cy="828675"/>
              </a:xfrm>
              <a:prstGeom prst="parallelogram">
                <a:avLst>
                  <a:gd name="adj" fmla="val 175000"/>
                </a:avLst>
              </a:prstGeom>
              <a:solidFill>
                <a:srgbClr val="00B0F0">
                  <a:alpha val="40000"/>
                </a:srgbClr>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47" name="正方形/長方形 146">
                <a:extLst>
                  <a:ext uri="{FF2B5EF4-FFF2-40B4-BE49-F238E27FC236}">
                    <a16:creationId xmlns:a16="http://schemas.microsoft.com/office/drawing/2014/main" id="{083074AC-A518-437B-8F72-638E760E44DB}"/>
                  </a:ext>
                </a:extLst>
              </p:cNvPr>
              <p:cNvSpPr/>
              <p:nvPr/>
            </p:nvSpPr>
            <p:spPr>
              <a:xfrm>
                <a:off x="2528888" y="2071687"/>
                <a:ext cx="3986212" cy="3606573"/>
              </a:xfrm>
              <a:prstGeom prst="rect">
                <a:avLst/>
              </a:prstGeom>
              <a:solidFill>
                <a:srgbClr val="00B0F0">
                  <a:alpha val="40000"/>
                </a:srgbClr>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148" name="平行四辺形 147">
                <a:extLst>
                  <a:ext uri="{FF2B5EF4-FFF2-40B4-BE49-F238E27FC236}">
                    <a16:creationId xmlns:a16="http://schemas.microsoft.com/office/drawing/2014/main" id="{D43446BB-E0FB-475C-B608-6EB8DE145941}"/>
                  </a:ext>
                </a:extLst>
              </p:cNvPr>
              <p:cNvSpPr/>
              <p:nvPr/>
            </p:nvSpPr>
            <p:spPr>
              <a:xfrm rot="16200000" flipH="1">
                <a:off x="5040428" y="2731974"/>
                <a:ext cx="4435248" cy="1457326"/>
              </a:xfrm>
              <a:prstGeom prst="parallelogram">
                <a:avLst>
                  <a:gd name="adj" fmla="val 57144"/>
                </a:avLst>
              </a:prstGeom>
              <a:solidFill>
                <a:srgbClr val="00B0F0">
                  <a:alpha val="40000"/>
                </a:srgbClr>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149" name="平行四辺形 148">
                <a:extLst>
                  <a:ext uri="{FF2B5EF4-FFF2-40B4-BE49-F238E27FC236}">
                    <a16:creationId xmlns:a16="http://schemas.microsoft.com/office/drawing/2014/main" id="{283AA612-DCD9-4CAC-9DE1-535B7B7BD22D}"/>
                  </a:ext>
                </a:extLst>
              </p:cNvPr>
              <p:cNvSpPr/>
              <p:nvPr/>
            </p:nvSpPr>
            <p:spPr>
              <a:xfrm>
                <a:off x="2557462" y="4857754"/>
                <a:ext cx="5400675" cy="828675"/>
              </a:xfrm>
              <a:prstGeom prst="parallelogram">
                <a:avLst>
                  <a:gd name="adj" fmla="val 175000"/>
                </a:avLst>
              </a:prstGeom>
              <a:solidFill>
                <a:srgbClr val="00B0F0">
                  <a:alpha val="40000"/>
                </a:srgbClr>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150" name="直線コネクタ 149">
                <a:extLst>
                  <a:ext uri="{FF2B5EF4-FFF2-40B4-BE49-F238E27FC236}">
                    <a16:creationId xmlns:a16="http://schemas.microsoft.com/office/drawing/2014/main" id="{0806B2E5-D261-48E4-9AA3-53584CF409C9}"/>
                  </a:ext>
                </a:extLst>
              </p:cNvPr>
              <p:cNvCxnSpPr/>
              <p:nvPr/>
            </p:nvCxnSpPr>
            <p:spPr>
              <a:xfrm flipV="1">
                <a:off x="4000500" y="1243012"/>
                <a:ext cx="0" cy="3614742"/>
              </a:xfrm>
              <a:prstGeom prst="line">
                <a:avLst/>
              </a:prstGeom>
              <a:ln w="28575">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1" name="直線コネクタ 150">
                <a:extLst>
                  <a:ext uri="{FF2B5EF4-FFF2-40B4-BE49-F238E27FC236}">
                    <a16:creationId xmlns:a16="http://schemas.microsoft.com/office/drawing/2014/main" id="{5F8680FE-ABC1-4615-AFE6-0A0725DE8FDE}"/>
                  </a:ext>
                </a:extLst>
              </p:cNvPr>
              <p:cNvCxnSpPr/>
              <p:nvPr/>
            </p:nvCxnSpPr>
            <p:spPr>
              <a:xfrm>
                <a:off x="2528888" y="2400300"/>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2" name="直線コネクタ 151">
                <a:extLst>
                  <a:ext uri="{FF2B5EF4-FFF2-40B4-BE49-F238E27FC236}">
                    <a16:creationId xmlns:a16="http://schemas.microsoft.com/office/drawing/2014/main" id="{1391FDDF-7341-4B99-B9AC-ACD1DAA8FDD1}"/>
                  </a:ext>
                </a:extLst>
              </p:cNvPr>
              <p:cNvCxnSpPr/>
              <p:nvPr/>
            </p:nvCxnSpPr>
            <p:spPr>
              <a:xfrm>
                <a:off x="2543174" y="2752725"/>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3" name="直線コネクタ 152">
                <a:extLst>
                  <a:ext uri="{FF2B5EF4-FFF2-40B4-BE49-F238E27FC236}">
                    <a16:creationId xmlns:a16="http://schemas.microsoft.com/office/drawing/2014/main" id="{ADA46AC3-F0DF-4F00-A7AA-CBC022A06EAC}"/>
                  </a:ext>
                </a:extLst>
              </p:cNvPr>
              <p:cNvCxnSpPr/>
              <p:nvPr/>
            </p:nvCxnSpPr>
            <p:spPr>
              <a:xfrm>
                <a:off x="2514601" y="3127262"/>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4" name="直線コネクタ 153">
                <a:extLst>
                  <a:ext uri="{FF2B5EF4-FFF2-40B4-BE49-F238E27FC236}">
                    <a16:creationId xmlns:a16="http://schemas.microsoft.com/office/drawing/2014/main" id="{A923B097-7D62-4C80-BE63-64F08CE0F4B7}"/>
                  </a:ext>
                </a:extLst>
              </p:cNvPr>
              <p:cNvCxnSpPr/>
              <p:nvPr/>
            </p:nvCxnSpPr>
            <p:spPr>
              <a:xfrm>
                <a:off x="2528887" y="3479687"/>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5" name="直線コネクタ 154">
                <a:extLst>
                  <a:ext uri="{FF2B5EF4-FFF2-40B4-BE49-F238E27FC236}">
                    <a16:creationId xmlns:a16="http://schemas.microsoft.com/office/drawing/2014/main" id="{1D88417F-24FF-48C0-9302-91A463EDDAE7}"/>
                  </a:ext>
                </a:extLst>
              </p:cNvPr>
              <p:cNvCxnSpPr/>
              <p:nvPr/>
            </p:nvCxnSpPr>
            <p:spPr>
              <a:xfrm>
                <a:off x="2500313" y="3824287"/>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6" name="直線コネクタ 155">
                <a:extLst>
                  <a:ext uri="{FF2B5EF4-FFF2-40B4-BE49-F238E27FC236}">
                    <a16:creationId xmlns:a16="http://schemas.microsoft.com/office/drawing/2014/main" id="{F8A61D8C-8518-423C-A846-BB031E9DC932}"/>
                  </a:ext>
                </a:extLst>
              </p:cNvPr>
              <p:cNvCxnSpPr/>
              <p:nvPr/>
            </p:nvCxnSpPr>
            <p:spPr>
              <a:xfrm>
                <a:off x="2514599" y="4176712"/>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7" name="直線コネクタ 156">
                <a:extLst>
                  <a:ext uri="{FF2B5EF4-FFF2-40B4-BE49-F238E27FC236}">
                    <a16:creationId xmlns:a16="http://schemas.microsoft.com/office/drawing/2014/main" id="{EDEBDF3E-81E1-40C5-B321-0222C0740974}"/>
                  </a:ext>
                </a:extLst>
              </p:cNvPr>
              <p:cNvCxnSpPr/>
              <p:nvPr/>
            </p:nvCxnSpPr>
            <p:spPr>
              <a:xfrm>
                <a:off x="2507457" y="4505329"/>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8" name="直線コネクタ 157">
                <a:extLst>
                  <a:ext uri="{FF2B5EF4-FFF2-40B4-BE49-F238E27FC236}">
                    <a16:creationId xmlns:a16="http://schemas.microsoft.com/office/drawing/2014/main" id="{DD8434C5-15E3-4388-BA84-81AC67F26973}"/>
                  </a:ext>
                </a:extLst>
              </p:cNvPr>
              <p:cNvCxnSpPr/>
              <p:nvPr/>
            </p:nvCxnSpPr>
            <p:spPr>
              <a:xfrm>
                <a:off x="2521743" y="4857754"/>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59" name="直線コネクタ 158">
                <a:extLst>
                  <a:ext uri="{FF2B5EF4-FFF2-40B4-BE49-F238E27FC236}">
                    <a16:creationId xmlns:a16="http://schemas.microsoft.com/office/drawing/2014/main" id="{A07A2F42-CBA7-487B-8B37-C5DD05E2B947}"/>
                  </a:ext>
                </a:extLst>
              </p:cNvPr>
              <p:cNvCxnSpPr/>
              <p:nvPr/>
            </p:nvCxnSpPr>
            <p:spPr>
              <a:xfrm>
                <a:off x="2509837" y="5081588"/>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0" name="直線コネクタ 159">
                <a:extLst>
                  <a:ext uri="{FF2B5EF4-FFF2-40B4-BE49-F238E27FC236}">
                    <a16:creationId xmlns:a16="http://schemas.microsoft.com/office/drawing/2014/main" id="{E7931D1C-7C6C-40AC-9E8C-C471F9D9EED3}"/>
                  </a:ext>
                </a:extLst>
              </p:cNvPr>
              <p:cNvCxnSpPr/>
              <p:nvPr/>
            </p:nvCxnSpPr>
            <p:spPr>
              <a:xfrm>
                <a:off x="2524123" y="5434013"/>
                <a:ext cx="4000501" cy="0"/>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1" name="直線コネクタ 160">
                <a:extLst>
                  <a:ext uri="{FF2B5EF4-FFF2-40B4-BE49-F238E27FC236}">
                    <a16:creationId xmlns:a16="http://schemas.microsoft.com/office/drawing/2014/main" id="{19ADE628-0477-4BDC-B8EA-F1DBBCC5CAB1}"/>
                  </a:ext>
                </a:extLst>
              </p:cNvPr>
              <p:cNvCxnSpPr>
                <a:cxnSpLocks/>
              </p:cNvCxnSpPr>
              <p:nvPr/>
            </p:nvCxnSpPr>
            <p:spPr>
              <a:xfrm flipV="1">
                <a:off x="6543675" y="1567707"/>
                <a:ext cx="1457326" cy="842119"/>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2" name="直線コネクタ 161">
                <a:extLst>
                  <a:ext uri="{FF2B5EF4-FFF2-40B4-BE49-F238E27FC236}">
                    <a16:creationId xmlns:a16="http://schemas.microsoft.com/office/drawing/2014/main" id="{8245123F-CCC5-4CF0-BA82-A80F3CDAB219}"/>
                  </a:ext>
                </a:extLst>
              </p:cNvPr>
              <p:cNvCxnSpPr>
                <a:cxnSpLocks/>
              </p:cNvCxnSpPr>
              <p:nvPr/>
            </p:nvCxnSpPr>
            <p:spPr>
              <a:xfrm flipV="1">
                <a:off x="6500809" y="1962146"/>
                <a:ext cx="1471617" cy="800103"/>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3" name="直線コネクタ 162">
                <a:extLst>
                  <a:ext uri="{FF2B5EF4-FFF2-40B4-BE49-F238E27FC236}">
                    <a16:creationId xmlns:a16="http://schemas.microsoft.com/office/drawing/2014/main" id="{401B1822-E220-4D5C-B257-744130EE88CA}"/>
                  </a:ext>
                </a:extLst>
              </p:cNvPr>
              <p:cNvCxnSpPr>
                <a:cxnSpLocks/>
              </p:cNvCxnSpPr>
              <p:nvPr/>
            </p:nvCxnSpPr>
            <p:spPr>
              <a:xfrm flipV="1">
                <a:off x="6522246" y="2298069"/>
                <a:ext cx="1457326" cy="842119"/>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4" name="直線コネクタ 163">
                <a:extLst>
                  <a:ext uri="{FF2B5EF4-FFF2-40B4-BE49-F238E27FC236}">
                    <a16:creationId xmlns:a16="http://schemas.microsoft.com/office/drawing/2014/main" id="{4863CCA3-8E22-4AFD-8210-585574B5B9BF}"/>
                  </a:ext>
                </a:extLst>
              </p:cNvPr>
              <p:cNvCxnSpPr>
                <a:cxnSpLocks/>
              </p:cNvCxnSpPr>
              <p:nvPr/>
            </p:nvCxnSpPr>
            <p:spPr>
              <a:xfrm flipV="1">
                <a:off x="6493668" y="2692508"/>
                <a:ext cx="1471617" cy="800103"/>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5" name="直線コネクタ 164">
                <a:extLst>
                  <a:ext uri="{FF2B5EF4-FFF2-40B4-BE49-F238E27FC236}">
                    <a16:creationId xmlns:a16="http://schemas.microsoft.com/office/drawing/2014/main" id="{F57B0F5A-9180-42C7-80EC-CC7FC7D3A979}"/>
                  </a:ext>
                </a:extLst>
              </p:cNvPr>
              <p:cNvCxnSpPr>
                <a:cxnSpLocks/>
              </p:cNvCxnSpPr>
              <p:nvPr/>
            </p:nvCxnSpPr>
            <p:spPr>
              <a:xfrm flipV="1">
                <a:off x="6518675" y="3005895"/>
                <a:ext cx="1457326" cy="842119"/>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6" name="直線コネクタ 165">
                <a:extLst>
                  <a:ext uri="{FF2B5EF4-FFF2-40B4-BE49-F238E27FC236}">
                    <a16:creationId xmlns:a16="http://schemas.microsoft.com/office/drawing/2014/main" id="{D627EA67-2C37-4E49-BF59-54069DD803EB}"/>
                  </a:ext>
                </a:extLst>
              </p:cNvPr>
              <p:cNvCxnSpPr>
                <a:cxnSpLocks/>
              </p:cNvCxnSpPr>
              <p:nvPr/>
            </p:nvCxnSpPr>
            <p:spPr>
              <a:xfrm flipV="1">
                <a:off x="6490097" y="3400334"/>
                <a:ext cx="1471617" cy="800103"/>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7" name="直線コネクタ 166">
                <a:extLst>
                  <a:ext uri="{FF2B5EF4-FFF2-40B4-BE49-F238E27FC236}">
                    <a16:creationId xmlns:a16="http://schemas.microsoft.com/office/drawing/2014/main" id="{25DA5462-B1F8-4058-8C7F-E3ABCE1D69EA}"/>
                  </a:ext>
                </a:extLst>
              </p:cNvPr>
              <p:cNvCxnSpPr>
                <a:cxnSpLocks/>
              </p:cNvCxnSpPr>
              <p:nvPr/>
            </p:nvCxnSpPr>
            <p:spPr>
              <a:xfrm flipV="1">
                <a:off x="6529387" y="3666092"/>
                <a:ext cx="1457326" cy="842119"/>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8" name="直線コネクタ 167">
                <a:extLst>
                  <a:ext uri="{FF2B5EF4-FFF2-40B4-BE49-F238E27FC236}">
                    <a16:creationId xmlns:a16="http://schemas.microsoft.com/office/drawing/2014/main" id="{233F8914-827A-4050-936F-EBF416EFAEF6}"/>
                  </a:ext>
                </a:extLst>
              </p:cNvPr>
              <p:cNvCxnSpPr>
                <a:cxnSpLocks/>
              </p:cNvCxnSpPr>
              <p:nvPr/>
            </p:nvCxnSpPr>
            <p:spPr>
              <a:xfrm flipV="1">
                <a:off x="6500809" y="4060531"/>
                <a:ext cx="1471617" cy="800103"/>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69" name="直線コネクタ 168">
                <a:extLst>
                  <a:ext uri="{FF2B5EF4-FFF2-40B4-BE49-F238E27FC236}">
                    <a16:creationId xmlns:a16="http://schemas.microsoft.com/office/drawing/2014/main" id="{1742BB52-8450-405C-9946-DEC72B9FBD53}"/>
                  </a:ext>
                </a:extLst>
              </p:cNvPr>
              <p:cNvCxnSpPr>
                <a:cxnSpLocks/>
              </p:cNvCxnSpPr>
              <p:nvPr/>
            </p:nvCxnSpPr>
            <p:spPr>
              <a:xfrm flipV="1">
                <a:off x="6543678" y="4373307"/>
                <a:ext cx="1443033" cy="731819"/>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0" name="直線コネクタ 169">
                <a:extLst>
                  <a:ext uri="{FF2B5EF4-FFF2-40B4-BE49-F238E27FC236}">
                    <a16:creationId xmlns:a16="http://schemas.microsoft.com/office/drawing/2014/main" id="{3B357628-57EE-4EAC-8FFC-6AA269426C09}"/>
                  </a:ext>
                </a:extLst>
              </p:cNvPr>
              <p:cNvCxnSpPr>
                <a:cxnSpLocks/>
              </p:cNvCxnSpPr>
              <p:nvPr/>
            </p:nvCxnSpPr>
            <p:spPr>
              <a:xfrm flipV="1">
                <a:off x="6515100" y="4657444"/>
                <a:ext cx="1471617" cy="800103"/>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1" name="直線コネクタ 170">
                <a:extLst>
                  <a:ext uri="{FF2B5EF4-FFF2-40B4-BE49-F238E27FC236}">
                    <a16:creationId xmlns:a16="http://schemas.microsoft.com/office/drawing/2014/main" id="{AB1F6FCD-9489-48FB-BF45-51658F845AE1}"/>
                  </a:ext>
                </a:extLst>
              </p:cNvPr>
              <p:cNvCxnSpPr>
                <a:cxnSpLocks/>
              </p:cNvCxnSpPr>
              <p:nvPr/>
            </p:nvCxnSpPr>
            <p:spPr>
              <a:xfrm flipV="1">
                <a:off x="2871783" y="1234843"/>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2" name="直線コネクタ 171">
                <a:extLst>
                  <a:ext uri="{FF2B5EF4-FFF2-40B4-BE49-F238E27FC236}">
                    <a16:creationId xmlns:a16="http://schemas.microsoft.com/office/drawing/2014/main" id="{94DF2001-2618-48C2-991A-701A4875DD54}"/>
                  </a:ext>
                </a:extLst>
              </p:cNvPr>
              <p:cNvCxnSpPr>
                <a:cxnSpLocks/>
              </p:cNvCxnSpPr>
              <p:nvPr/>
            </p:nvCxnSpPr>
            <p:spPr>
              <a:xfrm flipV="1">
                <a:off x="3343270" y="1230247"/>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3" name="直線コネクタ 172">
                <a:extLst>
                  <a:ext uri="{FF2B5EF4-FFF2-40B4-BE49-F238E27FC236}">
                    <a16:creationId xmlns:a16="http://schemas.microsoft.com/office/drawing/2014/main" id="{436B25A5-AF3D-46CF-8BE0-10018337E723}"/>
                  </a:ext>
                </a:extLst>
              </p:cNvPr>
              <p:cNvCxnSpPr>
                <a:cxnSpLocks/>
              </p:cNvCxnSpPr>
              <p:nvPr/>
            </p:nvCxnSpPr>
            <p:spPr>
              <a:xfrm flipV="1">
                <a:off x="3814754" y="1229916"/>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4" name="直線コネクタ 173">
                <a:extLst>
                  <a:ext uri="{FF2B5EF4-FFF2-40B4-BE49-F238E27FC236}">
                    <a16:creationId xmlns:a16="http://schemas.microsoft.com/office/drawing/2014/main" id="{745A5E4F-B109-45FB-AAF2-0BC3F60D3DBD}"/>
                  </a:ext>
                </a:extLst>
              </p:cNvPr>
              <p:cNvCxnSpPr>
                <a:cxnSpLocks/>
              </p:cNvCxnSpPr>
              <p:nvPr/>
            </p:nvCxnSpPr>
            <p:spPr>
              <a:xfrm flipV="1">
                <a:off x="4286241" y="1225320"/>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5" name="直線コネクタ 174">
                <a:extLst>
                  <a:ext uri="{FF2B5EF4-FFF2-40B4-BE49-F238E27FC236}">
                    <a16:creationId xmlns:a16="http://schemas.microsoft.com/office/drawing/2014/main" id="{59300171-C66B-47B0-B071-D83D78237ED8}"/>
                  </a:ext>
                </a:extLst>
              </p:cNvPr>
              <p:cNvCxnSpPr>
                <a:cxnSpLocks/>
              </p:cNvCxnSpPr>
              <p:nvPr/>
            </p:nvCxnSpPr>
            <p:spPr>
              <a:xfrm flipV="1">
                <a:off x="4725590" y="1230331"/>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6" name="直線コネクタ 175">
                <a:extLst>
                  <a:ext uri="{FF2B5EF4-FFF2-40B4-BE49-F238E27FC236}">
                    <a16:creationId xmlns:a16="http://schemas.microsoft.com/office/drawing/2014/main" id="{31F7D78F-4B11-4013-A5F1-AB8F3E9DAA0C}"/>
                  </a:ext>
                </a:extLst>
              </p:cNvPr>
              <p:cNvCxnSpPr>
                <a:cxnSpLocks/>
              </p:cNvCxnSpPr>
              <p:nvPr/>
            </p:nvCxnSpPr>
            <p:spPr>
              <a:xfrm flipV="1">
                <a:off x="5197077" y="1225735"/>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7" name="直線コネクタ 176">
                <a:extLst>
                  <a:ext uri="{FF2B5EF4-FFF2-40B4-BE49-F238E27FC236}">
                    <a16:creationId xmlns:a16="http://schemas.microsoft.com/office/drawing/2014/main" id="{311B23A0-28BE-47D8-B11E-243C66EC22F9}"/>
                  </a:ext>
                </a:extLst>
              </p:cNvPr>
              <p:cNvCxnSpPr>
                <a:cxnSpLocks/>
              </p:cNvCxnSpPr>
              <p:nvPr/>
            </p:nvCxnSpPr>
            <p:spPr>
              <a:xfrm flipV="1">
                <a:off x="5657858" y="1216043"/>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8" name="直線コネクタ 177">
                <a:extLst>
                  <a:ext uri="{FF2B5EF4-FFF2-40B4-BE49-F238E27FC236}">
                    <a16:creationId xmlns:a16="http://schemas.microsoft.com/office/drawing/2014/main" id="{B40C5BD6-6614-42CF-91B9-5FEA9431EC56}"/>
                  </a:ext>
                </a:extLst>
              </p:cNvPr>
              <p:cNvCxnSpPr>
                <a:cxnSpLocks/>
              </p:cNvCxnSpPr>
              <p:nvPr/>
            </p:nvCxnSpPr>
            <p:spPr>
              <a:xfrm flipV="1">
                <a:off x="6129345" y="1211447"/>
                <a:ext cx="1464465" cy="85487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79" name="直線コネクタ 178">
                <a:extLst>
                  <a:ext uri="{FF2B5EF4-FFF2-40B4-BE49-F238E27FC236}">
                    <a16:creationId xmlns:a16="http://schemas.microsoft.com/office/drawing/2014/main" id="{A2F5C50D-08F9-43D0-915D-F4D881034103}"/>
                  </a:ext>
                </a:extLst>
              </p:cNvPr>
              <p:cNvCxnSpPr/>
              <p:nvPr/>
            </p:nvCxnSpPr>
            <p:spPr>
              <a:xfrm>
                <a:off x="2900359" y="2066318"/>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0" name="直線コネクタ 179">
                <a:extLst>
                  <a:ext uri="{FF2B5EF4-FFF2-40B4-BE49-F238E27FC236}">
                    <a16:creationId xmlns:a16="http://schemas.microsoft.com/office/drawing/2014/main" id="{27E188AC-0F3F-4AD9-9AAB-549A8DBCC554}"/>
                  </a:ext>
                </a:extLst>
              </p:cNvPr>
              <p:cNvCxnSpPr/>
              <p:nvPr/>
            </p:nvCxnSpPr>
            <p:spPr>
              <a:xfrm>
                <a:off x="3343270" y="2058149"/>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1" name="直線コネクタ 180">
                <a:extLst>
                  <a:ext uri="{FF2B5EF4-FFF2-40B4-BE49-F238E27FC236}">
                    <a16:creationId xmlns:a16="http://schemas.microsoft.com/office/drawing/2014/main" id="{D969FFD3-A216-4A08-AA28-3C3CA4F11515}"/>
                  </a:ext>
                </a:extLst>
              </p:cNvPr>
              <p:cNvCxnSpPr/>
              <p:nvPr/>
            </p:nvCxnSpPr>
            <p:spPr>
              <a:xfrm>
                <a:off x="3829042" y="2066318"/>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2" name="直線コネクタ 181">
                <a:extLst>
                  <a:ext uri="{FF2B5EF4-FFF2-40B4-BE49-F238E27FC236}">
                    <a16:creationId xmlns:a16="http://schemas.microsoft.com/office/drawing/2014/main" id="{AECF350F-CB07-415E-A2B7-18F5B7273A87}"/>
                  </a:ext>
                </a:extLst>
              </p:cNvPr>
              <p:cNvCxnSpPr/>
              <p:nvPr/>
            </p:nvCxnSpPr>
            <p:spPr>
              <a:xfrm>
                <a:off x="4271953" y="2058149"/>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3" name="直線コネクタ 182">
                <a:extLst>
                  <a:ext uri="{FF2B5EF4-FFF2-40B4-BE49-F238E27FC236}">
                    <a16:creationId xmlns:a16="http://schemas.microsoft.com/office/drawing/2014/main" id="{D9049978-EC61-4127-8EC3-8E20648B9870}"/>
                  </a:ext>
                </a:extLst>
              </p:cNvPr>
              <p:cNvCxnSpPr/>
              <p:nvPr/>
            </p:nvCxnSpPr>
            <p:spPr>
              <a:xfrm>
                <a:off x="4754166" y="2066318"/>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4" name="直線コネクタ 183">
                <a:extLst>
                  <a:ext uri="{FF2B5EF4-FFF2-40B4-BE49-F238E27FC236}">
                    <a16:creationId xmlns:a16="http://schemas.microsoft.com/office/drawing/2014/main" id="{B37BBD1C-4CAE-433D-B35D-6D16C69AC7A6}"/>
                  </a:ext>
                </a:extLst>
              </p:cNvPr>
              <p:cNvCxnSpPr/>
              <p:nvPr/>
            </p:nvCxnSpPr>
            <p:spPr>
              <a:xfrm>
                <a:off x="5197077" y="2058149"/>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5" name="直線コネクタ 184">
                <a:extLst>
                  <a:ext uri="{FF2B5EF4-FFF2-40B4-BE49-F238E27FC236}">
                    <a16:creationId xmlns:a16="http://schemas.microsoft.com/office/drawing/2014/main" id="{31EDAE3A-7BE5-4C75-8D20-C87C089E216A}"/>
                  </a:ext>
                </a:extLst>
              </p:cNvPr>
              <p:cNvCxnSpPr/>
              <p:nvPr/>
            </p:nvCxnSpPr>
            <p:spPr>
              <a:xfrm>
                <a:off x="5686434" y="2088360"/>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6" name="直線コネクタ 185">
                <a:extLst>
                  <a:ext uri="{FF2B5EF4-FFF2-40B4-BE49-F238E27FC236}">
                    <a16:creationId xmlns:a16="http://schemas.microsoft.com/office/drawing/2014/main" id="{4096CA76-F447-40E5-92D0-DE80C4567095}"/>
                  </a:ext>
                </a:extLst>
              </p:cNvPr>
              <p:cNvCxnSpPr/>
              <p:nvPr/>
            </p:nvCxnSpPr>
            <p:spPr>
              <a:xfrm>
                <a:off x="6129345" y="2080191"/>
                <a:ext cx="0" cy="362011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7" name="直線コネクタ 186">
                <a:extLst>
                  <a:ext uri="{FF2B5EF4-FFF2-40B4-BE49-F238E27FC236}">
                    <a16:creationId xmlns:a16="http://schemas.microsoft.com/office/drawing/2014/main" id="{E186DD05-D409-4754-B311-8473E3EBFEC9}"/>
                  </a:ext>
                </a:extLst>
              </p:cNvPr>
              <p:cNvCxnSpPr>
                <a:cxnSpLocks/>
              </p:cNvCxnSpPr>
              <p:nvPr/>
            </p:nvCxnSpPr>
            <p:spPr>
              <a:xfrm>
                <a:off x="6781807" y="1962146"/>
                <a:ext cx="0" cy="351400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8" name="直線コネクタ 187">
                <a:extLst>
                  <a:ext uri="{FF2B5EF4-FFF2-40B4-BE49-F238E27FC236}">
                    <a16:creationId xmlns:a16="http://schemas.microsoft.com/office/drawing/2014/main" id="{627866E1-68A4-4166-9692-92720995A06E}"/>
                  </a:ext>
                </a:extLst>
              </p:cNvPr>
              <p:cNvCxnSpPr>
                <a:cxnSpLocks/>
              </p:cNvCxnSpPr>
              <p:nvPr/>
            </p:nvCxnSpPr>
            <p:spPr>
              <a:xfrm>
                <a:off x="7019933" y="1828796"/>
                <a:ext cx="0" cy="351400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89" name="直線コネクタ 188">
                <a:extLst>
                  <a:ext uri="{FF2B5EF4-FFF2-40B4-BE49-F238E27FC236}">
                    <a16:creationId xmlns:a16="http://schemas.microsoft.com/office/drawing/2014/main" id="{7B1A5E4B-A64A-4E42-9A1B-5E455A77A6CF}"/>
                  </a:ext>
                </a:extLst>
              </p:cNvPr>
              <p:cNvCxnSpPr>
                <a:cxnSpLocks/>
              </p:cNvCxnSpPr>
              <p:nvPr/>
            </p:nvCxnSpPr>
            <p:spPr>
              <a:xfrm>
                <a:off x="7248532" y="1657346"/>
                <a:ext cx="0" cy="351400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90" name="直線コネクタ 189">
                <a:extLst>
                  <a:ext uri="{FF2B5EF4-FFF2-40B4-BE49-F238E27FC236}">
                    <a16:creationId xmlns:a16="http://schemas.microsoft.com/office/drawing/2014/main" id="{F5929F16-A581-4BF6-BEA7-BC002E75EFAD}"/>
                  </a:ext>
                </a:extLst>
              </p:cNvPr>
              <p:cNvCxnSpPr>
                <a:cxnSpLocks/>
              </p:cNvCxnSpPr>
              <p:nvPr/>
            </p:nvCxnSpPr>
            <p:spPr>
              <a:xfrm>
                <a:off x="7486658" y="1523996"/>
                <a:ext cx="0" cy="351400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91" name="直線コネクタ 190">
                <a:extLst>
                  <a:ext uri="{FF2B5EF4-FFF2-40B4-BE49-F238E27FC236}">
                    <a16:creationId xmlns:a16="http://schemas.microsoft.com/office/drawing/2014/main" id="{83D84CA1-21A4-45B4-BEC7-114E825352E9}"/>
                  </a:ext>
                </a:extLst>
              </p:cNvPr>
              <p:cNvCxnSpPr>
                <a:cxnSpLocks/>
              </p:cNvCxnSpPr>
              <p:nvPr/>
            </p:nvCxnSpPr>
            <p:spPr>
              <a:xfrm>
                <a:off x="7734299" y="1432171"/>
                <a:ext cx="0" cy="351400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92" name="直線コネクタ 191">
                <a:extLst>
                  <a:ext uri="{FF2B5EF4-FFF2-40B4-BE49-F238E27FC236}">
                    <a16:creationId xmlns:a16="http://schemas.microsoft.com/office/drawing/2014/main" id="{B58C5912-602E-4287-A3A4-B4F297F89402}"/>
                  </a:ext>
                </a:extLst>
              </p:cNvPr>
              <p:cNvCxnSpPr>
                <a:cxnSpLocks/>
              </p:cNvCxnSpPr>
              <p:nvPr/>
            </p:nvCxnSpPr>
            <p:spPr>
              <a:xfrm>
                <a:off x="7972425" y="1298821"/>
                <a:ext cx="0" cy="3514001"/>
              </a:xfrm>
              <a:prstGeom prst="line">
                <a:avLst/>
              </a:prstGeom>
              <a:ln>
                <a:solidFill>
                  <a:schemeClr val="tx1">
                    <a:lumMod val="95000"/>
                  </a:schemeClr>
                </a:solidFill>
              </a:ln>
            </p:spPr>
            <p:style>
              <a:lnRef idx="1">
                <a:schemeClr val="dk1"/>
              </a:lnRef>
              <a:fillRef idx="0">
                <a:schemeClr val="dk1"/>
              </a:fillRef>
              <a:effectRef idx="0">
                <a:schemeClr val="dk1"/>
              </a:effectRef>
              <a:fontRef idx="minor">
                <a:schemeClr val="tx1"/>
              </a:fontRef>
            </p:style>
          </p:cxnSp>
          <p:cxnSp>
            <p:nvCxnSpPr>
              <p:cNvPr id="193" name="直線コネクタ 192">
                <a:extLst>
                  <a:ext uri="{FF2B5EF4-FFF2-40B4-BE49-F238E27FC236}">
                    <a16:creationId xmlns:a16="http://schemas.microsoft.com/office/drawing/2014/main" id="{30B36244-96E1-4C02-ABFC-53303B35D068}"/>
                  </a:ext>
                </a:extLst>
              </p:cNvPr>
              <p:cNvCxnSpPr/>
              <p:nvPr/>
            </p:nvCxnSpPr>
            <p:spPr>
              <a:xfrm>
                <a:off x="2871783" y="1900236"/>
                <a:ext cx="3910024"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486095F4-5E8A-4B18-A82B-FC466E6B6670}"/>
                  </a:ext>
                </a:extLst>
              </p:cNvPr>
              <p:cNvCxnSpPr/>
              <p:nvPr/>
            </p:nvCxnSpPr>
            <p:spPr>
              <a:xfrm>
                <a:off x="3027750" y="1795457"/>
                <a:ext cx="3910024"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60C8EA4E-26ED-4E02-8A00-DCCFDD96C3E0}"/>
                  </a:ext>
                </a:extLst>
              </p:cNvPr>
              <p:cNvCxnSpPr/>
              <p:nvPr/>
            </p:nvCxnSpPr>
            <p:spPr>
              <a:xfrm>
                <a:off x="3242065" y="1652582"/>
                <a:ext cx="3910024"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26E1B1B4-783C-4601-84E3-2B7FB97C2F2E}"/>
                  </a:ext>
                </a:extLst>
              </p:cNvPr>
              <p:cNvCxnSpPr/>
              <p:nvPr/>
            </p:nvCxnSpPr>
            <p:spPr>
              <a:xfrm>
                <a:off x="3543303" y="1498847"/>
                <a:ext cx="3910024"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FF9C9406-82CC-4DC6-A431-2219D2B0F05C}"/>
                  </a:ext>
                </a:extLst>
              </p:cNvPr>
              <p:cNvCxnSpPr/>
              <p:nvPr/>
            </p:nvCxnSpPr>
            <p:spPr>
              <a:xfrm>
                <a:off x="3795694" y="1370261"/>
                <a:ext cx="3910024"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8" name="グループ化 137">
              <a:extLst>
                <a:ext uri="{FF2B5EF4-FFF2-40B4-BE49-F238E27FC236}">
                  <a16:creationId xmlns:a16="http://schemas.microsoft.com/office/drawing/2014/main" id="{2B230A78-E382-480C-ABF7-4A7011CDE449}"/>
                </a:ext>
              </a:extLst>
            </p:cNvPr>
            <p:cNvGrpSpPr/>
            <p:nvPr/>
          </p:nvGrpSpPr>
          <p:grpSpPr>
            <a:xfrm>
              <a:off x="7061651" y="2288552"/>
              <a:ext cx="1178686" cy="1127009"/>
              <a:chOff x="8443929" y="2088360"/>
              <a:chExt cx="1178686" cy="1127009"/>
            </a:xfrm>
          </p:grpSpPr>
          <p:sp>
            <p:nvSpPr>
              <p:cNvPr id="143" name="楕円 142">
                <a:extLst>
                  <a:ext uri="{FF2B5EF4-FFF2-40B4-BE49-F238E27FC236}">
                    <a16:creationId xmlns:a16="http://schemas.microsoft.com/office/drawing/2014/main" id="{62261036-26FF-4E30-B268-3E192101217B}"/>
                  </a:ext>
                </a:extLst>
              </p:cNvPr>
              <p:cNvSpPr/>
              <p:nvPr/>
            </p:nvSpPr>
            <p:spPr>
              <a:xfrm>
                <a:off x="8572500" y="2088360"/>
                <a:ext cx="614363" cy="614363"/>
              </a:xfrm>
              <a:prstGeom prst="ellipse">
                <a:avLst/>
              </a:prstGeom>
              <a:solidFill>
                <a:srgbClr val="00B05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Arial Black" panose="020B0A04020102020204" pitchFamily="34" charset="0"/>
                  </a:rPr>
                  <a:t>d</a:t>
                </a:r>
                <a:endParaRPr kumimoji="1" lang="ja-JP" altLang="en-US" sz="2000" dirty="0">
                  <a:latin typeface="Arial Black" panose="020B0A04020102020204" pitchFamily="34" charset="0"/>
                </a:endParaRPr>
              </a:p>
            </p:txBody>
          </p:sp>
          <p:sp>
            <p:nvSpPr>
              <p:cNvPr id="144" name="楕円 143">
                <a:extLst>
                  <a:ext uri="{FF2B5EF4-FFF2-40B4-BE49-F238E27FC236}">
                    <a16:creationId xmlns:a16="http://schemas.microsoft.com/office/drawing/2014/main" id="{2935B3D6-F193-4C5F-B2B1-7EE8EF143D02}"/>
                  </a:ext>
                </a:extLst>
              </p:cNvPr>
              <p:cNvSpPr/>
              <p:nvPr/>
            </p:nvSpPr>
            <p:spPr>
              <a:xfrm>
                <a:off x="8443929" y="2601006"/>
                <a:ext cx="614363" cy="614363"/>
              </a:xfrm>
              <a:prstGeom prst="ellipse">
                <a:avLst/>
              </a:prstGeom>
              <a:solidFill>
                <a:srgbClr val="00B0F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Arial Black" panose="020B0A04020102020204" pitchFamily="34" charset="0"/>
                  </a:rPr>
                  <a:t>u</a:t>
                </a:r>
                <a:endParaRPr kumimoji="1" lang="ja-JP" altLang="en-US" sz="2000" dirty="0">
                  <a:latin typeface="Arial Black" panose="020B0A04020102020204" pitchFamily="34" charset="0"/>
                </a:endParaRPr>
              </a:p>
            </p:txBody>
          </p:sp>
          <p:sp>
            <p:nvSpPr>
              <p:cNvPr id="145" name="楕円 144">
                <a:extLst>
                  <a:ext uri="{FF2B5EF4-FFF2-40B4-BE49-F238E27FC236}">
                    <a16:creationId xmlns:a16="http://schemas.microsoft.com/office/drawing/2014/main" id="{5A2FE384-C3B7-42F1-9742-81868F51D9DD}"/>
                  </a:ext>
                </a:extLst>
              </p:cNvPr>
              <p:cNvSpPr/>
              <p:nvPr/>
            </p:nvSpPr>
            <p:spPr>
              <a:xfrm>
                <a:off x="9008252" y="2435929"/>
                <a:ext cx="614363" cy="614363"/>
              </a:xfrm>
              <a:prstGeom prst="ellipse">
                <a:avLst/>
              </a:prstGeom>
              <a:solidFill>
                <a:srgbClr val="C0000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Arial Black" panose="020B0A04020102020204" pitchFamily="34" charset="0"/>
                  </a:rPr>
                  <a:t>s</a:t>
                </a:r>
                <a:endParaRPr kumimoji="1" lang="ja-JP" altLang="en-US" sz="2000" dirty="0">
                  <a:latin typeface="Arial Black" panose="020B0A04020102020204" pitchFamily="34" charset="0"/>
                </a:endParaRPr>
              </a:p>
            </p:txBody>
          </p:sp>
        </p:grpSp>
        <p:grpSp>
          <p:nvGrpSpPr>
            <p:cNvPr id="139" name="グループ化 138">
              <a:extLst>
                <a:ext uri="{FF2B5EF4-FFF2-40B4-BE49-F238E27FC236}">
                  <a16:creationId xmlns:a16="http://schemas.microsoft.com/office/drawing/2014/main" id="{CA2C0515-6AF8-4ED5-8095-5A46F2C69299}"/>
                </a:ext>
              </a:extLst>
            </p:cNvPr>
            <p:cNvGrpSpPr/>
            <p:nvPr/>
          </p:nvGrpSpPr>
          <p:grpSpPr>
            <a:xfrm>
              <a:off x="8734466" y="3483599"/>
              <a:ext cx="1178686" cy="1127009"/>
              <a:chOff x="9865577" y="4126344"/>
              <a:chExt cx="1178686" cy="1127009"/>
            </a:xfrm>
          </p:grpSpPr>
          <p:sp>
            <p:nvSpPr>
              <p:cNvPr id="140" name="楕円 139">
                <a:extLst>
                  <a:ext uri="{FF2B5EF4-FFF2-40B4-BE49-F238E27FC236}">
                    <a16:creationId xmlns:a16="http://schemas.microsoft.com/office/drawing/2014/main" id="{BBE9CFA2-AD76-4EA2-8920-FF8B98F5760B}"/>
                  </a:ext>
                </a:extLst>
              </p:cNvPr>
              <p:cNvSpPr/>
              <p:nvPr/>
            </p:nvSpPr>
            <p:spPr>
              <a:xfrm>
                <a:off x="9994148" y="4126344"/>
                <a:ext cx="614363" cy="614363"/>
              </a:xfrm>
              <a:prstGeom prst="ellipse">
                <a:avLst/>
              </a:prstGeom>
              <a:solidFill>
                <a:srgbClr val="00B0F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Arial Black" panose="020B0A04020102020204" pitchFamily="34" charset="0"/>
                  </a:rPr>
                  <a:t>d</a:t>
                </a:r>
                <a:endParaRPr kumimoji="1" lang="ja-JP" altLang="en-US" sz="2000" dirty="0">
                  <a:latin typeface="Arial Black" panose="020B0A04020102020204" pitchFamily="34" charset="0"/>
                </a:endParaRPr>
              </a:p>
            </p:txBody>
          </p:sp>
          <p:sp>
            <p:nvSpPr>
              <p:cNvPr id="141" name="楕円 140">
                <a:extLst>
                  <a:ext uri="{FF2B5EF4-FFF2-40B4-BE49-F238E27FC236}">
                    <a16:creationId xmlns:a16="http://schemas.microsoft.com/office/drawing/2014/main" id="{212B7A84-02A5-44D9-98A8-04468049AFED}"/>
                  </a:ext>
                </a:extLst>
              </p:cNvPr>
              <p:cNvSpPr/>
              <p:nvPr/>
            </p:nvSpPr>
            <p:spPr>
              <a:xfrm>
                <a:off x="9865577" y="4638990"/>
                <a:ext cx="614363" cy="614363"/>
              </a:xfrm>
              <a:prstGeom prst="ellipse">
                <a:avLst/>
              </a:prstGeom>
              <a:solidFill>
                <a:srgbClr val="00B05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Arial Black" panose="020B0A04020102020204" pitchFamily="34" charset="0"/>
                  </a:rPr>
                  <a:t>u</a:t>
                </a:r>
                <a:endParaRPr kumimoji="1" lang="ja-JP" altLang="en-US" sz="2000" dirty="0">
                  <a:latin typeface="Arial Black" panose="020B0A04020102020204" pitchFamily="34" charset="0"/>
                </a:endParaRPr>
              </a:p>
            </p:txBody>
          </p:sp>
          <p:sp>
            <p:nvSpPr>
              <p:cNvPr id="142" name="楕円 141">
                <a:extLst>
                  <a:ext uri="{FF2B5EF4-FFF2-40B4-BE49-F238E27FC236}">
                    <a16:creationId xmlns:a16="http://schemas.microsoft.com/office/drawing/2014/main" id="{72F747CA-5D9B-4C17-88C2-9F31D81FE378}"/>
                  </a:ext>
                </a:extLst>
              </p:cNvPr>
              <p:cNvSpPr/>
              <p:nvPr/>
            </p:nvSpPr>
            <p:spPr>
              <a:xfrm>
                <a:off x="10429900" y="4513393"/>
                <a:ext cx="614363" cy="614363"/>
              </a:xfrm>
              <a:prstGeom prst="ellipse">
                <a:avLst/>
              </a:prstGeom>
              <a:solidFill>
                <a:srgbClr val="C00000"/>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Arial Black" panose="020B0A04020102020204" pitchFamily="34" charset="0"/>
                  </a:rPr>
                  <a:t>u</a:t>
                </a:r>
                <a:endParaRPr kumimoji="1" lang="ja-JP" altLang="en-US" sz="2000" dirty="0">
                  <a:latin typeface="Arial Black" panose="020B0A04020102020204" pitchFamily="34" charset="0"/>
                </a:endParaRPr>
              </a:p>
            </p:txBody>
          </p:sp>
        </p:grpSp>
      </p:grpSp>
      <p:sp>
        <p:nvSpPr>
          <p:cNvPr id="200" name="正方形/長方形 199">
            <a:extLst>
              <a:ext uri="{FF2B5EF4-FFF2-40B4-BE49-F238E27FC236}">
                <a16:creationId xmlns:a16="http://schemas.microsoft.com/office/drawing/2014/main" id="{B1320620-DBDF-4033-BE3E-0012617B1D7B}"/>
              </a:ext>
            </a:extLst>
          </p:cNvPr>
          <p:cNvSpPr/>
          <p:nvPr/>
        </p:nvSpPr>
        <p:spPr>
          <a:xfrm>
            <a:off x="8732489" y="6501709"/>
            <a:ext cx="3435556" cy="323165"/>
          </a:xfrm>
          <a:prstGeom prst="rect">
            <a:avLst/>
          </a:prstGeom>
        </p:spPr>
        <p:txBody>
          <a:bodyPr wrap="none">
            <a:spAutoFit/>
          </a:bodyPr>
          <a:lstStyle/>
          <a:p>
            <a:r>
              <a:rPr lang="nb-NO" altLang="ja-JP" sz="1500" dirty="0">
                <a:latin typeface="Times New Roman" panose="02020603050405020304" pitchFamily="18" charset="0"/>
              </a:rPr>
              <a:t>arXiv:2003.10730v2 [hep-lat] 12 Jul 2020</a:t>
            </a:r>
            <a:endParaRPr lang="ja-JP" altLang="en-US" sz="1500" dirty="0"/>
          </a:p>
        </p:txBody>
      </p:sp>
      <p:sp>
        <p:nvSpPr>
          <p:cNvPr id="203" name="テキスト ボックス 202">
            <a:extLst>
              <a:ext uri="{FF2B5EF4-FFF2-40B4-BE49-F238E27FC236}">
                <a16:creationId xmlns:a16="http://schemas.microsoft.com/office/drawing/2014/main" id="{0757AC62-5C83-4DC2-888B-1CF06A5354F2}"/>
              </a:ext>
            </a:extLst>
          </p:cNvPr>
          <p:cNvSpPr txBox="1"/>
          <p:nvPr/>
        </p:nvSpPr>
        <p:spPr>
          <a:xfrm>
            <a:off x="1220713" y="799879"/>
            <a:ext cx="2957336" cy="630942"/>
          </a:xfrm>
          <a:prstGeom prst="rect">
            <a:avLst/>
          </a:prstGeom>
          <a:noFill/>
          <a:ln>
            <a:noFill/>
          </a:ln>
        </p:spPr>
        <p:txBody>
          <a:bodyPr wrap="square" rtlCol="0">
            <a:spAutoFit/>
          </a:bodyPr>
          <a:lstStyle/>
          <a:p>
            <a:r>
              <a:rPr kumimoji="1" lang="en-US" altLang="ja-JP" sz="3500" dirty="0">
                <a:latin typeface="Arial Black" panose="020B0A04020102020204" pitchFamily="34" charset="0"/>
              </a:rPr>
              <a:t>Method </a:t>
            </a:r>
            <a:r>
              <a:rPr kumimoji="1" lang="en-US" altLang="ja-JP" sz="3500" dirty="0">
                <a:ln>
                  <a:solidFill>
                    <a:sysClr val="windowText" lastClr="000000"/>
                  </a:solidFill>
                </a:ln>
                <a:solidFill>
                  <a:srgbClr val="FFC000"/>
                </a:solidFill>
                <a:latin typeface="Arial Black" panose="020B0A04020102020204" pitchFamily="34" charset="0"/>
              </a:rPr>
              <a:t>A</a:t>
            </a:r>
            <a:endParaRPr kumimoji="1" lang="ja-JP" altLang="en-US" sz="3500" dirty="0">
              <a:ln>
                <a:solidFill>
                  <a:sysClr val="windowText" lastClr="000000"/>
                </a:solidFill>
              </a:ln>
              <a:solidFill>
                <a:srgbClr val="FFC000"/>
              </a:solidFill>
              <a:latin typeface="Arial Black" panose="020B0A04020102020204" pitchFamily="34" charset="0"/>
            </a:endParaRPr>
          </a:p>
        </p:txBody>
      </p:sp>
      <p:sp>
        <p:nvSpPr>
          <p:cNvPr id="204" name="テキスト ボックス 203">
            <a:extLst>
              <a:ext uri="{FF2B5EF4-FFF2-40B4-BE49-F238E27FC236}">
                <a16:creationId xmlns:a16="http://schemas.microsoft.com/office/drawing/2014/main" id="{ABC15FB8-CA0B-458D-9BFA-66FA2D08D91B}"/>
              </a:ext>
            </a:extLst>
          </p:cNvPr>
          <p:cNvSpPr txBox="1"/>
          <p:nvPr/>
        </p:nvSpPr>
        <p:spPr>
          <a:xfrm>
            <a:off x="8437489" y="799879"/>
            <a:ext cx="2957336" cy="630942"/>
          </a:xfrm>
          <a:prstGeom prst="rect">
            <a:avLst/>
          </a:prstGeom>
          <a:noFill/>
        </p:spPr>
        <p:txBody>
          <a:bodyPr wrap="square" rtlCol="0">
            <a:spAutoFit/>
          </a:bodyPr>
          <a:lstStyle/>
          <a:p>
            <a:r>
              <a:rPr kumimoji="1" lang="en-US" altLang="ja-JP" sz="3500" dirty="0">
                <a:latin typeface="Arial Black" panose="020B0A04020102020204" pitchFamily="34" charset="0"/>
              </a:rPr>
              <a:t>Method </a:t>
            </a:r>
            <a:r>
              <a:rPr kumimoji="1" lang="en-US" altLang="ja-JP" sz="3500" dirty="0">
                <a:ln>
                  <a:solidFill>
                    <a:sysClr val="windowText" lastClr="000000"/>
                  </a:solidFill>
                </a:ln>
                <a:solidFill>
                  <a:schemeClr val="accent6">
                    <a:lumMod val="75000"/>
                  </a:schemeClr>
                </a:solidFill>
                <a:latin typeface="Arial Black" panose="020B0A04020102020204" pitchFamily="34" charset="0"/>
              </a:rPr>
              <a:t>B</a:t>
            </a:r>
            <a:endParaRPr kumimoji="1" lang="ja-JP" altLang="en-US" sz="3500" dirty="0">
              <a:ln>
                <a:solidFill>
                  <a:sysClr val="windowText" lastClr="000000"/>
                </a:solidFill>
              </a:ln>
              <a:solidFill>
                <a:schemeClr val="accent6">
                  <a:lumMod val="75000"/>
                </a:schemeClr>
              </a:solidFill>
              <a:latin typeface="Arial Black" panose="020B0A04020102020204" pitchFamily="34" charset="0"/>
            </a:endParaRPr>
          </a:p>
        </p:txBody>
      </p:sp>
      <p:grpSp>
        <p:nvGrpSpPr>
          <p:cNvPr id="216" name="グループ化 215">
            <a:extLst>
              <a:ext uri="{FF2B5EF4-FFF2-40B4-BE49-F238E27FC236}">
                <a16:creationId xmlns:a16="http://schemas.microsoft.com/office/drawing/2014/main" id="{EB69FF6B-B176-458B-94DB-AE4797AC5159}"/>
              </a:ext>
            </a:extLst>
          </p:cNvPr>
          <p:cNvGrpSpPr/>
          <p:nvPr/>
        </p:nvGrpSpPr>
        <p:grpSpPr>
          <a:xfrm>
            <a:off x="4628601" y="2150746"/>
            <a:ext cx="2961330" cy="2023356"/>
            <a:chOff x="4628601" y="1893563"/>
            <a:chExt cx="2961330" cy="2023356"/>
          </a:xfrm>
        </p:grpSpPr>
        <p:grpSp>
          <p:nvGrpSpPr>
            <p:cNvPr id="202" name="グループ化 201">
              <a:extLst>
                <a:ext uri="{FF2B5EF4-FFF2-40B4-BE49-F238E27FC236}">
                  <a16:creationId xmlns:a16="http://schemas.microsoft.com/office/drawing/2014/main" id="{85699E83-595C-4563-95B8-9FA13B4F02F3}"/>
                </a:ext>
              </a:extLst>
            </p:cNvPr>
            <p:cNvGrpSpPr/>
            <p:nvPr/>
          </p:nvGrpSpPr>
          <p:grpSpPr>
            <a:xfrm>
              <a:off x="4628601" y="1893563"/>
              <a:ext cx="2961330" cy="2023356"/>
              <a:chOff x="4799918" y="1009055"/>
              <a:chExt cx="2961330" cy="2023356"/>
            </a:xfrm>
          </p:grpSpPr>
          <p:cxnSp>
            <p:nvCxnSpPr>
              <p:cNvPr id="15" name="直線矢印コネクタ 14">
                <a:extLst>
                  <a:ext uri="{FF2B5EF4-FFF2-40B4-BE49-F238E27FC236}">
                    <a16:creationId xmlns:a16="http://schemas.microsoft.com/office/drawing/2014/main" id="{3E78C75D-A2F5-4F1A-BA9C-7C5D5AA31E57}"/>
                  </a:ext>
                </a:extLst>
              </p:cNvPr>
              <p:cNvCxnSpPr>
                <a:cxnSpLocks/>
              </p:cNvCxnSpPr>
              <p:nvPr/>
            </p:nvCxnSpPr>
            <p:spPr>
              <a:xfrm flipV="1">
                <a:off x="5281031" y="1009055"/>
                <a:ext cx="0" cy="1424216"/>
              </a:xfrm>
              <a:prstGeom prst="straightConnector1">
                <a:avLst/>
              </a:prstGeom>
              <a:ln>
                <a:solidFill>
                  <a:schemeClr val="tx1">
                    <a:lumMod val="95000"/>
                  </a:schemeClr>
                </a:solidFill>
                <a:tailEnd type="triangle"/>
              </a:ln>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5D1B5B42-72FC-44AB-BE55-6212CA899460}"/>
                  </a:ext>
                </a:extLst>
              </p:cNvPr>
              <p:cNvSpPr txBox="1"/>
              <p:nvPr/>
            </p:nvSpPr>
            <p:spPr>
              <a:xfrm>
                <a:off x="6071840" y="2386080"/>
                <a:ext cx="1600167" cy="646331"/>
              </a:xfrm>
              <a:prstGeom prst="rect">
                <a:avLst/>
              </a:prstGeom>
              <a:no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Strangeness</a:t>
                </a:r>
              </a:p>
              <a:p>
                <a:r>
                  <a:rPr lang="en-US" altLang="ja-JP" dirty="0">
                    <a:latin typeface="Times New Roman" panose="02020603050405020304" pitchFamily="18" charset="0"/>
                    <a:cs typeface="Times New Roman" panose="02020603050405020304" pitchFamily="18" charset="0"/>
                  </a:rPr>
                  <a:t>(Quark mass)</a:t>
                </a:r>
                <a:endParaRPr kumimoji="1" lang="ja-JP" altLang="en-US"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0C18A1B5-219C-42A9-8B1D-6D01103A81F2}"/>
                  </a:ext>
                </a:extLst>
              </p:cNvPr>
              <p:cNvSpPr txBox="1"/>
              <p:nvPr/>
            </p:nvSpPr>
            <p:spPr>
              <a:xfrm rot="16200000">
                <a:off x="4446102" y="1387211"/>
                <a:ext cx="1076964"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Precision</a:t>
                </a:r>
                <a:endParaRPr kumimoji="1" lang="ja-JP" altLang="en-US" dirty="0">
                  <a:latin typeface="Times New Roman" panose="02020603050405020304" pitchFamily="18" charset="0"/>
                  <a:cs typeface="Times New Roman" panose="02020603050405020304" pitchFamily="18" charset="0"/>
                </a:endParaRPr>
              </a:p>
            </p:txBody>
          </p:sp>
          <p:cxnSp>
            <p:nvCxnSpPr>
              <p:cNvPr id="16" name="直線矢印コネクタ 15">
                <a:extLst>
                  <a:ext uri="{FF2B5EF4-FFF2-40B4-BE49-F238E27FC236}">
                    <a16:creationId xmlns:a16="http://schemas.microsoft.com/office/drawing/2014/main" id="{DABE92A9-A0A5-4783-856D-20CAFBFA69D6}"/>
                  </a:ext>
                </a:extLst>
              </p:cNvPr>
              <p:cNvCxnSpPr>
                <a:cxnSpLocks/>
              </p:cNvCxnSpPr>
              <p:nvPr/>
            </p:nvCxnSpPr>
            <p:spPr>
              <a:xfrm flipV="1">
                <a:off x="5286375" y="2386080"/>
                <a:ext cx="2474873" cy="20910"/>
              </a:xfrm>
              <a:prstGeom prst="straightConnector1">
                <a:avLst/>
              </a:prstGeom>
              <a:ln>
                <a:solidFill>
                  <a:schemeClr val="tx1">
                    <a:lumMod val="95000"/>
                  </a:schemeClr>
                </a:solidFill>
                <a:tailEnd type="triangle"/>
              </a:ln>
            </p:spPr>
            <p:style>
              <a:lnRef idx="1">
                <a:schemeClr val="dk1"/>
              </a:lnRef>
              <a:fillRef idx="0">
                <a:schemeClr val="dk1"/>
              </a:fillRef>
              <a:effectRef idx="0">
                <a:schemeClr val="dk1"/>
              </a:effectRef>
              <a:fontRef idx="minor">
                <a:schemeClr val="tx1"/>
              </a:fontRef>
            </p:style>
          </p:cxnSp>
        </p:grpSp>
        <p:sp>
          <p:nvSpPr>
            <p:cNvPr id="205" name="テキスト ボックス 204">
              <a:extLst>
                <a:ext uri="{FF2B5EF4-FFF2-40B4-BE49-F238E27FC236}">
                  <a16:creationId xmlns:a16="http://schemas.microsoft.com/office/drawing/2014/main" id="{A18A86CB-8E78-47D2-A02C-F90A5FDA98EE}"/>
                </a:ext>
              </a:extLst>
            </p:cNvPr>
            <p:cNvSpPr txBox="1"/>
            <p:nvPr/>
          </p:nvSpPr>
          <p:spPr>
            <a:xfrm>
              <a:off x="5077586" y="2227833"/>
              <a:ext cx="551842" cy="630942"/>
            </a:xfrm>
            <a:prstGeom prst="rect">
              <a:avLst/>
            </a:prstGeom>
            <a:noFill/>
          </p:spPr>
          <p:txBody>
            <a:bodyPr wrap="square" rtlCol="0">
              <a:spAutoFit/>
            </a:bodyPr>
            <a:lstStyle/>
            <a:p>
              <a:r>
                <a:rPr kumimoji="1" lang="en-US" altLang="ja-JP" sz="3500" dirty="0"/>
                <a:t>A</a:t>
              </a:r>
              <a:endParaRPr kumimoji="1" lang="ja-JP" altLang="en-US" sz="3500" dirty="0"/>
            </a:p>
          </p:txBody>
        </p:sp>
        <p:cxnSp>
          <p:nvCxnSpPr>
            <p:cNvPr id="208" name="直線コネクタ 207">
              <a:extLst>
                <a:ext uri="{FF2B5EF4-FFF2-40B4-BE49-F238E27FC236}">
                  <a16:creationId xmlns:a16="http://schemas.microsoft.com/office/drawing/2014/main" id="{25BDEF8A-2341-4F10-9922-5D397D2C9448}"/>
                </a:ext>
              </a:extLst>
            </p:cNvPr>
            <p:cNvCxnSpPr>
              <a:cxnSpLocks/>
            </p:cNvCxnSpPr>
            <p:nvPr/>
          </p:nvCxnSpPr>
          <p:spPr>
            <a:xfrm flipV="1">
              <a:off x="5109714" y="2163206"/>
              <a:ext cx="1854572" cy="1138902"/>
            </a:xfrm>
            <a:prstGeom prst="line">
              <a:avLst/>
            </a:prstGeom>
            <a:ln w="57150">
              <a:solidFill>
                <a:schemeClr val="accent6">
                  <a:lumMod val="50000"/>
                </a:schemeClr>
              </a:solidFill>
              <a:prstDash val="sysDash"/>
            </a:ln>
          </p:spPr>
          <p:style>
            <a:lnRef idx="3">
              <a:schemeClr val="accent6"/>
            </a:lnRef>
            <a:fillRef idx="0">
              <a:schemeClr val="accent6"/>
            </a:fillRef>
            <a:effectRef idx="2">
              <a:schemeClr val="accent6"/>
            </a:effectRef>
            <a:fontRef idx="minor">
              <a:schemeClr val="tx1"/>
            </a:fontRef>
          </p:style>
        </p:cxnSp>
        <p:cxnSp>
          <p:nvCxnSpPr>
            <p:cNvPr id="209" name="直線コネクタ 208">
              <a:extLst>
                <a:ext uri="{FF2B5EF4-FFF2-40B4-BE49-F238E27FC236}">
                  <a16:creationId xmlns:a16="http://schemas.microsoft.com/office/drawing/2014/main" id="{9B0B44D2-D25C-4FF4-9FD9-2C7C623A1F28}"/>
                </a:ext>
              </a:extLst>
            </p:cNvPr>
            <p:cNvCxnSpPr>
              <a:cxnSpLocks/>
            </p:cNvCxnSpPr>
            <p:nvPr/>
          </p:nvCxnSpPr>
          <p:spPr>
            <a:xfrm flipH="1" flipV="1">
              <a:off x="5133993" y="2163206"/>
              <a:ext cx="1849228" cy="1138903"/>
            </a:xfrm>
            <a:prstGeom prst="line">
              <a:avLst/>
            </a:prstGeom>
            <a:ln w="57150">
              <a:solidFill>
                <a:schemeClr val="accent4">
                  <a:lumMod val="75000"/>
                </a:schemeClr>
              </a:solidFill>
            </a:ln>
          </p:spPr>
          <p:style>
            <a:lnRef idx="3">
              <a:schemeClr val="accent6"/>
            </a:lnRef>
            <a:fillRef idx="0">
              <a:schemeClr val="accent6"/>
            </a:fillRef>
            <a:effectRef idx="2">
              <a:schemeClr val="accent6"/>
            </a:effectRef>
            <a:fontRef idx="minor">
              <a:schemeClr val="tx1"/>
            </a:fontRef>
          </p:style>
        </p:cxnSp>
        <p:sp>
          <p:nvSpPr>
            <p:cNvPr id="215" name="テキスト ボックス 214">
              <a:extLst>
                <a:ext uri="{FF2B5EF4-FFF2-40B4-BE49-F238E27FC236}">
                  <a16:creationId xmlns:a16="http://schemas.microsoft.com/office/drawing/2014/main" id="{430C74F5-9BFD-42DC-8355-2502482B688B}"/>
                </a:ext>
              </a:extLst>
            </p:cNvPr>
            <p:cNvSpPr txBox="1"/>
            <p:nvPr/>
          </p:nvSpPr>
          <p:spPr>
            <a:xfrm>
              <a:off x="6659141" y="2207493"/>
              <a:ext cx="551842" cy="630942"/>
            </a:xfrm>
            <a:prstGeom prst="rect">
              <a:avLst/>
            </a:prstGeom>
            <a:noFill/>
          </p:spPr>
          <p:txBody>
            <a:bodyPr wrap="square" rtlCol="0">
              <a:spAutoFit/>
            </a:bodyPr>
            <a:lstStyle/>
            <a:p>
              <a:r>
                <a:rPr kumimoji="1" lang="en-US" altLang="ja-JP" sz="3500" dirty="0"/>
                <a:t>B</a:t>
              </a:r>
              <a:endParaRPr kumimoji="1" lang="ja-JP" altLang="en-US" sz="3500" dirty="0"/>
            </a:p>
          </p:txBody>
        </p:sp>
      </p:grpSp>
      <p:sp>
        <p:nvSpPr>
          <p:cNvPr id="217" name="矢印: 左右 216">
            <a:extLst>
              <a:ext uri="{FF2B5EF4-FFF2-40B4-BE49-F238E27FC236}">
                <a16:creationId xmlns:a16="http://schemas.microsoft.com/office/drawing/2014/main" id="{E3B9C5FA-E461-4B7A-93F7-FF66B93E632D}"/>
              </a:ext>
            </a:extLst>
          </p:cNvPr>
          <p:cNvSpPr/>
          <p:nvPr/>
        </p:nvSpPr>
        <p:spPr>
          <a:xfrm>
            <a:off x="4628601" y="1616665"/>
            <a:ext cx="2872084" cy="466992"/>
          </a:xfrm>
          <a:prstGeom prst="lef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8" name="テキスト ボックス 217">
            <a:extLst>
              <a:ext uri="{FF2B5EF4-FFF2-40B4-BE49-F238E27FC236}">
                <a16:creationId xmlns:a16="http://schemas.microsoft.com/office/drawing/2014/main" id="{306917D4-3CDE-4751-9390-B334C944AB32}"/>
              </a:ext>
            </a:extLst>
          </p:cNvPr>
          <p:cNvSpPr txBox="1"/>
          <p:nvPr/>
        </p:nvSpPr>
        <p:spPr>
          <a:xfrm>
            <a:off x="4761305" y="1214502"/>
            <a:ext cx="2872084" cy="477054"/>
          </a:xfrm>
          <a:prstGeom prst="rect">
            <a:avLst/>
          </a:prstGeom>
          <a:noFill/>
        </p:spPr>
        <p:txBody>
          <a:bodyPr wrap="square" rtlCol="0">
            <a:spAutoFit/>
          </a:bodyPr>
          <a:lstStyle/>
          <a:p>
            <a:r>
              <a:rPr kumimoji="1" lang="en-US" altLang="ja-JP" sz="2500" dirty="0"/>
              <a:t>Complementary</a:t>
            </a:r>
            <a:endParaRPr kumimoji="1" lang="ja-JP" altLang="en-US" sz="2500" dirty="0"/>
          </a:p>
        </p:txBody>
      </p:sp>
      <p:sp>
        <p:nvSpPr>
          <p:cNvPr id="99" name="四角形: 1 つの角を切り取る 98">
            <a:extLst>
              <a:ext uri="{FF2B5EF4-FFF2-40B4-BE49-F238E27FC236}">
                <a16:creationId xmlns:a16="http://schemas.microsoft.com/office/drawing/2014/main" id="{DEA1596A-4642-4988-8014-313ACBB211B3}"/>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2/18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2768541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5936C9EA-0657-4A8A-89BD-B6D8FDCA32A6}"/>
              </a:ext>
            </a:extLst>
          </p:cNvPr>
          <p:cNvSpPr/>
          <p:nvPr/>
        </p:nvSpPr>
        <p:spPr>
          <a:xfrm>
            <a:off x="5806682" y="829226"/>
            <a:ext cx="6133634" cy="358308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5D26587C-1E30-4F2D-A96E-039DE724B041}"/>
              </a:ext>
            </a:extLst>
          </p:cNvPr>
          <p:cNvSpPr>
            <a:spLocks noGrp="1"/>
          </p:cNvSpPr>
          <p:nvPr>
            <p:ph type="title"/>
          </p:nvPr>
        </p:nvSpPr>
        <p:spPr>
          <a:xfrm>
            <a:off x="250241" y="34382"/>
            <a:ext cx="7308026" cy="935038"/>
          </a:xfrm>
        </p:spPr>
        <p:txBody>
          <a:bodyPr>
            <a:normAutofit fontScale="90000"/>
          </a:bodyPr>
          <a:lstStyle/>
          <a:p>
            <a:r>
              <a:rPr kumimoji="1" lang="en-US" altLang="ja-JP" dirty="0"/>
              <a:t>Neutron stars and hyperons</a:t>
            </a:r>
            <a:endParaRPr kumimoji="1" lang="ja-JP" altLang="en-US" dirty="0"/>
          </a:p>
        </p:txBody>
      </p:sp>
      <p:pic>
        <p:nvPicPr>
          <p:cNvPr id="7" name="コンテンツ プレースホルダー 6">
            <a:extLst>
              <a:ext uri="{FF2B5EF4-FFF2-40B4-BE49-F238E27FC236}">
                <a16:creationId xmlns:a16="http://schemas.microsoft.com/office/drawing/2014/main" id="{7A2DE330-D769-4E0D-A2EC-13AA940940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684" y="1038744"/>
            <a:ext cx="4806565" cy="3246102"/>
          </a:xfrm>
        </p:spPr>
      </p:pic>
      <p:sp>
        <p:nvSpPr>
          <p:cNvPr id="10" name="テキスト ボックス 9">
            <a:extLst>
              <a:ext uri="{FF2B5EF4-FFF2-40B4-BE49-F238E27FC236}">
                <a16:creationId xmlns:a16="http://schemas.microsoft.com/office/drawing/2014/main" id="{1B2756F7-2861-4B04-844D-1B3D30FE25E6}"/>
              </a:ext>
            </a:extLst>
          </p:cNvPr>
          <p:cNvSpPr txBox="1"/>
          <p:nvPr/>
        </p:nvSpPr>
        <p:spPr>
          <a:xfrm>
            <a:off x="250241" y="1039751"/>
            <a:ext cx="3511529" cy="430887"/>
          </a:xfrm>
          <a:prstGeom prst="rect">
            <a:avLst/>
          </a:prstGeom>
          <a:noFill/>
        </p:spPr>
        <p:txBody>
          <a:bodyPr wrap="square" rtlCol="0">
            <a:spAutoFit/>
          </a:bodyPr>
          <a:lstStyle/>
          <a:p>
            <a:r>
              <a:rPr kumimoji="1" lang="en-US" altLang="ja-JP" sz="2200" b="1" dirty="0">
                <a:solidFill>
                  <a:schemeClr val="tx1">
                    <a:lumMod val="75000"/>
                  </a:schemeClr>
                </a:solidFill>
              </a:rPr>
              <a:t>Image of NS </a:t>
            </a:r>
            <a:r>
              <a:rPr kumimoji="1" lang="en-US" altLang="ja-JP" sz="1500" b="1" dirty="0">
                <a:solidFill>
                  <a:schemeClr val="tx1">
                    <a:lumMod val="75000"/>
                  </a:schemeClr>
                </a:solidFill>
              </a:rPr>
              <a:t>(NASA)</a:t>
            </a:r>
            <a:endParaRPr kumimoji="1" lang="ja-JP" altLang="en-US" sz="1500" b="1" dirty="0">
              <a:solidFill>
                <a:schemeClr val="tx1">
                  <a:lumMod val="75000"/>
                </a:schemeClr>
              </a:solidFill>
            </a:endParaRPr>
          </a:p>
        </p:txBody>
      </p:sp>
      <p:sp>
        <p:nvSpPr>
          <p:cNvPr id="11" name="楕円 10">
            <a:extLst>
              <a:ext uri="{FF2B5EF4-FFF2-40B4-BE49-F238E27FC236}">
                <a16:creationId xmlns:a16="http://schemas.microsoft.com/office/drawing/2014/main" id="{A8A8DC9C-A5FA-41A2-BE0E-D865046A0AF1}"/>
              </a:ext>
            </a:extLst>
          </p:cNvPr>
          <p:cNvSpPr/>
          <p:nvPr/>
        </p:nvSpPr>
        <p:spPr>
          <a:xfrm>
            <a:off x="2325433" y="2436942"/>
            <a:ext cx="557465" cy="555416"/>
          </a:xfrm>
          <a:prstGeom prst="ellipse">
            <a:avLst/>
          </a:prstGeom>
          <a:solidFill>
            <a:schemeClr val="tx1"/>
          </a:solidFill>
          <a:ln w="571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000" b="1" dirty="0">
                <a:solidFill>
                  <a:schemeClr val="bg1"/>
                </a:solidFill>
                <a:latin typeface="Arial Black" panose="020B0A04020102020204" pitchFamily="34" charset="0"/>
              </a:rPr>
              <a:t>?</a:t>
            </a:r>
            <a:endParaRPr kumimoji="1" lang="ja-JP" altLang="en-US" sz="3000" b="1" dirty="0">
              <a:solidFill>
                <a:schemeClr val="bg1"/>
              </a:solidFill>
              <a:latin typeface="Arial Black" panose="020B0A04020102020204" pitchFamily="34" charset="0"/>
            </a:endParaRPr>
          </a:p>
        </p:txBody>
      </p:sp>
      <p:sp>
        <p:nvSpPr>
          <p:cNvPr id="12" name="テキスト ボックス 11">
            <a:extLst>
              <a:ext uri="{FF2B5EF4-FFF2-40B4-BE49-F238E27FC236}">
                <a16:creationId xmlns:a16="http://schemas.microsoft.com/office/drawing/2014/main" id="{C5375B76-46AB-4374-8B96-43EC696BBC06}"/>
              </a:ext>
            </a:extLst>
          </p:cNvPr>
          <p:cNvSpPr txBox="1"/>
          <p:nvPr/>
        </p:nvSpPr>
        <p:spPr>
          <a:xfrm>
            <a:off x="345039" y="4704947"/>
            <a:ext cx="3740824" cy="1246495"/>
          </a:xfrm>
          <a:prstGeom prst="rect">
            <a:avLst/>
          </a:prstGeom>
          <a:solidFill>
            <a:schemeClr val="accent1">
              <a:lumMod val="40000"/>
              <a:lumOff val="60000"/>
            </a:schemeClr>
          </a:solidFill>
          <a:ln>
            <a:solidFill>
              <a:schemeClr val="bg1">
                <a:lumMod val="65000"/>
                <a:lumOff val="35000"/>
              </a:schemeClr>
            </a:solidFill>
          </a:ln>
        </p:spPr>
        <p:txBody>
          <a:bodyPr wrap="square" rtlCol="0">
            <a:spAutoFit/>
          </a:bodyPr>
          <a:lstStyle/>
          <a:p>
            <a:pPr marL="342900" indent="-342900">
              <a:buFont typeface="Wingdings" panose="05000000000000000000" pitchFamily="2" charset="2"/>
              <a:buChar char="p"/>
            </a:pPr>
            <a:r>
              <a:rPr lang="en-US" altLang="ja-JP" sz="2500" dirty="0">
                <a:solidFill>
                  <a:schemeClr val="bg1">
                    <a:lumMod val="75000"/>
                    <a:lumOff val="25000"/>
                  </a:schemeClr>
                </a:solidFill>
              </a:rPr>
              <a:t>Strange Hadrons</a:t>
            </a:r>
            <a:r>
              <a:rPr kumimoji="1" lang="en-US" altLang="ja-JP" sz="2500" dirty="0">
                <a:solidFill>
                  <a:schemeClr val="bg1">
                    <a:lumMod val="75000"/>
                    <a:lumOff val="25000"/>
                  </a:schemeClr>
                </a:solidFill>
              </a:rPr>
              <a:t>? </a:t>
            </a:r>
          </a:p>
          <a:p>
            <a:pPr marL="342900" indent="-342900">
              <a:buFont typeface="Wingdings" panose="05000000000000000000" pitchFamily="2" charset="2"/>
              <a:buChar char="p"/>
            </a:pPr>
            <a:r>
              <a:rPr lang="en-US" altLang="ja-JP" sz="2500" dirty="0">
                <a:solidFill>
                  <a:schemeClr val="bg1">
                    <a:lumMod val="75000"/>
                    <a:lumOff val="25000"/>
                  </a:schemeClr>
                </a:solidFill>
              </a:rPr>
              <a:t>Quark matter? </a:t>
            </a:r>
          </a:p>
          <a:p>
            <a:pPr marL="342900" indent="-342900">
              <a:buFont typeface="Wingdings" panose="05000000000000000000" pitchFamily="2" charset="2"/>
              <a:buChar char="p"/>
            </a:pPr>
            <a:r>
              <a:rPr kumimoji="1" lang="en-US" altLang="ja-JP" sz="2500" dirty="0">
                <a:solidFill>
                  <a:schemeClr val="bg1">
                    <a:lumMod val="75000"/>
                    <a:lumOff val="25000"/>
                  </a:schemeClr>
                </a:solidFill>
              </a:rPr>
              <a:t>Meson condensate? </a:t>
            </a:r>
            <a:endParaRPr kumimoji="1" lang="ja-JP" altLang="en-US" sz="2500" dirty="0">
              <a:solidFill>
                <a:schemeClr val="bg1">
                  <a:lumMod val="75000"/>
                  <a:lumOff val="25000"/>
                </a:schemeClr>
              </a:solidFill>
            </a:endParaRPr>
          </a:p>
        </p:txBody>
      </p:sp>
      <p:cxnSp>
        <p:nvCxnSpPr>
          <p:cNvPr id="14" name="直線矢印コネクタ 13">
            <a:extLst>
              <a:ext uri="{FF2B5EF4-FFF2-40B4-BE49-F238E27FC236}">
                <a16:creationId xmlns:a16="http://schemas.microsoft.com/office/drawing/2014/main" id="{517D3CF7-013A-4935-944A-989C6C822426}"/>
              </a:ext>
            </a:extLst>
          </p:cNvPr>
          <p:cNvCxnSpPr>
            <a:cxnSpLocks/>
          </p:cNvCxnSpPr>
          <p:nvPr/>
        </p:nvCxnSpPr>
        <p:spPr>
          <a:xfrm>
            <a:off x="3787170" y="4936441"/>
            <a:ext cx="1412112"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750E9032-7F8B-42B0-9C69-51EC4569483D}"/>
                  </a:ext>
                </a:extLst>
              </p:cNvPr>
              <p:cNvSpPr txBox="1"/>
              <p:nvPr/>
            </p:nvSpPr>
            <p:spPr>
              <a:xfrm>
                <a:off x="5382161" y="4641447"/>
                <a:ext cx="6809839" cy="1192378"/>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500" u="sng" dirty="0"/>
                  <a:t>Hyperons make a NS softer</a:t>
                </a:r>
              </a:p>
              <a:p>
                <a:pPr marL="285750" indent="-285750">
                  <a:buFont typeface="Wingdings" panose="05000000000000000000" pitchFamily="2" charset="2"/>
                  <a:buChar char="à"/>
                </a:pPr>
                <a14:m>
                  <m:oMath xmlns:m="http://schemas.openxmlformats.org/officeDocument/2006/math">
                    <m:sSub>
                      <m:sSubPr>
                        <m:ctrlPr>
                          <a:rPr lang="en-US" altLang="ja-JP" sz="2300" i="1">
                            <a:latin typeface="Cambria Math" panose="02040503050406030204" pitchFamily="18" charset="0"/>
                          </a:rPr>
                        </m:ctrlPr>
                      </m:sSubPr>
                      <m:e>
                        <m:r>
                          <a:rPr lang="en-US" altLang="ja-JP" sz="2300" b="0" i="1" smtClean="0">
                            <a:latin typeface="Cambria Math" panose="02040503050406030204" pitchFamily="18" charset="0"/>
                          </a:rPr>
                          <m:t>≥2</m:t>
                        </m:r>
                        <m:r>
                          <a:rPr lang="en-US" altLang="ja-JP" sz="2300" i="1">
                            <a:latin typeface="Cambria Math" panose="02040503050406030204" pitchFamily="18" charset="0"/>
                          </a:rPr>
                          <m:t>𝑀</m:t>
                        </m:r>
                      </m:e>
                      <m:sub>
                        <m:r>
                          <a:rPr lang="en-US" altLang="ja-JP" sz="2300" i="1">
                            <a:latin typeface="Cambria Math" panose="02040503050406030204" pitchFamily="18" charset="0"/>
                            <a:ea typeface="Cambria Math" panose="02040503050406030204" pitchFamily="18" charset="0"/>
                          </a:rPr>
                          <m:t>⨀</m:t>
                        </m:r>
                      </m:sub>
                    </m:sSub>
                  </m:oMath>
                </a14:m>
                <a:r>
                  <a:rPr lang="ja-JP" altLang="en-US" sz="2300" dirty="0"/>
                  <a:t> </a:t>
                </a:r>
                <a:r>
                  <a:rPr lang="en-US" altLang="ja-JP" sz="2300" dirty="0"/>
                  <a:t>is hard to support by only 2BF</a:t>
                </a:r>
              </a:p>
              <a:p>
                <a:pPr marL="285750" indent="-285750">
                  <a:buFont typeface="Wingdings" panose="05000000000000000000" pitchFamily="2" charset="2"/>
                  <a:buChar char="à"/>
                </a:pPr>
                <a:r>
                  <a:rPr lang="en-US" altLang="ja-JP" sz="2300" dirty="0"/>
                  <a:t>Multi body repulsive forces may play a role</a:t>
                </a:r>
                <a:endParaRPr kumimoji="1" lang="ja-JP" altLang="en-US" sz="2300" dirty="0"/>
              </a:p>
            </p:txBody>
          </p:sp>
        </mc:Choice>
        <mc:Fallback xmlns="">
          <p:sp>
            <p:nvSpPr>
              <p:cNvPr id="15" name="テキスト ボックス 14">
                <a:extLst>
                  <a:ext uri="{FF2B5EF4-FFF2-40B4-BE49-F238E27FC236}">
                    <a16:creationId xmlns:a16="http://schemas.microsoft.com/office/drawing/2014/main" id="{750E9032-7F8B-42B0-9C69-51EC4569483D}"/>
                  </a:ext>
                </a:extLst>
              </p:cNvPr>
              <p:cNvSpPr txBox="1">
                <a:spLocks noRot="1" noChangeAspect="1" noMove="1" noResize="1" noEditPoints="1" noAdjustHandles="1" noChangeArrowheads="1" noChangeShapeType="1" noTextEdit="1"/>
              </p:cNvSpPr>
              <p:nvPr/>
            </p:nvSpPr>
            <p:spPr>
              <a:xfrm>
                <a:off x="5382161" y="4641447"/>
                <a:ext cx="6809839" cy="1192378"/>
              </a:xfrm>
              <a:prstGeom prst="rect">
                <a:avLst/>
              </a:prstGeom>
              <a:blipFill>
                <a:blip r:embed="rId3"/>
                <a:stretch>
                  <a:fillRect l="-1430" t="-3535" b="-9596"/>
                </a:stretch>
              </a:blipFill>
            </p:spPr>
            <p:txBody>
              <a:bodyPr/>
              <a:lstStyle/>
              <a:p>
                <a:r>
                  <a:rPr lang="ja-JP" altLang="en-US">
                    <a:noFill/>
                  </a:rPr>
                  <a:t> </a:t>
                </a:r>
              </a:p>
            </p:txBody>
          </p:sp>
        </mc:Fallback>
      </mc:AlternateContent>
      <p:grpSp>
        <p:nvGrpSpPr>
          <p:cNvPr id="30" name="グループ化 29">
            <a:extLst>
              <a:ext uri="{FF2B5EF4-FFF2-40B4-BE49-F238E27FC236}">
                <a16:creationId xmlns:a16="http://schemas.microsoft.com/office/drawing/2014/main" id="{771D6D21-F24F-4BC3-A82C-5D1DC98F9F62}"/>
              </a:ext>
            </a:extLst>
          </p:cNvPr>
          <p:cNvGrpSpPr/>
          <p:nvPr/>
        </p:nvGrpSpPr>
        <p:grpSpPr>
          <a:xfrm>
            <a:off x="6096894" y="1180620"/>
            <a:ext cx="4916069" cy="2532265"/>
            <a:chOff x="6096894" y="1099595"/>
            <a:chExt cx="4916069" cy="2532265"/>
          </a:xfrm>
        </p:grpSpPr>
        <p:pic>
          <p:nvPicPr>
            <p:cNvPr id="17" name="図 16">
              <a:extLst>
                <a:ext uri="{FF2B5EF4-FFF2-40B4-BE49-F238E27FC236}">
                  <a16:creationId xmlns:a16="http://schemas.microsoft.com/office/drawing/2014/main" id="{F4D314D9-BD13-477A-B354-03541A1BB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186" y="3070440"/>
              <a:ext cx="4391755" cy="561420"/>
            </a:xfrm>
            <a:prstGeom prst="rect">
              <a:avLst/>
            </a:prstGeom>
          </p:spPr>
        </p:pic>
        <p:pic>
          <p:nvPicPr>
            <p:cNvPr id="21" name="図 20">
              <a:extLst>
                <a:ext uri="{FF2B5EF4-FFF2-40B4-BE49-F238E27FC236}">
                  <a16:creationId xmlns:a16="http://schemas.microsoft.com/office/drawing/2014/main" id="{2D6CDB8A-DC35-46D3-88AA-D8A0E2E61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894" y="1099595"/>
              <a:ext cx="4916069" cy="2012322"/>
            </a:xfrm>
            <a:prstGeom prst="rect">
              <a:avLst/>
            </a:prstGeom>
          </p:spPr>
        </p:pic>
      </p:gr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90456717-E9F8-4EF9-9D3E-E0201173ADA9}"/>
                  </a:ext>
                </a:extLst>
              </p:cNvPr>
              <p:cNvSpPr txBox="1"/>
              <p:nvPr/>
            </p:nvSpPr>
            <p:spPr>
              <a:xfrm>
                <a:off x="7023042" y="3853948"/>
                <a:ext cx="3695179" cy="407869"/>
              </a:xfrm>
              <a:prstGeom prst="rect">
                <a:avLst/>
              </a:prstGeom>
              <a:solidFill>
                <a:schemeClr val="accent5">
                  <a:lumMod val="40000"/>
                  <a:lumOff val="60000"/>
                </a:schemeClr>
              </a:solidFill>
            </p:spPr>
            <p:txBody>
              <a:bodyPr wrap="none" lIns="0" tIns="0" rIns="0" bIns="0" rtlCol="0">
                <a:spAutoFit/>
              </a:bodyPr>
              <a:lstStyle/>
              <a:p>
                <a14:m>
                  <m:oMath xmlns:m="http://schemas.openxmlformats.org/officeDocument/2006/math">
                    <m:sSubSup>
                      <m:sSubSupPr>
                        <m:ctrlPr>
                          <a:rPr kumimoji="1" lang="en-US" altLang="ja-JP" sz="2500" b="0" i="1" smtClean="0">
                            <a:solidFill>
                              <a:schemeClr val="bg1">
                                <a:lumMod val="75000"/>
                                <a:lumOff val="25000"/>
                              </a:schemeClr>
                            </a:solidFill>
                            <a:latin typeface="Cambria Math" panose="02040503050406030204" pitchFamily="18" charset="0"/>
                          </a:rPr>
                        </m:ctrlPr>
                      </m:sSubSupPr>
                      <m:e>
                        <m:r>
                          <a:rPr kumimoji="1" lang="en-US" altLang="ja-JP" sz="2500" b="0" i="1" smtClean="0">
                            <a:solidFill>
                              <a:schemeClr val="bg1">
                                <a:lumMod val="75000"/>
                                <a:lumOff val="25000"/>
                              </a:schemeClr>
                            </a:solidFill>
                            <a:latin typeface="Cambria Math" panose="02040503050406030204" pitchFamily="18" charset="0"/>
                          </a:rPr>
                          <m:t>23.2</m:t>
                        </m:r>
                      </m:e>
                      <m:sub>
                        <m:r>
                          <a:rPr kumimoji="1" lang="en-US" altLang="ja-JP" sz="2500" b="0" i="1" smtClean="0">
                            <a:solidFill>
                              <a:schemeClr val="bg1">
                                <a:lumMod val="75000"/>
                                <a:lumOff val="25000"/>
                              </a:schemeClr>
                            </a:solidFill>
                            <a:latin typeface="Cambria Math" panose="02040503050406030204" pitchFamily="18" charset="0"/>
                          </a:rPr>
                          <m:t>−1.0</m:t>
                        </m:r>
                      </m:sub>
                      <m:sup>
                        <m:r>
                          <a:rPr kumimoji="1" lang="en-US" altLang="ja-JP" sz="2500" b="0" i="1" smtClean="0">
                            <a:solidFill>
                              <a:schemeClr val="bg1">
                                <a:lumMod val="75000"/>
                                <a:lumOff val="25000"/>
                              </a:schemeClr>
                            </a:solidFill>
                            <a:latin typeface="Cambria Math" panose="02040503050406030204" pitchFamily="18" charset="0"/>
                          </a:rPr>
                          <m:t>+1.1</m:t>
                        </m:r>
                      </m:sup>
                    </m:sSubSup>
                    <m:sSub>
                      <m:sSubPr>
                        <m:ctrlPr>
                          <a:rPr kumimoji="1" lang="en-US" altLang="ja-JP" sz="2500" b="0" i="1" smtClean="0">
                            <a:solidFill>
                              <a:schemeClr val="bg1">
                                <a:lumMod val="75000"/>
                                <a:lumOff val="25000"/>
                              </a:schemeClr>
                            </a:solidFill>
                            <a:latin typeface="Cambria Math" panose="02040503050406030204" pitchFamily="18" charset="0"/>
                          </a:rPr>
                        </m:ctrlPr>
                      </m:sSubPr>
                      <m:e>
                        <m:r>
                          <a:rPr kumimoji="1" lang="en-US" altLang="ja-JP" sz="2500" b="0" i="1" smtClean="0">
                            <a:solidFill>
                              <a:schemeClr val="bg1">
                                <a:lumMod val="75000"/>
                                <a:lumOff val="25000"/>
                              </a:schemeClr>
                            </a:solidFill>
                            <a:latin typeface="Cambria Math" panose="02040503050406030204" pitchFamily="18" charset="0"/>
                          </a:rPr>
                          <m:t>𝑀</m:t>
                        </m:r>
                      </m:e>
                      <m:sub>
                        <m:r>
                          <a:rPr kumimoji="1" lang="en-US" altLang="ja-JP" sz="2500" b="0" i="1" smtClean="0">
                            <a:solidFill>
                              <a:schemeClr val="bg1">
                                <a:lumMod val="75000"/>
                                <a:lumOff val="25000"/>
                              </a:schemeClr>
                            </a:solidFill>
                            <a:latin typeface="Cambria Math" panose="02040503050406030204" pitchFamily="18" charset="0"/>
                            <a:ea typeface="Cambria Math" panose="02040503050406030204" pitchFamily="18" charset="0"/>
                          </a:rPr>
                          <m:t>⨀</m:t>
                        </m:r>
                      </m:sub>
                    </m:sSub>
                  </m:oMath>
                </a14:m>
                <a:r>
                  <a:rPr kumimoji="1" lang="ja-JP" altLang="en-US" sz="2500" dirty="0">
                    <a:solidFill>
                      <a:schemeClr val="bg1">
                        <a:lumMod val="75000"/>
                        <a:lumOff val="25000"/>
                      </a:schemeClr>
                    </a:solidFill>
                  </a:rPr>
                  <a:t> </a:t>
                </a:r>
                <a:r>
                  <a:rPr lang="en-US" altLang="ja-JP" sz="2500" dirty="0">
                    <a:solidFill>
                      <a:schemeClr val="bg1">
                        <a:lumMod val="75000"/>
                        <a:lumOff val="25000"/>
                      </a:schemeClr>
                    </a:solidFill>
                  </a:rPr>
                  <a:t>- </a:t>
                </a:r>
                <a14:m>
                  <m:oMath xmlns:m="http://schemas.openxmlformats.org/officeDocument/2006/math">
                    <m:sSubSup>
                      <m:sSubSupPr>
                        <m:ctrlPr>
                          <a:rPr lang="en-US" altLang="ja-JP" sz="2500" i="1">
                            <a:solidFill>
                              <a:schemeClr val="bg1">
                                <a:lumMod val="75000"/>
                                <a:lumOff val="25000"/>
                              </a:schemeClr>
                            </a:solidFill>
                            <a:latin typeface="Cambria Math" panose="02040503050406030204" pitchFamily="18" charset="0"/>
                          </a:rPr>
                        </m:ctrlPr>
                      </m:sSubSupPr>
                      <m:e>
                        <m:r>
                          <a:rPr lang="en-US" altLang="ja-JP" sz="2500" b="1" i="1" smtClean="0">
                            <a:solidFill>
                              <a:srgbClr val="C00000"/>
                            </a:solidFill>
                            <a:latin typeface="Cambria Math" panose="02040503050406030204" pitchFamily="18" charset="0"/>
                          </a:rPr>
                          <m:t>𝟐</m:t>
                        </m:r>
                        <m:r>
                          <a:rPr lang="en-US" altLang="ja-JP" sz="2500" b="1" i="1" smtClean="0">
                            <a:solidFill>
                              <a:srgbClr val="C00000"/>
                            </a:solidFill>
                            <a:latin typeface="Cambria Math" panose="02040503050406030204" pitchFamily="18" charset="0"/>
                          </a:rPr>
                          <m:t>.</m:t>
                        </m:r>
                        <m:r>
                          <a:rPr lang="en-US" altLang="ja-JP" sz="2500" b="1" i="1" smtClean="0">
                            <a:solidFill>
                              <a:srgbClr val="C00000"/>
                            </a:solidFill>
                            <a:latin typeface="Cambria Math" panose="02040503050406030204" pitchFamily="18" charset="0"/>
                          </a:rPr>
                          <m:t>𝟓𝟗</m:t>
                        </m:r>
                      </m:e>
                      <m:sub>
                        <m:r>
                          <a:rPr lang="en-US" altLang="ja-JP" sz="2500" i="1">
                            <a:solidFill>
                              <a:schemeClr val="bg1">
                                <a:lumMod val="75000"/>
                                <a:lumOff val="25000"/>
                              </a:schemeClr>
                            </a:solidFill>
                            <a:latin typeface="Cambria Math" panose="02040503050406030204" pitchFamily="18" charset="0"/>
                          </a:rPr>
                          <m:t>−</m:t>
                        </m:r>
                        <m:r>
                          <a:rPr lang="en-US" altLang="ja-JP" sz="2500" b="0" i="1" smtClean="0">
                            <a:solidFill>
                              <a:schemeClr val="bg1">
                                <a:lumMod val="75000"/>
                                <a:lumOff val="25000"/>
                              </a:schemeClr>
                            </a:solidFill>
                            <a:latin typeface="Cambria Math" panose="02040503050406030204" pitchFamily="18" charset="0"/>
                          </a:rPr>
                          <m:t>0</m:t>
                        </m:r>
                        <m:r>
                          <a:rPr lang="en-US" altLang="ja-JP" sz="2500" i="1">
                            <a:solidFill>
                              <a:schemeClr val="bg1">
                                <a:lumMod val="75000"/>
                                <a:lumOff val="25000"/>
                              </a:schemeClr>
                            </a:solidFill>
                            <a:latin typeface="Cambria Math" panose="02040503050406030204" pitchFamily="18" charset="0"/>
                          </a:rPr>
                          <m:t>.0</m:t>
                        </m:r>
                        <m:r>
                          <a:rPr lang="en-US" altLang="ja-JP" sz="2500" b="0" i="1" smtClean="0">
                            <a:solidFill>
                              <a:schemeClr val="bg1">
                                <a:lumMod val="75000"/>
                                <a:lumOff val="25000"/>
                              </a:schemeClr>
                            </a:solidFill>
                            <a:latin typeface="Cambria Math" panose="02040503050406030204" pitchFamily="18" charset="0"/>
                          </a:rPr>
                          <m:t>9</m:t>
                        </m:r>
                      </m:sub>
                      <m:sup>
                        <m:r>
                          <a:rPr lang="en-US" altLang="ja-JP" sz="2500" i="1">
                            <a:solidFill>
                              <a:schemeClr val="bg1">
                                <a:lumMod val="75000"/>
                                <a:lumOff val="25000"/>
                              </a:schemeClr>
                            </a:solidFill>
                            <a:latin typeface="Cambria Math" panose="02040503050406030204" pitchFamily="18" charset="0"/>
                          </a:rPr>
                          <m:t>+</m:t>
                        </m:r>
                        <m:r>
                          <a:rPr lang="en-US" altLang="ja-JP" sz="2500" b="0" i="1" smtClean="0">
                            <a:solidFill>
                              <a:schemeClr val="bg1">
                                <a:lumMod val="75000"/>
                                <a:lumOff val="25000"/>
                              </a:schemeClr>
                            </a:solidFill>
                            <a:latin typeface="Cambria Math" panose="02040503050406030204" pitchFamily="18" charset="0"/>
                          </a:rPr>
                          <m:t>0</m:t>
                        </m:r>
                        <m:r>
                          <a:rPr lang="en-US" altLang="ja-JP" sz="2500" i="1">
                            <a:solidFill>
                              <a:schemeClr val="bg1">
                                <a:lumMod val="75000"/>
                                <a:lumOff val="25000"/>
                              </a:schemeClr>
                            </a:solidFill>
                            <a:latin typeface="Cambria Math" panose="02040503050406030204" pitchFamily="18" charset="0"/>
                          </a:rPr>
                          <m:t>.</m:t>
                        </m:r>
                        <m:r>
                          <a:rPr lang="en-US" altLang="ja-JP" sz="2500" b="0" i="1" smtClean="0">
                            <a:solidFill>
                              <a:schemeClr val="bg1">
                                <a:lumMod val="75000"/>
                                <a:lumOff val="25000"/>
                              </a:schemeClr>
                            </a:solidFill>
                            <a:latin typeface="Cambria Math" panose="02040503050406030204" pitchFamily="18" charset="0"/>
                          </a:rPr>
                          <m:t>08</m:t>
                        </m:r>
                      </m:sup>
                    </m:sSubSup>
                    <m:sSub>
                      <m:sSubPr>
                        <m:ctrlPr>
                          <a:rPr lang="en-US" altLang="ja-JP" sz="2500" i="1">
                            <a:solidFill>
                              <a:schemeClr val="bg1">
                                <a:lumMod val="75000"/>
                                <a:lumOff val="25000"/>
                              </a:schemeClr>
                            </a:solidFill>
                            <a:latin typeface="Cambria Math" panose="02040503050406030204" pitchFamily="18" charset="0"/>
                          </a:rPr>
                        </m:ctrlPr>
                      </m:sSubPr>
                      <m:e>
                        <m:r>
                          <a:rPr lang="en-US" altLang="ja-JP" sz="2500" i="1">
                            <a:solidFill>
                              <a:schemeClr val="bg1">
                                <a:lumMod val="75000"/>
                                <a:lumOff val="25000"/>
                              </a:schemeClr>
                            </a:solidFill>
                            <a:latin typeface="Cambria Math" panose="02040503050406030204" pitchFamily="18" charset="0"/>
                          </a:rPr>
                          <m:t>𝑀</m:t>
                        </m:r>
                      </m:e>
                      <m:sub>
                        <m:r>
                          <a:rPr lang="en-US" altLang="ja-JP" sz="2500" i="1">
                            <a:solidFill>
                              <a:schemeClr val="bg1">
                                <a:lumMod val="75000"/>
                                <a:lumOff val="25000"/>
                              </a:schemeClr>
                            </a:solidFill>
                            <a:latin typeface="Cambria Math" panose="02040503050406030204" pitchFamily="18" charset="0"/>
                            <a:ea typeface="Cambria Math" panose="02040503050406030204" pitchFamily="18" charset="0"/>
                          </a:rPr>
                          <m:t>⨀</m:t>
                        </m:r>
                      </m:sub>
                    </m:sSub>
                  </m:oMath>
                </a14:m>
                <a:endParaRPr kumimoji="1" lang="ja-JP" altLang="en-US" sz="2500" dirty="0">
                  <a:solidFill>
                    <a:schemeClr val="bg1">
                      <a:lumMod val="75000"/>
                      <a:lumOff val="25000"/>
                    </a:schemeClr>
                  </a:solidFill>
                </a:endParaRPr>
              </a:p>
            </p:txBody>
          </p:sp>
        </mc:Choice>
        <mc:Fallback xmlns="">
          <p:sp>
            <p:nvSpPr>
              <p:cNvPr id="23" name="テキスト ボックス 22">
                <a:extLst>
                  <a:ext uri="{FF2B5EF4-FFF2-40B4-BE49-F238E27FC236}">
                    <a16:creationId xmlns:a16="http://schemas.microsoft.com/office/drawing/2014/main" id="{90456717-E9F8-4EF9-9D3E-E0201173ADA9}"/>
                  </a:ext>
                </a:extLst>
              </p:cNvPr>
              <p:cNvSpPr txBox="1">
                <a:spLocks noRot="1" noChangeAspect="1" noMove="1" noResize="1" noEditPoints="1" noAdjustHandles="1" noChangeArrowheads="1" noChangeShapeType="1" noTextEdit="1"/>
              </p:cNvSpPr>
              <p:nvPr/>
            </p:nvSpPr>
            <p:spPr>
              <a:xfrm>
                <a:off x="7023042" y="3853948"/>
                <a:ext cx="3695179" cy="407869"/>
              </a:xfrm>
              <a:prstGeom prst="rect">
                <a:avLst/>
              </a:prstGeom>
              <a:blipFill>
                <a:blip r:embed="rId6"/>
                <a:stretch>
                  <a:fillRect t="-22388" b="-41791"/>
                </a:stretch>
              </a:blipFill>
            </p:spPr>
            <p:txBody>
              <a:bodyPr/>
              <a:lstStyle/>
              <a:p>
                <a:r>
                  <a:rPr lang="ja-JP" altLang="en-US">
                    <a:noFill/>
                  </a:rPr>
                  <a:t> </a:t>
                </a:r>
              </a:p>
            </p:txBody>
          </p:sp>
        </mc:Fallback>
      </mc:AlternateContent>
      <p:sp>
        <p:nvSpPr>
          <p:cNvPr id="25" name="テキスト ボックス 24">
            <a:extLst>
              <a:ext uri="{FF2B5EF4-FFF2-40B4-BE49-F238E27FC236}">
                <a16:creationId xmlns:a16="http://schemas.microsoft.com/office/drawing/2014/main" id="{CF5F0DFA-B53A-44A2-B11E-56877044A503}"/>
              </a:ext>
            </a:extLst>
          </p:cNvPr>
          <p:cNvSpPr txBox="1"/>
          <p:nvPr/>
        </p:nvSpPr>
        <p:spPr>
          <a:xfrm>
            <a:off x="1463041" y="6232940"/>
            <a:ext cx="10603774" cy="477054"/>
          </a:xfrm>
          <a:prstGeom prst="rect">
            <a:avLst/>
          </a:prstGeom>
          <a:solidFill>
            <a:srgbClr val="C00000"/>
          </a:solidFill>
        </p:spPr>
        <p:txBody>
          <a:bodyPr wrap="square" rtlCol="0">
            <a:spAutoFit/>
          </a:bodyPr>
          <a:lstStyle/>
          <a:p>
            <a:r>
              <a:rPr kumimoji="1" lang="en-US" altLang="ja-JP" sz="2500" b="1" dirty="0"/>
              <a:t>More precise studies on the strange BB/BBB interactions are needed </a:t>
            </a:r>
            <a:endParaRPr kumimoji="1" lang="ja-JP" altLang="en-US" sz="2500" b="1" dirty="0"/>
          </a:p>
        </p:txBody>
      </p:sp>
      <p:sp>
        <p:nvSpPr>
          <p:cNvPr id="27" name="矢印: 下 26">
            <a:extLst>
              <a:ext uri="{FF2B5EF4-FFF2-40B4-BE49-F238E27FC236}">
                <a16:creationId xmlns:a16="http://schemas.microsoft.com/office/drawing/2014/main" id="{C71FE4E6-7DF5-44CE-BD11-819DD56FDFCE}"/>
              </a:ext>
            </a:extLst>
          </p:cNvPr>
          <p:cNvSpPr/>
          <p:nvPr/>
        </p:nvSpPr>
        <p:spPr>
          <a:xfrm>
            <a:off x="7987657" y="5887942"/>
            <a:ext cx="428263" cy="293537"/>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A8B2212-316E-4131-8EC1-D39F278DCCFF}"/>
              </a:ext>
            </a:extLst>
          </p:cNvPr>
          <p:cNvSpPr/>
          <p:nvPr/>
        </p:nvSpPr>
        <p:spPr>
          <a:xfrm>
            <a:off x="8736062" y="1252070"/>
            <a:ext cx="1236813" cy="369332"/>
          </a:xfrm>
          <a:prstGeom prst="rect">
            <a:avLst/>
          </a:prstGeom>
        </p:spPr>
        <p:txBody>
          <a:bodyPr wrap="none">
            <a:spAutoFit/>
          </a:bodyPr>
          <a:lstStyle/>
          <a:p>
            <a:r>
              <a:rPr lang="en-US" altLang="ja-JP" b="1" dirty="0">
                <a:solidFill>
                  <a:schemeClr val="accent4">
                    <a:lumMod val="20000"/>
                    <a:lumOff val="80000"/>
                  </a:schemeClr>
                </a:solidFill>
                <a:latin typeface="AdvOTf9433e2d"/>
              </a:rPr>
              <a:t>GW190814</a:t>
            </a:r>
            <a:endParaRPr lang="ja-JP" altLang="en-US" b="1" dirty="0">
              <a:solidFill>
                <a:schemeClr val="accent4">
                  <a:lumMod val="20000"/>
                  <a:lumOff val="80000"/>
                </a:schemeClr>
              </a:solidFill>
            </a:endParaRPr>
          </a:p>
        </p:txBody>
      </p:sp>
      <p:sp>
        <p:nvSpPr>
          <p:cNvPr id="29" name="正方形/長方形 28">
            <a:extLst>
              <a:ext uri="{FF2B5EF4-FFF2-40B4-BE49-F238E27FC236}">
                <a16:creationId xmlns:a16="http://schemas.microsoft.com/office/drawing/2014/main" id="{B016CA2B-4BF3-4A55-932E-3395C32F2633}"/>
              </a:ext>
            </a:extLst>
          </p:cNvPr>
          <p:cNvSpPr/>
          <p:nvPr/>
        </p:nvSpPr>
        <p:spPr>
          <a:xfrm>
            <a:off x="5806682" y="892726"/>
            <a:ext cx="6135077" cy="369332"/>
          </a:xfrm>
          <a:prstGeom prst="rect">
            <a:avLst/>
          </a:prstGeom>
        </p:spPr>
        <p:txBody>
          <a:bodyPr wrap="none">
            <a:spAutoFit/>
          </a:bodyPr>
          <a:lstStyle/>
          <a:p>
            <a:r>
              <a:rPr lang="en-US" altLang="ja-JP" dirty="0">
                <a:solidFill>
                  <a:schemeClr val="bg1">
                    <a:lumMod val="75000"/>
                    <a:lumOff val="25000"/>
                  </a:schemeClr>
                </a:solidFill>
                <a:latin typeface="AdvOTfe309fd3"/>
              </a:rPr>
              <a:t>The Astrophysical Journal Letters, </a:t>
            </a:r>
            <a:r>
              <a:rPr lang="en-US" altLang="ja-JP" dirty="0">
                <a:solidFill>
                  <a:schemeClr val="bg1">
                    <a:lumMod val="75000"/>
                    <a:lumOff val="25000"/>
                  </a:schemeClr>
                </a:solidFill>
                <a:latin typeface="AdvOTf9433e2d"/>
              </a:rPr>
              <a:t>896:L44 </a:t>
            </a:r>
            <a:r>
              <a:rPr lang="en-US" altLang="ja-JP" dirty="0">
                <a:solidFill>
                  <a:schemeClr val="bg1">
                    <a:lumMod val="75000"/>
                    <a:lumOff val="25000"/>
                  </a:schemeClr>
                </a:solidFill>
                <a:latin typeface="AdvOTb0c9bf5d"/>
              </a:rPr>
              <a:t>(</a:t>
            </a:r>
            <a:r>
              <a:rPr lang="en-US" altLang="ja-JP" dirty="0">
                <a:solidFill>
                  <a:schemeClr val="bg1">
                    <a:lumMod val="75000"/>
                    <a:lumOff val="25000"/>
                  </a:schemeClr>
                </a:solidFill>
                <a:latin typeface="AdvOTf9433e2d"/>
              </a:rPr>
              <a:t>20pp</a:t>
            </a:r>
            <a:r>
              <a:rPr lang="en-US" altLang="ja-JP" dirty="0">
                <a:solidFill>
                  <a:schemeClr val="bg1">
                    <a:lumMod val="75000"/>
                    <a:lumOff val="25000"/>
                  </a:schemeClr>
                </a:solidFill>
                <a:latin typeface="AdvOTb0c9bf5d"/>
              </a:rPr>
              <a:t>)</a:t>
            </a:r>
            <a:r>
              <a:rPr lang="en-US" altLang="ja-JP" dirty="0">
                <a:solidFill>
                  <a:schemeClr val="bg1">
                    <a:lumMod val="75000"/>
                    <a:lumOff val="25000"/>
                  </a:schemeClr>
                </a:solidFill>
                <a:latin typeface="AdvOTf9433e2d"/>
              </a:rPr>
              <a:t>, 2020 June 20</a:t>
            </a:r>
            <a:endParaRPr lang="ja-JP" altLang="en-US" dirty="0">
              <a:solidFill>
                <a:schemeClr val="bg1">
                  <a:lumMod val="75000"/>
                  <a:lumOff val="25000"/>
                </a:schemeClr>
              </a:solidFill>
            </a:endParaRPr>
          </a:p>
        </p:txBody>
      </p:sp>
      <p:sp>
        <p:nvSpPr>
          <p:cNvPr id="31" name="テキスト ボックス 30">
            <a:extLst>
              <a:ext uri="{FF2B5EF4-FFF2-40B4-BE49-F238E27FC236}">
                <a16:creationId xmlns:a16="http://schemas.microsoft.com/office/drawing/2014/main" id="{88AA9CCD-C28E-43D6-AFAF-044568EC0186}"/>
              </a:ext>
            </a:extLst>
          </p:cNvPr>
          <p:cNvSpPr txBox="1"/>
          <p:nvPr/>
        </p:nvSpPr>
        <p:spPr>
          <a:xfrm>
            <a:off x="345039" y="4305371"/>
            <a:ext cx="3740824" cy="369332"/>
          </a:xfrm>
          <a:prstGeom prst="rect">
            <a:avLst/>
          </a:prstGeom>
          <a:noFill/>
        </p:spPr>
        <p:txBody>
          <a:bodyPr wrap="square" rtlCol="0">
            <a:spAutoFit/>
          </a:bodyPr>
          <a:lstStyle/>
          <a:p>
            <a:r>
              <a:rPr kumimoji="1" lang="en-US" altLang="ja-JP" dirty="0"/>
              <a:t>What’s inside ?</a:t>
            </a:r>
            <a:endParaRPr kumimoji="1" lang="ja-JP" altLang="en-US" dirty="0"/>
          </a:p>
        </p:txBody>
      </p:sp>
      <p:sp>
        <p:nvSpPr>
          <p:cNvPr id="33" name="矢印: 右 32">
            <a:extLst>
              <a:ext uri="{FF2B5EF4-FFF2-40B4-BE49-F238E27FC236}">
                <a16:creationId xmlns:a16="http://schemas.microsoft.com/office/drawing/2014/main" id="{516B8591-B371-4F50-AAE3-F0D93F23E3C6}"/>
              </a:ext>
            </a:extLst>
          </p:cNvPr>
          <p:cNvSpPr/>
          <p:nvPr/>
        </p:nvSpPr>
        <p:spPr>
          <a:xfrm>
            <a:off x="6395022" y="3896428"/>
            <a:ext cx="419414" cy="332338"/>
          </a:xfrm>
          <a:prstGeom prst="rightArrow">
            <a:avLst/>
          </a:prstGeom>
          <a:solidFill>
            <a:schemeClr val="bg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1 つの角を切り取る 19">
            <a:extLst>
              <a:ext uri="{FF2B5EF4-FFF2-40B4-BE49-F238E27FC236}">
                <a16:creationId xmlns:a16="http://schemas.microsoft.com/office/drawing/2014/main" id="{9FEECEFC-13F7-45CA-92F7-413B3D087D66}"/>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3/18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206332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F117CC-D79C-47B7-B0A2-AD9C15A8E6ED}"/>
              </a:ext>
            </a:extLst>
          </p:cNvPr>
          <p:cNvSpPr>
            <a:spLocks noGrp="1"/>
          </p:cNvSpPr>
          <p:nvPr>
            <p:ph type="title"/>
          </p:nvPr>
        </p:nvSpPr>
        <p:spPr>
          <a:xfrm>
            <a:off x="2011180" y="2782486"/>
            <a:ext cx="8610600" cy="1293028"/>
          </a:xfrm>
        </p:spPr>
        <p:txBody>
          <a:bodyPr>
            <a:normAutofit/>
          </a:bodyPr>
          <a:lstStyle/>
          <a:p>
            <a:r>
              <a:rPr kumimoji="1" lang="en-US" altLang="ja-JP" dirty="0"/>
              <a:t>Introduction</a:t>
            </a:r>
            <a:br>
              <a:rPr kumimoji="1" lang="en-US" altLang="ja-JP" dirty="0"/>
            </a:br>
            <a:r>
              <a:rPr kumimoji="1" lang="en-US" altLang="ja-JP" dirty="0"/>
              <a:t>(Physics motivation)</a:t>
            </a:r>
            <a:endParaRPr kumimoji="1" lang="ja-JP" altLang="en-US" dirty="0"/>
          </a:p>
        </p:txBody>
      </p:sp>
    </p:spTree>
    <p:extLst>
      <p:ext uri="{BB962C8B-B14F-4D97-AF65-F5344CB8AC3E}">
        <p14:creationId xmlns:p14="http://schemas.microsoft.com/office/powerpoint/2010/main" val="302183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B8B0E0E2-0BDE-4BA8-A951-9BBD648616EF}"/>
              </a:ext>
            </a:extLst>
          </p:cNvPr>
          <p:cNvSpPr/>
          <p:nvPr/>
        </p:nvSpPr>
        <p:spPr>
          <a:xfrm>
            <a:off x="1154430" y="2338230"/>
            <a:ext cx="10004242" cy="1810859"/>
          </a:xfrm>
          <a:prstGeom prst="rect">
            <a:avLst/>
          </a:prstGeom>
          <a:solidFill>
            <a:schemeClr val="bg1">
              <a:lumMod val="75000"/>
              <a:lumOff val="2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ED6E0BCA-A132-40C5-BC97-414B61B4F052}"/>
                  </a:ext>
                </a:extLst>
              </p:cNvPr>
              <p:cNvSpPr>
                <a:spLocks noGrp="1"/>
              </p:cNvSpPr>
              <p:nvPr>
                <p:ph type="title"/>
              </p:nvPr>
            </p:nvSpPr>
            <p:spPr>
              <a:xfrm>
                <a:off x="215900" y="228599"/>
                <a:ext cx="9814408" cy="993775"/>
              </a:xfrm>
            </p:spPr>
            <p:txBody>
              <a:bodyPr>
                <a:normAutofit/>
              </a:bodyPr>
              <a:lstStyle/>
              <a:p>
                <a:r>
                  <a:rPr kumimoji="1" lang="en-US" altLang="ja-JP" dirty="0"/>
                  <a:t>Hypertriton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1" smtClean="0">
                            <a:latin typeface="Cambria Math" panose="02040503050406030204" pitchFamily="18" charset="0"/>
                          </a:rPr>
                          <m:t>3</m:t>
                        </m:r>
                      </m:sup>
                      <m:e>
                        <m:r>
                          <m:rPr>
                            <m:sty m:val="p"/>
                          </m:rPr>
                          <a:rPr lang="en-US" altLang="ja-JP" b="0" i="0" smtClean="0">
                            <a:latin typeface="Cambria Math" panose="02040503050406030204" pitchFamily="18" charset="0"/>
                          </a:rPr>
                          <m:t>H</m:t>
                        </m:r>
                      </m:e>
                    </m:sPre>
                  </m:oMath>
                </a14:m>
                <a:r>
                  <a:rPr kumimoji="1" lang="en-US" altLang="ja-JP" dirty="0"/>
                  <a:t>) puzzle</a:t>
                </a:r>
                <a:endParaRPr kumimoji="1" lang="ja-JP" altLang="en-US" dirty="0"/>
              </a:p>
            </p:txBody>
          </p:sp>
        </mc:Choice>
        <mc:Fallback xmlns="">
          <p:sp>
            <p:nvSpPr>
              <p:cNvPr id="2" name="タイトル 1">
                <a:extLst>
                  <a:ext uri="{FF2B5EF4-FFF2-40B4-BE49-F238E27FC236}">
                    <a16:creationId xmlns:a16="http://schemas.microsoft.com/office/drawing/2014/main" id="{ED6E0BCA-A132-40C5-BC97-414B61B4F052}"/>
                  </a:ext>
                </a:extLst>
              </p:cNvPr>
              <p:cNvSpPr>
                <a:spLocks noGrp="1" noRot="1" noChangeAspect="1" noMove="1" noResize="1" noEditPoints="1" noAdjustHandles="1" noChangeArrowheads="1" noChangeShapeType="1" noTextEdit="1"/>
              </p:cNvSpPr>
              <p:nvPr>
                <p:ph type="title"/>
              </p:nvPr>
            </p:nvSpPr>
            <p:spPr>
              <a:xfrm>
                <a:off x="215900" y="228599"/>
                <a:ext cx="9814408" cy="993775"/>
              </a:xfrm>
              <a:blipFill>
                <a:blip r:embed="rId2"/>
                <a:stretch>
                  <a:fillRect r="-2236" b="-8537"/>
                </a:stretch>
              </a:blipFill>
            </p:spPr>
            <p:txBody>
              <a:bodyPr/>
              <a:lstStyle/>
              <a:p>
                <a:r>
                  <a:rPr lang="ja-JP" altLang="en-US">
                    <a:noFill/>
                  </a:rPr>
                  <a:t> </a:t>
                </a:r>
              </a:p>
            </p:txBody>
          </p:sp>
        </mc:Fallback>
      </mc:AlternateContent>
      <p:grpSp>
        <p:nvGrpSpPr>
          <p:cNvPr id="17" name="グループ化 16">
            <a:extLst>
              <a:ext uri="{FF2B5EF4-FFF2-40B4-BE49-F238E27FC236}">
                <a16:creationId xmlns:a16="http://schemas.microsoft.com/office/drawing/2014/main" id="{3981A93B-B362-4DE5-A85B-D3CCEA773C0E}"/>
              </a:ext>
            </a:extLst>
          </p:cNvPr>
          <p:cNvGrpSpPr/>
          <p:nvPr/>
        </p:nvGrpSpPr>
        <p:grpSpPr>
          <a:xfrm>
            <a:off x="1253536" y="2513655"/>
            <a:ext cx="3040380" cy="1234439"/>
            <a:chOff x="2807970" y="1330929"/>
            <a:chExt cx="3040380" cy="1234439"/>
          </a:xfrm>
        </p:grpSpPr>
        <p:sp>
          <p:nvSpPr>
            <p:cNvPr id="16" name="雲 15">
              <a:extLst>
                <a:ext uri="{FF2B5EF4-FFF2-40B4-BE49-F238E27FC236}">
                  <a16:creationId xmlns:a16="http://schemas.microsoft.com/office/drawing/2014/main" id="{B310134C-B405-4B09-B6E7-501011026B8A}"/>
                </a:ext>
              </a:extLst>
            </p:cNvPr>
            <p:cNvSpPr/>
            <p:nvPr/>
          </p:nvSpPr>
          <p:spPr>
            <a:xfrm>
              <a:off x="2807970" y="1330929"/>
              <a:ext cx="3040380" cy="1234439"/>
            </a:xfrm>
            <a:prstGeom prst="cloud">
              <a:avLst/>
            </a:prstGeom>
            <a:solidFill>
              <a:schemeClr val="tx1">
                <a:lumMod val="95000"/>
              </a:schemeClr>
            </a:solidFill>
            <a:ln w="285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75000"/>
                  </a:schemeClr>
                </a:solidFill>
              </a:endParaRPr>
            </a:p>
          </p:txBody>
        </p:sp>
        <p:grpSp>
          <p:nvGrpSpPr>
            <p:cNvPr id="14" name="グループ化 13">
              <a:extLst>
                <a:ext uri="{FF2B5EF4-FFF2-40B4-BE49-F238E27FC236}">
                  <a16:creationId xmlns:a16="http://schemas.microsoft.com/office/drawing/2014/main" id="{BDAFAB60-06A0-4D59-8847-AF2A072907B7}"/>
                </a:ext>
              </a:extLst>
            </p:cNvPr>
            <p:cNvGrpSpPr/>
            <p:nvPr/>
          </p:nvGrpSpPr>
          <p:grpSpPr>
            <a:xfrm>
              <a:off x="3258491" y="1603019"/>
              <a:ext cx="2172835" cy="704069"/>
              <a:chOff x="3669971" y="1877339"/>
              <a:chExt cx="2172835" cy="704069"/>
            </a:xfrm>
          </p:grpSpPr>
          <p:cxnSp>
            <p:nvCxnSpPr>
              <p:cNvPr id="11" name="直線コネクタ 10">
                <a:extLst>
                  <a:ext uri="{FF2B5EF4-FFF2-40B4-BE49-F238E27FC236}">
                    <a16:creationId xmlns:a16="http://schemas.microsoft.com/office/drawing/2014/main" id="{31A12ABA-8297-43B5-9277-D29AF2B96B5C}"/>
                  </a:ext>
                </a:extLst>
              </p:cNvPr>
              <p:cNvCxnSpPr/>
              <p:nvPr/>
            </p:nvCxnSpPr>
            <p:spPr>
              <a:xfrm>
                <a:off x="3807392" y="2019874"/>
                <a:ext cx="0" cy="365510"/>
              </a:xfrm>
              <a:prstGeom prst="line">
                <a:avLst/>
              </a:prstGeom>
              <a:ln>
                <a:prstDash val="sysDash"/>
              </a:ln>
            </p:spPr>
            <p:style>
              <a:lnRef idx="1">
                <a:schemeClr val="accent2"/>
              </a:lnRef>
              <a:fillRef idx="0">
                <a:schemeClr val="accent2"/>
              </a:fillRef>
              <a:effectRef idx="0">
                <a:schemeClr val="accent2"/>
              </a:effectRef>
              <a:fontRef idx="minor">
                <a:schemeClr val="tx1"/>
              </a:fontRef>
            </p:style>
          </p:cxnSp>
          <p:cxnSp>
            <p:nvCxnSpPr>
              <p:cNvPr id="12" name="直線コネクタ 11">
                <a:extLst>
                  <a:ext uri="{FF2B5EF4-FFF2-40B4-BE49-F238E27FC236}">
                    <a16:creationId xmlns:a16="http://schemas.microsoft.com/office/drawing/2014/main" id="{DCC8E129-420E-4693-ACD1-B2D53C4926DD}"/>
                  </a:ext>
                </a:extLst>
              </p:cNvPr>
              <p:cNvCxnSpPr>
                <a:cxnSpLocks/>
              </p:cNvCxnSpPr>
              <p:nvPr/>
            </p:nvCxnSpPr>
            <p:spPr>
              <a:xfrm>
                <a:off x="3823936" y="2243653"/>
                <a:ext cx="1806008" cy="30355"/>
              </a:xfrm>
              <a:prstGeom prst="line">
                <a:avLst/>
              </a:prstGeom>
              <a:ln>
                <a:prstDash val="sysDash"/>
              </a:ln>
            </p:spPr>
            <p:style>
              <a:lnRef idx="1">
                <a:schemeClr val="accent2"/>
              </a:lnRef>
              <a:fillRef idx="0">
                <a:schemeClr val="accent2"/>
              </a:fillRef>
              <a:effectRef idx="0">
                <a:schemeClr val="accent2"/>
              </a:effectRef>
              <a:fontRef idx="minor">
                <a:schemeClr val="tx1"/>
              </a:fontRef>
            </p:style>
          </p:cxnSp>
          <p:grpSp>
            <p:nvGrpSpPr>
              <p:cNvPr id="4" name="グループ化 3">
                <a:extLst>
                  <a:ext uri="{FF2B5EF4-FFF2-40B4-BE49-F238E27FC236}">
                    <a16:creationId xmlns:a16="http://schemas.microsoft.com/office/drawing/2014/main" id="{12B8E735-12A8-4888-949B-C403554D9D50}"/>
                  </a:ext>
                </a:extLst>
              </p:cNvPr>
              <p:cNvGrpSpPr/>
              <p:nvPr/>
            </p:nvGrpSpPr>
            <p:grpSpPr>
              <a:xfrm>
                <a:off x="3669971" y="1877339"/>
                <a:ext cx="2172835" cy="704069"/>
                <a:chOff x="5648411" y="2086122"/>
                <a:chExt cx="3589162" cy="1163005"/>
              </a:xfrm>
            </p:grpSpPr>
            <p:grpSp>
              <p:nvGrpSpPr>
                <p:cNvPr id="5" name="グループ化 4">
                  <a:extLst>
                    <a:ext uri="{FF2B5EF4-FFF2-40B4-BE49-F238E27FC236}">
                      <a16:creationId xmlns:a16="http://schemas.microsoft.com/office/drawing/2014/main" id="{B522BA0D-63BF-44E3-9A66-7A7DBB6E4CEC}"/>
                    </a:ext>
                  </a:extLst>
                </p:cNvPr>
                <p:cNvGrpSpPr/>
                <p:nvPr/>
              </p:nvGrpSpPr>
              <p:grpSpPr>
                <a:xfrm>
                  <a:off x="5667291" y="2086122"/>
                  <a:ext cx="3570282" cy="876969"/>
                  <a:chOff x="6937688" y="2666513"/>
                  <a:chExt cx="4968596" cy="1220436"/>
                </a:xfrm>
              </p:grpSpPr>
              <p:sp>
                <p:nvSpPr>
                  <p:cNvPr id="8" name="楕円 7">
                    <a:extLst>
                      <a:ext uri="{FF2B5EF4-FFF2-40B4-BE49-F238E27FC236}">
                        <a16:creationId xmlns:a16="http://schemas.microsoft.com/office/drawing/2014/main" id="{F2757A32-BB3B-4CB8-B71B-0F0F298F0106}"/>
                      </a:ext>
                    </a:extLst>
                  </p:cNvPr>
                  <p:cNvSpPr/>
                  <p:nvPr/>
                </p:nvSpPr>
                <p:spPr>
                  <a:xfrm>
                    <a:off x="6937688" y="2666513"/>
                    <a:ext cx="655320" cy="655320"/>
                  </a:xfrm>
                  <a:prstGeom prst="ellipse">
                    <a:avLst/>
                  </a:prstGeom>
                  <a:solidFill>
                    <a:schemeClr val="accent5">
                      <a:lumMod val="50000"/>
                    </a:schemeClr>
                  </a:solidFill>
                  <a:ln w="285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sp>
                <p:nvSpPr>
                  <p:cNvPr id="9" name="楕円 8">
                    <a:extLst>
                      <a:ext uri="{FF2B5EF4-FFF2-40B4-BE49-F238E27FC236}">
                        <a16:creationId xmlns:a16="http://schemas.microsoft.com/office/drawing/2014/main" id="{3723B688-A6DE-445B-B0AE-93DCA5E929C9}"/>
                      </a:ext>
                    </a:extLst>
                  </p:cNvPr>
                  <p:cNvSpPr/>
                  <p:nvPr/>
                </p:nvSpPr>
                <p:spPr>
                  <a:xfrm>
                    <a:off x="11131848" y="3112513"/>
                    <a:ext cx="774436" cy="774436"/>
                  </a:xfrm>
                  <a:prstGeom prst="ellipse">
                    <a:avLst/>
                  </a:prstGeom>
                  <a:solidFill>
                    <a:srgbClr val="C00000"/>
                  </a:solidFill>
                  <a:ln w="285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Λ</a:t>
                    </a:r>
                    <a:endParaRPr kumimoji="1" lang="ja-JP" altLang="en-US" sz="2000" dirty="0">
                      <a:latin typeface="Times New Roman" panose="02020603050405020304" pitchFamily="18" charset="0"/>
                      <a:cs typeface="Times New Roman" panose="02020603050405020304" pitchFamily="18" charset="0"/>
                    </a:endParaRPr>
                  </a:p>
                </p:txBody>
              </p:sp>
            </p:grpSp>
            <p:sp>
              <p:nvSpPr>
                <p:cNvPr id="6" name="楕円 5">
                  <a:extLst>
                    <a:ext uri="{FF2B5EF4-FFF2-40B4-BE49-F238E27FC236}">
                      <a16:creationId xmlns:a16="http://schemas.microsoft.com/office/drawing/2014/main" id="{9429E585-F941-4E42-B1E9-265D1B3209D6}"/>
                    </a:ext>
                  </a:extLst>
                </p:cNvPr>
                <p:cNvSpPr/>
                <p:nvPr/>
              </p:nvSpPr>
              <p:spPr>
                <a:xfrm>
                  <a:off x="5648411" y="2778234"/>
                  <a:ext cx="470893" cy="470893"/>
                </a:xfrm>
                <a:prstGeom prst="ellipse">
                  <a:avLst/>
                </a:prstGeom>
                <a:solidFill>
                  <a:srgbClr val="00B050"/>
                </a:solidFill>
                <a:ln w="285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grpSp>
      </p:grpSp>
      <p:sp>
        <p:nvSpPr>
          <p:cNvPr id="18" name="テキスト ボックス 17">
            <a:extLst>
              <a:ext uri="{FF2B5EF4-FFF2-40B4-BE49-F238E27FC236}">
                <a16:creationId xmlns:a16="http://schemas.microsoft.com/office/drawing/2014/main" id="{54FB90EF-D4FC-415C-BAF0-1CF49868342B}"/>
              </a:ext>
            </a:extLst>
          </p:cNvPr>
          <p:cNvSpPr txBox="1"/>
          <p:nvPr/>
        </p:nvSpPr>
        <p:spPr>
          <a:xfrm>
            <a:off x="2314141" y="2785552"/>
            <a:ext cx="919171" cy="400110"/>
          </a:xfrm>
          <a:prstGeom prst="rect">
            <a:avLst/>
          </a:prstGeom>
          <a:noFill/>
        </p:spPr>
        <p:txBody>
          <a:bodyPr wrap="square" rtlCol="0">
            <a:spAutoFit/>
          </a:bodyPr>
          <a:lstStyle/>
          <a:p>
            <a:r>
              <a:rPr kumimoji="1" lang="en-US" altLang="ja-JP" sz="2000" dirty="0">
                <a:solidFill>
                  <a:schemeClr val="bg1"/>
                </a:solidFill>
              </a:rPr>
              <a:t>10 </a:t>
            </a:r>
            <a:r>
              <a:rPr kumimoji="1" lang="en-US" altLang="ja-JP" sz="2000" dirty="0" err="1">
                <a:solidFill>
                  <a:schemeClr val="bg1"/>
                </a:solidFill>
              </a:rPr>
              <a:t>fm</a:t>
            </a:r>
            <a:endParaRPr kumimoji="1" lang="ja-JP" altLang="en-US" sz="2000" dirty="0">
              <a:solidFill>
                <a:schemeClr val="bg1"/>
              </a:solidFill>
            </a:endParaRP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3D67926C-2E57-4109-89E8-40A8372A6C85}"/>
                  </a:ext>
                </a:extLst>
              </p:cNvPr>
              <p:cNvSpPr txBox="1"/>
              <p:nvPr/>
            </p:nvSpPr>
            <p:spPr>
              <a:xfrm>
                <a:off x="607526" y="4402772"/>
                <a:ext cx="4866174" cy="769441"/>
              </a:xfrm>
              <a:prstGeom prst="rect">
                <a:avLst/>
              </a:prstGeom>
              <a:noFill/>
              <a:ln>
                <a:noFill/>
              </a:ln>
            </p:spPr>
            <p:txBody>
              <a:bodyPr wrap="square" rtlCol="0">
                <a:spAutoFit/>
              </a:bodyPr>
              <a:lstStyle/>
              <a:p>
                <a14:m>
                  <m:oMath xmlns:m="http://schemas.openxmlformats.org/officeDocument/2006/math">
                    <m:sSub>
                      <m:sSubPr>
                        <m:ctrlPr>
                          <a:rPr kumimoji="1" lang="en-US" altLang="ja-JP" sz="2200" b="0" i="1" smtClean="0">
                            <a:solidFill>
                              <a:schemeClr val="tx1">
                                <a:lumMod val="85000"/>
                              </a:schemeClr>
                            </a:solidFill>
                            <a:latin typeface="Cambria Math" panose="02040503050406030204" pitchFamily="18" charset="0"/>
                          </a:rPr>
                        </m:ctrlPr>
                      </m:sSubPr>
                      <m:e>
                        <m:r>
                          <a:rPr kumimoji="1" lang="en-US" altLang="ja-JP" sz="2200" b="0" i="1" smtClean="0">
                            <a:solidFill>
                              <a:schemeClr val="tx1">
                                <a:lumMod val="85000"/>
                              </a:schemeClr>
                            </a:solidFill>
                            <a:latin typeface="Cambria Math" panose="02040503050406030204" pitchFamily="18" charset="0"/>
                          </a:rPr>
                          <m:t>𝐵</m:t>
                        </m:r>
                      </m:e>
                      <m:sub>
                        <m:r>
                          <m:rPr>
                            <m:sty m:val="p"/>
                          </m:rPr>
                          <a:rPr kumimoji="1" lang="en-US" altLang="ja-JP" sz="2200" b="0" i="0" smtClean="0">
                            <a:solidFill>
                              <a:schemeClr val="tx1">
                                <a:lumMod val="85000"/>
                              </a:schemeClr>
                            </a:solidFill>
                            <a:latin typeface="Cambria Math" panose="02040503050406030204" pitchFamily="18" charset="0"/>
                          </a:rPr>
                          <m:t>Λ</m:t>
                        </m:r>
                      </m:sub>
                    </m:sSub>
                    <m:r>
                      <a:rPr kumimoji="1" lang="en-US" altLang="ja-JP" sz="2200" b="0" i="1" smtClean="0">
                        <a:solidFill>
                          <a:schemeClr val="tx1">
                            <a:lumMod val="85000"/>
                          </a:schemeClr>
                        </a:solidFill>
                        <a:latin typeface="Cambria Math" panose="02040503050406030204" pitchFamily="18" charset="0"/>
                      </a:rPr>
                      <m:t>=0.13±0.05</m:t>
                    </m:r>
                  </m:oMath>
                </a14:m>
                <a:r>
                  <a:rPr kumimoji="1" lang="ja-JP" altLang="en-US" sz="2200" dirty="0">
                    <a:solidFill>
                      <a:schemeClr val="tx1">
                        <a:lumMod val="85000"/>
                      </a:schemeClr>
                    </a:solidFill>
                  </a:rPr>
                  <a:t> </a:t>
                </a:r>
                <a:r>
                  <a:rPr kumimoji="1" lang="en-US" altLang="ja-JP" sz="2200" dirty="0">
                    <a:solidFill>
                      <a:schemeClr val="tx1">
                        <a:lumMod val="85000"/>
                      </a:schemeClr>
                    </a:solidFill>
                  </a:rPr>
                  <a:t>MeV (emulsion</a:t>
                </a:r>
                <a:r>
                  <a:rPr kumimoji="1" lang="en-US" altLang="ja-JP" sz="2200" baseline="30000" dirty="0">
                    <a:solidFill>
                      <a:schemeClr val="tx1">
                        <a:lumMod val="85000"/>
                      </a:schemeClr>
                    </a:solidFill>
                  </a:rPr>
                  <a:t>1</a:t>
                </a:r>
                <a:r>
                  <a:rPr kumimoji="1" lang="en-US" altLang="ja-JP" sz="2200" dirty="0">
                    <a:solidFill>
                      <a:schemeClr val="tx1">
                        <a:lumMod val="85000"/>
                      </a:schemeClr>
                    </a:solidFill>
                  </a:rPr>
                  <a:t>)</a:t>
                </a:r>
              </a:p>
              <a:p>
                <a14:m>
                  <m:oMath xmlns:m="http://schemas.openxmlformats.org/officeDocument/2006/math">
                    <m:sSub>
                      <m:sSubPr>
                        <m:ctrlPr>
                          <a:rPr kumimoji="1" lang="en-US" altLang="ja-JP" sz="2200" i="1">
                            <a:solidFill>
                              <a:schemeClr val="tx1">
                                <a:lumMod val="85000"/>
                              </a:schemeClr>
                            </a:solidFill>
                            <a:latin typeface="Cambria Math" panose="02040503050406030204" pitchFamily="18" charset="0"/>
                          </a:rPr>
                        </m:ctrlPr>
                      </m:sSubPr>
                      <m:e>
                        <m:r>
                          <a:rPr kumimoji="1" lang="en-US" altLang="ja-JP" sz="2200" i="1">
                            <a:solidFill>
                              <a:schemeClr val="tx1">
                                <a:lumMod val="85000"/>
                              </a:schemeClr>
                            </a:solidFill>
                            <a:latin typeface="Cambria Math" panose="02040503050406030204" pitchFamily="18" charset="0"/>
                          </a:rPr>
                          <m:t>𝐵</m:t>
                        </m:r>
                      </m:e>
                      <m:sub>
                        <m:r>
                          <m:rPr>
                            <m:sty m:val="p"/>
                          </m:rPr>
                          <a:rPr kumimoji="1" lang="en-US" altLang="ja-JP" sz="2200">
                            <a:solidFill>
                              <a:schemeClr val="tx1">
                                <a:lumMod val="85000"/>
                              </a:schemeClr>
                            </a:solidFill>
                            <a:latin typeface="Cambria Math" panose="02040503050406030204" pitchFamily="18" charset="0"/>
                          </a:rPr>
                          <m:t>Λ</m:t>
                        </m:r>
                      </m:sub>
                    </m:sSub>
                    <m:r>
                      <a:rPr kumimoji="1" lang="en-US" altLang="ja-JP" sz="2200" i="1">
                        <a:solidFill>
                          <a:schemeClr val="tx1">
                            <a:lumMod val="85000"/>
                          </a:schemeClr>
                        </a:solidFill>
                        <a:latin typeface="Cambria Math" panose="02040503050406030204" pitchFamily="18" charset="0"/>
                      </a:rPr>
                      <m:t>=0.</m:t>
                    </m:r>
                    <m:r>
                      <a:rPr kumimoji="1" lang="en-US" altLang="ja-JP" sz="2200" b="0" i="1" smtClean="0">
                        <a:solidFill>
                          <a:schemeClr val="tx1">
                            <a:lumMod val="85000"/>
                          </a:schemeClr>
                        </a:solidFill>
                        <a:latin typeface="Cambria Math" panose="02040503050406030204" pitchFamily="18" charset="0"/>
                      </a:rPr>
                      <m:t>41</m:t>
                    </m:r>
                    <m:r>
                      <a:rPr kumimoji="1" lang="en-US" altLang="ja-JP" sz="2200" i="1">
                        <a:solidFill>
                          <a:schemeClr val="tx1">
                            <a:lumMod val="85000"/>
                          </a:schemeClr>
                        </a:solidFill>
                        <a:latin typeface="Cambria Math" panose="02040503050406030204" pitchFamily="18" charset="0"/>
                      </a:rPr>
                      <m:t>±0.</m:t>
                    </m:r>
                    <m:r>
                      <a:rPr kumimoji="1" lang="en-US" altLang="ja-JP" sz="2200" b="0" i="1" smtClean="0">
                        <a:solidFill>
                          <a:schemeClr val="tx1">
                            <a:lumMod val="85000"/>
                          </a:schemeClr>
                        </a:solidFill>
                        <a:latin typeface="Cambria Math" panose="02040503050406030204" pitchFamily="18" charset="0"/>
                      </a:rPr>
                      <m:t>12±0.11</m:t>
                    </m:r>
                  </m:oMath>
                </a14:m>
                <a:r>
                  <a:rPr kumimoji="1" lang="ja-JP" altLang="en-US" sz="2200" dirty="0">
                    <a:solidFill>
                      <a:schemeClr val="tx1">
                        <a:lumMod val="85000"/>
                      </a:schemeClr>
                    </a:solidFill>
                  </a:rPr>
                  <a:t> </a:t>
                </a:r>
                <a:r>
                  <a:rPr kumimoji="1" lang="en-US" altLang="ja-JP" sz="2200" dirty="0">
                    <a:solidFill>
                      <a:schemeClr val="tx1">
                        <a:lumMod val="85000"/>
                      </a:schemeClr>
                    </a:solidFill>
                  </a:rPr>
                  <a:t>MeV (STAR</a:t>
                </a:r>
                <a:r>
                  <a:rPr kumimoji="1" lang="en-US" altLang="ja-JP" sz="2200" baseline="30000" dirty="0">
                    <a:solidFill>
                      <a:schemeClr val="tx1">
                        <a:lumMod val="85000"/>
                      </a:schemeClr>
                    </a:solidFill>
                  </a:rPr>
                  <a:t>2</a:t>
                </a:r>
                <a:r>
                  <a:rPr kumimoji="1" lang="en-US" altLang="ja-JP" sz="2200" dirty="0">
                    <a:solidFill>
                      <a:schemeClr val="tx1">
                        <a:lumMod val="85000"/>
                      </a:schemeClr>
                    </a:solidFill>
                  </a:rPr>
                  <a:t>)</a:t>
                </a:r>
              </a:p>
            </p:txBody>
          </p:sp>
        </mc:Choice>
        <mc:Fallback xmlns="">
          <p:sp>
            <p:nvSpPr>
              <p:cNvPr id="19" name="テキスト ボックス 18">
                <a:extLst>
                  <a:ext uri="{FF2B5EF4-FFF2-40B4-BE49-F238E27FC236}">
                    <a16:creationId xmlns:a16="http://schemas.microsoft.com/office/drawing/2014/main" id="{3D67926C-2E57-4109-89E8-40A8372A6C85}"/>
                  </a:ext>
                </a:extLst>
              </p:cNvPr>
              <p:cNvSpPr txBox="1">
                <a:spLocks noRot="1" noChangeAspect="1" noMove="1" noResize="1" noEditPoints="1" noAdjustHandles="1" noChangeArrowheads="1" noChangeShapeType="1" noTextEdit="1"/>
              </p:cNvSpPr>
              <p:nvPr/>
            </p:nvSpPr>
            <p:spPr>
              <a:xfrm>
                <a:off x="607526" y="4402772"/>
                <a:ext cx="4866174" cy="769441"/>
              </a:xfrm>
              <a:prstGeom prst="rect">
                <a:avLst/>
              </a:prstGeom>
              <a:blipFill>
                <a:blip r:embed="rId3"/>
                <a:stretch>
                  <a:fillRect l="-125" t="-5556" r="-501" b="-15873"/>
                </a:stretch>
              </a:blipFill>
              <a:ln>
                <a:noFill/>
              </a:ln>
            </p:spPr>
            <p:txBody>
              <a:bodyPr/>
              <a:lstStyle/>
              <a:p>
                <a:r>
                  <a:rPr lang="ja-JP" altLang="en-US">
                    <a:noFill/>
                  </a:rPr>
                  <a:t> </a:t>
                </a:r>
              </a:p>
            </p:txBody>
          </p:sp>
        </mc:Fallback>
      </mc:AlternateContent>
      <p:sp>
        <p:nvSpPr>
          <p:cNvPr id="64" name="楕円 63">
            <a:extLst>
              <a:ext uri="{FF2B5EF4-FFF2-40B4-BE49-F238E27FC236}">
                <a16:creationId xmlns:a16="http://schemas.microsoft.com/office/drawing/2014/main" id="{09AAF2D0-C485-4846-9E35-1C914E534099}"/>
              </a:ext>
            </a:extLst>
          </p:cNvPr>
          <p:cNvSpPr/>
          <p:nvPr/>
        </p:nvSpPr>
        <p:spPr>
          <a:xfrm>
            <a:off x="10030308" y="2577288"/>
            <a:ext cx="140710" cy="140710"/>
          </a:xfrm>
          <a:prstGeom prst="ellipse">
            <a:avLst/>
          </a:prstGeom>
          <a:solidFill>
            <a:schemeClr val="accent3"/>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2000" dirty="0"/>
          </a:p>
        </p:txBody>
      </p:sp>
      <p:grpSp>
        <p:nvGrpSpPr>
          <p:cNvPr id="66" name="グループ化 65">
            <a:extLst>
              <a:ext uri="{FF2B5EF4-FFF2-40B4-BE49-F238E27FC236}">
                <a16:creationId xmlns:a16="http://schemas.microsoft.com/office/drawing/2014/main" id="{9C6AB40D-4124-423F-AD3D-447C78518F79}"/>
              </a:ext>
            </a:extLst>
          </p:cNvPr>
          <p:cNvGrpSpPr/>
          <p:nvPr/>
        </p:nvGrpSpPr>
        <p:grpSpPr>
          <a:xfrm>
            <a:off x="8941303" y="3242920"/>
            <a:ext cx="821123" cy="821124"/>
            <a:chOff x="6824218" y="2147232"/>
            <a:chExt cx="821123" cy="821124"/>
          </a:xfrm>
        </p:grpSpPr>
        <p:grpSp>
          <p:nvGrpSpPr>
            <p:cNvPr id="57" name="グループ化 56">
              <a:extLst>
                <a:ext uri="{FF2B5EF4-FFF2-40B4-BE49-F238E27FC236}">
                  <a16:creationId xmlns:a16="http://schemas.microsoft.com/office/drawing/2014/main" id="{07A1C9A6-9D4C-445A-A5ED-6B5D80559CDB}"/>
                </a:ext>
              </a:extLst>
            </p:cNvPr>
            <p:cNvGrpSpPr/>
            <p:nvPr/>
          </p:nvGrpSpPr>
          <p:grpSpPr>
            <a:xfrm>
              <a:off x="6824218" y="2147232"/>
              <a:ext cx="821123" cy="821124"/>
              <a:chOff x="1853837" y="1922206"/>
              <a:chExt cx="1356360" cy="1356361"/>
            </a:xfrm>
          </p:grpSpPr>
          <p:grpSp>
            <p:nvGrpSpPr>
              <p:cNvPr id="58" name="グループ化 57">
                <a:extLst>
                  <a:ext uri="{FF2B5EF4-FFF2-40B4-BE49-F238E27FC236}">
                    <a16:creationId xmlns:a16="http://schemas.microsoft.com/office/drawing/2014/main" id="{F823324B-11C2-4A98-B65C-AD52DBDE14C1}"/>
                  </a:ext>
                </a:extLst>
              </p:cNvPr>
              <p:cNvGrpSpPr/>
              <p:nvPr/>
            </p:nvGrpSpPr>
            <p:grpSpPr>
              <a:xfrm>
                <a:off x="1853837" y="1922206"/>
                <a:ext cx="1356360" cy="1356361"/>
                <a:chOff x="1630680" y="2438400"/>
                <a:chExt cx="1887583" cy="1887583"/>
              </a:xfrm>
            </p:grpSpPr>
            <p:sp>
              <p:nvSpPr>
                <p:cNvPr id="60" name="楕円 59">
                  <a:extLst>
                    <a:ext uri="{FF2B5EF4-FFF2-40B4-BE49-F238E27FC236}">
                      <a16:creationId xmlns:a16="http://schemas.microsoft.com/office/drawing/2014/main" id="{33EEEBF5-54A9-42F6-ABD9-510C8BBD9607}"/>
                    </a:ext>
                  </a:extLst>
                </p:cNvPr>
                <p:cNvSpPr/>
                <p:nvPr/>
              </p:nvSpPr>
              <p:spPr>
                <a:xfrm>
                  <a:off x="1630680" y="2438400"/>
                  <a:ext cx="1887583" cy="1887583"/>
                </a:xfrm>
                <a:prstGeom prst="ellipse">
                  <a:avLst/>
                </a:prstGeom>
                <a:solidFill>
                  <a:schemeClr val="accent6">
                    <a:lumMod val="50000"/>
                  </a:schemeClr>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2000" dirty="0"/>
                </a:p>
              </p:txBody>
            </p:sp>
            <p:sp>
              <p:nvSpPr>
                <p:cNvPr id="61" name="楕円 60">
                  <a:extLst>
                    <a:ext uri="{FF2B5EF4-FFF2-40B4-BE49-F238E27FC236}">
                      <a16:creationId xmlns:a16="http://schemas.microsoft.com/office/drawing/2014/main" id="{E287DC7D-854D-46E6-90CC-E997C9DF9130}"/>
                    </a:ext>
                  </a:extLst>
                </p:cNvPr>
                <p:cNvSpPr/>
                <p:nvPr/>
              </p:nvSpPr>
              <p:spPr>
                <a:xfrm>
                  <a:off x="1853269" y="3316656"/>
                  <a:ext cx="655321" cy="655320"/>
                </a:xfrm>
                <a:prstGeom prst="ellipse">
                  <a:avLst/>
                </a:prstGeom>
                <a:solidFill>
                  <a:schemeClr val="accent5">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grpSp>
          <p:sp>
            <p:nvSpPr>
              <p:cNvPr id="59" name="楕円 58">
                <a:extLst>
                  <a:ext uri="{FF2B5EF4-FFF2-40B4-BE49-F238E27FC236}">
                    <a16:creationId xmlns:a16="http://schemas.microsoft.com/office/drawing/2014/main" id="{8658AA1B-E2A2-4378-8E51-DA3BE31BED13}"/>
                  </a:ext>
                </a:extLst>
              </p:cNvPr>
              <p:cNvSpPr/>
              <p:nvPr/>
            </p:nvSpPr>
            <p:spPr>
              <a:xfrm>
                <a:off x="2315437" y="1996809"/>
                <a:ext cx="470894" cy="470893"/>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2000" dirty="0">
                    <a:latin typeface="Times New Roman" panose="02020603050405020304" pitchFamily="18" charset="0"/>
                    <a:cs typeface="Times New Roman" panose="02020603050405020304" pitchFamily="18" charset="0"/>
                  </a:rPr>
                  <a:t>n</a:t>
                </a:r>
                <a:endParaRPr kumimoji="1" lang="ja-JP" altLang="en-US" sz="2000" dirty="0">
                  <a:latin typeface="Times New Roman" panose="02020603050405020304" pitchFamily="18" charset="0"/>
                  <a:cs typeface="Times New Roman" panose="02020603050405020304" pitchFamily="18" charset="0"/>
                </a:endParaRPr>
              </a:p>
            </p:txBody>
          </p:sp>
        </p:grpSp>
        <p:sp>
          <p:nvSpPr>
            <p:cNvPr id="65" name="楕円 64">
              <a:extLst>
                <a:ext uri="{FF2B5EF4-FFF2-40B4-BE49-F238E27FC236}">
                  <a16:creationId xmlns:a16="http://schemas.microsoft.com/office/drawing/2014/main" id="{CC37D3C9-0E4E-4732-9A46-737B464A0418}"/>
                </a:ext>
              </a:extLst>
            </p:cNvPr>
            <p:cNvSpPr/>
            <p:nvPr/>
          </p:nvSpPr>
          <p:spPr>
            <a:xfrm>
              <a:off x="7257228" y="2523504"/>
              <a:ext cx="285073" cy="285073"/>
            </a:xfrm>
            <a:prstGeom prst="ellipse">
              <a:avLst/>
            </a:prstGeom>
            <a:solidFill>
              <a:schemeClr val="accent5">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2000" dirty="0">
                  <a:latin typeface="Times New Roman" panose="02020603050405020304" pitchFamily="18" charset="0"/>
                  <a:cs typeface="Times New Roman" panose="02020603050405020304" pitchFamily="18" charset="0"/>
                </a:rPr>
                <a:t>p</a:t>
              </a:r>
              <a:endParaRPr kumimoji="1" lang="ja-JP" altLang="en-US" sz="2000" dirty="0">
                <a:latin typeface="Times New Roman" panose="02020603050405020304" pitchFamily="18" charset="0"/>
                <a:cs typeface="Times New Roman" panose="02020603050405020304" pitchFamily="18" charset="0"/>
              </a:endParaRPr>
            </a:p>
          </p:txBody>
        </p:sp>
      </p:grpSp>
      <p:cxnSp>
        <p:nvCxnSpPr>
          <p:cNvPr id="68" name="直線矢印コネクタ 67">
            <a:extLst>
              <a:ext uri="{FF2B5EF4-FFF2-40B4-BE49-F238E27FC236}">
                <a16:creationId xmlns:a16="http://schemas.microsoft.com/office/drawing/2014/main" id="{DE25157A-F968-40F0-901E-699738C8353D}"/>
              </a:ext>
            </a:extLst>
          </p:cNvPr>
          <p:cNvCxnSpPr>
            <a:cxnSpLocks/>
          </p:cNvCxnSpPr>
          <p:nvPr/>
        </p:nvCxnSpPr>
        <p:spPr>
          <a:xfrm flipV="1">
            <a:off x="7048039" y="2717998"/>
            <a:ext cx="2788489" cy="40630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69" name="直線矢印コネクタ 68">
            <a:extLst>
              <a:ext uri="{FF2B5EF4-FFF2-40B4-BE49-F238E27FC236}">
                <a16:creationId xmlns:a16="http://schemas.microsoft.com/office/drawing/2014/main" id="{81E17880-56AD-4680-B347-A57225808BD8}"/>
              </a:ext>
            </a:extLst>
          </p:cNvPr>
          <p:cNvCxnSpPr>
            <a:cxnSpLocks/>
          </p:cNvCxnSpPr>
          <p:nvPr/>
        </p:nvCxnSpPr>
        <p:spPr>
          <a:xfrm>
            <a:off x="7048039" y="3140764"/>
            <a:ext cx="1697559" cy="39421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72" name="直線矢印コネクタ 71">
            <a:extLst>
              <a:ext uri="{FF2B5EF4-FFF2-40B4-BE49-F238E27FC236}">
                <a16:creationId xmlns:a16="http://schemas.microsoft.com/office/drawing/2014/main" id="{197C1A7D-633E-4B59-BA63-194C368B78C5}"/>
              </a:ext>
            </a:extLst>
          </p:cNvPr>
          <p:cNvCxnSpPr>
            <a:cxnSpLocks/>
          </p:cNvCxnSpPr>
          <p:nvPr/>
        </p:nvCxnSpPr>
        <p:spPr>
          <a:xfrm>
            <a:off x="4703202" y="3120954"/>
            <a:ext cx="2052846" cy="0"/>
          </a:xfrm>
          <a:prstGeom prst="straightConnector1">
            <a:avLst/>
          </a:prstGeom>
          <a:ln w="57150">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68FDB1C7-A1C5-4EC0-A171-F29BD353DE3F}"/>
              </a:ext>
            </a:extLst>
          </p:cNvPr>
          <p:cNvSpPr txBox="1"/>
          <p:nvPr/>
        </p:nvSpPr>
        <p:spPr>
          <a:xfrm>
            <a:off x="6018445" y="2490338"/>
            <a:ext cx="1767198" cy="369332"/>
          </a:xfrm>
          <a:prstGeom prst="rect">
            <a:avLst/>
          </a:prstGeom>
          <a:noFill/>
        </p:spPr>
        <p:txBody>
          <a:bodyPr wrap="square" rtlCol="0">
            <a:spAutoFit/>
          </a:bodyPr>
          <a:lstStyle/>
          <a:p>
            <a:r>
              <a:rPr kumimoji="1" lang="en-US" altLang="ja-JP" dirty="0"/>
              <a:t>Weak Decay</a:t>
            </a:r>
            <a:endParaRPr kumimoji="1" lang="ja-JP" altLang="en-US" dirty="0"/>
          </a:p>
        </p:txBody>
      </p:sp>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2CDC9604-1A3B-4988-8651-9775B7935B1A}"/>
                  </a:ext>
                </a:extLst>
              </p:cNvPr>
              <p:cNvSpPr txBox="1"/>
              <p:nvPr/>
            </p:nvSpPr>
            <p:spPr>
              <a:xfrm>
                <a:off x="10253552" y="2263012"/>
                <a:ext cx="1010487" cy="6309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3500" b="0" i="1" smtClean="0">
                              <a:latin typeface="Cambria Math" panose="02040503050406030204" pitchFamily="18" charset="0"/>
                            </a:rPr>
                          </m:ctrlPr>
                        </m:sSupPr>
                        <m:e>
                          <m:r>
                            <a:rPr kumimoji="1" lang="en-US" altLang="ja-JP" sz="3500" b="0" i="1" smtClean="0">
                              <a:latin typeface="Cambria Math" panose="02040503050406030204" pitchFamily="18" charset="0"/>
                            </a:rPr>
                            <m:t>𝜋</m:t>
                          </m:r>
                        </m:e>
                        <m:sup>
                          <m:r>
                            <a:rPr kumimoji="1" lang="en-US" altLang="ja-JP" sz="3500" b="0" i="1" smtClean="0">
                              <a:latin typeface="Cambria Math" panose="02040503050406030204" pitchFamily="18" charset="0"/>
                            </a:rPr>
                            <m:t>−</m:t>
                          </m:r>
                        </m:sup>
                      </m:sSup>
                    </m:oMath>
                  </m:oMathPara>
                </a14:m>
                <a:endParaRPr kumimoji="1" lang="ja-JP" altLang="en-US" sz="3500" dirty="0"/>
              </a:p>
            </p:txBody>
          </p:sp>
        </mc:Choice>
        <mc:Fallback xmlns="">
          <p:sp>
            <p:nvSpPr>
              <p:cNvPr id="77" name="テキスト ボックス 76">
                <a:extLst>
                  <a:ext uri="{FF2B5EF4-FFF2-40B4-BE49-F238E27FC236}">
                    <a16:creationId xmlns:a16="http://schemas.microsoft.com/office/drawing/2014/main" id="{2CDC9604-1A3B-4988-8651-9775B7935B1A}"/>
                  </a:ext>
                </a:extLst>
              </p:cNvPr>
              <p:cNvSpPr txBox="1">
                <a:spLocks noRot="1" noChangeAspect="1" noMove="1" noResize="1" noEditPoints="1" noAdjustHandles="1" noChangeArrowheads="1" noChangeShapeType="1" noTextEdit="1"/>
              </p:cNvSpPr>
              <p:nvPr/>
            </p:nvSpPr>
            <p:spPr>
              <a:xfrm>
                <a:off x="10253552" y="2263012"/>
                <a:ext cx="1010487" cy="630942"/>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33437EC1-3E2B-40DB-BBDB-1FDEB446F290}"/>
                  </a:ext>
                </a:extLst>
              </p:cNvPr>
              <p:cNvSpPr txBox="1"/>
              <p:nvPr/>
            </p:nvSpPr>
            <p:spPr>
              <a:xfrm>
                <a:off x="9838563" y="3430620"/>
                <a:ext cx="1010487" cy="6034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kumimoji="1" lang="en-US" altLang="ja-JP" sz="3000" i="1" smtClean="0">
                              <a:latin typeface="Cambria Math" panose="02040503050406030204" pitchFamily="18" charset="0"/>
                            </a:rPr>
                          </m:ctrlPr>
                        </m:sPrePr>
                        <m:sub/>
                        <m:sup>
                          <m:r>
                            <a:rPr lang="en-US" altLang="ja-JP" sz="3000" b="0" i="1" smtClean="0">
                              <a:latin typeface="Cambria Math" panose="02040503050406030204" pitchFamily="18" charset="0"/>
                            </a:rPr>
                            <m:t>3</m:t>
                          </m:r>
                        </m:sup>
                        <m:e>
                          <m:r>
                            <m:rPr>
                              <m:sty m:val="p"/>
                            </m:rPr>
                            <a:rPr lang="en-US" altLang="ja-JP" sz="3000" b="0" i="0" smtClean="0">
                              <a:latin typeface="Cambria Math" panose="02040503050406030204" pitchFamily="18" charset="0"/>
                            </a:rPr>
                            <m:t>He</m:t>
                          </m:r>
                        </m:e>
                      </m:sPre>
                    </m:oMath>
                  </m:oMathPara>
                </a14:m>
                <a:endParaRPr kumimoji="1" lang="ja-JP" altLang="en-US" sz="3000" dirty="0"/>
              </a:p>
            </p:txBody>
          </p:sp>
        </mc:Choice>
        <mc:Fallback xmlns="">
          <p:sp>
            <p:nvSpPr>
              <p:cNvPr id="78" name="テキスト ボックス 77">
                <a:extLst>
                  <a:ext uri="{FF2B5EF4-FFF2-40B4-BE49-F238E27FC236}">
                    <a16:creationId xmlns:a16="http://schemas.microsoft.com/office/drawing/2014/main" id="{33437EC1-3E2B-40DB-BBDB-1FDEB446F290}"/>
                  </a:ext>
                </a:extLst>
              </p:cNvPr>
              <p:cNvSpPr txBox="1">
                <a:spLocks noRot="1" noChangeAspect="1" noMove="1" noResize="1" noEditPoints="1" noAdjustHandles="1" noChangeArrowheads="1" noChangeShapeType="1" noTextEdit="1"/>
              </p:cNvSpPr>
              <p:nvPr/>
            </p:nvSpPr>
            <p:spPr>
              <a:xfrm>
                <a:off x="9838563" y="3430620"/>
                <a:ext cx="1010487" cy="603435"/>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FF9E6AF0-76B7-45E8-81F9-9822B7AA7392}"/>
                  </a:ext>
                </a:extLst>
              </p:cNvPr>
              <p:cNvSpPr txBox="1"/>
              <p:nvPr/>
            </p:nvSpPr>
            <p:spPr>
              <a:xfrm>
                <a:off x="8054634" y="4424954"/>
                <a:ext cx="2962811" cy="769441"/>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kumimoji="1" lang="en-US" altLang="ja-JP" sz="2200" b="0" i="1" smtClean="0">
                          <a:solidFill>
                            <a:schemeClr val="tx1">
                              <a:lumMod val="85000"/>
                            </a:schemeClr>
                          </a:solidFill>
                          <a:latin typeface="Cambria Math" panose="02040503050406030204" pitchFamily="18" charset="0"/>
                        </a:rPr>
                        <m:t>𝜏</m:t>
                      </m:r>
                      <m:r>
                        <a:rPr kumimoji="1" lang="en-US" altLang="ja-JP" sz="2200" b="0" i="1" smtClean="0">
                          <a:solidFill>
                            <a:schemeClr val="tx1">
                              <a:lumMod val="85000"/>
                            </a:schemeClr>
                          </a:solidFill>
                          <a:latin typeface="Cambria Math" panose="02040503050406030204" pitchFamily="18" charset="0"/>
                        </a:rPr>
                        <m:t>=(0.5</m:t>
                      </m:r>
                      <m:r>
                        <a:rPr kumimoji="1" lang="ja-JP" altLang="en-US" sz="2200" i="1">
                          <a:solidFill>
                            <a:schemeClr val="tx1">
                              <a:lumMod val="85000"/>
                            </a:schemeClr>
                          </a:solidFill>
                          <a:latin typeface="Cambria Math" panose="02040503050406030204" pitchFamily="18" charset="0"/>
                        </a:rPr>
                        <m:t>～</m:t>
                      </m:r>
                      <m:r>
                        <a:rPr kumimoji="1" lang="en-US" altLang="ja-JP" sz="2200" b="0" i="1" smtClean="0">
                          <a:solidFill>
                            <a:schemeClr val="tx1">
                              <a:lumMod val="85000"/>
                            </a:schemeClr>
                          </a:solidFill>
                          <a:latin typeface="Cambria Math" panose="02040503050406030204" pitchFamily="18" charset="0"/>
                        </a:rPr>
                        <m:t>0.92) </m:t>
                      </m:r>
                      <m:sSub>
                        <m:sSubPr>
                          <m:ctrlPr>
                            <a:rPr kumimoji="1" lang="en-US" altLang="ja-JP" sz="2200" b="0" i="1" smtClean="0">
                              <a:solidFill>
                                <a:schemeClr val="tx1">
                                  <a:lumMod val="85000"/>
                                </a:schemeClr>
                              </a:solidFill>
                              <a:latin typeface="Cambria Math" panose="02040503050406030204" pitchFamily="18" charset="0"/>
                            </a:rPr>
                          </m:ctrlPr>
                        </m:sSubPr>
                        <m:e>
                          <m:r>
                            <a:rPr kumimoji="1" lang="en-US" altLang="ja-JP" sz="2200" i="1">
                              <a:solidFill>
                                <a:schemeClr val="tx1">
                                  <a:lumMod val="85000"/>
                                </a:schemeClr>
                              </a:solidFill>
                              <a:latin typeface="Cambria Math" panose="02040503050406030204" pitchFamily="18" charset="0"/>
                            </a:rPr>
                            <m:t>𝜏</m:t>
                          </m:r>
                        </m:e>
                        <m:sub>
                          <m:r>
                            <m:rPr>
                              <m:sty m:val="p"/>
                            </m:rPr>
                            <a:rPr kumimoji="1" lang="en-US" altLang="ja-JP" sz="2200" b="0" i="0" smtClean="0">
                              <a:solidFill>
                                <a:schemeClr val="tx1">
                                  <a:lumMod val="85000"/>
                                </a:schemeClr>
                              </a:solidFill>
                              <a:latin typeface="Cambria Math" panose="02040503050406030204" pitchFamily="18" charset="0"/>
                            </a:rPr>
                            <m:t>Λ</m:t>
                          </m:r>
                        </m:sub>
                      </m:sSub>
                    </m:oMath>
                  </m:oMathPara>
                </a14:m>
                <a:endParaRPr kumimoji="1" lang="en-US" altLang="ja-JP" sz="2200" dirty="0">
                  <a:solidFill>
                    <a:schemeClr val="tx1">
                      <a:lumMod val="85000"/>
                    </a:schemeClr>
                  </a:solidFill>
                </a:endParaRPr>
              </a:p>
              <a:p>
                <a:pPr algn="ctr"/>
                <a:r>
                  <a:rPr kumimoji="1" lang="en-US" altLang="ja-JP" sz="2200" dirty="0">
                    <a:solidFill>
                      <a:schemeClr val="tx1">
                        <a:lumMod val="85000"/>
                      </a:schemeClr>
                    </a:solidFill>
                  </a:rPr>
                  <a:t>(</a:t>
                </a:r>
                <a:r>
                  <a:rPr kumimoji="1" lang="en-US" altLang="ja-JP" sz="2200" dirty="0" err="1">
                    <a:solidFill>
                      <a:schemeClr val="tx1">
                        <a:lumMod val="85000"/>
                      </a:schemeClr>
                    </a:solidFill>
                  </a:rPr>
                  <a:t>HypHI</a:t>
                </a:r>
                <a:r>
                  <a:rPr kumimoji="1" lang="en-US" altLang="ja-JP" sz="2200" dirty="0">
                    <a:solidFill>
                      <a:schemeClr val="tx1">
                        <a:lumMod val="85000"/>
                      </a:schemeClr>
                    </a:solidFill>
                  </a:rPr>
                  <a:t>, STAR, ALICE)</a:t>
                </a:r>
              </a:p>
            </p:txBody>
          </p:sp>
        </mc:Choice>
        <mc:Fallback xmlns="">
          <p:sp>
            <p:nvSpPr>
              <p:cNvPr id="80" name="テキスト ボックス 79">
                <a:extLst>
                  <a:ext uri="{FF2B5EF4-FFF2-40B4-BE49-F238E27FC236}">
                    <a16:creationId xmlns:a16="http://schemas.microsoft.com/office/drawing/2014/main" id="{FF9E6AF0-76B7-45E8-81F9-9822B7AA7392}"/>
                  </a:ext>
                </a:extLst>
              </p:cNvPr>
              <p:cNvSpPr txBox="1">
                <a:spLocks noRot="1" noChangeAspect="1" noMove="1" noResize="1" noEditPoints="1" noAdjustHandles="1" noChangeArrowheads="1" noChangeShapeType="1" noTextEdit="1"/>
              </p:cNvSpPr>
              <p:nvPr/>
            </p:nvSpPr>
            <p:spPr>
              <a:xfrm>
                <a:off x="8054634" y="4424954"/>
                <a:ext cx="2962811" cy="769441"/>
              </a:xfrm>
              <a:prstGeom prst="rect">
                <a:avLst/>
              </a:prstGeom>
              <a:blipFill>
                <a:blip r:embed="rId6"/>
                <a:stretch>
                  <a:fillRect l="-1646" r="-1440" b="-15079"/>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6552E7AD-B394-4234-8B5D-9DB65FCCE778}"/>
                  </a:ext>
                </a:extLst>
              </p:cNvPr>
              <p:cNvSpPr txBox="1"/>
              <p:nvPr/>
            </p:nvSpPr>
            <p:spPr>
              <a:xfrm>
                <a:off x="1253536" y="1439692"/>
                <a:ext cx="2686050" cy="707886"/>
              </a:xfrm>
              <a:prstGeom prst="rect">
                <a:avLst/>
              </a:prstGeom>
              <a:solidFill>
                <a:schemeClr val="accent3">
                  <a:lumMod val="20000"/>
                  <a:lumOff val="80000"/>
                </a:schemeClr>
              </a:solidFill>
            </p:spPr>
            <p:txBody>
              <a:bodyPr wrap="square" rtlCol="0">
                <a:spAutoFit/>
              </a:bodyPr>
              <a:lstStyle/>
              <a:p>
                <a:pPr algn="ctr"/>
                <a:r>
                  <a:rPr kumimoji="1" lang="en-US" altLang="ja-JP" sz="4000" b="1" dirty="0">
                    <a:solidFill>
                      <a:schemeClr val="bg1">
                        <a:lumMod val="65000"/>
                        <a:lumOff val="35000"/>
                      </a:schemeClr>
                    </a:solidFill>
                  </a:rPr>
                  <a:t>Small </a:t>
                </a:r>
                <a14:m>
                  <m:oMath xmlns:m="http://schemas.openxmlformats.org/officeDocument/2006/math">
                    <m:sSub>
                      <m:sSubPr>
                        <m:ctrlPr>
                          <a:rPr kumimoji="1" lang="en-US" altLang="ja-JP" sz="4000" b="1" i="1">
                            <a:solidFill>
                              <a:schemeClr val="bg1">
                                <a:lumMod val="65000"/>
                                <a:lumOff val="35000"/>
                              </a:schemeClr>
                            </a:solidFill>
                            <a:latin typeface="Cambria Math" panose="02040503050406030204" pitchFamily="18" charset="0"/>
                          </a:rPr>
                        </m:ctrlPr>
                      </m:sSubPr>
                      <m:e>
                        <m:r>
                          <a:rPr kumimoji="1" lang="en-US" altLang="ja-JP" sz="4000" b="1" i="1">
                            <a:solidFill>
                              <a:schemeClr val="bg1">
                                <a:lumMod val="65000"/>
                                <a:lumOff val="35000"/>
                              </a:schemeClr>
                            </a:solidFill>
                            <a:latin typeface="Cambria Math" panose="02040503050406030204" pitchFamily="18" charset="0"/>
                          </a:rPr>
                          <m:t>𝑩</m:t>
                        </m:r>
                      </m:e>
                      <m:sub>
                        <m:r>
                          <a:rPr kumimoji="1" lang="en-US" altLang="ja-JP" sz="4000" b="1" i="1">
                            <a:solidFill>
                              <a:schemeClr val="bg1">
                                <a:lumMod val="65000"/>
                                <a:lumOff val="35000"/>
                              </a:schemeClr>
                            </a:solidFill>
                            <a:latin typeface="Cambria Math" panose="02040503050406030204" pitchFamily="18" charset="0"/>
                          </a:rPr>
                          <m:t>𝜦</m:t>
                        </m:r>
                      </m:sub>
                    </m:sSub>
                  </m:oMath>
                </a14:m>
                <a:endParaRPr kumimoji="1" lang="ja-JP" altLang="en-US" sz="4000" b="1" dirty="0">
                  <a:solidFill>
                    <a:schemeClr val="bg1">
                      <a:lumMod val="65000"/>
                      <a:lumOff val="35000"/>
                    </a:schemeClr>
                  </a:solidFill>
                </a:endParaRPr>
              </a:p>
            </p:txBody>
          </p:sp>
        </mc:Choice>
        <mc:Fallback xmlns="">
          <p:sp>
            <p:nvSpPr>
              <p:cNvPr id="81" name="テキスト ボックス 80">
                <a:extLst>
                  <a:ext uri="{FF2B5EF4-FFF2-40B4-BE49-F238E27FC236}">
                    <a16:creationId xmlns:a16="http://schemas.microsoft.com/office/drawing/2014/main" id="{6552E7AD-B394-4234-8B5D-9DB65FCCE778}"/>
                  </a:ext>
                </a:extLst>
              </p:cNvPr>
              <p:cNvSpPr txBox="1">
                <a:spLocks noRot="1" noChangeAspect="1" noMove="1" noResize="1" noEditPoints="1" noAdjustHandles="1" noChangeArrowheads="1" noChangeShapeType="1" noTextEdit="1"/>
              </p:cNvSpPr>
              <p:nvPr/>
            </p:nvSpPr>
            <p:spPr>
              <a:xfrm>
                <a:off x="1253536" y="1439692"/>
                <a:ext cx="2686050" cy="707886"/>
              </a:xfrm>
              <a:prstGeom prst="rect">
                <a:avLst/>
              </a:prstGeom>
              <a:blipFill>
                <a:blip r:embed="rId7"/>
                <a:stretch>
                  <a:fillRect l="-682" t="-15517" b="-36207"/>
                </a:stretch>
              </a:blipFill>
            </p:spPr>
            <p:txBody>
              <a:bodyPr/>
              <a:lstStyle/>
              <a:p>
                <a:r>
                  <a:rPr lang="ja-JP" altLang="en-US">
                    <a:noFill/>
                  </a:rPr>
                  <a:t> </a:t>
                </a:r>
              </a:p>
            </p:txBody>
          </p:sp>
        </mc:Fallback>
      </mc:AlternateContent>
      <p:sp>
        <p:nvSpPr>
          <p:cNvPr id="82" name="テキスト ボックス 81">
            <a:extLst>
              <a:ext uri="{FF2B5EF4-FFF2-40B4-BE49-F238E27FC236}">
                <a16:creationId xmlns:a16="http://schemas.microsoft.com/office/drawing/2014/main" id="{328263D1-CA55-49DC-80AE-4B6910582338}"/>
              </a:ext>
            </a:extLst>
          </p:cNvPr>
          <p:cNvSpPr txBox="1"/>
          <p:nvPr/>
        </p:nvSpPr>
        <p:spPr>
          <a:xfrm>
            <a:off x="7403828" y="1425207"/>
            <a:ext cx="3613617" cy="707886"/>
          </a:xfrm>
          <a:prstGeom prst="rect">
            <a:avLst/>
          </a:prstGeom>
          <a:solidFill>
            <a:schemeClr val="accent6">
              <a:lumMod val="60000"/>
              <a:lumOff val="40000"/>
            </a:schemeClr>
          </a:solidFill>
        </p:spPr>
        <p:txBody>
          <a:bodyPr wrap="square" rtlCol="0">
            <a:spAutoFit/>
          </a:bodyPr>
          <a:lstStyle/>
          <a:p>
            <a:pPr algn="ctr"/>
            <a:r>
              <a:rPr kumimoji="1" lang="en-US" altLang="ja-JP" sz="4000" dirty="0">
                <a:ln w="0"/>
                <a:solidFill>
                  <a:srgbClr val="C00000"/>
                </a:solidFill>
                <a:effectLst>
                  <a:outerShdw blurRad="38100" dist="25400" dir="5400000" algn="ctr" rotWithShape="0">
                    <a:srgbClr val="6E747A">
                      <a:alpha val="43000"/>
                    </a:srgbClr>
                  </a:outerShdw>
                </a:effectLst>
              </a:rPr>
              <a:t>Short Lifetime</a:t>
            </a:r>
            <a:endParaRPr kumimoji="1" lang="ja-JP" altLang="en-US" sz="4000" dirty="0">
              <a:ln w="0"/>
              <a:solidFill>
                <a:srgbClr val="C00000"/>
              </a:solidFill>
              <a:effectLst>
                <a:outerShdw blurRad="38100" dist="25400" dir="5400000" algn="ctr" rotWithShape="0">
                  <a:srgbClr val="6E747A">
                    <a:alpha val="43000"/>
                  </a:srgbClr>
                </a:outerShdw>
              </a:effectLst>
            </a:endParaRPr>
          </a:p>
        </p:txBody>
      </p:sp>
      <p:sp>
        <p:nvSpPr>
          <p:cNvPr id="85" name="テキスト ボックス 84">
            <a:extLst>
              <a:ext uri="{FF2B5EF4-FFF2-40B4-BE49-F238E27FC236}">
                <a16:creationId xmlns:a16="http://schemas.microsoft.com/office/drawing/2014/main" id="{B84412F2-7105-4943-BBFC-5C3803BD74E9}"/>
              </a:ext>
            </a:extLst>
          </p:cNvPr>
          <p:cNvSpPr txBox="1"/>
          <p:nvPr/>
        </p:nvSpPr>
        <p:spPr>
          <a:xfrm>
            <a:off x="5277046" y="1627833"/>
            <a:ext cx="1183248" cy="630942"/>
          </a:xfrm>
          <a:prstGeom prst="rect">
            <a:avLst/>
          </a:prstGeom>
          <a:noFill/>
        </p:spPr>
        <p:txBody>
          <a:bodyPr wrap="square" rtlCol="0">
            <a:spAutoFit/>
          </a:bodyPr>
          <a:lstStyle/>
          <a:p>
            <a:r>
              <a:rPr kumimoji="1" lang="en-US" altLang="ja-JP" sz="3500" b="1" dirty="0">
                <a:latin typeface="Arial Black" panose="020B0A04020102020204" pitchFamily="34" charset="0"/>
              </a:rPr>
              <a:t>VS. </a:t>
            </a:r>
            <a:endParaRPr kumimoji="1" lang="ja-JP" altLang="en-US" sz="3500" b="1" dirty="0">
              <a:latin typeface="Arial Black" panose="020B0A04020102020204" pitchFamily="34" charset="0"/>
            </a:endParaRPr>
          </a:p>
        </p:txBody>
      </p:sp>
      <p:sp>
        <p:nvSpPr>
          <p:cNvPr id="86" name="正方形/長方形 85">
            <a:extLst>
              <a:ext uri="{FF2B5EF4-FFF2-40B4-BE49-F238E27FC236}">
                <a16:creationId xmlns:a16="http://schemas.microsoft.com/office/drawing/2014/main" id="{B954BA0B-229D-4A22-88B4-F275E9CAE86F}"/>
              </a:ext>
            </a:extLst>
          </p:cNvPr>
          <p:cNvSpPr/>
          <p:nvPr/>
        </p:nvSpPr>
        <p:spPr>
          <a:xfrm>
            <a:off x="268775" y="6034100"/>
            <a:ext cx="4305322" cy="784830"/>
          </a:xfrm>
          <a:prstGeom prst="rect">
            <a:avLst/>
          </a:prstGeom>
        </p:spPr>
        <p:txBody>
          <a:bodyPr wrap="square">
            <a:spAutoFit/>
          </a:bodyPr>
          <a:lstStyle/>
          <a:p>
            <a:r>
              <a:rPr lang="en-US" altLang="ja-JP" sz="1500" baseline="30000" dirty="0">
                <a:latin typeface="Times New Roman" panose="02020603050405020304" pitchFamily="18" charset="0"/>
                <a:cs typeface="Times New Roman" panose="02020603050405020304" pitchFamily="18" charset="0"/>
              </a:rPr>
              <a:t>1 </a:t>
            </a:r>
            <a:r>
              <a:rPr lang="en-US" altLang="ja-JP" sz="1500" dirty="0">
                <a:latin typeface="Times New Roman" panose="02020603050405020304" pitchFamily="18" charset="0"/>
                <a:cs typeface="Times New Roman" panose="02020603050405020304" pitchFamily="18" charset="0"/>
              </a:rPr>
              <a:t>M. </a:t>
            </a:r>
            <a:r>
              <a:rPr lang="en-US" altLang="ja-JP" sz="1500" dirty="0" err="1">
                <a:latin typeface="Times New Roman" panose="02020603050405020304" pitchFamily="18" charset="0"/>
                <a:cs typeface="Times New Roman" panose="02020603050405020304" pitchFamily="18" charset="0"/>
              </a:rPr>
              <a:t>Juric</a:t>
            </a:r>
            <a:r>
              <a:rPr lang="en-US" altLang="ja-JP" sz="1500" dirty="0">
                <a:latin typeface="Times New Roman" panose="02020603050405020304" pitchFamily="18" charset="0"/>
                <a:cs typeface="Times New Roman" panose="02020603050405020304" pitchFamily="18" charset="0"/>
              </a:rPr>
              <a:t> </a:t>
            </a:r>
            <a:r>
              <a:rPr lang="en-US" altLang="ja-JP" sz="1500" i="1" dirty="0">
                <a:latin typeface="Times New Roman" panose="02020603050405020304" pitchFamily="18" charset="0"/>
                <a:cs typeface="Times New Roman" panose="02020603050405020304" pitchFamily="18" charset="0"/>
              </a:rPr>
              <a:t>et al.</a:t>
            </a:r>
            <a:r>
              <a:rPr lang="en-US" altLang="ja-JP" sz="1500" dirty="0">
                <a:latin typeface="Times New Roman" panose="02020603050405020304" pitchFamily="18" charset="0"/>
                <a:cs typeface="Times New Roman" panose="02020603050405020304" pitchFamily="18" charset="0"/>
              </a:rPr>
              <a:t>, </a:t>
            </a:r>
            <a:r>
              <a:rPr lang="en-US" altLang="ja-JP" sz="1500" i="1" dirty="0">
                <a:latin typeface="Times New Roman" panose="02020603050405020304" pitchFamily="18" charset="0"/>
                <a:cs typeface="Times New Roman" panose="02020603050405020304" pitchFamily="18" charset="0"/>
              </a:rPr>
              <a:t>Nucl. Phys. B </a:t>
            </a:r>
            <a:r>
              <a:rPr lang="en-US" altLang="ja-JP" sz="1500" b="1" dirty="0">
                <a:latin typeface="Times New Roman" panose="02020603050405020304" pitchFamily="18" charset="0"/>
                <a:cs typeface="Times New Roman" panose="02020603050405020304" pitchFamily="18" charset="0"/>
              </a:rPr>
              <a:t>52</a:t>
            </a:r>
            <a:r>
              <a:rPr lang="en-US" altLang="ja-JP" sz="1500" dirty="0">
                <a:latin typeface="Times New Roman" panose="02020603050405020304" pitchFamily="18" charset="0"/>
                <a:cs typeface="Times New Roman" panose="02020603050405020304" pitchFamily="18" charset="0"/>
              </a:rPr>
              <a:t>, 1-30 (1973).</a:t>
            </a:r>
          </a:p>
          <a:p>
            <a:r>
              <a:rPr lang="en-US" altLang="ja-JP" sz="1500" baseline="30000" dirty="0">
                <a:latin typeface="Times New Roman" panose="02020603050405020304" pitchFamily="18" charset="0"/>
                <a:cs typeface="Times New Roman" panose="02020603050405020304" pitchFamily="18" charset="0"/>
              </a:rPr>
              <a:t>2</a:t>
            </a:r>
            <a:r>
              <a:rPr lang="en-US" altLang="ja-JP" sz="1500" dirty="0">
                <a:latin typeface="Times New Roman" panose="02020603050405020304" pitchFamily="18" charset="0"/>
                <a:cs typeface="Times New Roman" panose="02020603050405020304" pitchFamily="18" charset="0"/>
              </a:rPr>
              <a:t> The STAR Collaboration, </a:t>
            </a:r>
            <a:r>
              <a:rPr lang="en-US" altLang="ja-JP" sz="1500" i="1" dirty="0">
                <a:latin typeface="Times New Roman" panose="02020603050405020304" pitchFamily="18" charset="0"/>
                <a:cs typeface="Times New Roman" panose="02020603050405020304" pitchFamily="18" charset="0"/>
              </a:rPr>
              <a:t>Nature Physics </a:t>
            </a:r>
            <a:r>
              <a:rPr lang="en-US" altLang="ja-JP" sz="1500" dirty="0">
                <a:latin typeface="Times New Roman" panose="02020603050405020304" pitchFamily="18" charset="0"/>
                <a:cs typeface="Times New Roman" panose="02020603050405020304" pitchFamily="18" charset="0"/>
              </a:rPr>
              <a:t>(2020); </a:t>
            </a:r>
          </a:p>
          <a:p>
            <a:r>
              <a:rPr lang="en-US" altLang="ja-JP" sz="1500" dirty="0">
                <a:latin typeface="Times New Roman" panose="02020603050405020304" pitchFamily="18" charset="0"/>
                <a:cs typeface="Times New Roman" panose="02020603050405020304" pitchFamily="18" charset="0"/>
              </a:rPr>
              <a:t>   https://doi.org/10.1038/s41567-020-0799-7</a:t>
            </a:r>
            <a:endParaRPr lang="ja-JP" altLang="en-US" sz="1500" dirty="0">
              <a:latin typeface="Times New Roman" panose="02020603050405020304" pitchFamily="18" charset="0"/>
              <a:cs typeface="Times New Roman" panose="02020603050405020304" pitchFamily="18" charset="0"/>
            </a:endParaRPr>
          </a:p>
        </p:txBody>
      </p:sp>
      <p:grpSp>
        <p:nvGrpSpPr>
          <p:cNvPr id="96" name="グループ化 95">
            <a:extLst>
              <a:ext uri="{FF2B5EF4-FFF2-40B4-BE49-F238E27FC236}">
                <a16:creationId xmlns:a16="http://schemas.microsoft.com/office/drawing/2014/main" id="{7435171A-27FD-4B98-AE83-4DFDF3C40782}"/>
              </a:ext>
            </a:extLst>
          </p:cNvPr>
          <p:cNvGrpSpPr/>
          <p:nvPr/>
        </p:nvGrpSpPr>
        <p:grpSpPr>
          <a:xfrm>
            <a:off x="5277046" y="4612943"/>
            <a:ext cx="6790232" cy="2016458"/>
            <a:chOff x="5277046" y="4612943"/>
            <a:chExt cx="6790232" cy="2016458"/>
          </a:xfrm>
        </p:grpSpPr>
        <mc:AlternateContent xmlns:mc="http://schemas.openxmlformats.org/markup-compatibility/2006" xmlns:a14="http://schemas.microsoft.com/office/drawing/2010/main">
          <mc:Choice Requires="a14">
            <p:sp>
              <p:nvSpPr>
                <p:cNvPr id="88" name="正方形/長方形 87">
                  <a:extLst>
                    <a:ext uri="{FF2B5EF4-FFF2-40B4-BE49-F238E27FC236}">
                      <a16:creationId xmlns:a16="http://schemas.microsoft.com/office/drawing/2014/main" id="{1C7EA87E-024C-4A9C-B2FC-52B1600263CC}"/>
                    </a:ext>
                  </a:extLst>
                </p:cNvPr>
                <p:cNvSpPr/>
                <p:nvPr/>
              </p:nvSpPr>
              <p:spPr>
                <a:xfrm>
                  <a:off x="6294058" y="5506017"/>
                  <a:ext cx="5773220" cy="1123384"/>
                </a:xfrm>
                <a:prstGeom prst="rect">
                  <a:avLst/>
                </a:prstGeom>
                <a:ln>
                  <a:solidFill>
                    <a:schemeClr val="accent3">
                      <a:lumMod val="60000"/>
                      <a:lumOff val="40000"/>
                    </a:schemeClr>
                  </a:solidFill>
                </a:ln>
              </p:spPr>
              <p:txBody>
                <a:bodyPr wrap="square">
                  <a:spAutoFit/>
                </a:bodyPr>
                <a:lstStyle/>
                <a:p>
                  <a:r>
                    <a:rPr lang="da-DK" altLang="ja-JP" sz="2100" dirty="0">
                      <a:latin typeface="CMR10"/>
                    </a:rPr>
                    <a:t>Fadeev calcuation with realistic NN/YN interactions </a:t>
                  </a:r>
                </a:p>
                <a:p>
                  <a:r>
                    <a:rPr lang="da-DK" altLang="ja-JP" sz="2100" dirty="0">
                      <a:latin typeface="CMR10"/>
                      <a:sym typeface="Wingdings" panose="05000000000000000000" pitchFamily="2" charset="2"/>
                    </a:rPr>
                    <a:t></a:t>
                  </a:r>
                  <a14:m>
                    <m:oMath xmlns:m="http://schemas.openxmlformats.org/officeDocument/2006/math">
                      <m:r>
                        <a:rPr kumimoji="1" lang="en-US" altLang="ja-JP" sz="2500" b="0" i="0" smtClean="0">
                          <a:solidFill>
                            <a:schemeClr val="tx1">
                              <a:lumMod val="85000"/>
                            </a:schemeClr>
                          </a:solidFill>
                          <a:latin typeface="Cambria Math" panose="02040503050406030204" pitchFamily="18" charset="0"/>
                        </a:rPr>
                        <m:t> </m:t>
                      </m:r>
                      <m:r>
                        <a:rPr kumimoji="1" lang="en-US" altLang="ja-JP" sz="2500" b="0" i="1" smtClean="0">
                          <a:solidFill>
                            <a:schemeClr val="tx1">
                              <a:lumMod val="85000"/>
                            </a:schemeClr>
                          </a:solidFill>
                          <a:latin typeface="Cambria Math" panose="02040503050406030204" pitchFamily="18" charset="0"/>
                        </a:rPr>
                        <m:t> </m:t>
                      </m:r>
                      <m:r>
                        <a:rPr kumimoji="1" lang="en-US" altLang="ja-JP" sz="2500" b="1" i="1" smtClean="0">
                          <a:solidFill>
                            <a:srgbClr val="FFFF00"/>
                          </a:solidFill>
                          <a:latin typeface="Cambria Math" panose="02040503050406030204" pitchFamily="18" charset="0"/>
                        </a:rPr>
                        <m:t>𝝉</m:t>
                      </m:r>
                      <m:r>
                        <a:rPr kumimoji="1" lang="en-US" altLang="ja-JP" sz="2500" b="1" i="1" smtClean="0">
                          <a:solidFill>
                            <a:srgbClr val="FFFF00"/>
                          </a:solidFill>
                          <a:latin typeface="Cambria Math" panose="02040503050406030204" pitchFamily="18" charset="0"/>
                        </a:rPr>
                        <m:t>=</m:t>
                      </m:r>
                      <m:r>
                        <a:rPr kumimoji="1" lang="en-US" altLang="ja-JP" sz="2500" b="1" i="1" smtClean="0">
                          <a:solidFill>
                            <a:srgbClr val="FFFF00"/>
                          </a:solidFill>
                          <a:latin typeface="Cambria Math" panose="02040503050406030204" pitchFamily="18" charset="0"/>
                        </a:rPr>
                        <m:t>𝟎</m:t>
                      </m:r>
                      <m:r>
                        <a:rPr kumimoji="1" lang="en-US" altLang="ja-JP" sz="2500" b="1" i="1" smtClean="0">
                          <a:solidFill>
                            <a:srgbClr val="FFFF00"/>
                          </a:solidFill>
                          <a:latin typeface="Cambria Math" panose="02040503050406030204" pitchFamily="18" charset="0"/>
                        </a:rPr>
                        <m:t>.</m:t>
                      </m:r>
                      <m:r>
                        <a:rPr kumimoji="1" lang="en-US" altLang="ja-JP" sz="2500" b="1" i="1" smtClean="0">
                          <a:solidFill>
                            <a:srgbClr val="FFFF00"/>
                          </a:solidFill>
                          <a:latin typeface="Cambria Math" panose="02040503050406030204" pitchFamily="18" charset="0"/>
                        </a:rPr>
                        <m:t>𝟗𝟕</m:t>
                      </m:r>
                      <m:r>
                        <a:rPr kumimoji="1" lang="en-US" altLang="ja-JP" sz="2500" b="1" i="1">
                          <a:solidFill>
                            <a:srgbClr val="FFFF00"/>
                          </a:solidFill>
                          <a:latin typeface="Cambria Math" panose="02040503050406030204" pitchFamily="18" charset="0"/>
                        </a:rPr>
                        <m:t> </m:t>
                      </m:r>
                      <m:sSub>
                        <m:sSubPr>
                          <m:ctrlPr>
                            <a:rPr kumimoji="1" lang="en-US" altLang="ja-JP" sz="2500" b="1" i="1">
                              <a:solidFill>
                                <a:srgbClr val="FFFF00"/>
                              </a:solidFill>
                              <a:latin typeface="Cambria Math" panose="02040503050406030204" pitchFamily="18" charset="0"/>
                            </a:rPr>
                          </m:ctrlPr>
                        </m:sSubPr>
                        <m:e>
                          <m:r>
                            <a:rPr kumimoji="1" lang="en-US" altLang="ja-JP" sz="2500" b="1" i="1">
                              <a:solidFill>
                                <a:srgbClr val="FFFF00"/>
                              </a:solidFill>
                              <a:latin typeface="Cambria Math" panose="02040503050406030204" pitchFamily="18" charset="0"/>
                            </a:rPr>
                            <m:t>𝝉</m:t>
                          </m:r>
                        </m:e>
                        <m:sub>
                          <m:r>
                            <a:rPr kumimoji="1" lang="en-US" altLang="ja-JP" sz="2500" b="1" i="1">
                              <a:solidFill>
                                <a:srgbClr val="FFFF00"/>
                              </a:solidFill>
                              <a:latin typeface="Cambria Math" panose="02040503050406030204" pitchFamily="18" charset="0"/>
                            </a:rPr>
                            <m:t>𝜦</m:t>
                          </m:r>
                        </m:sub>
                      </m:sSub>
                    </m:oMath>
                  </a14:m>
                  <a:r>
                    <a:rPr lang="da-DK" altLang="ja-JP" sz="2500" b="1" dirty="0">
                      <a:solidFill>
                        <a:srgbClr val="FFFF00"/>
                      </a:solidFill>
                      <a:latin typeface="CMR10"/>
                      <a:sym typeface="Wingdings" panose="05000000000000000000" pitchFamily="2" charset="2"/>
                    </a:rPr>
                    <a:t> </a:t>
                  </a:r>
                  <a:r>
                    <a:rPr lang="da-DK" altLang="ja-JP" sz="2500" b="1" dirty="0">
                      <a:solidFill>
                        <a:srgbClr val="FFFF00"/>
                      </a:solidFill>
                      <a:latin typeface="CMR10"/>
                    </a:rPr>
                    <a:t> </a:t>
                  </a:r>
                  <a:endParaRPr lang="da-DK" altLang="ja-JP" sz="2500" b="1" dirty="0">
                    <a:latin typeface="CMR10"/>
                  </a:endParaRPr>
                </a:p>
                <a:p>
                  <a:r>
                    <a:rPr lang="da-DK" altLang="ja-JP" sz="2100" dirty="0">
                      <a:latin typeface="CMR10"/>
                    </a:rPr>
                    <a:t>     (H. Kamada </a:t>
                  </a:r>
                  <a:r>
                    <a:rPr lang="da-DK" altLang="ja-JP" sz="2100" i="1" dirty="0">
                      <a:latin typeface="CMTI10"/>
                    </a:rPr>
                    <a:t>et al.</a:t>
                  </a:r>
                  <a:r>
                    <a:rPr lang="da-DK" altLang="ja-JP" sz="2100" dirty="0">
                      <a:latin typeface="CMR10"/>
                    </a:rPr>
                    <a:t>, </a:t>
                  </a:r>
                  <a:r>
                    <a:rPr lang="da-DK" altLang="ja-JP" sz="2100" i="1" dirty="0">
                      <a:latin typeface="CMTI10"/>
                    </a:rPr>
                    <a:t>Phys. Rev. C </a:t>
                  </a:r>
                  <a:r>
                    <a:rPr lang="da-DK" altLang="ja-JP" sz="2100" b="1" dirty="0">
                      <a:latin typeface="CMBX10"/>
                    </a:rPr>
                    <a:t>57</a:t>
                  </a:r>
                  <a:r>
                    <a:rPr lang="da-DK" altLang="ja-JP" sz="2100" dirty="0">
                      <a:latin typeface="CMR10"/>
                    </a:rPr>
                    <a:t>, 4 (1998))</a:t>
                  </a:r>
                  <a:endParaRPr lang="ja-JP" altLang="en-US" sz="2100" dirty="0"/>
                </a:p>
              </p:txBody>
            </p:sp>
          </mc:Choice>
          <mc:Fallback xmlns="">
            <p:sp>
              <p:nvSpPr>
                <p:cNvPr id="88" name="正方形/長方形 87">
                  <a:extLst>
                    <a:ext uri="{FF2B5EF4-FFF2-40B4-BE49-F238E27FC236}">
                      <a16:creationId xmlns:a16="http://schemas.microsoft.com/office/drawing/2014/main" id="{1C7EA87E-024C-4A9C-B2FC-52B1600263CC}"/>
                    </a:ext>
                  </a:extLst>
                </p:cNvPr>
                <p:cNvSpPr>
                  <a:spLocks noRot="1" noChangeAspect="1" noMove="1" noResize="1" noEditPoints="1" noAdjustHandles="1" noChangeArrowheads="1" noChangeShapeType="1" noTextEdit="1"/>
                </p:cNvSpPr>
                <p:nvPr/>
              </p:nvSpPr>
              <p:spPr>
                <a:xfrm>
                  <a:off x="6294058" y="5506017"/>
                  <a:ext cx="5773220" cy="1123384"/>
                </a:xfrm>
                <a:prstGeom prst="rect">
                  <a:avLst/>
                </a:prstGeom>
                <a:blipFill>
                  <a:blip r:embed="rId8"/>
                  <a:stretch>
                    <a:fillRect l="-1158" t="-2674" r="-1053" b="-9091"/>
                  </a:stretch>
                </a:blipFill>
                <a:ln>
                  <a:solidFill>
                    <a:schemeClr val="accent3">
                      <a:lumMod val="60000"/>
                      <a:lumOff val="40000"/>
                    </a:schemeClr>
                  </a:solidFill>
                </a:ln>
              </p:spPr>
              <p:txBody>
                <a:bodyPr/>
                <a:lstStyle/>
                <a:p>
                  <a:r>
                    <a:rPr lang="ja-JP" altLang="en-US">
                      <a:noFill/>
                    </a:rPr>
                    <a:t> </a:t>
                  </a:r>
                </a:p>
              </p:txBody>
            </p:sp>
          </mc:Fallback>
        </mc:AlternateContent>
        <p:cxnSp>
          <p:nvCxnSpPr>
            <p:cNvPr id="92" name="直線コネクタ 91">
              <a:extLst>
                <a:ext uri="{FF2B5EF4-FFF2-40B4-BE49-F238E27FC236}">
                  <a16:creationId xmlns:a16="http://schemas.microsoft.com/office/drawing/2014/main" id="{D3E12899-0B55-412D-BF31-C818ECE8CE8A}"/>
                </a:ext>
              </a:extLst>
            </p:cNvPr>
            <p:cNvCxnSpPr/>
            <p:nvPr/>
          </p:nvCxnSpPr>
          <p:spPr>
            <a:xfrm>
              <a:off x="5277046" y="4612943"/>
              <a:ext cx="1383061" cy="0"/>
            </a:xfrm>
            <a:prstGeom prst="line">
              <a:avLst/>
            </a:prstGeom>
            <a:ln>
              <a:solidFill>
                <a:schemeClr val="accent3">
                  <a:lumMod val="40000"/>
                  <a:lumOff val="60000"/>
                </a:schemeClr>
              </a:solidFill>
              <a:headEnd type="triangle"/>
            </a:ln>
          </p:spPr>
          <p:style>
            <a:lnRef idx="1">
              <a:schemeClr val="accent2"/>
            </a:lnRef>
            <a:fillRef idx="0">
              <a:schemeClr val="accent2"/>
            </a:fillRef>
            <a:effectRef idx="0">
              <a:schemeClr val="accent2"/>
            </a:effectRef>
            <a:fontRef idx="minor">
              <a:schemeClr val="tx1"/>
            </a:fontRef>
          </p:style>
        </p:cxnSp>
        <p:cxnSp>
          <p:nvCxnSpPr>
            <p:cNvPr id="93" name="直線コネクタ 92">
              <a:extLst>
                <a:ext uri="{FF2B5EF4-FFF2-40B4-BE49-F238E27FC236}">
                  <a16:creationId xmlns:a16="http://schemas.microsoft.com/office/drawing/2014/main" id="{301530E5-A365-4E41-A3A4-5602AA7FD9AF}"/>
                </a:ext>
              </a:extLst>
            </p:cNvPr>
            <p:cNvCxnSpPr>
              <a:cxnSpLocks/>
            </p:cNvCxnSpPr>
            <p:nvPr/>
          </p:nvCxnSpPr>
          <p:spPr>
            <a:xfrm flipV="1">
              <a:off x="6660107" y="4612943"/>
              <a:ext cx="0" cy="893074"/>
            </a:xfrm>
            <a:prstGeom prst="line">
              <a:avLst/>
            </a:prstGeom>
            <a:ln>
              <a:solidFill>
                <a:schemeClr val="accent3">
                  <a:lumMod val="40000"/>
                  <a:lumOff val="60000"/>
                </a:schemeClr>
              </a:solidFill>
            </a:ln>
          </p:spPr>
          <p:style>
            <a:lnRef idx="1">
              <a:schemeClr val="accent2"/>
            </a:lnRef>
            <a:fillRef idx="0">
              <a:schemeClr val="accent2"/>
            </a:fillRef>
            <a:effectRef idx="0">
              <a:schemeClr val="accent2"/>
            </a:effectRef>
            <a:fontRef idx="minor">
              <a:schemeClr val="tx1"/>
            </a:fontRef>
          </p:style>
        </p:cxnSp>
      </p:grpSp>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5EB09208-80B3-42E4-9C96-0DAD84C287CD}"/>
                  </a:ext>
                </a:extLst>
              </p:cNvPr>
              <p:cNvSpPr/>
              <p:nvPr/>
            </p:nvSpPr>
            <p:spPr>
              <a:xfrm>
                <a:off x="1077359" y="5264945"/>
                <a:ext cx="3621612" cy="555730"/>
              </a:xfrm>
              <a:prstGeom prst="rect">
                <a:avLst/>
              </a:prstGeom>
            </p:spPr>
            <p:txBody>
              <a:bodyPr wrap="square">
                <a:spAutoFit/>
              </a:bodyPr>
              <a:lstStyle/>
              <a:p>
                <a:r>
                  <a:rPr kumimoji="1" lang="en-US" altLang="ja-JP" dirty="0"/>
                  <a:t>RMS radius, </a:t>
                </a:r>
                <a14:m>
                  <m:oMath xmlns:m="http://schemas.openxmlformats.org/officeDocument/2006/math">
                    <m:rad>
                      <m:radPr>
                        <m:degHide m:val="on"/>
                        <m:ctrlPr>
                          <a:rPr kumimoji="1" lang="ja-JP" altLang="en-US" i="1">
                            <a:latin typeface="Cambria Math" panose="02040503050406030204" pitchFamily="18" charset="0"/>
                          </a:rPr>
                        </m:ctrlPr>
                      </m:radPr>
                      <m:deg/>
                      <m:e>
                        <m:r>
                          <a:rPr kumimoji="1" lang="en-US" altLang="ja-JP" i="1">
                            <a:latin typeface="Cambria Math" panose="02040503050406030204" pitchFamily="18" charset="0"/>
                          </a:rPr>
                          <m:t>&lt;</m:t>
                        </m:r>
                        <m:sSup>
                          <m:sSupPr>
                            <m:ctrlPr>
                              <a:rPr kumimoji="1" lang="en-US" altLang="ja-JP" i="1">
                                <a:latin typeface="Cambria Math" panose="02040503050406030204" pitchFamily="18" charset="0"/>
                              </a:rPr>
                            </m:ctrlPr>
                          </m:sSupPr>
                          <m:e>
                            <m:r>
                              <a:rPr kumimoji="1" lang="en-US" altLang="ja-JP" i="1">
                                <a:latin typeface="Cambria Math" panose="02040503050406030204" pitchFamily="18" charset="0"/>
                              </a:rPr>
                              <m:t>𝑟</m:t>
                            </m:r>
                          </m:e>
                          <m:sup>
                            <m:r>
                              <a:rPr kumimoji="1" lang="en-US" altLang="ja-JP" i="1">
                                <a:latin typeface="Cambria Math" panose="02040503050406030204" pitchFamily="18" charset="0"/>
                              </a:rPr>
                              <m:t>2</m:t>
                            </m:r>
                          </m:sup>
                        </m:sSup>
                        <m:r>
                          <a:rPr kumimoji="1" lang="en-US" altLang="ja-JP" i="1">
                            <a:latin typeface="Cambria Math" panose="02040503050406030204" pitchFamily="18" charset="0"/>
                          </a:rPr>
                          <m:t>&gt;</m:t>
                        </m:r>
                      </m:e>
                    </m:rad>
                    <m:r>
                      <a:rPr kumimoji="1" lang="en-US" altLang="ja-JP" i="1">
                        <a:latin typeface="Cambria Math" panose="02040503050406030204" pitchFamily="18" charset="0"/>
                      </a:rPr>
                      <m:t> </m:t>
                    </m:r>
                    <m:r>
                      <a:rPr kumimoji="1" lang="en-US" altLang="ja-JP" i="1">
                        <a:latin typeface="Cambria Math" panose="02040503050406030204" pitchFamily="18" charset="0"/>
                        <a:ea typeface="Cambria Math" panose="02040503050406030204" pitchFamily="18" charset="0"/>
                      </a:rPr>
                      <m:t>≅</m:t>
                    </m:r>
                    <m:f>
                      <m:fPr>
                        <m:ctrlPr>
                          <a:rPr kumimoji="1" lang="en-US" altLang="ja-JP" i="1">
                            <a:latin typeface="Cambria Math" panose="02040503050406030204" pitchFamily="18" charset="0"/>
                            <a:ea typeface="Cambria Math" panose="02040503050406030204" pitchFamily="18" charset="0"/>
                          </a:rPr>
                        </m:ctrlPr>
                      </m:fPr>
                      <m:num>
                        <m:r>
                          <a:rPr kumimoji="1" lang="en-US" altLang="ja-JP" i="1">
                            <a:latin typeface="Cambria Math" panose="02040503050406030204" pitchFamily="18" charset="0"/>
                            <a:ea typeface="Cambria Math" panose="02040503050406030204" pitchFamily="18" charset="0"/>
                          </a:rPr>
                          <m:t>ℏ</m:t>
                        </m:r>
                      </m:num>
                      <m:den>
                        <m:rad>
                          <m:radPr>
                            <m:degHide m:val="on"/>
                            <m:ctrlPr>
                              <a:rPr kumimoji="1" lang="en-US" altLang="ja-JP" i="1">
                                <a:latin typeface="Cambria Math" panose="02040503050406030204" pitchFamily="18" charset="0"/>
                                <a:ea typeface="Cambria Math" panose="02040503050406030204" pitchFamily="18" charset="0"/>
                              </a:rPr>
                            </m:ctrlPr>
                          </m:radPr>
                          <m:deg/>
                          <m:e>
                            <m:r>
                              <a:rPr kumimoji="1" lang="en-US" altLang="ja-JP" i="1">
                                <a:latin typeface="Cambria Math" panose="02040503050406030204" pitchFamily="18" charset="0"/>
                                <a:ea typeface="Cambria Math" panose="02040503050406030204" pitchFamily="18" charset="0"/>
                              </a:rPr>
                              <m:t>4</m:t>
                            </m:r>
                            <m:r>
                              <a:rPr kumimoji="1" lang="ja-JP" altLang="en-US" i="1">
                                <a:latin typeface="Cambria Math" panose="02040503050406030204" pitchFamily="18" charset="0"/>
                                <a:ea typeface="Cambria Math" panose="02040503050406030204" pitchFamily="18" charset="0"/>
                              </a:rPr>
                              <m:t>𝜇</m:t>
                            </m:r>
                            <m:sSub>
                              <m:sSubPr>
                                <m:ctrlPr>
                                  <a:rPr kumimoji="1" lang="en-US" altLang="ja-JP" i="1">
                                    <a:latin typeface="Cambria Math" panose="02040503050406030204" pitchFamily="18" charset="0"/>
                                    <a:ea typeface="Cambria Math" panose="02040503050406030204" pitchFamily="18" charset="0"/>
                                  </a:rPr>
                                </m:ctrlPr>
                              </m:sSubPr>
                              <m:e>
                                <m:r>
                                  <a:rPr kumimoji="1" lang="en-US" altLang="ja-JP" i="1">
                                    <a:latin typeface="Cambria Math" panose="02040503050406030204" pitchFamily="18" charset="0"/>
                                    <a:ea typeface="Cambria Math" panose="02040503050406030204" pitchFamily="18" charset="0"/>
                                  </a:rPr>
                                  <m:t>𝐵</m:t>
                                </m:r>
                              </m:e>
                              <m:sub>
                                <m:r>
                                  <m:rPr>
                                    <m:sty m:val="p"/>
                                  </m:rPr>
                                  <a:rPr kumimoji="1" lang="el-GR" altLang="ja-JP" i="1">
                                    <a:latin typeface="Cambria Math" panose="02040503050406030204" pitchFamily="18" charset="0"/>
                                    <a:ea typeface="Cambria Math" panose="02040503050406030204" pitchFamily="18" charset="0"/>
                                  </a:rPr>
                                  <m:t>Λ</m:t>
                                </m:r>
                              </m:sub>
                            </m:sSub>
                          </m:e>
                        </m:rad>
                      </m:den>
                    </m:f>
                  </m:oMath>
                </a14:m>
                <a:endParaRPr kumimoji="1" lang="en-US" altLang="ja-JP" i="1"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3" name="正方形/長方形 2">
                <a:extLst>
                  <a:ext uri="{FF2B5EF4-FFF2-40B4-BE49-F238E27FC236}">
                    <a16:creationId xmlns:a16="http://schemas.microsoft.com/office/drawing/2014/main" id="{5EB09208-80B3-42E4-9C96-0DAD84C287CD}"/>
                  </a:ext>
                </a:extLst>
              </p:cNvPr>
              <p:cNvSpPr>
                <a:spLocks noRot="1" noChangeAspect="1" noMove="1" noResize="1" noEditPoints="1" noAdjustHandles="1" noChangeArrowheads="1" noChangeShapeType="1" noTextEdit="1"/>
              </p:cNvSpPr>
              <p:nvPr/>
            </p:nvSpPr>
            <p:spPr>
              <a:xfrm>
                <a:off x="1077359" y="5264945"/>
                <a:ext cx="3621612" cy="555730"/>
              </a:xfrm>
              <a:prstGeom prst="rect">
                <a:avLst/>
              </a:prstGeom>
              <a:blipFill>
                <a:blip r:embed="rId9"/>
                <a:stretch>
                  <a:fillRect l="-1515"/>
                </a:stretch>
              </a:blipFill>
            </p:spPr>
            <p:txBody>
              <a:bodyPr/>
              <a:lstStyle/>
              <a:p>
                <a:r>
                  <a:rPr lang="ja-JP" altLang="en-US">
                    <a:noFill/>
                  </a:rPr>
                  <a:t> </a:t>
                </a:r>
              </a:p>
            </p:txBody>
          </p:sp>
        </mc:Fallback>
      </mc:AlternateContent>
      <p:sp>
        <p:nvSpPr>
          <p:cNvPr id="7" name="左中かっこ 6">
            <a:extLst>
              <a:ext uri="{FF2B5EF4-FFF2-40B4-BE49-F238E27FC236}">
                <a16:creationId xmlns:a16="http://schemas.microsoft.com/office/drawing/2014/main" id="{F7132CD1-727A-41F0-9340-6243F5D3D5DC}"/>
              </a:ext>
            </a:extLst>
          </p:cNvPr>
          <p:cNvSpPr/>
          <p:nvPr/>
        </p:nvSpPr>
        <p:spPr>
          <a:xfrm>
            <a:off x="228600" y="4504575"/>
            <a:ext cx="391626" cy="593003"/>
          </a:xfrm>
          <a:prstGeom prst="leftBrace">
            <a:avLst/>
          </a:prstGeom>
          <a:ln>
            <a:solidFill>
              <a:schemeClr val="tx1">
                <a:lumMod val="8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10" name="矢印: 右 9">
            <a:extLst>
              <a:ext uri="{FF2B5EF4-FFF2-40B4-BE49-F238E27FC236}">
                <a16:creationId xmlns:a16="http://schemas.microsoft.com/office/drawing/2014/main" id="{DA1ECD6A-FD16-4BD1-9D48-0CA87D3E5E75}"/>
              </a:ext>
            </a:extLst>
          </p:cNvPr>
          <p:cNvSpPr/>
          <p:nvPr/>
        </p:nvSpPr>
        <p:spPr>
          <a:xfrm>
            <a:off x="618956" y="5344382"/>
            <a:ext cx="391622" cy="33622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四角形: 1 つの角を切り取る 41">
            <a:extLst>
              <a:ext uri="{FF2B5EF4-FFF2-40B4-BE49-F238E27FC236}">
                <a16:creationId xmlns:a16="http://schemas.microsoft.com/office/drawing/2014/main" id="{20C97329-75EB-4BA6-9C28-275912A39291}"/>
              </a:ext>
            </a:extLst>
          </p:cNvPr>
          <p:cNvSpPr/>
          <p:nvPr/>
        </p:nvSpPr>
        <p:spPr>
          <a:xfrm>
            <a:off x="10740005" y="53088"/>
            <a:ext cx="1391478" cy="525585"/>
          </a:xfrm>
          <a:prstGeom prst="snip1Rect">
            <a:avLst/>
          </a:prstGeom>
          <a:solidFill>
            <a:srgbClr val="0070C0"/>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dirty="0">
                <a:solidFill>
                  <a:schemeClr val="tx1">
                    <a:lumMod val="85000"/>
                  </a:schemeClr>
                </a:solidFill>
                <a:latin typeface="Broadway" panose="04040905080B02020502" pitchFamily="82" charset="0"/>
              </a:rPr>
              <a:t>4/18</a:t>
            </a:r>
            <a:endParaRPr kumimoji="1" lang="ja-JP" altLang="en-US" sz="3000" dirty="0">
              <a:solidFill>
                <a:schemeClr val="tx1">
                  <a:lumMod val="85000"/>
                </a:schemeClr>
              </a:solidFill>
              <a:latin typeface="Broadway" panose="04040905080B02020502" pitchFamily="82" charset="0"/>
            </a:endParaRPr>
          </a:p>
        </p:txBody>
      </p:sp>
    </p:spTree>
    <p:extLst>
      <p:ext uri="{BB962C8B-B14F-4D97-AF65-F5344CB8AC3E}">
        <p14:creationId xmlns:p14="http://schemas.microsoft.com/office/powerpoint/2010/main" val="2098897302"/>
      </p:ext>
    </p:extLst>
  </p:cSld>
  <p:clrMapOvr>
    <a:masterClrMapping/>
  </p:clrMapOvr>
</p:sld>
</file>

<file path=ppt/theme/theme1.xml><?xml version="1.0" encoding="utf-8"?>
<a:theme xmlns:a="http://schemas.openxmlformats.org/drawingml/2006/main" name="飛行機雲">
  <a:themeElements>
    <a:clrScheme name="飛行機雲">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飛行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行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飛行機雲</Template>
  <TotalTime>17474</TotalTime>
  <Words>3586</Words>
  <Application>Microsoft Office PowerPoint</Application>
  <PresentationFormat>ワイド画面</PresentationFormat>
  <Paragraphs>813</Paragraphs>
  <Slides>44</Slides>
  <Notes>2</Notes>
  <HiddenSlides>0</HiddenSlides>
  <MMClips>0</MMClips>
  <ScaleCrop>false</ScaleCrop>
  <HeadingPairs>
    <vt:vector size="6" baseType="variant">
      <vt:variant>
        <vt:lpstr>使用されているフォント</vt:lpstr>
      </vt:variant>
      <vt:variant>
        <vt:i4>22</vt:i4>
      </vt:variant>
      <vt:variant>
        <vt:lpstr>テーマ</vt:lpstr>
      </vt:variant>
      <vt:variant>
        <vt:i4>1</vt:i4>
      </vt:variant>
      <vt:variant>
        <vt:lpstr>スライド タイトル</vt:lpstr>
      </vt:variant>
      <vt:variant>
        <vt:i4>44</vt:i4>
      </vt:variant>
    </vt:vector>
  </HeadingPairs>
  <TitlesOfParts>
    <vt:vector size="67" baseType="lpstr">
      <vt:lpstr>AdvOTb0c9bf5d</vt:lpstr>
      <vt:lpstr>AdvOTf9433e2d</vt:lpstr>
      <vt:lpstr>AdvOTfe309fd3</vt:lpstr>
      <vt:lpstr>Capella</vt:lpstr>
      <vt:lpstr>CMBX10</vt:lpstr>
      <vt:lpstr>CMR10</vt:lpstr>
      <vt:lpstr>CMTI10</vt:lpstr>
      <vt:lpstr>ＭＳ Ｐゴシック</vt:lpstr>
      <vt:lpstr>ＭＳ Ｐ明朝</vt:lpstr>
      <vt:lpstr>Rounded-L M+ 1p medium</vt:lpstr>
      <vt:lpstr>SimSun</vt:lpstr>
      <vt:lpstr>TimesLTStd-Bold</vt:lpstr>
      <vt:lpstr>TimesLTStd-Roman</vt:lpstr>
      <vt:lpstr>游ゴシック</vt:lpstr>
      <vt:lpstr>游ゴシック</vt:lpstr>
      <vt:lpstr>Arial</vt:lpstr>
      <vt:lpstr>Arial Black</vt:lpstr>
      <vt:lpstr>Broadway</vt:lpstr>
      <vt:lpstr>Cambria Math</vt:lpstr>
      <vt:lpstr>Century Gothic</vt:lpstr>
      <vt:lpstr>Times New Roman</vt:lpstr>
      <vt:lpstr>Wingdings</vt:lpstr>
      <vt:lpstr>飛行機雲</vt:lpstr>
      <vt:lpstr>PowerPoint プレゼンテーション</vt:lpstr>
      <vt:lpstr>Request summary (C12-19-002)</vt:lpstr>
      <vt:lpstr>Contents</vt:lpstr>
      <vt:lpstr>Introduction (Hypernuclear Study)</vt:lpstr>
      <vt:lpstr>Study on Baryon Interaction (BB int.) </vt:lpstr>
      <vt:lpstr>How to investigae the BB interaction</vt:lpstr>
      <vt:lpstr>Neutron stars and hyperons</vt:lpstr>
      <vt:lpstr>Introduction (Physics motivation)</vt:lpstr>
      <vt:lpstr>Hypertriton ((_Λ^3)H) puzzle</vt:lpstr>
      <vt:lpstr>Lifetime vs. Binding energy of (_Λ^3)H</vt:lpstr>
      <vt:lpstr>Charge Symmetry Breaking (CSB)  in the ΛN interaction</vt:lpstr>
      <vt:lpstr>PowerPoint プレゼンテーション</vt:lpstr>
      <vt:lpstr>How we confirm the B_Λ ((_Λ^4)H; 1+)</vt:lpstr>
      <vt:lpstr>Basic Information for the Λn CSB study:</vt:lpstr>
      <vt:lpstr>Proposed Experiment </vt:lpstr>
      <vt:lpstr>Experimental Setup</vt:lpstr>
      <vt:lpstr>PCS is ready to be transported to JLab</vt:lpstr>
      <vt:lpstr>Target cells (tuna can)</vt:lpstr>
      <vt:lpstr>Target cells (tuna can)</vt:lpstr>
      <vt:lpstr>Expected missing mass resolution</vt:lpstr>
      <vt:lpstr>Yield estimation</vt:lpstr>
      <vt:lpstr>Expected Spectra and statistical errors</vt:lpstr>
      <vt:lpstr>Calibrations and a systematic error on B_Λ </vt:lpstr>
      <vt:lpstr>Ground state of (_Λ^3)H  (T=0, J^π=〖1∕2〗^+ )</vt:lpstr>
      <vt:lpstr>Excited states of (_Λ^3)H </vt:lpstr>
      <vt:lpstr>Summary  (JLab C12-19-002)</vt:lpstr>
      <vt:lpstr>Responses to TAC report</vt:lpstr>
      <vt:lpstr>1. Target</vt:lpstr>
      <vt:lpstr>1. Target</vt:lpstr>
      <vt:lpstr>2. Performance check in E12-17-003</vt:lpstr>
      <vt:lpstr>2. Performance check in E12-17-003</vt:lpstr>
      <vt:lpstr>3. The 3/2+ state on QF background</vt:lpstr>
      <vt:lpstr>3. The 3/2+ state on QF background</vt:lpstr>
      <vt:lpstr>Backup</vt:lpstr>
      <vt:lpstr>Trigger Rate Estimation</vt:lpstr>
      <vt:lpstr>Beamtime request (C12-19-002)</vt:lpstr>
      <vt:lpstr>PowerPoint プレゼンテーション</vt:lpstr>
      <vt:lpstr>PowerPoint プレゼンテーション</vt:lpstr>
      <vt:lpstr>ANSYS</vt:lpstr>
      <vt:lpstr>Heat simulation by ANSYS (0.3 mm thick Al)</vt:lpstr>
      <vt:lpstr>Possibility in Hall C</vt:lpstr>
      <vt:lpstr>PowerPoint プレゼンテーション</vt:lpstr>
      <vt:lpstr>Yield per day (Hall C) @ 20μA</vt:lpstr>
      <vt:lpstr>Issue to solve in SPL+HKS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後神 利志</dc:creator>
  <cp:lastModifiedBy>後神利志</cp:lastModifiedBy>
  <cp:revision>191</cp:revision>
  <dcterms:created xsi:type="dcterms:W3CDTF">2020-07-10T01:06:39Z</dcterms:created>
  <dcterms:modified xsi:type="dcterms:W3CDTF">2021-07-20T07:38:44Z</dcterms:modified>
</cp:coreProperties>
</file>